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0" r:id="rId1"/>
  </p:sldMasterIdLst>
  <p:notesMasterIdLst>
    <p:notesMasterId r:id="rId29"/>
  </p:notesMasterIdLst>
  <p:sldIdLst>
    <p:sldId id="256" r:id="rId2"/>
    <p:sldId id="257" r:id="rId3"/>
    <p:sldId id="284" r:id="rId4"/>
    <p:sldId id="258" r:id="rId5"/>
    <p:sldId id="293" r:id="rId6"/>
    <p:sldId id="259" r:id="rId7"/>
    <p:sldId id="288" r:id="rId8"/>
    <p:sldId id="281" r:id="rId9"/>
    <p:sldId id="282" r:id="rId10"/>
    <p:sldId id="290" r:id="rId11"/>
    <p:sldId id="260" r:id="rId12"/>
    <p:sldId id="286" r:id="rId13"/>
    <p:sldId id="261" r:id="rId14"/>
    <p:sldId id="262" r:id="rId15"/>
    <p:sldId id="287" r:id="rId16"/>
    <p:sldId id="263" r:id="rId17"/>
    <p:sldId id="294" r:id="rId18"/>
    <p:sldId id="264" r:id="rId19"/>
    <p:sldId id="265" r:id="rId20"/>
    <p:sldId id="283" r:id="rId21"/>
    <p:sldId id="266" r:id="rId22"/>
    <p:sldId id="268" r:id="rId23"/>
    <p:sldId id="270" r:id="rId24"/>
    <p:sldId id="271" r:id="rId25"/>
    <p:sldId id="289" r:id="rId26"/>
    <p:sldId id="291" r:id="rId27"/>
    <p:sldId id="29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Αφροδίτη Γ." initials="ΑΓ" lastIdx="1" clrIdx="0">
    <p:extLst>
      <p:ext uri="{19B8F6BF-5375-455C-9EA6-DF929625EA0E}">
        <p15:presenceInfo xmlns:p15="http://schemas.microsoft.com/office/powerpoint/2012/main" userId="41caaf0d0aaaf2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DBE83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varScale="1">
        <p:scale>
          <a:sx n="82" d="100"/>
          <a:sy n="82" d="100"/>
        </p:scale>
        <p:origin x="1411" y="5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3A304-2A69-4F84-B3FD-E121FFEDA878}" type="datetimeFigureOut">
              <a:rPr lang="el-GR" smtClean="0"/>
              <a:t>14/10/2021</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055B-2F88-4370-955D-7674DDEE0226}" type="slidenum">
              <a:rPr lang="el-GR" smtClean="0"/>
              <a:t>‹#›</a:t>
            </a:fld>
            <a:endParaRPr lang="el-GR"/>
          </a:p>
        </p:txBody>
      </p:sp>
    </p:spTree>
    <p:extLst>
      <p:ext uri="{BB962C8B-B14F-4D97-AF65-F5344CB8AC3E}">
        <p14:creationId xmlns:p14="http://schemas.microsoft.com/office/powerpoint/2010/main" val="425117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623055B-2F88-4370-955D-7674DDEE0226}" type="slidenum">
              <a:rPr lang="el-GR" smtClean="0"/>
              <a:t>7</a:t>
            </a:fld>
            <a:endParaRPr lang="el-GR"/>
          </a:p>
        </p:txBody>
      </p:sp>
    </p:spTree>
    <p:extLst>
      <p:ext uri="{BB962C8B-B14F-4D97-AF65-F5344CB8AC3E}">
        <p14:creationId xmlns:p14="http://schemas.microsoft.com/office/powerpoint/2010/main" val="1475001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77ACC85-0173-42C8-875F-779304ECEEB5}"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1986517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77ACC85-0173-42C8-875F-779304ECEEB5}"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173863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77ACC85-0173-42C8-875F-779304ECEEB5}"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A88D22-0B08-4F78-94E3-E1BD93276C9D}"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941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77ACC85-0173-42C8-875F-779304ECEEB5}"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2644968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77ACC85-0173-42C8-875F-779304ECEEB5}"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A88D22-0B08-4F78-94E3-E1BD93276C9D}"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095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77ACC85-0173-42C8-875F-779304ECEEB5}"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1602183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77ACC85-0173-42C8-875F-779304ECEEB5}"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2891168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77ACC85-0173-42C8-875F-779304ECEEB5}"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318491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Δύο περιεχόμενα">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77ACC85-0173-42C8-875F-779304ECEEB5}" type="datetimeFigureOut">
              <a:rPr lang="el-GR" smtClean="0"/>
              <a:t>14/10/2021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78281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77ACC85-0173-42C8-875F-779304ECEEB5}"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299516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77ACC85-0173-42C8-875F-779304ECEEB5}"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4645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77ACC85-0173-42C8-875F-779304ECEEB5}" type="datetimeFigureOut">
              <a:rPr lang="el-GR" smtClean="0"/>
              <a:t>14/10/2021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152077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A77ACC85-0173-42C8-875F-779304ECEEB5}" type="datetimeFigureOut">
              <a:rPr lang="el-GR" smtClean="0"/>
              <a:t>14/10/2021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223441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77ACC85-0173-42C8-875F-779304ECEEB5}" type="datetimeFigureOut">
              <a:rPr lang="el-GR" smtClean="0"/>
              <a:t>14/10/2021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216499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ACC85-0173-42C8-875F-779304ECEEB5}" type="datetimeFigureOut">
              <a:rPr lang="el-GR" smtClean="0"/>
              <a:t>14/10/2021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115660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77ACC85-0173-42C8-875F-779304ECEEB5}" type="datetimeFigureOut">
              <a:rPr lang="el-GR" smtClean="0"/>
              <a:t>14/10/2021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232913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77ACC85-0173-42C8-875F-779304ECEEB5}" type="datetimeFigureOut">
              <a:rPr lang="el-GR" smtClean="0"/>
              <a:t>14/10/2021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1A88D22-0B08-4F78-94E3-E1BD93276C9D}" type="slidenum">
              <a:rPr lang="el-GR" smtClean="0"/>
              <a:t>‹#›</a:t>
            </a:fld>
            <a:endParaRPr lang="el-GR"/>
          </a:p>
        </p:txBody>
      </p:sp>
    </p:spTree>
    <p:extLst>
      <p:ext uri="{BB962C8B-B14F-4D97-AF65-F5344CB8AC3E}">
        <p14:creationId xmlns:p14="http://schemas.microsoft.com/office/powerpoint/2010/main" val="139086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7ACC85-0173-42C8-875F-779304ECEEB5}" type="datetimeFigureOut">
              <a:rPr lang="el-GR" smtClean="0"/>
              <a:t>14/10/2021</a:t>
            </a:fld>
            <a:endParaRPr lang="el-G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1A88D22-0B08-4F78-94E3-E1BD93276C9D}" type="slidenum">
              <a:rPr lang="el-GR" smtClean="0"/>
              <a:t>‹#›</a:t>
            </a:fld>
            <a:endParaRPr lang="el-GR"/>
          </a:p>
        </p:txBody>
      </p:sp>
    </p:spTree>
    <p:extLst>
      <p:ext uri="{BB962C8B-B14F-4D97-AF65-F5344CB8AC3E}">
        <p14:creationId xmlns:p14="http://schemas.microsoft.com/office/powerpoint/2010/main" val="3843374681"/>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 id="214748430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286000" y="116632"/>
            <a:ext cx="6172200" cy="3312368"/>
          </a:xfrm>
        </p:spPr>
        <p:txBody>
          <a:bodyPr>
            <a:normAutofit/>
          </a:bodyPr>
          <a:lstStyle/>
          <a:p>
            <a:pPr algn="ctr"/>
            <a:r>
              <a:rPr lang="el-GR" sz="1600" u="sng" dirty="0">
                <a:latin typeface="Arial Black" panose="020B0A04020102020204" pitchFamily="34" charset="0"/>
              </a:rPr>
              <a:t>ΠΑΝΕΠΙΣΤΗΜΙΟ ΠΕΛΟΠΟΝΝΗΣΟΥ</a:t>
            </a:r>
            <a:br>
              <a:rPr lang="el-GR" sz="1600" dirty="0">
                <a:latin typeface="Arial Black" panose="020B0A04020102020204" pitchFamily="34" charset="0"/>
              </a:rPr>
            </a:br>
            <a:r>
              <a:rPr lang="el-GR" sz="1600" u="sng" dirty="0">
                <a:latin typeface="Arial Black" panose="020B0A04020102020204" pitchFamily="34" charset="0"/>
              </a:rPr>
              <a:t>ΤΜΗΜΑ ΕΠΙΣΤΗΜΗΣ ΚΑΙ ΤΕΧΝΟΛΟΓΙΑΣ ΤΡΟΦΙΜΩΝ</a:t>
            </a:r>
            <a:br>
              <a:rPr lang="el-GR" sz="1600" dirty="0">
                <a:latin typeface="Arial Black" panose="020B0A04020102020204" pitchFamily="34" charset="0"/>
              </a:rPr>
            </a:br>
            <a:r>
              <a:rPr lang="el-GR" sz="1600" dirty="0">
                <a:latin typeface="Arial Black" panose="020B0A04020102020204" pitchFamily="34" charset="0"/>
              </a:rPr>
              <a:t>  </a:t>
            </a:r>
            <a:br>
              <a:rPr lang="el-GR" sz="1600" dirty="0">
                <a:latin typeface="Arial Black" panose="020B0A04020102020204" pitchFamily="34" charset="0"/>
              </a:rPr>
            </a:br>
            <a:r>
              <a:rPr lang="el-GR" sz="1600" u="sng" dirty="0">
                <a:latin typeface="Arial Black" panose="020B0A04020102020204" pitchFamily="34" charset="0"/>
              </a:rPr>
              <a:t>ΘΕΜΑ ΠΤΥΧΙΑΚΗΣ ΕΡΓΑΣΙΑΣ</a:t>
            </a:r>
            <a:r>
              <a:rPr lang="el-GR" sz="1600" dirty="0">
                <a:latin typeface="Arial Black" panose="020B0A04020102020204" pitchFamily="34" charset="0"/>
              </a:rPr>
              <a:t>:</a:t>
            </a:r>
            <a:br>
              <a:rPr lang="el-GR" sz="1600" dirty="0">
                <a:latin typeface="Arial Black" panose="020B0A04020102020204" pitchFamily="34" charset="0"/>
              </a:rPr>
            </a:br>
            <a:r>
              <a:rPr lang="el-GR" sz="1600" dirty="0">
                <a:latin typeface="Arial Black" panose="020B0A04020102020204" pitchFamily="34" charset="0"/>
              </a:rPr>
              <a:t>ΧΗΜΙΚΕΣ ΚΑΙ ΑΙΣΘΗΤΗΡΙΑΚΕΣ ΜΕΘΟΔΟΙ ΠΟΥ ΧΡΗΣΙΜΟΠΟΙΟΥΜΕ ΓΙΑ ΤΟΝ ΚΑΘΟΡΙΣΜΟ ΚΑΙ ΤΟΝ ΕΛΕΓΧΟ ΤΗΣ ΠΟΙΟΤΗΤΑΣ ΤΟΥ ΕΛΑΙΟΛΑΔΟΥ</a:t>
            </a:r>
            <a:br>
              <a:rPr lang="el-GR" dirty="0"/>
            </a:br>
            <a:endParaRPr lang="el-GR" dirty="0"/>
          </a:p>
        </p:txBody>
      </p:sp>
      <p:sp>
        <p:nvSpPr>
          <p:cNvPr id="7" name="Υπότιτλος 6">
            <a:extLst>
              <a:ext uri="{FF2B5EF4-FFF2-40B4-BE49-F238E27FC236}">
                <a16:creationId xmlns:a16="http://schemas.microsoft.com/office/drawing/2014/main" id="{015EBE98-C642-4233-8333-7742BC8547AD}"/>
              </a:ext>
            </a:extLst>
          </p:cNvPr>
          <p:cNvSpPr>
            <a:spLocks noGrp="1"/>
          </p:cNvSpPr>
          <p:nvPr>
            <p:ph type="subTitle" idx="1"/>
          </p:nvPr>
        </p:nvSpPr>
        <p:spPr>
          <a:xfrm>
            <a:off x="2771800" y="4532633"/>
            <a:ext cx="5976664" cy="1272631"/>
          </a:xfrm>
        </p:spPr>
        <p:txBody>
          <a:bodyPr>
            <a:normAutofit/>
          </a:bodyPr>
          <a:lstStyle/>
          <a:p>
            <a:pPr algn="l"/>
            <a:r>
              <a:rPr lang="el-GR" dirty="0">
                <a:solidFill>
                  <a:schemeClr val="accent2">
                    <a:lumMod val="50000"/>
                  </a:schemeClr>
                </a:solidFill>
              </a:rPr>
              <a:t>ΟΝΟΜ/ΝΟ</a:t>
            </a:r>
            <a:r>
              <a:rPr lang="en-US" dirty="0">
                <a:solidFill>
                  <a:schemeClr val="accent2">
                    <a:lumMod val="50000"/>
                  </a:schemeClr>
                </a:solidFill>
              </a:rPr>
              <a:t>:</a:t>
            </a:r>
            <a:r>
              <a:rPr lang="el-GR" dirty="0">
                <a:solidFill>
                  <a:schemeClr val="accent2">
                    <a:lumMod val="50000"/>
                  </a:schemeClr>
                </a:solidFill>
              </a:rPr>
              <a:t>ΓΕΩΡΓΟΠΟΥΛΟΥ ΑΦΡΟΔΙΤΗ-ΚΑΛΛΙΟΠΗ</a:t>
            </a:r>
          </a:p>
          <a:p>
            <a:pPr algn="l"/>
            <a:r>
              <a:rPr lang="el-GR" dirty="0">
                <a:solidFill>
                  <a:schemeClr val="accent2">
                    <a:lumMod val="50000"/>
                  </a:schemeClr>
                </a:solidFill>
              </a:rPr>
              <a:t>Α.Μ.</a:t>
            </a:r>
            <a:r>
              <a:rPr lang="en-US" dirty="0">
                <a:solidFill>
                  <a:schemeClr val="accent2">
                    <a:lumMod val="50000"/>
                  </a:schemeClr>
                </a:solidFill>
              </a:rPr>
              <a:t>:</a:t>
            </a:r>
            <a:r>
              <a:rPr lang="el-GR" dirty="0">
                <a:solidFill>
                  <a:schemeClr val="accent2">
                    <a:lumMod val="50000"/>
                  </a:schemeClr>
                </a:solidFill>
              </a:rPr>
              <a:t>2016016</a:t>
            </a:r>
          </a:p>
          <a:p>
            <a:pPr algn="l"/>
            <a:r>
              <a:rPr lang="el-GR" dirty="0">
                <a:solidFill>
                  <a:schemeClr val="accent2">
                    <a:lumMod val="50000"/>
                  </a:schemeClr>
                </a:solidFill>
              </a:rPr>
              <a:t>ΕΠΟΠΤΕΥΩΝ ΚΑΘ.</a:t>
            </a:r>
            <a:r>
              <a:rPr lang="en-US" dirty="0">
                <a:solidFill>
                  <a:schemeClr val="accent2">
                    <a:lumMod val="50000"/>
                  </a:schemeClr>
                </a:solidFill>
              </a:rPr>
              <a:t>:</a:t>
            </a:r>
            <a:r>
              <a:rPr lang="el-GR" dirty="0">
                <a:solidFill>
                  <a:schemeClr val="accent2">
                    <a:lumMod val="50000"/>
                  </a:schemeClr>
                </a:solidFill>
              </a:rPr>
              <a:t>ΞΗΡΟΓΙΑΝΝΗΣ ΓΕΩΡΓΙΟΣ</a:t>
            </a:r>
          </a:p>
        </p:txBody>
      </p:sp>
      <p:pic>
        <p:nvPicPr>
          <p:cNvPr id="4" name="3 - Εικόνα"/>
          <p:cNvPicPr/>
          <p:nvPr/>
        </p:nvPicPr>
        <p:blipFill>
          <a:blip r:embed="rId2">
            <a:extLst>
              <a:ext uri="{28A0092B-C50C-407E-A947-70E740481C1C}">
                <a14:useLocalDpi xmlns:a14="http://schemas.microsoft.com/office/drawing/2010/main" val="0"/>
              </a:ext>
            </a:extLst>
          </a:blip>
          <a:stretch>
            <a:fillRect/>
          </a:stretch>
        </p:blipFill>
        <p:spPr>
          <a:xfrm>
            <a:off x="0" y="0"/>
            <a:ext cx="2051720" cy="2088232"/>
          </a:xfrm>
          <a:prstGeom prst="rect">
            <a:avLst/>
          </a:prstGeom>
        </p:spPr>
      </p:pic>
      <p:pic>
        <p:nvPicPr>
          <p:cNvPr id="5" name="4 - Εικόνα" descr="ΤΥΠΟΠΟΙΗΣΗ ΚΑΙ ΣΥΣΚΕΥΑΣΙΑ ΕΛΑΙΟΛΑΔΟΥ"/>
          <p:cNvPicPr/>
          <p:nvPr/>
        </p:nvPicPr>
        <p:blipFill>
          <a:blip r:embed="rId3"/>
          <a:srcRect/>
          <a:stretch>
            <a:fillRect/>
          </a:stretch>
        </p:blipFill>
        <p:spPr bwMode="auto">
          <a:xfrm>
            <a:off x="3563888" y="3182623"/>
            <a:ext cx="3385185" cy="135001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7C1A33-D9F5-43C7-8768-2A44646DA785}"/>
              </a:ext>
            </a:extLst>
          </p:cNvPr>
          <p:cNvSpPr>
            <a:spLocks noGrp="1"/>
          </p:cNvSpPr>
          <p:nvPr>
            <p:ph type="title"/>
          </p:nvPr>
        </p:nvSpPr>
        <p:spPr>
          <a:xfrm>
            <a:off x="1115616" y="260648"/>
            <a:ext cx="6480720" cy="1008112"/>
          </a:xfrm>
        </p:spPr>
        <p:txBody>
          <a:bodyPr>
            <a:normAutofit fontScale="90000"/>
          </a:bodyPr>
          <a:lstStyle/>
          <a:p>
            <a:pPr algn="ctr"/>
            <a:r>
              <a:rPr lang="el-GR" b="1" i="1" dirty="0">
                <a:effectLst>
                  <a:outerShdw blurRad="38100" dist="38100" dir="2700000" algn="tl">
                    <a:srgbClr val="000000">
                      <a:alpha val="43137"/>
                    </a:srgbClr>
                  </a:outerShdw>
                </a:effectLst>
              </a:rPr>
              <a:t>ΜΗΧΑΝΙΣΜΟΣ ΑΥΤΟΟΞΕΙΔΩΣΗΣ ΤΩΝ ΑΚΟΡΕΣΤΩΝ ΛΙΠΑΡΩΝ ΟΞΕΩΝ. </a:t>
            </a:r>
          </a:p>
        </p:txBody>
      </p:sp>
      <p:pic>
        <p:nvPicPr>
          <p:cNvPr id="5" name="Θέση περιεχομένου 4">
            <a:extLst>
              <a:ext uri="{FF2B5EF4-FFF2-40B4-BE49-F238E27FC236}">
                <a16:creationId xmlns:a16="http://schemas.microsoft.com/office/drawing/2014/main" id="{D885CB23-81CF-45AE-8201-00276CB711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636" y="2139850"/>
            <a:ext cx="6120680" cy="424147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72833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5242"/>
            <a:ext cx="7467600" cy="634082"/>
          </a:xfrm>
        </p:spPr>
        <p:txBody>
          <a:bodyPr>
            <a:normAutofit/>
          </a:bodyPr>
          <a:lstStyle/>
          <a:p>
            <a:pPr algn="ctr"/>
            <a:r>
              <a:rPr lang="el-GR" sz="2000" b="1" i="1" dirty="0">
                <a:latin typeface="Times New Roman" pitchFamily="18" charset="0"/>
                <a:cs typeface="Times New Roman" pitchFamily="18" charset="0"/>
              </a:rPr>
              <a:t>ΧΗΜΙΚΑ ΚΡΙΤΗΡΙΑ ΠΟΙΟΤΗΤΑΣ ΕΛΑΙΟΛΑΔΟΥ</a:t>
            </a:r>
            <a:endParaRPr lang="el-GR" sz="2000" b="1"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2555776" y="699324"/>
            <a:ext cx="5623294" cy="5814681"/>
          </a:xfrm>
          <a:scene3d>
            <a:camera prst="orthographicFront"/>
            <a:lightRig rig="threePt" dir="t"/>
          </a:scene3d>
          <a:sp3d>
            <a:bevelT w="165100" prst="coolSlant"/>
          </a:sp3d>
        </p:spPr>
        <p:txBody>
          <a:bodyPr>
            <a:normAutofit/>
          </a:bodyPr>
          <a:lstStyle/>
          <a:p>
            <a:pPr algn="ctr">
              <a:lnSpc>
                <a:spcPct val="150000"/>
              </a:lnSpc>
              <a:buFont typeface="Wingdings" panose="05000000000000000000" pitchFamily="2" charset="2"/>
              <a:buChar char="q"/>
            </a:pPr>
            <a:r>
              <a:rPr lang="el-GR" dirty="0">
                <a:latin typeface="Segoe UI Semibold" panose="020B0702040204020203" pitchFamily="34" charset="0"/>
                <a:cs typeface="Segoe UI Semibold" panose="020B0702040204020203" pitchFamily="34" charset="0"/>
              </a:rPr>
              <a:t>ΧΡΩΣΤΙΚΗ</a:t>
            </a:r>
          </a:p>
          <a:p>
            <a:pPr algn="ctr">
              <a:lnSpc>
                <a:spcPct val="150000"/>
              </a:lnSpc>
              <a:buFont typeface="Wingdings" panose="05000000000000000000" pitchFamily="2" charset="2"/>
              <a:buChar char="q"/>
            </a:pPr>
            <a:r>
              <a:rPr lang="el-GR" sz="1800" dirty="0">
                <a:latin typeface="Segoe UI Semibold" panose="020B0702040204020203" pitchFamily="34" charset="0"/>
                <a:cs typeface="Segoe UI Semibold" panose="020B0702040204020203" pitchFamily="34" charset="0"/>
              </a:rPr>
              <a:t>ΠΡΑΣΙΝΟ ΧΡΩΜΑ</a:t>
            </a:r>
          </a:p>
          <a:p>
            <a:pPr algn="ctr">
              <a:lnSpc>
                <a:spcPct val="150000"/>
              </a:lnSpc>
              <a:buFont typeface="Wingdings" panose="05000000000000000000" pitchFamily="2" charset="2"/>
              <a:buChar char="q"/>
            </a:pPr>
            <a:r>
              <a:rPr lang="el-GR" dirty="0">
                <a:latin typeface="Segoe UI Semibold" panose="020B0702040204020203" pitchFamily="34" charset="0"/>
                <a:cs typeface="Segoe UI Semibold" panose="020B0702040204020203" pitchFamily="34" charset="0"/>
              </a:rPr>
              <a:t>ΥΨΗΛΗ ΣΥΓΚΕΝΤΡΩΣΗ ΣΤΙΣ ΑΝΩΡΙΜΕΣ ΕΛΙΕΣ</a:t>
            </a:r>
          </a:p>
          <a:p>
            <a:pPr marL="0" indent="0" algn="ctr">
              <a:lnSpc>
                <a:spcPct val="150000"/>
              </a:lnSpc>
              <a:buNone/>
            </a:pPr>
            <a:r>
              <a:rPr lang="el-GR" sz="1800" i="1" u="sng"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ΕΞΑΡΤΑΤΑΙ ΑΠΌ </a:t>
            </a:r>
          </a:p>
          <a:p>
            <a:pPr algn="ctr">
              <a:lnSpc>
                <a:spcPct val="150000"/>
              </a:lnSpc>
              <a:buFont typeface="+mj-lt"/>
              <a:buAutoNum type="arabicPeriod"/>
            </a:pPr>
            <a:r>
              <a:rPr lang="el-GR" dirty="0">
                <a:latin typeface="Segoe UI Semibold" panose="020B0702040204020203" pitchFamily="34" charset="0"/>
                <a:cs typeface="Segoe UI Semibold" panose="020B0702040204020203" pitchFamily="34" charset="0"/>
              </a:rPr>
              <a:t>ΒΑΘΜΟ  ΩΡΙΜΟΤΗΤΑΣ</a:t>
            </a:r>
          </a:p>
          <a:p>
            <a:pPr algn="ctr">
              <a:lnSpc>
                <a:spcPct val="150000"/>
              </a:lnSpc>
              <a:buFont typeface="+mj-lt"/>
              <a:buAutoNum type="arabicPeriod"/>
            </a:pPr>
            <a:r>
              <a:rPr lang="el-GR" sz="1800" dirty="0">
                <a:latin typeface="Segoe UI Semibold" panose="020B0702040204020203" pitchFamily="34" charset="0"/>
                <a:cs typeface="Segoe UI Semibold" panose="020B0702040204020203" pitchFamily="34" charset="0"/>
              </a:rPr>
              <a:t>ΕΛ</a:t>
            </a:r>
            <a:r>
              <a:rPr lang="el-GR" dirty="0">
                <a:latin typeface="Segoe UI Semibold" panose="020B0702040204020203" pitchFamily="34" charset="0"/>
                <a:cs typeface="Segoe UI Semibold" panose="020B0702040204020203" pitchFamily="34" charset="0"/>
              </a:rPr>
              <a:t>ΑΙΟΦΥΛΛΑ</a:t>
            </a:r>
          </a:p>
          <a:p>
            <a:pPr algn="ctr">
              <a:lnSpc>
                <a:spcPct val="150000"/>
              </a:lnSpc>
              <a:buFont typeface="+mj-lt"/>
              <a:buAutoNum type="arabicPeriod"/>
            </a:pPr>
            <a:r>
              <a:rPr lang="el-GR" sz="1800" dirty="0">
                <a:latin typeface="Segoe UI Semibold" panose="020B0702040204020203" pitchFamily="34" charset="0"/>
                <a:cs typeface="Segoe UI Semibold" panose="020B0702040204020203" pitchFamily="34" charset="0"/>
              </a:rPr>
              <a:t>ΤΥΠΟΣ ΕΛΑΙΟΥΡΓΕΙΟ </a:t>
            </a:r>
          </a:p>
        </p:txBody>
      </p:sp>
      <p:sp>
        <p:nvSpPr>
          <p:cNvPr id="4" name="Βέλος: Δεξιό 3">
            <a:extLst>
              <a:ext uri="{FF2B5EF4-FFF2-40B4-BE49-F238E27FC236}">
                <a16:creationId xmlns:a16="http://schemas.microsoft.com/office/drawing/2014/main" id="{3C8FE35D-2DCA-459D-B1A9-0D80152B6A7B}"/>
              </a:ext>
            </a:extLst>
          </p:cNvPr>
          <p:cNvSpPr/>
          <p:nvPr/>
        </p:nvSpPr>
        <p:spPr>
          <a:xfrm>
            <a:off x="179512" y="764704"/>
            <a:ext cx="2664296" cy="1728192"/>
          </a:xfrm>
          <a:prstGeom prst="rightArrow">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Arial Black" panose="020B0A04020102020204" pitchFamily="34" charset="0"/>
              </a:rPr>
              <a:t>ΧΛΩΡΟΦΥΛΛΗ</a:t>
            </a:r>
          </a:p>
        </p:txBody>
      </p:sp>
      <p:sp>
        <p:nvSpPr>
          <p:cNvPr id="5" name="Διάγραμμα ροής: Συρραφή 4">
            <a:extLst>
              <a:ext uri="{FF2B5EF4-FFF2-40B4-BE49-F238E27FC236}">
                <a16:creationId xmlns:a16="http://schemas.microsoft.com/office/drawing/2014/main" id="{500F3311-3BD5-4F78-9688-D42492076E90}"/>
              </a:ext>
            </a:extLst>
          </p:cNvPr>
          <p:cNvSpPr/>
          <p:nvPr/>
        </p:nvSpPr>
        <p:spPr>
          <a:xfrm>
            <a:off x="2262046" y="4447631"/>
            <a:ext cx="457200" cy="2218258"/>
          </a:xfrm>
          <a:prstGeom prst="flowChartCol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 name="Διάγραμμα ροής: Συρραφή 5">
            <a:extLst>
              <a:ext uri="{FF2B5EF4-FFF2-40B4-BE49-F238E27FC236}">
                <a16:creationId xmlns:a16="http://schemas.microsoft.com/office/drawing/2014/main" id="{EABC4BCC-AA4D-4253-AB29-25F0B210E276}"/>
              </a:ext>
            </a:extLst>
          </p:cNvPr>
          <p:cNvSpPr/>
          <p:nvPr/>
        </p:nvSpPr>
        <p:spPr>
          <a:xfrm>
            <a:off x="8040797" y="4456719"/>
            <a:ext cx="457200" cy="2218258"/>
          </a:xfrm>
          <a:prstGeom prst="flowChartCol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2" name="Οβάλ 11">
            <a:extLst>
              <a:ext uri="{FF2B5EF4-FFF2-40B4-BE49-F238E27FC236}">
                <a16:creationId xmlns:a16="http://schemas.microsoft.com/office/drawing/2014/main" id="{BFD777CA-14AA-4664-BC14-F549FCA45EC7}"/>
              </a:ext>
            </a:extLst>
          </p:cNvPr>
          <p:cNvSpPr/>
          <p:nvPr/>
        </p:nvSpPr>
        <p:spPr>
          <a:xfrm>
            <a:off x="2428641" y="4842614"/>
            <a:ext cx="5877564" cy="1728192"/>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50000"/>
              </a:lnSpc>
              <a:buNone/>
            </a:pPr>
            <a:r>
              <a:rPr lang="el-GR" sz="1400" dirty="0">
                <a:solidFill>
                  <a:schemeClr val="tx1"/>
                </a:solidFill>
                <a:latin typeface="Arial Black" panose="020B0A04020102020204" pitchFamily="34" charset="0"/>
                <a:cs typeface="Segoe UI Semibold" panose="020B0702040204020203" pitchFamily="34" charset="0"/>
              </a:rPr>
              <a:t>Στο ελαιόλαδο απαντούν χρωστικές, όπως η χλωροφύλλη ά και b. Η χλωροφύλλη β διαφέρει από την ά στο ότι έχει </a:t>
            </a:r>
            <a:r>
              <a:rPr lang="el-GR" sz="1400" dirty="0" err="1">
                <a:solidFill>
                  <a:schemeClr val="tx1"/>
                </a:solidFill>
                <a:latin typeface="Arial Black" panose="020B0A04020102020204" pitchFamily="34" charset="0"/>
                <a:cs typeface="Segoe UI Semibold" panose="020B0702040204020203" pitchFamily="34" charset="0"/>
              </a:rPr>
              <a:t>αλδεϋδική</a:t>
            </a:r>
            <a:r>
              <a:rPr lang="el-GR" sz="1400" dirty="0">
                <a:solidFill>
                  <a:schemeClr val="tx1"/>
                </a:solidFill>
                <a:latin typeface="Arial Black" panose="020B0A04020102020204" pitchFamily="34" charset="0"/>
                <a:cs typeface="Segoe UI Semibold" panose="020B0702040204020203" pitchFamily="34" charset="0"/>
              </a:rPr>
              <a:t> ομάδα (</a:t>
            </a:r>
            <a:r>
              <a:rPr lang="en-US" sz="1400" dirty="0">
                <a:solidFill>
                  <a:schemeClr val="tx1"/>
                </a:solidFill>
                <a:latin typeface="Arial Black" panose="020B0A04020102020204" pitchFamily="34" charset="0"/>
                <a:cs typeface="Segoe UI Semibold" panose="020B0702040204020203" pitchFamily="34" charset="0"/>
              </a:rPr>
              <a:t>C</a:t>
            </a:r>
            <a:r>
              <a:rPr lang="el-GR" sz="1400" dirty="0">
                <a:solidFill>
                  <a:schemeClr val="tx1"/>
                </a:solidFill>
                <a:latin typeface="Arial Black" panose="020B0A04020102020204" pitchFamily="34" charset="0"/>
                <a:cs typeface="Segoe UI Semibold" panose="020B0702040204020203" pitchFamily="34" charset="0"/>
              </a:rPr>
              <a:t>ΗΟ) αντί μεθύλιο (CH</a:t>
            </a:r>
            <a:r>
              <a:rPr lang="el-GR" sz="1400" baseline="-25000" dirty="0">
                <a:solidFill>
                  <a:schemeClr val="tx1"/>
                </a:solidFill>
                <a:latin typeface="Arial Black" panose="020B0A04020102020204" pitchFamily="34" charset="0"/>
                <a:cs typeface="Segoe UI Semibold" panose="020B0702040204020203" pitchFamily="34" charset="0"/>
              </a:rPr>
              <a:t>3</a:t>
            </a:r>
            <a:r>
              <a:rPr lang="el-GR" sz="1400" dirty="0">
                <a:solidFill>
                  <a:schemeClr val="tx1"/>
                </a:solidFill>
                <a:latin typeface="Arial Black" panose="020B0A04020102020204" pitchFamily="34" charset="0"/>
                <a:cs typeface="Segoe UI Semibold" panose="020B0702040204020203" pitchFamily="34" charset="0"/>
              </a:rPr>
              <a:t>) στο τρίτο άτομο άνθρακα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332" y="618519"/>
            <a:ext cx="7775100" cy="953094"/>
          </a:xfrm>
        </p:spPr>
        <p:txBody>
          <a:bodyPr>
            <a:normAutofit fontScale="90000"/>
          </a:bodyPr>
          <a:lstStyle/>
          <a:p>
            <a:pPr algn="ctr"/>
            <a:r>
              <a:rPr lang="el-GR" sz="2200" b="1" dirty="0">
                <a:latin typeface="Times New Roman" pitchFamily="18" charset="0"/>
                <a:cs typeface="Times New Roman" pitchFamily="18" charset="0"/>
              </a:rPr>
              <a:t>ΔΟΜΕΣ ΤΩΝ Α ΚΑΙ Β ΧΛΩΡΟΦΥΛΛΩΝ </a:t>
            </a:r>
            <a:br>
              <a:rPr lang="el-GR" sz="3200" dirty="0">
                <a:latin typeface="Times New Roman" pitchFamily="18" charset="0"/>
                <a:cs typeface="Times New Roman" pitchFamily="18" charset="0"/>
              </a:rPr>
            </a:br>
            <a:endParaRPr lang="el-GR" dirty="0"/>
          </a:p>
        </p:txBody>
      </p:sp>
      <p:pic>
        <p:nvPicPr>
          <p:cNvPr id="4" name="3 - Θέση περιεχομένου" descr="ΒΙΟΧΗΜΕΙΑ ΤΡΟΦΙΜΩΝ"/>
          <p:cNvPicPr>
            <a:picLocks noGrp="1"/>
          </p:cNvPicPr>
          <p:nvPr>
            <p:ph idx="1"/>
          </p:nvPr>
        </p:nvPicPr>
        <p:blipFill>
          <a:blip r:embed="rId2"/>
          <a:stretch>
            <a:fillRect/>
          </a:stretch>
        </p:blipFill>
        <p:spPr bwMode="auto">
          <a:xfrm>
            <a:off x="755576" y="1438616"/>
            <a:ext cx="6480720" cy="2828640"/>
          </a:xfrm>
          <a:prstGeom prst="rect">
            <a:avLst/>
          </a:prstGeom>
          <a:noFill/>
          <a:ln w="9525">
            <a:noFill/>
            <a:miter lim="800000"/>
            <a:headEnd/>
            <a:tailEnd/>
          </a:ln>
        </p:spPr>
      </p:pic>
      <p:sp>
        <p:nvSpPr>
          <p:cNvPr id="3" name="Ορθογώνιο: Στρογγύλεμα γωνιών 2">
            <a:extLst>
              <a:ext uri="{FF2B5EF4-FFF2-40B4-BE49-F238E27FC236}">
                <a16:creationId xmlns:a16="http://schemas.microsoft.com/office/drawing/2014/main" id="{D8564B6F-8091-47BD-8B74-E34F9850864A}"/>
              </a:ext>
            </a:extLst>
          </p:cNvPr>
          <p:cNvSpPr/>
          <p:nvPr/>
        </p:nvSpPr>
        <p:spPr>
          <a:xfrm>
            <a:off x="179512" y="4267256"/>
            <a:ext cx="7056784" cy="1152128"/>
          </a:xfrm>
          <a:prstGeom prst="roundRect">
            <a:avLst>
              <a:gd name="adj" fmla="val 50000"/>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l-GR" dirty="0">
                <a:solidFill>
                  <a:schemeClr val="tx1"/>
                </a:solidFill>
              </a:rPr>
              <a:t>Ο ΠΡΟΣΔΙΟΡΙΣΜΟΣ ΤΗΣ ΧΛΩΡΟΦΥΛΛΗΣ ΓΙΝΕΤΑΙ ΜΕ ΟΡΑΤΟ ΦΑΣΜΑΤΟΦΩΤΟΜΕΤΡΟ, ΜΕΤΡΩΝΤΑΣ ΤΗΝ ΑΠΟΡΡΟΦΗΣΗ ΣΤΑ 630</a:t>
            </a:r>
            <a:r>
              <a:rPr lang="en-US" dirty="0">
                <a:solidFill>
                  <a:schemeClr val="tx1"/>
                </a:solidFill>
              </a:rPr>
              <a:t>nm, 670nm </a:t>
            </a:r>
            <a:r>
              <a:rPr lang="el-GR" dirty="0">
                <a:solidFill>
                  <a:schemeClr val="tx1"/>
                </a:solidFill>
              </a:rPr>
              <a:t> και 710</a:t>
            </a:r>
            <a:r>
              <a:rPr lang="en-US" dirty="0">
                <a:solidFill>
                  <a:schemeClr val="tx1"/>
                </a:solidFill>
              </a:rPr>
              <a:t>nm</a:t>
            </a:r>
            <a:endParaRPr lang="el-GR" dirty="0">
              <a:solidFill>
                <a:schemeClr val="tx1"/>
              </a:solidFill>
            </a:endParaRPr>
          </a:p>
        </p:txBody>
      </p:sp>
      <p:pic>
        <p:nvPicPr>
          <p:cNvPr id="6" name="Εικόνα 5">
            <a:extLst>
              <a:ext uri="{FF2B5EF4-FFF2-40B4-BE49-F238E27FC236}">
                <a16:creationId xmlns:a16="http://schemas.microsoft.com/office/drawing/2014/main" id="{8E981023-A0CA-47EF-B42C-87BC1A1F0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833" y="5482055"/>
            <a:ext cx="3012926" cy="13759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274638"/>
            <a:ext cx="6881192" cy="725470"/>
          </a:xfrm>
        </p:spPr>
        <p:txBody>
          <a:bodyPr>
            <a:normAutofit/>
          </a:bodyPr>
          <a:lstStyle/>
          <a:p>
            <a:pPr algn="ctr"/>
            <a:r>
              <a:rPr lang="el-GR" sz="2000" b="1" dirty="0">
                <a:latin typeface="Times New Roman" pitchFamily="18" charset="0"/>
                <a:cs typeface="Times New Roman" pitchFamily="18" charset="0"/>
              </a:rPr>
              <a:t>ΧΗΜΙΚΑ ΚΡΙΤΗΡΙΑ ΠΟΙΟΤΗΤΑΣ ΕΛΑΙΟΛΑΔΟΥ</a:t>
            </a:r>
          </a:p>
        </p:txBody>
      </p:sp>
      <p:sp>
        <p:nvSpPr>
          <p:cNvPr id="3" name="2 - Θέση περιεχομένου"/>
          <p:cNvSpPr>
            <a:spLocks noGrp="1"/>
          </p:cNvSpPr>
          <p:nvPr>
            <p:ph idx="1"/>
          </p:nvPr>
        </p:nvSpPr>
        <p:spPr>
          <a:xfrm>
            <a:off x="2627784" y="1345568"/>
            <a:ext cx="4936976" cy="5035760"/>
          </a:xfrm>
        </p:spPr>
        <p:txBody>
          <a:bodyPr>
            <a:normAutofit/>
          </a:bodyPr>
          <a:lstStyle/>
          <a:p>
            <a:pPr marL="0" indent="0" algn="ctr">
              <a:lnSpc>
                <a:spcPct val="150000"/>
              </a:lnSpc>
              <a:buNone/>
            </a:pPr>
            <a:r>
              <a:rPr lang="el-GR" sz="1600" dirty="0">
                <a:latin typeface="Tahoma" panose="020B0604030504040204" pitchFamily="34" charset="0"/>
                <a:ea typeface="Tahoma" panose="020B0604030504040204" pitchFamily="34" charset="0"/>
                <a:cs typeface="Tahoma" panose="020B0604030504040204" pitchFamily="34" charset="0"/>
              </a:rPr>
              <a:t>Ίχνη μετάλλων είναι το ποσό σε </a:t>
            </a:r>
            <a:r>
              <a:rPr lang="el-GR" sz="1600" dirty="0" err="1">
                <a:latin typeface="Tahoma" panose="020B0604030504040204" pitchFamily="34" charset="0"/>
                <a:ea typeface="Tahoma" panose="020B0604030504040204" pitchFamily="34" charset="0"/>
                <a:cs typeface="Tahoma" panose="020B0604030504040204" pitchFamily="34" charset="0"/>
              </a:rPr>
              <a:t>μg</a:t>
            </a:r>
            <a:r>
              <a:rPr lang="el-GR" sz="1600" dirty="0">
                <a:latin typeface="Tahoma" panose="020B0604030504040204" pitchFamily="34" charset="0"/>
                <a:ea typeface="Tahoma" panose="020B0604030504040204" pitchFamily="34" charset="0"/>
                <a:cs typeface="Tahoma" panose="020B0604030504040204" pitchFamily="34" charset="0"/>
              </a:rPr>
              <a:t>/</a:t>
            </a:r>
            <a:r>
              <a:rPr lang="el-GR" sz="1600" dirty="0" err="1">
                <a:latin typeface="Tahoma" panose="020B0604030504040204" pitchFamily="34" charset="0"/>
                <a:ea typeface="Tahoma" panose="020B0604030504040204" pitchFamily="34" charset="0"/>
                <a:cs typeface="Tahoma" panose="020B0604030504040204" pitchFamily="34" charset="0"/>
              </a:rPr>
              <a:t>Kg</a:t>
            </a:r>
            <a:r>
              <a:rPr lang="el-GR" sz="1600" dirty="0">
                <a:latin typeface="Tahoma" panose="020B0604030504040204" pitchFamily="34" charset="0"/>
                <a:ea typeface="Tahoma" panose="020B0604030504040204" pitchFamily="34" charset="0"/>
                <a:cs typeface="Tahoma" panose="020B0604030504040204" pitchFamily="34" charset="0"/>
              </a:rPr>
              <a:t> του χαλκού και του σιδήρου σε όλες τις κατηγορίες των ελαιολάδων, συμπεριλαμβανομένων των </a:t>
            </a:r>
            <a:r>
              <a:rPr lang="el-GR" sz="1600" dirty="0" err="1">
                <a:latin typeface="Tahoma" panose="020B0604030504040204" pitchFamily="34" charset="0"/>
                <a:ea typeface="Tahoma" panose="020B0604030504040204" pitchFamily="34" charset="0"/>
                <a:cs typeface="Tahoma" panose="020B0604030504040204" pitchFamily="34" charset="0"/>
              </a:rPr>
              <a:t>επιμολυντών</a:t>
            </a:r>
            <a:r>
              <a:rPr lang="el-GR" sz="1600" dirty="0">
                <a:latin typeface="Tahoma" panose="020B0604030504040204" pitchFamily="34" charset="0"/>
                <a:ea typeface="Tahoma" panose="020B0604030504040204" pitchFamily="34" charset="0"/>
                <a:cs typeface="Tahoma" panose="020B0604030504040204" pitchFamily="34" charset="0"/>
              </a:rPr>
              <a:t> από την αποχρωστική γη ή από τους καταλύτες.</a:t>
            </a:r>
            <a:endParaRPr lang="en-US" sz="1600" dirty="0">
              <a:latin typeface="Arial Rounded MT Bold" panose="020F0704030504030204" pitchFamily="34" charset="0"/>
              <a:ea typeface="Tahoma" panose="020B0604030504040204" pitchFamily="34" charset="0"/>
              <a:cs typeface="Tahoma" panose="020B0604030504040204" pitchFamily="34" charset="0"/>
            </a:endParaRPr>
          </a:p>
          <a:p>
            <a:pPr algn="ctr">
              <a:lnSpc>
                <a:spcPct val="150000"/>
              </a:lnSpc>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None/>
            </a:pPr>
            <a:r>
              <a:rPr lang="el-GR" sz="1600" i="1" dirty="0">
                <a:latin typeface="Times New Roman" pitchFamily="18" charset="0"/>
                <a:cs typeface="Times New Roman" pitchFamily="18" charset="0"/>
              </a:rPr>
              <a:t>ΜΠΟΡΕΙ ΝΑ ΠΡΟΕΡΧΟΝΤΑΙ ΑΠΌ</a:t>
            </a:r>
          </a:p>
          <a:p>
            <a:pPr algn="ctr">
              <a:lnSpc>
                <a:spcPct val="150000"/>
              </a:lnSpc>
              <a:buFont typeface="+mj-lt"/>
              <a:buAutoNum type="arabicPeriod"/>
            </a:pPr>
            <a:r>
              <a:rPr lang="el-GR" sz="1600" b="1" i="1" dirty="0">
                <a:latin typeface="Times New Roman" pitchFamily="18" charset="0"/>
                <a:cs typeface="Times New Roman" pitchFamily="18" charset="0"/>
              </a:rPr>
              <a:t>ΕΔΑΦΟΣ </a:t>
            </a:r>
          </a:p>
          <a:p>
            <a:pPr algn="ctr">
              <a:lnSpc>
                <a:spcPct val="150000"/>
              </a:lnSpc>
              <a:buFont typeface="+mj-lt"/>
              <a:buAutoNum type="arabicPeriod"/>
            </a:pPr>
            <a:r>
              <a:rPr lang="el-GR" sz="1600" b="1" i="1" dirty="0">
                <a:latin typeface="Times New Roman" pitchFamily="18" charset="0"/>
                <a:cs typeface="Times New Roman" pitchFamily="18" charset="0"/>
              </a:rPr>
              <a:t>ΛΥΠΑΣΜΑΤΑ</a:t>
            </a:r>
          </a:p>
          <a:p>
            <a:pPr algn="ctr">
              <a:lnSpc>
                <a:spcPct val="150000"/>
              </a:lnSpc>
              <a:buFont typeface="+mj-lt"/>
              <a:buAutoNum type="arabicPeriod"/>
            </a:pPr>
            <a:r>
              <a:rPr lang="el-GR" sz="1600" b="1" i="1" dirty="0">
                <a:latin typeface="Times New Roman" pitchFamily="18" charset="0"/>
                <a:cs typeface="Times New Roman" pitchFamily="18" charset="0"/>
              </a:rPr>
              <a:t>ΜΗΧΑΝΗΣΜΑΤΑ</a:t>
            </a:r>
          </a:p>
          <a:p>
            <a:pPr algn="ctr">
              <a:lnSpc>
                <a:spcPct val="150000"/>
              </a:lnSpc>
              <a:buFont typeface="+mj-lt"/>
              <a:buAutoNum type="arabicPeriod"/>
            </a:pPr>
            <a:r>
              <a:rPr lang="el-GR" sz="1600" b="1" i="1" dirty="0">
                <a:latin typeface="Times New Roman" pitchFamily="18" charset="0"/>
                <a:cs typeface="Times New Roman" pitchFamily="18" charset="0"/>
              </a:rPr>
              <a:t>ΔΟΧΕΙΑ ΑΠΟΘΗΚΕΥΣΗΣ</a:t>
            </a:r>
            <a:endParaRPr lang="el-GR" sz="1600" b="1" i="1" dirty="0"/>
          </a:p>
        </p:txBody>
      </p:sp>
      <p:sp>
        <p:nvSpPr>
          <p:cNvPr id="4" name="Βέλος: Δεξιό 3">
            <a:extLst>
              <a:ext uri="{FF2B5EF4-FFF2-40B4-BE49-F238E27FC236}">
                <a16:creationId xmlns:a16="http://schemas.microsoft.com/office/drawing/2014/main" id="{6C82F94C-41B8-4216-9AF2-5179FE5C5E4B}"/>
              </a:ext>
            </a:extLst>
          </p:cNvPr>
          <p:cNvSpPr/>
          <p:nvPr/>
        </p:nvSpPr>
        <p:spPr>
          <a:xfrm>
            <a:off x="179512" y="1345568"/>
            <a:ext cx="2448272" cy="1800200"/>
          </a:xfrm>
          <a:prstGeom prst="rightArrow">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Arial Black" panose="020B0A04020102020204" pitchFamily="34" charset="0"/>
              </a:rPr>
              <a:t>ΙΧΝΗ ΒΑΡΕΩΝ ΜΕΤΑΛΛΩΝ</a:t>
            </a:r>
          </a:p>
        </p:txBody>
      </p:sp>
      <p:sp>
        <p:nvSpPr>
          <p:cNvPr id="5" name="Βέλος: Με γωνία 4">
            <a:extLst>
              <a:ext uri="{FF2B5EF4-FFF2-40B4-BE49-F238E27FC236}">
                <a16:creationId xmlns:a16="http://schemas.microsoft.com/office/drawing/2014/main" id="{9F3B2F1A-25B3-4B8F-98B5-9D3D2EAC2EA9}"/>
              </a:ext>
            </a:extLst>
          </p:cNvPr>
          <p:cNvSpPr/>
          <p:nvPr/>
        </p:nvSpPr>
        <p:spPr>
          <a:xfrm rot="7374532">
            <a:off x="7302118" y="2423089"/>
            <a:ext cx="1820754" cy="1445359"/>
          </a:xfrm>
          <a:prstGeom prst="bentArrow">
            <a:avLst>
              <a:gd name="adj1" fmla="val 21780"/>
              <a:gd name="adj2" fmla="val 28161"/>
              <a:gd name="adj3" fmla="val 43624"/>
              <a:gd name="adj4" fmla="val 46664"/>
            </a:avLst>
          </a:prstGeom>
          <a:solidFill>
            <a:schemeClr val="tx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 name="Φυσαλίδα ομιλίας: Έλλειψη 5">
            <a:extLst>
              <a:ext uri="{FF2B5EF4-FFF2-40B4-BE49-F238E27FC236}">
                <a16:creationId xmlns:a16="http://schemas.microsoft.com/office/drawing/2014/main" id="{18E3140A-F9D8-4AAB-889D-CB80FC815CAB}"/>
              </a:ext>
            </a:extLst>
          </p:cNvPr>
          <p:cNvSpPr/>
          <p:nvPr/>
        </p:nvSpPr>
        <p:spPr>
          <a:xfrm>
            <a:off x="0" y="3863448"/>
            <a:ext cx="4032448" cy="1389038"/>
          </a:xfrm>
          <a:prstGeom prst="wedgeEllipseCallout">
            <a:avLst>
              <a:gd name="adj1" fmla="val 33066"/>
              <a:gd name="adj2" fmla="val -60390"/>
            </a:avLst>
          </a:prstGeom>
          <a:solidFill>
            <a:schemeClr val="accent1">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Arial Black" panose="020B0A04020102020204" pitchFamily="34" charset="0"/>
              </a:rPr>
              <a:t>ΦΑΣΜΑΤΟΦΩΤΟΜΕΤΡΟ ΑΤΟΜΙΚΗΣ ΑΠΟΡΡΟΦΗΣΗ</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868346"/>
          </a:xfrm>
        </p:spPr>
        <p:txBody>
          <a:bodyPr>
            <a:normAutofit/>
          </a:bodyPr>
          <a:lstStyle/>
          <a:p>
            <a:pPr algn="ctr"/>
            <a:r>
              <a:rPr lang="el-GR" sz="2400" b="1" dirty="0">
                <a:latin typeface="Times New Roman" pitchFamily="18" charset="0"/>
                <a:cs typeface="Times New Roman" pitchFamily="18" charset="0"/>
              </a:rPr>
              <a:t>ΑΙΣΘΗΤΗΡΙΑΚΕΣ  Ή ΟΡΓΑΝΟΛΗΠΤΙΚΕΣ ΙΔΙΟΤΗΤΕΣ ΠΟΙΟΤΗΤΑΣ</a:t>
            </a:r>
          </a:p>
        </p:txBody>
      </p:sp>
      <p:sp>
        <p:nvSpPr>
          <p:cNvPr id="3" name="2 - Θέση περιεχομένου"/>
          <p:cNvSpPr>
            <a:spLocks noGrp="1"/>
          </p:cNvSpPr>
          <p:nvPr>
            <p:ph idx="1"/>
          </p:nvPr>
        </p:nvSpPr>
        <p:spPr>
          <a:xfrm>
            <a:off x="457200" y="1138180"/>
            <a:ext cx="7467600" cy="5116654"/>
          </a:xfrm>
        </p:spPr>
        <p:txBody>
          <a:bodyPr>
            <a:normAutofit/>
          </a:bodyPr>
          <a:lstStyle/>
          <a:p>
            <a:pPr algn="just">
              <a:lnSpc>
                <a:spcPct val="150000"/>
              </a:lnSpc>
            </a:pPr>
            <a:endParaRPr lang="en-US" sz="1800" dirty="0">
              <a:latin typeface="Times New Roman" pitchFamily="18" charset="0"/>
              <a:cs typeface="Times New Roman" pitchFamily="18" charset="0"/>
            </a:endParaRPr>
          </a:p>
          <a:p>
            <a:pPr algn="just">
              <a:lnSpc>
                <a:spcPct val="150000"/>
              </a:lnSpc>
            </a:pPr>
            <a:endParaRPr lang="en-US" sz="1800" dirty="0">
              <a:latin typeface="Times New Roman" pitchFamily="18" charset="0"/>
              <a:cs typeface="Times New Roman" pitchFamily="18" charset="0"/>
            </a:endParaRPr>
          </a:p>
          <a:p>
            <a:pPr algn="just">
              <a:lnSpc>
                <a:spcPct val="150000"/>
              </a:lnSpc>
            </a:pPr>
            <a:endParaRPr lang="en-US" sz="1800" dirty="0">
              <a:latin typeface="Times New Roman" pitchFamily="18" charset="0"/>
              <a:cs typeface="Times New Roman" pitchFamily="18" charset="0"/>
            </a:endParaRPr>
          </a:p>
          <a:p>
            <a:pPr algn="just">
              <a:lnSpc>
                <a:spcPct val="150000"/>
              </a:lnSpc>
            </a:pPr>
            <a:endParaRPr lang="en-US" sz="1800" dirty="0">
              <a:latin typeface="Times New Roman" pitchFamily="18" charset="0"/>
              <a:cs typeface="Times New Roman" pitchFamily="18" charset="0"/>
            </a:endParaRPr>
          </a:p>
          <a:p>
            <a:pPr algn="just">
              <a:lnSpc>
                <a:spcPct val="150000"/>
              </a:lnSpc>
            </a:pPr>
            <a:endParaRPr lang="el-GR" sz="1800" dirty="0">
              <a:latin typeface="Times New Roman" pitchFamily="18" charset="0"/>
              <a:cs typeface="Times New Roman" pitchFamily="18" charset="0"/>
            </a:endParaRPr>
          </a:p>
        </p:txBody>
      </p:sp>
      <p:sp>
        <p:nvSpPr>
          <p:cNvPr id="5" name="Κύμα 4">
            <a:extLst>
              <a:ext uri="{FF2B5EF4-FFF2-40B4-BE49-F238E27FC236}">
                <a16:creationId xmlns:a16="http://schemas.microsoft.com/office/drawing/2014/main" id="{AFC17B3B-C6A2-4880-8169-CF81469B74F8}"/>
              </a:ext>
            </a:extLst>
          </p:cNvPr>
          <p:cNvSpPr/>
          <p:nvPr/>
        </p:nvSpPr>
        <p:spPr>
          <a:xfrm>
            <a:off x="0" y="1249246"/>
            <a:ext cx="9145694" cy="2092994"/>
          </a:xfrm>
          <a:prstGeom prst="wave">
            <a:avLst>
              <a:gd name="adj1" fmla="val 12500"/>
              <a:gd name="adj2" fmla="val -1404"/>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sz="1600" b="1" i="1" dirty="0">
                <a:solidFill>
                  <a:schemeClr val="tx1"/>
                </a:solidFill>
                <a:latin typeface="Times New Roman" pitchFamily="18" charset="0"/>
                <a:cs typeface="Times New Roman" pitchFamily="18" charset="0"/>
              </a:rPr>
              <a:t>Οργανοληπτική αξιολόγηση είναι η ανίχνευση και περιγραφή των ποιοτικών και ποσοτικών γευστικό-οσφραντικών χαρακτηριστικών του παρθένου </a:t>
            </a:r>
            <a:r>
              <a:rPr lang="el-GR" sz="1600" b="1" i="1" dirty="0" err="1">
                <a:solidFill>
                  <a:schemeClr val="tx1"/>
                </a:solidFill>
                <a:latin typeface="Times New Roman" pitchFamily="18" charset="0"/>
                <a:cs typeface="Times New Roman" pitchFamily="18" charset="0"/>
              </a:rPr>
              <a:t>ελαιολάδου</a:t>
            </a:r>
            <a:r>
              <a:rPr lang="el-GR" sz="1600" b="1" i="1" dirty="0">
                <a:solidFill>
                  <a:schemeClr val="tx1"/>
                </a:solidFill>
                <a:latin typeface="Times New Roman" pitchFamily="18" charset="0"/>
                <a:cs typeface="Times New Roman" pitchFamily="18" charset="0"/>
              </a:rPr>
              <a:t> χρησιμοποιώντας τις ανθρώπινες αισθήσεις και η ταξινόμηση αυτού σύμφωνα με τα οργανοληπτικά του χαρακτηριστικά</a:t>
            </a:r>
            <a:r>
              <a:rPr lang="el-GR" sz="1600" i="1" dirty="0">
                <a:solidFill>
                  <a:schemeClr val="tx1"/>
                </a:solidFill>
                <a:latin typeface="Times New Roman" pitchFamily="18" charset="0"/>
                <a:cs typeface="Times New Roman" pitchFamily="18" charset="0"/>
              </a:rPr>
              <a:t>.</a:t>
            </a:r>
          </a:p>
        </p:txBody>
      </p:sp>
      <p:cxnSp>
        <p:nvCxnSpPr>
          <p:cNvPr id="7" name="Ευθύγραμμο βέλος σύνδεσης 6">
            <a:extLst>
              <a:ext uri="{FF2B5EF4-FFF2-40B4-BE49-F238E27FC236}">
                <a16:creationId xmlns:a16="http://schemas.microsoft.com/office/drawing/2014/main" id="{8E5BE900-6A39-4ACA-9193-4963ED3C614E}"/>
              </a:ext>
            </a:extLst>
          </p:cNvPr>
          <p:cNvCxnSpPr>
            <a:cxnSpLocks/>
          </p:cNvCxnSpPr>
          <p:nvPr/>
        </p:nvCxnSpPr>
        <p:spPr>
          <a:xfrm flipH="1">
            <a:off x="2339752" y="3068960"/>
            <a:ext cx="504056" cy="1008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A10AAFA1-5AC5-457A-BCF3-24296F4A26D8}"/>
              </a:ext>
            </a:extLst>
          </p:cNvPr>
          <p:cNvCxnSpPr>
            <a:cxnSpLocks/>
          </p:cNvCxnSpPr>
          <p:nvPr/>
        </p:nvCxnSpPr>
        <p:spPr>
          <a:xfrm>
            <a:off x="4296544" y="3265018"/>
            <a:ext cx="549218" cy="812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Οβάλ 14">
            <a:extLst>
              <a:ext uri="{FF2B5EF4-FFF2-40B4-BE49-F238E27FC236}">
                <a16:creationId xmlns:a16="http://schemas.microsoft.com/office/drawing/2014/main" id="{42AA2770-6ADD-445B-BF1B-8C35D393D590}"/>
              </a:ext>
            </a:extLst>
          </p:cNvPr>
          <p:cNvSpPr/>
          <p:nvPr/>
        </p:nvSpPr>
        <p:spPr>
          <a:xfrm>
            <a:off x="-1694" y="4628963"/>
            <a:ext cx="4212565" cy="1601698"/>
          </a:xfrm>
          <a:prstGeom prst="ellipse">
            <a:avLst/>
          </a:prstGeom>
          <a:solidFill>
            <a:schemeClr val="accent3">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just" defTabSz="914400" rtl="0" eaLnBrk="1" fontAlgn="auto" latinLnBrk="0" hangingPunct="1">
              <a:lnSpc>
                <a:spcPct val="150000"/>
              </a:lnSpc>
              <a:spcBef>
                <a:spcPts val="1000"/>
              </a:spcBef>
              <a:spcAft>
                <a:spcPts val="0"/>
              </a:spcAft>
              <a:buClr>
                <a:prstClr val="black"/>
              </a:buClr>
              <a:buSzTx/>
              <a:buFont typeface="Arial" panose="020B0604020202020204" pitchFamily="34" charset="0"/>
              <a:buChar char="•"/>
              <a:tabLst/>
              <a:defRPr/>
            </a:pPr>
            <a:r>
              <a:rPr kumimoji="0" lang="el-GR" sz="1400" b="1" i="0" u="none" strike="noStrike" kern="1200" cap="all" spc="0" normalizeH="0" baseline="0" noProof="0" dirty="0">
                <a:ln>
                  <a:noFill/>
                </a:ln>
                <a:solidFill>
                  <a:prstClr val="black"/>
                </a:solidFill>
                <a:effectLst/>
                <a:uLnTx/>
                <a:uFillTx/>
                <a:latin typeface="Arial" panose="020B0604020202020204" pitchFamily="34" charset="0"/>
                <a:cs typeface="Arial" panose="020B0604020202020204" pitchFamily="34" charset="0"/>
              </a:rPr>
              <a:t>Θετικά Χαρακτηριστικά</a:t>
            </a:r>
            <a:r>
              <a:rPr kumimoji="0" lang="el-GR" sz="1400" b="0" i="0" u="none" strike="noStrike" kern="1200" cap="all" spc="0" normalizeH="0" baseline="0" noProof="0" dirty="0">
                <a:ln>
                  <a:noFill/>
                </a:ln>
                <a:solidFill>
                  <a:prstClr val="black"/>
                </a:solidFill>
                <a:effectLst/>
                <a:uLnTx/>
                <a:uFillTx/>
                <a:latin typeface="Arial" panose="020B0604020202020204" pitchFamily="34" charset="0"/>
                <a:cs typeface="Arial" panose="020B0604020202020204" pitchFamily="34" charset="0"/>
              </a:rPr>
              <a:t> είναι: </a:t>
            </a:r>
            <a:r>
              <a:rPr kumimoji="0" lang="el-GR" sz="1400" b="0" i="0" u="none" strike="noStrike" kern="1200" cap="all" spc="0" normalizeH="0" baseline="0" noProof="0" dirty="0" err="1">
                <a:ln>
                  <a:noFill/>
                </a:ln>
                <a:solidFill>
                  <a:prstClr val="black"/>
                </a:solidFill>
                <a:effectLst/>
                <a:uLnTx/>
                <a:uFillTx/>
                <a:latin typeface="Arial" panose="020B0604020202020204" pitchFamily="34" charset="0"/>
                <a:cs typeface="Arial" panose="020B0604020202020204" pitchFamily="34" charset="0"/>
              </a:rPr>
              <a:t>Φρουτώδες</a:t>
            </a:r>
            <a:r>
              <a:rPr kumimoji="0" lang="el-GR" sz="1400" b="0" i="0" u="none" strike="noStrike" kern="1200" cap="all" spc="0" normalizeH="0" baseline="0" noProof="0" dirty="0">
                <a:ln>
                  <a:noFill/>
                </a:ln>
                <a:solidFill>
                  <a:prstClr val="black"/>
                </a:solidFill>
                <a:effectLst/>
                <a:uLnTx/>
                <a:uFillTx/>
                <a:latin typeface="Arial" panose="020B0604020202020204" pitchFamily="34" charset="0"/>
                <a:cs typeface="Arial" panose="020B0604020202020204" pitchFamily="34" charset="0"/>
              </a:rPr>
              <a:t> - Πικάντικο - Πικρό </a:t>
            </a:r>
          </a:p>
        </p:txBody>
      </p:sp>
      <p:sp>
        <p:nvSpPr>
          <p:cNvPr id="16" name="Οβάλ 15">
            <a:extLst>
              <a:ext uri="{FF2B5EF4-FFF2-40B4-BE49-F238E27FC236}">
                <a16:creationId xmlns:a16="http://schemas.microsoft.com/office/drawing/2014/main" id="{3374038F-4C51-4DDC-B88C-5A09A34E2238}"/>
              </a:ext>
            </a:extLst>
          </p:cNvPr>
          <p:cNvSpPr/>
          <p:nvPr/>
        </p:nvSpPr>
        <p:spPr>
          <a:xfrm>
            <a:off x="4196242" y="4661378"/>
            <a:ext cx="5027984" cy="1961738"/>
          </a:xfrm>
          <a:prstGeom prst="ellipse">
            <a:avLst/>
          </a:prstGeom>
          <a:solidFill>
            <a:schemeClr val="accent3">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just" defTabSz="914400" rtl="0" eaLnBrk="1" fontAlgn="auto" latinLnBrk="0" hangingPunct="1">
              <a:lnSpc>
                <a:spcPct val="150000"/>
              </a:lnSpc>
              <a:spcBef>
                <a:spcPts val="1000"/>
              </a:spcBef>
              <a:spcAft>
                <a:spcPts val="0"/>
              </a:spcAft>
              <a:buClr>
                <a:prstClr val="black"/>
              </a:buClr>
              <a:buSzTx/>
              <a:buFont typeface="Arial" panose="020B0604020202020204" pitchFamily="34" charset="0"/>
              <a:buChar char="•"/>
              <a:tabLst/>
              <a:defRPr/>
            </a:pPr>
            <a:r>
              <a:rPr kumimoji="0" lang="el-GR" sz="1400" b="1" i="0" u="none" strike="noStrike" kern="1200" cap="all"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Αρνητικά Χαρακτηριστικά</a:t>
            </a:r>
            <a:r>
              <a:rPr kumimoji="0" lang="el-GR" sz="1400" b="0" i="0" u="none" strike="noStrike" kern="1200" cap="all"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είναι: </a:t>
            </a:r>
            <a:r>
              <a:rPr kumimoji="0" lang="el-GR" sz="1400" b="0" i="0" u="none" strike="noStrike" kern="1200" cap="all"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Ατροχάδο</a:t>
            </a:r>
            <a:r>
              <a:rPr kumimoji="0" lang="el-GR" sz="1400" b="0" i="0" u="none" strike="noStrike" kern="1200" cap="all"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 Μουχλιασμένο - Μούργα - Μεταλλικό  - Ταγγό - </a:t>
            </a:r>
            <a:r>
              <a:rPr kumimoji="0" lang="el-GR" sz="1400" b="0" i="0" u="none" strike="noStrike" kern="1200" cap="all"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Κρασώδες</a:t>
            </a:r>
            <a:r>
              <a:rPr kumimoji="0" lang="el-GR" sz="1400" b="0" i="0" u="none" strike="noStrike" kern="1200" cap="all"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-ξιδάτο </a:t>
            </a:r>
          </a:p>
        </p:txBody>
      </p:sp>
      <p:sp>
        <p:nvSpPr>
          <p:cNvPr id="17" name="Βέλος: Καμπύλο προς τα κάτω 16">
            <a:extLst>
              <a:ext uri="{FF2B5EF4-FFF2-40B4-BE49-F238E27FC236}">
                <a16:creationId xmlns:a16="http://schemas.microsoft.com/office/drawing/2014/main" id="{300429D0-8D94-4F67-ACF5-50C4BDC679FA}"/>
              </a:ext>
            </a:extLst>
          </p:cNvPr>
          <p:cNvSpPr/>
          <p:nvPr/>
        </p:nvSpPr>
        <p:spPr>
          <a:xfrm>
            <a:off x="2051721" y="3003093"/>
            <a:ext cx="3240360" cy="1601697"/>
          </a:xfrm>
          <a:prstGeom prst="curvedDownArrow">
            <a:avLst>
              <a:gd name="adj1" fmla="val 85638"/>
              <a:gd name="adj2" fmla="val 106372"/>
              <a:gd name="adj3" fmla="val 17736"/>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latin typeface="Times New Roman" panose="02020603050405020304" pitchFamily="18" charset="0"/>
                <a:cs typeface="Times New Roman" panose="02020603050405020304" pitchFamily="18" charset="0"/>
              </a:rPr>
              <a:t>ΣΥΜΦΩΝΑ ΜΕ ΤΟ ΔΙΕΘΝΕΣ ΣΥΜΒΟΥΛΙΟ ΕΛΑΙΟΛΑΔΟΥ</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32534"/>
            <a:ext cx="7506929" cy="732333"/>
          </a:xfrm>
        </p:spPr>
        <p:txBody>
          <a:bodyPr>
            <a:normAutofit/>
          </a:bodyPr>
          <a:lstStyle/>
          <a:p>
            <a:pPr algn="ctr"/>
            <a:r>
              <a:rPr lang="el-GR" sz="2400" b="1" dirty="0">
                <a:latin typeface="Times New Roman" pitchFamily="18" charset="0"/>
                <a:cs typeface="Times New Roman" pitchFamily="18" charset="0"/>
              </a:rPr>
              <a:t>ΟΡΓΑΝΟΛΗΠΤΙΚΗ ΜΕΘΟΔΟΣ</a:t>
            </a:r>
          </a:p>
        </p:txBody>
      </p:sp>
      <p:pic>
        <p:nvPicPr>
          <p:cNvPr id="4" name="3 - Θέση περιεχομένου"/>
          <p:cNvPicPr>
            <a:picLocks noGrp="1"/>
          </p:cNvPicPr>
          <p:nvPr>
            <p:ph idx="1"/>
          </p:nvPr>
        </p:nvPicPr>
        <p:blipFill rotWithShape="1">
          <a:blip r:embed="rId2">
            <a:extLst>
              <a:ext uri="{28A0092B-C50C-407E-A947-70E740481C1C}">
                <a14:useLocalDpi xmlns:a14="http://schemas.microsoft.com/office/drawing/2010/main" val="0"/>
              </a:ext>
            </a:extLst>
          </a:blip>
          <a:srcRect l="5709" r="11698" b="3076"/>
          <a:stretch/>
        </p:blipFill>
        <p:spPr>
          <a:xfrm>
            <a:off x="32965" y="1071546"/>
            <a:ext cx="4680520" cy="4313355"/>
          </a:xfrm>
          <a:prstGeom prst="rect">
            <a:avLst/>
          </a:prstGeom>
        </p:spPr>
      </p:pic>
      <p:pic>
        <p:nvPicPr>
          <p:cNvPr id="5" name="Εικόνα 4">
            <a:extLst>
              <a:ext uri="{FF2B5EF4-FFF2-40B4-BE49-F238E27FC236}">
                <a16:creationId xmlns:a16="http://schemas.microsoft.com/office/drawing/2014/main" id="{8BB9170C-46DA-420E-9CC3-B97CDA64B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 y="864867"/>
            <a:ext cx="9144000" cy="4501398"/>
          </a:xfrm>
          <a:prstGeom prst="rect">
            <a:avLst/>
          </a:prstGeom>
        </p:spPr>
      </p:pic>
      <p:pic>
        <p:nvPicPr>
          <p:cNvPr id="7" name="Εικόνα 6">
            <a:extLst>
              <a:ext uri="{FF2B5EF4-FFF2-40B4-BE49-F238E27FC236}">
                <a16:creationId xmlns:a16="http://schemas.microsoft.com/office/drawing/2014/main" id="{1F4933E4-09CB-40C7-A476-EAD9BED2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5366264"/>
            <a:ext cx="2987824" cy="1491735"/>
          </a:xfrm>
          <a:prstGeom prst="rect">
            <a:avLst/>
          </a:prstGeom>
        </p:spPr>
      </p:pic>
      <p:pic>
        <p:nvPicPr>
          <p:cNvPr id="9" name="Εικόνα 8">
            <a:extLst>
              <a:ext uri="{FF2B5EF4-FFF2-40B4-BE49-F238E27FC236}">
                <a16:creationId xmlns:a16="http://schemas.microsoft.com/office/drawing/2014/main" id="{0E290D25-8F35-4008-AA00-5985EED099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380799"/>
            <a:ext cx="2520280" cy="247976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54032"/>
          </a:xfrm>
        </p:spPr>
        <p:txBody>
          <a:bodyPr>
            <a:normAutofit fontScale="90000"/>
          </a:bodyPr>
          <a:lstStyle/>
          <a:p>
            <a:pPr algn="ctr"/>
            <a:r>
              <a:rPr lang="el-GR" sz="2400" b="1" dirty="0">
                <a:latin typeface="Times New Roman" pitchFamily="18" charset="0"/>
                <a:cs typeface="Times New Roman" pitchFamily="18" charset="0"/>
              </a:rPr>
              <a:t> ΔΙΑΚΡΙΣΗ ΕΛΑΙΟΛΑΔΩΝ </a:t>
            </a:r>
            <a:br>
              <a:rPr lang="el-GR" sz="2400" b="1" dirty="0">
                <a:latin typeface="Times New Roman" pitchFamily="18" charset="0"/>
                <a:cs typeface="Times New Roman" pitchFamily="18" charset="0"/>
              </a:rPr>
            </a:br>
            <a:r>
              <a:rPr lang="el-GR" sz="2400" b="1" dirty="0">
                <a:latin typeface="Times New Roman" pitchFamily="18" charset="0"/>
                <a:cs typeface="Times New Roman" pitchFamily="18" charset="0"/>
              </a:rPr>
              <a:t>(τρόπος προέλευσης) </a:t>
            </a:r>
          </a:p>
        </p:txBody>
      </p:sp>
      <p:sp>
        <p:nvSpPr>
          <p:cNvPr id="3" name="2 - Θέση περιεχομένου"/>
          <p:cNvSpPr>
            <a:spLocks noGrp="1"/>
          </p:cNvSpPr>
          <p:nvPr>
            <p:ph idx="1"/>
          </p:nvPr>
        </p:nvSpPr>
        <p:spPr>
          <a:xfrm>
            <a:off x="457200" y="1285860"/>
            <a:ext cx="7467600" cy="5188092"/>
          </a:xfrm>
        </p:spPr>
        <p:style>
          <a:lnRef idx="0">
            <a:schemeClr val="dk1"/>
          </a:lnRef>
          <a:fillRef idx="3">
            <a:schemeClr val="dk1"/>
          </a:fillRef>
          <a:effectRef idx="3">
            <a:schemeClr val="dk1"/>
          </a:effectRef>
          <a:fontRef idx="minor">
            <a:schemeClr val="lt1"/>
          </a:fontRef>
        </p:style>
        <p:txBody>
          <a:bodyPr/>
          <a:lstStyle/>
          <a:p>
            <a:pPr algn="ctr">
              <a:lnSpc>
                <a:spcPct val="150000"/>
              </a:lnSpc>
              <a:buNone/>
            </a:pPr>
            <a:endParaRPr lang="el-GR" sz="1800" dirty="0">
              <a:effectLst>
                <a:outerShdw blurRad="38100" dist="38100" dir="2700000" algn="tl">
                  <a:srgbClr val="000000">
                    <a:alpha val="43137"/>
                  </a:srgbClr>
                </a:outerShdw>
              </a:effectLst>
              <a:latin typeface="Bahnschrift SemiBold" panose="020B0502040204020203" pitchFamily="34" charset="0"/>
              <a:cs typeface="Times New Roman" pitchFamily="18" charset="0"/>
            </a:endParaRPr>
          </a:p>
          <a:p>
            <a:pPr algn="ctr">
              <a:lnSpc>
                <a:spcPct val="150000"/>
              </a:lnSpc>
              <a:buNone/>
            </a:pPr>
            <a:endParaRPr lang="el-GR" sz="1800" dirty="0">
              <a:latin typeface="Times New Roman" pitchFamily="18" charset="0"/>
              <a:cs typeface="Times New Roman" pitchFamily="18" charset="0"/>
            </a:endParaRPr>
          </a:p>
          <a:p>
            <a:endParaRPr lang="el-GR" dirty="0"/>
          </a:p>
        </p:txBody>
      </p:sp>
      <p:sp>
        <p:nvSpPr>
          <p:cNvPr id="4" name="Διάγραμμα ροής: Στοιχείο τερματισμού 3">
            <a:extLst>
              <a:ext uri="{FF2B5EF4-FFF2-40B4-BE49-F238E27FC236}">
                <a16:creationId xmlns:a16="http://schemas.microsoft.com/office/drawing/2014/main" id="{C7CCC17F-D796-4C73-A2BB-E3B3BD79EA08}"/>
              </a:ext>
            </a:extLst>
          </p:cNvPr>
          <p:cNvSpPr/>
          <p:nvPr/>
        </p:nvSpPr>
        <p:spPr>
          <a:xfrm>
            <a:off x="562297" y="1961521"/>
            <a:ext cx="3727587" cy="1108162"/>
          </a:xfrm>
          <a:prstGeom prst="flowChartTerminator">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ΠΑΡΘΕΝΟ ΕΛΑΙΟΛΑΔΟ</a:t>
            </a:r>
          </a:p>
        </p:txBody>
      </p:sp>
      <p:sp>
        <p:nvSpPr>
          <p:cNvPr id="5" name="Διάγραμμα ροής: Στοιχείο τερματισμού 4">
            <a:extLst>
              <a:ext uri="{FF2B5EF4-FFF2-40B4-BE49-F238E27FC236}">
                <a16:creationId xmlns:a16="http://schemas.microsoft.com/office/drawing/2014/main" id="{4DE17C8D-759F-4851-912C-50723CF57838}"/>
              </a:ext>
            </a:extLst>
          </p:cNvPr>
          <p:cNvSpPr/>
          <p:nvPr/>
        </p:nvSpPr>
        <p:spPr>
          <a:xfrm>
            <a:off x="518358" y="3695224"/>
            <a:ext cx="3650329" cy="1288447"/>
          </a:xfrm>
          <a:prstGeom prst="flowChartTerminator">
            <a:avLst/>
          </a:prstGeom>
          <a:solidFill>
            <a:schemeClr val="accent3">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ΒΙΟΛΟΓΙΚΟ ΕΛΑΙΟΛΑΔΟ</a:t>
            </a:r>
          </a:p>
        </p:txBody>
      </p:sp>
      <p:sp>
        <p:nvSpPr>
          <p:cNvPr id="7" name="Διάγραμμα ροής: Στοιχείο τερματισμού 6">
            <a:extLst>
              <a:ext uri="{FF2B5EF4-FFF2-40B4-BE49-F238E27FC236}">
                <a16:creationId xmlns:a16="http://schemas.microsoft.com/office/drawing/2014/main" id="{16D4470A-0D60-4366-BC24-DD0ADD3831A4}"/>
              </a:ext>
            </a:extLst>
          </p:cNvPr>
          <p:cNvSpPr/>
          <p:nvPr/>
        </p:nvSpPr>
        <p:spPr>
          <a:xfrm>
            <a:off x="4028846" y="4712631"/>
            <a:ext cx="3797436" cy="1513636"/>
          </a:xfrm>
          <a:prstGeom prst="flowChartTerminator">
            <a:avLst/>
          </a:prstGeom>
          <a:solidFill>
            <a:schemeClr val="accent3">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ΕΛΑΙΟΛΑΔΟ ΑΠΟΤΕΛΟΥΜΕΝΟ ΑΠΌ ΕΞΕΥΓΕΝΙΣΜΕΝΑ ΕΛΑΙΟΛΑΔΑ ΚΑΙ ΠΑΡΘΕΝΑ ΕΛΑΙΟΛΑΔΑ</a:t>
            </a:r>
          </a:p>
        </p:txBody>
      </p:sp>
      <p:sp>
        <p:nvSpPr>
          <p:cNvPr id="8" name="Διάγραμμα ροής: Στοιχείο τερματισμού 7">
            <a:extLst>
              <a:ext uri="{FF2B5EF4-FFF2-40B4-BE49-F238E27FC236}">
                <a16:creationId xmlns:a16="http://schemas.microsoft.com/office/drawing/2014/main" id="{A155DBC2-2563-432D-A201-2B2B31AB5010}"/>
              </a:ext>
            </a:extLst>
          </p:cNvPr>
          <p:cNvSpPr/>
          <p:nvPr/>
        </p:nvSpPr>
        <p:spPr>
          <a:xfrm>
            <a:off x="4168687" y="2820827"/>
            <a:ext cx="3600400" cy="1283536"/>
          </a:xfrm>
          <a:prstGeom prst="flowChartTerminator">
            <a:avLst/>
          </a:prstGeom>
          <a:solidFill>
            <a:schemeClr val="accent3">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ΕΞΕΥΓΕΝΙΣΜΕΝΟ ΕΛΑΙΟΛΑΔΟ</a:t>
            </a:r>
          </a:p>
          <a:p>
            <a:pPr algn="ctr"/>
            <a:r>
              <a:rPr lang="el-GR" dirty="0">
                <a:solidFill>
                  <a:schemeClr val="tx1"/>
                </a:solidFill>
              </a:rPr>
              <a:t>Ή</a:t>
            </a:r>
          </a:p>
          <a:p>
            <a:pPr algn="ctr"/>
            <a:r>
              <a:rPr lang="el-GR" dirty="0">
                <a:solidFill>
                  <a:schemeClr val="tx1"/>
                </a:solidFill>
              </a:rPr>
              <a:t> ΡΑΦΙΝΑΡΙΣΜΕΝΟ</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A32FE1A-3EEF-430F-9D7A-745BB29E2891}"/>
              </a:ext>
            </a:extLst>
          </p:cNvPr>
          <p:cNvSpPr>
            <a:spLocks noGrp="1"/>
          </p:cNvSpPr>
          <p:nvPr>
            <p:ph idx="1"/>
          </p:nvPr>
        </p:nvSpPr>
        <p:spPr>
          <a:xfrm>
            <a:off x="574575" y="260648"/>
            <a:ext cx="7994849" cy="5986701"/>
          </a:xfrm>
        </p:spPr>
        <p:txBody>
          <a:bodyPr>
            <a:normAutofit/>
          </a:bodyPr>
          <a:lstStyle/>
          <a:p>
            <a:pPr marL="0" indent="0" algn="ctr">
              <a:buNone/>
            </a:pPr>
            <a:r>
              <a:rPr lang="el-GR" sz="2400" dirty="0">
                <a:effectLst>
                  <a:outerShdw blurRad="38100" dist="38100" dir="2700000" algn="tl">
                    <a:srgbClr val="000000">
                      <a:alpha val="43137"/>
                    </a:srgbClr>
                  </a:outerShdw>
                </a:effectLst>
                <a:latin typeface="Arial Black" panose="020B0A04020102020204" pitchFamily="34" charset="0"/>
              </a:rPr>
              <a:t>ΔΙΑΚΡΙΣΗ ΕΛΑΙΟΛΑΔΟΥ ΜΕ ΧΗΜΙΚΑ ΚΑΙ ΟΡΓΑΝΟΛΗΠΤΙΚΑ ΚΡΙΤΗΡΙΑ</a:t>
            </a:r>
          </a:p>
        </p:txBody>
      </p:sp>
      <p:sp>
        <p:nvSpPr>
          <p:cNvPr id="4" name="Τραπέζιο 3">
            <a:extLst>
              <a:ext uri="{FF2B5EF4-FFF2-40B4-BE49-F238E27FC236}">
                <a16:creationId xmlns:a16="http://schemas.microsoft.com/office/drawing/2014/main" id="{2AE7A666-3F93-4C49-81EA-F92DD4DFA23A}"/>
              </a:ext>
            </a:extLst>
          </p:cNvPr>
          <p:cNvSpPr/>
          <p:nvPr/>
        </p:nvSpPr>
        <p:spPr>
          <a:xfrm>
            <a:off x="0" y="1475356"/>
            <a:ext cx="2880320" cy="535397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u="sng" dirty="0">
                <a:solidFill>
                  <a:schemeClr val="tx1"/>
                </a:solidFill>
              </a:rPr>
              <a:t>ΕΞΑΙΡΕΤΙΚΟ ΠΑΡΘΕΝΟ ΕΛΑΙΟΛΑΔΟ .</a:t>
            </a:r>
          </a:p>
          <a:p>
            <a:pPr algn="ctr"/>
            <a:r>
              <a:rPr lang="el-GR" sz="2000" dirty="0">
                <a:solidFill>
                  <a:schemeClr val="tx1"/>
                </a:solidFill>
              </a:rPr>
              <a:t>ΒΑΘΜΟΣ ΑΞΙΟΛΟΓΗΣΗΣ≥6,5 </a:t>
            </a:r>
          </a:p>
          <a:p>
            <a:pPr algn="ctr"/>
            <a:r>
              <a:rPr lang="el-GR" sz="2000" dirty="0">
                <a:solidFill>
                  <a:schemeClr val="tx1"/>
                </a:solidFill>
              </a:rPr>
              <a:t>ΠΕΡΙΕΚΤΙΚΟΤΗΤΑ ΣΕ ΕΛ.ΛΙΠΑΡΑ ΟΞΕΑ ≤0,8</a:t>
            </a:r>
            <a:r>
              <a:rPr lang="en-US" sz="2000" dirty="0">
                <a:solidFill>
                  <a:schemeClr val="tx1"/>
                </a:solidFill>
              </a:rPr>
              <a:t>g/100g </a:t>
            </a:r>
            <a:r>
              <a:rPr lang="el-GR" sz="2000" dirty="0">
                <a:solidFill>
                  <a:schemeClr val="tx1"/>
                </a:solidFill>
              </a:rPr>
              <a:t>λαδιού </a:t>
            </a:r>
          </a:p>
          <a:p>
            <a:pPr algn="ctr"/>
            <a:r>
              <a:rPr lang="el-GR" sz="2000" dirty="0">
                <a:solidFill>
                  <a:schemeClr val="tx1"/>
                </a:solidFill>
              </a:rPr>
              <a:t>ΑΥ_&lt;20</a:t>
            </a:r>
          </a:p>
        </p:txBody>
      </p:sp>
      <p:sp>
        <p:nvSpPr>
          <p:cNvPr id="5" name="Τραπέζιο 4">
            <a:extLst>
              <a:ext uri="{FF2B5EF4-FFF2-40B4-BE49-F238E27FC236}">
                <a16:creationId xmlns:a16="http://schemas.microsoft.com/office/drawing/2014/main" id="{90129A66-466B-41DD-AFFF-EBDD2A482D18}"/>
              </a:ext>
            </a:extLst>
          </p:cNvPr>
          <p:cNvSpPr/>
          <p:nvPr/>
        </p:nvSpPr>
        <p:spPr>
          <a:xfrm>
            <a:off x="2916560" y="1475357"/>
            <a:ext cx="2808312" cy="5373216"/>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u="sng" dirty="0">
                <a:solidFill>
                  <a:schemeClr val="tx1"/>
                </a:solidFill>
              </a:rPr>
              <a:t>ΠΑΡΘΕΝΟ ΕΛΑΙΟΛΑΔΟ.</a:t>
            </a:r>
          </a:p>
          <a:p>
            <a:pPr algn="ctr"/>
            <a:endParaRPr lang="el-GR" b="1" i="1" u="sng" dirty="0">
              <a:solidFill>
                <a:schemeClr val="tx1"/>
              </a:solidFill>
            </a:endParaRPr>
          </a:p>
          <a:p>
            <a:pPr algn="ctr"/>
            <a:r>
              <a:rPr lang="el-GR" sz="2000" dirty="0">
                <a:solidFill>
                  <a:schemeClr val="tx1"/>
                </a:solidFill>
              </a:rPr>
              <a:t>ΒΑΘΜΟΣ ΑΞΙΟΛΟΓΗΣΗΣ≥5,5</a:t>
            </a:r>
          </a:p>
          <a:p>
            <a:pPr algn="ctr"/>
            <a:r>
              <a:rPr lang="el-GR" sz="2000" dirty="0">
                <a:solidFill>
                  <a:schemeClr val="tx1"/>
                </a:solidFill>
              </a:rPr>
              <a:t>ΠΕΡΙΕΚΤΙΚΟΤΗΤΑ ΣΕ ΕΛ.ΛΙΠΑΡΑ ΟΞΕΑ≤2</a:t>
            </a:r>
            <a:r>
              <a:rPr lang="en-US" sz="2000" dirty="0">
                <a:solidFill>
                  <a:schemeClr val="tx1"/>
                </a:solidFill>
              </a:rPr>
              <a:t>g/100g</a:t>
            </a:r>
            <a:r>
              <a:rPr lang="el-GR" sz="2000" dirty="0">
                <a:solidFill>
                  <a:schemeClr val="tx1"/>
                </a:solidFill>
              </a:rPr>
              <a:t> λαδιού</a:t>
            </a:r>
          </a:p>
          <a:p>
            <a:pPr algn="ctr"/>
            <a:r>
              <a:rPr lang="el-GR" sz="2000" dirty="0">
                <a:solidFill>
                  <a:schemeClr val="tx1"/>
                </a:solidFill>
              </a:rPr>
              <a:t>ΑΥ_&lt;20</a:t>
            </a:r>
          </a:p>
        </p:txBody>
      </p:sp>
      <p:sp>
        <p:nvSpPr>
          <p:cNvPr id="6" name="Τραπέζιο 5">
            <a:extLst>
              <a:ext uri="{FF2B5EF4-FFF2-40B4-BE49-F238E27FC236}">
                <a16:creationId xmlns:a16="http://schemas.microsoft.com/office/drawing/2014/main" id="{CE274096-9109-4103-8E70-03530934A765}"/>
              </a:ext>
            </a:extLst>
          </p:cNvPr>
          <p:cNvSpPr/>
          <p:nvPr/>
        </p:nvSpPr>
        <p:spPr>
          <a:xfrm>
            <a:off x="6160471" y="1385046"/>
            <a:ext cx="2555776" cy="5463527"/>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u="sng" dirty="0">
                <a:solidFill>
                  <a:schemeClr val="tx1"/>
                </a:solidFill>
              </a:rPr>
              <a:t>ΕΛΑΙΟΛΑΔΟ ΛΑΜΠΑΝΤΕ </a:t>
            </a:r>
          </a:p>
          <a:p>
            <a:pPr algn="ctr"/>
            <a:endParaRPr lang="el-GR" sz="2000" dirty="0">
              <a:solidFill>
                <a:schemeClr val="tx1"/>
              </a:solidFill>
            </a:endParaRPr>
          </a:p>
          <a:p>
            <a:pPr algn="ctr"/>
            <a:r>
              <a:rPr lang="el-GR" sz="2000" dirty="0">
                <a:solidFill>
                  <a:schemeClr val="tx1"/>
                </a:solidFill>
              </a:rPr>
              <a:t>ΒΑΘΜΟΣ ΑΞΙΟΛΟΓΗΣΗ≤3,5 </a:t>
            </a:r>
          </a:p>
          <a:p>
            <a:pPr algn="ctr"/>
            <a:r>
              <a:rPr lang="el-GR" sz="2000" dirty="0">
                <a:solidFill>
                  <a:schemeClr val="tx1"/>
                </a:solidFill>
              </a:rPr>
              <a:t>ΠΕΡΙΕΤΙΚΟΤΗΤΑ ΣΕ ΕΛ.ΛΙΠΑΡΑ ΟΞΕΑ≤2</a:t>
            </a:r>
            <a:r>
              <a:rPr lang="en-US" sz="2000" dirty="0">
                <a:solidFill>
                  <a:schemeClr val="tx1"/>
                </a:solidFill>
              </a:rPr>
              <a:t>g/1</a:t>
            </a:r>
            <a:r>
              <a:rPr lang="el-GR" sz="2000" dirty="0">
                <a:solidFill>
                  <a:schemeClr val="tx1"/>
                </a:solidFill>
              </a:rPr>
              <a:t>00</a:t>
            </a:r>
            <a:r>
              <a:rPr lang="en-US" sz="2000" dirty="0">
                <a:solidFill>
                  <a:schemeClr val="tx1"/>
                </a:solidFill>
              </a:rPr>
              <a:t>g</a:t>
            </a:r>
            <a:r>
              <a:rPr lang="el-GR" sz="2000" dirty="0">
                <a:solidFill>
                  <a:schemeClr val="tx1"/>
                </a:solidFill>
              </a:rPr>
              <a:t> λαδιού</a:t>
            </a:r>
          </a:p>
          <a:p>
            <a:pPr algn="ctr"/>
            <a:r>
              <a:rPr lang="el-GR" sz="2000" dirty="0">
                <a:solidFill>
                  <a:schemeClr val="tx1"/>
                </a:solidFill>
              </a:rPr>
              <a:t>ΑΥ_&lt;20</a:t>
            </a:r>
          </a:p>
        </p:txBody>
      </p:sp>
    </p:spTree>
    <p:extLst>
      <p:ext uri="{BB962C8B-B14F-4D97-AF65-F5344CB8AC3E}">
        <p14:creationId xmlns:p14="http://schemas.microsoft.com/office/powerpoint/2010/main" val="3200604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82594"/>
          </a:xfrm>
        </p:spPr>
        <p:txBody>
          <a:bodyPr>
            <a:normAutofit/>
          </a:bodyPr>
          <a:lstStyle/>
          <a:p>
            <a:pPr algn="ctr"/>
            <a:r>
              <a:rPr lang="el-GR" sz="2000" b="1" dirty="0">
                <a:latin typeface="Times New Roman" pitchFamily="18" charset="0"/>
                <a:cs typeface="Times New Roman" pitchFamily="18" charset="0"/>
              </a:rPr>
              <a:t>ΥΛΙΚΑ ΔΟΧΕΙΩΝ ΑΠΟΘΗΚΕΥΣΗΣ</a:t>
            </a:r>
          </a:p>
        </p:txBody>
      </p:sp>
      <p:sp>
        <p:nvSpPr>
          <p:cNvPr id="3" name="2 - Θέση περιεχομένου"/>
          <p:cNvSpPr>
            <a:spLocks noGrp="1"/>
          </p:cNvSpPr>
          <p:nvPr>
            <p:ph idx="1"/>
          </p:nvPr>
        </p:nvSpPr>
        <p:spPr>
          <a:xfrm>
            <a:off x="457200" y="857232"/>
            <a:ext cx="7467600" cy="6000768"/>
          </a:xfrm>
        </p:spPr>
        <p:txBody>
          <a:bodyPr>
            <a:noAutofit/>
          </a:bodyPr>
          <a:lstStyle/>
          <a:p>
            <a:pPr algn="ctr">
              <a:lnSpc>
                <a:spcPct val="200000"/>
              </a:lnSpc>
              <a:buFont typeface="Wingdings" panose="05000000000000000000" pitchFamily="2" charset="2"/>
              <a:buChar char="q"/>
            </a:pPr>
            <a:r>
              <a:rPr lang="el-GR" sz="1800" dirty="0">
                <a:latin typeface="Times New Roman" pitchFamily="18" charset="0"/>
                <a:cs typeface="Times New Roman" pitchFamily="18" charset="0"/>
              </a:rPr>
              <a:t> </a:t>
            </a:r>
            <a:r>
              <a:rPr lang="el-GR" sz="1800" i="1" dirty="0">
                <a:latin typeface="Bahnschrift SemiBold" panose="020B0502040204020203" pitchFamily="34" charset="0"/>
                <a:cs typeface="Times New Roman" pitchFamily="18" charset="0"/>
              </a:rPr>
              <a:t>Η συσκευασία του ελαιολάδου είναι αποφασιστικής σημασίας λόγω των παραγόντων υποβάθμισης φως </a:t>
            </a:r>
            <a:r>
              <a:rPr lang="el-GR" i="1" dirty="0">
                <a:latin typeface="Bahnschrift SemiBold" panose="020B0502040204020203" pitchFamily="34" charset="0"/>
                <a:cs typeface="Times New Roman" pitchFamily="18" charset="0"/>
              </a:rPr>
              <a:t>και </a:t>
            </a:r>
            <a:r>
              <a:rPr lang="el-GR" sz="1800" i="1" dirty="0">
                <a:latin typeface="Bahnschrift SemiBold" panose="020B0502040204020203" pitchFamily="34" charset="0"/>
                <a:cs typeface="Times New Roman" pitchFamily="18" charset="0"/>
              </a:rPr>
              <a:t>οξυγόνο. </a:t>
            </a:r>
          </a:p>
          <a:p>
            <a:pPr algn="ctr">
              <a:lnSpc>
                <a:spcPct val="200000"/>
              </a:lnSpc>
              <a:buFont typeface="Wingdings" panose="05000000000000000000" pitchFamily="2" charset="2"/>
              <a:buChar char="q"/>
            </a:pPr>
            <a:r>
              <a:rPr lang="el-GR" sz="1800" i="1" dirty="0">
                <a:latin typeface="Bahnschrift SemiBold" panose="020B0502040204020203" pitchFamily="34" charset="0"/>
                <a:cs typeface="Times New Roman" pitchFamily="18" charset="0"/>
              </a:rPr>
              <a:t>Τα φυσικά χαρακτηριστικά του υλικού συσκευασίας επηρεάζουν άμεσα την ποιότητα του λαδιού. </a:t>
            </a:r>
          </a:p>
          <a:p>
            <a:pPr algn="ctr">
              <a:lnSpc>
                <a:spcPct val="200000"/>
              </a:lnSpc>
              <a:buFont typeface="Wingdings" panose="05000000000000000000" pitchFamily="2" charset="2"/>
              <a:buChar char="q"/>
            </a:pPr>
            <a:r>
              <a:rPr lang="el-GR" sz="1800" i="1" dirty="0">
                <a:latin typeface="Bahnschrift SemiBold" panose="020B0502040204020203" pitchFamily="34" charset="0"/>
                <a:cs typeface="Times New Roman" pitchFamily="18" charset="0"/>
              </a:rPr>
              <a:t>Τα υλικά που έχουν χρησιμοποιηθεί για συσκευασία </a:t>
            </a:r>
            <a:r>
              <a:rPr lang="el-GR" sz="1800" i="1" dirty="0" err="1">
                <a:latin typeface="Bahnschrift SemiBold" panose="020B0502040204020203" pitchFamily="34" charset="0"/>
                <a:cs typeface="Times New Roman" pitchFamily="18" charset="0"/>
              </a:rPr>
              <a:t>ελαιολάδου</a:t>
            </a:r>
            <a:r>
              <a:rPr lang="el-GR" sz="1800" i="1" dirty="0">
                <a:latin typeface="Bahnschrift SemiBold" panose="020B0502040204020203" pitchFamily="34" charset="0"/>
                <a:cs typeface="Times New Roman" pitchFamily="18" charset="0"/>
              </a:rPr>
              <a:t> περιλαμβάνουν</a:t>
            </a:r>
            <a:endParaRPr lang="el-GR" i="1" dirty="0">
              <a:latin typeface="Bahnschrift SemiBold" panose="020B0502040204020203" pitchFamily="34" charset="0"/>
              <a:cs typeface="Times New Roman" pitchFamily="18" charset="0"/>
            </a:endParaRPr>
          </a:p>
          <a:p>
            <a:pPr algn="ctr">
              <a:lnSpc>
                <a:spcPct val="150000"/>
              </a:lnSpc>
              <a:buFont typeface="+mj-lt"/>
              <a:buAutoNum type="arabicPeriod"/>
            </a:pPr>
            <a:r>
              <a:rPr lang="el-GR" sz="1800" i="1" dirty="0">
                <a:latin typeface="Bahnschrift SemiBold" panose="020B0502040204020203" pitchFamily="34" charset="0"/>
                <a:cs typeface="Times New Roman" pitchFamily="18" charset="0"/>
              </a:rPr>
              <a:t>Γυαλί</a:t>
            </a:r>
          </a:p>
          <a:p>
            <a:pPr algn="ctr">
              <a:lnSpc>
                <a:spcPct val="150000"/>
              </a:lnSpc>
              <a:buFont typeface="+mj-lt"/>
              <a:buAutoNum type="arabicPeriod"/>
            </a:pPr>
            <a:r>
              <a:rPr lang="el-GR" i="1" dirty="0">
                <a:latin typeface="Bahnschrift SemiBold" panose="020B0502040204020203" pitchFamily="34" charset="0"/>
                <a:cs typeface="Times New Roman" pitchFamily="18" charset="0"/>
              </a:rPr>
              <a:t>Χάλυβα με επικάλυψη μετάλλου</a:t>
            </a:r>
          </a:p>
          <a:p>
            <a:pPr algn="ctr">
              <a:lnSpc>
                <a:spcPct val="150000"/>
              </a:lnSpc>
              <a:buFont typeface="+mj-lt"/>
              <a:buAutoNum type="arabicPeriod"/>
            </a:pPr>
            <a:r>
              <a:rPr lang="el-GR" i="1" dirty="0">
                <a:latin typeface="Bahnschrift SemiBold" panose="020B0502040204020203" pitchFamily="34" charset="0"/>
                <a:cs typeface="Times New Roman" pitchFamily="18" charset="0"/>
              </a:rPr>
              <a:t>Πλαστικό </a:t>
            </a:r>
          </a:p>
          <a:p>
            <a:pPr algn="ctr">
              <a:lnSpc>
                <a:spcPct val="150000"/>
              </a:lnSpc>
              <a:buFont typeface="+mj-lt"/>
              <a:buAutoNum type="arabicPeriod"/>
            </a:pPr>
            <a:r>
              <a:rPr lang="el-GR" i="1" dirty="0">
                <a:latin typeface="Bahnschrift SemiBold" panose="020B0502040204020203" pitchFamily="34" charset="0"/>
                <a:cs typeface="Times New Roman" pitchFamily="18" charset="0"/>
              </a:rPr>
              <a:t>Χαρτόνι με επικάλυψη πλαστικό</a:t>
            </a:r>
          </a:p>
          <a:p>
            <a:pPr algn="ctr">
              <a:lnSpc>
                <a:spcPct val="150000"/>
              </a:lnSpc>
              <a:buFont typeface="+mj-lt"/>
              <a:buAutoNum type="arabicPeriod"/>
            </a:pPr>
            <a:endParaRPr lang="el-GR" i="1" dirty="0">
              <a:latin typeface="Bahnschrift SemiBold" panose="020B0502040204020203" pitchFamily="34" charset="0"/>
              <a:cs typeface="Times New Roman" pitchFamily="18" charset="0"/>
            </a:endParaRPr>
          </a:p>
          <a:p>
            <a:pPr marL="0" indent="0" algn="ctr">
              <a:lnSpc>
                <a:spcPct val="200000"/>
              </a:lnSpc>
              <a:buNone/>
            </a:pPr>
            <a:endParaRPr lang="el-GR" sz="1800" i="1" dirty="0">
              <a:latin typeface="Bahnschrift SemiBold" panose="020B0502040204020203" pitchFamily="34" charset="0"/>
              <a:cs typeface="Times New Roman" pitchFamily="18" charset="0"/>
            </a:endParaRPr>
          </a:p>
        </p:txBody>
      </p:sp>
      <p:pic>
        <p:nvPicPr>
          <p:cNvPr id="4" name="3 - Εικόνα" descr="Δοχεία Λαδιού από 0.25ml-10lt - elka-messinia.gr"/>
          <p:cNvPicPr/>
          <p:nvPr/>
        </p:nvPicPr>
        <p:blipFill rotWithShape="1">
          <a:blip r:embed="rId2" cstate="print"/>
          <a:srcRect t="-1" r="27027" b="-4339"/>
          <a:stretch/>
        </p:blipFill>
        <p:spPr bwMode="auto">
          <a:xfrm>
            <a:off x="7563292" y="4509120"/>
            <a:ext cx="1580708" cy="234888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82594"/>
          </a:xfrm>
        </p:spPr>
        <p:txBody>
          <a:bodyPr>
            <a:normAutofit/>
          </a:bodyPr>
          <a:lstStyle/>
          <a:p>
            <a:pPr algn="ctr"/>
            <a:r>
              <a:rPr lang="el-GR" sz="2000" b="1" dirty="0">
                <a:latin typeface="Times New Roman" pitchFamily="18" charset="0"/>
                <a:cs typeface="Times New Roman" pitchFamily="18" charset="0"/>
              </a:rPr>
              <a:t>ΥΛΙΚΑ ΔΟΧΕΙΩΝ ΑΠΟΘΗΚΕΥΣΗΣ</a:t>
            </a:r>
            <a:endParaRPr lang="el-GR" sz="2000" dirty="0"/>
          </a:p>
        </p:txBody>
      </p:sp>
      <p:sp>
        <p:nvSpPr>
          <p:cNvPr id="3" name="2 - Θέση περιεχομένου"/>
          <p:cNvSpPr>
            <a:spLocks noGrp="1"/>
          </p:cNvSpPr>
          <p:nvPr>
            <p:ph idx="1"/>
          </p:nvPr>
        </p:nvSpPr>
        <p:spPr>
          <a:xfrm>
            <a:off x="457200" y="1142984"/>
            <a:ext cx="7467600" cy="5330968"/>
          </a:xfrm>
        </p:spPr>
        <p:txBody>
          <a:bodyPr>
            <a:normAutofit/>
          </a:bodyPr>
          <a:lstStyle/>
          <a:p>
            <a:pPr algn="ctr">
              <a:lnSpc>
                <a:spcPct val="150000"/>
              </a:lnSpc>
              <a:buFont typeface="Wingdings" panose="05000000000000000000" pitchFamily="2" charset="2"/>
              <a:buChar char="q"/>
            </a:pPr>
            <a:r>
              <a:rPr lang="el-GR" i="1" dirty="0">
                <a:latin typeface="Bahnschrift SemiBold" panose="020B0502040204020203" pitchFamily="34" charset="0"/>
                <a:cs typeface="Times New Roman" pitchFamily="18" charset="0"/>
              </a:rPr>
              <a:t>Η</a:t>
            </a:r>
            <a:r>
              <a:rPr lang="el-GR" sz="1800" i="1" dirty="0">
                <a:latin typeface="Bahnschrift SemiBold" panose="020B0502040204020203" pitchFamily="34" charset="0"/>
                <a:cs typeface="Times New Roman" pitchFamily="18" charset="0"/>
              </a:rPr>
              <a:t> συσκευασία από πολυαιθυλένιο κυριαρχεί  στην λιανική αγορά ελαιολάδου λόγω των πολλών πλεονεκτημάτων που προσδίδει, όπως </a:t>
            </a:r>
          </a:p>
          <a:p>
            <a:pPr algn="ctr">
              <a:lnSpc>
                <a:spcPct val="150000"/>
              </a:lnSpc>
              <a:buFont typeface="Wingdings" panose="05000000000000000000" pitchFamily="2" charset="2"/>
              <a:buChar char="ü"/>
            </a:pPr>
            <a:r>
              <a:rPr lang="el-GR" i="1" dirty="0">
                <a:latin typeface="Bahnschrift SemiBold" panose="020B0502040204020203" pitchFamily="34" charset="0"/>
                <a:cs typeface="Times New Roman" pitchFamily="18" charset="0"/>
              </a:rPr>
              <a:t>Διαύγεια</a:t>
            </a:r>
          </a:p>
          <a:p>
            <a:pPr algn="ctr">
              <a:lnSpc>
                <a:spcPct val="150000"/>
              </a:lnSpc>
              <a:buFont typeface="Wingdings" panose="05000000000000000000" pitchFamily="2" charset="2"/>
              <a:buChar char="ü"/>
            </a:pPr>
            <a:r>
              <a:rPr lang="el-GR" i="1" dirty="0">
                <a:latin typeface="Bahnschrift SemiBold" panose="020B0502040204020203" pitchFamily="34" charset="0"/>
                <a:cs typeface="Times New Roman" pitchFamily="18" charset="0"/>
              </a:rPr>
              <a:t>Χημική αδράνεια</a:t>
            </a:r>
          </a:p>
          <a:p>
            <a:pPr algn="ctr">
              <a:lnSpc>
                <a:spcPct val="150000"/>
              </a:lnSpc>
              <a:buFont typeface="Wingdings" panose="05000000000000000000" pitchFamily="2" charset="2"/>
              <a:buChar char="ü"/>
            </a:pPr>
            <a:r>
              <a:rPr lang="el-GR" i="1" dirty="0">
                <a:latin typeface="Bahnschrift SemiBold" panose="020B0502040204020203" pitchFamily="34" charset="0"/>
                <a:cs typeface="Times New Roman" pitchFamily="18" charset="0"/>
              </a:rPr>
              <a:t>Χαμηλή διαπερατότητα οξυγόνου </a:t>
            </a:r>
          </a:p>
          <a:p>
            <a:pPr algn="ctr">
              <a:lnSpc>
                <a:spcPct val="150000"/>
              </a:lnSpc>
              <a:buFont typeface="Wingdings" panose="05000000000000000000" pitchFamily="2" charset="2"/>
              <a:buChar char="ü"/>
            </a:pPr>
            <a:r>
              <a:rPr lang="el-GR" i="1" dirty="0">
                <a:latin typeface="Bahnschrift SemiBold" panose="020B0502040204020203" pitchFamily="34" charset="0"/>
                <a:cs typeface="Times New Roman" pitchFamily="18" charset="0"/>
              </a:rPr>
              <a:t>Εξαιρετικές μηχανικές ιδιότητες</a:t>
            </a:r>
          </a:p>
          <a:p>
            <a:pPr algn="ctr">
              <a:lnSpc>
                <a:spcPct val="150000"/>
              </a:lnSpc>
              <a:buFont typeface="Wingdings" panose="05000000000000000000" pitchFamily="2" charset="2"/>
              <a:buChar char="ü"/>
            </a:pPr>
            <a:endParaRPr lang="el-GR" i="1" dirty="0">
              <a:latin typeface="Bahnschrift SemiBold" panose="020B0502040204020203" pitchFamily="34" charset="0"/>
              <a:cs typeface="Times New Roman" pitchFamily="18" charset="0"/>
            </a:endParaRPr>
          </a:p>
        </p:txBody>
      </p:sp>
      <p:pic>
        <p:nvPicPr>
          <p:cNvPr id="4" name="3 - Εικόνα" descr="Πώς η συσκευασία ελαιόλαδου προστατεύει από την αλλοίωσή του - Tahipack"/>
          <p:cNvPicPr/>
          <p:nvPr/>
        </p:nvPicPr>
        <p:blipFill>
          <a:blip r:embed="rId2"/>
          <a:srcRect/>
          <a:stretch>
            <a:fillRect/>
          </a:stretch>
        </p:blipFill>
        <p:spPr bwMode="auto">
          <a:xfrm>
            <a:off x="1670720" y="4509120"/>
            <a:ext cx="5781600" cy="225058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81067"/>
            <a:ext cx="7334964" cy="1263304"/>
          </a:xfrm>
        </p:spPr>
        <p:txBody>
          <a:bodyPr>
            <a:noAutofit/>
          </a:bodyPr>
          <a:lstStyle/>
          <a:p>
            <a:pPr>
              <a:lnSpc>
                <a:spcPct val="150000"/>
              </a:lnSpc>
            </a:pPr>
            <a:r>
              <a:rPr lang="el-GR" sz="2000" b="1" i="1" dirty="0">
                <a:solidFill>
                  <a:schemeClr val="accent4">
                    <a:lumMod val="50000"/>
                  </a:schemeClr>
                </a:solidFill>
                <a:latin typeface="Arial Black" panose="020B0A04020102020204" pitchFamily="34" charset="0"/>
              </a:rPr>
              <a:t>ΠΑΡΑΓΟΝΤΕΣ – ΣΥΝΘΗΚΕΣ ΠΟΥ ΕΠΗΡΕΑΖΟΥΝ ΤΗΝ ΠΟΙΟΤΗΤΑ ΤΟΥ ΕΛΑΙΟΛΑΔΟΥ</a:t>
            </a:r>
          </a:p>
        </p:txBody>
      </p:sp>
      <p:sp>
        <p:nvSpPr>
          <p:cNvPr id="3" name="2 - Θέση περιεχομένου"/>
          <p:cNvSpPr>
            <a:spLocks noGrp="1"/>
          </p:cNvSpPr>
          <p:nvPr>
            <p:ph idx="1"/>
          </p:nvPr>
        </p:nvSpPr>
        <p:spPr>
          <a:xfrm>
            <a:off x="457200" y="1500174"/>
            <a:ext cx="7467600" cy="4973778"/>
          </a:xfrm>
        </p:spPr>
        <p:txBody>
          <a:bodyPr>
            <a:normAutofit/>
          </a:bodyPr>
          <a:lstStyle/>
          <a:p>
            <a:pPr>
              <a:buNone/>
            </a:pPr>
            <a:endParaRPr lang="el-GR" sz="800" dirty="0">
              <a:latin typeface="Times New Roman" pitchFamily="18" charset="0"/>
              <a:cs typeface="Times New Roman" pitchFamily="18" charset="0"/>
            </a:endParaRPr>
          </a:p>
          <a:p>
            <a:endParaRPr lang="el-GR" sz="1800" dirty="0">
              <a:latin typeface="Times New Roman" pitchFamily="18" charset="0"/>
              <a:cs typeface="Times New Roman" pitchFamily="18" charset="0"/>
            </a:endParaRPr>
          </a:p>
        </p:txBody>
      </p:sp>
      <p:sp>
        <p:nvSpPr>
          <p:cNvPr id="7" name="Οβάλ 6">
            <a:extLst>
              <a:ext uri="{FF2B5EF4-FFF2-40B4-BE49-F238E27FC236}">
                <a16:creationId xmlns:a16="http://schemas.microsoft.com/office/drawing/2014/main" id="{44D3E90B-DEB6-48AB-8816-714F75A6643D}"/>
              </a:ext>
            </a:extLst>
          </p:cNvPr>
          <p:cNvSpPr/>
          <p:nvPr/>
        </p:nvSpPr>
        <p:spPr>
          <a:xfrm>
            <a:off x="241176" y="1673268"/>
            <a:ext cx="4032448" cy="1728192"/>
          </a:xfrm>
          <a:prstGeom prst="ellipse">
            <a:avLst/>
          </a:prstGeom>
          <a:solidFill>
            <a:schemeClr val="accent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dirty="0">
                <a:solidFill>
                  <a:schemeClr val="tx1"/>
                </a:solidFill>
                <a:latin typeface="Arial Black" panose="020B0A04020102020204" pitchFamily="34" charset="0"/>
              </a:rPr>
              <a:t>ΕΝΤΟΜΟΛΟΓΙΚΕΣ ΚΑΙ ΜΥΚΗΤΟΛΟΓΙΚΕΣ ΠΡΟΣΒΟΛΕΣ</a:t>
            </a:r>
          </a:p>
        </p:txBody>
      </p:sp>
      <p:sp>
        <p:nvSpPr>
          <p:cNvPr id="8" name="Οβάλ 7">
            <a:extLst>
              <a:ext uri="{FF2B5EF4-FFF2-40B4-BE49-F238E27FC236}">
                <a16:creationId xmlns:a16="http://schemas.microsoft.com/office/drawing/2014/main" id="{EA5445F6-DE09-4A5D-84BC-0233B8DA712D}"/>
              </a:ext>
            </a:extLst>
          </p:cNvPr>
          <p:cNvSpPr/>
          <p:nvPr/>
        </p:nvSpPr>
        <p:spPr>
          <a:xfrm>
            <a:off x="5364088" y="5079296"/>
            <a:ext cx="4032448" cy="1368152"/>
          </a:xfrm>
          <a:prstGeom prst="ellipse">
            <a:avLst/>
          </a:prstGeom>
          <a:solidFill>
            <a:schemeClr val="accent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dirty="0">
                <a:solidFill>
                  <a:schemeClr val="tx1"/>
                </a:solidFill>
                <a:latin typeface="Arial Black" panose="020B0A04020102020204" pitchFamily="34" charset="0"/>
              </a:rPr>
              <a:t>ΧΡΟΝΟΣ ΣΥΓΚΟΜΙΔΗΣ</a:t>
            </a:r>
          </a:p>
        </p:txBody>
      </p:sp>
      <p:pic>
        <p:nvPicPr>
          <p:cNvPr id="10" name="Εικόνα 9">
            <a:extLst>
              <a:ext uri="{FF2B5EF4-FFF2-40B4-BE49-F238E27FC236}">
                <a16:creationId xmlns:a16="http://schemas.microsoft.com/office/drawing/2014/main" id="{70C252B6-05E4-40A8-9BD4-2524EE8EB694}"/>
              </a:ext>
            </a:extLst>
          </p:cNvPr>
          <p:cNvPicPr>
            <a:picLocks noChangeAspect="1"/>
          </p:cNvPicPr>
          <p:nvPr/>
        </p:nvPicPr>
        <p:blipFill rotWithShape="1">
          <a:blip r:embed="rId2">
            <a:extLst>
              <a:ext uri="{28A0092B-C50C-407E-A947-70E740481C1C}">
                <a14:useLocalDpi xmlns:a14="http://schemas.microsoft.com/office/drawing/2010/main" val="0"/>
              </a:ext>
            </a:extLst>
          </a:blip>
          <a:srcRect l="-791" t="327" r="-29623" b="-327"/>
          <a:stretch/>
        </p:blipFill>
        <p:spPr>
          <a:xfrm>
            <a:off x="3203848" y="3222207"/>
            <a:ext cx="5019600" cy="1936601"/>
          </a:xfrm>
          <a:prstGeom prst="rect">
            <a:avLst/>
          </a:prstGeom>
        </p:spPr>
      </p:pic>
      <p:sp>
        <p:nvSpPr>
          <p:cNvPr id="4" name="Οβάλ 3">
            <a:extLst>
              <a:ext uri="{FF2B5EF4-FFF2-40B4-BE49-F238E27FC236}">
                <a16:creationId xmlns:a16="http://schemas.microsoft.com/office/drawing/2014/main" id="{1AA24E77-3904-4C8F-B5C8-6FEC0DB2C9C6}"/>
              </a:ext>
            </a:extLst>
          </p:cNvPr>
          <p:cNvSpPr/>
          <p:nvPr/>
        </p:nvSpPr>
        <p:spPr>
          <a:xfrm>
            <a:off x="241176" y="5006145"/>
            <a:ext cx="3600400" cy="1368152"/>
          </a:xfrm>
          <a:prstGeom prst="ellipse">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dirty="0">
                <a:solidFill>
                  <a:schemeClr val="tx1"/>
                </a:solidFill>
                <a:latin typeface="Arial Black" panose="020B0A04020102020204" pitchFamily="34" charset="0"/>
              </a:rPr>
              <a:t>ΤΡΟΠΟΣ ΣΥΓΚΟΜΙΔΗΣ </a:t>
            </a:r>
          </a:p>
        </p:txBody>
      </p:sp>
      <p:sp>
        <p:nvSpPr>
          <p:cNvPr id="5" name="Οβάλ 4">
            <a:extLst>
              <a:ext uri="{FF2B5EF4-FFF2-40B4-BE49-F238E27FC236}">
                <a16:creationId xmlns:a16="http://schemas.microsoft.com/office/drawing/2014/main" id="{B381F0A9-955F-4CAD-8054-FB41FF9F971D}"/>
              </a:ext>
            </a:extLst>
          </p:cNvPr>
          <p:cNvSpPr/>
          <p:nvPr/>
        </p:nvSpPr>
        <p:spPr>
          <a:xfrm>
            <a:off x="5364088" y="1933567"/>
            <a:ext cx="3354016" cy="1142833"/>
          </a:xfrm>
          <a:prstGeom prst="ellipse">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dirty="0">
                <a:solidFill>
                  <a:schemeClr val="tx1"/>
                </a:solidFill>
                <a:latin typeface="Arial Black" panose="020B0A04020102020204" pitchFamily="34" charset="0"/>
              </a:rPr>
              <a:t>ΓΕΝΕΤΙΚΟΙ ΠΑΡΑΓΟΝΤΕΣ (ΠΟΙΚΙΛΙΑ)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54032"/>
          </a:xfrm>
        </p:spPr>
        <p:txBody>
          <a:bodyPr>
            <a:normAutofit/>
          </a:bodyPr>
          <a:lstStyle/>
          <a:p>
            <a:pPr algn="ctr"/>
            <a:r>
              <a:rPr lang="el-GR" sz="2000" b="1" dirty="0">
                <a:latin typeface="Times New Roman" pitchFamily="18" charset="0"/>
                <a:cs typeface="Times New Roman" pitchFamily="18" charset="0"/>
              </a:rPr>
              <a:t>ΜΕΤΑΓΓΙΣΕΙΣ ΕΛΑΙΟΛΑΔΟΥ</a:t>
            </a:r>
          </a:p>
        </p:txBody>
      </p:sp>
      <p:sp>
        <p:nvSpPr>
          <p:cNvPr id="3" name="2 - Θέση περιεχομένου"/>
          <p:cNvSpPr>
            <a:spLocks noGrp="1"/>
          </p:cNvSpPr>
          <p:nvPr>
            <p:ph idx="1"/>
          </p:nvPr>
        </p:nvSpPr>
        <p:spPr>
          <a:xfrm>
            <a:off x="0" y="1124744"/>
            <a:ext cx="6228184" cy="5330968"/>
          </a:xfrm>
        </p:spPr>
        <p:txBody>
          <a:bodyPr>
            <a:normAutofit/>
          </a:bodyPr>
          <a:lstStyle/>
          <a:p>
            <a:pPr algn="ctr">
              <a:lnSpc>
                <a:spcPct val="150000"/>
              </a:lnSpc>
              <a:buFont typeface="Wingdings" panose="05000000000000000000" pitchFamily="2" charset="2"/>
              <a:buChar char="v"/>
            </a:pPr>
            <a:r>
              <a:rPr lang="el-GR" sz="2100" b="1" dirty="0">
                <a:latin typeface="Times New Roman" pitchFamily="18" charset="0"/>
                <a:cs typeface="Times New Roman" pitchFamily="18" charset="0"/>
              </a:rPr>
              <a:t>Τα καλής ποιότητας ελαιόλαδα πρέπει να μεταγγίζονται, περιοδικά, δηλαδή να μεταφέρονται από δεξαμενή σε δεξαμενή κατά τη διάρκεια της αποθήκευσης τους.</a:t>
            </a:r>
          </a:p>
          <a:p>
            <a:pPr algn="ctr">
              <a:lnSpc>
                <a:spcPct val="150000"/>
              </a:lnSpc>
              <a:buFont typeface="Wingdings" panose="05000000000000000000" pitchFamily="2" charset="2"/>
              <a:buChar char="v"/>
            </a:pPr>
            <a:endParaRPr lang="el-GR" sz="2000" b="1" dirty="0">
              <a:latin typeface="Times New Roman" pitchFamily="18" charset="0"/>
              <a:cs typeface="Times New Roman" pitchFamily="18" charset="0"/>
            </a:endParaRPr>
          </a:p>
          <a:p>
            <a:pPr algn="ctr">
              <a:lnSpc>
                <a:spcPct val="150000"/>
              </a:lnSpc>
              <a:buFont typeface="Wingdings" panose="05000000000000000000" pitchFamily="2" charset="2"/>
              <a:buChar char="v"/>
            </a:pPr>
            <a:r>
              <a:rPr lang="el-GR" sz="2000" b="1" dirty="0">
                <a:latin typeface="Times New Roman" pitchFamily="18" charset="0"/>
                <a:cs typeface="Times New Roman" pitchFamily="18" charset="0"/>
              </a:rPr>
              <a:t> Η διεργασία αυτή έχει το μειονέκτημα ότι εμπλουτίζει το λάδι με οξυγόνο και για αυτό χρειάζεται ιδιαίτερη προσοχή για να αποφεύγεται η πρόσμιξη οξυγόνου, για αποφυγή προβλημάτων οξείδωσης</a:t>
            </a:r>
            <a:endParaRPr lang="el-GR" sz="2000" b="1" dirty="0"/>
          </a:p>
        </p:txBody>
      </p:sp>
      <p:sp>
        <p:nvSpPr>
          <p:cNvPr id="4" name="Φυσαλίδα σκέψης: Σύννεφο 3">
            <a:extLst>
              <a:ext uri="{FF2B5EF4-FFF2-40B4-BE49-F238E27FC236}">
                <a16:creationId xmlns:a16="http://schemas.microsoft.com/office/drawing/2014/main" id="{00917984-B84A-4E4D-8FD7-7FBC6FC3C052}"/>
              </a:ext>
            </a:extLst>
          </p:cNvPr>
          <p:cNvSpPr/>
          <p:nvPr/>
        </p:nvSpPr>
        <p:spPr>
          <a:xfrm>
            <a:off x="6084168" y="0"/>
            <a:ext cx="3384376" cy="3257992"/>
          </a:xfrm>
          <a:prstGeom prst="cloudCallout">
            <a:avLst>
              <a:gd name="adj1" fmla="val -59792"/>
              <a:gd name="adj2" fmla="val 1170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457200" rtl="0" eaLnBrk="1" fontAlgn="auto" latinLnBrk="0" hangingPunct="1">
              <a:lnSpc>
                <a:spcPct val="150000"/>
              </a:lnSpc>
              <a:spcBef>
                <a:spcPts val="1000"/>
              </a:spcBef>
              <a:spcAft>
                <a:spcPts val="0"/>
              </a:spcAft>
              <a:buClr>
                <a:srgbClr val="90C226"/>
              </a:buClr>
              <a:buSzPct val="80000"/>
              <a:tabLst/>
              <a:defRPr/>
            </a:pPr>
            <a:r>
              <a:rPr kumimoji="0" lang="el-GR" sz="1100" b="1" i="0" u="none" strike="noStrike" kern="1200" cap="none" spc="0" normalizeH="0" baseline="0" noProof="0" dirty="0">
                <a:ln>
                  <a:noFill/>
                </a:ln>
                <a:solidFill>
                  <a:prstClr val="black">
                    <a:lumMod val="75000"/>
                    <a:lumOff val="25000"/>
                  </a:prstClr>
                </a:solidFill>
                <a:effectLst/>
                <a:uLnTx/>
                <a:uFillTx/>
                <a:latin typeface="Arial Black" panose="020B0A04020102020204" pitchFamily="34" charset="0"/>
                <a:cs typeface="Times New Roman" pitchFamily="18" charset="0"/>
              </a:rPr>
              <a:t>Και αυτό γιατί κατά την αποθήκευση κατακάθονται διάφορα συστατικά στη βάση των μέσων αποθήκευσης, η παρουσία των οποίων εξαιτίας της ζύμωσης που υφίστανται, προκαλεί αλλοίωση στην ποιότητα του λαδιού</a:t>
            </a:r>
            <a:r>
              <a:rPr kumimoji="0" lang="el-GR" sz="1100" b="1" i="0" u="none" strike="noStrike" kern="1200" cap="none" spc="0" normalizeH="0" baseline="0" noProof="0" dirty="0">
                <a:ln>
                  <a:noFill/>
                </a:ln>
                <a:solidFill>
                  <a:prstClr val="black">
                    <a:lumMod val="75000"/>
                    <a:lumOff val="25000"/>
                  </a:prstClr>
                </a:solidFill>
                <a:effectLst/>
                <a:uLnTx/>
                <a:uFillTx/>
                <a:latin typeface="Times New Roman" pitchFamily="18" charset="0"/>
                <a:ea typeface="+mn-ea"/>
                <a:cs typeface="Times New Roman"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5918" y="260648"/>
            <a:ext cx="7467600" cy="646836"/>
          </a:xfrm>
        </p:spPr>
        <p:txBody>
          <a:bodyPr>
            <a:normAutofit fontScale="90000"/>
          </a:bodyPr>
          <a:lstStyle/>
          <a:p>
            <a:pPr lvl="1" algn="ctr" rtl="0">
              <a:spcBef>
                <a:spcPct val="0"/>
              </a:spcBef>
            </a:pPr>
            <a:r>
              <a:rPr lang="el-GR" sz="2700" b="1" dirty="0">
                <a:solidFill>
                  <a:schemeClr val="tx1">
                    <a:lumMod val="65000"/>
                    <a:lumOff val="35000"/>
                  </a:schemeClr>
                </a:solidFill>
                <a:latin typeface="Times New Roman" pitchFamily="18" charset="0"/>
                <a:cs typeface="Times New Roman" pitchFamily="18" charset="0"/>
              </a:rPr>
              <a:t>ΠΕΡΙΕΚΤΙΚΟΤΗΤΑ ΣΕ ΑΝΤΙΟΞΕΙΔΩΤΙΚΕΣ ΟΥΣΙΕΣ</a:t>
            </a:r>
            <a:br>
              <a:rPr lang="el-GR" sz="2000" b="1" dirty="0"/>
            </a:br>
            <a:endParaRPr lang="el-GR" dirty="0"/>
          </a:p>
        </p:txBody>
      </p:sp>
      <p:sp>
        <p:nvSpPr>
          <p:cNvPr id="3" name="2 - Θέση περιεχομένου"/>
          <p:cNvSpPr>
            <a:spLocks noGrp="1"/>
          </p:cNvSpPr>
          <p:nvPr>
            <p:ph idx="1"/>
          </p:nvPr>
        </p:nvSpPr>
        <p:spPr>
          <a:xfrm>
            <a:off x="457200" y="1000108"/>
            <a:ext cx="7467600" cy="5473844"/>
          </a:xfrm>
        </p:spPr>
        <p:txBody>
          <a:bodyPr>
            <a:normAutofit/>
          </a:bodyPr>
          <a:lstStyle/>
          <a:p>
            <a:pPr algn="ctr">
              <a:lnSpc>
                <a:spcPct val="250000"/>
              </a:lnSpc>
            </a:pPr>
            <a:r>
              <a:rPr lang="el-GR" sz="1800" dirty="0">
                <a:latin typeface="Bahnschrift SemiBold" panose="020B0502040204020203" pitchFamily="34" charset="0"/>
                <a:cs typeface="Times New Roman" pitchFamily="18" charset="0"/>
              </a:rPr>
              <a:t>Οι αντιοξειδωτικές ουσίες οι οποίες περιέχονται στο ελαιόλαδο είναι  η βιταμίνη Ε (α-</a:t>
            </a:r>
            <a:r>
              <a:rPr lang="el-GR" sz="1800" dirty="0" err="1">
                <a:latin typeface="Bahnschrift SemiBold" panose="020B0502040204020203" pitchFamily="34" charset="0"/>
                <a:cs typeface="Times New Roman" pitchFamily="18" charset="0"/>
              </a:rPr>
              <a:t>τοκοφερόλ</a:t>
            </a:r>
            <a:r>
              <a:rPr lang="el-GR" sz="1800" dirty="0">
                <a:latin typeface="Bahnschrift SemiBold" panose="020B0502040204020203" pitchFamily="34" charset="0"/>
                <a:cs typeface="Times New Roman" pitchFamily="18" charset="0"/>
              </a:rPr>
              <a:t>η),  τα </a:t>
            </a:r>
            <a:r>
              <a:rPr lang="el-GR" sz="1800" dirty="0" err="1">
                <a:latin typeface="Bahnschrift SemiBold" panose="020B0502040204020203" pitchFamily="34" charset="0"/>
                <a:cs typeface="Times New Roman" pitchFamily="18" charset="0"/>
              </a:rPr>
              <a:t>καροτενοειδή</a:t>
            </a:r>
            <a:r>
              <a:rPr lang="el-GR" sz="1800" dirty="0">
                <a:latin typeface="Bahnschrift SemiBold" panose="020B0502040204020203" pitchFamily="34" charset="0"/>
                <a:cs typeface="Times New Roman" pitchFamily="18" charset="0"/>
              </a:rPr>
              <a:t> (π.χ. β-καροτένιο) που βρίσκονται σε μεγαλύτερη αναλογία στις πράσινες ελιές, καθώς και οι φαινόλες που εξαρτώνται από τις </a:t>
            </a:r>
            <a:r>
              <a:rPr lang="el-GR" sz="1800" i="1" u="sng" dirty="0">
                <a:solidFill>
                  <a:schemeClr val="accent1">
                    <a:lumMod val="50000"/>
                  </a:schemeClr>
                </a:solidFill>
                <a:effectLst>
                  <a:outerShdw blurRad="38100" dist="38100" dir="2700000" algn="tl">
                    <a:srgbClr val="000000">
                      <a:alpha val="43137"/>
                    </a:srgbClr>
                  </a:outerShdw>
                </a:effectLst>
                <a:latin typeface="Bahnschrift SemiBold" panose="020B0502040204020203" pitchFamily="34" charset="0"/>
                <a:cs typeface="Times New Roman" pitchFamily="18" charset="0"/>
              </a:rPr>
              <a:t>κλιματολογικές συνθήκες</a:t>
            </a:r>
            <a:r>
              <a:rPr lang="el-GR" sz="1800" dirty="0">
                <a:solidFill>
                  <a:schemeClr val="accent1">
                    <a:lumMod val="50000"/>
                  </a:schemeClr>
                </a:solidFill>
                <a:effectLst>
                  <a:outerShdw blurRad="38100" dist="38100" dir="2700000" algn="tl">
                    <a:srgbClr val="000000">
                      <a:alpha val="43137"/>
                    </a:srgbClr>
                  </a:outerShdw>
                </a:effectLst>
                <a:latin typeface="Bahnschrift SemiBold" panose="020B0502040204020203" pitchFamily="34" charset="0"/>
                <a:cs typeface="Times New Roman" pitchFamily="18" charset="0"/>
              </a:rPr>
              <a:t>, </a:t>
            </a:r>
            <a:r>
              <a:rPr lang="el-GR" sz="1800" i="1" u="sng" dirty="0">
                <a:solidFill>
                  <a:schemeClr val="accent1">
                    <a:lumMod val="50000"/>
                  </a:schemeClr>
                </a:solidFill>
                <a:effectLst>
                  <a:outerShdw blurRad="38100" dist="38100" dir="2700000" algn="tl">
                    <a:srgbClr val="000000">
                      <a:alpha val="43137"/>
                    </a:srgbClr>
                  </a:outerShdw>
                </a:effectLst>
                <a:latin typeface="Bahnschrift SemiBold" panose="020B0502040204020203" pitchFamily="34" charset="0"/>
                <a:cs typeface="Times New Roman" pitchFamily="18" charset="0"/>
              </a:rPr>
              <a:t>την παραγωγή, την αποθήκευση και την ωριμότητα των ελιών</a:t>
            </a:r>
            <a:endParaRPr lang="el-GR" dirty="0">
              <a:solidFill>
                <a:schemeClr val="accent1">
                  <a:lumMod val="50000"/>
                </a:schemeClr>
              </a:solidFill>
              <a:latin typeface="Bahnschrift SemiBold" panose="020B0502040204020203"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54032"/>
          </a:xfrm>
        </p:spPr>
        <p:txBody>
          <a:bodyPr>
            <a:normAutofit/>
          </a:bodyPr>
          <a:lstStyle/>
          <a:p>
            <a:pPr algn="ctr"/>
            <a:r>
              <a:rPr lang="el-GR" sz="2000" b="1" dirty="0">
                <a:latin typeface="Times New Roman" pitchFamily="18" charset="0"/>
                <a:cs typeface="Times New Roman" pitchFamily="18" charset="0"/>
              </a:rPr>
              <a:t>ΣΥΜΠΕΡΑΣΜΑΤΑ</a:t>
            </a:r>
            <a:endParaRPr lang="el-GR" sz="2000" dirty="0"/>
          </a:p>
        </p:txBody>
      </p:sp>
      <p:sp>
        <p:nvSpPr>
          <p:cNvPr id="3" name="2 - Θέση περιεχομένου"/>
          <p:cNvSpPr>
            <a:spLocks noGrp="1"/>
          </p:cNvSpPr>
          <p:nvPr>
            <p:ph idx="1"/>
          </p:nvPr>
        </p:nvSpPr>
        <p:spPr>
          <a:xfrm>
            <a:off x="457200" y="1142984"/>
            <a:ext cx="7467600" cy="5330968"/>
          </a:xfrm>
        </p:spPr>
        <p:txBody>
          <a:bodyPr/>
          <a:lstStyle/>
          <a:p>
            <a:pPr algn="ctr">
              <a:lnSpc>
                <a:spcPct val="200000"/>
              </a:lnSpc>
              <a:buFont typeface="Wingdings" panose="05000000000000000000" pitchFamily="2" charset="2"/>
              <a:buChar char="q"/>
            </a:pPr>
            <a:r>
              <a:rPr lang="el-GR" sz="2000" i="1" dirty="0">
                <a:latin typeface="Bahnschrift SemiBold" panose="020B0502040204020203" pitchFamily="34" charset="0"/>
                <a:cs typeface="Times New Roman" pitchFamily="18" charset="0"/>
              </a:rPr>
              <a:t>Όσον αναφορά την ποιότητα του ελαιόλαδου, τόσο ο τρόπος εκθλίψεως του ελαιοκάρπου, όσο και η περιεκτικότητα του σε τυχόν βλαβερά συστατικά (εντομοκτόνα, ιδίως αυτά που είναι λιποδιαλυτά και βρίσκονται στον καρπό) μελετιούνται και μετριούνται σε ακρίβεια καθώς έχουν σημαντικό ρόλο στην ποιότητα και στον διαχωρισμό των κατηγοριών του </a:t>
            </a:r>
            <a:r>
              <a:rPr lang="el-GR" sz="2000" i="1" dirty="0" err="1">
                <a:latin typeface="Bahnschrift SemiBold" panose="020B0502040204020203" pitchFamily="34" charset="0"/>
                <a:cs typeface="Times New Roman" pitchFamily="18" charset="0"/>
              </a:rPr>
              <a:t>ελαιολάδου</a:t>
            </a:r>
            <a:r>
              <a:rPr lang="el-GR" sz="2000" i="1" dirty="0">
                <a:latin typeface="Bahnschrift SemiBold" panose="020B0502040204020203" pitchFamily="34" charset="0"/>
                <a:cs typeface="Times New Roman" pitchFamily="18" charset="0"/>
              </a:rPr>
              <a:t>.</a:t>
            </a:r>
            <a:endParaRPr lang="el-GR"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82594"/>
          </a:xfrm>
        </p:spPr>
        <p:txBody>
          <a:bodyPr>
            <a:normAutofit/>
          </a:bodyPr>
          <a:lstStyle/>
          <a:p>
            <a:pPr algn="ctr"/>
            <a:r>
              <a:rPr lang="el-GR" sz="2000" b="1" dirty="0">
                <a:latin typeface="Times New Roman" pitchFamily="18" charset="0"/>
                <a:cs typeface="Times New Roman" pitchFamily="18" charset="0"/>
              </a:rPr>
              <a:t>ΣΥΜΠΕΡΑΣΜΑΤΑ</a:t>
            </a:r>
            <a:endParaRPr lang="el-GR" sz="2000" dirty="0"/>
          </a:p>
        </p:txBody>
      </p:sp>
      <p:sp>
        <p:nvSpPr>
          <p:cNvPr id="3" name="2 - Θέση περιεχομένου"/>
          <p:cNvSpPr>
            <a:spLocks noGrp="1"/>
          </p:cNvSpPr>
          <p:nvPr>
            <p:ph idx="1"/>
          </p:nvPr>
        </p:nvSpPr>
        <p:spPr>
          <a:xfrm>
            <a:off x="457200" y="928670"/>
            <a:ext cx="7467600" cy="5545282"/>
          </a:xfrm>
        </p:spPr>
        <p:txBody>
          <a:bodyPr>
            <a:normAutofit lnSpcReduction="10000"/>
          </a:bodyPr>
          <a:lstStyle/>
          <a:p>
            <a:pPr algn="ctr">
              <a:lnSpc>
                <a:spcPct val="150000"/>
              </a:lnSpc>
              <a:buFont typeface="Wingdings" panose="05000000000000000000" pitchFamily="2" charset="2"/>
              <a:buChar char="q"/>
            </a:pPr>
            <a:r>
              <a:rPr lang="el-GR" sz="2000" i="1" dirty="0">
                <a:latin typeface="Bahnschrift SemiBold" panose="020B0502040204020203" pitchFamily="34" charset="0"/>
                <a:cs typeface="Times New Roman" pitchFamily="18" charset="0"/>
              </a:rPr>
              <a:t>Όσον αφορά την διαφορά στην ποιότητα ανάμεσα στα </a:t>
            </a:r>
            <a:r>
              <a:rPr lang="el-GR" sz="2000" i="1" u="sng" dirty="0">
                <a:latin typeface="Bahnschrift SemiBold" panose="020B0502040204020203" pitchFamily="34" charset="0"/>
                <a:cs typeface="Times New Roman" pitchFamily="18" charset="0"/>
              </a:rPr>
              <a:t>παραδοσιακού τύπου </a:t>
            </a:r>
            <a:r>
              <a:rPr lang="el-GR" sz="2000" i="1" dirty="0">
                <a:latin typeface="Bahnschrift SemiBold" panose="020B0502040204020203" pitchFamily="34" charset="0"/>
                <a:cs typeface="Times New Roman" pitchFamily="18" charset="0"/>
              </a:rPr>
              <a:t>και στα </a:t>
            </a:r>
            <a:r>
              <a:rPr lang="el-GR" sz="2000" i="1" u="sng" dirty="0">
                <a:latin typeface="Bahnschrift SemiBold" panose="020B0502040204020203" pitchFamily="34" charset="0"/>
                <a:cs typeface="Times New Roman" pitchFamily="18" charset="0"/>
              </a:rPr>
              <a:t>φυγοκεντρικά</a:t>
            </a:r>
            <a:r>
              <a:rPr lang="el-GR" sz="2000" i="1" dirty="0">
                <a:latin typeface="Bahnschrift SemiBold" panose="020B0502040204020203" pitchFamily="34" charset="0"/>
                <a:cs typeface="Times New Roman" pitchFamily="18" charset="0"/>
              </a:rPr>
              <a:t> ελαιοτριβεία οι απόψεις διίστανται. Τα </a:t>
            </a:r>
            <a:r>
              <a:rPr lang="el-GR" sz="2000" b="1" i="1" dirty="0">
                <a:effectLst>
                  <a:outerShdw blurRad="38100" dist="38100" dir="2700000" algn="tl">
                    <a:srgbClr val="000000">
                      <a:alpha val="43137"/>
                    </a:srgbClr>
                  </a:outerShdw>
                </a:effectLst>
                <a:latin typeface="Bahnschrift SemiBold" panose="020B0502040204020203" pitchFamily="34" charset="0"/>
                <a:cs typeface="Times New Roman" pitchFamily="18" charset="0"/>
              </a:rPr>
              <a:t>παραδοσιακά</a:t>
            </a:r>
            <a:r>
              <a:rPr lang="el-GR" sz="2000" i="1" dirty="0">
                <a:latin typeface="Bahnschrift SemiBold" panose="020B0502040204020203" pitchFamily="34" charset="0"/>
                <a:cs typeface="Times New Roman" pitchFamily="18" charset="0"/>
              </a:rPr>
              <a:t> ελαιοτριβεία θεωρούνται από τους ιδιοκτήτες τους ότι προσφέρουν καλύτερη ποιότητα εκ της παραδόσεως σε σχέση με τα σύγχρονα. Στην ουσία όμως από μελέτες που έχουν γίνει στα οργανοληπτικά και στα χημικά χαρακτηριστικά δείχνουν ότι τα </a:t>
            </a:r>
            <a:r>
              <a:rPr lang="el-GR" sz="2000" b="1" i="1" dirty="0">
                <a:effectLst>
                  <a:outerShdw blurRad="38100" dist="38100" dir="2700000" algn="tl">
                    <a:srgbClr val="000000">
                      <a:alpha val="43137"/>
                    </a:srgbClr>
                  </a:outerShdw>
                </a:effectLst>
                <a:latin typeface="Bahnschrift SemiBold" panose="020B0502040204020203" pitchFamily="34" charset="0"/>
                <a:cs typeface="Times New Roman" pitchFamily="18" charset="0"/>
              </a:rPr>
              <a:t>φυγοκεντρικά</a:t>
            </a:r>
            <a:r>
              <a:rPr lang="el-GR" sz="2000" b="1" i="1" u="sng" dirty="0">
                <a:effectLst>
                  <a:outerShdw blurRad="38100" dist="38100" dir="2700000" algn="tl">
                    <a:srgbClr val="000000">
                      <a:alpha val="43137"/>
                    </a:srgbClr>
                  </a:outerShdw>
                </a:effectLst>
                <a:latin typeface="Bahnschrift SemiBold" panose="020B0502040204020203" pitchFamily="34" charset="0"/>
                <a:cs typeface="Times New Roman" pitchFamily="18" charset="0"/>
              </a:rPr>
              <a:t> </a:t>
            </a:r>
            <a:r>
              <a:rPr lang="el-GR" sz="2000" i="1" dirty="0">
                <a:latin typeface="Bahnschrift SemiBold" panose="020B0502040204020203" pitchFamily="34" charset="0"/>
                <a:cs typeface="Times New Roman" pitchFamily="18" charset="0"/>
              </a:rPr>
              <a:t>και μάλιστα τα διφασικά ελαιοτριβεία έχουν μια σχετική υπεροχή και στα οργανοληπτικά χαρακτηριστικά αλλά και στη χημική σύσταση του ελαιολάδου λόγω των </a:t>
            </a:r>
            <a:r>
              <a:rPr lang="el-GR" sz="2000" i="1" dirty="0" err="1">
                <a:latin typeface="Bahnschrift SemiBold" panose="020B0502040204020203" pitchFamily="34" charset="0"/>
                <a:cs typeface="Times New Roman" pitchFamily="18" charset="0"/>
              </a:rPr>
              <a:t>πολυφαινολών</a:t>
            </a:r>
            <a:r>
              <a:rPr lang="el-GR" sz="2000" i="1" dirty="0">
                <a:latin typeface="Bahnschrift SemiBold" panose="020B0502040204020203" pitchFamily="34" charset="0"/>
                <a:cs typeface="Times New Roman" pitchFamily="18" charset="0"/>
              </a:rPr>
              <a:t> </a:t>
            </a:r>
            <a:r>
              <a:rPr lang="el-GR" sz="2000" dirty="0">
                <a:latin typeface="Bahnschrift SemiBold" panose="020B0502040204020203" pitchFamily="34" charset="0"/>
                <a:cs typeface="Times New Roman" pitchFamily="18" charset="0"/>
              </a:rPr>
              <a:t>και των </a:t>
            </a:r>
            <a:r>
              <a:rPr lang="el-GR" sz="2000" dirty="0" err="1">
                <a:latin typeface="Bahnschrift SemiBold" panose="020B0502040204020203" pitchFamily="34" charset="0"/>
                <a:cs typeface="Times New Roman" pitchFamily="18" charset="0"/>
              </a:rPr>
              <a:t>ταννινών</a:t>
            </a:r>
            <a:r>
              <a:rPr lang="el-GR" sz="2000" dirty="0">
                <a:latin typeface="Bahnschrift SemiBold" panose="020B0502040204020203" pitchFamily="34" charset="0"/>
                <a:cs typeface="Times New Roman" pitchFamily="18" charset="0"/>
              </a:rPr>
              <a:t>.</a:t>
            </a:r>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60648"/>
            <a:ext cx="7467600" cy="5781256"/>
          </a:xfrm>
        </p:spPr>
        <p:txBody>
          <a:bodyPr>
            <a:normAutofit fontScale="92500" lnSpcReduction="10000"/>
          </a:bodyPr>
          <a:lstStyle/>
          <a:p>
            <a:pPr marL="0" indent="0" algn="ctr">
              <a:lnSpc>
                <a:spcPct val="200000"/>
              </a:lnSpc>
              <a:buNone/>
            </a:pPr>
            <a:r>
              <a:rPr lang="el-GR" sz="1800" i="1" u="sng" dirty="0">
                <a:effectLst>
                  <a:outerShdw blurRad="38100" dist="38100" dir="2700000" algn="tl">
                    <a:srgbClr val="000000">
                      <a:alpha val="43137"/>
                    </a:srgbClr>
                  </a:outerShdw>
                </a:effectLst>
                <a:latin typeface="Bahnschrift SemiBold" panose="020B0502040204020203" pitchFamily="34" charset="0"/>
                <a:cs typeface="Times New Roman" pitchFamily="18" charset="0"/>
              </a:rPr>
              <a:t>ΣΥΜΠΕΡΑΣΜΑΤΙΚΑ ΘΑ ΛΕΓΑΜΕ ΟΤΙ ΓΙΑ ΤΗΝ ΠΑΡΑΓΩΓΗ ΕΛΑΙΟΛΑΔΟΥ ΠΟΙΟΤΗΤΑΣ ΘΑ ΠΡΕΠΕΙ: </a:t>
            </a:r>
          </a:p>
          <a:p>
            <a:pPr algn="ctr">
              <a:lnSpc>
                <a:spcPct val="200000"/>
              </a:lnSpc>
              <a:buFont typeface="Courier New" panose="02070309020205020404" pitchFamily="49" charset="0"/>
              <a:buChar char="o"/>
            </a:pPr>
            <a:r>
              <a:rPr lang="el-GR" sz="2000" i="1" dirty="0">
                <a:latin typeface="Bahnschrift SemiBold" panose="020B0502040204020203" pitchFamily="34" charset="0"/>
                <a:cs typeface="Times New Roman" pitchFamily="18" charset="0"/>
              </a:rPr>
              <a:t>Ο ελαιόκαρπος να συγκομίζεται στο κατάλληλο στάδιο ωριμότητας (όταν έχει βαφεί η επιδερμίδα και αρχίζει να βάφεται η σάρκα).  </a:t>
            </a:r>
          </a:p>
          <a:p>
            <a:pPr lvl="1" algn="ctr">
              <a:lnSpc>
                <a:spcPct val="200000"/>
              </a:lnSpc>
              <a:buFont typeface="Courier New" panose="02070309020205020404" pitchFamily="49" charset="0"/>
              <a:buChar char="o"/>
            </a:pPr>
            <a:r>
              <a:rPr lang="el-GR" sz="1800" i="1" dirty="0">
                <a:latin typeface="Bahnschrift SemiBold" panose="020B0502040204020203" pitchFamily="34" charset="0"/>
                <a:cs typeface="Times New Roman" pitchFamily="18" charset="0"/>
              </a:rPr>
              <a:t>Να υφίσταται γρήγορη μεταφορά του ελαιοκάρπου στο ελαιοτριβείο για </a:t>
            </a:r>
            <a:r>
              <a:rPr lang="el-GR" sz="1800" i="1" dirty="0" err="1">
                <a:latin typeface="Bahnschrift SemiBold" panose="020B0502040204020203" pitchFamily="34" charset="0"/>
                <a:cs typeface="Times New Roman" pitchFamily="18" charset="0"/>
              </a:rPr>
              <a:t>ελαιοποίηση</a:t>
            </a:r>
            <a:r>
              <a:rPr lang="el-GR" sz="1800" i="1" dirty="0">
                <a:latin typeface="Bahnschrift SemiBold" panose="020B0502040204020203" pitchFamily="34" charset="0"/>
                <a:cs typeface="Times New Roman" pitchFamily="18" charset="0"/>
              </a:rPr>
              <a:t> μέσα σε διάτρητα τελάρα. </a:t>
            </a:r>
          </a:p>
          <a:p>
            <a:pPr lvl="1" algn="ctr">
              <a:lnSpc>
                <a:spcPct val="200000"/>
              </a:lnSpc>
              <a:buFont typeface="Courier New" panose="02070309020205020404" pitchFamily="49" charset="0"/>
              <a:buChar char="o"/>
            </a:pPr>
            <a:r>
              <a:rPr lang="el-GR" sz="1800" i="1" dirty="0">
                <a:latin typeface="Bahnschrift SemiBold" panose="020B0502040204020203" pitchFamily="34" charset="0"/>
                <a:cs typeface="Times New Roman" pitchFamily="18" charset="0"/>
              </a:rPr>
              <a:t> Κατά τη μάλαξη και την άλεση του ελαιοκάρπου να μην ανεβαίνει η θερμοκρασία της </a:t>
            </a:r>
            <a:r>
              <a:rPr lang="el-GR" sz="1800" i="1" dirty="0" err="1">
                <a:latin typeface="Bahnschrift SemiBold" panose="020B0502040204020203" pitchFamily="34" charset="0"/>
                <a:cs typeface="Times New Roman" pitchFamily="18" charset="0"/>
              </a:rPr>
              <a:t>ελαιομάζας</a:t>
            </a:r>
            <a:r>
              <a:rPr lang="el-GR" sz="1800" i="1" dirty="0">
                <a:latin typeface="Bahnschrift SemiBold" panose="020B0502040204020203" pitchFamily="34" charset="0"/>
                <a:cs typeface="Times New Roman" pitchFamily="18" charset="0"/>
              </a:rPr>
              <a:t> σε θερμοκρασίες μεγαλύτερες των 28 - 30°</a:t>
            </a:r>
            <a:r>
              <a:rPr lang="en-US" sz="1800" i="1" dirty="0">
                <a:latin typeface="Bahnschrift SemiBold" panose="020B0502040204020203" pitchFamily="34" charset="0"/>
                <a:cs typeface="Times New Roman" pitchFamily="18" charset="0"/>
              </a:rPr>
              <a:t>C</a:t>
            </a:r>
            <a:r>
              <a:rPr lang="el-GR" sz="1800" i="1" dirty="0">
                <a:latin typeface="Bahnschrift SemiBold" panose="020B0502040204020203" pitchFamily="34" charset="0"/>
                <a:cs typeface="Times New Roman" pitchFamily="18" charset="0"/>
              </a:rPr>
              <a:t>. </a:t>
            </a:r>
          </a:p>
          <a:p>
            <a:pPr>
              <a:lnSpc>
                <a:spcPct val="200000"/>
              </a:lnSpc>
            </a:pP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54032"/>
          </a:xfrm>
        </p:spPr>
        <p:txBody>
          <a:bodyPr>
            <a:normAutofit/>
          </a:bodyPr>
          <a:lstStyle/>
          <a:p>
            <a:pPr algn="ctr"/>
            <a:r>
              <a:rPr lang="el-GR" sz="2000" b="1" dirty="0">
                <a:latin typeface="Times New Roman" pitchFamily="18" charset="0"/>
                <a:cs typeface="Times New Roman" pitchFamily="18" charset="0"/>
              </a:rPr>
              <a:t>ΣΥΜΠΕΡΑΣΜΑΤΑ</a:t>
            </a:r>
            <a:endParaRPr lang="el-GR" sz="2000" dirty="0"/>
          </a:p>
        </p:txBody>
      </p:sp>
      <p:sp>
        <p:nvSpPr>
          <p:cNvPr id="3" name="2 - Θέση περιεχομένου"/>
          <p:cNvSpPr>
            <a:spLocks noGrp="1"/>
          </p:cNvSpPr>
          <p:nvPr>
            <p:ph idx="1"/>
          </p:nvPr>
        </p:nvSpPr>
        <p:spPr>
          <a:xfrm>
            <a:off x="457200" y="1408690"/>
            <a:ext cx="7467600" cy="5116654"/>
          </a:xfrm>
        </p:spPr>
        <p:txBody>
          <a:bodyPr/>
          <a:lstStyle/>
          <a:p>
            <a:pPr lvl="1" algn="ctr">
              <a:lnSpc>
                <a:spcPct val="150000"/>
              </a:lnSpc>
              <a:buFont typeface="Courier New" panose="02070309020205020404" pitchFamily="49" charset="0"/>
              <a:buChar char="o"/>
            </a:pPr>
            <a:r>
              <a:rPr lang="el-GR" sz="2000" i="1" dirty="0">
                <a:latin typeface="Bahnschrift SemiBold" panose="020B0502040204020203" pitchFamily="34" charset="0"/>
                <a:cs typeface="Times New Roman" pitchFamily="18" charset="0"/>
              </a:rPr>
              <a:t>Ο χώρος του ελαιοτριβείου να είναι καθαρός και απαλλαγμένος από δυσοσμίες και καυσαέρια. </a:t>
            </a:r>
          </a:p>
          <a:p>
            <a:pPr lvl="1" algn="ctr">
              <a:lnSpc>
                <a:spcPct val="150000"/>
              </a:lnSpc>
              <a:buFont typeface="Courier New" panose="02070309020205020404" pitchFamily="49" charset="0"/>
              <a:buChar char="o"/>
            </a:pPr>
            <a:r>
              <a:rPr lang="el-GR" sz="2000" i="1" dirty="0">
                <a:latin typeface="Bahnschrift SemiBold" panose="020B0502040204020203" pitchFamily="34" charset="0"/>
                <a:cs typeface="Times New Roman" pitchFamily="18" charset="0"/>
              </a:rPr>
              <a:t>Ο ελαιοπυρήνας να αποθηκεύεται έξω από το χώρο του ελαιοτριβείου.</a:t>
            </a:r>
          </a:p>
          <a:p>
            <a:pPr lvl="1" algn="ctr">
              <a:lnSpc>
                <a:spcPct val="150000"/>
              </a:lnSpc>
              <a:buFont typeface="Courier New" panose="02070309020205020404" pitchFamily="49" charset="0"/>
              <a:buChar char="o"/>
            </a:pPr>
            <a:r>
              <a:rPr lang="el-GR" sz="2000" i="1" dirty="0">
                <a:latin typeface="Bahnschrift SemiBold" panose="020B0502040204020203" pitchFamily="34" charset="0"/>
                <a:cs typeface="Times New Roman" pitchFamily="18" charset="0"/>
              </a:rPr>
              <a:t>Το ελαιόλαδο να αποθηκεύεται σε ανοξείδωτες δεξαμενές σε χώρο σκιερό και δροσερό.</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729593AC-C7C1-45EC-A590-D611890017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694"/>
            <a:ext cx="7020272" cy="3698338"/>
          </a:xfrm>
        </p:spPr>
      </p:pic>
      <p:sp>
        <p:nvSpPr>
          <p:cNvPr id="8" name="Πάπυρος: Οριζόντιος 7">
            <a:extLst>
              <a:ext uri="{FF2B5EF4-FFF2-40B4-BE49-F238E27FC236}">
                <a16:creationId xmlns:a16="http://schemas.microsoft.com/office/drawing/2014/main" id="{6701A921-6AF8-4E5D-8AC3-16434D766D13}"/>
              </a:ext>
            </a:extLst>
          </p:cNvPr>
          <p:cNvSpPr/>
          <p:nvPr/>
        </p:nvSpPr>
        <p:spPr>
          <a:xfrm>
            <a:off x="179512" y="3088590"/>
            <a:ext cx="8496944" cy="2566318"/>
          </a:xfrm>
          <a:prstGeom prst="horizontalScroll">
            <a:avLst>
              <a:gd name="adj" fmla="val 25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effectLst>
                  <a:outerShdw blurRad="38100" dist="38100" dir="2700000" algn="tl">
                    <a:srgbClr val="000000">
                      <a:alpha val="43137"/>
                    </a:srgbClr>
                  </a:outerShdw>
                </a:effectLst>
              </a:rPr>
              <a:t>ΕΥΧΑΡΙΣΤΩ ΠΟΛΥ </a:t>
            </a:r>
          </a:p>
          <a:p>
            <a:pPr marL="285750" indent="-285750" algn="ctr">
              <a:buFont typeface="Arial" panose="020B0604020202020204" pitchFamily="34" charset="0"/>
              <a:buChar char="•"/>
            </a:pPr>
            <a:r>
              <a:rPr lang="el-GR" b="1" dirty="0">
                <a:solidFill>
                  <a:schemeClr val="tx1"/>
                </a:solidFill>
              </a:rPr>
              <a:t>ΤΟ ΤΜΗΜΑ ΤΕΧΝΟΛΟΓΙΑΣ ΤΡΟΦΙΜΩΝ ΤΟΥ ΑΕΙ ΠΕΛΟΠΟΝΝΗΣΟΥ</a:t>
            </a:r>
          </a:p>
          <a:p>
            <a:pPr marL="285750" indent="-285750" algn="ctr">
              <a:buFont typeface="Arial" panose="020B0604020202020204" pitchFamily="34" charset="0"/>
              <a:buChar char="•"/>
            </a:pPr>
            <a:r>
              <a:rPr lang="el-GR" b="1" dirty="0">
                <a:solidFill>
                  <a:schemeClr val="tx1"/>
                </a:solidFill>
              </a:rPr>
              <a:t> ΤΟΝ ΚΑΘΗΓΗΤΗ Κ. ΞΗΡΟΓΙΑΝΝΗ ΓΕΩΡΓΙΟ </a:t>
            </a:r>
          </a:p>
          <a:p>
            <a:pPr marL="285750" indent="-285750" algn="ctr">
              <a:buFont typeface="Arial" panose="020B0604020202020204" pitchFamily="34" charset="0"/>
              <a:buChar char="•"/>
            </a:pPr>
            <a:r>
              <a:rPr lang="el-GR" b="1" dirty="0">
                <a:solidFill>
                  <a:schemeClr val="tx1"/>
                </a:solidFill>
              </a:rPr>
              <a:t>ΤΗΝ ΟΙΚΟΓΕΝΕΙΑ ΜΟΥ.</a:t>
            </a:r>
          </a:p>
        </p:txBody>
      </p:sp>
    </p:spTree>
    <p:extLst>
      <p:ext uri="{BB962C8B-B14F-4D97-AF65-F5344CB8AC3E}">
        <p14:creationId xmlns:p14="http://schemas.microsoft.com/office/powerpoint/2010/main" val="4031144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D25FB1B-A103-4677-AB80-EE046A894971}"/>
              </a:ext>
            </a:extLst>
          </p:cNvPr>
          <p:cNvSpPr>
            <a:spLocks noGrp="1"/>
          </p:cNvSpPr>
          <p:nvPr>
            <p:ph idx="1"/>
          </p:nvPr>
        </p:nvSpPr>
        <p:spPr>
          <a:xfrm>
            <a:off x="609598" y="620688"/>
            <a:ext cx="6986737" cy="5420675"/>
          </a:xfrm>
        </p:spPr>
        <p:txBody>
          <a:bodyPr>
            <a:normAutofit/>
          </a:bodyPr>
          <a:lstStyle/>
          <a:p>
            <a:pPr algn="ctr"/>
            <a:endParaRPr lang="el-GR" sz="4000" b="1" i="1" dirty="0">
              <a:effectLst>
                <a:outerShdw blurRad="38100" dist="38100" dir="2700000" algn="tl">
                  <a:srgbClr val="000000">
                    <a:alpha val="43137"/>
                  </a:srgbClr>
                </a:outerShdw>
              </a:effectLst>
              <a:latin typeface="Arial Black" panose="020B0A04020102020204" pitchFamily="34" charset="0"/>
            </a:endParaRPr>
          </a:p>
          <a:p>
            <a:pPr marL="0" indent="0" algn="ctr">
              <a:lnSpc>
                <a:spcPct val="200000"/>
              </a:lnSpc>
              <a:buNone/>
            </a:pPr>
            <a:r>
              <a:rPr lang="el-GR" sz="4000" b="1" i="1" dirty="0">
                <a:effectLst>
                  <a:outerShdw blurRad="38100" dist="38100" dir="2700000" algn="tl">
                    <a:srgbClr val="000000">
                      <a:alpha val="43137"/>
                    </a:srgbClr>
                  </a:outerShdw>
                </a:effectLst>
                <a:latin typeface="Arial Black" panose="020B0A04020102020204" pitchFamily="34" charset="0"/>
              </a:rPr>
              <a:t>ΕΥΧΑΡΙΣΤΩ ΠΟΛΥ ΓΙΑ ΤΗΝ ΠΡΟΣΟΧΗ ΣΑΣ </a:t>
            </a:r>
          </a:p>
        </p:txBody>
      </p:sp>
      <p:pic>
        <p:nvPicPr>
          <p:cNvPr id="5" name="Εικόνα 4">
            <a:extLst>
              <a:ext uri="{FF2B5EF4-FFF2-40B4-BE49-F238E27FC236}">
                <a16:creationId xmlns:a16="http://schemas.microsoft.com/office/drawing/2014/main" id="{1FA3EE5C-1134-4B27-98F5-C65C3FEC1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122" y="3573016"/>
            <a:ext cx="5611688" cy="3140968"/>
          </a:xfrm>
          <a:prstGeom prst="rect">
            <a:avLst/>
          </a:prstGeom>
        </p:spPr>
      </p:pic>
    </p:spTree>
    <p:extLst>
      <p:ext uri="{BB962C8B-B14F-4D97-AF65-F5344CB8AC3E}">
        <p14:creationId xmlns:p14="http://schemas.microsoft.com/office/powerpoint/2010/main" val="270368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672A6457-A399-410A-B569-EBF1788D916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2315815"/>
            <a:ext cx="6348413" cy="3570982"/>
          </a:xfrm>
        </p:spPr>
      </p:pic>
      <p:sp>
        <p:nvSpPr>
          <p:cNvPr id="4" name="Πάπυρος: Οριζόντιος 3">
            <a:extLst>
              <a:ext uri="{FF2B5EF4-FFF2-40B4-BE49-F238E27FC236}">
                <a16:creationId xmlns:a16="http://schemas.microsoft.com/office/drawing/2014/main" id="{B9104C19-1C7B-4877-A17C-0E92A1347D10}"/>
              </a:ext>
            </a:extLst>
          </p:cNvPr>
          <p:cNvSpPr/>
          <p:nvPr/>
        </p:nvSpPr>
        <p:spPr>
          <a:xfrm>
            <a:off x="1115616" y="116632"/>
            <a:ext cx="6480720" cy="1556792"/>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l-GR" i="1" dirty="0">
                <a:solidFill>
                  <a:schemeClr val="tx1"/>
                </a:solidFill>
                <a:latin typeface="Arial Black" panose="020B0A04020102020204" pitchFamily="34" charset="0"/>
              </a:rPr>
              <a:t>ΚΑΤΆ ΤΗΝ ΕΠΕΞΕΡΓΑΣΙΑ ΣΤΟ ΕΛΑΙΟΥΡΓΕΙΟ.....</a:t>
            </a:r>
          </a:p>
        </p:txBody>
      </p:sp>
      <p:sp>
        <p:nvSpPr>
          <p:cNvPr id="7" name="Οβάλ 6">
            <a:extLst>
              <a:ext uri="{FF2B5EF4-FFF2-40B4-BE49-F238E27FC236}">
                <a16:creationId xmlns:a16="http://schemas.microsoft.com/office/drawing/2014/main" id="{070424D2-74BA-4A85-9060-FB7B4A10E75D}"/>
              </a:ext>
            </a:extLst>
          </p:cNvPr>
          <p:cNvSpPr/>
          <p:nvPr/>
        </p:nvSpPr>
        <p:spPr>
          <a:xfrm>
            <a:off x="35496" y="1916832"/>
            <a:ext cx="2160240" cy="914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i="1" dirty="0">
                <a:latin typeface="Arial Black" panose="020B0A04020102020204" pitchFamily="34" charset="0"/>
              </a:rPr>
              <a:t>ΟΞΥΓΟΝΟ</a:t>
            </a:r>
          </a:p>
        </p:txBody>
      </p:sp>
      <p:sp>
        <p:nvSpPr>
          <p:cNvPr id="8" name="Οβάλ 7">
            <a:extLst>
              <a:ext uri="{FF2B5EF4-FFF2-40B4-BE49-F238E27FC236}">
                <a16:creationId xmlns:a16="http://schemas.microsoft.com/office/drawing/2014/main" id="{C5FA5390-2235-46EE-9360-060BB8FBF0AF}"/>
              </a:ext>
            </a:extLst>
          </p:cNvPr>
          <p:cNvSpPr/>
          <p:nvPr/>
        </p:nvSpPr>
        <p:spPr>
          <a:xfrm>
            <a:off x="2258974" y="2165563"/>
            <a:ext cx="2313026" cy="11663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i="1" dirty="0">
                <a:latin typeface="Arial Black" panose="020B0A04020102020204" pitchFamily="34" charset="0"/>
              </a:rPr>
              <a:t>ΧΡΟΝΟΣ ΚΑΙ ΘΕΡΜΟΚΡΑΣΙΑ ΜΑΛΑΞΗΣ ΕΛΑΙΟΖΥΜΗΣ</a:t>
            </a:r>
          </a:p>
        </p:txBody>
      </p:sp>
      <p:sp>
        <p:nvSpPr>
          <p:cNvPr id="9" name="Οβάλ 8">
            <a:extLst>
              <a:ext uri="{FF2B5EF4-FFF2-40B4-BE49-F238E27FC236}">
                <a16:creationId xmlns:a16="http://schemas.microsoft.com/office/drawing/2014/main" id="{3CE00158-1D32-4E29-BD71-07FAB0CBE8B7}"/>
              </a:ext>
            </a:extLst>
          </p:cNvPr>
          <p:cNvSpPr/>
          <p:nvPr/>
        </p:nvSpPr>
        <p:spPr>
          <a:xfrm>
            <a:off x="4505910" y="2733965"/>
            <a:ext cx="2470384" cy="914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i="1" dirty="0">
                <a:latin typeface="Arial Black" panose="020B0A04020102020204" pitchFamily="34" charset="0"/>
              </a:rPr>
              <a:t>ΤΥΠΟΣ ΕΛΑΙΟΥΡΓΕΙΟΥ</a:t>
            </a:r>
          </a:p>
        </p:txBody>
      </p:sp>
      <p:sp>
        <p:nvSpPr>
          <p:cNvPr id="10" name="Οβάλ 9">
            <a:extLst>
              <a:ext uri="{FF2B5EF4-FFF2-40B4-BE49-F238E27FC236}">
                <a16:creationId xmlns:a16="http://schemas.microsoft.com/office/drawing/2014/main" id="{D3812FF1-B0FC-41A0-A1EC-AEC1918B4FF8}"/>
              </a:ext>
            </a:extLst>
          </p:cNvPr>
          <p:cNvSpPr/>
          <p:nvPr/>
        </p:nvSpPr>
        <p:spPr>
          <a:xfrm>
            <a:off x="2620178" y="3591915"/>
            <a:ext cx="2470383" cy="9822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i="1" dirty="0">
                <a:latin typeface="Arial Black" panose="020B0A04020102020204" pitchFamily="34" charset="0"/>
              </a:rPr>
              <a:t>ΘΕΡΜΟΚΡΑΣΙΑ ΝΕΡΟΥ</a:t>
            </a:r>
          </a:p>
        </p:txBody>
      </p:sp>
      <p:sp>
        <p:nvSpPr>
          <p:cNvPr id="11" name="Οβάλ 10">
            <a:extLst>
              <a:ext uri="{FF2B5EF4-FFF2-40B4-BE49-F238E27FC236}">
                <a16:creationId xmlns:a16="http://schemas.microsoft.com/office/drawing/2014/main" id="{79351708-CCF6-42A8-A7A8-3A31E93A4EA6}"/>
              </a:ext>
            </a:extLst>
          </p:cNvPr>
          <p:cNvSpPr/>
          <p:nvPr/>
        </p:nvSpPr>
        <p:spPr>
          <a:xfrm>
            <a:off x="5092738" y="4095554"/>
            <a:ext cx="2307705" cy="9822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i="1" dirty="0">
                <a:latin typeface="Arial Black" panose="020B0A04020102020204" pitchFamily="34" charset="0"/>
              </a:rPr>
              <a:t>ΜΕΤΑΛΛΙΚΕΣ ΕΠΙΦΑΝΕΙΕΣ</a:t>
            </a:r>
          </a:p>
        </p:txBody>
      </p:sp>
      <p:sp>
        <p:nvSpPr>
          <p:cNvPr id="12" name="Οβάλ 11">
            <a:extLst>
              <a:ext uri="{FF2B5EF4-FFF2-40B4-BE49-F238E27FC236}">
                <a16:creationId xmlns:a16="http://schemas.microsoft.com/office/drawing/2014/main" id="{2250963C-FD51-4756-A41A-A16EA476BA2E}"/>
              </a:ext>
            </a:extLst>
          </p:cNvPr>
          <p:cNvSpPr/>
          <p:nvPr/>
        </p:nvSpPr>
        <p:spPr>
          <a:xfrm>
            <a:off x="6246591" y="5077787"/>
            <a:ext cx="2699489" cy="9822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i="1" dirty="0">
                <a:latin typeface="Arial Black" panose="020B0A04020102020204" pitchFamily="34" charset="0"/>
              </a:rPr>
              <a:t>ΘΕΡΜΟΚΡΑΣΙΑ ΕΞΑΓΩΓΗΣ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96908"/>
          </a:xfrm>
        </p:spPr>
        <p:txBody>
          <a:bodyPr>
            <a:normAutofit/>
          </a:bodyPr>
          <a:lstStyle/>
          <a:p>
            <a:pPr algn="ctr"/>
            <a:r>
              <a:rPr lang="el-GR" sz="2000" b="1" i="1" dirty="0">
                <a:latin typeface="Times New Roman" pitchFamily="18" charset="0"/>
                <a:cs typeface="Times New Roman" pitchFamily="18" charset="0"/>
              </a:rPr>
              <a:t>         ΧΗΜΙΚΑ ΚΡΙΤΗΡΙΑ ΠΟΙΟΤΗΤΑΣ ΕΛΑΙΟΛΑΔΟΥ</a:t>
            </a:r>
          </a:p>
        </p:txBody>
      </p:sp>
      <p:sp>
        <p:nvSpPr>
          <p:cNvPr id="3" name="2 - Θέση περιεχομένου"/>
          <p:cNvSpPr>
            <a:spLocks noGrp="1"/>
          </p:cNvSpPr>
          <p:nvPr>
            <p:ph idx="1"/>
          </p:nvPr>
        </p:nvSpPr>
        <p:spPr>
          <a:xfrm>
            <a:off x="1403648" y="868364"/>
            <a:ext cx="7740352" cy="5989636"/>
          </a:xfrm>
        </p:spPr>
        <p:txBody>
          <a:bodyPr/>
          <a:lstStyle/>
          <a:p>
            <a:pPr algn="ctr">
              <a:buNone/>
            </a:pPr>
            <a:r>
              <a:rPr lang="el-GR" sz="1600" b="1" dirty="0">
                <a:latin typeface="Arial Black" panose="020B0A04020102020204" pitchFamily="34" charset="0"/>
                <a:cs typeface="Times New Roman" pitchFamily="18" charset="0"/>
              </a:rPr>
              <a:t>Η Ελεύθερη Οξύτητα είναι το κυρίαρχο χημικό κριτήριο και για χρόνια ήταν το μοναδικό.</a:t>
            </a:r>
          </a:p>
          <a:p>
            <a:pPr algn="ctr">
              <a:buNone/>
            </a:pPr>
            <a:r>
              <a:rPr lang="el-GR" sz="1600" b="1" dirty="0">
                <a:latin typeface="Arial Black" panose="020B0A04020102020204" pitchFamily="34" charset="0"/>
                <a:cs typeface="Times New Roman" pitchFamily="18" charset="0"/>
              </a:rPr>
              <a:t>Με </a:t>
            </a:r>
            <a:r>
              <a:rPr lang="el-GR" sz="1600" b="1" dirty="0" err="1">
                <a:latin typeface="Arial Black" panose="020B0A04020102020204" pitchFamily="34" charset="0"/>
                <a:cs typeface="Times New Roman" pitchFamily="18" charset="0"/>
              </a:rPr>
              <a:t>βαση</a:t>
            </a:r>
            <a:r>
              <a:rPr lang="el-GR" sz="1600" b="1" dirty="0">
                <a:latin typeface="Arial Black" panose="020B0A04020102020204" pitchFamily="34" charset="0"/>
                <a:cs typeface="Times New Roman" pitchFamily="18" charset="0"/>
              </a:rPr>
              <a:t> την </a:t>
            </a:r>
            <a:r>
              <a:rPr lang="el-GR" sz="1600" b="1" dirty="0" err="1">
                <a:latin typeface="Arial Black" panose="020B0A04020102020204" pitchFamily="34" charset="0"/>
                <a:cs typeface="Times New Roman" pitchFamily="18" charset="0"/>
              </a:rPr>
              <a:t>οξυτητα</a:t>
            </a:r>
            <a:r>
              <a:rPr lang="el-GR" sz="1600" b="1" dirty="0">
                <a:latin typeface="Arial Black" panose="020B0A04020102020204" pitchFamily="34" charset="0"/>
                <a:cs typeface="Times New Roman" pitchFamily="18" charset="0"/>
              </a:rPr>
              <a:t> </a:t>
            </a:r>
            <a:r>
              <a:rPr lang="el-GR" sz="1600" b="1" dirty="0" err="1">
                <a:latin typeface="Arial Black" panose="020B0A04020102020204" pitchFamily="34" charset="0"/>
                <a:cs typeface="Times New Roman" pitchFamily="18" charset="0"/>
              </a:rPr>
              <a:t>διακρινουμε</a:t>
            </a:r>
            <a:r>
              <a:rPr lang="el-GR" sz="1600" b="1" dirty="0">
                <a:latin typeface="Arial Black" panose="020B0A04020102020204" pitchFamily="34" charset="0"/>
                <a:cs typeface="Times New Roman" pitchFamily="18" charset="0"/>
              </a:rPr>
              <a:t> το </a:t>
            </a:r>
            <a:r>
              <a:rPr lang="el-GR" sz="1600" b="1" dirty="0" err="1">
                <a:latin typeface="Arial Black" panose="020B0A04020102020204" pitchFamily="34" charset="0"/>
                <a:cs typeface="Times New Roman" pitchFamily="18" charset="0"/>
              </a:rPr>
              <a:t>ελαιολαδο</a:t>
            </a:r>
            <a:r>
              <a:rPr lang="el-GR" sz="1600" b="1" dirty="0">
                <a:latin typeface="Arial Black" panose="020B0A04020102020204" pitchFamily="34" charset="0"/>
                <a:cs typeface="Times New Roman" pitchFamily="18" charset="0"/>
              </a:rPr>
              <a:t> σε</a:t>
            </a:r>
          </a:p>
          <a:p>
            <a:pPr algn="ctr">
              <a:buNone/>
            </a:pPr>
            <a:endParaRPr lang="el-GR" sz="1800" dirty="0">
              <a:latin typeface="Arial Black" panose="020B0A04020102020204" pitchFamily="34" charset="0"/>
              <a:cs typeface="Times New Roman" pitchFamily="18" charset="0"/>
            </a:endParaRPr>
          </a:p>
          <a:p>
            <a:pPr algn="ctr">
              <a:buNone/>
            </a:pPr>
            <a:endParaRPr lang="el-GR" sz="1800" dirty="0">
              <a:latin typeface="Arial Black" panose="020B0A04020102020204" pitchFamily="34" charset="0"/>
              <a:cs typeface="Times New Roman" pitchFamily="18" charset="0"/>
            </a:endParaRPr>
          </a:p>
          <a:p>
            <a:pPr algn="ctr">
              <a:buNone/>
            </a:pPr>
            <a:endParaRPr lang="el-GR" sz="1800" dirty="0">
              <a:latin typeface="Arial Black" panose="020B0A04020102020204" pitchFamily="34" charset="0"/>
              <a:cs typeface="Times New Roman" pitchFamily="18" charset="0"/>
            </a:endParaRPr>
          </a:p>
          <a:p>
            <a:pPr algn="ctr">
              <a:buNone/>
            </a:pPr>
            <a:endParaRPr lang="el-GR" sz="1800" dirty="0">
              <a:latin typeface="Arial Black" panose="020B0A04020102020204" pitchFamily="34" charset="0"/>
              <a:cs typeface="Times New Roman" pitchFamily="18" charset="0"/>
            </a:endParaRPr>
          </a:p>
          <a:p>
            <a:pPr>
              <a:buNone/>
            </a:pPr>
            <a:r>
              <a:rPr lang="el-GR" sz="1800" dirty="0">
                <a:latin typeface="Arial Black" panose="020B0A04020102020204" pitchFamily="34" charset="0"/>
                <a:cs typeface="Times New Roman" pitchFamily="18" charset="0"/>
              </a:rPr>
              <a:t>Ο ΤΥΠΟΣ ΤΗΣ ΟΞΥΤΗΤΑΣ ΕΊΝΑΙ</a:t>
            </a:r>
            <a:r>
              <a:rPr lang="en-US" sz="1800" dirty="0">
                <a:latin typeface="Arial Black" panose="020B0A04020102020204" pitchFamily="34" charset="0"/>
                <a:cs typeface="Times New Roman" pitchFamily="18" charset="0"/>
              </a:rPr>
              <a:t>: </a:t>
            </a:r>
            <a:endParaRPr lang="el-GR" sz="1800" dirty="0">
              <a:latin typeface="Arial Black" panose="020B0A04020102020204" pitchFamily="34" charset="0"/>
              <a:cs typeface="Times New Roman" pitchFamily="18" charset="0"/>
            </a:endParaRPr>
          </a:p>
        </p:txBody>
      </p:sp>
      <p:sp>
        <p:nvSpPr>
          <p:cNvPr id="35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3584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06624" y="4013238"/>
            <a:ext cx="6768752" cy="531843"/>
          </a:xfrm>
          <a:prstGeom prst="rect">
            <a:avLst/>
          </a:prstGeom>
          <a:ln w="88900" cap="sq" cmpd="thickThin">
            <a:solidFill>
              <a:srgbClr val="000000"/>
            </a:solidFill>
            <a:prstDash val="solid"/>
            <a:miter lim="800000"/>
          </a:ln>
          <a:effectLst>
            <a:innerShdw blurRad="76200">
              <a:srgbClr val="000000"/>
            </a:innerShdw>
          </a:effectLst>
        </p:spPr>
      </p:pic>
      <p:sp>
        <p:nvSpPr>
          <p:cNvPr id="35843" name="Rectangle 3"/>
          <p:cNvSpPr>
            <a:spLocks noChangeArrowheads="1"/>
          </p:cNvSpPr>
          <p:nvPr/>
        </p:nvSpPr>
        <p:spPr bwMode="auto">
          <a:xfrm>
            <a:off x="0" y="868363"/>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4" name="Βέλος: Δεξιό 3">
            <a:extLst>
              <a:ext uri="{FF2B5EF4-FFF2-40B4-BE49-F238E27FC236}">
                <a16:creationId xmlns:a16="http://schemas.microsoft.com/office/drawing/2014/main" id="{51435B52-DDB8-4D9A-863B-FF7750BDC8B0}"/>
              </a:ext>
            </a:extLst>
          </p:cNvPr>
          <p:cNvSpPr/>
          <p:nvPr/>
        </p:nvSpPr>
        <p:spPr>
          <a:xfrm>
            <a:off x="254803" y="1158904"/>
            <a:ext cx="1902154" cy="1785950"/>
          </a:xfrm>
          <a:prstGeom prst="rightArrow">
            <a:avLst/>
          </a:prstGeom>
          <a:solidFill>
            <a:schemeClr val="bg2">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Arial Black" panose="020B0A04020102020204" pitchFamily="34" charset="0"/>
              </a:rPr>
              <a:t>ΕΛΕΥΘΕΡΗ ΟΞΥΤΗΤΑ</a:t>
            </a:r>
            <a:endParaRPr lang="el-GR" sz="1600" dirty="0">
              <a:latin typeface="Arial Black" panose="020B0A04020102020204" pitchFamily="34" charset="0"/>
            </a:endParaRPr>
          </a:p>
        </p:txBody>
      </p:sp>
      <p:sp>
        <p:nvSpPr>
          <p:cNvPr id="5" name="Τραπέζιο 4">
            <a:extLst>
              <a:ext uri="{FF2B5EF4-FFF2-40B4-BE49-F238E27FC236}">
                <a16:creationId xmlns:a16="http://schemas.microsoft.com/office/drawing/2014/main" id="{E54D0C49-3725-4677-B544-5F4F8807B1D8}"/>
              </a:ext>
            </a:extLst>
          </p:cNvPr>
          <p:cNvSpPr/>
          <p:nvPr/>
        </p:nvSpPr>
        <p:spPr>
          <a:xfrm>
            <a:off x="3875726" y="1909549"/>
            <a:ext cx="1902154" cy="1216152"/>
          </a:xfrm>
          <a:prstGeom prst="trapezoid">
            <a:avLst/>
          </a:prstGeom>
          <a:solidFill>
            <a:schemeClr val="accent2">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ΕΔΩΔΙΜΟ</a:t>
            </a:r>
          </a:p>
          <a:p>
            <a:pPr algn="ctr"/>
            <a:r>
              <a:rPr lang="el-GR" dirty="0">
                <a:solidFill>
                  <a:schemeClr val="tx1"/>
                </a:solidFill>
              </a:rPr>
              <a:t>(ΦΑΓΩΣΙΜΟ)</a:t>
            </a:r>
          </a:p>
        </p:txBody>
      </p:sp>
      <p:sp>
        <p:nvSpPr>
          <p:cNvPr id="6" name="Τραπέζιο 5">
            <a:extLst>
              <a:ext uri="{FF2B5EF4-FFF2-40B4-BE49-F238E27FC236}">
                <a16:creationId xmlns:a16="http://schemas.microsoft.com/office/drawing/2014/main" id="{64504DC0-2DB2-4B88-80F5-20426FECDAEA}"/>
              </a:ext>
            </a:extLst>
          </p:cNvPr>
          <p:cNvSpPr/>
          <p:nvPr/>
        </p:nvSpPr>
        <p:spPr>
          <a:xfrm>
            <a:off x="6248418" y="1909549"/>
            <a:ext cx="2067998" cy="1216152"/>
          </a:xfrm>
          <a:prstGeom prst="trapezoid">
            <a:avLst/>
          </a:prstGeom>
          <a:solidFill>
            <a:schemeClr val="accent2">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ΒΙΟΜΗΧΑΝΙΚΟ</a:t>
            </a:r>
          </a:p>
        </p:txBody>
      </p:sp>
      <p:sp>
        <p:nvSpPr>
          <p:cNvPr id="8" name="Φυσαλίδα ομιλίας: Έλλειψη 7">
            <a:extLst>
              <a:ext uri="{FF2B5EF4-FFF2-40B4-BE49-F238E27FC236}">
                <a16:creationId xmlns:a16="http://schemas.microsoft.com/office/drawing/2014/main" id="{781E4195-3444-48EB-B524-D531AE12D371}"/>
              </a:ext>
            </a:extLst>
          </p:cNvPr>
          <p:cNvSpPr/>
          <p:nvPr/>
        </p:nvSpPr>
        <p:spPr>
          <a:xfrm>
            <a:off x="457200" y="4907471"/>
            <a:ext cx="4062395" cy="1450115"/>
          </a:xfrm>
          <a:prstGeom prst="wedgeEllipseCallout">
            <a:avLst>
              <a:gd name="adj1" fmla="val 48146"/>
              <a:gd name="adj2" fmla="val -3717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latin typeface="Arial Black" panose="020B0A04020102020204" pitchFamily="34" charset="0"/>
              </a:rPr>
              <a:t>ΟΞΥΤΗΤΑ</a:t>
            </a:r>
            <a:r>
              <a:rPr lang="en-US" sz="1400" dirty="0">
                <a:solidFill>
                  <a:schemeClr val="tx1"/>
                </a:solidFill>
                <a:latin typeface="Arial Black" panose="020B0A04020102020204" pitchFamily="34" charset="0"/>
              </a:rPr>
              <a:t>:</a:t>
            </a:r>
            <a:endParaRPr lang="el-GR" sz="1400" dirty="0">
              <a:solidFill>
                <a:schemeClr val="tx1"/>
              </a:solidFill>
              <a:latin typeface="Arial Black" panose="020B0A04020102020204" pitchFamily="34" charset="0"/>
            </a:endParaRPr>
          </a:p>
          <a:p>
            <a:pPr algn="ctr"/>
            <a:r>
              <a:rPr lang="en-US" sz="1400" dirty="0">
                <a:solidFill>
                  <a:schemeClr val="tx1"/>
                </a:solidFill>
                <a:latin typeface="Arial Black" panose="020B0A04020102020204" pitchFamily="34" charset="0"/>
              </a:rPr>
              <a:t>g </a:t>
            </a:r>
            <a:r>
              <a:rPr lang="el-GR" sz="1400" dirty="0">
                <a:solidFill>
                  <a:schemeClr val="tx1"/>
                </a:solidFill>
                <a:latin typeface="Arial Black" panose="020B0A04020102020204" pitchFamily="34" charset="0"/>
              </a:rPr>
              <a:t>ΕΛΑΪΚΟΥ ΟΞΕΟΣ/100</a:t>
            </a:r>
            <a:r>
              <a:rPr lang="en-US" sz="1400" dirty="0">
                <a:solidFill>
                  <a:schemeClr val="tx1"/>
                </a:solidFill>
                <a:latin typeface="Arial Black" panose="020B0A04020102020204" pitchFamily="34" charset="0"/>
              </a:rPr>
              <a:t>g </a:t>
            </a:r>
            <a:r>
              <a:rPr lang="el-GR" sz="1400" dirty="0">
                <a:solidFill>
                  <a:schemeClr val="tx1"/>
                </a:solidFill>
                <a:latin typeface="Arial Black" panose="020B0A04020102020204" pitchFamily="34" charset="0"/>
              </a:rPr>
              <a:t>ΕΛΑΙΟΛΑΔΟΥ</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85180E-3BD5-4D53-99FB-57C142CE0937}"/>
              </a:ext>
            </a:extLst>
          </p:cNvPr>
          <p:cNvSpPr>
            <a:spLocks noGrp="1"/>
          </p:cNvSpPr>
          <p:nvPr>
            <p:ph type="title"/>
          </p:nvPr>
        </p:nvSpPr>
        <p:spPr/>
        <p:txBody>
          <a:bodyPr>
            <a:normAutofit/>
          </a:bodyPr>
          <a:lstStyle/>
          <a:p>
            <a:pPr algn="ctr"/>
            <a:r>
              <a:rPr lang="el-GR" sz="2800" dirty="0">
                <a:latin typeface="Arial Black" panose="020B0A04020102020204" pitchFamily="34" charset="0"/>
              </a:rPr>
              <a:t>      ΕΛΕΥΘΕΡΗ ΟΞΥΤΗΤΑ</a:t>
            </a:r>
          </a:p>
        </p:txBody>
      </p:sp>
      <p:sp>
        <p:nvSpPr>
          <p:cNvPr id="3" name="Θέση περιεχομένου 2">
            <a:extLst>
              <a:ext uri="{FF2B5EF4-FFF2-40B4-BE49-F238E27FC236}">
                <a16:creationId xmlns:a16="http://schemas.microsoft.com/office/drawing/2014/main" id="{BF682735-BEBE-4F5F-84E1-74679BD8CFDE}"/>
              </a:ext>
            </a:extLst>
          </p:cNvPr>
          <p:cNvSpPr>
            <a:spLocks noGrp="1"/>
          </p:cNvSpPr>
          <p:nvPr>
            <p:ph idx="1"/>
          </p:nvPr>
        </p:nvSpPr>
        <p:spPr>
          <a:xfrm>
            <a:off x="609598" y="1196752"/>
            <a:ext cx="7274770" cy="4844611"/>
          </a:xfrm>
        </p:spPr>
        <p:txBody>
          <a:bodyPr/>
          <a:lstStyle/>
          <a:p>
            <a:pPr marL="0" indent="0" algn="ctr">
              <a:buNone/>
            </a:pPr>
            <a:endParaRPr lang="el-GR" sz="1800" dirty="0">
              <a:effectLst/>
              <a:latin typeface="Times New Roman" panose="02020603050405020304" pitchFamily="18" charset="0"/>
              <a:ea typeface="Calibri" panose="020F0502020204030204" pitchFamily="34" charset="0"/>
            </a:endParaRPr>
          </a:p>
          <a:p>
            <a:pPr marL="0" indent="0" algn="ctr">
              <a:buNone/>
            </a:pPr>
            <a:endParaRPr lang="el-GR" dirty="0">
              <a:latin typeface="Times New Roman" panose="02020603050405020304" pitchFamily="18" charset="0"/>
              <a:ea typeface="Calibri" panose="020F0502020204030204" pitchFamily="34" charset="0"/>
            </a:endParaRPr>
          </a:p>
          <a:p>
            <a:pPr marL="0" indent="0" algn="ctr">
              <a:buNone/>
            </a:pPr>
            <a:r>
              <a:rPr lang="en-US" sz="1800" b="1" dirty="0">
                <a:effectLst/>
                <a:latin typeface="Times New Roman" panose="02020603050405020304" pitchFamily="18" charset="0"/>
                <a:ea typeface="Calibri" panose="020F0502020204030204" pitchFamily="34" charset="0"/>
              </a:rPr>
              <a:t>C</a:t>
            </a:r>
            <a:r>
              <a:rPr lang="el-GR" sz="1800" b="1" baseline="-25000" dirty="0">
                <a:effectLst/>
                <a:latin typeface="Times New Roman" panose="02020603050405020304" pitchFamily="18" charset="0"/>
                <a:ea typeface="Calibri" panose="020F0502020204030204" pitchFamily="34" charset="0"/>
              </a:rPr>
              <a:t>17</a:t>
            </a:r>
            <a:r>
              <a:rPr lang="en-US" sz="1800" b="1" dirty="0">
                <a:effectLst/>
                <a:latin typeface="Times New Roman" panose="02020603050405020304" pitchFamily="18" charset="0"/>
                <a:ea typeface="Calibri" panose="020F0502020204030204" pitchFamily="34" charset="0"/>
              </a:rPr>
              <a:t>H</a:t>
            </a:r>
            <a:r>
              <a:rPr lang="el-GR" sz="1800" b="1" baseline="-25000" dirty="0">
                <a:effectLst/>
                <a:latin typeface="Times New Roman" panose="02020603050405020304" pitchFamily="18" charset="0"/>
                <a:ea typeface="Calibri" panose="020F0502020204030204" pitchFamily="34" charset="0"/>
              </a:rPr>
              <a:t>33</a:t>
            </a:r>
            <a:r>
              <a:rPr lang="en-US" sz="1800" b="1" dirty="0">
                <a:effectLst/>
                <a:latin typeface="Times New Roman" panose="02020603050405020304" pitchFamily="18" charset="0"/>
                <a:ea typeface="Calibri" panose="020F0502020204030204" pitchFamily="34" charset="0"/>
              </a:rPr>
              <a:t>COOH</a:t>
            </a:r>
            <a:r>
              <a:rPr lang="el-GR" sz="1800" b="1" dirty="0">
                <a:effectLst/>
                <a:latin typeface="Times New Roman" panose="02020603050405020304" pitchFamily="18" charset="0"/>
                <a:ea typeface="Calibri" panose="020F0502020204030204" pitchFamily="34" charset="0"/>
              </a:rPr>
              <a:t>+</a:t>
            </a:r>
            <a:r>
              <a:rPr lang="en-US" sz="1800" b="1" dirty="0">
                <a:effectLst/>
                <a:latin typeface="Times New Roman" panose="02020603050405020304" pitchFamily="18" charset="0"/>
                <a:ea typeface="Calibri" panose="020F0502020204030204" pitchFamily="34" charset="0"/>
              </a:rPr>
              <a:t>NaOH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b="1" dirty="0">
                <a:effectLst/>
                <a:latin typeface="Times New Roman" panose="02020603050405020304" pitchFamily="18" charset="0"/>
                <a:ea typeface="Calibri" panose="020F0502020204030204" pitchFamily="34" charset="0"/>
              </a:rPr>
              <a:t> C</a:t>
            </a:r>
            <a:r>
              <a:rPr lang="el-GR" sz="1800" b="1" baseline="-25000" dirty="0">
                <a:effectLst/>
                <a:latin typeface="Times New Roman" panose="02020603050405020304" pitchFamily="18" charset="0"/>
                <a:ea typeface="Calibri" panose="020F0502020204030204" pitchFamily="34" charset="0"/>
              </a:rPr>
              <a:t>17</a:t>
            </a:r>
            <a:r>
              <a:rPr lang="en-US" sz="1800" b="1" dirty="0">
                <a:effectLst/>
                <a:latin typeface="Times New Roman" panose="02020603050405020304" pitchFamily="18" charset="0"/>
                <a:ea typeface="Calibri" panose="020F0502020204030204" pitchFamily="34" charset="0"/>
              </a:rPr>
              <a:t>H</a:t>
            </a:r>
            <a:r>
              <a:rPr lang="el-GR" sz="1800" b="1" baseline="-25000" dirty="0">
                <a:effectLst/>
                <a:latin typeface="Times New Roman" panose="02020603050405020304" pitchFamily="18" charset="0"/>
                <a:ea typeface="Calibri" panose="020F0502020204030204" pitchFamily="34" charset="0"/>
              </a:rPr>
              <a:t>33</a:t>
            </a:r>
            <a:r>
              <a:rPr lang="en-US" sz="1800" b="1" dirty="0" err="1">
                <a:effectLst/>
                <a:latin typeface="Times New Roman" panose="02020603050405020304" pitchFamily="18" charset="0"/>
                <a:ea typeface="Calibri" panose="020F0502020204030204" pitchFamily="34" charset="0"/>
              </a:rPr>
              <a:t>COONa</a:t>
            </a:r>
            <a:r>
              <a:rPr lang="el-GR" sz="1800" b="1" dirty="0">
                <a:effectLst/>
                <a:latin typeface="Times New Roman" panose="02020603050405020304" pitchFamily="18" charset="0"/>
                <a:ea typeface="Calibri" panose="020F0502020204030204" pitchFamily="34" charset="0"/>
              </a:rPr>
              <a:t>+</a:t>
            </a:r>
            <a:r>
              <a:rPr lang="en-US" sz="1800" b="1" dirty="0">
                <a:effectLst/>
                <a:latin typeface="Times New Roman" panose="02020603050405020304" pitchFamily="18" charset="0"/>
                <a:ea typeface="Calibri" panose="020F0502020204030204" pitchFamily="34" charset="0"/>
              </a:rPr>
              <a:t>H</a:t>
            </a:r>
            <a:r>
              <a:rPr lang="el-GR" sz="1800" b="1" baseline="-25000" dirty="0">
                <a:effectLst/>
                <a:latin typeface="Times New Roman" panose="02020603050405020304" pitchFamily="18" charset="0"/>
                <a:ea typeface="Calibri" panose="020F0502020204030204" pitchFamily="34" charset="0"/>
              </a:rPr>
              <a:t>2</a:t>
            </a:r>
            <a:r>
              <a:rPr lang="en-US" sz="1800" b="1" dirty="0">
                <a:effectLst/>
                <a:latin typeface="Times New Roman" panose="02020603050405020304" pitchFamily="18" charset="0"/>
                <a:ea typeface="Calibri" panose="020F0502020204030204" pitchFamily="34" charset="0"/>
              </a:rPr>
              <a:t>O</a:t>
            </a:r>
            <a:endParaRPr lang="el-GR" sz="1800" b="1" dirty="0">
              <a:effectLst/>
              <a:latin typeface="Times New Roman" panose="02020603050405020304" pitchFamily="18" charset="0"/>
              <a:ea typeface="Calibri" panose="020F0502020204030204" pitchFamily="34" charset="0"/>
            </a:endParaRPr>
          </a:p>
          <a:p>
            <a:pPr marL="0" indent="0" algn="ctr">
              <a:buNone/>
            </a:pPr>
            <a:endParaRPr lang="el-GR" dirty="0"/>
          </a:p>
          <a:p>
            <a:pPr algn="ctr">
              <a:lnSpc>
                <a:spcPct val="250000"/>
              </a:lnSpc>
              <a:buFont typeface="Wingdings" panose="05000000000000000000" pitchFamily="2" charset="2"/>
              <a:buChar char="v"/>
            </a:pPr>
            <a:r>
              <a:rPr lang="el-GR" dirty="0"/>
              <a:t>ΔΕΙΚΤΗΣ ΦΑΙΝΟΦΘΑΛΕΪΝΗΣ </a:t>
            </a:r>
          </a:p>
          <a:p>
            <a:pPr algn="ctr">
              <a:lnSpc>
                <a:spcPct val="250000"/>
              </a:lnSpc>
              <a:buFont typeface="Wingdings" panose="05000000000000000000" pitchFamily="2" charset="2"/>
              <a:buChar char="v"/>
            </a:pPr>
            <a:r>
              <a:rPr lang="el-GR" dirty="0"/>
              <a:t>ΡΟΖ ΧΡΩΜΑ ΚΑΤΆ ΤΝ ΕΞΟΥΔΕΤΕΡΩΣΗ</a:t>
            </a:r>
          </a:p>
          <a:p>
            <a:pPr algn="ctr">
              <a:lnSpc>
                <a:spcPct val="250000"/>
              </a:lnSpc>
              <a:buFont typeface="Wingdings" panose="05000000000000000000" pitchFamily="2" charset="2"/>
              <a:buChar char="v"/>
            </a:pPr>
            <a:endParaRPr lang="el-GR" dirty="0"/>
          </a:p>
        </p:txBody>
      </p:sp>
      <p:pic>
        <p:nvPicPr>
          <p:cNvPr id="5" name="Εικόνα 4">
            <a:extLst>
              <a:ext uri="{FF2B5EF4-FFF2-40B4-BE49-F238E27FC236}">
                <a16:creationId xmlns:a16="http://schemas.microsoft.com/office/drawing/2014/main" id="{1AE9B789-5165-4BC9-A2EC-F1C825141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666365"/>
            <a:ext cx="4084118" cy="1962150"/>
          </a:xfrm>
          <a:prstGeom prst="rect">
            <a:avLst/>
          </a:prstGeom>
        </p:spPr>
      </p:pic>
    </p:spTree>
    <p:extLst>
      <p:ext uri="{BB962C8B-B14F-4D97-AF65-F5344CB8AC3E}">
        <p14:creationId xmlns:p14="http://schemas.microsoft.com/office/powerpoint/2010/main" val="33649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54032"/>
          </a:xfrm>
        </p:spPr>
        <p:txBody>
          <a:bodyPr>
            <a:normAutofit/>
          </a:bodyPr>
          <a:lstStyle/>
          <a:p>
            <a:pPr algn="ctr"/>
            <a:r>
              <a:rPr lang="el-GR" sz="2000" b="1" dirty="0">
                <a:latin typeface="Times New Roman" pitchFamily="18" charset="0"/>
                <a:cs typeface="Times New Roman" pitchFamily="18" charset="0"/>
              </a:rPr>
              <a:t>ΧΗΜΙΚΑ ΚΡΙΤΗΡΙΑ ΠΟΙΟΤΗΤΑΣ ΕΛΑΙΟΛΑΔΟΥ</a:t>
            </a:r>
            <a:endParaRPr lang="el-GR" sz="2000" dirty="0"/>
          </a:p>
        </p:txBody>
      </p:sp>
      <mc:AlternateContent xmlns:mc="http://schemas.openxmlformats.org/markup-compatibility/2006" xmlns:a14="http://schemas.microsoft.com/office/drawing/2010/main">
        <mc:Choice Requires="a14">
          <p:sp>
            <p:nvSpPr>
              <p:cNvPr id="3" name="2 - Θέση περιεχομένου"/>
              <p:cNvSpPr>
                <a:spLocks noGrp="1"/>
              </p:cNvSpPr>
              <p:nvPr>
                <p:ph idx="1"/>
              </p:nvPr>
            </p:nvSpPr>
            <p:spPr>
              <a:xfrm>
                <a:off x="2411760" y="928670"/>
                <a:ext cx="6552727" cy="5545282"/>
              </a:xfrm>
            </p:spPr>
            <p:style>
              <a:lnRef idx="1">
                <a:schemeClr val="accent3"/>
              </a:lnRef>
              <a:fillRef idx="3">
                <a:schemeClr val="accent3"/>
              </a:fillRef>
              <a:effectRef idx="2">
                <a:schemeClr val="accent3"/>
              </a:effectRef>
              <a:fontRef idx="minor">
                <a:schemeClr val="lt1"/>
              </a:fontRef>
            </p:style>
            <p:txBody>
              <a:bodyPr/>
              <a:lstStyle/>
              <a:p>
                <a:pPr algn="ctr">
                  <a:buNone/>
                </a:pPr>
                <a:endParaRPr lang="el-GR" sz="1800" dirty="0">
                  <a:latin typeface="Times New Roman" pitchFamily="18" charset="0"/>
                  <a:cs typeface="Times New Roman" pitchFamily="18" charset="0"/>
                </a:endParaRPr>
              </a:p>
              <a:p>
                <a:pPr marL="0" indent="0" algn="ctr">
                  <a:buNone/>
                </a:pPr>
                <a:r>
                  <a:rPr lang="el-GR" sz="1800" dirty="0">
                    <a:latin typeface="Segoe UI Semibold" panose="020B0702040204020203" pitchFamily="34" charset="0"/>
                    <a:cs typeface="Segoe UI Semibold" panose="020B0702040204020203" pitchFamily="34" charset="0"/>
                  </a:rPr>
                  <a:t> ΕΊΝΑΙ ΒΑΣΙΚΟ ΚΡΙΤΗΡΙΟ ΕΛΕΓΧΟΥ ΤΟΥ ΒΑΘΜΟΥ ΟΞΕΙΔΩΣΗΣ ΤΟΥ ΕΛΑΙΟΛΑΔΟΥ</a:t>
                </a:r>
              </a:p>
              <a:p>
                <a:pPr marL="0" indent="0">
                  <a:buNone/>
                </a:pPr>
                <a:endParaRPr lang="el-GR" dirty="0"/>
              </a:p>
              <a:p>
                <a:pPr marL="0" indent="0">
                  <a:buNone/>
                </a:pPr>
                <a:endParaRPr lang="el-GR" dirty="0"/>
              </a:p>
              <a:p>
                <a:pPr marL="0" indent="0">
                  <a:buNone/>
                </a:pPr>
                <a:endParaRPr lang="el-GR" dirty="0"/>
              </a:p>
              <a:p>
                <a:pPr marL="0" indent="0" algn="ctr">
                  <a:buNone/>
                </a:pPr>
                <a:r>
                  <a:rPr lang="el-GR" i="1" dirty="0">
                    <a:latin typeface="Segoe UI Semibold" panose="020B0702040204020203" pitchFamily="34" charset="0"/>
                    <a:cs typeface="Segoe UI Semibold" panose="020B0702040204020203" pitchFamily="34" charset="0"/>
                  </a:rPr>
                  <a:t>Ο ΑΡΙΘΜΟΣ ΥΠΕΡΟΞΕΙΔΙΩΝ ΕΚΦΡΑΖΕΤΑΙ ΣΕ ΧΙΛΙΟΣΤΟΪΣΟΔΥΝΑΜΑ ΟΞΥΓΟΝΟΥ ΑΝΑ ΧΙΛΙΟΓΡΑΜΜΟ ΕΛΑΙΟΥ </a:t>
                </a:r>
              </a:p>
              <a:p>
                <a:pPr marL="0" indent="0">
                  <a:buNone/>
                </a:pPr>
                <a:endParaRPr lang="el-GR" dirty="0"/>
              </a:p>
              <a:p>
                <a:pPr marL="0" indent="0" algn="ctr">
                  <a:buNone/>
                </a:pPr>
                <a:r>
                  <a:rPr lang="el-GR" dirty="0"/>
                  <a:t>ΑΥ </a:t>
                </a:r>
                <a14:m>
                  <m:oMath xmlns:m="http://schemas.openxmlformats.org/officeDocument/2006/math">
                    <m:r>
                      <a:rPr lang="pt-BR" i="1" smtClean="0">
                        <a:latin typeface="Cambria Math" panose="02040503050406030204" pitchFamily="18" charset="0"/>
                      </a:rPr>
                      <m:t>=</m:t>
                    </m:r>
                    <m:f>
                      <m:fPr>
                        <m:ctrlPr>
                          <a:rPr lang="pt-BR" i="1" smtClean="0">
                            <a:latin typeface="Cambria Math" panose="02040503050406030204" pitchFamily="18" charset="0"/>
                          </a:rPr>
                        </m:ctrlPr>
                      </m:fPr>
                      <m:num>
                        <m:r>
                          <a:rPr lang="en-US" b="0" i="1" smtClean="0">
                            <a:latin typeface="Cambria Math" panose="02040503050406030204" pitchFamily="18" charset="0"/>
                          </a:rPr>
                          <m:t>𝑀𝐿</m:t>
                        </m:r>
                        <m:r>
                          <a:rPr lang="en-US" b="0" i="1" smtClean="0">
                            <a:latin typeface="Cambria Math" panose="02040503050406030204" pitchFamily="18" charset="0"/>
                          </a:rPr>
                          <m:t> </m:t>
                        </m:r>
                        <m:r>
                          <m:rPr>
                            <m:sty m:val="p"/>
                          </m:rPr>
                          <a:rPr lang="el-GR" b="0" i="0" smtClean="0">
                            <a:latin typeface="Cambria Math" panose="02040503050406030204" pitchFamily="18" charset="0"/>
                          </a:rPr>
                          <m:t>ΘΕΙΙΚΟΥ</m:t>
                        </m:r>
                        <m:r>
                          <a:rPr lang="el-GR" b="0" i="0" smtClean="0">
                            <a:latin typeface="Cambria Math" panose="02040503050406030204" pitchFamily="18" charset="0"/>
                          </a:rPr>
                          <m:t> </m:t>
                        </m:r>
                        <m:r>
                          <m:rPr>
                            <m:sty m:val="p"/>
                          </m:rPr>
                          <a:rPr lang="el-GR" b="0" i="0" smtClean="0">
                            <a:latin typeface="Cambria Math" panose="02040503050406030204" pitchFamily="18" charset="0"/>
                          </a:rPr>
                          <m:t>ΝΑΤΡΙΟΥ</m:t>
                        </m:r>
                        <m:r>
                          <a:rPr lang="el-GR" b="0" i="0" smtClean="0">
                            <a:latin typeface="Cambria Math" panose="02040503050406030204" pitchFamily="18" charset="0"/>
                          </a:rPr>
                          <m:t>∗</m:t>
                        </m:r>
                        <m:r>
                          <m:rPr>
                            <m:sty m:val="p"/>
                          </m:rPr>
                          <a:rPr lang="el-GR" b="0" i="0" smtClean="0">
                            <a:latin typeface="Cambria Math" panose="02040503050406030204" pitchFamily="18" charset="0"/>
                          </a:rPr>
                          <m:t>ΚΑΝΟΝΙΚΟΤΗΤΑ</m:t>
                        </m:r>
                        <m:r>
                          <a:rPr lang="el-GR" b="0" i="0" smtClean="0">
                            <a:latin typeface="Cambria Math" panose="02040503050406030204" pitchFamily="18" charset="0"/>
                          </a:rPr>
                          <m:t>∗1000</m:t>
                        </m:r>
                      </m:num>
                      <m:den>
                        <m:r>
                          <m:rPr>
                            <m:sty m:val="p"/>
                          </m:rPr>
                          <a:rPr lang="el-GR" b="0" i="0" smtClean="0">
                            <a:latin typeface="Cambria Math" panose="02040503050406030204" pitchFamily="18" charset="0"/>
                          </a:rPr>
                          <m:t>ΒΡΟΣ</m:t>
                        </m:r>
                        <m:r>
                          <a:rPr lang="el-GR" b="0" i="0" smtClean="0">
                            <a:latin typeface="Cambria Math" panose="02040503050406030204" pitchFamily="18" charset="0"/>
                          </a:rPr>
                          <m:t> </m:t>
                        </m:r>
                        <m:r>
                          <m:rPr>
                            <m:sty m:val="p"/>
                          </m:rPr>
                          <a:rPr lang="el-GR" b="0" i="0" smtClean="0">
                            <a:latin typeface="Cambria Math" panose="02040503050406030204" pitchFamily="18" charset="0"/>
                          </a:rPr>
                          <m:t>ΔΕΙΓΜΑΤΟΣ</m:t>
                        </m:r>
                        <m:r>
                          <a:rPr lang="el-GR" b="0" i="0" smtClean="0">
                            <a:latin typeface="Cambria Math" panose="02040503050406030204" pitchFamily="18" charset="0"/>
                          </a:rPr>
                          <m:t> (</m:t>
                        </m:r>
                        <m:r>
                          <m:rPr>
                            <m:sty m:val="p"/>
                          </m:rPr>
                          <a:rPr lang="en-US" b="0" i="0" smtClean="0">
                            <a:latin typeface="Cambria Math" panose="02040503050406030204" pitchFamily="18" charset="0"/>
                          </a:rPr>
                          <m:t>G</m:t>
                        </m:r>
                        <m:r>
                          <a:rPr lang="en-US" b="0" i="0" smtClean="0">
                            <a:latin typeface="Cambria Math" panose="02040503050406030204" pitchFamily="18" charset="0"/>
                          </a:rPr>
                          <m:t>)</m:t>
                        </m:r>
                      </m:den>
                    </m:f>
                  </m:oMath>
                </a14:m>
                <a:endParaRPr lang="el-GR" dirty="0"/>
              </a:p>
              <a:p>
                <a:pPr marL="0" indent="0" algn="ctr">
                  <a:buNone/>
                </a:pPr>
                <a:endParaRPr lang="el-GR" dirty="0"/>
              </a:p>
              <a:p>
                <a:pPr marL="0" indent="0" algn="ctr">
                  <a:buNone/>
                </a:pPr>
                <a:r>
                  <a:rPr lang="el-GR" i="1" dirty="0"/>
                  <a:t>ΧΡΗΣΙΜΟΠΟΙΕΙΤΑΙ ΟΓΚΟΜΕΤΡΙΚΗ ΜΕΘΟΔΟΣ ΜΕ ΔΙΑΛΥΜΑ ΘΕΙΙΚΟΥ ΝΑΤΡΙΟΥ ΚΑΙ ΙΩΔΙΟΥΧΟΥ ΚΑΛΙΟΥ </a:t>
                </a:r>
              </a:p>
            </p:txBody>
          </p:sp>
        </mc:Choice>
        <mc:Fallback xmlns="">
          <p:sp>
            <p:nvSpPr>
              <p:cNvPr id="3" name="2 - Θέση περιεχομένου"/>
              <p:cNvSpPr>
                <a:spLocks noGrp="1" noRot="1" noChangeAspect="1" noMove="1" noResize="1" noEditPoints="1" noAdjustHandles="1" noChangeArrowheads="1" noChangeShapeType="1" noTextEdit="1"/>
              </p:cNvSpPr>
              <p:nvPr>
                <p:ph idx="1"/>
              </p:nvPr>
            </p:nvSpPr>
            <p:spPr>
              <a:xfrm>
                <a:off x="2411760" y="928670"/>
                <a:ext cx="6552727" cy="5545282"/>
              </a:xfrm>
              <a:blipFill>
                <a:blip r:embed="rId2"/>
                <a:stretch>
                  <a:fillRect/>
                </a:stretch>
              </a:blipFill>
            </p:spPr>
            <p:txBody>
              <a:bodyPr/>
              <a:lstStyle/>
              <a:p>
                <a:r>
                  <a:rPr lang="el-GR">
                    <a:noFill/>
                  </a:rPr>
                  <a:t> </a:t>
                </a:r>
              </a:p>
            </p:txBody>
          </p:sp>
        </mc:Fallback>
      </mc:AlternateContent>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34819" name="Rectangle 3"/>
          <p:cNvSpPr>
            <a:spLocks noChangeArrowheads="1"/>
          </p:cNvSpPr>
          <p:nvPr/>
        </p:nvSpPr>
        <p:spPr bwMode="auto">
          <a:xfrm>
            <a:off x="0" y="868363"/>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4" name="Βέλος: Δεξιό 3">
            <a:extLst>
              <a:ext uri="{FF2B5EF4-FFF2-40B4-BE49-F238E27FC236}">
                <a16:creationId xmlns:a16="http://schemas.microsoft.com/office/drawing/2014/main" id="{ED0F2B29-7D6E-43CC-BDC1-DC2DDE0BBC9B}"/>
              </a:ext>
            </a:extLst>
          </p:cNvPr>
          <p:cNvSpPr/>
          <p:nvPr/>
        </p:nvSpPr>
        <p:spPr>
          <a:xfrm>
            <a:off x="241056" y="1096963"/>
            <a:ext cx="2602751" cy="1636234"/>
          </a:xfrm>
          <a:prstGeom prst="rightArrow">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Arial Black" panose="020B0A04020102020204" pitchFamily="34" charset="0"/>
              </a:rPr>
              <a:t>ΑΡΙΘΜΟΣ ΥΠΕΡΟΞΕΙΔΙΩΝ</a:t>
            </a:r>
          </a:p>
        </p:txBody>
      </p:sp>
      <p:sp>
        <p:nvSpPr>
          <p:cNvPr id="5" name="Δάκρυ 4">
            <a:extLst>
              <a:ext uri="{FF2B5EF4-FFF2-40B4-BE49-F238E27FC236}">
                <a16:creationId xmlns:a16="http://schemas.microsoft.com/office/drawing/2014/main" id="{926D6FC9-3EF3-452F-86DC-4606654F21EF}"/>
              </a:ext>
            </a:extLst>
          </p:cNvPr>
          <p:cNvSpPr/>
          <p:nvPr/>
        </p:nvSpPr>
        <p:spPr>
          <a:xfrm>
            <a:off x="2555776" y="2042377"/>
            <a:ext cx="2827407" cy="1122505"/>
          </a:xfrm>
          <a:prstGeom prst="teardrop">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Segoe UI Semibold" panose="020B0702040204020203" pitchFamily="34" charset="0"/>
                <a:cs typeface="Segoe UI Semibold" panose="020B0702040204020203" pitchFamily="34" charset="0"/>
              </a:rPr>
              <a:t>Α.Υ. ΠΑΡΘΕΝΟ ΕΛΑΙΟΛΑΔΟ≤20</a:t>
            </a:r>
          </a:p>
        </p:txBody>
      </p:sp>
      <p:sp>
        <p:nvSpPr>
          <p:cNvPr id="6" name="Βέλος: Καμπύλο προς τα επάνω 5">
            <a:extLst>
              <a:ext uri="{FF2B5EF4-FFF2-40B4-BE49-F238E27FC236}">
                <a16:creationId xmlns:a16="http://schemas.microsoft.com/office/drawing/2014/main" id="{2C608F63-FC80-4118-BB72-7FA2DE88B39B}"/>
              </a:ext>
            </a:extLst>
          </p:cNvPr>
          <p:cNvSpPr/>
          <p:nvPr/>
        </p:nvSpPr>
        <p:spPr>
          <a:xfrm>
            <a:off x="827584" y="4005064"/>
            <a:ext cx="2448271" cy="1277372"/>
          </a:xfrm>
          <a:prstGeom prst="curvedUpArrow">
            <a:avLst>
              <a:gd name="adj1" fmla="val 22474"/>
              <a:gd name="adj2" fmla="val 50000"/>
              <a:gd name="adj3" fmla="val 25000"/>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332" y="188640"/>
            <a:ext cx="7773338" cy="1080120"/>
          </a:xfrm>
        </p:spPr>
        <p:txBody>
          <a:bodyPr>
            <a:normAutofit/>
          </a:bodyPr>
          <a:lstStyle/>
          <a:p>
            <a:pPr algn="ctr"/>
            <a:r>
              <a:rPr lang="el-GR" sz="2000" b="1" dirty="0">
                <a:latin typeface="Times New Roman" pitchFamily="18" charset="0"/>
                <a:cs typeface="Times New Roman" pitchFamily="18" charset="0"/>
              </a:rPr>
              <a:t>ΧΗΜΙΚΑ ΚΡΙΤΗΡΙΑ ΠΟΙΟΤΗΤΑΣ ΕΛΑΙΟΛΑΔΟΥ</a:t>
            </a:r>
            <a:endParaRPr lang="el-GR" sz="2000" dirty="0"/>
          </a:p>
        </p:txBody>
      </p:sp>
      <p:sp>
        <p:nvSpPr>
          <p:cNvPr id="14" name="Θέση περιεχομένου 13">
            <a:extLst>
              <a:ext uri="{FF2B5EF4-FFF2-40B4-BE49-F238E27FC236}">
                <a16:creationId xmlns:a16="http://schemas.microsoft.com/office/drawing/2014/main" id="{23F7A7D4-59C1-4608-98FC-3A2576A724CF}"/>
              </a:ext>
            </a:extLst>
          </p:cNvPr>
          <p:cNvSpPr>
            <a:spLocks noGrp="1"/>
          </p:cNvSpPr>
          <p:nvPr>
            <p:ph sz="quarter" idx="13"/>
          </p:nvPr>
        </p:nvSpPr>
        <p:spPr>
          <a:xfrm>
            <a:off x="2843809" y="1071546"/>
            <a:ext cx="5832647" cy="4719655"/>
          </a:xfrm>
        </p:spPr>
        <p:txBody>
          <a:bodyPr/>
          <a:lstStyle/>
          <a:p>
            <a:pPr marL="0" indent="0" algn="ctr">
              <a:buNone/>
            </a:pPr>
            <a:r>
              <a:rPr lang="el-GR" b="1" i="1" dirty="0">
                <a:latin typeface="Segoe UI Semibold" panose="020B0702040204020203" pitchFamily="34" charset="0"/>
                <a:cs typeface="Segoe UI Semibold" panose="020B0702040204020203" pitchFamily="34" charset="0"/>
              </a:rPr>
              <a:t>Ο ΠΡΟΣΔΙΟΡΙΣΜΟΣ ΤΗΣ ΑΠΟΡΡΟΦΗΣΗΣ ΣΤΟ ΥΠΕΡΙΩΔΕΣ ΦΑΣΜΑ ΧΡΗΣΙΜΟΠΟΙΕΙΤΑΙ ΓΙΑ ΤΟΝ ΠΡΟΣΔΙΟΡΙΣΜΟ ΤΗΣ ΟΞΕΙΔΩΤΙΚΗΣ ΑΛΛΟΙΩΣΗΣ.</a:t>
            </a:r>
          </a:p>
          <a:p>
            <a:pPr marL="0" indent="0" algn="ctr">
              <a:buNone/>
            </a:pPr>
            <a:r>
              <a:rPr lang="el-GR" b="1" i="1" dirty="0">
                <a:latin typeface="Segoe UI Semibold" panose="020B0702040204020203" pitchFamily="34" charset="0"/>
                <a:cs typeface="Segoe UI Semibold" panose="020B0702040204020203" pitchFamily="34" charset="0"/>
              </a:rPr>
              <a:t>ΜΕΤΡΗΣΗ ΕΝΔΙΑΜΕΣΩΝ &amp; ΤΕΛΙΚΩΝ ΠΡΟΪΟΝΤΩΝ ΟΞΕΙΔΩΣΗΣ </a:t>
            </a:r>
          </a:p>
          <a:p>
            <a:pPr marL="0" indent="0" algn="ctr">
              <a:buNone/>
            </a:pPr>
            <a:r>
              <a:rPr lang="el-GR" b="1" i="1" dirty="0">
                <a:latin typeface="Segoe UI Semibold" panose="020B0702040204020203" pitchFamily="34" charset="0"/>
                <a:cs typeface="Segoe UI Semibold" panose="020B0702040204020203" pitchFamily="34" charset="0"/>
              </a:rPr>
              <a:t>ΜΕ ΤΟΥΣ ΣΥΝΤΕΛΕΣΤΕΣ ΑΠΟΡΡΟΦΗΣΗΣ </a:t>
            </a:r>
          </a:p>
          <a:p>
            <a:pPr marL="0" indent="0" algn="ctr">
              <a:buNone/>
            </a:pPr>
            <a:r>
              <a:rPr lang="el-GR" b="1" i="1" dirty="0">
                <a:latin typeface="Segoe UI Semibold" panose="020B0702040204020203" pitchFamily="34" charset="0"/>
                <a:cs typeface="Segoe UI Semibold" panose="020B0702040204020203" pitchFamily="34" charset="0"/>
              </a:rPr>
              <a:t>Κ232  &amp;  Κ270</a:t>
            </a:r>
          </a:p>
          <a:p>
            <a:pPr marL="0" indent="0" algn="ctr">
              <a:buNone/>
            </a:pPr>
            <a:r>
              <a:rPr lang="el-GR" i="1" dirty="0"/>
              <a:t> </a:t>
            </a:r>
          </a:p>
          <a:p>
            <a:pPr marL="0" indent="0" algn="ctr">
              <a:buNone/>
            </a:pPr>
            <a:r>
              <a:rPr lang="el-GR" b="1" i="1" dirty="0"/>
              <a:t>Η ΜΕΤΡΗΣΗ ΓΙΝΕΤΑΙ ΜΕ ΤΗΝ ΒΟΗΘΕΙΑ </a:t>
            </a:r>
            <a:r>
              <a:rPr lang="el-GR" b="1" i="1" dirty="0">
                <a:latin typeface="Segoe UI Semibold" panose="020B0702040204020203" pitchFamily="34" charset="0"/>
                <a:cs typeface="Segoe UI Semibold" panose="020B0702040204020203" pitchFamily="34" charset="0"/>
              </a:rPr>
              <a:t>ΦΑΣΜΑΤΟΦΩΤΟΜΕΤΡΟΥ ΣΤΑ ΜΗΚΗ ΚΥΜΑΤΟΣ 232</a:t>
            </a:r>
            <a:r>
              <a:rPr lang="en-US" b="1" i="1" dirty="0">
                <a:latin typeface="Segoe UI Semibold" panose="020B0702040204020203" pitchFamily="34" charset="0"/>
                <a:cs typeface="Segoe UI Semibold" panose="020B0702040204020203" pitchFamily="34" charset="0"/>
              </a:rPr>
              <a:t>NM </a:t>
            </a:r>
            <a:r>
              <a:rPr lang="el-GR" b="1" i="1" dirty="0">
                <a:latin typeface="Segoe UI Semibold" panose="020B0702040204020203" pitchFamily="34" charset="0"/>
                <a:cs typeface="Segoe UI Semibold" panose="020B0702040204020203" pitchFamily="34" charset="0"/>
              </a:rPr>
              <a:t>ΚΑΙ 270</a:t>
            </a:r>
            <a:r>
              <a:rPr lang="en-US" b="1" i="1" dirty="0">
                <a:latin typeface="Segoe UI Semibold" panose="020B0702040204020203" pitchFamily="34" charset="0"/>
                <a:cs typeface="Segoe UI Semibold" panose="020B0702040204020203" pitchFamily="34" charset="0"/>
              </a:rPr>
              <a:t>NM </a:t>
            </a:r>
            <a:endParaRPr lang="el-GR" b="1" i="1" dirty="0">
              <a:latin typeface="Segoe UI Semibold" panose="020B0702040204020203" pitchFamily="34" charset="0"/>
              <a:cs typeface="Segoe UI Semibold" panose="020B0702040204020203" pitchFamily="34" charset="0"/>
            </a:endParaRPr>
          </a:p>
        </p:txBody>
      </p:sp>
      <p:sp>
        <p:nvSpPr>
          <p:cNvPr id="8" name="Βέλος: Δεξιό 7">
            <a:extLst>
              <a:ext uri="{FF2B5EF4-FFF2-40B4-BE49-F238E27FC236}">
                <a16:creationId xmlns:a16="http://schemas.microsoft.com/office/drawing/2014/main" id="{0D203691-6BEA-4869-9224-231BB9BFB27B}"/>
              </a:ext>
            </a:extLst>
          </p:cNvPr>
          <p:cNvSpPr/>
          <p:nvPr/>
        </p:nvSpPr>
        <p:spPr>
          <a:xfrm>
            <a:off x="251520" y="1071546"/>
            <a:ext cx="2514368" cy="1781390"/>
          </a:xfrm>
          <a:prstGeom prst="rightArrow">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Arial Black" panose="020B0A04020102020204" pitchFamily="34" charset="0"/>
              </a:rPr>
              <a:t>Κ232-Κ270-ΔΚ</a:t>
            </a:r>
          </a:p>
        </p:txBody>
      </p:sp>
      <p:sp>
        <p:nvSpPr>
          <p:cNvPr id="16" name="Ήλιος 15">
            <a:extLst>
              <a:ext uri="{FF2B5EF4-FFF2-40B4-BE49-F238E27FC236}">
                <a16:creationId xmlns:a16="http://schemas.microsoft.com/office/drawing/2014/main" id="{EB114B1B-A2D2-427E-807C-B5FBDA223CEA}"/>
              </a:ext>
            </a:extLst>
          </p:cNvPr>
          <p:cNvSpPr/>
          <p:nvPr/>
        </p:nvSpPr>
        <p:spPr>
          <a:xfrm>
            <a:off x="2360968" y="2729719"/>
            <a:ext cx="792088" cy="691108"/>
          </a:xfrm>
          <a:prstGeom prst="sun">
            <a:avLst>
              <a:gd name="adj" fmla="val 32448"/>
            </a:avLst>
          </a:prstGeom>
          <a:solidFill>
            <a:schemeClr val="accent3">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Ήλιος 16">
            <a:extLst>
              <a:ext uri="{FF2B5EF4-FFF2-40B4-BE49-F238E27FC236}">
                <a16:creationId xmlns:a16="http://schemas.microsoft.com/office/drawing/2014/main" id="{1458C80B-6C7A-45BE-B16D-1D09609BF9ED}"/>
              </a:ext>
            </a:extLst>
          </p:cNvPr>
          <p:cNvSpPr/>
          <p:nvPr/>
        </p:nvSpPr>
        <p:spPr>
          <a:xfrm>
            <a:off x="2791335" y="3291508"/>
            <a:ext cx="681230" cy="691108"/>
          </a:xfrm>
          <a:prstGeom prst="sun">
            <a:avLst>
              <a:gd name="adj" fmla="val 31495"/>
            </a:avLst>
          </a:prstGeom>
          <a:solidFill>
            <a:schemeClr val="accent3">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9" name="Εικόνα 18">
            <a:extLst>
              <a:ext uri="{FF2B5EF4-FFF2-40B4-BE49-F238E27FC236}">
                <a16:creationId xmlns:a16="http://schemas.microsoft.com/office/drawing/2014/main" id="{00D3E5BF-6C8F-4492-9057-26F946083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888" y="4763644"/>
            <a:ext cx="5614390" cy="204561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582594"/>
          </a:xfrm>
        </p:spPr>
        <p:txBody>
          <a:bodyPr>
            <a:normAutofit/>
          </a:bodyPr>
          <a:lstStyle/>
          <a:p>
            <a:pPr algn="ctr"/>
            <a:r>
              <a:rPr lang="el-GR" sz="2000" b="1" dirty="0">
                <a:latin typeface="Times New Roman" pitchFamily="18" charset="0"/>
                <a:cs typeface="Times New Roman" pitchFamily="18" charset="0"/>
              </a:rPr>
              <a:t>ΧΗΜΙΚΑ ΚΡΙΤΗΡΙΑ ΠΟΙΟΤΗΤΑΣ ΕΛΑΙΟΛΑΔΟΥ</a:t>
            </a:r>
            <a:endParaRPr lang="el-GR" sz="2000" dirty="0"/>
          </a:p>
        </p:txBody>
      </p:sp>
      <p:pic>
        <p:nvPicPr>
          <p:cNvPr id="6" name="Θέση περιεχομένου 5">
            <a:extLst>
              <a:ext uri="{FF2B5EF4-FFF2-40B4-BE49-F238E27FC236}">
                <a16:creationId xmlns:a16="http://schemas.microsoft.com/office/drawing/2014/main" id="{0DCD2B1F-3F80-46E6-A82C-287E970ED8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6182" y="2160588"/>
            <a:ext cx="5175249" cy="3881437"/>
          </a:xfrm>
        </p:spPr>
      </p:pic>
      <p:sp>
        <p:nvSpPr>
          <p:cNvPr id="4" name="Βέλος: Δεξιό 3">
            <a:extLst>
              <a:ext uri="{FF2B5EF4-FFF2-40B4-BE49-F238E27FC236}">
                <a16:creationId xmlns:a16="http://schemas.microsoft.com/office/drawing/2014/main" id="{DAC0356D-1CD9-4C45-AB01-EBAC0EE01632}"/>
              </a:ext>
            </a:extLst>
          </p:cNvPr>
          <p:cNvSpPr/>
          <p:nvPr/>
        </p:nvSpPr>
        <p:spPr>
          <a:xfrm>
            <a:off x="179512" y="857232"/>
            <a:ext cx="2380692" cy="1617252"/>
          </a:xfrm>
          <a:prstGeom prst="rightArrow">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Arial Black" panose="020B0A04020102020204" pitchFamily="34" charset="0"/>
              </a:rPr>
              <a:t>ΦΑΙΝΟΛΙΚΕΣ ΕΝΩΣΕΙΣ</a:t>
            </a:r>
          </a:p>
        </p:txBody>
      </p:sp>
      <p:sp>
        <p:nvSpPr>
          <p:cNvPr id="8" name="Διάγραμμα ροής: Συγχώνευση 7">
            <a:extLst>
              <a:ext uri="{FF2B5EF4-FFF2-40B4-BE49-F238E27FC236}">
                <a16:creationId xmlns:a16="http://schemas.microsoft.com/office/drawing/2014/main" id="{45FE2EA7-28D3-491C-9113-8F60F2397FFB}"/>
              </a:ext>
            </a:extLst>
          </p:cNvPr>
          <p:cNvSpPr/>
          <p:nvPr/>
        </p:nvSpPr>
        <p:spPr>
          <a:xfrm>
            <a:off x="6012160" y="1268760"/>
            <a:ext cx="3131840" cy="4032971"/>
          </a:xfrm>
          <a:prstGeom prst="flowChartMerge">
            <a:avLst/>
          </a:prstGeom>
          <a:solidFill>
            <a:schemeClr val="accent3">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latin typeface="Arial Narrow" panose="020B0606020202030204" pitchFamily="34" charset="0"/>
            </a:endParaRPr>
          </a:p>
          <a:p>
            <a:pPr algn="ctr"/>
            <a:endParaRPr lang="el-GR" dirty="0">
              <a:solidFill>
                <a:schemeClr val="tx1"/>
              </a:solidFill>
              <a:latin typeface="Arial Narrow" panose="020B0606020202030204" pitchFamily="34" charset="0"/>
            </a:endParaRPr>
          </a:p>
          <a:p>
            <a:pPr algn="ctr"/>
            <a:r>
              <a:rPr lang="el-GR" dirty="0">
                <a:solidFill>
                  <a:schemeClr val="tx1"/>
                </a:solidFill>
                <a:latin typeface="Arial Narrow" panose="020B0606020202030204" pitchFamily="34" charset="0"/>
              </a:rPr>
              <a:t> </a:t>
            </a:r>
          </a:p>
          <a:p>
            <a:pPr algn="ctr"/>
            <a:r>
              <a:rPr lang="el-GR" sz="1600" dirty="0">
                <a:solidFill>
                  <a:schemeClr val="tx1"/>
                </a:solidFill>
                <a:latin typeface="Arial Narrow" panose="020B0606020202030204" pitchFamily="34" charset="0"/>
              </a:rPr>
              <a:t>ΟΝΟΜΑΖΟΝΤΑΙ ΟΙ ΕΝΩΣΕΙΣ ΠΟΥ ΠΕΡΙΕΧΟΥΝ ΤΟΥΛΑΧΙΣΤΟΝ ΈΝΑ ΒΕΝΖΟΛΙΚΟ ΔΑΚΤΥΛΙΟ ΚΑΙ ΈΝΑ Η ΠΕΡΙΣΣΟΤΕΡΑ ΥΔΡΟΞΥΛΙΑ ΣΕ </a:t>
            </a:r>
          </a:p>
          <a:p>
            <a:pPr algn="ctr"/>
            <a:r>
              <a:rPr lang="el-GR" sz="1600" dirty="0">
                <a:solidFill>
                  <a:schemeClr val="tx1"/>
                </a:solidFill>
                <a:latin typeface="Arial Narrow" panose="020B0606020202030204" pitchFamily="34" charset="0"/>
              </a:rPr>
              <a:t>ΑΥΤΟΝ</a:t>
            </a:r>
          </a:p>
        </p:txBody>
      </p:sp>
      <p:sp>
        <p:nvSpPr>
          <p:cNvPr id="9" name="Διάγραμμα ροής: Συγχώνευση 8">
            <a:extLst>
              <a:ext uri="{FF2B5EF4-FFF2-40B4-BE49-F238E27FC236}">
                <a16:creationId xmlns:a16="http://schemas.microsoft.com/office/drawing/2014/main" id="{9C856076-90D4-4E9F-8938-B803F1A360FF}"/>
              </a:ext>
            </a:extLst>
          </p:cNvPr>
          <p:cNvSpPr/>
          <p:nvPr/>
        </p:nvSpPr>
        <p:spPr>
          <a:xfrm>
            <a:off x="0" y="2474485"/>
            <a:ext cx="2560204" cy="4383516"/>
          </a:xfrm>
          <a:prstGeom prst="flowChartMerge">
            <a:avLst/>
          </a:prstGeom>
          <a:solidFill>
            <a:schemeClr val="accent3">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solidFill>
                <a:schemeClr val="tx1"/>
              </a:solidFill>
              <a:latin typeface="Arial Narrow" panose="020B0606020202030204" pitchFamily="34" charset="0"/>
            </a:endParaRPr>
          </a:p>
          <a:p>
            <a:pPr algn="ctr"/>
            <a:endParaRPr lang="el-GR" sz="1400" dirty="0">
              <a:solidFill>
                <a:schemeClr val="tx1"/>
              </a:solidFill>
              <a:latin typeface="Arial Narrow" panose="020B0606020202030204" pitchFamily="34" charset="0"/>
            </a:endParaRPr>
          </a:p>
          <a:p>
            <a:pPr algn="ctr"/>
            <a:endParaRPr lang="el-GR" sz="1400" dirty="0">
              <a:solidFill>
                <a:schemeClr val="tx1"/>
              </a:solidFill>
              <a:latin typeface="Arial Narrow" panose="020B0606020202030204" pitchFamily="34" charset="0"/>
            </a:endParaRPr>
          </a:p>
          <a:p>
            <a:pPr algn="ctr"/>
            <a:r>
              <a:rPr lang="el-GR" sz="1400" dirty="0">
                <a:solidFill>
                  <a:schemeClr val="tx1"/>
                </a:solidFill>
                <a:latin typeface="Arial Narrow" panose="020B0606020202030204" pitchFamily="34" charset="0"/>
              </a:rPr>
              <a:t>Η</a:t>
            </a:r>
          </a:p>
          <a:p>
            <a:pPr algn="ctr"/>
            <a:r>
              <a:rPr lang="el-GR" sz="1400" dirty="0">
                <a:solidFill>
                  <a:schemeClr val="tx1"/>
                </a:solidFill>
                <a:latin typeface="Arial Narrow" panose="020B0606020202030204" pitchFamily="34" charset="0"/>
              </a:rPr>
              <a:t>ΑΝΤΙΟΞΕΙΔΩΤΙΚΗ ΤΟΥΣ ΔΡΑΣΗ ΣΥΜΒΑΛΛΕΙ ΣΤΗΝ ΠΑΡΕΜΠΟΔΙΣΗ Ή ΤΗΝ ΕΠΙΒΡΑΔΥΝΣΗ ΤΗΣ ΟΞΕΙΔΩΣΗΣ ΤΩΝ ΕΛΑΙΩΝ</a:t>
            </a:r>
            <a:r>
              <a:rPr lang="el-GR" dirty="0">
                <a:solidFill>
                  <a:schemeClr val="tx1"/>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654032"/>
          </a:xfrm>
        </p:spPr>
        <p:txBody>
          <a:bodyPr>
            <a:normAutofit/>
          </a:bodyPr>
          <a:lstStyle/>
          <a:p>
            <a:pPr algn="ctr"/>
            <a:r>
              <a:rPr lang="el-GR" sz="2400" b="1" dirty="0">
                <a:latin typeface="Times New Roman" pitchFamily="18" charset="0"/>
                <a:cs typeface="Times New Roman" pitchFamily="18" charset="0"/>
              </a:rPr>
              <a:t>ΦΑΙΝΟΛΙΚΕΣ ΕΝΩΣΕΙΣ</a:t>
            </a:r>
          </a:p>
        </p:txBody>
      </p:sp>
      <p:sp>
        <p:nvSpPr>
          <p:cNvPr id="3" name="2 - Θέση περιεχομένου"/>
          <p:cNvSpPr>
            <a:spLocks noGrp="1"/>
          </p:cNvSpPr>
          <p:nvPr>
            <p:ph idx="1"/>
          </p:nvPr>
        </p:nvSpPr>
        <p:spPr>
          <a:xfrm>
            <a:off x="457200" y="764704"/>
            <a:ext cx="8229600" cy="5709248"/>
          </a:xfrm>
        </p:spPr>
        <p:txBody>
          <a:bodyPr>
            <a:normAutofit/>
          </a:bodyPr>
          <a:lstStyle/>
          <a:p>
            <a:pPr marL="0" indent="0" algn="ctr">
              <a:lnSpc>
                <a:spcPct val="150000"/>
              </a:lnSpc>
              <a:buNone/>
            </a:pPr>
            <a:r>
              <a:rPr lang="el-GR" sz="1800" b="1" i="1" dirty="0">
                <a:latin typeface="Arial Narrow" panose="020B0606020202030204" pitchFamily="34" charset="0"/>
                <a:cs typeface="Times New Roman" pitchFamily="18" charset="0"/>
              </a:rPr>
              <a:t>Οι κυριότερες από τις φαινόλες που απαντούν στο ελαιόλαδο σε ελεύθερη και δεσμευμένη μορφή είναι η </a:t>
            </a:r>
            <a:r>
              <a:rPr lang="el-GR" sz="1800" b="1" i="1" dirty="0" err="1">
                <a:latin typeface="Arial Narrow" panose="020B0606020202030204" pitchFamily="34" charset="0"/>
                <a:cs typeface="Times New Roman" pitchFamily="18" charset="0"/>
              </a:rPr>
              <a:t>τυροσόλη</a:t>
            </a:r>
            <a:r>
              <a:rPr lang="el-GR" sz="1800" b="1" i="1" dirty="0">
                <a:latin typeface="Arial Narrow" panose="020B0606020202030204" pitchFamily="34" charset="0"/>
                <a:cs typeface="Times New Roman" pitchFamily="18" charset="0"/>
              </a:rPr>
              <a:t> και η </a:t>
            </a:r>
            <a:r>
              <a:rPr lang="el-GR" sz="1800" b="1" i="1" dirty="0" err="1">
                <a:latin typeface="Arial Narrow" panose="020B0606020202030204" pitchFamily="34" charset="0"/>
                <a:cs typeface="Times New Roman" pitchFamily="18" charset="0"/>
              </a:rPr>
              <a:t>υδροξυτυροσόλη</a:t>
            </a:r>
            <a:r>
              <a:rPr lang="el-GR" sz="1800" b="1" i="1" dirty="0">
                <a:latin typeface="Arial Narrow" panose="020B0606020202030204" pitchFamily="34" charset="0"/>
                <a:cs typeface="Times New Roman" pitchFamily="18" charset="0"/>
              </a:rPr>
              <a:t>.</a:t>
            </a:r>
          </a:p>
          <a:p>
            <a:pPr marL="0" indent="0" algn="ctr">
              <a:lnSpc>
                <a:spcPct val="150000"/>
              </a:lnSpc>
              <a:buNone/>
            </a:pPr>
            <a:r>
              <a:rPr lang="el-GR" sz="1800" b="1" dirty="0">
                <a:latin typeface="Arial Narrow" panose="020B0606020202030204" pitchFamily="34" charset="0"/>
                <a:cs typeface="Times New Roman" pitchFamily="18" charset="0"/>
              </a:rPr>
              <a:t>ΧΗΜΙΚΗ ΔΟΜΗ ΤΗΣ ΤΥΡΟΣΟΛΗΣ ΚΑΙ ΥΔΡΟΞΥΤΥΡΟΣΟΛΗΣ</a:t>
            </a:r>
            <a:r>
              <a:rPr lang="el-GR" sz="1800" b="1" i="1" dirty="0">
                <a:latin typeface="Arial Narrow" panose="020B0606020202030204" pitchFamily="34" charset="0"/>
                <a:cs typeface="Times New Roman" pitchFamily="18" charset="0"/>
              </a:rPr>
              <a:t> </a:t>
            </a:r>
          </a:p>
          <a:p>
            <a:pPr marL="0" indent="0" algn="ctr">
              <a:lnSpc>
                <a:spcPct val="150000"/>
              </a:lnSpc>
              <a:buNone/>
            </a:pPr>
            <a:endParaRPr lang="el-GR" sz="1800" b="1" i="1" dirty="0">
              <a:latin typeface="Arial Narrow" panose="020B0606020202030204" pitchFamily="34" charset="0"/>
              <a:cs typeface="Times New Roman" pitchFamily="18" charset="0"/>
            </a:endParaRPr>
          </a:p>
          <a:p>
            <a:pPr>
              <a:lnSpc>
                <a:spcPct val="150000"/>
              </a:lnSpc>
              <a:buNone/>
            </a:pPr>
            <a:endParaRPr lang="el-GR" sz="1800" dirty="0">
              <a:latin typeface="Times New Roman" pitchFamily="18" charset="0"/>
              <a:cs typeface="Times New Roman" pitchFamily="18" charset="0"/>
            </a:endParaRPr>
          </a:p>
          <a:p>
            <a:pPr>
              <a:lnSpc>
                <a:spcPct val="150000"/>
              </a:lnSpc>
              <a:buNone/>
            </a:pPr>
            <a:endParaRPr lang="el-GR" dirty="0">
              <a:latin typeface="Times New Roman" pitchFamily="18" charset="0"/>
              <a:cs typeface="Times New Roman" pitchFamily="18" charset="0"/>
            </a:endParaRPr>
          </a:p>
          <a:p>
            <a:pPr>
              <a:lnSpc>
                <a:spcPct val="150000"/>
              </a:lnSpc>
              <a:buNone/>
            </a:pPr>
            <a:r>
              <a:rPr lang="el-GR" b="1" i="1" dirty="0">
                <a:latin typeface="Arial Narrow" panose="020B0606020202030204" pitchFamily="34" charset="0"/>
                <a:cs typeface="Times New Roman" pitchFamily="18" charset="0"/>
              </a:rPr>
              <a:t>ΦΑΣΜΑΤΟΦΩΤΟΜΕΤΡΙΚΗ ΜΕΘΟΔΟΣ 725</a:t>
            </a:r>
            <a:r>
              <a:rPr lang="en-US" b="1" i="1" dirty="0">
                <a:latin typeface="Arial Narrow" panose="020B0606020202030204" pitchFamily="34" charset="0"/>
                <a:cs typeface="Times New Roman" pitchFamily="18" charset="0"/>
              </a:rPr>
              <a:t>nm</a:t>
            </a:r>
            <a:endParaRPr lang="el-GR" sz="1800" b="1" i="1" dirty="0">
              <a:latin typeface="Arial Narrow" panose="020B0606020202030204" pitchFamily="34" charset="0"/>
              <a:cs typeface="Times New Roman" pitchFamily="18" charset="0"/>
            </a:endParaRPr>
          </a:p>
        </p:txBody>
      </p:sp>
      <p:sp>
        <p:nvSpPr>
          <p:cNvPr id="4" name="Βέλος: Καμπύλο προς τα αριστερά 3">
            <a:extLst>
              <a:ext uri="{FF2B5EF4-FFF2-40B4-BE49-F238E27FC236}">
                <a16:creationId xmlns:a16="http://schemas.microsoft.com/office/drawing/2014/main" id="{522EE695-0EEF-444E-AA99-DD8168703101}"/>
              </a:ext>
            </a:extLst>
          </p:cNvPr>
          <p:cNvSpPr/>
          <p:nvPr/>
        </p:nvSpPr>
        <p:spPr>
          <a:xfrm>
            <a:off x="7524327" y="2060350"/>
            <a:ext cx="1019552" cy="1728192"/>
          </a:xfrm>
          <a:prstGeom prst="curvedLeftArrow">
            <a:avLst>
              <a:gd name="adj1" fmla="val 17292"/>
              <a:gd name="adj2" fmla="val 43060"/>
              <a:gd name="adj3" fmla="val 57131"/>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pic>
        <p:nvPicPr>
          <p:cNvPr id="5" name="3 - Θέση περιεχομένου" descr="Πανεπιστήμιο Αιγαίου Τμήμα Ε">
            <a:extLst>
              <a:ext uri="{FF2B5EF4-FFF2-40B4-BE49-F238E27FC236}">
                <a16:creationId xmlns:a16="http://schemas.microsoft.com/office/drawing/2014/main" id="{AF8770D4-A51C-410B-B70B-4A4512D60C4E}"/>
              </a:ext>
            </a:extLst>
          </p:cNvPr>
          <p:cNvPicPr>
            <a:picLocks/>
          </p:cNvPicPr>
          <p:nvPr/>
        </p:nvPicPr>
        <p:blipFill>
          <a:blip r:embed="rId2"/>
          <a:srcRect/>
          <a:stretch>
            <a:fillRect/>
          </a:stretch>
        </p:blipFill>
        <p:spPr bwMode="auto">
          <a:xfrm>
            <a:off x="1943160" y="2708920"/>
            <a:ext cx="5257680" cy="1152128"/>
          </a:xfrm>
          <a:prstGeom prst="rect">
            <a:avLst/>
          </a:prstGeom>
          <a:noFill/>
          <a:ln w="9525">
            <a:noFill/>
            <a:miter lim="800000"/>
            <a:headEnd/>
            <a:tailEnd/>
          </a:ln>
        </p:spPr>
      </p:pic>
      <p:sp>
        <p:nvSpPr>
          <p:cNvPr id="6" name="Ορθογώνιο: Στρογγύλεμα γωνιών 5">
            <a:extLst>
              <a:ext uri="{FF2B5EF4-FFF2-40B4-BE49-F238E27FC236}">
                <a16:creationId xmlns:a16="http://schemas.microsoft.com/office/drawing/2014/main" id="{3FCE377F-7AD4-476C-B936-EF2EA8C6DB33}"/>
              </a:ext>
            </a:extLst>
          </p:cNvPr>
          <p:cNvSpPr/>
          <p:nvPr/>
        </p:nvSpPr>
        <p:spPr>
          <a:xfrm>
            <a:off x="95392" y="4415922"/>
            <a:ext cx="7924800" cy="1728192"/>
          </a:xfrm>
          <a:prstGeom prst="roundRect">
            <a:avLst>
              <a:gd name="adj" fmla="val 50000"/>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 </a:t>
            </a:r>
            <a:r>
              <a:rPr lang="el-GR" dirty="0">
                <a:solidFill>
                  <a:schemeClr val="tx1"/>
                </a:solidFill>
                <a:latin typeface="Segoe UI Semibold" panose="020B0702040204020203" pitchFamily="34" charset="0"/>
                <a:cs typeface="Segoe UI Semibold" panose="020B0702040204020203" pitchFamily="34" charset="0"/>
              </a:rPr>
              <a:t>ΠΡΟΣΔΙΟΡΙΣΜΟΣ ΤΩΝ ΦΑΙΝΟΛΩΝ ΒΑΣΙΖΕΤΑΙ ΣΤΟΝ ΣΧΗΜΑΤΙΣΜΟ ΕΓΧΡΩΜΩΝ ΠΡΟΪΟΝΤΩΝ ΚΑΘΩΣ ΤΟ ΑΝΤΙΔΡΑΣΤΗΡΙΟ </a:t>
            </a:r>
            <a:r>
              <a:rPr lang="en-US" dirty="0">
                <a:solidFill>
                  <a:schemeClr val="tx1"/>
                </a:solidFill>
                <a:latin typeface="Segoe UI Semibold" panose="020B0702040204020203" pitchFamily="34" charset="0"/>
                <a:cs typeface="Segoe UI Semibold" panose="020B0702040204020203" pitchFamily="34" charset="0"/>
              </a:rPr>
              <a:t>FOLIN-CIOCOLTEAU</a:t>
            </a:r>
            <a:r>
              <a:rPr lang="el-GR" dirty="0">
                <a:solidFill>
                  <a:schemeClr val="tx1"/>
                </a:solidFill>
                <a:latin typeface="Segoe UI Semibold" panose="020B0702040204020203" pitchFamily="34" charset="0"/>
                <a:cs typeface="Segoe UI Semibold" panose="020B0702040204020203" pitchFamily="34" charset="0"/>
              </a:rPr>
              <a:t> ΠΟΥ ΧΡΗΣΙΜΟΠΟΕΙΤΑΙ ΑΝΑΓΕΙ ΤΙΣ ΦΑΙΝΟΛΕΣ ΣΕ ΑΛΚΑΛΙΚΟ ΠΕΡΙΒΑΛΛΟΝ ΠΑΡΟΥΣΙΑ</a:t>
            </a:r>
            <a:r>
              <a:rPr lang="en-US" dirty="0">
                <a:solidFill>
                  <a:schemeClr val="tx1"/>
                </a:solidFill>
                <a:latin typeface="Segoe UI Semibold" panose="020B0702040204020203" pitchFamily="34" charset="0"/>
                <a:cs typeface="Segoe UI Semibold" panose="020B0702040204020203" pitchFamily="34" charset="0"/>
              </a:rPr>
              <a:t> Na2CO3</a:t>
            </a:r>
            <a:r>
              <a:rPr lang="el-GR" dirty="0">
                <a:solidFill>
                  <a:schemeClr val="tx1"/>
                </a:solidFill>
                <a:latin typeface="Segoe UI Semibold" panose="020B0702040204020203" pitchFamily="34" charset="0"/>
                <a:cs typeface="Segoe UI Semibold" panose="020B0702040204020203" pitchFamily="34" charset="0"/>
              </a:rPr>
              <a:t> </a:t>
            </a:r>
          </a:p>
        </p:txBody>
      </p:sp>
      <p:pic>
        <p:nvPicPr>
          <p:cNvPr id="8" name="Εικόνα 7">
            <a:extLst>
              <a:ext uri="{FF2B5EF4-FFF2-40B4-BE49-F238E27FC236}">
                <a16:creationId xmlns:a16="http://schemas.microsoft.com/office/drawing/2014/main" id="{610C0CB4-D3AC-4C1C-9ABE-FA9C6157E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1812" y="4828742"/>
            <a:ext cx="1204135" cy="2002830"/>
          </a:xfrm>
          <a:prstGeom prst="rect">
            <a:avLst/>
          </a:prstGeom>
        </p:spPr>
      </p:pic>
    </p:spTree>
  </p:cSld>
  <p:clrMapOvr>
    <a:masterClrMapping/>
  </p:clrMapOvr>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TM04033919[[fn=Κύκλωμα]]</Template>
  <TotalTime>846</TotalTime>
  <Words>1179</Words>
  <Application>Microsoft Office PowerPoint</Application>
  <PresentationFormat>Προβολή στην οθόνη (4:3)</PresentationFormat>
  <Paragraphs>173</Paragraphs>
  <Slides>27</Slides>
  <Notes>1</Notes>
  <HiddenSlides>0</HiddenSlides>
  <MMClips>0</MMClips>
  <ScaleCrop>false</ScaleCrop>
  <HeadingPairs>
    <vt:vector size="6" baseType="variant">
      <vt:variant>
        <vt:lpstr>Γραμματοσειρές που χρησιμοποιούνται</vt:lpstr>
      </vt:variant>
      <vt:variant>
        <vt:i4>14</vt:i4>
      </vt:variant>
      <vt:variant>
        <vt:lpstr>Θέμα</vt:lpstr>
      </vt:variant>
      <vt:variant>
        <vt:i4>1</vt:i4>
      </vt:variant>
      <vt:variant>
        <vt:lpstr>Τίτλοι διαφανειών</vt:lpstr>
      </vt:variant>
      <vt:variant>
        <vt:i4>27</vt:i4>
      </vt:variant>
    </vt:vector>
  </HeadingPairs>
  <TitlesOfParts>
    <vt:vector size="42" baseType="lpstr">
      <vt:lpstr>Arial</vt:lpstr>
      <vt:lpstr>Arial Black</vt:lpstr>
      <vt:lpstr>Arial Narrow</vt:lpstr>
      <vt:lpstr>Arial Rounded MT Bold</vt:lpstr>
      <vt:lpstr>Bahnschrift SemiBold</vt:lpstr>
      <vt:lpstr>Calibri</vt:lpstr>
      <vt:lpstr>Cambria Math</vt:lpstr>
      <vt:lpstr>Courier New</vt:lpstr>
      <vt:lpstr>Segoe UI Semibold</vt:lpstr>
      <vt:lpstr>Tahoma</vt:lpstr>
      <vt:lpstr>Times New Roman</vt:lpstr>
      <vt:lpstr>Trebuchet MS</vt:lpstr>
      <vt:lpstr>Wingdings</vt:lpstr>
      <vt:lpstr>Wingdings 3</vt:lpstr>
      <vt:lpstr>Όψη</vt:lpstr>
      <vt:lpstr>ΠΑΝΕΠΙΣΤΗΜΙΟ ΠΕΛΟΠΟΝΝΗΣΟΥ ΤΜΗΜΑ ΕΠΙΣΤΗΜΗΣ ΚΑΙ ΤΕΧΝΟΛΟΓΙΑΣ ΤΡΟΦΙΜΩΝ    ΘΕΜΑ ΠΤΥΧΙΑΚΗΣ ΕΡΓΑΣΙΑΣ: ΧΗΜΙΚΕΣ ΚΑΙ ΑΙΣΘΗΤΗΡΙΑΚΕΣ ΜΕΘΟΔΟΙ ΠΟΥ ΧΡΗΣΙΜΟΠΟΙΟΥΜΕ ΓΙΑ ΤΟΝ ΚΑΘΟΡΙΣΜΟ ΚΑΙ ΤΟΝ ΕΛΕΓΧΟ ΤΗΣ ΠΟΙΟΤΗΤΑΣ ΤΟΥ ΕΛΑΙΟΛΑΔΟΥ </vt:lpstr>
      <vt:lpstr>ΠΑΡΑΓΟΝΤΕΣ – ΣΥΝΘΗΚΕΣ ΠΟΥ ΕΠΗΡΕΑΖΟΥΝ ΤΗΝ ΠΟΙΟΤΗΤΑ ΤΟΥ ΕΛΑΙΟΛΑΔΟΥ</vt:lpstr>
      <vt:lpstr>Παρουσίαση του PowerPoint</vt:lpstr>
      <vt:lpstr>         ΧΗΜΙΚΑ ΚΡΙΤΗΡΙΑ ΠΟΙΟΤΗΤΑΣ ΕΛΑΙΟΛΑΔΟΥ</vt:lpstr>
      <vt:lpstr>      ΕΛΕΥΘΕΡΗ ΟΞΥΤΗΤΑ</vt:lpstr>
      <vt:lpstr>ΧΗΜΙΚΑ ΚΡΙΤΗΡΙΑ ΠΟΙΟΤΗΤΑΣ ΕΛΑΙΟΛΑΔΟΥ</vt:lpstr>
      <vt:lpstr>ΧΗΜΙΚΑ ΚΡΙΤΗΡΙΑ ΠΟΙΟΤΗΤΑΣ ΕΛΑΙΟΛΑΔΟΥ</vt:lpstr>
      <vt:lpstr>ΧΗΜΙΚΑ ΚΡΙΤΗΡΙΑ ΠΟΙΟΤΗΤΑΣ ΕΛΑΙΟΛΑΔΟΥ</vt:lpstr>
      <vt:lpstr>ΦΑΙΝΟΛΙΚΕΣ ΕΝΩΣΕΙΣ</vt:lpstr>
      <vt:lpstr>ΜΗΧΑΝΙΣΜΟΣ ΑΥΤΟΟΞΕΙΔΩΣΗΣ ΤΩΝ ΑΚΟΡΕΣΤΩΝ ΛΙΠΑΡΩΝ ΟΞΕΩΝ. </vt:lpstr>
      <vt:lpstr>ΧΗΜΙΚΑ ΚΡΙΤΗΡΙΑ ΠΟΙΟΤΗΤΑΣ ΕΛΑΙΟΛΑΔΟΥ</vt:lpstr>
      <vt:lpstr>ΔΟΜΕΣ ΤΩΝ Α ΚΑΙ Β ΧΛΩΡΟΦΥΛΛΩΝ  </vt:lpstr>
      <vt:lpstr>ΧΗΜΙΚΑ ΚΡΙΤΗΡΙΑ ΠΟΙΟΤΗΤΑΣ ΕΛΑΙΟΛΑΔΟΥ</vt:lpstr>
      <vt:lpstr>ΑΙΣΘΗΤΗΡΙΑΚΕΣ  Ή ΟΡΓΑΝΟΛΗΠΤΙΚΕΣ ΙΔΙΟΤΗΤΕΣ ΠΟΙΟΤΗΤΑΣ</vt:lpstr>
      <vt:lpstr>ΟΡΓΑΝΟΛΗΠΤΙΚΗ ΜΕΘΟΔΟΣ</vt:lpstr>
      <vt:lpstr> ΔΙΑΚΡΙΣΗ ΕΛΑΙΟΛΑΔΩΝ  (τρόπος προέλευσης) </vt:lpstr>
      <vt:lpstr>Παρουσίαση του PowerPoint</vt:lpstr>
      <vt:lpstr>ΥΛΙΚΑ ΔΟΧΕΙΩΝ ΑΠΟΘΗΚΕΥΣΗΣ</vt:lpstr>
      <vt:lpstr>ΥΛΙΚΑ ΔΟΧΕΙΩΝ ΑΠΟΘΗΚΕΥΣΗΣ</vt:lpstr>
      <vt:lpstr>ΜΕΤΑΓΓΙΣΕΙΣ ΕΛΑΙΟΛΑΔΟΥ</vt:lpstr>
      <vt:lpstr>ΠΕΡΙΕΚΤΙΚΟΤΗΤΑ ΣΕ ΑΝΤΙΟΞΕΙΔΩΤΙΚΕΣ ΟΥΣΙΕΣ </vt:lpstr>
      <vt:lpstr>ΣΥΜΠΕΡΑΣΜΑΤΑ</vt:lpstr>
      <vt:lpstr>ΣΥΜΠΕΡΑΣΜΑΤΑ</vt:lpstr>
      <vt:lpstr>Παρουσίαση του PowerPoint</vt:lpstr>
      <vt:lpstr>ΣΥΜΠΕΡΑΣΜΑΤΑ</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ΠΑΝΕΠΙΣΤΗΜΙΟ ΠΕΛΟΠΟΝΝΗΣΟΥ ΤΜΗΜΑ ΕΠΙΣΤΗΜΗΣ ΚΑΙ ΤΕΧΝΟΛΟΓΙΑΣ ΤΡΟΦΙΜΩΝ    ΘΕΜΑ ΠΤΥΧΙΑΚΗΣ ΕΡΓΑΣΙΑΣ: ΧΗΜΙΚΕΣ ΚΑΙ ΑΙΣΘΗΤΗΡΙΑΚΕΣ ΜΕΘΟΔΟΙ ΠΟΥ ΧΡΗΣΙΜΟΠΟΙΟΥΜΕ ΓΙΑ ΤΟΝ ΚΑΘΟΡΙΣΜΟ ΚΑΙ ΤΟΝ ΕΛΕΓΧΟ ΤΗΣ ΠΟΙΟΤΗΤΑΣ ΤΟΥ ΕΛΑΙΟΛΑΔΟΥ</dc:title>
  <dc:creator>Αγγελική Δημητρίου</dc:creator>
  <cp:lastModifiedBy>admin</cp:lastModifiedBy>
  <cp:revision>31</cp:revision>
  <dcterms:created xsi:type="dcterms:W3CDTF">2021-07-26T11:54:37Z</dcterms:created>
  <dcterms:modified xsi:type="dcterms:W3CDTF">2021-10-14T08:17:52Z</dcterms:modified>
</cp:coreProperties>
</file>