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6" r:id="rId11"/>
    <p:sldId id="265" r:id="rId12"/>
    <p:sldId id="267" r:id="rId13"/>
    <p:sldId id="276" r:id="rId14"/>
    <p:sldId id="277" r:id="rId15"/>
    <p:sldId id="278" r:id="rId16"/>
    <p:sldId id="279" r:id="rId17"/>
    <p:sldId id="271" r:id="rId18"/>
    <p:sldId id="274" r:id="rId19"/>
    <p:sldId id="272" r:id="rId20"/>
    <p:sldId id="273" r:id="rId21"/>
    <p:sldId id="281" r:id="rId22"/>
    <p:sldId id="280" r:id="rId23"/>
    <p:sldId id="282" r:id="rId24"/>
    <p:sldId id="284" r:id="rId25"/>
    <p:sldId id="285" r:id="rId26"/>
    <p:sldId id="286" r:id="rId27"/>
    <p:sldId id="288" r:id="rId28"/>
    <p:sldId id="289" r:id="rId29"/>
    <p:sldId id="290" r:id="rId30"/>
    <p:sldId id="292" r:id="rId31"/>
    <p:sldId id="293" r:id="rId32"/>
    <p:sldId id="294" r:id="rId33"/>
    <p:sldId id="296" r:id="rId34"/>
    <p:sldId id="295" r:id="rId3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1935" autoAdjust="0"/>
  </p:normalViewPr>
  <p:slideViewPr>
    <p:cSldViewPr>
      <p:cViewPr>
        <p:scale>
          <a:sx n="98" d="100"/>
          <a:sy n="98" d="100"/>
        </p:scale>
        <p:origin x="-49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D92F33-E1C4-460C-904D-2478D3443DA8}" type="datetimeFigureOut">
              <a:rPr lang="el-GR" smtClean="0"/>
              <a:pPr/>
              <a:t>17/7/2020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 dirty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0C6575-6DA4-49FD-9FBF-A0BE41286D2F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C6575-6DA4-49FD-9FBF-A0BE41286D2F}" type="slidenum">
              <a:rPr lang="el-GR" smtClean="0"/>
              <a:pPr/>
              <a:t>6</a:t>
            </a:fld>
            <a:endParaRPr lang="el-G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C6575-6DA4-49FD-9FBF-A0BE41286D2F}" type="slidenum">
              <a:rPr lang="el-GR" smtClean="0"/>
              <a:pPr/>
              <a:t>15</a:t>
            </a:fld>
            <a:endParaRPr lang="el-GR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C6575-6DA4-49FD-9FBF-A0BE41286D2F}" type="slidenum">
              <a:rPr lang="el-GR" smtClean="0"/>
              <a:pPr/>
              <a:t>17</a:t>
            </a:fld>
            <a:endParaRPr lang="el-G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75C86-BF62-4B5D-9DFA-FD71D4219C08}" type="datetime1">
              <a:rPr lang="el-GR" smtClean="0"/>
              <a:pPr/>
              <a:t>17/7/2020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914FE-1946-42A8-B49C-74CBAC114E78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0C6C1-5AF0-491D-861A-9D7F069EFD3D}" type="datetime1">
              <a:rPr lang="el-GR" smtClean="0"/>
              <a:pPr/>
              <a:t>17/7/2020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914FE-1946-42A8-B49C-74CBAC114E78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0FB54-CFA9-473B-B762-9CEA0CEFBD85}" type="datetime1">
              <a:rPr lang="el-GR" smtClean="0"/>
              <a:pPr/>
              <a:t>17/7/2020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914FE-1946-42A8-B49C-74CBAC114E78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EEFE2-4187-487A-97F1-3440748E409F}" type="datetime1">
              <a:rPr lang="el-GR" smtClean="0"/>
              <a:pPr/>
              <a:t>17/7/2020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914FE-1946-42A8-B49C-74CBAC114E78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E86F4-6E62-426B-9DDB-C0FAF64172A3}" type="datetime1">
              <a:rPr lang="el-GR" smtClean="0"/>
              <a:pPr/>
              <a:t>17/7/2020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914FE-1946-42A8-B49C-74CBAC114E78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0EE61-FFC8-497A-9E18-6480489DCFAA}" type="datetime1">
              <a:rPr lang="el-GR" smtClean="0"/>
              <a:pPr/>
              <a:t>17/7/2020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914FE-1946-42A8-B49C-74CBAC114E78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7A632-5551-4353-87C0-B771D64F8CCC}" type="datetime1">
              <a:rPr lang="el-GR" smtClean="0"/>
              <a:pPr/>
              <a:t>17/7/2020</a:t>
            </a:fld>
            <a:endParaRPr lang="el-GR" dirty="0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914FE-1946-42A8-B49C-74CBAC114E78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9DC9D-B4B0-4AA4-ABDA-6CB33F529D3E}" type="datetime1">
              <a:rPr lang="el-GR" smtClean="0"/>
              <a:pPr/>
              <a:t>17/7/2020</a:t>
            </a:fld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914FE-1946-42A8-B49C-74CBAC114E78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70BD9-4C5C-44CD-B593-C35693C8C682}" type="datetime1">
              <a:rPr lang="el-GR" smtClean="0"/>
              <a:pPr/>
              <a:t>17/7/2020</a:t>
            </a:fld>
            <a:endParaRPr lang="el-GR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914FE-1946-42A8-B49C-74CBAC114E78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250B7-CD40-45C2-94F2-1A24CBD8C0F4}" type="datetime1">
              <a:rPr lang="el-GR" smtClean="0"/>
              <a:pPr/>
              <a:t>17/7/2020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914FE-1946-42A8-B49C-74CBAC114E78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C7669-CCB6-4376-AADE-7B6DFEAF7C99}" type="datetime1">
              <a:rPr lang="el-GR" smtClean="0"/>
              <a:pPr/>
              <a:t>17/7/2020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914FE-1946-42A8-B49C-74CBAC114E78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  <a:alpha val="3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1ED346-1FE1-4934-8C82-7D7FB2CD8892}" type="datetime1">
              <a:rPr lang="el-GR" smtClean="0"/>
              <a:pPr/>
              <a:t>17/7/2020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7914FE-1946-42A8-B49C-74CBAC114E78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emf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gif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jpeg"/><Relationship Id="rId5" Type="http://schemas.openxmlformats.org/officeDocument/2006/relationships/image" Target="../media/image80.jpeg"/><Relationship Id="rId4" Type="http://schemas.openxmlformats.org/officeDocument/2006/relationships/image" Target="../media/image7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4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1714480" y="142852"/>
            <a:ext cx="6929486" cy="1428760"/>
          </a:xfrm>
          <a:solidFill>
            <a:srgbClr val="CC9900"/>
          </a:solidFill>
        </p:spPr>
        <p:txBody>
          <a:bodyPr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ΠΑΝΕΠΙΣΤΗΜΙΟ ΠΕΛΟΠΟΝΝΗΣΟΥ</a:t>
            </a:r>
            <a:r>
              <a:rPr lang="el-GR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kumimoji="0" lang="el-GR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«Τμήμα Επιστήμης </a:t>
            </a:r>
            <a:r>
              <a:rPr kumimoji="0" lang="el-GR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&amp;</a:t>
            </a:r>
            <a:r>
              <a:rPr kumimoji="0" lang="el-GR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Τεχνολογίας Τροφίμων</a:t>
            </a:r>
            <a:r>
              <a:rPr kumimoji="0" lang="el-GR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»</a:t>
            </a:r>
            <a:br>
              <a:rPr kumimoji="0" lang="el-GR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el-GR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el-GR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el-G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Πτυχιακή εργασία </a:t>
            </a:r>
            <a:r>
              <a:rPr lang="en-US" sz="1800" b="1" cap="small" dirty="0" smtClean="0">
                <a:solidFill>
                  <a:schemeClr val="bg1"/>
                </a:solidFill>
              </a:rPr>
              <a:t/>
            </a:r>
            <a:br>
              <a:rPr lang="en-US" sz="1800" b="1" cap="small" dirty="0" smtClean="0">
                <a:solidFill>
                  <a:schemeClr val="bg1"/>
                </a:solidFill>
              </a:rPr>
            </a:br>
            <a:r>
              <a:rPr lang="el-GR" sz="1600" b="1" cap="sm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«ΦΡΟΥΤΑ ΚΑΙ ΛΑΧΑΝΙΚΑ  ΣΤΗΝ ΠΡΟΛΗΨΗ </a:t>
            </a:r>
            <a:r>
              <a:rPr lang="en-US" sz="1600" b="1" cap="sm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1600" b="1" cap="sm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ΤΟΥ ΚΑΡΚΙΝΟΥ</a:t>
            </a:r>
            <a:r>
              <a:rPr kumimoji="0" lang="el-GR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kumimoji="0" lang="el-GR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el-GR" sz="1800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714480" y="5500702"/>
            <a:ext cx="6400800" cy="995354"/>
          </a:xfrm>
        </p:spPr>
        <p:txBody>
          <a:bodyPr>
            <a:normAutofit fontScale="47500" lnSpcReduction="20000"/>
          </a:bodyPr>
          <a:lstStyle/>
          <a:p>
            <a:r>
              <a:rPr lang="el-GR" b="1" dirty="0">
                <a:solidFill>
                  <a:schemeClr val="accent5">
                    <a:lumMod val="75000"/>
                  </a:schemeClr>
                </a:solidFill>
                <a:ea typeface="Times New Roman"/>
                <a:cs typeface="Times New Roman"/>
              </a:rPr>
              <a:t>Φοιτήτρια: «Κανελλοπούλου Μαρία»</a:t>
            </a:r>
          </a:p>
          <a:p>
            <a:r>
              <a:rPr lang="el-GR" b="1" dirty="0">
                <a:solidFill>
                  <a:schemeClr val="accent5">
                    <a:lumMod val="75000"/>
                  </a:schemeClr>
                </a:solidFill>
                <a:ea typeface="Times New Roman"/>
                <a:cs typeface="Times New Roman"/>
              </a:rPr>
              <a:t>ΑΜ: 2014117</a:t>
            </a:r>
          </a:p>
          <a:p>
            <a:endParaRPr lang="el-GR" b="1" dirty="0">
              <a:solidFill>
                <a:schemeClr val="accent5">
                  <a:lumMod val="75000"/>
                </a:schemeClr>
              </a:solidFill>
              <a:ea typeface="Times New Roman"/>
              <a:cs typeface="Times New Roman"/>
            </a:endParaRPr>
          </a:p>
          <a:p>
            <a:r>
              <a:rPr lang="el-GR" b="1" dirty="0">
                <a:solidFill>
                  <a:schemeClr val="accent5">
                    <a:lumMod val="75000"/>
                  </a:schemeClr>
                </a:solidFill>
                <a:ea typeface="Times New Roman"/>
                <a:cs typeface="Times New Roman"/>
              </a:rPr>
              <a:t>Εισηγητής καθηγητής: </a:t>
            </a:r>
            <a:r>
              <a:rPr lang="el-GR" b="1" dirty="0" smtClean="0">
                <a:solidFill>
                  <a:schemeClr val="accent5">
                    <a:lumMod val="75000"/>
                  </a:schemeClr>
                </a:solidFill>
                <a:ea typeface="Times New Roman"/>
                <a:cs typeface="Times New Roman"/>
              </a:rPr>
              <a:t>«Κος  </a:t>
            </a:r>
            <a:r>
              <a:rPr lang="el-GR" b="1" dirty="0">
                <a:solidFill>
                  <a:schemeClr val="accent5">
                    <a:lumMod val="75000"/>
                  </a:schemeClr>
                </a:solidFill>
                <a:ea typeface="Times New Roman"/>
                <a:cs typeface="Times New Roman"/>
              </a:rPr>
              <a:t>Ξηρογιάννης Γ.»</a:t>
            </a:r>
            <a:endParaRPr lang="el-GR" dirty="0"/>
          </a:p>
        </p:txBody>
      </p:sp>
      <p:pic>
        <p:nvPicPr>
          <p:cNvPr id="4" name="3 - Εικόνα" descr="Cancer Cell Division Rate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1571612"/>
            <a:ext cx="292895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- Εικόνα" descr="Πανεπιστήμιο Πελοποννήσου - Οικονομολόγος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85852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914FE-1946-42A8-B49C-74CBAC114E78}" type="slidenum">
              <a:rPr lang="el-GR" smtClean="0"/>
              <a:pPr/>
              <a:t>1</a:t>
            </a:fld>
            <a:endParaRPr lang="el-GR" dirty="0"/>
          </a:p>
        </p:txBody>
      </p:sp>
      <p:pic>
        <p:nvPicPr>
          <p:cNvPr id="14338" name="Picture 2" descr="Fruits and vegetables for heart health: More is better - Harvard ..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87106" y="21074186"/>
            <a:ext cx="15240000" cy="10163175"/>
          </a:xfrm>
          <a:prstGeom prst="rect">
            <a:avLst/>
          </a:prstGeom>
          <a:noFill/>
        </p:spPr>
      </p:pic>
      <p:pic>
        <p:nvPicPr>
          <p:cNvPr id="12" name="11 - Εικόνα" descr="market, vegetables, market stall, carrots, radish, kohl ...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00232" y="3429000"/>
            <a:ext cx="2866654" cy="1721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12 - Εικόνα" descr="Brazilian acai berry: 5 weight loss &amp; sex benefits of this miracle ..."/>
          <p:cNvPicPr/>
          <p:nvPr/>
        </p:nvPicPr>
        <p:blipFill>
          <a:blip r:embed="rId6"/>
          <a:srcRect l="39771" r="8377" b="2398"/>
          <a:stretch>
            <a:fillRect/>
          </a:stretch>
        </p:blipFill>
        <p:spPr bwMode="auto">
          <a:xfrm>
            <a:off x="6143636" y="1571612"/>
            <a:ext cx="142876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14 - Εικόνα" descr="Sea buckthorn leaf extracts show exercise benefits: Study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00232" y="1571612"/>
            <a:ext cx="1214446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17 - Εικόνα" descr="How Are Radishes Grown – Learn About Growing Radish Plants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57752" y="3429000"/>
            <a:ext cx="2724150" cy="171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dirty="0" smtClean="0">
                <a:solidFill>
                  <a:schemeClr val="accent5">
                    <a:lumMod val="75000"/>
                  </a:schemeClr>
                </a:solidFill>
              </a:rPr>
              <a:t>Καροτενοειδή</a:t>
            </a:r>
            <a:br>
              <a:rPr lang="el-GR" sz="3200" b="1" dirty="0" smtClean="0">
                <a:solidFill>
                  <a:schemeClr val="accent5">
                    <a:lumMod val="75000"/>
                  </a:schemeClr>
                </a:solidFill>
              </a:rPr>
            </a:br>
            <a:endParaRPr lang="el-GR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2"/>
          </p:nvPr>
        </p:nvSpPr>
        <p:spPr>
          <a:xfrm>
            <a:off x="0" y="857232"/>
            <a:ext cx="9144000" cy="61436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sz="2000" b="1" dirty="0" smtClean="0">
                <a:solidFill>
                  <a:srgbClr val="CC9900"/>
                </a:solidFill>
              </a:rPr>
              <a:t>ΞΑΝΘΟΦΥΛΛΕΣ</a:t>
            </a:r>
          </a:p>
          <a:p>
            <a:pPr>
              <a:buClr>
                <a:schemeClr val="accent5">
                  <a:lumMod val="75000"/>
                </a:schemeClr>
              </a:buClr>
              <a:buNone/>
            </a:pPr>
            <a:r>
              <a:rPr lang="el-GR" sz="1900" b="1" u="sng" dirty="0" smtClean="0">
                <a:solidFill>
                  <a:schemeClr val="accent5">
                    <a:lumMod val="75000"/>
                  </a:schemeClr>
                </a:solidFill>
              </a:rPr>
              <a:t>Η  β-κρυπτοξανθίνη </a:t>
            </a:r>
          </a:p>
          <a:p>
            <a:pPr>
              <a:buClr>
                <a:schemeClr val="accent5">
                  <a:lumMod val="75000"/>
                </a:schemeClr>
              </a:buClr>
              <a:buNone/>
            </a:pPr>
            <a:r>
              <a:rPr lang="el-GR" sz="1900" dirty="0" smtClean="0"/>
              <a:t>Δράση  κατά του καρκίνου του πνεύμονα και παχέος εντέρου</a:t>
            </a:r>
          </a:p>
          <a:p>
            <a:pPr>
              <a:buClr>
                <a:schemeClr val="accent5">
                  <a:lumMod val="75000"/>
                </a:schemeClr>
              </a:buClr>
              <a:buNone/>
            </a:pPr>
            <a:r>
              <a:rPr lang="el-GR" sz="1900" b="1" u="sng" dirty="0" smtClean="0">
                <a:solidFill>
                  <a:schemeClr val="accent5">
                    <a:lumMod val="75000"/>
                  </a:schemeClr>
                </a:solidFill>
              </a:rPr>
              <a:t>Η λουτείνη  </a:t>
            </a:r>
          </a:p>
          <a:p>
            <a:pPr>
              <a:buClr>
                <a:schemeClr val="accent5">
                  <a:lumMod val="75000"/>
                </a:schemeClr>
              </a:buClr>
              <a:buNone/>
            </a:pPr>
            <a:r>
              <a:rPr lang="el-GR" sz="1900" dirty="0" smtClean="0"/>
              <a:t>Δράση κατά του καρκίνου του μαστού και προστάτη</a:t>
            </a:r>
          </a:p>
          <a:p>
            <a:pPr>
              <a:buClr>
                <a:schemeClr val="accent5">
                  <a:lumMod val="75000"/>
                </a:schemeClr>
              </a:buClr>
              <a:buNone/>
            </a:pPr>
            <a:r>
              <a:rPr lang="el-GR" sz="1900" b="1" u="sng" dirty="0" smtClean="0">
                <a:solidFill>
                  <a:schemeClr val="accent5">
                    <a:lumMod val="75000"/>
                  </a:schemeClr>
                </a:solidFill>
              </a:rPr>
              <a:t>Η Ζεαξανθίνη </a:t>
            </a:r>
          </a:p>
          <a:p>
            <a:pPr>
              <a:buClr>
                <a:schemeClr val="accent5">
                  <a:lumMod val="75000"/>
                </a:schemeClr>
              </a:buClr>
              <a:buNone/>
            </a:pPr>
            <a:r>
              <a:rPr lang="el-GR" sz="1900" b="1" dirty="0" smtClean="0"/>
              <a:t> </a:t>
            </a:r>
            <a:r>
              <a:rPr lang="el-GR" sz="1900" dirty="0" smtClean="0"/>
              <a:t>Δράση κατά του αδενοκαρκινώματος εντέρου και παγκρέατος</a:t>
            </a:r>
          </a:p>
          <a:p>
            <a:pPr>
              <a:buClr>
                <a:schemeClr val="accent5">
                  <a:lumMod val="75000"/>
                </a:schemeClr>
              </a:buClr>
              <a:buNone/>
            </a:pPr>
            <a:r>
              <a:rPr lang="el-GR" sz="1900" b="1" u="sng" dirty="0" smtClean="0">
                <a:solidFill>
                  <a:schemeClr val="accent5">
                    <a:lumMod val="75000"/>
                  </a:schemeClr>
                </a:solidFill>
              </a:rPr>
              <a:t>Η ασταξανθίνη </a:t>
            </a:r>
          </a:p>
          <a:p>
            <a:pPr>
              <a:buClr>
                <a:schemeClr val="accent5">
                  <a:lumMod val="75000"/>
                </a:schemeClr>
              </a:buClr>
              <a:buNone/>
            </a:pPr>
            <a:r>
              <a:rPr lang="el-GR" sz="1900" dirty="0" smtClean="0"/>
              <a:t> Δράση  κατά του καρκίνου του ήπατος, του  </a:t>
            </a:r>
            <a:r>
              <a:rPr lang="el-GR" sz="1900" dirty="0" smtClean="0"/>
              <a:t>μαστού, </a:t>
            </a:r>
            <a:r>
              <a:rPr lang="el-GR" sz="1900" dirty="0" smtClean="0"/>
              <a:t>του εντέρου  και πνεύμονα </a:t>
            </a:r>
          </a:p>
          <a:p>
            <a:pPr>
              <a:buClr>
                <a:schemeClr val="accent5">
                  <a:lumMod val="75000"/>
                </a:schemeClr>
              </a:buClr>
              <a:buNone/>
            </a:pPr>
            <a:endParaRPr lang="el-GR" sz="1900" b="1" dirty="0" smtClean="0">
              <a:solidFill>
                <a:srgbClr val="CC9900"/>
              </a:solidFill>
            </a:endParaRPr>
          </a:p>
          <a:p>
            <a:pPr>
              <a:buClr>
                <a:schemeClr val="accent5">
                  <a:lumMod val="75000"/>
                </a:schemeClr>
              </a:buClr>
              <a:buNone/>
            </a:pPr>
            <a:r>
              <a:rPr lang="el-GR" sz="1900" b="1" dirty="0" smtClean="0">
                <a:solidFill>
                  <a:srgbClr val="CC9900"/>
                </a:solidFill>
              </a:rPr>
              <a:t>ΚΑΡΟΤΕΝΙΑ</a:t>
            </a:r>
          </a:p>
          <a:p>
            <a:pPr>
              <a:buNone/>
            </a:pPr>
            <a:r>
              <a:rPr lang="el-GR" sz="1900" b="1" u="sng" dirty="0" smtClean="0">
                <a:solidFill>
                  <a:schemeClr val="accent5">
                    <a:lumMod val="75000"/>
                  </a:schemeClr>
                </a:solidFill>
              </a:rPr>
              <a:t>Α-καροτένιο </a:t>
            </a:r>
          </a:p>
          <a:p>
            <a:pPr>
              <a:buNone/>
            </a:pPr>
            <a:r>
              <a:rPr lang="el-GR" sz="1900" dirty="0" smtClean="0"/>
              <a:t>Δράση κατά του καρκίνου του ήπατος, πνεύμονα και του γαστρικού ιστού</a:t>
            </a:r>
          </a:p>
          <a:p>
            <a:pPr>
              <a:buNone/>
            </a:pPr>
            <a:r>
              <a:rPr lang="el-GR" sz="1900" b="1" u="sng" dirty="0" smtClean="0">
                <a:solidFill>
                  <a:schemeClr val="accent5">
                    <a:lumMod val="75000"/>
                  </a:schemeClr>
                </a:solidFill>
              </a:rPr>
              <a:t>Β- καροτένιο </a:t>
            </a:r>
          </a:p>
          <a:p>
            <a:pPr>
              <a:buNone/>
            </a:pPr>
            <a:r>
              <a:rPr lang="el-GR" sz="1900" dirty="0" smtClean="0"/>
              <a:t>Μειώνει την εμφάνιση καρκινικών επιθηλιακών κυττάρων </a:t>
            </a:r>
          </a:p>
          <a:p>
            <a:pPr>
              <a:buNone/>
            </a:pPr>
            <a:r>
              <a:rPr lang="el-GR" sz="1900" b="1" u="sng" dirty="0" smtClean="0">
                <a:solidFill>
                  <a:schemeClr val="accent5">
                    <a:lumMod val="75000"/>
                  </a:schemeClr>
                </a:solidFill>
              </a:rPr>
              <a:t>Λυκοπένιο</a:t>
            </a:r>
          </a:p>
          <a:p>
            <a:pPr>
              <a:buNone/>
            </a:pPr>
            <a:r>
              <a:rPr lang="el-GR" sz="1900" dirty="0" smtClean="0"/>
              <a:t>Προ-αποπτωτική δράση στον </a:t>
            </a:r>
            <a:r>
              <a:rPr lang="el-GR" sz="1900" dirty="0" smtClean="0"/>
              <a:t>καρκίνο </a:t>
            </a:r>
            <a:r>
              <a:rPr lang="el-GR" sz="1900" dirty="0" smtClean="0"/>
              <a:t>του προστάτη </a:t>
            </a:r>
          </a:p>
          <a:p>
            <a:pPr>
              <a:buNone/>
            </a:pPr>
            <a:endParaRPr lang="el-GR" dirty="0" smtClean="0"/>
          </a:p>
          <a:p>
            <a:pPr>
              <a:buClr>
                <a:schemeClr val="accent5">
                  <a:lumMod val="75000"/>
                </a:schemeClr>
              </a:buClr>
            </a:pPr>
            <a:endParaRPr lang="el-GR" dirty="0" smtClean="0"/>
          </a:p>
          <a:p>
            <a:pPr>
              <a:buClr>
                <a:schemeClr val="accent5">
                  <a:lumMod val="75000"/>
                </a:schemeClr>
              </a:buClr>
            </a:pPr>
            <a:endParaRPr lang="el-GR" dirty="0" smtClean="0"/>
          </a:p>
          <a:p>
            <a:pPr>
              <a:buNone/>
            </a:pPr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pPr>
              <a:buNone/>
            </a:pPr>
            <a:endParaRPr lang="el-GR" b="1" dirty="0">
              <a:solidFill>
                <a:srgbClr val="CC9900"/>
              </a:solidFill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914FE-1946-42A8-B49C-74CBAC114E78}" type="slidenum">
              <a:rPr lang="el-GR" smtClean="0"/>
              <a:pPr/>
              <a:t>10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1" dirty="0" smtClean="0">
                <a:solidFill>
                  <a:schemeClr val="accent5">
                    <a:lumMod val="75000"/>
                  </a:schemeClr>
                </a:solidFill>
              </a:rPr>
              <a:t>Τερπένια </a:t>
            </a:r>
            <a:endParaRPr lang="el-GR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914FE-1946-42A8-B49C-74CBAC114E78}" type="slidenum">
              <a:rPr lang="el-GR" smtClean="0"/>
              <a:pPr/>
              <a:t>11</a:t>
            </a:fld>
            <a:endParaRPr lang="el-GR" dirty="0"/>
          </a:p>
        </p:txBody>
      </p:sp>
      <p:sp>
        <p:nvSpPr>
          <p:cNvPr id="9" name="8 - Θέση περιεχομένου"/>
          <p:cNvSpPr>
            <a:spLocks noGrp="1"/>
          </p:cNvSpPr>
          <p:nvPr>
            <p:ph sz="half" idx="2"/>
          </p:nvPr>
        </p:nvSpPr>
        <p:spPr>
          <a:xfrm>
            <a:off x="0" y="1500174"/>
            <a:ext cx="8929718" cy="4000528"/>
          </a:xfrm>
        </p:spPr>
        <p:txBody>
          <a:bodyPr/>
          <a:lstStyle/>
          <a:p>
            <a:pPr>
              <a:buNone/>
            </a:pPr>
            <a:r>
              <a:rPr lang="el-GR" sz="2000" b="1" u="sng" dirty="0" smtClean="0">
                <a:solidFill>
                  <a:srgbClr val="CC9900"/>
                </a:solidFill>
              </a:rPr>
              <a:t>ΛΙΜΟΝΟΕΙΔΗ</a:t>
            </a:r>
          </a:p>
          <a:p>
            <a:pPr>
              <a:buClr>
                <a:schemeClr val="accent5">
                  <a:lumMod val="75000"/>
                </a:schemeClr>
              </a:buClr>
              <a:buFont typeface="Wingdings" pitchFamily="2" charset="2"/>
              <a:buChar char="ü"/>
            </a:pPr>
            <a:r>
              <a:rPr lang="el-GR" sz="2000" dirty="0" smtClean="0"/>
              <a:t>Η οβακουνόνη ως S-τρανσφεράση  γλουταθειόνης (GST) αντιφλεγμονώδη δράση σε κύτταρα καρκίνου του παγκρέατος και του παχέος εντέρου</a:t>
            </a:r>
          </a:p>
          <a:p>
            <a:pPr>
              <a:buClr>
                <a:schemeClr val="accent5">
                  <a:lumMod val="75000"/>
                </a:schemeClr>
              </a:buClr>
              <a:buFont typeface="Wingdings" pitchFamily="2" charset="2"/>
              <a:buChar char="ü"/>
            </a:pPr>
            <a:r>
              <a:rPr lang="el-GR" sz="2000" dirty="0" smtClean="0"/>
              <a:t>Αναστολή της καρκινικής κυτταρικής σειράς </a:t>
            </a:r>
            <a:r>
              <a:rPr lang="en-US" sz="2000" dirty="0" smtClean="0"/>
              <a:t> S</a:t>
            </a:r>
            <a:r>
              <a:rPr lang="el-GR" sz="2000" dirty="0" smtClean="0"/>
              <a:t>W480</a:t>
            </a:r>
            <a:r>
              <a:rPr lang="en-US" sz="2000" dirty="0" smtClean="0"/>
              <a:t> </a:t>
            </a:r>
            <a:r>
              <a:rPr lang="el-GR" sz="2000" dirty="0" smtClean="0"/>
              <a:t> του παχέος εντέρου</a:t>
            </a:r>
          </a:p>
          <a:p>
            <a:pPr>
              <a:buClr>
                <a:schemeClr val="accent5">
                  <a:lumMod val="75000"/>
                </a:schemeClr>
              </a:buClr>
              <a:buNone/>
            </a:pPr>
            <a:endParaRPr lang="el-GR" sz="2000" dirty="0" smtClean="0"/>
          </a:p>
          <a:p>
            <a:pPr>
              <a:buClr>
                <a:schemeClr val="accent5">
                  <a:lumMod val="75000"/>
                </a:schemeClr>
              </a:buClr>
              <a:buNone/>
            </a:pPr>
            <a:endParaRPr lang="el-GR" sz="2000" dirty="0" smtClean="0"/>
          </a:p>
          <a:p>
            <a:pPr>
              <a:buNone/>
            </a:pPr>
            <a:r>
              <a:rPr lang="el-GR" sz="2000" b="1" u="sng" dirty="0" smtClean="0">
                <a:solidFill>
                  <a:srgbClr val="CC9900"/>
                </a:solidFill>
              </a:rPr>
              <a:t>ΦΥΤΟΣΤΕΡΟΛΕΣ</a:t>
            </a:r>
          </a:p>
          <a:p>
            <a:pPr>
              <a:buNone/>
            </a:pPr>
            <a:r>
              <a:rPr lang="el-GR" sz="2000" dirty="0" smtClean="0"/>
              <a:t>Διατροφή πλούσια σε φυτοστερόλες ↓ τον κίνδυνο εμφάνισης καρκίνου κατά 20%</a:t>
            </a:r>
          </a:p>
          <a:p>
            <a:pPr>
              <a:buNone/>
            </a:pPr>
            <a:r>
              <a:rPr lang="el-GR" sz="2000" b="1" dirty="0" smtClean="0">
                <a:solidFill>
                  <a:schemeClr val="accent5">
                    <a:lumMod val="75000"/>
                  </a:schemeClr>
                </a:solidFill>
              </a:rPr>
              <a:t> Β- σιτοστερόλη </a:t>
            </a:r>
          </a:p>
          <a:p>
            <a:pPr>
              <a:buClr>
                <a:schemeClr val="accent5">
                  <a:lumMod val="75000"/>
                </a:schemeClr>
              </a:buClr>
              <a:buFont typeface="Wingdings" pitchFamily="2" charset="2"/>
              <a:buChar char="ü"/>
            </a:pPr>
            <a:r>
              <a:rPr lang="el-GR" sz="2000" dirty="0" smtClean="0"/>
              <a:t>Αναστέλλει τον πολλ/σμό ανθρώπινων  λευχαιμικών κυττάρων </a:t>
            </a:r>
          </a:p>
          <a:p>
            <a:pPr>
              <a:buClr>
                <a:schemeClr val="accent5">
                  <a:lumMod val="75000"/>
                </a:schemeClr>
              </a:buClr>
              <a:buFont typeface="Wingdings" pitchFamily="2" charset="2"/>
              <a:buChar char="ü"/>
            </a:pPr>
            <a:r>
              <a:rPr lang="el-GR" sz="2000" dirty="0" smtClean="0"/>
              <a:t>Πρόληψη καρκίνου και υπερπλασίας προστάτη</a:t>
            </a:r>
          </a:p>
          <a:p>
            <a:endParaRPr lang="el-GR" sz="2800" dirty="0" smtClean="0"/>
          </a:p>
          <a:p>
            <a:endParaRPr lang="el-GR" dirty="0" smtClean="0"/>
          </a:p>
          <a:p>
            <a:endParaRPr lang="el-GR" dirty="0" smtClean="0"/>
          </a:p>
          <a:p>
            <a:pPr>
              <a:buNone/>
            </a:pPr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71472" y="0"/>
            <a:ext cx="8086724" cy="868346"/>
          </a:xfrm>
        </p:spPr>
        <p:txBody>
          <a:bodyPr>
            <a:normAutofit/>
          </a:bodyPr>
          <a:lstStyle/>
          <a:p>
            <a:r>
              <a:rPr lang="el-GR" sz="3200" b="1" dirty="0" smtClean="0">
                <a:solidFill>
                  <a:schemeClr val="accent5">
                    <a:lumMod val="75000"/>
                  </a:schemeClr>
                </a:solidFill>
              </a:rPr>
              <a:t>Πολυφαινόλες</a:t>
            </a:r>
            <a:endParaRPr lang="el-GR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914FE-1946-42A8-B49C-74CBAC114E78}" type="slidenum">
              <a:rPr lang="el-GR" smtClean="0"/>
              <a:pPr/>
              <a:t>12</a:t>
            </a:fld>
            <a:endParaRPr lang="el-GR" dirty="0"/>
          </a:p>
        </p:txBody>
      </p:sp>
      <p:sp>
        <p:nvSpPr>
          <p:cNvPr id="7" name="6 - Ορθογώνιο"/>
          <p:cNvSpPr/>
          <p:nvPr/>
        </p:nvSpPr>
        <p:spPr>
          <a:xfrm>
            <a:off x="428596" y="1000108"/>
            <a:ext cx="807249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5">
                  <a:lumMod val="75000"/>
                </a:schemeClr>
              </a:buClr>
              <a:buFont typeface="Arial" pitchFamily="34" charset="0"/>
              <a:buChar char="•"/>
            </a:pPr>
            <a:r>
              <a:rPr lang="el-GR" dirty="0" smtClean="0"/>
              <a:t> Είναι ενώσεις με τουλάχιστον έναν αρωματικό δακτύλιο</a:t>
            </a:r>
          </a:p>
          <a:p>
            <a:pPr>
              <a:buClr>
                <a:schemeClr val="accent5">
                  <a:lumMod val="75000"/>
                </a:schemeClr>
              </a:buClr>
              <a:buFont typeface="Arial" pitchFamily="34" charset="0"/>
              <a:buChar char="•"/>
            </a:pPr>
            <a:r>
              <a:rPr lang="el-GR" dirty="0" smtClean="0"/>
              <a:t> Περιλαμβάνουν </a:t>
            </a:r>
            <a:r>
              <a:rPr lang="el-GR" dirty="0" smtClean="0"/>
              <a:t> τα  </a:t>
            </a:r>
            <a:r>
              <a:rPr lang="el-GR" dirty="0" smtClean="0"/>
              <a:t>φαινολικά οξέα, τα φλαβονοειδή και τα  μη φλαβονοειδή</a:t>
            </a:r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el-GR" b="1" dirty="0" smtClean="0">
                <a:solidFill>
                  <a:srgbClr val="CC9900"/>
                </a:solidFill>
              </a:rPr>
              <a:t>                                           </a:t>
            </a:r>
          </a:p>
          <a:p>
            <a:pPr>
              <a:buClr>
                <a:schemeClr val="accent5">
                  <a:lumMod val="75000"/>
                </a:schemeClr>
              </a:buClr>
            </a:pPr>
            <a:endParaRPr lang="el-GR" b="1" dirty="0" smtClean="0">
              <a:solidFill>
                <a:srgbClr val="CC9900"/>
              </a:solidFill>
            </a:endParaRPr>
          </a:p>
          <a:p>
            <a:pPr>
              <a:buClr>
                <a:schemeClr val="accent5">
                  <a:lumMod val="75000"/>
                </a:schemeClr>
              </a:buClr>
            </a:pPr>
            <a:endParaRPr lang="el-GR" b="1" dirty="0" smtClean="0">
              <a:solidFill>
                <a:srgbClr val="CC9900"/>
              </a:solidFill>
            </a:endParaRPr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/>
          </a:p>
        </p:txBody>
      </p:sp>
      <p:sp>
        <p:nvSpPr>
          <p:cNvPr id="56" name="55 - Ορθογώνιο"/>
          <p:cNvSpPr/>
          <p:nvPr/>
        </p:nvSpPr>
        <p:spPr>
          <a:xfrm>
            <a:off x="214282" y="2428868"/>
            <a:ext cx="1714512" cy="857256"/>
          </a:xfrm>
          <a:prstGeom prst="rect">
            <a:avLst/>
          </a:prstGeom>
          <a:solidFill>
            <a:srgbClr val="CC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b="1" dirty="0" smtClean="0"/>
              <a:t>Φλαβόνες</a:t>
            </a:r>
          </a:p>
          <a:p>
            <a:pPr algn="ctr"/>
            <a:r>
              <a:rPr lang="el-GR" sz="1600" b="1" dirty="0" smtClean="0">
                <a:solidFill>
                  <a:schemeClr val="bg1"/>
                </a:solidFill>
              </a:rPr>
              <a:t>Λουτεολίνη</a:t>
            </a:r>
          </a:p>
          <a:p>
            <a:pPr algn="ctr"/>
            <a:r>
              <a:rPr lang="el-GR" sz="1600" b="1" dirty="0" smtClean="0">
                <a:solidFill>
                  <a:schemeClr val="bg1"/>
                </a:solidFill>
              </a:rPr>
              <a:t>Απιγενίνη</a:t>
            </a:r>
            <a:endParaRPr lang="el-GR" sz="1600" b="1" dirty="0">
              <a:solidFill>
                <a:schemeClr val="bg1"/>
              </a:solidFill>
            </a:endParaRPr>
          </a:p>
        </p:txBody>
      </p:sp>
      <p:sp>
        <p:nvSpPr>
          <p:cNvPr id="57" name="56 - Ορθογώνιο"/>
          <p:cNvSpPr/>
          <p:nvPr/>
        </p:nvSpPr>
        <p:spPr>
          <a:xfrm>
            <a:off x="214282" y="3286124"/>
            <a:ext cx="1714512" cy="642942"/>
          </a:xfrm>
          <a:prstGeom prst="rect">
            <a:avLst/>
          </a:prstGeom>
          <a:solidFill>
            <a:srgbClr val="CC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b="1" dirty="0" smtClean="0">
                <a:solidFill>
                  <a:schemeClr val="bg1"/>
                </a:solidFill>
              </a:rPr>
              <a:t>Φλαβανόλες</a:t>
            </a:r>
          </a:p>
          <a:p>
            <a:pPr algn="ctr"/>
            <a:r>
              <a:rPr lang="el-GR" sz="1600" b="1" dirty="0" smtClean="0">
                <a:solidFill>
                  <a:schemeClr val="bg1"/>
                </a:solidFill>
              </a:rPr>
              <a:t>(EGCG)</a:t>
            </a:r>
            <a:endParaRPr lang="el-GR" sz="1600" b="1" dirty="0">
              <a:solidFill>
                <a:schemeClr val="bg1"/>
              </a:solidFill>
            </a:endParaRPr>
          </a:p>
        </p:txBody>
      </p:sp>
      <p:sp>
        <p:nvSpPr>
          <p:cNvPr id="58" name="57 - Ορθογώνιο"/>
          <p:cNvSpPr/>
          <p:nvPr/>
        </p:nvSpPr>
        <p:spPr>
          <a:xfrm>
            <a:off x="1928794" y="3929066"/>
            <a:ext cx="1714512" cy="2000264"/>
          </a:xfrm>
          <a:prstGeom prst="rect">
            <a:avLst/>
          </a:prstGeom>
          <a:solidFill>
            <a:srgbClr val="CC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400" b="1" dirty="0" smtClean="0"/>
          </a:p>
          <a:p>
            <a:pPr algn="ctr"/>
            <a:endParaRPr lang="el-GR" sz="1400" b="1" dirty="0" smtClean="0"/>
          </a:p>
          <a:p>
            <a:pPr algn="ctr"/>
            <a:endParaRPr lang="el-GR" sz="1400" b="1" dirty="0" smtClean="0"/>
          </a:p>
          <a:p>
            <a:pPr algn="ctr"/>
            <a:r>
              <a:rPr lang="el-GR" sz="1600" b="1" dirty="0" smtClean="0"/>
              <a:t>Φλαβονόλες</a:t>
            </a:r>
          </a:p>
          <a:p>
            <a:pPr algn="ctr"/>
            <a:r>
              <a:rPr lang="el-GR" sz="1600" b="1" dirty="0" smtClean="0"/>
              <a:t>Κερσετίνη</a:t>
            </a:r>
          </a:p>
          <a:p>
            <a:pPr algn="ctr"/>
            <a:r>
              <a:rPr lang="el-GR" sz="1600" b="1" dirty="0" smtClean="0"/>
              <a:t>Καμπεφερόλη</a:t>
            </a:r>
            <a:endParaRPr lang="el-GR" sz="1600" dirty="0" smtClean="0"/>
          </a:p>
          <a:p>
            <a:pPr lvl="0" algn="ctr"/>
            <a:endParaRPr lang="el-GR" sz="1600" b="1" dirty="0" smtClean="0"/>
          </a:p>
          <a:p>
            <a:pPr lvl="0" algn="ctr"/>
            <a:endParaRPr lang="el-GR" sz="1400" dirty="0" smtClean="0"/>
          </a:p>
          <a:p>
            <a:pPr algn="ctr"/>
            <a:endParaRPr lang="el-GR" sz="1400" b="1" dirty="0" smtClean="0"/>
          </a:p>
          <a:p>
            <a:pPr algn="ctr"/>
            <a:endParaRPr lang="el-GR" sz="1400" b="1" dirty="0"/>
          </a:p>
        </p:txBody>
      </p:sp>
      <p:sp>
        <p:nvSpPr>
          <p:cNvPr id="59" name="58 - Ορθογώνιο"/>
          <p:cNvSpPr/>
          <p:nvPr/>
        </p:nvSpPr>
        <p:spPr>
          <a:xfrm>
            <a:off x="214282" y="3929066"/>
            <a:ext cx="1714512" cy="2000264"/>
          </a:xfrm>
          <a:prstGeom prst="rect">
            <a:avLst/>
          </a:prstGeom>
          <a:solidFill>
            <a:srgbClr val="CC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b="1" dirty="0" smtClean="0"/>
              <a:t>Ανθοκυανιδίνες</a:t>
            </a:r>
          </a:p>
          <a:p>
            <a:r>
              <a:rPr lang="el-GR" sz="1600" b="1" dirty="0" smtClean="0"/>
              <a:t>Μαλβιδίνη</a:t>
            </a:r>
          </a:p>
          <a:p>
            <a:r>
              <a:rPr lang="el-GR" sz="1600" b="1" dirty="0" smtClean="0"/>
              <a:t>Πελαργονιδίνη </a:t>
            </a:r>
          </a:p>
          <a:p>
            <a:r>
              <a:rPr lang="el-GR" sz="1600" b="1" dirty="0" smtClean="0"/>
              <a:t>Πεντουδίνη</a:t>
            </a:r>
          </a:p>
          <a:p>
            <a:r>
              <a:rPr lang="el-GR" sz="1600" b="1" dirty="0" smtClean="0"/>
              <a:t>Δελφινιδίνη</a:t>
            </a:r>
          </a:p>
          <a:p>
            <a:r>
              <a:rPr lang="el-GR" sz="1600" b="1" dirty="0" smtClean="0"/>
              <a:t>Κυανιδίνη</a:t>
            </a:r>
            <a:endParaRPr lang="el-GR" sz="1600" b="1" dirty="0"/>
          </a:p>
        </p:txBody>
      </p:sp>
      <p:sp>
        <p:nvSpPr>
          <p:cNvPr id="60" name="59 - Ορθογώνιο"/>
          <p:cNvSpPr/>
          <p:nvPr/>
        </p:nvSpPr>
        <p:spPr>
          <a:xfrm>
            <a:off x="1928794" y="2428868"/>
            <a:ext cx="1714512" cy="857256"/>
          </a:xfrm>
          <a:prstGeom prst="rect">
            <a:avLst/>
          </a:prstGeom>
          <a:solidFill>
            <a:srgbClr val="CC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b="1" dirty="0" smtClean="0"/>
              <a:t>Ισοφλαβόνες</a:t>
            </a:r>
          </a:p>
          <a:p>
            <a:pPr algn="ctr"/>
            <a:r>
              <a:rPr lang="el-GR" sz="1600" b="1" dirty="0" smtClean="0">
                <a:solidFill>
                  <a:schemeClr val="bg1"/>
                </a:solidFill>
              </a:rPr>
              <a:t>Δαιδζεΐνη  Γενιστεΐνη</a:t>
            </a:r>
            <a:endParaRPr lang="el-GR" sz="1600" b="1" dirty="0">
              <a:solidFill>
                <a:schemeClr val="bg1"/>
              </a:solidFill>
            </a:endParaRPr>
          </a:p>
        </p:txBody>
      </p:sp>
      <p:sp>
        <p:nvSpPr>
          <p:cNvPr id="61" name="60 - Ορθογώνιο"/>
          <p:cNvSpPr/>
          <p:nvPr/>
        </p:nvSpPr>
        <p:spPr>
          <a:xfrm>
            <a:off x="1928794" y="3286124"/>
            <a:ext cx="1714512" cy="642942"/>
          </a:xfrm>
          <a:prstGeom prst="rect">
            <a:avLst/>
          </a:prstGeom>
          <a:solidFill>
            <a:srgbClr val="CC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400" b="1" dirty="0" smtClean="0"/>
          </a:p>
          <a:p>
            <a:pPr algn="ctr"/>
            <a:r>
              <a:rPr lang="el-GR" b="1" dirty="0" smtClean="0">
                <a:solidFill>
                  <a:schemeClr val="bg1"/>
                </a:solidFill>
              </a:rPr>
              <a:t>Φλαβανόνες</a:t>
            </a:r>
          </a:p>
          <a:p>
            <a:pPr lvl="0" algn="ctr"/>
            <a:r>
              <a:rPr lang="en-US" sz="1600" b="1" dirty="0" smtClean="0">
                <a:solidFill>
                  <a:schemeClr val="bg1"/>
                </a:solidFill>
              </a:rPr>
              <a:t>E</a:t>
            </a:r>
            <a:r>
              <a:rPr lang="el-GR" sz="1600" b="1" dirty="0" smtClean="0">
                <a:solidFill>
                  <a:schemeClr val="bg1"/>
                </a:solidFill>
              </a:rPr>
              <a:t>σπεριδίνη</a:t>
            </a:r>
            <a:endParaRPr lang="el-GR" sz="1600" dirty="0" smtClean="0">
              <a:solidFill>
                <a:schemeClr val="bg1"/>
              </a:solidFill>
            </a:endParaRPr>
          </a:p>
          <a:p>
            <a:pPr algn="ctr"/>
            <a:endParaRPr lang="el-GR" sz="1400" b="1" dirty="0"/>
          </a:p>
        </p:txBody>
      </p:sp>
      <p:sp>
        <p:nvSpPr>
          <p:cNvPr id="63" name="62 - Ορθογώνιο"/>
          <p:cNvSpPr/>
          <p:nvPr/>
        </p:nvSpPr>
        <p:spPr>
          <a:xfrm>
            <a:off x="3807303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l-GR" b="1" dirty="0"/>
          </a:p>
        </p:txBody>
      </p:sp>
      <p:sp>
        <p:nvSpPr>
          <p:cNvPr id="64" name="63 - Ορθογώνιο"/>
          <p:cNvSpPr/>
          <p:nvPr/>
        </p:nvSpPr>
        <p:spPr>
          <a:xfrm>
            <a:off x="214282" y="1857364"/>
            <a:ext cx="3429024" cy="571504"/>
          </a:xfrm>
          <a:prstGeom prst="rect">
            <a:avLst/>
          </a:prstGeom>
          <a:solidFill>
            <a:srgbClr val="CC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b="1" dirty="0" smtClean="0">
              <a:solidFill>
                <a:srgbClr val="CC9900"/>
              </a:solidFill>
            </a:endParaRPr>
          </a:p>
          <a:p>
            <a:pPr algn="ctr"/>
            <a:r>
              <a:rPr lang="el-GR" b="1" dirty="0" smtClean="0">
                <a:solidFill>
                  <a:schemeClr val="bg1"/>
                </a:solidFill>
              </a:rPr>
              <a:t>Φλαβανοειδή</a:t>
            </a:r>
          </a:p>
          <a:p>
            <a:pPr algn="ctr"/>
            <a:endParaRPr lang="el-GR" dirty="0">
              <a:solidFill>
                <a:srgbClr val="CC9900"/>
              </a:solidFill>
            </a:endParaRPr>
          </a:p>
        </p:txBody>
      </p:sp>
      <p:sp>
        <p:nvSpPr>
          <p:cNvPr id="106" name="105 - Ορθογώνιο"/>
          <p:cNvSpPr/>
          <p:nvPr/>
        </p:nvSpPr>
        <p:spPr>
          <a:xfrm>
            <a:off x="5000628" y="1857364"/>
            <a:ext cx="3214710" cy="571504"/>
          </a:xfrm>
          <a:prstGeom prst="rect">
            <a:avLst/>
          </a:prstGeom>
          <a:solidFill>
            <a:schemeClr val="accent5">
              <a:lumMod val="75000"/>
            </a:schemeClr>
          </a:solidFill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b="1" dirty="0" smtClean="0"/>
              <a:t>Μη φλαβονοειδή</a:t>
            </a:r>
            <a:endParaRPr lang="el-GR" sz="1600" b="1" dirty="0"/>
          </a:p>
        </p:txBody>
      </p:sp>
      <p:sp>
        <p:nvSpPr>
          <p:cNvPr id="111" name="110 - Ορθογώνιο"/>
          <p:cNvSpPr/>
          <p:nvPr/>
        </p:nvSpPr>
        <p:spPr>
          <a:xfrm>
            <a:off x="6500826" y="2428868"/>
            <a:ext cx="1714512" cy="350046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600" b="1" u="sng" dirty="0" smtClean="0"/>
              <a:t>Φαινολικά οξέα</a:t>
            </a:r>
          </a:p>
          <a:p>
            <a:r>
              <a:rPr lang="el-GR" sz="1600" b="1" dirty="0" smtClean="0"/>
              <a:t>Γαλλικό οξύ</a:t>
            </a:r>
          </a:p>
          <a:p>
            <a:r>
              <a:rPr lang="el-GR" sz="1600" b="1" dirty="0" smtClean="0"/>
              <a:t>Ελλαγικό οξύ</a:t>
            </a:r>
          </a:p>
          <a:p>
            <a:r>
              <a:rPr lang="el-GR" sz="1600" b="1" dirty="0" smtClean="0"/>
              <a:t>Καφεϊκό οξύ</a:t>
            </a:r>
          </a:p>
          <a:p>
            <a:r>
              <a:rPr lang="el-GR" sz="1600" b="1" dirty="0" smtClean="0"/>
              <a:t>Χλωρογενικό οξύ</a:t>
            </a:r>
          </a:p>
          <a:p>
            <a:r>
              <a:rPr lang="el-GR" sz="1600" b="1" dirty="0" smtClean="0"/>
              <a:t>Ροσμαρινικό οξύ</a:t>
            </a:r>
            <a:endParaRPr lang="en-US" sz="1600" b="1" dirty="0" smtClean="0"/>
          </a:p>
          <a:p>
            <a:r>
              <a:rPr lang="el-GR" sz="1600" b="1" dirty="0" smtClean="0"/>
              <a:t>Ταννικό οξύ</a:t>
            </a:r>
            <a:endParaRPr lang="en-US" sz="1600" b="1" dirty="0" smtClean="0"/>
          </a:p>
          <a:p>
            <a:r>
              <a:rPr lang="el-GR" sz="1600" b="1" dirty="0" smtClean="0"/>
              <a:t>Φερουλικό οξύ</a:t>
            </a:r>
          </a:p>
          <a:p>
            <a:endParaRPr lang="el-GR" sz="1600" dirty="0" smtClean="0"/>
          </a:p>
          <a:p>
            <a:pPr algn="ctr"/>
            <a:endParaRPr lang="el-GR" sz="1600" dirty="0"/>
          </a:p>
        </p:txBody>
      </p:sp>
      <p:sp>
        <p:nvSpPr>
          <p:cNvPr id="114" name="113 - Ορθογώνιο"/>
          <p:cNvSpPr/>
          <p:nvPr/>
        </p:nvSpPr>
        <p:spPr>
          <a:xfrm>
            <a:off x="5000628" y="2428868"/>
            <a:ext cx="1500198" cy="785818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solidFill>
                  <a:schemeClr val="bg1"/>
                </a:solidFill>
              </a:rPr>
              <a:t>Στιλβένια</a:t>
            </a:r>
          </a:p>
          <a:p>
            <a:pPr algn="ctr"/>
            <a:r>
              <a:rPr lang="el-GR" sz="1600" b="1" dirty="0" smtClean="0">
                <a:solidFill>
                  <a:schemeClr val="bg1"/>
                </a:solidFill>
              </a:rPr>
              <a:t>Ρεσβερατρόλη</a:t>
            </a:r>
            <a:endParaRPr lang="el-GR" sz="1600" b="1" dirty="0">
              <a:solidFill>
                <a:schemeClr val="bg1"/>
              </a:solidFill>
            </a:endParaRPr>
          </a:p>
        </p:txBody>
      </p:sp>
      <p:sp>
        <p:nvSpPr>
          <p:cNvPr id="115" name="114 - Ορθογώνιο"/>
          <p:cNvSpPr/>
          <p:nvPr/>
        </p:nvSpPr>
        <p:spPr>
          <a:xfrm>
            <a:off x="5000628" y="3214686"/>
            <a:ext cx="1500198" cy="271464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b="1" dirty="0" smtClean="0"/>
          </a:p>
          <a:p>
            <a:pPr algn="ctr"/>
            <a:endParaRPr lang="el-GR" b="1" dirty="0" smtClean="0"/>
          </a:p>
          <a:p>
            <a:pPr algn="ctr"/>
            <a:endParaRPr lang="el-GR" b="1" dirty="0" smtClean="0"/>
          </a:p>
          <a:p>
            <a:pPr algn="ctr"/>
            <a:endParaRPr lang="el-GR" b="1" dirty="0" smtClean="0"/>
          </a:p>
          <a:p>
            <a:pPr algn="ctr"/>
            <a:endParaRPr lang="el-GR" b="1" dirty="0" smtClean="0"/>
          </a:p>
          <a:p>
            <a:pPr algn="ctr"/>
            <a:r>
              <a:rPr lang="el-GR" b="1" u="sng" dirty="0" smtClean="0"/>
              <a:t>Λιγνάνες</a:t>
            </a:r>
          </a:p>
          <a:p>
            <a:r>
              <a:rPr lang="el-GR" sz="1600" b="1" u="sng" dirty="0" smtClean="0"/>
              <a:t>Διγλυκοζίτης </a:t>
            </a:r>
            <a:r>
              <a:rPr lang="el-GR" sz="1600" b="1" dirty="0" smtClean="0"/>
              <a:t>σεκοΐσολαρικορεσινόλη </a:t>
            </a:r>
          </a:p>
          <a:p>
            <a:endParaRPr lang="el-GR" b="1" dirty="0" smtClean="0"/>
          </a:p>
          <a:p>
            <a:pPr algn="ctr"/>
            <a:endParaRPr lang="el-GR" b="1" dirty="0" smtClean="0"/>
          </a:p>
          <a:p>
            <a:pPr algn="ctr"/>
            <a:endParaRPr lang="el-GR" b="1" dirty="0" smtClean="0"/>
          </a:p>
          <a:p>
            <a:pPr algn="ctr"/>
            <a:endParaRPr lang="el-GR" b="1" dirty="0" smtClean="0"/>
          </a:p>
          <a:p>
            <a:pPr algn="ctr"/>
            <a:endParaRPr lang="el-GR" b="1" dirty="0" smtClean="0"/>
          </a:p>
          <a:p>
            <a:pPr algn="ctr"/>
            <a:endParaRPr lang="el-GR" b="1" dirty="0" smtClean="0"/>
          </a:p>
          <a:p>
            <a:pPr algn="ctr"/>
            <a:endParaRPr lang="el-GR" b="1" dirty="0" smtClean="0"/>
          </a:p>
          <a:p>
            <a:pPr algn="ctr"/>
            <a:endParaRPr lang="el-GR" b="1" dirty="0" smtClean="0"/>
          </a:p>
          <a:p>
            <a:pPr algn="ctr"/>
            <a:r>
              <a:rPr lang="el-GR" b="1" dirty="0" smtClean="0"/>
              <a:t> 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914FE-1946-42A8-B49C-74CBAC114E78}" type="slidenum">
              <a:rPr lang="el-GR" smtClean="0"/>
              <a:pPr/>
              <a:t>13</a:t>
            </a:fld>
            <a:endParaRPr lang="el-GR" dirty="0"/>
          </a:p>
        </p:txBody>
      </p:sp>
      <p:sp>
        <p:nvSpPr>
          <p:cNvPr id="5" name="4 - Ορθογώνιο"/>
          <p:cNvSpPr/>
          <p:nvPr/>
        </p:nvSpPr>
        <p:spPr>
          <a:xfrm>
            <a:off x="0" y="142852"/>
            <a:ext cx="9144000" cy="28575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solidFill>
                  <a:schemeClr val="bg1"/>
                </a:solidFill>
              </a:rPr>
              <a:t>Φλαβονοειδή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48" name="47 - Βέλος προς τα κάτω"/>
          <p:cNvSpPr/>
          <p:nvPr/>
        </p:nvSpPr>
        <p:spPr>
          <a:xfrm>
            <a:off x="6429388" y="1142984"/>
            <a:ext cx="214314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50" name="49 - Ορθογώνιο"/>
          <p:cNvSpPr/>
          <p:nvPr/>
        </p:nvSpPr>
        <p:spPr>
          <a:xfrm>
            <a:off x="6072198" y="500042"/>
            <a:ext cx="2928926" cy="642942"/>
          </a:xfrm>
          <a:prstGeom prst="rect">
            <a:avLst/>
          </a:prstGeom>
          <a:solidFill>
            <a:srgbClr val="CC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endParaRPr lang="el-GR" sz="1600" b="1" u="sng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el-GR" sz="1600" b="1" u="sng" dirty="0" smtClean="0">
                <a:solidFill>
                  <a:schemeClr val="bg1"/>
                </a:solidFill>
              </a:rPr>
              <a:t>ΦΛΑΒΟΝΟΛΕΣ</a:t>
            </a:r>
          </a:p>
          <a:p>
            <a:r>
              <a:rPr lang="el-GR" sz="1600" b="1" dirty="0" smtClean="0"/>
              <a:t>Κερσετίνη     </a:t>
            </a:r>
            <a:r>
              <a:rPr lang="en-US" sz="1600" b="1" dirty="0" smtClean="0"/>
              <a:t>         </a:t>
            </a:r>
            <a:r>
              <a:rPr lang="el-GR" sz="1600" b="1" dirty="0" smtClean="0"/>
              <a:t>Καμπεφερόλη</a:t>
            </a:r>
          </a:p>
          <a:p>
            <a:pPr>
              <a:buNone/>
            </a:pPr>
            <a:endParaRPr lang="el-GR" dirty="0" smtClean="0"/>
          </a:p>
        </p:txBody>
      </p:sp>
      <p:sp>
        <p:nvSpPr>
          <p:cNvPr id="52" name="51 - Ορθογώνιο"/>
          <p:cNvSpPr/>
          <p:nvPr/>
        </p:nvSpPr>
        <p:spPr>
          <a:xfrm>
            <a:off x="0" y="500042"/>
            <a:ext cx="2786050" cy="642942"/>
          </a:xfrm>
          <a:prstGeom prst="rect">
            <a:avLst/>
          </a:prstGeom>
          <a:solidFill>
            <a:srgbClr val="CC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el-GR" b="1" u="sng" dirty="0" smtClean="0">
                <a:solidFill>
                  <a:schemeClr val="bg1"/>
                </a:solidFill>
              </a:rPr>
              <a:t>ΙΣΟΦΛΑΒΟΝΕΣ</a:t>
            </a:r>
          </a:p>
          <a:p>
            <a:pPr>
              <a:buNone/>
            </a:pPr>
            <a:r>
              <a:rPr lang="el-GR" sz="1600" b="1" dirty="0" smtClean="0"/>
              <a:t>δαιδζεΐνη και γενιστεΐνη</a:t>
            </a:r>
          </a:p>
        </p:txBody>
      </p:sp>
      <p:sp>
        <p:nvSpPr>
          <p:cNvPr id="54" name="53 - Ορθογώνιο"/>
          <p:cNvSpPr/>
          <p:nvPr/>
        </p:nvSpPr>
        <p:spPr>
          <a:xfrm>
            <a:off x="0" y="1571612"/>
            <a:ext cx="20716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b="1" dirty="0" smtClean="0"/>
              <a:t>Σύνδεση  με υποδοχείς οιστρογόνων</a:t>
            </a:r>
            <a:endParaRPr lang="el-GR" sz="1400" b="1" dirty="0"/>
          </a:p>
        </p:txBody>
      </p:sp>
      <p:sp>
        <p:nvSpPr>
          <p:cNvPr id="55" name="54 - Ορθογώνιο"/>
          <p:cNvSpPr/>
          <p:nvPr/>
        </p:nvSpPr>
        <p:spPr>
          <a:xfrm>
            <a:off x="0" y="2285992"/>
            <a:ext cx="2714644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b="1" dirty="0" smtClean="0"/>
              <a:t>Αναστολή του καρκίνου του μαστού, προστάτη, ενδομητρίου και θυρεοειδούς</a:t>
            </a:r>
          </a:p>
          <a:p>
            <a:r>
              <a:rPr lang="el-GR" sz="1400" b="1" dirty="0" smtClean="0"/>
              <a:t> </a:t>
            </a:r>
            <a:r>
              <a:rPr lang="el-GR" sz="1600" b="1" dirty="0" smtClean="0"/>
              <a:t> </a:t>
            </a:r>
            <a:endParaRPr lang="el-GR" sz="1600" b="1" dirty="0"/>
          </a:p>
        </p:txBody>
      </p:sp>
      <p:sp>
        <p:nvSpPr>
          <p:cNvPr id="35865" name="AutoShape 25" descr="The path of metallodrugs in breast cancer cells - Drug Target Revie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 dirty="0"/>
          </a:p>
        </p:txBody>
      </p:sp>
      <p:sp>
        <p:nvSpPr>
          <p:cNvPr id="35867" name="AutoShape 27" descr="The path of metallodrugs in breast cancer cells - Drug Target Revie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 dirty="0"/>
          </a:p>
        </p:txBody>
      </p:sp>
      <p:sp>
        <p:nvSpPr>
          <p:cNvPr id="35869" name="AutoShape 29" descr="The path of metallodrugs in breast cancer cells - Drug Target Revie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 dirty="0"/>
          </a:p>
        </p:txBody>
      </p:sp>
      <p:pic>
        <p:nvPicPr>
          <p:cNvPr id="35873" name="Picture 33" descr="Breast Cancer Facts - National Breast Cancer Foundation"/>
          <p:cNvPicPr>
            <a:picLocks noChangeAspect="1" noChangeArrowheads="1"/>
          </p:cNvPicPr>
          <p:nvPr/>
        </p:nvPicPr>
        <p:blipFill>
          <a:blip r:embed="rId2" cstate="print"/>
          <a:srcRect l="12498"/>
          <a:stretch>
            <a:fillRect/>
          </a:stretch>
        </p:blipFill>
        <p:spPr bwMode="auto">
          <a:xfrm>
            <a:off x="0" y="3214686"/>
            <a:ext cx="1572530" cy="1143008"/>
          </a:xfrm>
          <a:prstGeom prst="rect">
            <a:avLst/>
          </a:prstGeom>
          <a:noFill/>
        </p:spPr>
      </p:pic>
      <p:pic>
        <p:nvPicPr>
          <p:cNvPr id="35875" name="Picture 35" descr="What Is Prostate Cancer?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429132"/>
            <a:ext cx="1571604" cy="1143008"/>
          </a:xfrm>
          <a:prstGeom prst="rect">
            <a:avLst/>
          </a:prstGeom>
          <a:noFill/>
        </p:spPr>
      </p:pic>
      <p:sp>
        <p:nvSpPr>
          <p:cNvPr id="64" name="63 - Βέλος προς τα κάτω"/>
          <p:cNvSpPr/>
          <p:nvPr/>
        </p:nvSpPr>
        <p:spPr>
          <a:xfrm>
            <a:off x="1142976" y="1142984"/>
            <a:ext cx="214314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pic>
        <p:nvPicPr>
          <p:cNvPr id="35881" name="Picture 41" descr="Thyroid Cancer. 3D Illustration Showing Thyroid Gland With Tumor ..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4357694"/>
            <a:ext cx="1500198" cy="1159244"/>
          </a:xfrm>
          <a:prstGeom prst="rect">
            <a:avLst/>
          </a:prstGeom>
          <a:noFill/>
        </p:spPr>
      </p:pic>
      <p:pic>
        <p:nvPicPr>
          <p:cNvPr id="35885" name="Picture 45" descr="Researchers home in on mutation profiles of clear cell endometrial ..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71605" y="3214687"/>
            <a:ext cx="1500198" cy="1143008"/>
          </a:xfrm>
          <a:prstGeom prst="rect">
            <a:avLst/>
          </a:prstGeom>
          <a:noFill/>
        </p:spPr>
      </p:pic>
      <p:sp>
        <p:nvSpPr>
          <p:cNvPr id="70" name="69 - Ορθογώνιο"/>
          <p:cNvSpPr/>
          <p:nvPr/>
        </p:nvSpPr>
        <p:spPr>
          <a:xfrm>
            <a:off x="3286116" y="500042"/>
            <a:ext cx="2643206" cy="642942"/>
          </a:xfrm>
          <a:prstGeom prst="rect">
            <a:avLst/>
          </a:prstGeom>
          <a:solidFill>
            <a:srgbClr val="CC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el-GR" b="1" u="sng" dirty="0" smtClean="0">
                <a:solidFill>
                  <a:schemeClr val="bg1"/>
                </a:solidFill>
              </a:rPr>
              <a:t>ΦΛΑΒΑΝΟΛΕΣ</a:t>
            </a:r>
          </a:p>
          <a:p>
            <a:pPr>
              <a:buNone/>
            </a:pPr>
            <a:r>
              <a:rPr lang="el-GR" b="1" dirty="0" smtClean="0">
                <a:solidFill>
                  <a:schemeClr val="bg1"/>
                </a:solidFill>
              </a:rPr>
              <a:t>EGCG</a:t>
            </a:r>
          </a:p>
        </p:txBody>
      </p:sp>
      <p:pic>
        <p:nvPicPr>
          <p:cNvPr id="35887" name="Picture 47" descr="Spanish Scientists Create 'Mini Kidneys' From Skin Cells ...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7620" y="3286124"/>
            <a:ext cx="1345416" cy="1153213"/>
          </a:xfrm>
          <a:prstGeom prst="rect">
            <a:avLst/>
          </a:prstGeom>
          <a:noFill/>
        </p:spPr>
      </p:pic>
      <p:sp>
        <p:nvSpPr>
          <p:cNvPr id="72" name="71 - Ορθογώνιο"/>
          <p:cNvSpPr/>
          <p:nvPr/>
        </p:nvSpPr>
        <p:spPr>
          <a:xfrm>
            <a:off x="3357554" y="2357430"/>
            <a:ext cx="26432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b="1" dirty="0" smtClean="0"/>
              <a:t>Προστασία κυττάρων  δέρματος </a:t>
            </a:r>
          </a:p>
          <a:p>
            <a:r>
              <a:rPr lang="el-GR" sz="1400" b="1" dirty="0" smtClean="0"/>
              <a:t>μετά από ακτινοβολία </a:t>
            </a:r>
            <a:endParaRPr lang="el-GR" sz="1400" b="1" dirty="0"/>
          </a:p>
        </p:txBody>
      </p:sp>
      <p:sp>
        <p:nvSpPr>
          <p:cNvPr id="73" name="72 - Ορθογώνιο"/>
          <p:cNvSpPr/>
          <p:nvPr/>
        </p:nvSpPr>
        <p:spPr>
          <a:xfrm>
            <a:off x="3357554" y="1500174"/>
            <a:ext cx="23174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400" b="1" dirty="0" smtClean="0"/>
              <a:t>Προστασία </a:t>
            </a:r>
            <a:r>
              <a:rPr lang="en-US" sz="1400" b="1" dirty="0" smtClean="0"/>
              <a:t>DNA</a:t>
            </a:r>
            <a:r>
              <a:rPr lang="el-GR" sz="1400" b="1" dirty="0" smtClean="0"/>
              <a:t> από τη UVR</a:t>
            </a:r>
            <a:endParaRPr lang="el-GR" sz="1400" b="1" dirty="0"/>
          </a:p>
        </p:txBody>
      </p:sp>
      <p:sp>
        <p:nvSpPr>
          <p:cNvPr id="74" name="73 - Ορθογώνιο"/>
          <p:cNvSpPr/>
          <p:nvPr/>
        </p:nvSpPr>
        <p:spPr>
          <a:xfrm>
            <a:off x="3428992" y="4429132"/>
            <a:ext cx="25003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b="1" dirty="0" smtClean="0"/>
              <a:t>Διεγείρει την κυτταροτοξική δράση των Τ- λεμφοκυττάρων στο μικροπεριβάλλον των όγκων</a:t>
            </a:r>
            <a:endParaRPr lang="el-GR" sz="1400" b="1" dirty="0"/>
          </a:p>
        </p:txBody>
      </p:sp>
      <p:sp>
        <p:nvSpPr>
          <p:cNvPr id="76" name="75 - Βέλος προς τα κάτω"/>
          <p:cNvSpPr/>
          <p:nvPr/>
        </p:nvSpPr>
        <p:spPr>
          <a:xfrm>
            <a:off x="4286248" y="1142984"/>
            <a:ext cx="214314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77" name="76 - Ορθογώνιο"/>
          <p:cNvSpPr/>
          <p:nvPr/>
        </p:nvSpPr>
        <p:spPr>
          <a:xfrm>
            <a:off x="6072198" y="1643050"/>
            <a:ext cx="150019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b="1" dirty="0" smtClean="0"/>
              <a:t>Προστασία </a:t>
            </a:r>
            <a:r>
              <a:rPr lang="en-US" sz="1400" b="1" dirty="0" smtClean="0"/>
              <a:t>DNA</a:t>
            </a:r>
            <a:r>
              <a:rPr lang="el-GR" sz="1400" b="1" dirty="0" smtClean="0"/>
              <a:t> από τα </a:t>
            </a:r>
            <a:r>
              <a:rPr lang="en-US" sz="1400" b="1" dirty="0" smtClean="0"/>
              <a:t>Caco</a:t>
            </a:r>
            <a:r>
              <a:rPr lang="el-GR" sz="1400" b="1" dirty="0" smtClean="0"/>
              <a:t>-2 με επιδιόρθωση του </a:t>
            </a:r>
            <a:r>
              <a:rPr lang="en-US" sz="1400" b="1" dirty="0" smtClean="0"/>
              <a:t>DNA </a:t>
            </a:r>
            <a:r>
              <a:rPr lang="el-GR" sz="1400" b="1" dirty="0" smtClean="0"/>
              <a:t>μέσω ενζύμων</a:t>
            </a:r>
            <a:endParaRPr lang="el-GR" sz="1400" b="1" dirty="0"/>
          </a:p>
        </p:txBody>
      </p:sp>
      <p:sp>
        <p:nvSpPr>
          <p:cNvPr id="79" name="78 - Βέλος προς τα κάτω"/>
          <p:cNvSpPr/>
          <p:nvPr/>
        </p:nvSpPr>
        <p:spPr>
          <a:xfrm>
            <a:off x="8286776" y="1142984"/>
            <a:ext cx="214314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80" name="79 - Ορθογώνιο"/>
          <p:cNvSpPr/>
          <p:nvPr/>
        </p:nvSpPr>
        <p:spPr>
          <a:xfrm>
            <a:off x="6143636" y="3071810"/>
            <a:ext cx="150019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b="1" dirty="0" smtClean="0"/>
              <a:t>Προστασία από  ηπατικό καρκίνο  </a:t>
            </a:r>
            <a:r>
              <a:rPr lang="el-GR" sz="1400" b="1" dirty="0" smtClean="0"/>
              <a:t>με </a:t>
            </a:r>
            <a:r>
              <a:rPr lang="el-GR" sz="1400" b="1" dirty="0" err="1" smtClean="0"/>
              <a:t>↓</a:t>
            </a:r>
            <a:r>
              <a:rPr lang="el-GR" sz="1400" b="1" dirty="0" err="1" smtClean="0"/>
              <a:t>ROS</a:t>
            </a:r>
            <a:r>
              <a:rPr lang="el-GR" sz="1400" b="1" dirty="0" smtClean="0"/>
              <a:t> </a:t>
            </a:r>
            <a:endParaRPr lang="el-GR" sz="1400" b="1" dirty="0"/>
          </a:p>
        </p:txBody>
      </p:sp>
      <p:sp>
        <p:nvSpPr>
          <p:cNvPr id="81" name="80 - Ορθογώνιο"/>
          <p:cNvSpPr/>
          <p:nvPr/>
        </p:nvSpPr>
        <p:spPr>
          <a:xfrm>
            <a:off x="7715272" y="1643050"/>
            <a:ext cx="142872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b="1" dirty="0" smtClean="0"/>
              <a:t>Προστασία  από τον  καρκίνο του πάγκρεας ενεργοποιώντας τις κασπάσες</a:t>
            </a:r>
            <a:endParaRPr lang="el-GR" sz="1400" b="1" dirty="0"/>
          </a:p>
        </p:txBody>
      </p:sp>
      <p:pic>
        <p:nvPicPr>
          <p:cNvPr id="35893" name="Picture 53" descr="Why Is Pancreatic Cancer So Hard to Treat? | Memorial Sloan ...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15272" y="3143248"/>
            <a:ext cx="1285884" cy="1154076"/>
          </a:xfrm>
          <a:prstGeom prst="rect">
            <a:avLst/>
          </a:prstGeom>
          <a:noFill/>
        </p:spPr>
      </p:pic>
      <p:sp>
        <p:nvSpPr>
          <p:cNvPr id="83" name="82 - Ορθογώνιο"/>
          <p:cNvSpPr/>
          <p:nvPr/>
        </p:nvSpPr>
        <p:spPr>
          <a:xfrm>
            <a:off x="7715272" y="4429133"/>
            <a:ext cx="14287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b="1" dirty="0" smtClean="0"/>
              <a:t>Αναστολή αγγειογένεσης και έκφρασης του VEGF σε ανθρώπινα καρκινικά κύτταρα των ωοθηκών</a:t>
            </a:r>
            <a:endParaRPr lang="el-GR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914FE-1946-42A8-B49C-74CBAC114E78}" type="slidenum">
              <a:rPr lang="el-GR" smtClean="0"/>
              <a:pPr/>
              <a:t>14</a:t>
            </a:fld>
            <a:endParaRPr lang="el-GR" dirty="0"/>
          </a:p>
        </p:txBody>
      </p:sp>
      <p:sp>
        <p:nvSpPr>
          <p:cNvPr id="13" name="12 - Ορθογώνιο"/>
          <p:cNvSpPr/>
          <p:nvPr/>
        </p:nvSpPr>
        <p:spPr>
          <a:xfrm>
            <a:off x="0" y="642918"/>
            <a:ext cx="2357422" cy="571504"/>
          </a:xfrm>
          <a:prstGeom prst="rect">
            <a:avLst/>
          </a:prstGeom>
          <a:solidFill>
            <a:srgbClr val="CC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el-GR" sz="1600" b="1" u="sng" dirty="0" smtClean="0">
                <a:solidFill>
                  <a:schemeClr val="bg1"/>
                </a:solidFill>
              </a:rPr>
              <a:t>ΑΝΘΟΚΥΑΝΙΔΙΝΕΣ</a:t>
            </a:r>
          </a:p>
          <a:p>
            <a:pPr>
              <a:buNone/>
            </a:pPr>
            <a:r>
              <a:rPr lang="el-GR" sz="1400" b="1" dirty="0" smtClean="0">
                <a:solidFill>
                  <a:schemeClr val="bg1"/>
                </a:solidFill>
              </a:rPr>
              <a:t>κυανιδίνη-3-Ο</a:t>
            </a:r>
            <a:r>
              <a:rPr lang="en-US" sz="1400" b="1" dirty="0" smtClean="0">
                <a:solidFill>
                  <a:schemeClr val="bg1"/>
                </a:solidFill>
              </a:rPr>
              <a:t> </a:t>
            </a:r>
            <a:r>
              <a:rPr lang="el-GR" sz="1400" b="1" dirty="0" smtClean="0">
                <a:solidFill>
                  <a:schemeClr val="bg1"/>
                </a:solidFill>
              </a:rPr>
              <a:t>ρουτινοσίδη </a:t>
            </a:r>
            <a:endParaRPr lang="el-GR" sz="1400" b="1" u="sng" dirty="0" smtClean="0">
              <a:solidFill>
                <a:schemeClr val="bg1"/>
              </a:solidFill>
            </a:endParaRPr>
          </a:p>
        </p:txBody>
      </p:sp>
      <p:sp>
        <p:nvSpPr>
          <p:cNvPr id="14" name="13 - Ορθογώνιο"/>
          <p:cNvSpPr/>
          <p:nvPr/>
        </p:nvSpPr>
        <p:spPr>
          <a:xfrm>
            <a:off x="6929422" y="642918"/>
            <a:ext cx="2214578" cy="571504"/>
          </a:xfrm>
          <a:prstGeom prst="rect">
            <a:avLst/>
          </a:prstGeom>
          <a:solidFill>
            <a:srgbClr val="CC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b="1" u="sng" dirty="0" smtClean="0">
              <a:solidFill>
                <a:schemeClr val="bg1"/>
              </a:solidFill>
            </a:endParaRPr>
          </a:p>
          <a:p>
            <a:endParaRPr lang="en-US" b="1" u="sng" dirty="0" smtClean="0">
              <a:solidFill>
                <a:schemeClr val="bg1"/>
              </a:solidFill>
            </a:endParaRPr>
          </a:p>
          <a:p>
            <a:endParaRPr lang="el-GR" b="1" u="sng" dirty="0" smtClean="0">
              <a:solidFill>
                <a:schemeClr val="bg1"/>
              </a:solidFill>
            </a:endParaRPr>
          </a:p>
          <a:p>
            <a:endParaRPr lang="el-GR" b="1" u="sng" dirty="0" smtClean="0">
              <a:solidFill>
                <a:schemeClr val="bg1"/>
              </a:solidFill>
            </a:endParaRPr>
          </a:p>
          <a:p>
            <a:pPr algn="ctr"/>
            <a:endParaRPr lang="en-US" b="1" u="sng" dirty="0" smtClean="0">
              <a:solidFill>
                <a:schemeClr val="bg1"/>
              </a:solidFill>
            </a:endParaRPr>
          </a:p>
          <a:p>
            <a:pPr algn="ctr"/>
            <a:endParaRPr lang="en-US" b="1" u="sng" dirty="0" smtClean="0">
              <a:solidFill>
                <a:schemeClr val="bg1"/>
              </a:solidFill>
            </a:endParaRPr>
          </a:p>
          <a:p>
            <a:pPr algn="ctr"/>
            <a:endParaRPr lang="en-US" b="1" u="sng" dirty="0" smtClean="0">
              <a:solidFill>
                <a:schemeClr val="bg1"/>
              </a:solidFill>
            </a:endParaRPr>
          </a:p>
          <a:p>
            <a:pPr algn="ctr"/>
            <a:endParaRPr lang="en-US" b="1" u="sng" dirty="0" smtClean="0">
              <a:solidFill>
                <a:schemeClr val="bg1"/>
              </a:solidFill>
            </a:endParaRPr>
          </a:p>
          <a:p>
            <a:pPr algn="ctr"/>
            <a:endParaRPr lang="en-US" b="1" u="sng" dirty="0" smtClean="0">
              <a:solidFill>
                <a:schemeClr val="bg1"/>
              </a:solidFill>
            </a:endParaRPr>
          </a:p>
          <a:p>
            <a:pPr algn="ctr"/>
            <a:r>
              <a:rPr lang="el-GR" b="1" u="sng" dirty="0" smtClean="0">
                <a:solidFill>
                  <a:schemeClr val="bg1"/>
                </a:solidFill>
              </a:rPr>
              <a:t>ΦΛΑΒΑΝΟΝΕΣ</a:t>
            </a:r>
          </a:p>
          <a:p>
            <a:pPr lvl="0" algn="ctr"/>
            <a:r>
              <a:rPr lang="en-US" sz="1600" b="1" dirty="0" smtClean="0"/>
              <a:t>E</a:t>
            </a:r>
            <a:r>
              <a:rPr lang="el-GR" sz="1600" b="1" dirty="0" smtClean="0"/>
              <a:t>σπεριδίνη</a:t>
            </a:r>
            <a:endParaRPr lang="en-US" sz="1600" b="1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l-GR" dirty="0" smtClean="0"/>
          </a:p>
        </p:txBody>
      </p:sp>
      <p:sp>
        <p:nvSpPr>
          <p:cNvPr id="17" name="16 - Ορθογώνιο"/>
          <p:cNvSpPr/>
          <p:nvPr/>
        </p:nvSpPr>
        <p:spPr>
          <a:xfrm>
            <a:off x="2428860" y="642918"/>
            <a:ext cx="4429156" cy="571504"/>
          </a:xfrm>
          <a:prstGeom prst="rect">
            <a:avLst/>
          </a:prstGeom>
          <a:solidFill>
            <a:srgbClr val="CC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b="1" u="sng" dirty="0" smtClean="0">
              <a:solidFill>
                <a:schemeClr val="bg1"/>
              </a:solidFill>
            </a:endParaRPr>
          </a:p>
          <a:p>
            <a:pPr algn="ctr"/>
            <a:r>
              <a:rPr lang="el-GR" b="1" u="sng" dirty="0" smtClean="0">
                <a:solidFill>
                  <a:schemeClr val="bg1"/>
                </a:solidFill>
              </a:rPr>
              <a:t>ΦΛΑΒΟΝΕΣ</a:t>
            </a:r>
            <a:endParaRPr lang="en-US" b="1" u="sng" dirty="0" smtClean="0">
              <a:solidFill>
                <a:schemeClr val="bg1"/>
              </a:solidFill>
            </a:endParaRPr>
          </a:p>
          <a:p>
            <a:pPr algn="ctr"/>
            <a:endParaRPr lang="el-GR" b="1" u="sng" dirty="0" smtClean="0">
              <a:solidFill>
                <a:schemeClr val="bg1"/>
              </a:solidFill>
            </a:endParaRPr>
          </a:p>
          <a:p>
            <a:pPr algn="ctr"/>
            <a:endParaRPr lang="el-GR" dirty="0"/>
          </a:p>
        </p:txBody>
      </p:sp>
      <p:sp>
        <p:nvSpPr>
          <p:cNvPr id="18" name="17 - Ορθογώνιο"/>
          <p:cNvSpPr/>
          <p:nvPr/>
        </p:nvSpPr>
        <p:spPr>
          <a:xfrm>
            <a:off x="2857488" y="857232"/>
            <a:ext cx="371477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b="1" dirty="0" smtClean="0">
                <a:solidFill>
                  <a:schemeClr val="bg1"/>
                </a:solidFill>
              </a:rPr>
              <a:t>Λουτεολίνη </a:t>
            </a:r>
            <a:r>
              <a:rPr lang="en-US" sz="1600" b="1" dirty="0" smtClean="0">
                <a:solidFill>
                  <a:schemeClr val="bg1"/>
                </a:solidFill>
              </a:rPr>
              <a:t>      </a:t>
            </a:r>
            <a:r>
              <a:rPr lang="el-GR" sz="1600" b="1" dirty="0" smtClean="0">
                <a:solidFill>
                  <a:schemeClr val="bg1"/>
                </a:solidFill>
              </a:rPr>
              <a:t>                            Απιγενίνη</a:t>
            </a:r>
          </a:p>
          <a:p>
            <a:pPr>
              <a:buNone/>
            </a:pPr>
            <a:endParaRPr lang="el-GR" dirty="0" smtClean="0">
              <a:solidFill>
                <a:schemeClr val="bg1"/>
              </a:solidFill>
            </a:endParaRPr>
          </a:p>
        </p:txBody>
      </p:sp>
      <p:sp>
        <p:nvSpPr>
          <p:cNvPr id="19" name="18 - Ορθογώνιο"/>
          <p:cNvSpPr/>
          <p:nvPr/>
        </p:nvSpPr>
        <p:spPr>
          <a:xfrm>
            <a:off x="0" y="214290"/>
            <a:ext cx="9144000" cy="28575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solidFill>
                  <a:schemeClr val="bg1"/>
                </a:solidFill>
              </a:rPr>
              <a:t>Φλαβανοειδη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20" name="19 - Βέλος προς τα κάτω"/>
          <p:cNvSpPr/>
          <p:nvPr/>
        </p:nvSpPr>
        <p:spPr>
          <a:xfrm>
            <a:off x="3214678" y="1214422"/>
            <a:ext cx="214314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21" name="20 - Ορθογώνιο"/>
          <p:cNvSpPr/>
          <p:nvPr/>
        </p:nvSpPr>
        <p:spPr>
          <a:xfrm>
            <a:off x="2357422" y="1714488"/>
            <a:ext cx="30003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Αυτοφαγία στο ηπατοκυτταρικό </a:t>
            </a:r>
          </a:p>
          <a:p>
            <a:r>
              <a:rPr lang="el-GR" sz="14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καρκίνωμα </a:t>
            </a:r>
            <a:endParaRPr lang="el-GR" sz="1400" b="1" dirty="0" smtClean="0"/>
          </a:p>
          <a:p>
            <a:endParaRPr lang="el-GR" sz="1400" b="1" dirty="0"/>
          </a:p>
        </p:txBody>
      </p:sp>
      <p:pic>
        <p:nvPicPr>
          <p:cNvPr id="22" name="Picture 10" descr="Liver cancer cells, SEM Photograph by Science Photo Librar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2357430"/>
            <a:ext cx="1149920" cy="1061648"/>
          </a:xfrm>
          <a:prstGeom prst="rect">
            <a:avLst/>
          </a:prstGeom>
          <a:noFill/>
        </p:spPr>
      </p:pic>
      <p:pic>
        <p:nvPicPr>
          <p:cNvPr id="23" name="Picture 12" descr="Hepatocellular Carcinoma Stock Photo - Alam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2357430"/>
            <a:ext cx="1357322" cy="1071570"/>
          </a:xfrm>
          <a:prstGeom prst="rect">
            <a:avLst/>
          </a:prstGeom>
          <a:noFill/>
        </p:spPr>
      </p:pic>
      <p:pic>
        <p:nvPicPr>
          <p:cNvPr id="25" name="Picture 14" descr="Oral squamous cell carcinoma, SEM - Stock Image - C045/6285 ..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08" y="4429132"/>
            <a:ext cx="1158282" cy="1137660"/>
          </a:xfrm>
          <a:prstGeom prst="rect">
            <a:avLst/>
          </a:prstGeom>
          <a:noFill/>
        </p:spPr>
      </p:pic>
      <p:pic>
        <p:nvPicPr>
          <p:cNvPr id="26" name="Picture 16" descr="Oral Squamous Cell Carcinoma - Ear, Nose, and Throat Disorders ...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6116" y="4429132"/>
            <a:ext cx="1357322" cy="1143008"/>
          </a:xfrm>
          <a:prstGeom prst="rect">
            <a:avLst/>
          </a:prstGeom>
          <a:noFill/>
        </p:spPr>
      </p:pic>
      <p:sp>
        <p:nvSpPr>
          <p:cNvPr id="27" name="26 - Ορθογώνιο"/>
          <p:cNvSpPr/>
          <p:nvPr/>
        </p:nvSpPr>
        <p:spPr>
          <a:xfrm>
            <a:off x="2357422" y="3857628"/>
            <a:ext cx="22145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b="1" dirty="0" smtClean="0"/>
              <a:t>Απόπτωση στα καρκινικά </a:t>
            </a:r>
          </a:p>
          <a:p>
            <a:r>
              <a:rPr lang="el-GR" sz="1400" b="1" dirty="0" smtClean="0"/>
              <a:t>στοματικά πλακώδη </a:t>
            </a:r>
            <a:endParaRPr lang="el-GR" sz="1400" b="1" dirty="0"/>
          </a:p>
        </p:txBody>
      </p:sp>
      <p:sp>
        <p:nvSpPr>
          <p:cNvPr id="28" name="27 - Βέλος προς τα κάτω"/>
          <p:cNvSpPr/>
          <p:nvPr/>
        </p:nvSpPr>
        <p:spPr>
          <a:xfrm>
            <a:off x="5929322" y="1214422"/>
            <a:ext cx="214314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29" name="28 - Ορθογώνιο"/>
          <p:cNvSpPr/>
          <p:nvPr/>
        </p:nvSpPr>
        <p:spPr>
          <a:xfrm>
            <a:off x="5286380" y="1500175"/>
            <a:ext cx="16430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b="1" dirty="0" smtClean="0"/>
              <a:t>↓ κινδύνου</a:t>
            </a:r>
            <a:r>
              <a:rPr lang="en-US" sz="1400" b="1" dirty="0" smtClean="0"/>
              <a:t> </a:t>
            </a:r>
            <a:r>
              <a:rPr lang="el-GR" sz="1400" b="1" dirty="0" smtClean="0"/>
              <a:t>εμφάνισης του καρκίνου των ωοθηκών </a:t>
            </a:r>
            <a:endParaRPr lang="el-GR" sz="1400" b="1" dirty="0"/>
          </a:p>
        </p:txBody>
      </p:sp>
      <p:pic>
        <p:nvPicPr>
          <p:cNvPr id="30" name="Picture 18" descr="Omniprex News - A new kinase target in ovarian cance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86380" y="2571744"/>
            <a:ext cx="1571636" cy="1120700"/>
          </a:xfrm>
          <a:prstGeom prst="rect">
            <a:avLst/>
          </a:prstGeom>
          <a:noFill/>
        </p:spPr>
      </p:pic>
      <p:sp>
        <p:nvSpPr>
          <p:cNvPr id="31" name="30 - Ορθογώνιο"/>
          <p:cNvSpPr/>
          <p:nvPr/>
        </p:nvSpPr>
        <p:spPr>
          <a:xfrm>
            <a:off x="5286380" y="3857628"/>
            <a:ext cx="19680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b="1" dirty="0" smtClean="0"/>
              <a:t>Δεσμεύει  ROS- διακοπή στη φάση G1 στα καρκινικά κύτταρα της ουροδόχου κύστης</a:t>
            </a:r>
            <a:endParaRPr lang="el-GR" sz="1400" b="1" dirty="0"/>
          </a:p>
        </p:txBody>
      </p:sp>
      <p:pic>
        <p:nvPicPr>
          <p:cNvPr id="32" name="Picture 20" descr="Visual Guide to Bladder Cancer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57818" y="5214950"/>
            <a:ext cx="1728921" cy="1143008"/>
          </a:xfrm>
          <a:prstGeom prst="rect">
            <a:avLst/>
          </a:prstGeom>
          <a:noFill/>
        </p:spPr>
      </p:pic>
      <p:sp>
        <p:nvSpPr>
          <p:cNvPr id="33" name="32 - Ορθογώνιο"/>
          <p:cNvSpPr/>
          <p:nvPr/>
        </p:nvSpPr>
        <p:spPr>
          <a:xfrm>
            <a:off x="7215206" y="1571612"/>
            <a:ext cx="192879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b="1" dirty="0" smtClean="0">
                <a:solidFill>
                  <a:prstClr val="black"/>
                </a:solidFill>
              </a:rPr>
              <a:t>Αντιπολλαπλασιαστική δράση </a:t>
            </a:r>
            <a:r>
              <a:rPr lang="el-GR" sz="1400" b="1" dirty="0" smtClean="0"/>
              <a:t>στον καρκίνο του παχέος</a:t>
            </a:r>
            <a:r>
              <a:rPr lang="en-US" sz="1400" b="1" dirty="0" smtClean="0"/>
              <a:t> </a:t>
            </a:r>
            <a:r>
              <a:rPr lang="el-GR" sz="1400" b="1" dirty="0" smtClean="0"/>
              <a:t>εντέρου</a:t>
            </a:r>
            <a:endParaRPr lang="el-GR" sz="1400" dirty="0"/>
          </a:p>
        </p:txBody>
      </p:sp>
      <p:sp>
        <p:nvSpPr>
          <p:cNvPr id="34" name="33 - Βέλος προς τα κάτω"/>
          <p:cNvSpPr/>
          <p:nvPr/>
        </p:nvSpPr>
        <p:spPr>
          <a:xfrm>
            <a:off x="7858148" y="1214422"/>
            <a:ext cx="214314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pic>
        <p:nvPicPr>
          <p:cNvPr id="35" name="Picture 6" descr="In vivo Chemistry - BIOFUNCTIONAL CHEMISTRY"/>
          <p:cNvPicPr>
            <a:picLocks noChangeAspect="1" noChangeArrowheads="1"/>
          </p:cNvPicPr>
          <p:nvPr/>
        </p:nvPicPr>
        <p:blipFill>
          <a:blip r:embed="rId8"/>
          <a:srcRect l="32227" t="47706" r="45800" b="17890"/>
          <a:stretch>
            <a:fillRect/>
          </a:stretch>
        </p:blipFill>
        <p:spPr bwMode="auto">
          <a:xfrm>
            <a:off x="7358082" y="2571744"/>
            <a:ext cx="1412566" cy="1071570"/>
          </a:xfrm>
          <a:prstGeom prst="rect">
            <a:avLst/>
          </a:prstGeom>
          <a:noFill/>
        </p:spPr>
      </p:pic>
      <p:sp>
        <p:nvSpPr>
          <p:cNvPr id="37" name="36 - Βέλος προς τα κάτω"/>
          <p:cNvSpPr/>
          <p:nvPr/>
        </p:nvSpPr>
        <p:spPr>
          <a:xfrm>
            <a:off x="928662" y="1214422"/>
            <a:ext cx="214314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38" name="37 - Ορθογώνιο"/>
          <p:cNvSpPr/>
          <p:nvPr/>
        </p:nvSpPr>
        <p:spPr>
          <a:xfrm>
            <a:off x="0" y="1785926"/>
            <a:ext cx="20795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600" b="1" dirty="0" smtClean="0"/>
              <a:t>Αναστολή</a:t>
            </a:r>
            <a:r>
              <a:rPr lang="en-US" sz="1600" b="1" dirty="0" smtClean="0"/>
              <a:t> </a:t>
            </a:r>
            <a:r>
              <a:rPr lang="el-GR" sz="1600" b="1" dirty="0" smtClean="0"/>
              <a:t>των</a:t>
            </a:r>
            <a:r>
              <a:rPr lang="el-GR" sz="1600" dirty="0" smtClean="0"/>
              <a:t> </a:t>
            </a:r>
            <a:r>
              <a:rPr lang="el-GR" sz="1600" b="1" dirty="0" smtClean="0"/>
              <a:t>HepG2</a:t>
            </a:r>
            <a:r>
              <a:rPr lang="el-GR" sz="1600" dirty="0" smtClean="0"/>
              <a:t> </a:t>
            </a:r>
            <a:endParaRPr lang="el-GR" sz="1600" b="1" dirty="0"/>
          </a:p>
        </p:txBody>
      </p:sp>
      <p:pic>
        <p:nvPicPr>
          <p:cNvPr id="39" name="Picture 22" descr="Hep G2 - Wikipedia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2844" y="2285992"/>
            <a:ext cx="1785950" cy="15799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914FE-1946-42A8-B49C-74CBAC114E78}" type="slidenum">
              <a:rPr lang="el-GR" smtClean="0"/>
              <a:pPr/>
              <a:t>15</a:t>
            </a:fld>
            <a:endParaRPr lang="el-GR" dirty="0"/>
          </a:p>
        </p:txBody>
      </p:sp>
      <p:sp>
        <p:nvSpPr>
          <p:cNvPr id="6" name="5 - Ορθογώνιο"/>
          <p:cNvSpPr/>
          <p:nvPr/>
        </p:nvSpPr>
        <p:spPr>
          <a:xfrm>
            <a:off x="142844" y="642918"/>
            <a:ext cx="2928958" cy="50006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400" b="1" dirty="0" smtClean="0"/>
              <a:t>Γαλλικό οξύ            </a:t>
            </a:r>
            <a:r>
              <a:rPr lang="en-US" sz="1400" b="1" dirty="0" smtClean="0"/>
              <a:t>         </a:t>
            </a:r>
            <a:r>
              <a:rPr lang="el-GR" sz="1400" b="1" dirty="0" smtClean="0"/>
              <a:t>Ελλαγικό οξύ</a:t>
            </a:r>
          </a:p>
        </p:txBody>
      </p:sp>
      <p:sp>
        <p:nvSpPr>
          <p:cNvPr id="7" name="6 - Ορθογώνιο"/>
          <p:cNvSpPr/>
          <p:nvPr/>
        </p:nvSpPr>
        <p:spPr>
          <a:xfrm>
            <a:off x="0" y="285728"/>
            <a:ext cx="9144000" cy="28575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/>
              <a:t>Φαινολικά οξέα-Μη φλαβανοειδή</a:t>
            </a:r>
          </a:p>
        </p:txBody>
      </p:sp>
      <p:sp>
        <p:nvSpPr>
          <p:cNvPr id="9" name="8 - Ορθογώνιο"/>
          <p:cNvSpPr/>
          <p:nvPr/>
        </p:nvSpPr>
        <p:spPr>
          <a:xfrm>
            <a:off x="142844" y="1785926"/>
            <a:ext cx="15716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b="1" dirty="0" smtClean="0"/>
              <a:t>Απόπτωση ενεργοποιώντας κασπάση-3 στα Caco-2 </a:t>
            </a:r>
            <a:endParaRPr lang="el-GR" sz="1400" b="1" dirty="0"/>
          </a:p>
        </p:txBody>
      </p:sp>
      <p:sp>
        <p:nvSpPr>
          <p:cNvPr id="10" name="9 - Ορθογώνιο"/>
          <p:cNvSpPr/>
          <p:nvPr/>
        </p:nvSpPr>
        <p:spPr>
          <a:xfrm>
            <a:off x="3286116" y="642918"/>
            <a:ext cx="2857520" cy="50006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400" b="1" dirty="0" smtClean="0"/>
              <a:t>Καφεϊκό οξύ      </a:t>
            </a:r>
            <a:r>
              <a:rPr lang="en-US" sz="1400" b="1" dirty="0" smtClean="0"/>
              <a:t>    </a:t>
            </a:r>
            <a:r>
              <a:rPr lang="el-GR" sz="1400" b="1" dirty="0" smtClean="0"/>
              <a:t> Χλωρογενικό οξύ</a:t>
            </a:r>
            <a:endParaRPr lang="el-GR" sz="1400" b="1" dirty="0"/>
          </a:p>
        </p:txBody>
      </p:sp>
      <p:sp>
        <p:nvSpPr>
          <p:cNvPr id="11" name="10 - Ορθογώνιο"/>
          <p:cNvSpPr/>
          <p:nvPr/>
        </p:nvSpPr>
        <p:spPr>
          <a:xfrm>
            <a:off x="6215074" y="642918"/>
            <a:ext cx="2928926" cy="50006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600" b="1" dirty="0" smtClean="0"/>
              <a:t>Ροσμαρινικό οξύ      Ταννικό οξύ</a:t>
            </a:r>
            <a:endParaRPr lang="en-US" sz="1600" b="1" dirty="0" smtClean="0"/>
          </a:p>
        </p:txBody>
      </p:sp>
      <p:sp>
        <p:nvSpPr>
          <p:cNvPr id="12" name="11 - Ορθογώνιο"/>
          <p:cNvSpPr/>
          <p:nvPr/>
        </p:nvSpPr>
        <p:spPr>
          <a:xfrm>
            <a:off x="142844" y="2928934"/>
            <a:ext cx="164307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b="1" dirty="0" smtClean="0"/>
              <a:t>Καταστολή του Wnt / β-κατεχίνης στα HCT-116 </a:t>
            </a:r>
            <a:endParaRPr lang="el-GR" sz="1400" b="1" dirty="0"/>
          </a:p>
        </p:txBody>
      </p:sp>
      <p:sp>
        <p:nvSpPr>
          <p:cNvPr id="13" name="12 - Βέλος προς τα κάτω"/>
          <p:cNvSpPr/>
          <p:nvPr/>
        </p:nvSpPr>
        <p:spPr>
          <a:xfrm>
            <a:off x="2214546" y="1142984"/>
            <a:ext cx="285752" cy="428628"/>
          </a:xfrm>
          <a:prstGeom prst="downArrow">
            <a:avLst/>
          </a:prstGeom>
          <a:solidFill>
            <a:srgbClr val="CC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4" name="13 - Βέλος προς τα κάτω"/>
          <p:cNvSpPr/>
          <p:nvPr/>
        </p:nvSpPr>
        <p:spPr>
          <a:xfrm>
            <a:off x="500034" y="1142984"/>
            <a:ext cx="285752" cy="428628"/>
          </a:xfrm>
          <a:prstGeom prst="downArrow">
            <a:avLst/>
          </a:prstGeom>
          <a:solidFill>
            <a:srgbClr val="CC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5" name="14 - Ορθογώνιο"/>
          <p:cNvSpPr/>
          <p:nvPr/>
        </p:nvSpPr>
        <p:spPr>
          <a:xfrm>
            <a:off x="1857356" y="3000372"/>
            <a:ext cx="150019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b="1" dirty="0" smtClean="0"/>
              <a:t>Αντικαρκινογόνα επίδραση  σε καρκινικές σειρές ήπαρ οισοφάγου προστάτη</a:t>
            </a:r>
            <a:endParaRPr lang="el-GR" sz="1400" b="1" dirty="0"/>
          </a:p>
        </p:txBody>
      </p:sp>
      <p:sp>
        <p:nvSpPr>
          <p:cNvPr id="16" name="15 - Ορθογώνιο"/>
          <p:cNvSpPr/>
          <p:nvPr/>
        </p:nvSpPr>
        <p:spPr>
          <a:xfrm>
            <a:off x="1857356" y="1785926"/>
            <a:ext cx="15716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b="1" dirty="0" smtClean="0"/>
              <a:t>Καταστολή  φλεγμονής καρκινώματος παχέος εντέρου </a:t>
            </a:r>
            <a:endParaRPr lang="el-GR" sz="1400" b="1" dirty="0"/>
          </a:p>
        </p:txBody>
      </p:sp>
      <p:pic>
        <p:nvPicPr>
          <p:cNvPr id="17" name="Picture 51" descr="Colorectal cancer - Wikiped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4572008"/>
            <a:ext cx="1500198" cy="1121266"/>
          </a:xfrm>
          <a:prstGeom prst="rect">
            <a:avLst/>
          </a:prstGeom>
          <a:noFill/>
        </p:spPr>
      </p:pic>
      <p:pic>
        <p:nvPicPr>
          <p:cNvPr id="39938" name="Picture 2" descr="Secondary Liver Canc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32" y="5572140"/>
            <a:ext cx="1357322" cy="950635"/>
          </a:xfrm>
          <a:prstGeom prst="rect">
            <a:avLst/>
          </a:prstGeom>
          <a:noFill/>
        </p:spPr>
      </p:pic>
      <p:pic>
        <p:nvPicPr>
          <p:cNvPr id="39940" name="Picture 4" descr="Esophageal Cancer Treatment | health.a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28794" y="4572008"/>
            <a:ext cx="1357322" cy="928694"/>
          </a:xfrm>
          <a:prstGeom prst="rect">
            <a:avLst/>
          </a:prstGeom>
          <a:noFill/>
        </p:spPr>
      </p:pic>
      <p:sp>
        <p:nvSpPr>
          <p:cNvPr id="20" name="19 - Ορθογώνιο"/>
          <p:cNvSpPr/>
          <p:nvPr/>
        </p:nvSpPr>
        <p:spPr>
          <a:xfrm>
            <a:off x="3428992" y="1785926"/>
            <a:ext cx="135732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b="1" dirty="0" smtClean="0"/>
              <a:t>↓ των HepG2 και αναστολή των PC3 </a:t>
            </a:r>
            <a:endParaRPr lang="el-GR" sz="1400" b="1" dirty="0"/>
          </a:p>
        </p:txBody>
      </p:sp>
      <p:sp>
        <p:nvSpPr>
          <p:cNvPr id="22" name="21 - Ορθογώνιο"/>
          <p:cNvSpPr/>
          <p:nvPr/>
        </p:nvSpPr>
        <p:spPr>
          <a:xfrm>
            <a:off x="3500430" y="2928934"/>
            <a:ext cx="142876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b="1" dirty="0" smtClean="0"/>
              <a:t>Καταστολή  αγγειογένεσης των καρκινικών κυττάρων του νεφρού, STAT3 με έκφραση του </a:t>
            </a:r>
            <a:r>
              <a:rPr lang="en-US" sz="1400" b="1" dirty="0" smtClean="0"/>
              <a:t>VEGF </a:t>
            </a:r>
            <a:endParaRPr lang="el-GR" sz="1400" b="1" dirty="0"/>
          </a:p>
        </p:txBody>
      </p:sp>
      <p:sp>
        <p:nvSpPr>
          <p:cNvPr id="23" name="22 - Βέλος προς τα κάτω"/>
          <p:cNvSpPr/>
          <p:nvPr/>
        </p:nvSpPr>
        <p:spPr>
          <a:xfrm>
            <a:off x="3714744" y="1142984"/>
            <a:ext cx="285752" cy="428628"/>
          </a:xfrm>
          <a:prstGeom prst="downArrow">
            <a:avLst/>
          </a:prstGeom>
          <a:solidFill>
            <a:srgbClr val="CC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24" name="23 - Βέλος προς τα κάτω"/>
          <p:cNvSpPr/>
          <p:nvPr/>
        </p:nvSpPr>
        <p:spPr>
          <a:xfrm>
            <a:off x="5143504" y="1142984"/>
            <a:ext cx="285752" cy="428628"/>
          </a:xfrm>
          <a:prstGeom prst="downArrow">
            <a:avLst/>
          </a:prstGeom>
          <a:solidFill>
            <a:srgbClr val="CC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25" name="24 - Ορθογώνιο"/>
          <p:cNvSpPr/>
          <p:nvPr/>
        </p:nvSpPr>
        <p:spPr>
          <a:xfrm>
            <a:off x="4714876" y="1785926"/>
            <a:ext cx="150019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l-GR" sz="14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Σχηματίζει τοποϊσομεράσες-</a:t>
            </a:r>
            <a:r>
              <a:rPr lang="en-US" sz="14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DNA</a:t>
            </a:r>
            <a:r>
              <a:rPr lang="el-GR" sz="14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en-US" sz="14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I</a:t>
            </a:r>
            <a:r>
              <a:rPr lang="el-GR" sz="14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en-US" sz="14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II</a:t>
            </a:r>
            <a:endParaRPr lang="el-GR" sz="1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25 - Ορθογώνιο"/>
          <p:cNvSpPr/>
          <p:nvPr/>
        </p:nvSpPr>
        <p:spPr>
          <a:xfrm>
            <a:off x="6286512" y="1785926"/>
            <a:ext cx="15716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b="1" dirty="0" smtClean="0"/>
              <a:t>Απόπτωση με έκφραση  κασπάσης-3,-9,</a:t>
            </a:r>
            <a:r>
              <a:rPr lang="en-US" sz="1400" b="1" dirty="0" smtClean="0"/>
              <a:t>Bax </a:t>
            </a:r>
            <a:r>
              <a:rPr lang="el-GR" sz="1400" b="1" dirty="0" smtClean="0"/>
              <a:t>και </a:t>
            </a:r>
            <a:r>
              <a:rPr lang="en-US" sz="1400" b="1" dirty="0" smtClean="0"/>
              <a:t>p</a:t>
            </a:r>
            <a:r>
              <a:rPr lang="el-GR" sz="1400" b="1" dirty="0" smtClean="0"/>
              <a:t>53 σε κύτταρα του εντέρου</a:t>
            </a:r>
            <a:endParaRPr lang="el-GR" sz="1400" b="1" dirty="0"/>
          </a:p>
        </p:txBody>
      </p:sp>
      <p:pic>
        <p:nvPicPr>
          <p:cNvPr id="27" name="Picture 6" descr="In vivo Chemistry - BIOFUNCTIONAL CHEMISTRY"/>
          <p:cNvPicPr>
            <a:picLocks noChangeAspect="1" noChangeArrowheads="1"/>
          </p:cNvPicPr>
          <p:nvPr/>
        </p:nvPicPr>
        <p:blipFill>
          <a:blip r:embed="rId6"/>
          <a:srcRect l="32227" t="47706" r="45800" b="17890"/>
          <a:stretch>
            <a:fillRect/>
          </a:stretch>
        </p:blipFill>
        <p:spPr bwMode="auto">
          <a:xfrm>
            <a:off x="6357950" y="3214686"/>
            <a:ext cx="1214446" cy="857256"/>
          </a:xfrm>
          <a:prstGeom prst="rect">
            <a:avLst/>
          </a:prstGeom>
          <a:noFill/>
        </p:spPr>
      </p:pic>
      <p:sp>
        <p:nvSpPr>
          <p:cNvPr id="28" name="27 - Βέλος προς τα κάτω"/>
          <p:cNvSpPr/>
          <p:nvPr/>
        </p:nvSpPr>
        <p:spPr>
          <a:xfrm>
            <a:off x="6715140" y="1142984"/>
            <a:ext cx="285752" cy="428628"/>
          </a:xfrm>
          <a:prstGeom prst="downArrow">
            <a:avLst/>
          </a:prstGeom>
          <a:solidFill>
            <a:srgbClr val="CC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29" name="28 - Ορθογώνιο"/>
          <p:cNvSpPr/>
          <p:nvPr/>
        </p:nvSpPr>
        <p:spPr>
          <a:xfrm>
            <a:off x="7858148" y="1857364"/>
            <a:ext cx="128585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b="1" dirty="0" smtClean="0"/>
              <a:t>Καταστολή πλακωδών καρκινικών κυττάρων  στη φάση  G1 </a:t>
            </a:r>
            <a:endParaRPr lang="el-GR" sz="1400" b="1" dirty="0"/>
          </a:p>
        </p:txBody>
      </p:sp>
      <p:sp>
        <p:nvSpPr>
          <p:cNvPr id="30" name="29 - Βέλος προς τα κάτω"/>
          <p:cNvSpPr/>
          <p:nvPr/>
        </p:nvSpPr>
        <p:spPr>
          <a:xfrm>
            <a:off x="8215338" y="1142984"/>
            <a:ext cx="285752" cy="428628"/>
          </a:xfrm>
          <a:prstGeom prst="downArrow">
            <a:avLst/>
          </a:prstGeom>
          <a:solidFill>
            <a:srgbClr val="CC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31" name="30 - Ορθογώνιο"/>
          <p:cNvSpPr/>
          <p:nvPr/>
        </p:nvSpPr>
        <p:spPr>
          <a:xfrm>
            <a:off x="7786678" y="3214686"/>
            <a:ext cx="135732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b="1" dirty="0" smtClean="0"/>
              <a:t>Καταστολή της μετανάστευσης των καρκινικών κυττάρων του προστάτη </a:t>
            </a:r>
          </a:p>
          <a:p>
            <a:endParaRPr lang="el-GR" sz="1400" b="1" dirty="0" smtClean="0"/>
          </a:p>
        </p:txBody>
      </p:sp>
      <p:sp>
        <p:nvSpPr>
          <p:cNvPr id="9224" name="AutoShape 8" descr="Gallic acid - Wiki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 dirty="0"/>
          </a:p>
        </p:txBody>
      </p:sp>
      <p:sp>
        <p:nvSpPr>
          <p:cNvPr id="9226" name="AutoShape 10" descr="Gallic acid - Wiki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 dirty="0"/>
          </a:p>
        </p:txBody>
      </p:sp>
      <p:sp>
        <p:nvSpPr>
          <p:cNvPr id="9228" name="AutoShape 12" descr="Gallic acid - Wiki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 dirty="0"/>
          </a:p>
        </p:txBody>
      </p:sp>
      <p:sp>
        <p:nvSpPr>
          <p:cNvPr id="9230" name="AutoShape 14" descr="Gallic acid - Wiki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 dirty="0"/>
          </a:p>
        </p:txBody>
      </p:sp>
      <p:sp>
        <p:nvSpPr>
          <p:cNvPr id="9234" name="AutoShape 18" descr="117740025, Ellagic acid, 97%, ACROS Organics™ : Office Product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 dirty="0"/>
          </a:p>
        </p:txBody>
      </p:sp>
      <p:sp>
        <p:nvSpPr>
          <p:cNvPr id="9236" name="AutoShape 20" descr="117740025, Ellagic acid, 97%, ACROS Organics™ : Office Product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914FE-1946-42A8-B49C-74CBAC114E78}" type="slidenum">
              <a:rPr lang="el-GR" smtClean="0"/>
              <a:pPr/>
              <a:t>16</a:t>
            </a:fld>
            <a:endParaRPr lang="el-GR" dirty="0"/>
          </a:p>
        </p:txBody>
      </p:sp>
      <p:sp>
        <p:nvSpPr>
          <p:cNvPr id="5" name="4 - Ορθογώνιο"/>
          <p:cNvSpPr/>
          <p:nvPr/>
        </p:nvSpPr>
        <p:spPr>
          <a:xfrm>
            <a:off x="285720" y="428604"/>
            <a:ext cx="8215370" cy="28575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/>
              <a:t>Μη φλαβανοειδή</a:t>
            </a:r>
          </a:p>
        </p:txBody>
      </p:sp>
      <p:sp>
        <p:nvSpPr>
          <p:cNvPr id="6" name="5 - Ορθογώνιο"/>
          <p:cNvSpPr/>
          <p:nvPr/>
        </p:nvSpPr>
        <p:spPr>
          <a:xfrm>
            <a:off x="285720" y="714356"/>
            <a:ext cx="2357454" cy="64294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b="1" dirty="0" smtClean="0"/>
              <a:t>Κουρκουμίνη</a:t>
            </a:r>
          </a:p>
        </p:txBody>
      </p:sp>
      <p:sp>
        <p:nvSpPr>
          <p:cNvPr id="7" name="6 - Ορθογώνιο"/>
          <p:cNvSpPr/>
          <p:nvPr/>
        </p:nvSpPr>
        <p:spPr>
          <a:xfrm>
            <a:off x="2643174" y="714356"/>
            <a:ext cx="2643206" cy="64294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b="1" dirty="0" smtClean="0">
                <a:solidFill>
                  <a:schemeClr val="bg1"/>
                </a:solidFill>
              </a:rPr>
              <a:t>ΣΤΙΛΒΕΝΙΑ</a:t>
            </a:r>
          </a:p>
          <a:p>
            <a:pPr algn="ctr"/>
            <a:r>
              <a:rPr lang="el-GR" sz="1400" b="1" dirty="0" smtClean="0"/>
              <a:t>Ρεσβερατρόλη</a:t>
            </a:r>
            <a:endParaRPr lang="el-GR" sz="1400" b="1" dirty="0"/>
          </a:p>
        </p:txBody>
      </p:sp>
      <p:sp>
        <p:nvSpPr>
          <p:cNvPr id="8" name="7 - Ορθογώνιο"/>
          <p:cNvSpPr/>
          <p:nvPr/>
        </p:nvSpPr>
        <p:spPr>
          <a:xfrm>
            <a:off x="5357818" y="714356"/>
            <a:ext cx="3143272" cy="64294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b="1" dirty="0" smtClean="0"/>
              <a:t>ΛΙΓΝΑΝΕΣ</a:t>
            </a:r>
          </a:p>
          <a:p>
            <a:pPr algn="ctr"/>
            <a:r>
              <a:rPr lang="el-GR" sz="1400" b="1" dirty="0" smtClean="0"/>
              <a:t>Διγλυκοζίτης σεκοΐσολαρικορεσινόλη </a:t>
            </a:r>
          </a:p>
        </p:txBody>
      </p:sp>
      <p:sp>
        <p:nvSpPr>
          <p:cNvPr id="9" name="8 - Ορθογώνιο"/>
          <p:cNvSpPr/>
          <p:nvPr/>
        </p:nvSpPr>
        <p:spPr>
          <a:xfrm>
            <a:off x="142844" y="2714620"/>
            <a:ext cx="26432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b="1" dirty="0" smtClean="0"/>
              <a:t>Θεραπεία του κακοήθες υπεζωκοτικό μεσοθηλίωμα</a:t>
            </a:r>
            <a:endParaRPr lang="el-GR" sz="1400" b="1" dirty="0"/>
          </a:p>
        </p:txBody>
      </p:sp>
      <p:sp>
        <p:nvSpPr>
          <p:cNvPr id="10" name="9 - Ορθογώνιο"/>
          <p:cNvSpPr/>
          <p:nvPr/>
        </p:nvSpPr>
        <p:spPr>
          <a:xfrm>
            <a:off x="142844" y="1928802"/>
            <a:ext cx="264320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b="1" dirty="0" smtClean="0"/>
              <a:t>Κυτταροτοξικότητα , απόπτωση ↓κυτταρικών σειρών HCT-116 HT-29, SW620</a:t>
            </a:r>
            <a:endParaRPr lang="el-GR" sz="1400" b="1" dirty="0"/>
          </a:p>
        </p:txBody>
      </p:sp>
      <p:sp>
        <p:nvSpPr>
          <p:cNvPr id="11" name="10 - Ορθογώνιο"/>
          <p:cNvSpPr/>
          <p:nvPr/>
        </p:nvSpPr>
        <p:spPr>
          <a:xfrm>
            <a:off x="214282" y="4786322"/>
            <a:ext cx="221457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b="1" dirty="0" smtClean="0"/>
              <a:t>Το </a:t>
            </a:r>
            <a:r>
              <a:rPr lang="el-GR" sz="1400" b="1" u="sng" dirty="0" smtClean="0"/>
              <a:t>φερουλικό οξύ (FA) </a:t>
            </a:r>
            <a:r>
              <a:rPr lang="el-GR" sz="1400" b="1" dirty="0" smtClean="0"/>
              <a:t>αναστέλλει καρκινικά κύτταρα  τραχήλου μήτρας  με διακοπή στην G0/G1</a:t>
            </a:r>
            <a:endParaRPr lang="el-GR" sz="1400" b="1" dirty="0"/>
          </a:p>
        </p:txBody>
      </p:sp>
      <p:sp>
        <p:nvSpPr>
          <p:cNvPr id="12" name="11 - Βέλος προς τα κάτω"/>
          <p:cNvSpPr/>
          <p:nvPr/>
        </p:nvSpPr>
        <p:spPr>
          <a:xfrm>
            <a:off x="857224" y="1357298"/>
            <a:ext cx="285752" cy="428628"/>
          </a:xfrm>
          <a:prstGeom prst="downArrow">
            <a:avLst/>
          </a:prstGeom>
          <a:solidFill>
            <a:srgbClr val="CC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3" name="12 - Ορθογώνιο"/>
          <p:cNvSpPr/>
          <p:nvPr/>
        </p:nvSpPr>
        <p:spPr>
          <a:xfrm>
            <a:off x="3071802" y="1928802"/>
            <a:ext cx="23574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b="1" dirty="0" smtClean="0"/>
              <a:t>Αναστολή  μετάστασης αγγειογένεσης</a:t>
            </a:r>
            <a:endParaRPr lang="el-GR" sz="1400" b="1" dirty="0"/>
          </a:p>
        </p:txBody>
      </p:sp>
      <p:sp>
        <p:nvSpPr>
          <p:cNvPr id="14" name="13 - Βέλος προς τα κάτω"/>
          <p:cNvSpPr/>
          <p:nvPr/>
        </p:nvSpPr>
        <p:spPr>
          <a:xfrm>
            <a:off x="3714744" y="1357298"/>
            <a:ext cx="285752" cy="428628"/>
          </a:xfrm>
          <a:prstGeom prst="downArrow">
            <a:avLst/>
          </a:prstGeom>
          <a:solidFill>
            <a:srgbClr val="CC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5" name="14 - Ορθογώνιο"/>
          <p:cNvSpPr/>
          <p:nvPr/>
        </p:nvSpPr>
        <p:spPr>
          <a:xfrm>
            <a:off x="3071802" y="3357562"/>
            <a:ext cx="200026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b="1" dirty="0" smtClean="0"/>
              <a:t>Εμποδίζει την ηπατική ογκογένεση με ↑Nrf2 και καταστέλλει οξειδωτικό στρες φλεγμονή</a:t>
            </a:r>
            <a:endParaRPr lang="el-GR" sz="1400" b="1" dirty="0"/>
          </a:p>
        </p:txBody>
      </p:sp>
      <p:sp>
        <p:nvSpPr>
          <p:cNvPr id="16" name="15 - Ορθογώνιο"/>
          <p:cNvSpPr/>
          <p:nvPr/>
        </p:nvSpPr>
        <p:spPr>
          <a:xfrm>
            <a:off x="5857884" y="1928802"/>
            <a:ext cx="292895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b="1" dirty="0" smtClean="0"/>
              <a:t>Η εντεροδιόλη </a:t>
            </a:r>
            <a:r>
              <a:rPr lang="el-GR" sz="1400" b="1" dirty="0" smtClean="0"/>
              <a:t>και η </a:t>
            </a:r>
            <a:r>
              <a:rPr lang="el-GR" sz="1400" b="1" dirty="0" smtClean="0"/>
              <a:t>εντερολακτόνη </a:t>
            </a:r>
            <a:r>
              <a:rPr lang="el-GR" sz="1400" b="1" dirty="0" smtClean="0"/>
              <a:t>→ κυτταροστατική </a:t>
            </a:r>
            <a:r>
              <a:rPr lang="el-GR" sz="1400" b="1" dirty="0" smtClean="0"/>
              <a:t>δράση σε καρκινικές σειρές του παχέος εντέρου. Σταματάει τον κυτταρικό κύκλο στην φάση </a:t>
            </a:r>
            <a:r>
              <a:rPr lang="en-US" sz="1400" b="1" dirty="0" smtClean="0"/>
              <a:t>S</a:t>
            </a:r>
            <a:r>
              <a:rPr lang="el-GR" sz="1400" b="1" dirty="0" smtClean="0"/>
              <a:t> με ↓κυκλίνης Α </a:t>
            </a:r>
            <a:endParaRPr lang="el-GR" sz="1400" b="1" dirty="0"/>
          </a:p>
        </p:txBody>
      </p:sp>
      <p:sp>
        <p:nvSpPr>
          <p:cNvPr id="17" name="16 - Ορθογώνιο"/>
          <p:cNvSpPr/>
          <p:nvPr/>
        </p:nvSpPr>
        <p:spPr>
          <a:xfrm>
            <a:off x="5929322" y="4572008"/>
            <a:ext cx="278608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b="1" dirty="0" smtClean="0"/>
              <a:t>Δρούν ως χημειοπροστατευτικοί παράγοντες σε κύτταρα του προστάτη </a:t>
            </a:r>
            <a:endParaRPr lang="el-GR" sz="1400" b="1" dirty="0"/>
          </a:p>
        </p:txBody>
      </p:sp>
      <p:pic>
        <p:nvPicPr>
          <p:cNvPr id="1028" name="Picture 4" descr="Prostate cancer cell, SEM - Stock Image - C023/1771 - Science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5357826"/>
            <a:ext cx="1500198" cy="1357322"/>
          </a:xfrm>
          <a:prstGeom prst="rect">
            <a:avLst/>
          </a:prstGeom>
          <a:noFill/>
        </p:spPr>
      </p:pic>
      <p:sp>
        <p:nvSpPr>
          <p:cNvPr id="20" name="19 - Βέλος προς τα κάτω"/>
          <p:cNvSpPr/>
          <p:nvPr/>
        </p:nvSpPr>
        <p:spPr>
          <a:xfrm>
            <a:off x="6715140" y="1357298"/>
            <a:ext cx="285752" cy="428628"/>
          </a:xfrm>
          <a:prstGeom prst="downArrow">
            <a:avLst/>
          </a:prstGeom>
          <a:solidFill>
            <a:srgbClr val="CC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pic>
        <p:nvPicPr>
          <p:cNvPr id="1030" name="Picture 6" descr="PDF] Effects of metabolites of the lignans enterolactone and ..."/>
          <p:cNvPicPr>
            <a:picLocks noChangeAspect="1" noChangeArrowheads="1"/>
          </p:cNvPicPr>
          <p:nvPr/>
        </p:nvPicPr>
        <p:blipFill>
          <a:blip r:embed="rId3"/>
          <a:srcRect b="11417"/>
          <a:stretch>
            <a:fillRect/>
          </a:stretch>
        </p:blipFill>
        <p:spPr bwMode="auto">
          <a:xfrm>
            <a:off x="5929322" y="3214686"/>
            <a:ext cx="2571768" cy="1161952"/>
          </a:xfrm>
          <a:prstGeom prst="rect">
            <a:avLst/>
          </a:prstGeom>
          <a:noFill/>
        </p:spPr>
      </p:pic>
      <p:pic>
        <p:nvPicPr>
          <p:cNvPr id="1034" name="Picture 10" descr="Pleural Mesothelioma | Mesothelioma Mast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429000"/>
            <a:ext cx="1928826" cy="1234449"/>
          </a:xfrm>
          <a:prstGeom prst="rect">
            <a:avLst/>
          </a:prstGeom>
          <a:noFill/>
        </p:spPr>
      </p:pic>
      <p:pic>
        <p:nvPicPr>
          <p:cNvPr id="1036" name="Picture 12" descr="Ferulic acid - Wikipedi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5786454"/>
            <a:ext cx="1785950" cy="821180"/>
          </a:xfrm>
          <a:prstGeom prst="rect">
            <a:avLst/>
          </a:prstGeom>
          <a:noFill/>
        </p:spPr>
      </p:pic>
      <p:sp>
        <p:nvSpPr>
          <p:cNvPr id="26" name="25 - Ορθογώνιο"/>
          <p:cNvSpPr/>
          <p:nvPr/>
        </p:nvSpPr>
        <p:spPr>
          <a:xfrm>
            <a:off x="3071802" y="2500306"/>
            <a:ext cx="250033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b="1" dirty="0" smtClean="0"/>
              <a:t>Καταστολή  φλεγμονής με διαμόρφωσης της κινάσης </a:t>
            </a:r>
            <a:r>
              <a:rPr lang="en-US" sz="1400" b="1" dirty="0" smtClean="0"/>
              <a:t>MAP</a:t>
            </a:r>
            <a:r>
              <a:rPr lang="el-GR" sz="1400" b="1" dirty="0" smtClean="0"/>
              <a:t>, της οδού Nrf-2 </a:t>
            </a:r>
            <a:endParaRPr lang="el-GR" sz="1400" dirty="0"/>
          </a:p>
        </p:txBody>
      </p:sp>
      <p:pic>
        <p:nvPicPr>
          <p:cNvPr id="1038" name="Picture 14" descr="Resveratrol structure. Resveratrol (3,5,4′-trihydroxystilbene ...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71802" y="4714884"/>
            <a:ext cx="2143140" cy="1266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0"/>
            <a:ext cx="5857916" cy="521495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l-GR" sz="1800" b="1" dirty="0" smtClean="0"/>
              <a:t> </a:t>
            </a:r>
          </a:p>
          <a:p>
            <a:pPr algn="just">
              <a:buNone/>
            </a:pPr>
            <a:r>
              <a:rPr lang="el-GR" sz="2000" b="1" dirty="0" smtClean="0"/>
              <a:t>       </a:t>
            </a:r>
            <a:r>
              <a:rPr lang="el-GR" sz="2000" b="1" u="sng" dirty="0" smtClean="0">
                <a:solidFill>
                  <a:srgbClr val="CC9900"/>
                </a:solidFill>
              </a:rPr>
              <a:t>Χλωροφύλλη</a:t>
            </a:r>
            <a:r>
              <a:rPr lang="el-GR" sz="2000" b="1" dirty="0" smtClean="0">
                <a:solidFill>
                  <a:srgbClr val="CC9900"/>
                </a:solidFill>
              </a:rPr>
              <a:t> </a:t>
            </a:r>
          </a:p>
          <a:p>
            <a:pPr algn="just">
              <a:buClr>
                <a:schemeClr val="accent5">
                  <a:lumMod val="75000"/>
                </a:schemeClr>
              </a:buClr>
              <a:buSzPct val="100000"/>
              <a:buFont typeface="Wingdings" pitchFamily="2" charset="2"/>
              <a:buChar char="ü"/>
            </a:pPr>
            <a:r>
              <a:rPr lang="el-GR" sz="1400" dirty="0" smtClean="0"/>
              <a:t>Φυτική χρωστική με  χημειοπροστατευτικά  αποτελέσματα </a:t>
            </a:r>
          </a:p>
          <a:p>
            <a:pPr algn="just">
              <a:buClr>
                <a:schemeClr val="accent5">
                  <a:lumMod val="75000"/>
                </a:schemeClr>
              </a:buClr>
              <a:buSzPct val="100000"/>
              <a:buFont typeface="Wingdings" pitchFamily="2" charset="2"/>
              <a:buChar char="ü"/>
            </a:pPr>
            <a:r>
              <a:rPr lang="el-GR" sz="1400" dirty="0" smtClean="0"/>
              <a:t>Φωτοευαισθητοποιητής στη φωτοδυναμική θεραπεία</a:t>
            </a:r>
          </a:p>
          <a:p>
            <a:pPr algn="just">
              <a:buClr>
                <a:schemeClr val="accent5">
                  <a:lumMod val="75000"/>
                </a:schemeClr>
              </a:buClr>
              <a:buSzPct val="100000"/>
              <a:buFont typeface="Wingdings" pitchFamily="2" charset="2"/>
              <a:buChar char="ü"/>
            </a:pPr>
            <a:r>
              <a:rPr lang="el-GR" sz="1400" dirty="0" smtClean="0"/>
              <a:t>Αντιπολλαπλασιαστικά αποτελέσματα στα καρκινικά ανθρώπινα κύτταρα του παγκρέατος </a:t>
            </a:r>
          </a:p>
          <a:p>
            <a:pPr algn="just">
              <a:buClr>
                <a:schemeClr val="accent5">
                  <a:lumMod val="75000"/>
                </a:schemeClr>
              </a:buClr>
              <a:buSzPct val="100000"/>
              <a:buFont typeface="Wingdings" pitchFamily="2" charset="2"/>
              <a:buChar char="ü"/>
            </a:pPr>
            <a:r>
              <a:rPr lang="el-GR" sz="1400" dirty="0" smtClean="0"/>
              <a:t>Η </a:t>
            </a:r>
            <a:r>
              <a:rPr lang="el-GR" sz="1400" b="1" u="sng" dirty="0" smtClean="0"/>
              <a:t>χλωροφυλλίνη</a:t>
            </a:r>
            <a:r>
              <a:rPr lang="el-GR" sz="1400" dirty="0" smtClean="0"/>
              <a:t> σε μικροσκοπικές  κάψουλες  επιβραδύνει το μη-μικροκυτταρικό καρκίνο του πνεύμονα </a:t>
            </a:r>
          </a:p>
          <a:p>
            <a:pPr algn="just">
              <a:buFont typeface="Wingdings" pitchFamily="2" charset="2"/>
              <a:buChar char="ü"/>
            </a:pPr>
            <a:endParaRPr lang="el-GR" sz="1400" dirty="0" smtClean="0"/>
          </a:p>
          <a:p>
            <a:pPr algn="just">
              <a:buNone/>
            </a:pPr>
            <a:r>
              <a:rPr lang="el-GR" sz="2000" b="1" dirty="0" smtClean="0">
                <a:solidFill>
                  <a:srgbClr val="CC9900"/>
                </a:solidFill>
              </a:rPr>
              <a:t>        </a:t>
            </a:r>
            <a:r>
              <a:rPr lang="el-GR" sz="2000" b="1" u="sng" dirty="0" smtClean="0">
                <a:solidFill>
                  <a:srgbClr val="CC9900"/>
                </a:solidFill>
              </a:rPr>
              <a:t>Σελήνιο</a:t>
            </a:r>
          </a:p>
          <a:p>
            <a:pPr algn="just">
              <a:buClr>
                <a:schemeClr val="accent5">
                  <a:lumMod val="75000"/>
                </a:schemeClr>
              </a:buClr>
              <a:buFont typeface="Wingdings" pitchFamily="2" charset="2"/>
              <a:buChar char="ü"/>
            </a:pPr>
            <a:r>
              <a:rPr lang="el-GR" sz="1400" dirty="0" smtClean="0"/>
              <a:t>Τοξική δράση σε υψηλές συγκεντρώσεις</a:t>
            </a:r>
          </a:p>
          <a:p>
            <a:pPr algn="just">
              <a:buClr>
                <a:schemeClr val="accent5">
                  <a:lumMod val="75000"/>
                </a:schemeClr>
              </a:buClr>
              <a:buFont typeface="Wingdings" pitchFamily="2" charset="2"/>
              <a:buChar char="ü"/>
            </a:pPr>
            <a:r>
              <a:rPr lang="el-GR" sz="1400" dirty="0" smtClean="0"/>
              <a:t>Παρεμποδίζει την νέκρωση του ήπατος σε αρουραίους σε</a:t>
            </a:r>
            <a:r>
              <a:rPr lang="en-US" sz="1400" dirty="0" smtClean="0"/>
              <a:t> </a:t>
            </a:r>
            <a:r>
              <a:rPr lang="el-GR" sz="1400" dirty="0" smtClean="0"/>
              <a:t>↓ συγκέντρωση</a:t>
            </a:r>
            <a:endParaRPr lang="el-GR" sz="1400" dirty="0" smtClean="0"/>
          </a:p>
          <a:p>
            <a:pPr algn="just">
              <a:buClr>
                <a:schemeClr val="accent5">
                  <a:lumMod val="75000"/>
                </a:schemeClr>
              </a:buClr>
              <a:buFont typeface="Wingdings" pitchFamily="2" charset="2"/>
              <a:buChar char="ü"/>
            </a:pPr>
            <a:r>
              <a:rPr lang="el-GR" sz="1400" dirty="0" smtClean="0"/>
              <a:t>Προστατεύει  από τον καρκίνο του προστάτη, του πνεύμονα και του παχέος εντέρου</a:t>
            </a:r>
          </a:p>
          <a:p>
            <a:pPr algn="just">
              <a:buClr>
                <a:schemeClr val="accent5">
                  <a:lumMod val="75000"/>
                </a:schemeClr>
              </a:buClr>
              <a:buFont typeface="Wingdings" pitchFamily="2" charset="2"/>
              <a:buChar char="ü"/>
            </a:pPr>
            <a:r>
              <a:rPr lang="el-GR" sz="1400" dirty="0" smtClean="0"/>
              <a:t>Προάγει την διακοπή του κυτταρικού κύκλου και προκαλεί απόπτωση σε καρκινικά κύτταρα</a:t>
            </a:r>
            <a:r>
              <a:rPr lang="el-GR" sz="1400" b="1" dirty="0" smtClean="0"/>
              <a:t> </a:t>
            </a:r>
          </a:p>
          <a:p>
            <a:pPr algn="just">
              <a:buNone/>
            </a:pPr>
            <a:endParaRPr lang="el-GR" sz="1400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914FE-1946-42A8-B49C-74CBAC114E78}" type="slidenum">
              <a:rPr lang="el-GR" smtClean="0"/>
              <a:pPr/>
              <a:t>17</a:t>
            </a:fld>
            <a:endParaRPr lang="el-GR" dirty="0"/>
          </a:p>
        </p:txBody>
      </p:sp>
      <p:pic>
        <p:nvPicPr>
          <p:cNvPr id="5" name="4 - Εικόνα" descr="https://www.sciencenewsforstudents.org/wp-content/uploads/2019/11/860-header-chlorophyll-Plagiomnium_affine_laminazellen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428604"/>
            <a:ext cx="2928958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Selenium NPs enter the cancer cells and accumulate in cytosol. The ..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41837" y="2500306"/>
            <a:ext cx="2887881" cy="200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85720" y="357166"/>
            <a:ext cx="6500858" cy="6357982"/>
          </a:xfrm>
        </p:spPr>
        <p:txBody>
          <a:bodyPr>
            <a:normAutofit/>
          </a:bodyPr>
          <a:lstStyle/>
          <a:p>
            <a:pPr>
              <a:buNone/>
            </a:pPr>
            <a:endParaRPr lang="el-GR" sz="1800" b="1" u="sng" dirty="0" smtClean="0">
              <a:solidFill>
                <a:srgbClr val="CC9900"/>
              </a:solidFill>
            </a:endParaRPr>
          </a:p>
          <a:p>
            <a:pPr>
              <a:buNone/>
            </a:pPr>
            <a:r>
              <a:rPr lang="el-GR" sz="2000" b="1" u="sng" dirty="0" smtClean="0">
                <a:solidFill>
                  <a:srgbClr val="CC9900"/>
                </a:solidFill>
              </a:rPr>
              <a:t>Σουλφοραφάνη </a:t>
            </a:r>
          </a:p>
          <a:p>
            <a:pPr>
              <a:buNone/>
            </a:pPr>
            <a:r>
              <a:rPr lang="el-GR" sz="1400" dirty="0" smtClean="0"/>
              <a:t>Ισοθειοκυανικό άλας με χημειοπροστατευτικά αποτελέσματα </a:t>
            </a:r>
          </a:p>
          <a:p>
            <a:pPr>
              <a:buClr>
                <a:schemeClr val="accent5">
                  <a:lumMod val="75000"/>
                </a:schemeClr>
              </a:buClr>
              <a:buFont typeface="Wingdings" pitchFamily="2" charset="2"/>
              <a:buChar char="ü"/>
            </a:pPr>
            <a:r>
              <a:rPr lang="el-GR" sz="1400" dirty="0" smtClean="0"/>
              <a:t>Προκύπτει από την γλυκοραφανίνη με την επίδραση  του ενζύμου μυροσυνάση κατά την μάσηση</a:t>
            </a:r>
          </a:p>
          <a:p>
            <a:pPr>
              <a:buClr>
                <a:schemeClr val="accent5">
                  <a:lumMod val="75000"/>
                </a:schemeClr>
              </a:buClr>
              <a:buFont typeface="Wingdings" pitchFamily="2" charset="2"/>
              <a:buChar char="ü"/>
            </a:pPr>
            <a:r>
              <a:rPr lang="el-GR" sz="1400" dirty="0" smtClean="0"/>
              <a:t>Μειώνει την επίπτωση, καρκίνου του προστάτη, του τραχήλου της μήτρας, των ωοθηκών και του πνεύμονα</a:t>
            </a:r>
          </a:p>
          <a:p>
            <a:pPr>
              <a:buClr>
                <a:schemeClr val="accent5">
                  <a:lumMod val="75000"/>
                </a:schemeClr>
              </a:buClr>
              <a:buFont typeface="Wingdings" pitchFamily="2" charset="2"/>
              <a:buChar char="ü"/>
            </a:pPr>
            <a:r>
              <a:rPr lang="el-GR" sz="1400" dirty="0" smtClean="0"/>
              <a:t>Αναστέλλει μαζί με την γλυκοραφανίνη την καρκινογένεση του μαστού </a:t>
            </a:r>
          </a:p>
          <a:p>
            <a:pPr>
              <a:buClr>
                <a:schemeClr val="accent5">
                  <a:lumMod val="75000"/>
                </a:schemeClr>
              </a:buClr>
              <a:buFont typeface="Wingdings" pitchFamily="2" charset="2"/>
              <a:buChar char="ü"/>
            </a:pPr>
            <a:r>
              <a:rPr lang="el-GR" sz="1400" dirty="0" smtClean="0"/>
              <a:t>Προκαλεί απόπτωση στα καρκινικά κύτταρα HCT-116 και Caco-2 </a:t>
            </a:r>
          </a:p>
          <a:p>
            <a:pPr>
              <a:buNone/>
            </a:pPr>
            <a:endParaRPr lang="el-GR" sz="1600" b="1" dirty="0" smtClean="0"/>
          </a:p>
          <a:p>
            <a:pPr>
              <a:buNone/>
            </a:pPr>
            <a:endParaRPr lang="el-GR" sz="1800" b="1" u="sng" dirty="0" smtClean="0">
              <a:solidFill>
                <a:srgbClr val="CC9900"/>
              </a:solidFill>
            </a:endParaRPr>
          </a:p>
          <a:p>
            <a:pPr>
              <a:buNone/>
            </a:pPr>
            <a:r>
              <a:rPr lang="el-GR" sz="2000" b="1" u="sng" dirty="0" smtClean="0">
                <a:solidFill>
                  <a:srgbClr val="CC9900"/>
                </a:solidFill>
              </a:rPr>
              <a:t>Ινδόλη 3-καρβινόλη</a:t>
            </a:r>
          </a:p>
          <a:p>
            <a:pPr>
              <a:buClr>
                <a:schemeClr val="accent5">
                  <a:lumMod val="75000"/>
                </a:schemeClr>
              </a:buClr>
              <a:buFont typeface="Wingdings" pitchFamily="2" charset="2"/>
              <a:buChar char="ü"/>
            </a:pPr>
            <a:r>
              <a:rPr lang="el-GR" sz="1400" dirty="0" smtClean="0"/>
              <a:t>Προϊόν διάσπασης  του ινδολο-3-υλομεθυλογλυκοσινολικού</a:t>
            </a:r>
          </a:p>
          <a:p>
            <a:pPr>
              <a:buClr>
                <a:schemeClr val="accent5">
                  <a:lumMod val="75000"/>
                </a:schemeClr>
              </a:buClr>
              <a:buFont typeface="Wingdings" pitchFamily="2" charset="2"/>
              <a:buChar char="ü"/>
            </a:pPr>
            <a:r>
              <a:rPr lang="el-GR" sz="1400" dirty="0" smtClean="0"/>
              <a:t>Αναστέλλει την φλεγμονή  αγγειογένεση και την μετάσταση </a:t>
            </a:r>
          </a:p>
          <a:p>
            <a:pPr>
              <a:buClr>
                <a:schemeClr val="accent5">
                  <a:lumMod val="75000"/>
                </a:schemeClr>
              </a:buClr>
              <a:buFont typeface="Wingdings" pitchFamily="2" charset="2"/>
              <a:buChar char="ü"/>
            </a:pPr>
            <a:r>
              <a:rPr lang="el-GR" sz="1400" dirty="0" smtClean="0"/>
              <a:t>Προκαλεί αυτοφαγία σε διαφορετικές κυτταρικές σειρές</a:t>
            </a:r>
          </a:p>
          <a:p>
            <a:pPr>
              <a:buClr>
                <a:schemeClr val="accent5">
                  <a:lumMod val="75000"/>
                </a:schemeClr>
              </a:buClr>
              <a:buFont typeface="Wingdings" pitchFamily="2" charset="2"/>
              <a:buChar char="ü"/>
            </a:pPr>
            <a:r>
              <a:rPr lang="el-GR" sz="1400" dirty="0" smtClean="0"/>
              <a:t>Ρυθμίζει το μεταβολισμό των οιστρογόνων </a:t>
            </a:r>
          </a:p>
          <a:p>
            <a:pPr>
              <a:buClr>
                <a:schemeClr val="accent5">
                  <a:lumMod val="75000"/>
                </a:schemeClr>
              </a:buClr>
              <a:buFont typeface="Wingdings" pitchFamily="2" charset="2"/>
              <a:buChar char="ü"/>
            </a:pPr>
            <a:r>
              <a:rPr lang="el-GR" sz="1400" dirty="0" smtClean="0"/>
              <a:t>Προκαλεί κυτταροτοξική επίδραση στα καρκινικά κύτταρα ΗΤ-29 και HCT-116 με αναστολή της </a:t>
            </a:r>
            <a:r>
              <a:rPr lang="el-GR" sz="1400" dirty="0" smtClean="0"/>
              <a:t>Akt</a:t>
            </a:r>
            <a:endParaRPr lang="el-GR" sz="1400" u="sng" dirty="0">
              <a:solidFill>
                <a:srgbClr val="CC9900"/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914FE-1946-42A8-B49C-74CBAC114E78}" type="slidenum">
              <a:rPr lang="el-GR" smtClean="0"/>
              <a:pPr/>
              <a:t>18</a:t>
            </a:fld>
            <a:endParaRPr lang="el-GR" dirty="0"/>
          </a:p>
        </p:txBody>
      </p:sp>
      <p:pic>
        <p:nvPicPr>
          <p:cNvPr id="5" name="4 - Εικόνα" descr="(b)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3786190"/>
            <a:ext cx="2321133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- Εικόνα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1000108"/>
            <a:ext cx="214314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CC9900"/>
                </a:solidFill>
              </a:rPr>
              <a:t> </a:t>
            </a:r>
            <a:r>
              <a:rPr lang="el-GR" sz="4000" b="1" dirty="0" smtClean="0">
                <a:solidFill>
                  <a:srgbClr val="CC9900"/>
                </a:solidFill>
              </a:rPr>
              <a:t>Πρεβιοτικά</a:t>
            </a:r>
            <a:br>
              <a:rPr lang="el-GR" sz="4000" b="1" dirty="0" smtClean="0">
                <a:solidFill>
                  <a:srgbClr val="CC9900"/>
                </a:solidFill>
              </a:rPr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00034" y="1071546"/>
            <a:ext cx="3857652" cy="4525963"/>
          </a:xfrm>
        </p:spPr>
        <p:txBody>
          <a:bodyPr>
            <a:normAutofit/>
          </a:bodyPr>
          <a:lstStyle/>
          <a:p>
            <a:pPr algn="just">
              <a:buClr>
                <a:schemeClr val="accent5">
                  <a:lumMod val="75000"/>
                </a:schemeClr>
              </a:buClr>
              <a:buFont typeface="Wingdings" pitchFamily="2" charset="2"/>
              <a:buChar char="ü"/>
            </a:pPr>
            <a:r>
              <a:rPr lang="el-GR" sz="1600" dirty="0" smtClean="0"/>
              <a:t>Ζυμωμένα συστατικά → τροποποιούν την μικροβιακή χλωρίδα→διεγείρουν ευεργετικά βακτήρια</a:t>
            </a:r>
          </a:p>
          <a:p>
            <a:pPr algn="just">
              <a:buClr>
                <a:schemeClr val="accent5">
                  <a:lumMod val="75000"/>
                </a:schemeClr>
              </a:buClr>
              <a:buFont typeface="Wingdings" pitchFamily="2" charset="2"/>
              <a:buChar char="ü"/>
            </a:pPr>
            <a:r>
              <a:rPr lang="el-GR" sz="1600" dirty="0" smtClean="0"/>
              <a:t>Προστασία -πρόληψη του καρκίνου του παχέος εντέρου</a:t>
            </a:r>
          </a:p>
          <a:p>
            <a:pPr algn="just">
              <a:buClr>
                <a:schemeClr val="accent5">
                  <a:lumMod val="75000"/>
                </a:schemeClr>
              </a:buClr>
              <a:buFont typeface="Wingdings" pitchFamily="2" charset="2"/>
              <a:buChar char="ü"/>
            </a:pPr>
            <a:r>
              <a:rPr lang="el-GR" sz="1600" dirty="0" smtClean="0"/>
              <a:t> Έλεγχος ανισορροπίας μικροβιώματος του εντέρου με ενεργοποίηση «Lactobacillus» «Bifidobacterium»</a:t>
            </a:r>
            <a:endParaRPr lang="el-GR" sz="16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914FE-1946-42A8-B49C-74CBAC114E78}" type="slidenum">
              <a:rPr lang="el-GR" smtClean="0"/>
              <a:pPr/>
              <a:t>19</a:t>
            </a:fld>
            <a:endParaRPr lang="el-GR" dirty="0"/>
          </a:p>
        </p:txBody>
      </p:sp>
      <p:sp>
        <p:nvSpPr>
          <p:cNvPr id="3074" name="AutoShape 2" descr="Potential of probiotics, prebiotics and synbiotics for management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 dirty="0"/>
          </a:p>
        </p:txBody>
      </p:sp>
      <p:sp>
        <p:nvSpPr>
          <p:cNvPr id="3076" name="AutoShape 4" descr="Potential of probiotics, prebiotics and synbiotics for management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/>
          <a:srcRect l="18564" t="16510" r="19113" b="8018"/>
          <a:stretch>
            <a:fillRect/>
          </a:stretch>
        </p:blipFill>
        <p:spPr bwMode="auto">
          <a:xfrm>
            <a:off x="4572000" y="1214422"/>
            <a:ext cx="4357717" cy="2966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 smtClean="0">
                <a:solidFill>
                  <a:schemeClr val="accent5">
                    <a:lumMod val="75000"/>
                  </a:schemeClr>
                </a:solidFill>
              </a:rPr>
              <a:t>Καρκίνος-Καρκινικό κύτταρο</a:t>
            </a:r>
            <a:endParaRPr lang="el-GR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142844" y="1357298"/>
            <a:ext cx="4143404" cy="3714776"/>
          </a:xfrm>
        </p:spPr>
        <p:txBody>
          <a:bodyPr>
            <a:normAutofit lnSpcReduction="10000"/>
          </a:bodyPr>
          <a:lstStyle/>
          <a:p>
            <a:pPr>
              <a:buClr>
                <a:srgbClr val="CC9900"/>
              </a:buClr>
              <a:buSzPct val="110000"/>
              <a:buNone/>
            </a:pPr>
            <a:r>
              <a:rPr lang="el-GR" sz="1800" b="1" dirty="0" smtClean="0">
                <a:solidFill>
                  <a:srgbClr val="CC9900"/>
                </a:solidFill>
              </a:rPr>
              <a:t>ΚΑΡΚΙΝΟΣ</a:t>
            </a:r>
          </a:p>
          <a:p>
            <a:pPr>
              <a:buClr>
                <a:schemeClr val="accent5">
                  <a:lumMod val="75000"/>
                </a:schemeClr>
              </a:buClr>
              <a:buSzPct val="110000"/>
            </a:pPr>
            <a:r>
              <a:rPr lang="el-GR" sz="1800" dirty="0" smtClean="0"/>
              <a:t>Ασθένεια </a:t>
            </a:r>
            <a:r>
              <a:rPr lang="el-GR" sz="1800" dirty="0"/>
              <a:t>που προκύπτει </a:t>
            </a:r>
            <a:r>
              <a:rPr lang="el-GR" sz="1800" dirty="0" smtClean="0"/>
              <a:t> από κυτταρικές </a:t>
            </a:r>
            <a:r>
              <a:rPr lang="el-GR" sz="1800" dirty="0"/>
              <a:t>αλλαγές </a:t>
            </a:r>
          </a:p>
          <a:p>
            <a:pPr>
              <a:buClr>
                <a:schemeClr val="accent5">
                  <a:lumMod val="75000"/>
                </a:schemeClr>
              </a:buClr>
              <a:buSzPct val="110000"/>
            </a:pPr>
            <a:r>
              <a:rPr lang="el-GR" sz="1800" dirty="0" smtClean="0"/>
              <a:t>Χαρακτηρίζεται από ανεξέλεγκτη </a:t>
            </a:r>
            <a:r>
              <a:rPr lang="el-GR" sz="1800" dirty="0"/>
              <a:t>ανάπτυξη και διαίρεση των </a:t>
            </a:r>
            <a:r>
              <a:rPr lang="el-GR" sz="1800" dirty="0" smtClean="0"/>
              <a:t>κυττάρων</a:t>
            </a:r>
          </a:p>
          <a:p>
            <a:pPr>
              <a:buClr>
                <a:schemeClr val="accent5">
                  <a:lumMod val="75000"/>
                </a:schemeClr>
              </a:buClr>
              <a:buSzPct val="110000"/>
            </a:pPr>
            <a:r>
              <a:rPr lang="el-GR" sz="1800" dirty="0" smtClean="0"/>
              <a:t>Οφείλεται σε:</a:t>
            </a:r>
          </a:p>
          <a:p>
            <a:pPr>
              <a:buClr>
                <a:srgbClr val="CC9900"/>
              </a:buClr>
              <a:buSzPct val="110000"/>
              <a:buNone/>
            </a:pPr>
            <a:r>
              <a:rPr lang="el-GR" sz="1800" b="1" dirty="0" smtClean="0">
                <a:solidFill>
                  <a:srgbClr val="CC9900"/>
                </a:solidFill>
              </a:rPr>
              <a:t>1) </a:t>
            </a:r>
            <a:r>
              <a:rPr lang="el-GR" sz="1800" dirty="0"/>
              <a:t>μ</a:t>
            </a:r>
            <a:r>
              <a:rPr lang="el-GR" sz="1800" dirty="0" smtClean="0"/>
              <a:t>εταλλάξεις σε διαφορετικά λειτουργικά γονίδια των αυξητικών παραγόντων και των υποδοχέων τους</a:t>
            </a:r>
          </a:p>
          <a:p>
            <a:pPr>
              <a:buClr>
                <a:srgbClr val="CC9900"/>
              </a:buClr>
              <a:buSzPct val="110000"/>
              <a:buNone/>
            </a:pPr>
            <a:r>
              <a:rPr lang="el-GR" sz="1800" b="1" dirty="0" smtClean="0">
                <a:solidFill>
                  <a:srgbClr val="CC9900"/>
                </a:solidFill>
              </a:rPr>
              <a:t>2) </a:t>
            </a:r>
            <a:r>
              <a:rPr lang="el-GR" sz="1800" dirty="0"/>
              <a:t>γ</a:t>
            </a:r>
            <a:r>
              <a:rPr lang="el-GR" sz="1800" dirty="0" smtClean="0"/>
              <a:t>ενετικούς παράγοντες </a:t>
            </a:r>
          </a:p>
          <a:p>
            <a:pPr>
              <a:buClr>
                <a:srgbClr val="CC9900"/>
              </a:buClr>
              <a:buSzPct val="110000"/>
              <a:buNone/>
            </a:pPr>
            <a:r>
              <a:rPr lang="el-GR" sz="1800" b="1" dirty="0" smtClean="0">
                <a:solidFill>
                  <a:srgbClr val="CC9900"/>
                </a:solidFill>
              </a:rPr>
              <a:t>3) </a:t>
            </a:r>
            <a:r>
              <a:rPr lang="el-GR" sz="1800" dirty="0" smtClean="0"/>
              <a:t>ακτινοβολίες-ήλιος</a:t>
            </a:r>
          </a:p>
          <a:p>
            <a:pPr>
              <a:buClr>
                <a:srgbClr val="CC9900"/>
              </a:buClr>
              <a:buSzPct val="110000"/>
              <a:buNone/>
            </a:pPr>
            <a:r>
              <a:rPr lang="el-GR" sz="1800" b="1" dirty="0" smtClean="0">
                <a:solidFill>
                  <a:srgbClr val="CC9900"/>
                </a:solidFill>
              </a:rPr>
              <a:t>4) </a:t>
            </a:r>
            <a:r>
              <a:rPr lang="el-GR" sz="1800" dirty="0" smtClean="0"/>
              <a:t>διατροφή-κάπνισμα</a:t>
            </a:r>
          </a:p>
          <a:p>
            <a:pPr>
              <a:buClr>
                <a:srgbClr val="CC9900"/>
              </a:buClr>
              <a:buSzPct val="110000"/>
              <a:buNone/>
            </a:pPr>
            <a:endParaRPr lang="el-GR" sz="1800" dirty="0" smtClean="0"/>
          </a:p>
          <a:p>
            <a:pPr>
              <a:buClr>
                <a:srgbClr val="CC9900"/>
              </a:buClr>
              <a:buSzPct val="110000"/>
              <a:buNone/>
            </a:pPr>
            <a:endParaRPr lang="el-GR" sz="1800" dirty="0" smtClean="0"/>
          </a:p>
          <a:p>
            <a:pPr>
              <a:buClr>
                <a:srgbClr val="CC9900"/>
              </a:buClr>
              <a:buSzPct val="110000"/>
              <a:buFont typeface="Calibri" pitchFamily="34" charset="0"/>
              <a:buChar char="•"/>
            </a:pPr>
            <a:endParaRPr lang="el-GR" sz="1800" dirty="0" smtClean="0"/>
          </a:p>
          <a:p>
            <a:pPr>
              <a:buClr>
                <a:srgbClr val="CC9900"/>
              </a:buClr>
              <a:buSzPct val="110000"/>
              <a:buFont typeface="Calibri" pitchFamily="34" charset="0"/>
              <a:buChar char="•"/>
            </a:pPr>
            <a:endParaRPr lang="el-GR" sz="1800" dirty="0" smtClean="0"/>
          </a:p>
          <a:p>
            <a:pPr>
              <a:buClr>
                <a:srgbClr val="CC9900"/>
              </a:buClr>
              <a:buSzPct val="110000"/>
              <a:buFont typeface="Calibri" pitchFamily="34" charset="0"/>
              <a:buChar char="•"/>
            </a:pPr>
            <a:endParaRPr lang="el-GR" sz="1800" dirty="0" smtClean="0"/>
          </a:p>
          <a:p>
            <a:pPr>
              <a:buClr>
                <a:srgbClr val="CC9900"/>
              </a:buClr>
              <a:buSzPct val="110000"/>
              <a:buFont typeface="Calibri" pitchFamily="34" charset="0"/>
              <a:buChar char="•"/>
            </a:pPr>
            <a:endParaRPr lang="el-GR" sz="1800" dirty="0" smtClean="0"/>
          </a:p>
          <a:p>
            <a:pPr>
              <a:buClr>
                <a:srgbClr val="CC9900"/>
              </a:buClr>
              <a:buSzPct val="110000"/>
              <a:buFont typeface="Calibri" pitchFamily="34" charset="0"/>
              <a:buChar char="•"/>
            </a:pPr>
            <a:endParaRPr lang="el-GR" sz="1800" dirty="0" smtClean="0"/>
          </a:p>
          <a:p>
            <a:pPr>
              <a:buSzPct val="110000"/>
              <a:buFont typeface="Calibri" pitchFamily="34" charset="0"/>
              <a:buChar char="•"/>
            </a:pPr>
            <a:endParaRPr lang="el-GR" sz="1800" dirty="0"/>
          </a:p>
        </p:txBody>
      </p:sp>
      <p:sp>
        <p:nvSpPr>
          <p:cNvPr id="8" name="7 - Θέση περιεχομένου"/>
          <p:cNvSpPr>
            <a:spLocks noGrp="1"/>
          </p:cNvSpPr>
          <p:nvPr>
            <p:ph sz="half" idx="2"/>
          </p:nvPr>
        </p:nvSpPr>
        <p:spPr>
          <a:xfrm>
            <a:off x="4857752" y="1428736"/>
            <a:ext cx="4071934" cy="3500462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el-GR" sz="1800" b="1" dirty="0" smtClean="0">
                <a:solidFill>
                  <a:srgbClr val="CC9900"/>
                </a:solidFill>
              </a:rPr>
              <a:t>ΚΑΡΚΙΝΙΚΟ ΚΥΤΤΑΡΟ</a:t>
            </a:r>
          </a:p>
          <a:p>
            <a:pPr algn="just">
              <a:buClr>
                <a:schemeClr val="accent5">
                  <a:lumMod val="75000"/>
                </a:schemeClr>
              </a:buClr>
              <a:buSzPct val="110000"/>
            </a:pPr>
            <a:r>
              <a:rPr lang="el-GR" sz="1800" dirty="0" smtClean="0"/>
              <a:t>Απώλεια διαφοροποίησης</a:t>
            </a:r>
          </a:p>
          <a:p>
            <a:pPr algn="just">
              <a:buClr>
                <a:schemeClr val="accent5">
                  <a:lumMod val="75000"/>
                </a:schemeClr>
              </a:buClr>
              <a:buSzPct val="110000"/>
            </a:pPr>
            <a:r>
              <a:rPr lang="el-GR" sz="1800" dirty="0" smtClean="0"/>
              <a:t>Μειωμένη ευαισθησία</a:t>
            </a:r>
          </a:p>
          <a:p>
            <a:pPr algn="just">
              <a:buClr>
                <a:schemeClr val="accent5">
                  <a:lumMod val="75000"/>
                </a:schemeClr>
              </a:buClr>
              <a:buSzPct val="110000"/>
            </a:pPr>
            <a:r>
              <a:rPr lang="el-GR" sz="1800" dirty="0" smtClean="0"/>
              <a:t>Αύξηση </a:t>
            </a:r>
            <a:r>
              <a:rPr lang="el-GR" sz="1800" dirty="0"/>
              <a:t>διηθητικής ικανότητας </a:t>
            </a:r>
          </a:p>
          <a:p>
            <a:pPr algn="just">
              <a:buClr>
                <a:schemeClr val="accent5">
                  <a:lumMod val="75000"/>
                </a:schemeClr>
              </a:buClr>
              <a:buSzPct val="110000"/>
            </a:pPr>
            <a:r>
              <a:rPr lang="el-GR" sz="1800" dirty="0" smtClean="0"/>
              <a:t>Απορύθμιση </a:t>
            </a:r>
            <a:r>
              <a:rPr lang="el-GR" sz="1800" dirty="0"/>
              <a:t>του κυτταρικού </a:t>
            </a:r>
            <a:r>
              <a:rPr lang="el-GR" sz="1800" dirty="0" smtClean="0"/>
              <a:t>κύκλου</a:t>
            </a:r>
          </a:p>
          <a:p>
            <a:pPr algn="just">
              <a:buClr>
                <a:schemeClr val="accent5">
                  <a:lumMod val="75000"/>
                </a:schemeClr>
              </a:buClr>
              <a:buSzPct val="110000"/>
            </a:pPr>
            <a:endParaRPr lang="el-GR" sz="1800" dirty="0"/>
          </a:p>
          <a:p>
            <a:pPr algn="just">
              <a:buClr>
                <a:schemeClr val="accent5">
                  <a:lumMod val="75000"/>
                </a:schemeClr>
              </a:buClr>
              <a:buSzPct val="110000"/>
            </a:pPr>
            <a:r>
              <a:rPr lang="el-GR" sz="1800" dirty="0" smtClean="0"/>
              <a:t>Απώλεια </a:t>
            </a:r>
            <a:r>
              <a:rPr lang="el-GR" sz="1800" dirty="0"/>
              <a:t>ελέγχου διακοπής κυτταρικού </a:t>
            </a:r>
            <a:r>
              <a:rPr lang="el-GR" sz="1800" dirty="0" smtClean="0"/>
              <a:t>κύκλου</a:t>
            </a:r>
          </a:p>
          <a:p>
            <a:pPr algn="just">
              <a:buClr>
                <a:schemeClr val="accent5">
                  <a:lumMod val="75000"/>
                </a:schemeClr>
              </a:buClr>
              <a:buSzPct val="110000"/>
            </a:pPr>
            <a:r>
              <a:rPr lang="el-GR" sz="1800" dirty="0" smtClean="0"/>
              <a:t>Απώλεια </a:t>
            </a:r>
            <a:r>
              <a:rPr lang="el-GR" sz="1800" dirty="0"/>
              <a:t>ελέγχου του φυσιολογικού αναμενόμενου κυτταρικού θανάτου (απόπτωση)</a:t>
            </a:r>
          </a:p>
          <a:p>
            <a:pPr lvl="0" algn="just"/>
            <a:endParaRPr lang="el-GR" sz="1800" dirty="0"/>
          </a:p>
          <a:p>
            <a:endParaRPr lang="el-GR" sz="1600" dirty="0"/>
          </a:p>
        </p:txBody>
      </p:sp>
      <p:pic>
        <p:nvPicPr>
          <p:cNvPr id="9" name="8 - Εικόνα" descr="Microscopic illustration of blood cancer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4786322"/>
            <a:ext cx="3214710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914FE-1946-42A8-B49C-74CBAC114E78}" type="slidenum">
              <a:rPr lang="el-GR" smtClean="0"/>
              <a:pPr/>
              <a:t>2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142852"/>
            <a:ext cx="7858180" cy="714380"/>
          </a:xfrm>
        </p:spPr>
        <p:txBody>
          <a:bodyPr>
            <a:normAutofit/>
          </a:bodyPr>
          <a:lstStyle/>
          <a:p>
            <a:r>
              <a:rPr lang="el-GR" sz="2400" b="1" dirty="0" smtClean="0">
                <a:solidFill>
                  <a:srgbClr val="CC9900"/>
                </a:solidFill>
              </a:rPr>
              <a:t>Φρούτα στην πρόληψη του καρκίνου</a:t>
            </a:r>
            <a:endParaRPr lang="el-GR" sz="2400" b="1" dirty="0">
              <a:solidFill>
                <a:srgbClr val="CC9900"/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914FE-1946-42A8-B49C-74CBAC114E78}" type="slidenum">
              <a:rPr lang="el-GR" smtClean="0"/>
              <a:pPr/>
              <a:t>20</a:t>
            </a:fld>
            <a:endParaRPr lang="el-GR" dirty="0"/>
          </a:p>
        </p:txBody>
      </p:sp>
      <p:pic>
        <p:nvPicPr>
          <p:cNvPr id="2050" name="Picture 2" descr="Oranges: The Anti-Cancer Citrus | powerofpositivity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357298"/>
            <a:ext cx="1466223" cy="1000132"/>
          </a:xfrm>
          <a:prstGeom prst="rect">
            <a:avLst/>
          </a:prstGeom>
          <a:noFill/>
        </p:spPr>
      </p:pic>
      <p:sp>
        <p:nvSpPr>
          <p:cNvPr id="7" name="6 - Ορθογώνιο"/>
          <p:cNvSpPr/>
          <p:nvPr/>
        </p:nvSpPr>
        <p:spPr>
          <a:xfrm>
            <a:off x="142844" y="1000108"/>
            <a:ext cx="8715436" cy="35719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/>
              <a:t>Εσπεριδοειδή </a:t>
            </a:r>
            <a:endParaRPr lang="el-GR" dirty="0"/>
          </a:p>
        </p:txBody>
      </p:sp>
      <p:sp>
        <p:nvSpPr>
          <p:cNvPr id="8" name="7 - Ορθογώνιο"/>
          <p:cNvSpPr/>
          <p:nvPr/>
        </p:nvSpPr>
        <p:spPr>
          <a:xfrm>
            <a:off x="1785918" y="2500306"/>
            <a:ext cx="1218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u="sng" dirty="0" smtClean="0">
                <a:solidFill>
                  <a:schemeClr val="accent5">
                    <a:lumMod val="75000"/>
                  </a:schemeClr>
                </a:solidFill>
              </a:rPr>
              <a:t>Μανταρίνι</a:t>
            </a:r>
            <a:endParaRPr lang="el-GR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142844" y="2500306"/>
            <a:ext cx="12576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u="sng" dirty="0" smtClean="0">
                <a:solidFill>
                  <a:schemeClr val="accent5">
                    <a:lumMod val="75000"/>
                  </a:schemeClr>
                </a:solidFill>
              </a:rPr>
              <a:t>Πορτοκάλι </a:t>
            </a:r>
            <a:endParaRPr lang="el-GR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052" name="Picture 4" descr="Mandarin Orange (Citrus reticulata)-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1357298"/>
            <a:ext cx="1500198" cy="1000132"/>
          </a:xfrm>
          <a:prstGeom prst="rect">
            <a:avLst/>
          </a:prstGeom>
          <a:noFill/>
        </p:spPr>
      </p:pic>
      <p:sp>
        <p:nvSpPr>
          <p:cNvPr id="11" name="10 - Ορθογώνιο"/>
          <p:cNvSpPr/>
          <p:nvPr/>
        </p:nvSpPr>
        <p:spPr>
          <a:xfrm>
            <a:off x="3286116" y="2500306"/>
            <a:ext cx="14895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u="sng" dirty="0" smtClean="0">
                <a:solidFill>
                  <a:schemeClr val="accent5">
                    <a:lumMod val="75000"/>
                  </a:schemeClr>
                </a:solidFill>
              </a:rPr>
              <a:t>Γκρέϊπφρουτ </a:t>
            </a:r>
            <a:endParaRPr lang="el-GR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3" name="12 - Εικόνα" descr="https://cdn.britannica.com/22/122522-050-6CD1C3E7/Grapefruit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1357298"/>
            <a:ext cx="1643074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3 - Ορθογώνιο"/>
          <p:cNvSpPr/>
          <p:nvPr/>
        </p:nvSpPr>
        <p:spPr>
          <a:xfrm>
            <a:off x="5072066" y="2500306"/>
            <a:ext cx="9077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u="sng" dirty="0" smtClean="0">
                <a:solidFill>
                  <a:schemeClr val="accent5">
                    <a:lumMod val="75000"/>
                  </a:schemeClr>
                </a:solidFill>
              </a:rPr>
              <a:t>Λεμόνι </a:t>
            </a:r>
            <a:endParaRPr lang="el-GR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054" name="Picture 6" descr="ARCHAEOLOGY OF FRUITS &amp; VEGETABLES - Lime - Chef's Mandala"/>
          <p:cNvPicPr>
            <a:picLocks noChangeAspect="1" noChangeArrowheads="1"/>
          </p:cNvPicPr>
          <p:nvPr/>
        </p:nvPicPr>
        <p:blipFill>
          <a:blip r:embed="rId5" cstate="print"/>
          <a:srcRect l="4545" t="4762" r="4545" b="4762"/>
          <a:stretch>
            <a:fillRect/>
          </a:stretch>
        </p:blipFill>
        <p:spPr bwMode="auto">
          <a:xfrm>
            <a:off x="6357950" y="1357298"/>
            <a:ext cx="1116814" cy="1000132"/>
          </a:xfrm>
          <a:prstGeom prst="rect">
            <a:avLst/>
          </a:prstGeom>
          <a:noFill/>
        </p:spPr>
      </p:pic>
      <p:pic>
        <p:nvPicPr>
          <p:cNvPr id="2056" name="Picture 8" descr="Κίτρο: Οφέλη Από Την Κατανάλωση Του"/>
          <p:cNvPicPr>
            <a:picLocks noChangeAspect="1" noChangeArrowheads="1"/>
          </p:cNvPicPr>
          <p:nvPr/>
        </p:nvPicPr>
        <p:blipFill>
          <a:blip r:embed="rId6" cstate="print"/>
          <a:srcRect r="22807"/>
          <a:stretch>
            <a:fillRect/>
          </a:stretch>
        </p:blipFill>
        <p:spPr bwMode="auto">
          <a:xfrm>
            <a:off x="7500958" y="1357298"/>
            <a:ext cx="1285884" cy="1022691"/>
          </a:xfrm>
          <a:prstGeom prst="rect">
            <a:avLst/>
          </a:prstGeom>
          <a:noFill/>
        </p:spPr>
      </p:pic>
      <p:pic>
        <p:nvPicPr>
          <p:cNvPr id="2058" name="Picture 10" descr="Λεμόνι - lemon oil - ΑνάPlasis"/>
          <p:cNvPicPr>
            <a:picLocks noChangeAspect="1" noChangeArrowheads="1"/>
          </p:cNvPicPr>
          <p:nvPr/>
        </p:nvPicPr>
        <p:blipFill>
          <a:blip r:embed="rId7" cstate="print"/>
          <a:srcRect l="6594" t="23078" b="17580"/>
          <a:stretch>
            <a:fillRect/>
          </a:stretch>
        </p:blipFill>
        <p:spPr bwMode="auto">
          <a:xfrm>
            <a:off x="4786314" y="1357298"/>
            <a:ext cx="1571636" cy="1000132"/>
          </a:xfrm>
          <a:prstGeom prst="rect">
            <a:avLst/>
          </a:prstGeom>
          <a:noFill/>
        </p:spPr>
      </p:pic>
      <p:sp>
        <p:nvSpPr>
          <p:cNvPr id="21" name="20 - Ορθογώνιο"/>
          <p:cNvSpPr/>
          <p:nvPr/>
        </p:nvSpPr>
        <p:spPr>
          <a:xfrm>
            <a:off x="7500958" y="2500306"/>
            <a:ext cx="7089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u="sng" dirty="0" smtClean="0">
                <a:solidFill>
                  <a:schemeClr val="accent5">
                    <a:lumMod val="75000"/>
                  </a:schemeClr>
                </a:solidFill>
              </a:rPr>
              <a:t>Κίτρο</a:t>
            </a:r>
            <a:endParaRPr lang="el-GR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2" name="21 - Ορθογώνιο"/>
          <p:cNvSpPr/>
          <p:nvPr/>
        </p:nvSpPr>
        <p:spPr>
          <a:xfrm>
            <a:off x="6215074" y="2500306"/>
            <a:ext cx="6415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 smtClean="0">
                <a:solidFill>
                  <a:schemeClr val="accent5">
                    <a:lumMod val="75000"/>
                  </a:schemeClr>
                </a:solidFill>
              </a:rPr>
              <a:t>Lime</a:t>
            </a:r>
            <a:endParaRPr lang="el-GR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2" name="41 - Ορθογώνιο"/>
          <p:cNvSpPr/>
          <p:nvPr/>
        </p:nvSpPr>
        <p:spPr>
          <a:xfrm>
            <a:off x="214282" y="2928934"/>
            <a:ext cx="1357322" cy="2357454"/>
          </a:xfrm>
          <a:prstGeom prst="rect">
            <a:avLst/>
          </a:prstGeom>
          <a:solidFill>
            <a:srgbClr val="CC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l-GR" sz="1400" b="1" dirty="0" smtClean="0"/>
              <a:t>Καρκίνος του εντέρου </a:t>
            </a:r>
          </a:p>
          <a:p>
            <a:endParaRPr lang="el-GR" sz="1400" b="1" dirty="0" smtClean="0"/>
          </a:p>
          <a:p>
            <a:pPr>
              <a:buFont typeface="Arial" pitchFamily="34" charset="0"/>
              <a:buChar char="•"/>
            </a:pPr>
            <a:r>
              <a:rPr lang="el-GR" sz="1400" b="1" dirty="0" smtClean="0"/>
              <a:t>Αποτρέπει  το οξειδωτικό στρες στα ανθρώπινα επιθηλιακά κύτταρα του πνεύμονα (A549</a:t>
            </a:r>
            <a:r>
              <a:rPr lang="el-GR" sz="1400" dirty="0" smtClean="0"/>
              <a:t>)</a:t>
            </a:r>
            <a:endParaRPr lang="el-GR" sz="1400" dirty="0"/>
          </a:p>
        </p:txBody>
      </p:sp>
      <p:sp>
        <p:nvSpPr>
          <p:cNvPr id="43" name="42 - Ορθογώνιο"/>
          <p:cNvSpPr/>
          <p:nvPr/>
        </p:nvSpPr>
        <p:spPr>
          <a:xfrm>
            <a:off x="1643042" y="2928934"/>
            <a:ext cx="1500198" cy="2357454"/>
          </a:xfrm>
          <a:prstGeom prst="rect">
            <a:avLst/>
          </a:prstGeom>
          <a:solidFill>
            <a:srgbClr val="CC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400" dirty="0" smtClean="0"/>
          </a:p>
          <a:p>
            <a:pPr algn="ctr"/>
            <a:endParaRPr lang="el-GR" sz="1400" dirty="0" smtClean="0"/>
          </a:p>
          <a:p>
            <a:pPr algn="ctr"/>
            <a:endParaRPr lang="el-GR" sz="1400" dirty="0" smtClean="0"/>
          </a:p>
          <a:p>
            <a:pPr algn="ctr"/>
            <a:endParaRPr lang="el-GR" sz="1400" dirty="0" smtClean="0"/>
          </a:p>
          <a:p>
            <a:pPr algn="ctr"/>
            <a:endParaRPr lang="el-GR" sz="1400" dirty="0" smtClean="0"/>
          </a:p>
          <a:p>
            <a:pPr algn="ctr"/>
            <a:endParaRPr lang="el-GR" sz="1400" dirty="0" smtClean="0"/>
          </a:p>
          <a:p>
            <a:pPr algn="ctr"/>
            <a:endParaRPr lang="el-GR" sz="1400" dirty="0" smtClean="0"/>
          </a:p>
          <a:p>
            <a:pPr algn="ctr"/>
            <a:endParaRPr lang="el-GR" sz="1400" dirty="0"/>
          </a:p>
        </p:txBody>
      </p:sp>
      <p:sp>
        <p:nvSpPr>
          <p:cNvPr id="44" name="43 - Ορθογώνιο"/>
          <p:cNvSpPr/>
          <p:nvPr/>
        </p:nvSpPr>
        <p:spPr>
          <a:xfrm>
            <a:off x="1643042" y="3071810"/>
            <a:ext cx="157163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1400" b="1" dirty="0" smtClean="0">
                <a:solidFill>
                  <a:schemeClr val="bg1"/>
                </a:solidFill>
              </a:rPr>
              <a:t>Ανθρώπινη χρόνια μυελογενή λευχαιμία</a:t>
            </a:r>
          </a:p>
          <a:p>
            <a:endParaRPr lang="el-GR" sz="1400" b="1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l-GR" sz="1400" b="1" dirty="0" smtClean="0">
                <a:solidFill>
                  <a:schemeClr val="bg1"/>
                </a:solidFill>
              </a:rPr>
              <a:t>Αδενοκαρκινώμα του μαστού</a:t>
            </a:r>
          </a:p>
          <a:p>
            <a:pPr>
              <a:buFont typeface="Arial" pitchFamily="34" charset="0"/>
              <a:buChar char="•"/>
            </a:pPr>
            <a:endParaRPr lang="el-GR" sz="1400" b="1" dirty="0">
              <a:solidFill>
                <a:schemeClr val="bg1"/>
              </a:solidFill>
            </a:endParaRPr>
          </a:p>
        </p:txBody>
      </p:sp>
      <p:sp>
        <p:nvSpPr>
          <p:cNvPr id="23" name="22 - Ορθογώνιο"/>
          <p:cNvSpPr/>
          <p:nvPr/>
        </p:nvSpPr>
        <p:spPr>
          <a:xfrm>
            <a:off x="3214678" y="2928934"/>
            <a:ext cx="1500198" cy="2357454"/>
          </a:xfrm>
          <a:prstGeom prst="rect">
            <a:avLst/>
          </a:prstGeom>
          <a:solidFill>
            <a:srgbClr val="CC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24" name="23 - Ορθογώνιο"/>
          <p:cNvSpPr/>
          <p:nvPr/>
        </p:nvSpPr>
        <p:spPr>
          <a:xfrm>
            <a:off x="4786314" y="2928934"/>
            <a:ext cx="1357322" cy="2357454"/>
          </a:xfrm>
          <a:prstGeom prst="rect">
            <a:avLst/>
          </a:prstGeom>
          <a:solidFill>
            <a:srgbClr val="CC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25" name="24 - Ορθογώνιο"/>
          <p:cNvSpPr/>
          <p:nvPr/>
        </p:nvSpPr>
        <p:spPr>
          <a:xfrm>
            <a:off x="6215074" y="2928934"/>
            <a:ext cx="1143008" cy="2357454"/>
          </a:xfrm>
          <a:prstGeom prst="rect">
            <a:avLst/>
          </a:prstGeom>
          <a:solidFill>
            <a:srgbClr val="CC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26" name="25 - Ορθογώνιο"/>
          <p:cNvSpPr/>
          <p:nvPr/>
        </p:nvSpPr>
        <p:spPr>
          <a:xfrm>
            <a:off x="7429520" y="2928934"/>
            <a:ext cx="1428760" cy="2357454"/>
          </a:xfrm>
          <a:prstGeom prst="rect">
            <a:avLst/>
          </a:prstGeom>
          <a:solidFill>
            <a:srgbClr val="CC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27" name="26 - Ορθογώνιο"/>
          <p:cNvSpPr/>
          <p:nvPr/>
        </p:nvSpPr>
        <p:spPr>
          <a:xfrm>
            <a:off x="3286116" y="2928934"/>
            <a:ext cx="1428760" cy="1815882"/>
          </a:xfrm>
          <a:prstGeom prst="rect">
            <a:avLst/>
          </a:prstGeom>
          <a:solidFill>
            <a:srgbClr val="CC9900"/>
          </a:solidFill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1400" b="1" dirty="0" smtClean="0">
                <a:solidFill>
                  <a:schemeClr val="bg1"/>
                </a:solidFill>
              </a:rPr>
              <a:t>Καταστολή καρκινικών κυττάρων παχέος εντέρου σε ποντίκια, με </a:t>
            </a:r>
            <a:r>
              <a:rPr lang="el-GR" sz="1400" b="1" dirty="0" smtClean="0">
                <a:solidFill>
                  <a:schemeClr val="bg1"/>
                </a:solidFill>
              </a:rPr>
              <a:t>↑ απόπτωσης </a:t>
            </a:r>
            <a:r>
              <a:rPr lang="el-GR" sz="1400" b="1" dirty="0" smtClean="0">
                <a:solidFill>
                  <a:schemeClr val="bg1"/>
                </a:solidFill>
              </a:rPr>
              <a:t>και ↓ (COX-2) και (iNOS) </a:t>
            </a:r>
            <a:endParaRPr lang="el-GR" sz="1400" b="1" dirty="0">
              <a:solidFill>
                <a:schemeClr val="bg1"/>
              </a:solidFill>
            </a:endParaRPr>
          </a:p>
        </p:txBody>
      </p:sp>
      <p:sp>
        <p:nvSpPr>
          <p:cNvPr id="28" name="27 - Ορθογώνιο"/>
          <p:cNvSpPr/>
          <p:nvPr/>
        </p:nvSpPr>
        <p:spPr>
          <a:xfrm>
            <a:off x="4857752" y="3000372"/>
            <a:ext cx="1357323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400" b="1" dirty="0" smtClean="0">
                <a:solidFill>
                  <a:schemeClr val="bg1"/>
                </a:solidFill>
              </a:rPr>
              <a:t>A</a:t>
            </a:r>
            <a:r>
              <a:rPr lang="el-GR" sz="1400" b="1" dirty="0" smtClean="0">
                <a:solidFill>
                  <a:schemeClr val="bg1"/>
                </a:solidFill>
              </a:rPr>
              <a:t>ντιπολλαπλασιαστική δράση στην ανθρώπινη κυτταρική σειρά  HL-60 της λευχαιμίας  </a:t>
            </a:r>
            <a:endParaRPr lang="el-GR" sz="1400" b="1" dirty="0">
              <a:solidFill>
                <a:schemeClr val="bg1"/>
              </a:solidFill>
            </a:endParaRPr>
          </a:p>
        </p:txBody>
      </p:sp>
      <p:sp>
        <p:nvSpPr>
          <p:cNvPr id="29" name="28 - Ορθογώνιο"/>
          <p:cNvSpPr/>
          <p:nvPr/>
        </p:nvSpPr>
        <p:spPr>
          <a:xfrm>
            <a:off x="6215074" y="3000373"/>
            <a:ext cx="11430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1400" b="1" dirty="0" smtClean="0">
                <a:solidFill>
                  <a:schemeClr val="bg1"/>
                </a:solidFill>
              </a:rPr>
              <a:t>Προκαλεί απόπτωση στην κυτταρική σειρά </a:t>
            </a:r>
            <a:endParaRPr lang="el-GR" sz="1400" b="1" dirty="0" smtClean="0">
              <a:solidFill>
                <a:schemeClr val="bg1"/>
              </a:solidFill>
            </a:endParaRPr>
          </a:p>
          <a:p>
            <a:r>
              <a:rPr lang="el-GR" sz="1400" b="1" dirty="0" smtClean="0">
                <a:solidFill>
                  <a:schemeClr val="bg1"/>
                </a:solidFill>
              </a:rPr>
              <a:t>Panc-28</a:t>
            </a:r>
            <a:endParaRPr lang="el-GR" sz="1400" b="1" dirty="0">
              <a:solidFill>
                <a:schemeClr val="bg1"/>
              </a:solidFill>
            </a:endParaRPr>
          </a:p>
        </p:txBody>
      </p:sp>
      <p:sp>
        <p:nvSpPr>
          <p:cNvPr id="30" name="29 - Ορθογώνιο"/>
          <p:cNvSpPr/>
          <p:nvPr/>
        </p:nvSpPr>
        <p:spPr>
          <a:xfrm>
            <a:off x="7358082" y="2928934"/>
            <a:ext cx="150019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1400" b="1" dirty="0" smtClean="0">
                <a:solidFill>
                  <a:schemeClr val="bg1"/>
                </a:solidFill>
              </a:rPr>
              <a:t>Αντιπολλαπλασιαστική δράση στα καρκινικά κύτταρα ανθρώπινου αστροκυτώματος στον εγκέφαλο </a:t>
            </a:r>
            <a:endParaRPr lang="el-GR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785818"/>
          </a:xfrm>
        </p:spPr>
        <p:txBody>
          <a:bodyPr>
            <a:normAutofit/>
          </a:bodyPr>
          <a:lstStyle/>
          <a:p>
            <a:r>
              <a:rPr lang="el-GR" sz="2400" b="1" dirty="0" smtClean="0">
                <a:solidFill>
                  <a:srgbClr val="CC9900"/>
                </a:solidFill>
              </a:rPr>
              <a:t>Φρούτα στην πρόληψη του καρκίνου</a:t>
            </a:r>
            <a:endParaRPr lang="el-GR" sz="24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914FE-1946-42A8-B49C-74CBAC114E78}" type="slidenum">
              <a:rPr lang="el-GR" smtClean="0"/>
              <a:pPr/>
              <a:t>21</a:t>
            </a:fld>
            <a:endParaRPr lang="el-GR" dirty="0"/>
          </a:p>
        </p:txBody>
      </p:sp>
      <p:sp>
        <p:nvSpPr>
          <p:cNvPr id="8" name="7 - Ορθογώνιο"/>
          <p:cNvSpPr/>
          <p:nvPr/>
        </p:nvSpPr>
        <p:spPr>
          <a:xfrm>
            <a:off x="3929058" y="2786058"/>
            <a:ext cx="13564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 smtClean="0">
                <a:solidFill>
                  <a:schemeClr val="accent5">
                    <a:lumMod val="75000"/>
                  </a:schemeClr>
                </a:solidFill>
              </a:rPr>
              <a:t>Blueberrries</a:t>
            </a:r>
            <a:endParaRPr lang="el-GR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2071670" y="2786058"/>
            <a:ext cx="1285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u="sng" dirty="0" smtClean="0">
                <a:solidFill>
                  <a:schemeClr val="accent5">
                    <a:lumMod val="75000"/>
                  </a:schemeClr>
                </a:solidFill>
              </a:rPr>
              <a:t>Cranberries</a:t>
            </a:r>
            <a:endParaRPr lang="el-GR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214282" y="2786058"/>
            <a:ext cx="17145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 smtClean="0">
                <a:solidFill>
                  <a:schemeClr val="accent5">
                    <a:lumMod val="75000"/>
                  </a:schemeClr>
                </a:solidFill>
              </a:rPr>
              <a:t>Rasberries</a:t>
            </a:r>
            <a:endParaRPr lang="el-GR" b="1" u="sng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b="1" u="sng" dirty="0" smtClean="0"/>
              <a:t> </a:t>
            </a:r>
            <a:endParaRPr lang="el-GR" dirty="0"/>
          </a:p>
        </p:txBody>
      </p:sp>
      <p:sp>
        <p:nvSpPr>
          <p:cNvPr id="13" name="12 - Ορθογώνιο"/>
          <p:cNvSpPr/>
          <p:nvPr/>
        </p:nvSpPr>
        <p:spPr>
          <a:xfrm>
            <a:off x="5643570" y="2786058"/>
            <a:ext cx="14093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 smtClean="0">
                <a:solidFill>
                  <a:schemeClr val="accent5">
                    <a:lumMod val="75000"/>
                  </a:schemeClr>
                </a:solidFill>
              </a:rPr>
              <a:t>Blackberries </a:t>
            </a:r>
            <a:endParaRPr lang="el-GR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4" name="13 - Ορθογώνιο"/>
          <p:cNvSpPr/>
          <p:nvPr/>
        </p:nvSpPr>
        <p:spPr>
          <a:xfrm>
            <a:off x="7358082" y="2857496"/>
            <a:ext cx="14903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 smtClean="0">
                <a:solidFill>
                  <a:schemeClr val="accent5">
                    <a:lumMod val="75000"/>
                  </a:schemeClr>
                </a:solidFill>
              </a:rPr>
              <a:t>Black currant </a:t>
            </a:r>
            <a:endParaRPr lang="el-GR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6" name="15 - Εικόνα" descr="High Bush Cranberry"/>
          <p:cNvPicPr/>
          <p:nvPr/>
        </p:nvPicPr>
        <p:blipFill>
          <a:blip r:embed="rId2" cstate="print"/>
          <a:srcRect l="7931" r="4619"/>
          <a:stretch>
            <a:fillRect/>
          </a:stretch>
        </p:blipFill>
        <p:spPr bwMode="auto">
          <a:xfrm>
            <a:off x="1857356" y="1071546"/>
            <a:ext cx="1785950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16 - Εικόνα" descr="image"/>
          <p:cNvPicPr/>
          <p:nvPr/>
        </p:nvPicPr>
        <p:blipFill>
          <a:blip r:embed="rId3" cstate="print"/>
          <a:srcRect l="53571" r="3162" b="49932"/>
          <a:stretch>
            <a:fillRect/>
          </a:stretch>
        </p:blipFill>
        <p:spPr bwMode="auto">
          <a:xfrm>
            <a:off x="7358082" y="928670"/>
            <a:ext cx="1285884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17 - Εικόνα" descr="blueberry"/>
          <p:cNvPicPr/>
          <p:nvPr/>
        </p:nvPicPr>
        <p:blipFill>
          <a:blip r:embed="rId4"/>
          <a:srcRect r="15385"/>
          <a:stretch>
            <a:fillRect/>
          </a:stretch>
        </p:blipFill>
        <p:spPr bwMode="auto">
          <a:xfrm>
            <a:off x="3643306" y="1071546"/>
            <a:ext cx="1785950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2" name="Picture 2" descr="Black And Red Raspberry Isolated On White Background Stock Photo ..."/>
          <p:cNvPicPr>
            <a:picLocks noChangeAspect="1" noChangeArrowheads="1"/>
          </p:cNvPicPr>
          <p:nvPr/>
        </p:nvPicPr>
        <p:blipFill>
          <a:blip r:embed="rId5" cstate="print"/>
          <a:srcRect b="10000"/>
          <a:stretch>
            <a:fillRect/>
          </a:stretch>
        </p:blipFill>
        <p:spPr bwMode="auto">
          <a:xfrm>
            <a:off x="142844" y="1071546"/>
            <a:ext cx="1757463" cy="1500198"/>
          </a:xfrm>
          <a:prstGeom prst="rect">
            <a:avLst/>
          </a:prstGeom>
          <a:noFill/>
        </p:spPr>
      </p:pic>
      <p:pic>
        <p:nvPicPr>
          <p:cNvPr id="21" name="20 - Εικόνα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29256" y="1071546"/>
            <a:ext cx="1928826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21 - Ορθογώνιο"/>
          <p:cNvSpPr/>
          <p:nvPr/>
        </p:nvSpPr>
        <p:spPr>
          <a:xfrm>
            <a:off x="142844" y="3286124"/>
            <a:ext cx="1785950" cy="3071834"/>
          </a:xfrm>
          <a:prstGeom prst="rect">
            <a:avLst/>
          </a:prstGeom>
          <a:solidFill>
            <a:srgbClr val="CC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23" name="22 - Ορθογώνιο"/>
          <p:cNvSpPr/>
          <p:nvPr/>
        </p:nvSpPr>
        <p:spPr>
          <a:xfrm>
            <a:off x="2000232" y="3286124"/>
            <a:ext cx="1785950" cy="3071834"/>
          </a:xfrm>
          <a:prstGeom prst="rect">
            <a:avLst/>
          </a:prstGeom>
          <a:solidFill>
            <a:srgbClr val="CC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24" name="23 - Ορθογώνιο"/>
          <p:cNvSpPr/>
          <p:nvPr/>
        </p:nvSpPr>
        <p:spPr>
          <a:xfrm>
            <a:off x="3857620" y="3286124"/>
            <a:ext cx="1714512" cy="3071834"/>
          </a:xfrm>
          <a:prstGeom prst="rect">
            <a:avLst/>
          </a:prstGeom>
          <a:solidFill>
            <a:srgbClr val="CC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25" name="24 - Ορθογώνιο"/>
          <p:cNvSpPr/>
          <p:nvPr/>
        </p:nvSpPr>
        <p:spPr>
          <a:xfrm>
            <a:off x="5715008" y="3286124"/>
            <a:ext cx="1500198" cy="3071834"/>
          </a:xfrm>
          <a:prstGeom prst="rect">
            <a:avLst/>
          </a:prstGeom>
          <a:solidFill>
            <a:srgbClr val="CC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26" name="25 - Ορθογώνιο"/>
          <p:cNvSpPr/>
          <p:nvPr/>
        </p:nvSpPr>
        <p:spPr>
          <a:xfrm>
            <a:off x="7358082" y="3286124"/>
            <a:ext cx="1643074" cy="3071834"/>
          </a:xfrm>
          <a:prstGeom prst="rect">
            <a:avLst/>
          </a:prstGeom>
          <a:solidFill>
            <a:srgbClr val="CC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l-GR" sz="1400" b="1" dirty="0"/>
          </a:p>
        </p:txBody>
      </p:sp>
      <p:sp>
        <p:nvSpPr>
          <p:cNvPr id="27" name="26 - Ορθογώνιο"/>
          <p:cNvSpPr/>
          <p:nvPr/>
        </p:nvSpPr>
        <p:spPr>
          <a:xfrm>
            <a:off x="142844" y="3286124"/>
            <a:ext cx="192882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400" b="1" dirty="0" smtClean="0">
                <a:solidFill>
                  <a:schemeClr val="bg1"/>
                </a:solidFill>
              </a:rPr>
              <a:t>E</a:t>
            </a:r>
            <a:r>
              <a:rPr lang="el-GR" sz="1400" b="1" dirty="0" smtClean="0">
                <a:solidFill>
                  <a:schemeClr val="bg1"/>
                </a:solidFill>
              </a:rPr>
              <a:t>μποδίζει την ανάπτυξη των ανθρώπινων καρκινικών κυττάρων τραχήλου της μήτρας</a:t>
            </a:r>
            <a:r>
              <a:rPr lang="en-US" sz="1400" b="1" dirty="0" smtClean="0">
                <a:solidFill>
                  <a:schemeClr val="bg1"/>
                </a:solidFill>
              </a:rPr>
              <a:t>.</a:t>
            </a:r>
            <a:r>
              <a:rPr lang="el-GR" sz="1400" b="1" dirty="0" smtClean="0">
                <a:solidFill>
                  <a:schemeClr val="bg1"/>
                </a:solidFill>
              </a:rPr>
              <a:t> Αναστέλλει τον καρκίνο του παγκρέατος.</a:t>
            </a:r>
            <a:endParaRPr lang="el-GR" sz="1400" b="1" dirty="0">
              <a:solidFill>
                <a:schemeClr val="bg1"/>
              </a:solidFill>
            </a:endParaRPr>
          </a:p>
        </p:txBody>
      </p:sp>
      <p:sp>
        <p:nvSpPr>
          <p:cNvPr id="29" name="28 - Ορθογώνιο"/>
          <p:cNvSpPr/>
          <p:nvPr/>
        </p:nvSpPr>
        <p:spPr>
          <a:xfrm>
            <a:off x="7358082" y="3357562"/>
            <a:ext cx="15716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1400" b="1" dirty="0" smtClean="0">
                <a:solidFill>
                  <a:schemeClr val="bg1"/>
                </a:solidFill>
              </a:rPr>
              <a:t>Καταστέλλει το πολλαπλασιασμό των καρκινικών κυττάρων του μαστού. Εμποδίζει τον καρκίνο του πνεύμονα </a:t>
            </a:r>
          </a:p>
          <a:p>
            <a:pPr>
              <a:buFont typeface="Arial" pitchFamily="34" charset="0"/>
              <a:buChar char="•"/>
            </a:pPr>
            <a:endParaRPr lang="el-GR" sz="1400" b="1" dirty="0">
              <a:solidFill>
                <a:schemeClr val="bg1"/>
              </a:solidFill>
            </a:endParaRPr>
          </a:p>
        </p:txBody>
      </p:sp>
      <p:sp>
        <p:nvSpPr>
          <p:cNvPr id="31" name="30 - Ορθογώνιο"/>
          <p:cNvSpPr/>
          <p:nvPr/>
        </p:nvSpPr>
        <p:spPr>
          <a:xfrm>
            <a:off x="5715008" y="3429000"/>
            <a:ext cx="15716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1400" b="1" dirty="0" smtClean="0">
                <a:solidFill>
                  <a:schemeClr val="bg1"/>
                </a:solidFill>
              </a:rPr>
              <a:t>Αναστολή κυτταρικών σειρών στοματικής κοιλότητας, μαστού, προστάτη</a:t>
            </a:r>
            <a:endParaRPr lang="el-GR" sz="1400" b="1" dirty="0">
              <a:solidFill>
                <a:schemeClr val="bg1"/>
              </a:solidFill>
            </a:endParaRPr>
          </a:p>
        </p:txBody>
      </p:sp>
      <p:sp>
        <p:nvSpPr>
          <p:cNvPr id="32" name="31 - Ορθογώνιο"/>
          <p:cNvSpPr/>
          <p:nvPr/>
        </p:nvSpPr>
        <p:spPr>
          <a:xfrm>
            <a:off x="142844" y="5143512"/>
            <a:ext cx="185738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l-GR" sz="1400" b="1" dirty="0" smtClean="0">
                <a:solidFill>
                  <a:schemeClr val="bg1"/>
                </a:solidFill>
              </a:rPr>
              <a:t>Ανασταλτική δράση στα ανθρώπινα καρκινικά κύτταρα του τραχήλου της μήτρας</a:t>
            </a:r>
            <a:endParaRPr lang="el-GR" sz="1400" b="1" dirty="0">
              <a:solidFill>
                <a:schemeClr val="bg1"/>
              </a:solidFill>
            </a:endParaRPr>
          </a:p>
        </p:txBody>
      </p:sp>
      <p:sp>
        <p:nvSpPr>
          <p:cNvPr id="33" name="32 - Ορθογώνιο"/>
          <p:cNvSpPr/>
          <p:nvPr/>
        </p:nvSpPr>
        <p:spPr>
          <a:xfrm>
            <a:off x="2000232" y="3286124"/>
            <a:ext cx="178595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1400" b="1" dirty="0" smtClean="0">
                <a:solidFill>
                  <a:schemeClr val="bg1"/>
                </a:solidFill>
              </a:rPr>
              <a:t>Αναστολή της βιωσιμότητας των κυττάρων του καρκίνου του παχέος εντέρου </a:t>
            </a:r>
            <a:endParaRPr lang="el-GR" sz="1400" b="1" dirty="0">
              <a:solidFill>
                <a:schemeClr val="bg1"/>
              </a:solidFill>
            </a:endParaRPr>
          </a:p>
        </p:txBody>
      </p:sp>
      <p:sp>
        <p:nvSpPr>
          <p:cNvPr id="35" name="34 - Ορθογώνιο"/>
          <p:cNvSpPr/>
          <p:nvPr/>
        </p:nvSpPr>
        <p:spPr>
          <a:xfrm>
            <a:off x="2000232" y="4500570"/>
            <a:ext cx="178595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1400" b="1" dirty="0" smtClean="0">
                <a:solidFill>
                  <a:schemeClr val="bg1"/>
                </a:solidFill>
              </a:rPr>
              <a:t>Απενεργοποίηση των οδών </a:t>
            </a:r>
            <a:r>
              <a:rPr lang="el-GR" sz="1400" b="1" dirty="0" smtClean="0">
                <a:solidFill>
                  <a:schemeClr val="bg1"/>
                </a:solidFill>
              </a:rPr>
              <a:t>PI3K/AKT /</a:t>
            </a:r>
            <a:r>
              <a:rPr lang="el-GR" sz="1400" b="1" dirty="0" err="1" smtClean="0">
                <a:solidFill>
                  <a:schemeClr val="bg1"/>
                </a:solidFill>
              </a:rPr>
              <a:t>mTOR</a:t>
            </a:r>
            <a:r>
              <a:rPr lang="el-GR" sz="1400" b="1" dirty="0" smtClean="0">
                <a:solidFill>
                  <a:schemeClr val="bg1"/>
                </a:solidFill>
              </a:rPr>
              <a:t> </a:t>
            </a:r>
            <a:r>
              <a:rPr lang="el-GR" sz="1400" b="1" dirty="0" smtClean="0">
                <a:solidFill>
                  <a:schemeClr val="bg1"/>
                </a:solidFill>
              </a:rPr>
              <a:t>και της ΜΑΡΚ σε κύτταρα οισοφάγου, νευροβλαστώματος, ωοθηκών και προστάτη </a:t>
            </a:r>
            <a:endParaRPr lang="el-GR" sz="1400" b="1" dirty="0">
              <a:solidFill>
                <a:schemeClr val="bg1"/>
              </a:solidFill>
            </a:endParaRPr>
          </a:p>
        </p:txBody>
      </p:sp>
      <p:sp>
        <p:nvSpPr>
          <p:cNvPr id="36" name="35 - Ορθογώνιο"/>
          <p:cNvSpPr/>
          <p:nvPr/>
        </p:nvSpPr>
        <p:spPr>
          <a:xfrm>
            <a:off x="3857620" y="3286124"/>
            <a:ext cx="18573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1400" b="1" dirty="0" smtClean="0">
                <a:solidFill>
                  <a:schemeClr val="bg1"/>
                </a:solidFill>
              </a:rPr>
              <a:t>Αναστολή  ανάπτυξης των  καρκινικών κυττάρων του ήπατος Α549</a:t>
            </a:r>
            <a:endParaRPr lang="el-GR" sz="1400" b="1" dirty="0">
              <a:solidFill>
                <a:schemeClr val="bg1"/>
              </a:solidFill>
            </a:endParaRPr>
          </a:p>
        </p:txBody>
      </p:sp>
      <p:sp>
        <p:nvSpPr>
          <p:cNvPr id="37" name="36 - Ορθογώνιο"/>
          <p:cNvSpPr/>
          <p:nvPr/>
        </p:nvSpPr>
        <p:spPr>
          <a:xfrm>
            <a:off x="3857620" y="4286256"/>
            <a:ext cx="178595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1400" b="1" dirty="0" smtClean="0">
                <a:solidFill>
                  <a:schemeClr val="bg1"/>
                </a:solidFill>
              </a:rPr>
              <a:t>Πρόληψη του καρκίνου του παχέος εντέρου  με καταστολή της φλεγμονής, ↓ οξειδωτικού </a:t>
            </a:r>
            <a:r>
              <a:rPr lang="el-GR" sz="1400" b="1" dirty="0" smtClean="0">
                <a:solidFill>
                  <a:schemeClr val="bg1"/>
                </a:solidFill>
              </a:rPr>
              <a:t>στρες.</a:t>
            </a:r>
          </a:p>
          <a:p>
            <a:pPr>
              <a:buFont typeface="Arial" pitchFamily="34" charset="0"/>
              <a:buChar char="•"/>
            </a:pPr>
            <a:r>
              <a:rPr lang="el-GR" sz="1400" b="1" dirty="0" smtClean="0">
                <a:solidFill>
                  <a:schemeClr val="bg1"/>
                </a:solidFill>
              </a:rPr>
              <a:t>Αναστολή </a:t>
            </a:r>
            <a:r>
              <a:rPr lang="el-GR" sz="1400" b="1" dirty="0" smtClean="0">
                <a:solidFill>
                  <a:schemeClr val="bg1"/>
                </a:solidFill>
              </a:rPr>
              <a:t>πολλαπλασιασμού αγγειογένεσης</a:t>
            </a:r>
            <a:endParaRPr lang="el-GR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el-GR" sz="2400" b="1" dirty="0" smtClean="0">
                <a:solidFill>
                  <a:srgbClr val="CC9900"/>
                </a:solidFill>
              </a:rPr>
              <a:t>Φρούτα στην πρόληψη του καρκίνου</a:t>
            </a:r>
            <a:endParaRPr lang="el-GR" sz="2400" b="1" dirty="0">
              <a:solidFill>
                <a:srgbClr val="CC9900"/>
              </a:solidFill>
            </a:endParaRP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357158" y="1285860"/>
            <a:ext cx="4040188" cy="425448"/>
          </a:xfrm>
        </p:spPr>
        <p:txBody>
          <a:bodyPr>
            <a:normAutofit lnSpcReduction="10000"/>
          </a:bodyPr>
          <a:lstStyle/>
          <a:p>
            <a:pPr algn="ctr"/>
            <a:r>
              <a:rPr lang="el-GR" u="sng" dirty="0" smtClean="0">
                <a:solidFill>
                  <a:schemeClr val="accent5">
                    <a:lumMod val="75000"/>
                  </a:schemeClr>
                </a:solidFill>
              </a:rPr>
              <a:t>Ακτινίδιο </a:t>
            </a:r>
            <a:endParaRPr lang="el-GR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00034" y="1857364"/>
            <a:ext cx="4043362" cy="1968505"/>
          </a:xfrm>
        </p:spPr>
        <p:txBody>
          <a:bodyPr>
            <a:normAutofit/>
          </a:bodyPr>
          <a:lstStyle/>
          <a:p>
            <a:pPr algn="just">
              <a:buClr>
                <a:schemeClr val="accent5">
                  <a:lumMod val="75000"/>
                </a:schemeClr>
              </a:buClr>
              <a:buFont typeface="Wingdings" pitchFamily="2" charset="2"/>
              <a:buChar char="ü"/>
            </a:pPr>
            <a:r>
              <a:rPr lang="el-GR" sz="1400" dirty="0" smtClean="0"/>
              <a:t>Μειώνει το </a:t>
            </a:r>
            <a:r>
              <a:rPr lang="en-US" sz="1400" dirty="0" smtClean="0"/>
              <a:t>H</a:t>
            </a:r>
            <a:r>
              <a:rPr lang="el-GR" sz="1400" baseline="-25000" dirty="0" smtClean="0"/>
              <a:t>2</a:t>
            </a:r>
            <a:r>
              <a:rPr lang="en-US" sz="1400" dirty="0" smtClean="0"/>
              <a:t>O</a:t>
            </a:r>
            <a:r>
              <a:rPr lang="el-GR" sz="1400" baseline="-25000" dirty="0" smtClean="0"/>
              <a:t>2</a:t>
            </a:r>
            <a:r>
              <a:rPr lang="el-GR" sz="1400" dirty="0" smtClean="0"/>
              <a:t> το οποίο προκαλεί καταστροφή του </a:t>
            </a:r>
            <a:r>
              <a:rPr lang="en-US" sz="1400" dirty="0" smtClean="0"/>
              <a:t>DNA</a:t>
            </a:r>
            <a:r>
              <a:rPr lang="el-GR" sz="1400" dirty="0" smtClean="0"/>
              <a:t> και αυξάνεται η επισκευή του </a:t>
            </a:r>
            <a:r>
              <a:rPr lang="en-US" sz="1400" dirty="0" smtClean="0"/>
              <a:t>DNA </a:t>
            </a:r>
            <a:r>
              <a:rPr lang="el-GR" sz="1400" dirty="0" smtClean="0"/>
              <a:t> μετά από πρόσληψη 3 φρούτων την ημέρα </a:t>
            </a:r>
          </a:p>
          <a:p>
            <a:pPr algn="just">
              <a:buClr>
                <a:schemeClr val="accent5">
                  <a:lumMod val="75000"/>
                </a:schemeClr>
              </a:buClr>
              <a:buFont typeface="Wingdings" pitchFamily="2" charset="2"/>
              <a:buChar char="ü"/>
            </a:pPr>
            <a:r>
              <a:rPr lang="el-GR" sz="1400" dirty="0" smtClean="0"/>
              <a:t>Μειώνει τον κίνδυνο καρκίνου του παχέος εντέρου, διατηρώντας την φυσιολογική γαστρεντερική λειτουργία και την πρόληψη της δυσκοιλιότητας </a:t>
            </a:r>
            <a:endParaRPr lang="el-GR" sz="1400" dirty="0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714876" y="1285860"/>
            <a:ext cx="4041775" cy="496886"/>
          </a:xfrm>
        </p:spPr>
        <p:txBody>
          <a:bodyPr/>
          <a:lstStyle/>
          <a:p>
            <a:pPr algn="ctr"/>
            <a:r>
              <a:rPr lang="el-GR" u="sng" dirty="0" smtClean="0">
                <a:solidFill>
                  <a:schemeClr val="accent5">
                    <a:lumMod val="75000"/>
                  </a:schemeClr>
                </a:solidFill>
              </a:rPr>
              <a:t>Φράουλα</a:t>
            </a:r>
            <a:endParaRPr lang="el-GR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929190" y="1928802"/>
            <a:ext cx="4041775" cy="1682753"/>
          </a:xfrm>
        </p:spPr>
        <p:txBody>
          <a:bodyPr>
            <a:normAutofit/>
          </a:bodyPr>
          <a:lstStyle/>
          <a:p>
            <a:pPr algn="just">
              <a:buClr>
                <a:schemeClr val="accent5">
                  <a:lumMod val="75000"/>
                </a:schemeClr>
              </a:buClr>
              <a:buFont typeface="Wingdings" pitchFamily="2" charset="2"/>
              <a:buChar char="ü"/>
            </a:pPr>
            <a:r>
              <a:rPr lang="el-GR" sz="1400" dirty="0" smtClean="0"/>
              <a:t>Πρόληψη του καρκίνου του πνεύμονα που προκαλείται από το κάπνισμα με την βοήθεια της  Fisetin</a:t>
            </a:r>
          </a:p>
          <a:p>
            <a:pPr algn="just">
              <a:buClr>
                <a:schemeClr val="accent5">
                  <a:lumMod val="75000"/>
                </a:schemeClr>
              </a:buClr>
              <a:buFont typeface="Wingdings" pitchFamily="2" charset="2"/>
              <a:buChar char="ü"/>
            </a:pPr>
            <a:r>
              <a:rPr lang="el-GR" sz="1400" dirty="0" smtClean="0"/>
              <a:t> Διεγείρει την απόπτωση στα ανθρώπινα καρκινικά κύτταρα ΗΤ-29 του παχέος εντέρου</a:t>
            </a:r>
            <a:endParaRPr lang="el-GR" sz="1400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914FE-1946-42A8-B49C-74CBAC114E78}" type="slidenum">
              <a:rPr lang="el-GR" smtClean="0"/>
              <a:pPr/>
              <a:t>22</a:t>
            </a:fld>
            <a:endParaRPr lang="el-GR" dirty="0"/>
          </a:p>
        </p:txBody>
      </p:sp>
      <p:pic>
        <p:nvPicPr>
          <p:cNvPr id="1026" name="Picture 2" descr="Ακτινιδιά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4143380"/>
            <a:ext cx="3000396" cy="1857388"/>
          </a:xfrm>
          <a:prstGeom prst="rect">
            <a:avLst/>
          </a:prstGeom>
          <a:noFill/>
        </p:spPr>
      </p:pic>
      <p:pic>
        <p:nvPicPr>
          <p:cNvPr id="10" name="9 - Εικόνα" descr="https://cdn.britannica.com/62/154162-050-8E68A2FB/Garden-strawberries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4143380"/>
            <a:ext cx="292895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654056"/>
          </a:xfrm>
        </p:spPr>
        <p:txBody>
          <a:bodyPr>
            <a:normAutofit/>
          </a:bodyPr>
          <a:lstStyle/>
          <a:p>
            <a:r>
              <a:rPr lang="el-GR" sz="2400" b="1" dirty="0" smtClean="0">
                <a:solidFill>
                  <a:srgbClr val="CC9900"/>
                </a:solidFill>
              </a:rPr>
              <a:t>Φρούτα στην πρόληψη του καρκίνου</a:t>
            </a:r>
            <a:endParaRPr lang="el-GR" sz="2400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357158" y="857232"/>
            <a:ext cx="4040188" cy="500066"/>
          </a:xfrm>
        </p:spPr>
        <p:txBody>
          <a:bodyPr/>
          <a:lstStyle/>
          <a:p>
            <a:pPr algn="ctr"/>
            <a:r>
              <a:rPr lang="el-GR" u="sng" dirty="0" smtClean="0">
                <a:solidFill>
                  <a:schemeClr val="accent5">
                    <a:lumMod val="75000"/>
                  </a:schemeClr>
                </a:solidFill>
              </a:rPr>
              <a:t>Ρόδι </a:t>
            </a:r>
            <a:endParaRPr lang="el-GR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28596" y="1571612"/>
            <a:ext cx="4429156" cy="3214710"/>
          </a:xfrm>
        </p:spPr>
        <p:txBody>
          <a:bodyPr>
            <a:normAutofit/>
          </a:bodyPr>
          <a:lstStyle/>
          <a:p>
            <a:pPr algn="just">
              <a:buClr>
                <a:schemeClr val="accent5">
                  <a:lumMod val="75000"/>
                </a:schemeClr>
              </a:buClr>
              <a:buFont typeface="Wingdings" pitchFamily="2" charset="2"/>
              <a:buChar char="ü"/>
            </a:pPr>
            <a:r>
              <a:rPr lang="el-GR" sz="1400" dirty="0" smtClean="0"/>
              <a:t>Καταστολή πολλαπλασιασμού των καρκινικών κυττάρων της ουροδόχο κύστης και του μαστού</a:t>
            </a:r>
          </a:p>
          <a:p>
            <a:pPr algn="just">
              <a:buClr>
                <a:schemeClr val="accent5">
                  <a:lumMod val="75000"/>
                </a:schemeClr>
              </a:buClr>
              <a:buFont typeface="Wingdings" pitchFamily="2" charset="2"/>
              <a:buChar char="ü"/>
            </a:pPr>
            <a:r>
              <a:rPr lang="el-GR" sz="1400" dirty="0" smtClean="0"/>
              <a:t>Απόπτωση και μείωση ανάπτυξης των κυττάρων του καρκίνου του παχέος εντέρου </a:t>
            </a:r>
          </a:p>
          <a:p>
            <a:pPr algn="just">
              <a:buClr>
                <a:schemeClr val="accent5">
                  <a:lumMod val="75000"/>
                </a:schemeClr>
              </a:buClr>
              <a:buFont typeface="Wingdings" pitchFamily="2" charset="2"/>
              <a:buChar char="ü"/>
            </a:pPr>
            <a:r>
              <a:rPr lang="el-GR" sz="1400" dirty="0" smtClean="0"/>
              <a:t>Αντικαρκινική δράση στο καρκίνου του πνεύμονα</a:t>
            </a:r>
          </a:p>
          <a:p>
            <a:pPr algn="just">
              <a:buClr>
                <a:schemeClr val="accent5">
                  <a:lumMod val="75000"/>
                </a:schemeClr>
              </a:buClr>
              <a:buFont typeface="Wingdings" pitchFamily="2" charset="2"/>
              <a:buChar char="ü"/>
            </a:pPr>
            <a:r>
              <a:rPr lang="el-GR" sz="1400" dirty="0" smtClean="0"/>
              <a:t>Αντιπολλαπλασιαστική αντιαποπτωτική αντιαγγειογενή δράση στον καρκίνο του προστάτη</a:t>
            </a:r>
          </a:p>
          <a:p>
            <a:pPr algn="just">
              <a:buClr>
                <a:schemeClr val="accent5">
                  <a:lumMod val="75000"/>
                </a:schemeClr>
              </a:buClr>
              <a:buFont typeface="Wingdings" pitchFamily="2" charset="2"/>
              <a:buChar char="ü"/>
            </a:pPr>
            <a:r>
              <a:rPr lang="el-GR" sz="1400" dirty="0" smtClean="0"/>
              <a:t>Ισχυρή χημειοπροστατευτική δράση κατά του καρκίνου του δέρματος</a:t>
            </a:r>
          </a:p>
          <a:p>
            <a:pPr algn="just">
              <a:buClr>
                <a:schemeClr val="accent5">
                  <a:lumMod val="75000"/>
                </a:schemeClr>
              </a:buClr>
              <a:buFont typeface="Wingdings" pitchFamily="2" charset="2"/>
              <a:buChar char="ü"/>
            </a:pPr>
            <a:r>
              <a:rPr lang="el-GR" sz="1400" dirty="0" smtClean="0"/>
              <a:t>↓ πολλαπλασιασμού των κυττάρων της χρόνιας μυελογενούς λευχαιμία και των κυττάρων HepG2 </a:t>
            </a:r>
          </a:p>
          <a:p>
            <a:endParaRPr lang="el-GR" sz="1400" dirty="0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572000" y="785794"/>
            <a:ext cx="4041775" cy="571504"/>
          </a:xfrm>
        </p:spPr>
        <p:txBody>
          <a:bodyPr/>
          <a:lstStyle/>
          <a:p>
            <a:pPr algn="ctr"/>
            <a:r>
              <a:rPr lang="el-GR" u="sng" dirty="0" smtClean="0">
                <a:solidFill>
                  <a:schemeClr val="accent5">
                    <a:lumMod val="75000"/>
                  </a:schemeClr>
                </a:solidFill>
              </a:rPr>
              <a:t>Σταφύλι</a:t>
            </a:r>
            <a:endParaRPr lang="el-GR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857752" y="1571612"/>
            <a:ext cx="4041775" cy="1857388"/>
          </a:xfrm>
        </p:spPr>
        <p:txBody>
          <a:bodyPr>
            <a:normAutofit/>
          </a:bodyPr>
          <a:lstStyle/>
          <a:p>
            <a:pPr algn="just">
              <a:buClr>
                <a:schemeClr val="accent5">
                  <a:lumMod val="75000"/>
                </a:schemeClr>
              </a:buClr>
              <a:buFont typeface="Wingdings" pitchFamily="2" charset="2"/>
              <a:buChar char="ü"/>
            </a:pPr>
            <a:r>
              <a:rPr lang="el-GR" sz="1400" dirty="0" smtClean="0"/>
              <a:t>Μειώνει την  βλάβη  από την κυτταρική οξείδωση και διατηρεί την  ενδοκυτταρική άμυνα μέσω καταστροφής των ελεύθερων ριζών </a:t>
            </a:r>
          </a:p>
          <a:p>
            <a:pPr algn="just">
              <a:buClr>
                <a:schemeClr val="accent5">
                  <a:lumMod val="75000"/>
                </a:schemeClr>
              </a:buClr>
              <a:buFont typeface="Wingdings" pitchFamily="2" charset="2"/>
              <a:buChar char="ü"/>
            </a:pPr>
            <a:r>
              <a:rPr lang="el-GR" sz="1400" dirty="0" smtClean="0"/>
              <a:t>Μειώνει την ογκογένεση και ελαττώνει την δυνατότητα επαναφοράς του καρκίνου που σχετίζεται με δυσλειτουργίες </a:t>
            </a:r>
            <a:endParaRPr lang="el-GR" sz="1400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914FE-1946-42A8-B49C-74CBAC114E78}" type="slidenum">
              <a:rPr lang="el-GR" smtClean="0"/>
              <a:pPr/>
              <a:t>23</a:t>
            </a:fld>
            <a:endParaRPr lang="el-GR" dirty="0"/>
          </a:p>
        </p:txBody>
      </p:sp>
      <p:pic>
        <p:nvPicPr>
          <p:cNvPr id="41986" name="Picture 2" descr="Ρόδι: Τα μεγάλα οφέλη του στην υγεία! | Pasmina.gr"/>
          <p:cNvPicPr>
            <a:picLocks noChangeAspect="1" noChangeArrowheads="1"/>
          </p:cNvPicPr>
          <p:nvPr/>
        </p:nvPicPr>
        <p:blipFill>
          <a:blip r:embed="rId2"/>
          <a:srcRect l="6091" r="3215"/>
          <a:stretch>
            <a:fillRect/>
          </a:stretch>
        </p:blipFill>
        <p:spPr bwMode="auto">
          <a:xfrm>
            <a:off x="857224" y="4643446"/>
            <a:ext cx="3357586" cy="1643074"/>
          </a:xfrm>
          <a:prstGeom prst="rect">
            <a:avLst/>
          </a:prstGeom>
          <a:noFill/>
        </p:spPr>
      </p:pic>
      <p:pic>
        <p:nvPicPr>
          <p:cNvPr id="9" name="8 - Εικόνα" descr="Sauvignon Blanc grape variety for dry whites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3857628"/>
            <a:ext cx="1964129" cy="2470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el-GR" sz="2400" b="1" dirty="0" smtClean="0">
                <a:solidFill>
                  <a:srgbClr val="CC9900"/>
                </a:solidFill>
              </a:rPr>
              <a:t>Φρούτα στην πρόληψη του καρκίνου</a:t>
            </a:r>
            <a:endParaRPr lang="el-GR" sz="2400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571472" y="1142984"/>
            <a:ext cx="4040188" cy="639762"/>
          </a:xfrm>
        </p:spPr>
        <p:txBody>
          <a:bodyPr/>
          <a:lstStyle/>
          <a:p>
            <a:pPr algn="ctr"/>
            <a:r>
              <a:rPr lang="el-GR" u="sng" dirty="0" smtClean="0">
                <a:solidFill>
                  <a:schemeClr val="accent5">
                    <a:lumMod val="75000"/>
                  </a:schemeClr>
                </a:solidFill>
              </a:rPr>
              <a:t>Κεράσι </a:t>
            </a:r>
            <a:endParaRPr lang="el-GR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00034" y="1928802"/>
            <a:ext cx="4040188" cy="1714512"/>
          </a:xfrm>
        </p:spPr>
        <p:txBody>
          <a:bodyPr>
            <a:normAutofit/>
          </a:bodyPr>
          <a:lstStyle/>
          <a:p>
            <a:pPr algn="just">
              <a:buClr>
                <a:schemeClr val="accent5">
                  <a:lumMod val="75000"/>
                </a:schemeClr>
              </a:buClr>
              <a:buFont typeface="Wingdings" pitchFamily="2" charset="2"/>
              <a:buChar char="ü"/>
            </a:pPr>
            <a:r>
              <a:rPr lang="el-GR" sz="1400" dirty="0" smtClean="0"/>
              <a:t>Αναστολή της ανάπτυξης των κυττάρων του καρκίνου του μαστού (MDA-MB-453, MDA-MB-231 και BT-474)</a:t>
            </a:r>
          </a:p>
          <a:p>
            <a:pPr algn="just">
              <a:buClr>
                <a:schemeClr val="accent5">
                  <a:lumMod val="75000"/>
                </a:schemeClr>
              </a:buClr>
              <a:buFont typeface="Wingdings" pitchFamily="2" charset="2"/>
              <a:buChar char="ü"/>
            </a:pPr>
            <a:r>
              <a:rPr lang="el-GR" sz="1400" dirty="0" smtClean="0"/>
              <a:t>Αναστολή   ανάπτυξης των κυττάρων του καρκίνου του παχέος εντέρου(HT-29) και (HCT 116) </a:t>
            </a:r>
            <a:endParaRPr lang="el-GR" sz="1400" dirty="0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714876" y="1214422"/>
            <a:ext cx="4041775" cy="639762"/>
          </a:xfrm>
        </p:spPr>
        <p:txBody>
          <a:bodyPr/>
          <a:lstStyle/>
          <a:p>
            <a:pPr algn="ctr"/>
            <a:r>
              <a:rPr lang="el-GR" u="sng" dirty="0" smtClean="0">
                <a:solidFill>
                  <a:schemeClr val="accent5">
                    <a:lumMod val="75000"/>
                  </a:schemeClr>
                </a:solidFill>
              </a:rPr>
              <a:t>Βύσσινο </a:t>
            </a:r>
            <a:endParaRPr lang="el-GR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857752" y="1928802"/>
            <a:ext cx="3971924" cy="1643075"/>
          </a:xfrm>
        </p:spPr>
        <p:txBody>
          <a:bodyPr/>
          <a:lstStyle/>
          <a:p>
            <a:pPr algn="just">
              <a:buClr>
                <a:schemeClr val="accent5">
                  <a:lumMod val="75000"/>
                </a:schemeClr>
              </a:buClr>
              <a:buFont typeface="Wingdings" pitchFamily="2" charset="2"/>
              <a:buChar char="ü"/>
            </a:pPr>
            <a:r>
              <a:rPr lang="el-GR" sz="1400" dirty="0" smtClean="0"/>
              <a:t>Αντιπολλαπλασιαστική δραστηριότητα σε καρκινικά κύτταρα του μαστού </a:t>
            </a:r>
          </a:p>
          <a:p>
            <a:pPr algn="just">
              <a:buClr>
                <a:schemeClr val="accent5">
                  <a:lumMod val="75000"/>
                </a:schemeClr>
              </a:buClr>
              <a:buFont typeface="Wingdings" pitchFamily="2" charset="2"/>
              <a:buChar char="ü"/>
            </a:pPr>
            <a:r>
              <a:rPr lang="el-GR" sz="1400" dirty="0" smtClean="0"/>
              <a:t>Μειώνει τα καρκινικά κύτταρα του παχέος εντέρου (τυφλό) σε ποντίκια</a:t>
            </a:r>
          </a:p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914FE-1946-42A8-B49C-74CBAC114E78}" type="slidenum">
              <a:rPr lang="el-GR" smtClean="0"/>
              <a:pPr/>
              <a:t>24</a:t>
            </a:fld>
            <a:endParaRPr lang="el-GR" dirty="0"/>
          </a:p>
        </p:txBody>
      </p:sp>
      <p:pic>
        <p:nvPicPr>
          <p:cNvPr id="10" name="9 - Εικόνα" descr="sweet-cherries-and-sour-cherrie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488" y="3911207"/>
            <a:ext cx="2881332" cy="2160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939784"/>
          </a:xfrm>
        </p:spPr>
        <p:txBody>
          <a:bodyPr>
            <a:normAutofit/>
          </a:bodyPr>
          <a:lstStyle/>
          <a:p>
            <a:r>
              <a:rPr lang="el-GR" sz="2400" b="1" dirty="0" smtClean="0">
                <a:solidFill>
                  <a:srgbClr val="CC9900"/>
                </a:solidFill>
              </a:rPr>
              <a:t>Φρούτα στην πρόληψη του καρκίνου</a:t>
            </a:r>
            <a:endParaRPr lang="el-GR" sz="24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914FE-1946-42A8-B49C-74CBAC114E78}" type="slidenum">
              <a:rPr lang="el-GR" smtClean="0"/>
              <a:pPr/>
              <a:t>25</a:t>
            </a:fld>
            <a:endParaRPr lang="el-GR" dirty="0"/>
          </a:p>
        </p:txBody>
      </p:sp>
      <p:sp>
        <p:nvSpPr>
          <p:cNvPr id="5" name="4 - Ορθογώνιο"/>
          <p:cNvSpPr/>
          <p:nvPr/>
        </p:nvSpPr>
        <p:spPr>
          <a:xfrm>
            <a:off x="714348" y="3357562"/>
            <a:ext cx="13484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 smtClean="0">
                <a:solidFill>
                  <a:schemeClr val="accent5">
                    <a:lumMod val="75000"/>
                  </a:schemeClr>
                </a:solidFill>
              </a:rPr>
              <a:t>Goji Berries </a:t>
            </a:r>
            <a:endParaRPr lang="el-GR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6715140" y="3357562"/>
            <a:ext cx="1186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u="sng" dirty="0" smtClean="0">
                <a:solidFill>
                  <a:schemeClr val="accent5">
                    <a:lumMod val="75000"/>
                  </a:schemeClr>
                </a:solidFill>
              </a:rPr>
              <a:t>Ιπποφαές </a:t>
            </a:r>
            <a:endParaRPr lang="el-GR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4071934" y="3357562"/>
            <a:ext cx="12134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u="sng" dirty="0" smtClean="0">
                <a:solidFill>
                  <a:schemeClr val="accent5">
                    <a:lumMod val="75000"/>
                  </a:schemeClr>
                </a:solidFill>
              </a:rPr>
              <a:t>Acai Berry</a:t>
            </a:r>
            <a:r>
              <a:rPr lang="fr-FR" u="sng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el-GR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8" name="7 - Εικόνα" descr="Acai Berry Oil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1214422"/>
            <a:ext cx="214314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- Εικόνα" descr="undefined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1214422"/>
            <a:ext cx="178595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9 - Εικόνα" descr="Φωτογραφία για Goji Berries: Ένας πανίσχυρος για την υγεία καρπός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1214422"/>
            <a:ext cx="278608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- Ορθογώνιο"/>
          <p:cNvSpPr/>
          <p:nvPr/>
        </p:nvSpPr>
        <p:spPr>
          <a:xfrm>
            <a:off x="285720" y="3929066"/>
            <a:ext cx="2500330" cy="2500330"/>
          </a:xfrm>
          <a:prstGeom prst="rect">
            <a:avLst/>
          </a:prstGeom>
          <a:solidFill>
            <a:srgbClr val="CC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3" name="12 - Ορθογώνιο"/>
          <p:cNvSpPr/>
          <p:nvPr/>
        </p:nvSpPr>
        <p:spPr>
          <a:xfrm>
            <a:off x="3000364" y="3929066"/>
            <a:ext cx="3143272" cy="2500330"/>
          </a:xfrm>
          <a:prstGeom prst="rect">
            <a:avLst/>
          </a:prstGeom>
          <a:solidFill>
            <a:srgbClr val="CC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4" name="13 - Ορθογώνιο"/>
          <p:cNvSpPr/>
          <p:nvPr/>
        </p:nvSpPr>
        <p:spPr>
          <a:xfrm>
            <a:off x="6215074" y="3929066"/>
            <a:ext cx="2786082" cy="2500330"/>
          </a:xfrm>
          <a:prstGeom prst="rect">
            <a:avLst/>
          </a:prstGeom>
          <a:solidFill>
            <a:srgbClr val="CC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5" name="14 - Ορθογώνιο"/>
          <p:cNvSpPr/>
          <p:nvPr/>
        </p:nvSpPr>
        <p:spPr>
          <a:xfrm>
            <a:off x="357158" y="4143381"/>
            <a:ext cx="21431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l-GR" sz="1400" b="1" dirty="0" smtClean="0">
                <a:solidFill>
                  <a:schemeClr val="bg1"/>
                </a:solidFill>
              </a:rPr>
              <a:t>Η σκοπολετίνη προκαλεί αναστολή του πολλαπλασιασμού των ανθρώπινων καρκινικών κυττάρων του προστάτη (PC-3)</a:t>
            </a:r>
            <a:endParaRPr lang="el-GR" sz="1400" b="1" dirty="0">
              <a:solidFill>
                <a:schemeClr val="bg1"/>
              </a:solidFill>
            </a:endParaRPr>
          </a:p>
        </p:txBody>
      </p:sp>
      <p:sp>
        <p:nvSpPr>
          <p:cNvPr id="16" name="15 - Ορθογώνιο"/>
          <p:cNvSpPr/>
          <p:nvPr/>
        </p:nvSpPr>
        <p:spPr>
          <a:xfrm>
            <a:off x="3000364" y="4000504"/>
            <a:ext cx="3143272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1400" b="1" dirty="0" smtClean="0">
                <a:solidFill>
                  <a:schemeClr val="bg1"/>
                </a:solidFill>
              </a:rPr>
              <a:t>Μειώνει: α)τον </a:t>
            </a:r>
            <a:r>
              <a:rPr lang="el-GR" sz="1400" b="1" dirty="0" smtClean="0">
                <a:solidFill>
                  <a:schemeClr val="bg1"/>
                </a:solidFill>
              </a:rPr>
              <a:t>πολλαπλασιασμό κυττάρων  καρκινώματος της ουροδόχου κύστης </a:t>
            </a:r>
          </a:p>
          <a:p>
            <a:pPr algn="just"/>
            <a:endParaRPr lang="el-GR" sz="1400" b="1" dirty="0" smtClean="0">
              <a:solidFill>
                <a:schemeClr val="bg1"/>
              </a:solidFill>
            </a:endParaRPr>
          </a:p>
          <a:p>
            <a:pPr algn="just"/>
            <a:r>
              <a:rPr lang="el-GR" sz="1400" b="1" dirty="0" smtClean="0">
                <a:solidFill>
                  <a:schemeClr val="bg1"/>
                </a:solidFill>
              </a:rPr>
              <a:t>β) την κυτταρική βιωσιμότητα των κυττάρων του καρκίνου του μαστού </a:t>
            </a:r>
          </a:p>
          <a:p>
            <a:pPr algn="just"/>
            <a:endParaRPr lang="el-GR" sz="1400" b="1" dirty="0" smtClean="0">
              <a:solidFill>
                <a:schemeClr val="bg1"/>
              </a:solidFill>
            </a:endParaRPr>
          </a:p>
          <a:p>
            <a:pPr algn="just"/>
            <a:r>
              <a:rPr lang="el-GR" sz="1400" b="1" dirty="0" smtClean="0">
                <a:solidFill>
                  <a:schemeClr val="bg1"/>
                </a:solidFill>
              </a:rPr>
              <a:t>γ) τον αριθμό των διηθητικών όγκων και τον πολλαπλασιασμό  των καρκινικών κυττάρων του παχέος εντέρου</a:t>
            </a:r>
            <a:endParaRPr lang="el-GR" sz="1400" b="1" dirty="0">
              <a:solidFill>
                <a:schemeClr val="bg1"/>
              </a:solidFill>
            </a:endParaRPr>
          </a:p>
        </p:txBody>
      </p:sp>
      <p:sp>
        <p:nvSpPr>
          <p:cNvPr id="19" name="18 - Ορθογώνιο"/>
          <p:cNvSpPr/>
          <p:nvPr/>
        </p:nvSpPr>
        <p:spPr>
          <a:xfrm>
            <a:off x="6215074" y="3929066"/>
            <a:ext cx="27860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l-GR" sz="1400" b="1" dirty="0" smtClean="0">
                <a:solidFill>
                  <a:schemeClr val="bg1"/>
                </a:solidFill>
              </a:rPr>
              <a:t> Η </a:t>
            </a:r>
            <a:r>
              <a:rPr lang="el-GR" sz="1400" b="1" dirty="0" smtClean="0">
                <a:solidFill>
                  <a:schemeClr val="bg1"/>
                </a:solidFill>
              </a:rPr>
              <a:t>ισοχαρμνετίνη καταστέλλει τον πολλαπλασιασμό καρκινικών κυτταρικών σειρών του  ανθρώπινου παχέος εντέρου </a:t>
            </a:r>
            <a:endParaRPr lang="el-GR" sz="1400" b="1" dirty="0">
              <a:solidFill>
                <a:schemeClr val="bg1"/>
              </a:solidFill>
            </a:endParaRPr>
          </a:p>
        </p:txBody>
      </p:sp>
      <p:sp>
        <p:nvSpPr>
          <p:cNvPr id="20" name="19 - Ορθογώνιο"/>
          <p:cNvSpPr/>
          <p:nvPr/>
        </p:nvSpPr>
        <p:spPr>
          <a:xfrm>
            <a:off x="6215074" y="5214950"/>
            <a:ext cx="27860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l-GR" sz="1400" b="1" dirty="0" smtClean="0">
                <a:solidFill>
                  <a:schemeClr val="bg1"/>
                </a:solidFill>
              </a:rPr>
              <a:t>Αλλαγή έκφρασης γονιδίων που σχετίζονται με την απόπτωση στην ανθρώπινη κυτταρική σειρά του  καρκίνου  του  μαστού </a:t>
            </a:r>
            <a:endParaRPr lang="el-GR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el-GR" sz="2400" b="1" dirty="0" smtClean="0">
                <a:solidFill>
                  <a:srgbClr val="CC9900"/>
                </a:solidFill>
              </a:rPr>
              <a:t>Φρούτα στην πρόληψη του καρκίνου</a:t>
            </a:r>
            <a:endParaRPr lang="el-GR" sz="24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914FE-1946-42A8-B49C-74CBAC114E78}" type="slidenum">
              <a:rPr lang="el-GR" smtClean="0"/>
              <a:pPr/>
              <a:t>26</a:t>
            </a:fld>
            <a:endParaRPr lang="el-GR" dirty="0"/>
          </a:p>
        </p:txBody>
      </p:sp>
      <p:sp>
        <p:nvSpPr>
          <p:cNvPr id="5" name="4 - Ορθογώνιο"/>
          <p:cNvSpPr/>
          <p:nvPr/>
        </p:nvSpPr>
        <p:spPr>
          <a:xfrm>
            <a:off x="4071934" y="3357562"/>
            <a:ext cx="6483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u="sng" dirty="0" smtClean="0">
                <a:solidFill>
                  <a:schemeClr val="accent5">
                    <a:lumMod val="75000"/>
                  </a:schemeClr>
                </a:solidFill>
              </a:rPr>
              <a:t>Σύκο</a:t>
            </a:r>
            <a:endParaRPr lang="el-GR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6643702" y="3429000"/>
            <a:ext cx="7450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u="sng" dirty="0" smtClean="0">
                <a:solidFill>
                  <a:schemeClr val="accent5">
                    <a:lumMod val="75000"/>
                  </a:schemeClr>
                </a:solidFill>
              </a:rPr>
              <a:t>Μήλο</a:t>
            </a:r>
            <a:endParaRPr lang="el-GR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1357290" y="3357562"/>
            <a:ext cx="11169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u="sng" dirty="0" smtClean="0">
                <a:solidFill>
                  <a:schemeClr val="accent5">
                    <a:lumMod val="75000"/>
                  </a:schemeClr>
                </a:solidFill>
              </a:rPr>
              <a:t>Βερίκοκο </a:t>
            </a:r>
            <a:endParaRPr lang="el-GR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8" name="7 - Εικόνα" descr="https://cdn.britannica.com/86/75886-050-B481C97E/Apricots.jpg"/>
          <p:cNvPicPr/>
          <p:nvPr/>
        </p:nvPicPr>
        <p:blipFill>
          <a:blip r:embed="rId2" cstate="print"/>
          <a:srcRect l="12866" r="1520"/>
          <a:stretch>
            <a:fillRect/>
          </a:stretch>
        </p:blipFill>
        <p:spPr bwMode="auto">
          <a:xfrm>
            <a:off x="1000100" y="1214422"/>
            <a:ext cx="2143139" cy="18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10 - Εικόνα" descr="https://cdn.britannica.com/37/82537-050-B0AC543A/figs-fig-tre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1214422"/>
            <a:ext cx="250033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13 - Εικόνα" descr="https://cdn.britannica.com/77/76377-050-29C2322A/Apples-tree.jpg"/>
          <p:cNvPicPr/>
          <p:nvPr/>
        </p:nvPicPr>
        <p:blipFill>
          <a:blip r:embed="rId4" cstate="print"/>
          <a:srcRect t="14286"/>
          <a:stretch>
            <a:fillRect/>
          </a:stretch>
        </p:blipFill>
        <p:spPr bwMode="auto">
          <a:xfrm>
            <a:off x="6572264" y="1214422"/>
            <a:ext cx="178595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14 - Ορθογώνιο"/>
          <p:cNvSpPr/>
          <p:nvPr/>
        </p:nvSpPr>
        <p:spPr>
          <a:xfrm>
            <a:off x="6000760" y="3857628"/>
            <a:ext cx="2428892" cy="2428892"/>
          </a:xfrm>
          <a:prstGeom prst="rect">
            <a:avLst/>
          </a:prstGeom>
          <a:solidFill>
            <a:srgbClr val="CC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6" name="15 - Ορθογώνιο"/>
          <p:cNvSpPr/>
          <p:nvPr/>
        </p:nvSpPr>
        <p:spPr>
          <a:xfrm>
            <a:off x="3428992" y="3857628"/>
            <a:ext cx="2428892" cy="2428892"/>
          </a:xfrm>
          <a:prstGeom prst="rect">
            <a:avLst/>
          </a:prstGeom>
          <a:solidFill>
            <a:srgbClr val="CC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7" name="16 - Ορθογώνιο"/>
          <p:cNvSpPr/>
          <p:nvPr/>
        </p:nvSpPr>
        <p:spPr>
          <a:xfrm>
            <a:off x="1000100" y="3857628"/>
            <a:ext cx="2286016" cy="2428892"/>
          </a:xfrm>
          <a:prstGeom prst="rect">
            <a:avLst/>
          </a:prstGeom>
          <a:solidFill>
            <a:srgbClr val="CC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8" name="17 - Ορθογώνιο"/>
          <p:cNvSpPr/>
          <p:nvPr/>
        </p:nvSpPr>
        <p:spPr>
          <a:xfrm>
            <a:off x="6000760" y="3857628"/>
            <a:ext cx="25003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1400" b="1" dirty="0" smtClean="0">
                <a:solidFill>
                  <a:schemeClr val="bg1"/>
                </a:solidFill>
              </a:rPr>
              <a:t>A</a:t>
            </a:r>
            <a:r>
              <a:rPr lang="el-GR" sz="1400" b="1" dirty="0" smtClean="0">
                <a:solidFill>
                  <a:schemeClr val="bg1"/>
                </a:solidFill>
              </a:rPr>
              <a:t>ντιπολλαπλασιαστική δράση σε ανθρώπινα καρκινικά κύτταρα  MCF-7 και MDA-MB-231 του μαστού</a:t>
            </a:r>
            <a:endParaRPr lang="el-GR" sz="1400" b="1" dirty="0">
              <a:solidFill>
                <a:schemeClr val="bg1"/>
              </a:solidFill>
            </a:endParaRPr>
          </a:p>
        </p:txBody>
      </p:sp>
      <p:sp>
        <p:nvSpPr>
          <p:cNvPr id="19" name="18 - Ορθογώνιο"/>
          <p:cNvSpPr/>
          <p:nvPr/>
        </p:nvSpPr>
        <p:spPr>
          <a:xfrm>
            <a:off x="6000760" y="5143512"/>
            <a:ext cx="23574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l-GR" sz="1400" b="1" dirty="0" smtClean="0">
                <a:solidFill>
                  <a:schemeClr val="bg1"/>
                </a:solidFill>
              </a:rPr>
              <a:t>Η φλορετίνη αναστέλλει καρκινικά  κύτταρα του  ανθρώπινου καρκίνου του παχέος εντέρου</a:t>
            </a:r>
            <a:endParaRPr lang="el-GR" sz="1400" b="1" dirty="0">
              <a:solidFill>
                <a:schemeClr val="bg1"/>
              </a:solidFill>
            </a:endParaRPr>
          </a:p>
        </p:txBody>
      </p:sp>
      <p:sp>
        <p:nvSpPr>
          <p:cNvPr id="20" name="19 - Ορθογώνιο"/>
          <p:cNvSpPr/>
          <p:nvPr/>
        </p:nvSpPr>
        <p:spPr>
          <a:xfrm>
            <a:off x="1000100" y="3857628"/>
            <a:ext cx="228601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l-GR" sz="1400" b="1" dirty="0" smtClean="0">
                <a:solidFill>
                  <a:schemeClr val="bg1"/>
                </a:solidFill>
              </a:rPr>
              <a:t>Η αμυγδαλίνη αναστέλλει την πρόσφυση των κυττάρων του καρκίνου του μαστού, του πνεύμονα και της ουροδόχου κύστης</a:t>
            </a:r>
            <a:endParaRPr lang="el-GR" sz="1400" b="1" dirty="0">
              <a:solidFill>
                <a:schemeClr val="bg1"/>
              </a:solidFill>
            </a:endParaRPr>
          </a:p>
        </p:txBody>
      </p:sp>
      <p:sp>
        <p:nvSpPr>
          <p:cNvPr id="21" name="20 - Ορθογώνιο"/>
          <p:cNvSpPr/>
          <p:nvPr/>
        </p:nvSpPr>
        <p:spPr>
          <a:xfrm>
            <a:off x="3428992" y="3857628"/>
            <a:ext cx="242889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l-GR" sz="1400" b="1" dirty="0" smtClean="0">
                <a:solidFill>
                  <a:schemeClr val="bg1"/>
                </a:solidFill>
              </a:rPr>
              <a:t>Αντικαρκινική και αντιπολλαπλασιαστική δραστηριότητα σε Β λεμφοκύτταρα του λεμφώματος Burkitt, και σε καρκινικά κύτταρα του προστάτη </a:t>
            </a:r>
            <a:endParaRPr lang="el-GR" sz="1400" b="1" dirty="0">
              <a:solidFill>
                <a:schemeClr val="bg1"/>
              </a:solidFill>
            </a:endParaRPr>
          </a:p>
        </p:txBody>
      </p:sp>
      <p:sp>
        <p:nvSpPr>
          <p:cNvPr id="22" name="21 - Ορθογώνιο"/>
          <p:cNvSpPr/>
          <p:nvPr/>
        </p:nvSpPr>
        <p:spPr>
          <a:xfrm>
            <a:off x="3428992" y="5572140"/>
            <a:ext cx="24288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l-GR" sz="1400" b="1" dirty="0" smtClean="0">
                <a:solidFill>
                  <a:schemeClr val="bg1"/>
                </a:solidFill>
              </a:rPr>
              <a:t>Κυτταροτοξικότητα έναντι του καρκίνου του τραχήλου της μήτρας </a:t>
            </a:r>
            <a:endParaRPr lang="el-GR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el-GR" sz="2400" b="1" dirty="0" smtClean="0">
                <a:solidFill>
                  <a:srgbClr val="CC9900"/>
                </a:solidFill>
              </a:rPr>
              <a:t>Φρούτα στην πρόληψη του καρκίνου</a:t>
            </a:r>
            <a:endParaRPr lang="el-GR" sz="2400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571472" y="1142984"/>
            <a:ext cx="3611560" cy="496886"/>
          </a:xfrm>
        </p:spPr>
        <p:txBody>
          <a:bodyPr>
            <a:normAutofit/>
          </a:bodyPr>
          <a:lstStyle/>
          <a:p>
            <a:pPr algn="ctr"/>
            <a:r>
              <a:rPr lang="el-GR" u="sng" dirty="0" smtClean="0">
                <a:solidFill>
                  <a:schemeClr val="accent5">
                    <a:lumMod val="75000"/>
                  </a:schemeClr>
                </a:solidFill>
              </a:rPr>
              <a:t>Παπάγια</a:t>
            </a:r>
            <a:endParaRPr lang="el-GR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00034" y="2000240"/>
            <a:ext cx="4186238" cy="2897199"/>
          </a:xfrm>
        </p:spPr>
        <p:txBody>
          <a:bodyPr>
            <a:normAutofit/>
          </a:bodyPr>
          <a:lstStyle/>
          <a:p>
            <a:pPr algn="just">
              <a:buClr>
                <a:schemeClr val="accent5">
                  <a:lumMod val="75000"/>
                </a:schemeClr>
              </a:buClr>
              <a:buFont typeface="Wingdings" pitchFamily="2" charset="2"/>
              <a:buChar char="ü"/>
            </a:pPr>
            <a:r>
              <a:rPr lang="el-GR" sz="1400" dirty="0" smtClean="0"/>
              <a:t>Αναστολή πολλαπλασιασμού συμπαγών καρκινικών κυττάρων όπως τραχήλου της μήτρας (</a:t>
            </a:r>
            <a:r>
              <a:rPr lang="en-US" sz="1400" dirty="0" smtClean="0"/>
              <a:t>Hela</a:t>
            </a:r>
            <a:r>
              <a:rPr lang="el-GR" sz="1400" dirty="0" smtClean="0"/>
              <a:t>), μαστού (</a:t>
            </a:r>
            <a:r>
              <a:rPr lang="en-US" sz="1400" dirty="0" smtClean="0"/>
              <a:t>MCF</a:t>
            </a:r>
            <a:r>
              <a:rPr lang="el-GR" sz="1400" dirty="0" smtClean="0"/>
              <a:t>-7), ήπατος (</a:t>
            </a:r>
            <a:r>
              <a:rPr lang="en-US" sz="1400" dirty="0" smtClean="0"/>
              <a:t>HepG</a:t>
            </a:r>
            <a:r>
              <a:rPr lang="el-GR" sz="1400" dirty="0" smtClean="0"/>
              <a:t>2), πνεύμονα (</a:t>
            </a:r>
            <a:r>
              <a:rPr lang="en-US" sz="1400" dirty="0" smtClean="0"/>
              <a:t>PC</a:t>
            </a:r>
            <a:r>
              <a:rPr lang="el-GR" sz="1400" dirty="0" smtClean="0"/>
              <a:t>14), παγκρέατος (</a:t>
            </a:r>
            <a:r>
              <a:rPr lang="en-US" sz="1400" dirty="0" smtClean="0"/>
              <a:t>Panc</a:t>
            </a:r>
            <a:r>
              <a:rPr lang="el-GR" sz="1400" dirty="0" smtClean="0"/>
              <a:t>-1) και του μεσοθηλιώματος (</a:t>
            </a:r>
            <a:r>
              <a:rPr lang="en-US" sz="1400" dirty="0" smtClean="0"/>
              <a:t>H</a:t>
            </a:r>
            <a:r>
              <a:rPr lang="el-GR" sz="1400" dirty="0" smtClean="0"/>
              <a:t>2452) </a:t>
            </a:r>
          </a:p>
          <a:p>
            <a:pPr algn="just">
              <a:buClr>
                <a:schemeClr val="accent5">
                  <a:lumMod val="75000"/>
                </a:schemeClr>
              </a:buClr>
              <a:buFont typeface="Wingdings" pitchFamily="2" charset="2"/>
              <a:buChar char="ü"/>
            </a:pPr>
            <a:r>
              <a:rPr lang="el-GR" sz="1400" dirty="0" smtClean="0"/>
              <a:t>Ανοσοποιητική ρύθμιση σε καρκινικές κυτταρικές σειρές παγκρέατος, παχέος εντέρου, ωοθηκών, στομάχου, μαστού, τραχήλου της μήτρας, ήπατος, λευχαιμίας, λεμφώματος, μεσοθηλιώματος και στοματικού καρκίνου των  πλακωδών κυττάρων</a:t>
            </a:r>
          </a:p>
          <a:p>
            <a:pPr algn="just"/>
            <a:endParaRPr lang="el-GR" sz="1400" dirty="0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5429256" y="1214422"/>
            <a:ext cx="3327395" cy="496886"/>
          </a:xfrm>
        </p:spPr>
        <p:txBody>
          <a:bodyPr/>
          <a:lstStyle/>
          <a:p>
            <a:pPr algn="ctr"/>
            <a:r>
              <a:rPr lang="el-GR" u="sng" dirty="0" smtClean="0">
                <a:solidFill>
                  <a:schemeClr val="accent5">
                    <a:lumMod val="75000"/>
                  </a:schemeClr>
                </a:solidFill>
              </a:rPr>
              <a:t>Αβοκάντο</a:t>
            </a:r>
            <a:endParaRPr lang="el-GR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914FE-1946-42A8-B49C-74CBAC114E78}" type="slidenum">
              <a:rPr lang="el-GR" smtClean="0"/>
              <a:pPr/>
              <a:t>27</a:t>
            </a:fld>
            <a:endParaRPr lang="el-GR" dirty="0"/>
          </a:p>
        </p:txBody>
      </p:sp>
      <p:pic>
        <p:nvPicPr>
          <p:cNvPr id="9" name="8 - Εικόνα" descr="Carica papaya L."/>
          <p:cNvPicPr/>
          <p:nvPr/>
        </p:nvPicPr>
        <p:blipFill>
          <a:blip r:embed="rId2" cstate="print"/>
          <a:srcRect r="7482"/>
          <a:stretch>
            <a:fillRect/>
          </a:stretch>
        </p:blipFill>
        <p:spPr bwMode="auto">
          <a:xfrm>
            <a:off x="1214414" y="4786322"/>
            <a:ext cx="2643206" cy="1615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9 - Εικόνα" descr="Αποτέλεσμα εικόνας για AVOCADO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4714884"/>
            <a:ext cx="2571768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- Θέση περιεχομένου"/>
          <p:cNvSpPr>
            <a:spLocks noGrp="1"/>
          </p:cNvSpPr>
          <p:nvPr>
            <p:ph sz="quarter" idx="4"/>
          </p:nvPr>
        </p:nvSpPr>
        <p:spPr>
          <a:xfrm>
            <a:off x="4786314" y="2071678"/>
            <a:ext cx="4213255" cy="1754191"/>
          </a:xfrm>
        </p:spPr>
        <p:txBody>
          <a:bodyPr>
            <a:normAutofit/>
          </a:bodyPr>
          <a:lstStyle/>
          <a:p>
            <a:pPr>
              <a:buClr>
                <a:schemeClr val="accent5">
                  <a:lumMod val="75000"/>
                </a:schemeClr>
              </a:buClr>
              <a:buFont typeface="Wingdings" pitchFamily="2" charset="2"/>
              <a:buChar char="ü"/>
            </a:pPr>
            <a:r>
              <a:rPr lang="el-GR" sz="1400" dirty="0" smtClean="0"/>
              <a:t>Αναστολή της κυτταρικής σειράς του καρκίνου του μαστού T47D</a:t>
            </a:r>
          </a:p>
          <a:p>
            <a:pPr>
              <a:buClr>
                <a:schemeClr val="accent5">
                  <a:lumMod val="75000"/>
                </a:schemeClr>
              </a:buClr>
              <a:buFont typeface="Wingdings" pitchFamily="2" charset="2"/>
              <a:buChar char="ü"/>
            </a:pPr>
            <a:r>
              <a:rPr lang="el-GR" sz="1400" dirty="0" smtClean="0"/>
              <a:t>Στην καρκινική κυτταρική σειρά (LNCaP) μείωσε την έκφραση της κυκλίνης D1 και E2 του προστάτη</a:t>
            </a:r>
            <a:endParaRPr lang="el-G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el-GR" sz="2400" b="1" dirty="0" smtClean="0">
                <a:solidFill>
                  <a:srgbClr val="CC9900"/>
                </a:solidFill>
              </a:rPr>
              <a:t>Λαχανικά στην πρόληψη του καρκίνου</a:t>
            </a:r>
            <a:endParaRPr lang="el-GR" sz="2400" b="1" dirty="0">
              <a:solidFill>
                <a:srgbClr val="CC9900"/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914FE-1946-42A8-B49C-74CBAC114E78}" type="slidenum">
              <a:rPr lang="el-GR" smtClean="0"/>
              <a:pPr/>
              <a:t>28</a:t>
            </a:fld>
            <a:endParaRPr lang="el-GR" dirty="0"/>
          </a:p>
        </p:txBody>
      </p:sp>
      <p:sp>
        <p:nvSpPr>
          <p:cNvPr id="8" name="7 - Ορθογώνιο"/>
          <p:cNvSpPr/>
          <p:nvPr/>
        </p:nvSpPr>
        <p:spPr>
          <a:xfrm>
            <a:off x="0" y="1000108"/>
            <a:ext cx="9144000" cy="28575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/>
              <a:t>Σταυρανθή</a:t>
            </a:r>
            <a:endParaRPr lang="el-GR" b="1" dirty="0"/>
          </a:p>
        </p:txBody>
      </p:sp>
      <p:sp>
        <p:nvSpPr>
          <p:cNvPr id="9" name="8 - Ορθογώνιο"/>
          <p:cNvSpPr/>
          <p:nvPr/>
        </p:nvSpPr>
        <p:spPr>
          <a:xfrm>
            <a:off x="214282" y="3143248"/>
            <a:ext cx="11518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600" b="1" u="sng" dirty="0" smtClean="0">
                <a:solidFill>
                  <a:schemeClr val="accent5">
                    <a:lumMod val="75000"/>
                  </a:schemeClr>
                </a:solidFill>
              </a:rPr>
              <a:t>Μπρόκολο</a:t>
            </a:r>
            <a:r>
              <a:rPr lang="el-GR" sz="1400" b="1" u="sng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el-GR" sz="1400" b="1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2071670" y="3143248"/>
            <a:ext cx="11784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600" b="1" u="sng" dirty="0" smtClean="0">
                <a:solidFill>
                  <a:schemeClr val="accent5">
                    <a:lumMod val="75000"/>
                  </a:schemeClr>
                </a:solidFill>
              </a:rPr>
              <a:t>Κουνουπίδι</a:t>
            </a:r>
            <a:endParaRPr lang="el-GR" sz="1600" b="1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1" name="10 - Ορθογώνιο"/>
          <p:cNvSpPr/>
          <p:nvPr/>
        </p:nvSpPr>
        <p:spPr>
          <a:xfrm>
            <a:off x="4286248" y="3214686"/>
            <a:ext cx="15665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600" b="1" u="sng" dirty="0" smtClean="0">
                <a:solidFill>
                  <a:schemeClr val="accent5">
                    <a:lumMod val="75000"/>
                  </a:schemeClr>
                </a:solidFill>
              </a:rPr>
              <a:t>Κόκκινο Λάχανο</a:t>
            </a:r>
            <a:endParaRPr lang="el-GR" sz="1600" b="1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11 - Ορθογώνιο"/>
          <p:cNvSpPr/>
          <p:nvPr/>
        </p:nvSpPr>
        <p:spPr>
          <a:xfrm>
            <a:off x="6357950" y="3214686"/>
            <a:ext cx="14459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600" b="1" u="sng" dirty="0" smtClean="0">
                <a:solidFill>
                  <a:schemeClr val="accent5">
                    <a:lumMod val="75000"/>
                  </a:schemeClr>
                </a:solidFill>
              </a:rPr>
              <a:t>Λευκό λάχανο </a:t>
            </a:r>
            <a:endParaRPr lang="el-GR" sz="1600" b="1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7" name="16 - Εικόνα" descr="Broccoli"/>
          <p:cNvPicPr/>
          <p:nvPr/>
        </p:nvPicPr>
        <p:blipFill>
          <a:blip r:embed="rId2" cstate="print"/>
          <a:srcRect r="13335"/>
          <a:stretch>
            <a:fillRect/>
          </a:stretch>
        </p:blipFill>
        <p:spPr bwMode="auto">
          <a:xfrm>
            <a:off x="142844" y="1285860"/>
            <a:ext cx="1857356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17 - Εικόνα" descr="Cauliflower | Koppert"/>
          <p:cNvPicPr/>
          <p:nvPr/>
        </p:nvPicPr>
        <p:blipFill>
          <a:blip r:embed="rId3" cstate="print"/>
          <a:srcRect l="12500"/>
          <a:stretch>
            <a:fillRect/>
          </a:stretch>
        </p:blipFill>
        <p:spPr bwMode="auto">
          <a:xfrm>
            <a:off x="2071670" y="1285860"/>
            <a:ext cx="185738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18 - Εικόνα" descr="Red cabbage plant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1357298"/>
            <a:ext cx="2000264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Λάχανο Λευκό 5γραμ. Σπόροι"/>
          <p:cNvPicPr>
            <a:picLocks noChangeAspect="1" noChangeArrowheads="1"/>
          </p:cNvPicPr>
          <p:nvPr/>
        </p:nvPicPr>
        <p:blipFill>
          <a:blip r:embed="rId5"/>
          <a:srcRect t="16364" b="16818"/>
          <a:stretch>
            <a:fillRect/>
          </a:stretch>
        </p:blipFill>
        <p:spPr bwMode="auto">
          <a:xfrm>
            <a:off x="6215074" y="1285860"/>
            <a:ext cx="2053843" cy="1500198"/>
          </a:xfrm>
          <a:prstGeom prst="rect">
            <a:avLst/>
          </a:prstGeom>
          <a:noFill/>
        </p:spPr>
      </p:pic>
      <p:sp>
        <p:nvSpPr>
          <p:cNvPr id="27" name="26 - Ορθογώνιο"/>
          <p:cNvSpPr/>
          <p:nvPr/>
        </p:nvSpPr>
        <p:spPr>
          <a:xfrm>
            <a:off x="142844" y="3714752"/>
            <a:ext cx="1857388" cy="2571768"/>
          </a:xfrm>
          <a:prstGeom prst="rect">
            <a:avLst/>
          </a:prstGeom>
          <a:solidFill>
            <a:srgbClr val="CC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28" name="27 - Ορθογώνιο"/>
          <p:cNvSpPr/>
          <p:nvPr/>
        </p:nvSpPr>
        <p:spPr>
          <a:xfrm>
            <a:off x="2143108" y="3714752"/>
            <a:ext cx="1857388" cy="2571768"/>
          </a:xfrm>
          <a:prstGeom prst="rect">
            <a:avLst/>
          </a:prstGeom>
          <a:solidFill>
            <a:srgbClr val="CC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29" name="28 - Ορθογώνιο"/>
          <p:cNvSpPr/>
          <p:nvPr/>
        </p:nvSpPr>
        <p:spPr>
          <a:xfrm>
            <a:off x="4071934" y="3714752"/>
            <a:ext cx="2071702" cy="2571768"/>
          </a:xfrm>
          <a:prstGeom prst="rect">
            <a:avLst/>
          </a:prstGeom>
          <a:solidFill>
            <a:srgbClr val="CC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30" name="29 - Ορθογώνιο"/>
          <p:cNvSpPr/>
          <p:nvPr/>
        </p:nvSpPr>
        <p:spPr>
          <a:xfrm>
            <a:off x="6286512" y="3714752"/>
            <a:ext cx="2000264" cy="2571768"/>
          </a:xfrm>
          <a:prstGeom prst="rect">
            <a:avLst/>
          </a:prstGeom>
          <a:solidFill>
            <a:srgbClr val="CC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32" name="31 - Ορθογώνιο"/>
          <p:cNvSpPr/>
          <p:nvPr/>
        </p:nvSpPr>
        <p:spPr>
          <a:xfrm>
            <a:off x="142844" y="3714753"/>
            <a:ext cx="192882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l-GR" sz="1400" b="1" dirty="0" smtClean="0">
                <a:solidFill>
                  <a:schemeClr val="bg1"/>
                </a:solidFill>
              </a:rPr>
              <a:t>Σουλφοραφάνη: αναστέλλει την ανάπτυξη ανθρώπινων καρκινικών κυττάρων του μαστού και το 95% καρκινικών κυττάρων παχέος εντέρου </a:t>
            </a:r>
            <a:endParaRPr lang="el-GR" sz="1400" b="1" dirty="0">
              <a:solidFill>
                <a:schemeClr val="bg1"/>
              </a:solidFill>
            </a:endParaRPr>
          </a:p>
        </p:txBody>
      </p:sp>
      <p:sp>
        <p:nvSpPr>
          <p:cNvPr id="33" name="32 - Ορθογώνιο"/>
          <p:cNvSpPr/>
          <p:nvPr/>
        </p:nvSpPr>
        <p:spPr>
          <a:xfrm>
            <a:off x="142844" y="5429264"/>
            <a:ext cx="18573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l-GR" sz="1400" b="1" dirty="0" smtClean="0">
                <a:solidFill>
                  <a:schemeClr val="bg1"/>
                </a:solidFill>
              </a:rPr>
              <a:t>θεραπεία όλων των λευχαιμικών κυττάρων</a:t>
            </a:r>
            <a:endParaRPr lang="el-GR" sz="1400" b="1" dirty="0">
              <a:solidFill>
                <a:schemeClr val="bg1"/>
              </a:solidFill>
            </a:endParaRPr>
          </a:p>
        </p:txBody>
      </p:sp>
      <p:sp>
        <p:nvSpPr>
          <p:cNvPr id="35" name="34 - Ορθογώνιο"/>
          <p:cNvSpPr/>
          <p:nvPr/>
        </p:nvSpPr>
        <p:spPr>
          <a:xfrm>
            <a:off x="2143108" y="3786190"/>
            <a:ext cx="185738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l-GR" sz="1400" b="1" dirty="0" smtClean="0">
                <a:solidFill>
                  <a:schemeClr val="bg1"/>
                </a:solidFill>
              </a:rPr>
              <a:t>Γλυκοσινολικά &amp; ισοθειοκυανικά  προστατεύουν από τον καρκίνο  παχέος εντέρου, πνεύμονα, μαστού και του προστάτη </a:t>
            </a:r>
            <a:endParaRPr lang="el-GR" sz="1400" b="1" dirty="0">
              <a:solidFill>
                <a:schemeClr val="bg1"/>
              </a:solidFill>
            </a:endParaRPr>
          </a:p>
        </p:txBody>
      </p:sp>
      <p:sp>
        <p:nvSpPr>
          <p:cNvPr id="36" name="35 - Ορθογώνιο"/>
          <p:cNvSpPr/>
          <p:nvPr/>
        </p:nvSpPr>
        <p:spPr>
          <a:xfrm>
            <a:off x="4143372" y="3714752"/>
            <a:ext cx="20002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l-GR" sz="1400" b="1" dirty="0" smtClean="0">
                <a:solidFill>
                  <a:schemeClr val="bg1"/>
                </a:solidFill>
              </a:rPr>
              <a:t>Αντικαρκινική δράση στα κύτταρα (HeLa) και ήπατος (HepG2) του μαστού (MCF-7)</a:t>
            </a:r>
            <a:endParaRPr lang="el-GR" sz="1400" b="1" dirty="0">
              <a:solidFill>
                <a:schemeClr val="bg1"/>
              </a:solidFill>
            </a:endParaRPr>
          </a:p>
        </p:txBody>
      </p:sp>
      <p:sp>
        <p:nvSpPr>
          <p:cNvPr id="37" name="36 - Ορθογώνιο"/>
          <p:cNvSpPr/>
          <p:nvPr/>
        </p:nvSpPr>
        <p:spPr>
          <a:xfrm>
            <a:off x="4143372" y="4786322"/>
            <a:ext cx="20002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l-GR" sz="1400" b="1" dirty="0" smtClean="0">
                <a:solidFill>
                  <a:schemeClr val="bg1"/>
                </a:solidFill>
              </a:rPr>
              <a:t>Χημειοπροστασία έναντι του καρκίνου ήπατος και του παχέος εντέρου</a:t>
            </a:r>
            <a:endParaRPr lang="el-GR" sz="1400" b="1" dirty="0">
              <a:solidFill>
                <a:schemeClr val="bg1"/>
              </a:solidFill>
            </a:endParaRPr>
          </a:p>
        </p:txBody>
      </p:sp>
      <p:sp>
        <p:nvSpPr>
          <p:cNvPr id="39" name="38 - Ορθογώνιο"/>
          <p:cNvSpPr/>
          <p:nvPr/>
        </p:nvSpPr>
        <p:spPr>
          <a:xfrm>
            <a:off x="6286512" y="3857628"/>
            <a:ext cx="20002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l-GR" sz="1400" b="1" dirty="0" smtClean="0">
                <a:solidFill>
                  <a:schemeClr val="bg1"/>
                </a:solidFill>
              </a:rPr>
              <a:t>Η 2-πυρρολιδινόνη έχει κυτταροτοξικότητα σε ανθρώπινες καρκινικές κυτταρικές σειρές, (HeLa) (PC-3) με ↓MTT</a:t>
            </a:r>
            <a:endParaRPr lang="el-GR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68346"/>
          </a:xfrm>
        </p:spPr>
        <p:txBody>
          <a:bodyPr>
            <a:normAutofit/>
          </a:bodyPr>
          <a:lstStyle/>
          <a:p>
            <a:r>
              <a:rPr lang="el-GR" sz="2400" b="1" dirty="0" smtClean="0">
                <a:solidFill>
                  <a:srgbClr val="CC9900"/>
                </a:solidFill>
              </a:rPr>
              <a:t>Λαχανικά στην πρόληψη του καρκίνου</a:t>
            </a:r>
            <a:endParaRPr lang="el-GR" sz="24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914FE-1946-42A8-B49C-74CBAC114E78}" type="slidenum">
              <a:rPr lang="el-GR" smtClean="0"/>
              <a:pPr/>
              <a:t>29</a:t>
            </a:fld>
            <a:endParaRPr lang="el-GR" dirty="0"/>
          </a:p>
        </p:txBody>
      </p:sp>
      <p:sp>
        <p:nvSpPr>
          <p:cNvPr id="5" name="4 - Ορθογώνιο"/>
          <p:cNvSpPr/>
          <p:nvPr/>
        </p:nvSpPr>
        <p:spPr>
          <a:xfrm>
            <a:off x="357158" y="928670"/>
            <a:ext cx="8072494" cy="28575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/>
          </a:p>
          <a:p>
            <a:pPr algn="ctr"/>
            <a:r>
              <a:rPr lang="el-GR" b="1" dirty="0" smtClean="0"/>
              <a:t>Σταυρανθή</a:t>
            </a:r>
          </a:p>
          <a:p>
            <a:pPr algn="ctr"/>
            <a:endParaRPr lang="el-GR" dirty="0"/>
          </a:p>
        </p:txBody>
      </p:sp>
      <p:sp>
        <p:nvSpPr>
          <p:cNvPr id="6" name="5 - Ορθογώνιο"/>
          <p:cNvSpPr/>
          <p:nvPr/>
        </p:nvSpPr>
        <p:spPr>
          <a:xfrm>
            <a:off x="2714612" y="3500438"/>
            <a:ext cx="11312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u="sng" dirty="0" smtClean="0">
                <a:solidFill>
                  <a:schemeClr val="accent5">
                    <a:lumMod val="75000"/>
                  </a:schemeClr>
                </a:solidFill>
              </a:rPr>
              <a:t>Ραπανάκι</a:t>
            </a:r>
            <a:endParaRPr lang="el-GR" b="1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5000628" y="3500438"/>
            <a:ext cx="5936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 smtClean="0">
                <a:solidFill>
                  <a:schemeClr val="accent5">
                    <a:lumMod val="75000"/>
                  </a:schemeClr>
                </a:solidFill>
              </a:rPr>
              <a:t>Kale</a:t>
            </a:r>
            <a:endParaRPr lang="el-GR" b="1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357158" y="3429000"/>
            <a:ext cx="15389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r>
              <a:rPr lang="en-US" b="1" u="sng" dirty="0" smtClean="0">
                <a:solidFill>
                  <a:schemeClr val="accent5">
                    <a:lumMod val="75000"/>
                  </a:schemeClr>
                </a:solidFill>
              </a:rPr>
              <a:t>Brassica rapa </a:t>
            </a:r>
            <a:endParaRPr lang="el-GR" b="1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9" name="8 - Εικόνα" descr="Brussel Sprouts"/>
          <p:cNvPicPr/>
          <p:nvPr/>
        </p:nvPicPr>
        <p:blipFill>
          <a:blip r:embed="rId2" cstate="print"/>
          <a:srcRect t="3472" b="6250"/>
          <a:stretch>
            <a:fillRect/>
          </a:stretch>
        </p:blipFill>
        <p:spPr bwMode="auto">
          <a:xfrm>
            <a:off x="6858016" y="1285860"/>
            <a:ext cx="164307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- Ορθογώνιο"/>
          <p:cNvSpPr/>
          <p:nvPr/>
        </p:nvSpPr>
        <p:spPr>
          <a:xfrm>
            <a:off x="6500826" y="3500438"/>
            <a:ext cx="24238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u="sng" dirty="0" smtClean="0">
                <a:solidFill>
                  <a:schemeClr val="accent5">
                    <a:lumMod val="75000"/>
                  </a:schemeClr>
                </a:solidFill>
              </a:rPr>
              <a:t>Λαχανάκια Βρυξελλών </a:t>
            </a:r>
            <a:endParaRPr lang="el-GR" b="1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1" name="10 - Ορθογώνιο"/>
          <p:cNvSpPr/>
          <p:nvPr/>
        </p:nvSpPr>
        <p:spPr>
          <a:xfrm>
            <a:off x="6643702" y="3929066"/>
            <a:ext cx="2143140" cy="2500330"/>
          </a:xfrm>
          <a:prstGeom prst="rect">
            <a:avLst/>
          </a:prstGeom>
          <a:solidFill>
            <a:srgbClr val="CC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2" name="11 - Ορθογώνιο"/>
          <p:cNvSpPr/>
          <p:nvPr/>
        </p:nvSpPr>
        <p:spPr>
          <a:xfrm>
            <a:off x="6643702" y="3929066"/>
            <a:ext cx="235745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l-GR" sz="1400" b="1" dirty="0" smtClean="0">
                <a:solidFill>
                  <a:schemeClr val="bg1"/>
                </a:solidFill>
              </a:rPr>
              <a:t>Εξουδετερώνει ελεύθερες ρίζες που προέρχονται από το οξειδωτικό στρες και προστατεύει από ορισμένους τύπους καρκίνου</a:t>
            </a:r>
            <a:endParaRPr lang="el-GR" sz="1400" b="1" dirty="0">
              <a:solidFill>
                <a:schemeClr val="bg1"/>
              </a:solidFill>
            </a:endParaRPr>
          </a:p>
        </p:txBody>
      </p:sp>
      <p:sp>
        <p:nvSpPr>
          <p:cNvPr id="13" name="12 - Ορθογώνιο"/>
          <p:cNvSpPr/>
          <p:nvPr/>
        </p:nvSpPr>
        <p:spPr>
          <a:xfrm>
            <a:off x="6572264" y="5286388"/>
            <a:ext cx="2571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l-GR" sz="1400" b="1" dirty="0" smtClean="0">
                <a:solidFill>
                  <a:schemeClr val="bg1"/>
                </a:solidFill>
              </a:rPr>
              <a:t>Μειώνει τον κίνδυνο εμφάνισης του καρκίνου παχέος εντέρου</a:t>
            </a:r>
            <a:endParaRPr lang="el-GR" sz="1400" b="1" dirty="0">
              <a:solidFill>
                <a:schemeClr val="bg1"/>
              </a:solidFill>
            </a:endParaRPr>
          </a:p>
        </p:txBody>
      </p:sp>
      <p:pic>
        <p:nvPicPr>
          <p:cNvPr id="14" name="13 - Εικόνα" descr="Kal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285860"/>
            <a:ext cx="157163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14 - Εικόνα" descr="Science Source - Cherry bomb radish"/>
          <p:cNvPicPr/>
          <p:nvPr/>
        </p:nvPicPr>
        <p:blipFill>
          <a:blip r:embed="rId4" cstate="print"/>
          <a:srcRect t="5280" b="7599"/>
          <a:stretch>
            <a:fillRect/>
          </a:stretch>
        </p:blipFill>
        <p:spPr bwMode="auto">
          <a:xfrm>
            <a:off x="2786050" y="1285860"/>
            <a:ext cx="192882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Amazon.com : 200Pcs Organic Chinese Cabbage Seeds Nutritious ..."/>
          <p:cNvPicPr>
            <a:picLocks noChangeAspect="1" noChangeArrowheads="1"/>
          </p:cNvPicPr>
          <p:nvPr/>
        </p:nvPicPr>
        <p:blipFill>
          <a:blip r:embed="rId5"/>
          <a:srcRect t="8334" b="6666"/>
          <a:stretch>
            <a:fillRect/>
          </a:stretch>
        </p:blipFill>
        <p:spPr bwMode="auto">
          <a:xfrm>
            <a:off x="428596" y="1285860"/>
            <a:ext cx="2286016" cy="1857388"/>
          </a:xfrm>
          <a:prstGeom prst="rect">
            <a:avLst/>
          </a:prstGeom>
          <a:noFill/>
        </p:spPr>
      </p:pic>
      <p:sp>
        <p:nvSpPr>
          <p:cNvPr id="18" name="17 - Ορθογώνιο"/>
          <p:cNvSpPr/>
          <p:nvPr/>
        </p:nvSpPr>
        <p:spPr>
          <a:xfrm>
            <a:off x="4500562" y="3929066"/>
            <a:ext cx="2000264" cy="2500330"/>
          </a:xfrm>
          <a:prstGeom prst="rect">
            <a:avLst/>
          </a:prstGeom>
          <a:solidFill>
            <a:srgbClr val="CC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ü"/>
            </a:pPr>
            <a:r>
              <a:rPr lang="el-GR" sz="1400" b="1" dirty="0" smtClean="0">
                <a:solidFill>
                  <a:schemeClr val="bg1"/>
                </a:solidFill>
              </a:rPr>
              <a:t>Ανασταλτική επίδραση στη βιωσιμότητα των κυττάρων αδενοκαρκινώματος  του μαστού (MCF-7) και του τραχήλου της μήτρας (</a:t>
            </a:r>
            <a:r>
              <a:rPr lang="el-GR" sz="1400" b="1" dirty="0" err="1" smtClean="0">
                <a:solidFill>
                  <a:schemeClr val="bg1"/>
                </a:solidFill>
              </a:rPr>
              <a:t>HeLa</a:t>
            </a:r>
            <a:r>
              <a:rPr lang="el-GR" sz="1400" b="1" dirty="0" smtClean="0">
                <a:solidFill>
                  <a:schemeClr val="bg1"/>
                </a:solidFill>
              </a:rPr>
              <a:t>)</a:t>
            </a:r>
            <a:endParaRPr lang="el-GR" sz="1400" b="1" dirty="0" smtClean="0">
              <a:solidFill>
                <a:schemeClr val="bg1"/>
              </a:solidFill>
            </a:endParaRPr>
          </a:p>
          <a:p>
            <a:endParaRPr lang="el-GR" sz="1400" b="1" dirty="0" smtClean="0">
              <a:solidFill>
                <a:schemeClr val="bg1"/>
              </a:solidFill>
            </a:endParaRPr>
          </a:p>
          <a:p>
            <a:endParaRPr lang="el-GR" sz="1400" b="1" dirty="0" smtClean="0">
              <a:solidFill>
                <a:schemeClr val="bg1"/>
              </a:solidFill>
            </a:endParaRPr>
          </a:p>
          <a:p>
            <a:endParaRPr lang="el-GR" sz="1400" b="1" dirty="0">
              <a:solidFill>
                <a:schemeClr val="bg1"/>
              </a:solidFill>
            </a:endParaRPr>
          </a:p>
        </p:txBody>
      </p:sp>
      <p:sp>
        <p:nvSpPr>
          <p:cNvPr id="19" name="18 - Ορθογώνιο"/>
          <p:cNvSpPr/>
          <p:nvPr/>
        </p:nvSpPr>
        <p:spPr>
          <a:xfrm>
            <a:off x="2428860" y="3929066"/>
            <a:ext cx="2000264" cy="2500330"/>
          </a:xfrm>
          <a:prstGeom prst="rect">
            <a:avLst/>
          </a:prstGeom>
          <a:solidFill>
            <a:srgbClr val="CC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400" b="1" dirty="0" smtClean="0"/>
          </a:p>
          <a:p>
            <a:pPr algn="ctr"/>
            <a:endParaRPr lang="el-GR" sz="1400" b="1" dirty="0" smtClean="0"/>
          </a:p>
          <a:p>
            <a:pPr algn="ctr"/>
            <a:endParaRPr lang="el-GR" sz="1400" b="1" dirty="0" smtClean="0"/>
          </a:p>
          <a:p>
            <a:endParaRPr lang="el-GR" sz="1400" b="1" dirty="0" smtClean="0"/>
          </a:p>
          <a:p>
            <a:endParaRPr lang="el-GR" sz="1400" b="1" dirty="0" smtClean="0"/>
          </a:p>
          <a:p>
            <a:pPr algn="ctr"/>
            <a:endParaRPr lang="el-GR" sz="1400" b="1" dirty="0" smtClean="0"/>
          </a:p>
          <a:p>
            <a:pPr algn="ctr"/>
            <a:endParaRPr lang="el-GR" sz="1400" b="1" dirty="0" smtClean="0"/>
          </a:p>
          <a:p>
            <a:pPr algn="ctr"/>
            <a:endParaRPr lang="el-GR" sz="1400" b="1" dirty="0" smtClean="0"/>
          </a:p>
          <a:p>
            <a:pPr algn="ctr"/>
            <a:endParaRPr lang="el-GR" sz="1400" b="1" dirty="0" smtClean="0"/>
          </a:p>
          <a:p>
            <a:pPr algn="ctr"/>
            <a:endParaRPr lang="el-GR" sz="1400" b="1" dirty="0" smtClean="0"/>
          </a:p>
          <a:p>
            <a:pPr algn="ctr"/>
            <a:endParaRPr lang="el-GR" sz="1400" b="1" dirty="0" smtClean="0"/>
          </a:p>
          <a:p>
            <a:pPr algn="ctr"/>
            <a:r>
              <a:rPr lang="el-GR" sz="1400" b="1" dirty="0" smtClean="0"/>
              <a:t> </a:t>
            </a:r>
            <a:endParaRPr lang="el-GR" sz="1400" b="1" dirty="0"/>
          </a:p>
        </p:txBody>
      </p:sp>
      <p:sp>
        <p:nvSpPr>
          <p:cNvPr id="20" name="19 - Ορθογώνιο"/>
          <p:cNvSpPr/>
          <p:nvPr/>
        </p:nvSpPr>
        <p:spPr>
          <a:xfrm>
            <a:off x="357158" y="3929066"/>
            <a:ext cx="2000264" cy="2500330"/>
          </a:xfrm>
          <a:prstGeom prst="rect">
            <a:avLst/>
          </a:prstGeom>
          <a:solidFill>
            <a:srgbClr val="CC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21" name="20 - Ορθογώνιο"/>
          <p:cNvSpPr/>
          <p:nvPr/>
        </p:nvSpPr>
        <p:spPr>
          <a:xfrm>
            <a:off x="2428860" y="3929066"/>
            <a:ext cx="200026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b="1" dirty="0" smtClean="0">
                <a:solidFill>
                  <a:schemeClr val="bg1"/>
                </a:solidFill>
              </a:rPr>
              <a:t>Η 4-(μεθυλθείο)-3-βουτενυλ-ισοθειοκυανικό προκαλεί απόπτωση στα καρκινικά κύτταρα παχέος εντέρου και του πνεύμονα</a:t>
            </a:r>
          </a:p>
        </p:txBody>
      </p:sp>
      <p:sp>
        <p:nvSpPr>
          <p:cNvPr id="22" name="21 - Ορθογώνιο"/>
          <p:cNvSpPr/>
          <p:nvPr/>
        </p:nvSpPr>
        <p:spPr>
          <a:xfrm>
            <a:off x="2428860" y="5500702"/>
            <a:ext cx="207170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l-GR" sz="1400" b="1" dirty="0" smtClean="0">
                <a:solidFill>
                  <a:schemeClr val="bg1"/>
                </a:solidFill>
              </a:rPr>
              <a:t>κυτταροτοξικότητα στην καρκινική κυτταρική σειρά (MDA-MB-231)</a:t>
            </a:r>
            <a:endParaRPr lang="el-GR" sz="1400" b="1" dirty="0">
              <a:solidFill>
                <a:schemeClr val="bg1"/>
              </a:solidFill>
            </a:endParaRPr>
          </a:p>
        </p:txBody>
      </p:sp>
      <p:sp>
        <p:nvSpPr>
          <p:cNvPr id="23" name="22 - Ορθογώνιο"/>
          <p:cNvSpPr/>
          <p:nvPr/>
        </p:nvSpPr>
        <p:spPr>
          <a:xfrm>
            <a:off x="357158" y="3929066"/>
            <a:ext cx="20002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l-GR" sz="1400" b="1" dirty="0" smtClean="0">
                <a:solidFill>
                  <a:schemeClr val="bg1"/>
                </a:solidFill>
              </a:rPr>
              <a:t>Αντικαρκινική και μέτρια αντιοξειδωτική δράση κατά του καρκίνου του πνεύμονα</a:t>
            </a:r>
            <a:endParaRPr lang="el-GR" sz="1400" b="1" dirty="0">
              <a:solidFill>
                <a:schemeClr val="bg1"/>
              </a:solidFill>
            </a:endParaRPr>
          </a:p>
        </p:txBody>
      </p:sp>
      <p:sp>
        <p:nvSpPr>
          <p:cNvPr id="24" name="23 - Ορθογώνιο"/>
          <p:cNvSpPr/>
          <p:nvPr/>
        </p:nvSpPr>
        <p:spPr>
          <a:xfrm>
            <a:off x="357158" y="5000636"/>
            <a:ext cx="200026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l-GR" sz="1400" b="1" dirty="0" smtClean="0">
                <a:solidFill>
                  <a:schemeClr val="bg1"/>
                </a:solidFill>
              </a:rPr>
              <a:t>Γλυκοσινολικά δρά ως μεταλλαξιογόνος παράγοντας στα ανθρώπινα λεμφοκύτταρα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b="1" dirty="0" smtClean="0">
                <a:solidFill>
                  <a:schemeClr val="accent5">
                    <a:lumMod val="75000"/>
                  </a:schemeClr>
                </a:solidFill>
              </a:rPr>
              <a:t>Κυτταρικός κύκλος</a:t>
            </a:r>
            <a:endParaRPr lang="el-GR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214282" y="1571612"/>
            <a:ext cx="3857620" cy="2614618"/>
          </a:xfrm>
        </p:spPr>
        <p:txBody>
          <a:bodyPr>
            <a:normAutofit/>
          </a:bodyPr>
          <a:lstStyle/>
          <a:p>
            <a:pPr>
              <a:buClr>
                <a:srgbClr val="CC9900"/>
              </a:buClr>
              <a:buSzPct val="110000"/>
            </a:pPr>
            <a:r>
              <a:rPr lang="el-GR" sz="2400" dirty="0" smtClean="0"/>
              <a:t>Φάση 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G1</a:t>
            </a:r>
          </a:p>
          <a:p>
            <a:pPr>
              <a:buClr>
                <a:srgbClr val="CC9900"/>
              </a:buClr>
              <a:buSzPct val="110000"/>
            </a:pPr>
            <a:r>
              <a:rPr lang="el-GR" sz="2400" dirty="0" smtClean="0"/>
              <a:t>Φάση 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S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smtClean="0"/>
              <a:t> </a:t>
            </a:r>
            <a:r>
              <a:rPr lang="el-GR" sz="2400" dirty="0" smtClean="0"/>
              <a:t>   σύνθεση </a:t>
            </a:r>
            <a:r>
              <a:rPr lang="en-US" sz="2400" dirty="0" smtClean="0"/>
              <a:t>DNA</a:t>
            </a:r>
          </a:p>
          <a:p>
            <a:pPr>
              <a:buClr>
                <a:srgbClr val="CC9900"/>
              </a:buClr>
              <a:buSzPct val="110000"/>
            </a:pPr>
            <a:r>
              <a:rPr lang="el-GR" sz="2400" dirty="0" smtClean="0"/>
              <a:t>Φάση 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G2 </a:t>
            </a:r>
            <a:r>
              <a:rPr lang="el-GR" sz="2400" b="1" dirty="0">
                <a:solidFill>
                  <a:schemeClr val="accent5">
                    <a:lumMod val="75000"/>
                  </a:schemeClr>
                </a:solidFill>
              </a:rPr>
              <a:t>  </a:t>
            </a:r>
            <a:r>
              <a:rPr lang="el-GR" sz="2400" dirty="0" smtClean="0"/>
              <a:t>ανάπτυξη  </a:t>
            </a:r>
            <a:endParaRPr lang="en-US" sz="2400" dirty="0" smtClean="0"/>
          </a:p>
          <a:p>
            <a:pPr>
              <a:buClr>
                <a:srgbClr val="CC9900"/>
              </a:buClr>
              <a:buSzPct val="110000"/>
            </a:pPr>
            <a:r>
              <a:rPr lang="el-GR" sz="2400" dirty="0" smtClean="0"/>
              <a:t>Φάση </a:t>
            </a:r>
            <a:r>
              <a:rPr lang="el-GR" sz="2400" b="1" dirty="0" smtClean="0">
                <a:solidFill>
                  <a:schemeClr val="accent5">
                    <a:lumMod val="75000"/>
                  </a:schemeClr>
                </a:solidFill>
              </a:rPr>
              <a:t>Μ</a:t>
            </a:r>
            <a:r>
              <a:rPr lang="el-GR" sz="2400" dirty="0" smtClean="0"/>
              <a:t> </a:t>
            </a:r>
            <a:r>
              <a:rPr lang="el-GR" sz="2400" dirty="0"/>
              <a:t> </a:t>
            </a:r>
            <a:r>
              <a:rPr lang="el-GR" sz="2400" dirty="0" smtClean="0"/>
              <a:t>  μίτωση</a:t>
            </a:r>
            <a:endParaRPr lang="en-US" sz="2400" dirty="0" smtClean="0"/>
          </a:p>
          <a:p>
            <a:pPr>
              <a:buClr>
                <a:srgbClr val="CC9900"/>
              </a:buClr>
              <a:buSzPct val="110000"/>
            </a:pPr>
            <a:r>
              <a:rPr lang="el-GR" sz="2400" dirty="0" smtClean="0"/>
              <a:t>Φάση 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G0</a:t>
            </a:r>
            <a:r>
              <a:rPr lang="el-GR" sz="2400" b="1" dirty="0" smtClean="0">
                <a:solidFill>
                  <a:schemeClr val="accent5">
                    <a:lumMod val="75000"/>
                  </a:schemeClr>
                </a:solidFill>
              </a:rPr>
              <a:t>*</a:t>
            </a:r>
            <a:endParaRPr lang="en-US" sz="24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dirty="0" smtClean="0"/>
          </a:p>
          <a:p>
            <a:endParaRPr lang="el-GR" dirty="0"/>
          </a:p>
        </p:txBody>
      </p:sp>
      <p:pic>
        <p:nvPicPr>
          <p:cNvPr id="2050" name="Picture 2" descr="The Cell Cycle, Mitosis and Meiosis — University of Leices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1571612"/>
            <a:ext cx="4762532" cy="4000528"/>
          </a:xfrm>
          <a:prstGeom prst="rect">
            <a:avLst/>
          </a:prstGeom>
          <a:noFill/>
        </p:spPr>
      </p:pic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914FE-1946-42A8-B49C-74CBAC114E78}" type="slidenum">
              <a:rPr lang="el-GR" smtClean="0"/>
              <a:pPr/>
              <a:t>3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el-GR" sz="2400" b="1" dirty="0" smtClean="0">
                <a:solidFill>
                  <a:srgbClr val="CC9900"/>
                </a:solidFill>
              </a:rPr>
              <a:t>Λαχανικά στην πρόληψη του καρκίνου</a:t>
            </a:r>
            <a:endParaRPr lang="el-GR" sz="2400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643438" y="1571612"/>
            <a:ext cx="4040188" cy="465127"/>
          </a:xfrm>
        </p:spPr>
        <p:txBody>
          <a:bodyPr/>
          <a:lstStyle/>
          <a:p>
            <a:pPr algn="ctr"/>
            <a:r>
              <a:rPr lang="el-GR" u="sng" dirty="0" smtClean="0">
                <a:solidFill>
                  <a:schemeClr val="accent5">
                    <a:lumMod val="75000"/>
                  </a:schemeClr>
                </a:solidFill>
              </a:rPr>
              <a:t>Σκόρδο</a:t>
            </a:r>
            <a:endParaRPr lang="el-GR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71472" y="2143116"/>
            <a:ext cx="3829048" cy="2325695"/>
          </a:xfrm>
        </p:spPr>
        <p:txBody>
          <a:bodyPr>
            <a:noAutofit/>
          </a:bodyPr>
          <a:lstStyle/>
          <a:p>
            <a:pPr lvl="0" algn="just">
              <a:buClr>
                <a:schemeClr val="accent5">
                  <a:lumMod val="75000"/>
                </a:schemeClr>
              </a:buClr>
              <a:buFont typeface="Wingdings" pitchFamily="2" charset="2"/>
              <a:buChar char="ü"/>
            </a:pPr>
            <a:r>
              <a:rPr lang="el-GR" sz="1400" dirty="0" smtClean="0"/>
              <a:t>Κυτταροτοξική επίδραση σε ανθρώπινα λεμφοκύτταρα</a:t>
            </a:r>
          </a:p>
          <a:p>
            <a:pPr lvl="0" algn="just">
              <a:buClr>
                <a:schemeClr val="accent5">
                  <a:lumMod val="75000"/>
                </a:schemeClr>
              </a:buClr>
              <a:buFont typeface="Wingdings" pitchFamily="2" charset="2"/>
              <a:buChar char="ü"/>
            </a:pPr>
            <a:r>
              <a:rPr lang="el-GR" sz="1400" dirty="0" smtClean="0"/>
              <a:t>Απόπτωση, και επιβράδυνση της μετάστασης των καρκινικών κυττάρων παχέος εντέρου</a:t>
            </a:r>
          </a:p>
          <a:p>
            <a:pPr lvl="0" algn="just">
              <a:buClr>
                <a:schemeClr val="accent5">
                  <a:lumMod val="75000"/>
                </a:schemeClr>
              </a:buClr>
              <a:buFont typeface="Wingdings" pitchFamily="2" charset="2"/>
              <a:buChar char="ü"/>
            </a:pPr>
            <a:r>
              <a:rPr lang="en-US" sz="1400" dirty="0" smtClean="0"/>
              <a:t>B</a:t>
            </a:r>
            <a:r>
              <a:rPr lang="el-GR" sz="1400" dirty="0" smtClean="0"/>
              <a:t>λάβη στο DNA σε δύο κυτταρικές σειρές στην  K562 και σε ερυθρολευχαιμικά κύτταρα</a:t>
            </a:r>
          </a:p>
          <a:p>
            <a:pPr lvl="0" algn="just"/>
            <a:endParaRPr lang="el-GR" sz="1400" dirty="0" smtClean="0"/>
          </a:p>
          <a:p>
            <a:pPr algn="just"/>
            <a:endParaRPr lang="el-GR" sz="1400" dirty="0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714348" y="1571612"/>
            <a:ext cx="4041775" cy="500066"/>
          </a:xfrm>
        </p:spPr>
        <p:txBody>
          <a:bodyPr/>
          <a:lstStyle/>
          <a:p>
            <a:pPr algn="ctr"/>
            <a:r>
              <a:rPr lang="el-GR" u="sng" dirty="0" smtClean="0">
                <a:solidFill>
                  <a:schemeClr val="accent5">
                    <a:lumMod val="75000"/>
                  </a:schemeClr>
                </a:solidFill>
              </a:rPr>
              <a:t>Κρεμμύδι</a:t>
            </a:r>
            <a:endParaRPr lang="el-GR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714876" y="2214554"/>
            <a:ext cx="3856065" cy="1539877"/>
          </a:xfrm>
        </p:spPr>
        <p:txBody>
          <a:bodyPr>
            <a:normAutofit/>
          </a:bodyPr>
          <a:lstStyle/>
          <a:p>
            <a:pPr algn="just">
              <a:buClr>
                <a:schemeClr val="accent5">
                  <a:lumMod val="75000"/>
                </a:schemeClr>
              </a:buClr>
              <a:buFont typeface="Wingdings" pitchFamily="2" charset="2"/>
              <a:buChar char="ü"/>
            </a:pPr>
            <a:r>
              <a:rPr lang="el-GR" sz="1400" dirty="0" smtClean="0"/>
              <a:t>Επάγει την  απόπτωση σε ανθρώπινες καρκινικές κυτταρικές σειρές  του πνεύμονα (A549), του παχέος εντέρου (ΗΤ-29 και SW-480) σε καρκινικά κύτταρα  του μαστού</a:t>
            </a:r>
            <a:endParaRPr lang="el-GR" sz="1400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914FE-1946-42A8-B49C-74CBAC114E78}" type="slidenum">
              <a:rPr lang="el-GR" smtClean="0"/>
              <a:pPr/>
              <a:t>30</a:t>
            </a:fld>
            <a:endParaRPr lang="el-GR" dirty="0"/>
          </a:p>
        </p:txBody>
      </p:sp>
      <p:sp>
        <p:nvSpPr>
          <p:cNvPr id="9" name="8 - Ορθογώνιο"/>
          <p:cNvSpPr/>
          <p:nvPr/>
        </p:nvSpPr>
        <p:spPr>
          <a:xfrm>
            <a:off x="785786" y="1071546"/>
            <a:ext cx="7858180" cy="28575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Alium</a:t>
            </a:r>
            <a:endParaRPr lang="el-GR" b="1" dirty="0">
              <a:solidFill>
                <a:schemeClr val="bg1"/>
              </a:solidFill>
            </a:endParaRPr>
          </a:p>
        </p:txBody>
      </p:sp>
      <p:pic>
        <p:nvPicPr>
          <p:cNvPr id="11" name="10 - Εικόνα" descr="garlic clove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3714752"/>
            <a:ext cx="3143272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11 - Εικόνα" descr="onion pic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4071942"/>
            <a:ext cx="4000528" cy="1714512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868346"/>
          </a:xfrm>
        </p:spPr>
        <p:txBody>
          <a:bodyPr>
            <a:normAutofit/>
          </a:bodyPr>
          <a:lstStyle/>
          <a:p>
            <a:r>
              <a:rPr lang="el-GR" sz="2400" b="1" dirty="0" smtClean="0">
                <a:solidFill>
                  <a:srgbClr val="CC9900"/>
                </a:solidFill>
              </a:rPr>
              <a:t>Λαχανικά στην πρόληψη του καρκίνου</a:t>
            </a:r>
            <a:endParaRPr lang="el-GR" sz="24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914FE-1946-42A8-B49C-74CBAC114E78}" type="slidenum">
              <a:rPr lang="el-GR" smtClean="0"/>
              <a:pPr/>
              <a:t>31</a:t>
            </a:fld>
            <a:endParaRPr lang="el-GR" dirty="0"/>
          </a:p>
        </p:txBody>
      </p:sp>
      <p:sp>
        <p:nvSpPr>
          <p:cNvPr id="5" name="4 - Ορθογώνιο"/>
          <p:cNvSpPr/>
          <p:nvPr/>
        </p:nvSpPr>
        <p:spPr>
          <a:xfrm>
            <a:off x="6000760" y="2357430"/>
            <a:ext cx="9392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600" b="1" u="sng" dirty="0" smtClean="0">
                <a:solidFill>
                  <a:schemeClr val="accent5">
                    <a:lumMod val="75000"/>
                  </a:schemeClr>
                </a:solidFill>
              </a:rPr>
              <a:t>Σπανάκι </a:t>
            </a:r>
            <a:endParaRPr lang="el-GR" sz="1600" b="1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428596" y="2357430"/>
            <a:ext cx="8849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600" b="1" u="sng" dirty="0" smtClean="0">
                <a:solidFill>
                  <a:schemeClr val="accent5">
                    <a:lumMod val="75000"/>
                  </a:schemeClr>
                </a:solidFill>
              </a:rPr>
              <a:t>Καρότα </a:t>
            </a:r>
            <a:endParaRPr lang="el-GR" sz="1600" b="1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2214546" y="2357430"/>
            <a:ext cx="13660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600" b="1" u="sng" dirty="0" smtClean="0">
                <a:solidFill>
                  <a:schemeClr val="accent5">
                    <a:lumMod val="75000"/>
                  </a:schemeClr>
                </a:solidFill>
              </a:rPr>
              <a:t>Γλυκοπατάτα </a:t>
            </a:r>
            <a:endParaRPr lang="el-GR" sz="1600" b="1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7643834" y="2357430"/>
            <a:ext cx="11224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600" b="1" u="sng" dirty="0" smtClean="0">
                <a:solidFill>
                  <a:schemeClr val="accent5">
                    <a:lumMod val="75000"/>
                  </a:schemeClr>
                </a:solidFill>
              </a:rPr>
              <a:t>Σπαράγγια</a:t>
            </a:r>
            <a:endParaRPr lang="el-GR" sz="1600" b="1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0" name="9 - Εικόνα" descr="Spinacia oleracea - Wikispecies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857232"/>
            <a:ext cx="142876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12 - Ορθογώνιο"/>
          <p:cNvSpPr/>
          <p:nvPr/>
        </p:nvSpPr>
        <p:spPr>
          <a:xfrm>
            <a:off x="4429124" y="2357430"/>
            <a:ext cx="7793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u="sng" dirty="0" smtClean="0">
                <a:solidFill>
                  <a:schemeClr val="accent5">
                    <a:lumMod val="75000"/>
                  </a:schemeClr>
                </a:solidFill>
              </a:rPr>
              <a:t>Σόγια </a:t>
            </a:r>
            <a:endParaRPr lang="el-GR" b="1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4" name="13 - Εικόνα"/>
          <p:cNvPicPr/>
          <p:nvPr/>
        </p:nvPicPr>
        <p:blipFill>
          <a:blip r:embed="rId3" cstate="print"/>
          <a:srcRect l="24080" t="13768" r="24469" b="12681"/>
          <a:stretch>
            <a:fillRect/>
          </a:stretch>
        </p:blipFill>
        <p:spPr bwMode="auto">
          <a:xfrm>
            <a:off x="7286644" y="857232"/>
            <a:ext cx="1714512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15 - Εικόνα" descr="Sweet Potato Health Benefits - Good Whole Food"/>
          <p:cNvPicPr/>
          <p:nvPr/>
        </p:nvPicPr>
        <p:blipFill>
          <a:blip r:embed="rId4"/>
          <a:srcRect l="6667" r="3333"/>
          <a:stretch>
            <a:fillRect/>
          </a:stretch>
        </p:blipFill>
        <p:spPr bwMode="auto">
          <a:xfrm>
            <a:off x="2000232" y="857232"/>
            <a:ext cx="2000264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17 - Εικόνα" descr="Can Eating Too Many Carrots Make Your Skin Turn Orange? | Britannica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857232"/>
            <a:ext cx="178595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19 - Εικόνα" descr="soybean"/>
          <p:cNvPicPr/>
          <p:nvPr/>
        </p:nvPicPr>
        <p:blipFill>
          <a:blip r:embed="rId6"/>
          <a:srcRect l="9678" r="14279"/>
          <a:stretch>
            <a:fillRect/>
          </a:stretch>
        </p:blipFill>
        <p:spPr bwMode="auto">
          <a:xfrm>
            <a:off x="4000496" y="857232"/>
            <a:ext cx="1857388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14 - Ορθογώνιο"/>
          <p:cNvSpPr/>
          <p:nvPr/>
        </p:nvSpPr>
        <p:spPr>
          <a:xfrm>
            <a:off x="214282" y="2928934"/>
            <a:ext cx="1785950" cy="3214710"/>
          </a:xfrm>
          <a:prstGeom prst="rect">
            <a:avLst/>
          </a:prstGeom>
          <a:solidFill>
            <a:srgbClr val="CC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7" name="16 - Ορθογώνιο"/>
          <p:cNvSpPr/>
          <p:nvPr/>
        </p:nvSpPr>
        <p:spPr>
          <a:xfrm>
            <a:off x="2071670" y="2928934"/>
            <a:ext cx="1785950" cy="3214710"/>
          </a:xfrm>
          <a:prstGeom prst="rect">
            <a:avLst/>
          </a:prstGeom>
          <a:solidFill>
            <a:srgbClr val="CC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9" name="18 - Ορθογώνιο"/>
          <p:cNvSpPr/>
          <p:nvPr/>
        </p:nvSpPr>
        <p:spPr>
          <a:xfrm>
            <a:off x="3929058" y="2928934"/>
            <a:ext cx="1785950" cy="3214710"/>
          </a:xfrm>
          <a:prstGeom prst="rect">
            <a:avLst/>
          </a:prstGeom>
          <a:solidFill>
            <a:srgbClr val="CC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21" name="20 - Ορθογώνιο"/>
          <p:cNvSpPr/>
          <p:nvPr/>
        </p:nvSpPr>
        <p:spPr>
          <a:xfrm>
            <a:off x="5786446" y="2928934"/>
            <a:ext cx="1643074" cy="3214710"/>
          </a:xfrm>
          <a:prstGeom prst="rect">
            <a:avLst/>
          </a:prstGeom>
          <a:solidFill>
            <a:srgbClr val="CC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22" name="21 - Ορθογώνιο"/>
          <p:cNvSpPr/>
          <p:nvPr/>
        </p:nvSpPr>
        <p:spPr>
          <a:xfrm>
            <a:off x="7500958" y="2928934"/>
            <a:ext cx="1500198" cy="3214710"/>
          </a:xfrm>
          <a:prstGeom prst="rect">
            <a:avLst/>
          </a:prstGeom>
          <a:solidFill>
            <a:srgbClr val="CC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23" name="22 - Ορθογώνιο"/>
          <p:cNvSpPr/>
          <p:nvPr/>
        </p:nvSpPr>
        <p:spPr>
          <a:xfrm>
            <a:off x="214282" y="2928934"/>
            <a:ext cx="178595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l-GR" sz="1400" b="1" dirty="0" smtClean="0">
                <a:solidFill>
                  <a:schemeClr val="bg1"/>
                </a:solidFill>
              </a:rPr>
              <a:t>Μείωση εμφάνισης καρκίνου προστάτη και του στομάχου </a:t>
            </a:r>
            <a:endParaRPr lang="el-GR" sz="1400" b="1" dirty="0">
              <a:solidFill>
                <a:schemeClr val="bg1"/>
              </a:solidFill>
            </a:endParaRPr>
          </a:p>
        </p:txBody>
      </p:sp>
      <p:sp>
        <p:nvSpPr>
          <p:cNvPr id="24" name="23 - Ορθογώνιο"/>
          <p:cNvSpPr/>
          <p:nvPr/>
        </p:nvSpPr>
        <p:spPr>
          <a:xfrm>
            <a:off x="285720" y="3786190"/>
            <a:ext cx="178595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l-GR" sz="1400" b="1" dirty="0" smtClean="0">
                <a:solidFill>
                  <a:schemeClr val="bg1"/>
                </a:solidFill>
              </a:rPr>
              <a:t>Απόπτωση και καταστολή της αγγειογένεσης στα καρκινικά κύτταρα μαστού</a:t>
            </a:r>
            <a:endParaRPr lang="el-GR" sz="1400" b="1" dirty="0">
              <a:solidFill>
                <a:schemeClr val="bg1"/>
              </a:solidFill>
            </a:endParaRPr>
          </a:p>
        </p:txBody>
      </p:sp>
      <p:sp>
        <p:nvSpPr>
          <p:cNvPr id="25" name="24 - Ορθογώνιο"/>
          <p:cNvSpPr/>
          <p:nvPr/>
        </p:nvSpPr>
        <p:spPr>
          <a:xfrm>
            <a:off x="2071670" y="2928935"/>
            <a:ext cx="18573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l-GR" sz="1400" b="1" dirty="0" smtClean="0">
                <a:solidFill>
                  <a:schemeClr val="bg1"/>
                </a:solidFill>
              </a:rPr>
              <a:t>SPG-56 προάγει απόπτωση της  ανθρώπινης καρκινικής κυτταρικής  σειράς του μαστού (MCF-7). </a:t>
            </a:r>
            <a:endParaRPr lang="el-GR" sz="1400" b="1" dirty="0">
              <a:solidFill>
                <a:schemeClr val="bg1"/>
              </a:solidFill>
            </a:endParaRPr>
          </a:p>
        </p:txBody>
      </p:sp>
      <p:sp>
        <p:nvSpPr>
          <p:cNvPr id="27" name="26 - Ορθογώνιο"/>
          <p:cNvSpPr/>
          <p:nvPr/>
        </p:nvSpPr>
        <p:spPr>
          <a:xfrm>
            <a:off x="2071670" y="4429133"/>
            <a:ext cx="178595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l-GR" sz="1400" b="1" dirty="0" smtClean="0">
                <a:solidFill>
                  <a:schemeClr val="bg1"/>
                </a:solidFill>
              </a:rPr>
              <a:t>Η 4- ipomeanol </a:t>
            </a:r>
          </a:p>
          <a:p>
            <a:r>
              <a:rPr lang="el-GR" sz="1400" b="1" dirty="0" smtClean="0">
                <a:solidFill>
                  <a:schemeClr val="bg1"/>
                </a:solidFill>
              </a:rPr>
              <a:t>έχει αντικαρκινική δράση κατά του μη μικροκυτταρικού καρκίνου του πνεύμονα </a:t>
            </a:r>
            <a:endParaRPr lang="el-GR" sz="1400" b="1" dirty="0">
              <a:solidFill>
                <a:schemeClr val="bg1"/>
              </a:solidFill>
            </a:endParaRPr>
          </a:p>
        </p:txBody>
      </p:sp>
      <p:sp>
        <p:nvSpPr>
          <p:cNvPr id="28" name="27 - Ορθογώνιο"/>
          <p:cNvSpPr/>
          <p:nvPr/>
        </p:nvSpPr>
        <p:spPr>
          <a:xfrm>
            <a:off x="7500958" y="2928934"/>
            <a:ext cx="16430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l-GR" sz="1400" b="1" dirty="0" smtClean="0">
                <a:solidFill>
                  <a:schemeClr val="bg1"/>
                </a:solidFill>
              </a:rPr>
              <a:t>κυτταροτοξική επίδραση στα κύτταρα του προστάτη (PC3</a:t>
            </a:r>
            <a:r>
              <a:rPr lang="el-GR" sz="1400" dirty="0" smtClean="0">
                <a:solidFill>
                  <a:schemeClr val="bg1"/>
                </a:solidFill>
              </a:rPr>
              <a:t>)</a:t>
            </a:r>
            <a:endParaRPr lang="el-GR" sz="1400" dirty="0">
              <a:solidFill>
                <a:schemeClr val="bg1"/>
              </a:solidFill>
            </a:endParaRPr>
          </a:p>
        </p:txBody>
      </p:sp>
      <p:sp>
        <p:nvSpPr>
          <p:cNvPr id="29" name="28 - Ορθογώνιο"/>
          <p:cNvSpPr/>
          <p:nvPr/>
        </p:nvSpPr>
        <p:spPr>
          <a:xfrm>
            <a:off x="7500958" y="4000504"/>
            <a:ext cx="164304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l-GR" sz="1400" b="1" dirty="0" smtClean="0">
                <a:solidFill>
                  <a:schemeClr val="bg1"/>
                </a:solidFill>
              </a:rPr>
              <a:t>Η ασπαραγίνη-A  επάγει απόπτωση στην  καρκινική κυτταρική σειρά  HepG2</a:t>
            </a:r>
            <a:endParaRPr lang="el-GR" sz="1400" b="1" dirty="0">
              <a:solidFill>
                <a:schemeClr val="bg1"/>
              </a:solidFill>
            </a:endParaRPr>
          </a:p>
        </p:txBody>
      </p:sp>
      <p:sp>
        <p:nvSpPr>
          <p:cNvPr id="30" name="29 - Ορθογώνιο"/>
          <p:cNvSpPr/>
          <p:nvPr/>
        </p:nvSpPr>
        <p:spPr>
          <a:xfrm>
            <a:off x="5786446" y="2928934"/>
            <a:ext cx="164307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l-GR" sz="1400" b="1" dirty="0" smtClean="0">
                <a:solidFill>
                  <a:schemeClr val="bg1"/>
                </a:solidFill>
              </a:rPr>
              <a:t>ζεαξανθίνη  &amp; λουτεΐνη κυτταροτοξικότητα στο ανθρώπινο αδενοκαρκίνωμα του παχέος εντέρου </a:t>
            </a:r>
            <a:endParaRPr lang="el-GR" sz="1400" b="1" dirty="0">
              <a:solidFill>
                <a:schemeClr val="bg1"/>
              </a:solidFill>
            </a:endParaRPr>
          </a:p>
        </p:txBody>
      </p:sp>
      <p:sp>
        <p:nvSpPr>
          <p:cNvPr id="31" name="30 - Ορθογώνιο"/>
          <p:cNvSpPr/>
          <p:nvPr/>
        </p:nvSpPr>
        <p:spPr>
          <a:xfrm>
            <a:off x="5715008" y="4572008"/>
            <a:ext cx="171451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l-GR" sz="1400" b="1" dirty="0" smtClean="0">
                <a:solidFill>
                  <a:schemeClr val="bg1"/>
                </a:solidFill>
              </a:rPr>
              <a:t>Αντιπολλαπλασια-στική δράση στα </a:t>
            </a:r>
            <a:r>
              <a:rPr lang="el-GR" sz="1400" b="1" dirty="0" smtClean="0">
                <a:solidFill>
                  <a:schemeClr val="bg1"/>
                </a:solidFill>
                <a:ea typeface="Times New Roman"/>
              </a:rPr>
              <a:t>καρκινικά κύτταρα προστάτη ηπατοκυτταρικού καρκινώματος και παχέος εντέρου</a:t>
            </a:r>
            <a:endParaRPr lang="el-GR" sz="1400" b="1" dirty="0">
              <a:solidFill>
                <a:schemeClr val="bg1"/>
              </a:solidFill>
            </a:endParaRPr>
          </a:p>
        </p:txBody>
      </p:sp>
      <p:sp>
        <p:nvSpPr>
          <p:cNvPr id="32" name="31 - Ορθογώνιο"/>
          <p:cNvSpPr/>
          <p:nvPr/>
        </p:nvSpPr>
        <p:spPr>
          <a:xfrm>
            <a:off x="3929058" y="2928934"/>
            <a:ext cx="17859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l-GR" sz="1400" b="1" dirty="0" smtClean="0">
                <a:solidFill>
                  <a:schemeClr val="bg1"/>
                </a:solidFill>
              </a:rPr>
              <a:t>Προστατεύει  τον κανονικό ιστό κάτω από την ακτινοθεραπεία </a:t>
            </a:r>
            <a:endParaRPr lang="el-GR" sz="1400" b="1" dirty="0">
              <a:solidFill>
                <a:schemeClr val="bg1"/>
              </a:solidFill>
            </a:endParaRPr>
          </a:p>
        </p:txBody>
      </p:sp>
      <p:sp>
        <p:nvSpPr>
          <p:cNvPr id="33" name="32 - Ορθογώνιο"/>
          <p:cNvSpPr/>
          <p:nvPr/>
        </p:nvSpPr>
        <p:spPr>
          <a:xfrm>
            <a:off x="3857620" y="3929066"/>
            <a:ext cx="192882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l-GR" sz="1400" b="1" dirty="0" smtClean="0">
                <a:solidFill>
                  <a:schemeClr val="bg1"/>
                </a:solidFill>
              </a:rPr>
              <a:t>Αναστολή της ανάπτυξης επιθηλιακών κυττάρων (PCa)</a:t>
            </a:r>
            <a:r>
              <a:rPr lang="el-GR" sz="1400" dirty="0" smtClean="0"/>
              <a:t> </a:t>
            </a:r>
          </a:p>
          <a:p>
            <a:pPr>
              <a:buFont typeface="Wingdings" pitchFamily="2" charset="2"/>
              <a:buChar char="ü"/>
            </a:pPr>
            <a:endParaRPr lang="el-GR" sz="1400" dirty="0" smtClean="0"/>
          </a:p>
          <a:p>
            <a:pPr>
              <a:buFont typeface="Wingdings" pitchFamily="2" charset="2"/>
              <a:buChar char="ü"/>
            </a:pPr>
            <a:r>
              <a:rPr lang="el-GR" sz="1400" b="1" dirty="0" smtClean="0">
                <a:solidFill>
                  <a:schemeClr val="bg1"/>
                </a:solidFill>
              </a:rPr>
              <a:t>Αυξάνουν την προκαλούμενη από χημειοθεραπεία απόπτωση στα PCa κύτταρα </a:t>
            </a:r>
            <a:endParaRPr lang="el-GR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el-GR" sz="2400" b="1" dirty="0" smtClean="0">
                <a:solidFill>
                  <a:srgbClr val="CC9900"/>
                </a:solidFill>
              </a:rPr>
              <a:t>Λαχανικά στην πρόληψη του καρκίνου</a:t>
            </a:r>
            <a:endParaRPr lang="el-GR" sz="2400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14348" y="1142984"/>
            <a:ext cx="1428760" cy="639762"/>
          </a:xfrm>
        </p:spPr>
        <p:txBody>
          <a:bodyPr>
            <a:normAutofit/>
          </a:bodyPr>
          <a:lstStyle/>
          <a:p>
            <a:r>
              <a:rPr lang="el-GR" sz="1800" u="sng" dirty="0" smtClean="0">
                <a:solidFill>
                  <a:schemeClr val="accent5">
                    <a:lumMod val="75000"/>
                  </a:schemeClr>
                </a:solidFill>
              </a:rPr>
              <a:t>Πιπεριά</a:t>
            </a:r>
            <a:endParaRPr lang="el-GR" sz="1800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2714612" y="1857364"/>
            <a:ext cx="3214710" cy="2928958"/>
          </a:xfrm>
        </p:spPr>
        <p:txBody>
          <a:bodyPr>
            <a:normAutofit/>
          </a:bodyPr>
          <a:lstStyle/>
          <a:p>
            <a:pPr algn="just">
              <a:buClr>
                <a:schemeClr val="accent5">
                  <a:lumMod val="75000"/>
                </a:schemeClr>
              </a:buClr>
              <a:buFont typeface="Wingdings" pitchFamily="2" charset="2"/>
              <a:buChar char="ü"/>
            </a:pPr>
            <a:r>
              <a:rPr lang="el-GR" sz="1400" dirty="0" smtClean="0"/>
              <a:t>Καταστολή πολλαπλασιασμού εξαρτώμενων από ανδρογόνα ανθρώπινων καρκινικών κυττάρων του προστάτη </a:t>
            </a:r>
          </a:p>
          <a:p>
            <a:pPr algn="just">
              <a:buClr>
                <a:schemeClr val="accent5">
                  <a:lumMod val="75000"/>
                </a:schemeClr>
              </a:buClr>
              <a:buFont typeface="Wingdings" pitchFamily="2" charset="2"/>
              <a:buChar char="ü"/>
            </a:pPr>
            <a:r>
              <a:rPr lang="el-GR" sz="1400" dirty="0" smtClean="0"/>
              <a:t>Η α-τοματίνη προκαλεί 50% λύση καρκινικών κυττάρων του παχέος εντέρου και αναστολή καρκινικών κυττάρων PC-3 του προστάτη</a:t>
            </a:r>
          </a:p>
          <a:p>
            <a:pPr algn="just"/>
            <a:endParaRPr lang="el-GR" sz="1400" dirty="0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3500430" y="1071546"/>
            <a:ext cx="1357322" cy="639762"/>
          </a:xfrm>
        </p:spPr>
        <p:txBody>
          <a:bodyPr>
            <a:normAutofit/>
          </a:bodyPr>
          <a:lstStyle/>
          <a:p>
            <a:r>
              <a:rPr lang="el-GR" sz="1800" u="sng" dirty="0" smtClean="0">
                <a:solidFill>
                  <a:schemeClr val="accent5">
                    <a:lumMod val="75000"/>
                  </a:schemeClr>
                </a:solidFill>
              </a:rPr>
              <a:t>Ντομάτα</a:t>
            </a:r>
            <a:endParaRPr lang="el-GR" sz="1800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285720" y="1928802"/>
            <a:ext cx="2714644" cy="2665404"/>
          </a:xfrm>
        </p:spPr>
        <p:txBody>
          <a:bodyPr>
            <a:normAutofit/>
          </a:bodyPr>
          <a:lstStyle/>
          <a:p>
            <a:pPr>
              <a:buClr>
                <a:schemeClr val="accent5">
                  <a:lumMod val="75000"/>
                </a:schemeClr>
              </a:buClr>
              <a:buFont typeface="Wingdings" pitchFamily="2" charset="2"/>
              <a:buChar char="ü"/>
            </a:pPr>
            <a:r>
              <a:rPr lang="el-GR" sz="1400" b="1" u="sng" dirty="0" smtClean="0"/>
              <a:t>Η καψαϊκίνη:  </a:t>
            </a:r>
            <a:r>
              <a:rPr lang="el-GR" sz="1400" dirty="0" smtClean="0"/>
              <a:t>προκαλεί διακοπή κυτταρικού κύκλου στην φάση G0/G1 στα ανθρώπινα καρκινικά κύτταρα του οισοφάγου</a:t>
            </a:r>
          </a:p>
          <a:p>
            <a:pPr>
              <a:buClr>
                <a:schemeClr val="accent5">
                  <a:lumMod val="75000"/>
                </a:schemeClr>
              </a:buClr>
              <a:buFont typeface="Wingdings" pitchFamily="2" charset="2"/>
              <a:buChar char="ü"/>
            </a:pPr>
            <a:r>
              <a:rPr lang="el-GR" sz="1400" dirty="0" smtClean="0"/>
              <a:t>Αναστέλλει τον πολλαπλασιασμό ανθρώπινων γαστρικών καρκινικών κυττάρων </a:t>
            </a:r>
            <a:endParaRPr lang="el-GR" sz="1400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914FE-1946-42A8-B49C-74CBAC114E78}" type="slidenum">
              <a:rPr lang="el-GR" smtClean="0"/>
              <a:pPr/>
              <a:t>32</a:t>
            </a:fld>
            <a:endParaRPr lang="el-GR" dirty="0"/>
          </a:p>
        </p:txBody>
      </p:sp>
      <p:pic>
        <p:nvPicPr>
          <p:cNvPr id="8" name="7 - Εικόνα" descr="bell pepper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643446"/>
            <a:ext cx="2286016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- Εικόνα" descr="Tomatoes on Vine"/>
          <p:cNvPicPr/>
          <p:nvPr/>
        </p:nvPicPr>
        <p:blipFill>
          <a:blip r:embed="rId3"/>
          <a:srcRect r="4228"/>
          <a:stretch>
            <a:fillRect/>
          </a:stretch>
        </p:blipFill>
        <p:spPr bwMode="auto">
          <a:xfrm>
            <a:off x="3500430" y="4643446"/>
            <a:ext cx="2286016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9 - Εικόνα" descr="Betanin could eventually help slow the progression of Alzheimer’s disease. Image credit: Gyöngyi Nagy.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26" y="4643446"/>
            <a:ext cx="2143140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- Ορθογώνιο"/>
          <p:cNvSpPr/>
          <p:nvPr/>
        </p:nvSpPr>
        <p:spPr>
          <a:xfrm>
            <a:off x="6786578" y="1357298"/>
            <a:ext cx="10706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u="sng" dirty="0" smtClean="0">
                <a:solidFill>
                  <a:schemeClr val="accent5">
                    <a:lumMod val="75000"/>
                  </a:schemeClr>
                </a:solidFill>
              </a:rPr>
              <a:t>Παντζάρι</a:t>
            </a:r>
            <a:endParaRPr lang="el-GR" b="1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11 - Ορθογώνιο"/>
          <p:cNvSpPr/>
          <p:nvPr/>
        </p:nvSpPr>
        <p:spPr>
          <a:xfrm>
            <a:off x="6286512" y="1857364"/>
            <a:ext cx="257173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chemeClr val="accent5">
                  <a:lumMod val="75000"/>
                </a:schemeClr>
              </a:buClr>
              <a:buFont typeface="Wingdings" pitchFamily="2" charset="2"/>
              <a:buChar char="ü"/>
            </a:pPr>
            <a:r>
              <a:rPr lang="el-GR" sz="1400" dirty="0" smtClean="0"/>
              <a:t>Η ραμνοκιτρίνη ασκεί κυτταροτοξικότητα έναντι των κυττάρων HeLa</a:t>
            </a:r>
          </a:p>
          <a:p>
            <a:pPr algn="just">
              <a:buClr>
                <a:schemeClr val="accent5">
                  <a:lumMod val="75000"/>
                </a:schemeClr>
              </a:buClr>
              <a:buFont typeface="Wingdings" pitchFamily="2" charset="2"/>
              <a:buChar char="ü"/>
            </a:pPr>
            <a:endParaRPr lang="el-GR" sz="1400" dirty="0" smtClean="0"/>
          </a:p>
          <a:p>
            <a:pPr algn="just">
              <a:buClr>
                <a:schemeClr val="accent5">
                  <a:lumMod val="75000"/>
                </a:schemeClr>
              </a:buClr>
              <a:buFont typeface="Wingdings" pitchFamily="2" charset="2"/>
              <a:buChar char="ü"/>
            </a:pPr>
            <a:r>
              <a:rPr lang="el-GR" sz="1400" dirty="0" smtClean="0"/>
              <a:t>Βητανίνη και βηταΐνη έχουν  αντιπολλαπλασιαστικά αποτελέσματα κατά των καρκινικών σειρών ήπατος  HepG2</a:t>
            </a:r>
          </a:p>
          <a:p>
            <a:pPr>
              <a:buFont typeface="Wingdings" pitchFamily="2" charset="2"/>
              <a:buChar char="ü"/>
            </a:pPr>
            <a:endParaRPr lang="el-G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b="1" dirty="0" smtClean="0">
                <a:solidFill>
                  <a:srgbClr val="CC9900"/>
                </a:solidFill>
              </a:rPr>
              <a:t>Συμπεράσματα</a:t>
            </a:r>
            <a:endParaRPr lang="el-GR" sz="2400" b="1" dirty="0">
              <a:solidFill>
                <a:srgbClr val="CC99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00034" y="1142984"/>
            <a:ext cx="8143932" cy="4525963"/>
          </a:xfrm>
        </p:spPr>
        <p:txBody>
          <a:bodyPr>
            <a:normAutofit/>
          </a:bodyPr>
          <a:lstStyle/>
          <a:p>
            <a:pPr algn="just">
              <a:buClr>
                <a:schemeClr val="accent5">
                  <a:lumMod val="75000"/>
                </a:schemeClr>
              </a:buClr>
              <a:buNone/>
            </a:pPr>
            <a:r>
              <a:rPr lang="el-GR" sz="1600" dirty="0" smtClean="0"/>
              <a:t>Παράγοντες που ευθύνονται για την εμφάνιση του καρκίνου </a:t>
            </a:r>
          </a:p>
          <a:p>
            <a:pPr algn="just">
              <a:buClr>
                <a:schemeClr val="accent5">
                  <a:lumMod val="75000"/>
                </a:schemeClr>
              </a:buClr>
              <a:buFont typeface="Wingdings" pitchFamily="2" charset="2"/>
              <a:buChar char="ü"/>
            </a:pPr>
            <a:r>
              <a:rPr lang="el-GR" sz="1600" dirty="0" smtClean="0"/>
              <a:t>Γρήγοροι ρυθμοί ζωής με έντονο στρές</a:t>
            </a:r>
          </a:p>
          <a:p>
            <a:pPr algn="just">
              <a:buClr>
                <a:schemeClr val="accent5">
                  <a:lumMod val="75000"/>
                </a:schemeClr>
              </a:buClr>
              <a:buFont typeface="Wingdings" pitchFamily="2" charset="2"/>
              <a:buChar char="ü"/>
            </a:pPr>
            <a:r>
              <a:rPr lang="el-GR" sz="1600" dirty="0" smtClean="0"/>
              <a:t>Κάπνισμα-αλκοόλ </a:t>
            </a:r>
          </a:p>
          <a:p>
            <a:pPr algn="just">
              <a:buClr>
                <a:schemeClr val="accent5">
                  <a:lumMod val="75000"/>
                </a:schemeClr>
              </a:buClr>
              <a:buFont typeface="Wingdings" pitchFamily="2" charset="2"/>
              <a:buChar char="ü"/>
            </a:pPr>
            <a:r>
              <a:rPr lang="el-GR" sz="1600" dirty="0" smtClean="0"/>
              <a:t>Παχυσαρκία </a:t>
            </a:r>
          </a:p>
          <a:p>
            <a:pPr algn="just">
              <a:buClr>
                <a:schemeClr val="accent5">
                  <a:lumMod val="75000"/>
                </a:schemeClr>
              </a:buClr>
              <a:buFont typeface="Wingdings" pitchFamily="2" charset="2"/>
              <a:buChar char="ü"/>
            </a:pPr>
            <a:r>
              <a:rPr lang="el-GR" sz="1600" dirty="0" smtClean="0"/>
              <a:t>Γενετικοί παράγοντες-Μεταλλάξεις</a:t>
            </a:r>
          </a:p>
          <a:p>
            <a:pPr algn="just">
              <a:buClr>
                <a:schemeClr val="accent5">
                  <a:lumMod val="75000"/>
                </a:schemeClr>
              </a:buClr>
              <a:buNone/>
            </a:pPr>
            <a:endParaRPr lang="el-GR" sz="1600" dirty="0" smtClean="0"/>
          </a:p>
          <a:p>
            <a:pPr algn="just">
              <a:buClr>
                <a:schemeClr val="accent5">
                  <a:lumMod val="75000"/>
                </a:schemeClr>
              </a:buClr>
              <a:buNone/>
            </a:pPr>
            <a:endParaRPr lang="el-GR" sz="1600" dirty="0" smtClean="0"/>
          </a:p>
          <a:p>
            <a:pPr algn="just">
              <a:buClr>
                <a:schemeClr val="accent5">
                  <a:lumMod val="75000"/>
                </a:schemeClr>
              </a:buClr>
              <a:buNone/>
            </a:pPr>
            <a:r>
              <a:rPr lang="el-GR" sz="1600" dirty="0" smtClean="0"/>
              <a:t>Τρόποι πρόληψης καρκίνου </a:t>
            </a:r>
          </a:p>
          <a:p>
            <a:pPr algn="just">
              <a:buClr>
                <a:schemeClr val="accent5">
                  <a:lumMod val="75000"/>
                </a:schemeClr>
              </a:buClr>
              <a:buFont typeface="Wingdings" pitchFamily="2" charset="2"/>
              <a:buChar char="ü"/>
            </a:pPr>
            <a:r>
              <a:rPr lang="el-GR" sz="1600" dirty="0" smtClean="0"/>
              <a:t>Αποφυγή έκθεσης στην ηλιακή ακτινοβολία  ιδιαίτερα τους θερινούς μήνες</a:t>
            </a:r>
          </a:p>
          <a:p>
            <a:pPr algn="just">
              <a:buClr>
                <a:schemeClr val="accent5">
                  <a:lumMod val="75000"/>
                </a:schemeClr>
              </a:buClr>
              <a:buFont typeface="Wingdings" pitchFamily="2" charset="2"/>
              <a:buChar char="ü"/>
            </a:pPr>
            <a:r>
              <a:rPr lang="el-GR" sz="1600" dirty="0" smtClean="0"/>
              <a:t>Η ισορροπημένη διατροφή </a:t>
            </a:r>
          </a:p>
          <a:p>
            <a:pPr algn="just">
              <a:buClr>
                <a:schemeClr val="accent5">
                  <a:lumMod val="75000"/>
                </a:schemeClr>
              </a:buClr>
              <a:buFont typeface="Wingdings" pitchFamily="2" charset="2"/>
              <a:buChar char="ü"/>
            </a:pPr>
            <a:r>
              <a:rPr lang="el-GR" sz="1600" dirty="0" smtClean="0"/>
              <a:t>Η συστηματική άσκηση και χωρίς καταχρήσεις κάπνισμα-αλκοόλ </a:t>
            </a:r>
          </a:p>
          <a:p>
            <a:pPr algn="just">
              <a:buClr>
                <a:schemeClr val="accent5">
                  <a:lumMod val="75000"/>
                </a:schemeClr>
              </a:buClr>
              <a:buFont typeface="Wingdings" pitchFamily="2" charset="2"/>
              <a:buChar char="ü"/>
            </a:pPr>
            <a:r>
              <a:rPr lang="el-GR" sz="1600" dirty="0" smtClean="0"/>
              <a:t>Η διατήρηση ενός υγιούς σωματικού βάρους μπορούν να προστατέψουν από τον καρκίνο </a:t>
            </a:r>
          </a:p>
          <a:p>
            <a:pPr algn="just">
              <a:buClr>
                <a:schemeClr val="accent5">
                  <a:lumMod val="75000"/>
                </a:schemeClr>
              </a:buClr>
              <a:buFont typeface="Wingdings" pitchFamily="2" charset="2"/>
              <a:buChar char="ü"/>
            </a:pPr>
            <a:r>
              <a:rPr lang="el-GR" sz="1600" b="1" u="sng" dirty="0" smtClean="0"/>
              <a:t>Η κατανάλωση σε καθημερινή βάση νωπών φρούτων και λαχανικών που είναι πλούσια σε αντιοξειδωτικά καθιστούν τις ελεύθερες ρίζες ανενεργές!!! </a:t>
            </a:r>
          </a:p>
          <a:p>
            <a:pPr algn="just">
              <a:buClr>
                <a:schemeClr val="accent5">
                  <a:lumMod val="75000"/>
                </a:schemeClr>
              </a:buClr>
              <a:buFont typeface="Wingdings" pitchFamily="2" charset="2"/>
              <a:buChar char="ü"/>
            </a:pPr>
            <a:endParaRPr lang="el-GR" sz="1600" u="sng" dirty="0" smtClean="0"/>
          </a:p>
          <a:p>
            <a:pPr algn="just">
              <a:buClr>
                <a:schemeClr val="accent5">
                  <a:lumMod val="75000"/>
                </a:schemeClr>
              </a:buClr>
              <a:buFont typeface="Wingdings" pitchFamily="2" charset="2"/>
              <a:buChar char="ü"/>
            </a:pPr>
            <a:endParaRPr lang="el-GR" sz="1600" dirty="0" smtClean="0"/>
          </a:p>
          <a:p>
            <a:pPr algn="just"/>
            <a:endParaRPr lang="el-GR" sz="16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914FE-1946-42A8-B49C-74CBAC114E78}" type="slidenum">
              <a:rPr lang="el-GR" smtClean="0"/>
              <a:pPr/>
              <a:t>33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928662" y="4357694"/>
            <a:ext cx="7772400" cy="1470025"/>
          </a:xfrm>
        </p:spPr>
        <p:txBody>
          <a:bodyPr/>
          <a:lstStyle/>
          <a:p>
            <a:r>
              <a:rPr lang="el-GR" dirty="0" smtClean="0">
                <a:solidFill>
                  <a:schemeClr val="accent5">
                    <a:lumMod val="75000"/>
                  </a:schemeClr>
                </a:solidFill>
              </a:rPr>
              <a:t>Σας ευχαριστώ πολύ για την προσοχή σας !!!</a:t>
            </a:r>
            <a:endParaRPr lang="el-GR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914FE-1946-42A8-B49C-74CBAC114E78}" type="slidenum">
              <a:rPr lang="el-GR" smtClean="0"/>
              <a:pPr/>
              <a:t>34</a:t>
            </a:fld>
            <a:endParaRPr lang="el-GR" dirty="0"/>
          </a:p>
        </p:txBody>
      </p:sp>
      <p:pic>
        <p:nvPicPr>
          <p:cNvPr id="5" name="Picture 20" descr="Healthy Eating Archives - Dr. Ann Mill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357166"/>
            <a:ext cx="5286412" cy="34107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dirty="0" smtClean="0">
                <a:solidFill>
                  <a:schemeClr val="accent5">
                    <a:lumMod val="75000"/>
                  </a:schemeClr>
                </a:solidFill>
              </a:rPr>
              <a:t>Απόπτωση-</a:t>
            </a:r>
            <a:r>
              <a:rPr lang="el-GR" sz="3200" b="1" dirty="0">
                <a:solidFill>
                  <a:schemeClr val="accent5">
                    <a:lumMod val="75000"/>
                  </a:schemeClr>
                </a:solidFill>
              </a:rPr>
              <a:t>Α</a:t>
            </a:r>
            <a:r>
              <a:rPr lang="el-GR" sz="3200" b="1" dirty="0" smtClean="0">
                <a:solidFill>
                  <a:schemeClr val="accent5">
                    <a:lumMod val="75000"/>
                  </a:schemeClr>
                </a:solidFill>
              </a:rPr>
              <a:t>υτοφαγία</a:t>
            </a:r>
            <a:endParaRPr lang="el-GR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CC9900"/>
                </a:solidFill>
              </a:rPr>
              <a:t>ΑΠΟΠΤΩΣΗ</a:t>
            </a:r>
            <a:endParaRPr lang="el-GR" dirty="0">
              <a:solidFill>
                <a:srgbClr val="CC9900"/>
              </a:solidFill>
            </a:endParaRP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CC9900"/>
                </a:solidFill>
              </a:rPr>
              <a:t>ΑΥΤΟΦΑΓΙΑ</a:t>
            </a:r>
            <a:endParaRPr lang="el-GR" dirty="0">
              <a:solidFill>
                <a:srgbClr val="CC9900"/>
              </a:solidFill>
            </a:endParaRP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572001" y="2174875"/>
            <a:ext cx="4114800" cy="3951288"/>
          </a:xfrm>
        </p:spPr>
        <p:txBody>
          <a:bodyPr/>
          <a:lstStyle/>
          <a:p>
            <a:pPr>
              <a:buClr>
                <a:schemeClr val="accent5">
                  <a:lumMod val="75000"/>
                </a:schemeClr>
              </a:buClr>
            </a:pPr>
            <a:r>
              <a:rPr lang="el-GR" dirty="0" smtClean="0"/>
              <a:t>Ενδοκυτταρική διαδικασία που </a:t>
            </a:r>
            <a:r>
              <a:rPr lang="el-GR" dirty="0"/>
              <a:t>περιλαμβάνει την  </a:t>
            </a:r>
            <a:r>
              <a:rPr lang="el-GR" dirty="0" smtClean="0"/>
              <a:t>λυσοσωμική </a:t>
            </a:r>
            <a:r>
              <a:rPr lang="el-GR" dirty="0"/>
              <a:t>αποικοδόμηση και την ανακύκλωση των πρωτεϊνών και </a:t>
            </a:r>
            <a:r>
              <a:rPr lang="el-GR" dirty="0" smtClean="0"/>
              <a:t>οργανιδίων</a:t>
            </a:r>
            <a:endParaRPr lang="el-GR" dirty="0"/>
          </a:p>
        </p:txBody>
      </p:sp>
      <p:sp>
        <p:nvSpPr>
          <p:cNvPr id="8" name="7 - Θέση περιεχομένου"/>
          <p:cNvSpPr>
            <a:spLocks noGrp="1"/>
          </p:cNvSpPr>
          <p:nvPr>
            <p:ph sz="half" idx="2"/>
          </p:nvPr>
        </p:nvSpPr>
        <p:spPr>
          <a:xfrm>
            <a:off x="0" y="2143116"/>
            <a:ext cx="4286280" cy="3254389"/>
          </a:xfrm>
        </p:spPr>
        <p:txBody>
          <a:bodyPr>
            <a:normAutofit lnSpcReduction="10000"/>
          </a:bodyPr>
          <a:lstStyle/>
          <a:p>
            <a:pPr>
              <a:buClr>
                <a:schemeClr val="accent5">
                  <a:lumMod val="75000"/>
                </a:schemeClr>
              </a:buClr>
            </a:pPr>
            <a:r>
              <a:rPr lang="el-GR" dirty="0" smtClean="0"/>
              <a:t>Προγραμματισμένος κυτταρικός θάνατος</a:t>
            </a:r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el-GR" dirty="0" smtClean="0">
                <a:ea typeface="Times New Roman"/>
              </a:rPr>
              <a:t>Παρεμπόδιση της απόπτωσης </a:t>
            </a:r>
            <a:r>
              <a:rPr lang="el-GR" dirty="0">
                <a:ea typeface="Times New Roman"/>
              </a:rPr>
              <a:t>οδηγεί σε μη φυσιολογικό πολλαπλασιασμό των κυττάρων  </a:t>
            </a:r>
            <a:r>
              <a:rPr lang="el-GR" dirty="0" smtClean="0">
                <a:ea typeface="Times New Roman"/>
              </a:rPr>
              <a:t>και  </a:t>
            </a:r>
            <a:r>
              <a:rPr lang="el-GR" dirty="0">
                <a:ea typeface="Times New Roman"/>
              </a:rPr>
              <a:t>αυξάνει την πιθανότητα γενετικών λαθών που τελικά οδηγούν στον </a:t>
            </a:r>
            <a:r>
              <a:rPr lang="el-GR" dirty="0" smtClean="0">
                <a:ea typeface="Times New Roman"/>
              </a:rPr>
              <a:t>καρκίνο</a:t>
            </a: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914FE-1946-42A8-B49C-74CBAC114E78}" type="slidenum">
              <a:rPr lang="el-GR" smtClean="0"/>
              <a:pPr/>
              <a:t>4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428728" y="274638"/>
            <a:ext cx="5572164" cy="868346"/>
          </a:xfrm>
        </p:spPr>
        <p:txBody>
          <a:bodyPr>
            <a:normAutofit/>
          </a:bodyPr>
          <a:lstStyle/>
          <a:p>
            <a:r>
              <a:rPr lang="el-GR" sz="3200" b="1" dirty="0" smtClean="0">
                <a:solidFill>
                  <a:schemeClr val="accent5">
                    <a:lumMod val="75000"/>
                  </a:schemeClr>
                </a:solidFill>
              </a:rPr>
              <a:t>Ελεύθερες ρίζες- Σχηματισμός</a:t>
            </a:r>
            <a:endParaRPr lang="el-GR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4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258204" cy="4525963"/>
          </a:xfrm>
        </p:spPr>
        <p:txBody>
          <a:bodyPr>
            <a:normAutofit/>
          </a:bodyPr>
          <a:lstStyle/>
          <a:p>
            <a:pPr>
              <a:buClr>
                <a:srgbClr val="CC9900"/>
              </a:buClr>
              <a:buSzPct val="110000"/>
            </a:pPr>
            <a:r>
              <a:rPr lang="el-GR" sz="2400" dirty="0" smtClean="0"/>
              <a:t>Είναι χημικές ενώσεις</a:t>
            </a:r>
            <a:r>
              <a:rPr lang="en-US" sz="2400" dirty="0" smtClean="0"/>
              <a:t> </a:t>
            </a:r>
            <a:r>
              <a:rPr lang="el-GR" sz="2400" dirty="0" smtClean="0"/>
              <a:t>αρνητικά φορτισμένες</a:t>
            </a:r>
          </a:p>
          <a:p>
            <a:pPr>
              <a:buClr>
                <a:srgbClr val="CC9900"/>
              </a:buClr>
              <a:buSzPct val="110000"/>
            </a:pPr>
            <a:r>
              <a:rPr lang="el-GR" sz="2400" dirty="0" smtClean="0"/>
              <a:t>Ανταγωνίζονται τα φυσικά αντιοξειδωτικά</a:t>
            </a:r>
          </a:p>
          <a:p>
            <a:pPr>
              <a:buClr>
                <a:srgbClr val="CC9900"/>
              </a:buClr>
              <a:buSzPct val="110000"/>
            </a:pPr>
            <a:r>
              <a:rPr lang="el-GR" sz="2400" dirty="0" smtClean="0"/>
              <a:t>Λαμβάνοντας ένα</a:t>
            </a:r>
            <a:r>
              <a:rPr lang="en-US" sz="2400" dirty="0" smtClean="0"/>
              <a:t> e</a:t>
            </a:r>
            <a:r>
              <a:rPr lang="en-US" sz="2400" baseline="30000" dirty="0" smtClean="0"/>
              <a:t>-</a:t>
            </a:r>
            <a:r>
              <a:rPr lang="el-GR" sz="2400" dirty="0" smtClean="0"/>
              <a:t> ή ένα υδρογόνο από τα φυσικά αντιοξειδωτικά μετατρέπονται σε αδρανείς ενώσεις</a:t>
            </a:r>
          </a:p>
          <a:p>
            <a:pPr>
              <a:buClr>
                <a:srgbClr val="CC9900"/>
              </a:buClr>
              <a:buSzPct val="110000"/>
            </a:pPr>
            <a:r>
              <a:rPr lang="el-GR" sz="2400" dirty="0" smtClean="0"/>
              <a:t>Προκαλούν βλάβες στον οργανισμό</a:t>
            </a:r>
          </a:p>
          <a:p>
            <a:pPr>
              <a:buClr>
                <a:srgbClr val="CC9900"/>
              </a:buClr>
              <a:buSzPct val="110000"/>
              <a:buNone/>
            </a:pPr>
            <a:endParaRPr lang="el-GR" sz="2400" dirty="0" smtClean="0"/>
          </a:p>
          <a:p>
            <a:pPr>
              <a:buClr>
                <a:srgbClr val="CC9900"/>
              </a:buClr>
              <a:buSzPct val="110000"/>
            </a:pPr>
            <a:r>
              <a:rPr lang="el-GR" sz="2400" dirty="0" smtClean="0"/>
              <a:t>Δημιουργούνται από:</a:t>
            </a:r>
          </a:p>
          <a:p>
            <a:pPr>
              <a:buClr>
                <a:srgbClr val="CC9900"/>
              </a:buClr>
              <a:buSzPct val="100000"/>
              <a:buFont typeface="Wingdings" pitchFamily="2" charset="2"/>
              <a:buChar char="ü"/>
            </a:pPr>
            <a:r>
              <a:rPr lang="el-GR" sz="2400" dirty="0" smtClean="0"/>
              <a:t>Έκθεση  σε ακτινοβολία</a:t>
            </a:r>
          </a:p>
          <a:p>
            <a:pPr>
              <a:buClr>
                <a:srgbClr val="CC9900"/>
              </a:buClr>
              <a:buSzPct val="100000"/>
              <a:buFont typeface="Wingdings" pitchFamily="2" charset="2"/>
              <a:buChar char="ü"/>
            </a:pPr>
            <a:r>
              <a:rPr lang="el-GR" sz="2400" dirty="0" smtClean="0"/>
              <a:t>Περιβαλλοντικοί ρύποι</a:t>
            </a:r>
          </a:p>
          <a:p>
            <a:pPr>
              <a:buClr>
                <a:srgbClr val="CC9900"/>
              </a:buClr>
              <a:buSzPct val="100000"/>
              <a:buFont typeface="Wingdings" pitchFamily="2" charset="2"/>
              <a:buChar char="ü"/>
            </a:pPr>
            <a:r>
              <a:rPr lang="el-GR" sz="2400" dirty="0" smtClean="0"/>
              <a:t>Παραπροϊόντα μεταβολισμού των φαρμάκων</a:t>
            </a:r>
          </a:p>
          <a:p>
            <a:pPr>
              <a:buClr>
                <a:srgbClr val="CC9900"/>
              </a:buClr>
              <a:buSzPct val="100000"/>
              <a:buNone/>
            </a:pPr>
            <a:endParaRPr lang="el-GR" sz="2400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914FE-1946-42A8-B49C-74CBAC114E78}" type="slidenum">
              <a:rPr lang="el-GR" smtClean="0"/>
              <a:pPr/>
              <a:t>5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dirty="0" smtClean="0">
                <a:solidFill>
                  <a:schemeClr val="accent5">
                    <a:lumMod val="75000"/>
                  </a:schemeClr>
                </a:solidFill>
              </a:rPr>
              <a:t>Φυσικά αντιοξειδωτικά σε φρούτα και λαχανικά </a:t>
            </a:r>
            <a:endParaRPr lang="el-GR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3043230" cy="4525963"/>
          </a:xfrm>
        </p:spPr>
        <p:txBody>
          <a:bodyPr>
            <a:normAutofit/>
          </a:bodyPr>
          <a:lstStyle/>
          <a:p>
            <a:pPr>
              <a:buClr>
                <a:srgbClr val="CC9900"/>
              </a:buClr>
            </a:pPr>
            <a:r>
              <a:rPr lang="el-GR" sz="2400" dirty="0" smtClean="0"/>
              <a:t>Βιταμίνες  (</a:t>
            </a:r>
            <a:r>
              <a:rPr lang="en-US" sz="2400" dirty="0" smtClean="0"/>
              <a:t>C E)</a:t>
            </a:r>
            <a:endParaRPr lang="el-GR" sz="2400" dirty="0" smtClean="0"/>
          </a:p>
          <a:p>
            <a:pPr>
              <a:buClr>
                <a:srgbClr val="CC9900"/>
              </a:buClr>
            </a:pPr>
            <a:r>
              <a:rPr lang="el-GR" sz="2400" dirty="0" smtClean="0"/>
              <a:t>Καροτενοεϊδή</a:t>
            </a:r>
            <a:endParaRPr lang="en-US" sz="2400" dirty="0" smtClean="0"/>
          </a:p>
          <a:p>
            <a:pPr>
              <a:buClr>
                <a:srgbClr val="CC9900"/>
              </a:buClr>
            </a:pPr>
            <a:r>
              <a:rPr lang="el-GR" sz="2400" dirty="0" smtClean="0"/>
              <a:t>Λιμονοεϊδή</a:t>
            </a:r>
            <a:endParaRPr lang="en-US" sz="2400" dirty="0"/>
          </a:p>
          <a:p>
            <a:pPr>
              <a:buClr>
                <a:srgbClr val="CC9900"/>
              </a:buClr>
            </a:pPr>
            <a:r>
              <a:rPr lang="el-GR" sz="2400" dirty="0" smtClean="0"/>
              <a:t>Φυτοστερόλες</a:t>
            </a:r>
            <a:endParaRPr lang="en-US" sz="2400" dirty="0"/>
          </a:p>
          <a:p>
            <a:pPr>
              <a:buClr>
                <a:srgbClr val="CC9900"/>
              </a:buClr>
            </a:pPr>
            <a:r>
              <a:rPr lang="el-GR" sz="2400" dirty="0" smtClean="0"/>
              <a:t>Πολυφαινόλες  </a:t>
            </a:r>
            <a:endParaRPr lang="en-US" sz="2400" dirty="0" smtClean="0"/>
          </a:p>
          <a:p>
            <a:pPr>
              <a:buClr>
                <a:srgbClr val="CC9900"/>
              </a:buClr>
            </a:pPr>
            <a:r>
              <a:rPr lang="el-GR" sz="2400" dirty="0" smtClean="0"/>
              <a:t>Φλαβονοειδή</a:t>
            </a:r>
            <a:endParaRPr lang="en-US" sz="2400" dirty="0"/>
          </a:p>
          <a:p>
            <a:pPr>
              <a:buClr>
                <a:srgbClr val="CC9900"/>
              </a:buClr>
            </a:pPr>
            <a:r>
              <a:rPr lang="el-GR" sz="2400" dirty="0" smtClean="0"/>
              <a:t>Μη φλαβονοειδή</a:t>
            </a:r>
            <a:endParaRPr lang="en-US" sz="2400" dirty="0" smtClean="0"/>
          </a:p>
          <a:p>
            <a:pPr>
              <a:buClr>
                <a:srgbClr val="CC9900"/>
              </a:buClr>
            </a:pPr>
            <a:r>
              <a:rPr lang="el-GR" sz="2400" dirty="0" smtClean="0"/>
              <a:t>Χλωροφύλλη</a:t>
            </a:r>
            <a:endParaRPr lang="en-US" sz="2400" dirty="0"/>
          </a:p>
          <a:p>
            <a:pPr>
              <a:buClr>
                <a:srgbClr val="CC9900"/>
              </a:buClr>
            </a:pPr>
            <a:r>
              <a:rPr lang="el-GR" sz="2400" dirty="0" smtClean="0"/>
              <a:t>Σελήνιο</a:t>
            </a:r>
            <a:endParaRPr lang="en-US" sz="2400" dirty="0"/>
          </a:p>
          <a:p>
            <a:pPr>
              <a:buClr>
                <a:srgbClr val="CC9900"/>
              </a:buClr>
            </a:pPr>
            <a:r>
              <a:rPr lang="el-GR" sz="2400" dirty="0" smtClean="0"/>
              <a:t>Πρ</a:t>
            </a:r>
            <a:r>
              <a:rPr lang="el-GR" sz="2400" dirty="0"/>
              <a:t>ε</a:t>
            </a:r>
            <a:r>
              <a:rPr lang="el-GR" sz="2400" dirty="0" smtClean="0"/>
              <a:t>βιοτικά</a:t>
            </a:r>
            <a:endParaRPr lang="el-GR" sz="2800" dirty="0" smtClean="0"/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914FE-1946-42A8-B49C-74CBAC114E78}" type="slidenum">
              <a:rPr lang="el-GR" b="1" smtClean="0">
                <a:solidFill>
                  <a:schemeClr val="accent5">
                    <a:lumMod val="75000"/>
                  </a:schemeClr>
                </a:solidFill>
              </a:rPr>
              <a:pPr/>
              <a:t>6</a:t>
            </a:fld>
            <a:endParaRPr lang="el-GR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43998" cy="1143000"/>
          </a:xfrm>
        </p:spPr>
        <p:txBody>
          <a:bodyPr>
            <a:normAutofit/>
          </a:bodyPr>
          <a:lstStyle/>
          <a:p>
            <a:r>
              <a:rPr lang="el-GR" sz="2800" b="1" dirty="0" smtClean="0">
                <a:solidFill>
                  <a:schemeClr val="accent5">
                    <a:lumMod val="75000"/>
                  </a:schemeClr>
                </a:solidFill>
              </a:rPr>
              <a:t>Βιταμίνη 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 C </a:t>
            </a:r>
            <a:r>
              <a:rPr lang="el-GR" sz="2800" b="1" dirty="0" smtClean="0">
                <a:solidFill>
                  <a:schemeClr val="accent5">
                    <a:lumMod val="75000"/>
                  </a:schemeClr>
                </a:solidFill>
              </a:rPr>
              <a:t>– Ασκορβικό οξύ</a:t>
            </a:r>
            <a:endParaRPr lang="el-GR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4" name="13 - Θέση περιεχομένου"/>
          <p:cNvSpPr>
            <a:spLocks noGrp="1"/>
          </p:cNvSpPr>
          <p:nvPr>
            <p:ph sz="half" idx="2"/>
          </p:nvPr>
        </p:nvSpPr>
        <p:spPr>
          <a:xfrm>
            <a:off x="0" y="928646"/>
            <a:ext cx="4857752" cy="5929354"/>
          </a:xfrm>
        </p:spPr>
        <p:txBody>
          <a:bodyPr>
            <a:normAutofit/>
          </a:bodyPr>
          <a:lstStyle/>
          <a:p>
            <a:pPr>
              <a:buClr>
                <a:srgbClr val="CC9900"/>
              </a:buClr>
            </a:pPr>
            <a:r>
              <a:rPr lang="el-GR" sz="2000" dirty="0" smtClean="0"/>
              <a:t>Υδροδιαλυτή με ισχυρή αντιοξειδωτική- αντικαρκινική δράση</a:t>
            </a:r>
          </a:p>
          <a:p>
            <a:pPr>
              <a:buClr>
                <a:srgbClr val="CC9900"/>
              </a:buClr>
            </a:pPr>
            <a:r>
              <a:rPr lang="el-GR" sz="2000" dirty="0" smtClean="0"/>
              <a:t>Μειώνει τα </a:t>
            </a:r>
            <a:r>
              <a:rPr lang="en-US" sz="2000" dirty="0" smtClean="0"/>
              <a:t>ROS</a:t>
            </a:r>
            <a:endParaRPr lang="el-GR" sz="2000" dirty="0" smtClean="0"/>
          </a:p>
          <a:p>
            <a:pPr>
              <a:buClr>
                <a:srgbClr val="CC9900"/>
              </a:buClr>
            </a:pPr>
            <a:r>
              <a:rPr lang="el-GR" sz="2000" dirty="0" smtClean="0"/>
              <a:t>Προστασία από:</a:t>
            </a:r>
          </a:p>
          <a:p>
            <a:pPr>
              <a:buClr>
                <a:schemeClr val="accent5">
                  <a:lumMod val="75000"/>
                </a:schemeClr>
              </a:buClr>
              <a:buFont typeface="Wingdings" pitchFamily="2" charset="2"/>
              <a:buChar char="ü"/>
            </a:pPr>
            <a:r>
              <a:rPr lang="el-GR" sz="2000" dirty="0" smtClean="0"/>
              <a:t>Μεταλλάξεις  του </a:t>
            </a:r>
            <a:r>
              <a:rPr lang="en-US" sz="2000" dirty="0" smtClean="0"/>
              <a:t>DNA</a:t>
            </a:r>
            <a:endParaRPr lang="el-GR" sz="2000" dirty="0" smtClean="0"/>
          </a:p>
          <a:p>
            <a:pPr>
              <a:buClr>
                <a:schemeClr val="accent5">
                  <a:lumMod val="75000"/>
                </a:schemeClr>
              </a:buClr>
              <a:buFont typeface="Wingdings" pitchFamily="2" charset="2"/>
              <a:buChar char="ü"/>
            </a:pPr>
            <a:r>
              <a:rPr lang="el-GR" sz="2000" dirty="0" smtClean="0"/>
              <a:t>Υπεροξείδωση λιπιδίων</a:t>
            </a:r>
          </a:p>
          <a:p>
            <a:pPr>
              <a:buClr>
                <a:schemeClr val="accent5">
                  <a:lumMod val="75000"/>
                </a:schemeClr>
              </a:buClr>
              <a:buFont typeface="Wingdings" pitchFamily="2" charset="2"/>
              <a:buChar char="ü"/>
            </a:pPr>
            <a:r>
              <a:rPr lang="el-GR" sz="2000" dirty="0" smtClean="0"/>
              <a:t>Οξείδωση αμινοξέων </a:t>
            </a:r>
          </a:p>
          <a:p>
            <a:pPr>
              <a:buClr>
                <a:schemeClr val="accent5">
                  <a:lumMod val="75000"/>
                </a:schemeClr>
              </a:buClr>
              <a:buFont typeface="Wingdings" pitchFamily="2" charset="2"/>
              <a:buChar char="ü"/>
            </a:pPr>
            <a:r>
              <a:rPr lang="el-GR" sz="2000" dirty="0" smtClean="0"/>
              <a:t>Οξειδωτικό στρες </a:t>
            </a:r>
            <a:r>
              <a:rPr lang="el-GR" sz="2000" dirty="0" smtClean="0"/>
              <a:t>κυττάρων</a:t>
            </a:r>
            <a:endParaRPr lang="el-GR" sz="2000" dirty="0" smtClean="0"/>
          </a:p>
          <a:p>
            <a:pPr>
              <a:buClr>
                <a:schemeClr val="accent5">
                  <a:lumMod val="75000"/>
                </a:schemeClr>
              </a:buClr>
              <a:buFont typeface="Wingdings" pitchFamily="2" charset="2"/>
              <a:buChar char="ü"/>
            </a:pPr>
            <a:endParaRPr lang="el-GR" sz="2000" dirty="0" smtClean="0"/>
          </a:p>
          <a:p>
            <a:pPr>
              <a:buClr>
                <a:schemeClr val="accent5">
                  <a:lumMod val="75000"/>
                </a:schemeClr>
              </a:buClr>
              <a:buFont typeface="Wingdings" pitchFamily="2" charset="2"/>
              <a:buChar char="ü"/>
            </a:pPr>
            <a:endParaRPr lang="el-GR" sz="2000" dirty="0" smtClean="0"/>
          </a:p>
          <a:p>
            <a:pPr>
              <a:buClr>
                <a:schemeClr val="accent5">
                  <a:lumMod val="75000"/>
                </a:schemeClr>
              </a:buClr>
              <a:buNone/>
            </a:pPr>
            <a:r>
              <a:rPr lang="el-GR" sz="1900" b="1" dirty="0" smtClean="0">
                <a:solidFill>
                  <a:schemeClr val="accent5">
                    <a:lumMod val="75000"/>
                  </a:schemeClr>
                </a:solidFill>
              </a:rPr>
              <a:t>   Πηγές: </a:t>
            </a:r>
            <a:r>
              <a:rPr lang="en-US" sz="1800" dirty="0" smtClean="0">
                <a:solidFill>
                  <a:schemeClr val="accent5">
                    <a:lumMod val="75000"/>
                  </a:schemeClr>
                </a:solidFill>
              </a:rPr>
              <a:t>kakadu, camu</a:t>
            </a:r>
            <a:r>
              <a:rPr lang="el-GR" sz="18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800" dirty="0" smtClean="0">
                <a:solidFill>
                  <a:schemeClr val="accent5">
                    <a:lumMod val="75000"/>
                  </a:schemeClr>
                </a:solidFill>
              </a:rPr>
              <a:t>camu, acerola, </a:t>
            </a:r>
            <a:r>
              <a:rPr lang="el-GR" sz="1800" dirty="0" smtClean="0">
                <a:solidFill>
                  <a:schemeClr val="accent5">
                    <a:lumMod val="75000"/>
                  </a:schemeClr>
                </a:solidFill>
              </a:rPr>
              <a:t>ιπποφαές, </a:t>
            </a:r>
            <a:r>
              <a:rPr lang="en-US" sz="1800" dirty="0" smtClean="0">
                <a:solidFill>
                  <a:schemeClr val="accent5">
                    <a:lumMod val="75000"/>
                  </a:schemeClr>
                </a:solidFill>
              </a:rPr>
              <a:t>guava,</a:t>
            </a:r>
            <a:r>
              <a:rPr lang="el-GR" sz="1800" dirty="0" smtClean="0">
                <a:solidFill>
                  <a:schemeClr val="accent5">
                    <a:lumMod val="75000"/>
                  </a:schemeClr>
                </a:solidFill>
              </a:rPr>
              <a:t>κόκκινη πιπεριά, ακτινίδιο</a:t>
            </a:r>
            <a:r>
              <a:rPr lang="en-US" sz="1800" dirty="0" smtClean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l-GR" sz="1800" dirty="0" smtClean="0">
                <a:solidFill>
                  <a:schemeClr val="accent5">
                    <a:lumMod val="75000"/>
                  </a:schemeClr>
                </a:solidFill>
              </a:rPr>
              <a:t>φράουλες, εσπεριδοεϊδή</a:t>
            </a:r>
          </a:p>
          <a:p>
            <a:pPr>
              <a:buClr>
                <a:schemeClr val="accent5">
                  <a:lumMod val="75000"/>
                </a:schemeClr>
              </a:buClr>
              <a:buFont typeface="Wingdings" pitchFamily="2" charset="2"/>
              <a:buChar char="ü"/>
            </a:pPr>
            <a:endParaRPr lang="el-GR" sz="2000" dirty="0" smtClean="0"/>
          </a:p>
          <a:p>
            <a:pPr>
              <a:buClr>
                <a:schemeClr val="accent5">
                  <a:lumMod val="75000"/>
                </a:schemeClr>
              </a:buClr>
              <a:buFont typeface="Wingdings" pitchFamily="2" charset="2"/>
              <a:buChar char="ü"/>
            </a:pPr>
            <a:endParaRPr lang="el-GR" sz="2000" dirty="0" smtClean="0"/>
          </a:p>
          <a:p>
            <a:pPr>
              <a:buClr>
                <a:schemeClr val="accent5">
                  <a:lumMod val="75000"/>
                </a:schemeClr>
              </a:buClr>
              <a:buFont typeface="Wingdings" pitchFamily="2" charset="2"/>
              <a:buChar char="ü"/>
            </a:pPr>
            <a:endParaRPr lang="el-GR" sz="2000" dirty="0" smtClean="0"/>
          </a:p>
          <a:p>
            <a:pPr>
              <a:buClr>
                <a:schemeClr val="accent5">
                  <a:lumMod val="75000"/>
                </a:schemeClr>
              </a:buClr>
              <a:buFont typeface="Wingdings" pitchFamily="2" charset="2"/>
              <a:buChar char="ü"/>
            </a:pPr>
            <a:endParaRPr lang="en-US" dirty="0" smtClean="0"/>
          </a:p>
          <a:p>
            <a:endParaRPr lang="el-GR" dirty="0"/>
          </a:p>
        </p:txBody>
      </p:sp>
      <p:pic>
        <p:nvPicPr>
          <p:cNvPr id="15" name="14 - Εικόνα" descr="Ascorbic acid.png"/>
          <p:cNvPicPr/>
          <p:nvPr/>
        </p:nvPicPr>
        <p:blipFill>
          <a:blip r:embed="rId2"/>
          <a:srcRect l="20096" t="9292" r="21067" b="8407"/>
          <a:stretch>
            <a:fillRect/>
          </a:stretch>
        </p:blipFill>
        <p:spPr bwMode="auto">
          <a:xfrm>
            <a:off x="6858016" y="3214686"/>
            <a:ext cx="1857388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19 - Εικόνα" descr="Terminalia ferdinandiana – Billygoat or Kakadu Plum seeds x 3 ...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214422"/>
            <a:ext cx="192882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20 - Εικόνα"/>
          <p:cNvPicPr/>
          <p:nvPr/>
        </p:nvPicPr>
        <p:blipFill>
          <a:blip r:embed="rId4"/>
          <a:srcRect l="46402" t="42795" r="27797" b="11131"/>
          <a:stretch>
            <a:fillRect/>
          </a:stretch>
        </p:blipFill>
        <p:spPr bwMode="auto">
          <a:xfrm>
            <a:off x="6858016" y="1214422"/>
            <a:ext cx="185738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2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914FE-1946-42A8-B49C-74CBAC114E78}" type="slidenum">
              <a:rPr lang="el-GR" b="1" smtClean="0">
                <a:solidFill>
                  <a:schemeClr val="accent5">
                    <a:lumMod val="75000"/>
                  </a:schemeClr>
                </a:solidFill>
              </a:rPr>
              <a:pPr/>
              <a:t>7</a:t>
            </a:fld>
            <a:endParaRPr lang="el-GR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0" name="9 - Εικόνα" descr="undefined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3214686"/>
            <a:ext cx="1928826" cy="2060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654032"/>
          </a:xfrm>
        </p:spPr>
        <p:txBody>
          <a:bodyPr>
            <a:noAutofit/>
          </a:bodyPr>
          <a:lstStyle/>
          <a:p>
            <a:r>
              <a:rPr lang="el-GR" sz="3600" b="1" dirty="0" smtClean="0">
                <a:solidFill>
                  <a:schemeClr val="accent5">
                    <a:lumMod val="75000"/>
                  </a:schemeClr>
                </a:solidFill>
              </a:rPr>
              <a:t>Βιταμίνη Ε- Τοκοφερόλες</a:t>
            </a:r>
            <a:r>
              <a:rPr lang="el-GR" sz="2400" b="1" dirty="0" smtClean="0">
                <a:solidFill>
                  <a:srgbClr val="CC9900"/>
                </a:solidFill>
              </a:rPr>
              <a:t/>
            </a:r>
            <a:br>
              <a:rPr lang="el-GR" sz="2400" b="1" dirty="0" smtClean="0">
                <a:solidFill>
                  <a:srgbClr val="CC9900"/>
                </a:solidFill>
              </a:rPr>
            </a:br>
            <a:endParaRPr lang="el-GR" sz="2400" b="1" dirty="0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half" idx="2"/>
          </p:nvPr>
        </p:nvSpPr>
        <p:spPr>
          <a:xfrm>
            <a:off x="142844" y="1214422"/>
            <a:ext cx="5072098" cy="5643578"/>
          </a:xfrm>
        </p:spPr>
        <p:txBody>
          <a:bodyPr>
            <a:normAutofit/>
          </a:bodyPr>
          <a:lstStyle/>
          <a:p>
            <a:pPr>
              <a:buClr>
                <a:srgbClr val="CC9900"/>
              </a:buClr>
            </a:pPr>
            <a:r>
              <a:rPr lang="el-GR" sz="1800" dirty="0" smtClean="0"/>
              <a:t>Λιποδιαλυτή </a:t>
            </a:r>
          </a:p>
          <a:p>
            <a:pPr>
              <a:buClr>
                <a:srgbClr val="CC9900"/>
              </a:buClr>
            </a:pPr>
            <a:r>
              <a:rPr lang="el-GR" sz="1800" dirty="0" smtClean="0"/>
              <a:t>Ισχυρή αντιοξειδωτική -αντιφλεγμονώδης  δράση </a:t>
            </a:r>
          </a:p>
          <a:p>
            <a:pPr>
              <a:buClr>
                <a:srgbClr val="CC9900"/>
              </a:buClr>
            </a:pPr>
            <a:r>
              <a:rPr lang="el-GR" sz="1800" dirty="0" smtClean="0"/>
              <a:t>Ομαδοποιείται σε </a:t>
            </a:r>
            <a:r>
              <a:rPr lang="el-GR" sz="1800" dirty="0" smtClean="0"/>
              <a:t> α</a:t>
            </a:r>
            <a:r>
              <a:rPr lang="el-GR" sz="1800" dirty="0" smtClean="0"/>
              <a:t>) τοκοφερόλες  β) τοκοτριενόλες</a:t>
            </a:r>
          </a:p>
          <a:p>
            <a:pPr>
              <a:buClr>
                <a:srgbClr val="CC9900"/>
              </a:buClr>
              <a:buNone/>
            </a:pPr>
            <a:r>
              <a:rPr lang="el-GR" sz="1800" b="1" u="sng" dirty="0" smtClean="0">
                <a:solidFill>
                  <a:schemeClr val="accent5">
                    <a:lumMod val="75000"/>
                  </a:schemeClr>
                </a:solidFill>
              </a:rPr>
              <a:t>Τοκοτριενόλες</a:t>
            </a:r>
          </a:p>
          <a:p>
            <a:pPr>
              <a:buClr>
                <a:schemeClr val="accent5">
                  <a:lumMod val="75000"/>
                </a:schemeClr>
              </a:buClr>
              <a:buFont typeface="Wingdings" pitchFamily="2" charset="2"/>
              <a:buChar char="ü"/>
            </a:pPr>
            <a:r>
              <a:rPr lang="el-GR" sz="1800" dirty="0" smtClean="0"/>
              <a:t>αναστέλουν μετάσταση-αγγειογένεση</a:t>
            </a:r>
          </a:p>
          <a:p>
            <a:pPr>
              <a:buClr>
                <a:schemeClr val="accent5">
                  <a:lumMod val="75000"/>
                </a:schemeClr>
              </a:buClr>
              <a:buFont typeface="Wingdings" pitchFamily="2" charset="2"/>
              <a:buChar char="ü"/>
            </a:pPr>
            <a:r>
              <a:rPr lang="el-GR" sz="1800" dirty="0" smtClean="0"/>
              <a:t>επάγουν απόπτωση</a:t>
            </a:r>
          </a:p>
          <a:p>
            <a:pPr>
              <a:buClr>
                <a:schemeClr val="accent5">
                  <a:lumMod val="75000"/>
                </a:schemeClr>
              </a:buClr>
              <a:buFont typeface="Wingdings" pitchFamily="2" charset="2"/>
              <a:buChar char="ü"/>
            </a:pPr>
            <a:r>
              <a:rPr lang="el-GR" sz="1800" dirty="0" smtClean="0"/>
              <a:t>δράση κατά του καρκίνου του μαστού, παγκρέατος, στομάχου, ήπατος, παχέος εντέρου, δέρματος, προστάτη </a:t>
            </a:r>
          </a:p>
          <a:p>
            <a:pPr>
              <a:buClr>
                <a:schemeClr val="accent5">
                  <a:lumMod val="75000"/>
                </a:schemeClr>
              </a:buClr>
              <a:buNone/>
            </a:pPr>
            <a:endParaRPr lang="el-GR" sz="1800" dirty="0" smtClean="0"/>
          </a:p>
          <a:p>
            <a:pPr>
              <a:buClr>
                <a:schemeClr val="accent5">
                  <a:lumMod val="75000"/>
                </a:schemeClr>
              </a:buClr>
              <a:buNone/>
            </a:pPr>
            <a:r>
              <a:rPr lang="el-GR" sz="1800" b="1" dirty="0" smtClean="0">
                <a:solidFill>
                  <a:schemeClr val="accent5">
                    <a:lumMod val="75000"/>
                  </a:schemeClr>
                </a:solidFill>
              </a:rPr>
              <a:t>Πηγές: </a:t>
            </a:r>
            <a:r>
              <a:rPr lang="el-GR" sz="1800" dirty="0" smtClean="0"/>
              <a:t>πράσινα φυλλώδη λαχανικά, ενισχυμένα δημητριακά</a:t>
            </a:r>
            <a:r>
              <a:rPr lang="en-US" sz="1800" dirty="0" smtClean="0"/>
              <a:t>, </a:t>
            </a:r>
            <a:r>
              <a:rPr lang="el-GR" sz="1800" dirty="0" smtClean="0"/>
              <a:t>ξηροί καρποί</a:t>
            </a:r>
            <a:endParaRPr lang="el-GR" sz="1800" dirty="0"/>
          </a:p>
        </p:txBody>
      </p:sp>
      <p:pic>
        <p:nvPicPr>
          <p:cNvPr id="9" name="11 - Θέση περιεχομένου" descr="Αποτέλεσμα εικόνας για tocopherol structure"/>
          <p:cNvPicPr>
            <a:picLocks noGrp="1"/>
          </p:cNvPicPr>
          <p:nvPr>
            <p:ph sz="quarter" idx="4"/>
          </p:nvPr>
        </p:nvPicPr>
        <p:blipFill>
          <a:blip r:embed="rId2"/>
          <a:srcRect t="24901" r="5406" b="24813"/>
          <a:stretch>
            <a:fillRect/>
          </a:stretch>
        </p:blipFill>
        <p:spPr bwMode="auto">
          <a:xfrm>
            <a:off x="5286380" y="1357298"/>
            <a:ext cx="2857520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9 - Εικόνα" descr="Foods rich in vitamin E such as wheat germ oil, dried wheat germ, dried apricots, hazelnuts, almonds, parsley leaves, avocado, walnuts, pumpkin seeds, sunflower seeds, spinach and bell pepper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3286124"/>
            <a:ext cx="3143272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914FE-1946-42A8-B49C-74CBAC114E78}" type="slidenum">
              <a:rPr lang="el-GR" smtClean="0"/>
              <a:pPr/>
              <a:t>8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71472" y="142852"/>
            <a:ext cx="8229600" cy="1143000"/>
          </a:xfrm>
        </p:spPr>
        <p:txBody>
          <a:bodyPr>
            <a:normAutofit/>
          </a:bodyPr>
          <a:lstStyle/>
          <a:p>
            <a:r>
              <a:rPr lang="el-GR" sz="3600" b="1" dirty="0" smtClean="0">
                <a:solidFill>
                  <a:schemeClr val="accent5">
                    <a:lumMod val="75000"/>
                  </a:schemeClr>
                </a:solidFill>
              </a:rPr>
              <a:t>Τερπένια </a:t>
            </a:r>
            <a:endParaRPr lang="el-GR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9 - Θέση περιεχομένου"/>
          <p:cNvSpPr>
            <a:spLocks noGrp="1"/>
          </p:cNvSpPr>
          <p:nvPr>
            <p:ph sz="half" idx="1"/>
          </p:nvPr>
        </p:nvSpPr>
        <p:spPr>
          <a:xfrm>
            <a:off x="285720" y="1357298"/>
            <a:ext cx="4143372" cy="5500702"/>
          </a:xfrm>
        </p:spPr>
        <p:txBody>
          <a:bodyPr>
            <a:normAutofit fontScale="92500" lnSpcReduction="20000"/>
          </a:bodyPr>
          <a:lstStyle/>
          <a:p>
            <a:pPr>
              <a:buClr>
                <a:srgbClr val="CC9900"/>
              </a:buClr>
            </a:pPr>
            <a:r>
              <a:rPr lang="el-GR" sz="1900" dirty="0" smtClean="0"/>
              <a:t>Είναι αρωματικές ενώσεις και σε αυτές ανήκουν:</a:t>
            </a:r>
          </a:p>
          <a:p>
            <a:pPr>
              <a:buClr>
                <a:schemeClr val="accent5">
                  <a:lumMod val="75000"/>
                </a:schemeClr>
              </a:buClr>
              <a:buFont typeface="Wingdings" pitchFamily="2" charset="2"/>
              <a:buChar char="ü"/>
            </a:pPr>
            <a:r>
              <a:rPr lang="el-GR" sz="1900" dirty="0" smtClean="0"/>
              <a:t>Καροτενοεϊδή</a:t>
            </a:r>
          </a:p>
          <a:p>
            <a:pPr>
              <a:buClr>
                <a:schemeClr val="accent5">
                  <a:lumMod val="75000"/>
                </a:schemeClr>
              </a:buClr>
              <a:buFont typeface="Wingdings" pitchFamily="2" charset="2"/>
              <a:buChar char="ü"/>
            </a:pPr>
            <a:r>
              <a:rPr lang="el-GR" sz="1900" dirty="0" smtClean="0"/>
              <a:t>Λιμονοειδή </a:t>
            </a:r>
          </a:p>
          <a:p>
            <a:pPr>
              <a:buClr>
                <a:schemeClr val="accent5">
                  <a:lumMod val="75000"/>
                </a:schemeClr>
              </a:buClr>
              <a:buFont typeface="Wingdings" pitchFamily="2" charset="2"/>
              <a:buChar char="ü"/>
            </a:pPr>
            <a:r>
              <a:rPr lang="el-GR" sz="1900" dirty="0" smtClean="0"/>
              <a:t>Φυτοστερόλες</a:t>
            </a:r>
          </a:p>
          <a:p>
            <a:pPr>
              <a:buClr>
                <a:schemeClr val="accent5">
                  <a:lumMod val="75000"/>
                </a:schemeClr>
              </a:buClr>
              <a:buNone/>
            </a:pPr>
            <a:endParaRPr lang="el-GR" sz="1900" dirty="0" smtClean="0"/>
          </a:p>
          <a:p>
            <a:pPr>
              <a:buClr>
                <a:schemeClr val="accent5">
                  <a:lumMod val="75000"/>
                </a:schemeClr>
              </a:buClr>
              <a:buNone/>
            </a:pPr>
            <a:r>
              <a:rPr lang="el-GR" sz="1900" b="1" u="sng" dirty="0" smtClean="0">
                <a:solidFill>
                  <a:schemeClr val="accent5">
                    <a:lumMod val="75000"/>
                  </a:schemeClr>
                </a:solidFill>
              </a:rPr>
              <a:t>ΚΑΡΟΤΕΝΟΕΙΔΗ</a:t>
            </a:r>
          </a:p>
          <a:p>
            <a:pPr>
              <a:buClr>
                <a:schemeClr val="accent5">
                  <a:lumMod val="75000"/>
                </a:schemeClr>
              </a:buClr>
              <a:buNone/>
            </a:pPr>
            <a:r>
              <a:rPr lang="el-GR" sz="1900" dirty="0" smtClean="0">
                <a:solidFill>
                  <a:srgbClr val="CC9900"/>
                </a:solidFill>
              </a:rPr>
              <a:t>Ξανθοφύλλες    </a:t>
            </a:r>
            <a:r>
              <a:rPr lang="el-GR" sz="1900" dirty="0" smtClean="0">
                <a:solidFill>
                  <a:prstClr val="black"/>
                </a:solidFill>
              </a:rPr>
              <a:t>        </a:t>
            </a:r>
            <a:r>
              <a:rPr lang="el-GR" sz="1900" dirty="0" smtClean="0">
                <a:solidFill>
                  <a:srgbClr val="CC9900"/>
                </a:solidFill>
              </a:rPr>
              <a:t>            Καροτένια</a:t>
            </a:r>
          </a:p>
          <a:p>
            <a:pPr>
              <a:buClr>
                <a:schemeClr val="accent5">
                  <a:lumMod val="75000"/>
                </a:schemeClr>
              </a:buClr>
              <a:buNone/>
            </a:pPr>
            <a:r>
              <a:rPr lang="el-GR" sz="1900" dirty="0" smtClean="0">
                <a:solidFill>
                  <a:prstClr val="black"/>
                </a:solidFill>
              </a:rPr>
              <a:t>Β- Κρυπτοξανθίνη                Καροτένιο Α</a:t>
            </a:r>
          </a:p>
          <a:p>
            <a:pPr>
              <a:buClr>
                <a:schemeClr val="accent5">
                  <a:lumMod val="75000"/>
                </a:schemeClr>
              </a:buClr>
              <a:buNone/>
            </a:pPr>
            <a:r>
              <a:rPr lang="el-GR" sz="1900" dirty="0" smtClean="0">
                <a:solidFill>
                  <a:prstClr val="black"/>
                </a:solidFill>
              </a:rPr>
              <a:t>Λουτείνη                               Καροτένιο Β</a:t>
            </a:r>
          </a:p>
          <a:p>
            <a:pPr>
              <a:buClr>
                <a:schemeClr val="accent5">
                  <a:lumMod val="75000"/>
                </a:schemeClr>
              </a:buClr>
              <a:buNone/>
            </a:pPr>
            <a:r>
              <a:rPr lang="el-GR" sz="1900" dirty="0" smtClean="0">
                <a:solidFill>
                  <a:prstClr val="black"/>
                </a:solidFill>
              </a:rPr>
              <a:t>Ζεαξανθίνη                           Λυκοπένιο</a:t>
            </a:r>
          </a:p>
          <a:p>
            <a:pPr>
              <a:buClr>
                <a:schemeClr val="accent5">
                  <a:lumMod val="75000"/>
                </a:schemeClr>
              </a:buClr>
              <a:buNone/>
            </a:pPr>
            <a:r>
              <a:rPr lang="el-GR" sz="1900" dirty="0" smtClean="0">
                <a:solidFill>
                  <a:prstClr val="black"/>
                </a:solidFill>
              </a:rPr>
              <a:t>Ασταξανθίνη</a:t>
            </a:r>
          </a:p>
          <a:p>
            <a:pPr>
              <a:buClr>
                <a:schemeClr val="accent5">
                  <a:lumMod val="75000"/>
                </a:schemeClr>
              </a:buClr>
              <a:buNone/>
            </a:pPr>
            <a:r>
              <a:rPr lang="el-GR" sz="1900" dirty="0" smtClean="0">
                <a:solidFill>
                  <a:prstClr val="black"/>
                </a:solidFill>
              </a:rPr>
              <a:t> </a:t>
            </a:r>
          </a:p>
          <a:p>
            <a:pPr>
              <a:buClr>
                <a:schemeClr val="accent5">
                  <a:lumMod val="75000"/>
                </a:schemeClr>
              </a:buClr>
              <a:buNone/>
            </a:pPr>
            <a:r>
              <a:rPr lang="el-GR" sz="1900" b="1" dirty="0" smtClean="0">
                <a:solidFill>
                  <a:schemeClr val="accent5">
                    <a:lumMod val="75000"/>
                  </a:schemeClr>
                </a:solidFill>
              </a:rPr>
              <a:t>ΛΙΜΟΝΟΕΙΔΗ</a:t>
            </a:r>
          </a:p>
          <a:p>
            <a:pPr>
              <a:buClr>
                <a:schemeClr val="accent5">
                  <a:lumMod val="75000"/>
                </a:schemeClr>
              </a:buClr>
              <a:buNone/>
            </a:pPr>
            <a:r>
              <a:rPr lang="el-GR" sz="1900" dirty="0" smtClean="0">
                <a:solidFill>
                  <a:srgbClr val="CC9900"/>
                </a:solidFill>
              </a:rPr>
              <a:t>Λιμονίνη</a:t>
            </a:r>
          </a:p>
          <a:p>
            <a:pPr>
              <a:buClr>
                <a:schemeClr val="accent5">
                  <a:lumMod val="75000"/>
                </a:schemeClr>
              </a:buClr>
              <a:buNone/>
            </a:pPr>
            <a:r>
              <a:rPr lang="el-GR" sz="1900" dirty="0" smtClean="0"/>
              <a:t>Νομιλίνη  νομιλινάτη  οβακουνόνη</a:t>
            </a:r>
            <a:endParaRPr lang="el-GR" sz="1900" dirty="0" smtClean="0">
              <a:solidFill>
                <a:srgbClr val="CC9900"/>
              </a:solidFill>
            </a:endParaRPr>
          </a:p>
          <a:p>
            <a:pPr>
              <a:buClr>
                <a:schemeClr val="accent5">
                  <a:lumMod val="75000"/>
                </a:schemeClr>
              </a:buClr>
              <a:buNone/>
            </a:pPr>
            <a:endParaRPr lang="el-GR" sz="1900" dirty="0" smtClean="0"/>
          </a:p>
          <a:p>
            <a:pPr>
              <a:buClr>
                <a:schemeClr val="accent5">
                  <a:lumMod val="75000"/>
                </a:schemeClr>
              </a:buClr>
              <a:buNone/>
            </a:pPr>
            <a:endParaRPr lang="el-GR" sz="17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Clr>
                <a:schemeClr val="accent5">
                  <a:lumMod val="75000"/>
                </a:schemeClr>
              </a:buClr>
              <a:buNone/>
            </a:pPr>
            <a:r>
              <a:rPr lang="el-GR" sz="2200" dirty="0" smtClean="0">
                <a:solidFill>
                  <a:prstClr val="black"/>
                </a:solidFill>
              </a:rPr>
              <a:t>   </a:t>
            </a:r>
            <a:endParaRPr lang="el-GR" sz="2000" dirty="0" smtClean="0">
              <a:solidFill>
                <a:prstClr val="black"/>
              </a:solidFill>
            </a:endParaRPr>
          </a:p>
          <a:p>
            <a:pPr>
              <a:buClr>
                <a:schemeClr val="accent5">
                  <a:lumMod val="75000"/>
                </a:schemeClr>
              </a:buClr>
              <a:buNone/>
            </a:pPr>
            <a:endParaRPr lang="el-GR" sz="2000" dirty="0" smtClean="0">
              <a:solidFill>
                <a:prstClr val="black"/>
              </a:solidFill>
            </a:endParaRPr>
          </a:p>
          <a:p>
            <a:pPr>
              <a:buClr>
                <a:schemeClr val="accent5">
                  <a:lumMod val="75000"/>
                </a:schemeClr>
              </a:buClr>
              <a:buNone/>
            </a:pPr>
            <a:endParaRPr lang="el-GR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Clr>
                <a:schemeClr val="accent5">
                  <a:lumMod val="75000"/>
                </a:schemeClr>
              </a:buClr>
              <a:buNone/>
            </a:pPr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/>
          </a:p>
        </p:txBody>
      </p:sp>
      <p:sp>
        <p:nvSpPr>
          <p:cNvPr id="19" name="18 - Θέση περιεχομένου"/>
          <p:cNvSpPr>
            <a:spLocks noGrp="1"/>
          </p:cNvSpPr>
          <p:nvPr>
            <p:ph sz="half" idx="2"/>
          </p:nvPr>
        </p:nvSpPr>
        <p:spPr>
          <a:xfrm>
            <a:off x="5500694" y="1357298"/>
            <a:ext cx="3429024" cy="521497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l-GR" sz="1800" b="1" u="sng" dirty="0" smtClean="0">
                <a:solidFill>
                  <a:schemeClr val="accent5">
                    <a:lumMod val="75000"/>
                  </a:schemeClr>
                </a:solidFill>
              </a:rPr>
              <a:t>ΦΥΤΟΣΤΕΡΟΛΕΣ</a:t>
            </a:r>
          </a:p>
          <a:p>
            <a:pPr>
              <a:buNone/>
            </a:pPr>
            <a:r>
              <a:rPr lang="el-GR" sz="1900" dirty="0" smtClean="0"/>
              <a:t>Καμπεστερόλη (</a:t>
            </a:r>
            <a:r>
              <a:rPr lang="en-US" sz="1900" dirty="0" smtClean="0"/>
              <a:t>CAMP</a:t>
            </a:r>
            <a:r>
              <a:rPr lang="el-GR" sz="1900" dirty="0" smtClean="0"/>
              <a:t>)</a:t>
            </a:r>
          </a:p>
          <a:p>
            <a:pPr>
              <a:buNone/>
            </a:pPr>
            <a:r>
              <a:rPr lang="el-GR" sz="1900" dirty="0" smtClean="0"/>
              <a:t>Β-σιτοστερόλη (</a:t>
            </a:r>
            <a:r>
              <a:rPr lang="en-US" sz="1900" dirty="0" smtClean="0"/>
              <a:t>SIT</a:t>
            </a:r>
            <a:r>
              <a:rPr lang="el-GR" sz="1900" dirty="0" smtClean="0"/>
              <a:t>) </a:t>
            </a:r>
          </a:p>
          <a:p>
            <a:pPr>
              <a:buNone/>
            </a:pPr>
            <a:r>
              <a:rPr lang="el-GR" sz="1900" dirty="0" smtClean="0"/>
              <a:t>Στιγμαστερόλη (</a:t>
            </a:r>
            <a:r>
              <a:rPr lang="en-US" sz="1900" dirty="0" smtClean="0"/>
              <a:t>STIG</a:t>
            </a:r>
            <a:r>
              <a:rPr lang="el-GR" sz="1900" dirty="0" smtClean="0"/>
              <a:t>) </a:t>
            </a:r>
          </a:p>
          <a:p>
            <a:pPr>
              <a:buNone/>
            </a:pPr>
            <a:r>
              <a:rPr lang="el-GR" sz="1900" dirty="0" smtClean="0"/>
              <a:t>Β-σιτοστανόλη </a:t>
            </a:r>
          </a:p>
          <a:p>
            <a:pPr>
              <a:buNone/>
            </a:pPr>
            <a:r>
              <a:rPr lang="el-GR" sz="1900" dirty="0" smtClean="0"/>
              <a:t>Καμπεστανόλη</a:t>
            </a:r>
            <a:endParaRPr lang="el-GR" sz="1900" b="1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0" name="19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914FE-1946-42A8-B49C-74CBAC114E78}" type="slidenum">
              <a:rPr lang="el-GR" smtClean="0"/>
              <a:pPr/>
              <a:t>9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5049</TotalTime>
  <Words>2357</Words>
  <Application>Microsoft Office PowerPoint</Application>
  <PresentationFormat>Προβολή στην οθόνη (4:3)</PresentationFormat>
  <Paragraphs>554</Paragraphs>
  <Slides>34</Slides>
  <Notes>3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34</vt:i4>
      </vt:variant>
    </vt:vector>
  </HeadingPairs>
  <TitlesOfParts>
    <vt:vector size="35" baseType="lpstr">
      <vt:lpstr>Θέμα του Office</vt:lpstr>
      <vt:lpstr> ΠΑΝΕΠΙΣΤΗΜΙΟ ΠΕΛΟΠΟΝΝΗΣΟΥ «Τμήμα Επιστήμης &amp;Τεχνολογίας Τροφίμων»   Πτυχιακή εργασία  «ΦΡΟΥΤΑ ΚΑΙ ΛΑΧΑΝΙΚΑ  ΣΤΗΝ ΠΡΟΛΗΨΗ  ΤΟΥ ΚΑΡΚΙΝΟΥ </vt:lpstr>
      <vt:lpstr>Καρκίνος-Καρκινικό κύτταρο</vt:lpstr>
      <vt:lpstr>Κυτταρικός κύκλος</vt:lpstr>
      <vt:lpstr>Απόπτωση-Αυτοφαγία</vt:lpstr>
      <vt:lpstr>Ελεύθερες ρίζες- Σχηματισμός</vt:lpstr>
      <vt:lpstr>Φυσικά αντιοξειδωτικά σε φρούτα και λαχανικά </vt:lpstr>
      <vt:lpstr>Βιταμίνη  C – Ασκορβικό οξύ</vt:lpstr>
      <vt:lpstr>Βιταμίνη Ε- Τοκοφερόλες </vt:lpstr>
      <vt:lpstr>Τερπένια </vt:lpstr>
      <vt:lpstr>Καροτενοειδή </vt:lpstr>
      <vt:lpstr>Τερπένια </vt:lpstr>
      <vt:lpstr>Πολυφαινόλες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 Πρεβιοτικά </vt:lpstr>
      <vt:lpstr>Φρούτα στην πρόληψη του καρκίνου</vt:lpstr>
      <vt:lpstr>Φρούτα στην πρόληψη του καρκίνου</vt:lpstr>
      <vt:lpstr>Φρούτα στην πρόληψη του καρκίνου</vt:lpstr>
      <vt:lpstr>Φρούτα στην πρόληψη του καρκίνου</vt:lpstr>
      <vt:lpstr>Φρούτα στην πρόληψη του καρκίνου</vt:lpstr>
      <vt:lpstr>Φρούτα στην πρόληψη του καρκίνου</vt:lpstr>
      <vt:lpstr>Φρούτα στην πρόληψη του καρκίνου</vt:lpstr>
      <vt:lpstr>Φρούτα στην πρόληψη του καρκίνου</vt:lpstr>
      <vt:lpstr>Λαχανικά στην πρόληψη του καρκίνου</vt:lpstr>
      <vt:lpstr>Λαχανικά στην πρόληψη του καρκίνου</vt:lpstr>
      <vt:lpstr>Λαχανικά στην πρόληψη του καρκίνου</vt:lpstr>
      <vt:lpstr>Λαχανικά στην πρόληψη του καρκίνου</vt:lpstr>
      <vt:lpstr>Λαχανικά στην πρόληψη του καρκίνου</vt:lpstr>
      <vt:lpstr>Συμπεράσματα</vt:lpstr>
      <vt:lpstr>Σας ευχαριστώ πολύ για την προσοχή σας 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ΠΑΝΕΠΙΣΤΗΜΙΟ ΠΕΛΟΠΟΝΝΗΣΟΥ «Τμήμα Επιστήμης &amp;Τεχνολογίας Τροφίμων»   Πτυχιακή εργασία  «ΦΡΟΥΤΑ ΚΑΙ ΛΑΧΑΝΙΚΑ  ΣΤΗΝ ΠΡΟΛΗΨΗ  ΤΟΥ ΚΑΡΚΙΝΟΥ</dc:title>
  <dc:creator>Candidate</dc:creator>
  <cp:lastModifiedBy>Candidate</cp:lastModifiedBy>
  <cp:revision>361</cp:revision>
  <dcterms:created xsi:type="dcterms:W3CDTF">2020-06-03T20:05:21Z</dcterms:created>
  <dcterms:modified xsi:type="dcterms:W3CDTF">2020-07-16T21:45:26Z</dcterms:modified>
</cp:coreProperties>
</file>