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23"/>
  </p:notesMasterIdLst>
  <p:handoutMasterIdLst>
    <p:handoutMasterId r:id="rId24"/>
  </p:handoutMasterIdLst>
  <p:sldIdLst>
    <p:sldId id="278" r:id="rId2"/>
    <p:sldId id="295" r:id="rId3"/>
    <p:sldId id="280" r:id="rId4"/>
    <p:sldId id="282" r:id="rId5"/>
    <p:sldId id="296" r:id="rId6"/>
    <p:sldId id="297" r:id="rId7"/>
    <p:sldId id="259" r:id="rId8"/>
    <p:sldId id="279" r:id="rId9"/>
    <p:sldId id="283" r:id="rId10"/>
    <p:sldId id="284" r:id="rId11"/>
    <p:sldId id="285" r:id="rId12"/>
    <p:sldId id="298" r:id="rId13"/>
    <p:sldId id="301" r:id="rId14"/>
    <p:sldId id="300" r:id="rId15"/>
    <p:sldId id="302" r:id="rId16"/>
    <p:sldId id="286" r:id="rId17"/>
    <p:sldId id="289" r:id="rId18"/>
    <p:sldId id="291" r:id="rId19"/>
    <p:sldId id="292" r:id="rId20"/>
    <p:sldId id="293" r:id="rId21"/>
    <p:sldId id="29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ront Matter" id="{15202A74-163D-4B71-BBA8-E2FCD164262F}">
          <p14:sldIdLst>
            <p14:sldId id="278"/>
            <p14:sldId id="295"/>
            <p14:sldId id="280"/>
            <p14:sldId id="282"/>
            <p14:sldId id="296"/>
            <p14:sldId id="297"/>
            <p14:sldId id="259"/>
            <p14:sldId id="279"/>
            <p14:sldId id="283"/>
            <p14:sldId id="284"/>
            <p14:sldId id="285"/>
            <p14:sldId id="298"/>
            <p14:sldId id="301"/>
            <p14:sldId id="300"/>
            <p14:sldId id="302"/>
            <p14:sldId id="286"/>
            <p14:sldId id="289"/>
            <p14:sldId id="291"/>
            <p14:sldId id="292"/>
            <p14:sldId id="293"/>
            <p14:sldId id="294"/>
          </p14:sldIdLst>
        </p14:section>
        <p14:section name="Group Member 1" id="{0860697E-8C4A-43F9-A7C0-C435911657B2}">
          <p14:sldIdLst/>
        </p14:section>
        <p14:section name="Group Member 2" id="{ED02CA79-8112-418E-8BC2-0FD9B68AECB3}">
          <p14:sldIdLst/>
        </p14:section>
        <p14:section name="Group Member 3" id="{0DAD77B1-60C5-4EB2-933E-C56E97A5B2A7}">
          <p14:sldIdLst/>
        </p14:section>
        <p14:section name="General Closing" id="{4AB6C702-EE4D-4283-ACB0-770710E41AE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Στυλ με θέμα 2 - Έμφαση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25" autoAdjust="0"/>
    <p:restoredTop sz="92865" autoAdjust="0"/>
  </p:normalViewPr>
  <p:slideViewPr>
    <p:cSldViewPr snapToGrid="0">
      <p:cViewPr varScale="1">
        <p:scale>
          <a:sx n="82" d="100"/>
          <a:sy n="82" d="100"/>
        </p:scale>
        <p:origin x="1142" y="7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1200"/>
    </p:cViewPr>
  </p:sorterViewPr>
  <p:notesViewPr>
    <p:cSldViewPr snapToGrid="0">
      <p:cViewPr varScale="1">
        <p:scale>
          <a:sx n="55" d="100"/>
          <a:sy n="55" d="100"/>
        </p:scale>
        <p:origin x="-290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FE097E5-8635-47DD-A6B4-0898AD4BF3FE}" type="datetimeFigureOut">
              <a:rPr lang="el-GR" smtClean="0"/>
              <a:pPr/>
              <a:t>17/3/2022</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7B6A1D4-3DD5-4600-881F-3780E91235A4}"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775AAE-0936-40B9-ACF9-A981EEF95D23}" type="datetimeFigureOut">
              <a:rPr lang="en-US" smtClean="0"/>
              <a:pPr/>
              <a:t>3/17/2022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7B1F30-39B2-4CE2-8EF3-91F3179569A5}" type="slidenum">
              <a:rPr lang="en-US" smtClean="0"/>
              <a:pPr/>
              <a:t>‹#›</a:t>
            </a:fld>
            <a:endParaRPr lang="en-US"/>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666ED7-631A-46AF-B451-227D0A8685A0}" type="slidenum">
              <a:rPr lang="en-US"/>
              <a:pPr/>
              <a:t>7</a:t>
            </a:fld>
            <a:endParaRPr lang="en-US"/>
          </a:p>
        </p:txBody>
      </p:sp>
    </p:spTree>
    <p:extLst>
      <p:ext uri="{BB962C8B-B14F-4D97-AF65-F5344CB8AC3E}">
        <p14:creationId xmlns:p14="http://schemas.microsoft.com/office/powerpoint/2010/main" val="4707220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37840982"/>
      </p:ext>
    </p:extLst>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4239406"/>
      </p:ext>
    </p:extLst>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38369498"/>
      </p:ext>
    </p:extLst>
  </p:cSld>
  <p:clrMapOvr>
    <a:masterClrMapping/>
  </p:clrMapOvr>
  <p:transition spd="med">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87304024"/>
      </p:ext>
    </p:extLst>
  </p:cSld>
  <p:clrMapOvr>
    <a:masterClrMapping/>
  </p:clrMapOvr>
  <p:transition spd="med">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pPr/>
              <a:t>3/17/2022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3368703"/>
      </p:ext>
    </p:extLst>
  </p:cSld>
  <p:clrMapOvr>
    <a:masterClrMapping/>
  </p:clrMapOvr>
  <p:transition spd="med">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pPr/>
              <a:t>3/17/2022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6081241"/>
      </p:ext>
    </p:extLst>
  </p:cSld>
  <p:clrMapOvr>
    <a:masterClrMapping/>
  </p:clrMapOvr>
  <p:transition spd="med">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09847897"/>
      </p:ext>
    </p:extLst>
  </p:cSld>
  <p:clrMapOvr>
    <a:masterClrMapping/>
  </p:clrMapOvr>
  <p:transition spd="med">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pPr/>
              <a:t>3/17/2022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79959160"/>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47399127"/>
      </p:ext>
    </p:extLst>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3/17/2022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53910038"/>
      </p:ext>
    </p:extLst>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5227764"/>
      </p:ext>
    </p:extLst>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3/17/2022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72232866"/>
      </p:ext>
    </p:extLst>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3/17/2022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61956066"/>
      </p:ext>
    </p:extLst>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pPr/>
              <a:t>3/17/2022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54314730"/>
      </p:ext>
    </p:extLst>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1840566"/>
      </p:ext>
    </p:extLst>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3/17/2022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5701611"/>
      </p:ext>
    </p:extLst>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3/17/2022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ransition spd="med">
    <p:fade thruBlk="1"/>
  </p:transition>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167050" y="0"/>
            <a:ext cx="7241847" cy="4689566"/>
          </a:xfrm>
        </p:spPr>
        <p:txBody>
          <a:bodyPr>
            <a:noAutofit/>
          </a:bodyPr>
          <a:lstStyle/>
          <a:p>
            <a:pPr algn="ctr">
              <a:lnSpc>
                <a:spcPct val="100000"/>
              </a:lnSpc>
            </a:pPr>
            <a:r>
              <a:rPr lang="el-GR" sz="2000" dirty="0">
                <a:solidFill>
                  <a:prstClr val="black"/>
                </a:solidFill>
                <a:latin typeface="+mn-lt"/>
                <a:cs typeface="Calibri" pitchFamily="34" charset="0"/>
              </a:rPr>
              <a:t>ΠΑΝΕΠΙΣΤΗΜΙΟ ΠΕΛΟΠΟΝΝΗΣΟΥ</a:t>
            </a:r>
            <a:br>
              <a:rPr lang="el-GR" sz="2000" dirty="0">
                <a:solidFill>
                  <a:prstClr val="black"/>
                </a:solidFill>
                <a:latin typeface="+mn-lt"/>
                <a:cs typeface="Calibri" pitchFamily="34" charset="0"/>
              </a:rPr>
            </a:br>
            <a:r>
              <a:rPr lang="el-GR" sz="2000" dirty="0">
                <a:solidFill>
                  <a:prstClr val="black"/>
                </a:solidFill>
                <a:latin typeface="+mn-lt"/>
                <a:cs typeface="Calibri" pitchFamily="34" charset="0"/>
              </a:rPr>
              <a:t>«Τμήμα Επιστήμης &amp;Τεχνολογίας Τροφίμων»</a:t>
            </a:r>
            <a:br>
              <a:rPr lang="el-GR" sz="2000" dirty="0">
                <a:solidFill>
                  <a:prstClr val="black"/>
                </a:solidFill>
                <a:latin typeface="+mn-lt"/>
                <a:cs typeface="Calibri" pitchFamily="34" charset="0"/>
              </a:rPr>
            </a:br>
            <a:br>
              <a:rPr lang="el-GR" sz="2000" dirty="0">
                <a:solidFill>
                  <a:prstClr val="black"/>
                </a:solidFill>
                <a:latin typeface="+mn-lt"/>
                <a:cs typeface="Calibri" pitchFamily="34" charset="0"/>
              </a:rPr>
            </a:br>
            <a:r>
              <a:rPr lang="el-GR" sz="2000" dirty="0">
                <a:solidFill>
                  <a:prstClr val="black"/>
                </a:solidFill>
                <a:latin typeface="+mn-lt"/>
                <a:cs typeface="Calibri" pitchFamily="34" charset="0"/>
              </a:rPr>
              <a:t> Πτυχιακή εργασία</a:t>
            </a:r>
            <a:br>
              <a:rPr lang="el-GR" sz="2000" dirty="0">
                <a:solidFill>
                  <a:prstClr val="black"/>
                </a:solidFill>
                <a:latin typeface="+mn-lt"/>
                <a:cs typeface="Calibri" pitchFamily="34" charset="0"/>
              </a:rPr>
            </a:br>
            <a:r>
              <a:rPr lang="el-GR" sz="2000" dirty="0">
                <a:solidFill>
                  <a:prstClr val="black"/>
                </a:solidFill>
                <a:latin typeface="+mn-lt"/>
                <a:cs typeface="Calibri" pitchFamily="34" charset="0"/>
              </a:rPr>
              <a:t>«Συσχέτιση της κατανάλωσης της επιτραπέζιας ελιάς και του ελαιολάδου με την εμφάνιση κακοήθων νεοπλασιών»</a:t>
            </a:r>
            <a:br>
              <a:rPr lang="el-GR" sz="2000" dirty="0">
                <a:solidFill>
                  <a:prstClr val="black"/>
                </a:solidFill>
                <a:latin typeface="+mn-lt"/>
                <a:cs typeface="Calibri" pitchFamily="34" charset="0"/>
              </a:rPr>
            </a:br>
            <a:br>
              <a:rPr lang="el-GR" sz="2000" dirty="0">
                <a:solidFill>
                  <a:prstClr val="black"/>
                </a:solidFill>
                <a:latin typeface="+mn-lt"/>
                <a:cs typeface="Calibri" pitchFamily="34" charset="0"/>
              </a:rPr>
            </a:br>
            <a:r>
              <a:rPr lang="el-GR" sz="2000" dirty="0">
                <a:solidFill>
                  <a:prstClr val="black"/>
                </a:solidFill>
                <a:latin typeface="+mn-lt"/>
                <a:cs typeface="Calibri" pitchFamily="34" charset="0"/>
              </a:rPr>
              <a:t>Φοιτήτρια: Πουλέλλη Αμαλία</a:t>
            </a:r>
            <a:br>
              <a:rPr lang="el-GR" sz="2000" dirty="0">
                <a:solidFill>
                  <a:prstClr val="black"/>
                </a:solidFill>
                <a:latin typeface="+mn-lt"/>
                <a:cs typeface="Calibri" pitchFamily="34" charset="0"/>
              </a:rPr>
            </a:br>
            <a:r>
              <a:rPr lang="el-GR" sz="2000" dirty="0">
                <a:solidFill>
                  <a:prstClr val="black"/>
                </a:solidFill>
                <a:latin typeface="+mn-lt"/>
                <a:cs typeface="Calibri" pitchFamily="34" charset="0"/>
              </a:rPr>
              <a:t>Επιβλέπων καθηγητής: Ξηρογιάννης Γεώργιος</a:t>
            </a:r>
            <a:br>
              <a:rPr lang="el-GR" sz="2000" dirty="0">
                <a:solidFill>
                  <a:prstClr val="black"/>
                </a:solidFill>
                <a:latin typeface="+mn-lt"/>
                <a:cs typeface="Calibri" pitchFamily="34" charset="0"/>
              </a:rPr>
            </a:br>
            <a:br>
              <a:rPr lang="el-GR" sz="2000" dirty="0">
                <a:solidFill>
                  <a:prstClr val="black"/>
                </a:solidFill>
                <a:latin typeface="+mn-lt"/>
                <a:cs typeface="Calibri" pitchFamily="34" charset="0"/>
              </a:rPr>
            </a:br>
            <a:r>
              <a:rPr lang="el-GR" sz="2000" dirty="0">
                <a:solidFill>
                  <a:prstClr val="black"/>
                </a:solidFill>
                <a:latin typeface="+mn-lt"/>
                <a:cs typeface="Calibri" pitchFamily="34" charset="0"/>
              </a:rPr>
              <a:t>ΚΑΛΑΜΑΤΑ 2022</a:t>
            </a:r>
            <a:endParaRPr lang="el-GR" sz="2000" dirty="0">
              <a:latin typeface="+mn-lt"/>
            </a:endParaRPr>
          </a:p>
        </p:txBody>
      </p:sp>
      <p:pic>
        <p:nvPicPr>
          <p:cNvPr id="6" name="5 - Εικόνα" descr="download.jpg"/>
          <p:cNvPicPr>
            <a:picLocks noChangeAspect="1"/>
          </p:cNvPicPr>
          <p:nvPr/>
        </p:nvPicPr>
        <p:blipFill>
          <a:blip r:embed="rId2"/>
          <a:stretch>
            <a:fillRect/>
          </a:stretch>
        </p:blipFill>
        <p:spPr>
          <a:xfrm>
            <a:off x="0" y="0"/>
            <a:ext cx="2835946" cy="2124222"/>
          </a:xfrm>
          <a:prstGeom prst="rect">
            <a:avLst/>
          </a:prstGeom>
        </p:spPr>
      </p:pic>
      <p:pic>
        <p:nvPicPr>
          <p:cNvPr id="8" name="7 - Εικόνα" descr="images.jpg"/>
          <p:cNvPicPr>
            <a:picLocks noChangeAspect="1"/>
          </p:cNvPicPr>
          <p:nvPr/>
        </p:nvPicPr>
        <p:blipFill>
          <a:blip r:embed="rId3"/>
          <a:stretch>
            <a:fillRect/>
          </a:stretch>
        </p:blipFill>
        <p:spPr>
          <a:xfrm>
            <a:off x="1123469" y="4141504"/>
            <a:ext cx="3644475" cy="2372842"/>
          </a:xfrm>
          <a:prstGeom prst="rect">
            <a:avLst/>
          </a:prstGeom>
        </p:spPr>
      </p:pic>
      <p:pic>
        <p:nvPicPr>
          <p:cNvPr id="9" name="8 - Εικόνα" descr="images.jpg"/>
          <p:cNvPicPr>
            <a:picLocks noChangeAspect="1"/>
          </p:cNvPicPr>
          <p:nvPr/>
        </p:nvPicPr>
        <p:blipFill>
          <a:blip r:embed="rId4"/>
          <a:stretch>
            <a:fillRect/>
          </a:stretch>
        </p:blipFill>
        <p:spPr>
          <a:xfrm>
            <a:off x="5516808" y="4271554"/>
            <a:ext cx="2584578" cy="2134632"/>
          </a:xfrm>
          <a:prstGeom prst="rect">
            <a:avLst/>
          </a:prstGeom>
        </p:spPr>
      </p:pic>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680321" y="992777"/>
            <a:ext cx="9613861" cy="841388"/>
          </a:xfrm>
        </p:spPr>
        <p:txBody>
          <a:bodyPr>
            <a:normAutofit fontScale="90000"/>
          </a:bodyPr>
          <a:lstStyle/>
          <a:p>
            <a:r>
              <a:rPr lang="el-GR" sz="4000" b="1" dirty="0"/>
              <a:t>Συστατικά ελιάς και ελαιολάδου</a:t>
            </a:r>
            <a:br>
              <a:rPr lang="el-GR" b="1" dirty="0"/>
            </a:br>
            <a:endParaRPr lang="el-GR" dirty="0"/>
          </a:p>
        </p:txBody>
      </p:sp>
      <p:graphicFrame>
        <p:nvGraphicFramePr>
          <p:cNvPr id="5" name="4 - Θέση περιεχομένου"/>
          <p:cNvGraphicFramePr>
            <a:graphicFrameLocks noGrp="1"/>
          </p:cNvGraphicFramePr>
          <p:nvPr>
            <p:ph sz="half" idx="2"/>
          </p:nvPr>
        </p:nvGraphicFramePr>
        <p:xfrm>
          <a:off x="496389" y="2168343"/>
          <a:ext cx="10424160" cy="4293680"/>
        </p:xfrm>
        <a:graphic>
          <a:graphicData uri="http://schemas.openxmlformats.org/drawingml/2006/table">
            <a:tbl>
              <a:tblPr bandRow="1">
                <a:tableStyleId>{3C2FFA5D-87B4-456A-9821-1D502468CF0F}</a:tableStyleId>
              </a:tblPr>
              <a:tblGrid>
                <a:gridCol w="5212080">
                  <a:extLst>
                    <a:ext uri="{9D8B030D-6E8A-4147-A177-3AD203B41FA5}">
                      <a16:colId xmlns:a16="http://schemas.microsoft.com/office/drawing/2014/main" val="20000"/>
                    </a:ext>
                  </a:extLst>
                </a:gridCol>
                <a:gridCol w="5212080">
                  <a:extLst>
                    <a:ext uri="{9D8B030D-6E8A-4147-A177-3AD203B41FA5}">
                      <a16:colId xmlns:a16="http://schemas.microsoft.com/office/drawing/2014/main" val="20001"/>
                    </a:ext>
                  </a:extLst>
                </a:gridCol>
              </a:tblGrid>
              <a:tr h="953611">
                <a:tc>
                  <a:txBody>
                    <a:bodyPr/>
                    <a:lstStyle/>
                    <a:p>
                      <a:pPr>
                        <a:lnSpc>
                          <a:spcPct val="170000"/>
                        </a:lnSpc>
                      </a:pPr>
                      <a:r>
                        <a:rPr lang="el-GR" dirty="0">
                          <a:effectLst>
                            <a:outerShdw blurRad="38100" dist="38100" dir="2700000" algn="tl">
                              <a:srgbClr val="000000">
                                <a:alpha val="43137"/>
                              </a:srgbClr>
                            </a:outerShdw>
                          </a:effectLst>
                        </a:rPr>
                        <a:t>Λιποδιαλυτές βιταμίνες  (</a:t>
                      </a:r>
                      <a:r>
                        <a:rPr lang="el-GR" sz="1800" b="0" i="0" u="none" strike="noStrike" kern="1200" dirty="0">
                          <a:solidFill>
                            <a:schemeClr val="dk1"/>
                          </a:solidFill>
                          <a:latin typeface="+mn-lt"/>
                          <a:ea typeface="+mn-ea"/>
                          <a:cs typeface="+mn-cs"/>
                        </a:rPr>
                        <a:t>Α, </a:t>
                      </a:r>
                      <a:r>
                        <a:rPr lang="en-US" sz="1800" b="0" i="0" u="none" strike="noStrike" kern="1200" dirty="0">
                          <a:solidFill>
                            <a:schemeClr val="dk1"/>
                          </a:solidFill>
                          <a:latin typeface="+mn-lt"/>
                          <a:ea typeface="+mn-ea"/>
                          <a:cs typeface="+mn-cs"/>
                        </a:rPr>
                        <a:t>D, </a:t>
                      </a:r>
                      <a:r>
                        <a:rPr lang="el-GR" sz="1800" b="0" i="0" u="none" strike="noStrike" kern="1200" dirty="0">
                          <a:solidFill>
                            <a:schemeClr val="dk1"/>
                          </a:solidFill>
                          <a:latin typeface="+mn-lt"/>
                          <a:ea typeface="+mn-ea"/>
                          <a:cs typeface="+mn-cs"/>
                        </a:rPr>
                        <a:t>Ε, Κ)</a:t>
                      </a:r>
                      <a:endParaRPr lang="en-US" dirty="0">
                        <a:solidFill>
                          <a:schemeClr val="bg1"/>
                        </a:solidFill>
                        <a:effectLst>
                          <a:outerShdw blurRad="38100" dist="38100" dir="2700000" algn="tl">
                            <a:srgbClr val="000000">
                              <a:alpha val="43137"/>
                            </a:srgbClr>
                          </a:outerShdw>
                        </a:effectLst>
                        <a:cs typeface="Calibri"/>
                      </a:endParaRPr>
                    </a:p>
                  </a:txBody>
                  <a:tcPr/>
                </a:tc>
                <a:tc>
                  <a:txBody>
                    <a:bodyPr/>
                    <a:lstStyle/>
                    <a:p>
                      <a:pPr>
                        <a:lnSpc>
                          <a:spcPct val="170000"/>
                        </a:lnSpc>
                      </a:pPr>
                      <a:r>
                        <a:rPr lang="el-GR" dirty="0">
                          <a:effectLst>
                            <a:outerShdw blurRad="38100" dist="38100" dir="2700000" algn="tl">
                              <a:srgbClr val="000000">
                                <a:alpha val="43137"/>
                              </a:srgbClr>
                            </a:outerShdw>
                          </a:effectLst>
                        </a:rPr>
                        <a:t>Αντικαρκινικές δράσεις </a:t>
                      </a:r>
                      <a:endParaRPr lang="en-US" dirty="0">
                        <a:solidFill>
                          <a:schemeClr val="bg1"/>
                        </a:solidFill>
                        <a:effectLst>
                          <a:outerShdw blurRad="38100" dist="38100" dir="2700000" algn="tl">
                            <a:srgbClr val="000000">
                              <a:alpha val="43137"/>
                            </a:srgbClr>
                          </a:outerShdw>
                        </a:effectLst>
                        <a:cs typeface="Calibri"/>
                      </a:endParaRPr>
                    </a:p>
                  </a:txBody>
                  <a:tcPr/>
                </a:tc>
                <a:extLst>
                  <a:ext uri="{0D108BD9-81ED-4DB2-BD59-A6C34878D82A}">
                    <a16:rowId xmlns:a16="http://schemas.microsoft.com/office/drawing/2014/main" val="10000"/>
                  </a:ext>
                </a:extLst>
              </a:tr>
              <a:tr h="953611">
                <a:tc>
                  <a:txBody>
                    <a:bodyPr/>
                    <a:lstStyle/>
                    <a:p>
                      <a:pPr>
                        <a:lnSpc>
                          <a:spcPct val="170000"/>
                        </a:lnSpc>
                      </a:pPr>
                      <a:r>
                        <a:rPr lang="el-GR" dirty="0">
                          <a:effectLst>
                            <a:outerShdw blurRad="38100" dist="38100" dir="2700000" algn="tl">
                              <a:srgbClr val="000000">
                                <a:alpha val="43137"/>
                              </a:srgbClr>
                            </a:outerShdw>
                          </a:effectLst>
                        </a:rPr>
                        <a:t>Ελευρωπαΐνη (</a:t>
                      </a:r>
                      <a:r>
                        <a:rPr lang="el-GR" sz="1800" b="0" i="0" u="none" strike="noStrike" kern="1200" dirty="0">
                          <a:solidFill>
                            <a:schemeClr val="dk1"/>
                          </a:solidFill>
                          <a:effectLst/>
                          <a:latin typeface="+mn-lt"/>
                          <a:ea typeface="+mn-ea"/>
                          <a:cs typeface="+mn-cs"/>
                        </a:rPr>
                        <a:t>Μ</a:t>
                      </a:r>
                      <a:r>
                        <a:rPr lang="el-GR" sz="1800" b="0" i="0" u="none" strike="noStrike" kern="1200" dirty="0">
                          <a:solidFill>
                            <a:schemeClr val="dk1"/>
                          </a:solidFill>
                          <a:latin typeface="+mn-lt"/>
                          <a:ea typeface="+mn-ea"/>
                          <a:cs typeface="+mn-cs"/>
                        </a:rPr>
                        <a:t>η τοξικό αντιοξειδωτικό</a:t>
                      </a:r>
                      <a:r>
                        <a:rPr lang="el-GR" sz="1800" b="0" i="0" u="none" strike="noStrike" kern="1200" dirty="0">
                          <a:solidFill>
                            <a:schemeClr val="bg1"/>
                          </a:solidFill>
                          <a:effectLst>
                            <a:outerShdw blurRad="38100" dist="38100" dir="2700000" algn="tl">
                              <a:srgbClr val="000000">
                                <a:alpha val="43137"/>
                              </a:srgbClr>
                            </a:outerShdw>
                          </a:effectLst>
                          <a:latin typeface="+mn-lt"/>
                          <a:ea typeface="+mn-ea"/>
                          <a:cs typeface="Calibri"/>
                        </a:rPr>
                        <a:t>)</a:t>
                      </a:r>
                      <a:endParaRPr lang="el-GR" sz="1800" b="0" i="0" u="none" strike="noStrike" kern="120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70000"/>
                        </a:lnSpc>
                        <a:spcBef>
                          <a:spcPts val="0"/>
                        </a:spcBef>
                        <a:spcAft>
                          <a:spcPts val="0"/>
                        </a:spcAft>
                        <a:buClrTx/>
                        <a:buSzTx/>
                        <a:buFontTx/>
                        <a:buNone/>
                        <a:tabLst/>
                        <a:defRPr/>
                      </a:pPr>
                      <a:r>
                        <a:rPr lang="el-GR" dirty="0">
                          <a:effectLst>
                            <a:outerShdw blurRad="38100" dist="38100" dir="2700000" algn="tl">
                              <a:srgbClr val="000000">
                                <a:alpha val="43137"/>
                              </a:srgbClr>
                            </a:outerShdw>
                          </a:effectLst>
                        </a:rPr>
                        <a:t> </a:t>
                      </a:r>
                      <a:r>
                        <a:rPr lang="el-GR" dirty="0">
                          <a:effectLst/>
                        </a:rPr>
                        <a:t>Αναστολή καρκινικών κυττάρων &amp; υποχώρηση όγκων,</a:t>
                      </a:r>
                      <a:r>
                        <a:rPr lang="el-GR" sz="1800" b="0" i="0" u="none" strike="noStrike" kern="1200" dirty="0">
                          <a:solidFill>
                            <a:schemeClr val="dk1"/>
                          </a:solidFill>
                          <a:effectLst/>
                          <a:latin typeface="+mn-lt"/>
                          <a:ea typeface="+mn-ea"/>
                          <a:cs typeface="+mn-cs"/>
                        </a:rPr>
                        <a:t> ισχυρό αντικαρκινικό</a:t>
                      </a:r>
                      <a:r>
                        <a:rPr lang="el-GR" sz="1800" b="0" i="0" u="none" strike="noStrike" kern="1200" baseline="0" dirty="0">
                          <a:solidFill>
                            <a:schemeClr val="dk1"/>
                          </a:solidFill>
                          <a:effectLst/>
                          <a:latin typeface="+mn-lt"/>
                          <a:ea typeface="+mn-ea"/>
                          <a:cs typeface="+mn-cs"/>
                        </a:rPr>
                        <a:t> </a:t>
                      </a:r>
                      <a:r>
                        <a:rPr lang="el-GR" sz="1800" b="0" i="0" u="none" strike="noStrike" kern="1200" dirty="0">
                          <a:solidFill>
                            <a:schemeClr val="dk1"/>
                          </a:solidFill>
                          <a:effectLst/>
                          <a:latin typeface="+mn-lt"/>
                          <a:ea typeface="+mn-ea"/>
                          <a:cs typeface="+mn-cs"/>
                        </a:rPr>
                        <a:t>με άμεσες επιδράσεις</a:t>
                      </a:r>
                      <a:endParaRPr lang="en-US" dirty="0">
                        <a:solidFill>
                          <a:schemeClr val="bg1"/>
                        </a:solidFill>
                        <a:effectLst/>
                        <a:cs typeface="Calibri"/>
                      </a:endParaRPr>
                    </a:p>
                  </a:txBody>
                  <a:tcPr/>
                </a:tc>
                <a:extLst>
                  <a:ext uri="{0D108BD9-81ED-4DB2-BD59-A6C34878D82A}">
                    <a16:rowId xmlns:a16="http://schemas.microsoft.com/office/drawing/2014/main" val="10001"/>
                  </a:ext>
                </a:extLst>
              </a:tr>
              <a:tr h="953611">
                <a:tc>
                  <a:txBody>
                    <a:bodyPr/>
                    <a:lstStyle/>
                    <a:p>
                      <a:pPr>
                        <a:lnSpc>
                          <a:spcPct val="170000"/>
                        </a:lnSpc>
                      </a:pPr>
                      <a:r>
                        <a:rPr lang="el-GR" dirty="0">
                          <a:effectLst>
                            <a:outerShdw blurRad="38100" dist="38100" dir="2700000" algn="tl">
                              <a:srgbClr val="000000">
                                <a:alpha val="43137"/>
                              </a:srgbClr>
                            </a:outerShdw>
                          </a:effectLst>
                        </a:rPr>
                        <a:t>Υδροξυτυροσόλη</a:t>
                      </a:r>
                      <a:endParaRPr lang="en-US" dirty="0">
                        <a:solidFill>
                          <a:schemeClr val="bg1"/>
                        </a:solidFill>
                        <a:effectLst>
                          <a:outerShdw blurRad="38100" dist="38100" dir="2700000" algn="tl">
                            <a:srgbClr val="000000">
                              <a:alpha val="43137"/>
                            </a:srgbClr>
                          </a:outerShdw>
                        </a:effectLst>
                        <a:cs typeface="Calibri"/>
                      </a:endParaRPr>
                    </a:p>
                  </a:txBody>
                  <a:tcPr/>
                </a:tc>
                <a:tc>
                  <a:txBody>
                    <a:bodyPr/>
                    <a:lstStyle/>
                    <a:p>
                      <a:pPr>
                        <a:lnSpc>
                          <a:spcPct val="170000"/>
                        </a:lnSpc>
                      </a:pPr>
                      <a:r>
                        <a:rPr lang="el-GR" dirty="0">
                          <a:effectLst>
                            <a:outerShdw blurRad="38100" dist="38100" dir="2700000" algn="tl">
                              <a:srgbClr val="000000">
                                <a:alpha val="43137"/>
                              </a:srgbClr>
                            </a:outerShdw>
                          </a:effectLst>
                        </a:rPr>
                        <a:t>Καταστροφή καρκινικών κυττάρων &amp; παρεμπόδιση πολλαπλασιασμού</a:t>
                      </a:r>
                      <a:endParaRPr lang="en-US" dirty="0">
                        <a:solidFill>
                          <a:schemeClr val="bg1"/>
                        </a:solidFill>
                        <a:effectLst>
                          <a:outerShdw blurRad="38100" dist="38100" dir="2700000" algn="tl">
                            <a:srgbClr val="000000">
                              <a:alpha val="43137"/>
                            </a:srgbClr>
                          </a:outerShdw>
                        </a:effectLst>
                        <a:cs typeface="Calibri"/>
                      </a:endParaRPr>
                    </a:p>
                  </a:txBody>
                  <a:tcPr/>
                </a:tc>
                <a:extLst>
                  <a:ext uri="{0D108BD9-81ED-4DB2-BD59-A6C34878D82A}">
                    <a16:rowId xmlns:a16="http://schemas.microsoft.com/office/drawing/2014/main" val="10002"/>
                  </a:ext>
                </a:extLst>
              </a:tr>
              <a:tr h="953611">
                <a:tc>
                  <a:txBody>
                    <a:bodyPr/>
                    <a:lstStyle/>
                    <a:p>
                      <a:pPr>
                        <a:lnSpc>
                          <a:spcPct val="170000"/>
                        </a:lnSpc>
                      </a:pPr>
                      <a:r>
                        <a:rPr lang="el-GR" dirty="0">
                          <a:effectLst>
                            <a:outerShdw blurRad="38100" dist="38100" dir="2700000" algn="tl">
                              <a:srgbClr val="000000">
                                <a:alpha val="43137"/>
                              </a:srgbClr>
                            </a:outerShdw>
                          </a:effectLst>
                        </a:rPr>
                        <a:t>Καροτενοειδή (Αντιοξειδωτική δράση)</a:t>
                      </a:r>
                      <a:endParaRPr lang="en-US" dirty="0">
                        <a:solidFill>
                          <a:schemeClr val="bg1"/>
                        </a:solidFill>
                        <a:effectLst>
                          <a:outerShdw blurRad="38100" dist="38100" dir="2700000" algn="tl">
                            <a:srgbClr val="000000">
                              <a:alpha val="43137"/>
                            </a:srgbClr>
                          </a:outerShdw>
                        </a:effectLst>
                        <a:cs typeface="Calibri"/>
                      </a:endParaRPr>
                    </a:p>
                  </a:txBody>
                  <a:tcPr/>
                </a:tc>
                <a:tc>
                  <a:txBody>
                    <a:bodyPr/>
                    <a:lstStyle/>
                    <a:p>
                      <a:pPr>
                        <a:lnSpc>
                          <a:spcPct val="170000"/>
                        </a:lnSpc>
                      </a:pPr>
                      <a:r>
                        <a:rPr lang="el-GR" dirty="0">
                          <a:effectLst>
                            <a:outerShdw blurRad="38100" dist="38100" dir="2700000" algn="tl">
                              <a:srgbClr val="000000">
                                <a:alpha val="43137"/>
                              </a:srgbClr>
                            </a:outerShdw>
                          </a:effectLst>
                        </a:rPr>
                        <a:t>Μείωση εμφάνισης κακοηθειών</a:t>
                      </a:r>
                      <a:endParaRPr lang="en-US" dirty="0">
                        <a:solidFill>
                          <a:schemeClr val="bg1"/>
                        </a:solidFill>
                        <a:effectLst>
                          <a:outerShdw blurRad="38100" dist="38100" dir="2700000" algn="tl">
                            <a:srgbClr val="000000">
                              <a:alpha val="43137"/>
                            </a:srgbClr>
                          </a:outerShdw>
                        </a:effectLst>
                        <a:cs typeface="Calibri"/>
                      </a:endParaRPr>
                    </a:p>
                  </a:txBody>
                  <a:tcPr/>
                </a:tc>
                <a:extLst>
                  <a:ext uri="{0D108BD9-81ED-4DB2-BD59-A6C34878D82A}">
                    <a16:rowId xmlns:a16="http://schemas.microsoft.com/office/drawing/2014/main" val="10003"/>
                  </a:ext>
                </a:extLst>
              </a:tr>
            </a:tbl>
          </a:graphicData>
        </a:graphic>
      </p:graphicFrame>
    </p:spTree>
  </p:cSld>
  <p:clrMapOvr>
    <a:masterClrMapping/>
  </p:clrMapOvr>
  <p:transition spd="med">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0321" y="979714"/>
            <a:ext cx="9613861" cy="854452"/>
          </a:xfrm>
        </p:spPr>
        <p:txBody>
          <a:bodyPr>
            <a:normAutofit fontScale="90000"/>
          </a:bodyPr>
          <a:lstStyle/>
          <a:p>
            <a:r>
              <a:rPr lang="el-GR" sz="4000" b="1" dirty="0"/>
              <a:t>Συστατικά ελιάς και ελαιολάδου </a:t>
            </a:r>
            <a:br>
              <a:rPr lang="el-GR" b="1" dirty="0"/>
            </a:br>
            <a:endParaRPr lang="el-GR" dirty="0"/>
          </a:p>
        </p:txBody>
      </p:sp>
      <p:graphicFrame>
        <p:nvGraphicFramePr>
          <p:cNvPr id="4" name="3 - Θέση περιεχομένου"/>
          <p:cNvGraphicFramePr>
            <a:graphicFrameLocks noGrp="1"/>
          </p:cNvGraphicFramePr>
          <p:nvPr>
            <p:ph idx="1"/>
          </p:nvPr>
        </p:nvGraphicFramePr>
        <p:xfrm>
          <a:off x="483325" y="2116183"/>
          <a:ext cx="10463350" cy="4519748"/>
        </p:xfrm>
        <a:graphic>
          <a:graphicData uri="http://schemas.openxmlformats.org/drawingml/2006/table">
            <a:tbl>
              <a:tblPr bandRow="1">
                <a:tableStyleId>{3C2FFA5D-87B4-456A-9821-1D502468CF0F}</a:tableStyleId>
              </a:tblPr>
              <a:tblGrid>
                <a:gridCol w="5231675">
                  <a:extLst>
                    <a:ext uri="{9D8B030D-6E8A-4147-A177-3AD203B41FA5}">
                      <a16:colId xmlns:a16="http://schemas.microsoft.com/office/drawing/2014/main" val="20000"/>
                    </a:ext>
                  </a:extLst>
                </a:gridCol>
                <a:gridCol w="5231675">
                  <a:extLst>
                    <a:ext uri="{9D8B030D-6E8A-4147-A177-3AD203B41FA5}">
                      <a16:colId xmlns:a16="http://schemas.microsoft.com/office/drawing/2014/main" val="20001"/>
                    </a:ext>
                  </a:extLst>
                </a:gridCol>
              </a:tblGrid>
              <a:tr h="1643545">
                <a:tc>
                  <a:txBody>
                    <a:bodyPr/>
                    <a:lstStyle/>
                    <a:p>
                      <a:pPr>
                        <a:lnSpc>
                          <a:spcPct val="150000"/>
                        </a:lnSpc>
                      </a:pPr>
                      <a:r>
                        <a:rPr lang="el-GR" sz="2000" dirty="0"/>
                        <a:t>Πολυφαινόλες (</a:t>
                      </a:r>
                      <a:r>
                        <a:rPr lang="el-GR" sz="1800" b="0" i="0" u="none" strike="noStrike" kern="1200" dirty="0">
                          <a:solidFill>
                            <a:schemeClr val="dk1"/>
                          </a:solidFill>
                          <a:latin typeface="+mn-lt"/>
                          <a:ea typeface="+mn-ea"/>
                          <a:cs typeface="+mn-cs"/>
                        </a:rPr>
                        <a:t>Ένας τύπος διαφόρων αντιοξειδωτικών)</a:t>
                      </a:r>
                      <a:endParaRPr lang="el-GR" sz="2000" dirty="0">
                        <a:solidFill>
                          <a:schemeClr val="bg1"/>
                        </a:solidFill>
                      </a:endParaRPr>
                    </a:p>
                  </a:txBody>
                  <a:tcPr/>
                </a:tc>
                <a:tc>
                  <a:txBody>
                    <a:bodyPr/>
                    <a:lstStyle/>
                    <a:p>
                      <a:pPr>
                        <a:lnSpc>
                          <a:spcPct val="150000"/>
                        </a:lnSpc>
                      </a:pPr>
                      <a:r>
                        <a:rPr lang="el-GR" sz="2000" dirty="0"/>
                        <a:t>Καταπολέμηση οξειδωτικού στρες, προστασία από κυτταροτοξικότητα &amp; αναστολή απόπτωσης</a:t>
                      </a:r>
                      <a:endParaRPr lang="el-GR" sz="2000" dirty="0">
                        <a:solidFill>
                          <a:schemeClr val="bg1"/>
                        </a:solidFill>
                      </a:endParaRPr>
                    </a:p>
                  </a:txBody>
                  <a:tcPr/>
                </a:tc>
                <a:extLst>
                  <a:ext uri="{0D108BD9-81ED-4DB2-BD59-A6C34878D82A}">
                    <a16:rowId xmlns:a16="http://schemas.microsoft.com/office/drawing/2014/main" val="10000"/>
                  </a:ext>
                </a:extLst>
              </a:tr>
              <a:tr h="1129937">
                <a:tc>
                  <a:txBody>
                    <a:bodyPr/>
                    <a:lstStyle/>
                    <a:p>
                      <a:pPr>
                        <a:lnSpc>
                          <a:spcPct val="150000"/>
                        </a:lnSpc>
                      </a:pPr>
                      <a:r>
                        <a:rPr lang="el-GR" sz="2000" dirty="0"/>
                        <a:t>Σκουαλένιο (</a:t>
                      </a:r>
                      <a:r>
                        <a:rPr lang="el-GR" sz="1800" b="0" i="0" u="none" strike="noStrike" kern="1200" dirty="0">
                          <a:solidFill>
                            <a:schemeClr val="dk1"/>
                          </a:solidFill>
                          <a:latin typeface="+mn-lt"/>
                          <a:ea typeface="+mn-ea"/>
                          <a:cs typeface="+mn-cs"/>
                        </a:rPr>
                        <a:t>Το κύριο συστατικό του μη σαπωνοποιήσιμου κλάσματος)</a:t>
                      </a:r>
                      <a:endParaRPr lang="el-GR" sz="2000" dirty="0">
                        <a:solidFill>
                          <a:schemeClr val="bg1"/>
                        </a:solidFill>
                      </a:endParaRPr>
                    </a:p>
                  </a:txBody>
                  <a:tcPr/>
                </a:tc>
                <a:tc>
                  <a:txBody>
                    <a:bodyPr/>
                    <a:lstStyle/>
                    <a:p>
                      <a:pPr>
                        <a:lnSpc>
                          <a:spcPct val="150000"/>
                        </a:lnSpc>
                      </a:pPr>
                      <a:r>
                        <a:rPr lang="el-GR" sz="2000" dirty="0"/>
                        <a:t>Αντιφλεγμονώδεις ιδιότητες ικανές να αποτρέψουν καρκίνο</a:t>
                      </a:r>
                      <a:endParaRPr lang="el-GR" sz="2000" dirty="0">
                        <a:solidFill>
                          <a:schemeClr val="bg1"/>
                        </a:solidFill>
                      </a:endParaRPr>
                    </a:p>
                  </a:txBody>
                  <a:tcPr/>
                </a:tc>
                <a:extLst>
                  <a:ext uri="{0D108BD9-81ED-4DB2-BD59-A6C34878D82A}">
                    <a16:rowId xmlns:a16="http://schemas.microsoft.com/office/drawing/2014/main" val="10001"/>
                  </a:ext>
                </a:extLst>
              </a:tr>
              <a:tr h="616329">
                <a:tc>
                  <a:txBody>
                    <a:bodyPr/>
                    <a:lstStyle/>
                    <a:p>
                      <a:pPr>
                        <a:lnSpc>
                          <a:spcPct val="150000"/>
                        </a:lnSpc>
                      </a:pPr>
                      <a:r>
                        <a:rPr lang="el-GR" sz="2000" dirty="0"/>
                        <a:t>Τριτερπένια (Μ</a:t>
                      </a:r>
                      <a:r>
                        <a:rPr lang="el-GR" sz="1800" b="0" i="0" u="none" strike="noStrike" kern="1200" dirty="0">
                          <a:solidFill>
                            <a:schemeClr val="dk1"/>
                          </a:solidFill>
                          <a:latin typeface="+mn-lt"/>
                          <a:ea typeface="+mn-ea"/>
                          <a:cs typeface="+mn-cs"/>
                        </a:rPr>
                        <a:t>ασλινικό</a:t>
                      </a:r>
                      <a:r>
                        <a:rPr lang="el-GR" sz="1800" b="1" i="0" u="none" strike="noStrike" kern="1200" dirty="0">
                          <a:solidFill>
                            <a:schemeClr val="dk1"/>
                          </a:solidFill>
                          <a:latin typeface="+mn-lt"/>
                          <a:ea typeface="+mn-ea"/>
                          <a:cs typeface="+mn-cs"/>
                        </a:rPr>
                        <a:t> </a:t>
                      </a:r>
                      <a:r>
                        <a:rPr lang="el-GR" sz="1800" b="0" i="0" u="none" strike="noStrike" kern="1200" dirty="0">
                          <a:solidFill>
                            <a:schemeClr val="dk1"/>
                          </a:solidFill>
                          <a:latin typeface="+mn-lt"/>
                          <a:ea typeface="+mn-ea"/>
                          <a:cs typeface="+mn-cs"/>
                        </a:rPr>
                        <a:t>οξύ)</a:t>
                      </a:r>
                      <a:endParaRPr lang="el-GR" sz="2000" dirty="0">
                        <a:solidFill>
                          <a:schemeClr val="bg1"/>
                        </a:solidFill>
                      </a:endParaRPr>
                    </a:p>
                  </a:txBody>
                  <a:tcPr/>
                </a:tc>
                <a:tc>
                  <a:txBody>
                    <a:bodyPr/>
                    <a:lstStyle/>
                    <a:p>
                      <a:pPr>
                        <a:lnSpc>
                          <a:spcPct val="150000"/>
                        </a:lnSpc>
                      </a:pPr>
                      <a:r>
                        <a:rPr lang="el-GR" sz="2000" dirty="0"/>
                        <a:t>Αναστολή σχηματισμού όγκου &amp; μετάστασης</a:t>
                      </a:r>
                      <a:endParaRPr lang="el-GR" sz="2000" dirty="0">
                        <a:solidFill>
                          <a:schemeClr val="bg1"/>
                        </a:solidFill>
                      </a:endParaRPr>
                    </a:p>
                  </a:txBody>
                  <a:tcPr/>
                </a:tc>
                <a:extLst>
                  <a:ext uri="{0D108BD9-81ED-4DB2-BD59-A6C34878D82A}">
                    <a16:rowId xmlns:a16="http://schemas.microsoft.com/office/drawing/2014/main" val="10002"/>
                  </a:ext>
                </a:extLst>
              </a:tr>
              <a:tr h="1129937">
                <a:tc>
                  <a:txBody>
                    <a:bodyPr/>
                    <a:lstStyle/>
                    <a:p>
                      <a:pPr rtl="0"/>
                      <a:r>
                        <a:rPr lang="el-GR" sz="2000" dirty="0"/>
                        <a:t>Ελαϊκό οξύ (</a:t>
                      </a:r>
                      <a:r>
                        <a:rPr lang="el-GR" sz="1800" b="0" i="0" u="none" strike="noStrike" kern="1200" dirty="0">
                          <a:solidFill>
                            <a:schemeClr val="dk1"/>
                          </a:solidFill>
                          <a:latin typeface="+mn-lt"/>
                          <a:ea typeface="+mn-ea"/>
                          <a:cs typeface="+mn-cs"/>
                        </a:rPr>
                        <a:t>Κοινό μονοακόρεστο λιπαρό</a:t>
                      </a:r>
                      <a:r>
                        <a:rPr lang="el-GR" sz="1800" b="0" i="0" u="none" strike="noStrike" kern="1200" baseline="0" dirty="0">
                          <a:solidFill>
                            <a:schemeClr val="dk1"/>
                          </a:solidFill>
                          <a:latin typeface="+mn-lt"/>
                          <a:ea typeface="+mn-ea"/>
                          <a:cs typeface="+mn-cs"/>
                        </a:rPr>
                        <a:t> οξύ</a:t>
                      </a:r>
                      <a:r>
                        <a:rPr lang="el-GR" sz="1800" b="0" i="0" u="none" strike="noStrike" kern="1200" dirty="0">
                          <a:solidFill>
                            <a:schemeClr val="dk1"/>
                          </a:solidFill>
                          <a:latin typeface="+mn-lt"/>
                          <a:ea typeface="+mn-ea"/>
                          <a:cs typeface="+mn-cs"/>
                        </a:rPr>
                        <a:t>)</a:t>
                      </a:r>
                      <a:endParaRPr lang="el-GR" sz="2000" b="0" dirty="0"/>
                    </a:p>
                  </a:txBody>
                  <a:tcPr/>
                </a:tc>
                <a:tc>
                  <a:txBody>
                    <a:bodyPr/>
                    <a:lstStyle/>
                    <a:p>
                      <a:pPr>
                        <a:lnSpc>
                          <a:spcPct val="150000"/>
                        </a:lnSpc>
                      </a:pPr>
                      <a:r>
                        <a:rPr lang="el-GR" sz="2000" dirty="0"/>
                        <a:t>Η επαρκής πρόσληψη ωφελεί την υγεία του οργανισμού</a:t>
                      </a:r>
                      <a:endParaRPr lang="el-GR" sz="2000" dirty="0">
                        <a:solidFill>
                          <a:schemeClr val="bg1"/>
                        </a:solidFill>
                      </a:endParaRPr>
                    </a:p>
                  </a:txBody>
                  <a:tcPr/>
                </a:tc>
                <a:extLst>
                  <a:ext uri="{0D108BD9-81ED-4DB2-BD59-A6C34878D82A}">
                    <a16:rowId xmlns:a16="http://schemas.microsoft.com/office/drawing/2014/main" val="10003"/>
                  </a:ext>
                </a:extLst>
              </a:tr>
            </a:tbl>
          </a:graphicData>
        </a:graphic>
      </p:graphicFrame>
    </p:spTree>
  </p:cSld>
  <p:clrMapOvr>
    <a:masterClrMapping/>
  </p:clrMapOvr>
  <p:transition spd="med">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Έρευνα (</a:t>
            </a:r>
            <a:r>
              <a:rPr lang="en-US" dirty="0"/>
              <a:t>R. Fabiani,</a:t>
            </a:r>
            <a:r>
              <a:rPr lang="el-GR" dirty="0"/>
              <a:t> </a:t>
            </a:r>
            <a:r>
              <a:rPr lang="en-US" dirty="0"/>
              <a:t>2016</a:t>
            </a:r>
            <a:r>
              <a:rPr lang="el-GR" dirty="0"/>
              <a:t>)</a:t>
            </a:r>
          </a:p>
        </p:txBody>
      </p:sp>
      <p:sp>
        <p:nvSpPr>
          <p:cNvPr id="3" name="2 - Θέση περιεχομένου"/>
          <p:cNvSpPr>
            <a:spLocks noGrp="1"/>
          </p:cNvSpPr>
          <p:nvPr>
            <p:ph idx="1"/>
          </p:nvPr>
        </p:nvSpPr>
        <p:spPr>
          <a:xfrm>
            <a:off x="313509" y="2116183"/>
            <a:ext cx="11469188" cy="4480560"/>
          </a:xfrm>
        </p:spPr>
        <p:txBody>
          <a:bodyPr>
            <a:normAutofit fontScale="70000" lnSpcReduction="20000"/>
          </a:bodyPr>
          <a:lstStyle/>
          <a:p>
            <a:pPr algn="just">
              <a:lnSpc>
                <a:spcPct val="170000"/>
              </a:lnSpc>
            </a:pPr>
            <a:r>
              <a:rPr lang="el-GR" sz="2900" dirty="0">
                <a:solidFill>
                  <a:schemeClr val="bg1"/>
                </a:solidFill>
              </a:rPr>
              <a:t>Η πρώτη in vivo μελέτη που διερεύνησε την αντικαρκινική επίδραση της ελευρωπαΐνης πραγματοποιήθηκε χρησιμοποιώντας ένα εγχώριο στέλεχος ελβετικών ποντικών αλμπίνο που αναπτύσσει αυθόρμητα σαρκώματα μαλακού ιστού</a:t>
            </a:r>
          </a:p>
          <a:p>
            <a:pPr algn="just">
              <a:lnSpc>
                <a:spcPct val="170000"/>
              </a:lnSpc>
            </a:pPr>
            <a:r>
              <a:rPr lang="el-GR" sz="2900" dirty="0">
                <a:solidFill>
                  <a:schemeClr val="bg1"/>
                </a:solidFill>
              </a:rPr>
              <a:t>Σε αυτό το σύστημα, περίπου το 25% των ποντικών, τόσο άρρενα όσο και θήλεα, αναπτύσσουν όγκους ηλικίας περίπου 1 έτους. Όταν οι ορατοί όγκοι έφθασαν στη διάμετρο τουλάχιστον 2 cm, τα ζώα υποβλήθηκαν σε θεραπεία με ελευρωπαΐνης, 1% σε πόσιμο νερό. Εντός 9-12 ημερών από τη θεραπεία, η ελευρωπαίνη προκάλεσε πλήρη υποχώρηση του όγκου σε ποντίκια 10/11 και μερική παλινδρόμηση σε ένα ζώο, ενώ όλα τα ζώα που δεν υποβλήθηκαν σε θεραπεία πέθαναν εντός 2 εβδομάδων από την εμφάνιση όγκου</a:t>
            </a:r>
          </a:p>
          <a:p>
            <a:pPr>
              <a:buNone/>
            </a:pPr>
            <a:endParaRPr lang="el-GR" dirty="0"/>
          </a:p>
          <a:p>
            <a:pPr>
              <a:buNone/>
            </a:pPr>
            <a:endParaRPr lang="el-GR" dirty="0">
              <a:solidFill>
                <a:schemeClr val="bg1"/>
              </a:solidFill>
            </a:endParaRPr>
          </a:p>
        </p:txBody>
      </p: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Έρευνα (</a:t>
            </a:r>
            <a:r>
              <a:rPr lang="en-US" dirty="0"/>
              <a:t>R. Fabiani, 2016</a:t>
            </a:r>
            <a:r>
              <a:rPr lang="el-GR" dirty="0"/>
              <a:t>)</a:t>
            </a:r>
          </a:p>
        </p:txBody>
      </p:sp>
      <p:sp>
        <p:nvSpPr>
          <p:cNvPr id="3" name="2 - Θέση περιεχομένου"/>
          <p:cNvSpPr>
            <a:spLocks noGrp="1"/>
          </p:cNvSpPr>
          <p:nvPr>
            <p:ph idx="1"/>
          </p:nvPr>
        </p:nvSpPr>
        <p:spPr>
          <a:xfrm>
            <a:off x="680321" y="2336872"/>
            <a:ext cx="9613861" cy="3877315"/>
          </a:xfrm>
        </p:spPr>
        <p:txBody>
          <a:bodyPr>
            <a:normAutofit/>
          </a:bodyPr>
          <a:lstStyle/>
          <a:p>
            <a:pPr algn="just">
              <a:lnSpc>
                <a:spcPct val="150000"/>
              </a:lnSpc>
            </a:pPr>
            <a:r>
              <a:rPr lang="el-GR" sz="2000" dirty="0">
                <a:solidFill>
                  <a:schemeClr val="bg1"/>
                </a:solidFill>
              </a:rPr>
              <a:t>Τα </a:t>
            </a:r>
            <a:r>
              <a:rPr lang="en-US" sz="2000" dirty="0">
                <a:solidFill>
                  <a:schemeClr val="bg1"/>
                </a:solidFill>
              </a:rPr>
              <a:t>in vivo</a:t>
            </a:r>
            <a:r>
              <a:rPr lang="el-GR" sz="2000" dirty="0">
                <a:solidFill>
                  <a:schemeClr val="bg1"/>
                </a:solidFill>
              </a:rPr>
              <a:t> δεδομένα ήταν σύμφωνα με διάφορα αποτελέσματα που καταδείχθηκαν in vitro, δείχνοντας ότι η ελευρωπαΐνη ήταν ικανή να αναστέλλει την ανάπτυξη, τη μετανάστευση και την εισβολή των καρκινικών κυττάρων</a:t>
            </a:r>
          </a:p>
          <a:p>
            <a:pPr algn="just">
              <a:lnSpc>
                <a:spcPct val="150000"/>
              </a:lnSpc>
            </a:pPr>
            <a:r>
              <a:rPr lang="el-GR" sz="2000" dirty="0">
                <a:solidFill>
                  <a:schemeClr val="bg1"/>
                </a:solidFill>
              </a:rPr>
              <a:t>Τα in vivo αποτελέσματα</a:t>
            </a:r>
            <a:r>
              <a:rPr lang="en-US" sz="2000" dirty="0">
                <a:solidFill>
                  <a:schemeClr val="bg1"/>
                </a:solidFill>
              </a:rPr>
              <a:t> </a:t>
            </a:r>
            <a:r>
              <a:rPr lang="el-GR" sz="2000" dirty="0">
                <a:solidFill>
                  <a:schemeClr val="bg1"/>
                </a:solidFill>
              </a:rPr>
              <a:t>σε αυτήν την πρώτη μελέτη σχετικά με την ελευρωπαίνη ήταν ιδιαίτερα εντυπωσιακά και σίγουρα έχουν προκαλέσει το ενδιαφέρον των ερευνητών για περαιτέρω έρευνες σχετικά με αυτήν την ένωση.</a:t>
            </a:r>
          </a:p>
        </p:txBody>
      </p:sp>
    </p:spTree>
  </p:cSld>
  <p:clrMapOvr>
    <a:masterClrMapping/>
  </p:clrMapOvr>
  <p:transition spd="med">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Έρευνα</a:t>
            </a:r>
          </a:p>
        </p:txBody>
      </p:sp>
      <p:sp>
        <p:nvSpPr>
          <p:cNvPr id="3" name="2 - Θέση περιεχομένου"/>
          <p:cNvSpPr>
            <a:spLocks noGrp="1"/>
          </p:cNvSpPr>
          <p:nvPr>
            <p:ph idx="1"/>
          </p:nvPr>
        </p:nvSpPr>
        <p:spPr/>
        <p:txBody>
          <a:bodyPr/>
          <a:lstStyle/>
          <a:p>
            <a:pPr algn="just">
              <a:lnSpc>
                <a:spcPct val="150000"/>
              </a:lnSpc>
              <a:buNone/>
            </a:pPr>
            <a:r>
              <a:rPr lang="el-GR" sz="2000" b="1" dirty="0">
                <a:solidFill>
                  <a:schemeClr val="bg1"/>
                </a:solidFill>
              </a:rPr>
              <a:t>Φύλλων ελιάς</a:t>
            </a:r>
            <a:r>
              <a:rPr lang="en-US" sz="2000" b="1" dirty="0">
                <a:solidFill>
                  <a:schemeClr val="bg1"/>
                </a:solidFill>
              </a:rPr>
              <a:t> ( </a:t>
            </a:r>
            <a:r>
              <a:rPr lang="el-GR" sz="2000" dirty="0" err="1">
                <a:solidFill>
                  <a:schemeClr val="bg1"/>
                </a:solidFill>
              </a:rPr>
              <a:t>Maha</a:t>
            </a:r>
            <a:r>
              <a:rPr lang="el-GR" sz="2000" dirty="0">
                <a:solidFill>
                  <a:schemeClr val="bg1"/>
                </a:solidFill>
              </a:rPr>
              <a:t> H. </a:t>
            </a:r>
            <a:r>
              <a:rPr lang="el-GR" sz="2000" dirty="0" err="1">
                <a:solidFill>
                  <a:schemeClr val="bg1"/>
                </a:solidFill>
              </a:rPr>
              <a:t>Elamin</a:t>
            </a:r>
            <a:r>
              <a:rPr lang="en-US" sz="2000" dirty="0">
                <a:solidFill>
                  <a:schemeClr val="bg1"/>
                </a:solidFill>
              </a:rPr>
              <a:t>, 2013)</a:t>
            </a:r>
            <a:endParaRPr lang="el-GR" sz="2000" b="1" dirty="0">
              <a:solidFill>
                <a:schemeClr val="bg1"/>
              </a:solidFill>
            </a:endParaRPr>
          </a:p>
          <a:p>
            <a:pPr algn="just">
              <a:lnSpc>
                <a:spcPct val="150000"/>
              </a:lnSpc>
            </a:pPr>
            <a:r>
              <a:rPr lang="el-GR" sz="2000" dirty="0">
                <a:solidFill>
                  <a:schemeClr val="bg1"/>
                </a:solidFill>
              </a:rPr>
              <a:t>Εκχύλισμα φύλλων ελιάς (1000 </a:t>
            </a:r>
            <a:r>
              <a:rPr lang="en-US" sz="2000" dirty="0">
                <a:solidFill>
                  <a:schemeClr val="bg1"/>
                </a:solidFill>
              </a:rPr>
              <a:t>mg</a:t>
            </a:r>
            <a:r>
              <a:rPr lang="el-GR" sz="2000" dirty="0">
                <a:solidFill>
                  <a:schemeClr val="bg1"/>
                </a:solidFill>
              </a:rPr>
              <a:t> ελευρωπαΐνης/</a:t>
            </a:r>
            <a:r>
              <a:rPr lang="en-US" sz="2000" dirty="0">
                <a:solidFill>
                  <a:schemeClr val="bg1"/>
                </a:solidFill>
              </a:rPr>
              <a:t>kg</a:t>
            </a:r>
            <a:r>
              <a:rPr lang="el-GR" sz="2000" dirty="0">
                <a:solidFill>
                  <a:schemeClr val="bg1"/>
                </a:solidFill>
              </a:rPr>
              <a:t> εκχυλίσματος) χορηγήθηκε από το στόμα δύο φορές την ημέρα για 30 εβδομάδες. Ανέστειλε την καρκινογένεση του δέρματος και την ανάπτυξη όγκου σε ποντίκια και αυτή η υψηλή δόση βρέθηκε να είναι ασφαλής και σημαντικά αποτελεσματική.</a:t>
            </a:r>
          </a:p>
        </p:txBody>
      </p:sp>
    </p:spTree>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Έρευνα </a:t>
            </a:r>
          </a:p>
        </p:txBody>
      </p:sp>
      <p:sp>
        <p:nvSpPr>
          <p:cNvPr id="3" name="2 - Θέση περιεχομένου"/>
          <p:cNvSpPr>
            <a:spLocks noGrp="1"/>
          </p:cNvSpPr>
          <p:nvPr>
            <p:ph idx="1"/>
          </p:nvPr>
        </p:nvSpPr>
        <p:spPr>
          <a:xfrm>
            <a:off x="680321" y="2336872"/>
            <a:ext cx="9613861" cy="4063927"/>
          </a:xfrm>
        </p:spPr>
        <p:txBody>
          <a:bodyPr>
            <a:normAutofit/>
          </a:bodyPr>
          <a:lstStyle/>
          <a:p>
            <a:pPr>
              <a:lnSpc>
                <a:spcPct val="150000"/>
              </a:lnSpc>
              <a:buNone/>
            </a:pPr>
            <a:r>
              <a:rPr lang="el-GR" sz="2000" b="1" dirty="0">
                <a:solidFill>
                  <a:schemeClr val="bg1"/>
                </a:solidFill>
              </a:rPr>
              <a:t>Λευχαιμία (</a:t>
            </a:r>
            <a:r>
              <a:rPr lang="en-US" sz="2000" b="1" dirty="0">
                <a:solidFill>
                  <a:schemeClr val="bg1"/>
                </a:solidFill>
              </a:rPr>
              <a:t> I. Casaburi, 2013)</a:t>
            </a:r>
            <a:endParaRPr lang="el-GR" sz="2000" dirty="0">
              <a:solidFill>
                <a:schemeClr val="bg1"/>
              </a:solidFill>
            </a:endParaRPr>
          </a:p>
          <a:p>
            <a:pPr>
              <a:lnSpc>
                <a:spcPct val="150000"/>
              </a:lnSpc>
            </a:pPr>
            <a:r>
              <a:rPr lang="el-GR" sz="2000" dirty="0">
                <a:solidFill>
                  <a:schemeClr val="bg1"/>
                </a:solidFill>
              </a:rPr>
              <a:t>Έχει διερευνηθεί η αντικαρκινική επίδραση των φαινολών ελαιολάδου, χρησιμοποιώντας ως πειραματικό μοντέλο, την κυτταρική σειρά προμυελοκυτταρικής λευχαιμίας HL60. Αποδείχθηκε ότι η υδροξυτυροσόλη, σε συγκεντρώσεις από 50 έως 100 Μ, είναι ικανή να σταματήσει τον κυτταρικό κύκλο, να μειώσει την ανάπτυξη και τον πολλαπλασιασμό και να προκαλέσει απόπτωση, σε κύτταρα HL60.</a:t>
            </a:r>
          </a:p>
        </p:txBody>
      </p:sp>
    </p:spTree>
  </p:cSld>
  <p:clrMapOvr>
    <a:masterClrMapping/>
  </p:clrMapOvr>
  <p:transition spd="med">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 Απόβλητα ελαιοτριβείου</a:t>
            </a:r>
          </a:p>
        </p:txBody>
      </p:sp>
      <p:sp>
        <p:nvSpPr>
          <p:cNvPr id="3" name="2 - Θέση περιεχομένου"/>
          <p:cNvSpPr>
            <a:spLocks noGrp="1"/>
          </p:cNvSpPr>
          <p:nvPr>
            <p:ph idx="1"/>
          </p:nvPr>
        </p:nvSpPr>
        <p:spPr>
          <a:xfrm>
            <a:off x="680321" y="2129246"/>
            <a:ext cx="10410045" cy="4572000"/>
          </a:xfrm>
        </p:spPr>
        <p:txBody>
          <a:bodyPr>
            <a:normAutofit/>
          </a:bodyPr>
          <a:lstStyle/>
          <a:p>
            <a:pPr>
              <a:lnSpc>
                <a:spcPct val="150000"/>
              </a:lnSpc>
            </a:pPr>
            <a:r>
              <a:rPr lang="el-GR" sz="2000" dirty="0">
                <a:solidFill>
                  <a:schemeClr val="bg1"/>
                </a:solidFill>
              </a:rPr>
              <a:t>Η απομόνωση ενός καθαρισμένου κλάσματος του αποβλήτου υλικού OMWW (A009) αντιπροσωπεύει μια πολλά υποσχόμενη στρατηγική καθώς είναι ένα παραπροϊόν που μπορεί να χρησιμοποιηθεί για την παραγωγή εκχυλίσματος πλούσιου σε πολυφαινόλες</a:t>
            </a:r>
          </a:p>
          <a:p>
            <a:pPr>
              <a:lnSpc>
                <a:spcPct val="150000"/>
              </a:lnSpc>
            </a:pPr>
            <a:r>
              <a:rPr lang="el-GR" sz="2000" dirty="0">
                <a:solidFill>
                  <a:schemeClr val="bg1"/>
                </a:solidFill>
              </a:rPr>
              <a:t>Από διαφορετικές παρτίδες ανέστειλε τον πολλαπλασιασμό, τη μετανάστευση, την εισβολή, την προσκόλληση, τη βλάστηση καρκινικών κυττάρων στο έντερο</a:t>
            </a:r>
          </a:p>
          <a:p>
            <a:pPr>
              <a:lnSpc>
                <a:spcPct val="150000"/>
              </a:lnSpc>
            </a:pPr>
            <a:r>
              <a:rPr lang="el-GR" sz="2000" dirty="0">
                <a:solidFill>
                  <a:schemeClr val="bg1"/>
                </a:solidFill>
              </a:rPr>
              <a:t>Παραγωγή συμπληρωμάτων διατροφής με πιθανές επιπτώσεις στην πρόληψη του καρκίνου, πιο εύκολο στην εξαγωγή του και λιγότερο δαπανηρό από την υδροξυτυροσόλη (</a:t>
            </a:r>
            <a:r>
              <a:rPr lang="el-GR" sz="2000" dirty="0" err="1">
                <a:solidFill>
                  <a:schemeClr val="bg1"/>
                </a:solidFill>
              </a:rPr>
              <a:t>HyT</a:t>
            </a:r>
            <a:r>
              <a:rPr lang="el-GR" sz="2000" dirty="0">
                <a:solidFill>
                  <a:schemeClr val="bg1"/>
                </a:solidFill>
              </a:rPr>
              <a:t>)</a:t>
            </a:r>
          </a:p>
        </p:txBody>
      </p:sp>
    </p:spTree>
  </p:cSld>
  <p:clrMapOvr>
    <a:masterClrMapping/>
  </p:clrMapOvr>
  <p:transition spd="med">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Φάρμακα </a:t>
            </a:r>
          </a:p>
        </p:txBody>
      </p:sp>
      <p:sp>
        <p:nvSpPr>
          <p:cNvPr id="3" name="2 - Θέση περιεχομένου"/>
          <p:cNvSpPr>
            <a:spLocks noGrp="1"/>
          </p:cNvSpPr>
          <p:nvPr>
            <p:ph idx="1"/>
          </p:nvPr>
        </p:nvSpPr>
        <p:spPr>
          <a:xfrm>
            <a:off x="680321" y="2336873"/>
            <a:ext cx="8346113" cy="3599316"/>
          </a:xfrm>
        </p:spPr>
        <p:txBody>
          <a:bodyPr>
            <a:normAutofit/>
          </a:bodyPr>
          <a:lstStyle/>
          <a:p>
            <a:pPr>
              <a:lnSpc>
                <a:spcPct val="150000"/>
              </a:lnSpc>
            </a:pPr>
            <a:r>
              <a:rPr lang="el-GR" sz="2000" dirty="0">
                <a:solidFill>
                  <a:schemeClr val="bg1"/>
                </a:solidFill>
              </a:rPr>
              <a:t>Το παρθένο ελαιόλαδο με κατάλληλη συγκέντρωση φαρμακολογικά δραστικών ενώσεων και «φυσικό έκδοχο» μπορεί να θεωρηθεί ένα θρεπτικό συστατικό χρήσιμο στην πρόληψη και τη θεραπεία του καρκίνου</a:t>
            </a:r>
          </a:p>
          <a:p>
            <a:pPr>
              <a:lnSpc>
                <a:spcPct val="150000"/>
              </a:lnSpc>
            </a:pPr>
            <a:r>
              <a:rPr lang="el-GR" sz="2000" dirty="0">
                <a:solidFill>
                  <a:schemeClr val="bg1"/>
                </a:solidFill>
              </a:rPr>
              <a:t>Ένας συνδυασμός πολυφαινολών με αντικαρκινικά φάρμακα μπορεί να προσφέρει μια καλύτερη στρατηγική για τη θεραπεία του καρκίνου</a:t>
            </a:r>
          </a:p>
          <a:p>
            <a:pPr>
              <a:lnSpc>
                <a:spcPct val="150000"/>
              </a:lnSpc>
            </a:pPr>
            <a:endParaRPr lang="el-GR" sz="2000" dirty="0">
              <a:solidFill>
                <a:schemeClr val="bg1"/>
              </a:solidFill>
            </a:endParaRPr>
          </a:p>
          <a:p>
            <a:pPr>
              <a:lnSpc>
                <a:spcPct val="150000"/>
              </a:lnSpc>
            </a:pPr>
            <a:endParaRPr lang="el-GR" sz="2000" dirty="0">
              <a:solidFill>
                <a:schemeClr val="bg1"/>
              </a:solidFill>
            </a:endParaRPr>
          </a:p>
          <a:p>
            <a:pPr>
              <a:lnSpc>
                <a:spcPct val="150000"/>
              </a:lnSpc>
            </a:pPr>
            <a:endParaRPr lang="el-GR" sz="2000" dirty="0">
              <a:solidFill>
                <a:schemeClr val="bg1"/>
              </a:solidFill>
            </a:endParaRPr>
          </a:p>
        </p:txBody>
      </p:sp>
    </p:spTree>
  </p:cSld>
  <p:clrMapOvr>
    <a:masterClrMapping/>
  </p:clrMapOvr>
  <p:transition spd="med">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Φάρμακα</a:t>
            </a:r>
          </a:p>
        </p:txBody>
      </p:sp>
      <p:sp>
        <p:nvSpPr>
          <p:cNvPr id="3" name="2 - Θέση περιεχομένου"/>
          <p:cNvSpPr>
            <a:spLocks noGrp="1"/>
          </p:cNvSpPr>
          <p:nvPr>
            <p:ph idx="1"/>
          </p:nvPr>
        </p:nvSpPr>
        <p:spPr>
          <a:xfrm>
            <a:off x="680322" y="2336872"/>
            <a:ext cx="8933942" cy="3998613"/>
          </a:xfrm>
        </p:spPr>
        <p:txBody>
          <a:bodyPr>
            <a:normAutofit/>
          </a:bodyPr>
          <a:lstStyle/>
          <a:p>
            <a:pPr>
              <a:lnSpc>
                <a:spcPct val="150000"/>
              </a:lnSpc>
            </a:pPr>
            <a:r>
              <a:rPr lang="el-GR" sz="2000" dirty="0">
                <a:solidFill>
                  <a:schemeClr val="bg1"/>
                </a:solidFill>
              </a:rPr>
              <a:t>Τα φαινολικά σεκοϊριδοειδή έχουν θεωρηθεί ως ιδανικοί υποψήφιοι για θεραπείες καρκίνου</a:t>
            </a:r>
          </a:p>
          <a:p>
            <a:pPr>
              <a:lnSpc>
                <a:spcPct val="150000"/>
              </a:lnSpc>
            </a:pPr>
            <a:r>
              <a:rPr lang="el-GR" sz="2000" dirty="0">
                <a:solidFill>
                  <a:schemeClr val="bg1"/>
                </a:solidFill>
              </a:rPr>
              <a:t>Πιθανή χρήση τους ως συνδυαστικών φαρμάκων σε αντικαρκινικές θεραπείες πολλαπλών στόχων</a:t>
            </a:r>
          </a:p>
          <a:p>
            <a:pPr>
              <a:lnSpc>
                <a:spcPct val="150000"/>
              </a:lnSpc>
            </a:pPr>
            <a:r>
              <a:rPr lang="el-GR" sz="2000" dirty="0">
                <a:solidFill>
                  <a:schemeClr val="bg1"/>
                </a:solidFill>
              </a:rPr>
              <a:t>Υπάρχει έλλειψη γνώσης και κατανόησης του τι συμβαίνει στα σεκοϊριδοειδή της ελιάς αφού εισέλθουν στο κύτταρο, στο ζώο ή στο ανθρώπινο σώμα</a:t>
            </a:r>
          </a:p>
          <a:p>
            <a:pPr>
              <a:buNone/>
            </a:pPr>
            <a:endParaRPr lang="el-GR" dirty="0"/>
          </a:p>
        </p:txBody>
      </p:sp>
    </p:spTree>
  </p:cSld>
  <p:clrMapOvr>
    <a:masterClrMapping/>
  </p:clrMapOvr>
  <p:transition spd="med">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Συμπεράσματα</a:t>
            </a:r>
          </a:p>
        </p:txBody>
      </p:sp>
      <p:sp>
        <p:nvSpPr>
          <p:cNvPr id="3" name="2 - Θέση περιεχομένου"/>
          <p:cNvSpPr>
            <a:spLocks noGrp="1"/>
          </p:cNvSpPr>
          <p:nvPr>
            <p:ph idx="1"/>
          </p:nvPr>
        </p:nvSpPr>
        <p:spPr>
          <a:xfrm>
            <a:off x="680321" y="2336872"/>
            <a:ext cx="9613861" cy="4026605"/>
          </a:xfrm>
        </p:spPr>
        <p:txBody>
          <a:bodyPr/>
          <a:lstStyle/>
          <a:p>
            <a:pPr>
              <a:lnSpc>
                <a:spcPct val="150000"/>
              </a:lnSpc>
            </a:pPr>
            <a:r>
              <a:rPr lang="el-GR" sz="2000" dirty="0">
                <a:solidFill>
                  <a:schemeClr val="bg1"/>
                </a:solidFill>
              </a:rPr>
              <a:t>Οι ελιές και το ελαιόλαδο πιστεύεται ότι επηρεάζουν ευεργετικά πολλές βιολογικές διαδικασίες, συμπεριλαμβανομένου του καρκίνου</a:t>
            </a:r>
          </a:p>
          <a:p>
            <a:pPr>
              <a:lnSpc>
                <a:spcPct val="150000"/>
              </a:lnSpc>
            </a:pPr>
            <a:r>
              <a:rPr lang="el-GR" sz="2000" dirty="0">
                <a:solidFill>
                  <a:schemeClr val="bg1"/>
                </a:solidFill>
              </a:rPr>
              <a:t> Το υψηλό φαινολικό του έξτρα παρθένου ελαιολάδου, εν κατακλείδι, είναι μια ισχυρή φυσική λειτουργική τροφή και όλοι οι άνθρωποι πρέπει να το καταναλώνουν καθημερινά</a:t>
            </a:r>
          </a:p>
          <a:p>
            <a:pPr>
              <a:lnSpc>
                <a:spcPct val="150000"/>
              </a:lnSpc>
            </a:pPr>
            <a:r>
              <a:rPr lang="el-GR" sz="2000" dirty="0">
                <a:solidFill>
                  <a:schemeClr val="bg1"/>
                </a:solidFill>
              </a:rPr>
              <a:t>Το πιθανό χημειοπροληπτικό αποτέλεσμα του θα πρέπει να εξεταστεί στο πλαίσιο του μεσογειακού τρόπου ζωής και του τρόπου ζωής ως μια υγιής και ισορροπημένη επιλογή από την παιδική ηλικία και καθ 'όλη τη διάρκεια της ζωής</a:t>
            </a:r>
          </a:p>
          <a:p>
            <a:endParaRPr lang="el-GR" dirty="0"/>
          </a:p>
        </p:txBody>
      </p:sp>
    </p:spTree>
  </p:cSld>
  <p:clrMapOvr>
    <a:masterClrMapping/>
  </p:clrMapOvr>
  <p:transition spd="med">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Τον 4</a:t>
            </a:r>
            <a:r>
              <a:rPr lang="el-GR" baseline="30000" dirty="0"/>
              <a:t>ο</a:t>
            </a:r>
            <a:r>
              <a:rPr lang="el-GR" dirty="0"/>
              <a:t> αι. ο Ιπποκράτης :</a:t>
            </a:r>
          </a:p>
        </p:txBody>
      </p:sp>
      <p:sp>
        <p:nvSpPr>
          <p:cNvPr id="3" name="2 - Θέση περιεχομένου"/>
          <p:cNvSpPr>
            <a:spLocks noGrp="1"/>
          </p:cNvSpPr>
          <p:nvPr>
            <p:ph idx="1"/>
          </p:nvPr>
        </p:nvSpPr>
        <p:spPr>
          <a:xfrm>
            <a:off x="680321" y="2286001"/>
            <a:ext cx="5629039" cy="3762102"/>
          </a:xfrm>
        </p:spPr>
        <p:txBody>
          <a:bodyPr>
            <a:normAutofit/>
          </a:bodyPr>
          <a:lstStyle/>
          <a:p>
            <a:pPr algn="ctr">
              <a:lnSpc>
                <a:spcPct val="150000"/>
              </a:lnSpc>
              <a:buNone/>
            </a:pPr>
            <a:endParaRPr lang="el-GR" dirty="0">
              <a:solidFill>
                <a:schemeClr val="bg1"/>
              </a:solidFill>
              <a:latin typeface="Calibri"/>
              <a:cs typeface="Calibri"/>
            </a:endParaRPr>
          </a:p>
          <a:p>
            <a:pPr algn="ctr">
              <a:lnSpc>
                <a:spcPct val="150000"/>
              </a:lnSpc>
              <a:buNone/>
            </a:pPr>
            <a:r>
              <a:rPr lang="el-GR" dirty="0">
                <a:solidFill>
                  <a:schemeClr val="bg1"/>
                </a:solidFill>
                <a:cs typeface="Calibri"/>
              </a:rPr>
              <a:t>«</a:t>
            </a:r>
            <a:r>
              <a:rPr lang="el-GR" dirty="0">
                <a:solidFill>
                  <a:schemeClr val="bg1"/>
                </a:solidFill>
              </a:rPr>
              <a:t>Αφήστε το φαγητό να είναι το φάρμακό σας, αφήστε το φάρμακο να είναι το φαγητό σας» </a:t>
            </a:r>
          </a:p>
          <a:p>
            <a:pPr algn="ctr">
              <a:lnSpc>
                <a:spcPct val="150000"/>
              </a:lnSpc>
              <a:buNone/>
            </a:pPr>
            <a:endParaRPr lang="el-GR" dirty="0">
              <a:solidFill>
                <a:schemeClr val="bg1"/>
              </a:solidFill>
            </a:endParaRPr>
          </a:p>
        </p:txBody>
      </p:sp>
      <p:pic>
        <p:nvPicPr>
          <p:cNvPr id="4" name="3 - Εικόνα" descr="202108241514558529.jpg"/>
          <p:cNvPicPr>
            <a:picLocks noChangeAspect="1"/>
          </p:cNvPicPr>
          <p:nvPr/>
        </p:nvPicPr>
        <p:blipFill>
          <a:blip r:embed="rId2"/>
          <a:stretch>
            <a:fillRect/>
          </a:stretch>
        </p:blipFill>
        <p:spPr>
          <a:xfrm>
            <a:off x="7077449" y="2318390"/>
            <a:ext cx="3722728" cy="383421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spd="med">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Συμπεράσματα</a:t>
            </a:r>
          </a:p>
        </p:txBody>
      </p:sp>
      <p:sp>
        <p:nvSpPr>
          <p:cNvPr id="3" name="2 - Θέση περιεχομένου"/>
          <p:cNvSpPr>
            <a:spLocks noGrp="1"/>
          </p:cNvSpPr>
          <p:nvPr>
            <p:ph idx="1"/>
          </p:nvPr>
        </p:nvSpPr>
        <p:spPr>
          <a:xfrm>
            <a:off x="680321" y="2336872"/>
            <a:ext cx="9560959" cy="4063927"/>
          </a:xfrm>
        </p:spPr>
        <p:txBody>
          <a:bodyPr>
            <a:normAutofit/>
          </a:bodyPr>
          <a:lstStyle/>
          <a:p>
            <a:pPr>
              <a:lnSpc>
                <a:spcPct val="150000"/>
              </a:lnSpc>
            </a:pPr>
            <a:r>
              <a:rPr lang="el-GR" sz="2000" dirty="0">
                <a:solidFill>
                  <a:schemeClr val="bg1"/>
                </a:solidFill>
              </a:rPr>
              <a:t> Αρκετές </a:t>
            </a:r>
            <a:r>
              <a:rPr lang="el-GR" sz="2000" dirty="0" err="1">
                <a:solidFill>
                  <a:schemeClr val="bg1"/>
                </a:solidFill>
              </a:rPr>
              <a:t>προκλινικές</a:t>
            </a:r>
            <a:r>
              <a:rPr lang="el-GR" sz="2000" dirty="0">
                <a:solidFill>
                  <a:schemeClr val="bg1"/>
                </a:solidFill>
              </a:rPr>
              <a:t> και κλινικές μελέτες έχουν εστιάσει στο πώς ένα διατροφικό πρότυπο μεσογειακής διατροφής θα μπορούσε να επηρεάσει την έναρξη και την εξέλιξη του καρκίνου</a:t>
            </a:r>
          </a:p>
          <a:p>
            <a:pPr>
              <a:lnSpc>
                <a:spcPct val="150000"/>
              </a:lnSpc>
            </a:pPr>
            <a:r>
              <a:rPr lang="el-GR" sz="2000" dirty="0">
                <a:solidFill>
                  <a:schemeClr val="bg1"/>
                </a:solidFill>
              </a:rPr>
              <a:t>Είναι πολύ δύσκολο να προσδιοριστεί η δόση και οι επιδράσεις που σχετίζονται με τη δόση</a:t>
            </a:r>
          </a:p>
          <a:p>
            <a:pPr>
              <a:lnSpc>
                <a:spcPct val="150000"/>
              </a:lnSpc>
            </a:pPr>
            <a:r>
              <a:rPr lang="el-GR" sz="2000" dirty="0">
                <a:solidFill>
                  <a:schemeClr val="bg1"/>
                </a:solidFill>
              </a:rPr>
              <a:t>Οι συνεχιζόμενες και μελλοντικές καλά σχεδιασμένες μελέτες θα βοηθήσουν στην περαιτέρω εξέταση της συσχέτισης ελαιολάδου- καρκίνου.</a:t>
            </a:r>
          </a:p>
          <a:p>
            <a:endParaRPr lang="el-GR" dirty="0"/>
          </a:p>
        </p:txBody>
      </p:sp>
    </p:spTree>
  </p:cSld>
  <p:clrMapOvr>
    <a:masterClrMapping/>
  </p:clrMapOvr>
  <p:transition spd="med">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sz="half" idx="2"/>
          </p:nvPr>
        </p:nvSpPr>
        <p:spPr/>
        <p:txBody>
          <a:bodyPr>
            <a:normAutofit/>
          </a:bodyPr>
          <a:lstStyle/>
          <a:p>
            <a:r>
              <a:rPr lang="el-GR" sz="3600" b="1" dirty="0"/>
              <a:t>Σας ευχαριστώ πολύ για τον χρόνο σας!!!</a:t>
            </a:r>
          </a:p>
        </p:txBody>
      </p:sp>
      <p:pic>
        <p:nvPicPr>
          <p:cNvPr id="4" name="3 - Εικόνα" descr="pagosmia-imera-kata-tou-karkinou-4-febryary.jpg"/>
          <p:cNvPicPr>
            <a:picLocks noChangeAspect="1"/>
          </p:cNvPicPr>
          <p:nvPr/>
        </p:nvPicPr>
        <p:blipFill>
          <a:blip r:embed="rId2"/>
          <a:stretch>
            <a:fillRect/>
          </a:stretch>
        </p:blipFill>
        <p:spPr>
          <a:xfrm>
            <a:off x="2050869" y="237852"/>
            <a:ext cx="7694022" cy="4085954"/>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Καρκίνος</a:t>
            </a:r>
          </a:p>
        </p:txBody>
      </p:sp>
      <p:sp>
        <p:nvSpPr>
          <p:cNvPr id="3" name="2 - Θέση περιεχομένου"/>
          <p:cNvSpPr>
            <a:spLocks noGrp="1"/>
          </p:cNvSpPr>
          <p:nvPr>
            <p:ph sz="half" idx="1"/>
          </p:nvPr>
        </p:nvSpPr>
        <p:spPr/>
        <p:txBody>
          <a:bodyPr/>
          <a:lstStyle/>
          <a:p>
            <a:pPr algn="just">
              <a:lnSpc>
                <a:spcPct val="150000"/>
              </a:lnSpc>
            </a:pPr>
            <a:r>
              <a:rPr lang="el-GR" dirty="0">
                <a:solidFill>
                  <a:schemeClr val="bg1"/>
                </a:solidFill>
              </a:rPr>
              <a:t>Μία ομάδα ασθενειών που έχουν σχέση με την αφύσικη κυτταρική ανάπτυξη</a:t>
            </a:r>
          </a:p>
          <a:p>
            <a:pPr algn="just">
              <a:lnSpc>
                <a:spcPct val="150000"/>
              </a:lnSpc>
            </a:pPr>
            <a:r>
              <a:rPr lang="el-GR" dirty="0">
                <a:solidFill>
                  <a:schemeClr val="bg1"/>
                </a:solidFill>
              </a:rPr>
              <a:t>Εισβολή ή διάδοση σε άλλα μέρη του σώματος</a:t>
            </a:r>
          </a:p>
          <a:p>
            <a:pPr algn="just">
              <a:lnSpc>
                <a:spcPct val="150000"/>
              </a:lnSpc>
            </a:pPr>
            <a:r>
              <a:rPr lang="el-GR" dirty="0">
                <a:solidFill>
                  <a:schemeClr val="bg1"/>
                </a:solidFill>
              </a:rPr>
              <a:t>Ανεξέλεγκτος πολλαπλασιασμός των κυττάρων</a:t>
            </a:r>
          </a:p>
          <a:p>
            <a:endParaRPr lang="el-GR" dirty="0">
              <a:solidFill>
                <a:schemeClr val="bg1"/>
              </a:solidFill>
            </a:endParaRPr>
          </a:p>
        </p:txBody>
      </p:sp>
      <p:pic>
        <p:nvPicPr>
          <p:cNvPr id="6" name="5 - Θέση περιεχομένου" descr="download.jpg"/>
          <p:cNvPicPr>
            <a:picLocks noGrp="1" noChangeAspect="1"/>
          </p:cNvPicPr>
          <p:nvPr>
            <p:ph sz="half" idx="2"/>
          </p:nvPr>
        </p:nvPicPr>
        <p:blipFill>
          <a:blip r:embed="rId2"/>
          <a:stretch>
            <a:fillRect/>
          </a:stretch>
        </p:blipFill>
        <p:spPr>
          <a:xfrm>
            <a:off x="5688305" y="2576035"/>
            <a:ext cx="4894148" cy="2818925"/>
          </a:xfrm>
          <a:prstGeom prst="rect">
            <a:avLst/>
          </a:prstGeom>
          <a:ln>
            <a:noFill/>
          </a:ln>
          <a:effectLst>
            <a:outerShdw blurRad="149987" dist="250190" dir="8460000" algn="ctr">
              <a:srgbClr val="000000">
                <a:alpha val="28000"/>
              </a:srgbClr>
            </a:outerShdw>
            <a:softEdge rad="112500"/>
          </a:effectLst>
          <a:scene3d>
            <a:camera prst="orthographicFront">
              <a:rot lat="0" lon="0" rev="0"/>
            </a:camera>
            <a:lightRig rig="contrasting" dir="t">
              <a:rot lat="0" lon="0" rev="1500000"/>
            </a:lightRig>
          </a:scene3d>
          <a:sp3d prstMaterial="metal">
            <a:bevelT w="88900" h="88900"/>
          </a:sp3d>
        </p:spPr>
      </p:pic>
    </p:spTree>
  </p:cSld>
  <p:clrMapOvr>
    <a:masterClrMapping/>
  </p:clrMapOvr>
  <p:transition spd="med">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Καρκίνος</a:t>
            </a:r>
          </a:p>
        </p:txBody>
      </p:sp>
      <p:sp>
        <p:nvSpPr>
          <p:cNvPr id="3" name="2 - Θέση περιεχομένου"/>
          <p:cNvSpPr>
            <a:spLocks noGrp="1"/>
          </p:cNvSpPr>
          <p:nvPr>
            <p:ph sz="half" idx="1"/>
          </p:nvPr>
        </p:nvSpPr>
        <p:spPr>
          <a:xfrm>
            <a:off x="1072206" y="2349936"/>
            <a:ext cx="4257440" cy="3632853"/>
          </a:xfrm>
        </p:spPr>
        <p:txBody>
          <a:bodyPr>
            <a:noAutofit/>
          </a:bodyPr>
          <a:lstStyle/>
          <a:p>
            <a:pPr algn="ctr">
              <a:lnSpc>
                <a:spcPct val="150000"/>
              </a:lnSpc>
              <a:buNone/>
            </a:pPr>
            <a:r>
              <a:rPr lang="el-GR" sz="2400" dirty="0">
                <a:solidFill>
                  <a:schemeClr val="bg1"/>
                </a:solidFill>
                <a:effectLst>
                  <a:outerShdw blurRad="38100" dist="38100" dir="2700000" algn="tl">
                    <a:srgbClr val="000000">
                      <a:alpha val="43137"/>
                    </a:srgbClr>
                  </a:outerShdw>
                </a:effectLst>
              </a:rPr>
              <a:t>Στάδια</a:t>
            </a:r>
            <a:r>
              <a:rPr lang="el-GR" dirty="0">
                <a:solidFill>
                  <a:schemeClr val="bg1"/>
                </a:solidFill>
                <a:effectLst>
                  <a:outerShdw blurRad="38100" dist="38100" dir="2700000" algn="tl">
                    <a:srgbClr val="000000">
                      <a:alpha val="43137"/>
                    </a:srgbClr>
                  </a:outerShdw>
                </a:effectLst>
              </a:rPr>
              <a:t>:</a:t>
            </a:r>
          </a:p>
          <a:p>
            <a:pPr algn="just">
              <a:lnSpc>
                <a:spcPct val="150000"/>
              </a:lnSpc>
            </a:pPr>
            <a:r>
              <a:rPr lang="el-GR" dirty="0">
                <a:solidFill>
                  <a:schemeClr val="bg1"/>
                </a:solidFill>
                <a:effectLst>
                  <a:outerShdw blurRad="38100" dist="38100" dir="2700000" algn="tl">
                    <a:srgbClr val="000000">
                      <a:alpha val="43137"/>
                    </a:srgbClr>
                  </a:outerShdw>
                </a:effectLst>
              </a:rPr>
              <a:t>Αντίσταση στην απόπτωση</a:t>
            </a:r>
          </a:p>
          <a:p>
            <a:pPr algn="just">
              <a:lnSpc>
                <a:spcPct val="150000"/>
              </a:lnSpc>
            </a:pPr>
            <a:r>
              <a:rPr lang="el-GR" dirty="0">
                <a:solidFill>
                  <a:schemeClr val="bg1"/>
                </a:solidFill>
                <a:effectLst>
                  <a:outerShdw blurRad="38100" dist="38100" dir="2700000" algn="tl">
                    <a:srgbClr val="000000">
                      <a:alpha val="43137"/>
                    </a:srgbClr>
                  </a:outerShdw>
                </a:effectLst>
              </a:rPr>
              <a:t>Αντίσταση στη γήρανση</a:t>
            </a:r>
          </a:p>
          <a:p>
            <a:pPr algn="just">
              <a:lnSpc>
                <a:spcPct val="150000"/>
              </a:lnSpc>
            </a:pPr>
            <a:r>
              <a:rPr lang="el-GR" dirty="0">
                <a:solidFill>
                  <a:schemeClr val="bg1"/>
                </a:solidFill>
                <a:effectLst>
                  <a:outerShdw blurRad="38100" dist="38100" dir="2700000" algn="tl">
                    <a:srgbClr val="000000">
                      <a:alpha val="43137"/>
                    </a:srgbClr>
                  </a:outerShdw>
                </a:effectLst>
              </a:rPr>
              <a:t>Αγγειογένεση</a:t>
            </a:r>
          </a:p>
          <a:p>
            <a:pPr algn="just">
              <a:lnSpc>
                <a:spcPct val="150000"/>
              </a:lnSpc>
            </a:pPr>
            <a:r>
              <a:rPr lang="el-GR" dirty="0">
                <a:solidFill>
                  <a:schemeClr val="bg1"/>
                </a:solidFill>
                <a:effectLst>
                  <a:outerShdw blurRad="38100" dist="38100" dir="2700000" algn="tl">
                    <a:srgbClr val="000000">
                      <a:alpha val="43137"/>
                    </a:srgbClr>
                  </a:outerShdw>
                </a:effectLst>
              </a:rPr>
              <a:t>Μετάσταση</a:t>
            </a:r>
          </a:p>
          <a:p>
            <a:pPr algn="just">
              <a:lnSpc>
                <a:spcPct val="150000"/>
              </a:lnSpc>
            </a:pPr>
            <a:r>
              <a:rPr lang="el-GR" dirty="0">
                <a:solidFill>
                  <a:schemeClr val="bg1"/>
                </a:solidFill>
                <a:effectLst>
                  <a:outerShdw blurRad="38100" dist="38100" dir="2700000" algn="tl">
                    <a:srgbClr val="000000">
                      <a:alpha val="43137"/>
                    </a:srgbClr>
                  </a:outerShdw>
                </a:effectLst>
              </a:rPr>
              <a:t>Κυτταρικός θάνατος (Αυτοφαγία)</a:t>
            </a:r>
          </a:p>
        </p:txBody>
      </p:sp>
      <p:sp>
        <p:nvSpPr>
          <p:cNvPr id="4" name="3 - Θέση περιεχομένου"/>
          <p:cNvSpPr>
            <a:spLocks noGrp="1"/>
          </p:cNvSpPr>
          <p:nvPr>
            <p:ph sz="half" idx="2"/>
          </p:nvPr>
        </p:nvSpPr>
        <p:spPr>
          <a:xfrm>
            <a:off x="6178730" y="2939143"/>
            <a:ext cx="5408023" cy="1645920"/>
          </a:xfrm>
        </p:spPr>
        <p:txBody>
          <a:bodyPr>
            <a:noAutofit/>
          </a:bodyPr>
          <a:lstStyle/>
          <a:p>
            <a:pPr algn="ctr">
              <a:lnSpc>
                <a:spcPct val="150000"/>
              </a:lnSpc>
              <a:buNone/>
            </a:pPr>
            <a:r>
              <a:rPr lang="el-GR" sz="2400" dirty="0">
                <a:solidFill>
                  <a:schemeClr val="bg1"/>
                </a:solidFill>
                <a:latin typeface="+mj-lt"/>
              </a:rPr>
              <a:t>Αιτία:</a:t>
            </a:r>
          </a:p>
          <a:p>
            <a:pPr algn="ctr">
              <a:lnSpc>
                <a:spcPct val="150000"/>
              </a:lnSpc>
              <a:buNone/>
            </a:pPr>
            <a:r>
              <a:rPr lang="el-GR" dirty="0">
                <a:solidFill>
                  <a:schemeClr val="bg1"/>
                </a:solidFill>
                <a:effectLst/>
                <a:cs typeface="Calibri"/>
              </a:rPr>
              <a:t>↑ Ελεύθερων Ριζών → Οξειδωτικό στρες</a:t>
            </a:r>
            <a:endParaRPr lang="el-GR" dirty="0">
              <a:solidFill>
                <a:schemeClr val="bg1"/>
              </a:solidFill>
              <a:latin typeface="Calibri"/>
              <a:cs typeface="Calibri"/>
            </a:endParaRPr>
          </a:p>
          <a:p>
            <a:pPr>
              <a:buNone/>
            </a:pPr>
            <a:endParaRPr lang="el-GR" dirty="0"/>
          </a:p>
        </p:txBody>
      </p:sp>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0321" y="836022"/>
            <a:ext cx="9613861" cy="998143"/>
          </a:xfrm>
        </p:spPr>
        <p:txBody>
          <a:bodyPr>
            <a:normAutofit fontScale="90000"/>
          </a:bodyPr>
          <a:lstStyle/>
          <a:p>
            <a:r>
              <a:rPr lang="el-GR" b="1" dirty="0"/>
              <a:t>Τι είναι οι ελεύθερες ρίζες;</a:t>
            </a:r>
            <a:br>
              <a:rPr lang="el-GR" b="1" dirty="0"/>
            </a:br>
            <a:endParaRPr lang="el-GR" dirty="0"/>
          </a:p>
        </p:txBody>
      </p:sp>
      <p:sp>
        <p:nvSpPr>
          <p:cNvPr id="3" name="2 - Θέση περιεχομένου"/>
          <p:cNvSpPr>
            <a:spLocks noGrp="1"/>
          </p:cNvSpPr>
          <p:nvPr>
            <p:ph idx="1"/>
          </p:nvPr>
        </p:nvSpPr>
        <p:spPr>
          <a:xfrm>
            <a:off x="183931" y="2103120"/>
            <a:ext cx="10501486" cy="3095897"/>
          </a:xfrm>
        </p:spPr>
        <p:txBody>
          <a:bodyPr>
            <a:noAutofit/>
          </a:bodyPr>
          <a:lstStyle/>
          <a:p>
            <a:pPr algn="just">
              <a:lnSpc>
                <a:spcPct val="150000"/>
              </a:lnSpc>
              <a:buNone/>
            </a:pPr>
            <a:r>
              <a:rPr lang="el-GR" sz="2000" dirty="0">
                <a:solidFill>
                  <a:schemeClr val="bg1"/>
                </a:solidFill>
              </a:rPr>
              <a:t>Όταν η εξωτερική στιβάδα των ατόμων δεν είναι πλήρης, είναι εξαιρετικά ασταθή και ονομάζονται "ελεύθερες ρίζες". Οι ελεύθερες ρίζες, στην προσπάθειά τους να συμπληρώσουν τα ηλεκτρόνια που τους λείπουν από την εξωτερική τους στιβάδα, αποσπούν ηλεκτρόνια από γειτονικά μόρια, καθιστώντας με τη σειρά τους και τα μόρια αυτά ελεύθερες ρίζες. </a:t>
            </a:r>
          </a:p>
        </p:txBody>
      </p:sp>
      <p:pic>
        <p:nvPicPr>
          <p:cNvPr id="4" name="3 - Εικόνα" descr="download.jpg"/>
          <p:cNvPicPr>
            <a:picLocks noChangeAspect="1"/>
          </p:cNvPicPr>
          <p:nvPr/>
        </p:nvPicPr>
        <p:blipFill>
          <a:blip r:embed="rId2"/>
          <a:stretch>
            <a:fillRect/>
          </a:stretch>
        </p:blipFill>
        <p:spPr>
          <a:xfrm>
            <a:off x="3161212" y="4049485"/>
            <a:ext cx="7870960" cy="2625635"/>
          </a:xfrm>
          <a:prstGeom prst="rect">
            <a:avLst/>
          </a:prstGeom>
          <a:ln>
            <a:noFill/>
          </a:ln>
          <a:effectLst>
            <a:softEdge rad="112500"/>
          </a:effectLst>
        </p:spPr>
      </p:pic>
    </p:spTree>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Καταπολέμηση</a:t>
            </a:r>
          </a:p>
        </p:txBody>
      </p:sp>
      <p:sp>
        <p:nvSpPr>
          <p:cNvPr id="3" name="2 - Θέση περιεχομένου"/>
          <p:cNvSpPr>
            <a:spLocks noGrp="1"/>
          </p:cNvSpPr>
          <p:nvPr>
            <p:ph idx="1"/>
          </p:nvPr>
        </p:nvSpPr>
        <p:spPr>
          <a:xfrm>
            <a:off x="458252" y="2349935"/>
            <a:ext cx="10579861" cy="4037802"/>
          </a:xfrm>
        </p:spPr>
        <p:txBody>
          <a:bodyPr>
            <a:normAutofit/>
          </a:bodyPr>
          <a:lstStyle/>
          <a:p>
            <a:pPr algn="just">
              <a:lnSpc>
                <a:spcPct val="160000"/>
              </a:lnSpc>
              <a:buNone/>
            </a:pPr>
            <a:r>
              <a:rPr lang="el-GR" dirty="0">
                <a:solidFill>
                  <a:schemeClr val="bg1"/>
                </a:solidFill>
              </a:rPr>
              <a:t>Τα αντιοξειδωτικά θα δώσουν στην ελεύθερη ρίζα το ηλεκτρόνιο που αυτή αναζητά, δίχως να καταστρέφεται η ίδια. </a:t>
            </a:r>
          </a:p>
          <a:p>
            <a:pPr algn="just">
              <a:lnSpc>
                <a:spcPct val="160000"/>
              </a:lnSpc>
              <a:buNone/>
            </a:pPr>
            <a:r>
              <a:rPr lang="el-GR" dirty="0">
                <a:solidFill>
                  <a:schemeClr val="bg1"/>
                </a:solidFill>
              </a:rPr>
              <a:t>Όταν το μόριο της αντιοξειδωτικής ουσίας συναντήσει μια ελεύθερη ρίζα, της χορηγεί ένα ηλεκτρόνιο, θέτοντας τέλος στην κυτταρική καταστροφή και τη φθορά του σώματος που είναι γνωστός ως γήρανση. </a:t>
            </a:r>
            <a:br>
              <a:rPr lang="el-GR" dirty="0"/>
            </a:br>
            <a:endParaRPr lang="el-GR" b="1" dirty="0"/>
          </a:p>
        </p:txBody>
      </p:sp>
    </p:spTree>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Μεσογειακή διατροφή</a:t>
            </a:r>
            <a:endParaRPr lang="en-US" b="1" dirty="0"/>
          </a:p>
        </p:txBody>
      </p:sp>
      <p:sp>
        <p:nvSpPr>
          <p:cNvPr id="3" name="Content Placeholder 2"/>
          <p:cNvSpPr>
            <a:spLocks noGrp="1"/>
          </p:cNvSpPr>
          <p:nvPr>
            <p:ph sz="half" idx="2"/>
          </p:nvPr>
        </p:nvSpPr>
        <p:spPr>
          <a:xfrm>
            <a:off x="992778" y="2129247"/>
            <a:ext cx="4376057" cy="4336868"/>
          </a:xfrm>
        </p:spPr>
        <p:txBody>
          <a:bodyPr>
            <a:noAutofit/>
          </a:bodyPr>
          <a:lstStyle/>
          <a:p>
            <a:pPr>
              <a:lnSpc>
                <a:spcPct val="150000"/>
              </a:lnSpc>
            </a:pPr>
            <a:r>
              <a:rPr lang="el-GR" dirty="0">
                <a:solidFill>
                  <a:schemeClr val="bg1"/>
                </a:solidFill>
              </a:rPr>
              <a:t>Γλυκά</a:t>
            </a:r>
          </a:p>
          <a:p>
            <a:pPr>
              <a:lnSpc>
                <a:spcPct val="150000"/>
              </a:lnSpc>
            </a:pPr>
            <a:r>
              <a:rPr lang="el-GR" dirty="0">
                <a:solidFill>
                  <a:schemeClr val="bg1"/>
                </a:solidFill>
              </a:rPr>
              <a:t>Κόκκινο κρέας</a:t>
            </a:r>
          </a:p>
          <a:p>
            <a:pPr>
              <a:lnSpc>
                <a:spcPct val="150000"/>
              </a:lnSpc>
            </a:pPr>
            <a:r>
              <a:rPr lang="el-GR" dirty="0">
                <a:solidFill>
                  <a:schemeClr val="bg1"/>
                </a:solidFill>
              </a:rPr>
              <a:t>Ψάρια και Πουλερικά</a:t>
            </a:r>
          </a:p>
          <a:p>
            <a:pPr>
              <a:lnSpc>
                <a:spcPct val="150000"/>
              </a:lnSpc>
            </a:pPr>
            <a:r>
              <a:rPr lang="el-GR" dirty="0">
                <a:solidFill>
                  <a:schemeClr val="bg1"/>
                </a:solidFill>
              </a:rPr>
              <a:t>Γαλακτοκομικά</a:t>
            </a:r>
          </a:p>
          <a:p>
            <a:pPr>
              <a:lnSpc>
                <a:spcPct val="150000"/>
              </a:lnSpc>
            </a:pPr>
            <a:r>
              <a:rPr lang="el-GR" dirty="0">
                <a:solidFill>
                  <a:schemeClr val="bg1"/>
                </a:solidFill>
              </a:rPr>
              <a:t>Ελαιόλαδο</a:t>
            </a:r>
          </a:p>
          <a:p>
            <a:pPr>
              <a:lnSpc>
                <a:spcPct val="150000"/>
              </a:lnSpc>
            </a:pPr>
            <a:r>
              <a:rPr lang="el-GR" dirty="0">
                <a:solidFill>
                  <a:schemeClr val="bg1"/>
                </a:solidFill>
              </a:rPr>
              <a:t>Όσπρια και Ξηροί καρποί</a:t>
            </a:r>
          </a:p>
          <a:p>
            <a:pPr>
              <a:lnSpc>
                <a:spcPct val="150000"/>
              </a:lnSpc>
            </a:pPr>
            <a:r>
              <a:rPr lang="el-GR" dirty="0">
                <a:solidFill>
                  <a:schemeClr val="bg1"/>
                </a:solidFill>
              </a:rPr>
              <a:t>Φρούτα και Λαχανικά</a:t>
            </a:r>
          </a:p>
          <a:p>
            <a:pPr>
              <a:lnSpc>
                <a:spcPct val="150000"/>
              </a:lnSpc>
            </a:pPr>
            <a:r>
              <a:rPr lang="el-GR" dirty="0">
                <a:solidFill>
                  <a:schemeClr val="bg1"/>
                </a:solidFill>
              </a:rPr>
              <a:t>Δημητριακά</a:t>
            </a:r>
          </a:p>
        </p:txBody>
      </p:sp>
      <p:pic>
        <p:nvPicPr>
          <p:cNvPr id="7" name="6 - Θέση περιεχομένου" descr="pyramida.jpg"/>
          <p:cNvPicPr>
            <a:picLocks noGrp="1" noChangeAspect="1"/>
          </p:cNvPicPr>
          <p:nvPr>
            <p:ph sz="quarter" idx="4"/>
          </p:nvPr>
        </p:nvPicPr>
        <p:blipFill>
          <a:blip r:embed="rId3"/>
          <a:stretch>
            <a:fillRect/>
          </a:stretch>
        </p:blipFill>
        <p:spPr>
          <a:xfrm>
            <a:off x="5904411" y="2181497"/>
            <a:ext cx="5355771" cy="4323805"/>
          </a:xfrm>
          <a:prstGeom prst="rect">
            <a:avLst/>
          </a:prstGeom>
          <a:ln>
            <a:noFill/>
          </a:ln>
          <a:effectLst>
            <a:softEdge rad="112500"/>
          </a:effectLst>
        </p:spPr>
      </p:pic>
    </p:spTree>
    <p:extLst>
      <p:ext uri="{BB962C8B-B14F-4D97-AF65-F5344CB8AC3E}">
        <p14:creationId xmlns:p14="http://schemas.microsoft.com/office/powerpoint/2010/main" val="3369225394"/>
      </p:ext>
    </p:extLst>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Μεσογειακή διατροφή</a:t>
            </a:r>
          </a:p>
        </p:txBody>
      </p:sp>
      <p:sp>
        <p:nvSpPr>
          <p:cNvPr id="3" name="2 - Θέση περιεχομένου"/>
          <p:cNvSpPr>
            <a:spLocks noGrp="1"/>
          </p:cNvSpPr>
          <p:nvPr>
            <p:ph idx="1"/>
          </p:nvPr>
        </p:nvSpPr>
        <p:spPr>
          <a:xfrm>
            <a:off x="680321" y="2336873"/>
            <a:ext cx="9312765" cy="3894110"/>
          </a:xfrm>
        </p:spPr>
        <p:txBody>
          <a:bodyPr>
            <a:normAutofit fontScale="92500" lnSpcReduction="10000"/>
          </a:bodyPr>
          <a:lstStyle/>
          <a:p>
            <a:pPr algn="ctr">
              <a:lnSpc>
                <a:spcPct val="150000"/>
              </a:lnSpc>
              <a:buNone/>
            </a:pPr>
            <a:r>
              <a:rPr lang="el-GR" sz="2600" dirty="0">
                <a:solidFill>
                  <a:schemeClr val="bg1"/>
                </a:solidFill>
              </a:rPr>
              <a:t>Ελαιόλαδο:</a:t>
            </a:r>
          </a:p>
          <a:p>
            <a:pPr>
              <a:lnSpc>
                <a:spcPct val="150000"/>
              </a:lnSpc>
            </a:pPr>
            <a:r>
              <a:rPr lang="el-GR" dirty="0">
                <a:solidFill>
                  <a:schemeClr val="bg1"/>
                </a:solidFill>
              </a:rPr>
              <a:t>Η κύρια πηγή λίπους στη μεσογειακή διατροφή είναι το παρθένο ελαιόλαδο</a:t>
            </a:r>
          </a:p>
          <a:p>
            <a:pPr>
              <a:lnSpc>
                <a:spcPct val="150000"/>
              </a:lnSpc>
            </a:pPr>
            <a:r>
              <a:rPr lang="el-GR" dirty="0">
                <a:solidFill>
                  <a:schemeClr val="bg1"/>
                </a:solidFill>
              </a:rPr>
              <a:t>Μπορεί να μειώσει την οξείδωση πρωτεϊνών, DNA και λιπιδίων που παίζουν ρόλο στην ανάπτυξη όγκων</a:t>
            </a:r>
          </a:p>
          <a:p>
            <a:pPr>
              <a:lnSpc>
                <a:spcPct val="150000"/>
              </a:lnSpc>
            </a:pPr>
            <a:r>
              <a:rPr lang="el-GR" dirty="0">
                <a:solidFill>
                  <a:schemeClr val="bg1"/>
                </a:solidFill>
              </a:rPr>
              <a:t>Οι βιοδραστικές ενώσεις του που υπάρχουν στο μη σαπωνοποιήσιμο κλάσμα</a:t>
            </a:r>
          </a:p>
          <a:p>
            <a:endParaRPr lang="el-GR" dirty="0">
              <a:solidFill>
                <a:schemeClr val="bg1"/>
              </a:solidFill>
            </a:endParaRPr>
          </a:p>
        </p:txBody>
      </p:sp>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t>Χημική σύνθεση</a:t>
            </a:r>
          </a:p>
        </p:txBody>
      </p:sp>
      <p:sp>
        <p:nvSpPr>
          <p:cNvPr id="3" name="2 - Θέση περιεχομένου"/>
          <p:cNvSpPr>
            <a:spLocks noGrp="1"/>
          </p:cNvSpPr>
          <p:nvPr>
            <p:ph idx="1"/>
          </p:nvPr>
        </p:nvSpPr>
        <p:spPr>
          <a:xfrm>
            <a:off x="680320" y="2336873"/>
            <a:ext cx="7157393" cy="4116178"/>
          </a:xfrm>
        </p:spPr>
        <p:txBody>
          <a:bodyPr>
            <a:normAutofit/>
          </a:bodyPr>
          <a:lstStyle/>
          <a:p>
            <a:pPr>
              <a:lnSpc>
                <a:spcPct val="150000"/>
              </a:lnSpc>
              <a:buNone/>
            </a:pPr>
            <a:r>
              <a:rPr lang="el-GR" sz="2200" dirty="0">
                <a:solidFill>
                  <a:schemeClr val="bg1"/>
                </a:solidFill>
                <a:latin typeface="+mj-lt"/>
              </a:rPr>
              <a:t>Ελαιόλαδο:</a:t>
            </a:r>
          </a:p>
          <a:p>
            <a:pPr marL="342900" indent="-342900">
              <a:lnSpc>
                <a:spcPct val="170000"/>
              </a:lnSpc>
              <a:spcAft>
                <a:spcPts val="1000"/>
              </a:spcAft>
            </a:pPr>
            <a:r>
              <a:rPr lang="el-GR" sz="2200" dirty="0">
                <a:solidFill>
                  <a:srgbClr val="000000"/>
                </a:solidFill>
                <a:ea typeface="Times New Roman"/>
              </a:rPr>
              <a:t>Σαπωνοποιήσιμο κλάσμα (98-99% του συνολικού βάρους του ελαίου, τριγλυκερίδια)</a:t>
            </a:r>
            <a:endParaRPr lang="el-GR" sz="2200" dirty="0">
              <a:ea typeface="Times New Roman"/>
            </a:endParaRPr>
          </a:p>
          <a:p>
            <a:pPr>
              <a:lnSpc>
                <a:spcPct val="170000"/>
              </a:lnSpc>
              <a:spcAft>
                <a:spcPts val="1000"/>
              </a:spcAft>
            </a:pPr>
            <a:r>
              <a:rPr lang="el-GR" sz="2200" dirty="0">
                <a:solidFill>
                  <a:srgbClr val="000000"/>
                </a:solidFill>
                <a:ea typeface="Times New Roman"/>
              </a:rPr>
              <a:t>Ασαπωνοποίητο κλάσμα (περίπου 2% του συνολικού βάρους του ελαίου), συμπεριλαμβανομένων περισσότερων από 230 χημικών ενώσεων.</a:t>
            </a:r>
            <a:endParaRPr lang="el-GR" sz="2200" dirty="0"/>
          </a:p>
        </p:txBody>
      </p:sp>
      <p:pic>
        <p:nvPicPr>
          <p:cNvPr id="4" name="3 - Εικόνα" descr="elaiolado_boukali.gif"/>
          <p:cNvPicPr>
            <a:picLocks noChangeAspect="1"/>
          </p:cNvPicPr>
          <p:nvPr/>
        </p:nvPicPr>
        <p:blipFill>
          <a:blip r:embed="rId2"/>
          <a:stretch>
            <a:fillRect/>
          </a:stretch>
        </p:blipFill>
        <p:spPr>
          <a:xfrm>
            <a:off x="7785463" y="2841172"/>
            <a:ext cx="3953387" cy="3180805"/>
          </a:xfrm>
          <a:prstGeom prst="rect">
            <a:avLst/>
          </a:prstGeom>
          <a:ln>
            <a:noFill/>
          </a:ln>
          <a:effectLst>
            <a:softEdge rad="112500"/>
          </a:effectLst>
        </p:spPr>
      </p:pic>
    </p:spTree>
  </p:cSld>
  <p:clrMapOvr>
    <a:masterClrMapping/>
  </p:clrMapOvr>
  <p:transition spd="med">
    <p:fade thruBlk="1"/>
  </p:transition>
</p:sld>
</file>

<file path=ppt/theme/theme1.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3631</TotalTime>
  <Words>1096</Words>
  <Application>Microsoft Office PowerPoint</Application>
  <PresentationFormat>Ευρεία οθόνη</PresentationFormat>
  <Paragraphs>92</Paragraphs>
  <Slides>21</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Calibri</vt:lpstr>
      <vt:lpstr>Trebuchet MS</vt:lpstr>
      <vt:lpstr>1_Berlin</vt:lpstr>
      <vt:lpstr>ΠΑΝΕΠΙΣΤΗΜΙΟ ΠΕΛΟΠΟΝΝΗΣΟΥ «Τμήμα Επιστήμης &amp;Τεχνολογίας Τροφίμων»   Πτυχιακή εργασία «Συσχέτιση της κατανάλωσης της επιτραπέζιας ελιάς και του ελαιολάδου με την εμφάνιση κακοήθων νεοπλασιών»  Φοιτήτρια: Πουλέλλη Αμαλία Επιβλέπων καθηγητής: Ξηρογιάννης Γεώργιος  ΚΑΛΑΜΑΤΑ 2022</vt:lpstr>
      <vt:lpstr>Τον 4ο αι. ο Ιπποκράτης :</vt:lpstr>
      <vt:lpstr>Καρκίνος</vt:lpstr>
      <vt:lpstr>Καρκίνος</vt:lpstr>
      <vt:lpstr>Τι είναι οι ελεύθερες ρίζες; </vt:lpstr>
      <vt:lpstr>Καταπολέμηση</vt:lpstr>
      <vt:lpstr>Μεσογειακή διατροφή</vt:lpstr>
      <vt:lpstr>Μεσογειακή διατροφή</vt:lpstr>
      <vt:lpstr>Χημική σύνθεση</vt:lpstr>
      <vt:lpstr>Συστατικά ελιάς και ελαιολάδου </vt:lpstr>
      <vt:lpstr>Συστατικά ελιάς και ελαιολάδου  </vt:lpstr>
      <vt:lpstr>Έρευνα (R. Fabiani, 2016)</vt:lpstr>
      <vt:lpstr>Έρευνα (R. Fabiani, 2016)</vt:lpstr>
      <vt:lpstr>Έρευνα</vt:lpstr>
      <vt:lpstr>Έρευνα </vt:lpstr>
      <vt:lpstr> Απόβλητα ελαιοτριβείου</vt:lpstr>
      <vt:lpstr>Φάρμακα </vt:lpstr>
      <vt:lpstr>Φάρμακα</vt:lpstr>
      <vt:lpstr>Συμπεράσματα</vt:lpstr>
      <vt:lpstr>Συμπεράσματα</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Αμαλία Πουλέλλη</dc:creator>
  <cp:lastModifiedBy>GEORGIOS XIROGIANNIS</cp:lastModifiedBy>
  <cp:revision>170</cp:revision>
  <dcterms:created xsi:type="dcterms:W3CDTF">2014-04-17T23:07:25Z</dcterms:created>
  <dcterms:modified xsi:type="dcterms:W3CDTF">2022-03-17T16:25:04Z</dcterms:modified>
</cp:coreProperties>
</file>