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38.xml.rels" ContentType="application/vnd.openxmlformats-package.relationships+xml"/>
  <Override PartName="/ppt/slides/_rels/slide5.xml.rels" ContentType="application/vnd.openxmlformats-package.relationships+xml"/>
  <Override PartName="/ppt/slides/_rels/slide39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50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51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52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53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slides/_rels/slide54.xml.rels" ContentType="application/vnd.openxmlformats-package.relationships+xml"/>
  <Override PartName="/ppt/slides/_rels/slide55.xml.rels" ContentType="application/vnd.openxmlformats-package.relationships+xml"/>
  <Override PartName="/ppt/slides/_rels/slide56.xml.rels" ContentType="application/vnd.openxmlformats-package.relationships+xml"/>
  <Override PartName="/ppt/slides/_rels/slide57.xml.rels" ContentType="application/vnd.openxmlformats-package.relationships+xml"/>
  <Override PartName="/ppt/slides/_rels/slide58.xml.rels" ContentType="application/vnd.openxmlformats-package.relationships+xml"/>
  <Override PartName="/ppt/slides/_rels/slide59.xml.rels" ContentType="application/vnd.openxmlformats-package.relationships+xml"/>
  <Override PartName="/ppt/slides/_rels/slide60.xml.rels" ContentType="application/vnd.openxmlformats-package.relationships+xml"/>
  <Override PartName="/ppt/presProps.xml" ContentType="application/vnd.openxmlformats-officedocument.presentationml.presProps+xml"/>
  <Override PartName="/ppt/media/image1.jpeg" ContentType="image/jpeg"/>
  <Override PartName="/ppt/media/image17.jpeg" ContentType="image/jpeg"/>
  <Override PartName="/ppt/media/image3.png" ContentType="image/png"/>
  <Override PartName="/ppt/media/image2.png" ContentType="image/png"/>
  <Override PartName="/ppt/media/image4.jpeg" ContentType="image/jpeg"/>
  <Override PartName="/ppt/media/image5.jpeg" ContentType="image/jpeg"/>
  <Override PartName="/ppt/media/image18.wmf" ContentType="image/x-wmf"/>
  <Override PartName="/ppt/media/image7.png" ContentType="image/png"/>
  <Override PartName="/ppt/media/image8.jpeg" ContentType="image/jpeg"/>
  <Override PartName="/ppt/media/image6.png" ContentType="image/png"/>
  <Override PartName="/ppt/media/image9.png" ContentType="image/png"/>
  <Override PartName="/ppt/media/image30.wmf" ContentType="image/x-wmf"/>
  <Override PartName="/ppt/media/image10.png" ContentType="image/png"/>
  <Override PartName="/ppt/media/image11.jpeg" ContentType="image/jpeg"/>
  <Override PartName="/ppt/media/image21.wmf" ContentType="image/x-wmf"/>
  <Override PartName="/ppt/media/image12.png" ContentType="image/png"/>
  <Override PartName="/ppt/media/image13.png" ContentType="image/png"/>
  <Override PartName="/ppt/media/image25.wmf" ContentType="image/x-wmf"/>
  <Override PartName="/ppt/media/image14.png" ContentType="image/png"/>
  <Override PartName="/ppt/media/image15.png" ContentType="image/png"/>
  <Override PartName="/ppt/media/image16.wmf" ContentType="image/x-wmf"/>
  <Override PartName="/ppt/media/image19.wmf" ContentType="image/x-wmf"/>
  <Override PartName="/ppt/media/image20.png" ContentType="image/png"/>
  <Override PartName="/ppt/media/image32.wmf" ContentType="image/x-wmf"/>
  <Override PartName="/ppt/media/image22.png" ContentType="image/png"/>
  <Override PartName="/ppt/media/image34.wmf" ContentType="image/x-wmf"/>
  <Override PartName="/ppt/media/image23.png" ContentType="image/png"/>
  <Override PartName="/ppt/media/image35.wmf" ContentType="image/x-wmf"/>
  <Override PartName="/ppt/media/image24.png" ContentType="image/png"/>
  <Override PartName="/ppt/media/image36.wmf" ContentType="image/x-wmf"/>
  <Override PartName="/ppt/media/image26.png" ContentType="image/png"/>
  <Override PartName="/ppt/media/image38.wmf" ContentType="image/x-wmf"/>
  <Override PartName="/ppt/media/image27.png" ContentType="image/png"/>
  <Override PartName="/ppt/media/image39.wmf" ContentType="image/x-wmf"/>
  <Override PartName="/ppt/media/image28.wmf" ContentType="image/x-wmf"/>
  <Override PartName="/ppt/media/image29.wmf" ContentType="image/x-wmf"/>
  <Override PartName="/ppt/media/image31.wmf" ContentType="image/x-wmf"/>
  <Override PartName="/ppt/media/image33.wmf" ContentType="image/x-wmf"/>
  <Override PartName="/ppt/media/image37.png" ContentType="image/png"/>
  <Override PartName="/ppt/media/image40.wmf" ContentType="image/x-wmf"/>
  <Override PartName="/ppt/media/image41.wmf" ContentType="image/x-wmf"/>
  <Override PartName="/ppt/media/image42.wmf" ContentType="image/x-wmf"/>
  <Override PartName="/ppt/media/image43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6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DD3FBA0-9CD2-48B3-A495-EAACD254EAA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4258868-4916-4799-811A-C04880A0C27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B48696D-4B80-4998-BED6-0F7C9CFF220E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7EE6C5B-C4C6-4550-9BBE-51817182061F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spcBef>
                <a:spcPts val="7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3A233A3-38D1-4A08-81AE-14D36426A3F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9997808-A324-4887-91AD-CDB01911796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E73B60A-54DB-4FA2-AB23-CE7B3078163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1F97FDE-8096-4583-8D64-99D5EA7AB24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AC8B122-74FF-4D8C-A3F1-91D5C48906E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0E264C0-F1CC-47CE-B7E5-F136C13DBC9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FE4FCFB-7254-475B-8368-4A6B89BC435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indent="0">
              <a:spcBef>
                <a:spcPts val="7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87B3E5A-248B-41A5-9189-24370297746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l-G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4400" spc="-1" strike="noStrike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 fontScale="98000"/>
          </a:bodyPr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>
                <a:solidFill>
                  <a:srgbClr val="000000"/>
                </a:solidFill>
                <a:latin typeface="Arial"/>
              </a:rPr>
              <a:t>Τρίτο επίπεδο διάρθρωσης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>
                <a:solidFill>
                  <a:srgbClr val="000000"/>
                </a:solidFill>
                <a:latin typeface="Arial"/>
              </a:rPr>
              <a:t>Πέμπτο επίπεδο διάρθρωσης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  <a:p>
            <a:pPr lvl="5" marL="2057400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>
                <a:solidFill>
                  <a:srgbClr val="000000"/>
                </a:solidFill>
                <a:latin typeface="Arial"/>
              </a:rPr>
              <a:t>Έκτο επίπεδο διάρθρωσης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  <a:p>
            <a:pPr lvl="6" marL="2057400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>
                <a:solidFill>
                  <a:srgbClr val="000000"/>
                </a:solidFill>
                <a:latin typeface="Arial"/>
              </a:rPr>
              <a:t>Έβδομο επίπεδο διάρθρωσης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l-GR" sz="14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1400" spc="-1" strike="noStrike">
                <a:solidFill>
                  <a:srgbClr val="000000"/>
                </a:solidFill>
                <a:latin typeface="Arial"/>
              </a:rPr>
              <a:t>&lt;ημερομηνία/ώρα&gt;</a:t>
            </a:r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l-GR" sz="14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1400" spc="-1" strike="noStrike">
                <a:solidFill>
                  <a:srgbClr val="000000"/>
                </a:solidFill>
                <a:latin typeface="Arial"/>
              </a:rPr>
              <a:t>&lt;υποσέλιδο&gt;</a:t>
            </a:r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l-GR" sz="14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586CD40D-EBB0-4576-8A41-3C3D135BE5A5}" type="slidenum">
              <a:rPr b="0" lang="el-GR" sz="1400" spc="-1" strike="noStrike">
                <a:solidFill>
                  <a:srgbClr val="000000"/>
                </a:solidFill>
                <a:latin typeface="Arial"/>
              </a:rPr>
              <a:t>&lt;αριθμός&gt;</a:t>
            </a:fld>
            <a:endParaRPr b="0" lang="el-G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5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hyperlink" Target="file://wiki.ubc.ca/images/a/a8/FNH200_Lesson08_DrumDryer.png" TargetMode="External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5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hyperlink" Target="file://wiki.ubc.ca/images/3/37/FNH200_Lesson08_DriedFish.jpg" TargetMode="Externa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5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hyperlink" Target="file://upload.wikimedia.org/wikipedia/commons/6/6d/%25_DV_Nutrients_in_Dried_Fruits.tiff" TargetMode="External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5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6.wmf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5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8.wmf"/><Relationship Id="rId2" Type="http://schemas.openxmlformats.org/officeDocument/2006/relationships/image" Target="../media/image16.wmf"/><Relationship Id="rId3" Type="http://schemas.openxmlformats.org/officeDocument/2006/relationships/slideLayout" Target="../slideLayouts/slideLayout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9.wmf"/><Relationship Id="rId2" Type="http://schemas.openxmlformats.org/officeDocument/2006/relationships/image" Target="../media/image16.wmf"/><Relationship Id="rId3" Type="http://schemas.openxmlformats.org/officeDocument/2006/relationships/slideLayout" Target="../slideLayouts/slideLayout1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16.wmf"/><Relationship Id="rId3" Type="http://schemas.openxmlformats.org/officeDocument/2006/relationships/slideLayout" Target="../slideLayouts/slideLayout1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21.wmf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slideLayout" Target="../slideLayouts/slideLayout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25.wmf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28.wmf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29.wmf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30.wmf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31.wmf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32.wmf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33.wmf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34.wmf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hyperlink" Target="file://wiki.ubc.ca/images/c/c7/FNH200_Lesson08_Shrinkage.gif" TargetMode="Externa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35.wmf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36.wmf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38.wmf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39.wmf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40.wmf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41.wmf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image" Target="../media/image42.wmf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323640" y="189000"/>
            <a:ext cx="8607240" cy="302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lnSpc>
                <a:spcPct val="15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el-GR" sz="4000" spc="-1" strike="noStrike" u="sng">
                <a:solidFill>
                  <a:srgbClr val="ff3300"/>
                </a:solidFill>
                <a:uFillTx/>
                <a:latin typeface="Arial"/>
              </a:rPr>
              <a:t>Η Ξήρανση στην Επεξεργασία – Θρεπτική Αξία των Τροφίμων</a:t>
            </a:r>
            <a:endParaRPr b="0" lang="el-GR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971280" y="3284640"/>
            <a:ext cx="7272360" cy="2016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 algn="ctr">
              <a:lnSpc>
                <a:spcPct val="90000"/>
              </a:lnSpc>
              <a:spcBef>
                <a:spcPts val="7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l-GR" sz="2800" spc="-1" strike="noStrike">
                <a:solidFill>
                  <a:srgbClr val="000000"/>
                </a:solidFill>
                <a:latin typeface="Arial"/>
              </a:rPr>
              <a:t>ΠΑΡΟΥΣΙΑΣΗ 9η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l-GR" sz="24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90000"/>
              </a:lnSpc>
              <a:spcBef>
                <a:spcPts val="9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600" spc="-1" strike="noStrike">
                <a:solidFill>
                  <a:srgbClr val="000000"/>
                </a:solidFill>
                <a:latin typeface="Arial"/>
              </a:rPr>
              <a:t>ΘΡΕΠΤΙΚΗ ΑΞΙΑ ΤΡΟΦΙΜΩΝ - ΕΠΕΞΕΡΓΑΣΙΑ</a:t>
            </a:r>
            <a:endParaRPr b="0" lang="el-G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37D6F26-FD38-487A-A9E6-9370DB3B8791}" type="slidenum">
              <a:t>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68360" y="0"/>
            <a:ext cx="8229600" cy="549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Ηλιακή ξήρανση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0" y="404280"/>
            <a:ext cx="9144000" cy="3961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lnSpc>
                <a:spcPct val="11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Η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ξήρανση με τη βοήθεια της ηλιακής ενέργειας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, εφαρμόζεται από αρχαιοτάτων χρόνων σε αγροτικά προϊόντα. Η ξήρανση αυτή μπορεί να γίνει άμεσα με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έκθεση στον ήλιο με το τρόφιμο να αναστρέφεται κατά διαστήματα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, ή με χρήση φαινόμενου θερμοκηπίου όπου το προϊόν καλύπτεται με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διαφανές κάλυμμα για προστασία και αύξηση θερμοκρασίας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, με ξήρανση σε ηλιακό ξηραντήριο και ηλιακούς συλλέκτες κ.λπ. 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3" name="" descr=""/>
          <p:cNvPicPr/>
          <p:nvPr/>
        </p:nvPicPr>
        <p:blipFill>
          <a:blip r:embed="rId1"/>
          <a:stretch/>
        </p:blipFill>
        <p:spPr>
          <a:xfrm>
            <a:off x="2700360" y="4365720"/>
            <a:ext cx="3959280" cy="2303280"/>
          </a:xfrm>
          <a:prstGeom prst="rect">
            <a:avLst/>
          </a:prstGeom>
          <a:ln w="0">
            <a:noFill/>
          </a:ln>
        </p:spPr>
      </p:pic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E48CF1F-467D-46D6-BF8B-3482DDFCA407}" type="slidenum">
              <a:t>10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Ξήρανση τομάτας στον ήλιο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5" name="" descr="drying tomatoes"/>
          <p:cNvPicPr/>
          <p:nvPr/>
        </p:nvPicPr>
        <p:blipFill>
          <a:blip r:embed="rId1"/>
          <a:stretch/>
        </p:blipFill>
        <p:spPr>
          <a:xfrm>
            <a:off x="971640" y="620640"/>
            <a:ext cx="7200720" cy="561672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6954D6C-5B4E-4A40-8323-7899E7B4BD0E}" type="slidenum">
              <a:t>11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9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Ηλιακή ξήρανση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179280" y="404640"/>
            <a:ext cx="8785440" cy="6337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lnSpc>
                <a:spcPct val="14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Κατά την έμμεση ξήρανση με ηλιακό ξηραντήριο, το προϊόν τοποθετείται κατάλληλα σε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στεγασμένο κλειστό χώρο και ξηραίνεται με ρεύμα αέρα που περνά προηγουμένως από ηλιακό συλλέκτη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Η ηλιακή ακτινοβολία αποτελεί μια αστείρευτη ενεργειακή πηγή του πλανήτη μας.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4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Παράλληλα, η ηλιακή ενέργεια είναι η πλέον αξιοποιούμενη από τις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Ήπιες Μορφές Ενέργειας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στον τομέα κάλυψης των θερμικών αναγκών, ενώ η αντίστοιχη τεχνολογία εξελίσσεται συνεχώς.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6449E42-7004-4423-8F4A-2AE62F28DFDA}" type="slidenum">
              <a:t>12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Αρχές ηλιακών ξηραντών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9" name="" descr=""/>
          <p:cNvPicPr/>
          <p:nvPr/>
        </p:nvPicPr>
        <p:blipFill>
          <a:blip r:embed="rId1"/>
          <a:stretch/>
        </p:blipFill>
        <p:spPr>
          <a:xfrm>
            <a:off x="250920" y="692280"/>
            <a:ext cx="3983040" cy="4897440"/>
          </a:xfrm>
          <a:prstGeom prst="rect">
            <a:avLst/>
          </a:prstGeom>
          <a:ln w="0">
            <a:noFill/>
          </a:ln>
        </p:spPr>
      </p:pic>
      <p:pic>
        <p:nvPicPr>
          <p:cNvPr id="70" name="" descr=""/>
          <p:cNvPicPr/>
          <p:nvPr/>
        </p:nvPicPr>
        <p:blipFill>
          <a:blip r:embed="rId2"/>
          <a:stretch/>
        </p:blipFill>
        <p:spPr>
          <a:xfrm>
            <a:off x="4356000" y="692280"/>
            <a:ext cx="4537080" cy="4897440"/>
          </a:xfrm>
          <a:prstGeom prst="rect">
            <a:avLst/>
          </a:prstGeom>
          <a:ln w="0">
            <a:noFill/>
          </a:ln>
        </p:spPr>
      </p:pic>
      <p:sp>
        <p:nvSpPr>
          <p:cNvPr id="71" name=""/>
          <p:cNvSpPr/>
          <p:nvPr/>
        </p:nvSpPr>
        <p:spPr>
          <a:xfrm>
            <a:off x="520920" y="5896080"/>
            <a:ext cx="7805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400" spc="-1" strike="noStrike">
                <a:solidFill>
                  <a:srgbClr val="000000"/>
                </a:solidFill>
                <a:latin typeface="Arial"/>
              </a:rPr>
              <a:t>http://www.solarfooddryer.com/Info/Z-Flow_Concept.htm</a:t>
            </a:r>
            <a:endParaRPr b="0" lang="el-G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C42983F-5637-43F9-8F7F-B9EB04BF91C7}" type="slidenum">
              <a:t>13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Βιομηχανική ξήρανση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0" y="549000"/>
            <a:ext cx="8964720" cy="61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lnSpc>
                <a:spcPct val="12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Οι ξηραντήρες μπορούν να διακριθούν στους αδιαβατικούς και τους μη αδιαβατικούς. Στους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αδιαβατικούς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η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θερμότητα εξάτμισης παρέχεται από ρεύμα αέρα το οποίο απ</a:t>
            </a:r>
            <a:r>
              <a:rPr b="0" lang="en-US" sz="2800" spc="-1" strike="noStrike">
                <a:solidFill>
                  <a:srgbClr val="ff3300"/>
                </a:solidFill>
                <a:latin typeface="Arial"/>
              </a:rPr>
              <a:t>o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μακρύνει συγχρόνως την εξατμιζόμενη από το τρόφιμο υγρασία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2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Στους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μη αδιαβατικούς ξηραντήρες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η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θερμότητα παρέχεται στο προϊόν με ακτινοβολία ή με αγωγή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μέσω επαφής με μία επιφάνεια. Η θερμοκρασία της επιφάνειας του προϊόντος που βρίσκεται σε επαφή με την πηγή θερμότητας αυξάνει και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οι υδρατμοί απομακρύνονται με κενό ή με κάποιο αέριο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EEDFF6A-42EC-4960-B103-6E5CF19DD992}" type="slidenum">
              <a:t>14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Θάλαμοι ξήρανσης</a:t>
            </a:r>
            <a:r>
              <a:rPr b="0" lang="el-GR" sz="4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-360" y="620280"/>
            <a:ext cx="8893080" cy="6048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Ξήρανση τροφίμων σε στερεά μορφή. Απλώνονται σε λεπτή στρώση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σε δίσκους που τοποθετούνται σε ράφια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διατεταγμένα κατακόρυφα στο θάλαμο. Η ξήρανση γίνεται με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ρεύμα θερμού αέρα που διοχετεύεται ανάμεσα στους δίσκους παράλληλα ή κάθετα με την επιφάνεια του τροφίμου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Κύριο πρόβλημα είναι η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ανομοιόμορφη ξήρανση λόγω ανομοιόμορφης ροής του αέρα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και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διαφορετικής υγρασίας του αέρα που έρχεται αρχικά σε επαφή με το τρόφιμο με τον αέρα στην έξοδο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Το πρόβλημα αντιμετωπίζεται με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περιστροφή των δίσκων ή αναστροφή του ρεύματος του αέρα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Η ταχύτητα αέρα είναι μεταξύ 2.5 και 5 m/s. 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E1ECAB8-CF4B-43CB-9170-04EAB62F751C}" type="slidenum">
              <a:t>15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Θάλαμος ξήρανσης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7" name="" descr="The drying chamber"/>
          <p:cNvPicPr/>
          <p:nvPr/>
        </p:nvPicPr>
        <p:blipFill>
          <a:blip r:embed="rId1"/>
          <a:stretch/>
        </p:blipFill>
        <p:spPr>
          <a:xfrm>
            <a:off x="1116000" y="692280"/>
            <a:ext cx="6769080" cy="5113080"/>
          </a:xfrm>
          <a:prstGeom prst="rect">
            <a:avLst/>
          </a:prstGeom>
          <a:ln w="0">
            <a:noFill/>
          </a:ln>
        </p:spPr>
      </p:pic>
      <p:sp>
        <p:nvSpPr>
          <p:cNvPr id="78" name=""/>
          <p:cNvSpPr/>
          <p:nvPr/>
        </p:nvSpPr>
        <p:spPr>
          <a:xfrm>
            <a:off x="544320" y="5950080"/>
            <a:ext cx="7668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400" spc="-1" strike="noStrike" u="sng">
                <a:solidFill>
                  <a:srgbClr val="000000"/>
                </a:solidFill>
                <a:uFillTx/>
                <a:latin typeface="Arial"/>
              </a:rPr>
              <a:t>http://www.virtualweberbullet.com/kingsfordreport1.html</a:t>
            </a:r>
            <a:endParaRPr b="0" lang="el-G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66CC2D2-406A-4C07-804E-3088F763A387}" type="slidenum">
              <a:t>16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Σήραγγες ξήρανσης</a:t>
            </a:r>
            <a:r>
              <a:rPr b="0" lang="el-GR" sz="4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0" y="549000"/>
            <a:ext cx="8964720" cy="6048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lnSpc>
                <a:spcPct val="11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Αποτελούν μια επέκταση των θαλάμων ξήρανσης σε μεγαλύτερη κλίμακα. Το τρόφιμο απλώνεται πάλι σε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λεπτή στρώση σε δίσκους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οι οποίοι τοποθετούνται σε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κινούμενα ράφια που έχουν τη δυνατότητα να μετακινούνται μέσα στη σήραγγα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Η λειτουργία μπορεί να είναι συνεχής ή ασυνεχής.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1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Σε συνεχή λειτουργία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το ρεύμα αέρα διοχετεύεται σε ομορροή ή σε αντιρροή ως προς την κίνηση των ραφιών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και μέρος αυτού συχνά ανακυκλώνεται. Το πρόβλημα της ανομοιόμορφης ξήρανσης του προϊόντος αντιμετωπίζεται με ομοιόμορφη κατανομή ταχυτήτων του αέρα δια μέσου της σήραγγας.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96DA98C-6E2A-4526-89BF-54E8824D4850}" type="slidenum">
              <a:t>17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Σήραγγα ξήρανσης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2" name="" descr="SolarWall solar crop drying tunnel dryer"/>
          <p:cNvPicPr/>
          <p:nvPr/>
        </p:nvPicPr>
        <p:blipFill>
          <a:blip r:embed="rId1"/>
          <a:stretch/>
        </p:blipFill>
        <p:spPr>
          <a:xfrm>
            <a:off x="684360" y="765000"/>
            <a:ext cx="7848360" cy="4896000"/>
          </a:xfrm>
          <a:prstGeom prst="rect">
            <a:avLst/>
          </a:prstGeom>
          <a:ln w="0">
            <a:noFill/>
          </a:ln>
        </p:spPr>
      </p:pic>
      <p:sp>
        <p:nvSpPr>
          <p:cNvPr id="83" name=""/>
          <p:cNvSpPr/>
          <p:nvPr/>
        </p:nvSpPr>
        <p:spPr>
          <a:xfrm>
            <a:off x="164160" y="5877000"/>
            <a:ext cx="85809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000" spc="-1" strike="noStrike" u="sng">
                <a:solidFill>
                  <a:srgbClr val="000000"/>
                </a:solidFill>
                <a:uFillTx/>
                <a:latin typeface="Arial"/>
              </a:rPr>
              <a:t>http://</a:t>
            </a:r>
            <a:r>
              <a:rPr b="0" lang="el-GR" sz="2000" spc="-1" strike="noStrike">
                <a:solidFill>
                  <a:srgbClr val="000000"/>
                </a:solidFill>
                <a:latin typeface="Arial"/>
              </a:rPr>
              <a:t>solarwall.com/en/products/solarwall-process-drying/how-it-works.php</a:t>
            </a:r>
            <a:endParaRPr b="0" lang="el-G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B4B6E1A-2B68-46BF-AA0C-5BE2A0837DC7}" type="slidenum">
              <a:t>18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9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Ξηραντήρες με μεταφορική ταινία</a:t>
            </a:r>
            <a:r>
              <a:rPr b="0" lang="el-GR" sz="4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0" y="549000"/>
            <a:ext cx="8964720" cy="61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lnSpc>
                <a:spcPct val="11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Το προϊόν μεταφέρεται συνεχώς επάνω σε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οριζόντια μεταφορική ταινία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μέσα στον ξηραντή όπου έρχεται σε επαφή με ρεύμα θερμού αέρα. Η μεταφορική ταινία είναι διάτρητη και ο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αέρας διαβιβάζεται δια μέσου οπών κάθετα στο στρώμα του προϊόντος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1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Η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είσοδος αέρα γίνεται σε ένα ή σε περισσότερα σημεία του ξηραντή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Στη δεύτερη περίπτωση οι ιδιότητες του αέρα που διοχετεύεται στις διάφορες θέσεις μπορούν να ποικίλουν ώστε να προκύπτουν οι επιθυμητές συνθήκες έκθεσης του προϊόντος.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Η μετακίνηση του προϊόντος προκαλεί ανακίνηση των τεμαχίων/σωματιδίων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διευκολύνοντας την ξήρανση. 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0F6989C-BB01-4D53-B2DE-9FBAF5980C61}" type="slidenum">
              <a:t>19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Ξήρανση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0" y="476280"/>
            <a:ext cx="8964720" cy="6192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lnSpc>
                <a:spcPct val="11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Με τον όρο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«ξήρανση» (drying)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αναφερόμαστε στην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αφαίρεση ποσοτήτων νερού από στερεά ή ημιστερεά υλικά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Η αφαίρεση υγρασίας από αέρια αποδίδεται ως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αφύγρανση (dehumidification)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και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προσρόφηση υγρασίας (adsorption),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ενώ ο όρος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εξάτμιση (evaporation)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αναφέρεται σε αφαίρεση μεγάλων ποσοτήτων νερού από διαλύματα.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1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Αντί του όρου ξήρανση χρησιμοποιείται ο όρος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αφυδάτωση (dehydration),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που αποδίδει την πλήρη απομάκρυνση νερού από το τρόφιμο.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Η ξήρανση είναι η αρχαιότερη μέθοδος συντήρησης τροφίμων και επιτυγχάνεται με αρκετές φυσικές διεργασίες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4959BE4-831D-4601-8C3D-BE54E81D15DC}" type="slidenum">
              <a:t>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Ξήρανση σε μεταφορική ταινία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" name="" descr="SolarWall crop drying Trough Dryer"/>
          <p:cNvPicPr/>
          <p:nvPr/>
        </p:nvPicPr>
        <p:blipFill>
          <a:blip r:embed="rId1"/>
          <a:stretch/>
        </p:blipFill>
        <p:spPr>
          <a:xfrm>
            <a:off x="324000" y="836640"/>
            <a:ext cx="8496000" cy="4464000"/>
          </a:xfrm>
          <a:prstGeom prst="rect">
            <a:avLst/>
          </a:prstGeom>
          <a:ln w="0">
            <a:noFill/>
          </a:ln>
        </p:spPr>
      </p:pic>
      <p:sp>
        <p:nvSpPr>
          <p:cNvPr id="88" name=""/>
          <p:cNvSpPr/>
          <p:nvPr/>
        </p:nvSpPr>
        <p:spPr>
          <a:xfrm>
            <a:off x="164160" y="5661000"/>
            <a:ext cx="85809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000" spc="-1" strike="noStrike" u="sng">
                <a:solidFill>
                  <a:srgbClr val="000000"/>
                </a:solidFill>
                <a:uFillTx/>
                <a:latin typeface="Arial"/>
              </a:rPr>
              <a:t>http://</a:t>
            </a:r>
            <a:r>
              <a:rPr b="0" lang="el-GR" sz="2000" spc="-1" strike="noStrike">
                <a:solidFill>
                  <a:srgbClr val="000000"/>
                </a:solidFill>
                <a:latin typeface="Arial"/>
              </a:rPr>
              <a:t>solarwall.com/en/products/solarwall-process-drying/how-it-works.php</a:t>
            </a:r>
            <a:endParaRPr b="0" lang="el-G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F546D94-8504-4751-81FB-5B074ECEE306}" type="slidenum">
              <a:t>20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Ξηραντήρες με ψεκασμό</a:t>
            </a:r>
            <a:r>
              <a:rPr b="0" lang="el-GR" sz="4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0" y="620280"/>
            <a:ext cx="8964720" cy="5977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Η διεργασία με την καλύτερη </a:t>
            </a:r>
            <a:r>
              <a:rPr b="0" lang="el-GR" sz="2800" spc="-1" strike="noStrike" u="sng">
                <a:solidFill>
                  <a:srgbClr val="ff3300"/>
                </a:solidFill>
                <a:uFillTx/>
                <a:latin typeface="Arial"/>
              </a:rPr>
              <a:t>εφαρμογή σε υγρά τρόφιμα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είναι η ξήρανση με ψεκασμό (spray drying). Το υγρό διασκορπίζεται σε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μικρά σταγονίδια που ξηραίνονται σε ρεύμα θερμού αέρα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Στα βασικά πλεονεκτήματα περιλαμβάνεται ο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μικρός χρόνος παραμονής στον ξηραντή και η διατήρηση του τροφίμου σε θερμοκρασία όχι ψηλότερη από την θερμοκρασία του αέρα ξήρανσης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9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Είναι διαφόρων τύπων όσον αφορά τη ροή αέρα σε σχέση με τα σταγονίδια του τροφίμου. Στον τύπο που λειτουργεί με αντιρροή του αέρα ως προς τα σταγονίδια, ο διασκορπισμός του υγρού γίνεται κοντά στην οροφή του ξηραντή και τα σταγονίδια πέφτουν κάτω, ενώ ο αέρας διαβιβάζεται από τον προς τα πάνω και απομακρύνεται από την οροφή.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83D8393-99A8-45AA-BBB1-760F507E5F1D}" type="slidenum">
              <a:t>21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600" spc="-1" strike="noStrike" u="sng">
                <a:solidFill>
                  <a:srgbClr val="000000"/>
                </a:solidFill>
                <a:uFillTx/>
                <a:latin typeface="Arial"/>
              </a:rPr>
              <a:t>Ξηραντήρες με ψεκασμό</a:t>
            </a:r>
            <a:endParaRPr b="0" lang="el-GR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2" name="" descr="Spray dryer with rotary atomizer (Type SD)"/>
          <p:cNvPicPr/>
          <p:nvPr/>
        </p:nvPicPr>
        <p:blipFill>
          <a:blip r:embed="rId1"/>
          <a:stretch/>
        </p:blipFill>
        <p:spPr>
          <a:xfrm>
            <a:off x="2124000" y="692280"/>
            <a:ext cx="4896000" cy="5113080"/>
          </a:xfrm>
          <a:prstGeom prst="rect">
            <a:avLst/>
          </a:prstGeom>
          <a:ln w="0">
            <a:noFill/>
          </a:ln>
        </p:spPr>
      </p:pic>
      <p:sp>
        <p:nvSpPr>
          <p:cNvPr id="93" name=""/>
          <p:cNvSpPr/>
          <p:nvPr/>
        </p:nvSpPr>
        <p:spPr>
          <a:xfrm>
            <a:off x="254160" y="5877000"/>
            <a:ext cx="844848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200" spc="-1" strike="noStrike">
                <a:solidFill>
                  <a:srgbClr val="000000"/>
                </a:solidFill>
                <a:latin typeface="Arial"/>
              </a:rPr>
              <a:t>http://www.niroinc.com/food_chemical/spray_drying_foodstuffs.asp</a:t>
            </a:r>
            <a:endParaRPr b="0" lang="el-GR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12BFC63-EBA0-40A8-AADA-AC2D3B82EDDD}" type="slidenum">
              <a:t>22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Ξηραντήρες πνευματικής μεταφοράς</a:t>
            </a:r>
            <a:r>
              <a:rPr b="0" lang="el-GR" sz="48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l-GR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179280" y="620280"/>
            <a:ext cx="8640720" cy="6048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lnSpc>
                <a:spcPct val="11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Χρησιμοποιούνται για </a:t>
            </a:r>
            <a:r>
              <a:rPr b="0" lang="el-GR" sz="2800" spc="-1" strike="noStrike" u="sng">
                <a:solidFill>
                  <a:srgbClr val="ff3300"/>
                </a:solidFill>
                <a:uFillTx/>
                <a:latin typeface="Arial"/>
              </a:rPr>
              <a:t>τρόφιμα σε μορφή κόκκων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, </a:t>
            </a:r>
            <a:r>
              <a:rPr b="0" lang="el-GR" sz="2800" spc="-1" strike="noStrike" u="sng">
                <a:solidFill>
                  <a:srgbClr val="ff3300"/>
                </a:solidFill>
                <a:uFillTx/>
                <a:latin typeface="Arial"/>
              </a:rPr>
              <a:t>νιφάδων ή σκόνης που μπορούν να μεταφερθούν σε ρεύμα θερμού αέρα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Το ρεύμα αέρα κινείται με υψηλή ταχύτητα (10-30 m/s) και οι χρόνοι παραμονής του τροφίμου στον ξηραντή είναι της τάξης 1-10 s. Για πολύ μικρούς χρόνους μπορεί να χρησιμοποιηθεί αέρας μέχρι και 1.100 °C.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1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Αυτοί οι ξηραντές είναι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κατάλληλοι για τρόφιμα που η αρχική υγρασία τους δεν υπερβαίνει το 80 %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επί υγρής βάσης και όταν το μεγαλύτερο μέρος της υγρασίας που πρόκειται να απομακρυνθεί απομακρύνεται με σταθερό ρυθμό ξήρανσης. 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A03F261-55D7-42AA-ABC9-0295609B4A44}" type="slidenum">
              <a:t>23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Ξηραντήρες ρευστό-στερεάς κλίνης</a:t>
            </a:r>
            <a:r>
              <a:rPr b="0" lang="el-GR" sz="4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179280" y="549000"/>
            <a:ext cx="8785440" cy="5832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lnSpc>
                <a:spcPct val="12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Χρησιμοποιούνται για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παρόμοια τρόφιμα όπως και οι ξηραντές πνευματικής μεταφοράς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Ο αέρας διαβιβάζεται μέσω κλίνης σωματιδίων σε αρκετά μεγάλη ταχύτητα ώστε να διατηρήσει τα σωματίδια σε αιώρηση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Η ταχύτητα εξαρτάται από το μέγεθος των σωματιδίων και την πυκνότητά τους αλλά συνήθεις τιμές είναι μεταξύ 0.05 και 0.75 m/s.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2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Για μεγαλύτερα ή πυκνότερα σωματίδια που δύσκολα ρευστοποιούνται χρησιμοποιείται και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ανακίνηση του ιμάντα μεταφοράς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Με τη ρευστοποίηση επιτυγχάνεται ομοιόμορφη ξήρανση.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0A3EF6F-7C34-43C9-BFB9-6C43EDB4E645}" type="slidenum">
              <a:t>24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Ξηραντήρες τυμπάνου (μη αδιαβατικοί)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250920" y="620280"/>
            <a:ext cx="8642160" cy="5977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lnSpc>
                <a:spcPct val="11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Αποτελούνται από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τύμπανο που περιστρέφεται περί οριζόντιο άξονα και χρησιμοποιούνται για τρόφιμα σε υγρή κατάσταση (π.χ. γάλα)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Το τύμπανο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θερμαίνεται εσωτερικά με ατμό και το υγρό τρόφιμο κατανέμεται σε λεπτό στρώμα στην εξωτερική επιφάνεια όπου κολλά καθώς ξηραίνεται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Το ξηρό τρόφιμο απομακρύνεται με μαχαίρια.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10000"/>
              </a:lnSpc>
              <a:spcBef>
                <a:spcPts val="700"/>
              </a:spcBef>
              <a:buClr>
                <a:srgbClr val="ff33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Η θερμότητα για την ξήρανση μεταφέρεται με αγωγή από την επιφάνεια του κυλίνδρου προς το τρόφιμο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Υπάρχουν δύο σχετικοί τύποι ξηραντών με μονό και διπλό τύμπανο. Στους διπλού τυμπ. οι κύλινδροι περιστρέφονται σε αντίθετη φορά.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A5FA648-4AE1-45AD-8A0C-B6F0A6566F41}" type="slidenum">
              <a:t>25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Ξηραντήρες απλού τυμπάνου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1" name="" descr="SolarWall solar crop drying Belt or Drum Dryer"/>
          <p:cNvPicPr/>
          <p:nvPr/>
        </p:nvPicPr>
        <p:blipFill>
          <a:blip r:embed="rId1"/>
          <a:stretch/>
        </p:blipFill>
        <p:spPr>
          <a:xfrm>
            <a:off x="250920" y="692280"/>
            <a:ext cx="8642160" cy="4824360"/>
          </a:xfrm>
          <a:prstGeom prst="rect">
            <a:avLst/>
          </a:prstGeom>
          <a:ln w="0">
            <a:noFill/>
          </a:ln>
        </p:spPr>
      </p:pic>
      <p:sp>
        <p:nvSpPr>
          <p:cNvPr id="102" name=""/>
          <p:cNvSpPr/>
          <p:nvPr/>
        </p:nvSpPr>
        <p:spPr>
          <a:xfrm>
            <a:off x="164160" y="5661000"/>
            <a:ext cx="85809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000" spc="-1" strike="noStrike" u="sng">
                <a:solidFill>
                  <a:srgbClr val="000000"/>
                </a:solidFill>
                <a:uFillTx/>
                <a:latin typeface="Arial"/>
              </a:rPr>
              <a:t>http://</a:t>
            </a:r>
            <a:r>
              <a:rPr b="0" lang="el-GR" sz="2000" spc="-1" strike="noStrike">
                <a:solidFill>
                  <a:srgbClr val="000000"/>
                </a:solidFill>
                <a:latin typeface="Arial"/>
              </a:rPr>
              <a:t>solarwall.com/en/products/solarwall-process-drying/how-it-works.php</a:t>
            </a:r>
            <a:endParaRPr b="0" lang="el-G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9CB10B1-4D88-4EBC-AB1C-4409D32F8CC2}" type="slidenum">
              <a:t>26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Ξηραντήρες διπλού τυμπάνου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4" name="" descr="File:FNH200 Lesson08 DrumDryer.png">
            <a:hlinkClick r:id="rId1"/>
          </p:cNvPr>
          <p:cNvPicPr/>
          <p:nvPr/>
        </p:nvPicPr>
        <p:blipFill>
          <a:blip r:embed="rId2"/>
          <a:stretch/>
        </p:blipFill>
        <p:spPr>
          <a:xfrm>
            <a:off x="611280" y="765000"/>
            <a:ext cx="7705800" cy="4680000"/>
          </a:xfrm>
          <a:prstGeom prst="rect">
            <a:avLst/>
          </a:prstGeom>
          <a:ln w="0">
            <a:noFill/>
          </a:ln>
        </p:spPr>
      </p:pic>
      <p:sp>
        <p:nvSpPr>
          <p:cNvPr id="105" name=""/>
          <p:cNvSpPr/>
          <p:nvPr/>
        </p:nvSpPr>
        <p:spPr>
          <a:xfrm>
            <a:off x="475920" y="5589720"/>
            <a:ext cx="7968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400" spc="-1" strike="noStrike">
                <a:solidFill>
                  <a:srgbClr val="000000"/>
                </a:solidFill>
                <a:latin typeface="Arial"/>
              </a:rPr>
              <a:t>http://wiki.ubc.ca/File:FNH200_Lesson08_DrumDryer.png</a:t>
            </a:r>
            <a:endParaRPr b="0" lang="el-G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FC95270-C2A4-4D5C-AB51-303484C9332E}" type="slidenum">
              <a:t>27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9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Ξήρανση υπό κατάψυξη</a:t>
            </a:r>
            <a:r>
              <a:rPr b="0" lang="el-GR" sz="4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l-G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-360" y="620640"/>
            <a:ext cx="8893080" cy="590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Η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ξήρανση υπό κατάψυξη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(freeze drying) γίνεται με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εξάχνωση του πάγου από ένα ήδη κατεψυγμένο προϊόν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Η μέθοδος ονομάζεται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λυοφιλίωση 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(lyophilization) επειδή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τα παραγόμενα ξηρά προϊόντα είναι ιδιαίτερα λυόφιλα, απορροφούν εύκολα το νερό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Το προφανές πλεονέκτημα, για την ποιότητα του τροφίμου, της ξήρανσης με κατάψυξη είναι ότι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πραγματοποιείται σε χαμηλές θερμοκρασίες, ενώ και η δομή του προϊόντος διατηρείται καλύτερα με αυτή τη μέθοδο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Η διεργασία πραγματοποιείται με αρχική κατάψυξη του προς ξήρανση προϊόντος και στη συνέχεια θέρμανση στις επιφάνειες αυτού υπό μειωμένη πίεση που οδηγεί σε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εξάχνωση του πάγου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841039F-F050-4EAC-A697-83607F863B33}" type="slidenum">
              <a:t>28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Κατηγοριοποίηση ξηραντήρων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9" name="" descr="dry"/>
          <p:cNvPicPr/>
          <p:nvPr/>
        </p:nvPicPr>
        <p:blipFill>
          <a:blip r:embed="rId1"/>
          <a:stretch/>
        </p:blipFill>
        <p:spPr>
          <a:xfrm>
            <a:off x="179280" y="620640"/>
            <a:ext cx="8785440" cy="561672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47116DF-51EC-4119-8F1A-A75FF5A8253B}" type="slidenum">
              <a:t>29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Ξήρανση ψαριών – μία αρχαία πρακτική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" name="" descr="File:FNH200 Lesson08 DriedFish.jpg">
            <a:hlinkClick r:id="rId1"/>
          </p:cNvPr>
          <p:cNvPicPr/>
          <p:nvPr/>
        </p:nvPicPr>
        <p:blipFill>
          <a:blip r:embed="rId2"/>
          <a:stretch/>
        </p:blipFill>
        <p:spPr>
          <a:xfrm>
            <a:off x="762120" y="692280"/>
            <a:ext cx="7619760" cy="5018040"/>
          </a:xfrm>
          <a:prstGeom prst="rect">
            <a:avLst/>
          </a:prstGeom>
          <a:ln w="0">
            <a:noFill/>
          </a:ln>
        </p:spPr>
      </p:pic>
      <p:sp>
        <p:nvSpPr>
          <p:cNvPr id="47" name=""/>
          <p:cNvSpPr/>
          <p:nvPr/>
        </p:nvSpPr>
        <p:spPr>
          <a:xfrm>
            <a:off x="592200" y="5805360"/>
            <a:ext cx="7867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400" spc="-1" strike="noStrike">
                <a:solidFill>
                  <a:srgbClr val="000000"/>
                </a:solidFill>
                <a:latin typeface="Arial"/>
              </a:rPr>
              <a:t>http://wiki.ubc.ca/File:FNH200_Lesson08_DriedFish.jpg</a:t>
            </a:r>
            <a:endParaRPr b="0" lang="el-G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5F0D838-09CB-4F95-807D-93A837C1892F}" type="slidenum">
              <a:t>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9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Θρεπτική αξία των ξηρών τροφίμων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0" y="476280"/>
            <a:ext cx="8964720" cy="6121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lnSpc>
                <a:spcPct val="12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Η ξήρανση, όπως σε όλες τις μεθόδους συντήρησης, μπορεί να οδηγήσει στην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απώλεια θρεπτικών ουσιών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Οι θρεπτικές αλλαγές που εμφανίζονται κατά τη διάρκεια της ξήρανσης περιλαμβάνουν: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2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Θερμίδες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: Δεν αλλάζουν, αλλά συγκεντρώνονται σε μικρότερη μάζα καθώς η υγρασία αφαιρείται.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2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Ίνες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: Καμία ποιοτική αλλαγή, αύξηση συγκέντρωσης.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2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Βιταμίνη 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: Διατηρείται σχετικά καλά κάτω από ελεγχόμενες μεθόδους θέρμανσης.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2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Βιταμίνη 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C: Ως επί το πλείστον καταστρέφεται κατά το ζεμάτισμα και την ξήρανση των λαχανικών.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FC026C9-6B35-4D0D-A9E3-FC1CCC119EFD}" type="slidenum">
              <a:t>30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Θρεπτική αξία των ξηρών τροφίμων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-360" y="476280"/>
            <a:ext cx="8893080" cy="6121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lnSpc>
                <a:spcPct val="17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Η θειαμίνη, η ριβοφλαβίνη και η νιασίνη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: Μικρή απώλεια κατά τη διάρκεια του ζεματίσματος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7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Μεταλλικά στοιχεία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: Μερικά μπορεί να «χαθούν» κατά τη διάρκεια της αφυδάτωσης. Ο σίδηρος δεν καταστρέφεται με την ξήρανση. Για την καλύτερη διατήρηση των θρεπτικών ουσιών, τα ξηρά τρόφιμα αποθηκεύονται σε δροσερή, σκοτεινή, και ξηρή θέση και καταναλώνονται μέσα σε ένα χρόνο.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9EDA540-C717-4844-A477-E292D6C860FD}" type="slidenum">
              <a:t>31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" descr="File:% DV Nutrients in Dried Fruits.tiff">
            <a:hlinkClick r:id="rId1"/>
          </p:cNvPr>
          <p:cNvPicPr/>
          <p:nvPr/>
        </p:nvPicPr>
        <p:blipFill>
          <a:blip r:embed="rId2"/>
          <a:stretch/>
        </p:blipFill>
        <p:spPr>
          <a:xfrm>
            <a:off x="1116000" y="189000"/>
            <a:ext cx="6769080" cy="6151320"/>
          </a:xfrm>
          <a:prstGeom prst="rect">
            <a:avLst/>
          </a:prstGeom>
          <a:ln w="0">
            <a:noFill/>
          </a:ln>
        </p:spPr>
      </p:pic>
      <p:sp>
        <p:nvSpPr>
          <p:cNvPr id="115" name=""/>
          <p:cNvSpPr/>
          <p:nvPr/>
        </p:nvSpPr>
        <p:spPr>
          <a:xfrm>
            <a:off x="2195640" y="6308640"/>
            <a:ext cx="46004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000" spc="-1" strike="noStrike">
                <a:solidFill>
                  <a:srgbClr val="000000"/>
                </a:solidFill>
                <a:latin typeface="Arial"/>
              </a:rPr>
              <a:t>http://ndb.nal.usda.gov/ndb/search/list</a:t>
            </a:r>
            <a:endParaRPr b="0" lang="el-G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1E77724-9F3D-4349-8744-A99B5D68D03A}" type="slidenum">
              <a:t>32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98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Επίδραση της ξήρανσης στα λαχανικά, ένα παράδειγμα, ο «αμάρανθος»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7" name="" descr=""/>
          <p:cNvPicPr/>
          <p:nvPr/>
        </p:nvPicPr>
        <p:blipFill>
          <a:blip r:embed="rId1"/>
          <a:stretch/>
        </p:blipFill>
        <p:spPr>
          <a:xfrm>
            <a:off x="1116000" y="4941720"/>
            <a:ext cx="6913440" cy="1700280"/>
          </a:xfrm>
          <a:prstGeom prst="rect">
            <a:avLst/>
          </a:prstGeom>
          <a:ln w="0">
            <a:noFill/>
          </a:ln>
        </p:spPr>
      </p:pic>
      <p:pic>
        <p:nvPicPr>
          <p:cNvPr id="118" name="" descr="Amaranthus hybridus"/>
          <p:cNvPicPr/>
          <p:nvPr/>
        </p:nvPicPr>
        <p:blipFill>
          <a:blip r:embed="rId2"/>
          <a:stretch/>
        </p:blipFill>
        <p:spPr>
          <a:xfrm>
            <a:off x="2916360" y="1125360"/>
            <a:ext cx="3456000" cy="367200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F64F5F2-B242-45EE-B4CB-5802B8F17C88}" type="slidenum">
              <a:t>33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" descr=""/>
          <p:cNvPicPr/>
          <p:nvPr/>
        </p:nvPicPr>
        <p:blipFill>
          <a:blip r:embed="rId1"/>
          <a:stretch/>
        </p:blipFill>
        <p:spPr>
          <a:xfrm>
            <a:off x="179280" y="189000"/>
            <a:ext cx="8713800" cy="5184720"/>
          </a:xfrm>
          <a:prstGeom prst="rect">
            <a:avLst/>
          </a:prstGeom>
          <a:ln w="0">
            <a:noFill/>
          </a:ln>
        </p:spPr>
      </p:pic>
      <p:pic>
        <p:nvPicPr>
          <p:cNvPr id="120" name="" descr=""/>
          <p:cNvPicPr/>
          <p:nvPr/>
        </p:nvPicPr>
        <p:blipFill>
          <a:blip r:embed="rId2"/>
          <a:stretch/>
        </p:blipFill>
        <p:spPr>
          <a:xfrm>
            <a:off x="1763640" y="5516640"/>
            <a:ext cx="5832720" cy="134136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D18923A-C998-43B2-9FA1-5F1048815BAF}" type="slidenum">
              <a:t>34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" descr=""/>
          <p:cNvPicPr/>
          <p:nvPr/>
        </p:nvPicPr>
        <p:blipFill>
          <a:blip r:embed="rId1"/>
          <a:stretch/>
        </p:blipFill>
        <p:spPr>
          <a:xfrm>
            <a:off x="250920" y="260280"/>
            <a:ext cx="8642160" cy="5113440"/>
          </a:xfrm>
          <a:prstGeom prst="rect">
            <a:avLst/>
          </a:prstGeom>
          <a:ln w="0">
            <a:noFill/>
          </a:ln>
        </p:spPr>
      </p:pic>
      <p:pic>
        <p:nvPicPr>
          <p:cNvPr id="122" name="" descr=""/>
          <p:cNvPicPr/>
          <p:nvPr/>
        </p:nvPicPr>
        <p:blipFill>
          <a:blip r:embed="rId2"/>
          <a:stretch/>
        </p:blipFill>
        <p:spPr>
          <a:xfrm>
            <a:off x="1763640" y="5516640"/>
            <a:ext cx="5832720" cy="134136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0357745-5BB1-4EAE-85D7-0A22DD76E45E}" type="slidenum">
              <a:t>35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" descr=""/>
          <p:cNvPicPr/>
          <p:nvPr/>
        </p:nvPicPr>
        <p:blipFill>
          <a:blip r:embed="rId1"/>
          <a:stretch/>
        </p:blipFill>
        <p:spPr>
          <a:xfrm>
            <a:off x="250920" y="260280"/>
            <a:ext cx="8642160" cy="5113440"/>
          </a:xfrm>
          <a:prstGeom prst="rect">
            <a:avLst/>
          </a:prstGeom>
          <a:ln w="0">
            <a:noFill/>
          </a:ln>
        </p:spPr>
      </p:pic>
      <p:pic>
        <p:nvPicPr>
          <p:cNvPr id="124" name="" descr=""/>
          <p:cNvPicPr/>
          <p:nvPr/>
        </p:nvPicPr>
        <p:blipFill>
          <a:blip r:embed="rId2"/>
          <a:stretch/>
        </p:blipFill>
        <p:spPr>
          <a:xfrm>
            <a:off x="1763640" y="5516640"/>
            <a:ext cx="5832720" cy="134136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03EDEB3-95EC-4891-89D1-098BFE4746A6}" type="slidenum">
              <a:t>36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5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Μία συστηματική μελέτη για τη θρεπτική αξία των αποξηραμένων τροφίμων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6" name="" descr=""/>
          <p:cNvPicPr/>
          <p:nvPr/>
        </p:nvPicPr>
        <p:blipFill>
          <a:blip r:embed="rId1"/>
          <a:stretch/>
        </p:blipFill>
        <p:spPr>
          <a:xfrm>
            <a:off x="611280" y="1125360"/>
            <a:ext cx="7989840" cy="1000440"/>
          </a:xfrm>
          <a:prstGeom prst="rect">
            <a:avLst/>
          </a:prstGeom>
          <a:ln w="0">
            <a:noFill/>
          </a:ln>
        </p:spPr>
      </p:pic>
      <p:pic>
        <p:nvPicPr>
          <p:cNvPr id="127" name="" descr=""/>
          <p:cNvPicPr/>
          <p:nvPr/>
        </p:nvPicPr>
        <p:blipFill>
          <a:blip r:embed="rId2"/>
          <a:stretch/>
        </p:blipFill>
        <p:spPr>
          <a:xfrm>
            <a:off x="1692360" y="2060640"/>
            <a:ext cx="5389560" cy="1330200"/>
          </a:xfrm>
          <a:prstGeom prst="rect">
            <a:avLst/>
          </a:prstGeom>
          <a:ln w="0">
            <a:noFill/>
          </a:ln>
        </p:spPr>
      </p:pic>
      <p:pic>
        <p:nvPicPr>
          <p:cNvPr id="128" name="" descr=""/>
          <p:cNvPicPr/>
          <p:nvPr/>
        </p:nvPicPr>
        <p:blipFill>
          <a:blip r:embed="rId3"/>
          <a:stretch/>
        </p:blipFill>
        <p:spPr>
          <a:xfrm>
            <a:off x="2195640" y="3284640"/>
            <a:ext cx="4390920" cy="960480"/>
          </a:xfrm>
          <a:prstGeom prst="rect">
            <a:avLst/>
          </a:prstGeom>
          <a:ln w="0">
            <a:noFill/>
          </a:ln>
        </p:spPr>
      </p:pic>
      <p:pic>
        <p:nvPicPr>
          <p:cNvPr id="129" name="" descr=""/>
          <p:cNvPicPr/>
          <p:nvPr/>
        </p:nvPicPr>
        <p:blipFill>
          <a:blip r:embed="rId4"/>
          <a:stretch/>
        </p:blipFill>
        <p:spPr>
          <a:xfrm>
            <a:off x="3059280" y="4221000"/>
            <a:ext cx="2989080" cy="86076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229BA99-8212-4DE4-BBC5-0023003342A2}" type="slidenum">
              <a:t>37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68360" y="220464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600" spc="-1" strike="noStrike" u="sng">
                <a:solidFill>
                  <a:srgbClr val="000000"/>
                </a:solidFill>
                <a:uFillTx/>
                <a:latin typeface="Arial"/>
              </a:rPr>
              <a:t>Η θειαμίνη στα αποξηραμένα τρόφιμα</a:t>
            </a:r>
            <a:endParaRPr b="0" lang="el-G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22961FB-AC53-4028-995E-B51ED5DFB702}" type="slidenum">
              <a:t>38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193680" y="260280"/>
            <a:ext cx="8950320" cy="5400720"/>
          </a:xfrm>
          <a:prstGeom prst="rect">
            <a:avLst/>
          </a:prstGeom>
          <a:ln w="0">
            <a:noFill/>
          </a:ln>
        </p:spPr>
      </p:pic>
      <p:pic>
        <p:nvPicPr>
          <p:cNvPr id="132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D7C5E8F-007F-41AB-A09F-95780C0E5BBF}" type="slidenum">
              <a:t>39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Απομάκρυνση υγρασίας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0" y="549000"/>
            <a:ext cx="9144000" cy="6048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lnSpc>
                <a:spcPct val="13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Με την ξήρανση των τροφίμων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επιδιώκεται η απομάκρυνση του μεγαλύτερου μέρους του νερού που περιέχουν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Επί πλέον της συντήρησης επιδιώκεται η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μείωση του όγκου που διευκολύνει τη μεταφορά και την αποθήκευση, ή η παρασκευή προϊόντων κατάλληλων για χρήση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π.χ. μίγματα για κέικ, για σούπες κ.ά. Το κλειδί για την επιτυχή ξήρανση είναι να αφαιρεθεί </a:t>
            </a:r>
            <a:r>
              <a:rPr b="0" lang="el-GR" sz="2800" spc="-1" strike="noStrike">
                <a:solidFill>
                  <a:srgbClr val="ff3300"/>
                </a:solidFill>
                <a:latin typeface="Arial"/>
              </a:rPr>
              <a:t>η υγρασία όσο το δυνατόν γρηγορότερα σε μια θερμοκρασία που δεν θα έχει σοβαρές επιπτώσεις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στη γεύση, τη σύσταση και το χρώμα των τροφίμων.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4B6D4C7-E1E6-48C4-92E8-8730CD866E0F}" type="slidenum">
              <a:t>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" descr=""/>
          <p:cNvPicPr/>
          <p:nvPr/>
        </p:nvPicPr>
        <p:blipFill>
          <a:blip r:embed="rId1"/>
          <a:stretch/>
        </p:blipFill>
        <p:spPr>
          <a:xfrm>
            <a:off x="179280" y="260280"/>
            <a:ext cx="8713800" cy="5340600"/>
          </a:xfrm>
          <a:prstGeom prst="rect">
            <a:avLst/>
          </a:prstGeom>
          <a:ln w="0">
            <a:noFill/>
          </a:ln>
        </p:spPr>
      </p:pic>
      <p:pic>
        <p:nvPicPr>
          <p:cNvPr id="134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D20CDF0-43D3-4E5A-8353-6833D521BCAD}" type="slidenum">
              <a:t>40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115920" y="260280"/>
            <a:ext cx="8910720" cy="5473800"/>
          </a:xfrm>
          <a:prstGeom prst="rect">
            <a:avLst/>
          </a:prstGeom>
          <a:ln w="0">
            <a:noFill/>
          </a:ln>
        </p:spPr>
      </p:pic>
      <p:pic>
        <p:nvPicPr>
          <p:cNvPr id="136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7769D24-33B3-4E03-AB29-C28974AC32AF}" type="slidenum">
              <a:t>41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" descr=""/>
          <p:cNvPicPr/>
          <p:nvPr/>
        </p:nvPicPr>
        <p:blipFill>
          <a:blip r:embed="rId1"/>
          <a:stretch/>
        </p:blipFill>
        <p:spPr>
          <a:xfrm>
            <a:off x="250920" y="260280"/>
            <a:ext cx="8497800" cy="5432400"/>
          </a:xfrm>
          <a:prstGeom prst="rect">
            <a:avLst/>
          </a:prstGeom>
          <a:ln w="0">
            <a:noFill/>
          </a:ln>
        </p:spPr>
      </p:pic>
      <p:pic>
        <p:nvPicPr>
          <p:cNvPr id="138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0AB458D-4A7D-49A1-95C8-E0DDFF900BCD}" type="slidenum">
              <a:t>42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250920" y="189000"/>
            <a:ext cx="8642160" cy="5573520"/>
          </a:xfrm>
          <a:prstGeom prst="rect">
            <a:avLst/>
          </a:prstGeom>
          <a:ln w="0">
            <a:noFill/>
          </a:ln>
        </p:spPr>
      </p:pic>
      <p:pic>
        <p:nvPicPr>
          <p:cNvPr id="140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6FAE41B-258A-41E5-BE4A-95D0BB966C46}" type="slidenum">
              <a:t>43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250920" y="189000"/>
            <a:ext cx="8713800" cy="5472000"/>
          </a:xfrm>
          <a:prstGeom prst="rect">
            <a:avLst/>
          </a:prstGeom>
          <a:ln w="0">
            <a:noFill/>
          </a:ln>
        </p:spPr>
      </p:pic>
      <p:pic>
        <p:nvPicPr>
          <p:cNvPr id="142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F5EF661-9EB5-4558-BD7F-F7CD7B4C81AB}" type="slidenum">
              <a:t>44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457200" y="1197000"/>
            <a:ext cx="8229600" cy="2519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lnSpc>
                <a:spcPct val="14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600" spc="-1" strike="noStrike" u="sng">
                <a:solidFill>
                  <a:srgbClr val="000000"/>
                </a:solidFill>
                <a:uFillTx/>
                <a:latin typeface="Arial"/>
              </a:rPr>
              <a:t>Ασκορβικό οξύ στα αποξηραμένα τρόφιμα</a:t>
            </a:r>
            <a:endParaRPr b="0" lang="el-G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727A602-A9A3-412D-A3A1-001CD25EAC22}" type="slidenum">
              <a:t>45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" descr=""/>
          <p:cNvPicPr/>
          <p:nvPr/>
        </p:nvPicPr>
        <p:blipFill>
          <a:blip r:embed="rId1"/>
          <a:stretch/>
        </p:blipFill>
        <p:spPr>
          <a:xfrm>
            <a:off x="250920" y="189000"/>
            <a:ext cx="8642160" cy="5616360"/>
          </a:xfrm>
          <a:prstGeom prst="rect">
            <a:avLst/>
          </a:prstGeom>
          <a:ln w="0">
            <a:noFill/>
          </a:ln>
        </p:spPr>
      </p:pic>
      <p:pic>
        <p:nvPicPr>
          <p:cNvPr id="145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0A9F3A8-125A-4DC1-AF64-A32740AADBE7}" type="slidenum">
              <a:t>46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" descr=""/>
          <p:cNvPicPr/>
          <p:nvPr/>
        </p:nvPicPr>
        <p:blipFill>
          <a:blip r:embed="rId1"/>
          <a:stretch/>
        </p:blipFill>
        <p:spPr>
          <a:xfrm>
            <a:off x="257040" y="189000"/>
            <a:ext cx="8629920" cy="5616360"/>
          </a:xfrm>
          <a:prstGeom prst="rect">
            <a:avLst/>
          </a:prstGeom>
          <a:ln w="0">
            <a:noFill/>
          </a:ln>
        </p:spPr>
      </p:pic>
      <p:pic>
        <p:nvPicPr>
          <p:cNvPr id="147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77A0A93-17AD-484D-854C-A4E6D7AED54C}" type="slidenum">
              <a:t>47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" descr=""/>
          <p:cNvPicPr/>
          <p:nvPr/>
        </p:nvPicPr>
        <p:blipFill>
          <a:blip r:embed="rId1"/>
          <a:stretch/>
        </p:blipFill>
        <p:spPr>
          <a:xfrm>
            <a:off x="136440" y="260280"/>
            <a:ext cx="8869320" cy="5545080"/>
          </a:xfrm>
          <a:prstGeom prst="rect">
            <a:avLst/>
          </a:prstGeom>
          <a:ln w="0">
            <a:noFill/>
          </a:ln>
        </p:spPr>
      </p:pic>
      <p:pic>
        <p:nvPicPr>
          <p:cNvPr id="149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ACEB762-9DAA-426D-95DD-A70C32549296}" type="slidenum">
              <a:t>48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" descr=""/>
          <p:cNvPicPr/>
          <p:nvPr/>
        </p:nvPicPr>
        <p:blipFill>
          <a:blip r:embed="rId1"/>
          <a:stretch/>
        </p:blipFill>
        <p:spPr>
          <a:xfrm>
            <a:off x="157320" y="189000"/>
            <a:ext cx="8829360" cy="5545080"/>
          </a:xfrm>
          <a:prstGeom prst="rect">
            <a:avLst/>
          </a:prstGeom>
          <a:ln w="0">
            <a:noFill/>
          </a:ln>
        </p:spPr>
      </p:pic>
      <p:pic>
        <p:nvPicPr>
          <p:cNvPr id="151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5D0AA47-9D74-47D8-8E04-8D66C419C82B}" type="slidenum">
              <a:t>49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765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Μερική και ολική ξήρανση τροφίμου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1" name="" descr="File:FNH200 Lesson08 Shrinkage.gif">
            <a:hlinkClick r:id="rId1"/>
          </p:cNvPr>
          <p:cNvPicPr/>
          <p:nvPr/>
        </p:nvPicPr>
        <p:blipFill>
          <a:blip r:embed="rId2"/>
          <a:stretch/>
        </p:blipFill>
        <p:spPr>
          <a:xfrm>
            <a:off x="468360" y="692280"/>
            <a:ext cx="8207280" cy="4968720"/>
          </a:xfrm>
          <a:prstGeom prst="rect">
            <a:avLst/>
          </a:prstGeom>
          <a:ln w="0">
            <a:noFill/>
          </a:ln>
        </p:spPr>
      </p:pic>
      <p:sp>
        <p:nvSpPr>
          <p:cNvPr id="52" name=""/>
          <p:cNvSpPr/>
          <p:nvPr/>
        </p:nvSpPr>
        <p:spPr>
          <a:xfrm>
            <a:off x="519120" y="5734080"/>
            <a:ext cx="7940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400" spc="-1" strike="noStrike">
                <a:solidFill>
                  <a:srgbClr val="000000"/>
                </a:solidFill>
                <a:latin typeface="Arial"/>
              </a:rPr>
              <a:t>http://wiki.ubc.ca/File:FNH200_Lesson08_Shrinkage.gif</a:t>
            </a:r>
            <a:endParaRPr b="0" lang="el-G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22CFB95-AF01-4967-8B27-94148A553892}" type="slidenum">
              <a:t>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" descr=""/>
          <p:cNvPicPr/>
          <p:nvPr/>
        </p:nvPicPr>
        <p:blipFill>
          <a:blip r:embed="rId1"/>
          <a:stretch/>
        </p:blipFill>
        <p:spPr>
          <a:xfrm>
            <a:off x="250920" y="189000"/>
            <a:ext cx="8642160" cy="5545080"/>
          </a:xfrm>
          <a:prstGeom prst="rect">
            <a:avLst/>
          </a:prstGeom>
          <a:ln w="0">
            <a:noFill/>
          </a:ln>
        </p:spPr>
      </p:pic>
      <p:pic>
        <p:nvPicPr>
          <p:cNvPr id="153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F04E5BE-C2BC-47A0-BDD2-D7573204F734}" type="slidenum">
              <a:t>50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68360" y="19159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600" spc="-1" strike="noStrike" u="sng">
                <a:solidFill>
                  <a:srgbClr val="000000"/>
                </a:solidFill>
                <a:uFillTx/>
                <a:latin typeface="Arial"/>
              </a:rPr>
              <a:t>Βήτα-καροτίνη και βιταμίνη Α</a:t>
            </a:r>
            <a:endParaRPr b="0" lang="el-GR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0275C26-D847-44B0-A7DD-AF06C9211CF7}" type="slidenum">
              <a:t>51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" descr=""/>
          <p:cNvPicPr/>
          <p:nvPr/>
        </p:nvPicPr>
        <p:blipFill>
          <a:blip r:embed="rId1"/>
          <a:stretch/>
        </p:blipFill>
        <p:spPr>
          <a:xfrm>
            <a:off x="250920" y="189000"/>
            <a:ext cx="8642160" cy="5616360"/>
          </a:xfrm>
          <a:prstGeom prst="rect">
            <a:avLst/>
          </a:prstGeom>
          <a:ln w="0">
            <a:noFill/>
          </a:ln>
        </p:spPr>
      </p:pic>
      <p:pic>
        <p:nvPicPr>
          <p:cNvPr id="156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680451C-CCD8-4903-972B-56EF2EC76B03}" type="slidenum">
              <a:t>52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" descr=""/>
          <p:cNvPicPr/>
          <p:nvPr/>
        </p:nvPicPr>
        <p:blipFill>
          <a:blip r:embed="rId1"/>
          <a:stretch/>
        </p:blipFill>
        <p:spPr>
          <a:xfrm>
            <a:off x="179280" y="189000"/>
            <a:ext cx="8713800" cy="5688000"/>
          </a:xfrm>
          <a:prstGeom prst="rect">
            <a:avLst/>
          </a:prstGeom>
          <a:ln w="0">
            <a:noFill/>
          </a:ln>
        </p:spPr>
      </p:pic>
      <p:pic>
        <p:nvPicPr>
          <p:cNvPr id="158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17123E0-9310-4D79-85C7-0B8DA35D23E5}" type="slidenum">
              <a:t>53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" descr=""/>
          <p:cNvPicPr/>
          <p:nvPr/>
        </p:nvPicPr>
        <p:blipFill>
          <a:blip r:embed="rId1"/>
          <a:stretch/>
        </p:blipFill>
        <p:spPr>
          <a:xfrm>
            <a:off x="179280" y="189000"/>
            <a:ext cx="8790120" cy="5688000"/>
          </a:xfrm>
          <a:prstGeom prst="rect">
            <a:avLst/>
          </a:prstGeom>
          <a:ln w="0">
            <a:noFill/>
          </a:ln>
        </p:spPr>
      </p:pic>
      <p:pic>
        <p:nvPicPr>
          <p:cNvPr id="160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AF53F62-192C-4FC3-96D9-C68BCC09D153}" type="slidenum">
              <a:t>54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" descr=""/>
          <p:cNvPicPr/>
          <p:nvPr/>
        </p:nvPicPr>
        <p:blipFill>
          <a:blip r:embed="rId1"/>
          <a:stretch/>
        </p:blipFill>
        <p:spPr>
          <a:xfrm>
            <a:off x="179280" y="189000"/>
            <a:ext cx="8785440" cy="5688000"/>
          </a:xfrm>
          <a:prstGeom prst="rect">
            <a:avLst/>
          </a:prstGeom>
          <a:ln w="0">
            <a:noFill/>
          </a:ln>
        </p:spPr>
      </p:pic>
      <p:pic>
        <p:nvPicPr>
          <p:cNvPr id="162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1D9AE9E-DA62-4839-834F-A9585B82F4E6}" type="slidenum">
              <a:t>55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" descr=""/>
          <p:cNvPicPr/>
          <p:nvPr/>
        </p:nvPicPr>
        <p:blipFill>
          <a:blip r:embed="rId1"/>
          <a:stretch/>
        </p:blipFill>
        <p:spPr>
          <a:xfrm>
            <a:off x="250920" y="189000"/>
            <a:ext cx="8642160" cy="5616360"/>
          </a:xfrm>
          <a:prstGeom prst="rect">
            <a:avLst/>
          </a:prstGeom>
          <a:ln w="0">
            <a:noFill/>
          </a:ln>
        </p:spPr>
      </p:pic>
      <p:pic>
        <p:nvPicPr>
          <p:cNvPr id="164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215C262-746E-4686-B771-32CF32EC5F58}" type="slidenum">
              <a:t>56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" descr=""/>
          <p:cNvPicPr/>
          <p:nvPr/>
        </p:nvPicPr>
        <p:blipFill>
          <a:blip r:embed="rId1"/>
          <a:stretch/>
        </p:blipFill>
        <p:spPr>
          <a:xfrm>
            <a:off x="216000" y="189000"/>
            <a:ext cx="8532720" cy="5688000"/>
          </a:xfrm>
          <a:prstGeom prst="rect">
            <a:avLst/>
          </a:prstGeom>
          <a:ln w="0">
            <a:noFill/>
          </a:ln>
        </p:spPr>
      </p:pic>
      <p:pic>
        <p:nvPicPr>
          <p:cNvPr id="166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3569692-DB35-423F-A7A9-3E4F7C9ED18E}" type="slidenum">
              <a:t>57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" descr=""/>
          <p:cNvPicPr/>
          <p:nvPr/>
        </p:nvPicPr>
        <p:blipFill>
          <a:blip r:embed="rId1"/>
          <a:stretch/>
        </p:blipFill>
        <p:spPr>
          <a:xfrm>
            <a:off x="468360" y="189000"/>
            <a:ext cx="8207280" cy="5688000"/>
          </a:xfrm>
          <a:prstGeom prst="rect">
            <a:avLst/>
          </a:prstGeom>
          <a:ln w="0">
            <a:noFill/>
          </a:ln>
        </p:spPr>
      </p:pic>
      <p:pic>
        <p:nvPicPr>
          <p:cNvPr id="168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BCD16B8-1978-4F8B-BDC3-656741600D9F}" type="slidenum">
              <a:t>58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" descr=""/>
          <p:cNvPicPr/>
          <p:nvPr/>
        </p:nvPicPr>
        <p:blipFill>
          <a:blip r:embed="rId1"/>
          <a:stretch/>
        </p:blipFill>
        <p:spPr>
          <a:xfrm>
            <a:off x="154080" y="189000"/>
            <a:ext cx="8810640" cy="5688000"/>
          </a:xfrm>
          <a:prstGeom prst="rect">
            <a:avLst/>
          </a:prstGeom>
          <a:ln w="0">
            <a:noFill/>
          </a:ln>
        </p:spPr>
      </p:pic>
      <p:pic>
        <p:nvPicPr>
          <p:cNvPr id="170" name="" descr=""/>
          <p:cNvPicPr/>
          <p:nvPr/>
        </p:nvPicPr>
        <p:blipFill>
          <a:blip r:embed="rId2"/>
          <a:stretch/>
        </p:blipFill>
        <p:spPr>
          <a:xfrm>
            <a:off x="3059280" y="5997600"/>
            <a:ext cx="2989080" cy="860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5A087EA-D6D3-42A2-8F4C-FFE8D902C5A7}" type="slidenum">
              <a:t>59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69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Απομάκρυνση υγρασίας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179280" y="404280"/>
            <a:ext cx="8785440" cy="6193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lnSpc>
                <a:spcPct val="17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Εάν η θερμοκρασία είναι μόνο σχετικά χαμηλή,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οι μικροοργανισμοί μπορούν να επιζήσουν και να αναπτυχτούν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προτού τα τρόφιμα ξηραθούν.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7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Εάν η θερμοκρασία είναι πολύ υψηλή και η υγρασία χαμηλή,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τα τρόφιμα μπορεί να σκληράνουν στην επιφάνειά τους (επιφανειακή αφυδάτωση)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Αυτό έχει σαν αποτέλεσμα η υγρασία να φεύγει δυσκολότερα και τα τρόφιμα δεν ξεραίνονται κατάλληλα.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C06E2F0-A441-4B93-98F0-C2931CFCC155}" type="slidenum">
              <a:t>6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0" y="-360"/>
            <a:ext cx="9144000" cy="981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Παράγοντες επηρεασμού της θρεπτικής αξίας στα αποξηραμένα τρόφιμα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/>
          </p:nvPr>
        </p:nvSpPr>
        <p:spPr>
          <a:xfrm>
            <a:off x="250920" y="981000"/>
            <a:ext cx="8642160" cy="5688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1. Μέθοδος ξήρανσης,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2. Θερμοκρασία ξήρανσης (1</a:t>
            </a:r>
            <a:r>
              <a:rPr b="0" lang="el-GR" sz="2800" spc="-1" strike="noStrike" baseline="30000">
                <a:solidFill>
                  <a:srgbClr val="000000"/>
                </a:solidFill>
                <a:latin typeface="Arial"/>
              </a:rPr>
              <a:t>ου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και 2</a:t>
            </a:r>
            <a:r>
              <a:rPr b="0" lang="el-GR" sz="2800" spc="-1" strike="noStrike" baseline="30000">
                <a:solidFill>
                  <a:srgbClr val="000000"/>
                </a:solidFill>
                <a:latin typeface="Arial"/>
              </a:rPr>
              <a:t>ου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 σταδίου),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3. Ταχύτητα και χρόνος ξήρανσης,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4. Θερμοκρασία συντήρησης,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5. Χρόνος συντήρησης,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6. Ατμόσφαιρα συντήρησης (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N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, O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, 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αέρας),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7. Παρουσία υπολειμματικού οξυγόνου,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8. Συσκευασία του τροφίμου,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9. Παρουσία δισθενών μετάλλων,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10. Φύση του τροφίμου (σύσταση, αντιοξειδωτικά),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11. Προσθήκη εξωγενών αντιοξειδωτικών.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7B04D9A-39E0-44A6-912F-CCC7652852F2}" type="slidenum">
              <a:t>60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9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Θέρμανση και ξήρανση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0" y="476280"/>
            <a:ext cx="9144000" cy="6121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lnSpc>
                <a:spcPct val="11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Η ξήρανση των περισσότερων τροφίμων γίνεται με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θέρμανση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Εμπλέκεται </a:t>
            </a:r>
            <a:r>
              <a:rPr b="0" lang="el-GR" sz="2800" spc="-1" strike="noStrike" u="sng">
                <a:solidFill>
                  <a:srgbClr val="ff3300"/>
                </a:solidFill>
                <a:uFillTx/>
                <a:latin typeface="Arial"/>
              </a:rPr>
              <a:t>μεταφορά μάζας (νερού) από το τρόφιμο προς το περιβάλλον και μεταφορά θερμότητας από το μέσον θέρμανσης προς το τρόφιμο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Γίνεται σε ξηραντές στους οποίους ο μηχανισμός μεταφοράς θερμότητας προς το προϊόν και μάζας από το προϊόν μπορεί να διαφέρει.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1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Στην ξήρανση τροφίμων ισχύουν οι </a:t>
            </a:r>
            <a:r>
              <a:rPr b="0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αρχές που διέπουν την ξήρανση οποιουδήποτε προϊόντος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Οι ιδιαιτερότητες των τροφίμων αφορούν το ρόλο του νερού σε αυτά και την </a:t>
            </a:r>
            <a:r>
              <a:rPr b="0" lang="el-GR" sz="2800" spc="-1" strike="noStrike" u="sng">
                <a:solidFill>
                  <a:srgbClr val="ff3300"/>
                </a:solidFill>
                <a:uFillTx/>
                <a:latin typeface="Arial"/>
              </a:rPr>
              <a:t>ευαισθησία των συστατικών και της υφής τους (συνολική ποιότητα) στη θέρμανση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 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BE0DAC3-5287-4C96-AF9F-D9E89FB737FA}" type="slidenum">
              <a:t>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79280" y="115920"/>
            <a:ext cx="8785440" cy="1009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l-GR" sz="2800" spc="-1" strike="noStrike" u="sng">
                <a:solidFill>
                  <a:srgbClr val="000000"/>
                </a:solidFill>
                <a:uFillTx/>
                <a:latin typeface="Arial"/>
              </a:rPr>
              <a:t>Επίδραση της ενεργότητας νερού του τροφίμου στο ρυθμό των αντιδράσεων υποβάθμισης αυτού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8" name="" descr=""/>
          <p:cNvPicPr/>
          <p:nvPr/>
        </p:nvPicPr>
        <p:blipFill>
          <a:blip r:embed="rId1"/>
          <a:stretch/>
        </p:blipFill>
        <p:spPr>
          <a:xfrm>
            <a:off x="250920" y="1197000"/>
            <a:ext cx="8713800" cy="504036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81C6DE3-7411-4E60-B009-7E2D47536088}" type="slidenum">
              <a:t>8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3200" spc="-1" strike="noStrike" u="sng">
                <a:solidFill>
                  <a:srgbClr val="000000"/>
                </a:solidFill>
                <a:uFillTx/>
                <a:latin typeface="Arial"/>
              </a:rPr>
              <a:t>Γενικές επιδράσεις στη θρεπτική αξία</a:t>
            </a:r>
            <a:endParaRPr b="0" lang="el-G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-360" y="549000"/>
            <a:ext cx="8893080" cy="6119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Η ξήρανση, όπως σε όλες τις μεθόδους συντήρησης, μπορεί να οδηγήσει στην </a:t>
            </a:r>
            <a:r>
              <a:rPr b="0" lang="el-GR" sz="2800" spc="-1" strike="noStrike" u="sng">
                <a:solidFill>
                  <a:srgbClr val="ff3300"/>
                </a:solidFill>
                <a:uFillTx/>
                <a:latin typeface="Arial"/>
              </a:rPr>
              <a:t>απώλεια θρεπτικών ουσιών, αλλά η απώλεια αυτή εξαρτάται κυρίως από τη μέθοδο που θα χρησιμοποιηθεί</a:t>
            </a: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2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l-GR" sz="2800" spc="-1" strike="noStrike">
                <a:solidFill>
                  <a:srgbClr val="000000"/>
                </a:solidFill>
                <a:latin typeface="Arial"/>
              </a:rPr>
              <a:t>Οι θερμίδες δεν αλλάζουν, αλλά συγκεντρώνονται σε μικρότερη μάζα καθώς η υγρασία αφαιρείται, οι φυτικές ίνες δεν μεταβάλλονται, η βιταμίνη Α διατηρείται καλά κάτω από ελεγχόμενες μεθόδους ξήρανσης, η βιταμίνη C συνήθως καταστρέφεται μερικά καθώς είναι πολύ ευαίσθητη, η θειαμίνη, ριβοφλαβίνη και νιασίνη εμφανίζουν μικρή απώλεια ενώ τα μεταλλικά άλατα μπορεί να περιορισθούν.</a:t>
            </a:r>
            <a:endParaRPr b="0" lang="el-G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FF19A78-B552-4DF9-ABF5-1CCA657555F2}" type="slidenum">
              <a:t>9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686</TotalTime>
  <Application>LibreOffice/7.4.0.3$Windows_X86_64 LibreOffice_project/f85e47c08ddd19c015c0114a68350214f7066f5a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2014-05-29T12:34:46Z</dcterms:created>
  <dc:creator>sit-pclab201</dc:creator>
  <dc:description/>
  <dc:language>el-GR</dc:language>
  <cp:lastModifiedBy>sit-pclab201</cp:lastModifiedBy>
  <dcterms:modified xsi:type="dcterms:W3CDTF">2015-05-25T11:19:26Z</dcterms:modified>
  <cp:revision>67</cp:revision>
  <dc:subject/>
  <dc:title>Η Κρυοξήρανση ή Λυοφιλίωση ή Λυοφιλοποίηση στην Επεξεργασία – Θρεπτική Αξία των Τροφίμων</dc:title>
</cp:coreProperties>
</file>