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wmf" ContentType="image/x-wmf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9.jpeg" ContentType="image/jpeg"/>
  <Override PartName="/ppt/media/image22.png" ContentType="image/png"/>
  <Override PartName="/ppt/media/image20.png" ContentType="image/png"/>
  <Override PartName="/ppt/media/image21.png" ContentType="image/png"/>
  <Override PartName="/ppt/media/image23.png" ContentType="image/png"/>
  <Override PartName="/ppt/media/image25.png" ContentType="image/png"/>
  <Override PartName="/ppt/media/image26.jpeg" ContentType="image/jpeg"/>
  <Override PartName="/ppt/media/image27.png" ContentType="image/png"/>
  <Override PartName="/ppt/media/image28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813330-7623-4FA9-B7F0-CD285FC12B5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BE89996-254C-4F05-AB53-CDD39A8E819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78020C7-FE25-470E-8FCE-0EAB25BD0F9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424B9D-2BFB-4B4D-97CE-8F44D1B643C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D224916-B2DE-4D45-8B49-D738FCA85A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2B14962-B180-48BB-997F-479CD2CAAC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371D63-8C24-4ABC-B92A-1DF687B4E31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459C8B1-63B2-4B1A-9889-54CA3CE08BB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CBD7187-1C17-4561-8497-79A02BDB7DB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4D6EED5-619D-413D-BF1D-356D2E8286E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411461-58EE-42B0-807E-3B7A242BC43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9F2A984-365C-47C4-9960-B99AD9F1CEA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cc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8000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l-G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l-G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l-GR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C4B1F9-5C65-4179-ADC8-22F345C2799C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D75EEE-19F5-4915-A4E3-801153093AA2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23640" y="260280"/>
            <a:ext cx="8607240" cy="2952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3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l-GR" sz="4000" spc="-1" strike="noStrike" u="sng">
                <a:solidFill>
                  <a:srgbClr val="ff3300"/>
                </a:solidFill>
                <a:uFillTx/>
                <a:latin typeface="Arial"/>
              </a:rPr>
              <a:t>Η Κρυοξήρανση ή Λυοφιλίωση ή Λυοφιλοποίηση στην Επεξεργασία – Θρεπτική Αξία των Τροφίμων</a:t>
            </a: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971280" y="3789360"/>
            <a:ext cx="7272360" cy="266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indent="0" algn="ctr"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800" spc="-1" strike="noStrike">
                <a:solidFill>
                  <a:srgbClr val="000000"/>
                </a:solidFill>
                <a:latin typeface="Arial"/>
              </a:rPr>
              <a:t>ΑΣΚΗΣΗ ΠΡΑΞΗΣ </a:t>
            </a:r>
            <a:r>
              <a:rPr b="1" lang="en-US" sz="2800" spc="-1" strike="noStrike">
                <a:solidFill>
                  <a:srgbClr val="000000"/>
                </a:solidFill>
                <a:latin typeface="Arial"/>
              </a:rPr>
              <a:t>10</a:t>
            </a:r>
            <a:r>
              <a:rPr b="1" lang="el-GR" sz="2800" spc="-1" strike="noStrike">
                <a:solidFill>
                  <a:srgbClr val="000000"/>
                </a:solidFill>
                <a:latin typeface="Arial"/>
              </a:rPr>
              <a:t>η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spcBef>
                <a:spcPts val="9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>
                <a:solidFill>
                  <a:srgbClr val="000000"/>
                </a:solidFill>
                <a:latin typeface="Arial"/>
              </a:rPr>
              <a:t>ΘΡΕΠΤΙΚΗ ΑΞΙΑ ΤΡΟΦΙΜΩΝ - ΕΠΕΞΕΡΓΑΣΙΑ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5DBB12-8F2F-4033-A08E-E541CC1A3A07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Επεξεργασία λυοφιλίωσης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179280" y="476280"/>
            <a:ext cx="8785440" cy="6121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εξάχνωση του πάγου διασφαλίζει ότι η δομή του προϊόντος παραμένει ανέπαφη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Κατά τη διάρκεια του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πρώτου σταδίου της ξήρανσης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περίπου το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95% του νερού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απομακρύνεται από το προϊόν.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Στο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δεύτερο στάδιο της ξήρανσης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- που μερικές φορές λαμβάνει χώρα σε υψηλότερες θερμοκρασίες - το νερό που είναι συνδεδεμένο με πρωτεΐνες και υδατάνθρακες μέσα στο προϊόν, απομακρύνεται.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0880859-0D2C-46EB-9C67-C9AF102F8566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4" name="Picture 5" descr="phasediagram"/>
          <p:cNvPicPr/>
          <p:nvPr/>
        </p:nvPicPr>
        <p:blipFill>
          <a:blip r:embed="rId1"/>
          <a:stretch/>
        </p:blipFill>
        <p:spPr>
          <a:xfrm>
            <a:off x="1116000" y="333360"/>
            <a:ext cx="6912000" cy="597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A304ACF-234D-4557-A306-473821678518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Υψηλή ποιότητα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0" y="476280"/>
            <a:ext cx="9144000" cy="6121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3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λυοφιλίωση μπορεί να οδηγήσει σε εξαιρετικά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χαμηλή περιεκτικότητα σε υγρασία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της τάξεως του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1-4%,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προλαμβάνοντας την ανάπτυξη βακτηρίων και μούχλας, αλλά και τη δράση ενζύμων που προκαλούν αντιδράσεις αλλοίωσης στα τρόφιμα.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3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Τα λυοφιλιωμένα προϊόντα έχουν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μακρά διάρκεια ζωής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Σε σφραγισμένη συσκευασία που προστατεύονται από  την υγρασία, το φως και το ατμοσφαιρικό οξυγόνο, μπορούν να αποθηκευτούν σε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θερμοκρασία δωματίου για πολλά χρόνια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F5CF13-F03D-403A-A079-E419C459894E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Υψηλή ποιότητα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468360" y="5589360"/>
            <a:ext cx="8229600" cy="3920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lnSpc>
                <a:spcPct val="8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Μακαρόνια με σάλτσα δεξιά, λυοφιλιωμένα αριστερά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1" name="Picture 4" descr=""/>
          <p:cNvPicPr/>
          <p:nvPr/>
        </p:nvPicPr>
        <p:blipFill>
          <a:blip r:embed="rId1"/>
          <a:stretch/>
        </p:blipFill>
        <p:spPr>
          <a:xfrm>
            <a:off x="971640" y="692280"/>
            <a:ext cx="7272360" cy="482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9AD50B-395E-4516-B997-0535E8414314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Υψηλή ποιότητα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79280" y="549000"/>
            <a:ext cx="8785440" cy="60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Μετά την επανυδάτωση, τα λυοφιλιωμένα προϊόντα μπορεί να έχουν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καλύτερη γεύση, υφή και εμφάνιση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σε σύγκριση με κάποιες άλλες τεχνικές διατήρησης τροφίμων. Για παράδειγμα,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ξήρανση των φρούτων σε αέρα προκαλεί συρρίκνωση, ένα φαινόμενο που δεν συμβαίνει με τη λυοφιλίωση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Σε σύγκριση με τα προϊόντα που έχουν αποξηραθεί με αέρα ή με τη μέθοδο της ξήρανσης διά ψεκασμού,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τα λυοφιλιωμένα προϊόντα μπορούν να επανυδατωθούν γρήγορα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καθώς η διαδικασία δημιουργεί μόνο μικροσκοπικούς πόρους στο προϊόν από την τελική απομάκρυνση του πάγου κατά την εξάχνωση και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δομή του δεν αλλοιώνεται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F781C93-FC89-4C33-8940-F92B32EA493E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Συρρίκνωση κατά την 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Picture 5" descr=""/>
          <p:cNvPicPr/>
          <p:nvPr/>
        </p:nvPicPr>
        <p:blipFill>
          <a:blip r:embed="rId1"/>
          <a:stretch/>
        </p:blipFill>
        <p:spPr>
          <a:xfrm>
            <a:off x="826920" y="692280"/>
            <a:ext cx="7490160" cy="5184720"/>
          </a:xfrm>
          <a:prstGeom prst="rect">
            <a:avLst/>
          </a:prstGeom>
          <a:ln w="0">
            <a:noFill/>
          </a:ln>
        </p:spPr>
      </p:pic>
      <p:sp>
        <p:nvSpPr>
          <p:cNvPr id="88" name="Text Box 6"/>
          <p:cNvSpPr/>
          <p:nvPr/>
        </p:nvSpPr>
        <p:spPr>
          <a:xfrm>
            <a:off x="447840" y="6091200"/>
            <a:ext cx="8084880" cy="73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VERAS, A. O. M. et al. Drying kinetics, structural characteristics and vitamin C retention of dedo-de-moça pepper (Capsicum baccatum) during convective and freeze drying.</a:t>
            </a:r>
            <a:r>
              <a:rPr b="1" i="1" lang="el-GR" sz="1400" spc="-1" strike="noStrike">
                <a:solidFill>
                  <a:srgbClr val="000000"/>
                </a:solidFill>
                <a:latin typeface="Arial"/>
              </a:rPr>
              <a:t> Braz. J. Chem. Eng.</a:t>
            </a:r>
            <a:r>
              <a:rPr b="1" lang="el-GR" sz="1400" spc="-1" strike="noStrike">
                <a:solidFill>
                  <a:srgbClr val="000000"/>
                </a:solidFill>
                <a:latin typeface="Arial"/>
              </a:rPr>
              <a:t> [online]. 2012, vol.29, n.4 [cited  2014-05-29], pp. 741-750 . 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Θέση αριθμού διαφάνειας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35F805A-5905-468C-8E09-53B45DF5FF8C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6836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Ένα παράδειγμα μελέτης της σχέσης κρυοξήρανσης και θρεπτικής αξίας</a:t>
            </a:r>
            <a:r>
              <a:rPr b="0" lang="el-GR" sz="40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0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Picture 5" descr=""/>
          <p:cNvPicPr/>
          <p:nvPr/>
        </p:nvPicPr>
        <p:blipFill>
          <a:blip r:embed="rId1"/>
          <a:stretch/>
        </p:blipFill>
        <p:spPr>
          <a:xfrm>
            <a:off x="324000" y="1125360"/>
            <a:ext cx="8569080" cy="4896000"/>
          </a:xfrm>
          <a:prstGeom prst="rect">
            <a:avLst/>
          </a:prstGeom>
          <a:ln w="0">
            <a:noFill/>
          </a:ln>
        </p:spPr>
      </p:pic>
      <p:sp>
        <p:nvSpPr>
          <p:cNvPr id="92" name="Text Box 6"/>
          <p:cNvSpPr/>
          <p:nvPr/>
        </p:nvSpPr>
        <p:spPr>
          <a:xfrm>
            <a:off x="376200" y="6040440"/>
            <a:ext cx="794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http://www.mdpi.com/1422-0067/12/7/4678/htm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6C8386-59FC-4346-B46F-05256A8F67BB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4" name="Picture 4" descr=""/>
          <p:cNvPicPr/>
          <p:nvPr/>
        </p:nvPicPr>
        <p:blipFill>
          <a:blip r:embed="rId1"/>
          <a:stretch/>
        </p:blipFill>
        <p:spPr>
          <a:xfrm>
            <a:off x="1332000" y="6021360"/>
            <a:ext cx="6624720" cy="55548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5" descr=""/>
          <p:cNvPicPr/>
          <p:nvPr/>
        </p:nvPicPr>
        <p:blipFill>
          <a:blip r:embed="rId2"/>
          <a:stretch/>
        </p:blipFill>
        <p:spPr>
          <a:xfrm>
            <a:off x="250920" y="260280"/>
            <a:ext cx="8569080" cy="5113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A14D16-BF0E-4F82-95B5-8308AE0981D0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Picture 2" descr=""/>
          <p:cNvPicPr/>
          <p:nvPr/>
        </p:nvPicPr>
        <p:blipFill>
          <a:blip r:embed="rId1"/>
          <a:stretch/>
        </p:blipFill>
        <p:spPr>
          <a:xfrm>
            <a:off x="1332000" y="6021360"/>
            <a:ext cx="6624720" cy="555480"/>
          </a:xfrm>
          <a:prstGeom prst="rect">
            <a:avLst/>
          </a:prstGeom>
          <a:ln w="0">
            <a:noFill/>
          </a:ln>
        </p:spPr>
      </p:pic>
      <p:pic>
        <p:nvPicPr>
          <p:cNvPr id="98" name="Picture 3" descr=""/>
          <p:cNvPicPr/>
          <p:nvPr/>
        </p:nvPicPr>
        <p:blipFill>
          <a:blip r:embed="rId2"/>
          <a:stretch/>
        </p:blipFill>
        <p:spPr>
          <a:xfrm>
            <a:off x="179280" y="404640"/>
            <a:ext cx="8785440" cy="540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010F7C-2BA5-486F-B6B1-5B192619F42F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2" descr=""/>
          <p:cNvPicPr/>
          <p:nvPr/>
        </p:nvPicPr>
        <p:blipFill>
          <a:blip r:embed="rId1"/>
          <a:stretch/>
        </p:blipFill>
        <p:spPr>
          <a:xfrm>
            <a:off x="1332000" y="6021360"/>
            <a:ext cx="6624720" cy="555480"/>
          </a:xfrm>
          <a:prstGeom prst="rect">
            <a:avLst/>
          </a:prstGeom>
          <a:ln w="0">
            <a:noFill/>
          </a:ln>
        </p:spPr>
      </p:pic>
      <p:pic>
        <p:nvPicPr>
          <p:cNvPr id="101" name="Picture 3" descr=""/>
          <p:cNvPicPr/>
          <p:nvPr/>
        </p:nvPicPr>
        <p:blipFill>
          <a:blip r:embed="rId2"/>
          <a:stretch/>
        </p:blipFill>
        <p:spPr>
          <a:xfrm>
            <a:off x="250920" y="404640"/>
            <a:ext cx="8642160" cy="540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BF8E1CA-4B06-4D32-9ECB-506525BA9D21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Η κρυοξήρανση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78920" y="476280"/>
            <a:ext cx="8713800" cy="6121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κρυοξήρανση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προσθέτει αξία σε προϊόντα υψηλής τελικής ποιότητας. Η τεχνολογία αυτή χρησιμοποιείται για εμπορικούς σκοπούς για τη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βελτίωση της διάρκειας ζωής και την ταυτόχρονη διατήρηση της γεύσης και της διατροφικής ποιότητας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πολλών και διαφόρων προϊόντων, όπως ο καφές, τα μπαχαρικά, ή τα γεύματα πεζοπορίας με υψηλό ενεργειακό περιεχόμενο. 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D338BEB-B7DD-4885-A855-57D89E6A04F3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2" descr=""/>
          <p:cNvPicPr/>
          <p:nvPr/>
        </p:nvPicPr>
        <p:blipFill>
          <a:blip r:embed="rId1"/>
          <a:stretch/>
        </p:blipFill>
        <p:spPr>
          <a:xfrm>
            <a:off x="1332000" y="6021360"/>
            <a:ext cx="6624720" cy="55548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3" descr=""/>
          <p:cNvPicPr/>
          <p:nvPr/>
        </p:nvPicPr>
        <p:blipFill>
          <a:blip r:embed="rId2"/>
          <a:stretch/>
        </p:blipFill>
        <p:spPr>
          <a:xfrm>
            <a:off x="324000" y="404640"/>
            <a:ext cx="8494560" cy="5256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17AD72-161C-485F-A516-AC42B291B554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" name="Picture 2" descr=""/>
          <p:cNvPicPr/>
          <p:nvPr/>
        </p:nvPicPr>
        <p:blipFill>
          <a:blip r:embed="rId1"/>
          <a:stretch/>
        </p:blipFill>
        <p:spPr>
          <a:xfrm>
            <a:off x="1332000" y="6021360"/>
            <a:ext cx="6624720" cy="55548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3" descr=""/>
          <p:cNvPicPr/>
          <p:nvPr/>
        </p:nvPicPr>
        <p:blipFill>
          <a:blip r:embed="rId2"/>
          <a:stretch/>
        </p:blipFill>
        <p:spPr>
          <a:xfrm>
            <a:off x="324000" y="333360"/>
            <a:ext cx="8496000" cy="553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Θέση αριθμού διαφάνειας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2981118-DBA1-46B5-9CF3-93D475D9B25C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68360" y="1628640"/>
            <a:ext cx="8229600" cy="1503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600" spc="-1" strike="noStrike" u="sng">
                <a:solidFill>
                  <a:srgbClr val="000000"/>
                </a:solidFill>
                <a:uFillTx/>
                <a:latin typeface="Arial"/>
              </a:rPr>
              <a:t>Τα υπέρ και τα κατά - Το μέλλον της κρυοξήρανσης</a:t>
            </a:r>
            <a:endParaRPr b="0" lang="el-G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Θέση αριθμού διαφάνειας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E7413EA-1466-4B3C-BF92-4F9C7EF8E86F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Γενική σύγκριση Κρυοξήρανσης - Ξήρανσης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2" name="Picture 6" descr=""/>
          <p:cNvPicPr/>
          <p:nvPr/>
        </p:nvPicPr>
        <p:blipFill>
          <a:blip r:embed="rId1"/>
          <a:stretch/>
        </p:blipFill>
        <p:spPr>
          <a:xfrm>
            <a:off x="250920" y="692280"/>
            <a:ext cx="8642160" cy="5473440"/>
          </a:xfrm>
          <a:prstGeom prst="rect">
            <a:avLst/>
          </a:prstGeom>
          <a:ln w="0">
            <a:noFill/>
          </a:ln>
        </p:spPr>
      </p:pic>
      <p:sp>
        <p:nvSpPr>
          <p:cNvPr id="113" name="Text Box 7"/>
          <p:cNvSpPr/>
          <p:nvPr/>
        </p:nvSpPr>
        <p:spPr>
          <a:xfrm>
            <a:off x="524520" y="6165720"/>
            <a:ext cx="76010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http://totalchaossurvival.com/tag/freeze-dried-vs-dehydrated-food/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AB50035-340B-4729-A9FD-C40CBFA6DA2D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Υψηλή ποιότητα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0" y="549000"/>
            <a:ext cx="9144000" cy="611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Υπάρχουν και μειονεκτήματα της λυοφιλίωσης: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Είναι 4-8 φορές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πιο ακριβή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από την τεχνική της ξήρανσης με ζεστό αέρα και με ψεκασμό, ενώ καταναλώνει 2-5 φορές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περισσότερη ενέργεια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Είναι ασυνεχής μέθοδος (διαφορετικά στάδια), απαιτεί χειρισμούς, οι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χρόνοι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για την ήπια κρύο-ξήρανση είναι πολύ μεγαλύτεροι.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Μπορεί, επίσης, να υπάρχουν προβλήματα με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οξειδωτικό τάγγισμα στα προϊόντα κρυοξήρανσης, λόγω του χαμηλού ποσοστού υγρασίας που περιέχουν. Ως εκ τούτου, ορισμένα από αυτά τα προϊόντα, π.χ. προϊόντα κρέατος, μπορούν να απαιτούν την προσθήκη αντιοξειδωτικών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5D8D4AD-0963-4457-9F1B-3CC948B0C894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Picture 4" descr="batchplantrays"/>
          <p:cNvPicPr/>
          <p:nvPr/>
        </p:nvPicPr>
        <p:blipFill>
          <a:blip r:embed="rId1">
            <a:lum contrast="10000"/>
          </a:blip>
          <a:stretch/>
        </p:blipFill>
        <p:spPr>
          <a:xfrm>
            <a:off x="1258920" y="476280"/>
            <a:ext cx="6499080" cy="5084640"/>
          </a:xfrm>
          <a:prstGeom prst="rect">
            <a:avLst/>
          </a:prstGeom>
          <a:ln w="0">
            <a:noFill/>
          </a:ln>
        </p:spPr>
      </p:pic>
      <p:sp>
        <p:nvSpPr>
          <p:cNvPr id="119" name="Text Box 3"/>
          <p:cNvSpPr/>
          <p:nvPr/>
        </p:nvSpPr>
        <p:spPr>
          <a:xfrm>
            <a:off x="1332000" y="5734080"/>
            <a:ext cx="6408720" cy="520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7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Arial"/>
              </a:rPr>
              <a:t>	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  <a:ea typeface="Arial"/>
              </a:rPr>
              <a:t>Βιομηχανικός Λυοφιλιωτής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A78BA7F-E2FC-4C6A-BCFA-13D5FBB10C90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Υψηλή ποιότητα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179280" y="475920"/>
            <a:ext cx="8785440" cy="60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7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Για τους λόγους αυτούς, η λυοφιλίωση έχει χρησιμοποιηθεί κυρίως για προϊόντα, όπου η ποιότητα είναι ύψιστης σημασίας, όπως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διατροφοδραστικά συστατικά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εμβόλια, αντιβιοτικά,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στιγμιαίος καφές, λαχανικά, βότανα και μπαχαρικά, «trekking meals», φρούτα για δημητριακά πρωινού, τρόφιμα για αστροναύτες, στιγμιαίες σούπες,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χημικά προϊόντα υψηλής αξίας και χρωστικές ουσίες.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496545-6336-4384-8C53-61F597EEBA00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Rectangle 2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Rectangle 3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6" name="Picture 4" descr="../../lily/桌面/冷冻干燥/郑州市中发真空设备有限公司.files/1.gif"/>
          <p:cNvPicPr/>
          <p:nvPr/>
        </p:nvPicPr>
        <p:blipFill>
          <a:blip r:embed="rId1"/>
          <a:stretch/>
        </p:blipFill>
        <p:spPr>
          <a:xfrm>
            <a:off x="1128600" y="944640"/>
            <a:ext cx="2160720" cy="1627200"/>
          </a:xfrm>
          <a:prstGeom prst="rect">
            <a:avLst/>
          </a:prstGeom>
          <a:ln w="0">
            <a:noFill/>
          </a:ln>
        </p:spPr>
      </p:pic>
      <p:sp>
        <p:nvSpPr>
          <p:cNvPr id="127" name="Rectangle 5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8" name="Rectangle 6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29" name="Picture 7" descr="../../lily/桌面/冷冻干燥/郑州市中发真空设备有限公司.files/2.gif"/>
          <p:cNvPicPr/>
          <p:nvPr/>
        </p:nvPicPr>
        <p:blipFill>
          <a:blip r:embed="rId2"/>
          <a:stretch/>
        </p:blipFill>
        <p:spPr>
          <a:xfrm>
            <a:off x="3738600" y="911160"/>
            <a:ext cx="2251080" cy="1695600"/>
          </a:xfrm>
          <a:prstGeom prst="rect">
            <a:avLst/>
          </a:prstGeom>
          <a:ln w="0">
            <a:noFill/>
          </a:ln>
        </p:spPr>
      </p:pic>
      <p:sp>
        <p:nvSpPr>
          <p:cNvPr id="130" name="Rectangle 8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Rectangle 9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2" name="Picture 10" descr="../../lily/桌面/冷冻干燥/郑州市中发真空设备有限公司.files/3.jpg"/>
          <p:cNvPicPr/>
          <p:nvPr/>
        </p:nvPicPr>
        <p:blipFill>
          <a:blip r:embed="rId3"/>
          <a:stretch/>
        </p:blipFill>
        <p:spPr>
          <a:xfrm>
            <a:off x="6303960" y="866880"/>
            <a:ext cx="2205000" cy="16603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33" name=""/>
          <p:cNvGraphicFramePr/>
          <p:nvPr/>
        </p:nvGraphicFramePr>
        <p:xfrm>
          <a:off x="1353960" y="3025800"/>
          <a:ext cx="6762960" cy="517680"/>
        </p:xfrm>
        <a:graphic>
          <a:graphicData uri="http://schemas.openxmlformats.org/drawingml/2006/table">
            <a:tbl>
              <a:tblPr/>
              <a:tblGrid>
                <a:gridCol w="1352880"/>
                <a:gridCol w="1352520"/>
                <a:gridCol w="1352520"/>
                <a:gridCol w="1352520"/>
                <a:gridCol w="1352520"/>
              </a:tblGrid>
              <a:tr h="517680">
                <a:tc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zh-CN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 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lIns="90000" rIns="90000" tIns="46800" bIns="468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zh-CN" sz="1000" spc="-1" strike="noStrike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 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4" name="Rectangle 21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Rectangle 22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6" name="Picture 23" descr="../../lily/桌面/冷冻干燥/郑州市中发真空设备有限公司.files/4.jpg"/>
          <p:cNvPicPr/>
          <p:nvPr/>
        </p:nvPicPr>
        <p:blipFill>
          <a:blip r:embed="rId4"/>
          <a:stretch/>
        </p:blipFill>
        <p:spPr>
          <a:xfrm>
            <a:off x="1217520" y="3746520"/>
            <a:ext cx="2160720" cy="1627200"/>
          </a:xfrm>
          <a:prstGeom prst="rect">
            <a:avLst/>
          </a:prstGeom>
          <a:ln w="0">
            <a:noFill/>
          </a:ln>
        </p:spPr>
      </p:pic>
      <p:sp>
        <p:nvSpPr>
          <p:cNvPr id="137" name="Rectangle 24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Rectangle 25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9" name="Picture 26" descr="../../lily/桌面/冷冻干燥/郑州市中发真空设备有限公司.files/5.gif"/>
          <p:cNvPicPr/>
          <p:nvPr/>
        </p:nvPicPr>
        <p:blipFill>
          <a:blip r:embed="rId5"/>
          <a:stretch/>
        </p:blipFill>
        <p:spPr>
          <a:xfrm>
            <a:off x="3782880" y="3701880"/>
            <a:ext cx="2160720" cy="1627200"/>
          </a:xfrm>
          <a:prstGeom prst="rect">
            <a:avLst/>
          </a:prstGeom>
          <a:ln w="0">
            <a:noFill/>
          </a:ln>
        </p:spPr>
      </p:pic>
      <p:sp>
        <p:nvSpPr>
          <p:cNvPr id="140" name="Rectangle 27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Rectangle 28"/>
          <p:cNvSpPr/>
          <p:nvPr/>
        </p:nvSpPr>
        <p:spPr>
          <a:xfrm>
            <a:off x="595440" y="2708280"/>
            <a:ext cx="183960" cy="36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Picture 29" descr="../../lily/桌面/冷冻干燥/郑州市中发真空设备有限公司.files/6.gif"/>
          <p:cNvPicPr/>
          <p:nvPr/>
        </p:nvPicPr>
        <p:blipFill>
          <a:blip r:embed="rId6"/>
          <a:stretch/>
        </p:blipFill>
        <p:spPr>
          <a:xfrm>
            <a:off x="6303960" y="3701880"/>
            <a:ext cx="2114640" cy="1592280"/>
          </a:xfrm>
          <a:prstGeom prst="rect">
            <a:avLst/>
          </a:prstGeom>
          <a:ln w="0">
            <a:noFill/>
          </a:ln>
        </p:spPr>
      </p:pic>
      <p:sp>
        <p:nvSpPr>
          <p:cNvPr id="143" name="Text Box 30"/>
          <p:cNvSpPr/>
          <p:nvPr/>
        </p:nvSpPr>
        <p:spPr>
          <a:xfrm>
            <a:off x="395280" y="2846520"/>
            <a:ext cx="8497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Λυοφυλιωμένα καρότα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宋体"/>
              </a:rPr>
              <a:t>,  </a:t>
            </a: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       Παντζάρια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宋体"/>
              </a:rPr>
              <a:t>, </a:t>
            </a: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              Μαϊντανός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 Box 31"/>
          <p:cNvSpPr/>
          <p:nvPr/>
        </p:nvSpPr>
        <p:spPr>
          <a:xfrm>
            <a:off x="468360" y="5589720"/>
            <a:ext cx="8351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Cordia New"/>
              </a:rPr>
              <a:t>Λυοφυλιωμένο Μπρόκολο</a:t>
            </a: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,        Κρέας,                       Κρεμμύδι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宋体"/>
              </a:rPr>
              <a:t> 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1A06FD-08A1-4E95-9357-63BF7A74D960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4" descr="../../lily/桌面/冷冻干燥/郑州市中发真空设备有限公司.files/7.gif"/>
          <p:cNvPicPr/>
          <p:nvPr/>
        </p:nvPicPr>
        <p:blipFill>
          <a:blip r:embed="rId1"/>
          <a:stretch/>
        </p:blipFill>
        <p:spPr>
          <a:xfrm>
            <a:off x="927000" y="984240"/>
            <a:ext cx="2678040" cy="2016000"/>
          </a:xfrm>
          <a:prstGeom prst="rect">
            <a:avLst/>
          </a:prstGeom>
          <a:ln w="0">
            <a:noFill/>
          </a:ln>
        </p:spPr>
      </p:pic>
      <p:pic>
        <p:nvPicPr>
          <p:cNvPr id="147" name="Picture 7" descr="../../lily/桌面/冷冻干燥/郑州市中发真空设备有限公司.files/8.gif"/>
          <p:cNvPicPr/>
          <p:nvPr/>
        </p:nvPicPr>
        <p:blipFill>
          <a:blip r:embed="rId2"/>
          <a:stretch/>
        </p:blipFill>
        <p:spPr>
          <a:xfrm>
            <a:off x="4794120" y="984240"/>
            <a:ext cx="2673360" cy="2016000"/>
          </a:xfrm>
          <a:prstGeom prst="rect">
            <a:avLst/>
          </a:prstGeom>
          <a:ln w="0">
            <a:noFill/>
          </a:ln>
        </p:spPr>
      </p:pic>
      <p:pic>
        <p:nvPicPr>
          <p:cNvPr id="148" name="Picture 10" descr="../../lily/桌面/冷冻干燥/郑州市中发真空设备有限公司.files/9.jpg"/>
          <p:cNvPicPr/>
          <p:nvPr/>
        </p:nvPicPr>
        <p:blipFill>
          <a:blip r:embed="rId3"/>
          <a:stretch/>
        </p:blipFill>
        <p:spPr>
          <a:xfrm>
            <a:off x="4794120" y="3562200"/>
            <a:ext cx="2678400" cy="2016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49" name=""/>
          <p:cNvGraphicFramePr/>
          <p:nvPr/>
        </p:nvGraphicFramePr>
        <p:xfrm>
          <a:off x="1200240" y="9360"/>
          <a:ext cx="662040" cy="517680"/>
        </p:xfrm>
        <a:graphic>
          <a:graphicData uri="http://schemas.openxmlformats.org/drawingml/2006/table">
            <a:tbl>
              <a:tblPr/>
              <a:tblGrid>
                <a:gridCol w="662040"/>
              </a:tblGrid>
              <a:tr h="517680">
                <a:tc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"/>
          <p:cNvGraphicFramePr/>
          <p:nvPr/>
        </p:nvGraphicFramePr>
        <p:xfrm>
          <a:off x="6600960" y="9360"/>
          <a:ext cx="663480" cy="517680"/>
        </p:xfrm>
        <a:graphic>
          <a:graphicData uri="http://schemas.openxmlformats.org/drawingml/2006/table">
            <a:tbl>
              <a:tblPr/>
              <a:tblGrid>
                <a:gridCol w="663480"/>
              </a:tblGrid>
              <a:tr h="517680">
                <a:tc>
                  <a:tcPr anchor="ctr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51" name="Picture 23" descr="10"/>
          <p:cNvPicPr/>
          <p:nvPr/>
        </p:nvPicPr>
        <p:blipFill>
          <a:blip r:embed="rId4"/>
          <a:stretch/>
        </p:blipFill>
        <p:spPr>
          <a:xfrm>
            <a:off x="927000" y="3606840"/>
            <a:ext cx="2635200" cy="2016000"/>
          </a:xfrm>
          <a:prstGeom prst="rect">
            <a:avLst/>
          </a:prstGeom>
          <a:ln w="0">
            <a:noFill/>
          </a:ln>
        </p:spPr>
      </p:pic>
      <p:sp>
        <p:nvSpPr>
          <p:cNvPr id="152" name="Text Box 24"/>
          <p:cNvSpPr/>
          <p:nvPr/>
        </p:nvSpPr>
        <p:spPr>
          <a:xfrm>
            <a:off x="826920" y="3029040"/>
            <a:ext cx="75250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Λυοφιλιωμένα Κάστανα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宋体"/>
              </a:rPr>
              <a:t>               </a:t>
            </a: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  Πιπερόριζα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宋体"/>
              </a:rPr>
              <a:t>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Rectangle 25"/>
          <p:cNvSpPr/>
          <p:nvPr/>
        </p:nvSpPr>
        <p:spPr>
          <a:xfrm>
            <a:off x="927000" y="5651640"/>
            <a:ext cx="2637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Γλυκοκολοκύθα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宋体"/>
              </a:rPr>
              <a:t> 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Rectangle 25"/>
          <p:cNvSpPr/>
          <p:nvPr/>
        </p:nvSpPr>
        <p:spPr>
          <a:xfrm>
            <a:off x="4859280" y="5695920"/>
            <a:ext cx="25923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 </a:t>
            </a:r>
            <a:r>
              <a:rPr b="1" lang="el-GR" sz="2000" spc="-1" strike="noStrike">
                <a:solidFill>
                  <a:srgbClr val="000000"/>
                </a:solidFill>
                <a:latin typeface="Arial"/>
                <a:ea typeface="Cordia New"/>
              </a:rPr>
              <a:t>Τεμάχια Πατάτας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6333A27-60F5-444A-91BD-B90C97474F72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Picture 7" descr=""/>
          <p:cNvPicPr/>
          <p:nvPr/>
        </p:nvPicPr>
        <p:blipFill>
          <a:blip r:embed="rId1"/>
          <a:stretch/>
        </p:blipFill>
        <p:spPr>
          <a:xfrm>
            <a:off x="1116000" y="0"/>
            <a:ext cx="720108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1069873-F803-4095-8F28-0F4F3207AE20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Οι Ίνκα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0" y="476280"/>
            <a:ext cx="8964720" cy="6121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 αρχαίος πληθυσμός των Ίνκα στο Περού γνώριζε ότι η κρυοξήρανση των τροφίμων λειτουργούσε καλά. 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Οι πατάτες και άλλες καλλιέργειες που αποθήκευαν στο βουνό διατηρούνταν περισσότερο από άλλα τρόφιμα και ήταν ελαφρά έτσι, μεταφέρονταν εύκολα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Οι Ινδιάνοι χρησιμοποιούσαν το κλίμα του βουνού -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θερμοκρασίες που κατά τη διάρκεια της νύχτας έπεφταν κάτω από το μηδέν - και τη χαμηλή πίεση του αέρα στα μεγάλα υψόμετρα για να παγώνουν τα τρόφιμα και να εξατμίζουν αργά τον πάγο και το νερό από το εσωτερικό των τροφίμων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Θέση αριθμού διαφάνειας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308E29-DD13-4AED-871B-610DF943D031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Λυοφιλιωμένα μήλα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Picture 6" descr=""/>
          <p:cNvPicPr/>
          <p:nvPr/>
        </p:nvPicPr>
        <p:blipFill>
          <a:blip r:embed="rId1"/>
          <a:stretch/>
        </p:blipFill>
        <p:spPr>
          <a:xfrm>
            <a:off x="2195640" y="620640"/>
            <a:ext cx="4681440" cy="60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703157-8987-4E87-A7FB-D3271F2282BC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Μείωση κόστους</a:t>
            </a: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250560" y="549000"/>
            <a:ext cx="8713800" cy="6119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Η βιομηχανία τροφίμων διερευνά πώς θα αυξήσει τον αριθμό των εφαρμογών της λυοφιλίωσης με αποτελεσματικό τρόπο. Για παράδειγμα, έχει αναπτυχθεί μια προσέγγιση που καλείται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ενεργή  λυοφιλίωση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η οποία μειώνει τον χρόνο των χειρισμών και της ξήρανσης.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2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Μια άλλη κατεύθυνση επικεντρώνεται στον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συνδυασμό της συμβατικής προ-ξήρανσης, ακολουθούμενη από τη λυοφιλίωση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για το τελική βήμα της ξήρανσης. Αυτό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μειώνει τον χρόνο ξήρανσης και την ενέργεια που απαιτείται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Θέση αριθμού διαφάνειας 4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7B88283-F222-4CC6-BB63-5363B2C1B134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Ενεργή λυοφιλίωση, με συνεχή ροή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5" name="Picture 6" descr=""/>
          <p:cNvPicPr/>
          <p:nvPr/>
        </p:nvPicPr>
        <p:blipFill>
          <a:blip r:embed="rId1"/>
          <a:stretch/>
        </p:blipFill>
        <p:spPr>
          <a:xfrm>
            <a:off x="395280" y="692280"/>
            <a:ext cx="8353440" cy="5545080"/>
          </a:xfrm>
          <a:prstGeom prst="rect">
            <a:avLst/>
          </a:prstGeom>
          <a:ln w="0">
            <a:noFill/>
          </a:ln>
        </p:spPr>
      </p:pic>
      <p:sp>
        <p:nvSpPr>
          <p:cNvPr id="166" name="Text Box 7"/>
          <p:cNvSpPr/>
          <p:nvPr/>
        </p:nvSpPr>
        <p:spPr>
          <a:xfrm>
            <a:off x="1619280" y="6308640"/>
            <a:ext cx="5956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rial"/>
              </a:rPr>
              <a:t>http://www.hosokawamicron.ru/template.asp?paid=667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03CB3D-F143-4D8D-BD64-FCAB67C57187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Βιβλιογραφικές αναφορές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250560" y="620640"/>
            <a:ext cx="8713800" cy="5904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FOOD TODAY 07/2009. Η κρυοξήρανση προσθέτει αξία σε προϊόντα υψηλής ποιότητας. http://www.eufic.org/article/el/food-technology/food-processing/artid/Freeze-drying-value-quality-products-greek/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Phase Technologies Inc. (1999). Lyophilization: Introduction and Basic Principles. Jennings TA.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Ratti C (2001). Hot air and freeze drying of high-value foods: a review. Journal of Food Engineering 49:311-9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Oetjen GW, Haseley P (2004). Freeze Drying. Wiley-VCH.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TNO -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eport V 8441 (2009). Behoud waardevolle natuurlijke inhoudsstoffen met innovatieve (vries)droogprocessen. Authors: Van Deventer H. and Oostrom W.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Chan EWC et al (2008). Effects of different drying methods on the antioxidant properties of leaves and tea of ginger species. Food Chemistry 1:166-72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marL="609480" indent="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Nawirska A et al. (2009). Drying kinetics and quality parameters of pumpkin slices dehydrated using different methods. Journal of Food Engineering 1:14-20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60FC34E-6E41-471C-A035-BA589390B2CA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1" name="Picture 7" descr="Picture of the Freeze Drying Process"/>
          <p:cNvPicPr/>
          <p:nvPr/>
        </p:nvPicPr>
        <p:blipFill>
          <a:blip r:embed="rId1"/>
          <a:stretch/>
        </p:blipFill>
        <p:spPr>
          <a:xfrm>
            <a:off x="395280" y="189000"/>
            <a:ext cx="8424720" cy="604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4AE3223-164E-4D7A-B4AF-0732963819B7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Λυοφιλίωση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0" y="549360"/>
            <a:ext cx="8964720" cy="5975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H κρυοξήρανση, επίσης γνωστή και ως λυοφιλίωση, μετατράπηκε για πρώτη φορά σε εμπορική τεχνική στα τέλη του 1930. Χρησιμοποιήθηκε για τη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διατήρηση του πλάσματος του αίματος, χωρίς την ανάγκη ψύξης και την παραγωγή στιγμιαίου καφέ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1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Από τότε, η τεχνική αυτή έχει εφαρμοστεί για τη διατήρηση εκατοντάδων διαφορετικών ειδών τροφίμων και φαρμάκων. Η σύγχρονη τεχνική λυοφιλίωσης πραγματοποιείται με τη χρήση μιας ειδική μηχανής: Του λυοφιλιωτή. Αυτό αποτελείται από ένα μεγάλο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θάλαμο για κατάψυξη και από μία αντλία κενού για απομάκρυνση της υγρασίας.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7135AE-C78A-4663-854C-5E9F9FC8CE3A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Επεξεργασία λυοφιλίωσης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179280" y="476280"/>
            <a:ext cx="8785440" cy="619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5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Η επεξεργασία περιλαμβάνει 4 στάδια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: 1)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Κατάψυξη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, ώστε να δημιουργηθούν οι συνθήκες για ξήρανση σε χαμηλή θερμοκρασία, 2)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Αντλία κενού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για να επιτυγχάνεται η εξάτμιση του παγωμένου νερού/διαλύτη χωρίς να περνά από την υγρή φάση, π.χ. εξάχνωση, 3)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Εφαρμογή θερμότητας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για να επιταχυνθεί η εξάχνωση, 4)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Συμπύκνωση του εξατμισμένου διαλύτη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από τον θάλαμο κενού με τη μετατροπή του ξανά σε στερεό.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Θέση αριθμού διαφάνειας 3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19A4B62-6563-48DF-9340-B40E8D6C408C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" name="Picture 4" descr=""/>
          <p:cNvPicPr/>
          <p:nvPr/>
        </p:nvPicPr>
        <p:blipFill>
          <a:blip r:embed="rId1">
            <a:lum contrast="20000"/>
          </a:blip>
          <a:stretch/>
        </p:blipFill>
        <p:spPr>
          <a:xfrm>
            <a:off x="324000" y="260280"/>
            <a:ext cx="8496000" cy="5905440"/>
          </a:xfrm>
          <a:prstGeom prst="rect">
            <a:avLst/>
          </a:prstGeom>
          <a:ln w="0">
            <a:noFill/>
          </a:ln>
        </p:spPr>
      </p:pic>
      <p:sp>
        <p:nvSpPr>
          <p:cNvPr id="60" name="Text Box 3"/>
          <p:cNvSpPr/>
          <p:nvPr/>
        </p:nvSpPr>
        <p:spPr>
          <a:xfrm>
            <a:off x="396720" y="379440"/>
            <a:ext cx="1611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l-GR" sz="2000" spc="-1" strike="noStrike">
                <a:solidFill>
                  <a:srgbClr val="000000"/>
                </a:solidFill>
                <a:latin typeface="Arial"/>
              </a:rPr>
              <a:t>ΚΑΤΑΨΥΞΗ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Line 4"/>
          <p:cNvSpPr/>
          <p:nvPr/>
        </p:nvSpPr>
        <p:spPr>
          <a:xfrm>
            <a:off x="971640" y="765000"/>
            <a:ext cx="431640" cy="1295640"/>
          </a:xfrm>
          <a:prstGeom prst="line">
            <a:avLst/>
          </a:prstGeom>
          <a:ln w="2844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FC53FF6-647B-41B8-9595-3120E49C4AB9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76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Επεξεργασία λυοφιλίωσης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0" y="549000"/>
            <a:ext cx="9144000" cy="6048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3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Αφού η διαδικασία της ψύξης  είναι γρήγορη, σχηματίζονται </a:t>
            </a:r>
            <a:r>
              <a:rPr b="0" lang="el-GR" sz="2800" spc="-1" strike="noStrike" u="sng">
                <a:solidFill>
                  <a:srgbClr val="000000"/>
                </a:solidFill>
                <a:uFillTx/>
                <a:latin typeface="Arial"/>
              </a:rPr>
              <a:t>μόνο μικροί κρύσταλλοι πάγου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 Η αργή ψύξη θα σχημάτιζε μεγάλους κρυστάλλους και θα κατάστρεφε τη δομή του προϊόντος, με την εισχώρηση των κρυστάλλων στα  κυτταρικά τοιχώματα. Στο στάδιο της εφαρμογής κενού,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η χαμηλή πίεση προστατεύει τα παγωμένα προϊόντα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 από το να λιώσουν και επιταχύνει το επόμενο στάδιο της διαδικασίας (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εξάχνωση</a:t>
            </a:r>
            <a:r>
              <a:rPr b="0" lang="en-US" sz="2800" spc="-1" strike="noStrike" u="sng">
                <a:solidFill>
                  <a:srgbClr val="ff3300"/>
                </a:solidFill>
                <a:uFillTx/>
                <a:latin typeface="Arial"/>
              </a:rPr>
              <a:t>, </a:t>
            </a:r>
            <a:r>
              <a:rPr b="0" lang="el-GR" sz="2800" spc="-1" strike="noStrike" u="sng">
                <a:solidFill>
                  <a:srgbClr val="ff3300"/>
                </a:solidFill>
                <a:uFillTx/>
                <a:latin typeface="Arial"/>
              </a:rPr>
              <a:t>μία ενδόθερμη αντίδραση</a:t>
            </a:r>
            <a:r>
              <a:rPr b="0" lang="el-GR" sz="2800" spc="-1" strike="noStrike">
                <a:solidFill>
                  <a:srgbClr val="ff3300"/>
                </a:solidFill>
                <a:latin typeface="Arial"/>
              </a:rPr>
              <a:t>) της ξήρανσης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.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Θέση αριθμού διαφάνειας 5"/>
          <p:cNvSpPr/>
          <p:nvPr/>
        </p:nvSpPr>
        <p:spPr>
          <a:xfrm>
            <a:off x="6553080" y="6245280"/>
            <a:ext cx="2133720" cy="47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C2E8EEE-4346-4437-8021-445A3075B614}" type="slidenum">
              <a:rPr b="0" lang="el-GR" sz="1400" spc="-1" strike="noStrike">
                <a:solidFill>
                  <a:srgbClr val="000000"/>
                </a:solidFill>
                <a:latin typeface="Arial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692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3200" spc="-1" strike="noStrike" u="sng">
                <a:solidFill>
                  <a:srgbClr val="000000"/>
                </a:solidFill>
                <a:uFillTx/>
                <a:latin typeface="Arial"/>
              </a:rPr>
              <a:t>Λυοφιλίωση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68360" y="5949720"/>
            <a:ext cx="8229600" cy="6476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ctr">
              <a:spcBef>
                <a:spcPts val="700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Εξάχνωση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:</a:t>
            </a: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 μετατροπή του πάγου σε ατμό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8" name="Picture 4" descr=""/>
          <p:cNvPicPr/>
          <p:nvPr/>
        </p:nvPicPr>
        <p:blipFill>
          <a:blip r:embed="rId1"/>
          <a:srcRect l="0" t="0" r="50563" b="13006"/>
          <a:stretch/>
        </p:blipFill>
        <p:spPr>
          <a:xfrm>
            <a:off x="1187280" y="620640"/>
            <a:ext cx="6985080" cy="5113440"/>
          </a:xfrm>
          <a:prstGeom prst="rect">
            <a:avLst/>
          </a:prstGeom>
          <a:ln w="0">
            <a:noFill/>
          </a:ln>
        </p:spPr>
      </p:pic>
      <p:sp>
        <p:nvSpPr>
          <p:cNvPr id="69" name="Line 5"/>
          <p:cNvSpPr/>
          <p:nvPr/>
        </p:nvSpPr>
        <p:spPr>
          <a:xfrm flipV="1">
            <a:off x="1187280" y="3933720"/>
            <a:ext cx="1440000" cy="2159280"/>
          </a:xfrm>
          <a:prstGeom prst="line">
            <a:avLst/>
          </a:prstGeom>
          <a:ln w="1908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Application>LibreOffice/7.4.0.3$Windows_X86_64 LibreOffice_project/f85e47c08ddd19c015c0114a68350214f7066f5a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2014-05-29T10:52:40Z</dcterms:created>
  <dc:creator>sit-pclab201</dc:creator>
  <dc:description/>
  <dc:language>el-GR</dc:language>
  <cp:lastModifiedBy>admin</cp:lastModifiedBy>
  <dcterms:modified xsi:type="dcterms:W3CDTF">2021-06-03T21:54:01Z</dcterms:modified>
  <cp:revision>40</cp:revision>
  <dc:subject/>
  <dc:title>Η Κρυοξήρανση ή Λυοφυλίωση ή Λυοφυλοποίηση στην Επεξεργασία Τροφίμων</dc:title>
</cp:coreProperties>
</file>