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040AC3-5070-42DA-99F8-0782C20A95BE}">
  <a:tblStyle styleId="{04040AC3-5070-42DA-99F8-0782C20A95BE}"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a:tcStyle>
        <a:fill>
          <a:solidFill>
            <a:srgbClr val="DDECCC"/>
          </a:solidFill>
        </a:fill>
      </a:tcStyle>
    </a:band1H>
    <a:band2H>
      <a:tcTxStyle/>
    </a:band2H>
    <a:band1V>
      <a:tcTxStyle/>
      <a:tcStyle>
        <a:fill>
          <a:solidFill>
            <a:srgbClr val="DDECCC"/>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Droplets-HD-Title-R1d.png"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pic>
        <p:nvPicPr>
          <p:cNvPr descr="Droplets-HD-Content-R1d.png" id="79" name="Google Shape;79;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11"/>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p:nvPr>
            <p:ph idx="2" type="pic"/>
          </p:nvPr>
        </p:nvSpPr>
        <p:spPr>
          <a:xfrm>
            <a:off x="1184744" y="698261"/>
            <a:ext cx="9822532" cy="3214136"/>
          </a:xfrm>
          <a:prstGeom prst="roundRect">
            <a:avLst>
              <a:gd fmla="val 4944" name="adj"/>
            </a:avLst>
          </a:prstGeom>
          <a:noFill/>
          <a:ln cap="sq" cmpd="sng" w="82550">
            <a:solidFill>
              <a:srgbClr val="EDEBD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82" name="Google Shape;82;p11"/>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3" name="Google Shape;83;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pic>
        <p:nvPicPr>
          <p:cNvPr descr="Droplets-HD-Content-R1d.png" id="87" name="Google Shape;87;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12"/>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0" name="Google Shape;90;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3" name="Shape 93"/>
        <p:cNvGrpSpPr/>
        <p:nvPr/>
      </p:nvGrpSpPr>
      <p:grpSpPr>
        <a:xfrm>
          <a:off x="0" y="0"/>
          <a:ext cx="0" cy="0"/>
          <a:chOff x="0" y="0"/>
          <a:chExt cx="0" cy="0"/>
        </a:xfrm>
      </p:grpSpPr>
      <p:pic>
        <p:nvPicPr>
          <p:cNvPr descr="Droplets-HD-Content-R1d.png" id="94" name="Google Shape;94;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7" name="Google Shape;97;p13"/>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101" name="Google Shape;101;p13"/>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l-GR" sz="8000" cap="none">
                <a:solidFill>
                  <a:schemeClr val="dk1"/>
                </a:solidFill>
                <a:latin typeface="Twentieth Century"/>
                <a:ea typeface="Twentieth Century"/>
                <a:cs typeface="Twentieth Century"/>
                <a:sym typeface="Twentieth Century"/>
              </a:rPr>
              <a:t>“</a:t>
            </a:r>
            <a:endParaRPr/>
          </a:p>
        </p:txBody>
      </p:sp>
      <p:sp>
        <p:nvSpPr>
          <p:cNvPr id="102" name="Google Shape;102;p13"/>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l-GR"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pic>
        <p:nvPicPr>
          <p:cNvPr descr="Droplets-HD-Content-R1d.png" id="104" name="Google Shape;104;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14"/>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0" name="Shape 110"/>
        <p:cNvGrpSpPr/>
        <p:nvPr/>
      </p:nvGrpSpPr>
      <p:grpSpPr>
        <a:xfrm>
          <a:off x="0" y="0"/>
          <a:ext cx="0" cy="0"/>
          <a:chOff x="0" y="0"/>
          <a:chExt cx="0" cy="0"/>
        </a:xfrm>
      </p:grpSpPr>
      <p:pic>
        <p:nvPicPr>
          <p:cNvPr descr="Droplets-HD-Content-R1d.png" id="111" name="Google Shape;111;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1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4" name="Google Shape;114;p1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5" name="Google Shape;115;p1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6" name="Google Shape;116;p15"/>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7" name="Google Shape;117;p1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15"/>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2" name="Shape 122"/>
        <p:cNvGrpSpPr/>
        <p:nvPr/>
      </p:nvGrpSpPr>
      <p:grpSpPr>
        <a:xfrm>
          <a:off x="0" y="0"/>
          <a:ext cx="0" cy="0"/>
          <a:chOff x="0" y="0"/>
          <a:chExt cx="0" cy="0"/>
        </a:xfrm>
      </p:grpSpPr>
      <p:pic>
        <p:nvPicPr>
          <p:cNvPr descr="Droplets-HD-Content-R1d.png" id="123" name="Google Shape;123;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16"/>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6"/>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16"/>
          <p:cNvSpPr/>
          <p:nvPr>
            <p:ph idx="2" type="pic"/>
          </p:nvPr>
        </p:nvSpPr>
        <p:spPr>
          <a:xfrm>
            <a:off x="913774" y="2367093"/>
            <a:ext cx="3296409" cy="1524000"/>
          </a:xfrm>
          <a:prstGeom prst="roundRect">
            <a:avLst>
              <a:gd fmla="val 9363" name="adj"/>
            </a:avLst>
          </a:prstGeom>
          <a:noFill/>
          <a:ln cap="sq" cmpd="sng" w="82550">
            <a:solidFill>
              <a:srgbClr val="EDEBD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27" name="Google Shape;127;p16"/>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8" name="Google Shape;128;p16"/>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16"/>
          <p:cNvSpPr/>
          <p:nvPr>
            <p:ph idx="5" type="pic"/>
          </p:nvPr>
        </p:nvSpPr>
        <p:spPr>
          <a:xfrm>
            <a:off x="4441348" y="2367093"/>
            <a:ext cx="3303352" cy="1524000"/>
          </a:xfrm>
          <a:prstGeom prst="roundRect">
            <a:avLst>
              <a:gd fmla="val 8841" name="adj"/>
            </a:avLst>
          </a:prstGeom>
          <a:noFill/>
          <a:ln cap="sq" cmpd="sng" w="82550">
            <a:solidFill>
              <a:srgbClr val="EDEBD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0" name="Google Shape;130;p16"/>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1" name="Google Shape;131;p16"/>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2" name="Google Shape;132;p16"/>
          <p:cNvSpPr/>
          <p:nvPr>
            <p:ph idx="8" type="pic"/>
          </p:nvPr>
        </p:nvSpPr>
        <p:spPr>
          <a:xfrm>
            <a:off x="7973298" y="2367093"/>
            <a:ext cx="3304928" cy="1524000"/>
          </a:xfrm>
          <a:prstGeom prst="roundRect">
            <a:avLst>
              <a:gd fmla="val 8841" name="adj"/>
            </a:avLst>
          </a:prstGeom>
          <a:noFill/>
          <a:ln cap="sq" cmpd="sng" w="82550">
            <a:solidFill>
              <a:srgbClr val="EDEBD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3" name="Google Shape;133;p16"/>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4" name="Google Shape;134;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pic>
        <p:nvPicPr>
          <p:cNvPr descr="Droplets-HD-Content-R1d.png" id="138" name="Google Shape;138;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rot="5400000">
            <a:off x="4383948" y="-1103079"/>
            <a:ext cx="3424107" cy="1036445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1" name="Google Shape;141;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pic>
        <p:nvPicPr>
          <p:cNvPr descr="Droplets-HD-Content-R1d.png" id="145" name="Google Shape;145;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18"/>
          <p:cNvSpPr txBox="1"/>
          <p:nvPr>
            <p:ph type="title"/>
          </p:nvPr>
        </p:nvSpPr>
        <p:spPr>
          <a:xfrm rot="5400000">
            <a:off x="7410763" y="1923737"/>
            <a:ext cx="5181599" cy="25533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8"/>
          <p:cNvSpPr txBox="1"/>
          <p:nvPr>
            <p:ph idx="1" type="body"/>
          </p:nvPr>
        </p:nvSpPr>
        <p:spPr>
          <a:xfrm rot="5400000">
            <a:off x="2152338" y="-628961"/>
            <a:ext cx="5181599" cy="76587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8" name="Google Shape;148;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pic>
        <p:nvPicPr>
          <p:cNvPr descr="Droplets-HD-Content-R1d.png" id="20" name="Google Shape;20;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pic>
        <p:nvPicPr>
          <p:cNvPr descr="Droplets-HD-Content-R1d.png" id="26" name="Google Shape;26;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pic>
        <p:nvPicPr>
          <p:cNvPr descr="Droplets-HD-Content-R1d.png" id="31" name="Google Shape;31;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4" name="Google Shape;34;p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pic>
        <p:nvPicPr>
          <p:cNvPr descr="Droplets-HD-Content-R1d.png" id="38" name="Google Shape;38;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6"/>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41" name="Google Shape;41;p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pic>
        <p:nvPicPr>
          <p:cNvPr descr="Droplets-HD-Content-R1d.png" id="45" name="Google Shape;45;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7"/>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9" name="Google Shape;49;p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pic>
        <p:nvPicPr>
          <p:cNvPr descr="Droplets-HD-Content-R1d.png" id="53" name="Google Shape;53;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4" name="Google Shape;54;p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6" name="Google Shape;56;p8"/>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7" name="Google Shape;57;p8"/>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8" name="Google Shape;58;p8"/>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9" name="Google Shape;59;p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pic>
        <p:nvPicPr>
          <p:cNvPr descr="Droplets-HD-Content-R1d.png" id="63" name="Google Shape;63;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9"/>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9"/>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pic>
        <p:nvPicPr>
          <p:cNvPr descr="Droplets-HD-Content-R1d.png" id="71" name="Google Shape;71;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10"/>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ph idx="2" type="pic"/>
          </p:nvPr>
        </p:nvSpPr>
        <p:spPr>
          <a:xfrm>
            <a:off x="7424803" y="609601"/>
            <a:ext cx="3255358" cy="5181600"/>
          </a:xfrm>
          <a:prstGeom prst="roundRect">
            <a:avLst>
              <a:gd fmla="val 4943" name="adj"/>
            </a:avLst>
          </a:prstGeom>
          <a:noFill/>
          <a:ln cap="sq" cmpd="sng" w="82550">
            <a:solidFill>
              <a:srgbClr val="EDEBDF"/>
            </a:solidFill>
            <a:prstDash val="solid"/>
            <a:miter lim="800000"/>
            <a:headEnd len="sm" w="sm" type="none"/>
            <a:tailEnd len="sm" w="sm" type="none"/>
          </a:ln>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4" name="Google Shape;74;p10"/>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5" name="Google Shape;75;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FF4E2"/>
            </a:gs>
            <a:gs pos="100000">
              <a:srgbClr val="DAD4B0"/>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1">
            <a:alphaModFix amt="80000"/>
          </a:blip>
          <a:srcRect b="0" l="0" r="0" t="0"/>
          <a:stretch/>
        </p:blipFill>
        <p:spPr>
          <a:xfrm>
            <a:off x="0" y="0"/>
            <a:ext cx="12192003" cy="6858001"/>
          </a:xfrm>
          <a:prstGeom prst="rect">
            <a:avLst/>
          </a:prstGeom>
          <a:noFill/>
          <a:ln>
            <a:noFill/>
          </a:ln>
        </p:spPr>
      </p:pic>
      <p:sp>
        <p:nvSpPr>
          <p:cNvPr id="7" name="Google Shape;7;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b="0" l="0" r="0" t="0"/>
          <a:stretch/>
        </p:blipFill>
        <p:spPr>
          <a:xfrm>
            <a:off x="5172074" y="1042914"/>
            <a:ext cx="2478703" cy="5974765"/>
          </a:xfrm>
          <a:prstGeom prst="rect">
            <a:avLst/>
          </a:prstGeom>
          <a:gradFill>
            <a:gsLst>
              <a:gs pos="0">
                <a:srgbClr val="EFF4E2"/>
              </a:gs>
              <a:gs pos="100000">
                <a:srgbClr val="DAD4B0"/>
              </a:gs>
            </a:gsLst>
            <a:lin ang="5400000" scaled="0"/>
          </a:gradFill>
          <a:ln>
            <a:noFill/>
          </a:ln>
        </p:spPr>
      </p:pic>
      <p:sp>
        <p:nvSpPr>
          <p:cNvPr descr="Hydroxytyrosol is a phenylethanoid Royalty Free Vector Image" id="156" name="Google Shape;156;p19"/>
          <p:cNvSpPr/>
          <p:nvPr/>
        </p:nvSpPr>
        <p:spPr>
          <a:xfrm>
            <a:off x="155575" y="-144463"/>
            <a:ext cx="227602"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pic>
        <p:nvPicPr>
          <p:cNvPr id="157" name="Google Shape;157;p19"/>
          <p:cNvPicPr preferRelativeResize="0"/>
          <p:nvPr/>
        </p:nvPicPr>
        <p:blipFill rotWithShape="1">
          <a:blip r:embed="rId4">
            <a:alphaModFix/>
          </a:blip>
          <a:srcRect b="0" l="0" r="0" t="0"/>
          <a:stretch/>
        </p:blipFill>
        <p:spPr>
          <a:xfrm>
            <a:off x="4770438" y="3074056"/>
            <a:ext cx="3898900" cy="1547813"/>
          </a:xfrm>
          <a:prstGeom prst="rect">
            <a:avLst/>
          </a:prstGeom>
          <a:noFill/>
          <a:ln>
            <a:noFill/>
          </a:ln>
        </p:spPr>
      </p:pic>
      <p:pic>
        <p:nvPicPr>
          <p:cNvPr descr="ΦΩΤΟΓΡΑΦΙΕΣ" id="158" name="Google Shape;158;p19"/>
          <p:cNvPicPr preferRelativeResize="0"/>
          <p:nvPr/>
        </p:nvPicPr>
        <p:blipFill rotWithShape="1">
          <a:blip r:embed="rId5">
            <a:alphaModFix/>
          </a:blip>
          <a:srcRect b="0" l="0" r="0" t="0"/>
          <a:stretch/>
        </p:blipFill>
        <p:spPr>
          <a:xfrm>
            <a:off x="155575" y="83583"/>
            <a:ext cx="1247775" cy="1239838"/>
          </a:xfrm>
          <a:prstGeom prst="rect">
            <a:avLst/>
          </a:prstGeom>
          <a:noFill/>
          <a:ln>
            <a:noFill/>
          </a:ln>
        </p:spPr>
      </p:pic>
      <p:sp>
        <p:nvSpPr>
          <p:cNvPr id="159" name="Google Shape;159;p19"/>
          <p:cNvSpPr txBox="1"/>
          <p:nvPr/>
        </p:nvSpPr>
        <p:spPr>
          <a:xfrm>
            <a:off x="1524000" y="273473"/>
            <a:ext cx="418147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1100">
                <a:solidFill>
                  <a:schemeClr val="dk1"/>
                </a:solidFill>
                <a:latin typeface="Arial"/>
                <a:ea typeface="Arial"/>
                <a:cs typeface="Arial"/>
                <a:sym typeface="Arial"/>
              </a:rPr>
              <a:t>ΠΑΝΕΠΙΣΤΗΜΙΟ ΠΕΛΟΠΟΝΝΗΣΟΥ</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l-GR" sz="1100">
                <a:solidFill>
                  <a:schemeClr val="dk1"/>
                </a:solidFill>
                <a:latin typeface="Arial"/>
                <a:ea typeface="Arial"/>
                <a:cs typeface="Arial"/>
                <a:sym typeface="Arial"/>
              </a:rPr>
              <a:t>ΣΧΟΛΗ ΓΕΩΠΟΝΙΑΣ ΚΑΙ ΤΡΟΦΙΜΩΝ</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l-GR" sz="1100">
                <a:solidFill>
                  <a:schemeClr val="dk1"/>
                </a:solidFill>
                <a:latin typeface="Arial"/>
                <a:ea typeface="Arial"/>
                <a:cs typeface="Arial"/>
                <a:sym typeface="Arial"/>
              </a:rPr>
              <a:t>ΤΜΗΜΑ ΕΠΙΣΤΗΜΗΣ ΚΑΙ ΤΕΧΝΟΛΟΓΙΑΣ ΤΡΟΦΙΜΩΝ</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l-GR" sz="1100">
                <a:solidFill>
                  <a:schemeClr val="dk1"/>
                </a:solidFill>
                <a:latin typeface="Arial"/>
                <a:ea typeface="Arial"/>
                <a:cs typeface="Arial"/>
                <a:sym typeface="Arial"/>
              </a:rPr>
              <a:t>ΠΡΟΓΡΑΜΜΑ ΣΠΟΥΔΩΝ ΤΕΧΝΟΛΟΓΙΑΣ ΤΡΟΦΙΜΩΝ</a:t>
            </a:r>
            <a:endParaRPr b="1" sz="1100">
              <a:solidFill>
                <a:schemeClr val="dk1"/>
              </a:solidFill>
              <a:latin typeface="Arial"/>
              <a:ea typeface="Arial"/>
              <a:cs typeface="Arial"/>
              <a:sym typeface="Arial"/>
            </a:endParaRPr>
          </a:p>
        </p:txBody>
      </p:sp>
      <p:sp>
        <p:nvSpPr>
          <p:cNvPr id="160" name="Google Shape;160;p19"/>
          <p:cNvSpPr/>
          <p:nvPr/>
        </p:nvSpPr>
        <p:spPr>
          <a:xfrm>
            <a:off x="2305050" y="1229322"/>
            <a:ext cx="8191500" cy="1334917"/>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l-GR" sz="1200" u="sng">
                <a:solidFill>
                  <a:schemeClr val="dk1"/>
                </a:solidFill>
                <a:latin typeface="Arial"/>
                <a:ea typeface="Arial"/>
                <a:cs typeface="Arial"/>
                <a:sym typeface="Arial"/>
              </a:rPr>
              <a:t>Θέμα πτυχιακής εργασίας:</a:t>
            </a:r>
            <a:endParaRPr sz="1100" u="sng">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lang="el-GR"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b="1" lang="el-GR" sz="2000">
                <a:solidFill>
                  <a:schemeClr val="dk1"/>
                </a:solidFill>
                <a:latin typeface="Arial"/>
                <a:ea typeface="Arial"/>
                <a:cs typeface="Arial"/>
                <a:sym typeface="Arial"/>
              </a:rPr>
              <a:t>Η υδρόξυ-τυροσόλη ως αντιοξειδωτικό και φάρμακο. Ιδιότητες, σκευάσματά της και η σοβαρή απειλή για το ελληνικό ελαιόλαδο.</a:t>
            </a:r>
            <a:endParaRPr b="1" sz="2000">
              <a:solidFill>
                <a:schemeClr val="dk1"/>
              </a:solidFill>
              <a:latin typeface="Arial"/>
              <a:ea typeface="Arial"/>
              <a:cs typeface="Arial"/>
              <a:sym typeface="Arial"/>
            </a:endParaRPr>
          </a:p>
        </p:txBody>
      </p:sp>
      <p:sp>
        <p:nvSpPr>
          <p:cNvPr id="161" name="Google Shape;161;p19"/>
          <p:cNvSpPr/>
          <p:nvPr/>
        </p:nvSpPr>
        <p:spPr>
          <a:xfrm>
            <a:off x="127245" y="3350281"/>
            <a:ext cx="4398111" cy="2087238"/>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l-GR" sz="1800">
                <a:solidFill>
                  <a:schemeClr val="dk1"/>
                </a:solidFill>
                <a:latin typeface="Arial"/>
                <a:ea typeface="Arial"/>
                <a:cs typeface="Arial"/>
                <a:sym typeface="Arial"/>
              </a:rPr>
              <a:t>Βετούλη Βασιλική</a:t>
            </a:r>
            <a:endParaRPr b="1" sz="1800">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lang="el-GR" sz="1600">
                <a:solidFill>
                  <a:schemeClr val="dk1"/>
                </a:solidFill>
                <a:latin typeface="Arial"/>
                <a:ea typeface="Arial"/>
                <a:cs typeface="Arial"/>
                <a:sym typeface="Arial"/>
              </a:rPr>
              <a:t>Α.Μ.: 2013011</a:t>
            </a:r>
            <a:endParaRPr sz="1600">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lang="el-GR"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lang="el-GR"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lang="el-GR" sz="1100">
                <a:solidFill>
                  <a:schemeClr val="dk1"/>
                </a:solidFill>
                <a:latin typeface="Arial"/>
                <a:ea typeface="Arial"/>
                <a:cs typeface="Arial"/>
                <a:sym typeface="Arial"/>
              </a:rPr>
              <a:t>Επιβλέπων καθηγητής</a:t>
            </a:r>
            <a:r>
              <a:rPr lang="el-GR" sz="1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a:p>
            <a:pPr indent="0" lvl="0" marL="0" marR="0" rtl="0" algn="ctr">
              <a:lnSpc>
                <a:spcPct val="107000"/>
              </a:lnSpc>
              <a:spcBef>
                <a:spcPts val="800"/>
              </a:spcBef>
              <a:spcAft>
                <a:spcPts val="0"/>
              </a:spcAft>
              <a:buNone/>
            </a:pPr>
            <a:r>
              <a:rPr b="1" lang="el-GR" sz="1800">
                <a:solidFill>
                  <a:schemeClr val="dk1"/>
                </a:solidFill>
                <a:latin typeface="Arial"/>
                <a:ea typeface="Arial"/>
                <a:cs typeface="Arial"/>
                <a:sym typeface="Arial"/>
              </a:rPr>
              <a:t>Ξηρογιάννης Γεώργιος</a:t>
            </a:r>
            <a:endParaRPr b="1" sz="1800">
              <a:solidFill>
                <a:schemeClr val="dk1"/>
              </a:solidFill>
              <a:latin typeface="Arial"/>
              <a:ea typeface="Arial"/>
              <a:cs typeface="Arial"/>
              <a:sym typeface="Arial"/>
            </a:endParaRPr>
          </a:p>
        </p:txBody>
      </p:sp>
      <p:sp>
        <p:nvSpPr>
          <p:cNvPr id="162" name="Google Shape;162;p19"/>
          <p:cNvSpPr/>
          <p:nvPr/>
        </p:nvSpPr>
        <p:spPr>
          <a:xfrm>
            <a:off x="10172699" y="6267838"/>
            <a:ext cx="2267887" cy="590162"/>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l-GR" sz="1200">
                <a:solidFill>
                  <a:schemeClr val="dk1"/>
                </a:solidFill>
                <a:latin typeface="Arial"/>
                <a:ea typeface="Arial"/>
                <a:cs typeface="Arial"/>
                <a:sym typeface="Arial"/>
              </a:rPr>
              <a:t>Καλαμάτα,</a:t>
            </a:r>
            <a:endParaRPr sz="11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l-GR" sz="1200">
                <a:solidFill>
                  <a:schemeClr val="dk1"/>
                </a:solidFill>
                <a:latin typeface="Arial"/>
                <a:ea typeface="Arial"/>
                <a:cs typeface="Arial"/>
                <a:sym typeface="Arial"/>
              </a:rPr>
              <a:t>3/10/ 2020</a:t>
            </a:r>
            <a:endParaRPr sz="1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p:nvPr/>
        </p:nvSpPr>
        <p:spPr>
          <a:xfrm>
            <a:off x="0" y="749300"/>
            <a:ext cx="12191999" cy="1495425"/>
          </a:xfrm>
          <a:prstGeom prst="doubleWave">
            <a:avLst>
              <a:gd fmla="val 6250" name="adj1"/>
              <a:gd fmla="val 0" name="adj2"/>
            </a:avLst>
          </a:prstGeom>
          <a:solidFill>
            <a:srgbClr val="EAF5D6"/>
          </a:solidFill>
          <a:ln cap="flat" cmpd="sng" w="28575">
            <a:solidFill>
              <a:srgbClr val="1B5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9" name="Google Shape;249;p28"/>
          <p:cNvSpPr txBox="1"/>
          <p:nvPr>
            <p:ph type="title"/>
          </p:nvPr>
        </p:nvSpPr>
        <p:spPr>
          <a:xfrm>
            <a:off x="-13970" y="2032"/>
            <a:ext cx="12191999" cy="7619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ΑΝΤΙΟΞΕΙΔΩΤΙΚΗ ΔΡΑΣΗ</a:t>
            </a:r>
            <a:endParaRPr>
              <a:latin typeface="Arial"/>
              <a:ea typeface="Arial"/>
              <a:cs typeface="Arial"/>
              <a:sym typeface="Arial"/>
            </a:endParaRPr>
          </a:p>
        </p:txBody>
      </p:sp>
      <p:sp>
        <p:nvSpPr>
          <p:cNvPr id="250" name="Google Shape;250;p28"/>
          <p:cNvSpPr/>
          <p:nvPr/>
        </p:nvSpPr>
        <p:spPr>
          <a:xfrm>
            <a:off x="90486" y="939800"/>
            <a:ext cx="12011025"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Η υδρόξυ-τυροσόλη ξεχωρίζει γιατί διαθέτει το υψηλότερο επίπεδο ικανότητας απορρόφησης (εξουδετέρωσης) των ελεύθερων ριζών σε σχέση με οποιοδήποτε άλλο φυσικό αντιοξειδωτικό </a:t>
            </a:r>
            <a:r>
              <a:rPr lang="el-GR" sz="2400">
                <a:solidFill>
                  <a:schemeClr val="dk1"/>
                </a:solidFill>
                <a:latin typeface="Times New Roman"/>
                <a:ea typeface="Times New Roman"/>
                <a:cs typeface="Times New Roman"/>
                <a:sym typeface="Times New Roman"/>
              </a:rPr>
              <a:t>! ! !</a:t>
            </a:r>
            <a:endParaRPr sz="24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p:txBody>
      </p:sp>
      <p:sp>
        <p:nvSpPr>
          <p:cNvPr id="251" name="Google Shape;251;p28"/>
          <p:cNvSpPr/>
          <p:nvPr/>
        </p:nvSpPr>
        <p:spPr>
          <a:xfrm>
            <a:off x="-2" y="2555626"/>
            <a:ext cx="12191999"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Η αντιοξειδωτική της δράση οφείλεται στην ικανότητα της υδρόξυ-τυροσόλης να δεσμεύει αποτελεσματικά τις ελεύθερες ρίζες, δραστικές μορφές οξυγόνου (ROS) και ανιόντα υπεροξειδίου.</a:t>
            </a:r>
            <a:endParaRPr sz="2400">
              <a:solidFill>
                <a:schemeClr val="dk1"/>
              </a:solidFill>
              <a:latin typeface="Arial"/>
              <a:ea typeface="Arial"/>
              <a:cs typeface="Arial"/>
              <a:sym typeface="Arial"/>
            </a:endParaRPr>
          </a:p>
        </p:txBody>
      </p:sp>
      <p:pic>
        <p:nvPicPr>
          <p:cNvPr id="252" name="Google Shape;252;p28"/>
          <p:cNvPicPr preferRelativeResize="0"/>
          <p:nvPr/>
        </p:nvPicPr>
        <p:blipFill rotWithShape="1">
          <a:blip r:embed="rId3">
            <a:alphaModFix/>
          </a:blip>
          <a:srcRect b="0" l="0" r="0" t="0"/>
          <a:stretch/>
        </p:blipFill>
        <p:spPr>
          <a:xfrm>
            <a:off x="2081846" y="3637280"/>
            <a:ext cx="8718234" cy="3220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0" y="0"/>
            <a:ext cx="12191999" cy="8667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Η ΔΡΑΣΗ ΤΗΣ ΩΣ ΦΑΡΜΑΚΟ</a:t>
            </a:r>
            <a:endParaRPr>
              <a:latin typeface="Arial"/>
              <a:ea typeface="Arial"/>
              <a:cs typeface="Arial"/>
              <a:sym typeface="Arial"/>
            </a:endParaRPr>
          </a:p>
        </p:txBody>
      </p:sp>
      <p:sp>
        <p:nvSpPr>
          <p:cNvPr id="258" name="Google Shape;258;p29"/>
          <p:cNvSpPr/>
          <p:nvPr/>
        </p:nvSpPr>
        <p:spPr>
          <a:xfrm>
            <a:off x="253999" y="2192885"/>
            <a:ext cx="764143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Η υδρόξυ-τυροσόλη μεταβολίζεται στο έντερο/ήπαρ.</a:t>
            </a:r>
            <a:endParaRPr sz="2400">
              <a:solidFill>
                <a:schemeClr val="dk1"/>
              </a:solidFill>
              <a:latin typeface="Twentieth Century"/>
              <a:ea typeface="Twentieth Century"/>
              <a:cs typeface="Twentieth Century"/>
              <a:sym typeface="Twentieth Century"/>
            </a:endParaRPr>
          </a:p>
        </p:txBody>
      </p:sp>
      <p:sp>
        <p:nvSpPr>
          <p:cNvPr id="259" name="Google Shape;259;p29"/>
          <p:cNvSpPr/>
          <p:nvPr/>
        </p:nvSpPr>
        <p:spPr>
          <a:xfrm>
            <a:off x="253999" y="992555"/>
            <a:ext cx="1193799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Ο όρος βιοδιαθεσιμότητα χρησιμοποιείται για να εκφράσει το ποσοστό απορρόφησης μια ουσίας όταν λαμβάνεται από το στόμα και φθάνει στην κυκλοφορία καθώς και το μεταβολικό μετασχηματισμό της. </a:t>
            </a:r>
            <a:endParaRPr sz="2400">
              <a:solidFill>
                <a:schemeClr val="dk1"/>
              </a:solidFill>
              <a:latin typeface="Twentieth Century"/>
              <a:ea typeface="Twentieth Century"/>
              <a:cs typeface="Twentieth Century"/>
              <a:sym typeface="Twentieth Century"/>
            </a:endParaRPr>
          </a:p>
        </p:txBody>
      </p:sp>
      <p:sp>
        <p:nvSpPr>
          <p:cNvPr id="260" name="Google Shape;260;p29"/>
          <p:cNvSpPr/>
          <p:nvPr/>
        </p:nvSpPr>
        <p:spPr>
          <a:xfrm>
            <a:off x="253998" y="2654550"/>
            <a:ext cx="1163320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Η συνολική πρόσληψη από το λάδι ήταν 99%, από υδατικό διάλυμα ήταν 75%, πολύ μικρότερη από το ραφιναρισμένο ελαιόλαδο ή όταν είχε προστεθεί ως συμπλήρωμα. </a:t>
            </a:r>
            <a:endParaRPr sz="2400">
              <a:solidFill>
                <a:schemeClr val="dk1"/>
              </a:solidFill>
              <a:latin typeface="Arial"/>
              <a:ea typeface="Arial"/>
              <a:cs typeface="Arial"/>
              <a:sym typeface="Arial"/>
            </a:endParaRPr>
          </a:p>
        </p:txBody>
      </p:sp>
      <p:sp>
        <p:nvSpPr>
          <p:cNvPr id="261" name="Google Shape;261;p29"/>
          <p:cNvSpPr/>
          <p:nvPr/>
        </p:nvSpPr>
        <p:spPr>
          <a:xfrm>
            <a:off x="253997" y="3722916"/>
            <a:ext cx="11633201" cy="18569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l-GR" sz="2400">
                <a:solidFill>
                  <a:schemeClr val="dk1"/>
                </a:solidFill>
                <a:latin typeface="Arial"/>
                <a:ea typeface="Arial"/>
                <a:cs typeface="Arial"/>
                <a:sym typeface="Arial"/>
              </a:rPr>
              <a:t>Η υδρόξυ-τυροσόλη σχετίζεται με τη ρύθμιση των δραστικών ριζών οξυγόνου  </a:t>
            </a:r>
            <a:endParaRPr/>
          </a:p>
          <a:p>
            <a:pPr indent="0" lvl="0" marL="0" marR="0" rtl="0" algn="just">
              <a:lnSpc>
                <a:spcPct val="150000"/>
              </a:lnSpc>
              <a:spcBef>
                <a:spcPts val="800"/>
              </a:spcBef>
              <a:spcAft>
                <a:spcPts val="0"/>
              </a:spcAft>
              <a:buNone/>
            </a:pPr>
            <a:r>
              <a:rPr lang="el-GR" sz="2400">
                <a:solidFill>
                  <a:schemeClr val="dk1"/>
                </a:solidFill>
                <a:latin typeface="Arial"/>
                <a:ea typeface="Arial"/>
                <a:cs typeface="Arial"/>
                <a:sym typeface="Arial"/>
              </a:rPr>
              <a:t>προστασία του ανθρώπινου οργανισμού από ασθένειες που οφείλονται σε διατάραξη των οξειδοαναγωγικών διεργασιών.</a:t>
            </a:r>
            <a:endParaRPr sz="2400">
              <a:solidFill>
                <a:schemeClr val="dk1"/>
              </a:solidFill>
              <a:latin typeface="Calibri"/>
              <a:ea typeface="Calibri"/>
              <a:cs typeface="Calibri"/>
              <a:sym typeface="Calibri"/>
            </a:endParaRPr>
          </a:p>
        </p:txBody>
      </p:sp>
      <p:sp>
        <p:nvSpPr>
          <p:cNvPr id="262" name="Google Shape;262;p29"/>
          <p:cNvSpPr/>
          <p:nvPr/>
        </p:nvSpPr>
        <p:spPr>
          <a:xfrm>
            <a:off x="10919350" y="3885369"/>
            <a:ext cx="548640" cy="406400"/>
          </a:xfrm>
          <a:prstGeom prst="rightArrow">
            <a:avLst>
              <a:gd fmla="val 50000" name="adj1"/>
              <a:gd fmla="val 50000" name="adj2"/>
            </a:avLst>
          </a:prstGeom>
          <a:solidFill>
            <a:srgbClr val="C00000"/>
          </a:solid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3" name="Google Shape;263;p29"/>
          <p:cNvSpPr/>
          <p:nvPr/>
        </p:nvSpPr>
        <p:spPr>
          <a:xfrm>
            <a:off x="253998" y="3586480"/>
            <a:ext cx="11734802" cy="2042160"/>
          </a:xfrm>
          <a:prstGeom prst="rect">
            <a:avLst/>
          </a:prstGeom>
          <a:no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1" y="1"/>
            <a:ext cx="12192000" cy="8839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Η ΔΡΑΣΗ ΤΗΣ ΩΣ ΦΑΡΜΑΚΟ</a:t>
            </a:r>
            <a:endParaRPr/>
          </a:p>
        </p:txBody>
      </p:sp>
      <p:sp>
        <p:nvSpPr>
          <p:cNvPr id="269" name="Google Shape;269;p30"/>
          <p:cNvSpPr/>
          <p:nvPr/>
        </p:nvSpPr>
        <p:spPr>
          <a:xfrm>
            <a:off x="0" y="992642"/>
            <a:ext cx="726262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400" u="sng">
                <a:solidFill>
                  <a:srgbClr val="FF0000"/>
                </a:solidFill>
                <a:latin typeface="Arial"/>
                <a:ea typeface="Arial"/>
                <a:cs typeface="Arial"/>
                <a:sym typeface="Arial"/>
              </a:rPr>
              <a:t>Αντιαθηρογόνο και καρδιοπροστατευτική δράση</a:t>
            </a:r>
            <a:endParaRPr b="1" sz="2400" u="sng">
              <a:solidFill>
                <a:srgbClr val="FF0000"/>
              </a:solidFill>
              <a:latin typeface="Twentieth Century"/>
              <a:ea typeface="Twentieth Century"/>
              <a:cs typeface="Twentieth Century"/>
              <a:sym typeface="Twentieth Century"/>
            </a:endParaRPr>
          </a:p>
        </p:txBody>
      </p:sp>
      <p:sp>
        <p:nvSpPr>
          <p:cNvPr id="270" name="Google Shape;270;p30"/>
          <p:cNvSpPr/>
          <p:nvPr/>
        </p:nvSpPr>
        <p:spPr>
          <a:xfrm>
            <a:off x="-49373" y="3431680"/>
            <a:ext cx="370511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400" u="sng">
                <a:solidFill>
                  <a:srgbClr val="FF0000"/>
                </a:solidFill>
                <a:latin typeface="Arial"/>
                <a:ea typeface="Arial"/>
                <a:cs typeface="Arial"/>
                <a:sym typeface="Arial"/>
              </a:rPr>
              <a:t>Αντικαρκινικές ιδιότητες</a:t>
            </a:r>
            <a:endParaRPr b="1" sz="2400" u="sng">
              <a:solidFill>
                <a:srgbClr val="FF0000"/>
              </a:solidFill>
              <a:latin typeface="Twentieth Century"/>
              <a:ea typeface="Twentieth Century"/>
              <a:cs typeface="Twentieth Century"/>
              <a:sym typeface="Twentieth Century"/>
            </a:endParaRPr>
          </a:p>
        </p:txBody>
      </p:sp>
      <p:sp>
        <p:nvSpPr>
          <p:cNvPr id="271" name="Google Shape;271;p30"/>
          <p:cNvSpPr/>
          <p:nvPr/>
        </p:nvSpPr>
        <p:spPr>
          <a:xfrm>
            <a:off x="0" y="1549441"/>
            <a:ext cx="12191999" cy="132343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000">
                <a:solidFill>
                  <a:schemeClr val="dk1"/>
                </a:solidFill>
                <a:latin typeface="Arial"/>
                <a:ea typeface="Arial"/>
                <a:cs typeface="Arial"/>
                <a:sym typeface="Arial"/>
              </a:rPr>
              <a:t>1. Ως ένας ισχυρός αντιοξειδωτικός παράγοντας έχει την ικανότητα να απορροφά τις ελεύθερες ρίζες, με αποτέλεσμα να μειώνεται η οξείδωση των χαμηλής πυκνότητας λιποπρωτεϊνών (LDL)(</a:t>
            </a:r>
            <a:r>
              <a:rPr i="1" lang="el-GR" sz="2000">
                <a:solidFill>
                  <a:schemeClr val="dk1"/>
                </a:solidFill>
                <a:latin typeface="Arial"/>
                <a:ea typeface="Arial"/>
                <a:cs typeface="Arial"/>
                <a:sym typeface="Arial"/>
              </a:rPr>
              <a:t>κακή χοληστερίνη</a:t>
            </a:r>
            <a:r>
              <a:rPr lang="el-GR" sz="2000">
                <a:solidFill>
                  <a:schemeClr val="dk1"/>
                </a:solidFill>
                <a:latin typeface="Arial"/>
                <a:ea typeface="Arial"/>
                <a:cs typeface="Arial"/>
                <a:sym typeface="Arial"/>
              </a:rPr>
              <a:t>).</a:t>
            </a:r>
            <a:endParaRPr/>
          </a:p>
          <a:p>
            <a:pPr indent="0" lvl="0" marL="0" marR="0" rtl="0" algn="just">
              <a:spcBef>
                <a:spcPts val="0"/>
              </a:spcBef>
              <a:spcAft>
                <a:spcPts val="0"/>
              </a:spcAft>
              <a:buNone/>
            </a:pPr>
            <a:r>
              <a:rPr lang="el-GR" sz="2000">
                <a:solidFill>
                  <a:schemeClr val="dk1"/>
                </a:solidFill>
                <a:latin typeface="Arial"/>
                <a:ea typeface="Arial"/>
                <a:cs typeface="Arial"/>
                <a:sym typeface="Arial"/>
              </a:rPr>
              <a:t>2. Αυξάνει την mRNA καταλάση, και έτσι αυξάνονται τα επίπεδα μετάφρασης πρωτεϊνών, που με τη σειρά τους αυξάνουν τον αριθμό των αντιοξειδωτικών ενζύμων όπου προστατεύουν τις LDL από την οξείδωση.</a:t>
            </a:r>
            <a:endParaRPr sz="2000">
              <a:solidFill>
                <a:schemeClr val="dk1"/>
              </a:solidFill>
              <a:latin typeface="Arial"/>
              <a:ea typeface="Arial"/>
              <a:cs typeface="Arial"/>
              <a:sym typeface="Arial"/>
            </a:endParaRPr>
          </a:p>
        </p:txBody>
      </p:sp>
      <p:sp>
        <p:nvSpPr>
          <p:cNvPr id="272" name="Google Shape;272;p30"/>
          <p:cNvSpPr/>
          <p:nvPr/>
        </p:nvSpPr>
        <p:spPr>
          <a:xfrm>
            <a:off x="0" y="4027379"/>
            <a:ext cx="12191998"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000">
                <a:solidFill>
                  <a:schemeClr val="dk1"/>
                </a:solidFill>
                <a:latin typeface="Arial"/>
                <a:ea typeface="Arial"/>
                <a:cs typeface="Arial"/>
                <a:sym typeface="Arial"/>
              </a:rPr>
              <a:t>1. Έχει την ικανότητα να αναστέλλει την φάση έναρξης όσο και τον πολλαπλασιασμό της καρκινογένεσης αποτρέποντας τη βλάβη που προκαλείται από διαφορετικά γονιδιοτοξικά μόρια.</a:t>
            </a:r>
            <a:endParaRPr/>
          </a:p>
          <a:p>
            <a:pPr indent="0" lvl="0" marL="0" marR="0" rtl="0" algn="just">
              <a:spcBef>
                <a:spcPts val="0"/>
              </a:spcBef>
              <a:spcAft>
                <a:spcPts val="0"/>
              </a:spcAft>
              <a:buNone/>
            </a:pPr>
            <a:r>
              <a:rPr lang="el-GR" sz="2000">
                <a:solidFill>
                  <a:schemeClr val="dk1"/>
                </a:solidFill>
                <a:latin typeface="Arial"/>
                <a:ea typeface="Arial"/>
                <a:cs typeface="Arial"/>
                <a:sym typeface="Arial"/>
              </a:rPr>
              <a:t>2. Προκαλεί σε απόπτωση σε διαφορετικές κυτταρικές σειρές.</a:t>
            </a:r>
            <a:endParaRPr/>
          </a:p>
          <a:p>
            <a:pPr indent="0" lvl="0" marL="0" marR="0" rtl="0" algn="just">
              <a:spcBef>
                <a:spcPts val="0"/>
              </a:spcBef>
              <a:spcAft>
                <a:spcPts val="0"/>
              </a:spcAft>
              <a:buNone/>
            </a:pPr>
            <a:r>
              <a:t/>
            </a:r>
            <a:endParaRPr sz="2000">
              <a:solidFill>
                <a:schemeClr val="dk1"/>
              </a:solidFill>
              <a:latin typeface="Arial"/>
              <a:ea typeface="Arial"/>
              <a:cs typeface="Arial"/>
              <a:sym typeface="Arial"/>
            </a:endParaRPr>
          </a:p>
          <a:p>
            <a:pPr indent="0" lvl="0" marL="0" marR="0" rtl="0" algn="just">
              <a:spcBef>
                <a:spcPts val="0"/>
              </a:spcBef>
              <a:spcAft>
                <a:spcPts val="0"/>
              </a:spcAft>
              <a:buNone/>
            </a:pPr>
            <a:r>
              <a:rPr lang="el-GR" sz="2000">
                <a:solidFill>
                  <a:schemeClr val="dk1"/>
                </a:solidFill>
                <a:latin typeface="Arial"/>
                <a:ea typeface="Arial"/>
                <a:cs typeface="Arial"/>
                <a:sym typeface="Arial"/>
              </a:rPr>
              <a:t>Υπάρχουν μελέτες που δείχνουν ότι έχει αντικαρκινικές ιδιότητες κατά της Λευχαιμίας, του καρκίνου Παχέος Εντέρου, του καρκίνου του Μαστού, κατά του Ηπατοκυτταρικού καρκίνου.</a:t>
            </a:r>
            <a:endParaRPr sz="2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0" y="1"/>
            <a:ext cx="12192000" cy="990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Η ΔΡΑΣΗ ΤΗΣ ΩΣ ΦΑΡΜΑΚΟ</a:t>
            </a:r>
            <a:endParaRPr/>
          </a:p>
        </p:txBody>
      </p:sp>
      <p:sp>
        <p:nvSpPr>
          <p:cNvPr id="278" name="Google Shape;278;p31"/>
          <p:cNvSpPr/>
          <p:nvPr/>
        </p:nvSpPr>
        <p:spPr>
          <a:xfrm>
            <a:off x="215901" y="990601"/>
            <a:ext cx="4019883"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l-GR" sz="2400">
                <a:solidFill>
                  <a:srgbClr val="FF0000"/>
                </a:solidFill>
                <a:latin typeface="Arial"/>
                <a:ea typeface="Arial"/>
                <a:cs typeface="Arial"/>
                <a:sym typeface="Arial"/>
              </a:rPr>
              <a:t>Αντιμικροβιακές ιδιότητες</a:t>
            </a:r>
            <a:r>
              <a:rPr lang="el-GR" sz="2400">
                <a:solidFill>
                  <a:srgbClr val="FF0000"/>
                </a:solidFill>
                <a:latin typeface="Arial"/>
                <a:ea typeface="Arial"/>
                <a:cs typeface="Arial"/>
                <a:sym typeface="Arial"/>
              </a:rPr>
              <a:t> </a:t>
            </a:r>
            <a:endParaRPr sz="2400">
              <a:solidFill>
                <a:srgbClr val="FF0000"/>
              </a:solidFill>
              <a:latin typeface="Twentieth Century"/>
              <a:ea typeface="Twentieth Century"/>
              <a:cs typeface="Twentieth Century"/>
              <a:sym typeface="Twentieth Century"/>
            </a:endParaRPr>
          </a:p>
        </p:txBody>
      </p:sp>
      <p:sp>
        <p:nvSpPr>
          <p:cNvPr id="279" name="Google Shape;279;p31"/>
          <p:cNvSpPr txBox="1"/>
          <p:nvPr/>
        </p:nvSpPr>
        <p:spPr>
          <a:xfrm>
            <a:off x="215900" y="1452266"/>
            <a:ext cx="11976099" cy="1323439"/>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000"/>
              <a:buFont typeface="Arial"/>
              <a:buAutoNum type="arabicPeriod"/>
            </a:pPr>
            <a:r>
              <a:rPr lang="el-GR" sz="2000">
                <a:solidFill>
                  <a:schemeClr val="dk1"/>
                </a:solidFill>
                <a:latin typeface="Arial"/>
                <a:ea typeface="Arial"/>
                <a:cs typeface="Arial"/>
                <a:sym typeface="Arial"/>
              </a:rPr>
              <a:t>Δρα έναντι των θετικά και αρνητικά κατά gram βακτηρίων</a:t>
            </a:r>
            <a:endParaRPr/>
          </a:p>
          <a:p>
            <a:pPr indent="-342900" lvl="0" marL="342900" marR="0" rtl="0" algn="just">
              <a:spcBef>
                <a:spcPts val="0"/>
              </a:spcBef>
              <a:spcAft>
                <a:spcPts val="0"/>
              </a:spcAft>
              <a:buClr>
                <a:schemeClr val="dk1"/>
              </a:buClr>
              <a:buSzPts val="2000"/>
              <a:buFont typeface="Arial"/>
              <a:buAutoNum type="arabicPeriod"/>
            </a:pPr>
            <a:r>
              <a:rPr lang="el-GR" sz="2000">
                <a:solidFill>
                  <a:schemeClr val="dk1"/>
                </a:solidFill>
                <a:latin typeface="Arial"/>
                <a:ea typeface="Arial"/>
                <a:cs typeface="Arial"/>
                <a:sym typeface="Arial"/>
              </a:rPr>
              <a:t>Δρα έναντι τροφικών παθογόνων βακτηρίων όπως </a:t>
            </a:r>
            <a:r>
              <a:rPr i="1" lang="el-GR" sz="2000">
                <a:solidFill>
                  <a:schemeClr val="dk1"/>
                </a:solidFill>
                <a:latin typeface="Arial"/>
                <a:ea typeface="Arial"/>
                <a:cs typeface="Arial"/>
                <a:sym typeface="Arial"/>
              </a:rPr>
              <a:t>Listeria monocytogenes, Staphylococcus area, Salmonella enterica, Shigella sonei, Yersinia sp</a:t>
            </a:r>
            <a:r>
              <a:rPr lang="el-GR" sz="2000">
                <a:solidFill>
                  <a:schemeClr val="dk1"/>
                </a:solidFill>
                <a:latin typeface="Arial"/>
                <a:ea typeface="Arial"/>
                <a:cs typeface="Arial"/>
                <a:sym typeface="Arial"/>
              </a:rPr>
              <a:t>.,</a:t>
            </a:r>
            <a:endParaRPr/>
          </a:p>
          <a:p>
            <a:pPr indent="-342900" lvl="0" marL="342900" marR="0" rtl="0" algn="just">
              <a:spcBef>
                <a:spcPts val="0"/>
              </a:spcBef>
              <a:spcAft>
                <a:spcPts val="0"/>
              </a:spcAft>
              <a:buClr>
                <a:schemeClr val="dk1"/>
              </a:buClr>
              <a:buSzPts val="2000"/>
              <a:buFont typeface="Arial"/>
              <a:buAutoNum type="arabicPeriod"/>
            </a:pPr>
            <a:r>
              <a:rPr lang="el-GR" sz="2000">
                <a:solidFill>
                  <a:schemeClr val="dk1"/>
                </a:solidFill>
                <a:latin typeface="Arial"/>
                <a:ea typeface="Arial"/>
                <a:cs typeface="Arial"/>
                <a:sym typeface="Arial"/>
              </a:rPr>
              <a:t>Δρα έναντι των μυκήτων</a:t>
            </a:r>
            <a:endParaRPr sz="2000">
              <a:solidFill>
                <a:schemeClr val="dk1"/>
              </a:solidFill>
              <a:latin typeface="Arial"/>
              <a:ea typeface="Arial"/>
              <a:cs typeface="Arial"/>
              <a:sym typeface="Arial"/>
            </a:endParaRPr>
          </a:p>
        </p:txBody>
      </p:sp>
      <p:sp>
        <p:nvSpPr>
          <p:cNvPr id="280" name="Google Shape;280;p31"/>
          <p:cNvSpPr/>
          <p:nvPr/>
        </p:nvSpPr>
        <p:spPr>
          <a:xfrm>
            <a:off x="215900" y="3006537"/>
            <a:ext cx="4791568"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l-GR" sz="2400">
                <a:solidFill>
                  <a:srgbClr val="FF0000"/>
                </a:solidFill>
                <a:latin typeface="Arial"/>
                <a:ea typeface="Arial"/>
                <a:cs typeface="Arial"/>
                <a:sym typeface="Arial"/>
              </a:rPr>
              <a:t>Νευροπροστατευτικές ιδιότητες</a:t>
            </a:r>
            <a:endParaRPr b="1" sz="2400">
              <a:solidFill>
                <a:srgbClr val="FF0000"/>
              </a:solidFill>
              <a:latin typeface="Twentieth Century"/>
              <a:ea typeface="Twentieth Century"/>
              <a:cs typeface="Twentieth Century"/>
              <a:sym typeface="Twentieth Century"/>
            </a:endParaRPr>
          </a:p>
        </p:txBody>
      </p:sp>
      <p:sp>
        <p:nvSpPr>
          <p:cNvPr id="281" name="Google Shape;281;p31"/>
          <p:cNvSpPr/>
          <p:nvPr/>
        </p:nvSpPr>
        <p:spPr>
          <a:xfrm>
            <a:off x="215901" y="3468202"/>
            <a:ext cx="11976099" cy="10156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000">
                <a:solidFill>
                  <a:schemeClr val="dk1"/>
                </a:solidFill>
                <a:latin typeface="Arial"/>
                <a:ea typeface="Arial"/>
                <a:cs typeface="Arial"/>
                <a:sym typeface="Arial"/>
              </a:rPr>
              <a:t>Παρέχει νευροπροστασία και κυτταρική αντιοξειδωτική άμυνα, υποδηλώνοντας τη χρήση της για τη θεραπεία νευροεκφυλιστικών διαταραχών όπως το Alzeheimer και τη νόσο Parkinson. Συγκεκριμένα αποτρέπει τη νευρωτική τοξικότητα που προκαλείται από τις β-αμυλοειδούς πλάκες και τις Tau-πρωτεΐνες</a:t>
            </a:r>
            <a:endParaRPr sz="2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0" y="1"/>
            <a:ext cx="12192000" cy="82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Η ΔΡΑΣΗ ΤΗΣ ΩΣ ΦΑΡΜΑΚΟ</a:t>
            </a:r>
            <a:endParaRPr/>
          </a:p>
        </p:txBody>
      </p:sp>
      <p:sp>
        <p:nvSpPr>
          <p:cNvPr id="287" name="Google Shape;287;p32"/>
          <p:cNvSpPr txBox="1"/>
          <p:nvPr/>
        </p:nvSpPr>
        <p:spPr>
          <a:xfrm flipH="1">
            <a:off x="807717" y="1104900"/>
            <a:ext cx="246888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u="sng">
                <a:solidFill>
                  <a:schemeClr val="dk1"/>
                </a:solidFill>
                <a:latin typeface="Arial"/>
                <a:ea typeface="Arial"/>
                <a:cs typeface="Arial"/>
                <a:sym typeface="Arial"/>
              </a:rPr>
              <a:t>Άλλες δράσεις:</a:t>
            </a:r>
            <a:endParaRPr sz="2400" u="sng">
              <a:solidFill>
                <a:schemeClr val="dk1"/>
              </a:solidFill>
              <a:latin typeface="Arial"/>
              <a:ea typeface="Arial"/>
              <a:cs typeface="Arial"/>
              <a:sym typeface="Arial"/>
            </a:endParaRPr>
          </a:p>
        </p:txBody>
      </p:sp>
      <p:sp>
        <p:nvSpPr>
          <p:cNvPr id="288" name="Google Shape;288;p32"/>
          <p:cNvSpPr/>
          <p:nvPr/>
        </p:nvSpPr>
        <p:spPr>
          <a:xfrm>
            <a:off x="135655" y="1668164"/>
            <a:ext cx="12056345"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l-GR" sz="2400">
                <a:solidFill>
                  <a:srgbClr val="FF0000"/>
                </a:solidFill>
                <a:latin typeface="Arial"/>
                <a:ea typeface="Arial"/>
                <a:cs typeface="Arial"/>
                <a:sym typeface="Arial"/>
              </a:rPr>
              <a:t>Κατά του HIV-1:</a:t>
            </a:r>
            <a:endParaRPr/>
          </a:p>
          <a:p>
            <a:pPr indent="0" lvl="0" marL="0" marR="0" rtl="0" algn="just">
              <a:spcBef>
                <a:spcPts val="0"/>
              </a:spcBef>
              <a:spcAft>
                <a:spcPts val="0"/>
              </a:spcAft>
              <a:buNone/>
            </a:pPr>
            <a:r>
              <a:rPr lang="el-GR" sz="2400">
                <a:solidFill>
                  <a:schemeClr val="dk1"/>
                </a:solidFill>
                <a:latin typeface="Arial"/>
                <a:ea typeface="Arial"/>
                <a:cs typeface="Arial"/>
                <a:sym typeface="Arial"/>
              </a:rPr>
              <a:t>1. Αναστέλλει την προσκόλληση του πυρήνα του HIV-1 με το κύτταρο ξενιστή</a:t>
            </a:r>
            <a:endParaRPr/>
          </a:p>
          <a:p>
            <a:pPr indent="0" lvl="0" marL="0" marR="0" rtl="0" algn="just">
              <a:spcBef>
                <a:spcPts val="0"/>
              </a:spcBef>
              <a:spcAft>
                <a:spcPts val="0"/>
              </a:spcAft>
              <a:buNone/>
            </a:pPr>
            <a:r>
              <a:rPr lang="el-GR" sz="2400">
                <a:solidFill>
                  <a:schemeClr val="dk1"/>
                </a:solidFill>
                <a:latin typeface="Arial"/>
                <a:ea typeface="Arial"/>
                <a:cs typeface="Arial"/>
                <a:sym typeface="Arial"/>
              </a:rPr>
              <a:t>2. Υπάρχει δοσοεξαρτώμενη σχέση μεταξύ της βιοφαινόλης και της αναστολής της αντίστροφης μεταγραφάσης</a:t>
            </a:r>
            <a:endParaRPr sz="2400">
              <a:solidFill>
                <a:schemeClr val="dk1"/>
              </a:solidFill>
              <a:latin typeface="Arial"/>
              <a:ea typeface="Arial"/>
              <a:cs typeface="Arial"/>
              <a:sym typeface="Arial"/>
            </a:endParaRPr>
          </a:p>
        </p:txBody>
      </p:sp>
      <p:sp>
        <p:nvSpPr>
          <p:cNvPr id="289" name="Google Shape;289;p32"/>
          <p:cNvSpPr/>
          <p:nvPr/>
        </p:nvSpPr>
        <p:spPr>
          <a:xfrm>
            <a:off x="135655" y="3339423"/>
            <a:ext cx="12056345"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l-GR" sz="2400">
                <a:solidFill>
                  <a:srgbClr val="FF0000"/>
                </a:solidFill>
                <a:latin typeface="Arial"/>
                <a:ea typeface="Arial"/>
                <a:cs typeface="Arial"/>
                <a:sym typeface="Arial"/>
              </a:rPr>
              <a:t>Αντιθρομβωτικός παράγοντας </a:t>
            </a:r>
            <a:r>
              <a:rPr lang="el-GR" sz="2400">
                <a:solidFill>
                  <a:schemeClr val="dk1"/>
                </a:solidFill>
                <a:latin typeface="Arial"/>
                <a:ea typeface="Arial"/>
                <a:cs typeface="Arial"/>
                <a:sym typeface="Arial"/>
              </a:rPr>
              <a:t>μιας και έχει την ικανότητα να μειώνει σε σημαντικό βαθμό τη συσσώρευση των αιμοπεταλίων</a:t>
            </a:r>
            <a:endParaRPr sz="2400">
              <a:solidFill>
                <a:schemeClr val="dk1"/>
              </a:solidFill>
              <a:latin typeface="Twentieth Century"/>
              <a:ea typeface="Twentieth Century"/>
              <a:cs typeface="Twentieth Century"/>
              <a:sym typeface="Twentieth Century"/>
            </a:endParaRPr>
          </a:p>
        </p:txBody>
      </p:sp>
      <p:sp>
        <p:nvSpPr>
          <p:cNvPr id="290" name="Google Shape;290;p32"/>
          <p:cNvSpPr/>
          <p:nvPr/>
        </p:nvSpPr>
        <p:spPr>
          <a:xfrm>
            <a:off x="135655" y="4419741"/>
            <a:ext cx="108458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400">
                <a:solidFill>
                  <a:srgbClr val="FF0000"/>
                </a:solidFill>
                <a:latin typeface="Arial"/>
                <a:ea typeface="Arial"/>
                <a:cs typeface="Arial"/>
                <a:sym typeface="Arial"/>
              </a:rPr>
              <a:t>Αποτρέπει από τη μεταβολική βλάβη μειώνοντας την ηπατική φλεγμονή </a:t>
            </a:r>
            <a:endParaRPr b="1" sz="2400">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ph type="title"/>
          </p:nvPr>
        </p:nvSpPr>
        <p:spPr>
          <a:xfrm>
            <a:off x="913149" y="1"/>
            <a:ext cx="10364451" cy="10382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lang="el-GR" sz="3200">
                <a:latin typeface="Arial"/>
                <a:ea typeface="Arial"/>
                <a:cs typeface="Arial"/>
                <a:sym typeface="Arial"/>
              </a:rPr>
              <a:t>ΑΠΟΜΟΝΩΣΗ ΚΑΙ ΠΑΡΑΛΑΒΗ ΥΔΡΟΞΥ-ΤΥΡΟΣΟΛΗΣ</a:t>
            </a:r>
            <a:endParaRPr/>
          </a:p>
        </p:txBody>
      </p:sp>
      <p:sp>
        <p:nvSpPr>
          <p:cNvPr id="296" name="Google Shape;296;p33"/>
          <p:cNvSpPr txBox="1"/>
          <p:nvPr>
            <p:ph idx="1" type="body"/>
          </p:nvPr>
        </p:nvSpPr>
        <p:spPr>
          <a:xfrm>
            <a:off x="442286" y="1585913"/>
            <a:ext cx="10363826" cy="4233861"/>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2400"/>
              <a:buFont typeface="Noto Sans Symbols"/>
              <a:buChar char="▪"/>
            </a:pPr>
            <a:r>
              <a:rPr lang="el-GR" sz="2400" cap="none">
                <a:latin typeface="Arial"/>
                <a:ea typeface="Arial"/>
                <a:cs typeface="Arial"/>
                <a:sym typeface="Arial"/>
              </a:rPr>
              <a:t>Από φύλλα ελιάς, από ελαιόκαρπο, από απόβλητα ελαιουργείων</a:t>
            </a:r>
            <a:endParaRPr/>
          </a:p>
          <a:p>
            <a:pPr indent="-76200" lvl="0" marL="228600" rtl="0" algn="l">
              <a:lnSpc>
                <a:spcPct val="120000"/>
              </a:lnSpc>
              <a:spcBef>
                <a:spcPts val="1000"/>
              </a:spcBef>
              <a:spcAft>
                <a:spcPts val="0"/>
              </a:spcAft>
              <a:buSzPts val="2400"/>
              <a:buFont typeface="Noto Sans Symbols"/>
              <a:buNone/>
            </a:pPr>
            <a:r>
              <a:t/>
            </a:r>
            <a:endParaRPr sz="2400" cap="none">
              <a:latin typeface="Arial"/>
              <a:ea typeface="Arial"/>
              <a:cs typeface="Arial"/>
              <a:sym typeface="Arial"/>
            </a:endParaRPr>
          </a:p>
          <a:p>
            <a:pPr indent="-228600" lvl="0" marL="228600" rtl="0" algn="l">
              <a:lnSpc>
                <a:spcPct val="120000"/>
              </a:lnSpc>
              <a:spcBef>
                <a:spcPts val="1000"/>
              </a:spcBef>
              <a:spcAft>
                <a:spcPts val="0"/>
              </a:spcAft>
              <a:buSzPts val="2400"/>
              <a:buFont typeface="Noto Sans Symbols"/>
              <a:buChar char="▪"/>
            </a:pPr>
            <a:r>
              <a:rPr lang="el-GR" sz="2400" cap="none">
                <a:latin typeface="Arial"/>
                <a:ea typeface="Arial"/>
                <a:cs typeface="Arial"/>
                <a:sym typeface="Arial"/>
              </a:rPr>
              <a:t>Τρόποι παραλαβής: </a:t>
            </a:r>
            <a:endParaRPr/>
          </a:p>
          <a:p>
            <a:pPr indent="-514350" lvl="0" marL="514350" rtl="0" algn="l">
              <a:lnSpc>
                <a:spcPct val="120000"/>
              </a:lnSpc>
              <a:spcBef>
                <a:spcPts val="1000"/>
              </a:spcBef>
              <a:spcAft>
                <a:spcPts val="0"/>
              </a:spcAft>
              <a:buSzPts val="1920"/>
              <a:buFont typeface="Twentieth Century"/>
              <a:buAutoNum type="romanLcPeriod"/>
            </a:pPr>
            <a:r>
              <a:rPr lang="el-GR" sz="2400" cap="none">
                <a:latin typeface="Arial"/>
                <a:ea typeface="Arial"/>
                <a:cs typeface="Arial"/>
                <a:sym typeface="Arial"/>
              </a:rPr>
              <a:t>Εκχύλιση με χρήση υπερκρίσιμου διοξειδίου του άνθρακα</a:t>
            </a:r>
            <a:endParaRPr/>
          </a:p>
          <a:p>
            <a:pPr indent="-514350" lvl="0" marL="514350" rtl="0" algn="l">
              <a:lnSpc>
                <a:spcPct val="120000"/>
              </a:lnSpc>
              <a:spcBef>
                <a:spcPts val="1000"/>
              </a:spcBef>
              <a:spcAft>
                <a:spcPts val="0"/>
              </a:spcAft>
              <a:buSzPts val="1920"/>
              <a:buFont typeface="Twentieth Century"/>
              <a:buAutoNum type="romanLcPeriod"/>
            </a:pPr>
            <a:r>
              <a:rPr lang="el-GR" sz="2400" cap="none">
                <a:latin typeface="Arial"/>
                <a:ea typeface="Arial"/>
                <a:cs typeface="Arial"/>
                <a:sym typeface="Arial"/>
              </a:rPr>
              <a:t>Εκχύλιση με μικροκύματα</a:t>
            </a:r>
            <a:endParaRPr/>
          </a:p>
          <a:p>
            <a:pPr indent="-514350" lvl="0" marL="514350" rtl="0" algn="l">
              <a:lnSpc>
                <a:spcPct val="120000"/>
              </a:lnSpc>
              <a:spcBef>
                <a:spcPts val="1000"/>
              </a:spcBef>
              <a:spcAft>
                <a:spcPts val="0"/>
              </a:spcAft>
              <a:buSzPts val="1920"/>
              <a:buFont typeface="Twentieth Century"/>
              <a:buAutoNum type="romanLcPeriod"/>
            </a:pPr>
            <a:r>
              <a:rPr lang="el-GR" sz="2400" cap="none">
                <a:latin typeface="Arial"/>
                <a:ea typeface="Arial"/>
                <a:cs typeface="Arial"/>
                <a:sym typeface="Arial"/>
              </a:rPr>
              <a:t>Εκχύλιση με υπερήχους </a:t>
            </a:r>
            <a:endParaRPr/>
          </a:p>
          <a:p>
            <a:pPr indent="-514350" lvl="0" marL="514350" rtl="0" algn="l">
              <a:lnSpc>
                <a:spcPct val="120000"/>
              </a:lnSpc>
              <a:spcBef>
                <a:spcPts val="1000"/>
              </a:spcBef>
              <a:spcAft>
                <a:spcPts val="0"/>
              </a:spcAft>
              <a:buSzPts val="1920"/>
              <a:buFont typeface="Twentieth Century"/>
              <a:buAutoNum type="romanLcPeriod"/>
            </a:pPr>
            <a:r>
              <a:rPr lang="el-GR" sz="2400" cap="none">
                <a:latin typeface="Arial"/>
                <a:ea typeface="Arial"/>
                <a:cs typeface="Arial"/>
                <a:sym typeface="Arial"/>
              </a:rPr>
              <a:t>Εκχύλιση υπό πίεση</a:t>
            </a:r>
            <a:endParaRPr/>
          </a:p>
        </p:txBody>
      </p:sp>
      <p:pic>
        <p:nvPicPr>
          <p:cNvPr descr="Εικόνα που περιέχει φυτό, πράσινο, μικρό, καθιστός&#10;&#10;Περιγραφή που δημιουργήθηκε αυτόματα" id="297" name="Google Shape;297;p33"/>
          <p:cNvPicPr preferRelativeResize="0"/>
          <p:nvPr/>
        </p:nvPicPr>
        <p:blipFill rotWithShape="1">
          <a:blip r:embed="rId3">
            <a:alphaModFix/>
          </a:blip>
          <a:srcRect b="0" l="0" r="0" t="0"/>
          <a:stretch/>
        </p:blipFill>
        <p:spPr>
          <a:xfrm>
            <a:off x="6786562" y="3900484"/>
            <a:ext cx="4491038" cy="29575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txBox="1"/>
          <p:nvPr>
            <p:ph type="title"/>
          </p:nvPr>
        </p:nvSpPr>
        <p:spPr>
          <a:xfrm>
            <a:off x="0" y="1"/>
            <a:ext cx="12192000" cy="80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ΣΚΕΥΑΣΜΑΤΑ ΤΟΥ ΕΜΠΟΡΙΟΥ</a:t>
            </a:r>
            <a:endParaRPr>
              <a:latin typeface="Arial"/>
              <a:ea typeface="Arial"/>
              <a:cs typeface="Arial"/>
              <a:sym typeface="Arial"/>
            </a:endParaRPr>
          </a:p>
        </p:txBody>
      </p:sp>
      <p:pic>
        <p:nvPicPr>
          <p:cNvPr id="303" name="Google Shape;303;p34"/>
          <p:cNvPicPr preferRelativeResize="0"/>
          <p:nvPr/>
        </p:nvPicPr>
        <p:blipFill rotWithShape="1">
          <a:blip r:embed="rId3">
            <a:alphaModFix/>
          </a:blip>
          <a:srcRect b="0" l="0" r="0" t="0"/>
          <a:stretch/>
        </p:blipFill>
        <p:spPr>
          <a:xfrm>
            <a:off x="7081520" y="2896055"/>
            <a:ext cx="4993640" cy="3783013"/>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304" name="Google Shape;304;p34"/>
          <p:cNvSpPr/>
          <p:nvPr/>
        </p:nvSpPr>
        <p:spPr>
          <a:xfrm>
            <a:off x="0" y="878582"/>
            <a:ext cx="12192000"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Στο εμπόριο κυκλοφορούν σκευάσματα τα οποία περιέχουν υδρόξυ-τυροσόλη, σε διάφορες εκδοχές, όπως σε κάψουλες, ως ελιξήριο, σε κρέμες, ακόμη και ελαιόλαδο εμπλουτισμένο με υδρόξυ-τυροσόλη (πάνω από 500 mg/Kg). Κάποια σκευάσματα έχουν αναγνωριστεί ως διεθνώς ασφαλή προϊόντα (generally recognized as safe, GRAS). </a:t>
            </a:r>
            <a:endParaRPr sz="2400">
              <a:solidFill>
                <a:schemeClr val="dk1"/>
              </a:solidFill>
              <a:latin typeface="Calibri"/>
              <a:ea typeface="Calibri"/>
              <a:cs typeface="Calibri"/>
              <a:sym typeface="Calibri"/>
            </a:endParaRPr>
          </a:p>
        </p:txBody>
      </p:sp>
      <p:sp>
        <p:nvSpPr>
          <p:cNvPr id="305" name="Google Shape;305;p34"/>
          <p:cNvSpPr txBox="1"/>
          <p:nvPr/>
        </p:nvSpPr>
        <p:spPr>
          <a:xfrm>
            <a:off x="0" y="2995195"/>
            <a:ext cx="6231961" cy="230832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Το 2018 ξεκίνησε το </a:t>
            </a:r>
            <a:r>
              <a:rPr i="1" lang="el-GR" sz="2400">
                <a:solidFill>
                  <a:schemeClr val="dk1"/>
                </a:solidFill>
                <a:latin typeface="Arial"/>
                <a:ea typeface="Arial"/>
                <a:cs typeface="Arial"/>
                <a:sym typeface="Arial"/>
              </a:rPr>
              <a:t>Global Hydroxytyrosol Market research report </a:t>
            </a:r>
            <a:r>
              <a:rPr lang="el-GR" sz="2400">
                <a:solidFill>
                  <a:schemeClr val="dk1"/>
                </a:solidFill>
                <a:latin typeface="Arial"/>
                <a:ea typeface="Arial"/>
                <a:cs typeface="Arial"/>
                <a:sym typeface="Arial"/>
              </a:rPr>
              <a:t>που θα διαρκέσει μέχρι 2022 είναι μία μελέτη που διεξάγεται από εταιρείες, που στόχος τους είναι η ανάπτυξη της αγοράς της υδρόξυ-τυροσόλης. </a:t>
            </a:r>
            <a:endParaRPr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0" y="0"/>
            <a:ext cx="12192000" cy="8096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Η ΣΟΒΑΡΗ ΑΠΕΙΛΗ ΓΙΑ ΤΟ ΕΛΑΙΟΛΑΔΟ</a:t>
            </a:r>
            <a:endParaRPr>
              <a:latin typeface="Arial"/>
              <a:ea typeface="Arial"/>
              <a:cs typeface="Arial"/>
              <a:sym typeface="Arial"/>
            </a:endParaRPr>
          </a:p>
        </p:txBody>
      </p:sp>
      <p:sp>
        <p:nvSpPr>
          <p:cNvPr id="311" name="Google Shape;311;p35"/>
          <p:cNvSpPr/>
          <p:nvPr/>
        </p:nvSpPr>
        <p:spPr>
          <a:xfrm>
            <a:off x="0" y="1048523"/>
            <a:ext cx="11866880"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Έχει αναγνωριστεί από την Ευρωπαϊκή Αρχή Ασφάλειας Τροφίμων (European Food Safety, EFSA) ως ασφαλή και με εκτελεστική απόφαση το Δεκέμβριο του 2017 μπορεί πλέον να προστίθεται στις λιπαρές ύλες (σπορέλαια, ηλιέλαια).</a:t>
            </a:r>
            <a:endParaRPr sz="2400">
              <a:solidFill>
                <a:schemeClr val="dk1"/>
              </a:solidFill>
              <a:latin typeface="Twentieth Century"/>
              <a:ea typeface="Twentieth Century"/>
              <a:cs typeface="Twentieth Century"/>
              <a:sym typeface="Twentieth Century"/>
            </a:endParaRPr>
          </a:p>
        </p:txBody>
      </p:sp>
      <p:sp>
        <p:nvSpPr>
          <p:cNvPr id="312" name="Google Shape;312;p35"/>
          <p:cNvSpPr/>
          <p:nvPr/>
        </p:nvSpPr>
        <p:spPr>
          <a:xfrm>
            <a:off x="0" y="2487751"/>
            <a:ext cx="11663680"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Η υδρόξυ-τυροσόλη θεωρείται ασφαλής ένωση καθώς δεν έχει βρεθεί να είναι μεταλλαξιογόνος ή γονιδιοτοξική ουσία ακόμα και σε υψηλές συγκεντρώσεις μετά από δοκιμές </a:t>
            </a:r>
            <a:r>
              <a:rPr i="1" lang="el-GR" sz="2400">
                <a:solidFill>
                  <a:schemeClr val="dk1"/>
                </a:solidFill>
                <a:latin typeface="Arial"/>
                <a:ea typeface="Arial"/>
                <a:cs typeface="Arial"/>
                <a:sym typeface="Arial"/>
              </a:rPr>
              <a:t>in vivo, </a:t>
            </a:r>
            <a:r>
              <a:rPr lang="el-GR" sz="2400">
                <a:solidFill>
                  <a:schemeClr val="dk1"/>
                </a:solidFill>
                <a:latin typeface="Arial"/>
                <a:ea typeface="Arial"/>
                <a:cs typeface="Arial"/>
                <a:sym typeface="Arial"/>
              </a:rPr>
              <a:t>καθώς και η έλλειψη πικρής γεύσης, διευκολύνει την προσθήκη της στα τρόφιμα σε ποσότητες επαρκής ώστε να επιτευχθεί η συνιστώμενη κατανάλωση των 5 mg/ημέρα.</a:t>
            </a:r>
            <a:endParaRPr sz="2400">
              <a:solidFill>
                <a:schemeClr val="dk1"/>
              </a:solidFill>
              <a:latin typeface="Arial"/>
              <a:ea typeface="Arial"/>
              <a:cs typeface="Arial"/>
              <a:sym typeface="Arial"/>
            </a:endParaRPr>
          </a:p>
        </p:txBody>
      </p:sp>
      <p:pic>
        <p:nvPicPr>
          <p:cNvPr id="313" name="Google Shape;313;p35"/>
          <p:cNvPicPr preferRelativeResize="0"/>
          <p:nvPr/>
        </p:nvPicPr>
        <p:blipFill rotWithShape="1">
          <a:blip r:embed="rId3">
            <a:alphaModFix/>
          </a:blip>
          <a:srcRect b="0" l="0" r="0" t="0"/>
          <a:stretch/>
        </p:blipFill>
        <p:spPr>
          <a:xfrm>
            <a:off x="8778241" y="4017327"/>
            <a:ext cx="1828800" cy="28549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6"/>
          <p:cNvSpPr txBox="1"/>
          <p:nvPr>
            <p:ph type="title"/>
          </p:nvPr>
        </p:nvSpPr>
        <p:spPr>
          <a:xfrm>
            <a:off x="0" y="1"/>
            <a:ext cx="12192000" cy="7810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ΣΥΜΠΕΡΑΣΜΑΤΑ</a:t>
            </a:r>
            <a:endParaRPr>
              <a:latin typeface="Arial"/>
              <a:ea typeface="Arial"/>
              <a:cs typeface="Arial"/>
              <a:sym typeface="Arial"/>
            </a:endParaRPr>
          </a:p>
        </p:txBody>
      </p:sp>
      <p:sp>
        <p:nvSpPr>
          <p:cNvPr id="319" name="Google Shape;319;p36"/>
          <p:cNvSpPr/>
          <p:nvPr/>
        </p:nvSpPr>
        <p:spPr>
          <a:xfrm>
            <a:off x="0" y="1056640"/>
            <a:ext cx="12192000" cy="341632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Η υδρόξυ-τυροσόλη είναι ένα από τα πιο υποσχόμενα αντιοξειδωτικά στο ελαιόλαδο.</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u="sng">
                <a:solidFill>
                  <a:schemeClr val="dk1"/>
                </a:solidFill>
                <a:latin typeface="Arial"/>
                <a:ea typeface="Arial"/>
                <a:cs typeface="Arial"/>
                <a:sym typeface="Arial"/>
              </a:rPr>
              <a:t>Διαθέτει:</a:t>
            </a:r>
            <a:endParaRPr/>
          </a:p>
          <a:p>
            <a:pPr indent="0" lvl="0" marL="0" marR="0" rtl="0" algn="just">
              <a:lnSpc>
                <a:spcPct val="150000"/>
              </a:lnSpc>
              <a:spcBef>
                <a:spcPts val="0"/>
              </a:spcBef>
              <a:spcAft>
                <a:spcPts val="0"/>
              </a:spcAft>
              <a:buNone/>
            </a:pPr>
            <a:r>
              <a:rPr lang="el-GR" sz="2400">
                <a:solidFill>
                  <a:schemeClr val="dk1"/>
                </a:solidFill>
                <a:latin typeface="Arial"/>
                <a:ea typeface="Arial"/>
                <a:cs typeface="Arial"/>
                <a:sym typeface="Arial"/>
              </a:rPr>
              <a:t>αντιοξειδωτικές, αντιφλεγμονώδης, καρδιοπροστατευτικές, νευροπροστατευτικές, αντικαρκινικές, αντιδιαβητικές, αντιμικροβιακές και άλλες δράσεις. </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Αποτελεί τη βάση για τη δημιουργία νέων φαρμάκων.</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Οι ιδιότητές της σύντομα θα την καταστήσουν ένα βασικό συστατικό για την υγεία</a:t>
            </a:r>
            <a:endParaRPr sz="2400">
              <a:solidFill>
                <a:schemeClr val="dk1"/>
              </a:solidFill>
              <a:latin typeface="Twentieth Century"/>
              <a:ea typeface="Twentieth Century"/>
              <a:cs typeface="Twentieth Century"/>
              <a:sym typeface="Twentieth Century"/>
            </a:endParaRPr>
          </a:p>
        </p:txBody>
      </p:sp>
      <p:pic>
        <p:nvPicPr>
          <p:cNvPr id="320" name="Google Shape;320;p36"/>
          <p:cNvPicPr preferRelativeResize="0"/>
          <p:nvPr/>
        </p:nvPicPr>
        <p:blipFill rotWithShape="1">
          <a:blip r:embed="rId3">
            <a:alphaModFix/>
          </a:blip>
          <a:srcRect b="0" l="0" r="0" t="0"/>
          <a:stretch/>
        </p:blipFill>
        <p:spPr>
          <a:xfrm>
            <a:off x="2369521" y="4653280"/>
            <a:ext cx="7671096" cy="1727267"/>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7"/>
          <p:cNvSpPr txBox="1"/>
          <p:nvPr>
            <p:ph type="title"/>
          </p:nvPr>
        </p:nvSpPr>
        <p:spPr>
          <a:xfrm>
            <a:off x="1" y="1"/>
            <a:ext cx="12191999" cy="8953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ΕΥΧΑΡΙΣΤΙΕΣ</a:t>
            </a:r>
            <a:endParaRPr>
              <a:latin typeface="Arial"/>
              <a:ea typeface="Arial"/>
              <a:cs typeface="Arial"/>
              <a:sym typeface="Arial"/>
            </a:endParaRPr>
          </a:p>
        </p:txBody>
      </p:sp>
      <p:sp>
        <p:nvSpPr>
          <p:cNvPr id="326" name="Google Shape;326;p37"/>
          <p:cNvSpPr txBox="1"/>
          <p:nvPr/>
        </p:nvSpPr>
        <p:spPr>
          <a:xfrm>
            <a:off x="0" y="895351"/>
            <a:ext cx="9715501" cy="23083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l-GR" sz="2400" u="sng">
                <a:solidFill>
                  <a:schemeClr val="dk1"/>
                </a:solidFill>
                <a:latin typeface="Arial"/>
                <a:ea typeface="Arial"/>
                <a:cs typeface="Arial"/>
                <a:sym typeface="Arial"/>
              </a:rPr>
              <a:t>Ευχαριστώ:</a:t>
            </a:r>
            <a:endParaRPr/>
          </a:p>
          <a:p>
            <a:pPr indent="0" lvl="0" marL="0" marR="0" rtl="0" algn="l">
              <a:lnSpc>
                <a:spcPct val="150000"/>
              </a:lnSpc>
              <a:spcBef>
                <a:spcPts val="0"/>
              </a:spcBef>
              <a:spcAft>
                <a:spcPts val="0"/>
              </a:spcAft>
              <a:buNone/>
            </a:pPr>
            <a:r>
              <a:rPr lang="el-GR" sz="2400">
                <a:solidFill>
                  <a:schemeClr val="dk1"/>
                </a:solidFill>
                <a:latin typeface="Arial"/>
                <a:ea typeface="Arial"/>
                <a:cs typeface="Arial"/>
                <a:sym typeface="Arial"/>
              </a:rPr>
              <a:t>Το τμήμα Τεχνολογίας Τροφίμων του ΑΕΙ Πελοποννήσου</a:t>
            </a:r>
            <a:endParaRPr/>
          </a:p>
          <a:p>
            <a:pPr indent="0" lvl="0" marL="0" marR="0" rtl="0" algn="l">
              <a:lnSpc>
                <a:spcPct val="150000"/>
              </a:lnSpc>
              <a:spcBef>
                <a:spcPts val="0"/>
              </a:spcBef>
              <a:spcAft>
                <a:spcPts val="0"/>
              </a:spcAft>
              <a:buNone/>
            </a:pPr>
            <a:r>
              <a:rPr lang="el-GR" sz="2400">
                <a:solidFill>
                  <a:schemeClr val="dk1"/>
                </a:solidFill>
                <a:latin typeface="Arial"/>
                <a:ea typeface="Arial"/>
                <a:cs typeface="Arial"/>
                <a:sym typeface="Arial"/>
              </a:rPr>
              <a:t>Τον καθηγητή Ξηρογιάννη Γεώργιο</a:t>
            </a:r>
            <a:endParaRPr/>
          </a:p>
          <a:p>
            <a:pPr indent="0" lvl="0" marL="0" marR="0" rtl="0" algn="l">
              <a:lnSpc>
                <a:spcPct val="150000"/>
              </a:lnSpc>
              <a:spcBef>
                <a:spcPts val="0"/>
              </a:spcBef>
              <a:spcAft>
                <a:spcPts val="0"/>
              </a:spcAft>
              <a:buNone/>
            </a:pPr>
            <a:r>
              <a:rPr lang="el-GR" sz="2400">
                <a:solidFill>
                  <a:schemeClr val="dk1"/>
                </a:solidFill>
                <a:latin typeface="Arial"/>
                <a:ea typeface="Arial"/>
                <a:cs typeface="Arial"/>
                <a:sym typeface="Arial"/>
              </a:rPr>
              <a:t>Την οικογένεια μου</a:t>
            </a:r>
            <a:endParaRPr sz="2400">
              <a:solidFill>
                <a:schemeClr val="dk1"/>
              </a:solidFill>
              <a:latin typeface="Arial"/>
              <a:ea typeface="Arial"/>
              <a:cs typeface="Arial"/>
              <a:sym typeface="Arial"/>
            </a:endParaRPr>
          </a:p>
        </p:txBody>
      </p:sp>
      <p:pic>
        <p:nvPicPr>
          <p:cNvPr id="327" name="Google Shape;327;p37"/>
          <p:cNvPicPr preferRelativeResize="0"/>
          <p:nvPr/>
        </p:nvPicPr>
        <p:blipFill rotWithShape="1">
          <a:blip r:embed="rId3">
            <a:alphaModFix/>
          </a:blip>
          <a:srcRect b="0" l="0" r="0" t="0"/>
          <a:stretch/>
        </p:blipFill>
        <p:spPr>
          <a:xfrm>
            <a:off x="4076700" y="2566194"/>
            <a:ext cx="7581900" cy="39489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1" y="1"/>
            <a:ext cx="121920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l-GR">
                <a:latin typeface="Arial"/>
                <a:ea typeface="Arial"/>
                <a:cs typeface="Arial"/>
                <a:sym typeface="Arial"/>
              </a:rPr>
              <a:t>ΔΟΜΗ ΠΑΡΟΥΣΙΑΣΗΣ</a:t>
            </a:r>
            <a:endParaRPr>
              <a:latin typeface="Arial"/>
              <a:ea typeface="Arial"/>
              <a:cs typeface="Arial"/>
              <a:sym typeface="Arial"/>
            </a:endParaRPr>
          </a:p>
        </p:txBody>
      </p:sp>
      <p:sp>
        <p:nvSpPr>
          <p:cNvPr id="168" name="Google Shape;168;p20"/>
          <p:cNvSpPr txBox="1"/>
          <p:nvPr/>
        </p:nvSpPr>
        <p:spPr>
          <a:xfrm>
            <a:off x="800099" y="1524000"/>
            <a:ext cx="11239501" cy="53553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Ποια ένωση είναι η υδρόξυ-τυροσόλη</a:t>
            </a:r>
            <a:endParaRPr sz="2400">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Σε ποια τρόφιμα βρίσκεται</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Ποιες οι ιδιότητές της</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Αντιοξειδωτική δράση</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Η δράση της ως φάρμακο</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Απομόνωση και παραλαβή φυσικής υδρόξυ-τυροσόλης</a:t>
            </a:r>
            <a:endParaRPr sz="2400">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Σκευάσματα του εμπορίου</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Η σοβαρή απειλή για το ελαιόλαδο</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Συμπεράσματα</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p:nvPr/>
        </p:nvSpPr>
        <p:spPr>
          <a:xfrm>
            <a:off x="0" y="0"/>
            <a:ext cx="12192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l-GR" sz="3600" cap="none">
                <a:solidFill>
                  <a:srgbClr val="000000"/>
                </a:solidFill>
                <a:latin typeface="Arial"/>
                <a:ea typeface="Arial"/>
                <a:cs typeface="Arial"/>
                <a:sym typeface="Arial"/>
              </a:rPr>
              <a:t>ΥΔΡΟΞΥΤΥΡΟΣΟΛΗ</a:t>
            </a:r>
            <a:endParaRPr sz="1800">
              <a:solidFill>
                <a:schemeClr val="dk1"/>
              </a:solidFill>
              <a:latin typeface="Twentieth Century"/>
              <a:ea typeface="Twentieth Century"/>
              <a:cs typeface="Twentieth Century"/>
              <a:sym typeface="Twentieth Century"/>
            </a:endParaRPr>
          </a:p>
        </p:txBody>
      </p:sp>
      <p:sp>
        <p:nvSpPr>
          <p:cNvPr id="174" name="Google Shape;174;p21"/>
          <p:cNvSpPr txBox="1"/>
          <p:nvPr/>
        </p:nvSpPr>
        <p:spPr>
          <a:xfrm>
            <a:off x="0" y="911245"/>
            <a:ext cx="12192000"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Φαινόλες ονομάζονται οι ενώσεις όπου στο μόριο τους υπάρχει τουλάχιστον ένας βενζολικός δακτύλιος ενωμένος με μία υδροξυλομάδα (OH</a:t>
            </a:r>
            <a:r>
              <a:rPr baseline="30000" lang="el-GR" sz="2400">
                <a:solidFill>
                  <a:schemeClr val="dk1"/>
                </a:solidFill>
                <a:latin typeface="Arial"/>
                <a:ea typeface="Arial"/>
                <a:cs typeface="Arial"/>
                <a:sym typeface="Arial"/>
              </a:rPr>
              <a:t>-</a:t>
            </a:r>
            <a:r>
              <a:rPr lang="el-GR"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p:txBody>
      </p:sp>
      <p:sp>
        <p:nvSpPr>
          <p:cNvPr id="175" name="Google Shape;175;p21"/>
          <p:cNvSpPr/>
          <p:nvPr/>
        </p:nvSpPr>
        <p:spPr>
          <a:xfrm>
            <a:off x="0" y="1860649"/>
            <a:ext cx="121920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rgbClr val="000000"/>
                </a:solidFill>
                <a:latin typeface="Arial"/>
                <a:ea typeface="Arial"/>
                <a:cs typeface="Arial"/>
                <a:sym typeface="Arial"/>
              </a:rPr>
              <a:t>Ανήκει στις σημαντικότερες πολυφαινόλες που συναντάμε στο ελαιόλαδο μαζί με την  ελευρωπαΐνη και την τυροσόλη.</a:t>
            </a:r>
            <a:endParaRPr sz="2400">
              <a:solidFill>
                <a:schemeClr val="dk1"/>
              </a:solidFill>
              <a:latin typeface="Twentieth Century"/>
              <a:ea typeface="Twentieth Century"/>
              <a:cs typeface="Twentieth Century"/>
              <a:sym typeface="Twentieth Century"/>
            </a:endParaRPr>
          </a:p>
        </p:txBody>
      </p:sp>
      <p:pic>
        <p:nvPicPr>
          <p:cNvPr id="176" name="Google Shape;176;p21"/>
          <p:cNvPicPr preferRelativeResize="0"/>
          <p:nvPr/>
        </p:nvPicPr>
        <p:blipFill rotWithShape="1">
          <a:blip r:embed="rId3">
            <a:alphaModFix/>
          </a:blip>
          <a:srcRect b="0" l="0" r="0" t="0"/>
          <a:stretch/>
        </p:blipFill>
        <p:spPr>
          <a:xfrm>
            <a:off x="2965826" y="4953478"/>
            <a:ext cx="7074862" cy="1748268"/>
          </a:xfrm>
          <a:prstGeom prst="rect">
            <a:avLst/>
          </a:prstGeom>
          <a:noFill/>
          <a:ln>
            <a:noFill/>
          </a:ln>
          <a:effectLst>
            <a:outerShdw blurRad="292100" rotWithShape="0" algn="tl" dir="2700000" dist="139700">
              <a:srgbClr val="333333">
                <a:alpha val="64705"/>
              </a:srgbClr>
            </a:outerShdw>
          </a:effectLst>
        </p:spPr>
      </p:pic>
      <p:sp>
        <p:nvSpPr>
          <p:cNvPr id="177" name="Google Shape;177;p21"/>
          <p:cNvSpPr/>
          <p:nvPr/>
        </p:nvSpPr>
        <p:spPr>
          <a:xfrm>
            <a:off x="0" y="2691646"/>
            <a:ext cx="12192000" cy="2308324"/>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l-GR" sz="2400">
                <a:solidFill>
                  <a:srgbClr val="000000"/>
                </a:solidFill>
                <a:latin typeface="Arial"/>
                <a:ea typeface="Arial"/>
                <a:cs typeface="Arial"/>
                <a:sym typeface="Arial"/>
              </a:rPr>
              <a:t>H HT (</a:t>
            </a:r>
            <a:r>
              <a:rPr lang="el-GR" sz="2400">
                <a:solidFill>
                  <a:schemeClr val="dk1"/>
                </a:solidFill>
                <a:latin typeface="Arial"/>
                <a:ea typeface="Arial"/>
                <a:cs typeface="Arial"/>
                <a:sym typeface="Arial"/>
              </a:rPr>
              <a:t>3,4διυδρόξυ-φαινυλοαιθανόλη) </a:t>
            </a:r>
            <a:r>
              <a:rPr lang="el-GR" sz="2400">
                <a:solidFill>
                  <a:srgbClr val="000000"/>
                </a:solidFill>
                <a:latin typeface="Arial"/>
                <a:ea typeface="Arial"/>
                <a:cs typeface="Arial"/>
                <a:sym typeface="Arial"/>
              </a:rPr>
              <a:t>:</a:t>
            </a:r>
            <a:endParaRPr/>
          </a:p>
          <a:p>
            <a:pPr indent="-342900" lvl="0" marL="342900" marR="0" rtl="0" algn="just">
              <a:lnSpc>
                <a:spcPct val="150000"/>
              </a:lnSpc>
              <a:spcBef>
                <a:spcPts val="0"/>
              </a:spcBef>
              <a:spcAft>
                <a:spcPts val="0"/>
              </a:spcAft>
              <a:buClr>
                <a:srgbClr val="000000"/>
              </a:buClr>
              <a:buSzPts val="2400"/>
              <a:buFont typeface="Noto Sans Symbols"/>
              <a:buChar char="⮴"/>
            </a:pPr>
            <a:r>
              <a:rPr lang="el-GR" sz="2400">
                <a:solidFill>
                  <a:srgbClr val="000000"/>
                </a:solidFill>
                <a:latin typeface="Arial"/>
                <a:ea typeface="Arial"/>
                <a:cs typeface="Arial"/>
                <a:sym typeface="Arial"/>
              </a:rPr>
              <a:t>Έχει μοριακό βάρος 154.16 g/mol, </a:t>
            </a:r>
            <a:endParaRPr/>
          </a:p>
          <a:p>
            <a:pPr indent="-342900" lvl="0" marL="342900" marR="0" rtl="0" algn="just">
              <a:lnSpc>
                <a:spcPct val="150000"/>
              </a:lnSpc>
              <a:spcBef>
                <a:spcPts val="0"/>
              </a:spcBef>
              <a:spcAft>
                <a:spcPts val="0"/>
              </a:spcAft>
              <a:buClr>
                <a:srgbClr val="000000"/>
              </a:buClr>
              <a:buSzPts val="2400"/>
              <a:buFont typeface="Noto Sans Symbols"/>
              <a:buChar char="⮴"/>
            </a:pPr>
            <a:r>
              <a:rPr lang="el-GR" sz="2400">
                <a:solidFill>
                  <a:srgbClr val="000000"/>
                </a:solidFill>
                <a:latin typeface="Arial"/>
                <a:ea typeface="Arial"/>
                <a:cs typeface="Arial"/>
                <a:sym typeface="Arial"/>
              </a:rPr>
              <a:t>Eίναι μία λευκή ένωση με σημείο τήξεως 55 </a:t>
            </a:r>
            <a:r>
              <a:rPr baseline="30000" lang="el-GR" sz="2400">
                <a:solidFill>
                  <a:srgbClr val="000000"/>
                </a:solidFill>
                <a:latin typeface="Arial"/>
                <a:ea typeface="Arial"/>
                <a:cs typeface="Arial"/>
                <a:sym typeface="Arial"/>
              </a:rPr>
              <a:t>0</a:t>
            </a:r>
            <a:r>
              <a:rPr lang="el-GR" sz="2400">
                <a:solidFill>
                  <a:srgbClr val="000000"/>
                </a:solidFill>
                <a:latin typeface="Arial"/>
                <a:ea typeface="Arial"/>
                <a:cs typeface="Arial"/>
                <a:sym typeface="Arial"/>
              </a:rPr>
              <a:t>C και </a:t>
            </a:r>
            <a:endParaRPr/>
          </a:p>
          <a:p>
            <a:pPr indent="-342900" lvl="0" marL="342900" marR="0" rtl="0" algn="just">
              <a:lnSpc>
                <a:spcPct val="150000"/>
              </a:lnSpc>
              <a:spcBef>
                <a:spcPts val="0"/>
              </a:spcBef>
              <a:spcAft>
                <a:spcPts val="0"/>
              </a:spcAft>
              <a:buClr>
                <a:srgbClr val="000000"/>
              </a:buClr>
              <a:buSzPts val="2400"/>
              <a:buFont typeface="Noto Sans Symbols"/>
              <a:buChar char="⮴"/>
            </a:pPr>
            <a:r>
              <a:rPr lang="el-GR" sz="2400">
                <a:solidFill>
                  <a:srgbClr val="000000"/>
                </a:solidFill>
                <a:latin typeface="Arial"/>
                <a:ea typeface="Arial"/>
                <a:cs typeface="Arial"/>
                <a:sym typeface="Arial"/>
              </a:rPr>
              <a:t>Eίναι διαλυτή τόσο σε πολικούς οργανικούς διαλύτες όσο και στο νερό.</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0" y="0"/>
            <a:ext cx="12191999" cy="847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ΠΟΥ ΒΡΙΣΚΕΤΑΙ ΩΣ ΦΥΣΙΚΟ ΣΥΣΤΑΤΙΚΟ</a:t>
            </a:r>
            <a:endParaRPr/>
          </a:p>
        </p:txBody>
      </p:sp>
      <p:sp>
        <p:nvSpPr>
          <p:cNvPr id="183" name="Google Shape;183;p22"/>
          <p:cNvSpPr/>
          <p:nvPr/>
        </p:nvSpPr>
        <p:spPr>
          <a:xfrm>
            <a:off x="0" y="1145783"/>
            <a:ext cx="9294471" cy="323165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u="sng">
                <a:solidFill>
                  <a:schemeClr val="dk1"/>
                </a:solidFill>
                <a:latin typeface="Arial"/>
                <a:ea typeface="Arial"/>
                <a:cs typeface="Arial"/>
                <a:sym typeface="Arial"/>
              </a:rPr>
              <a:t>Η υδρόξυ-τυροσόλη βρίσκεται:</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Στο ελαιόλαδο </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Στον ελαιόκαρπο σε σημαντικές συγκεντρώσεις </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Είναι το κύριο συστατικό στα απόβλητα των ελαιοτριβείων </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Το κύριο συστατικό στο εκχύλισμα από τα φύλλα ελιάς </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Σε αξιοσημείωτες ποσότητες βρίσκεται και στο κόκκινο κρασί</a:t>
            </a:r>
            <a:endParaRPr sz="24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p:nvPr/>
        </p:nvSpPr>
        <p:spPr>
          <a:xfrm>
            <a:off x="0" y="0"/>
            <a:ext cx="12192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l-GR" sz="3600" cap="none">
                <a:solidFill>
                  <a:srgbClr val="000000"/>
                </a:solidFill>
                <a:latin typeface="Arial"/>
                <a:ea typeface="Arial"/>
                <a:cs typeface="Arial"/>
                <a:sym typeface="Arial"/>
              </a:rPr>
              <a:t>ΠΟΥ ΒΡΙΣΚΕΤΑΙ ΩΣ ΦΥΣΙΚΟ ΣΥΣΤΑΤΙΚΟ</a:t>
            </a:r>
            <a:endParaRPr sz="1800">
              <a:solidFill>
                <a:schemeClr val="dk1"/>
              </a:solidFill>
              <a:latin typeface="Twentieth Century"/>
              <a:ea typeface="Twentieth Century"/>
              <a:cs typeface="Twentieth Century"/>
              <a:sym typeface="Twentieth Century"/>
            </a:endParaRPr>
          </a:p>
        </p:txBody>
      </p:sp>
      <p:graphicFrame>
        <p:nvGraphicFramePr>
          <p:cNvPr id="189" name="Google Shape;189;p23"/>
          <p:cNvGraphicFramePr/>
          <p:nvPr/>
        </p:nvGraphicFramePr>
        <p:xfrm>
          <a:off x="2057400" y="798890"/>
          <a:ext cx="3000000" cy="3000000"/>
        </p:xfrm>
        <a:graphic>
          <a:graphicData uri="http://schemas.openxmlformats.org/drawingml/2006/table">
            <a:tbl>
              <a:tblPr bandRow="1" firstCol="1" firstRow="1">
                <a:noFill/>
                <a:tableStyleId>{04040AC3-5070-42DA-99F8-0782C20A95BE}</a:tableStyleId>
              </a:tblPr>
              <a:tblGrid>
                <a:gridCol w="1793900"/>
                <a:gridCol w="2189325"/>
                <a:gridCol w="4465450"/>
              </a:tblGrid>
              <a:tr h="1334850">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Είδος</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Ποικιλία</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Περιεκτικότητα υδροξυτυροσόλης στο φαινολικό κλάσμα σε 100mL προϊοντος</a:t>
                      </a:r>
                      <a:endParaRPr sz="1600" u="none" cap="none" strike="noStrike">
                        <a:latin typeface="Arial"/>
                        <a:ea typeface="Arial"/>
                        <a:cs typeface="Arial"/>
                        <a:sym typeface="Arial"/>
                      </a:endParaRPr>
                    </a:p>
                  </a:txBody>
                  <a:tcPr marT="0" marB="0" marR="65850" marL="65850">
                    <a:solidFill>
                      <a:srgbClr val="4A7B29"/>
                    </a:solidFill>
                  </a:tcPr>
                </a:tc>
              </a:tr>
              <a:tr h="402900">
                <a:tc rowSpan="3">
                  <a:txBody>
                    <a:bodyPr/>
                    <a:lstStyle/>
                    <a:p>
                      <a:pPr indent="0" lvl="0" marL="0" marR="0" rtl="0" algn="just">
                        <a:lnSpc>
                          <a:spcPct val="150000"/>
                        </a:lnSpc>
                        <a:spcBef>
                          <a:spcPts val="0"/>
                        </a:spcBef>
                        <a:spcAft>
                          <a:spcPts val="0"/>
                        </a:spcAft>
                        <a:buNone/>
                      </a:pPr>
                      <a:r>
                        <a:rPr lang="el-GR" sz="1600" u="none" cap="none" strike="noStrike">
                          <a:latin typeface="Arial"/>
                          <a:ea typeface="Arial"/>
                          <a:cs typeface="Arial"/>
                          <a:sym typeface="Arial"/>
                        </a:rPr>
                        <a:t> </a:t>
                      </a:r>
                      <a:endParaRPr sz="16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Κρασί</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κόκκινο</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0.53mg/100mL</a:t>
                      </a:r>
                      <a:endParaRPr sz="1600" u="none" cap="none" strike="noStrike">
                        <a:latin typeface="Arial"/>
                        <a:ea typeface="Arial"/>
                        <a:cs typeface="Arial"/>
                        <a:sym typeface="Arial"/>
                      </a:endParaRPr>
                    </a:p>
                  </a:txBody>
                  <a:tcPr marT="0" marB="0" marR="65850" marL="65850"/>
                </a:tc>
              </a:tr>
              <a:tr h="402900">
                <a:tc vMerge="1"/>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ροζέ</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0.61mg/100mL</a:t>
                      </a:r>
                      <a:endParaRPr sz="1600" u="none" cap="none" strike="noStrike">
                        <a:latin typeface="Arial"/>
                        <a:ea typeface="Arial"/>
                        <a:cs typeface="Arial"/>
                        <a:sym typeface="Arial"/>
                      </a:endParaRPr>
                    </a:p>
                  </a:txBody>
                  <a:tcPr marT="0" marB="0" marR="65850" marL="65850"/>
                </a:tc>
              </a:tr>
              <a:tr h="402900">
                <a:tc vMerge="1"/>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λευκό</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0.21 mg/100mL</a:t>
                      </a:r>
                      <a:endParaRPr sz="1600" u="none" cap="none" strike="noStrike">
                        <a:latin typeface="Arial"/>
                        <a:ea typeface="Arial"/>
                        <a:cs typeface="Arial"/>
                        <a:sym typeface="Arial"/>
                      </a:endParaRPr>
                    </a:p>
                  </a:txBody>
                  <a:tcPr marT="0" marB="0" marR="65850" marL="65850"/>
                </a:tc>
              </a:tr>
              <a:tr h="402900">
                <a:tc rowSpan="3">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 </a:t>
                      </a:r>
                      <a:endParaRPr sz="16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Ελαιόλαδο</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Έξτρα παρθένο ελαιόλαδο</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0.77mg/100mL</a:t>
                      </a:r>
                      <a:endParaRPr sz="1600" u="none" cap="none" strike="noStrike">
                        <a:latin typeface="Arial"/>
                        <a:ea typeface="Arial"/>
                        <a:cs typeface="Arial"/>
                        <a:sym typeface="Arial"/>
                      </a:endParaRPr>
                    </a:p>
                  </a:txBody>
                  <a:tcPr marT="0" marB="0" marR="65850" marL="65850"/>
                </a:tc>
              </a:tr>
              <a:tr h="402900">
                <a:tc vMerge="1"/>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Παρθένο ελαιόλαδο</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0.68mg/100mL</a:t>
                      </a:r>
                      <a:endParaRPr sz="1600" u="none" cap="none" strike="noStrike">
                        <a:latin typeface="Arial"/>
                        <a:ea typeface="Arial"/>
                        <a:cs typeface="Arial"/>
                        <a:sym typeface="Arial"/>
                      </a:endParaRPr>
                    </a:p>
                  </a:txBody>
                  <a:tcPr marT="0" marB="0" marR="65850" marL="65850"/>
                </a:tc>
              </a:tr>
              <a:tr h="402900">
                <a:tc vMerge="1"/>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Ραφιναρισμένο ελαιόλαδο</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0.35mg/100mL</a:t>
                      </a:r>
                      <a:endParaRPr sz="1600" u="none" cap="none" strike="noStrike">
                        <a:latin typeface="Arial"/>
                        <a:ea typeface="Arial"/>
                        <a:cs typeface="Arial"/>
                        <a:sym typeface="Arial"/>
                      </a:endParaRPr>
                    </a:p>
                  </a:txBody>
                  <a:tcPr marT="0" marB="0" marR="65850" marL="65850"/>
                </a:tc>
              </a:tr>
              <a:tr h="402900">
                <a:tc rowSpan="2">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 </a:t>
                      </a:r>
                      <a:endParaRPr sz="16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Ελαιόκαρπος</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Ώριμη μαύρη ελιά</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65.93mg/100mL</a:t>
                      </a:r>
                      <a:endParaRPr sz="1600" u="none" cap="none" strike="noStrike">
                        <a:latin typeface="Arial"/>
                        <a:ea typeface="Arial"/>
                        <a:cs typeface="Arial"/>
                        <a:sym typeface="Arial"/>
                      </a:endParaRPr>
                    </a:p>
                  </a:txBody>
                  <a:tcPr marT="0" marB="0" marR="65850" marL="65850"/>
                </a:tc>
              </a:tr>
              <a:tr h="402900">
                <a:tc vMerge="1"/>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Ώριμη πράσινη ελιά</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55.57mg/100mL</a:t>
                      </a:r>
                      <a:endParaRPr sz="1600" u="none" cap="none" strike="noStrike">
                        <a:latin typeface="Arial"/>
                        <a:ea typeface="Arial"/>
                        <a:cs typeface="Arial"/>
                        <a:sym typeface="Arial"/>
                      </a:endParaRPr>
                    </a:p>
                  </a:txBody>
                  <a:tcPr marT="0" marB="0" marR="65850" marL="65850"/>
                </a:tc>
              </a:tr>
              <a:tr h="805800">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Εκχύλισμα από φύλλα ελιάς</a:t>
                      </a:r>
                      <a:endParaRPr sz="1600" u="none" cap="none" strike="noStrike">
                        <a:latin typeface="Arial"/>
                        <a:ea typeface="Arial"/>
                        <a:cs typeface="Arial"/>
                        <a:sym typeface="Arial"/>
                      </a:endParaRPr>
                    </a:p>
                  </a:txBody>
                  <a:tcPr marT="0" marB="0" marR="65850" marL="65850">
                    <a:solidFill>
                      <a:srgbClr val="4A7B29"/>
                    </a:solidFill>
                  </a:tcPr>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65850" marL="65850"/>
                </a:tc>
                <a:tc>
                  <a:txBody>
                    <a:bodyPr/>
                    <a:lstStyle/>
                    <a:p>
                      <a:pPr indent="0" lvl="0" marL="0" marR="0" rtl="0" algn="ctr">
                        <a:lnSpc>
                          <a:spcPct val="150000"/>
                        </a:lnSpc>
                        <a:spcBef>
                          <a:spcPts val="0"/>
                        </a:spcBef>
                        <a:spcAft>
                          <a:spcPts val="0"/>
                        </a:spcAft>
                        <a:buNone/>
                      </a:pPr>
                      <a:r>
                        <a:rPr lang="el-GR" sz="1600" u="none" cap="none" strike="noStrike">
                          <a:latin typeface="Arial"/>
                          <a:ea typeface="Arial"/>
                          <a:cs typeface="Arial"/>
                          <a:sym typeface="Arial"/>
                        </a:rPr>
                        <a:t>55.1 mg/g</a:t>
                      </a:r>
                      <a:endParaRPr sz="1600" u="none" cap="none" strike="noStrike">
                        <a:latin typeface="Arial"/>
                        <a:ea typeface="Arial"/>
                        <a:cs typeface="Arial"/>
                        <a:sym typeface="Arial"/>
                      </a:endParaRPr>
                    </a:p>
                  </a:txBody>
                  <a:tcPr marT="0" marB="0" marR="65850" marL="65850"/>
                </a:tc>
              </a:tr>
            </a:tbl>
          </a:graphicData>
        </a:graphic>
      </p:graphicFrame>
      <p:sp>
        <p:nvSpPr>
          <p:cNvPr id="190" name="Google Shape;190;p23"/>
          <p:cNvSpPr/>
          <p:nvPr/>
        </p:nvSpPr>
        <p:spPr>
          <a:xfrm>
            <a:off x="3993266" y="3345084"/>
            <a:ext cx="5798916" cy="1122744"/>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1" name="Google Shape;191;p23"/>
          <p:cNvSpPr/>
          <p:nvPr/>
        </p:nvSpPr>
        <p:spPr>
          <a:xfrm>
            <a:off x="9965802" y="6088283"/>
            <a:ext cx="694482" cy="347241"/>
          </a:xfrm>
          <a:prstGeom prst="leftArrow">
            <a:avLst>
              <a:gd fmla="val 50000" name="adj1"/>
              <a:gd fmla="val 50000" name="adj2"/>
            </a:avLst>
          </a:prstGeom>
          <a:solidFill>
            <a:srgbClr val="1B5337"/>
          </a:solidFill>
          <a:ln cap="flat" cmpd="sng" w="15875">
            <a:solidFill>
              <a:srgbClr val="6F9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2" name="Google Shape;192;p23"/>
          <p:cNvSpPr/>
          <p:nvPr/>
        </p:nvSpPr>
        <p:spPr>
          <a:xfrm>
            <a:off x="9965802" y="4608653"/>
            <a:ext cx="694482" cy="358815"/>
          </a:xfrm>
          <a:prstGeom prst="leftArrow">
            <a:avLst>
              <a:gd fmla="val 50000" name="adj1"/>
              <a:gd fmla="val 50000" name="adj2"/>
            </a:avLst>
          </a:prstGeom>
          <a:solidFill>
            <a:srgbClr val="31521B"/>
          </a:solidFill>
          <a:ln cap="flat" cmpd="sng" w="15875">
            <a:solidFill>
              <a:srgbClr val="6F9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3" name="Google Shape;193;p23"/>
          <p:cNvSpPr/>
          <p:nvPr/>
        </p:nvSpPr>
        <p:spPr>
          <a:xfrm>
            <a:off x="9965802" y="2096161"/>
            <a:ext cx="694482" cy="405074"/>
          </a:xfrm>
          <a:prstGeom prst="leftArrow">
            <a:avLst>
              <a:gd fmla="val 50000" name="adj1"/>
              <a:gd fmla="val 50000" name="adj2"/>
            </a:avLst>
          </a:prstGeom>
          <a:solidFill>
            <a:srgbClr val="31521B"/>
          </a:solidFill>
          <a:ln cap="flat" cmpd="sng" w="15875">
            <a:solidFill>
              <a:srgbClr val="6F9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0" y="1"/>
            <a:ext cx="12191999" cy="8191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ΠΟΥ ΒΡΙΣΚΕΤΑΙ ΩΣ ΦΥΣΙΚΟ ΣΥΣΤΑΤΙΚΟ</a:t>
            </a:r>
            <a:endParaRPr/>
          </a:p>
        </p:txBody>
      </p:sp>
      <p:sp>
        <p:nvSpPr>
          <p:cNvPr id="199" name="Google Shape;199;p24"/>
          <p:cNvSpPr txBox="1"/>
          <p:nvPr/>
        </p:nvSpPr>
        <p:spPr>
          <a:xfrm>
            <a:off x="0" y="912167"/>
            <a:ext cx="12096748"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Η συγκέντρωση της υδρόξυ-τυροσόλης επηρεάζεται από τους ίδιους παράγοντες που καθορίζουν τη συγκέντρωση των πολυφαινολών στο λάδι. Οι παράγοντες αυτοί είναι:</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Υψόμετρο</a:t>
            </a:r>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Η ποικιλία του ελαιόκαρπου</a:t>
            </a:r>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Περιβαλλοντικοί παράγοντες</a:t>
            </a:r>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Βαθμός ωριμότητας</a:t>
            </a:r>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Συνθήκες διατήρησης του ελαιόκαρπου</a:t>
            </a:r>
            <a:endParaRPr/>
          </a:p>
          <a:p>
            <a:pPr indent="-457200" lvl="0" marL="457200" marR="0" rtl="0" algn="l">
              <a:spcBef>
                <a:spcPts val="0"/>
              </a:spcBef>
              <a:spcAft>
                <a:spcPts val="0"/>
              </a:spcAft>
              <a:buClr>
                <a:schemeClr val="dk1"/>
              </a:buClr>
              <a:buSzPts val="2400"/>
              <a:buFont typeface="Twentieth Century"/>
              <a:buAutoNum type="arabicPeriod"/>
            </a:pPr>
            <a:r>
              <a:rPr lang="el-GR" sz="2400">
                <a:solidFill>
                  <a:schemeClr val="dk1"/>
                </a:solidFill>
                <a:latin typeface="Arial"/>
                <a:ea typeface="Arial"/>
                <a:cs typeface="Arial"/>
                <a:sym typeface="Arial"/>
              </a:rPr>
              <a:t>Τύπος ελαιουργείου</a:t>
            </a:r>
            <a:endParaRPr/>
          </a:p>
        </p:txBody>
      </p:sp>
      <p:sp>
        <p:nvSpPr>
          <p:cNvPr id="200" name="Google Shape;200;p24"/>
          <p:cNvSpPr/>
          <p:nvPr/>
        </p:nvSpPr>
        <p:spPr>
          <a:xfrm>
            <a:off x="5724524" y="1949470"/>
            <a:ext cx="371475" cy="2371725"/>
          </a:xfrm>
          <a:prstGeom prst="rightBrace">
            <a:avLst>
              <a:gd fmla="val 8333" name="adj1"/>
              <a:gd fmla="val 50000" name="adj2"/>
            </a:avLst>
          </a:prstGeom>
          <a:noFill/>
          <a:ln cap="flat" cmpd="sng" w="38100">
            <a:solidFill>
              <a:srgbClr val="79A0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01" name="Google Shape;201;p24"/>
          <p:cNvSpPr/>
          <p:nvPr/>
        </p:nvSpPr>
        <p:spPr>
          <a:xfrm>
            <a:off x="6286499" y="1981170"/>
            <a:ext cx="5200651" cy="230832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Η τελική συγκέντρωση των φαινολικών οξέων στο εξαιρετικά παρθένο ελαιόλαδο κυμαίνεται από 100-600 mg/Kg, </a:t>
            </a:r>
            <a:r>
              <a:rPr b="1" lang="el-GR" sz="2400">
                <a:solidFill>
                  <a:srgbClr val="FF0000"/>
                </a:solidFill>
                <a:latin typeface="Arial"/>
                <a:ea typeface="Arial"/>
                <a:cs typeface="Arial"/>
                <a:sym typeface="Arial"/>
              </a:rPr>
              <a:t>όπου το 50% αυτού του κλάσματος αποτελείται από τη υδρόξυ-τυροσόλη.</a:t>
            </a:r>
            <a:endParaRPr b="1" sz="2400">
              <a:solidFill>
                <a:srgbClr val="FF0000"/>
              </a:solidFill>
              <a:latin typeface="Twentieth Century"/>
              <a:ea typeface="Twentieth Century"/>
              <a:cs typeface="Twentieth Century"/>
              <a:sym typeface="Twentieth Century"/>
            </a:endParaRPr>
          </a:p>
        </p:txBody>
      </p:sp>
      <p:sp>
        <p:nvSpPr>
          <p:cNvPr id="202" name="Google Shape;202;p24"/>
          <p:cNvSpPr/>
          <p:nvPr/>
        </p:nvSpPr>
        <p:spPr>
          <a:xfrm>
            <a:off x="1943100" y="4421503"/>
            <a:ext cx="523875" cy="550547"/>
          </a:xfrm>
          <a:prstGeom prst="downArrow">
            <a:avLst>
              <a:gd fmla="val 50000" name="adj1"/>
              <a:gd fmla="val 50000" name="adj2"/>
            </a:avLst>
          </a:prstGeom>
          <a:solidFill>
            <a:schemeClr val="accent1"/>
          </a:solidFill>
          <a:ln cap="flat" cmpd="sng" w="15875">
            <a:solidFill>
              <a:srgbClr val="6F94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03" name="Google Shape;203;p24"/>
          <p:cNvSpPr/>
          <p:nvPr/>
        </p:nvSpPr>
        <p:spPr>
          <a:xfrm>
            <a:off x="342900" y="3848101"/>
            <a:ext cx="3381375" cy="499436"/>
          </a:xfrm>
          <a:prstGeom prst="ellipse">
            <a:avLst/>
          </a:prstGeom>
          <a:noFill/>
          <a:ln cap="flat" cmpd="sng" w="28575">
            <a:solidFill>
              <a:srgbClr val="4A7B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04" name="Google Shape;204;p24"/>
          <p:cNvSpPr/>
          <p:nvPr/>
        </p:nvSpPr>
        <p:spPr>
          <a:xfrm>
            <a:off x="-1" y="4917104"/>
            <a:ext cx="12096748"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Το φυγοκεντρικό σύστημα δύο φάσεων θεωρείται ότι αποδίδει το ελαιόλαδο με την μέγιστη συγκέντρωση πολυφαινολικών ενώσεων, γιατί:</a:t>
            </a:r>
            <a:endParaRPr/>
          </a:p>
          <a:p>
            <a:pPr indent="-342900" lvl="0" marL="342900" marR="0" rtl="0" algn="just">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δεν απαιτεί την προσθήκη νερού και</a:t>
            </a:r>
            <a:endParaRPr/>
          </a:p>
          <a:p>
            <a:pPr indent="-342900" lvl="0" marL="342900" marR="0" rtl="0" algn="just">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ο διαχωρισμός γίνεται σε δύο μέρη στο ελαιόλαδο και στην πούλπα με αποτέλεσμα να μεταφέρεται μεγαλύτερο ποσοστό πολυφαινολικών συστατικών στο ελαιόλαδο.</a:t>
            </a:r>
            <a:endParaRPr sz="24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0" y="1"/>
            <a:ext cx="12191999" cy="6476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ΠΟΙΕΣ ΟΙ ΙΔΙΟΤΗΤΕΣ ΤΗΣ</a:t>
            </a:r>
            <a:endParaRPr/>
          </a:p>
        </p:txBody>
      </p:sp>
      <p:sp>
        <p:nvSpPr>
          <p:cNvPr id="210" name="Google Shape;210;p25"/>
          <p:cNvSpPr txBox="1"/>
          <p:nvPr/>
        </p:nvSpPr>
        <p:spPr>
          <a:xfrm>
            <a:off x="147877" y="812539"/>
            <a:ext cx="12044121" cy="6186309"/>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Βιοπολυφαινόλη</a:t>
            </a:r>
            <a:endParaRPr sz="2400">
              <a:solidFill>
                <a:schemeClr val="dk1"/>
              </a:solidFill>
              <a:latin typeface="Arial"/>
              <a:ea typeface="Arial"/>
              <a:cs typeface="Arial"/>
              <a:sym typeface="Arial"/>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Δείκτης ωρίμανσης του καρπού</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Απορροφάται πάρα πολύ γρήγορα από την κυκλοφορία του αίματος και τους ιστούς</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Μεταβολίζεται και αποβάλλεται από τα ούρα</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Αντιοξειδωτική ουσία</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Είναι η μόνη φαινόλη που είναι ικανή να διασχίσει το εγκεφαλονωτιαίο φραγμό (blood-brain barrier)</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Είναι διαλυτή σε λιπαρές ύλες και στο νερό, με αποτέλεσμα να αποκτά τη μέγιστη βιοδιαθεσιμότητα σε σχέση με οποιοδήποτε άλλο αντιοξειδωτικό</a:t>
            </a:r>
            <a:endParaRPr/>
          </a:p>
          <a:p>
            <a:pPr indent="-285750" lvl="0" marL="285750" marR="0" rtl="0" algn="just">
              <a:lnSpc>
                <a:spcPct val="150000"/>
              </a:lnSpc>
              <a:spcBef>
                <a:spcPts val="0"/>
              </a:spcBef>
              <a:spcAft>
                <a:spcPts val="0"/>
              </a:spcAft>
              <a:buClr>
                <a:schemeClr val="dk1"/>
              </a:buClr>
              <a:buSzPts val="2400"/>
              <a:buFont typeface="Noto Sans Symbols"/>
              <a:buChar char="❑"/>
            </a:pPr>
            <a:r>
              <a:rPr lang="el-GR" sz="2400">
                <a:solidFill>
                  <a:schemeClr val="dk1"/>
                </a:solidFill>
                <a:latin typeface="Arial"/>
                <a:ea typeface="Arial"/>
                <a:cs typeface="Arial"/>
                <a:sym typeface="Arial"/>
              </a:rPr>
              <a:t>Είναι μεταβολίτης του νευροδιαβιβαστή της ντοπαμίνης που σημαίνει ότι παίζει ρόλο στη νευροπροστασία</a:t>
            </a:r>
            <a:endParaRPr sz="2400">
              <a:solidFill>
                <a:schemeClr val="dk1"/>
              </a:solidFill>
              <a:latin typeface="Arial"/>
              <a:ea typeface="Arial"/>
              <a:cs typeface="Arial"/>
              <a:sym typeface="Arial"/>
            </a:endParaRPr>
          </a:p>
        </p:txBody>
      </p:sp>
      <p:pic>
        <p:nvPicPr>
          <p:cNvPr id="211" name="Google Shape;211;p25"/>
          <p:cNvPicPr preferRelativeResize="0"/>
          <p:nvPr/>
        </p:nvPicPr>
        <p:blipFill rotWithShape="1">
          <a:blip r:embed="rId3">
            <a:alphaModFix/>
          </a:blip>
          <a:srcRect b="0" l="0" r="0" t="0"/>
          <a:stretch/>
        </p:blipFill>
        <p:spPr>
          <a:xfrm>
            <a:off x="8811082" y="108102"/>
            <a:ext cx="3187878" cy="178521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0" y="0"/>
            <a:ext cx="12192000" cy="72136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ΑΝΤΙΟΞΕΙΔΩΤΙΚΗ ΔΡΑΣΗ</a:t>
            </a:r>
            <a:endParaRPr/>
          </a:p>
        </p:txBody>
      </p:sp>
      <p:sp>
        <p:nvSpPr>
          <p:cNvPr id="217" name="Google Shape;217;p26"/>
          <p:cNvSpPr/>
          <p:nvPr/>
        </p:nvSpPr>
        <p:spPr>
          <a:xfrm>
            <a:off x="6969759" y="2255561"/>
            <a:ext cx="5547361" cy="2987000"/>
          </a:xfrm>
          <a:prstGeom prst="star7">
            <a:avLst>
              <a:gd fmla="val 34601" name="adj"/>
              <a:gd fmla="val 102572" name="hf"/>
              <a:gd fmla="val 105210" name="vf"/>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18" name="Google Shape;218;p26"/>
          <p:cNvSpPr/>
          <p:nvPr/>
        </p:nvSpPr>
        <p:spPr>
          <a:xfrm>
            <a:off x="7710400" y="3020151"/>
            <a:ext cx="4491760"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Tο οξειδωτικό στρες είναι μια βασική φυσιολογική διεργασία που παίζει ρόλο στην ενδοκυτταρική ομοιόσταση.</a:t>
            </a:r>
            <a:endParaRPr sz="2400">
              <a:solidFill>
                <a:schemeClr val="dk1"/>
              </a:solidFill>
              <a:latin typeface="Twentieth Century"/>
              <a:ea typeface="Twentieth Century"/>
              <a:cs typeface="Twentieth Century"/>
              <a:sym typeface="Twentieth Century"/>
            </a:endParaRPr>
          </a:p>
        </p:txBody>
      </p:sp>
      <p:sp>
        <p:nvSpPr>
          <p:cNvPr id="219" name="Google Shape;219;p26"/>
          <p:cNvSpPr/>
          <p:nvPr/>
        </p:nvSpPr>
        <p:spPr>
          <a:xfrm>
            <a:off x="0" y="862120"/>
            <a:ext cx="12192000" cy="1569660"/>
          </a:xfrm>
          <a:prstGeom prst="rect">
            <a:avLst/>
          </a:prstGeom>
          <a:noFill/>
          <a:ln>
            <a:noFill/>
          </a:ln>
        </p:spPr>
        <p:txBody>
          <a:bodyPr anchorCtr="0" anchor="t" bIns="45700" lIns="91425" spcFirstLastPara="1" rIns="91425" wrap="square" tIns="45700">
            <a:noAutofit/>
          </a:bodyPr>
          <a:lstStyle/>
          <a:p>
            <a:pPr indent="457200" lvl="0" marL="0" marR="0" rtl="0" algn="just">
              <a:spcBef>
                <a:spcPts val="0"/>
              </a:spcBef>
              <a:spcAft>
                <a:spcPts val="0"/>
              </a:spcAft>
              <a:buNone/>
            </a:pPr>
            <a:r>
              <a:rPr lang="el-GR" sz="2400">
                <a:solidFill>
                  <a:schemeClr val="dk1"/>
                </a:solidFill>
                <a:latin typeface="Arial"/>
                <a:ea typeface="Arial"/>
                <a:cs typeface="Arial"/>
                <a:sym typeface="Arial"/>
              </a:rPr>
              <a:t>To oξειδωτικό στρες προκαλείται εξαιτίας της αύξησης της ενδοκυτταρικής συγκέντρωσης των δραστικών μορφών του οξυγόνου, όπως το ανιόν του σουπεροξειδίου (O</a:t>
            </a:r>
            <a:r>
              <a:rPr baseline="-25000" lang="el-GR" sz="2400">
                <a:solidFill>
                  <a:schemeClr val="dk1"/>
                </a:solidFill>
                <a:latin typeface="Arial"/>
                <a:ea typeface="Arial"/>
                <a:cs typeface="Arial"/>
                <a:sym typeface="Arial"/>
              </a:rPr>
              <a:t>2</a:t>
            </a:r>
            <a:r>
              <a:rPr baseline="30000" lang="el-GR" sz="2400">
                <a:solidFill>
                  <a:schemeClr val="dk1"/>
                </a:solidFill>
                <a:latin typeface="Arial"/>
                <a:ea typeface="Arial"/>
                <a:cs typeface="Arial"/>
                <a:sym typeface="Arial"/>
              </a:rPr>
              <a:t>¯</a:t>
            </a:r>
            <a:r>
              <a:rPr lang="el-GR" sz="2400">
                <a:solidFill>
                  <a:schemeClr val="dk1"/>
                </a:solidFill>
                <a:latin typeface="Arial"/>
                <a:ea typeface="Arial"/>
                <a:cs typeface="Arial"/>
                <a:sym typeface="Arial"/>
              </a:rPr>
              <a:t>), του υπεροξείδιου του υδρογόνου (H</a:t>
            </a:r>
            <a:r>
              <a:rPr baseline="-25000" lang="el-GR" sz="2400">
                <a:solidFill>
                  <a:schemeClr val="dk1"/>
                </a:solidFill>
                <a:latin typeface="Arial"/>
                <a:ea typeface="Arial"/>
                <a:cs typeface="Arial"/>
                <a:sym typeface="Arial"/>
              </a:rPr>
              <a:t>2</a:t>
            </a:r>
            <a:r>
              <a:rPr lang="el-GR" sz="2400">
                <a:solidFill>
                  <a:schemeClr val="dk1"/>
                </a:solidFill>
                <a:latin typeface="Arial"/>
                <a:ea typeface="Arial"/>
                <a:cs typeface="Arial"/>
                <a:sym typeface="Arial"/>
              </a:rPr>
              <a:t>O</a:t>
            </a:r>
            <a:r>
              <a:rPr baseline="-25000" lang="el-GR" sz="2400">
                <a:solidFill>
                  <a:schemeClr val="dk1"/>
                </a:solidFill>
                <a:latin typeface="Arial"/>
                <a:ea typeface="Arial"/>
                <a:cs typeface="Arial"/>
                <a:sym typeface="Arial"/>
              </a:rPr>
              <a:t>2</a:t>
            </a:r>
            <a:r>
              <a:rPr lang="el-GR" sz="2400">
                <a:solidFill>
                  <a:schemeClr val="dk1"/>
                </a:solidFill>
                <a:latin typeface="Arial"/>
                <a:ea typeface="Arial"/>
                <a:cs typeface="Arial"/>
                <a:sym typeface="Arial"/>
              </a:rPr>
              <a:t>), και τις ρίζες του υδροξυλίου (</a:t>
            </a:r>
            <a:r>
              <a:rPr b="1" baseline="30000" lang="el-GR" sz="2400">
                <a:solidFill>
                  <a:schemeClr val="dk1"/>
                </a:solidFill>
                <a:latin typeface="Arial"/>
                <a:ea typeface="Arial"/>
                <a:cs typeface="Arial"/>
                <a:sym typeface="Arial"/>
              </a:rPr>
              <a:t>·-</a:t>
            </a:r>
            <a:r>
              <a:rPr lang="el-GR" sz="2400">
                <a:solidFill>
                  <a:schemeClr val="dk1"/>
                </a:solidFill>
                <a:latin typeface="Arial"/>
                <a:ea typeface="Arial"/>
                <a:cs typeface="Arial"/>
                <a:sym typeface="Arial"/>
              </a:rPr>
              <a:t>ΗΟ).</a:t>
            </a:r>
            <a:endParaRPr sz="2400">
              <a:solidFill>
                <a:schemeClr val="dk1"/>
              </a:solidFill>
              <a:latin typeface="Arial"/>
              <a:ea typeface="Arial"/>
              <a:cs typeface="Arial"/>
              <a:sym typeface="Arial"/>
            </a:endParaRPr>
          </a:p>
        </p:txBody>
      </p:sp>
      <p:pic>
        <p:nvPicPr>
          <p:cNvPr id="220" name="Google Shape;220;p26"/>
          <p:cNvPicPr preferRelativeResize="0"/>
          <p:nvPr/>
        </p:nvPicPr>
        <p:blipFill rotWithShape="1">
          <a:blip r:embed="rId3">
            <a:alphaModFix/>
          </a:blip>
          <a:srcRect b="0" l="0" r="0" t="0"/>
          <a:stretch/>
        </p:blipFill>
        <p:spPr>
          <a:xfrm>
            <a:off x="261340" y="2686931"/>
            <a:ext cx="6552744" cy="26877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31520" y="1"/>
            <a:ext cx="12223519" cy="863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Arial"/>
              <a:buNone/>
            </a:pPr>
            <a:r>
              <a:rPr lang="el-GR">
                <a:solidFill>
                  <a:srgbClr val="000000"/>
                </a:solidFill>
                <a:latin typeface="Arial"/>
                <a:ea typeface="Arial"/>
                <a:cs typeface="Arial"/>
                <a:sym typeface="Arial"/>
              </a:rPr>
              <a:t>ΑΝΤΙΟΞΕΙΔΩΤΙΚΗ ΔΡΑΣΗ</a:t>
            </a:r>
            <a:endParaRPr/>
          </a:p>
        </p:txBody>
      </p:sp>
      <p:sp>
        <p:nvSpPr>
          <p:cNvPr id="226" name="Google Shape;226;p27"/>
          <p:cNvSpPr/>
          <p:nvPr/>
        </p:nvSpPr>
        <p:spPr>
          <a:xfrm>
            <a:off x="-31521" y="863601"/>
            <a:ext cx="12223520"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l-GR" sz="2400">
                <a:solidFill>
                  <a:schemeClr val="dk1"/>
                </a:solidFill>
                <a:latin typeface="Arial"/>
                <a:ea typeface="Arial"/>
                <a:cs typeface="Arial"/>
                <a:sym typeface="Arial"/>
              </a:rPr>
              <a:t>Τα αντιοξειδωτικά είναι διάφορες χημικές ενώσεις που όταν βρεθούν σε μικρές συγκεντρώσεις σε σχέση με το οξειδούμενο υπόστρωμα εμποδίζουν ή καθυστερούν σε σημαντικό βαθμό την οξείδωσή του. Στα υποστρώματα αυτά περιλαμβάνονται οι υδρογονάνθρακες, το δεσοξυριβονουκλεϊνικό οξύ (DNA), οι πρωτεΐνες και τα λιπίδια.</a:t>
            </a:r>
            <a:endParaRPr sz="2400">
              <a:solidFill>
                <a:schemeClr val="dk1"/>
              </a:solidFill>
              <a:latin typeface="Twentieth Century"/>
              <a:ea typeface="Twentieth Century"/>
              <a:cs typeface="Twentieth Century"/>
              <a:sym typeface="Twentieth Century"/>
            </a:endParaRPr>
          </a:p>
        </p:txBody>
      </p:sp>
      <p:sp>
        <p:nvSpPr>
          <p:cNvPr id="227" name="Google Shape;227;p27"/>
          <p:cNvSpPr txBox="1"/>
          <p:nvPr/>
        </p:nvSpPr>
        <p:spPr>
          <a:xfrm flipH="1">
            <a:off x="4064000" y="2641600"/>
            <a:ext cx="37287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Οι αντιοξειδωτικές ουσίες:</a:t>
            </a:r>
            <a:endParaRPr sz="2400">
              <a:solidFill>
                <a:schemeClr val="dk1"/>
              </a:solidFill>
              <a:latin typeface="Arial"/>
              <a:ea typeface="Arial"/>
              <a:cs typeface="Arial"/>
              <a:sym typeface="Arial"/>
            </a:endParaRPr>
          </a:p>
        </p:txBody>
      </p:sp>
      <p:cxnSp>
        <p:nvCxnSpPr>
          <p:cNvPr id="228" name="Google Shape;228;p27"/>
          <p:cNvCxnSpPr>
            <a:stCxn id="227" idx="2"/>
          </p:cNvCxnSpPr>
          <p:nvPr/>
        </p:nvCxnSpPr>
        <p:spPr>
          <a:xfrm flipH="1">
            <a:off x="3820260" y="3103265"/>
            <a:ext cx="2108100" cy="348300"/>
          </a:xfrm>
          <a:prstGeom prst="straightConnector1">
            <a:avLst/>
          </a:prstGeom>
          <a:noFill/>
          <a:ln cap="flat" cmpd="sng" w="28575">
            <a:solidFill>
              <a:srgbClr val="79A02C"/>
            </a:solidFill>
            <a:prstDash val="solid"/>
            <a:round/>
            <a:headEnd len="sm" w="sm" type="none"/>
            <a:tailEnd len="med" w="med" type="triangle"/>
          </a:ln>
        </p:spPr>
      </p:cxnSp>
      <p:cxnSp>
        <p:nvCxnSpPr>
          <p:cNvPr id="229" name="Google Shape;229;p27"/>
          <p:cNvCxnSpPr>
            <a:stCxn id="227" idx="2"/>
          </p:cNvCxnSpPr>
          <p:nvPr/>
        </p:nvCxnSpPr>
        <p:spPr>
          <a:xfrm>
            <a:off x="5928360" y="3103265"/>
            <a:ext cx="2108100" cy="405000"/>
          </a:xfrm>
          <a:prstGeom prst="straightConnector1">
            <a:avLst/>
          </a:prstGeom>
          <a:noFill/>
          <a:ln cap="flat" cmpd="sng" w="28575">
            <a:solidFill>
              <a:srgbClr val="79A02C"/>
            </a:solidFill>
            <a:prstDash val="solid"/>
            <a:round/>
            <a:headEnd len="sm" w="sm" type="none"/>
            <a:tailEnd len="med" w="med" type="triangle"/>
          </a:ln>
        </p:spPr>
      </p:cxnSp>
      <p:sp>
        <p:nvSpPr>
          <p:cNvPr id="230" name="Google Shape;230;p27"/>
          <p:cNvSpPr txBox="1"/>
          <p:nvPr/>
        </p:nvSpPr>
        <p:spPr>
          <a:xfrm flipH="1">
            <a:off x="2540000" y="3423920"/>
            <a:ext cx="175768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Φύση τους</a:t>
            </a:r>
            <a:endParaRPr sz="2400">
              <a:solidFill>
                <a:schemeClr val="dk1"/>
              </a:solidFill>
              <a:latin typeface="Arial"/>
              <a:ea typeface="Arial"/>
              <a:cs typeface="Arial"/>
              <a:sym typeface="Arial"/>
            </a:endParaRPr>
          </a:p>
        </p:txBody>
      </p:sp>
      <p:sp>
        <p:nvSpPr>
          <p:cNvPr id="231" name="Google Shape;231;p27"/>
          <p:cNvSpPr txBox="1"/>
          <p:nvPr/>
        </p:nvSpPr>
        <p:spPr>
          <a:xfrm flipH="1">
            <a:off x="7564118" y="3451552"/>
            <a:ext cx="253492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Μηχανισμός τους</a:t>
            </a:r>
            <a:endParaRPr sz="2400">
              <a:solidFill>
                <a:schemeClr val="dk1"/>
              </a:solidFill>
              <a:latin typeface="Arial"/>
              <a:ea typeface="Arial"/>
              <a:cs typeface="Arial"/>
              <a:sym typeface="Arial"/>
            </a:endParaRPr>
          </a:p>
        </p:txBody>
      </p:sp>
      <p:cxnSp>
        <p:nvCxnSpPr>
          <p:cNvPr id="232" name="Google Shape;232;p27"/>
          <p:cNvCxnSpPr>
            <a:stCxn id="230" idx="2"/>
          </p:cNvCxnSpPr>
          <p:nvPr/>
        </p:nvCxnSpPr>
        <p:spPr>
          <a:xfrm flipH="1">
            <a:off x="2042140" y="3885585"/>
            <a:ext cx="1376700" cy="391800"/>
          </a:xfrm>
          <a:prstGeom prst="straightConnector1">
            <a:avLst/>
          </a:prstGeom>
          <a:noFill/>
          <a:ln cap="flat" cmpd="sng" w="28575">
            <a:solidFill>
              <a:srgbClr val="79A02C"/>
            </a:solidFill>
            <a:prstDash val="solid"/>
            <a:round/>
            <a:headEnd len="sm" w="sm" type="none"/>
            <a:tailEnd len="med" w="med" type="triangle"/>
          </a:ln>
        </p:spPr>
      </p:cxnSp>
      <p:cxnSp>
        <p:nvCxnSpPr>
          <p:cNvPr id="233" name="Google Shape;233;p27"/>
          <p:cNvCxnSpPr>
            <a:stCxn id="230" idx="2"/>
            <a:endCxn id="234" idx="0"/>
          </p:cNvCxnSpPr>
          <p:nvPr/>
        </p:nvCxnSpPr>
        <p:spPr>
          <a:xfrm>
            <a:off x="3418840" y="3885585"/>
            <a:ext cx="1364100" cy="434100"/>
          </a:xfrm>
          <a:prstGeom prst="straightConnector1">
            <a:avLst/>
          </a:prstGeom>
          <a:noFill/>
          <a:ln cap="flat" cmpd="sng" w="28575">
            <a:solidFill>
              <a:srgbClr val="79A02C"/>
            </a:solidFill>
            <a:prstDash val="solid"/>
            <a:round/>
            <a:headEnd len="sm" w="sm" type="none"/>
            <a:tailEnd len="med" w="med" type="triangle"/>
          </a:ln>
        </p:spPr>
      </p:cxnSp>
      <p:cxnSp>
        <p:nvCxnSpPr>
          <p:cNvPr id="235" name="Google Shape;235;p27"/>
          <p:cNvCxnSpPr>
            <a:stCxn id="231" idx="2"/>
          </p:cNvCxnSpPr>
          <p:nvPr/>
        </p:nvCxnSpPr>
        <p:spPr>
          <a:xfrm flipH="1">
            <a:off x="7477679" y="3913217"/>
            <a:ext cx="1353900" cy="489300"/>
          </a:xfrm>
          <a:prstGeom prst="straightConnector1">
            <a:avLst/>
          </a:prstGeom>
          <a:noFill/>
          <a:ln cap="flat" cmpd="sng" w="28575">
            <a:solidFill>
              <a:srgbClr val="79A02C"/>
            </a:solidFill>
            <a:prstDash val="solid"/>
            <a:round/>
            <a:headEnd len="sm" w="sm" type="none"/>
            <a:tailEnd len="med" w="med" type="triangle"/>
          </a:ln>
        </p:spPr>
      </p:cxnSp>
      <p:cxnSp>
        <p:nvCxnSpPr>
          <p:cNvPr id="236" name="Google Shape;236;p27"/>
          <p:cNvCxnSpPr>
            <a:stCxn id="231" idx="2"/>
          </p:cNvCxnSpPr>
          <p:nvPr/>
        </p:nvCxnSpPr>
        <p:spPr>
          <a:xfrm>
            <a:off x="8831579" y="3913217"/>
            <a:ext cx="1480800" cy="405000"/>
          </a:xfrm>
          <a:prstGeom prst="straightConnector1">
            <a:avLst/>
          </a:prstGeom>
          <a:noFill/>
          <a:ln cap="flat" cmpd="sng" w="28575">
            <a:solidFill>
              <a:srgbClr val="79A02C"/>
            </a:solidFill>
            <a:prstDash val="solid"/>
            <a:round/>
            <a:headEnd len="sm" w="sm" type="none"/>
            <a:tailEnd len="med" w="med" type="triangle"/>
          </a:ln>
        </p:spPr>
      </p:cxnSp>
      <p:sp>
        <p:nvSpPr>
          <p:cNvPr id="237" name="Google Shape;237;p27"/>
          <p:cNvSpPr txBox="1"/>
          <p:nvPr/>
        </p:nvSpPr>
        <p:spPr>
          <a:xfrm flipH="1">
            <a:off x="1330958" y="4287520"/>
            <a:ext cx="117856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Φυσικά</a:t>
            </a:r>
            <a:endParaRPr sz="2400">
              <a:solidFill>
                <a:schemeClr val="dk1"/>
              </a:solidFill>
              <a:latin typeface="Arial"/>
              <a:ea typeface="Arial"/>
              <a:cs typeface="Arial"/>
              <a:sym typeface="Arial"/>
            </a:endParaRPr>
          </a:p>
        </p:txBody>
      </p:sp>
      <p:sp>
        <p:nvSpPr>
          <p:cNvPr id="234" name="Google Shape;234;p27"/>
          <p:cNvSpPr txBox="1"/>
          <p:nvPr/>
        </p:nvSpPr>
        <p:spPr>
          <a:xfrm flipH="1">
            <a:off x="3916676" y="4319618"/>
            <a:ext cx="173228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Συνθετικά</a:t>
            </a:r>
            <a:endParaRPr sz="2400">
              <a:solidFill>
                <a:schemeClr val="dk1"/>
              </a:solidFill>
              <a:latin typeface="Arial"/>
              <a:ea typeface="Arial"/>
              <a:cs typeface="Arial"/>
              <a:sym typeface="Arial"/>
            </a:endParaRPr>
          </a:p>
        </p:txBody>
      </p:sp>
      <p:sp>
        <p:nvSpPr>
          <p:cNvPr id="238" name="Google Shape;238;p27"/>
          <p:cNvSpPr txBox="1"/>
          <p:nvPr/>
        </p:nvSpPr>
        <p:spPr>
          <a:xfrm flipH="1">
            <a:off x="6889749" y="4318193"/>
            <a:ext cx="117602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Κύρια</a:t>
            </a:r>
            <a:endParaRPr sz="2400">
              <a:solidFill>
                <a:schemeClr val="dk1"/>
              </a:solidFill>
              <a:latin typeface="Arial"/>
              <a:ea typeface="Arial"/>
              <a:cs typeface="Arial"/>
              <a:sym typeface="Arial"/>
            </a:endParaRPr>
          </a:p>
        </p:txBody>
      </p:sp>
      <p:sp>
        <p:nvSpPr>
          <p:cNvPr id="239" name="Google Shape;239;p27"/>
          <p:cNvSpPr txBox="1"/>
          <p:nvPr/>
        </p:nvSpPr>
        <p:spPr>
          <a:xfrm>
            <a:off x="9536429" y="4318193"/>
            <a:ext cx="209677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400">
                <a:solidFill>
                  <a:schemeClr val="dk1"/>
                </a:solidFill>
                <a:latin typeface="Arial"/>
                <a:ea typeface="Arial"/>
                <a:cs typeface="Arial"/>
                <a:sym typeface="Arial"/>
              </a:rPr>
              <a:t>Δευτερεύοντα</a:t>
            </a:r>
            <a:endParaRPr sz="2400">
              <a:solidFill>
                <a:schemeClr val="dk1"/>
              </a:solidFill>
              <a:latin typeface="Arial"/>
              <a:ea typeface="Arial"/>
              <a:cs typeface="Arial"/>
              <a:sym typeface="Arial"/>
            </a:endParaRPr>
          </a:p>
        </p:txBody>
      </p:sp>
      <p:sp>
        <p:nvSpPr>
          <p:cNvPr id="240" name="Google Shape;240;p27"/>
          <p:cNvSpPr/>
          <p:nvPr/>
        </p:nvSpPr>
        <p:spPr>
          <a:xfrm>
            <a:off x="985037" y="4779858"/>
            <a:ext cx="2682721"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000">
                <a:solidFill>
                  <a:schemeClr val="dk1"/>
                </a:solidFill>
                <a:latin typeface="Arial"/>
                <a:ea typeface="Arial"/>
                <a:cs typeface="Arial"/>
                <a:sym typeface="Arial"/>
              </a:rPr>
              <a:t>Ασκορβικό οξύ</a:t>
            </a:r>
            <a:endParaRPr/>
          </a:p>
          <a:p>
            <a:pPr indent="0" lvl="0" marL="0" marR="0" rtl="0" algn="l">
              <a:spcBef>
                <a:spcPts val="0"/>
              </a:spcBef>
              <a:spcAft>
                <a:spcPts val="0"/>
              </a:spcAft>
              <a:buNone/>
            </a:pPr>
            <a:r>
              <a:rPr lang="el-GR" sz="2000">
                <a:solidFill>
                  <a:schemeClr val="dk1"/>
                </a:solidFill>
                <a:latin typeface="Arial"/>
                <a:ea typeface="Arial"/>
                <a:cs typeface="Arial"/>
                <a:sym typeface="Arial"/>
              </a:rPr>
              <a:t>Τοκοφερόλες </a:t>
            </a:r>
            <a:endParaRPr/>
          </a:p>
          <a:p>
            <a:pPr indent="0" lvl="0" marL="0" marR="0" rtl="0" algn="l">
              <a:spcBef>
                <a:spcPts val="0"/>
              </a:spcBef>
              <a:spcAft>
                <a:spcPts val="0"/>
              </a:spcAft>
              <a:buNone/>
            </a:pPr>
            <a:r>
              <a:rPr lang="el-GR" sz="2000">
                <a:solidFill>
                  <a:schemeClr val="dk1"/>
                </a:solidFill>
                <a:latin typeface="Arial"/>
                <a:ea typeface="Arial"/>
                <a:cs typeface="Arial"/>
                <a:sym typeface="Arial"/>
              </a:rPr>
              <a:t>Κιτρικό οξύ </a:t>
            </a:r>
            <a:endParaRPr/>
          </a:p>
          <a:p>
            <a:pPr indent="0" lvl="0" marL="0" marR="0" rtl="0" algn="l">
              <a:spcBef>
                <a:spcPts val="0"/>
              </a:spcBef>
              <a:spcAft>
                <a:spcPts val="0"/>
              </a:spcAft>
              <a:buNone/>
            </a:pPr>
            <a:r>
              <a:rPr lang="el-GR" sz="2000">
                <a:solidFill>
                  <a:schemeClr val="dk1"/>
                </a:solidFill>
                <a:latin typeface="Arial"/>
                <a:ea typeface="Arial"/>
                <a:cs typeface="Arial"/>
                <a:sym typeface="Arial"/>
              </a:rPr>
              <a:t>Φαινολικές ενώσεις</a:t>
            </a:r>
            <a:endParaRPr sz="2000">
              <a:solidFill>
                <a:schemeClr val="dk1"/>
              </a:solidFill>
              <a:latin typeface="Twentieth Century"/>
              <a:ea typeface="Twentieth Century"/>
              <a:cs typeface="Twentieth Century"/>
              <a:sym typeface="Twentieth Century"/>
            </a:endParaRPr>
          </a:p>
        </p:txBody>
      </p:sp>
      <p:sp>
        <p:nvSpPr>
          <p:cNvPr id="241" name="Google Shape;241;p27"/>
          <p:cNvSpPr/>
          <p:nvPr/>
        </p:nvSpPr>
        <p:spPr>
          <a:xfrm>
            <a:off x="3621405" y="4779857"/>
            <a:ext cx="291591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000">
                <a:solidFill>
                  <a:schemeClr val="dk1"/>
                </a:solidFill>
                <a:latin typeface="Arial"/>
                <a:ea typeface="Arial"/>
                <a:cs typeface="Arial"/>
                <a:sym typeface="Arial"/>
              </a:rPr>
              <a:t>Βουτυλιωμένη υδρομανισόλη (BHA) Βουτυλιωμένο υδρομυτοζουόλιο (BHT)</a:t>
            </a:r>
            <a:endParaRPr sz="2000">
              <a:solidFill>
                <a:schemeClr val="dk1"/>
              </a:solidFill>
              <a:latin typeface="Twentieth Century"/>
              <a:ea typeface="Twentieth Century"/>
              <a:cs typeface="Twentieth Century"/>
              <a:sym typeface="Twentieth Century"/>
            </a:endParaRPr>
          </a:p>
        </p:txBody>
      </p:sp>
      <p:sp>
        <p:nvSpPr>
          <p:cNvPr id="242" name="Google Shape;242;p27"/>
          <p:cNvSpPr/>
          <p:nvPr/>
        </p:nvSpPr>
        <p:spPr>
          <a:xfrm>
            <a:off x="6705599" y="4836547"/>
            <a:ext cx="1879601"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000">
                <a:solidFill>
                  <a:schemeClr val="dk1"/>
                </a:solidFill>
                <a:latin typeface="Arial"/>
                <a:ea typeface="Arial"/>
                <a:cs typeface="Arial"/>
                <a:sym typeface="Arial"/>
              </a:rPr>
              <a:t>Τερματίζουν τις αντιδράσεις οξείδωσης</a:t>
            </a:r>
            <a:endParaRPr sz="2000">
              <a:solidFill>
                <a:schemeClr val="dk1"/>
              </a:solidFill>
              <a:latin typeface="Twentieth Century"/>
              <a:ea typeface="Twentieth Century"/>
              <a:cs typeface="Twentieth Century"/>
              <a:sym typeface="Twentieth Century"/>
            </a:endParaRPr>
          </a:p>
        </p:txBody>
      </p:sp>
      <p:sp>
        <p:nvSpPr>
          <p:cNvPr id="243" name="Google Shape;243;p27"/>
          <p:cNvSpPr/>
          <p:nvPr/>
        </p:nvSpPr>
        <p:spPr>
          <a:xfrm>
            <a:off x="9571989" y="4836547"/>
            <a:ext cx="2387600"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l-GR" sz="2000">
                <a:solidFill>
                  <a:schemeClr val="dk1"/>
                </a:solidFill>
                <a:latin typeface="Arial"/>
                <a:ea typeface="Arial"/>
                <a:cs typeface="Arial"/>
                <a:sym typeface="Arial"/>
              </a:rPr>
              <a:t>Δεσμεύουν μεταλλικά ιόντα και εμποδίζουν την μεταφορά του ηλεκτρονίου </a:t>
            </a:r>
            <a:endParaRPr sz="2000">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