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501" r:id="rId2"/>
    <p:sldId id="644" r:id="rId3"/>
    <p:sldId id="599" r:id="rId4"/>
    <p:sldId id="610" r:id="rId5"/>
    <p:sldId id="688" r:id="rId6"/>
    <p:sldId id="681" r:id="rId7"/>
    <p:sldId id="684" r:id="rId8"/>
    <p:sldId id="690" r:id="rId9"/>
    <p:sldId id="685" r:id="rId10"/>
    <p:sldId id="689" r:id="rId11"/>
    <p:sldId id="682" r:id="rId12"/>
    <p:sldId id="686" r:id="rId13"/>
    <p:sldId id="671" r:id="rId14"/>
    <p:sldId id="670" r:id="rId15"/>
    <p:sldId id="672" r:id="rId16"/>
    <p:sldId id="674" r:id="rId17"/>
    <p:sldId id="675" r:id="rId18"/>
    <p:sldId id="662" r:id="rId19"/>
    <p:sldId id="679" r:id="rId20"/>
    <p:sldId id="663" r:id="rId21"/>
    <p:sldId id="691" r:id="rId22"/>
    <p:sldId id="678" r:id="rId23"/>
    <p:sldId id="680" r:id="rId24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2819E-14F2-4B20-A6FE-7AC45628AD9A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24A7A-C287-4AFD-A13E-0D31073FA03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2199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8: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Γωνίας (</a:t>
            </a:r>
            <a:r>
              <a:rPr lang="el-GR" sz="2800" b="1" dirty="0"/>
              <a:t>2</a:t>
            </a:r>
            <a:r>
              <a:rPr lang="el-GR" sz="2800" b="1" dirty="0" smtClean="0"/>
              <a:t>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Ευρείας Ζώνης</a:t>
            </a:r>
            <a:r>
              <a:rPr lang="en-US" altLang="el-GR" sz="2800" dirty="0"/>
              <a:t> </a:t>
            </a:r>
            <a:r>
              <a:rPr lang="en-US" altLang="el-GR" sz="2800" dirty="0" smtClean="0"/>
              <a:t>(</a:t>
            </a:r>
            <a:r>
              <a:rPr lang="el-GR" altLang="el-GR" sz="2800" dirty="0" smtClean="0"/>
              <a:t>2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n-US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l">
              <a:buNone/>
            </a:pPr>
            <a:endParaRPr lang="el-GR" altLang="el-GR" sz="1800" dirty="0"/>
          </a:p>
          <a:p>
            <a:pPr marL="0" indent="0" algn="l">
              <a:buNone/>
            </a:pPr>
            <a:endParaRPr lang="el-GR" altLang="el-GR" sz="1800" dirty="0" smtClean="0"/>
          </a:p>
          <a:p>
            <a:pPr marL="0" indent="0" algn="ctr">
              <a:buNone/>
            </a:pPr>
            <a:r>
              <a:rPr lang="el-GR" altLang="el-GR" sz="1800" dirty="0" smtClean="0"/>
              <a:t>Μετατροπή </a:t>
            </a:r>
            <a:r>
              <a:rPr lang="en-US" altLang="el-GR" sz="1800" dirty="0" smtClean="0"/>
              <a:t>NB</a:t>
            </a:r>
            <a:r>
              <a:rPr lang="el-GR" altLang="el-GR" sz="1800" dirty="0" smtClean="0"/>
              <a:t> σε </a:t>
            </a:r>
            <a:r>
              <a:rPr lang="en-US" altLang="el-GR" sz="1800" dirty="0" smtClean="0"/>
              <a:t>WB</a:t>
            </a:r>
            <a:endParaRPr lang="el-GR" alt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5" name="Picture 4" descr="C:\Users\User\Dropbox\1_ΤΕΙ_ΔΕ\1_ΜΑΘΗΜΑΤΑ\3_ΤΗΛΕΠΙΚΟΙΝΩΝΙΑΚΑ_ΣΥΣΤΗΜΑΤΑ_Ι\ΘΕΩΡΙΑ\1_Διδασκαλία_Μαθήματος\1_Διαφάνειες\HSU\ΣΧΗΜΑΤΑ_ΚΕΦ_3\SXHMA_3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7" y="1772817"/>
            <a:ext cx="8514715" cy="36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0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Αποδιαμόρφωση Σημάτων Διαμορφωμένων κατά </a:t>
            </a:r>
            <a:r>
              <a:rPr lang="el-GR" altLang="el-GR" sz="4000" b="1" dirty="0" smtClean="0"/>
              <a:t>Γωνία</a:t>
            </a:r>
            <a:endParaRPr lang="el-GR" alt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456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Αποδιαμόρφωση με </a:t>
            </a:r>
            <a:r>
              <a:rPr lang="el-GR" altLang="el-GR" dirty="0" err="1" smtClean="0"/>
              <a:t>Διευκρινιστή</a:t>
            </a:r>
            <a:r>
              <a:rPr lang="el-GR" altLang="el-GR" dirty="0" smtClean="0"/>
              <a:t> Συχνότητας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altLang="el-GR" sz="1800" dirty="0" smtClean="0"/>
                  <a:t>Η είσοδος στον αποδιαμορφωτή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err="1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altLang="el-GR" sz="1800" i="1" dirty="0" smtClean="0">
                        <a:latin typeface="Cambria Math"/>
                      </a:rPr>
                      <m:t>=</m:t>
                    </m:r>
                    <m:r>
                      <a:rPr lang="en-US" altLang="el-GR" sz="1800" i="1" dirty="0" err="1" smtClean="0">
                        <a:latin typeface="Cambria Math"/>
                      </a:rPr>
                      <m:t>𝐴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altLang="el-GR" sz="1800" i="1" dirty="0" err="1" smtClean="0">
                        <a:latin typeface="Cambria Math"/>
                      </a:rPr>
                      <m:t>𝑐𝑜𝑠</m:t>
                    </m:r>
                    <m:r>
                      <a:rPr lang="en-US" altLang="el-GR" sz="1800" i="1" dirty="0" smtClean="0"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l-GR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 err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altLang="el-GR" sz="1800" i="1" dirty="0" err="1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+</m:t>
                    </m:r>
                    <m:r>
                      <a:rPr lang="el-GR" altLang="el-GR" sz="1800" i="1" dirty="0" smtClean="0">
                        <a:latin typeface="Cambria Math"/>
                      </a:rPr>
                      <m:t>𝜑</m:t>
                    </m:r>
                    <m:r>
                      <a:rPr lang="el-GR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)]</m:t>
                    </m:r>
                  </m:oMath>
                </a14:m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Η έξοδος του διαφοριστή είναι:</a:t>
                </a:r>
              </a:p>
              <a:p>
                <a:pPr marL="0" indent="0" algn="l">
                  <a:buNone/>
                </a:pPr>
                <a:endParaRPr lang="el-GR" alt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altLang="el-GR" sz="1800" b="0" i="1" dirty="0" smtClean="0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=</m:t>
                      </m:r>
                      <m:r>
                        <a:rPr lang="el-GR" altLang="el-GR" sz="1800" b="0" i="1" dirty="0" smtClean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el-GR" sz="1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800" b="0" i="1" dirty="0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el-GR" sz="1800" b="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altLang="el-GR" sz="1800" b="0" i="1" dirty="0" smtClean="0">
                                  <a:latin typeface="Cambria Math"/>
                                </a:rPr>
                                <m:t>𝜑</m:t>
                              </m:r>
                              <m:d>
                                <m:dPr>
                                  <m:ctrlPr>
                                    <a:rPr lang="en-US" altLang="el-GR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l-GR" sz="1800" b="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altLang="el-GR" sz="1800" b="0" i="1" dirty="0" smtClean="0">
                          <a:latin typeface="Cambria Math"/>
                        </a:rPr>
                        <m:t>𝑠𝑖𝑛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b="0" i="1" dirty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err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800" i="1" dirty="0" err="1">
                              <a:latin typeface="Cambria Math"/>
                            </a:rPr>
                            <m:t>𝑡</m:t>
                          </m:r>
                          <m:r>
                            <a:rPr lang="en-US" alt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alt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Η έξοδος του ανιχνευτή περιβάλλουσας είναι:</a:t>
                </a:r>
              </a:p>
              <a:p>
                <a:pPr marL="0" indent="0" algn="l">
                  <a:buNone/>
                </a:pPr>
                <a:endParaRPr lang="el-GR" alt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el-GR" sz="180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l-GR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511653" cy="15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Ποιο είναι το εύρος ζώνης συχνοτήτων του κατά </a:t>
                </a:r>
                <a:r>
                  <a:rPr lang="el-GR" sz="1600" dirty="0"/>
                  <a:t>γωνία </a:t>
                </a:r>
                <a:r>
                  <a:rPr lang="el-GR" sz="1600" dirty="0" smtClean="0"/>
                  <a:t>διαμορφωμένου σήματος: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+200 </m:t>
                          </m:r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Η </a:t>
                </a:r>
                <a:r>
                  <a:rPr lang="el-GR" sz="1600" dirty="0"/>
                  <a:t>στιγμιαία συχνότητα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−4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𝑠𝑖𝑛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Κι </a:t>
                </a:r>
                <a:r>
                  <a:rPr lang="el-GR" sz="1600" dirty="0"/>
                  <a:t>έτσι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=4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600" dirty="0" smtClean="0"/>
                  <a:t>και: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4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=200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/>
                  <a:t>Στην ημιτονοειδή διαμόρφωση το εύρος ζώνης υπολογίζεται από: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=8.04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𝑟𝑎𝑑</m:t>
                      </m:r>
                      <m:r>
                        <a:rPr lang="en-US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/>
                  <a:t>Επειδή είναι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≫1,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τότε:</a:t>
                </a:r>
                <a:endParaRPr lang="el-GR" sz="16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 algn="ctr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=8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𝑟𝑎𝑑</m:t>
                    </m:r>
                    <m:r>
                      <a:rPr lang="el-GR" sz="1600" i="1">
                        <a:latin typeface="Cambria Math"/>
                      </a:rPr>
                      <m:t>/</m:t>
                    </m:r>
                    <m:r>
                      <a:rPr lang="en-US" sz="16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/>
                  <a:t> 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=400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06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 2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Μια </a:t>
                </a:r>
                <a:r>
                  <a:rPr lang="el-GR" sz="1600" dirty="0"/>
                  <a:t>φέρουσα 20 </a:t>
                </a:r>
                <a:r>
                  <a:rPr lang="en-US" sz="1600" dirty="0"/>
                  <a:t>MHz</a:t>
                </a:r>
                <a:r>
                  <a:rPr lang="el-GR" sz="1600" dirty="0"/>
                  <a:t> είναι διαμορφωμένη κατά συχνότητα από ημιτονοειδές σήμα έτσι ώστε η μέγιστη απόκλιση συχνότητας να είναι 100 </a:t>
                </a:r>
                <a:r>
                  <a:rPr lang="en-US" sz="1600" dirty="0"/>
                  <a:t>kHz</a:t>
                </a:r>
                <a:r>
                  <a:rPr lang="el-GR" sz="1600" dirty="0"/>
                  <a:t>. Να προσδιοριστεί ο δείκτης διαμόρφωσης και το κατά προσέγγιση εύρος ζώνης συχνοτήτων του σήματος </a:t>
                </a:r>
                <a:r>
                  <a:rPr lang="en-US" sz="1600" dirty="0"/>
                  <a:t>FM</a:t>
                </a:r>
                <a:r>
                  <a:rPr lang="el-GR" sz="1600" dirty="0"/>
                  <a:t> αν η συχνότητα του διαμορφώνοντος σήματος </a:t>
                </a:r>
                <a:r>
                  <a:rPr lang="el-GR" sz="1600" dirty="0" smtClean="0"/>
                  <a:t>είναι: (</a:t>
                </a:r>
                <a:r>
                  <a:rPr lang="el-GR" sz="1600" dirty="0"/>
                  <a:t>α) 1 </a:t>
                </a:r>
                <a:r>
                  <a:rPr lang="en-US" sz="1600" dirty="0"/>
                  <a:t>kHz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β</a:t>
                </a:r>
                <a:r>
                  <a:rPr lang="el-GR" sz="1600" dirty="0" smtClean="0"/>
                  <a:t>) </a:t>
                </a:r>
                <a:r>
                  <a:rPr lang="el-GR" sz="1600" dirty="0"/>
                  <a:t>100 </a:t>
                </a:r>
                <a:r>
                  <a:rPr lang="en-US" sz="1600" dirty="0" smtClean="0"/>
                  <a:t>kHz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και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γ</a:t>
                </a:r>
                <a:r>
                  <a:rPr lang="el-GR" sz="1600" dirty="0" smtClean="0"/>
                  <a:t>) </a:t>
                </a:r>
                <a:r>
                  <a:rPr lang="el-GR" sz="1600" dirty="0"/>
                  <a:t>500 </a:t>
                </a:r>
                <a:r>
                  <a:rPr lang="en-US" sz="1600" dirty="0"/>
                  <a:t>kHz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600" u="sng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Απάντηση:</a:t>
                </a:r>
              </a:p>
              <a:p>
                <a:pPr marL="0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r>
                      <a:rPr lang="el-GR" sz="1600" b="0" i="0" smtClean="0">
                        <a:latin typeface="Cambria Math"/>
                      </a:rPr>
                      <m:t>     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</m:t>
                    </m:r>
                    <m:r>
                      <a:rPr lang="en-US" sz="1600" i="1">
                        <a:latin typeface="Cambria Math"/>
                      </a:rPr>
                      <m:t>𝑀𝐻𝑧</m:t>
                    </m:r>
                    <m:r>
                      <a:rPr lang="el-GR" sz="1600" i="1">
                        <a:latin typeface="Cambria Math"/>
                      </a:rPr>
                      <m:t>≫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Για ημιτονοειδή </a:t>
                </a:r>
                <a:r>
                  <a:rPr lang="el-GR" sz="1600" dirty="0" smtClean="0"/>
                  <a:t>διαμόρφωση, ισχύει: 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l-GR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𝛥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endParaRPr lang="el-GR" sz="1600" dirty="0"/>
              </a:p>
              <a:p>
                <a:pPr marL="0" lvl="0" indent="0" algn="l">
                  <a:buNone/>
                </a:pPr>
                <a:endParaRPr lang="el-GR" sz="1600" dirty="0" smtClean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(α)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=100. </m:t>
                    </m:r>
                    <m:r>
                      <a:rPr lang="el-GR" sz="16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Πρόκειται </a:t>
                </a:r>
                <a:r>
                  <a:rPr lang="el-GR" sz="1600" dirty="0"/>
                  <a:t>για σήμα </a:t>
                </a:r>
                <a:r>
                  <a:rPr lang="en-US" sz="1600" dirty="0" smtClean="0"/>
                  <a:t>NBFM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.</m:t>
                    </m:r>
                  </m:oMath>
                </a14:m>
                <a:endParaRPr lang="el-GR" sz="1600" dirty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(β)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. Έτσι, </a:t>
                </a:r>
                <a:r>
                  <a:rPr lang="el-GR" sz="1600" dirty="0" smtClean="0"/>
                  <a:t>το εύρος ζώνης</a:t>
                </a:r>
                <a:r>
                  <a:rPr lang="el-GR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sz="1600" dirty="0"/>
                  <a:t>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≈2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=400</m:t>
                      </m:r>
                      <m:r>
                        <a:rPr lang="el-GR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(γ) </a:t>
                </a:r>
                <a:r>
                  <a:rPr lang="el-GR" sz="1600" dirty="0"/>
                  <a:t>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=0.2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lvl="0" indent="0" algn="l">
                  <a:buNone/>
                </a:pPr>
                <a:r>
                  <a:rPr lang="el-GR" sz="1600" dirty="0" smtClean="0"/>
                  <a:t>Πρόκειται </a:t>
                </a:r>
                <a:r>
                  <a:rPr lang="el-GR" sz="1600" dirty="0"/>
                  <a:t>για σήμα </a:t>
                </a:r>
                <a:r>
                  <a:rPr lang="en-US" sz="1600" dirty="0"/>
                  <a:t>NBFM</a:t>
                </a:r>
                <a:r>
                  <a:rPr lang="el-GR" sz="1600" dirty="0"/>
                  <a:t>,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≈2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=1000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  <m:r>
                      <a:rPr lang="en-US" sz="1600" i="1">
                        <a:latin typeface="Cambria Math"/>
                      </a:rPr>
                      <m:t>𝑀𝐻𝑧</m:t>
                    </m:r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83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Έστω </a:t>
                </a:r>
                <a:r>
                  <a:rPr lang="el-GR" sz="1600" dirty="0">
                    <a:solidFill>
                      <a:schemeClr val="tx1"/>
                    </a:solidFill>
                  </a:rPr>
                  <a:t>ότι έχουμε ένα κατά γωνία διαμορφωμένο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+3</m:t>
                        </m:r>
                        <m:func>
                          <m:func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sz="16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</m:e>
                        </m:func>
                      </m:e>
                    </m:d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 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Υποθέτουμε </a:t>
                </a:r>
                <a:r>
                  <a:rPr lang="en-US" sz="1600" dirty="0">
                    <a:solidFill>
                      <a:schemeClr val="tx1"/>
                    </a:solidFill>
                  </a:rPr>
                  <a:t>PM</a:t>
                </a:r>
                <a:r>
                  <a:rPr lang="el-GR" sz="1600" dirty="0">
                    <a:solidFill>
                      <a:schemeClr val="tx1"/>
                    </a:solidFill>
                  </a:rPr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 Να υπολογιστεί ο δείκτης διαμόρφωσης και να βρεθεί το εύρος ζώνης συχνοτήτων όταν (α)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και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(β) </a:t>
                </a:r>
                <a:r>
                  <a:rPr lang="el-GR" sz="1600" dirty="0">
                    <a:solidFill>
                      <a:schemeClr val="tx1"/>
                    </a:solidFill>
                  </a:rPr>
                  <a:t>όταν υποδιπλασιαστεί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+3 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𝑠𝑖𝑛</m:t>
                          </m:r>
                          <m:sSub>
                            <m:sSub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Έτσι </a:t>
                </a:r>
                <a:r>
                  <a:rPr lang="el-GR" sz="1600" dirty="0">
                    <a:solidFill>
                      <a:schemeClr val="tx1"/>
                    </a:solidFill>
                  </a:rPr>
                  <a:t>έχουμε,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func>
                      <m:func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solidFill>
                              <a:schemeClr val="tx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</m:e>
                    </m:func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𝑃𝑀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𝑠𝑖𝑛</m:t>
                        </m:r>
                        <m:sSub>
                          <m:sSubPr>
                            <m:ctrlP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Γνωρίζουμε ότι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 Επομένως, η </a:t>
                </a:r>
                <a:r>
                  <a:rPr lang="el-GR" sz="1600" dirty="0">
                    <a:solidFill>
                      <a:schemeClr val="tx1"/>
                    </a:solidFill>
                  </a:rPr>
                  <a:t>τιμή του </a:t>
                </a:r>
                <a:r>
                  <a:rPr lang="el-GR" sz="1600" i="1" dirty="0">
                    <a:solidFill>
                      <a:schemeClr val="tx1"/>
                    </a:solidFill>
                  </a:rPr>
                  <a:t>β</a:t>
                </a:r>
                <a:r>
                  <a:rPr lang="el-GR" sz="1600" dirty="0">
                    <a:solidFill>
                      <a:schemeClr val="tx1"/>
                    </a:solidFill>
                  </a:rPr>
                  <a:t> είναι ανεξάρτητη από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. </a:t>
                </a: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Το εύρος ζώνης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 smtClean="0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είναι: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=8 </m:t>
                      </m:r>
                      <m:r>
                        <a:rPr lang="el-GR" sz="1600" i="1">
                          <a:solidFill>
                            <a:schemeClr val="tx1"/>
                          </a:solidFill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 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lv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Όταν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=3, 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3+1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2=16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 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lvl="0" indent="0">
                  <a:buNone/>
                </a:pPr>
                <a:r>
                  <a:rPr lang="el-GR" sz="1600" dirty="0">
                    <a:solidFill>
                      <a:schemeClr val="tx1"/>
                    </a:solidFill>
                  </a:rPr>
                  <a:t>Όταν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γ</m:t>
                    </m:r>
                    <m:r>
                      <m:rPr>
                        <m:sty m:val="p"/>
                      </m:rPr>
                      <a:rPr lang="el-GR" sz="1600" b="0" i="0" smtClean="0">
                        <a:solidFill>
                          <a:schemeClr val="tx1"/>
                        </a:solidFill>
                        <a:latin typeface="Cambria Math"/>
                      </a:rPr>
                      <m:t>ι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νει</m:t>
                    </m:r>
                    <m: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chemeClr val="tx1"/>
                        </a:solidFill>
                        <a:latin typeface="Cambria Math"/>
                      </a:rPr>
                      <m:t>μισό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l-GR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=3,  </m:t>
                    </m:r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=0.5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,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και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3+1</m:t>
                        </m:r>
                      </m:e>
                    </m:d>
                    <m:d>
                      <m:d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0.5</m:t>
                        </m:r>
                      </m:e>
                    </m:d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=4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endParaRPr lang="el-G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107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4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/>
                  <a:t>Να </a:t>
                </a:r>
                <a:r>
                  <a:rPr lang="el-GR" sz="1600" dirty="0"/>
                  <a:t>επαναληφθεί </a:t>
                </a:r>
                <a:r>
                  <a:rPr lang="el-GR" sz="1600" dirty="0" smtClean="0"/>
                  <a:t>η άσκηση 3 αν υποθέσουμε </a:t>
                </a:r>
                <a:r>
                  <a:rPr lang="el-GR" sz="1600" dirty="0"/>
                  <a:t>ότι έχουμε </a:t>
                </a:r>
                <a:r>
                  <a:rPr lang="en-US" sz="1600" dirty="0"/>
                  <a:t>FM</a:t>
                </a:r>
                <a:r>
                  <a:rPr lang="el-GR" sz="1600" dirty="0" smtClean="0"/>
                  <a:t>.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nary>
                                <m:naryPr>
                                  <m:limLoc m:val="subSup"/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</m:d>
                                </m:e>
                              </m:nary>
                              <m:r>
                                <a:rPr lang="en-US" sz="16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</m:e>
                      </m:func>
                      <m:r>
                        <a:rPr lang="en-US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+3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r>
                  <a:rPr lang="el-GR" sz="1600" dirty="0" smtClean="0"/>
                  <a:t>Έτσι </a:t>
                </a:r>
                <a:r>
                  <a:rPr lang="el-GR" sz="1600" dirty="0"/>
                  <a:t>θα είναι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και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𝜒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Ο δείκτης διαμόρφωσης είναι:</a:t>
                </a:r>
                <a:endParaRPr lang="el-GR" sz="1600" dirty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4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/>
                  <a:t>Βλέπουμε ότι η τιμή του </a:t>
                </a:r>
                <a:r>
                  <a:rPr lang="el-GR" sz="1600" i="1" dirty="0"/>
                  <a:t>β</a:t>
                </a:r>
                <a:r>
                  <a:rPr lang="el-GR" sz="1600" dirty="0"/>
                  <a:t> είναι αντίστροφα ανάλογη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Έτσι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το εύρος ζώνης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 </m:t>
                    </m:r>
                    <m:r>
                      <a:rPr lang="en-US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3+1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1=8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lvl="0" indent="0">
                  <a:buNone/>
                </a:pPr>
                <a:r>
                  <a:rPr lang="el-GR" sz="1600" dirty="0"/>
                  <a:t>Όταν διπλασιαστεί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=3/2,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και</a:t>
                </a:r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2=10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lvl="0" indent="0">
                  <a:buNone/>
                </a:pPr>
                <a:r>
                  <a:rPr lang="el-GR" sz="1600" dirty="0"/>
                  <a:t>Όταν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𝛾𝛺𝜈𝜀𝜄</m:t>
                    </m:r>
                    <m:r>
                      <a:rPr lang="el-GR" sz="1600" i="1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𝜇𝜄𝜎</m:t>
                    </m:r>
                    <m:r>
                      <m:rPr>
                        <m:sty m:val="p"/>
                      </m:rPr>
                      <a:rPr lang="el-GR" sz="1600" i="1">
                        <a:latin typeface="Cambria Math"/>
                      </a:rPr>
                      <m:t>ό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=6,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και </a:t>
                </a:r>
                <a:r>
                  <a:rPr lang="el-GR" sz="1600" dirty="0" smtClean="0"/>
                  <a:t>έχουμε: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l-GR" sz="1600" i="1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6+1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0.5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=7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93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5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Έστω </a:t>
                </a:r>
                <a:r>
                  <a:rPr lang="el-GR" sz="1600" dirty="0"/>
                  <a:t>ότι έχουμε τον </a:t>
                </a:r>
                <a:r>
                  <a:rPr lang="el-GR" sz="1600" dirty="0" smtClean="0"/>
                  <a:t>παρακάτω πολλαπλασιαστή συχνότητας και </a:t>
                </a:r>
                <a:r>
                  <a:rPr lang="el-GR" sz="1600" dirty="0"/>
                  <a:t>ένα σήμα </a:t>
                </a:r>
                <a:r>
                  <a:rPr lang="en-US" sz="1600" dirty="0" smtClean="0"/>
                  <a:t>NBFM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𝑁𝐵𝐹𝑀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&lt;0.5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Έστω ότι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 έχει περιοχή τιμών από 50 </a:t>
                </a:r>
                <a:r>
                  <a:rPr lang="en-US" sz="1600" dirty="0"/>
                  <a:t>Hz</a:t>
                </a:r>
                <a:r>
                  <a:rPr lang="el-GR" sz="1600" dirty="0"/>
                  <a:t> μέχρι 15 </a:t>
                </a:r>
                <a:r>
                  <a:rPr lang="en-US" sz="1600" dirty="0"/>
                  <a:t>kHz</a:t>
                </a:r>
                <a:r>
                  <a:rPr lang="el-GR" sz="1600" dirty="0"/>
                  <a:t>, και ότι η μέγιστη απόκλιση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l-GR" sz="1600" dirty="0"/>
                  <a:t> στην έξοδο είναι 75 </a:t>
                </a:r>
                <a:r>
                  <a:rPr lang="en-US" sz="1600" dirty="0"/>
                  <a:t>kHz</a:t>
                </a:r>
                <a:r>
                  <a:rPr lang="el-GR" sz="1600" dirty="0"/>
                  <a:t>. Να βρεθεί ο </a:t>
                </a:r>
                <a:r>
                  <a:rPr lang="el-GR" sz="1600" dirty="0" err="1" smtClean="0"/>
                  <a:t>πολλαπλα</a:t>
                </a:r>
                <a:r>
                  <a:rPr lang="el-GR" sz="1600" dirty="0" smtClean="0"/>
                  <a:t>-</a:t>
                </a:r>
                <a:r>
                  <a:rPr lang="el-GR" sz="1600" dirty="0" err="1" smtClean="0"/>
                  <a:t>σιασμός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συχνότητας </a:t>
                </a:r>
                <a:r>
                  <a:rPr lang="en-US" sz="1600" i="1" dirty="0"/>
                  <a:t>n</a:t>
                </a:r>
                <a:r>
                  <a:rPr lang="el-GR" sz="1600" dirty="0"/>
                  <a:t> που χρειάζεται, και η μέγιστη επιτρεπόμενη απόκλιση συχνότητας στην είσοδο.</a:t>
                </a:r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1026" name="Picture 2" descr="C:\Users\User\Dropbox\1_ΤΕΙ_ΔΕ\1_ΜΑΘΗΜΑΤΑ\3_ΤΗΛΕΠΙΚΟΙΝΩΝΙΑΚΑ_ΣΥΣΤΗΜΑΤΑ_Ι\ΘΕΩΡΙΑ\1_Διδασκαλία_Μαθήματος\1_Διαφάνειες\HSU\ΣΧΗΜΑΤΑ_ΚΕΦ_3\SXHMA_3.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68268"/>
            <a:ext cx="4248472" cy="14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5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Γνωρίζουμε ότι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. Τότε θα </a:t>
                </a:r>
                <a:r>
                  <a:rPr lang="el-GR" sz="16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600" i="1">
                          <a:latin typeface="Cambria Math"/>
                        </a:rPr>
                        <m:t>=5</m:t>
                      </m:r>
                      <m:r>
                        <a:rPr lang="el-GR" sz="160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50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=1500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Αν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=0.5,</m:t>
                    </m:r>
                  </m:oMath>
                </a14:m>
                <a:r>
                  <a:rPr lang="el-GR" sz="16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/>
                  <a:t> είναι 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𝛽</m:t>
                    </m:r>
                  </m:oMath>
                </a14:m>
                <a:r>
                  <a:rPr lang="el-GR" sz="1600" dirty="0"/>
                  <a:t> εισόδου, τότε ο πολλαπλασιασμός συχνότητας που χρειάζεται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𝑛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1500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0.5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=3000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μέγιστη επιτρεπόμενη απόκλιση συχνότητας στην είσοδο, που συμβολίζεται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:r>
                  <a:rPr lang="el-GR" sz="16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3000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=25</m:t>
                      </m:r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4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Εύρος Ζώνης Συχνοτήτων Σημάτων με Διαμόρφωση Γωνίας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Δημιουργία Σημάτων Διαμορφωμένων κατά Γωνία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Αποδιαμόρφωση Σημάτων </a:t>
            </a:r>
            <a:r>
              <a:rPr lang="el-GR" altLang="el-GR" dirty="0"/>
              <a:t>Διαμορφωμένων κατά Γωνία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6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Στο παρακάτω σχήμα φαίνεται </a:t>
                </a:r>
                <a:r>
                  <a:rPr lang="el-GR" sz="1600" dirty="0">
                    <a:solidFill>
                      <a:schemeClr val="tx1"/>
                    </a:solidFill>
                  </a:rPr>
                  <a:t>το λειτουργικό διάγραμμα ενός έμμεσου πομπού </a:t>
                </a:r>
                <a:r>
                  <a:rPr lang="en-US" sz="1600" dirty="0">
                    <a:solidFill>
                      <a:schemeClr val="tx1"/>
                    </a:solidFill>
                  </a:rPr>
                  <a:t>FM</a:t>
                </a:r>
                <a:r>
                  <a:rPr lang="el-GR" sz="1600" dirty="0">
                    <a:solidFill>
                      <a:schemeClr val="tx1"/>
                    </a:solidFill>
                  </a:rPr>
                  <a:t> (</a:t>
                </a:r>
                <a:r>
                  <a:rPr lang="en-US" sz="1600" dirty="0">
                    <a:solidFill>
                      <a:schemeClr val="tx1"/>
                    </a:solidFill>
                  </a:rPr>
                  <a:t>Armstrong</a:t>
                </a:r>
                <a:r>
                  <a:rPr lang="el-GR" sz="1600" dirty="0">
                    <a:solidFill>
                      <a:schemeClr val="tx1"/>
                    </a:solidFill>
                  </a:rPr>
                  <a:t>). </a:t>
                </a: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Να </a:t>
                </a:r>
                <a:r>
                  <a:rPr lang="el-GR" sz="1600" dirty="0">
                    <a:solidFill>
                      <a:schemeClr val="tx1"/>
                    </a:solidFill>
                  </a:rPr>
                  <a:t>υπολογιστεί η μέγιστη απόκλιση συχνότητας </a:t>
                </a:r>
                <a14:m>
                  <m:oMath xmlns:m="http://schemas.openxmlformats.org/officeDocument/2006/math"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𝛥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της εξόδου του πομπού </a:t>
                </a:r>
                <a:r>
                  <a:rPr lang="en-US" sz="1600" dirty="0">
                    <a:solidFill>
                      <a:schemeClr val="tx1"/>
                    </a:solidFill>
                  </a:rPr>
                  <a:t>FM</a:t>
                </a:r>
                <a:r>
                  <a:rPr lang="el-GR" sz="1600" dirty="0">
                    <a:solidFill>
                      <a:schemeClr val="tx1"/>
                    </a:solidFill>
                  </a:rPr>
                  <a:t> και η συχνότητα της φέρουσας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>
                    <a:solidFill>
                      <a:schemeClr val="tx1"/>
                    </a:solidFill>
                  </a:rPr>
                  <a:t>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=200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=10.8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𝑀𝐻𝑧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𝛥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=25 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=64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solidFill>
                          <a:schemeClr val="tx1"/>
                        </a:solidFill>
                        <a:latin typeface="Cambria Math"/>
                      </a:rPr>
                      <m:t>=48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</a:t>
                </a:r>
                <a:endParaRPr lang="el-GR" sz="16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3\SXHMA_3.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52849"/>
            <a:ext cx="8248453" cy="278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09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6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𝛥</m:t>
                      </m:r>
                      <m:r>
                        <a:rPr lang="en-US" sz="1600" i="1">
                          <a:latin typeface="Cambria Math"/>
                        </a:rPr>
                        <m:t>𝑓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25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64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=76.8 </m:t>
                      </m:r>
                      <m:r>
                        <a:rPr lang="en-US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64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200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=12.8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=12.8 </m:t>
                      </m:r>
                      <m:r>
                        <a:rPr lang="en-US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±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12.8±10.8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23.6 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𝑀𝐻𝑧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2.0 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𝑀𝐻𝑧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Έτσι,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=23.6 </m:t>
                    </m:r>
                    <m:r>
                      <a:rPr lang="el-GR" sz="1600" i="1">
                        <a:latin typeface="Cambria Math"/>
                      </a:rPr>
                      <m:t>𝛭</m:t>
                    </m:r>
                    <m:r>
                      <a:rPr lang="el-GR" sz="16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/>
                  <a:t>, 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23.6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=1132.8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 </m:t>
                    </m:r>
                    <m:r>
                      <a:rPr lang="en-US" sz="1600" i="1">
                        <a:latin typeface="Cambria Math"/>
                      </a:rPr>
                      <m:t>𝑀</m:t>
                    </m:r>
                    <m:r>
                      <a:rPr lang="el-GR" sz="16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/>
                  <a:t>, </a:t>
                </a:r>
                <a:r>
                  <a:rPr lang="el-GR" sz="1600" dirty="0" smtClean="0"/>
                  <a:t>τότε: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48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=96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679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7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Στη </a:t>
                </a:r>
                <a:r>
                  <a:rPr lang="el-GR" sz="1600" dirty="0"/>
                  <a:t>γεννήτρια </a:t>
                </a:r>
                <a:r>
                  <a:rPr lang="en-US" sz="1600" dirty="0"/>
                  <a:t>FM Armstrong</a:t>
                </a:r>
                <a:r>
                  <a:rPr lang="el-GR" sz="1600" dirty="0"/>
                  <a:t> του </a:t>
                </a:r>
                <a:r>
                  <a:rPr lang="el-GR" sz="1600" dirty="0" smtClean="0"/>
                  <a:t>παρακάτω σήματος η </a:t>
                </a:r>
                <a:r>
                  <a:rPr lang="el-GR" sz="1600" dirty="0"/>
                  <a:t>συχνότητα του κρυσταλλικού ταλαντωτή είναι 200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Για </a:t>
                </a:r>
                <a:r>
                  <a:rPr lang="el-GR" sz="1600" dirty="0"/>
                  <a:t>να αποφύγουμε παραμόρφωση η μέγιστη απόκλιση συχνότητας περιορίζεται στο 0.2. Έστω ότι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600" dirty="0"/>
                  <a:t> έχει περιοχή τιμών από 50 </a:t>
                </a:r>
                <a:r>
                  <a:rPr lang="en-US" sz="1600" dirty="0"/>
                  <a:t>Hz</a:t>
                </a:r>
                <a:r>
                  <a:rPr lang="el-GR" sz="1600" dirty="0"/>
                  <a:t> μέχρι 15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συχνότητα της φέρουσας στην έξοδο είναι 108 </a:t>
                </a:r>
                <a:r>
                  <a:rPr lang="en-US" sz="1600" dirty="0"/>
                  <a:t>MHz</a:t>
                </a:r>
                <a:r>
                  <a:rPr lang="el-GR" sz="1600" dirty="0"/>
                  <a:t>, και η μέγιστη απόκλιση συχνότητας 75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Να </a:t>
                </a:r>
                <a:r>
                  <a:rPr lang="el-GR" sz="1600" dirty="0"/>
                  <a:t>επιλεγούν οι συχνότητες του πολλαπλασιαστή και του ταλαντωτή μίξης.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2050" name="Picture 2" descr="C:\Users\User\Dropbox\1_ΤΕΙ_ΔΕ\1_ΜΑΘΗΜΑΤΑ\3_ΤΗΛΕΠΙΚΟΙΝΩΝΙΑΚΑ_ΣΥΣΤΗΜΑΤΑ_Ι\ΘΕΩΡΙΑ\1_Διδασκαλία_Μαθήματος\1_Διαφάνειες\HSU\ΣΧΗΜΑΤΑ_ΚΕΦ_3\SXHMA_3.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65" y="2924944"/>
            <a:ext cx="788156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3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7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Από </a:t>
                </a:r>
                <a:r>
                  <a:rPr lang="el-GR" sz="1600"/>
                  <a:t>το </a:t>
                </a:r>
                <a:r>
                  <a:rPr lang="el-GR" sz="1600" smtClean="0"/>
                  <a:t>σχήμα έχουμε: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𝛽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0.2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50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=7500=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Αν θεωρήσουμε μετατροπή προς τα κάτω, έχουμε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Και έτσι: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7500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600" i="1">
                              <a:latin typeface="Cambria Math"/>
                            </a:rPr>
                            <m:t>−108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1392</m:t>
                          </m:r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Αν θέσουμε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=150, </m:t>
                    </m:r>
                  </m:oMath>
                </a14:m>
                <a:r>
                  <a:rPr lang="el-GR" sz="1600" dirty="0"/>
                  <a:t>λαμβάνουμε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=50 </m:t>
                      </m:r>
                      <m:r>
                        <a:rPr lang="el-GR" sz="1600" i="1">
                          <a:latin typeface="Cambria Math"/>
                        </a:rPr>
                        <m:t>𝜅𝛼𝜄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=9.28 </m:t>
                      </m:r>
                      <m:r>
                        <a:rPr lang="el-GR" sz="1600" i="1">
                          <a:latin typeface="Cambria Math"/>
                        </a:rPr>
                        <m:t>𝑀𝐻𝑧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57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Εύρος Ζώνης Συχνοτήτων Σημάτων με Διαμόρφωση Γωνίας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Ημιτονοειδής Διαμόρφωση</a:t>
            </a:r>
          </a:p>
          <a:p>
            <a:r>
              <a:rPr lang="el-GR" sz="2800" dirty="0" smtClean="0"/>
              <a:t>Αυθαίρετη Διαμόρφωση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Εύρος Ζώνης για Ημιτονοειδή Διαμόρφωση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Το 98% της </a:t>
                </a:r>
                <a:r>
                  <a:rPr lang="el-GR" altLang="el-GR" sz="1800" dirty="0" err="1" smtClean="0"/>
                  <a:t>κανονικοποιημένης</a:t>
                </a:r>
                <a:r>
                  <a:rPr lang="el-GR" altLang="el-GR" sz="1800" dirty="0" smtClean="0"/>
                  <a:t> συνολικής ισχύος ενός ημιτονοειδούς σήματος κυκλικής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 (γραμμικής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)</a:t>
                </a:r>
                <a:r>
                  <a:rPr lang="el-GR" altLang="el-GR" sz="1800" dirty="0" smtClean="0"/>
                  <a:t>, που έχει διαμορφωθεί κατά γωνία, περιέχεται σε περιοχή συχνοτήτων με εύρος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 smtClean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altLang="el-GR" sz="1800" b="0" i="1" dirty="0" smtClean="0">
                          <a:latin typeface="Cambria Math"/>
                        </a:rPr>
                        <m:t>       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𝑟𝑎𝑑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el-GR" sz="1800" b="0" i="0" dirty="0" smtClean="0">
                          <a:latin typeface="Cambria Math"/>
                        </a:rPr>
                        <m:t>sec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alt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altLang="el-GR" sz="1800" i="1" dirty="0">
                          <a:latin typeface="Cambria Math"/>
                        </a:rPr>
                        <m:t>       </m:t>
                      </m:r>
                      <m:r>
                        <a:rPr lang="en-US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b="0" i="1" dirty="0" smtClean="0">
                          <a:latin typeface="Cambria Math"/>
                        </a:rPr>
                        <m:t>𝐻𝑧</m:t>
                      </m:r>
                      <m:r>
                        <a:rPr lang="en-US" altLang="el-GR" sz="1800" i="1" dirty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</a:t>
                </a:r>
                <a:r>
                  <a:rPr lang="el-GR" altLang="el-GR" sz="1800" dirty="0"/>
                  <a:t>τ</a:t>
                </a:r>
                <a:r>
                  <a:rPr lang="el-GR" altLang="el-GR" sz="1800" dirty="0" smtClean="0"/>
                  <a:t>ιμή του δείκτη διαμόρφωσης </a:t>
                </a:r>
                <a14:m>
                  <m:oMath xmlns:m="http://schemas.openxmlformats.org/officeDocument/2006/math">
                    <m:r>
                      <a:rPr lang="el-GR" altLang="el-GR" sz="1800" i="1" dirty="0" smtClean="0">
                        <a:latin typeface="Cambria Math"/>
                      </a:rPr>
                      <m:t>𝛽</m:t>
                    </m:r>
                    <m:r>
                      <a:rPr lang="el-GR" altLang="el-GR" sz="1800" b="0" i="1" dirty="0" smtClean="0">
                        <a:latin typeface="Cambria Math"/>
                      </a:rPr>
                      <m:t>&lt;0.2 </m:t>
                    </m:r>
                  </m:oMath>
                </a14:m>
                <a:r>
                  <a:rPr lang="el-GR" altLang="el-GR" sz="1800" dirty="0" smtClean="0"/>
                  <a:t> θεωρούμε ότι το διαμορφωμένο κατά γωνία σήμα </a:t>
                </a:r>
                <a:r>
                  <a:rPr lang="en-US" altLang="el-GR" sz="1800" dirty="0" smtClean="0"/>
                  <a:t>NB</a:t>
                </a:r>
                <a:r>
                  <a:rPr lang="el-GR" altLang="el-GR" sz="1800" dirty="0" smtClean="0"/>
                  <a:t> έχει εύρος ζώνης συχνοτήτων ίσο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 smtClean="0"/>
                  <a:t>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b="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Εύρος Ζώνης για Αυθαίρετη Διαμόρφωση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αυθαίρετο διαμορφώνον πληροφοριακό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, </a:t>
                </a:r>
                <a:r>
                  <a:rPr lang="el-GR" altLang="el-GR" sz="1800" dirty="0" smtClean="0"/>
                  <a:t>που είναι περιορισμένο σε ζώνη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i="0" dirty="0" err="1" smtClean="0"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l-GR" altLang="el-GR" sz="1800" i="1" dirty="0" smtClean="0">
                        <a:latin typeface="Cambria Math"/>
                      </a:rPr>
                      <m:t> (</m:t>
                    </m:r>
                    <m:r>
                      <a:rPr lang="en-US" altLang="el-GR" sz="1800" i="1" dirty="0" smtClean="0">
                        <a:latin typeface="Cambria Math"/>
                      </a:rPr>
                      <m:t>𝑟𝑎𝑑</m:t>
                    </m:r>
                    <m:r>
                      <a:rPr lang="en-US" altLang="el-GR" sz="18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altLang="el-GR" sz="1800" i="1" dirty="0" smtClean="0">
                        <a:latin typeface="Cambria Math"/>
                      </a:rPr>
                      <m:t>sec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/>
                  <a:t>ο</a:t>
                </a:r>
                <a:r>
                  <a:rPr lang="el-GR" altLang="el-GR" sz="1800" dirty="0" smtClean="0"/>
                  <a:t>ρίζουμε τον </a:t>
                </a:r>
                <a:r>
                  <a:rPr lang="el-GR" altLang="el-GR" sz="1800" b="1" dirty="0" smtClean="0"/>
                  <a:t>λόγο απόκλισης </a:t>
                </a:r>
                <a14:m>
                  <m:oMath xmlns:m="http://schemas.openxmlformats.org/officeDocument/2006/math">
                    <m:r>
                      <a:rPr lang="en-US" altLang="el-GR" sz="1800" b="1" i="1" dirty="0" smtClean="0">
                        <a:latin typeface="Cambria Math"/>
                      </a:rPr>
                      <m:t>𝑫</m:t>
                    </m:r>
                  </m:oMath>
                </a14:m>
                <a:r>
                  <a:rPr lang="el-GR" altLang="el-GR" sz="1800" b="1" dirty="0" smtClean="0"/>
                  <a:t> </a:t>
                </a:r>
                <a:r>
                  <a:rPr lang="el-GR" altLang="el-GR" sz="1800" dirty="0" smtClean="0"/>
                  <a:t>ως το πηλίκο της μέγιστης απόκλισης συχνότητας προς το εύρος ζώνης συχνοτήτων της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:</a:t>
                </a: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l-GR" sz="1800" i="1" dirty="0" smtClean="0">
                          <a:latin typeface="Cambria Math"/>
                        </a:rPr>
                        <m:t>𝐷</m:t>
                      </m:r>
                      <m:r>
                        <a:rPr lang="en-US" alt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l-GR" sz="1800" i="0" dirty="0" smtClean="0">
                              <a:latin typeface="Cambria Math"/>
                            </a:rPr>
                            <m:t>Δ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l-GR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altLang="el-GR" sz="1800" b="1" dirty="0" smtClean="0"/>
                  <a:t>Κανόνας </a:t>
                </a:r>
                <a:r>
                  <a:rPr lang="en-US" altLang="el-GR" sz="1800" b="1" dirty="0" smtClean="0"/>
                  <a:t>Carson</a:t>
                </a:r>
                <a:r>
                  <a:rPr lang="en-US" altLang="el-GR" sz="1800" dirty="0" smtClean="0"/>
                  <a:t>: </a:t>
                </a:r>
                <a:r>
                  <a:rPr lang="el-GR" altLang="el-GR" sz="1800" dirty="0" smtClean="0"/>
                  <a:t>Το </a:t>
                </a:r>
                <a:r>
                  <a:rPr lang="el-GR" altLang="el-GR" sz="1800" dirty="0"/>
                  <a:t>εύρος </a:t>
                </a:r>
                <a:r>
                  <a:rPr lang="el-GR" altLang="el-GR" sz="1800" dirty="0" smtClean="0"/>
                  <a:t>ζώνης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 σε διαμόρφωση γωνίας ενός πληροφοριακού σήματος με εύρος ζώνης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l-GR" altLang="el-GR" sz="1800" dirty="0" smtClean="0"/>
                  <a:t>, δίνεται από τη σχέση:</a:t>
                </a: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altLang="el-GR" sz="1800" i="1" dirty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altLang="el-GR" sz="1800" i="1" dirty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𝐷</m:t>
                          </m:r>
                          <m:r>
                            <a:rPr lang="el-GR" altLang="el-GR" sz="1800" i="1" dirty="0">
                              <a:latin typeface="Cambria Math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l-GR" altLang="el-GR" sz="1800" i="1" dirty="0">
                          <a:latin typeface="Cambria Math"/>
                        </a:rPr>
                        <m:t>       </m:t>
                      </m:r>
                      <m:r>
                        <a:rPr lang="en-US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i="1" dirty="0">
                          <a:latin typeface="Cambria Math"/>
                        </a:rPr>
                        <m:t>𝑟𝑎𝑑</m:t>
                      </m:r>
                      <m:r>
                        <a:rPr lang="en-US" altLang="el-GR" sz="1800" i="1" dirty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el-GR" sz="1800" dirty="0">
                          <a:latin typeface="Cambria Math"/>
                        </a:rPr>
                        <m:t>sec</m:t>
                      </m:r>
                      <m:r>
                        <a:rPr lang="en-US" altLang="el-GR" sz="1800" i="1" dirty="0">
                          <a:latin typeface="Cambria Math"/>
                        </a:rPr>
                        <m:t>⁡)</m:t>
                      </m:r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altLang="el-GR" sz="1800" i="1" dirty="0">
                  <a:latin typeface="Cambria Math"/>
                </a:endParaRPr>
              </a:p>
              <a:p>
                <a:pPr algn="l">
                  <a:spcBef>
                    <a:spcPts val="600"/>
                  </a:spcBef>
                </a:pPr>
                <a:r>
                  <a:rPr lang="el-GR" altLang="el-GR" sz="1800" b="1" dirty="0" smtClean="0"/>
                  <a:t>Διαμόρφωση Στενής Ζώνης (</a:t>
                </a:r>
                <a:r>
                  <a:rPr lang="en-US" altLang="el-GR" sz="1800" b="1" dirty="0" smtClean="0"/>
                  <a:t>Narrow Band)</a:t>
                </a:r>
                <a:r>
                  <a:rPr lang="el-GR" altLang="el-GR" sz="1800" b="1" dirty="0" smtClean="0"/>
                  <a:t>: </a:t>
                </a:r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alt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r>
                      <a:rPr lang="el-GR" altLang="el-GR" sz="1800" i="1" dirty="0">
                        <a:latin typeface="Cambria Math"/>
                      </a:rPr>
                      <m:t>≪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1</m:t>
                    </m:r>
                    <m:r>
                      <a:rPr lang="el-GR" alt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το εύρος </a:t>
                </a:r>
                <a:r>
                  <a:rPr lang="el-GR" altLang="el-GR" sz="1800" dirty="0"/>
                  <a:t>ζώνης συχνοτήτων </a:t>
                </a:r>
                <a:r>
                  <a:rPr lang="el-GR" altLang="el-GR" sz="18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altLang="el-GR" sz="1800" b="1" dirty="0"/>
                  <a:t>Διαμόρφωση </a:t>
                </a:r>
                <a:r>
                  <a:rPr lang="el-GR" altLang="el-GR" sz="1800" b="1" dirty="0" smtClean="0"/>
                  <a:t>Ευρείας Ζώνης (</a:t>
                </a:r>
                <a:r>
                  <a:rPr lang="en-US" altLang="el-GR" sz="1800" b="1" dirty="0" smtClean="0"/>
                  <a:t>Wide Band</a:t>
                </a:r>
                <a:r>
                  <a:rPr lang="en-US" altLang="el-GR" sz="1800" b="1" dirty="0"/>
                  <a:t>)</a:t>
                </a:r>
                <a:r>
                  <a:rPr lang="el-GR" altLang="el-GR" sz="1800" b="1" dirty="0"/>
                  <a:t>: </a:t>
                </a:r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alt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𝐷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≫</m:t>
                    </m:r>
                    <m:r>
                      <a:rPr lang="en-US" altLang="el-GR" sz="1800" i="1" dirty="0">
                        <a:latin typeface="Cambria Math"/>
                      </a:rPr>
                      <m:t>1</m:t>
                    </m:r>
                    <m:r>
                      <a:rPr lang="el-GR" alt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/>
                  <a:t> το εύρος ζώνης συχνοτήτων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el-GR" sz="1800" i="1" dirty="0">
                        <a:latin typeface="Cambria Math"/>
                      </a:rPr>
                      <m:t>2</m:t>
                    </m:r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dirty="0"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altLang="el-GR" sz="1800" b="0" i="1" dirty="0" smtClean="0">
                        <a:latin typeface="Cambria Math"/>
                      </a:rPr>
                      <m:t>=2</m:t>
                    </m:r>
                    <m:r>
                      <a:rPr lang="el-GR" altLang="el-GR" sz="1800" b="0" i="1" dirty="0" smtClean="0">
                        <a:latin typeface="Cambria Math"/>
                      </a:rPr>
                      <m:t>𝛥𝜔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20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4000" b="1" dirty="0"/>
              <a:t>Δημιουργία Σημάτων Διαμορφωμένων κατά Γωνία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Σήματα Στενής Ζώνης</a:t>
            </a:r>
          </a:p>
          <a:p>
            <a:r>
              <a:rPr lang="el-GR" sz="2800" dirty="0" smtClean="0"/>
              <a:t>Σήματα Ευρείας Ζώνης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81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 smtClean="0"/>
              <a:t>Διαμόρφωση Γωνίας Σημάτων Στενής Ζώνης</a:t>
            </a:r>
            <a:r>
              <a:rPr lang="en-US" altLang="el-GR" sz="2800" dirty="0" smtClean="0"/>
              <a:t> (1/2)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𝑁𝐵</m:t>
                          </m:r>
                          <m:r>
                            <a:rPr lang="en-US" sz="20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200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l-GR" sz="2000" i="1">
                          <a:latin typeface="Cambria Math"/>
                        </a:rPr>
                        <m:t>𝐴</m:t>
                      </m:r>
                      <m:r>
                        <a:rPr lang="el-GR" sz="2000" i="1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2000" i="1">
                          <a:latin typeface="Cambria Math"/>
                        </a:rPr>
                        <m:t>𝑡</m:t>
                      </m:r>
                      <m:r>
                        <a:rPr lang="en-US" sz="2000" b="0" i="1" smtClean="0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20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b="0" i="1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ctr">
                  <a:buNone/>
                </a:pPr>
                <a:r>
                  <a:rPr lang="el-GR" sz="2000" dirty="0" smtClean="0"/>
                  <a:t>Διαμορφωτής </a:t>
                </a:r>
                <a:r>
                  <a:rPr lang="en-US" sz="2000" dirty="0" smtClean="0"/>
                  <a:t>NBPM</a:t>
                </a:r>
                <a:endParaRPr lang="el-GR" sz="2000" dirty="0"/>
              </a:p>
              <a:p>
                <a:pPr marL="0" indent="0" algn="l">
                  <a:buNone/>
                </a:pPr>
                <a:endParaRPr lang="el-GR" altLang="el-GR" sz="2000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2739231"/>
            <a:ext cx="48387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Στενής Ζώνης</a:t>
            </a:r>
            <a:r>
              <a:rPr lang="en-US" altLang="el-GR" sz="2800" dirty="0"/>
              <a:t> </a:t>
            </a:r>
            <a:r>
              <a:rPr lang="en-US" altLang="el-GR" sz="2800" dirty="0" smtClean="0"/>
              <a:t>(</a:t>
            </a:r>
            <a:r>
              <a:rPr lang="el-GR" altLang="el-GR" sz="2800" dirty="0" smtClean="0"/>
              <a:t>2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𝑁𝐵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F</m:t>
                          </m:r>
                          <m:r>
                            <a:rPr lang="en-US" sz="2000" i="1">
                              <a:latin typeface="Cambria Math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2000" i="1" smtClean="0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l-GR" sz="2000" i="1">
                          <a:latin typeface="Cambria Math"/>
                        </a:rPr>
                        <m:t>𝐴</m:t>
                      </m:r>
                      <m:r>
                        <a:rPr lang="el-GR" sz="2000" i="1">
                          <a:latin typeface="Cambria Math"/>
                        </a:rPr>
                        <m:t> </m:t>
                      </m:r>
                      <m:r>
                        <a:rPr lang="el-GR" sz="20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2000" i="1">
                          <a:latin typeface="Cambria Math"/>
                        </a:rPr>
                        <m:t>𝑡</m:t>
                      </m:r>
                      <m:r>
                        <a:rPr lang="en-US" sz="2000" b="0" i="1" smtClean="0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𝐴</m:t>
                      </m:r>
                      <m:r>
                        <a:rPr lang="en-US" sz="20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l-GR" sz="2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20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20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2000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2000" i="1">
                                  <a:latin typeface="Cambria Math"/>
                                </a:rPr>
                                <m:t>𝜆</m:t>
                              </m:r>
                            </m:e>
                          </m:nary>
                        </m:e>
                      </m:d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b="0" i="1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20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l">
                  <a:buNone/>
                </a:pPr>
                <a:endParaRPr lang="en-US" sz="2000" i="1" dirty="0"/>
              </a:p>
              <a:p>
                <a:pPr marL="0" indent="0" algn="l">
                  <a:buNone/>
                </a:pPr>
                <a:endParaRPr lang="en-US" sz="2000" i="1" dirty="0" smtClean="0"/>
              </a:p>
              <a:p>
                <a:pPr marL="0" indent="0" algn="ctr">
                  <a:buNone/>
                </a:pPr>
                <a:r>
                  <a:rPr lang="el-GR" sz="2000" dirty="0" smtClean="0"/>
                  <a:t>Διαμορφωτής </a:t>
                </a:r>
                <a:r>
                  <a:rPr lang="en-US" sz="2000" dirty="0" smtClean="0"/>
                  <a:t>NBFM</a:t>
                </a:r>
                <a:endParaRPr lang="el-GR" sz="2000" dirty="0"/>
              </a:p>
              <a:p>
                <a:pPr marL="0" indent="0" algn="l">
                  <a:buNone/>
                </a:pPr>
                <a:endParaRPr lang="el-GR" altLang="el-GR" sz="2000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71775"/>
            <a:ext cx="57435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/>
              <a:t>Διαμόρφωση Γωνίας Σημάτων </a:t>
            </a:r>
            <a:r>
              <a:rPr lang="el-GR" altLang="el-GR" sz="2800" dirty="0" smtClean="0"/>
              <a:t>Ευρείας Ζώνης</a:t>
            </a:r>
            <a:r>
              <a:rPr lang="en-US" altLang="el-GR" sz="2800" dirty="0" smtClean="0"/>
              <a:t> (</a:t>
            </a:r>
            <a:r>
              <a:rPr lang="el-GR" altLang="el-GR" sz="2800" dirty="0"/>
              <a:t>1</a:t>
            </a:r>
            <a:r>
              <a:rPr lang="en-US" altLang="el-GR" sz="2800" dirty="0" smtClean="0"/>
              <a:t>/2</a:t>
            </a:r>
            <a:r>
              <a:rPr lang="en-US" altLang="el-GR" sz="2800" dirty="0"/>
              <a:t>)</a:t>
            </a:r>
            <a:endParaRPr lang="el-GR" alt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Αρχικά παράγεται ένα κατά γωνία διαμορφωμένο σήμα στενής ζώνης (</a:t>
                </a:r>
                <a:r>
                  <a:rPr lang="en-US" sz="1800" dirty="0" smtClean="0"/>
                  <a:t>NB)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n-US" sz="1800" dirty="0" smtClean="0"/>
                  <a:t>NB</a:t>
                </a:r>
                <a:r>
                  <a:rPr lang="el-GR" sz="1800" dirty="0" smtClean="0"/>
                  <a:t> με </a:t>
                </a:r>
                <a:r>
                  <a:rPr lang="el-GR" sz="1800" dirty="0"/>
                  <a:t>έναν πολλαπλασιαστή συχνότητας </a:t>
                </a:r>
                <a:r>
                  <a:rPr lang="el-GR" sz="1800" dirty="0" smtClean="0"/>
                  <a:t>μετατρέπεται σε </a:t>
                </a:r>
                <a:r>
                  <a:rPr lang="en-US" sz="1800" dirty="0" smtClean="0"/>
                  <a:t>WB.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η είσοδος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err="1" smtClean="0">
                        <a:latin typeface="Cambria Math"/>
                      </a:rPr>
                      <m:t>𝐴</m:t>
                    </m: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err="1" smtClean="0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 dirty="0" err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 dirty="0" err="1" smtClean="0">
                            <a:latin typeface="Cambria Math"/>
                          </a:rPr>
                          <m:t>𝑡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+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 smtClean="0"/>
                  <a:t>, η έξοδος του πολλαπλασιαστή είναι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r>
                      <a:rPr lang="en-US" sz="1800" i="1" dirty="0" err="1">
                        <a:latin typeface="Cambria Math"/>
                      </a:rPr>
                      <m:t>𝐴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 err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b="0" i="1" dirty="0" smtClean="0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 dirty="0" err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 dirty="0" err="1">
                            <a:latin typeface="Cambria Math"/>
                          </a:rPr>
                          <m:t>𝑡</m:t>
                        </m:r>
                        <m:r>
                          <a:rPr lang="en-US" sz="1800" i="1" dirty="0">
                            <a:latin typeface="Cambria Math"/>
                          </a:rPr>
                          <m:t>+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πολλαπλασιαστής συχνότητας αυξάνει τη συχνότητα της φέρουσας σε μεγάλη τιμή που δεν είναι πρακτική. Γι’ αυτό ακολουθείται η επόμενη τεχνική μετατόπισης φάσματος.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blipFill rotWithShape="1">
                <a:blip r:embed="rId2"/>
                <a:stretch>
                  <a:fillRect l="-444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 descr="C:\Users\User\Dropbox\1_ΤΕΙ_ΔΕ\1_ΜΑΘΗΜΑΤΑ\3_ΤΗΛΕΠΙΚΟΙΝΩΝΙΑΚΑ_ΣΥΣΤΗΜΑΤΑ_Ι\ΘΕΩΡΙΑ\1_Διδασκαλία_Μαθήματος\1_Διαφάνειες\HSU\ΣΧΗΜΑΤΑ_ΚΕΦ_3\SXHMA_3.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622" y="2321066"/>
            <a:ext cx="4400618" cy="146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1758</Words>
  <Application>Microsoft Office PowerPoint</Application>
  <PresentationFormat>On-screen Show (4:3)</PresentationFormat>
  <Paragraphs>275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Τηλεπικοινωνιακά Συστήματα Ι</vt:lpstr>
      <vt:lpstr>Ατζέντα</vt:lpstr>
      <vt:lpstr>Εύρος Ζώνης Συχνοτήτων Σημάτων με Διαμόρφωση Γωνίας</vt:lpstr>
      <vt:lpstr>Εύρος Ζώνης για Ημιτονοειδή Διαμόρφωση</vt:lpstr>
      <vt:lpstr>Εύρος Ζώνης για Αυθαίρετη Διαμόρφωση</vt:lpstr>
      <vt:lpstr>Δημιουργία Σημάτων Διαμορφωμένων κατά Γωνία</vt:lpstr>
      <vt:lpstr>Διαμόρφωση Γωνίας Σημάτων Στενής Ζώνης (1/2)</vt:lpstr>
      <vt:lpstr>Διαμόρφωση Γωνίας Σημάτων Στενής Ζώνης (2/2)</vt:lpstr>
      <vt:lpstr>Διαμόρφωση Γωνίας Σημάτων Ευρείας Ζώνης (1/2)</vt:lpstr>
      <vt:lpstr>Διαμόρφωση Γωνίας Σημάτων Ευρείας Ζώνης (2/2)</vt:lpstr>
      <vt:lpstr>Αποδιαμόρφωση Σημάτων Διαμορφωμένων κατά Γωνία</vt:lpstr>
      <vt:lpstr>Αποδιαμόρφωση με Διευκρινιστή Συχνότητας</vt:lpstr>
      <vt:lpstr>Άσκηση 1</vt:lpstr>
      <vt:lpstr>Άσκηση  2</vt:lpstr>
      <vt:lpstr>Άσκηση 3</vt:lpstr>
      <vt:lpstr>Άσκηση 4</vt:lpstr>
      <vt:lpstr>Άσκηση 4 (συνέχεια)</vt:lpstr>
      <vt:lpstr>Άσκηση 5</vt:lpstr>
      <vt:lpstr>Άσκηση 5 (συνέχεια)</vt:lpstr>
      <vt:lpstr>Άσκηση 6</vt:lpstr>
      <vt:lpstr>Άσκηση 6 (συνέχεια)</vt:lpstr>
      <vt:lpstr>Άσκηση 7</vt:lpstr>
      <vt:lpstr>Άσκηση 7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918</cp:revision>
  <cp:lastPrinted>2018-07-19T14:57:57Z</cp:lastPrinted>
  <dcterms:created xsi:type="dcterms:W3CDTF">2012-03-18T08:27:36Z</dcterms:created>
  <dcterms:modified xsi:type="dcterms:W3CDTF">2018-07-19T14:58:08Z</dcterms:modified>
</cp:coreProperties>
</file>