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Layouts/slideLayout39.xml" ContentType="application/vnd.openxmlformats-officedocument.presentationml.slideLayout+xml"/>
  <Override PartName="/ppt/theme/theme5.xml" ContentType="application/vnd.openxmlformats-officedocument.them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activeX/activeX2.xml" ContentType="application/vnd.ms-office.activeX+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35.xml" ContentType="application/vnd.openxmlformats-officedocument.presentationml.slideLayout+xml"/>
  <Override PartName="/ppt/slideLayouts/slideLayout44.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Layouts/slideLayout4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bin" ContentType="application/vnd.ms-office.activeX"/>
  <Default Extension="png" ContentType="image/png"/>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Override PartName="/ppt/activeX/activeX1.xml" ContentType="application/vnd.ms-office.activeX+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8.xml" ContentType="application/vnd.openxmlformats-officedocument.presentationml.slide+xml"/>
  <Override PartName="/ppt/handoutMasters/handoutMaster1.xml" ContentType="application/vnd.openxmlformats-officedocument.presentationml.handoutMaster+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51" r:id="rId2"/>
    <p:sldMasterId id="2147483652" r:id="rId3"/>
    <p:sldMasterId id="2147483685" r:id="rId4"/>
  </p:sldMasterIdLst>
  <p:notesMasterIdLst>
    <p:notesMasterId r:id="rId39"/>
  </p:notesMasterIdLst>
  <p:handoutMasterIdLst>
    <p:handoutMasterId r:id="rId40"/>
  </p:handoutMasterIdLst>
  <p:sldIdLst>
    <p:sldId id="282" r:id="rId5"/>
    <p:sldId id="286" r:id="rId6"/>
    <p:sldId id="316" r:id="rId7"/>
    <p:sldId id="318" r:id="rId8"/>
    <p:sldId id="319" r:id="rId9"/>
    <p:sldId id="320" r:id="rId10"/>
    <p:sldId id="321" r:id="rId11"/>
    <p:sldId id="322" r:id="rId12"/>
    <p:sldId id="323" r:id="rId13"/>
    <p:sldId id="324" r:id="rId14"/>
    <p:sldId id="325" r:id="rId15"/>
    <p:sldId id="326" r:id="rId16"/>
    <p:sldId id="327" r:id="rId17"/>
    <p:sldId id="328" r:id="rId18"/>
    <p:sldId id="329" r:id="rId19"/>
    <p:sldId id="330" r:id="rId20"/>
    <p:sldId id="331" r:id="rId21"/>
    <p:sldId id="332" r:id="rId22"/>
    <p:sldId id="333" r:id="rId23"/>
    <p:sldId id="334" r:id="rId24"/>
    <p:sldId id="335" r:id="rId25"/>
    <p:sldId id="336" r:id="rId26"/>
    <p:sldId id="337" r:id="rId27"/>
    <p:sldId id="338" r:id="rId28"/>
    <p:sldId id="339" r:id="rId29"/>
    <p:sldId id="340" r:id="rId30"/>
    <p:sldId id="342" r:id="rId31"/>
    <p:sldId id="341" r:id="rId32"/>
    <p:sldId id="343" r:id="rId33"/>
    <p:sldId id="344" r:id="rId34"/>
    <p:sldId id="345" r:id="rId35"/>
    <p:sldId id="346" r:id="rId36"/>
    <p:sldId id="347" r:id="rId37"/>
    <p:sldId id="317" r:id="rId38"/>
  </p:sldIdLst>
  <p:sldSz cx="9144000" cy="6858000" type="screen4x3"/>
  <p:notesSz cx="6858000" cy="9144000"/>
  <p:defaultTextStyle>
    <a:defPPr>
      <a:defRPr lang="en-US"/>
    </a:defPPr>
    <a:lvl1pPr algn="ctr" rtl="0" fontAlgn="base">
      <a:spcBef>
        <a:spcPct val="0"/>
      </a:spcBef>
      <a:spcAft>
        <a:spcPct val="0"/>
      </a:spcAft>
      <a:defRPr kern="1200">
        <a:solidFill>
          <a:schemeClr val="tx1"/>
        </a:solidFill>
        <a:latin typeface="Arial" charset="0"/>
        <a:ea typeface="+mn-ea"/>
        <a:cs typeface="+mn-cs"/>
      </a:defRPr>
    </a:lvl1pPr>
    <a:lvl2pPr marL="457200" algn="ctr" rtl="0" fontAlgn="base">
      <a:spcBef>
        <a:spcPct val="0"/>
      </a:spcBef>
      <a:spcAft>
        <a:spcPct val="0"/>
      </a:spcAft>
      <a:defRPr kern="1200">
        <a:solidFill>
          <a:schemeClr val="tx1"/>
        </a:solidFill>
        <a:latin typeface="Arial" charset="0"/>
        <a:ea typeface="+mn-ea"/>
        <a:cs typeface="+mn-cs"/>
      </a:defRPr>
    </a:lvl2pPr>
    <a:lvl3pPr marL="914400" algn="ctr" rtl="0" fontAlgn="base">
      <a:spcBef>
        <a:spcPct val="0"/>
      </a:spcBef>
      <a:spcAft>
        <a:spcPct val="0"/>
      </a:spcAft>
      <a:defRPr kern="1200">
        <a:solidFill>
          <a:schemeClr val="tx1"/>
        </a:solidFill>
        <a:latin typeface="Arial" charset="0"/>
        <a:ea typeface="+mn-ea"/>
        <a:cs typeface="+mn-cs"/>
      </a:defRPr>
    </a:lvl3pPr>
    <a:lvl4pPr marL="1371600" algn="ctr" rtl="0" fontAlgn="base">
      <a:spcBef>
        <a:spcPct val="0"/>
      </a:spcBef>
      <a:spcAft>
        <a:spcPct val="0"/>
      </a:spcAft>
      <a:defRPr kern="1200">
        <a:solidFill>
          <a:schemeClr val="tx1"/>
        </a:solidFill>
        <a:latin typeface="Arial" charset="0"/>
        <a:ea typeface="+mn-ea"/>
        <a:cs typeface="+mn-cs"/>
      </a:defRPr>
    </a:lvl4pPr>
    <a:lvl5pPr marL="1828800" algn="ctr"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666633"/>
    <a:srgbClr val="336600"/>
    <a:srgbClr val="A2D1F1"/>
    <a:srgbClr val="292929"/>
    <a:srgbClr val="993300"/>
    <a:srgbClr val="003399"/>
    <a:srgbClr val="006600"/>
    <a:srgbClr val="6633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7" autoAdjust="0"/>
    <p:restoredTop sz="94636" autoAdjust="0"/>
  </p:normalViewPr>
  <p:slideViewPr>
    <p:cSldViewPr>
      <p:cViewPr>
        <p:scale>
          <a:sx n="70" d="100"/>
          <a:sy n="70" d="100"/>
        </p:scale>
        <p:origin x="-1810" y="-2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80" d="100"/>
          <a:sy n="80" d="100"/>
        </p:scale>
        <p:origin x="-1488" y="-90"/>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activeX/activeX2.xml><?xml version="1.0" encoding="utf-8"?>
<ax:ocx xmlns:ax="http://schemas.microsoft.com/office/2006/activeX" xmlns:r="http://schemas.openxmlformats.org/officeDocument/2006/relationships" ax:classid="{D27CDB6E-AE6D-11CF-96B8-444553540000}"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vl1pPr>
          </a:lstStyle>
          <a:p>
            <a:endParaRPr lang="en-US"/>
          </a:p>
        </p:txBody>
      </p:sp>
      <p:sp>
        <p:nvSpPr>
          <p:cNvPr id="6147"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6148"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vl1pPr>
          </a:lstStyle>
          <a:p>
            <a:endParaRPr lang="en-US"/>
          </a:p>
        </p:txBody>
      </p:sp>
      <p:sp>
        <p:nvSpPr>
          <p:cNvPr id="6149"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80948B31-552F-4C59-AC93-08D2AABB6359}" type="slidenum">
              <a:rPr lang="en-US"/>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FE53C5F-DCED-4499-AB30-E2831E65353E}" type="datetimeFigureOut">
              <a:rPr lang="el-GR" smtClean="0"/>
              <a:pPr/>
              <a:t>6/3/2014</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2C67977-39A1-4CF1-AEA8-AF002E1841CF}" type="slidenum">
              <a:rPr lang="el-GR" smtClean="0"/>
              <a:pPr/>
              <a:t>‹#›</a:t>
            </a:fld>
            <a:endParaRPr lang="el-G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1C5CF68-C978-430D-B326-40F9765C011E}" type="slidenum">
              <a:rPr lang="en-US">
                <a:solidFill>
                  <a:prstClr val="black"/>
                </a:solidFill>
              </a:rPr>
              <a:pPr/>
              <a:t>34</a:t>
            </a:fld>
            <a:endParaRPr lang="en-US">
              <a:solidFill>
                <a:prstClr val="black"/>
              </a:solidFill>
            </a:endParaRPr>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control" Target="../activeX/activeX2.xml"/><Relationship Id="rId1" Type="http://schemas.openxmlformats.org/officeDocument/2006/relationships/vmlDrawing" Target="../drawings/vmlDrawing2.v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400800" y="1981200"/>
            <a:ext cx="2743200" cy="609600"/>
          </a:xfrm>
        </p:spPr>
        <p:txBody>
          <a:bodyPr/>
          <a:lstStyle>
            <a:lvl1pPr>
              <a:defRPr>
                <a:solidFill>
                  <a:schemeClr val="bg1"/>
                </a:solidFill>
              </a:defRPr>
            </a:lvl1pPr>
          </a:lstStyle>
          <a:p>
            <a:r>
              <a:rPr lang="en-US"/>
              <a:t>Main Title</a:t>
            </a:r>
          </a:p>
        </p:txBody>
      </p:sp>
      <p:sp>
        <p:nvSpPr>
          <p:cNvPr id="3075" name="Rectangle 3"/>
          <p:cNvSpPr>
            <a:spLocks noGrp="1" noChangeArrowheads="1"/>
          </p:cNvSpPr>
          <p:nvPr>
            <p:ph type="subTitle" idx="1"/>
          </p:nvPr>
        </p:nvSpPr>
        <p:spPr>
          <a:xfrm>
            <a:off x="6400800" y="2343150"/>
            <a:ext cx="3581400" cy="381000"/>
          </a:xfrm>
        </p:spPr>
        <p:txBody>
          <a:bodyPr/>
          <a:lstStyle>
            <a:lvl1pPr marL="0" indent="0">
              <a:buFontTx/>
              <a:buNone/>
              <a:defRPr sz="1600">
                <a:solidFill>
                  <a:schemeClr val="bg1"/>
                </a:solidFill>
              </a:defRPr>
            </a:lvl1pPr>
          </a:lstStyle>
          <a:p>
            <a:r>
              <a:rPr lang="en-US"/>
              <a:t>Sub Title</a:t>
            </a:r>
          </a:p>
        </p:txBody>
      </p:sp>
      <p:sp>
        <p:nvSpPr>
          <p:cNvPr id="3076" name="Rectangle 4"/>
          <p:cNvSpPr>
            <a:spLocks noGrp="1" noChangeArrowheads="1"/>
          </p:cNvSpPr>
          <p:nvPr>
            <p:ph type="dt" sz="half" idx="2"/>
          </p:nvPr>
        </p:nvSpPr>
        <p:spPr/>
        <p:txBody>
          <a:bodyPr/>
          <a:lstStyle>
            <a:lvl1pPr>
              <a:defRPr/>
            </a:lvl1pPr>
          </a:lstStyle>
          <a:p>
            <a:endParaRPr lang="en-US"/>
          </a:p>
        </p:txBody>
      </p:sp>
      <p:sp>
        <p:nvSpPr>
          <p:cNvPr id="3077" name="Rectangle 5"/>
          <p:cNvSpPr>
            <a:spLocks noGrp="1" noChangeArrowheads="1"/>
          </p:cNvSpPr>
          <p:nvPr>
            <p:ph type="ftr" sz="quarter" idx="3"/>
          </p:nvPr>
        </p:nvSpPr>
        <p:spPr/>
        <p:txBody>
          <a:bodyPr/>
          <a:lstStyle>
            <a:lvl1pPr>
              <a:defRPr/>
            </a:lvl1pPr>
          </a:lstStyle>
          <a:p>
            <a:r>
              <a:rPr lang="el-GR" smtClean="0"/>
              <a:t>ΠΑΣΧΑΛΟΥΔΗΣ ΔΗΜΗΤΡΗΣ</a:t>
            </a:r>
            <a:endParaRPr lang="en-US"/>
          </a:p>
        </p:txBody>
      </p:sp>
      <p:sp>
        <p:nvSpPr>
          <p:cNvPr id="3078" name="Rectangle 6"/>
          <p:cNvSpPr>
            <a:spLocks noGrp="1" noChangeArrowheads="1"/>
          </p:cNvSpPr>
          <p:nvPr>
            <p:ph type="sldNum" sz="quarter" idx="4"/>
          </p:nvPr>
        </p:nvSpPr>
        <p:spPr/>
        <p:txBody>
          <a:bodyPr/>
          <a:lstStyle>
            <a:lvl1pPr>
              <a:defRPr/>
            </a:lvl1pPr>
          </a:lstStyle>
          <a:p>
            <a:fld id="{D1F71853-E6C9-4225-A0B6-DF20863DB616}" type="slidenum">
              <a:rPr lang="en-US"/>
              <a:pPr/>
              <a:t>‹#›</a:t>
            </a:fld>
            <a:endParaRPr lang="en-US"/>
          </a:p>
        </p:txBody>
      </p:sp>
    </p:spTree>
    <p:controls>
      <p:control spid="3081" r:id="rId2" imgW="5638680" imgH="2895480"/>
    </p:controls>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lvl1pPr>
              <a:defRPr/>
            </a:lvl1pPr>
          </a:lstStyle>
          <a:p>
            <a:endParaRPr lang="en-US"/>
          </a:p>
        </p:txBody>
      </p:sp>
      <p:sp>
        <p:nvSpPr>
          <p:cNvPr id="5" name="4 - Θέση υποσέλιδου"/>
          <p:cNvSpPr>
            <a:spLocks noGrp="1"/>
          </p:cNvSpPr>
          <p:nvPr>
            <p:ph type="ftr" sz="quarter" idx="11"/>
          </p:nvPr>
        </p:nvSpPr>
        <p:spPr/>
        <p:txBody>
          <a:bodyPr/>
          <a:lstStyle>
            <a:lvl1pPr>
              <a:defRPr/>
            </a:lvl1pPr>
          </a:lstStyle>
          <a:p>
            <a:r>
              <a:rPr lang="el-GR" smtClean="0"/>
              <a:t>ΠΑΣΧΑΛΟΥΔΗΣ ΔΗΜΗΤΡΗΣ</a:t>
            </a:r>
            <a:endParaRPr lang="en-US"/>
          </a:p>
        </p:txBody>
      </p:sp>
      <p:sp>
        <p:nvSpPr>
          <p:cNvPr id="6" name="5 - Θέση αριθμού διαφάνειας"/>
          <p:cNvSpPr>
            <a:spLocks noGrp="1"/>
          </p:cNvSpPr>
          <p:nvPr>
            <p:ph type="sldNum" sz="quarter" idx="12"/>
          </p:nvPr>
        </p:nvSpPr>
        <p:spPr/>
        <p:txBody>
          <a:bodyPr/>
          <a:lstStyle>
            <a:lvl1pPr>
              <a:defRPr/>
            </a:lvl1pPr>
          </a:lstStyle>
          <a:p>
            <a:fld id="{6CFBEBDC-609F-499D-BAB1-9B5C0161D241}"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705600" y="381000"/>
            <a:ext cx="2133600" cy="4419600"/>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304800" y="381000"/>
            <a:ext cx="6248400" cy="4419600"/>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lvl1pPr>
              <a:defRPr/>
            </a:lvl1pPr>
          </a:lstStyle>
          <a:p>
            <a:endParaRPr lang="en-US"/>
          </a:p>
        </p:txBody>
      </p:sp>
      <p:sp>
        <p:nvSpPr>
          <p:cNvPr id="5" name="4 - Θέση υποσέλιδου"/>
          <p:cNvSpPr>
            <a:spLocks noGrp="1"/>
          </p:cNvSpPr>
          <p:nvPr>
            <p:ph type="ftr" sz="quarter" idx="11"/>
          </p:nvPr>
        </p:nvSpPr>
        <p:spPr/>
        <p:txBody>
          <a:bodyPr/>
          <a:lstStyle>
            <a:lvl1pPr>
              <a:defRPr/>
            </a:lvl1pPr>
          </a:lstStyle>
          <a:p>
            <a:r>
              <a:rPr lang="el-GR" smtClean="0"/>
              <a:t>ΠΑΣΧΑΛΟΥΔΗΣ ΔΗΜΗΤΡΗΣ</a:t>
            </a:r>
            <a:endParaRPr lang="en-US"/>
          </a:p>
        </p:txBody>
      </p:sp>
      <p:sp>
        <p:nvSpPr>
          <p:cNvPr id="6" name="5 - Θέση αριθμού διαφάνειας"/>
          <p:cNvSpPr>
            <a:spLocks noGrp="1"/>
          </p:cNvSpPr>
          <p:nvPr>
            <p:ph type="sldNum" sz="quarter" idx="12"/>
          </p:nvPr>
        </p:nvSpPr>
        <p:spPr/>
        <p:txBody>
          <a:bodyPr/>
          <a:lstStyle>
            <a:lvl1pPr>
              <a:defRPr/>
            </a:lvl1pPr>
          </a:lstStyle>
          <a:p>
            <a:fld id="{53F054CA-6AB9-4286-9635-9172EA8F816B}"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lvl1pPr>
              <a:defRPr/>
            </a:lvl1pPr>
          </a:lstStyle>
          <a:p>
            <a:endParaRPr lang="en-US"/>
          </a:p>
        </p:txBody>
      </p:sp>
      <p:sp>
        <p:nvSpPr>
          <p:cNvPr id="5" name="4 - Θέση υποσέλιδου"/>
          <p:cNvSpPr>
            <a:spLocks noGrp="1"/>
          </p:cNvSpPr>
          <p:nvPr>
            <p:ph type="ftr" sz="quarter" idx="11"/>
          </p:nvPr>
        </p:nvSpPr>
        <p:spPr/>
        <p:txBody>
          <a:bodyPr/>
          <a:lstStyle>
            <a:lvl1pPr>
              <a:defRPr/>
            </a:lvl1pPr>
          </a:lstStyle>
          <a:p>
            <a:r>
              <a:rPr lang="el-GR" smtClean="0"/>
              <a:t>ΠΑΣΧΑΛΟΥΔΗΣ ΔΗΜΗΤΡΗΣ</a:t>
            </a:r>
            <a:endParaRPr lang="en-US"/>
          </a:p>
        </p:txBody>
      </p:sp>
      <p:sp>
        <p:nvSpPr>
          <p:cNvPr id="6" name="5 - Θέση αριθμού διαφάνειας"/>
          <p:cNvSpPr>
            <a:spLocks noGrp="1"/>
          </p:cNvSpPr>
          <p:nvPr>
            <p:ph type="sldNum" sz="quarter" idx="12"/>
          </p:nvPr>
        </p:nvSpPr>
        <p:spPr/>
        <p:txBody>
          <a:bodyPr/>
          <a:lstStyle>
            <a:lvl1pPr>
              <a:defRPr/>
            </a:lvl1pPr>
          </a:lstStyle>
          <a:p>
            <a:fld id="{031EA394-6E93-4355-A5B6-71FBEE6C52D2}"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lvl1pPr>
              <a:defRPr/>
            </a:lvl1pPr>
          </a:lstStyle>
          <a:p>
            <a:endParaRPr lang="en-US"/>
          </a:p>
        </p:txBody>
      </p:sp>
      <p:sp>
        <p:nvSpPr>
          <p:cNvPr id="5" name="4 - Θέση υποσέλιδου"/>
          <p:cNvSpPr>
            <a:spLocks noGrp="1"/>
          </p:cNvSpPr>
          <p:nvPr>
            <p:ph type="ftr" sz="quarter" idx="11"/>
          </p:nvPr>
        </p:nvSpPr>
        <p:spPr/>
        <p:txBody>
          <a:bodyPr/>
          <a:lstStyle>
            <a:lvl1pPr>
              <a:defRPr/>
            </a:lvl1pPr>
          </a:lstStyle>
          <a:p>
            <a:r>
              <a:rPr lang="el-GR" smtClean="0"/>
              <a:t>ΠΑΣΧΑΛΟΥΔΗΣ ΔΗΜΗΤΡΗΣ</a:t>
            </a:r>
            <a:endParaRPr lang="en-US"/>
          </a:p>
        </p:txBody>
      </p:sp>
      <p:sp>
        <p:nvSpPr>
          <p:cNvPr id="6" name="5 - Θέση αριθμού διαφάνειας"/>
          <p:cNvSpPr>
            <a:spLocks noGrp="1"/>
          </p:cNvSpPr>
          <p:nvPr>
            <p:ph type="sldNum" sz="quarter" idx="12"/>
          </p:nvPr>
        </p:nvSpPr>
        <p:spPr/>
        <p:txBody>
          <a:bodyPr/>
          <a:lstStyle>
            <a:lvl1pPr>
              <a:defRPr/>
            </a:lvl1pPr>
          </a:lstStyle>
          <a:p>
            <a:fld id="{3646B11F-90A6-4AE6-8F64-E1B4EF7F0782}" type="slidenum">
              <a:rPr lang="en-US"/>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lvl1pPr>
              <a:defRPr/>
            </a:lvl1pPr>
          </a:lstStyle>
          <a:p>
            <a:endParaRPr lang="en-US"/>
          </a:p>
        </p:txBody>
      </p:sp>
      <p:sp>
        <p:nvSpPr>
          <p:cNvPr id="5" name="4 - Θέση υποσέλιδου"/>
          <p:cNvSpPr>
            <a:spLocks noGrp="1"/>
          </p:cNvSpPr>
          <p:nvPr>
            <p:ph type="ftr" sz="quarter" idx="11"/>
          </p:nvPr>
        </p:nvSpPr>
        <p:spPr/>
        <p:txBody>
          <a:bodyPr/>
          <a:lstStyle>
            <a:lvl1pPr>
              <a:defRPr/>
            </a:lvl1pPr>
          </a:lstStyle>
          <a:p>
            <a:r>
              <a:rPr lang="el-GR" smtClean="0"/>
              <a:t>ΠΑΣΧΑΛΟΥΔΗΣ ΔΗΜΗΤΡΗΣ</a:t>
            </a:r>
            <a:endParaRPr lang="en-US"/>
          </a:p>
        </p:txBody>
      </p:sp>
      <p:sp>
        <p:nvSpPr>
          <p:cNvPr id="6" name="5 - Θέση αριθμού διαφάνειας"/>
          <p:cNvSpPr>
            <a:spLocks noGrp="1"/>
          </p:cNvSpPr>
          <p:nvPr>
            <p:ph type="sldNum" sz="quarter" idx="12"/>
          </p:nvPr>
        </p:nvSpPr>
        <p:spPr/>
        <p:txBody>
          <a:bodyPr/>
          <a:lstStyle>
            <a:lvl1pPr>
              <a:defRPr/>
            </a:lvl1pPr>
          </a:lstStyle>
          <a:p>
            <a:fld id="{7547ABB3-2D13-4DCF-B9BF-32DD0A7BB51A}" type="slidenum">
              <a:rPr lang="en-US"/>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304800" y="1066800"/>
            <a:ext cx="4191000" cy="3733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066800"/>
            <a:ext cx="4191000" cy="3733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lvl1pPr>
              <a:defRPr/>
            </a:lvl1pPr>
          </a:lstStyle>
          <a:p>
            <a:endParaRPr lang="en-US"/>
          </a:p>
        </p:txBody>
      </p:sp>
      <p:sp>
        <p:nvSpPr>
          <p:cNvPr id="6" name="5 - Θέση υποσέλιδου"/>
          <p:cNvSpPr>
            <a:spLocks noGrp="1"/>
          </p:cNvSpPr>
          <p:nvPr>
            <p:ph type="ftr" sz="quarter" idx="11"/>
          </p:nvPr>
        </p:nvSpPr>
        <p:spPr/>
        <p:txBody>
          <a:bodyPr/>
          <a:lstStyle>
            <a:lvl1pPr>
              <a:defRPr/>
            </a:lvl1pPr>
          </a:lstStyle>
          <a:p>
            <a:r>
              <a:rPr lang="el-GR" smtClean="0"/>
              <a:t>ΠΑΣΧΑΛΟΥΔΗΣ ΔΗΜΗΤΡΗΣ</a:t>
            </a:r>
            <a:endParaRPr lang="en-US"/>
          </a:p>
        </p:txBody>
      </p:sp>
      <p:sp>
        <p:nvSpPr>
          <p:cNvPr id="7" name="6 - Θέση αριθμού διαφάνειας"/>
          <p:cNvSpPr>
            <a:spLocks noGrp="1"/>
          </p:cNvSpPr>
          <p:nvPr>
            <p:ph type="sldNum" sz="quarter" idx="12"/>
          </p:nvPr>
        </p:nvSpPr>
        <p:spPr/>
        <p:txBody>
          <a:bodyPr/>
          <a:lstStyle>
            <a:lvl1pPr>
              <a:defRPr/>
            </a:lvl1pPr>
          </a:lstStyle>
          <a:p>
            <a:fld id="{D58EE6AE-7B7F-434C-9E1D-8C11193126EB}" type="slidenum">
              <a:rPr lang="en-US"/>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1143000"/>
          </a:xfrm>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lvl1pPr>
              <a:defRPr/>
            </a:lvl1pPr>
          </a:lstStyle>
          <a:p>
            <a:endParaRPr lang="en-US"/>
          </a:p>
        </p:txBody>
      </p:sp>
      <p:sp>
        <p:nvSpPr>
          <p:cNvPr id="8" name="7 - Θέση υποσέλιδου"/>
          <p:cNvSpPr>
            <a:spLocks noGrp="1"/>
          </p:cNvSpPr>
          <p:nvPr>
            <p:ph type="ftr" sz="quarter" idx="11"/>
          </p:nvPr>
        </p:nvSpPr>
        <p:spPr/>
        <p:txBody>
          <a:bodyPr/>
          <a:lstStyle>
            <a:lvl1pPr>
              <a:defRPr/>
            </a:lvl1pPr>
          </a:lstStyle>
          <a:p>
            <a:r>
              <a:rPr lang="el-GR" smtClean="0"/>
              <a:t>ΠΑΣΧΑΛΟΥΔΗΣ ΔΗΜΗΤΡΗΣ</a:t>
            </a:r>
            <a:endParaRPr lang="en-US"/>
          </a:p>
        </p:txBody>
      </p:sp>
      <p:sp>
        <p:nvSpPr>
          <p:cNvPr id="9" name="8 - Θέση αριθμού διαφάνειας"/>
          <p:cNvSpPr>
            <a:spLocks noGrp="1"/>
          </p:cNvSpPr>
          <p:nvPr>
            <p:ph type="sldNum" sz="quarter" idx="12"/>
          </p:nvPr>
        </p:nvSpPr>
        <p:spPr/>
        <p:txBody>
          <a:bodyPr/>
          <a:lstStyle>
            <a:lvl1pPr>
              <a:defRPr/>
            </a:lvl1pPr>
          </a:lstStyle>
          <a:p>
            <a:fld id="{FA275725-83E4-4BB9-B086-BFBED91747A7}" type="slidenum">
              <a:rPr lang="en-US"/>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lvl1pPr>
              <a:defRPr/>
            </a:lvl1pPr>
          </a:lstStyle>
          <a:p>
            <a:endParaRPr lang="en-US"/>
          </a:p>
        </p:txBody>
      </p:sp>
      <p:sp>
        <p:nvSpPr>
          <p:cNvPr id="4" name="3 - Θέση υποσέλιδου"/>
          <p:cNvSpPr>
            <a:spLocks noGrp="1"/>
          </p:cNvSpPr>
          <p:nvPr>
            <p:ph type="ftr" sz="quarter" idx="11"/>
          </p:nvPr>
        </p:nvSpPr>
        <p:spPr/>
        <p:txBody>
          <a:bodyPr/>
          <a:lstStyle>
            <a:lvl1pPr>
              <a:defRPr/>
            </a:lvl1pPr>
          </a:lstStyle>
          <a:p>
            <a:r>
              <a:rPr lang="el-GR" smtClean="0"/>
              <a:t>ΠΑΣΧΑΛΟΥΔΗΣ ΔΗΜΗΤΡΗΣ</a:t>
            </a:r>
            <a:endParaRPr lang="en-US"/>
          </a:p>
        </p:txBody>
      </p:sp>
      <p:sp>
        <p:nvSpPr>
          <p:cNvPr id="5" name="4 - Θέση αριθμού διαφάνειας"/>
          <p:cNvSpPr>
            <a:spLocks noGrp="1"/>
          </p:cNvSpPr>
          <p:nvPr>
            <p:ph type="sldNum" sz="quarter" idx="12"/>
          </p:nvPr>
        </p:nvSpPr>
        <p:spPr/>
        <p:txBody>
          <a:bodyPr/>
          <a:lstStyle>
            <a:lvl1pPr>
              <a:defRPr/>
            </a:lvl1pPr>
          </a:lstStyle>
          <a:p>
            <a:fld id="{E862F150-11B8-4BB4-BD09-237C44A5BA7B}" type="slidenum">
              <a:rPr lang="en-US"/>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lvl1pPr>
              <a:defRPr/>
            </a:lvl1pPr>
          </a:lstStyle>
          <a:p>
            <a:endParaRPr lang="en-US"/>
          </a:p>
        </p:txBody>
      </p:sp>
      <p:sp>
        <p:nvSpPr>
          <p:cNvPr id="3" name="2 - Θέση υποσέλιδου"/>
          <p:cNvSpPr>
            <a:spLocks noGrp="1"/>
          </p:cNvSpPr>
          <p:nvPr>
            <p:ph type="ftr" sz="quarter" idx="11"/>
          </p:nvPr>
        </p:nvSpPr>
        <p:spPr/>
        <p:txBody>
          <a:bodyPr/>
          <a:lstStyle>
            <a:lvl1pPr>
              <a:defRPr/>
            </a:lvl1pPr>
          </a:lstStyle>
          <a:p>
            <a:r>
              <a:rPr lang="el-GR" smtClean="0"/>
              <a:t>ΠΑΣΧΑΛΟΥΔΗΣ ΔΗΜΗΤΡΗΣ</a:t>
            </a:r>
            <a:endParaRPr lang="en-US"/>
          </a:p>
        </p:txBody>
      </p:sp>
      <p:sp>
        <p:nvSpPr>
          <p:cNvPr id="4" name="3 - Θέση αριθμού διαφάνειας"/>
          <p:cNvSpPr>
            <a:spLocks noGrp="1"/>
          </p:cNvSpPr>
          <p:nvPr>
            <p:ph type="sldNum" sz="quarter" idx="12"/>
          </p:nvPr>
        </p:nvSpPr>
        <p:spPr/>
        <p:txBody>
          <a:bodyPr/>
          <a:lstStyle>
            <a:lvl1pPr>
              <a:defRPr/>
            </a:lvl1pPr>
          </a:lstStyle>
          <a:p>
            <a:fld id="{57FE7CAF-7A3E-4DE7-9DA3-28081EB5CAAB}" type="slidenum">
              <a:rPr lang="en-US"/>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lvl1pPr>
              <a:defRPr/>
            </a:lvl1pPr>
          </a:lstStyle>
          <a:p>
            <a:endParaRPr lang="en-US"/>
          </a:p>
        </p:txBody>
      </p:sp>
      <p:sp>
        <p:nvSpPr>
          <p:cNvPr id="6" name="5 - Θέση υποσέλιδου"/>
          <p:cNvSpPr>
            <a:spLocks noGrp="1"/>
          </p:cNvSpPr>
          <p:nvPr>
            <p:ph type="ftr" sz="quarter" idx="11"/>
          </p:nvPr>
        </p:nvSpPr>
        <p:spPr/>
        <p:txBody>
          <a:bodyPr/>
          <a:lstStyle>
            <a:lvl1pPr>
              <a:defRPr/>
            </a:lvl1pPr>
          </a:lstStyle>
          <a:p>
            <a:r>
              <a:rPr lang="el-GR" smtClean="0"/>
              <a:t>ΠΑΣΧΑΛΟΥΔΗΣ ΔΗΜΗΤΡΗΣ</a:t>
            </a:r>
            <a:endParaRPr lang="en-US"/>
          </a:p>
        </p:txBody>
      </p:sp>
      <p:sp>
        <p:nvSpPr>
          <p:cNvPr id="7" name="6 - Θέση αριθμού διαφάνειας"/>
          <p:cNvSpPr>
            <a:spLocks noGrp="1"/>
          </p:cNvSpPr>
          <p:nvPr>
            <p:ph type="sldNum" sz="quarter" idx="12"/>
          </p:nvPr>
        </p:nvSpPr>
        <p:spPr/>
        <p:txBody>
          <a:bodyPr/>
          <a:lstStyle>
            <a:lvl1pPr>
              <a:defRPr/>
            </a:lvl1pPr>
          </a:lstStyle>
          <a:p>
            <a:fld id="{35CD194B-EAA7-4DFC-A023-E17AFF293487}"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lvl1pPr>
              <a:defRPr/>
            </a:lvl1pPr>
          </a:lstStyle>
          <a:p>
            <a:endParaRPr lang="en-US"/>
          </a:p>
        </p:txBody>
      </p:sp>
      <p:sp>
        <p:nvSpPr>
          <p:cNvPr id="5" name="4 - Θέση υποσέλιδου"/>
          <p:cNvSpPr>
            <a:spLocks noGrp="1"/>
          </p:cNvSpPr>
          <p:nvPr>
            <p:ph type="ftr" sz="quarter" idx="11"/>
          </p:nvPr>
        </p:nvSpPr>
        <p:spPr/>
        <p:txBody>
          <a:bodyPr/>
          <a:lstStyle>
            <a:lvl1pPr>
              <a:defRPr/>
            </a:lvl1pPr>
          </a:lstStyle>
          <a:p>
            <a:r>
              <a:rPr lang="el-GR" smtClean="0"/>
              <a:t>ΠΑΣΧΑΛΟΥΔΗΣ ΔΗΜΗΤΡΗΣ</a:t>
            </a:r>
            <a:endParaRPr lang="en-US"/>
          </a:p>
        </p:txBody>
      </p:sp>
      <p:sp>
        <p:nvSpPr>
          <p:cNvPr id="6" name="5 - Θέση αριθμού διαφάνειας"/>
          <p:cNvSpPr>
            <a:spLocks noGrp="1"/>
          </p:cNvSpPr>
          <p:nvPr>
            <p:ph type="sldNum" sz="quarter" idx="12"/>
          </p:nvPr>
        </p:nvSpPr>
        <p:spPr/>
        <p:txBody>
          <a:bodyPr/>
          <a:lstStyle>
            <a:lvl1pPr>
              <a:defRPr/>
            </a:lvl1pPr>
          </a:lstStyle>
          <a:p>
            <a:fld id="{07C7588E-A255-4658-AFD3-2884F6990B69}" type="slidenum">
              <a:rPr lang="en-US"/>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lvl1pPr>
              <a:defRPr/>
            </a:lvl1pPr>
          </a:lstStyle>
          <a:p>
            <a:endParaRPr lang="en-US"/>
          </a:p>
        </p:txBody>
      </p:sp>
      <p:sp>
        <p:nvSpPr>
          <p:cNvPr id="6" name="5 - Θέση υποσέλιδου"/>
          <p:cNvSpPr>
            <a:spLocks noGrp="1"/>
          </p:cNvSpPr>
          <p:nvPr>
            <p:ph type="ftr" sz="quarter" idx="11"/>
          </p:nvPr>
        </p:nvSpPr>
        <p:spPr/>
        <p:txBody>
          <a:bodyPr/>
          <a:lstStyle>
            <a:lvl1pPr>
              <a:defRPr/>
            </a:lvl1pPr>
          </a:lstStyle>
          <a:p>
            <a:r>
              <a:rPr lang="el-GR" smtClean="0"/>
              <a:t>ΠΑΣΧΑΛΟΥΔΗΣ ΔΗΜΗΤΡΗΣ</a:t>
            </a:r>
            <a:endParaRPr lang="en-US"/>
          </a:p>
        </p:txBody>
      </p:sp>
      <p:sp>
        <p:nvSpPr>
          <p:cNvPr id="7" name="6 - Θέση αριθμού διαφάνειας"/>
          <p:cNvSpPr>
            <a:spLocks noGrp="1"/>
          </p:cNvSpPr>
          <p:nvPr>
            <p:ph type="sldNum" sz="quarter" idx="12"/>
          </p:nvPr>
        </p:nvSpPr>
        <p:spPr/>
        <p:txBody>
          <a:bodyPr/>
          <a:lstStyle>
            <a:lvl1pPr>
              <a:defRPr/>
            </a:lvl1pPr>
          </a:lstStyle>
          <a:p>
            <a:fld id="{8A0035F5-BE8E-44E5-9146-C742BA43238B}" type="slidenum">
              <a:rPr lang="en-US"/>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lvl1pPr>
              <a:defRPr/>
            </a:lvl1pPr>
          </a:lstStyle>
          <a:p>
            <a:endParaRPr lang="en-US"/>
          </a:p>
        </p:txBody>
      </p:sp>
      <p:sp>
        <p:nvSpPr>
          <p:cNvPr id="5" name="4 - Θέση υποσέλιδου"/>
          <p:cNvSpPr>
            <a:spLocks noGrp="1"/>
          </p:cNvSpPr>
          <p:nvPr>
            <p:ph type="ftr" sz="quarter" idx="11"/>
          </p:nvPr>
        </p:nvSpPr>
        <p:spPr/>
        <p:txBody>
          <a:bodyPr/>
          <a:lstStyle>
            <a:lvl1pPr>
              <a:defRPr/>
            </a:lvl1pPr>
          </a:lstStyle>
          <a:p>
            <a:r>
              <a:rPr lang="el-GR" smtClean="0"/>
              <a:t>ΠΑΣΧΑΛΟΥΔΗΣ ΔΗΜΗΤΡΗΣ</a:t>
            </a:r>
            <a:endParaRPr lang="en-US"/>
          </a:p>
        </p:txBody>
      </p:sp>
      <p:sp>
        <p:nvSpPr>
          <p:cNvPr id="6" name="5 - Θέση αριθμού διαφάνειας"/>
          <p:cNvSpPr>
            <a:spLocks noGrp="1"/>
          </p:cNvSpPr>
          <p:nvPr>
            <p:ph type="sldNum" sz="quarter" idx="12"/>
          </p:nvPr>
        </p:nvSpPr>
        <p:spPr/>
        <p:txBody>
          <a:bodyPr/>
          <a:lstStyle>
            <a:lvl1pPr>
              <a:defRPr/>
            </a:lvl1pPr>
          </a:lstStyle>
          <a:p>
            <a:fld id="{CD8A5D2C-1D5F-4948-8514-7CA941401D14}" type="slidenum">
              <a:rPr lang="en-US"/>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705600" y="381000"/>
            <a:ext cx="2133600" cy="4419600"/>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304800" y="381000"/>
            <a:ext cx="6248400" cy="4419600"/>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lvl1pPr>
              <a:defRPr/>
            </a:lvl1pPr>
          </a:lstStyle>
          <a:p>
            <a:endParaRPr lang="en-US"/>
          </a:p>
        </p:txBody>
      </p:sp>
      <p:sp>
        <p:nvSpPr>
          <p:cNvPr id="5" name="4 - Θέση υποσέλιδου"/>
          <p:cNvSpPr>
            <a:spLocks noGrp="1"/>
          </p:cNvSpPr>
          <p:nvPr>
            <p:ph type="ftr" sz="quarter" idx="11"/>
          </p:nvPr>
        </p:nvSpPr>
        <p:spPr/>
        <p:txBody>
          <a:bodyPr/>
          <a:lstStyle>
            <a:lvl1pPr>
              <a:defRPr/>
            </a:lvl1pPr>
          </a:lstStyle>
          <a:p>
            <a:r>
              <a:rPr lang="el-GR" smtClean="0"/>
              <a:t>ΠΑΣΧΑΛΟΥΔΗΣ ΔΗΜΗΤΡΗΣ</a:t>
            </a:r>
            <a:endParaRPr lang="en-US"/>
          </a:p>
        </p:txBody>
      </p:sp>
      <p:sp>
        <p:nvSpPr>
          <p:cNvPr id="6" name="5 - Θέση αριθμού διαφάνειας"/>
          <p:cNvSpPr>
            <a:spLocks noGrp="1"/>
          </p:cNvSpPr>
          <p:nvPr>
            <p:ph type="sldNum" sz="quarter" idx="12"/>
          </p:nvPr>
        </p:nvSpPr>
        <p:spPr/>
        <p:txBody>
          <a:bodyPr/>
          <a:lstStyle>
            <a:lvl1pPr>
              <a:defRPr/>
            </a:lvl1pPr>
          </a:lstStyle>
          <a:p>
            <a:fld id="{C37CBB07-13F7-4370-9C0C-B83CB9E8BCF6}" type="slidenum">
              <a:rPr lang="en-US"/>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lvl1pPr>
              <a:defRPr/>
            </a:lvl1pPr>
          </a:lstStyle>
          <a:p>
            <a:endParaRPr lang="en-US"/>
          </a:p>
        </p:txBody>
      </p:sp>
      <p:sp>
        <p:nvSpPr>
          <p:cNvPr id="5" name="4 - Θέση υποσέλιδου"/>
          <p:cNvSpPr>
            <a:spLocks noGrp="1"/>
          </p:cNvSpPr>
          <p:nvPr>
            <p:ph type="ftr" sz="quarter" idx="11"/>
          </p:nvPr>
        </p:nvSpPr>
        <p:spPr/>
        <p:txBody>
          <a:bodyPr/>
          <a:lstStyle>
            <a:lvl1pPr>
              <a:defRPr/>
            </a:lvl1pPr>
          </a:lstStyle>
          <a:p>
            <a:r>
              <a:rPr lang="el-GR" smtClean="0"/>
              <a:t>ΠΑΣΧΑΛΟΥΔΗΣ ΔΗΜΗΤΡΗΣ</a:t>
            </a:r>
            <a:endParaRPr lang="en-US"/>
          </a:p>
        </p:txBody>
      </p:sp>
      <p:sp>
        <p:nvSpPr>
          <p:cNvPr id="6" name="5 - Θέση αριθμού διαφάνειας"/>
          <p:cNvSpPr>
            <a:spLocks noGrp="1"/>
          </p:cNvSpPr>
          <p:nvPr>
            <p:ph type="sldNum" sz="quarter" idx="12"/>
          </p:nvPr>
        </p:nvSpPr>
        <p:spPr/>
        <p:txBody>
          <a:bodyPr/>
          <a:lstStyle>
            <a:lvl1pPr>
              <a:defRPr/>
            </a:lvl1pPr>
          </a:lstStyle>
          <a:p>
            <a:fld id="{AF17BB9C-1379-4C21-BD57-017728AD3B20}" type="slidenum">
              <a:rPr lang="en-US"/>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lvl1pPr>
              <a:defRPr/>
            </a:lvl1pPr>
          </a:lstStyle>
          <a:p>
            <a:endParaRPr lang="en-US"/>
          </a:p>
        </p:txBody>
      </p:sp>
      <p:sp>
        <p:nvSpPr>
          <p:cNvPr id="5" name="4 - Θέση υποσέλιδου"/>
          <p:cNvSpPr>
            <a:spLocks noGrp="1"/>
          </p:cNvSpPr>
          <p:nvPr>
            <p:ph type="ftr" sz="quarter" idx="11"/>
          </p:nvPr>
        </p:nvSpPr>
        <p:spPr/>
        <p:txBody>
          <a:bodyPr/>
          <a:lstStyle>
            <a:lvl1pPr>
              <a:defRPr/>
            </a:lvl1pPr>
          </a:lstStyle>
          <a:p>
            <a:r>
              <a:rPr lang="el-GR" smtClean="0"/>
              <a:t>ΠΑΣΧΑΛΟΥΔΗΣ ΔΗΜΗΤΡΗΣ</a:t>
            </a:r>
            <a:endParaRPr lang="en-US"/>
          </a:p>
        </p:txBody>
      </p:sp>
      <p:sp>
        <p:nvSpPr>
          <p:cNvPr id="6" name="5 - Θέση αριθμού διαφάνειας"/>
          <p:cNvSpPr>
            <a:spLocks noGrp="1"/>
          </p:cNvSpPr>
          <p:nvPr>
            <p:ph type="sldNum" sz="quarter" idx="12"/>
          </p:nvPr>
        </p:nvSpPr>
        <p:spPr/>
        <p:txBody>
          <a:bodyPr/>
          <a:lstStyle>
            <a:lvl1pPr>
              <a:defRPr/>
            </a:lvl1pPr>
          </a:lstStyle>
          <a:p>
            <a:fld id="{B802B2B5-281B-4C72-A770-35F56DCC6B8B}" type="slidenum">
              <a:rPr lang="en-US"/>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lvl1pPr>
              <a:defRPr/>
            </a:lvl1pPr>
          </a:lstStyle>
          <a:p>
            <a:endParaRPr lang="en-US"/>
          </a:p>
        </p:txBody>
      </p:sp>
      <p:sp>
        <p:nvSpPr>
          <p:cNvPr id="5" name="4 - Θέση υποσέλιδου"/>
          <p:cNvSpPr>
            <a:spLocks noGrp="1"/>
          </p:cNvSpPr>
          <p:nvPr>
            <p:ph type="ftr" sz="quarter" idx="11"/>
          </p:nvPr>
        </p:nvSpPr>
        <p:spPr/>
        <p:txBody>
          <a:bodyPr/>
          <a:lstStyle>
            <a:lvl1pPr>
              <a:defRPr/>
            </a:lvl1pPr>
          </a:lstStyle>
          <a:p>
            <a:r>
              <a:rPr lang="el-GR" smtClean="0"/>
              <a:t>ΠΑΣΧΑΛΟΥΔΗΣ ΔΗΜΗΤΡΗΣ</a:t>
            </a:r>
            <a:endParaRPr lang="en-US"/>
          </a:p>
        </p:txBody>
      </p:sp>
      <p:sp>
        <p:nvSpPr>
          <p:cNvPr id="6" name="5 - Θέση αριθμού διαφάνειας"/>
          <p:cNvSpPr>
            <a:spLocks noGrp="1"/>
          </p:cNvSpPr>
          <p:nvPr>
            <p:ph type="sldNum" sz="quarter" idx="12"/>
          </p:nvPr>
        </p:nvSpPr>
        <p:spPr/>
        <p:txBody>
          <a:bodyPr/>
          <a:lstStyle>
            <a:lvl1pPr>
              <a:defRPr/>
            </a:lvl1pPr>
          </a:lstStyle>
          <a:p>
            <a:fld id="{AC63F267-C425-4B9A-83F3-01CB7F4586F0}" type="slidenum">
              <a:rPr lang="en-US"/>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304800" y="1066800"/>
            <a:ext cx="4191000" cy="3733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066800"/>
            <a:ext cx="4191000" cy="3733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lvl1pPr>
              <a:defRPr/>
            </a:lvl1pPr>
          </a:lstStyle>
          <a:p>
            <a:endParaRPr lang="en-US"/>
          </a:p>
        </p:txBody>
      </p:sp>
      <p:sp>
        <p:nvSpPr>
          <p:cNvPr id="6" name="5 - Θέση υποσέλιδου"/>
          <p:cNvSpPr>
            <a:spLocks noGrp="1"/>
          </p:cNvSpPr>
          <p:nvPr>
            <p:ph type="ftr" sz="quarter" idx="11"/>
          </p:nvPr>
        </p:nvSpPr>
        <p:spPr/>
        <p:txBody>
          <a:bodyPr/>
          <a:lstStyle>
            <a:lvl1pPr>
              <a:defRPr/>
            </a:lvl1pPr>
          </a:lstStyle>
          <a:p>
            <a:r>
              <a:rPr lang="el-GR" smtClean="0"/>
              <a:t>ΠΑΣΧΑΛΟΥΔΗΣ ΔΗΜΗΤΡΗΣ</a:t>
            </a:r>
            <a:endParaRPr lang="en-US"/>
          </a:p>
        </p:txBody>
      </p:sp>
      <p:sp>
        <p:nvSpPr>
          <p:cNvPr id="7" name="6 - Θέση αριθμού διαφάνειας"/>
          <p:cNvSpPr>
            <a:spLocks noGrp="1"/>
          </p:cNvSpPr>
          <p:nvPr>
            <p:ph type="sldNum" sz="quarter" idx="12"/>
          </p:nvPr>
        </p:nvSpPr>
        <p:spPr/>
        <p:txBody>
          <a:bodyPr/>
          <a:lstStyle>
            <a:lvl1pPr>
              <a:defRPr/>
            </a:lvl1pPr>
          </a:lstStyle>
          <a:p>
            <a:fld id="{1BCFBD01-332D-4D7E-8A95-3B2413884795}" type="slidenum">
              <a:rPr lang="en-US"/>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1143000"/>
          </a:xfrm>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lvl1pPr>
              <a:defRPr/>
            </a:lvl1pPr>
          </a:lstStyle>
          <a:p>
            <a:endParaRPr lang="en-US"/>
          </a:p>
        </p:txBody>
      </p:sp>
      <p:sp>
        <p:nvSpPr>
          <p:cNvPr id="8" name="7 - Θέση υποσέλιδου"/>
          <p:cNvSpPr>
            <a:spLocks noGrp="1"/>
          </p:cNvSpPr>
          <p:nvPr>
            <p:ph type="ftr" sz="quarter" idx="11"/>
          </p:nvPr>
        </p:nvSpPr>
        <p:spPr/>
        <p:txBody>
          <a:bodyPr/>
          <a:lstStyle>
            <a:lvl1pPr>
              <a:defRPr/>
            </a:lvl1pPr>
          </a:lstStyle>
          <a:p>
            <a:r>
              <a:rPr lang="el-GR" smtClean="0"/>
              <a:t>ΠΑΣΧΑΛΟΥΔΗΣ ΔΗΜΗΤΡΗΣ</a:t>
            </a:r>
            <a:endParaRPr lang="en-US"/>
          </a:p>
        </p:txBody>
      </p:sp>
      <p:sp>
        <p:nvSpPr>
          <p:cNvPr id="9" name="8 - Θέση αριθμού διαφάνειας"/>
          <p:cNvSpPr>
            <a:spLocks noGrp="1"/>
          </p:cNvSpPr>
          <p:nvPr>
            <p:ph type="sldNum" sz="quarter" idx="12"/>
          </p:nvPr>
        </p:nvSpPr>
        <p:spPr/>
        <p:txBody>
          <a:bodyPr/>
          <a:lstStyle>
            <a:lvl1pPr>
              <a:defRPr/>
            </a:lvl1pPr>
          </a:lstStyle>
          <a:p>
            <a:fld id="{97CEEC13-243A-4DE2-9B78-5C4E9F68D575}" type="slidenum">
              <a:rPr lang="en-US"/>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lvl1pPr>
              <a:defRPr/>
            </a:lvl1pPr>
          </a:lstStyle>
          <a:p>
            <a:endParaRPr lang="en-US"/>
          </a:p>
        </p:txBody>
      </p:sp>
      <p:sp>
        <p:nvSpPr>
          <p:cNvPr id="4" name="3 - Θέση υποσέλιδου"/>
          <p:cNvSpPr>
            <a:spLocks noGrp="1"/>
          </p:cNvSpPr>
          <p:nvPr>
            <p:ph type="ftr" sz="quarter" idx="11"/>
          </p:nvPr>
        </p:nvSpPr>
        <p:spPr/>
        <p:txBody>
          <a:bodyPr/>
          <a:lstStyle>
            <a:lvl1pPr>
              <a:defRPr/>
            </a:lvl1pPr>
          </a:lstStyle>
          <a:p>
            <a:r>
              <a:rPr lang="el-GR" smtClean="0"/>
              <a:t>ΠΑΣΧΑΛΟΥΔΗΣ ΔΗΜΗΤΡΗΣ</a:t>
            </a:r>
            <a:endParaRPr lang="en-US"/>
          </a:p>
        </p:txBody>
      </p:sp>
      <p:sp>
        <p:nvSpPr>
          <p:cNvPr id="5" name="4 - Θέση αριθμού διαφάνειας"/>
          <p:cNvSpPr>
            <a:spLocks noGrp="1"/>
          </p:cNvSpPr>
          <p:nvPr>
            <p:ph type="sldNum" sz="quarter" idx="12"/>
          </p:nvPr>
        </p:nvSpPr>
        <p:spPr/>
        <p:txBody>
          <a:bodyPr/>
          <a:lstStyle>
            <a:lvl1pPr>
              <a:defRPr/>
            </a:lvl1pPr>
          </a:lstStyle>
          <a:p>
            <a:fld id="{56E64376-6FC9-4D91-B80C-B42F9D72AB69}" type="slidenum">
              <a:rPr lang="en-US"/>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lvl1pPr>
              <a:defRPr/>
            </a:lvl1pPr>
          </a:lstStyle>
          <a:p>
            <a:endParaRPr lang="en-US"/>
          </a:p>
        </p:txBody>
      </p:sp>
      <p:sp>
        <p:nvSpPr>
          <p:cNvPr id="3" name="2 - Θέση υποσέλιδου"/>
          <p:cNvSpPr>
            <a:spLocks noGrp="1"/>
          </p:cNvSpPr>
          <p:nvPr>
            <p:ph type="ftr" sz="quarter" idx="11"/>
          </p:nvPr>
        </p:nvSpPr>
        <p:spPr/>
        <p:txBody>
          <a:bodyPr/>
          <a:lstStyle>
            <a:lvl1pPr>
              <a:defRPr/>
            </a:lvl1pPr>
          </a:lstStyle>
          <a:p>
            <a:r>
              <a:rPr lang="el-GR" smtClean="0"/>
              <a:t>ΠΑΣΧΑΛΟΥΔΗΣ ΔΗΜΗΤΡΗΣ</a:t>
            </a:r>
            <a:endParaRPr lang="en-US"/>
          </a:p>
        </p:txBody>
      </p:sp>
      <p:sp>
        <p:nvSpPr>
          <p:cNvPr id="4" name="3 - Θέση αριθμού διαφάνειας"/>
          <p:cNvSpPr>
            <a:spLocks noGrp="1"/>
          </p:cNvSpPr>
          <p:nvPr>
            <p:ph type="sldNum" sz="quarter" idx="12"/>
          </p:nvPr>
        </p:nvSpPr>
        <p:spPr/>
        <p:txBody>
          <a:bodyPr/>
          <a:lstStyle>
            <a:lvl1pPr>
              <a:defRPr/>
            </a:lvl1pPr>
          </a:lstStyle>
          <a:p>
            <a:fld id="{21AFFD4E-7837-4C8B-8B45-E00292EAAA18}"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lvl1pPr>
              <a:defRPr/>
            </a:lvl1pPr>
          </a:lstStyle>
          <a:p>
            <a:endParaRPr lang="en-US"/>
          </a:p>
        </p:txBody>
      </p:sp>
      <p:sp>
        <p:nvSpPr>
          <p:cNvPr id="5" name="4 - Θέση υποσέλιδου"/>
          <p:cNvSpPr>
            <a:spLocks noGrp="1"/>
          </p:cNvSpPr>
          <p:nvPr>
            <p:ph type="ftr" sz="quarter" idx="11"/>
          </p:nvPr>
        </p:nvSpPr>
        <p:spPr/>
        <p:txBody>
          <a:bodyPr/>
          <a:lstStyle>
            <a:lvl1pPr>
              <a:defRPr/>
            </a:lvl1pPr>
          </a:lstStyle>
          <a:p>
            <a:r>
              <a:rPr lang="el-GR" smtClean="0"/>
              <a:t>ΠΑΣΧΑΛΟΥΔΗΣ ΔΗΜΗΤΡΗΣ</a:t>
            </a:r>
            <a:endParaRPr lang="en-US"/>
          </a:p>
        </p:txBody>
      </p:sp>
      <p:sp>
        <p:nvSpPr>
          <p:cNvPr id="6" name="5 - Θέση αριθμού διαφάνειας"/>
          <p:cNvSpPr>
            <a:spLocks noGrp="1"/>
          </p:cNvSpPr>
          <p:nvPr>
            <p:ph type="sldNum" sz="quarter" idx="12"/>
          </p:nvPr>
        </p:nvSpPr>
        <p:spPr/>
        <p:txBody>
          <a:bodyPr/>
          <a:lstStyle>
            <a:lvl1pPr>
              <a:defRPr/>
            </a:lvl1pPr>
          </a:lstStyle>
          <a:p>
            <a:fld id="{D97B8E3A-C240-4F9E-A92E-C65E03D2AF10}" type="slidenum">
              <a:rPr lang="en-US"/>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lvl1pPr>
              <a:defRPr/>
            </a:lvl1pPr>
          </a:lstStyle>
          <a:p>
            <a:endParaRPr lang="en-US"/>
          </a:p>
        </p:txBody>
      </p:sp>
      <p:sp>
        <p:nvSpPr>
          <p:cNvPr id="6" name="5 - Θέση υποσέλιδου"/>
          <p:cNvSpPr>
            <a:spLocks noGrp="1"/>
          </p:cNvSpPr>
          <p:nvPr>
            <p:ph type="ftr" sz="quarter" idx="11"/>
          </p:nvPr>
        </p:nvSpPr>
        <p:spPr/>
        <p:txBody>
          <a:bodyPr/>
          <a:lstStyle>
            <a:lvl1pPr>
              <a:defRPr/>
            </a:lvl1pPr>
          </a:lstStyle>
          <a:p>
            <a:r>
              <a:rPr lang="el-GR" smtClean="0"/>
              <a:t>ΠΑΣΧΑΛΟΥΔΗΣ ΔΗΜΗΤΡΗΣ</a:t>
            </a:r>
            <a:endParaRPr lang="en-US"/>
          </a:p>
        </p:txBody>
      </p:sp>
      <p:sp>
        <p:nvSpPr>
          <p:cNvPr id="7" name="6 - Θέση αριθμού διαφάνειας"/>
          <p:cNvSpPr>
            <a:spLocks noGrp="1"/>
          </p:cNvSpPr>
          <p:nvPr>
            <p:ph type="sldNum" sz="quarter" idx="12"/>
          </p:nvPr>
        </p:nvSpPr>
        <p:spPr/>
        <p:txBody>
          <a:bodyPr/>
          <a:lstStyle>
            <a:lvl1pPr>
              <a:defRPr/>
            </a:lvl1pPr>
          </a:lstStyle>
          <a:p>
            <a:fld id="{028860ED-FDCB-4E1B-A604-2159C3E8D214}" type="slidenum">
              <a:rPr lang="en-US"/>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lvl1pPr>
              <a:defRPr/>
            </a:lvl1pPr>
          </a:lstStyle>
          <a:p>
            <a:endParaRPr lang="en-US"/>
          </a:p>
        </p:txBody>
      </p:sp>
      <p:sp>
        <p:nvSpPr>
          <p:cNvPr id="6" name="5 - Θέση υποσέλιδου"/>
          <p:cNvSpPr>
            <a:spLocks noGrp="1"/>
          </p:cNvSpPr>
          <p:nvPr>
            <p:ph type="ftr" sz="quarter" idx="11"/>
          </p:nvPr>
        </p:nvSpPr>
        <p:spPr/>
        <p:txBody>
          <a:bodyPr/>
          <a:lstStyle>
            <a:lvl1pPr>
              <a:defRPr/>
            </a:lvl1pPr>
          </a:lstStyle>
          <a:p>
            <a:r>
              <a:rPr lang="el-GR" smtClean="0"/>
              <a:t>ΠΑΣΧΑΛΟΥΔΗΣ ΔΗΜΗΤΡΗΣ</a:t>
            </a:r>
            <a:endParaRPr lang="en-US"/>
          </a:p>
        </p:txBody>
      </p:sp>
      <p:sp>
        <p:nvSpPr>
          <p:cNvPr id="7" name="6 - Θέση αριθμού διαφάνειας"/>
          <p:cNvSpPr>
            <a:spLocks noGrp="1"/>
          </p:cNvSpPr>
          <p:nvPr>
            <p:ph type="sldNum" sz="quarter" idx="12"/>
          </p:nvPr>
        </p:nvSpPr>
        <p:spPr/>
        <p:txBody>
          <a:bodyPr/>
          <a:lstStyle>
            <a:lvl1pPr>
              <a:defRPr/>
            </a:lvl1pPr>
          </a:lstStyle>
          <a:p>
            <a:fld id="{9C2E938B-A450-450E-96DC-DD20D9AB1728}" type="slidenum">
              <a:rPr lang="en-US"/>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lvl1pPr>
              <a:defRPr/>
            </a:lvl1pPr>
          </a:lstStyle>
          <a:p>
            <a:endParaRPr lang="en-US"/>
          </a:p>
        </p:txBody>
      </p:sp>
      <p:sp>
        <p:nvSpPr>
          <p:cNvPr id="5" name="4 - Θέση υποσέλιδου"/>
          <p:cNvSpPr>
            <a:spLocks noGrp="1"/>
          </p:cNvSpPr>
          <p:nvPr>
            <p:ph type="ftr" sz="quarter" idx="11"/>
          </p:nvPr>
        </p:nvSpPr>
        <p:spPr/>
        <p:txBody>
          <a:bodyPr/>
          <a:lstStyle>
            <a:lvl1pPr>
              <a:defRPr/>
            </a:lvl1pPr>
          </a:lstStyle>
          <a:p>
            <a:r>
              <a:rPr lang="el-GR" smtClean="0"/>
              <a:t>ΠΑΣΧΑΛΟΥΔΗΣ ΔΗΜΗΤΡΗΣ</a:t>
            </a:r>
            <a:endParaRPr lang="en-US"/>
          </a:p>
        </p:txBody>
      </p:sp>
      <p:sp>
        <p:nvSpPr>
          <p:cNvPr id="6" name="5 - Θέση αριθμού διαφάνειας"/>
          <p:cNvSpPr>
            <a:spLocks noGrp="1"/>
          </p:cNvSpPr>
          <p:nvPr>
            <p:ph type="sldNum" sz="quarter" idx="12"/>
          </p:nvPr>
        </p:nvSpPr>
        <p:spPr/>
        <p:txBody>
          <a:bodyPr/>
          <a:lstStyle>
            <a:lvl1pPr>
              <a:defRPr/>
            </a:lvl1pPr>
          </a:lstStyle>
          <a:p>
            <a:fld id="{99C57DD7-6746-4D0E-BB87-99B36F901CA4}" type="slidenum">
              <a:rPr lang="en-US"/>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705600" y="381000"/>
            <a:ext cx="2133600" cy="4419600"/>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304800" y="381000"/>
            <a:ext cx="6248400" cy="4419600"/>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lvl1pPr>
              <a:defRPr/>
            </a:lvl1pPr>
          </a:lstStyle>
          <a:p>
            <a:endParaRPr lang="en-US"/>
          </a:p>
        </p:txBody>
      </p:sp>
      <p:sp>
        <p:nvSpPr>
          <p:cNvPr id="5" name="4 - Θέση υποσέλιδου"/>
          <p:cNvSpPr>
            <a:spLocks noGrp="1"/>
          </p:cNvSpPr>
          <p:nvPr>
            <p:ph type="ftr" sz="quarter" idx="11"/>
          </p:nvPr>
        </p:nvSpPr>
        <p:spPr/>
        <p:txBody>
          <a:bodyPr/>
          <a:lstStyle>
            <a:lvl1pPr>
              <a:defRPr/>
            </a:lvl1pPr>
          </a:lstStyle>
          <a:p>
            <a:r>
              <a:rPr lang="el-GR" smtClean="0"/>
              <a:t>ΠΑΣΧΑΛΟΥΔΗΣ ΔΗΜΗΤΡΗΣ</a:t>
            </a:r>
            <a:endParaRPr lang="en-US"/>
          </a:p>
        </p:txBody>
      </p:sp>
      <p:sp>
        <p:nvSpPr>
          <p:cNvPr id="6" name="5 - Θέση αριθμού διαφάνειας"/>
          <p:cNvSpPr>
            <a:spLocks noGrp="1"/>
          </p:cNvSpPr>
          <p:nvPr>
            <p:ph type="sldNum" sz="quarter" idx="12"/>
          </p:nvPr>
        </p:nvSpPr>
        <p:spPr/>
        <p:txBody>
          <a:bodyPr/>
          <a:lstStyle>
            <a:lvl1pPr>
              <a:defRPr/>
            </a:lvl1pPr>
          </a:lstStyle>
          <a:p>
            <a:fld id="{96787F92-1236-4D06-B6CA-761C55C4B727}" type="slidenum">
              <a:rPr lang="en-US"/>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990600" y="5334000"/>
            <a:ext cx="7772400" cy="704850"/>
          </a:xfrm>
        </p:spPr>
        <p:txBody>
          <a:bodyPr/>
          <a:lstStyle>
            <a:lvl1pPr algn="r">
              <a:defRPr sz="3600">
                <a:solidFill>
                  <a:schemeClr val="bg1"/>
                </a:solidFill>
              </a:defRPr>
            </a:lvl1pPr>
          </a:lstStyle>
          <a:p>
            <a:r>
              <a:rPr lang="el-GR" smtClean="0"/>
              <a:t>Kλικ για επεξεργασία του τίτλου</a:t>
            </a:r>
            <a:endParaRPr lang="en-US"/>
          </a:p>
        </p:txBody>
      </p:sp>
      <p:sp>
        <p:nvSpPr>
          <p:cNvPr id="3075" name="Rectangle 3"/>
          <p:cNvSpPr>
            <a:spLocks noGrp="1" noChangeArrowheads="1"/>
          </p:cNvSpPr>
          <p:nvPr>
            <p:ph type="subTitle" idx="1"/>
          </p:nvPr>
        </p:nvSpPr>
        <p:spPr>
          <a:xfrm>
            <a:off x="990600" y="5867400"/>
            <a:ext cx="7772400" cy="533400"/>
          </a:xfrm>
        </p:spPr>
        <p:txBody>
          <a:bodyPr/>
          <a:lstStyle>
            <a:lvl1pPr marL="0" indent="0" algn="r">
              <a:buFontTx/>
              <a:buNone/>
              <a:defRPr sz="2400">
                <a:solidFill>
                  <a:schemeClr val="bg1"/>
                </a:solidFill>
              </a:defRPr>
            </a:lvl1pPr>
          </a:lstStyle>
          <a:p>
            <a:r>
              <a:rPr lang="el-GR" smtClean="0"/>
              <a:t>Κάντε κλικ για να επεξεργαστείτε τον υπότιτλο του υποδείγματος</a:t>
            </a:r>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l-GR" smtClean="0"/>
              <a:t>Kλικ για επεξεργασία των στυλ του υποδείγματος</a:t>
            </a: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914400" y="2438400"/>
            <a:ext cx="35814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2438400"/>
            <a:ext cx="35814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1143000"/>
          </a:xfrm>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304800" y="1066800"/>
            <a:ext cx="4191000" cy="3733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066800"/>
            <a:ext cx="4191000" cy="3733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lvl1pPr>
              <a:defRPr/>
            </a:lvl1pPr>
          </a:lstStyle>
          <a:p>
            <a:endParaRPr lang="en-US"/>
          </a:p>
        </p:txBody>
      </p:sp>
      <p:sp>
        <p:nvSpPr>
          <p:cNvPr id="6" name="5 - Θέση υποσέλιδου"/>
          <p:cNvSpPr>
            <a:spLocks noGrp="1"/>
          </p:cNvSpPr>
          <p:nvPr>
            <p:ph type="ftr" sz="quarter" idx="11"/>
          </p:nvPr>
        </p:nvSpPr>
        <p:spPr/>
        <p:txBody>
          <a:bodyPr/>
          <a:lstStyle>
            <a:lvl1pPr>
              <a:defRPr/>
            </a:lvl1pPr>
          </a:lstStyle>
          <a:p>
            <a:r>
              <a:rPr lang="el-GR" smtClean="0"/>
              <a:t>ΠΑΣΧΑΛΟΥΔΗΣ ΔΗΜΗΤΡΗΣ</a:t>
            </a:r>
            <a:endParaRPr lang="en-US"/>
          </a:p>
        </p:txBody>
      </p:sp>
      <p:sp>
        <p:nvSpPr>
          <p:cNvPr id="7" name="6 - Θέση αριθμού διαφάνειας"/>
          <p:cNvSpPr>
            <a:spLocks noGrp="1"/>
          </p:cNvSpPr>
          <p:nvPr>
            <p:ph type="sldNum" sz="quarter" idx="12"/>
          </p:nvPr>
        </p:nvSpPr>
        <p:spPr/>
        <p:txBody>
          <a:bodyPr/>
          <a:lstStyle>
            <a:lvl1pPr>
              <a:defRPr/>
            </a:lvl1pPr>
          </a:lstStyle>
          <a:p>
            <a:fld id="{C766BD38-89A0-4F7B-B6C5-E9FE44816A10}" type="slidenum">
              <a:rPr lang="en-US"/>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μια εικόνα</a:t>
            </a:r>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400800" y="1417638"/>
            <a:ext cx="1828800" cy="5211762"/>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914400" y="1417638"/>
            <a:ext cx="5334000" cy="5211762"/>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1143000"/>
          </a:xfrm>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lvl1pPr>
              <a:defRPr/>
            </a:lvl1pPr>
          </a:lstStyle>
          <a:p>
            <a:endParaRPr lang="en-US"/>
          </a:p>
        </p:txBody>
      </p:sp>
      <p:sp>
        <p:nvSpPr>
          <p:cNvPr id="8" name="7 - Θέση υποσέλιδου"/>
          <p:cNvSpPr>
            <a:spLocks noGrp="1"/>
          </p:cNvSpPr>
          <p:nvPr>
            <p:ph type="ftr" sz="quarter" idx="11"/>
          </p:nvPr>
        </p:nvSpPr>
        <p:spPr/>
        <p:txBody>
          <a:bodyPr/>
          <a:lstStyle>
            <a:lvl1pPr>
              <a:defRPr/>
            </a:lvl1pPr>
          </a:lstStyle>
          <a:p>
            <a:r>
              <a:rPr lang="el-GR" smtClean="0"/>
              <a:t>ΠΑΣΧΑΛΟΥΔΗΣ ΔΗΜΗΤΡΗΣ</a:t>
            </a:r>
            <a:endParaRPr lang="en-US"/>
          </a:p>
        </p:txBody>
      </p:sp>
      <p:sp>
        <p:nvSpPr>
          <p:cNvPr id="9" name="8 - Θέση αριθμού διαφάνειας"/>
          <p:cNvSpPr>
            <a:spLocks noGrp="1"/>
          </p:cNvSpPr>
          <p:nvPr>
            <p:ph type="sldNum" sz="quarter" idx="12"/>
          </p:nvPr>
        </p:nvSpPr>
        <p:spPr/>
        <p:txBody>
          <a:bodyPr/>
          <a:lstStyle>
            <a:lvl1pPr>
              <a:defRPr/>
            </a:lvl1pPr>
          </a:lstStyle>
          <a:p>
            <a:fld id="{C593E3AC-C747-463C-B6F6-CEBB3B336C50}"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lvl1pPr>
              <a:defRPr/>
            </a:lvl1pPr>
          </a:lstStyle>
          <a:p>
            <a:endParaRPr lang="en-US"/>
          </a:p>
        </p:txBody>
      </p:sp>
      <p:sp>
        <p:nvSpPr>
          <p:cNvPr id="4" name="3 - Θέση υποσέλιδου"/>
          <p:cNvSpPr>
            <a:spLocks noGrp="1"/>
          </p:cNvSpPr>
          <p:nvPr>
            <p:ph type="ftr" sz="quarter" idx="11"/>
          </p:nvPr>
        </p:nvSpPr>
        <p:spPr/>
        <p:txBody>
          <a:bodyPr/>
          <a:lstStyle>
            <a:lvl1pPr>
              <a:defRPr/>
            </a:lvl1pPr>
          </a:lstStyle>
          <a:p>
            <a:r>
              <a:rPr lang="el-GR" smtClean="0"/>
              <a:t>ΠΑΣΧΑΛΟΥΔΗΣ ΔΗΜΗΤΡΗΣ</a:t>
            </a:r>
            <a:endParaRPr lang="en-US"/>
          </a:p>
        </p:txBody>
      </p:sp>
      <p:sp>
        <p:nvSpPr>
          <p:cNvPr id="5" name="4 - Θέση αριθμού διαφάνειας"/>
          <p:cNvSpPr>
            <a:spLocks noGrp="1"/>
          </p:cNvSpPr>
          <p:nvPr>
            <p:ph type="sldNum" sz="quarter" idx="12"/>
          </p:nvPr>
        </p:nvSpPr>
        <p:spPr/>
        <p:txBody>
          <a:bodyPr/>
          <a:lstStyle>
            <a:lvl1pPr>
              <a:defRPr/>
            </a:lvl1pPr>
          </a:lstStyle>
          <a:p>
            <a:fld id="{77972D3E-FD93-4A4F-89F4-7BD24561E1E7}"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lvl1pPr>
              <a:defRPr/>
            </a:lvl1pPr>
          </a:lstStyle>
          <a:p>
            <a:endParaRPr lang="en-US"/>
          </a:p>
        </p:txBody>
      </p:sp>
      <p:sp>
        <p:nvSpPr>
          <p:cNvPr id="3" name="2 - Θέση υποσέλιδου"/>
          <p:cNvSpPr>
            <a:spLocks noGrp="1"/>
          </p:cNvSpPr>
          <p:nvPr>
            <p:ph type="ftr" sz="quarter" idx="11"/>
          </p:nvPr>
        </p:nvSpPr>
        <p:spPr/>
        <p:txBody>
          <a:bodyPr/>
          <a:lstStyle>
            <a:lvl1pPr>
              <a:defRPr/>
            </a:lvl1pPr>
          </a:lstStyle>
          <a:p>
            <a:r>
              <a:rPr lang="el-GR" smtClean="0"/>
              <a:t>ΠΑΣΧΑΛΟΥΔΗΣ ΔΗΜΗΤΡΗΣ</a:t>
            </a:r>
            <a:endParaRPr lang="en-US"/>
          </a:p>
        </p:txBody>
      </p:sp>
      <p:sp>
        <p:nvSpPr>
          <p:cNvPr id="4" name="3 - Θέση αριθμού διαφάνειας"/>
          <p:cNvSpPr>
            <a:spLocks noGrp="1"/>
          </p:cNvSpPr>
          <p:nvPr>
            <p:ph type="sldNum" sz="quarter" idx="12"/>
          </p:nvPr>
        </p:nvSpPr>
        <p:spPr/>
        <p:txBody>
          <a:bodyPr/>
          <a:lstStyle>
            <a:lvl1pPr>
              <a:defRPr/>
            </a:lvl1pPr>
          </a:lstStyle>
          <a:p>
            <a:fld id="{11DD72DA-B666-4F68-B30A-CC65187BDE4C}"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lvl1pPr>
              <a:defRPr/>
            </a:lvl1pPr>
          </a:lstStyle>
          <a:p>
            <a:endParaRPr lang="en-US"/>
          </a:p>
        </p:txBody>
      </p:sp>
      <p:sp>
        <p:nvSpPr>
          <p:cNvPr id="6" name="5 - Θέση υποσέλιδου"/>
          <p:cNvSpPr>
            <a:spLocks noGrp="1"/>
          </p:cNvSpPr>
          <p:nvPr>
            <p:ph type="ftr" sz="quarter" idx="11"/>
          </p:nvPr>
        </p:nvSpPr>
        <p:spPr/>
        <p:txBody>
          <a:bodyPr/>
          <a:lstStyle>
            <a:lvl1pPr>
              <a:defRPr/>
            </a:lvl1pPr>
          </a:lstStyle>
          <a:p>
            <a:r>
              <a:rPr lang="el-GR" smtClean="0"/>
              <a:t>ΠΑΣΧΑΛΟΥΔΗΣ ΔΗΜΗΤΡΗΣ</a:t>
            </a:r>
            <a:endParaRPr lang="en-US"/>
          </a:p>
        </p:txBody>
      </p:sp>
      <p:sp>
        <p:nvSpPr>
          <p:cNvPr id="7" name="6 - Θέση αριθμού διαφάνειας"/>
          <p:cNvSpPr>
            <a:spLocks noGrp="1"/>
          </p:cNvSpPr>
          <p:nvPr>
            <p:ph type="sldNum" sz="quarter" idx="12"/>
          </p:nvPr>
        </p:nvSpPr>
        <p:spPr/>
        <p:txBody>
          <a:bodyPr/>
          <a:lstStyle>
            <a:lvl1pPr>
              <a:defRPr/>
            </a:lvl1pPr>
          </a:lstStyle>
          <a:p>
            <a:fld id="{CC2B50EE-89EB-4538-839E-3C732B2BA8D4}"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lvl1pPr>
              <a:defRPr/>
            </a:lvl1pPr>
          </a:lstStyle>
          <a:p>
            <a:endParaRPr lang="en-US"/>
          </a:p>
        </p:txBody>
      </p:sp>
      <p:sp>
        <p:nvSpPr>
          <p:cNvPr id="6" name="5 - Θέση υποσέλιδου"/>
          <p:cNvSpPr>
            <a:spLocks noGrp="1"/>
          </p:cNvSpPr>
          <p:nvPr>
            <p:ph type="ftr" sz="quarter" idx="11"/>
          </p:nvPr>
        </p:nvSpPr>
        <p:spPr/>
        <p:txBody>
          <a:bodyPr/>
          <a:lstStyle>
            <a:lvl1pPr>
              <a:defRPr/>
            </a:lvl1pPr>
          </a:lstStyle>
          <a:p>
            <a:r>
              <a:rPr lang="el-GR" smtClean="0"/>
              <a:t>ΠΑΣΧΑΛΟΥΔΗΣ ΔΗΜΗΤΡΗΣ</a:t>
            </a:r>
            <a:endParaRPr lang="en-US"/>
          </a:p>
        </p:txBody>
      </p:sp>
      <p:sp>
        <p:nvSpPr>
          <p:cNvPr id="7" name="6 - Θέση αριθμού διαφάνειας"/>
          <p:cNvSpPr>
            <a:spLocks noGrp="1"/>
          </p:cNvSpPr>
          <p:nvPr>
            <p:ph type="sldNum" sz="quarter" idx="12"/>
          </p:nvPr>
        </p:nvSpPr>
        <p:spPr/>
        <p:txBody>
          <a:bodyPr/>
          <a:lstStyle>
            <a:lvl1pPr>
              <a:defRPr/>
            </a:lvl1pPr>
          </a:lstStyle>
          <a:p>
            <a:fld id="{0A3B32BD-4341-4231-BC3B-E86CC55A48BC}"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mlDrawing" Target="../drawings/vmlDrawing1.v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control" Target="../activeX/activeX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4.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5.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04800" y="381000"/>
            <a:ext cx="8534400" cy="609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304800" y="1066800"/>
            <a:ext cx="8534400" cy="3733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r>
              <a:rPr lang="el-GR" smtClean="0"/>
              <a:t>ΠΑΣΧΑΛΟΥΔΗΣ ΔΗΜΗΤΡΗΣ</a:t>
            </a: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61269B0C-70F6-41AB-8781-51686390A880}" type="slidenum">
              <a:rPr lang="en-US"/>
              <a:pPr/>
              <a:t>‹#›</a:t>
            </a:fld>
            <a:endParaRPr lang="en-US"/>
          </a:p>
        </p:txBody>
      </p:sp>
    </p:spTree>
    <p:controls>
      <p:control spid="1036" r:id="rId14" imgW="3429000" imgH="1682640"/>
    </p:controls>
  </p:cSld>
  <p:clrMap bg1="lt1" tx1="dk1" bg2="lt2" tx2="dk2" accent1="accent1" accent2="accent2" accent3="accent3" accent4="accent4" accent5="accent5" accent6="accent6" hlink="hlink" folHlink="folHlink"/>
  <p:sldLayoutIdLst>
    <p:sldLayoutId id="2147483649"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Lst>
  <p:timing>
    <p:tnLst>
      <p:par>
        <p:cTn id="1" dur="indefinite" restart="never" nodeType="tmRoot"/>
      </p:par>
    </p:tnLst>
  </p:timing>
  <p:hf sldNum="0" hdr="0" dt="0"/>
  <p:txStyles>
    <p:titleStyle>
      <a:lvl1pPr algn="l" rtl="0" fontAlgn="base">
        <a:spcBef>
          <a:spcPct val="0"/>
        </a:spcBef>
        <a:spcAft>
          <a:spcPct val="0"/>
        </a:spcAft>
        <a:defRPr sz="2800" b="1">
          <a:solidFill>
            <a:schemeClr val="tx1"/>
          </a:solidFill>
          <a:latin typeface="+mj-lt"/>
          <a:ea typeface="+mj-ea"/>
          <a:cs typeface="+mj-cs"/>
        </a:defRPr>
      </a:lvl1pPr>
      <a:lvl2pPr algn="l" rtl="0" fontAlgn="base">
        <a:spcBef>
          <a:spcPct val="0"/>
        </a:spcBef>
        <a:spcAft>
          <a:spcPct val="0"/>
        </a:spcAft>
        <a:defRPr sz="2800" b="1">
          <a:solidFill>
            <a:schemeClr val="tx1"/>
          </a:solidFill>
          <a:latin typeface="Arial" charset="0"/>
        </a:defRPr>
      </a:lvl2pPr>
      <a:lvl3pPr algn="l" rtl="0" fontAlgn="base">
        <a:spcBef>
          <a:spcPct val="0"/>
        </a:spcBef>
        <a:spcAft>
          <a:spcPct val="0"/>
        </a:spcAft>
        <a:defRPr sz="2800" b="1">
          <a:solidFill>
            <a:schemeClr val="tx1"/>
          </a:solidFill>
          <a:latin typeface="Arial" charset="0"/>
        </a:defRPr>
      </a:lvl3pPr>
      <a:lvl4pPr algn="l" rtl="0" fontAlgn="base">
        <a:spcBef>
          <a:spcPct val="0"/>
        </a:spcBef>
        <a:spcAft>
          <a:spcPct val="0"/>
        </a:spcAft>
        <a:defRPr sz="2800" b="1">
          <a:solidFill>
            <a:schemeClr val="tx1"/>
          </a:solidFill>
          <a:latin typeface="Arial" charset="0"/>
        </a:defRPr>
      </a:lvl4pPr>
      <a:lvl5pPr algn="l" rtl="0" fontAlgn="base">
        <a:spcBef>
          <a:spcPct val="0"/>
        </a:spcBef>
        <a:spcAft>
          <a:spcPct val="0"/>
        </a:spcAft>
        <a:defRPr sz="2800" b="1">
          <a:solidFill>
            <a:schemeClr val="tx1"/>
          </a:solidFill>
          <a:latin typeface="Arial" charset="0"/>
        </a:defRPr>
      </a:lvl5pPr>
      <a:lvl6pPr marL="457200" algn="l" rtl="0" fontAlgn="base">
        <a:spcBef>
          <a:spcPct val="0"/>
        </a:spcBef>
        <a:spcAft>
          <a:spcPct val="0"/>
        </a:spcAft>
        <a:defRPr sz="2800" b="1">
          <a:solidFill>
            <a:schemeClr val="tx1"/>
          </a:solidFill>
          <a:latin typeface="Arial" charset="0"/>
        </a:defRPr>
      </a:lvl6pPr>
      <a:lvl7pPr marL="914400" algn="l" rtl="0" fontAlgn="base">
        <a:spcBef>
          <a:spcPct val="0"/>
        </a:spcBef>
        <a:spcAft>
          <a:spcPct val="0"/>
        </a:spcAft>
        <a:defRPr sz="2800" b="1">
          <a:solidFill>
            <a:schemeClr val="tx1"/>
          </a:solidFill>
          <a:latin typeface="Arial" charset="0"/>
        </a:defRPr>
      </a:lvl7pPr>
      <a:lvl8pPr marL="1371600" algn="l" rtl="0" fontAlgn="base">
        <a:spcBef>
          <a:spcPct val="0"/>
        </a:spcBef>
        <a:spcAft>
          <a:spcPct val="0"/>
        </a:spcAft>
        <a:defRPr sz="2800" b="1">
          <a:solidFill>
            <a:schemeClr val="tx1"/>
          </a:solidFill>
          <a:latin typeface="Arial" charset="0"/>
        </a:defRPr>
      </a:lvl8pPr>
      <a:lvl9pPr marL="1828800" algn="l" rtl="0" fontAlgn="base">
        <a:spcBef>
          <a:spcPct val="0"/>
        </a:spcBef>
        <a:spcAft>
          <a:spcPct val="0"/>
        </a:spcAft>
        <a:defRPr sz="2800" b="1">
          <a:solidFill>
            <a:schemeClr val="tx1"/>
          </a:solidFill>
          <a:latin typeface="Arial" charset="0"/>
        </a:defRPr>
      </a:lvl9pPr>
    </p:titleStyle>
    <p:bodyStyle>
      <a:lvl1pPr marL="342900" indent="-342900" algn="l" rtl="0" fontAlgn="base">
        <a:spcBef>
          <a:spcPct val="20000"/>
        </a:spcBef>
        <a:spcAft>
          <a:spcPct val="0"/>
        </a:spcAft>
        <a:buChar char="•"/>
        <a:defRPr sz="2800">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a:solidFill>
            <a:schemeClr val="tx1"/>
          </a:solidFill>
          <a:latin typeface="+mn-lt"/>
        </a:defRPr>
      </a:lvl4pPr>
      <a:lvl5pPr marL="2057400" indent="-228600" algn="l" rtl="0" fontAlgn="base">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4403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vl1pPr>
          </a:lstStyle>
          <a:p>
            <a:endParaRPr lang="en-US"/>
          </a:p>
        </p:txBody>
      </p:sp>
      <p:sp>
        <p:nvSpPr>
          <p:cNvPr id="4403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r>
              <a:rPr lang="el-GR" smtClean="0"/>
              <a:t>ΠΑΣΧΑΛΟΥΔΗΣ ΔΗΜΗΤΡΗΣ</a:t>
            </a:r>
            <a:endParaRPr lang="en-US"/>
          </a:p>
        </p:txBody>
      </p:sp>
      <p:sp>
        <p:nvSpPr>
          <p:cNvPr id="4403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7078B37E-4EC4-419C-93F5-EB7AD3A02BBF}" type="slidenum">
              <a:rPr lang="en-US"/>
              <a:pPr/>
              <a:t>‹#›</a:t>
            </a:fld>
            <a:endParaRPr lang="en-US"/>
          </a:p>
        </p:txBody>
      </p:sp>
      <p:sp>
        <p:nvSpPr>
          <p:cNvPr id="44055" name="Rectangle 23"/>
          <p:cNvSpPr>
            <a:spLocks noGrp="1" noChangeArrowheads="1"/>
          </p:cNvSpPr>
          <p:nvPr>
            <p:ph type="title"/>
          </p:nvPr>
        </p:nvSpPr>
        <p:spPr bwMode="auto">
          <a:xfrm>
            <a:off x="304800" y="381000"/>
            <a:ext cx="8534400" cy="609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44056" name="Rectangle 24"/>
          <p:cNvSpPr>
            <a:spLocks noGrp="1" noChangeArrowheads="1"/>
          </p:cNvSpPr>
          <p:nvPr>
            <p:ph type="body" idx="1"/>
          </p:nvPr>
        </p:nvSpPr>
        <p:spPr bwMode="auto">
          <a:xfrm>
            <a:off x="304800" y="1066800"/>
            <a:ext cx="8534400" cy="3733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iming>
    <p:tnLst>
      <p:par>
        <p:cTn id="1" dur="indefinite" restart="never" nodeType="tmRoot"/>
      </p:par>
    </p:tnLst>
  </p:timing>
  <p:hf sldNum="0" hdr="0" dt="0"/>
  <p:txStyles>
    <p:titleStyle>
      <a:lvl1pPr algn="l" rtl="0" fontAlgn="base">
        <a:spcBef>
          <a:spcPct val="0"/>
        </a:spcBef>
        <a:spcAft>
          <a:spcPct val="0"/>
        </a:spcAft>
        <a:defRPr sz="2800" b="1">
          <a:solidFill>
            <a:schemeClr val="tx1"/>
          </a:solidFill>
          <a:latin typeface="+mj-lt"/>
          <a:ea typeface="+mj-ea"/>
          <a:cs typeface="+mj-cs"/>
        </a:defRPr>
      </a:lvl1pPr>
      <a:lvl2pPr algn="l" rtl="0" fontAlgn="base">
        <a:spcBef>
          <a:spcPct val="0"/>
        </a:spcBef>
        <a:spcAft>
          <a:spcPct val="0"/>
        </a:spcAft>
        <a:defRPr sz="2800" b="1">
          <a:solidFill>
            <a:schemeClr val="tx1"/>
          </a:solidFill>
          <a:latin typeface="Arial" charset="0"/>
        </a:defRPr>
      </a:lvl2pPr>
      <a:lvl3pPr algn="l" rtl="0" fontAlgn="base">
        <a:spcBef>
          <a:spcPct val="0"/>
        </a:spcBef>
        <a:spcAft>
          <a:spcPct val="0"/>
        </a:spcAft>
        <a:defRPr sz="2800" b="1">
          <a:solidFill>
            <a:schemeClr val="tx1"/>
          </a:solidFill>
          <a:latin typeface="Arial" charset="0"/>
        </a:defRPr>
      </a:lvl3pPr>
      <a:lvl4pPr algn="l" rtl="0" fontAlgn="base">
        <a:spcBef>
          <a:spcPct val="0"/>
        </a:spcBef>
        <a:spcAft>
          <a:spcPct val="0"/>
        </a:spcAft>
        <a:defRPr sz="2800" b="1">
          <a:solidFill>
            <a:schemeClr val="tx1"/>
          </a:solidFill>
          <a:latin typeface="Arial" charset="0"/>
        </a:defRPr>
      </a:lvl4pPr>
      <a:lvl5pPr algn="l" rtl="0" fontAlgn="base">
        <a:spcBef>
          <a:spcPct val="0"/>
        </a:spcBef>
        <a:spcAft>
          <a:spcPct val="0"/>
        </a:spcAft>
        <a:defRPr sz="2800" b="1">
          <a:solidFill>
            <a:schemeClr val="tx1"/>
          </a:solidFill>
          <a:latin typeface="Arial" charset="0"/>
        </a:defRPr>
      </a:lvl5pPr>
      <a:lvl6pPr marL="457200" algn="l" rtl="0" fontAlgn="base">
        <a:spcBef>
          <a:spcPct val="0"/>
        </a:spcBef>
        <a:spcAft>
          <a:spcPct val="0"/>
        </a:spcAft>
        <a:defRPr sz="2800" b="1">
          <a:solidFill>
            <a:schemeClr val="tx1"/>
          </a:solidFill>
          <a:latin typeface="Arial" charset="0"/>
        </a:defRPr>
      </a:lvl6pPr>
      <a:lvl7pPr marL="914400" algn="l" rtl="0" fontAlgn="base">
        <a:spcBef>
          <a:spcPct val="0"/>
        </a:spcBef>
        <a:spcAft>
          <a:spcPct val="0"/>
        </a:spcAft>
        <a:defRPr sz="2800" b="1">
          <a:solidFill>
            <a:schemeClr val="tx1"/>
          </a:solidFill>
          <a:latin typeface="Arial" charset="0"/>
        </a:defRPr>
      </a:lvl7pPr>
      <a:lvl8pPr marL="1371600" algn="l" rtl="0" fontAlgn="base">
        <a:spcBef>
          <a:spcPct val="0"/>
        </a:spcBef>
        <a:spcAft>
          <a:spcPct val="0"/>
        </a:spcAft>
        <a:defRPr sz="2800" b="1">
          <a:solidFill>
            <a:schemeClr val="tx1"/>
          </a:solidFill>
          <a:latin typeface="Arial" charset="0"/>
        </a:defRPr>
      </a:lvl8pPr>
      <a:lvl9pPr marL="1828800" algn="l" rtl="0" fontAlgn="base">
        <a:spcBef>
          <a:spcPct val="0"/>
        </a:spcBef>
        <a:spcAft>
          <a:spcPct val="0"/>
        </a:spcAft>
        <a:defRPr sz="2800" b="1">
          <a:solidFill>
            <a:schemeClr val="tx1"/>
          </a:solidFill>
          <a:latin typeface="Arial" charset="0"/>
        </a:defRPr>
      </a:lvl9pPr>
    </p:titleStyle>
    <p:bodyStyle>
      <a:lvl1pPr marL="342900" indent="-342900" algn="l" rtl="0" fontAlgn="base">
        <a:spcBef>
          <a:spcPct val="20000"/>
        </a:spcBef>
        <a:spcAft>
          <a:spcPct val="0"/>
        </a:spcAft>
        <a:buChar char="•"/>
        <a:defRPr sz="2800">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a:solidFill>
            <a:schemeClr val="tx1"/>
          </a:solidFill>
          <a:latin typeface="+mn-lt"/>
        </a:defRPr>
      </a:lvl4pPr>
      <a:lvl5pPr marL="2057400" indent="-228600" algn="l" rtl="0" fontAlgn="base">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6451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vl1pPr>
          </a:lstStyle>
          <a:p>
            <a:endParaRPr lang="en-US"/>
          </a:p>
        </p:txBody>
      </p:sp>
      <p:sp>
        <p:nvSpPr>
          <p:cNvPr id="6451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r>
              <a:rPr lang="el-GR" smtClean="0"/>
              <a:t>ΠΑΣΧΑΛΟΥΔΗΣ ΔΗΜΗΤΡΗΣ</a:t>
            </a:r>
            <a:endParaRPr lang="en-US"/>
          </a:p>
        </p:txBody>
      </p:sp>
      <p:sp>
        <p:nvSpPr>
          <p:cNvPr id="6451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43F2084D-9DCD-4895-8A18-A9414A43A70F}" type="slidenum">
              <a:rPr lang="en-US"/>
              <a:pPr/>
              <a:t>‹#›</a:t>
            </a:fld>
            <a:endParaRPr lang="en-US"/>
          </a:p>
        </p:txBody>
      </p:sp>
      <p:sp>
        <p:nvSpPr>
          <p:cNvPr id="64535" name="Rectangle 23"/>
          <p:cNvSpPr>
            <a:spLocks noGrp="1" noChangeArrowheads="1"/>
          </p:cNvSpPr>
          <p:nvPr>
            <p:ph type="title"/>
          </p:nvPr>
        </p:nvSpPr>
        <p:spPr bwMode="auto">
          <a:xfrm>
            <a:off x="304800" y="381000"/>
            <a:ext cx="8534400" cy="609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64536" name="Rectangle 24"/>
          <p:cNvSpPr>
            <a:spLocks noGrp="1" noChangeArrowheads="1"/>
          </p:cNvSpPr>
          <p:nvPr>
            <p:ph type="body" idx="1"/>
          </p:nvPr>
        </p:nvSpPr>
        <p:spPr bwMode="auto">
          <a:xfrm>
            <a:off x="304800" y="1066800"/>
            <a:ext cx="8534400" cy="3733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iming>
    <p:tnLst>
      <p:par>
        <p:cTn id="1" dur="indefinite" restart="never" nodeType="tmRoot"/>
      </p:par>
    </p:tnLst>
  </p:timing>
  <p:hf sldNum="0" hdr="0" dt="0"/>
  <p:txStyles>
    <p:titleStyle>
      <a:lvl1pPr algn="l" rtl="0" fontAlgn="base">
        <a:spcBef>
          <a:spcPct val="0"/>
        </a:spcBef>
        <a:spcAft>
          <a:spcPct val="0"/>
        </a:spcAft>
        <a:defRPr sz="2800" b="1">
          <a:solidFill>
            <a:schemeClr val="tx1"/>
          </a:solidFill>
          <a:latin typeface="+mj-lt"/>
          <a:ea typeface="+mj-ea"/>
          <a:cs typeface="+mj-cs"/>
        </a:defRPr>
      </a:lvl1pPr>
      <a:lvl2pPr algn="l" rtl="0" fontAlgn="base">
        <a:spcBef>
          <a:spcPct val="0"/>
        </a:spcBef>
        <a:spcAft>
          <a:spcPct val="0"/>
        </a:spcAft>
        <a:defRPr sz="2800" b="1">
          <a:solidFill>
            <a:schemeClr val="tx1"/>
          </a:solidFill>
          <a:latin typeface="Arial" charset="0"/>
        </a:defRPr>
      </a:lvl2pPr>
      <a:lvl3pPr algn="l" rtl="0" fontAlgn="base">
        <a:spcBef>
          <a:spcPct val="0"/>
        </a:spcBef>
        <a:spcAft>
          <a:spcPct val="0"/>
        </a:spcAft>
        <a:defRPr sz="2800" b="1">
          <a:solidFill>
            <a:schemeClr val="tx1"/>
          </a:solidFill>
          <a:latin typeface="Arial" charset="0"/>
        </a:defRPr>
      </a:lvl3pPr>
      <a:lvl4pPr algn="l" rtl="0" fontAlgn="base">
        <a:spcBef>
          <a:spcPct val="0"/>
        </a:spcBef>
        <a:spcAft>
          <a:spcPct val="0"/>
        </a:spcAft>
        <a:defRPr sz="2800" b="1">
          <a:solidFill>
            <a:schemeClr val="tx1"/>
          </a:solidFill>
          <a:latin typeface="Arial" charset="0"/>
        </a:defRPr>
      </a:lvl4pPr>
      <a:lvl5pPr algn="l" rtl="0" fontAlgn="base">
        <a:spcBef>
          <a:spcPct val="0"/>
        </a:spcBef>
        <a:spcAft>
          <a:spcPct val="0"/>
        </a:spcAft>
        <a:defRPr sz="2800" b="1">
          <a:solidFill>
            <a:schemeClr val="tx1"/>
          </a:solidFill>
          <a:latin typeface="Arial" charset="0"/>
        </a:defRPr>
      </a:lvl5pPr>
      <a:lvl6pPr marL="457200" algn="l" rtl="0" fontAlgn="base">
        <a:spcBef>
          <a:spcPct val="0"/>
        </a:spcBef>
        <a:spcAft>
          <a:spcPct val="0"/>
        </a:spcAft>
        <a:defRPr sz="2800" b="1">
          <a:solidFill>
            <a:schemeClr val="tx1"/>
          </a:solidFill>
          <a:latin typeface="Arial" charset="0"/>
        </a:defRPr>
      </a:lvl6pPr>
      <a:lvl7pPr marL="914400" algn="l" rtl="0" fontAlgn="base">
        <a:spcBef>
          <a:spcPct val="0"/>
        </a:spcBef>
        <a:spcAft>
          <a:spcPct val="0"/>
        </a:spcAft>
        <a:defRPr sz="2800" b="1">
          <a:solidFill>
            <a:schemeClr val="tx1"/>
          </a:solidFill>
          <a:latin typeface="Arial" charset="0"/>
        </a:defRPr>
      </a:lvl7pPr>
      <a:lvl8pPr marL="1371600" algn="l" rtl="0" fontAlgn="base">
        <a:spcBef>
          <a:spcPct val="0"/>
        </a:spcBef>
        <a:spcAft>
          <a:spcPct val="0"/>
        </a:spcAft>
        <a:defRPr sz="2800" b="1">
          <a:solidFill>
            <a:schemeClr val="tx1"/>
          </a:solidFill>
          <a:latin typeface="Arial" charset="0"/>
        </a:defRPr>
      </a:lvl8pPr>
      <a:lvl9pPr marL="1828800" algn="l" rtl="0" fontAlgn="base">
        <a:spcBef>
          <a:spcPct val="0"/>
        </a:spcBef>
        <a:spcAft>
          <a:spcPct val="0"/>
        </a:spcAft>
        <a:defRPr sz="2800" b="1">
          <a:solidFill>
            <a:schemeClr val="tx1"/>
          </a:solidFill>
          <a:latin typeface="Arial" charset="0"/>
        </a:defRPr>
      </a:lvl9pPr>
    </p:titleStyle>
    <p:bodyStyle>
      <a:lvl1pPr marL="342900" indent="-342900" algn="l" rtl="0" fontAlgn="base">
        <a:spcBef>
          <a:spcPct val="20000"/>
        </a:spcBef>
        <a:spcAft>
          <a:spcPct val="0"/>
        </a:spcAft>
        <a:buChar char="•"/>
        <a:defRPr sz="2800">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a:solidFill>
            <a:schemeClr val="tx1"/>
          </a:solidFill>
          <a:latin typeface="+mn-lt"/>
        </a:defRPr>
      </a:lvl4pPr>
      <a:lvl5pPr marL="2057400" indent="-228600" algn="l" rtl="0" fontAlgn="base">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1417638"/>
            <a:ext cx="7315200" cy="7159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l-GR" smtClean="0"/>
              <a:t>Kλικ για επεξεργασία του τίτλου</a:t>
            </a:r>
            <a:endParaRPr lang="en-US" smtClean="0"/>
          </a:p>
        </p:txBody>
      </p:sp>
      <p:sp>
        <p:nvSpPr>
          <p:cNvPr id="1027" name="Rectangle 3"/>
          <p:cNvSpPr>
            <a:spLocks noGrp="1" noChangeArrowheads="1"/>
          </p:cNvSpPr>
          <p:nvPr>
            <p:ph type="body" idx="1"/>
          </p:nvPr>
        </p:nvSpPr>
        <p:spPr bwMode="auto">
          <a:xfrm>
            <a:off x="914400" y="2438400"/>
            <a:ext cx="7315200" cy="419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smtClean="0"/>
          </a:p>
        </p:txBody>
      </p:sp>
    </p:spTree>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hf sldNum="0" hdr="0" dt="0"/>
  <p:txStyles>
    <p:titleStyle>
      <a:lvl1pPr algn="l" rtl="0" eaLnBrk="1" fontAlgn="base" hangingPunct="1">
        <a:spcBef>
          <a:spcPct val="0"/>
        </a:spcBef>
        <a:spcAft>
          <a:spcPct val="0"/>
        </a:spcAft>
        <a:defRPr sz="4400">
          <a:solidFill>
            <a:schemeClr val="tx1"/>
          </a:solidFill>
          <a:latin typeface="+mj-lt"/>
          <a:ea typeface="+mj-ea"/>
          <a:cs typeface="+mj-cs"/>
        </a:defRPr>
      </a:lvl1pPr>
      <a:lvl2pPr algn="l" rtl="0" eaLnBrk="1" fontAlgn="base" hangingPunct="1">
        <a:spcBef>
          <a:spcPct val="0"/>
        </a:spcBef>
        <a:spcAft>
          <a:spcPct val="0"/>
        </a:spcAft>
        <a:defRPr sz="4400">
          <a:solidFill>
            <a:schemeClr val="tx1"/>
          </a:solidFill>
          <a:latin typeface="Microsoft Sans Serif" pitchFamily="34" charset="0"/>
        </a:defRPr>
      </a:lvl2pPr>
      <a:lvl3pPr algn="l" rtl="0" eaLnBrk="1" fontAlgn="base" hangingPunct="1">
        <a:spcBef>
          <a:spcPct val="0"/>
        </a:spcBef>
        <a:spcAft>
          <a:spcPct val="0"/>
        </a:spcAft>
        <a:defRPr sz="4400">
          <a:solidFill>
            <a:schemeClr val="tx1"/>
          </a:solidFill>
          <a:latin typeface="Microsoft Sans Serif" pitchFamily="34" charset="0"/>
        </a:defRPr>
      </a:lvl3pPr>
      <a:lvl4pPr algn="l" rtl="0" eaLnBrk="1" fontAlgn="base" hangingPunct="1">
        <a:spcBef>
          <a:spcPct val="0"/>
        </a:spcBef>
        <a:spcAft>
          <a:spcPct val="0"/>
        </a:spcAft>
        <a:defRPr sz="4400">
          <a:solidFill>
            <a:schemeClr val="tx1"/>
          </a:solidFill>
          <a:latin typeface="Microsoft Sans Serif" pitchFamily="34" charset="0"/>
        </a:defRPr>
      </a:lvl4pPr>
      <a:lvl5pPr algn="l" rtl="0" eaLnBrk="1" fontAlgn="base" hangingPunct="1">
        <a:spcBef>
          <a:spcPct val="0"/>
        </a:spcBef>
        <a:spcAft>
          <a:spcPct val="0"/>
        </a:spcAft>
        <a:defRPr sz="4400">
          <a:solidFill>
            <a:schemeClr val="tx1"/>
          </a:solidFill>
          <a:latin typeface="Microsoft Sans Serif" pitchFamily="34" charset="0"/>
        </a:defRPr>
      </a:lvl5pPr>
      <a:lvl6pPr marL="457200" algn="l" rtl="0" eaLnBrk="1" fontAlgn="base" hangingPunct="1">
        <a:spcBef>
          <a:spcPct val="0"/>
        </a:spcBef>
        <a:spcAft>
          <a:spcPct val="0"/>
        </a:spcAft>
        <a:defRPr sz="4400">
          <a:solidFill>
            <a:schemeClr val="tx1"/>
          </a:solidFill>
          <a:latin typeface="Microsoft Sans Serif" pitchFamily="34" charset="0"/>
        </a:defRPr>
      </a:lvl6pPr>
      <a:lvl7pPr marL="914400" algn="l" rtl="0" eaLnBrk="1" fontAlgn="base" hangingPunct="1">
        <a:spcBef>
          <a:spcPct val="0"/>
        </a:spcBef>
        <a:spcAft>
          <a:spcPct val="0"/>
        </a:spcAft>
        <a:defRPr sz="4400">
          <a:solidFill>
            <a:schemeClr val="tx1"/>
          </a:solidFill>
          <a:latin typeface="Microsoft Sans Serif" pitchFamily="34" charset="0"/>
        </a:defRPr>
      </a:lvl7pPr>
      <a:lvl8pPr marL="1371600" algn="l" rtl="0" eaLnBrk="1" fontAlgn="base" hangingPunct="1">
        <a:spcBef>
          <a:spcPct val="0"/>
        </a:spcBef>
        <a:spcAft>
          <a:spcPct val="0"/>
        </a:spcAft>
        <a:defRPr sz="4400">
          <a:solidFill>
            <a:schemeClr val="tx1"/>
          </a:solidFill>
          <a:latin typeface="Microsoft Sans Serif" pitchFamily="34" charset="0"/>
        </a:defRPr>
      </a:lvl8pPr>
      <a:lvl9pPr marL="1828800" algn="l" rtl="0" eaLnBrk="1" fontAlgn="base" hangingPunct="1">
        <a:spcBef>
          <a:spcPct val="0"/>
        </a:spcBef>
        <a:spcAft>
          <a:spcPct val="0"/>
        </a:spcAft>
        <a:defRPr sz="4400">
          <a:solidFill>
            <a:schemeClr val="tx1"/>
          </a:solidFill>
          <a:latin typeface="Microsoft Sans Serif" pitchFamily="34"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5.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1.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1.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3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5.xml"/></Relationships>
</file>

<file path=ppt/slides/_rels/slide3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92518" name="Picture 6" descr="C:\Users\acer\Desktop\master (2).jpg"/>
          <p:cNvPicPr>
            <a:picLocks noChangeAspect="1" noChangeArrowheads="1"/>
          </p:cNvPicPr>
          <p:nvPr/>
        </p:nvPicPr>
        <p:blipFill>
          <a:blip r:embed="rId2" cstate="print"/>
          <a:srcRect/>
          <a:stretch>
            <a:fillRect/>
          </a:stretch>
        </p:blipFill>
        <p:spPr bwMode="auto">
          <a:xfrm>
            <a:off x="3807529" y="5346000"/>
            <a:ext cx="5336471" cy="1512000"/>
          </a:xfrm>
          <a:prstGeom prst="rect">
            <a:avLst/>
          </a:prstGeom>
          <a:noFill/>
        </p:spPr>
      </p:pic>
      <p:sp>
        <p:nvSpPr>
          <p:cNvPr id="8" name="7 - TextBox"/>
          <p:cNvSpPr txBox="1"/>
          <p:nvPr/>
        </p:nvSpPr>
        <p:spPr>
          <a:xfrm>
            <a:off x="0" y="381000"/>
            <a:ext cx="7315200" cy="4154984"/>
          </a:xfrm>
          <a:prstGeom prst="rect">
            <a:avLst/>
          </a:prstGeom>
          <a:solidFill>
            <a:schemeClr val="bg1"/>
          </a:solidFill>
        </p:spPr>
        <p:txBody>
          <a:bodyPr wrap="square" rtlCol="0">
            <a:spAutoFit/>
          </a:bodyPr>
          <a:lstStyle/>
          <a:p>
            <a:pPr algn="r"/>
            <a:endParaRPr lang="en-US" sz="2000" dirty="0" smtClean="0">
              <a:latin typeface="Tahoma" pitchFamily="34" charset="0"/>
              <a:ea typeface="Tahoma" pitchFamily="34" charset="0"/>
              <a:cs typeface="Tahoma" pitchFamily="34" charset="0"/>
            </a:endParaRPr>
          </a:p>
          <a:p>
            <a:pPr algn="r"/>
            <a:r>
              <a:rPr lang="el-GR" sz="2000" dirty="0" smtClean="0">
                <a:latin typeface="Tahoma" pitchFamily="34" charset="0"/>
                <a:ea typeface="Tahoma" pitchFamily="34" charset="0"/>
                <a:cs typeface="Tahoma" pitchFamily="34" charset="0"/>
              </a:rPr>
              <a:t>ΔΗΜΗΤΡΗΣ ΠΑΣΧΑΛΟΥΔΗΣ</a:t>
            </a:r>
          </a:p>
          <a:p>
            <a:pPr algn="r"/>
            <a:endParaRPr lang="el-GR" sz="2000" dirty="0" smtClean="0">
              <a:latin typeface="Tahoma" pitchFamily="34" charset="0"/>
              <a:ea typeface="Tahoma" pitchFamily="34" charset="0"/>
              <a:cs typeface="Tahoma" pitchFamily="34" charset="0"/>
            </a:endParaRPr>
          </a:p>
          <a:p>
            <a:pPr algn="r"/>
            <a:r>
              <a:rPr lang="el-GR" sz="3600" dirty="0" smtClean="0">
                <a:solidFill>
                  <a:srgbClr val="FF3300"/>
                </a:solidFill>
                <a:latin typeface="Tahoma" pitchFamily="34" charset="0"/>
                <a:ea typeface="Tahoma" pitchFamily="34" charset="0"/>
                <a:cs typeface="Tahoma" pitchFamily="34" charset="0"/>
              </a:rPr>
              <a:t>Μάρκετινγκ</a:t>
            </a:r>
          </a:p>
          <a:p>
            <a:pPr algn="r"/>
            <a:r>
              <a:rPr lang="el-GR" sz="2800" dirty="0" smtClean="0">
                <a:latin typeface="Tahoma" pitchFamily="34" charset="0"/>
                <a:ea typeface="Tahoma" pitchFamily="34" charset="0"/>
                <a:cs typeface="Tahoma" pitchFamily="34" charset="0"/>
              </a:rPr>
              <a:t>Όσα πρέπει να γνωρίζετε </a:t>
            </a:r>
          </a:p>
          <a:p>
            <a:pPr algn="r"/>
            <a:r>
              <a:rPr lang="el-GR" sz="2800" dirty="0" smtClean="0">
                <a:latin typeface="Tahoma" pitchFamily="34" charset="0"/>
                <a:ea typeface="Tahoma" pitchFamily="34" charset="0"/>
                <a:cs typeface="Tahoma" pitchFamily="34" charset="0"/>
              </a:rPr>
              <a:t>και δεν έχετε ρωτήσει</a:t>
            </a:r>
            <a:endParaRPr lang="en-US" sz="2800" dirty="0" smtClean="0">
              <a:latin typeface="Tahoma" pitchFamily="34" charset="0"/>
              <a:ea typeface="Tahoma" pitchFamily="34" charset="0"/>
              <a:cs typeface="Tahoma" pitchFamily="34" charset="0"/>
            </a:endParaRPr>
          </a:p>
          <a:p>
            <a:pPr algn="r"/>
            <a:endParaRPr lang="el-GR" sz="2800" dirty="0" smtClean="0">
              <a:latin typeface="Tahoma" pitchFamily="34" charset="0"/>
              <a:ea typeface="Tahoma" pitchFamily="34" charset="0"/>
              <a:cs typeface="Tahoma" pitchFamily="34" charset="0"/>
            </a:endParaRPr>
          </a:p>
          <a:p>
            <a:pPr algn="r"/>
            <a:endParaRPr lang="el-GR" sz="2800" dirty="0" smtClean="0">
              <a:latin typeface="Tahoma" pitchFamily="34" charset="0"/>
              <a:ea typeface="Tahoma" pitchFamily="34" charset="0"/>
              <a:cs typeface="Tahoma" pitchFamily="34" charset="0"/>
            </a:endParaRPr>
          </a:p>
          <a:p>
            <a:pPr algn="r"/>
            <a:endParaRPr lang="el-GR" sz="2800" dirty="0" smtClean="0">
              <a:latin typeface="Tahoma" pitchFamily="34" charset="0"/>
              <a:ea typeface="Tahoma" pitchFamily="34" charset="0"/>
              <a:cs typeface="Tahoma" pitchFamily="34" charset="0"/>
            </a:endParaRPr>
          </a:p>
          <a:p>
            <a:pPr algn="r"/>
            <a:endParaRPr lang="el-GR" sz="2800" dirty="0">
              <a:latin typeface="Tahoma" pitchFamily="34" charset="0"/>
              <a:ea typeface="Tahoma" pitchFamily="34" charset="0"/>
              <a:cs typeface="Tahoma" pitchFamily="34" charset="0"/>
            </a:endParaRPr>
          </a:p>
        </p:txBody>
      </p:sp>
      <p:pic>
        <p:nvPicPr>
          <p:cNvPr id="12291" name="Picture 3"/>
          <p:cNvPicPr>
            <a:picLocks noChangeAspect="1" noChangeArrowheads="1"/>
          </p:cNvPicPr>
          <p:nvPr/>
        </p:nvPicPr>
        <p:blipFill>
          <a:blip r:embed="rId3" cstate="print"/>
          <a:srcRect/>
          <a:stretch>
            <a:fillRect/>
          </a:stretch>
        </p:blipFill>
        <p:spPr bwMode="auto">
          <a:xfrm>
            <a:off x="381000" y="726000"/>
            <a:ext cx="2304709" cy="3236400"/>
          </a:xfrm>
          <a:prstGeom prst="rect">
            <a:avLst/>
          </a:prstGeom>
          <a:noFill/>
          <a:ln w="9525">
            <a:noFill/>
            <a:miter lim="800000"/>
            <a:headEnd/>
            <a:tailEnd/>
          </a:ln>
          <a:effectLst/>
        </p:spPr>
      </p:pic>
      <p:pic>
        <p:nvPicPr>
          <p:cNvPr id="12292" name="Picture 4"/>
          <p:cNvPicPr>
            <a:picLocks noChangeAspect="1" noChangeArrowheads="1"/>
          </p:cNvPicPr>
          <p:nvPr/>
        </p:nvPicPr>
        <p:blipFill>
          <a:blip r:embed="rId4" cstate="print"/>
          <a:srcRect/>
          <a:stretch>
            <a:fillRect/>
          </a:stretch>
        </p:blipFill>
        <p:spPr bwMode="auto">
          <a:xfrm>
            <a:off x="5867400" y="3962400"/>
            <a:ext cx="1396041" cy="540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z="3600" dirty="0" smtClean="0">
                <a:solidFill>
                  <a:schemeClr val="bg1"/>
                </a:solidFill>
                <a:latin typeface="Times New Roman" pitchFamily="18" charset="0"/>
                <a:cs typeface="Times New Roman" pitchFamily="18" charset="0"/>
              </a:rPr>
              <a:t>Εισαγωγή</a:t>
            </a:r>
            <a:endParaRPr lang="el-GR" sz="3600" dirty="0">
              <a:solidFill>
                <a:schemeClr val="bg1"/>
              </a:solidFill>
              <a:latin typeface="Times New Roman" pitchFamily="18" charset="0"/>
              <a:cs typeface="Times New Roman" pitchFamily="18" charset="0"/>
            </a:endParaRPr>
          </a:p>
        </p:txBody>
      </p:sp>
      <p:sp>
        <p:nvSpPr>
          <p:cNvPr id="3" name="2 - Θέση περιεχομένου"/>
          <p:cNvSpPr>
            <a:spLocks noGrp="1"/>
          </p:cNvSpPr>
          <p:nvPr>
            <p:ph idx="1"/>
          </p:nvPr>
        </p:nvSpPr>
        <p:spPr>
          <a:xfrm>
            <a:off x="304800" y="1600200"/>
            <a:ext cx="8534400" cy="4267200"/>
          </a:xfrm>
        </p:spPr>
        <p:txBody>
          <a:bodyPr/>
          <a:lstStyle/>
          <a:p>
            <a:pPr algn="ctr"/>
            <a:r>
              <a:rPr lang="el-GR" dirty="0" smtClean="0">
                <a:latin typeface="Times New Roman" pitchFamily="18" charset="0"/>
                <a:cs typeface="Times New Roman" pitchFamily="18" charset="0"/>
              </a:rPr>
              <a:t>Δ</a:t>
            </a:r>
            <a:r>
              <a:rPr lang="el-GR" sz="3200" dirty="0" smtClean="0">
                <a:latin typeface="Times New Roman" pitchFamily="18" charset="0"/>
                <a:cs typeface="Times New Roman" pitchFamily="18" charset="0"/>
              </a:rPr>
              <a:t>εν έχει συγκεκριμένη χρονική διάρκεια</a:t>
            </a:r>
          </a:p>
          <a:p>
            <a:pPr algn="ctr"/>
            <a:r>
              <a:rPr lang="el-GR" dirty="0" smtClean="0">
                <a:latin typeface="Times New Roman" pitchFamily="18" charset="0"/>
                <a:cs typeface="Times New Roman" pitchFamily="18" charset="0"/>
              </a:rPr>
              <a:t>Δ</a:t>
            </a:r>
            <a:r>
              <a:rPr lang="el-GR" sz="3200" dirty="0" smtClean="0">
                <a:latin typeface="Times New Roman" pitchFamily="18" charset="0"/>
                <a:cs typeface="Times New Roman" pitchFamily="18" charset="0"/>
              </a:rPr>
              <a:t>ιαφέρει από προϊόν σε προϊόν</a:t>
            </a:r>
          </a:p>
          <a:p>
            <a:pPr algn="ctr"/>
            <a:r>
              <a:rPr lang="el-GR" dirty="0" smtClean="0">
                <a:latin typeface="Times New Roman" pitchFamily="18" charset="0"/>
                <a:cs typeface="Times New Roman" pitchFamily="18" charset="0"/>
              </a:rPr>
              <a:t>Π</a:t>
            </a:r>
            <a:r>
              <a:rPr lang="el-GR" sz="3200" dirty="0" smtClean="0">
                <a:latin typeface="Times New Roman" pitchFamily="18" charset="0"/>
                <a:cs typeface="Times New Roman" pitchFamily="18" charset="0"/>
              </a:rPr>
              <a:t>εριλαμβάνει υψηλά κόστη</a:t>
            </a:r>
          </a:p>
          <a:p>
            <a:pPr algn="ctr"/>
            <a:r>
              <a:rPr lang="el-GR" dirty="0" smtClean="0">
                <a:latin typeface="Times New Roman" pitchFamily="18" charset="0"/>
                <a:cs typeface="Times New Roman" pitchFamily="18" charset="0"/>
              </a:rPr>
              <a:t>Έ</a:t>
            </a:r>
            <a:r>
              <a:rPr lang="el-GR" sz="3200" dirty="0" smtClean="0">
                <a:latin typeface="Times New Roman" pitchFamily="18" charset="0"/>
                <a:cs typeface="Times New Roman" pitchFamily="18" charset="0"/>
              </a:rPr>
              <a:t>χει υψηλό βαθμό αποτυχίας</a:t>
            </a:r>
          </a:p>
          <a:p>
            <a:pPr algn="ctr"/>
            <a:r>
              <a:rPr lang="el-GR" dirty="0" smtClean="0">
                <a:latin typeface="Times New Roman" pitchFamily="18" charset="0"/>
                <a:cs typeface="Times New Roman" pitchFamily="18" charset="0"/>
              </a:rPr>
              <a:t>Ό</a:t>
            </a:r>
            <a:r>
              <a:rPr lang="el-GR" sz="3200" dirty="0" smtClean="0">
                <a:latin typeface="Times New Roman" pitchFamily="18" charset="0"/>
                <a:cs typeface="Times New Roman" pitchFamily="18" charset="0"/>
              </a:rPr>
              <a:t>λη η προσπάθεια του μάρκετινγκ είναι να δημιουργήσει επιθυμία για το προϊόν αυτό καθαυτό και όχι για τη συγκεκριμένη μάρκα</a:t>
            </a:r>
            <a:endParaRPr lang="el-GR" sz="3200" dirty="0">
              <a:latin typeface="Times New Roman" pitchFamily="18" charset="0"/>
              <a:cs typeface="Times New Roman" pitchFamily="18" charset="0"/>
            </a:endParaRPr>
          </a:p>
        </p:txBody>
      </p:sp>
      <p:sp>
        <p:nvSpPr>
          <p:cNvPr id="4" name="1 - Τίτλος"/>
          <p:cNvSpPr txBox="1">
            <a:spLocks/>
          </p:cNvSpPr>
          <p:nvPr/>
        </p:nvSpPr>
        <p:spPr bwMode="auto">
          <a:xfrm>
            <a:off x="304800" y="228600"/>
            <a:ext cx="8534400" cy="609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l-GR" sz="3800" b="1" i="0" u="none" strike="noStrike" kern="0" cap="none" spc="0" normalizeH="0" baseline="0" noProof="0" dirty="0" smtClean="0">
                <a:ln>
                  <a:noFill/>
                </a:ln>
                <a:solidFill>
                  <a:schemeClr val="bg1"/>
                </a:solidFill>
                <a:effectLst/>
                <a:uLnTx/>
                <a:uFillTx/>
                <a:latin typeface="Times New Roman" pitchFamily="18" charset="0"/>
                <a:ea typeface="+mj-ea"/>
                <a:cs typeface="Times New Roman" pitchFamily="18" charset="0"/>
              </a:rPr>
              <a:t>Εισαγωγή</a:t>
            </a:r>
            <a:endParaRPr kumimoji="0" lang="el-GR" sz="3800" b="1" i="0" u="none" strike="noStrike" kern="0" cap="none" spc="0" normalizeH="0" baseline="0" noProof="0" dirty="0">
              <a:ln>
                <a:noFill/>
              </a:ln>
              <a:solidFill>
                <a:schemeClr val="bg1"/>
              </a:solidFill>
              <a:effectLst/>
              <a:uLnTx/>
              <a:uFillTx/>
              <a:latin typeface="Times New Roman" pitchFamily="18" charset="0"/>
              <a:ea typeface="+mj-ea"/>
              <a:cs typeface="Times New Roman"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z="3600" i="1" dirty="0" smtClean="0">
                <a:solidFill>
                  <a:schemeClr val="bg1"/>
                </a:solidFill>
                <a:latin typeface="Times New Roman" pitchFamily="18" charset="0"/>
                <a:cs typeface="Times New Roman" pitchFamily="18" charset="0"/>
              </a:rPr>
              <a:t>Ανάπτυξη</a:t>
            </a:r>
            <a:endParaRPr lang="el-GR" sz="3600" dirty="0">
              <a:solidFill>
                <a:schemeClr val="bg1"/>
              </a:solidFill>
              <a:latin typeface="Times New Roman" pitchFamily="18" charset="0"/>
              <a:cs typeface="Times New Roman" pitchFamily="18" charset="0"/>
            </a:endParaRPr>
          </a:p>
        </p:txBody>
      </p:sp>
      <p:sp>
        <p:nvSpPr>
          <p:cNvPr id="3" name="2 - Θέση περιεχομένου"/>
          <p:cNvSpPr>
            <a:spLocks noGrp="1"/>
          </p:cNvSpPr>
          <p:nvPr>
            <p:ph idx="1"/>
          </p:nvPr>
        </p:nvSpPr>
        <p:spPr>
          <a:xfrm>
            <a:off x="304800" y="1752600"/>
            <a:ext cx="8534400" cy="4114800"/>
          </a:xfrm>
        </p:spPr>
        <p:txBody>
          <a:bodyPr/>
          <a:lstStyle/>
          <a:p>
            <a:pPr indent="0" algn="ctr">
              <a:lnSpc>
                <a:spcPct val="150000"/>
              </a:lnSpc>
              <a:spcBef>
                <a:spcPts val="0"/>
              </a:spcBef>
            </a:pPr>
            <a:r>
              <a:rPr lang="el-GR" dirty="0" smtClean="0">
                <a:latin typeface="Times New Roman" pitchFamily="18" charset="0"/>
                <a:cs typeface="Times New Roman" pitchFamily="18" charset="0"/>
              </a:rPr>
              <a:t> Ο</a:t>
            </a:r>
            <a:r>
              <a:rPr lang="el-GR" sz="3200" dirty="0" smtClean="0">
                <a:latin typeface="Times New Roman" pitchFamily="18" charset="0"/>
                <a:cs typeface="Times New Roman" pitchFamily="18" charset="0"/>
              </a:rPr>
              <a:t>ι πωλήσεις και τα κέρδη αυξάνουν</a:t>
            </a:r>
          </a:p>
          <a:p>
            <a:pPr indent="0" algn="ctr">
              <a:spcBef>
                <a:spcPts val="0"/>
              </a:spcBef>
            </a:pPr>
            <a:r>
              <a:rPr lang="el-GR" dirty="0" smtClean="0">
                <a:latin typeface="Times New Roman" pitchFamily="18" charset="0"/>
                <a:cs typeface="Times New Roman" pitchFamily="18" charset="0"/>
              </a:rPr>
              <a:t> Ε</a:t>
            </a:r>
            <a:r>
              <a:rPr lang="el-GR" sz="3200" dirty="0" smtClean="0">
                <a:latin typeface="Times New Roman" pitchFamily="18" charset="0"/>
                <a:cs typeface="Times New Roman" pitchFamily="18" charset="0"/>
              </a:rPr>
              <a:t>ισχωρούν ανταγωνιστές στην αγορά μιμούμενοι το πρωτοπόρο προϊόν</a:t>
            </a:r>
          </a:p>
          <a:p>
            <a:pPr indent="0" algn="ctr">
              <a:lnSpc>
                <a:spcPct val="150000"/>
              </a:lnSpc>
              <a:spcBef>
                <a:spcPts val="0"/>
              </a:spcBef>
            </a:pPr>
            <a:r>
              <a:rPr lang="el-GR" dirty="0" smtClean="0">
                <a:latin typeface="Times New Roman" pitchFamily="18" charset="0"/>
                <a:cs typeface="Times New Roman" pitchFamily="18" charset="0"/>
              </a:rPr>
              <a:t> Δ</a:t>
            </a:r>
            <a:r>
              <a:rPr lang="el-GR" sz="3200" dirty="0" smtClean="0">
                <a:latin typeface="Times New Roman" pitchFamily="18" charset="0"/>
                <a:cs typeface="Times New Roman" pitchFamily="18" charset="0"/>
              </a:rPr>
              <a:t>ίνεται μεγαλύτερη έμφαση στη μάρκα</a:t>
            </a:r>
          </a:p>
          <a:p>
            <a:pPr indent="0" algn="ctr">
              <a:lnSpc>
                <a:spcPct val="150000"/>
              </a:lnSpc>
              <a:spcBef>
                <a:spcPts val="0"/>
              </a:spcBef>
            </a:pPr>
            <a:r>
              <a:rPr lang="el-GR" dirty="0" smtClean="0">
                <a:latin typeface="Times New Roman" pitchFamily="18" charset="0"/>
                <a:cs typeface="Times New Roman" pitchFamily="18" charset="0"/>
              </a:rPr>
              <a:t> Ε</a:t>
            </a:r>
            <a:r>
              <a:rPr lang="el-GR" sz="3200" dirty="0" smtClean="0">
                <a:latin typeface="Times New Roman" pitchFamily="18" charset="0"/>
                <a:cs typeface="Times New Roman" pitchFamily="18" charset="0"/>
              </a:rPr>
              <a:t>ίναι δυνατόν η τιμή να αρχίσει να πέφτει</a:t>
            </a:r>
            <a:endParaRPr lang="el-GR" sz="3200" dirty="0">
              <a:latin typeface="Times New Roman" pitchFamily="18" charset="0"/>
              <a:cs typeface="Times New Roman" pitchFamily="18" charset="0"/>
            </a:endParaRPr>
          </a:p>
        </p:txBody>
      </p:sp>
      <p:sp>
        <p:nvSpPr>
          <p:cNvPr id="4" name="1 - Τίτλος"/>
          <p:cNvSpPr txBox="1">
            <a:spLocks/>
          </p:cNvSpPr>
          <p:nvPr/>
        </p:nvSpPr>
        <p:spPr bwMode="auto">
          <a:xfrm>
            <a:off x="304800" y="228600"/>
            <a:ext cx="8534400" cy="609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l-GR" sz="3800" b="1" kern="0" dirty="0" smtClean="0">
                <a:solidFill>
                  <a:schemeClr val="bg1"/>
                </a:solidFill>
                <a:latin typeface="Times New Roman" pitchFamily="18" charset="0"/>
                <a:ea typeface="+mj-ea"/>
                <a:cs typeface="Times New Roman" pitchFamily="18" charset="0"/>
              </a:rPr>
              <a:t>Ανάπτυξη</a:t>
            </a:r>
            <a:endParaRPr kumimoji="0" lang="el-GR" sz="3800" b="1" i="0" u="none" strike="noStrike" kern="0" cap="none" spc="0" normalizeH="0" baseline="0" noProof="0" dirty="0">
              <a:ln>
                <a:noFill/>
              </a:ln>
              <a:solidFill>
                <a:schemeClr val="bg1"/>
              </a:solidFill>
              <a:effectLst/>
              <a:uLnTx/>
              <a:uFillTx/>
              <a:latin typeface="Times New Roman" pitchFamily="18" charset="0"/>
              <a:ea typeface="+mj-ea"/>
              <a:cs typeface="Times New Roman"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z="3600" i="1" dirty="0" smtClean="0">
                <a:solidFill>
                  <a:schemeClr val="bg1"/>
                </a:solidFill>
                <a:latin typeface="Times New Roman" pitchFamily="18" charset="0"/>
                <a:cs typeface="Times New Roman" pitchFamily="18" charset="0"/>
              </a:rPr>
              <a:t>Ωριμότητα</a:t>
            </a:r>
            <a:endParaRPr lang="el-GR" sz="3600" dirty="0">
              <a:solidFill>
                <a:schemeClr val="bg1"/>
              </a:solidFill>
              <a:latin typeface="Times New Roman" pitchFamily="18" charset="0"/>
              <a:cs typeface="Times New Roman" pitchFamily="18" charset="0"/>
            </a:endParaRPr>
          </a:p>
        </p:txBody>
      </p:sp>
      <p:sp>
        <p:nvSpPr>
          <p:cNvPr id="3" name="2 - Θέση περιεχομένου"/>
          <p:cNvSpPr>
            <a:spLocks noGrp="1"/>
          </p:cNvSpPr>
          <p:nvPr>
            <p:ph idx="1"/>
          </p:nvPr>
        </p:nvSpPr>
        <p:spPr>
          <a:xfrm>
            <a:off x="304800" y="1371600"/>
            <a:ext cx="8534400" cy="4800600"/>
          </a:xfrm>
        </p:spPr>
        <p:txBody>
          <a:bodyPr/>
          <a:lstStyle/>
          <a:p>
            <a:pPr algn="ctr"/>
            <a:r>
              <a:rPr lang="el-GR" sz="3000" dirty="0" smtClean="0">
                <a:latin typeface="Times New Roman" pitchFamily="18" charset="0"/>
                <a:cs typeface="Times New Roman" pitchFamily="18" charset="0"/>
              </a:rPr>
              <a:t>Οι πωλήσεις συνεχίζουν να αυξάνουν αλλά με ρυθμό πιο αργό απ’ ό,τι στην προηγούμενη περίοδο</a:t>
            </a:r>
          </a:p>
          <a:p>
            <a:pPr algn="ctr"/>
            <a:r>
              <a:rPr lang="el-GR" sz="3000" dirty="0" smtClean="0">
                <a:latin typeface="Times New Roman" pitchFamily="18" charset="0"/>
                <a:cs typeface="Times New Roman" pitchFamily="18" charset="0"/>
              </a:rPr>
              <a:t>Οι πωλήσεις αγγίζουν το υψηλότερο σημείο</a:t>
            </a:r>
          </a:p>
          <a:p>
            <a:pPr algn="ctr"/>
            <a:r>
              <a:rPr lang="el-GR" sz="3000" dirty="0" smtClean="0">
                <a:latin typeface="Times New Roman" pitchFamily="18" charset="0"/>
                <a:cs typeface="Times New Roman" pitchFamily="18" charset="0"/>
              </a:rPr>
              <a:t>Ο ανταγωνισμός είναι έντονος</a:t>
            </a:r>
          </a:p>
          <a:p>
            <a:pPr algn="ctr"/>
            <a:r>
              <a:rPr lang="el-GR" sz="3000" dirty="0" smtClean="0">
                <a:latin typeface="Times New Roman" pitchFamily="18" charset="0"/>
                <a:cs typeface="Times New Roman" pitchFamily="18" charset="0"/>
              </a:rPr>
              <a:t>Οι παραγωγοί δαπανούν περισσότερα σε προσπάθειες προώθησης και διαφήμισης</a:t>
            </a:r>
          </a:p>
          <a:p>
            <a:pPr algn="ctr"/>
            <a:r>
              <a:rPr lang="el-GR" sz="3000" dirty="0" smtClean="0">
                <a:latin typeface="Times New Roman" pitchFamily="18" charset="0"/>
                <a:cs typeface="Times New Roman" pitchFamily="18" charset="0"/>
              </a:rPr>
              <a:t>Οι παραγωγοί ενισχύουν το προϊόν με νέα χαρακτηριστικά </a:t>
            </a:r>
          </a:p>
          <a:p>
            <a:pPr algn="ctr"/>
            <a:r>
              <a:rPr lang="el-GR" sz="3000" dirty="0" smtClean="0">
                <a:latin typeface="Times New Roman" pitchFamily="18" charset="0"/>
                <a:cs typeface="Times New Roman" pitchFamily="18" charset="0"/>
              </a:rPr>
              <a:t>Μείωση των κερδών και για τον παραγωγό και για τον πωλητή του προϊόντος</a:t>
            </a:r>
            <a:endParaRPr lang="el-GR" sz="3000" dirty="0">
              <a:latin typeface="Times New Roman" pitchFamily="18" charset="0"/>
              <a:cs typeface="Times New Roman" pitchFamily="18" charset="0"/>
            </a:endParaRPr>
          </a:p>
        </p:txBody>
      </p:sp>
      <p:sp>
        <p:nvSpPr>
          <p:cNvPr id="4" name="1 - Τίτλος"/>
          <p:cNvSpPr txBox="1">
            <a:spLocks/>
          </p:cNvSpPr>
          <p:nvPr/>
        </p:nvSpPr>
        <p:spPr bwMode="auto">
          <a:xfrm>
            <a:off x="304800" y="228600"/>
            <a:ext cx="8534400" cy="609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l-GR" sz="3800" b="1" kern="0" noProof="0" dirty="0" smtClean="0">
                <a:solidFill>
                  <a:schemeClr val="bg1"/>
                </a:solidFill>
                <a:latin typeface="Times New Roman" pitchFamily="18" charset="0"/>
                <a:ea typeface="+mj-ea"/>
                <a:cs typeface="Times New Roman" pitchFamily="18" charset="0"/>
              </a:rPr>
              <a:t>Ωριμότητα </a:t>
            </a:r>
            <a:endParaRPr kumimoji="0" lang="el-GR" sz="3800" b="1" i="0" u="none" strike="noStrike" kern="0" cap="none" spc="0" normalizeH="0" baseline="0" noProof="0" dirty="0">
              <a:ln>
                <a:noFill/>
              </a:ln>
              <a:solidFill>
                <a:schemeClr val="bg1"/>
              </a:solidFill>
              <a:effectLst/>
              <a:uLnTx/>
              <a:uFillTx/>
              <a:latin typeface="Times New Roman" pitchFamily="18" charset="0"/>
              <a:ea typeface="+mj-ea"/>
              <a:cs typeface="Times New Roman"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81000" y="381000"/>
            <a:ext cx="8534400" cy="838200"/>
          </a:xfrm>
        </p:spPr>
        <p:txBody>
          <a:bodyPr/>
          <a:lstStyle/>
          <a:p>
            <a:r>
              <a:rPr lang="el-GR" sz="3800" b="1" dirty="0" smtClean="0">
                <a:solidFill>
                  <a:schemeClr val="bg1"/>
                </a:solidFill>
                <a:latin typeface="Times New Roman" pitchFamily="18" charset="0"/>
                <a:cs typeface="Times New Roman" pitchFamily="18" charset="0"/>
              </a:rPr>
              <a:t>Παρακμή</a:t>
            </a:r>
            <a:br>
              <a:rPr lang="el-GR" sz="3800" b="1" dirty="0" smtClean="0">
                <a:solidFill>
                  <a:schemeClr val="bg1"/>
                </a:solidFill>
                <a:latin typeface="Times New Roman" pitchFamily="18" charset="0"/>
                <a:cs typeface="Times New Roman" pitchFamily="18" charset="0"/>
              </a:rPr>
            </a:br>
            <a:endParaRPr lang="el-GR" sz="3800" b="1" dirty="0">
              <a:solidFill>
                <a:schemeClr val="bg1"/>
              </a:solidFill>
              <a:latin typeface="Times New Roman" pitchFamily="18" charset="0"/>
              <a:cs typeface="Times New Roman" pitchFamily="18" charset="0"/>
            </a:endParaRPr>
          </a:p>
        </p:txBody>
      </p:sp>
      <p:sp>
        <p:nvSpPr>
          <p:cNvPr id="3" name="2 - Θέση περιεχομένου"/>
          <p:cNvSpPr>
            <a:spLocks noGrp="1"/>
          </p:cNvSpPr>
          <p:nvPr>
            <p:ph idx="1"/>
          </p:nvPr>
        </p:nvSpPr>
        <p:spPr>
          <a:xfrm>
            <a:off x="304800" y="1447800"/>
            <a:ext cx="8534400" cy="4572000"/>
          </a:xfrm>
        </p:spPr>
        <p:txBody>
          <a:bodyPr/>
          <a:lstStyle/>
          <a:p>
            <a:pPr algn="ctr"/>
            <a:r>
              <a:rPr lang="el-GR" dirty="0" smtClean="0">
                <a:latin typeface="Times New Roman" pitchFamily="18" charset="0"/>
                <a:cs typeface="Times New Roman" pitchFamily="18" charset="0"/>
              </a:rPr>
              <a:t>Οι πωλήσεις και τα κέρδη φθίνουν</a:t>
            </a:r>
          </a:p>
          <a:p>
            <a:pPr algn="ctr"/>
            <a:r>
              <a:rPr lang="el-GR" dirty="0" smtClean="0">
                <a:latin typeface="Times New Roman" pitchFamily="18" charset="0"/>
                <a:cs typeface="Times New Roman" pitchFamily="18" charset="0"/>
              </a:rPr>
              <a:t>Πολλές εταιρείες αποσύρονται από την αγορά </a:t>
            </a:r>
          </a:p>
          <a:p>
            <a:pPr algn="ctr"/>
            <a:r>
              <a:rPr lang="el-GR" dirty="0" smtClean="0">
                <a:latin typeface="Times New Roman" pitchFamily="18" charset="0"/>
                <a:cs typeface="Times New Roman" pitchFamily="18" charset="0"/>
              </a:rPr>
              <a:t>Ο έλεγχος του κόστους είναι πολύ σημαντικός </a:t>
            </a:r>
          </a:p>
          <a:p>
            <a:pPr algn="ctr"/>
            <a:r>
              <a:rPr lang="el-GR" dirty="0" smtClean="0">
                <a:latin typeface="Times New Roman" pitchFamily="18" charset="0"/>
                <a:cs typeface="Times New Roman" pitchFamily="18" charset="0"/>
              </a:rPr>
              <a:t>Οι επιλογές του μάνατζμεντ της </a:t>
            </a:r>
            <a:r>
              <a:rPr lang="el-GR" dirty="0" err="1" smtClean="0">
                <a:latin typeface="Times New Roman" pitchFamily="18" charset="0"/>
                <a:cs typeface="Times New Roman" pitchFamily="18" charset="0"/>
              </a:rPr>
              <a:t>εταιρςίας</a:t>
            </a:r>
            <a:r>
              <a:rPr lang="el-GR" dirty="0" smtClean="0">
                <a:latin typeface="Times New Roman" pitchFamily="18" charset="0"/>
                <a:cs typeface="Times New Roman" pitchFamily="18" charset="0"/>
              </a:rPr>
              <a:t> είναι:</a:t>
            </a:r>
          </a:p>
          <a:p>
            <a:pPr marL="627063" indent="0" algn="ctr">
              <a:buFont typeface="Wingdings" pitchFamily="2" charset="2"/>
              <a:buChar char="ü"/>
            </a:pPr>
            <a:r>
              <a:rPr lang="el-GR" sz="2200" dirty="0" smtClean="0">
                <a:latin typeface="Times New Roman" pitchFamily="18" charset="0"/>
                <a:cs typeface="Times New Roman" pitchFamily="18" charset="0"/>
              </a:rPr>
              <a:t> Να ανανεώσει το προϊόν</a:t>
            </a:r>
          </a:p>
          <a:p>
            <a:pPr marL="627063" indent="0" algn="ctr">
              <a:buFont typeface="Wingdings" pitchFamily="2" charset="2"/>
              <a:buChar char="ü"/>
            </a:pPr>
            <a:r>
              <a:rPr lang="el-GR" sz="2200" dirty="0" smtClean="0">
                <a:latin typeface="Times New Roman" pitchFamily="18" charset="0"/>
                <a:cs typeface="Times New Roman" pitchFamily="18" charset="0"/>
              </a:rPr>
              <a:t> Να αξιολογήσει την αποδοτικότητα των προγραμμάτων παραγωγής και μάρκετινγκ</a:t>
            </a:r>
          </a:p>
          <a:p>
            <a:pPr marL="627063" indent="0" algn="ctr">
              <a:buFont typeface="Wingdings" pitchFamily="2" charset="2"/>
              <a:buChar char="ü"/>
            </a:pPr>
            <a:r>
              <a:rPr lang="el-GR" sz="2200" dirty="0" smtClean="0">
                <a:latin typeface="Times New Roman" pitchFamily="18" charset="0"/>
                <a:cs typeface="Times New Roman" pitchFamily="18" charset="0"/>
              </a:rPr>
              <a:t> Να καταργήσει τα μη κερδοφόρα προϊόντα από τη σειρά προϊόντων</a:t>
            </a:r>
          </a:p>
          <a:p>
            <a:pPr marL="627063" indent="0" algn="ctr">
              <a:buFont typeface="Wingdings" pitchFamily="2" charset="2"/>
              <a:buChar char="ü"/>
            </a:pPr>
            <a:r>
              <a:rPr lang="el-GR" sz="2200" dirty="0" smtClean="0">
                <a:latin typeface="Times New Roman" pitchFamily="18" charset="0"/>
                <a:cs typeface="Times New Roman" pitchFamily="18" charset="0"/>
              </a:rPr>
              <a:t> Να εξαντλήσει το προϊόν μειώνοντας όλα τα κόστη σε όλα τα επίπεδα μέχρι την ολική απόσυρσή του από την αγορά</a:t>
            </a:r>
            <a:endParaRPr lang="el-GR" sz="22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04800" y="0"/>
            <a:ext cx="8534400" cy="990600"/>
          </a:xfrm>
        </p:spPr>
        <p:txBody>
          <a:bodyPr/>
          <a:lstStyle/>
          <a:p>
            <a:r>
              <a:rPr lang="el-GR" sz="3200" b="1" dirty="0" smtClean="0">
                <a:solidFill>
                  <a:schemeClr val="bg1"/>
                </a:solidFill>
                <a:latin typeface="Times New Roman" pitchFamily="18" charset="0"/>
                <a:cs typeface="Times New Roman" pitchFamily="18" charset="0"/>
              </a:rPr>
              <a:t>Κύκλος ζωής προϊόντος και </a:t>
            </a:r>
            <a:br>
              <a:rPr lang="el-GR" sz="3200" b="1" dirty="0" smtClean="0">
                <a:solidFill>
                  <a:schemeClr val="bg1"/>
                </a:solidFill>
                <a:latin typeface="Times New Roman" pitchFamily="18" charset="0"/>
                <a:cs typeface="Times New Roman" pitchFamily="18" charset="0"/>
              </a:rPr>
            </a:br>
            <a:r>
              <a:rPr lang="el-GR" sz="3200" b="1" dirty="0" smtClean="0">
                <a:solidFill>
                  <a:schemeClr val="bg1"/>
                </a:solidFill>
                <a:latin typeface="Times New Roman" pitchFamily="18" charset="0"/>
                <a:cs typeface="Times New Roman" pitchFamily="18" charset="0"/>
              </a:rPr>
              <a:t>αντιδράσεις</a:t>
            </a:r>
            <a:r>
              <a:rPr lang="el-GR" sz="3200" i="1" dirty="0" smtClean="0">
                <a:solidFill>
                  <a:schemeClr val="bg1"/>
                </a:solidFill>
                <a:latin typeface="Times New Roman" pitchFamily="18" charset="0"/>
                <a:cs typeface="Times New Roman" pitchFamily="18" charset="0"/>
              </a:rPr>
              <a:t> </a:t>
            </a:r>
            <a:r>
              <a:rPr lang="el-GR" sz="3200" b="1" dirty="0" smtClean="0">
                <a:solidFill>
                  <a:schemeClr val="bg1"/>
                </a:solidFill>
                <a:latin typeface="Times New Roman" pitchFamily="18" charset="0"/>
                <a:cs typeface="Times New Roman" pitchFamily="18" charset="0"/>
              </a:rPr>
              <a:t>του μάρκετινγκ</a:t>
            </a:r>
            <a:endParaRPr lang="el-GR" sz="3200" b="1" dirty="0">
              <a:solidFill>
                <a:schemeClr val="bg1"/>
              </a:solidFill>
              <a:latin typeface="Times New Roman" pitchFamily="18" charset="0"/>
              <a:cs typeface="Times New Roman" pitchFamily="18" charset="0"/>
            </a:endParaRPr>
          </a:p>
        </p:txBody>
      </p:sp>
      <p:graphicFrame>
        <p:nvGraphicFramePr>
          <p:cNvPr id="4" name="3 - Θέση περιεχομένου"/>
          <p:cNvGraphicFramePr>
            <a:graphicFrameLocks noGrp="1"/>
          </p:cNvGraphicFramePr>
          <p:nvPr>
            <p:ph idx="1"/>
          </p:nvPr>
        </p:nvGraphicFramePr>
        <p:xfrm>
          <a:off x="533400" y="1143000"/>
          <a:ext cx="7696200" cy="5510490"/>
        </p:xfrm>
        <a:graphic>
          <a:graphicData uri="http://schemas.openxmlformats.org/drawingml/2006/table">
            <a:tbl>
              <a:tblPr/>
              <a:tblGrid>
                <a:gridCol w="1505008"/>
                <a:gridCol w="1569001"/>
                <a:gridCol w="1569001"/>
                <a:gridCol w="1526595"/>
                <a:gridCol w="1526595"/>
              </a:tblGrid>
              <a:tr h="174523">
                <a:tc rowSpan="2">
                  <a:txBody>
                    <a:bodyPr/>
                    <a:lstStyle/>
                    <a:p>
                      <a:pPr algn="just">
                        <a:spcAft>
                          <a:spcPts val="0"/>
                        </a:spcAft>
                      </a:pPr>
                      <a:endParaRPr lang="el-GR" sz="1200" dirty="0">
                        <a:latin typeface="Times New Roman"/>
                        <a:ea typeface="Times New Roman"/>
                        <a:cs typeface="Times New Roman"/>
                      </a:endParaRPr>
                    </a:p>
                    <a:p>
                      <a:pPr algn="just">
                        <a:spcAft>
                          <a:spcPts val="0"/>
                        </a:spcAft>
                      </a:pPr>
                      <a:r>
                        <a:rPr lang="el-GR" sz="1200" b="1" dirty="0">
                          <a:latin typeface="Times New Roman"/>
                          <a:ea typeface="Times New Roman"/>
                          <a:cs typeface="Times New Roman"/>
                        </a:rPr>
                        <a:t>Χαρακτηριστικά</a:t>
                      </a:r>
                      <a:endParaRPr lang="el-GR" sz="1200" dirty="0">
                        <a:latin typeface="Times New Roman"/>
                        <a:ea typeface="Times New Roman"/>
                        <a:cs typeface="Times New Roman"/>
                      </a:endParaRPr>
                    </a:p>
                  </a:txBody>
                  <a:tcPr marL="67061" marR="67061"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008080"/>
                    </a:solidFill>
                  </a:tcPr>
                </a:tc>
                <a:tc gridSpan="4">
                  <a:txBody>
                    <a:bodyPr/>
                    <a:lstStyle/>
                    <a:p>
                      <a:pPr algn="ctr">
                        <a:spcAft>
                          <a:spcPts val="0"/>
                        </a:spcAft>
                      </a:pPr>
                      <a:r>
                        <a:rPr lang="el-GR" sz="1200" b="1" dirty="0">
                          <a:solidFill>
                            <a:srgbClr val="FFFFFF"/>
                          </a:solidFill>
                          <a:latin typeface="Times New Roman"/>
                          <a:ea typeface="Times New Roman"/>
                          <a:cs typeface="Times New Roman"/>
                        </a:rPr>
                        <a:t>Στάδια κύκλου </a:t>
                      </a:r>
                      <a:r>
                        <a:rPr lang="el-GR" sz="1200" b="1" dirty="0" smtClean="0">
                          <a:solidFill>
                            <a:srgbClr val="FFFFFF"/>
                          </a:solidFill>
                          <a:latin typeface="Times New Roman"/>
                          <a:ea typeface="Times New Roman"/>
                          <a:cs typeface="Times New Roman"/>
                        </a:rPr>
                        <a:t>ζωής </a:t>
                      </a:r>
                      <a:r>
                        <a:rPr lang="el-GR" sz="1200" b="1" dirty="0">
                          <a:solidFill>
                            <a:srgbClr val="FFFFFF"/>
                          </a:solidFill>
                          <a:latin typeface="Times New Roman"/>
                          <a:ea typeface="Times New Roman"/>
                          <a:cs typeface="Times New Roman"/>
                        </a:rPr>
                        <a:t>π</a:t>
                      </a:r>
                      <a:r>
                        <a:rPr lang="el-GR" sz="1200" b="1" dirty="0" smtClean="0">
                          <a:solidFill>
                            <a:srgbClr val="FFFFFF"/>
                          </a:solidFill>
                          <a:latin typeface="Times New Roman"/>
                          <a:ea typeface="Times New Roman"/>
                          <a:cs typeface="Times New Roman"/>
                        </a:rPr>
                        <a:t>ροϊόντος</a:t>
                      </a:r>
                      <a:endParaRPr lang="el-GR" sz="1200" dirty="0">
                        <a:latin typeface="Times New Roman"/>
                        <a:ea typeface="Times New Roman"/>
                        <a:cs typeface="Times New Roman"/>
                      </a:endParaRPr>
                    </a:p>
                  </a:txBody>
                  <a:tcPr marL="67061" marR="670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80"/>
                    </a:solidFill>
                  </a:tcPr>
                </a:tc>
                <a:tc hMerge="1">
                  <a:txBody>
                    <a:bodyPr/>
                    <a:lstStyle/>
                    <a:p>
                      <a:endParaRPr lang="el-GR"/>
                    </a:p>
                  </a:txBody>
                  <a:tcPr/>
                </a:tc>
                <a:tc hMerge="1">
                  <a:txBody>
                    <a:bodyPr/>
                    <a:lstStyle/>
                    <a:p>
                      <a:endParaRPr lang="el-GR"/>
                    </a:p>
                  </a:txBody>
                  <a:tcPr/>
                </a:tc>
                <a:tc hMerge="1">
                  <a:txBody>
                    <a:bodyPr/>
                    <a:lstStyle/>
                    <a:p>
                      <a:endParaRPr lang="el-GR"/>
                    </a:p>
                  </a:txBody>
                  <a:tcPr/>
                </a:tc>
              </a:tr>
              <a:tr h="349045">
                <a:tc vMerge="1">
                  <a:txBody>
                    <a:bodyPr/>
                    <a:lstStyle/>
                    <a:p>
                      <a:endParaRPr lang="el-GR"/>
                    </a:p>
                  </a:txBody>
                  <a:tcPr/>
                </a:tc>
                <a:tc>
                  <a:txBody>
                    <a:bodyPr/>
                    <a:lstStyle/>
                    <a:p>
                      <a:pPr algn="ctr">
                        <a:spcAft>
                          <a:spcPts val="0"/>
                        </a:spcAft>
                      </a:pPr>
                      <a:r>
                        <a:rPr lang="el-GR" sz="1200">
                          <a:latin typeface="Times New Roman"/>
                          <a:ea typeface="Times New Roman"/>
                          <a:cs typeface="Times New Roman"/>
                        </a:rPr>
                        <a:t>Εισαγωγή</a:t>
                      </a:r>
                    </a:p>
                  </a:txBody>
                  <a:tcPr marL="67061" marR="670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algn="ctr">
                        <a:spcAft>
                          <a:spcPts val="0"/>
                        </a:spcAft>
                      </a:pPr>
                      <a:r>
                        <a:rPr lang="el-GR" sz="1200">
                          <a:latin typeface="Times New Roman"/>
                          <a:ea typeface="Times New Roman"/>
                          <a:cs typeface="Times New Roman"/>
                        </a:rPr>
                        <a:t>Ανάπτυξη</a:t>
                      </a:r>
                    </a:p>
                  </a:txBody>
                  <a:tcPr marL="67061" marR="670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algn="ctr">
                        <a:spcAft>
                          <a:spcPts val="0"/>
                        </a:spcAft>
                      </a:pPr>
                      <a:r>
                        <a:rPr lang="el-GR" sz="1200">
                          <a:latin typeface="Times New Roman"/>
                          <a:ea typeface="Times New Roman"/>
                          <a:cs typeface="Times New Roman"/>
                        </a:rPr>
                        <a:t>Ωριμότητα</a:t>
                      </a:r>
                    </a:p>
                  </a:txBody>
                  <a:tcPr marL="67061" marR="670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algn="ctr">
                        <a:spcAft>
                          <a:spcPts val="0"/>
                        </a:spcAft>
                      </a:pPr>
                      <a:r>
                        <a:rPr lang="el-GR" sz="1200">
                          <a:latin typeface="Times New Roman"/>
                          <a:ea typeface="Times New Roman"/>
                          <a:cs typeface="Times New Roman"/>
                        </a:rPr>
                        <a:t>Παρακμή</a:t>
                      </a:r>
                    </a:p>
                  </a:txBody>
                  <a:tcPr marL="67061" marR="670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r>
              <a:tr h="872613">
                <a:tc>
                  <a:txBody>
                    <a:bodyPr/>
                    <a:lstStyle/>
                    <a:p>
                      <a:pPr algn="just">
                        <a:spcAft>
                          <a:spcPts val="0"/>
                        </a:spcAft>
                      </a:pPr>
                      <a:r>
                        <a:rPr lang="el-GR" sz="1200" dirty="0">
                          <a:latin typeface="Times New Roman"/>
                          <a:ea typeface="Times New Roman"/>
                          <a:cs typeface="Times New Roman"/>
                        </a:rPr>
                        <a:t>Στόχος </a:t>
                      </a:r>
                      <a:r>
                        <a:rPr lang="el-GR" sz="1200" dirty="0" smtClean="0">
                          <a:latin typeface="Times New Roman"/>
                          <a:ea typeface="Times New Roman"/>
                          <a:cs typeface="Times New Roman"/>
                        </a:rPr>
                        <a:t>μάρκετινγκ</a:t>
                      </a:r>
                      <a:endParaRPr lang="el-GR" sz="1200" dirty="0">
                        <a:latin typeface="Times New Roman"/>
                        <a:ea typeface="Times New Roman"/>
                        <a:cs typeface="Times New Roman"/>
                      </a:endParaRPr>
                    </a:p>
                  </a:txBody>
                  <a:tcPr marL="67061" marR="670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CCFFCC"/>
                    </a:solidFill>
                  </a:tcPr>
                </a:tc>
                <a:tc>
                  <a:txBody>
                    <a:bodyPr/>
                    <a:lstStyle/>
                    <a:p>
                      <a:pPr algn="ctr">
                        <a:spcAft>
                          <a:spcPts val="0"/>
                        </a:spcAft>
                      </a:pPr>
                      <a:r>
                        <a:rPr lang="el-GR" sz="1200">
                          <a:latin typeface="Times New Roman"/>
                          <a:ea typeface="Times New Roman"/>
                          <a:cs typeface="Times New Roman"/>
                        </a:rPr>
                        <a:t>Καινοτόμοι αγοραστές</a:t>
                      </a:r>
                    </a:p>
                  </a:txBody>
                  <a:tcPr marL="67061" marR="670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spcAft>
                          <a:spcPts val="0"/>
                        </a:spcAft>
                      </a:pPr>
                      <a:r>
                        <a:rPr lang="el-GR" sz="1200" dirty="0">
                          <a:latin typeface="Times New Roman"/>
                          <a:ea typeface="Times New Roman"/>
                          <a:cs typeface="Times New Roman"/>
                        </a:rPr>
                        <a:t>Επέκταση διανομής και σειρές προϊόντος</a:t>
                      </a:r>
                    </a:p>
                  </a:txBody>
                  <a:tcPr marL="67061" marR="670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CCFFCC"/>
                    </a:solidFill>
                  </a:tcPr>
                </a:tc>
                <a:tc>
                  <a:txBody>
                    <a:bodyPr/>
                    <a:lstStyle/>
                    <a:p>
                      <a:pPr algn="ctr">
                        <a:spcAft>
                          <a:spcPts val="0"/>
                        </a:spcAft>
                      </a:pPr>
                      <a:r>
                        <a:rPr lang="el-GR" sz="1200">
                          <a:latin typeface="Times New Roman"/>
                          <a:ea typeface="Times New Roman"/>
                          <a:cs typeface="Times New Roman"/>
                        </a:rPr>
                        <a:t>Διατήρηση διαφοροποίησης</a:t>
                      </a:r>
                    </a:p>
                  </a:txBody>
                  <a:tcPr marL="67061" marR="670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spcAft>
                          <a:spcPts val="0"/>
                        </a:spcAft>
                      </a:pPr>
                      <a:r>
                        <a:rPr lang="el-GR" sz="1200" dirty="0">
                          <a:latin typeface="Times New Roman"/>
                          <a:ea typeface="Times New Roman"/>
                          <a:cs typeface="Times New Roman"/>
                        </a:rPr>
                        <a:t>Περιορισμός ή διακοπή διάθεσης ή ανανέωση ή αντικατάσταση</a:t>
                      </a:r>
                    </a:p>
                  </a:txBody>
                  <a:tcPr marL="67061" marR="670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CCFFCC"/>
                    </a:solidFill>
                  </a:tcPr>
                </a:tc>
              </a:tr>
              <a:tr h="523568">
                <a:tc>
                  <a:txBody>
                    <a:bodyPr/>
                    <a:lstStyle/>
                    <a:p>
                      <a:pPr algn="just">
                        <a:spcAft>
                          <a:spcPts val="0"/>
                        </a:spcAft>
                      </a:pPr>
                      <a:endParaRPr lang="el-GR" sz="1200" dirty="0">
                        <a:latin typeface="Times New Roman"/>
                        <a:ea typeface="Times New Roman"/>
                        <a:cs typeface="Times New Roman"/>
                      </a:endParaRPr>
                    </a:p>
                    <a:p>
                      <a:pPr algn="just">
                        <a:spcAft>
                          <a:spcPts val="0"/>
                        </a:spcAft>
                      </a:pPr>
                      <a:r>
                        <a:rPr lang="el-GR" sz="1200" dirty="0">
                          <a:latin typeface="Times New Roman"/>
                          <a:ea typeface="Times New Roman"/>
                          <a:cs typeface="Times New Roman"/>
                        </a:rPr>
                        <a:t>Πωλήσεις</a:t>
                      </a:r>
                    </a:p>
                  </a:txBody>
                  <a:tcPr marL="67061" marR="670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l-GR" sz="1200" dirty="0">
                        <a:latin typeface="Times New Roman"/>
                        <a:ea typeface="Times New Roman"/>
                        <a:cs typeface="Times New Roman"/>
                      </a:endParaRPr>
                    </a:p>
                    <a:p>
                      <a:pPr algn="ctr">
                        <a:spcAft>
                          <a:spcPts val="0"/>
                        </a:spcAft>
                      </a:pPr>
                      <a:r>
                        <a:rPr lang="el-GR" sz="1200" dirty="0">
                          <a:latin typeface="Times New Roman"/>
                          <a:ea typeface="Times New Roman"/>
                          <a:cs typeface="Times New Roman"/>
                        </a:rPr>
                        <a:t>Αυξάνονται</a:t>
                      </a:r>
                    </a:p>
                  </a:txBody>
                  <a:tcPr marL="67061" marR="670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l-GR" sz="1200">
                        <a:latin typeface="Times New Roman"/>
                        <a:ea typeface="Times New Roman"/>
                        <a:cs typeface="Times New Roman"/>
                      </a:endParaRPr>
                    </a:p>
                    <a:p>
                      <a:pPr algn="ctr">
                        <a:spcAft>
                          <a:spcPts val="0"/>
                        </a:spcAft>
                      </a:pPr>
                      <a:r>
                        <a:rPr lang="el-GR" sz="1200">
                          <a:latin typeface="Times New Roman"/>
                          <a:ea typeface="Times New Roman"/>
                          <a:cs typeface="Times New Roman"/>
                        </a:rPr>
                        <a:t>Αυξάνονται γρήγορα</a:t>
                      </a:r>
                    </a:p>
                  </a:txBody>
                  <a:tcPr marL="67061" marR="670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endParaRPr lang="el-GR" sz="1200">
                        <a:latin typeface="Times New Roman"/>
                        <a:ea typeface="Times New Roman"/>
                        <a:cs typeface="Times New Roman"/>
                      </a:endParaRPr>
                    </a:p>
                    <a:p>
                      <a:pPr algn="ctr">
                        <a:spcAft>
                          <a:spcPts val="0"/>
                        </a:spcAft>
                      </a:pPr>
                      <a:r>
                        <a:rPr lang="el-GR" sz="1200">
                          <a:latin typeface="Times New Roman"/>
                          <a:ea typeface="Times New Roman"/>
                          <a:cs typeface="Times New Roman"/>
                        </a:rPr>
                        <a:t>Σταθερές</a:t>
                      </a:r>
                    </a:p>
                  </a:txBody>
                  <a:tcPr marL="67061" marR="670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l-GR" sz="1200" dirty="0">
                        <a:latin typeface="Times New Roman"/>
                        <a:ea typeface="Times New Roman"/>
                        <a:cs typeface="Times New Roman"/>
                      </a:endParaRPr>
                    </a:p>
                    <a:p>
                      <a:pPr algn="ctr">
                        <a:spcAft>
                          <a:spcPts val="0"/>
                        </a:spcAft>
                      </a:pPr>
                      <a:r>
                        <a:rPr lang="el-GR" sz="1200" dirty="0">
                          <a:latin typeface="Times New Roman"/>
                          <a:ea typeface="Times New Roman"/>
                          <a:cs typeface="Times New Roman"/>
                        </a:rPr>
                        <a:t>Μειώνονται</a:t>
                      </a:r>
                    </a:p>
                  </a:txBody>
                  <a:tcPr marL="67061" marR="670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523568">
                <a:tc>
                  <a:txBody>
                    <a:bodyPr/>
                    <a:lstStyle/>
                    <a:p>
                      <a:pPr algn="just">
                        <a:spcAft>
                          <a:spcPts val="0"/>
                        </a:spcAft>
                      </a:pPr>
                      <a:endParaRPr lang="el-GR" sz="1200" dirty="0">
                        <a:latin typeface="Times New Roman"/>
                        <a:ea typeface="Times New Roman"/>
                        <a:cs typeface="Times New Roman"/>
                      </a:endParaRPr>
                    </a:p>
                    <a:p>
                      <a:pPr algn="just">
                        <a:spcAft>
                          <a:spcPts val="0"/>
                        </a:spcAft>
                      </a:pPr>
                      <a:r>
                        <a:rPr lang="el-GR" sz="1200" dirty="0">
                          <a:latin typeface="Times New Roman"/>
                          <a:ea typeface="Times New Roman"/>
                          <a:cs typeface="Times New Roman"/>
                        </a:rPr>
                        <a:t>Ανταγωνισμός</a:t>
                      </a:r>
                    </a:p>
                  </a:txBody>
                  <a:tcPr marL="67061" marR="670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algn="ctr">
                        <a:spcAft>
                          <a:spcPts val="0"/>
                        </a:spcAft>
                      </a:pPr>
                      <a:endParaRPr lang="el-GR" sz="1200" dirty="0">
                        <a:latin typeface="Times New Roman"/>
                        <a:ea typeface="Times New Roman"/>
                        <a:cs typeface="Times New Roman"/>
                      </a:endParaRPr>
                    </a:p>
                    <a:p>
                      <a:pPr algn="ctr">
                        <a:spcAft>
                          <a:spcPts val="0"/>
                        </a:spcAft>
                      </a:pPr>
                      <a:r>
                        <a:rPr lang="el-GR" sz="1200" dirty="0">
                          <a:latin typeface="Times New Roman"/>
                          <a:ea typeface="Times New Roman"/>
                          <a:cs typeface="Times New Roman"/>
                        </a:rPr>
                        <a:t>Ελάχιστος έως καθόλου</a:t>
                      </a:r>
                    </a:p>
                  </a:txBody>
                  <a:tcPr marL="67061" marR="670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algn="ctr">
                        <a:spcAft>
                          <a:spcPts val="0"/>
                        </a:spcAft>
                      </a:pPr>
                      <a:endParaRPr lang="el-GR" sz="1200" dirty="0">
                        <a:latin typeface="Times New Roman"/>
                        <a:ea typeface="Times New Roman"/>
                        <a:cs typeface="Times New Roman"/>
                      </a:endParaRPr>
                    </a:p>
                    <a:p>
                      <a:pPr algn="ctr">
                        <a:spcAft>
                          <a:spcPts val="0"/>
                        </a:spcAft>
                      </a:pPr>
                      <a:r>
                        <a:rPr lang="el-GR" sz="1200" dirty="0">
                          <a:latin typeface="Times New Roman"/>
                          <a:ea typeface="Times New Roman"/>
                          <a:cs typeface="Times New Roman"/>
                        </a:rPr>
                        <a:t>Μικρός</a:t>
                      </a:r>
                    </a:p>
                  </a:txBody>
                  <a:tcPr marL="67061" marR="670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algn="ctr">
                        <a:spcAft>
                          <a:spcPts val="0"/>
                        </a:spcAft>
                      </a:pPr>
                      <a:endParaRPr lang="el-GR" sz="1200">
                        <a:latin typeface="Times New Roman"/>
                        <a:ea typeface="Times New Roman"/>
                        <a:cs typeface="Times New Roman"/>
                      </a:endParaRPr>
                    </a:p>
                    <a:p>
                      <a:pPr algn="ctr">
                        <a:spcAft>
                          <a:spcPts val="0"/>
                        </a:spcAft>
                      </a:pPr>
                      <a:r>
                        <a:rPr lang="el-GR" sz="1200">
                          <a:latin typeface="Times New Roman"/>
                          <a:ea typeface="Times New Roman"/>
                          <a:cs typeface="Times New Roman"/>
                        </a:rPr>
                        <a:t>Μεγάλος</a:t>
                      </a:r>
                    </a:p>
                  </a:txBody>
                  <a:tcPr marL="67061" marR="670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algn="ctr">
                        <a:spcAft>
                          <a:spcPts val="0"/>
                        </a:spcAft>
                      </a:pPr>
                      <a:endParaRPr lang="el-GR" sz="1200" dirty="0">
                        <a:latin typeface="Times New Roman"/>
                        <a:ea typeface="Times New Roman"/>
                        <a:cs typeface="Times New Roman"/>
                      </a:endParaRPr>
                    </a:p>
                    <a:p>
                      <a:pPr algn="ctr">
                        <a:spcAft>
                          <a:spcPts val="0"/>
                        </a:spcAft>
                      </a:pPr>
                      <a:r>
                        <a:rPr lang="el-GR" sz="1200" dirty="0">
                          <a:latin typeface="Times New Roman"/>
                          <a:ea typeface="Times New Roman"/>
                          <a:cs typeface="Times New Roman"/>
                        </a:rPr>
                        <a:t>Περιορισμένος</a:t>
                      </a:r>
                    </a:p>
                  </a:txBody>
                  <a:tcPr marL="67061" marR="670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r>
              <a:tr h="523568">
                <a:tc>
                  <a:txBody>
                    <a:bodyPr/>
                    <a:lstStyle/>
                    <a:p>
                      <a:pPr algn="just">
                        <a:spcAft>
                          <a:spcPts val="0"/>
                        </a:spcAft>
                      </a:pPr>
                      <a:endParaRPr lang="el-GR" sz="1200">
                        <a:latin typeface="Times New Roman"/>
                        <a:ea typeface="Times New Roman"/>
                        <a:cs typeface="Times New Roman"/>
                      </a:endParaRPr>
                    </a:p>
                    <a:p>
                      <a:pPr algn="just">
                        <a:spcAft>
                          <a:spcPts val="0"/>
                        </a:spcAft>
                      </a:pPr>
                      <a:r>
                        <a:rPr lang="el-GR" sz="1200">
                          <a:latin typeface="Times New Roman"/>
                          <a:ea typeface="Times New Roman"/>
                          <a:cs typeface="Times New Roman"/>
                        </a:rPr>
                        <a:t>Κέρδη</a:t>
                      </a:r>
                    </a:p>
                  </a:txBody>
                  <a:tcPr marL="67061" marR="670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l-GR" sz="1200" dirty="0">
                        <a:latin typeface="Times New Roman"/>
                        <a:ea typeface="Times New Roman"/>
                        <a:cs typeface="Times New Roman"/>
                      </a:endParaRPr>
                    </a:p>
                    <a:p>
                      <a:pPr algn="ctr">
                        <a:spcAft>
                          <a:spcPts val="0"/>
                        </a:spcAft>
                      </a:pPr>
                      <a:r>
                        <a:rPr lang="el-GR" sz="1200" dirty="0">
                          <a:latin typeface="Times New Roman"/>
                          <a:ea typeface="Times New Roman"/>
                          <a:cs typeface="Times New Roman"/>
                        </a:rPr>
                        <a:t>Μικρά</a:t>
                      </a:r>
                    </a:p>
                  </a:txBody>
                  <a:tcPr marL="67061" marR="670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l-GR" sz="1200">
                        <a:latin typeface="Times New Roman"/>
                        <a:ea typeface="Times New Roman"/>
                        <a:cs typeface="Times New Roman"/>
                      </a:endParaRPr>
                    </a:p>
                    <a:p>
                      <a:pPr algn="ctr">
                        <a:spcAft>
                          <a:spcPts val="0"/>
                        </a:spcAft>
                      </a:pPr>
                      <a:r>
                        <a:rPr lang="el-GR" sz="1200">
                          <a:latin typeface="Times New Roman"/>
                          <a:ea typeface="Times New Roman"/>
                          <a:cs typeface="Times New Roman"/>
                        </a:rPr>
                        <a:t>Αυξάνονται γρήγορα</a:t>
                      </a:r>
                    </a:p>
                  </a:txBody>
                  <a:tcPr marL="67061" marR="670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endParaRPr lang="el-GR" sz="1200">
                        <a:latin typeface="Times New Roman"/>
                        <a:ea typeface="Times New Roman"/>
                        <a:cs typeface="Times New Roman"/>
                      </a:endParaRPr>
                    </a:p>
                    <a:p>
                      <a:pPr algn="ctr">
                        <a:spcAft>
                          <a:spcPts val="0"/>
                        </a:spcAft>
                      </a:pPr>
                      <a:r>
                        <a:rPr lang="el-GR" sz="1200">
                          <a:latin typeface="Times New Roman"/>
                          <a:ea typeface="Times New Roman"/>
                          <a:cs typeface="Times New Roman"/>
                        </a:rPr>
                        <a:t>Μειώνονται</a:t>
                      </a:r>
                    </a:p>
                  </a:txBody>
                  <a:tcPr marL="67061" marR="670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l-GR" sz="1200" dirty="0">
                        <a:latin typeface="Times New Roman"/>
                        <a:ea typeface="Times New Roman"/>
                        <a:cs typeface="Times New Roman"/>
                      </a:endParaRPr>
                    </a:p>
                    <a:p>
                      <a:pPr algn="ctr">
                        <a:spcAft>
                          <a:spcPts val="0"/>
                        </a:spcAft>
                      </a:pPr>
                      <a:r>
                        <a:rPr lang="el-GR" sz="1200" dirty="0">
                          <a:latin typeface="Times New Roman"/>
                          <a:ea typeface="Times New Roman"/>
                          <a:cs typeface="Times New Roman"/>
                        </a:rPr>
                        <a:t>Μειώνονται</a:t>
                      </a:r>
                    </a:p>
                  </a:txBody>
                  <a:tcPr marL="67061" marR="670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523568">
                <a:tc>
                  <a:txBody>
                    <a:bodyPr/>
                    <a:lstStyle/>
                    <a:p>
                      <a:pPr algn="just">
                        <a:spcAft>
                          <a:spcPts val="0"/>
                        </a:spcAft>
                      </a:pPr>
                      <a:endParaRPr lang="el-GR" sz="1200" dirty="0">
                        <a:latin typeface="Times New Roman"/>
                        <a:ea typeface="Times New Roman"/>
                        <a:cs typeface="Times New Roman"/>
                      </a:endParaRPr>
                    </a:p>
                    <a:p>
                      <a:pPr algn="just">
                        <a:spcAft>
                          <a:spcPts val="0"/>
                        </a:spcAft>
                      </a:pPr>
                      <a:r>
                        <a:rPr lang="el-GR" sz="1200" dirty="0">
                          <a:latin typeface="Times New Roman"/>
                          <a:ea typeface="Times New Roman"/>
                          <a:cs typeface="Times New Roman"/>
                        </a:rPr>
                        <a:t>Περιθώρια κέρδους</a:t>
                      </a:r>
                    </a:p>
                  </a:txBody>
                  <a:tcPr marL="67061" marR="670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algn="ctr">
                        <a:spcAft>
                          <a:spcPts val="0"/>
                        </a:spcAft>
                      </a:pPr>
                      <a:endParaRPr lang="el-GR" sz="1200" dirty="0">
                        <a:latin typeface="Times New Roman"/>
                        <a:ea typeface="Times New Roman"/>
                        <a:cs typeface="Times New Roman"/>
                      </a:endParaRPr>
                    </a:p>
                    <a:p>
                      <a:pPr algn="ctr">
                        <a:spcAft>
                          <a:spcPts val="0"/>
                        </a:spcAft>
                      </a:pPr>
                      <a:r>
                        <a:rPr lang="el-GR" sz="1200" dirty="0">
                          <a:latin typeface="Times New Roman"/>
                          <a:ea typeface="Times New Roman"/>
                          <a:cs typeface="Times New Roman"/>
                        </a:rPr>
                        <a:t>Μικρά</a:t>
                      </a:r>
                    </a:p>
                  </a:txBody>
                  <a:tcPr marL="67061" marR="670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algn="ctr">
                        <a:spcAft>
                          <a:spcPts val="0"/>
                        </a:spcAft>
                      </a:pPr>
                      <a:endParaRPr lang="el-GR" sz="1200">
                        <a:latin typeface="Times New Roman"/>
                        <a:ea typeface="Times New Roman"/>
                        <a:cs typeface="Times New Roman"/>
                      </a:endParaRPr>
                    </a:p>
                    <a:p>
                      <a:pPr algn="ctr">
                        <a:spcAft>
                          <a:spcPts val="0"/>
                        </a:spcAft>
                      </a:pPr>
                      <a:r>
                        <a:rPr lang="el-GR" sz="1200">
                          <a:latin typeface="Times New Roman"/>
                          <a:ea typeface="Times New Roman"/>
                          <a:cs typeface="Times New Roman"/>
                        </a:rPr>
                        <a:t>Μεγάλα</a:t>
                      </a:r>
                    </a:p>
                  </a:txBody>
                  <a:tcPr marL="67061" marR="670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algn="ctr">
                        <a:spcAft>
                          <a:spcPts val="0"/>
                        </a:spcAft>
                      </a:pPr>
                      <a:endParaRPr lang="el-GR" sz="1200">
                        <a:latin typeface="Times New Roman"/>
                        <a:ea typeface="Times New Roman"/>
                        <a:cs typeface="Times New Roman"/>
                      </a:endParaRPr>
                    </a:p>
                    <a:p>
                      <a:pPr algn="ctr">
                        <a:spcAft>
                          <a:spcPts val="0"/>
                        </a:spcAft>
                      </a:pPr>
                      <a:r>
                        <a:rPr lang="el-GR" sz="1200">
                          <a:latin typeface="Times New Roman"/>
                          <a:ea typeface="Times New Roman"/>
                          <a:cs typeface="Times New Roman"/>
                        </a:rPr>
                        <a:t>Μειώνονται</a:t>
                      </a:r>
                    </a:p>
                  </a:txBody>
                  <a:tcPr marL="67061" marR="670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algn="ctr">
                        <a:spcAft>
                          <a:spcPts val="0"/>
                        </a:spcAft>
                      </a:pPr>
                      <a:endParaRPr lang="el-GR" sz="1200" dirty="0">
                        <a:latin typeface="Times New Roman"/>
                        <a:ea typeface="Times New Roman"/>
                        <a:cs typeface="Times New Roman"/>
                      </a:endParaRPr>
                    </a:p>
                    <a:p>
                      <a:pPr algn="ctr">
                        <a:spcAft>
                          <a:spcPts val="0"/>
                        </a:spcAft>
                      </a:pPr>
                      <a:r>
                        <a:rPr lang="el-GR" sz="1200" dirty="0">
                          <a:latin typeface="Times New Roman"/>
                          <a:ea typeface="Times New Roman"/>
                          <a:cs typeface="Times New Roman"/>
                        </a:rPr>
                        <a:t>Μειώνονται</a:t>
                      </a:r>
                    </a:p>
                  </a:txBody>
                  <a:tcPr marL="67061" marR="670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r>
              <a:tr h="523568">
                <a:tc>
                  <a:txBody>
                    <a:bodyPr/>
                    <a:lstStyle/>
                    <a:p>
                      <a:pPr algn="just">
                        <a:spcAft>
                          <a:spcPts val="0"/>
                        </a:spcAft>
                      </a:pPr>
                      <a:endParaRPr lang="el-GR" sz="1200" dirty="0">
                        <a:latin typeface="Times New Roman"/>
                        <a:ea typeface="Times New Roman"/>
                        <a:cs typeface="Times New Roman"/>
                      </a:endParaRPr>
                    </a:p>
                    <a:p>
                      <a:pPr algn="just">
                        <a:spcAft>
                          <a:spcPts val="0"/>
                        </a:spcAft>
                      </a:pPr>
                      <a:r>
                        <a:rPr lang="el-GR" sz="1200" dirty="0">
                          <a:latin typeface="Times New Roman"/>
                          <a:ea typeface="Times New Roman"/>
                          <a:cs typeface="Times New Roman"/>
                        </a:rPr>
                        <a:t>Πελάτες</a:t>
                      </a:r>
                    </a:p>
                  </a:txBody>
                  <a:tcPr marL="67061" marR="670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l-GR" sz="1200" dirty="0">
                        <a:latin typeface="Times New Roman"/>
                        <a:ea typeface="Times New Roman"/>
                        <a:cs typeface="Times New Roman"/>
                      </a:endParaRPr>
                    </a:p>
                    <a:p>
                      <a:pPr algn="ctr">
                        <a:spcAft>
                          <a:spcPts val="0"/>
                        </a:spcAft>
                      </a:pPr>
                      <a:r>
                        <a:rPr lang="el-GR" sz="1200" dirty="0">
                          <a:latin typeface="Times New Roman"/>
                          <a:ea typeface="Times New Roman"/>
                          <a:cs typeface="Times New Roman"/>
                        </a:rPr>
                        <a:t>Καινοτόμοι</a:t>
                      </a:r>
                    </a:p>
                  </a:txBody>
                  <a:tcPr marL="67061" marR="670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l-GR" sz="1200">
                        <a:latin typeface="Times New Roman"/>
                        <a:ea typeface="Times New Roman"/>
                        <a:cs typeface="Times New Roman"/>
                      </a:endParaRPr>
                    </a:p>
                    <a:p>
                      <a:pPr algn="ctr">
                        <a:spcAft>
                          <a:spcPts val="0"/>
                        </a:spcAft>
                      </a:pPr>
                      <a:r>
                        <a:rPr lang="el-GR" sz="1200">
                          <a:latin typeface="Times New Roman"/>
                          <a:ea typeface="Times New Roman"/>
                          <a:cs typeface="Times New Roman"/>
                        </a:rPr>
                        <a:t>Αγορά στο σύνολο της</a:t>
                      </a:r>
                    </a:p>
                  </a:txBody>
                  <a:tcPr marL="67061" marR="670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endParaRPr lang="el-GR" sz="1200">
                        <a:latin typeface="Times New Roman"/>
                        <a:ea typeface="Times New Roman"/>
                        <a:cs typeface="Times New Roman"/>
                      </a:endParaRPr>
                    </a:p>
                    <a:p>
                      <a:pPr algn="ctr">
                        <a:spcAft>
                          <a:spcPts val="0"/>
                        </a:spcAft>
                      </a:pPr>
                      <a:r>
                        <a:rPr lang="el-GR" sz="1200">
                          <a:latin typeface="Times New Roman"/>
                          <a:ea typeface="Times New Roman"/>
                          <a:cs typeface="Times New Roman"/>
                        </a:rPr>
                        <a:t>Αγορά στο σύνολο της</a:t>
                      </a:r>
                    </a:p>
                  </a:txBody>
                  <a:tcPr marL="67061" marR="670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l-GR" sz="1200" dirty="0">
                        <a:latin typeface="Times New Roman"/>
                        <a:ea typeface="Times New Roman"/>
                        <a:cs typeface="Times New Roman"/>
                      </a:endParaRPr>
                    </a:p>
                    <a:p>
                      <a:pPr algn="ctr">
                        <a:spcAft>
                          <a:spcPts val="0"/>
                        </a:spcAft>
                      </a:pPr>
                      <a:r>
                        <a:rPr lang="el-GR" sz="1200" dirty="0">
                          <a:latin typeface="Times New Roman"/>
                          <a:ea typeface="Times New Roman"/>
                          <a:cs typeface="Times New Roman"/>
                        </a:rPr>
                        <a:t>Καθυστερημένοι</a:t>
                      </a:r>
                    </a:p>
                  </a:txBody>
                  <a:tcPr marL="67061" marR="670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523568">
                <a:tc>
                  <a:txBody>
                    <a:bodyPr/>
                    <a:lstStyle/>
                    <a:p>
                      <a:pPr algn="ctr">
                        <a:spcAft>
                          <a:spcPts val="0"/>
                        </a:spcAft>
                      </a:pPr>
                      <a:endParaRPr lang="el-GR" sz="1200">
                        <a:latin typeface="Times New Roman"/>
                        <a:ea typeface="Times New Roman"/>
                        <a:cs typeface="Times New Roman"/>
                      </a:endParaRPr>
                    </a:p>
                    <a:p>
                      <a:pPr>
                        <a:spcAft>
                          <a:spcPts val="0"/>
                        </a:spcAft>
                      </a:pPr>
                      <a:r>
                        <a:rPr lang="el-GR" sz="1200">
                          <a:latin typeface="Times New Roman"/>
                          <a:ea typeface="Times New Roman"/>
                          <a:cs typeface="Times New Roman"/>
                        </a:rPr>
                        <a:t>Διανομή</a:t>
                      </a:r>
                    </a:p>
                  </a:txBody>
                  <a:tcPr marL="67061" marR="670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algn="ctr">
                        <a:spcAft>
                          <a:spcPts val="0"/>
                        </a:spcAft>
                      </a:pPr>
                      <a:endParaRPr lang="el-GR" sz="1200" dirty="0">
                        <a:latin typeface="Times New Roman"/>
                        <a:ea typeface="Times New Roman"/>
                        <a:cs typeface="Times New Roman"/>
                      </a:endParaRPr>
                    </a:p>
                    <a:p>
                      <a:pPr algn="ctr">
                        <a:spcAft>
                          <a:spcPts val="0"/>
                        </a:spcAft>
                      </a:pPr>
                      <a:r>
                        <a:rPr lang="el-GR" sz="1200" dirty="0">
                          <a:latin typeface="Times New Roman"/>
                          <a:ea typeface="Times New Roman"/>
                          <a:cs typeface="Times New Roman"/>
                        </a:rPr>
                        <a:t>Επιλεγμένα σημεία</a:t>
                      </a:r>
                    </a:p>
                  </a:txBody>
                  <a:tcPr marL="67061" marR="670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algn="ctr">
                        <a:spcAft>
                          <a:spcPts val="0"/>
                        </a:spcAft>
                      </a:pPr>
                      <a:endParaRPr lang="el-GR" sz="1200">
                        <a:latin typeface="Times New Roman"/>
                        <a:ea typeface="Times New Roman"/>
                        <a:cs typeface="Times New Roman"/>
                      </a:endParaRPr>
                    </a:p>
                    <a:p>
                      <a:pPr algn="ctr">
                        <a:spcAft>
                          <a:spcPts val="0"/>
                        </a:spcAft>
                      </a:pPr>
                      <a:r>
                        <a:rPr lang="el-GR" sz="1200">
                          <a:latin typeface="Times New Roman"/>
                          <a:ea typeface="Times New Roman"/>
                          <a:cs typeface="Times New Roman"/>
                        </a:rPr>
                        <a:t>Αύξηση σημείων διανομής</a:t>
                      </a:r>
                    </a:p>
                  </a:txBody>
                  <a:tcPr marL="67061" marR="670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algn="ctr">
                        <a:spcAft>
                          <a:spcPts val="0"/>
                        </a:spcAft>
                      </a:pPr>
                      <a:endParaRPr lang="el-GR" sz="1200">
                        <a:latin typeface="Times New Roman"/>
                        <a:ea typeface="Times New Roman"/>
                        <a:cs typeface="Times New Roman"/>
                      </a:endParaRPr>
                    </a:p>
                    <a:p>
                      <a:pPr algn="ctr">
                        <a:spcAft>
                          <a:spcPts val="0"/>
                        </a:spcAft>
                      </a:pPr>
                      <a:r>
                        <a:rPr lang="el-GR" sz="1200">
                          <a:latin typeface="Times New Roman"/>
                          <a:ea typeface="Times New Roman"/>
                          <a:cs typeface="Times New Roman"/>
                        </a:rPr>
                        <a:t>Αύξηση σημείων διανομής</a:t>
                      </a:r>
                    </a:p>
                  </a:txBody>
                  <a:tcPr marL="67061" marR="670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algn="ctr">
                        <a:spcAft>
                          <a:spcPts val="0"/>
                        </a:spcAft>
                      </a:pPr>
                      <a:endParaRPr lang="el-GR" sz="1200" dirty="0">
                        <a:latin typeface="Times New Roman"/>
                        <a:ea typeface="Times New Roman"/>
                        <a:cs typeface="Times New Roman"/>
                      </a:endParaRPr>
                    </a:p>
                    <a:p>
                      <a:pPr algn="ctr">
                        <a:spcAft>
                          <a:spcPts val="0"/>
                        </a:spcAft>
                      </a:pPr>
                      <a:r>
                        <a:rPr lang="el-GR" sz="1200" dirty="0">
                          <a:latin typeface="Times New Roman"/>
                          <a:ea typeface="Times New Roman"/>
                          <a:cs typeface="Times New Roman"/>
                        </a:rPr>
                        <a:t>Μείωση σημείων </a:t>
                      </a:r>
                    </a:p>
                    <a:p>
                      <a:pPr algn="ctr">
                        <a:spcAft>
                          <a:spcPts val="0"/>
                        </a:spcAft>
                      </a:pPr>
                      <a:r>
                        <a:rPr lang="el-GR" sz="1200" dirty="0">
                          <a:latin typeface="Times New Roman"/>
                          <a:ea typeface="Times New Roman"/>
                          <a:cs typeface="Times New Roman"/>
                        </a:rPr>
                        <a:t>διανομής</a:t>
                      </a:r>
                    </a:p>
                  </a:txBody>
                  <a:tcPr marL="67061" marR="670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r>
              <a:tr h="523568">
                <a:tc>
                  <a:txBody>
                    <a:bodyPr/>
                    <a:lstStyle/>
                    <a:p>
                      <a:pPr algn="ctr">
                        <a:spcAft>
                          <a:spcPts val="0"/>
                        </a:spcAft>
                      </a:pPr>
                      <a:endParaRPr lang="el-GR" sz="1200">
                        <a:latin typeface="Times New Roman"/>
                        <a:ea typeface="Times New Roman"/>
                        <a:cs typeface="Times New Roman"/>
                      </a:endParaRPr>
                    </a:p>
                    <a:p>
                      <a:pPr>
                        <a:spcAft>
                          <a:spcPts val="0"/>
                        </a:spcAft>
                      </a:pPr>
                      <a:r>
                        <a:rPr lang="el-GR" sz="1200">
                          <a:latin typeface="Times New Roman"/>
                          <a:ea typeface="Times New Roman"/>
                          <a:cs typeface="Times New Roman"/>
                        </a:rPr>
                        <a:t>Τιμολόγηση</a:t>
                      </a:r>
                    </a:p>
                  </a:txBody>
                  <a:tcPr marL="67061" marR="670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l-GR" sz="1200" dirty="0">
                        <a:latin typeface="Times New Roman"/>
                        <a:ea typeface="Times New Roman"/>
                        <a:cs typeface="Times New Roman"/>
                      </a:endParaRPr>
                    </a:p>
                    <a:p>
                      <a:pPr algn="ctr">
                        <a:spcAft>
                          <a:spcPts val="0"/>
                        </a:spcAft>
                      </a:pPr>
                      <a:r>
                        <a:rPr lang="el-GR" sz="1200" dirty="0">
                          <a:latin typeface="Times New Roman"/>
                          <a:ea typeface="Times New Roman"/>
                          <a:cs typeface="Times New Roman"/>
                        </a:rPr>
                        <a:t>Υψηλή</a:t>
                      </a:r>
                    </a:p>
                  </a:txBody>
                  <a:tcPr marL="67061" marR="670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endParaRPr lang="el-GR" sz="1200" dirty="0">
                        <a:latin typeface="Times New Roman"/>
                        <a:ea typeface="Times New Roman"/>
                        <a:cs typeface="Times New Roman"/>
                      </a:endParaRPr>
                    </a:p>
                    <a:p>
                      <a:pPr algn="ctr">
                        <a:spcAft>
                          <a:spcPts val="0"/>
                        </a:spcAft>
                      </a:pPr>
                      <a:r>
                        <a:rPr lang="el-GR" sz="1200" dirty="0">
                          <a:latin typeface="Times New Roman"/>
                          <a:ea typeface="Times New Roman"/>
                          <a:cs typeface="Times New Roman"/>
                        </a:rPr>
                        <a:t>Μεγαλύτερη ποικιλία τιμών </a:t>
                      </a:r>
                    </a:p>
                  </a:txBody>
                  <a:tcPr marL="67061" marR="670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l-GR" sz="1200">
                        <a:latin typeface="Times New Roman"/>
                        <a:ea typeface="Times New Roman"/>
                        <a:cs typeface="Times New Roman"/>
                      </a:endParaRPr>
                    </a:p>
                    <a:p>
                      <a:pPr algn="ctr">
                        <a:spcAft>
                          <a:spcPts val="0"/>
                        </a:spcAft>
                      </a:pPr>
                      <a:r>
                        <a:rPr lang="el-GR" sz="1200">
                          <a:latin typeface="Times New Roman"/>
                          <a:ea typeface="Times New Roman"/>
                          <a:cs typeface="Times New Roman"/>
                        </a:rPr>
                        <a:t>Πλήρης σειρά τιμών</a:t>
                      </a:r>
                    </a:p>
                  </a:txBody>
                  <a:tcPr marL="67061" marR="670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endParaRPr lang="el-GR" sz="1200">
                        <a:latin typeface="Times New Roman"/>
                        <a:ea typeface="Times New Roman"/>
                        <a:cs typeface="Times New Roman"/>
                      </a:endParaRPr>
                    </a:p>
                    <a:p>
                      <a:pPr algn="ctr">
                        <a:spcAft>
                          <a:spcPts val="0"/>
                        </a:spcAft>
                      </a:pPr>
                      <a:r>
                        <a:rPr lang="el-GR" sz="1200">
                          <a:latin typeface="Times New Roman"/>
                          <a:ea typeface="Times New Roman"/>
                          <a:cs typeface="Times New Roman"/>
                        </a:rPr>
                        <a:t>Μείωση</a:t>
                      </a:r>
                    </a:p>
                  </a:txBody>
                  <a:tcPr marL="67061" marR="670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49045">
                <a:tc>
                  <a:txBody>
                    <a:bodyPr/>
                    <a:lstStyle/>
                    <a:p>
                      <a:pPr algn="ctr">
                        <a:spcAft>
                          <a:spcPts val="0"/>
                        </a:spcAft>
                      </a:pPr>
                      <a:endParaRPr lang="el-GR" sz="1200">
                        <a:latin typeface="Times New Roman"/>
                        <a:ea typeface="Times New Roman"/>
                        <a:cs typeface="Times New Roman"/>
                      </a:endParaRPr>
                    </a:p>
                    <a:p>
                      <a:pPr>
                        <a:spcAft>
                          <a:spcPts val="0"/>
                        </a:spcAft>
                      </a:pPr>
                      <a:r>
                        <a:rPr lang="el-GR" sz="1200">
                          <a:latin typeface="Times New Roman"/>
                          <a:ea typeface="Times New Roman"/>
                          <a:cs typeface="Times New Roman"/>
                        </a:rPr>
                        <a:t>Προώθηση</a:t>
                      </a:r>
                    </a:p>
                  </a:txBody>
                  <a:tcPr marL="67061" marR="670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algn="ctr">
                        <a:spcAft>
                          <a:spcPts val="0"/>
                        </a:spcAft>
                      </a:pPr>
                      <a:endParaRPr lang="el-GR" sz="1200">
                        <a:latin typeface="Times New Roman"/>
                        <a:ea typeface="Times New Roman"/>
                        <a:cs typeface="Times New Roman"/>
                      </a:endParaRPr>
                    </a:p>
                    <a:p>
                      <a:pPr algn="ctr">
                        <a:spcAft>
                          <a:spcPts val="0"/>
                        </a:spcAft>
                      </a:pPr>
                      <a:r>
                        <a:rPr lang="el-GR" sz="1200">
                          <a:latin typeface="Times New Roman"/>
                          <a:ea typeface="Times New Roman"/>
                          <a:cs typeface="Times New Roman"/>
                        </a:rPr>
                        <a:t>Πληροφοριακή</a:t>
                      </a:r>
                    </a:p>
                  </a:txBody>
                  <a:tcPr marL="67061" marR="670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algn="ctr">
                        <a:spcAft>
                          <a:spcPts val="0"/>
                        </a:spcAft>
                      </a:pPr>
                      <a:endParaRPr lang="el-GR" sz="1200">
                        <a:latin typeface="Times New Roman"/>
                        <a:ea typeface="Times New Roman"/>
                        <a:cs typeface="Times New Roman"/>
                      </a:endParaRPr>
                    </a:p>
                    <a:p>
                      <a:pPr algn="ctr">
                        <a:spcAft>
                          <a:spcPts val="0"/>
                        </a:spcAft>
                      </a:pPr>
                      <a:r>
                        <a:rPr lang="el-GR" sz="1200">
                          <a:latin typeface="Times New Roman"/>
                          <a:ea typeface="Times New Roman"/>
                          <a:cs typeface="Times New Roman"/>
                        </a:rPr>
                        <a:t>Πειστική</a:t>
                      </a:r>
                    </a:p>
                  </a:txBody>
                  <a:tcPr marL="67061" marR="670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algn="ctr">
                        <a:spcAft>
                          <a:spcPts val="0"/>
                        </a:spcAft>
                      </a:pPr>
                      <a:endParaRPr lang="el-GR" sz="1200">
                        <a:latin typeface="Times New Roman"/>
                        <a:ea typeface="Times New Roman"/>
                        <a:cs typeface="Times New Roman"/>
                      </a:endParaRPr>
                    </a:p>
                    <a:p>
                      <a:pPr algn="ctr">
                        <a:spcAft>
                          <a:spcPts val="0"/>
                        </a:spcAft>
                      </a:pPr>
                      <a:r>
                        <a:rPr lang="el-GR" sz="1200">
                          <a:latin typeface="Times New Roman"/>
                          <a:ea typeface="Times New Roman"/>
                          <a:cs typeface="Times New Roman"/>
                        </a:rPr>
                        <a:t>Ανταγωνιστική</a:t>
                      </a:r>
                    </a:p>
                  </a:txBody>
                  <a:tcPr marL="67061" marR="670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algn="ctr">
                        <a:spcAft>
                          <a:spcPts val="0"/>
                        </a:spcAft>
                      </a:pPr>
                      <a:endParaRPr lang="el-GR" sz="1200" dirty="0">
                        <a:latin typeface="Times New Roman"/>
                        <a:ea typeface="Times New Roman"/>
                        <a:cs typeface="Times New Roman"/>
                      </a:endParaRPr>
                    </a:p>
                    <a:p>
                      <a:pPr algn="ctr">
                        <a:spcAft>
                          <a:spcPts val="0"/>
                        </a:spcAft>
                      </a:pPr>
                      <a:r>
                        <a:rPr lang="el-GR" sz="1200" dirty="0">
                          <a:latin typeface="Times New Roman"/>
                          <a:ea typeface="Times New Roman"/>
                          <a:cs typeface="Times New Roman"/>
                        </a:rPr>
                        <a:t>Πληροφοριακή</a:t>
                      </a:r>
                    </a:p>
                  </a:txBody>
                  <a:tcPr marL="67061" marR="670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r>
            </a:tbl>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z="3200" dirty="0" smtClean="0">
                <a:solidFill>
                  <a:schemeClr val="bg1"/>
                </a:solidFill>
                <a:latin typeface="Times New Roman" pitchFamily="18" charset="0"/>
                <a:cs typeface="Times New Roman" pitchFamily="18" charset="0"/>
              </a:rPr>
              <a:t>Μορφές κύκλου ζωής προϊόντος</a:t>
            </a:r>
            <a:endParaRPr lang="el-GR" sz="3200" dirty="0">
              <a:solidFill>
                <a:schemeClr val="bg1"/>
              </a:solidFill>
              <a:latin typeface="Times New Roman" pitchFamily="18" charset="0"/>
              <a:cs typeface="Times New Roman" pitchFamily="18" charset="0"/>
            </a:endParaRPr>
          </a:p>
        </p:txBody>
      </p:sp>
      <p:sp>
        <p:nvSpPr>
          <p:cNvPr id="5" name="1 - Τίτλος"/>
          <p:cNvSpPr txBox="1">
            <a:spLocks/>
          </p:cNvSpPr>
          <p:nvPr/>
        </p:nvSpPr>
        <p:spPr bwMode="auto">
          <a:xfrm>
            <a:off x="228600" y="152400"/>
            <a:ext cx="8534400" cy="609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l-GR" sz="3200" b="1" i="0" u="none" strike="noStrike" kern="0" cap="none" spc="0" normalizeH="0" baseline="0" noProof="0" dirty="0" smtClean="0">
                <a:ln>
                  <a:noFill/>
                </a:ln>
                <a:solidFill>
                  <a:schemeClr val="bg1"/>
                </a:solidFill>
                <a:effectLst/>
                <a:uLnTx/>
                <a:uFillTx/>
                <a:latin typeface="Times New Roman" pitchFamily="18" charset="0"/>
                <a:ea typeface="+mj-ea"/>
                <a:cs typeface="Times New Roman" pitchFamily="18" charset="0"/>
              </a:rPr>
              <a:t>Μορφές κύκλου ζωής προϊόντος</a:t>
            </a:r>
            <a:endParaRPr kumimoji="0" lang="el-GR" sz="3200" b="1" i="0" u="none" strike="noStrike" kern="0" cap="none" spc="0" normalizeH="0" baseline="0" noProof="0" dirty="0">
              <a:ln>
                <a:noFill/>
              </a:ln>
              <a:solidFill>
                <a:schemeClr val="bg1"/>
              </a:solidFill>
              <a:effectLst/>
              <a:uLnTx/>
              <a:uFillTx/>
              <a:latin typeface="Times New Roman" pitchFamily="18" charset="0"/>
              <a:ea typeface="+mj-ea"/>
              <a:cs typeface="Times New Roman" pitchFamily="18" charset="0"/>
            </a:endParaRPr>
          </a:p>
        </p:txBody>
      </p:sp>
      <p:pic>
        <p:nvPicPr>
          <p:cNvPr id="4098" name="Picture 2"/>
          <p:cNvPicPr>
            <a:picLocks noChangeAspect="1" noChangeArrowheads="1"/>
          </p:cNvPicPr>
          <p:nvPr/>
        </p:nvPicPr>
        <p:blipFill>
          <a:blip r:embed="rId2" cstate="print"/>
          <a:srcRect/>
          <a:stretch>
            <a:fillRect/>
          </a:stretch>
        </p:blipFill>
        <p:spPr bwMode="auto">
          <a:xfrm>
            <a:off x="1066800" y="1339200"/>
            <a:ext cx="6629400" cy="5061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8534400" cy="1143000"/>
          </a:xfrm>
        </p:spPr>
        <p:txBody>
          <a:bodyPr/>
          <a:lstStyle/>
          <a:p>
            <a:r>
              <a:rPr lang="el-GR" sz="3200" b="1" dirty="0" smtClean="0">
                <a:solidFill>
                  <a:schemeClr val="bg1"/>
                </a:solidFill>
                <a:latin typeface="Times New Roman" pitchFamily="18" charset="0"/>
                <a:cs typeface="Times New Roman" pitchFamily="18" charset="0"/>
              </a:rPr>
              <a:t>Κύκλος ζωής προϊόντος και στρατηγικές μάρκετινγκ</a:t>
            </a:r>
            <a:endParaRPr lang="el-GR" sz="3200" b="1" dirty="0">
              <a:solidFill>
                <a:schemeClr val="bg1"/>
              </a:solidFill>
              <a:latin typeface="Times New Roman" pitchFamily="18" charset="0"/>
              <a:cs typeface="Times New Roman" pitchFamily="18" charset="0"/>
            </a:endParaRPr>
          </a:p>
        </p:txBody>
      </p:sp>
      <p:sp>
        <p:nvSpPr>
          <p:cNvPr id="3" name="2 - Θέση περιεχομένου"/>
          <p:cNvSpPr>
            <a:spLocks noGrp="1"/>
          </p:cNvSpPr>
          <p:nvPr>
            <p:ph idx="1"/>
          </p:nvPr>
        </p:nvSpPr>
        <p:spPr>
          <a:xfrm>
            <a:off x="304800" y="1752600"/>
            <a:ext cx="8534400" cy="3810000"/>
          </a:xfrm>
        </p:spPr>
        <p:txBody>
          <a:bodyPr/>
          <a:lstStyle/>
          <a:p>
            <a:pPr algn="ctr">
              <a:lnSpc>
                <a:spcPct val="150000"/>
              </a:lnSpc>
            </a:pPr>
            <a:r>
              <a:rPr lang="el-GR" sz="3200" dirty="0" smtClean="0">
                <a:latin typeface="Times New Roman" pitchFamily="18" charset="0"/>
                <a:cs typeface="Times New Roman" pitchFamily="18" charset="0"/>
              </a:rPr>
              <a:t>Η στρατηγική επανατοποθέτησης </a:t>
            </a:r>
          </a:p>
          <a:p>
            <a:pPr indent="0" algn="ctr"/>
            <a:r>
              <a:rPr lang="el-GR" sz="3200" dirty="0" smtClean="0">
                <a:latin typeface="Times New Roman" pitchFamily="18" charset="0"/>
                <a:cs typeface="Times New Roman" pitchFamily="18" charset="0"/>
              </a:rPr>
              <a:t> Η στρατηγική επιμήκυνσης της ζωής του προϊόντος</a:t>
            </a:r>
          </a:p>
          <a:p>
            <a:pPr indent="0" algn="ctr"/>
            <a:r>
              <a:rPr lang="el-GR" sz="3200" dirty="0" smtClean="0">
                <a:latin typeface="Times New Roman" pitchFamily="18" charset="0"/>
                <a:cs typeface="Times New Roman" pitchFamily="18" charset="0"/>
              </a:rPr>
              <a:t> Η στρατηγική διακοπής της διάθεσης του προϊόντος </a:t>
            </a:r>
            <a:endParaRPr lang="el-GR" sz="32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04800" y="228600"/>
            <a:ext cx="8001000" cy="609600"/>
          </a:xfrm>
        </p:spPr>
        <p:txBody>
          <a:bodyPr/>
          <a:lstStyle/>
          <a:p>
            <a:r>
              <a:rPr lang="el-GR" sz="3800" b="1" dirty="0" smtClean="0">
                <a:solidFill>
                  <a:schemeClr val="bg1"/>
                </a:solidFill>
                <a:latin typeface="Times New Roman" pitchFamily="18" charset="0"/>
                <a:cs typeface="Times New Roman" pitchFamily="18" charset="0"/>
              </a:rPr>
              <a:t>Μάρκα</a:t>
            </a:r>
            <a:endParaRPr lang="el-GR" sz="3800" b="1" dirty="0">
              <a:solidFill>
                <a:schemeClr val="bg1"/>
              </a:solidFill>
              <a:latin typeface="Times New Roman" pitchFamily="18" charset="0"/>
              <a:cs typeface="Times New Roman" pitchFamily="18" charset="0"/>
            </a:endParaRPr>
          </a:p>
        </p:txBody>
      </p:sp>
      <p:sp>
        <p:nvSpPr>
          <p:cNvPr id="3" name="2 - Θέση περιεχομένου"/>
          <p:cNvSpPr>
            <a:spLocks noGrp="1"/>
          </p:cNvSpPr>
          <p:nvPr>
            <p:ph idx="1"/>
          </p:nvPr>
        </p:nvSpPr>
        <p:spPr>
          <a:xfrm>
            <a:off x="304800" y="1524000"/>
            <a:ext cx="8534400" cy="4572000"/>
          </a:xfrm>
        </p:spPr>
        <p:txBody>
          <a:bodyPr/>
          <a:lstStyle/>
          <a:p>
            <a:pPr marL="0" indent="0" algn="ctr">
              <a:buNone/>
            </a:pPr>
            <a:r>
              <a:rPr lang="el-GR" dirty="0" smtClean="0">
                <a:latin typeface="Times New Roman" pitchFamily="18" charset="0"/>
                <a:cs typeface="Times New Roman" pitchFamily="18" charset="0"/>
              </a:rPr>
              <a:t>Μια </a:t>
            </a:r>
            <a:r>
              <a:rPr lang="el-GR" b="1" dirty="0" smtClean="0">
                <a:latin typeface="Times New Roman" pitchFamily="18" charset="0"/>
                <a:cs typeface="Times New Roman" pitchFamily="18" charset="0"/>
              </a:rPr>
              <a:t>μάρκα</a:t>
            </a:r>
            <a:r>
              <a:rPr lang="el-GR" dirty="0" smtClean="0">
                <a:latin typeface="Times New Roman" pitchFamily="18" charset="0"/>
                <a:cs typeface="Times New Roman" pitchFamily="18" charset="0"/>
              </a:rPr>
              <a:t> προϊόντος δημιουργείται από ένα όνομα, μια φράση, ένα σύμβολο, μια γραφική παράσταση ή ένα συνδυασμό από αυτά. Το </a:t>
            </a:r>
            <a:r>
              <a:rPr lang="el-GR" b="1" dirty="0" smtClean="0">
                <a:latin typeface="Times New Roman" pitchFamily="18" charset="0"/>
                <a:cs typeface="Times New Roman" pitchFamily="18" charset="0"/>
              </a:rPr>
              <a:t>σήμα</a:t>
            </a:r>
            <a:r>
              <a:rPr lang="el-GR" dirty="0" smtClean="0">
                <a:latin typeface="Times New Roman" pitchFamily="18" charset="0"/>
                <a:cs typeface="Times New Roman" pitchFamily="18" charset="0"/>
              </a:rPr>
              <a:t> μιας μάρκας είναι το σύμβολο ή η γραφική παράσταση που χρησιμοποιείται για να αναγνωρίζεται οπτικά το προϊόν. Όταν μια μάρκα πάρει τα νομικά δικαιώματα, μιλάμε </a:t>
            </a:r>
          </a:p>
          <a:p>
            <a:pPr marL="0" indent="0" algn="ctr">
              <a:buNone/>
            </a:pPr>
            <a:r>
              <a:rPr lang="el-GR" dirty="0" smtClean="0">
                <a:latin typeface="Times New Roman" pitchFamily="18" charset="0"/>
                <a:cs typeface="Times New Roman" pitchFamily="18" charset="0"/>
              </a:rPr>
              <a:t>για </a:t>
            </a:r>
            <a:r>
              <a:rPr lang="el-GR" b="1" dirty="0" smtClean="0">
                <a:latin typeface="Times New Roman" pitchFamily="18" charset="0"/>
                <a:cs typeface="Times New Roman" pitchFamily="18" charset="0"/>
              </a:rPr>
              <a:t>εμπορικό σήμα </a:t>
            </a:r>
            <a:endParaRPr lang="el-GR"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z="3600" dirty="0" smtClean="0">
                <a:solidFill>
                  <a:schemeClr val="bg1"/>
                </a:solidFill>
                <a:latin typeface="Times New Roman" pitchFamily="18" charset="0"/>
                <a:cs typeface="Times New Roman" pitchFamily="18" charset="0"/>
              </a:rPr>
              <a:t>Στρατηγικές </a:t>
            </a:r>
            <a:r>
              <a:rPr lang="el-GR" sz="3600" dirty="0" err="1" smtClean="0">
                <a:solidFill>
                  <a:schemeClr val="bg1"/>
                </a:solidFill>
                <a:latin typeface="Times New Roman" pitchFamily="18" charset="0"/>
                <a:cs typeface="Times New Roman" pitchFamily="18" charset="0"/>
              </a:rPr>
              <a:t>σηματοποίησης</a:t>
            </a:r>
            <a:endParaRPr lang="el-GR" sz="3600" dirty="0">
              <a:solidFill>
                <a:schemeClr val="bg1"/>
              </a:solidFill>
              <a:latin typeface="Times New Roman" pitchFamily="18" charset="0"/>
              <a:cs typeface="Times New Roman" pitchFamily="18" charset="0"/>
            </a:endParaRPr>
          </a:p>
        </p:txBody>
      </p:sp>
      <p:sp>
        <p:nvSpPr>
          <p:cNvPr id="3" name="2 - Θέση περιεχομένου"/>
          <p:cNvSpPr>
            <a:spLocks noGrp="1"/>
          </p:cNvSpPr>
          <p:nvPr>
            <p:ph idx="1"/>
          </p:nvPr>
        </p:nvSpPr>
        <p:spPr>
          <a:xfrm>
            <a:off x="304800" y="1295400"/>
            <a:ext cx="8534400" cy="4953000"/>
          </a:xfrm>
        </p:spPr>
        <p:txBody>
          <a:bodyPr/>
          <a:lstStyle/>
          <a:p>
            <a:pPr lvl="0" algn="ctr"/>
            <a:r>
              <a:rPr lang="el-GR" sz="3000" dirty="0" smtClean="0">
                <a:latin typeface="Times New Roman" pitchFamily="18" charset="0"/>
                <a:cs typeface="Times New Roman" pitchFamily="18" charset="0"/>
              </a:rPr>
              <a:t>Η χρησιμοποίηση της ίδιας ονομασίας μάρκας σε κάθε προϊόν (στρατηγική της οικογενειακής μάρκας) </a:t>
            </a:r>
          </a:p>
          <a:p>
            <a:pPr lvl="0" algn="ctr"/>
            <a:r>
              <a:rPr lang="el-GR" sz="3000" dirty="0" smtClean="0">
                <a:latin typeface="Times New Roman" pitchFamily="18" charset="0"/>
                <a:cs typeface="Times New Roman" pitchFamily="18" charset="0"/>
              </a:rPr>
              <a:t>Η χρησιμοποίηση μιας ξεχωριστής ονομασίας σε κάθε προϊόν (στρατηγική πολλαπλής μάρκας)</a:t>
            </a:r>
          </a:p>
          <a:p>
            <a:pPr lvl="0" algn="ctr"/>
            <a:r>
              <a:rPr lang="el-GR" sz="3000" dirty="0" smtClean="0">
                <a:latin typeface="Times New Roman" pitchFamily="18" charset="0"/>
                <a:cs typeface="Times New Roman" pitchFamily="18" charset="0"/>
              </a:rPr>
              <a:t>Η χρησιμοποίηση ενός συνδυασμού του εμπορικού ονόματος της εταιρείας και του ατομικού ονόματος του προϊόντος</a:t>
            </a:r>
          </a:p>
          <a:p>
            <a:pPr lvl="0" algn="ctr"/>
            <a:r>
              <a:rPr lang="el-GR" sz="3000" dirty="0" smtClean="0">
                <a:latin typeface="Times New Roman" pitchFamily="18" charset="0"/>
                <a:cs typeface="Times New Roman" pitchFamily="18" charset="0"/>
              </a:rPr>
              <a:t>Η χρησιμοποίηση μιας ξεχωριστής ονομασίας μάρκας σε κάθε ομάδα προϊόντων, που δημιουργεί η εταιρεία σύμφωνα με την ποιότητα </a:t>
            </a:r>
          </a:p>
          <a:p>
            <a:pPr algn="ctr"/>
            <a:endParaRPr lang="el-GR" sz="3000" dirty="0">
              <a:latin typeface="Times New Roman" pitchFamily="18" charset="0"/>
              <a:cs typeface="Times New Roman" pitchFamily="18" charset="0"/>
            </a:endParaRPr>
          </a:p>
        </p:txBody>
      </p:sp>
      <p:sp>
        <p:nvSpPr>
          <p:cNvPr id="4" name="1 - Τίτλος"/>
          <p:cNvSpPr txBox="1">
            <a:spLocks/>
          </p:cNvSpPr>
          <p:nvPr/>
        </p:nvSpPr>
        <p:spPr bwMode="auto">
          <a:xfrm>
            <a:off x="76200" y="228600"/>
            <a:ext cx="8534400" cy="609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l-GR" sz="3800" b="1" i="0" u="none" strike="noStrike" kern="0" cap="none" spc="0" normalizeH="0" baseline="0" noProof="0" dirty="0" smtClean="0">
                <a:ln>
                  <a:noFill/>
                </a:ln>
                <a:solidFill>
                  <a:schemeClr val="bg1"/>
                </a:solidFill>
                <a:effectLst/>
                <a:uLnTx/>
                <a:uFillTx/>
                <a:latin typeface="Times New Roman" pitchFamily="18" charset="0"/>
                <a:ea typeface="+mj-ea"/>
                <a:cs typeface="Times New Roman" pitchFamily="18" charset="0"/>
              </a:rPr>
              <a:t>Στρατηγικές </a:t>
            </a:r>
            <a:r>
              <a:rPr kumimoji="0" lang="el-GR" sz="3800" b="1" i="0" u="none" strike="noStrike" kern="0" cap="none" spc="0" normalizeH="0" baseline="0" noProof="0" dirty="0" err="1" smtClean="0">
                <a:ln>
                  <a:noFill/>
                </a:ln>
                <a:solidFill>
                  <a:schemeClr val="bg1"/>
                </a:solidFill>
                <a:effectLst/>
                <a:uLnTx/>
                <a:uFillTx/>
                <a:latin typeface="Times New Roman" pitchFamily="18" charset="0"/>
                <a:ea typeface="+mj-ea"/>
                <a:cs typeface="Times New Roman" pitchFamily="18" charset="0"/>
              </a:rPr>
              <a:t>σηματοποίησης</a:t>
            </a:r>
            <a:endParaRPr kumimoji="0" lang="el-GR" sz="3800" b="1" i="0" u="none" strike="noStrike" kern="0" cap="none" spc="0" normalizeH="0" baseline="0" noProof="0" dirty="0">
              <a:ln>
                <a:noFill/>
              </a:ln>
              <a:solidFill>
                <a:schemeClr val="bg1"/>
              </a:solidFill>
              <a:effectLst/>
              <a:uLnTx/>
              <a:uFillTx/>
              <a:latin typeface="Times New Roman" pitchFamily="18" charset="0"/>
              <a:ea typeface="+mj-ea"/>
              <a:cs typeface="Times New Roman" pitchFamily="18"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z="3600" dirty="0" smtClean="0">
                <a:solidFill>
                  <a:schemeClr val="bg1"/>
                </a:solidFill>
                <a:latin typeface="Times New Roman" pitchFamily="18" charset="0"/>
                <a:cs typeface="Times New Roman" pitchFamily="18" charset="0"/>
              </a:rPr>
              <a:t>ΣΥΣΚΕΥΑΣΙΑ</a:t>
            </a:r>
            <a:endParaRPr lang="el-GR" sz="3600" dirty="0">
              <a:solidFill>
                <a:schemeClr val="bg1"/>
              </a:solidFill>
              <a:latin typeface="Times New Roman" pitchFamily="18" charset="0"/>
              <a:cs typeface="Times New Roman" pitchFamily="18" charset="0"/>
            </a:endParaRPr>
          </a:p>
        </p:txBody>
      </p:sp>
      <p:sp>
        <p:nvSpPr>
          <p:cNvPr id="3" name="2 - Θέση περιεχομένου"/>
          <p:cNvSpPr>
            <a:spLocks noGrp="1"/>
          </p:cNvSpPr>
          <p:nvPr>
            <p:ph idx="1"/>
          </p:nvPr>
        </p:nvSpPr>
        <p:spPr>
          <a:xfrm>
            <a:off x="304800" y="1219200"/>
            <a:ext cx="8534400" cy="5410200"/>
          </a:xfrm>
        </p:spPr>
        <p:txBody>
          <a:bodyPr/>
          <a:lstStyle/>
          <a:p>
            <a:pPr marL="0" indent="0" algn="ctr">
              <a:buNone/>
            </a:pPr>
            <a:r>
              <a:rPr lang="el-GR" sz="3000" dirty="0" smtClean="0">
                <a:latin typeface="Times New Roman" pitchFamily="18" charset="0"/>
                <a:cs typeface="Times New Roman" pitchFamily="18" charset="0"/>
              </a:rPr>
              <a:t>Η συσκευασία πέρα του ότι εξασφαλίζει τη μη καταστροφή και τη μη φθορά του προϊόντος, βοηθάει την πώληση δίνοντας στον καταναλωτή συγκεκριμένες πληροφορίες: </a:t>
            </a:r>
          </a:p>
          <a:p>
            <a:pPr marL="0" indent="0" algn="ctr"/>
            <a:r>
              <a:rPr lang="el-GR" sz="2800" dirty="0" smtClean="0">
                <a:latin typeface="Times New Roman" pitchFamily="18" charset="0"/>
                <a:cs typeface="Times New Roman" pitchFamily="18" charset="0"/>
              </a:rPr>
              <a:t> Από τι αποτελείται</a:t>
            </a:r>
          </a:p>
          <a:p>
            <a:pPr marL="0" indent="0" algn="ctr"/>
            <a:r>
              <a:rPr lang="el-GR" sz="2800" dirty="0" smtClean="0">
                <a:latin typeface="Times New Roman" pitchFamily="18" charset="0"/>
                <a:cs typeface="Times New Roman" pitchFamily="18" charset="0"/>
              </a:rPr>
              <a:t> Πώς να χρησιμοποιηθεί</a:t>
            </a:r>
          </a:p>
          <a:p>
            <a:pPr marL="0" indent="0" algn="ctr"/>
            <a:r>
              <a:rPr lang="el-GR" sz="2800" dirty="0" smtClean="0">
                <a:latin typeface="Times New Roman" pitchFamily="18" charset="0"/>
                <a:cs typeface="Times New Roman" pitchFamily="18" charset="0"/>
              </a:rPr>
              <a:t> Πώς να αποθηκευτεί</a:t>
            </a:r>
          </a:p>
          <a:p>
            <a:pPr marL="0" indent="0" algn="ctr"/>
            <a:r>
              <a:rPr lang="el-GR" sz="2800" dirty="0" smtClean="0">
                <a:latin typeface="Times New Roman" pitchFamily="18" charset="0"/>
                <a:cs typeface="Times New Roman" pitchFamily="18" charset="0"/>
              </a:rPr>
              <a:t> Σε τι διαφέρει από τα ανταγωνιστικά προϊόντα</a:t>
            </a:r>
          </a:p>
          <a:p>
            <a:pPr marL="0" indent="0" algn="ctr"/>
            <a:r>
              <a:rPr lang="el-GR" sz="2800" dirty="0" smtClean="0">
                <a:latin typeface="Times New Roman" pitchFamily="18" charset="0"/>
                <a:cs typeface="Times New Roman" pitchFamily="18" charset="0"/>
              </a:rPr>
              <a:t> Ένα διαφημιστικό μήνυμα</a:t>
            </a:r>
          </a:p>
          <a:p>
            <a:pPr marL="0" indent="0" algn="ctr"/>
            <a:r>
              <a:rPr lang="el-GR" sz="2800" dirty="0" smtClean="0">
                <a:latin typeface="Times New Roman" pitchFamily="18" charset="0"/>
                <a:cs typeface="Times New Roman" pitchFamily="18" charset="0"/>
              </a:rPr>
              <a:t> Την εγγύηση</a:t>
            </a:r>
          </a:p>
          <a:p>
            <a:pPr marL="0" indent="0" algn="ctr"/>
            <a:r>
              <a:rPr lang="el-GR" sz="2800" dirty="0" smtClean="0">
                <a:latin typeface="Times New Roman" pitchFamily="18" charset="0"/>
                <a:cs typeface="Times New Roman" pitchFamily="18" charset="0"/>
              </a:rPr>
              <a:t> Την τιμή κ.ά.</a:t>
            </a:r>
            <a:endParaRPr lang="el-GR" sz="2800" dirty="0">
              <a:latin typeface="Times New Roman" pitchFamily="18" charset="0"/>
              <a:cs typeface="Times New Roman" pitchFamily="18" charset="0"/>
            </a:endParaRPr>
          </a:p>
        </p:txBody>
      </p:sp>
      <p:sp>
        <p:nvSpPr>
          <p:cNvPr id="4" name="1 - Τίτλος"/>
          <p:cNvSpPr txBox="1">
            <a:spLocks/>
          </p:cNvSpPr>
          <p:nvPr/>
        </p:nvSpPr>
        <p:spPr bwMode="auto">
          <a:xfrm>
            <a:off x="228600" y="228600"/>
            <a:ext cx="8534400" cy="609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l-GR" sz="3800" b="1" i="0" u="none" strike="noStrike" kern="0" cap="none" spc="0" normalizeH="0" baseline="0" noProof="0" dirty="0" smtClean="0">
                <a:ln>
                  <a:noFill/>
                </a:ln>
                <a:solidFill>
                  <a:schemeClr val="bg1"/>
                </a:solidFill>
                <a:effectLst/>
                <a:uLnTx/>
                <a:uFillTx/>
                <a:latin typeface="Times New Roman" pitchFamily="18" charset="0"/>
                <a:ea typeface="+mj-ea"/>
                <a:cs typeface="Times New Roman" pitchFamily="18" charset="0"/>
              </a:rPr>
              <a:t>Συσκευασία</a:t>
            </a:r>
            <a:endParaRPr kumimoji="0" lang="el-GR" sz="3800" b="1" i="0" u="none" strike="noStrike" kern="0" cap="none" spc="0" normalizeH="0" baseline="0" noProof="0" dirty="0">
              <a:ln>
                <a:noFill/>
              </a:ln>
              <a:solidFill>
                <a:schemeClr val="bg1"/>
              </a:solidFill>
              <a:effectLst/>
              <a:uLnTx/>
              <a:uFillTx/>
              <a:latin typeface="Times New Roman" pitchFamily="18" charset="0"/>
              <a:ea typeface="+mj-ea"/>
              <a:cs typeface="Times New Roman"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 Τίτλος"/>
          <p:cNvSpPr>
            <a:spLocks noGrp="1"/>
          </p:cNvSpPr>
          <p:nvPr>
            <p:ph type="title"/>
          </p:nvPr>
        </p:nvSpPr>
        <p:spPr>
          <a:xfrm>
            <a:off x="304800" y="152400"/>
            <a:ext cx="8534400" cy="1371600"/>
          </a:xfrm>
        </p:spPr>
        <p:txBody>
          <a:bodyPr/>
          <a:lstStyle/>
          <a:p>
            <a:pPr algn="ctr"/>
            <a:r>
              <a:rPr lang="el-GR" dirty="0" smtClean="0">
                <a:latin typeface="Times New Roman" pitchFamily="18" charset="0"/>
                <a:cs typeface="Times New Roman" pitchFamily="18" charset="0"/>
              </a:rPr>
              <a:t>Κεφάλαιο </a:t>
            </a:r>
            <a:r>
              <a:rPr lang="en-US" dirty="0" smtClean="0">
                <a:latin typeface="Times New Roman" pitchFamily="18" charset="0"/>
                <a:cs typeface="Times New Roman" pitchFamily="18" charset="0"/>
              </a:rPr>
              <a:t>2</a:t>
            </a:r>
            <a:r>
              <a:rPr lang="el-GR" dirty="0" smtClean="0">
                <a:latin typeface="Times New Roman" pitchFamily="18" charset="0"/>
                <a:cs typeface="Times New Roman" pitchFamily="18" charset="0"/>
              </a:rPr>
              <a:t/>
            </a:r>
            <a:br>
              <a:rPr lang="el-GR" dirty="0" smtClean="0">
                <a:latin typeface="Times New Roman" pitchFamily="18" charset="0"/>
                <a:cs typeface="Times New Roman" pitchFamily="18" charset="0"/>
              </a:rPr>
            </a:br>
            <a:r>
              <a:rPr lang="el-GR" i="1" dirty="0" smtClean="0">
                <a:latin typeface="Times New Roman" pitchFamily="18" charset="0"/>
                <a:cs typeface="Times New Roman" pitchFamily="18" charset="0"/>
              </a:rPr>
              <a:t/>
            </a:r>
            <a:br>
              <a:rPr lang="el-GR" i="1" dirty="0" smtClean="0">
                <a:latin typeface="Times New Roman" pitchFamily="18" charset="0"/>
                <a:cs typeface="Times New Roman" pitchFamily="18" charset="0"/>
              </a:rPr>
            </a:br>
            <a:r>
              <a:rPr lang="el-GR" sz="3200" b="0" dirty="0" smtClean="0">
                <a:solidFill>
                  <a:schemeClr val="bg1"/>
                </a:solidFill>
                <a:latin typeface="Times New Roman" pitchFamily="18" charset="0"/>
                <a:cs typeface="Times New Roman" pitchFamily="18" charset="0"/>
              </a:rPr>
              <a:t>ΤΟ ΠΑΚΕΤΟ ΠΡΟΣΦΟΡΑΣ  ΜΑΡΚΕΤΙΝΓΚ </a:t>
            </a:r>
            <a:br>
              <a:rPr lang="el-GR" sz="3200" b="0" dirty="0" smtClean="0">
                <a:solidFill>
                  <a:schemeClr val="bg1"/>
                </a:solidFill>
                <a:latin typeface="Times New Roman" pitchFamily="18" charset="0"/>
                <a:cs typeface="Times New Roman" pitchFamily="18" charset="0"/>
              </a:rPr>
            </a:br>
            <a:endParaRPr lang="el-GR" sz="3200" b="0" dirty="0">
              <a:solidFill>
                <a:schemeClr val="bg1"/>
              </a:solidFill>
              <a:latin typeface="Times New Roman" pitchFamily="18" charset="0"/>
              <a:cs typeface="Times New Roman" pitchFamily="18" charset="0"/>
            </a:endParaRPr>
          </a:p>
        </p:txBody>
      </p:sp>
      <p:sp>
        <p:nvSpPr>
          <p:cNvPr id="5" name="4 - Θέση υποσέλιδου"/>
          <p:cNvSpPr>
            <a:spLocks noGrp="1"/>
          </p:cNvSpPr>
          <p:nvPr>
            <p:ph type="ftr" sz="quarter" idx="11"/>
          </p:nvPr>
        </p:nvSpPr>
        <p:spPr/>
        <p:txBody>
          <a:bodyPr/>
          <a:lstStyle/>
          <a:p>
            <a:r>
              <a:rPr lang="el-GR" smtClean="0"/>
              <a:t>ΠΑΣΧΑΛΟΥΔΗΣ ΔΗΜΗΤΡΗΣ</a:t>
            </a:r>
            <a:endParaRPr lang="en-US"/>
          </a:p>
        </p:txBody>
      </p:sp>
      <p:pic>
        <p:nvPicPr>
          <p:cNvPr id="6" name="Picture 4" descr="C:\Users\acer\Desktop\master (2).jpg"/>
          <p:cNvPicPr>
            <a:picLocks noChangeAspect="1" noChangeArrowheads="1"/>
          </p:cNvPicPr>
          <p:nvPr/>
        </p:nvPicPr>
        <p:blipFill>
          <a:blip r:embed="rId2" cstate="print"/>
          <a:srcRect/>
          <a:stretch>
            <a:fillRect/>
          </a:stretch>
        </p:blipFill>
        <p:spPr bwMode="auto">
          <a:xfrm>
            <a:off x="3429000" y="5029200"/>
            <a:ext cx="5715000" cy="1676400"/>
          </a:xfrm>
          <a:prstGeom prst="rect">
            <a:avLst/>
          </a:prstGeom>
          <a:noFill/>
        </p:spPr>
      </p:pic>
      <p:sp>
        <p:nvSpPr>
          <p:cNvPr id="9" name="Rectangle 2"/>
          <p:cNvSpPr txBox="1">
            <a:spLocks noChangeArrowheads="1"/>
          </p:cNvSpPr>
          <p:nvPr/>
        </p:nvSpPr>
        <p:spPr bwMode="auto">
          <a:xfrm>
            <a:off x="3581400" y="3505200"/>
            <a:ext cx="5486400" cy="838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l-GR" sz="1400" b="0" i="1" u="none" strike="noStrike" kern="0" cap="none" spc="0" normalizeH="0" baseline="0" noProof="0" dirty="0" smtClean="0">
                <a:ln>
                  <a:noFill/>
                </a:ln>
                <a:solidFill>
                  <a:schemeClr val="bg1"/>
                </a:solidFill>
                <a:effectLst/>
                <a:uLnTx/>
                <a:uFillTx/>
                <a:latin typeface="Times New Roman" pitchFamily="18" charset="0"/>
                <a:ea typeface="+mj-ea"/>
                <a:cs typeface="Times New Roman" pitchFamily="18" charset="0"/>
              </a:rPr>
              <a:t>… ότι γαρ αδελφός μου </a:t>
            </a:r>
            <a:r>
              <a:rPr kumimoji="0" lang="el-GR" sz="1400" b="0" i="1" u="none" strike="noStrike" kern="0" cap="none" spc="0" normalizeH="0" baseline="0" noProof="0" dirty="0" err="1" smtClean="0">
                <a:ln>
                  <a:noFill/>
                </a:ln>
                <a:solidFill>
                  <a:schemeClr val="bg1"/>
                </a:solidFill>
                <a:effectLst/>
                <a:uLnTx/>
                <a:uFillTx/>
                <a:latin typeface="Times New Roman" pitchFamily="18" charset="0"/>
                <a:ea typeface="+mj-ea"/>
                <a:cs typeface="Times New Roman" pitchFamily="18" charset="0"/>
              </a:rPr>
              <a:t>εί</a:t>
            </a:r>
            <a:r>
              <a:rPr kumimoji="0" lang="el-GR" sz="1400" b="0" i="1" u="none" strike="noStrike" kern="0" cap="none" spc="0" normalizeH="0" baseline="0" noProof="0" dirty="0" smtClean="0">
                <a:ln>
                  <a:noFill/>
                </a:ln>
                <a:solidFill>
                  <a:schemeClr val="bg1"/>
                </a:solidFill>
                <a:effectLst/>
                <a:uLnTx/>
                <a:uFillTx/>
                <a:latin typeface="Times New Roman" pitchFamily="18" charset="0"/>
                <a:ea typeface="+mj-ea"/>
                <a:cs typeface="Times New Roman" pitchFamily="18" charset="0"/>
              </a:rPr>
              <a:t>, </a:t>
            </a:r>
            <a:r>
              <a:rPr kumimoji="0" lang="el-GR" sz="1400" b="0" i="1" u="none" strike="noStrike" kern="0" cap="none" spc="0" normalizeH="0" baseline="0" noProof="0" dirty="0" err="1" smtClean="0">
                <a:ln>
                  <a:noFill/>
                </a:ln>
                <a:solidFill>
                  <a:schemeClr val="bg1"/>
                </a:solidFill>
                <a:effectLst/>
                <a:uLnTx/>
                <a:uFillTx/>
                <a:latin typeface="Times New Roman" pitchFamily="18" charset="0"/>
                <a:ea typeface="+mj-ea"/>
                <a:cs typeface="Times New Roman" pitchFamily="18" charset="0"/>
              </a:rPr>
              <a:t>ού</a:t>
            </a:r>
            <a:r>
              <a:rPr kumimoji="0" lang="el-GR" sz="1400" b="0" i="1" u="none" strike="noStrike" kern="0" cap="none" spc="0" normalizeH="0" baseline="0" noProof="0" dirty="0" smtClean="0">
                <a:ln>
                  <a:noFill/>
                </a:ln>
                <a:solidFill>
                  <a:schemeClr val="bg1"/>
                </a:solidFill>
                <a:effectLst/>
                <a:uLnTx/>
                <a:uFillTx/>
                <a:latin typeface="Times New Roman" pitchFamily="18" charset="0"/>
                <a:ea typeface="+mj-ea"/>
                <a:cs typeface="Times New Roman" pitchFamily="18" charset="0"/>
              </a:rPr>
              <a:t> δουλεύσεις </a:t>
            </a:r>
            <a:r>
              <a:rPr kumimoji="0" lang="el-GR" sz="1400" b="0" i="1" u="none" strike="noStrike" kern="0" cap="none" spc="0" normalizeH="0" baseline="0" noProof="0" dirty="0" err="1" smtClean="0">
                <a:ln>
                  <a:noFill/>
                </a:ln>
                <a:solidFill>
                  <a:schemeClr val="bg1"/>
                </a:solidFill>
                <a:effectLst/>
                <a:uLnTx/>
                <a:uFillTx/>
                <a:latin typeface="Times New Roman" pitchFamily="18" charset="0"/>
                <a:ea typeface="+mj-ea"/>
                <a:cs typeface="Times New Roman" pitchFamily="18" charset="0"/>
              </a:rPr>
              <a:t>μοι</a:t>
            </a:r>
            <a:r>
              <a:rPr kumimoji="0" lang="el-GR" sz="1400" b="0" i="1" u="none" strike="noStrike" kern="0" cap="none" spc="0" normalizeH="0" baseline="0" noProof="0" dirty="0" smtClean="0">
                <a:ln>
                  <a:noFill/>
                </a:ln>
                <a:solidFill>
                  <a:schemeClr val="bg1"/>
                </a:solidFill>
                <a:effectLst/>
                <a:uLnTx/>
                <a:uFillTx/>
                <a:latin typeface="Times New Roman" pitchFamily="18" charset="0"/>
                <a:ea typeface="+mj-ea"/>
                <a:cs typeface="Times New Roman" pitchFamily="18" charset="0"/>
              </a:rPr>
              <a:t> δωρεάν,</a:t>
            </a:r>
            <a:r>
              <a:rPr lang="el-GR" sz="1400" b="1" i="1" kern="0" dirty="0" smtClean="0">
                <a:solidFill>
                  <a:schemeClr val="bg1"/>
                </a:solidFill>
                <a:latin typeface="Times New Roman" pitchFamily="18" charset="0"/>
                <a:ea typeface="+mj-ea"/>
                <a:cs typeface="Times New Roman" pitchFamily="18" charset="0"/>
              </a:rPr>
              <a:t> </a:t>
            </a:r>
            <a:r>
              <a:rPr kumimoji="0" lang="el-GR" sz="1400" b="1" i="1" u="none" strike="noStrike" kern="0" cap="none" spc="0" normalizeH="0" baseline="0" noProof="0" dirty="0" err="1" smtClean="0">
                <a:ln>
                  <a:noFill/>
                </a:ln>
                <a:solidFill>
                  <a:schemeClr val="bg1"/>
                </a:solidFill>
                <a:effectLst/>
                <a:uLnTx/>
                <a:uFillTx/>
                <a:latin typeface="Times New Roman" pitchFamily="18" charset="0"/>
                <a:ea typeface="+mj-ea"/>
                <a:cs typeface="Times New Roman" pitchFamily="18" charset="0"/>
              </a:rPr>
              <a:t>απάγγειλόν</a:t>
            </a:r>
            <a:r>
              <a:rPr kumimoji="0" lang="el-GR" sz="1400" b="1" i="1" u="none" strike="noStrike" kern="0" cap="none" spc="0" normalizeH="0" baseline="0" noProof="0" dirty="0" smtClean="0">
                <a:ln>
                  <a:noFill/>
                </a:ln>
                <a:solidFill>
                  <a:schemeClr val="bg1"/>
                </a:solidFill>
                <a:effectLst/>
                <a:uLnTx/>
                <a:uFillTx/>
                <a:latin typeface="Times New Roman" pitchFamily="18" charset="0"/>
                <a:ea typeface="+mj-ea"/>
                <a:cs typeface="Times New Roman" pitchFamily="18" charset="0"/>
              </a:rPr>
              <a:t> </a:t>
            </a:r>
            <a:r>
              <a:rPr kumimoji="0" lang="el-GR" sz="1400" b="1" i="1" u="none" strike="noStrike" kern="0" cap="none" spc="0" normalizeH="0" baseline="0" noProof="0" dirty="0" err="1" smtClean="0">
                <a:ln>
                  <a:noFill/>
                </a:ln>
                <a:solidFill>
                  <a:schemeClr val="bg1"/>
                </a:solidFill>
                <a:effectLst/>
                <a:uLnTx/>
                <a:uFillTx/>
                <a:latin typeface="Times New Roman" pitchFamily="18" charset="0"/>
                <a:ea typeface="+mj-ea"/>
                <a:cs typeface="Times New Roman" pitchFamily="18" charset="0"/>
              </a:rPr>
              <a:t>μοι</a:t>
            </a:r>
            <a:r>
              <a:rPr kumimoji="0" lang="el-GR" sz="1400" b="1" i="1" u="none" strike="noStrike" kern="0" cap="none" spc="0" normalizeH="0" baseline="0" noProof="0" dirty="0" smtClean="0">
                <a:ln>
                  <a:noFill/>
                </a:ln>
                <a:solidFill>
                  <a:schemeClr val="bg1"/>
                </a:solidFill>
                <a:effectLst/>
                <a:uLnTx/>
                <a:uFillTx/>
                <a:latin typeface="Times New Roman" pitchFamily="18" charset="0"/>
                <a:ea typeface="+mj-ea"/>
                <a:cs typeface="Times New Roman" pitchFamily="18" charset="0"/>
              </a:rPr>
              <a:t> τις  ο μισθός σου εστί</a:t>
            </a: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el-GR" sz="1400" b="1" i="0" u="none" strike="noStrike" kern="0" cap="none" spc="0" normalizeH="0" baseline="0" noProof="0" dirty="0" smtClean="0">
                <a:ln>
                  <a:noFill/>
                </a:ln>
                <a:solidFill>
                  <a:schemeClr val="tx1"/>
                </a:solidFill>
                <a:effectLst/>
                <a:uLnTx/>
                <a:uFillTx/>
                <a:latin typeface="Times New Roman" pitchFamily="18" charset="0"/>
                <a:ea typeface="+mj-ea"/>
                <a:cs typeface="Times New Roman" pitchFamily="18" charset="0"/>
              </a:rPr>
              <a:t/>
            </a:r>
            <a:br>
              <a:rPr kumimoji="0" lang="el-GR" sz="1400" b="1" i="0" u="none" strike="noStrike" kern="0" cap="none" spc="0" normalizeH="0" baseline="0" noProof="0" dirty="0" smtClean="0">
                <a:ln>
                  <a:noFill/>
                </a:ln>
                <a:solidFill>
                  <a:schemeClr val="tx1"/>
                </a:solidFill>
                <a:effectLst/>
                <a:uLnTx/>
                <a:uFillTx/>
                <a:latin typeface="Times New Roman" pitchFamily="18" charset="0"/>
                <a:ea typeface="+mj-ea"/>
                <a:cs typeface="Times New Roman" pitchFamily="18" charset="0"/>
              </a:rPr>
            </a:br>
            <a:r>
              <a:rPr kumimoji="0" lang="el-GR" sz="1400" b="0" i="0" u="none" strike="noStrike" kern="0" cap="none" spc="0" normalizeH="0" baseline="0" noProof="0" dirty="0" smtClean="0">
                <a:ln>
                  <a:noFill/>
                </a:ln>
                <a:solidFill>
                  <a:schemeClr val="bg1"/>
                </a:solidFill>
                <a:effectLst/>
                <a:uLnTx/>
                <a:uFillTx/>
                <a:latin typeface="Times New Roman" pitchFamily="18" charset="0"/>
                <a:ea typeface="+mj-ea"/>
                <a:cs typeface="Times New Roman" pitchFamily="18" charset="0"/>
              </a:rPr>
              <a:t>	</a:t>
            </a:r>
            <a:r>
              <a:rPr kumimoji="0" lang="en-US" sz="1400" b="0" i="0" u="none" strike="noStrike" kern="0" cap="none" spc="0" normalizeH="0" baseline="0" noProof="0" dirty="0" smtClean="0">
                <a:ln>
                  <a:noFill/>
                </a:ln>
                <a:solidFill>
                  <a:schemeClr val="bg1"/>
                </a:solidFill>
                <a:effectLst/>
                <a:uLnTx/>
                <a:uFillTx/>
                <a:latin typeface="Times New Roman" pitchFamily="18" charset="0"/>
                <a:ea typeface="+mj-ea"/>
                <a:cs typeface="Times New Roman" pitchFamily="18" charset="0"/>
              </a:rPr>
              <a:t>           </a:t>
            </a:r>
            <a:r>
              <a:rPr kumimoji="0" lang="el-GR" sz="1400" b="1" i="0" u="none" strike="noStrike" kern="0" cap="none" spc="0" normalizeH="0" baseline="0" noProof="0" dirty="0" err="1" smtClean="0">
                <a:ln>
                  <a:noFill/>
                </a:ln>
                <a:effectLst/>
                <a:uLnTx/>
                <a:uFillTx/>
                <a:latin typeface="Times New Roman" pitchFamily="18" charset="0"/>
                <a:ea typeface="+mj-ea"/>
                <a:cs typeface="Times New Roman" pitchFamily="18" charset="0"/>
              </a:rPr>
              <a:t>Γένεσις</a:t>
            </a:r>
            <a:r>
              <a:rPr kumimoji="0" lang="el-GR" sz="1400" b="1" i="0" u="none" strike="noStrike" kern="0" cap="none" spc="0" normalizeH="0" baseline="0" noProof="0" dirty="0" smtClean="0">
                <a:ln>
                  <a:noFill/>
                </a:ln>
                <a:effectLst/>
                <a:uLnTx/>
                <a:uFillTx/>
                <a:latin typeface="Times New Roman" pitchFamily="18" charset="0"/>
                <a:ea typeface="+mj-ea"/>
                <a:cs typeface="Times New Roman" pitchFamily="18" charset="0"/>
              </a:rPr>
              <a:t>, κθ΄15</a:t>
            </a:r>
            <a:endParaRPr kumimoji="0" lang="el-GR" sz="1400" b="1" i="0" u="none" strike="noStrike" kern="0" cap="none" spc="0" normalizeH="0" baseline="0" noProof="0" dirty="0">
              <a:ln>
                <a:noFill/>
              </a:ln>
              <a:effectLst/>
              <a:uLnTx/>
              <a:uFillTx/>
              <a:latin typeface="Times New Roman" pitchFamily="18" charset="0"/>
              <a:ea typeface="+mj-ea"/>
              <a:cs typeface="Times New Roman"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z="3600" dirty="0" smtClean="0">
                <a:solidFill>
                  <a:schemeClr val="bg1"/>
                </a:solidFill>
                <a:latin typeface="Times New Roman" pitchFamily="18" charset="0"/>
                <a:cs typeface="Times New Roman" pitchFamily="18" charset="0"/>
              </a:rPr>
              <a:t>ΤΙΜΟΛΟΓΗΣΗ</a:t>
            </a:r>
            <a:endParaRPr lang="el-GR" sz="3600" dirty="0">
              <a:solidFill>
                <a:schemeClr val="bg1"/>
              </a:solidFill>
              <a:latin typeface="Times New Roman" pitchFamily="18" charset="0"/>
              <a:cs typeface="Times New Roman" pitchFamily="18" charset="0"/>
            </a:endParaRPr>
          </a:p>
        </p:txBody>
      </p:sp>
      <p:sp>
        <p:nvSpPr>
          <p:cNvPr id="3" name="2 - Θέση περιεχομένου"/>
          <p:cNvSpPr>
            <a:spLocks noGrp="1"/>
          </p:cNvSpPr>
          <p:nvPr>
            <p:ph idx="1"/>
          </p:nvPr>
        </p:nvSpPr>
        <p:spPr>
          <a:xfrm>
            <a:off x="228600" y="685800"/>
            <a:ext cx="8534400" cy="5181600"/>
          </a:xfrm>
        </p:spPr>
        <p:txBody>
          <a:bodyPr/>
          <a:lstStyle/>
          <a:p>
            <a:pPr algn="ctr">
              <a:buNone/>
            </a:pPr>
            <a:endParaRPr lang="el-GR" sz="3800" b="1" dirty="0" smtClean="0"/>
          </a:p>
          <a:p>
            <a:pPr algn="ctr">
              <a:buNone/>
            </a:pPr>
            <a:r>
              <a:rPr lang="el-GR" dirty="0" smtClean="0">
                <a:latin typeface="Times New Roman" pitchFamily="18" charset="0"/>
                <a:cs typeface="Times New Roman" pitchFamily="18" charset="0"/>
              </a:rPr>
              <a:t>ΜΕΘΟΔΟΙ ΤΙΜΟΛΟΓΗΣΗΣ</a:t>
            </a:r>
          </a:p>
          <a:p>
            <a:pPr algn="ctr">
              <a:buNone/>
            </a:pPr>
            <a:endParaRPr lang="el-GR" sz="800" dirty="0" smtClean="0"/>
          </a:p>
          <a:p>
            <a:pPr algn="ctr">
              <a:spcBef>
                <a:spcPts val="0"/>
              </a:spcBef>
              <a:buFont typeface="Wingdings" pitchFamily="2" charset="2"/>
              <a:buChar char="ü"/>
            </a:pPr>
            <a:r>
              <a:rPr lang="el-GR" dirty="0" smtClean="0">
                <a:latin typeface="Times New Roman" pitchFamily="18" charset="0"/>
                <a:cs typeface="Times New Roman" pitchFamily="18" charset="0"/>
              </a:rPr>
              <a:t> Μέθοδος τιμολόγησης με βάση το κόστος συν</a:t>
            </a:r>
          </a:p>
          <a:p>
            <a:pPr algn="ctr">
              <a:spcBef>
                <a:spcPts val="0"/>
              </a:spcBef>
              <a:buFont typeface="Wingdings" pitchFamily="2" charset="2"/>
              <a:buChar char="ü"/>
            </a:pPr>
            <a:r>
              <a:rPr lang="el-GR" dirty="0" smtClean="0">
                <a:latin typeface="Times New Roman" pitchFamily="18" charset="0"/>
                <a:cs typeface="Times New Roman" pitchFamily="18" charset="0"/>
              </a:rPr>
              <a:t> Μέθοδος τιμολόγησης με βάση την </a:t>
            </a:r>
          </a:p>
          <a:p>
            <a:pPr algn="ctr">
              <a:spcBef>
                <a:spcPts val="0"/>
              </a:spcBef>
              <a:buNone/>
            </a:pPr>
            <a:r>
              <a:rPr lang="el-GR" dirty="0" smtClean="0">
                <a:latin typeface="Times New Roman" pitchFamily="18" charset="0"/>
                <a:cs typeface="Times New Roman" pitchFamily="18" charset="0"/>
              </a:rPr>
              <a:t>προσφορά-ζήτηση</a:t>
            </a:r>
          </a:p>
          <a:p>
            <a:pPr algn="ctr">
              <a:spcBef>
                <a:spcPts val="0"/>
              </a:spcBef>
              <a:buFont typeface="Wingdings" pitchFamily="2" charset="2"/>
              <a:buChar char="ü"/>
            </a:pPr>
            <a:r>
              <a:rPr lang="el-GR" dirty="0" smtClean="0">
                <a:latin typeface="Times New Roman" pitchFamily="18" charset="0"/>
                <a:cs typeface="Times New Roman" pitchFamily="18" charset="0"/>
              </a:rPr>
              <a:t> Μέθοδος τιμολόγησης με βάση τα στοιχεία του ανταγωνισμού</a:t>
            </a:r>
            <a:endParaRPr lang="el-GR" dirty="0">
              <a:latin typeface="Times New Roman" pitchFamily="18" charset="0"/>
              <a:cs typeface="Times New Roman" pitchFamily="18" charset="0"/>
            </a:endParaRPr>
          </a:p>
        </p:txBody>
      </p:sp>
      <p:sp>
        <p:nvSpPr>
          <p:cNvPr id="4" name="1 - Τίτλος"/>
          <p:cNvSpPr txBox="1">
            <a:spLocks/>
          </p:cNvSpPr>
          <p:nvPr/>
        </p:nvSpPr>
        <p:spPr bwMode="auto">
          <a:xfrm>
            <a:off x="228600" y="228600"/>
            <a:ext cx="8534400" cy="609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l-GR" sz="3800" b="1" kern="0" dirty="0" smtClean="0">
                <a:solidFill>
                  <a:schemeClr val="bg1"/>
                </a:solidFill>
                <a:latin typeface="Times New Roman" pitchFamily="18" charset="0"/>
                <a:ea typeface="+mj-ea"/>
                <a:cs typeface="Times New Roman" pitchFamily="18" charset="0"/>
              </a:rPr>
              <a:t>Τιμολόγηση</a:t>
            </a:r>
            <a:endParaRPr kumimoji="0" lang="el-GR" sz="3800" b="1" i="0" u="none" strike="noStrike" kern="0" cap="none" spc="0" normalizeH="0" baseline="0" noProof="0" dirty="0">
              <a:ln>
                <a:noFill/>
              </a:ln>
              <a:solidFill>
                <a:schemeClr val="bg1"/>
              </a:solidFill>
              <a:effectLst/>
              <a:uLnTx/>
              <a:uFillTx/>
              <a:latin typeface="Times New Roman" pitchFamily="18" charset="0"/>
              <a:ea typeface="+mj-ea"/>
              <a:cs typeface="Times New Roman" pitchFamily="18"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04800" y="1219200"/>
            <a:ext cx="8534400" cy="1371600"/>
          </a:xfrm>
        </p:spPr>
        <p:txBody>
          <a:bodyPr/>
          <a:lstStyle/>
          <a:p>
            <a:pPr algn="ctr"/>
            <a:r>
              <a:rPr lang="el-GR" sz="3200" dirty="0" smtClean="0">
                <a:latin typeface="Times New Roman" pitchFamily="18" charset="0"/>
                <a:cs typeface="Times New Roman" pitchFamily="18" charset="0"/>
              </a:rPr>
              <a:t>ΚΟΣΤΗ ΠΑΡΑΓΩΓΙΚΗΣ ΔΙΑΔΙΚΑΣΙΑΣ </a:t>
            </a:r>
            <a:endParaRPr lang="el-GR" sz="3200" dirty="0">
              <a:latin typeface="Times New Roman" pitchFamily="18" charset="0"/>
              <a:cs typeface="Times New Roman" pitchFamily="18" charset="0"/>
            </a:endParaRPr>
          </a:p>
        </p:txBody>
      </p:sp>
      <p:sp>
        <p:nvSpPr>
          <p:cNvPr id="3" name="2 - Θέση περιεχομένου"/>
          <p:cNvSpPr>
            <a:spLocks noGrp="1"/>
          </p:cNvSpPr>
          <p:nvPr>
            <p:ph idx="1"/>
          </p:nvPr>
        </p:nvSpPr>
        <p:spPr>
          <a:xfrm>
            <a:off x="304800" y="2209800"/>
            <a:ext cx="8534400" cy="4191000"/>
          </a:xfrm>
        </p:spPr>
        <p:txBody>
          <a:bodyPr/>
          <a:lstStyle/>
          <a:p>
            <a:pPr algn="ctr">
              <a:lnSpc>
                <a:spcPct val="150000"/>
              </a:lnSpc>
            </a:pPr>
            <a:r>
              <a:rPr lang="el-GR" sz="3800" dirty="0" smtClean="0">
                <a:latin typeface="Times New Roman" pitchFamily="18" charset="0"/>
                <a:cs typeface="Times New Roman" pitchFamily="18" charset="0"/>
              </a:rPr>
              <a:t>Τα άμεσα κόστη</a:t>
            </a:r>
          </a:p>
          <a:p>
            <a:pPr algn="ctr">
              <a:lnSpc>
                <a:spcPct val="150000"/>
              </a:lnSpc>
            </a:pPr>
            <a:r>
              <a:rPr lang="el-GR" sz="3800" dirty="0" smtClean="0">
                <a:latin typeface="Times New Roman" pitchFamily="18" charset="0"/>
                <a:cs typeface="Times New Roman" pitchFamily="18" charset="0"/>
              </a:rPr>
              <a:t>Τα έμμεσα κόστη</a:t>
            </a:r>
          </a:p>
          <a:p>
            <a:pPr algn="ctr">
              <a:lnSpc>
                <a:spcPct val="150000"/>
              </a:lnSpc>
            </a:pPr>
            <a:r>
              <a:rPr lang="el-GR" sz="3800" dirty="0" smtClean="0">
                <a:latin typeface="Times New Roman" pitchFamily="18" charset="0"/>
                <a:cs typeface="Times New Roman" pitchFamily="18" charset="0"/>
              </a:rPr>
              <a:t>Τα μεταβλητά κόστη</a:t>
            </a:r>
          </a:p>
          <a:p>
            <a:pPr algn="ctr">
              <a:lnSpc>
                <a:spcPct val="150000"/>
              </a:lnSpc>
            </a:pPr>
            <a:r>
              <a:rPr lang="el-GR" sz="3800" dirty="0" smtClean="0">
                <a:latin typeface="Times New Roman" pitchFamily="18" charset="0"/>
                <a:cs typeface="Times New Roman" pitchFamily="18" charset="0"/>
              </a:rPr>
              <a:t>Τα σταθερά κόστη</a:t>
            </a:r>
            <a:endParaRPr lang="el-GR" sz="3800" dirty="0">
              <a:latin typeface="Times New Roman" pitchFamily="18" charset="0"/>
              <a:cs typeface="Times New Roman" pitchFamily="18" charset="0"/>
            </a:endParaRPr>
          </a:p>
        </p:txBody>
      </p:sp>
      <p:sp>
        <p:nvSpPr>
          <p:cNvPr id="4" name="1 - Τίτλος"/>
          <p:cNvSpPr txBox="1">
            <a:spLocks/>
          </p:cNvSpPr>
          <p:nvPr/>
        </p:nvSpPr>
        <p:spPr bwMode="auto">
          <a:xfrm>
            <a:off x="228600" y="228600"/>
            <a:ext cx="8534400" cy="609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l-GR" sz="3800" b="1" kern="0" dirty="0" smtClean="0">
                <a:solidFill>
                  <a:schemeClr val="bg1"/>
                </a:solidFill>
                <a:latin typeface="Times New Roman" pitchFamily="18" charset="0"/>
                <a:ea typeface="+mj-ea"/>
                <a:cs typeface="Times New Roman" pitchFamily="18" charset="0"/>
              </a:rPr>
              <a:t>Τιμολόγηση</a:t>
            </a:r>
          </a:p>
          <a:p>
            <a:pPr marL="0" marR="0" lvl="0" indent="0" algn="l" defTabSz="914400" rtl="0" eaLnBrk="1" fontAlgn="base" latinLnBrk="0" hangingPunct="1">
              <a:lnSpc>
                <a:spcPct val="100000"/>
              </a:lnSpc>
              <a:spcBef>
                <a:spcPct val="0"/>
              </a:spcBef>
              <a:spcAft>
                <a:spcPct val="0"/>
              </a:spcAft>
              <a:buClrTx/>
              <a:buSzTx/>
              <a:buFontTx/>
              <a:buNone/>
              <a:tabLst/>
              <a:defRPr/>
            </a:pPr>
            <a:r>
              <a:rPr lang="el-GR" b="1" i="1" kern="0" dirty="0" smtClean="0">
                <a:solidFill>
                  <a:schemeClr val="bg1"/>
                </a:solidFill>
                <a:latin typeface="Times New Roman" pitchFamily="18" charset="0"/>
                <a:ea typeface="+mj-ea"/>
                <a:cs typeface="Times New Roman" pitchFamily="18" charset="0"/>
              </a:rPr>
              <a:t>               συνέχεια</a:t>
            </a:r>
            <a:endParaRPr kumimoji="0" lang="el-GR" b="1" i="1" u="none" strike="noStrike" kern="0" cap="none" spc="0" normalizeH="0" baseline="0" noProof="0" dirty="0">
              <a:ln>
                <a:noFill/>
              </a:ln>
              <a:solidFill>
                <a:schemeClr val="bg1"/>
              </a:solidFill>
              <a:effectLst/>
              <a:uLnTx/>
              <a:uFillTx/>
              <a:latin typeface="Times New Roman" pitchFamily="18" charset="0"/>
              <a:ea typeface="+mj-ea"/>
              <a:cs typeface="Times New Roman" pitchFamily="18"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1066800" y="1371600"/>
            <a:ext cx="7315200" cy="4191000"/>
          </a:xfrm>
        </p:spPr>
        <p:txBody>
          <a:bodyPr/>
          <a:lstStyle/>
          <a:p>
            <a:pPr marL="0" indent="0" algn="ctr">
              <a:buNone/>
            </a:pPr>
            <a:r>
              <a:rPr lang="el-GR" dirty="0" smtClean="0">
                <a:latin typeface="Times New Roman" pitchFamily="18" charset="0"/>
                <a:cs typeface="Times New Roman" pitchFamily="18" charset="0"/>
              </a:rPr>
              <a:t>ΥΠΟΛΟΓΙΣΜΟΣ ΤΟΥ ΝΕΚΡΟΥ ΣΗΜΕΙΟΥ ΕΝΟΣ ΠΡΟ</a:t>
            </a:r>
            <a:r>
              <a:rPr lang="en-US" dirty="0" smtClean="0">
                <a:latin typeface="Times New Roman" pitchFamily="18" charset="0"/>
                <a:cs typeface="Times New Roman" pitchFamily="18" charset="0"/>
              </a:rPr>
              <a:t>Ï</a:t>
            </a:r>
            <a:r>
              <a:rPr lang="el-GR" dirty="0" smtClean="0">
                <a:latin typeface="Times New Roman" pitchFamily="18" charset="0"/>
                <a:cs typeface="Times New Roman" pitchFamily="18" charset="0"/>
              </a:rPr>
              <a:t>ΟΝΤΟΣ </a:t>
            </a:r>
          </a:p>
          <a:p>
            <a:pPr marL="0" indent="0" algn="ctr">
              <a:buNone/>
            </a:pPr>
            <a:endParaRPr lang="el-GR" sz="3600" dirty="0" smtClean="0"/>
          </a:p>
          <a:p>
            <a:pPr marL="0" indent="0" algn="ctr">
              <a:buNone/>
            </a:pPr>
            <a:endParaRPr lang="el-GR" sz="3600" dirty="0"/>
          </a:p>
        </p:txBody>
      </p:sp>
      <p:pic>
        <p:nvPicPr>
          <p:cNvPr id="4" name="3 - Εικόνα"/>
          <p:cNvPicPr/>
          <p:nvPr/>
        </p:nvPicPr>
        <p:blipFill>
          <a:blip r:embed="rId2" cstate="print"/>
          <a:srcRect/>
          <a:stretch>
            <a:fillRect/>
          </a:stretch>
        </p:blipFill>
        <p:spPr bwMode="auto">
          <a:xfrm>
            <a:off x="457200" y="2362200"/>
            <a:ext cx="8305800" cy="2714866"/>
          </a:xfrm>
          <a:prstGeom prst="rect">
            <a:avLst/>
          </a:prstGeom>
          <a:noFill/>
          <a:ln w="9525">
            <a:noFill/>
            <a:miter lim="800000"/>
            <a:headEnd/>
            <a:tailEnd/>
          </a:ln>
        </p:spPr>
      </p:pic>
      <p:sp>
        <p:nvSpPr>
          <p:cNvPr id="5" name="1 - Τίτλος"/>
          <p:cNvSpPr txBox="1">
            <a:spLocks/>
          </p:cNvSpPr>
          <p:nvPr/>
        </p:nvSpPr>
        <p:spPr bwMode="auto">
          <a:xfrm>
            <a:off x="228600" y="228600"/>
            <a:ext cx="8534400" cy="609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l-GR" sz="3800" b="1" kern="0" dirty="0" smtClean="0">
                <a:solidFill>
                  <a:schemeClr val="bg1"/>
                </a:solidFill>
                <a:latin typeface="Times New Roman" pitchFamily="18" charset="0"/>
                <a:ea typeface="+mj-ea"/>
                <a:cs typeface="Times New Roman" pitchFamily="18" charset="0"/>
              </a:rPr>
              <a:t>Τιμολόγηση</a:t>
            </a:r>
          </a:p>
          <a:p>
            <a:pPr marL="0" marR="0" lvl="0" indent="0" algn="l" defTabSz="914400" rtl="0" eaLnBrk="1" fontAlgn="base" latinLnBrk="0" hangingPunct="1">
              <a:lnSpc>
                <a:spcPct val="100000"/>
              </a:lnSpc>
              <a:spcBef>
                <a:spcPct val="0"/>
              </a:spcBef>
              <a:spcAft>
                <a:spcPct val="0"/>
              </a:spcAft>
              <a:buClrTx/>
              <a:buSzTx/>
              <a:buFontTx/>
              <a:buNone/>
              <a:tabLst/>
              <a:defRPr/>
            </a:pPr>
            <a:r>
              <a:rPr lang="el-GR" b="1" i="1" kern="0" dirty="0" smtClean="0">
                <a:solidFill>
                  <a:schemeClr val="bg1"/>
                </a:solidFill>
                <a:latin typeface="Times New Roman" pitchFamily="18" charset="0"/>
                <a:ea typeface="+mj-ea"/>
                <a:cs typeface="Times New Roman" pitchFamily="18" charset="0"/>
              </a:rPr>
              <a:t>               συνέχεια</a:t>
            </a:r>
            <a:endParaRPr kumimoji="0" lang="el-GR" b="1" i="1" u="none" strike="noStrike" kern="0" cap="none" spc="0" normalizeH="0" baseline="0" noProof="0" dirty="0">
              <a:ln>
                <a:noFill/>
              </a:ln>
              <a:solidFill>
                <a:schemeClr val="bg1"/>
              </a:solidFill>
              <a:effectLst/>
              <a:uLnTx/>
              <a:uFillTx/>
              <a:latin typeface="Times New Roman" pitchFamily="18" charset="0"/>
              <a:ea typeface="+mj-ea"/>
              <a:cs typeface="Times New Roman" pitchFamily="18"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76200" y="152400"/>
            <a:ext cx="5715000" cy="717550"/>
          </a:xfrm>
        </p:spPr>
        <p:txBody>
          <a:bodyPr/>
          <a:lstStyle/>
          <a:p>
            <a:r>
              <a:rPr lang="el-GR" sz="3800" dirty="0" smtClean="0">
                <a:solidFill>
                  <a:schemeClr val="bg1"/>
                </a:solidFill>
                <a:latin typeface="Times New Roman" pitchFamily="18" charset="0"/>
                <a:cs typeface="Times New Roman" pitchFamily="18" charset="0"/>
              </a:rPr>
              <a:t>Καμπύλη ζήτησης</a:t>
            </a:r>
            <a:endParaRPr lang="el-GR" sz="3800" dirty="0">
              <a:solidFill>
                <a:schemeClr val="bg1"/>
              </a:solidFill>
              <a:latin typeface="Times New Roman" pitchFamily="18" charset="0"/>
              <a:cs typeface="Times New Roman" pitchFamily="18" charset="0"/>
            </a:endParaRPr>
          </a:p>
        </p:txBody>
      </p:sp>
      <p:sp>
        <p:nvSpPr>
          <p:cNvPr id="3" name="2 - Θέση περιεχομένου"/>
          <p:cNvSpPr>
            <a:spLocks noGrp="1"/>
          </p:cNvSpPr>
          <p:nvPr>
            <p:ph idx="1"/>
          </p:nvPr>
        </p:nvSpPr>
        <p:spPr>
          <a:xfrm>
            <a:off x="3575050" y="1447800"/>
            <a:ext cx="5111750" cy="4678363"/>
          </a:xfrm>
        </p:spPr>
        <p:txBody>
          <a:bodyPr/>
          <a:lstStyle/>
          <a:p>
            <a:pPr marL="0" indent="0">
              <a:buNone/>
            </a:pPr>
            <a:endParaRPr lang="el-GR" dirty="0"/>
          </a:p>
        </p:txBody>
      </p:sp>
      <p:sp>
        <p:nvSpPr>
          <p:cNvPr id="5" name="4 - Θέση κειμένου"/>
          <p:cNvSpPr>
            <a:spLocks noGrp="1"/>
          </p:cNvSpPr>
          <p:nvPr>
            <p:ph type="body" sz="half" idx="2"/>
          </p:nvPr>
        </p:nvSpPr>
        <p:spPr>
          <a:xfrm>
            <a:off x="457201" y="1828800"/>
            <a:ext cx="1981200" cy="4297363"/>
          </a:xfrm>
        </p:spPr>
        <p:txBody>
          <a:bodyPr/>
          <a:lstStyle/>
          <a:p>
            <a:pPr algn="ctr"/>
            <a:r>
              <a:rPr lang="el-GR" sz="2400" i="1" dirty="0" smtClean="0">
                <a:latin typeface="Times New Roman" pitchFamily="18" charset="0"/>
                <a:cs typeface="Times New Roman" pitchFamily="18" charset="0"/>
              </a:rPr>
              <a:t>Οι καμπύλες ζήτησης απεικονίζουν την επίδραση που έχουν στη ζήτηση η διακύμανση των τιμών</a:t>
            </a:r>
          </a:p>
          <a:p>
            <a:pPr algn="ctr"/>
            <a:endParaRPr lang="el-GR" sz="2400" i="1" dirty="0" smtClean="0">
              <a:latin typeface="Times New Roman" pitchFamily="18" charset="0"/>
              <a:cs typeface="Times New Roman" pitchFamily="18" charset="0"/>
            </a:endParaRPr>
          </a:p>
          <a:p>
            <a:pPr algn="ctr"/>
            <a:endParaRPr lang="el-GR" sz="2400" i="1" dirty="0" smtClean="0">
              <a:latin typeface="Times New Roman" pitchFamily="18" charset="0"/>
              <a:cs typeface="Times New Roman" pitchFamily="18" charset="0"/>
            </a:endParaRPr>
          </a:p>
          <a:p>
            <a:pPr algn="ctr"/>
            <a:endParaRPr lang="el-GR" sz="2400" i="1" dirty="0">
              <a:latin typeface="Times New Roman" pitchFamily="18" charset="0"/>
              <a:cs typeface="Times New Roman" pitchFamily="18" charset="0"/>
            </a:endParaRPr>
          </a:p>
        </p:txBody>
      </p:sp>
      <p:pic>
        <p:nvPicPr>
          <p:cNvPr id="4" name="3 - Εικόνα"/>
          <p:cNvPicPr/>
          <p:nvPr/>
        </p:nvPicPr>
        <p:blipFill>
          <a:blip r:embed="rId2" cstate="print"/>
          <a:srcRect/>
          <a:stretch>
            <a:fillRect/>
          </a:stretch>
        </p:blipFill>
        <p:spPr bwMode="auto">
          <a:xfrm>
            <a:off x="2590800" y="1524000"/>
            <a:ext cx="6096000" cy="4648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28600" y="273050"/>
            <a:ext cx="6096000" cy="717550"/>
          </a:xfrm>
        </p:spPr>
        <p:txBody>
          <a:bodyPr/>
          <a:lstStyle/>
          <a:p>
            <a:r>
              <a:rPr lang="el-GR" sz="3800" dirty="0" smtClean="0">
                <a:solidFill>
                  <a:schemeClr val="bg1"/>
                </a:solidFill>
                <a:latin typeface="Times New Roman" pitchFamily="18" charset="0"/>
                <a:cs typeface="Times New Roman" pitchFamily="18" charset="0"/>
              </a:rPr>
              <a:t>Ελαστικότητα ζήτησης</a:t>
            </a:r>
            <a:endParaRPr lang="el-GR" sz="3800" dirty="0">
              <a:solidFill>
                <a:schemeClr val="bg1"/>
              </a:solidFill>
              <a:latin typeface="Times New Roman" pitchFamily="18" charset="0"/>
              <a:cs typeface="Times New Roman" pitchFamily="18" charset="0"/>
            </a:endParaRPr>
          </a:p>
        </p:txBody>
      </p:sp>
      <p:sp>
        <p:nvSpPr>
          <p:cNvPr id="5" name="4 - Θέση κειμένου"/>
          <p:cNvSpPr>
            <a:spLocks noGrp="1"/>
          </p:cNvSpPr>
          <p:nvPr>
            <p:ph type="body" sz="half" idx="2"/>
          </p:nvPr>
        </p:nvSpPr>
        <p:spPr>
          <a:xfrm>
            <a:off x="990600" y="4787900"/>
            <a:ext cx="6857999" cy="1231900"/>
          </a:xfrm>
        </p:spPr>
        <p:txBody>
          <a:bodyPr numCol="2"/>
          <a:lstStyle/>
          <a:p>
            <a:r>
              <a:rPr lang="el-GR" sz="2000" dirty="0" smtClean="0">
                <a:latin typeface="Times New Roman" pitchFamily="18" charset="0"/>
                <a:cs typeface="Times New Roman" pitchFamily="18" charset="0"/>
              </a:rPr>
              <a:t>Δ</a:t>
            </a:r>
            <a:r>
              <a:rPr lang="en-US" sz="2000" dirty="0" smtClean="0">
                <a:latin typeface="Times New Roman" pitchFamily="18" charset="0"/>
                <a:cs typeface="Times New Roman" pitchFamily="18" charset="0"/>
              </a:rPr>
              <a:t>Q</a:t>
            </a:r>
            <a:r>
              <a:rPr lang="el-GR" sz="2000" dirty="0" smtClean="0">
                <a:latin typeface="Times New Roman" pitchFamily="18" charset="0"/>
                <a:cs typeface="Times New Roman" pitchFamily="18" charset="0"/>
              </a:rPr>
              <a:t>: Μεταβολή ζήτησης</a:t>
            </a:r>
          </a:p>
          <a:p>
            <a:r>
              <a:rPr lang="en-US" sz="2000" dirty="0" smtClean="0">
                <a:latin typeface="Times New Roman" pitchFamily="18" charset="0"/>
                <a:cs typeface="Times New Roman" pitchFamily="18" charset="0"/>
              </a:rPr>
              <a:t>Q</a:t>
            </a:r>
            <a:r>
              <a:rPr lang="el-GR" sz="2000" dirty="0" smtClean="0">
                <a:latin typeface="Times New Roman" pitchFamily="18" charset="0"/>
                <a:cs typeface="Times New Roman" pitchFamily="18" charset="0"/>
              </a:rPr>
              <a:t>: Αρχική ζήτηση</a:t>
            </a:r>
          </a:p>
          <a:p>
            <a:endParaRPr lang="el-GR" sz="2000" dirty="0" smtClean="0">
              <a:latin typeface="Times New Roman" pitchFamily="18" charset="0"/>
              <a:cs typeface="Times New Roman" pitchFamily="18" charset="0"/>
            </a:endParaRPr>
          </a:p>
          <a:p>
            <a:endParaRPr lang="el-GR"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D</a:t>
            </a:r>
            <a:r>
              <a:rPr lang="el-GR" sz="2000" dirty="0" smtClean="0">
                <a:latin typeface="Times New Roman" pitchFamily="18" charset="0"/>
                <a:cs typeface="Times New Roman" pitchFamily="18" charset="0"/>
              </a:rPr>
              <a:t>Ρ: Μεταβολή τιμής</a:t>
            </a:r>
          </a:p>
          <a:p>
            <a:r>
              <a:rPr lang="el-GR" sz="2000" dirty="0" smtClean="0">
                <a:latin typeface="Times New Roman" pitchFamily="18" charset="0"/>
                <a:cs typeface="Times New Roman" pitchFamily="18" charset="0"/>
              </a:rPr>
              <a:t>Ρ: Αρχική τιμή</a:t>
            </a:r>
          </a:p>
          <a:p>
            <a:endParaRPr lang="el-GR" sz="2000" dirty="0" smtClean="0">
              <a:latin typeface="Times New Roman" pitchFamily="18" charset="0"/>
              <a:cs typeface="Times New Roman" pitchFamily="18" charset="0"/>
            </a:endParaRPr>
          </a:p>
          <a:p>
            <a:endParaRPr lang="el-GR" sz="2000" dirty="0">
              <a:latin typeface="Times New Roman" pitchFamily="18" charset="0"/>
              <a:cs typeface="Times New Roman" pitchFamily="18" charset="0"/>
            </a:endParaRPr>
          </a:p>
        </p:txBody>
      </p:sp>
      <p:pic>
        <p:nvPicPr>
          <p:cNvPr id="6" name="5 - Θέση περιεχομένου"/>
          <p:cNvPicPr>
            <a:picLocks noGrp="1"/>
          </p:cNvPicPr>
          <p:nvPr>
            <p:ph idx="1"/>
          </p:nvPr>
        </p:nvPicPr>
        <p:blipFill>
          <a:blip r:embed="rId2" cstate="print"/>
          <a:srcRect/>
          <a:stretch>
            <a:fillRect/>
          </a:stretch>
        </p:blipFill>
        <p:spPr bwMode="auto">
          <a:xfrm>
            <a:off x="762000" y="2057400"/>
            <a:ext cx="6781800" cy="212804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z="3600" dirty="0" smtClean="0">
                <a:solidFill>
                  <a:schemeClr val="bg1"/>
                </a:solidFill>
                <a:latin typeface="Times New Roman" pitchFamily="18" charset="0"/>
                <a:cs typeface="Times New Roman" pitchFamily="18" charset="0"/>
              </a:rPr>
              <a:t>Διάφοροι τύποι ελαστικότητας</a:t>
            </a:r>
            <a:endParaRPr lang="el-GR" sz="3600" dirty="0">
              <a:solidFill>
                <a:schemeClr val="bg1"/>
              </a:solidFill>
              <a:latin typeface="Times New Roman" pitchFamily="18" charset="0"/>
              <a:cs typeface="Times New Roman" pitchFamily="18" charset="0"/>
            </a:endParaRPr>
          </a:p>
        </p:txBody>
      </p:sp>
      <p:pic>
        <p:nvPicPr>
          <p:cNvPr id="6" name="5 - Θέση περιεχομένου"/>
          <p:cNvPicPr>
            <a:picLocks noGrp="1"/>
          </p:cNvPicPr>
          <p:nvPr>
            <p:ph sz="half" idx="1"/>
          </p:nvPr>
        </p:nvPicPr>
        <p:blipFill>
          <a:blip r:embed="rId2" cstate="print"/>
          <a:srcRect/>
          <a:stretch>
            <a:fillRect/>
          </a:stretch>
        </p:blipFill>
        <p:spPr bwMode="auto">
          <a:xfrm>
            <a:off x="304800" y="1600200"/>
            <a:ext cx="2590800" cy="2209800"/>
          </a:xfrm>
          <a:prstGeom prst="rect">
            <a:avLst/>
          </a:prstGeom>
          <a:noFill/>
          <a:ln w="9525">
            <a:noFill/>
            <a:miter lim="800000"/>
            <a:headEnd/>
            <a:tailEnd/>
          </a:ln>
        </p:spPr>
      </p:pic>
      <p:pic>
        <p:nvPicPr>
          <p:cNvPr id="7" name="6 - Εικόνα"/>
          <p:cNvPicPr/>
          <p:nvPr/>
        </p:nvPicPr>
        <p:blipFill>
          <a:blip r:embed="rId3" cstate="print"/>
          <a:srcRect/>
          <a:stretch>
            <a:fillRect/>
          </a:stretch>
        </p:blipFill>
        <p:spPr bwMode="auto">
          <a:xfrm>
            <a:off x="3276600" y="1600200"/>
            <a:ext cx="2743200" cy="1981200"/>
          </a:xfrm>
          <a:prstGeom prst="rect">
            <a:avLst/>
          </a:prstGeom>
          <a:noFill/>
          <a:ln w="9525">
            <a:noFill/>
            <a:miter lim="800000"/>
            <a:headEnd/>
            <a:tailEnd/>
          </a:ln>
        </p:spPr>
      </p:pic>
      <p:pic>
        <p:nvPicPr>
          <p:cNvPr id="8" name="7 - Εικόνα"/>
          <p:cNvPicPr/>
          <p:nvPr/>
        </p:nvPicPr>
        <p:blipFill>
          <a:blip r:embed="rId4" cstate="print"/>
          <a:srcRect/>
          <a:stretch>
            <a:fillRect/>
          </a:stretch>
        </p:blipFill>
        <p:spPr bwMode="auto">
          <a:xfrm>
            <a:off x="5943600" y="1447800"/>
            <a:ext cx="3200400" cy="2286000"/>
          </a:xfrm>
          <a:prstGeom prst="rect">
            <a:avLst/>
          </a:prstGeom>
          <a:noFill/>
          <a:ln w="9525">
            <a:noFill/>
            <a:miter lim="800000"/>
            <a:headEnd/>
            <a:tailEnd/>
          </a:ln>
        </p:spPr>
      </p:pic>
      <p:pic>
        <p:nvPicPr>
          <p:cNvPr id="9" name="8 - Εικόνα"/>
          <p:cNvPicPr/>
          <p:nvPr/>
        </p:nvPicPr>
        <p:blipFill>
          <a:blip r:embed="rId5" cstate="print"/>
          <a:srcRect/>
          <a:stretch>
            <a:fillRect/>
          </a:stretch>
        </p:blipFill>
        <p:spPr bwMode="auto">
          <a:xfrm>
            <a:off x="228600" y="3962400"/>
            <a:ext cx="2438400" cy="2286000"/>
          </a:xfrm>
          <a:prstGeom prst="rect">
            <a:avLst/>
          </a:prstGeom>
          <a:noFill/>
          <a:ln w="9525">
            <a:noFill/>
            <a:miter lim="800000"/>
            <a:headEnd/>
            <a:tailEnd/>
          </a:ln>
        </p:spPr>
      </p:pic>
      <p:pic>
        <p:nvPicPr>
          <p:cNvPr id="10" name="9 - Εικόνα"/>
          <p:cNvPicPr/>
          <p:nvPr/>
        </p:nvPicPr>
        <p:blipFill>
          <a:blip r:embed="rId6" cstate="print"/>
          <a:srcRect/>
          <a:stretch>
            <a:fillRect/>
          </a:stretch>
        </p:blipFill>
        <p:spPr bwMode="auto">
          <a:xfrm>
            <a:off x="3200400" y="3886200"/>
            <a:ext cx="1911350" cy="2228850"/>
          </a:xfrm>
          <a:prstGeom prst="rect">
            <a:avLst/>
          </a:prstGeom>
          <a:noFill/>
          <a:ln w="9525">
            <a:noFill/>
            <a:miter lim="800000"/>
            <a:headEnd/>
            <a:tailEnd/>
          </a:ln>
        </p:spPr>
      </p:pic>
      <p:pic>
        <p:nvPicPr>
          <p:cNvPr id="11" name="10 - Εικόνα"/>
          <p:cNvPicPr/>
          <p:nvPr/>
        </p:nvPicPr>
        <p:blipFill>
          <a:blip r:embed="rId7" cstate="print"/>
          <a:srcRect/>
          <a:stretch>
            <a:fillRect/>
          </a:stretch>
        </p:blipFill>
        <p:spPr bwMode="auto">
          <a:xfrm>
            <a:off x="5867400" y="3886200"/>
            <a:ext cx="2438400" cy="2362200"/>
          </a:xfrm>
          <a:prstGeom prst="rect">
            <a:avLst/>
          </a:prstGeom>
          <a:noFill/>
          <a:ln w="9525">
            <a:noFill/>
            <a:miter lim="800000"/>
            <a:headEnd/>
            <a:tailEnd/>
          </a:ln>
        </p:spPr>
      </p:pic>
      <p:sp>
        <p:nvSpPr>
          <p:cNvPr id="12" name="1 - Τίτλος"/>
          <p:cNvSpPr txBox="1">
            <a:spLocks/>
          </p:cNvSpPr>
          <p:nvPr/>
        </p:nvSpPr>
        <p:spPr bwMode="auto">
          <a:xfrm>
            <a:off x="76200" y="152400"/>
            <a:ext cx="8534400" cy="609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l-GR" sz="3800" b="1" i="0" u="none" strike="noStrike" kern="0" cap="none" spc="0" normalizeH="0" baseline="0" noProof="0" dirty="0" smtClean="0">
                <a:ln>
                  <a:noFill/>
                </a:ln>
                <a:solidFill>
                  <a:schemeClr val="bg1"/>
                </a:solidFill>
                <a:effectLst/>
                <a:uLnTx/>
                <a:uFillTx/>
                <a:latin typeface="Times New Roman" pitchFamily="18" charset="0"/>
                <a:ea typeface="+mj-ea"/>
                <a:cs typeface="Times New Roman" pitchFamily="18" charset="0"/>
              </a:rPr>
              <a:t>Διάφοροι τύποι ελαστικότητας</a:t>
            </a:r>
            <a:endParaRPr kumimoji="0" lang="el-GR" sz="3800" b="1" i="0" u="none" strike="noStrike" kern="0" cap="none" spc="0" normalizeH="0" baseline="0" noProof="0" dirty="0">
              <a:ln>
                <a:noFill/>
              </a:ln>
              <a:solidFill>
                <a:schemeClr val="bg1"/>
              </a:solidFill>
              <a:effectLst/>
              <a:uLnTx/>
              <a:uFillTx/>
              <a:latin typeface="Times New Roman" pitchFamily="18" charset="0"/>
              <a:ea typeface="+mj-ea"/>
              <a:cs typeface="Times New Roman" pitchFamily="18"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z="3200" dirty="0" smtClean="0">
                <a:solidFill>
                  <a:schemeClr val="bg1"/>
                </a:solidFill>
                <a:latin typeface="Times New Roman" pitchFamily="18" charset="0"/>
                <a:cs typeface="Times New Roman" pitchFamily="18" charset="0"/>
              </a:rPr>
              <a:t>ΣΤΡΑΤΗΓΙΚΕΣ ΤΙΜΟΛΟΓΗΣΗΣ</a:t>
            </a:r>
            <a:endParaRPr lang="el-GR" sz="3200" dirty="0">
              <a:solidFill>
                <a:schemeClr val="bg1"/>
              </a:solidFill>
              <a:latin typeface="Times New Roman" pitchFamily="18" charset="0"/>
              <a:cs typeface="Times New Roman" pitchFamily="18" charset="0"/>
            </a:endParaRPr>
          </a:p>
        </p:txBody>
      </p:sp>
      <p:sp>
        <p:nvSpPr>
          <p:cNvPr id="3" name="2 - Θέση περιεχομένου"/>
          <p:cNvSpPr>
            <a:spLocks noGrp="1"/>
          </p:cNvSpPr>
          <p:nvPr>
            <p:ph idx="1"/>
          </p:nvPr>
        </p:nvSpPr>
        <p:spPr>
          <a:xfrm>
            <a:off x="304800" y="1447800"/>
            <a:ext cx="8534400" cy="5181600"/>
          </a:xfrm>
        </p:spPr>
        <p:txBody>
          <a:bodyPr/>
          <a:lstStyle/>
          <a:p>
            <a:pPr algn="ctr"/>
            <a:r>
              <a:rPr lang="el-GR" sz="2800" dirty="0" smtClean="0">
                <a:latin typeface="Times New Roman" pitchFamily="18" charset="0"/>
                <a:cs typeface="Times New Roman" pitchFamily="18" charset="0"/>
              </a:rPr>
              <a:t>Τιμολόγηση κορυφής ή τιμολόγηση υψηλών τιμών</a:t>
            </a:r>
          </a:p>
          <a:p>
            <a:pPr algn="ctr"/>
            <a:r>
              <a:rPr lang="el-GR" sz="2800" dirty="0" smtClean="0">
                <a:latin typeface="Times New Roman" pitchFamily="18" charset="0"/>
                <a:cs typeface="Times New Roman" pitchFamily="18" charset="0"/>
              </a:rPr>
              <a:t>Τιμολόγηση διείσδυσης</a:t>
            </a:r>
          </a:p>
          <a:p>
            <a:pPr indent="0" algn="ctr">
              <a:spcBef>
                <a:spcPts val="0"/>
              </a:spcBef>
            </a:pPr>
            <a:r>
              <a:rPr lang="el-GR" sz="2800" dirty="0" smtClean="0">
                <a:latin typeface="Times New Roman" pitchFamily="18" charset="0"/>
                <a:cs typeface="Times New Roman" pitchFamily="18" charset="0"/>
              </a:rPr>
              <a:t> Τιμολόγηση ανά μονάδα μέτρησης</a:t>
            </a:r>
          </a:p>
          <a:p>
            <a:pPr algn="ctr"/>
            <a:r>
              <a:rPr lang="el-GR" sz="2800" dirty="0" smtClean="0">
                <a:latin typeface="Times New Roman" pitchFamily="18" charset="0"/>
                <a:cs typeface="Times New Roman" pitchFamily="18" charset="0"/>
              </a:rPr>
              <a:t>Τιμολόγηση ευθυγράμμισης</a:t>
            </a:r>
          </a:p>
          <a:p>
            <a:pPr algn="ctr"/>
            <a:r>
              <a:rPr lang="el-GR" sz="2800" dirty="0" smtClean="0">
                <a:latin typeface="Times New Roman" pitchFamily="18" charset="0"/>
                <a:cs typeface="Times New Roman" pitchFamily="18" charset="0"/>
              </a:rPr>
              <a:t>Τιμολόγηση προβολής</a:t>
            </a:r>
          </a:p>
          <a:p>
            <a:pPr algn="ctr"/>
            <a:r>
              <a:rPr lang="el-GR" sz="2800" dirty="0" smtClean="0">
                <a:latin typeface="Times New Roman" pitchFamily="18" charset="0"/>
                <a:cs typeface="Times New Roman" pitchFamily="18" charset="0"/>
              </a:rPr>
              <a:t>Τιμολόγηση με τιμή «δόλωμα»</a:t>
            </a:r>
          </a:p>
          <a:p>
            <a:pPr algn="ctr"/>
            <a:r>
              <a:rPr lang="el-GR" sz="2800" dirty="0" smtClean="0">
                <a:latin typeface="Times New Roman" pitchFamily="18" charset="0"/>
                <a:cs typeface="Times New Roman" pitchFamily="18" charset="0"/>
              </a:rPr>
              <a:t>Τιμολόγηση γοήτρου</a:t>
            </a:r>
          </a:p>
          <a:p>
            <a:pPr algn="ctr"/>
            <a:r>
              <a:rPr lang="el-GR" sz="2800" dirty="0" smtClean="0">
                <a:latin typeface="Times New Roman" pitchFamily="18" charset="0"/>
                <a:cs typeface="Times New Roman" pitchFamily="18" charset="0"/>
              </a:rPr>
              <a:t>Άρτια - περιττή τιμολόγηση</a:t>
            </a:r>
          </a:p>
          <a:p>
            <a:pPr algn="ctr"/>
            <a:r>
              <a:rPr lang="el-GR" sz="2800" dirty="0" smtClean="0">
                <a:latin typeface="Times New Roman" pitchFamily="18" charset="0"/>
                <a:cs typeface="Times New Roman" pitchFamily="18" charset="0"/>
              </a:rPr>
              <a:t>Τιμολόγηση με εκπτώσεις</a:t>
            </a:r>
          </a:p>
          <a:p>
            <a:pPr algn="ctr"/>
            <a:r>
              <a:rPr lang="el-GR" sz="2800" dirty="0" smtClean="0">
                <a:latin typeface="Times New Roman" pitchFamily="18" charset="0"/>
                <a:cs typeface="Times New Roman" pitchFamily="18" charset="0"/>
              </a:rPr>
              <a:t>Γεωγραφικοί παράγοντες στην τιμολόγηση</a:t>
            </a:r>
            <a:endParaRPr lang="el-GR" sz="2800" dirty="0">
              <a:latin typeface="Times New Roman" pitchFamily="18" charset="0"/>
              <a:cs typeface="Times New Roman" pitchFamily="18" charset="0"/>
            </a:endParaRPr>
          </a:p>
        </p:txBody>
      </p:sp>
      <p:sp>
        <p:nvSpPr>
          <p:cNvPr id="4" name="1 - Τίτλος"/>
          <p:cNvSpPr txBox="1">
            <a:spLocks/>
          </p:cNvSpPr>
          <p:nvPr/>
        </p:nvSpPr>
        <p:spPr bwMode="auto">
          <a:xfrm>
            <a:off x="228600" y="228600"/>
            <a:ext cx="8534400" cy="609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l-GR" sz="3800" b="1" kern="0" dirty="0" smtClean="0">
                <a:solidFill>
                  <a:schemeClr val="bg1"/>
                </a:solidFill>
                <a:latin typeface="Times New Roman" pitchFamily="18" charset="0"/>
                <a:ea typeface="+mj-ea"/>
                <a:cs typeface="Times New Roman" pitchFamily="18" charset="0"/>
              </a:rPr>
              <a:t>Στρατηγικές τιμολόγησης</a:t>
            </a:r>
          </a:p>
          <a:p>
            <a:pPr marL="0" marR="0" lvl="0" indent="0" algn="l" defTabSz="914400" rtl="0" eaLnBrk="1" fontAlgn="base" latinLnBrk="0" hangingPunct="1">
              <a:lnSpc>
                <a:spcPct val="100000"/>
              </a:lnSpc>
              <a:spcBef>
                <a:spcPct val="0"/>
              </a:spcBef>
              <a:spcAft>
                <a:spcPct val="0"/>
              </a:spcAft>
              <a:buClrTx/>
              <a:buSzTx/>
              <a:buFontTx/>
              <a:buNone/>
              <a:tabLst/>
              <a:defRPr/>
            </a:pPr>
            <a:r>
              <a:rPr lang="el-GR" b="1" i="1" kern="0" dirty="0" smtClean="0">
                <a:solidFill>
                  <a:schemeClr val="bg1"/>
                </a:solidFill>
                <a:latin typeface="Times New Roman" pitchFamily="18" charset="0"/>
                <a:ea typeface="+mj-ea"/>
                <a:cs typeface="Times New Roman" pitchFamily="18" charset="0"/>
              </a:rPr>
              <a:t>               </a:t>
            </a:r>
            <a:endParaRPr kumimoji="0" lang="el-GR" b="1" i="1" u="none" strike="noStrike" kern="0" cap="none" spc="0" normalizeH="0" baseline="0" noProof="0" dirty="0">
              <a:ln>
                <a:noFill/>
              </a:ln>
              <a:solidFill>
                <a:schemeClr val="bg1"/>
              </a:solidFill>
              <a:effectLst/>
              <a:uLnTx/>
              <a:uFillTx/>
              <a:latin typeface="Times New Roman" pitchFamily="18" charset="0"/>
              <a:ea typeface="+mj-ea"/>
              <a:cs typeface="Times New Roman" pitchFamily="18"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z="3600" dirty="0" smtClean="0">
                <a:solidFill>
                  <a:schemeClr val="bg1"/>
                </a:solidFill>
                <a:latin typeface="Times New Roman" pitchFamily="18" charset="0"/>
                <a:cs typeface="Times New Roman" pitchFamily="18" charset="0"/>
              </a:rPr>
              <a:t>ΠΡΟΩΘΗΣΗ</a:t>
            </a:r>
            <a:endParaRPr lang="el-GR" sz="3600" dirty="0">
              <a:solidFill>
                <a:schemeClr val="bg1"/>
              </a:solidFill>
              <a:latin typeface="Times New Roman" pitchFamily="18" charset="0"/>
              <a:cs typeface="Times New Roman" pitchFamily="18" charset="0"/>
            </a:endParaRPr>
          </a:p>
        </p:txBody>
      </p:sp>
      <p:sp>
        <p:nvSpPr>
          <p:cNvPr id="3" name="2 - Θέση περιεχομένου"/>
          <p:cNvSpPr>
            <a:spLocks noGrp="1"/>
          </p:cNvSpPr>
          <p:nvPr>
            <p:ph idx="1"/>
          </p:nvPr>
        </p:nvSpPr>
        <p:spPr>
          <a:xfrm>
            <a:off x="304800" y="1981200"/>
            <a:ext cx="8534400" cy="3505200"/>
          </a:xfrm>
        </p:spPr>
        <p:txBody>
          <a:bodyPr/>
          <a:lstStyle/>
          <a:p>
            <a:pPr marL="0" indent="0" algn="ctr">
              <a:buNone/>
            </a:pPr>
            <a:r>
              <a:rPr lang="el-GR" dirty="0" smtClean="0">
                <a:latin typeface="Times New Roman" pitchFamily="18" charset="0"/>
                <a:cs typeface="Times New Roman" pitchFamily="18" charset="0"/>
              </a:rPr>
              <a:t>Το  μάρκετινγκ δημιουργεί και στέλνει μηνύματα σε συγκεκριμένους αποδέκτες, κυρίως στους καταναλωτές. Όταν αυτά τα μηνύματα φθάνουν στους αποδέκτες, είναι κατανοητά και τους κάνουν να ενεργούν, μιλάμε για επιτυχημένες επικοινωνίες του μάρκετινγκ</a:t>
            </a:r>
            <a:endParaRPr lang="el-GR" dirty="0">
              <a:latin typeface="Times New Roman" pitchFamily="18" charset="0"/>
              <a:cs typeface="Times New Roman" pitchFamily="18" charset="0"/>
            </a:endParaRPr>
          </a:p>
        </p:txBody>
      </p:sp>
      <p:sp>
        <p:nvSpPr>
          <p:cNvPr id="4" name="1 - Τίτλος"/>
          <p:cNvSpPr txBox="1">
            <a:spLocks/>
          </p:cNvSpPr>
          <p:nvPr/>
        </p:nvSpPr>
        <p:spPr bwMode="auto">
          <a:xfrm>
            <a:off x="228600" y="228600"/>
            <a:ext cx="8534400" cy="609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l-GR" sz="3800" b="1" kern="0" dirty="0" smtClean="0">
                <a:solidFill>
                  <a:schemeClr val="bg1"/>
                </a:solidFill>
                <a:latin typeface="Times New Roman" pitchFamily="18" charset="0"/>
                <a:ea typeface="+mj-ea"/>
                <a:cs typeface="Times New Roman" pitchFamily="18" charset="0"/>
              </a:rPr>
              <a:t>Προώθηση</a:t>
            </a:r>
          </a:p>
          <a:p>
            <a:pPr marL="0" marR="0" lvl="0" indent="0" algn="l" defTabSz="914400" rtl="0" eaLnBrk="1" fontAlgn="base" latinLnBrk="0" hangingPunct="1">
              <a:lnSpc>
                <a:spcPct val="100000"/>
              </a:lnSpc>
              <a:spcBef>
                <a:spcPct val="0"/>
              </a:spcBef>
              <a:spcAft>
                <a:spcPct val="0"/>
              </a:spcAft>
              <a:buClrTx/>
              <a:buSzTx/>
              <a:buFontTx/>
              <a:buNone/>
              <a:tabLst/>
              <a:defRPr/>
            </a:pPr>
            <a:r>
              <a:rPr lang="el-GR" b="1" i="1" kern="0" dirty="0" smtClean="0">
                <a:solidFill>
                  <a:schemeClr val="bg1"/>
                </a:solidFill>
                <a:latin typeface="Times New Roman" pitchFamily="18" charset="0"/>
                <a:ea typeface="+mj-ea"/>
                <a:cs typeface="Times New Roman" pitchFamily="18" charset="0"/>
              </a:rPr>
              <a:t>               </a:t>
            </a:r>
            <a:endParaRPr kumimoji="0" lang="el-GR" b="1" i="1" u="none" strike="noStrike" kern="0" cap="none" spc="0" normalizeH="0" baseline="0" noProof="0" dirty="0">
              <a:ln>
                <a:noFill/>
              </a:ln>
              <a:solidFill>
                <a:schemeClr val="bg1"/>
              </a:solidFill>
              <a:effectLst/>
              <a:uLnTx/>
              <a:uFillTx/>
              <a:latin typeface="Times New Roman" pitchFamily="18" charset="0"/>
              <a:ea typeface="+mj-ea"/>
              <a:cs typeface="Times New Roman" pitchFamily="18"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z="3600" dirty="0" smtClean="0">
                <a:solidFill>
                  <a:schemeClr val="bg1"/>
                </a:solidFill>
                <a:latin typeface="Times New Roman" pitchFamily="18" charset="0"/>
                <a:cs typeface="Times New Roman" pitchFamily="18" charset="0"/>
              </a:rPr>
              <a:t>ΔΙΑΝΟΜΗ</a:t>
            </a:r>
            <a:endParaRPr lang="el-GR" sz="3600" dirty="0">
              <a:solidFill>
                <a:schemeClr val="bg1"/>
              </a:solidFill>
              <a:latin typeface="Times New Roman" pitchFamily="18" charset="0"/>
              <a:cs typeface="Times New Roman" pitchFamily="18" charset="0"/>
            </a:endParaRPr>
          </a:p>
        </p:txBody>
      </p:sp>
      <p:sp>
        <p:nvSpPr>
          <p:cNvPr id="3" name="2 - Θέση περιεχομένου"/>
          <p:cNvSpPr>
            <a:spLocks noGrp="1"/>
          </p:cNvSpPr>
          <p:nvPr>
            <p:ph idx="1"/>
          </p:nvPr>
        </p:nvSpPr>
        <p:spPr>
          <a:xfrm>
            <a:off x="304800" y="1752600"/>
            <a:ext cx="8534400" cy="4267200"/>
          </a:xfrm>
        </p:spPr>
        <p:txBody>
          <a:bodyPr/>
          <a:lstStyle/>
          <a:p>
            <a:pPr algn="ctr">
              <a:buNone/>
            </a:pPr>
            <a:r>
              <a:rPr lang="el-GR" sz="3200" b="1" u="sng" dirty="0" smtClean="0">
                <a:latin typeface="Times New Roman" pitchFamily="18" charset="0"/>
                <a:cs typeface="Times New Roman" pitchFamily="18" charset="0"/>
              </a:rPr>
              <a:t>Κανάλια διανομής</a:t>
            </a:r>
          </a:p>
          <a:p>
            <a:pPr>
              <a:buNone/>
            </a:pPr>
            <a:endParaRPr lang="el-GR" sz="1400" b="1" i="1" dirty="0" smtClean="0">
              <a:latin typeface="Times New Roman" pitchFamily="18" charset="0"/>
              <a:cs typeface="Times New Roman" pitchFamily="18" charset="0"/>
            </a:endParaRPr>
          </a:p>
          <a:p>
            <a:pPr marL="0" indent="0" algn="ctr">
              <a:buNone/>
            </a:pPr>
            <a:r>
              <a:rPr lang="el-GR" dirty="0" smtClean="0">
                <a:latin typeface="Times New Roman" pitchFamily="18" charset="0"/>
                <a:cs typeface="Times New Roman" pitchFamily="18" charset="0"/>
              </a:rPr>
              <a:t>Το μήκος των καναλιών διανομής ποικίλλει. Αν το προϊόν ή η υπηρεσία πηγαίνει κατευθείαν από τον παραγωγό στον τελικό χρήστη, τότε έχουμε ένα μηδενικού επιπέδου κανάλι. Με την εμπλοκή ενός μεσάζοντα, προστίθεται στο κανάλι ένα άλλο επίπεδο και έτσι μακραίνει </a:t>
            </a:r>
            <a:endParaRPr lang="el-GR" dirty="0">
              <a:latin typeface="Times New Roman" pitchFamily="18" charset="0"/>
              <a:cs typeface="Times New Roman" pitchFamily="18" charset="0"/>
            </a:endParaRPr>
          </a:p>
        </p:txBody>
      </p:sp>
      <p:sp>
        <p:nvSpPr>
          <p:cNvPr id="4" name="1 - Τίτλος"/>
          <p:cNvSpPr txBox="1">
            <a:spLocks/>
          </p:cNvSpPr>
          <p:nvPr/>
        </p:nvSpPr>
        <p:spPr bwMode="auto">
          <a:xfrm>
            <a:off x="228600" y="228600"/>
            <a:ext cx="8534400" cy="609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l-GR" sz="3800" b="1" kern="0" dirty="0" smtClean="0">
                <a:solidFill>
                  <a:schemeClr val="bg1"/>
                </a:solidFill>
                <a:latin typeface="Times New Roman" pitchFamily="18" charset="0"/>
                <a:ea typeface="+mj-ea"/>
                <a:cs typeface="Times New Roman" pitchFamily="18" charset="0"/>
              </a:rPr>
              <a:t>Διανομή </a:t>
            </a:r>
          </a:p>
          <a:p>
            <a:pPr marL="0" marR="0" lvl="0" indent="0" algn="l" defTabSz="914400" rtl="0" eaLnBrk="1" fontAlgn="base" latinLnBrk="0" hangingPunct="1">
              <a:lnSpc>
                <a:spcPct val="100000"/>
              </a:lnSpc>
              <a:spcBef>
                <a:spcPct val="0"/>
              </a:spcBef>
              <a:spcAft>
                <a:spcPct val="0"/>
              </a:spcAft>
              <a:buClrTx/>
              <a:buSzTx/>
              <a:buFontTx/>
              <a:buNone/>
              <a:tabLst/>
              <a:defRPr/>
            </a:pPr>
            <a:r>
              <a:rPr lang="el-GR" b="1" i="1" kern="0" dirty="0" smtClean="0">
                <a:solidFill>
                  <a:schemeClr val="bg1"/>
                </a:solidFill>
                <a:latin typeface="Times New Roman" pitchFamily="18" charset="0"/>
                <a:ea typeface="+mj-ea"/>
                <a:cs typeface="Times New Roman" pitchFamily="18" charset="0"/>
              </a:rPr>
              <a:t>               </a:t>
            </a:r>
            <a:endParaRPr kumimoji="0" lang="el-GR" b="1" i="1" u="none" strike="noStrike" kern="0" cap="none" spc="0" normalizeH="0" baseline="0" noProof="0" dirty="0">
              <a:ln>
                <a:noFill/>
              </a:ln>
              <a:solidFill>
                <a:schemeClr val="bg1"/>
              </a:solidFill>
              <a:effectLst/>
              <a:uLnTx/>
              <a:uFillTx/>
              <a:latin typeface="Times New Roman" pitchFamily="18" charset="0"/>
              <a:ea typeface="+mj-ea"/>
              <a:cs typeface="Times New Roman" pitchFamily="18"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04800" y="1295400"/>
            <a:ext cx="8534400" cy="914400"/>
          </a:xfrm>
        </p:spPr>
        <p:txBody>
          <a:bodyPr/>
          <a:lstStyle/>
          <a:p>
            <a:pPr algn="ctr"/>
            <a:r>
              <a:rPr lang="el-GR" sz="3200" dirty="0" smtClean="0">
                <a:latin typeface="Times New Roman" pitchFamily="18" charset="0"/>
                <a:cs typeface="Times New Roman" pitchFamily="18" charset="0"/>
              </a:rPr>
              <a:t>Ένα τυπικό κανάλι διανομής</a:t>
            </a:r>
            <a:endParaRPr lang="el-GR" sz="3200" dirty="0">
              <a:latin typeface="Times New Roman" pitchFamily="18" charset="0"/>
              <a:cs typeface="Times New Roman" pitchFamily="18" charset="0"/>
            </a:endParaRPr>
          </a:p>
        </p:txBody>
      </p:sp>
      <p:pic>
        <p:nvPicPr>
          <p:cNvPr id="4" name="3 - Θέση περιεχομένου"/>
          <p:cNvPicPr>
            <a:picLocks noGrp="1"/>
          </p:cNvPicPr>
          <p:nvPr>
            <p:ph idx="1"/>
          </p:nvPr>
        </p:nvPicPr>
        <p:blipFill>
          <a:blip r:embed="rId2" cstate="print"/>
          <a:srcRect/>
          <a:stretch>
            <a:fillRect/>
          </a:stretch>
        </p:blipFill>
        <p:spPr bwMode="auto">
          <a:xfrm>
            <a:off x="609600" y="2286000"/>
            <a:ext cx="8001000" cy="4191000"/>
          </a:xfrm>
          <a:prstGeom prst="rect">
            <a:avLst/>
          </a:prstGeom>
          <a:noFill/>
          <a:ln w="9525">
            <a:noFill/>
            <a:miter lim="800000"/>
            <a:headEnd/>
            <a:tailEnd/>
          </a:ln>
        </p:spPr>
      </p:pic>
      <p:sp>
        <p:nvSpPr>
          <p:cNvPr id="5" name="1 - Τίτλος"/>
          <p:cNvSpPr txBox="1">
            <a:spLocks/>
          </p:cNvSpPr>
          <p:nvPr/>
        </p:nvSpPr>
        <p:spPr bwMode="auto">
          <a:xfrm>
            <a:off x="228600" y="304800"/>
            <a:ext cx="8534400" cy="609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lang="el-GR" sz="3800" b="1" kern="0" dirty="0" smtClean="0">
              <a:solidFill>
                <a:schemeClr val="bg1"/>
              </a:solidFill>
              <a:latin typeface="Times New Roman" pitchFamily="18" charset="0"/>
              <a:ea typeface="+mj-ea"/>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lang="el-GR" sz="3800" b="1" kern="0" dirty="0" smtClean="0">
              <a:solidFill>
                <a:schemeClr val="bg1"/>
              </a:solidFill>
              <a:latin typeface="Times New Roman" pitchFamily="18" charset="0"/>
              <a:ea typeface="+mj-ea"/>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lang="el-GR" sz="3800" b="1" kern="0" dirty="0" smtClean="0">
                <a:solidFill>
                  <a:schemeClr val="bg1"/>
                </a:solidFill>
                <a:latin typeface="Times New Roman" pitchFamily="18" charset="0"/>
                <a:ea typeface="+mj-ea"/>
                <a:cs typeface="Times New Roman" pitchFamily="18" charset="0"/>
              </a:rPr>
              <a:t>Διανομή</a:t>
            </a:r>
          </a:p>
          <a:p>
            <a:pPr algn="l"/>
            <a:r>
              <a:rPr lang="el-GR" b="1" i="1" kern="0" dirty="0" smtClean="0">
                <a:solidFill>
                  <a:schemeClr val="bg1"/>
                </a:solidFill>
                <a:latin typeface="Times New Roman" pitchFamily="18" charset="0"/>
                <a:cs typeface="Times New Roman" pitchFamily="18" charset="0"/>
              </a:rPr>
              <a:t>     συνέχεια</a:t>
            </a:r>
          </a:p>
          <a:p>
            <a:pPr marL="0" marR="0" lvl="0" indent="0" algn="l" defTabSz="914400" rtl="0" eaLnBrk="1" fontAlgn="base" latinLnBrk="0" hangingPunct="1">
              <a:lnSpc>
                <a:spcPct val="100000"/>
              </a:lnSpc>
              <a:spcBef>
                <a:spcPct val="0"/>
              </a:spcBef>
              <a:spcAft>
                <a:spcPct val="0"/>
              </a:spcAft>
              <a:buClrTx/>
              <a:buSzTx/>
              <a:buFontTx/>
              <a:buNone/>
              <a:tabLst/>
              <a:defRPr/>
            </a:pPr>
            <a:endParaRPr lang="el-GR" sz="3800" b="1" kern="0" dirty="0" smtClean="0">
              <a:solidFill>
                <a:schemeClr val="bg1"/>
              </a:solidFill>
              <a:latin typeface="Times New Roman" pitchFamily="18" charset="0"/>
              <a:ea typeface="+mj-ea"/>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lang="el-GR" sz="3800" b="1" kern="0" dirty="0" smtClean="0">
                <a:solidFill>
                  <a:schemeClr val="bg1"/>
                </a:solidFill>
                <a:latin typeface="Times New Roman" pitchFamily="18" charset="0"/>
                <a:ea typeface="+mj-ea"/>
                <a:cs typeface="Times New Roman"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defRPr/>
            </a:pPr>
            <a:r>
              <a:rPr lang="el-GR" b="1" i="1" kern="0" dirty="0" smtClean="0">
                <a:solidFill>
                  <a:schemeClr val="bg1"/>
                </a:solidFill>
                <a:latin typeface="Times New Roman" pitchFamily="18" charset="0"/>
                <a:ea typeface="+mj-ea"/>
                <a:cs typeface="Times New Roman" pitchFamily="18" charset="0"/>
              </a:rPr>
              <a:t>               </a:t>
            </a:r>
            <a:endParaRPr kumimoji="0" lang="el-GR" b="1" i="1" u="none" strike="noStrike" kern="0" cap="none" spc="0" normalizeH="0" baseline="0" noProof="0" dirty="0">
              <a:ln>
                <a:noFill/>
              </a:ln>
              <a:solidFill>
                <a:schemeClr val="bg1"/>
              </a:solidFill>
              <a:effectLst/>
              <a:uLnTx/>
              <a:uFillTx/>
              <a:latin typeface="Times New Roman" pitchFamily="18" charset="0"/>
              <a:ea typeface="+mj-ea"/>
              <a:cs typeface="Times New Roman"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0" y="152400"/>
            <a:ext cx="8534400" cy="609600"/>
          </a:xfrm>
        </p:spPr>
        <p:txBody>
          <a:bodyPr/>
          <a:lstStyle/>
          <a:p>
            <a:r>
              <a:rPr lang="el-GR" sz="3500" b="1" dirty="0" smtClean="0">
                <a:solidFill>
                  <a:schemeClr val="bg1"/>
                </a:solidFill>
                <a:latin typeface="Times New Roman" pitchFamily="18" charset="0"/>
                <a:cs typeface="Times New Roman" pitchFamily="18" charset="0"/>
              </a:rPr>
              <a:t>Το πακέτο </a:t>
            </a:r>
            <a:r>
              <a:rPr lang="el-GR" sz="3500" b="1" dirty="0">
                <a:solidFill>
                  <a:schemeClr val="bg1"/>
                </a:solidFill>
                <a:latin typeface="Times New Roman" pitchFamily="18" charset="0"/>
                <a:cs typeface="Times New Roman" pitchFamily="18" charset="0"/>
              </a:rPr>
              <a:t>π</a:t>
            </a:r>
            <a:r>
              <a:rPr lang="el-GR" sz="3500" b="1" dirty="0" smtClean="0">
                <a:solidFill>
                  <a:schemeClr val="bg1"/>
                </a:solidFill>
                <a:latin typeface="Times New Roman" pitchFamily="18" charset="0"/>
                <a:cs typeface="Times New Roman" pitchFamily="18" charset="0"/>
              </a:rPr>
              <a:t>ροσφοράς μάρκετινγκ</a:t>
            </a:r>
            <a:endParaRPr lang="en-US" sz="3500" b="1" dirty="0">
              <a:solidFill>
                <a:schemeClr val="bg1"/>
              </a:solidFill>
              <a:latin typeface="Times New Roman" pitchFamily="18" charset="0"/>
              <a:cs typeface="Times New Roman" pitchFamily="18" charset="0"/>
            </a:endParaRPr>
          </a:p>
        </p:txBody>
      </p:sp>
      <p:sp>
        <p:nvSpPr>
          <p:cNvPr id="7" name="Rectangle 3"/>
          <p:cNvSpPr>
            <a:spLocks noGrp="1" noChangeArrowheads="1"/>
          </p:cNvSpPr>
          <p:nvPr>
            <p:ph idx="1"/>
          </p:nvPr>
        </p:nvSpPr>
        <p:spPr>
          <a:xfrm>
            <a:off x="304800" y="1676400"/>
            <a:ext cx="8437562" cy="3429000"/>
          </a:xfrm>
        </p:spPr>
        <p:txBody>
          <a:bodyPr/>
          <a:lstStyle/>
          <a:p>
            <a:pPr lvl="0" algn="ctr"/>
            <a:r>
              <a:rPr lang="el-GR" dirty="0" smtClean="0">
                <a:solidFill>
                  <a:schemeClr val="tx1"/>
                </a:solidFill>
                <a:latin typeface="Times New Roman" pitchFamily="18" charset="0"/>
                <a:cs typeface="Times New Roman" pitchFamily="18" charset="0"/>
              </a:rPr>
              <a:t>Προϊόν</a:t>
            </a:r>
          </a:p>
          <a:p>
            <a:pPr lvl="0" algn="ctr"/>
            <a:r>
              <a:rPr lang="el-GR" dirty="0" smtClean="0">
                <a:solidFill>
                  <a:schemeClr val="tx1"/>
                </a:solidFill>
                <a:latin typeface="Times New Roman" pitchFamily="18" charset="0"/>
                <a:cs typeface="Times New Roman" pitchFamily="18" charset="0"/>
              </a:rPr>
              <a:t>Τιμή</a:t>
            </a:r>
          </a:p>
          <a:p>
            <a:pPr lvl="0" algn="ctr"/>
            <a:r>
              <a:rPr lang="el-GR" dirty="0" smtClean="0">
                <a:solidFill>
                  <a:schemeClr val="tx1"/>
                </a:solidFill>
                <a:latin typeface="Times New Roman" pitchFamily="18" charset="0"/>
                <a:cs typeface="Times New Roman" pitchFamily="18" charset="0"/>
              </a:rPr>
              <a:t>Προώθηση</a:t>
            </a:r>
          </a:p>
          <a:p>
            <a:pPr algn="ctr"/>
            <a:r>
              <a:rPr lang="el-GR" dirty="0" smtClean="0">
                <a:solidFill>
                  <a:schemeClr val="tx1"/>
                </a:solidFill>
                <a:latin typeface="Times New Roman" pitchFamily="18" charset="0"/>
                <a:cs typeface="Times New Roman" pitchFamily="18" charset="0"/>
              </a:rPr>
              <a:t>Τόπος (</a:t>
            </a:r>
            <a:r>
              <a:rPr lang="el-GR" dirty="0" smtClean="0">
                <a:latin typeface="Times New Roman" pitchFamily="18" charset="0"/>
                <a:cs typeface="Times New Roman" pitchFamily="18" charset="0"/>
              </a:rPr>
              <a:t>κ</a:t>
            </a:r>
            <a:r>
              <a:rPr lang="el-GR" dirty="0" smtClean="0">
                <a:solidFill>
                  <a:schemeClr val="tx1"/>
                </a:solidFill>
                <a:latin typeface="Times New Roman" pitchFamily="18" charset="0"/>
                <a:cs typeface="Times New Roman" pitchFamily="18" charset="0"/>
              </a:rPr>
              <a:t>ανάλια </a:t>
            </a:r>
            <a:r>
              <a:rPr lang="el-GR" dirty="0" smtClean="0">
                <a:latin typeface="Times New Roman" pitchFamily="18" charset="0"/>
                <a:cs typeface="Times New Roman" pitchFamily="18" charset="0"/>
              </a:rPr>
              <a:t>δ</a:t>
            </a:r>
            <a:r>
              <a:rPr lang="el-GR" dirty="0" smtClean="0">
                <a:solidFill>
                  <a:schemeClr val="tx1"/>
                </a:solidFill>
                <a:latin typeface="Times New Roman" pitchFamily="18" charset="0"/>
                <a:cs typeface="Times New Roman" pitchFamily="18" charset="0"/>
              </a:rPr>
              <a:t>ιανομής)</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04800" y="1295400"/>
            <a:ext cx="8534400" cy="1219200"/>
          </a:xfrm>
        </p:spPr>
        <p:txBody>
          <a:bodyPr/>
          <a:lstStyle/>
          <a:p>
            <a:pPr algn="ctr"/>
            <a:r>
              <a:rPr lang="el-GR" sz="3200" dirty="0" smtClean="0">
                <a:latin typeface="Times New Roman" pitchFamily="18" charset="0"/>
                <a:cs typeface="Times New Roman" pitchFamily="18" charset="0"/>
              </a:rPr>
              <a:t>Κυριότεροι παράγοντες που επηρεάζουν</a:t>
            </a:r>
            <a:br>
              <a:rPr lang="el-GR" sz="3200" dirty="0" smtClean="0">
                <a:latin typeface="Times New Roman" pitchFamily="18" charset="0"/>
                <a:cs typeface="Times New Roman" pitchFamily="18" charset="0"/>
              </a:rPr>
            </a:br>
            <a:r>
              <a:rPr lang="el-GR" sz="3200" dirty="0" smtClean="0">
                <a:latin typeface="Times New Roman" pitchFamily="18" charset="0"/>
                <a:cs typeface="Times New Roman" pitchFamily="18" charset="0"/>
              </a:rPr>
              <a:t> τη διανομή</a:t>
            </a:r>
            <a:r>
              <a:rPr lang="el-GR" sz="3200" dirty="0" smtClean="0">
                <a:latin typeface="Calibri"/>
                <a:cs typeface="Calibri"/>
              </a:rPr>
              <a:t>:</a:t>
            </a:r>
            <a:r>
              <a:rPr lang="el-GR" sz="3200" dirty="0" smtClean="0">
                <a:latin typeface="Times New Roman" pitchFamily="18" charset="0"/>
                <a:cs typeface="Times New Roman" pitchFamily="18" charset="0"/>
              </a:rPr>
              <a:t> </a:t>
            </a:r>
            <a:endParaRPr lang="el-GR" sz="3200" dirty="0">
              <a:latin typeface="Times New Roman" pitchFamily="18" charset="0"/>
              <a:cs typeface="Times New Roman" pitchFamily="18" charset="0"/>
            </a:endParaRPr>
          </a:p>
        </p:txBody>
      </p:sp>
      <p:sp>
        <p:nvSpPr>
          <p:cNvPr id="3" name="2 - Θέση περιεχομένου"/>
          <p:cNvSpPr>
            <a:spLocks noGrp="1"/>
          </p:cNvSpPr>
          <p:nvPr>
            <p:ph idx="1"/>
          </p:nvPr>
        </p:nvSpPr>
        <p:spPr>
          <a:xfrm>
            <a:off x="76200" y="2590800"/>
            <a:ext cx="8534400" cy="3657600"/>
          </a:xfrm>
        </p:spPr>
        <p:txBody>
          <a:bodyPr/>
          <a:lstStyle/>
          <a:p>
            <a:pPr algn="ctr"/>
            <a:r>
              <a:rPr lang="el-GR" dirty="0" smtClean="0">
                <a:latin typeface="Times New Roman" pitchFamily="18" charset="0"/>
                <a:cs typeface="Times New Roman" pitchFamily="18" charset="0"/>
              </a:rPr>
              <a:t>H αγορά</a:t>
            </a:r>
          </a:p>
          <a:p>
            <a:pPr algn="ctr"/>
            <a:r>
              <a:rPr lang="el-GR" dirty="0" smtClean="0">
                <a:latin typeface="Times New Roman" pitchFamily="18" charset="0"/>
                <a:cs typeface="Times New Roman" pitchFamily="18" charset="0"/>
              </a:rPr>
              <a:t>Το προϊόν</a:t>
            </a:r>
          </a:p>
          <a:p>
            <a:pPr algn="ctr"/>
            <a:r>
              <a:rPr lang="el-GR" dirty="0" smtClean="0">
                <a:latin typeface="Times New Roman" pitchFamily="18" charset="0"/>
                <a:cs typeface="Times New Roman" pitchFamily="18" charset="0"/>
              </a:rPr>
              <a:t>Ο μεσάζων</a:t>
            </a:r>
          </a:p>
        </p:txBody>
      </p:sp>
      <p:sp>
        <p:nvSpPr>
          <p:cNvPr id="4" name="1 - Τίτλος"/>
          <p:cNvSpPr txBox="1">
            <a:spLocks/>
          </p:cNvSpPr>
          <p:nvPr/>
        </p:nvSpPr>
        <p:spPr bwMode="auto">
          <a:xfrm>
            <a:off x="228600" y="304800"/>
            <a:ext cx="8534400" cy="609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lang="el-GR" sz="3800" b="1" kern="0" dirty="0" smtClean="0">
              <a:solidFill>
                <a:schemeClr val="bg1"/>
              </a:solidFill>
              <a:latin typeface="Times New Roman" pitchFamily="18" charset="0"/>
              <a:ea typeface="+mj-ea"/>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lang="el-GR" sz="3800" b="1" kern="0" dirty="0" smtClean="0">
              <a:solidFill>
                <a:schemeClr val="bg1"/>
              </a:solidFill>
              <a:latin typeface="Times New Roman" pitchFamily="18" charset="0"/>
              <a:ea typeface="+mj-ea"/>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lang="el-GR" sz="3800" b="1" kern="0" dirty="0" smtClean="0">
                <a:solidFill>
                  <a:schemeClr val="bg1"/>
                </a:solidFill>
                <a:latin typeface="Times New Roman" pitchFamily="18" charset="0"/>
                <a:ea typeface="+mj-ea"/>
                <a:cs typeface="Times New Roman" pitchFamily="18" charset="0"/>
              </a:rPr>
              <a:t>Διανομή</a:t>
            </a:r>
          </a:p>
          <a:p>
            <a:pPr algn="l"/>
            <a:r>
              <a:rPr lang="el-GR" b="1" i="1" kern="0" dirty="0" smtClean="0">
                <a:solidFill>
                  <a:schemeClr val="bg1"/>
                </a:solidFill>
                <a:latin typeface="Times New Roman" pitchFamily="18" charset="0"/>
                <a:cs typeface="Times New Roman" pitchFamily="18" charset="0"/>
              </a:rPr>
              <a:t>     συνέχεια</a:t>
            </a:r>
          </a:p>
          <a:p>
            <a:pPr marL="0" marR="0" lvl="0" indent="0" algn="l" defTabSz="914400" rtl="0" eaLnBrk="1" fontAlgn="base" latinLnBrk="0" hangingPunct="1">
              <a:lnSpc>
                <a:spcPct val="100000"/>
              </a:lnSpc>
              <a:spcBef>
                <a:spcPct val="0"/>
              </a:spcBef>
              <a:spcAft>
                <a:spcPct val="0"/>
              </a:spcAft>
              <a:buClrTx/>
              <a:buSzTx/>
              <a:buFontTx/>
              <a:buNone/>
              <a:tabLst/>
              <a:defRPr/>
            </a:pPr>
            <a:endParaRPr lang="el-GR" sz="3800" b="1" kern="0" dirty="0" smtClean="0">
              <a:solidFill>
                <a:schemeClr val="bg1"/>
              </a:solidFill>
              <a:latin typeface="Times New Roman" pitchFamily="18" charset="0"/>
              <a:ea typeface="+mj-ea"/>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lang="el-GR" sz="3800" b="1" kern="0" dirty="0" smtClean="0">
                <a:solidFill>
                  <a:schemeClr val="bg1"/>
                </a:solidFill>
                <a:latin typeface="Times New Roman" pitchFamily="18" charset="0"/>
                <a:ea typeface="+mj-ea"/>
                <a:cs typeface="Times New Roman"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defRPr/>
            </a:pPr>
            <a:r>
              <a:rPr lang="el-GR" b="1" i="1" kern="0" dirty="0" smtClean="0">
                <a:solidFill>
                  <a:schemeClr val="bg1"/>
                </a:solidFill>
                <a:latin typeface="Times New Roman" pitchFamily="18" charset="0"/>
                <a:ea typeface="+mj-ea"/>
                <a:cs typeface="Times New Roman" pitchFamily="18" charset="0"/>
              </a:rPr>
              <a:t>               </a:t>
            </a:r>
            <a:endParaRPr kumimoji="0" lang="el-GR" b="1" i="1" u="none" strike="noStrike" kern="0" cap="none" spc="0" normalizeH="0" baseline="0" noProof="0" dirty="0">
              <a:ln>
                <a:noFill/>
              </a:ln>
              <a:solidFill>
                <a:schemeClr val="bg1"/>
              </a:solidFill>
              <a:effectLst/>
              <a:uLnTx/>
              <a:uFillTx/>
              <a:latin typeface="Times New Roman" pitchFamily="18" charset="0"/>
              <a:ea typeface="+mj-ea"/>
              <a:cs typeface="Times New Roman" pitchFamily="18"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z="3200" dirty="0" smtClean="0">
                <a:solidFill>
                  <a:schemeClr val="bg1"/>
                </a:solidFill>
                <a:latin typeface="Times New Roman" pitchFamily="18" charset="0"/>
                <a:cs typeface="Times New Roman" pitchFamily="18" charset="0"/>
              </a:rPr>
              <a:t>Κάθετα κανάλια διανομής</a:t>
            </a:r>
            <a:endParaRPr lang="el-GR" sz="3200" dirty="0">
              <a:solidFill>
                <a:schemeClr val="bg1"/>
              </a:solidFill>
              <a:latin typeface="Times New Roman" pitchFamily="18" charset="0"/>
              <a:cs typeface="Times New Roman" pitchFamily="18" charset="0"/>
            </a:endParaRPr>
          </a:p>
        </p:txBody>
      </p:sp>
      <p:sp>
        <p:nvSpPr>
          <p:cNvPr id="3" name="2 - Θέση περιεχομένου"/>
          <p:cNvSpPr>
            <a:spLocks noGrp="1"/>
          </p:cNvSpPr>
          <p:nvPr>
            <p:ph idx="1"/>
          </p:nvPr>
        </p:nvSpPr>
        <p:spPr>
          <a:xfrm>
            <a:off x="304800" y="1828800"/>
            <a:ext cx="8534400" cy="4267200"/>
          </a:xfrm>
        </p:spPr>
        <p:txBody>
          <a:bodyPr/>
          <a:lstStyle/>
          <a:p>
            <a:pPr marL="0" indent="0" algn="ctr">
              <a:buNone/>
            </a:pPr>
            <a:r>
              <a:rPr lang="el-GR" i="1" dirty="0" smtClean="0">
                <a:latin typeface="Times New Roman" pitchFamily="18" charset="0"/>
                <a:cs typeface="Times New Roman" pitchFamily="18" charset="0"/>
              </a:rPr>
              <a:t>Η ιδέα των καθέτων καναλιών διανομής οδήγησε στα καθετοποιημένα συστήματα μάρκετινγκ</a:t>
            </a:r>
            <a:endParaRPr lang="el-GR" dirty="0" smtClean="0">
              <a:latin typeface="Times New Roman" pitchFamily="18" charset="0"/>
              <a:cs typeface="Times New Roman" pitchFamily="18" charset="0"/>
            </a:endParaRPr>
          </a:p>
          <a:p>
            <a:pPr marL="0" indent="0" algn="ctr">
              <a:buFont typeface="Arial" pitchFamily="34" charset="0"/>
              <a:buChar char="•"/>
            </a:pPr>
            <a:r>
              <a:rPr lang="el-GR" dirty="0" smtClean="0">
                <a:latin typeface="Times New Roman" pitchFamily="18" charset="0"/>
                <a:cs typeface="Times New Roman" pitchFamily="18" charset="0"/>
              </a:rPr>
              <a:t> Το ιδιόκτητο καθετοποιημένο σύστημα μάρκετινγκ</a:t>
            </a:r>
          </a:p>
          <a:p>
            <a:pPr marL="0" indent="0" algn="ctr">
              <a:buFont typeface="Arial" pitchFamily="34" charset="0"/>
              <a:buChar char="•"/>
            </a:pPr>
            <a:r>
              <a:rPr lang="el-GR" dirty="0" smtClean="0">
                <a:latin typeface="Times New Roman" pitchFamily="18" charset="0"/>
                <a:cs typeface="Times New Roman" pitchFamily="18" charset="0"/>
              </a:rPr>
              <a:t> Το ελεγχόμενο καθετοποιημένο σύστημα μάρκετινγκ</a:t>
            </a:r>
          </a:p>
          <a:p>
            <a:pPr marL="0" indent="0" algn="ctr">
              <a:buFont typeface="Arial" pitchFamily="34" charset="0"/>
              <a:buChar char="•"/>
            </a:pPr>
            <a:r>
              <a:rPr lang="el-GR" dirty="0" smtClean="0">
                <a:latin typeface="Times New Roman" pitchFamily="18" charset="0"/>
                <a:cs typeface="Times New Roman" pitchFamily="18" charset="0"/>
              </a:rPr>
              <a:t> Το συμβατικό καθετοποιημένο σύστημα μάρκετινγκ</a:t>
            </a:r>
            <a:endParaRPr lang="el-GR" dirty="0">
              <a:latin typeface="Times New Roman" pitchFamily="18" charset="0"/>
              <a:cs typeface="Times New Roman" pitchFamily="18" charset="0"/>
            </a:endParaRPr>
          </a:p>
        </p:txBody>
      </p:sp>
      <p:sp>
        <p:nvSpPr>
          <p:cNvPr id="4" name="1 - Τίτλος"/>
          <p:cNvSpPr txBox="1">
            <a:spLocks/>
          </p:cNvSpPr>
          <p:nvPr/>
        </p:nvSpPr>
        <p:spPr bwMode="auto">
          <a:xfrm>
            <a:off x="228600" y="228600"/>
            <a:ext cx="8534400" cy="609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l-GR" sz="3800" b="1" kern="0" dirty="0" smtClean="0">
                <a:solidFill>
                  <a:schemeClr val="bg1"/>
                </a:solidFill>
                <a:latin typeface="Times New Roman" pitchFamily="18" charset="0"/>
                <a:ea typeface="+mj-ea"/>
                <a:cs typeface="Times New Roman" pitchFamily="18" charset="0"/>
              </a:rPr>
              <a:t>Κάθετα κανάλια διανομής </a:t>
            </a:r>
          </a:p>
          <a:p>
            <a:pPr marL="0" marR="0" lvl="0" indent="0" algn="l" defTabSz="914400" rtl="0" eaLnBrk="1" fontAlgn="base" latinLnBrk="0" hangingPunct="1">
              <a:lnSpc>
                <a:spcPct val="100000"/>
              </a:lnSpc>
              <a:spcBef>
                <a:spcPct val="0"/>
              </a:spcBef>
              <a:spcAft>
                <a:spcPct val="0"/>
              </a:spcAft>
              <a:buClrTx/>
              <a:buSzTx/>
              <a:buFontTx/>
              <a:buNone/>
              <a:tabLst/>
              <a:defRPr/>
            </a:pPr>
            <a:r>
              <a:rPr lang="el-GR" b="1" i="1" kern="0" dirty="0" smtClean="0">
                <a:solidFill>
                  <a:schemeClr val="bg1"/>
                </a:solidFill>
                <a:latin typeface="Times New Roman" pitchFamily="18" charset="0"/>
                <a:ea typeface="+mj-ea"/>
                <a:cs typeface="Times New Roman" pitchFamily="18" charset="0"/>
              </a:rPr>
              <a:t>               </a:t>
            </a:r>
            <a:endParaRPr kumimoji="0" lang="el-GR" b="1" i="1" u="none" strike="noStrike" kern="0" cap="none" spc="0" normalizeH="0" baseline="0" noProof="0" dirty="0">
              <a:ln>
                <a:noFill/>
              </a:ln>
              <a:solidFill>
                <a:schemeClr val="bg1"/>
              </a:solidFill>
              <a:effectLst/>
              <a:uLnTx/>
              <a:uFillTx/>
              <a:latin typeface="Times New Roman" pitchFamily="18" charset="0"/>
              <a:ea typeface="+mj-ea"/>
              <a:cs typeface="Times New Roman" pitchFamily="18"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z="3200" dirty="0" smtClean="0">
                <a:solidFill>
                  <a:schemeClr val="bg1"/>
                </a:solidFill>
                <a:latin typeface="Times New Roman" pitchFamily="18" charset="0"/>
                <a:cs typeface="Times New Roman" pitchFamily="18" charset="0"/>
              </a:rPr>
              <a:t>ΕΝΔΙΑΜΕΣΟΙ ΛΙΑΝΙΚΗΣ ΠΩΛΗΣΗΣ</a:t>
            </a:r>
            <a:endParaRPr lang="el-GR" sz="3200" dirty="0">
              <a:solidFill>
                <a:schemeClr val="bg1"/>
              </a:solidFill>
              <a:latin typeface="Times New Roman" pitchFamily="18" charset="0"/>
              <a:cs typeface="Times New Roman" pitchFamily="18" charset="0"/>
            </a:endParaRPr>
          </a:p>
        </p:txBody>
      </p:sp>
      <p:sp>
        <p:nvSpPr>
          <p:cNvPr id="3" name="2 - Θέση περιεχομένου"/>
          <p:cNvSpPr>
            <a:spLocks noGrp="1"/>
          </p:cNvSpPr>
          <p:nvPr>
            <p:ph idx="1"/>
          </p:nvPr>
        </p:nvSpPr>
        <p:spPr>
          <a:xfrm>
            <a:off x="304800" y="1524000"/>
            <a:ext cx="8534400" cy="4495800"/>
          </a:xfrm>
        </p:spPr>
        <p:txBody>
          <a:bodyPr/>
          <a:lstStyle/>
          <a:p>
            <a:pPr marL="0" indent="0" algn="ctr">
              <a:buNone/>
            </a:pPr>
            <a:r>
              <a:rPr lang="el-GR" dirty="0" smtClean="0">
                <a:latin typeface="Times New Roman" pitchFamily="18" charset="0"/>
                <a:cs typeface="Times New Roman" pitchFamily="18" charset="0"/>
              </a:rPr>
              <a:t>Οι κυριότεροι τύποι επιχειρήσεων λιανικής πώλησης είναι:</a:t>
            </a:r>
          </a:p>
          <a:p>
            <a:pPr marL="0" indent="0" algn="ctr">
              <a:buNone/>
            </a:pPr>
            <a:endParaRPr lang="el-GR" sz="1400" dirty="0" smtClean="0">
              <a:latin typeface="Times New Roman" pitchFamily="18" charset="0"/>
              <a:cs typeface="Times New Roman" pitchFamily="18" charset="0"/>
            </a:endParaRPr>
          </a:p>
          <a:p>
            <a:pPr marL="0" indent="0" algn="ctr">
              <a:lnSpc>
                <a:spcPct val="150000"/>
              </a:lnSpc>
              <a:buFont typeface="Arial" pitchFamily="34" charset="0"/>
              <a:buChar char="•"/>
            </a:pPr>
            <a:r>
              <a:rPr lang="el-GR" sz="3200" dirty="0" smtClean="0">
                <a:latin typeface="Times New Roman" pitchFamily="18" charset="0"/>
                <a:cs typeface="Times New Roman" pitchFamily="18" charset="0"/>
              </a:rPr>
              <a:t> Πλήρους εξυπηρέτησης</a:t>
            </a:r>
          </a:p>
          <a:p>
            <a:pPr marL="0" indent="0" algn="ctr">
              <a:lnSpc>
                <a:spcPct val="150000"/>
              </a:lnSpc>
              <a:buFont typeface="Arial" pitchFamily="34" charset="0"/>
              <a:buChar char="•"/>
            </a:pPr>
            <a:r>
              <a:rPr lang="el-GR"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S</a:t>
            </a:r>
            <a:r>
              <a:rPr lang="el-GR" sz="3200" dirty="0" err="1" smtClean="0">
                <a:latin typeface="Times New Roman" pitchFamily="18" charset="0"/>
                <a:cs typeface="Times New Roman" pitchFamily="18" charset="0"/>
              </a:rPr>
              <a:t>uρer</a:t>
            </a:r>
            <a:r>
              <a:rPr lang="el-GR" sz="3200" dirty="0" smtClean="0">
                <a:latin typeface="Times New Roman" pitchFamily="18" charset="0"/>
                <a:cs typeface="Times New Roman" pitchFamily="18" charset="0"/>
              </a:rPr>
              <a:t> </a:t>
            </a:r>
            <a:r>
              <a:rPr lang="el-GR" sz="3200" dirty="0" err="1" smtClean="0">
                <a:latin typeface="Times New Roman" pitchFamily="18" charset="0"/>
                <a:cs typeface="Times New Roman" pitchFamily="18" charset="0"/>
              </a:rPr>
              <a:t>market</a:t>
            </a:r>
            <a:endParaRPr lang="el-GR" sz="3200" dirty="0" smtClean="0">
              <a:latin typeface="Times New Roman" pitchFamily="18" charset="0"/>
              <a:cs typeface="Times New Roman" pitchFamily="18" charset="0"/>
            </a:endParaRPr>
          </a:p>
          <a:p>
            <a:pPr marL="0" indent="0" algn="ctr">
              <a:lnSpc>
                <a:spcPct val="150000"/>
              </a:lnSpc>
              <a:buFont typeface="Arial" pitchFamily="34" charset="0"/>
              <a:buChar char="•"/>
            </a:pPr>
            <a:r>
              <a:rPr lang="el-GR" dirty="0" smtClean="0">
                <a:latin typeface="Times New Roman" pitchFamily="18" charset="0"/>
                <a:cs typeface="Times New Roman" pitchFamily="18" charset="0"/>
              </a:rPr>
              <a:t> Μ</a:t>
            </a:r>
            <a:r>
              <a:rPr lang="el-GR" sz="3200" dirty="0" smtClean="0">
                <a:latin typeface="Times New Roman" pitchFamily="18" charset="0"/>
                <a:cs typeface="Times New Roman" pitchFamily="18" charset="0"/>
              </a:rPr>
              <a:t>ε έκπτωση</a:t>
            </a:r>
          </a:p>
          <a:p>
            <a:pPr marL="0" indent="0" algn="ctr">
              <a:lnSpc>
                <a:spcPct val="150000"/>
              </a:lnSpc>
              <a:buFont typeface="Arial" pitchFamily="34" charset="0"/>
              <a:buChar char="•"/>
            </a:pPr>
            <a:r>
              <a:rPr lang="el-GR" dirty="0" smtClean="0">
                <a:latin typeface="Times New Roman" pitchFamily="18" charset="0"/>
                <a:cs typeface="Times New Roman" pitchFamily="18" charset="0"/>
              </a:rPr>
              <a:t> Χ</a:t>
            </a:r>
            <a:r>
              <a:rPr lang="el-GR" sz="3200" dirty="0" smtClean="0">
                <a:latin typeface="Times New Roman" pitchFamily="18" charset="0"/>
                <a:cs typeface="Times New Roman" pitchFamily="18" charset="0"/>
              </a:rPr>
              <a:t>ωρίς καταστήματα</a:t>
            </a:r>
          </a:p>
          <a:p>
            <a:pPr marL="0" indent="0" algn="ctr">
              <a:buNone/>
            </a:pPr>
            <a:endParaRPr lang="el-GR" dirty="0">
              <a:latin typeface="Times New Roman" pitchFamily="18" charset="0"/>
              <a:cs typeface="Times New Roman" pitchFamily="18" charset="0"/>
            </a:endParaRPr>
          </a:p>
        </p:txBody>
      </p:sp>
      <p:sp>
        <p:nvSpPr>
          <p:cNvPr id="4" name="1 - Τίτλος"/>
          <p:cNvSpPr txBox="1">
            <a:spLocks/>
          </p:cNvSpPr>
          <p:nvPr/>
        </p:nvSpPr>
        <p:spPr bwMode="auto">
          <a:xfrm>
            <a:off x="76200" y="228600"/>
            <a:ext cx="8534400" cy="609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l-GR" sz="3800" b="1" i="0" u="none" strike="noStrike" kern="0" cap="none" spc="0" normalizeH="0" baseline="0" noProof="0" dirty="0" smtClean="0">
                <a:ln>
                  <a:noFill/>
                </a:ln>
                <a:solidFill>
                  <a:schemeClr val="bg1"/>
                </a:solidFill>
                <a:effectLst/>
                <a:uLnTx/>
                <a:uFillTx/>
                <a:latin typeface="Times New Roman" pitchFamily="18" charset="0"/>
                <a:ea typeface="+mj-ea"/>
                <a:cs typeface="Times New Roman" pitchFamily="18" charset="0"/>
              </a:rPr>
              <a:t>Ενδιάμεσοι λιανικής</a:t>
            </a:r>
            <a:r>
              <a:rPr kumimoji="0" lang="el-GR" sz="3800" b="1" i="0" u="none" strike="noStrike" kern="0" cap="none" spc="0" normalizeH="0" noProof="0" dirty="0" smtClean="0">
                <a:ln>
                  <a:noFill/>
                </a:ln>
                <a:solidFill>
                  <a:schemeClr val="bg1"/>
                </a:solidFill>
                <a:effectLst/>
                <a:uLnTx/>
                <a:uFillTx/>
                <a:latin typeface="Times New Roman" pitchFamily="18" charset="0"/>
                <a:ea typeface="+mj-ea"/>
                <a:cs typeface="Times New Roman" pitchFamily="18" charset="0"/>
              </a:rPr>
              <a:t> πώλησης</a:t>
            </a:r>
            <a:endParaRPr kumimoji="0" lang="el-GR" sz="3800" b="1" i="0" u="none" strike="noStrike" kern="0" cap="none" spc="0" normalizeH="0" baseline="0" noProof="0" dirty="0">
              <a:ln>
                <a:noFill/>
              </a:ln>
              <a:solidFill>
                <a:schemeClr val="bg1"/>
              </a:solidFill>
              <a:effectLst/>
              <a:uLnTx/>
              <a:uFillTx/>
              <a:latin typeface="Times New Roman" pitchFamily="18" charset="0"/>
              <a:ea typeface="+mj-ea"/>
              <a:cs typeface="Times New Roman" pitchFamily="18"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z="3600" dirty="0" smtClean="0">
                <a:solidFill>
                  <a:schemeClr val="bg1"/>
                </a:solidFill>
                <a:latin typeface="Times New Roman" pitchFamily="18" charset="0"/>
                <a:cs typeface="Times New Roman" pitchFamily="18" charset="0"/>
              </a:rPr>
              <a:t>Φυσική διανομή</a:t>
            </a:r>
            <a:endParaRPr lang="el-GR" sz="3600" dirty="0">
              <a:solidFill>
                <a:schemeClr val="bg1"/>
              </a:solidFill>
              <a:latin typeface="Times New Roman" pitchFamily="18" charset="0"/>
              <a:cs typeface="Times New Roman" pitchFamily="18" charset="0"/>
            </a:endParaRPr>
          </a:p>
        </p:txBody>
      </p:sp>
      <p:pic>
        <p:nvPicPr>
          <p:cNvPr id="4" name="3 - Θέση περιεχομένου"/>
          <p:cNvPicPr>
            <a:picLocks noGrp="1"/>
          </p:cNvPicPr>
          <p:nvPr>
            <p:ph idx="1"/>
          </p:nvPr>
        </p:nvPicPr>
        <p:blipFill>
          <a:blip r:embed="rId2" cstate="print"/>
          <a:srcRect/>
          <a:stretch>
            <a:fillRect/>
          </a:stretch>
        </p:blipFill>
        <p:spPr bwMode="auto">
          <a:xfrm>
            <a:off x="685800" y="1447800"/>
            <a:ext cx="7924800" cy="1143000"/>
          </a:xfrm>
          <a:prstGeom prst="rect">
            <a:avLst/>
          </a:prstGeom>
          <a:noFill/>
          <a:ln w="9525">
            <a:noFill/>
            <a:miter lim="800000"/>
            <a:headEnd/>
            <a:tailEnd/>
          </a:ln>
        </p:spPr>
      </p:pic>
      <p:sp>
        <p:nvSpPr>
          <p:cNvPr id="5" name="4 - Ορθογώνιο"/>
          <p:cNvSpPr/>
          <p:nvPr/>
        </p:nvSpPr>
        <p:spPr>
          <a:xfrm>
            <a:off x="762000" y="2514600"/>
            <a:ext cx="7772400" cy="4339650"/>
          </a:xfrm>
          <a:prstGeom prst="rect">
            <a:avLst/>
          </a:prstGeom>
        </p:spPr>
        <p:txBody>
          <a:bodyPr wrap="square">
            <a:spAutoFit/>
          </a:bodyPr>
          <a:lstStyle/>
          <a:p>
            <a:r>
              <a:rPr lang="el-GR" sz="2400" u="sng" dirty="0" smtClean="0">
                <a:latin typeface="Times New Roman" pitchFamily="18" charset="0"/>
                <a:cs typeface="Times New Roman" pitchFamily="18" charset="0"/>
              </a:rPr>
              <a:t>Η φυσική διανομή αποτελείται από:</a:t>
            </a:r>
          </a:p>
          <a:p>
            <a:endParaRPr lang="el-GR" sz="2400" u="sng" dirty="0" smtClean="0">
              <a:latin typeface="Times New Roman" pitchFamily="18" charset="0"/>
              <a:cs typeface="Times New Roman" pitchFamily="18" charset="0"/>
            </a:endParaRPr>
          </a:p>
          <a:p>
            <a:pPr>
              <a:lnSpc>
                <a:spcPct val="150000"/>
              </a:lnSpc>
              <a:buFont typeface="Arial" pitchFamily="34" charset="0"/>
              <a:buChar char="•"/>
            </a:pPr>
            <a:r>
              <a:rPr lang="el-GR" sz="2800" dirty="0" smtClean="0">
                <a:latin typeface="Times New Roman" pitchFamily="18" charset="0"/>
                <a:cs typeface="Times New Roman" pitchFamily="18" charset="0"/>
              </a:rPr>
              <a:t> Αποθήκευση </a:t>
            </a:r>
          </a:p>
          <a:p>
            <a:pPr>
              <a:lnSpc>
                <a:spcPct val="150000"/>
              </a:lnSpc>
              <a:buFont typeface="Arial" pitchFamily="34" charset="0"/>
              <a:buChar char="•"/>
            </a:pPr>
            <a:r>
              <a:rPr lang="el-GR" sz="2800" dirty="0" smtClean="0">
                <a:latin typeface="Times New Roman" pitchFamily="18" charset="0"/>
                <a:cs typeface="Times New Roman" pitchFamily="18" charset="0"/>
              </a:rPr>
              <a:t>  Διακίνηση των υλικών </a:t>
            </a:r>
          </a:p>
          <a:p>
            <a:pPr>
              <a:lnSpc>
                <a:spcPct val="150000"/>
              </a:lnSpc>
              <a:buFont typeface="Arial" pitchFamily="34" charset="0"/>
              <a:buChar char="•"/>
            </a:pPr>
            <a:r>
              <a:rPr lang="el-GR" sz="2800" dirty="0" smtClean="0">
                <a:latin typeface="Times New Roman" pitchFamily="18" charset="0"/>
                <a:cs typeface="Times New Roman" pitchFamily="18" charset="0"/>
              </a:rPr>
              <a:t> Έλεγχο αποθέματος</a:t>
            </a:r>
          </a:p>
          <a:p>
            <a:pPr>
              <a:lnSpc>
                <a:spcPct val="150000"/>
              </a:lnSpc>
              <a:buFont typeface="Arial" pitchFamily="34" charset="0"/>
              <a:buChar char="•"/>
            </a:pPr>
            <a:r>
              <a:rPr lang="el-GR" sz="2800" dirty="0" smtClean="0">
                <a:latin typeface="Times New Roman" pitchFamily="18" charset="0"/>
                <a:cs typeface="Times New Roman" pitchFamily="18" charset="0"/>
              </a:rPr>
              <a:t> Διεκπεραίωση της παραγγελίας</a:t>
            </a:r>
          </a:p>
          <a:p>
            <a:pPr lvl="0">
              <a:lnSpc>
                <a:spcPct val="150000"/>
              </a:lnSpc>
              <a:buFont typeface="Arial" pitchFamily="34" charset="0"/>
              <a:buChar char="•"/>
            </a:pPr>
            <a:r>
              <a:rPr lang="el-GR" sz="2800" dirty="0" smtClean="0">
                <a:latin typeface="Times New Roman" pitchFamily="18" charset="0"/>
                <a:cs typeface="Times New Roman" pitchFamily="18" charset="0"/>
              </a:rPr>
              <a:t> Μεταφορά</a:t>
            </a:r>
          </a:p>
          <a:p>
            <a:endParaRPr lang="el-GR" dirty="0"/>
          </a:p>
        </p:txBody>
      </p:sp>
      <p:sp>
        <p:nvSpPr>
          <p:cNvPr id="6" name="1 - Τίτλος"/>
          <p:cNvSpPr txBox="1">
            <a:spLocks/>
          </p:cNvSpPr>
          <p:nvPr/>
        </p:nvSpPr>
        <p:spPr bwMode="auto">
          <a:xfrm>
            <a:off x="152400" y="381000"/>
            <a:ext cx="8534400" cy="609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l-GR" sz="3800" b="1" kern="0" dirty="0" smtClean="0">
                <a:solidFill>
                  <a:schemeClr val="bg1"/>
                </a:solidFill>
                <a:latin typeface="Times New Roman" pitchFamily="18" charset="0"/>
                <a:ea typeface="+mj-ea"/>
                <a:cs typeface="Times New Roman" pitchFamily="18" charset="0"/>
              </a:rPr>
              <a:t>Φυσική διανομή </a:t>
            </a:r>
          </a:p>
          <a:p>
            <a:pPr marL="0" marR="0" lvl="0" indent="0" algn="l" defTabSz="914400" rtl="0" eaLnBrk="1" fontAlgn="base" latinLnBrk="0" hangingPunct="1">
              <a:lnSpc>
                <a:spcPct val="100000"/>
              </a:lnSpc>
              <a:spcBef>
                <a:spcPct val="0"/>
              </a:spcBef>
              <a:spcAft>
                <a:spcPct val="0"/>
              </a:spcAft>
              <a:buClrTx/>
              <a:buSzTx/>
              <a:buFontTx/>
              <a:buNone/>
              <a:tabLst/>
              <a:defRPr/>
            </a:pPr>
            <a:r>
              <a:rPr lang="el-GR" b="1" i="1" kern="0" dirty="0" smtClean="0">
                <a:solidFill>
                  <a:schemeClr val="bg1"/>
                </a:solidFill>
                <a:latin typeface="Times New Roman" pitchFamily="18" charset="0"/>
                <a:ea typeface="+mj-ea"/>
                <a:cs typeface="Times New Roman" pitchFamily="18" charset="0"/>
              </a:rPr>
              <a:t>               </a:t>
            </a:r>
            <a:endParaRPr kumimoji="0" lang="el-GR" b="1" i="1" u="none" strike="noStrike" kern="0" cap="none" spc="0" normalizeH="0" baseline="0" noProof="0" dirty="0">
              <a:ln>
                <a:noFill/>
              </a:ln>
              <a:solidFill>
                <a:schemeClr val="bg1"/>
              </a:solidFill>
              <a:effectLst/>
              <a:uLnTx/>
              <a:uFillTx/>
              <a:latin typeface="Times New Roman" pitchFamily="18" charset="0"/>
              <a:ea typeface="+mj-ea"/>
              <a:cs typeface="Times New Roman" pitchFamily="18"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 TextBox"/>
          <p:cNvSpPr txBox="1"/>
          <p:nvPr/>
        </p:nvSpPr>
        <p:spPr>
          <a:xfrm>
            <a:off x="1143000" y="2133600"/>
            <a:ext cx="7010400" cy="2677656"/>
          </a:xfrm>
          <a:prstGeom prst="rect">
            <a:avLst/>
          </a:prstGeom>
          <a:noFill/>
          <a:ln cmpd="sng">
            <a:solidFill>
              <a:schemeClr val="accent6">
                <a:lumMod val="75000"/>
              </a:schemeClr>
            </a:solidFill>
          </a:ln>
        </p:spPr>
        <p:txBody>
          <a:bodyPr>
            <a:spAutoFit/>
          </a:bodyPr>
          <a:lstStyle/>
          <a:p>
            <a:pPr algn="ctr">
              <a:defRPr/>
            </a:pPr>
            <a:r>
              <a:rPr lang="el-GR" sz="2800" dirty="0">
                <a:solidFill>
                  <a:schemeClr val="accent1">
                    <a:lumMod val="50000"/>
                  </a:schemeClr>
                </a:solidFill>
                <a:latin typeface="Calibri" pitchFamily="34" charset="0"/>
                <a:cs typeface="Calibri" pitchFamily="34" charset="0"/>
              </a:rPr>
              <a:t>Απαγορεύεται η αναδημοσίευση ή αναπαραγωγή του παρόντος έργου με οποιονδήποτε τρόπο χωρίς γραπτή άδεια του εκδότη, σύμφωνα με το Ν. 2121/1993 και τη Διεθνή Σύμβαση της Βέρνης </a:t>
            </a:r>
          </a:p>
          <a:p>
            <a:pPr algn="ctr">
              <a:defRPr/>
            </a:pPr>
            <a:r>
              <a:rPr lang="el-GR" sz="2800" dirty="0">
                <a:solidFill>
                  <a:schemeClr val="accent1">
                    <a:lumMod val="50000"/>
                  </a:schemeClr>
                </a:solidFill>
                <a:latin typeface="Calibri" pitchFamily="34" charset="0"/>
                <a:cs typeface="Calibri" pitchFamily="34" charset="0"/>
              </a:rPr>
              <a:t>(που έχει κυρωθεί με τον Ν. 100/1975)</a:t>
            </a:r>
          </a:p>
        </p:txBody>
      </p:sp>
      <p:pic>
        <p:nvPicPr>
          <p:cNvPr id="7" name="Picture 4"/>
          <p:cNvPicPr>
            <a:picLocks noChangeAspect="1" noChangeArrowheads="1"/>
          </p:cNvPicPr>
          <p:nvPr/>
        </p:nvPicPr>
        <p:blipFill>
          <a:blip r:embed="rId3" cstate="print"/>
          <a:srcRect/>
          <a:stretch>
            <a:fillRect/>
          </a:stretch>
        </p:blipFill>
        <p:spPr bwMode="auto">
          <a:xfrm>
            <a:off x="7696200" y="6248400"/>
            <a:ext cx="1396041" cy="540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p:nvPr>
        </p:nvSpPr>
        <p:spPr>
          <a:xfrm>
            <a:off x="457200" y="1143000"/>
            <a:ext cx="3886200" cy="1143000"/>
          </a:xfrm>
        </p:spPr>
        <p:txBody>
          <a:bodyPr/>
          <a:lstStyle/>
          <a:p>
            <a:pPr algn="ctr"/>
            <a:r>
              <a:rPr lang="el-GR" sz="2400" b="0" u="sng" dirty="0" smtClean="0">
                <a:latin typeface="Times New Roman" pitchFamily="18" charset="0"/>
                <a:cs typeface="Times New Roman" pitchFamily="18" charset="0"/>
              </a:rPr>
              <a:t>Τα εργαλεία του μάρκετινγκ είναι: </a:t>
            </a:r>
            <a:endParaRPr lang="el-GR" sz="2400" b="0" u="sng" dirty="0">
              <a:latin typeface="Times New Roman" pitchFamily="18" charset="0"/>
              <a:cs typeface="Times New Roman" pitchFamily="18" charset="0"/>
            </a:endParaRPr>
          </a:p>
        </p:txBody>
      </p:sp>
      <p:sp>
        <p:nvSpPr>
          <p:cNvPr id="5" name="4 - Θέση περιεχομένου"/>
          <p:cNvSpPr>
            <a:spLocks noGrp="1"/>
          </p:cNvSpPr>
          <p:nvPr>
            <p:ph idx="1"/>
          </p:nvPr>
        </p:nvSpPr>
        <p:spPr>
          <a:xfrm>
            <a:off x="4419600" y="1524000"/>
            <a:ext cx="4267200" cy="4602163"/>
          </a:xfrm>
        </p:spPr>
        <p:txBody>
          <a:bodyPr/>
          <a:lstStyle/>
          <a:p>
            <a:pPr marL="0" indent="0" algn="ctr">
              <a:buNone/>
            </a:pPr>
            <a:r>
              <a:rPr lang="el-GR" sz="2800" dirty="0" smtClean="0">
                <a:latin typeface="Times New Roman" pitchFamily="18" charset="0"/>
                <a:cs typeface="Times New Roman" pitchFamily="18" charset="0"/>
              </a:rPr>
              <a:t>Το πακέτο προσφοράς ή μίγμα μάρκετινγκ ή 4Ρ (επειδή οι αντίστοιχες αγγλικές λέξεις αρχίζουν από Ρ) είναι ο συνδυασμός εργαλείων του μάρκετινγκ για να γίνει το προϊόν επιθυμητό και προσιτό στους καταναλωτές της αγοράς - στόχου. </a:t>
            </a:r>
            <a:endParaRPr lang="el-GR" sz="2800" dirty="0">
              <a:latin typeface="Times New Roman" pitchFamily="18" charset="0"/>
              <a:cs typeface="Times New Roman" pitchFamily="18" charset="0"/>
            </a:endParaRPr>
          </a:p>
        </p:txBody>
      </p:sp>
      <p:sp>
        <p:nvSpPr>
          <p:cNvPr id="6" name="5 - Θέση κειμένου"/>
          <p:cNvSpPr>
            <a:spLocks noGrp="1"/>
          </p:cNvSpPr>
          <p:nvPr>
            <p:ph type="body" sz="half" idx="2"/>
          </p:nvPr>
        </p:nvSpPr>
        <p:spPr>
          <a:xfrm>
            <a:off x="457200" y="2667000"/>
            <a:ext cx="4191000" cy="3459163"/>
          </a:xfrm>
        </p:spPr>
        <p:txBody>
          <a:bodyPr/>
          <a:lstStyle/>
          <a:p>
            <a:pPr>
              <a:lnSpc>
                <a:spcPct val="150000"/>
              </a:lnSpc>
              <a:buFont typeface="Arial" pitchFamily="34" charset="0"/>
              <a:buChar char="•"/>
            </a:pPr>
            <a:r>
              <a:rPr lang="el-GR" sz="2800" b="1" dirty="0" smtClean="0">
                <a:latin typeface="Times New Roman" pitchFamily="18" charset="0"/>
                <a:cs typeface="Times New Roman" pitchFamily="18" charset="0"/>
              </a:rPr>
              <a:t> Προϊόν (</a:t>
            </a:r>
            <a:r>
              <a:rPr lang="el-GR" sz="2800" b="1" dirty="0" err="1" smtClean="0">
                <a:latin typeface="Times New Roman" pitchFamily="18" charset="0"/>
                <a:cs typeface="Times New Roman" pitchFamily="18" charset="0"/>
              </a:rPr>
              <a:t>Product</a:t>
            </a:r>
            <a:r>
              <a:rPr lang="el-GR" sz="2800" b="1" dirty="0" smtClean="0">
                <a:latin typeface="Times New Roman" pitchFamily="18" charset="0"/>
                <a:cs typeface="Times New Roman" pitchFamily="18" charset="0"/>
              </a:rPr>
              <a:t>)</a:t>
            </a:r>
            <a:endParaRPr lang="en-US" sz="2800" b="1" dirty="0" smtClean="0">
              <a:latin typeface="Times New Roman" pitchFamily="18" charset="0"/>
              <a:cs typeface="Times New Roman" pitchFamily="18" charset="0"/>
            </a:endParaRPr>
          </a:p>
          <a:p>
            <a:pPr>
              <a:lnSpc>
                <a:spcPct val="150000"/>
              </a:lnSpc>
              <a:buFont typeface="Arial" pitchFamily="34" charset="0"/>
              <a:buChar char="•"/>
            </a:pPr>
            <a:r>
              <a:rPr lang="el-GR" sz="2800" b="1" dirty="0" smtClean="0">
                <a:latin typeface="Times New Roman" pitchFamily="18" charset="0"/>
                <a:cs typeface="Times New Roman" pitchFamily="18" charset="0"/>
              </a:rPr>
              <a:t> </a:t>
            </a:r>
            <a:r>
              <a:rPr lang="en-US" sz="2800" b="1" dirty="0" smtClean="0">
                <a:latin typeface="Times New Roman" pitchFamily="18" charset="0"/>
                <a:cs typeface="Times New Roman" pitchFamily="18" charset="0"/>
              </a:rPr>
              <a:t>T</a:t>
            </a:r>
            <a:r>
              <a:rPr lang="el-GR" sz="2800" b="1" dirty="0" err="1" smtClean="0">
                <a:latin typeface="Times New Roman" pitchFamily="18" charset="0"/>
                <a:cs typeface="Times New Roman" pitchFamily="18" charset="0"/>
              </a:rPr>
              <a:t>ιμή</a:t>
            </a:r>
            <a:r>
              <a:rPr lang="el-GR" sz="2800" b="1" dirty="0" smtClean="0">
                <a:latin typeface="Times New Roman" pitchFamily="18" charset="0"/>
                <a:cs typeface="Times New Roman" pitchFamily="18" charset="0"/>
              </a:rPr>
              <a:t> (</a:t>
            </a:r>
            <a:r>
              <a:rPr lang="el-GR" sz="2800" b="1" dirty="0" err="1" smtClean="0">
                <a:latin typeface="Times New Roman" pitchFamily="18" charset="0"/>
                <a:cs typeface="Times New Roman" pitchFamily="18" charset="0"/>
              </a:rPr>
              <a:t>Price</a:t>
            </a:r>
            <a:r>
              <a:rPr lang="el-GR" sz="2800" b="1" dirty="0" smtClean="0">
                <a:latin typeface="Times New Roman" pitchFamily="18" charset="0"/>
                <a:cs typeface="Times New Roman" pitchFamily="18" charset="0"/>
              </a:rPr>
              <a:t>)</a:t>
            </a:r>
            <a:endParaRPr lang="en-US" sz="2800" b="1" dirty="0" smtClean="0">
              <a:latin typeface="Times New Roman" pitchFamily="18" charset="0"/>
              <a:cs typeface="Times New Roman" pitchFamily="18" charset="0"/>
            </a:endParaRPr>
          </a:p>
          <a:p>
            <a:pPr>
              <a:lnSpc>
                <a:spcPct val="150000"/>
              </a:lnSpc>
              <a:buFont typeface="Arial" pitchFamily="34" charset="0"/>
              <a:buChar char="•"/>
            </a:pPr>
            <a:r>
              <a:rPr lang="el-GR" sz="2800" b="1" dirty="0" smtClean="0">
                <a:latin typeface="Times New Roman" pitchFamily="18" charset="0"/>
                <a:cs typeface="Times New Roman" pitchFamily="18" charset="0"/>
              </a:rPr>
              <a:t> Προώθηση (</a:t>
            </a:r>
            <a:r>
              <a:rPr lang="el-GR" sz="2800" b="1" dirty="0" err="1" smtClean="0">
                <a:latin typeface="Times New Roman" pitchFamily="18" charset="0"/>
                <a:cs typeface="Times New Roman" pitchFamily="18" charset="0"/>
              </a:rPr>
              <a:t>Promotion</a:t>
            </a:r>
            <a:r>
              <a:rPr lang="el-GR" sz="2800" b="1" dirty="0" smtClean="0">
                <a:latin typeface="Times New Roman" pitchFamily="18" charset="0"/>
                <a:cs typeface="Times New Roman" pitchFamily="18" charset="0"/>
              </a:rPr>
              <a:t>)</a:t>
            </a:r>
            <a:endParaRPr lang="en-US" sz="2800" b="1" dirty="0" smtClean="0">
              <a:latin typeface="Times New Roman" pitchFamily="18" charset="0"/>
              <a:cs typeface="Times New Roman" pitchFamily="18" charset="0"/>
            </a:endParaRPr>
          </a:p>
          <a:p>
            <a:pPr>
              <a:lnSpc>
                <a:spcPct val="150000"/>
              </a:lnSpc>
              <a:buFont typeface="Arial" pitchFamily="34" charset="0"/>
              <a:buChar char="•"/>
            </a:pPr>
            <a:r>
              <a:rPr lang="el-GR" sz="2800" b="1" dirty="0" smtClean="0">
                <a:latin typeface="Times New Roman" pitchFamily="18" charset="0"/>
                <a:cs typeface="Times New Roman" pitchFamily="18" charset="0"/>
              </a:rPr>
              <a:t> Τόπος (</a:t>
            </a:r>
            <a:r>
              <a:rPr lang="el-GR" sz="2800" b="1" dirty="0" err="1" smtClean="0">
                <a:latin typeface="Times New Roman" pitchFamily="18" charset="0"/>
                <a:cs typeface="Times New Roman" pitchFamily="18" charset="0"/>
              </a:rPr>
              <a:t>Place</a:t>
            </a:r>
            <a:r>
              <a:rPr lang="el-GR" sz="2800" b="1" dirty="0" smtClean="0">
                <a:latin typeface="Times New Roman" pitchFamily="18" charset="0"/>
                <a:cs typeface="Times New Roman" pitchFamily="18" charset="0"/>
              </a:rPr>
              <a:t>)</a:t>
            </a:r>
            <a:endParaRPr lang="el-GR" sz="28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p:nvPr>
        </p:nvSpPr>
        <p:spPr>
          <a:xfrm>
            <a:off x="304800" y="0"/>
            <a:ext cx="8534400" cy="1143000"/>
          </a:xfrm>
        </p:spPr>
        <p:txBody>
          <a:bodyPr/>
          <a:lstStyle/>
          <a:p>
            <a:r>
              <a:rPr lang="el-GR" sz="3800" b="1" dirty="0" smtClean="0">
                <a:solidFill>
                  <a:schemeClr val="bg1"/>
                </a:solidFill>
                <a:latin typeface="Times New Roman" pitchFamily="18" charset="0"/>
                <a:cs typeface="Times New Roman" pitchFamily="18" charset="0"/>
              </a:rPr>
              <a:t>Προϊόν</a:t>
            </a:r>
            <a:endParaRPr lang="el-GR" sz="3800" b="1" dirty="0">
              <a:solidFill>
                <a:schemeClr val="bg1"/>
              </a:solidFill>
              <a:latin typeface="Times New Roman" pitchFamily="18" charset="0"/>
              <a:cs typeface="Times New Roman" pitchFamily="18" charset="0"/>
            </a:endParaRPr>
          </a:p>
        </p:txBody>
      </p:sp>
      <p:sp>
        <p:nvSpPr>
          <p:cNvPr id="5" name="4 - Θέση περιεχομένου"/>
          <p:cNvSpPr>
            <a:spLocks noGrp="1"/>
          </p:cNvSpPr>
          <p:nvPr>
            <p:ph idx="1"/>
          </p:nvPr>
        </p:nvSpPr>
        <p:spPr>
          <a:xfrm>
            <a:off x="304800" y="1524000"/>
            <a:ext cx="8534400" cy="4267200"/>
          </a:xfrm>
        </p:spPr>
        <p:txBody>
          <a:bodyPr/>
          <a:lstStyle/>
          <a:p>
            <a:pPr marL="0" indent="0" algn="ctr">
              <a:spcBef>
                <a:spcPts val="0"/>
              </a:spcBef>
              <a:buNone/>
            </a:pPr>
            <a:r>
              <a:rPr lang="el-GR" dirty="0" smtClean="0">
                <a:latin typeface="Times New Roman" pitchFamily="18" charset="0"/>
                <a:cs typeface="Times New Roman" pitchFamily="18" charset="0"/>
              </a:rPr>
              <a:t>Προϊόν είναι ένα υλικό ή άυλο είδος που προσφέρεται για πώληση σε άτομα που το έχουν ανάγκη. Κάθε προϊόν είναι μίγμα στοιχείων (στιλ, ποιότητα, προδιαγραφές κ.ά.), που μπορούν να τροποποιηθούν </a:t>
            </a:r>
          </a:p>
          <a:p>
            <a:pPr marL="0" indent="0" algn="ctr">
              <a:spcBef>
                <a:spcPts val="0"/>
              </a:spcBef>
              <a:buNone/>
            </a:pPr>
            <a:r>
              <a:rPr lang="el-GR" dirty="0" smtClean="0">
                <a:latin typeface="Times New Roman" pitchFamily="18" charset="0"/>
                <a:cs typeface="Times New Roman" pitchFamily="18" charset="0"/>
              </a:rPr>
              <a:t>για να ταιριάζουν με τις ανάγκες </a:t>
            </a:r>
          </a:p>
          <a:p>
            <a:pPr marL="0" indent="0" algn="ctr">
              <a:spcBef>
                <a:spcPts val="0"/>
              </a:spcBef>
              <a:buNone/>
            </a:pPr>
            <a:r>
              <a:rPr lang="el-GR" dirty="0" smtClean="0">
                <a:latin typeface="Times New Roman" pitchFamily="18" charset="0"/>
                <a:cs typeface="Times New Roman" pitchFamily="18" charset="0"/>
              </a:rPr>
              <a:t>της αγοράς - στόχου</a:t>
            </a:r>
            <a:endParaRPr lang="el-GR"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p:nvPr>
        </p:nvSpPr>
        <p:spPr>
          <a:xfrm>
            <a:off x="228600" y="0"/>
            <a:ext cx="5867400" cy="1143000"/>
          </a:xfrm>
        </p:spPr>
        <p:txBody>
          <a:bodyPr/>
          <a:lstStyle/>
          <a:p>
            <a:r>
              <a:rPr lang="el-GR" sz="3600" b="1" dirty="0" smtClean="0">
                <a:solidFill>
                  <a:schemeClr val="bg1"/>
                </a:solidFill>
                <a:latin typeface="Times New Roman" pitchFamily="18" charset="0"/>
                <a:cs typeface="Times New Roman" pitchFamily="18" charset="0"/>
              </a:rPr>
              <a:t>Ταξινόμηση προϊόντων</a:t>
            </a:r>
            <a:endParaRPr lang="el-GR" sz="3600" b="1" dirty="0">
              <a:solidFill>
                <a:schemeClr val="bg1"/>
              </a:solidFill>
              <a:latin typeface="Times New Roman" pitchFamily="18" charset="0"/>
              <a:cs typeface="Times New Roman" pitchFamily="18" charset="0"/>
            </a:endParaRPr>
          </a:p>
        </p:txBody>
      </p:sp>
      <p:sp>
        <p:nvSpPr>
          <p:cNvPr id="5" name="4 - Θέση κειμένου"/>
          <p:cNvSpPr>
            <a:spLocks noGrp="1"/>
          </p:cNvSpPr>
          <p:nvPr>
            <p:ph type="body" idx="1"/>
          </p:nvPr>
        </p:nvSpPr>
        <p:spPr/>
        <p:txBody>
          <a:bodyPr/>
          <a:lstStyle/>
          <a:p>
            <a:r>
              <a:rPr lang="el-GR" sz="2800" dirty="0" smtClean="0">
                <a:latin typeface="Times New Roman" pitchFamily="18" charset="0"/>
                <a:cs typeface="Times New Roman" pitchFamily="18" charset="0"/>
              </a:rPr>
              <a:t>Καταναλωτικά προϊόντα</a:t>
            </a:r>
            <a:endParaRPr lang="el-GR" sz="2800" dirty="0">
              <a:latin typeface="Times New Roman" pitchFamily="18" charset="0"/>
              <a:cs typeface="Times New Roman" pitchFamily="18" charset="0"/>
            </a:endParaRPr>
          </a:p>
        </p:txBody>
      </p:sp>
      <p:sp>
        <p:nvSpPr>
          <p:cNvPr id="6" name="5 - Θέση περιεχομένου"/>
          <p:cNvSpPr>
            <a:spLocks noGrp="1"/>
          </p:cNvSpPr>
          <p:nvPr>
            <p:ph sz="half" idx="2"/>
          </p:nvPr>
        </p:nvSpPr>
        <p:spPr/>
        <p:txBody>
          <a:bodyPr/>
          <a:lstStyle/>
          <a:p>
            <a:pPr>
              <a:lnSpc>
                <a:spcPct val="150000"/>
              </a:lnSpc>
            </a:pPr>
            <a:r>
              <a:rPr lang="el-GR" dirty="0" smtClean="0">
                <a:latin typeface="Times New Roman" pitchFamily="18" charset="0"/>
                <a:cs typeface="Times New Roman" pitchFamily="18" charset="0"/>
              </a:rPr>
              <a:t>Προϊόντα ευκολίας</a:t>
            </a:r>
          </a:p>
          <a:p>
            <a:pPr>
              <a:lnSpc>
                <a:spcPct val="150000"/>
              </a:lnSpc>
            </a:pPr>
            <a:r>
              <a:rPr lang="el-GR" dirty="0" smtClean="0">
                <a:latin typeface="Times New Roman" pitchFamily="18" charset="0"/>
                <a:cs typeface="Times New Roman" pitchFamily="18" charset="0"/>
              </a:rPr>
              <a:t>Προϊόντα επιλογής</a:t>
            </a:r>
          </a:p>
          <a:p>
            <a:pPr>
              <a:lnSpc>
                <a:spcPct val="150000"/>
              </a:lnSpc>
            </a:pPr>
            <a:r>
              <a:rPr lang="el-GR" dirty="0" smtClean="0">
                <a:latin typeface="Times New Roman" pitchFamily="18" charset="0"/>
                <a:cs typeface="Times New Roman" pitchFamily="18" charset="0"/>
              </a:rPr>
              <a:t>Ειδικά προϊόντα</a:t>
            </a:r>
          </a:p>
          <a:p>
            <a:pPr>
              <a:lnSpc>
                <a:spcPct val="150000"/>
              </a:lnSpc>
            </a:pPr>
            <a:r>
              <a:rPr lang="el-GR" dirty="0" smtClean="0">
                <a:latin typeface="Times New Roman" pitchFamily="18" charset="0"/>
                <a:cs typeface="Times New Roman" pitchFamily="18" charset="0"/>
              </a:rPr>
              <a:t>Αζήτητα προϊόντα</a:t>
            </a:r>
            <a:endParaRPr lang="el-GR" dirty="0">
              <a:latin typeface="Times New Roman" pitchFamily="18" charset="0"/>
              <a:cs typeface="Times New Roman" pitchFamily="18" charset="0"/>
            </a:endParaRPr>
          </a:p>
        </p:txBody>
      </p:sp>
      <p:sp>
        <p:nvSpPr>
          <p:cNvPr id="7" name="6 - Θέση κειμένου"/>
          <p:cNvSpPr>
            <a:spLocks noGrp="1"/>
          </p:cNvSpPr>
          <p:nvPr>
            <p:ph type="body" sz="quarter" idx="3"/>
          </p:nvPr>
        </p:nvSpPr>
        <p:spPr/>
        <p:txBody>
          <a:bodyPr/>
          <a:lstStyle/>
          <a:p>
            <a:r>
              <a:rPr lang="el-GR" sz="2800" dirty="0" smtClean="0">
                <a:latin typeface="Times New Roman" pitchFamily="18" charset="0"/>
                <a:cs typeface="Times New Roman" pitchFamily="18" charset="0"/>
              </a:rPr>
              <a:t>Βιομηχανικά προϊόντα</a:t>
            </a:r>
            <a:endParaRPr lang="el-GR" sz="2800" dirty="0">
              <a:latin typeface="Times New Roman" pitchFamily="18" charset="0"/>
              <a:cs typeface="Times New Roman" pitchFamily="18" charset="0"/>
            </a:endParaRPr>
          </a:p>
        </p:txBody>
      </p:sp>
      <p:sp>
        <p:nvSpPr>
          <p:cNvPr id="8" name="7 - Θέση περιεχομένου"/>
          <p:cNvSpPr>
            <a:spLocks noGrp="1"/>
          </p:cNvSpPr>
          <p:nvPr>
            <p:ph sz="quarter" idx="4"/>
          </p:nvPr>
        </p:nvSpPr>
        <p:spPr/>
        <p:txBody>
          <a:bodyPr/>
          <a:lstStyle/>
          <a:p>
            <a:pPr>
              <a:lnSpc>
                <a:spcPct val="150000"/>
              </a:lnSpc>
            </a:pPr>
            <a:r>
              <a:rPr lang="el-GR" dirty="0" smtClean="0">
                <a:latin typeface="Times New Roman" pitchFamily="18" charset="0"/>
                <a:cs typeface="Times New Roman" pitchFamily="18" charset="0"/>
              </a:rPr>
              <a:t>Ακατέργαστα υλικά ή πρώτες ύλες</a:t>
            </a:r>
          </a:p>
          <a:p>
            <a:pPr>
              <a:lnSpc>
                <a:spcPct val="150000"/>
              </a:lnSpc>
            </a:pPr>
            <a:r>
              <a:rPr lang="el-GR" dirty="0" smtClean="0">
                <a:latin typeface="Times New Roman" pitchFamily="18" charset="0"/>
                <a:cs typeface="Times New Roman" pitchFamily="18" charset="0"/>
              </a:rPr>
              <a:t>Κατασκευαστικά υλικά</a:t>
            </a:r>
          </a:p>
          <a:p>
            <a:pPr>
              <a:lnSpc>
                <a:spcPct val="150000"/>
              </a:lnSpc>
            </a:pPr>
            <a:r>
              <a:rPr lang="el-GR" dirty="0" smtClean="0">
                <a:latin typeface="Times New Roman" pitchFamily="18" charset="0"/>
                <a:cs typeface="Times New Roman" pitchFamily="18" charset="0"/>
              </a:rPr>
              <a:t>Εξαρτήματα</a:t>
            </a:r>
          </a:p>
          <a:p>
            <a:pPr>
              <a:lnSpc>
                <a:spcPct val="150000"/>
              </a:lnSpc>
            </a:pPr>
            <a:r>
              <a:rPr lang="el-GR" dirty="0" smtClean="0">
                <a:latin typeface="Times New Roman" pitchFamily="18" charset="0"/>
                <a:cs typeface="Times New Roman" pitchFamily="18" charset="0"/>
              </a:rPr>
              <a:t>Εγκαταστάσεις</a:t>
            </a:r>
          </a:p>
          <a:p>
            <a:pPr>
              <a:lnSpc>
                <a:spcPct val="150000"/>
              </a:lnSpc>
            </a:pPr>
            <a:r>
              <a:rPr lang="el-GR" dirty="0" smtClean="0">
                <a:latin typeface="Times New Roman" pitchFamily="18" charset="0"/>
                <a:cs typeface="Times New Roman" pitchFamily="18" charset="0"/>
              </a:rPr>
              <a:t>Πρόσθετος εξοπλισμός και εφόδια λειτουργίας</a:t>
            </a:r>
            <a:endParaRPr lang="el-GR"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52400" y="-76200"/>
            <a:ext cx="8534400" cy="990600"/>
          </a:xfrm>
        </p:spPr>
        <p:txBody>
          <a:bodyPr/>
          <a:lstStyle/>
          <a:p>
            <a:r>
              <a:rPr lang="el-GR" sz="3600" b="1" dirty="0" smtClean="0">
                <a:solidFill>
                  <a:schemeClr val="bg1"/>
                </a:solidFill>
                <a:latin typeface="Times New Roman" pitchFamily="18" charset="0"/>
                <a:cs typeface="Times New Roman" pitchFamily="18" charset="0"/>
              </a:rPr>
              <a:t>Καμπύλη κύκλου ζωής προϊόντος</a:t>
            </a:r>
            <a:endParaRPr lang="el-GR" sz="3600" b="1" dirty="0">
              <a:solidFill>
                <a:schemeClr val="bg1"/>
              </a:solidFill>
              <a:latin typeface="Times New Roman" pitchFamily="18" charset="0"/>
              <a:cs typeface="Times New Roman" pitchFamily="18" charset="0"/>
            </a:endParaRPr>
          </a:p>
        </p:txBody>
      </p:sp>
      <p:pic>
        <p:nvPicPr>
          <p:cNvPr id="4" name="3 - Θέση περιεχομένου"/>
          <p:cNvPicPr>
            <a:picLocks noGrp="1"/>
          </p:cNvPicPr>
          <p:nvPr>
            <p:ph idx="1"/>
          </p:nvPr>
        </p:nvPicPr>
        <p:blipFill>
          <a:blip r:embed="rId2" cstate="print"/>
          <a:srcRect/>
          <a:stretch>
            <a:fillRect/>
          </a:stretch>
        </p:blipFill>
        <p:spPr bwMode="auto">
          <a:xfrm>
            <a:off x="990600" y="1481137"/>
            <a:ext cx="7620000" cy="49196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z="3600" i="1" dirty="0" smtClean="0">
                <a:solidFill>
                  <a:schemeClr val="bg1"/>
                </a:solidFill>
                <a:latin typeface="Times New Roman" pitchFamily="18" charset="0"/>
                <a:cs typeface="Times New Roman" pitchFamily="18" charset="0"/>
              </a:rPr>
              <a:t>Κύκλος ζωής του προϊόντος</a:t>
            </a:r>
            <a:endParaRPr lang="el-GR" sz="3600" dirty="0"/>
          </a:p>
        </p:txBody>
      </p:sp>
      <p:sp>
        <p:nvSpPr>
          <p:cNvPr id="3" name="2 - Θέση περιεχομένου"/>
          <p:cNvSpPr>
            <a:spLocks noGrp="1"/>
          </p:cNvSpPr>
          <p:nvPr>
            <p:ph idx="1"/>
          </p:nvPr>
        </p:nvSpPr>
        <p:spPr>
          <a:xfrm>
            <a:off x="762000" y="1600200"/>
            <a:ext cx="7315200" cy="3962400"/>
          </a:xfrm>
        </p:spPr>
        <p:txBody>
          <a:bodyPr/>
          <a:lstStyle/>
          <a:p>
            <a:pPr algn="ctr">
              <a:lnSpc>
                <a:spcPct val="150000"/>
              </a:lnSpc>
            </a:pPr>
            <a:r>
              <a:rPr lang="el-GR" dirty="0" smtClean="0">
                <a:latin typeface="Times New Roman" pitchFamily="18" charset="0"/>
                <a:cs typeface="Times New Roman" pitchFamily="18" charset="0"/>
              </a:rPr>
              <a:t>Εισαγωγή</a:t>
            </a:r>
          </a:p>
          <a:p>
            <a:pPr algn="ctr">
              <a:lnSpc>
                <a:spcPct val="150000"/>
              </a:lnSpc>
            </a:pPr>
            <a:r>
              <a:rPr lang="el-GR" dirty="0" smtClean="0">
                <a:latin typeface="Times New Roman" pitchFamily="18" charset="0"/>
                <a:cs typeface="Times New Roman" pitchFamily="18" charset="0"/>
              </a:rPr>
              <a:t>Ανάπτυξη</a:t>
            </a:r>
          </a:p>
          <a:p>
            <a:pPr algn="ctr">
              <a:lnSpc>
                <a:spcPct val="150000"/>
              </a:lnSpc>
            </a:pPr>
            <a:r>
              <a:rPr lang="el-GR" dirty="0" smtClean="0">
                <a:latin typeface="Times New Roman" pitchFamily="18" charset="0"/>
                <a:cs typeface="Times New Roman" pitchFamily="18" charset="0"/>
              </a:rPr>
              <a:t>Ωριμότητα</a:t>
            </a:r>
          </a:p>
          <a:p>
            <a:pPr algn="ctr">
              <a:lnSpc>
                <a:spcPct val="150000"/>
              </a:lnSpc>
            </a:pPr>
            <a:r>
              <a:rPr lang="el-GR" dirty="0" smtClean="0">
                <a:latin typeface="Times New Roman" pitchFamily="18" charset="0"/>
                <a:cs typeface="Times New Roman" pitchFamily="18" charset="0"/>
              </a:rPr>
              <a:t>Παρακμή</a:t>
            </a:r>
            <a:endParaRPr lang="el-GR" dirty="0">
              <a:latin typeface="Times New Roman" pitchFamily="18" charset="0"/>
              <a:cs typeface="Times New Roman" pitchFamily="18" charset="0"/>
            </a:endParaRPr>
          </a:p>
        </p:txBody>
      </p:sp>
      <p:sp>
        <p:nvSpPr>
          <p:cNvPr id="4" name="1 - Τίτλος"/>
          <p:cNvSpPr txBox="1">
            <a:spLocks/>
          </p:cNvSpPr>
          <p:nvPr/>
        </p:nvSpPr>
        <p:spPr bwMode="auto">
          <a:xfrm>
            <a:off x="152400" y="-76200"/>
            <a:ext cx="8534400" cy="990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l-GR" sz="3600" b="1" i="0" u="none" strike="noStrike" kern="0" cap="none" spc="0" normalizeH="0" baseline="0" noProof="0" dirty="0" smtClean="0">
                <a:ln>
                  <a:noFill/>
                </a:ln>
                <a:solidFill>
                  <a:schemeClr val="bg1"/>
                </a:solidFill>
                <a:effectLst/>
                <a:uLnTx/>
                <a:uFillTx/>
                <a:latin typeface="Times New Roman" pitchFamily="18" charset="0"/>
                <a:ea typeface="+mj-ea"/>
                <a:cs typeface="Times New Roman" pitchFamily="18" charset="0"/>
              </a:rPr>
              <a:t>Κύκλος ζωής προϊόντος</a:t>
            </a:r>
            <a:endParaRPr kumimoji="0" lang="el-GR" sz="3600" b="1" i="0" u="none" strike="noStrike" kern="0" cap="none" spc="0" normalizeH="0" baseline="0" noProof="0" dirty="0">
              <a:ln>
                <a:noFill/>
              </a:ln>
              <a:solidFill>
                <a:schemeClr val="bg1"/>
              </a:solidFill>
              <a:effectLst/>
              <a:uLnTx/>
              <a:uFillTx/>
              <a:latin typeface="Times New Roman" pitchFamily="18" charset="0"/>
              <a:ea typeface="+mj-ea"/>
              <a:cs typeface="Times New Roman"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76200" y="-152400"/>
            <a:ext cx="8534400" cy="1295400"/>
          </a:xfrm>
        </p:spPr>
        <p:txBody>
          <a:bodyPr/>
          <a:lstStyle/>
          <a:p>
            <a:r>
              <a:rPr lang="el-GR" sz="3800" b="1" dirty="0" smtClean="0">
                <a:solidFill>
                  <a:schemeClr val="bg1"/>
                </a:solidFill>
                <a:latin typeface="Times New Roman" pitchFamily="18" charset="0"/>
                <a:cs typeface="Times New Roman" pitchFamily="18" charset="0"/>
              </a:rPr>
              <a:t>Σειρές νέων προϊόντων</a:t>
            </a:r>
            <a:endParaRPr lang="el-GR" sz="3800" b="1" dirty="0">
              <a:solidFill>
                <a:schemeClr val="bg1"/>
              </a:solidFill>
              <a:latin typeface="Times New Roman" pitchFamily="18" charset="0"/>
              <a:cs typeface="Times New Roman" pitchFamily="18" charset="0"/>
            </a:endParaRPr>
          </a:p>
        </p:txBody>
      </p:sp>
      <p:sp>
        <p:nvSpPr>
          <p:cNvPr id="3" name="2 - Θέση περιεχομένου"/>
          <p:cNvSpPr>
            <a:spLocks noGrp="1"/>
          </p:cNvSpPr>
          <p:nvPr>
            <p:ph idx="1"/>
          </p:nvPr>
        </p:nvSpPr>
        <p:spPr>
          <a:xfrm>
            <a:off x="304800" y="1600200"/>
            <a:ext cx="8534400" cy="4191000"/>
          </a:xfrm>
        </p:spPr>
        <p:txBody>
          <a:bodyPr/>
          <a:lstStyle/>
          <a:p>
            <a:pPr marL="0" indent="0" algn="ctr">
              <a:spcBef>
                <a:spcPts val="0"/>
              </a:spcBef>
              <a:buNone/>
            </a:pPr>
            <a:r>
              <a:rPr lang="el-GR" dirty="0" smtClean="0">
                <a:latin typeface="Times New Roman" pitchFamily="18" charset="0"/>
                <a:cs typeface="Times New Roman" pitchFamily="18" charset="0"/>
              </a:rPr>
              <a:t>Όταν μια εταιρεία προσφέρει μια ομάδα από συναφή  ή όχι προϊόντα τότε λέμε ότι έχουμε </a:t>
            </a:r>
            <a:r>
              <a:rPr lang="el-GR" b="1" dirty="0" smtClean="0">
                <a:latin typeface="Times New Roman" pitchFamily="18" charset="0"/>
                <a:cs typeface="Times New Roman" pitchFamily="18" charset="0"/>
              </a:rPr>
              <a:t>σειρά προϊόντων</a:t>
            </a:r>
            <a:r>
              <a:rPr lang="el-GR" dirty="0" smtClean="0">
                <a:latin typeface="Times New Roman" pitchFamily="18" charset="0"/>
                <a:cs typeface="Times New Roman" pitchFamily="18" charset="0"/>
              </a:rPr>
              <a:t>. Οι σειρές προϊόντων ανταποκρίνονται σε παρόμοιες ανάγκες πελατών, διανέμονται από παρόμοια σημεία πώλησης, εμπίπτουν σε συγκεκριμένη κλίμακα τιμών και απευθύνονται σε παρόμοιες ομάδες στόχου </a:t>
            </a:r>
            <a:endParaRPr lang="el-GR"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Custom Design">
  <a:themeElements>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powerpoint-template">
  <a:themeElements>
    <a:clrScheme name="">
      <a:dk1>
        <a:srgbClr val="333333"/>
      </a:dk1>
      <a:lt1>
        <a:srgbClr val="FFFFFF"/>
      </a:lt1>
      <a:dk2>
        <a:srgbClr val="333333"/>
      </a:dk2>
      <a:lt2>
        <a:srgbClr val="1F1F1F"/>
      </a:lt2>
      <a:accent1>
        <a:srgbClr val="434453"/>
      </a:accent1>
      <a:accent2>
        <a:srgbClr val="60616C"/>
      </a:accent2>
      <a:accent3>
        <a:srgbClr val="FFFFFF"/>
      </a:accent3>
      <a:accent4>
        <a:srgbClr val="2A2A2A"/>
      </a:accent4>
      <a:accent5>
        <a:srgbClr val="B0B0B3"/>
      </a:accent5>
      <a:accent6>
        <a:srgbClr val="565761"/>
      </a:accent6>
      <a:hlink>
        <a:srgbClr val="9D9D9D"/>
      </a:hlink>
      <a:folHlink>
        <a:srgbClr val="DDDDDD"/>
      </a:folHlink>
    </a:clrScheme>
    <a:fontScheme name="powerpoint-template-24">
      <a:majorFont>
        <a:latin typeface="Microsoft Sans Serif"/>
        <a:ea typeface=""/>
        <a:cs typeface=""/>
      </a:majorFont>
      <a:minorFont>
        <a:latin typeface="Microsoft Sans Serif"/>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chemeClr val="bg2">
                <a:gamma/>
                <a:tint val="26667"/>
                <a:invGamma/>
              </a:schemeClr>
            </a:gs>
            <a:gs pos="100000">
              <a:schemeClr val="bg2">
                <a:alpha val="14999"/>
              </a:schemeClr>
            </a:gs>
          </a:gsLst>
          <a:lin ang="5400000" scaled="1"/>
        </a:gra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gradFill rotWithShape="1">
          <a:gsLst>
            <a:gs pos="0">
              <a:schemeClr val="bg2">
                <a:gamma/>
                <a:tint val="26667"/>
                <a:invGamma/>
              </a:schemeClr>
            </a:gs>
            <a:gs pos="100000">
              <a:schemeClr val="bg2">
                <a:alpha val="14999"/>
              </a:schemeClr>
            </a:gs>
          </a:gsLst>
          <a:lin ang="5400000" scaled="1"/>
        </a:gra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powerpoint-template-24 1">
        <a:dk1>
          <a:srgbClr val="4D4D4D"/>
        </a:dk1>
        <a:lt1>
          <a:srgbClr val="FFFFFF"/>
        </a:lt1>
        <a:dk2>
          <a:srgbClr val="4D4D4D"/>
        </a:dk2>
        <a:lt2>
          <a:srgbClr val="CC0000"/>
        </a:lt2>
        <a:accent1>
          <a:srgbClr val="FF9933"/>
        </a:accent1>
        <a:accent2>
          <a:srgbClr val="009900"/>
        </a:accent2>
        <a:accent3>
          <a:srgbClr val="FFFFFF"/>
        </a:accent3>
        <a:accent4>
          <a:srgbClr val="404040"/>
        </a:accent4>
        <a:accent5>
          <a:srgbClr val="FFCAAD"/>
        </a:accent5>
        <a:accent6>
          <a:srgbClr val="008A00"/>
        </a:accent6>
        <a:hlink>
          <a:srgbClr val="3366FF"/>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2">
        <a:dk1>
          <a:srgbClr val="4D4D4D"/>
        </a:dk1>
        <a:lt1>
          <a:srgbClr val="FFFFFF"/>
        </a:lt1>
        <a:dk2>
          <a:srgbClr val="4D4D4D"/>
        </a:dk2>
        <a:lt2>
          <a:srgbClr val="FBB240"/>
        </a:lt2>
        <a:accent1>
          <a:srgbClr val="FFC842"/>
        </a:accent1>
        <a:accent2>
          <a:srgbClr val="FED06E"/>
        </a:accent2>
        <a:accent3>
          <a:srgbClr val="FFFFFF"/>
        </a:accent3>
        <a:accent4>
          <a:srgbClr val="404040"/>
        </a:accent4>
        <a:accent5>
          <a:srgbClr val="FFE0B0"/>
        </a:accent5>
        <a:accent6>
          <a:srgbClr val="E6BC63"/>
        </a:accent6>
        <a:hlink>
          <a:srgbClr val="FDDB91"/>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3">
        <a:dk1>
          <a:srgbClr val="4D4D4D"/>
        </a:dk1>
        <a:lt1>
          <a:srgbClr val="FFFFFF"/>
        </a:lt1>
        <a:dk2>
          <a:srgbClr val="4D4D4D"/>
        </a:dk2>
        <a:lt2>
          <a:srgbClr val="FE564C"/>
        </a:lt2>
        <a:accent1>
          <a:srgbClr val="FFC842"/>
        </a:accent1>
        <a:accent2>
          <a:srgbClr val="FED06E"/>
        </a:accent2>
        <a:accent3>
          <a:srgbClr val="FFFFFF"/>
        </a:accent3>
        <a:accent4>
          <a:srgbClr val="404040"/>
        </a:accent4>
        <a:accent5>
          <a:srgbClr val="FFE0B0"/>
        </a:accent5>
        <a:accent6>
          <a:srgbClr val="E6BC63"/>
        </a:accent6>
        <a:hlink>
          <a:srgbClr val="FDDB91"/>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4">
        <a:dk1>
          <a:srgbClr val="4D4D4D"/>
        </a:dk1>
        <a:lt1>
          <a:srgbClr val="FFFFFF"/>
        </a:lt1>
        <a:dk2>
          <a:srgbClr val="4D4D4D"/>
        </a:dk2>
        <a:lt2>
          <a:srgbClr val="BB2A32"/>
        </a:lt2>
        <a:accent1>
          <a:srgbClr val="FFC842"/>
        </a:accent1>
        <a:accent2>
          <a:srgbClr val="FED06E"/>
        </a:accent2>
        <a:accent3>
          <a:srgbClr val="FFFFFF"/>
        </a:accent3>
        <a:accent4>
          <a:srgbClr val="404040"/>
        </a:accent4>
        <a:accent5>
          <a:srgbClr val="FFE0B0"/>
        </a:accent5>
        <a:accent6>
          <a:srgbClr val="E6BC63"/>
        </a:accent6>
        <a:hlink>
          <a:srgbClr val="FDDB91"/>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5">
        <a:dk1>
          <a:srgbClr val="4D4D4D"/>
        </a:dk1>
        <a:lt1>
          <a:srgbClr val="FFFFFF"/>
        </a:lt1>
        <a:dk2>
          <a:srgbClr val="4D4D4D"/>
        </a:dk2>
        <a:lt2>
          <a:srgbClr val="E84A25"/>
        </a:lt2>
        <a:accent1>
          <a:srgbClr val="ED6A24"/>
        </a:accent1>
        <a:accent2>
          <a:srgbClr val="F99E1C"/>
        </a:accent2>
        <a:accent3>
          <a:srgbClr val="FFFFFF"/>
        </a:accent3>
        <a:accent4>
          <a:srgbClr val="404040"/>
        </a:accent4>
        <a:accent5>
          <a:srgbClr val="F4B9AC"/>
        </a:accent5>
        <a:accent6>
          <a:srgbClr val="E28F18"/>
        </a:accent6>
        <a:hlink>
          <a:srgbClr val="F1B545"/>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6">
        <a:dk1>
          <a:srgbClr val="4D4D4D"/>
        </a:dk1>
        <a:lt1>
          <a:srgbClr val="FFFFFF"/>
        </a:lt1>
        <a:dk2>
          <a:srgbClr val="4D4D4D"/>
        </a:dk2>
        <a:lt2>
          <a:srgbClr val="B92D14"/>
        </a:lt2>
        <a:accent1>
          <a:srgbClr val="D34E13"/>
        </a:accent1>
        <a:accent2>
          <a:srgbClr val="DC9009"/>
        </a:accent2>
        <a:accent3>
          <a:srgbClr val="FFFFFF"/>
        </a:accent3>
        <a:accent4>
          <a:srgbClr val="404040"/>
        </a:accent4>
        <a:accent5>
          <a:srgbClr val="E6B2AA"/>
        </a:accent5>
        <a:accent6>
          <a:srgbClr val="C78207"/>
        </a:accent6>
        <a:hlink>
          <a:srgbClr val="EEC633"/>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7">
        <a:dk1>
          <a:srgbClr val="4D4D4D"/>
        </a:dk1>
        <a:lt1>
          <a:srgbClr val="FFFFFF"/>
        </a:lt1>
        <a:dk2>
          <a:srgbClr val="4D4D4D"/>
        </a:dk2>
        <a:lt2>
          <a:srgbClr val="AE6310"/>
        </a:lt2>
        <a:accent1>
          <a:srgbClr val="E79613"/>
        </a:accent1>
        <a:accent2>
          <a:srgbClr val="E1720D"/>
        </a:accent2>
        <a:accent3>
          <a:srgbClr val="FFFFFF"/>
        </a:accent3>
        <a:accent4>
          <a:srgbClr val="404040"/>
        </a:accent4>
        <a:accent5>
          <a:srgbClr val="F1C9AA"/>
        </a:accent5>
        <a:accent6>
          <a:srgbClr val="CC670B"/>
        </a:accent6>
        <a:hlink>
          <a:srgbClr val="C6470A"/>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8">
        <a:dk1>
          <a:srgbClr val="4D4D4D"/>
        </a:dk1>
        <a:lt1>
          <a:srgbClr val="FFFFFF"/>
        </a:lt1>
        <a:dk2>
          <a:srgbClr val="4D4D4D"/>
        </a:dk2>
        <a:lt2>
          <a:srgbClr val="AF5612"/>
        </a:lt2>
        <a:accent1>
          <a:srgbClr val="CB882F"/>
        </a:accent1>
        <a:accent2>
          <a:srgbClr val="E7C432"/>
        </a:accent2>
        <a:accent3>
          <a:srgbClr val="FFFFFF"/>
        </a:accent3>
        <a:accent4>
          <a:srgbClr val="404040"/>
        </a:accent4>
        <a:accent5>
          <a:srgbClr val="E2C3AD"/>
        </a:accent5>
        <a:accent6>
          <a:srgbClr val="D1B12C"/>
        </a:accent6>
        <a:hlink>
          <a:srgbClr val="EECA34"/>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9">
        <a:dk1>
          <a:srgbClr val="4D4D4D"/>
        </a:dk1>
        <a:lt1>
          <a:srgbClr val="FFFFFF"/>
        </a:lt1>
        <a:dk2>
          <a:srgbClr val="4D4D4D"/>
        </a:dk2>
        <a:lt2>
          <a:srgbClr val="9A5E40"/>
        </a:lt2>
        <a:accent1>
          <a:srgbClr val="AE7750"/>
        </a:accent1>
        <a:accent2>
          <a:srgbClr val="C08D60"/>
        </a:accent2>
        <a:accent3>
          <a:srgbClr val="FFFFFF"/>
        </a:accent3>
        <a:accent4>
          <a:srgbClr val="404040"/>
        </a:accent4>
        <a:accent5>
          <a:srgbClr val="D3BDB3"/>
        </a:accent5>
        <a:accent6>
          <a:srgbClr val="AE7F56"/>
        </a:accent6>
        <a:hlink>
          <a:srgbClr val="CCA471"/>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0">
        <a:dk1>
          <a:srgbClr val="4D4D4D"/>
        </a:dk1>
        <a:lt1>
          <a:srgbClr val="FFFFFF"/>
        </a:lt1>
        <a:dk2>
          <a:srgbClr val="4D4D4D"/>
        </a:dk2>
        <a:lt2>
          <a:srgbClr val="D1BB77"/>
        </a:lt2>
        <a:accent1>
          <a:srgbClr val="DBBA87"/>
        </a:accent1>
        <a:accent2>
          <a:srgbClr val="E0B265"/>
        </a:accent2>
        <a:accent3>
          <a:srgbClr val="FFFFFF"/>
        </a:accent3>
        <a:accent4>
          <a:srgbClr val="404040"/>
        </a:accent4>
        <a:accent5>
          <a:srgbClr val="EAD9C3"/>
        </a:accent5>
        <a:accent6>
          <a:srgbClr val="CBA15B"/>
        </a:accent6>
        <a:hlink>
          <a:srgbClr val="E9C277"/>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1">
        <a:dk1>
          <a:srgbClr val="4D4D4D"/>
        </a:dk1>
        <a:lt1>
          <a:srgbClr val="FFFFFF"/>
        </a:lt1>
        <a:dk2>
          <a:srgbClr val="4D4D4D"/>
        </a:dk2>
        <a:lt2>
          <a:srgbClr val="45762A"/>
        </a:lt2>
        <a:accent1>
          <a:srgbClr val="42934C"/>
        </a:accent1>
        <a:accent2>
          <a:srgbClr val="34B66A"/>
        </a:accent2>
        <a:accent3>
          <a:srgbClr val="FFFFFF"/>
        </a:accent3>
        <a:accent4>
          <a:srgbClr val="404040"/>
        </a:accent4>
        <a:accent5>
          <a:srgbClr val="B0C8B2"/>
        </a:accent5>
        <a:accent6>
          <a:srgbClr val="2EA55F"/>
        </a:accent6>
        <a:hlink>
          <a:srgbClr val="34C8D1"/>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2">
        <a:dk1>
          <a:srgbClr val="4D4D4D"/>
        </a:dk1>
        <a:lt1>
          <a:srgbClr val="FFFFFF"/>
        </a:lt1>
        <a:dk2>
          <a:srgbClr val="4D4D4D"/>
        </a:dk2>
        <a:lt2>
          <a:srgbClr val="45762A"/>
        </a:lt2>
        <a:accent1>
          <a:srgbClr val="42934C"/>
        </a:accent1>
        <a:accent2>
          <a:srgbClr val="34B66A"/>
        </a:accent2>
        <a:accent3>
          <a:srgbClr val="FFFFFF"/>
        </a:accent3>
        <a:accent4>
          <a:srgbClr val="404040"/>
        </a:accent4>
        <a:accent5>
          <a:srgbClr val="B0C8B2"/>
        </a:accent5>
        <a:accent6>
          <a:srgbClr val="2EA55F"/>
        </a:accent6>
        <a:hlink>
          <a:srgbClr val="34C8D1"/>
        </a:hlink>
        <a:folHlink>
          <a:srgbClr val="FFFFFF"/>
        </a:folHlink>
      </a:clrScheme>
      <a:clrMap bg1="lt1" tx1="dk1" bg2="lt2" tx2="dk2" accent1="accent1" accent2="accent2" accent3="accent3" accent4="accent4" accent5="accent5" accent6="accent6" hlink="hlink" folHlink="folHlink"/>
    </a:extraClrScheme>
    <a:extraClrScheme>
      <a:clrScheme name="powerpoint-template-24 13">
        <a:dk1>
          <a:srgbClr val="4D4D4D"/>
        </a:dk1>
        <a:lt1>
          <a:srgbClr val="FFFFFF"/>
        </a:lt1>
        <a:dk2>
          <a:srgbClr val="4D4D4D"/>
        </a:dk2>
        <a:lt2>
          <a:srgbClr val="45762A"/>
        </a:lt2>
        <a:accent1>
          <a:srgbClr val="42934C"/>
        </a:accent1>
        <a:accent2>
          <a:srgbClr val="34B66A"/>
        </a:accent2>
        <a:accent3>
          <a:srgbClr val="FFFFFF"/>
        </a:accent3>
        <a:accent4>
          <a:srgbClr val="404040"/>
        </a:accent4>
        <a:accent5>
          <a:srgbClr val="B0C8B2"/>
        </a:accent5>
        <a:accent6>
          <a:srgbClr val="2EA55F"/>
        </a:accent6>
        <a:hlink>
          <a:srgbClr val="34C8D1"/>
        </a:hlink>
        <a:folHlink>
          <a:srgbClr val="D3D3D3"/>
        </a:folHlink>
      </a:clrScheme>
      <a:clrMap bg1="lt1" tx1="dk1" bg2="lt2" tx2="dk2" accent1="accent1" accent2="accent2" accent3="accent3" accent4="accent4" accent5="accent5" accent6="accent6" hlink="hlink" folHlink="folHlink"/>
    </a:extraClrScheme>
    <a:extraClrScheme>
      <a:clrScheme name="powerpoint-template-24 14">
        <a:dk1>
          <a:srgbClr val="FFFFFF"/>
        </a:dk1>
        <a:lt1>
          <a:srgbClr val="FFFFFF"/>
        </a:lt1>
        <a:dk2>
          <a:srgbClr val="FFFFFF"/>
        </a:dk2>
        <a:lt2>
          <a:srgbClr val="45762A"/>
        </a:lt2>
        <a:accent1>
          <a:srgbClr val="42934C"/>
        </a:accent1>
        <a:accent2>
          <a:srgbClr val="34B66A"/>
        </a:accent2>
        <a:accent3>
          <a:srgbClr val="FFFFFF"/>
        </a:accent3>
        <a:accent4>
          <a:srgbClr val="DADADA"/>
        </a:accent4>
        <a:accent5>
          <a:srgbClr val="B0C8B2"/>
        </a:accent5>
        <a:accent6>
          <a:srgbClr val="2EA55F"/>
        </a:accent6>
        <a:hlink>
          <a:srgbClr val="34C8D1"/>
        </a:hlink>
        <a:folHlink>
          <a:srgbClr val="FFFFFF"/>
        </a:folHlink>
      </a:clrScheme>
      <a:clrMap bg1="lt1" tx1="dk1" bg2="lt2" tx2="dk2" accent1="accent1" accent2="accent2" accent3="accent3" accent4="accent4" accent5="accent5" accent6="accent6" hlink="hlink" folHlink="folHlink"/>
    </a:extraClrScheme>
    <a:extraClrScheme>
      <a:clrScheme name="powerpoint-template-24 15">
        <a:dk1>
          <a:srgbClr val="FFFFFF"/>
        </a:dk1>
        <a:lt1>
          <a:srgbClr val="FFFFFF"/>
        </a:lt1>
        <a:dk2>
          <a:srgbClr val="FFFFFF"/>
        </a:dk2>
        <a:lt2>
          <a:srgbClr val="55A6FE"/>
        </a:lt2>
        <a:accent1>
          <a:srgbClr val="71BBFF"/>
        </a:accent1>
        <a:accent2>
          <a:srgbClr val="74CCFF"/>
        </a:accent2>
        <a:accent3>
          <a:srgbClr val="FFFFFF"/>
        </a:accent3>
        <a:accent4>
          <a:srgbClr val="DADADA"/>
        </a:accent4>
        <a:accent5>
          <a:srgbClr val="BBDAFF"/>
        </a:accent5>
        <a:accent6>
          <a:srgbClr val="68B9E7"/>
        </a:accent6>
        <a:hlink>
          <a:srgbClr val="94D8FF"/>
        </a:hlink>
        <a:folHlink>
          <a:srgbClr val="FFFFFF"/>
        </a:folHlink>
      </a:clrScheme>
      <a:clrMap bg1="lt1" tx1="dk1" bg2="lt2" tx2="dk2" accent1="accent1" accent2="accent2" accent3="accent3" accent4="accent4" accent5="accent5" accent6="accent6" hlink="hlink" folHlink="folHlink"/>
    </a:extraClrScheme>
    <a:extraClrScheme>
      <a:clrScheme name="powerpoint-template-24 16">
        <a:dk1>
          <a:srgbClr val="FFFFFF"/>
        </a:dk1>
        <a:lt1>
          <a:srgbClr val="FFFFFF"/>
        </a:lt1>
        <a:dk2>
          <a:srgbClr val="FFFFFF"/>
        </a:dk2>
        <a:lt2>
          <a:srgbClr val="4BA1FF"/>
        </a:lt2>
        <a:accent1>
          <a:srgbClr val="5DB2FF"/>
        </a:accent1>
        <a:accent2>
          <a:srgbClr val="65C8FF"/>
        </a:accent2>
        <a:accent3>
          <a:srgbClr val="FFFFFF"/>
        </a:accent3>
        <a:accent4>
          <a:srgbClr val="DADADA"/>
        </a:accent4>
        <a:accent5>
          <a:srgbClr val="B6D5FF"/>
        </a:accent5>
        <a:accent6>
          <a:srgbClr val="5BB5E7"/>
        </a:accent6>
        <a:hlink>
          <a:srgbClr val="87E1FF"/>
        </a:hlink>
        <a:folHlink>
          <a:srgbClr val="FFFFFF"/>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11978</TotalTime>
  <Words>1142</Words>
  <Application>Microsoft Office PowerPoint</Application>
  <PresentationFormat>Προβολή στην οθόνη (4:3)</PresentationFormat>
  <Paragraphs>298</Paragraphs>
  <Slides>34</Slides>
  <Notes>1</Notes>
  <HiddenSlides>0</HiddenSlides>
  <MMClips>0</MMClips>
  <ScaleCrop>false</ScaleCrop>
  <HeadingPairs>
    <vt:vector size="4" baseType="variant">
      <vt:variant>
        <vt:lpstr>Θέμα</vt:lpstr>
      </vt:variant>
      <vt:variant>
        <vt:i4>4</vt:i4>
      </vt:variant>
      <vt:variant>
        <vt:lpstr>Τίτλοι διαφανειών</vt:lpstr>
      </vt:variant>
      <vt:variant>
        <vt:i4>34</vt:i4>
      </vt:variant>
    </vt:vector>
  </HeadingPairs>
  <TitlesOfParts>
    <vt:vector size="38" baseType="lpstr">
      <vt:lpstr>Default Design</vt:lpstr>
      <vt:lpstr>1_Custom Design</vt:lpstr>
      <vt:lpstr>2_Custom Design</vt:lpstr>
      <vt:lpstr>powerpoint-template</vt:lpstr>
      <vt:lpstr>Διαφάνεια 1</vt:lpstr>
      <vt:lpstr>Κεφάλαιο 2  ΤΟ ΠΑΚΕΤΟ ΠΡΟΣΦΟΡΑΣ  ΜΑΡΚΕΤΙΝΓΚ  </vt:lpstr>
      <vt:lpstr>Το πακέτο προσφοράς μάρκετινγκ</vt:lpstr>
      <vt:lpstr>Τα εργαλεία του μάρκετινγκ είναι: </vt:lpstr>
      <vt:lpstr>Προϊόν</vt:lpstr>
      <vt:lpstr>Ταξινόμηση προϊόντων</vt:lpstr>
      <vt:lpstr>Καμπύλη κύκλου ζωής προϊόντος</vt:lpstr>
      <vt:lpstr>Κύκλος ζωής του προϊόντος</vt:lpstr>
      <vt:lpstr>Σειρές νέων προϊόντων</vt:lpstr>
      <vt:lpstr>Εισαγωγή</vt:lpstr>
      <vt:lpstr>Ανάπτυξη</vt:lpstr>
      <vt:lpstr>Ωριμότητα</vt:lpstr>
      <vt:lpstr>Παρακμή </vt:lpstr>
      <vt:lpstr>Κύκλος ζωής προϊόντος και  αντιδράσεις του μάρκετινγκ</vt:lpstr>
      <vt:lpstr>Μορφές κύκλου ζωής προϊόντος</vt:lpstr>
      <vt:lpstr>Κύκλος ζωής προϊόντος και στρατηγικές μάρκετινγκ</vt:lpstr>
      <vt:lpstr>Μάρκα</vt:lpstr>
      <vt:lpstr>Στρατηγικές σηματοποίησης</vt:lpstr>
      <vt:lpstr>ΣΥΣΚΕΥΑΣΙΑ</vt:lpstr>
      <vt:lpstr>ΤΙΜΟΛΟΓΗΣΗ</vt:lpstr>
      <vt:lpstr>ΚΟΣΤΗ ΠΑΡΑΓΩΓΙΚΗΣ ΔΙΑΔΙΚΑΣΙΑΣ </vt:lpstr>
      <vt:lpstr>Διαφάνεια 22</vt:lpstr>
      <vt:lpstr>Καμπύλη ζήτησης</vt:lpstr>
      <vt:lpstr>Ελαστικότητα ζήτησης</vt:lpstr>
      <vt:lpstr>Διάφοροι τύποι ελαστικότητας</vt:lpstr>
      <vt:lpstr>ΣΤΡΑΤΗΓΙΚΕΣ ΤΙΜΟΛΟΓΗΣΗΣ</vt:lpstr>
      <vt:lpstr>ΠΡΟΩΘΗΣΗ</vt:lpstr>
      <vt:lpstr>ΔΙΑΝΟΜΗ</vt:lpstr>
      <vt:lpstr>Ένα τυπικό κανάλι διανομής</vt:lpstr>
      <vt:lpstr>Κυριότεροι παράγοντες που επηρεάζουν  τη διανομή: </vt:lpstr>
      <vt:lpstr>Κάθετα κανάλια διανομής</vt:lpstr>
      <vt:lpstr>ΕΝΔΙΑΜΕΣΟΙ ΛΙΑΝΙΚΗΣ ΠΩΛΗΣΗΣ</vt:lpstr>
      <vt:lpstr>Φυσική διανομή</vt:lpstr>
      <vt:lpstr>Διαφάνεια 34</vt:lpstr>
    </vt:vector>
  </TitlesOfParts>
  <Company>eclipsed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eclipse</dc:creator>
  <cp:lastModifiedBy>ADMIN</cp:lastModifiedBy>
  <cp:revision>216</cp:revision>
  <dcterms:created xsi:type="dcterms:W3CDTF">2008-06-20T19:53:10Z</dcterms:created>
  <dcterms:modified xsi:type="dcterms:W3CDTF">2014-03-06T14:26:30Z</dcterms:modified>
</cp:coreProperties>
</file>