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44ECC-0A75-49D3-B09B-62E963042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2AFF3-217E-4B95-B50E-CE447E9E0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271E0-42AF-4770-9129-2732D7E0B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D780D-B521-4B10-AC55-8F7F30257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146D6-1017-47C3-BA26-4A213BAA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9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51E24-401E-4D30-B2B5-C8066BFC6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E3F38-8753-4F2E-A886-6FAAD3E34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C2F77-8D69-428E-9FF1-4B45A2F85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7F628-7014-429B-AB2E-951DFFF94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C62A-8513-4E82-ACE7-09A133EE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1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B1014-D0CD-47C9-AFB3-F876B0BC0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949AF-89AA-4992-91AF-B90C06A3D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2D540-E774-4A1D-BEED-AA9E8DBF7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7968E-9DDC-4D28-BC7F-5FE57D57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ADFE-5D1B-479C-99ED-7033678F3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1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15CF3-657A-47A1-AA72-E282EAF6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39619-B01B-4E77-9B88-0B08B112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FA56D-1F01-4102-B22F-28CC84B4E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4E1AA-F1C6-437C-B6DB-CA3089E6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6EAD1-44FB-4AA6-A8B0-C4A6D076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ADD7-DAC7-4278-AA61-FB9B345E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77929-7807-47A1-BEEC-83634BCBE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B01FB-7E91-425F-A443-E5C6CF6FC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AD953-CF0B-438B-B20C-5F0268D5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322D7-E0A6-430F-9411-2D1303A6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5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93997-2E28-4684-B110-B1ED1E23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66742-EF1C-4C38-A2EC-193C51178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C6464-D0BA-4272-B8BA-9DDAB38D7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0C8F6-CDC9-475E-829A-73A7BC77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3B7A2-79A8-45DE-BD57-B58A1F2C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CF43-00C3-4EAE-805B-3DEEF7CE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61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EBA0-196D-4A93-B8C8-AE6B27C8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6AE6F-39D7-4EEB-B699-FEC5B547C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CFB2A-1426-42BE-9680-591B4025F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38705F-DAA3-4221-9886-99F2118427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FD9CD3-DF48-49C2-97F2-F9690075E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C99318-F481-4D43-A358-2E82FEDF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30EFBB-3BD2-4457-9293-11756702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43F700-CEA2-4E69-B54F-0BCB77AA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41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575A7-35F7-41CB-843F-688C4126F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373D26-6EC8-4265-9167-9E40F0FF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89D4C-3CD5-4815-915D-9530D97A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52566-D8DC-424D-BCC1-9B531156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5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64F4D8-4A9E-4C5C-AF13-DCCE8B7F2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4DB287-A20F-4273-8DC4-3D494148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AB0EB-DB79-4BCC-A478-BB612255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32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B962-67E0-4EAB-8D05-393423BE0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1430A-1B13-4AB0-9483-A201D348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E3A0B-BE9C-4913-9E9F-F39A6CCC6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A68FF-ECD6-44DC-BBAF-249976D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C36A2-7B2B-413F-9A22-8495E8C1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5D646-F424-4FB7-81A7-756A081E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70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C1474-33D2-4BA7-9E82-27EB589B1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1559E8-28FB-40B8-A0AF-4A08F1328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E1537-9A23-4F07-A357-901C9E605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D0038-DB9D-4D8A-9A55-D4B36023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85332-A766-4E86-8602-DB67CB11D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F952F-F63B-4D84-BA27-6907935A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23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49E161-A9F9-4625-AE6B-DC913476B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6D758-98AF-4184-88D5-9A74960BD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507D6-E80F-464D-87E7-A244B7710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DEB0-EF4A-4016-B1C4-8871E4F787B9}" type="datetimeFigureOut">
              <a:rPr lang="en-GB" smtClean="0"/>
              <a:pPr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486B2-D323-4415-A6AD-C004843FA2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0016C-B5B7-4341-9E55-FA7266A82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794E-3E71-4C59-8460-68E380BC4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02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F6AEF-26D1-4F3C-88D5-CFD213EC7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Writing With Caution (Hedging)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45B52-52D5-4F7E-82AD-3B818B33E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030404"/>
          </a:xfrm>
        </p:spPr>
        <p:txBody>
          <a:bodyPr>
            <a:normAutofit fontScale="25000" lnSpcReduction="20000"/>
          </a:bodyPr>
          <a:lstStyle/>
          <a:p>
            <a:r>
              <a:rPr lang="en-GB" sz="12800" b="1" dirty="0">
                <a:latin typeface="Garamond" panose="02020404030301010803" pitchFamily="18" charset="0"/>
              </a:rPr>
              <a:t>Why write with caution?</a:t>
            </a:r>
          </a:p>
          <a:p>
            <a:r>
              <a:rPr lang="en-GB" sz="11200" b="1" dirty="0">
                <a:latin typeface="Garamond" panose="02020404030301010803" pitchFamily="18" charset="0"/>
              </a:rPr>
              <a:t>Cautious language is used to convey how certain you are of your opinions, especially if you are creating a written argument. How cautious should you be? </a:t>
            </a:r>
          </a:p>
          <a:p>
            <a:r>
              <a:rPr lang="en-GB" sz="11200" b="1" dirty="0">
                <a:latin typeface="Garamond" panose="02020404030301010803" pitchFamily="18" charset="0"/>
              </a:rPr>
              <a:t>This depends on your argument: </a:t>
            </a:r>
          </a:p>
          <a:p>
            <a:r>
              <a:rPr lang="en-GB" sz="11200" b="1" dirty="0">
                <a:latin typeface="Garamond" panose="02020404030301010803" pitchFamily="18" charset="0"/>
              </a:rPr>
              <a:t>perhaps…may, might…can…should…would…will </a:t>
            </a:r>
          </a:p>
          <a:p>
            <a:r>
              <a:rPr lang="en-GB" sz="11200" b="1" dirty="0">
                <a:latin typeface="Garamond" panose="02020404030301010803" pitchFamily="18" charset="0"/>
              </a:rPr>
              <a:t>(Modal verbs from </a:t>
            </a:r>
            <a:r>
              <a:rPr lang="en-GB" sz="11200" b="1" i="1" dirty="0">
                <a:latin typeface="Garamond" panose="02020404030301010803" pitchFamily="18" charset="0"/>
              </a:rPr>
              <a:t>possibility to probability</a:t>
            </a:r>
            <a:r>
              <a:rPr lang="en-GB" sz="11200" b="1" dirty="0">
                <a:latin typeface="Garamond" panose="02020404030301010803" pitchFamily="18" charset="0"/>
              </a:rPr>
              <a:t>)</a:t>
            </a:r>
          </a:p>
          <a:p>
            <a:endParaRPr lang="en-GB" sz="11200" b="1" dirty="0">
              <a:latin typeface="Garamond" panose="02020404030301010803" pitchFamily="18" charset="0"/>
            </a:endParaRPr>
          </a:p>
          <a:p>
            <a:pPr algn="just"/>
            <a:r>
              <a:rPr lang="en-GB" sz="11200" b="1" dirty="0">
                <a:latin typeface="Garamond" panose="02020404030301010803" pitchFamily="18" charset="0"/>
              </a:rPr>
              <a:t>This experiment may lead to terrible consequences</a:t>
            </a:r>
          </a:p>
          <a:p>
            <a:pPr algn="just"/>
            <a:r>
              <a:rPr lang="en-GB" sz="11200" b="1" dirty="0">
                <a:latin typeface="Garamond" panose="02020404030301010803" pitchFamily="18" charset="0"/>
              </a:rPr>
              <a:t>This medical experiment will lead to terrible consequences.</a:t>
            </a:r>
          </a:p>
          <a:p>
            <a:pPr algn="just"/>
            <a:endParaRPr lang="en-GB" sz="4200" b="1" dirty="0"/>
          </a:p>
          <a:p>
            <a:pPr algn="just"/>
            <a:endParaRPr lang="en-GB" sz="4200" b="1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581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01B2-0805-4D1E-87A2-68C75A84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79F20-0995-4F71-920D-D805FF3F3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Avoid making over-generalizations (exceptions exist):</a:t>
            </a:r>
          </a:p>
          <a:p>
            <a:r>
              <a:rPr lang="en-GB" dirty="0"/>
              <a:t>In, general, this means/requires…</a:t>
            </a:r>
          </a:p>
          <a:p>
            <a:r>
              <a:rPr lang="en-GB" dirty="0"/>
              <a:t>In general terms, this means…</a:t>
            </a:r>
          </a:p>
          <a:p>
            <a:r>
              <a:rPr lang="en-GB" dirty="0"/>
              <a:t>X is generally assumed to play a role in…</a:t>
            </a:r>
          </a:p>
          <a:p>
            <a:r>
              <a:rPr lang="en-GB" dirty="0"/>
              <a:t>Authors generally place on emphasis on….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79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07807-C845-4FD6-A07C-75EFC6C7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10A15-C49B-4A2D-8EAE-7F23D73B1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 careful when discussing implications</a:t>
            </a:r>
          </a:p>
          <a:p>
            <a:endParaRPr lang="en-GB" dirty="0"/>
          </a:p>
          <a:p>
            <a:r>
              <a:rPr lang="en-GB" dirty="0"/>
              <a:t>Cautious interpretations of results</a:t>
            </a:r>
          </a:p>
          <a:p>
            <a:endParaRPr lang="en-GB" dirty="0"/>
          </a:p>
          <a:p>
            <a:r>
              <a:rPr lang="en-GB" dirty="0"/>
              <a:t>Cautious explanations of results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024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6206B-B484-443B-8FA7-AE4BFFB3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Devices that distance the author from a proposition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C2B9B-64AD-4A1B-802A-5A8AD98D6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It is thought that...</a:t>
            </a:r>
          </a:p>
          <a:p>
            <a:r>
              <a:rPr lang="en-GB" dirty="0"/>
              <a:t>It is believed that….</a:t>
            </a:r>
          </a:p>
          <a:p>
            <a:r>
              <a:rPr lang="en-GB" dirty="0"/>
              <a:t>It is a widely held view that...</a:t>
            </a:r>
          </a:p>
          <a:p>
            <a:r>
              <a:rPr lang="en-GB" dirty="0"/>
              <a:t>According to Smith...</a:t>
            </a:r>
          </a:p>
          <a:p>
            <a:r>
              <a:rPr lang="en-GB" dirty="0"/>
              <a:t>According to recent research...</a:t>
            </a:r>
          </a:p>
          <a:p>
            <a:r>
              <a:rPr lang="en-GB" dirty="0"/>
              <a:t>Johnson holds the view that….</a:t>
            </a:r>
          </a:p>
          <a:p>
            <a:r>
              <a:rPr lang="en-GB" dirty="0"/>
              <a:t>Recent research has suggested that…</a:t>
            </a:r>
          </a:p>
          <a:p>
            <a:r>
              <a:rPr lang="en-GB" dirty="0"/>
              <a:t>According to many in the field….</a:t>
            </a:r>
          </a:p>
          <a:p>
            <a:r>
              <a:rPr lang="en-GB" dirty="0"/>
              <a:t>There is some evidence to suggest that…</a:t>
            </a:r>
          </a:p>
          <a:p>
            <a:r>
              <a:rPr lang="en-GB" dirty="0"/>
              <a:t>A likely/probably/possible explanation is that….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285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97E85-5690-4D74-8DAC-F53AF794D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Discussing/Explaining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9B26D-141C-4419-BC59-79880324A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possible explanation for this might be that…</a:t>
            </a:r>
          </a:p>
          <a:p>
            <a:r>
              <a:rPr lang="en-GB" dirty="0"/>
              <a:t>This inconsistency may be due to…</a:t>
            </a:r>
          </a:p>
          <a:p>
            <a:r>
              <a:rPr lang="en-GB" dirty="0"/>
              <a:t>It seems possible that these results may be due to…</a:t>
            </a:r>
          </a:p>
          <a:p>
            <a:r>
              <a:rPr lang="en-GB" dirty="0"/>
              <a:t>There are several possible explanations for these results…</a:t>
            </a:r>
          </a:p>
          <a:p>
            <a:r>
              <a:rPr lang="en-GB" dirty="0"/>
              <a:t>This rather contradictory result may be due to…</a:t>
            </a:r>
          </a:p>
          <a:p>
            <a:r>
              <a:rPr lang="en-GB" dirty="0"/>
              <a:t>These results must be interpreted with caution because…</a:t>
            </a:r>
          </a:p>
          <a:p>
            <a:r>
              <a:rPr lang="en-GB" dirty="0"/>
              <a:t>The findings of these studies suggest that…</a:t>
            </a:r>
          </a:p>
          <a:p>
            <a:r>
              <a:rPr lang="en-GB" dirty="0"/>
              <a:t>The evidence from this study suggests that…</a:t>
            </a:r>
          </a:p>
          <a:p>
            <a:r>
              <a:rPr lang="en-GB" dirty="0"/>
              <a:t>One possible implication of this result is…</a:t>
            </a:r>
          </a:p>
        </p:txBody>
      </p:sp>
    </p:spTree>
    <p:extLst>
      <p:ext uri="{BB962C8B-B14F-4D97-AF65-F5344CB8AC3E}">
        <p14:creationId xmlns:p14="http://schemas.microsoft.com/office/powerpoint/2010/main" val="973723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B6996-205B-436A-A933-E1BFD1D4A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Discussing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96397-C6C4-431B-9EFF-F5CBC97BB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Other types of response could be: a), b).</a:t>
            </a:r>
          </a:p>
          <a:p>
            <a:r>
              <a:rPr lang="en-GB" dirty="0"/>
              <a:t>These results would seem to suggest that…</a:t>
            </a:r>
          </a:p>
          <a:p>
            <a:r>
              <a:rPr lang="en-GB" dirty="0"/>
              <a:t>There would therefore seem to be a need for…</a:t>
            </a:r>
          </a:p>
          <a:p>
            <a:r>
              <a:rPr lang="en-GB" dirty="0"/>
              <a:t>A reasonable approach to this issue could be to…</a:t>
            </a:r>
          </a:p>
          <a:p>
            <a:r>
              <a:rPr lang="en-GB" dirty="0"/>
              <a:t>Another possible area of future research would/could be to investigate…</a:t>
            </a:r>
          </a:p>
          <a:p>
            <a:r>
              <a:rPr lang="en-GB" dirty="0"/>
              <a:t>It is useful to study…</a:t>
            </a:r>
          </a:p>
          <a:p>
            <a:r>
              <a:rPr lang="en-GB" dirty="0"/>
              <a:t>It is important to develop…</a:t>
            </a:r>
          </a:p>
          <a:p>
            <a:r>
              <a:rPr lang="en-GB" dirty="0"/>
              <a:t>It may be possible to obtain…</a:t>
            </a:r>
          </a:p>
          <a:p>
            <a:r>
              <a:rPr lang="en-GB" dirty="0"/>
              <a:t> </a:t>
            </a:r>
            <a:r>
              <a:rPr lang="en-GB" b="1" dirty="0"/>
              <a:t>NOT: </a:t>
            </a:r>
            <a:r>
              <a:rPr lang="en-GB" dirty="0"/>
              <a:t>“Everyone knows that…” vs “there is a general agreement that...”</a:t>
            </a:r>
          </a:p>
        </p:txBody>
      </p:sp>
    </p:spTree>
    <p:extLst>
      <p:ext uri="{BB962C8B-B14F-4D97-AF65-F5344CB8AC3E}">
        <p14:creationId xmlns:p14="http://schemas.microsoft.com/office/powerpoint/2010/main" val="2436059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B10B-F6A9-42AF-9CB8-9D2F53048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902"/>
            <a:ext cx="10515600" cy="1558211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Too much certainty </a:t>
            </a:r>
            <a:r>
              <a:rPr lang="en-GB" b="1" dirty="0">
                <a:latin typeface="Garamond" panose="02020404030301010803" pitchFamily="18" charset="0"/>
              </a:rPr>
              <a:t>vs</a:t>
            </a:r>
            <a:r>
              <a:rPr lang="en-GB" dirty="0"/>
              <a:t> </a:t>
            </a:r>
            <a:r>
              <a:rPr lang="en-GB" b="1" i="1" dirty="0">
                <a:latin typeface="Garamond" panose="02020404030301010803" pitchFamily="18" charset="0"/>
              </a:rPr>
              <a:t>a more cautious alternative</a:t>
            </a:r>
            <a:r>
              <a:rPr lang="en-GB" dirty="0"/>
              <a:t>:</a:t>
            </a:r>
            <a:br>
              <a:rPr lang="en-GB" dirty="0"/>
            </a:br>
            <a:endParaRPr lang="en-GB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3F107-DD02-42E3-AB1F-EA9543F3C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“This is proved by…” </a:t>
            </a:r>
            <a:r>
              <a:rPr lang="en-GB" b="1" dirty="0"/>
              <a:t>vs</a:t>
            </a:r>
            <a:r>
              <a:rPr lang="en-GB" dirty="0"/>
              <a:t> “This is supported by…”</a:t>
            </a:r>
          </a:p>
          <a:p>
            <a:r>
              <a:rPr lang="en-GB" dirty="0"/>
              <a:t>“This will result in…” </a:t>
            </a:r>
            <a:r>
              <a:rPr lang="en-GB" b="1" dirty="0"/>
              <a:t>vs</a:t>
            </a:r>
            <a:r>
              <a:rPr lang="en-GB" dirty="0"/>
              <a:t> “This may result in…”</a:t>
            </a:r>
          </a:p>
          <a:p>
            <a:r>
              <a:rPr lang="en-GB" dirty="0"/>
              <a:t>“The economic crisis was caused by wide-spread corruption…” </a:t>
            </a:r>
            <a:r>
              <a:rPr lang="en-GB" b="1" dirty="0"/>
              <a:t>vs</a:t>
            </a:r>
          </a:p>
          <a:p>
            <a:r>
              <a:rPr lang="en-GB" dirty="0"/>
              <a:t>“This essay argues that some degree of corruption in parts of the private sector were a cause of the economic crisis…” (follow with examples)</a:t>
            </a:r>
          </a:p>
          <a:p>
            <a:endParaRPr lang="en-GB" dirty="0"/>
          </a:p>
          <a:p>
            <a:r>
              <a:rPr lang="en-GB" dirty="0"/>
              <a:t>TIP: avoid the words “</a:t>
            </a:r>
            <a:r>
              <a:rPr lang="en-GB" b="1" dirty="0"/>
              <a:t>clearly</a:t>
            </a:r>
            <a:r>
              <a:rPr lang="en-GB" dirty="0"/>
              <a:t>” or “</a:t>
            </a:r>
            <a:r>
              <a:rPr lang="en-GB" b="1" dirty="0"/>
              <a:t>obvious</a:t>
            </a:r>
            <a:r>
              <a:rPr lang="en-GB" dirty="0"/>
              <a:t>” (this suggests that if the reader disagrees with you, then s/he has failed to understand your argument!)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20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B7FBF-F5B7-47DC-8D2F-8F5F176D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Benefits/Advantages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AE0D5-1C70-48F4-8AA2-BD77C8D78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 some subjects, it is almost impossible to prove something absolutely.</a:t>
            </a:r>
          </a:p>
          <a:p>
            <a:endParaRPr lang="en-GB" dirty="0"/>
          </a:p>
          <a:p>
            <a:r>
              <a:rPr lang="en-GB" dirty="0"/>
              <a:t>There will always be a way of presenting an opposing argument potentially using different arguments or evidence.</a:t>
            </a:r>
          </a:p>
          <a:p>
            <a:endParaRPr lang="en-GB" dirty="0"/>
          </a:p>
          <a:p>
            <a:r>
              <a:rPr lang="en-GB" dirty="0"/>
              <a:t>Hedging is a way of making your point while acknowledging that other views may exist.</a:t>
            </a:r>
          </a:p>
          <a:p>
            <a:endParaRPr lang="en-GB" dirty="0"/>
          </a:p>
          <a:p>
            <a:r>
              <a:rPr lang="en-GB" dirty="0"/>
              <a:t>Your reader will be more likely to see your work as credible (valid), as you are producing a more cogent (clear, logical, convincing) argument.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806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BD79C-6D6B-49EA-A5C2-055115930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Conclusion: Four Reasons to Hedge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19614-297E-4E0B-939A-040C8A233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en-GB" sz="3600" dirty="0">
                <a:latin typeface="Garamond" panose="02020404030301010803" pitchFamily="18" charset="0"/>
              </a:rPr>
              <a:t>Reduces the risk of opposition</a:t>
            </a:r>
          </a:p>
          <a:p>
            <a:pPr algn="r"/>
            <a:r>
              <a:rPr lang="en-GB" sz="3600" dirty="0">
                <a:latin typeface="Garamond" panose="02020404030301010803" pitchFamily="18" charset="0"/>
              </a:rPr>
              <a:t>Writers want readers to know they do not have the final word on the subject</a:t>
            </a:r>
          </a:p>
          <a:p>
            <a:pPr algn="r"/>
            <a:r>
              <a:rPr lang="en-GB" sz="3600" dirty="0">
                <a:latin typeface="Garamond" panose="02020404030301010803" pitchFamily="18" charset="0"/>
              </a:rPr>
              <a:t>It is a politeness strategy that shows humbleness on the part of the writer</a:t>
            </a:r>
          </a:p>
          <a:p>
            <a:pPr algn="r"/>
            <a:r>
              <a:rPr lang="en-GB" sz="3600" dirty="0">
                <a:latin typeface="Garamond" panose="02020404030301010803" pitchFamily="18" charset="0"/>
              </a:rPr>
              <a:t>It has become a convention in formal, academic writing</a:t>
            </a:r>
          </a:p>
        </p:txBody>
      </p:sp>
    </p:spTree>
    <p:extLst>
      <p:ext uri="{BB962C8B-B14F-4D97-AF65-F5344CB8AC3E}">
        <p14:creationId xmlns:p14="http://schemas.microsoft.com/office/powerpoint/2010/main" val="341656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366-E991-45A2-8F29-7DB49C87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Possibility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0173C-765D-4759-B39C-1634E4C4C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Might</a:t>
            </a:r>
          </a:p>
          <a:p>
            <a:r>
              <a:rPr lang="en-GB" dirty="0"/>
              <a:t>May</a:t>
            </a:r>
          </a:p>
          <a:p>
            <a:r>
              <a:rPr lang="en-GB" dirty="0"/>
              <a:t>Could</a:t>
            </a:r>
          </a:p>
          <a:p>
            <a:r>
              <a:rPr lang="en-GB" dirty="0"/>
              <a:t>Can</a:t>
            </a:r>
          </a:p>
          <a:p>
            <a:r>
              <a:rPr lang="en-GB" dirty="0"/>
              <a:t>Tends (to)</a:t>
            </a:r>
          </a:p>
          <a:p>
            <a:r>
              <a:rPr lang="en-GB" dirty="0"/>
              <a:t>Has the possibility of</a:t>
            </a:r>
          </a:p>
          <a:p>
            <a:r>
              <a:rPr lang="en-GB" dirty="0"/>
              <a:t>Has the potential to</a:t>
            </a:r>
          </a:p>
          <a:p>
            <a:r>
              <a:rPr lang="en-GB" dirty="0"/>
              <a:t>It is able to</a:t>
            </a:r>
          </a:p>
          <a:p>
            <a:pPr marL="0" indent="0">
              <a:buNone/>
            </a:pPr>
            <a:r>
              <a:rPr lang="en-GB" dirty="0"/>
              <a:t> Is capable of…</a:t>
            </a:r>
          </a:p>
        </p:txBody>
      </p:sp>
    </p:spTree>
    <p:extLst>
      <p:ext uri="{BB962C8B-B14F-4D97-AF65-F5344CB8AC3E}">
        <p14:creationId xmlns:p14="http://schemas.microsoft.com/office/powerpoint/2010/main" val="349394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F069C-8613-434C-8B56-22363C6E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844A4-34B7-49AE-9F94-668B7F61A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Sometimes</a:t>
            </a:r>
          </a:p>
          <a:p>
            <a:endParaRPr lang="en-GB" dirty="0"/>
          </a:p>
          <a:p>
            <a:r>
              <a:rPr lang="en-GB" dirty="0"/>
              <a:t>Rarely</a:t>
            </a:r>
          </a:p>
          <a:p>
            <a:endParaRPr lang="en-GB" dirty="0"/>
          </a:p>
          <a:p>
            <a:r>
              <a:rPr lang="en-GB" dirty="0"/>
              <a:t>Tends to</a:t>
            </a:r>
          </a:p>
          <a:p>
            <a:endParaRPr lang="en-GB" dirty="0"/>
          </a:p>
          <a:p>
            <a:r>
              <a:rPr lang="en-GB" dirty="0"/>
              <a:t>Has a tendency to</a:t>
            </a:r>
          </a:p>
        </p:txBody>
      </p:sp>
    </p:spTree>
    <p:extLst>
      <p:ext uri="{BB962C8B-B14F-4D97-AF65-F5344CB8AC3E}">
        <p14:creationId xmlns:p14="http://schemas.microsoft.com/office/powerpoint/2010/main" val="273796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5092D-C8E1-4951-92B9-4281158C9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471"/>
            <a:ext cx="10515600" cy="1325563"/>
          </a:xfrm>
        </p:spPr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Appearance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F15B1-A52C-4C11-9EAD-23E6CFD0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Appears to</a:t>
            </a:r>
          </a:p>
          <a:p>
            <a:endParaRPr lang="en-GB" dirty="0"/>
          </a:p>
          <a:p>
            <a:r>
              <a:rPr lang="en-GB" dirty="0"/>
              <a:t>Has the appearance of</a:t>
            </a:r>
          </a:p>
          <a:p>
            <a:endParaRPr lang="en-GB" dirty="0"/>
          </a:p>
          <a:p>
            <a:r>
              <a:rPr lang="en-GB" dirty="0"/>
              <a:t>Is similar to</a:t>
            </a:r>
          </a:p>
          <a:p>
            <a:endParaRPr lang="en-GB" dirty="0"/>
          </a:p>
          <a:p>
            <a:r>
              <a:rPr lang="en-GB" dirty="0"/>
              <a:t>Shares characteristics with</a:t>
            </a:r>
          </a:p>
          <a:p>
            <a:endParaRPr lang="en-GB" dirty="0"/>
          </a:p>
          <a:p>
            <a:r>
              <a:rPr lang="en-GB" dirty="0"/>
              <a:t>Appears to be in line with</a:t>
            </a:r>
          </a:p>
        </p:txBody>
      </p:sp>
    </p:spTree>
    <p:extLst>
      <p:ext uri="{BB962C8B-B14F-4D97-AF65-F5344CB8AC3E}">
        <p14:creationId xmlns:p14="http://schemas.microsoft.com/office/powerpoint/2010/main" val="422853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048D0-2274-4983-934A-AC3FD666D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Comparatively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FA738-E0F8-4B58-8A5D-7468FEF9E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a simpler way than</a:t>
            </a:r>
          </a:p>
          <a:p>
            <a:endParaRPr lang="en-GB" dirty="0"/>
          </a:p>
          <a:p>
            <a:r>
              <a:rPr lang="en-GB" dirty="0"/>
              <a:t>More simply than</a:t>
            </a:r>
          </a:p>
          <a:p>
            <a:endParaRPr lang="en-GB" dirty="0"/>
          </a:p>
          <a:p>
            <a:r>
              <a:rPr lang="en-GB" dirty="0"/>
              <a:t>When compared to</a:t>
            </a:r>
          </a:p>
        </p:txBody>
      </p:sp>
    </p:spTree>
    <p:extLst>
      <p:ext uri="{BB962C8B-B14F-4D97-AF65-F5344CB8AC3E}">
        <p14:creationId xmlns:p14="http://schemas.microsoft.com/office/powerpoint/2010/main" val="304424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6131C-68AA-43E6-BF44-6FB0CAC04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ACD78-251F-4C84-9B4F-210FF2E4C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context of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 certain situations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Within some circumstances </a:t>
            </a:r>
          </a:p>
        </p:txBody>
      </p:sp>
    </p:spTree>
    <p:extLst>
      <p:ext uri="{BB962C8B-B14F-4D97-AF65-F5344CB8AC3E}">
        <p14:creationId xmlns:p14="http://schemas.microsoft.com/office/powerpoint/2010/main" val="237504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3D8B1-AFDC-440D-BFB6-740D88654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FBA2B-27DB-44B1-8AD5-F0A10C7C2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Based on</a:t>
            </a:r>
          </a:p>
          <a:p>
            <a:endParaRPr lang="en-GB" dirty="0"/>
          </a:p>
          <a:p>
            <a:r>
              <a:rPr lang="en-GB" dirty="0"/>
              <a:t>Suggests</a:t>
            </a:r>
          </a:p>
          <a:p>
            <a:endParaRPr lang="en-GB" dirty="0"/>
          </a:p>
          <a:p>
            <a:r>
              <a:rPr lang="en-GB" dirty="0"/>
              <a:t>As indicated by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According to</a:t>
            </a:r>
          </a:p>
        </p:txBody>
      </p:sp>
    </p:spTree>
    <p:extLst>
      <p:ext uri="{BB962C8B-B14F-4D97-AF65-F5344CB8AC3E}">
        <p14:creationId xmlns:p14="http://schemas.microsoft.com/office/powerpoint/2010/main" val="359580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DBC76-F267-41DC-9A2A-78F863269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Description in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02A6-F81C-4A19-BA48-22E9AA73B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be described as</a:t>
            </a:r>
          </a:p>
          <a:p>
            <a:r>
              <a:rPr lang="en-GB" dirty="0"/>
              <a:t>Could be considered to be</a:t>
            </a:r>
          </a:p>
          <a:p>
            <a:r>
              <a:rPr lang="en-GB" dirty="0"/>
              <a:t>Is sometimes labelled</a:t>
            </a:r>
          </a:p>
          <a:p>
            <a:r>
              <a:rPr lang="en-GB" dirty="0"/>
              <a:t>Can be equated to</a:t>
            </a:r>
          </a:p>
          <a:p>
            <a:r>
              <a:rPr lang="en-GB" dirty="0"/>
              <a:t>The term is often used to mean</a:t>
            </a:r>
          </a:p>
          <a:p>
            <a:r>
              <a:rPr lang="en-GB" dirty="0"/>
              <a:t>The term is often used to refer to</a:t>
            </a:r>
          </a:p>
          <a:p>
            <a:r>
              <a:rPr lang="en-GB" dirty="0"/>
              <a:t>This may indicate that…</a:t>
            </a:r>
          </a:p>
          <a:p>
            <a:r>
              <a:rPr lang="en-GB" dirty="0"/>
              <a:t>This may suggest that…</a:t>
            </a:r>
          </a:p>
        </p:txBody>
      </p:sp>
    </p:spTree>
    <p:extLst>
      <p:ext uri="{BB962C8B-B14F-4D97-AF65-F5344CB8AC3E}">
        <p14:creationId xmlns:p14="http://schemas.microsoft.com/office/powerpoint/2010/main" val="44491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E75F0-E2DD-4564-9005-A6687F075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latin typeface="Garamond" panose="02020404030301010803" pitchFamily="18" charset="0"/>
              </a:rPr>
              <a:t>Quantifiers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35508-23A6-4DE5-B123-824E1E185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Some</a:t>
            </a:r>
          </a:p>
          <a:p>
            <a:endParaRPr lang="en-GB" dirty="0"/>
          </a:p>
          <a:p>
            <a:r>
              <a:rPr lang="en-GB" dirty="0"/>
              <a:t>A fraction</a:t>
            </a:r>
          </a:p>
          <a:p>
            <a:endParaRPr lang="en-GB" dirty="0"/>
          </a:p>
          <a:p>
            <a:r>
              <a:rPr lang="en-GB" dirty="0"/>
              <a:t>A majority/minority of</a:t>
            </a:r>
          </a:p>
          <a:p>
            <a:endParaRPr lang="en-GB" dirty="0"/>
          </a:p>
          <a:p>
            <a:r>
              <a:rPr lang="en-GB" dirty="0"/>
              <a:t>A proportion of</a:t>
            </a:r>
          </a:p>
          <a:p>
            <a:endParaRPr lang="en-GB" dirty="0"/>
          </a:p>
          <a:p>
            <a:r>
              <a:rPr lang="en-GB" dirty="0"/>
              <a:t>To some extent</a:t>
            </a:r>
          </a:p>
        </p:txBody>
      </p:sp>
    </p:spTree>
    <p:extLst>
      <p:ext uri="{BB962C8B-B14F-4D97-AF65-F5344CB8AC3E}">
        <p14:creationId xmlns:p14="http://schemas.microsoft.com/office/powerpoint/2010/main" val="367884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767</Words>
  <Application>Microsoft Office PowerPoint</Application>
  <PresentationFormat>Widescreen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Office Theme</vt:lpstr>
      <vt:lpstr>Writing With Caution (Hedging)</vt:lpstr>
      <vt:lpstr>Possibility</vt:lpstr>
      <vt:lpstr>Frequency</vt:lpstr>
      <vt:lpstr>Appearance</vt:lpstr>
      <vt:lpstr>Comparatively</vt:lpstr>
      <vt:lpstr>Context</vt:lpstr>
      <vt:lpstr>Evidence</vt:lpstr>
      <vt:lpstr>Description in Language</vt:lpstr>
      <vt:lpstr>Quantifiers</vt:lpstr>
      <vt:lpstr>Tips</vt:lpstr>
      <vt:lpstr>Implications</vt:lpstr>
      <vt:lpstr>Devices that distance the author from a proposition</vt:lpstr>
      <vt:lpstr>Discussing/Explaining Results</vt:lpstr>
      <vt:lpstr>Discussing Recommendations</vt:lpstr>
      <vt:lpstr>Too much certainty vs a more cautious alternative: </vt:lpstr>
      <vt:lpstr>Benefits/Advantages</vt:lpstr>
      <vt:lpstr>Conclusion: Four Reasons to Hedge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With Caution (Hedging)</dc:title>
  <dc:creator>Maria Varsamopoulou</dc:creator>
  <cp:lastModifiedBy>Maria Varsam</cp:lastModifiedBy>
  <cp:revision>7</cp:revision>
  <dcterms:created xsi:type="dcterms:W3CDTF">2022-03-20T17:05:14Z</dcterms:created>
  <dcterms:modified xsi:type="dcterms:W3CDTF">2023-12-27T19:34:09Z</dcterms:modified>
</cp:coreProperties>
</file>