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93"/>
  </p:handoutMasterIdLst>
  <p:sldIdLst>
    <p:sldId id="1276" r:id="rId3"/>
    <p:sldId id="1303" r:id="rId5"/>
    <p:sldId id="1584" r:id="rId6"/>
    <p:sldId id="1551" r:id="rId7"/>
    <p:sldId id="1608" r:id="rId8"/>
    <p:sldId id="1585" r:id="rId9"/>
    <p:sldId id="1586" r:id="rId10"/>
    <p:sldId id="1612" r:id="rId11"/>
    <p:sldId id="1618" r:id="rId12"/>
    <p:sldId id="1619" r:id="rId13"/>
    <p:sldId id="1419" r:id="rId14"/>
    <p:sldId id="1540" r:id="rId15"/>
    <p:sldId id="1463" r:id="rId16"/>
    <p:sldId id="1568" r:id="rId17"/>
    <p:sldId id="1614" r:id="rId18"/>
    <p:sldId id="1587" r:id="rId19"/>
    <p:sldId id="1588" r:id="rId20"/>
    <p:sldId id="1605" r:id="rId21"/>
    <p:sldId id="1569" r:id="rId22"/>
    <p:sldId id="1590" r:id="rId23"/>
    <p:sldId id="1603" r:id="rId24"/>
    <p:sldId id="1613" r:id="rId25"/>
    <p:sldId id="1591" r:id="rId26"/>
    <p:sldId id="1609" r:id="rId27"/>
    <p:sldId id="1592" r:id="rId28"/>
    <p:sldId id="1567" r:id="rId29"/>
    <p:sldId id="936" r:id="rId30"/>
    <p:sldId id="1596" r:id="rId31"/>
    <p:sldId id="1595" r:id="rId32"/>
    <p:sldId id="1194" r:id="rId33"/>
    <p:sldId id="1193" r:id="rId34"/>
    <p:sldId id="1146" r:id="rId35"/>
    <p:sldId id="1140" r:id="rId36"/>
    <p:sldId id="1147" r:id="rId37"/>
    <p:sldId id="1256" r:id="rId38"/>
    <p:sldId id="1562" r:id="rId39"/>
    <p:sldId id="1178" r:id="rId40"/>
    <p:sldId id="1563" r:id="rId41"/>
    <p:sldId id="1615" r:id="rId42"/>
    <p:sldId id="1564" r:id="rId43"/>
    <p:sldId id="1597" r:id="rId44"/>
    <p:sldId id="1565" r:id="rId45"/>
    <p:sldId id="1566" r:id="rId46"/>
    <p:sldId id="1570" r:id="rId47"/>
    <p:sldId id="649" r:id="rId48"/>
    <p:sldId id="1572" r:id="rId49"/>
    <p:sldId id="1611" r:id="rId50"/>
    <p:sldId id="1598" r:id="rId51"/>
    <p:sldId id="784" r:id="rId52"/>
    <p:sldId id="1616" r:id="rId53"/>
    <p:sldId id="708" r:id="rId54"/>
    <p:sldId id="872" r:id="rId55"/>
    <p:sldId id="870" r:id="rId56"/>
    <p:sldId id="1599" r:id="rId57"/>
    <p:sldId id="1600" r:id="rId58"/>
    <p:sldId id="783" r:id="rId59"/>
    <p:sldId id="1574" r:id="rId60"/>
    <p:sldId id="1571" r:id="rId61"/>
    <p:sldId id="1575" r:id="rId62"/>
    <p:sldId id="1576" r:id="rId63"/>
    <p:sldId id="1617" r:id="rId64"/>
    <p:sldId id="803" r:id="rId65"/>
    <p:sldId id="800" r:id="rId66"/>
    <p:sldId id="773" r:id="rId67"/>
    <p:sldId id="771" r:id="rId68"/>
    <p:sldId id="518" r:id="rId69"/>
    <p:sldId id="1577" r:id="rId70"/>
    <p:sldId id="1578" r:id="rId71"/>
    <p:sldId id="432" r:id="rId72"/>
    <p:sldId id="427" r:id="rId73"/>
    <p:sldId id="1509" r:id="rId74"/>
    <p:sldId id="428" r:id="rId75"/>
    <p:sldId id="1510" r:id="rId76"/>
    <p:sldId id="1462" r:id="rId77"/>
    <p:sldId id="1623" r:id="rId78"/>
    <p:sldId id="1579" r:id="rId79"/>
    <p:sldId id="1622" r:id="rId80"/>
    <p:sldId id="1621" r:id="rId81"/>
    <p:sldId id="1620" r:id="rId82"/>
    <p:sldId id="1580" r:id="rId83"/>
    <p:sldId id="1607" r:id="rId84"/>
    <p:sldId id="1606" r:id="rId85"/>
    <p:sldId id="1581" r:id="rId86"/>
    <p:sldId id="1593" r:id="rId87"/>
    <p:sldId id="1583" r:id="rId88"/>
    <p:sldId id="1582" r:id="rId89"/>
    <p:sldId id="1594" r:id="rId90"/>
    <p:sldId id="1610" r:id="rId91"/>
    <p:sldId id="1561" r:id="rId92"/>
  </p:sldIdLst>
  <p:sldSz cx="10287000" cy="6858000" type="35mm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charset="-128"/>
        <a:cs typeface="MS PGothic" panose="020B0600070205080204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charset="-128"/>
        <a:cs typeface="MS PGothic" panose="020B0600070205080204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charset="-128"/>
        <a:cs typeface="MS PGothic" panose="020B0600070205080204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charset="-128"/>
        <a:cs typeface="MS PGothic" panose="020B0600070205080204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charset="-128"/>
        <a:cs typeface="MS PGothic" panose="020B0600070205080204" charset="-128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charset="-128"/>
        <a:cs typeface="MS PGothic" panose="020B0600070205080204" charset="-128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charset="-128"/>
        <a:cs typeface="MS PGothic" panose="020B0600070205080204" charset="-128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charset="-128"/>
        <a:cs typeface="MS PGothic" panose="020B0600070205080204" charset="-128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charset="-128"/>
        <a:cs typeface="MS PGothic" panose="020B060007020508020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C4F6"/>
    <a:srgbClr val="FF0066"/>
    <a:srgbClr val="00007A"/>
    <a:srgbClr val="9D0083"/>
    <a:srgbClr val="2889EB"/>
    <a:srgbClr val="FBB585"/>
    <a:srgbClr val="43E4F5"/>
    <a:srgbClr val="67C9D1"/>
    <a:srgbClr val="F74567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93"/>
    <p:restoredTop sz="93131" autoAdjust="0"/>
  </p:normalViewPr>
  <p:slideViewPr>
    <p:cSldViewPr showGuides="1">
      <p:cViewPr varScale="1">
        <p:scale>
          <a:sx n="97" d="100"/>
          <a:sy n="97" d="100"/>
        </p:scale>
        <p:origin x="200" y="256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6" Type="http://schemas.openxmlformats.org/officeDocument/2006/relationships/tableStyles" Target="tableStyles.xml"/><Relationship Id="rId95" Type="http://schemas.openxmlformats.org/officeDocument/2006/relationships/viewProps" Target="viewProps.xml"/><Relationship Id="rId94" Type="http://schemas.openxmlformats.org/officeDocument/2006/relationships/presProps" Target="presProps.xml"/><Relationship Id="rId93" Type="http://schemas.openxmlformats.org/officeDocument/2006/relationships/handoutMaster" Target="handoutMasters/handoutMaster1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B81E021-2B5E-0D42-A22C-2B7DEC521AC5}" type="slidenum">
              <a:rPr lang="en-GB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F18BA70D-108A-2645-A569-8FA0111104DD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charset="-128"/>
        <a:cs typeface="MS PGothic" panose="020B060007020508020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6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8BA70D-108A-2645-A569-8FA0111104D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baseline="0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l-GR" sz="12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</a:rPr>
              <a:t>Με διαφορετική εμβρυολογική προέλευση. </a:t>
            </a:r>
            <a:endParaRPr lang="el-GR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</a:rPr>
              <a:t>G</a:t>
            </a:r>
            <a:r>
              <a:rPr lang="en-GB" dirty="0">
                <a:latin typeface="Times New Roman" panose="02020603050405020304" pitchFamily="18" charset="0"/>
              </a:rPr>
              <a:t>H</a:t>
            </a:r>
            <a:r>
              <a:rPr lang="el-GR" dirty="0">
                <a:latin typeface="Times New Roman" panose="02020603050405020304" pitchFamily="18" charset="0"/>
              </a:rPr>
              <a:t>:</a:t>
            </a:r>
            <a:r>
              <a:rPr lang="en-GB" dirty="0">
                <a:latin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</a:rPr>
              <a:t>μ</a:t>
            </a:r>
            <a:r>
              <a:rPr lang="el-GR" dirty="0" err="1">
                <a:latin typeface="Times New Roman" panose="02020603050405020304" pitchFamily="18" charset="0"/>
              </a:rPr>
              <a:t>εταβολισμός</a:t>
            </a:r>
            <a:r>
              <a:rPr lang="el-GR" dirty="0">
                <a:latin typeface="Times New Roman" panose="02020603050405020304" pitchFamily="18" charset="0"/>
              </a:rPr>
              <a:t> υδατανθράκων, </a:t>
            </a:r>
            <a:r>
              <a:rPr lang="el-GR" dirty="0" err="1">
                <a:latin typeface="Times New Roman" panose="02020603050405020304" pitchFamily="18" charset="0"/>
              </a:rPr>
              <a:t>λιπ</a:t>
            </a:r>
            <a:r>
              <a:rPr lang="en-GB" dirty="0" err="1">
                <a:latin typeface="Times New Roman" panose="02020603050405020304" pitchFamily="18" charset="0"/>
              </a:rPr>
              <a:t>ώ</a:t>
            </a:r>
            <a:r>
              <a:rPr lang="el-GR" dirty="0">
                <a:latin typeface="Times New Roman" panose="02020603050405020304" pitchFamily="18" charset="0"/>
              </a:rPr>
              <a:t>ν, </a:t>
            </a:r>
            <a:r>
              <a:rPr lang="el-GR" dirty="0" err="1">
                <a:latin typeface="Times New Roman" panose="02020603050405020304" pitchFamily="18" charset="0"/>
              </a:rPr>
              <a:t>πρωτεϊνοσύνθεση</a:t>
            </a:r>
            <a:r>
              <a:rPr lang="el-GR" dirty="0">
                <a:latin typeface="Times New Roman" panose="02020603050405020304" pitchFamily="18" charset="0"/>
              </a:rPr>
              <a:t>.</a:t>
            </a:r>
            <a:endParaRPr lang="el-GR" dirty="0">
              <a:latin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</a:rPr>
              <a:t>L</a:t>
            </a:r>
            <a:r>
              <a:rPr lang="en-GB" dirty="0">
                <a:latin typeface="Times New Roman" panose="02020603050405020304" pitchFamily="18" charset="0"/>
              </a:rPr>
              <a:t>H: </a:t>
            </a:r>
            <a:r>
              <a:rPr lang="el-GR" dirty="0">
                <a:latin typeface="Times New Roman" panose="02020603050405020304" pitchFamily="18" charset="0"/>
              </a:rPr>
              <a:t>Συμμετέχει στην </a:t>
            </a:r>
            <a:r>
              <a:rPr lang="el-GR" dirty="0" err="1">
                <a:latin typeface="Times New Roman" panose="02020603050405020304" pitchFamily="18" charset="0"/>
              </a:rPr>
              <a:t>ωοθυλακιορρηξία</a:t>
            </a:r>
            <a:r>
              <a:rPr lang="el-GR" dirty="0">
                <a:latin typeface="Times New Roman" panose="02020603050405020304" pitchFamily="18" charset="0"/>
              </a:rPr>
              <a:t>, σχηματισμό ωχρού σωματίου, παραγωγή κι έκκριση οιστρογόνων και προγεστερόνης. Επίσης, ελέγχει την παραγωγή τεστοστερόνης από τους </a:t>
            </a:r>
            <a:r>
              <a:rPr lang="el-GR" dirty="0" err="1">
                <a:latin typeface="Times New Roman" panose="02020603050405020304" pitchFamily="18" charset="0"/>
              </a:rPr>
              <a:t>όρχεις</a:t>
            </a:r>
            <a:r>
              <a:rPr lang="el-GR" dirty="0">
                <a:latin typeface="Times New Roman" panose="02020603050405020304" pitchFamily="18" charset="0"/>
              </a:rPr>
              <a:t>. Επίσης, ελέγχει την παραγωγή τεστοστερόνης από τους </a:t>
            </a:r>
            <a:r>
              <a:rPr lang="el-GR" dirty="0" err="1">
                <a:latin typeface="Times New Roman" panose="02020603050405020304" pitchFamily="18" charset="0"/>
              </a:rPr>
              <a:t>όρχεις</a:t>
            </a:r>
            <a:r>
              <a:rPr lang="el-GR" dirty="0">
                <a:latin typeface="Times New Roman" panose="02020603050405020304" pitchFamily="18" charset="0"/>
              </a:rPr>
              <a:t>.</a:t>
            </a:r>
            <a:endParaRPr lang="el-GR" dirty="0">
              <a:latin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</a:rPr>
              <a:t>F</a:t>
            </a:r>
            <a:r>
              <a:rPr lang="en-GB" dirty="0">
                <a:latin typeface="Times New Roman" panose="02020603050405020304" pitchFamily="18" charset="0"/>
              </a:rPr>
              <a:t>SH: </a:t>
            </a:r>
            <a:r>
              <a:rPr lang="el-GR" dirty="0" err="1">
                <a:latin typeface="Times New Roman" panose="02020603050405020304" pitchFamily="18" charset="0"/>
              </a:rPr>
              <a:t>Διεγε</a:t>
            </a:r>
            <a:r>
              <a:rPr lang="en-US" dirty="0" err="1">
                <a:latin typeface="Times New Roman" panose="02020603050405020304" pitchFamily="18" charset="0"/>
              </a:rPr>
              <a:t>ί</a:t>
            </a:r>
            <a:r>
              <a:rPr lang="el-GR" dirty="0" err="1">
                <a:latin typeface="Times New Roman" panose="02020603050405020304" pitchFamily="18" charset="0"/>
              </a:rPr>
              <a:t>ρει</a:t>
            </a:r>
            <a:r>
              <a:rPr lang="el-GR" dirty="0">
                <a:latin typeface="Times New Roman" panose="02020603050405020304" pitchFamily="18" charset="0"/>
              </a:rPr>
              <a:t> την έκκριση οιστρογόνων και προγεστερόνης και ρυθμίζει την ωρίμανση των ωαρίων κάθε μήνα.</a:t>
            </a:r>
            <a:endParaRPr lang="el-GR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</a:rPr>
              <a:t>Τα κύτταρα C</a:t>
            </a:r>
            <a:r>
              <a:rPr lang="en-GB" dirty="0">
                <a:latin typeface="Times New Roman" panose="02020603050405020304" pitchFamily="18" charset="0"/>
              </a:rPr>
              <a:t> π</a:t>
            </a:r>
            <a:r>
              <a:rPr lang="el-GR" dirty="0" err="1">
                <a:latin typeface="Times New Roman" panose="02020603050405020304" pitchFamily="18" charset="0"/>
              </a:rPr>
              <a:t>ροέρχονται</a:t>
            </a:r>
            <a:r>
              <a:rPr lang="el-GR" dirty="0">
                <a:latin typeface="Times New Roman" panose="02020603050405020304" pitchFamily="18" charset="0"/>
              </a:rPr>
              <a:t> από τα επιθηλιακά κύτταρα του 4</a:t>
            </a:r>
            <a:r>
              <a:rPr lang="el-GR" baseline="30000" dirty="0">
                <a:latin typeface="Times New Roman" panose="02020603050405020304" pitchFamily="18" charset="0"/>
              </a:rPr>
              <a:t>ου</a:t>
            </a:r>
            <a:r>
              <a:rPr lang="el-GR" dirty="0">
                <a:latin typeface="Times New Roman" panose="02020603050405020304" pitchFamily="18" charset="0"/>
              </a:rPr>
              <a:t> φαρυγγικού θυλάκου.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</a:rPr>
              <a:t>Επομένως, αν</a:t>
            </a:r>
            <a:r>
              <a:rPr lang="el-GR" baseline="0" dirty="0">
                <a:latin typeface="Times New Roman" panose="02020603050405020304" pitchFamily="18" charset="0"/>
              </a:rPr>
              <a:t> παραχθούν αντισώματα εναντίον της ΤΡΟ ή της </a:t>
            </a:r>
            <a:r>
              <a:rPr lang="en-GB" baseline="0" dirty="0">
                <a:latin typeface="Times New Roman" panose="02020603050405020304" pitchFamily="18" charset="0"/>
              </a:rPr>
              <a:t>TG, </a:t>
            </a:r>
            <a:r>
              <a:rPr lang="el-GR" baseline="0" dirty="0">
                <a:latin typeface="Times New Roman" panose="02020603050405020304" pitchFamily="18" charset="0"/>
              </a:rPr>
              <a:t>όπως θα αναφέρω στη συνέχεια, παραβλάπτονται 2 θεμελιώδεις διεργασίες κατά τη σύνθεση των θυρεοειδικών ορμονών, αυτές της οξείδωσης και της οργανοποίησης.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l-GR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PGothic" panose="020B0600070205080204" charset="-128"/>
                <a:cs typeface="MS PGothic" panose="020B0600070205080204" charset="-128"/>
              </a:rPr>
              <a:t>Η ΤSΗ έχει επίσης και διεγερτική μεταγραφική δράση σε γονίδια που μετέχουν στην αύξηση και στον πολλαπλασιασμό των θυρεοειδικών κυττάρων, προκαλώντας υπερπλασία και</a:t>
            </a:r>
            <a:r>
              <a:rPr lang="el-GR" sz="1200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PGothic" panose="020B0600070205080204" charset="-128"/>
                <a:cs typeface="MS PGothic" panose="020B0600070205080204" charset="-128"/>
              </a:rPr>
              <a:t> υπερτροφία του θυρεοειδούς (τροφική δράση).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PGothic" panose="020B0600070205080204" charset="-128"/>
                <a:cs typeface="MS PGothic" panose="020B0600070205080204" charset="-128"/>
              </a:rPr>
              <a:t> </a:t>
            </a:r>
            <a:endParaRPr lang="en-US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l-GR" b="0" dirty="0">
                <a:latin typeface="Times New Roman" panose="02020603050405020304" pitchFamily="18" charset="0"/>
              </a:rPr>
              <a:t>*</a:t>
            </a:r>
            <a:r>
              <a:rPr lang="el-GR" sz="1200" b="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Ως την 11</a:t>
            </a:r>
            <a:r>
              <a:rPr lang="el-GR" sz="1200" b="0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l-GR" sz="1200" b="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εβδ. κύησης, το έμβρυο εξαρτάται από τη μικρή ποσότητα θυροξίνης που δέχεται από τη μητρική κυκλοφορία μέσω του πλακούντα. Κατά το</a:t>
            </a:r>
            <a:r>
              <a:rPr lang="el-GR" sz="1200" b="0" baseline="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l-GR" sz="1200" b="0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1200" b="0" baseline="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τρίμηνο της κύησης όμως, ο θυρεοειδής αδένας του εμβρύου γίνεται πλήρως λειτουργικός.</a:t>
            </a:r>
            <a:endParaRPr lang="el-GR" sz="1200" b="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</a:rPr>
              <a:t>*Διατήρηση επιπέδων οξυγόνου στα φυσιολογικά όρια.</a:t>
            </a:r>
            <a:endParaRPr lang="el-GR" dirty="0">
              <a:latin typeface="Times New Roman" panose="02020603050405020304" pitchFamily="18" charset="0"/>
            </a:endParaRPr>
          </a:p>
          <a:p>
            <a:r>
              <a:rPr lang="el-GR" sz="12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**Συνεργική δράση με αυτές της αυξητικής ορμόνης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l-GR" sz="1200" b="1" i="1" dirty="0">
                <a:solidFill>
                  <a:srgbClr val="FFFF00"/>
                </a:solidFill>
                <a:latin typeface="Times New Roman" panose="02020603050405020304"/>
                <a:ea typeface="MS PGothic" panose="020B0600070205080204" charset="-128"/>
                <a:cs typeface="Times New Roman" panose="02020603050405020304"/>
              </a:rPr>
              <a:t>Τα συμπτώματα οφείλονται σε μειωμένο κυτταρικό μεταβολισμό και αυξημένη τριχοειδική διαφυγή αλβουμίνης.</a:t>
            </a:r>
            <a:endParaRPr lang="el-GR" sz="1200" b="1" i="1" dirty="0">
              <a:solidFill>
                <a:srgbClr val="FFFF00"/>
              </a:solidFill>
              <a:latin typeface="Times New Roman" panose="02020603050405020304"/>
              <a:ea typeface="MS PGothic" panose="020B0600070205080204" charset="-128"/>
              <a:cs typeface="Times New Roman" panose="02020603050405020304"/>
            </a:endParaRPr>
          </a:p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dirty="0">
              <a:latin typeface="Calibri" panose="020F0502020204030204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229112-F2EC-2A46-B0C3-1B22D1D162DE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dirty="0">
              <a:latin typeface="Calibri" panose="020F0502020204030204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229112-F2EC-2A46-B0C3-1B22D1D162DE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dirty="0">
              <a:latin typeface="Calibri" panose="020F0502020204030204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229112-F2EC-2A46-B0C3-1B22D1D162DE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Υπερκαλιαιμία και η μείωση του δραστικού όγκου (υπόταση, αιμορραγία...)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dirty="0">
              <a:latin typeface="Calibri" panose="020F0502020204030204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229112-F2EC-2A46-B0C3-1B22D1D162DE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Έλλειψη</a:t>
            </a:r>
            <a:r>
              <a:rPr lang="en-GB" dirty="0"/>
              <a:t>: </a:t>
            </a:r>
            <a:r>
              <a:rPr lang="el-GR" dirty="0"/>
              <a:t>μείωση</a:t>
            </a:r>
            <a:r>
              <a:rPr lang="el-GR" baseline="0" dirty="0"/>
              <a:t> καρδιακής συσταλτικότητας, αγγειοδιαστολή, μειωμένη σύνθεση κατεχολαμινών.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Corticotropin</a:t>
            </a:r>
            <a:r>
              <a:rPr lang="en-US" dirty="0"/>
              <a:t> releasing</a:t>
            </a:r>
            <a:r>
              <a:rPr lang="en-US" baseline="0" dirty="0"/>
              <a:t> hormone</a:t>
            </a:r>
            <a:endParaRPr lang="en-US" baseline="0" dirty="0"/>
          </a:p>
          <a:p>
            <a:r>
              <a:rPr lang="en-US" baseline="0" dirty="0"/>
              <a:t>H ACTH</a:t>
            </a:r>
            <a:r>
              <a:rPr lang="el-GR" baseline="0" dirty="0"/>
              <a:t> έχει ως κύριο ιστό-στόχο το φλοιό των επινεφριδίων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Έλλειψη</a:t>
            </a:r>
            <a:r>
              <a:rPr lang="en-GB" dirty="0"/>
              <a:t>: </a:t>
            </a:r>
            <a:r>
              <a:rPr lang="el-GR" dirty="0"/>
              <a:t>μείωση</a:t>
            </a:r>
            <a:r>
              <a:rPr lang="el-GR" baseline="0" dirty="0"/>
              <a:t> καρδιακής συσταλτικότητας, αγγειοδιαστολή, μειωμένη σύνθεση κατεχολαμινών.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Έλλειψη</a:t>
            </a:r>
            <a:r>
              <a:rPr lang="en-GB" dirty="0"/>
              <a:t>: </a:t>
            </a:r>
            <a:r>
              <a:rPr lang="el-GR" dirty="0"/>
              <a:t>μείωση</a:t>
            </a:r>
            <a:r>
              <a:rPr lang="el-GR" baseline="0" dirty="0"/>
              <a:t> καρδιακής συσταλτικότητας, αγγειοδιαστολή, μειωμένη σύνθεση κατεχολαμινών.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Υπερκαλιαιμία και η μείωση του δραστικού όγκου (υπόταση, αιμορραγία...)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dirty="0">
                <a:latin typeface="Calibri" panose="020F0502020204030204" charset="0"/>
              </a:rPr>
              <a:t>Προκαλεί </a:t>
            </a:r>
            <a:r>
              <a:rPr lang="el-GR" dirty="0" err="1">
                <a:latin typeface="Calibri" panose="020F0502020204030204" charset="0"/>
              </a:rPr>
              <a:t>αγγειοσύσπαση</a:t>
            </a:r>
            <a:endParaRPr lang="en-US" dirty="0">
              <a:latin typeface="Calibri" panose="020F0502020204030204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229112-F2EC-2A46-B0C3-1B22D1D162DE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dirty="0">
                <a:latin typeface="Calibri" panose="020F0502020204030204" charset="0"/>
              </a:rPr>
              <a:t>Δευτερεύοντες τύποι κυττάρων:</a:t>
            </a:r>
            <a:r>
              <a:rPr lang="en-GB" dirty="0">
                <a:latin typeface="Calibri" panose="020F0502020204030204" charset="0"/>
              </a:rPr>
              <a:t> </a:t>
            </a:r>
            <a:r>
              <a:rPr lang="en-GB" dirty="0" err="1">
                <a:latin typeface="Calibri" panose="020F0502020204030204" charset="0"/>
              </a:rPr>
              <a:t>κύ</a:t>
            </a:r>
            <a:r>
              <a:rPr lang="el-GR" dirty="0" err="1">
                <a:latin typeface="Calibri" panose="020F0502020204030204" charset="0"/>
              </a:rPr>
              <a:t>τταρα</a:t>
            </a:r>
            <a:r>
              <a:rPr lang="el-GR" dirty="0">
                <a:latin typeface="Calibri" panose="020F0502020204030204" charset="0"/>
              </a:rPr>
              <a:t> που παράγουν </a:t>
            </a:r>
            <a:r>
              <a:rPr lang="el-GR" dirty="0" err="1">
                <a:latin typeface="Calibri" panose="020F0502020204030204" charset="0"/>
              </a:rPr>
              <a:t>αγγειοδραστικό</a:t>
            </a:r>
            <a:r>
              <a:rPr lang="el-GR" dirty="0">
                <a:latin typeface="Calibri" panose="020F0502020204030204" charset="0"/>
              </a:rPr>
              <a:t> πεπτίδιο, κύτταρα μικτής έκκρισης (</a:t>
            </a:r>
            <a:r>
              <a:rPr lang="el-GR" dirty="0" err="1">
                <a:latin typeface="Calibri" panose="020F0502020204030204" charset="0"/>
              </a:rPr>
              <a:t>σεροτονίνη</a:t>
            </a:r>
            <a:r>
              <a:rPr lang="el-GR" dirty="0">
                <a:latin typeface="Calibri" panose="020F0502020204030204" charset="0"/>
              </a:rPr>
              <a:t>, ουσία Ρ).</a:t>
            </a:r>
            <a:endParaRPr lang="en-US" dirty="0">
              <a:latin typeface="Calibri" panose="020F0502020204030204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229112-F2EC-2A46-B0C3-1B22D1D162DE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dirty="0">
                <a:latin typeface="Calibri" panose="020F0502020204030204" charset="0"/>
              </a:rPr>
              <a:t>Δευτερεύοντες τύποι κυττάρων:</a:t>
            </a:r>
            <a:r>
              <a:rPr lang="en-GB" dirty="0">
                <a:latin typeface="Calibri" panose="020F0502020204030204" charset="0"/>
              </a:rPr>
              <a:t> </a:t>
            </a:r>
            <a:r>
              <a:rPr lang="en-GB" dirty="0" err="1">
                <a:latin typeface="Calibri" panose="020F0502020204030204" charset="0"/>
              </a:rPr>
              <a:t>κύ</a:t>
            </a:r>
            <a:r>
              <a:rPr lang="el-GR" dirty="0" err="1">
                <a:latin typeface="Calibri" panose="020F0502020204030204" charset="0"/>
              </a:rPr>
              <a:t>τταρα</a:t>
            </a:r>
            <a:r>
              <a:rPr lang="el-GR" dirty="0">
                <a:latin typeface="Calibri" panose="020F0502020204030204" charset="0"/>
              </a:rPr>
              <a:t> που παράγουν </a:t>
            </a:r>
            <a:r>
              <a:rPr lang="el-GR" dirty="0" err="1">
                <a:latin typeface="Calibri" panose="020F0502020204030204" charset="0"/>
              </a:rPr>
              <a:t>αγγειοδραστικό</a:t>
            </a:r>
            <a:r>
              <a:rPr lang="el-GR" dirty="0">
                <a:latin typeface="Calibri" panose="020F0502020204030204" charset="0"/>
              </a:rPr>
              <a:t> πεπτίδιο, κύτταρα μικτής έκκρισης (</a:t>
            </a:r>
            <a:r>
              <a:rPr lang="el-GR" dirty="0" err="1">
                <a:latin typeface="Calibri" panose="020F0502020204030204" charset="0"/>
              </a:rPr>
              <a:t>σεροτονίνη</a:t>
            </a:r>
            <a:r>
              <a:rPr lang="el-GR" dirty="0">
                <a:latin typeface="Calibri" panose="020F0502020204030204" charset="0"/>
              </a:rPr>
              <a:t>, ουσία Ρ).</a:t>
            </a:r>
            <a:endParaRPr lang="en-US" dirty="0">
              <a:latin typeface="Calibri" panose="020F0502020204030204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229112-F2EC-2A46-B0C3-1B22D1D162DE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i="1" dirty="0">
                <a:solidFill>
                  <a:schemeClr val="accent1"/>
                </a:solidFill>
                <a:latin typeface="Times New Roman" panose="02020603050405020304"/>
                <a:ea typeface="Arial" panose="020B0604020202020204" pitchFamily="34" charset="0"/>
                <a:cs typeface="Times New Roman" panose="02020603050405020304"/>
              </a:rPr>
              <a:t>(</a:t>
            </a:r>
            <a:r>
              <a:rPr lang="el-GR" i="1" dirty="0">
                <a:solidFill>
                  <a:schemeClr val="accent1"/>
                </a:solidFill>
                <a:latin typeface="Times New Roman" panose="02020603050405020304"/>
                <a:ea typeface="Arial" panose="020B0604020202020204" pitchFamily="34" charset="0"/>
                <a:cs typeface="Times New Roman" panose="02020603050405020304"/>
              </a:rPr>
              <a:t>κυτταροτοξικά Τ-λ καταστρέφουν μαζικά τα β-κ)</a:t>
            </a:r>
            <a:endParaRPr lang="el-GR" sz="1200" dirty="0">
              <a:latin typeface="Times New Roman" panose="02020603050405020304"/>
              <a:cs typeface="Times New Roman" panose="020206030504050203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l-GR" sz="1200" dirty="0">
                <a:latin typeface="Times New Roman" panose="02020603050405020304"/>
                <a:cs typeface="Times New Roman" panose="02020603050405020304"/>
              </a:rPr>
              <a:t>συνεπώς εξωγενής ινσουλίνη απαιτείται με τη μορφή υποδόριων ενέσεων για την είσοδο της γλυκόζης στα κύτταρα που θα τη χρησιμοποιήσουν για παραγωγή ενέργειας.</a:t>
            </a:r>
            <a:endParaRPr lang="en-US" sz="1200" dirty="0">
              <a:latin typeface="Times New Roman" panose="02020603050405020304"/>
              <a:cs typeface="Times New Roman" panose="02020603050405020304"/>
            </a:endParaRPr>
          </a:p>
          <a:p>
            <a:r>
              <a:rPr lang="en-US" dirty="0"/>
              <a:t>ZnT8:</a:t>
            </a:r>
            <a:r>
              <a:rPr lang="el-GR" dirty="0"/>
              <a:t>μεμβρανική πρωτεΐνη των β-κυττάρων, 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GLUT</a:t>
            </a:r>
            <a:r>
              <a:rPr lang="en-GB" baseline="0" dirty="0"/>
              <a:t> 4: </a:t>
            </a:r>
            <a:r>
              <a:rPr lang="el-GR" baseline="0" dirty="0"/>
              <a:t>μυς, λιπώδης ιστός</a:t>
            </a:r>
            <a:endParaRPr lang="el-GR" baseline="0" dirty="0"/>
          </a:p>
          <a:p>
            <a:r>
              <a:rPr lang="en-GB" baseline="0" dirty="0"/>
              <a:t>GLUT 2: </a:t>
            </a:r>
            <a:r>
              <a:rPr lang="el-GR" baseline="0" dirty="0"/>
              <a:t>ήπαρ, β-κύτταρο παγκρέατος. Δε χρειάζεται ινσουλίνη.</a:t>
            </a:r>
            <a:endParaRPr lang="en-GB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dirty="0" err="1">
                <a:latin typeface="Calibri" panose="020F0502020204030204" charset="0"/>
              </a:rPr>
              <a:t>Πρικαλεί</a:t>
            </a:r>
            <a:r>
              <a:rPr lang="el-GR" dirty="0">
                <a:latin typeface="Calibri" panose="020F0502020204030204" charset="0"/>
              </a:rPr>
              <a:t> </a:t>
            </a:r>
            <a:r>
              <a:rPr lang="el-GR" dirty="0" err="1">
                <a:latin typeface="Calibri" panose="020F0502020204030204" charset="0"/>
              </a:rPr>
              <a:t>αγγειοσύσπαση</a:t>
            </a:r>
            <a:endParaRPr lang="en-US" dirty="0">
              <a:latin typeface="Calibri" panose="020F0502020204030204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229112-F2EC-2A46-B0C3-1B22D1D162DE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en-US" dirty="0">
                <a:ea typeface="MS PGothic" panose="020B0600070205080204" charset="-128"/>
              </a:rPr>
              <a:t>LH </a:t>
            </a:r>
            <a:r>
              <a:rPr lang="el-GR" altLang="en-US" dirty="0">
                <a:ea typeface="MS PGothic" panose="020B0600070205080204" charset="-128"/>
              </a:rPr>
              <a:t>κορίτσια</a:t>
            </a:r>
            <a:r>
              <a:rPr lang="en-GB" altLang="en-US" dirty="0">
                <a:ea typeface="MS PGothic" panose="020B0600070205080204" charset="-128"/>
              </a:rPr>
              <a:t>: </a:t>
            </a:r>
            <a:r>
              <a:rPr lang="el-GR" altLang="en-US" dirty="0">
                <a:ea typeface="MS PGothic" panose="020B0600070205080204" charset="-128"/>
              </a:rPr>
              <a:t>κύτταρα έσω θήκης, παραγωγή τεστοστερόνης και </a:t>
            </a:r>
            <a:r>
              <a:rPr lang="el-GR" altLang="en-US" dirty="0" err="1">
                <a:ea typeface="MS PGothic" panose="020B0600070205080204" charset="-128"/>
              </a:rPr>
              <a:t>ανδροστενεδιόνης</a:t>
            </a:r>
            <a:r>
              <a:rPr lang="el-GR" altLang="en-US" dirty="0">
                <a:ea typeface="MS PGothic" panose="020B0600070205080204" charset="-128"/>
              </a:rPr>
              <a:t>, επάγει την ωορρηξία και διατηρεί την παραγωγή προγεστερόνης από το ωχρό σωμάτιο.</a:t>
            </a:r>
            <a:endParaRPr lang="el-GR" altLang="en-US" dirty="0">
              <a:ea typeface="MS PGothic" panose="020B0600070205080204" charset="-128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GB" altLang="en-US" dirty="0">
                <a:ea typeface="MS PGothic" panose="020B0600070205080204" charset="-128"/>
              </a:rPr>
              <a:t>FSH: </a:t>
            </a:r>
            <a:r>
              <a:rPr lang="el-GR" altLang="en-US" dirty="0">
                <a:ea typeface="MS PGothic" panose="020B0600070205080204" charset="-128"/>
              </a:rPr>
              <a:t>κοκκώδη κύτταρα, προάγει την παραγωγή και ενεργοποίηση της </a:t>
            </a:r>
            <a:r>
              <a:rPr lang="el-GR" altLang="en-US" dirty="0" err="1">
                <a:ea typeface="MS PGothic" panose="020B0600070205080204" charset="-128"/>
              </a:rPr>
              <a:t>αρωματάσης</a:t>
            </a:r>
            <a:r>
              <a:rPr lang="el-GR" altLang="en-US" dirty="0">
                <a:ea typeface="MS PGothic" panose="020B0600070205080204" charset="-128"/>
              </a:rPr>
              <a:t> </a:t>
            </a:r>
            <a:r>
              <a:rPr lang="el-GR" altLang="en-US" dirty="0">
                <a:ea typeface="MS PGothic" panose="020B0600070205080204" charset="-128"/>
                <a:sym typeface="Wingdings" panose="05000000000000000000" pitchFamily="2" charset="2"/>
              </a:rPr>
              <a:t> </a:t>
            </a:r>
            <a:r>
              <a:rPr lang="el-GR" altLang="en-US" dirty="0" err="1">
                <a:ea typeface="MS PGothic" panose="020B0600070205080204" charset="-128"/>
                <a:sym typeface="Wingdings" panose="05000000000000000000" pitchFamily="2" charset="2"/>
              </a:rPr>
              <a:t>αρωματοποίηση</a:t>
            </a:r>
            <a:r>
              <a:rPr lang="el-GR" altLang="en-US" dirty="0">
                <a:ea typeface="MS PGothic" panose="020B0600070205080204" charset="-128"/>
                <a:sym typeface="Wingdings" panose="05000000000000000000" pitchFamily="2" charset="2"/>
              </a:rPr>
              <a:t> ανδρογόνων σε οιστρογόνα.</a:t>
            </a:r>
            <a:endParaRPr lang="en-US" altLang="en-US" dirty="0">
              <a:ea typeface="MS PGothic" panose="020B0600070205080204" charset="-128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</a:pPr>
            <a:fld id="{27D0ACEB-56D3-3B47-98DB-1D937FCD2A19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altLang="en-US">
              <a:ea typeface="MS PGothic" panose="020B0600070205080204" charset="-128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</a:pPr>
            <a:fld id="{6A9B2A90-893C-8549-9DF8-76FAD3F65B18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>
                <a:latin typeface="Calibri" panose="020F0502020204030204" charset="0"/>
              </a:rPr>
              <a:t>Γονιμότητας. Συνεπεία ορμονικών μεταβολών. Μεταβατική περίοδος από την παιδική στην ενήλικο ζωή. Η εφηβεία είναι ευρύτερη έννοια και διαρκεί περισσότερο. Αλλαγή συμπεριφοράς. Διάρκεια 3-4 ετών.</a:t>
            </a:r>
            <a:endParaRPr lang="el-GR">
              <a:latin typeface="Calibri" panose="020F050202020403020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>
                <a:latin typeface="Calibri" panose="020F0502020204030204" charset="0"/>
              </a:rPr>
              <a:t>Δευτερογενή χαρακτηριστικά</a:t>
            </a:r>
            <a:r>
              <a:rPr lang="en-GB">
                <a:latin typeface="Calibri" panose="020F0502020204030204" charset="0"/>
              </a:rPr>
              <a:t>: </a:t>
            </a:r>
            <a:r>
              <a:rPr lang="el-GR">
                <a:latin typeface="Calibri" panose="020F0502020204030204" charset="0"/>
              </a:rPr>
              <a:t>Στήθος, αύξηση λίπους, τριχοφυία, Ανάπτυξη μυικής μάζας, «σπάσιμο» φωνής.</a:t>
            </a:r>
            <a:endParaRPr lang="en-US">
              <a:latin typeface="Calibri" panose="020F0502020204030204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71D1A1-E7EE-1843-867F-9F208DD2D911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en-US">
                <a:ea typeface="MS PGothic" panose="020B0600070205080204" charset="-128"/>
              </a:rPr>
              <a:t>Internal clock</a:t>
            </a:r>
            <a:r>
              <a:rPr lang="el-GR" altLang="en-US">
                <a:ea typeface="MS PGothic" panose="020B0600070205080204" charset="-128"/>
              </a:rPr>
              <a:t>. Μυστήριο.</a:t>
            </a:r>
            <a:endParaRPr lang="el-GR" altLang="en-US">
              <a:ea typeface="MS PGothic" panose="020B0600070205080204" charset="-128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>
                <a:ea typeface="MS PGothic" panose="020B0600070205080204" charset="-128"/>
              </a:rPr>
              <a:t>Ανάπτυξη κατά ώσεις δραστηριότητας την 11</a:t>
            </a:r>
            <a:r>
              <a:rPr lang="el-GR" altLang="en-US" baseline="30000">
                <a:ea typeface="MS PGothic" panose="020B0600070205080204" charset="-128"/>
              </a:rPr>
              <a:t>η</a:t>
            </a:r>
            <a:r>
              <a:rPr lang="el-GR" altLang="en-US">
                <a:ea typeface="MS PGothic" panose="020B0600070205080204" charset="-128"/>
              </a:rPr>
              <a:t> εβδ. κύησης. Αρνητική παλίνδρομη ρύθμιση στο 3</a:t>
            </a:r>
            <a:r>
              <a:rPr lang="el-GR" altLang="en-US" baseline="30000">
                <a:ea typeface="MS PGothic" panose="020B0600070205080204" charset="-128"/>
              </a:rPr>
              <a:t>ο</a:t>
            </a:r>
            <a:r>
              <a:rPr lang="el-GR" altLang="en-US">
                <a:ea typeface="MS PGothic" panose="020B0600070205080204" charset="-128"/>
              </a:rPr>
              <a:t> τρίμηνο της κύησης.</a:t>
            </a:r>
            <a:endParaRPr lang="el-GR" altLang="en-US">
              <a:ea typeface="MS PGothic" panose="020B0600070205080204" charset="-128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>
                <a:ea typeface="MS PGothic" panose="020B0600070205080204" charset="-128"/>
              </a:rPr>
              <a:t>Αποχωρισμός από τον πλακούντα, την κύρια πηγή οιστρογονικών στεροειδών του φύλου. Απώλεια αρνητικής παλίνδρομης ρύθμισης </a:t>
            </a:r>
            <a:r>
              <a:rPr lang="el-GR" altLang="en-US">
                <a:ea typeface="MS PGothic" panose="020B0600070205080204" charset="-128"/>
                <a:sym typeface="Wingdings" panose="05000000000000000000" pitchFamily="2" charset="2"/>
              </a:rPr>
              <a:t> αύξηση γοναδοτροπινών. Νεογνική μίνι-εφηβεία. &gt;6</a:t>
            </a:r>
            <a:r>
              <a:rPr lang="el-GR" altLang="en-US" baseline="30000">
                <a:ea typeface="MS PGothic" panose="020B0600070205080204" charset="-128"/>
                <a:sym typeface="Wingdings" panose="05000000000000000000" pitchFamily="2" charset="2"/>
              </a:rPr>
              <a:t>ο</a:t>
            </a:r>
            <a:r>
              <a:rPr lang="el-GR" altLang="en-US">
                <a:ea typeface="MS PGothic" panose="020B0600070205080204" charset="-128"/>
                <a:sym typeface="Wingdings" panose="05000000000000000000" pitchFamily="2" charset="2"/>
              </a:rPr>
              <a:t> μήνα</a:t>
            </a:r>
            <a:r>
              <a:rPr lang="en-GB" altLang="en-US">
                <a:ea typeface="MS PGothic" panose="020B0600070205080204" charset="-128"/>
                <a:sym typeface="Wingdings" panose="05000000000000000000" pitchFamily="2" charset="2"/>
              </a:rPr>
              <a:t>: </a:t>
            </a:r>
            <a:r>
              <a:rPr lang="el-GR" altLang="en-US">
                <a:ea typeface="MS PGothic" panose="020B0600070205080204" charset="-128"/>
                <a:sym typeface="Wingdings" panose="05000000000000000000" pitchFamily="2" charset="2"/>
              </a:rPr>
              <a:t>πτώση στις συγκεντρώσεις των γοναδοτροπινών. </a:t>
            </a:r>
            <a:r>
              <a:rPr lang="el-GR" altLang="en-US">
                <a:ea typeface="MS PGothic" panose="020B0600070205080204" charset="-128"/>
              </a:rPr>
              <a:t>Οι ενδοκρινολογικές αλλαγές κατά την εφηβεία επαναλαμβάνουν παλαιότερες αλλαγές κατά την εμβρυική ζωή.</a:t>
            </a:r>
            <a:endParaRPr lang="el-GR" altLang="en-US">
              <a:ea typeface="MS PGothic" panose="020B0600070205080204" charset="-128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>
              <a:spcBef>
                <a:spcPct val="0"/>
              </a:spcBef>
            </a:pPr>
            <a:fld id="{CEAAC0A1-C773-8F49-8D97-D488F67EB8B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>
                <a:latin typeface="Calibri" panose="020F0502020204030204" charset="0"/>
              </a:rPr>
              <a:t>Ορχιδόμετρο</a:t>
            </a:r>
            <a:r>
              <a:rPr lang="en-GB">
                <a:latin typeface="Calibri" panose="020F0502020204030204" charset="0"/>
              </a:rPr>
              <a:t>: </a:t>
            </a:r>
            <a:r>
              <a:rPr lang="el-GR">
                <a:latin typeface="Calibri" panose="020F0502020204030204" charset="0"/>
              </a:rPr>
              <a:t>Το στηθοσκόπιο του ΠΔ-Ενδοκρινολόγου.</a:t>
            </a:r>
            <a:endParaRPr lang="el-GR">
              <a:latin typeface="Calibri" panose="020F050202020403020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>
                <a:latin typeface="Calibri" panose="020F0502020204030204" charset="0"/>
              </a:rPr>
              <a:t>Θηλαρχή</a:t>
            </a:r>
            <a:r>
              <a:rPr lang="en-GB">
                <a:latin typeface="Calibri" panose="020F0502020204030204" charset="0"/>
              </a:rPr>
              <a:t>: </a:t>
            </a:r>
            <a:r>
              <a:rPr lang="el-GR">
                <a:latin typeface="Calibri" panose="020F0502020204030204" charset="0"/>
              </a:rPr>
              <a:t>10.7 έτη</a:t>
            </a:r>
            <a:endParaRPr lang="el-GR">
              <a:latin typeface="Calibri" panose="020F050202020403020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>
                <a:latin typeface="Calibri" panose="020F0502020204030204" charset="0"/>
              </a:rPr>
              <a:t>Εμμηναρχή</a:t>
            </a:r>
            <a:r>
              <a:rPr lang="en-GB">
                <a:latin typeface="Calibri" panose="020F0502020204030204" charset="0"/>
              </a:rPr>
              <a:t>: </a:t>
            </a:r>
            <a:r>
              <a:rPr lang="el-GR">
                <a:latin typeface="Calibri" panose="020F0502020204030204" charset="0"/>
              </a:rPr>
              <a:t>12.3-12.6 έτη (ΧΗ</a:t>
            </a:r>
            <a:r>
              <a:rPr lang="en-GB">
                <a:latin typeface="Calibri" panose="020F0502020204030204" charset="0"/>
              </a:rPr>
              <a:t>: </a:t>
            </a:r>
            <a:r>
              <a:rPr lang="el-GR">
                <a:latin typeface="Calibri" panose="020F0502020204030204" charset="0"/>
              </a:rPr>
              <a:t>13 έτη)</a:t>
            </a:r>
            <a:endParaRPr lang="en-US">
              <a:latin typeface="Calibri" panose="020F0502020204030204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2F9BBBD-65C6-A344-BCF9-B6DDFD5DB840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dirty="0">
              <a:latin typeface="Calibri" panose="020F0502020204030204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71D1A1-E7EE-1843-867F-9F208DD2D911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dirty="0">
              <a:latin typeface="Calibri" panose="020F0502020204030204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71D1A1-E7EE-1843-867F-9F208DD2D911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dirty="0">
                <a:latin typeface="Calibri" panose="020F0502020204030204" charset="0"/>
              </a:rPr>
              <a:t>Οι </a:t>
            </a:r>
            <a:r>
              <a:rPr lang="en-US" dirty="0" err="1">
                <a:latin typeface="Calibri" panose="020F0502020204030204" charset="0"/>
              </a:rPr>
              <a:t>ό</a:t>
            </a:r>
            <a:r>
              <a:rPr lang="el-GR" dirty="0" err="1">
                <a:latin typeface="Calibri" panose="020F0502020204030204" charset="0"/>
              </a:rPr>
              <a:t>ρχεις</a:t>
            </a:r>
            <a:r>
              <a:rPr lang="el-GR" dirty="0">
                <a:latin typeface="Calibri" panose="020F0502020204030204" charset="0"/>
              </a:rPr>
              <a:t> παράγουν επίσης </a:t>
            </a:r>
            <a:r>
              <a:rPr lang="el-GR" dirty="0" err="1">
                <a:latin typeface="Calibri" panose="020F0502020204030204" charset="0"/>
              </a:rPr>
              <a:t>ανδροστενεδιόνη</a:t>
            </a:r>
            <a:r>
              <a:rPr lang="el-GR" dirty="0">
                <a:latin typeface="Calibri" panose="020F0502020204030204" charset="0"/>
              </a:rPr>
              <a:t>, που έχει πιο περιορισμένο ρόλο από την τεστοστερόνη, και λίγα οιστρογόνα.</a:t>
            </a:r>
            <a:endParaRPr lang="en-US" dirty="0">
              <a:latin typeface="Calibri" panose="020F0502020204030204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71D1A1-E7EE-1843-867F-9F208DD2D911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dirty="0">
              <a:latin typeface="Calibri" panose="020F0502020204030204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71D1A1-E7EE-1843-867F-9F208DD2D911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dirty="0">
              <a:latin typeface="Calibri" panose="020F0502020204030204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71D1A1-E7EE-1843-867F-9F208DD2D911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dirty="0">
              <a:latin typeface="Calibri" panose="020F0502020204030204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71D1A1-E7EE-1843-867F-9F208DD2D911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dirty="0">
              <a:latin typeface="Calibri" panose="020F0502020204030204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71D1A1-E7EE-1843-867F-9F208DD2D911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dirty="0">
              <a:latin typeface="Calibri" panose="020F0502020204030204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71D1A1-E7EE-1843-867F-9F208DD2D911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dirty="0">
              <a:latin typeface="Calibri" panose="020F0502020204030204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71D1A1-E7EE-1843-867F-9F208DD2D911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dirty="0">
                <a:latin typeface="Calibri" panose="020F0502020204030204" charset="0"/>
              </a:rPr>
              <a:t>Καρωτιδικό</a:t>
            </a:r>
            <a:r>
              <a:rPr lang="en-GB" dirty="0">
                <a:latin typeface="Calibri" panose="020F0502020204030204" charset="0"/>
              </a:rPr>
              <a:t>: </a:t>
            </a:r>
            <a:r>
              <a:rPr lang="el-GR" dirty="0" err="1">
                <a:latin typeface="Calibri" panose="020F0502020204030204" charset="0"/>
              </a:rPr>
              <a:t>Χημειοϋποδοχείς</a:t>
            </a:r>
            <a:r>
              <a:rPr lang="el-GR" dirty="0">
                <a:latin typeface="Calibri" panose="020F0502020204030204" charset="0"/>
              </a:rPr>
              <a:t> p</a:t>
            </a:r>
            <a:r>
              <a:rPr lang="en-GB" dirty="0">
                <a:latin typeface="Calibri" panose="020F0502020204030204" charset="0"/>
              </a:rPr>
              <a:t>O2, </a:t>
            </a:r>
            <a:r>
              <a:rPr lang="en-GB" dirty="0" err="1">
                <a:latin typeface="Calibri" panose="020F0502020204030204" charset="0"/>
              </a:rPr>
              <a:t>pH.</a:t>
            </a:r>
            <a:r>
              <a:rPr lang="en-GB" dirty="0">
                <a:latin typeface="Calibri" panose="020F0502020204030204" charset="0"/>
              </a:rPr>
              <a:t> </a:t>
            </a:r>
            <a:endParaRPr lang="en-GB" dirty="0">
              <a:latin typeface="Calibri" panose="020F050202020403020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dirty="0">
                <a:latin typeface="Calibri" panose="020F0502020204030204" charset="0"/>
              </a:rPr>
              <a:t>Παρ</a:t>
            </a:r>
            <a:r>
              <a:rPr lang="en-GB" dirty="0" err="1">
                <a:latin typeface="Calibri" panose="020F0502020204030204" charset="0"/>
              </a:rPr>
              <a:t>ά</a:t>
            </a:r>
            <a:r>
              <a:rPr lang="el-GR" dirty="0" err="1">
                <a:latin typeface="Calibri" panose="020F0502020204030204" charset="0"/>
              </a:rPr>
              <a:t>γουν</a:t>
            </a:r>
            <a:r>
              <a:rPr lang="el-GR" dirty="0">
                <a:latin typeface="Calibri" panose="020F0502020204030204" charset="0"/>
              </a:rPr>
              <a:t> αδρεναλίνη.</a:t>
            </a:r>
            <a:endParaRPr lang="en-US" dirty="0">
              <a:latin typeface="Calibri" panose="020F0502020204030204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71D1A1-E7EE-1843-867F-9F208DD2D911}" type="slidenum">
              <a:rPr lang="en-US" sz="1200">
                <a:solidFill>
                  <a:srgbClr val="000000"/>
                </a:solidFill>
              </a:rPr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40D20-F38C-1E40-8AA7-6276FF8DFB9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/>
          <p:nvPr/>
        </p:nvGrpSpPr>
        <p:grpSpPr bwMode="auto">
          <a:xfrm>
            <a:off x="-1588" y="0"/>
            <a:ext cx="10288588" cy="6861175"/>
            <a:chOff x="-1588" y="0"/>
            <a:chExt cx="9145588" cy="6860798"/>
          </a:xfrm>
        </p:grpSpPr>
        <p:sp>
          <p:nvSpPr>
            <p:cNvPr id="5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2147483647 w 5760"/>
                <a:gd name="T13" fmla="*/ 2147483647 h 4320"/>
                <a:gd name="T14" fmla="*/ 2147483647 w 5760"/>
                <a:gd name="T15" fmla="*/ 2147483647 h 4320"/>
                <a:gd name="T16" fmla="*/ 2147483647 w 5760"/>
                <a:gd name="T17" fmla="*/ 2147483647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8713788" y="0"/>
            <a:ext cx="771525" cy="11001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4746" y="2226504"/>
            <a:ext cx="665738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74746" y="4777380"/>
            <a:ext cx="6657389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8497888" y="1814512"/>
            <a:ext cx="990600" cy="257175"/>
          </a:xfrm>
        </p:spPr>
        <p:txBody>
          <a:bodyPr anchor="t"/>
          <a:lstStyle>
            <a:lvl1pPr algn="l">
              <a:defRPr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7257257" y="3250406"/>
            <a:ext cx="3859212" cy="257175"/>
          </a:xfrm>
        </p:spPr>
        <p:txBody>
          <a:bodyPr/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FC8E6-E703-504B-864C-E5FA94FDEA7A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/>
          <p:nvPr/>
        </p:nvGrpSpPr>
        <p:grpSpPr bwMode="auto">
          <a:xfrm>
            <a:off x="-1588" y="0"/>
            <a:ext cx="10288588" cy="6861175"/>
            <a:chOff x="-1588" y="0"/>
            <a:chExt cx="9145588" cy="6860798"/>
          </a:xfrm>
        </p:grpSpPr>
        <p:sp>
          <p:nvSpPr>
            <p:cNvPr id="6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5"/>
            <p:cNvSpPr/>
            <p:nvPr/>
          </p:nvSpPr>
          <p:spPr>
            <a:xfrm>
              <a:off x="421754" y="401616"/>
              <a:ext cx="8327127" cy="3141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>
                <a:gd name="T0" fmla="*/ 0 w 10000"/>
                <a:gd name="T1" fmla="*/ 0 h 9621"/>
                <a:gd name="T2" fmla="*/ 0 w 10000"/>
                <a:gd name="T3" fmla="*/ 2147483647 h 9621"/>
                <a:gd name="T4" fmla="*/ 0 w 10000"/>
                <a:gd name="T5" fmla="*/ 2147483647 h 9621"/>
                <a:gd name="T6" fmla="*/ 0 w 10000"/>
                <a:gd name="T7" fmla="*/ 2147483647 h 9621"/>
                <a:gd name="T8" fmla="*/ 2147483647 w 10000"/>
                <a:gd name="T9" fmla="*/ 2147483647 h 9621"/>
                <a:gd name="T10" fmla="*/ 2147483647 w 10000"/>
                <a:gd name="T11" fmla="*/ 2147483647 h 9621"/>
                <a:gd name="T12" fmla="*/ 2147483647 w 10000"/>
                <a:gd name="T13" fmla="*/ 2147483647 h 9621"/>
                <a:gd name="T14" fmla="*/ 2147483647 w 10000"/>
                <a:gd name="T15" fmla="*/ 0 h 9621"/>
                <a:gd name="T16" fmla="*/ 2147483647 w 10000"/>
                <a:gd name="T17" fmla="*/ 0 h 9621"/>
                <a:gd name="T18" fmla="*/ 2147483647 w 10000"/>
                <a:gd name="T19" fmla="*/ 2147483647 h 9621"/>
                <a:gd name="T20" fmla="*/ 2147483647 w 10000"/>
                <a:gd name="T21" fmla="*/ 2147483647 h 9621"/>
                <a:gd name="T22" fmla="*/ 2147483647 w 10000"/>
                <a:gd name="T23" fmla="*/ 2147483647 h 9621"/>
                <a:gd name="T24" fmla="*/ 2147483647 w 10000"/>
                <a:gd name="T25" fmla="*/ 2147483647 h 9621"/>
                <a:gd name="T26" fmla="*/ 2147483647 w 10000"/>
                <a:gd name="T27" fmla="*/ 2147483647 h 9621"/>
                <a:gd name="T28" fmla="*/ 2147483647 w 10000"/>
                <a:gd name="T29" fmla="*/ 2147483647 h 9621"/>
                <a:gd name="T30" fmla="*/ 2147483647 w 10000"/>
                <a:gd name="T31" fmla="*/ 2147483647 h 9621"/>
                <a:gd name="T32" fmla="*/ 2147483647 w 10000"/>
                <a:gd name="T33" fmla="*/ 2147483647 h 9621"/>
                <a:gd name="T34" fmla="*/ 2147483647 w 10000"/>
                <a:gd name="T35" fmla="*/ 2147483647 h 9621"/>
                <a:gd name="T36" fmla="*/ 2147483647 w 10000"/>
                <a:gd name="T37" fmla="*/ 2147483647 h 9621"/>
                <a:gd name="T38" fmla="*/ 2147483647 w 10000"/>
                <a:gd name="T39" fmla="*/ 2147483647 h 9621"/>
                <a:gd name="T40" fmla="*/ 2147483647 w 10000"/>
                <a:gd name="T41" fmla="*/ 2147483647 h 9621"/>
                <a:gd name="T42" fmla="*/ 2147483647 w 10000"/>
                <a:gd name="T43" fmla="*/ 2147483647 h 9621"/>
                <a:gd name="T44" fmla="*/ 2147483647 w 10000"/>
                <a:gd name="T45" fmla="*/ 2147483647 h 9621"/>
                <a:gd name="T46" fmla="*/ 2147483647 w 10000"/>
                <a:gd name="T47" fmla="*/ 2147483647 h 9621"/>
                <a:gd name="T48" fmla="*/ 2147483647 w 10000"/>
                <a:gd name="T49" fmla="*/ 2147483647 h 9621"/>
                <a:gd name="T50" fmla="*/ 2147483647 w 10000"/>
                <a:gd name="T51" fmla="*/ 2147483647 h 9621"/>
                <a:gd name="T52" fmla="*/ 2147483647 w 10000"/>
                <a:gd name="T53" fmla="*/ 2147483647 h 9621"/>
                <a:gd name="T54" fmla="*/ 2147483647 w 10000"/>
                <a:gd name="T55" fmla="*/ 2147483647 h 9621"/>
                <a:gd name="T56" fmla="*/ 2147483647 w 10000"/>
                <a:gd name="T57" fmla="*/ 2147483647 h 9621"/>
                <a:gd name="T58" fmla="*/ 2147483647 w 10000"/>
                <a:gd name="T59" fmla="*/ 2147483647 h 9621"/>
                <a:gd name="T60" fmla="*/ 2147483647 w 10000"/>
                <a:gd name="T61" fmla="*/ 2147483647 h 9621"/>
                <a:gd name="T62" fmla="*/ 2147483647 w 10000"/>
                <a:gd name="T63" fmla="*/ 2147483647 h 9621"/>
                <a:gd name="T64" fmla="*/ 2147483647 w 10000"/>
                <a:gd name="T65" fmla="*/ 2147483647 h 9621"/>
                <a:gd name="T66" fmla="*/ 0 w 10000"/>
                <a:gd name="T67" fmla="*/ 0 h 9621"/>
                <a:gd name="T68" fmla="*/ 0 w 10000"/>
                <a:gd name="T69" fmla="*/ 0 h 96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2147483647 w 5760"/>
                <a:gd name="T13" fmla="*/ 2147483647 h 4320"/>
                <a:gd name="T14" fmla="*/ 2147483647 w 5760"/>
                <a:gd name="T15" fmla="*/ 2147483647 h 4320"/>
                <a:gd name="T16" fmla="*/ 2147483647 w 5760"/>
                <a:gd name="T17" fmla="*/ 2147483647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8713788" y="0"/>
            <a:ext cx="771525" cy="11001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4746" y="4961454"/>
            <a:ext cx="722475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74746" y="685800"/>
            <a:ext cx="7224755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l-GR" noProof="0"/>
              <a:t>Κάντε κλικ στο εικονίδιο για να προσθέσετε εικόνα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974745" y="5528192"/>
            <a:ext cx="7224755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80076-0BF4-4143-B371-784E081EDE0D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-1588" y="0"/>
            <a:ext cx="10288588" cy="6861175"/>
            <a:chOff x="-1588" y="0"/>
            <a:chExt cx="9145588" cy="6860798"/>
          </a:xfrm>
        </p:grpSpPr>
        <p:sp>
          <p:nvSpPr>
            <p:cNvPr id="5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-589932">
              <a:off x="6359946" y="2780895"/>
              <a:ext cx="2377690" cy="317748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8"/>
            <p:cNvSpPr/>
            <p:nvPr/>
          </p:nvSpPr>
          <p:spPr>
            <a:xfrm>
              <a:off x="485255" y="4343161"/>
              <a:ext cx="8181780" cy="2112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>
                <a:gd name="T0" fmla="*/ 0 w 10000"/>
                <a:gd name="T1" fmla="*/ 0 h 9621"/>
                <a:gd name="T2" fmla="*/ 0 w 10000"/>
                <a:gd name="T3" fmla="*/ 2147483647 h 9621"/>
                <a:gd name="T4" fmla="*/ 0 w 10000"/>
                <a:gd name="T5" fmla="*/ 2147483647 h 9621"/>
                <a:gd name="T6" fmla="*/ 0 w 10000"/>
                <a:gd name="T7" fmla="*/ 2147483647 h 9621"/>
                <a:gd name="T8" fmla="*/ 2147483647 w 10000"/>
                <a:gd name="T9" fmla="*/ 2147483647 h 9621"/>
                <a:gd name="T10" fmla="*/ 2147483647 w 10000"/>
                <a:gd name="T11" fmla="*/ 2147483647 h 9621"/>
                <a:gd name="T12" fmla="*/ 2147483647 w 10000"/>
                <a:gd name="T13" fmla="*/ 2147483647 h 9621"/>
                <a:gd name="T14" fmla="*/ 2147483647 w 10000"/>
                <a:gd name="T15" fmla="*/ 0 h 9621"/>
                <a:gd name="T16" fmla="*/ 2147483647 w 10000"/>
                <a:gd name="T17" fmla="*/ 0 h 9621"/>
                <a:gd name="T18" fmla="*/ 2147483647 w 10000"/>
                <a:gd name="T19" fmla="*/ 2147483647 h 9621"/>
                <a:gd name="T20" fmla="*/ 2147483647 w 10000"/>
                <a:gd name="T21" fmla="*/ 2147483647 h 9621"/>
                <a:gd name="T22" fmla="*/ 2147483647 w 10000"/>
                <a:gd name="T23" fmla="*/ 2147483647 h 9621"/>
                <a:gd name="T24" fmla="*/ 2147483647 w 10000"/>
                <a:gd name="T25" fmla="*/ 2147483647 h 9621"/>
                <a:gd name="T26" fmla="*/ 2147483647 w 10000"/>
                <a:gd name="T27" fmla="*/ 2147483647 h 9621"/>
                <a:gd name="T28" fmla="*/ 2147483647 w 10000"/>
                <a:gd name="T29" fmla="*/ 2147483647 h 9621"/>
                <a:gd name="T30" fmla="*/ 2147483647 w 10000"/>
                <a:gd name="T31" fmla="*/ 2147483647 h 9621"/>
                <a:gd name="T32" fmla="*/ 2147483647 w 10000"/>
                <a:gd name="T33" fmla="*/ 2147483647 h 9621"/>
                <a:gd name="T34" fmla="*/ 2147483647 w 10000"/>
                <a:gd name="T35" fmla="*/ 2147483647 h 9621"/>
                <a:gd name="T36" fmla="*/ 2147483647 w 10000"/>
                <a:gd name="T37" fmla="*/ 2147483647 h 9621"/>
                <a:gd name="T38" fmla="*/ 2147483647 w 10000"/>
                <a:gd name="T39" fmla="*/ 2147483647 h 9621"/>
                <a:gd name="T40" fmla="*/ 2147483647 w 10000"/>
                <a:gd name="T41" fmla="*/ 2147483647 h 9621"/>
                <a:gd name="T42" fmla="*/ 2147483647 w 10000"/>
                <a:gd name="T43" fmla="*/ 2147483647 h 9621"/>
                <a:gd name="T44" fmla="*/ 2147483647 w 10000"/>
                <a:gd name="T45" fmla="*/ 2147483647 h 9621"/>
                <a:gd name="T46" fmla="*/ 2147483647 w 10000"/>
                <a:gd name="T47" fmla="*/ 2147483647 h 9621"/>
                <a:gd name="T48" fmla="*/ 2147483647 w 10000"/>
                <a:gd name="T49" fmla="*/ 2147483647 h 9621"/>
                <a:gd name="T50" fmla="*/ 2147483647 w 10000"/>
                <a:gd name="T51" fmla="*/ 2147483647 h 9621"/>
                <a:gd name="T52" fmla="*/ 2147483647 w 10000"/>
                <a:gd name="T53" fmla="*/ 2147483647 h 9621"/>
                <a:gd name="T54" fmla="*/ 2147483647 w 10000"/>
                <a:gd name="T55" fmla="*/ 2147483647 h 9621"/>
                <a:gd name="T56" fmla="*/ 2147483647 w 10000"/>
                <a:gd name="T57" fmla="*/ 2147483647 h 9621"/>
                <a:gd name="T58" fmla="*/ 2147483647 w 10000"/>
                <a:gd name="T59" fmla="*/ 2147483647 h 9621"/>
                <a:gd name="T60" fmla="*/ 2147483647 w 10000"/>
                <a:gd name="T61" fmla="*/ 2147483647 h 9621"/>
                <a:gd name="T62" fmla="*/ 2147483647 w 10000"/>
                <a:gd name="T63" fmla="*/ 2147483647 h 9621"/>
                <a:gd name="T64" fmla="*/ 2147483647 w 10000"/>
                <a:gd name="T65" fmla="*/ 2147483647 h 9621"/>
                <a:gd name="T66" fmla="*/ 0 w 10000"/>
                <a:gd name="T67" fmla="*/ 0 h 9621"/>
                <a:gd name="T68" fmla="*/ 0 w 10000"/>
                <a:gd name="T69" fmla="*/ 0 h 96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2147483647 w 5760"/>
                <a:gd name="T13" fmla="*/ 2147483647 h 4320"/>
                <a:gd name="T14" fmla="*/ 2147483647 w 5760"/>
                <a:gd name="T15" fmla="*/ 2147483647 h 4320"/>
                <a:gd name="T16" fmla="*/ 2147483647 w 5760"/>
                <a:gd name="T17" fmla="*/ 2147483647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8713788" y="0"/>
            <a:ext cx="771525" cy="11001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4745" y="927100"/>
            <a:ext cx="7224756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74745" y="3488024"/>
            <a:ext cx="7224756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6C02D-9394-6E44-BDCB-4EFC82CD649D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 bwMode="auto">
          <a:xfrm>
            <a:off x="-1588" y="0"/>
            <a:ext cx="10288588" cy="6861175"/>
            <a:chOff x="-1588" y="0"/>
            <a:chExt cx="9145588" cy="6860798"/>
          </a:xfrm>
        </p:grpSpPr>
        <p:sp>
          <p:nvSpPr>
            <p:cNvPr id="6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-589932">
              <a:off x="6359946" y="4309201"/>
              <a:ext cx="2377690" cy="317748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>
                <a:gd name="T0" fmla="*/ 0 w 10000"/>
                <a:gd name="T1" fmla="*/ 0 h 9621"/>
                <a:gd name="T2" fmla="*/ 0 w 10000"/>
                <a:gd name="T3" fmla="*/ 2147483647 h 9621"/>
                <a:gd name="T4" fmla="*/ 0 w 10000"/>
                <a:gd name="T5" fmla="*/ 2147483647 h 9621"/>
                <a:gd name="T6" fmla="*/ 0 w 10000"/>
                <a:gd name="T7" fmla="*/ 2147483647 h 9621"/>
                <a:gd name="T8" fmla="*/ 2147483647 w 10000"/>
                <a:gd name="T9" fmla="*/ 2147483647 h 9621"/>
                <a:gd name="T10" fmla="*/ 2147483647 w 10000"/>
                <a:gd name="T11" fmla="*/ 2147483647 h 9621"/>
                <a:gd name="T12" fmla="*/ 2147483647 w 10000"/>
                <a:gd name="T13" fmla="*/ 2147483647 h 9621"/>
                <a:gd name="T14" fmla="*/ 2147483647 w 10000"/>
                <a:gd name="T15" fmla="*/ 0 h 9621"/>
                <a:gd name="T16" fmla="*/ 2147483647 w 10000"/>
                <a:gd name="T17" fmla="*/ 0 h 9621"/>
                <a:gd name="T18" fmla="*/ 2147483647 w 10000"/>
                <a:gd name="T19" fmla="*/ 2147483647 h 9621"/>
                <a:gd name="T20" fmla="*/ 2147483647 w 10000"/>
                <a:gd name="T21" fmla="*/ 2147483647 h 9621"/>
                <a:gd name="T22" fmla="*/ 2147483647 w 10000"/>
                <a:gd name="T23" fmla="*/ 2147483647 h 9621"/>
                <a:gd name="T24" fmla="*/ 2147483647 w 10000"/>
                <a:gd name="T25" fmla="*/ 2147483647 h 9621"/>
                <a:gd name="T26" fmla="*/ 2147483647 w 10000"/>
                <a:gd name="T27" fmla="*/ 2147483647 h 9621"/>
                <a:gd name="T28" fmla="*/ 2147483647 w 10000"/>
                <a:gd name="T29" fmla="*/ 2147483647 h 9621"/>
                <a:gd name="T30" fmla="*/ 2147483647 w 10000"/>
                <a:gd name="T31" fmla="*/ 2147483647 h 9621"/>
                <a:gd name="T32" fmla="*/ 2147483647 w 10000"/>
                <a:gd name="T33" fmla="*/ 2147483647 h 9621"/>
                <a:gd name="T34" fmla="*/ 2147483647 w 10000"/>
                <a:gd name="T35" fmla="*/ 2147483647 h 9621"/>
                <a:gd name="T36" fmla="*/ 2147483647 w 10000"/>
                <a:gd name="T37" fmla="*/ 2147483647 h 9621"/>
                <a:gd name="T38" fmla="*/ 2147483647 w 10000"/>
                <a:gd name="T39" fmla="*/ 2147483647 h 9621"/>
                <a:gd name="T40" fmla="*/ 2147483647 w 10000"/>
                <a:gd name="T41" fmla="*/ 2147483647 h 9621"/>
                <a:gd name="T42" fmla="*/ 2147483647 w 10000"/>
                <a:gd name="T43" fmla="*/ 2147483647 h 9621"/>
                <a:gd name="T44" fmla="*/ 2147483647 w 10000"/>
                <a:gd name="T45" fmla="*/ 2147483647 h 9621"/>
                <a:gd name="T46" fmla="*/ 2147483647 w 10000"/>
                <a:gd name="T47" fmla="*/ 2147483647 h 9621"/>
                <a:gd name="T48" fmla="*/ 2147483647 w 10000"/>
                <a:gd name="T49" fmla="*/ 2147483647 h 9621"/>
                <a:gd name="T50" fmla="*/ 2147483647 w 10000"/>
                <a:gd name="T51" fmla="*/ 2147483647 h 9621"/>
                <a:gd name="T52" fmla="*/ 2147483647 w 10000"/>
                <a:gd name="T53" fmla="*/ 2147483647 h 9621"/>
                <a:gd name="T54" fmla="*/ 2147483647 w 10000"/>
                <a:gd name="T55" fmla="*/ 2147483647 h 9621"/>
                <a:gd name="T56" fmla="*/ 2147483647 w 10000"/>
                <a:gd name="T57" fmla="*/ 2147483647 h 9621"/>
                <a:gd name="T58" fmla="*/ 2147483647 w 10000"/>
                <a:gd name="T59" fmla="*/ 2147483647 h 9621"/>
                <a:gd name="T60" fmla="*/ 2147483647 w 10000"/>
                <a:gd name="T61" fmla="*/ 2147483647 h 9621"/>
                <a:gd name="T62" fmla="*/ 2147483647 w 10000"/>
                <a:gd name="T63" fmla="*/ 2147483647 h 9621"/>
                <a:gd name="T64" fmla="*/ 2147483647 w 10000"/>
                <a:gd name="T65" fmla="*/ 2147483647 h 9621"/>
                <a:gd name="T66" fmla="*/ 0 w 10000"/>
                <a:gd name="T67" fmla="*/ 0 h 9621"/>
                <a:gd name="T68" fmla="*/ 0 w 10000"/>
                <a:gd name="T69" fmla="*/ 0 h 96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2147483647 w 5760"/>
                <a:gd name="T13" fmla="*/ 2147483647 h 4320"/>
                <a:gd name="T14" fmla="*/ 2147483647 w 5760"/>
                <a:gd name="T15" fmla="*/ 2147483647 h 4320"/>
                <a:gd name="T16" fmla="*/ 2147483647 w 5760"/>
                <a:gd name="T17" fmla="*/ 2147483647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36"/>
          <p:cNvSpPr txBox="1">
            <a:spLocks noChangeArrowheads="1"/>
          </p:cNvSpPr>
          <p:nvPr/>
        </p:nvSpPr>
        <p:spPr bwMode="gray">
          <a:xfrm>
            <a:off x="728663" y="652463"/>
            <a:ext cx="676275" cy="13223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r" eaLnBrk="1" hangingPunct="1">
              <a:defRPr/>
            </a:pPr>
            <a:r>
              <a:rPr lang="en-US" sz="8000">
                <a:solidFill>
                  <a:srgbClr val="EF53A5"/>
                </a:solidFill>
                <a:cs typeface="Arial" panose="020B0604020202020204" pitchFamily="34" charset="0"/>
              </a:rPr>
              <a:t>“</a:t>
            </a:r>
            <a:endParaRPr lang="en-US" sz="8000">
              <a:solidFill>
                <a:srgbClr val="EF53A5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37"/>
          <p:cNvSpPr txBox="1">
            <a:spLocks noChangeArrowheads="1"/>
          </p:cNvSpPr>
          <p:nvPr/>
        </p:nvSpPr>
        <p:spPr bwMode="gray">
          <a:xfrm>
            <a:off x="7953375" y="2900363"/>
            <a:ext cx="696913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r" eaLnBrk="1" hangingPunct="1">
              <a:defRPr/>
            </a:pPr>
            <a:r>
              <a:rPr lang="en-US" sz="8000">
                <a:solidFill>
                  <a:srgbClr val="EF53A5"/>
                </a:solidFill>
                <a:cs typeface="Arial" panose="020B0604020202020204" pitchFamily="34" charset="0"/>
              </a:rPr>
              <a:t>”</a:t>
            </a:r>
            <a:endParaRPr lang="en-US" sz="8000">
              <a:solidFill>
                <a:srgbClr val="EF53A5"/>
              </a:solidFill>
              <a:cs typeface="Arial" panose="020B0604020202020204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8713788" y="0"/>
            <a:ext cx="771525" cy="11001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9068" y="927100"/>
            <a:ext cx="6930433" cy="2882179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 hasCustomPrompt="1"/>
          </p:nvPr>
        </p:nvSpPr>
        <p:spPr bwMode="gray">
          <a:xfrm>
            <a:off x="1560688" y="3809279"/>
            <a:ext cx="6351911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74746" y="5000817"/>
            <a:ext cx="7136632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B72D9-0796-CE44-8D1B-494149986F2B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/>
          <p:nvPr/>
        </p:nvGrpSpPr>
        <p:grpSpPr bwMode="auto">
          <a:xfrm>
            <a:off x="-1588" y="0"/>
            <a:ext cx="10288588" cy="6861175"/>
            <a:chOff x="-1588" y="0"/>
            <a:chExt cx="9145588" cy="6860798"/>
          </a:xfrm>
        </p:grpSpPr>
        <p:sp>
          <p:nvSpPr>
            <p:cNvPr id="5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-589932">
              <a:off x="6359946" y="4311243"/>
              <a:ext cx="2377690" cy="317748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>
                <a:gd name="T0" fmla="*/ 0 w 10000"/>
                <a:gd name="T1" fmla="*/ 0 h 9621"/>
                <a:gd name="T2" fmla="*/ 0 w 10000"/>
                <a:gd name="T3" fmla="*/ 2147483647 h 9621"/>
                <a:gd name="T4" fmla="*/ 0 w 10000"/>
                <a:gd name="T5" fmla="*/ 2147483647 h 9621"/>
                <a:gd name="T6" fmla="*/ 0 w 10000"/>
                <a:gd name="T7" fmla="*/ 2147483647 h 9621"/>
                <a:gd name="T8" fmla="*/ 2147483647 w 10000"/>
                <a:gd name="T9" fmla="*/ 2147483647 h 9621"/>
                <a:gd name="T10" fmla="*/ 2147483647 w 10000"/>
                <a:gd name="T11" fmla="*/ 2147483647 h 9621"/>
                <a:gd name="T12" fmla="*/ 2147483647 w 10000"/>
                <a:gd name="T13" fmla="*/ 2147483647 h 9621"/>
                <a:gd name="T14" fmla="*/ 2147483647 w 10000"/>
                <a:gd name="T15" fmla="*/ 0 h 9621"/>
                <a:gd name="T16" fmla="*/ 2147483647 w 10000"/>
                <a:gd name="T17" fmla="*/ 0 h 9621"/>
                <a:gd name="T18" fmla="*/ 2147483647 w 10000"/>
                <a:gd name="T19" fmla="*/ 2147483647 h 9621"/>
                <a:gd name="T20" fmla="*/ 2147483647 w 10000"/>
                <a:gd name="T21" fmla="*/ 2147483647 h 9621"/>
                <a:gd name="T22" fmla="*/ 2147483647 w 10000"/>
                <a:gd name="T23" fmla="*/ 2147483647 h 9621"/>
                <a:gd name="T24" fmla="*/ 2147483647 w 10000"/>
                <a:gd name="T25" fmla="*/ 2147483647 h 9621"/>
                <a:gd name="T26" fmla="*/ 2147483647 w 10000"/>
                <a:gd name="T27" fmla="*/ 2147483647 h 9621"/>
                <a:gd name="T28" fmla="*/ 2147483647 w 10000"/>
                <a:gd name="T29" fmla="*/ 2147483647 h 9621"/>
                <a:gd name="T30" fmla="*/ 2147483647 w 10000"/>
                <a:gd name="T31" fmla="*/ 2147483647 h 9621"/>
                <a:gd name="T32" fmla="*/ 2147483647 w 10000"/>
                <a:gd name="T33" fmla="*/ 2147483647 h 9621"/>
                <a:gd name="T34" fmla="*/ 2147483647 w 10000"/>
                <a:gd name="T35" fmla="*/ 2147483647 h 9621"/>
                <a:gd name="T36" fmla="*/ 2147483647 w 10000"/>
                <a:gd name="T37" fmla="*/ 2147483647 h 9621"/>
                <a:gd name="T38" fmla="*/ 2147483647 w 10000"/>
                <a:gd name="T39" fmla="*/ 2147483647 h 9621"/>
                <a:gd name="T40" fmla="*/ 2147483647 w 10000"/>
                <a:gd name="T41" fmla="*/ 2147483647 h 9621"/>
                <a:gd name="T42" fmla="*/ 2147483647 w 10000"/>
                <a:gd name="T43" fmla="*/ 2147483647 h 9621"/>
                <a:gd name="T44" fmla="*/ 2147483647 w 10000"/>
                <a:gd name="T45" fmla="*/ 2147483647 h 9621"/>
                <a:gd name="T46" fmla="*/ 2147483647 w 10000"/>
                <a:gd name="T47" fmla="*/ 2147483647 h 9621"/>
                <a:gd name="T48" fmla="*/ 2147483647 w 10000"/>
                <a:gd name="T49" fmla="*/ 2147483647 h 9621"/>
                <a:gd name="T50" fmla="*/ 2147483647 w 10000"/>
                <a:gd name="T51" fmla="*/ 2147483647 h 9621"/>
                <a:gd name="T52" fmla="*/ 2147483647 w 10000"/>
                <a:gd name="T53" fmla="*/ 2147483647 h 9621"/>
                <a:gd name="T54" fmla="*/ 2147483647 w 10000"/>
                <a:gd name="T55" fmla="*/ 2147483647 h 9621"/>
                <a:gd name="T56" fmla="*/ 2147483647 w 10000"/>
                <a:gd name="T57" fmla="*/ 2147483647 h 9621"/>
                <a:gd name="T58" fmla="*/ 2147483647 w 10000"/>
                <a:gd name="T59" fmla="*/ 2147483647 h 9621"/>
                <a:gd name="T60" fmla="*/ 2147483647 w 10000"/>
                <a:gd name="T61" fmla="*/ 2147483647 h 9621"/>
                <a:gd name="T62" fmla="*/ 2147483647 w 10000"/>
                <a:gd name="T63" fmla="*/ 2147483647 h 9621"/>
                <a:gd name="T64" fmla="*/ 2147483647 w 10000"/>
                <a:gd name="T65" fmla="*/ 2147483647 h 9621"/>
                <a:gd name="T66" fmla="*/ 0 w 10000"/>
                <a:gd name="T67" fmla="*/ 0 h 9621"/>
                <a:gd name="T68" fmla="*/ 0 w 10000"/>
                <a:gd name="T69" fmla="*/ 0 h 96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2147483647 w 5760"/>
                <a:gd name="T13" fmla="*/ 2147483647 h 4320"/>
                <a:gd name="T14" fmla="*/ 2147483647 w 5760"/>
                <a:gd name="T15" fmla="*/ 2147483647 h 4320"/>
                <a:gd name="T16" fmla="*/ 2147483647 w 5760"/>
                <a:gd name="T17" fmla="*/ 2147483647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713788" y="0"/>
            <a:ext cx="771525" cy="11001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4745" y="2057400"/>
            <a:ext cx="7224756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4746" y="5024909"/>
            <a:ext cx="7224755" cy="994891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DF00E-69CD-1A48-93AC-B0894DA29374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/>
          <p:cNvCxnSpPr/>
          <p:nvPr/>
        </p:nvCxnSpPr>
        <p:spPr>
          <a:xfrm>
            <a:off x="3706813" y="2489200"/>
            <a:ext cx="0" cy="35464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/>
          <p:cNvCxnSpPr/>
          <p:nvPr/>
        </p:nvCxnSpPr>
        <p:spPr>
          <a:xfrm>
            <a:off x="6580188" y="2489200"/>
            <a:ext cx="0" cy="35464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4746" y="927100"/>
            <a:ext cx="7226542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4745" y="2489200"/>
            <a:ext cx="2602611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74745" y="3147164"/>
            <a:ext cx="2602611" cy="288836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831316" y="2489200"/>
            <a:ext cx="260878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3834530" y="3147164"/>
            <a:ext cx="2608783" cy="288836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703472" y="2489200"/>
            <a:ext cx="260878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6706053" y="3147164"/>
            <a:ext cx="2606203" cy="288836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159E-8C67-ED43-8859-FA9138F47203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39"/>
          <p:cNvCxnSpPr/>
          <p:nvPr/>
        </p:nvCxnSpPr>
        <p:spPr>
          <a:xfrm>
            <a:off x="3702050" y="2489200"/>
            <a:ext cx="0" cy="35464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40"/>
          <p:cNvCxnSpPr/>
          <p:nvPr/>
        </p:nvCxnSpPr>
        <p:spPr>
          <a:xfrm>
            <a:off x="6580188" y="2489200"/>
            <a:ext cx="0" cy="35464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4745" y="927100"/>
            <a:ext cx="7138418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4745" y="4179596"/>
            <a:ext cx="2602611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146437" y="2489200"/>
            <a:ext cx="2267037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l-GR" noProof="0"/>
              <a:t>Κάντε κλικ στο εικονίδιο για να προσθέσετε εικόνα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74744" y="4837559"/>
            <a:ext cx="2602611" cy="118732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837516" y="4179595"/>
            <a:ext cx="260878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997338" y="2489200"/>
            <a:ext cx="2267037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l-GR" noProof="0"/>
              <a:t>Κάντε κλικ στο εικονίδιο για να προσθέσετε εικόνα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3837516" y="4848209"/>
            <a:ext cx="2608783" cy="118732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703472" y="4179596"/>
            <a:ext cx="260878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6872221" y="2489200"/>
            <a:ext cx="2267037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l-GR" noProof="0"/>
              <a:t>Κάντε κλικ στο εικονίδιο για να προσθέσετε εικόνα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6703472" y="4837559"/>
            <a:ext cx="2608783" cy="118732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571A4-E177-1347-9134-F0BA2DB81F26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74088" y="6388100"/>
            <a:ext cx="11144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025" y="6388100"/>
            <a:ext cx="4341813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60494-4F36-A644-BCBC-12ABA9463370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 bwMode="auto">
          <a:xfrm>
            <a:off x="-1588" y="0"/>
            <a:ext cx="10260013" cy="6861175"/>
            <a:chOff x="-1588" y="0"/>
            <a:chExt cx="9120420" cy="6860798"/>
          </a:xfrm>
        </p:grpSpPr>
        <p:sp>
          <p:nvSpPr>
            <p:cNvPr id="5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6"/>
          <p:cNvSpPr/>
          <p:nvPr/>
        </p:nvSpPr>
        <p:spPr>
          <a:xfrm>
            <a:off x="466725" y="401638"/>
            <a:ext cx="5186363" cy="6054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9"/>
          <p:cNvSpPr/>
          <p:nvPr/>
        </p:nvSpPr>
        <p:spPr bwMode="gray">
          <a:xfrm rot="5400000">
            <a:off x="1835944" y="1558132"/>
            <a:ext cx="5997575" cy="3741737"/>
          </a:xfrm>
          <a:custGeom>
            <a:avLst/>
            <a:gdLst>
              <a:gd name="T0" fmla="*/ 0 w 4960"/>
              <a:gd name="T1" fmla="*/ 0 h 2752"/>
              <a:gd name="T2" fmla="*/ 0 w 4960"/>
              <a:gd name="T3" fmla="*/ 2147483647 h 2752"/>
              <a:gd name="T4" fmla="*/ 0 w 4960"/>
              <a:gd name="T5" fmla="*/ 2147483647 h 2752"/>
              <a:gd name="T6" fmla="*/ 0 w 4960"/>
              <a:gd name="T7" fmla="*/ 2147483647 h 2752"/>
              <a:gd name="T8" fmla="*/ 2147483647 w 4960"/>
              <a:gd name="T9" fmla="*/ 2147483647 h 2752"/>
              <a:gd name="T10" fmla="*/ 2147483647 w 4960"/>
              <a:gd name="T11" fmla="*/ 2147483647 h 2752"/>
              <a:gd name="T12" fmla="*/ 2147483647 w 4960"/>
              <a:gd name="T13" fmla="*/ 2147483647 h 2752"/>
              <a:gd name="T14" fmla="*/ 2147483647 w 4960"/>
              <a:gd name="T15" fmla="*/ 0 h 2752"/>
              <a:gd name="T16" fmla="*/ 2147483647 w 4960"/>
              <a:gd name="T17" fmla="*/ 0 h 2752"/>
              <a:gd name="T18" fmla="*/ 2147483647 w 4960"/>
              <a:gd name="T19" fmla="*/ 2147483647 h 2752"/>
              <a:gd name="T20" fmla="*/ 2147483647 w 4960"/>
              <a:gd name="T21" fmla="*/ 2147483647 h 2752"/>
              <a:gd name="T22" fmla="*/ 2147483647 w 4960"/>
              <a:gd name="T23" fmla="*/ 2147483647 h 2752"/>
              <a:gd name="T24" fmla="*/ 2147483647 w 4960"/>
              <a:gd name="T25" fmla="*/ 2147483647 h 2752"/>
              <a:gd name="T26" fmla="*/ 2147483647 w 4960"/>
              <a:gd name="T27" fmla="*/ 2147483647 h 2752"/>
              <a:gd name="T28" fmla="*/ 2147483647 w 4960"/>
              <a:gd name="T29" fmla="*/ 2147483647 h 2752"/>
              <a:gd name="T30" fmla="*/ 2147483647 w 4960"/>
              <a:gd name="T31" fmla="*/ 2147483647 h 2752"/>
              <a:gd name="T32" fmla="*/ 2147483647 w 4960"/>
              <a:gd name="T33" fmla="*/ 2147483647 h 2752"/>
              <a:gd name="T34" fmla="*/ 2147483647 w 4960"/>
              <a:gd name="T35" fmla="*/ 2147483647 h 2752"/>
              <a:gd name="T36" fmla="*/ 2147483647 w 4960"/>
              <a:gd name="T37" fmla="*/ 2147483647 h 2752"/>
              <a:gd name="T38" fmla="*/ 2147483647 w 4960"/>
              <a:gd name="T39" fmla="*/ 2147483647 h 2752"/>
              <a:gd name="T40" fmla="*/ 2147483647 w 4960"/>
              <a:gd name="T41" fmla="*/ 2147483647 h 2752"/>
              <a:gd name="T42" fmla="*/ 2147483647 w 4960"/>
              <a:gd name="T43" fmla="*/ 2147483647 h 2752"/>
              <a:gd name="T44" fmla="*/ 2147483647 w 4960"/>
              <a:gd name="T45" fmla="*/ 2147483647 h 2752"/>
              <a:gd name="T46" fmla="*/ 2147483647 w 4960"/>
              <a:gd name="T47" fmla="*/ 2147483647 h 2752"/>
              <a:gd name="T48" fmla="*/ 2147483647 w 4960"/>
              <a:gd name="T49" fmla="*/ 2147483647 h 2752"/>
              <a:gd name="T50" fmla="*/ 2147483647 w 4960"/>
              <a:gd name="T51" fmla="*/ 2147483647 h 2752"/>
              <a:gd name="T52" fmla="*/ 2147483647 w 4960"/>
              <a:gd name="T53" fmla="*/ 2147483647 h 2752"/>
              <a:gd name="T54" fmla="*/ 2147483647 w 4960"/>
              <a:gd name="T55" fmla="*/ 2147483647 h 2752"/>
              <a:gd name="T56" fmla="*/ 2147483647 w 4960"/>
              <a:gd name="T57" fmla="*/ 2147483647 h 2752"/>
              <a:gd name="T58" fmla="*/ 2147483647 w 4960"/>
              <a:gd name="T59" fmla="*/ 2147483647 h 2752"/>
              <a:gd name="T60" fmla="*/ 2147483647 w 4960"/>
              <a:gd name="T61" fmla="*/ 2147483647 h 2752"/>
              <a:gd name="T62" fmla="*/ 2147483647 w 4960"/>
              <a:gd name="T63" fmla="*/ 2147483647 h 2752"/>
              <a:gd name="T64" fmla="*/ 2147483647 w 4960"/>
              <a:gd name="T65" fmla="*/ 2147483647 h 2752"/>
              <a:gd name="T66" fmla="*/ 0 w 4960"/>
              <a:gd name="T67" fmla="*/ 0 h 2752"/>
              <a:gd name="T68" fmla="*/ 0 w 4960"/>
              <a:gd name="T69" fmla="*/ 0 h 275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gray">
          <a:xfrm>
            <a:off x="0" y="0"/>
            <a:ext cx="10287000" cy="6858000"/>
          </a:xfrm>
          <a:custGeom>
            <a:avLst/>
            <a:gdLst>
              <a:gd name="T0" fmla="*/ 0 w 5760"/>
              <a:gd name="T1" fmla="*/ 0 h 4320"/>
              <a:gd name="T2" fmla="*/ 0 w 5760"/>
              <a:gd name="T3" fmla="*/ 2147483647 h 4320"/>
              <a:gd name="T4" fmla="*/ 2147483647 w 5760"/>
              <a:gd name="T5" fmla="*/ 2147483647 h 4320"/>
              <a:gd name="T6" fmla="*/ 2147483647 w 5760"/>
              <a:gd name="T7" fmla="*/ 0 h 4320"/>
              <a:gd name="T8" fmla="*/ 0 w 5760"/>
              <a:gd name="T9" fmla="*/ 0 h 4320"/>
              <a:gd name="T10" fmla="*/ 2147483647 w 5760"/>
              <a:gd name="T11" fmla="*/ 2147483647 h 4320"/>
              <a:gd name="T12" fmla="*/ 2147483647 w 5760"/>
              <a:gd name="T13" fmla="*/ 2147483647 h 4320"/>
              <a:gd name="T14" fmla="*/ 2147483647 w 5760"/>
              <a:gd name="T15" fmla="*/ 2147483647 h 4320"/>
              <a:gd name="T16" fmla="*/ 2147483647 w 5760"/>
              <a:gd name="T17" fmla="*/ 2147483647 h 4320"/>
              <a:gd name="T18" fmla="*/ 2147483647 w 5760"/>
              <a:gd name="T19" fmla="*/ 2147483647 h 43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8713788" y="0"/>
            <a:ext cx="771525" cy="11001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946794" y="1447799"/>
            <a:ext cx="1252706" cy="4572001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75080" y="1447799"/>
            <a:ext cx="4969053" cy="4572001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6425" y="6365875"/>
            <a:ext cx="4341813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6D7BC-C565-E54D-A1C9-AC1121D2F243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69632"/>
            <a:ext cx="9086850" cy="1143000"/>
          </a:xfrm>
        </p:spPr>
        <p:txBody>
          <a:bodyPr/>
          <a:lstStyle>
            <a:lvl1pPr algn="l">
              <a:defRPr lang="en-US" dirty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1596413"/>
            <a:ext cx="908685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7485267A-C9E7-944C-9FEC-B8C673B54DE0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ACD5286F-F97A-3441-895F-9AAF00862B1D}" type="slidenum">
              <a:rPr lang="en-US"/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4216" y="927099"/>
            <a:ext cx="7136631" cy="709865"/>
          </a:xfrm>
        </p:spPr>
        <p:txBody>
          <a:bodyPr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AD91C-68A8-1243-A40A-5531BD6F13FF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 bwMode="auto">
          <a:xfrm>
            <a:off x="-1588" y="0"/>
            <a:ext cx="10288588" cy="6861175"/>
            <a:chOff x="-1588" y="0"/>
            <a:chExt cx="9145588" cy="6860798"/>
          </a:xfrm>
        </p:grpSpPr>
        <p:sp>
          <p:nvSpPr>
            <p:cNvPr id="5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9"/>
            <p:cNvSpPr/>
            <p:nvPr/>
          </p:nvSpPr>
          <p:spPr>
            <a:xfrm>
              <a:off x="5283126" y="401616"/>
              <a:ext cx="3465756" cy="6054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0"/>
            <p:cNvSpPr/>
            <p:nvPr/>
          </p:nvSpPr>
          <p:spPr bwMode="gray">
            <a:xfrm rot="-5400000">
              <a:off x="3105027" y="1765596"/>
              <a:ext cx="5995993" cy="3326809"/>
            </a:xfrm>
            <a:custGeom>
              <a:avLst/>
              <a:gdLst>
                <a:gd name="T0" fmla="*/ 0 w 4960"/>
                <a:gd name="T1" fmla="*/ 0 h 2752"/>
                <a:gd name="T2" fmla="*/ 0 w 4960"/>
                <a:gd name="T3" fmla="*/ 2147483647 h 2752"/>
                <a:gd name="T4" fmla="*/ 0 w 4960"/>
                <a:gd name="T5" fmla="*/ 2147483647 h 2752"/>
                <a:gd name="T6" fmla="*/ 0 w 4960"/>
                <a:gd name="T7" fmla="*/ 2147483647 h 2752"/>
                <a:gd name="T8" fmla="*/ 2147483647 w 4960"/>
                <a:gd name="T9" fmla="*/ 2147483647 h 2752"/>
                <a:gd name="T10" fmla="*/ 2147483647 w 4960"/>
                <a:gd name="T11" fmla="*/ 2147483647 h 2752"/>
                <a:gd name="T12" fmla="*/ 2147483647 w 4960"/>
                <a:gd name="T13" fmla="*/ 2147483647 h 2752"/>
                <a:gd name="T14" fmla="*/ 2147483647 w 4960"/>
                <a:gd name="T15" fmla="*/ 0 h 2752"/>
                <a:gd name="T16" fmla="*/ 2147483647 w 4960"/>
                <a:gd name="T17" fmla="*/ 0 h 2752"/>
                <a:gd name="T18" fmla="*/ 2147483647 w 4960"/>
                <a:gd name="T19" fmla="*/ 2147483647 h 2752"/>
                <a:gd name="T20" fmla="*/ 2147483647 w 4960"/>
                <a:gd name="T21" fmla="*/ 2147483647 h 2752"/>
                <a:gd name="T22" fmla="*/ 2147483647 w 4960"/>
                <a:gd name="T23" fmla="*/ 2147483647 h 2752"/>
                <a:gd name="T24" fmla="*/ 2147483647 w 4960"/>
                <a:gd name="T25" fmla="*/ 2147483647 h 2752"/>
                <a:gd name="T26" fmla="*/ 2147483647 w 4960"/>
                <a:gd name="T27" fmla="*/ 2147483647 h 2752"/>
                <a:gd name="T28" fmla="*/ 2147483647 w 4960"/>
                <a:gd name="T29" fmla="*/ 2147483647 h 2752"/>
                <a:gd name="T30" fmla="*/ 2147483647 w 4960"/>
                <a:gd name="T31" fmla="*/ 2147483647 h 2752"/>
                <a:gd name="T32" fmla="*/ 2147483647 w 4960"/>
                <a:gd name="T33" fmla="*/ 2147483647 h 2752"/>
                <a:gd name="T34" fmla="*/ 2147483647 w 4960"/>
                <a:gd name="T35" fmla="*/ 2147483647 h 2752"/>
                <a:gd name="T36" fmla="*/ 2147483647 w 4960"/>
                <a:gd name="T37" fmla="*/ 2147483647 h 2752"/>
                <a:gd name="T38" fmla="*/ 2147483647 w 4960"/>
                <a:gd name="T39" fmla="*/ 2147483647 h 2752"/>
                <a:gd name="T40" fmla="*/ 2147483647 w 4960"/>
                <a:gd name="T41" fmla="*/ 2147483647 h 2752"/>
                <a:gd name="T42" fmla="*/ 2147483647 w 4960"/>
                <a:gd name="T43" fmla="*/ 2147483647 h 2752"/>
                <a:gd name="T44" fmla="*/ 2147483647 w 4960"/>
                <a:gd name="T45" fmla="*/ 2147483647 h 2752"/>
                <a:gd name="T46" fmla="*/ 2147483647 w 4960"/>
                <a:gd name="T47" fmla="*/ 2147483647 h 2752"/>
                <a:gd name="T48" fmla="*/ 2147483647 w 4960"/>
                <a:gd name="T49" fmla="*/ 2147483647 h 2752"/>
                <a:gd name="T50" fmla="*/ 2147483647 w 4960"/>
                <a:gd name="T51" fmla="*/ 2147483647 h 2752"/>
                <a:gd name="T52" fmla="*/ 2147483647 w 4960"/>
                <a:gd name="T53" fmla="*/ 2147483647 h 2752"/>
                <a:gd name="T54" fmla="*/ 2147483647 w 4960"/>
                <a:gd name="T55" fmla="*/ 2147483647 h 2752"/>
                <a:gd name="T56" fmla="*/ 2147483647 w 4960"/>
                <a:gd name="T57" fmla="*/ 2147483647 h 2752"/>
                <a:gd name="T58" fmla="*/ 2147483647 w 4960"/>
                <a:gd name="T59" fmla="*/ 2147483647 h 2752"/>
                <a:gd name="T60" fmla="*/ 2147483647 w 4960"/>
                <a:gd name="T61" fmla="*/ 2147483647 h 2752"/>
                <a:gd name="T62" fmla="*/ 2147483647 w 4960"/>
                <a:gd name="T63" fmla="*/ 2147483647 h 2752"/>
                <a:gd name="T64" fmla="*/ 2147483647 w 4960"/>
                <a:gd name="T65" fmla="*/ 2147483647 h 2752"/>
                <a:gd name="T66" fmla="*/ 0 w 4960"/>
                <a:gd name="T67" fmla="*/ 0 h 2752"/>
                <a:gd name="T68" fmla="*/ 0 w 4960"/>
                <a:gd name="T69" fmla="*/ 0 h 27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/>
            <p:cNvSpPr/>
            <p:nvPr/>
          </p:nvSpPr>
          <p:spPr bwMode="gray">
            <a:xfrm rot="-5912394">
              <a:off x="3320102" y="1458373"/>
              <a:ext cx="2377690" cy="317748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2147483647 w 5760"/>
                <a:gd name="T13" fmla="*/ 2147483647 h 4320"/>
                <a:gd name="T14" fmla="*/ 2147483647 w 5760"/>
                <a:gd name="T15" fmla="*/ 2147483647 h 4320"/>
                <a:gd name="T16" fmla="*/ 2147483647 w 5760"/>
                <a:gd name="T17" fmla="*/ 2147483647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8713788" y="0"/>
            <a:ext cx="771525" cy="11001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7226" y="2257588"/>
            <a:ext cx="3477006" cy="3020344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59168" y="2257588"/>
            <a:ext cx="3467831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91E9F-ADCA-EE4F-88CF-233CEACA7FE1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74745" y="2489201"/>
            <a:ext cx="4091603" cy="3530603"/>
          </a:xfrm>
        </p:spPr>
        <p:txBody>
          <a:bodyPr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20653" y="2489203"/>
            <a:ext cx="4091603" cy="3530600"/>
          </a:xfrm>
        </p:spPr>
        <p:txBody>
          <a:bodyPr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B41E3-E6FB-154D-A79F-AB5AB6531AD3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8658" y="2489200"/>
            <a:ext cx="408769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74745" y="3248491"/>
            <a:ext cx="4091603" cy="2771311"/>
          </a:xfrm>
        </p:spPr>
        <p:txBody>
          <a:bodyPr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220654" y="2489201"/>
            <a:ext cx="4091601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220653" y="3245836"/>
            <a:ext cx="4091603" cy="2773967"/>
          </a:xfrm>
        </p:spPr>
        <p:txBody>
          <a:bodyPr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8143E-EC6C-824B-BE99-5D878304DE73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CF513-80F3-BE4E-ACEB-BCFE7DCB64FA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8713788" y="0"/>
            <a:ext cx="771525" cy="11001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A50B5-AF83-8E4A-9C40-38A35CE15A50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/>
          <p:nvPr/>
        </p:nvGrpSpPr>
        <p:grpSpPr bwMode="auto">
          <a:xfrm>
            <a:off x="-1588" y="0"/>
            <a:ext cx="10288588" cy="6861175"/>
            <a:chOff x="-1588" y="0"/>
            <a:chExt cx="9145588" cy="6860798"/>
          </a:xfrm>
        </p:grpSpPr>
        <p:sp>
          <p:nvSpPr>
            <p:cNvPr id="6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0"/>
            <p:cNvSpPr/>
            <p:nvPr/>
          </p:nvSpPr>
          <p:spPr>
            <a:xfrm>
              <a:off x="5283126" y="401616"/>
              <a:ext cx="3465756" cy="6054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1"/>
            <p:cNvSpPr/>
            <p:nvPr/>
          </p:nvSpPr>
          <p:spPr bwMode="gray">
            <a:xfrm rot="-5400000">
              <a:off x="2548536" y="1765596"/>
              <a:ext cx="5995993" cy="3326809"/>
            </a:xfrm>
            <a:custGeom>
              <a:avLst/>
              <a:gdLst>
                <a:gd name="T0" fmla="*/ 0 w 4960"/>
                <a:gd name="T1" fmla="*/ 0 h 2752"/>
                <a:gd name="T2" fmla="*/ 0 w 4960"/>
                <a:gd name="T3" fmla="*/ 2147483647 h 2752"/>
                <a:gd name="T4" fmla="*/ 0 w 4960"/>
                <a:gd name="T5" fmla="*/ 2147483647 h 2752"/>
                <a:gd name="T6" fmla="*/ 0 w 4960"/>
                <a:gd name="T7" fmla="*/ 2147483647 h 2752"/>
                <a:gd name="T8" fmla="*/ 2147483647 w 4960"/>
                <a:gd name="T9" fmla="*/ 2147483647 h 2752"/>
                <a:gd name="T10" fmla="*/ 2147483647 w 4960"/>
                <a:gd name="T11" fmla="*/ 2147483647 h 2752"/>
                <a:gd name="T12" fmla="*/ 2147483647 w 4960"/>
                <a:gd name="T13" fmla="*/ 2147483647 h 2752"/>
                <a:gd name="T14" fmla="*/ 2147483647 w 4960"/>
                <a:gd name="T15" fmla="*/ 0 h 2752"/>
                <a:gd name="T16" fmla="*/ 2147483647 w 4960"/>
                <a:gd name="T17" fmla="*/ 0 h 2752"/>
                <a:gd name="T18" fmla="*/ 2147483647 w 4960"/>
                <a:gd name="T19" fmla="*/ 2147483647 h 2752"/>
                <a:gd name="T20" fmla="*/ 2147483647 w 4960"/>
                <a:gd name="T21" fmla="*/ 2147483647 h 2752"/>
                <a:gd name="T22" fmla="*/ 2147483647 w 4960"/>
                <a:gd name="T23" fmla="*/ 2147483647 h 2752"/>
                <a:gd name="T24" fmla="*/ 2147483647 w 4960"/>
                <a:gd name="T25" fmla="*/ 2147483647 h 2752"/>
                <a:gd name="T26" fmla="*/ 2147483647 w 4960"/>
                <a:gd name="T27" fmla="*/ 2147483647 h 2752"/>
                <a:gd name="T28" fmla="*/ 2147483647 w 4960"/>
                <a:gd name="T29" fmla="*/ 2147483647 h 2752"/>
                <a:gd name="T30" fmla="*/ 2147483647 w 4960"/>
                <a:gd name="T31" fmla="*/ 2147483647 h 2752"/>
                <a:gd name="T32" fmla="*/ 2147483647 w 4960"/>
                <a:gd name="T33" fmla="*/ 2147483647 h 2752"/>
                <a:gd name="T34" fmla="*/ 2147483647 w 4960"/>
                <a:gd name="T35" fmla="*/ 2147483647 h 2752"/>
                <a:gd name="T36" fmla="*/ 2147483647 w 4960"/>
                <a:gd name="T37" fmla="*/ 2147483647 h 2752"/>
                <a:gd name="T38" fmla="*/ 2147483647 w 4960"/>
                <a:gd name="T39" fmla="*/ 2147483647 h 2752"/>
                <a:gd name="T40" fmla="*/ 2147483647 w 4960"/>
                <a:gd name="T41" fmla="*/ 2147483647 h 2752"/>
                <a:gd name="T42" fmla="*/ 2147483647 w 4960"/>
                <a:gd name="T43" fmla="*/ 2147483647 h 2752"/>
                <a:gd name="T44" fmla="*/ 2147483647 w 4960"/>
                <a:gd name="T45" fmla="*/ 2147483647 h 2752"/>
                <a:gd name="T46" fmla="*/ 2147483647 w 4960"/>
                <a:gd name="T47" fmla="*/ 2147483647 h 2752"/>
                <a:gd name="T48" fmla="*/ 2147483647 w 4960"/>
                <a:gd name="T49" fmla="*/ 2147483647 h 2752"/>
                <a:gd name="T50" fmla="*/ 2147483647 w 4960"/>
                <a:gd name="T51" fmla="*/ 2147483647 h 2752"/>
                <a:gd name="T52" fmla="*/ 2147483647 w 4960"/>
                <a:gd name="T53" fmla="*/ 2147483647 h 2752"/>
                <a:gd name="T54" fmla="*/ 2147483647 w 4960"/>
                <a:gd name="T55" fmla="*/ 2147483647 h 2752"/>
                <a:gd name="T56" fmla="*/ 2147483647 w 4960"/>
                <a:gd name="T57" fmla="*/ 2147483647 h 2752"/>
                <a:gd name="T58" fmla="*/ 2147483647 w 4960"/>
                <a:gd name="T59" fmla="*/ 2147483647 h 2752"/>
                <a:gd name="T60" fmla="*/ 2147483647 w 4960"/>
                <a:gd name="T61" fmla="*/ 2147483647 h 2752"/>
                <a:gd name="T62" fmla="*/ 2147483647 w 4960"/>
                <a:gd name="T63" fmla="*/ 2147483647 h 2752"/>
                <a:gd name="T64" fmla="*/ 2147483647 w 4960"/>
                <a:gd name="T65" fmla="*/ 2147483647 h 2752"/>
                <a:gd name="T66" fmla="*/ 0 w 4960"/>
                <a:gd name="T67" fmla="*/ 0 h 2752"/>
                <a:gd name="T68" fmla="*/ 0 w 4960"/>
                <a:gd name="T69" fmla="*/ 0 h 27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/>
            <p:nvPr/>
          </p:nvSpPr>
          <p:spPr bwMode="gray">
            <a:xfrm rot="-5912394">
              <a:off x="2769747" y="1458373"/>
              <a:ext cx="2377690" cy="317748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2147483647 w 5760"/>
                <a:gd name="T13" fmla="*/ 2147483647 h 4320"/>
                <a:gd name="T14" fmla="*/ 2147483647 w 5760"/>
                <a:gd name="T15" fmla="*/ 2147483647 h 4320"/>
                <a:gd name="T16" fmla="*/ 2147483647 w 5760"/>
                <a:gd name="T17" fmla="*/ 2147483647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8713788" y="0"/>
            <a:ext cx="771525" cy="11001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4745" y="1447800"/>
            <a:ext cx="3051664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40043" y="1447800"/>
            <a:ext cx="4086956" cy="4572000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974747" y="3086846"/>
            <a:ext cx="3051663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83182-FE93-C44A-91F4-EF98089548E0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/>
          <p:nvPr/>
        </p:nvGrpSpPr>
        <p:grpSpPr bwMode="auto">
          <a:xfrm>
            <a:off x="-1588" y="0"/>
            <a:ext cx="10288588" cy="6861175"/>
            <a:chOff x="-1588" y="0"/>
            <a:chExt cx="9145588" cy="6860798"/>
          </a:xfrm>
        </p:grpSpPr>
        <p:sp>
          <p:nvSpPr>
            <p:cNvPr id="6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0"/>
            <p:cNvSpPr/>
            <p:nvPr/>
          </p:nvSpPr>
          <p:spPr>
            <a:xfrm>
              <a:off x="5283126" y="401616"/>
              <a:ext cx="3465756" cy="6054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1"/>
            <p:cNvSpPr/>
            <p:nvPr/>
          </p:nvSpPr>
          <p:spPr bwMode="gray">
            <a:xfrm rot="-5400000">
              <a:off x="2852610" y="1765596"/>
              <a:ext cx="5995993" cy="3326809"/>
            </a:xfrm>
            <a:custGeom>
              <a:avLst/>
              <a:gdLst>
                <a:gd name="T0" fmla="*/ 0 w 4960"/>
                <a:gd name="T1" fmla="*/ 0 h 2752"/>
                <a:gd name="T2" fmla="*/ 0 w 4960"/>
                <a:gd name="T3" fmla="*/ 2147483647 h 2752"/>
                <a:gd name="T4" fmla="*/ 0 w 4960"/>
                <a:gd name="T5" fmla="*/ 2147483647 h 2752"/>
                <a:gd name="T6" fmla="*/ 0 w 4960"/>
                <a:gd name="T7" fmla="*/ 2147483647 h 2752"/>
                <a:gd name="T8" fmla="*/ 2147483647 w 4960"/>
                <a:gd name="T9" fmla="*/ 2147483647 h 2752"/>
                <a:gd name="T10" fmla="*/ 2147483647 w 4960"/>
                <a:gd name="T11" fmla="*/ 2147483647 h 2752"/>
                <a:gd name="T12" fmla="*/ 2147483647 w 4960"/>
                <a:gd name="T13" fmla="*/ 2147483647 h 2752"/>
                <a:gd name="T14" fmla="*/ 2147483647 w 4960"/>
                <a:gd name="T15" fmla="*/ 0 h 2752"/>
                <a:gd name="T16" fmla="*/ 2147483647 w 4960"/>
                <a:gd name="T17" fmla="*/ 0 h 2752"/>
                <a:gd name="T18" fmla="*/ 2147483647 w 4960"/>
                <a:gd name="T19" fmla="*/ 2147483647 h 2752"/>
                <a:gd name="T20" fmla="*/ 2147483647 w 4960"/>
                <a:gd name="T21" fmla="*/ 2147483647 h 2752"/>
                <a:gd name="T22" fmla="*/ 2147483647 w 4960"/>
                <a:gd name="T23" fmla="*/ 2147483647 h 2752"/>
                <a:gd name="T24" fmla="*/ 2147483647 w 4960"/>
                <a:gd name="T25" fmla="*/ 2147483647 h 2752"/>
                <a:gd name="T26" fmla="*/ 2147483647 w 4960"/>
                <a:gd name="T27" fmla="*/ 2147483647 h 2752"/>
                <a:gd name="T28" fmla="*/ 2147483647 w 4960"/>
                <a:gd name="T29" fmla="*/ 2147483647 h 2752"/>
                <a:gd name="T30" fmla="*/ 2147483647 w 4960"/>
                <a:gd name="T31" fmla="*/ 2147483647 h 2752"/>
                <a:gd name="T32" fmla="*/ 2147483647 w 4960"/>
                <a:gd name="T33" fmla="*/ 2147483647 h 2752"/>
                <a:gd name="T34" fmla="*/ 2147483647 w 4960"/>
                <a:gd name="T35" fmla="*/ 2147483647 h 2752"/>
                <a:gd name="T36" fmla="*/ 2147483647 w 4960"/>
                <a:gd name="T37" fmla="*/ 2147483647 h 2752"/>
                <a:gd name="T38" fmla="*/ 2147483647 w 4960"/>
                <a:gd name="T39" fmla="*/ 2147483647 h 2752"/>
                <a:gd name="T40" fmla="*/ 2147483647 w 4960"/>
                <a:gd name="T41" fmla="*/ 2147483647 h 2752"/>
                <a:gd name="T42" fmla="*/ 2147483647 w 4960"/>
                <a:gd name="T43" fmla="*/ 2147483647 h 2752"/>
                <a:gd name="T44" fmla="*/ 2147483647 w 4960"/>
                <a:gd name="T45" fmla="*/ 2147483647 h 2752"/>
                <a:gd name="T46" fmla="*/ 2147483647 w 4960"/>
                <a:gd name="T47" fmla="*/ 2147483647 h 2752"/>
                <a:gd name="T48" fmla="*/ 2147483647 w 4960"/>
                <a:gd name="T49" fmla="*/ 2147483647 h 2752"/>
                <a:gd name="T50" fmla="*/ 2147483647 w 4960"/>
                <a:gd name="T51" fmla="*/ 2147483647 h 2752"/>
                <a:gd name="T52" fmla="*/ 2147483647 w 4960"/>
                <a:gd name="T53" fmla="*/ 2147483647 h 2752"/>
                <a:gd name="T54" fmla="*/ 2147483647 w 4960"/>
                <a:gd name="T55" fmla="*/ 2147483647 h 2752"/>
                <a:gd name="T56" fmla="*/ 2147483647 w 4960"/>
                <a:gd name="T57" fmla="*/ 2147483647 h 2752"/>
                <a:gd name="T58" fmla="*/ 2147483647 w 4960"/>
                <a:gd name="T59" fmla="*/ 2147483647 h 2752"/>
                <a:gd name="T60" fmla="*/ 2147483647 w 4960"/>
                <a:gd name="T61" fmla="*/ 2147483647 h 2752"/>
                <a:gd name="T62" fmla="*/ 2147483647 w 4960"/>
                <a:gd name="T63" fmla="*/ 2147483647 h 2752"/>
                <a:gd name="T64" fmla="*/ 2147483647 w 4960"/>
                <a:gd name="T65" fmla="*/ 2147483647 h 2752"/>
                <a:gd name="T66" fmla="*/ 0 w 4960"/>
                <a:gd name="T67" fmla="*/ 0 h 2752"/>
                <a:gd name="T68" fmla="*/ 0 w 4960"/>
                <a:gd name="T69" fmla="*/ 0 h 27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/>
            <p:nvPr/>
          </p:nvSpPr>
          <p:spPr bwMode="gray">
            <a:xfrm rot="-5912394">
              <a:off x="3074559" y="1458373"/>
              <a:ext cx="2377690" cy="317748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2147483647 w 5760"/>
                <a:gd name="T13" fmla="*/ 2147483647 h 4320"/>
                <a:gd name="T14" fmla="*/ 2147483647 w 5760"/>
                <a:gd name="T15" fmla="*/ 2147483647 h 4320"/>
                <a:gd name="T16" fmla="*/ 2147483647 w 5760"/>
                <a:gd name="T17" fmla="*/ 2147483647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8713788" y="0"/>
            <a:ext cx="771525" cy="11001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4746" y="1381390"/>
            <a:ext cx="3360475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313273" y="1320800"/>
            <a:ext cx="3139990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l-GR" noProof="0"/>
              <a:t>Κάντε κλικ στο εικονίδιο για να προσθέσετε εικόνα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74746" y="3086100"/>
            <a:ext cx="3360475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F90CD-BA11-3A4E-BA9D-3B69BD67E92A}" type="slidenum">
              <a:rPr lang="en-GB"/>
            </a:fld>
            <a:endParaRPr lang="en-GB"/>
          </a:p>
        </p:txBody>
      </p:sp>
    </p:spTree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jpe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5"/>
          <p:cNvGrpSpPr/>
          <p:nvPr/>
        </p:nvGrpSpPr>
        <p:grpSpPr bwMode="auto">
          <a:xfrm>
            <a:off x="-1588" y="0"/>
            <a:ext cx="10288588" cy="6861175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51" name="Freeform 5"/>
            <p:cNvSpPr/>
            <p:nvPr/>
          </p:nvSpPr>
          <p:spPr bwMode="gray">
            <a:xfrm rot="-589932">
              <a:off x="6359946" y="1790293"/>
              <a:ext cx="2377690" cy="317748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>
                <a:gd name="T0" fmla="*/ 0 w 4960"/>
                <a:gd name="T1" fmla="*/ 0 h 2752"/>
                <a:gd name="T2" fmla="*/ 0 w 4960"/>
                <a:gd name="T3" fmla="*/ 2147483647 h 2752"/>
                <a:gd name="T4" fmla="*/ 0 w 4960"/>
                <a:gd name="T5" fmla="*/ 2147483647 h 2752"/>
                <a:gd name="T6" fmla="*/ 0 w 4960"/>
                <a:gd name="T7" fmla="*/ 2147483647 h 2752"/>
                <a:gd name="T8" fmla="*/ 2147483647 w 4960"/>
                <a:gd name="T9" fmla="*/ 2147483647 h 2752"/>
                <a:gd name="T10" fmla="*/ 2147483647 w 4960"/>
                <a:gd name="T11" fmla="*/ 2147483647 h 2752"/>
                <a:gd name="T12" fmla="*/ 2147483647 w 4960"/>
                <a:gd name="T13" fmla="*/ 2147483647 h 2752"/>
                <a:gd name="T14" fmla="*/ 2147483647 w 4960"/>
                <a:gd name="T15" fmla="*/ 0 h 2752"/>
                <a:gd name="T16" fmla="*/ 2147483647 w 4960"/>
                <a:gd name="T17" fmla="*/ 0 h 2752"/>
                <a:gd name="T18" fmla="*/ 2147483647 w 4960"/>
                <a:gd name="T19" fmla="*/ 2147483647 h 2752"/>
                <a:gd name="T20" fmla="*/ 2147483647 w 4960"/>
                <a:gd name="T21" fmla="*/ 2147483647 h 2752"/>
                <a:gd name="T22" fmla="*/ 2147483647 w 4960"/>
                <a:gd name="T23" fmla="*/ 2147483647 h 2752"/>
                <a:gd name="T24" fmla="*/ 2147483647 w 4960"/>
                <a:gd name="T25" fmla="*/ 2147483647 h 2752"/>
                <a:gd name="T26" fmla="*/ 2147483647 w 4960"/>
                <a:gd name="T27" fmla="*/ 2147483647 h 2752"/>
                <a:gd name="T28" fmla="*/ 2147483647 w 4960"/>
                <a:gd name="T29" fmla="*/ 2147483647 h 2752"/>
                <a:gd name="T30" fmla="*/ 2147483647 w 4960"/>
                <a:gd name="T31" fmla="*/ 2147483647 h 2752"/>
                <a:gd name="T32" fmla="*/ 2147483647 w 4960"/>
                <a:gd name="T33" fmla="*/ 2147483647 h 2752"/>
                <a:gd name="T34" fmla="*/ 2147483647 w 4960"/>
                <a:gd name="T35" fmla="*/ 2147483647 h 2752"/>
                <a:gd name="T36" fmla="*/ 2147483647 w 4960"/>
                <a:gd name="T37" fmla="*/ 2147483647 h 2752"/>
                <a:gd name="T38" fmla="*/ 2147483647 w 4960"/>
                <a:gd name="T39" fmla="*/ 2147483647 h 2752"/>
                <a:gd name="T40" fmla="*/ 2147483647 w 4960"/>
                <a:gd name="T41" fmla="*/ 2147483647 h 2752"/>
                <a:gd name="T42" fmla="*/ 2147483647 w 4960"/>
                <a:gd name="T43" fmla="*/ 2147483647 h 2752"/>
                <a:gd name="T44" fmla="*/ 2147483647 w 4960"/>
                <a:gd name="T45" fmla="*/ 2147483647 h 2752"/>
                <a:gd name="T46" fmla="*/ 2147483647 w 4960"/>
                <a:gd name="T47" fmla="*/ 2147483647 h 2752"/>
                <a:gd name="T48" fmla="*/ 2147483647 w 4960"/>
                <a:gd name="T49" fmla="*/ 2147483647 h 2752"/>
                <a:gd name="T50" fmla="*/ 2147483647 w 4960"/>
                <a:gd name="T51" fmla="*/ 2147483647 h 2752"/>
                <a:gd name="T52" fmla="*/ 2147483647 w 4960"/>
                <a:gd name="T53" fmla="*/ 2147483647 h 2752"/>
                <a:gd name="T54" fmla="*/ 2147483647 w 4960"/>
                <a:gd name="T55" fmla="*/ 2147483647 h 2752"/>
                <a:gd name="T56" fmla="*/ 2147483647 w 4960"/>
                <a:gd name="T57" fmla="*/ 2147483647 h 2752"/>
                <a:gd name="T58" fmla="*/ 2147483647 w 4960"/>
                <a:gd name="T59" fmla="*/ 2147483647 h 2752"/>
                <a:gd name="T60" fmla="*/ 2147483647 w 4960"/>
                <a:gd name="T61" fmla="*/ 2147483647 h 2752"/>
                <a:gd name="T62" fmla="*/ 2147483647 w 4960"/>
                <a:gd name="T63" fmla="*/ 2147483647 h 2752"/>
                <a:gd name="T64" fmla="*/ 2147483647 w 4960"/>
                <a:gd name="T65" fmla="*/ 2147483647 h 2752"/>
                <a:gd name="T66" fmla="*/ 0 w 4960"/>
                <a:gd name="T67" fmla="*/ 0 h 2752"/>
                <a:gd name="T68" fmla="*/ 0 w 4960"/>
                <a:gd name="T69" fmla="*/ 0 h 27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2147483647 w 5760"/>
                <a:gd name="T13" fmla="*/ 2147483647 h 4320"/>
                <a:gd name="T14" fmla="*/ 2147483647 w 5760"/>
                <a:gd name="T15" fmla="*/ 2147483647 h 4320"/>
                <a:gd name="T16" fmla="*/ 2147483647 w 5760"/>
                <a:gd name="T17" fmla="*/ 2147483647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gray">
          <a:xfrm>
            <a:off x="974725" y="927100"/>
            <a:ext cx="7138988" cy="7096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3138" y="2489200"/>
            <a:ext cx="7137400" cy="3530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l-GR"/>
              <a:t>Επεξεργασία στυλ υποδείγματος κειμένου</a:t>
            </a:r>
            <a:endParaRPr lang="el-GR"/>
          </a:p>
          <a:p>
            <a:pPr lvl="1"/>
            <a:r>
              <a:rPr lang="el-GR"/>
              <a:t>Δεύτερου επιπέδου</a:t>
            </a:r>
            <a:endParaRPr lang="el-GR"/>
          </a:p>
          <a:p>
            <a:pPr lvl="2"/>
            <a:r>
              <a:rPr lang="el-GR"/>
              <a:t>Τρίτου επιπέδου</a:t>
            </a:r>
            <a:endParaRPr lang="el-GR"/>
          </a:p>
          <a:p>
            <a:pPr lvl="3"/>
            <a:r>
              <a:rPr lang="el-GR"/>
              <a:t>Τέταρτου επιπέδου</a:t>
            </a:r>
            <a:endParaRPr lang="el-GR"/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21700" y="6365875"/>
            <a:ext cx="1114425" cy="2286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900" b="1">
                <a:solidFill>
                  <a:schemeClr val="accent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5163" y="6365875"/>
            <a:ext cx="4341812" cy="2286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900" b="1">
                <a:solidFill>
                  <a:schemeClr val="accent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/>
              <a:t>Dr. Ch. Kanaka Gantenbein</a:t>
            </a:r>
            <a:endParaRPr lang="en-GB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8713788" y="0"/>
            <a:ext cx="771525" cy="11001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639175" y="295275"/>
            <a:ext cx="889000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ctr" eaLnBrk="1" hangingPunct="1">
              <a:defRPr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580D9B9E-E4BB-E746-A44A-BA7DC782FA0A}" type="slidenum">
              <a:rPr lang="en-GB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MS PGothic" panose="020B0600070205080204" charset="-128"/>
          <a:cs typeface="MS PGothic" panose="020B0600070205080204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anose="020B0502020202020204" pitchFamily="34" charset="0"/>
          <a:ea typeface="MS PGothic" panose="020B0600070205080204" charset="-128"/>
          <a:cs typeface="MS PGothic" panose="020B060007020508020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anose="020B0502020202020204" pitchFamily="34" charset="0"/>
          <a:ea typeface="MS PGothic" panose="020B0600070205080204" charset="-128"/>
          <a:cs typeface="MS PGothic" panose="020B060007020508020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anose="020B0502020202020204" pitchFamily="34" charset="0"/>
          <a:ea typeface="MS PGothic" panose="020B0600070205080204" charset="-128"/>
          <a:cs typeface="MS PGothic" panose="020B060007020508020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anose="020B0502020202020204" pitchFamily="34" charset="0"/>
          <a:ea typeface="MS PGothic" panose="020B0600070205080204" charset="-128"/>
          <a:cs typeface="MS PGothic" panose="020B0600070205080204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charset="0"/>
        <a:buChar char=""/>
        <a:defRPr kern="1200">
          <a:solidFill>
            <a:srgbClr val="404040"/>
          </a:solidFill>
          <a:latin typeface="+mn-lt"/>
          <a:ea typeface="MS PGothic" panose="020B0600070205080204" charset="-128"/>
          <a:cs typeface="MS PGothic" panose="020B0600070205080204" charset="-128"/>
        </a:defRPr>
      </a:lvl1pPr>
      <a:lvl2pPr marL="685800" indent="-282575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charset="0"/>
        <a:buChar char=""/>
        <a:defRPr sz="1600" kern="1200">
          <a:solidFill>
            <a:srgbClr val="404040"/>
          </a:solidFill>
          <a:latin typeface="+mn-lt"/>
          <a:ea typeface="MS PGothic" panose="020B0600070205080204" charset="-128"/>
          <a:cs typeface="+mn-cs"/>
        </a:defRPr>
      </a:lvl2pPr>
      <a:lvl3pPr marL="95885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charset="0"/>
        <a:buChar char=""/>
        <a:defRPr sz="1400" kern="1200">
          <a:solidFill>
            <a:srgbClr val="404040"/>
          </a:solidFill>
          <a:latin typeface="+mn-lt"/>
          <a:ea typeface="MS PGothic" panose="020B0600070205080204" charset="-128"/>
          <a:cs typeface="+mn-cs"/>
        </a:defRPr>
      </a:lvl3pPr>
      <a:lvl4pPr marL="1233805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charset="0"/>
        <a:buChar char=""/>
        <a:defRPr sz="1200" kern="1200">
          <a:solidFill>
            <a:srgbClr val="404040"/>
          </a:solidFill>
          <a:latin typeface="+mn-lt"/>
          <a:ea typeface="MS PGothic" panose="020B0600070205080204" charset="-128"/>
          <a:cs typeface="+mn-cs"/>
        </a:defRPr>
      </a:lvl4pPr>
      <a:lvl5pPr marL="1508125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charset="0"/>
        <a:buChar char=""/>
        <a:defRPr sz="1200" kern="1200">
          <a:solidFill>
            <a:srgbClr val="404040"/>
          </a:solidFill>
          <a:latin typeface="+mn-lt"/>
          <a:ea typeface="MS PGothic" panose="020B0600070205080204" charset="-128"/>
          <a:cs typeface="+mn-cs"/>
        </a:defRPr>
      </a:lvl5pPr>
      <a:lvl6pPr marL="181483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2005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8695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025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oleObject" Target="../embeddings/oleObject1.bin"/><Relationship Id="rId1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6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.xml"/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3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9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4.xml"/><Relationship Id="rId1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1" Type="http://schemas.openxmlformats.org/officeDocument/2006/relationships/image" Target="../media/image23.GIF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GIF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5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5.xml"/><Relationship Id="rId1" Type="http://schemas.openxmlformats.org/officeDocument/2006/relationships/image" Target="../media/image6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6.xml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7.xml"/><Relationship Id="rId2" Type="http://schemas.openxmlformats.org/officeDocument/2006/relationships/image" Target="../media/image72.jpeg"/><Relationship Id="rId1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9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74.png"/><Relationship Id="rId1" Type="http://schemas.openxmlformats.org/officeDocument/2006/relationships/image" Target="../media/image73.jpe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0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9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/Relationships>
</file>

<file path=ppt/slides/_rels/slide6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3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9.xml"/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4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0.xml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5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1.xml"/><Relationship Id="rId1" Type="http://schemas.openxmlformats.org/officeDocument/2006/relationships/image" Target="../media/image88.jpe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6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2.xml"/><Relationship Id="rId1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7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3.xml"/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3.jpeg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9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4.xml"/><Relationship Id="rId1" Type="http://schemas.openxmlformats.org/officeDocument/2006/relationships/image" Target="../media/image94.jpeg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0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5.xml"/><Relationship Id="rId1" Type="http://schemas.openxmlformats.org/officeDocument/2006/relationships/image" Target="../media/image95.png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1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6.xml"/><Relationship Id="rId1" Type="http://schemas.openxmlformats.org/officeDocument/2006/relationships/image" Target="../media/image9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/Relationships>
</file>

<file path=ppt/slides/_rels/slide7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3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8.xml"/><Relationship Id="rId1" Type="http://schemas.openxmlformats.org/officeDocument/2006/relationships/image" Target="../media/image9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8.jpeg"/></Relationships>
</file>

<file path=ppt/slides/_rels/slide8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5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9.xml"/><Relationship Id="rId2" Type="http://schemas.openxmlformats.org/officeDocument/2006/relationships/image" Target="../media/image100.jpeg"/><Relationship Id="rId1" Type="http://schemas.openxmlformats.org/officeDocument/2006/relationships/image" Target="../media/image9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1.jpeg"/></Relationships>
</file>

<file path=ppt/slides/_rels/slide8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7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0.xml"/><Relationship Id="rId1" Type="http://schemas.openxmlformats.org/officeDocument/2006/relationships/image" Target="../media/image102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1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2.xml"/><Relationship Id="rId1" Type="http://schemas.openxmlformats.org/officeDocument/2006/relationships/image" Target="../media/image103.jpeg"/></Relationships>
</file>

<file path=ppt/slides/_rels/slide8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2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3.xml"/><Relationship Id="rId2" Type="http://schemas.openxmlformats.org/officeDocument/2006/relationships/image" Target="../media/image103.jpeg"/><Relationship Id="rId1" Type="http://schemas.openxmlformats.org/officeDocument/2006/relationships/image" Target="../media/image104.jpeg"/></Relationships>
</file>

<file path=ppt/slides/_rels/slide8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5.jpe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04900" y="2209800"/>
            <a:ext cx="8067675" cy="1524000"/>
          </a:xfrm>
          <a:solidFill>
            <a:schemeClr val="bg1"/>
          </a:solidFill>
          <a:ln>
            <a:solidFill>
              <a:srgbClr val="FFC000"/>
            </a:solidFill>
            <a:miter lim="800000"/>
          </a:ln>
        </p:spPr>
        <p:txBody>
          <a:bodyPr/>
          <a:lstStyle/>
          <a:p>
            <a:pPr algn="ctr" eaLnBrk="1" hangingPunct="1">
              <a:lnSpc>
                <a:spcPct val="50000"/>
              </a:lnSpc>
              <a:spcBef>
                <a:spcPts val="0"/>
              </a:spcBef>
              <a:spcAft>
                <a:spcPts val="2400"/>
              </a:spcAft>
            </a:pPr>
            <a:br>
              <a:rPr lang="el-G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Ανατομία</a:t>
            </a:r>
            <a:br>
              <a:rPr lang="el-G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l-G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Ενδοκρινικού Συστήματος</a:t>
            </a:r>
            <a:br>
              <a:rPr lang="el-G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7700" y="3894138"/>
            <a:ext cx="8991600" cy="2209800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spcBef>
                <a:spcPts val="0"/>
              </a:spcBef>
            </a:pPr>
            <a:endParaRPr lang="el-GR" sz="2800" b="1" cap="none" dirty="0">
              <a:solidFill>
                <a:srgbClr val="F745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el-GR" sz="2800" b="1" cap="none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Πανεπιστήμιο Πελοποννήσου</a:t>
            </a:r>
            <a:endParaRPr lang="el-GR" sz="2400" b="1" cap="none" dirty="0">
              <a:solidFill>
                <a:srgbClr val="F745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el-GR" sz="2400" b="1" cap="none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Ειρήνη Κωστοπούλου</a:t>
            </a:r>
            <a:endParaRPr lang="el-GR" sz="2400" b="1" cap="none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el-GR" sz="2400" b="1" cap="none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Παιδίατρος Ενδοκρινολόγος, ΠΓΝΠ</a:t>
            </a:r>
            <a:endParaRPr lang="en-GB" sz="2400" b="1" cap="none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l-GR" sz="2400" b="1" cap="none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16/01/24</a:t>
            </a:r>
            <a:endParaRPr lang="en-GB" sz="2400" b="1" cap="none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800" cap="none" dirty="0">
              <a:solidFill>
                <a:srgbClr val="5A09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ηξηβξ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2452665"/>
            <a:ext cx="1720656" cy="1035966"/>
          </a:xfrm>
          <a:prstGeom prst="rect">
            <a:avLst/>
          </a:prstGeom>
        </p:spPr>
      </p:pic>
      <p:pic>
        <p:nvPicPr>
          <p:cNvPr id="7" name="Picture 6" descr="λμ΄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0" b="19649"/>
          <a:stretch>
            <a:fillRect/>
          </a:stretch>
        </p:blipFill>
        <p:spPr>
          <a:xfrm>
            <a:off x="7453826" y="2466931"/>
            <a:ext cx="1735894" cy="10074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Χημικοί διαβιβαστές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86000"/>
            <a:ext cx="10147300" cy="44958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στεροειδείς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ορμόνες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εισέρχονται στο κύτταρο ελεύθερα γιατί είναι πολύ μικρά λιποδιαλυτά μόρια. Στο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κυτταρ</a:t>
            </a:r>
            <a:r>
              <a:rPr lang="en-US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πλασμα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προσδένονται σε ειδικούς υποδοχείς και το σύμπλεγμα εισέρχεται στον πυρήνα, όπου ενεργοποιεί γονίδια και ακολουθεί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πρωτεϊνοσύνθεση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Οι ορμόνες αυτές δρουν πιο αργά από τις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πεπτιδικές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Diagram of a cytoplas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4409577"/>
            <a:ext cx="5257800" cy="224522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299" y="2133600"/>
            <a:ext cx="6531429" cy="4648200"/>
          </a:xfrm>
          <a:gradFill flip="none" rotWithShape="1">
            <a:gsLst>
              <a:gs pos="0">
                <a:schemeClr val="accent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miter lim="800000"/>
          </a:ln>
        </p:spPr>
        <p:txBody>
          <a:bodyPr/>
          <a:lstStyle/>
          <a:p>
            <a:pPr algn="just">
              <a:spcBef>
                <a:spcPts val="60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Αύξηση.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Μεταβολισμός.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Ρύθμιση θερμοκρασίας.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Αντίδραση στο σωματικό και ψυχολογικό s</a:t>
            </a:r>
            <a:r>
              <a:rPr lang="en-GB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tress.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Αλλαγές που αφορούν στην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ήβη/αναπαραγωγή.</a:t>
            </a: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Λειτουργ</a:t>
            </a:r>
            <a:r>
              <a:rPr lang="en-GB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ί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πεπτικού, νευρικού, καρδιαγγειακού συστήματος.</a:t>
            </a: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Έλεγχος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όρεξης, δίψας.</a:t>
            </a: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Θηλασμός, ωδίνες.</a:t>
            </a:r>
            <a:endParaRPr lang="en-GB" sz="2400" b="1" dirty="0">
              <a:solidFill>
                <a:srgbClr val="2889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n-GB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Λειτουργίες ορμονών</a:t>
            </a:r>
            <a:endParaRPr lang="en-US" sz="4000" b="1" dirty="0">
              <a:solidFill>
                <a:srgbClr val="F745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diagram of a human bod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9" y="3429000"/>
            <a:ext cx="3603171" cy="20177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Ενδοκρινείς αδένες</a:t>
            </a:r>
            <a:endParaRPr lang="en-US" sz="4000" b="1" dirty="0">
              <a:solidFill>
                <a:srgbClr val="F745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10058400" cy="4572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κυριότεροι ενδοκρινείς αδένες είναι:</a:t>
            </a:r>
            <a:r>
              <a:rPr lang="en-GB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l-GR" sz="2400" b="1" dirty="0">
                <a:solidFill>
                  <a:srgbClr val="B311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υποθάλαμος</a:t>
            </a:r>
            <a:endParaRPr lang="el-GR" sz="2400" b="1" dirty="0">
              <a:solidFill>
                <a:srgbClr val="B311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l-GR" sz="2400" b="1" dirty="0">
                <a:solidFill>
                  <a:srgbClr val="B311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υπόφυση</a:t>
            </a:r>
            <a:endParaRPr lang="el-GR" sz="2400" b="1" dirty="0">
              <a:solidFill>
                <a:srgbClr val="B311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l-GR" sz="2400" b="1" dirty="0">
                <a:solidFill>
                  <a:srgbClr val="B311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θυρεοειδής </a:t>
            </a:r>
            <a:endParaRPr lang="el-GR" sz="2400" b="1" dirty="0">
              <a:solidFill>
                <a:srgbClr val="B311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l-GR" sz="2400" b="1" dirty="0">
                <a:solidFill>
                  <a:srgbClr val="B311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παραθυρεοειδείς</a:t>
            </a:r>
            <a:endParaRPr lang="el-GR" sz="2400" b="1" dirty="0">
              <a:solidFill>
                <a:srgbClr val="B311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l-GR" sz="2400" b="1" dirty="0">
                <a:solidFill>
                  <a:srgbClr val="B311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 επινεφρίδια</a:t>
            </a:r>
            <a:endParaRPr lang="el-GR" sz="2400" b="1" dirty="0">
              <a:solidFill>
                <a:srgbClr val="B311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l-GR" sz="2400" b="1" dirty="0">
                <a:solidFill>
                  <a:srgbClr val="B311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πάγκρεας</a:t>
            </a:r>
            <a:endParaRPr lang="el-GR" sz="2400" b="1" dirty="0">
              <a:solidFill>
                <a:srgbClr val="B311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l-GR" sz="2400" b="1" dirty="0">
                <a:solidFill>
                  <a:srgbClr val="B311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</a:t>
            </a:r>
            <a:r>
              <a:rPr lang="el-GR" sz="2400" b="1" dirty="0" err="1">
                <a:solidFill>
                  <a:srgbClr val="B311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γονάδες</a:t>
            </a:r>
            <a:endParaRPr lang="el-GR" sz="2400" b="1" dirty="0">
              <a:solidFill>
                <a:srgbClr val="B311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b="1" dirty="0">
              <a:solidFill>
                <a:srgbClr val="B311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695700" y="5918200"/>
            <a:ext cx="1785620" cy="10287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Times New Roman" panose="02020603050405020304"/>
                <a:cs typeface="Times New Roman" panose="02020603050405020304"/>
              </a:rPr>
              <a:t>Κορίτσια</a:t>
            </a:r>
            <a:r>
              <a:rPr lang="en-GB" sz="2000" dirty="0">
                <a:latin typeface="Times New Roman" panose="02020603050405020304"/>
                <a:cs typeface="Times New Roman" panose="02020603050405020304"/>
              </a:rPr>
              <a:t>:</a:t>
            </a:r>
            <a:endParaRPr lang="en-GB" sz="2000" dirty="0"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l-GR" sz="2000" dirty="0">
                <a:latin typeface="Times New Roman" panose="02020603050405020304"/>
                <a:cs typeface="Times New Roman" panose="02020603050405020304"/>
              </a:rPr>
              <a:t>Ωοθήκες</a:t>
            </a:r>
            <a:endParaRPr lang="en-US" sz="20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930363" y="5064975"/>
            <a:ext cx="1785620" cy="914400"/>
          </a:xfrm>
          <a:prstGeom prst="ellipse">
            <a:avLst/>
          </a:prstGeom>
          <a:solidFill>
            <a:srgbClr val="000090"/>
          </a:solidFill>
          <a:ln>
            <a:solidFill>
              <a:srgbClr val="2889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Times New Roman" panose="02020603050405020304"/>
                <a:cs typeface="Times New Roman" panose="02020603050405020304"/>
              </a:rPr>
              <a:t>Αγόρια</a:t>
            </a:r>
            <a:r>
              <a:rPr lang="en-GB" sz="2000" dirty="0"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en-GB" sz="2000" dirty="0" err="1">
                <a:latin typeface="Times New Roman" panose="02020603050405020304"/>
                <a:cs typeface="Times New Roman" panose="02020603050405020304"/>
              </a:rPr>
              <a:t>Ό</a:t>
            </a:r>
            <a:r>
              <a:rPr lang="el-GR" sz="2000" dirty="0" err="1">
                <a:latin typeface="Times New Roman" panose="02020603050405020304"/>
                <a:cs typeface="Times New Roman" panose="02020603050405020304"/>
              </a:rPr>
              <a:t>ρχεις</a:t>
            </a:r>
            <a:endParaRPr lang="en-US" sz="20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2647638" y="6435377"/>
            <a:ext cx="540051" cy="22975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riped Right Arrow 9"/>
          <p:cNvSpPr/>
          <p:nvPr/>
        </p:nvSpPr>
        <p:spPr>
          <a:xfrm rot="19483694">
            <a:off x="2581474" y="6018824"/>
            <a:ext cx="596214" cy="234637"/>
          </a:xfrm>
          <a:prstGeom prst="stripedRigh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and person anatomy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0"/>
          <a:stretch>
            <a:fillRect/>
          </a:stretch>
        </p:blipFill>
        <p:spPr>
          <a:xfrm>
            <a:off x="5662930" y="3200400"/>
            <a:ext cx="4433570" cy="2488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48300" y="1981200"/>
            <a:ext cx="4648200" cy="3020344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l-GR" sz="4400" b="1" cap="none" dirty="0">
                <a:solidFill>
                  <a:srgbClr val="F74567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Υπόφυση</a:t>
            </a:r>
            <a:endParaRPr lang="en-US" sz="4400" b="1" dirty="0">
              <a:solidFill>
                <a:srgbClr val="F74567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1566" y="1557456"/>
            <a:ext cx="1371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7000" b="1" dirty="0">
                <a:solidFill>
                  <a:srgbClr val="FFFF00">
                    <a:alpha val="40000"/>
                  </a:srgbClr>
                </a:solidFill>
                <a:cs typeface="Arial" panose="020B0604020202020204" pitchFamily="34" charset="0"/>
              </a:rPr>
              <a:t>1</a:t>
            </a:r>
            <a:endParaRPr lang="el-GR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  <a:p>
            <a:endParaRPr lang="en-US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A human brain with a red highlighted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1219200"/>
            <a:ext cx="3251200" cy="182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Υπόφυση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6324600" cy="4572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Βρίσκεται στο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τουρκικό εφίππιο,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κοιλότητα του σφηνοειδούς οστού, κάτω από τον υποθάλαμο.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Θεωρείται ως ο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σημαντικότερος αδένας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του οργανισμού γιατί ελέγχει όλες τις περιφερικές ορμόνες που ρυθμίζουν τις δραστηριότητες του οργανισμού από την ανάπτυξη έως την αναπαραγωγή.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baby's head with a diagram of the internal organ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" b="21210"/>
          <a:stretch>
            <a:fillRect/>
          </a:stretch>
        </p:blipFill>
        <p:spPr>
          <a:xfrm>
            <a:off x="6667500" y="2209799"/>
            <a:ext cx="3429000" cy="2147435"/>
          </a:xfrm>
          <a:prstGeom prst="rect">
            <a:avLst/>
          </a:prstGeom>
        </p:spPr>
      </p:pic>
      <p:pic>
        <p:nvPicPr>
          <p:cNvPr id="7" name="Picture 6" descr="A diagram of the human body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4495800"/>
            <a:ext cx="35052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Υπόφυση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299" y="2209800"/>
            <a:ext cx="6394741" cy="4572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Αποτελείται από τους: 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b="1" dirty="0">
                <a:solidFill>
                  <a:srgbClr val="B311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Πρόσθιο λοβό/</a:t>
            </a:r>
            <a:r>
              <a:rPr lang="el-GR" sz="2400" b="1" dirty="0" err="1">
                <a:solidFill>
                  <a:srgbClr val="B311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αδενοϋπόφυση</a:t>
            </a:r>
            <a:r>
              <a:rPr lang="el-GR" sz="2400" b="1" dirty="0">
                <a:solidFill>
                  <a:srgbClr val="B311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(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εξωδερμικής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προέλευσης από το 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θύλ</a:t>
            </a:r>
            <a:r>
              <a:rPr lang="en-GB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α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κο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του </a:t>
            </a:r>
            <a:r>
              <a:rPr lang="en-GB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Rathke</a:t>
            </a:r>
            <a:r>
              <a:rPr lang="en-GB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)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.</a:t>
            </a:r>
            <a:endParaRPr 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Wingdings" panose="05000000000000000000" pitchFamily="2" charset="2"/>
              <a:buChar char="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Αποτελείται από τρεις μοίρες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νω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διάμεση και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χοανική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115570" indent="-4572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b="1" dirty="0">
                <a:solidFill>
                  <a:srgbClr val="B311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Οπίσθιο λοβό/</a:t>
            </a:r>
            <a:r>
              <a:rPr lang="el-GR" sz="2400" b="1" dirty="0" err="1">
                <a:solidFill>
                  <a:srgbClr val="B311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νευροϋπόφυση</a:t>
            </a:r>
            <a:r>
              <a:rPr lang="en-GB" sz="2400" b="1" dirty="0">
                <a:solidFill>
                  <a:srgbClr val="B311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(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σχηματίζεται από ένα 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εκκόλπωμα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του 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εξωδέρματος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του 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διεγκεφάλου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/χοάνη). </a:t>
            </a:r>
            <a:endParaRPr 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Wingdings" panose="05000000000000000000" pitchFamily="2" charset="2"/>
              <a:buChar char="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Είναι προέκταση του υποθαλάμου. Αποτελείται από τρεις μοίρες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νευρική, μίσχο, μέση εξοχή.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the pituitary gland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41" y="3124199"/>
            <a:ext cx="3663659" cy="30219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Υπόφυση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7162800" cy="44958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8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Πρόσθιος λοβός (</a:t>
            </a:r>
            <a:r>
              <a:rPr lang="el-GR" sz="28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αδενοϋπόφυση</a:t>
            </a:r>
            <a:r>
              <a:rPr lang="el-GR" sz="28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)</a:t>
            </a:r>
            <a:endParaRPr lang="el-GR" sz="28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198755"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Αυξητική ορμόνη 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(GH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(Κατά μήκος αύξηση οστών, ανάπτυξη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μυικού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ιστού)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Προλακτίνη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(παραγωγή γάλακτος από τους μαζικούς αδένες μετά τον τοκετό)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Θυρεοειδοτρόπος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ορμόνη 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(TSH)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ελέγχει την παραγωγή Τ3, Τ4.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Γοναδοτροπ</a:t>
            </a:r>
            <a:r>
              <a:rPr lang="en-GB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ί</a:t>
            </a: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νες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LH, FSH): </a:t>
            </a:r>
            <a:r>
              <a:rPr lang="en-GB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λέγχουν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τις ορμόνες του φύλου και την αναπαραγωγή.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Φλοιοεπινεφριδιοτρόπος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CTH)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λέγχει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το φλοιό των επινεφριδίων (κυρίως παραγωγή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κορτιζόλης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diagram of a bod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48" y="3276600"/>
            <a:ext cx="2924552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Υπόφυση </a:t>
            </a:r>
            <a:r>
              <a:rPr lang="el-GR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Πρόσθιος λοβός (</a:t>
            </a:r>
            <a:r>
              <a:rPr lang="el-GR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αδενοϋπόφυση</a:t>
            </a:r>
            <a:r>
              <a:rPr lang="el-GR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10058400" cy="44958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Περιέχει 5 τύπους ενδοκρινικών κυττάρων</a:t>
            </a:r>
            <a:endParaRPr lang="el-GR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755"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Σωματοτρόπα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(GH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Γαλακτοτρόπα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Προλακτίνη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Θυρεοειδοτρόπα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TSH)</a:t>
            </a: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Γοναδοτρ</a:t>
            </a:r>
            <a:r>
              <a:rPr lang="en-GB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LH, FSH)</a:t>
            </a: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Κορτικοτρόπα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CTH)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diagram of a body syste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2971800"/>
            <a:ext cx="4388740" cy="345290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Υπόφυση </a:t>
            </a:r>
            <a:r>
              <a:rPr lang="el-GR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Οπίσθιος λοβός (</a:t>
            </a:r>
            <a:r>
              <a:rPr lang="el-GR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Νευροϋπόφυση</a:t>
            </a:r>
            <a:r>
              <a:rPr lang="el-GR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6934200" cy="4572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Αποτελεί συνέχεια του υποθαλάμου προς τα κάτω μέσα στο μίσχο και στο τουρκικό εφίππιο. 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Τύποι κυττάρων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Νευράξονες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κυττάρων του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υπεροπτικού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παρακοιλιακού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πυρήνα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του υποθαλάμου.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Δεν είναι ενδοκρινής αδένας με τη στενή έννοια του όρου γιατί δεν παράγει, αλλά αποθηκεύει ορμόνες.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Περιέχει τα άκρα των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νευριτών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που τα κυτταρικά τους σώματα βρίσκονται στον υποθάλαμο.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Diagram of the nervous system of the human bod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20" y="2971800"/>
            <a:ext cx="3065780" cy="31149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7239000" cy="44958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8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Οπίσθιος λοβός (</a:t>
            </a:r>
            <a:r>
              <a:rPr lang="el-GR" sz="28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νευροϋπόφυση</a:t>
            </a:r>
            <a:r>
              <a:rPr lang="el-GR" sz="28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)</a:t>
            </a:r>
            <a:endParaRPr lang="el-GR" sz="28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198755"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Αντιδιουρητική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ορμόνη 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 </a:t>
            </a:r>
            <a:r>
              <a:rPr lang="en-GB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βαζοπρεσίνη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κατακράτηση νερού από το νεφρό,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αγγειοσύσπαση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αρτηριολίων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σπειράματος (αύξηση αρτηριακής πίεσης).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Ωκυτοκίνη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Προκαλεί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σύσπαση της μήτρας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κατά τον τοκετό και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σύσπαση των γαλακτοφόρων πόρων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απελευθέρωση του γάλακτος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κατά το θηλασμό.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Υπόφυση </a:t>
            </a:r>
            <a:r>
              <a:rPr lang="el-GR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Οπίσθιος λοβός (</a:t>
            </a:r>
            <a:r>
              <a:rPr lang="el-GR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Νευροϋπόφυση</a:t>
            </a:r>
            <a:r>
              <a:rPr lang="el-GR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diagram of the internal organ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225" y="2895600"/>
            <a:ext cx="2786675" cy="3416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Δομή μαθήματος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86000"/>
            <a:ext cx="5029200" cy="44196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defRPr/>
            </a:pPr>
            <a:r>
              <a:rPr lang="el-GR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Ενδοκρινείς αδένες</a:t>
            </a:r>
            <a:endParaRPr lang="el-GR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l-GR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Υποθάλαμος</a:t>
            </a:r>
            <a:endParaRPr lang="el-GR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l-GR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Υπόφυση</a:t>
            </a:r>
            <a:endParaRPr lang="el-GR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l-GR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Θυρεοειδής αδένας</a:t>
            </a:r>
            <a:endParaRPr lang="el-GR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l-GR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Παραθυρεοειδείς αδένες</a:t>
            </a:r>
            <a:endParaRPr lang="el-GR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l-GR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Επινεφρίδια</a:t>
            </a:r>
            <a:endParaRPr lang="el-GR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l-GR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Πάγκρεας</a:t>
            </a:r>
            <a:endParaRPr lang="en-US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l-GR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Ωοθήκες – </a:t>
            </a:r>
            <a:r>
              <a:rPr lang="el-GR" sz="28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Όρχεις</a:t>
            </a:r>
            <a:endParaRPr lang="en-US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4"/>
          <p:cNvSpPr txBox="1"/>
          <p:nvPr/>
        </p:nvSpPr>
        <p:spPr bwMode="auto">
          <a:xfrm>
            <a:off x="5308600" y="2286000"/>
            <a:ext cx="4851400" cy="4419600"/>
          </a:xfrm>
          <a:prstGeom prst="rect">
            <a:avLst/>
          </a:prstGeom>
          <a:noFill/>
          <a:ln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 kern="1200">
                <a:solidFill>
                  <a:srgbClr val="404040"/>
                </a:solidFill>
                <a:latin typeface="+mn-lt"/>
                <a:ea typeface="MS PGothic" panose="020B0600070205080204" charset="-128"/>
                <a:cs typeface="MS PGothic" panose="020B0600070205080204" charset="-128"/>
              </a:defRPr>
            </a:lvl1pPr>
            <a:lvl2pPr marL="685800" indent="-28257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MS PGothic" panose="020B0600070205080204" charset="-128"/>
                <a:cs typeface="+mn-cs"/>
              </a:defRPr>
            </a:lvl2pPr>
            <a:lvl3pPr marL="95885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MS PGothic" panose="020B0600070205080204" charset="-128"/>
                <a:cs typeface="+mn-cs"/>
              </a:defRPr>
            </a:lvl3pPr>
            <a:lvl4pPr marL="1233805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MS PGothic" panose="020B0600070205080204" charset="-128"/>
                <a:cs typeface="+mn-cs"/>
              </a:defRPr>
            </a:lvl4pPr>
            <a:lvl5pPr marL="1508125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MS PGothic" panose="020B0600070205080204" charset="-128"/>
                <a:cs typeface="+mn-cs"/>
              </a:defRPr>
            </a:lvl5pPr>
            <a:lvl6pPr marL="181483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2005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8695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025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l-GR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Επίφυση</a:t>
            </a:r>
            <a:endParaRPr lang="el-GR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l-GR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Παραγάγγλια</a:t>
            </a:r>
            <a:endParaRPr lang="el-GR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group of hands holding up colorful letter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2732">
            <a:off x="5936283" y="4337637"/>
            <a:ext cx="2745971" cy="153774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48300" y="1981200"/>
            <a:ext cx="4648200" cy="3020344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l-GR" sz="4400" b="1" cap="none" dirty="0">
                <a:solidFill>
                  <a:srgbClr val="F74567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Υποθάλαμος</a:t>
            </a:r>
            <a:endParaRPr lang="en-US" sz="4400" b="1" dirty="0">
              <a:solidFill>
                <a:srgbClr val="F74567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1566" y="1557456"/>
            <a:ext cx="1371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7000" b="1" dirty="0">
                <a:solidFill>
                  <a:srgbClr val="FFFF00">
                    <a:alpha val="40000"/>
                  </a:srgbClr>
                </a:solidFill>
                <a:cs typeface="Arial" panose="020B0604020202020204" pitchFamily="34" charset="0"/>
              </a:rPr>
              <a:t>2</a:t>
            </a:r>
            <a:endParaRPr lang="el-GR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  <a:p>
            <a:endParaRPr lang="en-US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A blue x-ray of a human bod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74" y="685800"/>
            <a:ext cx="3393493" cy="1900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Υποθάλαμος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5486400" cy="4572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Βρίσκεται στο στέλεχος του εγκεφάλου.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Αντιστοιχεί στο Κοιλιακό Τμήμα του Διάμεσου Εγκεφάλου.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Σχηματίζει Μέρος του Τοιχώματος της 3</a:t>
            </a:r>
            <a:r>
              <a:rPr lang="el-GR" sz="2400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κοιλίας.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Αποτελείται από Συναθροίσεις Νευρώνων (Πυρήνες). Ορισμένοι εκκρίνουν ορμόνες.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diagram of the brai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0" y="3027154"/>
            <a:ext cx="4495800" cy="290374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Ρόλος του υποθαλάμου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10058400" cy="4572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l">
              <a:buFont typeface="Arial" panose="020B0604020202020204" pitchFamily="34" charset="0"/>
              <a:buBlip>
                <a:blip r:embed="rId1"/>
              </a:buBlip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Κεντρικός ρόλος στην πρόσληψη ενέργειας.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Blip>
                <a:blip r:embed="rId1"/>
              </a:buBlip>
            </a:pPr>
            <a:r>
              <a:rPr lang="el-GR" sz="240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Αλλοιώσεις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προκαλούν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υπερφαγία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παχυσαρκία.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71500" y="3505200"/>
            <a:ext cx="3851275" cy="3170237"/>
          </a:xfrm>
          <a:prstGeom prst="rect">
            <a:avLst/>
          </a:prstGeom>
          <a:gradFill rotWithShape="1">
            <a:gsLst>
              <a:gs pos="0">
                <a:srgbClr val="FFA189"/>
              </a:gs>
              <a:gs pos="64999">
                <a:srgbClr val="FFCBBF"/>
              </a:gs>
              <a:gs pos="100000">
                <a:srgbClr val="FFD7CD"/>
              </a:gs>
            </a:gsLst>
            <a:lin ang="16200000"/>
          </a:gradFill>
          <a:ln w="9525">
            <a:solidFill>
              <a:srgbClr val="EB641B"/>
            </a:solidFill>
            <a:miter lim="800000"/>
          </a:ln>
          <a:effectLst>
            <a:outerShdw blurRad="63500" dist="38100" dir="5400000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charset="0"/>
                <a:ea typeface="MS PGothic" panose="020B0600070205080204" charset="-128"/>
              </a:defRPr>
            </a:lvl9pPr>
          </a:lstStyle>
          <a:p>
            <a:r>
              <a:rPr lang="el-GR" sz="2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Υποθάλαμος:</a:t>
            </a:r>
            <a:endParaRPr lang="el-GR" sz="20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ορμόνες</a:t>
            </a:r>
            <a:endParaRPr lang="el-GR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θερμοκρασία</a:t>
            </a:r>
            <a:endParaRPr lang="el-GR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ελέγχει της πρόσληψης τροφής και νερού, την πείνα και τη δίψα</a:t>
            </a:r>
            <a:endParaRPr lang="el-GR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σεξουαλική συμπεριφορά και αναπαραγωγή</a:t>
            </a:r>
            <a:endParaRPr lang="el-GR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κιρκαδικό κύκλο</a:t>
            </a:r>
            <a:endParaRPr lang="el-GR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διαμεσολάβηση στις  συναισθηματικές αποκρίσεις</a:t>
            </a:r>
            <a:endParaRPr lang="el-GR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http://www.news-medical.net/image.axd?picture=2010%2f2%2fbrainside_l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99" y="3207994"/>
            <a:ext cx="3429001" cy="3586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Υποθάλαμος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7239000" cy="4572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Συντονίζει την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αλληλεπίδραση του ενδοκρινικού και του νευρικού συστήματος.</a:t>
            </a:r>
            <a:endParaRPr 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Επικοινωνεί άμεσα με τον πρόσθιο λοβό της υπόφυσης μέσω του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πυλαίου συστήματος των αγγείων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 με τον οπίσθιο λοβό μέσω του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μίσχου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της υπόφυσης.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νευρώνες του υποθαλάμου εκκρίνουν ορμόνες που μεταφέρονται μέσω τριχοειδών στο μίσχο της υπόφυσης και κατόπιν στον πρόσθιο λοβό της υπόφυσης, όπου είτε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διεγείρουν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είτε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αναστέλλουν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την απελευθέρωση των ορμονών.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the bod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073" y="2438400"/>
            <a:ext cx="2521427" cy="2476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Υποθάλαμος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10058400" cy="4572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ορμόνες του οπίσθιου λοβού της υπόφυσης συντίθενται στους νευρώνες του υποθαλάμου, μεταφέρονται μέσω του μίσχου της υπόφυσης και αποθηκεύονται κι εκκρίνονται από τον οπίσθιο λοβό της υπόφυσης.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diagram of the human bod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0" y="3727837"/>
            <a:ext cx="4794250" cy="290156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Υποθάλαμος </a:t>
            </a:r>
            <a:r>
              <a:rPr lang="el-GR" altLang="el-GR" sz="36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- Ορμόνες</a:t>
            </a:r>
            <a:endParaRPr lang="el-GR" altLang="el-GR" sz="3600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5753100" cy="4572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Εκλυτική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ορμόνη της Αυξητικής Ορμόνης 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(GHRH)</a:t>
            </a: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Εκλυτική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ορμόνη της </a:t>
            </a: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θυρεοτροπίνης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TRH)</a:t>
            </a: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Εκλυτικός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παράγων της </a:t>
            </a: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γοναδοτροπίνης</a:t>
            </a:r>
            <a:r>
              <a:rPr lang="en-GB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(GnRH)</a:t>
            </a: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Εκλυτική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της </a:t>
            </a: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κορτικοτρόπου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ορμόνης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CRH)</a:t>
            </a:r>
            <a:endParaRPr lang="en-GB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Ανασταλτική ορμόνη της αυξητικής ορμόνης</a:t>
            </a:r>
            <a:r>
              <a:rPr lang="en-GB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σωματοστατίνη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Ανασταλτική της έκκρισης της </a:t>
            </a: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προλακτίνης</a:t>
            </a:r>
            <a:r>
              <a:rPr lang="en-GB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ντοπαμίνη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diagram of a diagram of the nervous syste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971800"/>
            <a:ext cx="4381500" cy="317111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48300" y="1981200"/>
            <a:ext cx="4648200" cy="3020344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l-GR" sz="4400" b="1" cap="none" dirty="0">
                <a:solidFill>
                  <a:srgbClr val="F74567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Θυρεοειδής αδένας</a:t>
            </a:r>
            <a:endParaRPr lang="en-US" sz="4400" b="1" dirty="0">
              <a:solidFill>
                <a:srgbClr val="F74567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1566" y="1557456"/>
            <a:ext cx="1371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7000" b="1" dirty="0">
                <a:solidFill>
                  <a:srgbClr val="FFFF00">
                    <a:alpha val="40000"/>
                  </a:srgbClr>
                </a:solidFill>
                <a:cs typeface="Arial" panose="020B0604020202020204" pitchFamily="34" charset="0"/>
              </a:rPr>
              <a:t>3</a:t>
            </a:r>
            <a:endParaRPr lang="el-GR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  <a:p>
            <a:endParaRPr lang="en-US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A person's body with a thyroid gland&#10;&#10;Description automatically generated with medium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0" b="26513"/>
          <a:stretch>
            <a:fillRect/>
          </a:stretch>
        </p:blipFill>
        <p:spPr>
          <a:xfrm>
            <a:off x="6743700" y="770562"/>
            <a:ext cx="2622550" cy="2006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Θυρεοειδής αδένας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7239000" cy="4553484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Βρίσκεται στη βάση της πρόσθιας τραχηλικής χώρας, κάτω από τον κρικοειδή χόνδρο (ισθμός).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7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Αποτελείται από 2 πλάγιους λοβούς που ενώνονται στον ισθμό. Ορισμένες φορές συνυπάρχει ένας επιπλέον λοβός,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ο πυραμοειδής.</a:t>
            </a:r>
            <a:endParaRPr 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Παράγει από τα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θυρεοειδικά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κύτταρα τις ορμόνες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Τ3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Τ4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και από τα κύτταρα C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την 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καλσιτονίνη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.</a:t>
            </a:r>
            <a:endParaRPr 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thyroid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209800"/>
            <a:ext cx="2590800" cy="1943100"/>
          </a:xfrm>
          <a:prstGeom prst="rect">
            <a:avLst/>
          </a:prstGeom>
        </p:spPr>
      </p:pic>
      <p:pic>
        <p:nvPicPr>
          <p:cNvPr id="5" name="Picture 4" descr="A diagram of a person's body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4305300"/>
            <a:ext cx="2247900" cy="245798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Θυρεοειδής αδένας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7239000" cy="4572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Προέρχεται από ενδοδερμική καταβολή στο επίπεδο της μέσης γραμμής στη ρίζα της γλώσσας.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Μία παροδική δομή,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ο 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θυρεογλωσσικός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πόρος,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συνδέει τον αναπτυσσόμενο αδένα με το σημείο προέλευσης, ο οποίος στη συνέχεια ατροφεί.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l-GR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μη ατροφία του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θυρεογλωσσικού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πόρου: ψηλαφητή κύστη στη μέση γραμμή στην περιοχή του τραχήλου --&gt;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κύστη 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θυρεογλωσσικού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πόρου.</a:t>
            </a:r>
            <a:endParaRPr 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the human bod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895600"/>
            <a:ext cx="2781300" cy="341102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Θυρεοειδής αδένας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01601" y="2488405"/>
            <a:ext cx="6614394" cy="40386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lnSpc>
                <a:spcPct val="7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φυσιολογική του λειτουργία εξαρτάται από την επαρκή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πρόσληψη ιωδίου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 την τροφή ώστε να παραχθούν οι θυρεοειδικές ορμόνες, θυροξίνη (Τ4) και τριιωδοθυρονίνη (Τ3). </a:t>
            </a: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7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θυρεοειδής παράγει κυρίως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Τ4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(90%), ωστόσο η μεταβολικά δραστική ορμόνη είναι η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Τ3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x4)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η οποία προέρχεται κυρίως από την αποϊωδίωση της 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T4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στους περιφερικούς ιστούς.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diagram of a human bod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3581399"/>
            <a:ext cx="3365499" cy="18526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Τρόποι επικοινωνίας του ανθρώπινου σώματος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10058400" cy="4572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el-GR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Αυτοκρινής</a:t>
            </a:r>
            <a:r>
              <a:rPr lang="el-GR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έκκριση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l-GR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Ένα κύτταρο παράγει και εκκρίνει έναν διαβιβαστή ο οποίος δρα στους υποδοχείς του ίδιου του κυττάρου. </a:t>
            </a: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el-GR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Παρακριν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ς έκκριση: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χημικός διαβιβαστής δρα σε γειτονικό κύτταρο.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el-GR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Ενδοκ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l-GR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ιν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ς έκκριση: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χημικός διαβιβαστής (ορμόνη) μεταφέρεται μέσω της κυκλοφορίας του αίματος σε απομακρυσμένους ιστούς. 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el-GR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Συναπτική</a:t>
            </a:r>
            <a:r>
              <a:rPr lang="el-GR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έκκριση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l-GR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Άμεση επικοινωνία κυττάρων που συνδέονται με συνάψεις (Νευρικό Σύστημα).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l-GR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l-GR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group of images of different types of blood cells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77083"/>
            <a:ext cx="5114290" cy="146821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Βιοσύνθεση θυρεοειδικών ορμονών</a:t>
            </a:r>
            <a:b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(θυλακιώδες κύτταρο)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Inhaltsplatzhalter 4"/>
          <p:cNvSpPr>
            <a:spLocks noGrp="1"/>
          </p:cNvSpPr>
          <p:nvPr>
            <p:ph idx="1"/>
          </p:nvPr>
        </p:nvSpPr>
        <p:spPr>
          <a:xfrm>
            <a:off x="76200" y="2133600"/>
            <a:ext cx="5067300" cy="23622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συσσωρευμένο στην κορυφαία επιφάνεια των θυλακιωδών κυττάρων ιώδιο</a:t>
            </a:r>
            <a:r>
              <a:rPr lang="el-GR" sz="2400" b="1" i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i="1" dirty="0">
                <a:solidFill>
                  <a:srgbClr val="A92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οξειδώνεται</a:t>
            </a:r>
            <a:r>
              <a:rPr lang="el-GR" sz="2400" b="1" i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ελεύθερο ιώδιο (ουδέτερα φορτισμένο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</a:t>
            </a:r>
            <a:r>
              <a:rPr lang="en-GB" sz="2400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2000" dirty="0">
                <a:solidFill>
                  <a:srgbClr val="000090"/>
                </a:solidFill>
                <a:latin typeface="Times New Roman" panose="02020603050405020304"/>
                <a:ea typeface="Wingdings" panose="05000000000000000000"/>
                <a:cs typeface="Times New Roman" panose="02020603050405020304"/>
                <a:sym typeface="Wingdings" panose="05000000000000000000"/>
              </a:rPr>
              <a:t>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baseline="-25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από τη </a:t>
            </a: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θυρεοειδική υπεροξειδάση (ΤΡΟ). </a:t>
            </a:r>
            <a:endParaRPr lang="el-GR" sz="2400" b="1" dirty="0">
              <a:solidFill>
                <a:srgbClr val="F745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is-IS" sz="1600" i="1" dirty="0">
                <a:solidFill>
                  <a:srgbClr val="FF6600"/>
                </a:solidFill>
                <a:latin typeface="Times New Roman" panose="02020603050405020304"/>
                <a:cs typeface="Times New Roman" panose="02020603050405020304"/>
              </a:rPr>
              <a:t>.</a:t>
            </a:r>
            <a:endParaRPr lang="el-GR" sz="1600" i="1" dirty="0">
              <a:solidFill>
                <a:srgbClr val="FF66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Wingdings 3" panose="05040102010807070707" charset="0"/>
              <a:buNone/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495800"/>
            <a:ext cx="4838700" cy="2365022"/>
          </a:xfrm>
          <a:prstGeom prst="rect">
            <a:avLst/>
          </a:prstGeom>
        </p:spPr>
      </p:pic>
      <p:sp>
        <p:nvSpPr>
          <p:cNvPr id="5" name="Inhaltsplatzhalter 4"/>
          <p:cNvSpPr txBox="1"/>
          <p:nvPr/>
        </p:nvSpPr>
        <p:spPr bwMode="auto">
          <a:xfrm>
            <a:off x="4914900" y="4495799"/>
            <a:ext cx="5257800" cy="2348089"/>
          </a:xfrm>
          <a:prstGeom prst="rect">
            <a:avLst/>
          </a:prstGeom>
          <a:noFill/>
          <a:ln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 kern="1200">
                <a:solidFill>
                  <a:srgbClr val="404040"/>
                </a:solidFill>
                <a:latin typeface="+mn-lt"/>
                <a:ea typeface="MS PGothic" panose="020B0600070205080204" charset="-128"/>
                <a:cs typeface="MS PGothic" panose="020B0600070205080204" charset="-128"/>
              </a:defRPr>
            </a:lvl1pPr>
            <a:lvl2pPr marL="685800" indent="-28257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MS PGothic" panose="020B0600070205080204" charset="-128"/>
                <a:cs typeface="+mn-cs"/>
              </a:defRPr>
            </a:lvl2pPr>
            <a:lvl3pPr marL="95885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MS PGothic" panose="020B0600070205080204" charset="-128"/>
                <a:cs typeface="+mn-cs"/>
              </a:defRPr>
            </a:lvl3pPr>
            <a:lvl4pPr marL="1233805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MS PGothic" panose="020B0600070205080204" charset="-128"/>
                <a:cs typeface="+mn-cs"/>
              </a:defRPr>
            </a:lvl4pPr>
            <a:lvl5pPr marL="1508125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MS PGothic" panose="020B0600070205080204" charset="-128"/>
                <a:cs typeface="+mn-cs"/>
              </a:defRPr>
            </a:lvl5pPr>
            <a:lvl6pPr marL="181483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2005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8695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025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Στη συνέχεια, το ιώδιο </a:t>
            </a:r>
            <a:r>
              <a:rPr lang="el-GR" sz="2400" b="1" i="1" dirty="0">
                <a:solidFill>
                  <a:srgbClr val="A92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οργανοποιείται,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δηλαδή ενσωματώνεται στα μόρια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τυροσίνης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της θυρεοσφαιρίνης,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σχηματίζοντας τη </a:t>
            </a: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μονοϊωδοτυροσίνη (ΜΙΤ)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 τη </a:t>
            </a: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διιωδοτυροσίνη (</a:t>
            </a:r>
            <a:r>
              <a:rPr lang="en-GB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DIT).</a:t>
            </a:r>
            <a:endParaRPr lang="el-GR" sz="2400" b="1" dirty="0">
              <a:solidFill>
                <a:srgbClr val="F745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59" t="12413" r="1789" b="8534"/>
          <a:stretch>
            <a:fillRect/>
          </a:stretch>
        </p:blipFill>
        <p:spPr>
          <a:xfrm>
            <a:off x="5829300" y="2133600"/>
            <a:ext cx="3550356" cy="230457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Βιοσύνθεση θυρεοειδικών ορμονών</a:t>
            </a:r>
            <a:b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(θυλακιώδες κύτταρο)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Inhaltsplatzhalter 4"/>
          <p:cNvSpPr>
            <a:spLocks noGrp="1"/>
          </p:cNvSpPr>
          <p:nvPr>
            <p:ph idx="1"/>
          </p:nvPr>
        </p:nvSpPr>
        <p:spPr>
          <a:xfrm>
            <a:off x="114300" y="2286000"/>
            <a:ext cx="5334000" cy="1905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σύζευξη ενός μορίου 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 ενός μορίου 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DIT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σχηματίζει την </a:t>
            </a: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Τ3,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ενώ η σύζευξη δύο μορίων 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DIT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σχηματίζει την</a:t>
            </a:r>
            <a:r>
              <a:rPr lang="el-GR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Τ4.</a:t>
            </a:r>
            <a:endParaRPr lang="el-GR" sz="2400" b="1" dirty="0">
              <a:solidFill>
                <a:srgbClr val="F745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0700" y="2895600"/>
            <a:ext cx="4579770" cy="32766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95300" y="4267200"/>
          <a:ext cx="4191000" cy="25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Εικόνα bitmap" r:id="rId2" imgW="4438650" imgH="2486025" progId="Paint.Picture">
                  <p:embed/>
                </p:oleObj>
              </mc:Choice>
              <mc:Fallback>
                <p:oleObj name="Εικόνα bitmap" r:id="rId2" imgW="4438650" imgH="2486025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" y="4267200"/>
                        <a:ext cx="4191000" cy="25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Βιοσύνθεση θυρεοειδικών ορμονών</a:t>
            </a:r>
            <a:b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(θυλακιώδες κύτταρο)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10058400" cy="4572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Τ3, Τ4 αποθηκεύονται σε σύμπλοκο με τη θυρεοσφαιρίνη στο κολλοειδές των θυλακίων μέχρι να απελευθερωθούν στην κυκλοφορία υπό την επίδραση της 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TSH. 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n-GB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TSH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ρυθμίζει όλα τα βήματα της θυρεοειδικής ορμονογένεσης (είσοδο ιωδίου στο κύτταρο, ενεργοποίηση ΤΡΟ, σύνθεση θυρεοσφαιρίνης, σύνθεση και απελευθέρωση των δραστικών ορμονών).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0666" y="3429000"/>
            <a:ext cx="2624034" cy="2105787"/>
          </a:xfrm>
          <a:prstGeom prst="rect">
            <a:avLst/>
          </a:prstGeom>
        </p:spPr>
      </p:pic>
      <p:pic>
        <p:nvPicPr>
          <p:cNvPr id="4" name="Picture 3" descr="Diagram of thyroid gland and thyroid gla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099" y="3429000"/>
            <a:ext cx="2281269" cy="210578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Δράση θυρεοειδικών ορμονών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362200"/>
            <a:ext cx="10058400" cy="4191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Ρύθμιση βασικού μεταβολικού ρυθμού</a:t>
            </a:r>
            <a:r>
              <a:rPr lang="en-GB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αύξηση).</a:t>
            </a:r>
            <a:endParaRPr lang="el-GR" sz="2400" b="1" dirty="0">
              <a:solidFill>
                <a:srgbClr val="F745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Θερμογένεση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(αύξηση της κατανάλωσης οξυγόνου για την παραγωγή θερμότητας) </a:t>
            </a:r>
            <a:r>
              <a:rPr lang="en-US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αντιρροπιστικά, </a:t>
            </a: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αύξηση της εφίδρωσης.</a:t>
            </a:r>
            <a:endParaRPr lang="el-GR" sz="2400" b="1" dirty="0">
              <a:solidFill>
                <a:srgbClr val="F745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Ανάπτυξη Κεντρικού Νευρικού Συστήματος κατά την εμβρυική και νεογνική περίοδο.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(Ανάπτυξη των νευρώνων του φλοιού του εγκεφάλου και της παρεγκεφαλίδας, η επαρκής μυελινοποίηση των νευρικών ινών).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Καρδιαγγειακές δράσεις</a:t>
            </a:r>
            <a:r>
              <a:rPr lang="en-GB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Αύξηση καρδιακής απόδοσης (θετική ινότροπη και χρονότροπη δράση).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ΓΕΣ</a:t>
            </a:r>
            <a:r>
              <a:rPr lang="en-GB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Ρύθμιση κινητικότητας εντέρου. 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is-IS" sz="1600" i="1" dirty="0">
                <a:solidFill>
                  <a:srgbClr val="FF6600"/>
                </a:solidFill>
                <a:latin typeface="Times New Roman" panose="02020603050405020304"/>
                <a:cs typeface="Times New Roman" panose="02020603050405020304"/>
              </a:rPr>
              <a:t>.</a:t>
            </a:r>
            <a:endParaRPr lang="el-GR" sz="1600" i="1" dirty="0">
              <a:solidFill>
                <a:srgbClr val="FF66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Wingdings 3" panose="05040102010807070707" charset="0"/>
              <a:buNone/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Δράση θυρεοειδικών ορμονών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10058400" cy="44958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defRPr/>
            </a:pP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Ενδιάμεσος μεταβολισμός</a:t>
            </a:r>
            <a:r>
              <a:rPr lang="en-GB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2400" b="1" dirty="0">
              <a:solidFill>
                <a:srgbClr val="F745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-Αύξηση γλυκογονόλυσης, νεογλυκογένεσης και χρησιμοποίησης γλυκόζης από τα λιπώδη, ηπατικά και μυικά κύτταρα.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-Μικρή αύξηση Τ4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Πρωτεϊνοσύνθεση. Θυρεοτοξίκωση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Καταβολισμός πρωτεϊνών.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-Λιπόλυση (κυρίως), λιπογένεση (λιγότερο), οξείδωση ελεύθερων λιπαρών οξέων.</a:t>
            </a: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Κατά μήκος αύξηση.</a:t>
            </a:r>
            <a:endParaRPr lang="el-GR" sz="2400" b="1" dirty="0">
              <a:solidFill>
                <a:srgbClr val="F745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Ερυθροποίηση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(αύξηση της ερυθροποιητίνης).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Ανάπτυξη και ωρίμανση σκελετού, οδόντων, δέρματος, θυλάκων τριχών.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is-IS" sz="1600" i="1" dirty="0">
                <a:solidFill>
                  <a:srgbClr val="FF6600"/>
                </a:solidFill>
                <a:latin typeface="Times New Roman" panose="02020603050405020304"/>
                <a:cs typeface="Times New Roman" panose="02020603050405020304"/>
              </a:rPr>
              <a:t>.</a:t>
            </a:r>
            <a:endParaRPr lang="el-GR" sz="1600" i="1" dirty="0">
              <a:solidFill>
                <a:srgbClr val="FF66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Wingdings 3" panose="05040102010807070707" charset="0"/>
              <a:buNone/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Κλινική εικόνα </a:t>
            </a:r>
            <a:r>
              <a:rPr lang="el-GR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Υποθυρε</a:t>
            </a:r>
            <a:r>
              <a:rPr lang="en-GB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l-GR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ειδισμού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4876800" cy="4572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Δυσανεξία στο κρύο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Ανεπάρκεια αύξησης (Υ&gt;ΒΣ)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Κόπωση (μειωμένα επίπεδα ενέργειας)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Βραδυκαρδία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Βραδυψυχισμός (λήθαργος, επηρεασμένη σχολική επίδοση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Δυσκοιλιότητα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7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7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endParaRPr lang="el-GR" sz="1600" i="1" dirty="0">
              <a:solidFill>
                <a:srgbClr val="FF66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Wingdings 3" panose="05040102010807070707" charset="0"/>
              <a:buNone/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Inhaltsplatzhalter 4"/>
          <p:cNvSpPr txBox="1"/>
          <p:nvPr/>
        </p:nvSpPr>
        <p:spPr bwMode="auto">
          <a:xfrm>
            <a:off x="5067300" y="2209800"/>
            <a:ext cx="5105400" cy="4572000"/>
          </a:xfrm>
          <a:prstGeom prst="rect">
            <a:avLst/>
          </a:prstGeom>
          <a:noFill/>
          <a:ln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 kern="1200">
                <a:solidFill>
                  <a:srgbClr val="404040"/>
                </a:solidFill>
                <a:latin typeface="+mn-lt"/>
                <a:ea typeface="MS PGothic" panose="020B0600070205080204" charset="-128"/>
                <a:cs typeface="MS PGothic" panose="020B0600070205080204" charset="-128"/>
              </a:defRPr>
            </a:lvl1pPr>
            <a:lvl2pPr marL="685800" indent="-28257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MS PGothic" panose="020B0600070205080204" charset="-128"/>
                <a:cs typeface="+mn-cs"/>
              </a:defRPr>
            </a:lvl2pPr>
            <a:lvl3pPr marL="95885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MS PGothic" panose="020B0600070205080204" charset="-128"/>
                <a:cs typeface="+mn-cs"/>
              </a:defRPr>
            </a:lvl3pPr>
            <a:lvl4pPr marL="1233805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MS PGothic" panose="020B0600070205080204" charset="-128"/>
                <a:cs typeface="+mn-cs"/>
              </a:defRPr>
            </a:lvl4pPr>
            <a:lvl5pPr marL="1508125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MS PGothic" panose="020B0600070205080204" charset="-128"/>
                <a:cs typeface="+mn-cs"/>
              </a:defRPr>
            </a:lvl5pPr>
            <a:lvl6pPr marL="181483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2005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8695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025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Υποθερμία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Κατακράτηση υγρών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Ξηρό δέρμα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Καθυστέρηση οστικής ωρίμανσης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Ελαττωμένη έκλυση τενόντιων αντανακλαστικών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Διαταραχές εφηβείας (καθυστέρηση ή ψευδοήβη), διαταραχές περιόδου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7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Font typeface="Wingdings 3" panose="05040102010807070707" charset="0"/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Font typeface="Wingdings 3" panose="05040102010807070707" charset="0"/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Font typeface="Wingdings 3" panose="05040102010807070707" charset="0"/>
              <a:buNone/>
            </a:pPr>
            <a:endParaRPr lang="el-GR" sz="1600" i="1" dirty="0">
              <a:solidFill>
                <a:srgbClr val="FF66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Wingdings 3" panose="05040102010807070707" charset="0"/>
              <a:buNone/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Υποθυρεοειδισμός στη νεογνική-βρεφική ηλικία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10058400" cy="44958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Μειωμένη ανάπτυξη του Νευρικού Συστήματος.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Νοητική υστέρηση</a:t>
            </a:r>
            <a:r>
              <a:rPr lang="en-GB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Κρετινισμός</a:t>
            </a:r>
            <a:r>
              <a:rPr lang="en-GB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GB" sz="2400" b="1" dirty="0">
              <a:solidFill>
                <a:srgbClr val="F745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n-GB" sz="2400" b="1" dirty="0">
              <a:solidFill>
                <a:srgbClr val="F745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Μακροσωμ</a:t>
            </a:r>
            <a:r>
              <a:rPr lang="en-GB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ί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- </a:t>
            </a: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Μακρογλωσσία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Ομφαλοκήλη.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Ίκτερος, υποτονία.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Αδρά χαρακτηριστικά προσώπου, βραχνό κλάμα.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is-IS" sz="1600" i="1" dirty="0">
                <a:solidFill>
                  <a:srgbClr val="FF6600"/>
                </a:solidFill>
                <a:latin typeface="Times New Roman" panose="02020603050405020304"/>
                <a:cs typeface="Times New Roman" panose="02020603050405020304"/>
              </a:rPr>
              <a:t>.</a:t>
            </a:r>
            <a:endParaRPr lang="el-GR" sz="1600" i="1" dirty="0">
              <a:solidFill>
                <a:srgbClr val="FF66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Wingdings 3" panose="05040102010807070707" charset="0"/>
              <a:buNone/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baby lying on a ruler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67" y="3124200"/>
            <a:ext cx="3318933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Υπερθυρεοειδισμός</a:t>
            </a:r>
            <a:r>
              <a:rPr lang="en-US" sz="36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l-GR" sz="36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Συμπτώματα</a:t>
            </a:r>
            <a:endParaRPr lang="en-US" sz="3600" b="1" dirty="0">
              <a:solidFill>
                <a:srgbClr val="F745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95300" y="2209800"/>
          <a:ext cx="9163412" cy="428566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9163412"/>
              </a:tblGrid>
              <a:tr h="4633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400" b="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Νευρικότητα – ευερεθιστότητα </a:t>
                      </a:r>
                      <a:r>
                        <a:rPr lang="en-US" sz="2400" b="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–</a:t>
                      </a:r>
                      <a:r>
                        <a:rPr lang="el-GR" sz="2400" b="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 αϋπνία </a:t>
                      </a:r>
                      <a:r>
                        <a:rPr lang="en-US" sz="2400" b="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–</a:t>
                      </a:r>
                      <a:r>
                        <a:rPr lang="el-GR" sz="2400" b="0" baseline="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l-GR" sz="2400" b="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τρόμος</a:t>
                      </a:r>
                      <a:endParaRPr lang="en-GB" sz="2400" b="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lnB w="12700" cap="flat" cmpd="sng" algn="ctr">
                      <a:solidFill>
                        <a:srgbClr val="2CD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494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40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Μειωμένη συγκέντρωση και</a:t>
                      </a:r>
                      <a:r>
                        <a:rPr lang="el-GR" sz="2400" baseline="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 σχολική</a:t>
                      </a:r>
                      <a:r>
                        <a:rPr lang="en-GB" sz="2400" baseline="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l-GR" sz="2400" baseline="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επίδοση</a:t>
                      </a: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lnT w="12700" cap="flat" cmpd="sng" algn="ctr">
                      <a:solidFill>
                        <a:srgbClr val="2CD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D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356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40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Κεφαλαλγία - Κόπωση</a:t>
                      </a: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lnT w="12700" cap="flat" cmpd="sng" algn="ctr">
                      <a:solidFill>
                        <a:srgbClr val="2CD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D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45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40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Αμηνόρροια, ολιγομηνόρροια</a:t>
                      </a: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lnT w="12700" cap="flat" cmpd="sng" algn="ctr">
                      <a:solidFill>
                        <a:srgbClr val="2CD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D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40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Ταχυκαρδία</a:t>
                      </a:r>
                      <a:r>
                        <a:rPr lang="el-GR" sz="2400" baseline="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 – Υπέρταση - </a:t>
                      </a:r>
                      <a:r>
                        <a:rPr lang="el-GR" sz="240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Αίσθημα παλμών</a:t>
                      </a:r>
                      <a:endParaRPr lang="en-US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lnT w="12700" cap="flat" cmpd="sng" algn="ctr">
                      <a:solidFill>
                        <a:srgbClr val="2CD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D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356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40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Πολυφαγία </a:t>
                      </a:r>
                      <a:r>
                        <a:rPr lang="en-GB" sz="240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(</a:t>
                      </a:r>
                      <a:r>
                        <a:rPr lang="el-GR" sz="240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αυξημένη όρεξη) – Απώλεια βάρους</a:t>
                      </a:r>
                      <a:endParaRPr lang="en-GB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lnT w="12700" cap="flat" cmpd="sng" algn="ctr">
                      <a:solidFill>
                        <a:srgbClr val="2CD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D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356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40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Αυξημένη κινητικότητα εντέρου</a:t>
                      </a:r>
                      <a:r>
                        <a:rPr lang="en-GB" sz="240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, </a:t>
                      </a:r>
                      <a:r>
                        <a:rPr lang="el-GR" sz="240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έμετοι</a:t>
                      </a:r>
                      <a:endParaRPr lang="en-US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lnT w="12700" cap="flat" cmpd="sng" algn="ctr">
                      <a:solidFill>
                        <a:srgbClr val="2CD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D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356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400" dirty="0">
                          <a:solidFill>
                            <a:srgbClr val="000090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Δυσανεξία στη ζέστη</a:t>
                      </a:r>
                      <a:endParaRPr lang="en-US" sz="2400" dirty="0">
                        <a:solidFill>
                          <a:srgbClr val="000090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lnT w="12700" cap="flat" cmpd="sng" algn="ctr">
                      <a:solidFill>
                        <a:srgbClr val="2CD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4" name="Content Placeholder 4" descr="1.png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 r="10053"/>
          <a:stretch>
            <a:fillRect/>
          </a:stretch>
        </p:blipFill>
        <p:spPr>
          <a:xfrm>
            <a:off x="6675954" y="2895600"/>
            <a:ext cx="3496746" cy="3276600"/>
          </a:xfrm>
        </p:spPr>
      </p:pic>
    </p:spTree>
  </p:cSld>
  <p:clrMapOvr>
    <a:masterClrMapping/>
  </p:clrMapOvr>
  <p:transition spd="slow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Θυρεοειδής αδένας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10058400" cy="4572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Παράγει επίσης την </a:t>
            </a: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καλσιτονίνη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Διατηρεί την ισορροπία ανάμεσα στο ασβέστιο και στο φώσφορο.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αύξησή της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ελαττώνει τα επίπεδα ασβεστίου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 αίμα, καθώς εμποδίζει την απώλεια ασβεστίου από τα οστά.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a cell structure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4552950"/>
            <a:ext cx="27432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48300" y="1981200"/>
            <a:ext cx="4648200" cy="3020344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l-GR" sz="4400" b="1" cap="none" dirty="0">
                <a:solidFill>
                  <a:srgbClr val="F74567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Παραθυρεοειδείς αδένες</a:t>
            </a:r>
            <a:endParaRPr lang="en-US" sz="4400" b="1" dirty="0">
              <a:solidFill>
                <a:srgbClr val="F74567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1566" y="1557456"/>
            <a:ext cx="1371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7000" b="1" dirty="0">
                <a:solidFill>
                  <a:srgbClr val="FFFF00">
                    <a:alpha val="40000"/>
                  </a:srgbClr>
                </a:solidFill>
                <a:cs typeface="Arial" panose="020B0604020202020204" pitchFamily="34" charset="0"/>
              </a:rPr>
              <a:t>4</a:t>
            </a:r>
            <a:endParaRPr lang="el-GR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  <a:p>
            <a:endParaRPr lang="en-US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A x-ray of a person's body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5" b="7811"/>
          <a:stretch>
            <a:fillRect/>
          </a:stretch>
        </p:blipFill>
        <p:spPr>
          <a:xfrm>
            <a:off x="6176680" y="914400"/>
            <a:ext cx="3191440" cy="175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Τρόποι επικοινωνίας του ανθρώπινου σώματος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42249"/>
            <a:ext cx="10058400" cy="4485132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μεταφορά πληροφοριών από το ένα μέρος στο άλλο γίνεται μέσω του </a:t>
            </a:r>
            <a:r>
              <a:rPr lang="el-GR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Νευρικού και του Ενδοκρινικού Συστήματος.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</a:t>
            </a:r>
            <a:r>
              <a:rPr lang="el-GR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Ενδοκρινικ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Σύστημα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αποτελείται από ενδοκρινείς </a:t>
            </a:r>
            <a:r>
              <a:rPr lang="el-GR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αδένες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που παράγουν </a:t>
            </a:r>
            <a:r>
              <a:rPr lang="el-GR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ορμόνες.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ορμόνες απελευθερώνονται στην κυκλοφορία του </a:t>
            </a:r>
            <a:r>
              <a:rPr lang="el-GR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αίματος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κατευθύνονται σε κύτταρα στόχους, ελέγχοντας τη λειτουργία του σώματος.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l-GR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l-GR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diagram of a human bod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4465765"/>
            <a:ext cx="4038600" cy="226161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Παραθυρεοειδείς αδένες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6629400" cy="4572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Είναι τουλάχιστον 4. Βρίσκονται συνήθως στην οπίσθια επιφάνεια του θυρεοειδούς.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Προέλευση από τον 3</a:t>
            </a:r>
            <a:r>
              <a:rPr lang="el-GR" sz="2400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4</a:t>
            </a:r>
            <a:r>
              <a:rPr lang="el-GR" sz="2400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φαρυγγικό θύλακο.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Παράγουν την </a:t>
            </a: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παραθορμόνη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Περιλαμβάνουν τους κάτωθι κυτταρικούς τύπους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l-G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Clr>
                <a:srgbClr val="45C4F6"/>
              </a:buClr>
              <a:buFont typeface="Wingdings" panose="05000000000000000000" pitchFamily="2" charset="2"/>
              <a:buChar char="v"/>
              <a:defRPr/>
            </a:pP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Κύρια κύτταρα </a:t>
            </a:r>
            <a:r>
              <a:rPr lang="el-G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παραθορμόνη</a:t>
            </a:r>
            <a:r>
              <a:rPr lang="el-G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Clr>
                <a:srgbClr val="45C4F6"/>
              </a:buClr>
              <a:buFont typeface="Wingdings" panose="05000000000000000000" pitchFamily="2" charset="2"/>
              <a:buChar char="v"/>
              <a:defRPr/>
            </a:pP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Οξύφιλα</a:t>
            </a:r>
            <a:r>
              <a:rPr lang="el-G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(μεταβατικά κύρια κύτταρα)</a:t>
            </a:r>
            <a:endParaRPr lang="el-G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Clr>
                <a:srgbClr val="45C4F6"/>
              </a:buClr>
              <a:buFont typeface="Wingdings" panose="05000000000000000000" pitchFamily="2" charset="2"/>
              <a:buChar char="v"/>
              <a:defRPr/>
            </a:pP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Λιποκύτταρα</a:t>
            </a:r>
            <a:endParaRPr 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l-G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8-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3206750"/>
            <a:ext cx="29210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diagram of the human body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1909853"/>
            <a:ext cx="1729415" cy="126735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Παραθορμόνη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86000"/>
            <a:ext cx="6096000" cy="44196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Clr>
                <a:srgbClr val="2889EB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Διατηρεί (αυξάνει) τα επίπεδα ασβεστίου στο αίμα.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Διεγείρει την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επαναρρόφηση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ασβεστίου στους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νεφρούς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την απομάκρυνση ασβεστίου από τα οστά και </a:t>
            </a: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ενεργοποιεί τη βιταμίνη D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human organ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27" y="2743200"/>
            <a:ext cx="3719473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Υποπαραθυρεοειδισμός</a:t>
            </a:r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Συμπτώματα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362200"/>
            <a:ext cx="10058400" cy="42672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marL="0" algn="just">
              <a:spcBef>
                <a:spcPts val="0"/>
              </a:spcBef>
              <a:buClr>
                <a:srgbClr val="2889EB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Προκαλεί </a:t>
            </a: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υπασβεστιαιμία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οποία εκδηλώνεται ως: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  <a:buClr>
                <a:srgbClr val="2889EB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GB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Παραισθησίες, </a:t>
            </a: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περιστοματικό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«μούδιασμα».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Κράμπες.</a:t>
            </a:r>
            <a:endParaRPr lang="en-GB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  <a:defRPr/>
            </a:pPr>
            <a:endParaRPr lang="en-GB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  <a:defRPr/>
            </a:pP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Λαρυγγ</a:t>
            </a:r>
            <a:r>
              <a:rPr lang="en-GB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σπασμος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  <a:defRPr/>
            </a:pP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Τετανία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σπασμοί.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Αρρυθμίες</a:t>
            </a:r>
            <a:endParaRPr lang="en-GB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black and white poster with a cat silhouette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3" t="8759" r="20803" b="8029"/>
          <a:stretch>
            <a:fillRect/>
          </a:stretch>
        </p:blipFill>
        <p:spPr>
          <a:xfrm>
            <a:off x="7581900" y="3048000"/>
            <a:ext cx="2219826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Υπερπαραθυρεοειδισμός</a:t>
            </a:r>
            <a:r>
              <a:rPr 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Συμπτώματα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7239000" cy="44958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buClr>
                <a:srgbClr val="2889EB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Προκαλεί </a:t>
            </a:r>
            <a:r>
              <a:rPr 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υπερασβεστιαιμία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n-GB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Κό</a:t>
            </a: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πωση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κατάθλιψη.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Αυξημένη δίψα και συχνουρία.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Δυσκοιλιότητα.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Μαλάκυνση οστών – κατάγματα.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x-ray of a person's bod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034" y="3048000"/>
            <a:ext cx="2728666" cy="205178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48300" y="1981200"/>
            <a:ext cx="4648200" cy="3020344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l-GR" sz="4400" b="1" cap="none" dirty="0">
                <a:solidFill>
                  <a:srgbClr val="F74567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Επινεφρίδια</a:t>
            </a:r>
            <a:endParaRPr lang="en-US" sz="4400" b="1" dirty="0">
              <a:solidFill>
                <a:srgbClr val="F74567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1566" y="1557456"/>
            <a:ext cx="1371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7000" b="1" dirty="0">
                <a:solidFill>
                  <a:srgbClr val="FFFF00">
                    <a:alpha val="40000"/>
                  </a:srgbClr>
                </a:solidFill>
                <a:cs typeface="Arial" panose="020B0604020202020204" pitchFamily="34" charset="0"/>
              </a:rPr>
              <a:t>5</a:t>
            </a:r>
            <a:endParaRPr lang="el-GR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  <a:p>
            <a:endParaRPr lang="en-US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A close-up of a human bod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36" y="812800"/>
            <a:ext cx="2336800" cy="233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57300" y="838200"/>
            <a:ext cx="8305800" cy="594360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rgbClr val="009ED6"/>
              </a:buClr>
              <a:buNone/>
            </a:pPr>
            <a:endParaRPr lang="el-GR" sz="2400" baseline="300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81101" y="76201"/>
            <a:ext cx="8501831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cs typeface="Times New Roman" panose="02020603050405020304"/>
              </a:rPr>
              <a:t>Επινεφρίδιο </a:t>
            </a:r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cs typeface="Times New Roman" panose="02020603050405020304"/>
              </a:rPr>
              <a:t>–</a:t>
            </a:r>
            <a:r>
              <a:rPr lang="el-GR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Ζώνες</a:t>
            </a:r>
            <a:endParaRPr lang="el-GR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7300" y="1219200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l-GR" sz="20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Picture 3" descr="Ανδρογόνα+(S-DHEA,+Δ4+Ανδροστενδιόνη)+και+γλυκοκορτικοειδή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332" y="0"/>
            <a:ext cx="9372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14300" y="609600"/>
            <a:ext cx="10062418" cy="125412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Επινεφρίδια</a:t>
            </a:r>
            <a:endParaRPr lang="el-GR" altLang="el-GR" sz="4000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" y="2209800"/>
            <a:ext cx="7010400" cy="4516438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458470" lvl="1" indent="-342900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Ανατομική θέση</a:t>
            </a:r>
            <a:endParaRPr lang="el-GR" alt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lvl="1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Βρίσκονται στον άνω πόλο των νεφρών, πλαγίως της σπονδυλικής στήλης.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lvl="1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8470" lvl="1" indent="-342900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Ανατομικές σχέσεις</a:t>
            </a:r>
            <a:endParaRPr lang="el-GR" alt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lvl="1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Κάτω:</a:t>
            </a:r>
            <a:r>
              <a:rPr lang="en-GB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σ</a:t>
            </a:r>
            <a:r>
              <a:rPr lang="en-GB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ύ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στοιχος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νεφρός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lvl="1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Έσω:</a:t>
            </a:r>
            <a:r>
              <a:rPr lang="en-GB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n-GB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κά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τω κοίλη φλέβα (δεξιό) – αορτή (αριστερό)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lvl="1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Πίσω</a:t>
            </a:r>
            <a:r>
              <a:rPr lang="en-GB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: 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σκ</a:t>
            </a:r>
            <a:r>
              <a:rPr lang="en-GB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λη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διαφράγματος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lvl="1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Άνω:</a:t>
            </a:r>
            <a:r>
              <a:rPr lang="en-GB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n-GB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(δεξιό) – οπίσθια επιφάνεια στομάχου, παγκρέατος (αριστερό)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the internal organ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91" y="4193100"/>
            <a:ext cx="3418609" cy="2664900"/>
          </a:xfrm>
          <a:prstGeom prst="rect">
            <a:avLst/>
          </a:prstGeom>
        </p:spPr>
      </p:pic>
      <p:pic>
        <p:nvPicPr>
          <p:cNvPr id="7" name="Picture 6" descr="A diagram of the internal organ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2441262"/>
            <a:ext cx="3187700" cy="1975476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14300" y="609600"/>
            <a:ext cx="10062418" cy="125412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Επινεφρίδια</a:t>
            </a:r>
            <a:endParaRPr lang="el-GR" altLang="el-GR" sz="4000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" y="2209800"/>
            <a:ext cx="10045452" cy="4516438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115570" lvl="1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Ιστολογικά διακρίνονται σε: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lvl="1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Κάψα </a:t>
            </a:r>
            <a:endParaRPr lang="en-GB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lvl="1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(περιοχή εισόδου των αγγείων των επινεφριδίων)</a:t>
            </a:r>
            <a:endParaRPr lang="el-GR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lvl="1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defRPr/>
            </a:pPr>
            <a:endParaRPr lang="el-GR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115570" lvl="1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Φλοιό</a:t>
            </a:r>
            <a:r>
              <a:rPr lang="en-GB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(</a:t>
            </a: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μεσόδερμα)</a:t>
            </a:r>
            <a:endParaRPr lang="el-GR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342900" lvl="1" indent="-342900" algn="just" defTabSz="457200">
              <a:spcBef>
                <a:spcPts val="0"/>
              </a:spcBef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Σπειροειδή ζώνη </a:t>
            </a: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αλατοκορτικοειδή</a:t>
            </a: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alt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 defTabSz="457200">
              <a:spcBef>
                <a:spcPts val="0"/>
              </a:spcBef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/>
            </a:pP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Στηλιδωτή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γλυκοκορτικοειδή</a:t>
            </a: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alt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 defTabSz="457200">
              <a:spcBef>
                <a:spcPts val="0"/>
              </a:spcBef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Δικτυωτή </a:t>
            </a: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(ανδρογόνα)</a:t>
            </a:r>
            <a:endParaRPr lang="el-GR" alt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 defTabSz="45720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endParaRPr lang="el-GR" alt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lvl="1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Μυελό (νευρική ακρολοφία)</a:t>
            </a:r>
            <a:endParaRPr lang="el-GR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342900" lvl="1" indent="-342900" algn="just" defTabSz="457200">
              <a:spcBef>
                <a:spcPts val="0"/>
              </a:spcBef>
              <a:buClr>
                <a:schemeClr val="accent1"/>
              </a:buClr>
              <a:buSzPct val="80000"/>
              <a:buFont typeface="Wingdings 3" panose="05040102010807070707" charset="0"/>
              <a:buChar char=""/>
              <a:defRPr/>
            </a:pPr>
            <a:r>
              <a:rPr lang="el-GR" alt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Κατεχολαμίνες</a:t>
            </a: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(αδρεναλίνη, </a:t>
            </a:r>
            <a:r>
              <a:rPr lang="el-GR" alt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νοραδρεναλίνη</a:t>
            </a: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alt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huiihihi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4219237"/>
            <a:ext cx="2152918" cy="2445715"/>
          </a:xfrm>
          <a:prstGeom prst="rect">
            <a:avLst/>
          </a:prstGeom>
        </p:spPr>
      </p:pic>
      <p:pic>
        <p:nvPicPr>
          <p:cNvPr id="7" name="Picture 6" descr="Screenshot 2023-03-31 at 00.41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89" y="4219237"/>
            <a:ext cx="1849577" cy="1414124"/>
          </a:xfrm>
          <a:prstGeom prst="rect">
            <a:avLst/>
          </a:prstGeom>
        </p:spPr>
      </p:pic>
      <p:pic>
        <p:nvPicPr>
          <p:cNvPr id="10" name="Picture 9" descr="A diagram of a structure&#10;&#10;Description automatically generated with medium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2197099"/>
            <a:ext cx="3046158" cy="1663363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spd="slow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14300" y="609600"/>
            <a:ext cx="10062418" cy="125412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Επινεφρίδια </a:t>
            </a:r>
            <a:r>
              <a:rPr lang="el-GR" altLang="el-GR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- </a:t>
            </a:r>
            <a:r>
              <a:rPr lang="el-GR" altLang="el-GR" sz="4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Αλδοστερόνη</a:t>
            </a:r>
            <a:endParaRPr lang="el-GR" altLang="el-GR" sz="40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" y="2286000"/>
            <a:ext cx="6553200" cy="4440238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458470" lvl="1" indent="-34290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σπειροειδής ζώνη είναι η λεπτότερη.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8470" lvl="1" indent="-342900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8470" lvl="1" indent="-34290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Αποτελείται από αφρώδη κύτταρα που περιέχουν σταγονίδια λίπους.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8470" lvl="1" indent="-342900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8470" lvl="1" indent="-34290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Παράγουν την 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αλδοστερόνη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η οποία ρυθμίζει την ομοιόσταση νερού, νατρίου και καλίου.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close-up of a section of a human bod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62" y="3877264"/>
            <a:ext cx="2667000" cy="2968036"/>
          </a:xfrm>
          <a:prstGeom prst="rect">
            <a:avLst/>
          </a:prstGeom>
        </p:spPr>
      </p:pic>
      <p:pic>
        <p:nvPicPr>
          <p:cNvPr id="4" name="Picture 3" descr="Screenshot 2023-03-31 at 00.41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728" y="2133600"/>
            <a:ext cx="2439634" cy="16764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4300" y="2133600"/>
            <a:ext cx="10058400" cy="457199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buClr>
                <a:srgbClr val="009ED6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Η έκκριση της αλδοστερόνης ρυθμίζεται από τον άξονα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ρενίνης – αγγειοτενσίνης.</a:t>
            </a:r>
            <a:r>
              <a:rPr lang="el-GR" sz="2400" b="1" dirty="0">
                <a:solidFill>
                  <a:srgbClr val="FF66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Στο νεφρό ενεργοποιεί το συμμεταφορέα Ν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a-</a:t>
            </a:r>
            <a:r>
              <a:rPr lang="en-GB" sz="2400" dirty="0" err="1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Cl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στο ΑΕΣ και στο αθροιστικό σωληνάριο αυξάνει τον αριθμό των ανοικτών διαύλων Ν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a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και 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K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και διεγείρει τις αντλίες 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Na</a:t>
            </a:r>
            <a:r>
              <a:rPr lang="en-GB" sz="2400" baseline="300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+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-K</a:t>
            </a:r>
            <a:r>
              <a:rPr lang="en-GB" sz="2400" baseline="300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+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-ATP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άση και 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H</a:t>
            </a:r>
            <a:r>
              <a:rPr lang="en-GB" sz="2400" baseline="300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+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-ATP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άση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.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Τελικό αποτέλεσμα η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επαναρρόφηση </a:t>
            </a:r>
            <a:r>
              <a:rPr lang="en-GB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Na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και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η αποβολή Κ+ και Η+.</a:t>
            </a:r>
            <a:endParaRPr 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indent="0" algn="just"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indent="0" algn="just"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4300" y="762000"/>
            <a:ext cx="10058400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Ρόλος </a:t>
            </a:r>
            <a:r>
              <a:rPr lang="el-GR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Αλατοκορτικοειδών</a:t>
            </a:r>
            <a:endParaRPr 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05606" y="4220795"/>
            <a:ext cx="5717957" cy="26097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Ενδοκριν</a:t>
            </a:r>
            <a:r>
              <a:rPr lang="en-GB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ς έκκριση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590800"/>
            <a:ext cx="9982200" cy="4191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defRPr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l-GR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l-GR" sz="28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24100" y="2889250"/>
            <a:ext cx="5885535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14300" y="609600"/>
            <a:ext cx="10062418" cy="125412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Επινεφρίδια </a:t>
            </a:r>
            <a:r>
              <a:rPr lang="el-GR" altLang="el-GR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- </a:t>
            </a:r>
            <a:r>
              <a:rPr lang="el-GR" altLang="el-GR" sz="4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Γλυκοκορτικοειδή</a:t>
            </a:r>
            <a:endParaRPr lang="el-GR" altLang="el-GR" sz="40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" y="2286000"/>
            <a:ext cx="6400800" cy="4440238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458470" lvl="1" indent="-342900" algn="just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κορτιζόλη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έχει αντιφλεγμονώδη δράση, επηρεάζει το μεταβολισμό και συμμετέχει σε διαδικασίες αντιμετώπισης καταστάσεων συναισθηματικής φόρτισης.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a kidne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3048000"/>
            <a:ext cx="2441414" cy="2717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4300" y="2133600"/>
            <a:ext cx="10058400" cy="4648200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K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αρδιαγγειακή λειτουργία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: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επάγουν τη δράση των κατεχολαμινών στις λείες μυικές ίνες των αγγείων κι επάγουν την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καρδιακή συσταλτικότητα,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ενώ καταστέλλουν τη σύνθεση αγγειοδιασταλτικών ουσιών, όπως προστακυκλίνης, ΝΟ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προκαλώντας 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αγγειοσύσπαση</a:t>
            </a:r>
            <a:r>
              <a:rPr lang="en-GB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.</a:t>
            </a:r>
            <a:endParaRPr 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indent="0" algn="just"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Είναι απαραίτητα για τη λειτουργία των χρωμαφινικών κυττάρων του μυελού των επινεφριδίων και την παραγωγή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αδρεναλίνης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σε βασικές συνθήκες και υπό στρες.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Τα γλυκοκορτικοειδή παίζουν επίσης σημαντικό ρόλο στο μεταβολισμό της γλυκόζης και στον έλεγχο της αποθήκευσης και της κατανάλωσης ενέργειας, ενώ έχουν έντονη ορεξιογόνο δράση.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indent="0" algn="just"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indent="0" algn="just"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indent="0" algn="just"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4300" y="914400"/>
            <a:ext cx="10058400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Ρόλος </a:t>
            </a:r>
            <a:r>
              <a:rPr lang="el-GR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Γλυκοκορτικοειδών</a:t>
            </a:r>
            <a:endParaRPr 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57300" y="838200"/>
            <a:ext cx="8305800" cy="594360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rgbClr val="009ED6"/>
              </a:buClr>
              <a:buNone/>
            </a:pPr>
            <a:endParaRPr lang="el-GR" sz="2400" baseline="300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rgbClr val="009ED6"/>
              </a:buClr>
              <a:buNone/>
            </a:pPr>
            <a:endParaRPr lang="el-GR" sz="2400" baseline="300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drenal_Steroids_Pathways_-_edited.sv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2100" y="457200"/>
            <a:ext cx="7797546" cy="616406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4300" y="2218324"/>
            <a:ext cx="10058400" cy="4487275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Η ACTH συντίθεται στα κορτικοτρόφα βασεόφιλα κύτταρα του πρόσθιου λοβού της υπόφυσης υπό την επίδραση του CRH.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lnSpc>
                <a:spcPct val="50000"/>
              </a:lnSpc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Διεγείρει την παραγωγή της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κορτιζόλης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από τη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στηλιδωτή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ζώνη και των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επινεφριδιακών ανδρογόνων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από τη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δικτυωτή ζώνη.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Η δράση της ACTH συμβάλλει επίσης και στη σύνθεση της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αλδοστερόνης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από τη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σπειροειδή ζώνη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(zona glomerulosa), αν και η έκκριση αυτής της ορμόνης βρίσκεται κυρίως υπό τον έλεγχο του συστήματος ρενίνης – αγγειοτενσίνης.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Clr>
                <a:srgbClr val="FF6600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2584" y="894885"/>
            <a:ext cx="8501831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Υποθαλαμο-υποφυσιο-επινεφριδιακός</a:t>
            </a:r>
            <a:r>
              <a:rPr 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άξονας</a:t>
            </a:r>
            <a:endParaRPr 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6700" y="5032678"/>
            <a:ext cx="3098800" cy="182532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4300" y="2133600"/>
            <a:ext cx="10058400" cy="4648200"/>
          </a:xfrm>
        </p:spPr>
        <p:txBody>
          <a:bodyPr>
            <a:normAutofit lnSpcReduction="10000"/>
          </a:bodyPr>
          <a:lstStyle/>
          <a:p>
            <a:pPr algn="just">
              <a:buFont typeface="Arial" panose="020B0604020202020204" pitchFamily="34" charset="0"/>
              <a:buBlip>
                <a:blip r:embed="rId1"/>
              </a:buBlip>
            </a:pP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Πρόσληψη βάρους </a:t>
            </a:r>
            <a:r>
              <a:rPr lang="en-US" sz="2400" dirty="0">
                <a:solidFill>
                  <a:srgbClr val="000090"/>
                </a:solidFill>
                <a:latin typeface="Times New Roman" panose="02020603050405020304"/>
              </a:rPr>
              <a:t>–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ανεπάρκεια αύξησης/κοντό ανάστημα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buFont typeface="Arial" panose="020B0604020202020204" pitchFamily="34" charset="0"/>
              <a:buBlip>
                <a:blip r:embed="rId1"/>
              </a:buBlip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Πληθώρα προσώπου, ερυθρότητα παρειών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buBlip>
                <a:blip r:embed="rId1"/>
              </a:buBlip>
            </a:pPr>
            <a:r>
              <a:rPr lang="el-GR" sz="2400" dirty="0" err="1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Υπερανδρογοναιμία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(ακμή,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δασυτριχισμός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, διαταραχές εμμήνου ρύσεως)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buFont typeface="Arial" panose="020B0604020202020204" pitchFamily="34" charset="0"/>
              <a:buBlip>
                <a:blip r:embed="rId1"/>
              </a:buBlip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Ερυθροϊώδεις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ραβδώσεις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buFont typeface="Arial" panose="020B0604020202020204" pitchFamily="34" charset="0"/>
              <a:buBlip>
                <a:blip r:embed="rId1"/>
              </a:buBlip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Αρτηριακή υπέρταση, διαβήτης,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δυσλιπιδαιμία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buFont typeface="Arial" panose="020B0604020202020204" pitchFamily="34" charset="0"/>
              <a:buBlip>
                <a:blip r:embed="rId1"/>
              </a:buBlip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Μυική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αδυναμία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buFont typeface="Arial" panose="020B0604020202020204" pitchFamily="34" charset="0"/>
              <a:buBlip>
                <a:blip r:embed="rId1"/>
              </a:buBlip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Διαταραχές ύπνου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buFont typeface="Arial" panose="020B0604020202020204" pitchFamily="34" charset="0"/>
              <a:buBlip>
                <a:blip r:embed="rId1"/>
              </a:buBlip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Οστεοπόρωση</a:t>
            </a:r>
            <a:endParaRPr lang="en-GB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buFont typeface="Arial" panose="020B0604020202020204" pitchFamily="34" charset="0"/>
              <a:buBlip>
                <a:blip r:embed="rId1"/>
              </a:buBlip>
            </a:pPr>
            <a:r>
              <a:rPr lang="en-GB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Αλλαγή συμπεριφοράς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buFont typeface="Arial" panose="020B0604020202020204" pitchFamily="34" charset="0"/>
              <a:buBlip>
                <a:blip r:embed="rId1"/>
              </a:buBlip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Ευαισθησία σε λοιμώξεις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indent="0" algn="just"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4300" y="594717"/>
            <a:ext cx="10058400" cy="13388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Σύνδρομο 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Cushing </a:t>
            </a:r>
            <a:r>
              <a:rPr lang="en-GB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el-GR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l-GR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Κλινικά χαρακτηριστικά</a:t>
            </a:r>
            <a:endParaRPr lang="el-GR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jacky-bab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51"/>
          <a:stretch>
            <a:fillRect/>
          </a:stretch>
        </p:blipFill>
        <p:spPr>
          <a:xfrm>
            <a:off x="6743700" y="4343400"/>
            <a:ext cx="3063043" cy="224471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4300" y="594717"/>
            <a:ext cx="10058400" cy="13388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Σύνδρομο 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Cushing </a:t>
            </a:r>
            <a:r>
              <a:rPr lang="en-GB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el-GR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l-GR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Κλινικά χαρακτηριστικά</a:t>
            </a:r>
            <a:endParaRPr lang="el-GR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Cushings-Syndrome-face.jpg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3104526"/>
            <a:ext cx="3477939" cy="2518028"/>
          </a:xfrm>
          <a:prstGeom prst="rect">
            <a:avLst/>
          </a:prstGeom>
        </p:spPr>
      </p:pic>
      <p:pic>
        <p:nvPicPr>
          <p:cNvPr id="5" name="Picture 4" descr="fi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048000"/>
            <a:ext cx="3022600" cy="3699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404" y="2093562"/>
            <a:ext cx="9988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Blip>
                <a:blip r:embed="rId3"/>
              </a:buBlip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Αύξηση σωματικού βάρους (συχνά απότομη) σε συνδυασμό με επιβράδυνση της κατά μήκος αύξησης.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90900" y="5464218"/>
            <a:ext cx="61928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Φαίνεται ότι οι μεγάλες ποσότητες κορτιζόλης εμποδίζουν τη δράση της αυξητικής ορμόνης στο επίπεδο του υποδοχέα της.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57300" y="838200"/>
            <a:ext cx="8305800" cy="594360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rgbClr val="009ED6"/>
              </a:buClr>
              <a:buNone/>
            </a:pPr>
            <a:endParaRPr lang="el-GR" sz="2400" baseline="300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rgbClr val="009ED6"/>
              </a:buClr>
              <a:buNone/>
            </a:pPr>
            <a:endParaRPr lang="el-GR" sz="2400" baseline="300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92584" y="838199"/>
            <a:ext cx="850183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Επινεφριδιακή</a:t>
            </a:r>
            <a:r>
              <a:rPr 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κρίση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endParaRPr 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" y="2257484"/>
            <a:ext cx="10058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Η οξεία επινεφριδιακή ανεπάρκεια, κατά κύριο λόγο, οφείλεται στην ανεπάρκεια του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φλοιού των επινεφριδίων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, αν και φαίνεται να υπάρχουν σημαντικές αλληλεπιδράσεις μεταξύ κατεχολαμινεργικού συστήματος του μυελού των επινεφριδίων και των γλυκοκορτικοειδών του φλοιού στη ρύθμιση της στεροειδογένεσης. 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/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/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Κατά συνέπεια, το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κυκλοφορικό shock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είναι το κυρίαρχο στοιχείο της οξείας επινεφριδιακής ανεπάρκειας και οφείλεται αφενός σε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υπογκαιμία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και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απώλεια νατρίου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από την ανεπάρκεια των 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αλατοκορτικοειδών</a:t>
            </a:r>
            <a:r>
              <a:rPr lang="el-GR" sz="2400" b="1" dirty="0">
                <a:solidFill>
                  <a:srgbClr val="16B2F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και αφετέρου στην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κατακρήμνιση των περιφερικών αντιστάσεων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(vascular collapse) από την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ανεπάρκεια των 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γλυκοκορτικοειδών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. </a:t>
            </a:r>
            <a:endParaRPr 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4300" y="2286000"/>
            <a:ext cx="7620000" cy="4419598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  <a:buClr>
                <a:srgbClr val="009ED6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Εμφάνιση τρίχωσης στο εφήβαιο (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εφηβαρχή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), μασχάλες.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spcBef>
                <a:spcPts val="0"/>
              </a:spcBef>
              <a:buClr>
                <a:srgbClr val="009ED6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spcBef>
                <a:spcPts val="0"/>
              </a:spcBef>
              <a:buClr>
                <a:srgbClr val="009ED6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Οσμή ιδρώτα τύπου ενήλικα.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spcBef>
                <a:spcPts val="0"/>
              </a:spcBef>
              <a:buClr>
                <a:srgbClr val="009ED6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spcBef>
                <a:spcPts val="0"/>
              </a:spcBef>
              <a:buClr>
                <a:srgbClr val="009ED6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Ακμή.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spcBef>
                <a:spcPts val="0"/>
              </a:spcBef>
              <a:buClr>
                <a:srgbClr val="009ED6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spcBef>
                <a:spcPts val="0"/>
              </a:spcBef>
              <a:buClr>
                <a:srgbClr val="009ED6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Λιπαρότητα μαλλιών – δέρματος.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spcBef>
                <a:spcPts val="0"/>
              </a:spcBef>
              <a:buClr>
                <a:srgbClr val="009ED6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spcBef>
                <a:spcPts val="0"/>
              </a:spcBef>
              <a:buClr>
                <a:srgbClr val="009ED6"/>
              </a:buClr>
            </a:pP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Υπερπαραγωγή:</a:t>
            </a:r>
            <a:endParaRPr lang="el-GR" sz="2400" dirty="0">
              <a:solidFill>
                <a:srgbClr val="16B2F6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buClr>
                <a:srgbClr val="009ED6"/>
              </a:buClr>
              <a:buFont typeface="Wingdings" panose="05000000000000000000" pitchFamily="2" charset="2"/>
              <a:buChar char="ü"/>
            </a:pPr>
            <a:r>
              <a:rPr lang="el-GR" sz="2400" dirty="0" err="1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Δασυτριχισμός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, διαταραχές εμμήνου ρύσεως, διαταραχές γονιμότητας.</a:t>
            </a: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50000"/>
              </a:lnSpc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indent="0" algn="just"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indent="0" algn="just">
              <a:spcBef>
                <a:spcPts val="0"/>
              </a:spcBef>
              <a:buClr>
                <a:srgbClr val="009ED6"/>
              </a:buClr>
              <a:buNone/>
            </a:pPr>
            <a:endParaRPr 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04900" y="762000"/>
            <a:ext cx="850183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Ανδρογόνα</a:t>
            </a:r>
            <a:endParaRPr 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836" y="3622929"/>
            <a:ext cx="1745742" cy="1745742"/>
          </a:xfrm>
          <a:prstGeom prst="rect">
            <a:avLst/>
          </a:prstGeom>
        </p:spPr>
      </p:pic>
      <p:pic>
        <p:nvPicPr>
          <p:cNvPr id="4" name="Picture 3" descr="hjhj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8621" r="4782" b="8495"/>
          <a:stretch>
            <a:fillRect/>
          </a:stretch>
        </p:blipFill>
        <p:spPr>
          <a:xfrm>
            <a:off x="7786115" y="5562600"/>
            <a:ext cx="2462785" cy="1219200"/>
          </a:xfrm>
          <a:prstGeom prst="rect">
            <a:avLst/>
          </a:prstGeom>
        </p:spPr>
      </p:pic>
      <p:pic>
        <p:nvPicPr>
          <p:cNvPr id="5" name="Picture 4" descr="yuu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9"/>
          <a:stretch>
            <a:fillRect/>
          </a:stretch>
        </p:blipFill>
        <p:spPr>
          <a:xfrm>
            <a:off x="7567314" y="2324100"/>
            <a:ext cx="2632787" cy="11049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14300" y="609600"/>
            <a:ext cx="10062418" cy="125412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Μυελός επινεφριδίων </a:t>
            </a:r>
            <a:r>
              <a:rPr lang="el-GR" altLang="el-GR" sz="40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- Ορμόνες</a:t>
            </a:r>
            <a:endParaRPr lang="el-GR" altLang="el-GR" sz="4000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" y="2209800"/>
            <a:ext cx="10045452" cy="4516438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342900" lvl="1" indent="-3429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(Αδρεναλίνη, </a:t>
            </a:r>
            <a:r>
              <a:rPr lang="el-GR" altLang="el-GR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νοραδρεναλίνη</a:t>
            </a: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Ορμόνες άγχους, προετοιμασία για 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έκτακτες καταστάσεις.</a:t>
            </a:r>
            <a:endParaRPr lang="el-GR" alt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defRPr/>
            </a:pPr>
            <a:r>
              <a:rPr lang="el-GR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alt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l-GR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↑καρδιακού ρυθμού, ↑αρτηριακής πίεσης</a:t>
            </a:r>
            <a:endParaRPr lang="en-GB" alt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l-GR" alt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l-GR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↑αιματικής ροής στα όργανα, </a:t>
            </a:r>
            <a:endParaRPr lang="en-GB" alt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l-GR" alt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l-GR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↑γλυκόζης αίματος </a:t>
            </a:r>
            <a:endParaRPr lang="en-GB" alt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l-GR" alt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l-GR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Επιβραδύνουν το πεπτικό και ουροποιητικό</a:t>
            </a:r>
            <a:endParaRPr lang="en-GB" alt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l-GR" alt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diagram of a human kidne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3124200"/>
            <a:ext cx="3200399" cy="2514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48300" y="1981200"/>
            <a:ext cx="4648200" cy="3020344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l-GR" sz="4400" b="1" cap="none" dirty="0">
                <a:solidFill>
                  <a:srgbClr val="F74567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Πάγκρεας</a:t>
            </a:r>
            <a:endParaRPr lang="en-US" sz="4400" b="1" dirty="0">
              <a:solidFill>
                <a:srgbClr val="F74567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1566" y="1557456"/>
            <a:ext cx="1371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7000" b="1" dirty="0">
                <a:solidFill>
                  <a:srgbClr val="FFFF00">
                    <a:alpha val="40000"/>
                  </a:srgbClr>
                </a:solidFill>
                <a:cs typeface="Arial" panose="020B0604020202020204" pitchFamily="34" charset="0"/>
              </a:rPr>
              <a:t>6</a:t>
            </a:r>
            <a:endParaRPr lang="el-GR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  <a:p>
            <a:endParaRPr lang="en-US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A human body with a pancrea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1" b="19379"/>
          <a:stretch>
            <a:fillRect/>
          </a:stretch>
        </p:blipFill>
        <p:spPr>
          <a:xfrm>
            <a:off x="6311900" y="838200"/>
            <a:ext cx="3251200" cy="195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Ενδοκρινικά κύτταρα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86000"/>
            <a:ext cx="9982200" cy="44958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el-GR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Κύρια λειτουργία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l-GR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Σύνθεση και έκκριση χημικών διαβιβαστών.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Ενδοκρινείς αδένες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(υπόφυση, επινεφρίδια)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Μεμονωμένες ομάδες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όργανα με μη ενδοκρινική εξειδίκευση/μεικτοί αδένες (ωοθήκες, </a:t>
            </a: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όρχεις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πάγκρεας)</a:t>
            </a:r>
            <a:endParaRPr 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Μεμονωμένα κύτταρα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επιθηλιακούς ιστούς (διάχυτο </a:t>
            </a:r>
            <a:r>
              <a:rPr 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νευροενδοκρινικό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σύστημα)</a:t>
            </a:r>
            <a:r>
              <a:rPr lang="el-GR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Περιέχουν 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κυστίδια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που φέρουν το χημικό διαβιβαστή, ο οποίος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εξωκυτταρώνεται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14300" y="609600"/>
            <a:ext cx="10062418" cy="125412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Πάγκρεας </a:t>
            </a:r>
            <a:r>
              <a:rPr lang="el-GR" altLang="el-GR" sz="40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- Ορμόνες</a:t>
            </a:r>
            <a:endParaRPr lang="el-GR" altLang="el-GR" sz="4000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" y="2286000"/>
            <a:ext cx="10058400" cy="4440238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342900" lvl="1" indent="-3429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Βρίσκεται πίσω και κάτω από το στομάχι, μεταξύ του 12δακτύλου και του σπλήνα.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342900" lvl="1" indent="-3429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Είναι μεικτός αδένας με εξωκρινή και ενδοκρινική δράση.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the internal organ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48" y="4279092"/>
            <a:ext cx="4679952" cy="2339976"/>
          </a:xfrm>
          <a:prstGeom prst="rect">
            <a:avLst/>
          </a:prstGeom>
        </p:spPr>
      </p:pic>
      <p:pic>
        <p:nvPicPr>
          <p:cNvPr id="7" name="Picture 6" descr="A diagram of a human body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279092"/>
            <a:ext cx="4188197" cy="2421746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14300" y="609600"/>
            <a:ext cx="10062418" cy="125412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Πάγκρεας </a:t>
            </a:r>
            <a:r>
              <a:rPr lang="el-GR" altLang="el-GR" sz="40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- Ορμόνες</a:t>
            </a:r>
            <a:endParaRPr lang="el-GR" altLang="el-GR" sz="4000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" y="2286000"/>
            <a:ext cx="6477000" cy="44958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lvl="1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defRPr/>
            </a:pPr>
            <a:r>
              <a:rPr lang="el-GR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ενδοκρινικό στοιχείο αποτελείται κυρίως από</a:t>
            </a:r>
            <a:r>
              <a:rPr lang="en-GB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alt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defRPr/>
            </a:pPr>
            <a:endParaRPr lang="en-GB" alt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r>
              <a:rPr lang="en-GB" altLang="el-GR" sz="2400" b="1" dirty="0" err="1"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Kύ</a:t>
            </a:r>
            <a:r>
              <a:rPr lang="el-GR" altLang="el-GR" sz="2400" b="1" dirty="0" err="1"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τταρα</a:t>
            </a: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 Α </a:t>
            </a:r>
            <a:r>
              <a:rPr lang="el-GR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(20%)</a:t>
            </a:r>
            <a:r>
              <a:rPr lang="en-GB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alt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εκκρ</a:t>
            </a:r>
            <a:r>
              <a:rPr lang="en-GB" alt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ί</a:t>
            </a:r>
            <a:r>
              <a:rPr lang="el-GR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νουν </a:t>
            </a:r>
            <a:r>
              <a:rPr lang="el-GR" alt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γλυκαγόνη</a:t>
            </a:r>
            <a:endParaRPr lang="en-GB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115570"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endParaRPr lang="el-GR" alt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Κύτταρα Β </a:t>
            </a:r>
            <a:r>
              <a:rPr lang="el-GR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(70%)</a:t>
            </a:r>
            <a:r>
              <a:rPr lang="en-GB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l-GR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εκκρίνουν</a:t>
            </a: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ινσουλίνη</a:t>
            </a:r>
            <a:endParaRPr lang="en-GB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115570"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endParaRPr lang="el-GR" alt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Κύτταρα </a:t>
            </a:r>
            <a:r>
              <a:rPr lang="en-GB" altLang="el-GR" sz="2400" b="1" dirty="0"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D</a:t>
            </a: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l-GR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(5-10%)</a:t>
            </a:r>
            <a:r>
              <a:rPr lang="en-GB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l-GR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l-GR" alt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κκρ</a:t>
            </a:r>
            <a:r>
              <a:rPr lang="en-GB" alt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ί</a:t>
            </a:r>
            <a:r>
              <a:rPr lang="el-GR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νουν </a:t>
            </a:r>
            <a:r>
              <a:rPr lang="el-GR" alt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σωματοστατίνη</a:t>
            </a:r>
            <a:r>
              <a:rPr lang="el-GR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(αναστέλλει την έκκριση των 2 προηγούμενων)</a:t>
            </a:r>
            <a:endParaRPr lang="en-GB" alt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endParaRPr lang="el-GR" alt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r>
              <a:rPr lang="el-GR" altLang="el-GR" sz="2400" b="1" dirty="0"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Κύτταρα </a:t>
            </a:r>
            <a:r>
              <a:rPr lang="en-GB" altLang="el-GR" sz="2400" b="1" dirty="0"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F </a:t>
            </a:r>
            <a:r>
              <a:rPr lang="en-GB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(1-2%): </a:t>
            </a:r>
            <a:r>
              <a:rPr lang="el-GR" alt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παραγωγή </a:t>
            </a: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παγκρεατικού πολυπεπτιδίου</a:t>
            </a:r>
            <a:endParaRPr lang="el-GR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115570" lvl="1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5" name="Picture 4" descr="A diagram of cell divisi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516" y="4380887"/>
            <a:ext cx="2694784" cy="2487492"/>
          </a:xfrm>
          <a:prstGeom prst="rect">
            <a:avLst/>
          </a:prstGeom>
        </p:spPr>
      </p:pic>
      <p:pic>
        <p:nvPicPr>
          <p:cNvPr id="7" name="Picture 6" descr="A diagram of a pancrea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50" y="2209800"/>
            <a:ext cx="2425700" cy="2160708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580" y="838200"/>
            <a:ext cx="8879840" cy="751840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Παθοφυσιολογία</a:t>
            </a:r>
            <a:r>
              <a:rPr 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ΣΔ-1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2286000"/>
            <a:ext cx="10058400" cy="4470398"/>
          </a:xfrm>
        </p:spPr>
        <p:txBody>
          <a:bodyPr>
            <a:normAutofit/>
          </a:bodyPr>
          <a:lstStyle/>
          <a:p>
            <a:pPr algn="just">
              <a:buClr>
                <a:srgbClr val="27DDFF"/>
              </a:buClr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αταστροφή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ινσουλινοπαραγωγών β-κυττάρων του παγκρέατος από αντισώματα εναντίον στοιχείων της ιστολογικής τους δομής, με αποτέλεσμα την ανεπάρκεια ινσουλίνης.</a:t>
            </a:r>
            <a:endParaRPr lang="el-GR" sz="2400" b="1" dirty="0">
              <a:solidFill>
                <a:srgbClr val="FF0066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buClr>
                <a:srgbClr val="27DDFF"/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Διήθηση των νησιδίων του παγκρέατος από Τ και Β-λεμφοκύτταρα, πλασματοκύτταρα και μακροφάγα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ινσουλινίτιδα</a:t>
            </a:r>
            <a:r>
              <a:rPr lang="en-GB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. </a:t>
            </a:r>
            <a:endParaRPr 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>
              <a:buNone/>
            </a:pPr>
            <a:endParaRPr lang="el-GR" sz="2400" dirty="0">
              <a:solidFill>
                <a:srgbClr val="FFFFFF"/>
              </a:solidFill>
              <a:latin typeface="Times New Roman" panose="02020603050405020304"/>
              <a:ea typeface="Arial" panose="020B0604020202020204" pitchFamily="34" charset="0"/>
              <a:cs typeface="Times New Roman" panose="02020603050405020304"/>
            </a:endParaRPr>
          </a:p>
          <a:p>
            <a:pPr marL="0" indent="0" algn="just">
              <a:buNone/>
            </a:pPr>
            <a:endParaRPr lang="el-GR" sz="2400" dirty="0">
              <a:latin typeface="Times New Roman" panose="02020603050405020304"/>
              <a:cs typeface="Times New Roman" panose="02020603050405020304"/>
            </a:endParaRPr>
          </a:p>
          <a:p>
            <a:pPr marL="0" indent="0" algn="just">
              <a:buNone/>
            </a:pPr>
            <a:endParaRPr lang="el-GR" sz="2400" dirty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Picture 3" descr="19212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689939"/>
            <a:ext cx="2833442" cy="2067422"/>
          </a:xfrm>
          <a:prstGeom prst="rect">
            <a:avLst/>
          </a:prstGeom>
        </p:spPr>
      </p:pic>
      <p:pic>
        <p:nvPicPr>
          <p:cNvPr id="5" name="Content Placeholder 3" descr="markdown_lightbox_70f3c1f83b133d72c4d30b822bb4178dc848940f-989d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r="124"/>
          <a:stretch>
            <a:fillRect/>
          </a:stretch>
        </p:blipFill>
        <p:spPr>
          <a:xfrm>
            <a:off x="1562100" y="4688975"/>
            <a:ext cx="3062055" cy="2069351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762000"/>
            <a:ext cx="8229600" cy="864948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Ομοιοστασία γλυκόζης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14300" y="2286000"/>
            <a:ext cx="5257800" cy="4491253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buClr>
                <a:srgbClr val="27DDFF"/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σύνθετοι υδατάνθρακες της τροφής διασπώνται σε γλυκόζη στο έντερο.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Clr>
                <a:srgbClr val="27DDFF"/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γλυκόζη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απορροφάται στην κυκλοφορία του αίματος και μεταφέρεται στα κύτταρα για παραγωγή ενέργειας.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Clr>
                <a:srgbClr val="27DDFF"/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περίσσεια γλυκόζης αποθηκεύεται ως γλυκογόνο στο ήπαρ και στους μυς.</a:t>
            </a: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Clr>
                <a:srgbClr val="27DDFF"/>
              </a:buClr>
              <a:buFont typeface="Wingdings" panose="05000000000000000000" pitchFamily="2" charset="2"/>
              <a:buChar char="²"/>
            </a:pPr>
            <a:endParaRPr lang="el-GR" sz="2400" dirty="0">
              <a:latin typeface="Times New Roman" panose="02020603050405020304"/>
              <a:cs typeface="Times New Roman" panose="02020603050405020304"/>
            </a:endParaRPr>
          </a:p>
          <a:p>
            <a:pPr algn="just">
              <a:lnSpc>
                <a:spcPct val="60000"/>
              </a:lnSpc>
              <a:buClr>
                <a:srgbClr val="27DDFF"/>
              </a:buClr>
              <a:buFont typeface="Wingdings" panose="05000000000000000000" pitchFamily="2" charset="2"/>
              <a:buChar char="²"/>
            </a:pPr>
            <a:endParaRPr lang="el-GR" sz="2400" dirty="0">
              <a:latin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60000"/>
              </a:lnSpc>
              <a:buClr>
                <a:srgbClr val="27DDFF"/>
              </a:buClr>
              <a:buNone/>
            </a:pPr>
            <a:endParaRPr lang="el-GR" sz="2400" dirty="0">
              <a:latin typeface="Times New Roman" panose="02020603050405020304"/>
              <a:cs typeface="Times New Roman" panose="02020603050405020304"/>
            </a:endParaRPr>
          </a:p>
          <a:p>
            <a:pPr marL="0" indent="0" algn="just">
              <a:buNone/>
            </a:pPr>
            <a:endParaRPr lang="en-US" sz="2400" dirty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8" name="Content Placeholder 9" descr="food glucose.jpg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r="223"/>
          <a:stretch>
            <a:fillRect/>
          </a:stretch>
        </p:blipFill>
        <p:spPr>
          <a:xfrm>
            <a:off x="7208808" y="2322771"/>
            <a:ext cx="2486965" cy="1525329"/>
          </a:xfrm>
        </p:spPr>
      </p:pic>
      <p:pic>
        <p:nvPicPr>
          <p:cNvPr id="9" name="Picture 8" descr="Obe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4089565"/>
            <a:ext cx="3290183" cy="26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3" descr="glucos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r="3880"/>
          <a:stretch>
            <a:fillRect/>
          </a:stretch>
        </p:blipFill>
        <p:spPr>
          <a:xfrm>
            <a:off x="6781800" y="4343400"/>
            <a:ext cx="3161434" cy="2192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05970" y="607825"/>
            <a:ext cx="8875059" cy="1325563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Σακχαρώδης διαβήτης τύπου Ι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</a:br>
            <a:r>
              <a:rPr 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Δράση ινσουλίνης</a:t>
            </a:r>
            <a:endParaRPr 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4300" y="2133600"/>
            <a:ext cx="10058400" cy="4619812"/>
          </a:xfrm>
        </p:spPr>
        <p:txBody>
          <a:bodyPr>
            <a:noAutofit/>
          </a:bodyPr>
          <a:lstStyle/>
          <a:p>
            <a:pPr>
              <a:buClr>
                <a:srgbClr val="FF0066"/>
              </a:buClr>
              <a:buFont typeface="Wingdings" panose="05000000000000000000" pitchFamily="2" charset="2"/>
              <a:buChar char="v"/>
            </a:pPr>
            <a:r>
              <a:rPr lang="el-GR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Αναβολική Ορμόνη </a:t>
            </a:r>
            <a:endParaRPr lang="el-GR" sz="2400" b="1" dirty="0">
              <a:solidFill>
                <a:srgbClr val="27DDFF"/>
              </a:solidFill>
              <a:latin typeface="Times New Roman" panose="02020603050405020304"/>
              <a:cs typeface="Times New Roman" panose="02020603050405020304"/>
            </a:endParaRPr>
          </a:p>
          <a:p>
            <a:pPr>
              <a:buClr>
                <a:srgbClr val="45C4F6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Πρόσληψη και χρήση γλυκόζης από τους ιστούς.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45C4F6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Αποθήκευση ενέργειας με τη μορφή γλυκογόνου, λιπών και πρωτεϊνών.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45C4F6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Αναστολή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γλυκογονόλυσης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γλυκονεογένεσης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πρωτεϊνόλυσης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λιπόλυσης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κετογένεσης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dka-pathophysiology-4-63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9954" y="3733800"/>
            <a:ext cx="3454146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580" y="910127"/>
            <a:ext cx="8879840" cy="751840"/>
          </a:xfrm>
        </p:spPr>
        <p:txBody>
          <a:bodyPr/>
          <a:lstStyle/>
          <a:p>
            <a:pPr algn="ctr"/>
            <a:r>
              <a:rPr 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Ένδεια ινσουλίνης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2209800"/>
            <a:ext cx="10058400" cy="4546600"/>
          </a:xfrm>
        </p:spPr>
        <p:txBody>
          <a:bodyPr>
            <a:normAutofit lnSpcReduction="10000"/>
          </a:bodyPr>
          <a:lstStyle/>
          <a:p>
            <a:pPr algn="just">
              <a:buClr>
                <a:srgbClr val="27DDFF"/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 την υπεργλυκαιμία, ένδεια γλυκόζης στο εσωτερικό των κυττάρων =&gt;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διάσπαση λιπώδους ιστού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λιπαρά οξέα και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γλυκερόλη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μεταφορά στο ήπαρ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μετατροπή σε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κετόνες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γλυκόζη.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buNone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buClr>
                <a:srgbClr val="F9AD1F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Προδιάθεση σε </a:t>
            </a:r>
            <a:r>
              <a:rPr lang="el-GR" sz="2400" b="1" dirty="0" err="1"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κετοξέωση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.</a:t>
            </a:r>
            <a:endParaRPr lang="el-GR" sz="2400" b="1" dirty="0">
              <a:solidFill>
                <a:srgbClr val="FF0066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>
              <a:lnSpc>
                <a:spcPct val="50000"/>
              </a:lnSpc>
              <a:buClr>
                <a:srgbClr val="F9AD1F"/>
              </a:buClr>
              <a:buFont typeface="Wingdings" panose="05000000000000000000" pitchFamily="2" charset="2"/>
              <a:buChar char="ü"/>
            </a:pP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29A9FF"/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Ενεργοποίηση/μη καταστολή μονοπατιών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Γλυκογονόλυσης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90"/>
                </a:solidFill>
                <a:latin typeface="Times New Roman" panose="02020603050405020304" pitchFamily="18" charset="0"/>
              </a:rPr>
              <a:t>–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γλυκονεογένεσης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29A9FF"/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Παρατεταμένη ένδεια ινσουλίνης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διάσπαση πρωτεϊνών </a:t>
            </a:r>
            <a:r>
              <a:rPr lang="el-GR" sz="2400" b="1" dirty="0" err="1"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μυικού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 ιστού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στους μυς =&gt; παραγωγή αμινοξέων =&gt; μεταφορά στο ήπαρ =&gt; </a:t>
            </a:r>
            <a:r>
              <a:rPr lang="el-GR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σύνθεση γλυκόζης.</a:t>
            </a:r>
            <a:endParaRPr lang="el-GR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50000"/>
              </a:lnSpc>
              <a:buNone/>
            </a:pPr>
            <a:endParaRPr lang="el-GR" sz="2400" dirty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6" name="Content Placeholder 3" descr="DiabetesHormones.jp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r="387"/>
          <a:stretch>
            <a:fillRect/>
          </a:stretch>
        </p:blipFill>
        <p:spPr>
          <a:xfrm>
            <a:off x="6981684" y="3048000"/>
            <a:ext cx="3152916" cy="2408727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580" y="838200"/>
            <a:ext cx="8879840" cy="751840"/>
          </a:xfrm>
        </p:spPr>
        <p:txBody>
          <a:bodyPr/>
          <a:lstStyle/>
          <a:p>
            <a:pPr algn="ctr"/>
            <a:r>
              <a:rPr 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Κλινική εικόνα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2286000"/>
            <a:ext cx="10058400" cy="4470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b="1" i="1" dirty="0">
                <a:solidFill>
                  <a:schemeClr val="accent1"/>
                </a:solidFill>
                <a:latin typeface="Times New Roman" panose="02020603050405020304"/>
                <a:ea typeface="Arial" panose="020B0604020202020204" pitchFamily="34" charset="0"/>
                <a:cs typeface="Times New Roman" panose="02020603050405020304"/>
              </a:rPr>
              <a:t>Αρχικές κλινικές εκδηλώσεις</a:t>
            </a:r>
            <a:r>
              <a:rPr lang="en-GB" b="1" i="1" dirty="0">
                <a:solidFill>
                  <a:schemeClr val="accent1"/>
                </a:solidFill>
                <a:latin typeface="Times New Roman" panose="02020603050405020304"/>
                <a:ea typeface="Arial" panose="020B0604020202020204" pitchFamily="34" charset="0"/>
                <a:cs typeface="Times New Roman" panose="02020603050405020304"/>
              </a:rPr>
              <a:t>:</a:t>
            </a:r>
            <a:endParaRPr lang="el-GR" b="1" i="1" dirty="0">
              <a:solidFill>
                <a:schemeClr val="accent1"/>
              </a:solidFill>
              <a:latin typeface="Times New Roman" panose="02020603050405020304"/>
              <a:ea typeface="Arial" panose="020B0604020202020204" pitchFamily="34" charset="0"/>
              <a:cs typeface="Times New Roman" panose="02020603050405020304"/>
            </a:endParaRPr>
          </a:p>
          <a:p>
            <a:pPr marL="0" indent="0">
              <a:lnSpc>
                <a:spcPct val="50000"/>
              </a:lnSpc>
              <a:buNone/>
            </a:pPr>
            <a:endParaRPr lang="el-GR" dirty="0">
              <a:latin typeface="Times New Roman" panose="02020603050405020304"/>
              <a:cs typeface="Times New Roman" panose="02020603050405020304"/>
            </a:endParaRPr>
          </a:p>
          <a:p>
            <a:pPr algn="just">
              <a:spcAft>
                <a:spcPts val="600"/>
              </a:spcAft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l-GR" sz="26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Συχνουρία, πολυουρία, νυκτουρία, ενούρηση</a:t>
            </a:r>
            <a:endParaRPr lang="el-GR" sz="26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l-GR" sz="26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Πολυδιψία </a:t>
            </a:r>
            <a:endParaRPr lang="el-GR" sz="26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l-GR" sz="26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Πολυφαγία</a:t>
            </a:r>
            <a:endParaRPr lang="el-GR" sz="26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l-GR" sz="26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Αδυναμία, κακουχία</a:t>
            </a:r>
            <a:endParaRPr lang="el-GR" sz="26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l-GR" sz="26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Απώλεια βάρους</a:t>
            </a:r>
            <a:endParaRPr lang="el-GR" sz="26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l-GR" sz="26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Θόλωση όρασης</a:t>
            </a:r>
            <a:endParaRPr lang="el-GR" sz="26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rgbClr val="FF0066"/>
              </a:buClr>
              <a:buNone/>
            </a:pPr>
            <a:endParaRPr lang="el-GR" sz="26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rgbClr val="FF0066"/>
              </a:buClr>
              <a:buNone/>
            </a:pPr>
            <a:r>
              <a:rPr lang="en-GB" sz="26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dirty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6" name="Picture 5" descr="A diagram of diabetes mellitu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505200"/>
            <a:ext cx="4730750" cy="26670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48300" y="1981200"/>
            <a:ext cx="4648200" cy="3020344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l-GR" sz="4400" b="1" cap="none" dirty="0">
                <a:solidFill>
                  <a:srgbClr val="F74567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Ωοθήκη</a:t>
            </a:r>
            <a:endParaRPr lang="en-US" sz="4400" b="1" dirty="0">
              <a:solidFill>
                <a:srgbClr val="F74567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1566" y="1557456"/>
            <a:ext cx="1371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b="1" dirty="0">
                <a:solidFill>
                  <a:srgbClr val="FFFF00">
                    <a:alpha val="40000"/>
                  </a:srgbClr>
                </a:solidFill>
                <a:cs typeface="Arial" panose="020B0604020202020204" pitchFamily="34" charset="0"/>
              </a:rPr>
              <a:t>7</a:t>
            </a:r>
            <a:endParaRPr lang="el-GR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  <a:p>
            <a:endParaRPr lang="en-US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A close-up of a uteru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1544756"/>
            <a:ext cx="2857500" cy="160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14300" y="609600"/>
            <a:ext cx="10062418" cy="125412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Ωοθήκες </a:t>
            </a:r>
            <a:r>
              <a:rPr lang="el-GR" altLang="el-GR" sz="40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- Ορμόνες</a:t>
            </a:r>
            <a:endParaRPr lang="el-GR" altLang="el-GR" sz="4000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1266" y="2286000"/>
            <a:ext cx="10045452" cy="4440238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342900" indent="-342900" algn="just" defTabSz="457200">
              <a:lnSpc>
                <a:spcPct val="80000"/>
              </a:lnSpc>
              <a:spcBef>
                <a:spcPts val="1000"/>
              </a:spcBef>
              <a:spcAft>
                <a:spcPts val="60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ü"/>
            </a:pPr>
            <a:r>
              <a:rPr lang="el-GR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Βρίσκονται υπό τη ρύθμιση των </a:t>
            </a:r>
            <a:r>
              <a:rPr lang="el-GR" altLang="en-US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γοναδοτροπινών</a:t>
            </a:r>
            <a:r>
              <a:rPr lang="el-GR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</a:t>
            </a:r>
            <a:r>
              <a:rPr lang="en-GB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H, FSH).</a:t>
            </a:r>
            <a:endParaRPr lang="el-GR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MS PGothic" panose="020B0600070205080204" charset="-128"/>
              <a:cs typeface="Times New Roman" panose="02020603050405020304" pitchFamily="18" charset="0"/>
            </a:endParaRPr>
          </a:p>
          <a:p>
            <a:pPr marL="342900" indent="-342900" algn="just" defTabSz="457200">
              <a:spcBef>
                <a:spcPts val="1000"/>
              </a:spcBef>
              <a:spcAft>
                <a:spcPts val="60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 </a:t>
            </a:r>
            <a:r>
              <a:rPr lang="el-GR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κορίτσια</a:t>
            </a:r>
            <a:r>
              <a:rPr lang="en-GB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altLang="en-US" sz="2400" b="1" u="sng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κύτταρα έσω θήκης, </a:t>
            </a:r>
            <a:r>
              <a:rPr lang="el-GR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παραγωγή </a:t>
            </a:r>
            <a:r>
              <a:rPr lang="el-GR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τεστοστερόνης</a:t>
            </a:r>
            <a:r>
              <a:rPr lang="el-GR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MS PGothic" panose="020B0600070205080204" charset="-128"/>
                <a:cs typeface="Times New Roman" panose="02020603050405020304" pitchFamily="18" charset="0"/>
              </a:rPr>
              <a:t> </a:t>
            </a:r>
            <a:r>
              <a:rPr lang="el-GR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</a:t>
            </a:r>
            <a:r>
              <a:rPr lang="el-GR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MS PGothic" panose="020B0600070205080204" charset="-128"/>
                <a:cs typeface="Times New Roman" panose="02020603050405020304" pitchFamily="18" charset="0"/>
              </a:rPr>
              <a:t> </a:t>
            </a:r>
            <a:r>
              <a:rPr lang="el-GR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ανδροστενεδιόνης</a:t>
            </a:r>
            <a:r>
              <a:rPr lang="el-GR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επάγει την ωορρηξία και διατηρεί την παραγωγή </a:t>
            </a:r>
            <a:r>
              <a:rPr lang="el-GR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προγεστερόνης</a:t>
            </a:r>
            <a:r>
              <a:rPr lang="el-GR" altLang="en-US" sz="2400" b="1" dirty="0">
                <a:solidFill>
                  <a:srgbClr val="F745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από το ωχρό σωμάτιο.</a:t>
            </a:r>
            <a:endParaRPr lang="en-GB" altLang="en-US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457200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ü"/>
            </a:pPr>
            <a:endParaRPr lang="el-GR" altLang="en-US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1" hangingPunct="1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n-GB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FSH: </a:t>
            </a:r>
            <a:r>
              <a:rPr lang="el-GR" altLang="en-US" sz="2400" b="1" u="sng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κοκκώδη κύτταρα, </a:t>
            </a:r>
            <a:r>
              <a:rPr lang="el-GR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προάγει την παραγωγή και ενεργοποίηση της </a:t>
            </a:r>
            <a:r>
              <a:rPr lang="el-GR" altLang="en-US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αρωματάσης</a:t>
            </a:r>
            <a:r>
              <a:rPr lang="el-GR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l-GR" altLang="en-US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αρωματοποίηση</a:t>
            </a:r>
            <a:r>
              <a:rPr lang="el-GR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ανδρογόνων σε </a:t>
            </a:r>
            <a:r>
              <a:rPr lang="el-GR" altLang="en-US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  <a:sym typeface="Wingdings" panose="05000000000000000000" pitchFamily="2" charset="2"/>
              </a:rPr>
              <a:t>οιστρογόνα.</a:t>
            </a:r>
            <a:endParaRPr lang="en-GB" altLang="en-US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  <a:sym typeface="Wingdings" panose="05000000000000000000" pitchFamily="2" charset="2"/>
            </a:endParaRPr>
          </a:p>
          <a:p>
            <a:pPr marL="342900" indent="-342900" algn="just" eaLnBrk="1" hangingPunct="1">
              <a:buClr>
                <a:srgbClr val="FF0066"/>
              </a:buClr>
              <a:buFont typeface="Wingdings" panose="05000000000000000000" pitchFamily="2" charset="2"/>
              <a:buChar char="ü"/>
            </a:pPr>
            <a:endParaRPr lang="el-GR" altLang="en-US" sz="2400" b="1" dirty="0">
              <a:solidFill>
                <a:srgbClr val="16B2F6"/>
              </a:solidFill>
              <a:latin typeface="Times New Roman" panose="02020603050405020304"/>
              <a:cs typeface="Times New Roman" panose="02020603050405020304"/>
              <a:sym typeface="Wingdings" panose="05000000000000000000" pitchFamily="2" charset="2"/>
            </a:endParaRPr>
          </a:p>
          <a:p>
            <a:pPr marL="342900" indent="-342900" algn="just" eaLnBrk="1" hangingPunct="1">
              <a:lnSpc>
                <a:spcPct val="80000"/>
              </a:lnSpc>
              <a:spcBef>
                <a:spcPct val="0"/>
              </a:spcBef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l-GR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Τα </a:t>
            </a:r>
            <a:r>
              <a:rPr lang="el-GR" altLang="en-US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στρωματικά</a:t>
            </a:r>
            <a:r>
              <a:rPr lang="el-GR" alt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κύτταρα της ωοθήκης παράγουν τα οιστρογόνα.</a:t>
            </a:r>
            <a:endParaRPr lang="en-US" altLang="en-US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5570" lvl="1" eaLnBrk="1" fontAlgn="auto" hangingPunct="1">
              <a:spcBef>
                <a:spcPts val="80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420588" y="600073"/>
            <a:ext cx="9445823" cy="107156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 eaLnBrk="1" hangingPunct="1"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Ρύθμιση Ήβης</a:t>
            </a:r>
            <a:endParaRPr lang="el-GR" alt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23900" y="2043335"/>
            <a:ext cx="9326613" cy="4669334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n-US" altLang="el-GR" sz="2365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35843" name="Picture 1" descr="jggilluv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" y="2149152"/>
            <a:ext cx="3971479" cy="45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8" descr="xzccx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50" y="5075994"/>
            <a:ext cx="3696891" cy="156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9" descr="ii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833" y="2284809"/>
            <a:ext cx="3120926" cy="266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Χημικοί διαβιβαστές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86000"/>
            <a:ext cx="10058400" cy="44958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defRPr/>
            </a:pP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Παράγωγα αμινοξέων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(αδρεναλίνη,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νοραδρεναλίνη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θυροξίνη)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Μικρά πεπτίδια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βαζοπρεσίνη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RH)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Πρωτεΐνες</a:t>
            </a:r>
            <a:r>
              <a:rPr lang="en-GB" sz="2400" b="1" dirty="0">
                <a:solidFill>
                  <a:srgbClr val="2889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Ινσουλίνη, Αυξητική Ορμόνη,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Παραθορμόνη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Επιδερμικός Αυξητικός Παράγων/</a:t>
            </a: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EGF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Στεροειδή</a:t>
            </a:r>
            <a:r>
              <a:rPr lang="el-GR" sz="2400" b="1" dirty="0">
                <a:solidFill>
                  <a:srgbClr val="2889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κορτιζόλη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αλδοστερόνη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οιστραδιόλη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τεστοστερόνη)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different types of hormone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6"/>
          <a:stretch>
            <a:fillRect/>
          </a:stretch>
        </p:blipFill>
        <p:spPr>
          <a:xfrm>
            <a:off x="3129170" y="4648200"/>
            <a:ext cx="4452730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704553" y="535781"/>
            <a:ext cx="9582448" cy="107156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 eaLnBrk="1" hangingPunct="1"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Ορμονικές - Βιολογικές μεταβολές</a:t>
            </a:r>
            <a:endParaRPr lang="el-GR" alt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833140" y="1555106"/>
            <a:ext cx="9326613" cy="4669334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365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n-US" altLang="el-GR" sz="2365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19100" y="2197100"/>
          <a:ext cx="6903541" cy="4651191"/>
        </p:xfrm>
        <a:graphic>
          <a:graphicData uri="http://schemas.openxmlformats.org/drawingml/2006/table">
            <a:tbl>
              <a:tblPr/>
              <a:tblGrid>
                <a:gridCol w="3451770"/>
                <a:gridCol w="3451771"/>
              </a:tblGrid>
              <a:tr h="7972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l-G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Ορμονική μεταβολή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charset="-128"/>
                      </a:endParaRPr>
                    </a:p>
                  </a:txBody>
                  <a:tcPr marL="77153" marR="77153" marT="38548" marB="385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FF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l-G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Εμφάνιση κλινικών χαρακτηριστικών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charset="-128"/>
                      </a:endParaRPr>
                    </a:p>
                  </a:txBody>
                  <a:tcPr marL="77153" marR="77153" marT="38548" marB="385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FF8"/>
                    </a:solidFill>
                  </a:tcPr>
                </a:tc>
              </a:tr>
              <a:tr h="5063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Έκκριση οιστρογόνων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charset="-128"/>
                      </a:endParaRPr>
                    </a:p>
                  </a:txBody>
                  <a:tcPr marL="77153" marR="77153" marT="38548" marB="385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Ανάπτυξη μαζικού αδένα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charset="-128"/>
                      </a:endParaRPr>
                    </a:p>
                  </a:txBody>
                  <a:tcPr marL="77153" marR="77153" marT="38548" marB="385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9440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Έκκριση τεστοστερόνης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charset="-128"/>
                      </a:endParaRPr>
                    </a:p>
                  </a:txBody>
                  <a:tcPr marL="77153" marR="77153" marT="38548" marB="385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l-G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Αύξηση πέους, αύξηση και </a:t>
                      </a:r>
                      <a:r>
                        <a:rPr kumimoji="0" lang="el-GR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χάλαση</a:t>
                      </a:r>
                      <a:r>
                        <a:rPr kumimoji="0" lang="el-G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 οσχέου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charset="-128"/>
                      </a:endParaRPr>
                    </a:p>
                  </a:txBody>
                  <a:tcPr marL="77153" marR="77153" marT="38548" marB="385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970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Σφυγμική έκκριση γοναδοτροπινών (</a:t>
                      </a:r>
                      <a:r>
                        <a:rPr kumimoji="0" lang="en-GB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LH, FSH)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charset="-128"/>
                      </a:endParaRPr>
                    </a:p>
                  </a:txBody>
                  <a:tcPr marL="77153" marR="77153" marT="38548" marB="385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Αύξηση μεγέθους όρχεων και ανάπτυξη ωοθυλακίων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charset="-128"/>
                      </a:endParaRPr>
                    </a:p>
                  </a:txBody>
                  <a:tcPr marL="77153" marR="77153" marT="38548" marB="385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796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Έκκριση στεροειδών του φύλου και </a:t>
                      </a:r>
                      <a:r>
                        <a:rPr kumimoji="0" lang="en-GB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G</a:t>
                      </a:r>
                      <a:r>
                        <a:rPr kumimoji="0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Η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18AFF8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charset="-128"/>
                      </a:endParaRPr>
                    </a:p>
                  </a:txBody>
                  <a:tcPr marL="77153" marR="77153" marT="38548" marB="385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Επιτάχυνση κατά μήκος αύξησης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charset="-128"/>
                      </a:endParaRPr>
                    </a:p>
                  </a:txBody>
                  <a:tcPr marL="77153" marR="77153" marT="38548" marB="385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0650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l-G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208E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Έκκριση</a:t>
                      </a:r>
                      <a:r>
                        <a:rPr kumimoji="0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18AFF8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 </a:t>
                      </a:r>
                      <a:r>
                        <a:rPr kumimoji="0" lang="el-G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208E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επινεφριδιακών</a:t>
                      </a:r>
                      <a:r>
                        <a:rPr kumimoji="0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18AFF8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 </a:t>
                      </a:r>
                      <a:r>
                        <a:rPr kumimoji="0" lang="el-G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208E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ανδρογόνων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208E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ea typeface="MS PGothic" panose="020B0600070205080204" charset="-128"/>
                      </a:endParaRPr>
                    </a:p>
                  </a:txBody>
                  <a:tcPr marL="77153" marR="77153" marT="38548" marB="385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charset="0"/>
                          <a:ea typeface="MS PGothic" panose="020B060007020508020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l-G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08E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Τρίχωση</a:t>
                      </a:r>
                      <a:r>
                        <a:rPr kumimoji="0" lang="el-G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8AFF8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 </a:t>
                      </a:r>
                      <a:r>
                        <a:rPr kumimoji="0" lang="el-G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08E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εφηβαίου</a:t>
                      </a:r>
                      <a:r>
                        <a:rPr kumimoji="0" lang="el-G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8AFF8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 </a:t>
                      </a:r>
                      <a:r>
                        <a:rPr kumimoji="0" lang="el-G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08E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και</a:t>
                      </a:r>
                      <a:r>
                        <a:rPr kumimoji="0" lang="el-G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8AFF8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 </a:t>
                      </a:r>
                      <a:r>
                        <a:rPr kumimoji="0" lang="el-G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08E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μασχαλών,</a:t>
                      </a:r>
                      <a:r>
                        <a:rPr kumimoji="0" lang="el-G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8AFF8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 </a:t>
                      </a:r>
                      <a:r>
                        <a:rPr kumimoji="0" lang="el-G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08E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αλλαγή</a:t>
                      </a:r>
                      <a:r>
                        <a:rPr kumimoji="0" lang="el-G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8AFF8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 </a:t>
                      </a:r>
                      <a:r>
                        <a:rPr kumimoji="0" lang="el-G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08E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οσμής,</a:t>
                      </a:r>
                      <a:r>
                        <a:rPr kumimoji="0" lang="el-G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8AFF8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 </a:t>
                      </a:r>
                      <a:r>
                        <a:rPr kumimoji="0" lang="el-G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08E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MS PGothic" panose="020B0600070205080204" charset="-128"/>
                        </a:rPr>
                        <a:t>ακμή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208E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ea typeface="MS PGothic" panose="020B0600070205080204" charset="-128"/>
                      </a:endParaRPr>
                    </a:p>
                  </a:txBody>
                  <a:tcPr marL="77153" marR="77153" marT="38548" marB="385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33818" name="Picture 3" descr="ioio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3519" r="5972" b="20926"/>
          <a:stretch>
            <a:fillRect/>
          </a:stretch>
        </p:blipFill>
        <p:spPr bwMode="auto">
          <a:xfrm>
            <a:off x="7560879" y="2626669"/>
            <a:ext cx="2698998" cy="103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9" name="Picture 8" descr="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879" y="3828858"/>
            <a:ext cx="2662833" cy="138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0" name="Picture 9" descr="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879" y="5343147"/>
            <a:ext cx="2653456" cy="138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ransition spd="slow">
    <p:wipe dir="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90500" y="609600"/>
            <a:ext cx="10058400" cy="12700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Ορισμός ήβης</a:t>
            </a:r>
            <a:endParaRPr lang="el-GR" alt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14301" y="2286001"/>
            <a:ext cx="10058399" cy="4419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E60053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l-GR" altLang="el-GR" sz="28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Ήβη ή ενήβωση (</a:t>
            </a:r>
            <a:r>
              <a:rPr lang="en-GB" altLang="el-GR" sz="28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Puberty): 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</a:t>
            </a: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l-GR" altLang="el-GR" sz="2400" b="1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βιολογικές</a:t>
            </a: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μεταβολές που οδηγούν στην ανάπτυξη των </a:t>
            </a: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δευτερογενών χαρακτηριστικών του φύλου 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 της </a:t>
            </a: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αναπαραγωγικής ικανότητας.</a:t>
            </a:r>
            <a:endParaRPr lang="el-GR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31747" name="Picture 3" descr="hgjhjhgj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3429000"/>
            <a:ext cx="1828800" cy="28946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nip Diagonal Corner Rectangle 4"/>
          <p:cNvSpPr/>
          <p:nvPr/>
        </p:nvSpPr>
        <p:spPr>
          <a:xfrm>
            <a:off x="2400300" y="4495800"/>
            <a:ext cx="3037880" cy="962025"/>
          </a:xfrm>
          <a:prstGeom prst="snip2DiagRect">
            <a:avLst/>
          </a:prstGeom>
          <a:gradFill flip="none" rotWithShape="1">
            <a:gsLst>
              <a:gs pos="0">
                <a:srgbClr val="2889EB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800" b="1" i="1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Αυξητική αιχμή</a:t>
            </a:r>
            <a:endParaRPr lang="en-US" sz="2800" b="1" i="1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  <p:custDataLst>
      <p:tags r:id="rId2"/>
    </p:custData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977033" y="535782"/>
            <a:ext cx="6365081" cy="800993"/>
          </a:xfrm>
          <a:prstGeom prst="rect">
            <a:avLst/>
          </a:prstGeom>
          <a:noFill/>
          <a:ln>
            <a:noFill/>
          </a:ln>
        </p:spPr>
        <p:txBody>
          <a:bodyPr lIns="0" tIns="54523" rIns="0" bIns="0"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el-GR" sz="3715" dirty="0">
                <a:solidFill>
                  <a:srgbClr val="D6ECFF"/>
                </a:solidFill>
                <a:latin typeface="Times New Roman" panose="02020603050405020304" pitchFamily="18" charset="0"/>
              </a:rPr>
              <a:t> </a:t>
            </a: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Έκκριση του</a:t>
            </a:r>
            <a:r>
              <a:rPr lang="en-US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GnRH</a:t>
            </a: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endParaRPr lang="el-GR" alt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" y="2133600"/>
            <a:ext cx="10011966" cy="4648200"/>
          </a:xfrm>
          <a:prstGeom prst="rect">
            <a:avLst/>
          </a:prstGeom>
          <a:noFill/>
          <a:ln>
            <a:noFill/>
          </a:ln>
        </p:spPr>
        <p:txBody>
          <a:bodyPr tIns="94709"/>
          <a:lstStyle>
            <a:lvl1pPr marL="271780" indent="-27178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just" eaLnBrk="1" hangingPunct="1">
              <a:spcBef>
                <a:spcPts val="505"/>
              </a:spcBef>
              <a:buClr>
                <a:srgbClr val="2492F8"/>
              </a:buClr>
              <a:buFont typeface="Wingdings" panose="05000000000000000000" pitchFamily="2" charset="2"/>
              <a:buChar char="Ø"/>
            </a:pPr>
            <a:r>
              <a:rPr lang="en-GB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Ο </a:t>
            </a:r>
            <a:r>
              <a:rPr lang="en-US" altLang="el-GR" sz="2365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GnRH</a:t>
            </a:r>
            <a:r>
              <a:rPr lang="en-US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εκκρίνεται και προκαλεί την έκκριση της </a:t>
            </a:r>
            <a:r>
              <a:rPr lang="en-US" altLang="el-GR" sz="2365" b="1" i="1" dirty="0">
                <a:solidFill>
                  <a:srgbClr val="E6005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LH</a:t>
            </a:r>
            <a:r>
              <a:rPr lang="el-GR" altLang="el-GR" sz="2365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και της </a:t>
            </a:r>
            <a:r>
              <a:rPr lang="en-US" altLang="el-GR" sz="2365" b="1" i="1" dirty="0">
                <a:solidFill>
                  <a:srgbClr val="E6005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FSH</a:t>
            </a:r>
            <a:r>
              <a:rPr lang="el-GR" altLang="el-GR" sz="2365" b="1" dirty="0">
                <a:latin typeface="Times New Roman" panose="02020603050405020304" pitchFamily="18" charset="0"/>
              </a:rPr>
              <a:t> </a:t>
            </a: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σε </a:t>
            </a:r>
            <a:r>
              <a:rPr lang="el-GR" altLang="el-GR" sz="2365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ώσεις</a:t>
            </a: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κάθε 60-90 λεπτά με μεγάλες αυξομειώσεις</a:t>
            </a:r>
            <a:r>
              <a:rPr lang="en-US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κατά την εμβρυική</a:t>
            </a:r>
            <a:r>
              <a:rPr lang="el-GR" altLang="el-GR" sz="2365" b="1" dirty="0">
                <a:solidFill>
                  <a:srgbClr val="000090"/>
                </a:solidFill>
                <a:latin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και πρώτη βρεφική ηλικία (μέχρι 6-9 μηνών).</a:t>
            </a:r>
            <a:endParaRPr lang="el-GR" altLang="el-GR" sz="2400" b="1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algn="just" eaLnBrk="1" hangingPunct="1">
              <a:spcBef>
                <a:spcPts val="505"/>
              </a:spcBef>
              <a:buClr>
                <a:srgbClr val="18AFF8"/>
              </a:buClr>
              <a:buFont typeface="Wingdings" panose="05000000000000000000" pitchFamily="2" charset="2"/>
              <a:buChar char="Ø"/>
            </a:pPr>
            <a:endParaRPr lang="el-GR" altLang="el-GR" sz="2365" dirty="0">
              <a:solidFill>
                <a:srgbClr val="208E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ts val="505"/>
              </a:spcBef>
              <a:buClr>
                <a:srgbClr val="18AFF8"/>
              </a:buClr>
              <a:buFont typeface="Wingdings" panose="05000000000000000000" pitchFamily="2" charset="2"/>
              <a:buChar char="Ø"/>
            </a:pPr>
            <a:endParaRPr lang="el-GR" altLang="el-GR" sz="2365" dirty="0">
              <a:solidFill>
                <a:srgbClr val="208E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ts val="505"/>
              </a:spcBef>
              <a:buClr>
                <a:srgbClr val="18AFF8"/>
              </a:buClr>
              <a:buFont typeface="Wingdings" panose="05000000000000000000" pitchFamily="2" charset="2"/>
              <a:buChar char="Ø"/>
            </a:pPr>
            <a:endParaRPr lang="el-GR" altLang="el-GR" sz="2365" dirty="0">
              <a:solidFill>
                <a:srgbClr val="208E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ts val="505"/>
              </a:spcBef>
              <a:buClr>
                <a:srgbClr val="18AFF8"/>
              </a:buClr>
              <a:buFont typeface="Wingdings" panose="05000000000000000000" pitchFamily="2" charset="2"/>
              <a:buChar char="Ø"/>
            </a:pPr>
            <a:endParaRPr lang="el-GR" altLang="el-GR" sz="2365" dirty="0">
              <a:solidFill>
                <a:srgbClr val="208E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lnSpc>
                <a:spcPct val="78000"/>
              </a:lnSpc>
              <a:spcBef>
                <a:spcPts val="505"/>
              </a:spcBef>
              <a:buNone/>
            </a:pPr>
            <a:endParaRPr lang="el-GR" altLang="el-GR" sz="2025" dirty="0">
              <a:solidFill>
                <a:srgbClr val="208EFF"/>
              </a:solidFill>
              <a:latin typeface="Constantia" panose="02030602050306030303" pitchFamily="18" charset="0"/>
            </a:endParaRPr>
          </a:p>
          <a:p>
            <a:pPr eaLnBrk="1" hangingPunct="1">
              <a:lnSpc>
                <a:spcPct val="78000"/>
              </a:lnSpc>
              <a:spcBef>
                <a:spcPts val="505"/>
              </a:spcBef>
              <a:buNone/>
            </a:pPr>
            <a:endParaRPr lang="el-GR" altLang="el-GR" sz="2025" dirty="0">
              <a:solidFill>
                <a:srgbClr val="208EFF"/>
              </a:solidFill>
              <a:latin typeface="Constantia" panose="02030602050306030303" pitchFamily="18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2492F8"/>
              </a:buClr>
              <a:buFont typeface="Wingdings" panose="05000000000000000000" pitchFamily="2" charset="2"/>
              <a:buChar char="Ø"/>
            </a:pP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Μετά τους πρώτους 6-9 μήνες ζωής καταστέλλεται η έκκριση του  </a:t>
            </a:r>
            <a:r>
              <a:rPr lang="en-US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GnRH </a:t>
            </a: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και παραμένει κατεσταλμένη κατά την διάρκεια  της</a:t>
            </a:r>
            <a:r>
              <a:rPr lang="el-GR" altLang="el-GR" sz="2365" dirty="0">
                <a:solidFill>
                  <a:srgbClr val="208E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l-GR" altLang="el-GR" sz="2400" b="1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προεφηβείας</a:t>
            </a:r>
            <a:r>
              <a:rPr lang="el-GR" altLang="el-GR" sz="2400" b="1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.</a:t>
            </a:r>
            <a:r>
              <a:rPr lang="el-GR" altLang="el-GR" sz="2365" dirty="0">
                <a:solidFill>
                  <a:srgbClr val="208E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Ωστόσο, συνεχίζονται μικρές αυθόρμητες ώσεις </a:t>
            </a:r>
            <a:r>
              <a:rPr lang="en-GB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LH </a:t>
            </a: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σε αραιή συχνότητα. </a:t>
            </a:r>
            <a:endParaRPr lang="el-GR" altLang="el-GR" sz="2365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lnSpc>
                <a:spcPct val="78000"/>
              </a:lnSpc>
              <a:spcBef>
                <a:spcPts val="505"/>
              </a:spcBef>
              <a:buNone/>
            </a:pPr>
            <a:endParaRPr lang="en-US" altLang="el-GR" sz="2025" dirty="0">
              <a:solidFill>
                <a:srgbClr val="208EFF"/>
              </a:solidFill>
              <a:latin typeface="Constantia" panose="02030602050306030303" pitchFamily="18" charset="0"/>
            </a:endParaRPr>
          </a:p>
          <a:p>
            <a:pPr eaLnBrk="1" hangingPunct="1">
              <a:lnSpc>
                <a:spcPct val="78000"/>
              </a:lnSpc>
              <a:spcBef>
                <a:spcPts val="380"/>
              </a:spcBef>
              <a:buNone/>
            </a:pPr>
            <a:endParaRPr lang="el-GR" altLang="el-GR" sz="1520" dirty="0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pic>
        <p:nvPicPr>
          <p:cNvPr id="37891" name="Picture 6" descr="3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20" y="3429000"/>
            <a:ext cx="9162306" cy="204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</p:cSld>
  <p:clrMapOvr>
    <a:masterClrMapping/>
  </p:clrMapOvr>
  <p:transition spd="slow">
    <p:wipe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14300" y="558800"/>
            <a:ext cx="10058400" cy="12700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Τι ορίζει την έναρξη της ήβης???</a:t>
            </a:r>
            <a:endParaRPr lang="el-GR" alt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14300" y="1828800"/>
            <a:ext cx="10058400" cy="4913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l-GR" altLang="el-GR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Θήλεα</a:t>
            </a:r>
            <a:r>
              <a:rPr lang="en-GB" altLang="el-GR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: </a:t>
            </a:r>
            <a:endParaRPr lang="el-GR" altLang="el-GR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74567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Ανάπτυξη μαστών </a:t>
            </a:r>
            <a:endParaRPr lang="en-GB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74567"/>
              </a:buClr>
              <a:buSzPct val="100000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(Μπουμπούκιασμα/</a:t>
            </a:r>
            <a:r>
              <a:rPr lang="en-GB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Breast budding)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n-GB" altLang="el-GR" sz="24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n-GB" altLang="el-GR" sz="24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4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4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l-GR" altLang="el-GR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Άρρενα</a:t>
            </a:r>
            <a:r>
              <a:rPr lang="en-GB" altLang="el-GR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: </a:t>
            </a:r>
            <a:endParaRPr lang="el-GR" altLang="el-GR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115570" indent="-45720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74567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Αύξηση όγκου όρχεων </a:t>
            </a:r>
            <a:r>
              <a:rPr 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GB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 (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Μήκος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εκ.)</a:t>
            </a:r>
            <a:endParaRPr lang="en-US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515" name="Picture 2" descr="kjkkk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1752600"/>
            <a:ext cx="2088208" cy="18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16" name="Picture 1" descr="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336538"/>
            <a:ext cx="2546747" cy="22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5029200"/>
            <a:ext cx="2491383" cy="160813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slow">
    <p:wipe dir="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05500" y="1981200"/>
            <a:ext cx="3477006" cy="3020344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GB" sz="4400" b="1" dirty="0" err="1">
                <a:solidFill>
                  <a:srgbClr val="F74567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Ό</a:t>
            </a:r>
            <a:r>
              <a:rPr lang="el-GR" sz="4400" b="1" dirty="0" err="1">
                <a:solidFill>
                  <a:srgbClr val="F74567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ρχεις</a:t>
            </a:r>
            <a:endParaRPr lang="en-US" sz="4400" b="1" dirty="0">
              <a:solidFill>
                <a:srgbClr val="F74567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1566" y="1557456"/>
            <a:ext cx="13716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b="1" dirty="0">
                <a:solidFill>
                  <a:srgbClr val="FFFF00">
                    <a:alpha val="40000"/>
                  </a:srgbClr>
                </a:solidFill>
                <a:cs typeface="Arial" panose="020B0604020202020204" pitchFamily="34" charset="0"/>
              </a:rPr>
              <a:t>8</a:t>
            </a:r>
            <a:endParaRPr lang="en-US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A diagram of the internal organ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1752600"/>
            <a:ext cx="2318624" cy="1490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90500" y="609600"/>
            <a:ext cx="10058400" cy="12700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Όρχεις</a:t>
            </a:r>
            <a:r>
              <a:rPr lang="el-GR" altLang="el-GR" sz="40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– Ανατομία</a:t>
            </a:r>
            <a:endParaRPr lang="el-GR" alt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90500" y="2743200"/>
            <a:ext cx="7086599" cy="3962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45C4F6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charset="-128"/>
              </a:rPr>
              <a:t>Προέρχονται από το μέσο βλαστικό δέρμα.</a:t>
            </a:r>
            <a:endParaRPr lang="el-GR" altLang="el-GR" sz="2365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charset="-128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45C4F6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l-GR" altLang="el-GR" sz="2365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charset="-128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45C4F6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n-GB" altLang="el-GR" sz="2365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charset="-128"/>
            </a:endParaRPr>
          </a:p>
          <a:p>
            <a:pPr marL="127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5C4F6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charset="-128"/>
              </a:rPr>
              <a:t>Βρίσκονται εντός του οσχέου, έχουν ωοειδές σχήμα.</a:t>
            </a:r>
            <a:endParaRPr lang="el-GR" altLang="el-GR" sz="2365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charset="-128"/>
            </a:endParaRPr>
          </a:p>
          <a:p>
            <a:pPr marL="127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5C4F6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l-GR" altLang="el-GR" sz="2365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charset="-128"/>
            </a:endParaRPr>
          </a:p>
          <a:p>
            <a:pPr marL="127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5C4F6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charset="-128"/>
              </a:rPr>
              <a:t>Σχηματίζονται </a:t>
            </a:r>
            <a:r>
              <a:rPr lang="el-GR" altLang="el-GR" sz="2365" dirty="0" err="1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charset="-128"/>
              </a:rPr>
              <a:t>οπισθοπεριτοναϊκά</a:t>
            </a: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charset="-128"/>
              </a:rPr>
              <a:t> στο οπίσθιο κοιλιακό τοίχωμα και κατέρχονται στο όσχεο στον 8</a:t>
            </a:r>
            <a:r>
              <a:rPr lang="el-GR" altLang="el-GR" sz="2365" baseline="300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charset="-128"/>
              </a:rPr>
              <a:t>ο</a:t>
            </a: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charset="-128"/>
              </a:rPr>
              <a:t>  εμβρυικό μήνα.</a:t>
            </a:r>
            <a:endParaRPr lang="el-GR" altLang="el-GR" sz="2365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charset="-128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3" name="Picture 2" descr="A diagram of a female reproductive system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28" b="9544"/>
          <a:stretch>
            <a:fillRect/>
          </a:stretch>
        </p:blipFill>
        <p:spPr>
          <a:xfrm>
            <a:off x="7391400" y="3390900"/>
            <a:ext cx="2705100" cy="27051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wipe dir="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90500" y="609600"/>
            <a:ext cx="10058400" cy="12700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Όρχεις</a:t>
            </a:r>
            <a:r>
              <a:rPr lang="el-GR" altLang="el-GR" sz="40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– Ανατομία</a:t>
            </a:r>
            <a:endParaRPr lang="el-GR" alt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77800" y="2514600"/>
            <a:ext cx="6400799" cy="3962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127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charset="-128"/>
              </a:rPr>
              <a:t>Ο κυρίως </a:t>
            </a:r>
            <a:r>
              <a:rPr lang="el-GR" altLang="el-GR" sz="2365" dirty="0" err="1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charset="-128"/>
              </a:rPr>
              <a:t>όρχις</a:t>
            </a: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charset="-128"/>
              </a:rPr>
              <a:t> συνδέεται με την επιδιδυμίδα, που αποτελεί μέρος της εκφορητικής οδού του σπέρματος.</a:t>
            </a:r>
            <a:endParaRPr lang="el-GR" altLang="el-GR" sz="2365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charset="-128"/>
            </a:endParaRPr>
          </a:p>
          <a:p>
            <a:pPr marL="127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l-GR" altLang="el-GR" sz="2365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charset="-128"/>
            </a:endParaRPr>
          </a:p>
          <a:p>
            <a:pPr marL="127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charset="-128"/>
              </a:rPr>
              <a:t>Το όσχεο περιλαμβάνει επίσης τις επιδιδυμίδες και τους σπερματικούς πόρους.</a:t>
            </a:r>
            <a:endParaRPr lang="el-GR" altLang="el-GR" sz="2365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charset="-128"/>
            </a:endParaRPr>
          </a:p>
          <a:p>
            <a:pPr marL="127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l-GR" altLang="el-GR" sz="2365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charset="-128"/>
            </a:endParaRPr>
          </a:p>
          <a:p>
            <a:pPr marL="342900" indent="-3429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89EB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charset="-128"/>
              </a:rPr>
              <a:t>Οι </a:t>
            </a:r>
            <a:r>
              <a:rPr lang="el-GR" altLang="el-GR" sz="2365" dirty="0" err="1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charset="-128"/>
              </a:rPr>
              <a:t>όρχεις</a:t>
            </a:r>
            <a:r>
              <a:rPr lang="el-GR" altLang="el-GR" sz="2365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charset="-128"/>
              </a:rPr>
              <a:t> συγκρατούνται στο όσχεο από τους σπερματικούς τόνους (σπερματικούς πόρους, αγγεία, νεύρα και χιτώνες).</a:t>
            </a:r>
            <a:endParaRPr lang="el-GR" altLang="el-GR" sz="2365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charset="-128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3" name="Picture 2" descr="A diagram of the internal organ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9" y="3133172"/>
            <a:ext cx="3683001" cy="29900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wipe dir="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90500" y="609600"/>
            <a:ext cx="10058400" cy="12700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Όρχεις</a:t>
            </a:r>
            <a:r>
              <a:rPr lang="el-GR" altLang="el-GR" sz="40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– Ανατομία</a:t>
            </a:r>
            <a:endParaRPr lang="el-GR" alt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5197" y="2590800"/>
            <a:ext cx="6743700" cy="4191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127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l-GR" altLang="el-GR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Οι </a:t>
            </a:r>
            <a:r>
              <a:rPr lang="el-GR" altLang="el-GR" sz="24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όρχεις</a:t>
            </a:r>
            <a:r>
              <a:rPr lang="el-GR" altLang="el-GR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αποτελούνται από τον </a:t>
            </a:r>
            <a:r>
              <a:rPr lang="el-GR" altLang="el-GR" sz="2400" i="1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ινώδη χιτώνα, </a:t>
            </a:r>
            <a:r>
              <a:rPr lang="el-GR" altLang="el-GR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τα </a:t>
            </a:r>
            <a:r>
              <a:rPr lang="el-GR" altLang="el-GR" sz="2400" i="1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σπερματικά σωληνάρια </a:t>
            </a:r>
            <a:r>
              <a:rPr lang="el-GR" altLang="el-GR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και τα διάμεσα </a:t>
            </a:r>
            <a:r>
              <a:rPr lang="el-GR" altLang="el-GR" sz="2400" i="1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κύτταρα </a:t>
            </a:r>
            <a:r>
              <a:rPr lang="en-GB" altLang="el-GR" sz="2400" i="1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Leydig</a:t>
            </a:r>
            <a:r>
              <a:rPr lang="el-GR" altLang="el-GR" sz="2400" i="1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, </a:t>
            </a:r>
            <a:r>
              <a:rPr lang="el-GR" altLang="el-GR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που παράγουν την τεστοστερόνη.</a:t>
            </a:r>
            <a:endParaRPr lang="el-GR" altLang="el-GR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15570" indent="-4572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127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l-GR" altLang="el-GR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 F</a:t>
            </a:r>
            <a:r>
              <a:rPr lang="en-GB" altLang="el-GR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 </a:t>
            </a:r>
            <a:r>
              <a:rPr lang="el-GR" altLang="el-GR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διεγείρει τη σπερματογένεση στο  αρχικό της στάδιο.</a:t>
            </a:r>
            <a:endParaRPr lang="el-GR" altLang="el-GR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ü"/>
              <a:defRPr/>
            </a:pPr>
            <a:endParaRPr lang="el-GR" altLang="el-GR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el-GR" altLang="el-GR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 ολοκλήρωση της σπερματογένεσης προϋποθέτει την ύπαρξη τεστοστερόνης, η οποία εκκρίνεται από τα κύτταρα L</a:t>
            </a:r>
            <a:r>
              <a:rPr lang="en-GB" altLang="el-GR" sz="24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eydig</a:t>
            </a:r>
            <a:r>
              <a:rPr lang="el-GR" altLang="el-GR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υπό την επίδραση της </a:t>
            </a:r>
            <a:r>
              <a:rPr lang="en-GB" altLang="el-GR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LH.</a:t>
            </a:r>
            <a:endParaRPr lang="el-GR" altLang="el-GR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5" name="Picture 4" descr="A diagram of a human bod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896" y="3815389"/>
            <a:ext cx="3438103" cy="18773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wipe dir="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90500" y="609600"/>
            <a:ext cx="10058400" cy="12700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Όρχεις</a:t>
            </a:r>
            <a:r>
              <a:rPr lang="el-GR" altLang="el-GR" sz="40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– Ανατομία</a:t>
            </a:r>
            <a:endParaRPr lang="el-GR" alt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14301" y="2286000"/>
            <a:ext cx="10058400" cy="4419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r>
              <a:rPr lang="el-GR" altLang="el-GR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Είναι </a:t>
            </a:r>
            <a:r>
              <a:rPr lang="el-GR" altLang="el-GR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μεικτοί</a:t>
            </a:r>
            <a:r>
              <a:rPr lang="el-GR" altLang="el-GR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αδένες</a:t>
            </a:r>
            <a:r>
              <a:rPr lang="en-GB" altLang="el-GR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lang="en-GB" altLang="el-GR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Εξωκρινής λειτουργία:</a:t>
            </a:r>
            <a:r>
              <a:rPr lang="en-GB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l-GR" altLang="el-GR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Παραγωγή σπερματοζωαρίων </a:t>
            </a:r>
            <a:endParaRPr lang="el-GR" altLang="el-GR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Ενδοκρινής λειτουργία:</a:t>
            </a:r>
            <a:r>
              <a:rPr lang="en-GB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l-GR" altLang="el-GR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Παραγωγή ανδρογόνων (τεστοστερόνης)</a:t>
            </a:r>
            <a:endParaRPr lang="el-GR" altLang="el-GR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90500" y="609600"/>
            <a:ext cx="10058400" cy="12700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Όρχεις</a:t>
            </a:r>
            <a:r>
              <a:rPr lang="el-GR" altLang="el-GR" sz="40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- Ορμόνες</a:t>
            </a:r>
            <a:endParaRPr lang="el-GR" alt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90501" y="2438400"/>
            <a:ext cx="10058399" cy="4343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E60053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l-GR" altLang="el-GR" sz="28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Τεστοστερόνη</a:t>
            </a:r>
            <a:r>
              <a:rPr lang="en-GB" altLang="el-GR" sz="28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: </a:t>
            </a:r>
            <a:r>
              <a:rPr lang="el-GR" altLang="el-GR" sz="28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endParaRPr lang="el-GR" altLang="el-GR" sz="2800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E60053"/>
              </a:buClr>
              <a:buSzPct val="100000"/>
              <a:defRPr/>
            </a:pPr>
            <a:endParaRPr lang="el-GR" altLang="el-GR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Επαγωγή ήβης</a:t>
            </a:r>
            <a:r>
              <a:rPr lang="en-GB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α</a:t>
            </a:r>
            <a:r>
              <a:rPr lang="en-GB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ύ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ξησης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Αύξηση 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μυικής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μάζας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Αλλαγή φωνής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Αύξηση 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τριχοφυίας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προσώπου, εφηβαίου, μασχαλιαίας χώρας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Ολοκλήρωση σπερματογένεσης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" indent="-3429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74567"/>
              </a:buClr>
              <a:buSzPct val="100000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438400"/>
            <a:ext cx="4495800" cy="269308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Χημικοί </a:t>
            </a:r>
            <a:r>
              <a:rPr lang="el-GR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</a:t>
            </a:r>
            <a:r>
              <a:rPr lang="en-GB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βιβαστές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09800"/>
            <a:ext cx="7113028" cy="45720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πεπτιδικές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ορμόνες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αμίνες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πεπτίδια, πρωτεΐνες) δεν εισέρχονται ποτέ στο κύτταρο, αλλά προσδένονται σε υποδοχείς της κυτταρικής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μεβράνης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Ακολούθως,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ενεργοποιούντια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ένζυμα του κυττάρου.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στεροειδείς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ορμόνες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εισέρχονται στο κύτταρο ελεύθερα γιατί είναι πολύ μικρά λιποδιαλυτά μόρια. Στο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κυτταρ</a:t>
            </a:r>
            <a:r>
              <a:rPr lang="en-US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πλασμα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προσδένονται σε ειδικούς υποδοχείς και το σύμπλεγμα εισέρχεται στον πυρήνα, όπου ενεργοποιεί γονίδια και ακολουθεί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πρωτεϊνοσύνθεση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Οι ορμόνες αυτές δρουν πιο αργά από τις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πεπτιδικές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diagram of a cell cultur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3124200"/>
            <a:ext cx="2908300" cy="235918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05500" y="1981200"/>
            <a:ext cx="3477006" cy="3020344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l-GR" sz="4400" b="1" dirty="0">
                <a:solidFill>
                  <a:srgbClr val="F74567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Επίφυση (Κωνάριο)</a:t>
            </a:r>
            <a:endParaRPr lang="en-US" sz="4400" b="1" dirty="0">
              <a:solidFill>
                <a:srgbClr val="F74567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1566" y="1557456"/>
            <a:ext cx="13716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7000" b="1" dirty="0">
                <a:solidFill>
                  <a:srgbClr val="FFFF00">
                    <a:alpha val="40000"/>
                  </a:srgbClr>
                </a:solidFill>
                <a:cs typeface="Arial" panose="020B0604020202020204" pitchFamily="34" charset="0"/>
              </a:rPr>
              <a:t>9</a:t>
            </a:r>
            <a:endParaRPr lang="en-US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A close-up of a human body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492" r="7000" b="14464"/>
          <a:stretch>
            <a:fillRect/>
          </a:stretch>
        </p:blipFill>
        <p:spPr>
          <a:xfrm>
            <a:off x="6282236" y="1319048"/>
            <a:ext cx="2743200" cy="1324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90500" y="609600"/>
            <a:ext cx="10058400" cy="12700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Επίφυση</a:t>
            </a:r>
            <a:r>
              <a:rPr lang="el-GR" altLang="el-GR" sz="40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- Ορμόνες</a:t>
            </a:r>
            <a:endParaRPr lang="el-GR" alt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14301" y="2286001"/>
            <a:ext cx="10058399" cy="4419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74567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Εντοπίζεται στο οπίσθιο 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κέρας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μεσολοβίου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E60053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el-GR" altLang="el-GR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74567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Περιέχει δύο κατηγορίες κυττάρων: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74567"/>
              </a:buClr>
              <a:buSzPct val="100000"/>
              <a:defRPr/>
            </a:pPr>
            <a:endParaRPr lang="en-GB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45C4F6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el-GR" alt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Επιφυσιοκ</a:t>
            </a:r>
            <a:r>
              <a:rPr lang="en-GB" alt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ύ</a:t>
            </a:r>
            <a:r>
              <a:rPr lang="el-GR" alt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τταρα</a:t>
            </a:r>
            <a:r>
              <a:rPr lang="el-GR" altLang="el-GR" sz="24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(εκκρίνουν </a:t>
            </a:r>
            <a:r>
              <a:rPr lang="el-GR" altLang="el-GR" sz="2400" b="1" dirty="0" err="1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μελατονίνη</a:t>
            </a:r>
            <a:r>
              <a:rPr lang="el-GR" altLang="el-GR" sz="24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) </a:t>
            </a:r>
            <a:r>
              <a:rPr lang="el-GR" altLang="el-GR" sz="24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  <a:sym typeface="Wingdings" panose="05000000000000000000" pitchFamily="2" charset="2"/>
              </a:rPr>
              <a:t> </a:t>
            </a:r>
            <a:endParaRPr lang="el-GR" altLang="el-GR" sz="2400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  <a:sym typeface="Wingdings" panose="05000000000000000000" pitchFamily="2" charset="2"/>
            </a:endParaRPr>
          </a:p>
          <a:p>
            <a:pPr marL="0" indent="0" algn="just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45C4F6"/>
              </a:buClr>
              <a:buSzPct val="70000"/>
              <a:defRPr/>
            </a:pPr>
            <a:r>
              <a:rPr lang="el-GR" altLang="el-GR" sz="24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  <a:sym typeface="Wingdings" panose="05000000000000000000" pitchFamily="2" charset="2"/>
              </a:rPr>
              <a:t>      ρύθμιση κιρκάδιου ρυθμού</a:t>
            </a:r>
            <a:endParaRPr lang="el-GR" altLang="el-GR" sz="2400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  <a:sym typeface="Wingdings" panose="05000000000000000000" pitchFamily="2" charset="2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45C4F6"/>
              </a:buClr>
              <a:buSzPct val="70000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115570" indent="-45720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45C4F6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Νευρογλοιακά κύτταρα</a:t>
            </a:r>
            <a:endParaRPr lang="el-GR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2" name="Picture 9" descr="pine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2133600"/>
            <a:ext cx="2362200" cy="215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diagram of a melatonin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99" y="4363573"/>
            <a:ext cx="2285999" cy="2285999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wipe dir="d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05500" y="1981200"/>
            <a:ext cx="3477006" cy="3020344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l-GR" sz="4400" b="1" dirty="0">
                <a:solidFill>
                  <a:srgbClr val="F74567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Θύμος</a:t>
            </a:r>
            <a:endParaRPr lang="en-US" sz="4400" b="1" dirty="0">
              <a:solidFill>
                <a:srgbClr val="F74567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1566" y="1557456"/>
            <a:ext cx="281513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7000" b="1" dirty="0">
                <a:solidFill>
                  <a:srgbClr val="FFFF00">
                    <a:alpha val="40000"/>
                  </a:srgbClr>
                </a:solidFill>
                <a:cs typeface="Arial" panose="020B0604020202020204" pitchFamily="34" charset="0"/>
              </a:rPr>
              <a:t>10</a:t>
            </a:r>
            <a:endParaRPr lang="en-US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A person with a heart and lungs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1" y="1280383"/>
            <a:ext cx="2635026" cy="1750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90500" y="609600"/>
            <a:ext cx="10058400" cy="12700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Θύμος</a:t>
            </a:r>
            <a:r>
              <a:rPr lang="el-GR" altLang="el-GR" sz="40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- Ανατομία</a:t>
            </a:r>
            <a:endParaRPr lang="el-GR" alt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14301" y="2286001"/>
            <a:ext cx="6934199" cy="4419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34290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4567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Βρίσκεται στο θώρακα, στο άνω μέρος του 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μεσοπνευμόνιου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χώρου, κάτω από το στέρνο. 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4567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Αποτελείται από 2 λοβούς, έξω τοίχωμα (φλοιό) και μυελό. 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4567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Ανήκει στο ανοσοποιητικό σύστημα. Παράγει την ορμόνη </a:t>
            </a:r>
            <a:r>
              <a:rPr lang="el-GR" altLang="el-GR" sz="2400" b="1" dirty="0" err="1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θυμοσίνη</a:t>
            </a:r>
            <a:r>
              <a:rPr lang="el-GR" altLang="el-GR" sz="24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, 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που είναι απαραίτητη για την ωρίμανση των Τ-λεμφοκυττάρων.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4567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Μετά την εφηβεία υποστρέφει.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4567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E60053"/>
              </a:buClr>
              <a:buSzPct val="100000"/>
              <a:defRPr/>
            </a:pPr>
            <a:r>
              <a:rPr lang="en-GB" altLang="el-GR" sz="28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l-GR" altLang="el-GR" sz="28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8EFF"/>
              </a:buClr>
              <a:buSzPct val="10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algn="just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70000"/>
              <a:defRPr/>
            </a:pPr>
            <a:endParaRPr lang="el-GR" altLang="el-GR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3" name="Picture 2" descr="A diagram of the internal organ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250" y="3429000"/>
            <a:ext cx="2966449" cy="18724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wipe dir="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05500" y="1981200"/>
            <a:ext cx="3477006" cy="3020344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l-GR" sz="4400" b="1" dirty="0">
                <a:solidFill>
                  <a:srgbClr val="F74567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Περιφερικό Ενδοκρινικό Σύστημα</a:t>
            </a:r>
            <a:endParaRPr lang="en-US" sz="4400" b="1" dirty="0">
              <a:solidFill>
                <a:srgbClr val="F74567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1566" y="1557456"/>
            <a:ext cx="13716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b="1" dirty="0">
                <a:solidFill>
                  <a:srgbClr val="FFFF00">
                    <a:alpha val="40000"/>
                  </a:srgbClr>
                </a:solidFill>
                <a:cs typeface="Arial" panose="020B0604020202020204" pitchFamily="34" charset="0"/>
              </a:rPr>
              <a:t>3</a:t>
            </a:r>
            <a:endParaRPr lang="en-US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90500" y="609600"/>
            <a:ext cx="10058400" cy="12700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Περιφερικό Νευρικό Σύστημα</a:t>
            </a:r>
            <a:endParaRPr lang="el-GR" alt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14301" y="2286001"/>
            <a:ext cx="5105399" cy="44957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5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alt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l-GR" alt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Αποτελείται από</a:t>
            </a:r>
            <a:r>
              <a:rPr lang="en-GB" altLang="el-GR" sz="2400" b="1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: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E60053"/>
              </a:buClr>
              <a:buSzPct val="100000"/>
              <a:buAutoNum type="arabicPeriod"/>
              <a:defRPr/>
            </a:pPr>
            <a:r>
              <a:rPr lang="el-GR" altLang="el-GR" sz="2400" b="1" dirty="0" err="1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Περιφερικο</a:t>
            </a:r>
            <a:r>
              <a:rPr lang="en-GB" altLang="el-GR" sz="2400" b="1" dirty="0" err="1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ύ</a:t>
            </a:r>
            <a:r>
              <a:rPr lang="el-GR" altLang="el-GR" sz="24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ς ενδοκρινείς αδένες</a:t>
            </a:r>
            <a:endParaRPr lang="el-GR" altLang="el-GR" sz="2400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E60053"/>
              </a:buClr>
              <a:buSzPct val="10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-Θυρεοειδής</a:t>
            </a:r>
            <a:endParaRPr lang="el-GR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E60053"/>
              </a:buClr>
              <a:buSzPct val="10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-Παραθυρεοειδείς</a:t>
            </a:r>
            <a:endParaRPr lang="el-GR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E60053"/>
              </a:buClr>
              <a:buSzPct val="10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-Επινεφρίδια</a:t>
            </a:r>
            <a:endParaRPr lang="el-GR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E60053"/>
              </a:buClr>
              <a:buSzPct val="100000"/>
              <a:defRPr/>
            </a:pPr>
            <a:endParaRPr lang="el-GR" altLang="el-GR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E60053"/>
              </a:buClr>
              <a:buSzPct val="100000"/>
              <a:defRPr/>
            </a:pPr>
            <a:r>
              <a:rPr lang="el-GR" altLang="el-GR" sz="24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2. Αθροίσεις ενδοκρινικών κυττάρων σε όργανα με μη ενδοκρινική εξειδίκευση</a:t>
            </a:r>
            <a:endParaRPr lang="el-GR" altLang="el-GR" sz="2400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E60053"/>
              </a:buClr>
              <a:buSzPct val="10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-Πάγκρεας</a:t>
            </a:r>
            <a:endParaRPr lang="el-GR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E60053"/>
              </a:buClr>
              <a:buSzPct val="10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-</a:t>
            </a:r>
            <a:r>
              <a:rPr lang="el-GR" alt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Γονάδες</a:t>
            </a: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(</a:t>
            </a:r>
            <a:r>
              <a:rPr lang="el-GR" alt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όρχεις</a:t>
            </a: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– ωοθήκες)</a:t>
            </a:r>
            <a:endParaRPr lang="el-GR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219700" y="2286000"/>
            <a:ext cx="5084064" cy="44957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E60053"/>
              </a:buClr>
              <a:buSzPct val="100000"/>
              <a:defRPr/>
            </a:pPr>
            <a:r>
              <a:rPr lang="en-GB" alt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l-GR" altLang="el-GR" sz="2400" dirty="0">
                <a:solidFill>
                  <a:srgbClr val="00009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endParaRPr lang="el-GR" altLang="el-GR" sz="2400" dirty="0">
              <a:solidFill>
                <a:srgbClr val="00009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E60053"/>
              </a:buClr>
              <a:buSzPct val="100000"/>
              <a:defRPr/>
            </a:pPr>
            <a:r>
              <a:rPr lang="el-GR" altLang="el-GR" sz="24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3.Διάχυτο </a:t>
            </a:r>
            <a:r>
              <a:rPr lang="el-GR" altLang="el-GR" sz="2400" b="1" dirty="0" err="1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νευροενδοκρινικό</a:t>
            </a:r>
            <a:r>
              <a:rPr lang="el-GR" altLang="el-GR" sz="24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σύστημα</a:t>
            </a:r>
            <a:endParaRPr lang="el-GR" altLang="el-GR" sz="2400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E60053"/>
              </a:buClr>
              <a:buSzPct val="10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-Κατά μήκος του γαστρεντερικού</a:t>
            </a:r>
            <a:endParaRPr lang="el-GR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E60053"/>
              </a:buClr>
              <a:buSzPct val="10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-Κατά μήκος του αναπνευστικού</a:t>
            </a:r>
            <a:endParaRPr lang="el-GR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E60053"/>
              </a:buClr>
              <a:buSzPct val="100000"/>
              <a:defRPr/>
            </a:pPr>
            <a:endParaRPr lang="el-GR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E60053"/>
              </a:buClr>
              <a:buSzPct val="100000"/>
              <a:defRPr/>
            </a:pPr>
            <a:r>
              <a:rPr lang="el-GR" altLang="el-GR" sz="24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4. Παραγάγγλια</a:t>
            </a:r>
            <a:endParaRPr lang="el-GR" altLang="el-GR" sz="2400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05500" y="1981200"/>
            <a:ext cx="3477006" cy="3020344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l-GR" sz="4400" b="1" dirty="0">
                <a:solidFill>
                  <a:srgbClr val="F74567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Παραγάγγλια</a:t>
            </a:r>
            <a:endParaRPr lang="en-US" sz="4400" b="1" dirty="0">
              <a:solidFill>
                <a:srgbClr val="F74567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1566" y="1557456"/>
            <a:ext cx="251033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7000" b="1" dirty="0">
                <a:solidFill>
                  <a:srgbClr val="FFFF00">
                    <a:alpha val="40000"/>
                  </a:srgbClr>
                </a:solidFill>
                <a:cs typeface="Arial" panose="020B0604020202020204" pitchFamily="34" charset="0"/>
              </a:rPr>
              <a:t>11</a:t>
            </a:r>
            <a:endParaRPr lang="en-US" sz="17000" b="1" dirty="0">
              <a:solidFill>
                <a:srgbClr val="FFFF00">
                  <a:alpha val="40000"/>
                </a:srgb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90500" y="609600"/>
            <a:ext cx="10058400" cy="12700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Παραγάγγλια</a:t>
            </a:r>
            <a:r>
              <a:rPr lang="el-GR" altLang="el-GR" sz="40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endParaRPr lang="el-GR" alt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14301" y="2286000"/>
            <a:ext cx="6781800" cy="4419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34290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GB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δες 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χρωμαφινικών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νευροενδοκρινικών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κυττάρων (κύρια κύτταρα).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Προέρχονται από τη νευρική ακρολοφία.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Έχουν συμπαθητική και παρασυμπαθητική νεύρωση </a:t>
            </a: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(συμπαθητικά/παρασυμπαθητικά).</a:t>
            </a:r>
            <a:endParaRPr lang="el-GR" altLang="el-GR" sz="2400" dirty="0">
              <a:solidFill>
                <a:srgbClr val="208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2" name="Picture 1" descr="A diagram of the internal organ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580" y="2895600"/>
            <a:ext cx="3253520" cy="32535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90500" y="609600"/>
            <a:ext cx="10058400" cy="12700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Παραγάγγλια</a:t>
            </a:r>
            <a:r>
              <a:rPr lang="el-GR" altLang="el-GR" sz="40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- Ορμόνες</a:t>
            </a:r>
            <a:endParaRPr lang="el-GR" alt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14301" y="2209800"/>
            <a:ext cx="7010399" cy="4572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>
            <a:noFill/>
            <a:round/>
          </a:ln>
          <a:effectLst/>
        </p:spPr>
        <p:txBody>
          <a:bodyPr/>
          <a:lstStyle>
            <a:lvl1pPr marL="341630" indent="-34163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indent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60053"/>
              </a:buClr>
              <a:buSzPct val="100000"/>
              <a:defRPr/>
            </a:pPr>
            <a:r>
              <a:rPr lang="en-GB" altLang="el-GR" sz="2800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l-GR" altLang="el-GR" b="1" dirty="0">
                <a:solidFill>
                  <a:srgbClr val="E600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Τα κυριότερα παραγάγγλια είναι:</a:t>
            </a:r>
            <a:endParaRPr lang="en-GB" altLang="el-GR" b="1" dirty="0">
              <a:solidFill>
                <a:srgbClr val="E600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indent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4567"/>
              </a:buClr>
              <a:buSzPct val="10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Α. Καρωτιδικό σωμάτιο</a:t>
            </a:r>
            <a:r>
              <a:rPr lang="en-GB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lang="en-GB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ιχασμό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κοινής καρωτίδας)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4567"/>
              </a:buClr>
              <a:buSzPct val="10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Β. Αορτικό σωμάτιο 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(κοίλη επιφάνεια αορτικού τόξου)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4567"/>
              </a:buClr>
              <a:buSzPct val="100000"/>
              <a:defRPr/>
            </a:pP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Γ. </a:t>
            </a:r>
            <a:r>
              <a:rPr lang="el-GR" alt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Αορτοσυμπαθητικά</a:t>
            </a:r>
            <a:r>
              <a:rPr lang="el-GR" alt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παραγάγγλια 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(όργανο του </a:t>
            </a:r>
            <a:r>
              <a:rPr lang="en-GB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Zuckerkandl</a:t>
            </a:r>
            <a:r>
              <a:rPr lang="en-GB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(γύρω από την κοιλιακή αορτή από το διχασμό των λαγονίων μέχρι την </a:t>
            </a:r>
            <a:r>
              <a:rPr lang="el-GR" altLang="el-GR" sz="24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έκφυση</a:t>
            </a:r>
            <a:r>
              <a:rPr lang="el-GR" altLang="el-GR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των νεφρικών αρτηριών).</a:t>
            </a:r>
            <a:endParaRPr lang="el-GR" altLang="el-GR" sz="2400" b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Diagram of a human body with labels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2666999"/>
            <a:ext cx="2667000" cy="3967043"/>
          </a:xfrm>
          <a:prstGeom prst="rect">
            <a:avLst/>
          </a:prstGeom>
        </p:spPr>
      </p:pic>
      <p:pic>
        <p:nvPicPr>
          <p:cNvPr id="5" name="Picture 4" descr="A diagram of the internal organ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3151920"/>
            <a:ext cx="2997200" cy="29972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hands holding up colorful lette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"/>
          <a:stretch>
            <a:fillRect/>
          </a:stretch>
        </p:blipFill>
        <p:spPr>
          <a:xfrm>
            <a:off x="3808614" y="609600"/>
            <a:ext cx="2745971" cy="1453628"/>
          </a:xfrm>
          <a:prstGeom prst="rect">
            <a:avLst/>
          </a:prstGeom>
        </p:spPr>
      </p:pic>
      <p:pic>
        <p:nvPicPr>
          <p:cNvPr id="4" name="Picture 3" descr="A person and person body part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1"/>
          <a:stretch>
            <a:fillRect/>
          </a:stretch>
        </p:blipFill>
        <p:spPr>
          <a:xfrm>
            <a:off x="1450428" y="2438400"/>
            <a:ext cx="7386144" cy="4157662"/>
          </a:xfrm>
          <a:prstGeom prst="rect">
            <a:avLst/>
          </a:prstGeom>
        </p:spPr>
      </p:pic>
      <p:sp>
        <p:nvSpPr>
          <p:cNvPr id="7" name="Wave 6"/>
          <p:cNvSpPr/>
          <p:nvPr/>
        </p:nvSpPr>
        <p:spPr>
          <a:xfrm>
            <a:off x="2400300" y="3276600"/>
            <a:ext cx="5562600" cy="2133600"/>
          </a:xfrm>
          <a:prstGeom prst="wave">
            <a:avLst/>
          </a:prstGeom>
          <a:noFill/>
          <a:ln w="38100" cmpd="sng">
            <a:solidFill>
              <a:srgbClr val="FFFF00"/>
            </a:solidFill>
            <a:prstDash val="solid"/>
          </a:ln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4400" dirty="0">
                <a:solidFill>
                  <a:srgbClr val="FFFF00"/>
                </a:solidFill>
                <a:latin typeface="Times New Roman" panose="02020603050405020304"/>
              </a:rPr>
              <a:t>Σας ευχαριστώ!</a:t>
            </a:r>
            <a:endParaRPr lang="en-US" sz="4400" dirty="0">
              <a:solidFill>
                <a:srgbClr val="FFFF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3"/>
          <p:cNvSpPr>
            <a:spLocks noGrp="1"/>
          </p:cNvSpPr>
          <p:nvPr>
            <p:ph type="title"/>
          </p:nvPr>
        </p:nvSpPr>
        <p:spPr>
          <a:xfrm>
            <a:off x="114300" y="927100"/>
            <a:ext cx="9982200" cy="709613"/>
          </a:xfrm>
        </p:spPr>
        <p:txBody>
          <a:bodyPr/>
          <a:lstStyle/>
          <a:p>
            <a:pPr algn="ctr"/>
            <a:r>
              <a:rPr lang="el-GR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Χημικοί διαβιβαστές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Inhaltsplatzhalter 4"/>
          <p:cNvSpPr>
            <a:spLocks noGrp="1"/>
          </p:cNvSpPr>
          <p:nvPr>
            <p:ph idx="1"/>
          </p:nvPr>
        </p:nvSpPr>
        <p:spPr>
          <a:xfrm>
            <a:off x="114300" y="2286000"/>
            <a:ext cx="10147300" cy="4495800"/>
          </a:xfrm>
          <a:ln>
            <a:solidFill>
              <a:schemeClr val="accent1"/>
            </a:solidFill>
            <a:miter lim="800000"/>
          </a:ln>
        </p:spPr>
        <p:txBody>
          <a:bodyPr/>
          <a:lstStyle/>
          <a:p>
            <a:pPr algn="just">
              <a:defRPr/>
            </a:pP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</a:t>
            </a:r>
            <a:r>
              <a:rPr lang="el-GR" sz="2400" dirty="0" err="1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πεπτιδικές</a:t>
            </a:r>
            <a:r>
              <a:rPr lang="el-GR" sz="2400" dirty="0">
                <a:solidFill>
                  <a:srgbClr val="208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 ορμόνες 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αμίνες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πεπτίδια, πρωτεΐνες) δεν εισέρχονται ποτέ στο κύτταρο, αλλά προσδένονται σε υποδοχείς της κυτταρικής μεμβράνης. Ακολούθως, </a:t>
            </a:r>
            <a:r>
              <a:rPr lang="el-GR" sz="24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ενεργοποιούντια</a:t>
            </a:r>
            <a:r>
              <a:rPr lang="el-GR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ένζυμα του κυττάρου.</a:t>
            </a:r>
            <a:endParaRPr lang="el-GR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4114800"/>
            <a:ext cx="5638800" cy="240792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DVSECTIONID" val="QUq8QELArFIgadhH063fpq"/>
</p:tagLst>
</file>

<file path=ppt/tags/tag10.xml><?xml version="1.0" encoding="utf-8"?>
<p:tagLst xmlns:p="http://schemas.openxmlformats.org/presentationml/2006/main">
  <p:tag name="DVSECTIONID" val="QUq8QELArFIgadhH063fpq"/>
</p:tagLst>
</file>

<file path=ppt/tags/tag11.xml><?xml version="1.0" encoding="utf-8"?>
<p:tagLst xmlns:p="http://schemas.openxmlformats.org/presentationml/2006/main">
  <p:tag name="DVSECTIONID" val="QUq8QELArFIgadhH063fpq"/>
</p:tagLst>
</file>

<file path=ppt/tags/tag12.xml><?xml version="1.0" encoding="utf-8"?>
<p:tagLst xmlns:p="http://schemas.openxmlformats.org/presentationml/2006/main">
  <p:tag name="DVSECTIONID" val="QUq8QELArFIgadhH063fpq"/>
</p:tagLst>
</file>

<file path=ppt/tags/tag13.xml><?xml version="1.0" encoding="utf-8"?>
<p:tagLst xmlns:p="http://schemas.openxmlformats.org/presentationml/2006/main">
  <p:tag name="DVSECTIONID" val="QUq8QELArFIgadhH063fpq"/>
</p:tagLst>
</file>

<file path=ppt/tags/tag14.xml><?xml version="1.0" encoding="utf-8"?>
<p:tagLst xmlns:p="http://schemas.openxmlformats.org/presentationml/2006/main">
  <p:tag name="DVSECTIONID" val="QUq8QELArFIgadhH063fpq"/>
</p:tagLst>
</file>

<file path=ppt/tags/tag15.xml><?xml version="1.0" encoding="utf-8"?>
<p:tagLst xmlns:p="http://schemas.openxmlformats.org/presentationml/2006/main">
  <p:tag name="DVSECTIONID" val="QUq8QELArFIgadhH063fpq"/>
</p:tagLst>
</file>

<file path=ppt/tags/tag16.xml><?xml version="1.0" encoding="utf-8"?>
<p:tagLst xmlns:p="http://schemas.openxmlformats.org/presentationml/2006/main">
  <p:tag name="DVSECTIONID" val="QUq8QELArFIgadhH063fpq"/>
</p:tagLst>
</file>

<file path=ppt/tags/tag17.xml><?xml version="1.0" encoding="utf-8"?>
<p:tagLst xmlns:p="http://schemas.openxmlformats.org/presentationml/2006/main">
  <p:tag name="DVSECTIONID" val="QUq8QELArFIgadhH063fpq"/>
</p:tagLst>
</file>

<file path=ppt/tags/tag18.xml><?xml version="1.0" encoding="utf-8"?>
<p:tagLst xmlns:p="http://schemas.openxmlformats.org/presentationml/2006/main">
  <p:tag name="DVSECTIONID" val="QUq8QELArFIgadhH063fpq"/>
</p:tagLst>
</file>

<file path=ppt/tags/tag19.xml><?xml version="1.0" encoding="utf-8"?>
<p:tagLst xmlns:p="http://schemas.openxmlformats.org/presentationml/2006/main">
  <p:tag name="DVSECTIONID" val="QUq8QELArFIgadhH063fpq"/>
</p:tagLst>
</file>

<file path=ppt/tags/tag2.xml><?xml version="1.0" encoding="utf-8"?>
<p:tagLst xmlns:p="http://schemas.openxmlformats.org/presentationml/2006/main">
  <p:tag name="DVSECTIONID" val="QUq8QELArFIgadhH063fpq"/>
</p:tagLst>
</file>

<file path=ppt/tags/tag20.xml><?xml version="1.0" encoding="utf-8"?>
<p:tagLst xmlns:p="http://schemas.openxmlformats.org/presentationml/2006/main">
  <p:tag name="DVSECTIONID" val="QUq8QELArFIgadhH063fpq"/>
</p:tagLst>
</file>

<file path=ppt/tags/tag21.xml><?xml version="1.0" encoding="utf-8"?>
<p:tagLst xmlns:p="http://schemas.openxmlformats.org/presentationml/2006/main">
  <p:tag name="DVSECTIONID" val="QUq8QELArFIgadhH063fpq"/>
</p:tagLst>
</file>

<file path=ppt/tags/tag22.xml><?xml version="1.0" encoding="utf-8"?>
<p:tagLst xmlns:p="http://schemas.openxmlformats.org/presentationml/2006/main">
  <p:tag name="DVSECTIONID" val="QUq8QELArFIgadhH063fpq"/>
</p:tagLst>
</file>

<file path=ppt/tags/tag23.xml><?xml version="1.0" encoding="utf-8"?>
<p:tagLst xmlns:p="http://schemas.openxmlformats.org/presentationml/2006/main">
  <p:tag name="DVSECTIONID" val="QUq8QELArFIgadhH063fpq"/>
</p:tagLst>
</file>

<file path=ppt/tags/tag3.xml><?xml version="1.0" encoding="utf-8"?>
<p:tagLst xmlns:p="http://schemas.openxmlformats.org/presentationml/2006/main">
  <p:tag name="DVSECTIONID" val="QUq8QELArFIgadhH063fpq"/>
</p:tagLst>
</file>

<file path=ppt/tags/tag4.xml><?xml version="1.0" encoding="utf-8"?>
<p:tagLst xmlns:p="http://schemas.openxmlformats.org/presentationml/2006/main">
  <p:tag name="DVSECTIONID" val="QUq8QELArFIgadhH063fpq"/>
</p:tagLst>
</file>

<file path=ppt/tags/tag5.xml><?xml version="1.0" encoding="utf-8"?>
<p:tagLst xmlns:p="http://schemas.openxmlformats.org/presentationml/2006/main">
  <p:tag name="DVSECTIONID" val="QUq8QELArFIgadhH063fpq"/>
</p:tagLst>
</file>

<file path=ppt/tags/tag6.xml><?xml version="1.0" encoding="utf-8"?>
<p:tagLst xmlns:p="http://schemas.openxmlformats.org/presentationml/2006/main">
  <p:tag name="DVSECTIONID" val="QUq8QELArFIgadhH063fpq"/>
</p:tagLst>
</file>

<file path=ppt/tags/tag7.xml><?xml version="1.0" encoding="utf-8"?>
<p:tagLst xmlns:p="http://schemas.openxmlformats.org/presentationml/2006/main">
  <p:tag name="DVSECTIONID" val="QUq8QELArFIgadhH063fpq"/>
</p:tagLst>
</file>

<file path=ppt/tags/tag8.xml><?xml version="1.0" encoding="utf-8"?>
<p:tagLst xmlns:p="http://schemas.openxmlformats.org/presentationml/2006/main">
  <p:tag name="DVSECTIONID" val="QUq8QELArFIgadhH063fpq"/>
</p:tagLst>
</file>

<file path=ppt/tags/tag9.xml><?xml version="1.0" encoding="utf-8"?>
<p:tagLst xmlns:p="http://schemas.openxmlformats.org/presentationml/2006/main">
  <p:tag name="DVSECTIONID" val="QUq8QELArFIgadhH063fpq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ίθουσα συσκέψεων &quot;Ιόν&quot;">
  <a:themeElements>
    <a:clrScheme name="Αίθουσα συσκέψεων &quot;Ιόν&quot;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Αίθουσα συσκέψεων &quot;Ιόν&quot;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ίθουσα συσκέψεων &quot;Ιόν&quot;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21446</Words>
  <Application>WPS Presentation</Application>
  <PresentationFormat>35 mm Slides</PresentationFormat>
  <Paragraphs>1061</Paragraphs>
  <Slides>89</Slides>
  <Notes>83</Notes>
  <HiddenSlides>3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89</vt:i4>
      </vt:variant>
    </vt:vector>
  </HeadingPairs>
  <TitlesOfParts>
    <vt:vector size="108" baseType="lpstr">
      <vt:lpstr>Arial</vt:lpstr>
      <vt:lpstr>SimSun</vt:lpstr>
      <vt:lpstr>Wingdings</vt:lpstr>
      <vt:lpstr>MS PGothic</vt:lpstr>
      <vt:lpstr>Century Gothic</vt:lpstr>
      <vt:lpstr>Wingdings 3</vt:lpstr>
      <vt:lpstr>Wingdings 3</vt:lpstr>
      <vt:lpstr>Calibri</vt:lpstr>
      <vt:lpstr>Times New Roman</vt:lpstr>
      <vt:lpstr>Times New Roman</vt:lpstr>
      <vt:lpstr>Microsoft YaHei</vt:lpstr>
      <vt:lpstr>Arial Unicode MS</vt:lpstr>
      <vt:lpstr>Lucida Sans Unicode</vt:lpstr>
      <vt:lpstr>Wingdings</vt:lpstr>
      <vt:lpstr>Tahoma</vt:lpstr>
      <vt:lpstr>Calibri</vt:lpstr>
      <vt:lpstr>Constantia</vt:lpstr>
      <vt:lpstr>Αίθουσα συσκέψεων "Ιόν"</vt:lpstr>
      <vt:lpstr>Paint.Picture</vt:lpstr>
      <vt:lpstr>          Ανατομία   Ενδοκρινικού Συστήματος </vt:lpstr>
      <vt:lpstr>Δομή μαθήματος</vt:lpstr>
      <vt:lpstr>Τρόποι επικοινωνίας του ανθρώπινου σώματος</vt:lpstr>
      <vt:lpstr>Τρόποι επικοινωνίας του ανθρώπινου σώματος</vt:lpstr>
      <vt:lpstr>Ενδοκρινής έκκριση</vt:lpstr>
      <vt:lpstr>Ενδοκρινικά κύτταρα</vt:lpstr>
      <vt:lpstr>Χημικοί διαβιβαστές</vt:lpstr>
      <vt:lpstr>Χημικοί διαβιβαστές</vt:lpstr>
      <vt:lpstr>Χημικοί διαβιβαστές</vt:lpstr>
      <vt:lpstr>Χημικοί διαβιβαστές</vt:lpstr>
      <vt:lpstr>Λειτουργίες ορμονών</vt:lpstr>
      <vt:lpstr>Ενδοκρινείς αδένες</vt:lpstr>
      <vt:lpstr>Υπόφυση</vt:lpstr>
      <vt:lpstr>Υπόφυση</vt:lpstr>
      <vt:lpstr>Υπόφυση</vt:lpstr>
      <vt:lpstr>Υπόφυση</vt:lpstr>
      <vt:lpstr>Υπόφυση – Πρόσθιος λοβός (αδενοϋπόφυση)</vt:lpstr>
      <vt:lpstr>Υπόφυση – Οπίσθιος λοβός (Νευροϋπόφυση)</vt:lpstr>
      <vt:lpstr>Υπόφυση – Οπίσθιος λοβός (Νευροϋπόφυση)</vt:lpstr>
      <vt:lpstr>Υποθάλαμος</vt:lpstr>
      <vt:lpstr>Υποθάλαμος</vt:lpstr>
      <vt:lpstr>Ρόλος του υποθαλάμου</vt:lpstr>
      <vt:lpstr>Υποθάλαμος</vt:lpstr>
      <vt:lpstr>Υποθάλαμος</vt:lpstr>
      <vt:lpstr>Υποθάλαμος - Ορμόνες</vt:lpstr>
      <vt:lpstr>Θυρεοειδής αδένας</vt:lpstr>
      <vt:lpstr>Θυρεοειδής αδένας</vt:lpstr>
      <vt:lpstr>Θυρεοειδής αδένας</vt:lpstr>
      <vt:lpstr>Θυρεοειδής αδένας</vt:lpstr>
      <vt:lpstr>Βιοσύνθεση θυρεοειδικών ορμονών (θυλακιώδες κύτταρο)</vt:lpstr>
      <vt:lpstr>Βιοσύνθεση θυρεοειδικών ορμονών (θυλακιώδες κύτταρο)</vt:lpstr>
      <vt:lpstr>Βιοσύνθεση θυρεοειδικών ορμονών (θυλακιώδες κύτταρο)</vt:lpstr>
      <vt:lpstr>Δράση θυρεοειδικών ορμονών</vt:lpstr>
      <vt:lpstr>Δράση θυρεοειδικών ορμονών</vt:lpstr>
      <vt:lpstr>Κλινική εικόνα Υποθυρεoειδισμού</vt:lpstr>
      <vt:lpstr>Υποθυρεοειδισμός στη νεογνική-βρεφική ηλικία</vt:lpstr>
      <vt:lpstr>Υπερθυρεοειδισμός– Συμπτώματα</vt:lpstr>
      <vt:lpstr>Θυρεοειδής αδένας</vt:lpstr>
      <vt:lpstr>Παραθυρεοειδείς αδένες</vt:lpstr>
      <vt:lpstr>Παραθυρεοειδείς αδένες</vt:lpstr>
      <vt:lpstr>Παραθορμόνη</vt:lpstr>
      <vt:lpstr>Υποπαραθυρεοειδισμός - Συμπτώματα</vt:lpstr>
      <vt:lpstr>Υπερπαραθυρεοειδισμός - Συμπτώματα</vt:lpstr>
      <vt:lpstr>Επινεφρίδια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Πάγκρεας</vt:lpstr>
      <vt:lpstr>PowerPoint 演示文稿</vt:lpstr>
      <vt:lpstr>PowerPoint 演示文稿</vt:lpstr>
      <vt:lpstr>Παθοφυσιολογία ΣΔ-1</vt:lpstr>
      <vt:lpstr>Ομοιοστασία γλυκόζης</vt:lpstr>
      <vt:lpstr>Σακχαρώδης διαβήτης τύπου Ι Δράση ινσουλίνης</vt:lpstr>
      <vt:lpstr>Ένδεια ινσουλίνης</vt:lpstr>
      <vt:lpstr>Κλινική εικόνα</vt:lpstr>
      <vt:lpstr>Ωοθήκη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Όρχεις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Επίφυση (Κωνάριο)</vt:lpstr>
      <vt:lpstr>PowerPoint 演示文稿</vt:lpstr>
      <vt:lpstr>Θύμος</vt:lpstr>
      <vt:lpstr>PowerPoint 演示文稿</vt:lpstr>
      <vt:lpstr>Περιφερικό Ενδοκρινικό Σύστημα</vt:lpstr>
      <vt:lpstr>PowerPoint 演示文稿</vt:lpstr>
      <vt:lpstr>Παραγάγγλια</vt:lpstr>
      <vt:lpstr>PowerPoint 演示文稿</vt:lpstr>
      <vt:lpstr>PowerPoint 演示文稿</vt:lpstr>
      <vt:lpstr>PowerPoint 演示文稿</vt:lpstr>
    </vt:vector>
  </TitlesOfParts>
  <Company>Gantenbein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ΕΝΤΑΤΙΚΗ ΘΕΡΑΠΕΙΑ ΓΙΑ ΑΡΙΣΤΗ ΡΥΘΜΙΣΗ ΘΕΡΑΠΕΙΑ ΜΕ ΙΝΣΟΥΛΙΝΗ</dc:title>
  <dc:creator>Gantenbein</dc:creator>
  <cp:lastModifiedBy>Paola</cp:lastModifiedBy>
  <cp:revision>4052</cp:revision>
  <cp:lastPrinted>2023-03-14T22:42:00Z</cp:lastPrinted>
  <dcterms:created xsi:type="dcterms:W3CDTF">2001-06-13T07:18:00Z</dcterms:created>
  <dcterms:modified xsi:type="dcterms:W3CDTF">2024-01-23T15:56:22Z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ED20DA2BCEC24F7E832F84116683241D_13</vt:lpwstr>
  </property>
  <property fmtid="{D5CDD505-2E9C-101B-9397-08002B2CF9AE}" pid="3" name="KSOProductBuildVer">
    <vt:lpwstr>1033-12.2.0.13431</vt:lpwstr>
  </property>
</Properties>
</file>