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25" r:id="rId3"/>
    <p:sldId id="426" r:id="rId4"/>
    <p:sldId id="427" r:id="rId5"/>
    <p:sldId id="428" r:id="rId6"/>
    <p:sldId id="429" r:id="rId7"/>
    <p:sldId id="430" r:id="rId8"/>
    <p:sldId id="257" r:id="rId9"/>
    <p:sldId id="431" r:id="rId10"/>
    <p:sldId id="258" r:id="rId11"/>
    <p:sldId id="424" r:id="rId12"/>
    <p:sldId id="417" r:id="rId13"/>
    <p:sldId id="418" r:id="rId14"/>
    <p:sldId id="43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742" autoAdjust="0"/>
  </p:normalViewPr>
  <p:slideViewPr>
    <p:cSldViewPr snapToGrid="0">
      <p:cViewPr varScale="1">
        <p:scale>
          <a:sx n="84" d="100"/>
          <a:sy n="84" d="100"/>
        </p:scale>
        <p:origin x="609" y="3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l-GR" sz="2000" b="1" dirty="0"/>
              <a:t>Κατά Κεφαλήν</a:t>
            </a:r>
            <a:r>
              <a:rPr lang="el-GR" sz="2000" b="1" baseline="0" dirty="0"/>
              <a:t> ΑΕΠ στις χώρες της Ευρώπης (2022), τρέχουσες τιμές σε </a:t>
            </a:r>
            <a:r>
              <a:rPr lang="en-GB" sz="2000" b="1" baseline="0" dirty="0"/>
              <a:t>PPP</a:t>
            </a:r>
            <a:endParaRPr lang="en-GB" sz="2000" b="1" dirty="0"/>
          </a:p>
        </c:rich>
      </c:tx>
      <c:layout>
        <c:manualLayout>
          <c:xMode val="edge"/>
          <c:yMode val="edge"/>
          <c:x val="0.17407146854956393"/>
          <c:y val="5.568519817183759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6.379843001276217E-2"/>
          <c:y val="0.19071428571428573"/>
          <c:w val="0.92784427749283638"/>
          <c:h val="0.64926395070181442"/>
        </c:manualLayout>
      </c:layout>
      <c:barChart>
        <c:barDir val="col"/>
        <c:grouping val="clustered"/>
        <c:varyColors val="0"/>
        <c:ser>
          <c:idx val="0"/>
          <c:order val="0"/>
          <c:spPr>
            <a:solidFill>
              <a:schemeClr val="accent1"/>
            </a:solidFill>
            <a:ln>
              <a:noFill/>
            </a:ln>
            <a:effectLst/>
          </c:spPr>
          <c:invertIfNegative val="0"/>
          <c:dPt>
            <c:idx val="25"/>
            <c:invertIfNegative val="0"/>
            <c:bubble3D val="0"/>
            <c:spPr>
              <a:solidFill>
                <a:schemeClr val="accent2"/>
              </a:solidFill>
              <a:ln>
                <a:noFill/>
              </a:ln>
              <a:effectLst/>
            </c:spPr>
            <c:extLst>
              <c:ext xmlns:c16="http://schemas.microsoft.com/office/drawing/2014/chart" uri="{C3380CC4-5D6E-409C-BE32-E72D297353CC}">
                <c16:uniqueId val="{00000001-7A27-4696-9477-6D1B61F12B0D}"/>
              </c:ext>
            </c:extLst>
          </c:dPt>
          <c:cat>
            <c:strRef>
              <c:f>'[nama_10_pc_page_spreadsheet.xlsx]Sheet 1'!$A$11:$A$37</c:f>
              <c:strCache>
                <c:ptCount val="27"/>
                <c:pt idx="0">
                  <c:v>Luxembourg</c:v>
                </c:pt>
                <c:pt idx="1">
                  <c:v>Ireland</c:v>
                </c:pt>
                <c:pt idx="2">
                  <c:v>Denmark</c:v>
                </c:pt>
                <c:pt idx="3">
                  <c:v>Netherlands</c:v>
                </c:pt>
                <c:pt idx="4">
                  <c:v>Austria</c:v>
                </c:pt>
                <c:pt idx="5">
                  <c:v>Belgium</c:v>
                </c:pt>
                <c:pt idx="6">
                  <c:v>Sweden</c:v>
                </c:pt>
                <c:pt idx="7">
                  <c:v>Germany</c:v>
                </c:pt>
                <c:pt idx="8">
                  <c:v>Finland</c:v>
                </c:pt>
                <c:pt idx="9">
                  <c:v>Malta</c:v>
                </c:pt>
                <c:pt idx="10">
                  <c:v>France</c:v>
                </c:pt>
                <c:pt idx="11">
                  <c:v>Italy</c:v>
                </c:pt>
                <c:pt idx="12">
                  <c:v>Cyprus</c:v>
                </c:pt>
                <c:pt idx="13">
                  <c:v>Czechia</c:v>
                </c:pt>
                <c:pt idx="14">
                  <c:v>Slovenia</c:v>
                </c:pt>
                <c:pt idx="15">
                  <c:v>Lithuania</c:v>
                </c:pt>
                <c:pt idx="16">
                  <c:v>Spain</c:v>
                </c:pt>
                <c:pt idx="17">
                  <c:v>Estonia</c:v>
                </c:pt>
                <c:pt idx="18">
                  <c:v>Poland</c:v>
                </c:pt>
                <c:pt idx="19">
                  <c:v>Portugal</c:v>
                </c:pt>
                <c:pt idx="20">
                  <c:v>Hungary</c:v>
                </c:pt>
                <c:pt idx="21">
                  <c:v>Romania</c:v>
                </c:pt>
                <c:pt idx="22">
                  <c:v>Croatia</c:v>
                </c:pt>
                <c:pt idx="23">
                  <c:v>Latvia</c:v>
                </c:pt>
                <c:pt idx="24">
                  <c:v>Slovakia</c:v>
                </c:pt>
                <c:pt idx="25">
                  <c:v>Greece</c:v>
                </c:pt>
                <c:pt idx="26">
                  <c:v>Bulgaria</c:v>
                </c:pt>
              </c:strCache>
            </c:strRef>
          </c:cat>
          <c:val>
            <c:numRef>
              <c:f>'[nama_10_pc_page_spreadsheet.xlsx]Sheet 1'!$B$11:$B$37</c:f>
              <c:numCache>
                <c:formatCode>#,##0.##########</c:formatCode>
                <c:ptCount val="27"/>
                <c:pt idx="0">
                  <c:v>90903.2</c:v>
                </c:pt>
                <c:pt idx="1">
                  <c:v>83263.7</c:v>
                </c:pt>
                <c:pt idx="2" formatCode="#,##0.0">
                  <c:v>48360</c:v>
                </c:pt>
                <c:pt idx="3">
                  <c:v>46261.3</c:v>
                </c:pt>
                <c:pt idx="4">
                  <c:v>43999.8</c:v>
                </c:pt>
                <c:pt idx="5" formatCode="#,##0.0">
                  <c:v>42384</c:v>
                </c:pt>
                <c:pt idx="6">
                  <c:v>42354.5</c:v>
                </c:pt>
                <c:pt idx="7">
                  <c:v>41347.199999999997</c:v>
                </c:pt>
                <c:pt idx="8">
                  <c:v>38953.5</c:v>
                </c:pt>
                <c:pt idx="9">
                  <c:v>36870.5</c:v>
                </c:pt>
                <c:pt idx="10">
                  <c:v>35490.400000000001</c:v>
                </c:pt>
                <c:pt idx="11">
                  <c:v>34369.1</c:v>
                </c:pt>
                <c:pt idx="12">
                  <c:v>33383.699999999997</c:v>
                </c:pt>
                <c:pt idx="13">
                  <c:v>32038.799999999999</c:v>
                </c:pt>
                <c:pt idx="14">
                  <c:v>31868.799999999999</c:v>
                </c:pt>
                <c:pt idx="15">
                  <c:v>31635.4</c:v>
                </c:pt>
                <c:pt idx="16">
                  <c:v>30321.7</c:v>
                </c:pt>
                <c:pt idx="17">
                  <c:v>30137.200000000001</c:v>
                </c:pt>
                <c:pt idx="18">
                  <c:v>28160.9</c:v>
                </c:pt>
                <c:pt idx="19">
                  <c:v>27907.599999999999</c:v>
                </c:pt>
                <c:pt idx="20">
                  <c:v>26984.7</c:v>
                </c:pt>
                <c:pt idx="21">
                  <c:v>26834.9</c:v>
                </c:pt>
                <c:pt idx="22">
                  <c:v>25824.9</c:v>
                </c:pt>
                <c:pt idx="23">
                  <c:v>25741.9</c:v>
                </c:pt>
                <c:pt idx="24">
                  <c:v>25191.200000000001</c:v>
                </c:pt>
                <c:pt idx="25" formatCode="#,##0.0">
                  <c:v>23832</c:v>
                </c:pt>
                <c:pt idx="26">
                  <c:v>22015.4</c:v>
                </c:pt>
              </c:numCache>
            </c:numRef>
          </c:val>
          <c:extLst>
            <c:ext xmlns:c16="http://schemas.microsoft.com/office/drawing/2014/chart" uri="{C3380CC4-5D6E-409C-BE32-E72D297353CC}">
              <c16:uniqueId val="{00000002-7A27-4696-9477-6D1B61F12B0D}"/>
            </c:ext>
          </c:extLst>
        </c:ser>
        <c:dLbls>
          <c:showLegendKey val="0"/>
          <c:showVal val="0"/>
          <c:showCatName val="0"/>
          <c:showSerName val="0"/>
          <c:showPercent val="0"/>
          <c:showBubbleSize val="0"/>
        </c:dLbls>
        <c:gapWidth val="219"/>
        <c:overlap val="-27"/>
        <c:axId val="1543931520"/>
        <c:axId val="1543928800"/>
      </c:barChart>
      <c:catAx>
        <c:axId val="1543931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543928800"/>
        <c:crosses val="autoZero"/>
        <c:auto val="1"/>
        <c:lblAlgn val="ctr"/>
        <c:lblOffset val="100"/>
        <c:noMultiLvlLbl val="0"/>
      </c:catAx>
      <c:valAx>
        <c:axId val="15439288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15439315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C460F-6591-8A57-5810-54C4CA1469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58E8A4-5662-B726-0084-0D66CD5D39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D7529A-15E6-30D5-8BAF-74C3C0F66D71}"/>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5" name="Footer Placeholder 4">
            <a:extLst>
              <a:ext uri="{FF2B5EF4-FFF2-40B4-BE49-F238E27FC236}">
                <a16:creationId xmlns:a16="http://schemas.microsoft.com/office/drawing/2014/main" id="{9D8EA381-D180-B827-645A-875655EDEA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660D7F-7531-67E6-5C0C-F3C36C3A5CC0}"/>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2620591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4FA17-A14E-77F3-C013-255E1D8A35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C1D8A5-B5B5-A804-B902-ECDF82F0E0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FEA0AE-7B2B-10A2-7024-F40FD5B867D1}"/>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5" name="Footer Placeholder 4">
            <a:extLst>
              <a:ext uri="{FF2B5EF4-FFF2-40B4-BE49-F238E27FC236}">
                <a16:creationId xmlns:a16="http://schemas.microsoft.com/office/drawing/2014/main" id="{8B65D3D2-2883-0ECE-B091-B61228399F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EE2549-01CC-03D9-E9E9-593E7F9630C1}"/>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1341116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E79050-A69D-9B0B-9805-55AAB506CB1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916DE0-0B50-0464-7B32-965FBBC340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6C8EEC-6327-A06E-A196-25E86DA31D26}"/>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5" name="Footer Placeholder 4">
            <a:extLst>
              <a:ext uri="{FF2B5EF4-FFF2-40B4-BE49-F238E27FC236}">
                <a16:creationId xmlns:a16="http://schemas.microsoft.com/office/drawing/2014/main" id="{6303A7EB-04EF-439B-0977-D4A780D0DC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98A0E-9AB6-7097-30A0-DF6449F0CDEA}"/>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76378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5BDED-BF1D-2889-60CF-41609B57F8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C8B32D-A2CD-C20C-E855-03528EB1D7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4B1656-DBE5-2664-C63F-9A9884D5C2C4}"/>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5" name="Footer Placeholder 4">
            <a:extLst>
              <a:ext uri="{FF2B5EF4-FFF2-40B4-BE49-F238E27FC236}">
                <a16:creationId xmlns:a16="http://schemas.microsoft.com/office/drawing/2014/main" id="{837A3E31-BC8B-2142-8918-018F394C5A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64A811-7788-8FA4-F22A-E099AA9EAF36}"/>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13426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4F453-A957-89EA-D231-5AC367DF46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7FC5FD-E952-5F90-A787-20F2A7D9AC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045FD5-EC14-7D12-863D-4B8A36D2A060}"/>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5" name="Footer Placeholder 4">
            <a:extLst>
              <a:ext uri="{FF2B5EF4-FFF2-40B4-BE49-F238E27FC236}">
                <a16:creationId xmlns:a16="http://schemas.microsoft.com/office/drawing/2014/main" id="{2C052EF2-B1C1-63E8-0779-D0B66464C4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632B96-BFEF-FE98-5E9E-E460339E79B5}"/>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3891954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52AEA-AA19-5314-78E1-FAF36A213C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1D89F6-2BB9-5182-297D-F9F31C7CB6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D5BE00-A413-5E3F-0B6E-CA2D02D393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16963C6-C51E-31C3-BA20-2B87EA68E8C4}"/>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6" name="Footer Placeholder 5">
            <a:extLst>
              <a:ext uri="{FF2B5EF4-FFF2-40B4-BE49-F238E27FC236}">
                <a16:creationId xmlns:a16="http://schemas.microsoft.com/office/drawing/2014/main" id="{1CF5DE1C-8C91-F322-731E-B5F02298DB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3CB30D-D33E-F2EC-CE20-CD20D3F4F419}"/>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32594930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F00C4-73CA-75BE-2AB9-F5BD0ACC146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EECBC70-2881-C563-D46F-520E8D8099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56471CD-ED34-954B-0866-DA0B3221243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3C9F34-8E01-18BC-9AC8-E2D3E411D5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E97066-5B82-F5BA-F4D5-F46060BB4D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CB69996-E439-B0A1-DA94-89973AD2D581}"/>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8" name="Footer Placeholder 7">
            <a:extLst>
              <a:ext uri="{FF2B5EF4-FFF2-40B4-BE49-F238E27FC236}">
                <a16:creationId xmlns:a16="http://schemas.microsoft.com/office/drawing/2014/main" id="{C83CFA6A-107F-B9BD-D206-480B9B74427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3FF4304-7601-9660-99EB-2D42A6741174}"/>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1712013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66BF6-F10B-AD71-AE62-9B5FAA4A51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2287FB-E6AB-EB56-3804-C7AE27ED6680}"/>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4" name="Footer Placeholder 3">
            <a:extLst>
              <a:ext uri="{FF2B5EF4-FFF2-40B4-BE49-F238E27FC236}">
                <a16:creationId xmlns:a16="http://schemas.microsoft.com/office/drawing/2014/main" id="{557D7617-2B4B-D99F-1718-A5E9135029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C2E845-4B25-D3FE-0382-93F1231B27D6}"/>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1247210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8E7F63-7D13-5123-E302-B2FED2AA6AFB}"/>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3" name="Footer Placeholder 2">
            <a:extLst>
              <a:ext uri="{FF2B5EF4-FFF2-40B4-BE49-F238E27FC236}">
                <a16:creationId xmlns:a16="http://schemas.microsoft.com/office/drawing/2014/main" id="{D9A155CC-18A6-0882-0356-07882B8B8C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3C7CC76-1629-6795-A2DA-10728818ACB1}"/>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1098178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9B93C-DE8E-3D7D-92B8-006DCA823F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4DCE19-80D9-ACF2-294B-505C5E94A6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A965E36-BFFD-C619-CC35-3708050DA3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8E251C-ABCB-BB9B-8C83-0A9CEB191BBA}"/>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6" name="Footer Placeholder 5">
            <a:extLst>
              <a:ext uri="{FF2B5EF4-FFF2-40B4-BE49-F238E27FC236}">
                <a16:creationId xmlns:a16="http://schemas.microsoft.com/office/drawing/2014/main" id="{2E8219C0-55B0-61AF-D0E0-DF9DA0F626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B35DF5-471E-305D-8F7B-DD7087D225AB}"/>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2377932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0BCAB-64B2-FDAE-81FC-DB8882CE59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FF3470E-58F0-DCDE-1908-69219F4EB1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02467B5-BCE3-D035-3957-7129FC8CE2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CCEE2B-53D6-A703-A365-CF2F5BA46FD9}"/>
              </a:ext>
            </a:extLst>
          </p:cNvPr>
          <p:cNvSpPr>
            <a:spLocks noGrp="1"/>
          </p:cNvSpPr>
          <p:nvPr>
            <p:ph type="dt" sz="half" idx="10"/>
          </p:nvPr>
        </p:nvSpPr>
        <p:spPr/>
        <p:txBody>
          <a:bodyPr/>
          <a:lstStyle/>
          <a:p>
            <a:fld id="{06F18ED0-C55D-4E22-A6B3-E2F434F44DE3}" type="datetimeFigureOut">
              <a:rPr lang="en-US" smtClean="0"/>
              <a:t>4/17/2024</a:t>
            </a:fld>
            <a:endParaRPr lang="en-US"/>
          </a:p>
        </p:txBody>
      </p:sp>
      <p:sp>
        <p:nvSpPr>
          <p:cNvPr id="6" name="Footer Placeholder 5">
            <a:extLst>
              <a:ext uri="{FF2B5EF4-FFF2-40B4-BE49-F238E27FC236}">
                <a16:creationId xmlns:a16="http://schemas.microsoft.com/office/drawing/2014/main" id="{83C122C5-4FBD-1EFB-F82D-F03E10CEB5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6B6216-9312-B506-9FF1-C660A695DAC4}"/>
              </a:ext>
            </a:extLst>
          </p:cNvPr>
          <p:cNvSpPr>
            <a:spLocks noGrp="1"/>
          </p:cNvSpPr>
          <p:nvPr>
            <p:ph type="sldNum" sz="quarter" idx="12"/>
          </p:nvPr>
        </p:nvSpPr>
        <p:spPr/>
        <p:txBody>
          <a:bodyPr/>
          <a:lstStyle/>
          <a:p>
            <a:fld id="{40EFDC2D-1118-4DB3-B9C0-172B83493D67}" type="slidenum">
              <a:rPr lang="en-US" smtClean="0"/>
              <a:t>‹#›</a:t>
            </a:fld>
            <a:endParaRPr lang="en-US"/>
          </a:p>
        </p:txBody>
      </p:sp>
    </p:spTree>
    <p:extLst>
      <p:ext uri="{BB962C8B-B14F-4D97-AF65-F5344CB8AC3E}">
        <p14:creationId xmlns:p14="http://schemas.microsoft.com/office/powerpoint/2010/main" val="1230458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92AC8C-DAC1-8EB1-6041-13C19B89BF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E8B406-F3D9-902E-4BF3-35A1B7155D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09D14D-2987-F371-75E8-6D7B7685874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18ED0-C55D-4E22-A6B3-E2F434F44DE3}" type="datetimeFigureOut">
              <a:rPr lang="en-US" smtClean="0"/>
              <a:t>4/17/2024</a:t>
            </a:fld>
            <a:endParaRPr lang="en-US"/>
          </a:p>
        </p:txBody>
      </p:sp>
      <p:sp>
        <p:nvSpPr>
          <p:cNvPr id="5" name="Footer Placeholder 4">
            <a:extLst>
              <a:ext uri="{FF2B5EF4-FFF2-40B4-BE49-F238E27FC236}">
                <a16:creationId xmlns:a16="http://schemas.microsoft.com/office/drawing/2014/main" id="{1208A045-401B-438A-9E28-10782D59DC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AEFF61E-36B8-82E3-FDDF-2D0E7A58312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EFDC2D-1118-4DB3-B9C0-172B83493D67}" type="slidenum">
              <a:rPr lang="en-US" smtClean="0"/>
              <a:t>‹#›</a:t>
            </a:fld>
            <a:endParaRPr lang="en-US"/>
          </a:p>
        </p:txBody>
      </p:sp>
    </p:spTree>
    <p:extLst>
      <p:ext uri="{BB962C8B-B14F-4D97-AF65-F5344CB8AC3E}">
        <p14:creationId xmlns:p14="http://schemas.microsoft.com/office/powerpoint/2010/main" val="2619679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ing.com/ck/a?!&amp;&amp;p=fb5db8dd2c7b9a30JmltdHM9MTcxMzIyNTYwMCZpZ3VpZD0yZjVjYzZiOS0xZjc5LTY1OTItMDM4Zi1kMmYzMWVkNTY0MzYmaW5zaWQ9NTIwMg&amp;ptn=3&amp;ver=2&amp;hsh=3&amp;fclid=2f5cc6b9-1f79-6592-038f-d2f31ed56436&amp;psq=%ce%bc%ce%b5%ce%b3%ce%b1%ce%bb%ce%b7+%cf%85%cf%86%ce%b5%cf%83%ce%b7&amp;u=a1aHR0cHM6Ly9lbC53aWtpcGVkaWEub3JnL3dpa2kvJUNFJUEwJUNFJUIxJUNFJUIzJUNFJUJBJUNGJThDJUNGJTgzJUNFJUJDJUNFJUI5JUNFJUIxXyVDRSVCRiVDRSVCOSVDRSVCQSVDRSVCRiVDRSVCRCVDRSVCRiVDRSVCQyVDRSVCOSVDRSVCQSVDRSVBRV8lQ0YlOEQlQ0YlODYlQ0UlQjUlQ0YlODMlQ0UlQjdfMTkyOQ&amp;ntb=1"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ED93416-92BB-4301-7632-993D825CFB48}"/>
              </a:ext>
            </a:extLst>
          </p:cNvPr>
          <p:cNvSpPr txBox="1">
            <a:spLocks/>
          </p:cNvSpPr>
          <p:nvPr/>
        </p:nvSpPr>
        <p:spPr>
          <a:xfrm>
            <a:off x="1792014" y="1853748"/>
            <a:ext cx="9249103" cy="2011363"/>
          </a:xfrm>
          <a:prstGeom prst="rect">
            <a:avLst/>
          </a:prstGeom>
          <a:solidFill>
            <a:schemeClr val="bg2"/>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l-GR" dirty="0">
                <a:latin typeface="+mn-lt"/>
              </a:rPr>
              <a:t>Βασικές έννοιες της μακροοικονομικής θεωρίας</a:t>
            </a:r>
            <a:endParaRPr lang="en-GB" dirty="0">
              <a:latin typeface="+mn-lt"/>
            </a:endParaRPr>
          </a:p>
        </p:txBody>
      </p:sp>
    </p:spTree>
    <p:extLst>
      <p:ext uri="{BB962C8B-B14F-4D97-AF65-F5344CB8AC3E}">
        <p14:creationId xmlns:p14="http://schemas.microsoft.com/office/powerpoint/2010/main" val="3993309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97574-3CC4-111C-7B78-2FBA9480C91B}"/>
              </a:ext>
            </a:extLst>
          </p:cNvPr>
          <p:cNvSpPr>
            <a:spLocks noGrp="1"/>
          </p:cNvSpPr>
          <p:nvPr>
            <p:ph type="title"/>
          </p:nvPr>
        </p:nvSpPr>
        <p:spPr>
          <a:xfrm>
            <a:off x="838200" y="365126"/>
            <a:ext cx="10515600" cy="1001219"/>
          </a:xfrm>
        </p:spPr>
        <p:txBody>
          <a:bodyPr/>
          <a:lstStyle/>
          <a:p>
            <a:pPr algn="ctr"/>
            <a:r>
              <a:rPr lang="el-GR" dirty="0">
                <a:latin typeface="+mn-lt"/>
              </a:rPr>
              <a:t>Πραγματικό και Ονομαστικό ΑΕΠ</a:t>
            </a:r>
            <a:endParaRPr lang="en-US" dirty="0">
              <a:latin typeface="+mn-lt"/>
            </a:endParaRPr>
          </a:p>
        </p:txBody>
      </p:sp>
      <p:sp>
        <p:nvSpPr>
          <p:cNvPr id="3" name="Content Placeholder 2">
            <a:extLst>
              <a:ext uri="{FF2B5EF4-FFF2-40B4-BE49-F238E27FC236}">
                <a16:creationId xmlns:a16="http://schemas.microsoft.com/office/drawing/2014/main" id="{CD9A329A-7E11-95CC-D375-9B988B196087}"/>
              </a:ext>
            </a:extLst>
          </p:cNvPr>
          <p:cNvSpPr>
            <a:spLocks noGrp="1"/>
          </p:cNvSpPr>
          <p:nvPr>
            <p:ph idx="1"/>
          </p:nvPr>
        </p:nvSpPr>
        <p:spPr>
          <a:xfrm>
            <a:off x="780394" y="1513492"/>
            <a:ext cx="10907110" cy="4351338"/>
          </a:xfrm>
        </p:spPr>
        <p:txBody>
          <a:bodyPr>
            <a:normAutofit/>
          </a:bodyPr>
          <a:lstStyle/>
          <a:p>
            <a:pPr algn="just">
              <a:lnSpc>
                <a:spcPct val="100000"/>
              </a:lnSpc>
            </a:pPr>
            <a:r>
              <a:rPr lang="el-GR" dirty="0"/>
              <a:t>Η αξία των αγαθών (και άρα η αξία της παραγωγής) αποτιμάται με βάση τις τιμές των αγαθών. Όταν χρησιμοποιούμε </a:t>
            </a:r>
            <a:r>
              <a:rPr lang="el-GR" b="1" dirty="0"/>
              <a:t>τις τρέχουσες τιμές</a:t>
            </a:r>
            <a:r>
              <a:rPr lang="el-GR" dirty="0"/>
              <a:t>, το μέγεθος που προκύπτει ορίζεται ως το </a:t>
            </a:r>
            <a:r>
              <a:rPr lang="el-GR" b="1" dirty="0"/>
              <a:t>ονομαστικό ΑΕΠ</a:t>
            </a:r>
            <a:r>
              <a:rPr lang="el-GR" dirty="0"/>
              <a:t>.</a:t>
            </a:r>
          </a:p>
          <a:p>
            <a:pPr algn="just">
              <a:lnSpc>
                <a:spcPct val="100000"/>
              </a:lnSpc>
            </a:pPr>
            <a:r>
              <a:rPr lang="el-GR" dirty="0"/>
              <a:t>Το ονομαστικό ΑΕΠ δεν προσφέρεται για διαχρονικές συγκρίσεις, διότι οι διαφορές από έτος σε έτος μπορεί να οφείλονται στις μεταβολές των τιμών των αγαθών και άρα να μην αντανακλούν μεταβολή στην παραγωγή.</a:t>
            </a:r>
          </a:p>
          <a:p>
            <a:pPr algn="just">
              <a:lnSpc>
                <a:spcPct val="100000"/>
              </a:lnSpc>
            </a:pPr>
            <a:r>
              <a:rPr lang="el-GR" dirty="0"/>
              <a:t>Οι διαχρονικές συγκρίσεις απαιτούν </a:t>
            </a:r>
            <a:r>
              <a:rPr lang="el-GR" b="1" dirty="0"/>
              <a:t>να αφαιρεθεί η επίδραση της μεταβολής των τιμών</a:t>
            </a:r>
            <a:r>
              <a:rPr lang="el-GR" dirty="0"/>
              <a:t> και άρα να υπολογίσουμε το </a:t>
            </a:r>
            <a:r>
              <a:rPr lang="el-GR" b="1" dirty="0"/>
              <a:t>πραγματικό ΑΕΠ</a:t>
            </a:r>
            <a:r>
              <a:rPr lang="el-GR" dirty="0"/>
              <a:t>.</a:t>
            </a:r>
          </a:p>
        </p:txBody>
      </p:sp>
    </p:spTree>
    <p:extLst>
      <p:ext uri="{BB962C8B-B14F-4D97-AF65-F5344CB8AC3E}">
        <p14:creationId xmlns:p14="http://schemas.microsoft.com/office/powerpoint/2010/main" val="3737822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B96D9-FC36-8911-FDB4-4B149480D4B3}"/>
              </a:ext>
            </a:extLst>
          </p:cNvPr>
          <p:cNvSpPr>
            <a:spLocks noGrp="1"/>
          </p:cNvSpPr>
          <p:nvPr>
            <p:ph type="title"/>
          </p:nvPr>
        </p:nvSpPr>
        <p:spPr>
          <a:xfrm>
            <a:off x="838200" y="365126"/>
            <a:ext cx="10515600" cy="680654"/>
          </a:xfrm>
        </p:spPr>
        <p:txBody>
          <a:bodyPr>
            <a:normAutofit fontScale="90000"/>
          </a:bodyPr>
          <a:lstStyle/>
          <a:p>
            <a:pPr algn="ctr"/>
            <a:r>
              <a:rPr lang="en-US" dirty="0"/>
              <a:t>To </a:t>
            </a:r>
            <a:r>
              <a:rPr lang="el-GR" dirty="0"/>
              <a:t>κατά κεφαλήν ΑΕΠ</a:t>
            </a:r>
            <a:endParaRPr lang="en-US" dirty="0"/>
          </a:p>
        </p:txBody>
      </p:sp>
      <p:sp>
        <p:nvSpPr>
          <p:cNvPr id="3" name="Content Placeholder 2">
            <a:extLst>
              <a:ext uri="{FF2B5EF4-FFF2-40B4-BE49-F238E27FC236}">
                <a16:creationId xmlns:a16="http://schemas.microsoft.com/office/drawing/2014/main" id="{BDA649F2-6D2D-4795-3FFD-0E8B14574BC4}"/>
              </a:ext>
            </a:extLst>
          </p:cNvPr>
          <p:cNvSpPr>
            <a:spLocks noGrp="1"/>
          </p:cNvSpPr>
          <p:nvPr>
            <p:ph idx="1"/>
          </p:nvPr>
        </p:nvSpPr>
        <p:spPr>
          <a:xfrm>
            <a:off x="441435" y="1345325"/>
            <a:ext cx="11335406" cy="1623848"/>
          </a:xfrm>
        </p:spPr>
        <p:txBody>
          <a:bodyPr/>
          <a:lstStyle/>
          <a:p>
            <a:pPr algn="just">
              <a:lnSpc>
                <a:spcPct val="120000"/>
              </a:lnSpc>
              <a:spcAft>
                <a:spcPts val="600"/>
              </a:spcAft>
            </a:pPr>
            <a:r>
              <a:rPr lang="el-GR" sz="2000" dirty="0"/>
              <a:t>Πολλές φορές χρησιμοποιούμε </a:t>
            </a:r>
            <a:r>
              <a:rPr lang="el-GR" sz="2000" b="1" dirty="0"/>
              <a:t>το κατά κεφαλήν ΑΕΠ</a:t>
            </a:r>
            <a:r>
              <a:rPr lang="el-GR" sz="2000" dirty="0"/>
              <a:t> (</a:t>
            </a:r>
            <a:r>
              <a:rPr lang="en-GB" sz="2000" dirty="0"/>
              <a:t>GDP per capita)</a:t>
            </a:r>
            <a:r>
              <a:rPr lang="el-GR" sz="2000" dirty="0"/>
              <a:t> ως δείκτη της οικονομικής ευημερίας μιας χώρας.</a:t>
            </a:r>
          </a:p>
          <a:p>
            <a:pPr lvl="1" algn="just">
              <a:lnSpc>
                <a:spcPct val="120000"/>
              </a:lnSpc>
              <a:spcAft>
                <a:spcPts val="600"/>
              </a:spcAft>
              <a:buFont typeface="Courier New" panose="02070309020205020404" pitchFamily="49" charset="0"/>
              <a:buChar char="o"/>
            </a:pPr>
            <a:r>
              <a:rPr lang="el-GR" dirty="0"/>
              <a:t> κατά κεφαλήν ΑΕΠ= ΑΕΠ/πληθυσμός</a:t>
            </a:r>
          </a:p>
          <a:p>
            <a:endParaRPr lang="en-US" dirty="0"/>
          </a:p>
        </p:txBody>
      </p:sp>
      <p:graphicFrame>
        <p:nvGraphicFramePr>
          <p:cNvPr id="4" name="Chart 3">
            <a:extLst>
              <a:ext uri="{FF2B5EF4-FFF2-40B4-BE49-F238E27FC236}">
                <a16:creationId xmlns:a16="http://schemas.microsoft.com/office/drawing/2014/main" id="{48FA41EC-6891-9D93-9AF4-21112B664E2B}"/>
              </a:ext>
            </a:extLst>
          </p:cNvPr>
          <p:cNvGraphicFramePr>
            <a:graphicFrameLocks/>
          </p:cNvGraphicFramePr>
          <p:nvPr>
            <p:extLst>
              <p:ext uri="{D42A27DB-BD31-4B8C-83A1-F6EECF244321}">
                <p14:modId xmlns:p14="http://schemas.microsoft.com/office/powerpoint/2010/main" val="1756348105"/>
              </p:ext>
            </p:extLst>
          </p:nvPr>
        </p:nvGraphicFramePr>
        <p:xfrm>
          <a:off x="352097" y="3184634"/>
          <a:ext cx="11098924" cy="330824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85547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8970" y="1876096"/>
            <a:ext cx="7886700" cy="1987442"/>
          </a:xfrm>
          <a:solidFill>
            <a:schemeClr val="bg2">
              <a:lumMod val="75000"/>
            </a:schemeClr>
          </a:solidFill>
        </p:spPr>
        <p:txBody>
          <a:bodyPr>
            <a:normAutofit/>
          </a:bodyPr>
          <a:lstStyle/>
          <a:p>
            <a:pPr algn="ctr"/>
            <a:r>
              <a:rPr lang="el-GR" dirty="0"/>
              <a:t>Ο Δείκτης Τιμών του Καταναλωτή</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3395532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649" y="365129"/>
            <a:ext cx="10187152" cy="777872"/>
          </a:xfrm>
        </p:spPr>
        <p:txBody>
          <a:bodyPr>
            <a:noAutofit/>
          </a:bodyPr>
          <a:lstStyle/>
          <a:p>
            <a:pPr algn="ctr"/>
            <a:r>
              <a:rPr lang="el-GR" sz="3000" dirty="0">
                <a:latin typeface="+mn-lt"/>
              </a:rPr>
              <a:t>Ο Δείκτης Τιμών του Καταναλωτή</a:t>
            </a:r>
            <a:endParaRPr lang="en-GB" sz="3000" dirty="0">
              <a:latin typeface="+mn-lt"/>
            </a:endParaRP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166648" y="1524001"/>
                <a:ext cx="10289628" cy="4862543"/>
              </a:xfrm>
            </p:spPr>
            <p:txBody>
              <a:bodyPr>
                <a:normAutofit/>
              </a:bodyPr>
              <a:lstStyle/>
              <a:p>
                <a:pPr algn="just">
                  <a:lnSpc>
                    <a:spcPct val="110000"/>
                  </a:lnSpc>
                  <a:spcAft>
                    <a:spcPts val="600"/>
                  </a:spcAft>
                </a:pPr>
                <a:r>
                  <a:rPr lang="el-GR" sz="2000" dirty="0"/>
                  <a:t>Καθημερινά παράγεται μια τεράστια ποικιλία αγαθών και υπηρεσιών. Πως μπορούν να συνοψίσουμε τις τιμές όλων αυτών των αγαθών σε έναν και μοναδικό δείκτη;</a:t>
                </a:r>
              </a:p>
              <a:p>
                <a:pPr algn="just">
                  <a:lnSpc>
                    <a:spcPct val="110000"/>
                  </a:lnSpc>
                  <a:spcAft>
                    <a:spcPts val="600"/>
                  </a:spcAft>
                </a:pPr>
                <a:r>
                  <a:rPr lang="el-GR" sz="2000" b="1" dirty="0"/>
                  <a:t>Αγοραία καλάθια</a:t>
                </a:r>
                <a:r>
                  <a:rPr lang="el-GR" sz="2000" dirty="0"/>
                  <a:t>: ένα υποθετικό καλάθι αγαθών και υπηρεσιών.</a:t>
                </a:r>
                <a:endParaRPr lang="en-US" sz="2000" dirty="0"/>
              </a:p>
              <a:p>
                <a:pPr algn="just">
                  <a:lnSpc>
                    <a:spcPct val="110000"/>
                  </a:lnSpc>
                  <a:spcAft>
                    <a:spcPts val="600"/>
                  </a:spcAft>
                </a:pPr>
                <a:r>
                  <a:rPr lang="el-GR" sz="2000" b="1" dirty="0"/>
                  <a:t>Δείκτης τιμών καταναλωτή </a:t>
                </a:r>
                <a:r>
                  <a:rPr lang="el-GR" sz="2000" dirty="0"/>
                  <a:t>(ενός συγκεκριμένου έτους): το κόστος αγοράς του συγκεκριμένου αγοραίου καλαθιού σε ένα συγκεκριμένο έτος. Το κόστος αυτό κανονικοποιείται ώστε να είναι ίσο με 100 για το επιλεγμένο έτος βάσης.</a:t>
                </a:r>
              </a:p>
              <a:p>
                <a:pPr algn="just">
                  <a:lnSpc>
                    <a:spcPct val="110000"/>
                  </a:lnSpc>
                  <a:spcAft>
                    <a:spcPts val="600"/>
                  </a:spcAft>
                </a:pPr>
                <a:r>
                  <a:rPr lang="el-GR" sz="2000" b="1" dirty="0"/>
                  <a:t>Πληθωρισμός</a:t>
                </a:r>
                <a:r>
                  <a:rPr lang="el-GR" sz="2000" dirty="0"/>
                  <a:t> = </a:t>
                </a:r>
                <a14:m>
                  <m:oMath xmlns:m="http://schemas.openxmlformats.org/officeDocument/2006/math">
                    <m:f>
                      <m:fPr>
                        <m:ctrlPr>
                          <a:rPr lang="el-GR" sz="2000" i="1" smtClean="0">
                            <a:latin typeface="Cambria Math" panose="02040503050406030204" pitchFamily="18" charset="0"/>
                          </a:rPr>
                        </m:ctrlPr>
                      </m:fPr>
                      <m:num>
                        <m:r>
                          <m:rPr>
                            <m:sty m:val="p"/>
                          </m:rPr>
                          <a:rPr lang="el-GR" sz="2000" b="0" i="0" smtClean="0">
                            <a:latin typeface="Cambria Math" panose="02040503050406030204" pitchFamily="18" charset="0"/>
                          </a:rPr>
                          <m:t>ΔΤ</m:t>
                        </m:r>
                        <m:r>
                          <a:rPr lang="el-GR" sz="2000" b="0" i="0" smtClean="0">
                            <a:latin typeface="Cambria Math" panose="02040503050406030204" pitchFamily="18" charset="0"/>
                          </a:rPr>
                          <m:t> </m:t>
                        </m:r>
                        <m:r>
                          <m:rPr>
                            <m:sty m:val="p"/>
                          </m:rPr>
                          <a:rPr lang="el-GR" sz="2000" b="0" i="0" smtClean="0">
                            <a:latin typeface="Cambria Math" panose="02040503050406030204" pitchFamily="18" charset="0"/>
                          </a:rPr>
                          <m:t>του</m:t>
                        </m:r>
                        <m:r>
                          <a:rPr lang="el-GR" sz="2000" b="0" i="0" smtClean="0">
                            <a:latin typeface="Cambria Math" panose="02040503050406030204" pitchFamily="18" charset="0"/>
                          </a:rPr>
                          <m:t> </m:t>
                        </m:r>
                        <m:r>
                          <a:rPr lang="el-GR" sz="2000" b="0" i="1" smtClean="0">
                            <a:latin typeface="Cambria Math" panose="02040503050406030204" pitchFamily="18" charset="0"/>
                          </a:rPr>
                          <m:t>𝜀𝜏𝜊𝜐𝜍</m:t>
                        </m:r>
                        <m:r>
                          <a:rPr lang="el-GR" sz="2000" b="0" i="1" smtClean="0">
                            <a:latin typeface="Cambria Math" panose="02040503050406030204" pitchFamily="18" charset="0"/>
                          </a:rPr>
                          <m:t> 2 −</m:t>
                        </m:r>
                        <m:r>
                          <m:rPr>
                            <m:sty m:val="p"/>
                          </m:rPr>
                          <a:rPr lang="el-GR" sz="2000" b="0" i="0" smtClean="0">
                            <a:latin typeface="Cambria Math" panose="02040503050406030204" pitchFamily="18" charset="0"/>
                          </a:rPr>
                          <m:t>ΔΤ</m:t>
                        </m:r>
                        <m:r>
                          <a:rPr lang="el-GR" sz="2000" b="0" i="0" smtClean="0">
                            <a:latin typeface="Cambria Math" panose="02040503050406030204" pitchFamily="18" charset="0"/>
                          </a:rPr>
                          <m:t> </m:t>
                        </m:r>
                        <m:r>
                          <m:rPr>
                            <m:sty m:val="p"/>
                          </m:rPr>
                          <a:rPr lang="el-GR" sz="2000" b="0" i="0" smtClean="0">
                            <a:latin typeface="Cambria Math" panose="02040503050406030204" pitchFamily="18" charset="0"/>
                          </a:rPr>
                          <m:t>του</m:t>
                        </m:r>
                        <m:r>
                          <a:rPr lang="el-GR" sz="2000" b="0" i="0" smtClean="0">
                            <a:latin typeface="Cambria Math" panose="02040503050406030204" pitchFamily="18" charset="0"/>
                          </a:rPr>
                          <m:t> </m:t>
                        </m:r>
                        <m:r>
                          <m:rPr>
                            <m:sty m:val="p"/>
                          </m:rPr>
                          <a:rPr lang="el-GR" sz="2000" b="0" i="0" smtClean="0">
                            <a:latin typeface="Cambria Math" panose="02040503050406030204" pitchFamily="18" charset="0"/>
                          </a:rPr>
                          <m:t>έτους</m:t>
                        </m:r>
                        <m:r>
                          <a:rPr lang="el-GR" sz="2000" b="0" i="0" smtClean="0">
                            <a:latin typeface="Cambria Math" panose="02040503050406030204" pitchFamily="18" charset="0"/>
                          </a:rPr>
                          <m:t> 1</m:t>
                        </m:r>
                      </m:num>
                      <m:den>
                        <m:r>
                          <m:rPr>
                            <m:sty m:val="p"/>
                          </m:rPr>
                          <a:rPr lang="el-GR" sz="2000" b="0" i="0" smtClean="0">
                            <a:latin typeface="Cambria Math" panose="02040503050406030204" pitchFamily="18" charset="0"/>
                          </a:rPr>
                          <m:t>ΔΤ</m:t>
                        </m:r>
                        <m:r>
                          <a:rPr lang="el-GR" sz="2000" b="0" i="0" smtClean="0">
                            <a:latin typeface="Cambria Math" panose="02040503050406030204" pitchFamily="18" charset="0"/>
                          </a:rPr>
                          <m:t> </m:t>
                        </m:r>
                        <m:r>
                          <m:rPr>
                            <m:sty m:val="p"/>
                          </m:rPr>
                          <a:rPr lang="el-GR" sz="2000" b="0" i="0" smtClean="0">
                            <a:latin typeface="Cambria Math" panose="02040503050406030204" pitchFamily="18" charset="0"/>
                          </a:rPr>
                          <m:t>του</m:t>
                        </m:r>
                        <m:r>
                          <a:rPr lang="el-GR" sz="2000" b="0" i="0" smtClean="0">
                            <a:latin typeface="Cambria Math" panose="02040503050406030204" pitchFamily="18" charset="0"/>
                          </a:rPr>
                          <m:t> </m:t>
                        </m:r>
                        <m:r>
                          <m:rPr>
                            <m:sty m:val="p"/>
                          </m:rPr>
                          <a:rPr lang="el-GR" sz="2000" b="0" i="0" smtClean="0">
                            <a:latin typeface="Cambria Math" panose="02040503050406030204" pitchFamily="18" charset="0"/>
                          </a:rPr>
                          <m:t>έτους</m:t>
                        </m:r>
                        <m:r>
                          <a:rPr lang="el-GR" sz="2000" b="0" i="0" smtClean="0">
                            <a:latin typeface="Cambria Math" panose="02040503050406030204" pitchFamily="18" charset="0"/>
                          </a:rPr>
                          <m:t> 1</m:t>
                        </m:r>
                      </m:den>
                    </m:f>
                  </m:oMath>
                </a14:m>
                <a:r>
                  <a:rPr lang="el-GR" sz="2000" dirty="0"/>
                  <a:t> * </a:t>
                </a:r>
                <a:r>
                  <a:rPr lang="el-GR" sz="1800" dirty="0"/>
                  <a:t>100</a:t>
                </a:r>
              </a:p>
              <a:p>
                <a:pPr algn="just">
                  <a:lnSpc>
                    <a:spcPct val="110000"/>
                  </a:lnSpc>
                  <a:spcAft>
                    <a:spcPts val="600"/>
                  </a:spcAft>
                </a:pPr>
                <a:r>
                  <a:rPr lang="el-GR" sz="2000" dirty="0"/>
                  <a:t>Άλλοι δείκτες που χρησιμοποιούνται για τη μέτρηση των μεταβολών των τιμών είναι ο </a:t>
                </a:r>
                <a:r>
                  <a:rPr lang="el-GR" sz="2000" b="1" dirty="0"/>
                  <a:t>Δείκτης Τιμών Παραγωγού</a:t>
                </a:r>
                <a:r>
                  <a:rPr lang="el-GR" sz="2000" dirty="0"/>
                  <a:t> (βασίζεται σε ένα τυπικό «καλάθι» πρώτων υλών και εμπορευμάτων που αγοράζονται από τους παραγωγούς (όπως π.χ. πετρέλαιο, μέταλλα) και ο </a:t>
                </a:r>
                <a:r>
                  <a:rPr lang="el-GR" sz="2000" b="1" dirty="0"/>
                  <a:t>αποπληθωριστής του ΑΕΠ</a:t>
                </a:r>
                <a:r>
                  <a:rPr lang="el-GR" sz="2000"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166648" y="1524001"/>
                <a:ext cx="10289628" cy="4862543"/>
              </a:xfrm>
              <a:blipFill>
                <a:blip r:embed="rId2"/>
                <a:stretch>
                  <a:fillRect l="-533" t="-376" r="-652" b="-501"/>
                </a:stretch>
              </a:blipFill>
            </p:spPr>
            <p:txBody>
              <a:bodyPr/>
              <a:lstStyle/>
              <a:p>
                <a:r>
                  <a:rPr lang="en-US">
                    <a:noFill/>
                  </a:rPr>
                  <a:t> </a:t>
                </a:r>
              </a:p>
            </p:txBody>
          </p:sp>
        </mc:Fallback>
      </mc:AlternateContent>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821633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CF1B39B-07C6-1F0C-B24C-1B20B0A52B84}"/>
              </a:ext>
            </a:extLst>
          </p:cNvPr>
          <p:cNvPicPr>
            <a:picLocks noChangeAspect="1"/>
          </p:cNvPicPr>
          <p:nvPr/>
        </p:nvPicPr>
        <p:blipFill>
          <a:blip r:embed="rId2"/>
          <a:stretch>
            <a:fillRect/>
          </a:stretch>
        </p:blipFill>
        <p:spPr>
          <a:xfrm>
            <a:off x="588580" y="462456"/>
            <a:ext cx="5071242" cy="6069724"/>
          </a:xfrm>
          <a:prstGeom prst="rect">
            <a:avLst/>
          </a:prstGeom>
        </p:spPr>
      </p:pic>
      <p:pic>
        <p:nvPicPr>
          <p:cNvPr id="5" name="Picture 4">
            <a:extLst>
              <a:ext uri="{FF2B5EF4-FFF2-40B4-BE49-F238E27FC236}">
                <a16:creationId xmlns:a16="http://schemas.microsoft.com/office/drawing/2014/main" id="{7852095B-17D3-8F36-0165-4CA01227C88B}"/>
              </a:ext>
            </a:extLst>
          </p:cNvPr>
          <p:cNvPicPr>
            <a:picLocks noChangeAspect="1"/>
          </p:cNvPicPr>
          <p:nvPr/>
        </p:nvPicPr>
        <p:blipFill>
          <a:blip r:embed="rId3"/>
          <a:stretch>
            <a:fillRect/>
          </a:stretch>
        </p:blipFill>
        <p:spPr>
          <a:xfrm>
            <a:off x="6164316" y="346839"/>
            <a:ext cx="5770181" cy="6327229"/>
          </a:xfrm>
          <a:prstGeom prst="rect">
            <a:avLst/>
          </a:prstGeom>
        </p:spPr>
      </p:pic>
    </p:spTree>
    <p:extLst>
      <p:ext uri="{BB962C8B-B14F-4D97-AF65-F5344CB8AC3E}">
        <p14:creationId xmlns:p14="http://schemas.microsoft.com/office/powerpoint/2010/main" val="270061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4E9B0-9E8D-7562-C945-7470B01193E8}"/>
              </a:ext>
            </a:extLst>
          </p:cNvPr>
          <p:cNvSpPr>
            <a:spLocks noGrp="1"/>
          </p:cNvSpPr>
          <p:nvPr>
            <p:ph type="title"/>
          </p:nvPr>
        </p:nvSpPr>
        <p:spPr/>
        <p:txBody>
          <a:bodyPr/>
          <a:lstStyle/>
          <a:p>
            <a:pPr algn="ctr"/>
            <a:r>
              <a:rPr lang="el-GR" dirty="0">
                <a:latin typeface="+mn-lt"/>
              </a:rPr>
              <a:t>Μικροοικονομική και μακροοικονομική</a:t>
            </a:r>
            <a:endParaRPr lang="en-US" dirty="0">
              <a:latin typeface="+mn-lt"/>
            </a:endParaRPr>
          </a:p>
        </p:txBody>
      </p:sp>
      <p:sp>
        <p:nvSpPr>
          <p:cNvPr id="3" name="Content Placeholder 2">
            <a:extLst>
              <a:ext uri="{FF2B5EF4-FFF2-40B4-BE49-F238E27FC236}">
                <a16:creationId xmlns:a16="http://schemas.microsoft.com/office/drawing/2014/main" id="{1A8C94D2-70A5-3672-16E4-5CC72B6F0505}"/>
              </a:ext>
            </a:extLst>
          </p:cNvPr>
          <p:cNvSpPr>
            <a:spLocks noGrp="1"/>
          </p:cNvSpPr>
          <p:nvPr>
            <p:ph idx="1"/>
          </p:nvPr>
        </p:nvSpPr>
        <p:spPr/>
        <p:txBody>
          <a:bodyPr>
            <a:normAutofit fontScale="92500" lnSpcReduction="10000"/>
          </a:bodyPr>
          <a:lstStyle/>
          <a:p>
            <a:pPr algn="just">
              <a:lnSpc>
                <a:spcPct val="100000"/>
              </a:lnSpc>
              <a:spcAft>
                <a:spcPts val="200"/>
              </a:spcAft>
            </a:pPr>
            <a:r>
              <a:rPr lang="el-GR" b="1" dirty="0"/>
              <a:t>Μικροοικονομική θεωρία</a:t>
            </a:r>
            <a:r>
              <a:rPr lang="el-GR" dirty="0"/>
              <a:t>: μελετάει τις επιμέρους οικονομικές αποφάσεις των καταναλωτών και των παραγωγών. </a:t>
            </a:r>
          </a:p>
          <a:p>
            <a:pPr algn="just">
              <a:lnSpc>
                <a:spcPct val="100000"/>
              </a:lnSpc>
              <a:spcAft>
                <a:spcPts val="200"/>
              </a:spcAft>
            </a:pPr>
            <a:r>
              <a:rPr lang="el-GR" b="1" dirty="0"/>
              <a:t>Μακροοικονομική θεωρία</a:t>
            </a:r>
            <a:r>
              <a:rPr lang="el-GR" dirty="0"/>
              <a:t>: μελετάει την οικονομία ως σύνολο.</a:t>
            </a:r>
          </a:p>
          <a:p>
            <a:pPr algn="just">
              <a:lnSpc>
                <a:spcPct val="100000"/>
              </a:lnSpc>
              <a:spcAft>
                <a:spcPts val="200"/>
              </a:spcAft>
            </a:pPr>
            <a:r>
              <a:rPr lang="el-GR" dirty="0"/>
              <a:t>Παράδειγμα: η μικροοικονομική ερμηνεύει τη διαμόρφωση της τιμής συγκεκριμένων προϊόντων ενώ η μακροοικονομική εστιάζει στο </a:t>
            </a:r>
            <a:r>
              <a:rPr lang="el-GR" b="1" dirty="0"/>
              <a:t>γενικό επίπεδο των τιμών</a:t>
            </a:r>
            <a:r>
              <a:rPr lang="el-GR" dirty="0"/>
              <a:t>.</a:t>
            </a:r>
          </a:p>
          <a:p>
            <a:pPr algn="just">
              <a:lnSpc>
                <a:spcPct val="100000"/>
              </a:lnSpc>
              <a:spcAft>
                <a:spcPts val="200"/>
              </a:spcAft>
            </a:pPr>
            <a:r>
              <a:rPr lang="el-GR" dirty="0"/>
              <a:t>Η συνδυασμένη επίδραση των ατομικών αποφάσεων μπορεί να επιφέρει αποτελέσματα διαφορετικά από αυτά που θα αναμέναμε για το μεμονωμένο άτομο.</a:t>
            </a:r>
          </a:p>
          <a:p>
            <a:pPr lvl="1" algn="just">
              <a:lnSpc>
                <a:spcPct val="100000"/>
              </a:lnSpc>
              <a:spcAft>
                <a:spcPts val="200"/>
              </a:spcAft>
            </a:pPr>
            <a:r>
              <a:rPr lang="el-GR" dirty="0"/>
              <a:t>Το παράδοξο της φειδούς!</a:t>
            </a:r>
            <a:endParaRPr lang="en-US" dirty="0"/>
          </a:p>
        </p:txBody>
      </p:sp>
    </p:spTree>
    <p:extLst>
      <p:ext uri="{BB962C8B-B14F-4D97-AF65-F5344CB8AC3E}">
        <p14:creationId xmlns:p14="http://schemas.microsoft.com/office/powerpoint/2010/main" val="881079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F207B-FE4C-7C2E-CD04-6F375085AA9B}"/>
              </a:ext>
            </a:extLst>
          </p:cNvPr>
          <p:cNvSpPr>
            <a:spLocks noGrp="1"/>
          </p:cNvSpPr>
          <p:nvPr>
            <p:ph type="title"/>
          </p:nvPr>
        </p:nvSpPr>
        <p:spPr>
          <a:xfrm>
            <a:off x="838200" y="365125"/>
            <a:ext cx="10515600" cy="1022241"/>
          </a:xfrm>
        </p:spPr>
        <p:txBody>
          <a:bodyPr/>
          <a:lstStyle/>
          <a:p>
            <a:pPr algn="ctr"/>
            <a:r>
              <a:rPr lang="el-GR" dirty="0">
                <a:latin typeface="+mn-lt"/>
              </a:rPr>
              <a:t>Μακροοικονομική Πολιτική</a:t>
            </a:r>
            <a:endParaRPr lang="en-US" dirty="0">
              <a:latin typeface="+mn-lt"/>
            </a:endParaRPr>
          </a:p>
        </p:txBody>
      </p:sp>
      <p:sp>
        <p:nvSpPr>
          <p:cNvPr id="3" name="Content Placeholder 2">
            <a:extLst>
              <a:ext uri="{FF2B5EF4-FFF2-40B4-BE49-F238E27FC236}">
                <a16:creationId xmlns:a16="http://schemas.microsoft.com/office/drawing/2014/main" id="{C7C4D91F-C92D-74A5-61F0-84566F8C88D0}"/>
              </a:ext>
            </a:extLst>
          </p:cNvPr>
          <p:cNvSpPr>
            <a:spLocks noGrp="1"/>
          </p:cNvSpPr>
          <p:nvPr>
            <p:ph idx="1"/>
          </p:nvPr>
        </p:nvSpPr>
        <p:spPr>
          <a:xfrm>
            <a:off x="838199" y="1865585"/>
            <a:ext cx="10696903" cy="4246181"/>
          </a:xfrm>
        </p:spPr>
        <p:txBody>
          <a:bodyPr/>
          <a:lstStyle/>
          <a:p>
            <a:pPr algn="just">
              <a:lnSpc>
                <a:spcPct val="100000"/>
              </a:lnSpc>
              <a:spcAft>
                <a:spcPts val="110"/>
              </a:spcAft>
            </a:pPr>
            <a:r>
              <a:rPr lang="el-GR" dirty="0"/>
              <a:t>Η άσκηση της πολιτικής μπορεί να βελτιώσει τη συνολική λειτουργία της οικονομίας.</a:t>
            </a:r>
          </a:p>
          <a:p>
            <a:pPr>
              <a:lnSpc>
                <a:spcPct val="100000"/>
              </a:lnSpc>
              <a:spcAft>
                <a:spcPts val="110"/>
              </a:spcAft>
            </a:pPr>
            <a:r>
              <a:rPr lang="el-GR" dirty="0"/>
              <a:t>Νομισματική Πολιτική (</a:t>
            </a:r>
            <a:r>
              <a:rPr lang="en-US" dirty="0"/>
              <a:t>Monetary Policy).</a:t>
            </a:r>
            <a:endParaRPr lang="el-GR" dirty="0"/>
          </a:p>
          <a:p>
            <a:pPr lvl="1">
              <a:lnSpc>
                <a:spcPct val="100000"/>
              </a:lnSpc>
              <a:spcAft>
                <a:spcPts val="110"/>
              </a:spcAft>
            </a:pPr>
            <a:r>
              <a:rPr lang="el-GR" dirty="0"/>
              <a:t>Χρησιμοποιεί τις μεταβολές στην </a:t>
            </a:r>
            <a:r>
              <a:rPr lang="el-GR" b="1" dirty="0"/>
              <a:t>ποσότητα του χρήματος</a:t>
            </a:r>
            <a:r>
              <a:rPr lang="el-GR" dirty="0"/>
              <a:t> για να μεταβάλλει τα </a:t>
            </a:r>
            <a:r>
              <a:rPr lang="el-GR" b="1" dirty="0"/>
              <a:t>επιτόκια</a:t>
            </a:r>
            <a:r>
              <a:rPr lang="el-GR" dirty="0"/>
              <a:t> και να επηρεάσει την οικονομία.</a:t>
            </a:r>
          </a:p>
          <a:p>
            <a:pPr>
              <a:lnSpc>
                <a:spcPct val="100000"/>
              </a:lnSpc>
              <a:spcAft>
                <a:spcPts val="110"/>
              </a:spcAft>
            </a:pPr>
            <a:r>
              <a:rPr lang="el-GR" dirty="0"/>
              <a:t>Δημοσιονομική Πολιτική</a:t>
            </a:r>
            <a:r>
              <a:rPr lang="en-US" dirty="0"/>
              <a:t> (Fiscal Policy).</a:t>
            </a:r>
            <a:endParaRPr lang="el-GR" dirty="0"/>
          </a:p>
          <a:p>
            <a:pPr lvl="1">
              <a:lnSpc>
                <a:spcPct val="100000"/>
              </a:lnSpc>
              <a:spcAft>
                <a:spcPts val="110"/>
              </a:spcAft>
            </a:pPr>
            <a:r>
              <a:rPr lang="el-GR" dirty="0"/>
              <a:t>Χρησιμοποιεί τις μεταβολές στους </a:t>
            </a:r>
            <a:r>
              <a:rPr lang="el-GR" b="1" dirty="0"/>
              <a:t>φόρους</a:t>
            </a:r>
            <a:r>
              <a:rPr lang="el-GR" dirty="0"/>
              <a:t> και στις </a:t>
            </a:r>
            <a:r>
              <a:rPr lang="el-GR" b="1" dirty="0"/>
              <a:t>κρατικές δαπάνες</a:t>
            </a:r>
            <a:r>
              <a:rPr lang="el-GR" dirty="0"/>
              <a:t> προκειμένου να επηρεάσει την οικονομία.</a:t>
            </a:r>
            <a:endParaRPr lang="en-US" dirty="0"/>
          </a:p>
        </p:txBody>
      </p:sp>
    </p:spTree>
    <p:extLst>
      <p:ext uri="{BB962C8B-B14F-4D97-AF65-F5344CB8AC3E}">
        <p14:creationId xmlns:p14="http://schemas.microsoft.com/office/powerpoint/2010/main" val="879742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AA5CDB6-3502-4F7D-F8BB-AE68FDE73218}"/>
              </a:ext>
            </a:extLst>
          </p:cNvPr>
          <p:cNvPicPr>
            <a:picLocks noChangeAspect="1"/>
          </p:cNvPicPr>
          <p:nvPr/>
        </p:nvPicPr>
        <p:blipFill>
          <a:blip r:embed="rId2"/>
          <a:stretch>
            <a:fillRect/>
          </a:stretch>
        </p:blipFill>
        <p:spPr>
          <a:xfrm>
            <a:off x="819807" y="1096359"/>
            <a:ext cx="4698124" cy="4085241"/>
          </a:xfrm>
          <a:prstGeom prst="rect">
            <a:avLst/>
          </a:prstGeom>
        </p:spPr>
      </p:pic>
      <p:sp>
        <p:nvSpPr>
          <p:cNvPr id="3" name="TextBox 2">
            <a:extLst>
              <a:ext uri="{FF2B5EF4-FFF2-40B4-BE49-F238E27FC236}">
                <a16:creationId xmlns:a16="http://schemas.microsoft.com/office/drawing/2014/main" id="{BF8088EF-00F0-97F5-3039-4E044B44FB9C}"/>
              </a:ext>
            </a:extLst>
          </p:cNvPr>
          <p:cNvSpPr txBox="1"/>
          <p:nvPr/>
        </p:nvSpPr>
        <p:spPr>
          <a:xfrm>
            <a:off x="1308538" y="5392309"/>
            <a:ext cx="3430491" cy="369332"/>
          </a:xfrm>
          <a:prstGeom prst="rect">
            <a:avLst/>
          </a:prstGeom>
          <a:noFill/>
        </p:spPr>
        <p:txBody>
          <a:bodyPr wrap="none" rtlCol="0">
            <a:spAutoFit/>
          </a:bodyPr>
          <a:lstStyle/>
          <a:p>
            <a:r>
              <a:rPr lang="en-US" dirty="0"/>
              <a:t>John Maynard Keynes (1883-1946)</a:t>
            </a:r>
          </a:p>
        </p:txBody>
      </p:sp>
      <p:sp>
        <p:nvSpPr>
          <p:cNvPr id="4" name="TextBox 3">
            <a:extLst>
              <a:ext uri="{FF2B5EF4-FFF2-40B4-BE49-F238E27FC236}">
                <a16:creationId xmlns:a16="http://schemas.microsoft.com/office/drawing/2014/main" id="{3CCA952E-DF17-D8AB-0F65-C1B62BB1D831}"/>
              </a:ext>
            </a:extLst>
          </p:cNvPr>
          <p:cNvSpPr txBox="1"/>
          <p:nvPr/>
        </p:nvSpPr>
        <p:spPr>
          <a:xfrm>
            <a:off x="6032937" y="1017532"/>
            <a:ext cx="5460126" cy="3665106"/>
          </a:xfrm>
          <a:prstGeom prst="rect">
            <a:avLst/>
          </a:prstGeom>
          <a:noFill/>
        </p:spPr>
        <p:txBody>
          <a:bodyPr wrap="square" rtlCol="0">
            <a:spAutoFit/>
          </a:bodyPr>
          <a:lstStyle/>
          <a:p>
            <a:pPr algn="just">
              <a:lnSpc>
                <a:spcPts val="2300"/>
              </a:lnSpc>
              <a:spcAft>
                <a:spcPts val="200"/>
              </a:spcAft>
            </a:pPr>
            <a:r>
              <a:rPr lang="el-GR" dirty="0"/>
              <a:t>Θεωρείται ο πατέρας της μακροοικονομικής. Στο έργο του «</a:t>
            </a:r>
            <a:r>
              <a:rPr lang="el-GR" i="1" dirty="0"/>
              <a:t>Η Θεωρία της Απασχόλησης, του Τόκου και του Χρήματος</a:t>
            </a:r>
            <a:r>
              <a:rPr lang="el-GR" dirty="0"/>
              <a:t>» διατυπώνεται η κεντρική ιδέα των κεϋνσιανών οικονομικών: οι οικονομικές κρίσεις προκαλούνται από πτώση της συνολικής δαπάνης και μπορούν να αντιμετωπιστούν με </a:t>
            </a:r>
            <a:r>
              <a:rPr lang="el-GR" b="1" dirty="0"/>
              <a:t>κατάλληλες κρατικές παρεμβάσεις</a:t>
            </a:r>
            <a:r>
              <a:rPr lang="el-GR" dirty="0"/>
              <a:t>.</a:t>
            </a:r>
          </a:p>
          <a:p>
            <a:pPr algn="just">
              <a:lnSpc>
                <a:spcPts val="2300"/>
              </a:lnSpc>
              <a:spcAft>
                <a:spcPts val="200"/>
              </a:spcAft>
            </a:pPr>
            <a:r>
              <a:rPr lang="el-GR" dirty="0"/>
              <a:t>Στη βάση αυτή, ο </a:t>
            </a:r>
            <a:r>
              <a:rPr lang="en-US" dirty="0"/>
              <a:t>Keynes </a:t>
            </a:r>
            <a:r>
              <a:rPr lang="el-GR" dirty="0"/>
              <a:t>αμφισβήτησε την ιδέα της </a:t>
            </a:r>
            <a:r>
              <a:rPr lang="el-GR" b="1" dirty="0"/>
              <a:t>αυτορρυθμιζόμενης οικονομίας</a:t>
            </a:r>
            <a:r>
              <a:rPr lang="el-GR" dirty="0"/>
              <a:t>. Οι θεωρητικές ιδέες του </a:t>
            </a:r>
            <a:r>
              <a:rPr lang="en-US" dirty="0"/>
              <a:t>Keynes </a:t>
            </a:r>
            <a:r>
              <a:rPr lang="el-GR" dirty="0"/>
              <a:t>επηρεάστηκαν πολύ από τη </a:t>
            </a:r>
            <a:r>
              <a:rPr lang="el-GR" dirty="0">
                <a:hlinkClick r:id="rId3"/>
              </a:rPr>
              <a:t>Μεγάλη Ύφεση του 1929</a:t>
            </a:r>
            <a:r>
              <a:rPr lang="el-GR" dirty="0"/>
              <a:t> στις ΗΠΑ.</a:t>
            </a:r>
          </a:p>
          <a:p>
            <a:endParaRPr lang="el-GR" dirty="0"/>
          </a:p>
        </p:txBody>
      </p:sp>
    </p:spTree>
    <p:extLst>
      <p:ext uri="{BB962C8B-B14F-4D97-AF65-F5344CB8AC3E}">
        <p14:creationId xmlns:p14="http://schemas.microsoft.com/office/powerpoint/2010/main" val="2218677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30721-96A2-33A0-5D4C-7015978133AB}"/>
              </a:ext>
            </a:extLst>
          </p:cNvPr>
          <p:cNvSpPr>
            <a:spLocks noGrp="1"/>
          </p:cNvSpPr>
          <p:nvPr>
            <p:ph type="title"/>
          </p:nvPr>
        </p:nvSpPr>
        <p:spPr>
          <a:xfrm>
            <a:off x="3142592" y="253116"/>
            <a:ext cx="5192111" cy="458569"/>
          </a:xfrm>
        </p:spPr>
        <p:txBody>
          <a:bodyPr>
            <a:noAutofit/>
          </a:bodyPr>
          <a:lstStyle/>
          <a:p>
            <a:pPr algn="ctr"/>
            <a:r>
              <a:rPr lang="el-GR" sz="3600" dirty="0"/>
              <a:t>Οι οικονομικοί κύκλοι</a:t>
            </a:r>
            <a:endParaRPr lang="en-US" sz="3600" dirty="0"/>
          </a:p>
        </p:txBody>
      </p:sp>
      <p:cxnSp>
        <p:nvCxnSpPr>
          <p:cNvPr id="5" name="Straight Connector 4">
            <a:extLst>
              <a:ext uri="{FF2B5EF4-FFF2-40B4-BE49-F238E27FC236}">
                <a16:creationId xmlns:a16="http://schemas.microsoft.com/office/drawing/2014/main" id="{50F436F1-8F1D-1E38-EB06-D0AABBB4734D}"/>
              </a:ext>
            </a:extLst>
          </p:cNvPr>
          <p:cNvCxnSpPr>
            <a:cxnSpLocks/>
          </p:cNvCxnSpPr>
          <p:nvPr/>
        </p:nvCxnSpPr>
        <p:spPr>
          <a:xfrm>
            <a:off x="998483" y="927147"/>
            <a:ext cx="36786" cy="4417363"/>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C5CC2A4A-4BF6-0ABC-8425-4C009D59B657}"/>
              </a:ext>
            </a:extLst>
          </p:cNvPr>
          <p:cNvCxnSpPr>
            <a:cxnSpLocks/>
          </p:cNvCxnSpPr>
          <p:nvPr/>
        </p:nvCxnSpPr>
        <p:spPr>
          <a:xfrm flipH="1" flipV="1">
            <a:off x="1035269" y="5344510"/>
            <a:ext cx="10095186" cy="36787"/>
          </a:xfrm>
          <a:prstGeom prst="line">
            <a:avLst/>
          </a:prstGeom>
        </p:spPr>
        <p:style>
          <a:lnRef idx="1">
            <a:schemeClr val="accent1"/>
          </a:lnRef>
          <a:fillRef idx="0">
            <a:schemeClr val="accent1"/>
          </a:fillRef>
          <a:effectRef idx="0">
            <a:schemeClr val="accent1"/>
          </a:effectRef>
          <a:fontRef idx="minor">
            <a:schemeClr val="tx1"/>
          </a:fontRef>
        </p:style>
      </p:cxnSp>
      <p:sp>
        <p:nvSpPr>
          <p:cNvPr id="10" name="Freeform: Shape 9">
            <a:extLst>
              <a:ext uri="{FF2B5EF4-FFF2-40B4-BE49-F238E27FC236}">
                <a16:creationId xmlns:a16="http://schemas.microsoft.com/office/drawing/2014/main" id="{BBC7A3C4-066A-F627-20CE-5ACD0B7533C1}"/>
              </a:ext>
            </a:extLst>
          </p:cNvPr>
          <p:cNvSpPr/>
          <p:nvPr/>
        </p:nvSpPr>
        <p:spPr>
          <a:xfrm>
            <a:off x="1855076" y="927147"/>
            <a:ext cx="8391902" cy="3828784"/>
          </a:xfrm>
          <a:custGeom>
            <a:avLst/>
            <a:gdLst>
              <a:gd name="connsiteX0" fmla="*/ 0 w 8391902"/>
              <a:gd name="connsiteY0" fmla="*/ 3828784 h 3828784"/>
              <a:gd name="connsiteX1" fmla="*/ 1051034 w 8391902"/>
              <a:gd name="connsiteY1" fmla="*/ 2536012 h 3828784"/>
              <a:gd name="connsiteX2" fmla="*/ 2853558 w 8391902"/>
              <a:gd name="connsiteY2" fmla="*/ 3061529 h 3828784"/>
              <a:gd name="connsiteX3" fmla="*/ 5039710 w 8391902"/>
              <a:gd name="connsiteY3" fmla="*/ 1127625 h 3828784"/>
              <a:gd name="connsiteX4" fmla="*/ 6684579 w 8391902"/>
              <a:gd name="connsiteY4" fmla="*/ 1400894 h 3828784"/>
              <a:gd name="connsiteX5" fmla="*/ 8177048 w 8391902"/>
              <a:gd name="connsiteY5" fmla="*/ 171184 h 3828784"/>
              <a:gd name="connsiteX6" fmla="*/ 8350469 w 8391902"/>
              <a:gd name="connsiteY6" fmla="*/ 39805 h 3828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391902" h="3828784">
                <a:moveTo>
                  <a:pt x="0" y="3828784"/>
                </a:moveTo>
                <a:cubicBezTo>
                  <a:pt x="287720" y="3246336"/>
                  <a:pt x="575441" y="2663888"/>
                  <a:pt x="1051034" y="2536012"/>
                </a:cubicBezTo>
                <a:cubicBezTo>
                  <a:pt x="1526627" y="2408136"/>
                  <a:pt x="2188779" y="3296260"/>
                  <a:pt x="2853558" y="3061529"/>
                </a:cubicBezTo>
                <a:cubicBezTo>
                  <a:pt x="3518337" y="2826798"/>
                  <a:pt x="4401207" y="1404397"/>
                  <a:pt x="5039710" y="1127625"/>
                </a:cubicBezTo>
                <a:cubicBezTo>
                  <a:pt x="5678213" y="850853"/>
                  <a:pt x="6161689" y="1560301"/>
                  <a:pt x="6684579" y="1400894"/>
                </a:cubicBezTo>
                <a:cubicBezTo>
                  <a:pt x="7207469" y="1241487"/>
                  <a:pt x="7899400" y="398032"/>
                  <a:pt x="8177048" y="171184"/>
                </a:cubicBezTo>
                <a:cubicBezTo>
                  <a:pt x="8454696" y="-55664"/>
                  <a:pt x="8402582" y="-7930"/>
                  <a:pt x="8350469" y="39805"/>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F4E1642E-983D-3AC3-4D02-F755A4FAE5AE}"/>
              </a:ext>
            </a:extLst>
          </p:cNvPr>
          <p:cNvSpPr txBox="1"/>
          <p:nvPr/>
        </p:nvSpPr>
        <p:spPr>
          <a:xfrm>
            <a:off x="10988566" y="5596759"/>
            <a:ext cx="864339" cy="369332"/>
          </a:xfrm>
          <a:prstGeom prst="rect">
            <a:avLst/>
          </a:prstGeom>
          <a:noFill/>
        </p:spPr>
        <p:txBody>
          <a:bodyPr wrap="none" rtlCol="0">
            <a:spAutoFit/>
          </a:bodyPr>
          <a:lstStyle/>
          <a:p>
            <a:r>
              <a:rPr lang="el-GR" dirty="0"/>
              <a:t>Χρόνος</a:t>
            </a:r>
            <a:endParaRPr lang="en-US" dirty="0"/>
          </a:p>
        </p:txBody>
      </p:sp>
      <p:sp>
        <p:nvSpPr>
          <p:cNvPr id="12" name="TextBox 11">
            <a:extLst>
              <a:ext uri="{FF2B5EF4-FFF2-40B4-BE49-F238E27FC236}">
                <a16:creationId xmlns:a16="http://schemas.microsoft.com/office/drawing/2014/main" id="{FCC8A41D-460B-9481-F2BB-083DDEB40363}"/>
              </a:ext>
            </a:extLst>
          </p:cNvPr>
          <p:cNvSpPr txBox="1"/>
          <p:nvPr/>
        </p:nvSpPr>
        <p:spPr>
          <a:xfrm>
            <a:off x="210208" y="454362"/>
            <a:ext cx="1195648" cy="369332"/>
          </a:xfrm>
          <a:prstGeom prst="rect">
            <a:avLst/>
          </a:prstGeom>
          <a:noFill/>
        </p:spPr>
        <p:txBody>
          <a:bodyPr wrap="none" rtlCol="0">
            <a:spAutoFit/>
          </a:bodyPr>
          <a:lstStyle/>
          <a:p>
            <a:r>
              <a:rPr lang="el-GR" dirty="0"/>
              <a:t>Παραγωγή</a:t>
            </a:r>
            <a:endParaRPr lang="en-US" dirty="0"/>
          </a:p>
        </p:txBody>
      </p:sp>
      <p:sp>
        <p:nvSpPr>
          <p:cNvPr id="14" name="Right Brace 13">
            <a:extLst>
              <a:ext uri="{FF2B5EF4-FFF2-40B4-BE49-F238E27FC236}">
                <a16:creationId xmlns:a16="http://schemas.microsoft.com/office/drawing/2014/main" id="{D4ACEBC4-4BBC-92DB-037A-451C0C93B36E}"/>
              </a:ext>
            </a:extLst>
          </p:cNvPr>
          <p:cNvSpPr/>
          <p:nvPr/>
        </p:nvSpPr>
        <p:spPr>
          <a:xfrm rot="5400000">
            <a:off x="3543103" y="5025456"/>
            <a:ext cx="323584" cy="146619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Right Brace 14">
            <a:extLst>
              <a:ext uri="{FF2B5EF4-FFF2-40B4-BE49-F238E27FC236}">
                <a16:creationId xmlns:a16="http://schemas.microsoft.com/office/drawing/2014/main" id="{D4C02009-F8BB-2FC6-E98F-3EEEA03E0764}"/>
              </a:ext>
            </a:extLst>
          </p:cNvPr>
          <p:cNvSpPr/>
          <p:nvPr/>
        </p:nvSpPr>
        <p:spPr>
          <a:xfrm rot="5400000">
            <a:off x="5815578" y="4515314"/>
            <a:ext cx="274436" cy="254613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Right Brace 15">
            <a:extLst>
              <a:ext uri="{FF2B5EF4-FFF2-40B4-BE49-F238E27FC236}">
                <a16:creationId xmlns:a16="http://schemas.microsoft.com/office/drawing/2014/main" id="{97A8F692-4483-EEDE-DC51-A4A4CBB9FAFF}"/>
              </a:ext>
            </a:extLst>
          </p:cNvPr>
          <p:cNvSpPr/>
          <p:nvPr/>
        </p:nvSpPr>
        <p:spPr>
          <a:xfrm rot="5400000">
            <a:off x="7768802" y="5258926"/>
            <a:ext cx="221341" cy="101556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Right Brace 16">
            <a:extLst>
              <a:ext uri="{FF2B5EF4-FFF2-40B4-BE49-F238E27FC236}">
                <a16:creationId xmlns:a16="http://schemas.microsoft.com/office/drawing/2014/main" id="{80A6D7E5-9A39-7011-44C9-AF75C4F34CA8}"/>
              </a:ext>
            </a:extLst>
          </p:cNvPr>
          <p:cNvSpPr/>
          <p:nvPr/>
        </p:nvSpPr>
        <p:spPr>
          <a:xfrm rot="5400000">
            <a:off x="9461353" y="4634870"/>
            <a:ext cx="305968" cy="2264979"/>
          </a:xfrm>
          <a:prstGeom prst="righ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ectangle 17">
            <a:extLst>
              <a:ext uri="{FF2B5EF4-FFF2-40B4-BE49-F238E27FC236}">
                <a16:creationId xmlns:a16="http://schemas.microsoft.com/office/drawing/2014/main" id="{008503B1-84C4-5B5E-DF42-DCA73BAF434C}"/>
              </a:ext>
            </a:extLst>
          </p:cNvPr>
          <p:cNvSpPr/>
          <p:nvPr/>
        </p:nvSpPr>
        <p:spPr>
          <a:xfrm>
            <a:off x="2971800" y="1576552"/>
            <a:ext cx="1466191" cy="3694386"/>
          </a:xfrm>
          <a:prstGeom prst="rect">
            <a:avLst/>
          </a:prstGeom>
          <a:solidFill>
            <a:srgbClr val="4472C4">
              <a:alpha val="16078"/>
            </a:srgbClr>
          </a:solid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C9F019B-7D32-C2A6-9B67-F2329D3DE41B}"/>
              </a:ext>
            </a:extLst>
          </p:cNvPr>
          <p:cNvSpPr/>
          <p:nvPr/>
        </p:nvSpPr>
        <p:spPr>
          <a:xfrm>
            <a:off x="7371692" y="1533584"/>
            <a:ext cx="1015564" cy="3737354"/>
          </a:xfrm>
          <a:prstGeom prst="rect">
            <a:avLst/>
          </a:prstGeom>
          <a:solidFill>
            <a:srgbClr val="4472C4">
              <a:alpha val="16078"/>
            </a:srgbClr>
          </a:solidFill>
          <a:ln w="31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45784018-37C8-B5DA-E831-AAE6FDE75F2C}"/>
              </a:ext>
            </a:extLst>
          </p:cNvPr>
          <p:cNvSpPr txBox="1"/>
          <p:nvPr/>
        </p:nvSpPr>
        <p:spPr>
          <a:xfrm>
            <a:off x="3411013" y="6107976"/>
            <a:ext cx="809902" cy="369332"/>
          </a:xfrm>
          <a:prstGeom prst="rect">
            <a:avLst/>
          </a:prstGeom>
          <a:noFill/>
        </p:spPr>
        <p:txBody>
          <a:bodyPr wrap="none" rtlCol="0">
            <a:spAutoFit/>
          </a:bodyPr>
          <a:lstStyle/>
          <a:p>
            <a:r>
              <a:rPr lang="el-GR" dirty="0"/>
              <a:t>ύφεση</a:t>
            </a:r>
            <a:endParaRPr lang="en-US" dirty="0"/>
          </a:p>
        </p:txBody>
      </p:sp>
      <p:sp>
        <p:nvSpPr>
          <p:cNvPr id="23" name="TextBox 22">
            <a:extLst>
              <a:ext uri="{FF2B5EF4-FFF2-40B4-BE49-F238E27FC236}">
                <a16:creationId xmlns:a16="http://schemas.microsoft.com/office/drawing/2014/main" id="{68205026-FB3D-D5D1-9F25-8080010FEC9A}"/>
              </a:ext>
            </a:extLst>
          </p:cNvPr>
          <p:cNvSpPr txBox="1"/>
          <p:nvPr/>
        </p:nvSpPr>
        <p:spPr>
          <a:xfrm>
            <a:off x="5248707" y="6107976"/>
            <a:ext cx="1193532" cy="369332"/>
          </a:xfrm>
          <a:prstGeom prst="rect">
            <a:avLst/>
          </a:prstGeom>
          <a:noFill/>
        </p:spPr>
        <p:txBody>
          <a:bodyPr wrap="none" rtlCol="0">
            <a:spAutoFit/>
          </a:bodyPr>
          <a:lstStyle/>
          <a:p>
            <a:r>
              <a:rPr lang="el-GR" dirty="0"/>
              <a:t>ανάκαμψη</a:t>
            </a:r>
            <a:endParaRPr lang="en-US" dirty="0"/>
          </a:p>
        </p:txBody>
      </p:sp>
      <p:sp>
        <p:nvSpPr>
          <p:cNvPr id="24" name="TextBox 23">
            <a:extLst>
              <a:ext uri="{FF2B5EF4-FFF2-40B4-BE49-F238E27FC236}">
                <a16:creationId xmlns:a16="http://schemas.microsoft.com/office/drawing/2014/main" id="{5034057A-5955-6ACE-02A7-C39ACEFABDC3}"/>
              </a:ext>
            </a:extLst>
          </p:cNvPr>
          <p:cNvSpPr txBox="1"/>
          <p:nvPr/>
        </p:nvSpPr>
        <p:spPr>
          <a:xfrm>
            <a:off x="7500552" y="6107976"/>
            <a:ext cx="809902" cy="369332"/>
          </a:xfrm>
          <a:prstGeom prst="rect">
            <a:avLst/>
          </a:prstGeom>
          <a:noFill/>
        </p:spPr>
        <p:txBody>
          <a:bodyPr wrap="none" rtlCol="0">
            <a:spAutoFit/>
          </a:bodyPr>
          <a:lstStyle/>
          <a:p>
            <a:r>
              <a:rPr lang="el-GR" dirty="0"/>
              <a:t>ύφεση</a:t>
            </a:r>
            <a:endParaRPr lang="en-US" dirty="0"/>
          </a:p>
        </p:txBody>
      </p:sp>
      <p:sp>
        <p:nvSpPr>
          <p:cNvPr id="25" name="TextBox 24">
            <a:extLst>
              <a:ext uri="{FF2B5EF4-FFF2-40B4-BE49-F238E27FC236}">
                <a16:creationId xmlns:a16="http://schemas.microsoft.com/office/drawing/2014/main" id="{978F8B8E-2C73-E63B-8B5A-79F1B0ED28D2}"/>
              </a:ext>
            </a:extLst>
          </p:cNvPr>
          <p:cNvSpPr txBox="1"/>
          <p:nvPr/>
        </p:nvSpPr>
        <p:spPr>
          <a:xfrm>
            <a:off x="9230406" y="6107976"/>
            <a:ext cx="1193532" cy="369332"/>
          </a:xfrm>
          <a:prstGeom prst="rect">
            <a:avLst/>
          </a:prstGeom>
          <a:noFill/>
        </p:spPr>
        <p:txBody>
          <a:bodyPr wrap="none" rtlCol="0">
            <a:spAutoFit/>
          </a:bodyPr>
          <a:lstStyle/>
          <a:p>
            <a:r>
              <a:rPr lang="el-GR" dirty="0"/>
              <a:t>ανάκαμψη</a:t>
            </a:r>
            <a:endParaRPr lang="en-US" dirty="0"/>
          </a:p>
        </p:txBody>
      </p:sp>
      <p:sp>
        <p:nvSpPr>
          <p:cNvPr id="26" name="TextBox 25">
            <a:extLst>
              <a:ext uri="{FF2B5EF4-FFF2-40B4-BE49-F238E27FC236}">
                <a16:creationId xmlns:a16="http://schemas.microsoft.com/office/drawing/2014/main" id="{F52183F1-443A-2509-0AC4-D11CB6092434}"/>
              </a:ext>
            </a:extLst>
          </p:cNvPr>
          <p:cNvSpPr txBox="1"/>
          <p:nvPr/>
        </p:nvSpPr>
        <p:spPr>
          <a:xfrm>
            <a:off x="1485312" y="2780017"/>
            <a:ext cx="919419" cy="369332"/>
          </a:xfrm>
          <a:prstGeom prst="rect">
            <a:avLst/>
          </a:prstGeom>
          <a:noFill/>
        </p:spPr>
        <p:txBody>
          <a:bodyPr wrap="none" rtlCol="0">
            <a:spAutoFit/>
          </a:bodyPr>
          <a:lstStyle/>
          <a:p>
            <a:r>
              <a:rPr lang="el-GR" dirty="0"/>
              <a:t>κορυφή</a:t>
            </a:r>
            <a:endParaRPr lang="en-US" dirty="0"/>
          </a:p>
        </p:txBody>
      </p:sp>
      <p:cxnSp>
        <p:nvCxnSpPr>
          <p:cNvPr id="28" name="Straight Arrow Connector 27">
            <a:extLst>
              <a:ext uri="{FF2B5EF4-FFF2-40B4-BE49-F238E27FC236}">
                <a16:creationId xmlns:a16="http://schemas.microsoft.com/office/drawing/2014/main" id="{2DFB3A5C-C2EF-4C69-B19D-78AD3876345D}"/>
              </a:ext>
            </a:extLst>
          </p:cNvPr>
          <p:cNvCxnSpPr>
            <a:cxnSpLocks/>
          </p:cNvCxnSpPr>
          <p:nvPr/>
        </p:nvCxnSpPr>
        <p:spPr>
          <a:xfrm>
            <a:off x="2102187" y="3135828"/>
            <a:ext cx="752587" cy="2289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2CCCE7F9-92E1-A897-4816-1B7306DED6E4}"/>
              </a:ext>
            </a:extLst>
          </p:cNvPr>
          <p:cNvSpPr txBox="1"/>
          <p:nvPr/>
        </p:nvSpPr>
        <p:spPr>
          <a:xfrm>
            <a:off x="4971974" y="4309664"/>
            <a:ext cx="1124026" cy="369332"/>
          </a:xfrm>
          <a:prstGeom prst="rect">
            <a:avLst/>
          </a:prstGeom>
          <a:noFill/>
        </p:spPr>
        <p:txBody>
          <a:bodyPr wrap="none" rtlCol="0">
            <a:spAutoFit/>
          </a:bodyPr>
          <a:lstStyle/>
          <a:p>
            <a:r>
              <a:rPr lang="el-GR" dirty="0"/>
              <a:t>πυθμένας</a:t>
            </a:r>
            <a:endParaRPr lang="en-US" dirty="0"/>
          </a:p>
        </p:txBody>
      </p:sp>
      <p:cxnSp>
        <p:nvCxnSpPr>
          <p:cNvPr id="32" name="Straight Arrow Connector 31">
            <a:extLst>
              <a:ext uri="{FF2B5EF4-FFF2-40B4-BE49-F238E27FC236}">
                <a16:creationId xmlns:a16="http://schemas.microsoft.com/office/drawing/2014/main" id="{74D6BB2C-B199-B5A6-666B-0CBEEC60FF8D}"/>
              </a:ext>
            </a:extLst>
          </p:cNvPr>
          <p:cNvCxnSpPr>
            <a:cxnSpLocks/>
          </p:cNvCxnSpPr>
          <p:nvPr/>
        </p:nvCxnSpPr>
        <p:spPr>
          <a:xfrm flipH="1" flipV="1">
            <a:off x="4503175" y="4076586"/>
            <a:ext cx="501885" cy="4504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Right Brace 33">
            <a:extLst>
              <a:ext uri="{FF2B5EF4-FFF2-40B4-BE49-F238E27FC236}">
                <a16:creationId xmlns:a16="http://schemas.microsoft.com/office/drawing/2014/main" id="{C465A87C-0EA0-A38D-4F76-89E22DAC102E}"/>
              </a:ext>
            </a:extLst>
          </p:cNvPr>
          <p:cNvSpPr/>
          <p:nvPr/>
        </p:nvSpPr>
        <p:spPr>
          <a:xfrm rot="5400000">
            <a:off x="2029614" y="5043072"/>
            <a:ext cx="323584" cy="146619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TextBox 34">
            <a:extLst>
              <a:ext uri="{FF2B5EF4-FFF2-40B4-BE49-F238E27FC236}">
                <a16:creationId xmlns:a16="http://schemas.microsoft.com/office/drawing/2014/main" id="{8BA03CC3-7070-767C-4314-CE8C62524CC3}"/>
              </a:ext>
            </a:extLst>
          </p:cNvPr>
          <p:cNvSpPr txBox="1"/>
          <p:nvPr/>
        </p:nvSpPr>
        <p:spPr>
          <a:xfrm>
            <a:off x="1594640" y="6107976"/>
            <a:ext cx="1193532" cy="369332"/>
          </a:xfrm>
          <a:prstGeom prst="rect">
            <a:avLst/>
          </a:prstGeom>
          <a:noFill/>
        </p:spPr>
        <p:txBody>
          <a:bodyPr wrap="none" rtlCol="0">
            <a:spAutoFit/>
          </a:bodyPr>
          <a:lstStyle/>
          <a:p>
            <a:r>
              <a:rPr lang="el-GR" dirty="0"/>
              <a:t>ανάκαμψη</a:t>
            </a:r>
            <a:endParaRPr lang="en-US" dirty="0"/>
          </a:p>
        </p:txBody>
      </p:sp>
    </p:spTree>
    <p:extLst>
      <p:ext uri="{BB962C8B-B14F-4D97-AF65-F5344CB8AC3E}">
        <p14:creationId xmlns:p14="http://schemas.microsoft.com/office/powerpoint/2010/main" val="1840637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041C4-F39A-7A5C-BC7D-FE49E802C9BF}"/>
              </a:ext>
            </a:extLst>
          </p:cNvPr>
          <p:cNvSpPr>
            <a:spLocks noGrp="1"/>
          </p:cNvSpPr>
          <p:nvPr>
            <p:ph type="title"/>
          </p:nvPr>
        </p:nvSpPr>
        <p:spPr>
          <a:xfrm>
            <a:off x="838200" y="365126"/>
            <a:ext cx="10515600" cy="938158"/>
          </a:xfrm>
        </p:spPr>
        <p:txBody>
          <a:bodyPr>
            <a:noAutofit/>
          </a:bodyPr>
          <a:lstStyle/>
          <a:p>
            <a:pPr algn="ctr"/>
            <a:r>
              <a:rPr lang="el-GR" sz="3200" dirty="0">
                <a:latin typeface="+mn-lt"/>
              </a:rPr>
              <a:t>Οικονομικοί κύκλοι, άσκηση πολιτικής και μακροχρόνια οικονομική μεγέθυνση</a:t>
            </a:r>
            <a:endParaRPr lang="en-US" sz="3200" dirty="0">
              <a:latin typeface="+mn-lt"/>
            </a:endParaRPr>
          </a:p>
        </p:txBody>
      </p:sp>
      <p:sp>
        <p:nvSpPr>
          <p:cNvPr id="3" name="Content Placeholder 2">
            <a:extLst>
              <a:ext uri="{FF2B5EF4-FFF2-40B4-BE49-F238E27FC236}">
                <a16:creationId xmlns:a16="http://schemas.microsoft.com/office/drawing/2014/main" id="{447837C8-7180-3222-75F1-366FD6DCBB54}"/>
              </a:ext>
            </a:extLst>
          </p:cNvPr>
          <p:cNvSpPr>
            <a:spLocks noGrp="1"/>
          </p:cNvSpPr>
          <p:nvPr>
            <p:ph idx="1"/>
          </p:nvPr>
        </p:nvSpPr>
        <p:spPr>
          <a:xfrm>
            <a:off x="838200" y="1765738"/>
            <a:ext cx="10515600" cy="4411225"/>
          </a:xfrm>
        </p:spPr>
        <p:txBody>
          <a:bodyPr/>
          <a:lstStyle/>
          <a:p>
            <a:pPr algn="just"/>
            <a:r>
              <a:rPr lang="el-GR" dirty="0"/>
              <a:t>Οι οικονομικοί κύκλοι περιγράφουν την εναλλαγή της οικονομίας μεταξύ περιόδων άνθησης όπου η παραγωγή και η απασχόληση αυξάνουν και περιόδων ύφεσης όπου η παραγωγή και η απασχόληση μειώνονται.</a:t>
            </a:r>
          </a:p>
          <a:p>
            <a:pPr algn="just"/>
            <a:r>
              <a:rPr lang="el-GR" dirty="0"/>
              <a:t>Ο ρόλος της μακροοικονομικής πολιτικής είναι να κάνει </a:t>
            </a:r>
            <a:r>
              <a:rPr lang="el-GR" b="1" dirty="0"/>
              <a:t>ηπιότερες</a:t>
            </a:r>
            <a:r>
              <a:rPr lang="el-GR" dirty="0"/>
              <a:t> τις επιπτώσεις αυτών των εναλλαγών στην οικονομική ζωή των ατόμων και των επιχειρήσεων.</a:t>
            </a:r>
          </a:p>
          <a:p>
            <a:pPr algn="just"/>
            <a:r>
              <a:rPr lang="el-GR" dirty="0"/>
              <a:t>Επίσης, παρά τις εναλλαγές, η μακροχρόνια τάση των σύγχρονων οικονομίων είναι </a:t>
            </a:r>
            <a:r>
              <a:rPr lang="el-GR" b="1" dirty="0"/>
              <a:t>ανοδική</a:t>
            </a:r>
            <a:r>
              <a:rPr lang="el-GR" dirty="0"/>
              <a:t>:</a:t>
            </a:r>
          </a:p>
          <a:p>
            <a:pPr algn="just"/>
            <a:r>
              <a:rPr lang="el-GR" b="1" dirty="0"/>
              <a:t>Μακροχρόνια οικονομική μεγέθυνση.</a:t>
            </a:r>
            <a:endParaRPr lang="en-US" b="1" dirty="0"/>
          </a:p>
        </p:txBody>
      </p:sp>
    </p:spTree>
    <p:extLst>
      <p:ext uri="{BB962C8B-B14F-4D97-AF65-F5344CB8AC3E}">
        <p14:creationId xmlns:p14="http://schemas.microsoft.com/office/powerpoint/2010/main" val="4220008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2650" y="1347953"/>
            <a:ext cx="7886700" cy="2220309"/>
          </a:xfrm>
          <a:solidFill>
            <a:schemeClr val="bg2">
              <a:lumMod val="75000"/>
            </a:schemeClr>
          </a:solidFill>
        </p:spPr>
        <p:txBody>
          <a:bodyPr>
            <a:normAutofit/>
          </a:bodyPr>
          <a:lstStyle/>
          <a:p>
            <a:pPr algn="ctr"/>
            <a:r>
              <a:rPr lang="el-GR" dirty="0"/>
              <a:t>Το Ακαθάριστο Εγχώριο Προϊόν</a:t>
            </a:r>
            <a:endParaRPr lang="en-GB"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197369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6ED21-1CC3-50B0-8F1B-A6952C2ED534}"/>
              </a:ext>
            </a:extLst>
          </p:cNvPr>
          <p:cNvSpPr>
            <a:spLocks noGrp="1"/>
          </p:cNvSpPr>
          <p:nvPr>
            <p:ph type="title"/>
          </p:nvPr>
        </p:nvSpPr>
        <p:spPr>
          <a:xfrm>
            <a:off x="838200" y="365125"/>
            <a:ext cx="10515600" cy="917137"/>
          </a:xfrm>
        </p:spPr>
        <p:txBody>
          <a:bodyPr/>
          <a:lstStyle/>
          <a:p>
            <a:pPr algn="ctr"/>
            <a:r>
              <a:rPr lang="el-GR" dirty="0">
                <a:latin typeface="+mn-lt"/>
              </a:rPr>
              <a:t>Το Ακαθάριστο Εγχώριο Προϊόν (ΑΕΠ)</a:t>
            </a:r>
            <a:endParaRPr lang="en-US" dirty="0">
              <a:latin typeface="+mn-lt"/>
            </a:endParaRPr>
          </a:p>
        </p:txBody>
      </p:sp>
      <p:sp>
        <p:nvSpPr>
          <p:cNvPr id="3" name="Content Placeholder 2">
            <a:extLst>
              <a:ext uri="{FF2B5EF4-FFF2-40B4-BE49-F238E27FC236}">
                <a16:creationId xmlns:a16="http://schemas.microsoft.com/office/drawing/2014/main" id="{41168D67-06F6-BF95-765F-23799E142B3A}"/>
              </a:ext>
            </a:extLst>
          </p:cNvPr>
          <p:cNvSpPr>
            <a:spLocks noGrp="1"/>
          </p:cNvSpPr>
          <p:nvPr>
            <p:ph idx="1"/>
          </p:nvPr>
        </p:nvSpPr>
        <p:spPr>
          <a:xfrm>
            <a:off x="838199" y="1702676"/>
            <a:ext cx="10749455" cy="4474287"/>
          </a:xfrm>
        </p:spPr>
        <p:txBody>
          <a:bodyPr>
            <a:normAutofit/>
          </a:bodyPr>
          <a:lstStyle/>
          <a:p>
            <a:pPr algn="just">
              <a:lnSpc>
                <a:spcPct val="100000"/>
              </a:lnSpc>
            </a:pPr>
            <a:r>
              <a:rPr lang="el-GR" sz="2600" dirty="0"/>
              <a:t>Το ΑΕΠ είναι η αξία όλων των </a:t>
            </a:r>
            <a:r>
              <a:rPr lang="el-GR" sz="2600" b="1" dirty="0"/>
              <a:t>τελικών αγαθών</a:t>
            </a:r>
            <a:r>
              <a:rPr lang="en-US" sz="2600" b="1" dirty="0"/>
              <a:t> </a:t>
            </a:r>
            <a:r>
              <a:rPr lang="el-GR" sz="2600" b="1" dirty="0"/>
              <a:t>και υπηρεσιών </a:t>
            </a:r>
            <a:r>
              <a:rPr lang="el-GR" sz="2600" dirty="0"/>
              <a:t>που παράγονται σε μια χώρα σε ένα έτος. </a:t>
            </a:r>
          </a:p>
          <a:p>
            <a:pPr lvl="1" algn="just">
              <a:lnSpc>
                <a:spcPct val="100000"/>
              </a:lnSpc>
            </a:pPr>
            <a:r>
              <a:rPr lang="el-GR" sz="2600" dirty="0"/>
              <a:t>Προσοχή, η αξία των προϊόντων ή υπηρεσιών που παράγονται από μια ξένη εταιρεία εγκατεστημένη στην Ελλάδα συμπεριλαμβάνεται στο ελληνικό ΑΕΠ.</a:t>
            </a:r>
          </a:p>
          <a:p>
            <a:pPr algn="just">
              <a:lnSpc>
                <a:spcPct val="100000"/>
              </a:lnSpc>
            </a:pPr>
            <a:r>
              <a:rPr lang="el-GR" sz="2600" b="1" dirty="0"/>
              <a:t>Τελικά αγαθά</a:t>
            </a:r>
            <a:r>
              <a:rPr lang="el-GR" sz="2600" dirty="0"/>
              <a:t>: αγαθά που έχουν περάσει από όλα τα στάδια παραγωγής και μπορούν να χρησιμοποιηθούν/καταναλωθούν.</a:t>
            </a:r>
          </a:p>
          <a:p>
            <a:pPr algn="just">
              <a:lnSpc>
                <a:spcPct val="100000"/>
              </a:lnSpc>
            </a:pPr>
            <a:r>
              <a:rPr lang="el-GR" sz="2600" b="1" dirty="0"/>
              <a:t>Ενδιάμεσα αγαθά</a:t>
            </a:r>
            <a:r>
              <a:rPr lang="el-GR" sz="2600" dirty="0"/>
              <a:t>: αγαθά που παράγονται για να χρησιμοποιηθούν στην παραγωγή άλλων αγαθών</a:t>
            </a:r>
            <a:endParaRPr lang="en-US" sz="2600" dirty="0"/>
          </a:p>
        </p:txBody>
      </p:sp>
    </p:spTree>
    <p:extLst>
      <p:ext uri="{BB962C8B-B14F-4D97-AF65-F5344CB8AC3E}">
        <p14:creationId xmlns:p14="http://schemas.microsoft.com/office/powerpoint/2010/main" val="2417332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6ED21-1CC3-50B0-8F1B-A6952C2ED534}"/>
              </a:ext>
            </a:extLst>
          </p:cNvPr>
          <p:cNvSpPr>
            <a:spLocks noGrp="1"/>
          </p:cNvSpPr>
          <p:nvPr>
            <p:ph type="title"/>
          </p:nvPr>
        </p:nvSpPr>
        <p:spPr>
          <a:xfrm>
            <a:off x="838200" y="365125"/>
            <a:ext cx="10515600" cy="917137"/>
          </a:xfrm>
        </p:spPr>
        <p:txBody>
          <a:bodyPr/>
          <a:lstStyle/>
          <a:p>
            <a:pPr algn="ctr"/>
            <a:r>
              <a:rPr lang="el-GR" dirty="0">
                <a:latin typeface="+mn-lt"/>
              </a:rPr>
              <a:t>ΑΕΠ: τρόποι υπολογισμού</a:t>
            </a:r>
            <a:endParaRPr lang="en-US" dirty="0">
              <a:latin typeface="+mn-lt"/>
            </a:endParaRPr>
          </a:p>
        </p:txBody>
      </p:sp>
      <p:sp>
        <p:nvSpPr>
          <p:cNvPr id="3" name="Content Placeholder 2">
            <a:extLst>
              <a:ext uri="{FF2B5EF4-FFF2-40B4-BE49-F238E27FC236}">
                <a16:creationId xmlns:a16="http://schemas.microsoft.com/office/drawing/2014/main" id="{41168D67-06F6-BF95-765F-23799E142B3A}"/>
              </a:ext>
            </a:extLst>
          </p:cNvPr>
          <p:cNvSpPr>
            <a:spLocks noGrp="1"/>
          </p:cNvSpPr>
          <p:nvPr>
            <p:ph idx="1"/>
          </p:nvPr>
        </p:nvSpPr>
        <p:spPr>
          <a:xfrm>
            <a:off x="838199" y="1702676"/>
            <a:ext cx="10749455" cy="4474287"/>
          </a:xfrm>
        </p:spPr>
        <p:txBody>
          <a:bodyPr>
            <a:normAutofit/>
          </a:bodyPr>
          <a:lstStyle/>
          <a:p>
            <a:pPr marL="0" indent="0" algn="just">
              <a:lnSpc>
                <a:spcPct val="100000"/>
              </a:lnSpc>
              <a:buNone/>
            </a:pPr>
            <a:r>
              <a:rPr lang="el-GR" sz="2600" dirty="0"/>
              <a:t>Υπάρχουν </a:t>
            </a:r>
            <a:r>
              <a:rPr lang="el-GR" sz="2600" b="1" dirty="0"/>
              <a:t>τρείς μέθοδοι υπολογισμού</a:t>
            </a:r>
            <a:r>
              <a:rPr lang="el-GR" sz="2600" dirty="0"/>
              <a:t> του ΑΕΠ:</a:t>
            </a:r>
          </a:p>
          <a:p>
            <a:pPr marL="514350" indent="-514350" algn="just">
              <a:lnSpc>
                <a:spcPct val="100000"/>
              </a:lnSpc>
              <a:buFont typeface="+mj-lt"/>
              <a:buAutoNum type="arabicPeriod"/>
            </a:pPr>
            <a:r>
              <a:rPr lang="el-GR" sz="2600" dirty="0"/>
              <a:t>Υπολογίζουμε τη συνολική αξία των τελικών αγαθών και υπηρεσιών που έχουν παραχθεί στη χώρα.</a:t>
            </a:r>
          </a:p>
          <a:p>
            <a:pPr marL="514350" indent="-514350" algn="just">
              <a:lnSpc>
                <a:spcPct val="100000"/>
              </a:lnSpc>
              <a:buFont typeface="+mj-lt"/>
              <a:buAutoNum type="arabicPeriod"/>
            </a:pPr>
            <a:r>
              <a:rPr lang="el-GR" sz="2600" dirty="0"/>
              <a:t>Υπολογίζουμε τη συνολική δαπάνη για την αγορά των τελικών αγαθών και υπηρεσιών που έχουν παραχθεί στη χώρα.</a:t>
            </a:r>
          </a:p>
          <a:p>
            <a:pPr marL="514350" indent="-514350" algn="just">
              <a:lnSpc>
                <a:spcPct val="100000"/>
              </a:lnSpc>
              <a:buFont typeface="+mj-lt"/>
              <a:buAutoNum type="arabicPeriod"/>
            </a:pPr>
            <a:r>
              <a:rPr lang="el-GR" sz="2600" dirty="0"/>
              <a:t>Υπολογίζουμε το συνολικό εισόδημα των συντελεστών στην οικονομία.</a:t>
            </a:r>
          </a:p>
          <a:p>
            <a:pPr marL="0" indent="0" algn="just">
              <a:lnSpc>
                <a:spcPct val="100000"/>
              </a:lnSpc>
              <a:buNone/>
            </a:pPr>
            <a:r>
              <a:rPr lang="el-GR" sz="2600" dirty="0"/>
              <a:t>Θεωρητικά, και οι τρεις μέθοδοι υπολογισμού θα οδηγήσουν στην ίδια εκτίμηση του ΑΕΠ.</a:t>
            </a:r>
          </a:p>
        </p:txBody>
      </p:sp>
    </p:spTree>
    <p:extLst>
      <p:ext uri="{BB962C8B-B14F-4D97-AF65-F5344CB8AC3E}">
        <p14:creationId xmlns:p14="http://schemas.microsoft.com/office/powerpoint/2010/main" val="13489336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857</TotalTime>
  <Words>743</Words>
  <Application>Microsoft Office PowerPoint</Application>
  <PresentationFormat>Widescreen</PresentationFormat>
  <Paragraphs>61</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Cambria Math</vt:lpstr>
      <vt:lpstr>Courier New</vt:lpstr>
      <vt:lpstr>Office Theme</vt:lpstr>
      <vt:lpstr>PowerPoint Presentation</vt:lpstr>
      <vt:lpstr>Μικροοικονομική και μακροοικονομική</vt:lpstr>
      <vt:lpstr>Μακροοικονομική Πολιτική</vt:lpstr>
      <vt:lpstr>PowerPoint Presentation</vt:lpstr>
      <vt:lpstr>Οι οικονομικοί κύκλοι</vt:lpstr>
      <vt:lpstr>Οικονομικοί κύκλοι, άσκηση πολιτικής και μακροχρόνια οικονομική μεγέθυνση</vt:lpstr>
      <vt:lpstr>Το Ακαθάριστο Εγχώριο Προϊόν</vt:lpstr>
      <vt:lpstr>Το Ακαθάριστο Εγχώριο Προϊόν (ΑΕΠ)</vt:lpstr>
      <vt:lpstr>ΑΕΠ: τρόποι υπολογισμού</vt:lpstr>
      <vt:lpstr>Πραγματικό και Ονομαστικό ΑΕΠ</vt:lpstr>
      <vt:lpstr>To κατά κεφαλήν ΑΕΠ</vt:lpstr>
      <vt:lpstr>Ο Δείκτης Τιμών του Καταναλωτή</vt:lpstr>
      <vt:lpstr>Ο Δείκτης Τιμών του Καταναλωτή</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christos koutsampelas</dc:creator>
  <cp:lastModifiedBy>christos koutsampelas</cp:lastModifiedBy>
  <cp:revision>42</cp:revision>
  <dcterms:created xsi:type="dcterms:W3CDTF">2024-04-12T14:10:14Z</dcterms:created>
  <dcterms:modified xsi:type="dcterms:W3CDTF">2024-04-17T19:22:36Z</dcterms:modified>
</cp:coreProperties>
</file>