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50"/>
  </p:notesMasterIdLst>
  <p:handoutMasterIdLst>
    <p:handoutMasterId r:id="rId151"/>
  </p:handoutMasterIdLst>
  <p:sldIdLst>
    <p:sldId id="375" r:id="rId2"/>
    <p:sldId id="376" r:id="rId3"/>
    <p:sldId id="378" r:id="rId4"/>
    <p:sldId id="379" r:id="rId5"/>
    <p:sldId id="380" r:id="rId6"/>
    <p:sldId id="381" r:id="rId7"/>
    <p:sldId id="377" r:id="rId8"/>
    <p:sldId id="420" r:id="rId9"/>
    <p:sldId id="421" r:id="rId10"/>
    <p:sldId id="422" r:id="rId11"/>
    <p:sldId id="397" r:id="rId12"/>
    <p:sldId id="398" r:id="rId13"/>
    <p:sldId id="399" r:id="rId14"/>
    <p:sldId id="382" r:id="rId15"/>
    <p:sldId id="384" r:id="rId16"/>
    <p:sldId id="392" r:id="rId17"/>
    <p:sldId id="383" r:id="rId18"/>
    <p:sldId id="385" r:id="rId19"/>
    <p:sldId id="386" r:id="rId20"/>
    <p:sldId id="390" r:id="rId21"/>
    <p:sldId id="391" r:id="rId22"/>
    <p:sldId id="387" r:id="rId23"/>
    <p:sldId id="388" r:id="rId24"/>
    <p:sldId id="389" r:id="rId25"/>
    <p:sldId id="393" r:id="rId26"/>
    <p:sldId id="394" r:id="rId27"/>
    <p:sldId id="395" r:id="rId28"/>
    <p:sldId id="396" r:id="rId29"/>
    <p:sldId id="400" r:id="rId30"/>
    <p:sldId id="401" r:id="rId31"/>
    <p:sldId id="402" r:id="rId32"/>
    <p:sldId id="403" r:id="rId33"/>
    <p:sldId id="404" r:id="rId34"/>
    <p:sldId id="405" r:id="rId35"/>
    <p:sldId id="461" r:id="rId36"/>
    <p:sldId id="462" r:id="rId37"/>
    <p:sldId id="463" r:id="rId38"/>
    <p:sldId id="464" r:id="rId39"/>
    <p:sldId id="465" r:id="rId40"/>
    <p:sldId id="466" r:id="rId41"/>
    <p:sldId id="467" r:id="rId42"/>
    <p:sldId id="468" r:id="rId43"/>
    <p:sldId id="407" r:id="rId44"/>
    <p:sldId id="412" r:id="rId45"/>
    <p:sldId id="413" r:id="rId46"/>
    <p:sldId id="414" r:id="rId47"/>
    <p:sldId id="415" r:id="rId48"/>
    <p:sldId id="459" r:id="rId49"/>
    <p:sldId id="460" r:id="rId50"/>
    <p:sldId id="408" r:id="rId51"/>
    <p:sldId id="406" r:id="rId52"/>
    <p:sldId id="409" r:id="rId53"/>
    <p:sldId id="416" r:id="rId54"/>
    <p:sldId id="417" r:id="rId55"/>
    <p:sldId id="418" r:id="rId56"/>
    <p:sldId id="483" r:id="rId57"/>
    <p:sldId id="479" r:id="rId58"/>
    <p:sldId id="480" r:id="rId59"/>
    <p:sldId id="481" r:id="rId60"/>
    <p:sldId id="482" r:id="rId61"/>
    <p:sldId id="469" r:id="rId62"/>
    <p:sldId id="470" r:id="rId63"/>
    <p:sldId id="471" r:id="rId64"/>
    <p:sldId id="472" r:id="rId65"/>
    <p:sldId id="473" r:id="rId66"/>
    <p:sldId id="486" r:id="rId67"/>
    <p:sldId id="484" r:id="rId68"/>
    <p:sldId id="485" r:id="rId69"/>
    <p:sldId id="474" r:id="rId70"/>
    <p:sldId id="475" r:id="rId71"/>
    <p:sldId id="478" r:id="rId72"/>
    <p:sldId id="487" r:id="rId73"/>
    <p:sldId id="440" r:id="rId74"/>
    <p:sldId id="426" r:id="rId75"/>
    <p:sldId id="427" r:id="rId76"/>
    <p:sldId id="428" r:id="rId77"/>
    <p:sldId id="488" r:id="rId78"/>
    <p:sldId id="489" r:id="rId79"/>
    <p:sldId id="490" r:id="rId80"/>
    <p:sldId id="491" r:id="rId81"/>
    <p:sldId id="492" r:id="rId82"/>
    <p:sldId id="493" r:id="rId83"/>
    <p:sldId id="429" r:id="rId84"/>
    <p:sldId id="430" r:id="rId85"/>
    <p:sldId id="431" r:id="rId86"/>
    <p:sldId id="432" r:id="rId87"/>
    <p:sldId id="433" r:id="rId88"/>
    <p:sldId id="451" r:id="rId89"/>
    <p:sldId id="452" r:id="rId90"/>
    <p:sldId id="455" r:id="rId91"/>
    <p:sldId id="454" r:id="rId92"/>
    <p:sldId id="453" r:id="rId93"/>
    <p:sldId id="456" r:id="rId94"/>
    <p:sldId id="457" r:id="rId95"/>
    <p:sldId id="458" r:id="rId96"/>
    <p:sldId id="443" r:id="rId97"/>
    <p:sldId id="444" r:id="rId98"/>
    <p:sldId id="445" r:id="rId99"/>
    <p:sldId id="446" r:id="rId100"/>
    <p:sldId id="447" r:id="rId101"/>
    <p:sldId id="448" r:id="rId102"/>
    <p:sldId id="449" r:id="rId103"/>
    <p:sldId id="450" r:id="rId104"/>
    <p:sldId id="436" r:id="rId105"/>
    <p:sldId id="437" r:id="rId106"/>
    <p:sldId id="438" r:id="rId107"/>
    <p:sldId id="439" r:id="rId108"/>
    <p:sldId id="494" r:id="rId109"/>
    <p:sldId id="496" r:id="rId110"/>
    <p:sldId id="497" r:id="rId111"/>
    <p:sldId id="498" r:id="rId112"/>
    <p:sldId id="499" r:id="rId113"/>
    <p:sldId id="500" r:id="rId114"/>
    <p:sldId id="501" r:id="rId115"/>
    <p:sldId id="502" r:id="rId116"/>
    <p:sldId id="503" r:id="rId117"/>
    <p:sldId id="504" r:id="rId118"/>
    <p:sldId id="505" r:id="rId119"/>
    <p:sldId id="507" r:id="rId120"/>
    <p:sldId id="508" r:id="rId121"/>
    <p:sldId id="510" r:id="rId122"/>
    <p:sldId id="512" r:id="rId123"/>
    <p:sldId id="509" r:id="rId124"/>
    <p:sldId id="513" r:id="rId125"/>
    <p:sldId id="514" r:id="rId126"/>
    <p:sldId id="515" r:id="rId127"/>
    <p:sldId id="516" r:id="rId128"/>
    <p:sldId id="517" r:id="rId129"/>
    <p:sldId id="518" r:id="rId130"/>
    <p:sldId id="519" r:id="rId131"/>
    <p:sldId id="520" r:id="rId132"/>
    <p:sldId id="521" r:id="rId133"/>
    <p:sldId id="511" r:id="rId134"/>
    <p:sldId id="522" r:id="rId135"/>
    <p:sldId id="523" r:id="rId136"/>
    <p:sldId id="524" r:id="rId137"/>
    <p:sldId id="534" r:id="rId138"/>
    <p:sldId id="535" r:id="rId139"/>
    <p:sldId id="536" r:id="rId140"/>
    <p:sldId id="525" r:id="rId141"/>
    <p:sldId id="526" r:id="rId142"/>
    <p:sldId id="527" r:id="rId143"/>
    <p:sldId id="528" r:id="rId144"/>
    <p:sldId id="529" r:id="rId145"/>
    <p:sldId id="531" r:id="rId146"/>
    <p:sldId id="530" r:id="rId147"/>
    <p:sldId id="532" r:id="rId148"/>
    <p:sldId id="533" r:id="rId149"/>
  </p:sldIdLst>
  <p:sldSz cx="9144000" cy="6858000" type="screen4x3"/>
  <p:notesSz cx="6873875" cy="10063163"/>
  <p:defaultTextStyle>
    <a:defPPr>
      <a:defRPr lang="el-GR"/>
    </a:defPPr>
    <a:lvl1pPr algn="l" rtl="0" fontAlgn="base">
      <a:spcBef>
        <a:spcPct val="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Arial" panose="020B0604020202020204" pitchFamily="34" charset="0"/>
        <a:ea typeface="+mn-ea"/>
        <a:cs typeface="+mn-cs"/>
      </a:defRPr>
    </a:lvl6pPr>
    <a:lvl7pPr marL="2743200" algn="l" defTabSz="914400" rtl="0" eaLnBrk="1" latinLnBrk="0" hangingPunct="1">
      <a:defRPr sz="1200" kern="1200">
        <a:solidFill>
          <a:schemeClr val="tx1"/>
        </a:solidFill>
        <a:latin typeface="Arial" panose="020B0604020202020204" pitchFamily="34" charset="0"/>
        <a:ea typeface="+mn-ea"/>
        <a:cs typeface="+mn-cs"/>
      </a:defRPr>
    </a:lvl7pPr>
    <a:lvl8pPr marL="3200400" algn="l" defTabSz="914400" rtl="0" eaLnBrk="1" latinLnBrk="0" hangingPunct="1">
      <a:defRPr sz="1200" kern="1200">
        <a:solidFill>
          <a:schemeClr val="tx1"/>
        </a:solidFill>
        <a:latin typeface="Arial" panose="020B0604020202020204" pitchFamily="34" charset="0"/>
        <a:ea typeface="+mn-ea"/>
        <a:cs typeface="+mn-cs"/>
      </a:defRPr>
    </a:lvl8pPr>
    <a:lvl9pPr marL="3657600" algn="l" defTabSz="914400" rtl="0" eaLnBrk="1" latinLnBrk="0" hangingPunct="1">
      <a:defRPr sz="12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69">
          <p15:clr>
            <a:srgbClr val="A4A3A4"/>
          </p15:clr>
        </p15:guide>
        <p15:guide id="2" pos="21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64" autoAdjust="0"/>
    <p:restoredTop sz="94660"/>
  </p:normalViewPr>
  <p:slideViewPr>
    <p:cSldViewPr>
      <p:cViewPr varScale="1">
        <p:scale>
          <a:sx n="79" d="100"/>
          <a:sy n="79" d="100"/>
        </p:scale>
        <p:origin x="763" y="3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962" y="-84"/>
      </p:cViewPr>
      <p:guideLst>
        <p:guide orient="horz" pos="3169"/>
        <p:guide pos="2165"/>
      </p:guideLst>
    </p:cSldViewPr>
  </p:notesViewPr>
  <p:gridSpacing cx="45005" cy="45005"/>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notesMaster" Target="notesMasters/notesMaster1.xml"/><Relationship Id="rId155"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handoutMaster" Target="handoutMasters/handout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theme" Target="theme/theme1.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lvl1pPr>
          </a:lstStyle>
          <a:p>
            <a:endParaRPr lang="el-GR" altLang="el-GR"/>
          </a:p>
        </p:txBody>
      </p:sp>
      <p:sp>
        <p:nvSpPr>
          <p:cNvPr id="24579" name="Rectangle 3"/>
          <p:cNvSpPr>
            <a:spLocks noGrp="1" noChangeArrowheads="1"/>
          </p:cNvSpPr>
          <p:nvPr>
            <p:ph type="dt" sz="quarter"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lvl1pPr>
          </a:lstStyle>
          <a:p>
            <a:endParaRPr lang="el-GR" altLang="el-GR"/>
          </a:p>
        </p:txBody>
      </p:sp>
      <p:sp>
        <p:nvSpPr>
          <p:cNvPr id="24580" name="Rectangle 4"/>
          <p:cNvSpPr>
            <a:spLocks noGrp="1" noChangeArrowheads="1"/>
          </p:cNvSpPr>
          <p:nvPr>
            <p:ph type="ftr" sz="quarter" idx="2"/>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lvl1pPr>
          </a:lstStyle>
          <a:p>
            <a:endParaRPr lang="el-GR" altLang="el-GR"/>
          </a:p>
        </p:txBody>
      </p:sp>
      <p:sp>
        <p:nvSpPr>
          <p:cNvPr id="24581" name="Rectangle 5"/>
          <p:cNvSpPr>
            <a:spLocks noGrp="1" noChangeArrowheads="1"/>
          </p:cNvSpPr>
          <p:nvPr>
            <p:ph type="sldNum" sz="quarter" idx="3"/>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lvl1pPr>
          </a:lstStyle>
          <a:p>
            <a:fld id="{E3CC244F-C6B1-418F-8317-4C04C69A0E75}" type="slidenum">
              <a:rPr lang="el-GR" altLang="el-GR"/>
              <a:pPr/>
              <a:t>‹#›</a:t>
            </a:fld>
            <a:endParaRPr lang="el-GR" altLang="el-GR"/>
          </a:p>
        </p:txBody>
      </p:sp>
    </p:spTree>
    <p:extLst>
      <p:ext uri="{BB962C8B-B14F-4D97-AF65-F5344CB8AC3E}">
        <p14:creationId xmlns:p14="http://schemas.microsoft.com/office/powerpoint/2010/main" val="18215700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lvl1pPr>
          </a:lstStyle>
          <a:p>
            <a:endParaRPr lang="el-GR" altLang="el-GR"/>
          </a:p>
        </p:txBody>
      </p:sp>
      <p:sp>
        <p:nvSpPr>
          <p:cNvPr id="31747" name="Rectangle 3"/>
          <p:cNvSpPr>
            <a:spLocks noGrp="1" noChangeArrowheads="1"/>
          </p:cNvSpPr>
          <p:nvPr>
            <p:ph type="dt"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lvl1pPr>
          </a:lstStyle>
          <a:p>
            <a:endParaRPr lang="el-GR" altLang="el-GR"/>
          </a:p>
        </p:txBody>
      </p:sp>
      <p:sp>
        <p:nvSpPr>
          <p:cNvPr id="31748" name="Rectangle 4"/>
          <p:cNvSpPr>
            <a:spLocks noGrp="1" noRot="1" noChangeAspect="1" noChangeArrowheads="1" noTextEdit="1"/>
          </p:cNvSpPr>
          <p:nvPr>
            <p:ph type="sldImg" idx="2"/>
          </p:nvPr>
        </p:nvSpPr>
        <p:spPr bwMode="auto">
          <a:xfrm>
            <a:off x="920750" y="755650"/>
            <a:ext cx="5032375" cy="37734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87388" y="4781550"/>
            <a:ext cx="54991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a:t>Click to edit Master text styles</a:t>
            </a:r>
          </a:p>
          <a:p>
            <a:pPr lvl="1"/>
            <a:r>
              <a:rPr lang="el-GR" altLang="el-GR"/>
              <a:t>Second level</a:t>
            </a:r>
          </a:p>
          <a:p>
            <a:pPr lvl="2"/>
            <a:r>
              <a:rPr lang="el-GR" altLang="el-GR"/>
              <a:t>Third level</a:t>
            </a:r>
          </a:p>
          <a:p>
            <a:pPr lvl="3"/>
            <a:r>
              <a:rPr lang="el-GR" altLang="el-GR"/>
              <a:t>Fourth level</a:t>
            </a:r>
          </a:p>
          <a:p>
            <a:pPr lvl="4"/>
            <a:r>
              <a:rPr lang="el-GR" altLang="el-GR"/>
              <a:t>Fifth level</a:t>
            </a:r>
          </a:p>
        </p:txBody>
      </p:sp>
      <p:sp>
        <p:nvSpPr>
          <p:cNvPr id="31750" name="Rectangle 6"/>
          <p:cNvSpPr>
            <a:spLocks noGrp="1" noChangeArrowheads="1"/>
          </p:cNvSpPr>
          <p:nvPr>
            <p:ph type="ftr" sz="quarter" idx="4"/>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lvl1pPr>
          </a:lstStyle>
          <a:p>
            <a:endParaRPr lang="el-GR" altLang="el-GR"/>
          </a:p>
        </p:txBody>
      </p:sp>
      <p:sp>
        <p:nvSpPr>
          <p:cNvPr id="31751" name="Rectangle 7"/>
          <p:cNvSpPr>
            <a:spLocks noGrp="1" noChangeArrowheads="1"/>
          </p:cNvSpPr>
          <p:nvPr>
            <p:ph type="sldNum" sz="quarter" idx="5"/>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lvl1pPr>
          </a:lstStyle>
          <a:p>
            <a:fld id="{033FBDF3-8AFB-46AF-BB30-AE37AA5C80EF}" type="slidenum">
              <a:rPr lang="el-GR" altLang="el-GR"/>
              <a:pPr/>
              <a:t>‹#›</a:t>
            </a:fld>
            <a:endParaRPr lang="el-GR" altLang="el-GR"/>
          </a:p>
        </p:txBody>
      </p:sp>
    </p:spTree>
    <p:extLst>
      <p:ext uri="{BB962C8B-B14F-4D97-AF65-F5344CB8AC3E}">
        <p14:creationId xmlns:p14="http://schemas.microsoft.com/office/powerpoint/2010/main" val="11131885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1FEAF545-A635-4603-973C-7E5021843E6B}" type="slidenum">
              <a:rPr lang="el-GR" altLang="el-GR" smtClean="0"/>
              <a:pPr/>
              <a:t>‹#›</a:t>
            </a:fld>
            <a:endParaRPr lang="el-GR" altLang="el-G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3824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D65BCD47-226F-4709-9F76-1271BCAF3AB9}" type="slidenum">
              <a:rPr lang="el-GR" altLang="el-GR" smtClean="0"/>
              <a:pPr/>
              <a:t>‹#›</a:t>
            </a:fld>
            <a:endParaRPr lang="el-GR" altLang="el-GR"/>
          </a:p>
        </p:txBody>
      </p:sp>
    </p:spTree>
    <p:extLst>
      <p:ext uri="{BB962C8B-B14F-4D97-AF65-F5344CB8AC3E}">
        <p14:creationId xmlns:p14="http://schemas.microsoft.com/office/powerpoint/2010/main" val="599717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5F0A3C0C-5B58-4397-A856-0AF6B04982DE}" type="slidenum">
              <a:rPr lang="el-GR" altLang="el-GR" smtClean="0"/>
              <a:pPr/>
              <a:t>‹#›</a:t>
            </a:fld>
            <a:endParaRPr lang="el-GR" altLang="el-GR"/>
          </a:p>
        </p:txBody>
      </p:sp>
    </p:spTree>
    <p:extLst>
      <p:ext uri="{BB962C8B-B14F-4D97-AF65-F5344CB8AC3E}">
        <p14:creationId xmlns:p14="http://schemas.microsoft.com/office/powerpoint/2010/main" val="1218177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endParaRPr lang="el-G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C9928C9E-EF44-482E-8A7A-0F8727B9A0E1}" type="slidenum">
              <a:rPr lang="el-GR" altLang="el-GR" smtClean="0"/>
              <a:pPr/>
              <a:t>‹#›</a:t>
            </a:fld>
            <a:endParaRPr lang="el-GR" altLang="el-GR"/>
          </a:p>
        </p:txBody>
      </p:sp>
    </p:spTree>
    <p:extLst>
      <p:ext uri="{BB962C8B-B14F-4D97-AF65-F5344CB8AC3E}">
        <p14:creationId xmlns:p14="http://schemas.microsoft.com/office/powerpoint/2010/main" val="3953971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endParaRPr lang="el-GR"/>
          </a:p>
        </p:txBody>
      </p:sp>
      <p:sp>
        <p:nvSpPr>
          <p:cNvPr id="3" name="Table Placeholder 2"/>
          <p:cNvSpPr>
            <a:spLocks noGrp="1"/>
          </p:cNvSpPr>
          <p:nvPr>
            <p:ph type="tbl" idx="1"/>
          </p:nvPr>
        </p:nvSpPr>
        <p:spPr>
          <a:xfrm>
            <a:off x="457200" y="1600200"/>
            <a:ext cx="8229600" cy="4530725"/>
          </a:xfrm>
        </p:spPr>
        <p:txBody>
          <a:bodyPr/>
          <a:lstStyle/>
          <a:p>
            <a:r>
              <a:rPr lang="en-US"/>
              <a:t>Click icon to add table</a:t>
            </a:r>
            <a:endParaRPr lang="el-GR"/>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0AA82962-1421-4C1A-A731-593AD92BB32F}" type="slidenum">
              <a:rPr lang="el-GR" altLang="el-GR" smtClean="0"/>
              <a:pPr/>
              <a:t>‹#›</a:t>
            </a:fld>
            <a:endParaRPr lang="el-GR" altLang="el-GR"/>
          </a:p>
        </p:txBody>
      </p:sp>
    </p:spTree>
    <p:extLst>
      <p:ext uri="{BB962C8B-B14F-4D97-AF65-F5344CB8AC3E}">
        <p14:creationId xmlns:p14="http://schemas.microsoft.com/office/powerpoint/2010/main" val="1362510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98630"/>
            <a:ext cx="7543800" cy="1156413"/>
          </a:xfrm>
        </p:spPr>
        <p:txBody>
          <a:bodyPr/>
          <a:lstStyle/>
          <a:p>
            <a:r>
              <a:rPr lang="en-US"/>
              <a:t>Click to edit Master title style</a:t>
            </a:r>
            <a:endParaRPr lang="en-US" dirty="0"/>
          </a:p>
        </p:txBody>
      </p:sp>
      <p:sp>
        <p:nvSpPr>
          <p:cNvPr id="3" name="Content Placeholder 2"/>
          <p:cNvSpPr>
            <a:spLocks noGrp="1"/>
          </p:cNvSpPr>
          <p:nvPr>
            <p:ph idx="1"/>
          </p:nvPr>
        </p:nvSpPr>
        <p:spPr>
          <a:xfrm>
            <a:off x="822959" y="1448781"/>
            <a:ext cx="7543801" cy="4815534"/>
          </a:xfrm>
        </p:spPr>
        <p:txBody>
          <a:bodyPr/>
          <a:lstStyle>
            <a:lvl1pPr marL="182563" indent="-182563">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8B497617-97FF-4E09-B198-5E3B7CF138D0}" type="slidenum">
              <a:rPr lang="el-GR" altLang="el-GR" smtClean="0"/>
              <a:pPr/>
              <a:t>‹#›</a:t>
            </a:fld>
            <a:endParaRPr lang="el-GR" altLang="el-GR"/>
          </a:p>
        </p:txBody>
      </p:sp>
    </p:spTree>
    <p:extLst>
      <p:ext uri="{BB962C8B-B14F-4D97-AF65-F5344CB8AC3E}">
        <p14:creationId xmlns:p14="http://schemas.microsoft.com/office/powerpoint/2010/main" val="3073293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F76435B1-90BB-47F9-B616-566222392A05}" type="slidenum">
              <a:rPr lang="el-GR" altLang="el-GR" smtClean="0"/>
              <a:pPr/>
              <a:t>‹#›</a:t>
            </a:fld>
            <a:endParaRPr lang="el-GR" altLang="el-G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604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lvl1pPr marL="182563" indent="-182563">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lvl1pPr marL="182563" indent="-182563">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l-GR" altLang="el-GR"/>
          </a:p>
        </p:txBody>
      </p:sp>
      <p:sp>
        <p:nvSpPr>
          <p:cNvPr id="6" name="Footer Placeholder 5"/>
          <p:cNvSpPr>
            <a:spLocks noGrp="1"/>
          </p:cNvSpPr>
          <p:nvPr>
            <p:ph type="ftr" sz="quarter" idx="11"/>
          </p:nvPr>
        </p:nvSpPr>
        <p:spPr/>
        <p:txBody>
          <a:bodyPr/>
          <a:lstStyle/>
          <a:p>
            <a:endParaRPr lang="el-GR" altLang="el-GR"/>
          </a:p>
        </p:txBody>
      </p:sp>
      <p:sp>
        <p:nvSpPr>
          <p:cNvPr id="7" name="Slide Number Placeholder 6"/>
          <p:cNvSpPr>
            <a:spLocks noGrp="1"/>
          </p:cNvSpPr>
          <p:nvPr>
            <p:ph type="sldNum" sz="quarter" idx="12"/>
          </p:nvPr>
        </p:nvSpPr>
        <p:spPr/>
        <p:txBody>
          <a:bodyPr/>
          <a:lstStyle/>
          <a:p>
            <a:fld id="{43D2AB80-16A5-4FA4-92BD-212B85CE7017}" type="slidenum">
              <a:rPr lang="el-GR" altLang="el-GR" smtClean="0"/>
              <a:pPr/>
              <a:t>‹#›</a:t>
            </a:fld>
            <a:endParaRPr lang="el-GR" altLang="el-GR"/>
          </a:p>
        </p:txBody>
      </p:sp>
    </p:spTree>
    <p:extLst>
      <p:ext uri="{BB962C8B-B14F-4D97-AF65-F5344CB8AC3E}">
        <p14:creationId xmlns:p14="http://schemas.microsoft.com/office/powerpoint/2010/main" val="291224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l-GR" altLang="el-GR"/>
          </a:p>
        </p:txBody>
      </p:sp>
      <p:sp>
        <p:nvSpPr>
          <p:cNvPr id="8" name="Footer Placeholder 7"/>
          <p:cNvSpPr>
            <a:spLocks noGrp="1"/>
          </p:cNvSpPr>
          <p:nvPr>
            <p:ph type="ftr" sz="quarter" idx="11"/>
          </p:nvPr>
        </p:nvSpPr>
        <p:spPr/>
        <p:txBody>
          <a:bodyPr/>
          <a:lstStyle/>
          <a:p>
            <a:endParaRPr lang="el-GR" altLang="el-GR"/>
          </a:p>
        </p:txBody>
      </p:sp>
      <p:sp>
        <p:nvSpPr>
          <p:cNvPr id="9" name="Slide Number Placeholder 8"/>
          <p:cNvSpPr>
            <a:spLocks noGrp="1"/>
          </p:cNvSpPr>
          <p:nvPr>
            <p:ph type="sldNum" sz="quarter" idx="12"/>
          </p:nvPr>
        </p:nvSpPr>
        <p:spPr/>
        <p:txBody>
          <a:bodyPr/>
          <a:lstStyle/>
          <a:p>
            <a:fld id="{5ED6DDC6-ED69-46B5-9EC9-B3E7D5CEE446}" type="slidenum">
              <a:rPr lang="el-GR" altLang="el-GR" smtClean="0"/>
              <a:pPr/>
              <a:t>‹#›</a:t>
            </a:fld>
            <a:endParaRPr lang="el-GR" altLang="el-GR"/>
          </a:p>
        </p:txBody>
      </p:sp>
    </p:spTree>
    <p:extLst>
      <p:ext uri="{BB962C8B-B14F-4D97-AF65-F5344CB8AC3E}">
        <p14:creationId xmlns:p14="http://schemas.microsoft.com/office/powerpoint/2010/main" val="3371194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l-GR" altLang="el-GR"/>
          </a:p>
        </p:txBody>
      </p:sp>
      <p:sp>
        <p:nvSpPr>
          <p:cNvPr id="4" name="Footer Placeholder 3"/>
          <p:cNvSpPr>
            <a:spLocks noGrp="1"/>
          </p:cNvSpPr>
          <p:nvPr>
            <p:ph type="ftr" sz="quarter" idx="11"/>
          </p:nvPr>
        </p:nvSpPr>
        <p:spPr/>
        <p:txBody>
          <a:bodyPr/>
          <a:lstStyle/>
          <a:p>
            <a:endParaRPr lang="el-GR" altLang="el-GR"/>
          </a:p>
        </p:txBody>
      </p:sp>
      <p:sp>
        <p:nvSpPr>
          <p:cNvPr id="5" name="Slide Number Placeholder 4"/>
          <p:cNvSpPr>
            <a:spLocks noGrp="1"/>
          </p:cNvSpPr>
          <p:nvPr>
            <p:ph type="sldNum" sz="quarter" idx="12"/>
          </p:nvPr>
        </p:nvSpPr>
        <p:spPr/>
        <p:txBody>
          <a:bodyPr/>
          <a:lstStyle/>
          <a:p>
            <a:fld id="{405022F3-02AE-4513-A5C8-0416CC34B8F1}" type="slidenum">
              <a:rPr lang="el-GR" altLang="el-GR" smtClean="0"/>
              <a:pPr/>
              <a:t>‹#›</a:t>
            </a:fld>
            <a:endParaRPr lang="el-GR" altLang="el-GR"/>
          </a:p>
        </p:txBody>
      </p:sp>
    </p:spTree>
    <p:extLst>
      <p:ext uri="{BB962C8B-B14F-4D97-AF65-F5344CB8AC3E}">
        <p14:creationId xmlns:p14="http://schemas.microsoft.com/office/powerpoint/2010/main" val="2272649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l-GR" alt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ltLang="el-GR"/>
          </a:p>
        </p:txBody>
      </p:sp>
      <p:sp>
        <p:nvSpPr>
          <p:cNvPr id="9" name="Slide Number Placeholder 8"/>
          <p:cNvSpPr>
            <a:spLocks noGrp="1"/>
          </p:cNvSpPr>
          <p:nvPr>
            <p:ph type="sldNum" sz="quarter" idx="12"/>
          </p:nvPr>
        </p:nvSpPr>
        <p:spPr/>
        <p:txBody>
          <a:bodyPr/>
          <a:lstStyle/>
          <a:p>
            <a:fld id="{0879FC79-E9C6-49A1-9AB3-0E3B564060F2}" type="slidenum">
              <a:rPr lang="el-GR" altLang="el-GR" smtClean="0"/>
              <a:pPr/>
              <a:t>‹#›</a:t>
            </a:fld>
            <a:endParaRPr lang="el-GR" altLang="el-GR"/>
          </a:p>
        </p:txBody>
      </p:sp>
    </p:spTree>
    <p:extLst>
      <p:ext uri="{BB962C8B-B14F-4D97-AF65-F5344CB8AC3E}">
        <p14:creationId xmlns:p14="http://schemas.microsoft.com/office/powerpoint/2010/main" val="386036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endParaRPr lang="el-GR" altLang="el-G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l-GR" alt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CA49A6D-4523-4E97-A58E-8D03C4C1F94B}" type="slidenum">
              <a:rPr lang="el-GR" altLang="el-GR" smtClean="0"/>
              <a:pPr/>
              <a:t>‹#›</a:t>
            </a:fld>
            <a:endParaRPr lang="el-GR" altLang="el-GR"/>
          </a:p>
        </p:txBody>
      </p:sp>
    </p:spTree>
    <p:extLst>
      <p:ext uri="{BB962C8B-B14F-4D97-AF65-F5344CB8AC3E}">
        <p14:creationId xmlns:p14="http://schemas.microsoft.com/office/powerpoint/2010/main" val="1900750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l-GR" altLang="el-GR"/>
          </a:p>
        </p:txBody>
      </p:sp>
      <p:sp>
        <p:nvSpPr>
          <p:cNvPr id="6" name="Footer Placeholder 5"/>
          <p:cNvSpPr>
            <a:spLocks noGrp="1"/>
          </p:cNvSpPr>
          <p:nvPr>
            <p:ph type="ftr" sz="quarter" idx="11"/>
          </p:nvPr>
        </p:nvSpPr>
        <p:spPr/>
        <p:txBody>
          <a:bodyPr/>
          <a:lstStyle/>
          <a:p>
            <a:endParaRPr lang="el-GR" altLang="el-GR"/>
          </a:p>
        </p:txBody>
      </p:sp>
      <p:sp>
        <p:nvSpPr>
          <p:cNvPr id="7" name="Slide Number Placeholder 6"/>
          <p:cNvSpPr>
            <a:spLocks noGrp="1"/>
          </p:cNvSpPr>
          <p:nvPr>
            <p:ph type="sldNum" sz="quarter" idx="12"/>
          </p:nvPr>
        </p:nvSpPr>
        <p:spPr/>
        <p:txBody>
          <a:bodyPr/>
          <a:lstStyle/>
          <a:p>
            <a:fld id="{220F08D9-DACD-47D2-8589-C13FA7DB1AC0}" type="slidenum">
              <a:rPr lang="el-GR" altLang="el-GR" smtClean="0"/>
              <a:pPr/>
              <a:t>‹#›</a:t>
            </a:fld>
            <a:endParaRPr lang="el-GR" altLang="el-GR"/>
          </a:p>
        </p:txBody>
      </p:sp>
    </p:spTree>
    <p:extLst>
      <p:ext uri="{BB962C8B-B14F-4D97-AF65-F5344CB8AC3E}">
        <p14:creationId xmlns:p14="http://schemas.microsoft.com/office/powerpoint/2010/main" val="517482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847141"/>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403776"/>
            <a:ext cx="7543801" cy="4795524"/>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endParaRPr lang="el-GR" altLang="el-G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ltLang="el-G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2CDE5E95-91A6-4DD9-863D-C23A369941A1}" type="slidenum">
              <a:rPr lang="el-GR" altLang="el-GR" smtClean="0"/>
              <a:pPr/>
              <a:t>‹#›</a:t>
            </a:fld>
            <a:endParaRPr lang="el-GR" altLang="el-GR"/>
          </a:p>
        </p:txBody>
      </p:sp>
      <p:cxnSp>
        <p:nvCxnSpPr>
          <p:cNvPr id="10" name="Straight Connector 9"/>
          <p:cNvCxnSpPr/>
          <p:nvPr/>
        </p:nvCxnSpPr>
        <p:spPr>
          <a:xfrm>
            <a:off x="895149" y="1268760"/>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715217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182563" indent="-182563"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6.xml"/><Relationship Id="rId5" Type="http://schemas.openxmlformats.org/officeDocument/2006/relationships/image" Target="../media/image20.png"/><Relationship Id="rId4" Type="http://schemas.openxmlformats.org/officeDocument/2006/relationships/image" Target="../media/image19.png"/></Relationships>
</file>

<file path=ppt/slides/_rels/slide14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6.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14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7.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1.wmf"/><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31800" y="274638"/>
            <a:ext cx="8255000" cy="5494337"/>
          </a:xfrm>
        </p:spPr>
        <p:txBody>
          <a:bodyPr/>
          <a:lstStyle/>
          <a:p>
            <a:r>
              <a:rPr lang="el-GR" altLang="el-GR" sz="4000" b="1"/>
              <a:t>ΤΕΧΝΟΛΟΓΙΑ ΛΟΓΙΣΜΙΚΟΥ (</a:t>
            </a:r>
            <a:r>
              <a:rPr lang="en-US" altLang="el-GR" sz="4000" b="1"/>
              <a:t>SOFTWARE ENGINEERING)</a:t>
            </a:r>
            <a:br>
              <a:rPr lang="en-US" altLang="el-GR" sz="4000" b="1"/>
            </a:br>
            <a:br>
              <a:rPr lang="el-GR" altLang="el-GR" sz="4000" b="1"/>
            </a:br>
            <a:r>
              <a:rPr lang="en-US" altLang="el-GR" sz="2800" b="1"/>
              <a:t>UML – </a:t>
            </a:r>
            <a:r>
              <a:rPr lang="el-GR" altLang="el-GR" sz="2800" b="1"/>
              <a:t>διαγράμματα περιπτώσεων χρήσης, διαγράμματα κλάσεων, διαγράμματα ακολουθίας, διαγράμματα δραστηριότητας, διαγράμματα παράταξης</a:t>
            </a:r>
            <a:endParaRPr lang="el-GR" altLang="el-GR" sz="3200" b="1"/>
          </a:p>
        </p:txBody>
      </p:sp>
      <p:sp>
        <p:nvSpPr>
          <p:cNvPr id="184323" name="Rectangle 3"/>
          <p:cNvSpPr>
            <a:spLocks noGrp="1" noChangeArrowheads="1"/>
          </p:cNvSpPr>
          <p:nvPr>
            <p:ph idx="1"/>
          </p:nvPr>
        </p:nvSpPr>
        <p:spPr>
          <a:xfrm>
            <a:off x="457200" y="1854200"/>
            <a:ext cx="8229600" cy="4276725"/>
          </a:xfrm>
        </p:spPr>
        <p:txBody>
          <a:bodyPr/>
          <a:lstStyle/>
          <a:p>
            <a:endParaRPr lang="el-GR" altLang="el-GR"/>
          </a:p>
          <a:p>
            <a:pPr>
              <a:buFont typeface="Wingdings" panose="05000000000000000000" pitchFamily="2" charset="2"/>
              <a:buNone/>
            </a:pPr>
            <a:endParaRPr lang="el-GR" altLang="el-GR"/>
          </a:p>
        </p:txBody>
      </p:sp>
      <p:sp>
        <p:nvSpPr>
          <p:cNvPr id="6" name="Slide Number Placeholder 5"/>
          <p:cNvSpPr>
            <a:spLocks noGrp="1"/>
          </p:cNvSpPr>
          <p:nvPr>
            <p:ph type="sldNum" sz="quarter" idx="12"/>
          </p:nvPr>
        </p:nvSpPr>
        <p:spPr/>
        <p:txBody>
          <a:bodyPr/>
          <a:lstStyle/>
          <a:p>
            <a:fld id="{40B92FAC-7371-4F2A-8592-D3275C55B791}" type="slidenum">
              <a:rPr lang="el-GR" altLang="el-GR"/>
              <a:pPr/>
              <a:t>1</a:t>
            </a:fld>
            <a:endParaRPr lang="el-GR" alt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type="title"/>
          </p:nvPr>
        </p:nvSpPr>
        <p:spPr>
          <a:xfrm>
            <a:off x="457200" y="188913"/>
            <a:ext cx="8229600" cy="1143000"/>
          </a:xfrm>
        </p:spPr>
        <p:txBody>
          <a:bodyPr/>
          <a:lstStyle/>
          <a:p>
            <a:r>
              <a:rPr lang="el-GR" altLang="el-GR" sz="4000"/>
              <a:t>Παράδειγμα: Εναλλακτικές ροές </a:t>
            </a:r>
            <a:r>
              <a:rPr lang="en-US" altLang="el-GR" sz="4000"/>
              <a:t>UC</a:t>
            </a:r>
            <a:r>
              <a:rPr lang="el-GR" altLang="el-GR" sz="4000"/>
              <a:t> «δανεισμός αντιτύπων»</a:t>
            </a:r>
          </a:p>
        </p:txBody>
      </p:sp>
      <p:sp>
        <p:nvSpPr>
          <p:cNvPr id="649219" name="Rectangle 3"/>
          <p:cNvSpPr>
            <a:spLocks noGrp="1" noChangeArrowheads="1"/>
          </p:cNvSpPr>
          <p:nvPr>
            <p:ph idx="1"/>
          </p:nvPr>
        </p:nvSpPr>
        <p:spPr>
          <a:xfrm>
            <a:off x="206375" y="1331913"/>
            <a:ext cx="8731250" cy="5068888"/>
          </a:xfrm>
          <a:noFill/>
        </p:spPr>
        <p:txBody>
          <a:bodyPr lIns="36000" rIns="36000">
            <a:normAutofit fontScale="92500" lnSpcReduction="20000"/>
          </a:bodyPr>
          <a:lstStyle/>
          <a:p>
            <a:pPr>
              <a:lnSpc>
                <a:spcPct val="120000"/>
              </a:lnSpc>
              <a:spcBef>
                <a:spcPts val="0"/>
              </a:spcBef>
              <a:spcAft>
                <a:spcPts val="0"/>
              </a:spcAft>
              <a:buFont typeface="Wingdings" panose="05000000000000000000" pitchFamily="2" charset="2"/>
              <a:buNone/>
            </a:pPr>
            <a:r>
              <a:rPr lang="el-GR" altLang="el-GR" sz="1800" dirty="0"/>
              <a:t>* Σε οποιοδήποτε σημείο το λογισμικό καταρρέει. [* </a:t>
            </a:r>
            <a:r>
              <a:rPr lang="el-GR" altLang="el-GR" sz="1800" dirty="0">
                <a:sym typeface="Wingdings" panose="05000000000000000000" pitchFamily="2" charset="2"/>
              </a:rPr>
              <a:t> σε οποιοδήποτε βήμα]</a:t>
            </a:r>
            <a:endParaRPr lang="el-GR" altLang="el-GR" sz="1800" dirty="0"/>
          </a:p>
          <a:p>
            <a:pPr>
              <a:lnSpc>
                <a:spcPct val="120000"/>
              </a:lnSpc>
              <a:spcBef>
                <a:spcPts val="0"/>
              </a:spcBef>
              <a:spcAft>
                <a:spcPts val="0"/>
              </a:spcAft>
              <a:buFont typeface="Wingdings" panose="05000000000000000000" pitchFamily="2" charset="2"/>
              <a:buNone/>
            </a:pPr>
            <a:r>
              <a:rPr lang="el-GR" altLang="el-GR" sz="1800" dirty="0"/>
              <a:t>	1. Ο βιβλιοθηκονόμος εκκινεί το Σύστημα.</a:t>
            </a:r>
          </a:p>
          <a:p>
            <a:pPr>
              <a:lnSpc>
                <a:spcPct val="120000"/>
              </a:lnSpc>
              <a:spcBef>
                <a:spcPts val="0"/>
              </a:spcBef>
              <a:spcAft>
                <a:spcPts val="0"/>
              </a:spcAft>
              <a:buFont typeface="Wingdings" panose="05000000000000000000" pitchFamily="2" charset="2"/>
              <a:buNone/>
            </a:pPr>
            <a:r>
              <a:rPr lang="el-GR" altLang="el-GR" sz="1800" dirty="0"/>
              <a:t>	2. Το Σύστημα </a:t>
            </a:r>
            <a:r>
              <a:rPr lang="el-GR" altLang="el-GR" sz="1800" dirty="0" err="1"/>
              <a:t>ταυτοποιεί</a:t>
            </a:r>
            <a:r>
              <a:rPr lang="el-GR" altLang="el-GR" sz="1800" dirty="0"/>
              <a:t> το βιβλιοθηκονόμο.</a:t>
            </a:r>
          </a:p>
          <a:p>
            <a:pPr>
              <a:lnSpc>
                <a:spcPct val="120000"/>
              </a:lnSpc>
              <a:spcBef>
                <a:spcPts val="0"/>
              </a:spcBef>
              <a:spcAft>
                <a:spcPts val="0"/>
              </a:spcAft>
              <a:buFont typeface="Wingdings" panose="05000000000000000000" pitchFamily="2" charset="2"/>
              <a:buNone/>
            </a:pPr>
            <a:r>
              <a:rPr lang="el-GR" altLang="el-GR" sz="1800" dirty="0"/>
              <a:t>	3. Ο βιβλιοθηκονόμος εκκινεί το δανεισμό για τα εναπομείναντα αντίτυπα.</a:t>
            </a:r>
          </a:p>
          <a:p>
            <a:pPr>
              <a:lnSpc>
                <a:spcPct val="120000"/>
              </a:lnSpc>
              <a:spcBef>
                <a:spcPts val="0"/>
              </a:spcBef>
              <a:spcAft>
                <a:spcPts val="0"/>
              </a:spcAft>
              <a:buFont typeface="Wingdings" panose="05000000000000000000" pitchFamily="2" charset="2"/>
              <a:buNone/>
            </a:pPr>
            <a:r>
              <a:rPr lang="el-GR" altLang="el-GR" sz="1800" dirty="0" err="1"/>
              <a:t>2α</a:t>
            </a:r>
            <a:r>
              <a:rPr lang="el-GR" altLang="el-GR" sz="1800" dirty="0"/>
              <a:t>. Ο δανειζόμενος έρχεται για πρώτη φορά για δανεισμό. [</a:t>
            </a:r>
            <a:r>
              <a:rPr lang="el-GR" altLang="el-GR" sz="1800" dirty="0" err="1"/>
              <a:t>2α</a:t>
            </a:r>
            <a:r>
              <a:rPr lang="el-GR" altLang="el-GR" sz="1800" dirty="0"/>
              <a:t> </a:t>
            </a:r>
            <a:r>
              <a:rPr lang="el-GR" altLang="el-GR" sz="1800" dirty="0">
                <a:sym typeface="Wingdings" panose="05000000000000000000" pitchFamily="2" charset="2"/>
              </a:rPr>
              <a:t> εναλλακτική του βήματος 2]</a:t>
            </a:r>
            <a:endParaRPr lang="el-GR" altLang="el-GR" sz="1800" dirty="0"/>
          </a:p>
          <a:p>
            <a:pPr>
              <a:lnSpc>
                <a:spcPct val="120000"/>
              </a:lnSpc>
              <a:spcBef>
                <a:spcPts val="0"/>
              </a:spcBef>
              <a:spcAft>
                <a:spcPts val="0"/>
              </a:spcAft>
              <a:buFont typeface="Wingdings" panose="05000000000000000000" pitchFamily="2" charset="2"/>
              <a:buNone/>
            </a:pPr>
            <a:r>
              <a:rPr lang="el-GR" altLang="el-GR" sz="1800" dirty="0"/>
              <a:t>	1. Ο βιβλιοθηκονόμος επιβεβαιώνει ότι ο δανειζόμενος μπορεί να δανειστεί βιβλία από τη Βιβλιοθήκη.</a:t>
            </a:r>
          </a:p>
          <a:p>
            <a:pPr>
              <a:lnSpc>
                <a:spcPct val="120000"/>
              </a:lnSpc>
              <a:spcBef>
                <a:spcPts val="0"/>
              </a:spcBef>
              <a:spcAft>
                <a:spcPts val="0"/>
              </a:spcAft>
              <a:buFont typeface="Wingdings" panose="05000000000000000000" pitchFamily="2" charset="2"/>
              <a:buNone/>
            </a:pPr>
            <a:r>
              <a:rPr lang="el-GR" altLang="el-GR" sz="1800" dirty="0"/>
              <a:t>		</a:t>
            </a:r>
            <a:r>
              <a:rPr lang="el-GR" altLang="el-GR" sz="1800" dirty="0" err="1"/>
              <a:t>1α</a:t>
            </a:r>
            <a:r>
              <a:rPr lang="el-GR" altLang="el-GR" sz="1800" dirty="0"/>
              <a:t>. Ο δανειζόμενος δε δικαιούται να δανειστεί από τη Βιβλιοθήκη.</a:t>
            </a:r>
          </a:p>
          <a:p>
            <a:pPr>
              <a:lnSpc>
                <a:spcPct val="120000"/>
              </a:lnSpc>
              <a:spcBef>
                <a:spcPts val="0"/>
              </a:spcBef>
              <a:spcAft>
                <a:spcPts val="0"/>
              </a:spcAft>
              <a:buFont typeface="Wingdings" panose="05000000000000000000" pitchFamily="2" charset="2"/>
              <a:buNone/>
            </a:pPr>
            <a:r>
              <a:rPr lang="el-GR" altLang="el-GR" sz="1800" dirty="0"/>
              <a:t>			1. Ο δανεισμός τερματίζει.</a:t>
            </a:r>
          </a:p>
          <a:p>
            <a:pPr>
              <a:lnSpc>
                <a:spcPct val="120000"/>
              </a:lnSpc>
              <a:spcBef>
                <a:spcPts val="0"/>
              </a:spcBef>
              <a:spcAft>
                <a:spcPts val="0"/>
              </a:spcAft>
              <a:buFont typeface="Wingdings" panose="05000000000000000000" pitchFamily="2" charset="2"/>
              <a:buNone/>
            </a:pPr>
            <a:r>
              <a:rPr lang="el-GR" altLang="el-GR" sz="1800" dirty="0"/>
              <a:t>	2. Ο βιβλιοθηκονόμος καταχωρίζει τον δανειζόμενο στο σύστημα με τη Διαχείριση </a:t>
            </a:r>
            <a:r>
              <a:rPr lang="el-GR" altLang="el-GR" sz="1800" dirty="0" err="1"/>
              <a:t>Δανειζομένου</a:t>
            </a:r>
            <a:r>
              <a:rPr lang="el-GR" altLang="el-GR" sz="1800" dirty="0"/>
              <a:t>.</a:t>
            </a:r>
          </a:p>
          <a:p>
            <a:pPr>
              <a:lnSpc>
                <a:spcPct val="120000"/>
              </a:lnSpc>
              <a:spcBef>
                <a:spcPts val="0"/>
              </a:spcBef>
              <a:spcAft>
                <a:spcPts val="0"/>
              </a:spcAft>
              <a:buFont typeface="Wingdings" panose="05000000000000000000" pitchFamily="2" charset="2"/>
              <a:buNone/>
            </a:pPr>
            <a:r>
              <a:rPr lang="el-GR" altLang="el-GR" sz="1800" dirty="0" err="1"/>
              <a:t>5α</a:t>
            </a:r>
            <a:r>
              <a:rPr lang="el-GR" altLang="el-GR" sz="1800" dirty="0"/>
              <a:t>. Το Σύστημα δε βρίσκει το αντίτυπο του βιβλίου [</a:t>
            </a:r>
            <a:r>
              <a:rPr lang="el-GR" altLang="el-GR" sz="1800" dirty="0" err="1"/>
              <a:t>5α</a:t>
            </a:r>
            <a:r>
              <a:rPr lang="el-GR" altLang="el-GR" sz="1800" dirty="0"/>
              <a:t> </a:t>
            </a:r>
            <a:r>
              <a:rPr lang="el-GR" altLang="el-GR" sz="1800" dirty="0">
                <a:sym typeface="Wingdings" panose="05000000000000000000" pitchFamily="2" charset="2"/>
              </a:rPr>
              <a:t> εναλλακτική του βήματος 5]</a:t>
            </a:r>
            <a:endParaRPr lang="el-GR" altLang="el-GR" sz="1800" dirty="0"/>
          </a:p>
          <a:p>
            <a:pPr>
              <a:lnSpc>
                <a:spcPct val="120000"/>
              </a:lnSpc>
              <a:spcBef>
                <a:spcPts val="0"/>
              </a:spcBef>
              <a:spcAft>
                <a:spcPts val="0"/>
              </a:spcAft>
              <a:buFont typeface="Wingdings" panose="05000000000000000000" pitchFamily="2" charset="2"/>
              <a:buNone/>
            </a:pPr>
            <a:r>
              <a:rPr lang="el-GR" altLang="el-GR" sz="1800" dirty="0"/>
              <a:t>	1. Ο βιβλιοθηκονόμος κρατά το αντίτυπο για να διαπιστώσει το σφάλμα αργότερα.</a:t>
            </a:r>
          </a:p>
          <a:p>
            <a:pPr>
              <a:lnSpc>
                <a:spcPct val="120000"/>
              </a:lnSpc>
              <a:spcBef>
                <a:spcPts val="0"/>
              </a:spcBef>
              <a:spcAft>
                <a:spcPts val="0"/>
              </a:spcAft>
              <a:buFont typeface="Wingdings" panose="05000000000000000000" pitchFamily="2" charset="2"/>
              <a:buNone/>
            </a:pPr>
            <a:r>
              <a:rPr lang="el-GR" altLang="el-GR" sz="1800" dirty="0"/>
              <a:t>	2. Ο δανεισμός τερματίζει.</a:t>
            </a:r>
          </a:p>
          <a:p>
            <a:pPr>
              <a:lnSpc>
                <a:spcPct val="120000"/>
              </a:lnSpc>
              <a:spcBef>
                <a:spcPts val="0"/>
              </a:spcBef>
              <a:spcAft>
                <a:spcPts val="0"/>
              </a:spcAft>
              <a:buFont typeface="Wingdings" panose="05000000000000000000" pitchFamily="2" charset="2"/>
              <a:buNone/>
            </a:pPr>
            <a:r>
              <a:rPr lang="el-GR" altLang="el-GR" sz="1800" dirty="0" err="1"/>
              <a:t>7α</a:t>
            </a:r>
            <a:r>
              <a:rPr lang="el-GR" altLang="el-GR" sz="1800" dirty="0"/>
              <a:t>. Ο δανειζόμενος δεν μπορεί να δανειστεί βιβλία [</a:t>
            </a:r>
            <a:r>
              <a:rPr lang="el-GR" altLang="el-GR" sz="1800" dirty="0" err="1"/>
              <a:t>7α</a:t>
            </a:r>
            <a:r>
              <a:rPr lang="el-GR" altLang="el-GR" sz="1800" dirty="0"/>
              <a:t> </a:t>
            </a:r>
            <a:r>
              <a:rPr lang="el-GR" altLang="el-GR" sz="1800" dirty="0">
                <a:sym typeface="Wingdings" panose="05000000000000000000" pitchFamily="2" charset="2"/>
              </a:rPr>
              <a:t> εναλλακτική του </a:t>
            </a:r>
            <a:r>
              <a:rPr lang="el-GR" altLang="el-GR" sz="1800" dirty="0" err="1">
                <a:sym typeface="Wingdings" panose="05000000000000000000" pitchFamily="2" charset="2"/>
              </a:rPr>
              <a:t>βήματος7</a:t>
            </a:r>
            <a:r>
              <a:rPr lang="el-GR" altLang="el-GR" sz="1800" dirty="0">
                <a:sym typeface="Wingdings" panose="05000000000000000000" pitchFamily="2" charset="2"/>
              </a:rPr>
              <a:t>]</a:t>
            </a:r>
            <a:endParaRPr lang="el-GR" altLang="el-GR" sz="1800" dirty="0"/>
          </a:p>
          <a:p>
            <a:pPr>
              <a:lnSpc>
                <a:spcPct val="120000"/>
              </a:lnSpc>
              <a:spcBef>
                <a:spcPts val="0"/>
              </a:spcBef>
              <a:spcAft>
                <a:spcPts val="0"/>
              </a:spcAft>
              <a:buFont typeface="Wingdings" panose="05000000000000000000" pitchFamily="2" charset="2"/>
              <a:buNone/>
            </a:pPr>
            <a:r>
              <a:rPr lang="el-GR" altLang="el-GR" sz="1800" dirty="0"/>
              <a:t>	1. Ο βιβλιοθηκονόμος ενημερώνει το δανειζόμενο.</a:t>
            </a:r>
          </a:p>
          <a:p>
            <a:pPr>
              <a:lnSpc>
                <a:spcPct val="120000"/>
              </a:lnSpc>
              <a:spcBef>
                <a:spcPts val="0"/>
              </a:spcBef>
              <a:spcAft>
                <a:spcPts val="0"/>
              </a:spcAft>
              <a:buFont typeface="Wingdings" panose="05000000000000000000" pitchFamily="2" charset="2"/>
              <a:buNone/>
            </a:pPr>
            <a:r>
              <a:rPr lang="el-GR" altLang="el-GR" sz="1800" dirty="0"/>
              <a:t>	2. Κρατά τα εναπομείναντα αντίτυπα για να επιστρέψουν στα ράφια.</a:t>
            </a:r>
          </a:p>
          <a:p>
            <a:pPr>
              <a:lnSpc>
                <a:spcPct val="120000"/>
              </a:lnSpc>
              <a:spcBef>
                <a:spcPts val="0"/>
              </a:spcBef>
              <a:spcAft>
                <a:spcPts val="0"/>
              </a:spcAft>
              <a:buFont typeface="Wingdings" panose="05000000000000000000" pitchFamily="2" charset="2"/>
              <a:buNone/>
            </a:pPr>
            <a:r>
              <a:rPr lang="el-GR" altLang="el-GR" sz="1800" dirty="0"/>
              <a:t>	3. Ο δανεισμός τερματίζεται.</a:t>
            </a:r>
          </a:p>
        </p:txBody>
      </p:sp>
      <p:sp>
        <p:nvSpPr>
          <p:cNvPr id="6" name="Slide Number Placeholder 5"/>
          <p:cNvSpPr>
            <a:spLocks noGrp="1"/>
          </p:cNvSpPr>
          <p:nvPr>
            <p:ph type="sldNum" sz="quarter" idx="12"/>
          </p:nvPr>
        </p:nvSpPr>
        <p:spPr/>
        <p:txBody>
          <a:bodyPr/>
          <a:lstStyle/>
          <a:p>
            <a:fld id="{071D9D17-1342-4297-8E1D-0CF67DD21FF3}" type="slidenum">
              <a:rPr lang="el-GR" altLang="el-GR"/>
              <a:pPr/>
              <a:t>10</a:t>
            </a:fld>
            <a:endParaRPr lang="el-GR" altLang="el-G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4818" name="1 - Τίτλος"/>
          <p:cNvSpPr>
            <a:spLocks noGrp="1"/>
          </p:cNvSpPr>
          <p:nvPr>
            <p:ph type="title"/>
          </p:nvPr>
        </p:nvSpPr>
        <p:spPr/>
        <p:txBody>
          <a:bodyPr>
            <a:normAutofit fontScale="90000"/>
          </a:bodyPr>
          <a:lstStyle/>
          <a:p>
            <a:r>
              <a:rPr lang="el-GR" altLang="el-GR" b="1"/>
              <a:t>Διεπαφές – Συμβολισμός υλοποίησης διεπαφής</a:t>
            </a:r>
            <a:endParaRPr lang="el-GR" altLang="el-GR"/>
          </a:p>
        </p:txBody>
      </p:sp>
      <p:sp>
        <p:nvSpPr>
          <p:cNvPr id="28" name="Slide Number Placeholder 3"/>
          <p:cNvSpPr>
            <a:spLocks noGrp="1"/>
          </p:cNvSpPr>
          <p:nvPr>
            <p:ph type="sldNum" sz="quarter" idx="12"/>
          </p:nvPr>
        </p:nvSpPr>
        <p:spPr/>
        <p:txBody>
          <a:bodyPr/>
          <a:lstStyle/>
          <a:p>
            <a:fld id="{8B05E31E-5947-461E-9D4F-17E113C80944}" type="slidenum">
              <a:rPr lang="el-GR" altLang="el-GR"/>
              <a:pPr/>
              <a:t>100</a:t>
            </a:fld>
            <a:endParaRPr lang="el-GR" altLang="el-GR"/>
          </a:p>
        </p:txBody>
      </p:sp>
      <p:sp>
        <p:nvSpPr>
          <p:cNvPr id="674819" name="Rectangle 3"/>
          <p:cNvSpPr>
            <a:spLocks noChangeArrowheads="1"/>
          </p:cNvSpPr>
          <p:nvPr/>
        </p:nvSpPr>
        <p:spPr bwMode="auto">
          <a:xfrm>
            <a:off x="474663" y="2393950"/>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ΜεταφορικόΜέσο</a:t>
            </a:r>
          </a:p>
        </p:txBody>
      </p:sp>
      <p:sp>
        <p:nvSpPr>
          <p:cNvPr id="674820" name="Rectangle 4"/>
          <p:cNvSpPr>
            <a:spLocks noChangeArrowheads="1"/>
          </p:cNvSpPr>
          <p:nvPr/>
        </p:nvSpPr>
        <p:spPr bwMode="auto">
          <a:xfrm>
            <a:off x="474663" y="3024188"/>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21" name="Rectangle 5"/>
          <p:cNvSpPr>
            <a:spLocks noChangeArrowheads="1"/>
          </p:cNvSpPr>
          <p:nvPr/>
        </p:nvSpPr>
        <p:spPr bwMode="auto">
          <a:xfrm>
            <a:off x="474663" y="3338513"/>
            <a:ext cx="3016250" cy="4508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4822" name="Rectangle 6"/>
          <p:cNvSpPr>
            <a:spLocks noChangeArrowheads="1"/>
          </p:cNvSpPr>
          <p:nvPr/>
        </p:nvSpPr>
        <p:spPr bwMode="auto">
          <a:xfrm>
            <a:off x="115888" y="4959350"/>
            <a:ext cx="1709737"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4823" name="Rectangle 7"/>
          <p:cNvSpPr>
            <a:spLocks noChangeArrowheads="1"/>
          </p:cNvSpPr>
          <p:nvPr/>
        </p:nvSpPr>
        <p:spPr bwMode="auto">
          <a:xfrm>
            <a:off x="2365375" y="4959350"/>
            <a:ext cx="1709738"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Πλοίο</a:t>
            </a:r>
          </a:p>
        </p:txBody>
      </p:sp>
      <p:sp>
        <p:nvSpPr>
          <p:cNvPr id="674824" name="AutoShape 8"/>
          <p:cNvSpPr>
            <a:spLocks noChangeArrowheads="1"/>
          </p:cNvSpPr>
          <p:nvPr/>
        </p:nvSpPr>
        <p:spPr bwMode="auto">
          <a:xfrm rot="1847400">
            <a:off x="1060450" y="3789363"/>
            <a:ext cx="223838" cy="225425"/>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25" name="Line 9"/>
          <p:cNvSpPr>
            <a:spLocks noChangeShapeType="1"/>
          </p:cNvSpPr>
          <p:nvPr/>
        </p:nvSpPr>
        <p:spPr bwMode="auto">
          <a:xfrm rot="1847400">
            <a:off x="858838" y="3933825"/>
            <a:ext cx="0" cy="10715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26" name="AutoShape 10"/>
          <p:cNvSpPr>
            <a:spLocks noChangeArrowheads="1"/>
          </p:cNvSpPr>
          <p:nvPr/>
        </p:nvSpPr>
        <p:spPr bwMode="auto">
          <a:xfrm rot="19752600" flipH="1">
            <a:off x="2365375" y="3789363"/>
            <a:ext cx="223838" cy="225425"/>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27" name="Line 11"/>
          <p:cNvSpPr>
            <a:spLocks noChangeShapeType="1"/>
          </p:cNvSpPr>
          <p:nvPr/>
        </p:nvSpPr>
        <p:spPr bwMode="auto">
          <a:xfrm rot="19752600" flipH="1">
            <a:off x="2816225" y="3933825"/>
            <a:ext cx="0" cy="10715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28" name="AutoShape 12"/>
          <p:cNvSpPr>
            <a:spLocks noChangeArrowheads="1"/>
          </p:cNvSpPr>
          <p:nvPr/>
        </p:nvSpPr>
        <p:spPr bwMode="auto">
          <a:xfrm flipV="1">
            <a:off x="3941763" y="1719263"/>
            <a:ext cx="2474912" cy="1168400"/>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Υλοποίηση διεπαφής – το όνομα της διεπαφής σημειώνεται δίπλα από κύκλο</a:t>
            </a:r>
          </a:p>
        </p:txBody>
      </p:sp>
      <p:sp>
        <p:nvSpPr>
          <p:cNvPr id="674829" name="Oval 13"/>
          <p:cNvSpPr>
            <a:spLocks noChangeArrowheads="1"/>
          </p:cNvSpPr>
          <p:nvPr/>
        </p:nvSpPr>
        <p:spPr bwMode="auto">
          <a:xfrm>
            <a:off x="2592388" y="4103688"/>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30" name="Line 14"/>
          <p:cNvSpPr>
            <a:spLocks noChangeShapeType="1"/>
          </p:cNvSpPr>
          <p:nvPr/>
        </p:nvSpPr>
        <p:spPr bwMode="auto">
          <a:xfrm rot="-1847400">
            <a:off x="6615113" y="2668588"/>
            <a:ext cx="207962" cy="7048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31" name="Rectangle 15"/>
          <p:cNvSpPr>
            <a:spLocks noChangeArrowheads="1"/>
          </p:cNvSpPr>
          <p:nvPr/>
        </p:nvSpPr>
        <p:spPr bwMode="auto">
          <a:xfrm>
            <a:off x="7226300" y="3068638"/>
            <a:ext cx="170973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4832" name="Rectangle 16"/>
          <p:cNvSpPr>
            <a:spLocks noChangeArrowheads="1"/>
          </p:cNvSpPr>
          <p:nvPr/>
        </p:nvSpPr>
        <p:spPr bwMode="auto">
          <a:xfrm>
            <a:off x="7226300" y="3789363"/>
            <a:ext cx="170973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Πλοίο</a:t>
            </a:r>
          </a:p>
        </p:txBody>
      </p:sp>
      <p:sp>
        <p:nvSpPr>
          <p:cNvPr id="674833" name="Line 17"/>
          <p:cNvSpPr>
            <a:spLocks noChangeShapeType="1"/>
          </p:cNvSpPr>
          <p:nvPr/>
        </p:nvSpPr>
        <p:spPr bwMode="auto">
          <a:xfrm>
            <a:off x="6819900" y="4103688"/>
            <a:ext cx="4048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34" name="Oval 18"/>
          <p:cNvSpPr>
            <a:spLocks noChangeArrowheads="1"/>
          </p:cNvSpPr>
          <p:nvPr/>
        </p:nvSpPr>
        <p:spPr bwMode="auto">
          <a:xfrm>
            <a:off x="6684963" y="4014788"/>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35" name="Line 19"/>
          <p:cNvSpPr>
            <a:spLocks noChangeShapeType="1"/>
          </p:cNvSpPr>
          <p:nvPr/>
        </p:nvSpPr>
        <p:spPr bwMode="auto">
          <a:xfrm>
            <a:off x="6821488" y="3384550"/>
            <a:ext cx="4048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36" name="Oval 20"/>
          <p:cNvSpPr>
            <a:spLocks noChangeArrowheads="1"/>
          </p:cNvSpPr>
          <p:nvPr/>
        </p:nvSpPr>
        <p:spPr bwMode="auto">
          <a:xfrm>
            <a:off x="6686550" y="3295650"/>
            <a:ext cx="134938"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37" name="Oval 21"/>
          <p:cNvSpPr>
            <a:spLocks noChangeArrowheads="1"/>
          </p:cNvSpPr>
          <p:nvPr/>
        </p:nvSpPr>
        <p:spPr bwMode="auto">
          <a:xfrm>
            <a:off x="6911975" y="3294063"/>
            <a:ext cx="134938"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38" name="Line 22"/>
          <p:cNvSpPr>
            <a:spLocks noChangeShapeType="1"/>
          </p:cNvSpPr>
          <p:nvPr/>
        </p:nvSpPr>
        <p:spPr bwMode="auto">
          <a:xfrm rot="-1847400">
            <a:off x="3086100" y="3608388"/>
            <a:ext cx="1828800" cy="20923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39" name="Text Box 23"/>
          <p:cNvSpPr txBox="1">
            <a:spLocks noChangeArrowheads="1"/>
          </p:cNvSpPr>
          <p:nvPr/>
        </p:nvSpPr>
        <p:spPr bwMode="auto">
          <a:xfrm>
            <a:off x="4616450" y="3159125"/>
            <a:ext cx="195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ΜεταφορικόΜέσο</a:t>
            </a:r>
          </a:p>
        </p:txBody>
      </p:sp>
      <p:sp>
        <p:nvSpPr>
          <p:cNvPr id="674840" name="Text Box 24"/>
          <p:cNvSpPr txBox="1">
            <a:spLocks noChangeArrowheads="1"/>
          </p:cNvSpPr>
          <p:nvPr/>
        </p:nvSpPr>
        <p:spPr bwMode="auto">
          <a:xfrm>
            <a:off x="4616450" y="3835400"/>
            <a:ext cx="195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ΜεταφορικόΜέσο</a:t>
            </a:r>
          </a:p>
        </p:txBody>
      </p:sp>
      <p:sp>
        <p:nvSpPr>
          <p:cNvPr id="674841" name="AutoShape 25"/>
          <p:cNvSpPr>
            <a:spLocks noChangeArrowheads="1"/>
          </p:cNvSpPr>
          <p:nvPr/>
        </p:nvSpPr>
        <p:spPr bwMode="auto">
          <a:xfrm flipV="1">
            <a:off x="4751388" y="5094288"/>
            <a:ext cx="2474912" cy="1168400"/>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Υλοποίηση διεπαφής – διάστικτη γραμμή από κλάση προς τη διεπαφή</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1 - Τίτλος"/>
          <p:cNvSpPr>
            <a:spLocks noGrp="1"/>
          </p:cNvSpPr>
          <p:nvPr>
            <p:ph type="title"/>
          </p:nvPr>
        </p:nvSpPr>
        <p:spPr/>
        <p:txBody>
          <a:bodyPr>
            <a:normAutofit fontScale="90000"/>
          </a:bodyPr>
          <a:lstStyle/>
          <a:p>
            <a:r>
              <a:rPr lang="el-GR" altLang="el-GR" sz="4000"/>
              <a:t>Οι δύο συμβολισμοί της UML για την παροχή και χρήση διεπαφής</a:t>
            </a:r>
          </a:p>
        </p:txBody>
      </p:sp>
      <p:sp>
        <p:nvSpPr>
          <p:cNvPr id="30" name="Slide Number Placeholder 3"/>
          <p:cNvSpPr>
            <a:spLocks noGrp="1"/>
          </p:cNvSpPr>
          <p:nvPr>
            <p:ph type="sldNum" sz="quarter" idx="12"/>
          </p:nvPr>
        </p:nvSpPr>
        <p:spPr/>
        <p:txBody>
          <a:bodyPr/>
          <a:lstStyle/>
          <a:p>
            <a:fld id="{C60BD3B3-B55F-45C3-80C9-CABE578C4619}" type="slidenum">
              <a:rPr lang="el-GR" altLang="el-GR"/>
              <a:pPr/>
              <a:t>101</a:t>
            </a:fld>
            <a:endParaRPr lang="el-GR" altLang="el-GR"/>
          </a:p>
        </p:txBody>
      </p:sp>
      <p:sp>
        <p:nvSpPr>
          <p:cNvPr id="675843" name="Text Box 3"/>
          <p:cNvSpPr txBox="1">
            <a:spLocks noChangeArrowheads="1"/>
          </p:cNvSpPr>
          <p:nvPr/>
        </p:nvSpPr>
        <p:spPr bwMode="auto">
          <a:xfrm>
            <a:off x="296863" y="2214563"/>
            <a:ext cx="13081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t>Χρήση διεπαφής</a:t>
            </a:r>
          </a:p>
        </p:txBody>
      </p:sp>
      <p:sp>
        <p:nvSpPr>
          <p:cNvPr id="675844" name="Rectangle 4"/>
          <p:cNvSpPr>
            <a:spLocks noChangeArrowheads="1"/>
          </p:cNvSpPr>
          <p:nvPr/>
        </p:nvSpPr>
        <p:spPr bwMode="auto">
          <a:xfrm>
            <a:off x="5292725" y="1673225"/>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ΜεταφορικόΜέσο</a:t>
            </a:r>
          </a:p>
        </p:txBody>
      </p:sp>
      <p:sp>
        <p:nvSpPr>
          <p:cNvPr id="675845" name="Rectangle 5"/>
          <p:cNvSpPr>
            <a:spLocks noChangeArrowheads="1"/>
          </p:cNvSpPr>
          <p:nvPr/>
        </p:nvSpPr>
        <p:spPr bwMode="auto">
          <a:xfrm>
            <a:off x="5292725" y="2303463"/>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46" name="Rectangle 6"/>
          <p:cNvSpPr>
            <a:spLocks noChangeArrowheads="1"/>
          </p:cNvSpPr>
          <p:nvPr/>
        </p:nvSpPr>
        <p:spPr bwMode="auto">
          <a:xfrm>
            <a:off x="5292725" y="2617788"/>
            <a:ext cx="3016250" cy="4968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5847" name="Rectangle 7"/>
          <p:cNvSpPr>
            <a:spLocks noChangeArrowheads="1"/>
          </p:cNvSpPr>
          <p:nvPr/>
        </p:nvSpPr>
        <p:spPr bwMode="auto">
          <a:xfrm>
            <a:off x="1692275" y="2259013"/>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Πρόσωπο</a:t>
            </a:r>
          </a:p>
        </p:txBody>
      </p:sp>
      <p:sp>
        <p:nvSpPr>
          <p:cNvPr id="675848" name="Line 8"/>
          <p:cNvSpPr>
            <a:spLocks noChangeShapeType="1"/>
          </p:cNvSpPr>
          <p:nvPr/>
        </p:nvSpPr>
        <p:spPr bwMode="auto">
          <a:xfrm>
            <a:off x="3446463" y="2528888"/>
            <a:ext cx="1846262" cy="0"/>
          </a:xfrm>
          <a:prstGeom prst="line">
            <a:avLst/>
          </a:prstGeom>
          <a:noFill/>
          <a:ln w="9525">
            <a:solidFill>
              <a:schemeClr val="tx1"/>
            </a:solidFill>
            <a:prstDash val="dash"/>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49" name="Rectangle 9"/>
          <p:cNvSpPr>
            <a:spLocks noChangeArrowheads="1"/>
          </p:cNvSpPr>
          <p:nvPr/>
        </p:nvSpPr>
        <p:spPr bwMode="auto">
          <a:xfrm>
            <a:off x="1692275" y="3294063"/>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Πρόσωπο</a:t>
            </a:r>
          </a:p>
        </p:txBody>
      </p:sp>
      <p:sp>
        <p:nvSpPr>
          <p:cNvPr id="675850" name="Line 10"/>
          <p:cNvSpPr>
            <a:spLocks noChangeShapeType="1"/>
          </p:cNvSpPr>
          <p:nvPr/>
        </p:nvSpPr>
        <p:spPr bwMode="auto">
          <a:xfrm>
            <a:off x="3446463" y="3586163"/>
            <a:ext cx="67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51" name="Arc 11"/>
          <p:cNvSpPr>
            <a:spLocks/>
          </p:cNvSpPr>
          <p:nvPr/>
        </p:nvSpPr>
        <p:spPr bwMode="auto">
          <a:xfrm flipH="1">
            <a:off x="4122738" y="3473450"/>
            <a:ext cx="134937" cy="225425"/>
          </a:xfrm>
          <a:custGeom>
            <a:avLst/>
            <a:gdLst>
              <a:gd name="G0" fmla="+- 1 0 0"/>
              <a:gd name="G1" fmla="+- 21600 0 0"/>
              <a:gd name="G2" fmla="+- 21600 0 0"/>
              <a:gd name="T0" fmla="*/ 1 w 21601"/>
              <a:gd name="T1" fmla="*/ 0 h 43200"/>
              <a:gd name="T2" fmla="*/ 0 w 21601"/>
              <a:gd name="T3" fmla="*/ 43200 h 43200"/>
              <a:gd name="T4" fmla="*/ 1 w 21601"/>
              <a:gd name="T5" fmla="*/ 21600 h 43200"/>
            </a:gdLst>
            <a:ahLst/>
            <a:cxnLst>
              <a:cxn ang="0">
                <a:pos x="T0" y="T1"/>
              </a:cxn>
              <a:cxn ang="0">
                <a:pos x="T2" y="T3"/>
              </a:cxn>
              <a:cxn ang="0">
                <a:pos x="T4" y="T5"/>
              </a:cxn>
            </a:cxnLst>
            <a:rect l="0" t="0" r="r" b="b"/>
            <a:pathLst>
              <a:path w="21601" h="43200" fill="none" extrusionOk="0">
                <a:moveTo>
                  <a:pt x="1" y="0"/>
                </a:moveTo>
                <a:cubicBezTo>
                  <a:pt x="11930" y="0"/>
                  <a:pt x="21601" y="9670"/>
                  <a:pt x="21601" y="21600"/>
                </a:cubicBezTo>
                <a:cubicBezTo>
                  <a:pt x="21601" y="33529"/>
                  <a:pt x="11930" y="43200"/>
                  <a:pt x="1" y="43200"/>
                </a:cubicBezTo>
                <a:cubicBezTo>
                  <a:pt x="0" y="43200"/>
                  <a:pt x="0" y="43199"/>
                  <a:pt x="0" y="43199"/>
                </a:cubicBezTo>
              </a:path>
              <a:path w="21601" h="43200" stroke="0" extrusionOk="0">
                <a:moveTo>
                  <a:pt x="1" y="0"/>
                </a:moveTo>
                <a:cubicBezTo>
                  <a:pt x="11930" y="0"/>
                  <a:pt x="21601" y="9670"/>
                  <a:pt x="21601" y="21600"/>
                </a:cubicBezTo>
                <a:cubicBezTo>
                  <a:pt x="21601" y="33529"/>
                  <a:pt x="11930" y="43200"/>
                  <a:pt x="1" y="43200"/>
                </a:cubicBezTo>
                <a:cubicBezTo>
                  <a:pt x="0" y="43200"/>
                  <a:pt x="0" y="43199"/>
                  <a:pt x="0" y="43199"/>
                </a:cubicBezTo>
                <a:lnTo>
                  <a:pt x="1"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52" name="Line 12"/>
          <p:cNvSpPr>
            <a:spLocks noChangeShapeType="1"/>
          </p:cNvSpPr>
          <p:nvPr/>
        </p:nvSpPr>
        <p:spPr bwMode="auto">
          <a:xfrm>
            <a:off x="0" y="4014788"/>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53" name="Text Box 13"/>
          <p:cNvSpPr txBox="1">
            <a:spLocks noChangeArrowheads="1"/>
          </p:cNvSpPr>
          <p:nvPr/>
        </p:nvSpPr>
        <p:spPr bwMode="auto">
          <a:xfrm>
            <a:off x="296863" y="4284663"/>
            <a:ext cx="13081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t>Παροχή και χρήση διεπαφής</a:t>
            </a:r>
          </a:p>
        </p:txBody>
      </p:sp>
      <p:sp>
        <p:nvSpPr>
          <p:cNvPr id="675854" name="Rectangle 14"/>
          <p:cNvSpPr>
            <a:spLocks noChangeArrowheads="1"/>
          </p:cNvSpPr>
          <p:nvPr/>
        </p:nvSpPr>
        <p:spPr bwMode="auto">
          <a:xfrm>
            <a:off x="1692275" y="4554538"/>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Πρόσωπο</a:t>
            </a:r>
          </a:p>
        </p:txBody>
      </p:sp>
      <p:sp>
        <p:nvSpPr>
          <p:cNvPr id="675855" name="Line 15"/>
          <p:cNvSpPr>
            <a:spLocks noChangeShapeType="1"/>
          </p:cNvSpPr>
          <p:nvPr/>
        </p:nvSpPr>
        <p:spPr bwMode="auto">
          <a:xfrm>
            <a:off x="3446463" y="4824413"/>
            <a:ext cx="765175" cy="0"/>
          </a:xfrm>
          <a:prstGeom prst="line">
            <a:avLst/>
          </a:prstGeom>
          <a:noFill/>
          <a:ln w="9525">
            <a:solidFill>
              <a:schemeClr val="tx1"/>
            </a:solidFill>
            <a:prstDash val="dash"/>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56" name="Rectangle 16"/>
          <p:cNvSpPr>
            <a:spLocks noChangeArrowheads="1"/>
          </p:cNvSpPr>
          <p:nvPr/>
        </p:nvSpPr>
        <p:spPr bwMode="auto">
          <a:xfrm>
            <a:off x="1692275" y="5589588"/>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Πρόσωπο</a:t>
            </a:r>
          </a:p>
        </p:txBody>
      </p:sp>
      <p:sp>
        <p:nvSpPr>
          <p:cNvPr id="675857" name="Line 17"/>
          <p:cNvSpPr>
            <a:spLocks noChangeShapeType="1"/>
          </p:cNvSpPr>
          <p:nvPr/>
        </p:nvSpPr>
        <p:spPr bwMode="auto">
          <a:xfrm>
            <a:off x="3446463" y="5881688"/>
            <a:ext cx="67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58" name="Arc 18"/>
          <p:cNvSpPr>
            <a:spLocks/>
          </p:cNvSpPr>
          <p:nvPr/>
        </p:nvSpPr>
        <p:spPr bwMode="auto">
          <a:xfrm flipH="1">
            <a:off x="4122738" y="5768975"/>
            <a:ext cx="134937" cy="225425"/>
          </a:xfrm>
          <a:custGeom>
            <a:avLst/>
            <a:gdLst>
              <a:gd name="G0" fmla="+- 1 0 0"/>
              <a:gd name="G1" fmla="+- 21600 0 0"/>
              <a:gd name="G2" fmla="+- 21600 0 0"/>
              <a:gd name="T0" fmla="*/ 1 w 21601"/>
              <a:gd name="T1" fmla="*/ 0 h 43200"/>
              <a:gd name="T2" fmla="*/ 0 w 21601"/>
              <a:gd name="T3" fmla="*/ 43200 h 43200"/>
              <a:gd name="T4" fmla="*/ 1 w 21601"/>
              <a:gd name="T5" fmla="*/ 21600 h 43200"/>
            </a:gdLst>
            <a:ahLst/>
            <a:cxnLst>
              <a:cxn ang="0">
                <a:pos x="T0" y="T1"/>
              </a:cxn>
              <a:cxn ang="0">
                <a:pos x="T2" y="T3"/>
              </a:cxn>
              <a:cxn ang="0">
                <a:pos x="T4" y="T5"/>
              </a:cxn>
            </a:cxnLst>
            <a:rect l="0" t="0" r="r" b="b"/>
            <a:pathLst>
              <a:path w="21601" h="43200" fill="none" extrusionOk="0">
                <a:moveTo>
                  <a:pt x="1" y="0"/>
                </a:moveTo>
                <a:cubicBezTo>
                  <a:pt x="11930" y="0"/>
                  <a:pt x="21601" y="9670"/>
                  <a:pt x="21601" y="21600"/>
                </a:cubicBezTo>
                <a:cubicBezTo>
                  <a:pt x="21601" y="33529"/>
                  <a:pt x="11930" y="43200"/>
                  <a:pt x="1" y="43200"/>
                </a:cubicBezTo>
                <a:cubicBezTo>
                  <a:pt x="0" y="43200"/>
                  <a:pt x="0" y="43199"/>
                  <a:pt x="0" y="43199"/>
                </a:cubicBezTo>
              </a:path>
              <a:path w="21601" h="43200" stroke="0" extrusionOk="0">
                <a:moveTo>
                  <a:pt x="1" y="0"/>
                </a:moveTo>
                <a:cubicBezTo>
                  <a:pt x="11930" y="0"/>
                  <a:pt x="21601" y="9670"/>
                  <a:pt x="21601" y="21600"/>
                </a:cubicBezTo>
                <a:cubicBezTo>
                  <a:pt x="21601" y="33529"/>
                  <a:pt x="11930" y="43200"/>
                  <a:pt x="1" y="43200"/>
                </a:cubicBezTo>
                <a:cubicBezTo>
                  <a:pt x="0" y="43200"/>
                  <a:pt x="0" y="43199"/>
                  <a:pt x="0" y="43199"/>
                </a:cubicBezTo>
                <a:lnTo>
                  <a:pt x="1"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59" name="Oval 19"/>
          <p:cNvSpPr>
            <a:spLocks noChangeArrowheads="1"/>
          </p:cNvSpPr>
          <p:nvPr/>
        </p:nvSpPr>
        <p:spPr bwMode="auto">
          <a:xfrm>
            <a:off x="4211638" y="4779963"/>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60" name="Oval 20"/>
          <p:cNvSpPr>
            <a:spLocks noChangeArrowheads="1"/>
          </p:cNvSpPr>
          <p:nvPr/>
        </p:nvSpPr>
        <p:spPr bwMode="auto">
          <a:xfrm>
            <a:off x="4211638" y="5815013"/>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61" name="Line 21"/>
          <p:cNvSpPr>
            <a:spLocks noChangeShapeType="1"/>
          </p:cNvSpPr>
          <p:nvPr/>
        </p:nvSpPr>
        <p:spPr bwMode="auto">
          <a:xfrm>
            <a:off x="4346575" y="4824413"/>
            <a:ext cx="9461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62" name="Line 22"/>
          <p:cNvSpPr>
            <a:spLocks noChangeShapeType="1"/>
          </p:cNvSpPr>
          <p:nvPr/>
        </p:nvSpPr>
        <p:spPr bwMode="auto">
          <a:xfrm>
            <a:off x="4346575" y="5859463"/>
            <a:ext cx="9461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63" name="Rectangle 23"/>
          <p:cNvSpPr>
            <a:spLocks noChangeArrowheads="1"/>
          </p:cNvSpPr>
          <p:nvPr/>
        </p:nvSpPr>
        <p:spPr bwMode="auto">
          <a:xfrm>
            <a:off x="5292725" y="4554538"/>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5864" name="Rectangle 24"/>
          <p:cNvSpPr>
            <a:spLocks noChangeArrowheads="1"/>
          </p:cNvSpPr>
          <p:nvPr/>
        </p:nvSpPr>
        <p:spPr bwMode="auto">
          <a:xfrm>
            <a:off x="5292725" y="5589588"/>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5865" name="AutoShape 25"/>
          <p:cNvSpPr>
            <a:spLocks noChangeArrowheads="1"/>
          </p:cNvSpPr>
          <p:nvPr/>
        </p:nvSpPr>
        <p:spPr bwMode="auto">
          <a:xfrm flipV="1">
            <a:off x="7542213" y="4733925"/>
            <a:ext cx="1439862" cy="900113"/>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Κλάση που υλοποιεί τη διεπαφή</a:t>
            </a:r>
          </a:p>
        </p:txBody>
      </p:sp>
      <p:sp>
        <p:nvSpPr>
          <p:cNvPr id="675866" name="Oval 26"/>
          <p:cNvSpPr>
            <a:spLocks noChangeArrowheads="1"/>
          </p:cNvSpPr>
          <p:nvPr/>
        </p:nvSpPr>
        <p:spPr bwMode="auto">
          <a:xfrm>
            <a:off x="6958013" y="4643438"/>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67" name="Line 27"/>
          <p:cNvSpPr>
            <a:spLocks noChangeShapeType="1"/>
          </p:cNvSpPr>
          <p:nvPr/>
        </p:nvSpPr>
        <p:spPr bwMode="auto">
          <a:xfrm rot="-1847400">
            <a:off x="7156450" y="4616450"/>
            <a:ext cx="252413" cy="5080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866" name="1 - Τίτλος"/>
          <p:cNvSpPr>
            <a:spLocks noGrp="1"/>
          </p:cNvSpPr>
          <p:nvPr>
            <p:ph type="title"/>
          </p:nvPr>
        </p:nvSpPr>
        <p:spPr/>
        <p:txBody>
          <a:bodyPr/>
          <a:lstStyle/>
          <a:p>
            <a:r>
              <a:rPr lang="el-GR" altLang="el-GR"/>
              <a:t>Γενίκευση διεπαφών</a:t>
            </a:r>
          </a:p>
        </p:txBody>
      </p:sp>
      <p:sp>
        <p:nvSpPr>
          <p:cNvPr id="676867" name="Rectangle 3"/>
          <p:cNvSpPr>
            <a:spLocks noGrp="1" noChangeArrowheads="1"/>
          </p:cNvSpPr>
          <p:nvPr>
            <p:ph idx="1"/>
          </p:nvPr>
        </p:nvSpPr>
        <p:spPr/>
        <p:txBody>
          <a:bodyPr/>
          <a:lstStyle/>
          <a:p>
            <a:r>
              <a:rPr lang="el-GR" altLang="el-GR" sz="2800" dirty="0"/>
              <a:t>Οι διεπαφές μπορούν να οργανώνονται και σε ιεραρχίες με χρήση γενίκευσης</a:t>
            </a:r>
          </a:p>
        </p:txBody>
      </p:sp>
      <p:sp>
        <p:nvSpPr>
          <p:cNvPr id="23" name="Slide Number Placeholder 5"/>
          <p:cNvSpPr>
            <a:spLocks noGrp="1"/>
          </p:cNvSpPr>
          <p:nvPr>
            <p:ph type="sldNum" sz="quarter" idx="12"/>
          </p:nvPr>
        </p:nvSpPr>
        <p:spPr/>
        <p:txBody>
          <a:bodyPr/>
          <a:lstStyle/>
          <a:p>
            <a:fld id="{353D52FB-3882-45BE-B8A5-E8D914987F62}" type="slidenum">
              <a:rPr lang="el-GR" altLang="el-GR"/>
              <a:pPr/>
              <a:t>102</a:t>
            </a:fld>
            <a:endParaRPr lang="el-GR" altLang="el-GR"/>
          </a:p>
        </p:txBody>
      </p:sp>
      <p:sp>
        <p:nvSpPr>
          <p:cNvPr id="676868" name="Rectangle 4"/>
          <p:cNvSpPr>
            <a:spLocks noChangeArrowheads="1"/>
          </p:cNvSpPr>
          <p:nvPr/>
        </p:nvSpPr>
        <p:spPr bwMode="auto">
          <a:xfrm>
            <a:off x="746125" y="2754313"/>
            <a:ext cx="3016250"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ΜεταφορικόΜέσο</a:t>
            </a:r>
          </a:p>
        </p:txBody>
      </p:sp>
      <p:sp>
        <p:nvSpPr>
          <p:cNvPr id="676869" name="Rectangle 5"/>
          <p:cNvSpPr>
            <a:spLocks noChangeArrowheads="1"/>
          </p:cNvSpPr>
          <p:nvPr/>
        </p:nvSpPr>
        <p:spPr bwMode="auto">
          <a:xfrm>
            <a:off x="746125" y="3384550"/>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70" name="Rectangle 6"/>
          <p:cNvSpPr>
            <a:spLocks noChangeArrowheads="1"/>
          </p:cNvSpPr>
          <p:nvPr/>
        </p:nvSpPr>
        <p:spPr bwMode="auto">
          <a:xfrm>
            <a:off x="746125" y="3698875"/>
            <a:ext cx="3016250"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6871" name="Rectangle 7"/>
          <p:cNvSpPr>
            <a:spLocks noChangeArrowheads="1"/>
          </p:cNvSpPr>
          <p:nvPr/>
        </p:nvSpPr>
        <p:spPr bwMode="auto">
          <a:xfrm>
            <a:off x="746125" y="4689475"/>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Όχημα</a:t>
            </a:r>
          </a:p>
        </p:txBody>
      </p:sp>
      <p:sp>
        <p:nvSpPr>
          <p:cNvPr id="676872" name="Rectangle 8"/>
          <p:cNvSpPr>
            <a:spLocks noChangeArrowheads="1"/>
          </p:cNvSpPr>
          <p:nvPr/>
        </p:nvSpPr>
        <p:spPr bwMode="auto">
          <a:xfrm>
            <a:off x="746125" y="5319713"/>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73" name="Rectangle 9"/>
          <p:cNvSpPr>
            <a:spLocks noChangeArrowheads="1"/>
          </p:cNvSpPr>
          <p:nvPr/>
        </p:nvSpPr>
        <p:spPr bwMode="auto">
          <a:xfrm>
            <a:off x="746125" y="5634038"/>
            <a:ext cx="3016250"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6874" name="AutoShape 10"/>
          <p:cNvSpPr>
            <a:spLocks noChangeArrowheads="1"/>
          </p:cNvSpPr>
          <p:nvPr/>
        </p:nvSpPr>
        <p:spPr bwMode="auto">
          <a:xfrm>
            <a:off x="2097088" y="4194175"/>
            <a:ext cx="225425" cy="225425"/>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75" name="Line 11"/>
          <p:cNvSpPr>
            <a:spLocks noChangeShapeType="1"/>
          </p:cNvSpPr>
          <p:nvPr/>
        </p:nvSpPr>
        <p:spPr bwMode="auto">
          <a:xfrm>
            <a:off x="2232025" y="4419600"/>
            <a:ext cx="0" cy="2698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6876" name="Rectangle 12"/>
          <p:cNvSpPr>
            <a:spLocks noChangeArrowheads="1"/>
          </p:cNvSpPr>
          <p:nvPr/>
        </p:nvSpPr>
        <p:spPr bwMode="auto">
          <a:xfrm>
            <a:off x="5200650" y="5184775"/>
            <a:ext cx="24320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6877" name="AutoShape 13"/>
          <p:cNvSpPr>
            <a:spLocks noChangeArrowheads="1"/>
          </p:cNvSpPr>
          <p:nvPr/>
        </p:nvSpPr>
        <p:spPr bwMode="auto">
          <a:xfrm rot="-5400000">
            <a:off x="3789362" y="5381626"/>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78" name="Line 14"/>
          <p:cNvSpPr>
            <a:spLocks noChangeShapeType="1"/>
          </p:cNvSpPr>
          <p:nvPr/>
        </p:nvSpPr>
        <p:spPr bwMode="auto">
          <a:xfrm>
            <a:off x="4032250" y="5499100"/>
            <a:ext cx="112553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6879" name="Oval 15"/>
          <p:cNvSpPr>
            <a:spLocks noChangeArrowheads="1"/>
          </p:cNvSpPr>
          <p:nvPr/>
        </p:nvSpPr>
        <p:spPr bwMode="auto">
          <a:xfrm>
            <a:off x="2141538" y="4464050"/>
            <a:ext cx="134937"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80" name="AutoShape 16"/>
          <p:cNvSpPr>
            <a:spLocks noChangeArrowheads="1"/>
          </p:cNvSpPr>
          <p:nvPr/>
        </p:nvSpPr>
        <p:spPr bwMode="auto">
          <a:xfrm flipV="1">
            <a:off x="5381625" y="3114675"/>
            <a:ext cx="1620838" cy="900113"/>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Γενίκευση διεπαφής</a:t>
            </a:r>
          </a:p>
        </p:txBody>
      </p:sp>
      <p:sp>
        <p:nvSpPr>
          <p:cNvPr id="676881" name="Line 17"/>
          <p:cNvSpPr>
            <a:spLocks noChangeShapeType="1"/>
          </p:cNvSpPr>
          <p:nvPr/>
        </p:nvSpPr>
        <p:spPr bwMode="auto">
          <a:xfrm flipV="1">
            <a:off x="2276475" y="4014788"/>
            <a:ext cx="3375025" cy="49371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6882" name="Oval 18"/>
          <p:cNvSpPr>
            <a:spLocks noChangeArrowheads="1"/>
          </p:cNvSpPr>
          <p:nvPr/>
        </p:nvSpPr>
        <p:spPr bwMode="auto">
          <a:xfrm>
            <a:off x="4437063" y="5408613"/>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83" name="AutoShape 19"/>
          <p:cNvSpPr>
            <a:spLocks noChangeArrowheads="1"/>
          </p:cNvSpPr>
          <p:nvPr/>
        </p:nvSpPr>
        <p:spPr bwMode="auto">
          <a:xfrm flipV="1">
            <a:off x="4122738" y="6084888"/>
            <a:ext cx="2159000" cy="576262"/>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Υλοποίηση διεπαφής</a:t>
            </a:r>
          </a:p>
        </p:txBody>
      </p:sp>
      <p:sp>
        <p:nvSpPr>
          <p:cNvPr id="676884" name="Line 20"/>
          <p:cNvSpPr>
            <a:spLocks noChangeShapeType="1"/>
          </p:cNvSpPr>
          <p:nvPr/>
        </p:nvSpPr>
        <p:spPr bwMode="auto">
          <a:xfrm>
            <a:off x="4481513" y="5543550"/>
            <a:ext cx="585787" cy="5413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1 - Τίτλος"/>
          <p:cNvSpPr>
            <a:spLocks noGrp="1"/>
          </p:cNvSpPr>
          <p:nvPr>
            <p:ph type="title"/>
          </p:nvPr>
        </p:nvSpPr>
        <p:spPr/>
        <p:txBody>
          <a:bodyPr>
            <a:normAutofit fontScale="90000"/>
          </a:bodyPr>
          <a:lstStyle/>
          <a:p>
            <a:r>
              <a:rPr lang="el-GR" altLang="el-GR"/>
              <a:t>Συνύπαρξη διεπαφών και αφηρημένων κλάσεων</a:t>
            </a:r>
          </a:p>
        </p:txBody>
      </p:sp>
      <p:sp>
        <p:nvSpPr>
          <p:cNvPr id="25" name="Slide Number Placeholder 3"/>
          <p:cNvSpPr>
            <a:spLocks noGrp="1"/>
          </p:cNvSpPr>
          <p:nvPr>
            <p:ph type="sldNum" sz="quarter" idx="12"/>
          </p:nvPr>
        </p:nvSpPr>
        <p:spPr/>
        <p:txBody>
          <a:bodyPr/>
          <a:lstStyle/>
          <a:p>
            <a:fld id="{CBB3D3E8-85D3-45BA-8D68-2AB8B5078433}" type="slidenum">
              <a:rPr lang="el-GR" altLang="el-GR"/>
              <a:pPr/>
              <a:t>103</a:t>
            </a:fld>
            <a:endParaRPr lang="el-GR" altLang="el-GR"/>
          </a:p>
        </p:txBody>
      </p:sp>
      <p:sp>
        <p:nvSpPr>
          <p:cNvPr id="677891" name="Rectangle 3"/>
          <p:cNvSpPr>
            <a:spLocks noChangeArrowheads="1"/>
          </p:cNvSpPr>
          <p:nvPr/>
        </p:nvSpPr>
        <p:spPr bwMode="auto">
          <a:xfrm>
            <a:off x="5202238" y="2079625"/>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ΜεταφορικόΜέσο</a:t>
            </a:r>
          </a:p>
        </p:txBody>
      </p:sp>
      <p:sp>
        <p:nvSpPr>
          <p:cNvPr id="677892" name="Rectangle 4"/>
          <p:cNvSpPr>
            <a:spLocks noChangeArrowheads="1"/>
          </p:cNvSpPr>
          <p:nvPr/>
        </p:nvSpPr>
        <p:spPr bwMode="auto">
          <a:xfrm>
            <a:off x="5202238" y="2709863"/>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893" name="Rectangle 5"/>
          <p:cNvSpPr>
            <a:spLocks noChangeArrowheads="1"/>
          </p:cNvSpPr>
          <p:nvPr/>
        </p:nvSpPr>
        <p:spPr bwMode="auto">
          <a:xfrm>
            <a:off x="5202238" y="3024188"/>
            <a:ext cx="3016250"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7894" name="Rectangle 6"/>
          <p:cNvSpPr>
            <a:spLocks noChangeArrowheads="1"/>
          </p:cNvSpPr>
          <p:nvPr/>
        </p:nvSpPr>
        <p:spPr bwMode="auto">
          <a:xfrm>
            <a:off x="927100" y="2079625"/>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Όχημα</a:t>
            </a:r>
          </a:p>
        </p:txBody>
      </p:sp>
      <p:sp>
        <p:nvSpPr>
          <p:cNvPr id="677895" name="Rectangle 7"/>
          <p:cNvSpPr>
            <a:spLocks noChangeArrowheads="1"/>
          </p:cNvSpPr>
          <p:nvPr/>
        </p:nvSpPr>
        <p:spPr bwMode="auto">
          <a:xfrm>
            <a:off x="927100" y="2709863"/>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896" name="Rectangle 8"/>
          <p:cNvSpPr>
            <a:spLocks noChangeArrowheads="1"/>
          </p:cNvSpPr>
          <p:nvPr/>
        </p:nvSpPr>
        <p:spPr bwMode="auto">
          <a:xfrm>
            <a:off x="927100" y="3024188"/>
            <a:ext cx="3016250"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7897" name="AutoShape 9"/>
          <p:cNvSpPr>
            <a:spLocks noChangeArrowheads="1"/>
          </p:cNvSpPr>
          <p:nvPr/>
        </p:nvSpPr>
        <p:spPr bwMode="auto">
          <a:xfrm rot="5400000" flipH="1">
            <a:off x="4914900" y="2681288"/>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898" name="Line 10"/>
          <p:cNvSpPr>
            <a:spLocks noChangeShapeType="1"/>
          </p:cNvSpPr>
          <p:nvPr/>
        </p:nvSpPr>
        <p:spPr bwMode="auto">
          <a:xfrm>
            <a:off x="3941763" y="2798763"/>
            <a:ext cx="9906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7899" name="Rectangle 11"/>
          <p:cNvSpPr>
            <a:spLocks noChangeArrowheads="1"/>
          </p:cNvSpPr>
          <p:nvPr/>
        </p:nvSpPr>
        <p:spPr bwMode="auto">
          <a:xfrm>
            <a:off x="835025" y="4103688"/>
            <a:ext cx="3016250" cy="720725"/>
          </a:xfrm>
          <a:prstGeom prst="rect">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Αυτοκινούμενο {abstract}</a:t>
            </a:r>
          </a:p>
        </p:txBody>
      </p:sp>
      <p:sp>
        <p:nvSpPr>
          <p:cNvPr id="677900" name="Rectangle 12"/>
          <p:cNvSpPr>
            <a:spLocks noChangeArrowheads="1"/>
          </p:cNvSpPr>
          <p:nvPr/>
        </p:nvSpPr>
        <p:spPr bwMode="auto">
          <a:xfrm>
            <a:off x="563563" y="5634038"/>
            <a:ext cx="1758950" cy="539750"/>
          </a:xfrm>
          <a:prstGeom prst="rect">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7901" name="Rectangle 13"/>
          <p:cNvSpPr>
            <a:spLocks noChangeArrowheads="1"/>
          </p:cNvSpPr>
          <p:nvPr/>
        </p:nvSpPr>
        <p:spPr bwMode="auto">
          <a:xfrm>
            <a:off x="2771775" y="5634038"/>
            <a:ext cx="1758950" cy="539750"/>
          </a:xfrm>
          <a:prstGeom prst="rect">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Φορτηγό</a:t>
            </a:r>
          </a:p>
        </p:txBody>
      </p:sp>
      <p:sp>
        <p:nvSpPr>
          <p:cNvPr id="677902" name="AutoShape 14"/>
          <p:cNvSpPr>
            <a:spLocks noChangeArrowheads="1"/>
          </p:cNvSpPr>
          <p:nvPr/>
        </p:nvSpPr>
        <p:spPr bwMode="auto">
          <a:xfrm flipH="1">
            <a:off x="2276475" y="3519488"/>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903" name="Line 15"/>
          <p:cNvSpPr>
            <a:spLocks noChangeShapeType="1"/>
          </p:cNvSpPr>
          <p:nvPr/>
        </p:nvSpPr>
        <p:spPr bwMode="auto">
          <a:xfrm>
            <a:off x="2411413" y="3743325"/>
            <a:ext cx="0" cy="3603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7904" name="Rectangle 16"/>
          <p:cNvSpPr>
            <a:spLocks noChangeArrowheads="1"/>
          </p:cNvSpPr>
          <p:nvPr/>
        </p:nvSpPr>
        <p:spPr bwMode="auto">
          <a:xfrm>
            <a:off x="5876925" y="5634038"/>
            <a:ext cx="1758950" cy="539750"/>
          </a:xfrm>
          <a:prstGeom prst="rect">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Πλοίο</a:t>
            </a:r>
          </a:p>
        </p:txBody>
      </p:sp>
      <p:sp>
        <p:nvSpPr>
          <p:cNvPr id="677905" name="AutoShape 17"/>
          <p:cNvSpPr>
            <a:spLocks noChangeArrowheads="1"/>
          </p:cNvSpPr>
          <p:nvPr/>
        </p:nvSpPr>
        <p:spPr bwMode="auto">
          <a:xfrm flipH="1">
            <a:off x="6642100" y="3519488"/>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906" name="Line 18"/>
          <p:cNvSpPr>
            <a:spLocks noChangeShapeType="1"/>
          </p:cNvSpPr>
          <p:nvPr/>
        </p:nvSpPr>
        <p:spPr bwMode="auto">
          <a:xfrm>
            <a:off x="6777038" y="3743325"/>
            <a:ext cx="0" cy="18462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7907" name="AutoShape 19"/>
          <p:cNvSpPr>
            <a:spLocks noChangeArrowheads="1"/>
          </p:cNvSpPr>
          <p:nvPr/>
        </p:nvSpPr>
        <p:spPr bwMode="auto">
          <a:xfrm rot="19800000" flipH="1">
            <a:off x="2681288" y="4824413"/>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908" name="Line 20"/>
          <p:cNvSpPr>
            <a:spLocks noChangeShapeType="1"/>
          </p:cNvSpPr>
          <p:nvPr/>
        </p:nvSpPr>
        <p:spPr bwMode="auto">
          <a:xfrm>
            <a:off x="2862263" y="5049838"/>
            <a:ext cx="314325" cy="5397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7909" name="AutoShape 21"/>
          <p:cNvSpPr>
            <a:spLocks noChangeArrowheads="1"/>
          </p:cNvSpPr>
          <p:nvPr/>
        </p:nvSpPr>
        <p:spPr bwMode="auto">
          <a:xfrm rot="1800000">
            <a:off x="1827213" y="4824413"/>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910" name="Line 22"/>
          <p:cNvSpPr>
            <a:spLocks noChangeShapeType="1"/>
          </p:cNvSpPr>
          <p:nvPr/>
        </p:nvSpPr>
        <p:spPr bwMode="auto">
          <a:xfrm flipH="1">
            <a:off x="1511300" y="5049838"/>
            <a:ext cx="360363" cy="5397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1 - Τίτλος"/>
          <p:cNvSpPr>
            <a:spLocks noGrp="1"/>
          </p:cNvSpPr>
          <p:nvPr>
            <p:ph type="title"/>
          </p:nvPr>
        </p:nvSpPr>
        <p:spPr/>
        <p:txBody>
          <a:bodyPr/>
          <a:lstStyle/>
          <a:p>
            <a:r>
              <a:rPr lang="el-GR" altLang="el-GR"/>
              <a:t>Διαγράμματα αντικειμένων</a:t>
            </a:r>
          </a:p>
        </p:txBody>
      </p:sp>
      <p:sp>
        <p:nvSpPr>
          <p:cNvPr id="2" name="Content Placeholder 1"/>
          <p:cNvSpPr>
            <a:spLocks noGrp="1"/>
          </p:cNvSpPr>
          <p:nvPr>
            <p:ph idx="1"/>
          </p:nvPr>
        </p:nvSpPr>
        <p:spPr/>
        <p:txBody>
          <a:bodyPr>
            <a:normAutofit/>
          </a:bodyPr>
          <a:lstStyle/>
          <a:p>
            <a:pPr>
              <a:spcBef>
                <a:spcPts val="0"/>
              </a:spcBef>
              <a:spcAft>
                <a:spcPts val="0"/>
              </a:spcAft>
            </a:pPr>
            <a:r>
              <a:rPr lang="el-GR" altLang="el-GR" sz="2400" dirty="0"/>
              <a:t>Εμφανίζουν κάποιο στιγμιότυπο των αντικειμένων και των </a:t>
            </a:r>
            <a:r>
              <a:rPr lang="el-GR" altLang="el-GR" sz="2400" dirty="0" err="1"/>
              <a:t>σχέσεών</a:t>
            </a:r>
            <a:r>
              <a:rPr lang="el-GR" altLang="el-GR" sz="2400" dirty="0"/>
              <a:t> τους</a:t>
            </a:r>
          </a:p>
          <a:p>
            <a:pPr lvl="1">
              <a:spcBef>
                <a:spcPts val="0"/>
              </a:spcBef>
              <a:spcAft>
                <a:spcPts val="0"/>
              </a:spcAft>
            </a:pPr>
            <a:r>
              <a:rPr lang="el-GR" altLang="el-GR" sz="2400" dirty="0"/>
              <a:t>Τα αντικείμενα είναι στιγμιότυπα των κλάσεων</a:t>
            </a:r>
          </a:p>
          <a:p>
            <a:pPr marL="182563" lvl="1" indent="-182563">
              <a:spcBef>
                <a:spcPts val="0"/>
              </a:spcBef>
              <a:spcAft>
                <a:spcPts val="0"/>
              </a:spcAft>
              <a:buSzPct val="100000"/>
              <a:buFont typeface="Arial" panose="020B0604020202020204" pitchFamily="34" charset="0"/>
              <a:buChar char="•"/>
            </a:pPr>
            <a:r>
              <a:rPr lang="el-GR" altLang="el-GR" sz="2400" dirty="0"/>
              <a:t>Εμφανίζουμε και τις συγκεκριμένες τιμές που λαμβάνουν οι ιδιότητες</a:t>
            </a:r>
          </a:p>
          <a:p>
            <a:pPr>
              <a:spcBef>
                <a:spcPts val="0"/>
              </a:spcBef>
              <a:spcAft>
                <a:spcPts val="0"/>
              </a:spcAft>
            </a:pPr>
            <a:r>
              <a:rPr lang="el-GR" altLang="el-GR" sz="2400" dirty="0"/>
              <a:t>Οι σύνδεσμοι είναι στιγμιότυπα των συσχετίσεων</a:t>
            </a:r>
          </a:p>
          <a:p>
            <a:pPr marL="365443" lvl="2" indent="-182563">
              <a:spcBef>
                <a:spcPts val="0"/>
              </a:spcBef>
              <a:spcAft>
                <a:spcPts val="0"/>
              </a:spcAft>
              <a:buSzPct val="100000"/>
              <a:buFont typeface="Arial" panose="020B0604020202020204" pitchFamily="34" charset="0"/>
              <a:buChar char="•"/>
            </a:pPr>
            <a:r>
              <a:rPr lang="el-GR" altLang="el-GR" sz="2000" dirty="0"/>
              <a:t>Συνδέουν τα αντικείμενα μεταξύ τους</a:t>
            </a:r>
          </a:p>
        </p:txBody>
      </p:sp>
      <p:sp>
        <p:nvSpPr>
          <p:cNvPr id="18" name="Slide Number Placeholder 3"/>
          <p:cNvSpPr>
            <a:spLocks noGrp="1"/>
          </p:cNvSpPr>
          <p:nvPr>
            <p:ph type="sldNum" sz="quarter" idx="12"/>
          </p:nvPr>
        </p:nvSpPr>
        <p:spPr/>
        <p:txBody>
          <a:bodyPr/>
          <a:lstStyle/>
          <a:p>
            <a:fld id="{C135262F-50AC-47F6-BADC-E1DF6FC6EDAA}" type="slidenum">
              <a:rPr lang="el-GR" altLang="el-GR"/>
              <a:pPr/>
              <a:t>104</a:t>
            </a:fld>
            <a:endParaRPr lang="el-GR" altLang="el-GR"/>
          </a:p>
        </p:txBody>
      </p:sp>
      <p:sp>
        <p:nvSpPr>
          <p:cNvPr id="663556" name="Rectangle 4"/>
          <p:cNvSpPr>
            <a:spLocks noChangeArrowheads="1"/>
          </p:cNvSpPr>
          <p:nvPr/>
        </p:nvSpPr>
        <p:spPr bwMode="auto">
          <a:xfrm>
            <a:off x="927100" y="3789363"/>
            <a:ext cx="2565400" cy="4492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u="sng"/>
              <a:t>Γιάννης</a:t>
            </a:r>
            <a:r>
              <a:rPr lang="en-US" altLang="el-GR" sz="1800" b="1" u="sng"/>
              <a:t>: Student</a:t>
            </a:r>
            <a:endParaRPr lang="el-GR" altLang="el-GR" sz="1800" b="1" u="sng"/>
          </a:p>
        </p:txBody>
      </p:sp>
      <p:sp>
        <p:nvSpPr>
          <p:cNvPr id="663557" name="Rectangle 5"/>
          <p:cNvSpPr>
            <a:spLocks noChangeArrowheads="1"/>
          </p:cNvSpPr>
          <p:nvPr/>
        </p:nvSpPr>
        <p:spPr bwMode="auto">
          <a:xfrm>
            <a:off x="927100" y="4238625"/>
            <a:ext cx="25654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lastName = ‘</a:t>
            </a:r>
            <a:r>
              <a:rPr lang="el-GR" altLang="el-GR" sz="1800"/>
              <a:t>Νικολάου’</a:t>
            </a:r>
          </a:p>
          <a:p>
            <a:r>
              <a:rPr lang="en-US" altLang="el-GR" sz="1800"/>
              <a:t>firstName = ‘</a:t>
            </a:r>
            <a:r>
              <a:rPr lang="el-GR" altLang="el-GR" sz="1800"/>
              <a:t>Γιάννης’</a:t>
            </a:r>
          </a:p>
        </p:txBody>
      </p:sp>
      <p:sp>
        <p:nvSpPr>
          <p:cNvPr id="663558" name="Rectangle 6"/>
          <p:cNvSpPr>
            <a:spLocks noChangeArrowheads="1"/>
          </p:cNvSpPr>
          <p:nvPr/>
        </p:nvSpPr>
        <p:spPr bwMode="auto">
          <a:xfrm>
            <a:off x="4302125" y="3789363"/>
            <a:ext cx="2565400" cy="4492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u="sng"/>
              <a:t>: Student</a:t>
            </a:r>
            <a:endParaRPr lang="el-GR" altLang="el-GR" sz="1800" b="1" u="sng"/>
          </a:p>
        </p:txBody>
      </p:sp>
      <p:sp>
        <p:nvSpPr>
          <p:cNvPr id="663559" name="Rectangle 7"/>
          <p:cNvSpPr>
            <a:spLocks noChangeArrowheads="1"/>
          </p:cNvSpPr>
          <p:nvPr/>
        </p:nvSpPr>
        <p:spPr bwMode="auto">
          <a:xfrm>
            <a:off x="4302125" y="4238625"/>
            <a:ext cx="25654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lastName = ‘</a:t>
            </a:r>
            <a:r>
              <a:rPr lang="el-GR" altLang="el-GR" sz="1800"/>
              <a:t>Πέτρου’</a:t>
            </a:r>
          </a:p>
          <a:p>
            <a:r>
              <a:rPr lang="en-US" altLang="el-GR" sz="1800"/>
              <a:t>firstName = ‘</a:t>
            </a:r>
            <a:r>
              <a:rPr lang="el-GR" altLang="el-GR" sz="1800"/>
              <a:t>Γιώργος’</a:t>
            </a:r>
          </a:p>
        </p:txBody>
      </p:sp>
      <p:sp>
        <p:nvSpPr>
          <p:cNvPr id="663560" name="AutoShape 8"/>
          <p:cNvSpPr>
            <a:spLocks noChangeArrowheads="1"/>
          </p:cNvSpPr>
          <p:nvPr/>
        </p:nvSpPr>
        <p:spPr bwMode="auto">
          <a:xfrm rot="10800000" flipH="1">
            <a:off x="7362825" y="4014788"/>
            <a:ext cx="1530350" cy="8096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Ανώνυμο αντικείμενο</a:t>
            </a:r>
          </a:p>
        </p:txBody>
      </p:sp>
      <p:sp>
        <p:nvSpPr>
          <p:cNvPr id="663561" name="Line 9"/>
          <p:cNvSpPr>
            <a:spLocks noChangeShapeType="1"/>
          </p:cNvSpPr>
          <p:nvPr/>
        </p:nvSpPr>
        <p:spPr bwMode="auto">
          <a:xfrm flipH="1" flipV="1">
            <a:off x="6867525" y="3968750"/>
            <a:ext cx="495300" cy="495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3562" name="Oval 10"/>
          <p:cNvSpPr>
            <a:spLocks noChangeArrowheads="1"/>
          </p:cNvSpPr>
          <p:nvPr/>
        </p:nvSpPr>
        <p:spPr bwMode="auto">
          <a:xfrm>
            <a:off x="6777038" y="3878263"/>
            <a:ext cx="136525"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63563" name="Rectangle 11"/>
          <p:cNvSpPr>
            <a:spLocks noChangeArrowheads="1"/>
          </p:cNvSpPr>
          <p:nvPr/>
        </p:nvSpPr>
        <p:spPr bwMode="auto">
          <a:xfrm>
            <a:off x="927100" y="5408613"/>
            <a:ext cx="2565400" cy="4492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u="sng"/>
              <a:t>: </a:t>
            </a:r>
            <a:r>
              <a:rPr lang="el-GR" altLang="el-GR" sz="1800" b="1" u="sng"/>
              <a:t>Πρόσωπο</a:t>
            </a:r>
          </a:p>
        </p:txBody>
      </p:sp>
      <p:sp>
        <p:nvSpPr>
          <p:cNvPr id="663564" name="Rectangle 12"/>
          <p:cNvSpPr>
            <a:spLocks noChangeArrowheads="1"/>
          </p:cNvSpPr>
          <p:nvPr/>
        </p:nvSpPr>
        <p:spPr bwMode="auto">
          <a:xfrm>
            <a:off x="927100" y="5857875"/>
            <a:ext cx="25654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el-GR" sz="1800"/>
          </a:p>
        </p:txBody>
      </p:sp>
      <p:sp>
        <p:nvSpPr>
          <p:cNvPr id="663565" name="Rectangle 13"/>
          <p:cNvSpPr>
            <a:spLocks noChangeArrowheads="1"/>
          </p:cNvSpPr>
          <p:nvPr/>
        </p:nvSpPr>
        <p:spPr bwMode="auto">
          <a:xfrm>
            <a:off x="4346575" y="5408613"/>
            <a:ext cx="2565400" cy="4492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u="sng"/>
              <a:t>: </a:t>
            </a:r>
            <a:r>
              <a:rPr lang="el-GR" altLang="el-GR" sz="1800" b="1" u="sng"/>
              <a:t>Αντικείμενο</a:t>
            </a:r>
          </a:p>
        </p:txBody>
      </p:sp>
      <p:sp>
        <p:nvSpPr>
          <p:cNvPr id="663566" name="Rectangle 14"/>
          <p:cNvSpPr>
            <a:spLocks noChangeArrowheads="1"/>
          </p:cNvSpPr>
          <p:nvPr/>
        </p:nvSpPr>
        <p:spPr bwMode="auto">
          <a:xfrm>
            <a:off x="4346575" y="5857875"/>
            <a:ext cx="25654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el-GR" sz="1800"/>
          </a:p>
        </p:txBody>
      </p:sp>
      <p:sp>
        <p:nvSpPr>
          <p:cNvPr id="663567" name="Line 15"/>
          <p:cNvSpPr>
            <a:spLocks noChangeShapeType="1"/>
          </p:cNvSpPr>
          <p:nvPr/>
        </p:nvSpPr>
        <p:spPr bwMode="auto">
          <a:xfrm>
            <a:off x="3492500" y="6038850"/>
            <a:ext cx="8540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8" name="Rectangle 2"/>
          <p:cNvSpPr>
            <a:spLocks noGrp="1" noChangeArrowheads="1"/>
          </p:cNvSpPr>
          <p:nvPr>
            <p:ph type="title"/>
          </p:nvPr>
        </p:nvSpPr>
        <p:spPr/>
        <p:txBody>
          <a:bodyPr/>
          <a:lstStyle/>
          <a:p>
            <a:r>
              <a:rPr lang="el-GR" altLang="el-GR" sz="4000"/>
              <a:t>Διαγράμματα Αντικειμένων</a:t>
            </a:r>
            <a:r>
              <a:rPr lang="en-US" altLang="el-GR" sz="4000"/>
              <a:t> - </a:t>
            </a:r>
            <a:br>
              <a:rPr lang="el-GR" altLang="el-GR" sz="4000"/>
            </a:br>
            <a:r>
              <a:rPr lang="el-GR" altLang="el-GR" sz="4000"/>
              <a:t>Αντικείμενα</a:t>
            </a:r>
          </a:p>
        </p:txBody>
      </p:sp>
      <p:sp>
        <p:nvSpPr>
          <p:cNvPr id="664579" name="Rectangle 3"/>
          <p:cNvSpPr>
            <a:spLocks noGrp="1" noChangeArrowheads="1"/>
          </p:cNvSpPr>
          <p:nvPr>
            <p:ph idx="1"/>
          </p:nvPr>
        </p:nvSpPr>
        <p:spPr/>
        <p:txBody>
          <a:bodyPr/>
          <a:lstStyle/>
          <a:p>
            <a:pPr>
              <a:lnSpc>
                <a:spcPct val="80000"/>
              </a:lnSpc>
            </a:pPr>
            <a:r>
              <a:rPr lang="el-GR" altLang="el-GR" sz="2800"/>
              <a:t>Ο συμβολισμός των αντικειμένων είναι όμοιος με το συμβολισμό των κλάσεων με τη διαφορά ότι το τμήμα του ονόματος είναι υπογραμμισμένο</a:t>
            </a:r>
          </a:p>
          <a:p>
            <a:pPr>
              <a:lnSpc>
                <a:spcPct val="80000"/>
              </a:lnSpc>
            </a:pPr>
            <a:r>
              <a:rPr lang="el-GR" altLang="el-GR" sz="2800"/>
              <a:t>Τυπική σύνταξη αντικειμένου</a:t>
            </a:r>
          </a:p>
          <a:p>
            <a:pPr lvl="1">
              <a:lnSpc>
                <a:spcPct val="80000"/>
              </a:lnSpc>
            </a:pPr>
            <a:r>
              <a:rPr lang="el-GR" altLang="el-GR" sz="2400"/>
              <a:t>όνομα_αντικειμένου : όνομα_κλάσης</a:t>
            </a:r>
          </a:p>
          <a:p>
            <a:pPr lvl="1">
              <a:lnSpc>
                <a:spcPct val="80000"/>
              </a:lnSpc>
            </a:pPr>
            <a:r>
              <a:rPr lang="el-GR" altLang="el-GR" sz="2400"/>
              <a:t>Για ανώνυμα αντικείμενα : όνομα_κλάσης</a:t>
            </a:r>
          </a:p>
          <a:p>
            <a:pPr>
              <a:lnSpc>
                <a:spcPct val="80000"/>
              </a:lnSpc>
            </a:pPr>
            <a:r>
              <a:rPr lang="el-GR" altLang="el-GR" sz="2800"/>
              <a:t>Οι ιδιότητες των κλάσεων έχουν πλέον και τιμές</a:t>
            </a:r>
          </a:p>
          <a:p>
            <a:pPr>
              <a:lnSpc>
                <a:spcPct val="80000"/>
              </a:lnSpc>
            </a:pPr>
            <a:r>
              <a:rPr lang="el-GR" altLang="el-GR" sz="2800"/>
              <a:t>Σε ένα διάγραμμα αντικειμένων απεικονίζουμε ένα δίκτυο αντικειμένων για κάποια χρονική στιγμή</a:t>
            </a:r>
          </a:p>
        </p:txBody>
      </p:sp>
      <p:sp>
        <p:nvSpPr>
          <p:cNvPr id="6" name="Slide Number Placeholder 3"/>
          <p:cNvSpPr>
            <a:spLocks noGrp="1"/>
          </p:cNvSpPr>
          <p:nvPr>
            <p:ph type="sldNum" sz="quarter" idx="12"/>
          </p:nvPr>
        </p:nvSpPr>
        <p:spPr/>
        <p:txBody>
          <a:bodyPr/>
          <a:lstStyle/>
          <a:p>
            <a:fld id="{D26B6029-2DBA-4D34-85C0-648EC2A4C763}" type="slidenum">
              <a:rPr lang="el-GR" altLang="el-GR"/>
              <a:pPr/>
              <a:t>105</a:t>
            </a:fld>
            <a:endParaRPr lang="el-GR" altLang="el-G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2" name="Rectangle 2"/>
          <p:cNvSpPr>
            <a:spLocks noGrp="1" noChangeArrowheads="1"/>
          </p:cNvSpPr>
          <p:nvPr>
            <p:ph type="title"/>
          </p:nvPr>
        </p:nvSpPr>
        <p:spPr/>
        <p:txBody>
          <a:bodyPr/>
          <a:lstStyle/>
          <a:p>
            <a:r>
              <a:rPr lang="el-GR" altLang="el-GR" sz="4000"/>
              <a:t>Χρήση Διαγραμμάτων Αντικειμένων</a:t>
            </a:r>
          </a:p>
        </p:txBody>
      </p:sp>
      <p:sp>
        <p:nvSpPr>
          <p:cNvPr id="665603" name="Rectangle 3"/>
          <p:cNvSpPr>
            <a:spLocks noGrp="1" noChangeArrowheads="1"/>
          </p:cNvSpPr>
          <p:nvPr>
            <p:ph idx="1"/>
          </p:nvPr>
        </p:nvSpPr>
        <p:spPr/>
        <p:txBody>
          <a:bodyPr/>
          <a:lstStyle/>
          <a:p>
            <a:r>
              <a:rPr lang="el-GR" altLang="el-GR"/>
              <a:t>Επαλήθευση διαγραμμάτων κλάσεων</a:t>
            </a:r>
          </a:p>
          <a:p>
            <a:r>
              <a:rPr lang="el-GR" altLang="el-GR"/>
              <a:t>Εμφάνιση σχέσεων για τις οποίες τα διαγράμματα κλάσεων δεν επαρκούν – για παράδειγμα ιεραρχικές σχέσεις αντικειμένων</a:t>
            </a:r>
          </a:p>
        </p:txBody>
      </p:sp>
      <p:sp>
        <p:nvSpPr>
          <p:cNvPr id="6" name="Slide Number Placeholder 3"/>
          <p:cNvSpPr>
            <a:spLocks noGrp="1"/>
          </p:cNvSpPr>
          <p:nvPr>
            <p:ph type="sldNum" sz="quarter" idx="12"/>
          </p:nvPr>
        </p:nvSpPr>
        <p:spPr/>
        <p:txBody>
          <a:bodyPr/>
          <a:lstStyle/>
          <a:p>
            <a:fld id="{85C46F20-CF52-4650-8341-D19C2B3FE0D2}" type="slidenum">
              <a:rPr lang="el-GR" altLang="el-GR"/>
              <a:pPr/>
              <a:t>106</a:t>
            </a:fld>
            <a:endParaRPr lang="el-GR" altLang="el-G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2"/>
          <p:cNvSpPr>
            <a:spLocks noGrp="1" noChangeArrowheads="1"/>
          </p:cNvSpPr>
          <p:nvPr>
            <p:ph type="title"/>
          </p:nvPr>
        </p:nvSpPr>
        <p:spPr/>
        <p:txBody>
          <a:bodyPr/>
          <a:lstStyle/>
          <a:p>
            <a:r>
              <a:rPr lang="el-GR" altLang="el-GR" sz="4000"/>
              <a:t>Χρήση Διαγραμμάτων Αντικειμένων</a:t>
            </a:r>
          </a:p>
        </p:txBody>
      </p:sp>
      <p:sp>
        <p:nvSpPr>
          <p:cNvPr id="666627" name="Rectangle 3"/>
          <p:cNvSpPr>
            <a:spLocks noGrp="1" noChangeArrowheads="1"/>
          </p:cNvSpPr>
          <p:nvPr>
            <p:ph idx="1"/>
          </p:nvPr>
        </p:nvSpPr>
        <p:spPr>
          <a:xfrm>
            <a:off x="822959" y="1448781"/>
            <a:ext cx="8069521" cy="4815534"/>
          </a:xfrm>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l-GR" altLang="el-GR" sz="2200" dirty="0"/>
              <a:t>Το διάγραμμα κλάσεων μας δίνει μία γενική δομή μίας ιεραρχίας</a:t>
            </a:r>
          </a:p>
          <a:p>
            <a:r>
              <a:rPr lang="el-GR" altLang="el-GR" sz="2200" dirty="0"/>
              <a:t>Το διάγραμμα αντικειμένων μας δίνει την ίδια την ιεραρχία</a:t>
            </a:r>
          </a:p>
        </p:txBody>
      </p:sp>
      <p:sp>
        <p:nvSpPr>
          <p:cNvPr id="24" name="Slide Number Placeholder 3"/>
          <p:cNvSpPr>
            <a:spLocks noGrp="1"/>
          </p:cNvSpPr>
          <p:nvPr>
            <p:ph type="sldNum" sz="quarter" idx="12"/>
          </p:nvPr>
        </p:nvSpPr>
        <p:spPr/>
        <p:txBody>
          <a:bodyPr/>
          <a:lstStyle/>
          <a:p>
            <a:fld id="{5D274B80-8E2B-4091-8D07-D782BEB1D7F2}" type="slidenum">
              <a:rPr lang="el-GR" altLang="el-GR"/>
              <a:pPr/>
              <a:t>107</a:t>
            </a:fld>
            <a:endParaRPr lang="el-GR" altLang="el-GR"/>
          </a:p>
        </p:txBody>
      </p:sp>
      <p:sp>
        <p:nvSpPr>
          <p:cNvPr id="666628" name="Rectangle 4"/>
          <p:cNvSpPr>
            <a:spLocks noChangeArrowheads="1"/>
          </p:cNvSpPr>
          <p:nvPr/>
        </p:nvSpPr>
        <p:spPr bwMode="auto">
          <a:xfrm>
            <a:off x="2997200" y="3121025"/>
            <a:ext cx="2025650" cy="7651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400"/>
              <a:t>Οργανωτική μονάδα</a:t>
            </a:r>
          </a:p>
        </p:txBody>
      </p:sp>
      <p:sp>
        <p:nvSpPr>
          <p:cNvPr id="666629" name="Freeform 5"/>
          <p:cNvSpPr>
            <a:spLocks/>
          </p:cNvSpPr>
          <p:nvPr/>
        </p:nvSpPr>
        <p:spPr bwMode="auto">
          <a:xfrm>
            <a:off x="3897313" y="2625725"/>
            <a:ext cx="2114550" cy="900113"/>
          </a:xfrm>
          <a:custGeom>
            <a:avLst/>
            <a:gdLst>
              <a:gd name="T0" fmla="*/ 709 w 1332"/>
              <a:gd name="T1" fmla="*/ 680 h 680"/>
              <a:gd name="T2" fmla="*/ 1332 w 1332"/>
              <a:gd name="T3" fmla="*/ 680 h 680"/>
              <a:gd name="T4" fmla="*/ 1332 w 1332"/>
              <a:gd name="T5" fmla="*/ 0 h 680"/>
              <a:gd name="T6" fmla="*/ 0 w 1332"/>
              <a:gd name="T7" fmla="*/ 0 h 680"/>
              <a:gd name="T8" fmla="*/ 0 w 1332"/>
              <a:gd name="T9" fmla="*/ 425 h 680"/>
            </a:gdLst>
            <a:ahLst/>
            <a:cxnLst>
              <a:cxn ang="0">
                <a:pos x="T0" y="T1"/>
              </a:cxn>
              <a:cxn ang="0">
                <a:pos x="T2" y="T3"/>
              </a:cxn>
              <a:cxn ang="0">
                <a:pos x="T4" y="T5"/>
              </a:cxn>
              <a:cxn ang="0">
                <a:pos x="T6" y="T7"/>
              </a:cxn>
              <a:cxn ang="0">
                <a:pos x="T8" y="T9"/>
              </a:cxn>
            </a:cxnLst>
            <a:rect l="0" t="0" r="r" b="b"/>
            <a:pathLst>
              <a:path w="1332" h="680">
                <a:moveTo>
                  <a:pt x="709" y="680"/>
                </a:moveTo>
                <a:lnTo>
                  <a:pt x="1332" y="680"/>
                </a:lnTo>
                <a:lnTo>
                  <a:pt x="1332" y="0"/>
                </a:lnTo>
                <a:lnTo>
                  <a:pt x="0" y="0"/>
                </a:lnTo>
                <a:lnTo>
                  <a:pt x="0" y="425"/>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30" name="AutoShape 6"/>
          <p:cNvSpPr>
            <a:spLocks noChangeArrowheads="1"/>
          </p:cNvSpPr>
          <p:nvPr/>
        </p:nvSpPr>
        <p:spPr bwMode="auto">
          <a:xfrm rot="16200000" flipH="1">
            <a:off x="4646613" y="2363788"/>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66631" name="Text Box 7"/>
          <p:cNvSpPr txBox="1">
            <a:spLocks noChangeArrowheads="1"/>
          </p:cNvSpPr>
          <p:nvPr/>
        </p:nvSpPr>
        <p:spPr bwMode="auto">
          <a:xfrm>
            <a:off x="5019675" y="2259013"/>
            <a:ext cx="12477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Εποπτεύει</a:t>
            </a:r>
          </a:p>
        </p:txBody>
      </p:sp>
      <p:sp>
        <p:nvSpPr>
          <p:cNvPr id="666632" name="Text Box 8"/>
          <p:cNvSpPr txBox="1">
            <a:spLocks noChangeArrowheads="1"/>
          </p:cNvSpPr>
          <p:nvPr/>
        </p:nvSpPr>
        <p:spPr bwMode="auto">
          <a:xfrm>
            <a:off x="5067300" y="3529013"/>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0..1</a:t>
            </a:r>
          </a:p>
        </p:txBody>
      </p:sp>
      <p:sp>
        <p:nvSpPr>
          <p:cNvPr id="666633" name="Text Box 9"/>
          <p:cNvSpPr txBox="1">
            <a:spLocks noChangeArrowheads="1"/>
          </p:cNvSpPr>
          <p:nvPr/>
        </p:nvSpPr>
        <p:spPr bwMode="auto">
          <a:xfrm>
            <a:off x="5562600" y="3525838"/>
            <a:ext cx="16652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Προϊστάμενη</a:t>
            </a:r>
          </a:p>
        </p:txBody>
      </p:sp>
      <p:sp>
        <p:nvSpPr>
          <p:cNvPr id="666634" name="Text Box 10"/>
          <p:cNvSpPr txBox="1">
            <a:spLocks noChangeArrowheads="1"/>
          </p:cNvSpPr>
          <p:nvPr/>
        </p:nvSpPr>
        <p:spPr bwMode="auto">
          <a:xfrm>
            <a:off x="2546350" y="2454275"/>
            <a:ext cx="13954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Υφιστάμενη</a:t>
            </a:r>
          </a:p>
        </p:txBody>
      </p:sp>
      <p:sp>
        <p:nvSpPr>
          <p:cNvPr id="666635" name="Text Box 11"/>
          <p:cNvSpPr txBox="1">
            <a:spLocks noChangeArrowheads="1"/>
          </p:cNvSpPr>
          <p:nvPr/>
        </p:nvSpPr>
        <p:spPr bwMode="auto">
          <a:xfrm>
            <a:off x="3579813" y="280828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66636" name="Rectangle 12"/>
          <p:cNvSpPr>
            <a:spLocks noChangeArrowheads="1"/>
          </p:cNvSpPr>
          <p:nvPr/>
        </p:nvSpPr>
        <p:spPr bwMode="auto">
          <a:xfrm>
            <a:off x="250825" y="5454650"/>
            <a:ext cx="3689350" cy="584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1800" b="1" u="sng"/>
              <a:t>Τμήμα Βιβλίων: Οργανωτική μονάδα</a:t>
            </a:r>
          </a:p>
        </p:txBody>
      </p:sp>
      <p:sp>
        <p:nvSpPr>
          <p:cNvPr id="666637" name="Rectangle 13"/>
          <p:cNvSpPr>
            <a:spLocks noChangeArrowheads="1"/>
          </p:cNvSpPr>
          <p:nvPr/>
        </p:nvSpPr>
        <p:spPr bwMode="auto">
          <a:xfrm>
            <a:off x="2862263" y="4284663"/>
            <a:ext cx="3913187" cy="539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1800" b="1" u="sng"/>
              <a:t>Βιβλιοθήκη: Οργανωτική μονάδα</a:t>
            </a:r>
          </a:p>
        </p:txBody>
      </p:sp>
      <p:sp>
        <p:nvSpPr>
          <p:cNvPr id="666638" name="Line 14"/>
          <p:cNvSpPr>
            <a:spLocks noChangeShapeType="1"/>
          </p:cNvSpPr>
          <p:nvPr/>
        </p:nvSpPr>
        <p:spPr bwMode="auto">
          <a:xfrm>
            <a:off x="0" y="4065588"/>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39" name="Rectangle 15"/>
          <p:cNvSpPr>
            <a:spLocks noChangeArrowheads="1"/>
          </p:cNvSpPr>
          <p:nvPr/>
        </p:nvSpPr>
        <p:spPr bwMode="auto">
          <a:xfrm>
            <a:off x="2727325" y="6175375"/>
            <a:ext cx="3959225" cy="584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1800" b="1" u="sng"/>
              <a:t>Τμήμα Επιστημονικών Περιοδικών: Οργανωτική μονάδα</a:t>
            </a:r>
          </a:p>
        </p:txBody>
      </p:sp>
      <p:sp>
        <p:nvSpPr>
          <p:cNvPr id="666640" name="Rectangle 16"/>
          <p:cNvSpPr>
            <a:spLocks noChangeArrowheads="1"/>
          </p:cNvSpPr>
          <p:nvPr/>
        </p:nvSpPr>
        <p:spPr bwMode="auto">
          <a:xfrm>
            <a:off x="5114925" y="5364163"/>
            <a:ext cx="3913188" cy="539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1800" b="1" u="sng"/>
              <a:t>Αναγνωστήριο: Οργανωτική μονάδα</a:t>
            </a:r>
          </a:p>
        </p:txBody>
      </p:sp>
      <p:sp>
        <p:nvSpPr>
          <p:cNvPr id="666641" name="Line 17"/>
          <p:cNvSpPr>
            <a:spLocks noChangeShapeType="1"/>
          </p:cNvSpPr>
          <p:nvPr/>
        </p:nvSpPr>
        <p:spPr bwMode="auto">
          <a:xfrm flipH="1">
            <a:off x="1962150" y="4824413"/>
            <a:ext cx="2249488" cy="630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42" name="Line 18"/>
          <p:cNvSpPr>
            <a:spLocks noChangeShapeType="1"/>
          </p:cNvSpPr>
          <p:nvPr/>
        </p:nvSpPr>
        <p:spPr bwMode="auto">
          <a:xfrm>
            <a:off x="4527550" y="4824413"/>
            <a:ext cx="0" cy="1349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43" name="Line 19"/>
          <p:cNvSpPr>
            <a:spLocks noChangeShapeType="1"/>
          </p:cNvSpPr>
          <p:nvPr/>
        </p:nvSpPr>
        <p:spPr bwMode="auto">
          <a:xfrm>
            <a:off x="4841875" y="4824413"/>
            <a:ext cx="2070100" cy="5540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44" name="Text Box 20"/>
          <p:cNvSpPr txBox="1">
            <a:spLocks noChangeArrowheads="1"/>
          </p:cNvSpPr>
          <p:nvPr/>
        </p:nvSpPr>
        <p:spPr bwMode="auto">
          <a:xfrm>
            <a:off x="158750" y="2935288"/>
            <a:ext cx="14430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Διάγραμμα κλάσεων</a:t>
            </a:r>
          </a:p>
        </p:txBody>
      </p:sp>
      <p:sp>
        <p:nvSpPr>
          <p:cNvPr id="666645" name="Text Box 21"/>
          <p:cNvSpPr txBox="1">
            <a:spLocks noChangeArrowheads="1"/>
          </p:cNvSpPr>
          <p:nvPr/>
        </p:nvSpPr>
        <p:spPr bwMode="auto">
          <a:xfrm>
            <a:off x="158750" y="4227513"/>
            <a:ext cx="16224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Διάγραμμα αντικειμένων</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210" name="Rectangle 2"/>
          <p:cNvSpPr>
            <a:spLocks noGrp="1" noChangeArrowheads="1"/>
          </p:cNvSpPr>
          <p:nvPr>
            <p:ph type="title"/>
          </p:nvPr>
        </p:nvSpPr>
        <p:spPr/>
        <p:txBody>
          <a:bodyPr/>
          <a:lstStyle/>
          <a:p>
            <a:r>
              <a:rPr lang="el-GR" altLang="el-GR" sz="4000"/>
              <a:t>Από την διατύπωση του προβλήματος στον κώδικα</a:t>
            </a:r>
          </a:p>
        </p:txBody>
      </p:sp>
      <p:sp>
        <p:nvSpPr>
          <p:cNvPr id="734211" name="Rectangle 3"/>
          <p:cNvSpPr>
            <a:spLocks noGrp="1" noChangeArrowheads="1"/>
          </p:cNvSpPr>
          <p:nvPr>
            <p:ph idx="1"/>
          </p:nvPr>
        </p:nvSpPr>
        <p:spPr/>
        <p:txBody>
          <a:bodyPr/>
          <a:lstStyle/>
          <a:p>
            <a:r>
              <a:rPr lang="el-GR" altLang="el-GR" sz="2400" dirty="0"/>
              <a:t>Διατύπωση προβλήματος: σε ένα χρηματιστήριο υπόκεινται σε διαπραγμάτευση μετοχές εταιρειών, με κάθε μία να αναπαρίσταται από ένα σύμβολο</a:t>
            </a:r>
          </a:p>
          <a:p>
            <a:pPr>
              <a:spcBef>
                <a:spcPts val="0"/>
              </a:spcBef>
              <a:spcAft>
                <a:spcPts val="0"/>
              </a:spcAft>
            </a:pPr>
            <a:r>
              <a:rPr lang="el-GR" altLang="el-GR" sz="2400" dirty="0"/>
              <a:t>Διάγραμμα κλάσεων:</a:t>
            </a:r>
          </a:p>
        </p:txBody>
      </p:sp>
      <p:sp>
        <p:nvSpPr>
          <p:cNvPr id="22" name="Slide Number Placeholder 5"/>
          <p:cNvSpPr>
            <a:spLocks noGrp="1"/>
          </p:cNvSpPr>
          <p:nvPr>
            <p:ph type="sldNum" sz="quarter" idx="12"/>
          </p:nvPr>
        </p:nvSpPr>
        <p:spPr/>
        <p:txBody>
          <a:bodyPr/>
          <a:lstStyle/>
          <a:p>
            <a:fld id="{C826E96C-5FF0-448A-A9D4-AD9768EFC665}" type="slidenum">
              <a:rPr lang="el-GR" altLang="el-GR"/>
              <a:pPr/>
              <a:t>108</a:t>
            </a:fld>
            <a:endParaRPr lang="el-GR" altLang="el-GR"/>
          </a:p>
        </p:txBody>
      </p:sp>
      <p:sp>
        <p:nvSpPr>
          <p:cNvPr id="734231" name="Rectangle 3"/>
          <p:cNvSpPr>
            <a:spLocks noChangeArrowheads="1"/>
          </p:cNvSpPr>
          <p:nvPr/>
        </p:nvSpPr>
        <p:spPr bwMode="auto">
          <a:xfrm>
            <a:off x="1106488" y="2889973"/>
            <a:ext cx="2249487"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t>StockExchange </a:t>
            </a:r>
            <a:endParaRPr lang="en-US" altLang="el-GR" sz="2000" b="1"/>
          </a:p>
        </p:txBody>
      </p:sp>
      <p:sp>
        <p:nvSpPr>
          <p:cNvPr id="734232" name="Rectangle 3"/>
          <p:cNvSpPr>
            <a:spLocks noChangeArrowheads="1"/>
          </p:cNvSpPr>
          <p:nvPr/>
        </p:nvSpPr>
        <p:spPr bwMode="auto">
          <a:xfrm>
            <a:off x="1106488" y="3253510"/>
            <a:ext cx="2249487" cy="265113"/>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000" b="1">
              <a:latin typeface="Palatino" charset="0"/>
              <a:ea typeface="ＭＳ Ｐゴシック" panose="020B0600070205080204" pitchFamily="34" charset="-128"/>
            </a:endParaRPr>
          </a:p>
        </p:txBody>
      </p:sp>
      <p:sp>
        <p:nvSpPr>
          <p:cNvPr id="734233" name="Rectangle 3"/>
          <p:cNvSpPr>
            <a:spLocks noChangeArrowheads="1"/>
          </p:cNvSpPr>
          <p:nvPr/>
        </p:nvSpPr>
        <p:spPr bwMode="auto">
          <a:xfrm>
            <a:off x="1106488" y="3518623"/>
            <a:ext cx="2249487" cy="22701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000" b="1"/>
          </a:p>
        </p:txBody>
      </p:sp>
      <p:sp>
        <p:nvSpPr>
          <p:cNvPr id="734234" name="Rectangle 3"/>
          <p:cNvSpPr>
            <a:spLocks noChangeArrowheads="1"/>
          </p:cNvSpPr>
          <p:nvPr/>
        </p:nvSpPr>
        <p:spPr bwMode="auto">
          <a:xfrm>
            <a:off x="5741988" y="2889973"/>
            <a:ext cx="2249487"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t>Company</a:t>
            </a:r>
            <a:endParaRPr lang="en-US" altLang="el-GR" sz="2000" b="1"/>
          </a:p>
        </p:txBody>
      </p:sp>
      <p:sp>
        <p:nvSpPr>
          <p:cNvPr id="734235" name="Rectangle 3"/>
          <p:cNvSpPr>
            <a:spLocks noChangeArrowheads="1"/>
          </p:cNvSpPr>
          <p:nvPr/>
        </p:nvSpPr>
        <p:spPr bwMode="auto">
          <a:xfrm>
            <a:off x="5741988" y="3253510"/>
            <a:ext cx="2249487" cy="44767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t>tickerSymbol</a:t>
            </a:r>
            <a:endParaRPr lang="en-US" altLang="el-GR" sz="2000" b="1"/>
          </a:p>
        </p:txBody>
      </p:sp>
      <p:sp>
        <p:nvSpPr>
          <p:cNvPr id="734236" name="Rectangle 3"/>
          <p:cNvSpPr>
            <a:spLocks noChangeArrowheads="1"/>
          </p:cNvSpPr>
          <p:nvPr/>
        </p:nvSpPr>
        <p:spPr bwMode="auto">
          <a:xfrm>
            <a:off x="5741988" y="3698010"/>
            <a:ext cx="2249487" cy="227013"/>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000" b="1"/>
          </a:p>
        </p:txBody>
      </p:sp>
      <p:sp>
        <p:nvSpPr>
          <p:cNvPr id="734237" name="Line 29"/>
          <p:cNvSpPr>
            <a:spLocks noChangeShapeType="1"/>
          </p:cNvSpPr>
          <p:nvPr/>
        </p:nvSpPr>
        <p:spPr bwMode="auto">
          <a:xfrm>
            <a:off x="3402013" y="3204298"/>
            <a:ext cx="23399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4238" name="Text Box 30"/>
          <p:cNvSpPr txBox="1">
            <a:spLocks noChangeArrowheads="1"/>
          </p:cNvSpPr>
          <p:nvPr/>
        </p:nvSpPr>
        <p:spPr bwMode="auto">
          <a:xfrm>
            <a:off x="3398838" y="2843935"/>
            <a:ext cx="263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a:t>
            </a:r>
          </a:p>
        </p:txBody>
      </p:sp>
      <p:sp>
        <p:nvSpPr>
          <p:cNvPr id="734239" name="Text Box 31"/>
          <p:cNvSpPr txBox="1">
            <a:spLocks noChangeArrowheads="1"/>
          </p:cNvSpPr>
          <p:nvPr/>
        </p:nvSpPr>
        <p:spPr bwMode="auto">
          <a:xfrm>
            <a:off x="5381625" y="2843935"/>
            <a:ext cx="263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a:t>
            </a:r>
          </a:p>
        </p:txBody>
      </p:sp>
      <p:sp>
        <p:nvSpPr>
          <p:cNvPr id="734240" name="Text Box 32"/>
          <p:cNvSpPr txBox="1">
            <a:spLocks noChangeArrowheads="1"/>
          </p:cNvSpPr>
          <p:nvPr/>
        </p:nvSpPr>
        <p:spPr bwMode="auto">
          <a:xfrm>
            <a:off x="4121150" y="3229698"/>
            <a:ext cx="60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Lists</a:t>
            </a:r>
            <a:endParaRPr lang="el-GR" altLang="el-GR" sz="1600"/>
          </a:p>
        </p:txBody>
      </p:sp>
      <p:sp>
        <p:nvSpPr>
          <p:cNvPr id="734241" name="Rectangle 33"/>
          <p:cNvSpPr>
            <a:spLocks noChangeArrowheads="1"/>
          </p:cNvSpPr>
          <p:nvPr/>
        </p:nvSpPr>
        <p:spPr bwMode="auto">
          <a:xfrm>
            <a:off x="161925" y="3925023"/>
            <a:ext cx="8820150" cy="233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lstStyle>
            <a:lvl1pPr marL="174625" indent="-174625">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828675"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236663"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4465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a:spcBef>
                <a:spcPct val="0"/>
              </a:spcBef>
            </a:pPr>
            <a:r>
              <a:rPr lang="el-GR" altLang="el-GR" sz="2000" dirty="0">
                <a:effectLst/>
              </a:rPr>
              <a:t>Κώδικας </a:t>
            </a:r>
            <a:r>
              <a:rPr lang="en-US" altLang="el-GR" sz="2000" dirty="0">
                <a:effectLst/>
              </a:rPr>
              <a:t>Java</a:t>
            </a:r>
          </a:p>
          <a:p>
            <a:pPr>
              <a:spcBef>
                <a:spcPct val="0"/>
              </a:spcBef>
              <a:buFont typeface="Wingdings" panose="05000000000000000000" pitchFamily="2" charset="2"/>
              <a:buNone/>
            </a:pPr>
            <a:r>
              <a:rPr lang="en-US" altLang="el-GR" sz="1700" dirty="0">
                <a:effectLst/>
              </a:rPr>
              <a:t>public class </a:t>
            </a:r>
            <a:r>
              <a:rPr lang="en-US" altLang="el-GR" sz="1700" dirty="0" err="1">
                <a:effectLst/>
              </a:rPr>
              <a:t>StockExhange</a:t>
            </a:r>
            <a:r>
              <a:rPr lang="en-US" altLang="el-GR" sz="1700" dirty="0">
                <a:effectLst/>
              </a:rPr>
              <a:t> {</a:t>
            </a:r>
          </a:p>
          <a:p>
            <a:pPr>
              <a:spcBef>
                <a:spcPct val="0"/>
              </a:spcBef>
              <a:buFont typeface="Wingdings" panose="05000000000000000000" pitchFamily="2" charset="2"/>
              <a:buNone/>
            </a:pPr>
            <a:r>
              <a:rPr lang="en-US" altLang="el-GR" sz="1700" dirty="0">
                <a:effectLst/>
              </a:rPr>
              <a:t>	private Vector&lt;Company&gt; </a:t>
            </a:r>
            <a:r>
              <a:rPr lang="en-US" altLang="el-GR" sz="1700" dirty="0" err="1">
                <a:effectLst/>
              </a:rPr>
              <a:t>m_Company</a:t>
            </a:r>
            <a:r>
              <a:rPr lang="en-US" altLang="el-GR" sz="1700" dirty="0">
                <a:effectLst/>
              </a:rPr>
              <a:t> = new Vector Vector&lt;Company&gt; ();</a:t>
            </a:r>
          </a:p>
          <a:p>
            <a:pPr>
              <a:spcBef>
                <a:spcPct val="0"/>
              </a:spcBef>
              <a:buFont typeface="Wingdings" panose="05000000000000000000" pitchFamily="2" charset="2"/>
              <a:buNone/>
            </a:pPr>
            <a:r>
              <a:rPr lang="en-US" altLang="el-GR" sz="1700" dirty="0">
                <a:effectLst/>
              </a:rPr>
              <a:t>}</a:t>
            </a:r>
          </a:p>
          <a:p>
            <a:pPr>
              <a:spcBef>
                <a:spcPct val="0"/>
              </a:spcBef>
              <a:buFont typeface="Wingdings" panose="05000000000000000000" pitchFamily="2" charset="2"/>
              <a:buNone/>
            </a:pPr>
            <a:endParaRPr lang="el-GR" altLang="el-GR" sz="1700" dirty="0">
              <a:effectLst/>
            </a:endParaRPr>
          </a:p>
          <a:p>
            <a:pPr>
              <a:spcBef>
                <a:spcPct val="0"/>
              </a:spcBef>
              <a:buFont typeface="Wingdings" panose="05000000000000000000" pitchFamily="2" charset="2"/>
              <a:buNone/>
            </a:pPr>
            <a:r>
              <a:rPr lang="en-US" altLang="el-GR" sz="1700" dirty="0">
                <a:effectLst/>
              </a:rPr>
              <a:t>public class Company {</a:t>
            </a:r>
          </a:p>
          <a:p>
            <a:pPr>
              <a:spcBef>
                <a:spcPct val="0"/>
              </a:spcBef>
              <a:buFont typeface="Wingdings" panose="05000000000000000000" pitchFamily="2" charset="2"/>
              <a:buNone/>
            </a:pPr>
            <a:r>
              <a:rPr lang="en-US" altLang="el-GR" sz="1700" dirty="0">
                <a:effectLst/>
              </a:rPr>
              <a:t>	public </a:t>
            </a:r>
            <a:r>
              <a:rPr lang="en-US" altLang="el-GR" sz="1700" dirty="0" err="1">
                <a:effectLst/>
              </a:rPr>
              <a:t>int</a:t>
            </a:r>
            <a:r>
              <a:rPr lang="en-US" altLang="el-GR" sz="1700" dirty="0">
                <a:effectLst/>
              </a:rPr>
              <a:t> </a:t>
            </a:r>
            <a:r>
              <a:rPr lang="en-US" altLang="el-GR" sz="1700" dirty="0" err="1">
                <a:effectLst/>
              </a:rPr>
              <a:t>m_tickerSymbol</a:t>
            </a:r>
            <a:r>
              <a:rPr lang="en-US" altLang="el-GR" sz="1700" dirty="0">
                <a:effectLst/>
              </a:rPr>
              <a:t>;</a:t>
            </a:r>
          </a:p>
          <a:p>
            <a:pPr>
              <a:spcBef>
                <a:spcPct val="0"/>
              </a:spcBef>
              <a:buFont typeface="Wingdings" panose="05000000000000000000" pitchFamily="2" charset="2"/>
              <a:buNone/>
            </a:pPr>
            <a:r>
              <a:rPr lang="en-US" altLang="el-GR" sz="1700" dirty="0">
                <a:effectLst/>
              </a:rPr>
              <a:t>	private Vector&lt;</a:t>
            </a:r>
            <a:r>
              <a:rPr lang="en-US" altLang="el-GR" sz="1700" dirty="0" err="1">
                <a:effectLst/>
              </a:rPr>
              <a:t>StockExchange</a:t>
            </a:r>
            <a:r>
              <a:rPr lang="en-US" altLang="el-GR" sz="1700" dirty="0">
                <a:effectLst/>
              </a:rPr>
              <a:t>&gt; </a:t>
            </a:r>
            <a:r>
              <a:rPr lang="en-US" altLang="el-GR" sz="1700" dirty="0" err="1">
                <a:effectLst/>
              </a:rPr>
              <a:t>m_StockExchange</a:t>
            </a:r>
            <a:r>
              <a:rPr lang="en-US" altLang="el-GR" sz="1700" dirty="0">
                <a:effectLst/>
              </a:rPr>
              <a:t> = new Vector&lt;</a:t>
            </a:r>
            <a:r>
              <a:rPr lang="en-US" altLang="el-GR" sz="1700" dirty="0" err="1">
                <a:effectLst/>
              </a:rPr>
              <a:t>StockExchange</a:t>
            </a:r>
            <a:r>
              <a:rPr lang="en-US" altLang="el-GR" sz="1700" dirty="0">
                <a:effectLst/>
              </a:rPr>
              <a:t>&gt;();</a:t>
            </a:r>
          </a:p>
          <a:p>
            <a:pPr>
              <a:spcBef>
                <a:spcPct val="0"/>
              </a:spcBef>
              <a:buFont typeface="Wingdings" panose="05000000000000000000" pitchFamily="2" charset="2"/>
              <a:buNone/>
            </a:pPr>
            <a:r>
              <a:rPr lang="en-US" altLang="el-GR" sz="1700" dirty="0">
                <a:effectLst/>
              </a:rPr>
              <a:t>}</a:t>
            </a:r>
            <a:endParaRPr lang="el-GR" altLang="el-GR" sz="1700" dirty="0">
              <a:effectLst/>
            </a:endParaRPr>
          </a:p>
        </p:txBody>
      </p:sp>
      <p:sp>
        <p:nvSpPr>
          <p:cNvPr id="734242" name="Oval 34"/>
          <p:cNvSpPr>
            <a:spLocks noChangeArrowheads="1"/>
          </p:cNvSpPr>
          <p:nvPr/>
        </p:nvSpPr>
        <p:spPr bwMode="auto">
          <a:xfrm>
            <a:off x="927100" y="4374285"/>
            <a:ext cx="3284538" cy="585788"/>
          </a:xfrm>
          <a:prstGeom prst="ellipse">
            <a:avLst/>
          </a:prstGeom>
          <a:noFill/>
          <a:ln w="9525">
            <a:solidFill>
              <a:schemeClr val="tx1"/>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4243" name="Oval 35"/>
          <p:cNvSpPr>
            <a:spLocks noChangeArrowheads="1"/>
          </p:cNvSpPr>
          <p:nvPr/>
        </p:nvSpPr>
        <p:spPr bwMode="auto">
          <a:xfrm>
            <a:off x="927100" y="5679210"/>
            <a:ext cx="4454525" cy="585788"/>
          </a:xfrm>
          <a:prstGeom prst="ellipse">
            <a:avLst/>
          </a:prstGeom>
          <a:noFill/>
          <a:ln w="9525">
            <a:solidFill>
              <a:schemeClr val="tx1"/>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4244" name="Line 36"/>
          <p:cNvSpPr>
            <a:spLocks noChangeShapeType="1"/>
          </p:cNvSpPr>
          <p:nvPr/>
        </p:nvSpPr>
        <p:spPr bwMode="auto">
          <a:xfrm>
            <a:off x="4167188" y="4780685"/>
            <a:ext cx="1260475" cy="26987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4245" name="Line 37"/>
          <p:cNvSpPr>
            <a:spLocks noChangeShapeType="1"/>
          </p:cNvSpPr>
          <p:nvPr/>
        </p:nvSpPr>
        <p:spPr bwMode="auto">
          <a:xfrm flipV="1">
            <a:off x="4302125" y="5229948"/>
            <a:ext cx="1125538" cy="2254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4246" name="Text Box 38"/>
          <p:cNvSpPr txBox="1">
            <a:spLocks noChangeArrowheads="1"/>
          </p:cNvSpPr>
          <p:nvPr/>
        </p:nvSpPr>
        <p:spPr bwMode="auto">
          <a:xfrm>
            <a:off x="5470885" y="4856118"/>
            <a:ext cx="358457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Οι συσχετίσεις απεικονίζονται σε γνωρίσματα (ανάλογα με την πλοηγισιμότητα!)</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p:txBody>
          <a:bodyPr/>
          <a:lstStyle/>
          <a:p>
            <a:r>
              <a:rPr lang="el-GR" altLang="el-GR" sz="4000"/>
              <a:t>Παραγωγή κώδικα </a:t>
            </a:r>
            <a:r>
              <a:rPr lang="en-US" altLang="el-GR" sz="4000"/>
              <a:t>Java </a:t>
            </a:r>
            <a:r>
              <a:rPr lang="el-GR" altLang="el-GR" sz="4000"/>
              <a:t>από </a:t>
            </a:r>
            <a:r>
              <a:rPr lang="en-US" altLang="el-GR" sz="4000"/>
              <a:t>UML</a:t>
            </a:r>
            <a:endParaRPr lang="el-GR" altLang="el-GR" sz="4000"/>
          </a:p>
        </p:txBody>
      </p:sp>
      <p:sp>
        <p:nvSpPr>
          <p:cNvPr id="736259" name="Rectangle 3"/>
          <p:cNvSpPr>
            <a:spLocks noGrp="1" noChangeArrowheads="1"/>
          </p:cNvSpPr>
          <p:nvPr>
            <p:ph idx="1"/>
          </p:nvPr>
        </p:nvSpPr>
        <p:spPr>
          <a:xfrm>
            <a:off x="4392613" y="1600200"/>
            <a:ext cx="4679950" cy="4530725"/>
          </a:xfrm>
          <a:noFill/>
        </p:spPr>
        <p:txBody>
          <a:bodyPr lIns="54000" rIns="54000"/>
          <a:lstStyle/>
          <a:p>
            <a:pPr>
              <a:buFont typeface="Wingdings" panose="05000000000000000000" pitchFamily="2" charset="2"/>
              <a:buNone/>
            </a:pPr>
            <a:r>
              <a:rPr lang="en-US" altLang="el-GR" sz="2000"/>
              <a:t>public class Component { }</a:t>
            </a:r>
          </a:p>
          <a:p>
            <a:pPr>
              <a:buFont typeface="Wingdings" panose="05000000000000000000" pitchFamily="2" charset="2"/>
              <a:buNone/>
            </a:pPr>
            <a:endParaRPr lang="en-US" altLang="el-GR" sz="2000"/>
          </a:p>
          <a:p>
            <a:pPr>
              <a:buFont typeface="Wingdings" panose="05000000000000000000" pitchFamily="2" charset="2"/>
              <a:buNone/>
            </a:pPr>
            <a:r>
              <a:rPr lang="en-US" altLang="el-GR" sz="2000"/>
              <a:t>public class Leaf extends Component { }</a:t>
            </a:r>
          </a:p>
          <a:p>
            <a:pPr>
              <a:buFont typeface="Wingdings" panose="05000000000000000000" pitchFamily="2" charset="2"/>
              <a:buNone/>
            </a:pPr>
            <a:endParaRPr lang="en-US" altLang="el-GR" sz="2000"/>
          </a:p>
          <a:p>
            <a:pPr>
              <a:buFont typeface="Wingdings" panose="05000000000000000000" pitchFamily="2" charset="2"/>
              <a:buNone/>
            </a:pPr>
            <a:r>
              <a:rPr lang="en-US" altLang="el-GR" sz="2000"/>
              <a:t>public class Composite extends Component {</a:t>
            </a:r>
          </a:p>
          <a:p>
            <a:pPr>
              <a:buFont typeface="Wingdings" panose="05000000000000000000" pitchFamily="2" charset="2"/>
              <a:buNone/>
            </a:pPr>
            <a:r>
              <a:rPr lang="en-US" altLang="el-GR" sz="2000"/>
              <a:t>	private Collection&lt;Component&gt; components;</a:t>
            </a:r>
          </a:p>
          <a:p>
            <a:pPr>
              <a:buFont typeface="Wingdings" panose="05000000000000000000" pitchFamily="2" charset="2"/>
              <a:buNone/>
            </a:pPr>
            <a:r>
              <a:rPr lang="en-US" altLang="el-GR" sz="2000"/>
              <a:t>	</a:t>
            </a:r>
            <a:r>
              <a:rPr lang="de-DE" altLang="el-GR" sz="2000">
                <a:latin typeface="Monaco"/>
              </a:rPr>
              <a:t>…</a:t>
            </a:r>
            <a:r>
              <a:rPr lang="en-US" altLang="el-GR" sz="2000"/>
              <a:t>	</a:t>
            </a:r>
          </a:p>
          <a:p>
            <a:pPr>
              <a:buFont typeface="Wingdings" panose="05000000000000000000" pitchFamily="2" charset="2"/>
              <a:buNone/>
            </a:pPr>
            <a:r>
              <a:rPr lang="en-US" altLang="el-GR" sz="2000"/>
              <a:t>}</a:t>
            </a:r>
          </a:p>
          <a:p>
            <a:pPr>
              <a:buFont typeface="Wingdings" panose="05000000000000000000" pitchFamily="2" charset="2"/>
              <a:buNone/>
            </a:pPr>
            <a:endParaRPr lang="el-GR" altLang="el-GR" sz="2000"/>
          </a:p>
        </p:txBody>
      </p:sp>
      <p:sp>
        <p:nvSpPr>
          <p:cNvPr id="17" name="Slide Number Placeholder 5"/>
          <p:cNvSpPr>
            <a:spLocks noGrp="1"/>
          </p:cNvSpPr>
          <p:nvPr>
            <p:ph type="sldNum" sz="quarter" idx="12"/>
          </p:nvPr>
        </p:nvSpPr>
        <p:spPr/>
        <p:txBody>
          <a:bodyPr/>
          <a:lstStyle/>
          <a:p>
            <a:fld id="{87833185-2F16-413F-83CD-81015C31351E}" type="slidenum">
              <a:rPr lang="el-GR" altLang="el-GR"/>
              <a:pPr/>
              <a:t>109</a:t>
            </a:fld>
            <a:endParaRPr lang="el-GR" altLang="el-GR"/>
          </a:p>
        </p:txBody>
      </p:sp>
      <p:sp>
        <p:nvSpPr>
          <p:cNvPr id="736261" name="Rectangle 3"/>
          <p:cNvSpPr>
            <a:spLocks noChangeArrowheads="1"/>
          </p:cNvSpPr>
          <p:nvPr/>
        </p:nvSpPr>
        <p:spPr bwMode="auto">
          <a:xfrm>
            <a:off x="881063" y="1989138"/>
            <a:ext cx="2249487"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t>Component</a:t>
            </a:r>
            <a:r>
              <a:rPr lang="el-GR" altLang="el-GR" sz="2000" b="1"/>
              <a:t> </a:t>
            </a:r>
            <a:endParaRPr lang="en-US" altLang="el-GR" sz="2000" b="1"/>
          </a:p>
        </p:txBody>
      </p:sp>
      <p:sp>
        <p:nvSpPr>
          <p:cNvPr id="736262" name="Rectangle 3"/>
          <p:cNvSpPr>
            <a:spLocks noChangeArrowheads="1"/>
          </p:cNvSpPr>
          <p:nvPr/>
        </p:nvSpPr>
        <p:spPr bwMode="auto">
          <a:xfrm>
            <a:off x="161925" y="3338513"/>
            <a:ext cx="1755775"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t>Leaf</a:t>
            </a:r>
            <a:r>
              <a:rPr lang="el-GR" altLang="el-GR" sz="2000" b="1"/>
              <a:t> </a:t>
            </a:r>
            <a:endParaRPr lang="en-US" altLang="el-GR" sz="2000" b="1"/>
          </a:p>
        </p:txBody>
      </p:sp>
      <p:sp>
        <p:nvSpPr>
          <p:cNvPr id="736263" name="Rectangle 3"/>
          <p:cNvSpPr>
            <a:spLocks noChangeArrowheads="1"/>
          </p:cNvSpPr>
          <p:nvPr/>
        </p:nvSpPr>
        <p:spPr bwMode="auto">
          <a:xfrm>
            <a:off x="2141538" y="3338513"/>
            <a:ext cx="1755775"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t>Composite</a:t>
            </a:r>
            <a:r>
              <a:rPr lang="el-GR" altLang="el-GR" sz="2000" b="1"/>
              <a:t> </a:t>
            </a:r>
            <a:endParaRPr lang="en-US" altLang="el-GR" sz="2000" b="1"/>
          </a:p>
        </p:txBody>
      </p:sp>
      <p:sp>
        <p:nvSpPr>
          <p:cNvPr id="736264" name="AutoShape 8"/>
          <p:cNvSpPr>
            <a:spLocks noChangeArrowheads="1"/>
          </p:cNvSpPr>
          <p:nvPr/>
        </p:nvSpPr>
        <p:spPr bwMode="auto">
          <a:xfrm>
            <a:off x="1871663" y="2349500"/>
            <a:ext cx="269875" cy="179388"/>
          </a:xfrm>
          <a:prstGeom prst="triangle">
            <a:avLst>
              <a:gd name="adj" fmla="val 50000"/>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6267" name="Line 11"/>
          <p:cNvSpPr>
            <a:spLocks noChangeShapeType="1"/>
          </p:cNvSpPr>
          <p:nvPr/>
        </p:nvSpPr>
        <p:spPr bwMode="auto">
          <a:xfrm flipV="1">
            <a:off x="2006600" y="2528888"/>
            <a:ext cx="0" cy="2254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69" name="Line 13"/>
          <p:cNvSpPr>
            <a:spLocks noChangeShapeType="1"/>
          </p:cNvSpPr>
          <p:nvPr/>
        </p:nvSpPr>
        <p:spPr bwMode="auto">
          <a:xfrm>
            <a:off x="1150938" y="2754313"/>
            <a:ext cx="17557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70" name="Line 14"/>
          <p:cNvSpPr>
            <a:spLocks noChangeShapeType="1"/>
          </p:cNvSpPr>
          <p:nvPr/>
        </p:nvSpPr>
        <p:spPr bwMode="auto">
          <a:xfrm>
            <a:off x="1150938" y="2754313"/>
            <a:ext cx="0" cy="58420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71" name="Line 15"/>
          <p:cNvSpPr>
            <a:spLocks noChangeShapeType="1"/>
          </p:cNvSpPr>
          <p:nvPr/>
        </p:nvSpPr>
        <p:spPr bwMode="auto">
          <a:xfrm>
            <a:off x="2906713" y="2754313"/>
            <a:ext cx="0" cy="58420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72" name="AutoShape 16"/>
          <p:cNvSpPr>
            <a:spLocks noChangeArrowheads="1"/>
          </p:cNvSpPr>
          <p:nvPr/>
        </p:nvSpPr>
        <p:spPr bwMode="auto">
          <a:xfrm>
            <a:off x="3897313" y="3429000"/>
            <a:ext cx="225425" cy="180975"/>
          </a:xfrm>
          <a:prstGeom prst="diamond">
            <a:avLst/>
          </a:prstGeom>
          <a:noFill/>
          <a:ln w="9525" algn="ctr">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6273" name="Freeform 17"/>
          <p:cNvSpPr>
            <a:spLocks/>
          </p:cNvSpPr>
          <p:nvPr/>
        </p:nvSpPr>
        <p:spPr bwMode="auto">
          <a:xfrm>
            <a:off x="3176588" y="2124075"/>
            <a:ext cx="1125537" cy="1395413"/>
          </a:xfrm>
          <a:custGeom>
            <a:avLst/>
            <a:gdLst>
              <a:gd name="T0" fmla="*/ 596 w 709"/>
              <a:gd name="T1" fmla="*/ 879 h 879"/>
              <a:gd name="T2" fmla="*/ 709 w 709"/>
              <a:gd name="T3" fmla="*/ 879 h 879"/>
              <a:gd name="T4" fmla="*/ 709 w 709"/>
              <a:gd name="T5" fmla="*/ 0 h 879"/>
              <a:gd name="T6" fmla="*/ 0 w 709"/>
              <a:gd name="T7" fmla="*/ 0 h 879"/>
            </a:gdLst>
            <a:ahLst/>
            <a:cxnLst>
              <a:cxn ang="0">
                <a:pos x="T0" y="T1"/>
              </a:cxn>
              <a:cxn ang="0">
                <a:pos x="T2" y="T3"/>
              </a:cxn>
              <a:cxn ang="0">
                <a:pos x="T4" y="T5"/>
              </a:cxn>
              <a:cxn ang="0">
                <a:pos x="T6" y="T7"/>
              </a:cxn>
            </a:cxnLst>
            <a:rect l="0" t="0" r="r" b="b"/>
            <a:pathLst>
              <a:path w="709" h="879">
                <a:moveTo>
                  <a:pt x="596" y="879"/>
                </a:moveTo>
                <a:lnTo>
                  <a:pt x="709" y="879"/>
                </a:lnTo>
                <a:lnTo>
                  <a:pt x="709" y="0"/>
                </a:lnTo>
                <a:lnTo>
                  <a:pt x="0" y="0"/>
                </a:lnTo>
              </a:path>
            </a:pathLst>
          </a:custGeom>
          <a:noFill/>
          <a:ln w="9525" cap="flat" cmpd="sng">
            <a:solidFill>
              <a:schemeClr val="tx1"/>
            </a:solidFill>
            <a:prstDash val="solid"/>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74" name="Text Box 18"/>
          <p:cNvSpPr txBox="1">
            <a:spLocks noChangeArrowheads="1"/>
          </p:cNvSpPr>
          <p:nvPr/>
        </p:nvSpPr>
        <p:spPr bwMode="auto">
          <a:xfrm>
            <a:off x="3130550" y="1757363"/>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a:t>
            </a:r>
            <a:endParaRPr lang="el-GR" altLang="el-GR"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570" name="Rectangle 2"/>
          <p:cNvSpPr>
            <a:spLocks noGrp="1" noChangeArrowheads="1"/>
          </p:cNvSpPr>
          <p:nvPr>
            <p:ph type="title"/>
          </p:nvPr>
        </p:nvSpPr>
        <p:spPr/>
        <p:txBody>
          <a:bodyPr>
            <a:normAutofit fontScale="90000"/>
          </a:bodyPr>
          <a:lstStyle/>
          <a:p>
            <a:r>
              <a:rPr lang="el-GR" altLang="el-GR" sz="4000"/>
              <a:t>Περιγραφή περιπτώσεων χρήσης - σενάρια </a:t>
            </a:r>
            <a:r>
              <a:rPr lang="el-GR" altLang="el-GR"/>
              <a:t>(1/2)</a:t>
            </a:r>
          </a:p>
        </p:txBody>
      </p:sp>
      <p:sp>
        <p:nvSpPr>
          <p:cNvPr id="621571" name="Rectangle 3"/>
          <p:cNvSpPr>
            <a:spLocks noGrp="1" noChangeArrowheads="1"/>
          </p:cNvSpPr>
          <p:nvPr>
            <p:ph idx="1"/>
          </p:nvPr>
        </p:nvSpPr>
        <p:spPr/>
        <p:txBody>
          <a:bodyPr>
            <a:normAutofit/>
          </a:bodyPr>
          <a:lstStyle/>
          <a:p>
            <a:pPr>
              <a:spcBef>
                <a:spcPct val="0"/>
              </a:spcBef>
            </a:pPr>
            <a:r>
              <a:rPr lang="el-GR" altLang="el-GR" dirty="0"/>
              <a:t>Μία περίπτωση χρήσης μπορεί να θεωρηθεί ως ένα σύνολο πιθανών –διαφορετικών μεταξύ τους- ακολουθιών βημάτων που εξυπηρετούν ένα συγκεκριμένο στόχο του πρωτεύοντος </a:t>
            </a:r>
            <a:r>
              <a:rPr lang="en-US" altLang="el-GR" dirty="0"/>
              <a:t>actor</a:t>
            </a:r>
            <a:r>
              <a:rPr lang="el-GR" altLang="el-GR" dirty="0"/>
              <a:t> και είναι πιθανό να εκτελεστούν, όταν ο πρωτεύων </a:t>
            </a:r>
            <a:r>
              <a:rPr lang="en-US" altLang="el-GR" dirty="0"/>
              <a:t>actor</a:t>
            </a:r>
            <a:r>
              <a:rPr lang="el-GR" altLang="el-GR" dirty="0"/>
              <a:t> εκκινεί την περίπτωση χρήσης.</a:t>
            </a:r>
            <a:endParaRPr lang="en-US" altLang="el-GR" dirty="0"/>
          </a:p>
          <a:p>
            <a:pPr>
              <a:spcBef>
                <a:spcPct val="0"/>
              </a:spcBef>
            </a:pPr>
            <a:r>
              <a:rPr lang="el-GR" altLang="el-GR" dirty="0"/>
              <a:t>Τα διαφορετικά μονοπάτια στη ροή εκτέλεσης ονομάζονται </a:t>
            </a:r>
            <a:r>
              <a:rPr lang="el-GR" altLang="el-GR" b="1" i="1" dirty="0"/>
              <a:t>σενάρια - </a:t>
            </a:r>
            <a:r>
              <a:rPr lang="el-GR" altLang="el-GR" dirty="0"/>
              <a:t>Ένα </a:t>
            </a:r>
            <a:r>
              <a:rPr lang="el-GR" altLang="el-GR" b="1" dirty="0"/>
              <a:t>σενάριο </a:t>
            </a:r>
            <a:r>
              <a:rPr lang="el-GR" altLang="el-GR" dirty="0"/>
              <a:t>(ή </a:t>
            </a:r>
            <a:r>
              <a:rPr lang="el-GR" altLang="el-GR" b="1" dirty="0"/>
              <a:t>στιγμιότυπο περίπτωσης χρήσης</a:t>
            </a:r>
            <a:r>
              <a:rPr lang="el-GR" altLang="el-GR" dirty="0"/>
              <a:t>) είναι μία ακολουθία ενεργειών και αλληλεπιδράσεων </a:t>
            </a:r>
            <a:r>
              <a:rPr lang="en-US" altLang="el-GR" dirty="0"/>
              <a:t>actors</a:t>
            </a:r>
            <a:r>
              <a:rPr lang="el-GR" altLang="el-GR" dirty="0"/>
              <a:t> και συστήματος.</a:t>
            </a:r>
          </a:p>
          <a:p>
            <a:pPr>
              <a:spcBef>
                <a:spcPct val="0"/>
              </a:spcBef>
            </a:pPr>
            <a:r>
              <a:rPr lang="el-GR" altLang="el-GR" i="1" dirty="0"/>
              <a:t>Δεν περιγράφονται</a:t>
            </a:r>
            <a:r>
              <a:rPr lang="el-GR" altLang="el-GR" dirty="0"/>
              <a:t> όλες οι δυνατότητες εκτέλεσης της περίπτωσης χρήσης και όλα τα δυνατά μονοπάτια στη ροή εκτέλεσης των βημάτων. </a:t>
            </a:r>
          </a:p>
          <a:p>
            <a:pPr>
              <a:spcBef>
                <a:spcPct val="0"/>
              </a:spcBef>
            </a:pPr>
            <a:r>
              <a:rPr lang="el-GR" altLang="el-GR" dirty="0"/>
              <a:t>Οι ροές των βημάτων σε μία περίπτωση χρήσης χωρίζονται σε δύο κατηγορίες. Η πρώτη κατηγορία είναι η </a:t>
            </a:r>
            <a:r>
              <a:rPr lang="el-GR" altLang="el-GR" b="1" dirty="0"/>
              <a:t>βασική ροή </a:t>
            </a:r>
            <a:r>
              <a:rPr lang="el-GR" altLang="el-GR" dirty="0"/>
              <a:t>(</a:t>
            </a:r>
            <a:r>
              <a:rPr lang="en-US" altLang="el-GR" dirty="0"/>
              <a:t>basic flow</a:t>
            </a:r>
            <a:r>
              <a:rPr lang="el-GR" altLang="el-GR" dirty="0"/>
              <a:t>) η οποία περιγράφει το κύριο σενάριο και είναι μία τυπική ροή των βημάτων με επιτυχή κατάληξη. Η δεύτερη κατηγορία, είναι οι </a:t>
            </a:r>
            <a:r>
              <a:rPr lang="el-GR" altLang="el-GR" b="1" dirty="0"/>
              <a:t>εναλλακτικές ροές </a:t>
            </a:r>
            <a:r>
              <a:rPr lang="el-GR" altLang="el-GR" dirty="0"/>
              <a:t>(</a:t>
            </a:r>
            <a:r>
              <a:rPr lang="en-US" altLang="el-GR" dirty="0"/>
              <a:t>alternative flows</a:t>
            </a:r>
            <a:r>
              <a:rPr lang="el-GR" altLang="el-GR" dirty="0"/>
              <a:t>) που είναι εναλλακτικές επιτυχημένες ή αποτυχημένες ροές εκτέλεσης της περίπτωσης χρήσης.</a:t>
            </a:r>
          </a:p>
        </p:txBody>
      </p:sp>
      <p:sp>
        <p:nvSpPr>
          <p:cNvPr id="6" name="Slide Number Placeholder 5"/>
          <p:cNvSpPr>
            <a:spLocks noGrp="1"/>
          </p:cNvSpPr>
          <p:nvPr>
            <p:ph type="sldNum" sz="quarter" idx="12"/>
          </p:nvPr>
        </p:nvSpPr>
        <p:spPr/>
        <p:txBody>
          <a:bodyPr/>
          <a:lstStyle/>
          <a:p>
            <a:fld id="{A93974A1-D507-4F2B-9C9E-A3E3F8D66798}" type="slidenum">
              <a:rPr lang="el-GR" altLang="el-GR"/>
              <a:pPr/>
              <a:t>11</a:t>
            </a:fld>
            <a:endParaRPr lang="el-GR" altLang="el-G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8306" name="Rectangle 2"/>
          <p:cNvSpPr>
            <a:spLocks noGrp="1" noChangeArrowheads="1"/>
          </p:cNvSpPr>
          <p:nvPr>
            <p:ph type="title"/>
          </p:nvPr>
        </p:nvSpPr>
        <p:spPr/>
        <p:txBody>
          <a:bodyPr/>
          <a:lstStyle/>
          <a:p>
            <a:r>
              <a:rPr lang="el-GR" altLang="el-GR" sz="4000"/>
              <a:t>Διαγράμματα ακολουθίας – βασική σημειογραφία</a:t>
            </a:r>
          </a:p>
        </p:txBody>
      </p:sp>
      <p:sp>
        <p:nvSpPr>
          <p:cNvPr id="738307" name="Rectangle 3"/>
          <p:cNvSpPr>
            <a:spLocks noGrp="1" noChangeArrowheads="1"/>
          </p:cNvSpPr>
          <p:nvPr>
            <p:ph idx="1"/>
          </p:nvPr>
        </p:nvSpPr>
        <p:spPr>
          <a:xfrm>
            <a:off x="457200" y="1600200"/>
            <a:ext cx="8229600" cy="1198563"/>
          </a:xfrm>
        </p:spPr>
        <p:txBody>
          <a:bodyPr/>
          <a:lstStyle/>
          <a:p>
            <a:r>
              <a:rPr lang="el-GR" altLang="el-GR" sz="2400">
                <a:effectLst/>
              </a:rPr>
              <a:t>Τα διαγράμματα ακολουθίας αναπαριστούν τη συμπεριφορά του συστήματος με τη μορφή μηνυμάτων μεταξύ διαφορετικών αντικειμένων</a:t>
            </a:r>
          </a:p>
        </p:txBody>
      </p:sp>
      <p:sp>
        <p:nvSpPr>
          <p:cNvPr id="40" name="Slide Number Placeholder 5"/>
          <p:cNvSpPr>
            <a:spLocks noGrp="1"/>
          </p:cNvSpPr>
          <p:nvPr>
            <p:ph type="sldNum" sz="quarter" idx="12"/>
          </p:nvPr>
        </p:nvSpPr>
        <p:spPr/>
        <p:txBody>
          <a:bodyPr/>
          <a:lstStyle/>
          <a:p>
            <a:fld id="{7F148CD0-92A3-4C26-8B3D-5F7A6190198E}" type="slidenum">
              <a:rPr lang="el-GR" altLang="el-GR"/>
              <a:pPr/>
              <a:t>110</a:t>
            </a:fld>
            <a:endParaRPr lang="el-GR" altLang="el-GR"/>
          </a:p>
        </p:txBody>
      </p:sp>
      <p:sp>
        <p:nvSpPr>
          <p:cNvPr id="738326" name="Rectangle 128"/>
          <p:cNvSpPr>
            <a:spLocks noChangeArrowheads="1"/>
          </p:cNvSpPr>
          <p:nvPr/>
        </p:nvSpPr>
        <p:spPr bwMode="auto">
          <a:xfrm>
            <a:off x="250825" y="2886075"/>
            <a:ext cx="1343025"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ea typeface="ＭＳ Ｐゴシック" panose="020B0600070205080204" pitchFamily="34" charset="-128"/>
              </a:rPr>
              <a:t>:</a:t>
            </a:r>
            <a:r>
              <a:rPr lang="el-GR" altLang="el-GR" sz="1800" b="1" u="sng"/>
              <a:t> </a:t>
            </a:r>
            <a:r>
              <a:rPr lang="en-US" altLang="el-GR" sz="1800" b="1" u="sng"/>
              <a:t>Student</a:t>
            </a:r>
            <a:endParaRPr lang="en-US" altLang="el-GR" sz="1800"/>
          </a:p>
        </p:txBody>
      </p:sp>
      <p:sp>
        <p:nvSpPr>
          <p:cNvPr id="738346" name="Line 42"/>
          <p:cNvSpPr>
            <a:spLocks noChangeShapeType="1"/>
          </p:cNvSpPr>
          <p:nvPr/>
        </p:nvSpPr>
        <p:spPr bwMode="auto">
          <a:xfrm>
            <a:off x="971550" y="3159125"/>
            <a:ext cx="0" cy="35560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9098" name="Rectangle 10"/>
          <p:cNvSpPr>
            <a:spLocks noChangeArrowheads="1"/>
          </p:cNvSpPr>
          <p:nvPr/>
        </p:nvSpPr>
        <p:spPr bwMode="auto">
          <a:xfrm>
            <a:off x="815975" y="3278188"/>
            <a:ext cx="334963" cy="3211512"/>
          </a:xfrm>
          <a:prstGeom prst="rect">
            <a:avLst/>
          </a:prstGeom>
          <a:solidFill>
            <a:schemeClr val="bg1"/>
          </a:solidFill>
          <a:ln w="17463">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38347" name="Rectangle 128"/>
          <p:cNvSpPr>
            <a:spLocks noChangeArrowheads="1"/>
          </p:cNvSpPr>
          <p:nvPr/>
        </p:nvSpPr>
        <p:spPr bwMode="auto">
          <a:xfrm>
            <a:off x="2881313" y="2886075"/>
            <a:ext cx="1343025"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ea typeface="ＭＳ Ｐゴシック" panose="020B0600070205080204" pitchFamily="34" charset="-128"/>
              </a:rPr>
              <a:t>:</a:t>
            </a:r>
            <a:r>
              <a:rPr lang="el-GR" altLang="el-GR" sz="1800" b="1" u="sng"/>
              <a:t> </a:t>
            </a:r>
            <a:r>
              <a:rPr lang="en-US" altLang="el-GR" sz="1800" b="1" u="sng"/>
              <a:t>Portal</a:t>
            </a:r>
            <a:endParaRPr lang="en-US" altLang="el-GR" sz="1800"/>
          </a:p>
        </p:txBody>
      </p:sp>
      <p:sp>
        <p:nvSpPr>
          <p:cNvPr id="738348" name="Line 44"/>
          <p:cNvSpPr>
            <a:spLocks noChangeShapeType="1"/>
          </p:cNvSpPr>
          <p:nvPr/>
        </p:nvSpPr>
        <p:spPr bwMode="auto">
          <a:xfrm>
            <a:off x="3602038" y="3159125"/>
            <a:ext cx="0" cy="35560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 name="Rectangle 10"/>
          <p:cNvSpPr>
            <a:spLocks noChangeArrowheads="1"/>
          </p:cNvSpPr>
          <p:nvPr/>
        </p:nvSpPr>
        <p:spPr bwMode="auto">
          <a:xfrm>
            <a:off x="3446463" y="3278188"/>
            <a:ext cx="334962" cy="555625"/>
          </a:xfrm>
          <a:prstGeom prst="rect">
            <a:avLst/>
          </a:prstGeom>
          <a:solidFill>
            <a:schemeClr val="bg1"/>
          </a:solidFill>
          <a:ln w="17463">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38350" name="Rectangle 128"/>
          <p:cNvSpPr>
            <a:spLocks noChangeArrowheads="1"/>
          </p:cNvSpPr>
          <p:nvPr/>
        </p:nvSpPr>
        <p:spPr bwMode="auto">
          <a:xfrm>
            <a:off x="5524500" y="2886075"/>
            <a:ext cx="1343025"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ea typeface="ＭＳ Ｐゴシック" panose="020B0600070205080204" pitchFamily="34" charset="-128"/>
              </a:rPr>
              <a:t>:</a:t>
            </a:r>
            <a:r>
              <a:rPr lang="el-GR" altLang="el-GR" sz="1800" b="1" u="sng"/>
              <a:t> </a:t>
            </a:r>
            <a:r>
              <a:rPr lang="en-US" altLang="el-GR" sz="1800" b="1" u="sng"/>
              <a:t>Blog</a:t>
            </a:r>
            <a:endParaRPr lang="en-US" altLang="el-GR" sz="1800"/>
          </a:p>
        </p:txBody>
      </p:sp>
      <p:sp>
        <p:nvSpPr>
          <p:cNvPr id="738351" name="Line 47"/>
          <p:cNvSpPr>
            <a:spLocks noChangeShapeType="1"/>
          </p:cNvSpPr>
          <p:nvPr/>
        </p:nvSpPr>
        <p:spPr bwMode="auto">
          <a:xfrm>
            <a:off x="6245225" y="3159125"/>
            <a:ext cx="0" cy="36449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 name="Rectangle 10"/>
          <p:cNvSpPr>
            <a:spLocks noChangeArrowheads="1"/>
          </p:cNvSpPr>
          <p:nvPr/>
        </p:nvSpPr>
        <p:spPr bwMode="auto">
          <a:xfrm>
            <a:off x="6089650" y="3563938"/>
            <a:ext cx="334963" cy="3105150"/>
          </a:xfrm>
          <a:prstGeom prst="rect">
            <a:avLst/>
          </a:prstGeom>
          <a:solidFill>
            <a:schemeClr val="bg1"/>
          </a:solidFill>
          <a:ln w="17463">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38353" name="Line 49"/>
          <p:cNvSpPr>
            <a:spLocks noChangeShapeType="1"/>
          </p:cNvSpPr>
          <p:nvPr/>
        </p:nvSpPr>
        <p:spPr bwMode="auto">
          <a:xfrm>
            <a:off x="1150938" y="3294063"/>
            <a:ext cx="22955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54" name="Text Box 50"/>
          <p:cNvSpPr txBox="1">
            <a:spLocks noChangeArrowheads="1"/>
          </p:cNvSpPr>
          <p:nvPr/>
        </p:nvSpPr>
        <p:spPr bwMode="auto">
          <a:xfrm>
            <a:off x="1193800" y="3275013"/>
            <a:ext cx="17287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navigateToBlog()</a:t>
            </a:r>
            <a:endParaRPr lang="el-GR" altLang="el-GR" sz="1600"/>
          </a:p>
        </p:txBody>
      </p:sp>
      <p:sp>
        <p:nvSpPr>
          <p:cNvPr id="738356" name="Line 52"/>
          <p:cNvSpPr>
            <a:spLocks noChangeShapeType="1"/>
          </p:cNvSpPr>
          <p:nvPr/>
        </p:nvSpPr>
        <p:spPr bwMode="auto">
          <a:xfrm>
            <a:off x="3806825" y="3654425"/>
            <a:ext cx="22955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57" name="Text Box 53"/>
          <p:cNvSpPr txBox="1">
            <a:spLocks noChangeArrowheads="1"/>
          </p:cNvSpPr>
          <p:nvPr/>
        </p:nvSpPr>
        <p:spPr bwMode="auto">
          <a:xfrm>
            <a:off x="4572000" y="3275013"/>
            <a:ext cx="793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show()</a:t>
            </a:r>
            <a:endParaRPr lang="el-GR" altLang="el-GR" sz="1600"/>
          </a:p>
        </p:txBody>
      </p:sp>
      <p:sp>
        <p:nvSpPr>
          <p:cNvPr id="738358" name="Line 54"/>
          <p:cNvSpPr>
            <a:spLocks noChangeShapeType="1"/>
          </p:cNvSpPr>
          <p:nvPr/>
        </p:nvSpPr>
        <p:spPr bwMode="auto">
          <a:xfrm>
            <a:off x="1150938" y="4149725"/>
            <a:ext cx="48609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59" name="Text Box 55"/>
          <p:cNvSpPr txBox="1">
            <a:spLocks noChangeArrowheads="1"/>
          </p:cNvSpPr>
          <p:nvPr/>
        </p:nvSpPr>
        <p:spPr bwMode="auto">
          <a:xfrm>
            <a:off x="1193800" y="3789363"/>
            <a:ext cx="1708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pushAddButton()</a:t>
            </a:r>
            <a:endParaRPr lang="el-GR" altLang="el-GR" sz="1600"/>
          </a:p>
        </p:txBody>
      </p:sp>
      <p:sp>
        <p:nvSpPr>
          <p:cNvPr id="738360" name="Freeform 56"/>
          <p:cNvSpPr>
            <a:spLocks/>
          </p:cNvSpPr>
          <p:nvPr/>
        </p:nvSpPr>
        <p:spPr bwMode="auto">
          <a:xfrm>
            <a:off x="6416675" y="4284663"/>
            <a:ext cx="674688" cy="358775"/>
          </a:xfrm>
          <a:custGeom>
            <a:avLst/>
            <a:gdLst>
              <a:gd name="T0" fmla="*/ 0 w 425"/>
              <a:gd name="T1" fmla="*/ 0 h 226"/>
              <a:gd name="T2" fmla="*/ 425 w 425"/>
              <a:gd name="T3" fmla="*/ 0 h 226"/>
              <a:gd name="T4" fmla="*/ 425 w 425"/>
              <a:gd name="T5" fmla="*/ 226 h 226"/>
              <a:gd name="T6" fmla="*/ 29 w 425"/>
              <a:gd name="T7" fmla="*/ 226 h 226"/>
            </a:gdLst>
            <a:ahLst/>
            <a:cxnLst>
              <a:cxn ang="0">
                <a:pos x="T0" y="T1"/>
              </a:cxn>
              <a:cxn ang="0">
                <a:pos x="T2" y="T3"/>
              </a:cxn>
              <a:cxn ang="0">
                <a:pos x="T4" y="T5"/>
              </a:cxn>
              <a:cxn ang="0">
                <a:pos x="T6" y="T7"/>
              </a:cxn>
            </a:cxnLst>
            <a:rect l="0" t="0" r="r" b="b"/>
            <a:pathLst>
              <a:path w="425" h="226">
                <a:moveTo>
                  <a:pt x="0" y="0"/>
                </a:moveTo>
                <a:lnTo>
                  <a:pt x="425" y="0"/>
                </a:lnTo>
                <a:lnTo>
                  <a:pt x="425" y="226"/>
                </a:lnTo>
                <a:lnTo>
                  <a:pt x="29" y="226"/>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61" name="Text Box 57"/>
          <p:cNvSpPr txBox="1">
            <a:spLocks noChangeArrowheads="1"/>
          </p:cNvSpPr>
          <p:nvPr/>
        </p:nvSpPr>
        <p:spPr bwMode="auto">
          <a:xfrm>
            <a:off x="6551613" y="3857625"/>
            <a:ext cx="17430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showEntryForm()</a:t>
            </a:r>
            <a:endParaRPr lang="el-GR" altLang="el-GR" sz="1600"/>
          </a:p>
        </p:txBody>
      </p:sp>
      <p:sp>
        <p:nvSpPr>
          <p:cNvPr id="738363" name="Line 59"/>
          <p:cNvSpPr>
            <a:spLocks noChangeShapeType="1"/>
          </p:cNvSpPr>
          <p:nvPr/>
        </p:nvSpPr>
        <p:spPr bwMode="auto">
          <a:xfrm>
            <a:off x="1150938" y="4914900"/>
            <a:ext cx="48609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64" name="Text Box 60"/>
          <p:cNvSpPr txBox="1">
            <a:spLocks noChangeArrowheads="1"/>
          </p:cNvSpPr>
          <p:nvPr/>
        </p:nvSpPr>
        <p:spPr bwMode="auto">
          <a:xfrm>
            <a:off x="1193800" y="4554538"/>
            <a:ext cx="6477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edit()</a:t>
            </a:r>
            <a:endParaRPr lang="el-GR" altLang="el-GR" sz="1600"/>
          </a:p>
        </p:txBody>
      </p:sp>
      <p:sp>
        <p:nvSpPr>
          <p:cNvPr id="738365" name="Line 61"/>
          <p:cNvSpPr>
            <a:spLocks noChangeShapeType="1"/>
          </p:cNvSpPr>
          <p:nvPr/>
        </p:nvSpPr>
        <p:spPr bwMode="auto">
          <a:xfrm>
            <a:off x="1150938" y="5408613"/>
            <a:ext cx="48609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66" name="Text Box 62"/>
          <p:cNvSpPr txBox="1">
            <a:spLocks noChangeArrowheads="1"/>
          </p:cNvSpPr>
          <p:nvPr/>
        </p:nvSpPr>
        <p:spPr bwMode="auto">
          <a:xfrm>
            <a:off x="1193800" y="5048250"/>
            <a:ext cx="9191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submit()</a:t>
            </a:r>
            <a:endParaRPr lang="el-GR" altLang="el-GR" sz="1600"/>
          </a:p>
        </p:txBody>
      </p:sp>
      <p:sp>
        <p:nvSpPr>
          <p:cNvPr id="738368" name="Line 64"/>
          <p:cNvSpPr>
            <a:spLocks noChangeShapeType="1"/>
          </p:cNvSpPr>
          <p:nvPr/>
        </p:nvSpPr>
        <p:spPr bwMode="auto">
          <a:xfrm>
            <a:off x="6462713" y="5634038"/>
            <a:ext cx="13049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69" name="Text Box 65"/>
          <p:cNvSpPr txBox="1">
            <a:spLocks noChangeArrowheads="1"/>
          </p:cNvSpPr>
          <p:nvPr/>
        </p:nvSpPr>
        <p:spPr bwMode="auto">
          <a:xfrm>
            <a:off x="6551613" y="5184775"/>
            <a:ext cx="12255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&lt;&lt;create&gt;&gt;</a:t>
            </a:r>
            <a:endParaRPr lang="el-GR" altLang="el-GR" sz="1600"/>
          </a:p>
        </p:txBody>
      </p:sp>
      <p:sp>
        <p:nvSpPr>
          <p:cNvPr id="738370" name="Rectangle 128"/>
          <p:cNvSpPr>
            <a:spLocks noChangeArrowheads="1"/>
          </p:cNvSpPr>
          <p:nvPr/>
        </p:nvSpPr>
        <p:spPr bwMode="auto">
          <a:xfrm>
            <a:off x="7767638" y="5499100"/>
            <a:ext cx="1343025"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ea typeface="ＭＳ Ｐゴシック" panose="020B0600070205080204" pitchFamily="34" charset="-128"/>
              </a:rPr>
              <a:t>:</a:t>
            </a:r>
            <a:r>
              <a:rPr lang="el-GR" altLang="el-GR" sz="1800" b="1" u="sng"/>
              <a:t> </a:t>
            </a:r>
            <a:r>
              <a:rPr lang="en-US" altLang="el-GR" sz="1800" b="1" u="sng"/>
              <a:t>BlogEntry</a:t>
            </a:r>
            <a:endParaRPr lang="en-US" altLang="el-GR" sz="1800"/>
          </a:p>
        </p:txBody>
      </p:sp>
      <p:sp>
        <p:nvSpPr>
          <p:cNvPr id="738371" name="Line 67"/>
          <p:cNvSpPr>
            <a:spLocks noChangeShapeType="1"/>
          </p:cNvSpPr>
          <p:nvPr/>
        </p:nvSpPr>
        <p:spPr bwMode="auto">
          <a:xfrm>
            <a:off x="8442325" y="5768975"/>
            <a:ext cx="0" cy="9461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 name="Rectangle 10"/>
          <p:cNvSpPr>
            <a:spLocks noChangeArrowheads="1"/>
          </p:cNvSpPr>
          <p:nvPr/>
        </p:nvSpPr>
        <p:spPr bwMode="auto">
          <a:xfrm>
            <a:off x="8262938" y="5903913"/>
            <a:ext cx="334962" cy="585787"/>
          </a:xfrm>
          <a:prstGeom prst="rect">
            <a:avLst/>
          </a:prstGeom>
          <a:solidFill>
            <a:schemeClr val="bg1"/>
          </a:solidFill>
          <a:ln w="17463">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38373" name="Line 69"/>
          <p:cNvSpPr>
            <a:spLocks noChangeShapeType="1"/>
          </p:cNvSpPr>
          <p:nvPr/>
        </p:nvSpPr>
        <p:spPr bwMode="auto">
          <a:xfrm>
            <a:off x="6462713" y="6129338"/>
            <a:ext cx="1754187"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74" name="Text Box 70"/>
          <p:cNvSpPr txBox="1">
            <a:spLocks noChangeArrowheads="1"/>
          </p:cNvSpPr>
          <p:nvPr/>
        </p:nvSpPr>
        <p:spPr bwMode="auto">
          <a:xfrm>
            <a:off x="6507163" y="5768975"/>
            <a:ext cx="15176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setProperties()</a:t>
            </a:r>
            <a:endParaRPr lang="el-GR" altLang="el-GR" sz="1600"/>
          </a:p>
        </p:txBody>
      </p:sp>
      <p:sp>
        <p:nvSpPr>
          <p:cNvPr id="738375" name="Freeform 71"/>
          <p:cNvSpPr>
            <a:spLocks/>
          </p:cNvSpPr>
          <p:nvPr/>
        </p:nvSpPr>
        <p:spPr bwMode="auto">
          <a:xfrm>
            <a:off x="6416675" y="6443663"/>
            <a:ext cx="900113" cy="180975"/>
          </a:xfrm>
          <a:custGeom>
            <a:avLst/>
            <a:gdLst>
              <a:gd name="T0" fmla="*/ 0 w 425"/>
              <a:gd name="T1" fmla="*/ 0 h 226"/>
              <a:gd name="T2" fmla="*/ 425 w 425"/>
              <a:gd name="T3" fmla="*/ 0 h 226"/>
              <a:gd name="T4" fmla="*/ 425 w 425"/>
              <a:gd name="T5" fmla="*/ 226 h 226"/>
              <a:gd name="T6" fmla="*/ 29 w 425"/>
              <a:gd name="T7" fmla="*/ 226 h 226"/>
            </a:gdLst>
            <a:ahLst/>
            <a:cxnLst>
              <a:cxn ang="0">
                <a:pos x="T0" y="T1"/>
              </a:cxn>
              <a:cxn ang="0">
                <a:pos x="T2" y="T3"/>
              </a:cxn>
              <a:cxn ang="0">
                <a:pos x="T4" y="T5"/>
              </a:cxn>
              <a:cxn ang="0">
                <a:pos x="T6" y="T7"/>
              </a:cxn>
            </a:cxnLst>
            <a:rect l="0" t="0" r="r" b="b"/>
            <a:pathLst>
              <a:path w="425" h="226">
                <a:moveTo>
                  <a:pt x="0" y="0"/>
                </a:moveTo>
                <a:lnTo>
                  <a:pt x="425" y="0"/>
                </a:lnTo>
                <a:lnTo>
                  <a:pt x="425" y="226"/>
                </a:lnTo>
                <a:lnTo>
                  <a:pt x="29" y="226"/>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76" name="Text Box 72"/>
          <p:cNvSpPr txBox="1">
            <a:spLocks noChangeArrowheads="1"/>
          </p:cNvSpPr>
          <p:nvPr/>
        </p:nvSpPr>
        <p:spPr bwMode="auto">
          <a:xfrm>
            <a:off x="6507163" y="6129338"/>
            <a:ext cx="941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update()</a:t>
            </a:r>
            <a:endParaRPr lang="el-GR" altLang="el-GR" sz="1600"/>
          </a:p>
        </p:txBody>
      </p:sp>
      <p:sp>
        <p:nvSpPr>
          <p:cNvPr id="738378" name="AutoShape 74"/>
          <p:cNvSpPr>
            <a:spLocks noChangeArrowheads="1"/>
          </p:cNvSpPr>
          <p:nvPr/>
        </p:nvSpPr>
        <p:spPr bwMode="auto">
          <a:xfrm>
            <a:off x="2185988" y="4329113"/>
            <a:ext cx="1169987" cy="360362"/>
          </a:xfrm>
          <a:prstGeom prst="wedgeRoundRectCallout">
            <a:avLst>
              <a:gd name="adj1" fmla="val -87856"/>
              <a:gd name="adj2" fmla="val 81718"/>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μήνυμα</a:t>
            </a:r>
          </a:p>
        </p:txBody>
      </p:sp>
      <p:sp>
        <p:nvSpPr>
          <p:cNvPr id="738379" name="AutoShape 75"/>
          <p:cNvSpPr>
            <a:spLocks noChangeArrowheads="1"/>
          </p:cNvSpPr>
          <p:nvPr/>
        </p:nvSpPr>
        <p:spPr bwMode="auto">
          <a:xfrm>
            <a:off x="4032250" y="6264275"/>
            <a:ext cx="1844675" cy="360363"/>
          </a:xfrm>
          <a:prstGeom prst="wedgeRoundRectCallout">
            <a:avLst>
              <a:gd name="adj1" fmla="val -70222"/>
              <a:gd name="adj2" fmla="val -157046"/>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Γραμμή ζωής</a:t>
            </a:r>
          </a:p>
        </p:txBody>
      </p:sp>
      <p:sp>
        <p:nvSpPr>
          <p:cNvPr id="738380" name="AutoShape 76"/>
          <p:cNvSpPr>
            <a:spLocks noChangeArrowheads="1"/>
          </p:cNvSpPr>
          <p:nvPr/>
        </p:nvSpPr>
        <p:spPr bwMode="auto">
          <a:xfrm>
            <a:off x="1557338" y="5903913"/>
            <a:ext cx="1844675" cy="674687"/>
          </a:xfrm>
          <a:prstGeom prst="wedgeRoundRectCallout">
            <a:avLst>
              <a:gd name="adj1" fmla="val -70222"/>
              <a:gd name="adj2" fmla="val -107176"/>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Προδιαγραφή εκτέλεσης</a:t>
            </a:r>
          </a:p>
        </p:txBody>
      </p:sp>
      <p:sp>
        <p:nvSpPr>
          <p:cNvPr id="738381" name="AutoShape 77"/>
          <p:cNvSpPr>
            <a:spLocks noChangeArrowheads="1"/>
          </p:cNvSpPr>
          <p:nvPr/>
        </p:nvSpPr>
        <p:spPr bwMode="auto">
          <a:xfrm>
            <a:off x="7407275" y="3114675"/>
            <a:ext cx="1484313" cy="360363"/>
          </a:xfrm>
          <a:prstGeom prst="wedgeRoundRectCallout">
            <a:avLst>
              <a:gd name="adj1" fmla="val -79838"/>
              <a:gd name="adj2" fmla="val -105949"/>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αντικείμενο</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p:cNvSpPr>
            <a:spLocks noGrp="1" noChangeArrowheads="1"/>
          </p:cNvSpPr>
          <p:nvPr>
            <p:ph type="title"/>
          </p:nvPr>
        </p:nvSpPr>
        <p:spPr/>
        <p:txBody>
          <a:bodyPr/>
          <a:lstStyle/>
          <a:p>
            <a:r>
              <a:rPr lang="el-GR" altLang="el-GR" sz="4000"/>
              <a:t>Γραμμή ζωής και προδιαγραφή εκτέλεσης</a:t>
            </a:r>
          </a:p>
        </p:txBody>
      </p:sp>
      <p:sp>
        <p:nvSpPr>
          <p:cNvPr id="739331" name="Rectangle 3"/>
          <p:cNvSpPr>
            <a:spLocks noGrp="1" noChangeArrowheads="1"/>
          </p:cNvSpPr>
          <p:nvPr>
            <p:ph idx="1"/>
          </p:nvPr>
        </p:nvSpPr>
        <p:spPr/>
        <p:txBody>
          <a:bodyPr/>
          <a:lstStyle/>
          <a:p>
            <a:r>
              <a:rPr lang="el-GR" altLang="el-GR" sz="2800"/>
              <a:t>Μία </a:t>
            </a:r>
            <a:r>
              <a:rPr lang="el-GR" altLang="el-GR" sz="2800" i="1"/>
              <a:t>γραμμή ζωής</a:t>
            </a:r>
            <a:r>
              <a:rPr lang="el-GR" altLang="el-GR" sz="2800"/>
              <a:t> αναπαριστά έναν συγκεκριμένο συμμετέχοντα (ή αντικείμενο) στη διάδραση</a:t>
            </a:r>
          </a:p>
          <a:p>
            <a:pPr lvl="1"/>
            <a:r>
              <a:rPr lang="el-GR" altLang="el-GR" sz="2400"/>
              <a:t>Απεικονίζεται με ένα ορθογώνιο που αναπαριστά το αντικείμενο, το οποίο ακολουθείται από μία κάθετη γραμμή που αναπαριστά τον χρόνο ζωής του συμμετέχοντα</a:t>
            </a:r>
          </a:p>
          <a:p>
            <a:r>
              <a:rPr lang="el-GR" altLang="el-GR" sz="2800"/>
              <a:t>Μία </a:t>
            </a:r>
            <a:r>
              <a:rPr lang="el-GR" altLang="el-GR" sz="2800" i="1"/>
              <a:t>προδιαγραφή εκτέλεσης</a:t>
            </a:r>
            <a:r>
              <a:rPr lang="el-GR" altLang="el-GR" sz="2800"/>
              <a:t> καθορίζει μία συμπεριφορά ή διάδραση εντός της γραμμής ζωής</a:t>
            </a:r>
            <a:endParaRPr lang="en-US" altLang="el-GR" sz="2800"/>
          </a:p>
          <a:p>
            <a:pPr lvl="1"/>
            <a:r>
              <a:rPr lang="el-GR" altLang="el-GR" sz="2400"/>
              <a:t>Απεικονίζεται ως ένα ορθογώνιο πάνω από τη γραμμή ζωής</a:t>
            </a:r>
            <a:endParaRPr lang="en-US" altLang="el-GR" sz="2400"/>
          </a:p>
        </p:txBody>
      </p:sp>
      <p:sp>
        <p:nvSpPr>
          <p:cNvPr id="6" name="Slide Number Placeholder 5"/>
          <p:cNvSpPr>
            <a:spLocks noGrp="1"/>
          </p:cNvSpPr>
          <p:nvPr>
            <p:ph type="sldNum" sz="quarter" idx="12"/>
          </p:nvPr>
        </p:nvSpPr>
        <p:spPr/>
        <p:txBody>
          <a:bodyPr/>
          <a:lstStyle/>
          <a:p>
            <a:fld id="{DEFD618D-B099-4FEE-B33A-AE9B915A96B2}" type="slidenum">
              <a:rPr lang="el-GR" altLang="el-GR"/>
              <a:pPr/>
              <a:t>111</a:t>
            </a:fld>
            <a:endParaRPr lang="el-GR" altLang="el-G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Rectangle 2"/>
          <p:cNvSpPr>
            <a:spLocks noGrp="1" noChangeArrowheads="1"/>
          </p:cNvSpPr>
          <p:nvPr>
            <p:ph type="title"/>
          </p:nvPr>
        </p:nvSpPr>
        <p:spPr/>
        <p:txBody>
          <a:bodyPr/>
          <a:lstStyle/>
          <a:p>
            <a:r>
              <a:rPr lang="el-GR" altLang="el-GR"/>
              <a:t>Μηνύματα</a:t>
            </a:r>
          </a:p>
        </p:txBody>
      </p:sp>
      <p:sp>
        <p:nvSpPr>
          <p:cNvPr id="740355" name="Rectangle 3"/>
          <p:cNvSpPr>
            <a:spLocks noGrp="1" noChangeArrowheads="1"/>
          </p:cNvSpPr>
          <p:nvPr>
            <p:ph idx="1"/>
          </p:nvPr>
        </p:nvSpPr>
        <p:spPr/>
        <p:txBody>
          <a:bodyPr/>
          <a:lstStyle/>
          <a:p>
            <a:r>
              <a:rPr lang="el-GR" altLang="el-GR" sz="2400"/>
              <a:t>Τα μηνύματα ορίζουν μία συγκεκριμένη επικοινωνία μεταξύ γραμμών ζωής σε μία διάδραση</a:t>
            </a:r>
          </a:p>
          <a:p>
            <a:r>
              <a:rPr lang="el-GR" altLang="el-GR" sz="2400"/>
              <a:t>Παραδείγματα επικοινωνίας:</a:t>
            </a:r>
          </a:p>
          <a:p>
            <a:pPr lvl="1"/>
            <a:r>
              <a:rPr lang="el-GR" altLang="el-GR" sz="2000"/>
              <a:t>Αποστολή ενός σήματος</a:t>
            </a:r>
          </a:p>
          <a:p>
            <a:pPr lvl="1"/>
            <a:r>
              <a:rPr lang="el-GR" altLang="el-GR" sz="2000"/>
              <a:t>Κλήση μιας λειτουργίας</a:t>
            </a:r>
          </a:p>
          <a:p>
            <a:pPr lvl="1"/>
            <a:r>
              <a:rPr lang="el-GR" altLang="el-GR" sz="2000"/>
              <a:t>Δημιουργία ή καταστροφή ενός στιγμιοτύπου</a:t>
            </a:r>
          </a:p>
          <a:p>
            <a:r>
              <a:rPr lang="el-GR" altLang="el-GR" sz="2400"/>
              <a:t>Καθορίζουν (έμμεσα) τον αποστολέα και τον παραλήπτη</a:t>
            </a:r>
          </a:p>
          <a:p>
            <a:pPr lvl="1"/>
            <a:r>
              <a:rPr lang="el-GR" altLang="el-GR" sz="2000"/>
              <a:t>Απεικονίζονται με τη μορφή μιας γραμμής από τον αποστολέα προς τον παραλήπτη</a:t>
            </a:r>
          </a:p>
          <a:p>
            <a:pPr lvl="1"/>
            <a:r>
              <a:rPr lang="el-GR" altLang="el-GR" sz="2000"/>
              <a:t>Η μορφή της γραμμής και του τόξου αντικατοπτρίζουν τις ιδιότητες του μηνύματος</a:t>
            </a:r>
          </a:p>
        </p:txBody>
      </p:sp>
      <p:sp>
        <p:nvSpPr>
          <p:cNvPr id="6" name="Slide Number Placeholder 5"/>
          <p:cNvSpPr>
            <a:spLocks noGrp="1"/>
          </p:cNvSpPr>
          <p:nvPr>
            <p:ph type="sldNum" sz="quarter" idx="12"/>
          </p:nvPr>
        </p:nvSpPr>
        <p:spPr/>
        <p:txBody>
          <a:bodyPr/>
          <a:lstStyle/>
          <a:p>
            <a:fld id="{A6F625AB-4263-422E-87E4-ACC74F5B602D}" type="slidenum">
              <a:rPr lang="el-GR" altLang="el-GR"/>
              <a:pPr/>
              <a:t>112</a:t>
            </a:fld>
            <a:endParaRPr lang="el-GR" altLang="el-G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2"/>
          <p:cNvSpPr>
            <a:spLocks noGrp="1" noChangeArrowheads="1"/>
          </p:cNvSpPr>
          <p:nvPr>
            <p:ph type="title"/>
          </p:nvPr>
        </p:nvSpPr>
        <p:spPr/>
        <p:txBody>
          <a:bodyPr/>
          <a:lstStyle/>
          <a:p>
            <a:r>
              <a:rPr lang="el-GR" altLang="el-GR"/>
              <a:t>Είδη μηνύματος</a:t>
            </a:r>
          </a:p>
        </p:txBody>
      </p:sp>
      <p:sp>
        <p:nvSpPr>
          <p:cNvPr id="741380" name="Rectangle 4"/>
          <p:cNvSpPr>
            <a:spLocks noGrp="1" noChangeArrowheads="1"/>
          </p:cNvSpPr>
          <p:nvPr>
            <p:ph idx="1"/>
          </p:nvPr>
        </p:nvSpPr>
        <p:spPr>
          <a:xfrm>
            <a:off x="457200" y="1449388"/>
            <a:ext cx="4159250" cy="5129212"/>
          </a:xfrm>
        </p:spPr>
        <p:txBody>
          <a:bodyPr/>
          <a:lstStyle/>
          <a:p>
            <a:r>
              <a:rPr lang="el-GR" altLang="el-GR" sz="2400"/>
              <a:t>Ασύγχρονο</a:t>
            </a:r>
          </a:p>
          <a:p>
            <a:r>
              <a:rPr lang="el-GR" altLang="el-GR" sz="2400"/>
              <a:t>Σύγχρονο</a:t>
            </a:r>
          </a:p>
          <a:p>
            <a:pPr lvl="1"/>
            <a:r>
              <a:rPr lang="el-GR" altLang="el-GR" sz="2000"/>
              <a:t>Κλήση λειτουργίας και δημιουργία αντικειμένου</a:t>
            </a:r>
          </a:p>
          <a:p>
            <a:r>
              <a:rPr lang="el-GR" altLang="el-GR" sz="2400"/>
              <a:t>Απόκριση</a:t>
            </a:r>
          </a:p>
          <a:p>
            <a:r>
              <a:rPr lang="el-GR" altLang="el-GR" sz="2400"/>
              <a:t>Απωλεσθέν</a:t>
            </a:r>
          </a:p>
          <a:p>
            <a:pPr lvl="1"/>
            <a:r>
              <a:rPr lang="el-GR" altLang="el-GR" sz="2000"/>
              <a:t>γνωστή η αποστολή αλλά όχι η παραλαβή – συνήθως ερμηνεύεται ότι η παραλαβή είναι εκτός του πεδίου του συστήματος</a:t>
            </a:r>
          </a:p>
          <a:p>
            <a:r>
              <a:rPr lang="el-GR" altLang="el-GR" sz="2400"/>
              <a:t>Ευρεθέν</a:t>
            </a:r>
          </a:p>
          <a:p>
            <a:pPr lvl="1"/>
            <a:r>
              <a:rPr lang="el-GR" altLang="el-GR" sz="2000"/>
              <a:t>Γνωστή η παραλαβή αλλά όχι η αποστολή</a:t>
            </a:r>
          </a:p>
        </p:txBody>
      </p:sp>
      <p:sp>
        <p:nvSpPr>
          <p:cNvPr id="13" name="Slide Number Placeholder 5"/>
          <p:cNvSpPr>
            <a:spLocks noGrp="1"/>
          </p:cNvSpPr>
          <p:nvPr>
            <p:ph type="sldNum" sz="quarter" idx="12"/>
          </p:nvPr>
        </p:nvSpPr>
        <p:spPr/>
        <p:txBody>
          <a:bodyPr/>
          <a:lstStyle/>
          <a:p>
            <a:fld id="{4F698CC7-6911-4E11-8367-579F1423B76E}" type="slidenum">
              <a:rPr lang="el-GR" altLang="el-GR"/>
              <a:pPr/>
              <a:t>113</a:t>
            </a:fld>
            <a:endParaRPr lang="el-GR" altLang="el-GR"/>
          </a:p>
        </p:txBody>
      </p:sp>
      <p:pic>
        <p:nvPicPr>
          <p:cNvPr id="741381" name="Bild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1358900"/>
            <a:ext cx="37973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382" name="Bild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32363" y="3721100"/>
            <a:ext cx="3771900" cy="227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1383" name="Line 7"/>
          <p:cNvSpPr>
            <a:spLocks noChangeShapeType="1"/>
          </p:cNvSpPr>
          <p:nvPr/>
        </p:nvSpPr>
        <p:spPr bwMode="auto">
          <a:xfrm>
            <a:off x="2636838" y="1628775"/>
            <a:ext cx="2879725" cy="450850"/>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1384" name="Line 8"/>
          <p:cNvSpPr>
            <a:spLocks noChangeShapeType="1"/>
          </p:cNvSpPr>
          <p:nvPr/>
        </p:nvSpPr>
        <p:spPr bwMode="auto">
          <a:xfrm>
            <a:off x="2636838" y="2124075"/>
            <a:ext cx="2879725" cy="450850"/>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1385" name="Line 9"/>
          <p:cNvSpPr>
            <a:spLocks noChangeShapeType="1"/>
          </p:cNvSpPr>
          <p:nvPr/>
        </p:nvSpPr>
        <p:spPr bwMode="auto">
          <a:xfrm flipV="1">
            <a:off x="2636838" y="3203575"/>
            <a:ext cx="3060700" cy="90488"/>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1386" name="Line 10"/>
          <p:cNvSpPr>
            <a:spLocks noChangeShapeType="1"/>
          </p:cNvSpPr>
          <p:nvPr/>
        </p:nvSpPr>
        <p:spPr bwMode="auto">
          <a:xfrm>
            <a:off x="2592388" y="3698875"/>
            <a:ext cx="3284537" cy="495300"/>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1387" name="Line 11"/>
          <p:cNvSpPr>
            <a:spLocks noChangeShapeType="1"/>
          </p:cNvSpPr>
          <p:nvPr/>
        </p:nvSpPr>
        <p:spPr bwMode="auto">
          <a:xfrm flipV="1">
            <a:off x="2592388" y="5543550"/>
            <a:ext cx="3105150" cy="180975"/>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p:txBody>
          <a:bodyPr/>
          <a:lstStyle/>
          <a:p>
            <a:r>
              <a:rPr lang="el-GR" altLang="el-GR"/>
              <a:t>Διαγράμματα ακολουθίας</a:t>
            </a:r>
          </a:p>
        </p:txBody>
      </p:sp>
      <p:sp>
        <p:nvSpPr>
          <p:cNvPr id="744451" name="Rectangle 3"/>
          <p:cNvSpPr>
            <a:spLocks noGrp="1" noChangeArrowheads="1"/>
          </p:cNvSpPr>
          <p:nvPr>
            <p:ph idx="1"/>
          </p:nvPr>
        </p:nvSpPr>
        <p:spPr>
          <a:xfrm>
            <a:off x="3627438" y="1600200"/>
            <a:ext cx="5310187" cy="2684463"/>
          </a:xfrm>
          <a:noFill/>
        </p:spPr>
        <p:txBody>
          <a:bodyPr lIns="18000" rIns="18000"/>
          <a:lstStyle/>
          <a:p>
            <a:r>
              <a:rPr lang="el-GR" altLang="el-GR" sz="2200"/>
              <a:t>Η έμφαση είναι στον έλεγχο ροής</a:t>
            </a:r>
          </a:p>
          <a:p>
            <a:r>
              <a:rPr lang="el-GR" altLang="el-GR" sz="2200"/>
              <a:t>Χρησιμοποιούνται στην ανάλυση για:</a:t>
            </a:r>
          </a:p>
          <a:p>
            <a:pPr lvl="1"/>
            <a:r>
              <a:rPr lang="el-GR" altLang="el-GR" sz="2000"/>
              <a:t>Εκλέπτυνση των περιπτώσεων χρήσης</a:t>
            </a:r>
          </a:p>
          <a:p>
            <a:pPr lvl="1"/>
            <a:r>
              <a:rPr lang="el-GR" altLang="el-GR" sz="2000"/>
              <a:t>Εύρεση πρόσθετων αντικειμένων που έχουν διαλάθει</a:t>
            </a:r>
          </a:p>
          <a:p>
            <a:r>
              <a:rPr lang="el-GR" altLang="el-GR" sz="2200"/>
              <a:t>Χρησιμοποιούνται στον σχεδιασμό για:</a:t>
            </a:r>
          </a:p>
          <a:p>
            <a:pPr lvl="1"/>
            <a:r>
              <a:rPr lang="el-GR" altLang="el-GR" sz="2000"/>
              <a:t>Εκλέπτυνση των διεπαφών</a:t>
            </a:r>
          </a:p>
        </p:txBody>
      </p:sp>
      <p:sp>
        <p:nvSpPr>
          <p:cNvPr id="33" name="Slide Number Placeholder 5"/>
          <p:cNvSpPr>
            <a:spLocks noGrp="1"/>
          </p:cNvSpPr>
          <p:nvPr>
            <p:ph type="sldNum" sz="quarter" idx="12"/>
          </p:nvPr>
        </p:nvSpPr>
        <p:spPr/>
        <p:txBody>
          <a:bodyPr/>
          <a:lstStyle/>
          <a:p>
            <a:fld id="{857983D6-BFEE-456F-BF15-967954F48F6C}" type="slidenum">
              <a:rPr lang="el-GR" altLang="el-GR"/>
              <a:pPr/>
              <a:t>114</a:t>
            </a:fld>
            <a:endParaRPr lang="el-GR" altLang="el-GR"/>
          </a:p>
        </p:txBody>
      </p:sp>
      <p:sp>
        <p:nvSpPr>
          <p:cNvPr id="744454" name="Line 32"/>
          <p:cNvSpPr>
            <a:spLocks noChangeShapeType="1"/>
          </p:cNvSpPr>
          <p:nvPr/>
        </p:nvSpPr>
        <p:spPr bwMode="auto">
          <a:xfrm>
            <a:off x="704850" y="2722563"/>
            <a:ext cx="1862138"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4455" name="Rectangle 33"/>
          <p:cNvSpPr>
            <a:spLocks noChangeArrowheads="1"/>
          </p:cNvSpPr>
          <p:nvPr/>
        </p:nvSpPr>
        <p:spPr bwMode="auto">
          <a:xfrm>
            <a:off x="884238" y="2495550"/>
            <a:ext cx="12763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selectZone()</a:t>
            </a:r>
            <a:endParaRPr lang="en-US" altLang="el-GR" sz="3400">
              <a:latin typeface="Palatino" charset="0"/>
              <a:ea typeface="ＭＳ Ｐゴシック" panose="020B0600070205080204" pitchFamily="34" charset="-128"/>
            </a:endParaRPr>
          </a:p>
        </p:txBody>
      </p:sp>
      <p:sp>
        <p:nvSpPr>
          <p:cNvPr id="744457" name="Line 39"/>
          <p:cNvSpPr>
            <a:spLocks noChangeShapeType="1"/>
          </p:cNvSpPr>
          <p:nvPr/>
        </p:nvSpPr>
        <p:spPr bwMode="auto">
          <a:xfrm>
            <a:off x="720725" y="4876800"/>
            <a:ext cx="1884363" cy="1588"/>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4458" name="Rectangle 40"/>
          <p:cNvSpPr>
            <a:spLocks noChangeArrowheads="1"/>
          </p:cNvSpPr>
          <p:nvPr/>
        </p:nvSpPr>
        <p:spPr bwMode="auto">
          <a:xfrm>
            <a:off x="884238" y="4614863"/>
            <a:ext cx="14890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pickupChange()</a:t>
            </a:r>
            <a:endParaRPr lang="en-US" altLang="el-GR" sz="3400">
              <a:latin typeface="Palatino" charset="0"/>
              <a:ea typeface="ＭＳ Ｐゴシック" panose="020B0600070205080204" pitchFamily="34" charset="-128"/>
            </a:endParaRPr>
          </a:p>
        </p:txBody>
      </p:sp>
      <p:sp>
        <p:nvSpPr>
          <p:cNvPr id="744460" name="Line 44"/>
          <p:cNvSpPr>
            <a:spLocks noChangeShapeType="1"/>
          </p:cNvSpPr>
          <p:nvPr/>
        </p:nvSpPr>
        <p:spPr bwMode="auto">
          <a:xfrm>
            <a:off x="704850" y="5962650"/>
            <a:ext cx="1887538" cy="1588"/>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4461" name="Rectangle 45"/>
          <p:cNvSpPr>
            <a:spLocks noChangeArrowheads="1"/>
          </p:cNvSpPr>
          <p:nvPr/>
        </p:nvSpPr>
        <p:spPr bwMode="auto">
          <a:xfrm>
            <a:off x="884238" y="5748338"/>
            <a:ext cx="14890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pickUpTicket()</a:t>
            </a:r>
            <a:endParaRPr lang="en-US" altLang="el-GR" sz="3400">
              <a:latin typeface="Palatino" charset="0"/>
              <a:ea typeface="ＭＳ Ｐゴシック" panose="020B0600070205080204" pitchFamily="34" charset="-128"/>
            </a:endParaRPr>
          </a:p>
        </p:txBody>
      </p:sp>
      <p:sp>
        <p:nvSpPr>
          <p:cNvPr id="744463" name="Line 47"/>
          <p:cNvSpPr>
            <a:spLocks noChangeShapeType="1"/>
          </p:cNvSpPr>
          <p:nvPr/>
        </p:nvSpPr>
        <p:spPr bwMode="auto">
          <a:xfrm>
            <a:off x="720725" y="3789363"/>
            <a:ext cx="1851025"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4464" name="Rectangle 48"/>
          <p:cNvSpPr>
            <a:spLocks noChangeArrowheads="1"/>
          </p:cNvSpPr>
          <p:nvPr/>
        </p:nvSpPr>
        <p:spPr bwMode="auto">
          <a:xfrm>
            <a:off x="884238" y="3543300"/>
            <a:ext cx="13827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insertCoins()</a:t>
            </a:r>
            <a:endParaRPr lang="en-US" altLang="el-GR" sz="3400">
              <a:latin typeface="Palatino" charset="0"/>
              <a:ea typeface="ＭＳ Ｐゴシック" panose="020B0600070205080204" pitchFamily="34" charset="-128"/>
            </a:endParaRPr>
          </a:p>
        </p:txBody>
      </p:sp>
      <p:sp>
        <p:nvSpPr>
          <p:cNvPr id="744467" name="Rectangle 8"/>
          <p:cNvSpPr>
            <a:spLocks noChangeArrowheads="1"/>
          </p:cNvSpPr>
          <p:nvPr/>
        </p:nvSpPr>
        <p:spPr bwMode="auto">
          <a:xfrm>
            <a:off x="1893888" y="1885950"/>
            <a:ext cx="1604962" cy="392113"/>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600" b="1"/>
              <a:t>TicketMachine</a:t>
            </a:r>
            <a:endParaRPr lang="el-GR" altLang="el-GR" sz="1600" b="1"/>
          </a:p>
        </p:txBody>
      </p:sp>
      <p:sp>
        <p:nvSpPr>
          <p:cNvPr id="744468" name="Line 55"/>
          <p:cNvSpPr>
            <a:spLocks noChangeShapeType="1"/>
          </p:cNvSpPr>
          <p:nvPr/>
        </p:nvSpPr>
        <p:spPr bwMode="auto">
          <a:xfrm>
            <a:off x="2697163" y="2274888"/>
            <a:ext cx="0" cy="44323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44470" name="Rectangle 6"/>
          <p:cNvSpPr>
            <a:spLocks noChangeArrowheads="1"/>
          </p:cNvSpPr>
          <p:nvPr/>
        </p:nvSpPr>
        <p:spPr bwMode="auto">
          <a:xfrm>
            <a:off x="515938" y="2535238"/>
            <a:ext cx="188912" cy="25447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nvGrpSpPr>
          <p:cNvPr id="744500" name="Group 52"/>
          <p:cNvGrpSpPr>
            <a:grpSpLocks/>
          </p:cNvGrpSpPr>
          <p:nvPr/>
        </p:nvGrpSpPr>
        <p:grpSpPr bwMode="auto">
          <a:xfrm>
            <a:off x="414338" y="1322388"/>
            <a:ext cx="427037" cy="750887"/>
            <a:chOff x="261" y="833"/>
            <a:chExt cx="269" cy="473"/>
          </a:xfrm>
        </p:grpSpPr>
        <p:sp>
          <p:nvSpPr>
            <p:cNvPr id="744471" name="Freeform 49"/>
            <p:cNvSpPr>
              <a:spLocks/>
            </p:cNvSpPr>
            <p:nvPr/>
          </p:nvSpPr>
          <p:spPr bwMode="auto">
            <a:xfrm>
              <a:off x="261" y="930"/>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744472" name="Line 50"/>
            <p:cNvSpPr>
              <a:spLocks noChangeShapeType="1"/>
            </p:cNvSpPr>
            <p:nvPr/>
          </p:nvSpPr>
          <p:spPr bwMode="auto">
            <a:xfrm>
              <a:off x="390" y="1167"/>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4473" name="Line 51"/>
            <p:cNvSpPr>
              <a:spLocks noChangeShapeType="1"/>
            </p:cNvSpPr>
            <p:nvPr/>
          </p:nvSpPr>
          <p:spPr bwMode="auto">
            <a:xfrm>
              <a:off x="261" y="1037"/>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4474" name="Oval 52"/>
            <p:cNvSpPr>
              <a:spLocks noChangeArrowheads="1"/>
            </p:cNvSpPr>
            <p:nvPr/>
          </p:nvSpPr>
          <p:spPr bwMode="auto">
            <a:xfrm>
              <a:off x="325" y="833"/>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744475" name="Rectangle 53"/>
          <p:cNvSpPr>
            <a:spLocks noChangeArrowheads="1"/>
          </p:cNvSpPr>
          <p:nvPr/>
        </p:nvSpPr>
        <p:spPr bwMode="auto">
          <a:xfrm>
            <a:off x="115888" y="2116138"/>
            <a:ext cx="9572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Passenger</a:t>
            </a:r>
            <a:endParaRPr lang="en-US" altLang="el-GR" sz="3400">
              <a:latin typeface="Palatino" charset="0"/>
              <a:ea typeface="ＭＳ Ｐゴシック" panose="020B0600070205080204" pitchFamily="34" charset="-128"/>
            </a:endParaRPr>
          </a:p>
        </p:txBody>
      </p:sp>
      <p:sp>
        <p:nvSpPr>
          <p:cNvPr id="744476" name="Line 70"/>
          <p:cNvSpPr>
            <a:spLocks noChangeShapeType="1"/>
          </p:cNvSpPr>
          <p:nvPr/>
        </p:nvSpPr>
        <p:spPr bwMode="auto">
          <a:xfrm>
            <a:off x="620713" y="2387600"/>
            <a:ext cx="0" cy="42037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44478" name="Rectangle 56"/>
          <p:cNvSpPr>
            <a:spLocks noChangeArrowheads="1"/>
          </p:cNvSpPr>
          <p:nvPr/>
        </p:nvSpPr>
        <p:spPr bwMode="auto">
          <a:xfrm>
            <a:off x="2606675" y="26924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79" name="Rectangle 57"/>
          <p:cNvSpPr>
            <a:spLocks noChangeArrowheads="1"/>
          </p:cNvSpPr>
          <p:nvPr/>
        </p:nvSpPr>
        <p:spPr bwMode="auto">
          <a:xfrm>
            <a:off x="2606675" y="37719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80" name="Rectangle 58"/>
          <p:cNvSpPr>
            <a:spLocks noChangeArrowheads="1"/>
          </p:cNvSpPr>
          <p:nvPr/>
        </p:nvSpPr>
        <p:spPr bwMode="auto">
          <a:xfrm>
            <a:off x="2606675" y="48514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81" name="Rectangle 59"/>
          <p:cNvSpPr>
            <a:spLocks noChangeArrowheads="1"/>
          </p:cNvSpPr>
          <p:nvPr/>
        </p:nvSpPr>
        <p:spPr bwMode="auto">
          <a:xfrm>
            <a:off x="2606675" y="59309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82" name="Rectangle 7"/>
          <p:cNvSpPr>
            <a:spLocks noChangeArrowheads="1"/>
          </p:cNvSpPr>
          <p:nvPr/>
        </p:nvSpPr>
        <p:spPr bwMode="auto">
          <a:xfrm>
            <a:off x="495300" y="2514600"/>
            <a:ext cx="204788" cy="40100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96" name="Rectangle 3"/>
          <p:cNvSpPr>
            <a:spLocks noChangeArrowheads="1"/>
          </p:cNvSpPr>
          <p:nvPr/>
        </p:nvSpPr>
        <p:spPr bwMode="auto">
          <a:xfrm>
            <a:off x="3852863" y="4419600"/>
            <a:ext cx="2474912" cy="36353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t>TicketMachine</a:t>
            </a:r>
            <a:endParaRPr lang="en-US" altLang="el-GR" sz="2000" b="1"/>
          </a:p>
        </p:txBody>
      </p:sp>
      <p:sp>
        <p:nvSpPr>
          <p:cNvPr id="744497" name="Rectangle 3"/>
          <p:cNvSpPr>
            <a:spLocks noChangeArrowheads="1"/>
          </p:cNvSpPr>
          <p:nvPr/>
        </p:nvSpPr>
        <p:spPr bwMode="auto">
          <a:xfrm>
            <a:off x="3852863" y="4778375"/>
            <a:ext cx="2474912" cy="36353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000" b="1"/>
          </a:p>
        </p:txBody>
      </p:sp>
      <p:sp>
        <p:nvSpPr>
          <p:cNvPr id="744498" name="Rectangle 3"/>
          <p:cNvSpPr>
            <a:spLocks noChangeArrowheads="1"/>
          </p:cNvSpPr>
          <p:nvPr/>
        </p:nvSpPr>
        <p:spPr bwMode="auto">
          <a:xfrm>
            <a:off x="3852863" y="5138738"/>
            <a:ext cx="2474912" cy="148590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2000" b="1"/>
              <a:t>selectZone()</a:t>
            </a:r>
          </a:p>
          <a:p>
            <a:pPr eaLnBrk="0" hangingPunct="0"/>
            <a:r>
              <a:rPr lang="en-US" altLang="el-GR" sz="2000" b="1"/>
              <a:t>insertCoins()</a:t>
            </a:r>
          </a:p>
          <a:p>
            <a:pPr eaLnBrk="0" hangingPunct="0"/>
            <a:r>
              <a:rPr lang="en-US" altLang="el-GR" sz="2000" b="1"/>
              <a:t>pickupChange()</a:t>
            </a:r>
          </a:p>
          <a:p>
            <a:pPr eaLnBrk="0" hangingPunct="0"/>
            <a:r>
              <a:rPr lang="en-US" altLang="el-GR" sz="2000" b="1"/>
              <a:t>pickUpTicket()</a:t>
            </a:r>
          </a:p>
        </p:txBody>
      </p:sp>
      <p:sp>
        <p:nvSpPr>
          <p:cNvPr id="102490" name="AutoShape 90"/>
          <p:cNvSpPr>
            <a:spLocks noChangeArrowheads="1"/>
          </p:cNvSpPr>
          <p:nvPr/>
        </p:nvSpPr>
        <p:spPr bwMode="auto">
          <a:xfrm>
            <a:off x="2906713" y="5138738"/>
            <a:ext cx="990600" cy="330200"/>
          </a:xfrm>
          <a:prstGeom prst="rightArrow">
            <a:avLst>
              <a:gd name="adj1" fmla="val 50000"/>
              <a:gd name="adj2" fmla="val 75000"/>
            </a:avLst>
          </a:prstGeom>
          <a:solidFill>
            <a:srgbClr val="FF0000"/>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title"/>
          </p:nvPr>
        </p:nvSpPr>
        <p:spPr/>
        <p:txBody>
          <a:bodyPr/>
          <a:lstStyle/>
          <a:p>
            <a:r>
              <a:rPr lang="el-GR" altLang="el-GR" sz="3600"/>
              <a:t>Διαγράμματα ακολουθίας και ροή δεδομένων</a:t>
            </a:r>
          </a:p>
        </p:txBody>
      </p:sp>
      <p:sp>
        <p:nvSpPr>
          <p:cNvPr id="745475" name="Rectangle 3"/>
          <p:cNvSpPr>
            <a:spLocks noGrp="1" noChangeArrowheads="1"/>
          </p:cNvSpPr>
          <p:nvPr>
            <p:ph idx="1"/>
          </p:nvPr>
        </p:nvSpPr>
        <p:spPr/>
        <p:txBody>
          <a:bodyPr/>
          <a:lstStyle/>
          <a:p>
            <a:r>
              <a:rPr lang="el-GR" altLang="el-GR" sz="2400"/>
              <a:t>Τα διαγράμματα ακολουθίας μπορούν επίσης να δείχνουν τη ροή των δεδομένων</a:t>
            </a:r>
          </a:p>
          <a:p>
            <a:pPr lvl="1"/>
            <a:r>
              <a:rPr lang="el-GR" altLang="el-GR" sz="2000"/>
              <a:t>Οι αφετηρίες των τόξων δείχνουν την ενεργοποίηση των μηνυμάτων</a:t>
            </a:r>
          </a:p>
          <a:p>
            <a:pPr lvl="1"/>
            <a:r>
              <a:rPr lang="el-GR" altLang="el-GR" sz="2000"/>
              <a:t>Οι διάστικτες γραμμές δείχνουν ροή δεδομένων, π.χ. επιστροφή αποτελεσμάτων</a:t>
            </a:r>
          </a:p>
        </p:txBody>
      </p:sp>
      <p:sp>
        <p:nvSpPr>
          <p:cNvPr id="32" name="Slide Number Placeholder 5"/>
          <p:cNvSpPr>
            <a:spLocks noGrp="1"/>
          </p:cNvSpPr>
          <p:nvPr>
            <p:ph type="sldNum" sz="quarter" idx="12"/>
          </p:nvPr>
        </p:nvSpPr>
        <p:spPr/>
        <p:txBody>
          <a:bodyPr/>
          <a:lstStyle/>
          <a:p>
            <a:fld id="{01309360-D3BC-4FBA-BE1A-021D00C5D609}" type="slidenum">
              <a:rPr lang="el-GR" altLang="el-GR"/>
              <a:pPr/>
              <a:t>115</a:t>
            </a:fld>
            <a:endParaRPr lang="el-GR" altLang="el-GR"/>
          </a:p>
        </p:txBody>
      </p:sp>
      <p:sp>
        <p:nvSpPr>
          <p:cNvPr id="745496" name="Line 32"/>
          <p:cNvSpPr>
            <a:spLocks noChangeShapeType="1"/>
          </p:cNvSpPr>
          <p:nvPr/>
        </p:nvSpPr>
        <p:spPr bwMode="auto">
          <a:xfrm>
            <a:off x="976313" y="4473575"/>
            <a:ext cx="1797050" cy="1588"/>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5497" name="Rectangle 33"/>
          <p:cNvSpPr>
            <a:spLocks noChangeArrowheads="1"/>
          </p:cNvSpPr>
          <p:nvPr/>
        </p:nvSpPr>
        <p:spPr bwMode="auto">
          <a:xfrm>
            <a:off x="1155700" y="4246563"/>
            <a:ext cx="12763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selectZone()</a:t>
            </a:r>
            <a:endParaRPr lang="en-US" altLang="el-GR" sz="3400">
              <a:latin typeface="Palatino" charset="0"/>
              <a:ea typeface="ＭＳ Ｐゴシック" panose="020B0600070205080204" pitchFamily="34" charset="-128"/>
            </a:endParaRPr>
          </a:p>
        </p:txBody>
      </p:sp>
      <p:sp>
        <p:nvSpPr>
          <p:cNvPr id="745502" name="Rectangle 8"/>
          <p:cNvSpPr>
            <a:spLocks noChangeArrowheads="1"/>
          </p:cNvSpPr>
          <p:nvPr/>
        </p:nvSpPr>
        <p:spPr bwMode="auto">
          <a:xfrm>
            <a:off x="2233613" y="3636963"/>
            <a:ext cx="142557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ZoneButton</a:t>
            </a:r>
            <a:endParaRPr lang="el-GR" altLang="el-GR" sz="1600" b="1"/>
          </a:p>
        </p:txBody>
      </p:sp>
      <p:grpSp>
        <p:nvGrpSpPr>
          <p:cNvPr id="745532" name="Group 60"/>
          <p:cNvGrpSpPr>
            <a:grpSpLocks/>
          </p:cNvGrpSpPr>
          <p:nvPr/>
        </p:nvGrpSpPr>
        <p:grpSpPr bwMode="auto">
          <a:xfrm>
            <a:off x="685800" y="3073400"/>
            <a:ext cx="427038" cy="750888"/>
            <a:chOff x="432" y="1794"/>
            <a:chExt cx="269" cy="473"/>
          </a:xfrm>
        </p:grpSpPr>
        <p:sp>
          <p:nvSpPr>
            <p:cNvPr id="745504"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745505"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5506"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5507"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745508" name="Rectangle 53"/>
          <p:cNvSpPr>
            <a:spLocks noChangeArrowheads="1"/>
          </p:cNvSpPr>
          <p:nvPr/>
        </p:nvSpPr>
        <p:spPr bwMode="auto">
          <a:xfrm>
            <a:off x="387350" y="3867150"/>
            <a:ext cx="9572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Passenger</a:t>
            </a:r>
            <a:endParaRPr lang="en-US" altLang="el-GR" sz="3400">
              <a:latin typeface="Palatino" charset="0"/>
              <a:ea typeface="ＭＳ Ｐゴシック" panose="020B0600070205080204" pitchFamily="34" charset="-128"/>
            </a:endParaRPr>
          </a:p>
        </p:txBody>
      </p:sp>
      <p:sp>
        <p:nvSpPr>
          <p:cNvPr id="745513" name="Line 41"/>
          <p:cNvSpPr>
            <a:spLocks noChangeShapeType="1"/>
          </p:cNvSpPr>
          <p:nvPr/>
        </p:nvSpPr>
        <p:spPr bwMode="auto">
          <a:xfrm>
            <a:off x="83820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5512" name="Rectangle 7"/>
          <p:cNvSpPr>
            <a:spLocks noChangeArrowheads="1"/>
          </p:cNvSpPr>
          <p:nvPr/>
        </p:nvSpPr>
        <p:spPr bwMode="auto">
          <a:xfrm>
            <a:off x="703263" y="4149725"/>
            <a:ext cx="314325" cy="233997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5514" name="Line 42"/>
          <p:cNvSpPr>
            <a:spLocks noChangeShapeType="1"/>
          </p:cNvSpPr>
          <p:nvPr/>
        </p:nvSpPr>
        <p:spPr bwMode="auto">
          <a:xfrm>
            <a:off x="295275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5509" name="Rectangle 56"/>
          <p:cNvSpPr>
            <a:spLocks noChangeArrowheads="1"/>
          </p:cNvSpPr>
          <p:nvPr/>
        </p:nvSpPr>
        <p:spPr bwMode="auto">
          <a:xfrm>
            <a:off x="2773363" y="4443413"/>
            <a:ext cx="314325" cy="1731962"/>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5515" name="Rectangle 8"/>
          <p:cNvSpPr>
            <a:spLocks noChangeArrowheads="1"/>
          </p:cNvSpPr>
          <p:nvPr/>
        </p:nvSpPr>
        <p:spPr bwMode="auto">
          <a:xfrm>
            <a:off x="4933950" y="3636963"/>
            <a:ext cx="1619250"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FareCatalogue</a:t>
            </a:r>
            <a:endParaRPr lang="el-GR" altLang="el-GR" sz="1600" b="1"/>
          </a:p>
        </p:txBody>
      </p:sp>
      <p:sp>
        <p:nvSpPr>
          <p:cNvPr id="745516" name="Line 44"/>
          <p:cNvSpPr>
            <a:spLocks noChangeShapeType="1"/>
          </p:cNvSpPr>
          <p:nvPr/>
        </p:nvSpPr>
        <p:spPr bwMode="auto">
          <a:xfrm>
            <a:off x="5653088"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5520" name="Line 32"/>
          <p:cNvSpPr>
            <a:spLocks noChangeShapeType="1"/>
          </p:cNvSpPr>
          <p:nvPr/>
        </p:nvSpPr>
        <p:spPr bwMode="auto">
          <a:xfrm>
            <a:off x="3089275" y="4602163"/>
            <a:ext cx="2428875"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5521" name="Rectangle 33"/>
          <p:cNvSpPr>
            <a:spLocks noChangeArrowheads="1"/>
          </p:cNvSpPr>
          <p:nvPr/>
        </p:nvSpPr>
        <p:spPr bwMode="auto">
          <a:xfrm>
            <a:off x="3268663" y="4375150"/>
            <a:ext cx="22336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lookupFare(selection)</a:t>
            </a:r>
            <a:endParaRPr lang="en-US" altLang="el-GR" sz="3400">
              <a:latin typeface="Palatino" charset="0"/>
              <a:ea typeface="ＭＳ Ｐゴシック" panose="020B0600070205080204" pitchFamily="34" charset="-128"/>
            </a:endParaRPr>
          </a:p>
        </p:txBody>
      </p:sp>
      <p:sp>
        <p:nvSpPr>
          <p:cNvPr id="745522" name="Rectangle 56"/>
          <p:cNvSpPr>
            <a:spLocks noChangeArrowheads="1"/>
          </p:cNvSpPr>
          <p:nvPr/>
        </p:nvSpPr>
        <p:spPr bwMode="auto">
          <a:xfrm>
            <a:off x="5518150" y="45720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5524" name="Line 32"/>
          <p:cNvSpPr>
            <a:spLocks noChangeShapeType="1"/>
          </p:cNvSpPr>
          <p:nvPr/>
        </p:nvSpPr>
        <p:spPr bwMode="auto">
          <a:xfrm flipH="1">
            <a:off x="3089275" y="4959350"/>
            <a:ext cx="2428875" cy="1588"/>
          </a:xfrm>
          <a:prstGeom prst="line">
            <a:avLst/>
          </a:prstGeom>
          <a:noFill/>
          <a:ln w="17463">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5525" name="Rectangle 33"/>
          <p:cNvSpPr>
            <a:spLocks noChangeArrowheads="1"/>
          </p:cNvSpPr>
          <p:nvPr/>
        </p:nvSpPr>
        <p:spPr bwMode="auto">
          <a:xfrm>
            <a:off x="3268663" y="4735513"/>
            <a:ext cx="4254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fare</a:t>
            </a:r>
            <a:endParaRPr lang="en-US" altLang="el-GR" sz="3400">
              <a:latin typeface="Palatino" charset="0"/>
              <a:ea typeface="ＭＳ Ｐゴシック" panose="020B0600070205080204" pitchFamily="34" charset="-128"/>
            </a:endParaRPr>
          </a:p>
        </p:txBody>
      </p:sp>
      <p:sp>
        <p:nvSpPr>
          <p:cNvPr id="745526" name="AutoShape 54"/>
          <p:cNvSpPr>
            <a:spLocks noChangeArrowheads="1"/>
          </p:cNvSpPr>
          <p:nvPr/>
        </p:nvSpPr>
        <p:spPr bwMode="auto">
          <a:xfrm>
            <a:off x="3357563" y="5229225"/>
            <a:ext cx="2071687" cy="360363"/>
          </a:xfrm>
          <a:prstGeom prst="wedgeRoundRectCallout">
            <a:avLst>
              <a:gd name="adj1" fmla="val -55134"/>
              <a:gd name="adj2" fmla="val -159690"/>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Ροή δεδομένων</a:t>
            </a:r>
          </a:p>
        </p:txBody>
      </p:sp>
      <p:sp>
        <p:nvSpPr>
          <p:cNvPr id="745527" name="Rectangle 8"/>
          <p:cNvSpPr>
            <a:spLocks noChangeArrowheads="1"/>
          </p:cNvSpPr>
          <p:nvPr/>
        </p:nvSpPr>
        <p:spPr bwMode="auto">
          <a:xfrm>
            <a:off x="7183438" y="3636963"/>
            <a:ext cx="1619250"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Display</a:t>
            </a:r>
            <a:endParaRPr lang="el-GR" altLang="el-GR" sz="1600" b="1"/>
          </a:p>
        </p:txBody>
      </p:sp>
      <p:sp>
        <p:nvSpPr>
          <p:cNvPr id="745528" name="Line 56"/>
          <p:cNvSpPr>
            <a:spLocks noChangeShapeType="1"/>
          </p:cNvSpPr>
          <p:nvPr/>
        </p:nvSpPr>
        <p:spPr bwMode="auto">
          <a:xfrm>
            <a:off x="7948613"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5529" name="Rectangle 56"/>
          <p:cNvSpPr>
            <a:spLocks noChangeArrowheads="1"/>
          </p:cNvSpPr>
          <p:nvPr/>
        </p:nvSpPr>
        <p:spPr bwMode="auto">
          <a:xfrm>
            <a:off x="7769225" y="5949950"/>
            <a:ext cx="249238" cy="382588"/>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5530" name="Line 32"/>
          <p:cNvSpPr>
            <a:spLocks noChangeShapeType="1"/>
          </p:cNvSpPr>
          <p:nvPr/>
        </p:nvSpPr>
        <p:spPr bwMode="auto">
          <a:xfrm>
            <a:off x="3133725" y="5994400"/>
            <a:ext cx="4635500" cy="3175"/>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5531" name="Rectangle 33"/>
          <p:cNvSpPr>
            <a:spLocks noChangeArrowheads="1"/>
          </p:cNvSpPr>
          <p:nvPr/>
        </p:nvSpPr>
        <p:spPr bwMode="auto">
          <a:xfrm>
            <a:off x="3313113" y="5767388"/>
            <a:ext cx="18081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displayFare(fare)</a:t>
            </a:r>
            <a:endParaRPr lang="en-US" altLang="el-GR" sz="3400">
              <a:latin typeface="Palatino" charset="0"/>
              <a:ea typeface="ＭＳ Ｐゴシック" panose="020B0600070205080204" pitchFamily="34" charset="-128"/>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p:txBody>
          <a:bodyPr/>
          <a:lstStyle/>
          <a:p>
            <a:r>
              <a:rPr lang="el-GR" altLang="el-GR" sz="4000"/>
              <a:t>Διαγράμματα ακολουθίας: επαναλήψεις και συνθήκες</a:t>
            </a:r>
          </a:p>
        </p:txBody>
      </p:sp>
      <p:sp>
        <p:nvSpPr>
          <p:cNvPr id="746499" name="Rectangle 3"/>
          <p:cNvSpPr>
            <a:spLocks noGrp="1" noChangeArrowheads="1"/>
          </p:cNvSpPr>
          <p:nvPr>
            <p:ph idx="1"/>
          </p:nvPr>
        </p:nvSpPr>
        <p:spPr/>
        <p:txBody>
          <a:bodyPr/>
          <a:lstStyle/>
          <a:p>
            <a:r>
              <a:rPr lang="el-GR" altLang="el-GR" sz="2800"/>
              <a:t>Οι επαναλήψεις δηλώνονται με έναν αστερίσκο πριν από το μήνυμα</a:t>
            </a:r>
          </a:p>
          <a:p>
            <a:r>
              <a:rPr lang="el-GR" altLang="el-GR" sz="2800"/>
              <a:t>Οι συνθήκες εντός αγκυλών πριν το μήνυμα</a:t>
            </a:r>
          </a:p>
        </p:txBody>
      </p:sp>
      <p:sp>
        <p:nvSpPr>
          <p:cNvPr id="38" name="Slide Number Placeholder 5"/>
          <p:cNvSpPr>
            <a:spLocks noGrp="1"/>
          </p:cNvSpPr>
          <p:nvPr>
            <p:ph type="sldNum" sz="quarter" idx="12"/>
          </p:nvPr>
        </p:nvSpPr>
        <p:spPr/>
        <p:txBody>
          <a:bodyPr/>
          <a:lstStyle/>
          <a:p>
            <a:fld id="{6A86C7D4-6B26-414F-9003-EC3E557F5D93}" type="slidenum">
              <a:rPr lang="el-GR" altLang="el-GR"/>
              <a:pPr/>
              <a:t>116</a:t>
            </a:fld>
            <a:endParaRPr lang="el-GR" altLang="el-GR"/>
          </a:p>
        </p:txBody>
      </p:sp>
      <p:sp>
        <p:nvSpPr>
          <p:cNvPr id="746500" name="Line 32"/>
          <p:cNvSpPr>
            <a:spLocks noChangeShapeType="1"/>
          </p:cNvSpPr>
          <p:nvPr/>
        </p:nvSpPr>
        <p:spPr bwMode="auto">
          <a:xfrm>
            <a:off x="971550" y="4506913"/>
            <a:ext cx="1935163"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01" name="Rectangle 33"/>
          <p:cNvSpPr>
            <a:spLocks noChangeArrowheads="1"/>
          </p:cNvSpPr>
          <p:nvPr/>
        </p:nvSpPr>
        <p:spPr bwMode="auto">
          <a:xfrm>
            <a:off x="1106488" y="4194175"/>
            <a:ext cx="20208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 insertMoney(coin)</a:t>
            </a:r>
            <a:endParaRPr lang="en-US" altLang="el-GR" sz="3400">
              <a:latin typeface="Palatino" charset="0"/>
              <a:ea typeface="ＭＳ Ｐゴシック" panose="020B0600070205080204" pitchFamily="34" charset="-128"/>
            </a:endParaRPr>
          </a:p>
        </p:txBody>
      </p:sp>
      <p:sp>
        <p:nvSpPr>
          <p:cNvPr id="746502" name="Rectangle 8"/>
          <p:cNvSpPr>
            <a:spLocks noChangeArrowheads="1"/>
          </p:cNvSpPr>
          <p:nvPr/>
        </p:nvSpPr>
        <p:spPr bwMode="auto">
          <a:xfrm>
            <a:off x="2097088" y="3636963"/>
            <a:ext cx="188912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MoneyProcessor</a:t>
            </a:r>
            <a:endParaRPr lang="el-GR" altLang="el-GR" sz="1600" b="1"/>
          </a:p>
        </p:txBody>
      </p:sp>
      <p:grpSp>
        <p:nvGrpSpPr>
          <p:cNvPr id="746503" name="Group 7"/>
          <p:cNvGrpSpPr>
            <a:grpSpLocks/>
          </p:cNvGrpSpPr>
          <p:nvPr/>
        </p:nvGrpSpPr>
        <p:grpSpPr bwMode="auto">
          <a:xfrm>
            <a:off x="685800" y="3073400"/>
            <a:ext cx="427038" cy="750888"/>
            <a:chOff x="432" y="1794"/>
            <a:chExt cx="269" cy="473"/>
          </a:xfrm>
        </p:grpSpPr>
        <p:sp>
          <p:nvSpPr>
            <p:cNvPr id="746504"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746505"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6506"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6507"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746508" name="Rectangle 53"/>
          <p:cNvSpPr>
            <a:spLocks noChangeArrowheads="1"/>
          </p:cNvSpPr>
          <p:nvPr/>
        </p:nvSpPr>
        <p:spPr bwMode="auto">
          <a:xfrm>
            <a:off x="387350" y="3867150"/>
            <a:ext cx="9572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Passenger</a:t>
            </a:r>
            <a:endParaRPr lang="en-US" altLang="el-GR" sz="3400">
              <a:latin typeface="Palatino" charset="0"/>
              <a:ea typeface="ＭＳ Ｐゴシック" panose="020B0600070205080204" pitchFamily="34" charset="-128"/>
            </a:endParaRPr>
          </a:p>
        </p:txBody>
      </p:sp>
      <p:sp>
        <p:nvSpPr>
          <p:cNvPr id="746509" name="Line 13"/>
          <p:cNvSpPr>
            <a:spLocks noChangeShapeType="1"/>
          </p:cNvSpPr>
          <p:nvPr/>
        </p:nvSpPr>
        <p:spPr bwMode="auto">
          <a:xfrm>
            <a:off x="83820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10" name="Rectangle 7"/>
          <p:cNvSpPr>
            <a:spLocks noChangeArrowheads="1"/>
          </p:cNvSpPr>
          <p:nvPr/>
        </p:nvSpPr>
        <p:spPr bwMode="auto">
          <a:xfrm>
            <a:off x="703263" y="4149725"/>
            <a:ext cx="314325" cy="233997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11" name="Line 15"/>
          <p:cNvSpPr>
            <a:spLocks noChangeShapeType="1"/>
          </p:cNvSpPr>
          <p:nvPr/>
        </p:nvSpPr>
        <p:spPr bwMode="auto">
          <a:xfrm>
            <a:off x="3087688"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12" name="Rectangle 56"/>
          <p:cNvSpPr>
            <a:spLocks noChangeArrowheads="1"/>
          </p:cNvSpPr>
          <p:nvPr/>
        </p:nvSpPr>
        <p:spPr bwMode="auto">
          <a:xfrm>
            <a:off x="2908300" y="4443413"/>
            <a:ext cx="314325" cy="1731962"/>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15" name="Line 32"/>
          <p:cNvSpPr>
            <a:spLocks noChangeShapeType="1"/>
          </p:cNvSpPr>
          <p:nvPr/>
        </p:nvSpPr>
        <p:spPr bwMode="auto">
          <a:xfrm>
            <a:off x="3224213" y="4602163"/>
            <a:ext cx="1752600"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16" name="Rectangle 33"/>
          <p:cNvSpPr>
            <a:spLocks noChangeArrowheads="1"/>
          </p:cNvSpPr>
          <p:nvPr/>
        </p:nvSpPr>
        <p:spPr bwMode="auto">
          <a:xfrm>
            <a:off x="3230563" y="4375150"/>
            <a:ext cx="1701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lookupCoin(coin)</a:t>
            </a:r>
            <a:endParaRPr lang="en-US" altLang="el-GR" sz="3400">
              <a:latin typeface="Palatino" charset="0"/>
              <a:ea typeface="ＭＳ Ｐゴシック" panose="020B0600070205080204" pitchFamily="34" charset="-128"/>
            </a:endParaRPr>
          </a:p>
        </p:txBody>
      </p:sp>
      <p:sp>
        <p:nvSpPr>
          <p:cNvPr id="746518" name="Line 32"/>
          <p:cNvSpPr>
            <a:spLocks noChangeShapeType="1"/>
          </p:cNvSpPr>
          <p:nvPr/>
        </p:nvSpPr>
        <p:spPr bwMode="auto">
          <a:xfrm flipH="1">
            <a:off x="3224213" y="4959350"/>
            <a:ext cx="1752600" cy="1588"/>
          </a:xfrm>
          <a:prstGeom prst="line">
            <a:avLst/>
          </a:prstGeom>
          <a:noFill/>
          <a:ln w="17463">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19" name="Rectangle 33"/>
          <p:cNvSpPr>
            <a:spLocks noChangeArrowheads="1"/>
          </p:cNvSpPr>
          <p:nvPr/>
        </p:nvSpPr>
        <p:spPr bwMode="auto">
          <a:xfrm>
            <a:off x="3403600" y="4735513"/>
            <a:ext cx="9572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rPr>
              <a:t>coinValue</a:t>
            </a:r>
            <a:endParaRPr lang="en-US" altLang="el-GR" sz="3400">
              <a:latin typeface="Palatino" charset="0"/>
            </a:endParaRPr>
          </a:p>
        </p:txBody>
      </p:sp>
      <p:sp>
        <p:nvSpPr>
          <p:cNvPr id="746520" name="AutoShape 24"/>
          <p:cNvSpPr>
            <a:spLocks noChangeArrowheads="1"/>
          </p:cNvSpPr>
          <p:nvPr/>
        </p:nvSpPr>
        <p:spPr bwMode="auto">
          <a:xfrm>
            <a:off x="1150938" y="4824413"/>
            <a:ext cx="1576387" cy="360362"/>
          </a:xfrm>
          <a:prstGeom prst="wedgeRoundRectCallout">
            <a:avLst>
              <a:gd name="adj1" fmla="val -52417"/>
              <a:gd name="adj2" fmla="val -181718"/>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Επανάληψη</a:t>
            </a:r>
          </a:p>
        </p:txBody>
      </p:sp>
      <p:sp>
        <p:nvSpPr>
          <p:cNvPr id="746524" name="Line 32"/>
          <p:cNvSpPr>
            <a:spLocks noChangeShapeType="1"/>
          </p:cNvSpPr>
          <p:nvPr/>
        </p:nvSpPr>
        <p:spPr bwMode="auto">
          <a:xfrm>
            <a:off x="3222625" y="5408613"/>
            <a:ext cx="3284538"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25" name="Rectangle 33"/>
          <p:cNvSpPr>
            <a:spLocks noChangeArrowheads="1"/>
          </p:cNvSpPr>
          <p:nvPr/>
        </p:nvSpPr>
        <p:spPr bwMode="auto">
          <a:xfrm>
            <a:off x="3357563" y="5826125"/>
            <a:ext cx="42545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[owedAmount&lt;0] returnChange(-owedAmount)</a:t>
            </a:r>
          </a:p>
        </p:txBody>
      </p:sp>
      <p:sp>
        <p:nvSpPr>
          <p:cNvPr id="746526" name="Rectangle 8"/>
          <p:cNvSpPr>
            <a:spLocks noChangeArrowheads="1"/>
          </p:cNvSpPr>
          <p:nvPr/>
        </p:nvSpPr>
        <p:spPr bwMode="auto">
          <a:xfrm>
            <a:off x="4167188" y="3636963"/>
            <a:ext cx="175577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CoinIdentifier</a:t>
            </a:r>
            <a:endParaRPr lang="el-GR" altLang="el-GR" sz="1600" b="1"/>
          </a:p>
        </p:txBody>
      </p:sp>
      <p:sp>
        <p:nvSpPr>
          <p:cNvPr id="746527" name="Rectangle 8"/>
          <p:cNvSpPr>
            <a:spLocks noChangeArrowheads="1"/>
          </p:cNvSpPr>
          <p:nvPr/>
        </p:nvSpPr>
        <p:spPr bwMode="auto">
          <a:xfrm>
            <a:off x="6102350" y="3636963"/>
            <a:ext cx="1439863"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Display</a:t>
            </a:r>
            <a:endParaRPr lang="el-GR" altLang="el-GR" sz="1600" b="1"/>
          </a:p>
        </p:txBody>
      </p:sp>
      <p:sp>
        <p:nvSpPr>
          <p:cNvPr id="746528" name="Rectangle 8"/>
          <p:cNvSpPr>
            <a:spLocks noChangeArrowheads="1"/>
          </p:cNvSpPr>
          <p:nvPr/>
        </p:nvSpPr>
        <p:spPr bwMode="auto">
          <a:xfrm>
            <a:off x="7677150" y="3636963"/>
            <a:ext cx="1466850"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CoinDrop</a:t>
            </a:r>
            <a:endParaRPr lang="el-GR" altLang="el-GR" sz="1600" b="1"/>
          </a:p>
        </p:txBody>
      </p:sp>
      <p:sp>
        <p:nvSpPr>
          <p:cNvPr id="746529" name="Line 33"/>
          <p:cNvSpPr>
            <a:spLocks noChangeShapeType="1"/>
          </p:cNvSpPr>
          <p:nvPr/>
        </p:nvSpPr>
        <p:spPr bwMode="auto">
          <a:xfrm>
            <a:off x="520065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30" name="Rectangle 56"/>
          <p:cNvSpPr>
            <a:spLocks noChangeArrowheads="1"/>
          </p:cNvSpPr>
          <p:nvPr/>
        </p:nvSpPr>
        <p:spPr bwMode="auto">
          <a:xfrm>
            <a:off x="5021263" y="4443413"/>
            <a:ext cx="314325" cy="6064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31" name="Line 35"/>
          <p:cNvSpPr>
            <a:spLocks noChangeShapeType="1"/>
          </p:cNvSpPr>
          <p:nvPr/>
        </p:nvSpPr>
        <p:spPr bwMode="auto">
          <a:xfrm>
            <a:off x="673100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32" name="Rectangle 56"/>
          <p:cNvSpPr>
            <a:spLocks noChangeArrowheads="1"/>
          </p:cNvSpPr>
          <p:nvPr/>
        </p:nvSpPr>
        <p:spPr bwMode="auto">
          <a:xfrm>
            <a:off x="6551613" y="5364163"/>
            <a:ext cx="314325" cy="3143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33" name="Rectangle 33"/>
          <p:cNvSpPr>
            <a:spLocks noChangeArrowheads="1"/>
          </p:cNvSpPr>
          <p:nvPr/>
        </p:nvSpPr>
        <p:spPr bwMode="auto">
          <a:xfrm>
            <a:off x="3324225" y="5184775"/>
            <a:ext cx="25527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displayPrice(owedAmount)</a:t>
            </a:r>
            <a:endParaRPr lang="en-US" altLang="el-GR" sz="3400">
              <a:latin typeface="Palatino" charset="0"/>
              <a:ea typeface="ＭＳ Ｐゴシック" panose="020B0600070205080204" pitchFamily="34" charset="-128"/>
            </a:endParaRPr>
          </a:p>
        </p:txBody>
      </p:sp>
      <p:sp>
        <p:nvSpPr>
          <p:cNvPr id="746534" name="Line 38"/>
          <p:cNvSpPr>
            <a:spLocks noChangeShapeType="1"/>
          </p:cNvSpPr>
          <p:nvPr/>
        </p:nvSpPr>
        <p:spPr bwMode="auto">
          <a:xfrm>
            <a:off x="8486775"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35" name="Rectangle 56"/>
          <p:cNvSpPr>
            <a:spLocks noChangeArrowheads="1"/>
          </p:cNvSpPr>
          <p:nvPr/>
        </p:nvSpPr>
        <p:spPr bwMode="auto">
          <a:xfrm>
            <a:off x="8307388" y="6038850"/>
            <a:ext cx="314325" cy="3143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36" name="Line 32"/>
          <p:cNvSpPr>
            <a:spLocks noChangeShapeType="1"/>
          </p:cNvSpPr>
          <p:nvPr/>
        </p:nvSpPr>
        <p:spPr bwMode="auto">
          <a:xfrm>
            <a:off x="3222625" y="6129338"/>
            <a:ext cx="5040313" cy="3175"/>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37" name="AutoShape 41"/>
          <p:cNvSpPr>
            <a:spLocks noChangeArrowheads="1"/>
          </p:cNvSpPr>
          <p:nvPr/>
        </p:nvSpPr>
        <p:spPr bwMode="auto">
          <a:xfrm>
            <a:off x="1150938" y="6308725"/>
            <a:ext cx="1576387" cy="360363"/>
          </a:xfrm>
          <a:prstGeom prst="wedgeRoundRectCallout">
            <a:avLst>
              <a:gd name="adj1" fmla="val 102870"/>
              <a:gd name="adj2" fmla="val -110792"/>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Συνθήκη</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22" name="Rectangle 2"/>
          <p:cNvSpPr>
            <a:spLocks noGrp="1" noChangeArrowheads="1"/>
          </p:cNvSpPr>
          <p:nvPr>
            <p:ph type="title"/>
          </p:nvPr>
        </p:nvSpPr>
        <p:spPr/>
        <p:txBody>
          <a:bodyPr/>
          <a:lstStyle/>
          <a:p>
            <a:r>
              <a:rPr lang="el-GR" altLang="el-GR" sz="4000"/>
              <a:t>Δημιουργία και καταστροφή</a:t>
            </a:r>
          </a:p>
        </p:txBody>
      </p:sp>
      <p:sp>
        <p:nvSpPr>
          <p:cNvPr id="747523" name="Rectangle 3"/>
          <p:cNvSpPr>
            <a:spLocks noGrp="1" noChangeArrowheads="1"/>
          </p:cNvSpPr>
          <p:nvPr>
            <p:ph idx="1"/>
          </p:nvPr>
        </p:nvSpPr>
        <p:spPr/>
        <p:txBody>
          <a:bodyPr>
            <a:normAutofit/>
          </a:bodyPr>
          <a:lstStyle/>
          <a:p>
            <a:r>
              <a:rPr lang="el-GR" altLang="el-GR" dirty="0"/>
              <a:t>Η δημιουργία αντικειμένου συμβολίζεται με ένα μήνυμα που δείχνει στο αντικείμενο (ή με ένα μήνυμα &lt;&lt;</a:t>
            </a:r>
            <a:r>
              <a:rPr lang="en-US" altLang="el-GR" dirty="0"/>
              <a:t>create&gt;&gt; </a:t>
            </a:r>
            <a:r>
              <a:rPr lang="el-GR" altLang="el-GR" dirty="0"/>
              <a:t>και θέτοντας τη γραμμή ζωής να ξεκινά από το συγκεκριμένο σημείο)</a:t>
            </a:r>
          </a:p>
          <a:p>
            <a:r>
              <a:rPr lang="el-GR" altLang="el-GR" dirty="0"/>
              <a:t>Η καταστροφή αντικειμένου συμβολίζεται με ένα «Χ» και τερματισμό της γραμμής ζωής</a:t>
            </a:r>
          </a:p>
          <a:p>
            <a:pPr lvl="1"/>
            <a:r>
              <a:rPr lang="el-GR" altLang="el-GR" dirty="0"/>
              <a:t>Σε περιβάλλοντα με συλλογή απορριμμάτων, η καταστροφή δηλώνει το τέλος της </a:t>
            </a:r>
            <a:r>
              <a:rPr lang="el-GR" altLang="el-GR" i="1" dirty="0"/>
              <a:t>χρήσης</a:t>
            </a:r>
            <a:r>
              <a:rPr lang="el-GR" altLang="el-GR" dirty="0"/>
              <a:t> του αντικειμένου</a:t>
            </a:r>
          </a:p>
        </p:txBody>
      </p:sp>
      <p:sp>
        <p:nvSpPr>
          <p:cNvPr id="28" name="Slide Number Placeholder 5"/>
          <p:cNvSpPr>
            <a:spLocks noGrp="1"/>
          </p:cNvSpPr>
          <p:nvPr>
            <p:ph type="sldNum" sz="quarter" idx="12"/>
          </p:nvPr>
        </p:nvSpPr>
        <p:spPr/>
        <p:txBody>
          <a:bodyPr/>
          <a:lstStyle/>
          <a:p>
            <a:fld id="{2D090C1A-FA8C-4A78-83AE-191D4A3748AE}" type="slidenum">
              <a:rPr lang="el-GR" altLang="el-GR"/>
              <a:pPr/>
              <a:t>117</a:t>
            </a:fld>
            <a:endParaRPr lang="el-GR" altLang="el-GR"/>
          </a:p>
        </p:txBody>
      </p:sp>
      <p:grpSp>
        <p:nvGrpSpPr>
          <p:cNvPr id="747524" name="Group 4"/>
          <p:cNvGrpSpPr>
            <a:grpSpLocks/>
          </p:cNvGrpSpPr>
          <p:nvPr/>
        </p:nvGrpSpPr>
        <p:grpSpPr bwMode="auto">
          <a:xfrm>
            <a:off x="865188" y="3699030"/>
            <a:ext cx="427037" cy="750887"/>
            <a:chOff x="432" y="1794"/>
            <a:chExt cx="269" cy="473"/>
          </a:xfrm>
        </p:grpSpPr>
        <p:sp>
          <p:nvSpPr>
            <p:cNvPr id="747525"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747526"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7527"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7528"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747529" name="Rectangle 53"/>
          <p:cNvSpPr>
            <a:spLocks noChangeArrowheads="1"/>
          </p:cNvSpPr>
          <p:nvPr/>
        </p:nvSpPr>
        <p:spPr bwMode="auto">
          <a:xfrm>
            <a:off x="566738" y="4492780"/>
            <a:ext cx="9572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Passenger</a:t>
            </a:r>
            <a:endParaRPr lang="en-US" altLang="el-GR" sz="3400">
              <a:latin typeface="Palatino" charset="0"/>
              <a:ea typeface="ＭＳ Ｐゴシック" panose="020B0600070205080204" pitchFamily="34" charset="-128"/>
            </a:endParaRPr>
          </a:p>
        </p:txBody>
      </p:sp>
      <p:sp>
        <p:nvSpPr>
          <p:cNvPr id="747530" name="Line 10"/>
          <p:cNvSpPr>
            <a:spLocks noChangeShapeType="1"/>
          </p:cNvSpPr>
          <p:nvPr/>
        </p:nvSpPr>
        <p:spPr bwMode="auto">
          <a:xfrm>
            <a:off x="1017588" y="4689630"/>
            <a:ext cx="0" cy="20256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31" name="Rectangle 7"/>
          <p:cNvSpPr>
            <a:spLocks noChangeArrowheads="1"/>
          </p:cNvSpPr>
          <p:nvPr/>
        </p:nvSpPr>
        <p:spPr bwMode="auto">
          <a:xfrm>
            <a:off x="882650" y="4780117"/>
            <a:ext cx="314325" cy="1709738"/>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7532" name="Rectangle 8"/>
          <p:cNvSpPr>
            <a:spLocks noChangeArrowheads="1"/>
          </p:cNvSpPr>
          <p:nvPr/>
        </p:nvSpPr>
        <p:spPr bwMode="auto">
          <a:xfrm>
            <a:off x="2143125" y="4162580"/>
            <a:ext cx="188912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dirty="0" err="1"/>
              <a:t>MoneyProcessor</a:t>
            </a:r>
            <a:endParaRPr lang="el-GR" altLang="el-GR" sz="1600" b="1" dirty="0"/>
          </a:p>
        </p:txBody>
      </p:sp>
      <p:sp>
        <p:nvSpPr>
          <p:cNvPr id="747533" name="Line 13"/>
          <p:cNvSpPr>
            <a:spLocks noChangeShapeType="1"/>
          </p:cNvSpPr>
          <p:nvPr/>
        </p:nvSpPr>
        <p:spPr bwMode="auto">
          <a:xfrm>
            <a:off x="3087688" y="4645180"/>
            <a:ext cx="0" cy="2033587"/>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34" name="Rectangle 56"/>
          <p:cNvSpPr>
            <a:spLocks noChangeArrowheads="1"/>
          </p:cNvSpPr>
          <p:nvPr/>
        </p:nvSpPr>
        <p:spPr bwMode="auto">
          <a:xfrm>
            <a:off x="2908300" y="4776942"/>
            <a:ext cx="314325" cy="1731963"/>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7535" name="Rectangle 8"/>
          <p:cNvSpPr>
            <a:spLocks noChangeArrowheads="1"/>
          </p:cNvSpPr>
          <p:nvPr/>
        </p:nvSpPr>
        <p:spPr bwMode="auto">
          <a:xfrm>
            <a:off x="5067300" y="4972205"/>
            <a:ext cx="188912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Ticket</a:t>
            </a:r>
            <a:endParaRPr lang="el-GR" altLang="el-GR" sz="1600" b="1"/>
          </a:p>
        </p:txBody>
      </p:sp>
      <p:sp>
        <p:nvSpPr>
          <p:cNvPr id="747536" name="Line 16"/>
          <p:cNvSpPr>
            <a:spLocks noChangeShapeType="1"/>
          </p:cNvSpPr>
          <p:nvPr/>
        </p:nvSpPr>
        <p:spPr bwMode="auto">
          <a:xfrm>
            <a:off x="3222625" y="5049992"/>
            <a:ext cx="18446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37" name="Rectangle 33"/>
          <p:cNvSpPr>
            <a:spLocks noChangeArrowheads="1"/>
          </p:cNvSpPr>
          <p:nvPr/>
        </p:nvSpPr>
        <p:spPr bwMode="auto">
          <a:xfrm>
            <a:off x="3267075" y="4689630"/>
            <a:ext cx="24463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createTicket(selection)</a:t>
            </a:r>
            <a:endParaRPr lang="en-US" altLang="el-GR" sz="3400">
              <a:latin typeface="Palatino" charset="0"/>
              <a:ea typeface="ＭＳ Ｐゴシック" panose="020B0600070205080204" pitchFamily="34" charset="-128"/>
            </a:endParaRPr>
          </a:p>
        </p:txBody>
      </p:sp>
      <p:sp>
        <p:nvSpPr>
          <p:cNvPr id="747538" name="Line 18"/>
          <p:cNvSpPr>
            <a:spLocks noChangeShapeType="1"/>
          </p:cNvSpPr>
          <p:nvPr/>
        </p:nvSpPr>
        <p:spPr bwMode="auto">
          <a:xfrm>
            <a:off x="6011863" y="5364317"/>
            <a:ext cx="0" cy="13144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39" name="Line 19"/>
          <p:cNvSpPr>
            <a:spLocks noChangeShapeType="1"/>
          </p:cNvSpPr>
          <p:nvPr/>
        </p:nvSpPr>
        <p:spPr bwMode="auto">
          <a:xfrm>
            <a:off x="3222625" y="5635780"/>
            <a:ext cx="26543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40" name="Rectangle 56"/>
          <p:cNvSpPr>
            <a:spLocks noChangeArrowheads="1"/>
          </p:cNvSpPr>
          <p:nvPr/>
        </p:nvSpPr>
        <p:spPr bwMode="auto">
          <a:xfrm>
            <a:off x="5876925" y="5589742"/>
            <a:ext cx="314325" cy="315913"/>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7543" name="Rectangle 33"/>
          <p:cNvSpPr>
            <a:spLocks noChangeArrowheads="1"/>
          </p:cNvSpPr>
          <p:nvPr/>
        </p:nvSpPr>
        <p:spPr bwMode="auto">
          <a:xfrm>
            <a:off x="3267075" y="5319867"/>
            <a:ext cx="7445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print()</a:t>
            </a:r>
            <a:endParaRPr lang="en-US" altLang="el-GR" sz="3400">
              <a:latin typeface="Palatino" charset="0"/>
              <a:ea typeface="ＭＳ Ｐゴシック" panose="020B0600070205080204" pitchFamily="34" charset="-128"/>
            </a:endParaRPr>
          </a:p>
        </p:txBody>
      </p:sp>
      <p:sp>
        <p:nvSpPr>
          <p:cNvPr id="747544" name="Line 24"/>
          <p:cNvSpPr>
            <a:spLocks noChangeShapeType="1"/>
          </p:cNvSpPr>
          <p:nvPr/>
        </p:nvSpPr>
        <p:spPr bwMode="auto">
          <a:xfrm>
            <a:off x="3222625" y="6085042"/>
            <a:ext cx="26543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45" name="Rectangle 33"/>
          <p:cNvSpPr>
            <a:spLocks noChangeArrowheads="1"/>
          </p:cNvSpPr>
          <p:nvPr/>
        </p:nvSpPr>
        <p:spPr bwMode="auto">
          <a:xfrm>
            <a:off x="3267075" y="5815167"/>
            <a:ext cx="6381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free()</a:t>
            </a:r>
            <a:endParaRPr lang="en-US" altLang="el-GR" sz="3400">
              <a:latin typeface="Palatino" charset="0"/>
              <a:ea typeface="ＭＳ Ｐゴシック" panose="020B0600070205080204" pitchFamily="34" charset="-128"/>
            </a:endParaRPr>
          </a:p>
        </p:txBody>
      </p:sp>
      <p:sp>
        <p:nvSpPr>
          <p:cNvPr id="747546" name="Rectangle 56"/>
          <p:cNvSpPr>
            <a:spLocks noChangeArrowheads="1"/>
          </p:cNvSpPr>
          <p:nvPr/>
        </p:nvSpPr>
        <p:spPr bwMode="auto">
          <a:xfrm>
            <a:off x="5876925" y="6040592"/>
            <a:ext cx="312738" cy="3143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7547" name="Text Box 27"/>
          <p:cNvSpPr txBox="1">
            <a:spLocks noChangeArrowheads="1"/>
          </p:cNvSpPr>
          <p:nvPr/>
        </p:nvSpPr>
        <p:spPr bwMode="auto">
          <a:xfrm>
            <a:off x="5932488" y="6319992"/>
            <a:ext cx="1698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l-GR" sz="2000"/>
              <a:t>X</a:t>
            </a:r>
            <a:endParaRPr lang="el-GR" altLang="el-GR" sz="200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46" name="Rectangle 2"/>
          <p:cNvSpPr>
            <a:spLocks noGrp="1" noChangeArrowheads="1"/>
          </p:cNvSpPr>
          <p:nvPr>
            <p:ph type="title"/>
          </p:nvPr>
        </p:nvSpPr>
        <p:spPr/>
        <p:txBody>
          <a:bodyPr/>
          <a:lstStyle/>
          <a:p>
            <a:r>
              <a:rPr lang="el-GR" altLang="el-GR" sz="4000"/>
              <a:t>Ιδιότητες διαγραμμάτων ακολουθίας</a:t>
            </a:r>
          </a:p>
        </p:txBody>
      </p:sp>
      <p:sp>
        <p:nvSpPr>
          <p:cNvPr id="748547" name="Rectangle 3"/>
          <p:cNvSpPr>
            <a:spLocks noGrp="1" noChangeArrowheads="1"/>
          </p:cNvSpPr>
          <p:nvPr>
            <p:ph idx="1"/>
          </p:nvPr>
        </p:nvSpPr>
        <p:spPr/>
        <p:txBody>
          <a:bodyPr/>
          <a:lstStyle/>
          <a:p>
            <a:r>
              <a:rPr lang="el-GR" altLang="el-GR" sz="2800"/>
              <a:t>Τα διαγράμματα ακολουθίας της </a:t>
            </a:r>
            <a:r>
              <a:rPr lang="en-US" altLang="el-GR" sz="2800"/>
              <a:t>UML </a:t>
            </a:r>
            <a:r>
              <a:rPr lang="el-GR" altLang="el-GR" sz="2800"/>
              <a:t>αναπαριστούν </a:t>
            </a:r>
            <a:r>
              <a:rPr lang="el-GR" altLang="el-GR" sz="2800" i="1"/>
              <a:t>συμπεριφορά σε όρους διαδράσεων</a:t>
            </a:r>
            <a:endParaRPr lang="el-GR" altLang="el-GR" sz="2800"/>
          </a:p>
          <a:p>
            <a:r>
              <a:rPr lang="el-GR" altLang="el-GR" sz="2800"/>
              <a:t>Είναι χρήσιμα για τον προσδιορισμό ή τον εντοπισμό αντικειμένων ή λειτουργιών που λείπουν</a:t>
            </a:r>
          </a:p>
          <a:p>
            <a:r>
              <a:rPr lang="el-GR" altLang="el-GR" sz="2800"/>
              <a:t>Είναι χρονοβόρα στην κατασκευή τους, αλλά αξίζουν τον κόπο</a:t>
            </a:r>
          </a:p>
          <a:p>
            <a:r>
              <a:rPr lang="el-GR" altLang="el-GR" sz="2800"/>
              <a:t>Συμπληρώνουν τα διαγράμματα κλάσεων (που αναπαριστούν τη δομή)</a:t>
            </a:r>
          </a:p>
        </p:txBody>
      </p:sp>
      <p:sp>
        <p:nvSpPr>
          <p:cNvPr id="6" name="Slide Number Placeholder 5"/>
          <p:cNvSpPr>
            <a:spLocks noGrp="1"/>
          </p:cNvSpPr>
          <p:nvPr>
            <p:ph type="sldNum" sz="quarter" idx="12"/>
          </p:nvPr>
        </p:nvSpPr>
        <p:spPr/>
        <p:txBody>
          <a:bodyPr/>
          <a:lstStyle/>
          <a:p>
            <a:fld id="{187609DE-674B-42A9-AD3D-7DB239913EE7}" type="slidenum">
              <a:rPr lang="el-GR" altLang="el-GR"/>
              <a:pPr/>
              <a:t>118</a:t>
            </a:fld>
            <a:endParaRPr lang="el-GR" altLang="el-G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0594" name="Rectangle 2"/>
          <p:cNvSpPr>
            <a:spLocks noGrp="1" noChangeArrowheads="1"/>
          </p:cNvSpPr>
          <p:nvPr>
            <p:ph type="title"/>
          </p:nvPr>
        </p:nvSpPr>
        <p:spPr>
          <a:xfrm>
            <a:off x="457200" y="142875"/>
            <a:ext cx="8229600" cy="946150"/>
          </a:xfrm>
        </p:spPr>
        <p:txBody>
          <a:bodyPr/>
          <a:lstStyle/>
          <a:p>
            <a:r>
              <a:rPr lang="el-GR" altLang="el-GR" sz="3600"/>
              <a:t>Διαγράμματα μηχανής καταστάσεων</a:t>
            </a:r>
          </a:p>
        </p:txBody>
      </p:sp>
      <p:sp>
        <p:nvSpPr>
          <p:cNvPr id="49" name="Slide Number Placeholder 4"/>
          <p:cNvSpPr>
            <a:spLocks noGrp="1"/>
          </p:cNvSpPr>
          <p:nvPr>
            <p:ph type="sldNum" sz="quarter" idx="12"/>
          </p:nvPr>
        </p:nvSpPr>
        <p:spPr/>
        <p:txBody>
          <a:bodyPr/>
          <a:lstStyle/>
          <a:p>
            <a:fld id="{20CAABD7-EDED-4FF7-B516-CDF6A26221EF}" type="slidenum">
              <a:rPr lang="el-GR" altLang="el-GR"/>
              <a:pPr/>
              <a:t>119</a:t>
            </a:fld>
            <a:endParaRPr lang="el-GR" altLang="el-GR"/>
          </a:p>
        </p:txBody>
      </p:sp>
      <p:sp>
        <p:nvSpPr>
          <p:cNvPr id="81925" name="AutoShape 5"/>
          <p:cNvSpPr>
            <a:spLocks noChangeArrowheads="1"/>
          </p:cNvSpPr>
          <p:nvPr/>
        </p:nvSpPr>
        <p:spPr bwMode="auto">
          <a:xfrm>
            <a:off x="76200" y="3294063"/>
            <a:ext cx="1165225" cy="609600"/>
          </a:xfrm>
          <a:prstGeom prst="wedgeRoundRectCallout">
            <a:avLst>
              <a:gd name="adj1" fmla="val 33653"/>
              <a:gd name="adj2" fmla="val 182032"/>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κατάσταση</a:t>
            </a:r>
            <a:endParaRPr lang="en-US" altLang="el-GR" sz="2000">
              <a:latin typeface="Helvetica" panose="020B0604020202020204" pitchFamily="34" charset="0"/>
            </a:endParaRPr>
          </a:p>
        </p:txBody>
      </p:sp>
      <p:sp>
        <p:nvSpPr>
          <p:cNvPr id="81926" name="AutoShape 6"/>
          <p:cNvSpPr>
            <a:spLocks noChangeArrowheads="1"/>
          </p:cNvSpPr>
          <p:nvPr/>
        </p:nvSpPr>
        <p:spPr bwMode="auto">
          <a:xfrm>
            <a:off x="6958013" y="1042988"/>
            <a:ext cx="2024062" cy="609600"/>
          </a:xfrm>
          <a:prstGeom prst="wedgeRoundRectCallout">
            <a:avLst>
              <a:gd name="adj1" fmla="val -190782"/>
              <a:gd name="adj2" fmla="val 18491"/>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Αρχική κατάσταση</a:t>
            </a:r>
            <a:endParaRPr lang="en-US" altLang="el-GR" sz="2000">
              <a:latin typeface="Helvetica" panose="020B0604020202020204" pitchFamily="34" charset="0"/>
            </a:endParaRPr>
          </a:p>
        </p:txBody>
      </p:sp>
      <p:sp>
        <p:nvSpPr>
          <p:cNvPr id="81927" name="AutoShape 7"/>
          <p:cNvSpPr>
            <a:spLocks noChangeArrowheads="1"/>
          </p:cNvSpPr>
          <p:nvPr/>
        </p:nvSpPr>
        <p:spPr bwMode="auto">
          <a:xfrm>
            <a:off x="2546350" y="5499100"/>
            <a:ext cx="2700338" cy="474663"/>
          </a:xfrm>
          <a:prstGeom prst="wedgeRoundRectCallout">
            <a:avLst>
              <a:gd name="adj1" fmla="val -84861"/>
              <a:gd name="adj2" fmla="val 27259"/>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a:latin typeface="Helvetica" panose="020B0604020202020204" pitchFamily="34" charset="0"/>
              </a:rPr>
              <a:t>Τελική κατάσταση</a:t>
            </a:r>
            <a:endParaRPr lang="en-US" altLang="el-GR" sz="2400">
              <a:latin typeface="Helvetica" panose="020B0604020202020204" pitchFamily="34" charset="0"/>
            </a:endParaRPr>
          </a:p>
        </p:txBody>
      </p:sp>
      <p:sp>
        <p:nvSpPr>
          <p:cNvPr id="81928" name="AutoShape 8"/>
          <p:cNvSpPr>
            <a:spLocks noChangeArrowheads="1"/>
          </p:cNvSpPr>
          <p:nvPr/>
        </p:nvSpPr>
        <p:spPr bwMode="auto">
          <a:xfrm>
            <a:off x="2097088" y="2393950"/>
            <a:ext cx="1358900" cy="609600"/>
          </a:xfrm>
          <a:prstGeom prst="wedgeRoundRectCallout">
            <a:avLst>
              <a:gd name="adj1" fmla="val -106074"/>
              <a:gd name="adj2" fmla="val 259"/>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μετάβαση</a:t>
            </a:r>
            <a:endParaRPr lang="en-US" altLang="el-GR" sz="2000">
              <a:latin typeface="Helvetica" panose="020B0604020202020204" pitchFamily="34" charset="0"/>
            </a:endParaRPr>
          </a:p>
        </p:txBody>
      </p:sp>
      <p:sp>
        <p:nvSpPr>
          <p:cNvPr id="81929" name="AutoShape 9"/>
          <p:cNvSpPr>
            <a:spLocks noChangeArrowheads="1"/>
          </p:cNvSpPr>
          <p:nvPr/>
        </p:nvSpPr>
        <p:spPr bwMode="auto">
          <a:xfrm>
            <a:off x="161925" y="1179513"/>
            <a:ext cx="1079500" cy="609600"/>
          </a:xfrm>
          <a:prstGeom prst="wedgeRoundRectCallout">
            <a:avLst>
              <a:gd name="adj1" fmla="val 94852"/>
              <a:gd name="adj2" fmla="val 62241"/>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a:latin typeface="Helvetica" panose="020B0604020202020204" pitchFamily="34" charset="0"/>
              </a:rPr>
              <a:t>Συμβάν</a:t>
            </a:r>
            <a:endParaRPr lang="en-US" altLang="el-GR" sz="2400">
              <a:latin typeface="Helvetica" panose="020B0604020202020204" pitchFamily="34" charset="0"/>
            </a:endParaRPr>
          </a:p>
        </p:txBody>
      </p:sp>
      <p:sp>
        <p:nvSpPr>
          <p:cNvPr id="81930" name="Text Box 10"/>
          <p:cNvSpPr txBox="1">
            <a:spLocks noChangeArrowheads="1"/>
          </p:cNvSpPr>
          <p:nvPr/>
        </p:nvSpPr>
        <p:spPr bwMode="auto">
          <a:xfrm>
            <a:off x="344488" y="6092825"/>
            <a:ext cx="8486775" cy="711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3300"/>
                </a:solidFill>
              </a14:hiddenFill>
            </a:ext>
          </a:extLst>
        </p:spPr>
        <p:txBody>
          <a:bodyPr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Αναπαριστά τη συμπεριφορά ενός </a:t>
            </a:r>
            <a:r>
              <a:rPr lang="el-GR" altLang="el-GR" sz="2000" i="1">
                <a:latin typeface="Helvetica" panose="020B0604020202020204" pitchFamily="34" charset="0"/>
              </a:rPr>
              <a:t>μοναδικού αντικειμένου</a:t>
            </a:r>
            <a:r>
              <a:rPr lang="en-US" altLang="el-GR" sz="2000">
                <a:latin typeface="Helvetica" panose="020B0604020202020204" pitchFamily="34" charset="0"/>
                <a:ea typeface="ＭＳ Ｐゴシック" panose="020B0600070205080204" pitchFamily="34" charset="-128"/>
              </a:rPr>
              <a:t> </a:t>
            </a:r>
            <a:r>
              <a:rPr lang="el-GR" altLang="el-GR" sz="2000">
                <a:latin typeface="Helvetica" panose="020B0604020202020204" pitchFamily="34" charset="0"/>
              </a:rPr>
              <a:t>την οποία κρίνουμε ενδιαφέρουσα.</a:t>
            </a:r>
            <a:endParaRPr lang="en-US" altLang="el-GR" sz="2000">
              <a:latin typeface="Helvetica" panose="020B0604020202020204" pitchFamily="34" charset="0"/>
            </a:endParaRPr>
          </a:p>
        </p:txBody>
      </p:sp>
      <p:sp>
        <p:nvSpPr>
          <p:cNvPr id="750601" name="Oval 12"/>
          <p:cNvSpPr>
            <a:spLocks noChangeArrowheads="1"/>
          </p:cNvSpPr>
          <p:nvPr/>
        </p:nvSpPr>
        <p:spPr bwMode="auto">
          <a:xfrm>
            <a:off x="3911600" y="1403350"/>
            <a:ext cx="146050" cy="139700"/>
          </a:xfrm>
          <a:prstGeom prst="ellipse">
            <a:avLst/>
          </a:prstGeom>
          <a:noFill/>
          <a:ln w="22225">
            <a:solidFill>
              <a:schemeClr val="tx1"/>
            </a:solidFill>
            <a:round/>
            <a:headEnd/>
            <a:tailEnd/>
          </a:ln>
          <a:extLst>
            <a:ext uri="{909E8E84-426E-40DD-AFC4-6F175D3DCCD1}">
              <a14:hiddenFill xmlns:a14="http://schemas.microsoft.com/office/drawing/2010/main">
                <a:solidFill>
                  <a:srgbClr val="000000"/>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nvGrpSpPr>
          <p:cNvPr id="750602" name="Group 13"/>
          <p:cNvGrpSpPr>
            <a:grpSpLocks/>
          </p:cNvGrpSpPr>
          <p:nvPr/>
        </p:nvGrpSpPr>
        <p:grpSpPr bwMode="auto">
          <a:xfrm>
            <a:off x="3921125" y="1482725"/>
            <a:ext cx="127000" cy="315913"/>
            <a:chOff x="2411" y="290"/>
            <a:chExt cx="84" cy="223"/>
          </a:xfrm>
        </p:grpSpPr>
        <p:sp>
          <p:nvSpPr>
            <p:cNvPr id="750603" name="Line 14"/>
            <p:cNvSpPr>
              <a:spLocks noChangeShapeType="1"/>
            </p:cNvSpPr>
            <p:nvPr/>
          </p:nvSpPr>
          <p:spPr bwMode="auto">
            <a:xfrm>
              <a:off x="2453" y="374"/>
              <a:ext cx="1" cy="139"/>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50604" name="Freeform 15"/>
            <p:cNvSpPr>
              <a:spLocks/>
            </p:cNvSpPr>
            <p:nvPr/>
          </p:nvSpPr>
          <p:spPr bwMode="auto">
            <a:xfrm>
              <a:off x="2411" y="374"/>
              <a:ext cx="84" cy="139"/>
            </a:xfrm>
            <a:custGeom>
              <a:avLst/>
              <a:gdLst>
                <a:gd name="T0" fmla="*/ 84 w 84"/>
                <a:gd name="T1" fmla="*/ 0 h 139"/>
                <a:gd name="T2" fmla="*/ 42 w 84"/>
                <a:gd name="T3" fmla="*/ 139 h 139"/>
                <a:gd name="T4" fmla="*/ 0 w 84"/>
                <a:gd name="T5" fmla="*/ 0 h 139"/>
                <a:gd name="T6" fmla="*/ 0 60000 65536"/>
                <a:gd name="T7" fmla="*/ 0 60000 65536"/>
                <a:gd name="T8" fmla="*/ 0 60000 65536"/>
                <a:gd name="T9" fmla="*/ 0 w 84"/>
                <a:gd name="T10" fmla="*/ 0 h 139"/>
                <a:gd name="T11" fmla="*/ 84 w 84"/>
                <a:gd name="T12" fmla="*/ 139 h 139"/>
              </a:gdLst>
              <a:ahLst/>
              <a:cxnLst>
                <a:cxn ang="T6">
                  <a:pos x="T0" y="T1"/>
                </a:cxn>
                <a:cxn ang="T7">
                  <a:pos x="T2" y="T3"/>
                </a:cxn>
                <a:cxn ang="T8">
                  <a:pos x="T4" y="T5"/>
                </a:cxn>
              </a:cxnLst>
              <a:rect l="T9" t="T10" r="T11" b="T12"/>
              <a:pathLst>
                <a:path w="84" h="139">
                  <a:moveTo>
                    <a:pt x="84" y="0"/>
                  </a:moveTo>
                  <a:lnTo>
                    <a:pt x="42" y="139"/>
                  </a:lnTo>
                  <a:lnTo>
                    <a:pt x="0" y="0"/>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50605" name="Line 16"/>
            <p:cNvSpPr>
              <a:spLocks noChangeShapeType="1"/>
            </p:cNvSpPr>
            <p:nvPr/>
          </p:nvSpPr>
          <p:spPr bwMode="auto">
            <a:xfrm>
              <a:off x="2453" y="290"/>
              <a:ext cx="1" cy="8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750606" name="Line 17"/>
          <p:cNvSpPr>
            <a:spLocks noChangeShapeType="1"/>
          </p:cNvSpPr>
          <p:nvPr/>
        </p:nvSpPr>
        <p:spPr bwMode="auto">
          <a:xfrm>
            <a:off x="5337175" y="2057400"/>
            <a:ext cx="1941513"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07" name="Rectangle 18"/>
          <p:cNvSpPr>
            <a:spLocks noChangeArrowheads="1"/>
          </p:cNvSpPr>
          <p:nvPr/>
        </p:nvSpPr>
        <p:spPr bwMode="auto">
          <a:xfrm>
            <a:off x="1292225" y="1808163"/>
            <a:ext cx="21732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πάτημαΚουμπιού1&amp;2</a:t>
            </a:r>
            <a:endParaRPr lang="en-US" altLang="el-GR" sz="1800"/>
          </a:p>
        </p:txBody>
      </p:sp>
      <p:sp>
        <p:nvSpPr>
          <p:cNvPr id="750608" name="Line 19"/>
          <p:cNvSpPr>
            <a:spLocks noChangeShapeType="1"/>
          </p:cNvSpPr>
          <p:nvPr/>
        </p:nvSpPr>
        <p:spPr bwMode="auto">
          <a:xfrm>
            <a:off x="3963988" y="2528888"/>
            <a:ext cx="1587" cy="798512"/>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09" name="Line 20"/>
          <p:cNvSpPr>
            <a:spLocks noChangeShapeType="1"/>
          </p:cNvSpPr>
          <p:nvPr/>
        </p:nvSpPr>
        <p:spPr bwMode="auto">
          <a:xfrm>
            <a:off x="3963988" y="4059238"/>
            <a:ext cx="1587" cy="584200"/>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0" name="Rectangle 22"/>
          <p:cNvSpPr>
            <a:spLocks noChangeArrowheads="1"/>
          </p:cNvSpPr>
          <p:nvPr/>
        </p:nvSpPr>
        <p:spPr bwMode="auto">
          <a:xfrm>
            <a:off x="5337175" y="1719263"/>
            <a:ext cx="1893888"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πάτημαΚουμπιού2</a:t>
            </a:r>
            <a:endParaRPr lang="en-US" altLang="el-GR" sz="1800"/>
          </a:p>
        </p:txBody>
      </p:sp>
      <p:sp>
        <p:nvSpPr>
          <p:cNvPr id="750611" name="Line 23"/>
          <p:cNvSpPr>
            <a:spLocks noChangeShapeType="1"/>
          </p:cNvSpPr>
          <p:nvPr/>
        </p:nvSpPr>
        <p:spPr bwMode="auto">
          <a:xfrm flipH="1">
            <a:off x="5337175" y="2236788"/>
            <a:ext cx="1941513" cy="1587"/>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2" name="Line 24"/>
          <p:cNvSpPr>
            <a:spLocks noChangeShapeType="1"/>
          </p:cNvSpPr>
          <p:nvPr/>
        </p:nvSpPr>
        <p:spPr bwMode="auto">
          <a:xfrm>
            <a:off x="5246688" y="3584575"/>
            <a:ext cx="2032000"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3" name="Rectangle 25"/>
          <p:cNvSpPr>
            <a:spLocks noChangeArrowheads="1"/>
          </p:cNvSpPr>
          <p:nvPr/>
        </p:nvSpPr>
        <p:spPr bwMode="auto">
          <a:xfrm>
            <a:off x="5362575" y="3249613"/>
            <a:ext cx="18938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πάτημαΚουμπιού2</a:t>
            </a:r>
            <a:endParaRPr lang="en-US" altLang="el-GR" sz="1800"/>
          </a:p>
        </p:txBody>
      </p:sp>
      <p:sp>
        <p:nvSpPr>
          <p:cNvPr id="750614" name="Line 26"/>
          <p:cNvSpPr>
            <a:spLocks noChangeShapeType="1"/>
          </p:cNvSpPr>
          <p:nvPr/>
        </p:nvSpPr>
        <p:spPr bwMode="auto">
          <a:xfrm flipH="1">
            <a:off x="5287963" y="3743325"/>
            <a:ext cx="2032000" cy="0"/>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5" name="Line 27"/>
          <p:cNvSpPr>
            <a:spLocks noChangeShapeType="1"/>
          </p:cNvSpPr>
          <p:nvPr/>
        </p:nvSpPr>
        <p:spPr bwMode="auto">
          <a:xfrm>
            <a:off x="5275263" y="5032375"/>
            <a:ext cx="2052637"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6" name="Line 29"/>
          <p:cNvSpPr>
            <a:spLocks noChangeShapeType="1"/>
          </p:cNvSpPr>
          <p:nvPr/>
        </p:nvSpPr>
        <p:spPr bwMode="auto">
          <a:xfrm flipH="1">
            <a:off x="5337175" y="5191125"/>
            <a:ext cx="1990725"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7" name="Rectangle 31"/>
          <p:cNvSpPr>
            <a:spLocks noChangeArrowheads="1"/>
          </p:cNvSpPr>
          <p:nvPr/>
        </p:nvSpPr>
        <p:spPr bwMode="auto">
          <a:xfrm>
            <a:off x="1398588" y="3154363"/>
            <a:ext cx="21732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πάτημαΚουμπιού1&amp;2</a:t>
            </a:r>
            <a:endParaRPr lang="en-US" altLang="el-GR" sz="1800"/>
          </a:p>
        </p:txBody>
      </p:sp>
      <p:grpSp>
        <p:nvGrpSpPr>
          <p:cNvPr id="750618" name="Group 35"/>
          <p:cNvGrpSpPr>
            <a:grpSpLocks/>
          </p:cNvGrpSpPr>
          <p:nvPr/>
        </p:nvGrpSpPr>
        <p:grpSpPr bwMode="auto">
          <a:xfrm>
            <a:off x="1606550" y="5448300"/>
            <a:ext cx="125413" cy="357188"/>
            <a:chOff x="902" y="3084"/>
            <a:chExt cx="84" cy="251"/>
          </a:xfrm>
        </p:grpSpPr>
        <p:sp>
          <p:nvSpPr>
            <p:cNvPr id="750619" name="Line 36"/>
            <p:cNvSpPr>
              <a:spLocks noChangeShapeType="1"/>
            </p:cNvSpPr>
            <p:nvPr/>
          </p:nvSpPr>
          <p:spPr bwMode="auto">
            <a:xfrm>
              <a:off x="944" y="3182"/>
              <a:ext cx="1" cy="153"/>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50620" name="Freeform 37"/>
            <p:cNvSpPr>
              <a:spLocks/>
            </p:cNvSpPr>
            <p:nvPr/>
          </p:nvSpPr>
          <p:spPr bwMode="auto">
            <a:xfrm>
              <a:off x="902" y="3196"/>
              <a:ext cx="84" cy="139"/>
            </a:xfrm>
            <a:custGeom>
              <a:avLst/>
              <a:gdLst>
                <a:gd name="T0" fmla="*/ 84 w 84"/>
                <a:gd name="T1" fmla="*/ 0 h 139"/>
                <a:gd name="T2" fmla="*/ 42 w 84"/>
                <a:gd name="T3" fmla="*/ 139 h 139"/>
                <a:gd name="T4" fmla="*/ 0 w 84"/>
                <a:gd name="T5" fmla="*/ 0 h 139"/>
                <a:gd name="T6" fmla="*/ 0 60000 65536"/>
                <a:gd name="T7" fmla="*/ 0 60000 65536"/>
                <a:gd name="T8" fmla="*/ 0 60000 65536"/>
                <a:gd name="T9" fmla="*/ 0 w 84"/>
                <a:gd name="T10" fmla="*/ 0 h 139"/>
                <a:gd name="T11" fmla="*/ 84 w 84"/>
                <a:gd name="T12" fmla="*/ 139 h 139"/>
              </a:gdLst>
              <a:ahLst/>
              <a:cxnLst>
                <a:cxn ang="T6">
                  <a:pos x="T0" y="T1"/>
                </a:cxn>
                <a:cxn ang="T7">
                  <a:pos x="T2" y="T3"/>
                </a:cxn>
                <a:cxn ang="T8">
                  <a:pos x="T4" y="T5"/>
                </a:cxn>
              </a:cxnLst>
              <a:rect l="T9" t="T10" r="T11" b="T12"/>
              <a:pathLst>
                <a:path w="84" h="139">
                  <a:moveTo>
                    <a:pt x="84" y="0"/>
                  </a:moveTo>
                  <a:lnTo>
                    <a:pt x="42" y="139"/>
                  </a:lnTo>
                  <a:lnTo>
                    <a:pt x="0" y="0"/>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50621" name="Line 38"/>
            <p:cNvSpPr>
              <a:spLocks noChangeShapeType="1"/>
            </p:cNvSpPr>
            <p:nvPr/>
          </p:nvSpPr>
          <p:spPr bwMode="auto">
            <a:xfrm flipV="1">
              <a:off x="944" y="3084"/>
              <a:ext cx="1" cy="98"/>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750622" name="Oval 39"/>
          <p:cNvSpPr>
            <a:spLocks noChangeArrowheads="1"/>
          </p:cNvSpPr>
          <p:nvPr/>
        </p:nvSpPr>
        <p:spPr bwMode="auto">
          <a:xfrm>
            <a:off x="1554163" y="5805488"/>
            <a:ext cx="230187" cy="238125"/>
          </a:xfrm>
          <a:prstGeom prst="ellipse">
            <a:avLst/>
          </a:pr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50623" name="AutoShape 40"/>
          <p:cNvSpPr>
            <a:spLocks noChangeArrowheads="1"/>
          </p:cNvSpPr>
          <p:nvPr/>
        </p:nvSpPr>
        <p:spPr bwMode="auto">
          <a:xfrm>
            <a:off x="7316788" y="3249613"/>
            <a:ext cx="1711325" cy="711200"/>
          </a:xfrm>
          <a:prstGeom prst="roundRect">
            <a:avLst>
              <a:gd name="adj" fmla="val 48435"/>
            </a:avLst>
          </a:prstGeom>
          <a:noFill/>
          <a:ln w="22225"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Αύξησε λεπτά</a:t>
            </a:r>
          </a:p>
        </p:txBody>
      </p:sp>
      <p:sp>
        <p:nvSpPr>
          <p:cNvPr id="750624" name="Line 44"/>
          <p:cNvSpPr>
            <a:spLocks noChangeShapeType="1"/>
          </p:cNvSpPr>
          <p:nvPr/>
        </p:nvSpPr>
        <p:spPr bwMode="auto">
          <a:xfrm flipH="1">
            <a:off x="2414588" y="5130800"/>
            <a:ext cx="836612"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25" name="AutoShape 45"/>
          <p:cNvSpPr>
            <a:spLocks noChangeArrowheads="1"/>
          </p:cNvSpPr>
          <p:nvPr/>
        </p:nvSpPr>
        <p:spPr bwMode="auto">
          <a:xfrm>
            <a:off x="7272338" y="1819275"/>
            <a:ext cx="1755775" cy="635000"/>
          </a:xfrm>
          <a:prstGeom prst="roundRect">
            <a:avLst>
              <a:gd name="adj" fmla="val 48435"/>
            </a:avLst>
          </a:prstGeom>
          <a:noFill/>
          <a:ln w="22225"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t>Αύξησε ώρες</a:t>
            </a:r>
          </a:p>
        </p:txBody>
      </p:sp>
      <p:sp>
        <p:nvSpPr>
          <p:cNvPr id="750626" name="AutoShape 49"/>
          <p:cNvSpPr>
            <a:spLocks noChangeArrowheads="1"/>
          </p:cNvSpPr>
          <p:nvPr/>
        </p:nvSpPr>
        <p:spPr bwMode="auto">
          <a:xfrm>
            <a:off x="3465513" y="1820863"/>
            <a:ext cx="1871662" cy="708025"/>
          </a:xfrm>
          <a:prstGeom prst="roundRect">
            <a:avLst>
              <a:gd name="adj" fmla="val 48435"/>
            </a:avLst>
          </a:prstGeom>
          <a:noFill/>
          <a:ln w="22225"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Αναβόσβησε ώρες</a:t>
            </a:r>
          </a:p>
        </p:txBody>
      </p:sp>
      <p:sp>
        <p:nvSpPr>
          <p:cNvPr id="750627" name="AutoShape 52"/>
          <p:cNvSpPr>
            <a:spLocks noChangeArrowheads="1"/>
          </p:cNvSpPr>
          <p:nvPr/>
        </p:nvSpPr>
        <p:spPr bwMode="auto">
          <a:xfrm>
            <a:off x="3271838" y="4689475"/>
            <a:ext cx="2020887" cy="757238"/>
          </a:xfrm>
          <a:prstGeom prst="roundRect">
            <a:avLst>
              <a:gd name="adj" fmla="val 48435"/>
            </a:avLst>
          </a:prstGeom>
          <a:noFill/>
          <a:ln w="22225">
            <a:solidFill>
              <a:schemeClr val="tx1"/>
            </a:solidFill>
            <a:round/>
            <a:headEnd/>
            <a:tailEnd/>
          </a:ln>
          <a:extLst>
            <a:ext uri="{909E8E84-426E-40DD-AFC4-6F175D3DCCD1}">
              <a14:hiddenFill xmlns:a14="http://schemas.microsoft.com/office/drawing/2010/main">
                <a:solidFill>
                  <a:schemeClr val="bg1"/>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Αναβόσβησε δευτερόλεπτα</a:t>
            </a:r>
          </a:p>
        </p:txBody>
      </p:sp>
      <p:sp>
        <p:nvSpPr>
          <p:cNvPr id="750628" name="AutoShape 55"/>
          <p:cNvSpPr>
            <a:spLocks noChangeArrowheads="1"/>
          </p:cNvSpPr>
          <p:nvPr/>
        </p:nvSpPr>
        <p:spPr bwMode="auto">
          <a:xfrm>
            <a:off x="3271838" y="3327400"/>
            <a:ext cx="1974850" cy="731838"/>
          </a:xfrm>
          <a:prstGeom prst="roundRect">
            <a:avLst>
              <a:gd name="adj" fmla="val 48435"/>
            </a:avLst>
          </a:prstGeom>
          <a:noFill/>
          <a:ln w="22225">
            <a:solidFill>
              <a:schemeClr val="tx1"/>
            </a:solidFill>
            <a:round/>
            <a:headEnd/>
            <a:tailEnd/>
          </a:ln>
          <a:extLst>
            <a:ext uri="{909E8E84-426E-40DD-AFC4-6F175D3DCCD1}">
              <a14:hiddenFill xmlns:a14="http://schemas.microsoft.com/office/drawing/2010/main">
                <a:solidFill>
                  <a:schemeClr val="bg1"/>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Αναβόσβησε λεπτά</a:t>
            </a:r>
            <a:endParaRPr lang="el-GR" altLang="el-GR" sz="2000">
              <a:latin typeface="Helvetica" panose="020B0604020202020204" pitchFamily="34" charset="0"/>
              <a:ea typeface="ＭＳ Ｐゴシック" panose="020B0600070205080204" pitchFamily="34" charset="-128"/>
            </a:endParaRPr>
          </a:p>
        </p:txBody>
      </p:sp>
      <p:sp>
        <p:nvSpPr>
          <p:cNvPr id="750629" name="AutoShape 62"/>
          <p:cNvSpPr>
            <a:spLocks noChangeArrowheads="1"/>
          </p:cNvSpPr>
          <p:nvPr/>
        </p:nvSpPr>
        <p:spPr bwMode="auto">
          <a:xfrm>
            <a:off x="0" y="4733925"/>
            <a:ext cx="2414588" cy="714375"/>
          </a:xfrm>
          <a:prstGeom prst="roundRect">
            <a:avLst>
              <a:gd name="adj" fmla="val 48435"/>
            </a:avLst>
          </a:prstGeom>
          <a:noFill/>
          <a:ln w="22225">
            <a:solidFill>
              <a:schemeClr val="tx1"/>
            </a:solidFill>
            <a:round/>
            <a:headEnd/>
            <a:tailEnd/>
          </a:ln>
          <a:extLst>
            <a:ext uri="{909E8E84-426E-40DD-AFC4-6F175D3DCCD1}">
              <a14:hiddenFill xmlns:a14="http://schemas.microsoft.com/office/drawing/2010/main">
                <a:solidFill>
                  <a:schemeClr val="bg1"/>
                </a:solidFill>
              </a14:hiddenFill>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Σταμάτα να αναβοσβήνεις </a:t>
            </a:r>
          </a:p>
        </p:txBody>
      </p:sp>
      <p:sp>
        <p:nvSpPr>
          <p:cNvPr id="750630" name="Oval 65"/>
          <p:cNvSpPr>
            <a:spLocks noChangeArrowheads="1"/>
          </p:cNvSpPr>
          <p:nvPr/>
        </p:nvSpPr>
        <p:spPr bwMode="auto">
          <a:xfrm>
            <a:off x="1595438" y="5864225"/>
            <a:ext cx="147637" cy="139700"/>
          </a:xfrm>
          <a:prstGeom prst="ellipse">
            <a:avLst/>
          </a:prstGeom>
          <a:noFill/>
          <a:ln w="22225">
            <a:solidFill>
              <a:schemeClr val="tx1"/>
            </a:solidFill>
            <a:round/>
            <a:headEnd/>
            <a:tailEnd/>
          </a:ln>
          <a:extLst>
            <a:ext uri="{909E8E84-426E-40DD-AFC4-6F175D3DCCD1}">
              <a14:hiddenFill xmlns:a14="http://schemas.microsoft.com/office/drawing/2010/main">
                <a:solidFill>
                  <a:srgbClr val="000000"/>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50631" name="Line 39"/>
          <p:cNvSpPr>
            <a:spLocks noChangeShapeType="1"/>
          </p:cNvSpPr>
          <p:nvPr/>
        </p:nvSpPr>
        <p:spPr bwMode="auto">
          <a:xfrm>
            <a:off x="1285875" y="2124075"/>
            <a:ext cx="0" cy="2609850"/>
          </a:xfrm>
          <a:prstGeom prst="line">
            <a:avLst/>
          </a:prstGeom>
          <a:noFill/>
          <a:ln w="9525">
            <a:solidFill>
              <a:schemeClr val="tx1"/>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0632" name="Line 40"/>
          <p:cNvSpPr>
            <a:spLocks noChangeShapeType="1"/>
          </p:cNvSpPr>
          <p:nvPr/>
        </p:nvSpPr>
        <p:spPr bwMode="auto">
          <a:xfrm>
            <a:off x="1781175" y="3608388"/>
            <a:ext cx="0" cy="1081087"/>
          </a:xfrm>
          <a:prstGeom prst="line">
            <a:avLst/>
          </a:prstGeom>
          <a:noFill/>
          <a:ln w="9525">
            <a:solidFill>
              <a:schemeClr val="tx1"/>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0633" name="Line 41"/>
          <p:cNvSpPr>
            <a:spLocks noChangeShapeType="1"/>
          </p:cNvSpPr>
          <p:nvPr/>
        </p:nvSpPr>
        <p:spPr bwMode="auto">
          <a:xfrm flipH="1">
            <a:off x="1285875" y="2124075"/>
            <a:ext cx="2160588"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0634" name="Line 42"/>
          <p:cNvSpPr>
            <a:spLocks noChangeShapeType="1"/>
          </p:cNvSpPr>
          <p:nvPr/>
        </p:nvSpPr>
        <p:spPr bwMode="auto">
          <a:xfrm flipH="1">
            <a:off x="1781175" y="3608388"/>
            <a:ext cx="1485900"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0635" name="AutoShape 40"/>
          <p:cNvSpPr>
            <a:spLocks noChangeArrowheads="1"/>
          </p:cNvSpPr>
          <p:nvPr/>
        </p:nvSpPr>
        <p:spPr bwMode="auto">
          <a:xfrm>
            <a:off x="7316788" y="4689475"/>
            <a:ext cx="1711325" cy="711200"/>
          </a:xfrm>
          <a:prstGeom prst="roundRect">
            <a:avLst>
              <a:gd name="adj" fmla="val 48435"/>
            </a:avLst>
          </a:prstGeom>
          <a:noFill/>
          <a:ln w="22225"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900">
                <a:latin typeface="Helvetica" panose="020B0604020202020204" pitchFamily="34" charset="0"/>
              </a:rPr>
              <a:t>Αύξησε δευτερόλεπτα</a:t>
            </a:r>
          </a:p>
        </p:txBody>
      </p:sp>
      <p:sp>
        <p:nvSpPr>
          <p:cNvPr id="750636" name="Rectangle 25"/>
          <p:cNvSpPr>
            <a:spLocks noChangeArrowheads="1"/>
          </p:cNvSpPr>
          <p:nvPr/>
        </p:nvSpPr>
        <p:spPr bwMode="auto">
          <a:xfrm>
            <a:off x="5362575" y="4689475"/>
            <a:ext cx="18938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πάτημαΚουμπιού2</a:t>
            </a:r>
            <a:endParaRPr lang="en-US" altLang="el-GR" sz="1800"/>
          </a:p>
        </p:txBody>
      </p:sp>
      <p:sp>
        <p:nvSpPr>
          <p:cNvPr id="750637" name="Rectangle 25"/>
          <p:cNvSpPr>
            <a:spLocks noChangeArrowheads="1"/>
          </p:cNvSpPr>
          <p:nvPr/>
        </p:nvSpPr>
        <p:spPr bwMode="auto">
          <a:xfrm>
            <a:off x="4076700" y="2708275"/>
            <a:ext cx="18938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πάτημαΚουμπιού1</a:t>
            </a:r>
            <a:endParaRPr lang="en-US" altLang="el-GR" sz="1800"/>
          </a:p>
        </p:txBody>
      </p:sp>
      <p:sp>
        <p:nvSpPr>
          <p:cNvPr id="750638" name="Rectangle 25"/>
          <p:cNvSpPr>
            <a:spLocks noChangeArrowheads="1"/>
          </p:cNvSpPr>
          <p:nvPr/>
        </p:nvSpPr>
        <p:spPr bwMode="auto">
          <a:xfrm>
            <a:off x="4076700" y="4194175"/>
            <a:ext cx="18938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πάτημαΚουμπιού1</a:t>
            </a:r>
            <a:endParaRPr lang="en-US" altLang="el-GR"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4" name="Rectangle 2"/>
          <p:cNvSpPr>
            <a:spLocks noGrp="1" noChangeArrowheads="1"/>
          </p:cNvSpPr>
          <p:nvPr>
            <p:ph type="title"/>
          </p:nvPr>
        </p:nvSpPr>
        <p:spPr/>
        <p:txBody>
          <a:bodyPr>
            <a:normAutofit fontScale="90000"/>
          </a:bodyPr>
          <a:lstStyle/>
          <a:p>
            <a:r>
              <a:rPr lang="el-GR" altLang="el-GR" sz="4000"/>
              <a:t>Περιγραφή περιπτώσεων χρήσης - σενάρια </a:t>
            </a:r>
            <a:r>
              <a:rPr lang="el-GR" altLang="el-GR"/>
              <a:t>(2/2)</a:t>
            </a:r>
          </a:p>
        </p:txBody>
      </p:sp>
      <p:sp>
        <p:nvSpPr>
          <p:cNvPr id="622595" name="Rectangle 3"/>
          <p:cNvSpPr>
            <a:spLocks noGrp="1" noChangeArrowheads="1"/>
          </p:cNvSpPr>
          <p:nvPr>
            <p:ph idx="1"/>
          </p:nvPr>
        </p:nvSpPr>
        <p:spPr>
          <a:xfrm>
            <a:off x="341530" y="1600200"/>
            <a:ext cx="8415936" cy="4574105"/>
          </a:xfrm>
        </p:spPr>
        <p:txBody>
          <a:bodyPr/>
          <a:lstStyle/>
          <a:p>
            <a:pPr>
              <a:spcBef>
                <a:spcPct val="0"/>
              </a:spcBef>
            </a:pPr>
            <a:r>
              <a:rPr lang="el-GR" altLang="el-GR" sz="2200" dirty="0"/>
              <a:t>Ανάλογα με το πόσο λεπτομερής είναι η διατύπωση των βημάτων και των δυνατών σεναρίων, έχουμε τρεις μορφές περιπτώσεων χρήσης που είναι:</a:t>
            </a:r>
          </a:p>
          <a:p>
            <a:pPr lvl="1">
              <a:spcBef>
                <a:spcPct val="0"/>
              </a:spcBef>
            </a:pPr>
            <a:r>
              <a:rPr lang="el-GR" altLang="el-GR" sz="1800" b="1" dirty="0"/>
              <a:t>Σύντομη . </a:t>
            </a:r>
            <a:r>
              <a:rPr lang="el-GR" altLang="el-GR" sz="1800" dirty="0"/>
              <a:t>Περιγράφουμε την περίπτωση χρήσης σε μία παράγραφο καταγράφοντας τη βασική ροή</a:t>
            </a:r>
          </a:p>
          <a:p>
            <a:pPr lvl="1">
              <a:spcBef>
                <a:spcPct val="0"/>
              </a:spcBef>
            </a:pPr>
            <a:r>
              <a:rPr lang="el-GR" altLang="el-GR" sz="1800" b="1" dirty="0"/>
              <a:t>Ουσιώδης (</a:t>
            </a:r>
            <a:r>
              <a:rPr lang="en-US" altLang="el-GR" sz="1800" b="1" dirty="0"/>
              <a:t>essential use cases</a:t>
            </a:r>
            <a:r>
              <a:rPr lang="el-GR" altLang="el-GR" sz="1800" b="1" dirty="0"/>
              <a:t>). </a:t>
            </a:r>
            <a:r>
              <a:rPr lang="el-GR" altLang="el-GR" sz="1800" dirty="0"/>
              <a:t>Περιγράφονται αναλυτικά όλα τα βήματα της αλληλεπίδρασης με όλες τις εναλλακτικές ροές.</a:t>
            </a:r>
          </a:p>
          <a:p>
            <a:pPr lvl="1">
              <a:spcBef>
                <a:spcPct val="0"/>
              </a:spcBef>
            </a:pPr>
            <a:r>
              <a:rPr lang="el-GR" altLang="el-GR" sz="1800" b="1" dirty="0"/>
              <a:t>Συστήματος (</a:t>
            </a:r>
            <a:r>
              <a:rPr lang="en-US" altLang="el-GR" sz="1800" b="1" dirty="0"/>
              <a:t>system use cases</a:t>
            </a:r>
            <a:r>
              <a:rPr lang="el-GR" altLang="el-GR" sz="1800" b="1" dirty="0"/>
              <a:t>). </a:t>
            </a:r>
            <a:r>
              <a:rPr lang="el-GR" altLang="el-GR" sz="1800" dirty="0"/>
              <a:t>Χρησιμοποιούνται κυρίως ως μέσο προδιαγραφής των απαιτήσεων.</a:t>
            </a:r>
          </a:p>
          <a:p>
            <a:pPr>
              <a:spcBef>
                <a:spcPct val="0"/>
              </a:spcBef>
            </a:pPr>
            <a:r>
              <a:rPr lang="el-GR" altLang="el-GR" sz="2200" dirty="0"/>
              <a:t>Η σύντομη περιγραφή χρησιμοποιείται κυρίως για μία πρώτη καταγραφή της περίπτωσης χρήσης στα πρώτα στάδια της εξαγωγής των απαιτήσεων. Όταν οι περιπτώσεις χρήσης εξετάζονται λεπτομερέστερα, περιγράφονται με χρήση της ουσιώδους μορφής. Εάν θέλουμε να προδιαγράψουμε με λεπτομέρεια την αλληλεπίδραση του </a:t>
            </a:r>
            <a:r>
              <a:rPr lang="en-US" altLang="el-GR" sz="2200" dirty="0"/>
              <a:t>actor</a:t>
            </a:r>
            <a:r>
              <a:rPr lang="el-GR" altLang="el-GR" sz="2200" dirty="0"/>
              <a:t> με το σύστημα χρησιμοποιούμε τη μορφή του συστήματος.</a:t>
            </a:r>
          </a:p>
        </p:txBody>
      </p:sp>
      <p:sp>
        <p:nvSpPr>
          <p:cNvPr id="6" name="Slide Number Placeholder 5"/>
          <p:cNvSpPr>
            <a:spLocks noGrp="1"/>
          </p:cNvSpPr>
          <p:nvPr>
            <p:ph type="sldNum" sz="quarter" idx="12"/>
          </p:nvPr>
        </p:nvSpPr>
        <p:spPr/>
        <p:txBody>
          <a:bodyPr/>
          <a:lstStyle/>
          <a:p>
            <a:fld id="{E8FBD5D6-53E6-4620-B7AF-FA1864928E4A}" type="slidenum">
              <a:rPr lang="el-GR" altLang="el-GR"/>
              <a:pPr/>
              <a:t>12</a:t>
            </a:fld>
            <a:endParaRPr lang="el-GR" altLang="el-G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618" name="Rectangle 2"/>
          <p:cNvSpPr>
            <a:spLocks noGrp="1" noChangeArrowheads="1"/>
          </p:cNvSpPr>
          <p:nvPr>
            <p:ph type="title"/>
          </p:nvPr>
        </p:nvSpPr>
        <p:spPr/>
        <p:txBody>
          <a:bodyPr/>
          <a:lstStyle/>
          <a:p>
            <a:r>
              <a:rPr lang="el-GR" altLang="el-GR"/>
              <a:t>Διαγράμματα δραστηριότητας</a:t>
            </a:r>
          </a:p>
        </p:txBody>
      </p:sp>
      <p:sp>
        <p:nvSpPr>
          <p:cNvPr id="751619" name="Rectangle 3"/>
          <p:cNvSpPr>
            <a:spLocks noGrp="1" noChangeArrowheads="1"/>
          </p:cNvSpPr>
          <p:nvPr>
            <p:ph idx="1"/>
          </p:nvPr>
        </p:nvSpPr>
        <p:spPr/>
        <p:txBody>
          <a:bodyPr>
            <a:normAutofit fontScale="92500" lnSpcReduction="10000"/>
          </a:bodyPr>
          <a:lstStyle/>
          <a:p>
            <a:pPr>
              <a:spcBef>
                <a:spcPct val="0"/>
              </a:spcBef>
            </a:pPr>
            <a:r>
              <a:rPr lang="el-GR" altLang="el-GR" sz="2400" dirty="0"/>
              <a:t>Διαγράμματα συμπεριφοράς με έμφαση στη ροή ελέγχου</a:t>
            </a:r>
          </a:p>
          <a:p>
            <a:pPr>
              <a:spcBef>
                <a:spcPct val="0"/>
              </a:spcBef>
            </a:pPr>
            <a:r>
              <a:rPr lang="el-GR" altLang="el-GR" sz="2400" dirty="0"/>
              <a:t>Δείχνουν την </a:t>
            </a:r>
            <a:r>
              <a:rPr lang="el-GR" altLang="el-GR" sz="2400" dirty="0" err="1"/>
              <a:t>ακολουθιακή</a:t>
            </a:r>
            <a:r>
              <a:rPr lang="el-GR" altLang="el-GR" sz="2400" dirty="0"/>
              <a:t> ή παράλληλη ροή δραστηριοτήτων αναπαριστώντας τη ροή εκτέλεσης (</a:t>
            </a:r>
            <a:r>
              <a:rPr lang="en-US" altLang="el-GR" sz="2400" dirty="0"/>
              <a:t>workflow) OXI </a:t>
            </a:r>
            <a:r>
              <a:rPr lang="el-GR" altLang="el-GR" sz="2400" dirty="0"/>
              <a:t>μόνο στο λογισμικό αλλά και γενικότερα</a:t>
            </a:r>
          </a:p>
          <a:p>
            <a:pPr>
              <a:spcBef>
                <a:spcPct val="0"/>
              </a:spcBef>
            </a:pPr>
            <a:r>
              <a:rPr lang="el-GR" altLang="el-GR" sz="2400" dirty="0"/>
              <a:t>Υπάρχουν από την </a:t>
            </a:r>
            <a:r>
              <a:rPr lang="en-US" altLang="el-GR" sz="2400" dirty="0"/>
              <a:t>UML</a:t>
            </a:r>
            <a:r>
              <a:rPr lang="el-GR" altLang="el-GR" sz="2400" dirty="0"/>
              <a:t> 2</a:t>
            </a:r>
            <a:r>
              <a:rPr lang="en-US" altLang="el-GR" sz="2400" dirty="0"/>
              <a:t> </a:t>
            </a:r>
            <a:r>
              <a:rPr lang="el-GR" altLang="el-GR" sz="2400" dirty="0"/>
              <a:t>και μετά</a:t>
            </a:r>
            <a:endParaRPr lang="el-GR" altLang="el-GR" sz="1800" dirty="0"/>
          </a:p>
          <a:p>
            <a:pPr>
              <a:spcBef>
                <a:spcPct val="0"/>
              </a:spcBef>
            </a:pPr>
            <a:r>
              <a:rPr lang="el-GR" altLang="el-GR" sz="2400" dirty="0"/>
              <a:t>Ένα διάγραμμα δραστηριότητας αποτελείται από κόμβους και ακμές</a:t>
            </a:r>
          </a:p>
          <a:p>
            <a:pPr>
              <a:spcBef>
                <a:spcPct val="0"/>
              </a:spcBef>
            </a:pPr>
            <a:r>
              <a:rPr lang="el-GR" altLang="el-GR" sz="2400" dirty="0"/>
              <a:t>Υπάρχουν τρία είδη κόμβων δραστηριότητας</a:t>
            </a:r>
          </a:p>
          <a:p>
            <a:pPr lvl="1">
              <a:spcBef>
                <a:spcPct val="0"/>
              </a:spcBef>
            </a:pPr>
            <a:r>
              <a:rPr lang="el-GR" altLang="el-GR" sz="2000" dirty="0"/>
              <a:t>Κόμβοι ελέγχου</a:t>
            </a:r>
          </a:p>
          <a:p>
            <a:pPr lvl="1">
              <a:spcBef>
                <a:spcPct val="0"/>
              </a:spcBef>
            </a:pPr>
            <a:r>
              <a:rPr lang="el-GR" altLang="el-GR" sz="2000" dirty="0"/>
              <a:t>Εκτελέσιμοι κόμβοι</a:t>
            </a:r>
          </a:p>
          <a:p>
            <a:pPr lvl="2">
              <a:spcBef>
                <a:spcPct val="0"/>
              </a:spcBef>
            </a:pPr>
            <a:r>
              <a:rPr lang="el-GR" altLang="el-GR" sz="1800" dirty="0"/>
              <a:t>Πιο συνηθισμένος: </a:t>
            </a:r>
            <a:r>
              <a:rPr lang="en-US" altLang="el-GR" sz="1800" dirty="0"/>
              <a:t>Action (</a:t>
            </a:r>
            <a:r>
              <a:rPr lang="el-GR" altLang="el-GR" sz="1800" dirty="0"/>
              <a:t>ενέργεια)</a:t>
            </a:r>
          </a:p>
          <a:p>
            <a:pPr lvl="1">
              <a:spcBef>
                <a:spcPct val="0"/>
              </a:spcBef>
            </a:pPr>
            <a:r>
              <a:rPr lang="el-GR" altLang="el-GR" sz="2000" dirty="0"/>
              <a:t>Κόμβοι αντικειμένων</a:t>
            </a:r>
          </a:p>
          <a:p>
            <a:pPr lvl="2">
              <a:spcBef>
                <a:spcPct val="0"/>
              </a:spcBef>
            </a:pPr>
            <a:r>
              <a:rPr lang="el-GR" altLang="el-GR" sz="1800" dirty="0"/>
              <a:t>π.χ. ένα έγγραφο</a:t>
            </a:r>
          </a:p>
          <a:p>
            <a:pPr>
              <a:spcBef>
                <a:spcPct val="0"/>
              </a:spcBef>
            </a:pPr>
            <a:r>
              <a:rPr lang="el-GR" altLang="el-GR" sz="2400" dirty="0"/>
              <a:t>Μία </a:t>
            </a:r>
            <a:r>
              <a:rPr lang="el-GR" altLang="el-GR" sz="2400" i="1" dirty="0"/>
              <a:t>ακμή</a:t>
            </a:r>
            <a:r>
              <a:rPr lang="el-GR" altLang="el-GR" sz="2400" dirty="0"/>
              <a:t> είναι μία κατευθυνόμενη σύνδεση μεταξύ κόμβων</a:t>
            </a:r>
          </a:p>
          <a:p>
            <a:pPr lvl="1">
              <a:spcBef>
                <a:spcPct val="0"/>
              </a:spcBef>
            </a:pPr>
            <a:r>
              <a:rPr lang="el-GR" altLang="el-GR" sz="2000" dirty="0"/>
              <a:t>Δύο βασικοί τύποι ακμών</a:t>
            </a:r>
          </a:p>
          <a:p>
            <a:pPr lvl="2">
              <a:spcBef>
                <a:spcPct val="0"/>
              </a:spcBef>
            </a:pPr>
            <a:r>
              <a:rPr lang="el-GR" altLang="el-GR" sz="1800" dirty="0"/>
              <a:t>Ακμές ροής ελέγχου</a:t>
            </a:r>
          </a:p>
          <a:p>
            <a:pPr lvl="2">
              <a:spcBef>
                <a:spcPct val="0"/>
              </a:spcBef>
            </a:pPr>
            <a:r>
              <a:rPr lang="el-GR" altLang="el-GR" sz="1800" dirty="0"/>
              <a:t>Ακμές ροής αντικειμένων</a:t>
            </a:r>
          </a:p>
        </p:txBody>
      </p:sp>
      <p:sp>
        <p:nvSpPr>
          <p:cNvPr id="6" name="Slide Number Placeholder 5"/>
          <p:cNvSpPr>
            <a:spLocks noGrp="1"/>
          </p:cNvSpPr>
          <p:nvPr>
            <p:ph type="sldNum" sz="quarter" idx="12"/>
          </p:nvPr>
        </p:nvSpPr>
        <p:spPr/>
        <p:txBody>
          <a:bodyPr/>
          <a:lstStyle/>
          <a:p>
            <a:fld id="{11C69CDA-03EB-407E-B177-BE630D4410D7}" type="slidenum">
              <a:rPr lang="el-GR" altLang="el-GR"/>
              <a:pPr/>
              <a:t>120</a:t>
            </a:fld>
            <a:endParaRPr lang="el-GR" altLang="el-G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p:txBody>
          <a:bodyPr>
            <a:normAutofit fontScale="90000"/>
          </a:bodyPr>
          <a:lstStyle/>
          <a:p>
            <a:r>
              <a:rPr lang="el-GR" altLang="el-GR" sz="4000"/>
              <a:t>Σύμβολα κόμβων ελέγχου σε διαγράμματα δραστηριότητας</a:t>
            </a:r>
          </a:p>
        </p:txBody>
      </p:sp>
      <p:sp>
        <p:nvSpPr>
          <p:cNvPr id="30" name="Slide Number Placeholder 4"/>
          <p:cNvSpPr>
            <a:spLocks noGrp="1"/>
          </p:cNvSpPr>
          <p:nvPr>
            <p:ph type="sldNum" sz="quarter" idx="12"/>
          </p:nvPr>
        </p:nvSpPr>
        <p:spPr/>
        <p:txBody>
          <a:bodyPr/>
          <a:lstStyle/>
          <a:p>
            <a:fld id="{F4F3DE74-7247-4D5B-8144-F6B606ABD452}" type="slidenum">
              <a:rPr lang="el-GR" altLang="el-GR"/>
              <a:pPr/>
              <a:t>121</a:t>
            </a:fld>
            <a:endParaRPr lang="el-GR" altLang="el-GR"/>
          </a:p>
        </p:txBody>
      </p:sp>
      <p:sp>
        <p:nvSpPr>
          <p:cNvPr id="753668" name="Oval 4"/>
          <p:cNvSpPr>
            <a:spLocks noChangeArrowheads="1"/>
          </p:cNvSpPr>
          <p:nvPr/>
        </p:nvSpPr>
        <p:spPr bwMode="auto">
          <a:xfrm>
            <a:off x="1871663" y="1427033"/>
            <a:ext cx="314325" cy="31432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69" name="Text Box 5"/>
          <p:cNvSpPr txBox="1">
            <a:spLocks noChangeArrowheads="1"/>
          </p:cNvSpPr>
          <p:nvPr/>
        </p:nvSpPr>
        <p:spPr bwMode="auto">
          <a:xfrm>
            <a:off x="3581400" y="1358770"/>
            <a:ext cx="20304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έναρξης</a:t>
            </a:r>
          </a:p>
        </p:txBody>
      </p:sp>
      <p:grpSp>
        <p:nvGrpSpPr>
          <p:cNvPr id="753670" name="Group 6"/>
          <p:cNvGrpSpPr>
            <a:grpSpLocks/>
          </p:cNvGrpSpPr>
          <p:nvPr/>
        </p:nvGrpSpPr>
        <p:grpSpPr bwMode="auto">
          <a:xfrm>
            <a:off x="1746250" y="2035045"/>
            <a:ext cx="539750" cy="539750"/>
            <a:chOff x="527" y="3776"/>
            <a:chExt cx="340" cy="340"/>
          </a:xfrm>
        </p:grpSpPr>
        <p:sp>
          <p:nvSpPr>
            <p:cNvPr id="753671" name="Oval 7"/>
            <p:cNvSpPr>
              <a:spLocks noChangeArrowheads="1"/>
            </p:cNvSpPr>
            <p:nvPr/>
          </p:nvSpPr>
          <p:spPr bwMode="auto">
            <a:xfrm>
              <a:off x="527" y="3776"/>
              <a:ext cx="340" cy="34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72" name="Oval 8"/>
            <p:cNvSpPr>
              <a:spLocks noChangeArrowheads="1"/>
            </p:cNvSpPr>
            <p:nvPr/>
          </p:nvSpPr>
          <p:spPr bwMode="auto">
            <a:xfrm>
              <a:off x="598" y="3847"/>
              <a:ext cx="198" cy="198"/>
            </a:xfrm>
            <a:prstGeom prst="ellipse">
              <a:avLst/>
            </a:prstGeom>
            <a:solidFill>
              <a:schemeClr val="bg2"/>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753673" name="Text Box 9"/>
          <p:cNvSpPr txBox="1">
            <a:spLocks noChangeArrowheads="1"/>
          </p:cNvSpPr>
          <p:nvPr/>
        </p:nvSpPr>
        <p:spPr bwMode="auto">
          <a:xfrm>
            <a:off x="3592513" y="2125533"/>
            <a:ext cx="4545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ολοκλήρωσης δραστηριότητας</a:t>
            </a:r>
          </a:p>
        </p:txBody>
      </p:sp>
      <p:grpSp>
        <p:nvGrpSpPr>
          <p:cNvPr id="753680" name="Group 16"/>
          <p:cNvGrpSpPr>
            <a:grpSpLocks/>
          </p:cNvGrpSpPr>
          <p:nvPr/>
        </p:nvGrpSpPr>
        <p:grpSpPr bwMode="auto">
          <a:xfrm>
            <a:off x="1871663" y="2800220"/>
            <a:ext cx="314325" cy="314325"/>
            <a:chOff x="1179" y="1962"/>
            <a:chExt cx="198" cy="198"/>
          </a:xfrm>
        </p:grpSpPr>
        <p:sp>
          <p:nvSpPr>
            <p:cNvPr id="753674" name="Oval 10"/>
            <p:cNvSpPr>
              <a:spLocks noChangeArrowheads="1"/>
            </p:cNvSpPr>
            <p:nvPr/>
          </p:nvSpPr>
          <p:spPr bwMode="auto">
            <a:xfrm>
              <a:off x="1179" y="1962"/>
              <a:ext cx="198" cy="198"/>
            </a:xfrm>
            <a:prstGeom prst="ellipse">
              <a:avLst/>
            </a:prstGeom>
            <a:noFill/>
            <a:ln w="9525">
              <a:solidFill>
                <a:schemeClr val="tx1"/>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76" name="Line 12"/>
            <p:cNvSpPr>
              <a:spLocks noChangeShapeType="1"/>
            </p:cNvSpPr>
            <p:nvPr/>
          </p:nvSpPr>
          <p:spPr bwMode="auto">
            <a:xfrm>
              <a:off x="1207" y="1990"/>
              <a:ext cx="142" cy="14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3677" name="Line 13"/>
            <p:cNvSpPr>
              <a:spLocks noChangeShapeType="1"/>
            </p:cNvSpPr>
            <p:nvPr/>
          </p:nvSpPr>
          <p:spPr bwMode="auto">
            <a:xfrm flipH="1">
              <a:off x="1207" y="1990"/>
              <a:ext cx="142" cy="14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753681" name="Text Box 17"/>
          <p:cNvSpPr txBox="1">
            <a:spLocks noChangeArrowheads="1"/>
          </p:cNvSpPr>
          <p:nvPr/>
        </p:nvSpPr>
        <p:spPr bwMode="auto">
          <a:xfrm>
            <a:off x="3592513" y="2754183"/>
            <a:ext cx="33083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ολοκλήρωσης ροής</a:t>
            </a:r>
          </a:p>
        </p:txBody>
      </p:sp>
      <p:grpSp>
        <p:nvGrpSpPr>
          <p:cNvPr id="753685" name="Group 21"/>
          <p:cNvGrpSpPr>
            <a:grpSpLocks/>
          </p:cNvGrpSpPr>
          <p:nvPr/>
        </p:nvGrpSpPr>
        <p:grpSpPr bwMode="auto">
          <a:xfrm>
            <a:off x="1962150" y="3249483"/>
            <a:ext cx="360363" cy="765175"/>
            <a:chOff x="1547" y="2246"/>
            <a:chExt cx="284" cy="793"/>
          </a:xfrm>
        </p:grpSpPr>
        <p:sp>
          <p:nvSpPr>
            <p:cNvPr id="753682" name="Freeform 18"/>
            <p:cNvSpPr>
              <a:spLocks/>
            </p:cNvSpPr>
            <p:nvPr/>
          </p:nvSpPr>
          <p:spPr bwMode="auto">
            <a:xfrm>
              <a:off x="1604" y="2387"/>
              <a:ext cx="227" cy="142"/>
            </a:xfrm>
            <a:custGeom>
              <a:avLst/>
              <a:gdLst>
                <a:gd name="T0" fmla="*/ 0 w 227"/>
                <a:gd name="T1" fmla="*/ 142 h 142"/>
                <a:gd name="T2" fmla="*/ 85 w 227"/>
                <a:gd name="T3" fmla="*/ 28 h 142"/>
                <a:gd name="T4" fmla="*/ 227 w 227"/>
                <a:gd name="T5" fmla="*/ 0 h 142"/>
              </a:gdLst>
              <a:ahLst/>
              <a:cxnLst>
                <a:cxn ang="0">
                  <a:pos x="T0" y="T1"/>
                </a:cxn>
                <a:cxn ang="0">
                  <a:pos x="T2" y="T3"/>
                </a:cxn>
                <a:cxn ang="0">
                  <a:pos x="T4" y="T5"/>
                </a:cxn>
              </a:cxnLst>
              <a:rect l="0" t="0" r="r" b="b"/>
              <a:pathLst>
                <a:path w="227" h="142">
                  <a:moveTo>
                    <a:pt x="0" y="142"/>
                  </a:moveTo>
                  <a:cubicBezTo>
                    <a:pt x="23" y="97"/>
                    <a:pt x="47" y="52"/>
                    <a:pt x="85" y="28"/>
                  </a:cubicBezTo>
                  <a:cubicBezTo>
                    <a:pt x="123" y="4"/>
                    <a:pt x="175" y="2"/>
                    <a:pt x="227" y="0"/>
                  </a:cubicBezTo>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3683" name="Freeform 19"/>
            <p:cNvSpPr>
              <a:spLocks/>
            </p:cNvSpPr>
            <p:nvPr/>
          </p:nvSpPr>
          <p:spPr bwMode="auto">
            <a:xfrm flipV="1">
              <a:off x="1604" y="2784"/>
              <a:ext cx="227" cy="142"/>
            </a:xfrm>
            <a:custGeom>
              <a:avLst/>
              <a:gdLst>
                <a:gd name="T0" fmla="*/ 0 w 227"/>
                <a:gd name="T1" fmla="*/ 142 h 142"/>
                <a:gd name="T2" fmla="*/ 85 w 227"/>
                <a:gd name="T3" fmla="*/ 28 h 142"/>
                <a:gd name="T4" fmla="*/ 227 w 227"/>
                <a:gd name="T5" fmla="*/ 0 h 142"/>
              </a:gdLst>
              <a:ahLst/>
              <a:cxnLst>
                <a:cxn ang="0">
                  <a:pos x="T0" y="T1"/>
                </a:cxn>
                <a:cxn ang="0">
                  <a:pos x="T2" y="T3"/>
                </a:cxn>
                <a:cxn ang="0">
                  <a:pos x="T4" y="T5"/>
                </a:cxn>
              </a:cxnLst>
              <a:rect l="0" t="0" r="r" b="b"/>
              <a:pathLst>
                <a:path w="227" h="142">
                  <a:moveTo>
                    <a:pt x="0" y="142"/>
                  </a:moveTo>
                  <a:cubicBezTo>
                    <a:pt x="23" y="97"/>
                    <a:pt x="47" y="52"/>
                    <a:pt x="85" y="28"/>
                  </a:cubicBezTo>
                  <a:cubicBezTo>
                    <a:pt x="123" y="4"/>
                    <a:pt x="175" y="2"/>
                    <a:pt x="227" y="0"/>
                  </a:cubicBezTo>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3684" name="AutoShape 20"/>
            <p:cNvSpPr>
              <a:spLocks noChangeArrowheads="1"/>
            </p:cNvSpPr>
            <p:nvPr/>
          </p:nvSpPr>
          <p:spPr bwMode="auto">
            <a:xfrm>
              <a:off x="1547" y="2246"/>
              <a:ext cx="56" cy="793"/>
            </a:xfrm>
            <a:prstGeom prst="roundRect">
              <a:avLst>
                <a:gd name="adj"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753686" name="Text Box 22"/>
          <p:cNvSpPr txBox="1">
            <a:spLocks noChangeArrowheads="1"/>
          </p:cNvSpPr>
          <p:nvPr/>
        </p:nvSpPr>
        <p:spPr bwMode="auto">
          <a:xfrm>
            <a:off x="3592513" y="3428870"/>
            <a:ext cx="426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διακλάδωσης (διχάλα - </a:t>
            </a:r>
            <a:r>
              <a:rPr lang="en-US" altLang="el-GR" sz="2000"/>
              <a:t>fork</a:t>
            </a:r>
            <a:r>
              <a:rPr lang="el-GR" altLang="el-GR" sz="2000"/>
              <a:t>)</a:t>
            </a:r>
          </a:p>
        </p:txBody>
      </p:sp>
      <p:sp>
        <p:nvSpPr>
          <p:cNvPr id="753687" name="Text Box 23"/>
          <p:cNvSpPr txBox="1">
            <a:spLocks noChangeArrowheads="1"/>
          </p:cNvSpPr>
          <p:nvPr/>
        </p:nvSpPr>
        <p:spPr bwMode="auto">
          <a:xfrm>
            <a:off x="3592513" y="4240083"/>
            <a:ext cx="3038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συνένωσης (</a:t>
            </a:r>
            <a:r>
              <a:rPr lang="en-US" altLang="el-GR" sz="2000"/>
              <a:t>join</a:t>
            </a:r>
            <a:r>
              <a:rPr lang="el-GR" altLang="el-GR" sz="2000"/>
              <a:t>)</a:t>
            </a:r>
          </a:p>
        </p:txBody>
      </p:sp>
      <p:grpSp>
        <p:nvGrpSpPr>
          <p:cNvPr id="753691" name="Group 27"/>
          <p:cNvGrpSpPr>
            <a:grpSpLocks/>
          </p:cNvGrpSpPr>
          <p:nvPr/>
        </p:nvGrpSpPr>
        <p:grpSpPr bwMode="auto">
          <a:xfrm>
            <a:off x="1873250" y="4194045"/>
            <a:ext cx="358775" cy="676275"/>
            <a:chOff x="1009" y="2812"/>
            <a:chExt cx="283" cy="793"/>
          </a:xfrm>
        </p:grpSpPr>
        <p:sp>
          <p:nvSpPr>
            <p:cNvPr id="753688" name="AutoShape 24"/>
            <p:cNvSpPr>
              <a:spLocks noChangeArrowheads="1"/>
            </p:cNvSpPr>
            <p:nvPr/>
          </p:nvSpPr>
          <p:spPr bwMode="auto">
            <a:xfrm>
              <a:off x="1236" y="2812"/>
              <a:ext cx="56" cy="793"/>
            </a:xfrm>
            <a:prstGeom prst="roundRect">
              <a:avLst>
                <a:gd name="adj"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89" name="Freeform 25"/>
            <p:cNvSpPr>
              <a:spLocks/>
            </p:cNvSpPr>
            <p:nvPr/>
          </p:nvSpPr>
          <p:spPr bwMode="auto">
            <a:xfrm>
              <a:off x="1009" y="3406"/>
              <a:ext cx="227" cy="142"/>
            </a:xfrm>
            <a:custGeom>
              <a:avLst/>
              <a:gdLst>
                <a:gd name="T0" fmla="*/ 0 w 227"/>
                <a:gd name="T1" fmla="*/ 142 h 142"/>
                <a:gd name="T2" fmla="*/ 85 w 227"/>
                <a:gd name="T3" fmla="*/ 28 h 142"/>
                <a:gd name="T4" fmla="*/ 227 w 227"/>
                <a:gd name="T5" fmla="*/ 0 h 142"/>
              </a:gdLst>
              <a:ahLst/>
              <a:cxnLst>
                <a:cxn ang="0">
                  <a:pos x="T0" y="T1"/>
                </a:cxn>
                <a:cxn ang="0">
                  <a:pos x="T2" y="T3"/>
                </a:cxn>
                <a:cxn ang="0">
                  <a:pos x="T4" y="T5"/>
                </a:cxn>
              </a:cxnLst>
              <a:rect l="0" t="0" r="r" b="b"/>
              <a:pathLst>
                <a:path w="227" h="142">
                  <a:moveTo>
                    <a:pt x="0" y="142"/>
                  </a:moveTo>
                  <a:cubicBezTo>
                    <a:pt x="23" y="97"/>
                    <a:pt x="47" y="52"/>
                    <a:pt x="85" y="28"/>
                  </a:cubicBezTo>
                  <a:cubicBezTo>
                    <a:pt x="123" y="4"/>
                    <a:pt x="175" y="2"/>
                    <a:pt x="227" y="0"/>
                  </a:cubicBezTo>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3690" name="Freeform 26"/>
            <p:cNvSpPr>
              <a:spLocks/>
            </p:cNvSpPr>
            <p:nvPr/>
          </p:nvSpPr>
          <p:spPr bwMode="auto">
            <a:xfrm flipV="1">
              <a:off x="1009" y="2954"/>
              <a:ext cx="227" cy="142"/>
            </a:xfrm>
            <a:custGeom>
              <a:avLst/>
              <a:gdLst>
                <a:gd name="T0" fmla="*/ 0 w 227"/>
                <a:gd name="T1" fmla="*/ 142 h 142"/>
                <a:gd name="T2" fmla="*/ 85 w 227"/>
                <a:gd name="T3" fmla="*/ 28 h 142"/>
                <a:gd name="T4" fmla="*/ 227 w 227"/>
                <a:gd name="T5" fmla="*/ 0 h 142"/>
              </a:gdLst>
              <a:ahLst/>
              <a:cxnLst>
                <a:cxn ang="0">
                  <a:pos x="T0" y="T1"/>
                </a:cxn>
                <a:cxn ang="0">
                  <a:pos x="T2" y="T3"/>
                </a:cxn>
                <a:cxn ang="0">
                  <a:pos x="T4" y="T5"/>
                </a:cxn>
              </a:cxnLst>
              <a:rect l="0" t="0" r="r" b="b"/>
              <a:pathLst>
                <a:path w="227" h="142">
                  <a:moveTo>
                    <a:pt x="0" y="142"/>
                  </a:moveTo>
                  <a:cubicBezTo>
                    <a:pt x="23" y="97"/>
                    <a:pt x="47" y="52"/>
                    <a:pt x="85" y="28"/>
                  </a:cubicBezTo>
                  <a:cubicBezTo>
                    <a:pt x="123" y="4"/>
                    <a:pt x="175" y="2"/>
                    <a:pt x="227" y="0"/>
                  </a:cubicBezTo>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753692" name="AutoShape 28"/>
          <p:cNvSpPr>
            <a:spLocks noChangeArrowheads="1"/>
          </p:cNvSpPr>
          <p:nvPr/>
        </p:nvSpPr>
        <p:spPr bwMode="auto">
          <a:xfrm>
            <a:off x="1871663" y="5094158"/>
            <a:ext cx="495300" cy="49212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93" name="Text Box 29"/>
          <p:cNvSpPr txBox="1">
            <a:spLocks noChangeArrowheads="1"/>
          </p:cNvSpPr>
          <p:nvPr/>
        </p:nvSpPr>
        <p:spPr bwMode="auto">
          <a:xfrm>
            <a:off x="3592513" y="5094158"/>
            <a:ext cx="23177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απόφασης</a:t>
            </a:r>
          </a:p>
        </p:txBody>
      </p:sp>
      <p:sp>
        <p:nvSpPr>
          <p:cNvPr id="753694" name="AutoShape 30"/>
          <p:cNvSpPr>
            <a:spLocks noChangeArrowheads="1"/>
          </p:cNvSpPr>
          <p:nvPr/>
        </p:nvSpPr>
        <p:spPr bwMode="auto">
          <a:xfrm>
            <a:off x="1871663" y="5724395"/>
            <a:ext cx="495300" cy="49212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95" name="Text Box 31"/>
          <p:cNvSpPr txBox="1">
            <a:spLocks noChangeArrowheads="1"/>
          </p:cNvSpPr>
          <p:nvPr/>
        </p:nvSpPr>
        <p:spPr bwMode="auto">
          <a:xfrm>
            <a:off x="3592513" y="5724395"/>
            <a:ext cx="2676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συγχώνευσης</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normAutofit fontScale="90000"/>
          </a:bodyPr>
          <a:lstStyle/>
          <a:p>
            <a:r>
              <a:rPr lang="el-GR" altLang="el-GR" sz="4000"/>
              <a:t>Σύμβολα κόμβων δραστηριότητας και αντικειμένων</a:t>
            </a:r>
          </a:p>
        </p:txBody>
      </p:sp>
      <p:sp>
        <p:nvSpPr>
          <p:cNvPr id="14" name="Slide Number Placeholder 4"/>
          <p:cNvSpPr>
            <a:spLocks noGrp="1"/>
          </p:cNvSpPr>
          <p:nvPr>
            <p:ph type="sldNum" sz="quarter" idx="12"/>
          </p:nvPr>
        </p:nvSpPr>
        <p:spPr/>
        <p:txBody>
          <a:bodyPr/>
          <a:lstStyle/>
          <a:p>
            <a:fld id="{5FB602CF-6B05-45A4-AB39-BED5EA5559F1}" type="slidenum">
              <a:rPr lang="el-GR" altLang="el-GR"/>
              <a:pPr/>
              <a:t>122</a:t>
            </a:fld>
            <a:endParaRPr lang="el-GR" altLang="el-GR"/>
          </a:p>
        </p:txBody>
      </p:sp>
      <p:sp>
        <p:nvSpPr>
          <p:cNvPr id="757764" name="AutoShape 4"/>
          <p:cNvSpPr>
            <a:spLocks noChangeArrowheads="1"/>
          </p:cNvSpPr>
          <p:nvPr/>
        </p:nvSpPr>
        <p:spPr bwMode="auto">
          <a:xfrm>
            <a:off x="1511300" y="1988840"/>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endParaRPr lang="en-US" altLang="el-GR" sz="1600"/>
          </a:p>
        </p:txBody>
      </p:sp>
      <p:sp>
        <p:nvSpPr>
          <p:cNvPr id="757765" name="Text Box 5"/>
          <p:cNvSpPr txBox="1">
            <a:spLocks noChangeArrowheads="1"/>
          </p:cNvSpPr>
          <p:nvPr/>
        </p:nvSpPr>
        <p:spPr bwMode="auto">
          <a:xfrm>
            <a:off x="4527550" y="2079328"/>
            <a:ext cx="218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ενέργειας</a:t>
            </a:r>
          </a:p>
        </p:txBody>
      </p:sp>
      <p:sp>
        <p:nvSpPr>
          <p:cNvPr id="757766" name="Rectangle 6"/>
          <p:cNvSpPr>
            <a:spLocks noChangeArrowheads="1"/>
          </p:cNvSpPr>
          <p:nvPr/>
        </p:nvSpPr>
        <p:spPr bwMode="auto">
          <a:xfrm>
            <a:off x="1511300" y="3023890"/>
            <a:ext cx="1350963" cy="539750"/>
          </a:xfrm>
          <a:prstGeom prst="rect">
            <a:avLst/>
          </a:prstGeom>
          <a:solidFill>
            <a:schemeClr val="accent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endParaRPr lang="en-US" altLang="el-GR" sz="1600"/>
          </a:p>
        </p:txBody>
      </p:sp>
      <p:sp>
        <p:nvSpPr>
          <p:cNvPr id="757767" name="Text Box 7"/>
          <p:cNvSpPr txBox="1">
            <a:spLocks noChangeArrowheads="1"/>
          </p:cNvSpPr>
          <p:nvPr/>
        </p:nvSpPr>
        <p:spPr bwMode="auto">
          <a:xfrm>
            <a:off x="4527550" y="2977853"/>
            <a:ext cx="2516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αντικειμένου</a:t>
            </a:r>
          </a:p>
        </p:txBody>
      </p:sp>
      <p:sp>
        <p:nvSpPr>
          <p:cNvPr id="757768" name="AutoShape 8"/>
          <p:cNvSpPr>
            <a:spLocks noChangeArrowheads="1"/>
          </p:cNvSpPr>
          <p:nvPr/>
        </p:nvSpPr>
        <p:spPr bwMode="auto">
          <a:xfrm>
            <a:off x="1285875" y="5093990"/>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800"/>
              <a:t>Συγγραφή εργασίας</a:t>
            </a:r>
          </a:p>
        </p:txBody>
      </p:sp>
      <p:sp>
        <p:nvSpPr>
          <p:cNvPr id="757769" name="Rectangle 9"/>
          <p:cNvSpPr>
            <a:spLocks noChangeArrowheads="1"/>
          </p:cNvSpPr>
          <p:nvPr/>
        </p:nvSpPr>
        <p:spPr bwMode="auto">
          <a:xfrm>
            <a:off x="3762375" y="5138440"/>
            <a:ext cx="1350963" cy="539750"/>
          </a:xfrm>
          <a:prstGeom prst="rect">
            <a:avLst/>
          </a:prstGeom>
          <a:solidFill>
            <a:schemeClr val="accent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800"/>
              <a:t>Εργασία</a:t>
            </a:r>
          </a:p>
        </p:txBody>
      </p:sp>
      <p:sp>
        <p:nvSpPr>
          <p:cNvPr id="757770" name="AutoShape 10"/>
          <p:cNvSpPr>
            <a:spLocks noChangeArrowheads="1"/>
          </p:cNvSpPr>
          <p:nvPr/>
        </p:nvSpPr>
        <p:spPr bwMode="auto">
          <a:xfrm>
            <a:off x="6372225" y="5093990"/>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800"/>
              <a:t>Διόρθωση εργασίας</a:t>
            </a:r>
          </a:p>
        </p:txBody>
      </p:sp>
      <p:sp>
        <p:nvSpPr>
          <p:cNvPr id="757771" name="Line 11"/>
          <p:cNvSpPr>
            <a:spLocks noChangeShapeType="1"/>
          </p:cNvSpPr>
          <p:nvPr/>
        </p:nvSpPr>
        <p:spPr bwMode="auto">
          <a:xfrm>
            <a:off x="2546350" y="5408315"/>
            <a:ext cx="1169988"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7772" name="Line 12"/>
          <p:cNvSpPr>
            <a:spLocks noChangeShapeType="1"/>
          </p:cNvSpPr>
          <p:nvPr/>
        </p:nvSpPr>
        <p:spPr bwMode="auto">
          <a:xfrm>
            <a:off x="5157788" y="5408315"/>
            <a:ext cx="1169987"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a:normAutofit fontScale="90000"/>
          </a:bodyPr>
          <a:lstStyle/>
          <a:p>
            <a:r>
              <a:rPr lang="el-GR" altLang="el-GR" sz="4000"/>
              <a:t>Παράδειγμα διαγράμματος δραστηριότητας</a:t>
            </a:r>
          </a:p>
        </p:txBody>
      </p:sp>
      <p:sp>
        <p:nvSpPr>
          <p:cNvPr id="44" name="Slide Number Placeholder 4"/>
          <p:cNvSpPr>
            <a:spLocks noGrp="1"/>
          </p:cNvSpPr>
          <p:nvPr>
            <p:ph type="sldNum" sz="quarter" idx="12"/>
          </p:nvPr>
        </p:nvSpPr>
        <p:spPr/>
        <p:txBody>
          <a:bodyPr/>
          <a:lstStyle/>
          <a:p>
            <a:fld id="{8297E068-EB02-4AC1-ACE1-120FA181B8ED}" type="slidenum">
              <a:rPr lang="el-GR" altLang="el-GR"/>
              <a:pPr/>
              <a:t>123</a:t>
            </a:fld>
            <a:endParaRPr lang="el-GR" altLang="el-GR"/>
          </a:p>
        </p:txBody>
      </p:sp>
      <p:sp>
        <p:nvSpPr>
          <p:cNvPr id="752644" name="Oval 4"/>
          <p:cNvSpPr>
            <a:spLocks noChangeArrowheads="1"/>
          </p:cNvSpPr>
          <p:nvPr/>
        </p:nvSpPr>
        <p:spPr bwMode="auto">
          <a:xfrm>
            <a:off x="657225" y="2753073"/>
            <a:ext cx="314325" cy="31432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45" name="AutoShape 5"/>
          <p:cNvSpPr>
            <a:spLocks noChangeArrowheads="1"/>
          </p:cNvSpPr>
          <p:nvPr/>
        </p:nvSpPr>
        <p:spPr bwMode="auto">
          <a:xfrm>
            <a:off x="250825" y="1494185"/>
            <a:ext cx="1368425" cy="585788"/>
          </a:xfrm>
          <a:prstGeom prst="wedgeRoundRectCallout">
            <a:avLst>
              <a:gd name="adj1" fmla="val -8236"/>
              <a:gd name="adj2" fmla="val 127505"/>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Αρχικός κόμβος</a:t>
            </a:r>
          </a:p>
        </p:txBody>
      </p:sp>
      <p:sp>
        <p:nvSpPr>
          <p:cNvPr id="752646" name="AutoShape 6"/>
          <p:cNvSpPr>
            <a:spLocks noChangeArrowheads="1"/>
          </p:cNvSpPr>
          <p:nvPr/>
        </p:nvSpPr>
        <p:spPr bwMode="auto">
          <a:xfrm>
            <a:off x="3265488" y="2618135"/>
            <a:ext cx="495300" cy="49212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47" name="Line 7"/>
          <p:cNvSpPr>
            <a:spLocks noChangeShapeType="1"/>
          </p:cNvSpPr>
          <p:nvPr/>
        </p:nvSpPr>
        <p:spPr bwMode="auto">
          <a:xfrm>
            <a:off x="1016000" y="2888010"/>
            <a:ext cx="4953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48" name="Line 8"/>
          <p:cNvSpPr>
            <a:spLocks noChangeShapeType="1"/>
          </p:cNvSpPr>
          <p:nvPr/>
        </p:nvSpPr>
        <p:spPr bwMode="auto">
          <a:xfrm>
            <a:off x="3805238" y="2888010"/>
            <a:ext cx="85725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49" name="AutoShape 9"/>
          <p:cNvSpPr>
            <a:spLocks noChangeArrowheads="1"/>
          </p:cNvSpPr>
          <p:nvPr/>
        </p:nvSpPr>
        <p:spPr bwMode="auto">
          <a:xfrm>
            <a:off x="1511300" y="2573685"/>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Παραλαβή παραγγελίας</a:t>
            </a:r>
          </a:p>
        </p:txBody>
      </p:sp>
      <p:sp>
        <p:nvSpPr>
          <p:cNvPr id="752650" name="Line 10"/>
          <p:cNvSpPr>
            <a:spLocks noChangeShapeType="1"/>
          </p:cNvSpPr>
          <p:nvPr/>
        </p:nvSpPr>
        <p:spPr bwMode="auto">
          <a:xfrm>
            <a:off x="2771775" y="2888010"/>
            <a:ext cx="4953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51" name="AutoShape 11"/>
          <p:cNvSpPr>
            <a:spLocks noChangeArrowheads="1"/>
          </p:cNvSpPr>
          <p:nvPr/>
        </p:nvSpPr>
        <p:spPr bwMode="auto">
          <a:xfrm>
            <a:off x="2051050" y="1494185"/>
            <a:ext cx="1368425" cy="585788"/>
          </a:xfrm>
          <a:prstGeom prst="wedgeRoundRectCallout">
            <a:avLst>
              <a:gd name="adj1" fmla="val 47565"/>
              <a:gd name="adj2" fmla="val 118023"/>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Κόμβος απόφασης</a:t>
            </a:r>
          </a:p>
        </p:txBody>
      </p:sp>
      <p:sp>
        <p:nvSpPr>
          <p:cNvPr id="752653" name="Text Box 13"/>
          <p:cNvSpPr txBox="1">
            <a:spLocks noChangeArrowheads="1"/>
          </p:cNvSpPr>
          <p:nvPr/>
        </p:nvSpPr>
        <p:spPr bwMode="auto">
          <a:xfrm>
            <a:off x="3806825" y="2238723"/>
            <a:ext cx="12890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[παραγγελία</a:t>
            </a:r>
          </a:p>
          <a:p>
            <a:r>
              <a:rPr lang="el-GR" altLang="el-GR" sz="1600"/>
              <a:t>δεκτή]</a:t>
            </a:r>
          </a:p>
        </p:txBody>
      </p:sp>
      <p:sp>
        <p:nvSpPr>
          <p:cNvPr id="752654" name="AutoShape 14"/>
          <p:cNvSpPr>
            <a:spLocks noChangeArrowheads="1"/>
          </p:cNvSpPr>
          <p:nvPr/>
        </p:nvSpPr>
        <p:spPr bwMode="auto">
          <a:xfrm>
            <a:off x="4706938" y="2573685"/>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Εκτέλεση παραγγελίας</a:t>
            </a:r>
          </a:p>
        </p:txBody>
      </p:sp>
      <p:sp>
        <p:nvSpPr>
          <p:cNvPr id="752655" name="AutoShape 15"/>
          <p:cNvSpPr>
            <a:spLocks noChangeArrowheads="1"/>
          </p:cNvSpPr>
          <p:nvPr/>
        </p:nvSpPr>
        <p:spPr bwMode="auto">
          <a:xfrm>
            <a:off x="4886325" y="3743673"/>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Αποστολή παραγγελίας</a:t>
            </a:r>
          </a:p>
        </p:txBody>
      </p:sp>
      <p:grpSp>
        <p:nvGrpSpPr>
          <p:cNvPr id="752656" name="Group 16"/>
          <p:cNvGrpSpPr>
            <a:grpSpLocks/>
          </p:cNvGrpSpPr>
          <p:nvPr/>
        </p:nvGrpSpPr>
        <p:grpSpPr bwMode="auto">
          <a:xfrm>
            <a:off x="657225" y="5769323"/>
            <a:ext cx="539750" cy="539750"/>
            <a:chOff x="527" y="3776"/>
            <a:chExt cx="340" cy="340"/>
          </a:xfrm>
        </p:grpSpPr>
        <p:sp>
          <p:nvSpPr>
            <p:cNvPr id="752657" name="Oval 17"/>
            <p:cNvSpPr>
              <a:spLocks noChangeArrowheads="1"/>
            </p:cNvSpPr>
            <p:nvPr/>
          </p:nvSpPr>
          <p:spPr bwMode="auto">
            <a:xfrm>
              <a:off x="527" y="3776"/>
              <a:ext cx="340" cy="34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58" name="Oval 18"/>
            <p:cNvSpPr>
              <a:spLocks noChangeArrowheads="1"/>
            </p:cNvSpPr>
            <p:nvPr/>
          </p:nvSpPr>
          <p:spPr bwMode="auto">
            <a:xfrm>
              <a:off x="598" y="3847"/>
              <a:ext cx="198" cy="198"/>
            </a:xfrm>
            <a:prstGeom prst="ellipse">
              <a:avLst/>
            </a:prstGeom>
            <a:solidFill>
              <a:schemeClr val="bg2"/>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752659" name="AutoShape 19"/>
          <p:cNvSpPr>
            <a:spLocks noChangeArrowheads="1"/>
          </p:cNvSpPr>
          <p:nvPr/>
        </p:nvSpPr>
        <p:spPr bwMode="auto">
          <a:xfrm>
            <a:off x="296863" y="4688235"/>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Κλείσιμο παραγγελίας</a:t>
            </a:r>
          </a:p>
        </p:txBody>
      </p:sp>
      <p:sp>
        <p:nvSpPr>
          <p:cNvPr id="752660" name="Line 20"/>
          <p:cNvSpPr>
            <a:spLocks noChangeShapeType="1"/>
          </p:cNvSpPr>
          <p:nvPr/>
        </p:nvSpPr>
        <p:spPr bwMode="auto">
          <a:xfrm>
            <a:off x="927100" y="5362923"/>
            <a:ext cx="0" cy="4064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64" name="AutoShape 24"/>
          <p:cNvSpPr>
            <a:spLocks noChangeArrowheads="1"/>
          </p:cNvSpPr>
          <p:nvPr/>
        </p:nvSpPr>
        <p:spPr bwMode="auto">
          <a:xfrm rot="5400000">
            <a:off x="7214394" y="2991991"/>
            <a:ext cx="71438" cy="765175"/>
          </a:xfrm>
          <a:prstGeom prst="roundRect">
            <a:avLst>
              <a:gd name="adj"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67" name="Freeform 27"/>
          <p:cNvSpPr>
            <a:spLocks/>
          </p:cNvSpPr>
          <p:nvPr/>
        </p:nvSpPr>
        <p:spPr bwMode="auto">
          <a:xfrm>
            <a:off x="5967413" y="2843560"/>
            <a:ext cx="1260475" cy="495300"/>
          </a:xfrm>
          <a:custGeom>
            <a:avLst/>
            <a:gdLst>
              <a:gd name="T0" fmla="*/ 0 w 794"/>
              <a:gd name="T1" fmla="*/ 0 h 312"/>
              <a:gd name="T2" fmla="*/ 794 w 794"/>
              <a:gd name="T3" fmla="*/ 0 h 312"/>
              <a:gd name="T4" fmla="*/ 794 w 794"/>
              <a:gd name="T5" fmla="*/ 312 h 312"/>
            </a:gdLst>
            <a:ahLst/>
            <a:cxnLst>
              <a:cxn ang="0">
                <a:pos x="T0" y="T1"/>
              </a:cxn>
              <a:cxn ang="0">
                <a:pos x="T2" y="T3"/>
              </a:cxn>
              <a:cxn ang="0">
                <a:pos x="T4" y="T5"/>
              </a:cxn>
            </a:cxnLst>
            <a:rect l="0" t="0" r="r" b="b"/>
            <a:pathLst>
              <a:path w="794" h="312">
                <a:moveTo>
                  <a:pt x="0" y="0"/>
                </a:moveTo>
                <a:lnTo>
                  <a:pt x="794" y="0"/>
                </a:lnTo>
                <a:lnTo>
                  <a:pt x="794" y="312"/>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68" name="AutoShape 28"/>
          <p:cNvSpPr>
            <a:spLocks noChangeArrowheads="1"/>
          </p:cNvSpPr>
          <p:nvPr/>
        </p:nvSpPr>
        <p:spPr bwMode="auto">
          <a:xfrm>
            <a:off x="7451725" y="4869210"/>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Αποστολή τιμολογίου</a:t>
            </a:r>
          </a:p>
        </p:txBody>
      </p:sp>
      <p:sp>
        <p:nvSpPr>
          <p:cNvPr id="752669" name="AutoShape 29"/>
          <p:cNvSpPr>
            <a:spLocks noChangeArrowheads="1"/>
          </p:cNvSpPr>
          <p:nvPr/>
        </p:nvSpPr>
        <p:spPr bwMode="auto">
          <a:xfrm>
            <a:off x="4932363" y="4869210"/>
            <a:ext cx="1665287"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Πραγματοποίηση πληρωμής</a:t>
            </a:r>
          </a:p>
        </p:txBody>
      </p:sp>
      <p:sp>
        <p:nvSpPr>
          <p:cNvPr id="752670" name="Rectangle 30"/>
          <p:cNvSpPr>
            <a:spLocks noChangeArrowheads="1"/>
          </p:cNvSpPr>
          <p:nvPr/>
        </p:nvSpPr>
        <p:spPr bwMode="auto">
          <a:xfrm>
            <a:off x="6416675" y="5769323"/>
            <a:ext cx="1350963" cy="539750"/>
          </a:xfrm>
          <a:prstGeom prst="rect">
            <a:avLst/>
          </a:prstGeom>
          <a:solidFill>
            <a:schemeClr val="accent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Τιμολόγιο</a:t>
            </a:r>
          </a:p>
        </p:txBody>
      </p:sp>
      <p:sp>
        <p:nvSpPr>
          <p:cNvPr id="752671" name="AutoShape 31"/>
          <p:cNvSpPr>
            <a:spLocks noChangeArrowheads="1"/>
          </p:cNvSpPr>
          <p:nvPr/>
        </p:nvSpPr>
        <p:spPr bwMode="auto">
          <a:xfrm>
            <a:off x="2997200" y="4869210"/>
            <a:ext cx="1212850"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Αποδοχή πληρωμής</a:t>
            </a:r>
          </a:p>
        </p:txBody>
      </p:sp>
      <p:sp>
        <p:nvSpPr>
          <p:cNvPr id="752672" name="AutoShape 32"/>
          <p:cNvSpPr>
            <a:spLocks noChangeArrowheads="1"/>
          </p:cNvSpPr>
          <p:nvPr/>
        </p:nvSpPr>
        <p:spPr bwMode="auto">
          <a:xfrm>
            <a:off x="2366963" y="3743673"/>
            <a:ext cx="71437" cy="765175"/>
          </a:xfrm>
          <a:prstGeom prst="roundRect">
            <a:avLst>
              <a:gd name="adj"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73" name="Freeform 33"/>
          <p:cNvSpPr>
            <a:spLocks/>
          </p:cNvSpPr>
          <p:nvPr/>
        </p:nvSpPr>
        <p:spPr bwMode="auto">
          <a:xfrm>
            <a:off x="6146800" y="3427760"/>
            <a:ext cx="900113" cy="585788"/>
          </a:xfrm>
          <a:custGeom>
            <a:avLst/>
            <a:gdLst>
              <a:gd name="T0" fmla="*/ 567 w 567"/>
              <a:gd name="T1" fmla="*/ 0 h 369"/>
              <a:gd name="T2" fmla="*/ 567 w 567"/>
              <a:gd name="T3" fmla="*/ 369 h 369"/>
              <a:gd name="T4" fmla="*/ 0 w 567"/>
              <a:gd name="T5" fmla="*/ 369 h 369"/>
            </a:gdLst>
            <a:ahLst/>
            <a:cxnLst>
              <a:cxn ang="0">
                <a:pos x="T0" y="T1"/>
              </a:cxn>
              <a:cxn ang="0">
                <a:pos x="T2" y="T3"/>
              </a:cxn>
              <a:cxn ang="0">
                <a:pos x="T4" y="T5"/>
              </a:cxn>
            </a:cxnLst>
            <a:rect l="0" t="0" r="r" b="b"/>
            <a:pathLst>
              <a:path w="567" h="369">
                <a:moveTo>
                  <a:pt x="567" y="0"/>
                </a:moveTo>
                <a:lnTo>
                  <a:pt x="567" y="369"/>
                </a:lnTo>
                <a:lnTo>
                  <a:pt x="0" y="369"/>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76" name="Freeform 36"/>
          <p:cNvSpPr>
            <a:spLocks/>
          </p:cNvSpPr>
          <p:nvPr/>
        </p:nvSpPr>
        <p:spPr bwMode="auto">
          <a:xfrm>
            <a:off x="7497763" y="3383310"/>
            <a:ext cx="1439862" cy="1755775"/>
          </a:xfrm>
          <a:custGeom>
            <a:avLst/>
            <a:gdLst>
              <a:gd name="T0" fmla="*/ 0 w 907"/>
              <a:gd name="T1" fmla="*/ 0 h 1106"/>
              <a:gd name="T2" fmla="*/ 0 w 907"/>
              <a:gd name="T3" fmla="*/ 482 h 1106"/>
              <a:gd name="T4" fmla="*/ 907 w 907"/>
              <a:gd name="T5" fmla="*/ 482 h 1106"/>
              <a:gd name="T6" fmla="*/ 907 w 907"/>
              <a:gd name="T7" fmla="*/ 1106 h 1106"/>
              <a:gd name="T8" fmla="*/ 765 w 907"/>
              <a:gd name="T9" fmla="*/ 1106 h 1106"/>
            </a:gdLst>
            <a:ahLst/>
            <a:cxnLst>
              <a:cxn ang="0">
                <a:pos x="T0" y="T1"/>
              </a:cxn>
              <a:cxn ang="0">
                <a:pos x="T2" y="T3"/>
              </a:cxn>
              <a:cxn ang="0">
                <a:pos x="T4" y="T5"/>
              </a:cxn>
              <a:cxn ang="0">
                <a:pos x="T6" y="T7"/>
              </a:cxn>
              <a:cxn ang="0">
                <a:pos x="T8" y="T9"/>
              </a:cxn>
            </a:cxnLst>
            <a:rect l="0" t="0" r="r" b="b"/>
            <a:pathLst>
              <a:path w="907" h="1106">
                <a:moveTo>
                  <a:pt x="0" y="0"/>
                </a:moveTo>
                <a:lnTo>
                  <a:pt x="0" y="482"/>
                </a:lnTo>
                <a:lnTo>
                  <a:pt x="907" y="482"/>
                </a:lnTo>
                <a:lnTo>
                  <a:pt x="907" y="1106"/>
                </a:lnTo>
                <a:lnTo>
                  <a:pt x="765" y="1106"/>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77" name="Line 37"/>
          <p:cNvSpPr>
            <a:spLocks noChangeShapeType="1"/>
          </p:cNvSpPr>
          <p:nvPr/>
        </p:nvSpPr>
        <p:spPr bwMode="auto">
          <a:xfrm flipH="1">
            <a:off x="7497763" y="5499448"/>
            <a:ext cx="404812" cy="23336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78" name="Line 38"/>
          <p:cNvSpPr>
            <a:spLocks noChangeShapeType="1"/>
          </p:cNvSpPr>
          <p:nvPr/>
        </p:nvSpPr>
        <p:spPr bwMode="auto">
          <a:xfrm flipH="1" flipV="1">
            <a:off x="6372225" y="5534373"/>
            <a:ext cx="404813" cy="23495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79" name="Line 39"/>
          <p:cNvSpPr>
            <a:spLocks noChangeShapeType="1"/>
          </p:cNvSpPr>
          <p:nvPr/>
        </p:nvSpPr>
        <p:spPr bwMode="auto">
          <a:xfrm flipH="1">
            <a:off x="4211638" y="5139085"/>
            <a:ext cx="674687"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0" name="Line 40"/>
          <p:cNvSpPr>
            <a:spLocks noChangeShapeType="1"/>
          </p:cNvSpPr>
          <p:nvPr/>
        </p:nvSpPr>
        <p:spPr bwMode="auto">
          <a:xfrm flipH="1">
            <a:off x="2457450" y="4013548"/>
            <a:ext cx="24288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1" name="Line 41"/>
          <p:cNvSpPr>
            <a:spLocks noChangeShapeType="1"/>
          </p:cNvSpPr>
          <p:nvPr/>
        </p:nvSpPr>
        <p:spPr bwMode="auto">
          <a:xfrm flipH="1" flipV="1">
            <a:off x="2457450" y="4418360"/>
            <a:ext cx="539750" cy="5842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2" name="AutoShape 42"/>
          <p:cNvSpPr>
            <a:spLocks noChangeArrowheads="1"/>
          </p:cNvSpPr>
          <p:nvPr/>
        </p:nvSpPr>
        <p:spPr bwMode="auto">
          <a:xfrm>
            <a:off x="657225" y="3834160"/>
            <a:ext cx="495300" cy="49212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83" name="Line 43"/>
          <p:cNvSpPr>
            <a:spLocks noChangeShapeType="1"/>
          </p:cNvSpPr>
          <p:nvPr/>
        </p:nvSpPr>
        <p:spPr bwMode="auto">
          <a:xfrm flipH="1">
            <a:off x="1150938" y="4059585"/>
            <a:ext cx="11715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4" name="Freeform 44"/>
          <p:cNvSpPr>
            <a:spLocks/>
          </p:cNvSpPr>
          <p:nvPr/>
        </p:nvSpPr>
        <p:spPr bwMode="auto">
          <a:xfrm>
            <a:off x="881063" y="3113435"/>
            <a:ext cx="2611437" cy="676275"/>
          </a:xfrm>
          <a:custGeom>
            <a:avLst/>
            <a:gdLst>
              <a:gd name="T0" fmla="*/ 1645 w 1645"/>
              <a:gd name="T1" fmla="*/ 0 h 426"/>
              <a:gd name="T2" fmla="*/ 1645 w 1645"/>
              <a:gd name="T3" fmla="*/ 227 h 426"/>
              <a:gd name="T4" fmla="*/ 0 w 1645"/>
              <a:gd name="T5" fmla="*/ 227 h 426"/>
              <a:gd name="T6" fmla="*/ 0 w 1645"/>
              <a:gd name="T7" fmla="*/ 426 h 426"/>
            </a:gdLst>
            <a:ahLst/>
            <a:cxnLst>
              <a:cxn ang="0">
                <a:pos x="T0" y="T1"/>
              </a:cxn>
              <a:cxn ang="0">
                <a:pos x="T2" y="T3"/>
              </a:cxn>
              <a:cxn ang="0">
                <a:pos x="T4" y="T5"/>
              </a:cxn>
              <a:cxn ang="0">
                <a:pos x="T6" y="T7"/>
              </a:cxn>
            </a:cxnLst>
            <a:rect l="0" t="0" r="r" b="b"/>
            <a:pathLst>
              <a:path w="1645" h="426">
                <a:moveTo>
                  <a:pt x="1645" y="0"/>
                </a:moveTo>
                <a:lnTo>
                  <a:pt x="1645" y="227"/>
                </a:lnTo>
                <a:lnTo>
                  <a:pt x="0" y="227"/>
                </a:lnTo>
                <a:lnTo>
                  <a:pt x="0" y="426"/>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5" name="Line 45"/>
          <p:cNvSpPr>
            <a:spLocks noChangeShapeType="1"/>
          </p:cNvSpPr>
          <p:nvPr/>
        </p:nvSpPr>
        <p:spPr bwMode="auto">
          <a:xfrm>
            <a:off x="881063" y="4329460"/>
            <a:ext cx="0" cy="360363"/>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8" name="AutoShape 48"/>
          <p:cNvSpPr>
            <a:spLocks noChangeArrowheads="1"/>
          </p:cNvSpPr>
          <p:nvPr/>
        </p:nvSpPr>
        <p:spPr bwMode="auto">
          <a:xfrm>
            <a:off x="6281738" y="1313210"/>
            <a:ext cx="1728787" cy="585788"/>
          </a:xfrm>
          <a:prstGeom prst="wedgeRoundRectCallout">
            <a:avLst>
              <a:gd name="adj1" fmla="val 17676"/>
              <a:gd name="adj2" fmla="val 279810"/>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διακλάδωση</a:t>
            </a:r>
          </a:p>
        </p:txBody>
      </p:sp>
      <p:sp>
        <p:nvSpPr>
          <p:cNvPr id="752689" name="AutoShape 49"/>
          <p:cNvSpPr>
            <a:spLocks noChangeArrowheads="1"/>
          </p:cNvSpPr>
          <p:nvPr/>
        </p:nvSpPr>
        <p:spPr bwMode="auto">
          <a:xfrm>
            <a:off x="2411413" y="5904260"/>
            <a:ext cx="1728787" cy="404813"/>
          </a:xfrm>
          <a:prstGeom prst="wedgeRoundRectCallout">
            <a:avLst>
              <a:gd name="adj1" fmla="val -50644"/>
              <a:gd name="adj2" fmla="val -379019"/>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συνένωση</a:t>
            </a:r>
          </a:p>
        </p:txBody>
      </p:sp>
      <p:sp>
        <p:nvSpPr>
          <p:cNvPr id="752690" name="Text Box 50"/>
          <p:cNvSpPr txBox="1">
            <a:spLocks noChangeArrowheads="1"/>
          </p:cNvSpPr>
          <p:nvPr/>
        </p:nvSpPr>
        <p:spPr bwMode="auto">
          <a:xfrm>
            <a:off x="3446463" y="3203923"/>
            <a:ext cx="12890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[παραγγελία</a:t>
            </a:r>
          </a:p>
          <a:p>
            <a:r>
              <a:rPr lang="el-GR" altLang="el-GR" sz="1600"/>
              <a:t>όχι δεκτή]</a:t>
            </a:r>
          </a:p>
        </p:txBody>
      </p:sp>
      <p:sp>
        <p:nvSpPr>
          <p:cNvPr id="752691" name="AutoShape 51"/>
          <p:cNvSpPr>
            <a:spLocks noChangeArrowheads="1"/>
          </p:cNvSpPr>
          <p:nvPr/>
        </p:nvSpPr>
        <p:spPr bwMode="auto">
          <a:xfrm>
            <a:off x="3806825" y="1268760"/>
            <a:ext cx="1728788" cy="585788"/>
          </a:xfrm>
          <a:prstGeom prst="wedgeRoundRectCallout">
            <a:avLst>
              <a:gd name="adj1" fmla="val 113634"/>
              <a:gd name="adj2" fmla="val 206370"/>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Ακμή ροής ελέγχου</a:t>
            </a:r>
          </a:p>
        </p:txBody>
      </p:sp>
      <p:sp>
        <p:nvSpPr>
          <p:cNvPr id="752692" name="AutoShape 52"/>
          <p:cNvSpPr>
            <a:spLocks noChangeArrowheads="1"/>
          </p:cNvSpPr>
          <p:nvPr/>
        </p:nvSpPr>
        <p:spPr bwMode="auto">
          <a:xfrm>
            <a:off x="4346575" y="5724873"/>
            <a:ext cx="1728788" cy="585787"/>
          </a:xfrm>
          <a:prstGeom prst="wedgeRoundRectCallout">
            <a:avLst>
              <a:gd name="adj1" fmla="val 70569"/>
              <a:gd name="adj2" fmla="val -64907"/>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Ακμή ροής αντικειμένου</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p:txBody>
          <a:bodyPr/>
          <a:lstStyle/>
          <a:p>
            <a:r>
              <a:rPr lang="el-GR" altLang="el-GR" sz="4000" dirty="0"/>
              <a:t>Διαγράμματα Δραστηριότητας:</a:t>
            </a:r>
            <a:br>
              <a:rPr lang="el-GR" altLang="el-GR" sz="4000" dirty="0"/>
            </a:br>
            <a:r>
              <a:rPr lang="el-GR" altLang="el-GR" sz="4000" dirty="0"/>
              <a:t>Ακίδες</a:t>
            </a:r>
          </a:p>
        </p:txBody>
      </p:sp>
      <p:sp>
        <p:nvSpPr>
          <p:cNvPr id="759811"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pPr>
              <a:lnSpc>
                <a:spcPct val="90000"/>
              </a:lnSpc>
            </a:pPr>
            <a:r>
              <a:rPr lang="el-GR" altLang="el-GR" sz="2400"/>
              <a:t>Οι ακίδες (</a:t>
            </a:r>
            <a:r>
              <a:rPr lang="en-US" altLang="el-GR" sz="2400"/>
              <a:t>pins)</a:t>
            </a:r>
            <a:r>
              <a:rPr lang="el-GR" altLang="el-GR" sz="2400"/>
              <a:t> είναι ένας εναλλακτικός συμβολισμός των κόμβων αντικειμένων</a:t>
            </a:r>
          </a:p>
          <a:p>
            <a:pPr lvl="1">
              <a:lnSpc>
                <a:spcPct val="90000"/>
              </a:lnSpc>
            </a:pPr>
            <a:r>
              <a:rPr lang="el-GR" altLang="el-GR" sz="2000"/>
              <a:t>Ένας κόμβος ενέργειας μπορεί να έχει πολλές ακίδες εξόδου και πολλές ακίδες εισόδου</a:t>
            </a:r>
          </a:p>
          <a:p>
            <a:pPr lvl="1">
              <a:lnSpc>
                <a:spcPct val="90000"/>
              </a:lnSpc>
            </a:pPr>
            <a:r>
              <a:rPr lang="el-GR" altLang="el-GR" sz="2000"/>
              <a:t>Αν μία ενέργεια έχει ακίδες εισόδου, πρέπει οι ακίδες εισόδου να έχουν τιμές προκειμένου να ξεκινήσει η εκτέλεση της ενέργειας</a:t>
            </a:r>
          </a:p>
        </p:txBody>
      </p:sp>
      <p:sp>
        <p:nvSpPr>
          <p:cNvPr id="24" name="Slide Number Placeholder 3"/>
          <p:cNvSpPr>
            <a:spLocks noGrp="1"/>
          </p:cNvSpPr>
          <p:nvPr>
            <p:ph type="sldNum" sz="quarter" idx="12"/>
          </p:nvPr>
        </p:nvSpPr>
        <p:spPr/>
        <p:txBody>
          <a:bodyPr/>
          <a:lstStyle/>
          <a:p>
            <a:fld id="{D5052184-974E-457F-8F48-5905CA9C3473}" type="slidenum">
              <a:rPr lang="el-GR" altLang="el-GR"/>
              <a:pPr/>
              <a:t>124</a:t>
            </a:fld>
            <a:endParaRPr lang="el-GR" altLang="el-GR"/>
          </a:p>
        </p:txBody>
      </p:sp>
      <p:sp>
        <p:nvSpPr>
          <p:cNvPr id="759812" name="Line 4"/>
          <p:cNvSpPr>
            <a:spLocks noChangeShapeType="1"/>
          </p:cNvSpPr>
          <p:nvPr/>
        </p:nvSpPr>
        <p:spPr bwMode="auto">
          <a:xfrm flipV="1">
            <a:off x="3176960" y="3916362"/>
            <a:ext cx="2970212" cy="635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13" name="AutoShape 5"/>
          <p:cNvSpPr>
            <a:spLocks noChangeArrowheads="1"/>
          </p:cNvSpPr>
          <p:nvPr/>
        </p:nvSpPr>
        <p:spPr bwMode="auto">
          <a:xfrm>
            <a:off x="1106860" y="3562350"/>
            <a:ext cx="2071687" cy="719137"/>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Δημιουργία παραγγελίας</a:t>
            </a:r>
          </a:p>
        </p:txBody>
      </p:sp>
      <p:sp>
        <p:nvSpPr>
          <p:cNvPr id="759814" name="AutoShape 6"/>
          <p:cNvSpPr>
            <a:spLocks noChangeArrowheads="1"/>
          </p:cNvSpPr>
          <p:nvPr/>
        </p:nvSpPr>
        <p:spPr bwMode="auto">
          <a:xfrm rot="10800000" flipH="1">
            <a:off x="3986585" y="5775325"/>
            <a:ext cx="1530350" cy="674687"/>
          </a:xfrm>
          <a:prstGeom prst="foldedCorner">
            <a:avLst>
              <a:gd name="adj" fmla="val 27991"/>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Ακίδες</a:t>
            </a:r>
          </a:p>
        </p:txBody>
      </p:sp>
      <p:sp>
        <p:nvSpPr>
          <p:cNvPr id="759815" name="AutoShape 7"/>
          <p:cNvSpPr>
            <a:spLocks noChangeArrowheads="1"/>
          </p:cNvSpPr>
          <p:nvPr/>
        </p:nvSpPr>
        <p:spPr bwMode="auto">
          <a:xfrm>
            <a:off x="6217022" y="3606800"/>
            <a:ext cx="2071688" cy="719137"/>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Παραλαβή παραγγελίας</a:t>
            </a:r>
          </a:p>
        </p:txBody>
      </p:sp>
      <p:sp>
        <p:nvSpPr>
          <p:cNvPr id="759816" name="AutoShape 8"/>
          <p:cNvSpPr>
            <a:spLocks noChangeArrowheads="1"/>
          </p:cNvSpPr>
          <p:nvPr/>
        </p:nvSpPr>
        <p:spPr bwMode="auto">
          <a:xfrm>
            <a:off x="1062410" y="4919662"/>
            <a:ext cx="2071687" cy="719138"/>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Αποστολή τιμολογίου</a:t>
            </a:r>
          </a:p>
        </p:txBody>
      </p:sp>
      <p:sp>
        <p:nvSpPr>
          <p:cNvPr id="759817" name="AutoShape 9"/>
          <p:cNvSpPr>
            <a:spLocks noChangeArrowheads="1"/>
          </p:cNvSpPr>
          <p:nvPr/>
        </p:nvSpPr>
        <p:spPr bwMode="auto">
          <a:xfrm>
            <a:off x="6280522" y="4919662"/>
            <a:ext cx="2071688" cy="719138"/>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Εξόφληση τιμολογίου</a:t>
            </a:r>
          </a:p>
        </p:txBody>
      </p:sp>
      <p:sp>
        <p:nvSpPr>
          <p:cNvPr id="759818" name="Line 10"/>
          <p:cNvSpPr>
            <a:spLocks noChangeShapeType="1"/>
          </p:cNvSpPr>
          <p:nvPr/>
        </p:nvSpPr>
        <p:spPr bwMode="auto">
          <a:xfrm flipV="1">
            <a:off x="3176960" y="5273675"/>
            <a:ext cx="2925762" cy="7937"/>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19" name="Freeform 11"/>
          <p:cNvSpPr>
            <a:spLocks/>
          </p:cNvSpPr>
          <p:nvPr/>
        </p:nvSpPr>
        <p:spPr bwMode="auto">
          <a:xfrm>
            <a:off x="611560" y="3929062"/>
            <a:ext cx="7875587" cy="1214438"/>
          </a:xfrm>
          <a:custGeom>
            <a:avLst/>
            <a:gdLst>
              <a:gd name="T0" fmla="*/ 4848 w 4961"/>
              <a:gd name="T1" fmla="*/ 0 h 1105"/>
              <a:gd name="T2" fmla="*/ 4961 w 4961"/>
              <a:gd name="T3" fmla="*/ 0 h 1105"/>
              <a:gd name="T4" fmla="*/ 4961 w 4961"/>
              <a:gd name="T5" fmla="*/ 652 h 1105"/>
              <a:gd name="T6" fmla="*/ 0 w 4961"/>
              <a:gd name="T7" fmla="*/ 652 h 1105"/>
              <a:gd name="T8" fmla="*/ 0 w 4961"/>
              <a:gd name="T9" fmla="*/ 1105 h 1105"/>
              <a:gd name="T10" fmla="*/ 284 w 4961"/>
              <a:gd name="T11" fmla="*/ 1105 h 1105"/>
            </a:gdLst>
            <a:ahLst/>
            <a:cxnLst>
              <a:cxn ang="0">
                <a:pos x="T0" y="T1"/>
              </a:cxn>
              <a:cxn ang="0">
                <a:pos x="T2" y="T3"/>
              </a:cxn>
              <a:cxn ang="0">
                <a:pos x="T4" y="T5"/>
              </a:cxn>
              <a:cxn ang="0">
                <a:pos x="T6" y="T7"/>
              </a:cxn>
              <a:cxn ang="0">
                <a:pos x="T8" y="T9"/>
              </a:cxn>
              <a:cxn ang="0">
                <a:pos x="T10" y="T11"/>
              </a:cxn>
            </a:cxnLst>
            <a:rect l="0" t="0" r="r" b="b"/>
            <a:pathLst>
              <a:path w="4961" h="1105">
                <a:moveTo>
                  <a:pt x="4848" y="0"/>
                </a:moveTo>
                <a:lnTo>
                  <a:pt x="4961" y="0"/>
                </a:lnTo>
                <a:lnTo>
                  <a:pt x="4961" y="652"/>
                </a:lnTo>
                <a:lnTo>
                  <a:pt x="0" y="652"/>
                </a:lnTo>
                <a:lnTo>
                  <a:pt x="0" y="1105"/>
                </a:lnTo>
                <a:lnTo>
                  <a:pt x="284" y="1105"/>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20" name="Rectangle 12"/>
          <p:cNvSpPr>
            <a:spLocks noChangeArrowheads="1"/>
          </p:cNvSpPr>
          <p:nvPr/>
        </p:nvSpPr>
        <p:spPr bwMode="auto">
          <a:xfrm>
            <a:off x="3086472" y="3832225"/>
            <a:ext cx="180975" cy="1793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9821" name="Rectangle 13"/>
          <p:cNvSpPr>
            <a:spLocks noChangeArrowheads="1"/>
          </p:cNvSpPr>
          <p:nvPr/>
        </p:nvSpPr>
        <p:spPr bwMode="auto">
          <a:xfrm>
            <a:off x="6147172" y="3832225"/>
            <a:ext cx="180975" cy="1793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9822" name="Text Box 14"/>
          <p:cNvSpPr txBox="1">
            <a:spLocks noChangeArrowheads="1"/>
          </p:cNvSpPr>
          <p:nvPr/>
        </p:nvSpPr>
        <p:spPr bwMode="auto">
          <a:xfrm>
            <a:off x="3219822" y="3429000"/>
            <a:ext cx="13700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Παραγγελία</a:t>
            </a:r>
          </a:p>
        </p:txBody>
      </p:sp>
      <p:sp>
        <p:nvSpPr>
          <p:cNvPr id="759823" name="Text Box 15"/>
          <p:cNvSpPr txBox="1">
            <a:spLocks noChangeArrowheads="1"/>
          </p:cNvSpPr>
          <p:nvPr/>
        </p:nvSpPr>
        <p:spPr bwMode="auto">
          <a:xfrm>
            <a:off x="4751760" y="4011612"/>
            <a:ext cx="13700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Παραγγελία</a:t>
            </a:r>
          </a:p>
        </p:txBody>
      </p:sp>
      <p:sp>
        <p:nvSpPr>
          <p:cNvPr id="759824" name="Rectangle 16"/>
          <p:cNvSpPr>
            <a:spLocks noChangeArrowheads="1"/>
          </p:cNvSpPr>
          <p:nvPr/>
        </p:nvSpPr>
        <p:spPr bwMode="auto">
          <a:xfrm>
            <a:off x="3086472" y="5189537"/>
            <a:ext cx="180975" cy="1793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9825" name="Rectangle 17"/>
          <p:cNvSpPr>
            <a:spLocks noChangeArrowheads="1"/>
          </p:cNvSpPr>
          <p:nvPr/>
        </p:nvSpPr>
        <p:spPr bwMode="auto">
          <a:xfrm>
            <a:off x="6147172" y="5189537"/>
            <a:ext cx="180975" cy="1793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9826" name="Line 18"/>
          <p:cNvSpPr>
            <a:spLocks noChangeShapeType="1"/>
          </p:cNvSpPr>
          <p:nvPr/>
        </p:nvSpPr>
        <p:spPr bwMode="auto">
          <a:xfrm flipH="1" flipV="1">
            <a:off x="3221410" y="5368925"/>
            <a:ext cx="1081087" cy="406400"/>
          </a:xfrm>
          <a:prstGeom prst="line">
            <a:avLst/>
          </a:prstGeom>
          <a:noFill/>
          <a:ln w="9525">
            <a:solidFill>
              <a:schemeClr val="tx1"/>
            </a:solidFill>
            <a:prstDash val="dash"/>
            <a:round/>
            <a:headEnd/>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27" name="Line 19"/>
          <p:cNvSpPr>
            <a:spLocks noChangeShapeType="1"/>
          </p:cNvSpPr>
          <p:nvPr/>
        </p:nvSpPr>
        <p:spPr bwMode="auto">
          <a:xfrm flipV="1">
            <a:off x="5021635" y="5368925"/>
            <a:ext cx="1125537" cy="404812"/>
          </a:xfrm>
          <a:prstGeom prst="line">
            <a:avLst/>
          </a:prstGeom>
          <a:noFill/>
          <a:ln w="9525">
            <a:solidFill>
              <a:schemeClr val="tx1"/>
            </a:solidFill>
            <a:prstDash val="dash"/>
            <a:round/>
            <a:headEnd/>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28" name="Text Box 20"/>
          <p:cNvSpPr txBox="1">
            <a:spLocks noChangeArrowheads="1"/>
          </p:cNvSpPr>
          <p:nvPr/>
        </p:nvSpPr>
        <p:spPr bwMode="auto">
          <a:xfrm>
            <a:off x="3219822" y="4829175"/>
            <a:ext cx="11668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Τιμολόγιο</a:t>
            </a:r>
          </a:p>
        </p:txBody>
      </p:sp>
      <p:sp>
        <p:nvSpPr>
          <p:cNvPr id="759829" name="Text Box 21"/>
          <p:cNvSpPr txBox="1">
            <a:spLocks noChangeArrowheads="1"/>
          </p:cNvSpPr>
          <p:nvPr/>
        </p:nvSpPr>
        <p:spPr bwMode="auto">
          <a:xfrm>
            <a:off x="4977185" y="4829175"/>
            <a:ext cx="11668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Τιμολόγιο</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0834" name="1 - Τίτλος"/>
          <p:cNvSpPr>
            <a:spLocks noGrp="1"/>
          </p:cNvSpPr>
          <p:nvPr>
            <p:ph type="title"/>
          </p:nvPr>
        </p:nvSpPr>
        <p:spPr/>
        <p:txBody>
          <a:bodyPr/>
          <a:lstStyle/>
          <a:p>
            <a:r>
              <a:rPr lang="el-GR" altLang="el-GR" b="1"/>
              <a:t>Διαγράμματα παράταξης</a:t>
            </a:r>
            <a:endParaRPr lang="el-GR" altLang="el-GR"/>
          </a:p>
        </p:txBody>
      </p:sp>
      <p:sp>
        <p:nvSpPr>
          <p:cNvPr id="760835" name="2 - Θέση περιεχομένου"/>
          <p:cNvSpPr>
            <a:spLocks noGrp="1"/>
          </p:cNvSpPr>
          <p:nvPr>
            <p:ph idx="1"/>
          </p:nvPr>
        </p:nvSpPr>
        <p:spPr/>
        <p:txBody>
          <a:bodyPr/>
          <a:lstStyle/>
          <a:p>
            <a:pPr>
              <a:spcBef>
                <a:spcPct val="0"/>
              </a:spcBef>
            </a:pPr>
            <a:r>
              <a:rPr lang="el-GR" altLang="el-GR" sz="2400"/>
              <a:t>Τα διαγράμματα παράταξης (</a:t>
            </a:r>
            <a:r>
              <a:rPr lang="en-US" altLang="el-GR" sz="2400"/>
              <a:t>deployment</a:t>
            </a:r>
            <a:r>
              <a:rPr lang="en-US" altLang="el-GR" sz="2400" b="1"/>
              <a:t> </a:t>
            </a:r>
            <a:r>
              <a:rPr lang="en-US" altLang="el-GR" sz="2400"/>
              <a:t>diagrams</a:t>
            </a:r>
            <a:r>
              <a:rPr lang="el-GR" altLang="el-GR" sz="2400"/>
              <a:t>) παρουσιάζουν το πραγματικό περιβάλλον στο οποίο λειτουργεί το λογισμικό. </a:t>
            </a:r>
          </a:p>
          <a:p>
            <a:pPr>
              <a:spcBef>
                <a:spcPct val="0"/>
              </a:spcBef>
            </a:pPr>
            <a:r>
              <a:rPr lang="el-GR" altLang="el-GR" sz="2400"/>
              <a:t>Ένα διάγραμμα παράταξης παρουσιάζει συσκευές του υλικού και τις φυσικές μονάδες λογισμικού που διανέμονται στο υλικό. </a:t>
            </a:r>
          </a:p>
          <a:p>
            <a:pPr>
              <a:spcBef>
                <a:spcPct val="0"/>
              </a:spcBef>
            </a:pPr>
            <a:r>
              <a:rPr lang="el-GR" altLang="el-GR" sz="2400"/>
              <a:t>Τα διαγράμματα παράταξης είναι ένα μέσο για την τεκμηρίωση της φυσικής αρχιτεκτονικής του συστήματος.</a:t>
            </a:r>
          </a:p>
          <a:p>
            <a:pPr>
              <a:spcBef>
                <a:spcPct val="0"/>
              </a:spcBef>
            </a:pPr>
            <a:r>
              <a:rPr lang="el-GR" altLang="el-GR" sz="2400"/>
              <a:t>Το βασικό στοιχείο ενός διαγράμματος παράταξης είναι οι </a:t>
            </a:r>
            <a:r>
              <a:rPr lang="el-GR" altLang="el-GR" sz="2400" b="1"/>
              <a:t>κόμβοι (</a:t>
            </a:r>
            <a:r>
              <a:rPr lang="en-US" altLang="el-GR" sz="2400" b="1"/>
              <a:t>nodes</a:t>
            </a:r>
            <a:r>
              <a:rPr lang="el-GR" altLang="el-GR" sz="2400" b="1"/>
              <a:t>). </a:t>
            </a:r>
          </a:p>
        </p:txBody>
      </p:sp>
      <p:sp>
        <p:nvSpPr>
          <p:cNvPr id="6" name="Slide Number Placeholder 3"/>
          <p:cNvSpPr>
            <a:spLocks noGrp="1"/>
          </p:cNvSpPr>
          <p:nvPr>
            <p:ph type="sldNum" sz="quarter" idx="12"/>
          </p:nvPr>
        </p:nvSpPr>
        <p:spPr/>
        <p:txBody>
          <a:bodyPr/>
          <a:lstStyle/>
          <a:p>
            <a:fld id="{C6BD8634-E19E-490E-BE4A-26E0907C03CD}" type="slidenum">
              <a:rPr lang="el-GR" altLang="el-GR"/>
              <a:pPr/>
              <a:t>125</a:t>
            </a:fld>
            <a:endParaRPr lang="el-GR" altLang="el-G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858" name="1 - Τίτλος"/>
          <p:cNvSpPr>
            <a:spLocks noGrp="1"/>
          </p:cNvSpPr>
          <p:nvPr>
            <p:ph type="title"/>
          </p:nvPr>
        </p:nvSpPr>
        <p:spPr/>
        <p:txBody>
          <a:bodyPr>
            <a:normAutofit fontScale="90000"/>
          </a:bodyPr>
          <a:lstStyle/>
          <a:p>
            <a:r>
              <a:rPr lang="el-GR" altLang="el-GR" b="1"/>
              <a:t>Διαγράμματα παράταξης – κατηγορίες κόμβων</a:t>
            </a:r>
            <a:endParaRPr lang="el-GR" altLang="el-GR"/>
          </a:p>
        </p:txBody>
      </p:sp>
      <p:sp>
        <p:nvSpPr>
          <p:cNvPr id="761859" name="2 - Θέση περιεχομένου"/>
          <p:cNvSpPr>
            <a:spLocks noGrp="1"/>
          </p:cNvSpPr>
          <p:nvPr>
            <p:ph idx="1"/>
          </p:nvPr>
        </p:nvSpPr>
        <p:spPr/>
        <p:txBody>
          <a:bodyPr/>
          <a:lstStyle/>
          <a:p>
            <a:r>
              <a:rPr lang="el-GR" altLang="el-GR" sz="2400" b="1"/>
              <a:t>Η </a:t>
            </a:r>
            <a:r>
              <a:rPr lang="el-GR" altLang="el-GR" sz="2400"/>
              <a:t>πρώτη κατηγορία των κόμβων είναι οι </a:t>
            </a:r>
            <a:r>
              <a:rPr lang="el-GR" altLang="el-GR" sz="2400" b="1"/>
              <a:t>συσκευές (</a:t>
            </a:r>
            <a:r>
              <a:rPr lang="en-US" altLang="el-GR" sz="2400" b="1"/>
              <a:t>devices</a:t>
            </a:r>
            <a:r>
              <a:rPr lang="el-GR" altLang="el-GR" sz="2400" b="1"/>
              <a:t>) που αναπαριστούν </a:t>
            </a:r>
            <a:r>
              <a:rPr lang="el-GR" altLang="el-GR" sz="2400"/>
              <a:t>φυσικές μονάδες επεξεργασίας που αντιστοιχούν στο υλικό. Οι συσκευές έχουν μνήμη και επεξεργαστική ικανότητα.</a:t>
            </a:r>
          </a:p>
          <a:p>
            <a:r>
              <a:rPr lang="el-GR" altLang="el-GR" sz="2400"/>
              <a:t>Η δεύτερη κατηγορία των κόμβων είναι τα </a:t>
            </a:r>
            <a:r>
              <a:rPr lang="el-GR" altLang="el-GR" sz="2400" b="1"/>
              <a:t>περιβάλλοντα εκτέλεσης (</a:t>
            </a:r>
            <a:r>
              <a:rPr lang="en-US" altLang="el-GR" sz="2400" b="1"/>
              <a:t>execution environments</a:t>
            </a:r>
            <a:r>
              <a:rPr lang="el-GR" altLang="el-GR" sz="2400" b="1"/>
              <a:t>). Περιβάλλοντα εκτέλεσης είναι </a:t>
            </a:r>
            <a:r>
              <a:rPr lang="el-GR" altLang="el-GR" sz="2400"/>
              <a:t>λογισμικό συστημάτων, όπως τα λειτουργικά συστήματα, τα συστήματα διαχείρισης βάσεων δεδομένων κ.ά.</a:t>
            </a:r>
            <a:endParaRPr lang="en-US" altLang="el-GR" sz="2400"/>
          </a:p>
          <a:p>
            <a:r>
              <a:rPr lang="el-GR" altLang="el-GR" sz="2400"/>
              <a:t>Και για τα δύο χρησιμοποιούμε </a:t>
            </a:r>
            <a:r>
              <a:rPr lang="el-GR" altLang="el-GR" sz="2400" i="1"/>
              <a:t>συμβολισμό αντικειμένων</a:t>
            </a:r>
            <a:r>
              <a:rPr lang="el-GR" altLang="el-GR" sz="2400"/>
              <a:t> </a:t>
            </a:r>
            <a:r>
              <a:rPr lang="el-GR" altLang="el-GR" sz="2400" i="1"/>
              <a:t>και όχι κλάσεων</a:t>
            </a:r>
            <a:r>
              <a:rPr lang="el-GR" altLang="el-GR" sz="2400"/>
              <a:t>, γιατί μιλάμε για συγκεκριμένα μηχανήματα και τμήματα λογισμικού</a:t>
            </a:r>
            <a:endParaRPr lang="el-GR" altLang="el-GR" sz="2400" i="1"/>
          </a:p>
        </p:txBody>
      </p:sp>
      <p:sp>
        <p:nvSpPr>
          <p:cNvPr id="6" name="Slide Number Placeholder 3"/>
          <p:cNvSpPr>
            <a:spLocks noGrp="1"/>
          </p:cNvSpPr>
          <p:nvPr>
            <p:ph type="sldNum" sz="quarter" idx="12"/>
          </p:nvPr>
        </p:nvSpPr>
        <p:spPr/>
        <p:txBody>
          <a:bodyPr/>
          <a:lstStyle/>
          <a:p>
            <a:fld id="{AB7AC369-03CD-4593-9E0C-B4825E580F82}" type="slidenum">
              <a:rPr lang="el-GR" altLang="el-GR"/>
              <a:pPr/>
              <a:t>126</a:t>
            </a:fld>
            <a:endParaRPr lang="el-GR" altLang="el-G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2882" name="1 - Τίτλος"/>
          <p:cNvSpPr>
            <a:spLocks noGrp="1"/>
          </p:cNvSpPr>
          <p:nvPr>
            <p:ph type="title"/>
          </p:nvPr>
        </p:nvSpPr>
        <p:spPr/>
        <p:txBody>
          <a:bodyPr/>
          <a:lstStyle/>
          <a:p>
            <a:r>
              <a:rPr lang="el-GR" altLang="el-GR" b="1"/>
              <a:t>Διαγράμματα παράταξης</a:t>
            </a:r>
            <a:endParaRPr lang="el-GR" altLang="el-GR"/>
          </a:p>
        </p:txBody>
      </p:sp>
      <p:sp>
        <p:nvSpPr>
          <p:cNvPr id="8" name="Slide Number Placeholder 3"/>
          <p:cNvSpPr>
            <a:spLocks noGrp="1"/>
          </p:cNvSpPr>
          <p:nvPr>
            <p:ph type="sldNum" sz="quarter" idx="12"/>
          </p:nvPr>
        </p:nvSpPr>
        <p:spPr/>
        <p:txBody>
          <a:bodyPr/>
          <a:lstStyle/>
          <a:p>
            <a:fld id="{6DDC94B5-834F-4A6C-BF6C-7A7F8D599753}" type="slidenum">
              <a:rPr lang="el-GR" altLang="el-GR"/>
              <a:pPr/>
              <a:t>127</a:t>
            </a:fld>
            <a:endParaRPr lang="el-GR" altLang="el-GR"/>
          </a:p>
        </p:txBody>
      </p:sp>
      <p:sp>
        <p:nvSpPr>
          <p:cNvPr id="762883" name="AutoShape 3"/>
          <p:cNvSpPr>
            <a:spLocks noChangeArrowheads="1"/>
          </p:cNvSpPr>
          <p:nvPr/>
        </p:nvSpPr>
        <p:spPr bwMode="auto">
          <a:xfrm>
            <a:off x="2052638" y="2259013"/>
            <a:ext cx="4905375" cy="3690937"/>
          </a:xfrm>
          <a:prstGeom prst="cube">
            <a:avLst>
              <a:gd name="adj" fmla="val 726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2000"/>
              <a:t>&lt;&lt;</a:t>
            </a:r>
            <a:r>
              <a:rPr lang="en-US" altLang="el-GR" sz="2000"/>
              <a:t>device&gt;&gt;</a:t>
            </a:r>
          </a:p>
          <a:p>
            <a:pPr algn="ctr"/>
            <a:r>
              <a:rPr lang="en-US" altLang="el-GR" sz="2000" u="sng"/>
              <a:t>: DatabaseServer</a:t>
            </a:r>
            <a:endParaRPr lang="el-GR" altLang="el-GR" sz="2000" u="sng"/>
          </a:p>
        </p:txBody>
      </p:sp>
      <p:sp>
        <p:nvSpPr>
          <p:cNvPr id="762884" name="AutoShape 4"/>
          <p:cNvSpPr>
            <a:spLocks noChangeArrowheads="1"/>
          </p:cNvSpPr>
          <p:nvPr/>
        </p:nvSpPr>
        <p:spPr bwMode="auto">
          <a:xfrm>
            <a:off x="2278063" y="3384550"/>
            <a:ext cx="4184650" cy="2384425"/>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2000"/>
              <a:t>&lt;&lt;</a:t>
            </a:r>
            <a:r>
              <a:rPr lang="en-US" altLang="el-GR" sz="2000"/>
              <a:t>executionEnvironment&gt;&gt;</a:t>
            </a:r>
          </a:p>
          <a:p>
            <a:pPr algn="ctr"/>
            <a:r>
              <a:rPr lang="en-US" altLang="el-GR" sz="2000" u="sng"/>
              <a:t>: LinuxOS</a:t>
            </a:r>
            <a:endParaRPr lang="el-GR" altLang="el-GR" sz="2000" u="sng"/>
          </a:p>
        </p:txBody>
      </p:sp>
      <p:sp>
        <p:nvSpPr>
          <p:cNvPr id="762885" name="AutoShape 5"/>
          <p:cNvSpPr>
            <a:spLocks noChangeArrowheads="1"/>
          </p:cNvSpPr>
          <p:nvPr/>
        </p:nvSpPr>
        <p:spPr bwMode="auto">
          <a:xfrm>
            <a:off x="2546350" y="4419600"/>
            <a:ext cx="3511550" cy="1169988"/>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2000"/>
              <a:t>&lt;&lt;</a:t>
            </a:r>
            <a:r>
              <a:rPr lang="en-US" altLang="el-GR" sz="2000"/>
              <a:t>executionEnvironment&gt;&gt;</a:t>
            </a:r>
          </a:p>
          <a:p>
            <a:pPr algn="ctr"/>
            <a:r>
              <a:rPr lang="en-US" altLang="el-GR" sz="2000" u="sng"/>
              <a:t>: MySQL</a:t>
            </a:r>
            <a:endParaRPr lang="el-GR" altLang="el-GR" sz="2000" u="sng"/>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906" name="1 - Τίτλος"/>
          <p:cNvSpPr>
            <a:spLocks noGrp="1"/>
          </p:cNvSpPr>
          <p:nvPr>
            <p:ph type="title"/>
          </p:nvPr>
        </p:nvSpPr>
        <p:spPr/>
        <p:txBody>
          <a:bodyPr>
            <a:normAutofit fontScale="90000"/>
          </a:bodyPr>
          <a:lstStyle/>
          <a:p>
            <a:r>
              <a:rPr lang="el-GR" altLang="el-GR"/>
              <a:t>Μονοπάτια επικοινωνίας στα διαγράμματα παράταξης</a:t>
            </a:r>
          </a:p>
        </p:txBody>
      </p:sp>
      <p:sp>
        <p:nvSpPr>
          <p:cNvPr id="763907" name="2 - Θέση περιεχομένου"/>
          <p:cNvSpPr>
            <a:spLocks noGrp="1"/>
          </p:cNvSpPr>
          <p:nvPr>
            <p:ph idx="1"/>
          </p:nvPr>
        </p:nvSpPr>
        <p:spPr/>
        <p:txBody>
          <a:bodyPr/>
          <a:lstStyle/>
          <a:p>
            <a:r>
              <a:rPr lang="el-GR" altLang="el-GR" sz="2400"/>
              <a:t>Οι κόμβοι επικοινωνούν μεταξύ τους μέσω </a:t>
            </a:r>
            <a:r>
              <a:rPr lang="el-GR" altLang="el-GR" sz="2400" b="1"/>
              <a:t>μονοπατιών επικοινωνίας (</a:t>
            </a:r>
            <a:r>
              <a:rPr lang="en-US" altLang="el-GR" sz="2400" b="1"/>
              <a:t>communications </a:t>
            </a:r>
            <a:r>
              <a:rPr lang="en-US" altLang="el-GR" sz="2400"/>
              <a:t>paths</a:t>
            </a:r>
            <a:r>
              <a:rPr lang="el-GR" altLang="el-GR" sz="2400"/>
              <a:t>) και απεικονίζουν τυπικά διασύνδεση μέσω δικτύου. Τα μονοπάτια επικοινωνίας είναι εξειδίκευση των συσχετίσεων και συμβολίζονται με απλές γραμμές</a:t>
            </a:r>
          </a:p>
        </p:txBody>
      </p:sp>
      <p:sp>
        <p:nvSpPr>
          <p:cNvPr id="15" name="Slide Number Placeholder 3"/>
          <p:cNvSpPr>
            <a:spLocks noGrp="1"/>
          </p:cNvSpPr>
          <p:nvPr>
            <p:ph type="sldNum" sz="quarter" idx="12"/>
          </p:nvPr>
        </p:nvSpPr>
        <p:spPr/>
        <p:txBody>
          <a:bodyPr/>
          <a:lstStyle/>
          <a:p>
            <a:fld id="{40EBD34D-6A1E-4592-BD42-58DC41B6B8AB}" type="slidenum">
              <a:rPr lang="el-GR" altLang="el-GR"/>
              <a:pPr/>
              <a:t>128</a:t>
            </a:fld>
            <a:endParaRPr lang="el-GR" altLang="el-GR"/>
          </a:p>
        </p:txBody>
      </p:sp>
      <p:grpSp>
        <p:nvGrpSpPr>
          <p:cNvPr id="763908" name="Group 4"/>
          <p:cNvGrpSpPr>
            <a:grpSpLocks/>
          </p:cNvGrpSpPr>
          <p:nvPr/>
        </p:nvGrpSpPr>
        <p:grpSpPr bwMode="auto">
          <a:xfrm>
            <a:off x="115888" y="3789363"/>
            <a:ext cx="4230687" cy="2789237"/>
            <a:chOff x="272" y="1877"/>
            <a:chExt cx="3090" cy="2325"/>
          </a:xfrm>
        </p:grpSpPr>
        <p:sp>
          <p:nvSpPr>
            <p:cNvPr id="763909" name="AutoShape 5"/>
            <p:cNvSpPr>
              <a:spLocks noChangeArrowheads="1"/>
            </p:cNvSpPr>
            <p:nvPr/>
          </p:nvSpPr>
          <p:spPr bwMode="auto">
            <a:xfrm>
              <a:off x="272" y="1877"/>
              <a:ext cx="3090" cy="2325"/>
            </a:xfrm>
            <a:prstGeom prst="cube">
              <a:avLst>
                <a:gd name="adj" fmla="val 726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DatabaseServer</a:t>
              </a:r>
              <a:endParaRPr lang="el-GR" altLang="el-GR" sz="1800" u="sng"/>
            </a:p>
          </p:txBody>
        </p:sp>
        <p:sp>
          <p:nvSpPr>
            <p:cNvPr id="763910" name="AutoShape 6"/>
            <p:cNvSpPr>
              <a:spLocks noChangeArrowheads="1"/>
            </p:cNvSpPr>
            <p:nvPr/>
          </p:nvSpPr>
          <p:spPr bwMode="auto">
            <a:xfrm>
              <a:off x="414" y="2586"/>
              <a:ext cx="2636" cy="1502"/>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LinuxOS</a:t>
              </a:r>
              <a:endParaRPr lang="el-GR" altLang="el-GR" sz="1800" u="sng"/>
            </a:p>
          </p:txBody>
        </p:sp>
        <p:sp>
          <p:nvSpPr>
            <p:cNvPr id="763911" name="AutoShape 7"/>
            <p:cNvSpPr>
              <a:spLocks noChangeArrowheads="1"/>
            </p:cNvSpPr>
            <p:nvPr/>
          </p:nvSpPr>
          <p:spPr bwMode="auto">
            <a:xfrm>
              <a:off x="583" y="3238"/>
              <a:ext cx="2212" cy="737"/>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MySQL</a:t>
              </a:r>
              <a:endParaRPr lang="el-GR" altLang="el-GR" sz="1800" u="sng"/>
            </a:p>
          </p:txBody>
        </p:sp>
      </p:grpSp>
      <p:grpSp>
        <p:nvGrpSpPr>
          <p:cNvPr id="763912" name="Group 8"/>
          <p:cNvGrpSpPr>
            <a:grpSpLocks/>
          </p:cNvGrpSpPr>
          <p:nvPr/>
        </p:nvGrpSpPr>
        <p:grpSpPr bwMode="auto">
          <a:xfrm>
            <a:off x="4797025" y="3789040"/>
            <a:ext cx="4230687" cy="2789237"/>
            <a:chOff x="272" y="1877"/>
            <a:chExt cx="3090" cy="2325"/>
          </a:xfrm>
        </p:grpSpPr>
        <p:sp>
          <p:nvSpPr>
            <p:cNvPr id="763913" name="AutoShape 9"/>
            <p:cNvSpPr>
              <a:spLocks noChangeArrowheads="1"/>
            </p:cNvSpPr>
            <p:nvPr/>
          </p:nvSpPr>
          <p:spPr bwMode="auto">
            <a:xfrm>
              <a:off x="272" y="1877"/>
              <a:ext cx="3090" cy="2325"/>
            </a:xfrm>
            <a:prstGeom prst="cube">
              <a:avLst>
                <a:gd name="adj" fmla="val 726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ApplicationServer</a:t>
              </a:r>
              <a:endParaRPr lang="el-GR" altLang="el-GR" sz="1800" u="sng"/>
            </a:p>
          </p:txBody>
        </p:sp>
        <p:sp>
          <p:nvSpPr>
            <p:cNvPr id="763914" name="AutoShape 10"/>
            <p:cNvSpPr>
              <a:spLocks noChangeArrowheads="1"/>
            </p:cNvSpPr>
            <p:nvPr/>
          </p:nvSpPr>
          <p:spPr bwMode="auto">
            <a:xfrm>
              <a:off x="414" y="2586"/>
              <a:ext cx="2636" cy="1502"/>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LinuxOS</a:t>
              </a:r>
              <a:endParaRPr lang="el-GR" altLang="el-GR" sz="1800" u="sng"/>
            </a:p>
          </p:txBody>
        </p:sp>
        <p:sp>
          <p:nvSpPr>
            <p:cNvPr id="763915" name="AutoShape 11"/>
            <p:cNvSpPr>
              <a:spLocks noChangeArrowheads="1"/>
            </p:cNvSpPr>
            <p:nvPr/>
          </p:nvSpPr>
          <p:spPr bwMode="auto">
            <a:xfrm>
              <a:off x="583" y="3238"/>
              <a:ext cx="2212" cy="737"/>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Tomcat 7</a:t>
              </a:r>
              <a:endParaRPr lang="el-GR" altLang="el-GR" sz="1800" u="sng"/>
            </a:p>
          </p:txBody>
        </p:sp>
      </p:grpSp>
      <p:sp>
        <p:nvSpPr>
          <p:cNvPr id="763916" name="Line 12"/>
          <p:cNvSpPr>
            <a:spLocks noChangeShapeType="1"/>
          </p:cNvSpPr>
          <p:nvPr/>
        </p:nvSpPr>
        <p:spPr bwMode="auto">
          <a:xfrm>
            <a:off x="4346575" y="4554538"/>
            <a:ext cx="4504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4930" name="Rectangle 2"/>
          <p:cNvSpPr>
            <a:spLocks noGrp="1" noChangeArrowheads="1"/>
          </p:cNvSpPr>
          <p:nvPr>
            <p:ph type="title"/>
          </p:nvPr>
        </p:nvSpPr>
        <p:spPr/>
        <p:txBody>
          <a:bodyPr>
            <a:normAutofit fontScale="90000"/>
          </a:bodyPr>
          <a:lstStyle/>
          <a:p>
            <a:r>
              <a:rPr lang="el-GR" altLang="el-GR" dirty="0"/>
              <a:t>Προϊόντα στα διαγράμματα παράταξης</a:t>
            </a:r>
          </a:p>
        </p:txBody>
      </p:sp>
      <p:sp>
        <p:nvSpPr>
          <p:cNvPr id="764931" name="Rectangle 3"/>
          <p:cNvSpPr>
            <a:spLocks noGrp="1" noChangeArrowheads="1"/>
          </p:cNvSpPr>
          <p:nvPr>
            <p:ph idx="1"/>
          </p:nvPr>
        </p:nvSpPr>
        <p:spPr/>
        <p:txBody>
          <a:bodyPr/>
          <a:lstStyle/>
          <a:p>
            <a:r>
              <a:rPr lang="el-GR" altLang="el-GR" sz="2400" dirty="0"/>
              <a:t>Ένας κόμβος μπορεί να περιέχει ένα </a:t>
            </a:r>
            <a:r>
              <a:rPr lang="el-GR" altLang="el-GR" sz="2400" b="1" dirty="0"/>
              <a:t>προϊόν (</a:t>
            </a:r>
            <a:r>
              <a:rPr lang="en-US" altLang="el-GR" sz="2400" b="1" dirty="0"/>
              <a:t>artifact</a:t>
            </a:r>
            <a:r>
              <a:rPr lang="el-GR" altLang="el-GR" sz="2400" b="1" dirty="0"/>
              <a:t>) το οποίο είναι μία διακριτή </a:t>
            </a:r>
            <a:r>
              <a:rPr lang="el-GR" altLang="el-GR" sz="2400" dirty="0"/>
              <a:t>φυσική οντότητα του λογισμικού και το οποίο είναι συνήθως ένα αρχείο. Ένα προϊόν μπορεί να είναι ένα εκτελέσιμο αρχείο, ένα αρχείο ρυθμίσεων, σελίδες HTML κ.ά. Ένα προϊόν φέρει τη λέξη-κλειδί «</a:t>
            </a:r>
            <a:r>
              <a:rPr lang="en-US" altLang="el-GR" sz="2400" dirty="0"/>
              <a:t>artifact</a:t>
            </a:r>
            <a:r>
              <a:rPr lang="el-GR" altLang="el-GR" sz="2400" dirty="0"/>
              <a:t>» ή ένα εικονίδιο που παρουσιάζεται στο σχήμα της επόμενης διαφάνειας</a:t>
            </a:r>
          </a:p>
          <a:p>
            <a:r>
              <a:rPr lang="el-GR" altLang="el-GR" sz="2400" dirty="0"/>
              <a:t>Οι κόμβοι περιέχουν προϊόντα (</a:t>
            </a:r>
            <a:r>
              <a:rPr lang="en-US" altLang="el-GR" sz="2400" dirty="0"/>
              <a:t>artifacts</a:t>
            </a:r>
            <a:r>
              <a:rPr lang="el-GR" altLang="el-GR" sz="2400" dirty="0"/>
              <a:t>) που είναι οι φυσικές μονάδες λογισμικού, όπως είναι τα εκτελέσιμα αρχεία, τα αρχεία </a:t>
            </a:r>
            <a:r>
              <a:rPr lang="en-US" altLang="el-GR" sz="2400" dirty="0"/>
              <a:t>jar</a:t>
            </a:r>
            <a:r>
              <a:rPr lang="el-GR" altLang="el-GR" sz="2400" dirty="0"/>
              <a:t>, τα αρχεία </a:t>
            </a:r>
            <a:r>
              <a:rPr lang="en-US" altLang="el-GR" sz="2400" dirty="0"/>
              <a:t>war, </a:t>
            </a:r>
            <a:r>
              <a:rPr lang="el-GR" altLang="el-GR" sz="2400" dirty="0"/>
              <a:t>αρχεία ρυθμίσεων, σελίδες HTML κ.λπ.</a:t>
            </a:r>
            <a:endParaRPr lang="el-GR" altLang="el-GR" sz="3600" dirty="0"/>
          </a:p>
        </p:txBody>
      </p:sp>
      <p:sp>
        <p:nvSpPr>
          <p:cNvPr id="6" name="Slide Number Placeholder 5"/>
          <p:cNvSpPr>
            <a:spLocks noGrp="1"/>
          </p:cNvSpPr>
          <p:nvPr>
            <p:ph type="sldNum" sz="quarter" idx="12"/>
          </p:nvPr>
        </p:nvSpPr>
        <p:spPr>
          <a:xfrm>
            <a:off x="7425344" y="6394245"/>
            <a:ext cx="984019" cy="365125"/>
          </a:xfrm>
        </p:spPr>
        <p:txBody>
          <a:bodyPr/>
          <a:lstStyle/>
          <a:p>
            <a:fld id="{42F199EF-E469-44CF-A6FB-89406932C169}" type="slidenum">
              <a:rPr lang="el-GR" altLang="el-GR"/>
              <a:pPr/>
              <a:t>129</a:t>
            </a:fld>
            <a:endParaRPr lang="el-GR" alt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3618" name="Rectangle 2"/>
          <p:cNvSpPr>
            <a:spLocks noGrp="1" noChangeArrowheads="1"/>
          </p:cNvSpPr>
          <p:nvPr>
            <p:ph type="title"/>
          </p:nvPr>
        </p:nvSpPr>
        <p:spPr/>
        <p:txBody>
          <a:bodyPr/>
          <a:lstStyle/>
          <a:p>
            <a:r>
              <a:rPr lang="el-GR" altLang="el-GR" sz="4000"/>
              <a:t>Οδηγίες για τη σύνταξη του κειμένου</a:t>
            </a:r>
          </a:p>
        </p:txBody>
      </p:sp>
      <p:sp>
        <p:nvSpPr>
          <p:cNvPr id="623619" name="Rectangle 3"/>
          <p:cNvSpPr>
            <a:spLocks noGrp="1" noChangeArrowheads="1"/>
          </p:cNvSpPr>
          <p:nvPr>
            <p:ph idx="1"/>
          </p:nvPr>
        </p:nvSpPr>
        <p:spPr>
          <a:xfrm>
            <a:off x="431540" y="1600200"/>
            <a:ext cx="7977824" cy="4530725"/>
          </a:xfrm>
        </p:spPr>
        <p:txBody>
          <a:bodyPr/>
          <a:lstStyle/>
          <a:p>
            <a:r>
              <a:rPr lang="el-GR" altLang="el-GR" sz="2400" dirty="0"/>
              <a:t>Τα βήματα των περιπτώσεων χρήσης περιγράφονται με απλές καταφατικές και σύντομες προτάσεις.</a:t>
            </a:r>
          </a:p>
          <a:p>
            <a:r>
              <a:rPr lang="el-GR" altLang="el-GR" sz="2400" dirty="0"/>
              <a:t>Διατυπώνουν με ακρίβεια για το τι κάνει το σύστημα και τι ο πρωτεύων </a:t>
            </a:r>
            <a:r>
              <a:rPr lang="en-US" altLang="el-GR" sz="2400" dirty="0"/>
              <a:t>actor</a:t>
            </a:r>
            <a:r>
              <a:rPr lang="el-GR" altLang="el-GR" sz="2400" dirty="0"/>
              <a:t>.</a:t>
            </a:r>
          </a:p>
          <a:p>
            <a:r>
              <a:rPr lang="el-GR" altLang="el-GR" sz="2400" dirty="0"/>
              <a:t>Δεν περιγράφεται το </a:t>
            </a:r>
            <a:r>
              <a:rPr lang="el-GR" altLang="el-GR" sz="2400" b="1" i="1" dirty="0"/>
              <a:t>πώς</a:t>
            </a:r>
            <a:r>
              <a:rPr lang="el-GR" altLang="el-GR" sz="2400" dirty="0"/>
              <a:t> δουλεύει το σύστημα αλλά μόνο το </a:t>
            </a:r>
            <a:r>
              <a:rPr lang="el-GR" altLang="el-GR" sz="2400" b="1" i="1" dirty="0"/>
              <a:t>τι</a:t>
            </a:r>
            <a:r>
              <a:rPr lang="el-GR" altLang="el-GR" sz="2400" dirty="0"/>
              <a:t> κάνει. Η εσωτερική λειτουργία θεωρείται εδώ ως </a:t>
            </a:r>
            <a:r>
              <a:rPr lang="el-GR" altLang="el-GR" sz="2400" i="1" dirty="0"/>
              <a:t>μαύρο κουτί</a:t>
            </a:r>
            <a:r>
              <a:rPr lang="el-GR" altLang="el-GR" sz="2400" dirty="0"/>
              <a:t>.</a:t>
            </a:r>
          </a:p>
          <a:p>
            <a:r>
              <a:rPr lang="el-GR" altLang="el-GR" sz="2400" dirty="0"/>
              <a:t>Δεν περιγράφονται στοιχεία της διεπαφής χρήστη, όπως και άλλα στοιχεία που αφορούν τη σχεδίαση του λογισμικού. Λεπτομερέστερα στοιχεία της διεπαφής μπορούμε να συμπεριλάβουμε </a:t>
            </a:r>
            <a:r>
              <a:rPr lang="el-GR" altLang="el-GR" sz="2400" i="1" dirty="0"/>
              <a:t>μόνο</a:t>
            </a:r>
            <a:r>
              <a:rPr lang="el-GR" altLang="el-GR" sz="2400" dirty="0"/>
              <a:t> στη μορφή συστήματος</a:t>
            </a:r>
          </a:p>
        </p:txBody>
      </p:sp>
      <p:sp>
        <p:nvSpPr>
          <p:cNvPr id="6" name="Slide Number Placeholder 5"/>
          <p:cNvSpPr>
            <a:spLocks noGrp="1"/>
          </p:cNvSpPr>
          <p:nvPr>
            <p:ph type="sldNum" sz="quarter" idx="12"/>
          </p:nvPr>
        </p:nvSpPr>
        <p:spPr/>
        <p:txBody>
          <a:bodyPr/>
          <a:lstStyle/>
          <a:p>
            <a:fld id="{71AB4699-0252-4163-8A0E-D13525458F44}" type="slidenum">
              <a:rPr lang="el-GR" altLang="el-GR"/>
              <a:pPr/>
              <a:t>13</a:t>
            </a:fld>
            <a:endParaRPr lang="el-GR" altLang="el-G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p:txBody>
          <a:bodyPr/>
          <a:lstStyle/>
          <a:p>
            <a:r>
              <a:rPr lang="el-GR" altLang="el-GR" sz="3600"/>
              <a:t>Συμβολισμοί για τα προϊόντα στα διαγράμματα παράταξης</a:t>
            </a:r>
          </a:p>
        </p:txBody>
      </p:sp>
      <p:sp>
        <p:nvSpPr>
          <p:cNvPr id="765955" name="Rectangle 3"/>
          <p:cNvSpPr>
            <a:spLocks noGrp="1" noChangeArrowheads="1"/>
          </p:cNvSpPr>
          <p:nvPr>
            <p:ph idx="1"/>
          </p:nvPr>
        </p:nvSpPr>
        <p:spPr/>
        <p:txBody>
          <a:bodyPr/>
          <a:lstStyle/>
          <a:p>
            <a:r>
              <a:rPr lang="el-GR" altLang="el-GR"/>
              <a:t>Συμβολισμός 1: με τη λέξη-κλειδί </a:t>
            </a:r>
            <a:r>
              <a:rPr lang="en-US" altLang="el-GR"/>
              <a:t>&lt;&lt;artifact&gt;&gt;</a:t>
            </a:r>
          </a:p>
          <a:p>
            <a:r>
              <a:rPr lang="el-GR" altLang="el-GR"/>
              <a:t>Συμβολισμός 2: με εικονίδιο εντός του πλαισίου</a:t>
            </a:r>
          </a:p>
        </p:txBody>
      </p:sp>
      <p:sp>
        <p:nvSpPr>
          <p:cNvPr id="9" name="Slide Number Placeholder 5"/>
          <p:cNvSpPr>
            <a:spLocks noGrp="1"/>
          </p:cNvSpPr>
          <p:nvPr>
            <p:ph type="sldNum" sz="quarter" idx="12"/>
          </p:nvPr>
        </p:nvSpPr>
        <p:spPr/>
        <p:txBody>
          <a:bodyPr/>
          <a:lstStyle/>
          <a:p>
            <a:fld id="{1FF318CD-9E92-4EB7-A08D-019E1E5A857B}" type="slidenum">
              <a:rPr lang="el-GR" altLang="el-GR"/>
              <a:pPr/>
              <a:t>130</a:t>
            </a:fld>
            <a:endParaRPr lang="el-GR" altLang="el-GR"/>
          </a:p>
        </p:txBody>
      </p:sp>
      <p:sp>
        <p:nvSpPr>
          <p:cNvPr id="765956" name="Rectangle 4"/>
          <p:cNvSpPr>
            <a:spLocks noChangeArrowheads="1"/>
          </p:cNvSpPr>
          <p:nvPr/>
        </p:nvSpPr>
        <p:spPr bwMode="auto">
          <a:xfrm>
            <a:off x="836613" y="4508500"/>
            <a:ext cx="2655887" cy="946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&lt;&lt;</a:t>
            </a:r>
            <a:r>
              <a:rPr lang="en-US" altLang="el-GR" sz="2400"/>
              <a:t>artifact&gt;&gt;</a:t>
            </a:r>
          </a:p>
          <a:p>
            <a:pPr algn="ctr"/>
            <a:r>
              <a:rPr lang="en-US" altLang="el-GR" sz="2400"/>
              <a:t>libraryLogic.war</a:t>
            </a:r>
            <a:endParaRPr lang="el-GR" altLang="el-GR" sz="2400"/>
          </a:p>
        </p:txBody>
      </p:sp>
      <p:sp>
        <p:nvSpPr>
          <p:cNvPr id="765957" name="Rectangle 5"/>
          <p:cNvSpPr>
            <a:spLocks noChangeArrowheads="1"/>
          </p:cNvSpPr>
          <p:nvPr/>
        </p:nvSpPr>
        <p:spPr bwMode="auto">
          <a:xfrm>
            <a:off x="5021263" y="4508500"/>
            <a:ext cx="2655887" cy="946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el-GR" sz="2400"/>
              <a:t>libraryLogic.war</a:t>
            </a:r>
            <a:endParaRPr lang="el-GR" altLang="el-GR" sz="2400"/>
          </a:p>
        </p:txBody>
      </p:sp>
      <p:sp>
        <p:nvSpPr>
          <p:cNvPr id="765958" name="AutoShape 6"/>
          <p:cNvSpPr>
            <a:spLocks noChangeArrowheads="1"/>
          </p:cNvSpPr>
          <p:nvPr/>
        </p:nvSpPr>
        <p:spPr bwMode="auto">
          <a:xfrm flipV="1">
            <a:off x="7272338" y="4643438"/>
            <a:ext cx="314325" cy="315912"/>
          </a:xfrm>
          <a:prstGeom prst="foldedCorner">
            <a:avLst>
              <a:gd name="adj" fmla="val 29796"/>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l-GR" altLang="el-GR" sz="3600"/>
              <a:t>Ένα συνολικό διάγραμμα παράταξης</a:t>
            </a:r>
          </a:p>
        </p:txBody>
      </p:sp>
      <p:sp>
        <p:nvSpPr>
          <p:cNvPr id="20" name="Slide Number Placeholder 3"/>
          <p:cNvSpPr>
            <a:spLocks noGrp="1"/>
          </p:cNvSpPr>
          <p:nvPr>
            <p:ph type="sldNum" sz="quarter" idx="12"/>
          </p:nvPr>
        </p:nvSpPr>
        <p:spPr/>
        <p:txBody>
          <a:bodyPr/>
          <a:lstStyle/>
          <a:p>
            <a:fld id="{27C6AE67-4756-4D3E-B920-5E54170681DF}" type="slidenum">
              <a:rPr lang="el-GR" altLang="el-GR"/>
              <a:pPr/>
              <a:t>131</a:t>
            </a:fld>
            <a:endParaRPr lang="el-GR" altLang="el-GR"/>
          </a:p>
        </p:txBody>
      </p:sp>
      <p:sp>
        <p:nvSpPr>
          <p:cNvPr id="766979" name="AutoShape 3"/>
          <p:cNvSpPr>
            <a:spLocks noChangeArrowheads="1"/>
          </p:cNvSpPr>
          <p:nvPr/>
        </p:nvSpPr>
        <p:spPr bwMode="auto">
          <a:xfrm>
            <a:off x="250825" y="1403350"/>
            <a:ext cx="3609975" cy="1801813"/>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RemotePC</a:t>
            </a:r>
            <a:endParaRPr lang="el-GR" altLang="el-GR" sz="1800" u="sng"/>
          </a:p>
        </p:txBody>
      </p:sp>
      <p:sp>
        <p:nvSpPr>
          <p:cNvPr id="766980" name="AutoShape 4"/>
          <p:cNvSpPr>
            <a:spLocks noChangeArrowheads="1"/>
          </p:cNvSpPr>
          <p:nvPr/>
        </p:nvSpPr>
        <p:spPr bwMode="auto">
          <a:xfrm>
            <a:off x="482600" y="2185988"/>
            <a:ext cx="3028950" cy="88265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Browser</a:t>
            </a:r>
            <a:endParaRPr lang="el-GR" altLang="el-GR" sz="1800" u="sng"/>
          </a:p>
        </p:txBody>
      </p:sp>
      <p:sp>
        <p:nvSpPr>
          <p:cNvPr id="766981" name="AutoShape 5"/>
          <p:cNvSpPr>
            <a:spLocks noChangeArrowheads="1"/>
          </p:cNvSpPr>
          <p:nvPr/>
        </p:nvSpPr>
        <p:spPr bwMode="auto">
          <a:xfrm>
            <a:off x="250825" y="4373563"/>
            <a:ext cx="3609975" cy="1801812"/>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LocalPC</a:t>
            </a:r>
            <a:endParaRPr lang="el-GR" altLang="el-GR" sz="1800" u="sng"/>
          </a:p>
        </p:txBody>
      </p:sp>
      <p:sp>
        <p:nvSpPr>
          <p:cNvPr id="766982" name="AutoShape 6"/>
          <p:cNvSpPr>
            <a:spLocks noChangeArrowheads="1"/>
          </p:cNvSpPr>
          <p:nvPr/>
        </p:nvSpPr>
        <p:spPr bwMode="auto">
          <a:xfrm>
            <a:off x="482600" y="5156200"/>
            <a:ext cx="3028950" cy="88265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Browser</a:t>
            </a:r>
            <a:endParaRPr lang="el-GR" altLang="el-GR" sz="1800" u="sng"/>
          </a:p>
        </p:txBody>
      </p:sp>
      <p:sp>
        <p:nvSpPr>
          <p:cNvPr id="766983" name="AutoShape 7"/>
          <p:cNvSpPr>
            <a:spLocks noChangeArrowheads="1"/>
          </p:cNvSpPr>
          <p:nvPr/>
        </p:nvSpPr>
        <p:spPr bwMode="auto">
          <a:xfrm>
            <a:off x="5111750" y="4868863"/>
            <a:ext cx="3609975" cy="1801812"/>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DatabaseServer</a:t>
            </a:r>
            <a:endParaRPr lang="el-GR" altLang="el-GR" sz="1800" u="sng"/>
          </a:p>
        </p:txBody>
      </p:sp>
      <p:sp>
        <p:nvSpPr>
          <p:cNvPr id="766984" name="AutoShape 8"/>
          <p:cNvSpPr>
            <a:spLocks noChangeArrowheads="1"/>
          </p:cNvSpPr>
          <p:nvPr/>
        </p:nvSpPr>
        <p:spPr bwMode="auto">
          <a:xfrm>
            <a:off x="5343525" y="5651500"/>
            <a:ext cx="2963863" cy="88265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MySQL</a:t>
            </a:r>
            <a:endParaRPr lang="el-GR" altLang="el-GR" sz="1800" u="sng"/>
          </a:p>
        </p:txBody>
      </p:sp>
      <p:sp>
        <p:nvSpPr>
          <p:cNvPr id="766985" name="AutoShape 9"/>
          <p:cNvSpPr>
            <a:spLocks noChangeArrowheads="1"/>
          </p:cNvSpPr>
          <p:nvPr/>
        </p:nvSpPr>
        <p:spPr bwMode="auto">
          <a:xfrm>
            <a:off x="5111750" y="1042988"/>
            <a:ext cx="3609975" cy="3690937"/>
          </a:xfrm>
          <a:prstGeom prst="cube">
            <a:avLst>
              <a:gd name="adj" fmla="val 567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ApplicationServer</a:t>
            </a:r>
            <a:endParaRPr lang="el-GR" altLang="el-GR" sz="1800" u="sng"/>
          </a:p>
        </p:txBody>
      </p:sp>
      <p:sp>
        <p:nvSpPr>
          <p:cNvPr id="766986" name="AutoShape 10"/>
          <p:cNvSpPr>
            <a:spLocks noChangeArrowheads="1"/>
          </p:cNvSpPr>
          <p:nvPr/>
        </p:nvSpPr>
        <p:spPr bwMode="auto">
          <a:xfrm>
            <a:off x="5343525" y="2033588"/>
            <a:ext cx="3028950" cy="765175"/>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Apache 2</a:t>
            </a:r>
            <a:endParaRPr lang="el-GR" altLang="el-GR" sz="1800" u="sng"/>
          </a:p>
        </p:txBody>
      </p:sp>
      <p:sp>
        <p:nvSpPr>
          <p:cNvPr id="766987" name="AutoShape 11"/>
          <p:cNvSpPr>
            <a:spLocks noChangeArrowheads="1"/>
          </p:cNvSpPr>
          <p:nvPr/>
        </p:nvSpPr>
        <p:spPr bwMode="auto">
          <a:xfrm>
            <a:off x="5343525" y="3024188"/>
            <a:ext cx="3028950" cy="157480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Tomcat 7</a:t>
            </a:r>
            <a:endParaRPr lang="el-GR" altLang="el-GR" sz="1800" u="sng"/>
          </a:p>
        </p:txBody>
      </p:sp>
      <p:sp>
        <p:nvSpPr>
          <p:cNvPr id="766988" name="Rectangle 12"/>
          <p:cNvSpPr>
            <a:spLocks noChangeArrowheads="1"/>
          </p:cNvSpPr>
          <p:nvPr/>
        </p:nvSpPr>
        <p:spPr bwMode="auto">
          <a:xfrm>
            <a:off x="5695950" y="3833813"/>
            <a:ext cx="2114550"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el-GR" sz="1800"/>
              <a:t>libraryLogic.war</a:t>
            </a:r>
            <a:endParaRPr lang="el-GR" altLang="el-GR" sz="1800"/>
          </a:p>
        </p:txBody>
      </p:sp>
      <p:sp>
        <p:nvSpPr>
          <p:cNvPr id="766989" name="AutoShape 13"/>
          <p:cNvSpPr>
            <a:spLocks noChangeArrowheads="1"/>
          </p:cNvSpPr>
          <p:nvPr/>
        </p:nvSpPr>
        <p:spPr bwMode="auto">
          <a:xfrm flipV="1">
            <a:off x="7316788" y="3924300"/>
            <a:ext cx="227012" cy="223838"/>
          </a:xfrm>
          <a:prstGeom prst="foldedCorner">
            <a:avLst>
              <a:gd name="adj" fmla="val 29796"/>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66990" name="Line 14"/>
          <p:cNvSpPr>
            <a:spLocks noChangeShapeType="1"/>
          </p:cNvSpPr>
          <p:nvPr/>
        </p:nvSpPr>
        <p:spPr bwMode="auto">
          <a:xfrm>
            <a:off x="6821488" y="2798763"/>
            <a:ext cx="0" cy="225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66991" name="Line 15"/>
          <p:cNvSpPr>
            <a:spLocks noChangeShapeType="1"/>
          </p:cNvSpPr>
          <p:nvPr/>
        </p:nvSpPr>
        <p:spPr bwMode="auto">
          <a:xfrm>
            <a:off x="3490913" y="2438400"/>
            <a:ext cx="18462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66992" name="Line 16"/>
          <p:cNvSpPr>
            <a:spLocks noChangeShapeType="1"/>
          </p:cNvSpPr>
          <p:nvPr/>
        </p:nvSpPr>
        <p:spPr bwMode="auto">
          <a:xfrm flipV="1">
            <a:off x="3536950" y="2619375"/>
            <a:ext cx="1844675" cy="2789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66993" name="Freeform 17"/>
          <p:cNvSpPr>
            <a:spLocks/>
          </p:cNvSpPr>
          <p:nvPr/>
        </p:nvSpPr>
        <p:spPr bwMode="auto">
          <a:xfrm>
            <a:off x="7812088" y="4059238"/>
            <a:ext cx="1125537" cy="2025650"/>
          </a:xfrm>
          <a:custGeom>
            <a:avLst/>
            <a:gdLst>
              <a:gd name="T0" fmla="*/ 0 w 709"/>
              <a:gd name="T1" fmla="*/ 0 h 1276"/>
              <a:gd name="T2" fmla="*/ 709 w 709"/>
              <a:gd name="T3" fmla="*/ 0 h 1276"/>
              <a:gd name="T4" fmla="*/ 709 w 709"/>
              <a:gd name="T5" fmla="*/ 1276 h 1276"/>
              <a:gd name="T6" fmla="*/ 284 w 709"/>
              <a:gd name="T7" fmla="*/ 1276 h 1276"/>
            </a:gdLst>
            <a:ahLst/>
            <a:cxnLst>
              <a:cxn ang="0">
                <a:pos x="T0" y="T1"/>
              </a:cxn>
              <a:cxn ang="0">
                <a:pos x="T2" y="T3"/>
              </a:cxn>
              <a:cxn ang="0">
                <a:pos x="T4" y="T5"/>
              </a:cxn>
              <a:cxn ang="0">
                <a:pos x="T6" y="T7"/>
              </a:cxn>
            </a:cxnLst>
            <a:rect l="0" t="0" r="r" b="b"/>
            <a:pathLst>
              <a:path w="709" h="1276">
                <a:moveTo>
                  <a:pt x="0" y="0"/>
                </a:moveTo>
                <a:lnTo>
                  <a:pt x="709" y="0"/>
                </a:lnTo>
                <a:lnTo>
                  <a:pt x="709" y="1276"/>
                </a:lnTo>
                <a:lnTo>
                  <a:pt x="284" y="1276"/>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normAutofit fontScale="90000"/>
          </a:bodyPr>
          <a:lstStyle/>
          <a:p>
            <a:r>
              <a:rPr lang="el-GR" altLang="el-GR"/>
              <a:t>Ένα συνολικό διάγραμμα παράταξης</a:t>
            </a:r>
          </a:p>
        </p:txBody>
      </p:sp>
      <p:sp>
        <p:nvSpPr>
          <p:cNvPr id="768003" name="Rectangle 3"/>
          <p:cNvSpPr>
            <a:spLocks noGrp="1" noChangeArrowheads="1"/>
          </p:cNvSpPr>
          <p:nvPr>
            <p:ph idx="1"/>
          </p:nvPr>
        </p:nvSpPr>
        <p:spPr/>
        <p:txBody>
          <a:bodyPr/>
          <a:lstStyle/>
          <a:p>
            <a:r>
              <a:rPr lang="el-GR" altLang="el-GR" sz="2800" dirty="0"/>
              <a:t>Το διάγραμμα της προηγούμενης διαφάνειας εμφανίζει μία </a:t>
            </a:r>
            <a:r>
              <a:rPr lang="el-GR" altLang="el-GR" sz="2800" b="1" dirty="0"/>
              <a:t>αρχιτεκτονική τριών επιπέδων (</a:t>
            </a:r>
            <a:r>
              <a:rPr lang="en-US" altLang="el-GR" sz="2800" b="1" dirty="0"/>
              <a:t>3-tier architecture</a:t>
            </a:r>
            <a:r>
              <a:rPr lang="el-GR" altLang="el-GR" sz="2800" b="1" dirty="0"/>
              <a:t>). </a:t>
            </a:r>
          </a:p>
          <a:p>
            <a:pPr lvl="1"/>
            <a:r>
              <a:rPr lang="el-GR" altLang="el-GR" sz="2400" dirty="0"/>
              <a:t>Ένα επίπεδο είναι η βάση δεδομένων</a:t>
            </a:r>
          </a:p>
          <a:p>
            <a:pPr lvl="1"/>
            <a:r>
              <a:rPr lang="el-GR" altLang="el-GR" sz="2400" dirty="0"/>
              <a:t>Ένα επίπεδο είναι ο εξυπηρέτης διαδικτύου</a:t>
            </a:r>
          </a:p>
          <a:p>
            <a:pPr lvl="1"/>
            <a:r>
              <a:rPr lang="el-GR" altLang="el-GR" sz="2400" dirty="0"/>
              <a:t>Ένα επίπεδο είναι οι υπολογιστές των χρηστών με τα προγράμματα πλοήγησης</a:t>
            </a:r>
          </a:p>
        </p:txBody>
      </p:sp>
      <p:sp>
        <p:nvSpPr>
          <p:cNvPr id="6" name="Slide Number Placeholder 3"/>
          <p:cNvSpPr>
            <a:spLocks noGrp="1"/>
          </p:cNvSpPr>
          <p:nvPr>
            <p:ph type="sldNum" sz="quarter" idx="12"/>
          </p:nvPr>
        </p:nvSpPr>
        <p:spPr/>
        <p:txBody>
          <a:bodyPr/>
          <a:lstStyle/>
          <a:p>
            <a:fld id="{68102EC2-9F69-4A21-8335-7F262CD687F3}" type="slidenum">
              <a:rPr lang="el-GR" altLang="el-GR"/>
              <a:pPr/>
              <a:t>132</a:t>
            </a:fld>
            <a:endParaRPr lang="el-GR" altLang="el-G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p:txBody>
          <a:bodyPr/>
          <a:lstStyle/>
          <a:p>
            <a:r>
              <a:rPr lang="el-GR" altLang="el-GR"/>
              <a:t>Προδιαγραφές παράταξης </a:t>
            </a:r>
          </a:p>
        </p:txBody>
      </p:sp>
      <p:sp>
        <p:nvSpPr>
          <p:cNvPr id="756739" name="Rectangle 3"/>
          <p:cNvSpPr>
            <a:spLocks noGrp="1" noChangeArrowheads="1"/>
          </p:cNvSpPr>
          <p:nvPr>
            <p:ph idx="1"/>
          </p:nvPr>
        </p:nvSpPr>
        <p:spPr/>
        <p:txBody>
          <a:bodyPr/>
          <a:lstStyle/>
          <a:p>
            <a:r>
              <a:rPr lang="el-GR" altLang="el-GR" sz="2800"/>
              <a:t>Ένα διάγραμμα παράταξης μπορεί να έχει μία προδιαγραφή παράταξης</a:t>
            </a:r>
          </a:p>
        </p:txBody>
      </p:sp>
      <p:sp>
        <p:nvSpPr>
          <p:cNvPr id="17" name="Slide Number Placeholder 5"/>
          <p:cNvSpPr>
            <a:spLocks noGrp="1"/>
          </p:cNvSpPr>
          <p:nvPr>
            <p:ph type="sldNum" sz="quarter" idx="12"/>
          </p:nvPr>
        </p:nvSpPr>
        <p:spPr/>
        <p:txBody>
          <a:bodyPr/>
          <a:lstStyle/>
          <a:p>
            <a:fld id="{E609B7E9-0D39-43DA-988F-A7C639A7DAE5}" type="slidenum">
              <a:rPr lang="el-GR" altLang="el-GR"/>
              <a:pPr/>
              <a:t>133</a:t>
            </a:fld>
            <a:endParaRPr lang="el-GR" altLang="el-GR"/>
          </a:p>
        </p:txBody>
      </p:sp>
      <p:sp>
        <p:nvSpPr>
          <p:cNvPr id="756742" name="Rectangle 6"/>
          <p:cNvSpPr>
            <a:spLocks noChangeArrowheads="1"/>
          </p:cNvSpPr>
          <p:nvPr/>
        </p:nvSpPr>
        <p:spPr bwMode="auto">
          <a:xfrm>
            <a:off x="206375" y="4822825"/>
            <a:ext cx="2655888" cy="946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&lt;&lt;</a:t>
            </a:r>
            <a:r>
              <a:rPr lang="en-US" altLang="el-GR" sz="1800"/>
              <a:t>artifact&gt;&gt;</a:t>
            </a:r>
          </a:p>
          <a:p>
            <a:pPr algn="ctr"/>
            <a:r>
              <a:rPr lang="en-US" altLang="el-GR" sz="1800"/>
              <a:t>libraryLogic.war</a:t>
            </a:r>
            <a:endParaRPr lang="el-GR" altLang="el-GR" sz="1800"/>
          </a:p>
        </p:txBody>
      </p:sp>
      <p:sp>
        <p:nvSpPr>
          <p:cNvPr id="756743" name="AutoShape 7"/>
          <p:cNvSpPr>
            <a:spLocks noChangeArrowheads="1"/>
          </p:cNvSpPr>
          <p:nvPr/>
        </p:nvSpPr>
        <p:spPr bwMode="auto">
          <a:xfrm>
            <a:off x="5337175" y="2573338"/>
            <a:ext cx="3609975" cy="3690937"/>
          </a:xfrm>
          <a:prstGeom prst="cube">
            <a:avLst>
              <a:gd name="adj" fmla="val 567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ApplicationServer</a:t>
            </a:r>
            <a:endParaRPr lang="el-GR" altLang="el-GR" sz="1800" u="sng"/>
          </a:p>
        </p:txBody>
      </p:sp>
      <p:sp>
        <p:nvSpPr>
          <p:cNvPr id="756744" name="AutoShape 8"/>
          <p:cNvSpPr>
            <a:spLocks noChangeArrowheads="1"/>
          </p:cNvSpPr>
          <p:nvPr/>
        </p:nvSpPr>
        <p:spPr bwMode="auto">
          <a:xfrm>
            <a:off x="5568950" y="3563938"/>
            <a:ext cx="3028950" cy="765175"/>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Apache 2</a:t>
            </a:r>
            <a:endParaRPr lang="el-GR" altLang="el-GR" sz="1800" u="sng"/>
          </a:p>
        </p:txBody>
      </p:sp>
      <p:sp>
        <p:nvSpPr>
          <p:cNvPr id="756745" name="AutoShape 9"/>
          <p:cNvSpPr>
            <a:spLocks noChangeArrowheads="1"/>
          </p:cNvSpPr>
          <p:nvPr/>
        </p:nvSpPr>
        <p:spPr bwMode="auto">
          <a:xfrm>
            <a:off x="5568950" y="4554538"/>
            <a:ext cx="3028950" cy="157480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Tomcat 7</a:t>
            </a:r>
            <a:endParaRPr lang="el-GR" altLang="el-GR" sz="1800" u="sng"/>
          </a:p>
        </p:txBody>
      </p:sp>
      <p:sp>
        <p:nvSpPr>
          <p:cNvPr id="756746" name="Rectangle 10"/>
          <p:cNvSpPr>
            <a:spLocks noChangeArrowheads="1"/>
          </p:cNvSpPr>
          <p:nvPr/>
        </p:nvSpPr>
        <p:spPr bwMode="auto">
          <a:xfrm>
            <a:off x="5921375" y="5364163"/>
            <a:ext cx="2114550"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el-GR" sz="1800"/>
              <a:t>libraryLogic.war</a:t>
            </a:r>
            <a:endParaRPr lang="el-GR" altLang="el-GR" sz="1800"/>
          </a:p>
        </p:txBody>
      </p:sp>
      <p:sp>
        <p:nvSpPr>
          <p:cNvPr id="756747" name="AutoShape 11"/>
          <p:cNvSpPr>
            <a:spLocks noChangeArrowheads="1"/>
          </p:cNvSpPr>
          <p:nvPr/>
        </p:nvSpPr>
        <p:spPr bwMode="auto">
          <a:xfrm flipV="1">
            <a:off x="7542213" y="5454650"/>
            <a:ext cx="227012" cy="223838"/>
          </a:xfrm>
          <a:prstGeom prst="foldedCorner">
            <a:avLst>
              <a:gd name="adj" fmla="val 29796"/>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6748" name="Line 12"/>
          <p:cNvSpPr>
            <a:spLocks noChangeShapeType="1"/>
          </p:cNvSpPr>
          <p:nvPr/>
        </p:nvSpPr>
        <p:spPr bwMode="auto">
          <a:xfrm>
            <a:off x="7046913" y="4329113"/>
            <a:ext cx="0" cy="225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6749" name="Line 13"/>
          <p:cNvSpPr>
            <a:spLocks noChangeShapeType="1"/>
          </p:cNvSpPr>
          <p:nvPr/>
        </p:nvSpPr>
        <p:spPr bwMode="auto">
          <a:xfrm>
            <a:off x="2860675" y="5319713"/>
            <a:ext cx="2432050" cy="0"/>
          </a:xfrm>
          <a:prstGeom prst="line">
            <a:avLst/>
          </a:prstGeom>
          <a:noFill/>
          <a:ln w="9525">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6750" name="Text Box 14"/>
          <p:cNvSpPr txBox="1">
            <a:spLocks noChangeArrowheads="1"/>
          </p:cNvSpPr>
          <p:nvPr/>
        </p:nvSpPr>
        <p:spPr bwMode="auto">
          <a:xfrm>
            <a:off x="3267075" y="5408613"/>
            <a:ext cx="1390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&lt;&lt;</a:t>
            </a:r>
            <a:r>
              <a:rPr lang="en-US" altLang="el-GR" sz="1800"/>
              <a:t>deploy&gt;&gt;</a:t>
            </a:r>
            <a:endParaRPr lang="el-GR" altLang="el-GR" sz="1800"/>
          </a:p>
        </p:txBody>
      </p:sp>
      <p:sp>
        <p:nvSpPr>
          <p:cNvPr id="756751" name="Rectangle 15"/>
          <p:cNvSpPr>
            <a:spLocks noChangeArrowheads="1"/>
          </p:cNvSpPr>
          <p:nvPr/>
        </p:nvSpPr>
        <p:spPr bwMode="auto">
          <a:xfrm>
            <a:off x="2684463" y="3114675"/>
            <a:ext cx="2473325" cy="6746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el-GR" sz="1800"/>
              <a:t>&lt;&lt; deployment spec&gt;&gt;</a:t>
            </a:r>
          </a:p>
          <a:p>
            <a:pPr algn="ctr"/>
            <a:r>
              <a:rPr lang="en-US" altLang="el-GR" sz="1800"/>
              <a:t>libspec.xml</a:t>
            </a:r>
            <a:endParaRPr lang="el-GR" altLang="el-GR" sz="1800"/>
          </a:p>
        </p:txBody>
      </p:sp>
      <p:sp>
        <p:nvSpPr>
          <p:cNvPr id="756752" name="Line 16"/>
          <p:cNvSpPr>
            <a:spLocks noChangeShapeType="1"/>
          </p:cNvSpPr>
          <p:nvPr/>
        </p:nvSpPr>
        <p:spPr bwMode="auto">
          <a:xfrm>
            <a:off x="3941763" y="3833813"/>
            <a:ext cx="0" cy="14859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p:txBody>
          <a:bodyPr>
            <a:normAutofit/>
          </a:bodyPr>
          <a:lstStyle/>
          <a:p>
            <a:r>
              <a:rPr lang="el-GR" altLang="el-GR"/>
              <a:t>Διαγράμματα διάδρασης</a:t>
            </a:r>
          </a:p>
        </p:txBody>
      </p:sp>
      <p:sp>
        <p:nvSpPr>
          <p:cNvPr id="769027" name="Rectangle 3"/>
          <p:cNvSpPr>
            <a:spLocks noGrp="1" noChangeArrowheads="1"/>
          </p:cNvSpPr>
          <p:nvPr>
            <p:ph idx="1"/>
          </p:nvPr>
        </p:nvSpPr>
        <p:spPr/>
        <p:txBody>
          <a:bodyPr>
            <a:normAutofit fontScale="92500"/>
          </a:bodyPr>
          <a:lstStyle/>
          <a:p>
            <a:pPr>
              <a:spcBef>
                <a:spcPct val="0"/>
              </a:spcBef>
            </a:pPr>
            <a:r>
              <a:rPr lang="el-GR" altLang="el-GR" sz="2000"/>
              <a:t>Νέα έννοια του </a:t>
            </a:r>
            <a:r>
              <a:rPr lang="el-GR" altLang="el-GR" sz="2000" i="1"/>
              <a:t>αποσπάσματος διάδρασης</a:t>
            </a:r>
          </a:p>
          <a:p>
            <a:pPr lvl="1">
              <a:spcBef>
                <a:spcPct val="0"/>
              </a:spcBef>
            </a:pPr>
            <a:r>
              <a:rPr lang="el-GR" altLang="el-GR" sz="1800"/>
              <a:t>Διάδραση είναι ένα κομμάτι συμπεριφοράς που εστιάζεται στην παρατηρήσιμη ανταλλαγή πληροφορίας μεταξύ αντικειμένων που μπορούν να συνδέονται</a:t>
            </a:r>
          </a:p>
          <a:p>
            <a:pPr>
              <a:spcBef>
                <a:spcPct val="0"/>
              </a:spcBef>
            </a:pPr>
            <a:r>
              <a:rPr lang="el-GR" altLang="el-GR" sz="2000"/>
              <a:t>Υπάρχουν 4 είδη διαγραμμάτων διάδρασης:</a:t>
            </a:r>
          </a:p>
          <a:p>
            <a:pPr lvl="1">
              <a:spcBef>
                <a:spcPct val="0"/>
              </a:spcBef>
            </a:pPr>
            <a:r>
              <a:rPr lang="el-GR" altLang="el-GR" sz="2000"/>
              <a:t>Διαγράμματα ακολουθίας</a:t>
            </a:r>
            <a:endParaRPr lang="en-US" altLang="el-GR" sz="2000"/>
          </a:p>
          <a:p>
            <a:pPr lvl="1">
              <a:spcBef>
                <a:spcPct val="0"/>
              </a:spcBef>
            </a:pPr>
            <a:r>
              <a:rPr lang="el-GR" altLang="el-GR" sz="2000"/>
              <a:t>Διαγράμματα επικοινωνίας</a:t>
            </a:r>
          </a:p>
          <a:p>
            <a:pPr lvl="2">
              <a:spcBef>
                <a:spcPct val="0"/>
              </a:spcBef>
            </a:pPr>
            <a:r>
              <a:rPr lang="el-GR" altLang="el-GR" sz="1800"/>
              <a:t>Συνδυασμός πληροφοριών από τα διαγράμματα κλάσεων, περιπτώσεων χρήσης, και ακολουθίας. Μοιάζουν με τα διαγράμματα ακολουθίας, αναπαριστώντας πιο εύληπτα το </a:t>
            </a:r>
            <a:r>
              <a:rPr lang="el-GR" altLang="el-GR" sz="1800" i="1"/>
              <a:t>ποιός επικοινωνεί με ποιόν</a:t>
            </a:r>
            <a:r>
              <a:rPr lang="el-GR" altLang="el-GR" sz="1800"/>
              <a:t>, ενώ τα διαγράμματα ακολουθίας δίνουν καλύτερα τη σειρά των μηνυμάτων</a:t>
            </a:r>
            <a:endParaRPr lang="en-US" altLang="el-GR" sz="1800"/>
          </a:p>
          <a:p>
            <a:pPr lvl="1">
              <a:spcBef>
                <a:spcPct val="0"/>
              </a:spcBef>
            </a:pPr>
            <a:r>
              <a:rPr lang="el-GR" altLang="el-GR" sz="2000"/>
              <a:t>Διαγράμματα επισκόπησης αλληλεπίδρασης</a:t>
            </a:r>
          </a:p>
          <a:p>
            <a:pPr lvl="2">
              <a:spcBef>
                <a:spcPct val="0"/>
              </a:spcBef>
            </a:pPr>
            <a:r>
              <a:rPr lang="el-GR" altLang="el-GR" sz="1800"/>
              <a:t>Μοιάζουν με τα </a:t>
            </a:r>
            <a:r>
              <a:rPr lang="el-GR" altLang="el-GR" sz="1800" i="1"/>
              <a:t>διαγράμματα δραστηριότητας</a:t>
            </a:r>
            <a:r>
              <a:rPr lang="el-GR" altLang="el-GR" sz="1800"/>
              <a:t>, ωστόσο κάθε κόμβος ενέργειας μπορεί να αναλύεται περαιτέρω χρησιμοποιώντας οποιοδήποτε τύπο διαγράμματος διάδρασης </a:t>
            </a:r>
            <a:endParaRPr lang="en-US" altLang="el-GR" sz="1800"/>
          </a:p>
          <a:p>
            <a:pPr lvl="1">
              <a:spcBef>
                <a:spcPct val="0"/>
              </a:spcBef>
            </a:pPr>
            <a:r>
              <a:rPr lang="el-GR" altLang="el-GR" sz="2000"/>
              <a:t>Διαγράμματα χρονισμού</a:t>
            </a:r>
          </a:p>
          <a:p>
            <a:pPr lvl="2">
              <a:spcBef>
                <a:spcPct val="0"/>
              </a:spcBef>
            </a:pPr>
            <a:r>
              <a:rPr lang="el-GR" altLang="el-GR" sz="1800"/>
              <a:t>Εστιάζει στους χρονικούς περιορισμούς. Μοιάζει με διάγραμμα ακολουθίας περιεστραμμένο κατά 90</a:t>
            </a:r>
            <a:r>
              <a:rPr lang="el-GR" altLang="el-GR" sz="1800" baseline="30000"/>
              <a:t>0</a:t>
            </a:r>
            <a:r>
              <a:rPr lang="el-GR" altLang="el-GR" sz="1800" baseline="-25000"/>
              <a:t> </a:t>
            </a:r>
            <a:r>
              <a:rPr lang="el-GR" altLang="el-GR" sz="1800"/>
              <a:t>ώστε ο οριζόντιος άξονας να είναι ο χρόνος</a:t>
            </a:r>
          </a:p>
        </p:txBody>
      </p:sp>
      <p:sp>
        <p:nvSpPr>
          <p:cNvPr id="6" name="Slide Number Placeholder 5"/>
          <p:cNvSpPr>
            <a:spLocks noGrp="1"/>
          </p:cNvSpPr>
          <p:nvPr>
            <p:ph type="sldNum" sz="quarter" idx="12"/>
          </p:nvPr>
        </p:nvSpPr>
        <p:spPr/>
        <p:txBody>
          <a:bodyPr/>
          <a:lstStyle/>
          <a:p>
            <a:fld id="{5167ECA7-986B-42DB-820F-DC8F75167582}" type="slidenum">
              <a:rPr lang="el-GR" altLang="el-GR"/>
              <a:pPr/>
              <a:t>134</a:t>
            </a:fld>
            <a:endParaRPr lang="el-GR" altLang="el-G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p:txBody>
          <a:bodyPr/>
          <a:lstStyle/>
          <a:p>
            <a:r>
              <a:rPr lang="el-GR" altLang="el-GR"/>
              <a:t>Διαδράσεις</a:t>
            </a:r>
          </a:p>
        </p:txBody>
      </p:sp>
      <p:sp>
        <p:nvSpPr>
          <p:cNvPr id="770051" name="Rectangle 3"/>
          <p:cNvSpPr>
            <a:spLocks noGrp="1" noChangeArrowheads="1"/>
          </p:cNvSpPr>
          <p:nvPr>
            <p:ph idx="1"/>
          </p:nvPr>
        </p:nvSpPr>
        <p:spPr/>
        <p:txBody>
          <a:bodyPr/>
          <a:lstStyle/>
          <a:p>
            <a:pPr>
              <a:spcAft>
                <a:spcPts val="1200"/>
              </a:spcAft>
            </a:pPr>
            <a:r>
              <a:rPr lang="el-GR" altLang="el-GR" sz="2400" dirty="0"/>
              <a:t>Οι </a:t>
            </a:r>
            <a:r>
              <a:rPr lang="el-GR" altLang="el-GR" sz="2400" dirty="0" err="1"/>
              <a:t>διαδράσεις</a:t>
            </a:r>
            <a:r>
              <a:rPr lang="el-GR" altLang="el-GR" sz="2400" dirty="0"/>
              <a:t> στη </a:t>
            </a:r>
            <a:r>
              <a:rPr lang="en-US" altLang="el-GR" sz="2400" dirty="0"/>
              <a:t>UML </a:t>
            </a:r>
            <a:r>
              <a:rPr lang="el-GR" altLang="el-GR" sz="2400" dirty="0"/>
              <a:t>χρησιμοποιούνται κυρίως στην </a:t>
            </a:r>
            <a:r>
              <a:rPr lang="el-GR" altLang="el-GR" sz="2400" i="1" dirty="0">
                <a:solidFill>
                  <a:schemeClr val="tx2"/>
                </a:solidFill>
              </a:rPr>
              <a:t>ανάλυση</a:t>
            </a:r>
            <a:r>
              <a:rPr lang="el-GR" altLang="el-GR" sz="2400" dirty="0">
                <a:solidFill>
                  <a:schemeClr val="tx2"/>
                </a:solidFill>
              </a:rPr>
              <a:t> </a:t>
            </a:r>
            <a:r>
              <a:rPr lang="el-GR" altLang="el-GR" sz="2400" dirty="0"/>
              <a:t>για να κατανοήσουμε καλύτερα τις </a:t>
            </a:r>
            <a:r>
              <a:rPr lang="el-GR" altLang="el-GR" sz="2400" dirty="0" err="1"/>
              <a:t>διαδράσεις</a:t>
            </a:r>
            <a:r>
              <a:rPr lang="el-GR" altLang="el-GR" sz="2400" dirty="0"/>
              <a:t> μεταξύ των αντικειμένων</a:t>
            </a:r>
          </a:p>
          <a:p>
            <a:pPr>
              <a:spcAft>
                <a:spcPts val="1200"/>
              </a:spcAft>
            </a:pPr>
            <a:r>
              <a:rPr lang="el-GR" altLang="el-GR" sz="2400" dirty="0"/>
              <a:t>Χρησιμοποιούνται επίσης κατά τον </a:t>
            </a:r>
            <a:r>
              <a:rPr lang="el-GR" altLang="el-GR" sz="2400" i="1" dirty="0">
                <a:solidFill>
                  <a:schemeClr val="tx2"/>
                </a:solidFill>
              </a:rPr>
              <a:t>λεπτομερή σχεδιασμό</a:t>
            </a:r>
            <a:r>
              <a:rPr lang="el-GR" altLang="el-GR" sz="2400" dirty="0"/>
              <a:t>,</a:t>
            </a:r>
            <a:r>
              <a:rPr lang="el-GR" altLang="el-GR" sz="2400" i="1" dirty="0"/>
              <a:t> ειδικότερα</a:t>
            </a:r>
            <a:r>
              <a:rPr lang="el-GR" altLang="el-GR" sz="2400" dirty="0"/>
              <a:t> αν απαιτείται ακριβής διαδιεργασιακή επικοινωνία βασισμένη σε τυπικά πρωτόκολλα</a:t>
            </a:r>
          </a:p>
          <a:p>
            <a:pPr>
              <a:spcAft>
                <a:spcPts val="1200"/>
              </a:spcAft>
            </a:pPr>
            <a:r>
              <a:rPr lang="el-GR" altLang="el-GR" sz="2400" dirty="0"/>
              <a:t>Μπορούν επίσης να χρησιμοποιηθούν κατά τον </a:t>
            </a:r>
            <a:r>
              <a:rPr lang="el-GR" altLang="el-GR" sz="2400" i="1" dirty="0">
                <a:solidFill>
                  <a:schemeClr val="tx2"/>
                </a:solidFill>
              </a:rPr>
              <a:t>έλεγχο</a:t>
            </a:r>
            <a:r>
              <a:rPr lang="el-GR" altLang="el-GR" sz="2400" dirty="0">
                <a:solidFill>
                  <a:schemeClr val="tx2"/>
                </a:solidFill>
              </a:rPr>
              <a:t> </a:t>
            </a:r>
            <a:r>
              <a:rPr lang="el-GR" altLang="el-GR" sz="2400" dirty="0"/>
              <a:t>για να περιγράψουν την επιθυμητή συμπεριφορά του συστήματος και να τη συγκρίνουμε έτσι με την παρατηρούμενη συμπεριφορά </a:t>
            </a:r>
          </a:p>
        </p:txBody>
      </p:sp>
      <p:sp>
        <p:nvSpPr>
          <p:cNvPr id="6" name="Slide Number Placeholder 5"/>
          <p:cNvSpPr>
            <a:spLocks noGrp="1"/>
          </p:cNvSpPr>
          <p:nvPr>
            <p:ph type="sldNum" sz="quarter" idx="12"/>
          </p:nvPr>
        </p:nvSpPr>
        <p:spPr/>
        <p:txBody>
          <a:bodyPr/>
          <a:lstStyle/>
          <a:p>
            <a:fld id="{44371B13-6355-4519-B7D6-8CB7DBC762B7}" type="slidenum">
              <a:rPr lang="el-GR" altLang="el-GR"/>
              <a:pPr/>
              <a:t>135</a:t>
            </a:fld>
            <a:endParaRPr lang="el-GR" altLang="el-G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title"/>
          </p:nvPr>
        </p:nvSpPr>
        <p:spPr/>
        <p:txBody>
          <a:bodyPr>
            <a:normAutofit fontScale="90000"/>
          </a:bodyPr>
          <a:lstStyle/>
          <a:p>
            <a:r>
              <a:rPr lang="el-GR" altLang="el-GR" sz="4000"/>
              <a:t>Παράδειγμα διάδρασης: διάγραμμα ακολουθίας</a:t>
            </a:r>
          </a:p>
        </p:txBody>
      </p:sp>
      <p:sp>
        <p:nvSpPr>
          <p:cNvPr id="35" name="Slide Number Placeholder 5"/>
          <p:cNvSpPr>
            <a:spLocks noGrp="1"/>
          </p:cNvSpPr>
          <p:nvPr>
            <p:ph type="sldNum" sz="quarter" idx="12"/>
          </p:nvPr>
        </p:nvSpPr>
        <p:spPr>
          <a:xfrm>
            <a:off x="7425344" y="6091125"/>
            <a:ext cx="984019" cy="365125"/>
          </a:xfrm>
        </p:spPr>
        <p:txBody>
          <a:bodyPr/>
          <a:lstStyle/>
          <a:p>
            <a:fld id="{F08CEF55-0822-4D3C-A47D-41C387C4950B}" type="slidenum">
              <a:rPr lang="el-GR" altLang="el-GR"/>
              <a:pPr/>
              <a:t>136</a:t>
            </a:fld>
            <a:endParaRPr lang="el-GR" altLang="el-GR"/>
          </a:p>
        </p:txBody>
      </p:sp>
      <p:sp>
        <p:nvSpPr>
          <p:cNvPr id="771076" name="Rectangle 4"/>
          <p:cNvSpPr>
            <a:spLocks noChangeArrowheads="1"/>
          </p:cNvSpPr>
          <p:nvPr/>
        </p:nvSpPr>
        <p:spPr bwMode="auto">
          <a:xfrm>
            <a:off x="792163" y="1664927"/>
            <a:ext cx="5175250" cy="4186237"/>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078" name="AutoShape 6"/>
          <p:cNvSpPr>
            <a:spLocks noChangeArrowheads="1"/>
          </p:cNvSpPr>
          <p:nvPr/>
        </p:nvSpPr>
        <p:spPr bwMode="auto">
          <a:xfrm flipH="1" flipV="1">
            <a:off x="792163" y="1664927"/>
            <a:ext cx="2024062" cy="628650"/>
          </a:xfrm>
          <a:prstGeom prst="flowChartPunchedCard">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a:r>
              <a:rPr lang="en-US" altLang="el-GR" sz="1800"/>
              <a:t>sd UserAccepted</a:t>
            </a:r>
            <a:endParaRPr lang="el-GR" altLang="el-GR" sz="1800"/>
          </a:p>
        </p:txBody>
      </p:sp>
      <p:sp>
        <p:nvSpPr>
          <p:cNvPr id="771079" name="Text Box 7"/>
          <p:cNvSpPr txBox="1">
            <a:spLocks noChangeArrowheads="1"/>
          </p:cNvSpPr>
          <p:nvPr/>
        </p:nvSpPr>
        <p:spPr bwMode="auto">
          <a:xfrm>
            <a:off x="1058863" y="2342789"/>
            <a:ext cx="449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+PIN: Integer {readonly 0 &lt;= PIN &lt;= 9999}</a:t>
            </a:r>
            <a:endParaRPr lang="el-GR" altLang="el-GR" sz="1800"/>
          </a:p>
        </p:txBody>
      </p:sp>
      <p:sp>
        <p:nvSpPr>
          <p:cNvPr id="771080" name="Rectangle 8"/>
          <p:cNvSpPr>
            <a:spLocks noChangeArrowheads="1"/>
          </p:cNvSpPr>
          <p:nvPr/>
        </p:nvSpPr>
        <p:spPr bwMode="auto">
          <a:xfrm>
            <a:off x="1106488" y="3060339"/>
            <a:ext cx="1485900" cy="630238"/>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u="sng"/>
              <a:t>: User</a:t>
            </a:r>
            <a:endParaRPr lang="el-GR" altLang="el-GR" sz="1800" u="sng"/>
          </a:p>
        </p:txBody>
      </p:sp>
      <p:sp>
        <p:nvSpPr>
          <p:cNvPr id="771081" name="Rectangle 9"/>
          <p:cNvSpPr>
            <a:spLocks noChangeArrowheads="1"/>
          </p:cNvSpPr>
          <p:nvPr/>
        </p:nvSpPr>
        <p:spPr bwMode="auto">
          <a:xfrm>
            <a:off x="3986213" y="3060339"/>
            <a:ext cx="1485900" cy="630238"/>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u="sng"/>
              <a:t>: ATM</a:t>
            </a:r>
            <a:endParaRPr lang="el-GR" altLang="el-GR" sz="1800" u="sng"/>
          </a:p>
        </p:txBody>
      </p:sp>
      <p:sp>
        <p:nvSpPr>
          <p:cNvPr id="771082" name="Line 10"/>
          <p:cNvSpPr>
            <a:spLocks noChangeShapeType="1"/>
          </p:cNvSpPr>
          <p:nvPr/>
        </p:nvSpPr>
        <p:spPr bwMode="auto">
          <a:xfrm>
            <a:off x="1781175" y="3690577"/>
            <a:ext cx="0" cy="20256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83" name="Line 11"/>
          <p:cNvSpPr>
            <a:spLocks noChangeShapeType="1"/>
          </p:cNvSpPr>
          <p:nvPr/>
        </p:nvSpPr>
        <p:spPr bwMode="auto">
          <a:xfrm>
            <a:off x="4751388" y="3690577"/>
            <a:ext cx="0" cy="20256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84" name="AutoShape 12"/>
          <p:cNvSpPr>
            <a:spLocks noChangeArrowheads="1"/>
          </p:cNvSpPr>
          <p:nvPr/>
        </p:nvSpPr>
        <p:spPr bwMode="auto">
          <a:xfrm rot="10800000" flipH="1">
            <a:off x="6642100" y="1260114"/>
            <a:ext cx="2457450" cy="8096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Όνομα διάδρασης (</a:t>
            </a:r>
            <a:r>
              <a:rPr lang="en-US" altLang="el-GR" sz="1600"/>
              <a:t>sd: </a:t>
            </a:r>
            <a:r>
              <a:rPr lang="el-GR" altLang="el-GR" sz="1600"/>
              <a:t>πλαίσιο διάδρασης)</a:t>
            </a:r>
          </a:p>
        </p:txBody>
      </p:sp>
      <p:sp>
        <p:nvSpPr>
          <p:cNvPr id="771085" name="Line 13"/>
          <p:cNvSpPr>
            <a:spLocks noChangeShapeType="1"/>
          </p:cNvSpPr>
          <p:nvPr/>
        </p:nvSpPr>
        <p:spPr bwMode="auto">
          <a:xfrm flipH="1">
            <a:off x="2906713" y="1664927"/>
            <a:ext cx="3735387" cy="269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86" name="Oval 14"/>
          <p:cNvSpPr>
            <a:spLocks noChangeArrowheads="1"/>
          </p:cNvSpPr>
          <p:nvPr/>
        </p:nvSpPr>
        <p:spPr bwMode="auto">
          <a:xfrm>
            <a:off x="2771775" y="1845902"/>
            <a:ext cx="136525"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087" name="AutoShape 15"/>
          <p:cNvSpPr>
            <a:spLocks noChangeArrowheads="1"/>
          </p:cNvSpPr>
          <p:nvPr/>
        </p:nvSpPr>
        <p:spPr bwMode="auto">
          <a:xfrm rot="10800000" flipH="1">
            <a:off x="6642100" y="2474552"/>
            <a:ext cx="2457450" cy="8096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Τοπικό γνώρισμα</a:t>
            </a:r>
          </a:p>
        </p:txBody>
      </p:sp>
      <p:sp>
        <p:nvSpPr>
          <p:cNvPr id="771088" name="Line 16"/>
          <p:cNvSpPr>
            <a:spLocks noChangeShapeType="1"/>
          </p:cNvSpPr>
          <p:nvPr/>
        </p:nvSpPr>
        <p:spPr bwMode="auto">
          <a:xfrm flipH="1" flipV="1">
            <a:off x="5651500" y="2507889"/>
            <a:ext cx="990600" cy="238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89" name="Oval 17"/>
          <p:cNvSpPr>
            <a:spLocks noChangeArrowheads="1"/>
          </p:cNvSpPr>
          <p:nvPr/>
        </p:nvSpPr>
        <p:spPr bwMode="auto">
          <a:xfrm>
            <a:off x="5472113" y="2430102"/>
            <a:ext cx="136525"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090" name="AutoShape 18"/>
          <p:cNvSpPr>
            <a:spLocks noChangeArrowheads="1"/>
          </p:cNvSpPr>
          <p:nvPr/>
        </p:nvSpPr>
        <p:spPr bwMode="auto">
          <a:xfrm rot="10800000" flipH="1">
            <a:off x="6642100" y="3690577"/>
            <a:ext cx="2457450" cy="8096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Γραμμή ζωής</a:t>
            </a:r>
          </a:p>
        </p:txBody>
      </p:sp>
      <p:sp>
        <p:nvSpPr>
          <p:cNvPr id="771091" name="Line 19"/>
          <p:cNvSpPr>
            <a:spLocks noChangeShapeType="1"/>
          </p:cNvSpPr>
          <p:nvPr/>
        </p:nvSpPr>
        <p:spPr bwMode="auto">
          <a:xfrm flipH="1" flipV="1">
            <a:off x="4797425" y="3960452"/>
            <a:ext cx="1844675"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92" name="Oval 20"/>
          <p:cNvSpPr>
            <a:spLocks noChangeArrowheads="1"/>
          </p:cNvSpPr>
          <p:nvPr/>
        </p:nvSpPr>
        <p:spPr bwMode="auto">
          <a:xfrm>
            <a:off x="4706938" y="3869964"/>
            <a:ext cx="136525"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093" name="Line 21"/>
          <p:cNvSpPr>
            <a:spLocks noChangeShapeType="1"/>
          </p:cNvSpPr>
          <p:nvPr/>
        </p:nvSpPr>
        <p:spPr bwMode="auto">
          <a:xfrm>
            <a:off x="1781175" y="4139839"/>
            <a:ext cx="2970213"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94" name="Text Box 22"/>
          <p:cNvSpPr txBox="1">
            <a:spLocks noChangeArrowheads="1"/>
          </p:cNvSpPr>
          <p:nvPr/>
        </p:nvSpPr>
        <p:spPr bwMode="auto">
          <a:xfrm>
            <a:off x="2681288" y="3735027"/>
            <a:ext cx="1263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Code(PIN)</a:t>
            </a:r>
            <a:endParaRPr lang="el-GR" altLang="el-GR" sz="1800"/>
          </a:p>
        </p:txBody>
      </p:sp>
      <p:sp>
        <p:nvSpPr>
          <p:cNvPr id="771095" name="Line 23"/>
          <p:cNvSpPr>
            <a:spLocks noChangeShapeType="1"/>
          </p:cNvSpPr>
          <p:nvPr/>
        </p:nvSpPr>
        <p:spPr bwMode="auto">
          <a:xfrm>
            <a:off x="4751388" y="5220927"/>
            <a:ext cx="1216025"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96" name="Text Box 24"/>
          <p:cNvSpPr txBox="1">
            <a:spLocks noChangeArrowheads="1"/>
          </p:cNvSpPr>
          <p:nvPr/>
        </p:nvSpPr>
        <p:spPr bwMode="auto">
          <a:xfrm>
            <a:off x="4886325" y="4770077"/>
            <a:ext cx="882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Unlock</a:t>
            </a:r>
            <a:endParaRPr lang="el-GR" altLang="el-GR" sz="1800"/>
          </a:p>
        </p:txBody>
      </p:sp>
      <p:sp>
        <p:nvSpPr>
          <p:cNvPr id="771097" name="Line 25"/>
          <p:cNvSpPr>
            <a:spLocks noChangeShapeType="1"/>
          </p:cNvSpPr>
          <p:nvPr/>
        </p:nvSpPr>
        <p:spPr bwMode="auto">
          <a:xfrm flipH="1">
            <a:off x="1781175" y="4590689"/>
            <a:ext cx="2970213" cy="765175"/>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98" name="Text Box 26"/>
          <p:cNvSpPr txBox="1">
            <a:spLocks noChangeArrowheads="1"/>
          </p:cNvSpPr>
          <p:nvPr/>
        </p:nvSpPr>
        <p:spPr bwMode="auto">
          <a:xfrm>
            <a:off x="3402013" y="4274777"/>
            <a:ext cx="1047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CardOut</a:t>
            </a:r>
            <a:endParaRPr lang="el-GR" altLang="el-GR" sz="1800"/>
          </a:p>
        </p:txBody>
      </p:sp>
      <p:sp>
        <p:nvSpPr>
          <p:cNvPr id="771100" name="Line 28"/>
          <p:cNvSpPr>
            <a:spLocks noChangeShapeType="1"/>
          </p:cNvSpPr>
          <p:nvPr/>
        </p:nvSpPr>
        <p:spPr bwMode="auto">
          <a:xfrm flipH="1">
            <a:off x="1781175" y="4905014"/>
            <a:ext cx="2970213"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103" name="Text Box 31"/>
          <p:cNvSpPr txBox="1">
            <a:spLocks noChangeArrowheads="1"/>
          </p:cNvSpPr>
          <p:nvPr/>
        </p:nvSpPr>
        <p:spPr bwMode="auto">
          <a:xfrm>
            <a:off x="2051050" y="4500202"/>
            <a:ext cx="514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OK</a:t>
            </a:r>
            <a:endParaRPr lang="el-GR" altLang="el-GR" sz="1800"/>
          </a:p>
        </p:txBody>
      </p:sp>
      <p:sp>
        <p:nvSpPr>
          <p:cNvPr id="771104" name="AutoShape 32"/>
          <p:cNvSpPr>
            <a:spLocks noChangeArrowheads="1"/>
          </p:cNvSpPr>
          <p:nvPr/>
        </p:nvSpPr>
        <p:spPr bwMode="auto">
          <a:xfrm rot="10800000" flipH="1">
            <a:off x="0" y="5679714"/>
            <a:ext cx="4662488" cy="809625"/>
          </a:xfrm>
          <a:prstGeom prst="foldedCorner">
            <a:avLst>
              <a:gd name="adj" fmla="val 16245"/>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Τα μηνύματα παραδίδονται με σειρά  αντίστροφη από αυτή που αποστέλλονται – μπορεί να συμβεί σε </a:t>
            </a:r>
            <a:r>
              <a:rPr lang="el-GR" altLang="el-GR" sz="1600" i="1"/>
              <a:t>ασύγχρονα μηνύματα</a:t>
            </a:r>
            <a:endParaRPr lang="el-GR" altLang="el-GR" sz="1600"/>
          </a:p>
        </p:txBody>
      </p:sp>
      <p:sp>
        <p:nvSpPr>
          <p:cNvPr id="771105" name="Line 33"/>
          <p:cNvSpPr>
            <a:spLocks noChangeShapeType="1"/>
          </p:cNvSpPr>
          <p:nvPr/>
        </p:nvSpPr>
        <p:spPr bwMode="auto">
          <a:xfrm flipH="1" flipV="1">
            <a:off x="1871663" y="5174889"/>
            <a:ext cx="674687" cy="495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106" name="Oval 34"/>
          <p:cNvSpPr>
            <a:spLocks noChangeArrowheads="1"/>
          </p:cNvSpPr>
          <p:nvPr/>
        </p:nvSpPr>
        <p:spPr bwMode="auto">
          <a:xfrm>
            <a:off x="1782763" y="5097102"/>
            <a:ext cx="136525"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107" name="AutoShape 35"/>
          <p:cNvSpPr>
            <a:spLocks noChangeArrowheads="1"/>
          </p:cNvSpPr>
          <p:nvPr/>
        </p:nvSpPr>
        <p:spPr bwMode="auto">
          <a:xfrm rot="10800000" flipH="1">
            <a:off x="6102350" y="5085989"/>
            <a:ext cx="2997200" cy="1214438"/>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Το μήνυμα πηγαίνει στο </a:t>
            </a:r>
            <a:r>
              <a:rPr lang="el-GR" altLang="el-GR" sz="1600" i="1"/>
              <a:t>όριο του διαγράμματος</a:t>
            </a:r>
            <a:r>
              <a:rPr lang="el-GR" altLang="el-GR" sz="1600"/>
              <a:t>. Υποθέτουμε την ύπαρξη μιας </a:t>
            </a:r>
            <a:r>
              <a:rPr lang="el-GR" altLang="el-GR" sz="1600" i="1"/>
              <a:t>πύλης</a:t>
            </a:r>
            <a:r>
              <a:rPr lang="el-GR" altLang="el-GR" sz="1600"/>
              <a:t> με το όνομα </a:t>
            </a:r>
            <a:r>
              <a:rPr lang="en-US" altLang="el-GR" sz="1600"/>
              <a:t>out_Unlock</a:t>
            </a:r>
            <a:endParaRPr lang="el-GR" altLang="el-GR" sz="1600"/>
          </a:p>
        </p:txBody>
      </p:sp>
      <p:sp>
        <p:nvSpPr>
          <p:cNvPr id="771108" name="Oval 36"/>
          <p:cNvSpPr>
            <a:spLocks noChangeArrowheads="1"/>
          </p:cNvSpPr>
          <p:nvPr/>
        </p:nvSpPr>
        <p:spPr bwMode="auto">
          <a:xfrm>
            <a:off x="4976813" y="5130439"/>
            <a:ext cx="136525"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109" name="Line 37"/>
          <p:cNvSpPr>
            <a:spLocks noChangeShapeType="1"/>
          </p:cNvSpPr>
          <p:nvPr/>
        </p:nvSpPr>
        <p:spPr bwMode="auto">
          <a:xfrm flipH="1" flipV="1">
            <a:off x="5067300" y="5220927"/>
            <a:ext cx="1035050" cy="854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Grp="1" noChangeArrowheads="1"/>
          </p:cNvSpPr>
          <p:nvPr>
            <p:ph type="title"/>
          </p:nvPr>
        </p:nvSpPr>
        <p:spPr/>
        <p:txBody>
          <a:bodyPr>
            <a:normAutofit fontScale="90000"/>
          </a:bodyPr>
          <a:lstStyle/>
          <a:p>
            <a:r>
              <a:rPr lang="el-GR" altLang="el-GR"/>
              <a:t>Παράδειγμα διάδρασης: διάγραμμα επικοινωνίας</a:t>
            </a:r>
            <a:endParaRPr lang="en-US" altLang="el-GR"/>
          </a:p>
        </p:txBody>
      </p:sp>
      <p:sp>
        <p:nvSpPr>
          <p:cNvPr id="6" name="Slide Number Placeholder 4"/>
          <p:cNvSpPr>
            <a:spLocks noGrp="1"/>
          </p:cNvSpPr>
          <p:nvPr>
            <p:ph type="sldNum" sz="quarter" idx="12"/>
          </p:nvPr>
        </p:nvSpPr>
        <p:spPr/>
        <p:txBody>
          <a:bodyPr/>
          <a:lstStyle/>
          <a:p>
            <a:fld id="{6CF1BA2E-968E-4437-B26C-E340AE193E98}" type="slidenum">
              <a:rPr lang="el-GR" altLang="el-GR"/>
              <a:pPr/>
              <a:t>137</a:t>
            </a:fld>
            <a:endParaRPr lang="el-GR" altLang="el-GR"/>
          </a:p>
        </p:txBody>
      </p:sp>
      <p:pic>
        <p:nvPicPr>
          <p:cNvPr id="791557" name="Picture 5" descr="communication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675" y="1719263"/>
            <a:ext cx="7650163" cy="47450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3602" name="Rectangle 2"/>
          <p:cNvSpPr>
            <a:spLocks noGrp="1" noChangeArrowheads="1"/>
          </p:cNvSpPr>
          <p:nvPr>
            <p:ph type="title"/>
          </p:nvPr>
        </p:nvSpPr>
        <p:spPr/>
        <p:txBody>
          <a:bodyPr>
            <a:normAutofit fontScale="90000"/>
          </a:bodyPr>
          <a:lstStyle/>
          <a:p>
            <a:r>
              <a:rPr lang="el-GR" altLang="el-GR" sz="4000"/>
              <a:t>Παράδειγμα διάδρασης: διάγραμμα επισκόπησης αλληλεπίδρασης</a:t>
            </a:r>
            <a:endParaRPr lang="en-US" altLang="el-GR" sz="4000"/>
          </a:p>
        </p:txBody>
      </p:sp>
      <p:sp>
        <p:nvSpPr>
          <p:cNvPr id="6" name="Slide Number Placeholder 4"/>
          <p:cNvSpPr>
            <a:spLocks noGrp="1"/>
          </p:cNvSpPr>
          <p:nvPr>
            <p:ph type="sldNum" sz="quarter" idx="12"/>
          </p:nvPr>
        </p:nvSpPr>
        <p:spPr/>
        <p:txBody>
          <a:bodyPr/>
          <a:lstStyle/>
          <a:p>
            <a:fld id="{2C264B44-6A1D-46E6-970C-A31D6F8AD124}" type="slidenum">
              <a:rPr lang="el-GR" altLang="el-GR"/>
              <a:pPr/>
              <a:t>138</a:t>
            </a:fld>
            <a:endParaRPr lang="el-GR" altLang="el-GR"/>
          </a:p>
        </p:txBody>
      </p:sp>
      <p:pic>
        <p:nvPicPr>
          <p:cNvPr id="793605" name="Picture 5" descr="interactionOverviewDiagram"/>
          <p:cNvPicPr>
            <a:picLocks noChangeAspect="1" noChangeArrowheads="1"/>
          </p:cNvPicPr>
          <p:nvPr/>
        </p:nvPicPr>
        <p:blipFill>
          <a:blip r:embed="rId2">
            <a:extLst>
              <a:ext uri="{28A0092B-C50C-407E-A947-70E740481C1C}">
                <a14:useLocalDpi xmlns:a14="http://schemas.microsoft.com/office/drawing/2010/main" val="0"/>
              </a:ext>
            </a:extLst>
          </a:blip>
          <a:srcRect t="4398" r="2022" b="7022"/>
          <a:stretch>
            <a:fillRect/>
          </a:stretch>
        </p:blipFill>
        <p:spPr bwMode="auto">
          <a:xfrm>
            <a:off x="250825" y="1493838"/>
            <a:ext cx="8596313" cy="47355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5650" name="Rectangle 2"/>
          <p:cNvSpPr>
            <a:spLocks noGrp="1" noChangeArrowheads="1"/>
          </p:cNvSpPr>
          <p:nvPr>
            <p:ph type="title"/>
          </p:nvPr>
        </p:nvSpPr>
        <p:spPr/>
        <p:txBody>
          <a:bodyPr>
            <a:normAutofit fontScale="90000"/>
          </a:bodyPr>
          <a:lstStyle/>
          <a:p>
            <a:r>
              <a:rPr lang="el-GR" altLang="el-GR" dirty="0"/>
              <a:t>Παράδειγμα </a:t>
            </a:r>
            <a:r>
              <a:rPr lang="el-GR" altLang="el-GR" dirty="0" err="1"/>
              <a:t>διάδρασης</a:t>
            </a:r>
            <a:r>
              <a:rPr lang="el-GR" altLang="el-GR" dirty="0"/>
              <a:t>: διάγραμμα χρονισμού</a:t>
            </a:r>
            <a:endParaRPr lang="en-US" altLang="el-GR" dirty="0"/>
          </a:p>
        </p:txBody>
      </p:sp>
      <p:sp>
        <p:nvSpPr>
          <p:cNvPr id="6" name="Slide Number Placeholder 4"/>
          <p:cNvSpPr>
            <a:spLocks noGrp="1"/>
          </p:cNvSpPr>
          <p:nvPr>
            <p:ph type="sldNum" sz="quarter" idx="12"/>
          </p:nvPr>
        </p:nvSpPr>
        <p:spPr/>
        <p:txBody>
          <a:bodyPr/>
          <a:lstStyle/>
          <a:p>
            <a:fld id="{B3EB3538-CF3D-49D5-8174-1097DE7703C8}" type="slidenum">
              <a:rPr lang="el-GR" altLang="el-GR"/>
              <a:pPr/>
              <a:t>139</a:t>
            </a:fld>
            <a:endParaRPr lang="el-GR" altLang="el-GR"/>
          </a:p>
        </p:txBody>
      </p:sp>
      <p:pic>
        <p:nvPicPr>
          <p:cNvPr id="795655" name="Picture 7" descr="Timing-Diagram-Sample"/>
          <p:cNvPicPr>
            <a:picLocks noChangeAspect="1" noChangeArrowheads="1"/>
          </p:cNvPicPr>
          <p:nvPr/>
        </p:nvPicPr>
        <p:blipFill>
          <a:blip r:embed="rId2">
            <a:extLst>
              <a:ext uri="{28A0092B-C50C-407E-A947-70E740481C1C}">
                <a14:useLocalDpi xmlns:a14="http://schemas.microsoft.com/office/drawing/2010/main" val="0"/>
              </a:ext>
            </a:extLst>
          </a:blip>
          <a:srcRect l="517" b="6674"/>
          <a:stretch>
            <a:fillRect/>
          </a:stretch>
        </p:blipFill>
        <p:spPr bwMode="auto">
          <a:xfrm>
            <a:off x="0" y="1538288"/>
            <a:ext cx="8893175" cy="4975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a:xfrm>
            <a:off x="206375" y="143635"/>
            <a:ext cx="8731250" cy="1143000"/>
          </a:xfrm>
        </p:spPr>
        <p:txBody>
          <a:bodyPr/>
          <a:lstStyle/>
          <a:p>
            <a:r>
              <a:rPr lang="el-GR" altLang="el-GR" sz="3600" dirty="0"/>
              <a:t>Οι περιπτώσεις χρήσης μπορούν να αλληλοσυνδέονται – σχέση «</a:t>
            </a:r>
            <a:r>
              <a:rPr lang="en-US" altLang="el-GR" sz="3600" dirty="0"/>
              <a:t>extends</a:t>
            </a:r>
            <a:r>
              <a:rPr lang="el-GR" altLang="el-GR" sz="3600" dirty="0"/>
              <a:t>»</a:t>
            </a:r>
          </a:p>
        </p:txBody>
      </p:sp>
      <p:sp>
        <p:nvSpPr>
          <p:cNvPr id="598019" name="Rectangle 3"/>
          <p:cNvSpPr>
            <a:spLocks noGrp="1" noChangeArrowheads="1"/>
          </p:cNvSpPr>
          <p:nvPr>
            <p:ph idx="1"/>
          </p:nvPr>
        </p:nvSpPr>
        <p:spPr>
          <a:xfrm>
            <a:off x="431539" y="1600200"/>
            <a:ext cx="8370931" cy="4709120"/>
          </a:xfrm>
        </p:spPr>
        <p:txBody>
          <a:bodyPr/>
          <a:lstStyle/>
          <a:p>
            <a:pPr>
              <a:spcBef>
                <a:spcPct val="0"/>
              </a:spcBef>
            </a:pPr>
            <a:r>
              <a:rPr lang="el-GR" altLang="el-GR" sz="2400" dirty="0"/>
              <a:t>Η σχέση επέκτασης (</a:t>
            </a:r>
            <a:r>
              <a:rPr lang="en-US" altLang="el-GR" sz="2400" dirty="0"/>
              <a:t>extends) </a:t>
            </a:r>
            <a:r>
              <a:rPr lang="el-GR" altLang="el-GR" sz="2400" dirty="0"/>
              <a:t>χρησιμοποιείται για αναπαράσταση περιπτώσεων χρήσης με εμπλουτισμένη λειτουργικότητα ή σπανίως καλούμενες</a:t>
            </a:r>
            <a:endParaRPr lang="en-US" altLang="el-GR" sz="2400" dirty="0"/>
          </a:p>
          <a:p>
            <a:pPr lvl="1">
              <a:spcBef>
                <a:spcPct val="0"/>
              </a:spcBef>
            </a:pPr>
            <a:r>
              <a:rPr lang="el-GR" altLang="el-GR" sz="2000" dirty="0"/>
              <a:t>Όταν μία περίπτωση χρήσης Α επεκτείνει τη λειτουργικότητα μίας περίπτωσης χρήσης Β, η Β ΔΕΝ το γνωρίζει (η Β σε ΚΑΜΜΙΑ περίπτωση δεν τροποποιείται για να «εξυπηρετήσει» την Α και στο κείμενο της Α ΔΕΝ αναφέρεται η Β).</a:t>
            </a:r>
          </a:p>
          <a:p>
            <a:pPr lvl="1">
              <a:spcBef>
                <a:spcPct val="0"/>
              </a:spcBef>
            </a:pPr>
            <a:r>
              <a:rPr lang="el-GR" altLang="el-GR" sz="2000" dirty="0"/>
              <a:t>Αν οι Β, Γ, Δ, Ε συνδέονται με την Α με σχέση επέκτασης, τότε στα πλαίσια της Α </a:t>
            </a:r>
            <a:r>
              <a:rPr lang="el-GR" altLang="el-GR" sz="2000" i="1" dirty="0"/>
              <a:t>είναι πιθανό</a:t>
            </a:r>
            <a:r>
              <a:rPr lang="el-GR" altLang="el-GR" sz="2000" dirty="0"/>
              <a:t> να κληθεί μία ή περισσότερες από τις Β, Γ, Δ, Ε, μπορεί όμως και καμία</a:t>
            </a:r>
          </a:p>
          <a:p>
            <a:pPr lvl="2">
              <a:spcBef>
                <a:spcPct val="0"/>
              </a:spcBef>
            </a:pPr>
            <a:r>
              <a:rPr lang="el-GR" altLang="el-GR" sz="1800" dirty="0"/>
              <a:t>Μπορούμε να το παραλληλίσουμε με «υπό συνθήκη κλήση διαδικασίας» ή «διακοπή από το υλικό» (μπορεί να γίνει, μπορεί και όχι)</a:t>
            </a:r>
          </a:p>
          <a:p>
            <a:pPr lvl="1">
              <a:spcBef>
                <a:spcPct val="0"/>
              </a:spcBef>
            </a:pPr>
            <a:r>
              <a:rPr lang="el-GR" altLang="el-GR" sz="2000" dirty="0"/>
              <a:t>Η σχέση σημειώνεται με διάστικτη γραμμή με φορά ΑΠΟ αυτή που επεκτείνει ΠΡΟΣ αυτή που επεκτείνεται. Η διάστικτη γραμμή επιγράφεται με τη λέξη-κλειδί </a:t>
            </a:r>
            <a:r>
              <a:rPr lang="en-US" altLang="el-GR" sz="2000" dirty="0"/>
              <a:t>&lt;&lt;extend&gt;&gt;</a:t>
            </a:r>
            <a:endParaRPr lang="el-GR" altLang="el-GR" sz="2000" dirty="0"/>
          </a:p>
        </p:txBody>
      </p:sp>
      <p:sp>
        <p:nvSpPr>
          <p:cNvPr id="6" name="Slide Number Placeholder 5"/>
          <p:cNvSpPr>
            <a:spLocks noGrp="1"/>
          </p:cNvSpPr>
          <p:nvPr>
            <p:ph type="sldNum" sz="quarter" idx="12"/>
          </p:nvPr>
        </p:nvSpPr>
        <p:spPr/>
        <p:txBody>
          <a:bodyPr/>
          <a:lstStyle/>
          <a:p>
            <a:fld id="{E24FB586-8B41-47B8-A1D6-4F70B07CC02E}" type="slidenum">
              <a:rPr lang="el-GR" altLang="el-GR"/>
              <a:pPr/>
              <a:t>14</a:t>
            </a:fld>
            <a:endParaRPr lang="el-GR" altLang="el-G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p:txBody>
          <a:bodyPr/>
          <a:lstStyle/>
          <a:p>
            <a:r>
              <a:rPr lang="el-GR" altLang="el-GR"/>
              <a:t>Απόσπασμα διάδρασης </a:t>
            </a:r>
          </a:p>
        </p:txBody>
      </p:sp>
      <p:sp>
        <p:nvSpPr>
          <p:cNvPr id="773123" name="Rectangle 3"/>
          <p:cNvSpPr>
            <a:spLocks noGrp="1" noChangeArrowheads="1"/>
          </p:cNvSpPr>
          <p:nvPr>
            <p:ph idx="1"/>
          </p:nvPr>
        </p:nvSpPr>
        <p:spPr/>
        <p:txBody>
          <a:bodyPr/>
          <a:lstStyle/>
          <a:p>
            <a:r>
              <a:rPr lang="el-GR" altLang="el-GR"/>
              <a:t>Είναι ένα τμήμα μιας διάδρασης</a:t>
            </a:r>
          </a:p>
          <a:p>
            <a:r>
              <a:rPr lang="el-GR" altLang="el-GR"/>
              <a:t>Έχει ακριβώς τη λειτουργικότητα μιας διάδρασης</a:t>
            </a:r>
          </a:p>
          <a:p>
            <a:r>
              <a:rPr lang="el-GR" altLang="el-GR"/>
              <a:t>Μπορούμε να έχουμε </a:t>
            </a:r>
            <a:r>
              <a:rPr lang="el-GR" altLang="el-GR" i="1"/>
              <a:t>συνδυασμούς αποσπασμάτων διάδρασης</a:t>
            </a:r>
          </a:p>
          <a:p>
            <a:pPr lvl="1"/>
            <a:r>
              <a:rPr lang="el-GR" altLang="el-GR"/>
              <a:t>Είναι αποσπάσματα διάδρασης που συνδυάζονται μέσω τελεστών</a:t>
            </a:r>
          </a:p>
        </p:txBody>
      </p:sp>
      <p:sp>
        <p:nvSpPr>
          <p:cNvPr id="6" name="Slide Number Placeholder 5"/>
          <p:cNvSpPr>
            <a:spLocks noGrp="1"/>
          </p:cNvSpPr>
          <p:nvPr>
            <p:ph type="sldNum" sz="quarter" idx="12"/>
          </p:nvPr>
        </p:nvSpPr>
        <p:spPr/>
        <p:txBody>
          <a:bodyPr/>
          <a:lstStyle/>
          <a:p>
            <a:fld id="{7E68DF67-9084-4915-A01F-B8AD521A9165}" type="slidenum">
              <a:rPr lang="el-GR" altLang="el-GR"/>
              <a:pPr/>
              <a:t>140</a:t>
            </a:fld>
            <a:endParaRPr lang="el-GR" altLang="el-G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6" name="Rectangle 2"/>
          <p:cNvSpPr>
            <a:spLocks noGrp="1" noChangeArrowheads="1"/>
          </p:cNvSpPr>
          <p:nvPr>
            <p:ph type="title"/>
          </p:nvPr>
        </p:nvSpPr>
        <p:spPr/>
        <p:txBody>
          <a:bodyPr/>
          <a:lstStyle/>
          <a:p>
            <a:r>
              <a:rPr lang="el-GR" altLang="el-GR" sz="3600"/>
              <a:t>Τελεστές για αποσπάσματα διάδρασης</a:t>
            </a:r>
          </a:p>
        </p:txBody>
      </p:sp>
      <p:graphicFrame>
        <p:nvGraphicFramePr>
          <p:cNvPr id="774235" name="Group 91"/>
          <p:cNvGraphicFramePr>
            <a:graphicFrameLocks noGrp="1"/>
          </p:cNvGraphicFramePr>
          <p:nvPr>
            <p:ph idx="1"/>
            <p:extLst>
              <p:ext uri="{D42A27DB-BD31-4B8C-83A1-F6EECF244321}">
                <p14:modId xmlns:p14="http://schemas.microsoft.com/office/powerpoint/2010/main" val="1622829773"/>
              </p:ext>
            </p:extLst>
          </p:nvPr>
        </p:nvGraphicFramePr>
        <p:xfrm>
          <a:off x="116505" y="1358770"/>
          <a:ext cx="8910989" cy="4999697"/>
        </p:xfrm>
        <a:graphic>
          <a:graphicData uri="http://schemas.openxmlformats.org/drawingml/2006/table">
            <a:tbl>
              <a:tblPr/>
              <a:tblGrid>
                <a:gridCol w="1160285">
                  <a:extLst>
                    <a:ext uri="{9D8B030D-6E8A-4147-A177-3AD203B41FA5}">
                      <a16:colId xmlns:a16="http://schemas.microsoft.com/office/drawing/2014/main" val="20000"/>
                    </a:ext>
                  </a:extLst>
                </a:gridCol>
                <a:gridCol w="7750704">
                  <a:extLst>
                    <a:ext uri="{9D8B030D-6E8A-4147-A177-3AD203B41FA5}">
                      <a16:colId xmlns:a16="http://schemas.microsoft.com/office/drawing/2014/main" val="20001"/>
                    </a:ext>
                  </a:extLst>
                </a:gridCol>
              </a:tblGrid>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dirty="0">
                          <a:ln>
                            <a:noFill/>
                          </a:ln>
                          <a:solidFill>
                            <a:schemeClr val="tx1"/>
                          </a:solidFill>
                          <a:effectLst/>
                          <a:latin typeface="Arial" panose="020B0604020202020204" pitchFamily="34" charset="0"/>
                        </a:rPr>
                        <a:t>alt</a:t>
                      </a:r>
                      <a:endParaRPr kumimoji="0" lang="el-GR" altLang="el-GR" sz="1600" b="0" i="0" u="none" strike="noStrike" cap="none" normalizeH="0" baseline="0" dirty="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a:ln>
                            <a:noFill/>
                          </a:ln>
                          <a:solidFill>
                            <a:schemeClr val="tx1"/>
                          </a:solidFill>
                          <a:effectLst/>
                          <a:latin typeface="Arial" panose="020B0604020202020204" pitchFamily="34" charset="0"/>
                        </a:rPr>
                        <a:t>Αντίστοιχο του </a:t>
                      </a:r>
                      <a:r>
                        <a:rPr kumimoji="0" lang="en-US" altLang="el-GR" sz="1600" b="0" i="0" u="none" strike="noStrike" cap="none" normalizeH="0" baseline="0">
                          <a:ln>
                            <a:noFill/>
                          </a:ln>
                          <a:solidFill>
                            <a:schemeClr val="tx1"/>
                          </a:solidFill>
                          <a:effectLst/>
                          <a:latin typeface="Arial" panose="020B0604020202020204" pitchFamily="34" charset="0"/>
                        </a:rPr>
                        <a:t>if then else</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0"/>
                  </a:ext>
                </a:extLst>
              </a:tr>
              <a:tr h="33625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dirty="0">
                          <a:ln>
                            <a:noFill/>
                          </a:ln>
                          <a:solidFill>
                            <a:schemeClr val="tx1"/>
                          </a:solidFill>
                          <a:effectLst/>
                          <a:latin typeface="Arial" panose="020B0604020202020204" pitchFamily="34" charset="0"/>
                        </a:rPr>
                        <a:t>opt</a:t>
                      </a:r>
                      <a:endParaRPr kumimoji="0" lang="el-GR" altLang="el-GR" sz="1600" b="0" i="0" u="none" strike="noStrike" cap="none" normalizeH="0" baseline="0" dirty="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Αντίστοιχο του </a:t>
                      </a:r>
                      <a:r>
                        <a:rPr kumimoji="0" lang="en-US" altLang="el-GR" sz="1600" b="0" i="0" u="none" strike="noStrike" cap="none" normalizeH="0" baseline="0" dirty="0">
                          <a:ln>
                            <a:noFill/>
                          </a:ln>
                          <a:solidFill>
                            <a:schemeClr val="tx1"/>
                          </a:solidFill>
                          <a:effectLst/>
                          <a:latin typeface="Arial" panose="020B0604020202020204" pitchFamily="34" charset="0"/>
                        </a:rPr>
                        <a:t>if then</a:t>
                      </a:r>
                      <a:r>
                        <a:rPr kumimoji="0" lang="el-GR" altLang="el-GR" sz="1600" b="0" i="0" u="none" strike="noStrike" cap="none" normalizeH="0" baseline="0" dirty="0">
                          <a:ln>
                            <a:noFill/>
                          </a:ln>
                          <a:solidFill>
                            <a:schemeClr val="tx1"/>
                          </a:solidFill>
                          <a:effectLst/>
                          <a:latin typeface="Arial" panose="020B0604020202020204" pitchFamily="34" charset="0"/>
                        </a:rPr>
                        <a:t> (χωρίς </a:t>
                      </a:r>
                      <a:r>
                        <a:rPr kumimoji="0" lang="en-US" altLang="el-GR" sz="1600" b="0" i="0" u="none" strike="noStrike" cap="none" normalizeH="0" baseline="0" dirty="0">
                          <a:ln>
                            <a:noFill/>
                          </a:ln>
                          <a:solidFill>
                            <a:schemeClr val="tx1"/>
                          </a:solidFill>
                          <a:effectLst/>
                          <a:latin typeface="Arial" panose="020B0604020202020204" pitchFamily="34" charset="0"/>
                        </a:rPr>
                        <a:t>else)</a:t>
                      </a:r>
                      <a:endParaRPr kumimoji="0" lang="el-GR" altLang="el-GR" sz="1600" b="0" i="0" u="none" strike="noStrike" cap="none" normalizeH="0" baseline="0" dirty="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1"/>
                  </a:ext>
                </a:extLst>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par</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Τα τμήματα εκτελούνται παράλληλα</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loop</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Επανάληψη, με δυνατότητα ορισμού ορίων &amp; συνθήκης τερματισμού</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break</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Τερματισμός του αποσπάσματος </a:t>
                      </a:r>
                      <a:r>
                        <a:rPr kumimoji="0" lang="el-GR" altLang="el-GR" sz="1600" b="0" i="0" u="none" strike="noStrike" cap="none" normalizeH="0" baseline="0" dirty="0" err="1">
                          <a:ln>
                            <a:noFill/>
                          </a:ln>
                          <a:solidFill>
                            <a:schemeClr val="tx1"/>
                          </a:solidFill>
                          <a:effectLst/>
                          <a:latin typeface="Arial" panose="020B0604020202020204" pitchFamily="34" charset="0"/>
                        </a:rPr>
                        <a:t>διάδρασης</a:t>
                      </a:r>
                      <a:r>
                        <a:rPr kumimoji="0" lang="el-GR" altLang="el-GR" sz="1600" b="0" i="0" u="none" strike="noStrike" cap="none" normalizeH="0" baseline="0" dirty="0">
                          <a:ln>
                            <a:noFill/>
                          </a:ln>
                          <a:solidFill>
                            <a:schemeClr val="tx1"/>
                          </a:solidFill>
                          <a:effectLst/>
                          <a:latin typeface="Arial" panose="020B0604020202020204" pitchFamily="34" charset="0"/>
                        </a:rPr>
                        <a:t> (συνήθως υπό συνθήκη)</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critical</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Δύο «</a:t>
                      </a:r>
                      <a:r>
                        <a:rPr kumimoji="0" lang="en-US" altLang="el-GR" sz="1600" b="0" i="0" u="none" strike="noStrike" cap="none" normalizeH="0" baseline="0" dirty="0">
                          <a:ln>
                            <a:noFill/>
                          </a:ln>
                          <a:solidFill>
                            <a:schemeClr val="tx1"/>
                          </a:solidFill>
                          <a:effectLst/>
                          <a:latin typeface="Arial" panose="020B0604020202020204" pitchFamily="34" charset="0"/>
                        </a:rPr>
                        <a:t>critical</a:t>
                      </a:r>
                      <a:r>
                        <a:rPr kumimoji="0" lang="el-GR" altLang="el-GR" sz="1600" b="0" i="0" u="none" strike="noStrike" cap="none" normalizeH="0" baseline="0" dirty="0">
                          <a:ln>
                            <a:noFill/>
                          </a:ln>
                          <a:solidFill>
                            <a:schemeClr val="tx1"/>
                          </a:solidFill>
                          <a:effectLst/>
                          <a:latin typeface="Arial" panose="020B0604020202020204" pitchFamily="34" charset="0"/>
                        </a:rPr>
                        <a:t>» στο ίδιο </a:t>
                      </a:r>
                      <a:r>
                        <a:rPr kumimoji="0" lang="en-US" altLang="el-GR" sz="1600" b="0" i="0" u="none" strike="noStrike" cap="none" normalizeH="0" baseline="0" dirty="0">
                          <a:ln>
                            <a:noFill/>
                          </a:ln>
                          <a:solidFill>
                            <a:schemeClr val="tx1"/>
                          </a:solidFill>
                          <a:effectLst/>
                          <a:latin typeface="Arial" panose="020B0604020202020204" pitchFamily="34" charset="0"/>
                        </a:rPr>
                        <a:t>lifeline </a:t>
                      </a:r>
                      <a:r>
                        <a:rPr kumimoji="0" lang="el-GR" altLang="el-GR" sz="1600" b="0" i="0" u="none" strike="noStrike" cap="none" normalizeH="0" baseline="0" dirty="0">
                          <a:ln>
                            <a:noFill/>
                          </a:ln>
                          <a:solidFill>
                            <a:schemeClr val="tx1"/>
                          </a:solidFill>
                          <a:effectLst/>
                          <a:latin typeface="Arial" panose="020B0604020202020204" pitchFamily="34" charset="0"/>
                        </a:rPr>
                        <a:t>δεν εκτελούνται ποτέ παράλληλα</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48871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neg</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Μηνύματα που η παρουσία τους δείχνει </a:t>
                      </a:r>
                      <a:r>
                        <a:rPr kumimoji="0" lang="el-GR" altLang="el-GR" sz="1600" b="0" i="1" u="none" strike="noStrike" cap="none" normalizeH="0" baseline="0" dirty="0">
                          <a:ln>
                            <a:noFill/>
                          </a:ln>
                          <a:solidFill>
                            <a:schemeClr val="tx1"/>
                          </a:solidFill>
                          <a:effectLst/>
                          <a:latin typeface="Arial" panose="020B0604020202020204" pitchFamily="34" charset="0"/>
                        </a:rPr>
                        <a:t>προβλεπόμενη </a:t>
                      </a:r>
                      <a:r>
                        <a:rPr kumimoji="0" lang="el-GR" altLang="el-GR" sz="1600" b="0" i="0" u="none" strike="noStrike" cap="none" normalizeH="0" baseline="0" dirty="0">
                          <a:ln>
                            <a:noFill/>
                          </a:ln>
                          <a:solidFill>
                            <a:schemeClr val="tx1"/>
                          </a:solidFill>
                          <a:effectLst/>
                          <a:latin typeface="Arial" panose="020B0604020202020204" pitchFamily="34" charset="0"/>
                        </a:rPr>
                        <a:t>αποτυχία του συστήματος, π.χ. ένα μήνυμα «</a:t>
                      </a:r>
                      <a:r>
                        <a:rPr kumimoji="0" lang="en-US" altLang="el-GR" sz="1600" b="0" i="0" u="none" strike="noStrike" cap="none" normalizeH="0" baseline="0" dirty="0">
                          <a:ln>
                            <a:noFill/>
                          </a:ln>
                          <a:solidFill>
                            <a:schemeClr val="tx1"/>
                          </a:solidFill>
                          <a:effectLst/>
                          <a:latin typeface="Arial" panose="020B0604020202020204" pitchFamily="34" charset="0"/>
                        </a:rPr>
                        <a:t>timeout</a:t>
                      </a:r>
                      <a:r>
                        <a:rPr kumimoji="0" lang="el-GR" altLang="el-GR" sz="1600" b="0" i="0" u="none" strike="noStrike" cap="none" normalizeH="0" baseline="0" dirty="0">
                          <a:ln>
                            <a:noFill/>
                          </a:ln>
                          <a:solidFill>
                            <a:schemeClr val="tx1"/>
                          </a:solidFill>
                          <a:effectLst/>
                          <a:latin typeface="Arial" panose="020B0604020202020204" pitchFamily="34" charset="0"/>
                        </a:rPr>
                        <a:t>» σε μία απομακρυσμένη σύνδεση</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assert</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Ορίζει μία συνθήκη που πρέπει να ισχύει για να συνεχίσει η διάδραση </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strict</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Τα τμήματα εκτελούνται </a:t>
                      </a:r>
                      <a:r>
                        <a:rPr kumimoji="0" lang="el-GR" altLang="el-GR" sz="1600" b="0" i="1" u="none" strike="noStrike" cap="none" normalizeH="0" baseline="0" dirty="0">
                          <a:ln>
                            <a:noFill/>
                          </a:ln>
                          <a:solidFill>
                            <a:schemeClr val="tx1"/>
                          </a:solidFill>
                          <a:effectLst/>
                          <a:latin typeface="Arial" panose="020B0604020202020204" pitchFamily="34" charset="0"/>
                        </a:rPr>
                        <a:t>αυστηρά σειριακά</a:t>
                      </a:r>
                      <a:endParaRPr kumimoji="0" lang="el-GR" altLang="el-GR" sz="1600" b="0" i="0" u="none" strike="noStrike" cap="none" normalizeH="0" baseline="0" dirty="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r h="48871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seq</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Όταν έχουμε ενεργοποιήσεις σε διαφορετικά αποσπάσματα και σε διαφορετικές γραμμές ζωής, αυτές μπορεί να γίνουν με </a:t>
                      </a:r>
                      <a:r>
                        <a:rPr kumimoji="0" lang="el-GR" altLang="el-GR" sz="1600" b="0" i="1" u="none" strike="noStrike" cap="none" normalizeH="0" baseline="0" dirty="0">
                          <a:ln>
                            <a:noFill/>
                          </a:ln>
                          <a:solidFill>
                            <a:schemeClr val="tx1"/>
                          </a:solidFill>
                          <a:effectLst/>
                          <a:latin typeface="Arial" panose="020B0604020202020204" pitchFamily="34" charset="0"/>
                        </a:rPr>
                        <a:t>οποιαδήποτε σειρά</a:t>
                      </a:r>
                      <a:endParaRPr kumimoji="0" lang="el-GR" altLang="el-GR" sz="1600" b="0" i="0" u="none" strike="noStrike" cap="none" normalizeH="0" baseline="0" dirty="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9"/>
                  </a:ext>
                </a:extLst>
              </a:tr>
              <a:tr h="48871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ignore</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Μηνύματα που θεωρούνται όχι σημαντικά και δεν φαίνονται στο σχήμα π.χ. </a:t>
                      </a:r>
                      <a:r>
                        <a:rPr kumimoji="0" lang="en-US" altLang="el-GR" sz="1600" b="0" i="0" u="none" strike="noStrike" cap="none" normalizeH="0" baseline="0" dirty="0">
                          <a:ln>
                            <a:noFill/>
                          </a:ln>
                          <a:solidFill>
                            <a:schemeClr val="tx1"/>
                          </a:solidFill>
                          <a:effectLst/>
                          <a:latin typeface="Arial" panose="020B0604020202020204" pitchFamily="34" charset="0"/>
                        </a:rPr>
                        <a:t>ignore{</a:t>
                      </a:r>
                      <a:r>
                        <a:rPr kumimoji="0" lang="en-US" altLang="el-GR" sz="1600" b="0" i="0" u="none" strike="noStrike" cap="none" normalizeH="0" baseline="0" dirty="0" err="1">
                          <a:ln>
                            <a:noFill/>
                          </a:ln>
                          <a:solidFill>
                            <a:schemeClr val="tx1"/>
                          </a:solidFill>
                          <a:effectLst/>
                          <a:latin typeface="Arial" panose="020B0604020202020204" pitchFamily="34" charset="0"/>
                        </a:rPr>
                        <a:t>get,set</a:t>
                      </a:r>
                      <a:r>
                        <a:rPr kumimoji="0" lang="en-US" altLang="el-GR" sz="1600" b="0" i="0" u="none" strike="noStrike" cap="none" normalizeH="0" baseline="0" dirty="0">
                          <a:ln>
                            <a:noFill/>
                          </a:ln>
                          <a:solidFill>
                            <a:schemeClr val="tx1"/>
                          </a:solidFill>
                          <a:effectLst/>
                          <a:latin typeface="Arial" panose="020B0604020202020204" pitchFamily="34" charset="0"/>
                        </a:rPr>
                        <a:t>}</a:t>
                      </a:r>
                      <a:endParaRPr kumimoji="0" lang="el-GR" altLang="el-GR" sz="1600" b="0" i="0" u="none" strike="noStrike" cap="none" normalizeH="0" baseline="0" dirty="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10"/>
                  </a:ext>
                </a:extLst>
              </a:tr>
              <a:tr h="48871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a:ln>
                            <a:noFill/>
                          </a:ln>
                          <a:solidFill>
                            <a:schemeClr val="tx1"/>
                          </a:solidFill>
                          <a:effectLst/>
                          <a:latin typeface="Arial" panose="020B0604020202020204" pitchFamily="34" charset="0"/>
                        </a:rPr>
                        <a:t>consider</a:t>
                      </a:r>
                      <a:endParaRPr kumimoji="0" lang="el-GR" altLang="el-GR" sz="1600" b="0" i="0" u="none" strike="noStrike" cap="none" normalizeH="0" baseline="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a:ln>
                            <a:noFill/>
                          </a:ln>
                          <a:solidFill>
                            <a:schemeClr val="tx1"/>
                          </a:solidFill>
                          <a:effectLst/>
                          <a:latin typeface="Arial" panose="020B0604020202020204" pitchFamily="34" charset="0"/>
                        </a:rPr>
                        <a:t>Μόνο αυτά τα μηνύματα θεωρούνται σημαντικά και φαίνονται στο σχήμα π.χ. </a:t>
                      </a:r>
                      <a:r>
                        <a:rPr kumimoji="0" lang="en-US" altLang="el-GR" sz="1600" b="0" i="0" u="none" strike="noStrike" cap="none" normalizeH="0" baseline="0" dirty="0">
                          <a:ln>
                            <a:noFill/>
                          </a:ln>
                          <a:solidFill>
                            <a:schemeClr val="tx1"/>
                          </a:solidFill>
                          <a:effectLst/>
                          <a:latin typeface="Arial" panose="020B0604020202020204" pitchFamily="34" charset="0"/>
                        </a:rPr>
                        <a:t>consider{</a:t>
                      </a:r>
                      <a:r>
                        <a:rPr kumimoji="0" lang="en-US" altLang="el-GR" sz="1600" b="0" i="0" u="none" strike="noStrike" cap="none" normalizeH="0" baseline="0" dirty="0" err="1">
                          <a:ln>
                            <a:noFill/>
                          </a:ln>
                          <a:solidFill>
                            <a:schemeClr val="tx1"/>
                          </a:solidFill>
                          <a:effectLst/>
                          <a:latin typeface="Arial" panose="020B0604020202020204" pitchFamily="34" charset="0"/>
                        </a:rPr>
                        <a:t>add,delete,remove,update</a:t>
                      </a:r>
                      <a:r>
                        <a:rPr kumimoji="0" lang="en-US" altLang="el-GR" sz="1600" b="0" i="0" u="none" strike="noStrike" cap="none" normalizeH="0" baseline="0" dirty="0">
                          <a:ln>
                            <a:noFill/>
                          </a:ln>
                          <a:solidFill>
                            <a:schemeClr val="tx1"/>
                          </a:solidFill>
                          <a:effectLst/>
                          <a:latin typeface="Arial" panose="020B0604020202020204" pitchFamily="34" charset="0"/>
                        </a:rPr>
                        <a:t>}</a:t>
                      </a:r>
                      <a:endParaRPr kumimoji="0" lang="el-GR" altLang="el-GR" sz="1600" b="0" i="0" u="none" strike="noStrike" cap="none" normalizeH="0" baseline="0" dirty="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11"/>
                  </a:ext>
                </a:extLst>
              </a:tr>
            </a:tbl>
          </a:graphicData>
        </a:graphic>
      </p:graphicFrame>
      <p:sp>
        <p:nvSpPr>
          <p:cNvPr id="46" name="Slide Number Placeholder 5"/>
          <p:cNvSpPr>
            <a:spLocks noGrp="1"/>
          </p:cNvSpPr>
          <p:nvPr>
            <p:ph type="sldNum" sz="quarter" idx="12"/>
          </p:nvPr>
        </p:nvSpPr>
        <p:spPr/>
        <p:txBody>
          <a:bodyPr/>
          <a:lstStyle/>
          <a:p>
            <a:fld id="{64D58296-0291-4E70-90B8-9B4448B7F6B6}" type="slidenum">
              <a:rPr lang="el-GR" altLang="el-GR"/>
              <a:pPr/>
              <a:t>141</a:t>
            </a:fld>
            <a:endParaRPr lang="el-GR" altLang="el-G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220" name="Rectangle 4"/>
          <p:cNvSpPr>
            <a:spLocks noGrp="1" noChangeArrowheads="1"/>
          </p:cNvSpPr>
          <p:nvPr>
            <p:ph type="title"/>
          </p:nvPr>
        </p:nvSpPr>
        <p:spPr/>
        <p:txBody>
          <a:bodyPr/>
          <a:lstStyle/>
          <a:p>
            <a:r>
              <a:rPr lang="el-GR" altLang="el-GR"/>
              <a:t>Παραδείγματα τελεστών</a:t>
            </a:r>
          </a:p>
        </p:txBody>
      </p:sp>
      <p:sp>
        <p:nvSpPr>
          <p:cNvPr id="14" name="Slide Number Placeholder 4"/>
          <p:cNvSpPr>
            <a:spLocks noGrp="1"/>
          </p:cNvSpPr>
          <p:nvPr>
            <p:ph type="sldNum" sz="quarter" idx="12"/>
          </p:nvPr>
        </p:nvSpPr>
        <p:spPr/>
        <p:txBody>
          <a:bodyPr/>
          <a:lstStyle/>
          <a:p>
            <a:fld id="{18EE9333-E9B6-4E9F-80A1-E8E47B09F42E}" type="slidenum">
              <a:rPr lang="el-GR" altLang="el-GR"/>
              <a:pPr/>
              <a:t>142</a:t>
            </a:fld>
            <a:endParaRPr lang="el-GR" altLang="el-GR"/>
          </a:p>
        </p:txBody>
      </p:sp>
      <p:pic>
        <p:nvPicPr>
          <p:cNvPr id="77722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 y="1268413"/>
            <a:ext cx="2474913"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722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7425" y="1358900"/>
            <a:ext cx="2835275" cy="170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7223"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6863" y="3654425"/>
            <a:ext cx="2519362" cy="193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7224"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6588" y="3654425"/>
            <a:ext cx="2519362" cy="197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7225"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7413" y="3654425"/>
            <a:ext cx="2565400"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7226" name="Text Box 10"/>
          <p:cNvSpPr txBox="1">
            <a:spLocks noChangeArrowheads="1"/>
          </p:cNvSpPr>
          <p:nvPr/>
        </p:nvSpPr>
        <p:spPr bwMode="auto">
          <a:xfrm>
            <a:off x="249238" y="5659438"/>
            <a:ext cx="2689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Πιθανώς ατέρμονος βρόχος</a:t>
            </a:r>
          </a:p>
        </p:txBody>
      </p:sp>
      <p:sp>
        <p:nvSpPr>
          <p:cNvPr id="777227" name="Text Box 11"/>
          <p:cNvSpPr txBox="1">
            <a:spLocks noChangeArrowheads="1"/>
          </p:cNvSpPr>
          <p:nvPr/>
        </p:nvSpPr>
        <p:spPr bwMode="auto">
          <a:xfrm>
            <a:off x="3132138" y="5659438"/>
            <a:ext cx="2454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Ακριβώς 10 επαναλήψεις</a:t>
            </a:r>
          </a:p>
        </p:txBody>
      </p:sp>
      <p:sp>
        <p:nvSpPr>
          <p:cNvPr id="777228" name="Text Box 12"/>
          <p:cNvSpPr txBox="1">
            <a:spLocks noChangeArrowheads="1"/>
          </p:cNvSpPr>
          <p:nvPr/>
        </p:nvSpPr>
        <p:spPr bwMode="auto">
          <a:xfrm>
            <a:off x="5967413" y="5659438"/>
            <a:ext cx="317658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Από 5 έως 10 επαναλήψεις και εφ’ όσον αληθεύει η συνθήκη</a:t>
            </a:r>
          </a:p>
        </p:txBody>
      </p:sp>
      <p:sp>
        <p:nvSpPr>
          <p:cNvPr id="777229" name="Text Box 13"/>
          <p:cNvSpPr txBox="1">
            <a:spLocks noChangeArrowheads="1"/>
          </p:cNvSpPr>
          <p:nvPr/>
        </p:nvSpPr>
        <p:spPr bwMode="auto">
          <a:xfrm>
            <a:off x="1646238" y="6321425"/>
            <a:ext cx="4754562"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500"/>
              <a:t>http://www.uml-diagrams.org/sequence-diagrams.html</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a:xfrm>
            <a:off x="457200" y="277813"/>
            <a:ext cx="8229600" cy="630237"/>
          </a:xfrm>
        </p:spPr>
        <p:txBody>
          <a:bodyPr/>
          <a:lstStyle/>
          <a:p>
            <a:r>
              <a:rPr lang="el-GR" altLang="el-GR" sz="4000"/>
              <a:t>Παραδείγματα τελεστών</a:t>
            </a:r>
          </a:p>
        </p:txBody>
      </p:sp>
      <p:sp>
        <p:nvSpPr>
          <p:cNvPr id="12" name="Slide Number Placeholder 4"/>
          <p:cNvSpPr>
            <a:spLocks noGrp="1"/>
          </p:cNvSpPr>
          <p:nvPr>
            <p:ph type="sldNum" sz="quarter" idx="12"/>
          </p:nvPr>
        </p:nvSpPr>
        <p:spPr/>
        <p:txBody>
          <a:bodyPr/>
          <a:lstStyle/>
          <a:p>
            <a:fld id="{4675FEFA-1377-4773-A566-8DB9BD4AF073}" type="slidenum">
              <a:rPr lang="el-GR" altLang="el-GR"/>
              <a:pPr/>
              <a:t>143</a:t>
            </a:fld>
            <a:endParaRPr lang="el-GR" altLang="el-GR"/>
          </a:p>
        </p:txBody>
      </p:sp>
      <p:pic>
        <p:nvPicPr>
          <p:cNvPr id="7792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800" y="998538"/>
            <a:ext cx="2970213"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926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7675" y="998538"/>
            <a:ext cx="3959225" cy="207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9270" name="Text Box 6"/>
          <p:cNvSpPr txBox="1">
            <a:spLocks noChangeArrowheads="1"/>
          </p:cNvSpPr>
          <p:nvPr/>
        </p:nvSpPr>
        <p:spPr bwMode="auto">
          <a:xfrm>
            <a:off x="4257675" y="3159125"/>
            <a:ext cx="46799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Εκτέλεσε την αναζήτηση στα </a:t>
            </a:r>
            <a:r>
              <a:rPr lang="en-US" altLang="el-GR" sz="1600"/>
              <a:t>google, bing </a:t>
            </a:r>
            <a:r>
              <a:rPr lang="el-GR" altLang="el-GR" sz="1600"/>
              <a:t>και</a:t>
            </a:r>
            <a:r>
              <a:rPr lang="en-US" altLang="el-GR" sz="1600"/>
              <a:t> ask</a:t>
            </a:r>
            <a:r>
              <a:rPr lang="el-GR" altLang="el-GR" sz="1600"/>
              <a:t>, αν είναι δυνατόν παράλληλα</a:t>
            </a:r>
          </a:p>
        </p:txBody>
      </p:sp>
      <p:pic>
        <p:nvPicPr>
          <p:cNvPr id="77927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250" y="3789363"/>
            <a:ext cx="3240088"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9272" name="Text Box 8"/>
          <p:cNvSpPr txBox="1">
            <a:spLocks noChangeArrowheads="1"/>
          </p:cNvSpPr>
          <p:nvPr/>
        </p:nvSpPr>
        <p:spPr bwMode="auto">
          <a:xfrm>
            <a:off x="296863" y="5903913"/>
            <a:ext cx="391477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Πρώτα γίνεται αναζήτηση στο </a:t>
            </a:r>
            <a:r>
              <a:rPr lang="en-US" altLang="el-GR" sz="1600"/>
              <a:t>google, </a:t>
            </a:r>
            <a:r>
              <a:rPr lang="el-GR" altLang="el-GR" sz="1600"/>
              <a:t>μετά στο </a:t>
            </a:r>
            <a:r>
              <a:rPr lang="en-US" altLang="el-GR" sz="1600"/>
              <a:t>bing </a:t>
            </a:r>
            <a:r>
              <a:rPr lang="el-GR" altLang="el-GR" sz="1600"/>
              <a:t>και μετά στο </a:t>
            </a:r>
            <a:r>
              <a:rPr lang="en-US" altLang="el-GR" sz="1600"/>
              <a:t>yahoo</a:t>
            </a:r>
            <a:endParaRPr lang="el-GR" altLang="el-GR" sz="1600"/>
          </a:p>
        </p:txBody>
      </p:sp>
      <p:sp>
        <p:nvSpPr>
          <p:cNvPr id="779274" name="Text Box 10"/>
          <p:cNvSpPr txBox="1">
            <a:spLocks noChangeArrowheads="1"/>
          </p:cNvSpPr>
          <p:nvPr/>
        </p:nvSpPr>
        <p:spPr bwMode="auto">
          <a:xfrm>
            <a:off x="4706938" y="5903913"/>
            <a:ext cx="391477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Η αναζήτηση στο </a:t>
            </a:r>
            <a:r>
              <a:rPr lang="en-US" altLang="el-GR" sz="1600"/>
              <a:t>google</a:t>
            </a:r>
            <a:r>
              <a:rPr lang="el-GR" altLang="el-GR" sz="1600"/>
              <a:t> γίνεται παράλληλα με τις άλλες, αλλά αυτή στο </a:t>
            </a:r>
            <a:r>
              <a:rPr lang="en-US" altLang="el-GR" sz="1600"/>
              <a:t>bing </a:t>
            </a:r>
            <a:r>
              <a:rPr lang="el-GR" altLang="el-GR" sz="1600"/>
              <a:t>γίνεται πριν από αυτή στο </a:t>
            </a:r>
            <a:r>
              <a:rPr lang="en-US" altLang="el-GR" sz="1600"/>
              <a:t>yahoo</a:t>
            </a:r>
            <a:endParaRPr lang="el-GR" altLang="el-GR" sz="1600"/>
          </a:p>
        </p:txBody>
      </p:sp>
      <p:pic>
        <p:nvPicPr>
          <p:cNvPr id="779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833813"/>
            <a:ext cx="3509963" cy="199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a:xfrm>
            <a:off x="822960" y="98630"/>
            <a:ext cx="7543800" cy="847141"/>
          </a:xfrm>
        </p:spPr>
        <p:txBody>
          <a:bodyPr/>
          <a:lstStyle/>
          <a:p>
            <a:r>
              <a:rPr lang="el-GR" altLang="el-GR" sz="4000"/>
              <a:t>Παραδείγματα τελεστών</a:t>
            </a:r>
          </a:p>
        </p:txBody>
      </p:sp>
      <p:sp>
        <p:nvSpPr>
          <p:cNvPr id="15" name="Slide Number Placeholder 4"/>
          <p:cNvSpPr>
            <a:spLocks noGrp="1"/>
          </p:cNvSpPr>
          <p:nvPr>
            <p:ph type="sldNum" sz="quarter" idx="12"/>
          </p:nvPr>
        </p:nvSpPr>
        <p:spPr/>
        <p:txBody>
          <a:bodyPr/>
          <a:lstStyle/>
          <a:p>
            <a:fld id="{C2D230E6-E7ED-4B9C-B43B-6BB60D2DC2AD}" type="slidenum">
              <a:rPr lang="el-GR" altLang="el-GR"/>
              <a:pPr/>
              <a:t>144</a:t>
            </a:fld>
            <a:endParaRPr lang="el-GR" altLang="el-GR"/>
          </a:p>
        </p:txBody>
      </p:sp>
      <p:pic>
        <p:nvPicPr>
          <p:cNvPr id="7813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225" y="998538"/>
            <a:ext cx="3240088"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1317" name="Text Box 5"/>
          <p:cNvSpPr txBox="1">
            <a:spLocks noChangeArrowheads="1"/>
          </p:cNvSpPr>
          <p:nvPr/>
        </p:nvSpPr>
        <p:spPr bwMode="auto">
          <a:xfrm>
            <a:off x="296863" y="2844800"/>
            <a:ext cx="373538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Τα </a:t>
            </a:r>
            <a:r>
              <a:rPr lang="en-US" altLang="el-GR" sz="1600"/>
              <a:t>add </a:t>
            </a:r>
            <a:r>
              <a:rPr lang="el-GR" altLang="el-GR" sz="1600"/>
              <a:t>και </a:t>
            </a:r>
            <a:r>
              <a:rPr lang="en-US" altLang="el-GR" sz="1600"/>
              <a:t>remove </a:t>
            </a:r>
            <a:r>
              <a:rPr lang="el-GR" altLang="el-GR" sz="1600"/>
              <a:t>δεν θα εκτελεστούν ποτέ ταυτόχρονα</a:t>
            </a:r>
          </a:p>
        </p:txBody>
      </p:sp>
      <p:pic>
        <p:nvPicPr>
          <p:cNvPr id="78131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7175" y="954088"/>
            <a:ext cx="2700338" cy="166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1319" name="Text Box 7"/>
          <p:cNvSpPr txBox="1">
            <a:spLocks noChangeArrowheads="1"/>
          </p:cNvSpPr>
          <p:nvPr/>
        </p:nvSpPr>
        <p:spPr bwMode="auto">
          <a:xfrm>
            <a:off x="5067300" y="2619375"/>
            <a:ext cx="3735388"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Πιθανώς να υπάρχουν και μηνύματα </a:t>
            </a:r>
            <a:r>
              <a:rPr lang="en-US" altLang="el-GR" sz="1600"/>
              <a:t>get </a:t>
            </a:r>
            <a:r>
              <a:rPr lang="el-GR" altLang="el-GR" sz="1600"/>
              <a:t>και </a:t>
            </a:r>
            <a:r>
              <a:rPr lang="en-US" altLang="el-GR" sz="1600"/>
              <a:t>set</a:t>
            </a:r>
            <a:r>
              <a:rPr lang="el-GR" altLang="el-GR" sz="1600"/>
              <a:t>, αλλά δεν απεικονίζονται θεωρούμενα μη σημαντικά</a:t>
            </a:r>
          </a:p>
        </p:txBody>
      </p:sp>
      <p:sp>
        <p:nvSpPr>
          <p:cNvPr id="781321" name="Text Box 9"/>
          <p:cNvSpPr txBox="1">
            <a:spLocks noChangeArrowheads="1"/>
          </p:cNvSpPr>
          <p:nvPr/>
        </p:nvSpPr>
        <p:spPr bwMode="auto">
          <a:xfrm>
            <a:off x="341313" y="5456238"/>
            <a:ext cx="270033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Πιθανώς να υπάρχουν και άλλα μηνύματα, αλλά δεν απεικονίζονται</a:t>
            </a:r>
            <a:r>
              <a:rPr lang="el-GR" altLang="el-GR"/>
              <a:t> </a:t>
            </a:r>
          </a:p>
        </p:txBody>
      </p:sp>
      <p:sp>
        <p:nvSpPr>
          <p:cNvPr id="781323" name="Text Box 11"/>
          <p:cNvSpPr txBox="1">
            <a:spLocks noChangeArrowheads="1"/>
          </p:cNvSpPr>
          <p:nvPr/>
        </p:nvSpPr>
        <p:spPr bwMode="auto">
          <a:xfrm>
            <a:off x="3535363" y="5456238"/>
            <a:ext cx="247650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Μόνο οι καταστάσεις όπου αληθεύει το </a:t>
            </a:r>
            <a:r>
              <a:rPr lang="en-US" altLang="el-GR" sz="1600"/>
              <a:t>t==complete </a:t>
            </a:r>
            <a:r>
              <a:rPr lang="el-GR" altLang="el-GR" sz="1600"/>
              <a:t>είναι έγκυρες στο σύστημα</a:t>
            </a:r>
          </a:p>
        </p:txBody>
      </p:sp>
      <p:pic>
        <p:nvPicPr>
          <p:cNvPr id="78132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3519488"/>
            <a:ext cx="2700337" cy="191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1325"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9813" y="3519488"/>
            <a:ext cx="2295525" cy="192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1326"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2350" y="3563938"/>
            <a:ext cx="2790825" cy="183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1327" name="Text Box 15"/>
          <p:cNvSpPr txBox="1">
            <a:spLocks noChangeArrowheads="1"/>
          </p:cNvSpPr>
          <p:nvPr/>
        </p:nvSpPr>
        <p:spPr bwMode="auto">
          <a:xfrm>
            <a:off x="6102350" y="5456238"/>
            <a:ext cx="2476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Αν λάβουμε μήνυμα </a:t>
            </a:r>
            <a:r>
              <a:rPr lang="en-US" altLang="el-GR" sz="1600"/>
              <a:t>timeout </a:t>
            </a:r>
            <a:r>
              <a:rPr lang="el-GR" altLang="el-GR" sz="1600"/>
              <a:t>το σύστημα έχει αποτύχει</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458" name="Rectangle 2"/>
          <p:cNvSpPr>
            <a:spLocks noGrp="1" noChangeArrowheads="1"/>
          </p:cNvSpPr>
          <p:nvPr>
            <p:ph type="title"/>
          </p:nvPr>
        </p:nvSpPr>
        <p:spPr/>
        <p:txBody>
          <a:bodyPr/>
          <a:lstStyle/>
          <a:p>
            <a:r>
              <a:rPr lang="el-GR" altLang="el-GR" sz="4000"/>
              <a:t>Χρονικοί περιορισμοί στα διαγράμματα </a:t>
            </a:r>
            <a:r>
              <a:rPr lang="en-US" altLang="el-GR" sz="4000"/>
              <a:t>UML</a:t>
            </a:r>
            <a:endParaRPr lang="el-GR" altLang="el-GR" sz="4000"/>
          </a:p>
        </p:txBody>
      </p:sp>
      <p:sp>
        <p:nvSpPr>
          <p:cNvPr id="787459" name="Rectangle 3"/>
          <p:cNvSpPr>
            <a:spLocks noGrp="1" noChangeArrowheads="1"/>
          </p:cNvSpPr>
          <p:nvPr>
            <p:ph idx="1"/>
          </p:nvPr>
        </p:nvSpPr>
        <p:spPr>
          <a:xfrm>
            <a:off x="296863" y="1600200"/>
            <a:ext cx="8550275" cy="568325"/>
          </a:xfrm>
        </p:spPr>
        <p:txBody>
          <a:bodyPr/>
          <a:lstStyle/>
          <a:p>
            <a:r>
              <a:rPr lang="el-GR" altLang="el-GR" sz="2400"/>
              <a:t>Μπορούμε να ορίσουμε ορισμούς </a:t>
            </a:r>
            <a:r>
              <a:rPr lang="el-GR" altLang="el-GR" sz="2400" i="1"/>
              <a:t>χρονικής διάρκειας</a:t>
            </a:r>
            <a:endParaRPr lang="el-GR" altLang="el-GR" sz="2400"/>
          </a:p>
        </p:txBody>
      </p:sp>
      <p:sp>
        <p:nvSpPr>
          <p:cNvPr id="11" name="Slide Number Placeholder 5"/>
          <p:cNvSpPr>
            <a:spLocks noGrp="1"/>
          </p:cNvSpPr>
          <p:nvPr>
            <p:ph type="sldNum" sz="quarter" idx="12"/>
          </p:nvPr>
        </p:nvSpPr>
        <p:spPr/>
        <p:txBody>
          <a:bodyPr/>
          <a:lstStyle/>
          <a:p>
            <a:fld id="{D8647C18-9A33-4F2B-84A8-1C0FC2DB8CD3}" type="slidenum">
              <a:rPr lang="el-GR" altLang="el-GR"/>
              <a:pPr/>
              <a:t>145</a:t>
            </a:fld>
            <a:endParaRPr lang="el-GR" altLang="el-GR"/>
          </a:p>
        </p:txBody>
      </p:sp>
      <p:pic>
        <p:nvPicPr>
          <p:cNvPr id="7874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 y="2078850"/>
            <a:ext cx="56261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7462" name="Text Box 6"/>
          <p:cNvSpPr txBox="1">
            <a:spLocks noChangeArrowheads="1"/>
          </p:cNvSpPr>
          <p:nvPr/>
        </p:nvSpPr>
        <p:spPr bwMode="auto">
          <a:xfrm>
            <a:off x="206375" y="5769787"/>
            <a:ext cx="8596313"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Από την πλοήγηση μέχρι την επιστροφή της απάντησης μπορούμε να έχουμε από 3</a:t>
            </a:r>
            <a:r>
              <a:rPr lang="en-US" altLang="el-GR" sz="1600"/>
              <a:t> sec </a:t>
            </a:r>
            <a:r>
              <a:rPr lang="el-GR" altLang="el-GR" sz="1600"/>
              <a:t>έως 5</a:t>
            </a:r>
            <a:r>
              <a:rPr lang="en-US" altLang="el-GR" sz="1600"/>
              <a:t>min. </a:t>
            </a:r>
            <a:r>
              <a:rPr lang="el-GR" altLang="el-GR" sz="1600"/>
              <a:t>Η αποστολή του μηνύματος της αίτησης πρέπει να διαρκέσει λιγότερο από 10 </a:t>
            </a:r>
            <a:r>
              <a:rPr lang="en-US" altLang="el-GR" sz="1600"/>
              <a:t>sec</a:t>
            </a:r>
            <a:endParaRPr lang="el-GR" altLang="el-GR"/>
          </a:p>
        </p:txBody>
      </p:sp>
      <p:sp>
        <p:nvSpPr>
          <p:cNvPr id="787464" name="AutoShape 8"/>
          <p:cNvSpPr>
            <a:spLocks noChangeArrowheads="1"/>
          </p:cNvSpPr>
          <p:nvPr/>
        </p:nvSpPr>
        <p:spPr bwMode="auto">
          <a:xfrm rot="10800000" flipH="1">
            <a:off x="6057900" y="4193400"/>
            <a:ext cx="2789238" cy="12160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Τα μηνύματα με χρονικούς περιορισμούς αναπαρίστανται ως </a:t>
            </a:r>
            <a:r>
              <a:rPr lang="el-GR" altLang="el-GR" sz="1600" i="1"/>
              <a:t>κεκλιμένες γραμμές</a:t>
            </a:r>
            <a:endParaRPr lang="el-GR" altLang="el-GR" sz="1600"/>
          </a:p>
        </p:txBody>
      </p:sp>
      <p:sp>
        <p:nvSpPr>
          <p:cNvPr id="787465" name="Line 9"/>
          <p:cNvSpPr>
            <a:spLocks noChangeShapeType="1"/>
          </p:cNvSpPr>
          <p:nvPr/>
        </p:nvSpPr>
        <p:spPr bwMode="auto">
          <a:xfrm flipH="1" flipV="1">
            <a:off x="4797425" y="3879075"/>
            <a:ext cx="1260475" cy="720725"/>
          </a:xfrm>
          <a:prstGeom prst="line">
            <a:avLst/>
          </a:prstGeom>
          <a:noFill/>
          <a:ln w="952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87466" name="Oval 10"/>
          <p:cNvSpPr>
            <a:spLocks noChangeArrowheads="1"/>
          </p:cNvSpPr>
          <p:nvPr/>
        </p:nvSpPr>
        <p:spPr bwMode="auto">
          <a:xfrm>
            <a:off x="4751388" y="3788587"/>
            <a:ext cx="136525" cy="134938"/>
          </a:xfrm>
          <a:prstGeom prst="ellipse">
            <a:avLst/>
          </a:prstGeom>
          <a:noFill/>
          <a:ln w="952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p:txBody>
          <a:bodyPr/>
          <a:lstStyle/>
          <a:p>
            <a:r>
              <a:rPr lang="el-GR" altLang="el-GR"/>
              <a:t>Στερεότυπα στη </a:t>
            </a:r>
            <a:r>
              <a:rPr lang="en-US" altLang="el-GR"/>
              <a:t>UML</a:t>
            </a:r>
            <a:endParaRPr lang="el-GR" altLang="el-GR"/>
          </a:p>
        </p:txBody>
      </p:sp>
      <p:sp>
        <p:nvSpPr>
          <p:cNvPr id="783363" name="Rectangle 3"/>
          <p:cNvSpPr>
            <a:spLocks noGrp="1" noChangeArrowheads="1"/>
          </p:cNvSpPr>
          <p:nvPr>
            <p:ph idx="1"/>
          </p:nvPr>
        </p:nvSpPr>
        <p:spPr>
          <a:xfrm>
            <a:off x="822959" y="1448781"/>
            <a:ext cx="7543801" cy="1156024"/>
          </a:xfrm>
        </p:spPr>
        <p:txBody>
          <a:bodyPr/>
          <a:lstStyle/>
          <a:p>
            <a:pPr>
              <a:spcBef>
                <a:spcPts val="0"/>
              </a:spcBef>
              <a:spcAft>
                <a:spcPts val="0"/>
              </a:spcAft>
            </a:pPr>
            <a:r>
              <a:rPr lang="el-GR" altLang="el-GR" sz="2400" dirty="0"/>
              <a:t>Τα στερεότυπα είναι ένας τρόπος επέκτασης υπαρχουσών </a:t>
            </a:r>
            <a:r>
              <a:rPr lang="el-GR" altLang="el-GR" sz="2400" dirty="0" err="1"/>
              <a:t>μετα</a:t>
            </a:r>
            <a:r>
              <a:rPr lang="el-GR" altLang="el-GR" sz="2400" dirty="0"/>
              <a:t>-κλάσεων</a:t>
            </a:r>
          </a:p>
          <a:p>
            <a:pPr>
              <a:spcBef>
                <a:spcPts val="0"/>
              </a:spcBef>
              <a:spcAft>
                <a:spcPts val="0"/>
              </a:spcAft>
            </a:pPr>
            <a:r>
              <a:rPr lang="el-GR" altLang="el-GR" sz="2400" dirty="0"/>
              <a:t>Παράδειγμα:</a:t>
            </a:r>
          </a:p>
        </p:txBody>
      </p:sp>
      <p:sp>
        <p:nvSpPr>
          <p:cNvPr id="11" name="Slide Number Placeholder 5"/>
          <p:cNvSpPr>
            <a:spLocks noGrp="1"/>
          </p:cNvSpPr>
          <p:nvPr>
            <p:ph type="sldNum" sz="quarter" idx="12"/>
          </p:nvPr>
        </p:nvSpPr>
        <p:spPr/>
        <p:txBody>
          <a:bodyPr/>
          <a:lstStyle/>
          <a:p>
            <a:fld id="{C7128E9E-3CD4-41AF-9DBC-657E4E3902F0}" type="slidenum">
              <a:rPr lang="el-GR" altLang="el-GR"/>
              <a:pPr/>
              <a:t>146</a:t>
            </a:fld>
            <a:endParaRPr lang="el-GR" altLang="el-GR"/>
          </a:p>
        </p:txBody>
      </p:sp>
      <p:sp>
        <p:nvSpPr>
          <p:cNvPr id="783368" name="Rectangle 8"/>
          <p:cNvSpPr>
            <a:spLocks noChangeArrowheads="1"/>
          </p:cNvSpPr>
          <p:nvPr/>
        </p:nvSpPr>
        <p:spPr bwMode="auto">
          <a:xfrm>
            <a:off x="701675" y="2573905"/>
            <a:ext cx="2655888"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&lt;&lt;</a:t>
            </a:r>
            <a:r>
              <a:rPr lang="en-US" altLang="el-GR" sz="1800"/>
              <a:t>metaclass&gt;&gt;</a:t>
            </a:r>
          </a:p>
          <a:p>
            <a:pPr algn="ctr"/>
            <a:r>
              <a:rPr lang="en-US" altLang="el-GR" sz="1800"/>
              <a:t>Class</a:t>
            </a:r>
            <a:endParaRPr lang="el-GR" altLang="el-GR" sz="1800"/>
          </a:p>
        </p:txBody>
      </p:sp>
      <p:sp>
        <p:nvSpPr>
          <p:cNvPr id="783369" name="Rectangle 9"/>
          <p:cNvSpPr>
            <a:spLocks noChangeArrowheads="1"/>
          </p:cNvSpPr>
          <p:nvPr/>
        </p:nvSpPr>
        <p:spPr bwMode="auto">
          <a:xfrm>
            <a:off x="5292725" y="2573905"/>
            <a:ext cx="2655888"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&lt;&lt;</a:t>
            </a:r>
            <a:r>
              <a:rPr lang="en-US" altLang="el-GR" sz="1800"/>
              <a:t>stereotype&gt;&gt;</a:t>
            </a:r>
          </a:p>
          <a:p>
            <a:pPr algn="ctr"/>
            <a:r>
              <a:rPr lang="en-US" altLang="el-GR" sz="1800"/>
              <a:t>Computer</a:t>
            </a:r>
            <a:endParaRPr lang="el-GR" altLang="el-GR" sz="1800"/>
          </a:p>
        </p:txBody>
      </p:sp>
      <p:sp>
        <p:nvSpPr>
          <p:cNvPr id="783370" name="Rectangle 10"/>
          <p:cNvSpPr>
            <a:spLocks noChangeArrowheads="1"/>
          </p:cNvSpPr>
          <p:nvPr/>
        </p:nvSpPr>
        <p:spPr bwMode="auto">
          <a:xfrm>
            <a:off x="5292725" y="3383530"/>
            <a:ext cx="2655888" cy="10350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os: OperatingSystem</a:t>
            </a:r>
          </a:p>
          <a:p>
            <a:r>
              <a:rPr lang="en-US" altLang="el-GR" sz="1800"/>
              <a:t>osVersion: Integer</a:t>
            </a:r>
          </a:p>
          <a:p>
            <a:r>
              <a:rPr lang="en-US" altLang="el-GR" sz="1800"/>
              <a:t>vendor: String</a:t>
            </a:r>
            <a:endParaRPr lang="el-GR" altLang="el-GR" sz="1800"/>
          </a:p>
        </p:txBody>
      </p:sp>
      <p:sp>
        <p:nvSpPr>
          <p:cNvPr id="783371" name="Line 11"/>
          <p:cNvSpPr>
            <a:spLocks noChangeShapeType="1"/>
          </p:cNvSpPr>
          <p:nvPr/>
        </p:nvSpPr>
        <p:spPr bwMode="auto">
          <a:xfrm flipH="1">
            <a:off x="3357563" y="3069205"/>
            <a:ext cx="1935162"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83372" name="Rectangle 12"/>
          <p:cNvSpPr>
            <a:spLocks noChangeArrowheads="1"/>
          </p:cNvSpPr>
          <p:nvPr/>
        </p:nvSpPr>
        <p:spPr bwMode="auto">
          <a:xfrm>
            <a:off x="296863" y="4374105"/>
            <a:ext cx="8550275" cy="207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marL="182563" indent="-182563">
              <a:lnSpc>
                <a:spcPct val="90000"/>
              </a:lnSpc>
              <a:spcBef>
                <a:spcPts val="0"/>
              </a:spcBef>
              <a:spcAft>
                <a:spcPts val="0"/>
              </a:spcAft>
              <a:buClr>
                <a:schemeClr val="accent1"/>
              </a:buClr>
              <a:buSzPct val="100000"/>
              <a:buFont typeface="Arial" panose="020B0604020202020204" pitchFamily="34" charset="0"/>
              <a:buChar char="•"/>
            </a:pPr>
            <a:r>
              <a:rPr lang="el-GR" altLang="el-GR" sz="2400" dirty="0">
                <a:solidFill>
                  <a:schemeClr val="tx1">
                    <a:lumMod val="75000"/>
                    <a:lumOff val="25000"/>
                  </a:schemeClr>
                </a:solidFill>
                <a:effectLst/>
                <a:latin typeface="+mn-lt"/>
              </a:rPr>
              <a:t>Τα στερεότυπα χρησιμοποιούνται για να φτιάξουμε νέα στοιχεία των μοντέλων που βασίζονται σε υπάρχοντα, αλλά που έχουν εξειδικευμένες ιδιότητες, κατάλληλες για το συγκεκριμένο πρόβλημα (ή σύνολο προβλημάτων)</a:t>
            </a:r>
          </a:p>
          <a:p>
            <a:pPr marL="582613" lvl="1" indent="-182563">
              <a:lnSpc>
                <a:spcPct val="90000"/>
              </a:lnSpc>
              <a:spcBef>
                <a:spcPts val="0"/>
              </a:spcBef>
              <a:spcAft>
                <a:spcPts val="0"/>
              </a:spcAft>
              <a:buClr>
                <a:schemeClr val="accent1"/>
              </a:buClr>
              <a:buSzPct val="100000"/>
              <a:buFont typeface="Arial" panose="020B0604020202020204" pitchFamily="34" charset="0"/>
              <a:buChar char="•"/>
            </a:pPr>
            <a:r>
              <a:rPr lang="el-GR" altLang="el-GR" sz="2000" dirty="0">
                <a:solidFill>
                  <a:schemeClr val="tx1">
                    <a:lumMod val="75000"/>
                    <a:lumOff val="25000"/>
                  </a:schemeClr>
                </a:solidFill>
                <a:effectLst/>
                <a:latin typeface="+mn-lt"/>
              </a:rPr>
              <a:t>Π.χ. αν </a:t>
            </a:r>
            <a:r>
              <a:rPr lang="el-GR" altLang="el-GR" sz="2000" dirty="0" err="1">
                <a:solidFill>
                  <a:schemeClr val="tx1">
                    <a:lumMod val="75000"/>
                    <a:lumOff val="25000"/>
                  </a:schemeClr>
                </a:solidFill>
                <a:effectLst/>
                <a:latin typeface="+mn-lt"/>
              </a:rPr>
              <a:t>μοντελοποιούμε</a:t>
            </a:r>
            <a:r>
              <a:rPr lang="el-GR" altLang="el-GR" sz="2000" dirty="0">
                <a:solidFill>
                  <a:schemeClr val="tx1">
                    <a:lumMod val="75000"/>
                    <a:lumOff val="25000"/>
                  </a:schemeClr>
                </a:solidFill>
                <a:effectLst/>
                <a:latin typeface="+mn-lt"/>
              </a:rPr>
              <a:t> ένα εταιρικό δίκτυο, θέλουμε κλάσεις για δρομολογητές, </a:t>
            </a:r>
            <a:r>
              <a:rPr lang="el-GR" altLang="el-GR" sz="2000" dirty="0" err="1">
                <a:solidFill>
                  <a:schemeClr val="tx1">
                    <a:lumMod val="75000"/>
                    <a:lumOff val="25000"/>
                  </a:schemeClr>
                </a:solidFill>
                <a:effectLst/>
                <a:latin typeface="+mn-lt"/>
              </a:rPr>
              <a:t>μεταγωγείς</a:t>
            </a:r>
            <a:r>
              <a:rPr lang="el-GR" altLang="el-GR" sz="2000" dirty="0">
                <a:solidFill>
                  <a:schemeClr val="tx1">
                    <a:lumMod val="75000"/>
                    <a:lumOff val="25000"/>
                  </a:schemeClr>
                </a:solidFill>
                <a:effectLst/>
                <a:latin typeface="+mn-lt"/>
              </a:rPr>
              <a:t>, εκτυπωτές, εξυπηρέτες κ.λπ.</a:t>
            </a:r>
            <a:endParaRPr lang="en-US" altLang="el-GR" sz="2000" dirty="0">
              <a:solidFill>
                <a:schemeClr val="tx1">
                  <a:lumMod val="75000"/>
                  <a:lumOff val="25000"/>
                </a:schemeClr>
              </a:solidFill>
              <a:effectLst/>
              <a:latin typeface="+mn-lt"/>
            </a:endParaRPr>
          </a:p>
          <a:p>
            <a:pPr lvl="1"/>
            <a:endParaRPr lang="el-GR" altLang="el-GR" sz="1800" dirty="0">
              <a:effectLst/>
            </a:endParaRP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title"/>
          </p:nvPr>
        </p:nvSpPr>
        <p:spPr/>
        <p:txBody>
          <a:bodyPr/>
          <a:lstStyle/>
          <a:p>
            <a:r>
              <a:rPr lang="el-GR" altLang="el-GR"/>
              <a:t>Σημειογραφία στερεοτύπων</a:t>
            </a:r>
          </a:p>
        </p:txBody>
      </p:sp>
      <p:sp>
        <p:nvSpPr>
          <p:cNvPr id="789507" name="Rectangle 3"/>
          <p:cNvSpPr>
            <a:spLocks noGrp="1" noChangeArrowheads="1"/>
          </p:cNvSpPr>
          <p:nvPr>
            <p:ph idx="1"/>
          </p:nvPr>
        </p:nvSpPr>
        <p:spPr>
          <a:xfrm>
            <a:off x="457200" y="1600200"/>
            <a:ext cx="5419725" cy="4530725"/>
          </a:xfrm>
        </p:spPr>
        <p:txBody>
          <a:bodyPr/>
          <a:lstStyle/>
          <a:p>
            <a:r>
              <a:rPr lang="el-GR" altLang="el-GR"/>
              <a:t>Είτε με εισαγωγικά πριν το όνομα</a:t>
            </a:r>
          </a:p>
          <a:p>
            <a:endParaRPr lang="el-GR" altLang="el-GR"/>
          </a:p>
          <a:p>
            <a:r>
              <a:rPr lang="el-GR" altLang="el-GR"/>
              <a:t>Είτε με κάποιο γραφικό εντός του συμβόλου</a:t>
            </a:r>
          </a:p>
          <a:p>
            <a:endParaRPr lang="el-GR" altLang="el-GR"/>
          </a:p>
          <a:p>
            <a:r>
              <a:rPr lang="el-GR" altLang="el-GR"/>
              <a:t>Είτε με μόνο το γραφικό</a:t>
            </a:r>
          </a:p>
        </p:txBody>
      </p:sp>
      <p:sp>
        <p:nvSpPr>
          <p:cNvPr id="11" name="Slide Number Placeholder 5"/>
          <p:cNvSpPr>
            <a:spLocks noGrp="1"/>
          </p:cNvSpPr>
          <p:nvPr>
            <p:ph type="sldNum" sz="quarter" idx="12"/>
          </p:nvPr>
        </p:nvSpPr>
        <p:spPr/>
        <p:txBody>
          <a:bodyPr/>
          <a:lstStyle/>
          <a:p>
            <a:fld id="{23C9B979-EFEF-4E2B-B07F-639C30B45CA3}" type="slidenum">
              <a:rPr lang="el-GR" altLang="el-GR"/>
              <a:pPr/>
              <a:t>147</a:t>
            </a:fld>
            <a:endParaRPr lang="el-GR" altLang="el-GR"/>
          </a:p>
        </p:txBody>
      </p:sp>
      <p:sp>
        <p:nvSpPr>
          <p:cNvPr id="789508" name="Rectangle 4"/>
          <p:cNvSpPr>
            <a:spLocks noChangeArrowheads="1"/>
          </p:cNvSpPr>
          <p:nvPr/>
        </p:nvSpPr>
        <p:spPr bwMode="auto">
          <a:xfrm>
            <a:off x="6011863" y="1674813"/>
            <a:ext cx="2655887"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&lt;&lt;</a:t>
            </a:r>
            <a:r>
              <a:rPr lang="en-US" altLang="el-GR" sz="1800"/>
              <a:t>Computer&gt;&gt;</a:t>
            </a:r>
          </a:p>
          <a:p>
            <a:pPr algn="ctr"/>
            <a:r>
              <a:rPr lang="en-US" altLang="el-GR" sz="1800"/>
              <a:t>ApplicationServer</a:t>
            </a:r>
            <a:endParaRPr lang="el-GR" altLang="el-GR" sz="1800"/>
          </a:p>
        </p:txBody>
      </p:sp>
      <p:sp>
        <p:nvSpPr>
          <p:cNvPr id="789510" name="Rectangle 6"/>
          <p:cNvSpPr>
            <a:spLocks noChangeArrowheads="1"/>
          </p:cNvSpPr>
          <p:nvPr/>
        </p:nvSpPr>
        <p:spPr bwMode="auto">
          <a:xfrm>
            <a:off x="6011863" y="3429000"/>
            <a:ext cx="2655887"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450000" anchor="ctr"/>
          <a:lstStyle/>
          <a:p>
            <a:pPr algn="ctr"/>
            <a:r>
              <a:rPr lang="en-US" altLang="el-GR" sz="1800"/>
              <a:t>ApplicationServer</a:t>
            </a:r>
            <a:endParaRPr lang="el-GR" altLang="el-GR" sz="1800"/>
          </a:p>
        </p:txBody>
      </p:sp>
      <p:pic>
        <p:nvPicPr>
          <p:cNvPr id="789511" name="Picture 7" descr="MC90043157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7513" y="3429000"/>
            <a:ext cx="625475" cy="630238"/>
          </a:xfrm>
          <a:prstGeom prst="rect">
            <a:avLst/>
          </a:prstGeom>
          <a:noFill/>
          <a:extLst>
            <a:ext uri="{909E8E84-426E-40DD-AFC4-6F175D3DCCD1}">
              <a14:hiddenFill xmlns:a14="http://schemas.microsoft.com/office/drawing/2010/main">
                <a:solidFill>
                  <a:srgbClr val="FFFFFF"/>
                </a:solidFill>
              </a14:hiddenFill>
            </a:ext>
          </a:extLst>
        </p:spPr>
      </p:pic>
      <p:pic>
        <p:nvPicPr>
          <p:cNvPr id="789512" name="Picture 8" descr="MC90043157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7525" y="4598988"/>
            <a:ext cx="625475" cy="630237"/>
          </a:xfrm>
          <a:prstGeom prst="rect">
            <a:avLst/>
          </a:prstGeom>
          <a:noFill/>
          <a:extLst>
            <a:ext uri="{909E8E84-426E-40DD-AFC4-6F175D3DCCD1}">
              <a14:hiddenFill xmlns:a14="http://schemas.microsoft.com/office/drawing/2010/main">
                <a:solidFill>
                  <a:srgbClr val="FFFFFF"/>
                </a:solidFill>
              </a14:hiddenFill>
            </a:ext>
          </a:extLst>
        </p:spPr>
      </p:pic>
      <p:sp>
        <p:nvSpPr>
          <p:cNvPr id="789513" name="Rectangle 9"/>
          <p:cNvSpPr>
            <a:spLocks noChangeArrowheads="1"/>
          </p:cNvSpPr>
          <p:nvPr/>
        </p:nvSpPr>
        <p:spPr bwMode="auto">
          <a:xfrm>
            <a:off x="6192838" y="5138738"/>
            <a:ext cx="1974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ApplicationServer</a:t>
            </a:r>
            <a:endParaRPr lang="el-GR" altLang="el-GR" sz="180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530" name="Rectangle 2"/>
          <p:cNvSpPr>
            <a:spLocks noGrp="1" noChangeArrowheads="1"/>
          </p:cNvSpPr>
          <p:nvPr>
            <p:ph type="title"/>
          </p:nvPr>
        </p:nvSpPr>
        <p:spPr/>
        <p:txBody>
          <a:bodyPr/>
          <a:lstStyle/>
          <a:p>
            <a:r>
              <a:rPr lang="el-GR" altLang="el-GR" dirty="0"/>
              <a:t>Οδηγίες για στερεότυπα</a:t>
            </a:r>
          </a:p>
        </p:txBody>
      </p:sp>
      <p:sp>
        <p:nvSpPr>
          <p:cNvPr id="790531" name="Rectangle 3"/>
          <p:cNvSpPr>
            <a:spLocks noGrp="1" noChangeArrowheads="1"/>
          </p:cNvSpPr>
          <p:nvPr>
            <p:ph idx="1"/>
          </p:nvPr>
        </p:nvSpPr>
        <p:spPr/>
        <p:txBody>
          <a:bodyPr/>
          <a:lstStyle/>
          <a:p>
            <a:r>
              <a:rPr lang="el-GR" altLang="el-GR" sz="2000" dirty="0"/>
              <a:t>Η χρήση γραφικών προάγει την αναγνωσιμότητα, ειδικότερα για κοινό που δεν είναι εξοικειωμένο με τη </a:t>
            </a:r>
            <a:r>
              <a:rPr lang="en-US" altLang="el-GR" sz="2000" dirty="0"/>
              <a:t>UML</a:t>
            </a:r>
          </a:p>
          <a:p>
            <a:pPr lvl="1"/>
            <a:r>
              <a:rPr lang="el-GR" altLang="el-GR" sz="1800" dirty="0"/>
              <a:t>Χωρίς να θυσιάζει τη συμβατότητα με τη </a:t>
            </a:r>
            <a:r>
              <a:rPr lang="en-US" altLang="el-GR" sz="1800" dirty="0"/>
              <a:t>UML</a:t>
            </a:r>
          </a:p>
          <a:p>
            <a:r>
              <a:rPr lang="el-GR" altLang="el-GR" sz="2000" dirty="0"/>
              <a:t>Η κατάχρηση γραφικών μπορεί όμως να έχει τα αντίθετα αποτελέσματα</a:t>
            </a:r>
          </a:p>
          <a:p>
            <a:pPr lvl="1"/>
            <a:r>
              <a:rPr lang="el-GR" altLang="el-GR" sz="1800" dirty="0"/>
              <a:t>Πρόσθετος φόρτος εκμάθησης των συμβόλων, ειδικότερα αν έχουμε και αφηρημένες έννοιες</a:t>
            </a:r>
          </a:p>
          <a:p>
            <a:r>
              <a:rPr lang="el-GR" altLang="el-GR" sz="2000" dirty="0"/>
              <a:t>Μπορούν να οριστούν </a:t>
            </a:r>
            <a:r>
              <a:rPr lang="el-GR" altLang="el-GR" sz="2000" i="1" dirty="0"/>
              <a:t>προφίλ</a:t>
            </a:r>
            <a:r>
              <a:rPr lang="el-GR" altLang="el-GR" sz="2000" dirty="0"/>
              <a:t> που περιέχουν πολλά στερεότυπα για ένα συγκεκριμένο χώρο (π.χ. προφίλ </a:t>
            </a:r>
            <a:r>
              <a:rPr lang="en-US" altLang="el-GR" sz="2000" dirty="0"/>
              <a:t>MARTE </a:t>
            </a:r>
            <a:r>
              <a:rPr lang="el-GR" altLang="el-GR" sz="2000" dirty="0"/>
              <a:t>για εφαρμογές πραγματικού χρόνου και ενσωματωμένες εφαρμογές)</a:t>
            </a:r>
          </a:p>
          <a:p>
            <a:r>
              <a:rPr lang="el-GR" altLang="el-GR" sz="2000" dirty="0"/>
              <a:t>Προσοχή, τα εισαγωγικά δεν σηματοδοτούν πάντα στερεότυπο!</a:t>
            </a:r>
          </a:p>
          <a:p>
            <a:pPr lvl="1"/>
            <a:r>
              <a:rPr lang="el-GR" altLang="el-GR" sz="1800" dirty="0"/>
              <a:t>«</a:t>
            </a:r>
            <a:r>
              <a:rPr lang="en-US" altLang="el-GR" sz="1800" dirty="0"/>
              <a:t>interface</a:t>
            </a:r>
            <a:r>
              <a:rPr lang="el-GR" altLang="el-GR" sz="1800" dirty="0"/>
              <a:t>», «</a:t>
            </a:r>
            <a:r>
              <a:rPr lang="en-US" altLang="el-GR" sz="1800" dirty="0"/>
              <a:t>extend</a:t>
            </a:r>
            <a:r>
              <a:rPr lang="el-GR" altLang="el-GR" sz="1800" dirty="0"/>
              <a:t>» είναι βασικά στοιχεία της </a:t>
            </a:r>
            <a:r>
              <a:rPr lang="en-US" altLang="el-GR" sz="1800" dirty="0"/>
              <a:t>UML!</a:t>
            </a:r>
            <a:endParaRPr lang="el-GR" altLang="el-GR" sz="1800" dirty="0"/>
          </a:p>
        </p:txBody>
      </p:sp>
      <p:sp>
        <p:nvSpPr>
          <p:cNvPr id="6" name="Slide Number Placeholder 5"/>
          <p:cNvSpPr>
            <a:spLocks noGrp="1"/>
          </p:cNvSpPr>
          <p:nvPr>
            <p:ph type="sldNum" sz="quarter" idx="12"/>
          </p:nvPr>
        </p:nvSpPr>
        <p:spPr/>
        <p:txBody>
          <a:bodyPr/>
          <a:lstStyle/>
          <a:p>
            <a:fld id="{C8A009CD-CB48-4AC3-90BE-98F9AF075AD0}" type="slidenum">
              <a:rPr lang="el-GR" altLang="el-GR"/>
              <a:pPr/>
              <a:t>148</a:t>
            </a:fld>
            <a:endParaRPr lang="el-GR" alt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Rectangle 2"/>
          <p:cNvSpPr>
            <a:spLocks noGrp="1" noChangeArrowheads="1"/>
          </p:cNvSpPr>
          <p:nvPr>
            <p:ph type="title"/>
          </p:nvPr>
        </p:nvSpPr>
        <p:spPr/>
        <p:txBody>
          <a:bodyPr>
            <a:normAutofit fontScale="90000"/>
          </a:bodyPr>
          <a:lstStyle/>
          <a:p>
            <a:r>
              <a:rPr lang="el-GR" altLang="el-GR" sz="3600"/>
              <a:t>Οι περιπτώσεις χρήσης μπορούν να αλληλοσυνδέονται – σχέση «</a:t>
            </a:r>
            <a:r>
              <a:rPr lang="en-US" altLang="el-GR" sz="3600"/>
              <a:t>extends</a:t>
            </a:r>
            <a:r>
              <a:rPr lang="el-GR" altLang="el-GR" sz="3600"/>
              <a:t>»</a:t>
            </a:r>
          </a:p>
        </p:txBody>
      </p:sp>
      <p:sp>
        <p:nvSpPr>
          <p:cNvPr id="31" name="Slide Number Placeholder 4"/>
          <p:cNvSpPr>
            <a:spLocks noGrp="1"/>
          </p:cNvSpPr>
          <p:nvPr>
            <p:ph type="sldNum" sz="quarter" idx="12"/>
          </p:nvPr>
        </p:nvSpPr>
        <p:spPr/>
        <p:txBody>
          <a:bodyPr/>
          <a:lstStyle/>
          <a:p>
            <a:fld id="{5E5E4CC4-6F43-47A3-AB01-B78603212564}" type="slidenum">
              <a:rPr lang="el-GR" altLang="el-GR"/>
              <a:pPr/>
              <a:t>15</a:t>
            </a:fld>
            <a:endParaRPr lang="el-GR" altLang="el-GR"/>
          </a:p>
        </p:txBody>
      </p:sp>
      <p:sp>
        <p:nvSpPr>
          <p:cNvPr id="99332" name="Rectangle 4"/>
          <p:cNvSpPr>
            <a:spLocks noChangeArrowheads="1"/>
          </p:cNvSpPr>
          <p:nvPr/>
        </p:nvSpPr>
        <p:spPr bwMode="auto">
          <a:xfrm>
            <a:off x="4673600" y="1403545"/>
            <a:ext cx="4308475" cy="270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8000" tIns="44450" rIns="18000" bIns="44450"/>
          <a:lstStyle>
            <a:lvl1pPr marL="285750" indent="-285750">
              <a:spcBef>
                <a:spcPct val="20000"/>
              </a:spcBef>
              <a:buClr>
                <a:schemeClr val="hlink"/>
              </a:buClr>
              <a:buSzPct val="90000"/>
              <a:buFont typeface="Wingdings" panose="05000000000000000000" pitchFamily="2" charset="2"/>
              <a:buBlip>
                <a:blip r:embed="rId2"/>
              </a:buBlip>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buChar char="–"/>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a:spcBef>
                <a:spcPct val="0"/>
              </a:spcBef>
            </a:pPr>
            <a:r>
              <a:rPr lang="el-GR" altLang="el-GR" sz="2000" dirty="0">
                <a:effectLst/>
              </a:rPr>
              <a:t>Οι εμπλουτισμένες- σπάνιες περιπτώσεις χρήσης διαχωρίζονται από τη «βασική» για να έχουμε πιο εύληπτη αναπαράσταση</a:t>
            </a:r>
            <a:endParaRPr lang="en-US" altLang="el-GR" sz="2000" dirty="0">
              <a:effectLst/>
            </a:endParaRPr>
          </a:p>
          <a:p>
            <a:pPr>
              <a:spcBef>
                <a:spcPct val="0"/>
              </a:spcBef>
            </a:pPr>
            <a:r>
              <a:rPr lang="el-GR" altLang="el-GR" sz="2000" dirty="0">
                <a:effectLst/>
              </a:rPr>
              <a:t>Οι περιπτώσεις χρήσης που αναπαριστούν εξαιρέσεις μπορούν να κάνουν «</a:t>
            </a:r>
            <a:r>
              <a:rPr lang="en-US" altLang="el-GR" sz="2000" dirty="0">
                <a:effectLst/>
              </a:rPr>
              <a:t>extend</a:t>
            </a:r>
            <a:r>
              <a:rPr lang="el-GR" altLang="el-GR" sz="2000" dirty="0">
                <a:effectLst/>
              </a:rPr>
              <a:t>» πάνω από μία περιπτώσεις χρήσης</a:t>
            </a:r>
          </a:p>
        </p:txBody>
      </p:sp>
      <p:grpSp>
        <p:nvGrpSpPr>
          <p:cNvPr id="600071" name="Group 6"/>
          <p:cNvGrpSpPr>
            <a:grpSpLocks/>
          </p:cNvGrpSpPr>
          <p:nvPr/>
        </p:nvGrpSpPr>
        <p:grpSpPr bwMode="auto">
          <a:xfrm>
            <a:off x="2868613" y="1319408"/>
            <a:ext cx="444500" cy="782637"/>
            <a:chOff x="659" y="1833"/>
            <a:chExt cx="299" cy="526"/>
          </a:xfrm>
        </p:grpSpPr>
        <p:sp>
          <p:nvSpPr>
            <p:cNvPr id="600072" name="Freeform 7"/>
            <p:cNvSpPr>
              <a:spLocks/>
            </p:cNvSpPr>
            <p:nvPr/>
          </p:nvSpPr>
          <p:spPr bwMode="auto">
            <a:xfrm>
              <a:off x="659" y="1941"/>
              <a:ext cx="143" cy="418"/>
            </a:xfrm>
            <a:custGeom>
              <a:avLst/>
              <a:gdLst>
                <a:gd name="T0" fmla="*/ 143 w 143"/>
                <a:gd name="T1" fmla="*/ 0 h 418"/>
                <a:gd name="T2" fmla="*/ 143 w 143"/>
                <a:gd name="T3" fmla="*/ 263 h 418"/>
                <a:gd name="T4" fmla="*/ 0 w 143"/>
                <a:gd name="T5" fmla="*/ 418 h 418"/>
                <a:gd name="T6" fmla="*/ 0 60000 65536"/>
                <a:gd name="T7" fmla="*/ 0 60000 65536"/>
                <a:gd name="T8" fmla="*/ 0 60000 65536"/>
                <a:gd name="T9" fmla="*/ 0 w 143"/>
                <a:gd name="T10" fmla="*/ 0 h 418"/>
                <a:gd name="T11" fmla="*/ 143 w 143"/>
                <a:gd name="T12" fmla="*/ 418 h 418"/>
              </a:gdLst>
              <a:ahLst/>
              <a:cxnLst>
                <a:cxn ang="T6">
                  <a:pos x="T0" y="T1"/>
                </a:cxn>
                <a:cxn ang="T7">
                  <a:pos x="T2" y="T3"/>
                </a:cxn>
                <a:cxn ang="T8">
                  <a:pos x="T4" y="T5"/>
                </a:cxn>
              </a:cxnLst>
              <a:rect l="T9" t="T10" r="T11" b="T12"/>
              <a:pathLst>
                <a:path w="143" h="418">
                  <a:moveTo>
                    <a:pt x="143" y="0"/>
                  </a:moveTo>
                  <a:lnTo>
                    <a:pt x="143" y="263"/>
                  </a:lnTo>
                  <a:lnTo>
                    <a:pt x="0" y="41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73" name="Line 8"/>
            <p:cNvSpPr>
              <a:spLocks noChangeShapeType="1"/>
            </p:cNvSpPr>
            <p:nvPr/>
          </p:nvSpPr>
          <p:spPr bwMode="auto">
            <a:xfrm>
              <a:off x="802" y="2204"/>
              <a:ext cx="156" cy="15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0074" name="Line 9"/>
            <p:cNvSpPr>
              <a:spLocks noChangeShapeType="1"/>
            </p:cNvSpPr>
            <p:nvPr/>
          </p:nvSpPr>
          <p:spPr bwMode="auto">
            <a:xfrm>
              <a:off x="659" y="2060"/>
              <a:ext cx="299"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0075" name="Oval 10"/>
            <p:cNvSpPr>
              <a:spLocks noChangeArrowheads="1"/>
            </p:cNvSpPr>
            <p:nvPr/>
          </p:nvSpPr>
          <p:spPr bwMode="auto">
            <a:xfrm>
              <a:off x="731" y="1833"/>
              <a:ext cx="155" cy="156"/>
            </a:xfrm>
            <a:prstGeom prst="ellipse">
              <a:avLst/>
            </a:prstGeom>
            <a:solidFill>
              <a:srgbClr val="FFFFFF"/>
            </a:solidFill>
            <a:ln w="19050">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sp>
        <p:nvSpPr>
          <p:cNvPr id="600076" name="Rectangle 11"/>
          <p:cNvSpPr>
            <a:spLocks noChangeArrowheads="1"/>
          </p:cNvSpPr>
          <p:nvPr/>
        </p:nvSpPr>
        <p:spPr bwMode="auto">
          <a:xfrm>
            <a:off x="2476500" y="2146495"/>
            <a:ext cx="109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Επιβάτης</a:t>
            </a:r>
            <a:endParaRPr lang="en-US" altLang="el-GR" sz="1800">
              <a:latin typeface="Helvetica" panose="020B0604020202020204" pitchFamily="34" charset="0"/>
            </a:endParaRPr>
          </a:p>
        </p:txBody>
      </p:sp>
      <p:sp>
        <p:nvSpPr>
          <p:cNvPr id="600078" name="Oval 13"/>
          <p:cNvSpPr>
            <a:spLocks noChangeArrowheads="1"/>
          </p:cNvSpPr>
          <p:nvPr/>
        </p:nvSpPr>
        <p:spPr bwMode="auto">
          <a:xfrm>
            <a:off x="2530475" y="289738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79" name="Rectangle 14"/>
          <p:cNvSpPr>
            <a:spLocks noChangeArrowheads="1"/>
          </p:cNvSpPr>
          <p:nvPr/>
        </p:nvSpPr>
        <p:spPr bwMode="auto">
          <a:xfrm>
            <a:off x="2135188" y="3402208"/>
            <a:ext cx="2184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ΑγόρασεΕισητήριο</a:t>
            </a:r>
            <a:endParaRPr lang="en-US" altLang="el-GR" sz="1800">
              <a:latin typeface="Helvetica" panose="020B0604020202020204" pitchFamily="34" charset="0"/>
            </a:endParaRPr>
          </a:p>
        </p:txBody>
      </p:sp>
      <p:sp>
        <p:nvSpPr>
          <p:cNvPr id="600080" name="Line 15"/>
          <p:cNvSpPr>
            <a:spLocks noChangeShapeType="1"/>
          </p:cNvSpPr>
          <p:nvPr/>
        </p:nvSpPr>
        <p:spPr bwMode="auto">
          <a:xfrm flipH="1">
            <a:off x="3089275" y="2497333"/>
            <a:ext cx="1588" cy="3206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0082" name="Oval 33"/>
          <p:cNvSpPr>
            <a:spLocks noChangeArrowheads="1"/>
          </p:cNvSpPr>
          <p:nvPr/>
        </p:nvSpPr>
        <p:spPr bwMode="auto">
          <a:xfrm>
            <a:off x="5984875" y="494843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83" name="Rectangle 34"/>
          <p:cNvSpPr>
            <a:spLocks noChangeArrowheads="1"/>
          </p:cNvSpPr>
          <p:nvPr/>
        </p:nvSpPr>
        <p:spPr bwMode="auto">
          <a:xfrm>
            <a:off x="5246688" y="5453258"/>
            <a:ext cx="30035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ΕξάντλησηΧρονικούΟρίου</a:t>
            </a:r>
            <a:endParaRPr lang="en-US" altLang="el-GR" sz="1800">
              <a:latin typeface="Helvetica" panose="020B0604020202020204" pitchFamily="34" charset="0"/>
            </a:endParaRPr>
          </a:p>
        </p:txBody>
      </p:sp>
      <p:sp>
        <p:nvSpPr>
          <p:cNvPr id="600085" name="Line 43"/>
          <p:cNvSpPr>
            <a:spLocks noChangeShapeType="1"/>
          </p:cNvSpPr>
          <p:nvPr/>
        </p:nvSpPr>
        <p:spPr bwMode="auto">
          <a:xfrm>
            <a:off x="3598863" y="3868933"/>
            <a:ext cx="2259012" cy="11969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0086" name="Text Box 44"/>
          <p:cNvSpPr txBox="1">
            <a:spLocks noChangeArrowheads="1"/>
          </p:cNvSpPr>
          <p:nvPr/>
        </p:nvSpPr>
        <p:spPr bwMode="auto">
          <a:xfrm>
            <a:off x="4352925" y="4996058"/>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0088" name="Oval 27"/>
          <p:cNvSpPr>
            <a:spLocks noChangeArrowheads="1"/>
          </p:cNvSpPr>
          <p:nvPr/>
        </p:nvSpPr>
        <p:spPr bwMode="auto">
          <a:xfrm>
            <a:off x="4162425" y="575488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89" name="Rectangle 28"/>
          <p:cNvSpPr>
            <a:spLocks noChangeArrowheads="1"/>
          </p:cNvSpPr>
          <p:nvPr/>
        </p:nvSpPr>
        <p:spPr bwMode="auto">
          <a:xfrm>
            <a:off x="3727450" y="6259708"/>
            <a:ext cx="2184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ΔενΥπάρχουνΡέστα</a:t>
            </a:r>
            <a:endParaRPr lang="en-US" altLang="el-GR" sz="1800">
              <a:latin typeface="Helvetica" panose="020B0604020202020204" pitchFamily="34" charset="0"/>
            </a:endParaRPr>
          </a:p>
        </p:txBody>
      </p:sp>
      <p:sp>
        <p:nvSpPr>
          <p:cNvPr id="600091" name="Line 42"/>
          <p:cNvSpPr>
            <a:spLocks noChangeShapeType="1"/>
          </p:cNvSpPr>
          <p:nvPr/>
        </p:nvSpPr>
        <p:spPr bwMode="auto">
          <a:xfrm>
            <a:off x="3319463" y="3843533"/>
            <a:ext cx="1268412" cy="18065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0092" name="Text Box 45"/>
          <p:cNvSpPr txBox="1">
            <a:spLocks noChangeArrowheads="1"/>
          </p:cNvSpPr>
          <p:nvPr/>
        </p:nvSpPr>
        <p:spPr bwMode="auto">
          <a:xfrm>
            <a:off x="2968625" y="5351658"/>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0094" name="Oval 21"/>
          <p:cNvSpPr>
            <a:spLocks noChangeArrowheads="1"/>
          </p:cNvSpPr>
          <p:nvPr/>
        </p:nvSpPr>
        <p:spPr bwMode="auto">
          <a:xfrm>
            <a:off x="346075" y="484683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95" name="Rectangle 22"/>
          <p:cNvSpPr>
            <a:spLocks noChangeArrowheads="1"/>
          </p:cNvSpPr>
          <p:nvPr/>
        </p:nvSpPr>
        <p:spPr bwMode="auto">
          <a:xfrm>
            <a:off x="206375" y="5351658"/>
            <a:ext cx="12287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ΈχειΒλάβη</a:t>
            </a:r>
            <a:endParaRPr lang="en-US" altLang="el-GR" sz="1800">
              <a:latin typeface="Helvetica" panose="020B0604020202020204" pitchFamily="34" charset="0"/>
            </a:endParaRPr>
          </a:p>
        </p:txBody>
      </p:sp>
      <p:sp>
        <p:nvSpPr>
          <p:cNvPr id="600097" name="Line 40"/>
          <p:cNvSpPr>
            <a:spLocks noChangeShapeType="1"/>
          </p:cNvSpPr>
          <p:nvPr/>
        </p:nvSpPr>
        <p:spPr bwMode="auto">
          <a:xfrm flipH="1">
            <a:off x="1158875" y="3805433"/>
            <a:ext cx="1462088" cy="9683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0098" name="Text Box 46"/>
          <p:cNvSpPr txBox="1">
            <a:spLocks noChangeArrowheads="1"/>
          </p:cNvSpPr>
          <p:nvPr/>
        </p:nvSpPr>
        <p:spPr bwMode="auto">
          <a:xfrm>
            <a:off x="466725" y="4018158"/>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0100" name="Oval 24"/>
          <p:cNvSpPr>
            <a:spLocks noChangeArrowheads="1"/>
          </p:cNvSpPr>
          <p:nvPr/>
        </p:nvSpPr>
        <p:spPr bwMode="auto">
          <a:xfrm>
            <a:off x="2071688" y="575488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101" name="Rectangle 25"/>
          <p:cNvSpPr>
            <a:spLocks noChangeArrowheads="1"/>
          </p:cNvSpPr>
          <p:nvPr/>
        </p:nvSpPr>
        <p:spPr bwMode="auto">
          <a:xfrm>
            <a:off x="2154238" y="6259708"/>
            <a:ext cx="9556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Ακύρωση</a:t>
            </a:r>
            <a:endParaRPr lang="en-US" altLang="el-GR" sz="1800">
              <a:latin typeface="Helvetica" panose="020B0604020202020204" pitchFamily="34" charset="0"/>
            </a:endParaRPr>
          </a:p>
        </p:txBody>
      </p:sp>
      <p:sp>
        <p:nvSpPr>
          <p:cNvPr id="600103" name="Line 41"/>
          <p:cNvSpPr>
            <a:spLocks noChangeShapeType="1"/>
          </p:cNvSpPr>
          <p:nvPr/>
        </p:nvSpPr>
        <p:spPr bwMode="auto">
          <a:xfrm flipH="1">
            <a:off x="2776538" y="3830833"/>
            <a:ext cx="141287" cy="18446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0104" name="Text Box 48"/>
          <p:cNvSpPr txBox="1">
            <a:spLocks noChangeArrowheads="1"/>
          </p:cNvSpPr>
          <p:nvPr/>
        </p:nvSpPr>
        <p:spPr bwMode="auto">
          <a:xfrm>
            <a:off x="1462088" y="4678558"/>
            <a:ext cx="1528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Rectangle 2"/>
          <p:cNvSpPr>
            <a:spLocks noGrp="1" noChangeArrowheads="1"/>
          </p:cNvSpPr>
          <p:nvPr>
            <p:ph type="title"/>
          </p:nvPr>
        </p:nvSpPr>
        <p:spPr/>
        <p:txBody>
          <a:bodyPr/>
          <a:lstStyle/>
          <a:p>
            <a:r>
              <a:rPr lang="el-GR" altLang="el-GR"/>
              <a:t>Χρήση της σχέσης επέκτασης</a:t>
            </a:r>
          </a:p>
        </p:txBody>
      </p:sp>
      <p:sp>
        <p:nvSpPr>
          <p:cNvPr id="612355" name="Rectangle 3"/>
          <p:cNvSpPr>
            <a:spLocks noGrp="1" noChangeArrowheads="1"/>
          </p:cNvSpPr>
          <p:nvPr>
            <p:ph idx="1"/>
          </p:nvPr>
        </p:nvSpPr>
        <p:spPr>
          <a:xfrm>
            <a:off x="457200" y="1600200"/>
            <a:ext cx="8229600" cy="5024438"/>
          </a:xfrm>
        </p:spPr>
        <p:txBody>
          <a:bodyPr/>
          <a:lstStyle/>
          <a:p>
            <a:r>
              <a:rPr lang="el-GR" altLang="el-GR" sz="2400"/>
              <a:t>Θέλουμε να τροποποιήσουμε μία περίπτωση χρήσης, χωρίς να αλλάξουμε το κείμενό της. </a:t>
            </a:r>
          </a:p>
          <a:p>
            <a:r>
              <a:rPr lang="el-GR" altLang="el-GR" sz="2400"/>
              <a:t>Το τελικό προϊόν λογισμικού παράγεται σε παραπάνω από μία εκδόσεις, οι οποίες προσθέτουν λειτουργικότητα σε μία βασική έκδοση. Οι περιπτώσεις χρήσης της βασικής έκδοσης συντάσσονται αγνοώντας την πιθανή πρόσθετη λειτουργικότητα των εμπλουτισμένων εκδόσεων. Οι περιπτώσεις χρήσης των εμπλουτισμένων εκδόσεων συντάσσονται ως επεκτάσεις της λειτουργικότητας της βασικής έκδοσης. </a:t>
            </a:r>
          </a:p>
          <a:p>
            <a:r>
              <a:rPr lang="el-GR" altLang="el-GR" sz="2400"/>
              <a:t>Υπάρχουν πολλά ασύγχρονα γεγονότα που μπορεί να διακόψουν τη ροή των βημάτων της περίπτωσης χρήσης. </a:t>
            </a:r>
          </a:p>
        </p:txBody>
      </p:sp>
      <p:sp>
        <p:nvSpPr>
          <p:cNvPr id="6" name="Slide Number Placeholder 5"/>
          <p:cNvSpPr>
            <a:spLocks noGrp="1"/>
          </p:cNvSpPr>
          <p:nvPr>
            <p:ph type="sldNum" sz="quarter" idx="12"/>
          </p:nvPr>
        </p:nvSpPr>
        <p:spPr/>
        <p:txBody>
          <a:bodyPr/>
          <a:lstStyle/>
          <a:p>
            <a:fld id="{63D33C10-E06E-4442-8EB6-4CBF9FBD1D36}" type="slidenum">
              <a:rPr lang="el-GR" altLang="el-GR"/>
              <a:pPr/>
              <a:t>16</a:t>
            </a:fld>
            <a:endParaRPr lang="el-GR" alt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p:txBody>
          <a:bodyPr/>
          <a:lstStyle/>
          <a:p>
            <a:r>
              <a:rPr lang="el-GR" altLang="el-GR" sz="3600"/>
              <a:t>Οι περιπτώσεις χρήσης μπορούν να αλληλοσυνδέονται – σχέση «</a:t>
            </a:r>
            <a:r>
              <a:rPr lang="en-US" altLang="el-GR" sz="3600"/>
              <a:t>includes</a:t>
            </a:r>
            <a:r>
              <a:rPr lang="el-GR" altLang="el-GR" sz="3600"/>
              <a:t>»</a:t>
            </a:r>
          </a:p>
        </p:txBody>
      </p:sp>
      <p:sp>
        <p:nvSpPr>
          <p:cNvPr id="599043" name="Rectangle 3"/>
          <p:cNvSpPr>
            <a:spLocks noGrp="1" noChangeArrowheads="1"/>
          </p:cNvSpPr>
          <p:nvPr>
            <p:ph idx="1"/>
          </p:nvPr>
        </p:nvSpPr>
        <p:spPr>
          <a:xfrm>
            <a:off x="521550" y="1600200"/>
            <a:ext cx="8055896" cy="4529100"/>
          </a:xfrm>
        </p:spPr>
        <p:txBody>
          <a:bodyPr>
            <a:normAutofit/>
          </a:bodyPr>
          <a:lstStyle/>
          <a:p>
            <a:pPr marL="182563" indent="-182563"/>
            <a:r>
              <a:rPr lang="el-GR" altLang="el-GR" sz="2400" dirty="0"/>
              <a:t>Σχέση συμπερίληψης («</a:t>
            </a:r>
            <a:r>
              <a:rPr lang="en-US" altLang="el-GR" sz="2400" dirty="0"/>
              <a:t>includes</a:t>
            </a:r>
            <a:r>
              <a:rPr lang="el-GR" altLang="el-GR" sz="2400" dirty="0"/>
              <a:t>»)</a:t>
            </a:r>
            <a:endParaRPr lang="en-US" altLang="el-GR" sz="2400" dirty="0"/>
          </a:p>
          <a:p>
            <a:pPr marL="633413" lvl="1" indent="-182563"/>
            <a:r>
              <a:rPr lang="el-GR" altLang="el-GR" sz="2000" dirty="0"/>
              <a:t>Για αναπαράσταση λειτουργικής συμπεριφοράς που είναι κοινή σε περισσότερες από μία περιπτώσεις χρήσης</a:t>
            </a:r>
          </a:p>
          <a:p>
            <a:pPr marL="633413" lvl="1" indent="-182563"/>
            <a:r>
              <a:rPr lang="el-GR" altLang="el-GR" sz="2000" dirty="0"/>
              <a:t>Σε αντιδιαστολή με τη σχέση επέκτασης που χρησιμοποιείται για εμπλουτισμό λειτουργικότητας μιας περίπτωσης χρήσης ή για λειτουργίες που είναι σχετικά σπάνιες, η σχέση συμπερίληψης χρησιμοποιείται κυρίως για να </a:t>
            </a:r>
            <a:r>
              <a:rPr lang="el-GR" altLang="el-GR" sz="2000" i="1" dirty="0"/>
              <a:t>επαναχρησιμοποιήσουμε </a:t>
            </a:r>
            <a:r>
              <a:rPr lang="el-GR" altLang="el-GR" sz="2000" dirty="0"/>
              <a:t>μία μοντελοποίηση</a:t>
            </a:r>
            <a:endParaRPr lang="el-GR" altLang="el-GR" sz="2000" i="1" dirty="0"/>
          </a:p>
        </p:txBody>
      </p:sp>
      <p:sp>
        <p:nvSpPr>
          <p:cNvPr id="6" name="Slide Number Placeholder 5"/>
          <p:cNvSpPr>
            <a:spLocks noGrp="1"/>
          </p:cNvSpPr>
          <p:nvPr>
            <p:ph type="sldNum" sz="quarter" idx="12"/>
          </p:nvPr>
        </p:nvSpPr>
        <p:spPr/>
        <p:txBody>
          <a:bodyPr/>
          <a:lstStyle/>
          <a:p>
            <a:fld id="{7E494457-2DDF-4565-B9EC-ECC859DC96BD}" type="slidenum">
              <a:rPr lang="el-GR" altLang="el-GR"/>
              <a:pPr/>
              <a:t>17</a:t>
            </a:fld>
            <a:endParaRPr lang="el-GR"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r>
              <a:rPr lang="el-GR" altLang="el-GR" sz="3600"/>
              <a:t>Οι περιπτώσεις χρήσης μπορούν να αλληλοσυνδέονται – σχέση «</a:t>
            </a:r>
            <a:r>
              <a:rPr lang="en-US" altLang="el-GR" sz="3600"/>
              <a:t>includes</a:t>
            </a:r>
            <a:r>
              <a:rPr lang="el-GR" altLang="el-GR" sz="3600"/>
              <a:t>»</a:t>
            </a:r>
          </a:p>
        </p:txBody>
      </p:sp>
      <p:sp>
        <p:nvSpPr>
          <p:cNvPr id="602116" name="Rectangle 4"/>
          <p:cNvSpPr>
            <a:spLocks noGrp="1" noChangeArrowheads="1"/>
          </p:cNvSpPr>
          <p:nvPr>
            <p:ph idx="1"/>
          </p:nvPr>
        </p:nvSpPr>
        <p:spPr>
          <a:xfrm>
            <a:off x="457200" y="2530475"/>
            <a:ext cx="8229600" cy="4048125"/>
          </a:xfrm>
          <a:noFill/>
          <a:ln/>
        </p:spPr>
        <p:txBody>
          <a:bodyPr/>
          <a:lstStyle/>
          <a:p>
            <a:r>
              <a:rPr lang="el-GR" altLang="el-GR" sz="2400"/>
              <a:t>Στα βήματα της περίπτωσης χρήσης Α συμπεριλαμβάνονται τα βήματα της περίπτωσης χρήσης Β (μπορούμε να το παραλληλίσουμε με «κλήση διαδικασίας»)</a:t>
            </a:r>
          </a:p>
          <a:p>
            <a:r>
              <a:rPr lang="el-GR" altLang="el-GR" sz="2400"/>
              <a:t>Η Α αναφέρεται ως </a:t>
            </a:r>
            <a:r>
              <a:rPr lang="el-GR" altLang="el-GR" sz="2400" i="1"/>
              <a:t>βασική</a:t>
            </a:r>
            <a:r>
              <a:rPr lang="el-GR" altLang="el-GR" sz="2400"/>
              <a:t> και η Β ως </a:t>
            </a:r>
            <a:r>
              <a:rPr lang="el-GR" altLang="el-GR" sz="2400" i="1"/>
              <a:t>συμπεριλαμβανόμενη (</a:t>
            </a:r>
            <a:r>
              <a:rPr lang="en-US" altLang="el-GR" sz="2400" i="1"/>
              <a:t>included)</a:t>
            </a:r>
            <a:r>
              <a:rPr lang="en-US" altLang="el-GR" sz="2400"/>
              <a:t> </a:t>
            </a:r>
            <a:r>
              <a:rPr lang="el-GR" altLang="el-GR" sz="2400"/>
              <a:t>περίπτωση χρήσης</a:t>
            </a:r>
            <a:endParaRPr lang="en-US" altLang="el-GR" sz="2400"/>
          </a:p>
          <a:p>
            <a:r>
              <a:rPr lang="el-GR" altLang="el-GR" sz="2400"/>
              <a:t>Η σχέση σημειώνεται με διάστικτη γραμμή με φορά ΑΠΟ αυτή που συμπεριλαμβάνει ΠΡΟΣ αυτή που συμπεριλαμβάνεται. Η διάστικτη γραμμή επιγράφεται με τη λέξη-κλειδί </a:t>
            </a:r>
            <a:r>
              <a:rPr lang="en-US" altLang="el-GR" sz="2400"/>
              <a:t>&lt;&lt;include&gt;&gt;</a:t>
            </a:r>
            <a:endParaRPr lang="el-GR" altLang="el-GR" sz="2400"/>
          </a:p>
        </p:txBody>
      </p:sp>
      <p:sp>
        <p:nvSpPr>
          <p:cNvPr id="10" name="Slide Number Placeholder 5"/>
          <p:cNvSpPr>
            <a:spLocks noGrp="1"/>
          </p:cNvSpPr>
          <p:nvPr>
            <p:ph type="sldNum" sz="quarter" idx="12"/>
          </p:nvPr>
        </p:nvSpPr>
        <p:spPr/>
        <p:txBody>
          <a:bodyPr/>
          <a:lstStyle/>
          <a:p>
            <a:fld id="{379BC3B3-63F8-4A0F-9E7A-6B1BA66CD535}" type="slidenum">
              <a:rPr lang="el-GR" altLang="el-GR"/>
              <a:pPr/>
              <a:t>18</a:t>
            </a:fld>
            <a:endParaRPr lang="el-GR" altLang="el-GR"/>
          </a:p>
        </p:txBody>
      </p:sp>
      <p:sp>
        <p:nvSpPr>
          <p:cNvPr id="602117" name="Oval 5"/>
          <p:cNvSpPr>
            <a:spLocks noChangeArrowheads="1"/>
          </p:cNvSpPr>
          <p:nvPr/>
        </p:nvSpPr>
        <p:spPr bwMode="auto">
          <a:xfrm>
            <a:off x="1646238" y="1403350"/>
            <a:ext cx="1935162" cy="90011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l-GR" sz="2000"/>
              <a:t>A</a:t>
            </a:r>
            <a:endParaRPr lang="el-GR" altLang="el-GR" sz="2000"/>
          </a:p>
        </p:txBody>
      </p:sp>
      <p:sp>
        <p:nvSpPr>
          <p:cNvPr id="602118" name="Oval 6"/>
          <p:cNvSpPr>
            <a:spLocks noChangeArrowheads="1"/>
          </p:cNvSpPr>
          <p:nvPr/>
        </p:nvSpPr>
        <p:spPr bwMode="auto">
          <a:xfrm>
            <a:off x="5651500" y="1403350"/>
            <a:ext cx="2341563" cy="900113"/>
          </a:xfrm>
          <a:prstGeom prst="ellipse">
            <a:avLst/>
          </a:prstGeom>
          <a:solidFill>
            <a:schemeClr val="accent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l-GR" sz="2000"/>
              <a:t>B</a:t>
            </a:r>
            <a:endParaRPr lang="el-GR" altLang="el-GR" sz="2000"/>
          </a:p>
        </p:txBody>
      </p:sp>
      <p:sp>
        <p:nvSpPr>
          <p:cNvPr id="602119" name="Line 7"/>
          <p:cNvSpPr>
            <a:spLocks noChangeShapeType="1"/>
          </p:cNvSpPr>
          <p:nvPr/>
        </p:nvSpPr>
        <p:spPr bwMode="auto">
          <a:xfrm>
            <a:off x="3581400" y="1808163"/>
            <a:ext cx="2025650" cy="0"/>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2120" name="Text Box 8"/>
          <p:cNvSpPr txBox="1">
            <a:spLocks noChangeArrowheads="1"/>
          </p:cNvSpPr>
          <p:nvPr/>
        </p:nvSpPr>
        <p:spPr bwMode="auto">
          <a:xfrm>
            <a:off x="3759200" y="1366838"/>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endParaRPr lang="el-GR" altLang="el-GR"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40" name="Rectangle 4"/>
          <p:cNvSpPr>
            <a:spLocks noGrp="1" noChangeArrowheads="1"/>
          </p:cNvSpPr>
          <p:nvPr>
            <p:ph type="title"/>
          </p:nvPr>
        </p:nvSpPr>
        <p:spPr/>
        <p:txBody>
          <a:bodyPr>
            <a:normAutofit fontScale="90000"/>
          </a:bodyPr>
          <a:lstStyle/>
          <a:p>
            <a:r>
              <a:rPr lang="el-GR" altLang="el-GR" sz="3600"/>
              <a:t>Οι περιπτώσεις χρήσης μπορούν να αλληλοσυνδέονται – σχέση «</a:t>
            </a:r>
            <a:r>
              <a:rPr lang="en-US" altLang="el-GR" sz="3600"/>
              <a:t>includes</a:t>
            </a:r>
            <a:r>
              <a:rPr lang="el-GR" altLang="el-GR" sz="3600"/>
              <a:t>»</a:t>
            </a:r>
          </a:p>
        </p:txBody>
      </p:sp>
      <p:sp>
        <p:nvSpPr>
          <p:cNvPr id="39" name="Slide Number Placeholder 4"/>
          <p:cNvSpPr>
            <a:spLocks noGrp="1"/>
          </p:cNvSpPr>
          <p:nvPr>
            <p:ph type="sldNum" sz="quarter" idx="12"/>
          </p:nvPr>
        </p:nvSpPr>
        <p:spPr/>
        <p:txBody>
          <a:bodyPr/>
          <a:lstStyle/>
          <a:p>
            <a:fld id="{2CD94091-6E56-4233-9CD2-F57FE17D5CAC}" type="slidenum">
              <a:rPr lang="el-GR" altLang="el-GR"/>
              <a:pPr/>
              <a:t>19</a:t>
            </a:fld>
            <a:endParaRPr lang="el-GR" altLang="el-GR"/>
          </a:p>
        </p:txBody>
      </p:sp>
      <p:grpSp>
        <p:nvGrpSpPr>
          <p:cNvPr id="603142" name="Group 7"/>
          <p:cNvGrpSpPr>
            <a:grpSpLocks/>
          </p:cNvGrpSpPr>
          <p:nvPr/>
        </p:nvGrpSpPr>
        <p:grpSpPr bwMode="auto">
          <a:xfrm>
            <a:off x="1804988" y="1223755"/>
            <a:ext cx="444500" cy="782638"/>
            <a:chOff x="659" y="1833"/>
            <a:chExt cx="299" cy="526"/>
          </a:xfrm>
        </p:grpSpPr>
        <p:sp>
          <p:nvSpPr>
            <p:cNvPr id="603143" name="Freeform 8"/>
            <p:cNvSpPr>
              <a:spLocks/>
            </p:cNvSpPr>
            <p:nvPr/>
          </p:nvSpPr>
          <p:spPr bwMode="auto">
            <a:xfrm>
              <a:off x="659" y="1941"/>
              <a:ext cx="143" cy="418"/>
            </a:xfrm>
            <a:custGeom>
              <a:avLst/>
              <a:gdLst>
                <a:gd name="T0" fmla="*/ 143 w 143"/>
                <a:gd name="T1" fmla="*/ 0 h 418"/>
                <a:gd name="T2" fmla="*/ 143 w 143"/>
                <a:gd name="T3" fmla="*/ 263 h 418"/>
                <a:gd name="T4" fmla="*/ 0 w 143"/>
                <a:gd name="T5" fmla="*/ 418 h 418"/>
                <a:gd name="T6" fmla="*/ 0 60000 65536"/>
                <a:gd name="T7" fmla="*/ 0 60000 65536"/>
                <a:gd name="T8" fmla="*/ 0 60000 65536"/>
                <a:gd name="T9" fmla="*/ 0 w 143"/>
                <a:gd name="T10" fmla="*/ 0 h 418"/>
                <a:gd name="T11" fmla="*/ 143 w 143"/>
                <a:gd name="T12" fmla="*/ 418 h 418"/>
              </a:gdLst>
              <a:ahLst/>
              <a:cxnLst>
                <a:cxn ang="T6">
                  <a:pos x="T0" y="T1"/>
                </a:cxn>
                <a:cxn ang="T7">
                  <a:pos x="T2" y="T3"/>
                </a:cxn>
                <a:cxn ang="T8">
                  <a:pos x="T4" y="T5"/>
                </a:cxn>
              </a:cxnLst>
              <a:rect l="T9" t="T10" r="T11" b="T12"/>
              <a:pathLst>
                <a:path w="143" h="418">
                  <a:moveTo>
                    <a:pt x="143" y="0"/>
                  </a:moveTo>
                  <a:lnTo>
                    <a:pt x="143" y="263"/>
                  </a:lnTo>
                  <a:lnTo>
                    <a:pt x="0" y="41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44" name="Line 9"/>
            <p:cNvSpPr>
              <a:spLocks noChangeShapeType="1"/>
            </p:cNvSpPr>
            <p:nvPr/>
          </p:nvSpPr>
          <p:spPr bwMode="auto">
            <a:xfrm>
              <a:off x="802" y="2204"/>
              <a:ext cx="156" cy="15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3145" name="Line 10"/>
            <p:cNvSpPr>
              <a:spLocks noChangeShapeType="1"/>
            </p:cNvSpPr>
            <p:nvPr/>
          </p:nvSpPr>
          <p:spPr bwMode="auto">
            <a:xfrm>
              <a:off x="659" y="2060"/>
              <a:ext cx="299"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3146" name="Oval 11"/>
            <p:cNvSpPr>
              <a:spLocks noChangeArrowheads="1"/>
            </p:cNvSpPr>
            <p:nvPr/>
          </p:nvSpPr>
          <p:spPr bwMode="auto">
            <a:xfrm>
              <a:off x="731" y="1833"/>
              <a:ext cx="155" cy="156"/>
            </a:xfrm>
            <a:prstGeom prst="ellipse">
              <a:avLst/>
            </a:prstGeom>
            <a:solidFill>
              <a:srgbClr val="FFFFFF"/>
            </a:solidFill>
            <a:ln w="19050">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sp>
        <p:nvSpPr>
          <p:cNvPr id="603147" name="Rectangle 12"/>
          <p:cNvSpPr>
            <a:spLocks noChangeArrowheads="1"/>
          </p:cNvSpPr>
          <p:nvPr/>
        </p:nvSpPr>
        <p:spPr bwMode="auto">
          <a:xfrm>
            <a:off x="1412875" y="2050843"/>
            <a:ext cx="1031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Επιβάτης</a:t>
            </a:r>
            <a:endParaRPr lang="en-US" altLang="el-GR" sz="1800"/>
          </a:p>
        </p:txBody>
      </p:sp>
      <p:sp>
        <p:nvSpPr>
          <p:cNvPr id="603149" name="Oval 14"/>
          <p:cNvSpPr>
            <a:spLocks noChangeArrowheads="1"/>
          </p:cNvSpPr>
          <p:nvPr/>
        </p:nvSpPr>
        <p:spPr bwMode="auto">
          <a:xfrm>
            <a:off x="1495425" y="28017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50" name="Rectangle 15"/>
          <p:cNvSpPr>
            <a:spLocks noChangeArrowheads="1"/>
          </p:cNvSpPr>
          <p:nvPr/>
        </p:nvSpPr>
        <p:spPr bwMode="auto">
          <a:xfrm>
            <a:off x="690563" y="3306555"/>
            <a:ext cx="2686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ΑγοράΑπλούΕισητηρίου</a:t>
            </a:r>
            <a:endParaRPr lang="en-US" altLang="el-GR" sz="1800"/>
          </a:p>
        </p:txBody>
      </p:sp>
      <p:sp>
        <p:nvSpPr>
          <p:cNvPr id="603151" name="Line 16"/>
          <p:cNvSpPr>
            <a:spLocks noChangeShapeType="1"/>
          </p:cNvSpPr>
          <p:nvPr/>
        </p:nvSpPr>
        <p:spPr bwMode="auto">
          <a:xfrm flipH="1">
            <a:off x="2025650" y="2401680"/>
            <a:ext cx="1588" cy="3206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3153" name="Oval 18"/>
          <p:cNvSpPr>
            <a:spLocks noChangeArrowheads="1"/>
          </p:cNvSpPr>
          <p:nvPr/>
        </p:nvSpPr>
        <p:spPr bwMode="auto">
          <a:xfrm>
            <a:off x="3754438" y="23445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54" name="Rectangle 19"/>
          <p:cNvSpPr>
            <a:spLocks noChangeArrowheads="1"/>
          </p:cNvSpPr>
          <p:nvPr/>
        </p:nvSpPr>
        <p:spPr bwMode="auto">
          <a:xfrm>
            <a:off x="2787650" y="2849355"/>
            <a:ext cx="32210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ΑγοράΠολλαπλούΕισητηρίου</a:t>
            </a:r>
            <a:endParaRPr lang="en-US" altLang="el-GR" sz="1800"/>
          </a:p>
        </p:txBody>
      </p:sp>
      <p:sp>
        <p:nvSpPr>
          <p:cNvPr id="603155" name="Line 20"/>
          <p:cNvSpPr>
            <a:spLocks noChangeShapeType="1"/>
          </p:cNvSpPr>
          <p:nvPr/>
        </p:nvSpPr>
        <p:spPr bwMode="auto">
          <a:xfrm>
            <a:off x="2763838" y="1957180"/>
            <a:ext cx="1116012" cy="3714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3157" name="Line 36"/>
          <p:cNvSpPr>
            <a:spLocks noChangeShapeType="1"/>
          </p:cNvSpPr>
          <p:nvPr/>
        </p:nvSpPr>
        <p:spPr bwMode="auto">
          <a:xfrm flipH="1">
            <a:off x="3727450" y="3176380"/>
            <a:ext cx="522288" cy="1069975"/>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603158" name="Text Box 39"/>
          <p:cNvSpPr txBox="1">
            <a:spLocks noChangeArrowheads="1"/>
          </p:cNvSpPr>
          <p:nvPr/>
        </p:nvSpPr>
        <p:spPr bwMode="auto">
          <a:xfrm>
            <a:off x="4035425" y="3592305"/>
            <a:ext cx="165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&lt;&lt;includes&gt;&gt;</a:t>
            </a:r>
          </a:p>
        </p:txBody>
      </p:sp>
      <p:sp>
        <p:nvSpPr>
          <p:cNvPr id="603160" name="Oval 22"/>
          <p:cNvSpPr>
            <a:spLocks noChangeArrowheads="1"/>
          </p:cNvSpPr>
          <p:nvPr/>
        </p:nvSpPr>
        <p:spPr bwMode="auto">
          <a:xfrm>
            <a:off x="2994025" y="43257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61" name="Rectangle 23"/>
          <p:cNvSpPr>
            <a:spLocks noChangeArrowheads="1"/>
          </p:cNvSpPr>
          <p:nvPr/>
        </p:nvSpPr>
        <p:spPr bwMode="auto">
          <a:xfrm>
            <a:off x="2587625" y="4830555"/>
            <a:ext cx="19653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ΣυλλογήΑντιτίμου</a:t>
            </a:r>
            <a:endParaRPr lang="en-US" altLang="el-GR" sz="1800"/>
          </a:p>
        </p:txBody>
      </p:sp>
      <p:sp>
        <p:nvSpPr>
          <p:cNvPr id="603163" name="Line 35"/>
          <p:cNvSpPr>
            <a:spLocks noChangeShapeType="1"/>
          </p:cNvSpPr>
          <p:nvPr/>
        </p:nvSpPr>
        <p:spPr bwMode="auto">
          <a:xfrm>
            <a:off x="2217738" y="3646280"/>
            <a:ext cx="1103312" cy="625475"/>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603164" name="Text Box 40"/>
          <p:cNvSpPr txBox="1">
            <a:spLocks noChangeArrowheads="1"/>
          </p:cNvSpPr>
          <p:nvPr/>
        </p:nvSpPr>
        <p:spPr bwMode="auto">
          <a:xfrm>
            <a:off x="1289050" y="3922505"/>
            <a:ext cx="165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&lt;&lt;includes&gt;&gt;</a:t>
            </a:r>
          </a:p>
        </p:txBody>
      </p:sp>
      <p:sp>
        <p:nvSpPr>
          <p:cNvPr id="603168" name="Oval 25"/>
          <p:cNvSpPr>
            <a:spLocks noChangeArrowheads="1"/>
          </p:cNvSpPr>
          <p:nvPr/>
        </p:nvSpPr>
        <p:spPr bwMode="auto">
          <a:xfrm>
            <a:off x="877888" y="54433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69" name="Rectangle 26"/>
          <p:cNvSpPr>
            <a:spLocks noChangeArrowheads="1"/>
          </p:cNvSpPr>
          <p:nvPr/>
        </p:nvSpPr>
        <p:spPr bwMode="auto">
          <a:xfrm>
            <a:off x="250825" y="5948155"/>
            <a:ext cx="21971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ΔενΥπάρχουνΡέστα</a:t>
            </a:r>
            <a:endParaRPr lang="en-US" altLang="el-GR" sz="1800" b="1"/>
          </a:p>
        </p:txBody>
      </p:sp>
      <p:sp>
        <p:nvSpPr>
          <p:cNvPr id="603170" name="Line 30"/>
          <p:cNvSpPr>
            <a:spLocks noChangeShapeType="1"/>
          </p:cNvSpPr>
          <p:nvPr/>
        </p:nvSpPr>
        <p:spPr bwMode="auto">
          <a:xfrm flipH="1">
            <a:off x="1674813" y="4668630"/>
            <a:ext cx="1133475" cy="66992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3171" name="Text Box 31"/>
          <p:cNvSpPr txBox="1">
            <a:spLocks noChangeArrowheads="1"/>
          </p:cNvSpPr>
          <p:nvPr/>
        </p:nvSpPr>
        <p:spPr bwMode="auto">
          <a:xfrm>
            <a:off x="500063" y="4951205"/>
            <a:ext cx="1528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3174" name="Oval 28"/>
          <p:cNvSpPr>
            <a:spLocks noChangeArrowheads="1"/>
          </p:cNvSpPr>
          <p:nvPr/>
        </p:nvSpPr>
        <p:spPr bwMode="auto">
          <a:xfrm>
            <a:off x="4752975" y="54433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75" name="Rectangle 29"/>
          <p:cNvSpPr>
            <a:spLocks noChangeArrowheads="1"/>
          </p:cNvSpPr>
          <p:nvPr/>
        </p:nvSpPr>
        <p:spPr bwMode="auto">
          <a:xfrm>
            <a:off x="4833938" y="5948155"/>
            <a:ext cx="121126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ΈχειΒλάβη</a:t>
            </a:r>
            <a:endParaRPr lang="en-US" altLang="el-GR" sz="1800" b="1"/>
          </a:p>
        </p:txBody>
      </p:sp>
      <p:sp>
        <p:nvSpPr>
          <p:cNvPr id="603176" name="Line 32"/>
          <p:cNvSpPr>
            <a:spLocks noChangeShapeType="1"/>
          </p:cNvSpPr>
          <p:nvPr/>
        </p:nvSpPr>
        <p:spPr bwMode="auto">
          <a:xfrm>
            <a:off x="4614863" y="5081380"/>
            <a:ext cx="455612" cy="2952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3177" name="Text Box 34"/>
          <p:cNvSpPr txBox="1">
            <a:spLocks noChangeArrowheads="1"/>
          </p:cNvSpPr>
          <p:nvPr/>
        </p:nvSpPr>
        <p:spPr bwMode="auto">
          <a:xfrm>
            <a:off x="4924425" y="5014705"/>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3179" name="Oval 48"/>
          <p:cNvSpPr>
            <a:spLocks noChangeArrowheads="1"/>
          </p:cNvSpPr>
          <p:nvPr/>
        </p:nvSpPr>
        <p:spPr bwMode="auto">
          <a:xfrm>
            <a:off x="2908300" y="5554455"/>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80" name="Rectangle 49"/>
          <p:cNvSpPr>
            <a:spLocks noChangeArrowheads="1"/>
          </p:cNvSpPr>
          <p:nvPr/>
        </p:nvSpPr>
        <p:spPr bwMode="auto">
          <a:xfrm>
            <a:off x="2989263" y="6059280"/>
            <a:ext cx="1057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Ακύρωση</a:t>
            </a:r>
            <a:endParaRPr lang="en-US" altLang="el-GR" sz="1800"/>
          </a:p>
        </p:txBody>
      </p:sp>
      <p:sp>
        <p:nvSpPr>
          <p:cNvPr id="603181" name="Line 50"/>
          <p:cNvSpPr>
            <a:spLocks noChangeShapeType="1"/>
          </p:cNvSpPr>
          <p:nvPr/>
        </p:nvSpPr>
        <p:spPr bwMode="auto">
          <a:xfrm flipH="1">
            <a:off x="3227388" y="5079793"/>
            <a:ext cx="134937" cy="449262"/>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3182" name="Text Box 51"/>
          <p:cNvSpPr txBox="1">
            <a:spLocks noChangeArrowheads="1"/>
          </p:cNvSpPr>
          <p:nvPr/>
        </p:nvSpPr>
        <p:spPr bwMode="auto">
          <a:xfrm>
            <a:off x="3324225" y="5148055"/>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3186" name="Oval 33"/>
          <p:cNvSpPr>
            <a:spLocks noChangeArrowheads="1"/>
          </p:cNvSpPr>
          <p:nvPr/>
        </p:nvSpPr>
        <p:spPr bwMode="auto">
          <a:xfrm>
            <a:off x="6878638" y="5109955"/>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87" name="Rectangle 34"/>
          <p:cNvSpPr>
            <a:spLocks noChangeArrowheads="1"/>
          </p:cNvSpPr>
          <p:nvPr/>
        </p:nvSpPr>
        <p:spPr bwMode="auto">
          <a:xfrm>
            <a:off x="6140450" y="5614780"/>
            <a:ext cx="30035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ΕξάντλησηΧρονικούΟρίου</a:t>
            </a:r>
            <a:endParaRPr lang="en-US" altLang="el-GR" sz="1800">
              <a:latin typeface="Helvetica" panose="020B0604020202020204" pitchFamily="34" charset="0"/>
            </a:endParaRPr>
          </a:p>
        </p:txBody>
      </p:sp>
      <p:sp>
        <p:nvSpPr>
          <p:cNvPr id="603188" name="Text Box 44"/>
          <p:cNvSpPr txBox="1">
            <a:spLocks noChangeArrowheads="1"/>
          </p:cNvSpPr>
          <p:nvPr/>
        </p:nvSpPr>
        <p:spPr bwMode="auto">
          <a:xfrm>
            <a:off x="5607050" y="4398755"/>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3189" name="Line 53"/>
          <p:cNvSpPr>
            <a:spLocks noChangeShapeType="1"/>
          </p:cNvSpPr>
          <p:nvPr/>
        </p:nvSpPr>
        <p:spPr bwMode="auto">
          <a:xfrm>
            <a:off x="4167188" y="4533693"/>
            <a:ext cx="2790825" cy="674687"/>
          </a:xfrm>
          <a:prstGeom prst="line">
            <a:avLst/>
          </a:prstGeom>
          <a:noFill/>
          <a:ln w="19050">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p:txBody>
          <a:bodyPr>
            <a:normAutofit fontScale="90000"/>
          </a:bodyPr>
          <a:lstStyle/>
          <a:p>
            <a:r>
              <a:rPr lang="el-GR" altLang="el-GR"/>
              <a:t>Θέματα που θα παρουσιάσουμε</a:t>
            </a:r>
          </a:p>
        </p:txBody>
      </p:sp>
      <p:sp>
        <p:nvSpPr>
          <p:cNvPr id="590851" name="Rectangle 3"/>
          <p:cNvSpPr>
            <a:spLocks noGrp="1" noChangeArrowheads="1"/>
          </p:cNvSpPr>
          <p:nvPr>
            <p:ph idx="1"/>
          </p:nvPr>
        </p:nvSpPr>
        <p:spPr/>
        <p:txBody>
          <a:bodyPr/>
          <a:lstStyle/>
          <a:p>
            <a:r>
              <a:rPr lang="el-GR" altLang="el-GR" b="1"/>
              <a:t>Τι είναι η </a:t>
            </a:r>
            <a:r>
              <a:rPr lang="en-US" altLang="el-GR" b="1"/>
              <a:t>UML</a:t>
            </a:r>
            <a:endParaRPr lang="el-GR" altLang="el-GR" b="1"/>
          </a:p>
          <a:p>
            <a:r>
              <a:rPr lang="el-GR" altLang="el-GR" b="1"/>
              <a:t>Αναλυτική παρουσίαση διαγραμμάτων</a:t>
            </a:r>
          </a:p>
          <a:p>
            <a:pPr lvl="1"/>
            <a:r>
              <a:rPr lang="el-GR" altLang="el-GR" b="1"/>
              <a:t>περιπτώσεις χρήσης</a:t>
            </a:r>
          </a:p>
          <a:p>
            <a:pPr lvl="1"/>
            <a:r>
              <a:rPr lang="el-GR" altLang="el-GR" b="1"/>
              <a:t>διαγράμματα κλάσεων</a:t>
            </a:r>
          </a:p>
          <a:p>
            <a:pPr lvl="1"/>
            <a:r>
              <a:rPr lang="el-GR" altLang="el-GR" b="1"/>
              <a:t>διαγράμματα ακολουθίας</a:t>
            </a:r>
          </a:p>
          <a:p>
            <a:pPr lvl="1"/>
            <a:r>
              <a:rPr lang="el-GR" altLang="el-GR" b="1"/>
              <a:t>διαγράμματα δραστηριότητας</a:t>
            </a:r>
          </a:p>
        </p:txBody>
      </p:sp>
      <p:sp>
        <p:nvSpPr>
          <p:cNvPr id="6" name="Slide Number Placeholder 5"/>
          <p:cNvSpPr>
            <a:spLocks noGrp="1"/>
          </p:cNvSpPr>
          <p:nvPr>
            <p:ph type="sldNum" sz="quarter" idx="12"/>
          </p:nvPr>
        </p:nvSpPr>
        <p:spPr/>
        <p:txBody>
          <a:bodyPr/>
          <a:lstStyle/>
          <a:p>
            <a:fld id="{81EF31C6-D90A-4ED4-A84D-07B8DEE80C4C}" type="slidenum">
              <a:rPr lang="el-GR" altLang="el-GR"/>
              <a:pPr/>
              <a:t>2</a:t>
            </a:fld>
            <a:endParaRPr lang="el-GR" alt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r>
              <a:rPr lang="el-GR" altLang="el-GR" sz="4000"/>
              <a:t>Αφηρημένες έναντι συγκεκριμένων περιπτώσεων χρήσης</a:t>
            </a:r>
          </a:p>
        </p:txBody>
      </p:sp>
      <p:sp>
        <p:nvSpPr>
          <p:cNvPr id="610307" name="Rectangle 3"/>
          <p:cNvSpPr>
            <a:spLocks noGrp="1" noChangeArrowheads="1"/>
          </p:cNvSpPr>
          <p:nvPr>
            <p:ph idx="1"/>
          </p:nvPr>
        </p:nvSpPr>
        <p:spPr>
          <a:xfrm>
            <a:off x="250825" y="1600200"/>
            <a:ext cx="8642350" cy="2593975"/>
          </a:xfrm>
        </p:spPr>
        <p:txBody>
          <a:bodyPr/>
          <a:lstStyle/>
          <a:p>
            <a:pPr>
              <a:lnSpc>
                <a:spcPct val="90000"/>
              </a:lnSpc>
            </a:pPr>
            <a:r>
              <a:rPr lang="el-GR" altLang="el-GR" sz="2800"/>
              <a:t>Περιπτώσεις χρήσης που ενεργοποιούνται </a:t>
            </a:r>
            <a:r>
              <a:rPr lang="el-GR" altLang="el-GR" sz="2800" i="1"/>
              <a:t>αυτόνομα</a:t>
            </a:r>
            <a:r>
              <a:rPr lang="el-GR" altLang="el-GR" sz="2800"/>
              <a:t> ονομάζονται </a:t>
            </a:r>
            <a:r>
              <a:rPr lang="el-GR" altLang="el-GR" sz="2800" i="1"/>
              <a:t>συγκεκριμένες </a:t>
            </a:r>
            <a:r>
              <a:rPr lang="el-GR" altLang="el-GR" sz="2800"/>
              <a:t>(</a:t>
            </a:r>
            <a:r>
              <a:rPr lang="en-US" altLang="el-GR" sz="2800"/>
              <a:t>concrete)</a:t>
            </a:r>
            <a:endParaRPr lang="el-GR" altLang="el-GR" sz="2800" i="1"/>
          </a:p>
          <a:p>
            <a:pPr>
              <a:lnSpc>
                <a:spcPct val="90000"/>
              </a:lnSpc>
            </a:pPr>
            <a:r>
              <a:rPr lang="el-GR" altLang="el-GR" sz="2800"/>
              <a:t>Περιπτώσεις χρήσης που ΔΕΝ ενεργοποιούνται αυτόνομα </a:t>
            </a:r>
            <a:r>
              <a:rPr lang="en-US" altLang="el-GR" sz="2800"/>
              <a:t>–</a:t>
            </a:r>
            <a:r>
              <a:rPr lang="el-GR" altLang="el-GR" sz="2800"/>
              <a:t>παρά μόνο ως τμήμα άλλων μέσω συμπερίληψης</a:t>
            </a:r>
            <a:r>
              <a:rPr lang="en-US" altLang="el-GR" sz="2800"/>
              <a:t>–</a:t>
            </a:r>
            <a:r>
              <a:rPr lang="el-GR" altLang="el-GR" sz="2800"/>
              <a:t> ονομάζονται </a:t>
            </a:r>
            <a:r>
              <a:rPr lang="el-GR" altLang="el-GR" sz="2800" i="1"/>
              <a:t>αφηρημένες </a:t>
            </a:r>
            <a:r>
              <a:rPr lang="el-GR" altLang="el-GR" sz="2800"/>
              <a:t>(</a:t>
            </a:r>
            <a:r>
              <a:rPr lang="en-US" altLang="el-GR" sz="2800"/>
              <a:t>abstract)</a:t>
            </a:r>
            <a:endParaRPr lang="el-GR" altLang="el-GR" sz="2800"/>
          </a:p>
        </p:txBody>
      </p:sp>
      <p:sp>
        <p:nvSpPr>
          <p:cNvPr id="13" name="Slide Number Placeholder 5"/>
          <p:cNvSpPr>
            <a:spLocks noGrp="1"/>
          </p:cNvSpPr>
          <p:nvPr>
            <p:ph type="sldNum" sz="quarter" idx="12"/>
          </p:nvPr>
        </p:nvSpPr>
        <p:spPr/>
        <p:txBody>
          <a:bodyPr/>
          <a:lstStyle/>
          <a:p>
            <a:fld id="{2083B0ED-0D92-451F-A178-C5F59D69BE37}" type="slidenum">
              <a:rPr lang="el-GR" altLang="el-GR"/>
              <a:pPr/>
              <a:t>20</a:t>
            </a:fld>
            <a:endParaRPr lang="el-GR" altLang="el-GR"/>
          </a:p>
        </p:txBody>
      </p:sp>
      <p:sp>
        <p:nvSpPr>
          <p:cNvPr id="610308" name="Oval 4"/>
          <p:cNvSpPr>
            <a:spLocks noChangeArrowheads="1"/>
          </p:cNvSpPr>
          <p:nvPr/>
        </p:nvSpPr>
        <p:spPr bwMode="auto">
          <a:xfrm>
            <a:off x="1196975" y="4230688"/>
            <a:ext cx="2112963" cy="90011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1600" b="1"/>
              <a:t>ΑγοράΑπλού</a:t>
            </a:r>
          </a:p>
          <a:p>
            <a:pPr algn="ctr"/>
            <a:r>
              <a:rPr lang="el-GR" altLang="el-GR" sz="1600" b="1"/>
              <a:t>Εισιτηρίου</a:t>
            </a:r>
            <a:endParaRPr lang="el-GR" altLang="el-GR" sz="2800"/>
          </a:p>
        </p:txBody>
      </p:sp>
      <p:sp>
        <p:nvSpPr>
          <p:cNvPr id="610309" name="Oval 5"/>
          <p:cNvSpPr>
            <a:spLocks noChangeArrowheads="1"/>
          </p:cNvSpPr>
          <p:nvPr/>
        </p:nvSpPr>
        <p:spPr bwMode="auto">
          <a:xfrm>
            <a:off x="5380038" y="4860925"/>
            <a:ext cx="2341562" cy="900113"/>
          </a:xfrm>
          <a:prstGeom prst="ellipse">
            <a:avLst/>
          </a:prstGeom>
          <a:solidFill>
            <a:schemeClr val="accent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Συλλογή</a:t>
            </a:r>
          </a:p>
          <a:p>
            <a:pPr algn="ctr"/>
            <a:r>
              <a:rPr lang="el-GR" altLang="el-GR" sz="2000"/>
              <a:t>Αντιτίμου</a:t>
            </a:r>
          </a:p>
        </p:txBody>
      </p:sp>
      <p:sp>
        <p:nvSpPr>
          <p:cNvPr id="610310" name="Line 6"/>
          <p:cNvSpPr>
            <a:spLocks noChangeShapeType="1"/>
          </p:cNvSpPr>
          <p:nvPr/>
        </p:nvSpPr>
        <p:spPr bwMode="auto">
          <a:xfrm>
            <a:off x="3309938" y="4635500"/>
            <a:ext cx="2071687" cy="541338"/>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0311" name="Text Box 7"/>
          <p:cNvSpPr txBox="1">
            <a:spLocks noChangeArrowheads="1"/>
          </p:cNvSpPr>
          <p:nvPr/>
        </p:nvSpPr>
        <p:spPr bwMode="auto">
          <a:xfrm>
            <a:off x="3487738" y="4194175"/>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endParaRPr lang="el-GR" altLang="el-GR" sz="2000"/>
          </a:p>
        </p:txBody>
      </p:sp>
      <p:sp>
        <p:nvSpPr>
          <p:cNvPr id="610312" name="Oval 8"/>
          <p:cNvSpPr>
            <a:spLocks noChangeArrowheads="1"/>
          </p:cNvSpPr>
          <p:nvPr/>
        </p:nvSpPr>
        <p:spPr bwMode="auto">
          <a:xfrm>
            <a:off x="1196975" y="5626100"/>
            <a:ext cx="2112963" cy="90011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1600" b="1"/>
              <a:t>Αγορά</a:t>
            </a:r>
          </a:p>
          <a:p>
            <a:pPr algn="ctr"/>
            <a:r>
              <a:rPr lang="el-GR" altLang="el-GR" sz="1600" b="1"/>
              <a:t>Πολλαπλού</a:t>
            </a:r>
          </a:p>
          <a:p>
            <a:pPr algn="ctr"/>
            <a:r>
              <a:rPr lang="el-GR" altLang="el-GR" sz="1600" b="1"/>
              <a:t>Εισιτηρίου</a:t>
            </a:r>
          </a:p>
        </p:txBody>
      </p:sp>
      <p:sp>
        <p:nvSpPr>
          <p:cNvPr id="610313" name="Line 9"/>
          <p:cNvSpPr>
            <a:spLocks noChangeShapeType="1"/>
          </p:cNvSpPr>
          <p:nvPr/>
        </p:nvSpPr>
        <p:spPr bwMode="auto">
          <a:xfrm flipV="1">
            <a:off x="3309938" y="5446713"/>
            <a:ext cx="2071687" cy="584200"/>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0314" name="Text Box 10"/>
          <p:cNvSpPr txBox="1">
            <a:spLocks noChangeArrowheads="1"/>
          </p:cNvSpPr>
          <p:nvPr/>
        </p:nvSpPr>
        <p:spPr bwMode="auto">
          <a:xfrm>
            <a:off x="3487738" y="5986463"/>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endParaRPr lang="el-GR" altLang="el-GR" sz="2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p:txBody>
          <a:bodyPr/>
          <a:lstStyle/>
          <a:p>
            <a:r>
              <a:rPr lang="el-GR" altLang="el-GR" sz="4000"/>
              <a:t>Μερικοί κανόνες για τις σχέσεις συμπερίληψης</a:t>
            </a:r>
          </a:p>
        </p:txBody>
      </p:sp>
      <p:sp>
        <p:nvSpPr>
          <p:cNvPr id="611331" name="Rectangle 3"/>
          <p:cNvSpPr>
            <a:spLocks noGrp="1" noChangeArrowheads="1"/>
          </p:cNvSpPr>
          <p:nvPr>
            <p:ph idx="1"/>
          </p:nvPr>
        </p:nvSpPr>
        <p:spPr/>
        <p:txBody>
          <a:bodyPr/>
          <a:lstStyle/>
          <a:p>
            <a:pPr>
              <a:lnSpc>
                <a:spcPct val="90000"/>
              </a:lnSpc>
            </a:pPr>
            <a:r>
              <a:rPr lang="el-GR" altLang="el-GR" sz="2400"/>
              <a:t>ΔΕΝ διασπούμε περιπτώσεις χρήσης σε «συμπεριλαμβανόμενες υποπεριπτώσεις» για να αναδείξουμε τα βήματα της κάθε υποπερίπτωσης</a:t>
            </a:r>
          </a:p>
          <a:p>
            <a:pPr lvl="1">
              <a:lnSpc>
                <a:spcPct val="90000"/>
              </a:lnSpc>
            </a:pPr>
            <a:r>
              <a:rPr lang="el-GR" altLang="el-GR" sz="2000"/>
              <a:t>Φτιάχνουμε «συμπεριλαμβανόμενη υποπερίπτωση» ΜΟΝΟ αν αυτή χρησιμοποιείται σε δύο τουλάχιστον περιπτώσεις χρήσης, ή είναι αφ’ εαυτής συγκεκριμένη (π.χ. Η «ΣυλλογήΑντιτίμου» στην «ΑγοράΕισητηρίου»)</a:t>
            </a:r>
          </a:p>
          <a:p>
            <a:pPr>
              <a:lnSpc>
                <a:spcPct val="90000"/>
              </a:lnSpc>
            </a:pPr>
            <a:r>
              <a:rPr lang="el-GR" altLang="el-GR" sz="2400"/>
              <a:t>Η υπερβολική χρήση σχέσεων συμπερίληψης μπορεί να βοηθά τη συγγραφή, αλλά μειώνει την αναγνωσιμότητα και δυσχεραίνει τη διαχείριση</a:t>
            </a:r>
          </a:p>
          <a:p>
            <a:pPr>
              <a:lnSpc>
                <a:spcPct val="90000"/>
              </a:lnSpc>
            </a:pPr>
            <a:r>
              <a:rPr lang="el-GR" altLang="el-GR" sz="2400"/>
              <a:t>Κάθε «βασική» περίπτωση χρήσης προϋποθέτει ΟΛΕΣ τις συμπεριλαμβανόμενες</a:t>
            </a:r>
          </a:p>
        </p:txBody>
      </p:sp>
      <p:sp>
        <p:nvSpPr>
          <p:cNvPr id="6" name="Slide Number Placeholder 5"/>
          <p:cNvSpPr>
            <a:spLocks noGrp="1"/>
          </p:cNvSpPr>
          <p:nvPr>
            <p:ph type="sldNum" sz="quarter" idx="12"/>
          </p:nvPr>
        </p:nvSpPr>
        <p:spPr/>
        <p:txBody>
          <a:bodyPr/>
          <a:lstStyle/>
          <a:p>
            <a:fld id="{5BC2AB79-B36F-4E14-92BD-F2B5FCB6FB34}" type="slidenum">
              <a:rPr lang="el-GR" altLang="el-GR"/>
              <a:pPr/>
              <a:t>21</a:t>
            </a:fld>
            <a:endParaRPr lang="el-GR" alt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p:txBody>
          <a:bodyPr>
            <a:normAutofit fontScale="90000"/>
          </a:bodyPr>
          <a:lstStyle/>
          <a:p>
            <a:r>
              <a:rPr lang="el-GR" altLang="el-GR" sz="4000"/>
              <a:t>Οι περιπτώσεις χρήσης μπορούν να κατηγοριοποιούνται</a:t>
            </a:r>
          </a:p>
        </p:txBody>
      </p:sp>
      <p:sp>
        <p:nvSpPr>
          <p:cNvPr id="26" name="Slide Number Placeholder 4"/>
          <p:cNvSpPr>
            <a:spLocks noGrp="1"/>
          </p:cNvSpPr>
          <p:nvPr>
            <p:ph type="sldNum" sz="quarter" idx="12"/>
          </p:nvPr>
        </p:nvSpPr>
        <p:spPr/>
        <p:txBody>
          <a:bodyPr/>
          <a:lstStyle/>
          <a:p>
            <a:fld id="{1B015F6D-02DC-46C7-B93F-F8180514A835}" type="slidenum">
              <a:rPr lang="el-GR" altLang="el-GR"/>
              <a:pPr/>
              <a:t>22</a:t>
            </a:fld>
            <a:endParaRPr lang="el-GR" altLang="el-GR"/>
          </a:p>
        </p:txBody>
      </p:sp>
      <p:sp>
        <p:nvSpPr>
          <p:cNvPr id="605209" name="Rectangle 25"/>
          <p:cNvSpPr>
            <a:spLocks noChangeArrowheads="1"/>
          </p:cNvSpPr>
          <p:nvPr/>
        </p:nvSpPr>
        <p:spPr bwMode="auto">
          <a:xfrm>
            <a:off x="2546350" y="2349500"/>
            <a:ext cx="3600450" cy="4094163"/>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pic>
        <p:nvPicPr>
          <p:cNvPr id="60518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163" y="229076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5189" name="Oval 5"/>
          <p:cNvSpPr>
            <a:spLocks noChangeArrowheads="1"/>
          </p:cNvSpPr>
          <p:nvPr/>
        </p:nvSpPr>
        <p:spPr bwMode="auto">
          <a:xfrm>
            <a:off x="3806825" y="2573338"/>
            <a:ext cx="1754188"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Δώσε διάλεξη</a:t>
            </a:r>
          </a:p>
        </p:txBody>
      </p:sp>
      <p:sp>
        <p:nvSpPr>
          <p:cNvPr id="605190" name="Text Box 6"/>
          <p:cNvSpPr txBox="1">
            <a:spLocks noChangeArrowheads="1"/>
          </p:cNvSpPr>
          <p:nvPr/>
        </p:nvSpPr>
        <p:spPr bwMode="auto">
          <a:xfrm>
            <a:off x="339725" y="3392488"/>
            <a:ext cx="13096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Διδάσκων</a:t>
            </a:r>
          </a:p>
        </p:txBody>
      </p:sp>
      <p:sp>
        <p:nvSpPr>
          <p:cNvPr id="605191" name="Line 7"/>
          <p:cNvSpPr>
            <a:spLocks noChangeShapeType="1"/>
          </p:cNvSpPr>
          <p:nvPr/>
        </p:nvSpPr>
        <p:spPr bwMode="auto">
          <a:xfrm>
            <a:off x="1241425" y="2663825"/>
            <a:ext cx="2565400" cy="360363"/>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pic>
        <p:nvPicPr>
          <p:cNvPr id="605192"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8225" y="333851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5193" name="Text Box 9"/>
          <p:cNvSpPr txBox="1">
            <a:spLocks noChangeArrowheads="1"/>
          </p:cNvSpPr>
          <p:nvPr/>
        </p:nvSpPr>
        <p:spPr bwMode="auto">
          <a:xfrm>
            <a:off x="7046913" y="4440238"/>
            <a:ext cx="1190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Φοιτητής</a:t>
            </a:r>
          </a:p>
        </p:txBody>
      </p:sp>
      <p:sp>
        <p:nvSpPr>
          <p:cNvPr id="605194" name="Oval 10"/>
          <p:cNvSpPr>
            <a:spLocks noChangeArrowheads="1"/>
          </p:cNvSpPr>
          <p:nvPr/>
        </p:nvSpPr>
        <p:spPr bwMode="auto">
          <a:xfrm>
            <a:off x="3806825" y="3833813"/>
            <a:ext cx="1754188"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Βάλε εργασία</a:t>
            </a:r>
          </a:p>
        </p:txBody>
      </p:sp>
      <p:sp>
        <p:nvSpPr>
          <p:cNvPr id="605195" name="Oval 11"/>
          <p:cNvSpPr>
            <a:spLocks noChangeArrowheads="1"/>
          </p:cNvSpPr>
          <p:nvPr/>
        </p:nvSpPr>
        <p:spPr bwMode="auto">
          <a:xfrm>
            <a:off x="3806825" y="5273675"/>
            <a:ext cx="1754188" cy="85566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Λύσε την εργασία</a:t>
            </a:r>
          </a:p>
        </p:txBody>
      </p:sp>
      <p:sp>
        <p:nvSpPr>
          <p:cNvPr id="605196" name="Text Box 12"/>
          <p:cNvSpPr txBox="1">
            <a:spLocks noChangeArrowheads="1"/>
          </p:cNvSpPr>
          <p:nvPr/>
        </p:nvSpPr>
        <p:spPr bwMode="auto">
          <a:xfrm>
            <a:off x="2635250" y="2279650"/>
            <a:ext cx="1119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Μάθημα</a:t>
            </a:r>
          </a:p>
        </p:txBody>
      </p:sp>
      <p:pic>
        <p:nvPicPr>
          <p:cNvPr id="605197" name="Picture 1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163" y="4171950"/>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5198" name="Text Box 14"/>
          <p:cNvSpPr txBox="1">
            <a:spLocks noChangeArrowheads="1"/>
          </p:cNvSpPr>
          <p:nvPr/>
        </p:nvSpPr>
        <p:spPr bwMode="auto">
          <a:xfrm>
            <a:off x="204788" y="5273675"/>
            <a:ext cx="16224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altLang="el-GR" sz="2000"/>
              <a:t>Βοηθός διδασκαλίας</a:t>
            </a:r>
          </a:p>
        </p:txBody>
      </p:sp>
      <p:sp>
        <p:nvSpPr>
          <p:cNvPr id="605199" name="Line 15"/>
          <p:cNvSpPr>
            <a:spLocks noChangeShapeType="1"/>
          </p:cNvSpPr>
          <p:nvPr/>
        </p:nvSpPr>
        <p:spPr bwMode="auto">
          <a:xfrm>
            <a:off x="5607050" y="3113088"/>
            <a:ext cx="1800225" cy="8112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0" name="Line 16"/>
          <p:cNvSpPr>
            <a:spLocks noChangeShapeType="1"/>
          </p:cNvSpPr>
          <p:nvPr/>
        </p:nvSpPr>
        <p:spPr bwMode="auto">
          <a:xfrm flipV="1">
            <a:off x="5697538" y="4149725"/>
            <a:ext cx="1709737" cy="1333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1" name="Line 17"/>
          <p:cNvSpPr>
            <a:spLocks noChangeShapeType="1"/>
          </p:cNvSpPr>
          <p:nvPr/>
        </p:nvSpPr>
        <p:spPr bwMode="auto">
          <a:xfrm flipV="1">
            <a:off x="5607050" y="4329113"/>
            <a:ext cx="1800225" cy="13954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2" name="Line 18"/>
          <p:cNvSpPr>
            <a:spLocks noChangeShapeType="1"/>
          </p:cNvSpPr>
          <p:nvPr/>
        </p:nvSpPr>
        <p:spPr bwMode="auto">
          <a:xfrm flipV="1">
            <a:off x="1331913" y="4238625"/>
            <a:ext cx="2474912" cy="855663"/>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3" name="Line 19"/>
          <p:cNvSpPr>
            <a:spLocks noChangeShapeType="1"/>
          </p:cNvSpPr>
          <p:nvPr/>
        </p:nvSpPr>
        <p:spPr bwMode="auto">
          <a:xfrm flipV="1">
            <a:off x="1331913" y="3024188"/>
            <a:ext cx="2519362" cy="20240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4" name="AutoShape 9"/>
          <p:cNvSpPr>
            <a:spLocks noChangeArrowheads="1"/>
          </p:cNvSpPr>
          <p:nvPr/>
        </p:nvSpPr>
        <p:spPr bwMode="auto">
          <a:xfrm>
            <a:off x="6958013" y="2168525"/>
            <a:ext cx="1935162" cy="765175"/>
          </a:xfrm>
          <a:prstGeom prst="wedgeRoundRectCallout">
            <a:avLst>
              <a:gd name="adj1" fmla="val -128671"/>
              <a:gd name="adj2" fmla="val 53111"/>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Περίπτωση χρήσης</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5205" name="AutoShape 9"/>
          <p:cNvSpPr>
            <a:spLocks noChangeArrowheads="1"/>
          </p:cNvSpPr>
          <p:nvPr/>
        </p:nvSpPr>
        <p:spPr bwMode="auto">
          <a:xfrm>
            <a:off x="6958013" y="5273675"/>
            <a:ext cx="1935162" cy="765175"/>
          </a:xfrm>
          <a:prstGeom prst="wedgeRoundRectCallout">
            <a:avLst>
              <a:gd name="adj1" fmla="val -83634"/>
              <a:gd name="adj2" fmla="val -20333"/>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Όριο συστήματος</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5206" name="AutoShape 9"/>
          <p:cNvSpPr>
            <a:spLocks noChangeArrowheads="1"/>
          </p:cNvSpPr>
          <p:nvPr/>
        </p:nvSpPr>
        <p:spPr bwMode="auto">
          <a:xfrm>
            <a:off x="1196975" y="3833813"/>
            <a:ext cx="989013" cy="403225"/>
          </a:xfrm>
          <a:prstGeom prst="wedgeRoundRectCallout">
            <a:avLst>
              <a:gd name="adj1" fmla="val -60593"/>
              <a:gd name="adj2" fmla="val 158269"/>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400" dirty="0">
                <a:solidFill>
                  <a:schemeClr val="tx2"/>
                </a:solidFill>
                <a:latin typeface="Helvetica" panose="020B0604020202020204" pitchFamily="34" charset="0"/>
                <a:cs typeface="Helvetica" panose="020B0604020202020204" pitchFamily="34" charset="0"/>
              </a:rPr>
              <a:t>Actor</a:t>
            </a:r>
          </a:p>
        </p:txBody>
      </p:sp>
      <p:sp>
        <p:nvSpPr>
          <p:cNvPr id="605207" name="AutoShape 9"/>
          <p:cNvSpPr>
            <a:spLocks noChangeArrowheads="1"/>
          </p:cNvSpPr>
          <p:nvPr/>
        </p:nvSpPr>
        <p:spPr bwMode="auto">
          <a:xfrm>
            <a:off x="161925" y="1808163"/>
            <a:ext cx="2700338" cy="403225"/>
          </a:xfrm>
          <a:prstGeom prst="wedgeRoundRectCallout">
            <a:avLst>
              <a:gd name="adj1" fmla="val 42532"/>
              <a:gd name="adj2" fmla="val 120079"/>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Κατηγοριοποίηση</a:t>
            </a:r>
            <a:endParaRPr lang="en-US" altLang="el-GR" sz="2400" dirty="0">
              <a:solidFill>
                <a:schemeClr val="tx2"/>
              </a:solidFill>
              <a:latin typeface="Helvetica" panose="020B0604020202020204" pitchFamily="34" charset="0"/>
              <a:cs typeface="Helvetica"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2"/>
          <p:cNvSpPr>
            <a:spLocks noGrp="1" noChangeArrowheads="1"/>
          </p:cNvSpPr>
          <p:nvPr>
            <p:ph type="title"/>
          </p:nvPr>
        </p:nvSpPr>
        <p:spPr/>
        <p:txBody>
          <a:bodyPr>
            <a:normAutofit fontScale="90000"/>
          </a:bodyPr>
          <a:lstStyle/>
          <a:p>
            <a:r>
              <a:rPr lang="el-GR" altLang="el-GR" sz="4000"/>
              <a:t>Κατηγοριοποίηση στη </a:t>
            </a:r>
            <a:r>
              <a:rPr lang="en-US" altLang="el-GR" sz="4000"/>
              <a:t>UML 1: </a:t>
            </a:r>
            <a:r>
              <a:rPr lang="el-GR" altLang="el-GR" sz="4000"/>
              <a:t>πακέτα</a:t>
            </a:r>
          </a:p>
        </p:txBody>
      </p:sp>
      <p:sp>
        <p:nvSpPr>
          <p:cNvPr id="27" name="Slide Number Placeholder 4"/>
          <p:cNvSpPr>
            <a:spLocks noGrp="1"/>
          </p:cNvSpPr>
          <p:nvPr>
            <p:ph type="sldNum" sz="quarter" idx="12"/>
          </p:nvPr>
        </p:nvSpPr>
        <p:spPr/>
        <p:txBody>
          <a:bodyPr/>
          <a:lstStyle/>
          <a:p>
            <a:fld id="{F568F5E9-32D7-4A25-A9CC-EEE63B155D25}" type="slidenum">
              <a:rPr lang="el-GR" altLang="el-GR"/>
              <a:pPr/>
              <a:t>23</a:t>
            </a:fld>
            <a:endParaRPr lang="el-GR" altLang="el-GR"/>
          </a:p>
        </p:txBody>
      </p:sp>
      <p:sp>
        <p:nvSpPr>
          <p:cNvPr id="607258" name="Rectangle 26"/>
          <p:cNvSpPr>
            <a:spLocks noChangeArrowheads="1"/>
          </p:cNvSpPr>
          <p:nvPr/>
        </p:nvSpPr>
        <p:spPr bwMode="auto">
          <a:xfrm>
            <a:off x="2546350" y="2349500"/>
            <a:ext cx="3600450" cy="4094163"/>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pic>
        <p:nvPicPr>
          <p:cNvPr id="60723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163" y="229076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7238" name="Oval 6"/>
          <p:cNvSpPr>
            <a:spLocks noChangeArrowheads="1"/>
          </p:cNvSpPr>
          <p:nvPr/>
        </p:nvSpPr>
        <p:spPr bwMode="auto">
          <a:xfrm>
            <a:off x="3806825" y="2573338"/>
            <a:ext cx="1754188"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Δώσε διάλεξη</a:t>
            </a:r>
          </a:p>
        </p:txBody>
      </p:sp>
      <p:sp>
        <p:nvSpPr>
          <p:cNvPr id="607239" name="Text Box 7"/>
          <p:cNvSpPr txBox="1">
            <a:spLocks noChangeArrowheads="1"/>
          </p:cNvSpPr>
          <p:nvPr/>
        </p:nvSpPr>
        <p:spPr bwMode="auto">
          <a:xfrm>
            <a:off x="339725" y="3392488"/>
            <a:ext cx="13096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Διδάσκων</a:t>
            </a:r>
          </a:p>
        </p:txBody>
      </p:sp>
      <p:sp>
        <p:nvSpPr>
          <p:cNvPr id="607240" name="Line 8"/>
          <p:cNvSpPr>
            <a:spLocks noChangeShapeType="1"/>
          </p:cNvSpPr>
          <p:nvPr/>
        </p:nvSpPr>
        <p:spPr bwMode="auto">
          <a:xfrm>
            <a:off x="1241425" y="2663825"/>
            <a:ext cx="2565400" cy="360363"/>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pic>
        <p:nvPicPr>
          <p:cNvPr id="607241"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8225" y="333851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7242" name="Text Box 10"/>
          <p:cNvSpPr txBox="1">
            <a:spLocks noChangeArrowheads="1"/>
          </p:cNvSpPr>
          <p:nvPr/>
        </p:nvSpPr>
        <p:spPr bwMode="auto">
          <a:xfrm>
            <a:off x="7046913" y="4440238"/>
            <a:ext cx="1190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Φοιτητής</a:t>
            </a:r>
          </a:p>
        </p:txBody>
      </p:sp>
      <p:sp>
        <p:nvSpPr>
          <p:cNvPr id="607243" name="Oval 11"/>
          <p:cNvSpPr>
            <a:spLocks noChangeArrowheads="1"/>
          </p:cNvSpPr>
          <p:nvPr/>
        </p:nvSpPr>
        <p:spPr bwMode="auto">
          <a:xfrm>
            <a:off x="3806825" y="3833813"/>
            <a:ext cx="1754188"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Βάλε εργασία</a:t>
            </a:r>
          </a:p>
        </p:txBody>
      </p:sp>
      <p:sp>
        <p:nvSpPr>
          <p:cNvPr id="607244" name="Oval 12"/>
          <p:cNvSpPr>
            <a:spLocks noChangeArrowheads="1"/>
          </p:cNvSpPr>
          <p:nvPr/>
        </p:nvSpPr>
        <p:spPr bwMode="auto">
          <a:xfrm>
            <a:off x="3806825" y="5273675"/>
            <a:ext cx="1754188" cy="85566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Λύσε την εργασία</a:t>
            </a:r>
          </a:p>
        </p:txBody>
      </p:sp>
      <p:sp>
        <p:nvSpPr>
          <p:cNvPr id="607245" name="Text Box 13"/>
          <p:cNvSpPr txBox="1">
            <a:spLocks noChangeArrowheads="1"/>
          </p:cNvSpPr>
          <p:nvPr/>
        </p:nvSpPr>
        <p:spPr bwMode="auto">
          <a:xfrm>
            <a:off x="2951163" y="1943100"/>
            <a:ext cx="11191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Μάθημα</a:t>
            </a:r>
          </a:p>
        </p:txBody>
      </p:sp>
      <p:pic>
        <p:nvPicPr>
          <p:cNvPr id="607246" name="Picture 1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163" y="4171950"/>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7247" name="Text Box 15"/>
          <p:cNvSpPr txBox="1">
            <a:spLocks noChangeArrowheads="1"/>
          </p:cNvSpPr>
          <p:nvPr/>
        </p:nvSpPr>
        <p:spPr bwMode="auto">
          <a:xfrm>
            <a:off x="204788" y="5273675"/>
            <a:ext cx="16224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altLang="el-GR" sz="2000"/>
              <a:t>Βοηθός διδασκαλίας</a:t>
            </a:r>
          </a:p>
        </p:txBody>
      </p:sp>
      <p:sp>
        <p:nvSpPr>
          <p:cNvPr id="607248" name="Line 16"/>
          <p:cNvSpPr>
            <a:spLocks noChangeShapeType="1"/>
          </p:cNvSpPr>
          <p:nvPr/>
        </p:nvSpPr>
        <p:spPr bwMode="auto">
          <a:xfrm>
            <a:off x="5607050" y="3113088"/>
            <a:ext cx="1800225" cy="8112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49" name="Line 17"/>
          <p:cNvSpPr>
            <a:spLocks noChangeShapeType="1"/>
          </p:cNvSpPr>
          <p:nvPr/>
        </p:nvSpPr>
        <p:spPr bwMode="auto">
          <a:xfrm flipV="1">
            <a:off x="5697538" y="4149725"/>
            <a:ext cx="1709737" cy="1333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50" name="Line 18"/>
          <p:cNvSpPr>
            <a:spLocks noChangeShapeType="1"/>
          </p:cNvSpPr>
          <p:nvPr/>
        </p:nvSpPr>
        <p:spPr bwMode="auto">
          <a:xfrm flipV="1">
            <a:off x="5607050" y="4329113"/>
            <a:ext cx="1800225" cy="13954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51" name="Line 19"/>
          <p:cNvSpPr>
            <a:spLocks noChangeShapeType="1"/>
          </p:cNvSpPr>
          <p:nvPr/>
        </p:nvSpPr>
        <p:spPr bwMode="auto">
          <a:xfrm flipV="1">
            <a:off x="1331913" y="4238625"/>
            <a:ext cx="2474912" cy="855663"/>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52" name="Line 20"/>
          <p:cNvSpPr>
            <a:spLocks noChangeShapeType="1"/>
          </p:cNvSpPr>
          <p:nvPr/>
        </p:nvSpPr>
        <p:spPr bwMode="auto">
          <a:xfrm flipV="1">
            <a:off x="1331913" y="3024188"/>
            <a:ext cx="2519362" cy="20240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53" name="AutoShape 9"/>
          <p:cNvSpPr>
            <a:spLocks noChangeArrowheads="1"/>
          </p:cNvSpPr>
          <p:nvPr/>
        </p:nvSpPr>
        <p:spPr bwMode="auto">
          <a:xfrm>
            <a:off x="6958013" y="2168525"/>
            <a:ext cx="1935162" cy="765175"/>
          </a:xfrm>
          <a:prstGeom prst="wedgeRoundRectCallout">
            <a:avLst>
              <a:gd name="adj1" fmla="val -128671"/>
              <a:gd name="adj2" fmla="val 53111"/>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Περίπτωση χρήσης</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7254" name="AutoShape 9"/>
          <p:cNvSpPr>
            <a:spLocks noChangeArrowheads="1"/>
          </p:cNvSpPr>
          <p:nvPr/>
        </p:nvSpPr>
        <p:spPr bwMode="auto">
          <a:xfrm>
            <a:off x="6958013" y="5273675"/>
            <a:ext cx="1935162" cy="765175"/>
          </a:xfrm>
          <a:prstGeom prst="wedgeRoundRectCallout">
            <a:avLst>
              <a:gd name="adj1" fmla="val -83634"/>
              <a:gd name="adj2" fmla="val -20333"/>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Όριο συστήματος</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7255" name="AutoShape 9"/>
          <p:cNvSpPr>
            <a:spLocks noChangeArrowheads="1"/>
          </p:cNvSpPr>
          <p:nvPr/>
        </p:nvSpPr>
        <p:spPr bwMode="auto">
          <a:xfrm>
            <a:off x="1196975" y="3833813"/>
            <a:ext cx="989013" cy="403225"/>
          </a:xfrm>
          <a:prstGeom prst="wedgeRoundRectCallout">
            <a:avLst>
              <a:gd name="adj1" fmla="val -60593"/>
              <a:gd name="adj2" fmla="val 158269"/>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400" dirty="0">
                <a:solidFill>
                  <a:schemeClr val="tx2"/>
                </a:solidFill>
                <a:latin typeface="Helvetica" panose="020B0604020202020204" pitchFamily="34" charset="0"/>
                <a:cs typeface="Helvetica" panose="020B0604020202020204" pitchFamily="34" charset="0"/>
              </a:rPr>
              <a:t>Actor</a:t>
            </a:r>
          </a:p>
        </p:txBody>
      </p:sp>
      <p:sp>
        <p:nvSpPr>
          <p:cNvPr id="607256" name="AutoShape 9"/>
          <p:cNvSpPr>
            <a:spLocks noChangeArrowheads="1"/>
          </p:cNvSpPr>
          <p:nvPr/>
        </p:nvSpPr>
        <p:spPr bwMode="auto">
          <a:xfrm>
            <a:off x="206375" y="1314450"/>
            <a:ext cx="2700338" cy="403225"/>
          </a:xfrm>
          <a:prstGeom prst="wedgeRoundRectCallout">
            <a:avLst>
              <a:gd name="adj1" fmla="val 47472"/>
              <a:gd name="adj2" fmla="val 159843"/>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πακέτο</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7257" name="AutoShape 25"/>
          <p:cNvSpPr>
            <a:spLocks noChangeArrowheads="1"/>
          </p:cNvSpPr>
          <p:nvPr/>
        </p:nvSpPr>
        <p:spPr bwMode="auto">
          <a:xfrm flipV="1">
            <a:off x="2816225" y="1989138"/>
            <a:ext cx="1395413" cy="360362"/>
          </a:xfrm>
          <a:custGeom>
            <a:avLst/>
            <a:gdLst>
              <a:gd name="G0" fmla="+- 3808 0 0"/>
              <a:gd name="G1" fmla="+- 21600 0 3808"/>
              <a:gd name="G2" fmla="*/ 3808 1 2"/>
              <a:gd name="G3" fmla="+- 21600 0 G2"/>
              <a:gd name="G4" fmla="+/ 3808 21600 2"/>
              <a:gd name="G5" fmla="+/ G1 0 2"/>
              <a:gd name="G6" fmla="*/ 21600 21600 3808"/>
              <a:gd name="G7" fmla="*/ G6 1 2"/>
              <a:gd name="G8" fmla="+- 21600 0 G7"/>
              <a:gd name="G9" fmla="*/ 21600 1 2"/>
              <a:gd name="G10" fmla="+- 3808 0 G9"/>
              <a:gd name="G11" fmla="?: G10 G8 0"/>
              <a:gd name="G12" fmla="?: G10 G7 21600"/>
              <a:gd name="T0" fmla="*/ 19696 w 21600"/>
              <a:gd name="T1" fmla="*/ 10800 h 21600"/>
              <a:gd name="T2" fmla="*/ 10800 w 21600"/>
              <a:gd name="T3" fmla="*/ 21600 h 21600"/>
              <a:gd name="T4" fmla="*/ 1904 w 21600"/>
              <a:gd name="T5" fmla="*/ 10800 h 21600"/>
              <a:gd name="T6" fmla="*/ 10800 w 21600"/>
              <a:gd name="T7" fmla="*/ 0 h 21600"/>
              <a:gd name="T8" fmla="*/ 3704 w 21600"/>
              <a:gd name="T9" fmla="*/ 3704 h 21600"/>
              <a:gd name="T10" fmla="*/ 17896 w 21600"/>
              <a:gd name="T11" fmla="*/ 17896 h 21600"/>
            </a:gdLst>
            <a:ahLst/>
            <a:cxnLst>
              <a:cxn ang="0">
                <a:pos x="T0" y="T1"/>
              </a:cxn>
              <a:cxn ang="0">
                <a:pos x="T2" y="T3"/>
              </a:cxn>
              <a:cxn ang="0">
                <a:pos x="T4" y="T5"/>
              </a:cxn>
              <a:cxn ang="0">
                <a:pos x="T6" y="T7"/>
              </a:cxn>
            </a:cxnLst>
            <a:rect l="T8" t="T9" r="T10" b="T11"/>
            <a:pathLst>
              <a:path w="21600" h="21600">
                <a:moveTo>
                  <a:pt x="0" y="0"/>
                </a:moveTo>
                <a:lnTo>
                  <a:pt x="3808" y="21600"/>
                </a:lnTo>
                <a:lnTo>
                  <a:pt x="17792" y="21600"/>
                </a:lnTo>
                <a:lnTo>
                  <a:pt x="21600" y="0"/>
                </a:lnTo>
                <a:close/>
              </a:path>
            </a:pathLst>
          </a:cu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8" name="Rectangle 2"/>
          <p:cNvSpPr>
            <a:spLocks noGrp="1" noChangeArrowheads="1"/>
          </p:cNvSpPr>
          <p:nvPr>
            <p:ph type="title"/>
          </p:nvPr>
        </p:nvSpPr>
        <p:spPr/>
        <p:txBody>
          <a:bodyPr/>
          <a:lstStyle/>
          <a:p>
            <a:r>
              <a:rPr lang="el-GR" altLang="el-GR" sz="4000"/>
              <a:t>Διαφορές συμπερίληψης - επέκτασης</a:t>
            </a:r>
          </a:p>
        </p:txBody>
      </p:sp>
      <p:sp>
        <p:nvSpPr>
          <p:cNvPr id="608259" name="Rectangle 3"/>
          <p:cNvSpPr>
            <a:spLocks noGrp="1" noChangeArrowheads="1"/>
          </p:cNvSpPr>
          <p:nvPr>
            <p:ph idx="1"/>
          </p:nvPr>
        </p:nvSpPr>
        <p:spPr/>
        <p:txBody>
          <a:bodyPr/>
          <a:lstStyle/>
          <a:p>
            <a:r>
              <a:rPr lang="el-GR" altLang="el-GR" sz="2000"/>
              <a:t>Στη συμπερίληψη, έχουμε σαφή αναφορά της συμπεριλαμβανόμενης περίπτωσης χρήσης στο κείμενο που περιγράφει τη βασική. </a:t>
            </a:r>
          </a:p>
          <a:p>
            <a:r>
              <a:rPr lang="el-GR" altLang="el-GR" sz="2000"/>
              <a:t>Στη σχέση της επέκτασης η λειτουργικότητα της βασικής περίπτωσης χρήσης επεκτείνεται, χωρίς η ίδια να το γνωρίζει. Όταν χρησιμοποιείται η επέκταση, δε γίνεται κάποια αναφορά στα βήματα της βασικής περίπτωση χρήσης σε αυτή που την επεκτείνει.</a:t>
            </a:r>
          </a:p>
          <a:p>
            <a:r>
              <a:rPr lang="el-GR" altLang="el-GR" sz="2000"/>
              <a:t>Οι επεκτάσεις στις περιγραφές των περιπτώσεων χρήσης περιγράφονται εκτός των βημάτων των ροών, σε ξεχωριστή ενότητα, ως </a:t>
            </a:r>
            <a:r>
              <a:rPr lang="el-GR" altLang="el-GR" sz="2000" b="1"/>
              <a:t>σημεία επέκτασης </a:t>
            </a:r>
            <a:r>
              <a:rPr lang="el-GR" altLang="el-GR" sz="2000"/>
              <a:t>(</a:t>
            </a:r>
            <a:r>
              <a:rPr lang="en-US" altLang="el-GR" sz="2000"/>
              <a:t>extension points</a:t>
            </a:r>
            <a:r>
              <a:rPr lang="el-GR" altLang="el-GR" sz="2000"/>
              <a:t>). </a:t>
            </a:r>
          </a:p>
          <a:p>
            <a:r>
              <a:rPr lang="el-GR" altLang="el-GR" sz="2000"/>
              <a:t>Ένα τελευταίο σημαντικό σημείο διαφοροποίησης της επέκτασης από τη συμπερίληψη είναι ότι η βασική περίπτωση χρήσης μπορεί να νοηθεί ανεξάρτητα από τις επεκτάσεις της. </a:t>
            </a:r>
          </a:p>
        </p:txBody>
      </p:sp>
      <p:sp>
        <p:nvSpPr>
          <p:cNvPr id="6" name="Slide Number Placeholder 5"/>
          <p:cNvSpPr>
            <a:spLocks noGrp="1"/>
          </p:cNvSpPr>
          <p:nvPr>
            <p:ph type="sldNum" sz="quarter" idx="12"/>
          </p:nvPr>
        </p:nvSpPr>
        <p:spPr/>
        <p:txBody>
          <a:bodyPr/>
          <a:lstStyle/>
          <a:p>
            <a:fld id="{72C7B063-FD78-4E8A-9460-67918C329845}" type="slidenum">
              <a:rPr lang="el-GR" altLang="el-GR"/>
              <a:pPr/>
              <a:t>24</a:t>
            </a:fld>
            <a:endParaRPr lang="el-GR" alt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ChangeArrowheads="1"/>
          </p:cNvSpPr>
          <p:nvPr>
            <p:ph type="title"/>
          </p:nvPr>
        </p:nvSpPr>
        <p:spPr>
          <a:xfrm>
            <a:off x="457200" y="7938"/>
            <a:ext cx="8229600" cy="1143000"/>
          </a:xfrm>
        </p:spPr>
        <p:txBody>
          <a:bodyPr/>
          <a:lstStyle/>
          <a:p>
            <a:r>
              <a:rPr lang="el-GR" altLang="el-GR" sz="3600"/>
              <a:t>Οι περιπτώσεις χρήσης μπορούν να αλληλοσυνδέονται – σχέση γενίκευσης</a:t>
            </a:r>
          </a:p>
        </p:txBody>
      </p:sp>
      <p:sp>
        <p:nvSpPr>
          <p:cNvPr id="11" name="Slide Number Placeholder 4"/>
          <p:cNvSpPr>
            <a:spLocks noGrp="1"/>
          </p:cNvSpPr>
          <p:nvPr>
            <p:ph type="sldNum" sz="quarter" idx="12"/>
          </p:nvPr>
        </p:nvSpPr>
        <p:spPr/>
        <p:txBody>
          <a:bodyPr/>
          <a:lstStyle/>
          <a:p>
            <a:fld id="{E39CA9F3-2235-44A8-8D37-B1B63239074B}" type="slidenum">
              <a:rPr lang="el-GR" altLang="el-GR"/>
              <a:pPr/>
              <a:t>25</a:t>
            </a:fld>
            <a:endParaRPr lang="el-GR" altLang="el-GR"/>
          </a:p>
        </p:txBody>
      </p:sp>
      <p:sp>
        <p:nvSpPr>
          <p:cNvPr id="613380" name="Rectangle 4"/>
          <p:cNvSpPr>
            <a:spLocks noChangeArrowheads="1"/>
          </p:cNvSpPr>
          <p:nvPr/>
        </p:nvSpPr>
        <p:spPr bwMode="auto">
          <a:xfrm>
            <a:off x="161925" y="3338513"/>
            <a:ext cx="8820150" cy="319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200" dirty="0">
                <a:effectLst/>
              </a:rPr>
              <a:t>Οι περιπτώσεις χρήσης </a:t>
            </a:r>
            <a:r>
              <a:rPr lang="en-US" altLang="el-GR" sz="2200" dirty="0">
                <a:effectLst/>
              </a:rPr>
              <a:t>B </a:t>
            </a:r>
            <a:r>
              <a:rPr lang="el-GR" altLang="el-GR" sz="2200" dirty="0">
                <a:effectLst/>
              </a:rPr>
              <a:t>και Γ</a:t>
            </a:r>
            <a:r>
              <a:rPr lang="en-US" altLang="el-GR" sz="2200" dirty="0">
                <a:effectLst/>
              </a:rPr>
              <a:t> </a:t>
            </a:r>
            <a:r>
              <a:rPr lang="el-GR" altLang="el-GR" sz="2200" dirty="0">
                <a:effectLst/>
              </a:rPr>
              <a:t>κληρονομούν τη συμπεριφορά της Α.</a:t>
            </a:r>
          </a:p>
          <a:p>
            <a:r>
              <a:rPr lang="el-GR" altLang="el-GR" sz="2200" dirty="0">
                <a:effectLst/>
              </a:rPr>
              <a:t>Μπορούν να εξειδικεύσουν τα βήματα των ροών της Α.</a:t>
            </a:r>
          </a:p>
          <a:p>
            <a:r>
              <a:rPr lang="el-GR" altLang="el-GR" sz="2200" dirty="0">
                <a:effectLst/>
              </a:rPr>
              <a:t>Σημειώνεται με πλήρεις γραμμές ΑΠΟ τις ειδικές ΠΡΟΣ τη γενική</a:t>
            </a:r>
          </a:p>
          <a:p>
            <a:r>
              <a:rPr lang="el-GR" altLang="el-GR" sz="2200" dirty="0">
                <a:effectLst/>
              </a:rPr>
              <a:t>ΟΛΑ τα βήματα της γενικής περίπτωσης χρήσης (βασικής και εναλλακτικών ροών) ΠΡΕΠΕΙ να συμπεριλαμβάνονται στις ειδικές, εξειδικευμένα πιθανώς σε πιο συγκεκριμένα βήματα</a:t>
            </a:r>
          </a:p>
        </p:txBody>
      </p:sp>
      <p:sp>
        <p:nvSpPr>
          <p:cNvPr id="613381" name="Oval 5"/>
          <p:cNvSpPr>
            <a:spLocks noChangeArrowheads="1"/>
          </p:cNvSpPr>
          <p:nvPr/>
        </p:nvSpPr>
        <p:spPr bwMode="auto">
          <a:xfrm>
            <a:off x="5967413" y="1853515"/>
            <a:ext cx="1935162" cy="90011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Α</a:t>
            </a:r>
          </a:p>
        </p:txBody>
      </p:sp>
      <p:sp>
        <p:nvSpPr>
          <p:cNvPr id="613382" name="Oval 6"/>
          <p:cNvSpPr>
            <a:spLocks noChangeArrowheads="1"/>
          </p:cNvSpPr>
          <p:nvPr/>
        </p:nvSpPr>
        <p:spPr bwMode="auto">
          <a:xfrm>
            <a:off x="1150938" y="1313765"/>
            <a:ext cx="2160587" cy="900113"/>
          </a:xfrm>
          <a:prstGeom prst="ellipse">
            <a:avLst/>
          </a:prstGeom>
          <a:solidFill>
            <a:schemeClr val="accent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Β</a:t>
            </a:r>
          </a:p>
        </p:txBody>
      </p:sp>
      <p:sp>
        <p:nvSpPr>
          <p:cNvPr id="613383" name="Line 7"/>
          <p:cNvSpPr>
            <a:spLocks noChangeShapeType="1"/>
          </p:cNvSpPr>
          <p:nvPr/>
        </p:nvSpPr>
        <p:spPr bwMode="auto">
          <a:xfrm>
            <a:off x="3402013" y="1764615"/>
            <a:ext cx="2609850" cy="3143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3384" name="Line 8"/>
          <p:cNvSpPr>
            <a:spLocks noChangeShapeType="1"/>
          </p:cNvSpPr>
          <p:nvPr/>
        </p:nvSpPr>
        <p:spPr bwMode="auto">
          <a:xfrm flipV="1">
            <a:off x="3402013" y="2529790"/>
            <a:ext cx="2609850" cy="3143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3385" name="Oval 9"/>
          <p:cNvSpPr>
            <a:spLocks noChangeArrowheads="1"/>
          </p:cNvSpPr>
          <p:nvPr/>
        </p:nvSpPr>
        <p:spPr bwMode="auto">
          <a:xfrm>
            <a:off x="1150938" y="2394853"/>
            <a:ext cx="2160587" cy="900112"/>
          </a:xfrm>
          <a:prstGeom prst="ellipse">
            <a:avLst/>
          </a:prstGeom>
          <a:solidFill>
            <a:schemeClr val="accent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Γ</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p:txBody>
          <a:bodyPr>
            <a:normAutofit fontScale="90000"/>
          </a:bodyPr>
          <a:lstStyle/>
          <a:p>
            <a:r>
              <a:rPr lang="el-GR" altLang="el-GR" sz="4000"/>
              <a:t>Η γενίκευση ισχύει και για τους </a:t>
            </a:r>
            <a:r>
              <a:rPr lang="en-US" altLang="el-GR" sz="4000"/>
              <a:t>actors</a:t>
            </a:r>
            <a:endParaRPr lang="el-GR" altLang="el-GR" sz="4000"/>
          </a:p>
        </p:txBody>
      </p:sp>
      <p:sp>
        <p:nvSpPr>
          <p:cNvPr id="17" name="Slide Number Placeholder 4"/>
          <p:cNvSpPr>
            <a:spLocks noGrp="1"/>
          </p:cNvSpPr>
          <p:nvPr>
            <p:ph type="sldNum" sz="quarter" idx="12"/>
          </p:nvPr>
        </p:nvSpPr>
        <p:spPr/>
        <p:txBody>
          <a:bodyPr/>
          <a:lstStyle/>
          <a:p>
            <a:fld id="{AE480B27-61F1-4B61-8129-22A0B5AF7034}" type="slidenum">
              <a:rPr lang="el-GR" altLang="el-GR"/>
              <a:pPr/>
              <a:t>26</a:t>
            </a:fld>
            <a:endParaRPr lang="el-GR" altLang="el-GR"/>
          </a:p>
        </p:txBody>
      </p:sp>
      <p:sp>
        <p:nvSpPr>
          <p:cNvPr id="615428" name="Rectangle 4"/>
          <p:cNvSpPr>
            <a:spLocks noChangeArrowheads="1"/>
          </p:cNvSpPr>
          <p:nvPr/>
        </p:nvSpPr>
        <p:spPr bwMode="auto">
          <a:xfrm>
            <a:off x="4648200" y="1600200"/>
            <a:ext cx="4038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9pPr>
          </a:lstStyle>
          <a:p>
            <a:r>
              <a:rPr lang="el-GR" altLang="el-GR" dirty="0">
                <a:effectLst/>
              </a:rPr>
              <a:t>Χρησιμοποιούμε τη γενίκευση των </a:t>
            </a:r>
            <a:r>
              <a:rPr lang="en-US" altLang="el-GR" dirty="0">
                <a:effectLst/>
              </a:rPr>
              <a:t>actor </a:t>
            </a:r>
            <a:r>
              <a:rPr lang="el-GR" altLang="el-GR" dirty="0">
                <a:effectLst/>
              </a:rPr>
              <a:t>όταν θέλουμε να δείξουμε ομοιότητες μεταξύ των </a:t>
            </a:r>
            <a:r>
              <a:rPr lang="en-US" altLang="el-GR" dirty="0">
                <a:effectLst/>
              </a:rPr>
              <a:t>actors</a:t>
            </a:r>
            <a:endParaRPr lang="el-GR" altLang="el-GR" dirty="0">
              <a:effectLst/>
            </a:endParaRPr>
          </a:p>
          <a:p>
            <a:r>
              <a:rPr lang="el-GR" altLang="el-GR" dirty="0">
                <a:effectLst/>
              </a:rPr>
              <a:t>Οι </a:t>
            </a:r>
            <a:r>
              <a:rPr lang="en-US" altLang="el-GR" dirty="0">
                <a:effectLst/>
              </a:rPr>
              <a:t>actors </a:t>
            </a:r>
            <a:r>
              <a:rPr lang="el-GR" altLang="el-GR" dirty="0">
                <a:effectLst/>
              </a:rPr>
              <a:t>θα πρέπει να εμφανίζουν κοινή συμπεριφορά σε σχέση με το σύστημα</a:t>
            </a:r>
          </a:p>
        </p:txBody>
      </p:sp>
      <p:pic>
        <p:nvPicPr>
          <p:cNvPr id="6154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97088" y="1854200"/>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430"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7225" y="4518025"/>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4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36950" y="4518025"/>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5432" name="Text Box 8"/>
          <p:cNvSpPr txBox="1">
            <a:spLocks noChangeArrowheads="1"/>
          </p:cNvSpPr>
          <p:nvPr/>
        </p:nvSpPr>
        <p:spPr bwMode="auto">
          <a:xfrm>
            <a:off x="1646238" y="3065463"/>
            <a:ext cx="13255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Πρόσωπο</a:t>
            </a:r>
          </a:p>
        </p:txBody>
      </p:sp>
      <p:sp>
        <p:nvSpPr>
          <p:cNvPr id="615433" name="Text Box 9"/>
          <p:cNvSpPr txBox="1">
            <a:spLocks noChangeArrowheads="1"/>
          </p:cNvSpPr>
          <p:nvPr/>
        </p:nvSpPr>
        <p:spPr bwMode="auto">
          <a:xfrm>
            <a:off x="161925" y="5732463"/>
            <a:ext cx="1416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Καθηγητής</a:t>
            </a:r>
          </a:p>
        </p:txBody>
      </p:sp>
      <p:sp>
        <p:nvSpPr>
          <p:cNvPr id="615434" name="Text Box 10"/>
          <p:cNvSpPr txBox="1">
            <a:spLocks noChangeArrowheads="1"/>
          </p:cNvSpPr>
          <p:nvPr/>
        </p:nvSpPr>
        <p:spPr bwMode="auto">
          <a:xfrm>
            <a:off x="3132138" y="5732463"/>
            <a:ext cx="1190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Φοιτητής</a:t>
            </a:r>
          </a:p>
        </p:txBody>
      </p:sp>
      <p:sp>
        <p:nvSpPr>
          <p:cNvPr id="615435" name="Line 11"/>
          <p:cNvSpPr>
            <a:spLocks noChangeShapeType="1"/>
          </p:cNvSpPr>
          <p:nvPr/>
        </p:nvSpPr>
        <p:spPr bwMode="auto">
          <a:xfrm flipV="1">
            <a:off x="1106488" y="3519488"/>
            <a:ext cx="900112" cy="90011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436" name="Line 12"/>
          <p:cNvSpPr>
            <a:spLocks noChangeShapeType="1"/>
          </p:cNvSpPr>
          <p:nvPr/>
        </p:nvSpPr>
        <p:spPr bwMode="auto">
          <a:xfrm flipH="1" flipV="1">
            <a:off x="2727325" y="3519488"/>
            <a:ext cx="900113" cy="90011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437" name="Text Box 13"/>
          <p:cNvSpPr txBox="1">
            <a:spLocks noChangeArrowheads="1"/>
          </p:cNvSpPr>
          <p:nvPr/>
        </p:nvSpPr>
        <p:spPr bwMode="auto">
          <a:xfrm>
            <a:off x="1692275" y="4022725"/>
            <a:ext cx="1298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Γενίκευση</a:t>
            </a:r>
          </a:p>
        </p:txBody>
      </p:sp>
      <p:sp>
        <p:nvSpPr>
          <p:cNvPr id="615438" name="Line 14"/>
          <p:cNvSpPr>
            <a:spLocks noChangeShapeType="1"/>
          </p:cNvSpPr>
          <p:nvPr/>
        </p:nvSpPr>
        <p:spPr bwMode="auto">
          <a:xfrm flipV="1">
            <a:off x="2951163" y="4149725"/>
            <a:ext cx="271462" cy="889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439" name="Line 15"/>
          <p:cNvSpPr>
            <a:spLocks noChangeShapeType="1"/>
          </p:cNvSpPr>
          <p:nvPr/>
        </p:nvSpPr>
        <p:spPr bwMode="auto">
          <a:xfrm flipH="1" flipV="1">
            <a:off x="1465263" y="4149725"/>
            <a:ext cx="271462" cy="889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a:lstStyle/>
          <a:p>
            <a:r>
              <a:rPr lang="el-GR" altLang="el-GR" sz="4000"/>
              <a:t>Παράδειγμα περίπτωσης χρήσης</a:t>
            </a:r>
          </a:p>
        </p:txBody>
      </p:sp>
      <p:sp>
        <p:nvSpPr>
          <p:cNvPr id="7" name="Slide Number Placeholder 4"/>
          <p:cNvSpPr>
            <a:spLocks noGrp="1"/>
          </p:cNvSpPr>
          <p:nvPr>
            <p:ph type="sldNum" sz="quarter" idx="12"/>
          </p:nvPr>
        </p:nvSpPr>
        <p:spPr/>
        <p:txBody>
          <a:bodyPr/>
          <a:lstStyle/>
          <a:p>
            <a:fld id="{605EBA9E-4CC0-42AF-9D5A-A1CC068E156F}" type="slidenum">
              <a:rPr lang="el-GR" altLang="el-GR"/>
              <a:pPr/>
              <a:t>27</a:t>
            </a:fld>
            <a:endParaRPr lang="el-GR" altLang="el-GR"/>
          </a:p>
        </p:txBody>
      </p:sp>
      <p:sp>
        <p:nvSpPr>
          <p:cNvPr id="617476" name="Text Box 4"/>
          <p:cNvSpPr txBox="1">
            <a:spLocks noChangeArrowheads="1"/>
          </p:cNvSpPr>
          <p:nvPr/>
        </p:nvSpPr>
        <p:spPr bwMode="auto">
          <a:xfrm>
            <a:off x="6551613" y="2528888"/>
            <a:ext cx="22955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l-GR" dirty="0">
                <a:latin typeface="Times New Roman" panose="02020603050405020304" pitchFamily="18" charset="0"/>
              </a:rPr>
              <a:t>http://www.math-cs.gordon.edu/local/courses/cs211/ATMExample/Intro.html</a:t>
            </a:r>
          </a:p>
        </p:txBody>
      </p:sp>
      <p:pic>
        <p:nvPicPr>
          <p:cNvPr id="2" name="Picture 1"/>
          <p:cNvPicPr>
            <a:picLocks noChangeAspect="1"/>
          </p:cNvPicPr>
          <p:nvPr/>
        </p:nvPicPr>
        <p:blipFill>
          <a:blip r:embed="rId2">
            <a:clrChange>
              <a:clrFrom>
                <a:srgbClr val="FFFFFF"/>
              </a:clrFrom>
              <a:clrTo>
                <a:srgbClr val="FFFFFF">
                  <a:alpha val="0"/>
                </a:srgbClr>
              </a:clrTo>
            </a:clrChange>
          </a:blip>
          <a:stretch>
            <a:fillRect/>
          </a:stretch>
        </p:blipFill>
        <p:spPr>
          <a:xfrm>
            <a:off x="423233" y="1268760"/>
            <a:ext cx="6134100" cy="49911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Rectangle 2"/>
          <p:cNvSpPr>
            <a:spLocks noGrp="1" noChangeArrowheads="1"/>
          </p:cNvSpPr>
          <p:nvPr>
            <p:ph type="title"/>
          </p:nvPr>
        </p:nvSpPr>
        <p:spPr/>
        <p:txBody>
          <a:bodyPr>
            <a:normAutofit fontScale="90000"/>
          </a:bodyPr>
          <a:lstStyle/>
          <a:p>
            <a:r>
              <a:rPr lang="el-GR" altLang="el-GR" sz="4000"/>
              <a:t>Παράδειγμα Διαγράμματος Χρήσης </a:t>
            </a:r>
            <a:r>
              <a:rPr lang="en-CA" altLang="el-GR" sz="4000"/>
              <a:t>UML</a:t>
            </a:r>
            <a:endParaRPr lang="el-GR" altLang="el-GR" sz="4000"/>
          </a:p>
        </p:txBody>
      </p:sp>
      <p:sp>
        <p:nvSpPr>
          <p:cNvPr id="10" name="Slide Number Placeholder 4"/>
          <p:cNvSpPr>
            <a:spLocks noGrp="1"/>
          </p:cNvSpPr>
          <p:nvPr>
            <p:ph type="sldNum" sz="quarter" idx="12"/>
          </p:nvPr>
        </p:nvSpPr>
        <p:spPr/>
        <p:txBody>
          <a:bodyPr/>
          <a:lstStyle/>
          <a:p>
            <a:fld id="{0AAF13CB-2A43-4170-96D7-A733782E6F95}" type="slidenum">
              <a:rPr lang="el-GR" altLang="el-GR"/>
              <a:pPr/>
              <a:t>28</a:t>
            </a:fld>
            <a:endParaRPr lang="el-GR" altLang="el-GR"/>
          </a:p>
        </p:txBody>
      </p:sp>
      <p:pic>
        <p:nvPicPr>
          <p:cNvPr id="619524" name="Picture 4" descr="came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2713" y="1763713"/>
            <a:ext cx="4133850" cy="450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9525" name="Text Box 5"/>
          <p:cNvSpPr txBox="1">
            <a:spLocks noChangeArrowheads="1"/>
          </p:cNvSpPr>
          <p:nvPr/>
        </p:nvSpPr>
        <p:spPr bwMode="auto">
          <a:xfrm>
            <a:off x="161925" y="6303963"/>
            <a:ext cx="53546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l-GR">
                <a:latin typeface="Times New Roman" panose="02020603050405020304" pitchFamily="18" charset="0"/>
              </a:rPr>
              <a:t>http://www.andrew.cmu.edu/course/90-754/umlucdfaq.html</a:t>
            </a:r>
          </a:p>
        </p:txBody>
      </p:sp>
      <p:sp>
        <p:nvSpPr>
          <p:cNvPr id="619526" name="Text Box 6"/>
          <p:cNvSpPr txBox="1">
            <a:spLocks noChangeArrowheads="1"/>
          </p:cNvSpPr>
          <p:nvPr/>
        </p:nvSpPr>
        <p:spPr bwMode="auto">
          <a:xfrm>
            <a:off x="149225" y="2581275"/>
            <a:ext cx="11366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l-GR" altLang="el-GR" sz="2800">
                <a:latin typeface="Times New Roman" panose="02020603050405020304" pitchFamily="18" charset="0"/>
              </a:rPr>
              <a:t>Σωστό</a:t>
            </a:r>
            <a:endParaRPr lang="en-US" altLang="el-GR" sz="2800">
              <a:latin typeface="Times New Roman" panose="02020603050405020304" pitchFamily="18" charset="0"/>
            </a:endParaRPr>
          </a:p>
        </p:txBody>
      </p:sp>
      <p:sp>
        <p:nvSpPr>
          <p:cNvPr id="619527" name="Text Box 7"/>
          <p:cNvSpPr txBox="1">
            <a:spLocks noChangeArrowheads="1"/>
          </p:cNvSpPr>
          <p:nvPr/>
        </p:nvSpPr>
        <p:spPr bwMode="auto">
          <a:xfrm>
            <a:off x="73025" y="4638675"/>
            <a:ext cx="11160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l-GR" altLang="el-GR" sz="2800">
                <a:latin typeface="Times New Roman" panose="02020603050405020304" pitchFamily="18" charset="0"/>
              </a:rPr>
              <a:t>Λάθος</a:t>
            </a:r>
            <a:endParaRPr lang="en-US" altLang="el-GR" sz="2800">
              <a:latin typeface="Times New Roman" panose="02020603050405020304" pitchFamily="18" charset="0"/>
            </a:endParaRPr>
          </a:p>
        </p:txBody>
      </p:sp>
      <p:sp>
        <p:nvSpPr>
          <p:cNvPr id="619528" name="Rectangle 8"/>
          <p:cNvSpPr>
            <a:spLocks noChangeArrowheads="1"/>
          </p:cNvSpPr>
          <p:nvPr/>
        </p:nvSpPr>
        <p:spPr bwMode="auto">
          <a:xfrm>
            <a:off x="5697538" y="1854200"/>
            <a:ext cx="3284537" cy="467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3"/>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000" dirty="0">
                <a:effectLst/>
              </a:rPr>
              <a:t>Μολονότι τα «άνοιγμα διαφράγματος», «ενεργοποίηση φλας», «κλείσιμο διαφράγματος» ΕΙΝΑΙ λειτουργίες της φωτογραφικής μηχανής, ΔΕΝ τα εκτελεί ο φωτογράφος ΑΛΛΑ η φωτογραφική μηχανή ως τμήμα της διαδικασίας υλοποίησης των προσταγών του φωτογράφου!</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Rectangle 2"/>
          <p:cNvSpPr>
            <a:spLocks noGrp="1" noChangeArrowheads="1"/>
          </p:cNvSpPr>
          <p:nvPr>
            <p:ph type="title"/>
          </p:nvPr>
        </p:nvSpPr>
        <p:spPr/>
        <p:txBody>
          <a:bodyPr>
            <a:normAutofit fontScale="90000"/>
          </a:bodyPr>
          <a:lstStyle/>
          <a:p>
            <a:r>
              <a:rPr lang="el-GR" altLang="el-GR"/>
              <a:t>Άλλα πιθανά στοιχεία/ενότητες των περιπτώσεων χρήσης (1/2)</a:t>
            </a:r>
          </a:p>
        </p:txBody>
      </p:sp>
      <p:sp>
        <p:nvSpPr>
          <p:cNvPr id="624643" name="Rectangle 3"/>
          <p:cNvSpPr>
            <a:spLocks noGrp="1" noChangeArrowheads="1"/>
          </p:cNvSpPr>
          <p:nvPr>
            <p:ph idx="1"/>
          </p:nvPr>
        </p:nvSpPr>
        <p:spPr>
          <a:xfrm>
            <a:off x="161925" y="1266058"/>
            <a:ext cx="8820150" cy="5257800"/>
          </a:xfrm>
        </p:spPr>
        <p:txBody>
          <a:bodyPr/>
          <a:lstStyle/>
          <a:p>
            <a:pPr>
              <a:spcBef>
                <a:spcPct val="0"/>
              </a:spcBef>
            </a:pPr>
            <a:r>
              <a:rPr lang="el-GR" altLang="el-GR" sz="2400" dirty="0"/>
              <a:t>Ύστερες συνθήκες </a:t>
            </a:r>
            <a:r>
              <a:rPr lang="en-US" altLang="el-GR" sz="2400" dirty="0"/>
              <a:t>(</a:t>
            </a:r>
            <a:r>
              <a:rPr lang="en-US" altLang="el-GR" sz="2400" dirty="0" err="1"/>
              <a:t>postconditions</a:t>
            </a:r>
            <a:r>
              <a:rPr lang="en-US" altLang="el-GR" sz="2400" dirty="0"/>
              <a:t>)</a:t>
            </a:r>
            <a:endParaRPr lang="el-GR" altLang="el-GR" sz="2400" dirty="0"/>
          </a:p>
          <a:p>
            <a:pPr lvl="1">
              <a:spcBef>
                <a:spcPct val="0"/>
              </a:spcBef>
            </a:pPr>
            <a:r>
              <a:rPr lang="el-GR" altLang="el-GR" sz="2000" dirty="0"/>
              <a:t>Συνθήκη που πρέπει να ισχύει μετά από επιτυχή ή αποτυχημένη ολοκλήρωση περίπτωση χρήσης – π.χ. «το πλήθος των διαθέσιμων μη τυπωμένων εισιτηρίων έχει μειωθεί κατά 1»</a:t>
            </a:r>
            <a:endParaRPr lang="en-US" altLang="el-GR" sz="2000" dirty="0"/>
          </a:p>
          <a:p>
            <a:pPr>
              <a:spcBef>
                <a:spcPct val="0"/>
              </a:spcBef>
            </a:pPr>
            <a:r>
              <a:rPr lang="el-GR" altLang="el-GR" sz="2400" dirty="0"/>
              <a:t>Εναύσματα (</a:t>
            </a:r>
            <a:r>
              <a:rPr lang="en-US" altLang="el-GR" sz="2400" dirty="0"/>
              <a:t>triggers)</a:t>
            </a:r>
          </a:p>
          <a:p>
            <a:pPr lvl="1">
              <a:spcBef>
                <a:spcPct val="0"/>
              </a:spcBef>
            </a:pPr>
            <a:r>
              <a:rPr lang="el-GR" altLang="el-GR" sz="2000" dirty="0"/>
              <a:t>Γεγονότα που ενεργοποιούν την περίπτωση χρήσης. Θα μπορούσαν να περιλαμβάνουν χρονικά σημεία π.χ. «κάθε 24 ώρες». Αν δεν συμπεριλάβουμε τέτοιες, θεωρείται ότι είναι το </a:t>
            </a:r>
            <a:r>
              <a:rPr lang="el-GR" altLang="el-GR" sz="2000" dirty="0" err="1"/>
              <a:t>1</a:t>
            </a:r>
            <a:r>
              <a:rPr lang="el-GR" altLang="el-GR" sz="2000" baseline="30000" dirty="0" err="1"/>
              <a:t>ο</a:t>
            </a:r>
            <a:r>
              <a:rPr lang="el-GR" altLang="el-GR" sz="2000" dirty="0"/>
              <a:t> βήμα.</a:t>
            </a:r>
          </a:p>
          <a:p>
            <a:pPr>
              <a:spcBef>
                <a:spcPct val="0"/>
              </a:spcBef>
            </a:pPr>
            <a:r>
              <a:rPr lang="el-GR" altLang="el-GR" sz="2400" dirty="0"/>
              <a:t>Εξαιρέσεις</a:t>
            </a:r>
          </a:p>
          <a:p>
            <a:pPr lvl="1">
              <a:spcBef>
                <a:spcPct val="0"/>
              </a:spcBef>
            </a:pPr>
            <a:r>
              <a:rPr lang="el-GR" altLang="el-GR" sz="2000" dirty="0"/>
              <a:t>Διαχωρίζουμε επιτυχημένες και αποτυχημένες ροές με τις αποτυχημένες να πηγαίνουν στην ενότητα «εξαιρέσεις» - π.χ. «το μηχάνημα δεν διαθέτει μη τυπωμένα εισιτήρια»</a:t>
            </a:r>
          </a:p>
          <a:p>
            <a:pPr>
              <a:spcBef>
                <a:spcPct val="0"/>
              </a:spcBef>
            </a:pPr>
            <a:r>
              <a:rPr lang="el-GR" altLang="el-GR" sz="2400" dirty="0"/>
              <a:t>Ειδικές απαιτήσεις</a:t>
            </a:r>
          </a:p>
          <a:p>
            <a:pPr lvl="1">
              <a:spcBef>
                <a:spcPct val="0"/>
              </a:spcBef>
            </a:pPr>
            <a:r>
              <a:rPr lang="el-GR" altLang="el-GR" sz="2000" dirty="0"/>
              <a:t>Για καταγραφή μη λειτουργικών απαιτήσεων ή/και περιορισμών.</a:t>
            </a:r>
          </a:p>
          <a:p>
            <a:pPr>
              <a:spcBef>
                <a:spcPct val="0"/>
              </a:spcBef>
            </a:pPr>
            <a:r>
              <a:rPr lang="el-GR" altLang="el-GR" sz="2400" dirty="0"/>
              <a:t>Δευτερεύοντες </a:t>
            </a:r>
            <a:r>
              <a:rPr lang="en-US" altLang="el-GR" sz="2400" dirty="0"/>
              <a:t>actors</a:t>
            </a:r>
          </a:p>
          <a:p>
            <a:pPr lvl="1">
              <a:spcBef>
                <a:spcPct val="0"/>
              </a:spcBef>
            </a:pPr>
            <a:r>
              <a:rPr lang="el-GR" altLang="el-GR" sz="2000" dirty="0"/>
              <a:t>Καταγράφονται μετά τον πρωτεύοντα</a:t>
            </a:r>
          </a:p>
        </p:txBody>
      </p:sp>
      <p:sp>
        <p:nvSpPr>
          <p:cNvPr id="6" name="Slide Number Placeholder 5"/>
          <p:cNvSpPr>
            <a:spLocks noGrp="1"/>
          </p:cNvSpPr>
          <p:nvPr>
            <p:ph type="sldNum" sz="quarter" idx="12"/>
          </p:nvPr>
        </p:nvSpPr>
        <p:spPr/>
        <p:txBody>
          <a:bodyPr/>
          <a:lstStyle/>
          <a:p>
            <a:fld id="{D533CA01-CFF7-45F9-9C50-9114480C4A3E}" type="slidenum">
              <a:rPr lang="el-GR" altLang="el-GR"/>
              <a:pPr/>
              <a:t>29</a:t>
            </a:fld>
            <a:endParaRPr lang="el-GR"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250825" y="277813"/>
            <a:ext cx="8642350" cy="810927"/>
          </a:xfrm>
        </p:spPr>
        <p:txBody>
          <a:bodyPr/>
          <a:lstStyle/>
          <a:p>
            <a:r>
              <a:rPr lang="en-US" altLang="el-GR" dirty="0"/>
              <a:t>UML – Unified Modeling Language</a:t>
            </a:r>
            <a:endParaRPr lang="el-GR" altLang="el-GR" dirty="0"/>
          </a:p>
        </p:txBody>
      </p:sp>
      <p:sp>
        <p:nvSpPr>
          <p:cNvPr id="592899" name="Rectangle 3"/>
          <p:cNvSpPr>
            <a:spLocks noGrp="1" noChangeArrowheads="1"/>
          </p:cNvSpPr>
          <p:nvPr>
            <p:ph idx="1"/>
          </p:nvPr>
        </p:nvSpPr>
        <p:spPr>
          <a:xfrm>
            <a:off x="206375" y="1600200"/>
            <a:ext cx="8731250" cy="4530725"/>
          </a:xfrm>
        </p:spPr>
        <p:txBody>
          <a:bodyPr/>
          <a:lstStyle/>
          <a:p>
            <a:pPr>
              <a:spcBef>
                <a:spcPct val="0"/>
              </a:spcBef>
            </a:pPr>
            <a:r>
              <a:rPr lang="el-GR" altLang="el-GR" sz="2400" dirty="0"/>
              <a:t>Πρότυπο που δεν ανήκει σε συγκεκριμένο κατασκευαστή (</a:t>
            </a:r>
            <a:r>
              <a:rPr lang="en-US" altLang="el-GR" sz="2400" dirty="0"/>
              <a:t>nonproprietary) </a:t>
            </a:r>
            <a:r>
              <a:rPr lang="el-GR" altLang="el-GR" sz="2400" dirty="0"/>
              <a:t>για τη μοντελοποίηση συστημάτων (όχι μόνο λογισμικού)</a:t>
            </a:r>
          </a:p>
          <a:p>
            <a:pPr lvl="1">
              <a:spcBef>
                <a:spcPct val="0"/>
              </a:spcBef>
            </a:pPr>
            <a:r>
              <a:rPr lang="el-GR" altLang="el-GR" sz="2000" dirty="0"/>
              <a:t>Σύγκλιση συμβολισμών που χρησιμοποιούνται σε </a:t>
            </a:r>
            <a:r>
              <a:rPr lang="el-GR" altLang="el-GR" sz="2000" dirty="0" err="1"/>
              <a:t>αντικειμενοστρεφείς</a:t>
            </a:r>
            <a:r>
              <a:rPr lang="el-GR" altLang="el-GR" sz="2000" dirty="0"/>
              <a:t> μεθόδους</a:t>
            </a:r>
            <a:endParaRPr lang="en-US" altLang="el-GR" sz="2000" dirty="0"/>
          </a:p>
          <a:p>
            <a:pPr lvl="2">
              <a:spcBef>
                <a:spcPct val="0"/>
              </a:spcBef>
            </a:pPr>
            <a:r>
              <a:rPr lang="en-US" altLang="el-GR" sz="1800" dirty="0"/>
              <a:t>OMT (James Rumbaugh and colleagues)</a:t>
            </a:r>
          </a:p>
          <a:p>
            <a:pPr lvl="2">
              <a:spcBef>
                <a:spcPct val="0"/>
              </a:spcBef>
            </a:pPr>
            <a:r>
              <a:rPr lang="en-US" altLang="el-GR" sz="1800" dirty="0" err="1"/>
              <a:t>Booch</a:t>
            </a:r>
            <a:r>
              <a:rPr lang="en-US" altLang="el-GR" sz="1800" dirty="0"/>
              <a:t> (Grady </a:t>
            </a:r>
            <a:r>
              <a:rPr lang="en-US" altLang="el-GR" sz="1800" dirty="0" err="1"/>
              <a:t>Booch</a:t>
            </a:r>
            <a:r>
              <a:rPr lang="en-US" altLang="el-GR" sz="1800" dirty="0"/>
              <a:t>) </a:t>
            </a:r>
          </a:p>
          <a:p>
            <a:pPr lvl="2">
              <a:spcBef>
                <a:spcPct val="0"/>
              </a:spcBef>
            </a:pPr>
            <a:r>
              <a:rPr lang="en-US" altLang="el-GR" sz="1800" dirty="0"/>
              <a:t>OOSE (Ivar Jacobson)</a:t>
            </a:r>
          </a:p>
          <a:p>
            <a:pPr>
              <a:spcBef>
                <a:spcPct val="0"/>
              </a:spcBef>
            </a:pPr>
            <a:r>
              <a:rPr lang="el-GR" altLang="el-GR" sz="2400" dirty="0"/>
              <a:t>Συντηρείται από τον </a:t>
            </a:r>
            <a:r>
              <a:rPr lang="en-US" altLang="el-GR" sz="2400" dirty="0"/>
              <a:t>OMG, </a:t>
            </a:r>
            <a:r>
              <a:rPr lang="el-GR" altLang="el-GR" sz="2400" dirty="0"/>
              <a:t>τρέχουσα έκδοση</a:t>
            </a:r>
            <a:r>
              <a:rPr lang="en-US" altLang="el-GR" sz="2400" dirty="0"/>
              <a:t> 2.5.1</a:t>
            </a:r>
          </a:p>
          <a:p>
            <a:pPr lvl="1">
              <a:spcBef>
                <a:spcPct val="0"/>
              </a:spcBef>
            </a:pPr>
            <a:r>
              <a:rPr lang="el-GR" altLang="el-GR" sz="2000" dirty="0"/>
              <a:t>Δείτε: </a:t>
            </a:r>
            <a:r>
              <a:rPr lang="en-US" altLang="el-GR" sz="2000" dirty="0"/>
              <a:t> http://www.uml.org/</a:t>
            </a:r>
          </a:p>
          <a:p>
            <a:pPr>
              <a:spcBef>
                <a:spcPct val="0"/>
              </a:spcBef>
            </a:pPr>
            <a:r>
              <a:rPr lang="el-GR" altLang="el-GR" sz="2400" dirty="0"/>
              <a:t>Εμπορικά εργαλεία</a:t>
            </a:r>
            <a:r>
              <a:rPr lang="en-US" altLang="el-GR" sz="2400" dirty="0"/>
              <a:t>: </a:t>
            </a:r>
            <a:r>
              <a:rPr lang="en-US" altLang="el-GR" sz="2000" dirty="0"/>
              <a:t>Rational Rose XDE (IBM), </a:t>
            </a:r>
            <a:r>
              <a:rPr lang="en-US" altLang="el-GR" sz="2000" dirty="0" err="1"/>
              <a:t>StarUML</a:t>
            </a:r>
            <a:r>
              <a:rPr lang="en-US" altLang="el-GR" sz="2000" dirty="0"/>
              <a:t> (</a:t>
            </a:r>
            <a:r>
              <a:rPr lang="en-US" altLang="el-GR" sz="2000" dirty="0" err="1"/>
              <a:t>MKLab</a:t>
            </a:r>
            <a:r>
              <a:rPr lang="en-US" altLang="el-GR" sz="2000" dirty="0"/>
              <a:t>), Visual Paradigm for UML, Enterprise Architect (</a:t>
            </a:r>
            <a:r>
              <a:rPr lang="en-US" altLang="el-GR" sz="2000" dirty="0" err="1"/>
              <a:t>Sparx</a:t>
            </a:r>
            <a:r>
              <a:rPr lang="en-US" altLang="el-GR" sz="2000" dirty="0"/>
              <a:t> Systems)</a:t>
            </a:r>
          </a:p>
          <a:p>
            <a:pPr>
              <a:spcBef>
                <a:spcPct val="0"/>
              </a:spcBef>
            </a:pPr>
            <a:r>
              <a:rPr lang="el-GR" altLang="el-GR" sz="2400" dirty="0"/>
              <a:t>Εργαλεία ανοικτού λογισμικού</a:t>
            </a:r>
            <a:r>
              <a:rPr lang="en-US" altLang="el-GR" sz="2400" dirty="0"/>
              <a:t>: </a:t>
            </a:r>
            <a:r>
              <a:rPr lang="en-US" altLang="el-GR" sz="2000" dirty="0" err="1"/>
              <a:t>Modelio</a:t>
            </a:r>
            <a:r>
              <a:rPr lang="en-US" altLang="el-GR" sz="2000" dirty="0"/>
              <a:t>, Diagrams.net,</a:t>
            </a:r>
            <a:br>
              <a:rPr lang="en-US" altLang="el-GR" sz="2000" dirty="0"/>
            </a:br>
            <a:r>
              <a:rPr lang="en-US" altLang="el-GR" sz="2000" dirty="0" err="1"/>
              <a:t>Umple</a:t>
            </a:r>
            <a:r>
              <a:rPr lang="en-US" altLang="el-GR" sz="2000" dirty="0"/>
              <a:t>, </a:t>
            </a:r>
            <a:r>
              <a:rPr lang="en-US" altLang="el-GR" sz="2000" dirty="0" err="1"/>
              <a:t>Acceleo</a:t>
            </a:r>
            <a:r>
              <a:rPr lang="en-US" altLang="el-GR" sz="2000" dirty="0"/>
              <a:t>, UML Lab Modeling IDE, Eclipse </a:t>
            </a:r>
            <a:r>
              <a:rPr lang="en-US" altLang="el-GR" sz="2000" dirty="0" err="1"/>
              <a:t>OCL</a:t>
            </a:r>
            <a:r>
              <a:rPr lang="en-US" altLang="el-GR" sz="2000" dirty="0"/>
              <a:t>…</a:t>
            </a:r>
            <a:endParaRPr lang="el-GR" altLang="el-GR" sz="2400" dirty="0"/>
          </a:p>
        </p:txBody>
      </p:sp>
      <p:sp>
        <p:nvSpPr>
          <p:cNvPr id="6" name="Slide Number Placeholder 5"/>
          <p:cNvSpPr>
            <a:spLocks noGrp="1"/>
          </p:cNvSpPr>
          <p:nvPr>
            <p:ph type="sldNum" sz="quarter" idx="12"/>
          </p:nvPr>
        </p:nvSpPr>
        <p:spPr/>
        <p:txBody>
          <a:bodyPr/>
          <a:lstStyle/>
          <a:p>
            <a:fld id="{4F081481-7649-4E97-8021-CE2A1577B9D4}" type="slidenum">
              <a:rPr lang="el-GR" altLang="el-GR"/>
              <a:pPr/>
              <a:t>3</a:t>
            </a:fld>
            <a:endParaRPr lang="el-GR" alt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Grp="1" noChangeArrowheads="1"/>
          </p:cNvSpPr>
          <p:nvPr>
            <p:ph type="title"/>
          </p:nvPr>
        </p:nvSpPr>
        <p:spPr/>
        <p:txBody>
          <a:bodyPr>
            <a:normAutofit fontScale="90000"/>
          </a:bodyPr>
          <a:lstStyle/>
          <a:p>
            <a:r>
              <a:rPr lang="el-GR" altLang="el-GR"/>
              <a:t>Άλλα πιθανά στοιχεία/ενότητες των περιπτώσεων χρήσης (2/2)</a:t>
            </a:r>
          </a:p>
        </p:txBody>
      </p:sp>
      <p:sp>
        <p:nvSpPr>
          <p:cNvPr id="625667" name="Rectangle 3"/>
          <p:cNvSpPr>
            <a:spLocks noGrp="1" noChangeArrowheads="1"/>
          </p:cNvSpPr>
          <p:nvPr>
            <p:ph idx="1"/>
          </p:nvPr>
        </p:nvSpPr>
        <p:spPr>
          <a:xfrm>
            <a:off x="206375" y="1322970"/>
            <a:ext cx="8731250" cy="5068888"/>
          </a:xfrm>
        </p:spPr>
        <p:txBody>
          <a:bodyPr/>
          <a:lstStyle/>
          <a:p>
            <a:pPr>
              <a:spcBef>
                <a:spcPct val="0"/>
              </a:spcBef>
            </a:pPr>
            <a:r>
              <a:rPr lang="el-GR" altLang="el-GR" sz="2400"/>
              <a:t>Τεχνολογικές επιλογές</a:t>
            </a:r>
          </a:p>
          <a:p>
            <a:pPr lvl="1">
              <a:spcBef>
                <a:spcPct val="0"/>
              </a:spcBef>
            </a:pPr>
            <a:r>
              <a:rPr lang="el-GR" altLang="el-GR" sz="2000"/>
              <a:t>Όταν έχουμε ένα συγκεκριμένο βήμα που μπορεί να πραγματοποιηθεί με πάνω από ένα τεχνολογικά μέσα-τρόπους. Π.χ. σε ένα σούπερ-μάρκετ ένα είδος μπορεί να «χτυπηθεί» διαβάζοντας το </a:t>
            </a:r>
            <a:r>
              <a:rPr lang="en-US" altLang="el-GR" sz="2000"/>
              <a:t>barcode</a:t>
            </a:r>
            <a:r>
              <a:rPr lang="el-GR" altLang="el-GR" sz="2000"/>
              <a:t> με την ειδική διάταξη ή πληκτρολογώντας τον κωδικό του.</a:t>
            </a:r>
          </a:p>
          <a:p>
            <a:pPr lvl="1">
              <a:spcBef>
                <a:spcPct val="0"/>
              </a:spcBef>
            </a:pPr>
            <a:r>
              <a:rPr lang="el-GR" altLang="el-GR" sz="2000"/>
              <a:t>Αν οι τεχνολογικές επιλογές αλλάζουν σημαντικά την αλληλεπίδραση του </a:t>
            </a:r>
            <a:r>
              <a:rPr lang="en-US" altLang="el-GR" sz="2000"/>
              <a:t>actor </a:t>
            </a:r>
            <a:r>
              <a:rPr lang="el-GR" altLang="el-GR" sz="2000"/>
              <a:t>με το σύστημα, τότε πιθανόν να δημιουργήσουμε ξεχωριστό </a:t>
            </a:r>
            <a:r>
              <a:rPr lang="en-US" altLang="el-GR" sz="2000"/>
              <a:t>use case (</a:t>
            </a:r>
            <a:r>
              <a:rPr lang="el-GR" altLang="el-GR" sz="2000"/>
              <a:t>π.χ. σε ένα τραπεζικό σύστημα, πληρωμή λογαριασμού μέσω </a:t>
            </a:r>
            <a:r>
              <a:rPr lang="en-US" altLang="el-GR" sz="2000"/>
              <a:t>ATM </a:t>
            </a:r>
            <a:r>
              <a:rPr lang="el-GR" altLang="el-GR" sz="2000"/>
              <a:t>ή μέσω </a:t>
            </a:r>
            <a:r>
              <a:rPr lang="en-US" altLang="el-GR" sz="2000"/>
              <a:t>web banking)</a:t>
            </a:r>
          </a:p>
          <a:p>
            <a:pPr>
              <a:spcBef>
                <a:spcPct val="0"/>
              </a:spcBef>
            </a:pPr>
            <a:r>
              <a:rPr lang="el-GR" altLang="el-GR" sz="2400"/>
              <a:t>Υπορροές</a:t>
            </a:r>
          </a:p>
          <a:p>
            <a:pPr lvl="1">
              <a:spcBef>
                <a:spcPct val="0"/>
              </a:spcBef>
            </a:pPr>
            <a:r>
              <a:rPr lang="el-GR" altLang="el-GR" sz="2000"/>
              <a:t>Για ροές με μακροσκελή περιγραφή, ομαδοποιούμε και ονοματίζουμε βήματα και τα εισάγουμε στην ενότητα των υπορροών. Κατόπιν τα αναφέρουμε (στη βασική ή τις εναλλακτικές ροές) με το όνομά τους.</a:t>
            </a:r>
          </a:p>
          <a:p>
            <a:pPr>
              <a:spcBef>
                <a:spcPct val="0"/>
              </a:spcBef>
            </a:pPr>
            <a:r>
              <a:rPr lang="el-GR" altLang="el-GR" sz="2400"/>
              <a:t>Σημεία επέκτασης</a:t>
            </a:r>
          </a:p>
          <a:p>
            <a:pPr lvl="1">
              <a:spcBef>
                <a:spcPct val="0"/>
              </a:spcBef>
            </a:pPr>
            <a:r>
              <a:rPr lang="el-GR" altLang="el-GR" sz="2000"/>
              <a:t>Αναφέρονται στα σημεία των ροών της βασικής περίπτωσης χρήσης όπου επεκτείνεται η συμπεριφορά της</a:t>
            </a:r>
          </a:p>
        </p:txBody>
      </p:sp>
      <p:sp>
        <p:nvSpPr>
          <p:cNvPr id="6" name="Slide Number Placeholder 5"/>
          <p:cNvSpPr>
            <a:spLocks noGrp="1"/>
          </p:cNvSpPr>
          <p:nvPr>
            <p:ph type="sldNum" sz="quarter" idx="12"/>
          </p:nvPr>
        </p:nvSpPr>
        <p:spPr/>
        <p:txBody>
          <a:bodyPr/>
          <a:lstStyle/>
          <a:p>
            <a:fld id="{733E9F52-65D8-4639-AE40-FA2AEA84D5BB}" type="slidenum">
              <a:rPr lang="el-GR" altLang="el-GR"/>
              <a:pPr/>
              <a:t>30</a:t>
            </a:fld>
            <a:endParaRPr lang="el-GR" alt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a:normAutofit fontScale="90000"/>
          </a:bodyPr>
          <a:lstStyle/>
          <a:p>
            <a:r>
              <a:rPr lang="el-GR" altLang="el-GR"/>
              <a:t>Γενικές οδηγίες για συγγραφή περιπτώσεων χρήσης (1/3)</a:t>
            </a:r>
          </a:p>
        </p:txBody>
      </p:sp>
      <p:sp>
        <p:nvSpPr>
          <p:cNvPr id="626691" name="Rectangle 3"/>
          <p:cNvSpPr>
            <a:spLocks noGrp="1" noChangeArrowheads="1"/>
          </p:cNvSpPr>
          <p:nvPr>
            <p:ph idx="1"/>
          </p:nvPr>
        </p:nvSpPr>
        <p:spPr>
          <a:xfrm>
            <a:off x="457200" y="1390898"/>
            <a:ext cx="8229600" cy="5068888"/>
          </a:xfrm>
        </p:spPr>
        <p:txBody>
          <a:bodyPr/>
          <a:lstStyle/>
          <a:p>
            <a:r>
              <a:rPr lang="el-GR" altLang="el-GR" sz="2400"/>
              <a:t>Οι περιπτώσεις χρήσης είναι εργαλείο επικοινωνίας</a:t>
            </a:r>
          </a:p>
          <a:p>
            <a:pPr lvl="1"/>
            <a:r>
              <a:rPr lang="el-GR" altLang="el-GR" sz="2000"/>
              <a:t>Πρέπει να είναι κατανοητές και σαφείς από όλους τους ενδιαφερόμενους ώστε να μπορούν να επαληθευθούν</a:t>
            </a:r>
          </a:p>
          <a:p>
            <a:r>
              <a:rPr lang="el-GR" altLang="el-GR" sz="2400"/>
              <a:t>Επαναληπτική και επαυξητική συγγραφή</a:t>
            </a:r>
          </a:p>
          <a:p>
            <a:pPr lvl="1"/>
            <a:r>
              <a:rPr lang="el-GR" altLang="el-GR" sz="2000"/>
              <a:t>Αρχικά εντοπίζουμε τον πρωτεύοντα </a:t>
            </a:r>
            <a:r>
              <a:rPr lang="en-US" altLang="el-GR" sz="2000"/>
              <a:t>actor </a:t>
            </a:r>
            <a:r>
              <a:rPr lang="el-GR" altLang="el-GR" sz="2000"/>
              <a:t>και περιγράφουμε τη βασική ροή, πιθανότατα με τη συνοπτική μορφή</a:t>
            </a:r>
          </a:p>
          <a:p>
            <a:pPr lvl="1"/>
            <a:r>
              <a:rPr lang="el-GR" altLang="el-GR" sz="2000"/>
              <a:t>Κατόπιν μπορούμε να προσθέσουμε λεπτομέρειες μέσω ερωτημάτων «τι θα γίνει αν...»</a:t>
            </a:r>
          </a:p>
          <a:p>
            <a:pPr lvl="1"/>
            <a:r>
              <a:rPr lang="el-GR" altLang="el-GR" sz="2000"/>
              <a:t>Το επίπεδο λεπτομέρειας δεν είναι πάντα ίδιο</a:t>
            </a:r>
          </a:p>
          <a:p>
            <a:pPr lvl="2"/>
            <a:r>
              <a:rPr lang="el-GR" altLang="el-GR" sz="1800"/>
              <a:t>Κάποιες φορές αρκεί η ουσιώδης περιγραφή για να συμφωνήσουν όλοι ότι «αυτές είναι οι απαιτήσεις» και τυχόν κενά θα καλυφθούν με την παράδοση των πρωτοτύπων του λογισμικού</a:t>
            </a:r>
          </a:p>
          <a:p>
            <a:pPr lvl="2"/>
            <a:r>
              <a:rPr lang="el-GR" altLang="el-GR" sz="1800"/>
              <a:t>Για τις δύσκολες και πολύπλοκες περιπτώσεις χρήσεις μπορεί να χρειαστεί να καταφύγουμε στη μορφή συστήματος της περίπτωσης χρήσης</a:t>
            </a:r>
          </a:p>
        </p:txBody>
      </p:sp>
      <p:sp>
        <p:nvSpPr>
          <p:cNvPr id="6" name="Slide Number Placeholder 5"/>
          <p:cNvSpPr>
            <a:spLocks noGrp="1"/>
          </p:cNvSpPr>
          <p:nvPr>
            <p:ph type="sldNum" sz="quarter" idx="12"/>
          </p:nvPr>
        </p:nvSpPr>
        <p:spPr/>
        <p:txBody>
          <a:bodyPr/>
          <a:lstStyle/>
          <a:p>
            <a:fld id="{A7AC886A-DDCC-44F6-9694-64DB108BD460}" type="slidenum">
              <a:rPr lang="el-GR" altLang="el-GR"/>
              <a:pPr/>
              <a:t>31</a:t>
            </a:fld>
            <a:endParaRPr lang="el-GR" altLang="el-G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p:txBody>
          <a:bodyPr>
            <a:normAutofit fontScale="90000"/>
          </a:bodyPr>
          <a:lstStyle/>
          <a:p>
            <a:r>
              <a:rPr lang="el-GR" altLang="el-GR"/>
              <a:t>Γενικές οδηγίες για συγγραφή περιπτώσεων χρήσης (2/3)</a:t>
            </a:r>
          </a:p>
        </p:txBody>
      </p:sp>
      <p:sp>
        <p:nvSpPr>
          <p:cNvPr id="627715" name="Rectangle 3"/>
          <p:cNvSpPr>
            <a:spLocks noGrp="1" noChangeArrowheads="1"/>
          </p:cNvSpPr>
          <p:nvPr>
            <p:ph idx="1"/>
          </p:nvPr>
        </p:nvSpPr>
        <p:spPr/>
        <p:txBody>
          <a:bodyPr/>
          <a:lstStyle/>
          <a:p>
            <a:r>
              <a:rPr lang="el-GR" altLang="el-GR" sz="2400"/>
              <a:t>Διαχείριση οντοτήτων δεδομένων</a:t>
            </a:r>
          </a:p>
          <a:p>
            <a:pPr lvl="1"/>
            <a:r>
              <a:rPr lang="el-GR" altLang="el-GR" sz="2000"/>
              <a:t>Περιπτώσεις χρήσης που διαχειρίζονται πληροφορίες για οντότητες δεδομένων που αποθηκεύονται στο σύστημα (π.χ. σε ένα σύστημα βιβλιοθήκης, οι δικαιούμενοι δανεισμό)</a:t>
            </a:r>
          </a:p>
          <a:p>
            <a:pPr lvl="1"/>
            <a:r>
              <a:rPr lang="el-GR" altLang="el-GR" sz="2000"/>
              <a:t>Μπορούμε να έχουμε περιπτώσεις χρήσης για «ανάκτηση», «δημιουργία», «τροποποίηση», «διαγραφή», αλλά αν η διαχείριση είναι απλή μπορούμε να τα συνενώσουμε σε «Διαχείριση οντότητας» (π.χ. «Διαχείριση δανειζομένων»).</a:t>
            </a:r>
          </a:p>
          <a:p>
            <a:r>
              <a:rPr lang="el-GR" altLang="el-GR" sz="2400"/>
              <a:t>Ενεργοποίηση από τον χρόνο</a:t>
            </a:r>
          </a:p>
          <a:p>
            <a:pPr lvl="1"/>
            <a:r>
              <a:rPr lang="el-GR" altLang="el-GR" sz="2000"/>
              <a:t>Αν μία περίπτωση ενεργοποιείται από χρονικό έναυσμα, τότε θέτουμε ως πρωτεύοντα </a:t>
            </a:r>
            <a:r>
              <a:rPr lang="en-US" altLang="el-GR" sz="2000"/>
              <a:t>actor </a:t>
            </a:r>
            <a:r>
              <a:rPr lang="el-GR" altLang="el-GR" sz="2000"/>
              <a:t>αυτόν που κυρίως εξυπηρετείται από τον στόχο</a:t>
            </a:r>
          </a:p>
        </p:txBody>
      </p:sp>
      <p:sp>
        <p:nvSpPr>
          <p:cNvPr id="6" name="Slide Number Placeholder 5"/>
          <p:cNvSpPr>
            <a:spLocks noGrp="1"/>
          </p:cNvSpPr>
          <p:nvPr>
            <p:ph type="sldNum" sz="quarter" idx="12"/>
          </p:nvPr>
        </p:nvSpPr>
        <p:spPr/>
        <p:txBody>
          <a:bodyPr/>
          <a:lstStyle/>
          <a:p>
            <a:fld id="{2CA43AB1-08AF-4A44-971D-A1CCCFEFBD6C}" type="slidenum">
              <a:rPr lang="el-GR" altLang="el-GR"/>
              <a:pPr/>
              <a:t>32</a:t>
            </a:fld>
            <a:endParaRPr lang="el-GR" altLang="el-G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8738" name="Rectangle 2"/>
          <p:cNvSpPr>
            <a:spLocks noGrp="1" noChangeArrowheads="1"/>
          </p:cNvSpPr>
          <p:nvPr>
            <p:ph type="title"/>
          </p:nvPr>
        </p:nvSpPr>
        <p:spPr/>
        <p:txBody>
          <a:bodyPr>
            <a:normAutofit fontScale="90000"/>
          </a:bodyPr>
          <a:lstStyle/>
          <a:p>
            <a:r>
              <a:rPr lang="el-GR" altLang="el-GR"/>
              <a:t>Γενικές οδηγίες για συγγραφή περιπτώσεων χρήσης (3/3)</a:t>
            </a:r>
          </a:p>
        </p:txBody>
      </p:sp>
      <p:sp>
        <p:nvSpPr>
          <p:cNvPr id="628739" name="Rectangle 3"/>
          <p:cNvSpPr>
            <a:spLocks noGrp="1" noChangeArrowheads="1"/>
          </p:cNvSpPr>
          <p:nvPr>
            <p:ph idx="1"/>
          </p:nvPr>
        </p:nvSpPr>
        <p:spPr>
          <a:xfrm>
            <a:off x="250825" y="1600200"/>
            <a:ext cx="8642350" cy="4530725"/>
          </a:xfrm>
        </p:spPr>
        <p:txBody>
          <a:bodyPr/>
          <a:lstStyle/>
          <a:p>
            <a:r>
              <a:rPr lang="el-GR" altLang="el-GR" sz="2800"/>
              <a:t>Σύνδεση με τους επιχειρησιακούς κανόνες</a:t>
            </a:r>
          </a:p>
          <a:p>
            <a:pPr lvl="1"/>
            <a:r>
              <a:rPr lang="el-GR" altLang="el-GR" sz="2400"/>
              <a:t>Συνδέουμε τις περιπτώσεις χρήσης με τους επιχειρησιακούς κανόνες για να έχουμε ολοκληρωμένη άποψη των απαιτήσεων, συνδυάζοντας τη λειτουργικότητα του λογισμικού με τους κανόνες του οργανισμού.</a:t>
            </a:r>
          </a:p>
          <a:p>
            <a:pPr lvl="2"/>
            <a:r>
              <a:rPr lang="el-GR" altLang="el-GR" sz="2000"/>
              <a:t>Πρόσθετο πλεονέκτημα: Αν αλλάξουν οι κανόνες, ξέρουμε ποια τμήματα του λογισμικού επηρεάζονται</a:t>
            </a:r>
          </a:p>
          <a:p>
            <a:pPr lvl="1"/>
            <a:r>
              <a:rPr lang="el-GR" altLang="el-GR" sz="2400"/>
              <a:t>Όταν οι επιχειρησιακοί κανόνες καταγράφονται μαζί με τις απαιτήσεις υπάρχει κίνδυνος να τα «μπλέξουμε»</a:t>
            </a:r>
          </a:p>
          <a:p>
            <a:pPr lvl="2"/>
            <a:r>
              <a:rPr lang="el-GR" altLang="el-GR" sz="2000"/>
              <a:t>Απλός κανόνας: ό,τι ισχύει </a:t>
            </a:r>
            <a:r>
              <a:rPr lang="el-GR" altLang="el-GR" sz="2000" i="1"/>
              <a:t>ανεξαρτήτως παρουσίας λογισμικού</a:t>
            </a:r>
            <a:r>
              <a:rPr lang="el-GR" altLang="el-GR" sz="2000"/>
              <a:t>, είναι επιχειρησιακός κανόνας, τα άλλα είναι απαιτήσεις</a:t>
            </a:r>
          </a:p>
        </p:txBody>
      </p:sp>
      <p:sp>
        <p:nvSpPr>
          <p:cNvPr id="6" name="Slide Number Placeholder 5"/>
          <p:cNvSpPr>
            <a:spLocks noGrp="1"/>
          </p:cNvSpPr>
          <p:nvPr>
            <p:ph type="sldNum" sz="quarter" idx="12"/>
          </p:nvPr>
        </p:nvSpPr>
        <p:spPr/>
        <p:txBody>
          <a:bodyPr/>
          <a:lstStyle/>
          <a:p>
            <a:fld id="{2A09792F-4433-42A8-A51E-98D8E73166E8}" type="slidenum">
              <a:rPr lang="el-GR" altLang="el-GR"/>
              <a:pPr/>
              <a:t>33</a:t>
            </a:fld>
            <a:endParaRPr lang="el-GR" alt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9762" name="Rectangle 2"/>
          <p:cNvSpPr>
            <a:spLocks noGrp="1" noChangeArrowheads="1"/>
          </p:cNvSpPr>
          <p:nvPr>
            <p:ph type="title"/>
          </p:nvPr>
        </p:nvSpPr>
        <p:spPr/>
        <p:txBody>
          <a:bodyPr/>
          <a:lstStyle/>
          <a:p>
            <a:r>
              <a:rPr lang="el-GR" altLang="el-GR"/>
              <a:t>Διαγράμματα κλάσεων</a:t>
            </a:r>
          </a:p>
        </p:txBody>
      </p:sp>
      <p:sp>
        <p:nvSpPr>
          <p:cNvPr id="629763" name="Rectangle 3"/>
          <p:cNvSpPr>
            <a:spLocks noGrp="1" noChangeArrowheads="1"/>
          </p:cNvSpPr>
          <p:nvPr>
            <p:ph idx="1"/>
          </p:nvPr>
        </p:nvSpPr>
        <p:spPr>
          <a:xfrm>
            <a:off x="457200" y="1303507"/>
            <a:ext cx="8229600" cy="3449638"/>
          </a:xfrm>
        </p:spPr>
        <p:txBody>
          <a:bodyPr/>
          <a:lstStyle/>
          <a:p>
            <a:r>
              <a:rPr lang="el-GR" altLang="el-GR" sz="2400"/>
              <a:t>Τα διαγράμματα κλάσεων αναπαριστούν τη δομή του συστήματος</a:t>
            </a:r>
          </a:p>
          <a:p>
            <a:r>
              <a:rPr lang="el-GR" altLang="el-GR" sz="2400"/>
              <a:t>Χρησιμοποιούνται:</a:t>
            </a:r>
          </a:p>
          <a:p>
            <a:pPr lvl="1"/>
            <a:r>
              <a:rPr lang="el-GR" altLang="el-GR" sz="2000"/>
              <a:t>Κατά την ανάλυση για να μοντελοποιηθούν οι έννοιες στο πεδίο της εφαρμογής</a:t>
            </a:r>
            <a:endParaRPr lang="en-US" altLang="el-GR" sz="2000"/>
          </a:p>
          <a:p>
            <a:pPr lvl="1"/>
            <a:r>
              <a:rPr lang="el-GR" altLang="el-GR" sz="2000"/>
              <a:t>Κατά τον σχεδιασμό του συστήματος για να μοντελοποιηθούν τα υποσυστήματα</a:t>
            </a:r>
            <a:endParaRPr lang="en-US" altLang="el-GR" sz="2000"/>
          </a:p>
          <a:p>
            <a:pPr lvl="1"/>
            <a:r>
              <a:rPr lang="el-GR" altLang="el-GR" sz="2000"/>
              <a:t>Κατά τον σχεδιασμό των αντικειμένων για να οριστούν η λεπτομερής συμπεριφορά και τα γνωρίσματα των κλάσεων</a:t>
            </a:r>
            <a:endParaRPr lang="en-US" altLang="el-GR" sz="2000"/>
          </a:p>
        </p:txBody>
      </p:sp>
      <p:sp>
        <p:nvSpPr>
          <p:cNvPr id="18" name="Slide Number Placeholder 5"/>
          <p:cNvSpPr>
            <a:spLocks noGrp="1"/>
          </p:cNvSpPr>
          <p:nvPr>
            <p:ph type="sldNum" sz="quarter" idx="12"/>
          </p:nvPr>
        </p:nvSpPr>
        <p:spPr/>
        <p:txBody>
          <a:bodyPr/>
          <a:lstStyle/>
          <a:p>
            <a:fld id="{506E4315-8812-4E22-A95A-82527EB065CD}" type="slidenum">
              <a:rPr lang="el-GR" altLang="el-GR"/>
              <a:pPr/>
              <a:t>34</a:t>
            </a:fld>
            <a:endParaRPr lang="el-GR" altLang="el-GR"/>
          </a:p>
        </p:txBody>
      </p:sp>
      <p:sp>
        <p:nvSpPr>
          <p:cNvPr id="629785" name="Rectangle 7"/>
          <p:cNvSpPr>
            <a:spLocks noChangeArrowheads="1"/>
          </p:cNvSpPr>
          <p:nvPr/>
        </p:nvSpPr>
        <p:spPr bwMode="auto">
          <a:xfrm>
            <a:off x="163513" y="4554125"/>
            <a:ext cx="3373437"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
        <p:nvSpPr>
          <p:cNvPr id="629787" name="Rectangle 9"/>
          <p:cNvSpPr>
            <a:spLocks noChangeArrowheads="1"/>
          </p:cNvSpPr>
          <p:nvPr/>
        </p:nvSpPr>
        <p:spPr bwMode="auto">
          <a:xfrm>
            <a:off x="161925" y="5006562"/>
            <a:ext cx="3375025" cy="4032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rPr>
              <a:t>Table zone2price</a:t>
            </a:r>
            <a:endParaRPr lang="el-GR" altLang="el-GR" sz="1800" b="1">
              <a:latin typeface="Courier" charset="0"/>
            </a:endParaRPr>
          </a:p>
        </p:txBody>
      </p:sp>
      <p:sp>
        <p:nvSpPr>
          <p:cNvPr id="629788" name="Rectangle 10"/>
          <p:cNvSpPr>
            <a:spLocks noChangeArrowheads="1"/>
          </p:cNvSpPr>
          <p:nvPr/>
        </p:nvSpPr>
        <p:spPr bwMode="auto">
          <a:xfrm>
            <a:off x="161925" y="5409787"/>
            <a:ext cx="3375025" cy="7207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800" b="1">
                <a:latin typeface="Courier" charset="0"/>
              </a:rPr>
              <a:t>Enumeration getZones()</a:t>
            </a:r>
          </a:p>
          <a:p>
            <a:r>
              <a:rPr lang="en-US" altLang="el-GR" sz="1800" b="1">
                <a:latin typeface="Courier" charset="0"/>
              </a:rPr>
              <a:t>Price getPrice(Zone)</a:t>
            </a:r>
            <a:endParaRPr lang="el-GR" altLang="el-GR" sz="1800" b="1">
              <a:latin typeface="Courier" charset="0"/>
              <a:ea typeface="ＭＳ Ｐゴシック" panose="020B0600070205080204" pitchFamily="34" charset="-128"/>
            </a:endParaRPr>
          </a:p>
        </p:txBody>
      </p:sp>
      <p:sp>
        <p:nvSpPr>
          <p:cNvPr id="629789" name="Line 22"/>
          <p:cNvSpPr>
            <a:spLocks noChangeShapeType="1"/>
          </p:cNvSpPr>
          <p:nvPr/>
        </p:nvSpPr>
        <p:spPr bwMode="auto">
          <a:xfrm>
            <a:off x="3536950" y="5206587"/>
            <a:ext cx="22971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629790" name="Text Box 29"/>
          <p:cNvSpPr txBox="1">
            <a:spLocks noChangeArrowheads="1"/>
          </p:cNvSpPr>
          <p:nvPr/>
        </p:nvSpPr>
        <p:spPr bwMode="auto">
          <a:xfrm>
            <a:off x="3729038" y="5301837"/>
            <a:ext cx="27305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latin typeface="Helvetica" panose="020B0604020202020204" pitchFamily="34" charset="0"/>
              </a:rPr>
              <a:t>*</a:t>
            </a:r>
            <a:endParaRPr lang="en-US" altLang="el-GR" sz="1800">
              <a:latin typeface="Helvetica" panose="020B0604020202020204" pitchFamily="34" charset="0"/>
            </a:endParaRPr>
          </a:p>
        </p:txBody>
      </p:sp>
      <p:sp>
        <p:nvSpPr>
          <p:cNvPr id="629791" name="Text Box 31"/>
          <p:cNvSpPr txBox="1">
            <a:spLocks noChangeArrowheads="1"/>
          </p:cNvSpPr>
          <p:nvPr/>
        </p:nvSpPr>
        <p:spPr bwMode="auto">
          <a:xfrm>
            <a:off x="5475288" y="5282787"/>
            <a:ext cx="303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400">
                <a:latin typeface="Helvetica" panose="020B0604020202020204" pitchFamily="34" charset="0"/>
                <a:ea typeface="ＭＳ Ｐゴシック" panose="020B0600070205080204" pitchFamily="34" charset="-128"/>
              </a:rPr>
              <a:t>*</a:t>
            </a:r>
          </a:p>
        </p:txBody>
      </p:sp>
      <p:sp>
        <p:nvSpPr>
          <p:cNvPr id="629793" name="Rectangle 37"/>
          <p:cNvSpPr>
            <a:spLocks noChangeArrowheads="1"/>
          </p:cNvSpPr>
          <p:nvPr/>
        </p:nvSpPr>
        <p:spPr bwMode="auto">
          <a:xfrm>
            <a:off x="5830888" y="4658900"/>
            <a:ext cx="2619375" cy="447675"/>
          </a:xfrm>
          <a:prstGeom prst="rect">
            <a:avLst/>
          </a:prstGeom>
          <a:noFill/>
          <a:ln w="1587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ea typeface="ＭＳ Ｐゴシック" panose="020B0600070205080204" pitchFamily="34" charset="-128"/>
              </a:rPr>
              <a:t>Trip</a:t>
            </a:r>
            <a:endParaRPr lang="el-GR" altLang="el-GR" sz="1800" b="1">
              <a:latin typeface="Courier" charset="0"/>
              <a:ea typeface="ＭＳ Ｐゴシック" panose="020B0600070205080204" pitchFamily="34" charset="-128"/>
            </a:endParaRPr>
          </a:p>
        </p:txBody>
      </p:sp>
      <p:sp>
        <p:nvSpPr>
          <p:cNvPr id="629795" name="Rectangle 39"/>
          <p:cNvSpPr>
            <a:spLocks noChangeArrowheads="1"/>
          </p:cNvSpPr>
          <p:nvPr/>
        </p:nvSpPr>
        <p:spPr bwMode="auto">
          <a:xfrm>
            <a:off x="5830888" y="5104987"/>
            <a:ext cx="2617787" cy="574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29796" name="Rectangle 40"/>
          <p:cNvSpPr>
            <a:spLocks noChangeArrowheads="1"/>
          </p:cNvSpPr>
          <p:nvPr/>
        </p:nvSpPr>
        <p:spPr bwMode="auto">
          <a:xfrm>
            <a:off x="5830888" y="5678075"/>
            <a:ext cx="2617787" cy="2952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nvGrpSpPr>
          <p:cNvPr id="629797" name="Group 41"/>
          <p:cNvGrpSpPr>
            <a:grpSpLocks/>
          </p:cNvGrpSpPr>
          <p:nvPr/>
        </p:nvGrpSpPr>
        <p:grpSpPr bwMode="auto">
          <a:xfrm>
            <a:off x="5975350" y="5076412"/>
            <a:ext cx="1638300" cy="573088"/>
            <a:chOff x="1746" y="1368"/>
            <a:chExt cx="1318" cy="361"/>
          </a:xfrm>
        </p:grpSpPr>
        <p:sp>
          <p:nvSpPr>
            <p:cNvPr id="629798" name="Rectangle 42"/>
            <p:cNvSpPr>
              <a:spLocks noChangeArrowheads="1"/>
            </p:cNvSpPr>
            <p:nvPr/>
          </p:nvSpPr>
          <p:spPr bwMode="auto">
            <a:xfrm>
              <a:off x="1963" y="1368"/>
              <a:ext cx="884"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29799" name="Rectangle 43"/>
            <p:cNvSpPr>
              <a:spLocks noChangeArrowheads="1"/>
            </p:cNvSpPr>
            <p:nvPr/>
          </p:nvSpPr>
          <p:spPr bwMode="auto">
            <a:xfrm>
              <a:off x="1746" y="1383"/>
              <a:ext cx="1318"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ea typeface="ＭＳ Ｐゴシック" panose="020B0600070205080204" pitchFamily="34" charset="-128"/>
                </a:rPr>
                <a:t>zone:Zone</a:t>
              </a:r>
            </a:p>
            <a:p>
              <a:pPr eaLnBrk="0" hangingPunct="0"/>
              <a:r>
                <a:rPr lang="en-US" altLang="el-GR" sz="1800" b="1">
                  <a:latin typeface="Courier" charset="0"/>
                  <a:ea typeface="ＭＳ Ｐゴシック" panose="020B0600070205080204" pitchFamily="34" charset="-128"/>
                </a:rPr>
                <a:t>Price: Price</a:t>
              </a:r>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3250" name="Rectangle 2"/>
          <p:cNvSpPr>
            <a:spLocks noGrp="1" noChangeArrowheads="1"/>
          </p:cNvSpPr>
          <p:nvPr>
            <p:ph type="title"/>
          </p:nvPr>
        </p:nvSpPr>
        <p:spPr/>
        <p:txBody>
          <a:bodyPr>
            <a:normAutofit fontScale="90000"/>
          </a:bodyPr>
          <a:lstStyle/>
          <a:p>
            <a:r>
              <a:rPr lang="el-GR" altLang="el-GR"/>
              <a:t>Βασικές έννοιες αντικειμενοστρεφούς μοντέλου</a:t>
            </a:r>
          </a:p>
        </p:txBody>
      </p:sp>
      <p:sp>
        <p:nvSpPr>
          <p:cNvPr id="693251" name="Rectangle 3"/>
          <p:cNvSpPr>
            <a:spLocks noGrp="1" noChangeArrowheads="1"/>
          </p:cNvSpPr>
          <p:nvPr>
            <p:ph idx="1"/>
          </p:nvPr>
        </p:nvSpPr>
        <p:spPr>
          <a:xfrm>
            <a:off x="457200" y="1600200"/>
            <a:ext cx="8229600" cy="4799013"/>
          </a:xfrm>
        </p:spPr>
        <p:txBody>
          <a:bodyPr/>
          <a:lstStyle/>
          <a:p>
            <a:pPr>
              <a:spcBef>
                <a:spcPct val="0"/>
              </a:spcBef>
            </a:pPr>
            <a:r>
              <a:rPr lang="el-GR" altLang="el-GR" sz="2400"/>
              <a:t>Αντικείμενο: μία </a:t>
            </a:r>
            <a:r>
              <a:rPr lang="el-GR" altLang="el-GR" sz="2400" i="1"/>
              <a:t>αυτόνομη</a:t>
            </a:r>
            <a:r>
              <a:rPr lang="el-GR" altLang="el-GR" sz="2400"/>
              <a:t> και </a:t>
            </a:r>
            <a:r>
              <a:rPr lang="el-GR" altLang="el-GR" sz="2400" i="1"/>
              <a:t>ανεξάρτητη </a:t>
            </a:r>
            <a:r>
              <a:rPr lang="el-GR" altLang="el-GR" sz="2400"/>
              <a:t>οντότητα που χαρακτηρίζεται από:</a:t>
            </a:r>
          </a:p>
          <a:p>
            <a:pPr lvl="1">
              <a:spcBef>
                <a:spcPct val="0"/>
              </a:spcBef>
            </a:pPr>
            <a:r>
              <a:rPr lang="el-GR" altLang="el-GR" sz="2000" i="1"/>
              <a:t>Ταυτότητα:</a:t>
            </a:r>
            <a:r>
              <a:rPr lang="el-GR" altLang="el-GR" sz="2000"/>
              <a:t> το διαχωρίζει από τα άλλα αντικείμενα και παραμένει αναλλοίωτη καθ’ όλη τη διάρκεια ζωής του αντικειμένου, ανεξάρτητα από άλλες αλλαγές στην κατάστασή του</a:t>
            </a:r>
          </a:p>
          <a:p>
            <a:pPr lvl="1">
              <a:spcBef>
                <a:spcPct val="0"/>
              </a:spcBef>
            </a:pPr>
            <a:r>
              <a:rPr lang="el-GR" altLang="el-GR" sz="2000" i="1"/>
              <a:t>Κατάσταση</a:t>
            </a:r>
            <a:r>
              <a:rPr lang="el-GR" altLang="el-GR" sz="2000"/>
              <a:t>: ένα σύνολο δεδομένων που αφορούν το αντικείμενο και αποτυπώνουν όλες τις ιδιότητες του αντικειμένου</a:t>
            </a:r>
          </a:p>
          <a:p>
            <a:pPr lvl="1">
              <a:spcBef>
                <a:spcPct val="0"/>
              </a:spcBef>
            </a:pPr>
            <a:r>
              <a:rPr lang="el-GR" altLang="el-GR" sz="2000" i="1"/>
              <a:t>Συμπεριφορά</a:t>
            </a:r>
            <a:r>
              <a:rPr lang="el-GR" altLang="el-GR" sz="2000"/>
              <a:t>: ο τρόπος με τον οποίο το αντικείμενο αντιδρά σε σχέση με τις αλλαγές στην κατάστασή του και την επικοινωνία με άλλα αντικείμενα. Υλοποιείται μέσω των </a:t>
            </a:r>
            <a:r>
              <a:rPr lang="el-GR" altLang="el-GR" sz="2000" i="1"/>
              <a:t>πράξεών του</a:t>
            </a:r>
            <a:r>
              <a:rPr lang="el-GR" altLang="el-GR" sz="2000"/>
              <a:t>. Η συμπεριφορά </a:t>
            </a:r>
            <a:r>
              <a:rPr lang="el-GR" altLang="el-GR" sz="2000" i="1"/>
              <a:t>επιδρά</a:t>
            </a:r>
            <a:r>
              <a:rPr lang="el-GR" altLang="el-GR" sz="2000"/>
              <a:t> στην κατάσταση του αντικειμένου και τη </a:t>
            </a:r>
            <a:r>
              <a:rPr lang="el-GR" altLang="el-GR" sz="2000" i="1"/>
              <a:t>διαμορφώνει</a:t>
            </a:r>
          </a:p>
          <a:p>
            <a:pPr>
              <a:spcBef>
                <a:spcPct val="0"/>
              </a:spcBef>
            </a:pPr>
            <a:r>
              <a:rPr lang="el-GR" altLang="el-GR" sz="2400"/>
              <a:t>Αναπαράσταση αντικειμένου:</a:t>
            </a:r>
          </a:p>
        </p:txBody>
      </p:sp>
      <p:sp>
        <p:nvSpPr>
          <p:cNvPr id="9" name="Slide Number Placeholder 5"/>
          <p:cNvSpPr>
            <a:spLocks noGrp="1"/>
          </p:cNvSpPr>
          <p:nvPr>
            <p:ph type="sldNum" sz="quarter" idx="12"/>
          </p:nvPr>
        </p:nvSpPr>
        <p:spPr/>
        <p:txBody>
          <a:bodyPr/>
          <a:lstStyle/>
          <a:p>
            <a:fld id="{D389B8E0-EA19-4F33-B003-70FB6DE58290}" type="slidenum">
              <a:rPr lang="el-GR" altLang="el-GR"/>
              <a:pPr/>
              <a:t>35</a:t>
            </a:fld>
            <a:endParaRPr lang="el-GR" altLang="el-GR"/>
          </a:p>
        </p:txBody>
      </p:sp>
      <p:sp>
        <p:nvSpPr>
          <p:cNvPr id="693252" name="Rectangle 4"/>
          <p:cNvSpPr>
            <a:spLocks noChangeArrowheads="1"/>
          </p:cNvSpPr>
          <p:nvPr/>
        </p:nvSpPr>
        <p:spPr bwMode="auto">
          <a:xfrm>
            <a:off x="5111750" y="5004175"/>
            <a:ext cx="2519363" cy="404813"/>
          </a:xfrm>
          <a:prstGeom prst="rect">
            <a:avLst/>
          </a:prstGeom>
          <a:solidFill>
            <a:schemeClr val="bg2"/>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b="1"/>
              <a:t>Όνομα (ταυτότητα)</a:t>
            </a:r>
          </a:p>
        </p:txBody>
      </p:sp>
      <p:sp>
        <p:nvSpPr>
          <p:cNvPr id="693253" name="Rectangle 5"/>
          <p:cNvSpPr>
            <a:spLocks noChangeArrowheads="1"/>
          </p:cNvSpPr>
          <p:nvPr/>
        </p:nvSpPr>
        <p:spPr bwMode="auto">
          <a:xfrm>
            <a:off x="5111750" y="5408988"/>
            <a:ext cx="2519363" cy="404812"/>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a:t>Κατάσταση</a:t>
            </a:r>
          </a:p>
        </p:txBody>
      </p:sp>
      <p:sp>
        <p:nvSpPr>
          <p:cNvPr id="693254" name="Rectangle 6"/>
          <p:cNvSpPr>
            <a:spLocks noChangeArrowheads="1"/>
          </p:cNvSpPr>
          <p:nvPr/>
        </p:nvSpPr>
        <p:spPr bwMode="auto">
          <a:xfrm>
            <a:off x="5111750" y="5813800"/>
            <a:ext cx="2519363" cy="404813"/>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a:t>Πράξεις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4275" name="Rectangle 3"/>
          <p:cNvSpPr>
            <a:spLocks noGrp="1" noChangeArrowheads="1"/>
          </p:cNvSpPr>
          <p:nvPr>
            <p:ph idx="1"/>
          </p:nvPr>
        </p:nvSpPr>
        <p:spPr>
          <a:xfrm>
            <a:off x="161925" y="1600200"/>
            <a:ext cx="8820150" cy="4530725"/>
          </a:xfrm>
        </p:spPr>
        <p:txBody>
          <a:bodyPr/>
          <a:lstStyle/>
          <a:p>
            <a:r>
              <a:rPr lang="el-GR" altLang="el-GR" sz="2400"/>
              <a:t>Αντικείμενα (συνέχεια)</a:t>
            </a:r>
          </a:p>
          <a:p>
            <a:pPr lvl="1"/>
            <a:r>
              <a:rPr lang="el-GR" altLang="el-GR" sz="2000"/>
              <a:t>Οι πράξεις του αντικειμένου διακρίνονται σε </a:t>
            </a:r>
            <a:r>
              <a:rPr lang="el-GR" altLang="el-GR" sz="2000" i="1"/>
              <a:t>ελεγκτικές</a:t>
            </a:r>
            <a:r>
              <a:rPr lang="el-GR" altLang="el-GR" sz="2000"/>
              <a:t> (δεν τροποποιούν την κατάσταση) και </a:t>
            </a:r>
            <a:r>
              <a:rPr lang="el-GR" altLang="el-GR" sz="2000" i="1"/>
              <a:t>κατασκευαστικές</a:t>
            </a:r>
            <a:r>
              <a:rPr lang="el-GR" altLang="el-GR" sz="2000"/>
              <a:t> (τροποποιούν την κατάσταση)</a:t>
            </a:r>
          </a:p>
          <a:p>
            <a:pPr lvl="1"/>
            <a:r>
              <a:rPr lang="el-GR" altLang="el-GR" sz="2000"/>
              <a:t>Ο εξωτερικός κόσμος γνωρίζει για το αντικείμενο το </a:t>
            </a:r>
            <a:r>
              <a:rPr lang="el-GR" altLang="el-GR" sz="2000" i="1"/>
              <a:t>όνομά του</a:t>
            </a:r>
            <a:r>
              <a:rPr lang="el-GR" altLang="el-GR" sz="2000"/>
              <a:t> (ταυτότητα) και το όνομα κάποιων </a:t>
            </a:r>
            <a:r>
              <a:rPr lang="el-GR" altLang="el-GR" sz="2000" i="1"/>
              <a:t>πράξεών του</a:t>
            </a:r>
            <a:r>
              <a:rPr lang="el-GR" altLang="el-GR" sz="2000"/>
              <a:t> αλλά ΟΧΙ το πώς υλοποιούνται οι πράξεις ή την κατάστασή του (</a:t>
            </a:r>
            <a:r>
              <a:rPr lang="el-GR" altLang="el-GR" sz="2000" i="1"/>
              <a:t>ενθυλάκωση – </a:t>
            </a:r>
            <a:r>
              <a:rPr lang="en-US" altLang="el-GR" sz="2000" i="1"/>
              <a:t>encapsulation</a:t>
            </a:r>
            <a:r>
              <a:rPr lang="en-US" altLang="el-GR" sz="2000"/>
              <a:t>)</a:t>
            </a:r>
          </a:p>
          <a:p>
            <a:pPr lvl="1"/>
            <a:r>
              <a:rPr lang="el-GR" altLang="el-GR" sz="2000"/>
              <a:t>Μεταξύ αντικειμένων μπορούμε να έχουμε </a:t>
            </a:r>
            <a:r>
              <a:rPr lang="el-GR" altLang="el-GR" sz="2000" i="1"/>
              <a:t>στατικές σχέσεις </a:t>
            </a:r>
            <a:r>
              <a:rPr lang="el-GR" altLang="el-GR" sz="2000"/>
              <a:t>(δεν αλλάζουν με τον χρόνο) ή </a:t>
            </a:r>
            <a:r>
              <a:rPr lang="el-GR" altLang="el-GR" sz="2000" i="1"/>
              <a:t>δυναμικές σχέσεις (</a:t>
            </a:r>
            <a:r>
              <a:rPr lang="el-GR" altLang="el-GR" sz="2000"/>
              <a:t>μεταβάλλονται χρονικά)</a:t>
            </a:r>
          </a:p>
        </p:txBody>
      </p:sp>
      <p:sp>
        <p:nvSpPr>
          <p:cNvPr id="6" name="Slide Number Placeholder 5"/>
          <p:cNvSpPr>
            <a:spLocks noGrp="1"/>
          </p:cNvSpPr>
          <p:nvPr>
            <p:ph type="sldNum" sz="quarter" idx="12"/>
          </p:nvPr>
        </p:nvSpPr>
        <p:spPr/>
        <p:txBody>
          <a:bodyPr/>
          <a:lstStyle/>
          <a:p>
            <a:fld id="{000E1147-1456-492E-9700-C1FF1DD86905}" type="slidenum">
              <a:rPr lang="el-GR" altLang="el-GR"/>
              <a:pPr/>
              <a:t>36</a:t>
            </a:fld>
            <a:endParaRPr lang="el-GR" altLang="el-G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5299" name="Rectangle 3"/>
          <p:cNvSpPr>
            <a:spLocks noGrp="1" noChangeArrowheads="1"/>
          </p:cNvSpPr>
          <p:nvPr>
            <p:ph idx="1"/>
          </p:nvPr>
        </p:nvSpPr>
        <p:spPr/>
        <p:txBody>
          <a:bodyPr/>
          <a:lstStyle/>
          <a:p>
            <a:r>
              <a:rPr lang="el-GR" altLang="el-GR" sz="2800"/>
              <a:t>Αντικείμενα (συνέχεια): Σχέση </a:t>
            </a:r>
            <a:r>
              <a:rPr lang="el-GR" altLang="el-GR" sz="2800" i="1"/>
              <a:t>σύνθεσης</a:t>
            </a:r>
          </a:p>
          <a:p>
            <a:pPr lvl="1"/>
            <a:r>
              <a:rPr lang="el-GR" altLang="el-GR" sz="2400"/>
              <a:t>Περιγράφει ότι ένα αντικείμενο συντίθεται από μία </a:t>
            </a:r>
            <a:r>
              <a:rPr lang="el-GR" altLang="el-GR" sz="2400" i="1"/>
              <a:t>ομάδα αντικειμένων</a:t>
            </a:r>
            <a:endParaRPr lang="el-GR" altLang="el-GR" sz="2400"/>
          </a:p>
          <a:p>
            <a:pPr lvl="1"/>
            <a:r>
              <a:rPr lang="el-GR" altLang="el-GR" sz="2400"/>
              <a:t>Π.χ. Ένα αυτοκίνητο έχει σασί, μηχανή, δύο άξονες, τέσσερις τροχούς, τιμόνι κ.τ.λ.</a:t>
            </a:r>
          </a:p>
          <a:p>
            <a:pPr lvl="1"/>
            <a:r>
              <a:rPr lang="el-GR" altLang="el-GR" sz="2400"/>
              <a:t>Εξωτερικά δεν ξέρουμε ούτε ποια μέρη το συνθέτουν, ούτε το σε ποια μηνύματα αντιδρά το καθένα – για να το δούμε θα πρέπει να εξετάσουμε </a:t>
            </a:r>
            <a:r>
              <a:rPr lang="el-GR" altLang="el-GR" sz="2400" i="1"/>
              <a:t>εσωτερικά</a:t>
            </a:r>
            <a:r>
              <a:rPr lang="el-GR" altLang="el-GR" sz="2400"/>
              <a:t> το αντικείμενο (αν μας επιτρέπεται και μας ενδιαφέρει)</a:t>
            </a:r>
          </a:p>
          <a:p>
            <a:pPr lvl="2"/>
            <a:r>
              <a:rPr lang="el-GR" altLang="el-GR" sz="2000"/>
              <a:t>Π.χ. Η μηχανή μπορεί να δίνει στους τροχούς το μήνυμα «περιστρέψου» και το τιμόνι στον άξονα το μήνυμα «στρίψε»</a:t>
            </a:r>
            <a:endParaRPr lang="el-GR" altLang="el-GR" sz="2000" i="1"/>
          </a:p>
        </p:txBody>
      </p:sp>
      <p:sp>
        <p:nvSpPr>
          <p:cNvPr id="6" name="Slide Number Placeholder 5"/>
          <p:cNvSpPr>
            <a:spLocks noGrp="1"/>
          </p:cNvSpPr>
          <p:nvPr>
            <p:ph type="sldNum" sz="quarter" idx="12"/>
          </p:nvPr>
        </p:nvSpPr>
        <p:spPr/>
        <p:txBody>
          <a:bodyPr/>
          <a:lstStyle/>
          <a:p>
            <a:fld id="{DE4AB521-EE18-44C7-B846-A82EACEB20A4}" type="slidenum">
              <a:rPr lang="el-GR" altLang="el-GR"/>
              <a:pPr/>
              <a:t>37</a:t>
            </a:fld>
            <a:endParaRPr lang="el-GR" altLang="el-G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6323" name="Rectangle 3"/>
          <p:cNvSpPr>
            <a:spLocks noGrp="1" noChangeArrowheads="1"/>
          </p:cNvSpPr>
          <p:nvPr>
            <p:ph idx="1"/>
          </p:nvPr>
        </p:nvSpPr>
        <p:spPr>
          <a:xfrm>
            <a:off x="206375" y="1600200"/>
            <a:ext cx="8731250" cy="5068888"/>
          </a:xfrm>
        </p:spPr>
        <p:txBody>
          <a:bodyPr/>
          <a:lstStyle/>
          <a:p>
            <a:pPr>
              <a:spcBef>
                <a:spcPct val="10000"/>
              </a:spcBef>
            </a:pPr>
            <a:r>
              <a:rPr lang="el-GR" altLang="el-GR" sz="2800"/>
              <a:t>Αλληλεπίδραση αντικειμένων</a:t>
            </a:r>
            <a:endParaRPr lang="en-US" altLang="el-GR" sz="2800"/>
          </a:p>
          <a:p>
            <a:pPr lvl="1">
              <a:spcBef>
                <a:spcPct val="10000"/>
              </a:spcBef>
            </a:pPr>
            <a:r>
              <a:rPr lang="el-GR" altLang="el-GR" sz="2400"/>
              <a:t>Τα αντικείμενα αλληλεπιδρούν αποστέλλοντας μεταξύ τους </a:t>
            </a:r>
            <a:r>
              <a:rPr lang="el-GR" altLang="el-GR" sz="2400" i="1"/>
              <a:t>μηνύματα</a:t>
            </a:r>
            <a:endParaRPr lang="el-GR" altLang="el-GR" sz="2400"/>
          </a:p>
          <a:p>
            <a:pPr lvl="1">
              <a:spcBef>
                <a:spcPct val="10000"/>
              </a:spcBef>
            </a:pPr>
            <a:r>
              <a:rPr lang="el-GR" altLang="el-GR" sz="2400"/>
              <a:t>Το μήνυμα είναι ένα αίτημα εκτέλεσης πράξης και το παραλαμβάνον αντικείμενο αποκρίνεται εκτελώντας την πράξη</a:t>
            </a:r>
          </a:p>
          <a:p>
            <a:pPr lvl="1">
              <a:spcBef>
                <a:spcPct val="10000"/>
              </a:spcBef>
            </a:pPr>
            <a:r>
              <a:rPr lang="el-GR" altLang="el-GR" sz="2400"/>
              <a:t>Ένα μήνυμα μπορεί να συνοδεύεται από </a:t>
            </a:r>
            <a:r>
              <a:rPr lang="el-GR" altLang="el-GR" sz="2400" i="1"/>
              <a:t>παραμέτρους</a:t>
            </a:r>
            <a:r>
              <a:rPr lang="el-GR" altLang="el-GR" sz="2400"/>
              <a:t> και να επιστρέφει </a:t>
            </a:r>
            <a:r>
              <a:rPr lang="el-GR" altLang="el-GR" sz="2400" i="1"/>
              <a:t>αποτέλεσμα</a:t>
            </a:r>
          </a:p>
          <a:p>
            <a:pPr lvl="1">
              <a:spcBef>
                <a:spcPct val="10000"/>
              </a:spcBef>
            </a:pPr>
            <a:r>
              <a:rPr lang="el-GR" altLang="el-GR" sz="2400"/>
              <a:t>Τα μηνύματα που μπορούν να αποσταλούν σε ένα αντικείμενο κοινοποιούνται στη </a:t>
            </a:r>
            <a:r>
              <a:rPr lang="el-GR" altLang="el-GR" sz="2400" i="1"/>
              <a:t>διεπαφή</a:t>
            </a:r>
            <a:r>
              <a:rPr lang="el-GR" altLang="el-GR" sz="2400"/>
              <a:t> του αντικειμένου – μόνο οι </a:t>
            </a:r>
            <a:r>
              <a:rPr lang="el-GR" altLang="el-GR" sz="2400" i="1"/>
              <a:t>υπογραφές των μηνυμάτων </a:t>
            </a:r>
            <a:r>
              <a:rPr lang="el-GR" altLang="el-GR" sz="2400"/>
              <a:t>κοινοποιούνται μέσω της διεπαφής ενώ ο τρόπος υλοποίησής τους αποκρύπτεται.</a:t>
            </a:r>
          </a:p>
        </p:txBody>
      </p:sp>
      <p:sp>
        <p:nvSpPr>
          <p:cNvPr id="6" name="Slide Number Placeholder 5"/>
          <p:cNvSpPr>
            <a:spLocks noGrp="1"/>
          </p:cNvSpPr>
          <p:nvPr>
            <p:ph type="sldNum" sz="quarter" idx="12"/>
          </p:nvPr>
        </p:nvSpPr>
        <p:spPr/>
        <p:txBody>
          <a:bodyPr/>
          <a:lstStyle/>
          <a:p>
            <a:fld id="{85B18480-81C3-4A18-87C4-3D9F0B8420EA}" type="slidenum">
              <a:rPr lang="el-GR" altLang="el-GR"/>
              <a:pPr/>
              <a:t>38</a:t>
            </a:fld>
            <a:endParaRPr lang="el-GR" altLang="el-G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7346"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7347" name="Rectangle 3"/>
          <p:cNvSpPr>
            <a:spLocks noGrp="1" noChangeArrowheads="1"/>
          </p:cNvSpPr>
          <p:nvPr>
            <p:ph idx="1"/>
          </p:nvPr>
        </p:nvSpPr>
        <p:spPr>
          <a:xfrm>
            <a:off x="206375" y="1600200"/>
            <a:ext cx="8731250" cy="5257800"/>
          </a:xfrm>
          <a:noFill/>
        </p:spPr>
        <p:txBody>
          <a:bodyPr lIns="54000" rIns="54000"/>
          <a:lstStyle/>
          <a:p>
            <a:pPr>
              <a:spcBef>
                <a:spcPct val="0"/>
              </a:spcBef>
            </a:pPr>
            <a:r>
              <a:rPr lang="el-GR" altLang="el-GR" sz="2800"/>
              <a:t>Κλάσεις και στιγμιότυπα</a:t>
            </a:r>
          </a:p>
          <a:p>
            <a:pPr lvl="1">
              <a:spcBef>
                <a:spcPct val="0"/>
              </a:spcBef>
            </a:pPr>
            <a:r>
              <a:rPr lang="el-GR" altLang="el-GR" sz="2400" i="1"/>
              <a:t>Κλάση</a:t>
            </a:r>
            <a:r>
              <a:rPr lang="el-GR" altLang="el-GR" sz="2400"/>
              <a:t>: μηχανισμός ομαδοποίησης αντικειμένων με κοινή δομή και συμπεριφορά</a:t>
            </a:r>
          </a:p>
          <a:p>
            <a:pPr lvl="1">
              <a:spcBef>
                <a:spcPct val="0"/>
              </a:spcBef>
            </a:pPr>
            <a:r>
              <a:rPr lang="el-GR" altLang="el-GR" sz="2400" i="1"/>
              <a:t>Στιγμιότυπο:</a:t>
            </a:r>
            <a:r>
              <a:rPr lang="el-GR" altLang="el-GR" sz="2400"/>
              <a:t> αντικείμενο που ορίζεται με βάση κάποια κλάση</a:t>
            </a:r>
            <a:endParaRPr lang="el-GR" altLang="el-GR" sz="2400" i="1"/>
          </a:p>
          <a:p>
            <a:pPr lvl="1">
              <a:spcBef>
                <a:spcPct val="0"/>
              </a:spcBef>
            </a:pPr>
            <a:r>
              <a:rPr lang="el-GR" altLang="el-GR" sz="2400"/>
              <a:t>Οι </a:t>
            </a:r>
            <a:r>
              <a:rPr lang="el-GR" altLang="el-GR" sz="2400" i="1"/>
              <a:t>τιμές</a:t>
            </a:r>
            <a:r>
              <a:rPr lang="el-GR" altLang="el-GR" sz="2400"/>
              <a:t> που συνθέτουν την κατάσταση ενός στιγμιοτύπου είναι ιδιαίτερες για κάθε μεμονωμένο αντικείμενο</a:t>
            </a:r>
          </a:p>
          <a:p>
            <a:pPr lvl="1">
              <a:spcBef>
                <a:spcPct val="0"/>
              </a:spcBef>
            </a:pPr>
            <a:r>
              <a:rPr lang="el-GR" altLang="el-GR" sz="2400"/>
              <a:t>Οι πράξεις και η δομή ορίζονται </a:t>
            </a:r>
            <a:r>
              <a:rPr lang="el-GR" altLang="el-GR" sz="2400" i="1"/>
              <a:t>μία</a:t>
            </a:r>
            <a:r>
              <a:rPr lang="el-GR" altLang="el-GR" sz="2400"/>
              <a:t> φορά στην κλάση και ισχύουν για όλα τα </a:t>
            </a:r>
            <a:r>
              <a:rPr lang="el-GR" altLang="el-GR" sz="2400" i="1"/>
              <a:t>στιγμιότυπα</a:t>
            </a:r>
            <a:r>
              <a:rPr lang="el-GR" altLang="el-GR" sz="2400"/>
              <a:t> της κλάσης.</a:t>
            </a:r>
          </a:p>
          <a:p>
            <a:pPr lvl="2">
              <a:spcBef>
                <a:spcPct val="0"/>
              </a:spcBef>
            </a:pPr>
            <a:r>
              <a:rPr lang="el-GR" altLang="el-GR" sz="2000"/>
              <a:t>Φυσικά η υλοποίηση κάποιας πράξης μπορεί να λαμβάνει υπ’ όψιν τιμές της κατάστασης και να διαφοροποιεί τη ροή εκτέλεσης με υπό συνθήκη εκτέλεση κώδικα</a:t>
            </a:r>
          </a:p>
          <a:p>
            <a:pPr lvl="2">
              <a:spcBef>
                <a:spcPct val="0"/>
              </a:spcBef>
            </a:pPr>
            <a:r>
              <a:rPr lang="el-GR" altLang="el-GR" sz="2000"/>
              <a:t>Εναλλακτικά μπορούμε να ορίσουμε διαφορετικές κλάσεις που να διαφέρουν ως προς την υλοποίηση μίας η περισσοτέρων πράξεων</a:t>
            </a:r>
          </a:p>
        </p:txBody>
      </p:sp>
      <p:sp>
        <p:nvSpPr>
          <p:cNvPr id="6" name="Slide Number Placeholder 5"/>
          <p:cNvSpPr>
            <a:spLocks noGrp="1"/>
          </p:cNvSpPr>
          <p:nvPr>
            <p:ph type="sldNum" sz="quarter" idx="12"/>
          </p:nvPr>
        </p:nvSpPr>
        <p:spPr/>
        <p:txBody>
          <a:bodyPr/>
          <a:lstStyle/>
          <a:p>
            <a:fld id="{B163AE11-B7AD-4DB5-A8A7-BFECCDCD4A53}" type="slidenum">
              <a:rPr lang="el-GR" altLang="el-GR"/>
              <a:pPr/>
              <a:t>39</a:t>
            </a:fld>
            <a:endParaRPr lang="el-GR" alt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206375" y="142875"/>
            <a:ext cx="8731250" cy="720725"/>
          </a:xfrm>
        </p:spPr>
        <p:txBody>
          <a:bodyPr/>
          <a:lstStyle/>
          <a:p>
            <a:r>
              <a:rPr lang="el-GR" altLang="el-GR"/>
              <a:t>Διαγράμματα περίπτωσης χρήσης</a:t>
            </a:r>
          </a:p>
        </p:txBody>
      </p:sp>
      <p:sp>
        <p:nvSpPr>
          <p:cNvPr id="593923" name="Rectangle 3"/>
          <p:cNvSpPr>
            <a:spLocks noGrp="1" noChangeArrowheads="1"/>
          </p:cNvSpPr>
          <p:nvPr>
            <p:ph idx="1"/>
          </p:nvPr>
        </p:nvSpPr>
        <p:spPr>
          <a:xfrm>
            <a:off x="412750" y="1256727"/>
            <a:ext cx="8731250" cy="4230687"/>
          </a:xfrm>
          <a:noFill/>
        </p:spPr>
        <p:txBody>
          <a:bodyPr lIns="18000" rIns="18000"/>
          <a:lstStyle/>
          <a:p>
            <a:pPr>
              <a:spcBef>
                <a:spcPct val="0"/>
              </a:spcBef>
            </a:pPr>
            <a:r>
              <a:rPr lang="el-GR" altLang="el-GR" sz="2400" dirty="0"/>
              <a:t>Χρησιμοποιείται κατά την εκμαίευση των απαιτήσεων και στην ανάλυση των απαιτήσεων για να αναπαραστήσει την «εξωτερική συμπεριφορά» του συστήματος (η συμπεριφορά όπως φαίνεται από εξωτερικό προς το σύστημα παρατηρητή)</a:t>
            </a:r>
          </a:p>
          <a:p>
            <a:pPr>
              <a:spcBef>
                <a:spcPct val="0"/>
              </a:spcBef>
            </a:pPr>
            <a:r>
              <a:rPr lang="el-GR" altLang="el-GR" sz="2400" dirty="0"/>
              <a:t>Βασικά σύμβολα:</a:t>
            </a:r>
          </a:p>
          <a:p>
            <a:pPr lvl="1">
              <a:spcBef>
                <a:spcPct val="0"/>
              </a:spcBef>
            </a:pPr>
            <a:r>
              <a:rPr lang="en-US" altLang="el-GR" sz="2000" dirty="0"/>
              <a:t>Actor: </a:t>
            </a:r>
            <a:r>
              <a:rPr lang="el-GR" altLang="el-GR" sz="2000" dirty="0"/>
              <a:t>αναπαριστά έναν </a:t>
            </a:r>
            <a:r>
              <a:rPr lang="el-GR" altLang="el-GR" sz="2000" i="1" dirty="0"/>
              <a:t>ρόλο</a:t>
            </a:r>
            <a:r>
              <a:rPr lang="el-GR" altLang="el-GR" sz="2000" dirty="0"/>
              <a:t> – κατά κάποιο τρόπο έναν χρήστη του συστήματος. </a:t>
            </a:r>
          </a:p>
          <a:p>
            <a:pPr lvl="1">
              <a:spcBef>
                <a:spcPct val="0"/>
              </a:spcBef>
            </a:pPr>
            <a:r>
              <a:rPr lang="el-GR" altLang="el-GR" sz="2000" dirty="0"/>
              <a:t>Περίπτωση χρήσης: μια κατηγορία λειτουργικότητας που παρέχεται από το σύστημα</a:t>
            </a:r>
          </a:p>
          <a:p>
            <a:pPr>
              <a:spcBef>
                <a:spcPct val="0"/>
              </a:spcBef>
            </a:pPr>
            <a:r>
              <a:rPr lang="el-GR" altLang="el-GR" sz="2400" dirty="0"/>
              <a:t>Μοντέλο περιπτώσεων χρήσης: το σύνολο των περιπτώσεων χρήσης, περιγράφει </a:t>
            </a:r>
            <a:r>
              <a:rPr lang="el-GR" altLang="el-GR" sz="2400" b="1" i="1" dirty="0"/>
              <a:t>πλήρως</a:t>
            </a:r>
            <a:r>
              <a:rPr lang="el-GR" altLang="el-GR" sz="2400" dirty="0"/>
              <a:t> τη λειτουργικότητα του συστήματος</a:t>
            </a:r>
            <a:endParaRPr lang="el-GR" altLang="el-GR" sz="2400" b="1" i="1" dirty="0"/>
          </a:p>
        </p:txBody>
      </p:sp>
      <p:sp>
        <p:nvSpPr>
          <p:cNvPr id="10" name="Slide Number Placeholder 5"/>
          <p:cNvSpPr>
            <a:spLocks noGrp="1"/>
          </p:cNvSpPr>
          <p:nvPr>
            <p:ph type="sldNum" sz="quarter" idx="12"/>
          </p:nvPr>
        </p:nvSpPr>
        <p:spPr/>
        <p:txBody>
          <a:bodyPr/>
          <a:lstStyle/>
          <a:p>
            <a:fld id="{53FEC5C4-0083-434E-8EBD-536116FB835E}" type="slidenum">
              <a:rPr lang="el-GR" altLang="el-GR"/>
              <a:pPr/>
              <a:t>4</a:t>
            </a:fld>
            <a:endParaRPr lang="el-GR" altLang="el-GR"/>
          </a:p>
        </p:txBody>
      </p:sp>
      <p:pic>
        <p:nvPicPr>
          <p:cNvPr id="593936"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55838" y="4982207"/>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3937" name="Oval 17"/>
          <p:cNvSpPr>
            <a:spLocks noChangeArrowheads="1"/>
          </p:cNvSpPr>
          <p:nvPr/>
        </p:nvSpPr>
        <p:spPr bwMode="auto">
          <a:xfrm>
            <a:off x="4167188" y="5026657"/>
            <a:ext cx="2025650"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Αγόρασε εισιτήριο</a:t>
            </a:r>
          </a:p>
        </p:txBody>
      </p:sp>
      <p:sp>
        <p:nvSpPr>
          <p:cNvPr id="593938" name="Line 18"/>
          <p:cNvSpPr>
            <a:spLocks noChangeShapeType="1"/>
          </p:cNvSpPr>
          <p:nvPr/>
        </p:nvSpPr>
        <p:spPr bwMode="auto">
          <a:xfrm>
            <a:off x="2681288" y="5433057"/>
            <a:ext cx="1485900"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93939" name="Text Box 19"/>
          <p:cNvSpPr txBox="1">
            <a:spLocks noChangeArrowheads="1"/>
          </p:cNvSpPr>
          <p:nvPr/>
        </p:nvSpPr>
        <p:spPr bwMode="auto">
          <a:xfrm>
            <a:off x="1847057" y="5938264"/>
            <a:ext cx="1243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Επιβάτης</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70"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8371" name="Rectangle 3"/>
          <p:cNvSpPr>
            <a:spLocks noGrp="1" noChangeArrowheads="1"/>
          </p:cNvSpPr>
          <p:nvPr>
            <p:ph idx="1"/>
          </p:nvPr>
        </p:nvSpPr>
        <p:spPr>
          <a:xfrm>
            <a:off x="457200" y="1600200"/>
            <a:ext cx="8229600" cy="4799013"/>
          </a:xfrm>
        </p:spPr>
        <p:txBody>
          <a:bodyPr/>
          <a:lstStyle/>
          <a:p>
            <a:r>
              <a:rPr lang="el-GR" altLang="el-GR" sz="2800"/>
              <a:t>Πολυμορφισμός</a:t>
            </a:r>
          </a:p>
          <a:p>
            <a:pPr lvl="1"/>
            <a:r>
              <a:rPr lang="el-GR" altLang="el-GR" sz="2400"/>
              <a:t>Η χρήση του ίδιου μηνύματος στη διεπαφή πάνω από μίας κλάσεων για υλοποίηση εννοιολογικά όμοιων αλλά διαφορετικών σε λεπτομέρειες υλοποίησης πράξεων</a:t>
            </a:r>
          </a:p>
          <a:p>
            <a:pPr lvl="1"/>
            <a:r>
              <a:rPr lang="el-GR" altLang="el-GR" sz="2400"/>
              <a:t>Π.χ. στη </a:t>
            </a:r>
            <a:r>
              <a:rPr lang="en-US" altLang="el-GR" sz="2400"/>
              <a:t>Java </a:t>
            </a:r>
            <a:r>
              <a:rPr lang="el-GR" altLang="el-GR" sz="2400"/>
              <a:t>η μέθοδος </a:t>
            </a:r>
            <a:r>
              <a:rPr lang="en-US" altLang="el-GR" sz="2400"/>
              <a:t>.toString</a:t>
            </a:r>
            <a:r>
              <a:rPr lang="el-GR" altLang="el-GR" sz="2400"/>
              <a:t>() υλοποιείται σε όλα τα αντικείμενα με εντελώς διαφορετικό τρόπο, κάνει ωστόσο εννοιολογικά το ίδιο πράγμα</a:t>
            </a:r>
          </a:p>
          <a:p>
            <a:pPr lvl="1"/>
            <a:r>
              <a:rPr lang="el-GR" altLang="el-GR" sz="2400"/>
              <a:t>Με τον πολυμορφισμό ο αποστολέας ενός μηνύματος δεν χρειάζεται να γνωρίζει την κλάση του αποδέκτη του μηνύματος, παρά μόνο το γεγονός ότι το μήνυμα ανήκει στη διεπαφή του</a:t>
            </a:r>
          </a:p>
        </p:txBody>
      </p:sp>
      <p:sp>
        <p:nvSpPr>
          <p:cNvPr id="6" name="Slide Number Placeholder 5"/>
          <p:cNvSpPr>
            <a:spLocks noGrp="1"/>
          </p:cNvSpPr>
          <p:nvPr>
            <p:ph type="sldNum" sz="quarter" idx="12"/>
          </p:nvPr>
        </p:nvSpPr>
        <p:spPr/>
        <p:txBody>
          <a:bodyPr/>
          <a:lstStyle/>
          <a:p>
            <a:fld id="{48BC49DB-5E17-4C33-88A3-516C61DA0E96}" type="slidenum">
              <a:rPr lang="el-GR" altLang="el-GR"/>
              <a:pPr/>
              <a:t>40</a:t>
            </a:fld>
            <a:endParaRPr lang="el-GR" altLang="el-G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9394"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9395" name="Rectangle 3"/>
          <p:cNvSpPr>
            <a:spLocks noGrp="1" noChangeArrowheads="1"/>
          </p:cNvSpPr>
          <p:nvPr>
            <p:ph idx="1"/>
          </p:nvPr>
        </p:nvSpPr>
        <p:spPr>
          <a:xfrm>
            <a:off x="161925" y="1600200"/>
            <a:ext cx="8820150" cy="4933950"/>
          </a:xfrm>
        </p:spPr>
        <p:txBody>
          <a:bodyPr/>
          <a:lstStyle/>
          <a:p>
            <a:pPr>
              <a:spcBef>
                <a:spcPct val="0"/>
              </a:spcBef>
            </a:pPr>
            <a:r>
              <a:rPr lang="el-GR" altLang="el-GR" sz="2400"/>
              <a:t>Κληρονομικότητα</a:t>
            </a:r>
          </a:p>
          <a:p>
            <a:pPr lvl="1">
              <a:spcBef>
                <a:spcPct val="0"/>
              </a:spcBef>
            </a:pPr>
            <a:r>
              <a:rPr lang="el-GR" altLang="el-GR" sz="2000"/>
              <a:t>Τρόπος επέκτασης-εξειδίκευσης της συμπεριφοράς (ή/και της κατάστασης) ενός αντικειμένου</a:t>
            </a:r>
          </a:p>
          <a:p>
            <a:pPr lvl="1">
              <a:spcBef>
                <a:spcPct val="0"/>
              </a:spcBef>
            </a:pPr>
            <a:r>
              <a:rPr lang="el-GR" altLang="el-GR" sz="2000"/>
              <a:t>Παράδειγμα: </a:t>
            </a:r>
            <a:r>
              <a:rPr lang="el-GR" altLang="el-GR" sz="2000" i="1"/>
              <a:t>φοιτητής από εισαγωγικές</a:t>
            </a:r>
            <a:r>
              <a:rPr lang="el-GR" altLang="el-GR" sz="2000"/>
              <a:t> και </a:t>
            </a:r>
            <a:r>
              <a:rPr lang="el-GR" altLang="el-GR" sz="2000" i="1"/>
              <a:t>φοιτητής από κατατακτήριες</a:t>
            </a:r>
          </a:p>
          <a:p>
            <a:pPr lvl="2">
              <a:spcBef>
                <a:spcPct val="0"/>
              </a:spcBef>
            </a:pPr>
            <a:r>
              <a:rPr lang="el-GR" altLang="el-GR" sz="1800"/>
              <a:t>Και οι δύο έχουν αριθμό μητρώου, ονοματεπώνυμο και άλλα ατομικά στοιχεία, παρακολουθούν μαθήματα, δικαιούνται παροχές, παίρνουν πτυχίο κ.λπ.</a:t>
            </a:r>
          </a:p>
          <a:p>
            <a:pPr lvl="2">
              <a:spcBef>
                <a:spcPct val="0"/>
              </a:spcBef>
            </a:pPr>
            <a:r>
              <a:rPr lang="el-GR" altLang="el-GR" sz="1800"/>
              <a:t>Αλλάζει μόνο ο </a:t>
            </a:r>
            <a:r>
              <a:rPr lang="el-GR" altLang="el-GR" sz="1800" i="1"/>
              <a:t>τρόπος εγγραφής</a:t>
            </a:r>
            <a:r>
              <a:rPr lang="el-GR" altLang="el-GR" sz="1800"/>
              <a:t>, το </a:t>
            </a:r>
            <a:r>
              <a:rPr lang="el-GR" altLang="el-GR" sz="1800" i="1"/>
              <a:t>ακαδημαϊκό εξάμηνο εγγραφής</a:t>
            </a:r>
            <a:r>
              <a:rPr lang="el-GR" altLang="el-GR" sz="1800"/>
              <a:t> και η </a:t>
            </a:r>
            <a:r>
              <a:rPr lang="el-GR" altLang="el-GR" sz="1800" i="1"/>
              <a:t>αναγνώριση μαθημάτων</a:t>
            </a:r>
            <a:r>
              <a:rPr lang="el-GR" altLang="el-GR" sz="1800"/>
              <a:t> (υπάρχει μόνο στον </a:t>
            </a:r>
            <a:r>
              <a:rPr lang="el-GR" altLang="el-GR" sz="1800" i="1"/>
              <a:t>φοιτητή από κατατακτήριες</a:t>
            </a:r>
            <a:r>
              <a:rPr lang="el-GR" altLang="el-GR" sz="1800"/>
              <a:t>)</a:t>
            </a:r>
          </a:p>
          <a:p>
            <a:pPr lvl="2">
              <a:spcBef>
                <a:spcPct val="0"/>
              </a:spcBef>
            </a:pPr>
            <a:r>
              <a:rPr lang="el-GR" altLang="el-GR" sz="1800"/>
              <a:t>Έτσι φτιάχνουμε την κλάση </a:t>
            </a:r>
            <a:r>
              <a:rPr lang="el-GR" altLang="el-GR" sz="1800" i="1"/>
              <a:t>Φοιτητής</a:t>
            </a:r>
            <a:r>
              <a:rPr lang="el-GR" altLang="el-GR" sz="1800"/>
              <a:t> που έχει τα κοινά στοιχεία κατάστασης και συμπεριφορές. Δημιουργούμε την υποκλάση </a:t>
            </a:r>
            <a:r>
              <a:rPr lang="el-GR" altLang="el-GR" sz="1800" i="1"/>
              <a:t>Φοιτητής από εισαγωγικές</a:t>
            </a:r>
            <a:r>
              <a:rPr lang="el-GR" altLang="el-GR" sz="1800"/>
              <a:t> που υλοποιεί την πράξη </a:t>
            </a:r>
            <a:r>
              <a:rPr lang="el-GR" altLang="el-GR" sz="1800" i="1"/>
              <a:t>εγγραφή</a:t>
            </a:r>
            <a:r>
              <a:rPr lang="el-GR" altLang="el-GR" sz="1800"/>
              <a:t> θέτοντας το εξάμηνο εγγραφής σε «1» και την υποκλάση </a:t>
            </a:r>
            <a:r>
              <a:rPr lang="el-GR" altLang="el-GR" sz="1800" i="1"/>
              <a:t>Φοιτητής από κατατακτήριες</a:t>
            </a:r>
            <a:r>
              <a:rPr lang="el-GR" altLang="el-GR" sz="1800"/>
              <a:t> που υλοποιεί διαφορετικά την πράξη </a:t>
            </a:r>
            <a:r>
              <a:rPr lang="el-GR" altLang="el-GR" sz="1800" i="1"/>
              <a:t>εγγραφή</a:t>
            </a:r>
            <a:r>
              <a:rPr lang="el-GR" altLang="el-GR" sz="1800"/>
              <a:t> θέτοντας το εξάμηνο εγγραφής  κατάλληλα και επίσης υλοποιεί την πράξη </a:t>
            </a:r>
            <a:r>
              <a:rPr lang="el-GR" altLang="el-GR" sz="1800" i="1"/>
              <a:t>αναγνώριση μαθημάτων</a:t>
            </a:r>
            <a:endParaRPr lang="el-GR" altLang="el-GR" sz="1800"/>
          </a:p>
        </p:txBody>
      </p:sp>
      <p:sp>
        <p:nvSpPr>
          <p:cNvPr id="6" name="Slide Number Placeholder 5"/>
          <p:cNvSpPr>
            <a:spLocks noGrp="1"/>
          </p:cNvSpPr>
          <p:nvPr>
            <p:ph type="sldNum" sz="quarter" idx="12"/>
          </p:nvPr>
        </p:nvSpPr>
        <p:spPr/>
        <p:txBody>
          <a:bodyPr/>
          <a:lstStyle/>
          <a:p>
            <a:fld id="{FB0E9AF9-456B-44FC-A2B6-FD237B9CE105}" type="slidenum">
              <a:rPr lang="el-GR" altLang="el-GR"/>
              <a:pPr/>
              <a:t>41</a:t>
            </a:fld>
            <a:endParaRPr lang="el-GR" altLang="el-G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18"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700419" name="Rectangle 3"/>
          <p:cNvSpPr>
            <a:spLocks noGrp="1" noChangeArrowheads="1"/>
          </p:cNvSpPr>
          <p:nvPr>
            <p:ph idx="1"/>
          </p:nvPr>
        </p:nvSpPr>
        <p:spPr>
          <a:xfrm>
            <a:off x="206375" y="1600200"/>
            <a:ext cx="8731250" cy="4799013"/>
          </a:xfrm>
        </p:spPr>
        <p:txBody>
          <a:bodyPr/>
          <a:lstStyle/>
          <a:p>
            <a:r>
              <a:rPr lang="el-GR" altLang="el-GR" sz="2400"/>
              <a:t>Κλάσεις, αφαίρεση και διεπαφές</a:t>
            </a:r>
          </a:p>
          <a:p>
            <a:pPr lvl="1"/>
            <a:r>
              <a:rPr lang="el-GR" altLang="el-GR" sz="2000"/>
              <a:t>Οι κλάσεις με τον μηχανισμό της ενθυλάκωσης και την κοινοποίηση των διεπαφών βοηθούν στην επίτευξη της αφαίρεσης</a:t>
            </a:r>
          </a:p>
          <a:p>
            <a:pPr lvl="1"/>
            <a:r>
              <a:rPr lang="el-GR" altLang="el-GR" sz="2000"/>
              <a:t>Μπορούμε να αλλάξουμε </a:t>
            </a:r>
            <a:r>
              <a:rPr lang="el-GR" altLang="el-GR" sz="2000" i="1"/>
              <a:t>οποιοδήποτε</a:t>
            </a:r>
            <a:r>
              <a:rPr lang="el-GR" altLang="el-GR" sz="2000"/>
              <a:t> στοιχείο της κατάστασης (τύπο, πλήθος στοιχείων κ.λπ.) στον βαθμό που διατηρούμε τις ίδιες διεπαφές – το αντικείμενο θα μπορεί να χρησιμοποιηθεί χωρίς καμία τροποποίηση στον κώδικα. Έτσι προάγεται η συντηρησιμότητα και η δυνατότητα επαναχρησιμοποίησης.</a:t>
            </a:r>
          </a:p>
          <a:p>
            <a:pPr lvl="1"/>
            <a:r>
              <a:rPr lang="el-GR" altLang="el-GR" sz="2000"/>
              <a:t>Από την άλλη πλευρά, θα πρέπει οι διεπαφές να είναι καλά μελετημένες ώστε να μην χρειάζεται να αλλάξουν.</a:t>
            </a:r>
          </a:p>
          <a:p>
            <a:pPr lvl="1"/>
            <a:r>
              <a:rPr lang="el-GR" altLang="el-GR" sz="2000"/>
              <a:t>Κατά περίπτωση μπορούμε να υλοποιούμε διαφορετικές διεπαφές, αν πρόκειται να «ταιριάξουμε» σε διαφορετικές συνθήκες του πραγματικού κόσμου (π.χ. κάρτες ανάληψης με ή χωρίς «τσιπάκι ασφαλείας»)</a:t>
            </a:r>
          </a:p>
        </p:txBody>
      </p:sp>
      <p:sp>
        <p:nvSpPr>
          <p:cNvPr id="6" name="Slide Number Placeholder 5"/>
          <p:cNvSpPr>
            <a:spLocks noGrp="1"/>
          </p:cNvSpPr>
          <p:nvPr>
            <p:ph type="sldNum" sz="quarter" idx="12"/>
          </p:nvPr>
        </p:nvSpPr>
        <p:spPr/>
        <p:txBody>
          <a:bodyPr/>
          <a:lstStyle/>
          <a:p>
            <a:fld id="{C12DFD83-0AE5-467E-8FA5-7FE634FCEABF}" type="slidenum">
              <a:rPr lang="el-GR" altLang="el-GR"/>
              <a:pPr/>
              <a:t>42</a:t>
            </a:fld>
            <a:endParaRPr lang="el-GR" altLang="el-G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title"/>
          </p:nvPr>
        </p:nvSpPr>
        <p:spPr>
          <a:xfrm>
            <a:off x="457200" y="98425"/>
            <a:ext cx="8229600" cy="585788"/>
          </a:xfrm>
        </p:spPr>
        <p:txBody>
          <a:bodyPr>
            <a:normAutofit fontScale="90000"/>
          </a:bodyPr>
          <a:lstStyle/>
          <a:p>
            <a:r>
              <a:rPr lang="el-GR" altLang="el-GR" sz="4000"/>
              <a:t>Κλάσεις</a:t>
            </a:r>
          </a:p>
        </p:txBody>
      </p:sp>
      <p:sp>
        <p:nvSpPr>
          <p:cNvPr id="631842" name="Rectangle 34"/>
          <p:cNvSpPr>
            <a:spLocks noGrp="1" noChangeArrowheads="1"/>
          </p:cNvSpPr>
          <p:nvPr>
            <p:ph idx="1"/>
          </p:nvPr>
        </p:nvSpPr>
        <p:spPr>
          <a:xfrm>
            <a:off x="206375" y="3924300"/>
            <a:ext cx="8731250" cy="2790825"/>
          </a:xfrm>
        </p:spPr>
        <p:txBody>
          <a:bodyPr/>
          <a:lstStyle/>
          <a:p>
            <a:pPr>
              <a:spcBef>
                <a:spcPct val="0"/>
              </a:spcBef>
            </a:pPr>
            <a:r>
              <a:rPr lang="el-GR" altLang="el-GR" sz="2000"/>
              <a:t>Μία κλάση αναπαριστά </a:t>
            </a:r>
            <a:r>
              <a:rPr lang="el-GR" altLang="el-GR" sz="2000" i="1"/>
              <a:t>μία έννοια</a:t>
            </a:r>
            <a:endParaRPr lang="en-US" altLang="el-GR" sz="2000"/>
          </a:p>
          <a:p>
            <a:pPr>
              <a:spcBef>
                <a:spcPct val="0"/>
              </a:spcBef>
            </a:pPr>
            <a:r>
              <a:rPr lang="el-GR" altLang="el-GR" sz="2000"/>
              <a:t>Μία κλάση ενθυλακώνει </a:t>
            </a:r>
            <a:r>
              <a:rPr lang="el-GR" altLang="el-GR" sz="2000" i="1"/>
              <a:t>κατάσταση (</a:t>
            </a:r>
            <a:r>
              <a:rPr lang="el-GR" altLang="el-GR" sz="2000"/>
              <a:t>γνωρίσματα – </a:t>
            </a:r>
            <a:r>
              <a:rPr lang="en-US" altLang="el-GR" sz="2000"/>
              <a:t>attributes) </a:t>
            </a:r>
            <a:r>
              <a:rPr lang="el-GR" altLang="el-GR" sz="2000"/>
              <a:t>και συμπεριφορά (λειτουργίες – </a:t>
            </a:r>
            <a:r>
              <a:rPr lang="en-US" altLang="el-GR" sz="2000"/>
              <a:t>operations)</a:t>
            </a:r>
            <a:endParaRPr lang="el-GR" altLang="el-GR" sz="2000"/>
          </a:p>
          <a:p>
            <a:pPr lvl="1">
              <a:spcBef>
                <a:spcPct val="0"/>
              </a:spcBef>
            </a:pPr>
            <a:r>
              <a:rPr lang="el-GR" altLang="el-GR" sz="1800"/>
              <a:t>Κάθε γνώρισμα έχει </a:t>
            </a:r>
            <a:r>
              <a:rPr lang="el-GR" altLang="el-GR" sz="1800" i="1"/>
              <a:t>τύπο</a:t>
            </a:r>
          </a:p>
          <a:p>
            <a:pPr lvl="1">
              <a:spcBef>
                <a:spcPct val="0"/>
              </a:spcBef>
            </a:pPr>
            <a:r>
              <a:rPr lang="el-GR" altLang="el-GR" sz="1800"/>
              <a:t>Κάθε λειτουργία έχει μία </a:t>
            </a:r>
            <a:r>
              <a:rPr lang="el-GR" altLang="el-GR" sz="1800" i="1"/>
              <a:t>υπογραφή</a:t>
            </a:r>
            <a:endParaRPr lang="en-US" altLang="el-GR" sz="1800" b="1"/>
          </a:p>
          <a:p>
            <a:r>
              <a:rPr lang="el-GR" altLang="el-GR" sz="2000"/>
              <a:t>Μόνο το όνομα της κλάσης είναι υποχρεωτικό και τυπικά ξεκινάμε από αυτό</a:t>
            </a:r>
          </a:p>
          <a:p>
            <a:pPr lvl="1"/>
            <a:r>
              <a:rPr lang="el-GR" altLang="el-GR" sz="1800"/>
              <a:t>Τα υπόλοιπα στοιχεία προστίθενται προοδευτικά όσο προχωράει η ανάπτυξη</a:t>
            </a:r>
          </a:p>
        </p:txBody>
      </p:sp>
      <p:sp>
        <p:nvSpPr>
          <p:cNvPr id="18" name="Slide Number Placeholder 5"/>
          <p:cNvSpPr>
            <a:spLocks noGrp="1"/>
          </p:cNvSpPr>
          <p:nvPr>
            <p:ph type="sldNum" sz="quarter" idx="12"/>
          </p:nvPr>
        </p:nvSpPr>
        <p:spPr/>
        <p:txBody>
          <a:bodyPr/>
          <a:lstStyle/>
          <a:p>
            <a:fld id="{DC85FB16-0DD4-4018-BD93-20B25621CC79}" type="slidenum">
              <a:rPr lang="el-GR" altLang="el-GR"/>
              <a:pPr/>
              <a:t>43</a:t>
            </a:fld>
            <a:endParaRPr lang="el-GR" altLang="el-GR"/>
          </a:p>
        </p:txBody>
      </p:sp>
      <p:sp>
        <p:nvSpPr>
          <p:cNvPr id="631826" name="AutoShape 19"/>
          <p:cNvSpPr>
            <a:spLocks noChangeArrowheads="1"/>
          </p:cNvSpPr>
          <p:nvPr/>
        </p:nvSpPr>
        <p:spPr bwMode="auto">
          <a:xfrm>
            <a:off x="206375" y="1302544"/>
            <a:ext cx="1244600" cy="609600"/>
          </a:xfrm>
          <a:prstGeom prst="wedgeRoundRectCallout">
            <a:avLst>
              <a:gd name="adj1" fmla="val -6857"/>
              <a:gd name="adj2" fmla="val 111442"/>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Όνομα</a:t>
            </a:r>
            <a:endParaRPr lang="en-US" altLang="el-GR" sz="2400" dirty="0">
              <a:solidFill>
                <a:schemeClr val="tx2"/>
              </a:solidFill>
              <a:latin typeface="Helvetica" panose="020B0604020202020204" pitchFamily="34" charset="0"/>
            </a:endParaRPr>
          </a:p>
        </p:txBody>
      </p:sp>
      <p:sp>
        <p:nvSpPr>
          <p:cNvPr id="631827" name="AutoShape 20"/>
          <p:cNvSpPr>
            <a:spLocks noChangeArrowheads="1"/>
          </p:cNvSpPr>
          <p:nvPr/>
        </p:nvSpPr>
        <p:spPr bwMode="auto">
          <a:xfrm>
            <a:off x="3086100" y="2393950"/>
            <a:ext cx="2095500" cy="609600"/>
          </a:xfrm>
          <a:prstGeom prst="wedgeRoundRectCallout">
            <a:avLst>
              <a:gd name="adj1" fmla="val -64847"/>
              <a:gd name="adj2" fmla="val 17190"/>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Γνωρίσματα</a:t>
            </a:r>
            <a:endParaRPr lang="en-US" altLang="el-GR" sz="2400" dirty="0">
              <a:solidFill>
                <a:schemeClr val="tx2"/>
              </a:solidFill>
              <a:latin typeface="Helvetica" panose="020B0604020202020204" pitchFamily="34" charset="0"/>
            </a:endParaRPr>
          </a:p>
        </p:txBody>
      </p:sp>
      <p:sp>
        <p:nvSpPr>
          <p:cNvPr id="631828" name="AutoShape 21"/>
          <p:cNvSpPr>
            <a:spLocks noChangeArrowheads="1"/>
          </p:cNvSpPr>
          <p:nvPr/>
        </p:nvSpPr>
        <p:spPr bwMode="auto">
          <a:xfrm>
            <a:off x="3086100" y="3159125"/>
            <a:ext cx="1689100" cy="609600"/>
          </a:xfrm>
          <a:prstGeom prst="wedgeRoundRectCallout">
            <a:avLst>
              <a:gd name="adj1" fmla="val -72931"/>
              <a:gd name="adj2" fmla="val -51565"/>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Λειτουργίες</a:t>
            </a:r>
            <a:endParaRPr lang="en-US" altLang="el-GR" sz="2400" dirty="0">
              <a:solidFill>
                <a:schemeClr val="tx2"/>
              </a:solidFill>
              <a:latin typeface="Helvetica" panose="020B0604020202020204" pitchFamily="34" charset="0"/>
            </a:endParaRPr>
          </a:p>
        </p:txBody>
      </p:sp>
      <p:sp>
        <p:nvSpPr>
          <p:cNvPr id="113687" name="AutoShape 23"/>
          <p:cNvSpPr>
            <a:spLocks noChangeArrowheads="1"/>
          </p:cNvSpPr>
          <p:nvPr/>
        </p:nvSpPr>
        <p:spPr bwMode="auto">
          <a:xfrm>
            <a:off x="6237288" y="2708275"/>
            <a:ext cx="1689100" cy="406400"/>
          </a:xfrm>
          <a:prstGeom prst="wedgeRoundRectCallout">
            <a:avLst>
              <a:gd name="adj1" fmla="val -51972"/>
              <a:gd name="adj2" fmla="val -163671"/>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Υπογραφή</a:t>
            </a:r>
            <a:endParaRPr lang="en-US" altLang="el-GR" sz="2400" dirty="0">
              <a:solidFill>
                <a:schemeClr val="tx2"/>
              </a:solidFill>
              <a:latin typeface="Helvetica" panose="020B0604020202020204" pitchFamily="34" charset="0"/>
            </a:endParaRPr>
          </a:p>
        </p:txBody>
      </p:sp>
      <p:sp>
        <p:nvSpPr>
          <p:cNvPr id="113695" name="AutoShape 31"/>
          <p:cNvSpPr>
            <a:spLocks noChangeArrowheads="1"/>
          </p:cNvSpPr>
          <p:nvPr/>
        </p:nvSpPr>
        <p:spPr bwMode="auto">
          <a:xfrm>
            <a:off x="3086100" y="1451024"/>
            <a:ext cx="1689100" cy="609600"/>
          </a:xfrm>
          <a:prstGeom prst="wedgeRoundRectCallout">
            <a:avLst>
              <a:gd name="adj1" fmla="val 85063"/>
              <a:gd name="adj2" fmla="val -48282"/>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Τύπος</a:t>
            </a:r>
            <a:endParaRPr lang="en-US" altLang="el-GR" sz="2400" dirty="0">
              <a:solidFill>
                <a:schemeClr val="tx2"/>
              </a:solidFill>
              <a:latin typeface="Helvetica" panose="020B0604020202020204" pitchFamily="34" charset="0"/>
            </a:endParaRPr>
          </a:p>
        </p:txBody>
      </p:sp>
      <p:sp>
        <p:nvSpPr>
          <p:cNvPr id="631834" name="Rectangle 7"/>
          <p:cNvSpPr>
            <a:spLocks noChangeArrowheads="1"/>
          </p:cNvSpPr>
          <p:nvPr/>
        </p:nvSpPr>
        <p:spPr bwMode="auto">
          <a:xfrm>
            <a:off x="5337175" y="819150"/>
            <a:ext cx="3373438"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
        <p:nvSpPr>
          <p:cNvPr id="631835" name="Rectangle 9"/>
          <p:cNvSpPr>
            <a:spLocks noChangeArrowheads="1"/>
          </p:cNvSpPr>
          <p:nvPr/>
        </p:nvSpPr>
        <p:spPr bwMode="auto">
          <a:xfrm>
            <a:off x="5335588" y="1271588"/>
            <a:ext cx="3375025" cy="4032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rPr>
              <a:t>Table zone2price</a:t>
            </a:r>
            <a:endParaRPr lang="el-GR" altLang="el-GR" sz="1800" b="1">
              <a:latin typeface="Courier" charset="0"/>
            </a:endParaRPr>
          </a:p>
        </p:txBody>
      </p:sp>
      <p:sp>
        <p:nvSpPr>
          <p:cNvPr id="631836" name="Rectangle 10"/>
          <p:cNvSpPr>
            <a:spLocks noChangeArrowheads="1"/>
          </p:cNvSpPr>
          <p:nvPr/>
        </p:nvSpPr>
        <p:spPr bwMode="auto">
          <a:xfrm>
            <a:off x="5335588" y="1674813"/>
            <a:ext cx="3375025" cy="7207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800" b="1">
                <a:latin typeface="Courier" charset="0"/>
              </a:rPr>
              <a:t>Enumeration getZones()</a:t>
            </a:r>
          </a:p>
          <a:p>
            <a:r>
              <a:rPr lang="en-US" altLang="el-GR" sz="1800" b="1">
                <a:latin typeface="Courier" charset="0"/>
              </a:rPr>
              <a:t>Price getPrice(Zone)</a:t>
            </a:r>
            <a:endParaRPr lang="el-GR" altLang="el-GR" sz="1800" b="1">
              <a:latin typeface="Courier" charset="0"/>
              <a:ea typeface="ＭＳ Ｐゴシック" panose="020B0600070205080204" pitchFamily="34" charset="-128"/>
            </a:endParaRPr>
          </a:p>
        </p:txBody>
      </p:sp>
      <p:sp>
        <p:nvSpPr>
          <p:cNvPr id="631837" name="Rectangle 7"/>
          <p:cNvSpPr>
            <a:spLocks noChangeArrowheads="1"/>
          </p:cNvSpPr>
          <p:nvPr/>
        </p:nvSpPr>
        <p:spPr bwMode="auto">
          <a:xfrm>
            <a:off x="566738" y="2078038"/>
            <a:ext cx="2295525"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
        <p:nvSpPr>
          <p:cNvPr id="631838" name="Rectangle 9"/>
          <p:cNvSpPr>
            <a:spLocks noChangeArrowheads="1"/>
          </p:cNvSpPr>
          <p:nvPr/>
        </p:nvSpPr>
        <p:spPr bwMode="auto">
          <a:xfrm>
            <a:off x="565150" y="2530475"/>
            <a:ext cx="2297113" cy="4032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rPr>
              <a:t>zone2price</a:t>
            </a:r>
            <a:endParaRPr lang="el-GR" altLang="el-GR" sz="1800" b="1">
              <a:latin typeface="Courier" charset="0"/>
            </a:endParaRPr>
          </a:p>
        </p:txBody>
      </p:sp>
      <p:sp>
        <p:nvSpPr>
          <p:cNvPr id="631839" name="Rectangle 10"/>
          <p:cNvSpPr>
            <a:spLocks noChangeArrowheads="1"/>
          </p:cNvSpPr>
          <p:nvPr/>
        </p:nvSpPr>
        <p:spPr bwMode="auto">
          <a:xfrm>
            <a:off x="565150" y="2933700"/>
            <a:ext cx="2297113" cy="7207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800" b="1">
                <a:latin typeface="Courier" charset="0"/>
              </a:rPr>
              <a:t>getZones()</a:t>
            </a:r>
          </a:p>
          <a:p>
            <a:r>
              <a:rPr lang="en-US" altLang="el-GR" sz="1800" b="1">
                <a:latin typeface="Courier" charset="0"/>
              </a:rPr>
              <a:t>getPrice(Zone)</a:t>
            </a:r>
            <a:endParaRPr lang="el-GR" altLang="el-GR" sz="1800" b="1">
              <a:latin typeface="Courier" charset="0"/>
              <a:ea typeface="ＭＳ Ｐゴシック" panose="020B0600070205080204" pitchFamily="34" charset="-128"/>
            </a:endParaRPr>
          </a:p>
        </p:txBody>
      </p:sp>
      <p:sp>
        <p:nvSpPr>
          <p:cNvPr id="631840" name="Rectangle 7"/>
          <p:cNvSpPr>
            <a:spLocks noChangeArrowheads="1"/>
          </p:cNvSpPr>
          <p:nvPr/>
        </p:nvSpPr>
        <p:spPr bwMode="auto">
          <a:xfrm>
            <a:off x="5427663" y="3338513"/>
            <a:ext cx="2295525"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p:txBody>
          <a:bodyPr/>
          <a:lstStyle/>
          <a:p>
            <a:fld id="{6560AB55-8221-4D34-93EF-C2D8CF3887E8}" type="slidenum">
              <a:rPr lang="el-GR" altLang="el-GR"/>
              <a:pPr/>
              <a:t>44</a:t>
            </a:fld>
            <a:endParaRPr lang="el-GR" altLang="el-GR"/>
          </a:p>
        </p:txBody>
      </p:sp>
      <p:sp>
        <p:nvSpPr>
          <p:cNvPr id="738306" name="Rectangle 2"/>
          <p:cNvSpPr>
            <a:spLocks noGrp="1" noChangeArrowheads="1"/>
          </p:cNvSpPr>
          <p:nvPr>
            <p:ph type="title" idx="4294967295"/>
          </p:nvPr>
        </p:nvSpPr>
        <p:spPr>
          <a:xfrm>
            <a:off x="0" y="277813"/>
            <a:ext cx="8229600" cy="1143000"/>
          </a:xfrm>
        </p:spPr>
        <p:txBody>
          <a:bodyPr>
            <a:normAutofit/>
          </a:bodyPr>
          <a:lstStyle/>
          <a:p>
            <a:r>
              <a:rPr lang="el-GR" altLang="el-GR" sz="4000"/>
              <a:t>Διαγράμματα Κλάσεων</a:t>
            </a:r>
            <a:r>
              <a:rPr lang="en-US" altLang="el-GR" sz="4000"/>
              <a:t>:</a:t>
            </a:r>
            <a:br>
              <a:rPr lang="el-GR" altLang="el-GR" sz="4000"/>
            </a:br>
            <a:r>
              <a:rPr lang="el-GR" altLang="el-GR" sz="4000"/>
              <a:t>Ιδιότητες</a:t>
            </a:r>
          </a:p>
        </p:txBody>
      </p:sp>
      <p:sp>
        <p:nvSpPr>
          <p:cNvPr id="638979" name="Rectangle 3"/>
          <p:cNvSpPr>
            <a:spLocks noGrp="1" noChangeArrowheads="1"/>
          </p:cNvSpPr>
          <p:nvPr>
            <p:ph type="body" sz="half" idx="4294967295"/>
          </p:nvPr>
        </p:nvSpPr>
        <p:spPr>
          <a:xfrm>
            <a:off x="4443413" y="1584325"/>
            <a:ext cx="4700587" cy="5084763"/>
          </a:xfrm>
        </p:spPr>
        <p:txBody>
          <a:bodyPr/>
          <a:lstStyle/>
          <a:p>
            <a:pPr>
              <a:spcBef>
                <a:spcPct val="0"/>
              </a:spcBef>
            </a:pPr>
            <a:r>
              <a:rPr lang="el-GR" altLang="el-GR" sz="2000"/>
              <a:t>Οι ιδιότητες (</a:t>
            </a:r>
            <a:r>
              <a:rPr lang="en-US" altLang="el-GR" sz="2000"/>
              <a:t>attributes)</a:t>
            </a:r>
            <a:r>
              <a:rPr lang="el-GR" altLang="el-GR" sz="2000"/>
              <a:t> παραπέμπουν στα πεδία της </a:t>
            </a:r>
            <a:r>
              <a:rPr lang="en-US" altLang="el-GR" sz="2000"/>
              <a:t>Java</a:t>
            </a:r>
            <a:r>
              <a:rPr lang="el-GR" altLang="el-GR" sz="2000"/>
              <a:t>/</a:t>
            </a:r>
            <a:r>
              <a:rPr lang="en-US" altLang="el-GR" sz="2000"/>
              <a:t>C++ </a:t>
            </a:r>
            <a:r>
              <a:rPr lang="el-GR" altLang="el-GR" sz="2000"/>
              <a:t>και σχετίζονται με δεδομένα της κλάσης</a:t>
            </a:r>
          </a:p>
          <a:p>
            <a:pPr>
              <a:spcBef>
                <a:spcPct val="0"/>
              </a:spcBef>
            </a:pPr>
            <a:r>
              <a:rPr lang="el-GR" altLang="el-GR" sz="2000"/>
              <a:t>Τυπική σύνταξη ιδιοτήτων</a:t>
            </a:r>
          </a:p>
          <a:p>
            <a:pPr>
              <a:spcBef>
                <a:spcPct val="0"/>
              </a:spcBef>
              <a:buFont typeface="Wingdings" panose="05000000000000000000" pitchFamily="2" charset="2"/>
              <a:buNone/>
            </a:pPr>
            <a:r>
              <a:rPr lang="en-US" altLang="el-GR" sz="2000" i="1"/>
              <a:t>	</a:t>
            </a:r>
            <a:r>
              <a:rPr lang="el-GR" altLang="el-GR" sz="2000" i="1"/>
              <a:t>Όνομα : Τύπος = αρχική_τιμή</a:t>
            </a:r>
          </a:p>
          <a:p>
            <a:pPr>
              <a:spcBef>
                <a:spcPct val="0"/>
              </a:spcBef>
            </a:pPr>
            <a:r>
              <a:rPr lang="el-GR" altLang="el-GR" sz="2000"/>
              <a:t>Ο τύπος μπορεί να είναι ένας τύπος της </a:t>
            </a:r>
            <a:r>
              <a:rPr lang="en-US" altLang="el-GR" sz="2000"/>
              <a:t>UML, </a:t>
            </a:r>
            <a:r>
              <a:rPr lang="el-GR" altLang="el-GR" sz="2000"/>
              <a:t>κάποιος τύπος της γλώσσας προγραμματισμού </a:t>
            </a:r>
            <a:r>
              <a:rPr lang="en-US" altLang="el-GR" sz="2000"/>
              <a:t>(</a:t>
            </a:r>
            <a:r>
              <a:rPr lang="el-GR" altLang="el-GR" sz="2000"/>
              <a:t>π.χ. </a:t>
            </a:r>
            <a:r>
              <a:rPr lang="en-US" altLang="el-GR" sz="2000"/>
              <a:t>float, long) </a:t>
            </a:r>
            <a:r>
              <a:rPr lang="el-GR" altLang="el-GR" sz="2000"/>
              <a:t>ή κάποια κλάση</a:t>
            </a:r>
          </a:p>
          <a:p>
            <a:pPr>
              <a:spcBef>
                <a:spcPct val="0"/>
              </a:spcBef>
            </a:pPr>
            <a:r>
              <a:rPr lang="el-GR" altLang="el-GR" sz="2000"/>
              <a:t>Παραγόμενες </a:t>
            </a:r>
            <a:r>
              <a:rPr lang="en-US" altLang="el-GR" sz="2000"/>
              <a:t>(derived) </a:t>
            </a:r>
            <a:r>
              <a:rPr lang="el-GR" altLang="el-GR" sz="2000"/>
              <a:t>ιδιότητες είναι αυτές που η τιμή τους προκύπτει από άλλες ιδιότητες της κλάσης. Οι παραγόμενες ιδιότητες έχουν το σύμβολο </a:t>
            </a:r>
            <a:r>
              <a:rPr lang="en-US" altLang="el-GR" sz="2000" b="1"/>
              <a:t>“</a:t>
            </a:r>
            <a:r>
              <a:rPr lang="el-GR" altLang="el-GR" sz="2000" b="1"/>
              <a:t>/</a:t>
            </a:r>
            <a:r>
              <a:rPr lang="en-US" altLang="el-GR" sz="2000" b="1"/>
              <a:t>”</a:t>
            </a:r>
            <a:r>
              <a:rPr lang="el-GR" altLang="el-GR" sz="2000"/>
              <a:t> πριν από το όνομα.</a:t>
            </a:r>
          </a:p>
        </p:txBody>
      </p:sp>
      <p:sp>
        <p:nvSpPr>
          <p:cNvPr id="638980" name="Rectangle 4"/>
          <p:cNvSpPr>
            <a:spLocks noChangeArrowheads="1"/>
          </p:cNvSpPr>
          <p:nvPr/>
        </p:nvSpPr>
        <p:spPr bwMode="auto">
          <a:xfrm>
            <a:off x="611188" y="2709863"/>
            <a:ext cx="2790825"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b="1"/>
              <a:t>Student</a:t>
            </a:r>
            <a:endParaRPr lang="el-GR" altLang="el-GR" sz="2000" b="1"/>
          </a:p>
        </p:txBody>
      </p:sp>
      <p:sp>
        <p:nvSpPr>
          <p:cNvPr id="638981" name="Rectangle 5"/>
          <p:cNvSpPr>
            <a:spLocks noChangeArrowheads="1"/>
          </p:cNvSpPr>
          <p:nvPr/>
        </p:nvSpPr>
        <p:spPr bwMode="auto">
          <a:xfrm>
            <a:off x="611188" y="3384550"/>
            <a:ext cx="2790825" cy="19351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2000"/>
              <a:t>lastName: String</a:t>
            </a:r>
          </a:p>
          <a:p>
            <a:r>
              <a:rPr lang="en-US" altLang="el-GR" sz="2000"/>
              <a:t>firstName: String</a:t>
            </a:r>
          </a:p>
          <a:p>
            <a:r>
              <a:rPr lang="en-US" altLang="el-GR" sz="2000"/>
              <a:t>birthDate: Date</a:t>
            </a:r>
          </a:p>
          <a:p>
            <a:r>
              <a:rPr lang="en-US" altLang="el-GR" sz="2000"/>
              <a:t>phoneNo: String</a:t>
            </a:r>
          </a:p>
          <a:p>
            <a:r>
              <a:rPr lang="en-US" altLang="el-GR" sz="2000"/>
              <a:t>/age: Integer</a:t>
            </a:r>
          </a:p>
          <a:p>
            <a:endParaRPr lang="el-GR" altLang="el-GR" sz="2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fld id="{CA032BC9-02E8-41B2-895D-6A28CE9F520E}" type="slidenum">
              <a:rPr lang="el-GR" altLang="el-GR"/>
              <a:pPr/>
              <a:t>45</a:t>
            </a:fld>
            <a:endParaRPr lang="el-GR" altLang="el-GR"/>
          </a:p>
        </p:txBody>
      </p:sp>
      <p:sp>
        <p:nvSpPr>
          <p:cNvPr id="739330" name="Rectangle 2"/>
          <p:cNvSpPr>
            <a:spLocks noGrp="1" noChangeArrowheads="1"/>
          </p:cNvSpPr>
          <p:nvPr>
            <p:ph type="title" idx="4294967295"/>
          </p:nvPr>
        </p:nvSpPr>
        <p:spPr>
          <a:xfrm>
            <a:off x="0" y="277813"/>
            <a:ext cx="8229600" cy="1143000"/>
          </a:xfrm>
        </p:spPr>
        <p:txBody>
          <a:bodyPr>
            <a:normAutofit/>
          </a:bodyPr>
          <a:lstStyle/>
          <a:p>
            <a:r>
              <a:rPr lang="el-GR" altLang="el-GR" sz="4000"/>
              <a:t>Διαγράμματα Κλάσεων</a:t>
            </a:r>
            <a:r>
              <a:rPr lang="en-US" altLang="el-GR" sz="4000"/>
              <a:t>:</a:t>
            </a:r>
            <a:br>
              <a:rPr lang="el-GR" altLang="el-GR" sz="4000"/>
            </a:br>
            <a:r>
              <a:rPr lang="el-GR" altLang="el-GR" sz="4000"/>
              <a:t>Λειτουργίες</a:t>
            </a:r>
          </a:p>
        </p:txBody>
      </p:sp>
      <p:sp>
        <p:nvSpPr>
          <p:cNvPr id="640003" name="Rectangle 3"/>
          <p:cNvSpPr>
            <a:spLocks noGrp="1" noChangeArrowheads="1"/>
          </p:cNvSpPr>
          <p:nvPr>
            <p:ph type="body" sz="half" idx="4294967295"/>
          </p:nvPr>
        </p:nvSpPr>
        <p:spPr>
          <a:xfrm>
            <a:off x="4313238" y="1584325"/>
            <a:ext cx="4830762" cy="4905375"/>
          </a:xfrm>
        </p:spPr>
        <p:txBody>
          <a:bodyPr/>
          <a:lstStyle/>
          <a:p>
            <a:r>
              <a:rPr lang="el-GR" altLang="el-GR" sz="2400"/>
              <a:t>Οι λειτουργίες </a:t>
            </a:r>
            <a:r>
              <a:rPr lang="en-US" altLang="el-GR" sz="2400"/>
              <a:t>(operations) </a:t>
            </a:r>
            <a:r>
              <a:rPr lang="el-GR" altLang="el-GR" sz="2400"/>
              <a:t>παραπέμπουν στις μεθόδους της </a:t>
            </a:r>
            <a:r>
              <a:rPr lang="en-US" altLang="el-GR" sz="2400"/>
              <a:t>Java</a:t>
            </a:r>
          </a:p>
          <a:p>
            <a:r>
              <a:rPr lang="el-GR" altLang="el-GR" sz="2400"/>
              <a:t>Τυπική σύνταξη</a:t>
            </a:r>
          </a:p>
          <a:p>
            <a:pPr>
              <a:buFont typeface="Wingdings" panose="05000000000000000000" pitchFamily="2" charset="2"/>
              <a:buNone/>
            </a:pPr>
            <a:r>
              <a:rPr lang="el-GR" altLang="el-GR" sz="2400" i="1"/>
              <a:t>Όνομα(Παράμετρος1 : Τύπος1, Παράμετρος2 : Τύπος2, …) : Τύπος_Επιστροφής</a:t>
            </a:r>
            <a:endParaRPr lang="en-US" altLang="el-GR" sz="2400" i="1"/>
          </a:p>
          <a:p>
            <a:r>
              <a:rPr lang="el-GR" altLang="el-GR" sz="2400"/>
              <a:t>Το όνομα μιας λειτουργίας σε συνδυασμό με το πλήθος και τη σειρά των </a:t>
            </a:r>
            <a:r>
              <a:rPr lang="el-GR" altLang="el-GR" sz="2400" i="1"/>
              <a:t>τύπων των παραμέτρων</a:t>
            </a:r>
            <a:r>
              <a:rPr lang="el-GR" altLang="el-GR" sz="2400"/>
              <a:t> της συνιστούν την </a:t>
            </a:r>
            <a:r>
              <a:rPr lang="el-GR" altLang="el-GR" sz="2400" i="1"/>
              <a:t>υπογραφή της λειτουργίας</a:t>
            </a:r>
          </a:p>
        </p:txBody>
      </p:sp>
      <p:sp>
        <p:nvSpPr>
          <p:cNvPr id="640004" name="Rectangle 4"/>
          <p:cNvSpPr>
            <a:spLocks noChangeArrowheads="1"/>
          </p:cNvSpPr>
          <p:nvPr/>
        </p:nvSpPr>
        <p:spPr bwMode="auto">
          <a:xfrm>
            <a:off x="250825" y="2259013"/>
            <a:ext cx="3600450"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b="1"/>
              <a:t>Shape</a:t>
            </a:r>
            <a:endParaRPr lang="el-GR" altLang="el-GR" sz="2000" b="1"/>
          </a:p>
        </p:txBody>
      </p:sp>
      <p:sp>
        <p:nvSpPr>
          <p:cNvPr id="640005" name="Rectangle 5"/>
          <p:cNvSpPr>
            <a:spLocks noChangeArrowheads="1"/>
          </p:cNvSpPr>
          <p:nvPr/>
        </p:nvSpPr>
        <p:spPr bwMode="auto">
          <a:xfrm>
            <a:off x="250825" y="2933700"/>
            <a:ext cx="3600450" cy="7191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2000"/>
              <a:t>color: Color</a:t>
            </a:r>
          </a:p>
          <a:p>
            <a:r>
              <a:rPr lang="en-US" altLang="el-GR" sz="2000"/>
              <a:t>position: Point</a:t>
            </a:r>
          </a:p>
        </p:txBody>
      </p:sp>
      <p:sp>
        <p:nvSpPr>
          <p:cNvPr id="640006" name="Rectangle 6"/>
          <p:cNvSpPr>
            <a:spLocks noChangeArrowheads="1"/>
          </p:cNvSpPr>
          <p:nvPr/>
        </p:nvSpPr>
        <p:spPr bwMode="auto">
          <a:xfrm>
            <a:off x="250825" y="3652838"/>
            <a:ext cx="3600450" cy="11715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2000"/>
              <a:t>draw()</a:t>
            </a:r>
          </a:p>
          <a:p>
            <a:r>
              <a:rPr lang="en-US" altLang="el-GR" sz="2000"/>
              <a:t>erase()</a:t>
            </a:r>
          </a:p>
          <a:p>
            <a:r>
              <a:rPr lang="en-US" altLang="el-GR" sz="2000"/>
              <a:t>move(newPos: Point): Shape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p:txBody>
          <a:bodyPr/>
          <a:lstStyle/>
          <a:p>
            <a:fld id="{695D3F3F-B9DD-4CBF-ADA7-B425EBE83413}" type="slidenum">
              <a:rPr lang="el-GR" altLang="el-GR"/>
              <a:pPr/>
              <a:t>46</a:t>
            </a:fld>
            <a:endParaRPr lang="el-GR" altLang="el-GR"/>
          </a:p>
        </p:txBody>
      </p:sp>
      <p:sp>
        <p:nvSpPr>
          <p:cNvPr id="4" name="3 - Τίτλος"/>
          <p:cNvSpPr>
            <a:spLocks noGrp="1"/>
          </p:cNvSpPr>
          <p:nvPr>
            <p:ph type="title" idx="4294967295"/>
          </p:nvPr>
        </p:nvSpPr>
        <p:spPr>
          <a:xfrm>
            <a:off x="431540" y="277813"/>
            <a:ext cx="7798060" cy="1143000"/>
          </a:xfrm>
        </p:spPr>
        <p:txBody>
          <a:bodyPr>
            <a:normAutofit/>
          </a:bodyPr>
          <a:lstStyle/>
          <a:p>
            <a:r>
              <a:rPr lang="el-GR" altLang="el-GR" sz="4000" dirty="0"/>
              <a:t>Διαγράμματα Κλάσεων</a:t>
            </a:r>
            <a:r>
              <a:rPr lang="en-US" altLang="el-GR" sz="4000" dirty="0"/>
              <a:t>:</a:t>
            </a:r>
            <a:br>
              <a:rPr lang="el-GR" altLang="el-GR" sz="4000" dirty="0"/>
            </a:br>
            <a:r>
              <a:rPr lang="el-GR" altLang="el-GR" sz="4000" dirty="0"/>
              <a:t>Λειτουργίες</a:t>
            </a:r>
            <a:r>
              <a:rPr lang="en-US" altLang="el-GR" sz="4000" dirty="0"/>
              <a:t> (</a:t>
            </a:r>
            <a:r>
              <a:rPr lang="el-GR" altLang="el-GR" sz="4000" dirty="0"/>
              <a:t>συνέχεια)</a:t>
            </a:r>
          </a:p>
        </p:txBody>
      </p:sp>
      <p:sp>
        <p:nvSpPr>
          <p:cNvPr id="5" name="4 - Θέση περιεχομένου"/>
          <p:cNvSpPr>
            <a:spLocks noGrp="1"/>
          </p:cNvSpPr>
          <p:nvPr>
            <p:ph idx="4294967295"/>
          </p:nvPr>
        </p:nvSpPr>
        <p:spPr>
          <a:xfrm>
            <a:off x="431540" y="1600200"/>
            <a:ext cx="7798060" cy="4530725"/>
          </a:xfrm>
        </p:spPr>
        <p:txBody>
          <a:bodyPr>
            <a:normAutofit/>
          </a:bodyPr>
          <a:lstStyle/>
          <a:p>
            <a:pPr>
              <a:spcBef>
                <a:spcPct val="10000"/>
              </a:spcBef>
            </a:pPr>
            <a:r>
              <a:rPr lang="el-GR" altLang="el-GR" sz="2500"/>
              <a:t>Αν και οι λειτουργίες μίας κλάσης παραπέμπουν στις μεθόδους της, οι δύο έννοιες</a:t>
            </a:r>
            <a:r>
              <a:rPr lang="en-US" altLang="el-GR" sz="2500"/>
              <a:t> </a:t>
            </a:r>
            <a:r>
              <a:rPr lang="el-GR" altLang="el-GR" sz="2500"/>
              <a:t>δεν είναι ταυτόσημες</a:t>
            </a:r>
            <a:r>
              <a:rPr lang="en-US" altLang="el-GR" sz="2500"/>
              <a:t>:</a:t>
            </a:r>
          </a:p>
          <a:p>
            <a:pPr lvl="1">
              <a:spcBef>
                <a:spcPct val="10000"/>
              </a:spcBef>
            </a:pPr>
            <a:r>
              <a:rPr lang="el-GR" altLang="el-GR" sz="2100"/>
              <a:t>Με τη UML ορίζουμε μία λειτουργία ως μία υπηρεσία</a:t>
            </a:r>
            <a:r>
              <a:rPr lang="en-US" altLang="el-GR" sz="2100"/>
              <a:t> </a:t>
            </a:r>
            <a:r>
              <a:rPr lang="el-GR" altLang="el-GR" sz="2100"/>
              <a:t>που παρέχουν τα αντικείμενα της κλάσης. </a:t>
            </a:r>
            <a:endParaRPr lang="en-US" altLang="el-GR" sz="2100"/>
          </a:p>
          <a:p>
            <a:pPr lvl="1">
              <a:spcBef>
                <a:spcPct val="10000"/>
              </a:spcBef>
            </a:pPr>
            <a:r>
              <a:rPr lang="el-GR" altLang="el-GR" sz="2100"/>
              <a:t>Η μέθοδος είναι μία υλοποίηση της</a:t>
            </a:r>
            <a:r>
              <a:rPr lang="en-US" altLang="el-GR" sz="2100"/>
              <a:t> </a:t>
            </a:r>
            <a:r>
              <a:rPr lang="el-GR" altLang="el-GR" sz="2100"/>
              <a:t>λειτουργίας δηλαδή της υπηρεσίας που παρέχεται από τα αντικείμενα. </a:t>
            </a:r>
            <a:endParaRPr lang="en-US" altLang="el-GR" sz="2100"/>
          </a:p>
          <a:p>
            <a:pPr>
              <a:spcBef>
                <a:spcPct val="10000"/>
              </a:spcBef>
            </a:pPr>
            <a:r>
              <a:rPr lang="el-GR" altLang="el-GR" sz="2500"/>
              <a:t>Επομένως, μία απλή διάκριση είναι ότι οι λειτουργίες παρέχουν τις διεπαφές για την</a:t>
            </a:r>
            <a:r>
              <a:rPr lang="en-US" altLang="el-GR" sz="2500"/>
              <a:t> </a:t>
            </a:r>
            <a:r>
              <a:rPr lang="el-GR" altLang="el-GR" sz="2500"/>
              <a:t>παροχή των υπηρεσιών, ενώ οι μέθοδοι παρέχουν την υλοποίησή τους. </a:t>
            </a:r>
            <a:endParaRPr lang="en-US" altLang="el-GR" sz="2500"/>
          </a:p>
          <a:p>
            <a:pPr>
              <a:spcBef>
                <a:spcPct val="10000"/>
              </a:spcBef>
            </a:pPr>
            <a:r>
              <a:rPr lang="el-GR" altLang="el-GR" sz="2500"/>
              <a:t>Με τον</a:t>
            </a:r>
            <a:r>
              <a:rPr lang="en-US" altLang="el-GR" sz="2500"/>
              <a:t> </a:t>
            </a:r>
            <a:r>
              <a:rPr lang="el-GR" altLang="el-GR" sz="2500"/>
              <a:t>πολυμορφισμό μπορούμε να έχουμε διαφορετικές μεθόδους που υλοποιούν την</a:t>
            </a:r>
            <a:r>
              <a:rPr lang="en-US" altLang="el-GR" sz="2500"/>
              <a:t> </a:t>
            </a:r>
            <a:r>
              <a:rPr lang="el-GR" altLang="el-GR" sz="2500"/>
              <a:t>ίδια λειτουργία.</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ChangeArrowheads="1"/>
          </p:cNvSpPr>
          <p:nvPr>
            <p:ph type="title"/>
          </p:nvPr>
        </p:nvSpPr>
        <p:spPr/>
        <p:txBody>
          <a:bodyPr>
            <a:normAutofit fontScale="90000"/>
          </a:bodyPr>
          <a:lstStyle/>
          <a:p>
            <a:r>
              <a:rPr lang="el-GR" altLang="el-GR"/>
              <a:t>Διαγράμματα κλάσεων: ορατότητα μελών</a:t>
            </a:r>
          </a:p>
        </p:txBody>
      </p:sp>
      <p:sp>
        <p:nvSpPr>
          <p:cNvPr id="642051" name="Rectangle 3"/>
          <p:cNvSpPr>
            <a:spLocks noGrp="1" noChangeArrowheads="1"/>
          </p:cNvSpPr>
          <p:nvPr>
            <p:ph type="body" sz="half" idx="1"/>
          </p:nvPr>
        </p:nvSpPr>
        <p:spPr>
          <a:xfrm>
            <a:off x="457200" y="1600200"/>
            <a:ext cx="8075613" cy="1108075"/>
          </a:xfrm>
        </p:spPr>
        <p:txBody>
          <a:bodyPr/>
          <a:lstStyle/>
          <a:p>
            <a:r>
              <a:rPr lang="el-GR" altLang="el-GR" sz="2400"/>
              <a:t>Πριν το όνομα κάθε μέλους (ιδιότητας ή λειτουργίας) μπορούμε να σημειώσουμε την ορατότητά του:</a:t>
            </a:r>
          </a:p>
        </p:txBody>
      </p:sp>
      <p:graphicFrame>
        <p:nvGraphicFramePr>
          <p:cNvPr id="642052" name="Group 4"/>
          <p:cNvGraphicFramePr>
            <a:graphicFrameLocks noGrp="1"/>
          </p:cNvGraphicFramePr>
          <p:nvPr>
            <p:ph sz="half" idx="2"/>
            <p:extLst>
              <p:ext uri="{D42A27DB-BD31-4B8C-83A1-F6EECF244321}">
                <p14:modId xmlns:p14="http://schemas.microsoft.com/office/powerpoint/2010/main" val="3439729369"/>
              </p:ext>
            </p:extLst>
          </p:nvPr>
        </p:nvGraphicFramePr>
        <p:xfrm>
          <a:off x="701675" y="2754313"/>
          <a:ext cx="7354888" cy="2522539"/>
        </p:xfrm>
        <a:graphic>
          <a:graphicData uri="http://schemas.openxmlformats.org/drawingml/2006/table">
            <a:tbl>
              <a:tblPr/>
              <a:tblGrid>
                <a:gridCol w="2025650">
                  <a:extLst>
                    <a:ext uri="{9D8B030D-6E8A-4147-A177-3AD203B41FA5}">
                      <a16:colId xmlns:a16="http://schemas.microsoft.com/office/drawing/2014/main" val="20000"/>
                    </a:ext>
                  </a:extLst>
                </a:gridCol>
                <a:gridCol w="5329238">
                  <a:extLst>
                    <a:ext uri="{9D8B030D-6E8A-4147-A177-3AD203B41FA5}">
                      <a16:colId xmlns:a16="http://schemas.microsoft.com/office/drawing/2014/main" val="20001"/>
                    </a:ext>
                  </a:extLst>
                </a:gridCol>
              </a:tblGrid>
              <a:tr h="6318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l-GR" altLang="el-GR" sz="2400" b="1" i="0" u="none" strike="noStrike" cap="none" normalizeH="0" baseline="0" dirty="0">
                          <a:ln>
                            <a:noFill/>
                          </a:ln>
                          <a:solidFill>
                            <a:schemeClr val="tx1"/>
                          </a:solidFill>
                          <a:effectLst/>
                          <a:latin typeface="Arial" panose="020B0604020202020204" pitchFamily="34" charset="0"/>
                        </a:rPr>
                        <a:t>-</a:t>
                      </a:r>
                      <a:r>
                        <a:rPr kumimoji="0" lang="el-GR" altLang="el-GR" sz="2400" b="0" i="0" u="none" strike="noStrike" cap="none" normalizeH="0" baseline="0" dirty="0">
                          <a:ln>
                            <a:noFill/>
                          </a:ln>
                          <a:solidFill>
                            <a:schemeClr val="tx1"/>
                          </a:solidFill>
                          <a:effectLst/>
                          <a:latin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rPr>
                        <a:t>Ιδιωτικό (</a:t>
                      </a:r>
                      <a:r>
                        <a:rPr kumimoji="0" lang="en-US" altLang="el-GR" sz="2400" b="0" i="0" u="none" strike="noStrike" cap="none" normalizeH="0" baseline="0">
                          <a:ln>
                            <a:noFill/>
                          </a:ln>
                          <a:solidFill>
                            <a:schemeClr val="tx1"/>
                          </a:solidFill>
                          <a:effectLst/>
                          <a:latin typeface="Arial" panose="020B0604020202020204" pitchFamily="34" charset="0"/>
                        </a:rPr>
                        <a:t>private)</a:t>
                      </a:r>
                      <a:endParaRPr kumimoji="0" lang="el-GR" altLang="el-G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2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a:ln>
                            <a:noFill/>
                          </a:ln>
                          <a:solidFill>
                            <a:schemeClr val="tx1"/>
                          </a:solidFill>
                          <a:effectLst/>
                          <a:latin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rPr>
                        <a:t>Δημόσιο (</a:t>
                      </a:r>
                      <a:r>
                        <a:rPr kumimoji="0" lang="en-US" altLang="el-GR" sz="2400" b="0" i="0" u="none" strike="noStrike" cap="none" normalizeH="0" baseline="0">
                          <a:ln>
                            <a:noFill/>
                          </a:ln>
                          <a:solidFill>
                            <a:schemeClr val="tx1"/>
                          </a:solidFill>
                          <a:effectLst/>
                          <a:latin typeface="Arial" panose="020B0604020202020204" pitchFamily="34" charset="0"/>
                        </a:rPr>
                        <a:t>public)</a:t>
                      </a:r>
                      <a:endParaRPr kumimoji="0" lang="el-GR" altLang="el-G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02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a:ln>
                            <a:noFill/>
                          </a:ln>
                          <a:solidFill>
                            <a:schemeClr val="tx1"/>
                          </a:solidFill>
                          <a:effectLst/>
                          <a:latin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rPr>
                        <a:t>Προστατευμένο (</a:t>
                      </a:r>
                      <a:r>
                        <a:rPr kumimoji="0" lang="en-US" altLang="el-GR" sz="2400" b="0" i="0" u="none" strike="noStrike" cap="none" normalizeH="0" baseline="0">
                          <a:ln>
                            <a:noFill/>
                          </a:ln>
                          <a:solidFill>
                            <a:schemeClr val="tx1"/>
                          </a:solidFill>
                          <a:effectLst/>
                          <a:latin typeface="Arial" panose="020B0604020202020204" pitchFamily="34" charset="0"/>
                        </a:rPr>
                        <a:t>protected)</a:t>
                      </a:r>
                      <a:endParaRPr kumimoji="0" lang="el-GR" altLang="el-G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302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a:ln>
                            <a:noFill/>
                          </a:ln>
                          <a:solidFill>
                            <a:schemeClr val="tx1"/>
                          </a:solidFill>
                          <a:effectLst/>
                          <a:latin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dirty="0">
                          <a:ln>
                            <a:noFill/>
                          </a:ln>
                          <a:solidFill>
                            <a:schemeClr val="tx1"/>
                          </a:solidFill>
                          <a:effectLst/>
                          <a:latin typeface="Arial" panose="020B0604020202020204" pitchFamily="34" charset="0"/>
                        </a:rPr>
                        <a:t>Πακέτο (</a:t>
                      </a:r>
                      <a:r>
                        <a:rPr kumimoji="0" lang="en-US" altLang="el-GR" sz="2400" b="0" i="0" u="none" strike="noStrike" cap="none" normalizeH="0" baseline="0" dirty="0">
                          <a:ln>
                            <a:noFill/>
                          </a:ln>
                          <a:solidFill>
                            <a:schemeClr val="tx1"/>
                          </a:solidFill>
                          <a:effectLst/>
                          <a:latin typeface="Arial" panose="020B0604020202020204" pitchFamily="34" charset="0"/>
                        </a:rPr>
                        <a:t>Package</a:t>
                      </a:r>
                      <a:r>
                        <a:rPr kumimoji="0" lang="el-GR" altLang="el-GR" sz="2400" b="0" i="0" u="none" strike="noStrike" cap="none" normalizeH="0" baseline="0" dirty="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3" name="Slide Number Placeholder 6"/>
          <p:cNvSpPr>
            <a:spLocks noGrp="1"/>
          </p:cNvSpPr>
          <p:nvPr>
            <p:ph type="sldNum" sz="quarter" idx="12"/>
          </p:nvPr>
        </p:nvSpPr>
        <p:spPr/>
        <p:txBody>
          <a:bodyPr/>
          <a:lstStyle/>
          <a:p>
            <a:fld id="{49E8D465-19AD-414F-834A-E0DE60B238D1}" type="slidenum">
              <a:rPr lang="el-GR" altLang="el-GR"/>
              <a:pPr/>
              <a:t>47</a:t>
            </a:fld>
            <a:endParaRPr lang="el-GR" altLang="el-G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2" name="Rectangle 2"/>
          <p:cNvSpPr>
            <a:spLocks noGrp="1" noChangeArrowheads="1"/>
          </p:cNvSpPr>
          <p:nvPr>
            <p:ph type="title"/>
          </p:nvPr>
        </p:nvSpPr>
        <p:spPr/>
        <p:txBody>
          <a:bodyPr/>
          <a:lstStyle/>
          <a:p>
            <a:r>
              <a:rPr lang="el-GR" altLang="el-GR" sz="4000"/>
              <a:t>Διαγράμματα κλάσεων – δυνατότητα αλλαγής γνωρισμάτων</a:t>
            </a:r>
          </a:p>
        </p:txBody>
      </p:sp>
      <p:sp>
        <p:nvSpPr>
          <p:cNvPr id="691203" name="Rectangle 3"/>
          <p:cNvSpPr>
            <a:spLocks noGrp="1" noChangeArrowheads="1"/>
          </p:cNvSpPr>
          <p:nvPr>
            <p:ph idx="1"/>
          </p:nvPr>
        </p:nvSpPr>
        <p:spPr/>
        <p:txBody>
          <a:bodyPr/>
          <a:lstStyle/>
          <a:p>
            <a:r>
              <a:rPr lang="el-GR" altLang="el-GR"/>
              <a:t>Ένα γνώρισμα μπορεί να σημειωθεί ως:</a:t>
            </a:r>
          </a:p>
          <a:p>
            <a:pPr lvl="1"/>
            <a:r>
              <a:rPr lang="en-US" altLang="el-GR" sz="2400"/>
              <a:t>changeable (</a:t>
            </a:r>
            <a:r>
              <a:rPr lang="el-GR" altLang="el-GR" sz="2400"/>
              <a:t>εξ ορισμού χαρακτηρισμός) – μπορεί να αλλάξει η τιμή του</a:t>
            </a:r>
          </a:p>
          <a:p>
            <a:pPr lvl="1"/>
            <a:r>
              <a:rPr lang="en-US" altLang="el-GR" sz="2400"/>
              <a:t>frozen (</a:t>
            </a:r>
            <a:r>
              <a:rPr lang="el-GR" altLang="el-GR" sz="2400"/>
              <a:t>καμία αλλαγή δεν επιτρέπεται)</a:t>
            </a:r>
          </a:p>
          <a:p>
            <a:pPr lvl="1"/>
            <a:r>
              <a:rPr lang="en-US" altLang="el-GR" sz="2400"/>
              <a:t>addOnly (</a:t>
            </a:r>
            <a:r>
              <a:rPr lang="el-GR" altLang="el-GR" sz="2400"/>
              <a:t>μπορούν μόνο να προστεθούν τιμές – έχει νόημα για γνωρίσματα που δέχονται πολλαπλές τιμές)</a:t>
            </a:r>
          </a:p>
          <a:p>
            <a:endParaRPr lang="el-GR" altLang="el-GR"/>
          </a:p>
        </p:txBody>
      </p:sp>
      <p:sp>
        <p:nvSpPr>
          <p:cNvPr id="6" name="Slide Number Placeholder 5"/>
          <p:cNvSpPr>
            <a:spLocks noGrp="1"/>
          </p:cNvSpPr>
          <p:nvPr>
            <p:ph type="sldNum" sz="quarter" idx="12"/>
          </p:nvPr>
        </p:nvSpPr>
        <p:spPr/>
        <p:txBody>
          <a:bodyPr/>
          <a:lstStyle/>
          <a:p>
            <a:fld id="{3C8EE9C4-41D3-4016-8897-3852B8190278}" type="slidenum">
              <a:rPr lang="el-GR" altLang="el-GR"/>
              <a:pPr/>
              <a:t>48</a:t>
            </a:fld>
            <a:endParaRPr lang="el-GR" altLang="el-G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title"/>
          </p:nvPr>
        </p:nvSpPr>
        <p:spPr/>
        <p:txBody>
          <a:bodyPr/>
          <a:lstStyle/>
          <a:p>
            <a:r>
              <a:rPr lang="el-GR" altLang="el-GR" sz="4000"/>
              <a:t>Διαγράμματα κλάσεων – περιορισμοί σε γνωρίσματα</a:t>
            </a:r>
          </a:p>
        </p:txBody>
      </p:sp>
      <p:sp>
        <p:nvSpPr>
          <p:cNvPr id="692227" name="Rectangle 3"/>
          <p:cNvSpPr>
            <a:spLocks noGrp="1" noChangeArrowheads="1"/>
          </p:cNvSpPr>
          <p:nvPr>
            <p:ph idx="1"/>
          </p:nvPr>
        </p:nvSpPr>
        <p:spPr>
          <a:xfrm>
            <a:off x="457200" y="1600200"/>
            <a:ext cx="8229600" cy="1873250"/>
          </a:xfrm>
        </p:spPr>
        <p:txBody>
          <a:bodyPr/>
          <a:lstStyle/>
          <a:p>
            <a:r>
              <a:rPr lang="el-GR" altLang="el-GR" sz="2800"/>
              <a:t>Περικλείονται σε άγκιστρα { } και σημειώνονται δίπλα στο γνώρισμα που αφορούν</a:t>
            </a:r>
          </a:p>
          <a:p>
            <a:pPr lvl="1"/>
            <a:r>
              <a:rPr lang="el-GR" altLang="el-GR" sz="2400"/>
              <a:t>Μπορούν να γραφούν ως ελεύθερο κείμενο, σε </a:t>
            </a:r>
            <a:r>
              <a:rPr lang="en-US" altLang="el-GR" sz="2400"/>
              <a:t>OCL, </a:t>
            </a:r>
            <a:r>
              <a:rPr lang="el-GR" altLang="el-GR" sz="2400"/>
              <a:t>σε κάποια γλώσσα προγραμματισμού</a:t>
            </a:r>
          </a:p>
        </p:txBody>
      </p:sp>
      <p:sp>
        <p:nvSpPr>
          <p:cNvPr id="8" name="Slide Number Placeholder 5"/>
          <p:cNvSpPr>
            <a:spLocks noGrp="1"/>
          </p:cNvSpPr>
          <p:nvPr>
            <p:ph type="sldNum" sz="quarter" idx="12"/>
          </p:nvPr>
        </p:nvSpPr>
        <p:spPr/>
        <p:txBody>
          <a:bodyPr/>
          <a:lstStyle/>
          <a:p>
            <a:fld id="{33FDDDE0-3E3F-45B8-8943-95CF1F75A887}" type="slidenum">
              <a:rPr lang="el-GR" altLang="el-GR"/>
              <a:pPr/>
              <a:t>49</a:t>
            </a:fld>
            <a:endParaRPr lang="el-GR" altLang="el-GR"/>
          </a:p>
        </p:txBody>
      </p:sp>
      <p:sp>
        <p:nvSpPr>
          <p:cNvPr id="692228" name="Rectangle 4"/>
          <p:cNvSpPr>
            <a:spLocks noChangeArrowheads="1"/>
          </p:cNvSpPr>
          <p:nvPr/>
        </p:nvSpPr>
        <p:spPr bwMode="auto">
          <a:xfrm>
            <a:off x="1331913" y="3787775"/>
            <a:ext cx="3600450" cy="6746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b="1"/>
              <a:t>Exercise</a:t>
            </a:r>
            <a:endParaRPr lang="el-GR" altLang="el-GR" sz="2000" b="1"/>
          </a:p>
        </p:txBody>
      </p:sp>
      <p:sp>
        <p:nvSpPr>
          <p:cNvPr id="692229" name="Rectangle 5"/>
          <p:cNvSpPr>
            <a:spLocks noChangeArrowheads="1"/>
          </p:cNvSpPr>
          <p:nvPr/>
        </p:nvSpPr>
        <p:spPr bwMode="auto">
          <a:xfrm>
            <a:off x="1331913" y="4462463"/>
            <a:ext cx="3600450" cy="901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2000"/>
              <a:t>no: Integer</a:t>
            </a:r>
          </a:p>
          <a:p>
            <a:r>
              <a:rPr lang="en-US" altLang="el-GR" sz="2000"/>
              <a:t>points: Integer {value &gt;= 0}</a:t>
            </a:r>
          </a:p>
          <a:p>
            <a:r>
              <a:rPr lang="en-US" altLang="el-GR" sz="2000"/>
              <a:t>text: String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p:txBody>
          <a:bodyPr/>
          <a:lstStyle/>
          <a:p>
            <a:r>
              <a:rPr lang="en-US" altLang="el-GR"/>
              <a:t>Actor</a:t>
            </a:r>
            <a:endParaRPr lang="el-GR" altLang="el-GR"/>
          </a:p>
        </p:txBody>
      </p:sp>
      <p:sp>
        <p:nvSpPr>
          <p:cNvPr id="594947" name="Rectangle 3"/>
          <p:cNvSpPr>
            <a:spLocks noGrp="1" noChangeArrowheads="1"/>
          </p:cNvSpPr>
          <p:nvPr>
            <p:ph idx="1"/>
          </p:nvPr>
        </p:nvSpPr>
        <p:spPr>
          <a:xfrm>
            <a:off x="1692275" y="1600200"/>
            <a:ext cx="5129213" cy="5068888"/>
          </a:xfrm>
        </p:spPr>
        <p:txBody>
          <a:bodyPr/>
          <a:lstStyle/>
          <a:p>
            <a:pPr>
              <a:spcBef>
                <a:spcPct val="0"/>
              </a:spcBef>
            </a:pPr>
            <a:r>
              <a:rPr lang="el-GR" altLang="el-GR" sz="2400"/>
              <a:t>Ο </a:t>
            </a:r>
            <a:r>
              <a:rPr lang="en-US" altLang="el-GR" sz="2400"/>
              <a:t>actor </a:t>
            </a:r>
            <a:r>
              <a:rPr lang="el-GR" altLang="el-GR" sz="2400"/>
              <a:t>μοντελοποιεί μία εξωτερική οντότητα που αλληλεπιδρά (επικοινωνεί) με το σύστημα</a:t>
            </a:r>
          </a:p>
          <a:p>
            <a:pPr lvl="1">
              <a:spcBef>
                <a:spcPct val="0"/>
              </a:spcBef>
            </a:pPr>
            <a:r>
              <a:rPr lang="el-GR" altLang="el-GR" sz="2000"/>
              <a:t>Άνθρωπος</a:t>
            </a:r>
          </a:p>
          <a:p>
            <a:pPr lvl="1">
              <a:spcBef>
                <a:spcPct val="0"/>
              </a:spcBef>
            </a:pPr>
            <a:r>
              <a:rPr lang="el-GR" altLang="el-GR" sz="2000"/>
              <a:t>Εξωτερικό σύστημα (τρίτο σύστημα)</a:t>
            </a:r>
          </a:p>
          <a:p>
            <a:pPr lvl="1">
              <a:spcBef>
                <a:spcPct val="0"/>
              </a:spcBef>
            </a:pPr>
            <a:r>
              <a:rPr lang="el-GR" altLang="el-GR" sz="2000"/>
              <a:t>Φυσικό περιβάλλον (π.χ. καιρός)</a:t>
            </a:r>
            <a:endParaRPr lang="en-US" altLang="el-GR" sz="2000"/>
          </a:p>
          <a:p>
            <a:pPr>
              <a:spcBef>
                <a:spcPct val="0"/>
              </a:spcBef>
            </a:pPr>
            <a:r>
              <a:rPr lang="el-GR" altLang="el-GR" sz="2400"/>
              <a:t>Ο </a:t>
            </a:r>
            <a:r>
              <a:rPr lang="en-US" altLang="el-GR" sz="2400"/>
              <a:t>actor </a:t>
            </a:r>
            <a:r>
              <a:rPr lang="el-GR" altLang="el-GR" sz="2400"/>
              <a:t>έχει ένα μοναδικό όνομα και μία προαιρετική περιγραφή</a:t>
            </a:r>
          </a:p>
          <a:p>
            <a:pPr>
              <a:spcBef>
                <a:spcPct val="0"/>
              </a:spcBef>
            </a:pPr>
            <a:r>
              <a:rPr lang="el-GR" altLang="el-GR" sz="2400"/>
              <a:t>Παραδείγματα:</a:t>
            </a:r>
          </a:p>
          <a:p>
            <a:pPr lvl="1">
              <a:spcBef>
                <a:spcPct val="0"/>
              </a:spcBef>
            </a:pPr>
            <a:r>
              <a:rPr lang="el-GR" altLang="el-GR" sz="2000" b="1"/>
              <a:t>Επιβάτης</a:t>
            </a:r>
            <a:r>
              <a:rPr lang="en-US" altLang="el-GR" sz="2000"/>
              <a:t>: </a:t>
            </a:r>
            <a:r>
              <a:rPr lang="el-GR" altLang="el-GR" sz="2000"/>
              <a:t>Ένας άνθρωπος στο τραίνο</a:t>
            </a:r>
            <a:endParaRPr lang="en-US" altLang="el-GR" sz="2000"/>
          </a:p>
          <a:p>
            <a:pPr lvl="1">
              <a:spcBef>
                <a:spcPct val="0"/>
              </a:spcBef>
            </a:pPr>
            <a:r>
              <a:rPr lang="el-GR" altLang="el-GR" sz="2000" b="1"/>
              <a:t>Δορυφόρος </a:t>
            </a:r>
            <a:r>
              <a:rPr lang="en-US" altLang="el-GR" sz="2000" b="1"/>
              <a:t>GPS</a:t>
            </a:r>
            <a:r>
              <a:rPr lang="en-US" altLang="el-GR" sz="2000"/>
              <a:t>: </a:t>
            </a:r>
            <a:r>
              <a:rPr lang="el-GR" altLang="el-GR" sz="2000"/>
              <a:t>ένα εξωτερικό σύστημα που παρέχει στο δικό μας σύστημα συντεταγμένες </a:t>
            </a:r>
            <a:r>
              <a:rPr lang="en-US" altLang="el-GR" sz="2000"/>
              <a:t>GPS</a:t>
            </a:r>
          </a:p>
        </p:txBody>
      </p:sp>
      <p:sp>
        <p:nvSpPr>
          <p:cNvPr id="10" name="Slide Number Placeholder 5"/>
          <p:cNvSpPr>
            <a:spLocks noGrp="1"/>
          </p:cNvSpPr>
          <p:nvPr>
            <p:ph type="sldNum" sz="quarter" idx="12"/>
          </p:nvPr>
        </p:nvSpPr>
        <p:spPr/>
        <p:txBody>
          <a:bodyPr/>
          <a:lstStyle/>
          <a:p>
            <a:fld id="{039801F1-31F7-47BC-8871-956FD323C303}" type="slidenum">
              <a:rPr lang="el-GR" altLang="el-GR"/>
              <a:pPr/>
              <a:t>5</a:t>
            </a:fld>
            <a:endParaRPr lang="el-GR" altLang="el-GR"/>
          </a:p>
        </p:txBody>
      </p:sp>
      <p:pic>
        <p:nvPicPr>
          <p:cNvPr id="59494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188" y="329406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4949" name="Text Box 5"/>
          <p:cNvSpPr txBox="1">
            <a:spLocks noChangeArrowheads="1"/>
          </p:cNvSpPr>
          <p:nvPr/>
        </p:nvSpPr>
        <p:spPr bwMode="auto">
          <a:xfrm>
            <a:off x="296863" y="4464050"/>
            <a:ext cx="1243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Επιβάτης</a:t>
            </a:r>
          </a:p>
        </p:txBody>
      </p:sp>
      <p:sp>
        <p:nvSpPr>
          <p:cNvPr id="97293" name="AutoShape 13"/>
          <p:cNvSpPr>
            <a:spLocks noChangeArrowheads="1"/>
          </p:cNvSpPr>
          <p:nvPr/>
        </p:nvSpPr>
        <p:spPr bwMode="auto">
          <a:xfrm>
            <a:off x="83344" y="4995863"/>
            <a:ext cx="1670050" cy="633413"/>
          </a:xfrm>
          <a:prstGeom prst="wedgeRoundRectCallout">
            <a:avLst>
              <a:gd name="adj1" fmla="val 63374"/>
              <a:gd name="adj2" fmla="val -83703"/>
              <a:gd name="adj3" fmla="val 16667"/>
            </a:avLst>
          </a:prstGeom>
          <a:noFill/>
          <a:ln w="12700">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latin typeface="Helvetica" panose="020B0604020202020204" pitchFamily="34" charset="0"/>
              </a:rPr>
              <a:t>Όνομα</a:t>
            </a:r>
            <a:endParaRPr lang="en-US" altLang="el-GR" sz="2000" b="1">
              <a:latin typeface="Helvetica" panose="020B0604020202020204" pitchFamily="34" charset="0"/>
            </a:endParaRPr>
          </a:p>
        </p:txBody>
      </p:sp>
      <p:sp>
        <p:nvSpPr>
          <p:cNvPr id="97294" name="AutoShape 14"/>
          <p:cNvSpPr>
            <a:spLocks noChangeArrowheads="1"/>
          </p:cNvSpPr>
          <p:nvPr/>
        </p:nvSpPr>
        <p:spPr bwMode="auto">
          <a:xfrm>
            <a:off x="6686550" y="4149725"/>
            <a:ext cx="2243138" cy="846138"/>
          </a:xfrm>
          <a:prstGeom prst="wedgeRoundRectCallout">
            <a:avLst>
              <a:gd name="adj1" fmla="val -85201"/>
              <a:gd name="adj2" fmla="val 98125"/>
              <a:gd name="adj3" fmla="val 16667"/>
            </a:avLst>
          </a:prstGeom>
          <a:noFill/>
          <a:ln w="12700">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latin typeface="Helvetica" panose="020B0604020202020204" pitchFamily="34" charset="0"/>
              </a:rPr>
              <a:t>Προαιρετική περιγραφή</a:t>
            </a:r>
            <a:endParaRPr lang="en-US" altLang="el-GR" sz="2000" b="1">
              <a:latin typeface="Helvetica" panose="020B0604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a:lstStyle/>
          <a:p>
            <a:r>
              <a:rPr lang="en-US" altLang="el-GR" sz="4000"/>
              <a:t>Actor </a:t>
            </a:r>
            <a:r>
              <a:rPr lang="el-GR" altLang="el-GR" sz="4000"/>
              <a:t>έναντι</a:t>
            </a:r>
            <a:r>
              <a:rPr lang="en-US" altLang="el-GR" sz="4000"/>
              <a:t> </a:t>
            </a:r>
            <a:r>
              <a:rPr lang="el-GR" altLang="el-GR" sz="4000"/>
              <a:t>Κλάσης έναντι Αντικειμένου</a:t>
            </a:r>
          </a:p>
        </p:txBody>
      </p:sp>
      <p:sp>
        <p:nvSpPr>
          <p:cNvPr id="634883" name="Rectangle 3"/>
          <p:cNvSpPr>
            <a:spLocks noGrp="1" noChangeArrowheads="1"/>
          </p:cNvSpPr>
          <p:nvPr>
            <p:ph idx="1"/>
          </p:nvPr>
        </p:nvSpPr>
        <p:spPr/>
        <p:txBody>
          <a:bodyPr/>
          <a:lstStyle/>
          <a:p>
            <a:r>
              <a:rPr lang="en-US" altLang="el-GR" sz="2400" b="1" dirty="0">
                <a:solidFill>
                  <a:schemeClr val="tx2"/>
                </a:solidFill>
              </a:rPr>
              <a:t>Actor </a:t>
            </a:r>
          </a:p>
          <a:p>
            <a:pPr lvl="1"/>
            <a:r>
              <a:rPr lang="el-GR" altLang="el-GR" sz="2000" dirty="0"/>
              <a:t>Μία οντότητα εκτός του συστήματος που μοντελοποιείται, η οποία </a:t>
            </a:r>
            <a:r>
              <a:rPr lang="el-GR" altLang="el-GR" sz="2000" dirty="0" err="1"/>
              <a:t>αλληλεπιδρά</a:t>
            </a:r>
            <a:r>
              <a:rPr lang="el-GR" altLang="el-GR" sz="2000" dirty="0"/>
              <a:t> με το σύστημα (π.χ. επιβάτης)</a:t>
            </a:r>
          </a:p>
          <a:p>
            <a:r>
              <a:rPr lang="el-GR" altLang="el-GR" sz="2400" b="1" dirty="0">
                <a:solidFill>
                  <a:schemeClr val="tx2"/>
                </a:solidFill>
              </a:rPr>
              <a:t>Κλάση</a:t>
            </a:r>
            <a:endParaRPr lang="en-US" altLang="el-GR" sz="2400" b="1" dirty="0">
              <a:solidFill>
                <a:schemeClr val="tx2"/>
              </a:solidFill>
            </a:endParaRPr>
          </a:p>
          <a:p>
            <a:pPr lvl="1"/>
            <a:r>
              <a:rPr lang="el-GR" altLang="el-GR" sz="2000" dirty="0"/>
              <a:t>Μία αφαίρεση που </a:t>
            </a:r>
            <a:r>
              <a:rPr lang="el-GR" altLang="el-GR" sz="2000" dirty="0" err="1"/>
              <a:t>μοντελοποιεί</a:t>
            </a:r>
            <a:r>
              <a:rPr lang="el-GR" altLang="el-GR" sz="2000" dirty="0"/>
              <a:t> μία οντότητα είτε στο «πεδίο της εφαρμογής» (π.χ. «Εισιτήριο», «Πελάτης») είτε στο «πεδίο της λύσης» (π.χ. «Πλαίσιο διαλόγου»).</a:t>
            </a:r>
          </a:p>
          <a:p>
            <a:pPr lvl="1"/>
            <a:r>
              <a:rPr lang="el-GR" altLang="el-GR" sz="2000" dirty="0"/>
              <a:t>Η κλάση είναι τμήμα του </a:t>
            </a:r>
            <a:r>
              <a:rPr lang="el-GR" altLang="el-GR" sz="2000" i="1" dirty="0"/>
              <a:t>μοντέλου του συστήματος</a:t>
            </a:r>
            <a:r>
              <a:rPr lang="el-GR" altLang="el-GR" sz="2000" dirty="0"/>
              <a:t> («Χρήστης», «Αυτόματος πωλητής εισιτηρίων», «Εξυπηρέτης»)</a:t>
            </a:r>
          </a:p>
          <a:p>
            <a:r>
              <a:rPr lang="el-GR" altLang="el-GR" sz="2400" b="1" dirty="0">
                <a:solidFill>
                  <a:schemeClr val="tx2"/>
                </a:solidFill>
              </a:rPr>
              <a:t>Αντικείμενο</a:t>
            </a:r>
            <a:endParaRPr lang="en-US" altLang="el-GR" sz="2400" b="1" dirty="0">
              <a:solidFill>
                <a:schemeClr val="tx2"/>
              </a:solidFill>
            </a:endParaRPr>
          </a:p>
          <a:p>
            <a:pPr lvl="1"/>
            <a:r>
              <a:rPr lang="el-GR" altLang="el-GR" sz="2000" dirty="0"/>
              <a:t>Ένα </a:t>
            </a:r>
            <a:r>
              <a:rPr lang="el-GR" altLang="el-GR" sz="2000" i="1" dirty="0"/>
              <a:t>συγκεκριμένο στιγμιότυπο </a:t>
            </a:r>
            <a:r>
              <a:rPr lang="el-GR" altLang="el-GR" sz="2000" dirty="0"/>
              <a:t>μιας κλάσης (π.χ. η διαδρομή «Τρίπολη - Αθήνα»)</a:t>
            </a:r>
            <a:endParaRPr lang="el-GR" altLang="el-GR" sz="2000" i="1" dirty="0"/>
          </a:p>
        </p:txBody>
      </p:sp>
      <p:sp>
        <p:nvSpPr>
          <p:cNvPr id="6" name="Slide Number Placeholder 5"/>
          <p:cNvSpPr>
            <a:spLocks noGrp="1"/>
          </p:cNvSpPr>
          <p:nvPr>
            <p:ph type="sldNum" sz="quarter" idx="12"/>
          </p:nvPr>
        </p:nvSpPr>
        <p:spPr/>
        <p:txBody>
          <a:bodyPr/>
          <a:lstStyle/>
          <a:p>
            <a:fld id="{1F6A4AF0-45D7-4E38-875E-843B3E64C426}" type="slidenum">
              <a:rPr lang="el-GR" altLang="el-GR"/>
              <a:pPr/>
              <a:t>50</a:t>
            </a:fld>
            <a:endParaRPr lang="el-GR" altLang="el-G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Rectangle 2"/>
          <p:cNvSpPr>
            <a:spLocks noGrp="1" noChangeArrowheads="1"/>
          </p:cNvSpPr>
          <p:nvPr>
            <p:ph type="title"/>
          </p:nvPr>
        </p:nvSpPr>
        <p:spPr/>
        <p:txBody>
          <a:bodyPr/>
          <a:lstStyle/>
          <a:p>
            <a:r>
              <a:rPr lang="el-GR" altLang="el-GR"/>
              <a:t>Στιγμιότυπα</a:t>
            </a:r>
          </a:p>
        </p:txBody>
      </p:sp>
      <p:sp>
        <p:nvSpPr>
          <p:cNvPr id="630787" name="Rectangle 3"/>
          <p:cNvSpPr>
            <a:spLocks noGrp="1" noChangeArrowheads="1"/>
          </p:cNvSpPr>
          <p:nvPr>
            <p:ph idx="1"/>
          </p:nvPr>
        </p:nvSpPr>
        <p:spPr>
          <a:xfrm>
            <a:off x="457200" y="1358770"/>
            <a:ext cx="8229600" cy="2638425"/>
          </a:xfrm>
        </p:spPr>
        <p:txBody>
          <a:bodyPr/>
          <a:lstStyle/>
          <a:p>
            <a:r>
              <a:rPr lang="el-GR" altLang="el-GR" sz="2400"/>
              <a:t>Ένα </a:t>
            </a:r>
            <a:r>
              <a:rPr lang="el-GR" altLang="el-GR" sz="2400" b="1" i="1"/>
              <a:t>στιγμιότυπο</a:t>
            </a:r>
            <a:r>
              <a:rPr lang="en-US" altLang="el-GR" sz="2400"/>
              <a:t> </a:t>
            </a:r>
            <a:r>
              <a:rPr lang="el-GR" altLang="el-GR" sz="2400"/>
              <a:t>αναπαριστά ένα συγκεκριμένο μέλος μιας κλάσης</a:t>
            </a:r>
            <a:endParaRPr lang="en-US" altLang="el-GR" sz="2400"/>
          </a:p>
          <a:p>
            <a:r>
              <a:rPr lang="el-GR" altLang="el-GR" sz="2400"/>
              <a:t>Τα γνωρίσματα αναπαρίστανται με τις τιμές τους</a:t>
            </a:r>
          </a:p>
          <a:p>
            <a:r>
              <a:rPr lang="el-GR" altLang="el-GR" sz="2400"/>
              <a:t>Το όνομα του στιγμιοτύπου </a:t>
            </a:r>
            <a:r>
              <a:rPr lang="el-GR" altLang="el-GR" sz="2400" i="1" u="sng"/>
              <a:t>υπογραμμίζεται</a:t>
            </a:r>
            <a:r>
              <a:rPr lang="el-GR" altLang="el-GR" sz="2400"/>
              <a:t> </a:t>
            </a:r>
          </a:p>
          <a:p>
            <a:r>
              <a:rPr lang="el-GR" altLang="el-GR" sz="2400"/>
              <a:t>Το όνομα του στιγμιοτύπου μπορεί να περιλαμβάνει μόνο το όνομα της κλάσης (</a:t>
            </a:r>
            <a:r>
              <a:rPr lang="el-GR" altLang="el-GR" sz="2400" i="1"/>
              <a:t>ανώνυμα αντικείμενα</a:t>
            </a:r>
            <a:r>
              <a:rPr lang="el-GR" altLang="el-GR" sz="2400"/>
              <a:t>)</a:t>
            </a:r>
          </a:p>
        </p:txBody>
      </p:sp>
      <p:sp>
        <p:nvSpPr>
          <p:cNvPr id="13" name="Slide Number Placeholder 5"/>
          <p:cNvSpPr>
            <a:spLocks noGrp="1"/>
          </p:cNvSpPr>
          <p:nvPr>
            <p:ph type="sldNum" sz="quarter" idx="12"/>
          </p:nvPr>
        </p:nvSpPr>
        <p:spPr/>
        <p:txBody>
          <a:bodyPr/>
          <a:lstStyle/>
          <a:p>
            <a:fld id="{B2E563B3-022E-4493-9986-38193CF09985}" type="slidenum">
              <a:rPr lang="el-GR" altLang="el-GR"/>
              <a:pPr/>
              <a:t>51</a:t>
            </a:fld>
            <a:endParaRPr lang="el-GR" altLang="el-GR"/>
          </a:p>
        </p:txBody>
      </p:sp>
      <p:sp>
        <p:nvSpPr>
          <p:cNvPr id="630788" name="Rectangle 7"/>
          <p:cNvSpPr>
            <a:spLocks noChangeArrowheads="1"/>
          </p:cNvSpPr>
          <p:nvPr/>
        </p:nvSpPr>
        <p:spPr bwMode="auto">
          <a:xfrm>
            <a:off x="207963" y="4267070"/>
            <a:ext cx="3373437"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latin typeface="Courier" charset="0"/>
              </a:rPr>
              <a:t>fullFare: FareCatalogue</a:t>
            </a:r>
            <a:endParaRPr lang="el-GR" altLang="el-GR" sz="1800" b="1" u="sng">
              <a:latin typeface="Courier" charset="0"/>
            </a:endParaRPr>
          </a:p>
        </p:txBody>
      </p:sp>
      <p:sp>
        <p:nvSpPr>
          <p:cNvPr id="630789" name="Rectangle 9"/>
          <p:cNvSpPr>
            <a:spLocks noChangeArrowheads="1"/>
          </p:cNvSpPr>
          <p:nvPr/>
        </p:nvSpPr>
        <p:spPr bwMode="auto">
          <a:xfrm>
            <a:off x="206375" y="4719508"/>
            <a:ext cx="3375025" cy="14382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tabLst>
                <a:tab pos="450850" algn="l"/>
              </a:tabLst>
              <a:defRPr>
                <a:solidFill>
                  <a:schemeClr val="tx1"/>
                </a:solidFill>
                <a:latin typeface="Arial" panose="020B0604020202020204" pitchFamily="34" charset="0"/>
              </a:defRPr>
            </a:lvl1pPr>
            <a:lvl2pPr marL="37931725" indent="-37474525">
              <a:tabLst>
                <a:tab pos="450850" algn="l"/>
              </a:tabLst>
              <a:defRPr>
                <a:solidFill>
                  <a:schemeClr val="tx1"/>
                </a:solidFill>
                <a:latin typeface="Arial" panose="020B0604020202020204" pitchFamily="34" charset="0"/>
              </a:defRPr>
            </a:lvl2pPr>
            <a:lvl3pPr>
              <a:tabLst>
                <a:tab pos="450850" algn="l"/>
              </a:tabLst>
              <a:defRPr>
                <a:solidFill>
                  <a:schemeClr val="tx1"/>
                </a:solidFill>
                <a:latin typeface="Arial" panose="020B0604020202020204" pitchFamily="34" charset="0"/>
              </a:defRPr>
            </a:lvl3pPr>
            <a:lvl4pPr>
              <a:tabLst>
                <a:tab pos="450850" algn="l"/>
              </a:tabLst>
              <a:defRPr>
                <a:solidFill>
                  <a:schemeClr val="tx1"/>
                </a:solidFill>
                <a:latin typeface="Arial" panose="020B0604020202020204" pitchFamily="34" charset="0"/>
              </a:defRPr>
            </a:lvl4pPr>
            <a:lvl5pPr>
              <a:tabLst>
                <a:tab pos="450850" algn="l"/>
              </a:tabLst>
              <a:defRPr>
                <a:solidFill>
                  <a:schemeClr val="tx1"/>
                </a:solidFill>
                <a:latin typeface="Arial" panose="020B0604020202020204" pitchFamily="34" charset="0"/>
              </a:defRPr>
            </a:lvl5pPr>
            <a:lvl6pPr marL="457200" fontAlgn="base">
              <a:spcBef>
                <a:spcPct val="0"/>
              </a:spcBef>
              <a:spcAft>
                <a:spcPct val="0"/>
              </a:spcAft>
              <a:tabLst>
                <a:tab pos="450850" algn="l"/>
              </a:tabLst>
              <a:defRPr>
                <a:solidFill>
                  <a:schemeClr val="tx1"/>
                </a:solidFill>
                <a:latin typeface="Arial" panose="020B0604020202020204" pitchFamily="34" charset="0"/>
              </a:defRPr>
            </a:lvl6pPr>
            <a:lvl7pPr marL="914400" fontAlgn="base">
              <a:spcBef>
                <a:spcPct val="0"/>
              </a:spcBef>
              <a:spcAft>
                <a:spcPct val="0"/>
              </a:spcAft>
              <a:tabLst>
                <a:tab pos="450850" algn="l"/>
              </a:tabLst>
              <a:defRPr>
                <a:solidFill>
                  <a:schemeClr val="tx1"/>
                </a:solidFill>
                <a:latin typeface="Arial" panose="020B0604020202020204" pitchFamily="34" charset="0"/>
              </a:defRPr>
            </a:lvl7pPr>
            <a:lvl8pPr marL="1371600" fontAlgn="base">
              <a:spcBef>
                <a:spcPct val="0"/>
              </a:spcBef>
              <a:spcAft>
                <a:spcPct val="0"/>
              </a:spcAft>
              <a:tabLst>
                <a:tab pos="450850" algn="l"/>
              </a:tabLst>
              <a:defRPr>
                <a:solidFill>
                  <a:schemeClr val="tx1"/>
                </a:solidFill>
                <a:latin typeface="Arial" panose="020B0604020202020204" pitchFamily="34" charset="0"/>
              </a:defRPr>
            </a:lvl8pPr>
            <a:lvl9pPr marL="1828800" fontAlgn="base">
              <a:spcBef>
                <a:spcPct val="0"/>
              </a:spcBef>
              <a:spcAft>
                <a:spcPct val="0"/>
              </a:spcAft>
              <a:tabLst>
                <a:tab pos="450850" algn="l"/>
              </a:tabLst>
              <a:defRPr>
                <a:solidFill>
                  <a:schemeClr val="tx1"/>
                </a:solidFill>
                <a:latin typeface="Arial" panose="020B0604020202020204" pitchFamily="34" charset="0"/>
              </a:defRPr>
            </a:lvl9pPr>
          </a:lstStyle>
          <a:p>
            <a:pPr eaLnBrk="0" hangingPunct="0"/>
            <a:r>
              <a:rPr lang="en-US" altLang="el-GR" sz="1800" b="1">
                <a:latin typeface="Courier" charset="0"/>
              </a:rPr>
              <a:t>Zone2price = {</a:t>
            </a:r>
          </a:p>
          <a:p>
            <a:pPr eaLnBrk="0" hangingPunct="0"/>
            <a:r>
              <a:rPr lang="en-US" altLang="el-GR" sz="1800" b="1">
                <a:latin typeface="Courier" charset="0"/>
              </a:rPr>
              <a:t>	{‘1’, 1.20},</a:t>
            </a:r>
          </a:p>
          <a:p>
            <a:pPr eaLnBrk="0" hangingPunct="0"/>
            <a:r>
              <a:rPr lang="en-US" altLang="el-GR" sz="1800" b="1">
                <a:latin typeface="Courier" charset="0"/>
              </a:rPr>
              <a:t>	{‘2’, 1.40},</a:t>
            </a:r>
          </a:p>
          <a:p>
            <a:pPr eaLnBrk="0" hangingPunct="0"/>
            <a:r>
              <a:rPr lang="en-US" altLang="el-GR" sz="1800" b="1">
                <a:latin typeface="Courier" charset="0"/>
              </a:rPr>
              <a:t>	{‘3’, 2.50}</a:t>
            </a:r>
          </a:p>
          <a:p>
            <a:pPr eaLnBrk="0" hangingPunct="0"/>
            <a:r>
              <a:rPr lang="en-US" altLang="el-GR" sz="1800" b="1">
                <a:latin typeface="Courier" charset="0"/>
              </a:rPr>
              <a:t>}</a:t>
            </a:r>
            <a:endParaRPr lang="el-GR" altLang="el-GR" sz="1800" b="1">
              <a:latin typeface="Courier" charset="0"/>
            </a:endParaRPr>
          </a:p>
        </p:txBody>
      </p:sp>
      <p:sp>
        <p:nvSpPr>
          <p:cNvPr id="630791" name="Rectangle 7"/>
          <p:cNvSpPr>
            <a:spLocks noChangeArrowheads="1"/>
          </p:cNvSpPr>
          <p:nvPr/>
        </p:nvSpPr>
        <p:spPr bwMode="auto">
          <a:xfrm>
            <a:off x="5294313" y="4267070"/>
            <a:ext cx="3373437"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latin typeface="Courier" charset="0"/>
              </a:rPr>
              <a:t>: FareCatalogue</a:t>
            </a:r>
            <a:endParaRPr lang="el-GR" altLang="el-GR" sz="1800" b="1" u="sng">
              <a:latin typeface="Courier" charset="0"/>
            </a:endParaRPr>
          </a:p>
        </p:txBody>
      </p:sp>
      <p:sp>
        <p:nvSpPr>
          <p:cNvPr id="630792" name="Rectangle 9"/>
          <p:cNvSpPr>
            <a:spLocks noChangeArrowheads="1"/>
          </p:cNvSpPr>
          <p:nvPr/>
        </p:nvSpPr>
        <p:spPr bwMode="auto">
          <a:xfrm>
            <a:off x="5292725" y="4719508"/>
            <a:ext cx="3375025" cy="14382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tabLst>
                <a:tab pos="450850" algn="l"/>
              </a:tabLst>
              <a:defRPr>
                <a:solidFill>
                  <a:schemeClr val="tx1"/>
                </a:solidFill>
                <a:latin typeface="Arial" panose="020B0604020202020204" pitchFamily="34" charset="0"/>
              </a:defRPr>
            </a:lvl1pPr>
            <a:lvl2pPr marL="37931725" indent="-37474525">
              <a:tabLst>
                <a:tab pos="450850" algn="l"/>
              </a:tabLst>
              <a:defRPr>
                <a:solidFill>
                  <a:schemeClr val="tx1"/>
                </a:solidFill>
                <a:latin typeface="Arial" panose="020B0604020202020204" pitchFamily="34" charset="0"/>
              </a:defRPr>
            </a:lvl2pPr>
            <a:lvl3pPr>
              <a:tabLst>
                <a:tab pos="450850" algn="l"/>
              </a:tabLst>
              <a:defRPr>
                <a:solidFill>
                  <a:schemeClr val="tx1"/>
                </a:solidFill>
                <a:latin typeface="Arial" panose="020B0604020202020204" pitchFamily="34" charset="0"/>
              </a:defRPr>
            </a:lvl3pPr>
            <a:lvl4pPr>
              <a:tabLst>
                <a:tab pos="450850" algn="l"/>
              </a:tabLst>
              <a:defRPr>
                <a:solidFill>
                  <a:schemeClr val="tx1"/>
                </a:solidFill>
                <a:latin typeface="Arial" panose="020B0604020202020204" pitchFamily="34" charset="0"/>
              </a:defRPr>
            </a:lvl4pPr>
            <a:lvl5pPr>
              <a:tabLst>
                <a:tab pos="450850" algn="l"/>
              </a:tabLst>
              <a:defRPr>
                <a:solidFill>
                  <a:schemeClr val="tx1"/>
                </a:solidFill>
                <a:latin typeface="Arial" panose="020B0604020202020204" pitchFamily="34" charset="0"/>
              </a:defRPr>
            </a:lvl5pPr>
            <a:lvl6pPr marL="457200" fontAlgn="base">
              <a:spcBef>
                <a:spcPct val="0"/>
              </a:spcBef>
              <a:spcAft>
                <a:spcPct val="0"/>
              </a:spcAft>
              <a:tabLst>
                <a:tab pos="450850" algn="l"/>
              </a:tabLst>
              <a:defRPr>
                <a:solidFill>
                  <a:schemeClr val="tx1"/>
                </a:solidFill>
                <a:latin typeface="Arial" panose="020B0604020202020204" pitchFamily="34" charset="0"/>
              </a:defRPr>
            </a:lvl6pPr>
            <a:lvl7pPr marL="914400" fontAlgn="base">
              <a:spcBef>
                <a:spcPct val="0"/>
              </a:spcBef>
              <a:spcAft>
                <a:spcPct val="0"/>
              </a:spcAft>
              <a:tabLst>
                <a:tab pos="450850" algn="l"/>
              </a:tabLst>
              <a:defRPr>
                <a:solidFill>
                  <a:schemeClr val="tx1"/>
                </a:solidFill>
                <a:latin typeface="Arial" panose="020B0604020202020204" pitchFamily="34" charset="0"/>
              </a:defRPr>
            </a:lvl7pPr>
            <a:lvl8pPr marL="1371600" fontAlgn="base">
              <a:spcBef>
                <a:spcPct val="0"/>
              </a:spcBef>
              <a:spcAft>
                <a:spcPct val="0"/>
              </a:spcAft>
              <a:tabLst>
                <a:tab pos="450850" algn="l"/>
              </a:tabLst>
              <a:defRPr>
                <a:solidFill>
                  <a:schemeClr val="tx1"/>
                </a:solidFill>
                <a:latin typeface="Arial" panose="020B0604020202020204" pitchFamily="34" charset="0"/>
              </a:defRPr>
            </a:lvl8pPr>
            <a:lvl9pPr marL="1828800" fontAlgn="base">
              <a:spcBef>
                <a:spcPct val="0"/>
              </a:spcBef>
              <a:spcAft>
                <a:spcPct val="0"/>
              </a:spcAft>
              <a:tabLst>
                <a:tab pos="450850" algn="l"/>
              </a:tabLst>
              <a:defRPr>
                <a:solidFill>
                  <a:schemeClr val="tx1"/>
                </a:solidFill>
                <a:latin typeface="Arial" panose="020B0604020202020204" pitchFamily="34" charset="0"/>
              </a:defRPr>
            </a:lvl9pPr>
          </a:lstStyle>
          <a:p>
            <a:pPr eaLnBrk="0" hangingPunct="0"/>
            <a:r>
              <a:rPr lang="en-US" altLang="el-GR" sz="1800" b="1">
                <a:latin typeface="Courier" charset="0"/>
              </a:rPr>
              <a:t>Zone2price = {</a:t>
            </a:r>
          </a:p>
          <a:p>
            <a:pPr eaLnBrk="0" hangingPunct="0"/>
            <a:r>
              <a:rPr lang="en-US" altLang="el-GR" sz="1800" b="1">
                <a:latin typeface="Courier" charset="0"/>
              </a:rPr>
              <a:t>	{‘1’, 1.20},</a:t>
            </a:r>
          </a:p>
          <a:p>
            <a:pPr eaLnBrk="0" hangingPunct="0"/>
            <a:r>
              <a:rPr lang="en-US" altLang="el-GR" sz="1800" b="1">
                <a:latin typeface="Courier" charset="0"/>
              </a:rPr>
              <a:t>	{‘2’, 1.40},</a:t>
            </a:r>
          </a:p>
          <a:p>
            <a:pPr eaLnBrk="0" hangingPunct="0"/>
            <a:r>
              <a:rPr lang="en-US" altLang="el-GR" sz="1800" b="1">
                <a:latin typeface="Courier" charset="0"/>
              </a:rPr>
              <a:t>	{‘3’, 2.50}</a:t>
            </a:r>
          </a:p>
          <a:p>
            <a:pPr eaLnBrk="0" hangingPunct="0"/>
            <a:r>
              <a:rPr lang="en-US" altLang="el-GR" sz="1800" b="1">
                <a:latin typeface="Courier" charset="0"/>
              </a:rPr>
              <a:t>}</a:t>
            </a:r>
            <a:endParaRPr lang="el-GR" altLang="el-GR" sz="1800" b="1">
              <a:latin typeface="Courier" charset="0"/>
            </a:endParaRPr>
          </a:p>
        </p:txBody>
      </p:sp>
      <p:sp>
        <p:nvSpPr>
          <p:cNvPr id="630793" name="Text Box 9"/>
          <p:cNvSpPr txBox="1">
            <a:spLocks noChangeArrowheads="1"/>
          </p:cNvSpPr>
          <p:nvPr/>
        </p:nvSpPr>
        <p:spPr bwMode="auto">
          <a:xfrm>
            <a:off x="3357563" y="3908295"/>
            <a:ext cx="23193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Ανώνυμο αντικείμενο</a:t>
            </a:r>
          </a:p>
        </p:txBody>
      </p:sp>
      <p:sp>
        <p:nvSpPr>
          <p:cNvPr id="630794" name="Line 10"/>
          <p:cNvSpPr>
            <a:spLocks noChangeShapeType="1"/>
          </p:cNvSpPr>
          <p:nvPr/>
        </p:nvSpPr>
        <p:spPr bwMode="auto">
          <a:xfrm flipH="1" flipV="1">
            <a:off x="2727325" y="5618033"/>
            <a:ext cx="674688" cy="5842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30795" name="Line 11"/>
          <p:cNvSpPr>
            <a:spLocks noChangeShapeType="1"/>
          </p:cNvSpPr>
          <p:nvPr/>
        </p:nvSpPr>
        <p:spPr bwMode="auto">
          <a:xfrm>
            <a:off x="4751388" y="4222620"/>
            <a:ext cx="1081087" cy="2254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6" name="Rectangle 2"/>
          <p:cNvSpPr>
            <a:spLocks noGrp="1" noChangeArrowheads="1"/>
          </p:cNvSpPr>
          <p:nvPr>
            <p:ph type="title"/>
          </p:nvPr>
        </p:nvSpPr>
        <p:spPr>
          <a:xfrm>
            <a:off x="457200" y="188913"/>
            <a:ext cx="8229600" cy="900112"/>
          </a:xfrm>
        </p:spPr>
        <p:txBody>
          <a:bodyPr/>
          <a:lstStyle/>
          <a:p>
            <a:r>
              <a:rPr lang="el-GR" altLang="el-GR"/>
              <a:t>Συσχετίσεις</a:t>
            </a:r>
          </a:p>
        </p:txBody>
      </p:sp>
      <p:sp>
        <p:nvSpPr>
          <p:cNvPr id="635907" name="Rectangle 3"/>
          <p:cNvSpPr>
            <a:spLocks noGrp="1" noChangeArrowheads="1"/>
          </p:cNvSpPr>
          <p:nvPr>
            <p:ph idx="1"/>
          </p:nvPr>
        </p:nvSpPr>
        <p:spPr>
          <a:xfrm>
            <a:off x="314325" y="1360830"/>
            <a:ext cx="8372475" cy="3343275"/>
          </a:xfrm>
        </p:spPr>
        <p:txBody>
          <a:bodyPr/>
          <a:lstStyle/>
          <a:p>
            <a:r>
              <a:rPr lang="el-GR" altLang="el-GR" sz="2800" dirty="0"/>
              <a:t>Η συσχέτιση (</a:t>
            </a:r>
            <a:r>
              <a:rPr lang="en-US" altLang="el-GR" sz="2800" dirty="0"/>
              <a:t>association) </a:t>
            </a:r>
            <a:r>
              <a:rPr lang="el-GR" altLang="el-GR" sz="2800" dirty="0"/>
              <a:t>αναπαριστά κάποια σύνδεση των αντικειμένων δύο κλάσεων</a:t>
            </a:r>
          </a:p>
          <a:p>
            <a:r>
              <a:rPr lang="el-GR" altLang="el-GR" sz="2800" dirty="0"/>
              <a:t>Απεικονίζει τη</a:t>
            </a:r>
            <a:r>
              <a:rPr lang="en-US" altLang="el-GR" sz="2800" dirty="0"/>
              <a:t> </a:t>
            </a:r>
            <a:r>
              <a:rPr lang="el-GR" altLang="el-GR" sz="2800" dirty="0"/>
              <a:t>σχέση μεταξύ των κλάσεων</a:t>
            </a:r>
          </a:p>
          <a:p>
            <a:r>
              <a:rPr lang="el-GR" altLang="el-GR" sz="2800" dirty="0"/>
              <a:t>Η συσχέτιση μπορεί να ονοματίζεται με κάποιο ρήμα που αναπαριστά τη σημασία της</a:t>
            </a:r>
          </a:p>
          <a:p>
            <a:pPr lvl="1"/>
            <a:r>
              <a:rPr lang="el-GR" altLang="el-GR" sz="2400" dirty="0"/>
              <a:t>Μπορεί να σημειώνεται και ένα βέλος, ειδικότερα όταν </a:t>
            </a:r>
            <a:r>
              <a:rPr lang="el-GR" altLang="el-GR" sz="2400" i="1" dirty="0"/>
              <a:t>δεν</a:t>
            </a:r>
            <a:r>
              <a:rPr lang="el-GR" altLang="el-GR" sz="2400" dirty="0"/>
              <a:t> διαβάζεται από αριστερά προς τα δεξιά</a:t>
            </a:r>
            <a:endParaRPr lang="el-GR" altLang="el-GR" sz="2000" dirty="0"/>
          </a:p>
        </p:txBody>
      </p:sp>
      <p:sp>
        <p:nvSpPr>
          <p:cNvPr id="20" name="Slide Number Placeholder 5"/>
          <p:cNvSpPr>
            <a:spLocks noGrp="1"/>
          </p:cNvSpPr>
          <p:nvPr>
            <p:ph type="sldNum" sz="quarter" idx="12"/>
          </p:nvPr>
        </p:nvSpPr>
        <p:spPr/>
        <p:txBody>
          <a:bodyPr/>
          <a:lstStyle/>
          <a:p>
            <a:fld id="{392F58B0-10C8-4920-9ECA-3C11BFB5C145}" type="slidenum">
              <a:rPr lang="el-GR" altLang="el-GR"/>
              <a:pPr/>
              <a:t>52</a:t>
            </a:fld>
            <a:endParaRPr lang="el-GR" altLang="el-GR"/>
          </a:p>
        </p:txBody>
      </p:sp>
      <p:sp>
        <p:nvSpPr>
          <p:cNvPr id="635909" name="Rectangle 7"/>
          <p:cNvSpPr>
            <a:spLocks noChangeArrowheads="1"/>
          </p:cNvSpPr>
          <p:nvPr/>
        </p:nvSpPr>
        <p:spPr bwMode="auto">
          <a:xfrm>
            <a:off x="163513" y="4599130"/>
            <a:ext cx="3373437"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
        <p:nvSpPr>
          <p:cNvPr id="635910" name="Rectangle 9"/>
          <p:cNvSpPr>
            <a:spLocks noChangeArrowheads="1"/>
          </p:cNvSpPr>
          <p:nvPr/>
        </p:nvSpPr>
        <p:spPr bwMode="auto">
          <a:xfrm>
            <a:off x="161925" y="5051568"/>
            <a:ext cx="3375025" cy="4032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rPr>
              <a:t>Table zone2price</a:t>
            </a:r>
            <a:endParaRPr lang="el-GR" altLang="el-GR" sz="1800" b="1">
              <a:latin typeface="Courier" charset="0"/>
            </a:endParaRPr>
          </a:p>
        </p:txBody>
      </p:sp>
      <p:sp>
        <p:nvSpPr>
          <p:cNvPr id="635911" name="Rectangle 10"/>
          <p:cNvSpPr>
            <a:spLocks noChangeArrowheads="1"/>
          </p:cNvSpPr>
          <p:nvPr/>
        </p:nvSpPr>
        <p:spPr bwMode="auto">
          <a:xfrm>
            <a:off x="161925" y="5454793"/>
            <a:ext cx="3375025" cy="7207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800" b="1">
                <a:latin typeface="Courier" charset="0"/>
              </a:rPr>
              <a:t>Enumeration getZones()</a:t>
            </a:r>
          </a:p>
          <a:p>
            <a:r>
              <a:rPr lang="en-US" altLang="el-GR" sz="1800" b="1">
                <a:latin typeface="Courier" charset="0"/>
              </a:rPr>
              <a:t>Price getPrice(Zone)</a:t>
            </a:r>
            <a:endParaRPr lang="el-GR" altLang="el-GR" sz="1800" b="1">
              <a:latin typeface="Courier" charset="0"/>
              <a:ea typeface="ＭＳ Ｐゴシック" panose="020B0600070205080204" pitchFamily="34" charset="-128"/>
            </a:endParaRPr>
          </a:p>
        </p:txBody>
      </p:sp>
      <p:sp>
        <p:nvSpPr>
          <p:cNvPr id="635912" name="Line 22"/>
          <p:cNvSpPr>
            <a:spLocks noChangeShapeType="1"/>
          </p:cNvSpPr>
          <p:nvPr/>
        </p:nvSpPr>
        <p:spPr bwMode="auto">
          <a:xfrm>
            <a:off x="3536950" y="5251593"/>
            <a:ext cx="22971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635913" name="Text Box 29"/>
          <p:cNvSpPr txBox="1">
            <a:spLocks noChangeArrowheads="1"/>
          </p:cNvSpPr>
          <p:nvPr/>
        </p:nvSpPr>
        <p:spPr bwMode="auto">
          <a:xfrm>
            <a:off x="3729038" y="5346843"/>
            <a:ext cx="2730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latin typeface="Helvetica" panose="020B0604020202020204" pitchFamily="34" charset="0"/>
              </a:rPr>
              <a:t>*</a:t>
            </a:r>
            <a:endParaRPr lang="en-US" altLang="el-GR" sz="1800">
              <a:latin typeface="Helvetica" panose="020B0604020202020204" pitchFamily="34" charset="0"/>
            </a:endParaRPr>
          </a:p>
        </p:txBody>
      </p:sp>
      <p:sp>
        <p:nvSpPr>
          <p:cNvPr id="635914" name="Text Box 31"/>
          <p:cNvSpPr txBox="1">
            <a:spLocks noChangeArrowheads="1"/>
          </p:cNvSpPr>
          <p:nvPr/>
        </p:nvSpPr>
        <p:spPr bwMode="auto">
          <a:xfrm>
            <a:off x="5475288" y="5327793"/>
            <a:ext cx="303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400">
                <a:latin typeface="Helvetica" panose="020B0604020202020204" pitchFamily="34" charset="0"/>
                <a:ea typeface="ＭＳ Ｐゴシック" panose="020B0600070205080204" pitchFamily="34" charset="-128"/>
              </a:rPr>
              <a:t>*</a:t>
            </a:r>
          </a:p>
        </p:txBody>
      </p:sp>
      <p:sp>
        <p:nvSpPr>
          <p:cNvPr id="635915" name="Rectangle 37"/>
          <p:cNvSpPr>
            <a:spLocks noChangeArrowheads="1"/>
          </p:cNvSpPr>
          <p:nvPr/>
        </p:nvSpPr>
        <p:spPr bwMode="auto">
          <a:xfrm>
            <a:off x="5830888" y="4703905"/>
            <a:ext cx="2619375" cy="447675"/>
          </a:xfrm>
          <a:prstGeom prst="rect">
            <a:avLst/>
          </a:prstGeom>
          <a:noFill/>
          <a:ln w="1587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ea typeface="ＭＳ Ｐゴシック" panose="020B0600070205080204" pitchFamily="34" charset="-128"/>
              </a:rPr>
              <a:t>Trip</a:t>
            </a:r>
            <a:endParaRPr lang="el-GR" altLang="el-GR" sz="1800" b="1">
              <a:latin typeface="Courier" charset="0"/>
              <a:ea typeface="ＭＳ Ｐゴシック" panose="020B0600070205080204" pitchFamily="34" charset="-128"/>
            </a:endParaRPr>
          </a:p>
        </p:txBody>
      </p:sp>
      <p:sp>
        <p:nvSpPr>
          <p:cNvPr id="635916" name="Rectangle 39"/>
          <p:cNvSpPr>
            <a:spLocks noChangeArrowheads="1"/>
          </p:cNvSpPr>
          <p:nvPr/>
        </p:nvSpPr>
        <p:spPr bwMode="auto">
          <a:xfrm>
            <a:off x="5830888" y="5149993"/>
            <a:ext cx="2617787" cy="574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35917" name="Rectangle 40"/>
          <p:cNvSpPr>
            <a:spLocks noChangeArrowheads="1"/>
          </p:cNvSpPr>
          <p:nvPr/>
        </p:nvSpPr>
        <p:spPr bwMode="auto">
          <a:xfrm>
            <a:off x="5830888" y="5723080"/>
            <a:ext cx="2617787" cy="2952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nvGrpSpPr>
          <p:cNvPr id="635918" name="Group 41"/>
          <p:cNvGrpSpPr>
            <a:grpSpLocks/>
          </p:cNvGrpSpPr>
          <p:nvPr/>
        </p:nvGrpSpPr>
        <p:grpSpPr bwMode="auto">
          <a:xfrm>
            <a:off x="5975350" y="5121418"/>
            <a:ext cx="1638300" cy="573087"/>
            <a:chOff x="1746" y="1368"/>
            <a:chExt cx="1318" cy="361"/>
          </a:xfrm>
        </p:grpSpPr>
        <p:sp>
          <p:nvSpPr>
            <p:cNvPr id="635919" name="Rectangle 42"/>
            <p:cNvSpPr>
              <a:spLocks noChangeArrowheads="1"/>
            </p:cNvSpPr>
            <p:nvPr/>
          </p:nvSpPr>
          <p:spPr bwMode="auto">
            <a:xfrm>
              <a:off x="1963" y="1368"/>
              <a:ext cx="884"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35920" name="Rectangle 43"/>
            <p:cNvSpPr>
              <a:spLocks noChangeArrowheads="1"/>
            </p:cNvSpPr>
            <p:nvPr/>
          </p:nvSpPr>
          <p:spPr bwMode="auto">
            <a:xfrm>
              <a:off x="1746" y="1383"/>
              <a:ext cx="1318"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ea typeface="ＭＳ Ｐゴシック" panose="020B0600070205080204" pitchFamily="34" charset="-128"/>
                </a:rPr>
                <a:t>zone:Zone</a:t>
              </a:r>
            </a:p>
            <a:p>
              <a:pPr eaLnBrk="0" hangingPunct="0"/>
              <a:r>
                <a:rPr lang="en-US" altLang="el-GR" sz="1800" b="1">
                  <a:latin typeface="Courier" charset="0"/>
                  <a:ea typeface="ＭＳ Ｐゴシック" panose="020B0600070205080204" pitchFamily="34" charset="-128"/>
                </a:rPr>
                <a:t>Price: Price</a:t>
              </a:r>
            </a:p>
          </p:txBody>
        </p:sp>
      </p:grpSp>
      <p:sp>
        <p:nvSpPr>
          <p:cNvPr id="635921" name="Text Box 17"/>
          <p:cNvSpPr txBox="1">
            <a:spLocks noChangeArrowheads="1"/>
          </p:cNvSpPr>
          <p:nvPr/>
        </p:nvSpPr>
        <p:spPr bwMode="auto">
          <a:xfrm>
            <a:off x="3797300" y="4734068"/>
            <a:ext cx="2035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2000"/>
              <a:t>isSubjectToFare</a:t>
            </a:r>
            <a:endParaRPr lang="el-GR" altLang="el-GR" sz="2000"/>
          </a:p>
        </p:txBody>
      </p:sp>
      <p:sp>
        <p:nvSpPr>
          <p:cNvPr id="635922" name="AutoShape 18"/>
          <p:cNvSpPr>
            <a:spLocks noChangeArrowheads="1"/>
          </p:cNvSpPr>
          <p:nvPr/>
        </p:nvSpPr>
        <p:spPr bwMode="auto">
          <a:xfrm rot="16200000" flipH="1">
            <a:off x="3556000" y="4838843"/>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2"/>
          <p:cNvSpPr>
            <a:spLocks noGrp="1" noChangeArrowheads="1"/>
          </p:cNvSpPr>
          <p:nvPr>
            <p:ph type="title"/>
          </p:nvPr>
        </p:nvSpPr>
        <p:spPr/>
        <p:txBody>
          <a:bodyPr>
            <a:normAutofit fontScale="90000"/>
          </a:bodyPr>
          <a:lstStyle/>
          <a:p>
            <a:r>
              <a:rPr lang="el-GR" altLang="el-GR"/>
              <a:t>Διαγράμματα Κλάσεων</a:t>
            </a:r>
            <a:r>
              <a:rPr lang="en-US" altLang="el-GR"/>
              <a:t>:</a:t>
            </a:r>
            <a:br>
              <a:rPr lang="el-GR" altLang="el-GR"/>
            </a:br>
            <a:r>
              <a:rPr lang="el-GR" altLang="el-GR"/>
              <a:t>Συσχετίσεις (συνέχεια)</a:t>
            </a:r>
          </a:p>
        </p:txBody>
      </p:sp>
      <p:sp>
        <p:nvSpPr>
          <p:cNvPr id="643075" name="Rectangle 3"/>
          <p:cNvSpPr>
            <a:spLocks noGrp="1" noChangeArrowheads="1"/>
          </p:cNvSpPr>
          <p:nvPr>
            <p:ph idx="1"/>
          </p:nvPr>
        </p:nvSpPr>
        <p:spPr/>
        <p:txBody>
          <a:bodyPr/>
          <a:lstStyle/>
          <a:p>
            <a:r>
              <a:rPr lang="el-GR" altLang="el-GR"/>
              <a:t>Κάθε άκρο της συσχέτισης μπορεί να διαθέτει πρόσθετα χαρακτηριστικά:</a:t>
            </a:r>
          </a:p>
          <a:p>
            <a:pPr lvl="1"/>
            <a:r>
              <a:rPr lang="el-GR" altLang="el-GR"/>
              <a:t>Όνομα, για καλύτερη περιγραφή της σημασιολογίας</a:t>
            </a:r>
          </a:p>
          <a:p>
            <a:pPr lvl="1"/>
            <a:r>
              <a:rPr lang="el-GR" altLang="el-GR"/>
              <a:t>Πολλαπλότητα</a:t>
            </a:r>
          </a:p>
          <a:p>
            <a:pPr lvl="1"/>
            <a:r>
              <a:rPr lang="el-GR" altLang="el-GR"/>
              <a:t>Πλοηγησιμότητα (</a:t>
            </a:r>
            <a:r>
              <a:rPr lang="en-US" altLang="el-GR"/>
              <a:t>navigability)</a:t>
            </a:r>
            <a:endParaRPr lang="el-GR" altLang="el-GR"/>
          </a:p>
        </p:txBody>
      </p:sp>
      <p:sp>
        <p:nvSpPr>
          <p:cNvPr id="6" name="Slide Number Placeholder 5"/>
          <p:cNvSpPr>
            <a:spLocks noGrp="1"/>
          </p:cNvSpPr>
          <p:nvPr>
            <p:ph type="sldNum" sz="quarter" idx="12"/>
          </p:nvPr>
        </p:nvSpPr>
        <p:spPr/>
        <p:txBody>
          <a:bodyPr/>
          <a:lstStyle/>
          <a:p>
            <a:fld id="{8AAB0893-23D3-4378-BC37-E7801FE12554}" type="slidenum">
              <a:rPr lang="el-GR" altLang="el-GR"/>
              <a:pPr/>
              <a:t>53</a:t>
            </a:fld>
            <a:endParaRPr lang="el-GR" altLang="el-G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3"/>
          <p:cNvSpPr>
            <a:spLocks noGrp="1"/>
          </p:cNvSpPr>
          <p:nvPr>
            <p:ph type="sldNum" sz="quarter" idx="12"/>
          </p:nvPr>
        </p:nvSpPr>
        <p:spPr/>
        <p:txBody>
          <a:bodyPr/>
          <a:lstStyle/>
          <a:p>
            <a:fld id="{D186E029-8938-49C5-9F81-E3F6525B0548}" type="slidenum">
              <a:rPr lang="el-GR" altLang="el-GR"/>
              <a:pPr/>
              <a:t>54</a:t>
            </a:fld>
            <a:endParaRPr lang="el-GR" altLang="el-GR"/>
          </a:p>
        </p:txBody>
      </p:sp>
      <p:sp>
        <p:nvSpPr>
          <p:cNvPr id="743426" name="Rectangle 2"/>
          <p:cNvSpPr>
            <a:spLocks noGrp="1" noChangeArrowheads="1"/>
          </p:cNvSpPr>
          <p:nvPr>
            <p:ph type="title" idx="4294967295"/>
          </p:nvPr>
        </p:nvSpPr>
        <p:spPr>
          <a:xfrm>
            <a:off x="0" y="277813"/>
            <a:ext cx="8229600" cy="1143000"/>
          </a:xfrm>
        </p:spPr>
        <p:txBody>
          <a:bodyPr>
            <a:normAutofit/>
          </a:bodyPr>
          <a:lstStyle/>
          <a:p>
            <a:r>
              <a:rPr lang="el-GR" altLang="el-GR" sz="3200"/>
              <a:t>Διαγράμματα Κλάσεων</a:t>
            </a:r>
            <a:r>
              <a:rPr lang="en-US" altLang="el-GR" sz="3200"/>
              <a:t>:</a:t>
            </a:r>
            <a:br>
              <a:rPr lang="el-GR" altLang="el-GR" sz="3200"/>
            </a:br>
            <a:r>
              <a:rPr lang="el-GR" altLang="el-GR" sz="3200"/>
              <a:t>Πολλαπλότητα Συσχετίσεων</a:t>
            </a:r>
          </a:p>
        </p:txBody>
      </p:sp>
      <p:sp>
        <p:nvSpPr>
          <p:cNvPr id="644099" name="Rectangle 3"/>
          <p:cNvSpPr>
            <a:spLocks noGrp="1" noChangeArrowheads="1"/>
          </p:cNvSpPr>
          <p:nvPr>
            <p:ph type="body" sz="half" idx="4294967295"/>
          </p:nvPr>
        </p:nvSpPr>
        <p:spPr>
          <a:xfrm>
            <a:off x="5227638" y="1600200"/>
            <a:ext cx="3916362" cy="4530725"/>
          </a:xfrm>
        </p:spPr>
        <p:txBody>
          <a:bodyPr lIns="54000" rIns="54000"/>
          <a:lstStyle/>
          <a:p>
            <a:pPr marL="273050" indent="-273050">
              <a:tabLst>
                <a:tab pos="627063" algn="l"/>
              </a:tabLst>
            </a:pPr>
            <a:r>
              <a:rPr lang="el-GR" altLang="el-GR" sz="2400"/>
              <a:t>Η πολλαπλότητα αναφέρεται στα άκρα των συσχετίσεων.</a:t>
            </a:r>
          </a:p>
          <a:p>
            <a:pPr lvl="1" indent="-290513">
              <a:tabLst>
                <a:tab pos="627063" algn="l"/>
              </a:tabLst>
            </a:pPr>
            <a:r>
              <a:rPr lang="el-GR" altLang="el-GR" sz="2000"/>
              <a:t>Ακριβώς ένα </a:t>
            </a:r>
            <a:r>
              <a:rPr lang="el-GR" altLang="el-GR" sz="2000">
                <a:sym typeface="Wingdings" panose="05000000000000000000" pitchFamily="2" charset="2"/>
              </a:rPr>
              <a:t></a:t>
            </a:r>
            <a:r>
              <a:rPr lang="el-GR" altLang="el-GR" sz="2000"/>
              <a:t> 1</a:t>
            </a:r>
          </a:p>
          <a:p>
            <a:pPr lvl="1" indent="-290513">
              <a:tabLst>
                <a:tab pos="627063" algn="l"/>
              </a:tabLst>
            </a:pPr>
            <a:r>
              <a:rPr lang="el-GR" altLang="el-GR" sz="2000"/>
              <a:t>Ένα ή περισσότερα </a:t>
            </a:r>
            <a:r>
              <a:rPr lang="el-GR" altLang="el-GR" sz="2000">
                <a:sym typeface="Wingdings" panose="05000000000000000000" pitchFamily="2" charset="2"/>
              </a:rPr>
              <a:t></a:t>
            </a:r>
            <a:r>
              <a:rPr lang="el-GR" altLang="el-GR" sz="2000"/>
              <a:t> 1..*</a:t>
            </a:r>
          </a:p>
          <a:p>
            <a:pPr lvl="1" indent="-290513">
              <a:tabLst>
                <a:tab pos="627063" algn="l"/>
              </a:tabLst>
            </a:pPr>
            <a:r>
              <a:rPr lang="el-GR" altLang="el-GR" sz="2000"/>
              <a:t>Κανένα ή περισσότερα </a:t>
            </a:r>
            <a:r>
              <a:rPr lang="el-GR" altLang="el-GR" sz="2000">
                <a:sym typeface="Wingdings" panose="05000000000000000000" pitchFamily="2" charset="2"/>
              </a:rPr>
              <a:t></a:t>
            </a:r>
            <a:r>
              <a:rPr lang="el-GR" altLang="el-GR" sz="2000"/>
              <a:t> *</a:t>
            </a:r>
          </a:p>
          <a:p>
            <a:pPr lvl="1" indent="-290513">
              <a:tabLst>
                <a:tab pos="627063" algn="l"/>
              </a:tabLst>
            </a:pPr>
            <a:r>
              <a:rPr lang="el-GR" altLang="el-GR" sz="2000"/>
              <a:t>Κανένα ή ένα </a:t>
            </a:r>
            <a:r>
              <a:rPr lang="el-GR" altLang="el-GR" sz="2000">
                <a:sym typeface="Wingdings" panose="05000000000000000000" pitchFamily="2" charset="2"/>
              </a:rPr>
              <a:t></a:t>
            </a:r>
            <a:r>
              <a:rPr lang="el-GR" altLang="el-GR" sz="2000"/>
              <a:t> 0..1</a:t>
            </a:r>
          </a:p>
        </p:txBody>
      </p:sp>
      <p:sp>
        <p:nvSpPr>
          <p:cNvPr id="644100" name="Rectangle 4"/>
          <p:cNvSpPr>
            <a:spLocks noChangeArrowheads="1"/>
          </p:cNvSpPr>
          <p:nvPr/>
        </p:nvSpPr>
        <p:spPr bwMode="auto">
          <a:xfrm>
            <a:off x="161925" y="1583640"/>
            <a:ext cx="1349375"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44101" name="Line 5"/>
          <p:cNvSpPr>
            <a:spLocks noChangeShapeType="1"/>
          </p:cNvSpPr>
          <p:nvPr/>
        </p:nvSpPr>
        <p:spPr bwMode="auto">
          <a:xfrm>
            <a:off x="1511300" y="1855103"/>
            <a:ext cx="1665288"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44102" name="Rectangle 6"/>
          <p:cNvSpPr>
            <a:spLocks noChangeArrowheads="1"/>
          </p:cNvSpPr>
          <p:nvPr/>
        </p:nvSpPr>
        <p:spPr bwMode="auto">
          <a:xfrm>
            <a:off x="3176588" y="1583640"/>
            <a:ext cx="1439862"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Αυτοκίνητο</a:t>
            </a:r>
          </a:p>
        </p:txBody>
      </p:sp>
      <p:sp>
        <p:nvSpPr>
          <p:cNvPr id="644103" name="Text Box 7"/>
          <p:cNvSpPr txBox="1">
            <a:spLocks noChangeArrowheads="1"/>
          </p:cNvSpPr>
          <p:nvPr/>
        </p:nvSpPr>
        <p:spPr bwMode="auto">
          <a:xfrm>
            <a:off x="1646238" y="1313765"/>
            <a:ext cx="9604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Οδηγεί</a:t>
            </a:r>
          </a:p>
        </p:txBody>
      </p:sp>
      <p:sp>
        <p:nvSpPr>
          <p:cNvPr id="644104" name="AutoShape 8"/>
          <p:cNvSpPr>
            <a:spLocks noChangeArrowheads="1"/>
          </p:cNvSpPr>
          <p:nvPr/>
        </p:nvSpPr>
        <p:spPr bwMode="auto">
          <a:xfrm rot="5400000">
            <a:off x="2711450" y="1401078"/>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44105" name="Text Box 9"/>
          <p:cNvSpPr txBox="1">
            <a:spLocks noChangeArrowheads="1"/>
          </p:cNvSpPr>
          <p:nvPr/>
        </p:nvSpPr>
        <p:spPr bwMode="auto">
          <a:xfrm>
            <a:off x="1509713" y="190114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1</a:t>
            </a:r>
            <a:endParaRPr lang="el-GR" altLang="el-GR" sz="1800"/>
          </a:p>
        </p:txBody>
      </p:sp>
      <p:sp>
        <p:nvSpPr>
          <p:cNvPr id="644106" name="Text Box 10"/>
          <p:cNvSpPr txBox="1">
            <a:spLocks noChangeArrowheads="1"/>
          </p:cNvSpPr>
          <p:nvPr/>
        </p:nvSpPr>
        <p:spPr bwMode="auto">
          <a:xfrm>
            <a:off x="2501900" y="190114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800"/>
              <a:t>0..1</a:t>
            </a:r>
            <a:endParaRPr lang="el-GR" altLang="el-GR" sz="1800"/>
          </a:p>
        </p:txBody>
      </p:sp>
      <p:sp>
        <p:nvSpPr>
          <p:cNvPr id="644107" name="Rectangle 11"/>
          <p:cNvSpPr>
            <a:spLocks noChangeArrowheads="1"/>
          </p:cNvSpPr>
          <p:nvPr/>
        </p:nvSpPr>
        <p:spPr bwMode="auto">
          <a:xfrm>
            <a:off x="161925" y="3194953"/>
            <a:ext cx="1349375"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44108" name="Line 12"/>
          <p:cNvSpPr>
            <a:spLocks noChangeShapeType="1"/>
          </p:cNvSpPr>
          <p:nvPr/>
        </p:nvSpPr>
        <p:spPr bwMode="auto">
          <a:xfrm>
            <a:off x="1511300" y="3466415"/>
            <a:ext cx="1665288"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44109" name="Rectangle 13"/>
          <p:cNvSpPr>
            <a:spLocks noChangeArrowheads="1"/>
          </p:cNvSpPr>
          <p:nvPr/>
        </p:nvSpPr>
        <p:spPr bwMode="auto">
          <a:xfrm>
            <a:off x="3176588" y="3194953"/>
            <a:ext cx="1439862"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Αυτοκίνητο</a:t>
            </a:r>
          </a:p>
        </p:txBody>
      </p:sp>
      <p:sp>
        <p:nvSpPr>
          <p:cNvPr id="644110" name="Text Box 14"/>
          <p:cNvSpPr txBox="1">
            <a:spLocks noChangeArrowheads="1"/>
          </p:cNvSpPr>
          <p:nvPr/>
        </p:nvSpPr>
        <p:spPr bwMode="auto">
          <a:xfrm>
            <a:off x="1646238" y="2925078"/>
            <a:ext cx="9604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Οδηγεί</a:t>
            </a:r>
          </a:p>
        </p:txBody>
      </p:sp>
      <p:sp>
        <p:nvSpPr>
          <p:cNvPr id="644111" name="AutoShape 15"/>
          <p:cNvSpPr>
            <a:spLocks noChangeArrowheads="1"/>
          </p:cNvSpPr>
          <p:nvPr/>
        </p:nvSpPr>
        <p:spPr bwMode="auto">
          <a:xfrm rot="5400000">
            <a:off x="2711450" y="3012390"/>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44112" name="Text Box 16"/>
          <p:cNvSpPr txBox="1">
            <a:spLocks noChangeArrowheads="1"/>
          </p:cNvSpPr>
          <p:nvPr/>
        </p:nvSpPr>
        <p:spPr bwMode="auto">
          <a:xfrm>
            <a:off x="1509713" y="351245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1</a:t>
            </a:r>
            <a:endParaRPr lang="el-GR" altLang="el-GR" sz="1800"/>
          </a:p>
        </p:txBody>
      </p:sp>
      <p:sp>
        <p:nvSpPr>
          <p:cNvPr id="644113" name="Text Box 17"/>
          <p:cNvSpPr txBox="1">
            <a:spLocks noChangeArrowheads="1"/>
          </p:cNvSpPr>
          <p:nvPr/>
        </p:nvSpPr>
        <p:spPr bwMode="auto">
          <a:xfrm>
            <a:off x="2771775" y="3512453"/>
            <a:ext cx="2952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800"/>
              <a:t>*</a:t>
            </a:r>
            <a:endParaRPr lang="el-GR" altLang="el-GR" sz="1800"/>
          </a:p>
        </p:txBody>
      </p:sp>
      <p:sp>
        <p:nvSpPr>
          <p:cNvPr id="644114" name="Rectangle 18"/>
          <p:cNvSpPr>
            <a:spLocks noChangeArrowheads="1"/>
          </p:cNvSpPr>
          <p:nvPr/>
        </p:nvSpPr>
        <p:spPr bwMode="auto">
          <a:xfrm>
            <a:off x="161925" y="5085665"/>
            <a:ext cx="1349375"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44115" name="Line 19"/>
          <p:cNvSpPr>
            <a:spLocks noChangeShapeType="1"/>
          </p:cNvSpPr>
          <p:nvPr/>
        </p:nvSpPr>
        <p:spPr bwMode="auto">
          <a:xfrm>
            <a:off x="1511300" y="5357128"/>
            <a:ext cx="1665288"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44116" name="Rectangle 20"/>
          <p:cNvSpPr>
            <a:spLocks noChangeArrowheads="1"/>
          </p:cNvSpPr>
          <p:nvPr/>
        </p:nvSpPr>
        <p:spPr bwMode="auto">
          <a:xfrm>
            <a:off x="3176588" y="5085665"/>
            <a:ext cx="1439862"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Αυτοκίνητο</a:t>
            </a:r>
          </a:p>
        </p:txBody>
      </p:sp>
      <p:sp>
        <p:nvSpPr>
          <p:cNvPr id="644117" name="Text Box 21"/>
          <p:cNvSpPr txBox="1">
            <a:spLocks noChangeArrowheads="1"/>
          </p:cNvSpPr>
          <p:nvPr/>
        </p:nvSpPr>
        <p:spPr bwMode="auto">
          <a:xfrm>
            <a:off x="1646238" y="4815790"/>
            <a:ext cx="9604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Οδηγεί</a:t>
            </a:r>
          </a:p>
        </p:txBody>
      </p:sp>
      <p:sp>
        <p:nvSpPr>
          <p:cNvPr id="644118" name="AutoShape 22"/>
          <p:cNvSpPr>
            <a:spLocks noChangeArrowheads="1"/>
          </p:cNvSpPr>
          <p:nvPr/>
        </p:nvSpPr>
        <p:spPr bwMode="auto">
          <a:xfrm rot="5400000">
            <a:off x="2711450" y="4903103"/>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44119" name="Text Box 23"/>
          <p:cNvSpPr txBox="1">
            <a:spLocks noChangeArrowheads="1"/>
          </p:cNvSpPr>
          <p:nvPr/>
        </p:nvSpPr>
        <p:spPr bwMode="auto">
          <a:xfrm>
            <a:off x="1509713" y="540316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1..*</a:t>
            </a:r>
            <a:endParaRPr lang="el-GR" altLang="el-GR" sz="1800"/>
          </a:p>
        </p:txBody>
      </p:sp>
      <p:sp>
        <p:nvSpPr>
          <p:cNvPr id="644120" name="Text Box 24"/>
          <p:cNvSpPr txBox="1">
            <a:spLocks noChangeArrowheads="1"/>
          </p:cNvSpPr>
          <p:nvPr/>
        </p:nvSpPr>
        <p:spPr bwMode="auto">
          <a:xfrm>
            <a:off x="2501900" y="5403165"/>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800"/>
              <a:t>1..*</a:t>
            </a:r>
            <a:endParaRPr lang="el-GR" altLang="el-GR" sz="1800"/>
          </a:p>
        </p:txBody>
      </p:sp>
      <p:sp>
        <p:nvSpPr>
          <p:cNvPr id="644121" name="Text Box 25"/>
          <p:cNvSpPr txBox="1">
            <a:spLocks noChangeArrowheads="1"/>
          </p:cNvSpPr>
          <p:nvPr/>
        </p:nvSpPr>
        <p:spPr bwMode="auto">
          <a:xfrm>
            <a:off x="114300" y="2215465"/>
            <a:ext cx="4997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Κάθε πρόσωπο οδηγεί 0 ή 1 αυτοκίνητο. Κάθε αυτοκίνητο οδηγείται από </a:t>
            </a:r>
            <a:r>
              <a:rPr lang="el-GR" altLang="el-GR" sz="1800" i="1"/>
              <a:t>ακριβώς</a:t>
            </a:r>
            <a:r>
              <a:rPr lang="el-GR" altLang="el-GR" sz="1800"/>
              <a:t> 1 πρόσωπο.</a:t>
            </a:r>
          </a:p>
        </p:txBody>
      </p:sp>
      <p:sp>
        <p:nvSpPr>
          <p:cNvPr id="644122" name="Text Box 26"/>
          <p:cNvSpPr txBox="1">
            <a:spLocks noChangeArrowheads="1"/>
          </p:cNvSpPr>
          <p:nvPr/>
        </p:nvSpPr>
        <p:spPr bwMode="auto">
          <a:xfrm>
            <a:off x="114300" y="3879165"/>
            <a:ext cx="517842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Κάθε πρόσωπο οδηγεί 0 ή περισσότερα  αυτοκίνητα. Κάθε αυτοκίνητο οδηγείται από </a:t>
            </a:r>
            <a:r>
              <a:rPr lang="el-GR" altLang="el-GR" sz="1800" i="1"/>
              <a:t>ακριβώς</a:t>
            </a:r>
            <a:r>
              <a:rPr lang="el-GR" altLang="el-GR" sz="1800"/>
              <a:t> 1 πρόσωπο.</a:t>
            </a:r>
          </a:p>
        </p:txBody>
      </p:sp>
      <p:sp>
        <p:nvSpPr>
          <p:cNvPr id="644123" name="Text Box 27"/>
          <p:cNvSpPr txBox="1">
            <a:spLocks noChangeArrowheads="1"/>
          </p:cNvSpPr>
          <p:nvPr/>
        </p:nvSpPr>
        <p:spPr bwMode="auto">
          <a:xfrm>
            <a:off x="114300" y="5737225"/>
            <a:ext cx="62579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Κάθε πρόσωπο οδηγεί 1 ή περισσότερα  αυτοκίνητα. Κάθε αυτοκίνητο οδηγείται από 1 ή περισσότερα πρόσωπο.</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04BB25E6-A770-4B02-97F0-19097C0A3F88}" type="slidenum">
              <a:rPr lang="el-GR" altLang="el-GR"/>
              <a:pPr/>
              <a:t>55</a:t>
            </a:fld>
            <a:endParaRPr lang="el-GR" altLang="el-GR"/>
          </a:p>
        </p:txBody>
      </p:sp>
      <p:sp>
        <p:nvSpPr>
          <p:cNvPr id="744450" name="Rectangle 2"/>
          <p:cNvSpPr>
            <a:spLocks noGrp="1" noChangeArrowheads="1"/>
          </p:cNvSpPr>
          <p:nvPr>
            <p:ph type="title" idx="4294967295"/>
          </p:nvPr>
        </p:nvSpPr>
        <p:spPr>
          <a:xfrm>
            <a:off x="1061610" y="277813"/>
            <a:ext cx="7167990" cy="1143000"/>
          </a:xfrm>
        </p:spPr>
        <p:txBody>
          <a:bodyPr>
            <a:normAutofit/>
          </a:bodyPr>
          <a:lstStyle/>
          <a:p>
            <a:r>
              <a:rPr lang="el-GR" altLang="el-GR" sz="3200" dirty="0"/>
              <a:t>Διαγράμματα Κλάσεων</a:t>
            </a:r>
            <a:r>
              <a:rPr lang="en-US" altLang="el-GR" sz="3200" dirty="0"/>
              <a:t>:</a:t>
            </a:r>
            <a:br>
              <a:rPr lang="el-GR" altLang="el-GR" sz="3200" dirty="0"/>
            </a:br>
            <a:r>
              <a:rPr lang="el-GR" altLang="el-GR" sz="3200" dirty="0"/>
              <a:t>Πολλαπλότητες Συσχετίσεων</a:t>
            </a:r>
            <a:r>
              <a:rPr lang="en-US" altLang="el-GR" sz="3200" dirty="0"/>
              <a:t> (</a:t>
            </a:r>
            <a:r>
              <a:rPr lang="el-GR" altLang="el-GR" sz="3200" dirty="0"/>
              <a:t>συνέχεια)</a:t>
            </a:r>
          </a:p>
        </p:txBody>
      </p:sp>
      <p:graphicFrame>
        <p:nvGraphicFramePr>
          <p:cNvPr id="645123" name="Group 3"/>
          <p:cNvGraphicFramePr>
            <a:graphicFrameLocks noGrp="1"/>
          </p:cNvGraphicFramePr>
          <p:nvPr>
            <p:ph idx="4294967295"/>
            <p:extLst>
              <p:ext uri="{D42A27DB-BD31-4B8C-83A1-F6EECF244321}">
                <p14:modId xmlns:p14="http://schemas.microsoft.com/office/powerpoint/2010/main" val="637507024"/>
              </p:ext>
            </p:extLst>
          </p:nvPr>
        </p:nvGraphicFramePr>
        <p:xfrm>
          <a:off x="1241630" y="1600200"/>
          <a:ext cx="6987970" cy="2503489"/>
        </p:xfrm>
        <a:graphic>
          <a:graphicData uri="http://schemas.openxmlformats.org/drawingml/2006/table">
            <a:tbl>
              <a:tblPr/>
              <a:tblGrid>
                <a:gridCol w="2295255">
                  <a:extLst>
                    <a:ext uri="{9D8B030D-6E8A-4147-A177-3AD203B41FA5}">
                      <a16:colId xmlns:a16="http://schemas.microsoft.com/office/drawing/2014/main" val="20000"/>
                    </a:ext>
                  </a:extLst>
                </a:gridCol>
                <a:gridCol w="4692715">
                  <a:extLst>
                    <a:ext uri="{9D8B030D-6E8A-4147-A177-3AD203B41FA5}">
                      <a16:colId xmlns:a16="http://schemas.microsoft.com/office/drawing/2014/main" val="20001"/>
                    </a:ext>
                  </a:extLst>
                </a:gridCol>
              </a:tblGrid>
              <a:tr h="50006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cs typeface="Arial" panose="020B0604020202020204" pitchFamily="34" charset="0"/>
                        </a:rPr>
                        <a:t>Ακριβώς ένα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16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cs typeface="Arial" panose="020B0604020202020204" pitchFamily="34"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cs typeface="Arial" panose="020B0604020202020204" pitchFamily="34" charset="0"/>
                        </a:rPr>
                        <a:t>Ακριβώς δέκα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006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cs typeface="Arial" panose="020B0604020202020204" pitchFamily="34" charset="0"/>
                        </a:rPr>
                        <a:t>Κανένα, ένα ή περισσότερα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016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cs typeface="Arial" panose="020B060402020202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cs typeface="Arial" panose="020B0604020202020204" pitchFamily="34" charset="0"/>
                        </a:rPr>
                        <a:t>Ένα ή περισσότερα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006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a:ln>
                            <a:noFill/>
                          </a:ln>
                          <a:solidFill>
                            <a:schemeClr val="tx1"/>
                          </a:solidFill>
                          <a:effectLst/>
                          <a:latin typeface="Arial" panose="020B0604020202020204" pitchFamily="34" charset="0"/>
                          <a:cs typeface="Arial" panose="020B0604020202020204" pitchFamily="34" charset="0"/>
                        </a:rPr>
                        <a:t>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Ένα έως δέκα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2"/>
          <p:cNvSpPr>
            <a:spLocks noGrp="1" noChangeArrowheads="1"/>
          </p:cNvSpPr>
          <p:nvPr>
            <p:ph type="title"/>
          </p:nvPr>
        </p:nvSpPr>
        <p:spPr/>
        <p:txBody>
          <a:bodyPr/>
          <a:lstStyle/>
          <a:p>
            <a:r>
              <a:rPr lang="el-GR" altLang="el-GR" sz="3600"/>
              <a:t>Διαγράμματα Κλάσεων</a:t>
            </a:r>
            <a:r>
              <a:rPr lang="en-US" altLang="el-GR" sz="3600"/>
              <a:t>:</a:t>
            </a:r>
            <a:r>
              <a:rPr lang="el-GR" altLang="el-GR" sz="3600"/>
              <a:t> πλοηγησιμότητα συσχετίσεων</a:t>
            </a:r>
          </a:p>
        </p:txBody>
      </p:sp>
      <p:sp>
        <p:nvSpPr>
          <p:cNvPr id="715779" name="Rectangle 3"/>
          <p:cNvSpPr>
            <a:spLocks noGrp="1" noChangeArrowheads="1"/>
          </p:cNvSpPr>
          <p:nvPr>
            <p:ph idx="1"/>
          </p:nvPr>
        </p:nvSpPr>
        <p:spPr>
          <a:xfrm>
            <a:off x="457200" y="1600200"/>
            <a:ext cx="8229600" cy="1919288"/>
          </a:xfrm>
        </p:spPr>
        <p:txBody>
          <a:bodyPr/>
          <a:lstStyle/>
          <a:p>
            <a:r>
              <a:rPr lang="el-GR" altLang="el-GR" sz="2400"/>
              <a:t>Σε μία γραμμή συσχέτισης σημειώνουμε ένα βέλος αν μπορούμε να πλοηγηθούμε προς αυτό το άκρο της συσχέτισης όταν γνωρίζουμε το άλλο</a:t>
            </a:r>
          </a:p>
          <a:p>
            <a:pPr lvl="1"/>
            <a:r>
              <a:rPr lang="el-GR" altLang="el-GR" sz="2000"/>
              <a:t>Αν δεν σημειώνουμε καθόλου πλοηγησιμότητα, δεν παρέχεται εγγύηση ότι υπάρχει.</a:t>
            </a:r>
          </a:p>
        </p:txBody>
      </p:sp>
      <p:sp>
        <p:nvSpPr>
          <p:cNvPr id="19" name="Slide Number Placeholder 5"/>
          <p:cNvSpPr>
            <a:spLocks noGrp="1"/>
          </p:cNvSpPr>
          <p:nvPr>
            <p:ph type="sldNum" sz="quarter" idx="12"/>
          </p:nvPr>
        </p:nvSpPr>
        <p:spPr/>
        <p:txBody>
          <a:bodyPr/>
          <a:lstStyle/>
          <a:p>
            <a:fld id="{36605467-8386-4984-AEA1-A31008C56812}" type="slidenum">
              <a:rPr lang="el-GR" altLang="el-GR"/>
              <a:pPr/>
              <a:t>56</a:t>
            </a:fld>
            <a:endParaRPr lang="el-GR" altLang="el-GR"/>
          </a:p>
        </p:txBody>
      </p:sp>
      <p:sp>
        <p:nvSpPr>
          <p:cNvPr id="715780" name="Rectangle 4"/>
          <p:cNvSpPr>
            <a:spLocks noChangeArrowheads="1"/>
          </p:cNvSpPr>
          <p:nvPr/>
        </p:nvSpPr>
        <p:spPr bwMode="auto">
          <a:xfrm>
            <a:off x="1196975" y="3743325"/>
            <a:ext cx="2025650" cy="6762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Παραγγελία</a:t>
            </a:r>
          </a:p>
        </p:txBody>
      </p:sp>
      <p:sp>
        <p:nvSpPr>
          <p:cNvPr id="715781" name="Rectangle 5"/>
          <p:cNvSpPr>
            <a:spLocks noChangeArrowheads="1"/>
          </p:cNvSpPr>
          <p:nvPr/>
        </p:nvSpPr>
        <p:spPr bwMode="auto">
          <a:xfrm>
            <a:off x="5246688" y="3743325"/>
            <a:ext cx="2025650" cy="6762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Προϊόν</a:t>
            </a:r>
          </a:p>
        </p:txBody>
      </p:sp>
      <p:sp>
        <p:nvSpPr>
          <p:cNvPr id="715782" name="Line 6"/>
          <p:cNvSpPr>
            <a:spLocks noChangeShapeType="1"/>
          </p:cNvSpPr>
          <p:nvPr/>
        </p:nvSpPr>
        <p:spPr bwMode="auto">
          <a:xfrm>
            <a:off x="3222625" y="4059238"/>
            <a:ext cx="1979613"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5783" name="Text Box 7"/>
          <p:cNvSpPr txBox="1">
            <a:spLocks noChangeArrowheads="1"/>
          </p:cNvSpPr>
          <p:nvPr/>
        </p:nvSpPr>
        <p:spPr bwMode="auto">
          <a:xfrm>
            <a:off x="3309938" y="410527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a:t>
            </a:r>
          </a:p>
        </p:txBody>
      </p:sp>
      <p:sp>
        <p:nvSpPr>
          <p:cNvPr id="715784" name="Text Box 8"/>
          <p:cNvSpPr txBox="1">
            <a:spLocks noChangeArrowheads="1"/>
          </p:cNvSpPr>
          <p:nvPr/>
        </p:nvSpPr>
        <p:spPr bwMode="auto">
          <a:xfrm>
            <a:off x="4616450" y="410527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15785" name="Rectangle 9"/>
          <p:cNvSpPr>
            <a:spLocks noChangeArrowheads="1"/>
          </p:cNvSpPr>
          <p:nvPr/>
        </p:nvSpPr>
        <p:spPr bwMode="auto">
          <a:xfrm>
            <a:off x="1196975" y="5543550"/>
            <a:ext cx="2025650" cy="6762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Πελάτης</a:t>
            </a:r>
          </a:p>
        </p:txBody>
      </p:sp>
      <p:sp>
        <p:nvSpPr>
          <p:cNvPr id="715786" name="Line 10"/>
          <p:cNvSpPr>
            <a:spLocks noChangeShapeType="1"/>
          </p:cNvSpPr>
          <p:nvPr/>
        </p:nvSpPr>
        <p:spPr bwMode="auto">
          <a:xfrm flipV="1">
            <a:off x="2185988" y="4419600"/>
            <a:ext cx="0" cy="1123950"/>
          </a:xfrm>
          <a:prstGeom prst="line">
            <a:avLst/>
          </a:prstGeom>
          <a:noFill/>
          <a:ln w="9525">
            <a:solidFill>
              <a:schemeClr val="tx1"/>
            </a:solidFill>
            <a:round/>
            <a:headEnd type="arrow"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5787" name="Text Box 11"/>
          <p:cNvSpPr txBox="1">
            <a:spLocks noChangeArrowheads="1"/>
          </p:cNvSpPr>
          <p:nvPr/>
        </p:nvSpPr>
        <p:spPr bwMode="auto">
          <a:xfrm>
            <a:off x="1568450" y="50942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15788" name="Text Box 12"/>
          <p:cNvSpPr txBox="1">
            <a:spLocks noChangeArrowheads="1"/>
          </p:cNvSpPr>
          <p:nvPr/>
        </p:nvSpPr>
        <p:spPr bwMode="auto">
          <a:xfrm>
            <a:off x="1524000" y="446405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a:t>
            </a:r>
          </a:p>
        </p:txBody>
      </p:sp>
      <p:sp>
        <p:nvSpPr>
          <p:cNvPr id="715789" name="AutoShape 13"/>
          <p:cNvSpPr>
            <a:spLocks noChangeArrowheads="1"/>
          </p:cNvSpPr>
          <p:nvPr/>
        </p:nvSpPr>
        <p:spPr bwMode="auto">
          <a:xfrm rot="5400000">
            <a:off x="4916488" y="3624263"/>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5790" name="Text Box 14"/>
          <p:cNvSpPr txBox="1">
            <a:spLocks noChangeArrowheads="1"/>
          </p:cNvSpPr>
          <p:nvPr/>
        </p:nvSpPr>
        <p:spPr bwMode="auto">
          <a:xfrm>
            <a:off x="3265488" y="3521075"/>
            <a:ext cx="15398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Περιλαμβάνει</a:t>
            </a:r>
          </a:p>
        </p:txBody>
      </p:sp>
      <p:sp>
        <p:nvSpPr>
          <p:cNvPr id="715791" name="AutoShape 15"/>
          <p:cNvSpPr>
            <a:spLocks noChangeArrowheads="1"/>
          </p:cNvSpPr>
          <p:nvPr/>
        </p:nvSpPr>
        <p:spPr bwMode="auto">
          <a:xfrm>
            <a:off x="2276475" y="4643438"/>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5792" name="Text Box 16"/>
          <p:cNvSpPr txBox="1">
            <a:spLocks noChangeArrowheads="1"/>
          </p:cNvSpPr>
          <p:nvPr/>
        </p:nvSpPr>
        <p:spPr bwMode="auto">
          <a:xfrm>
            <a:off x="2230438" y="4826000"/>
            <a:ext cx="7350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Κάνει</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ChangeArrowheads="1"/>
          </p:cNvSpPr>
          <p:nvPr>
            <p:ph type="title"/>
          </p:nvPr>
        </p:nvSpPr>
        <p:spPr/>
        <p:txBody>
          <a:bodyPr>
            <a:normAutofit/>
          </a:bodyPr>
          <a:lstStyle/>
          <a:p>
            <a:r>
              <a:rPr lang="el-GR" altLang="el-GR" sz="4000" dirty="0"/>
              <a:t>Διαγράμματα Κλάσεων: Γενίκευση</a:t>
            </a:r>
          </a:p>
        </p:txBody>
      </p:sp>
      <p:sp>
        <p:nvSpPr>
          <p:cNvPr id="711683"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lnSpc>
                <a:spcPct val="90000"/>
              </a:lnSpc>
            </a:pPr>
            <a:r>
              <a:rPr lang="el-GR" altLang="el-GR" sz="2400"/>
              <a:t>Η γενίκευση παραπέμπει στην κληρονομικότητα.</a:t>
            </a:r>
          </a:p>
          <a:p>
            <a:pPr>
              <a:lnSpc>
                <a:spcPct val="90000"/>
              </a:lnSpc>
            </a:pPr>
            <a:r>
              <a:rPr lang="el-GR" altLang="el-GR" sz="2400"/>
              <a:t>Η κλάση Β είναι υποκλάση της κλάσης Α.</a:t>
            </a:r>
          </a:p>
          <a:p>
            <a:pPr>
              <a:lnSpc>
                <a:spcPct val="90000"/>
              </a:lnSpc>
            </a:pPr>
            <a:r>
              <a:rPr lang="el-GR" altLang="el-GR" sz="2400"/>
              <a:t>Η υποκλάση κληρονομεί ιδιότητες συσχετίσεις και λειτουργίες της υπερκλάσης.</a:t>
            </a:r>
            <a:endParaRPr lang="en-US" altLang="el-GR" sz="2400"/>
          </a:p>
          <a:p>
            <a:pPr>
              <a:lnSpc>
                <a:spcPct val="90000"/>
              </a:lnSpc>
            </a:pPr>
            <a:r>
              <a:rPr lang="el-GR" altLang="el-GR" sz="2400"/>
              <a:t>Μία υποκλάση μπορεί να επανορίσει </a:t>
            </a:r>
            <a:r>
              <a:rPr lang="en-US" altLang="el-GR" sz="2400"/>
              <a:t>(override) </a:t>
            </a:r>
            <a:r>
              <a:rPr lang="el-GR" altLang="el-GR" sz="2400"/>
              <a:t>λειτουργίες της υπερκλάσης της, ενώ μπορεί να προσθέσει και ιδιότητες.</a:t>
            </a:r>
          </a:p>
        </p:txBody>
      </p:sp>
      <p:sp>
        <p:nvSpPr>
          <p:cNvPr id="11" name="Slide Number Placeholder 3"/>
          <p:cNvSpPr>
            <a:spLocks noGrp="1"/>
          </p:cNvSpPr>
          <p:nvPr>
            <p:ph type="sldNum" sz="quarter" idx="12"/>
          </p:nvPr>
        </p:nvSpPr>
        <p:spPr/>
        <p:txBody>
          <a:bodyPr/>
          <a:lstStyle/>
          <a:p>
            <a:fld id="{F9EDB783-D04E-4C0C-AD06-1135B0B65949}" type="slidenum">
              <a:rPr lang="el-GR" altLang="el-GR"/>
              <a:pPr/>
              <a:t>57</a:t>
            </a:fld>
            <a:endParaRPr lang="el-GR" altLang="el-GR"/>
          </a:p>
        </p:txBody>
      </p:sp>
      <p:sp>
        <p:nvSpPr>
          <p:cNvPr id="711684" name="Rectangle 4"/>
          <p:cNvSpPr>
            <a:spLocks noChangeArrowheads="1"/>
          </p:cNvSpPr>
          <p:nvPr/>
        </p:nvSpPr>
        <p:spPr bwMode="auto">
          <a:xfrm>
            <a:off x="3132138" y="4238625"/>
            <a:ext cx="2116137" cy="81121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Α</a:t>
            </a:r>
          </a:p>
        </p:txBody>
      </p:sp>
      <p:sp>
        <p:nvSpPr>
          <p:cNvPr id="711685" name="Rectangle 5"/>
          <p:cNvSpPr>
            <a:spLocks noChangeArrowheads="1"/>
          </p:cNvSpPr>
          <p:nvPr/>
        </p:nvSpPr>
        <p:spPr bwMode="auto">
          <a:xfrm>
            <a:off x="3132138" y="5815013"/>
            <a:ext cx="2116137" cy="8112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Β</a:t>
            </a:r>
          </a:p>
        </p:txBody>
      </p:sp>
      <p:grpSp>
        <p:nvGrpSpPr>
          <p:cNvPr id="711686" name="Group 6"/>
          <p:cNvGrpSpPr>
            <a:grpSpLocks/>
          </p:cNvGrpSpPr>
          <p:nvPr/>
        </p:nvGrpSpPr>
        <p:grpSpPr bwMode="auto">
          <a:xfrm>
            <a:off x="4122738" y="5049838"/>
            <a:ext cx="223837" cy="765175"/>
            <a:chOff x="2597" y="3181"/>
            <a:chExt cx="141" cy="482"/>
          </a:xfrm>
        </p:grpSpPr>
        <p:sp>
          <p:nvSpPr>
            <p:cNvPr id="711687" name="Line 7"/>
            <p:cNvSpPr>
              <a:spLocks noChangeShapeType="1"/>
            </p:cNvSpPr>
            <p:nvPr/>
          </p:nvSpPr>
          <p:spPr bwMode="auto">
            <a:xfrm flipV="1">
              <a:off x="2667" y="3322"/>
              <a:ext cx="0" cy="3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1688" name="AutoShape 8"/>
            <p:cNvSpPr>
              <a:spLocks noChangeArrowheads="1"/>
            </p:cNvSpPr>
            <p:nvPr/>
          </p:nvSpPr>
          <p:spPr bwMode="auto">
            <a:xfrm>
              <a:off x="2597" y="3181"/>
              <a:ext cx="141" cy="142"/>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3"/>
          <p:cNvSpPr>
            <a:spLocks noGrp="1"/>
          </p:cNvSpPr>
          <p:nvPr>
            <p:ph type="sldNum" sz="quarter" idx="12"/>
          </p:nvPr>
        </p:nvSpPr>
        <p:spPr/>
        <p:txBody>
          <a:bodyPr/>
          <a:lstStyle/>
          <a:p>
            <a:fld id="{49EF06FF-71EE-4D99-9E2E-0858417B7F2E}" type="slidenum">
              <a:rPr lang="el-GR" altLang="el-GR"/>
              <a:pPr/>
              <a:t>58</a:t>
            </a:fld>
            <a:endParaRPr lang="el-GR" altLang="el-GR"/>
          </a:p>
        </p:txBody>
      </p:sp>
      <p:sp>
        <p:nvSpPr>
          <p:cNvPr id="2" name="1 - Τίτλος"/>
          <p:cNvSpPr>
            <a:spLocks noGrp="1"/>
          </p:cNvSpPr>
          <p:nvPr>
            <p:ph type="title" idx="4294967295"/>
          </p:nvPr>
        </p:nvSpPr>
        <p:spPr>
          <a:xfrm>
            <a:off x="0" y="277813"/>
            <a:ext cx="8229600" cy="1143000"/>
          </a:xfrm>
        </p:spPr>
        <p:txBody>
          <a:bodyPr>
            <a:normAutofit/>
          </a:bodyPr>
          <a:lstStyle/>
          <a:p>
            <a:r>
              <a:rPr lang="el-GR" altLang="el-GR" sz="4000"/>
              <a:t>Διαγράμματα Κλάσεων:</a:t>
            </a:r>
            <a:br>
              <a:rPr lang="el-GR" altLang="el-GR" sz="4000"/>
            </a:br>
            <a:r>
              <a:rPr lang="el-GR" altLang="el-GR" sz="4000"/>
              <a:t>Γενίκευση</a:t>
            </a:r>
          </a:p>
        </p:txBody>
      </p:sp>
      <p:sp>
        <p:nvSpPr>
          <p:cNvPr id="712707" name="Rectangle 3"/>
          <p:cNvSpPr>
            <a:spLocks noChangeArrowheads="1"/>
          </p:cNvSpPr>
          <p:nvPr/>
        </p:nvSpPr>
        <p:spPr bwMode="auto">
          <a:xfrm>
            <a:off x="1150938" y="3698875"/>
            <a:ext cx="1846262"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Κύκλος</a:t>
            </a:r>
          </a:p>
        </p:txBody>
      </p:sp>
      <p:sp>
        <p:nvSpPr>
          <p:cNvPr id="712708" name="Rectangle 4"/>
          <p:cNvSpPr>
            <a:spLocks noChangeArrowheads="1"/>
          </p:cNvSpPr>
          <p:nvPr/>
        </p:nvSpPr>
        <p:spPr bwMode="auto">
          <a:xfrm>
            <a:off x="3716338" y="3698875"/>
            <a:ext cx="2025650"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Παραλληλόγραμμο</a:t>
            </a:r>
          </a:p>
        </p:txBody>
      </p:sp>
      <p:sp>
        <p:nvSpPr>
          <p:cNvPr id="712709" name="Rectangle 5"/>
          <p:cNvSpPr>
            <a:spLocks noChangeArrowheads="1"/>
          </p:cNvSpPr>
          <p:nvPr/>
        </p:nvSpPr>
        <p:spPr bwMode="auto">
          <a:xfrm>
            <a:off x="6642100" y="3698875"/>
            <a:ext cx="2025650"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Τρίγωνο</a:t>
            </a:r>
          </a:p>
        </p:txBody>
      </p:sp>
      <p:sp>
        <p:nvSpPr>
          <p:cNvPr id="712710" name="Rectangle 6"/>
          <p:cNvSpPr>
            <a:spLocks noChangeArrowheads="1"/>
          </p:cNvSpPr>
          <p:nvPr/>
        </p:nvSpPr>
        <p:spPr bwMode="auto">
          <a:xfrm>
            <a:off x="3716338" y="1943100"/>
            <a:ext cx="2025650"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Σχήμα</a:t>
            </a:r>
          </a:p>
        </p:txBody>
      </p:sp>
      <p:sp>
        <p:nvSpPr>
          <p:cNvPr id="712711" name="Rectangle 7"/>
          <p:cNvSpPr>
            <a:spLocks noChangeArrowheads="1"/>
          </p:cNvSpPr>
          <p:nvPr/>
        </p:nvSpPr>
        <p:spPr bwMode="auto">
          <a:xfrm>
            <a:off x="3716338" y="5229225"/>
            <a:ext cx="2025650"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Τετράγωνο</a:t>
            </a:r>
          </a:p>
        </p:txBody>
      </p:sp>
      <p:grpSp>
        <p:nvGrpSpPr>
          <p:cNvPr id="712712" name="Group 8"/>
          <p:cNvGrpSpPr>
            <a:grpSpLocks/>
          </p:cNvGrpSpPr>
          <p:nvPr/>
        </p:nvGrpSpPr>
        <p:grpSpPr bwMode="auto">
          <a:xfrm>
            <a:off x="4618038" y="4554538"/>
            <a:ext cx="223837" cy="674687"/>
            <a:chOff x="2597" y="3181"/>
            <a:chExt cx="141" cy="482"/>
          </a:xfrm>
        </p:grpSpPr>
        <p:sp>
          <p:nvSpPr>
            <p:cNvPr id="712713" name="Line 9"/>
            <p:cNvSpPr>
              <a:spLocks noChangeShapeType="1"/>
            </p:cNvSpPr>
            <p:nvPr/>
          </p:nvSpPr>
          <p:spPr bwMode="auto">
            <a:xfrm flipV="1">
              <a:off x="2667" y="3322"/>
              <a:ext cx="0" cy="3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2714" name="AutoShape 10"/>
            <p:cNvSpPr>
              <a:spLocks noChangeArrowheads="1"/>
            </p:cNvSpPr>
            <p:nvPr/>
          </p:nvSpPr>
          <p:spPr bwMode="auto">
            <a:xfrm>
              <a:off x="2597" y="3181"/>
              <a:ext cx="141" cy="142"/>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grpSp>
        <p:nvGrpSpPr>
          <p:cNvPr id="712715" name="Group 11"/>
          <p:cNvGrpSpPr>
            <a:grpSpLocks/>
          </p:cNvGrpSpPr>
          <p:nvPr/>
        </p:nvGrpSpPr>
        <p:grpSpPr bwMode="auto">
          <a:xfrm>
            <a:off x="4618038" y="2843213"/>
            <a:ext cx="269875" cy="811212"/>
            <a:chOff x="2597" y="3181"/>
            <a:chExt cx="141" cy="482"/>
          </a:xfrm>
        </p:grpSpPr>
        <p:sp>
          <p:nvSpPr>
            <p:cNvPr id="712716" name="Line 12"/>
            <p:cNvSpPr>
              <a:spLocks noChangeShapeType="1"/>
            </p:cNvSpPr>
            <p:nvPr/>
          </p:nvSpPr>
          <p:spPr bwMode="auto">
            <a:xfrm flipV="1">
              <a:off x="2667" y="3322"/>
              <a:ext cx="0" cy="3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2717" name="AutoShape 13"/>
            <p:cNvSpPr>
              <a:spLocks noChangeArrowheads="1"/>
            </p:cNvSpPr>
            <p:nvPr/>
          </p:nvSpPr>
          <p:spPr bwMode="auto">
            <a:xfrm>
              <a:off x="2597" y="3181"/>
              <a:ext cx="141" cy="142"/>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712718" name="Line 14"/>
          <p:cNvSpPr>
            <a:spLocks noChangeShapeType="1"/>
          </p:cNvSpPr>
          <p:nvPr/>
        </p:nvSpPr>
        <p:spPr bwMode="auto">
          <a:xfrm>
            <a:off x="2097088" y="3294063"/>
            <a:ext cx="55356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2719" name="Line 15"/>
          <p:cNvSpPr>
            <a:spLocks noChangeShapeType="1"/>
          </p:cNvSpPr>
          <p:nvPr/>
        </p:nvSpPr>
        <p:spPr bwMode="auto">
          <a:xfrm>
            <a:off x="2097088" y="3294063"/>
            <a:ext cx="0" cy="4048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2720" name="Line 16"/>
          <p:cNvSpPr>
            <a:spLocks noChangeShapeType="1"/>
          </p:cNvSpPr>
          <p:nvPr/>
        </p:nvSpPr>
        <p:spPr bwMode="auto">
          <a:xfrm>
            <a:off x="7632700" y="3294063"/>
            <a:ext cx="0" cy="4048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1 - Τίτλος"/>
          <p:cNvSpPr>
            <a:spLocks noGrp="1"/>
          </p:cNvSpPr>
          <p:nvPr>
            <p:ph type="title"/>
          </p:nvPr>
        </p:nvSpPr>
        <p:spPr/>
        <p:txBody>
          <a:bodyPr/>
          <a:lstStyle/>
          <a:p>
            <a:r>
              <a:rPr lang="el-GR" altLang="el-GR" b="1" dirty="0"/>
              <a:t>Αφηρημένες κλάσεις</a:t>
            </a:r>
            <a:endParaRPr lang="el-GR" altLang="el-GR" dirty="0"/>
          </a:p>
        </p:txBody>
      </p:sp>
      <p:sp>
        <p:nvSpPr>
          <p:cNvPr id="713731" name="2 - Θέση περιεχομένου"/>
          <p:cNvSpPr>
            <a:spLocks noGrp="1"/>
          </p:cNvSpPr>
          <p:nvPr>
            <p:ph idx="1"/>
          </p:nvPr>
        </p:nvSpPr>
        <p:spPr/>
        <p:txBody>
          <a:bodyPr/>
          <a:lstStyle/>
          <a:p>
            <a:r>
              <a:rPr lang="el-GR" altLang="el-GR" sz="2400"/>
              <a:t>Οι αφηρημένες κλάσεις είναι κλάσεις που εξυπηρετούν την εννοιολογική ομαδοποίηση των κλάσεων που γενικεύουν και τον ορισμό της διεπαφής των κλάσεων αυτών</a:t>
            </a:r>
          </a:p>
          <a:p>
            <a:pPr lvl="1"/>
            <a:r>
              <a:rPr lang="el-GR" altLang="el-GR" sz="2000"/>
              <a:t>Οι αφηρημένες κλάσεις ΔΕΝ μπορούν να</a:t>
            </a:r>
            <a:r>
              <a:rPr lang="en-US" altLang="el-GR" sz="2000"/>
              <a:t> </a:t>
            </a:r>
            <a:r>
              <a:rPr lang="el-GR" altLang="el-GR" sz="2000"/>
              <a:t>δημιουργήσουν αντικείμενα αυτό γίνεται μόνο στις υποκλάσεις</a:t>
            </a:r>
            <a:endParaRPr lang="en-US" altLang="el-GR" sz="2000"/>
          </a:p>
          <a:p>
            <a:r>
              <a:rPr lang="el-GR" altLang="el-GR" sz="2400"/>
              <a:t>Οι λειτουργίες στη διεπαφή των αφηρημένων κλάσεων μπορεί να</a:t>
            </a:r>
            <a:r>
              <a:rPr lang="en-US" altLang="el-GR" sz="2400"/>
              <a:t> </a:t>
            </a:r>
            <a:r>
              <a:rPr lang="el-GR" altLang="el-GR" sz="2400"/>
              <a:t>είναι και αυτές αφηρημένες (</a:t>
            </a:r>
            <a:r>
              <a:rPr lang="en-US" altLang="el-GR" sz="2400"/>
              <a:t>abstract</a:t>
            </a:r>
            <a:r>
              <a:rPr lang="el-GR" altLang="el-GR" sz="2400"/>
              <a:t>) , δηλαδή λειτουργίες για τις οποίες </a:t>
            </a:r>
            <a:r>
              <a:rPr lang="el-GR" altLang="el-GR" sz="2400" i="1"/>
              <a:t>δεν παρέχεται</a:t>
            </a:r>
            <a:r>
              <a:rPr lang="el-GR" altLang="el-GR" sz="2400"/>
              <a:t> υλοποίηση, ενώ</a:t>
            </a:r>
            <a:r>
              <a:rPr lang="en-US" altLang="el-GR" sz="2400"/>
              <a:t> </a:t>
            </a:r>
            <a:r>
              <a:rPr lang="el-GR" altLang="el-GR" sz="2400"/>
              <a:t>κάποιες άλλες συγκεκριμένες (</a:t>
            </a:r>
            <a:r>
              <a:rPr lang="en-US" altLang="el-GR" sz="2400"/>
              <a:t>concrete</a:t>
            </a:r>
            <a:r>
              <a:rPr lang="el-GR" altLang="el-GR" sz="2400"/>
              <a:t> – παρέχεται υλοποίηση)</a:t>
            </a:r>
            <a:endParaRPr lang="en-US" altLang="el-GR" sz="2400"/>
          </a:p>
          <a:p>
            <a:pPr lvl="1"/>
            <a:r>
              <a:rPr lang="el-GR" altLang="el-GR" sz="2000"/>
              <a:t>Η υλοποίηση των αφηρημένων λειτουργιών πρέπει να παρέχεται από τις υποκλάσεις της αφηρημένης κλάσης</a:t>
            </a:r>
            <a:endParaRPr lang="en-US" altLang="el-GR" sz="2000"/>
          </a:p>
        </p:txBody>
      </p:sp>
      <p:sp>
        <p:nvSpPr>
          <p:cNvPr id="6" name="Slide Number Placeholder 3"/>
          <p:cNvSpPr>
            <a:spLocks noGrp="1"/>
          </p:cNvSpPr>
          <p:nvPr>
            <p:ph type="sldNum" sz="quarter" idx="12"/>
          </p:nvPr>
        </p:nvSpPr>
        <p:spPr/>
        <p:txBody>
          <a:bodyPr/>
          <a:lstStyle/>
          <a:p>
            <a:fld id="{2A99278F-1BEB-45C0-9D77-EFD0406D23D0}" type="slidenum">
              <a:rPr lang="el-GR" altLang="el-GR"/>
              <a:pPr/>
              <a:t>59</a:t>
            </a:fld>
            <a:endParaRPr lang="el-GR" alt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p:txBody>
          <a:bodyPr/>
          <a:lstStyle/>
          <a:p>
            <a:r>
              <a:rPr lang="el-GR" altLang="el-GR"/>
              <a:t>Περίπτωση χρήσης</a:t>
            </a:r>
          </a:p>
        </p:txBody>
      </p:sp>
      <p:sp>
        <p:nvSpPr>
          <p:cNvPr id="595971" name="Rectangle 3"/>
          <p:cNvSpPr>
            <a:spLocks noGrp="1" noChangeArrowheads="1"/>
          </p:cNvSpPr>
          <p:nvPr>
            <p:ph idx="1"/>
          </p:nvPr>
        </p:nvSpPr>
        <p:spPr>
          <a:xfrm>
            <a:off x="2366755" y="1257653"/>
            <a:ext cx="6275387" cy="5257800"/>
          </a:xfrm>
        </p:spPr>
        <p:txBody>
          <a:bodyPr/>
          <a:lstStyle/>
          <a:p>
            <a:pPr marL="609600" indent="-609600">
              <a:spcBef>
                <a:spcPct val="0"/>
              </a:spcBef>
            </a:pPr>
            <a:r>
              <a:rPr lang="el-GR" altLang="el-GR" sz="2400" dirty="0"/>
              <a:t>Μία περίπτωση χρήσης περιγράφει μία κατηγορία λειτουργικότητας που παρέχεται από το σύστημα</a:t>
            </a:r>
          </a:p>
          <a:p>
            <a:pPr marL="609600" indent="-609600">
              <a:spcBef>
                <a:spcPct val="0"/>
              </a:spcBef>
            </a:pPr>
            <a:r>
              <a:rPr lang="el-GR" altLang="el-GR" sz="2400" dirty="0"/>
              <a:t>Οι περιπτώσεις χρήσης μπορούν να περιγράφονται συμπληρωματικά και με κείμενο, με εστίαση στη ροή συμβάντων μεταξύ </a:t>
            </a:r>
            <a:r>
              <a:rPr lang="en-US" altLang="el-GR" sz="2400" dirty="0"/>
              <a:t>actor </a:t>
            </a:r>
            <a:r>
              <a:rPr lang="el-GR" altLang="el-GR" sz="2400" dirty="0"/>
              <a:t>και συστήματος</a:t>
            </a:r>
          </a:p>
          <a:p>
            <a:pPr marL="609600" indent="-609600">
              <a:spcBef>
                <a:spcPct val="0"/>
              </a:spcBef>
            </a:pPr>
            <a:r>
              <a:rPr lang="el-GR" altLang="el-GR" sz="2400" dirty="0"/>
              <a:t>Η περιγραφή κειμένου μιας περίπτωσης χρήσης έχει 6 τμήματα:</a:t>
            </a:r>
          </a:p>
          <a:p>
            <a:pPr marL="990600" lvl="1" indent="-533400">
              <a:spcBef>
                <a:spcPct val="0"/>
              </a:spcBef>
            </a:pPr>
            <a:r>
              <a:rPr lang="el-GR" altLang="el-GR" sz="2000" dirty="0"/>
              <a:t>Μοναδικό όνομα</a:t>
            </a:r>
          </a:p>
          <a:p>
            <a:pPr marL="990600" lvl="1" indent="-533400">
              <a:spcBef>
                <a:spcPct val="0"/>
              </a:spcBef>
            </a:pPr>
            <a:r>
              <a:rPr lang="en-US" altLang="el-GR" sz="2000" dirty="0"/>
              <a:t>Actors </a:t>
            </a:r>
            <a:r>
              <a:rPr lang="el-GR" altLang="el-GR" sz="2000" dirty="0"/>
              <a:t>που μετέχουν</a:t>
            </a:r>
          </a:p>
          <a:p>
            <a:pPr marL="990600" lvl="1" indent="-533400">
              <a:spcBef>
                <a:spcPct val="0"/>
              </a:spcBef>
            </a:pPr>
            <a:r>
              <a:rPr lang="el-GR" altLang="el-GR" sz="2000" dirty="0"/>
              <a:t>Συνθήκες εισόδου</a:t>
            </a:r>
          </a:p>
          <a:p>
            <a:pPr marL="990600" lvl="1" indent="-533400">
              <a:spcBef>
                <a:spcPct val="0"/>
              </a:spcBef>
            </a:pPr>
            <a:r>
              <a:rPr lang="el-GR" altLang="el-GR" sz="2000" dirty="0"/>
              <a:t>Συνθήκες εξόδου</a:t>
            </a:r>
          </a:p>
          <a:p>
            <a:pPr marL="990600" lvl="1" indent="-533400">
              <a:spcBef>
                <a:spcPct val="0"/>
              </a:spcBef>
            </a:pPr>
            <a:r>
              <a:rPr lang="el-GR" altLang="el-GR" sz="2000" dirty="0"/>
              <a:t>Ροή συμβάντων</a:t>
            </a:r>
          </a:p>
          <a:p>
            <a:pPr marL="990600" lvl="1" indent="-533400">
              <a:spcBef>
                <a:spcPct val="0"/>
              </a:spcBef>
            </a:pPr>
            <a:r>
              <a:rPr lang="el-GR" altLang="el-GR" sz="2000" dirty="0"/>
              <a:t>Ειδικές απαιτήσεις</a:t>
            </a:r>
          </a:p>
        </p:txBody>
      </p:sp>
      <p:sp>
        <p:nvSpPr>
          <p:cNvPr id="7" name="Slide Number Placeholder 5"/>
          <p:cNvSpPr>
            <a:spLocks noGrp="1"/>
          </p:cNvSpPr>
          <p:nvPr>
            <p:ph type="sldNum" sz="quarter" idx="12"/>
          </p:nvPr>
        </p:nvSpPr>
        <p:spPr/>
        <p:txBody>
          <a:bodyPr/>
          <a:lstStyle/>
          <a:p>
            <a:fld id="{1F79BC48-6F06-43BA-AF67-3419BA93039C}" type="slidenum">
              <a:rPr lang="el-GR" altLang="el-GR"/>
              <a:pPr/>
              <a:t>6</a:t>
            </a:fld>
            <a:endParaRPr lang="el-GR" altLang="el-GR"/>
          </a:p>
        </p:txBody>
      </p:sp>
      <p:sp>
        <p:nvSpPr>
          <p:cNvPr id="595975" name="Oval 7"/>
          <p:cNvSpPr>
            <a:spLocks noChangeArrowheads="1"/>
          </p:cNvSpPr>
          <p:nvPr/>
        </p:nvSpPr>
        <p:spPr bwMode="auto">
          <a:xfrm>
            <a:off x="206375" y="2798763"/>
            <a:ext cx="2025650"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Αγόρασε εισιτήριο</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54" name="1 - Τίτλος"/>
          <p:cNvSpPr>
            <a:spLocks noGrp="1"/>
          </p:cNvSpPr>
          <p:nvPr>
            <p:ph type="title"/>
          </p:nvPr>
        </p:nvSpPr>
        <p:spPr/>
        <p:txBody>
          <a:bodyPr/>
          <a:lstStyle/>
          <a:p>
            <a:r>
              <a:rPr lang="el-GR" altLang="el-GR" sz="4000" b="1"/>
              <a:t>Αφηρημένες κλάσεις -συμβολισμοί</a:t>
            </a:r>
            <a:endParaRPr lang="el-GR" altLang="el-GR" sz="4000"/>
          </a:p>
        </p:txBody>
      </p:sp>
      <p:sp>
        <p:nvSpPr>
          <p:cNvPr id="714755" name="Rectangle 3"/>
          <p:cNvSpPr>
            <a:spLocks noGrp="1" noChangeArrowheads="1"/>
          </p:cNvSpPr>
          <p:nvPr>
            <p:ph idx="1"/>
          </p:nvPr>
        </p:nvSpPr>
        <p:spPr>
          <a:xfrm>
            <a:off x="341312" y="1389981"/>
            <a:ext cx="8550275" cy="1603375"/>
          </a:xfrm>
        </p:spPr>
        <p:txBody>
          <a:bodyPr/>
          <a:lstStyle/>
          <a:p>
            <a:r>
              <a:rPr lang="el-GR" altLang="el-GR" sz="2400" dirty="0"/>
              <a:t>Το όνομα μιας αφηρημένης κλάσης ή λειτουργίας συμβολίζεται:</a:t>
            </a:r>
          </a:p>
          <a:p>
            <a:pPr lvl="1"/>
            <a:r>
              <a:rPr lang="el-GR" altLang="el-GR" sz="2000" dirty="0"/>
              <a:t>Παραθέτοντας τον συμβολισμό </a:t>
            </a:r>
            <a:r>
              <a:rPr lang="en-US" altLang="el-GR" sz="2000" dirty="0"/>
              <a:t>{abstract} </a:t>
            </a:r>
            <a:r>
              <a:rPr lang="el-GR" altLang="el-GR" sz="2000" dirty="0"/>
              <a:t>δίπλα από το όνομα</a:t>
            </a:r>
          </a:p>
          <a:p>
            <a:pPr lvl="1"/>
            <a:r>
              <a:rPr lang="el-GR" altLang="el-GR" sz="2000" dirty="0"/>
              <a:t>Χρησιμοποιώντας πλάγια γράμματα (μπορεί να είναι </a:t>
            </a:r>
            <a:r>
              <a:rPr lang="el-GR" altLang="el-GR" sz="2000" i="1" dirty="0"/>
              <a:t>δυσδιάκριτα</a:t>
            </a:r>
            <a:r>
              <a:rPr lang="el-GR" altLang="el-GR" sz="2000" dirty="0"/>
              <a:t>)</a:t>
            </a:r>
          </a:p>
        </p:txBody>
      </p:sp>
      <p:sp>
        <p:nvSpPr>
          <p:cNvPr id="30" name="Slide Number Placeholder 5"/>
          <p:cNvSpPr>
            <a:spLocks noGrp="1"/>
          </p:cNvSpPr>
          <p:nvPr>
            <p:ph type="sldNum" sz="quarter" idx="12"/>
          </p:nvPr>
        </p:nvSpPr>
        <p:spPr/>
        <p:txBody>
          <a:bodyPr/>
          <a:lstStyle/>
          <a:p>
            <a:fld id="{D2396407-D57E-4116-9B3B-5C5EB359E751}" type="slidenum">
              <a:rPr lang="el-GR" altLang="el-GR"/>
              <a:pPr/>
              <a:t>60</a:t>
            </a:fld>
            <a:endParaRPr lang="el-GR" altLang="el-GR"/>
          </a:p>
        </p:txBody>
      </p:sp>
      <p:sp>
        <p:nvSpPr>
          <p:cNvPr id="714756" name="Rectangle 4"/>
          <p:cNvSpPr>
            <a:spLocks noChangeArrowheads="1"/>
          </p:cNvSpPr>
          <p:nvPr/>
        </p:nvSpPr>
        <p:spPr bwMode="auto">
          <a:xfrm>
            <a:off x="296863" y="2663915"/>
            <a:ext cx="31956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pPr algn="ctr"/>
            <a:r>
              <a:rPr lang="en-US" altLang="el-GR" sz="1800" b="1"/>
              <a:t>Shape</a:t>
            </a:r>
            <a:r>
              <a:rPr lang="el-GR" altLang="el-GR" sz="1800" b="1"/>
              <a:t> {</a:t>
            </a:r>
            <a:r>
              <a:rPr lang="en-US" altLang="el-GR" sz="1800" b="1"/>
              <a:t>abstract}</a:t>
            </a:r>
            <a:endParaRPr lang="el-GR" altLang="el-GR" sz="1800" b="1"/>
          </a:p>
        </p:txBody>
      </p:sp>
      <p:sp>
        <p:nvSpPr>
          <p:cNvPr id="714757" name="Rectangle 5"/>
          <p:cNvSpPr>
            <a:spLocks noChangeArrowheads="1"/>
          </p:cNvSpPr>
          <p:nvPr/>
        </p:nvSpPr>
        <p:spPr bwMode="auto">
          <a:xfrm>
            <a:off x="296863" y="3024278"/>
            <a:ext cx="3195637" cy="5857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color: Color</a:t>
            </a:r>
          </a:p>
          <a:p>
            <a:r>
              <a:rPr lang="en-US" altLang="el-GR" sz="1800"/>
              <a:t>position: Point</a:t>
            </a:r>
          </a:p>
        </p:txBody>
      </p:sp>
      <p:sp>
        <p:nvSpPr>
          <p:cNvPr id="714758" name="Rectangle 6"/>
          <p:cNvSpPr>
            <a:spLocks noChangeArrowheads="1"/>
          </p:cNvSpPr>
          <p:nvPr/>
        </p:nvSpPr>
        <p:spPr bwMode="auto">
          <a:xfrm>
            <a:off x="296863" y="3610065"/>
            <a:ext cx="3195637"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draw() {abstract}</a:t>
            </a:r>
          </a:p>
          <a:p>
            <a:r>
              <a:rPr lang="en-US" altLang="el-GR" sz="1800"/>
              <a:t>erase() {abstract}</a:t>
            </a:r>
          </a:p>
          <a:p>
            <a:r>
              <a:rPr lang="en-US" altLang="el-GR" sz="1800"/>
              <a:t>move(newPos: Point): Shape</a:t>
            </a:r>
          </a:p>
        </p:txBody>
      </p:sp>
      <p:sp>
        <p:nvSpPr>
          <p:cNvPr id="714759" name="Rectangle 7"/>
          <p:cNvSpPr>
            <a:spLocks noChangeArrowheads="1"/>
          </p:cNvSpPr>
          <p:nvPr/>
        </p:nvSpPr>
        <p:spPr bwMode="auto">
          <a:xfrm>
            <a:off x="5651500" y="2663915"/>
            <a:ext cx="3330575"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pPr algn="ctr"/>
            <a:r>
              <a:rPr lang="en-US" altLang="el-GR" sz="1800" b="1" i="1"/>
              <a:t>Shape</a:t>
            </a:r>
            <a:endParaRPr lang="el-GR" altLang="el-GR" sz="1800" b="1" i="1"/>
          </a:p>
        </p:txBody>
      </p:sp>
      <p:sp>
        <p:nvSpPr>
          <p:cNvPr id="714760" name="Rectangle 8"/>
          <p:cNvSpPr>
            <a:spLocks noChangeArrowheads="1"/>
          </p:cNvSpPr>
          <p:nvPr/>
        </p:nvSpPr>
        <p:spPr bwMode="auto">
          <a:xfrm>
            <a:off x="5651500" y="3024278"/>
            <a:ext cx="3330575" cy="5857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color: Color</a:t>
            </a:r>
          </a:p>
          <a:p>
            <a:r>
              <a:rPr lang="en-US" altLang="el-GR" sz="1800"/>
              <a:t>position: Point</a:t>
            </a:r>
          </a:p>
        </p:txBody>
      </p:sp>
      <p:sp>
        <p:nvSpPr>
          <p:cNvPr id="714761" name="Rectangle 9"/>
          <p:cNvSpPr>
            <a:spLocks noChangeArrowheads="1"/>
          </p:cNvSpPr>
          <p:nvPr/>
        </p:nvSpPr>
        <p:spPr bwMode="auto">
          <a:xfrm>
            <a:off x="5651500" y="3610065"/>
            <a:ext cx="3330575"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i="1"/>
              <a:t>draw()</a:t>
            </a:r>
            <a:endParaRPr lang="el-GR" altLang="el-GR" sz="1800" i="1"/>
          </a:p>
          <a:p>
            <a:r>
              <a:rPr lang="en-US" altLang="el-GR" sz="1800" i="1"/>
              <a:t>erase()</a:t>
            </a:r>
            <a:endParaRPr lang="en-US" altLang="el-GR" sz="1800"/>
          </a:p>
          <a:p>
            <a:r>
              <a:rPr lang="en-US" altLang="el-GR" sz="1800"/>
              <a:t>move(newPos: Point): Shape</a:t>
            </a:r>
          </a:p>
        </p:txBody>
      </p:sp>
      <p:sp>
        <p:nvSpPr>
          <p:cNvPr id="714762" name="Rectangle 10"/>
          <p:cNvSpPr>
            <a:spLocks noChangeArrowheads="1"/>
          </p:cNvSpPr>
          <p:nvPr/>
        </p:nvSpPr>
        <p:spPr bwMode="auto">
          <a:xfrm>
            <a:off x="296863" y="4914990"/>
            <a:ext cx="31956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pPr algn="ctr"/>
            <a:r>
              <a:rPr lang="en-US" altLang="el-GR" sz="1800" b="1"/>
              <a:t>Square</a:t>
            </a:r>
            <a:endParaRPr lang="el-GR" altLang="el-GR" sz="1800" b="1"/>
          </a:p>
        </p:txBody>
      </p:sp>
      <p:sp>
        <p:nvSpPr>
          <p:cNvPr id="714763" name="Rectangle 11"/>
          <p:cNvSpPr>
            <a:spLocks noChangeArrowheads="1"/>
          </p:cNvSpPr>
          <p:nvPr/>
        </p:nvSpPr>
        <p:spPr bwMode="auto">
          <a:xfrm>
            <a:off x="296863" y="5275353"/>
            <a:ext cx="3195637" cy="3159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sideLength: float</a:t>
            </a:r>
          </a:p>
        </p:txBody>
      </p:sp>
      <p:sp>
        <p:nvSpPr>
          <p:cNvPr id="714764" name="Rectangle 12"/>
          <p:cNvSpPr>
            <a:spLocks noChangeArrowheads="1"/>
          </p:cNvSpPr>
          <p:nvPr/>
        </p:nvSpPr>
        <p:spPr bwMode="auto">
          <a:xfrm>
            <a:off x="296863" y="5591265"/>
            <a:ext cx="31956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draw()</a:t>
            </a:r>
          </a:p>
          <a:p>
            <a:r>
              <a:rPr lang="en-US" altLang="el-GR" sz="1800"/>
              <a:t>erase()</a:t>
            </a:r>
          </a:p>
        </p:txBody>
      </p:sp>
      <p:sp>
        <p:nvSpPr>
          <p:cNvPr id="714765" name="AutoShape 13"/>
          <p:cNvSpPr>
            <a:spLocks noChangeArrowheads="1"/>
          </p:cNvSpPr>
          <p:nvPr/>
        </p:nvSpPr>
        <p:spPr bwMode="auto">
          <a:xfrm>
            <a:off x="1601788" y="4464140"/>
            <a:ext cx="223837" cy="225425"/>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66" name="Line 14"/>
          <p:cNvSpPr>
            <a:spLocks noChangeShapeType="1"/>
          </p:cNvSpPr>
          <p:nvPr/>
        </p:nvSpPr>
        <p:spPr bwMode="auto">
          <a:xfrm>
            <a:off x="1736725" y="4689565"/>
            <a:ext cx="0" cy="225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67" name="AutoShape 15"/>
          <p:cNvSpPr>
            <a:spLocks noChangeArrowheads="1"/>
          </p:cNvSpPr>
          <p:nvPr/>
        </p:nvSpPr>
        <p:spPr bwMode="auto">
          <a:xfrm flipV="1">
            <a:off x="4616450" y="5229315"/>
            <a:ext cx="2611438" cy="900113"/>
          </a:xfrm>
          <a:prstGeom prst="foldedCorner">
            <a:avLst>
              <a:gd name="adj" fmla="val 1809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Ορισμός των αφηρημένων μεθόδων της υπερκλάσης</a:t>
            </a:r>
          </a:p>
        </p:txBody>
      </p:sp>
      <p:sp>
        <p:nvSpPr>
          <p:cNvPr id="714768" name="Oval 16"/>
          <p:cNvSpPr>
            <a:spLocks noChangeArrowheads="1"/>
          </p:cNvSpPr>
          <p:nvPr/>
        </p:nvSpPr>
        <p:spPr bwMode="auto">
          <a:xfrm>
            <a:off x="3446463" y="5724615"/>
            <a:ext cx="134937"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69" name="Line 17"/>
          <p:cNvSpPr>
            <a:spLocks noChangeShapeType="1"/>
          </p:cNvSpPr>
          <p:nvPr/>
        </p:nvSpPr>
        <p:spPr bwMode="auto">
          <a:xfrm flipV="1">
            <a:off x="3581400" y="5680165"/>
            <a:ext cx="1035050" cy="1349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70" name="AutoShape 18"/>
          <p:cNvSpPr>
            <a:spLocks noChangeArrowheads="1"/>
          </p:cNvSpPr>
          <p:nvPr/>
        </p:nvSpPr>
        <p:spPr bwMode="auto">
          <a:xfrm flipV="1">
            <a:off x="3851275" y="2754403"/>
            <a:ext cx="1441450" cy="676275"/>
          </a:xfrm>
          <a:prstGeom prst="foldedCorner">
            <a:avLst>
              <a:gd name="adj" fmla="val 1809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Αφηρημένη κλάση</a:t>
            </a:r>
          </a:p>
        </p:txBody>
      </p:sp>
      <p:sp>
        <p:nvSpPr>
          <p:cNvPr id="714771" name="Oval 19"/>
          <p:cNvSpPr>
            <a:spLocks noChangeArrowheads="1"/>
          </p:cNvSpPr>
          <p:nvPr/>
        </p:nvSpPr>
        <p:spPr bwMode="auto">
          <a:xfrm>
            <a:off x="3402013" y="2889340"/>
            <a:ext cx="134937"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72" name="Oval 20"/>
          <p:cNvSpPr>
            <a:spLocks noChangeArrowheads="1"/>
          </p:cNvSpPr>
          <p:nvPr/>
        </p:nvSpPr>
        <p:spPr bwMode="auto">
          <a:xfrm>
            <a:off x="5562600" y="2933790"/>
            <a:ext cx="134938"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73" name="Line 21"/>
          <p:cNvSpPr>
            <a:spLocks noChangeShapeType="1"/>
          </p:cNvSpPr>
          <p:nvPr/>
        </p:nvSpPr>
        <p:spPr bwMode="auto">
          <a:xfrm flipV="1">
            <a:off x="3536950" y="2844890"/>
            <a:ext cx="314325" cy="88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74" name="Line 22"/>
          <p:cNvSpPr>
            <a:spLocks noChangeShapeType="1"/>
          </p:cNvSpPr>
          <p:nvPr/>
        </p:nvSpPr>
        <p:spPr bwMode="auto">
          <a:xfrm>
            <a:off x="5292725" y="2933790"/>
            <a:ext cx="223838" cy="460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75" name="AutoShape 23"/>
          <p:cNvSpPr>
            <a:spLocks noChangeArrowheads="1"/>
          </p:cNvSpPr>
          <p:nvPr/>
        </p:nvSpPr>
        <p:spPr bwMode="auto">
          <a:xfrm flipV="1">
            <a:off x="3627438" y="4149815"/>
            <a:ext cx="1978025" cy="901700"/>
          </a:xfrm>
          <a:prstGeom prst="foldedCorner">
            <a:avLst>
              <a:gd name="adj" fmla="val 1809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Αφηρημένες &amp; συγκεκριμένες λειτουργίες</a:t>
            </a:r>
          </a:p>
        </p:txBody>
      </p:sp>
      <p:sp>
        <p:nvSpPr>
          <p:cNvPr id="714776" name="Oval 24"/>
          <p:cNvSpPr>
            <a:spLocks noChangeArrowheads="1"/>
          </p:cNvSpPr>
          <p:nvPr/>
        </p:nvSpPr>
        <p:spPr bwMode="auto">
          <a:xfrm>
            <a:off x="5562600" y="3789453"/>
            <a:ext cx="134938"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77" name="Oval 25"/>
          <p:cNvSpPr>
            <a:spLocks noChangeArrowheads="1"/>
          </p:cNvSpPr>
          <p:nvPr/>
        </p:nvSpPr>
        <p:spPr bwMode="auto">
          <a:xfrm>
            <a:off x="3402013" y="3698965"/>
            <a:ext cx="134937"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78" name="Line 26"/>
          <p:cNvSpPr>
            <a:spLocks noChangeShapeType="1"/>
          </p:cNvSpPr>
          <p:nvPr/>
        </p:nvSpPr>
        <p:spPr bwMode="auto">
          <a:xfrm>
            <a:off x="3536950" y="3789453"/>
            <a:ext cx="269875" cy="3603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79" name="Line 27"/>
          <p:cNvSpPr>
            <a:spLocks noChangeShapeType="1"/>
          </p:cNvSpPr>
          <p:nvPr/>
        </p:nvSpPr>
        <p:spPr bwMode="auto">
          <a:xfrm flipV="1">
            <a:off x="5111750" y="3879940"/>
            <a:ext cx="450850" cy="2682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Rectangle 2"/>
          <p:cNvSpPr>
            <a:spLocks noGrp="1" noChangeArrowheads="1"/>
          </p:cNvSpPr>
          <p:nvPr>
            <p:ph type="title"/>
          </p:nvPr>
        </p:nvSpPr>
        <p:spPr/>
        <p:txBody>
          <a:bodyPr/>
          <a:lstStyle/>
          <a:p>
            <a:r>
              <a:rPr lang="el-GR" altLang="el-GR"/>
              <a:t>Πακέτα</a:t>
            </a:r>
          </a:p>
        </p:txBody>
      </p:sp>
      <p:sp>
        <p:nvSpPr>
          <p:cNvPr id="701443" name="Rectangle 3"/>
          <p:cNvSpPr>
            <a:spLocks noGrp="1" noChangeArrowheads="1"/>
          </p:cNvSpPr>
          <p:nvPr>
            <p:ph idx="1"/>
          </p:nvPr>
        </p:nvSpPr>
        <p:spPr>
          <a:xfrm>
            <a:off x="457200" y="1600200"/>
            <a:ext cx="8229600" cy="3089275"/>
          </a:xfrm>
        </p:spPr>
        <p:txBody>
          <a:bodyPr/>
          <a:lstStyle/>
          <a:p>
            <a:r>
              <a:rPr lang="el-GR" altLang="el-GR" sz="2400"/>
              <a:t>Τα πακέτα βοηθούν στην οργάνωση των μοντέλων της </a:t>
            </a:r>
            <a:r>
              <a:rPr lang="en-US" altLang="el-GR" sz="2400"/>
              <a:t>UML </a:t>
            </a:r>
            <a:r>
              <a:rPr lang="el-GR" altLang="el-GR" sz="2400"/>
              <a:t>για να αυξηθεί η αναγνωσιμότητά τους</a:t>
            </a:r>
          </a:p>
          <a:p>
            <a:r>
              <a:rPr lang="el-GR" altLang="el-GR" sz="2400"/>
              <a:t>Μπορούμε να χρησιμοποιήσουμε τον μηχανισμό πακέτων της </a:t>
            </a:r>
            <a:r>
              <a:rPr lang="en-US" altLang="el-GR" sz="2400"/>
              <a:t>UML </a:t>
            </a:r>
            <a:r>
              <a:rPr lang="el-GR" altLang="el-GR" sz="2400"/>
              <a:t>για να οργανώσουμε τις κλάσεις σε υποσυστήματα</a:t>
            </a:r>
          </a:p>
          <a:p>
            <a:pPr lvl="1"/>
            <a:r>
              <a:rPr lang="el-GR" altLang="el-GR" sz="2000"/>
              <a:t>Κάθε πολύπλοκο σύστημα μπορεί να αποσυντεθεί σε υποσυστήματα, όπου κάθε υποσύστημα μοντελοποιείται ως ένα πακέτο </a:t>
            </a:r>
          </a:p>
        </p:txBody>
      </p:sp>
      <p:sp>
        <p:nvSpPr>
          <p:cNvPr id="45" name="Slide Number Placeholder 5"/>
          <p:cNvSpPr>
            <a:spLocks noGrp="1"/>
          </p:cNvSpPr>
          <p:nvPr>
            <p:ph type="sldNum" sz="quarter" idx="12"/>
          </p:nvPr>
        </p:nvSpPr>
        <p:spPr/>
        <p:txBody>
          <a:bodyPr/>
          <a:lstStyle/>
          <a:p>
            <a:fld id="{3042ECA8-FC57-4521-824C-B261F46A964B}" type="slidenum">
              <a:rPr lang="el-GR" altLang="el-GR"/>
              <a:pPr/>
              <a:t>61</a:t>
            </a:fld>
            <a:endParaRPr lang="el-GR" altLang="el-GR"/>
          </a:p>
        </p:txBody>
      </p:sp>
      <p:grpSp>
        <p:nvGrpSpPr>
          <p:cNvPr id="701483" name="Group 43"/>
          <p:cNvGrpSpPr>
            <a:grpSpLocks/>
          </p:cNvGrpSpPr>
          <p:nvPr/>
        </p:nvGrpSpPr>
        <p:grpSpPr bwMode="auto">
          <a:xfrm>
            <a:off x="3792538" y="3789040"/>
            <a:ext cx="3311525" cy="1336675"/>
            <a:chOff x="2389" y="2743"/>
            <a:chExt cx="2086" cy="842"/>
          </a:xfrm>
        </p:grpSpPr>
        <p:sp>
          <p:nvSpPr>
            <p:cNvPr id="701445" name="Rectangle 8"/>
            <p:cNvSpPr>
              <a:spLocks noChangeArrowheads="1"/>
            </p:cNvSpPr>
            <p:nvPr/>
          </p:nvSpPr>
          <p:spPr bwMode="auto">
            <a:xfrm>
              <a:off x="2389" y="2903"/>
              <a:ext cx="2086" cy="68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46" name="Rectangle 9"/>
            <p:cNvSpPr>
              <a:spLocks noChangeArrowheads="1"/>
            </p:cNvSpPr>
            <p:nvPr/>
          </p:nvSpPr>
          <p:spPr bwMode="auto">
            <a:xfrm>
              <a:off x="3021" y="3096"/>
              <a:ext cx="6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latin typeface="Courier" charset="0"/>
                  <a:ea typeface="ＭＳ Ｐゴシック" panose="020B0600070205080204" pitchFamily="34" charset="-128"/>
                </a:rPr>
                <a:t>Account</a:t>
              </a:r>
              <a:endParaRPr lang="en-US" altLang="el-GR" sz="2000">
                <a:latin typeface="Helvetica" panose="020B0604020202020204" pitchFamily="34" charset="0"/>
                <a:ea typeface="ＭＳ Ｐゴシック" panose="020B0600070205080204" pitchFamily="34" charset="-128"/>
              </a:endParaRPr>
            </a:p>
          </p:txBody>
        </p:sp>
        <p:sp>
          <p:nvSpPr>
            <p:cNvPr id="701447" name="Freeform 42"/>
            <p:cNvSpPr>
              <a:spLocks/>
            </p:cNvSpPr>
            <p:nvPr/>
          </p:nvSpPr>
          <p:spPr bwMode="auto">
            <a:xfrm>
              <a:off x="2397" y="2743"/>
              <a:ext cx="392" cy="160"/>
            </a:xfrm>
            <a:custGeom>
              <a:avLst/>
              <a:gdLst>
                <a:gd name="T0" fmla="*/ 0 w 392"/>
                <a:gd name="T1" fmla="*/ 160 h 160"/>
                <a:gd name="T2" fmla="*/ 72 w 392"/>
                <a:gd name="T3" fmla="*/ 0 h 160"/>
                <a:gd name="T4" fmla="*/ 320 w 392"/>
                <a:gd name="T5" fmla="*/ 0 h 160"/>
                <a:gd name="T6" fmla="*/ 392 w 392"/>
                <a:gd name="T7" fmla="*/ 160 h 160"/>
                <a:gd name="T8" fmla="*/ 0 w 392"/>
                <a:gd name="T9" fmla="*/ 160 h 160"/>
                <a:gd name="T10" fmla="*/ 0 60000 65536"/>
                <a:gd name="T11" fmla="*/ 0 60000 65536"/>
                <a:gd name="T12" fmla="*/ 0 60000 65536"/>
                <a:gd name="T13" fmla="*/ 0 60000 65536"/>
                <a:gd name="T14" fmla="*/ 0 60000 65536"/>
                <a:gd name="T15" fmla="*/ 0 w 392"/>
                <a:gd name="T16" fmla="*/ 0 h 160"/>
                <a:gd name="T17" fmla="*/ 392 w 392"/>
                <a:gd name="T18" fmla="*/ 160 h 160"/>
              </a:gdLst>
              <a:ahLst/>
              <a:cxnLst>
                <a:cxn ang="T10">
                  <a:pos x="T0" y="T1"/>
                </a:cxn>
                <a:cxn ang="T11">
                  <a:pos x="T2" y="T3"/>
                </a:cxn>
                <a:cxn ang="T12">
                  <a:pos x="T4" y="T5"/>
                </a:cxn>
                <a:cxn ang="T13">
                  <a:pos x="T6" y="T7"/>
                </a:cxn>
                <a:cxn ang="T14">
                  <a:pos x="T8" y="T9"/>
                </a:cxn>
              </a:cxnLst>
              <a:rect l="T15" t="T16" r="T17" b="T18"/>
              <a:pathLst>
                <a:path w="392" h="160">
                  <a:moveTo>
                    <a:pt x="0" y="160"/>
                  </a:moveTo>
                  <a:lnTo>
                    <a:pt x="72" y="0"/>
                  </a:lnTo>
                  <a:lnTo>
                    <a:pt x="320" y="0"/>
                  </a:lnTo>
                  <a:lnTo>
                    <a:pt x="392" y="160"/>
                  </a:lnTo>
                  <a:lnTo>
                    <a:pt x="0" y="160"/>
                  </a:lnTo>
                  <a:close/>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grpSp>
          <p:nvGrpSpPr>
            <p:cNvPr id="701448" name="Group 88"/>
            <p:cNvGrpSpPr>
              <a:grpSpLocks/>
            </p:cNvGrpSpPr>
            <p:nvPr/>
          </p:nvGrpSpPr>
          <p:grpSpPr bwMode="auto">
            <a:xfrm>
              <a:off x="3682" y="2914"/>
              <a:ext cx="647" cy="648"/>
              <a:chOff x="1114" y="583"/>
              <a:chExt cx="3350" cy="3353"/>
            </a:xfrm>
          </p:grpSpPr>
          <p:sp>
            <p:nvSpPr>
              <p:cNvPr id="701449" name="Rectangle 89"/>
              <p:cNvSpPr>
                <a:spLocks noChangeArrowheads="1"/>
              </p:cNvSpPr>
              <p:nvPr/>
            </p:nvSpPr>
            <p:spPr bwMode="auto">
              <a:xfrm>
                <a:off x="1114" y="2488"/>
                <a:ext cx="912" cy="144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50" name="Line 90"/>
              <p:cNvSpPr>
                <a:spLocks noChangeShapeType="1"/>
              </p:cNvSpPr>
              <p:nvPr/>
            </p:nvSpPr>
            <p:spPr bwMode="auto">
              <a:xfrm>
                <a:off x="1114" y="2928"/>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1" name="Line 91"/>
              <p:cNvSpPr>
                <a:spLocks noChangeShapeType="1"/>
              </p:cNvSpPr>
              <p:nvPr/>
            </p:nvSpPr>
            <p:spPr bwMode="auto">
              <a:xfrm>
                <a:off x="1114" y="3432"/>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2" name="AutoShape 92"/>
              <p:cNvSpPr>
                <a:spLocks noChangeArrowheads="1"/>
              </p:cNvSpPr>
              <p:nvPr/>
            </p:nvSpPr>
            <p:spPr bwMode="auto">
              <a:xfrm rot="2722303">
                <a:off x="2322" y="1992"/>
                <a:ext cx="204" cy="176"/>
              </a:xfrm>
              <a:prstGeom prst="triangle">
                <a:avLst>
                  <a:gd name="adj" fmla="val 50000"/>
                </a:avLst>
              </a:prstGeom>
              <a:solidFill>
                <a:schemeClr val="bg1"/>
              </a:solidFill>
              <a:ln w="9525">
                <a:solidFill>
                  <a:schemeClr val="tx1"/>
                </a:solidFill>
                <a:miter lim="800000"/>
                <a:headEnd/>
                <a:tailEnd/>
              </a:ln>
            </p:spPr>
            <p:txBody>
              <a:bodyPr rot="10800000"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53" name="Line 93"/>
              <p:cNvSpPr>
                <a:spLocks noChangeShapeType="1"/>
              </p:cNvSpPr>
              <p:nvPr/>
            </p:nvSpPr>
            <p:spPr bwMode="auto">
              <a:xfrm flipV="1">
                <a:off x="1560" y="2136"/>
                <a:ext cx="800" cy="3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4" name="Rectangle 94"/>
              <p:cNvSpPr>
                <a:spLocks noChangeArrowheads="1"/>
              </p:cNvSpPr>
              <p:nvPr/>
            </p:nvSpPr>
            <p:spPr bwMode="auto">
              <a:xfrm>
                <a:off x="2304" y="2496"/>
                <a:ext cx="912" cy="144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55" name="Line 95"/>
              <p:cNvSpPr>
                <a:spLocks noChangeShapeType="1"/>
              </p:cNvSpPr>
              <p:nvPr/>
            </p:nvSpPr>
            <p:spPr bwMode="auto">
              <a:xfrm>
                <a:off x="2304" y="2928"/>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6" name="Line 96"/>
              <p:cNvSpPr>
                <a:spLocks noChangeShapeType="1"/>
              </p:cNvSpPr>
              <p:nvPr/>
            </p:nvSpPr>
            <p:spPr bwMode="auto">
              <a:xfrm>
                <a:off x="2304" y="3432"/>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7" name="AutoShape 97"/>
              <p:cNvSpPr>
                <a:spLocks noChangeArrowheads="1"/>
              </p:cNvSpPr>
              <p:nvPr/>
            </p:nvSpPr>
            <p:spPr bwMode="auto">
              <a:xfrm rot="-6418">
                <a:off x="2626" y="1992"/>
                <a:ext cx="204" cy="176"/>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58" name="Line 98"/>
              <p:cNvSpPr>
                <a:spLocks noChangeShapeType="1"/>
              </p:cNvSpPr>
              <p:nvPr/>
            </p:nvSpPr>
            <p:spPr bwMode="auto">
              <a:xfrm>
                <a:off x="2744" y="2168"/>
                <a:ext cx="0" cy="33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9" name="Rectangle 99"/>
              <p:cNvSpPr>
                <a:spLocks noChangeArrowheads="1"/>
              </p:cNvSpPr>
              <p:nvPr/>
            </p:nvSpPr>
            <p:spPr bwMode="auto">
              <a:xfrm>
                <a:off x="3552" y="2496"/>
                <a:ext cx="912" cy="144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60" name="Line 100"/>
              <p:cNvSpPr>
                <a:spLocks noChangeShapeType="1"/>
              </p:cNvSpPr>
              <p:nvPr/>
            </p:nvSpPr>
            <p:spPr bwMode="auto">
              <a:xfrm>
                <a:off x="3552" y="2928"/>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61" name="Line 101"/>
              <p:cNvSpPr>
                <a:spLocks noChangeShapeType="1"/>
              </p:cNvSpPr>
              <p:nvPr/>
            </p:nvSpPr>
            <p:spPr bwMode="auto">
              <a:xfrm>
                <a:off x="3552" y="3432"/>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62" name="AutoShape 102"/>
              <p:cNvSpPr>
                <a:spLocks noChangeArrowheads="1"/>
              </p:cNvSpPr>
              <p:nvPr/>
            </p:nvSpPr>
            <p:spPr bwMode="auto">
              <a:xfrm rot="-3324731">
                <a:off x="2930" y="1976"/>
                <a:ext cx="204" cy="176"/>
              </a:xfrm>
              <a:prstGeom prst="triangle">
                <a:avLst>
                  <a:gd name="adj" fmla="val 50000"/>
                </a:avLst>
              </a:prstGeom>
              <a:solidFill>
                <a:schemeClr val="bg1"/>
              </a:solidFill>
              <a:ln w="95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63" name="Line 103"/>
              <p:cNvSpPr>
                <a:spLocks noChangeShapeType="1"/>
              </p:cNvSpPr>
              <p:nvPr/>
            </p:nvSpPr>
            <p:spPr bwMode="auto">
              <a:xfrm>
                <a:off x="3096" y="2112"/>
                <a:ext cx="904" cy="38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64" name="Rectangle 104"/>
              <p:cNvSpPr>
                <a:spLocks noChangeArrowheads="1"/>
              </p:cNvSpPr>
              <p:nvPr/>
            </p:nvSpPr>
            <p:spPr bwMode="auto">
              <a:xfrm>
                <a:off x="2314" y="583"/>
                <a:ext cx="912" cy="144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65" name="Line 105"/>
              <p:cNvSpPr>
                <a:spLocks noChangeShapeType="1"/>
              </p:cNvSpPr>
              <p:nvPr/>
            </p:nvSpPr>
            <p:spPr bwMode="auto">
              <a:xfrm>
                <a:off x="2314" y="1015"/>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66" name="Line 106"/>
              <p:cNvSpPr>
                <a:spLocks noChangeShapeType="1"/>
              </p:cNvSpPr>
              <p:nvPr/>
            </p:nvSpPr>
            <p:spPr bwMode="auto">
              <a:xfrm>
                <a:off x="2314" y="1519"/>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grpSp>
        <p:nvGrpSpPr>
          <p:cNvPr id="701485" name="Group 45"/>
          <p:cNvGrpSpPr>
            <a:grpSpLocks/>
          </p:cNvGrpSpPr>
          <p:nvPr/>
        </p:nvGrpSpPr>
        <p:grpSpPr bwMode="auto">
          <a:xfrm>
            <a:off x="4351338" y="5228902"/>
            <a:ext cx="2881312" cy="1066800"/>
            <a:chOff x="2741" y="3641"/>
            <a:chExt cx="1815" cy="672"/>
          </a:xfrm>
        </p:grpSpPr>
        <p:sp>
          <p:nvSpPr>
            <p:cNvPr id="701468" name="Rectangle 12"/>
            <p:cNvSpPr>
              <a:spLocks noChangeArrowheads="1"/>
            </p:cNvSpPr>
            <p:nvPr/>
          </p:nvSpPr>
          <p:spPr bwMode="auto">
            <a:xfrm>
              <a:off x="2741" y="3801"/>
              <a:ext cx="1815" cy="51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69" name="Rectangle 13"/>
            <p:cNvSpPr>
              <a:spLocks noChangeArrowheads="1"/>
            </p:cNvSpPr>
            <p:nvPr/>
          </p:nvSpPr>
          <p:spPr bwMode="auto">
            <a:xfrm>
              <a:off x="3284" y="3965"/>
              <a:ext cx="76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latin typeface="Courier" charset="0"/>
                  <a:ea typeface="ＭＳ Ｐゴシック" panose="020B0600070205080204" pitchFamily="34" charset="-128"/>
                </a:rPr>
                <a:t>Customer</a:t>
              </a:r>
              <a:endParaRPr lang="en-US" altLang="el-GR" sz="2000">
                <a:latin typeface="Helvetica" panose="020B0604020202020204" pitchFamily="34" charset="0"/>
                <a:ea typeface="ＭＳ Ｐゴシック" panose="020B0600070205080204" pitchFamily="34" charset="-128"/>
              </a:endParaRPr>
            </a:p>
          </p:txBody>
        </p:sp>
        <p:sp>
          <p:nvSpPr>
            <p:cNvPr id="701470" name="Freeform 41"/>
            <p:cNvSpPr>
              <a:spLocks/>
            </p:cNvSpPr>
            <p:nvPr/>
          </p:nvSpPr>
          <p:spPr bwMode="auto">
            <a:xfrm>
              <a:off x="2741" y="3641"/>
              <a:ext cx="392" cy="160"/>
            </a:xfrm>
            <a:custGeom>
              <a:avLst/>
              <a:gdLst>
                <a:gd name="T0" fmla="*/ 0 w 392"/>
                <a:gd name="T1" fmla="*/ 160 h 160"/>
                <a:gd name="T2" fmla="*/ 72 w 392"/>
                <a:gd name="T3" fmla="*/ 0 h 160"/>
                <a:gd name="T4" fmla="*/ 320 w 392"/>
                <a:gd name="T5" fmla="*/ 0 h 160"/>
                <a:gd name="T6" fmla="*/ 392 w 392"/>
                <a:gd name="T7" fmla="*/ 160 h 160"/>
                <a:gd name="T8" fmla="*/ 0 w 392"/>
                <a:gd name="T9" fmla="*/ 160 h 160"/>
                <a:gd name="T10" fmla="*/ 0 60000 65536"/>
                <a:gd name="T11" fmla="*/ 0 60000 65536"/>
                <a:gd name="T12" fmla="*/ 0 60000 65536"/>
                <a:gd name="T13" fmla="*/ 0 60000 65536"/>
                <a:gd name="T14" fmla="*/ 0 60000 65536"/>
                <a:gd name="T15" fmla="*/ 0 w 392"/>
                <a:gd name="T16" fmla="*/ 0 h 160"/>
                <a:gd name="T17" fmla="*/ 392 w 392"/>
                <a:gd name="T18" fmla="*/ 160 h 160"/>
              </a:gdLst>
              <a:ahLst/>
              <a:cxnLst>
                <a:cxn ang="T10">
                  <a:pos x="T0" y="T1"/>
                </a:cxn>
                <a:cxn ang="T11">
                  <a:pos x="T2" y="T3"/>
                </a:cxn>
                <a:cxn ang="T12">
                  <a:pos x="T4" y="T5"/>
                </a:cxn>
                <a:cxn ang="T13">
                  <a:pos x="T6" y="T7"/>
                </a:cxn>
                <a:cxn ang="T14">
                  <a:pos x="T8" y="T9"/>
                </a:cxn>
              </a:cxnLst>
              <a:rect l="T15" t="T16" r="T17" b="T18"/>
              <a:pathLst>
                <a:path w="392" h="160">
                  <a:moveTo>
                    <a:pt x="0" y="160"/>
                  </a:moveTo>
                  <a:lnTo>
                    <a:pt x="72" y="0"/>
                  </a:lnTo>
                  <a:lnTo>
                    <a:pt x="320" y="0"/>
                  </a:lnTo>
                  <a:lnTo>
                    <a:pt x="392" y="160"/>
                  </a:lnTo>
                  <a:lnTo>
                    <a:pt x="0" y="160"/>
                  </a:lnTo>
                  <a:close/>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grpSp>
          <p:nvGrpSpPr>
            <p:cNvPr id="701471" name="Group 127"/>
            <p:cNvGrpSpPr>
              <a:grpSpLocks/>
            </p:cNvGrpSpPr>
            <p:nvPr/>
          </p:nvGrpSpPr>
          <p:grpSpPr bwMode="auto">
            <a:xfrm>
              <a:off x="4178" y="3914"/>
              <a:ext cx="176" cy="278"/>
              <a:chOff x="4337" y="2537"/>
              <a:chExt cx="176" cy="278"/>
            </a:xfrm>
          </p:grpSpPr>
          <p:sp>
            <p:nvSpPr>
              <p:cNvPr id="701472" name="Rectangle 123"/>
              <p:cNvSpPr>
                <a:spLocks noChangeArrowheads="1"/>
              </p:cNvSpPr>
              <p:nvPr/>
            </p:nvSpPr>
            <p:spPr bwMode="auto">
              <a:xfrm>
                <a:off x="4337" y="2537"/>
                <a:ext cx="176" cy="27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73" name="Line 124"/>
              <p:cNvSpPr>
                <a:spLocks noChangeShapeType="1"/>
              </p:cNvSpPr>
              <p:nvPr/>
            </p:nvSpPr>
            <p:spPr bwMode="auto">
              <a:xfrm>
                <a:off x="4337" y="2620"/>
                <a:ext cx="1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74" name="Line 125"/>
              <p:cNvSpPr>
                <a:spLocks noChangeShapeType="1"/>
              </p:cNvSpPr>
              <p:nvPr/>
            </p:nvSpPr>
            <p:spPr bwMode="auto">
              <a:xfrm>
                <a:off x="4337" y="2718"/>
                <a:ext cx="1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grpSp>
        <p:nvGrpSpPr>
          <p:cNvPr id="701484" name="Group 44"/>
          <p:cNvGrpSpPr>
            <a:grpSpLocks/>
          </p:cNvGrpSpPr>
          <p:nvPr/>
        </p:nvGrpSpPr>
        <p:grpSpPr bwMode="auto">
          <a:xfrm>
            <a:off x="1285875" y="5138415"/>
            <a:ext cx="2520950" cy="1141412"/>
            <a:chOff x="810" y="3601"/>
            <a:chExt cx="1588" cy="719"/>
          </a:xfrm>
        </p:grpSpPr>
        <p:sp>
          <p:nvSpPr>
            <p:cNvPr id="701476" name="Rectangle 10"/>
            <p:cNvSpPr>
              <a:spLocks noChangeArrowheads="1"/>
            </p:cNvSpPr>
            <p:nvPr/>
          </p:nvSpPr>
          <p:spPr bwMode="auto">
            <a:xfrm>
              <a:off x="810" y="3761"/>
              <a:ext cx="1588" cy="559"/>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77" name="Rectangle 11"/>
            <p:cNvSpPr>
              <a:spLocks noChangeArrowheads="1"/>
            </p:cNvSpPr>
            <p:nvPr/>
          </p:nvSpPr>
          <p:spPr bwMode="auto">
            <a:xfrm>
              <a:off x="1519" y="3943"/>
              <a:ext cx="3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latin typeface="Courier" charset="0"/>
                  <a:ea typeface="ＭＳ Ｐゴシック" panose="020B0600070205080204" pitchFamily="34" charset="-128"/>
                </a:rPr>
                <a:t>Bank</a:t>
              </a:r>
              <a:endParaRPr lang="en-US" altLang="el-GR" sz="2000">
                <a:latin typeface="Helvetica" panose="020B0604020202020204" pitchFamily="34" charset="0"/>
                <a:ea typeface="ＭＳ Ｐゴシック" panose="020B0600070205080204" pitchFamily="34" charset="-128"/>
              </a:endParaRPr>
            </a:p>
          </p:txBody>
        </p:sp>
        <p:sp>
          <p:nvSpPr>
            <p:cNvPr id="701478" name="Freeform 45"/>
            <p:cNvSpPr>
              <a:spLocks/>
            </p:cNvSpPr>
            <p:nvPr/>
          </p:nvSpPr>
          <p:spPr bwMode="auto">
            <a:xfrm>
              <a:off x="829" y="3601"/>
              <a:ext cx="392" cy="160"/>
            </a:xfrm>
            <a:custGeom>
              <a:avLst/>
              <a:gdLst>
                <a:gd name="T0" fmla="*/ 0 w 392"/>
                <a:gd name="T1" fmla="*/ 160 h 160"/>
                <a:gd name="T2" fmla="*/ 72 w 392"/>
                <a:gd name="T3" fmla="*/ 0 h 160"/>
                <a:gd name="T4" fmla="*/ 320 w 392"/>
                <a:gd name="T5" fmla="*/ 0 h 160"/>
                <a:gd name="T6" fmla="*/ 392 w 392"/>
                <a:gd name="T7" fmla="*/ 160 h 160"/>
                <a:gd name="T8" fmla="*/ 0 w 392"/>
                <a:gd name="T9" fmla="*/ 160 h 160"/>
                <a:gd name="T10" fmla="*/ 0 60000 65536"/>
                <a:gd name="T11" fmla="*/ 0 60000 65536"/>
                <a:gd name="T12" fmla="*/ 0 60000 65536"/>
                <a:gd name="T13" fmla="*/ 0 60000 65536"/>
                <a:gd name="T14" fmla="*/ 0 60000 65536"/>
                <a:gd name="T15" fmla="*/ 0 w 392"/>
                <a:gd name="T16" fmla="*/ 0 h 160"/>
                <a:gd name="T17" fmla="*/ 392 w 392"/>
                <a:gd name="T18" fmla="*/ 160 h 160"/>
              </a:gdLst>
              <a:ahLst/>
              <a:cxnLst>
                <a:cxn ang="T10">
                  <a:pos x="T0" y="T1"/>
                </a:cxn>
                <a:cxn ang="T11">
                  <a:pos x="T2" y="T3"/>
                </a:cxn>
                <a:cxn ang="T12">
                  <a:pos x="T4" y="T5"/>
                </a:cxn>
                <a:cxn ang="T13">
                  <a:pos x="T6" y="T7"/>
                </a:cxn>
                <a:cxn ang="T14">
                  <a:pos x="T8" y="T9"/>
                </a:cxn>
              </a:cxnLst>
              <a:rect l="T15" t="T16" r="T17" b="T18"/>
              <a:pathLst>
                <a:path w="392" h="160">
                  <a:moveTo>
                    <a:pt x="0" y="160"/>
                  </a:moveTo>
                  <a:lnTo>
                    <a:pt x="72" y="0"/>
                  </a:lnTo>
                  <a:lnTo>
                    <a:pt x="320" y="0"/>
                  </a:lnTo>
                  <a:lnTo>
                    <a:pt x="392" y="160"/>
                  </a:lnTo>
                  <a:lnTo>
                    <a:pt x="0" y="160"/>
                  </a:lnTo>
                  <a:close/>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grpSp>
          <p:nvGrpSpPr>
            <p:cNvPr id="701479" name="Group 128"/>
            <p:cNvGrpSpPr>
              <a:grpSpLocks/>
            </p:cNvGrpSpPr>
            <p:nvPr/>
          </p:nvGrpSpPr>
          <p:grpSpPr bwMode="auto">
            <a:xfrm>
              <a:off x="2027" y="3918"/>
              <a:ext cx="176" cy="278"/>
              <a:chOff x="4337" y="2537"/>
              <a:chExt cx="176" cy="278"/>
            </a:xfrm>
          </p:grpSpPr>
          <p:sp>
            <p:nvSpPr>
              <p:cNvPr id="701480" name="Rectangle 129"/>
              <p:cNvSpPr>
                <a:spLocks noChangeArrowheads="1"/>
              </p:cNvSpPr>
              <p:nvPr/>
            </p:nvSpPr>
            <p:spPr bwMode="auto">
              <a:xfrm>
                <a:off x="4337" y="2537"/>
                <a:ext cx="176" cy="27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81" name="Line 130"/>
              <p:cNvSpPr>
                <a:spLocks noChangeShapeType="1"/>
              </p:cNvSpPr>
              <p:nvPr/>
            </p:nvSpPr>
            <p:spPr bwMode="auto">
              <a:xfrm>
                <a:off x="4337" y="2620"/>
                <a:ext cx="1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82" name="Line 131"/>
              <p:cNvSpPr>
                <a:spLocks noChangeShapeType="1"/>
              </p:cNvSpPr>
              <p:nvPr/>
            </p:nvSpPr>
            <p:spPr bwMode="auto">
              <a:xfrm>
                <a:off x="4337" y="2718"/>
                <a:ext cx="1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Grp="1" noChangeArrowheads="1"/>
          </p:cNvSpPr>
          <p:nvPr>
            <p:ph type="title"/>
          </p:nvPr>
        </p:nvSpPr>
        <p:spPr/>
        <p:txBody>
          <a:bodyPr/>
          <a:lstStyle/>
          <a:p>
            <a:r>
              <a:rPr lang="el-GR" altLang="el-GR" sz="4000"/>
              <a:t>Μοντελοποίηση των κλάσεων στην πράξη</a:t>
            </a:r>
          </a:p>
        </p:txBody>
      </p:sp>
      <p:sp>
        <p:nvSpPr>
          <p:cNvPr id="702467" name="Rectangle 3"/>
          <p:cNvSpPr>
            <a:spLocks noGrp="1" noChangeArrowheads="1"/>
          </p:cNvSpPr>
          <p:nvPr>
            <p:ph idx="1"/>
          </p:nvPr>
        </p:nvSpPr>
        <p:spPr/>
        <p:txBody>
          <a:bodyPr/>
          <a:lstStyle/>
          <a:p>
            <a:r>
              <a:rPr lang="el-GR" altLang="el-GR" sz="2800"/>
              <a:t>Μελετούμε</a:t>
            </a:r>
          </a:p>
          <a:p>
            <a:pPr lvl="1"/>
            <a:r>
              <a:rPr lang="el-GR" altLang="el-GR" sz="2400"/>
              <a:t>τη γενική περιγραφή του συστήματος</a:t>
            </a:r>
          </a:p>
          <a:p>
            <a:pPr lvl="1"/>
            <a:r>
              <a:rPr lang="el-GR" altLang="el-GR" sz="2400"/>
              <a:t>τις περιπτώσεις χρήσης, οι οποίες αντανακλούν τις απαιτήσεις του συστήματος</a:t>
            </a:r>
          </a:p>
          <a:p>
            <a:pPr lvl="1"/>
            <a:r>
              <a:rPr lang="el-GR" altLang="el-GR" sz="2400"/>
              <a:t>εξετάζουμε και συνοδευτικά έγγραφα των απαιτήσεων όπως το λεξικό δεδομένων, το γλωσσάρι, κ.λπ.</a:t>
            </a:r>
          </a:p>
          <a:p>
            <a:r>
              <a:rPr lang="el-GR" altLang="el-GR" sz="2800"/>
              <a:t>Συζητούμε</a:t>
            </a:r>
          </a:p>
          <a:p>
            <a:pPr lvl="1"/>
            <a:r>
              <a:rPr lang="el-GR" altLang="el-GR" sz="2400"/>
              <a:t>Με τους χρήστες του συστήματος</a:t>
            </a:r>
          </a:p>
          <a:p>
            <a:pPr>
              <a:buFont typeface="Wingdings" panose="05000000000000000000" pitchFamily="2" charset="2"/>
              <a:buNone/>
            </a:pPr>
            <a:r>
              <a:rPr lang="el-GR" altLang="el-GR" sz="2800"/>
              <a:t>… και βρίσκουμε κλάσεις και λειτουργίες</a:t>
            </a:r>
          </a:p>
        </p:txBody>
      </p:sp>
      <p:sp>
        <p:nvSpPr>
          <p:cNvPr id="6" name="Slide Number Placeholder 5"/>
          <p:cNvSpPr>
            <a:spLocks noGrp="1"/>
          </p:cNvSpPr>
          <p:nvPr>
            <p:ph type="sldNum" sz="quarter" idx="12"/>
          </p:nvPr>
        </p:nvSpPr>
        <p:spPr/>
        <p:txBody>
          <a:bodyPr/>
          <a:lstStyle/>
          <a:p>
            <a:fld id="{943BB8ED-55B7-479C-A094-4FF403628D2F}" type="slidenum">
              <a:rPr lang="el-GR" altLang="el-GR"/>
              <a:pPr/>
              <a:t>62</a:t>
            </a:fld>
            <a:endParaRPr lang="el-GR" altLang="el-G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3490" name="Rectangle 2"/>
          <p:cNvSpPr>
            <a:spLocks noGrp="1" noChangeArrowheads="1"/>
          </p:cNvSpPr>
          <p:nvPr>
            <p:ph type="title"/>
          </p:nvPr>
        </p:nvSpPr>
        <p:spPr/>
        <p:txBody>
          <a:bodyPr>
            <a:normAutofit fontScale="90000"/>
          </a:bodyPr>
          <a:lstStyle/>
          <a:p>
            <a:r>
              <a:rPr lang="el-GR" altLang="el-GR"/>
              <a:t>Παράδειγμα ανάδειξης κλάσεων</a:t>
            </a:r>
          </a:p>
        </p:txBody>
      </p:sp>
      <p:sp>
        <p:nvSpPr>
          <p:cNvPr id="703491" name="Rectangle 3"/>
          <p:cNvSpPr>
            <a:spLocks noGrp="1" noChangeArrowheads="1"/>
          </p:cNvSpPr>
          <p:nvPr>
            <p:ph idx="1"/>
          </p:nvPr>
        </p:nvSpPr>
        <p:spPr/>
        <p:txBody>
          <a:bodyPr/>
          <a:lstStyle/>
          <a:p>
            <a:pPr>
              <a:buFont typeface="Wingdings" panose="05000000000000000000" pitchFamily="2" charset="2"/>
              <a:buNone/>
            </a:pPr>
            <a:r>
              <a:rPr lang="el-GR" altLang="el-GR" sz="2000"/>
              <a:t>«</a:t>
            </a:r>
            <a:r>
              <a:rPr lang="el-GR" altLang="el-GR" sz="2000" i="1"/>
              <a:t>Σε ένα τραπεζικό σύστημα οι πελάτες δημιουργούν τραπεζικούς λογαριασμούς. Οι πελάτες μπορούν να πραγματοποιούν καταθέσεις και αναλήψεις χρημάτων. Το τραπεζικό σύστημα καταγράφει κάθε δοσοληψία κατάθεσης ή ανάληψης χρημάτων και ενημερώνει το υπόλοιπο του λογαριασμού του πελάτη. Ένας πελάτης μπορεί να εξυπηρετείται από τραπεζικά υποκαταστήματα. Μπορεί επίσης να πραγματοποιεί καταθέσεις ή αναλήψεις μετρητών μέσω των ΑΤΜ της τράπεζας. Μπορεί να αιτείται και να λαμβάνει από την τράπεζα μία κάρτα ανάληψης μετρητών. Η κάρτα που παραλαμβάνει συνδέεται με κάποιον από τους λογαριασμούς της επιλογής του.</a:t>
            </a:r>
            <a:r>
              <a:rPr lang="el-GR" altLang="el-GR" sz="2000"/>
              <a:t>»</a:t>
            </a:r>
          </a:p>
          <a:p>
            <a:pPr>
              <a:buFont typeface="Wingdings" panose="05000000000000000000" pitchFamily="2" charset="2"/>
              <a:buNone/>
            </a:pPr>
            <a:r>
              <a:rPr lang="el-GR" altLang="el-GR" sz="2400" b="1"/>
              <a:t>Ερώτημα</a:t>
            </a:r>
            <a:r>
              <a:rPr lang="el-GR" altLang="el-GR" sz="2400"/>
              <a:t>:  Ποιες είναι οι κλάσεις για το παραπάνω πρόβλημα;</a:t>
            </a:r>
          </a:p>
          <a:p>
            <a:pPr>
              <a:buFont typeface="Wingdings" panose="05000000000000000000" pitchFamily="2" charset="2"/>
              <a:buNone/>
            </a:pPr>
            <a:endParaRPr lang="el-GR" altLang="el-GR" sz="1600"/>
          </a:p>
        </p:txBody>
      </p:sp>
      <p:sp>
        <p:nvSpPr>
          <p:cNvPr id="6" name="Slide Number Placeholder 5"/>
          <p:cNvSpPr>
            <a:spLocks noGrp="1"/>
          </p:cNvSpPr>
          <p:nvPr>
            <p:ph type="sldNum" sz="quarter" idx="12"/>
          </p:nvPr>
        </p:nvSpPr>
        <p:spPr/>
        <p:txBody>
          <a:bodyPr/>
          <a:lstStyle/>
          <a:p>
            <a:fld id="{F14346FC-3988-4D3D-A936-7D3757B0CC62}" type="slidenum">
              <a:rPr lang="el-GR" altLang="el-GR"/>
              <a:pPr/>
              <a:t>63</a:t>
            </a:fld>
            <a:endParaRPr lang="el-GR" altLang="el-G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4" name="Rectangle 2"/>
          <p:cNvSpPr>
            <a:spLocks noGrp="1" noChangeArrowheads="1"/>
          </p:cNvSpPr>
          <p:nvPr>
            <p:ph type="title"/>
          </p:nvPr>
        </p:nvSpPr>
        <p:spPr/>
        <p:txBody>
          <a:bodyPr>
            <a:normAutofit fontScale="90000"/>
          </a:bodyPr>
          <a:lstStyle/>
          <a:p>
            <a:r>
              <a:rPr lang="el-GR" altLang="el-GR"/>
              <a:t>Παράδειγμα ανάδειξης κλάσεων</a:t>
            </a:r>
          </a:p>
        </p:txBody>
      </p:sp>
      <p:sp>
        <p:nvSpPr>
          <p:cNvPr id="704515" name="Rectangle 3"/>
          <p:cNvSpPr>
            <a:spLocks noGrp="1" noChangeArrowheads="1"/>
          </p:cNvSpPr>
          <p:nvPr>
            <p:ph idx="1"/>
          </p:nvPr>
        </p:nvSpPr>
        <p:spPr/>
        <p:txBody>
          <a:bodyPr/>
          <a:lstStyle/>
          <a:p>
            <a:pPr>
              <a:buFont typeface="Wingdings" panose="05000000000000000000" pitchFamily="2" charset="2"/>
              <a:buNone/>
            </a:pPr>
            <a:r>
              <a:rPr lang="el-GR" altLang="el-GR" sz="2000" i="1">
                <a:effectLst/>
              </a:rPr>
              <a:t>«Σε ένα τραπεζικό σύστημα οι </a:t>
            </a:r>
            <a:r>
              <a:rPr lang="el-GR" altLang="el-GR" sz="2000" b="1" i="1">
                <a:effectLst/>
              </a:rPr>
              <a:t>πελάτες</a:t>
            </a:r>
            <a:r>
              <a:rPr lang="el-GR" altLang="el-GR" sz="2000" i="1">
                <a:effectLst/>
              </a:rPr>
              <a:t> δημιουργούν τραπεζικούς </a:t>
            </a:r>
            <a:r>
              <a:rPr lang="el-GR" altLang="el-GR" sz="2000" b="1" i="1">
                <a:effectLst/>
              </a:rPr>
              <a:t>λογαριασμούς</a:t>
            </a:r>
            <a:r>
              <a:rPr lang="el-GR" altLang="el-GR" sz="2000" i="1">
                <a:effectLst/>
              </a:rPr>
              <a:t>. Οι πελάτες μπορούν να πραγματοποιούν </a:t>
            </a:r>
            <a:r>
              <a:rPr lang="el-GR" altLang="el-GR" sz="2000" b="1" i="1">
                <a:effectLst/>
              </a:rPr>
              <a:t>καταθέσεις</a:t>
            </a:r>
            <a:r>
              <a:rPr lang="el-GR" altLang="el-GR" sz="2000" i="1">
                <a:effectLst/>
              </a:rPr>
              <a:t> και </a:t>
            </a:r>
            <a:r>
              <a:rPr lang="el-GR" altLang="el-GR" sz="2000" b="1" i="1">
                <a:effectLst/>
              </a:rPr>
              <a:t>αναλήψεις</a:t>
            </a:r>
            <a:r>
              <a:rPr lang="el-GR" altLang="el-GR" sz="2000" i="1">
                <a:effectLst/>
              </a:rPr>
              <a:t> χρημάτων. Το τραπεζικό σύστημα καταγράφει κάθε </a:t>
            </a:r>
            <a:r>
              <a:rPr lang="el-GR" altLang="el-GR" sz="2000" b="1" i="1">
                <a:effectLst/>
              </a:rPr>
              <a:t>δοσοληψία</a:t>
            </a:r>
            <a:r>
              <a:rPr lang="el-GR" altLang="el-GR" sz="2000" i="1">
                <a:effectLst/>
              </a:rPr>
              <a:t> κατάθεσης ή ανάληψης χρημάτων και ενημερώνει το υπόλοιπο του λογαριασμού του πελάτη. Ένας πελάτης μπορεί να εξυπηρετείται από τραπεζικά υποκαταστήματα. Μπορεί επίσης να πραγματοποιεί καταθέσεις ή αναλήψεις μετρητών μέσω των ΑΤΜ της τράπεζας. Μπορεί να αιτείται και να λαμβάνει από την τράπεζα μία </a:t>
            </a:r>
            <a:r>
              <a:rPr lang="el-GR" altLang="el-GR" sz="2000" b="1" i="1">
                <a:effectLst/>
              </a:rPr>
              <a:t>κάρτα</a:t>
            </a:r>
            <a:r>
              <a:rPr lang="el-GR" altLang="el-GR" sz="2000" i="1">
                <a:effectLst/>
              </a:rPr>
              <a:t> ανάληψης μετρητών. Η κάρτα που παραλαμβάνει συνδέεται με κάποιον από τους λογαριασμούς της επιλογής του.»</a:t>
            </a:r>
          </a:p>
          <a:p>
            <a:r>
              <a:rPr lang="el-GR" altLang="el-GR" sz="2000"/>
              <a:t>Οι σημαντικές έννοιες του προβλήματος είναι με  έντονη γραφή</a:t>
            </a:r>
            <a:r>
              <a:rPr lang="en-US" altLang="el-GR" sz="2000"/>
              <a:t>.</a:t>
            </a:r>
            <a:endParaRPr lang="el-GR" altLang="el-GR" sz="2000"/>
          </a:p>
        </p:txBody>
      </p:sp>
      <p:sp>
        <p:nvSpPr>
          <p:cNvPr id="6" name="Slide Number Placeholder 5"/>
          <p:cNvSpPr>
            <a:spLocks noGrp="1"/>
          </p:cNvSpPr>
          <p:nvPr>
            <p:ph type="sldNum" sz="quarter" idx="12"/>
          </p:nvPr>
        </p:nvSpPr>
        <p:spPr/>
        <p:txBody>
          <a:bodyPr/>
          <a:lstStyle/>
          <a:p>
            <a:fld id="{0A9894FD-047E-448C-98B8-6CB6F4E736ED}" type="slidenum">
              <a:rPr lang="el-GR" altLang="el-GR"/>
              <a:pPr/>
              <a:t>64</a:t>
            </a:fld>
            <a:endParaRPr lang="el-GR" altLang="el-G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Grp="1" noChangeArrowheads="1"/>
          </p:cNvSpPr>
          <p:nvPr>
            <p:ph type="title"/>
          </p:nvPr>
        </p:nvSpPr>
        <p:spPr/>
        <p:txBody>
          <a:bodyPr/>
          <a:lstStyle/>
          <a:p>
            <a:r>
              <a:rPr lang="el-GR" altLang="el-GR" sz="4000"/>
              <a:t>Κλάσεις Τραπεζικού Συστήματος</a:t>
            </a:r>
          </a:p>
        </p:txBody>
      </p:sp>
      <p:sp>
        <p:nvSpPr>
          <p:cNvPr id="705539" name="Rectangle 4"/>
          <p:cNvSpPr>
            <a:spLocks noGrp="1" noChangeArrowheads="1"/>
          </p:cNvSpPr>
          <p:nvPr>
            <p:ph idx="1"/>
          </p:nvPr>
        </p:nvSpPr>
        <p:spPr>
          <a:noFill/>
        </p:spPr>
        <p:txBody>
          <a:bodyPr/>
          <a:lstStyle/>
          <a:p>
            <a:pPr>
              <a:lnSpc>
                <a:spcPct val="80000"/>
              </a:lnSpc>
            </a:pPr>
            <a:r>
              <a:rPr lang="el-GR" altLang="el-GR" sz="2800"/>
              <a:t>Οι βασικές κλάσεις είναι ο πελάτης</a:t>
            </a:r>
            <a:r>
              <a:rPr lang="en-US" altLang="el-GR" sz="2800"/>
              <a:t>, </a:t>
            </a:r>
            <a:r>
              <a:rPr lang="el-GR" altLang="el-GR" sz="2800"/>
              <a:t>ο λογαριασμός</a:t>
            </a:r>
            <a:r>
              <a:rPr lang="en-US" altLang="el-GR" sz="2800"/>
              <a:t>, </a:t>
            </a:r>
            <a:r>
              <a:rPr lang="el-GR" altLang="el-GR" sz="2800"/>
              <a:t>η δοσοληψία</a:t>
            </a:r>
            <a:r>
              <a:rPr lang="en-US" altLang="el-GR" sz="2800"/>
              <a:t>, </a:t>
            </a:r>
            <a:r>
              <a:rPr lang="el-GR" altLang="el-GR" sz="2800"/>
              <a:t>η ανάληψη, η κατάθεση, και η κάρτα</a:t>
            </a:r>
          </a:p>
        </p:txBody>
      </p:sp>
      <p:sp>
        <p:nvSpPr>
          <p:cNvPr id="12" name="Slide Number Placeholder 3"/>
          <p:cNvSpPr>
            <a:spLocks noGrp="1"/>
          </p:cNvSpPr>
          <p:nvPr>
            <p:ph type="sldNum" sz="quarter" idx="12"/>
          </p:nvPr>
        </p:nvSpPr>
        <p:spPr/>
        <p:txBody>
          <a:bodyPr/>
          <a:lstStyle/>
          <a:p>
            <a:fld id="{9CA6DFA2-01D5-40B2-AC34-8F613B136E87}" type="slidenum">
              <a:rPr lang="el-GR" altLang="el-GR"/>
              <a:pPr/>
              <a:t>65</a:t>
            </a:fld>
            <a:endParaRPr lang="el-GR" altLang="el-GR"/>
          </a:p>
        </p:txBody>
      </p:sp>
      <p:sp>
        <p:nvSpPr>
          <p:cNvPr id="705540" name="Rectangle 4"/>
          <p:cNvSpPr>
            <a:spLocks noChangeArrowheads="1"/>
          </p:cNvSpPr>
          <p:nvPr/>
        </p:nvSpPr>
        <p:spPr bwMode="auto">
          <a:xfrm>
            <a:off x="657225" y="3159125"/>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Customer</a:t>
            </a:r>
            <a:endParaRPr lang="el-GR" altLang="el-GR" sz="1800" b="1"/>
          </a:p>
        </p:txBody>
      </p:sp>
      <p:sp>
        <p:nvSpPr>
          <p:cNvPr id="705541" name="Rectangle 5"/>
          <p:cNvSpPr>
            <a:spLocks noChangeArrowheads="1"/>
          </p:cNvSpPr>
          <p:nvPr/>
        </p:nvSpPr>
        <p:spPr bwMode="auto">
          <a:xfrm>
            <a:off x="3446463" y="3159125"/>
            <a:ext cx="2293937"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Account</a:t>
            </a:r>
            <a:endParaRPr lang="el-GR" altLang="el-GR" sz="1800" b="1"/>
          </a:p>
        </p:txBody>
      </p:sp>
      <p:sp>
        <p:nvSpPr>
          <p:cNvPr id="705542" name="Rectangle 6"/>
          <p:cNvSpPr>
            <a:spLocks noChangeArrowheads="1"/>
          </p:cNvSpPr>
          <p:nvPr/>
        </p:nvSpPr>
        <p:spPr bwMode="auto">
          <a:xfrm>
            <a:off x="6327775" y="3159125"/>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Transaction</a:t>
            </a:r>
            <a:endParaRPr lang="el-GR" altLang="el-GR" sz="1800" b="1"/>
          </a:p>
        </p:txBody>
      </p:sp>
      <p:sp>
        <p:nvSpPr>
          <p:cNvPr id="705543" name="Rectangle 7"/>
          <p:cNvSpPr>
            <a:spLocks noChangeArrowheads="1"/>
          </p:cNvSpPr>
          <p:nvPr/>
        </p:nvSpPr>
        <p:spPr bwMode="auto">
          <a:xfrm>
            <a:off x="657225" y="4778375"/>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Withdrawal</a:t>
            </a:r>
            <a:endParaRPr lang="el-GR" altLang="el-GR" sz="1800" b="1"/>
          </a:p>
        </p:txBody>
      </p:sp>
      <p:sp>
        <p:nvSpPr>
          <p:cNvPr id="705544" name="Rectangle 8"/>
          <p:cNvSpPr>
            <a:spLocks noChangeArrowheads="1"/>
          </p:cNvSpPr>
          <p:nvPr/>
        </p:nvSpPr>
        <p:spPr bwMode="auto">
          <a:xfrm>
            <a:off x="3446463" y="4778375"/>
            <a:ext cx="2293937"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Deposit</a:t>
            </a:r>
            <a:endParaRPr lang="el-GR" altLang="el-GR" sz="1800" b="1"/>
          </a:p>
        </p:txBody>
      </p:sp>
      <p:sp>
        <p:nvSpPr>
          <p:cNvPr id="705545" name="Rectangle 9"/>
          <p:cNvSpPr>
            <a:spLocks noChangeArrowheads="1"/>
          </p:cNvSpPr>
          <p:nvPr/>
        </p:nvSpPr>
        <p:spPr bwMode="auto">
          <a:xfrm>
            <a:off x="6327775" y="4778375"/>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Card</a:t>
            </a:r>
            <a:endParaRPr lang="el-GR" altLang="el-GR" sz="1800" b="1"/>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ChangeArrowheads="1"/>
          </p:cNvSpPr>
          <p:nvPr>
            <p:ph type="title"/>
          </p:nvPr>
        </p:nvSpPr>
        <p:spPr/>
        <p:txBody>
          <a:bodyPr/>
          <a:lstStyle/>
          <a:p>
            <a:r>
              <a:rPr lang="el-GR" altLang="el-GR"/>
              <a:t>Ανάδειξη κλάσεων</a:t>
            </a:r>
          </a:p>
        </p:txBody>
      </p:sp>
      <p:sp>
        <p:nvSpPr>
          <p:cNvPr id="719875" name="Rectangle 3"/>
          <p:cNvSpPr>
            <a:spLocks noGrp="1" noChangeArrowheads="1"/>
          </p:cNvSpPr>
          <p:nvPr>
            <p:ph idx="1"/>
          </p:nvPr>
        </p:nvSpPr>
        <p:spPr>
          <a:xfrm>
            <a:off x="457200" y="1600200"/>
            <a:ext cx="8229600" cy="1289050"/>
          </a:xfrm>
        </p:spPr>
        <p:txBody>
          <a:bodyPr/>
          <a:lstStyle/>
          <a:p>
            <a:r>
              <a:rPr lang="el-GR" altLang="el-GR"/>
              <a:t>Εξετάζουμε τις λειτουργίες που πρέπει να παρέχει μία κλάση</a:t>
            </a:r>
          </a:p>
        </p:txBody>
      </p:sp>
      <p:sp>
        <p:nvSpPr>
          <p:cNvPr id="11" name="Slide Number Placeholder 5"/>
          <p:cNvSpPr>
            <a:spLocks noGrp="1"/>
          </p:cNvSpPr>
          <p:nvPr>
            <p:ph type="sldNum" sz="quarter" idx="12"/>
          </p:nvPr>
        </p:nvSpPr>
        <p:spPr/>
        <p:txBody>
          <a:bodyPr/>
          <a:lstStyle/>
          <a:p>
            <a:fld id="{7118054A-5EB9-47AB-884C-30A8E763B5DE}" type="slidenum">
              <a:rPr lang="el-GR" altLang="el-GR"/>
              <a:pPr/>
              <a:t>66</a:t>
            </a:fld>
            <a:endParaRPr lang="el-GR" altLang="el-GR"/>
          </a:p>
        </p:txBody>
      </p:sp>
      <p:sp>
        <p:nvSpPr>
          <p:cNvPr id="719891" name="Rectangle 36"/>
          <p:cNvSpPr>
            <a:spLocks noChangeArrowheads="1"/>
          </p:cNvSpPr>
          <p:nvPr/>
        </p:nvSpPr>
        <p:spPr bwMode="auto">
          <a:xfrm>
            <a:off x="1557338" y="3473450"/>
            <a:ext cx="1685925" cy="2430463"/>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9892" name="Line 37"/>
          <p:cNvSpPr>
            <a:spLocks noChangeShapeType="1"/>
          </p:cNvSpPr>
          <p:nvPr/>
        </p:nvSpPr>
        <p:spPr bwMode="auto">
          <a:xfrm>
            <a:off x="1557338" y="4100513"/>
            <a:ext cx="16859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9893" name="Line 38"/>
          <p:cNvSpPr>
            <a:spLocks noChangeShapeType="1"/>
          </p:cNvSpPr>
          <p:nvPr/>
        </p:nvSpPr>
        <p:spPr bwMode="auto">
          <a:xfrm>
            <a:off x="1557338" y="4830763"/>
            <a:ext cx="16859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9895" name="Text Box 41"/>
          <p:cNvSpPr txBox="1">
            <a:spLocks noChangeArrowheads="1"/>
          </p:cNvSpPr>
          <p:nvPr/>
        </p:nvSpPr>
        <p:spPr bwMode="auto">
          <a:xfrm>
            <a:off x="1538288" y="4845050"/>
            <a:ext cx="15938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Deposit()</a:t>
            </a:r>
            <a:endParaRPr lang="el-GR" altLang="el-GR" sz="1800" b="1"/>
          </a:p>
          <a:p>
            <a:pPr eaLnBrk="0" hangingPunct="0"/>
            <a:r>
              <a:rPr lang="en-US" altLang="el-GR" sz="1800" b="1">
                <a:latin typeface="Palatino" charset="0"/>
                <a:ea typeface="ＭＳ Ｐゴシック" panose="020B0600070205080204" pitchFamily="34" charset="-128"/>
              </a:rPr>
              <a:t>Withdraw()</a:t>
            </a:r>
          </a:p>
          <a:p>
            <a:pPr eaLnBrk="0" hangingPunct="0"/>
            <a:r>
              <a:rPr lang="en-US" altLang="el-GR" sz="1800" b="1">
                <a:latin typeface="Palatino" charset="0"/>
                <a:ea typeface="ＭＳ Ｐゴシック" panose="020B0600070205080204" pitchFamily="34" charset="-128"/>
              </a:rPr>
              <a:t>GetBalance()</a:t>
            </a:r>
          </a:p>
          <a:p>
            <a:pPr eaLnBrk="0" hangingPunct="0"/>
            <a:endParaRPr lang="en-US" altLang="el-GR" sz="1800" b="1">
              <a:latin typeface="Palatino" charset="0"/>
              <a:ea typeface="ＭＳ Ｐゴシック" panose="020B0600070205080204" pitchFamily="34" charset="-128"/>
            </a:endParaRPr>
          </a:p>
        </p:txBody>
      </p:sp>
      <p:sp>
        <p:nvSpPr>
          <p:cNvPr id="719898" name="Text Box 39"/>
          <p:cNvSpPr txBox="1">
            <a:spLocks noChangeArrowheads="1"/>
          </p:cNvSpPr>
          <p:nvPr/>
        </p:nvSpPr>
        <p:spPr bwMode="auto">
          <a:xfrm>
            <a:off x="1646238" y="3563938"/>
            <a:ext cx="13509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t>Account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02" name="Rectangle 2"/>
          <p:cNvSpPr>
            <a:spLocks noGrp="1" noChangeArrowheads="1"/>
          </p:cNvSpPr>
          <p:nvPr>
            <p:ph type="title"/>
          </p:nvPr>
        </p:nvSpPr>
        <p:spPr/>
        <p:txBody>
          <a:bodyPr>
            <a:normAutofit/>
          </a:bodyPr>
          <a:lstStyle/>
          <a:p>
            <a:r>
              <a:rPr lang="el-GR" altLang="el-GR" dirty="0"/>
              <a:t>Ανάδειξη κλάσεων: Ιδιότητες</a:t>
            </a:r>
          </a:p>
        </p:txBody>
      </p:sp>
      <p:sp>
        <p:nvSpPr>
          <p:cNvPr id="716803" name="Rectangle 3"/>
          <p:cNvSpPr>
            <a:spLocks noGrp="1" noChangeArrowheads="1"/>
          </p:cNvSpPr>
          <p:nvPr>
            <p:ph idx="1"/>
          </p:nvPr>
        </p:nvSpPr>
        <p:spPr/>
        <p:txBody>
          <a:bodyPr/>
          <a:lstStyle/>
          <a:p>
            <a:pPr>
              <a:lnSpc>
                <a:spcPct val="90000"/>
              </a:lnSpc>
            </a:pPr>
            <a:r>
              <a:rPr lang="el-GR" altLang="el-GR" sz="2800"/>
              <a:t>Οι ιδιότητες μίας κλάσης περιγράφουν τα δεδομένα των αντικειμένων της</a:t>
            </a:r>
          </a:p>
          <a:p>
            <a:pPr>
              <a:lnSpc>
                <a:spcPct val="90000"/>
              </a:lnSpc>
            </a:pPr>
            <a:r>
              <a:rPr lang="el-GR" altLang="el-GR" sz="2800"/>
              <a:t>Βασικό στοιχείο των ιδιοτήτων είναι οι τύποι</a:t>
            </a:r>
          </a:p>
          <a:p>
            <a:pPr>
              <a:lnSpc>
                <a:spcPct val="90000"/>
              </a:lnSpc>
            </a:pPr>
            <a:r>
              <a:rPr lang="el-GR" altLang="el-GR" sz="2800"/>
              <a:t>Όταν η τιμή μίας ιδιότητας έχει ιδιαίτερη σημασία τότε αποφεύγουμε τους πρωταρχικούς τύπους δεδομένων (</a:t>
            </a:r>
            <a:r>
              <a:rPr lang="en-US" altLang="el-GR" sz="2800"/>
              <a:t>String, Integer, Boolean)</a:t>
            </a:r>
            <a:r>
              <a:rPr lang="el-GR" altLang="el-GR" sz="2800"/>
              <a:t> αλλά δημιουργούμε νέους απλούς τύπους</a:t>
            </a:r>
          </a:p>
          <a:p>
            <a:pPr lvl="1">
              <a:lnSpc>
                <a:spcPct val="90000"/>
              </a:lnSpc>
            </a:pPr>
            <a:r>
              <a:rPr lang="el-GR" altLang="el-GR" sz="2400"/>
              <a:t>Οι απλοί τύποι ορίζονται ως κλάσεις</a:t>
            </a:r>
          </a:p>
          <a:p>
            <a:pPr lvl="1">
              <a:lnSpc>
                <a:spcPct val="90000"/>
              </a:lnSpc>
            </a:pPr>
            <a:r>
              <a:rPr lang="el-GR" altLang="el-GR" sz="2400"/>
              <a:t>Οι απλοί τύποι χρησιμοποιούν την έννοια της αφαίρεσης (</a:t>
            </a:r>
            <a:r>
              <a:rPr lang="en-US" altLang="el-GR" sz="2400"/>
              <a:t>abstraction)</a:t>
            </a:r>
            <a:endParaRPr lang="el-GR" altLang="el-GR" sz="2400"/>
          </a:p>
        </p:txBody>
      </p:sp>
      <p:sp>
        <p:nvSpPr>
          <p:cNvPr id="6" name="Slide Number Placeholder 3"/>
          <p:cNvSpPr>
            <a:spLocks noGrp="1"/>
          </p:cNvSpPr>
          <p:nvPr>
            <p:ph type="sldNum" sz="quarter" idx="12"/>
          </p:nvPr>
        </p:nvSpPr>
        <p:spPr/>
        <p:txBody>
          <a:bodyPr/>
          <a:lstStyle/>
          <a:p>
            <a:fld id="{88CF3DD8-B48D-4A2C-9E01-33F0ADA7ED8A}" type="slidenum">
              <a:rPr lang="el-GR" altLang="el-GR"/>
              <a:pPr/>
              <a:t>67</a:t>
            </a:fld>
            <a:endParaRPr lang="el-GR" altLang="el-G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3"/>
          <p:cNvSpPr>
            <a:spLocks noGrp="1"/>
          </p:cNvSpPr>
          <p:nvPr>
            <p:ph type="sldNum" sz="quarter" idx="12"/>
          </p:nvPr>
        </p:nvSpPr>
        <p:spPr/>
        <p:txBody>
          <a:bodyPr/>
          <a:lstStyle/>
          <a:p>
            <a:fld id="{0896AAD8-E0D2-4D9B-BB8C-E3602076A6DB}" type="slidenum">
              <a:rPr lang="el-GR" altLang="el-GR"/>
              <a:pPr/>
              <a:t>68</a:t>
            </a:fld>
            <a:endParaRPr lang="el-GR" altLang="el-GR"/>
          </a:p>
        </p:txBody>
      </p:sp>
      <p:sp>
        <p:nvSpPr>
          <p:cNvPr id="717826" name="Rectangle 2"/>
          <p:cNvSpPr>
            <a:spLocks noGrp="1" noChangeArrowheads="1"/>
          </p:cNvSpPr>
          <p:nvPr>
            <p:ph type="title" idx="4294967295"/>
          </p:nvPr>
        </p:nvSpPr>
        <p:spPr>
          <a:xfrm>
            <a:off x="0" y="277813"/>
            <a:ext cx="8229600" cy="1143000"/>
          </a:xfrm>
        </p:spPr>
        <p:txBody>
          <a:bodyPr/>
          <a:lstStyle/>
          <a:p>
            <a:r>
              <a:rPr lang="el-GR" altLang="el-GR" sz="4000"/>
              <a:t>Μοντέλα Πεδίου:</a:t>
            </a:r>
            <a:br>
              <a:rPr lang="el-GR" altLang="el-GR" sz="4000"/>
            </a:br>
            <a:r>
              <a:rPr lang="el-GR" altLang="el-GR" sz="4000"/>
              <a:t>Ιδιότητες</a:t>
            </a:r>
          </a:p>
        </p:txBody>
      </p:sp>
      <p:sp>
        <p:nvSpPr>
          <p:cNvPr id="717827" name="Rectangle 3"/>
          <p:cNvSpPr>
            <a:spLocks noChangeArrowheads="1"/>
          </p:cNvSpPr>
          <p:nvPr/>
        </p:nvSpPr>
        <p:spPr bwMode="auto">
          <a:xfrm>
            <a:off x="341313" y="20796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Customer</a:t>
            </a:r>
            <a:endParaRPr lang="el-GR" altLang="el-GR" sz="1800" b="1"/>
          </a:p>
        </p:txBody>
      </p:sp>
      <p:sp>
        <p:nvSpPr>
          <p:cNvPr id="717828" name="Rectangle 4"/>
          <p:cNvSpPr>
            <a:spLocks noChangeArrowheads="1"/>
          </p:cNvSpPr>
          <p:nvPr/>
        </p:nvSpPr>
        <p:spPr bwMode="auto">
          <a:xfrm>
            <a:off x="3538538" y="20796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Account</a:t>
            </a:r>
            <a:endParaRPr lang="el-GR" altLang="el-GR" sz="1800" b="1"/>
          </a:p>
        </p:txBody>
      </p:sp>
      <p:sp>
        <p:nvSpPr>
          <p:cNvPr id="717829" name="Rectangle 5"/>
          <p:cNvSpPr>
            <a:spLocks noChangeArrowheads="1"/>
          </p:cNvSpPr>
          <p:nvPr/>
        </p:nvSpPr>
        <p:spPr bwMode="auto">
          <a:xfrm>
            <a:off x="3492500" y="4598988"/>
            <a:ext cx="2293938" cy="495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Transaction</a:t>
            </a:r>
            <a:endParaRPr lang="el-GR" altLang="el-GR" sz="1800" b="1"/>
          </a:p>
        </p:txBody>
      </p:sp>
      <p:sp>
        <p:nvSpPr>
          <p:cNvPr id="717830" name="Rectangle 6"/>
          <p:cNvSpPr>
            <a:spLocks noChangeArrowheads="1"/>
          </p:cNvSpPr>
          <p:nvPr/>
        </p:nvSpPr>
        <p:spPr bwMode="auto">
          <a:xfrm>
            <a:off x="6734175" y="2079625"/>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Card</a:t>
            </a:r>
            <a:endParaRPr lang="el-GR" altLang="el-GR" sz="1800" b="1"/>
          </a:p>
        </p:txBody>
      </p:sp>
      <p:sp>
        <p:nvSpPr>
          <p:cNvPr id="717840" name="Rectangle 16"/>
          <p:cNvSpPr>
            <a:spLocks noChangeArrowheads="1"/>
          </p:cNvSpPr>
          <p:nvPr/>
        </p:nvSpPr>
        <p:spPr bwMode="auto">
          <a:xfrm>
            <a:off x="341313" y="2620963"/>
            <a:ext cx="2293937" cy="13477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surname</a:t>
            </a:r>
            <a:endParaRPr lang="el-GR" altLang="el-GR" sz="1800"/>
          </a:p>
          <a:p>
            <a:r>
              <a:rPr lang="en-US" altLang="el-GR" sz="1800"/>
              <a:t>name</a:t>
            </a:r>
            <a:endParaRPr lang="el-GR" altLang="el-GR" sz="1800"/>
          </a:p>
          <a:p>
            <a:r>
              <a:rPr lang="en-US" altLang="el-GR" sz="1800"/>
              <a:t>email</a:t>
            </a:r>
          </a:p>
          <a:p>
            <a:r>
              <a:rPr lang="en-US" altLang="el-GR" sz="1800"/>
              <a:t>phone</a:t>
            </a:r>
            <a:endParaRPr lang="el-GR" altLang="el-GR" sz="1800"/>
          </a:p>
        </p:txBody>
      </p:sp>
      <p:sp>
        <p:nvSpPr>
          <p:cNvPr id="717841" name="Rectangle 17"/>
          <p:cNvSpPr>
            <a:spLocks noChangeArrowheads="1"/>
          </p:cNvSpPr>
          <p:nvPr/>
        </p:nvSpPr>
        <p:spPr bwMode="auto">
          <a:xfrm>
            <a:off x="3538538" y="2620963"/>
            <a:ext cx="2293937" cy="9874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balance</a:t>
            </a:r>
          </a:p>
          <a:p>
            <a:r>
              <a:rPr lang="en-US" altLang="el-GR" sz="1800"/>
              <a:t>accountNo</a:t>
            </a:r>
            <a:endParaRPr lang="el-GR" altLang="el-GR" sz="1800"/>
          </a:p>
        </p:txBody>
      </p:sp>
      <p:sp>
        <p:nvSpPr>
          <p:cNvPr id="717842" name="Rectangle 18"/>
          <p:cNvSpPr>
            <a:spLocks noChangeArrowheads="1"/>
          </p:cNvSpPr>
          <p:nvPr/>
        </p:nvSpPr>
        <p:spPr bwMode="auto">
          <a:xfrm>
            <a:off x="3492500" y="5094288"/>
            <a:ext cx="2293938"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date</a:t>
            </a:r>
            <a:endParaRPr lang="el-GR" altLang="el-GR" sz="1800"/>
          </a:p>
          <a:p>
            <a:r>
              <a:rPr lang="en-US" altLang="el-GR" sz="1800"/>
              <a:t>amount</a:t>
            </a:r>
            <a:endParaRPr lang="el-GR" altLang="el-GR" sz="1800"/>
          </a:p>
        </p:txBody>
      </p:sp>
      <p:sp>
        <p:nvSpPr>
          <p:cNvPr id="717843" name="Rectangle 19"/>
          <p:cNvSpPr>
            <a:spLocks noChangeArrowheads="1"/>
          </p:cNvSpPr>
          <p:nvPr/>
        </p:nvSpPr>
        <p:spPr bwMode="auto">
          <a:xfrm>
            <a:off x="6734175" y="2620963"/>
            <a:ext cx="2293938" cy="15732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cardNo</a:t>
            </a:r>
            <a:endParaRPr lang="el-GR" altLang="el-GR" sz="1800"/>
          </a:p>
          <a:p>
            <a:r>
              <a:rPr lang="en-US" altLang="el-GR" sz="1800"/>
              <a:t>pin</a:t>
            </a:r>
          </a:p>
          <a:p>
            <a:r>
              <a:rPr lang="en-US" altLang="el-GR" sz="1800"/>
              <a:t>expiryDate</a:t>
            </a:r>
            <a:endParaRPr lang="el-GR" altLang="el-GR" sz="1800"/>
          </a:p>
          <a:p>
            <a:r>
              <a:rPr lang="en-US" altLang="el-GR" sz="1800"/>
              <a:t>declaredMissing</a:t>
            </a:r>
            <a:endParaRPr lang="el-GR" altLang="el-GR" sz="1800"/>
          </a:p>
          <a:p>
            <a:r>
              <a:rPr lang="en-US" altLang="el-GR" sz="1800"/>
              <a:t>/active</a:t>
            </a:r>
            <a:endParaRPr lang="el-GR" altLang="el-GR" sz="1800"/>
          </a:p>
        </p:txBody>
      </p:sp>
      <p:sp>
        <p:nvSpPr>
          <p:cNvPr id="717845" name="Line 21"/>
          <p:cNvSpPr>
            <a:spLocks noChangeShapeType="1"/>
          </p:cNvSpPr>
          <p:nvPr/>
        </p:nvSpPr>
        <p:spPr bwMode="auto">
          <a:xfrm flipH="1" flipV="1">
            <a:off x="6958013" y="4238625"/>
            <a:ext cx="134937" cy="450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7847" name="Oval 23"/>
          <p:cNvSpPr>
            <a:spLocks noChangeArrowheads="1"/>
          </p:cNvSpPr>
          <p:nvPr/>
        </p:nvSpPr>
        <p:spPr bwMode="auto">
          <a:xfrm>
            <a:off x="6867525" y="4103688"/>
            <a:ext cx="134938" cy="13335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7848" name="AutoShape 24"/>
          <p:cNvSpPr>
            <a:spLocks noChangeArrowheads="1"/>
          </p:cNvSpPr>
          <p:nvPr/>
        </p:nvSpPr>
        <p:spPr bwMode="auto">
          <a:xfrm flipV="1">
            <a:off x="6192838" y="4689475"/>
            <a:ext cx="2700337" cy="1169988"/>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Το αν είναι ενεργή η κάρτα προκύπτει από την ημερομηνία λήξης και τη δήλωση απώλειας</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ChangeArrowheads="1"/>
          </p:cNvSpPr>
          <p:nvPr>
            <p:ph type="title"/>
          </p:nvPr>
        </p:nvSpPr>
        <p:spPr/>
        <p:txBody>
          <a:bodyPr/>
          <a:lstStyle/>
          <a:p>
            <a:r>
              <a:rPr lang="el-GR" altLang="el-GR" sz="4000" dirty="0"/>
              <a:t>Ανάδειξη κλάσεων: Συσχετίσεις</a:t>
            </a:r>
          </a:p>
        </p:txBody>
      </p:sp>
      <p:sp>
        <p:nvSpPr>
          <p:cNvPr id="706563" name="Rectangle 3"/>
          <p:cNvSpPr>
            <a:spLocks noGrp="1" noChangeArrowheads="1"/>
          </p:cNvSpPr>
          <p:nvPr>
            <p:ph idx="1"/>
          </p:nvPr>
        </p:nvSpPr>
        <p:spPr/>
        <p:txBody>
          <a:bodyPr/>
          <a:lstStyle/>
          <a:p>
            <a:r>
              <a:rPr lang="el-GR" altLang="el-GR" sz="2800" dirty="0"/>
              <a:t>Για τον καθορισμό των συσχετίσεων μεταξύ των κλάσεων αναζητούμε τη δυνατότητα γνώσης των αντικειμένων μίας κλάσης από μία άλλη</a:t>
            </a:r>
          </a:p>
          <a:p>
            <a:r>
              <a:rPr lang="el-GR" altLang="el-GR" sz="2800" dirty="0"/>
              <a:t>Όταν καθορίζουμε τις συσχετίσεις ορίζουμε και τις πολλαπλότητες στα άκρα τους.</a:t>
            </a:r>
          </a:p>
        </p:txBody>
      </p:sp>
      <p:sp>
        <p:nvSpPr>
          <p:cNvPr id="6" name="Slide Number Placeholder 3"/>
          <p:cNvSpPr>
            <a:spLocks noGrp="1"/>
          </p:cNvSpPr>
          <p:nvPr>
            <p:ph type="sldNum" sz="quarter" idx="12"/>
          </p:nvPr>
        </p:nvSpPr>
        <p:spPr/>
        <p:txBody>
          <a:bodyPr/>
          <a:lstStyle/>
          <a:p>
            <a:fld id="{4586A95B-712C-4262-879F-4D9F42DC3F23}" type="slidenum">
              <a:rPr lang="el-GR" altLang="el-GR"/>
              <a:pPr/>
              <a:t>69</a:t>
            </a:fld>
            <a:endParaRPr lang="el-GR" alt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a:xfrm>
            <a:off x="373553" y="143635"/>
            <a:ext cx="8635510" cy="1165804"/>
          </a:xfrm>
        </p:spPr>
        <p:txBody>
          <a:bodyPr>
            <a:normAutofit/>
          </a:bodyPr>
          <a:lstStyle/>
          <a:p>
            <a:r>
              <a:rPr lang="el-GR" altLang="el-GR" sz="4000" dirty="0"/>
              <a:t>Περιγραφή κειμένου περιπτώσεων χρήσης</a:t>
            </a:r>
          </a:p>
        </p:txBody>
      </p:sp>
      <p:sp>
        <p:nvSpPr>
          <p:cNvPr id="591876" name="Rectangle 4"/>
          <p:cNvSpPr>
            <a:spLocks noGrp="1" noChangeArrowheads="1"/>
          </p:cNvSpPr>
          <p:nvPr>
            <p:ph sz="half" idx="1"/>
          </p:nvPr>
        </p:nvSpPr>
        <p:spPr>
          <a:xfrm>
            <a:off x="71438" y="1600200"/>
            <a:ext cx="4289425" cy="5024438"/>
          </a:xfrm>
        </p:spPr>
        <p:txBody>
          <a:bodyPr/>
          <a:lstStyle/>
          <a:p>
            <a:pPr marL="365125" indent="-365125">
              <a:spcBef>
                <a:spcPct val="0"/>
              </a:spcBef>
              <a:buClr>
                <a:schemeClr val="tx1"/>
              </a:buClr>
              <a:buFont typeface="Wingdings" panose="05000000000000000000" pitchFamily="2" charset="2"/>
              <a:buAutoNum type="arabicPeriod"/>
            </a:pPr>
            <a:r>
              <a:rPr lang="el-GR" altLang="el-GR" sz="2400" dirty="0">
                <a:solidFill>
                  <a:schemeClr val="tx2"/>
                </a:solidFill>
              </a:rPr>
              <a:t>Όνομα: </a:t>
            </a:r>
            <a:r>
              <a:rPr lang="el-GR" altLang="el-GR" sz="2000" dirty="0">
                <a:latin typeface="Courier New" panose="02070309020205020404" pitchFamily="49" charset="0"/>
              </a:rPr>
              <a:t>Αγόρασε εισιτήριο</a:t>
            </a:r>
          </a:p>
          <a:p>
            <a:pPr marL="365125" indent="-365125">
              <a:spcBef>
                <a:spcPct val="0"/>
              </a:spcBef>
              <a:buClr>
                <a:schemeClr val="tx1"/>
              </a:buClr>
              <a:buFont typeface="Wingdings" panose="05000000000000000000" pitchFamily="2" charset="2"/>
              <a:buAutoNum type="arabicPeriod"/>
            </a:pPr>
            <a:r>
              <a:rPr lang="en-US" altLang="el-GR" sz="2400" dirty="0">
                <a:solidFill>
                  <a:schemeClr val="tx2"/>
                </a:solidFill>
              </a:rPr>
              <a:t>Actor </a:t>
            </a:r>
            <a:r>
              <a:rPr lang="el-GR" altLang="el-GR" sz="2400" dirty="0">
                <a:solidFill>
                  <a:schemeClr val="tx2"/>
                </a:solidFill>
              </a:rPr>
              <a:t>που μετέχει:</a:t>
            </a:r>
          </a:p>
          <a:p>
            <a:pPr marL="900113" lvl="1" indent="-355600">
              <a:spcBef>
                <a:spcPct val="0"/>
              </a:spcBef>
              <a:buFontTx/>
              <a:buNone/>
            </a:pPr>
            <a:r>
              <a:rPr lang="el-GR" altLang="el-GR" sz="2000" dirty="0">
                <a:latin typeface="Courier New" panose="02070309020205020404" pitchFamily="49" charset="0"/>
              </a:rPr>
              <a:t>Επιβάτης</a:t>
            </a:r>
          </a:p>
          <a:p>
            <a:pPr marL="365125" indent="-365125">
              <a:spcBef>
                <a:spcPct val="0"/>
              </a:spcBef>
              <a:buFont typeface="Wingdings" panose="05000000000000000000" pitchFamily="2" charset="2"/>
              <a:buNone/>
            </a:pPr>
            <a:r>
              <a:rPr lang="el-GR" altLang="el-GR" sz="2400" dirty="0"/>
              <a:t>3.	</a:t>
            </a:r>
            <a:r>
              <a:rPr lang="el-GR" altLang="el-GR" sz="2400" dirty="0">
                <a:solidFill>
                  <a:schemeClr val="tx2"/>
                </a:solidFill>
              </a:rPr>
              <a:t>Συνθήκη εισόδου:</a:t>
            </a:r>
          </a:p>
          <a:p>
            <a:pPr marL="900113" lvl="1" indent="-355600">
              <a:spcBef>
                <a:spcPct val="0"/>
              </a:spcBef>
            </a:pPr>
            <a:r>
              <a:rPr lang="el-GR" altLang="el-GR" sz="2400" dirty="0"/>
              <a:t>Ο </a:t>
            </a:r>
            <a:r>
              <a:rPr lang="el-GR" altLang="el-GR" sz="2000" dirty="0">
                <a:latin typeface="Courier New" panose="02070309020205020404" pitchFamily="49" charset="0"/>
              </a:rPr>
              <a:t>Επιβάτης</a:t>
            </a:r>
            <a:r>
              <a:rPr lang="el-GR" altLang="el-GR" sz="2400" dirty="0"/>
              <a:t> πηγαίνει στο αυτόματο μηχάνημα πώλησης εισιτηρίων</a:t>
            </a:r>
          </a:p>
          <a:p>
            <a:pPr marL="900113" lvl="1" indent="-355600">
              <a:spcBef>
                <a:spcPct val="0"/>
              </a:spcBef>
            </a:pPr>
            <a:r>
              <a:rPr lang="el-GR" altLang="el-GR" sz="2400" dirty="0"/>
              <a:t>Ο </a:t>
            </a:r>
            <a:r>
              <a:rPr lang="el-GR" altLang="el-GR" sz="2000" dirty="0">
                <a:latin typeface="Courier New" panose="02070309020205020404" pitchFamily="49" charset="0"/>
              </a:rPr>
              <a:t>Επιβάτης</a:t>
            </a:r>
            <a:r>
              <a:rPr lang="el-GR" altLang="el-GR" sz="2400" dirty="0"/>
              <a:t> διαθέτει αρκετά χρήματα για να αγοράσει το εισιτήριο</a:t>
            </a:r>
          </a:p>
          <a:p>
            <a:pPr marL="365125" indent="-365125">
              <a:spcBef>
                <a:spcPct val="0"/>
              </a:spcBef>
              <a:buFont typeface="Wingdings" panose="05000000000000000000" pitchFamily="2" charset="2"/>
              <a:buNone/>
            </a:pPr>
            <a:r>
              <a:rPr lang="el-GR" altLang="el-GR" sz="2400" dirty="0"/>
              <a:t>4.	</a:t>
            </a:r>
            <a:r>
              <a:rPr lang="el-GR" altLang="el-GR" sz="2400" dirty="0">
                <a:solidFill>
                  <a:schemeClr val="tx2"/>
                </a:solidFill>
              </a:rPr>
              <a:t>Συνθήκη εξόδου:</a:t>
            </a:r>
          </a:p>
          <a:p>
            <a:pPr marL="900113" lvl="1" indent="-355600">
              <a:spcBef>
                <a:spcPct val="0"/>
              </a:spcBef>
              <a:buFontTx/>
              <a:buBlip>
                <a:blip r:embed="rId2"/>
              </a:buBlip>
            </a:pPr>
            <a:r>
              <a:rPr lang="el-GR" altLang="el-GR" sz="2400" dirty="0"/>
              <a:t>Ο </a:t>
            </a:r>
            <a:r>
              <a:rPr lang="el-GR" altLang="el-GR" sz="2000" dirty="0">
                <a:latin typeface="Courier New" panose="02070309020205020404" pitchFamily="49" charset="0"/>
              </a:rPr>
              <a:t>Επιβάτης</a:t>
            </a:r>
            <a:r>
              <a:rPr lang="el-GR" altLang="el-GR" sz="2400" dirty="0"/>
              <a:t> έχει εισιτήριο</a:t>
            </a:r>
          </a:p>
        </p:txBody>
      </p:sp>
      <p:sp>
        <p:nvSpPr>
          <p:cNvPr id="591877" name="Rectangle 5"/>
          <p:cNvSpPr>
            <a:spLocks noGrp="1" noChangeArrowheads="1"/>
          </p:cNvSpPr>
          <p:nvPr>
            <p:ph sz="half" idx="2"/>
          </p:nvPr>
        </p:nvSpPr>
        <p:spPr>
          <a:xfrm>
            <a:off x="4346575" y="1600200"/>
            <a:ext cx="4662488" cy="4933950"/>
          </a:xfrm>
          <a:noFill/>
        </p:spPr>
        <p:txBody>
          <a:bodyPr lIns="18000" rIns="18000"/>
          <a:lstStyle/>
          <a:p>
            <a:pPr marL="533400" indent="-533400">
              <a:spcBef>
                <a:spcPct val="0"/>
              </a:spcBef>
              <a:buFont typeface="Wingdings" panose="05000000000000000000" pitchFamily="2" charset="2"/>
              <a:buNone/>
            </a:pPr>
            <a:r>
              <a:rPr lang="el-GR" altLang="el-GR" sz="2400" dirty="0"/>
              <a:t>5.	</a:t>
            </a:r>
            <a:r>
              <a:rPr lang="el-GR" altLang="el-GR" sz="2400" dirty="0">
                <a:solidFill>
                  <a:schemeClr val="tx2"/>
                </a:solidFill>
              </a:rPr>
              <a:t>Ροή συμβάντων:</a:t>
            </a:r>
          </a:p>
          <a:p>
            <a:pPr marL="903288" lvl="1" indent="-457200">
              <a:spcBef>
                <a:spcPct val="0"/>
              </a:spcBef>
              <a:buFontTx/>
              <a:buAutoNum type="arabicPeriod"/>
            </a:pPr>
            <a:r>
              <a:rPr lang="el-GR" altLang="el-GR" sz="2000" dirty="0"/>
              <a:t>Ο </a:t>
            </a:r>
            <a:r>
              <a:rPr lang="el-GR" altLang="el-GR" sz="1800" dirty="0">
                <a:latin typeface="Courier New" panose="02070309020205020404" pitchFamily="49" charset="0"/>
              </a:rPr>
              <a:t>Επιβάτης </a:t>
            </a:r>
            <a:r>
              <a:rPr lang="el-GR" altLang="el-GR" sz="2000" dirty="0"/>
              <a:t>επιλέγει προορισμό</a:t>
            </a:r>
          </a:p>
          <a:p>
            <a:pPr marL="903288" lvl="1" indent="-457200">
              <a:spcBef>
                <a:spcPct val="0"/>
              </a:spcBef>
              <a:buFontTx/>
              <a:buAutoNum type="arabicPeriod"/>
            </a:pPr>
            <a:r>
              <a:rPr lang="el-GR" altLang="el-GR" sz="2000" dirty="0"/>
              <a:t>Το αυτόματο μηχάνημα εμφανίζει την τιμή του εισιτηρίου</a:t>
            </a:r>
          </a:p>
          <a:p>
            <a:pPr marL="903288" lvl="1" indent="-457200">
              <a:spcBef>
                <a:spcPct val="0"/>
              </a:spcBef>
              <a:buFontTx/>
              <a:buAutoNum type="arabicPeriod"/>
            </a:pPr>
            <a:r>
              <a:rPr lang="el-GR" altLang="el-GR" sz="2000" dirty="0"/>
              <a:t>Ο </a:t>
            </a:r>
            <a:r>
              <a:rPr lang="el-GR" altLang="el-GR" sz="1800" dirty="0">
                <a:latin typeface="Courier New" panose="02070309020205020404" pitchFamily="49" charset="0"/>
              </a:rPr>
              <a:t>Επιβάτης </a:t>
            </a:r>
            <a:r>
              <a:rPr lang="el-GR" altLang="el-GR" sz="2000" dirty="0"/>
              <a:t>εισάγει τα χρήματα, τουλάχιστον όσα και η τιμή του εισιτηρίου</a:t>
            </a:r>
          </a:p>
          <a:p>
            <a:pPr marL="903288" lvl="1" indent="-457200">
              <a:spcBef>
                <a:spcPct val="0"/>
              </a:spcBef>
              <a:buFontTx/>
              <a:buAutoNum type="arabicPeriod"/>
            </a:pPr>
            <a:r>
              <a:rPr lang="el-GR" altLang="el-GR" sz="2000" dirty="0"/>
              <a:t>Το αυτόματο μηχάνημα επιστρέφει τυχόν ρέστα</a:t>
            </a:r>
          </a:p>
          <a:p>
            <a:pPr marL="903288" lvl="1" indent="-457200">
              <a:spcBef>
                <a:spcPct val="0"/>
              </a:spcBef>
              <a:buFontTx/>
              <a:buAutoNum type="arabicPeriod"/>
            </a:pPr>
            <a:r>
              <a:rPr lang="el-GR" altLang="el-GR" sz="2000" dirty="0"/>
              <a:t>Το αυτόματο μηχάνημα δίνει το εισιτήριο</a:t>
            </a:r>
          </a:p>
          <a:p>
            <a:pPr marL="533400" indent="-533400">
              <a:spcBef>
                <a:spcPct val="0"/>
              </a:spcBef>
              <a:buFont typeface="Wingdings" panose="05000000000000000000" pitchFamily="2" charset="2"/>
              <a:buNone/>
            </a:pPr>
            <a:r>
              <a:rPr lang="el-GR" altLang="el-GR" sz="2400" dirty="0">
                <a:solidFill>
                  <a:schemeClr val="tx2"/>
                </a:solidFill>
              </a:rPr>
              <a:t>6.	Ειδικές απαιτήσεις:</a:t>
            </a:r>
          </a:p>
          <a:p>
            <a:pPr marL="903288" lvl="1" indent="-457200">
              <a:spcBef>
                <a:spcPct val="0"/>
              </a:spcBef>
              <a:buFontTx/>
              <a:buBlip>
                <a:blip r:embed="rId2"/>
              </a:buBlip>
            </a:pPr>
            <a:r>
              <a:rPr lang="el-GR" altLang="el-GR" sz="2400" dirty="0"/>
              <a:t>Καμία</a:t>
            </a:r>
            <a:endParaRPr lang="el-GR" altLang="el-GR" sz="2000" dirty="0"/>
          </a:p>
          <a:p>
            <a:pPr marL="533400" indent="-533400">
              <a:spcBef>
                <a:spcPct val="0"/>
              </a:spcBef>
            </a:pPr>
            <a:endParaRPr lang="el-GR" altLang="el-GR" sz="2400" dirty="0"/>
          </a:p>
        </p:txBody>
      </p:sp>
      <p:sp>
        <p:nvSpPr>
          <p:cNvPr id="7" name="Slide Number Placeholder 6"/>
          <p:cNvSpPr>
            <a:spLocks noGrp="1"/>
          </p:cNvSpPr>
          <p:nvPr>
            <p:ph type="sldNum" sz="quarter" idx="12"/>
          </p:nvPr>
        </p:nvSpPr>
        <p:spPr/>
        <p:txBody>
          <a:bodyPr/>
          <a:lstStyle/>
          <a:p>
            <a:fld id="{5EA36C8A-328C-4D36-940B-4B675F97B5D9}" type="slidenum">
              <a:rPr lang="el-GR" altLang="el-GR"/>
              <a:pPr/>
              <a:t>7</a:t>
            </a:fld>
            <a:endParaRPr lang="el-GR" altLang="el-G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7586" name="Rectangle 2"/>
          <p:cNvSpPr>
            <a:spLocks noGrp="1" noChangeArrowheads="1"/>
          </p:cNvSpPr>
          <p:nvPr>
            <p:ph type="title"/>
          </p:nvPr>
        </p:nvSpPr>
        <p:spPr/>
        <p:txBody>
          <a:bodyPr/>
          <a:lstStyle/>
          <a:p>
            <a:r>
              <a:rPr lang="el-GR" altLang="el-GR" sz="4000"/>
              <a:t>Συσχετίσεις Τραπεζικού Συστήματος</a:t>
            </a:r>
          </a:p>
        </p:txBody>
      </p:sp>
      <p:sp>
        <p:nvSpPr>
          <p:cNvPr id="707587" name="Rectangle 5"/>
          <p:cNvSpPr>
            <a:spLocks noGrp="1" noChangeArrowheads="1"/>
          </p:cNvSpPr>
          <p:nvPr>
            <p:ph idx="1"/>
          </p:nvPr>
        </p:nvSpPr>
        <p:spPr>
          <a:noFill/>
        </p:spPr>
        <p:txBody>
          <a:bodyPr/>
          <a:lstStyle/>
          <a:p>
            <a:pPr>
              <a:spcBef>
                <a:spcPct val="0"/>
              </a:spcBef>
            </a:pPr>
            <a:r>
              <a:rPr lang="el-GR" altLang="el-GR" sz="2000"/>
              <a:t>Το απεικονιζόμενο μοντέλο των εννοιολογικών κλάσεων δηλώνει ότι ένας πελάτης μπορεί να έχει κανένα, έναν ή περισσότερους τραπεζικούς λογαριασμούς, ενώ ένας λογαριασμός θα πρέπει να ανήκει σε έναν μόνο πελάτη (αν γνωρίζουμε τον πελάτη πρέπει να γνωρίζουμε και τους λογαριασμούς του και αντίστροφα). Μία τραπεζική δοσοληψία αφορά ένα λογαριασμό, ενώ σε ένα λογαριασμό μπορούν να γίνουν καμία, μία ή περισσότερες τραπεζικές δοσοληψίες.</a:t>
            </a:r>
          </a:p>
        </p:txBody>
      </p:sp>
      <p:sp>
        <p:nvSpPr>
          <p:cNvPr id="27" name="Slide Number Placeholder 3"/>
          <p:cNvSpPr>
            <a:spLocks noGrp="1"/>
          </p:cNvSpPr>
          <p:nvPr>
            <p:ph type="sldNum" sz="quarter" idx="12"/>
          </p:nvPr>
        </p:nvSpPr>
        <p:spPr/>
        <p:txBody>
          <a:bodyPr/>
          <a:lstStyle/>
          <a:p>
            <a:fld id="{9C369142-19F7-4112-9E4E-454827A0C92A}" type="slidenum">
              <a:rPr lang="el-GR" altLang="el-GR"/>
              <a:pPr/>
              <a:t>70</a:t>
            </a:fld>
            <a:endParaRPr lang="el-GR" altLang="el-GR"/>
          </a:p>
        </p:txBody>
      </p:sp>
      <p:sp>
        <p:nvSpPr>
          <p:cNvPr id="707588" name="Rectangle 4"/>
          <p:cNvSpPr>
            <a:spLocks noChangeArrowheads="1"/>
          </p:cNvSpPr>
          <p:nvPr/>
        </p:nvSpPr>
        <p:spPr bwMode="auto">
          <a:xfrm>
            <a:off x="341313" y="3646450"/>
            <a:ext cx="2293937" cy="8556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Customer</a:t>
            </a:r>
            <a:endParaRPr lang="el-GR" altLang="el-GR" sz="1800" b="1"/>
          </a:p>
        </p:txBody>
      </p:sp>
      <p:sp>
        <p:nvSpPr>
          <p:cNvPr id="707589" name="Rectangle 5"/>
          <p:cNvSpPr>
            <a:spLocks noChangeArrowheads="1"/>
          </p:cNvSpPr>
          <p:nvPr/>
        </p:nvSpPr>
        <p:spPr bwMode="auto">
          <a:xfrm>
            <a:off x="3538538" y="3646450"/>
            <a:ext cx="2293937" cy="8556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Account</a:t>
            </a:r>
            <a:endParaRPr lang="el-GR" altLang="el-GR" sz="1800" b="1"/>
          </a:p>
        </p:txBody>
      </p:sp>
      <p:sp>
        <p:nvSpPr>
          <p:cNvPr id="707590" name="Rectangle 6"/>
          <p:cNvSpPr>
            <a:spLocks noChangeArrowheads="1"/>
          </p:cNvSpPr>
          <p:nvPr/>
        </p:nvSpPr>
        <p:spPr bwMode="auto">
          <a:xfrm>
            <a:off x="3538538" y="5273637"/>
            <a:ext cx="2293937"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Transaction</a:t>
            </a:r>
            <a:endParaRPr lang="el-GR" altLang="el-GR" sz="1800" b="1"/>
          </a:p>
        </p:txBody>
      </p:sp>
      <p:sp>
        <p:nvSpPr>
          <p:cNvPr id="707591" name="Rectangle 7"/>
          <p:cNvSpPr>
            <a:spLocks noChangeArrowheads="1"/>
          </p:cNvSpPr>
          <p:nvPr/>
        </p:nvSpPr>
        <p:spPr bwMode="auto">
          <a:xfrm>
            <a:off x="6734175" y="3646450"/>
            <a:ext cx="2293938" cy="8556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Card</a:t>
            </a:r>
            <a:endParaRPr lang="el-GR" altLang="el-GR" sz="1800" b="1"/>
          </a:p>
        </p:txBody>
      </p:sp>
      <p:sp>
        <p:nvSpPr>
          <p:cNvPr id="707592" name="Line 8"/>
          <p:cNvSpPr>
            <a:spLocks noChangeShapeType="1"/>
          </p:cNvSpPr>
          <p:nvPr/>
        </p:nvSpPr>
        <p:spPr bwMode="auto">
          <a:xfrm>
            <a:off x="2636838" y="4276687"/>
            <a:ext cx="900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593" name="Line 9"/>
          <p:cNvSpPr>
            <a:spLocks noChangeShapeType="1"/>
          </p:cNvSpPr>
          <p:nvPr/>
        </p:nvSpPr>
        <p:spPr bwMode="auto">
          <a:xfrm>
            <a:off x="5832475" y="4276687"/>
            <a:ext cx="9001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594" name="Text Box 10"/>
          <p:cNvSpPr txBox="1">
            <a:spLocks noChangeArrowheads="1"/>
          </p:cNvSpPr>
          <p:nvPr/>
        </p:nvSpPr>
        <p:spPr bwMode="auto">
          <a:xfrm>
            <a:off x="2635250" y="3782975"/>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595" name="Text Box 11"/>
          <p:cNvSpPr txBox="1">
            <a:spLocks noChangeArrowheads="1"/>
          </p:cNvSpPr>
          <p:nvPr/>
        </p:nvSpPr>
        <p:spPr bwMode="auto">
          <a:xfrm>
            <a:off x="3176588" y="3782975"/>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07596" name="Text Box 12"/>
          <p:cNvSpPr txBox="1">
            <a:spLocks noChangeArrowheads="1"/>
          </p:cNvSpPr>
          <p:nvPr/>
        </p:nvSpPr>
        <p:spPr bwMode="auto">
          <a:xfrm>
            <a:off x="5832475" y="382583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597" name="Text Box 13"/>
          <p:cNvSpPr txBox="1">
            <a:spLocks noChangeArrowheads="1"/>
          </p:cNvSpPr>
          <p:nvPr/>
        </p:nvSpPr>
        <p:spPr bwMode="auto">
          <a:xfrm>
            <a:off x="6416675" y="3825837"/>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07598" name="Text Box 14"/>
          <p:cNvSpPr txBox="1">
            <a:spLocks noChangeArrowheads="1"/>
          </p:cNvSpPr>
          <p:nvPr/>
        </p:nvSpPr>
        <p:spPr bwMode="auto">
          <a:xfrm>
            <a:off x="4932363" y="454656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599" name="Text Box 15"/>
          <p:cNvSpPr txBox="1">
            <a:spLocks noChangeArrowheads="1"/>
          </p:cNvSpPr>
          <p:nvPr/>
        </p:nvSpPr>
        <p:spPr bwMode="auto">
          <a:xfrm>
            <a:off x="4976813" y="4952962"/>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07600" name="Line 16"/>
          <p:cNvSpPr>
            <a:spLocks noChangeShapeType="1"/>
          </p:cNvSpPr>
          <p:nvPr/>
        </p:nvSpPr>
        <p:spPr bwMode="auto">
          <a:xfrm>
            <a:off x="4662488" y="4508462"/>
            <a:ext cx="0" cy="7651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601" name="Rectangle 17"/>
          <p:cNvSpPr>
            <a:spLocks noChangeArrowheads="1"/>
          </p:cNvSpPr>
          <p:nvPr/>
        </p:nvSpPr>
        <p:spPr bwMode="auto">
          <a:xfrm>
            <a:off x="746125" y="5273637"/>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Deposit</a:t>
            </a:r>
            <a:endParaRPr lang="el-GR" altLang="el-GR" sz="1800" b="1"/>
          </a:p>
        </p:txBody>
      </p:sp>
      <p:sp>
        <p:nvSpPr>
          <p:cNvPr id="707602" name="Rectangle 18"/>
          <p:cNvSpPr>
            <a:spLocks noChangeArrowheads="1"/>
          </p:cNvSpPr>
          <p:nvPr/>
        </p:nvSpPr>
        <p:spPr bwMode="auto">
          <a:xfrm>
            <a:off x="6281738" y="5273637"/>
            <a:ext cx="2293937"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Withdrawal</a:t>
            </a:r>
            <a:endParaRPr lang="el-GR" altLang="el-GR" sz="1800" b="1"/>
          </a:p>
        </p:txBody>
      </p:sp>
      <p:sp>
        <p:nvSpPr>
          <p:cNvPr id="707603" name="Line 19"/>
          <p:cNvSpPr>
            <a:spLocks noChangeShapeType="1"/>
          </p:cNvSpPr>
          <p:nvPr/>
        </p:nvSpPr>
        <p:spPr bwMode="auto">
          <a:xfrm>
            <a:off x="5651500" y="4508462"/>
            <a:ext cx="1665288" cy="7651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604" name="Line 20"/>
          <p:cNvSpPr>
            <a:spLocks noChangeShapeType="1"/>
          </p:cNvSpPr>
          <p:nvPr/>
        </p:nvSpPr>
        <p:spPr bwMode="auto">
          <a:xfrm flipH="1">
            <a:off x="2051050" y="4508462"/>
            <a:ext cx="1846263" cy="7651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605" name="Text Box 21"/>
          <p:cNvSpPr txBox="1">
            <a:spLocks noChangeArrowheads="1"/>
          </p:cNvSpPr>
          <p:nvPr/>
        </p:nvSpPr>
        <p:spPr bwMode="auto">
          <a:xfrm>
            <a:off x="3897313" y="454656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608" name="Text Box 24"/>
          <p:cNvSpPr txBox="1">
            <a:spLocks noChangeArrowheads="1"/>
          </p:cNvSpPr>
          <p:nvPr/>
        </p:nvSpPr>
        <p:spPr bwMode="auto">
          <a:xfrm>
            <a:off x="5516563" y="454656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609" name="Text Box 25"/>
          <p:cNvSpPr txBox="1">
            <a:spLocks noChangeArrowheads="1"/>
          </p:cNvSpPr>
          <p:nvPr/>
        </p:nvSpPr>
        <p:spPr bwMode="auto">
          <a:xfrm>
            <a:off x="2592388" y="4952962"/>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07610" name="Text Box 26"/>
          <p:cNvSpPr txBox="1">
            <a:spLocks noChangeArrowheads="1"/>
          </p:cNvSpPr>
          <p:nvPr/>
        </p:nvSpPr>
        <p:spPr bwMode="auto">
          <a:xfrm>
            <a:off x="6416675" y="4952962"/>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8" name="Rectangle 2"/>
          <p:cNvSpPr>
            <a:spLocks noGrp="1" noChangeArrowheads="1"/>
          </p:cNvSpPr>
          <p:nvPr>
            <p:ph type="title"/>
          </p:nvPr>
        </p:nvSpPr>
        <p:spPr/>
        <p:txBody>
          <a:bodyPr/>
          <a:lstStyle/>
          <a:p>
            <a:r>
              <a:rPr lang="el-GR" altLang="el-GR" sz="4000"/>
              <a:t>Ανάδειξη κλάσεων: Συσχετίσεις</a:t>
            </a:r>
          </a:p>
        </p:txBody>
      </p:sp>
      <p:sp>
        <p:nvSpPr>
          <p:cNvPr id="710659" name="Rectangle 3"/>
          <p:cNvSpPr>
            <a:spLocks noGrp="1" noChangeArrowheads="1"/>
          </p:cNvSpPr>
          <p:nvPr>
            <p:ph idx="1"/>
          </p:nvPr>
        </p:nvSpPr>
        <p:spPr>
          <a:xfrm>
            <a:off x="822959" y="1268760"/>
            <a:ext cx="7543801" cy="452374"/>
          </a:xfrm>
        </p:spPr>
        <p:txBody>
          <a:bodyPr/>
          <a:lstStyle/>
          <a:p>
            <a:r>
              <a:rPr lang="el-GR" altLang="el-GR" sz="2400" dirty="0"/>
              <a:t>Εύρεση </a:t>
            </a:r>
            <a:r>
              <a:rPr lang="el-GR" altLang="el-GR" sz="2400" dirty="0" err="1"/>
              <a:t>ταξονομιών</a:t>
            </a:r>
            <a:endParaRPr lang="el-GR" altLang="el-GR" sz="2400" dirty="0"/>
          </a:p>
        </p:txBody>
      </p:sp>
      <p:sp>
        <p:nvSpPr>
          <p:cNvPr id="75" name="Slide Number Placeholder 5"/>
          <p:cNvSpPr>
            <a:spLocks noGrp="1"/>
          </p:cNvSpPr>
          <p:nvPr>
            <p:ph type="sldNum" sz="quarter" idx="12"/>
          </p:nvPr>
        </p:nvSpPr>
        <p:spPr/>
        <p:txBody>
          <a:bodyPr/>
          <a:lstStyle/>
          <a:p>
            <a:fld id="{0C713AB4-D829-4BAB-8610-891BE5C74B9A}" type="slidenum">
              <a:rPr lang="el-GR" altLang="el-GR"/>
              <a:pPr/>
              <a:t>71</a:t>
            </a:fld>
            <a:endParaRPr lang="el-GR" altLang="el-GR"/>
          </a:p>
        </p:txBody>
      </p:sp>
      <p:sp>
        <p:nvSpPr>
          <p:cNvPr id="710662" name="Rectangle 4"/>
          <p:cNvSpPr>
            <a:spLocks noChangeArrowheads="1"/>
          </p:cNvSpPr>
          <p:nvPr/>
        </p:nvSpPr>
        <p:spPr bwMode="auto">
          <a:xfrm>
            <a:off x="3460750" y="4492625"/>
            <a:ext cx="1370013" cy="208597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63" name="Line 5"/>
          <p:cNvSpPr>
            <a:spLocks noChangeShapeType="1"/>
          </p:cNvSpPr>
          <p:nvPr/>
        </p:nvSpPr>
        <p:spPr bwMode="auto">
          <a:xfrm>
            <a:off x="3482975" y="518477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64" name="Line 6"/>
          <p:cNvSpPr>
            <a:spLocks noChangeShapeType="1"/>
          </p:cNvSpPr>
          <p:nvPr/>
        </p:nvSpPr>
        <p:spPr bwMode="auto">
          <a:xfrm>
            <a:off x="3460750" y="5848350"/>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65" name="Text Box 7"/>
          <p:cNvSpPr txBox="1">
            <a:spLocks noChangeArrowheads="1"/>
          </p:cNvSpPr>
          <p:nvPr/>
        </p:nvSpPr>
        <p:spPr bwMode="auto">
          <a:xfrm>
            <a:off x="3662363" y="4562475"/>
            <a:ext cx="1098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Savings</a:t>
            </a:r>
          </a:p>
          <a:p>
            <a:pPr eaLnBrk="0" hangingPunct="0"/>
            <a:r>
              <a:rPr lang="en-US" altLang="el-GR" sz="1800" b="1">
                <a:latin typeface="Palatino" charset="0"/>
                <a:ea typeface="ＭＳ Ｐゴシック" panose="020B0600070205080204" pitchFamily="34" charset="-128"/>
              </a:rPr>
              <a:t>Account</a:t>
            </a:r>
          </a:p>
        </p:txBody>
      </p:sp>
      <p:sp>
        <p:nvSpPr>
          <p:cNvPr id="710666" name="Text Box 8"/>
          <p:cNvSpPr txBox="1">
            <a:spLocks noChangeArrowheads="1"/>
          </p:cNvSpPr>
          <p:nvPr/>
        </p:nvSpPr>
        <p:spPr bwMode="auto">
          <a:xfrm>
            <a:off x="3446463" y="6072188"/>
            <a:ext cx="13652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t>
            </a:r>
          </a:p>
        </p:txBody>
      </p:sp>
      <p:sp>
        <p:nvSpPr>
          <p:cNvPr id="710671" name="Rectangle 10"/>
          <p:cNvSpPr>
            <a:spLocks noChangeArrowheads="1"/>
          </p:cNvSpPr>
          <p:nvPr/>
        </p:nvSpPr>
        <p:spPr bwMode="auto">
          <a:xfrm>
            <a:off x="5246688" y="4491038"/>
            <a:ext cx="1368425" cy="208756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72" name="Line 11"/>
          <p:cNvSpPr>
            <a:spLocks noChangeShapeType="1"/>
          </p:cNvSpPr>
          <p:nvPr/>
        </p:nvSpPr>
        <p:spPr bwMode="auto">
          <a:xfrm>
            <a:off x="5246688" y="5184775"/>
            <a:ext cx="13684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73" name="Line 12"/>
          <p:cNvSpPr>
            <a:spLocks noChangeShapeType="1"/>
          </p:cNvSpPr>
          <p:nvPr/>
        </p:nvSpPr>
        <p:spPr bwMode="auto">
          <a:xfrm>
            <a:off x="5246688" y="5848350"/>
            <a:ext cx="13684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74" name="Text Box 13"/>
          <p:cNvSpPr txBox="1">
            <a:spLocks noChangeArrowheads="1"/>
          </p:cNvSpPr>
          <p:nvPr/>
        </p:nvSpPr>
        <p:spPr bwMode="auto">
          <a:xfrm>
            <a:off x="5448300" y="4560888"/>
            <a:ext cx="12128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Checking</a:t>
            </a:r>
          </a:p>
          <a:p>
            <a:pPr eaLnBrk="0" hangingPunct="0"/>
            <a:r>
              <a:rPr lang="en-US" altLang="el-GR" sz="1800" b="1">
                <a:latin typeface="Palatino" charset="0"/>
                <a:ea typeface="ＭＳ Ｐゴシック" panose="020B0600070205080204" pitchFamily="34" charset="-128"/>
              </a:rPr>
              <a:t>Account</a:t>
            </a:r>
          </a:p>
        </p:txBody>
      </p:sp>
      <p:sp>
        <p:nvSpPr>
          <p:cNvPr id="710675" name="Text Box 14"/>
          <p:cNvSpPr txBox="1">
            <a:spLocks noChangeArrowheads="1"/>
          </p:cNvSpPr>
          <p:nvPr/>
        </p:nvSpPr>
        <p:spPr bwMode="auto">
          <a:xfrm>
            <a:off x="5232400" y="6070600"/>
            <a:ext cx="13636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t>
            </a:r>
          </a:p>
        </p:txBody>
      </p:sp>
      <p:grpSp>
        <p:nvGrpSpPr>
          <p:cNvPr id="710738" name="Group 82"/>
          <p:cNvGrpSpPr>
            <a:grpSpLocks/>
          </p:cNvGrpSpPr>
          <p:nvPr/>
        </p:nvGrpSpPr>
        <p:grpSpPr bwMode="auto">
          <a:xfrm>
            <a:off x="4211638" y="3760788"/>
            <a:ext cx="304800" cy="741362"/>
            <a:chOff x="2653" y="2369"/>
            <a:chExt cx="192" cy="467"/>
          </a:xfrm>
        </p:grpSpPr>
        <p:sp>
          <p:nvSpPr>
            <p:cNvPr id="710676" name="AutoShape 65"/>
            <p:cNvSpPr>
              <a:spLocks noChangeArrowheads="1"/>
            </p:cNvSpPr>
            <p:nvPr/>
          </p:nvSpPr>
          <p:spPr bwMode="auto">
            <a:xfrm rot="-6418">
              <a:off x="2653" y="2369"/>
              <a:ext cx="192" cy="161"/>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77" name="Line 67"/>
            <p:cNvSpPr>
              <a:spLocks noChangeShapeType="1"/>
            </p:cNvSpPr>
            <p:nvPr/>
          </p:nvSpPr>
          <p:spPr bwMode="auto">
            <a:xfrm>
              <a:off x="2764" y="2530"/>
              <a:ext cx="0" cy="30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710680" name="Rectangle 16"/>
          <p:cNvSpPr>
            <a:spLocks noChangeArrowheads="1"/>
          </p:cNvSpPr>
          <p:nvPr/>
        </p:nvSpPr>
        <p:spPr bwMode="auto">
          <a:xfrm>
            <a:off x="7118350" y="4491038"/>
            <a:ext cx="1368425" cy="208756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81" name="Line 17"/>
          <p:cNvSpPr>
            <a:spLocks noChangeShapeType="1"/>
          </p:cNvSpPr>
          <p:nvPr/>
        </p:nvSpPr>
        <p:spPr bwMode="auto">
          <a:xfrm>
            <a:off x="7118350" y="5184775"/>
            <a:ext cx="13684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82" name="Line 18"/>
          <p:cNvSpPr>
            <a:spLocks noChangeShapeType="1"/>
          </p:cNvSpPr>
          <p:nvPr/>
        </p:nvSpPr>
        <p:spPr bwMode="auto">
          <a:xfrm>
            <a:off x="7118350" y="5848350"/>
            <a:ext cx="13684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83" name="Text Box 19"/>
          <p:cNvSpPr txBox="1">
            <a:spLocks noChangeArrowheads="1"/>
          </p:cNvSpPr>
          <p:nvPr/>
        </p:nvSpPr>
        <p:spPr bwMode="auto">
          <a:xfrm>
            <a:off x="7273925" y="4560888"/>
            <a:ext cx="12128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Palatino" charset="0"/>
                <a:ea typeface="ＭＳ Ｐゴシック" panose="020B0600070205080204" pitchFamily="34" charset="-128"/>
              </a:rPr>
              <a:t>Mortgage</a:t>
            </a:r>
          </a:p>
          <a:p>
            <a:pPr algn="ctr" eaLnBrk="0" hangingPunct="0"/>
            <a:r>
              <a:rPr lang="en-US" altLang="el-GR" sz="1800" b="1">
                <a:latin typeface="Palatino" charset="0"/>
                <a:ea typeface="ＭＳ Ｐゴシック" panose="020B0600070205080204" pitchFamily="34" charset="-128"/>
              </a:rPr>
              <a:t>Account</a:t>
            </a:r>
          </a:p>
        </p:txBody>
      </p:sp>
      <p:sp>
        <p:nvSpPr>
          <p:cNvPr id="710684" name="Text Box 20"/>
          <p:cNvSpPr txBox="1">
            <a:spLocks noChangeArrowheads="1"/>
          </p:cNvSpPr>
          <p:nvPr/>
        </p:nvSpPr>
        <p:spPr bwMode="auto">
          <a:xfrm>
            <a:off x="7104063" y="6070600"/>
            <a:ext cx="1365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t>
            </a:r>
          </a:p>
        </p:txBody>
      </p:sp>
      <p:sp>
        <p:nvSpPr>
          <p:cNvPr id="710690" name="Rectangle 36"/>
          <p:cNvSpPr>
            <a:spLocks noChangeArrowheads="1"/>
          </p:cNvSpPr>
          <p:nvPr/>
        </p:nvSpPr>
        <p:spPr bwMode="auto">
          <a:xfrm>
            <a:off x="3735388" y="1719263"/>
            <a:ext cx="1685925" cy="208756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91" name="Line 37"/>
          <p:cNvSpPr>
            <a:spLocks noChangeShapeType="1"/>
          </p:cNvSpPr>
          <p:nvPr/>
        </p:nvSpPr>
        <p:spPr bwMode="auto">
          <a:xfrm>
            <a:off x="3735388" y="2346325"/>
            <a:ext cx="16859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92" name="Line 38"/>
          <p:cNvSpPr>
            <a:spLocks noChangeShapeType="1"/>
          </p:cNvSpPr>
          <p:nvPr/>
        </p:nvSpPr>
        <p:spPr bwMode="auto">
          <a:xfrm>
            <a:off x="3735388" y="3076575"/>
            <a:ext cx="16859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93" name="Text Box 39"/>
          <p:cNvSpPr txBox="1">
            <a:spLocks noChangeArrowheads="1"/>
          </p:cNvSpPr>
          <p:nvPr/>
        </p:nvSpPr>
        <p:spPr bwMode="auto">
          <a:xfrm>
            <a:off x="3851275" y="1858963"/>
            <a:ext cx="13509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t>Account</a:t>
            </a:r>
          </a:p>
        </p:txBody>
      </p:sp>
      <p:sp>
        <p:nvSpPr>
          <p:cNvPr id="710694" name="Text Box 40"/>
          <p:cNvSpPr txBox="1">
            <a:spLocks noChangeArrowheads="1"/>
          </p:cNvSpPr>
          <p:nvPr/>
        </p:nvSpPr>
        <p:spPr bwMode="auto">
          <a:xfrm>
            <a:off x="3716338" y="2325688"/>
            <a:ext cx="13652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t>Balance</a:t>
            </a:r>
          </a:p>
          <a:p>
            <a:pPr eaLnBrk="0" hangingPunct="0"/>
            <a:r>
              <a:rPr lang="en-US" altLang="el-GR" sz="1800" b="1"/>
              <a:t>accountNo</a:t>
            </a:r>
          </a:p>
        </p:txBody>
      </p:sp>
      <p:sp>
        <p:nvSpPr>
          <p:cNvPr id="710695" name="Text Box 41"/>
          <p:cNvSpPr txBox="1">
            <a:spLocks noChangeArrowheads="1"/>
          </p:cNvSpPr>
          <p:nvPr/>
        </p:nvSpPr>
        <p:spPr bwMode="auto">
          <a:xfrm>
            <a:off x="3716338" y="3090863"/>
            <a:ext cx="1174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Deposit()</a:t>
            </a:r>
          </a:p>
        </p:txBody>
      </p:sp>
      <p:sp>
        <p:nvSpPr>
          <p:cNvPr id="710696" name="Text Box 42"/>
          <p:cNvSpPr txBox="1">
            <a:spLocks noChangeArrowheads="1"/>
          </p:cNvSpPr>
          <p:nvPr/>
        </p:nvSpPr>
        <p:spPr bwMode="auto">
          <a:xfrm>
            <a:off x="3716338" y="3298825"/>
            <a:ext cx="1365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t>
            </a:r>
          </a:p>
        </p:txBody>
      </p:sp>
      <p:sp>
        <p:nvSpPr>
          <p:cNvPr id="710697" name="Text Box 43"/>
          <p:cNvSpPr txBox="1">
            <a:spLocks noChangeArrowheads="1"/>
          </p:cNvSpPr>
          <p:nvPr/>
        </p:nvSpPr>
        <p:spPr bwMode="auto">
          <a:xfrm>
            <a:off x="3716338" y="3508375"/>
            <a:ext cx="159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GetBalance()</a:t>
            </a:r>
          </a:p>
        </p:txBody>
      </p:sp>
      <p:sp>
        <p:nvSpPr>
          <p:cNvPr id="710705" name="Rectangle 27"/>
          <p:cNvSpPr>
            <a:spLocks noChangeArrowheads="1"/>
          </p:cNvSpPr>
          <p:nvPr/>
        </p:nvSpPr>
        <p:spPr bwMode="auto">
          <a:xfrm>
            <a:off x="7126288" y="1927225"/>
            <a:ext cx="1474787" cy="2087563"/>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06" name="Line 28"/>
          <p:cNvSpPr>
            <a:spLocks noChangeShapeType="1"/>
          </p:cNvSpPr>
          <p:nvPr/>
        </p:nvSpPr>
        <p:spPr bwMode="auto">
          <a:xfrm>
            <a:off x="7126288" y="2554288"/>
            <a:ext cx="14747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07" name="Line 29"/>
          <p:cNvSpPr>
            <a:spLocks noChangeShapeType="1"/>
          </p:cNvSpPr>
          <p:nvPr/>
        </p:nvSpPr>
        <p:spPr bwMode="auto">
          <a:xfrm>
            <a:off x="7126288" y="3284538"/>
            <a:ext cx="14747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08" name="Text Box 30"/>
          <p:cNvSpPr txBox="1">
            <a:spLocks noChangeArrowheads="1"/>
          </p:cNvSpPr>
          <p:nvPr/>
        </p:nvSpPr>
        <p:spPr bwMode="auto">
          <a:xfrm>
            <a:off x="7265988" y="2066925"/>
            <a:ext cx="12493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Customer</a:t>
            </a:r>
          </a:p>
        </p:txBody>
      </p:sp>
      <p:sp>
        <p:nvSpPr>
          <p:cNvPr id="710709" name="Text Box 31"/>
          <p:cNvSpPr txBox="1">
            <a:spLocks noChangeArrowheads="1"/>
          </p:cNvSpPr>
          <p:nvPr/>
        </p:nvSpPr>
        <p:spPr bwMode="auto">
          <a:xfrm>
            <a:off x="7110413" y="2535238"/>
            <a:ext cx="8048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Name</a:t>
            </a:r>
          </a:p>
        </p:txBody>
      </p:sp>
      <p:sp>
        <p:nvSpPr>
          <p:cNvPr id="710710" name="Text Box 32"/>
          <p:cNvSpPr txBox="1">
            <a:spLocks noChangeArrowheads="1"/>
          </p:cNvSpPr>
          <p:nvPr/>
        </p:nvSpPr>
        <p:spPr bwMode="auto">
          <a:xfrm>
            <a:off x="7110413" y="3457575"/>
            <a:ext cx="1606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CustomerId()</a:t>
            </a:r>
          </a:p>
        </p:txBody>
      </p:sp>
      <p:sp>
        <p:nvSpPr>
          <p:cNvPr id="710711" name="Line 55"/>
          <p:cNvSpPr>
            <a:spLocks noChangeShapeType="1"/>
          </p:cNvSpPr>
          <p:nvPr/>
        </p:nvSpPr>
        <p:spPr bwMode="auto">
          <a:xfrm>
            <a:off x="5454650" y="2484438"/>
            <a:ext cx="1655763" cy="765175"/>
          </a:xfrm>
          <a:prstGeom prst="line">
            <a:avLst/>
          </a:prstGeom>
          <a:noFill/>
          <a:ln w="28575">
            <a:solidFill>
              <a:srgbClr val="FC0128"/>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12" name="Text Box 56"/>
          <p:cNvSpPr txBox="1">
            <a:spLocks noChangeArrowheads="1"/>
          </p:cNvSpPr>
          <p:nvPr/>
        </p:nvSpPr>
        <p:spPr bwMode="auto">
          <a:xfrm>
            <a:off x="6121400" y="2497138"/>
            <a:ext cx="6016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Has</a:t>
            </a:r>
          </a:p>
        </p:txBody>
      </p:sp>
      <p:sp>
        <p:nvSpPr>
          <p:cNvPr id="710713" name="Text Box 57"/>
          <p:cNvSpPr txBox="1">
            <a:spLocks noChangeArrowheads="1"/>
          </p:cNvSpPr>
          <p:nvPr/>
        </p:nvSpPr>
        <p:spPr bwMode="auto">
          <a:xfrm>
            <a:off x="5526088" y="2274888"/>
            <a:ext cx="3429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3200" b="1">
                <a:latin typeface="Palatino" charset="0"/>
                <a:ea typeface="ＭＳ Ｐゴシック" panose="020B0600070205080204" pitchFamily="34" charset="-128"/>
              </a:rPr>
              <a:t>*</a:t>
            </a:r>
          </a:p>
        </p:txBody>
      </p:sp>
      <p:sp>
        <p:nvSpPr>
          <p:cNvPr id="710731" name="Rectangle 4"/>
          <p:cNvSpPr>
            <a:spLocks noChangeArrowheads="1"/>
          </p:cNvSpPr>
          <p:nvPr/>
        </p:nvSpPr>
        <p:spPr bwMode="auto">
          <a:xfrm>
            <a:off x="206375" y="1673225"/>
            <a:ext cx="1370013" cy="121602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32" name="Line 5"/>
          <p:cNvSpPr>
            <a:spLocks noChangeShapeType="1"/>
          </p:cNvSpPr>
          <p:nvPr/>
        </p:nvSpPr>
        <p:spPr bwMode="auto">
          <a:xfrm>
            <a:off x="228600" y="2484438"/>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33" name="Line 6"/>
          <p:cNvSpPr>
            <a:spLocks noChangeShapeType="1"/>
          </p:cNvSpPr>
          <p:nvPr/>
        </p:nvSpPr>
        <p:spPr bwMode="auto">
          <a:xfrm>
            <a:off x="206375" y="212407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34" name="Text Box 7"/>
          <p:cNvSpPr txBox="1">
            <a:spLocks noChangeArrowheads="1"/>
          </p:cNvSpPr>
          <p:nvPr/>
        </p:nvSpPr>
        <p:spPr bwMode="auto">
          <a:xfrm>
            <a:off x="407988" y="1743075"/>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Card</a:t>
            </a:r>
          </a:p>
        </p:txBody>
      </p:sp>
      <p:sp>
        <p:nvSpPr>
          <p:cNvPr id="710736" name="Line 80"/>
          <p:cNvSpPr>
            <a:spLocks noChangeShapeType="1"/>
          </p:cNvSpPr>
          <p:nvPr/>
        </p:nvSpPr>
        <p:spPr bwMode="auto">
          <a:xfrm>
            <a:off x="1601788" y="2168525"/>
            <a:ext cx="2114550" cy="0"/>
          </a:xfrm>
          <a:prstGeom prst="line">
            <a:avLst/>
          </a:prstGeom>
          <a:noFill/>
          <a:ln w="28575">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
        <p:nvSpPr>
          <p:cNvPr id="710737" name="Text Box 57"/>
          <p:cNvSpPr txBox="1">
            <a:spLocks noChangeArrowheads="1"/>
          </p:cNvSpPr>
          <p:nvPr/>
        </p:nvSpPr>
        <p:spPr bwMode="auto">
          <a:xfrm>
            <a:off x="1736725" y="1763713"/>
            <a:ext cx="3429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3200" b="1">
                <a:latin typeface="Palatino" charset="0"/>
                <a:ea typeface="ＭＳ Ｐゴシック" panose="020B0600070205080204" pitchFamily="34" charset="-128"/>
              </a:rPr>
              <a:t>*</a:t>
            </a:r>
          </a:p>
        </p:txBody>
      </p:sp>
      <p:grpSp>
        <p:nvGrpSpPr>
          <p:cNvPr id="710742" name="Group 86"/>
          <p:cNvGrpSpPr>
            <a:grpSpLocks/>
          </p:cNvGrpSpPr>
          <p:nvPr/>
        </p:nvGrpSpPr>
        <p:grpSpPr bwMode="auto">
          <a:xfrm>
            <a:off x="4770438" y="3803650"/>
            <a:ext cx="469900" cy="773113"/>
            <a:chOff x="3005" y="2396"/>
            <a:chExt cx="296" cy="487"/>
          </a:xfrm>
        </p:grpSpPr>
        <p:sp>
          <p:nvSpPr>
            <p:cNvPr id="710740" name="AutoShape 65"/>
            <p:cNvSpPr>
              <a:spLocks noChangeArrowheads="1"/>
            </p:cNvSpPr>
            <p:nvPr/>
          </p:nvSpPr>
          <p:spPr bwMode="auto">
            <a:xfrm rot="-2498352">
              <a:off x="3005" y="2396"/>
              <a:ext cx="192" cy="161"/>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41" name="Line 67"/>
            <p:cNvSpPr>
              <a:spLocks noChangeShapeType="1"/>
            </p:cNvSpPr>
            <p:nvPr/>
          </p:nvSpPr>
          <p:spPr bwMode="auto">
            <a:xfrm rot="-2491935">
              <a:off x="3301" y="2474"/>
              <a:ext cx="0" cy="409"/>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nvGrpSpPr>
          <p:cNvPr id="710746" name="Group 90"/>
          <p:cNvGrpSpPr>
            <a:grpSpLocks/>
          </p:cNvGrpSpPr>
          <p:nvPr/>
        </p:nvGrpSpPr>
        <p:grpSpPr bwMode="auto">
          <a:xfrm>
            <a:off x="5351463" y="3748088"/>
            <a:ext cx="1839912" cy="457200"/>
            <a:chOff x="3371" y="2361"/>
            <a:chExt cx="1159" cy="288"/>
          </a:xfrm>
        </p:grpSpPr>
        <p:sp>
          <p:nvSpPr>
            <p:cNvPr id="710744" name="AutoShape 65"/>
            <p:cNvSpPr>
              <a:spLocks noChangeArrowheads="1"/>
            </p:cNvSpPr>
            <p:nvPr/>
          </p:nvSpPr>
          <p:spPr bwMode="auto">
            <a:xfrm rot="17409714">
              <a:off x="3356" y="2376"/>
              <a:ext cx="192" cy="161"/>
            </a:xfrm>
            <a:prstGeom prst="triangle">
              <a:avLst>
                <a:gd name="adj" fmla="val 50000"/>
              </a:avLst>
            </a:prstGeom>
            <a:solidFill>
              <a:schemeClr val="bg1"/>
            </a:solidFill>
            <a:ln w="95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45" name="Line 67"/>
            <p:cNvSpPr>
              <a:spLocks noChangeShapeType="1"/>
            </p:cNvSpPr>
            <p:nvPr/>
          </p:nvSpPr>
          <p:spPr bwMode="auto">
            <a:xfrm rot="17416132">
              <a:off x="4015" y="2134"/>
              <a:ext cx="0" cy="103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710747" name="Rectangle 4"/>
          <p:cNvSpPr>
            <a:spLocks noChangeArrowheads="1"/>
          </p:cNvSpPr>
          <p:nvPr/>
        </p:nvSpPr>
        <p:spPr bwMode="auto">
          <a:xfrm>
            <a:off x="1016000" y="3249613"/>
            <a:ext cx="1370013" cy="121602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48" name="Line 5"/>
          <p:cNvSpPr>
            <a:spLocks noChangeShapeType="1"/>
          </p:cNvSpPr>
          <p:nvPr/>
        </p:nvSpPr>
        <p:spPr bwMode="auto">
          <a:xfrm>
            <a:off x="1038225" y="406082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49" name="Line 6"/>
          <p:cNvSpPr>
            <a:spLocks noChangeShapeType="1"/>
          </p:cNvSpPr>
          <p:nvPr/>
        </p:nvSpPr>
        <p:spPr bwMode="auto">
          <a:xfrm>
            <a:off x="1016000" y="3700463"/>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50" name="Text Box 7"/>
          <p:cNvSpPr txBox="1">
            <a:spLocks noChangeArrowheads="1"/>
          </p:cNvSpPr>
          <p:nvPr/>
        </p:nvSpPr>
        <p:spPr bwMode="auto">
          <a:xfrm>
            <a:off x="977900" y="3319463"/>
            <a:ext cx="1479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Transaction</a:t>
            </a:r>
          </a:p>
        </p:txBody>
      </p:sp>
      <p:sp>
        <p:nvSpPr>
          <p:cNvPr id="710751" name="Text Box 57"/>
          <p:cNvSpPr txBox="1">
            <a:spLocks noChangeArrowheads="1"/>
          </p:cNvSpPr>
          <p:nvPr/>
        </p:nvSpPr>
        <p:spPr bwMode="auto">
          <a:xfrm>
            <a:off x="1781175" y="2798763"/>
            <a:ext cx="3429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3200" b="1">
                <a:latin typeface="Palatino" charset="0"/>
                <a:ea typeface="ＭＳ Ｐゴシック" panose="020B0600070205080204" pitchFamily="34" charset="-128"/>
              </a:rPr>
              <a:t>*</a:t>
            </a:r>
          </a:p>
        </p:txBody>
      </p:sp>
      <p:sp>
        <p:nvSpPr>
          <p:cNvPr id="710752" name="Line 96"/>
          <p:cNvSpPr>
            <a:spLocks noChangeShapeType="1"/>
          </p:cNvSpPr>
          <p:nvPr/>
        </p:nvSpPr>
        <p:spPr bwMode="auto">
          <a:xfrm flipV="1">
            <a:off x="1916113" y="2708275"/>
            <a:ext cx="1800225" cy="541338"/>
          </a:xfrm>
          <a:prstGeom prst="line">
            <a:avLst/>
          </a:prstGeom>
          <a:noFill/>
          <a:ln w="28575">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
        <p:nvSpPr>
          <p:cNvPr id="710753" name="Rectangle 4"/>
          <p:cNvSpPr>
            <a:spLocks noChangeArrowheads="1"/>
          </p:cNvSpPr>
          <p:nvPr/>
        </p:nvSpPr>
        <p:spPr bwMode="auto">
          <a:xfrm>
            <a:off x="206375" y="5229225"/>
            <a:ext cx="1370013" cy="112553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54" name="Line 5"/>
          <p:cNvSpPr>
            <a:spLocks noChangeShapeType="1"/>
          </p:cNvSpPr>
          <p:nvPr/>
        </p:nvSpPr>
        <p:spPr bwMode="auto">
          <a:xfrm>
            <a:off x="206375" y="572452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55" name="Line 6"/>
          <p:cNvSpPr>
            <a:spLocks noChangeShapeType="1"/>
          </p:cNvSpPr>
          <p:nvPr/>
        </p:nvSpPr>
        <p:spPr bwMode="auto">
          <a:xfrm>
            <a:off x="206375" y="6040438"/>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56" name="Text Box 7"/>
          <p:cNvSpPr txBox="1">
            <a:spLocks noChangeArrowheads="1"/>
          </p:cNvSpPr>
          <p:nvPr/>
        </p:nvSpPr>
        <p:spPr bwMode="auto">
          <a:xfrm>
            <a:off x="407988" y="5299075"/>
            <a:ext cx="1022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Deposit</a:t>
            </a:r>
          </a:p>
        </p:txBody>
      </p:sp>
      <p:sp>
        <p:nvSpPr>
          <p:cNvPr id="710758" name="Rectangle 4"/>
          <p:cNvSpPr>
            <a:spLocks noChangeArrowheads="1"/>
          </p:cNvSpPr>
          <p:nvPr/>
        </p:nvSpPr>
        <p:spPr bwMode="auto">
          <a:xfrm>
            <a:off x="1736725" y="5229225"/>
            <a:ext cx="1370013" cy="112553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59" name="Line 5"/>
          <p:cNvSpPr>
            <a:spLocks noChangeShapeType="1"/>
          </p:cNvSpPr>
          <p:nvPr/>
        </p:nvSpPr>
        <p:spPr bwMode="auto">
          <a:xfrm>
            <a:off x="1736725" y="572452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60" name="Line 6"/>
          <p:cNvSpPr>
            <a:spLocks noChangeShapeType="1"/>
          </p:cNvSpPr>
          <p:nvPr/>
        </p:nvSpPr>
        <p:spPr bwMode="auto">
          <a:xfrm>
            <a:off x="1736725" y="6040438"/>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61" name="Text Box 7"/>
          <p:cNvSpPr txBox="1">
            <a:spLocks noChangeArrowheads="1"/>
          </p:cNvSpPr>
          <p:nvPr/>
        </p:nvSpPr>
        <p:spPr bwMode="auto">
          <a:xfrm>
            <a:off x="1736725" y="5299075"/>
            <a:ext cx="1403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Withdrawal</a:t>
            </a:r>
          </a:p>
        </p:txBody>
      </p:sp>
      <p:grpSp>
        <p:nvGrpSpPr>
          <p:cNvPr id="710762" name="Group 106"/>
          <p:cNvGrpSpPr>
            <a:grpSpLocks/>
          </p:cNvGrpSpPr>
          <p:nvPr/>
        </p:nvGrpSpPr>
        <p:grpSpPr bwMode="auto">
          <a:xfrm>
            <a:off x="1016000" y="4508500"/>
            <a:ext cx="304800" cy="741363"/>
            <a:chOff x="2653" y="2369"/>
            <a:chExt cx="192" cy="467"/>
          </a:xfrm>
        </p:grpSpPr>
        <p:sp>
          <p:nvSpPr>
            <p:cNvPr id="710763" name="AutoShape 65"/>
            <p:cNvSpPr>
              <a:spLocks noChangeArrowheads="1"/>
            </p:cNvSpPr>
            <p:nvPr/>
          </p:nvSpPr>
          <p:spPr bwMode="auto">
            <a:xfrm rot="-6418">
              <a:off x="2653" y="2369"/>
              <a:ext cx="192" cy="161"/>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64" name="Line 67"/>
            <p:cNvSpPr>
              <a:spLocks noChangeShapeType="1"/>
            </p:cNvSpPr>
            <p:nvPr/>
          </p:nvSpPr>
          <p:spPr bwMode="auto">
            <a:xfrm>
              <a:off x="2764" y="2530"/>
              <a:ext cx="0" cy="30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nvGrpSpPr>
          <p:cNvPr id="710765" name="Group 109"/>
          <p:cNvGrpSpPr>
            <a:grpSpLocks/>
          </p:cNvGrpSpPr>
          <p:nvPr/>
        </p:nvGrpSpPr>
        <p:grpSpPr bwMode="auto">
          <a:xfrm>
            <a:off x="1962150" y="4508500"/>
            <a:ext cx="304800" cy="741363"/>
            <a:chOff x="2653" y="2369"/>
            <a:chExt cx="192" cy="467"/>
          </a:xfrm>
        </p:grpSpPr>
        <p:sp>
          <p:nvSpPr>
            <p:cNvPr id="710766" name="AutoShape 65"/>
            <p:cNvSpPr>
              <a:spLocks noChangeArrowheads="1"/>
            </p:cNvSpPr>
            <p:nvPr/>
          </p:nvSpPr>
          <p:spPr bwMode="auto">
            <a:xfrm rot="-6418">
              <a:off x="2653" y="2369"/>
              <a:ext cx="192" cy="161"/>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67" name="Line 67"/>
            <p:cNvSpPr>
              <a:spLocks noChangeShapeType="1"/>
            </p:cNvSpPr>
            <p:nvPr/>
          </p:nvSpPr>
          <p:spPr bwMode="auto">
            <a:xfrm>
              <a:off x="2764" y="2530"/>
              <a:ext cx="0" cy="30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710768" name="Text Box 112"/>
          <p:cNvSpPr txBox="1">
            <a:spLocks noChangeArrowheads="1"/>
          </p:cNvSpPr>
          <p:nvPr/>
        </p:nvSpPr>
        <p:spPr bwMode="auto">
          <a:xfrm>
            <a:off x="2233613" y="1757363"/>
            <a:ext cx="11239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type="none" w="lg" len="lg"/>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linkedTo</a:t>
            </a:r>
            <a:endParaRPr lang="el-GR" altLang="el-GR" sz="1800" b="1">
              <a:latin typeface="Palatino" charset="0"/>
              <a:ea typeface="ＭＳ Ｐゴシック" panose="020B0600070205080204" pitchFamily="34" charset="-128"/>
            </a:endParaRPr>
          </a:p>
        </p:txBody>
      </p:sp>
      <p:sp>
        <p:nvSpPr>
          <p:cNvPr id="710769" name="Text Box 113"/>
          <p:cNvSpPr txBox="1">
            <a:spLocks noChangeArrowheads="1"/>
          </p:cNvSpPr>
          <p:nvPr/>
        </p:nvSpPr>
        <p:spPr bwMode="auto">
          <a:xfrm>
            <a:off x="2006600" y="2438400"/>
            <a:ext cx="1631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b="1">
                <a:latin typeface="Palatino" charset="0"/>
                <a:ea typeface="ＭＳ Ｐゴシック" panose="020B0600070205080204" pitchFamily="34" charset="-128"/>
              </a:rPr>
              <a:t>performedOn</a:t>
            </a:r>
            <a:endParaRPr lang="el-GR" altLang="el-GR" sz="1800" b="1">
              <a:latin typeface="Palatino" charset="0"/>
              <a:ea typeface="ＭＳ Ｐゴシック" panose="020B0600070205080204" pitchFamily="34" charset="-128"/>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Rectangle 2"/>
          <p:cNvSpPr>
            <a:spLocks noGrp="1" noChangeArrowheads="1"/>
          </p:cNvSpPr>
          <p:nvPr>
            <p:ph type="title"/>
          </p:nvPr>
        </p:nvSpPr>
        <p:spPr/>
        <p:txBody>
          <a:bodyPr/>
          <a:lstStyle/>
          <a:p>
            <a:r>
              <a:rPr lang="el-GR" altLang="el-GR" sz="4000"/>
              <a:t>Ανάδειξη κλάσεων: αναθεώρηση</a:t>
            </a:r>
          </a:p>
        </p:txBody>
      </p:sp>
      <p:sp>
        <p:nvSpPr>
          <p:cNvPr id="720899" name="Rectangle 3"/>
          <p:cNvSpPr>
            <a:spLocks noGrp="1" noChangeArrowheads="1"/>
          </p:cNvSpPr>
          <p:nvPr>
            <p:ph idx="1"/>
          </p:nvPr>
        </p:nvSpPr>
        <p:spPr/>
        <p:txBody>
          <a:bodyPr/>
          <a:lstStyle/>
          <a:p>
            <a:r>
              <a:rPr lang="el-GR" altLang="el-GR"/>
              <a:t>Ξαναβλέπουμε τις κλάσεις, τις λειτουργίες, τις συσχετίσεις και τις ιδιότητες και αναθεωρούμε το μοντέλο μέχρις ότου καταλήξουμε σε ένα μοντέλο που να καλύπτει πλήρως τις απαιτήσεις</a:t>
            </a:r>
          </a:p>
          <a:p>
            <a:pPr lvl="1"/>
            <a:r>
              <a:rPr lang="el-GR" altLang="el-GR"/>
              <a:t>Πιθανώς να χρειαστεί να εκτελέσουμε αναθεωρήσεις και μετά τη σύνταξη άλλων διαγραμμάτων π.χ. των διαγραμμάτων ακολουθίας.</a:t>
            </a:r>
          </a:p>
        </p:txBody>
      </p:sp>
      <p:sp>
        <p:nvSpPr>
          <p:cNvPr id="6" name="Slide Number Placeholder 5"/>
          <p:cNvSpPr>
            <a:spLocks noGrp="1"/>
          </p:cNvSpPr>
          <p:nvPr>
            <p:ph type="sldNum" sz="quarter" idx="12"/>
          </p:nvPr>
        </p:nvSpPr>
        <p:spPr/>
        <p:txBody>
          <a:bodyPr/>
          <a:lstStyle/>
          <a:p>
            <a:fld id="{A7C53D41-CA60-43D1-95CF-31EEF1BFDD7A}" type="slidenum">
              <a:rPr lang="el-GR" altLang="el-GR"/>
              <a:pPr/>
              <a:t>72</a:t>
            </a:fld>
            <a:endParaRPr lang="el-GR" altLang="el-G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normAutofit/>
          </a:bodyPr>
          <a:lstStyle/>
          <a:p>
            <a:r>
              <a:rPr lang="el-GR" altLang="el-GR" sz="3200" dirty="0"/>
              <a:t>Διαγράμματα Κλάσεων:</a:t>
            </a:r>
            <a:br>
              <a:rPr lang="el-GR" altLang="el-GR" sz="3200" dirty="0"/>
            </a:br>
            <a:r>
              <a:rPr lang="el-GR" altLang="el-GR" sz="3200" dirty="0"/>
              <a:t>Συνάθροιση ή Συσσωμάτωση </a:t>
            </a:r>
          </a:p>
        </p:txBody>
      </p:sp>
      <p:sp>
        <p:nvSpPr>
          <p:cNvPr id="667651" name="Rectangle 3"/>
          <p:cNvSpPr>
            <a:spLocks noGrp="1" noChangeArrowheads="1"/>
          </p:cNvSpPr>
          <p:nvPr>
            <p:ph idx="1"/>
          </p:nvPr>
        </p:nvSpPr>
        <p:spPr/>
        <p:txBody>
          <a:bodyPr/>
          <a:lstStyle/>
          <a:p>
            <a:pPr>
              <a:lnSpc>
                <a:spcPct val="90000"/>
              </a:lnSpc>
              <a:spcBef>
                <a:spcPts val="600"/>
              </a:spcBef>
            </a:pPr>
            <a:r>
              <a:rPr lang="el-GR" altLang="el-GR" sz="2400" dirty="0"/>
              <a:t>Η συνάθροιση ή συσσωμάτωση </a:t>
            </a:r>
            <a:r>
              <a:rPr lang="en-US" altLang="el-GR" sz="2400" dirty="0"/>
              <a:t>(aggregation) </a:t>
            </a:r>
            <a:r>
              <a:rPr lang="el-GR" altLang="el-GR" sz="2400" dirty="0"/>
              <a:t>είναι μία ειδική μορφή συσχέτισης.</a:t>
            </a:r>
          </a:p>
          <a:p>
            <a:pPr>
              <a:lnSpc>
                <a:spcPct val="90000"/>
              </a:lnSpc>
              <a:spcBef>
                <a:spcPts val="600"/>
              </a:spcBef>
            </a:pPr>
            <a:r>
              <a:rPr lang="el-GR" altLang="el-GR" sz="2400" dirty="0"/>
              <a:t>Είναι μία συσχέτιση όλου – τμήματος.</a:t>
            </a:r>
            <a:endParaRPr lang="en-US" altLang="el-GR" sz="2400" dirty="0"/>
          </a:p>
          <a:p>
            <a:pPr>
              <a:lnSpc>
                <a:spcPct val="90000"/>
              </a:lnSpc>
              <a:spcBef>
                <a:spcPts val="600"/>
              </a:spcBef>
            </a:pPr>
            <a:r>
              <a:rPr lang="el-GR" altLang="el-GR" sz="2400" dirty="0"/>
              <a:t>Η κλάση Α αναπαριστά το «όλο» και η κλάση Β το «τμήμα»</a:t>
            </a:r>
            <a:endParaRPr lang="en-US" altLang="el-GR" sz="2400" dirty="0"/>
          </a:p>
          <a:p>
            <a:pPr>
              <a:lnSpc>
                <a:spcPct val="90000"/>
              </a:lnSpc>
              <a:spcBef>
                <a:spcPts val="600"/>
              </a:spcBef>
            </a:pPr>
            <a:r>
              <a:rPr lang="el-GR" altLang="el-GR" sz="2400" dirty="0"/>
              <a:t>Δεν επιτρέπονται «κύκλοι» συναθροίσεων - συσσωματώσεων</a:t>
            </a:r>
          </a:p>
          <a:p>
            <a:pPr>
              <a:lnSpc>
                <a:spcPct val="90000"/>
              </a:lnSpc>
              <a:spcBef>
                <a:spcPts val="600"/>
              </a:spcBef>
            </a:pPr>
            <a:r>
              <a:rPr lang="el-GR" altLang="el-GR" sz="2400" dirty="0"/>
              <a:t>Η διάκριση από τη συσχέτιση έχει περισσότερο εννοιολογικό χαρακτήρα: για να υπάρχει το «όλο» πρέπει οπωσδήποτε να υπάρχει και το «τμήμα».</a:t>
            </a:r>
          </a:p>
          <a:p>
            <a:pPr lvl="1">
              <a:lnSpc>
                <a:spcPct val="90000"/>
              </a:lnSpc>
            </a:pPr>
            <a:r>
              <a:rPr lang="el-GR" altLang="el-GR" sz="2000" dirty="0"/>
              <a:t>Αν </a:t>
            </a:r>
            <a:r>
              <a:rPr lang="el-GR" altLang="el-GR" sz="2000" i="1" dirty="0"/>
              <a:t>πάψει να υπάρχει</a:t>
            </a:r>
            <a:r>
              <a:rPr lang="el-GR" altLang="el-GR" sz="2000" dirty="0"/>
              <a:t> το όλον, τα τμήματα </a:t>
            </a:r>
            <a:r>
              <a:rPr lang="el-GR" altLang="el-GR" sz="2000" i="1" dirty="0"/>
              <a:t>εξακολουθούν να υφίστανται</a:t>
            </a:r>
            <a:endParaRPr lang="el-GR" altLang="el-GR" sz="2000" dirty="0"/>
          </a:p>
        </p:txBody>
      </p:sp>
      <p:sp>
        <p:nvSpPr>
          <p:cNvPr id="11" name="Slide Number Placeholder 3"/>
          <p:cNvSpPr>
            <a:spLocks noGrp="1"/>
          </p:cNvSpPr>
          <p:nvPr>
            <p:ph type="sldNum" sz="quarter" idx="12"/>
          </p:nvPr>
        </p:nvSpPr>
        <p:spPr/>
        <p:txBody>
          <a:bodyPr/>
          <a:lstStyle/>
          <a:p>
            <a:fld id="{E97B54E0-EA38-4E04-B049-2DC2A7DD5C9D}" type="slidenum">
              <a:rPr lang="el-GR" altLang="el-GR"/>
              <a:pPr/>
              <a:t>73</a:t>
            </a:fld>
            <a:endParaRPr lang="el-GR" altLang="el-GR"/>
          </a:p>
        </p:txBody>
      </p:sp>
      <p:sp>
        <p:nvSpPr>
          <p:cNvPr id="667652" name="Rectangle 4"/>
          <p:cNvSpPr>
            <a:spLocks noChangeArrowheads="1"/>
          </p:cNvSpPr>
          <p:nvPr/>
        </p:nvSpPr>
        <p:spPr bwMode="auto">
          <a:xfrm>
            <a:off x="2141538" y="5680075"/>
            <a:ext cx="1574800"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Α</a:t>
            </a:r>
          </a:p>
        </p:txBody>
      </p:sp>
      <p:sp>
        <p:nvSpPr>
          <p:cNvPr id="667653" name="Rectangle 5"/>
          <p:cNvSpPr>
            <a:spLocks noChangeArrowheads="1"/>
          </p:cNvSpPr>
          <p:nvPr/>
        </p:nvSpPr>
        <p:spPr bwMode="auto">
          <a:xfrm>
            <a:off x="5292725" y="5680075"/>
            <a:ext cx="1574800"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Β</a:t>
            </a:r>
          </a:p>
        </p:txBody>
      </p:sp>
      <p:grpSp>
        <p:nvGrpSpPr>
          <p:cNvPr id="667654" name="Group 6"/>
          <p:cNvGrpSpPr>
            <a:grpSpLocks/>
          </p:cNvGrpSpPr>
          <p:nvPr/>
        </p:nvGrpSpPr>
        <p:grpSpPr bwMode="auto">
          <a:xfrm>
            <a:off x="3716338" y="5995988"/>
            <a:ext cx="1576387" cy="179387"/>
            <a:chOff x="2199" y="2613"/>
            <a:chExt cx="993" cy="113"/>
          </a:xfrm>
        </p:grpSpPr>
        <p:sp>
          <p:nvSpPr>
            <p:cNvPr id="667655" name="Line 7"/>
            <p:cNvSpPr>
              <a:spLocks noChangeShapeType="1"/>
            </p:cNvSpPr>
            <p:nvPr/>
          </p:nvSpPr>
          <p:spPr bwMode="auto">
            <a:xfrm>
              <a:off x="2370" y="2670"/>
              <a:ext cx="82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7656" name="AutoShape 8"/>
            <p:cNvSpPr>
              <a:spLocks noChangeArrowheads="1"/>
            </p:cNvSpPr>
            <p:nvPr/>
          </p:nvSpPr>
          <p:spPr bwMode="auto">
            <a:xfrm>
              <a:off x="2199" y="2613"/>
              <a:ext cx="170" cy="113"/>
            </a:xfrm>
            <a:prstGeom prst="diamond">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p:txBody>
          <a:bodyPr>
            <a:normAutofit/>
          </a:bodyPr>
          <a:lstStyle/>
          <a:p>
            <a:r>
              <a:rPr lang="el-GR" altLang="el-GR" sz="3200"/>
              <a:t>Διαγράμματα Κλάσεων</a:t>
            </a:r>
            <a:br>
              <a:rPr lang="el-GR" altLang="el-GR" sz="3200"/>
            </a:br>
            <a:r>
              <a:rPr lang="el-GR" altLang="el-GR" sz="3200"/>
              <a:t> Συνάθροιση - Συσσωμάτωση</a:t>
            </a:r>
          </a:p>
        </p:txBody>
      </p:sp>
      <p:sp>
        <p:nvSpPr>
          <p:cNvPr id="653315"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lnSpc>
                <a:spcPct val="90000"/>
              </a:lnSpc>
            </a:pPr>
            <a:r>
              <a:rPr lang="el-GR" altLang="el-GR" sz="2400"/>
              <a:t>Μία ομάδα αποτελείται από ποδοσφαιριστές</a:t>
            </a:r>
          </a:p>
          <a:p>
            <a:pPr>
              <a:lnSpc>
                <a:spcPct val="90000"/>
              </a:lnSpc>
            </a:pPr>
            <a:r>
              <a:rPr lang="el-GR" altLang="el-GR" sz="2400"/>
              <a:t>Ο κάθε ποδοσφαιριστής ανήκει σε μία ομάδα</a:t>
            </a:r>
          </a:p>
          <a:p>
            <a:pPr>
              <a:lnSpc>
                <a:spcPct val="90000"/>
              </a:lnSpc>
            </a:pPr>
            <a:r>
              <a:rPr lang="el-GR" altLang="el-GR" sz="2400"/>
              <a:t>Σημασιολογική ερμηνεία: «Η ομάδα δεν έχει έννοια χωρίς τους παίκτες»</a:t>
            </a:r>
          </a:p>
          <a:p>
            <a:pPr lvl="1">
              <a:lnSpc>
                <a:spcPct val="90000"/>
              </a:lnSpc>
            </a:pPr>
            <a:r>
              <a:rPr lang="el-GR" altLang="el-GR" sz="2000"/>
              <a:t>Αν η ομάδα πάψει να υπάρχει, οι παίκτες εξακολουθούν να υπάρχουν</a:t>
            </a:r>
          </a:p>
        </p:txBody>
      </p:sp>
      <p:sp>
        <p:nvSpPr>
          <p:cNvPr id="19" name="Slide Number Placeholder 3"/>
          <p:cNvSpPr>
            <a:spLocks noGrp="1"/>
          </p:cNvSpPr>
          <p:nvPr>
            <p:ph type="sldNum" sz="quarter" idx="12"/>
          </p:nvPr>
        </p:nvSpPr>
        <p:spPr/>
        <p:txBody>
          <a:bodyPr/>
          <a:lstStyle/>
          <a:p>
            <a:fld id="{F1D05762-3EAB-4851-8947-F3010ECFE547}" type="slidenum">
              <a:rPr lang="el-GR" altLang="el-GR"/>
              <a:pPr/>
              <a:t>74</a:t>
            </a:fld>
            <a:endParaRPr lang="el-GR" altLang="el-GR"/>
          </a:p>
        </p:txBody>
      </p:sp>
      <p:sp>
        <p:nvSpPr>
          <p:cNvPr id="653316" name="Rectangle 4"/>
          <p:cNvSpPr>
            <a:spLocks noChangeArrowheads="1"/>
          </p:cNvSpPr>
          <p:nvPr/>
        </p:nvSpPr>
        <p:spPr bwMode="auto">
          <a:xfrm>
            <a:off x="1062038" y="3879967"/>
            <a:ext cx="1754187"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Ομάδα</a:t>
            </a:r>
          </a:p>
        </p:txBody>
      </p:sp>
      <p:sp>
        <p:nvSpPr>
          <p:cNvPr id="653317" name="Rectangle 5"/>
          <p:cNvSpPr>
            <a:spLocks noChangeArrowheads="1"/>
          </p:cNvSpPr>
          <p:nvPr/>
        </p:nvSpPr>
        <p:spPr bwMode="auto">
          <a:xfrm>
            <a:off x="5111750" y="3879967"/>
            <a:ext cx="2339975"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Ποδοσφαιριστής</a:t>
            </a:r>
          </a:p>
        </p:txBody>
      </p:sp>
      <p:grpSp>
        <p:nvGrpSpPr>
          <p:cNvPr id="653318" name="Group 6"/>
          <p:cNvGrpSpPr>
            <a:grpSpLocks/>
          </p:cNvGrpSpPr>
          <p:nvPr/>
        </p:nvGrpSpPr>
        <p:grpSpPr bwMode="auto">
          <a:xfrm>
            <a:off x="2816225" y="4194292"/>
            <a:ext cx="2251075" cy="179388"/>
            <a:chOff x="2199" y="2613"/>
            <a:chExt cx="993" cy="113"/>
          </a:xfrm>
        </p:grpSpPr>
        <p:sp>
          <p:nvSpPr>
            <p:cNvPr id="653319" name="Line 7"/>
            <p:cNvSpPr>
              <a:spLocks noChangeShapeType="1"/>
            </p:cNvSpPr>
            <p:nvPr/>
          </p:nvSpPr>
          <p:spPr bwMode="auto">
            <a:xfrm>
              <a:off x="2370" y="2670"/>
              <a:ext cx="82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3320" name="AutoShape 8"/>
            <p:cNvSpPr>
              <a:spLocks noChangeArrowheads="1"/>
            </p:cNvSpPr>
            <p:nvPr/>
          </p:nvSpPr>
          <p:spPr bwMode="auto">
            <a:xfrm>
              <a:off x="2199" y="2613"/>
              <a:ext cx="170" cy="113"/>
            </a:xfrm>
            <a:prstGeom prst="diamond">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653321" name="Text Box 9"/>
          <p:cNvSpPr txBox="1">
            <a:spLocks noChangeArrowheads="1"/>
          </p:cNvSpPr>
          <p:nvPr/>
        </p:nvSpPr>
        <p:spPr bwMode="auto">
          <a:xfrm>
            <a:off x="4540250" y="3746617"/>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3322" name="Text Box 10"/>
          <p:cNvSpPr txBox="1">
            <a:spLocks noChangeArrowheads="1"/>
          </p:cNvSpPr>
          <p:nvPr/>
        </p:nvSpPr>
        <p:spPr bwMode="auto">
          <a:xfrm>
            <a:off x="2862263" y="3789480"/>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3323" name="AutoShape 11"/>
          <p:cNvSpPr>
            <a:spLocks noChangeArrowheads="1"/>
          </p:cNvSpPr>
          <p:nvPr/>
        </p:nvSpPr>
        <p:spPr bwMode="auto">
          <a:xfrm rot="5400000">
            <a:off x="4827588" y="4561005"/>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3324" name="Text Box 12"/>
          <p:cNvSpPr txBox="1">
            <a:spLocks noChangeArrowheads="1"/>
          </p:cNvSpPr>
          <p:nvPr/>
        </p:nvSpPr>
        <p:spPr bwMode="auto">
          <a:xfrm>
            <a:off x="2771775" y="4418130"/>
            <a:ext cx="20399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ΈχειΣτιςΤάξειςΤης</a:t>
            </a:r>
          </a:p>
        </p:txBody>
      </p:sp>
      <p:sp>
        <p:nvSpPr>
          <p:cNvPr id="653325" name="Rectangle 13"/>
          <p:cNvSpPr>
            <a:spLocks noChangeArrowheads="1"/>
          </p:cNvSpPr>
          <p:nvPr/>
        </p:nvSpPr>
        <p:spPr bwMode="auto">
          <a:xfrm>
            <a:off x="657225" y="5589705"/>
            <a:ext cx="2879725"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ΤεχνικόςΔιευθυντής</a:t>
            </a:r>
          </a:p>
        </p:txBody>
      </p:sp>
      <p:sp>
        <p:nvSpPr>
          <p:cNvPr id="653326" name="Line 14"/>
          <p:cNvSpPr>
            <a:spLocks noChangeShapeType="1"/>
          </p:cNvSpPr>
          <p:nvPr/>
        </p:nvSpPr>
        <p:spPr bwMode="auto">
          <a:xfrm flipV="1">
            <a:off x="2051050" y="4689592"/>
            <a:ext cx="0" cy="900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3327" name="AutoShape 15"/>
          <p:cNvSpPr>
            <a:spLocks noChangeArrowheads="1"/>
          </p:cNvSpPr>
          <p:nvPr/>
        </p:nvSpPr>
        <p:spPr bwMode="auto">
          <a:xfrm rot="10800000">
            <a:off x="2141538" y="5229342"/>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3328" name="Text Box 16"/>
          <p:cNvSpPr txBox="1">
            <a:spLocks noChangeArrowheads="1"/>
          </p:cNvSpPr>
          <p:nvPr/>
        </p:nvSpPr>
        <p:spPr bwMode="auto">
          <a:xfrm>
            <a:off x="2501900" y="5138855"/>
            <a:ext cx="309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ΛαμβάνειΤεχνικέςΣυμβουλές</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p:txBody>
          <a:bodyPr>
            <a:normAutofit/>
          </a:bodyPr>
          <a:lstStyle/>
          <a:p>
            <a:r>
              <a:rPr lang="el-GR" altLang="el-GR" sz="4000" dirty="0"/>
              <a:t>Διαγράμματα Κλάσεων: Σύνθεση</a:t>
            </a:r>
          </a:p>
        </p:txBody>
      </p:sp>
      <p:sp>
        <p:nvSpPr>
          <p:cNvPr id="654339" name="Rectangle 3"/>
          <p:cNvSpPr>
            <a:spLocks noGrp="1" noChangeArrowheads="1"/>
          </p:cNvSpPr>
          <p:nvPr>
            <p:ph idx="1"/>
          </p:nvPr>
        </p:nvSpPr>
        <p:spPr/>
        <p:txBody>
          <a:bodyPr/>
          <a:lstStyle/>
          <a:p>
            <a:pPr>
              <a:lnSpc>
                <a:spcPct val="80000"/>
              </a:lnSpc>
            </a:pPr>
            <a:r>
              <a:rPr lang="el-GR" altLang="el-GR" sz="2800"/>
              <a:t>Η σύνθεση </a:t>
            </a:r>
            <a:r>
              <a:rPr lang="en-US" altLang="el-GR" sz="2800"/>
              <a:t>(composition) </a:t>
            </a:r>
            <a:r>
              <a:rPr lang="el-GR" altLang="el-GR" sz="2800"/>
              <a:t>είναι μία ισχυρή μορφή συσσωμάτωσης</a:t>
            </a:r>
          </a:p>
          <a:p>
            <a:pPr>
              <a:lnSpc>
                <a:spcPct val="80000"/>
              </a:lnSpc>
            </a:pPr>
            <a:r>
              <a:rPr lang="el-GR" altLang="el-GR" sz="2800"/>
              <a:t>Το όλο ελέγχει πλήρως τα τμήματά του και ιδιαίτερα τον κύκλο ζωής τους. Π.χ. η διαγραφή ενός αντικειμένου «όλου» διαγράφει και τα τμήματά του.</a:t>
            </a:r>
          </a:p>
          <a:p>
            <a:pPr>
              <a:lnSpc>
                <a:spcPct val="80000"/>
              </a:lnSpc>
            </a:pPr>
            <a:r>
              <a:rPr lang="el-GR" altLang="el-GR" sz="2800"/>
              <a:t>Η πρόσβαση σε κάποιο «τμήμα» γίνεται αποκλειστικά μέσω του «όλου»</a:t>
            </a:r>
          </a:p>
          <a:p>
            <a:pPr>
              <a:lnSpc>
                <a:spcPct val="80000"/>
              </a:lnSpc>
            </a:pPr>
            <a:r>
              <a:rPr lang="el-GR" altLang="el-GR" sz="2800"/>
              <a:t>Κάθε «τμήμα» ανήκει μόνο σε ένα «όλον»</a:t>
            </a:r>
          </a:p>
        </p:txBody>
      </p:sp>
      <p:sp>
        <p:nvSpPr>
          <p:cNvPr id="11" name="Slide Number Placeholder 3"/>
          <p:cNvSpPr>
            <a:spLocks noGrp="1"/>
          </p:cNvSpPr>
          <p:nvPr>
            <p:ph type="sldNum" sz="quarter" idx="12"/>
          </p:nvPr>
        </p:nvSpPr>
        <p:spPr/>
        <p:txBody>
          <a:bodyPr/>
          <a:lstStyle/>
          <a:p>
            <a:fld id="{EF4C8F6D-3F07-4332-AB99-B002687930C9}" type="slidenum">
              <a:rPr lang="el-GR" altLang="el-GR"/>
              <a:pPr/>
              <a:t>75</a:t>
            </a:fld>
            <a:endParaRPr lang="el-GR" altLang="el-GR"/>
          </a:p>
        </p:txBody>
      </p:sp>
      <p:sp>
        <p:nvSpPr>
          <p:cNvPr id="654340" name="Rectangle 4"/>
          <p:cNvSpPr>
            <a:spLocks noChangeArrowheads="1"/>
          </p:cNvSpPr>
          <p:nvPr/>
        </p:nvSpPr>
        <p:spPr bwMode="auto">
          <a:xfrm>
            <a:off x="1736725" y="5273675"/>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Α</a:t>
            </a:r>
          </a:p>
        </p:txBody>
      </p:sp>
      <p:sp>
        <p:nvSpPr>
          <p:cNvPr id="654341" name="Rectangle 5"/>
          <p:cNvSpPr>
            <a:spLocks noChangeArrowheads="1"/>
          </p:cNvSpPr>
          <p:nvPr/>
        </p:nvSpPr>
        <p:spPr bwMode="auto">
          <a:xfrm>
            <a:off x="5381625" y="5273675"/>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Β</a:t>
            </a:r>
          </a:p>
        </p:txBody>
      </p:sp>
      <p:grpSp>
        <p:nvGrpSpPr>
          <p:cNvPr id="654342" name="Group 6"/>
          <p:cNvGrpSpPr>
            <a:grpSpLocks/>
          </p:cNvGrpSpPr>
          <p:nvPr/>
        </p:nvGrpSpPr>
        <p:grpSpPr bwMode="auto">
          <a:xfrm>
            <a:off x="3357563" y="5543550"/>
            <a:ext cx="2024062" cy="134938"/>
            <a:chOff x="2115" y="3492"/>
            <a:chExt cx="1275" cy="85"/>
          </a:xfrm>
        </p:grpSpPr>
        <p:sp>
          <p:nvSpPr>
            <p:cNvPr id="654343" name="Line 7"/>
            <p:cNvSpPr>
              <a:spLocks noChangeShapeType="1"/>
            </p:cNvSpPr>
            <p:nvPr/>
          </p:nvSpPr>
          <p:spPr bwMode="auto">
            <a:xfrm flipH="1">
              <a:off x="2285" y="3549"/>
              <a:ext cx="110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4344" name="AutoShape 8"/>
            <p:cNvSpPr>
              <a:spLocks noChangeArrowheads="1"/>
            </p:cNvSpPr>
            <p:nvPr/>
          </p:nvSpPr>
          <p:spPr bwMode="auto">
            <a:xfrm>
              <a:off x="2115" y="3492"/>
              <a:ext cx="199" cy="8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22"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Σύνθεση</a:t>
            </a:r>
          </a:p>
        </p:txBody>
      </p:sp>
      <p:sp>
        <p:nvSpPr>
          <p:cNvPr id="655363"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pPr>
              <a:lnSpc>
                <a:spcPct val="80000"/>
              </a:lnSpc>
            </a:pPr>
            <a:r>
              <a:rPr lang="el-GR" altLang="el-GR" sz="2800"/>
              <a:t>Η εταιρεία αποτελείται από τμήματα</a:t>
            </a:r>
          </a:p>
          <a:p>
            <a:pPr lvl="1">
              <a:lnSpc>
                <a:spcPct val="80000"/>
              </a:lnSpc>
            </a:pPr>
            <a:r>
              <a:rPr lang="el-GR" altLang="el-GR" sz="2400"/>
              <a:t>Όπως και στη συνάθροιση, δεν νοείται η εταιρεία χωρίς τα τμήματά της</a:t>
            </a:r>
          </a:p>
          <a:p>
            <a:pPr lvl="1">
              <a:lnSpc>
                <a:spcPct val="80000"/>
              </a:lnSpc>
            </a:pPr>
            <a:r>
              <a:rPr lang="el-GR" altLang="el-GR" sz="2400"/>
              <a:t>Σε αντίθεση με τη συνάθροιση, </a:t>
            </a:r>
            <a:r>
              <a:rPr lang="el-GR" altLang="el-GR" sz="2400" i="1"/>
              <a:t>ούτε τα τμήματα νοούνται χωρίς την εταιρεία</a:t>
            </a:r>
            <a:endParaRPr lang="el-GR" altLang="el-GR" sz="2400"/>
          </a:p>
          <a:p>
            <a:pPr>
              <a:lnSpc>
                <a:spcPct val="80000"/>
              </a:lnSpc>
            </a:pPr>
            <a:r>
              <a:rPr lang="el-GR" altLang="el-GR" sz="2800"/>
              <a:t>Ο έξω κόσμος δεν έχει πρόσβαση στο τμήμα παρά μόνο μέσω της Εταιρείας.</a:t>
            </a:r>
          </a:p>
        </p:txBody>
      </p:sp>
      <p:sp>
        <p:nvSpPr>
          <p:cNvPr id="15" name="Slide Number Placeholder 3"/>
          <p:cNvSpPr>
            <a:spLocks noGrp="1"/>
          </p:cNvSpPr>
          <p:nvPr>
            <p:ph type="sldNum" sz="quarter" idx="12"/>
          </p:nvPr>
        </p:nvSpPr>
        <p:spPr/>
        <p:txBody>
          <a:bodyPr/>
          <a:lstStyle/>
          <a:p>
            <a:fld id="{408DD35E-70DB-4845-9534-EBC97CE4C036}" type="slidenum">
              <a:rPr lang="el-GR" altLang="el-GR"/>
              <a:pPr/>
              <a:t>76</a:t>
            </a:fld>
            <a:endParaRPr lang="el-GR" altLang="el-GR"/>
          </a:p>
        </p:txBody>
      </p:sp>
      <p:sp>
        <p:nvSpPr>
          <p:cNvPr id="655364" name="Rectangle 4"/>
          <p:cNvSpPr>
            <a:spLocks noChangeArrowheads="1"/>
          </p:cNvSpPr>
          <p:nvPr/>
        </p:nvSpPr>
        <p:spPr bwMode="auto">
          <a:xfrm>
            <a:off x="1692275" y="4869160"/>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Εταιρεία</a:t>
            </a:r>
          </a:p>
        </p:txBody>
      </p:sp>
      <p:sp>
        <p:nvSpPr>
          <p:cNvPr id="655365" name="Rectangle 5"/>
          <p:cNvSpPr>
            <a:spLocks noChangeArrowheads="1"/>
          </p:cNvSpPr>
          <p:nvPr/>
        </p:nvSpPr>
        <p:spPr bwMode="auto">
          <a:xfrm>
            <a:off x="5337175" y="4869160"/>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Τμήμα</a:t>
            </a:r>
          </a:p>
        </p:txBody>
      </p:sp>
      <p:grpSp>
        <p:nvGrpSpPr>
          <p:cNvPr id="655366" name="Group 6"/>
          <p:cNvGrpSpPr>
            <a:grpSpLocks/>
          </p:cNvGrpSpPr>
          <p:nvPr/>
        </p:nvGrpSpPr>
        <p:grpSpPr bwMode="auto">
          <a:xfrm>
            <a:off x="3313113" y="5139035"/>
            <a:ext cx="2024062" cy="134938"/>
            <a:chOff x="2115" y="3492"/>
            <a:chExt cx="1275" cy="85"/>
          </a:xfrm>
        </p:grpSpPr>
        <p:sp>
          <p:nvSpPr>
            <p:cNvPr id="655367" name="Line 7"/>
            <p:cNvSpPr>
              <a:spLocks noChangeShapeType="1"/>
            </p:cNvSpPr>
            <p:nvPr/>
          </p:nvSpPr>
          <p:spPr bwMode="auto">
            <a:xfrm flipH="1">
              <a:off x="2285" y="3549"/>
              <a:ext cx="110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5368" name="AutoShape 8"/>
            <p:cNvSpPr>
              <a:spLocks noChangeArrowheads="1"/>
            </p:cNvSpPr>
            <p:nvPr/>
          </p:nvSpPr>
          <p:spPr bwMode="auto">
            <a:xfrm>
              <a:off x="2115" y="3492"/>
              <a:ext cx="199" cy="8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655369" name="Text Box 9"/>
          <p:cNvSpPr txBox="1">
            <a:spLocks noChangeArrowheads="1"/>
          </p:cNvSpPr>
          <p:nvPr/>
        </p:nvSpPr>
        <p:spPr bwMode="auto">
          <a:xfrm>
            <a:off x="4630738" y="468501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5370" name="Text Box 10"/>
          <p:cNvSpPr txBox="1">
            <a:spLocks noChangeArrowheads="1"/>
          </p:cNvSpPr>
          <p:nvPr/>
        </p:nvSpPr>
        <p:spPr bwMode="auto">
          <a:xfrm>
            <a:off x="3536950" y="472787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5371" name="AutoShape 11"/>
          <p:cNvSpPr>
            <a:spLocks noChangeArrowheads="1"/>
          </p:cNvSpPr>
          <p:nvPr/>
        </p:nvSpPr>
        <p:spPr bwMode="auto">
          <a:xfrm rot="5400000">
            <a:off x="4918075" y="5507335"/>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5372" name="Text Box 12"/>
          <p:cNvSpPr txBox="1">
            <a:spLocks noChangeArrowheads="1"/>
          </p:cNvSpPr>
          <p:nvPr/>
        </p:nvSpPr>
        <p:spPr bwMode="auto">
          <a:xfrm>
            <a:off x="3357563" y="5364460"/>
            <a:ext cx="15398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Περιλαμβάνει</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066" name="Rectangle 2"/>
          <p:cNvSpPr>
            <a:spLocks noGrp="1" noChangeArrowheads="1"/>
          </p:cNvSpPr>
          <p:nvPr>
            <p:ph type="title"/>
          </p:nvPr>
        </p:nvSpPr>
        <p:spPr/>
        <p:txBody>
          <a:bodyPr/>
          <a:lstStyle/>
          <a:p>
            <a:r>
              <a:rPr lang="el-GR" altLang="el-GR" sz="4000"/>
              <a:t>Μοντελοποίηση κλάσεων:</a:t>
            </a:r>
            <a:br>
              <a:rPr lang="el-GR" altLang="el-GR" sz="4000"/>
            </a:br>
            <a:r>
              <a:rPr lang="el-GR" altLang="el-GR" sz="4000"/>
              <a:t>Απλοί Τύποι</a:t>
            </a:r>
          </a:p>
        </p:txBody>
      </p:sp>
      <p:sp>
        <p:nvSpPr>
          <p:cNvPr id="728067" name="Rectangle 3"/>
          <p:cNvSpPr>
            <a:spLocks noGrp="1" noChangeArrowheads="1"/>
          </p:cNvSpPr>
          <p:nvPr>
            <p:ph idx="1"/>
          </p:nvPr>
        </p:nvSpPr>
        <p:spPr/>
        <p:txBody>
          <a:bodyPr/>
          <a:lstStyle/>
          <a:p>
            <a:pPr>
              <a:lnSpc>
                <a:spcPct val="80000"/>
              </a:lnSpc>
            </a:pPr>
            <a:r>
              <a:rPr lang="el-GR" altLang="el-GR" sz="2800"/>
              <a:t>Οι απλοί τύποι μπορεί να είναι</a:t>
            </a:r>
          </a:p>
          <a:p>
            <a:pPr lvl="1">
              <a:lnSpc>
                <a:spcPct val="80000"/>
              </a:lnSpc>
            </a:pPr>
            <a:r>
              <a:rPr lang="el-GR" altLang="el-GR" sz="2400"/>
              <a:t>Ατομικά δεδομένα που συνοδεύονται από κανόνες επαλήθευσης ή αποτελούνται από υποτμήματα. Π.χ ταχυδρομικοί κωδικοί, ημερομηνίες, αριθμοί τηλεφώνου, αριθμοί πιστωτικοί καρτών, διευθύνσεις </a:t>
            </a:r>
            <a:r>
              <a:rPr lang="en-US" altLang="el-GR" sz="2400"/>
              <a:t>IP</a:t>
            </a:r>
            <a:r>
              <a:rPr lang="el-GR" altLang="el-GR" sz="2400"/>
              <a:t>, κ.τ.λ.</a:t>
            </a:r>
            <a:endParaRPr lang="en-US" altLang="el-GR" sz="2400"/>
          </a:p>
          <a:p>
            <a:pPr lvl="1">
              <a:lnSpc>
                <a:spcPct val="80000"/>
              </a:lnSpc>
            </a:pPr>
            <a:r>
              <a:rPr lang="el-GR" altLang="el-GR" sz="2400"/>
              <a:t>Σύνθετα δεδομένα με εννοιολογική ενότητα όπως. π.χ Βάρος ή ύψος (με διαφορετικές μονάδες μέτρησης), χρήματα, εύρη ημερομηνιών</a:t>
            </a:r>
          </a:p>
          <a:p>
            <a:pPr lvl="1">
              <a:lnSpc>
                <a:spcPct val="80000"/>
              </a:lnSpc>
            </a:pPr>
            <a:r>
              <a:rPr lang="el-GR" altLang="el-GR" sz="2400"/>
              <a:t>Απλές απαριθμήσεις, π.χ. οι ημέρες της εβδομάδας, τα χρώματα. Χρησιμοποιούνται οι απαριθμήσεις της </a:t>
            </a:r>
            <a:r>
              <a:rPr lang="en-US" altLang="el-GR" sz="2400"/>
              <a:t>UML</a:t>
            </a:r>
          </a:p>
          <a:p>
            <a:pPr lvl="1">
              <a:lnSpc>
                <a:spcPct val="80000"/>
              </a:lnSpc>
            </a:pPr>
            <a:r>
              <a:rPr lang="el-GR" altLang="el-GR" sz="2400"/>
              <a:t>Ομαδοποίηση ατομικών δεδομένων που απαρτίζουν μία εννοιολογική οντότητα,. π.χ. ταχυδρομικές διευθύνσεις</a:t>
            </a:r>
          </a:p>
        </p:txBody>
      </p:sp>
      <p:sp>
        <p:nvSpPr>
          <p:cNvPr id="6" name="Slide Number Placeholder 3"/>
          <p:cNvSpPr>
            <a:spLocks noGrp="1"/>
          </p:cNvSpPr>
          <p:nvPr>
            <p:ph type="sldNum" sz="quarter" idx="12"/>
          </p:nvPr>
        </p:nvSpPr>
        <p:spPr/>
        <p:txBody>
          <a:bodyPr/>
          <a:lstStyle/>
          <a:p>
            <a:fld id="{159CBB7A-973F-41A5-87EF-8D0775D5452E}" type="slidenum">
              <a:rPr lang="el-GR" altLang="el-GR"/>
              <a:pPr/>
              <a:t>77</a:t>
            </a:fld>
            <a:endParaRPr lang="el-GR" altLang="el-G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0" name="Rectangle 2"/>
          <p:cNvSpPr>
            <a:spLocks noGrp="1" noChangeArrowheads="1"/>
          </p:cNvSpPr>
          <p:nvPr>
            <p:ph type="title"/>
          </p:nvPr>
        </p:nvSpPr>
        <p:spPr/>
        <p:txBody>
          <a:bodyPr/>
          <a:lstStyle/>
          <a:p>
            <a:r>
              <a:rPr lang="el-GR" altLang="el-GR" sz="4000"/>
              <a:t>Απλοί Τύποι - Παραδείγματα</a:t>
            </a:r>
          </a:p>
        </p:txBody>
      </p:sp>
      <p:sp>
        <p:nvSpPr>
          <p:cNvPr id="21" name="Slide Number Placeholder 3"/>
          <p:cNvSpPr>
            <a:spLocks noGrp="1"/>
          </p:cNvSpPr>
          <p:nvPr>
            <p:ph type="sldNum" sz="quarter" idx="12"/>
          </p:nvPr>
        </p:nvSpPr>
        <p:spPr/>
        <p:txBody>
          <a:bodyPr/>
          <a:lstStyle/>
          <a:p>
            <a:fld id="{4BC22FE4-150C-4424-A80E-895A2D7F3FAD}" type="slidenum">
              <a:rPr lang="el-GR" altLang="el-GR"/>
              <a:pPr/>
              <a:t>78</a:t>
            </a:fld>
            <a:endParaRPr lang="el-GR" altLang="el-GR"/>
          </a:p>
        </p:txBody>
      </p:sp>
      <p:sp>
        <p:nvSpPr>
          <p:cNvPr id="729091" name="Rectangle 3"/>
          <p:cNvSpPr>
            <a:spLocks noChangeArrowheads="1"/>
          </p:cNvSpPr>
          <p:nvPr/>
        </p:nvSpPr>
        <p:spPr bwMode="auto">
          <a:xfrm>
            <a:off x="206375" y="1719263"/>
            <a:ext cx="207010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EmailAddress</a:t>
            </a:r>
            <a:endParaRPr lang="el-GR" altLang="el-GR" sz="1800" b="1"/>
          </a:p>
        </p:txBody>
      </p:sp>
      <p:sp>
        <p:nvSpPr>
          <p:cNvPr id="729092" name="Rectangle 4"/>
          <p:cNvSpPr>
            <a:spLocks noChangeArrowheads="1"/>
          </p:cNvSpPr>
          <p:nvPr/>
        </p:nvSpPr>
        <p:spPr bwMode="auto">
          <a:xfrm>
            <a:off x="206375" y="2260600"/>
            <a:ext cx="20701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eMail: String</a:t>
            </a:r>
            <a:endParaRPr lang="el-GR" altLang="el-GR" sz="1800"/>
          </a:p>
        </p:txBody>
      </p:sp>
      <p:sp>
        <p:nvSpPr>
          <p:cNvPr id="729093" name="Rectangle 5"/>
          <p:cNvSpPr>
            <a:spLocks noChangeArrowheads="1"/>
          </p:cNvSpPr>
          <p:nvPr/>
        </p:nvSpPr>
        <p:spPr bwMode="auto">
          <a:xfrm>
            <a:off x="206375" y="2619375"/>
            <a:ext cx="2070100"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isValid: Boolean</a:t>
            </a:r>
            <a:endParaRPr lang="el-GR" altLang="el-GR" sz="1800"/>
          </a:p>
        </p:txBody>
      </p:sp>
      <p:sp>
        <p:nvSpPr>
          <p:cNvPr id="729094" name="Rectangle 6"/>
          <p:cNvSpPr>
            <a:spLocks noChangeArrowheads="1"/>
          </p:cNvSpPr>
          <p:nvPr/>
        </p:nvSpPr>
        <p:spPr bwMode="auto">
          <a:xfrm>
            <a:off x="2636838" y="1673225"/>
            <a:ext cx="202565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ΤαχυδρΚώδικας</a:t>
            </a:r>
          </a:p>
        </p:txBody>
      </p:sp>
      <p:sp>
        <p:nvSpPr>
          <p:cNvPr id="729095" name="Rectangle 7"/>
          <p:cNvSpPr>
            <a:spLocks noChangeArrowheads="1"/>
          </p:cNvSpPr>
          <p:nvPr/>
        </p:nvSpPr>
        <p:spPr bwMode="auto">
          <a:xfrm>
            <a:off x="2636838" y="2214563"/>
            <a:ext cx="202565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ταχΚωδ</a:t>
            </a:r>
            <a:r>
              <a:rPr lang="en-US" altLang="el-GR" sz="1800"/>
              <a:t>: String</a:t>
            </a:r>
            <a:endParaRPr lang="el-GR" altLang="el-GR" sz="1800"/>
          </a:p>
        </p:txBody>
      </p:sp>
      <p:sp>
        <p:nvSpPr>
          <p:cNvPr id="729096" name="Rectangle 8"/>
          <p:cNvSpPr>
            <a:spLocks noChangeArrowheads="1"/>
          </p:cNvSpPr>
          <p:nvPr/>
        </p:nvSpPr>
        <p:spPr bwMode="auto">
          <a:xfrm>
            <a:off x="2636838" y="2573338"/>
            <a:ext cx="2025650"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isValid: Boolean</a:t>
            </a:r>
            <a:endParaRPr lang="el-GR" altLang="el-GR" sz="1800"/>
          </a:p>
        </p:txBody>
      </p:sp>
      <p:sp>
        <p:nvSpPr>
          <p:cNvPr id="729097" name="Rectangle 9"/>
          <p:cNvSpPr>
            <a:spLocks noChangeArrowheads="1"/>
          </p:cNvSpPr>
          <p:nvPr/>
        </p:nvSpPr>
        <p:spPr bwMode="auto">
          <a:xfrm>
            <a:off x="4976813" y="16732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29098" name="Rectangle 10"/>
          <p:cNvSpPr>
            <a:spLocks noChangeArrowheads="1"/>
          </p:cNvSpPr>
          <p:nvPr/>
        </p:nvSpPr>
        <p:spPr bwMode="auto">
          <a:xfrm>
            <a:off x="4976813" y="2214563"/>
            <a:ext cx="2293937" cy="9445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οδός</a:t>
            </a:r>
            <a:r>
              <a:rPr lang="en-US" altLang="el-GR" sz="1800"/>
              <a:t>: String</a:t>
            </a:r>
          </a:p>
          <a:p>
            <a:r>
              <a:rPr lang="el-GR" altLang="el-GR" sz="1800"/>
              <a:t>αριθμός</a:t>
            </a:r>
            <a:r>
              <a:rPr lang="en-US" altLang="el-GR" sz="1800"/>
              <a:t>: String</a:t>
            </a:r>
          </a:p>
          <a:p>
            <a:r>
              <a:rPr lang="el-GR" altLang="el-GR" sz="1800"/>
              <a:t>ταχΚωδ</a:t>
            </a:r>
            <a:r>
              <a:rPr lang="en-US" altLang="el-GR" sz="1800"/>
              <a:t> : ZipCode</a:t>
            </a:r>
            <a:endParaRPr lang="el-GR" altLang="el-GR" sz="1800"/>
          </a:p>
        </p:txBody>
      </p:sp>
      <p:sp>
        <p:nvSpPr>
          <p:cNvPr id="729099" name="Rectangle 11"/>
          <p:cNvSpPr>
            <a:spLocks noChangeArrowheads="1"/>
          </p:cNvSpPr>
          <p:nvPr/>
        </p:nvSpPr>
        <p:spPr bwMode="auto">
          <a:xfrm>
            <a:off x="7542213" y="1673225"/>
            <a:ext cx="142240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Διάρκεια</a:t>
            </a:r>
          </a:p>
        </p:txBody>
      </p:sp>
      <p:sp>
        <p:nvSpPr>
          <p:cNvPr id="729100" name="Rectangle 12"/>
          <p:cNvSpPr>
            <a:spLocks noChangeArrowheads="1"/>
          </p:cNvSpPr>
          <p:nvPr/>
        </p:nvSpPr>
        <p:spPr bwMode="auto">
          <a:xfrm>
            <a:off x="7542213" y="2214563"/>
            <a:ext cx="1422400"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αρχή</a:t>
            </a:r>
            <a:r>
              <a:rPr lang="en-US" altLang="el-GR" sz="1800"/>
              <a:t>: Date</a:t>
            </a:r>
          </a:p>
          <a:p>
            <a:r>
              <a:rPr lang="el-GR" altLang="el-GR" sz="1800"/>
              <a:t>τέλος</a:t>
            </a:r>
            <a:r>
              <a:rPr lang="en-US" altLang="el-GR" sz="1800"/>
              <a:t>: Date</a:t>
            </a:r>
          </a:p>
        </p:txBody>
      </p:sp>
      <p:sp>
        <p:nvSpPr>
          <p:cNvPr id="729101" name="Rectangle 13"/>
          <p:cNvSpPr>
            <a:spLocks noChangeArrowheads="1"/>
          </p:cNvSpPr>
          <p:nvPr/>
        </p:nvSpPr>
        <p:spPr bwMode="auto">
          <a:xfrm>
            <a:off x="115888" y="3338513"/>
            <a:ext cx="423068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Ποσότητα</a:t>
            </a:r>
          </a:p>
        </p:txBody>
      </p:sp>
      <p:sp>
        <p:nvSpPr>
          <p:cNvPr id="729102" name="Rectangle 14"/>
          <p:cNvSpPr>
            <a:spLocks noChangeArrowheads="1"/>
          </p:cNvSpPr>
          <p:nvPr/>
        </p:nvSpPr>
        <p:spPr bwMode="auto">
          <a:xfrm>
            <a:off x="115888" y="3879850"/>
            <a:ext cx="4230687" cy="7635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ποσότητα</a:t>
            </a:r>
            <a:r>
              <a:rPr lang="en-US" altLang="el-GR" sz="1800"/>
              <a:t>: BigDecimal</a:t>
            </a:r>
          </a:p>
          <a:p>
            <a:r>
              <a:rPr lang="el-GR" altLang="el-GR" sz="1800"/>
              <a:t>μονάδα</a:t>
            </a:r>
            <a:r>
              <a:rPr lang="en-US" altLang="el-GR" sz="1800"/>
              <a:t>: Unit</a:t>
            </a:r>
            <a:endParaRPr lang="el-GR" altLang="el-GR" sz="1800"/>
          </a:p>
        </p:txBody>
      </p:sp>
      <p:sp>
        <p:nvSpPr>
          <p:cNvPr id="729103" name="Rectangle 15"/>
          <p:cNvSpPr>
            <a:spLocks noChangeArrowheads="1"/>
          </p:cNvSpPr>
          <p:nvPr/>
        </p:nvSpPr>
        <p:spPr bwMode="auto">
          <a:xfrm>
            <a:off x="115888" y="4643438"/>
            <a:ext cx="4230687" cy="14843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plus(other: Quantity): Quantity</a:t>
            </a:r>
          </a:p>
          <a:p>
            <a:r>
              <a:rPr lang="en-US" altLang="el-GR" sz="1800"/>
              <a:t>minus(other: Quantity): Quantity</a:t>
            </a:r>
          </a:p>
          <a:p>
            <a:r>
              <a:rPr lang="en-US" altLang="el-GR" sz="1800"/>
              <a:t>times(factor: BigDecimal): Quantity</a:t>
            </a:r>
          </a:p>
          <a:p>
            <a:r>
              <a:rPr lang="en-US" altLang="el-GR" sz="1800"/>
              <a:t>dividedBy(divisor: BigDecimal): Quantity</a:t>
            </a:r>
          </a:p>
          <a:p>
            <a:r>
              <a:rPr lang="en-US" altLang="el-GR" sz="1800"/>
              <a:t>…</a:t>
            </a:r>
            <a:endParaRPr lang="el-GR" altLang="el-GR" sz="1800"/>
          </a:p>
        </p:txBody>
      </p:sp>
      <p:sp>
        <p:nvSpPr>
          <p:cNvPr id="729104" name="Rectangle 16"/>
          <p:cNvSpPr>
            <a:spLocks noChangeArrowheads="1"/>
          </p:cNvSpPr>
          <p:nvPr/>
        </p:nvSpPr>
        <p:spPr bwMode="auto">
          <a:xfrm>
            <a:off x="4570413" y="3338513"/>
            <a:ext cx="4411662"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Χρήματα</a:t>
            </a:r>
          </a:p>
        </p:txBody>
      </p:sp>
      <p:sp>
        <p:nvSpPr>
          <p:cNvPr id="729105" name="Rectangle 17"/>
          <p:cNvSpPr>
            <a:spLocks noChangeArrowheads="1"/>
          </p:cNvSpPr>
          <p:nvPr/>
        </p:nvSpPr>
        <p:spPr bwMode="auto">
          <a:xfrm>
            <a:off x="4570413" y="3879850"/>
            <a:ext cx="4411662" cy="7635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ποσό</a:t>
            </a:r>
            <a:r>
              <a:rPr lang="en-US" altLang="el-GR" sz="1800"/>
              <a:t>: float</a:t>
            </a:r>
          </a:p>
          <a:p>
            <a:r>
              <a:rPr lang="el-GR" altLang="el-GR" sz="1800"/>
              <a:t>νόμισμα</a:t>
            </a:r>
            <a:r>
              <a:rPr lang="en-US" altLang="el-GR" sz="1800"/>
              <a:t>: Currency</a:t>
            </a:r>
            <a:endParaRPr lang="el-GR" altLang="el-GR" sz="1800"/>
          </a:p>
        </p:txBody>
      </p:sp>
      <p:sp>
        <p:nvSpPr>
          <p:cNvPr id="729106" name="Rectangle 18"/>
          <p:cNvSpPr>
            <a:spLocks noChangeArrowheads="1"/>
          </p:cNvSpPr>
          <p:nvPr/>
        </p:nvSpPr>
        <p:spPr bwMode="auto">
          <a:xfrm>
            <a:off x="4570413" y="4643438"/>
            <a:ext cx="4411662" cy="18462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plus(other: Money): Money</a:t>
            </a:r>
          </a:p>
          <a:p>
            <a:r>
              <a:rPr lang="en-US" altLang="el-GR" sz="1800"/>
              <a:t>minus(other: Money): Money</a:t>
            </a:r>
          </a:p>
          <a:p>
            <a:r>
              <a:rPr lang="en-US" altLang="el-GR" sz="1800"/>
              <a:t>times(factor: BigDecimal): Money</a:t>
            </a:r>
          </a:p>
          <a:p>
            <a:r>
              <a:rPr lang="en-US" altLang="el-GR" sz="1800"/>
              <a:t>dividedBy(divisor: BigDecimal): Money</a:t>
            </a:r>
          </a:p>
          <a:p>
            <a:r>
              <a:rPr lang="en-US" altLang="el-GR" sz="1800"/>
              <a:t>convertTo(othCurrency: Currency): Money</a:t>
            </a:r>
            <a:endParaRPr lang="el-GR" altLang="el-GR" sz="1800"/>
          </a:p>
          <a:p>
            <a:r>
              <a:rPr lang="el-GR" altLang="el-GR" sz="1800"/>
              <a:t>...</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4" name="Rectangle 2"/>
          <p:cNvSpPr>
            <a:spLocks noGrp="1" noChangeArrowheads="1"/>
          </p:cNvSpPr>
          <p:nvPr>
            <p:ph type="title"/>
          </p:nvPr>
        </p:nvSpPr>
        <p:spPr/>
        <p:txBody>
          <a:bodyPr/>
          <a:lstStyle/>
          <a:p>
            <a:r>
              <a:rPr lang="el-GR" altLang="el-GR" sz="4000"/>
              <a:t>Μοντέλο Πεδίου Τραπεζικού Συστήματος με Απλούς Τύπους</a:t>
            </a:r>
          </a:p>
        </p:txBody>
      </p:sp>
      <p:sp>
        <p:nvSpPr>
          <p:cNvPr id="730115" name="Rectangle 3"/>
          <p:cNvSpPr>
            <a:spLocks noGrp="1" noChangeArrowheads="1"/>
          </p:cNvSpPr>
          <p:nvPr>
            <p:ph idx="1"/>
          </p:nvPr>
        </p:nvSpPr>
        <p:spPr/>
        <p:txBody>
          <a:bodyPr/>
          <a:lstStyle/>
          <a:p>
            <a:r>
              <a:rPr lang="el-GR" altLang="el-GR" sz="2800"/>
              <a:t>Οι τύποι ορισμένων ιδιοτήτων του μοντέλου, είναι απλοί τύποι που ορίζονται ως κλάσεις </a:t>
            </a:r>
            <a:r>
              <a:rPr lang="en-US" altLang="el-GR" sz="2800"/>
              <a:t>(EmailAddress, Address, ZipCode)</a:t>
            </a:r>
            <a:endParaRPr lang="el-GR" altLang="el-GR" sz="2800"/>
          </a:p>
        </p:txBody>
      </p:sp>
      <p:sp>
        <p:nvSpPr>
          <p:cNvPr id="14" name="Slide Number Placeholder 3"/>
          <p:cNvSpPr>
            <a:spLocks noGrp="1"/>
          </p:cNvSpPr>
          <p:nvPr>
            <p:ph type="sldNum" sz="quarter" idx="12"/>
          </p:nvPr>
        </p:nvSpPr>
        <p:spPr/>
        <p:txBody>
          <a:bodyPr/>
          <a:lstStyle/>
          <a:p>
            <a:fld id="{C36CB31A-239C-4FE6-87F8-9D5B0843F4F4}" type="slidenum">
              <a:rPr lang="el-GR" altLang="el-GR"/>
              <a:pPr/>
              <a:t>79</a:t>
            </a:fld>
            <a:endParaRPr lang="el-GR" altLang="el-GR"/>
          </a:p>
        </p:txBody>
      </p:sp>
      <p:sp>
        <p:nvSpPr>
          <p:cNvPr id="730116" name="Rectangle 4"/>
          <p:cNvSpPr>
            <a:spLocks noChangeArrowheads="1"/>
          </p:cNvSpPr>
          <p:nvPr/>
        </p:nvSpPr>
        <p:spPr bwMode="auto">
          <a:xfrm>
            <a:off x="342900" y="3608388"/>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Πελάτης</a:t>
            </a:r>
          </a:p>
        </p:txBody>
      </p:sp>
      <p:sp>
        <p:nvSpPr>
          <p:cNvPr id="730117" name="Rectangle 5"/>
          <p:cNvSpPr>
            <a:spLocks noChangeArrowheads="1"/>
          </p:cNvSpPr>
          <p:nvPr/>
        </p:nvSpPr>
        <p:spPr bwMode="auto">
          <a:xfrm>
            <a:off x="342900" y="4149725"/>
            <a:ext cx="2293938" cy="13477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επώνυμο</a:t>
            </a:r>
          </a:p>
          <a:p>
            <a:r>
              <a:rPr lang="el-GR" altLang="el-GR" sz="1800"/>
              <a:t>όνομα</a:t>
            </a:r>
          </a:p>
          <a:p>
            <a:r>
              <a:rPr lang="en-US" altLang="el-GR" sz="1800"/>
              <a:t>email: EmailAddress</a:t>
            </a:r>
          </a:p>
          <a:p>
            <a:r>
              <a:rPr lang="el-GR" altLang="el-GR" sz="1800"/>
              <a:t>διεύθυνση: </a:t>
            </a:r>
            <a:r>
              <a:rPr lang="en-US" altLang="el-GR" sz="1800"/>
              <a:t>Address</a:t>
            </a:r>
            <a:endParaRPr lang="el-GR" altLang="el-GR" sz="1800"/>
          </a:p>
        </p:txBody>
      </p:sp>
      <p:sp>
        <p:nvSpPr>
          <p:cNvPr id="730118" name="Rectangle 6"/>
          <p:cNvSpPr>
            <a:spLocks noChangeArrowheads="1"/>
          </p:cNvSpPr>
          <p:nvPr/>
        </p:nvSpPr>
        <p:spPr bwMode="auto">
          <a:xfrm>
            <a:off x="3446463" y="3608388"/>
            <a:ext cx="207010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EmailAddress</a:t>
            </a:r>
            <a:endParaRPr lang="el-GR" altLang="el-GR" sz="1800" b="1"/>
          </a:p>
        </p:txBody>
      </p:sp>
      <p:sp>
        <p:nvSpPr>
          <p:cNvPr id="730119" name="Rectangle 7"/>
          <p:cNvSpPr>
            <a:spLocks noChangeArrowheads="1"/>
          </p:cNvSpPr>
          <p:nvPr/>
        </p:nvSpPr>
        <p:spPr bwMode="auto">
          <a:xfrm>
            <a:off x="3446463" y="4149725"/>
            <a:ext cx="20701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eMail: String</a:t>
            </a:r>
            <a:endParaRPr lang="el-GR" altLang="el-GR" sz="1800"/>
          </a:p>
        </p:txBody>
      </p:sp>
      <p:sp>
        <p:nvSpPr>
          <p:cNvPr id="730120" name="Rectangle 8"/>
          <p:cNvSpPr>
            <a:spLocks noChangeArrowheads="1"/>
          </p:cNvSpPr>
          <p:nvPr/>
        </p:nvSpPr>
        <p:spPr bwMode="auto">
          <a:xfrm>
            <a:off x="6508750" y="3608388"/>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30121" name="Rectangle 9"/>
          <p:cNvSpPr>
            <a:spLocks noChangeArrowheads="1"/>
          </p:cNvSpPr>
          <p:nvPr/>
        </p:nvSpPr>
        <p:spPr bwMode="auto">
          <a:xfrm>
            <a:off x="6508750" y="4149725"/>
            <a:ext cx="2293938" cy="9445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οδός</a:t>
            </a:r>
            <a:r>
              <a:rPr lang="en-US" altLang="el-GR" sz="1800"/>
              <a:t>: String</a:t>
            </a:r>
          </a:p>
          <a:p>
            <a:r>
              <a:rPr lang="el-GR" altLang="el-GR" sz="1800"/>
              <a:t>αριθμός</a:t>
            </a:r>
            <a:r>
              <a:rPr lang="en-US" altLang="el-GR" sz="1800"/>
              <a:t>: String</a:t>
            </a:r>
          </a:p>
          <a:p>
            <a:r>
              <a:rPr lang="el-GR" altLang="el-GR" sz="1800"/>
              <a:t>ταχΚωδ</a:t>
            </a:r>
            <a:r>
              <a:rPr lang="en-US" altLang="el-GR" sz="1800"/>
              <a:t> : ZipCode</a:t>
            </a:r>
            <a:endParaRPr lang="el-GR" altLang="el-GR" sz="1800"/>
          </a:p>
        </p:txBody>
      </p:sp>
      <p:sp>
        <p:nvSpPr>
          <p:cNvPr id="730122" name="Rectangle 10"/>
          <p:cNvSpPr>
            <a:spLocks noChangeArrowheads="1"/>
          </p:cNvSpPr>
          <p:nvPr/>
        </p:nvSpPr>
        <p:spPr bwMode="auto">
          <a:xfrm>
            <a:off x="3492500" y="5364163"/>
            <a:ext cx="202565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ΤαχυδρΚώδικας</a:t>
            </a:r>
          </a:p>
        </p:txBody>
      </p:sp>
      <p:sp>
        <p:nvSpPr>
          <p:cNvPr id="730123" name="Rectangle 11"/>
          <p:cNvSpPr>
            <a:spLocks noChangeArrowheads="1"/>
          </p:cNvSpPr>
          <p:nvPr/>
        </p:nvSpPr>
        <p:spPr bwMode="auto">
          <a:xfrm>
            <a:off x="3492500" y="5905500"/>
            <a:ext cx="202565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ταχΚωδ</a:t>
            </a:r>
            <a:r>
              <a:rPr lang="en-US" altLang="el-GR" sz="1800"/>
              <a:t>: String</a:t>
            </a:r>
            <a:endParaRPr lang="el-GR" altLang="el-GR"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p:cNvSpPr>
            <a:spLocks noGrp="1" noChangeArrowheads="1"/>
          </p:cNvSpPr>
          <p:nvPr>
            <p:ph type="title"/>
          </p:nvPr>
        </p:nvSpPr>
        <p:spPr/>
        <p:txBody>
          <a:bodyPr>
            <a:normAutofit fontScale="90000"/>
          </a:bodyPr>
          <a:lstStyle/>
          <a:p>
            <a:r>
              <a:rPr lang="el-GR" altLang="el-GR"/>
              <a:t>Παράδειγμα: </a:t>
            </a:r>
            <a:r>
              <a:rPr lang="en-US" altLang="el-GR"/>
              <a:t>UC </a:t>
            </a:r>
            <a:r>
              <a:rPr lang="el-GR" altLang="el-GR"/>
              <a:t>«δανεισμός αντιτύπων»</a:t>
            </a:r>
          </a:p>
        </p:txBody>
      </p:sp>
      <p:sp>
        <p:nvSpPr>
          <p:cNvPr id="647171" name="Rectangle 3"/>
          <p:cNvSpPr>
            <a:spLocks noGrp="1" noChangeArrowheads="1"/>
          </p:cNvSpPr>
          <p:nvPr>
            <p:ph idx="1"/>
          </p:nvPr>
        </p:nvSpPr>
        <p:spPr>
          <a:xfrm>
            <a:off x="250825" y="1600200"/>
            <a:ext cx="8642350" cy="5024438"/>
          </a:xfrm>
        </p:spPr>
        <p:txBody>
          <a:bodyPr/>
          <a:lstStyle/>
          <a:p>
            <a:pPr marL="609600" indent="-609600">
              <a:buFont typeface="Wingdings" panose="05000000000000000000" pitchFamily="2" charset="2"/>
              <a:buAutoNum type="arabicPeriod"/>
            </a:pPr>
            <a:r>
              <a:rPr lang="el-GR" altLang="el-GR" sz="2400"/>
              <a:t>Όνομα: δανεισμός αντιτύπων</a:t>
            </a:r>
          </a:p>
          <a:p>
            <a:pPr marL="609600" indent="-609600">
              <a:buFont typeface="Wingdings" panose="05000000000000000000" pitchFamily="2" charset="2"/>
              <a:buAutoNum type="arabicPeriod"/>
            </a:pPr>
            <a:r>
              <a:rPr lang="el-GR" altLang="el-GR" sz="2400"/>
              <a:t>Πρωτεύων </a:t>
            </a:r>
            <a:r>
              <a:rPr lang="en-US" altLang="el-GR" sz="2400"/>
              <a:t>actor: </a:t>
            </a:r>
            <a:r>
              <a:rPr lang="el-GR" altLang="el-GR" sz="2400"/>
              <a:t>βιβλιοθηκονόμος</a:t>
            </a:r>
          </a:p>
          <a:p>
            <a:pPr marL="609600" indent="-609600">
              <a:buFont typeface="Wingdings" panose="05000000000000000000" pitchFamily="2" charset="2"/>
              <a:buAutoNum type="arabicPeriod"/>
            </a:pPr>
            <a:r>
              <a:rPr lang="el-GR" altLang="el-GR" sz="2400"/>
              <a:t>Ενδιαφερόμενοι και απαιτήσεις των:</a:t>
            </a:r>
          </a:p>
          <a:p>
            <a:pPr marL="990600" lvl="1" indent="-533400">
              <a:buFont typeface="Wingdings" panose="05000000000000000000" pitchFamily="2" charset="2"/>
              <a:buAutoNum type="arabicPeriod"/>
            </a:pPr>
            <a:r>
              <a:rPr lang="el-GR" altLang="el-GR" sz="2000"/>
              <a:t>Βιβλιοθηκονόμος: θέλει να καταγράφει ορθά και σύντομα τον δανεισμό ενός ή περισσοτέρων αντιτύπων</a:t>
            </a:r>
          </a:p>
          <a:p>
            <a:pPr marL="990600" lvl="1" indent="-533400">
              <a:buFont typeface="Wingdings" panose="05000000000000000000" pitchFamily="2" charset="2"/>
              <a:buAutoNum type="arabicPeriod"/>
            </a:pPr>
            <a:r>
              <a:rPr lang="el-GR" altLang="el-GR" sz="2000"/>
              <a:t>Δανειζόμενος: να δανειστεί τα αντίτυπα και να γνωρίζει την προθεσμία επιστροφής</a:t>
            </a:r>
          </a:p>
          <a:p>
            <a:pPr marL="990600" lvl="1" indent="-533400">
              <a:buFont typeface="Wingdings" panose="05000000000000000000" pitchFamily="2" charset="2"/>
              <a:buAutoNum type="arabicPeriod"/>
            </a:pPr>
            <a:r>
              <a:rPr lang="el-GR" altLang="el-GR" sz="2000"/>
              <a:t>Προϊστάμενος βιβλιοθήκης: να δανείζονται μόνο οι δικαιούμενοι. Να γνωρίζει ποιος έχει δανειστεί τι. Γρήγορη εξυπηρέτηση. Μη υπέρβαση ορίων δανεισμού.</a:t>
            </a:r>
          </a:p>
          <a:p>
            <a:pPr marL="609600" indent="-609600">
              <a:buFont typeface="Wingdings" panose="05000000000000000000" pitchFamily="2" charset="2"/>
              <a:buAutoNum type="arabicPeriod"/>
            </a:pPr>
            <a:r>
              <a:rPr lang="el-GR" altLang="el-GR" sz="2400"/>
              <a:t>Προϋποθέσεις: το σύστημα έχει διακριβώσει την ταυτότητα του βιβλιοθηκονόμου</a:t>
            </a:r>
          </a:p>
        </p:txBody>
      </p:sp>
      <p:sp>
        <p:nvSpPr>
          <p:cNvPr id="6" name="Slide Number Placeholder 5"/>
          <p:cNvSpPr>
            <a:spLocks noGrp="1"/>
          </p:cNvSpPr>
          <p:nvPr>
            <p:ph type="sldNum" sz="quarter" idx="12"/>
          </p:nvPr>
        </p:nvSpPr>
        <p:spPr/>
        <p:txBody>
          <a:bodyPr/>
          <a:lstStyle/>
          <a:p>
            <a:fld id="{997FC0B4-EA21-4ECC-AFEC-7F0E1A98608D}" type="slidenum">
              <a:rPr lang="el-GR" altLang="el-GR"/>
              <a:pPr/>
              <a:t>8</a:t>
            </a:fld>
            <a:endParaRPr lang="el-GR" altLang="el-G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8" name="Rectangle 2"/>
          <p:cNvSpPr>
            <a:spLocks noGrp="1" noChangeArrowheads="1"/>
          </p:cNvSpPr>
          <p:nvPr>
            <p:ph type="title"/>
          </p:nvPr>
        </p:nvSpPr>
        <p:spPr/>
        <p:txBody>
          <a:bodyPr/>
          <a:lstStyle/>
          <a:p>
            <a:r>
              <a:rPr lang="el-GR" altLang="el-GR"/>
              <a:t>Απλοί Τύποι και Συσχετίσεις</a:t>
            </a:r>
          </a:p>
        </p:txBody>
      </p:sp>
      <p:sp>
        <p:nvSpPr>
          <p:cNvPr id="731139" name="Rectangle 3"/>
          <p:cNvSpPr>
            <a:spLocks noGrp="1" noChangeArrowheads="1"/>
          </p:cNvSpPr>
          <p:nvPr>
            <p:ph idx="1"/>
          </p:nvPr>
        </p:nvSpPr>
        <p:spPr/>
        <p:txBody>
          <a:bodyPr/>
          <a:lstStyle/>
          <a:p>
            <a:r>
              <a:rPr lang="el-GR" altLang="el-GR" sz="2800"/>
              <a:t>Εναλλακτικά τους απλούς τύπους μπορούμε να τους εμφανίσουμε και ως συσχετίσεις</a:t>
            </a:r>
            <a:r>
              <a:rPr lang="en-US" altLang="el-GR" sz="2800"/>
              <a:t> (</a:t>
            </a:r>
            <a:r>
              <a:rPr lang="el-GR" altLang="el-GR" sz="2800"/>
              <a:t>απλές ή συναθροίσεις/συσσωματώσεις ή συνθέσεις). </a:t>
            </a:r>
          </a:p>
        </p:txBody>
      </p:sp>
      <p:sp>
        <p:nvSpPr>
          <p:cNvPr id="23" name="Slide Number Placeholder 3"/>
          <p:cNvSpPr>
            <a:spLocks noGrp="1"/>
          </p:cNvSpPr>
          <p:nvPr>
            <p:ph type="sldNum" sz="quarter" idx="12"/>
          </p:nvPr>
        </p:nvSpPr>
        <p:spPr/>
        <p:txBody>
          <a:bodyPr/>
          <a:lstStyle/>
          <a:p>
            <a:fld id="{EEBE9093-0691-453A-83EB-D26536FD2501}" type="slidenum">
              <a:rPr lang="el-GR" altLang="el-GR"/>
              <a:pPr/>
              <a:t>80</a:t>
            </a:fld>
            <a:endParaRPr lang="el-GR" altLang="el-GR"/>
          </a:p>
        </p:txBody>
      </p:sp>
      <p:sp>
        <p:nvSpPr>
          <p:cNvPr id="731140" name="Rectangle 4"/>
          <p:cNvSpPr>
            <a:spLocks noChangeArrowheads="1"/>
          </p:cNvSpPr>
          <p:nvPr/>
        </p:nvSpPr>
        <p:spPr bwMode="auto">
          <a:xfrm>
            <a:off x="342900" y="3608388"/>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Πελάτης</a:t>
            </a:r>
          </a:p>
        </p:txBody>
      </p:sp>
      <p:sp>
        <p:nvSpPr>
          <p:cNvPr id="731141" name="Rectangle 5"/>
          <p:cNvSpPr>
            <a:spLocks noChangeArrowheads="1"/>
          </p:cNvSpPr>
          <p:nvPr/>
        </p:nvSpPr>
        <p:spPr bwMode="auto">
          <a:xfrm>
            <a:off x="342900" y="4149725"/>
            <a:ext cx="2293938" cy="6286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επώνυμο</a:t>
            </a:r>
          </a:p>
          <a:p>
            <a:r>
              <a:rPr lang="el-GR" altLang="el-GR" sz="1800"/>
              <a:t>όνομα</a:t>
            </a:r>
          </a:p>
        </p:txBody>
      </p:sp>
      <p:sp>
        <p:nvSpPr>
          <p:cNvPr id="731142" name="Rectangle 6"/>
          <p:cNvSpPr>
            <a:spLocks noChangeArrowheads="1"/>
          </p:cNvSpPr>
          <p:nvPr/>
        </p:nvSpPr>
        <p:spPr bwMode="auto">
          <a:xfrm>
            <a:off x="3446463" y="3608388"/>
            <a:ext cx="207010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EmailAddress</a:t>
            </a:r>
            <a:endParaRPr lang="el-GR" altLang="el-GR" sz="1800" b="1"/>
          </a:p>
        </p:txBody>
      </p:sp>
      <p:sp>
        <p:nvSpPr>
          <p:cNvPr id="731143" name="Rectangle 7"/>
          <p:cNvSpPr>
            <a:spLocks noChangeArrowheads="1"/>
          </p:cNvSpPr>
          <p:nvPr/>
        </p:nvSpPr>
        <p:spPr bwMode="auto">
          <a:xfrm>
            <a:off x="3446463" y="4149725"/>
            <a:ext cx="20701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eMail: String</a:t>
            </a:r>
            <a:endParaRPr lang="el-GR" altLang="el-GR" sz="1800"/>
          </a:p>
        </p:txBody>
      </p:sp>
      <p:sp>
        <p:nvSpPr>
          <p:cNvPr id="731144" name="Rectangle 8"/>
          <p:cNvSpPr>
            <a:spLocks noChangeArrowheads="1"/>
          </p:cNvSpPr>
          <p:nvPr/>
        </p:nvSpPr>
        <p:spPr bwMode="auto">
          <a:xfrm>
            <a:off x="3448050" y="5184775"/>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31145" name="Rectangle 9"/>
          <p:cNvSpPr>
            <a:spLocks noChangeArrowheads="1"/>
          </p:cNvSpPr>
          <p:nvPr/>
        </p:nvSpPr>
        <p:spPr bwMode="auto">
          <a:xfrm>
            <a:off x="3448050" y="5726113"/>
            <a:ext cx="2293938" cy="6286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οδός</a:t>
            </a:r>
            <a:r>
              <a:rPr lang="en-US" altLang="el-GR" sz="1800"/>
              <a:t>: String</a:t>
            </a:r>
          </a:p>
          <a:p>
            <a:r>
              <a:rPr lang="el-GR" altLang="el-GR" sz="1800"/>
              <a:t>αριθμός</a:t>
            </a:r>
            <a:r>
              <a:rPr lang="en-US" altLang="el-GR" sz="1800"/>
              <a:t>: String</a:t>
            </a:r>
            <a:endParaRPr lang="el-GR" altLang="el-GR" sz="1800"/>
          </a:p>
        </p:txBody>
      </p:sp>
      <p:sp>
        <p:nvSpPr>
          <p:cNvPr id="731146" name="Rectangle 10"/>
          <p:cNvSpPr>
            <a:spLocks noChangeArrowheads="1"/>
          </p:cNvSpPr>
          <p:nvPr/>
        </p:nvSpPr>
        <p:spPr bwMode="auto">
          <a:xfrm>
            <a:off x="6867525" y="5094288"/>
            <a:ext cx="202565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ΤαχυδρΚώδικας</a:t>
            </a:r>
          </a:p>
        </p:txBody>
      </p:sp>
      <p:sp>
        <p:nvSpPr>
          <p:cNvPr id="731147" name="Rectangle 11"/>
          <p:cNvSpPr>
            <a:spLocks noChangeArrowheads="1"/>
          </p:cNvSpPr>
          <p:nvPr/>
        </p:nvSpPr>
        <p:spPr bwMode="auto">
          <a:xfrm>
            <a:off x="6867525" y="5635625"/>
            <a:ext cx="202565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ταχΚωδ</a:t>
            </a:r>
            <a:r>
              <a:rPr lang="en-US" altLang="el-GR" sz="1800"/>
              <a:t>: String</a:t>
            </a:r>
            <a:endParaRPr lang="el-GR" altLang="el-GR" sz="1800"/>
          </a:p>
        </p:txBody>
      </p:sp>
      <p:sp>
        <p:nvSpPr>
          <p:cNvPr id="731148" name="AutoShape 12"/>
          <p:cNvSpPr>
            <a:spLocks noChangeArrowheads="1"/>
          </p:cNvSpPr>
          <p:nvPr/>
        </p:nvSpPr>
        <p:spPr bwMode="auto">
          <a:xfrm>
            <a:off x="2636838" y="4103688"/>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1149" name="Line 13"/>
          <p:cNvSpPr>
            <a:spLocks noChangeShapeType="1"/>
          </p:cNvSpPr>
          <p:nvPr/>
        </p:nvSpPr>
        <p:spPr bwMode="auto">
          <a:xfrm>
            <a:off x="2862263" y="4194175"/>
            <a:ext cx="584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1150" name="Text Box 14"/>
          <p:cNvSpPr txBox="1">
            <a:spLocks noChangeArrowheads="1"/>
          </p:cNvSpPr>
          <p:nvPr/>
        </p:nvSpPr>
        <p:spPr bwMode="auto">
          <a:xfrm>
            <a:off x="3132138" y="356393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1151" name="AutoShape 15"/>
          <p:cNvSpPr>
            <a:spLocks noChangeArrowheads="1"/>
          </p:cNvSpPr>
          <p:nvPr/>
        </p:nvSpPr>
        <p:spPr bwMode="auto">
          <a:xfrm>
            <a:off x="2636838" y="4464050"/>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1152" name="Freeform 16"/>
          <p:cNvSpPr>
            <a:spLocks/>
          </p:cNvSpPr>
          <p:nvPr/>
        </p:nvSpPr>
        <p:spPr bwMode="auto">
          <a:xfrm>
            <a:off x="2862263" y="4554538"/>
            <a:ext cx="584200" cy="1619250"/>
          </a:xfrm>
          <a:custGeom>
            <a:avLst/>
            <a:gdLst>
              <a:gd name="T0" fmla="*/ 0 w 368"/>
              <a:gd name="T1" fmla="*/ 0 h 1020"/>
              <a:gd name="T2" fmla="*/ 170 w 368"/>
              <a:gd name="T3" fmla="*/ 0 h 1020"/>
              <a:gd name="T4" fmla="*/ 170 w 368"/>
              <a:gd name="T5" fmla="*/ 1020 h 1020"/>
              <a:gd name="T6" fmla="*/ 368 w 368"/>
              <a:gd name="T7" fmla="*/ 1020 h 1020"/>
            </a:gdLst>
            <a:ahLst/>
            <a:cxnLst>
              <a:cxn ang="0">
                <a:pos x="T0" y="T1"/>
              </a:cxn>
              <a:cxn ang="0">
                <a:pos x="T2" y="T3"/>
              </a:cxn>
              <a:cxn ang="0">
                <a:pos x="T4" y="T5"/>
              </a:cxn>
              <a:cxn ang="0">
                <a:pos x="T6" y="T7"/>
              </a:cxn>
            </a:cxnLst>
            <a:rect l="0" t="0" r="r" b="b"/>
            <a:pathLst>
              <a:path w="368" h="1020">
                <a:moveTo>
                  <a:pt x="0" y="0"/>
                </a:moveTo>
                <a:lnTo>
                  <a:pt x="170" y="0"/>
                </a:lnTo>
                <a:lnTo>
                  <a:pt x="170" y="1020"/>
                </a:lnTo>
                <a:lnTo>
                  <a:pt x="368" y="1020"/>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1153" name="Text Box 17"/>
          <p:cNvSpPr txBox="1">
            <a:spLocks noChangeArrowheads="1"/>
          </p:cNvSpPr>
          <p:nvPr/>
        </p:nvSpPr>
        <p:spPr bwMode="auto">
          <a:xfrm>
            <a:off x="2997200" y="62642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1154" name="Line 18"/>
          <p:cNvSpPr>
            <a:spLocks noChangeShapeType="1"/>
          </p:cNvSpPr>
          <p:nvPr/>
        </p:nvSpPr>
        <p:spPr bwMode="auto">
          <a:xfrm>
            <a:off x="5741988" y="5815013"/>
            <a:ext cx="11255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1155" name="Text Box 19"/>
          <p:cNvSpPr txBox="1">
            <a:spLocks noChangeArrowheads="1"/>
          </p:cNvSpPr>
          <p:nvPr/>
        </p:nvSpPr>
        <p:spPr bwMode="auto">
          <a:xfrm>
            <a:off x="5786438" y="5408613"/>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1156" name="Text Box 20"/>
          <p:cNvSpPr txBox="1">
            <a:spLocks noChangeArrowheads="1"/>
          </p:cNvSpPr>
          <p:nvPr/>
        </p:nvSpPr>
        <p:spPr bwMode="auto">
          <a:xfrm>
            <a:off x="6507163" y="5408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2" name="Rectangle 2"/>
          <p:cNvSpPr>
            <a:spLocks noGrp="1" noChangeArrowheads="1"/>
          </p:cNvSpPr>
          <p:nvPr>
            <p:ph type="title"/>
          </p:nvPr>
        </p:nvSpPr>
        <p:spPr/>
        <p:txBody>
          <a:bodyPr>
            <a:normAutofit fontScale="90000"/>
          </a:bodyPr>
          <a:lstStyle/>
          <a:p>
            <a:r>
              <a:rPr lang="el-GR" altLang="el-GR" sz="4000" dirty="0"/>
              <a:t>Μοντέλο Πεδίου Τραπεζικού Συστήματος με ιδιότητες</a:t>
            </a:r>
          </a:p>
        </p:txBody>
      </p:sp>
      <p:sp>
        <p:nvSpPr>
          <p:cNvPr id="27" name="Slide Number Placeholder 3"/>
          <p:cNvSpPr>
            <a:spLocks noGrp="1"/>
          </p:cNvSpPr>
          <p:nvPr>
            <p:ph type="sldNum" sz="quarter" idx="12"/>
          </p:nvPr>
        </p:nvSpPr>
        <p:spPr/>
        <p:txBody>
          <a:bodyPr/>
          <a:lstStyle/>
          <a:p>
            <a:fld id="{7662E315-07C3-4013-9910-97312CC35B84}" type="slidenum">
              <a:rPr lang="el-GR" altLang="el-GR"/>
              <a:pPr/>
              <a:t>81</a:t>
            </a:fld>
            <a:endParaRPr lang="el-GR" altLang="el-GR"/>
          </a:p>
        </p:txBody>
      </p:sp>
      <p:sp>
        <p:nvSpPr>
          <p:cNvPr id="732163" name="Rectangle 3"/>
          <p:cNvSpPr>
            <a:spLocks noChangeArrowheads="1"/>
          </p:cNvSpPr>
          <p:nvPr/>
        </p:nvSpPr>
        <p:spPr bwMode="auto">
          <a:xfrm>
            <a:off x="341313" y="20796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Πελάτης</a:t>
            </a:r>
          </a:p>
        </p:txBody>
      </p:sp>
      <p:sp>
        <p:nvSpPr>
          <p:cNvPr id="732164" name="Rectangle 4"/>
          <p:cNvSpPr>
            <a:spLocks noChangeArrowheads="1"/>
          </p:cNvSpPr>
          <p:nvPr/>
        </p:nvSpPr>
        <p:spPr bwMode="auto">
          <a:xfrm>
            <a:off x="3538538" y="20796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Λογαριασμός</a:t>
            </a:r>
          </a:p>
        </p:txBody>
      </p:sp>
      <p:sp>
        <p:nvSpPr>
          <p:cNvPr id="732165" name="Rectangle 5"/>
          <p:cNvSpPr>
            <a:spLocks noChangeArrowheads="1"/>
          </p:cNvSpPr>
          <p:nvPr/>
        </p:nvSpPr>
        <p:spPr bwMode="auto">
          <a:xfrm>
            <a:off x="3492500" y="4598988"/>
            <a:ext cx="2293938" cy="495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Δοσοληψία</a:t>
            </a:r>
          </a:p>
        </p:txBody>
      </p:sp>
      <p:sp>
        <p:nvSpPr>
          <p:cNvPr id="732166" name="Rectangle 6"/>
          <p:cNvSpPr>
            <a:spLocks noChangeArrowheads="1"/>
          </p:cNvSpPr>
          <p:nvPr/>
        </p:nvSpPr>
        <p:spPr bwMode="auto">
          <a:xfrm>
            <a:off x="6102350" y="3924300"/>
            <a:ext cx="2906713"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Κάρτα</a:t>
            </a:r>
          </a:p>
        </p:txBody>
      </p:sp>
      <p:sp>
        <p:nvSpPr>
          <p:cNvPr id="732167" name="Line 7"/>
          <p:cNvSpPr>
            <a:spLocks noChangeShapeType="1"/>
          </p:cNvSpPr>
          <p:nvPr/>
        </p:nvSpPr>
        <p:spPr bwMode="auto">
          <a:xfrm>
            <a:off x="2636838" y="2393950"/>
            <a:ext cx="900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2168" name="Text Box 8"/>
          <p:cNvSpPr txBox="1">
            <a:spLocks noChangeArrowheads="1"/>
          </p:cNvSpPr>
          <p:nvPr/>
        </p:nvSpPr>
        <p:spPr bwMode="auto">
          <a:xfrm>
            <a:off x="2635250" y="190023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2169" name="Text Box 9"/>
          <p:cNvSpPr txBox="1">
            <a:spLocks noChangeArrowheads="1"/>
          </p:cNvSpPr>
          <p:nvPr/>
        </p:nvSpPr>
        <p:spPr bwMode="auto">
          <a:xfrm>
            <a:off x="3176588" y="190023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2170" name="Text Box 10"/>
          <p:cNvSpPr txBox="1">
            <a:spLocks noChangeArrowheads="1"/>
          </p:cNvSpPr>
          <p:nvPr/>
        </p:nvSpPr>
        <p:spPr bwMode="auto">
          <a:xfrm>
            <a:off x="5832475" y="27543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2171" name="Text Box 11"/>
          <p:cNvSpPr txBox="1">
            <a:spLocks noChangeArrowheads="1"/>
          </p:cNvSpPr>
          <p:nvPr/>
        </p:nvSpPr>
        <p:spPr bwMode="auto">
          <a:xfrm>
            <a:off x="7812088" y="342900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2172" name="Text Box 12"/>
          <p:cNvSpPr txBox="1">
            <a:spLocks noChangeArrowheads="1"/>
          </p:cNvSpPr>
          <p:nvPr/>
        </p:nvSpPr>
        <p:spPr bwMode="auto">
          <a:xfrm>
            <a:off x="4706938" y="36544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2173" name="Text Box 13"/>
          <p:cNvSpPr txBox="1">
            <a:spLocks noChangeArrowheads="1"/>
          </p:cNvSpPr>
          <p:nvPr/>
        </p:nvSpPr>
        <p:spPr bwMode="auto">
          <a:xfrm>
            <a:off x="4751388" y="4149725"/>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2174" name="Line 14"/>
          <p:cNvSpPr>
            <a:spLocks noChangeShapeType="1"/>
          </p:cNvSpPr>
          <p:nvPr/>
        </p:nvSpPr>
        <p:spPr bwMode="auto">
          <a:xfrm>
            <a:off x="4662488" y="3608388"/>
            <a:ext cx="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2175" name="Rectangle 15"/>
          <p:cNvSpPr>
            <a:spLocks noChangeArrowheads="1"/>
          </p:cNvSpPr>
          <p:nvPr/>
        </p:nvSpPr>
        <p:spPr bwMode="auto">
          <a:xfrm>
            <a:off x="341313" y="2620963"/>
            <a:ext cx="2293937" cy="9429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επώνυμο</a:t>
            </a:r>
            <a:r>
              <a:rPr lang="en-US" altLang="el-GR" sz="1800"/>
              <a:t>: String</a:t>
            </a:r>
            <a:endParaRPr lang="el-GR" altLang="el-GR" sz="1800"/>
          </a:p>
          <a:p>
            <a:r>
              <a:rPr lang="el-GR" altLang="el-GR" sz="1800"/>
              <a:t>όνομα</a:t>
            </a:r>
            <a:r>
              <a:rPr lang="en-US" altLang="el-GR" sz="1800"/>
              <a:t>: String</a:t>
            </a:r>
            <a:endParaRPr lang="el-GR" altLang="el-GR" sz="1800"/>
          </a:p>
          <a:p>
            <a:r>
              <a:rPr lang="en-US" altLang="el-GR" sz="1800"/>
              <a:t>email: EmailAddress</a:t>
            </a:r>
          </a:p>
        </p:txBody>
      </p:sp>
      <p:sp>
        <p:nvSpPr>
          <p:cNvPr id="732176" name="Rectangle 16"/>
          <p:cNvSpPr>
            <a:spLocks noChangeArrowheads="1"/>
          </p:cNvSpPr>
          <p:nvPr/>
        </p:nvSpPr>
        <p:spPr bwMode="auto">
          <a:xfrm>
            <a:off x="3538538" y="2620963"/>
            <a:ext cx="2293937" cy="9874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αριθΛογ</a:t>
            </a:r>
            <a:r>
              <a:rPr lang="en-US" altLang="el-GR" sz="1800"/>
              <a:t>: AccountId</a:t>
            </a:r>
            <a:endParaRPr lang="el-GR" altLang="el-GR" sz="1800"/>
          </a:p>
          <a:p>
            <a:r>
              <a:rPr lang="el-GR" altLang="el-GR" sz="1800"/>
              <a:t>/υπόλοιπο</a:t>
            </a:r>
            <a:r>
              <a:rPr lang="en-US" altLang="el-GR" sz="1800"/>
              <a:t>: Money</a:t>
            </a:r>
            <a:endParaRPr lang="el-GR" altLang="el-GR" sz="1800"/>
          </a:p>
        </p:txBody>
      </p:sp>
      <p:sp>
        <p:nvSpPr>
          <p:cNvPr id="732177" name="Rectangle 17"/>
          <p:cNvSpPr>
            <a:spLocks noChangeArrowheads="1"/>
          </p:cNvSpPr>
          <p:nvPr/>
        </p:nvSpPr>
        <p:spPr bwMode="auto">
          <a:xfrm>
            <a:off x="3492500" y="5094288"/>
            <a:ext cx="2293938"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ημερομηνία</a:t>
            </a:r>
            <a:r>
              <a:rPr lang="en-US" altLang="el-GR" sz="1800"/>
              <a:t>: Date</a:t>
            </a:r>
            <a:endParaRPr lang="el-GR" altLang="el-GR" sz="1800"/>
          </a:p>
          <a:p>
            <a:r>
              <a:rPr lang="el-GR" altLang="el-GR" sz="1800"/>
              <a:t>ποσό</a:t>
            </a:r>
            <a:r>
              <a:rPr lang="en-US" altLang="el-GR" sz="1800"/>
              <a:t>: Money</a:t>
            </a:r>
            <a:endParaRPr lang="el-GR" altLang="el-GR" sz="1800"/>
          </a:p>
        </p:txBody>
      </p:sp>
      <p:sp>
        <p:nvSpPr>
          <p:cNvPr id="732178" name="Rectangle 18"/>
          <p:cNvSpPr>
            <a:spLocks noChangeArrowheads="1"/>
          </p:cNvSpPr>
          <p:nvPr/>
        </p:nvSpPr>
        <p:spPr bwMode="auto">
          <a:xfrm>
            <a:off x="6102350" y="4465638"/>
            <a:ext cx="2906713" cy="15732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αριθΚάρτας</a:t>
            </a:r>
            <a:r>
              <a:rPr lang="en-US" altLang="el-GR" sz="1800"/>
              <a:t>: CardId</a:t>
            </a:r>
            <a:endParaRPr lang="el-GR" altLang="el-GR" sz="1800"/>
          </a:p>
          <a:p>
            <a:r>
              <a:rPr lang="en-US" altLang="el-GR" sz="1800"/>
              <a:t>pin: String</a:t>
            </a:r>
          </a:p>
          <a:p>
            <a:r>
              <a:rPr lang="el-GR" altLang="el-GR" sz="1800"/>
              <a:t>ημερομΛήξης</a:t>
            </a:r>
            <a:r>
              <a:rPr lang="en-US" altLang="el-GR" sz="1800"/>
              <a:t>: Date</a:t>
            </a:r>
            <a:endParaRPr lang="el-GR" altLang="el-GR" sz="1800"/>
          </a:p>
          <a:p>
            <a:r>
              <a:rPr lang="el-GR" altLang="el-GR" sz="1800"/>
              <a:t>δήλωσηΑπώλειας</a:t>
            </a:r>
            <a:r>
              <a:rPr lang="en-US" altLang="el-GR" sz="1800"/>
              <a:t>: Boolean</a:t>
            </a:r>
            <a:endParaRPr lang="el-GR" altLang="el-GR" sz="1800"/>
          </a:p>
          <a:p>
            <a:r>
              <a:rPr lang="en-US" altLang="el-GR" sz="1800"/>
              <a:t>/</a:t>
            </a:r>
            <a:r>
              <a:rPr lang="el-GR" altLang="el-GR" sz="1800"/>
              <a:t>ενεργή</a:t>
            </a:r>
            <a:r>
              <a:rPr lang="en-US" altLang="el-GR" sz="1800"/>
              <a:t>:Boolean</a:t>
            </a:r>
            <a:endParaRPr lang="el-GR" altLang="el-GR" sz="1800"/>
          </a:p>
        </p:txBody>
      </p:sp>
      <p:sp>
        <p:nvSpPr>
          <p:cNvPr id="732179" name="Rectangle 19"/>
          <p:cNvSpPr>
            <a:spLocks noChangeArrowheads="1"/>
          </p:cNvSpPr>
          <p:nvPr/>
        </p:nvSpPr>
        <p:spPr bwMode="auto">
          <a:xfrm>
            <a:off x="342900" y="4238625"/>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32180" name="Rectangle 20"/>
          <p:cNvSpPr>
            <a:spLocks noChangeArrowheads="1"/>
          </p:cNvSpPr>
          <p:nvPr/>
        </p:nvSpPr>
        <p:spPr bwMode="auto">
          <a:xfrm>
            <a:off x="342900" y="4779963"/>
            <a:ext cx="2293938" cy="1304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οδός</a:t>
            </a:r>
            <a:r>
              <a:rPr lang="en-US" altLang="el-GR" sz="1800"/>
              <a:t>: String</a:t>
            </a:r>
          </a:p>
          <a:p>
            <a:r>
              <a:rPr lang="el-GR" altLang="el-GR" sz="1800"/>
              <a:t>αριθμός</a:t>
            </a:r>
            <a:r>
              <a:rPr lang="en-US" altLang="el-GR" sz="1800"/>
              <a:t>: String</a:t>
            </a:r>
            <a:endParaRPr lang="el-GR" altLang="el-GR" sz="1800"/>
          </a:p>
          <a:p>
            <a:r>
              <a:rPr lang="el-GR" altLang="el-GR" sz="1800"/>
              <a:t>πόλη: </a:t>
            </a:r>
            <a:r>
              <a:rPr lang="en-US" altLang="el-GR" sz="1800"/>
              <a:t>String</a:t>
            </a:r>
            <a:endParaRPr lang="el-GR" altLang="el-GR" sz="1800"/>
          </a:p>
          <a:p>
            <a:r>
              <a:rPr lang="el-GR" altLang="el-GR" sz="1800"/>
              <a:t>ΤΚ</a:t>
            </a:r>
            <a:r>
              <a:rPr lang="en-US" altLang="el-GR" sz="1800"/>
              <a:t>: </a:t>
            </a:r>
            <a:r>
              <a:rPr lang="el-GR" altLang="el-GR" sz="1800"/>
              <a:t>ΤαχυδρΚώδικας</a:t>
            </a:r>
          </a:p>
        </p:txBody>
      </p:sp>
      <p:sp>
        <p:nvSpPr>
          <p:cNvPr id="732181" name="Freeform 21"/>
          <p:cNvSpPr>
            <a:spLocks/>
          </p:cNvSpPr>
          <p:nvPr/>
        </p:nvSpPr>
        <p:spPr bwMode="auto">
          <a:xfrm>
            <a:off x="5832475" y="2754313"/>
            <a:ext cx="1889125" cy="1169987"/>
          </a:xfrm>
          <a:custGeom>
            <a:avLst/>
            <a:gdLst>
              <a:gd name="T0" fmla="*/ 0 w 1190"/>
              <a:gd name="T1" fmla="*/ 0 h 737"/>
              <a:gd name="T2" fmla="*/ 1190 w 1190"/>
              <a:gd name="T3" fmla="*/ 0 h 737"/>
              <a:gd name="T4" fmla="*/ 1190 w 1190"/>
              <a:gd name="T5" fmla="*/ 737 h 737"/>
            </a:gdLst>
            <a:ahLst/>
            <a:cxnLst>
              <a:cxn ang="0">
                <a:pos x="T0" y="T1"/>
              </a:cxn>
              <a:cxn ang="0">
                <a:pos x="T2" y="T3"/>
              </a:cxn>
              <a:cxn ang="0">
                <a:pos x="T4" y="T5"/>
              </a:cxn>
            </a:cxnLst>
            <a:rect l="0" t="0" r="r" b="b"/>
            <a:pathLst>
              <a:path w="1190" h="737">
                <a:moveTo>
                  <a:pt x="0" y="0"/>
                </a:moveTo>
                <a:lnTo>
                  <a:pt x="1190" y="0"/>
                </a:lnTo>
                <a:lnTo>
                  <a:pt x="1190" y="737"/>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2182" name="Line 22"/>
          <p:cNvSpPr>
            <a:spLocks noChangeShapeType="1"/>
          </p:cNvSpPr>
          <p:nvPr/>
        </p:nvSpPr>
        <p:spPr bwMode="auto">
          <a:xfrm flipV="1">
            <a:off x="792163" y="3743325"/>
            <a:ext cx="0" cy="495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2183" name="Text Box 23"/>
          <p:cNvSpPr txBox="1">
            <a:spLocks noChangeArrowheads="1"/>
          </p:cNvSpPr>
          <p:nvPr/>
        </p:nvSpPr>
        <p:spPr bwMode="auto">
          <a:xfrm>
            <a:off x="836613" y="37893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2184" name="AutoShape 24"/>
          <p:cNvSpPr>
            <a:spLocks noChangeArrowheads="1"/>
          </p:cNvSpPr>
          <p:nvPr/>
        </p:nvSpPr>
        <p:spPr bwMode="auto">
          <a:xfrm>
            <a:off x="701675" y="3563938"/>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6" name="Rectangle 2"/>
          <p:cNvSpPr>
            <a:spLocks noGrp="1" noChangeArrowheads="1"/>
          </p:cNvSpPr>
          <p:nvPr>
            <p:ph type="title"/>
          </p:nvPr>
        </p:nvSpPr>
        <p:spPr/>
        <p:txBody>
          <a:bodyPr>
            <a:normAutofit fontScale="90000"/>
          </a:bodyPr>
          <a:lstStyle/>
          <a:p>
            <a:r>
              <a:rPr lang="el-GR" altLang="el-GR"/>
              <a:t>Διάκριση ιδιοτήτων και κλάσεων</a:t>
            </a:r>
          </a:p>
        </p:txBody>
      </p:sp>
      <p:sp>
        <p:nvSpPr>
          <p:cNvPr id="733187" name="Rectangle 3"/>
          <p:cNvSpPr>
            <a:spLocks noGrp="1" noChangeArrowheads="1"/>
          </p:cNvSpPr>
          <p:nvPr>
            <p:ph idx="1"/>
          </p:nvPr>
        </p:nvSpPr>
        <p:spPr>
          <a:xfrm>
            <a:off x="521550" y="1448781"/>
            <a:ext cx="8325925" cy="4815534"/>
          </a:xfrm>
          <a:noFill/>
        </p:spPr>
        <p:txBody>
          <a:bodyPr lIns="54000" rIns="54000"/>
          <a:lstStyle/>
          <a:p>
            <a:pPr marL="273050" indent="-273050">
              <a:spcBef>
                <a:spcPts val="0"/>
              </a:spcBef>
              <a:spcAft>
                <a:spcPts val="0"/>
              </a:spcAft>
            </a:pPr>
            <a:r>
              <a:rPr lang="el-GR" altLang="el-GR" sz="2200" dirty="0"/>
              <a:t>Μερικές φορές η χρήση «</a:t>
            </a:r>
            <a:r>
              <a:rPr lang="en-US" altLang="el-GR" sz="2200" dirty="0"/>
              <a:t>String</a:t>
            </a:r>
            <a:r>
              <a:rPr lang="el-GR" altLang="el-GR" sz="2200" dirty="0"/>
              <a:t>» μοιάζει φυσική αλλά το σωστό είναι να χρησιμοποιήσουμε κλάση</a:t>
            </a:r>
          </a:p>
          <a:p>
            <a:pPr marL="820738" lvl="1" indent="-368300">
              <a:spcBef>
                <a:spcPts val="0"/>
              </a:spcBef>
              <a:spcAft>
                <a:spcPts val="0"/>
              </a:spcAft>
            </a:pPr>
            <a:r>
              <a:rPr lang="el-GR" altLang="el-GR" sz="2000" dirty="0"/>
              <a:t>Αν χρειαζόμαστε περιορισμένο λεξιλόγιο ή ελέγχους, πολλαπλές συσχετίσεις ή λειτουργίες, μάλλον πρέπει να επιλέξουμε κλάση</a:t>
            </a:r>
          </a:p>
          <a:p>
            <a:pPr marL="273050" indent="-273050">
              <a:spcBef>
                <a:spcPts val="0"/>
              </a:spcBef>
              <a:spcAft>
                <a:spcPts val="0"/>
              </a:spcAft>
            </a:pPr>
            <a:r>
              <a:rPr lang="el-GR" altLang="el-GR" sz="2200" dirty="0"/>
              <a:t>Στις ιδιότητες προσέχουμε να μην επαναλαμβάνουμε πληροφορία</a:t>
            </a:r>
          </a:p>
        </p:txBody>
      </p:sp>
      <p:sp>
        <p:nvSpPr>
          <p:cNvPr id="33" name="Slide Number Placeholder 5"/>
          <p:cNvSpPr>
            <a:spLocks noGrp="1"/>
          </p:cNvSpPr>
          <p:nvPr>
            <p:ph type="sldNum" sz="quarter" idx="12"/>
          </p:nvPr>
        </p:nvSpPr>
        <p:spPr/>
        <p:txBody>
          <a:bodyPr/>
          <a:lstStyle/>
          <a:p>
            <a:fld id="{62EABA37-BF75-47E8-AC86-2FD741C66B5B}" type="slidenum">
              <a:rPr lang="el-GR" altLang="el-GR"/>
              <a:pPr/>
              <a:t>82</a:t>
            </a:fld>
            <a:endParaRPr lang="el-GR" altLang="el-GR"/>
          </a:p>
        </p:txBody>
      </p:sp>
      <p:sp>
        <p:nvSpPr>
          <p:cNvPr id="733188" name="Rectangle 4"/>
          <p:cNvSpPr>
            <a:spLocks noChangeArrowheads="1"/>
          </p:cNvSpPr>
          <p:nvPr/>
        </p:nvSpPr>
        <p:spPr bwMode="auto">
          <a:xfrm>
            <a:off x="1781175" y="3068638"/>
            <a:ext cx="2520950" cy="404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Βιβλίο</a:t>
            </a:r>
          </a:p>
        </p:txBody>
      </p:sp>
      <p:sp>
        <p:nvSpPr>
          <p:cNvPr id="733189" name="Rectangle 5"/>
          <p:cNvSpPr>
            <a:spLocks noChangeArrowheads="1"/>
          </p:cNvSpPr>
          <p:nvPr/>
        </p:nvSpPr>
        <p:spPr bwMode="auto">
          <a:xfrm>
            <a:off x="1781175" y="3473450"/>
            <a:ext cx="2520950" cy="157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τίτλος: </a:t>
            </a:r>
            <a:r>
              <a:rPr lang="en-US" altLang="el-GR" sz="1800"/>
              <a:t>String</a:t>
            </a:r>
          </a:p>
          <a:p>
            <a:r>
              <a:rPr lang="el-GR" altLang="el-GR" sz="1800"/>
              <a:t>εκδοτικόςΟίκος: </a:t>
            </a:r>
            <a:r>
              <a:rPr lang="en-US" altLang="el-GR" sz="1800"/>
              <a:t>string</a:t>
            </a:r>
          </a:p>
          <a:p>
            <a:r>
              <a:rPr lang="en-US" altLang="el-GR" sz="1800"/>
              <a:t>isbn: ISBN</a:t>
            </a:r>
          </a:p>
          <a:p>
            <a:r>
              <a:rPr lang="el-GR" altLang="el-GR" sz="1800"/>
              <a:t>έκδοση: </a:t>
            </a:r>
            <a:r>
              <a:rPr lang="en-US" altLang="el-GR" sz="1800"/>
              <a:t>int</a:t>
            </a:r>
          </a:p>
          <a:p>
            <a:r>
              <a:rPr lang="el-GR" altLang="el-GR" sz="1800"/>
              <a:t>έτοςΕκδοσης: </a:t>
            </a:r>
            <a:r>
              <a:rPr lang="en-US" altLang="el-GR" sz="1800"/>
              <a:t>int</a:t>
            </a:r>
            <a:endParaRPr lang="el-GR" altLang="el-GR" sz="1800"/>
          </a:p>
        </p:txBody>
      </p:sp>
      <p:sp>
        <p:nvSpPr>
          <p:cNvPr id="733190" name="Rectangle 6"/>
          <p:cNvSpPr>
            <a:spLocks noChangeArrowheads="1"/>
          </p:cNvSpPr>
          <p:nvPr/>
        </p:nvSpPr>
        <p:spPr bwMode="auto">
          <a:xfrm>
            <a:off x="1736725" y="5634038"/>
            <a:ext cx="2520950" cy="404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Αντίτυπο</a:t>
            </a:r>
          </a:p>
        </p:txBody>
      </p:sp>
      <p:sp>
        <p:nvSpPr>
          <p:cNvPr id="733191" name="Rectangle 7"/>
          <p:cNvSpPr>
            <a:spLocks noChangeArrowheads="1"/>
          </p:cNvSpPr>
          <p:nvPr/>
        </p:nvSpPr>
        <p:spPr bwMode="auto">
          <a:xfrm>
            <a:off x="1736725" y="6038850"/>
            <a:ext cx="2520950" cy="6286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αριθΕισαγωγής: </a:t>
            </a:r>
            <a:r>
              <a:rPr lang="en-US" altLang="el-GR" sz="1800"/>
              <a:t>Int</a:t>
            </a:r>
          </a:p>
          <a:p>
            <a:r>
              <a:rPr lang="el-GR" altLang="el-GR" sz="1800"/>
              <a:t>τίτλος: </a:t>
            </a:r>
            <a:r>
              <a:rPr lang="en-US" altLang="el-GR" sz="1800"/>
              <a:t>String</a:t>
            </a:r>
          </a:p>
        </p:txBody>
      </p:sp>
      <p:sp>
        <p:nvSpPr>
          <p:cNvPr id="733192" name="Rectangle 8"/>
          <p:cNvSpPr>
            <a:spLocks noChangeArrowheads="1"/>
          </p:cNvSpPr>
          <p:nvPr/>
        </p:nvSpPr>
        <p:spPr bwMode="auto">
          <a:xfrm>
            <a:off x="6416675" y="5184775"/>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Δανειζόμενος</a:t>
            </a:r>
          </a:p>
        </p:txBody>
      </p:sp>
      <p:sp>
        <p:nvSpPr>
          <p:cNvPr id="733193" name="Rectangle 9"/>
          <p:cNvSpPr>
            <a:spLocks noChangeArrowheads="1"/>
          </p:cNvSpPr>
          <p:nvPr/>
        </p:nvSpPr>
        <p:spPr bwMode="auto">
          <a:xfrm>
            <a:off x="6416675" y="5726113"/>
            <a:ext cx="2293938" cy="9429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επώνυμο</a:t>
            </a:r>
            <a:r>
              <a:rPr lang="en-US" altLang="el-GR" sz="1800"/>
              <a:t>: String</a:t>
            </a:r>
            <a:endParaRPr lang="el-GR" altLang="el-GR" sz="1800"/>
          </a:p>
          <a:p>
            <a:r>
              <a:rPr lang="el-GR" altLang="el-GR" sz="1800"/>
              <a:t>όνομα</a:t>
            </a:r>
            <a:r>
              <a:rPr lang="en-US" altLang="el-GR" sz="1800"/>
              <a:t>: String</a:t>
            </a:r>
            <a:endParaRPr lang="el-GR" altLang="el-GR" sz="1800"/>
          </a:p>
          <a:p>
            <a:r>
              <a:rPr lang="en-US" altLang="el-GR" sz="1800"/>
              <a:t>email: EmailAddress</a:t>
            </a:r>
          </a:p>
        </p:txBody>
      </p:sp>
      <p:sp>
        <p:nvSpPr>
          <p:cNvPr id="733194" name="Rectangle 10"/>
          <p:cNvSpPr>
            <a:spLocks noChangeArrowheads="1"/>
          </p:cNvSpPr>
          <p:nvPr/>
        </p:nvSpPr>
        <p:spPr bwMode="auto">
          <a:xfrm>
            <a:off x="6373813" y="3113088"/>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33195" name="Rectangle 11"/>
          <p:cNvSpPr>
            <a:spLocks noChangeArrowheads="1"/>
          </p:cNvSpPr>
          <p:nvPr/>
        </p:nvSpPr>
        <p:spPr bwMode="auto">
          <a:xfrm>
            <a:off x="6373813" y="3654425"/>
            <a:ext cx="2293937" cy="360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a:t>
            </a:r>
          </a:p>
        </p:txBody>
      </p:sp>
      <p:sp>
        <p:nvSpPr>
          <p:cNvPr id="733196" name="AutoShape 12"/>
          <p:cNvSpPr>
            <a:spLocks noChangeArrowheads="1"/>
          </p:cNvSpPr>
          <p:nvPr/>
        </p:nvSpPr>
        <p:spPr bwMode="auto">
          <a:xfrm flipV="1">
            <a:off x="161925" y="3473450"/>
            <a:ext cx="1216025" cy="1216025"/>
          </a:xfrm>
          <a:prstGeom prst="foldedCorner">
            <a:avLst>
              <a:gd name="adj" fmla="val 21412"/>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Σφάλμα: ο εκδοτικός οίκος είναι κλάση</a:t>
            </a:r>
          </a:p>
        </p:txBody>
      </p:sp>
      <p:sp>
        <p:nvSpPr>
          <p:cNvPr id="733197" name="Line 13"/>
          <p:cNvSpPr>
            <a:spLocks noChangeShapeType="1"/>
          </p:cNvSpPr>
          <p:nvPr/>
        </p:nvSpPr>
        <p:spPr bwMode="auto">
          <a:xfrm>
            <a:off x="1376363" y="3968750"/>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198" name="Oval 14"/>
          <p:cNvSpPr>
            <a:spLocks noChangeArrowheads="1"/>
          </p:cNvSpPr>
          <p:nvPr/>
        </p:nvSpPr>
        <p:spPr bwMode="auto">
          <a:xfrm>
            <a:off x="1692275" y="3924300"/>
            <a:ext cx="134938" cy="9048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3199" name="Line 15"/>
          <p:cNvSpPr>
            <a:spLocks noChangeShapeType="1"/>
          </p:cNvSpPr>
          <p:nvPr/>
        </p:nvSpPr>
        <p:spPr bwMode="auto">
          <a:xfrm>
            <a:off x="2951163" y="5049838"/>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00" name="Text Box 16"/>
          <p:cNvSpPr txBox="1">
            <a:spLocks noChangeArrowheads="1"/>
          </p:cNvSpPr>
          <p:nvPr/>
        </p:nvSpPr>
        <p:spPr bwMode="auto">
          <a:xfrm>
            <a:off x="2994025" y="50053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3201" name="Text Box 17"/>
          <p:cNvSpPr txBox="1">
            <a:spLocks noChangeArrowheads="1"/>
          </p:cNvSpPr>
          <p:nvPr/>
        </p:nvSpPr>
        <p:spPr bwMode="auto">
          <a:xfrm>
            <a:off x="2592388" y="5229225"/>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3202" name="AutoShape 18"/>
          <p:cNvSpPr>
            <a:spLocks noChangeArrowheads="1"/>
          </p:cNvSpPr>
          <p:nvPr/>
        </p:nvSpPr>
        <p:spPr bwMode="auto">
          <a:xfrm flipV="1">
            <a:off x="161925" y="5454650"/>
            <a:ext cx="1216025" cy="1216025"/>
          </a:xfrm>
          <a:prstGeom prst="foldedCorner">
            <a:avLst>
              <a:gd name="adj" fmla="val 21412"/>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Σφάλμα: ο τίτλος είναι περιττός</a:t>
            </a:r>
          </a:p>
        </p:txBody>
      </p:sp>
      <p:sp>
        <p:nvSpPr>
          <p:cNvPr id="733203" name="Line 19"/>
          <p:cNvSpPr>
            <a:spLocks noChangeShapeType="1"/>
          </p:cNvSpPr>
          <p:nvPr/>
        </p:nvSpPr>
        <p:spPr bwMode="auto">
          <a:xfrm>
            <a:off x="1376363" y="5949950"/>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04" name="Oval 20"/>
          <p:cNvSpPr>
            <a:spLocks noChangeArrowheads="1"/>
          </p:cNvSpPr>
          <p:nvPr/>
        </p:nvSpPr>
        <p:spPr bwMode="auto">
          <a:xfrm>
            <a:off x="1692275" y="5905500"/>
            <a:ext cx="134938" cy="9048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3205" name="Line 21"/>
          <p:cNvSpPr>
            <a:spLocks noChangeShapeType="1"/>
          </p:cNvSpPr>
          <p:nvPr/>
        </p:nvSpPr>
        <p:spPr bwMode="auto">
          <a:xfrm>
            <a:off x="4257675" y="6129338"/>
            <a:ext cx="21145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06" name="Text Box 22"/>
          <p:cNvSpPr txBox="1">
            <a:spLocks noChangeArrowheads="1"/>
          </p:cNvSpPr>
          <p:nvPr/>
        </p:nvSpPr>
        <p:spPr bwMode="auto">
          <a:xfrm>
            <a:off x="6011863" y="56784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3207" name="Text Box 23"/>
          <p:cNvSpPr txBox="1">
            <a:spLocks noChangeArrowheads="1"/>
          </p:cNvSpPr>
          <p:nvPr/>
        </p:nvSpPr>
        <p:spPr bwMode="auto">
          <a:xfrm>
            <a:off x="4346575" y="563403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3208" name="Text Box 24"/>
          <p:cNvSpPr txBox="1">
            <a:spLocks noChangeArrowheads="1"/>
          </p:cNvSpPr>
          <p:nvPr/>
        </p:nvSpPr>
        <p:spPr bwMode="auto">
          <a:xfrm>
            <a:off x="4708357" y="5770441"/>
            <a:ext cx="11842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dirty="0"/>
              <a:t>δανείζεται</a:t>
            </a:r>
          </a:p>
        </p:txBody>
      </p:sp>
      <p:sp>
        <p:nvSpPr>
          <p:cNvPr id="733209" name="Line 25"/>
          <p:cNvSpPr>
            <a:spLocks noChangeShapeType="1"/>
          </p:cNvSpPr>
          <p:nvPr/>
        </p:nvSpPr>
        <p:spPr bwMode="auto">
          <a:xfrm flipV="1">
            <a:off x="6686550" y="4014788"/>
            <a:ext cx="0" cy="11239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10" name="Line 26"/>
          <p:cNvSpPr>
            <a:spLocks noChangeShapeType="1"/>
          </p:cNvSpPr>
          <p:nvPr/>
        </p:nvSpPr>
        <p:spPr bwMode="auto">
          <a:xfrm flipV="1">
            <a:off x="8216900" y="4014788"/>
            <a:ext cx="0" cy="11239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11" name="AutoShape 27"/>
          <p:cNvSpPr>
            <a:spLocks noChangeArrowheads="1"/>
          </p:cNvSpPr>
          <p:nvPr/>
        </p:nvSpPr>
        <p:spPr bwMode="auto">
          <a:xfrm>
            <a:off x="6551613" y="5003800"/>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3212" name="AutoShape 28"/>
          <p:cNvSpPr>
            <a:spLocks noChangeArrowheads="1"/>
          </p:cNvSpPr>
          <p:nvPr/>
        </p:nvSpPr>
        <p:spPr bwMode="auto">
          <a:xfrm>
            <a:off x="8081963" y="4959350"/>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3213" name="Text Box 29"/>
          <p:cNvSpPr txBox="1">
            <a:spLocks noChangeArrowheads="1"/>
          </p:cNvSpPr>
          <p:nvPr/>
        </p:nvSpPr>
        <p:spPr bwMode="auto">
          <a:xfrm rot="16200000">
            <a:off x="5086351" y="4354512"/>
            <a:ext cx="18589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διεύθυνσηΟικίας</a:t>
            </a:r>
          </a:p>
        </p:txBody>
      </p:sp>
      <p:sp>
        <p:nvSpPr>
          <p:cNvPr id="733214" name="Text Box 30"/>
          <p:cNvSpPr txBox="1">
            <a:spLocks noChangeArrowheads="1"/>
          </p:cNvSpPr>
          <p:nvPr/>
        </p:nvSpPr>
        <p:spPr bwMode="auto">
          <a:xfrm rot="16200000">
            <a:off x="7601744" y="4307681"/>
            <a:ext cx="2574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διεύθυνσηΕπικοινωνίας</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Αυτοσυσχέτιση</a:t>
            </a:r>
          </a:p>
        </p:txBody>
      </p:sp>
      <p:sp>
        <p:nvSpPr>
          <p:cNvPr id="656387" name="Rectangle 5"/>
          <p:cNvSpPr>
            <a:spLocks noGrp="1" noChangeArrowheads="1"/>
          </p:cNvSpPr>
          <p:nvPr>
            <p:ph idx="1"/>
          </p:nvPr>
        </p:nvSpPr>
        <p:spPr/>
        <p:txBody>
          <a:bodyPr/>
          <a:lstStyle/>
          <a:p>
            <a:r>
              <a:rPr lang="el-GR" altLang="el-GR" sz="2800"/>
              <a:t>Υπάρχει και η δυνατότητα αυτοσυσχέτισης.</a:t>
            </a:r>
          </a:p>
          <a:p>
            <a:r>
              <a:rPr lang="el-GR" altLang="el-GR" sz="2800"/>
              <a:t>Η αυτοσυσχέτιση του σχήματος παράγει ιεραρχία αντικειμένων (στο επίπεδο των </a:t>
            </a:r>
            <a:r>
              <a:rPr lang="el-GR" altLang="el-GR" sz="2800" i="1"/>
              <a:t>αντικειμένων</a:t>
            </a:r>
            <a:r>
              <a:rPr lang="el-GR" altLang="el-GR" sz="2800"/>
              <a:t> όχι των κλάσεων)</a:t>
            </a:r>
          </a:p>
          <a:p>
            <a:pPr lvl="1"/>
            <a:r>
              <a:rPr lang="el-GR" altLang="el-GR" sz="2400"/>
              <a:t>Εξαιρετικά χρήσιμη η παρουσία ονομάτων στα άκρα</a:t>
            </a:r>
          </a:p>
        </p:txBody>
      </p:sp>
      <p:sp>
        <p:nvSpPr>
          <p:cNvPr id="14" name="Slide Number Placeholder 3"/>
          <p:cNvSpPr>
            <a:spLocks noGrp="1"/>
          </p:cNvSpPr>
          <p:nvPr>
            <p:ph type="sldNum" sz="quarter" idx="12"/>
          </p:nvPr>
        </p:nvSpPr>
        <p:spPr/>
        <p:txBody>
          <a:bodyPr/>
          <a:lstStyle/>
          <a:p>
            <a:fld id="{8F4374A8-2C14-44B5-9786-EFB3CC260DC7}" type="slidenum">
              <a:rPr lang="el-GR" altLang="el-GR"/>
              <a:pPr/>
              <a:t>83</a:t>
            </a:fld>
            <a:endParaRPr lang="el-GR" altLang="el-GR"/>
          </a:p>
        </p:txBody>
      </p:sp>
      <p:sp>
        <p:nvSpPr>
          <p:cNvPr id="656388" name="Rectangle 4"/>
          <p:cNvSpPr>
            <a:spLocks noChangeArrowheads="1"/>
          </p:cNvSpPr>
          <p:nvPr/>
        </p:nvSpPr>
        <p:spPr bwMode="auto">
          <a:xfrm>
            <a:off x="1736725" y="5445125"/>
            <a:ext cx="2025650" cy="7651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Εργαζόμενος</a:t>
            </a:r>
          </a:p>
        </p:txBody>
      </p:sp>
      <p:sp>
        <p:nvSpPr>
          <p:cNvPr id="656389" name="Freeform 5"/>
          <p:cNvSpPr>
            <a:spLocks/>
          </p:cNvSpPr>
          <p:nvPr/>
        </p:nvSpPr>
        <p:spPr bwMode="auto">
          <a:xfrm>
            <a:off x="2636838" y="4770438"/>
            <a:ext cx="2114550" cy="1079500"/>
          </a:xfrm>
          <a:custGeom>
            <a:avLst/>
            <a:gdLst>
              <a:gd name="T0" fmla="*/ 709 w 1332"/>
              <a:gd name="T1" fmla="*/ 680 h 680"/>
              <a:gd name="T2" fmla="*/ 1332 w 1332"/>
              <a:gd name="T3" fmla="*/ 680 h 680"/>
              <a:gd name="T4" fmla="*/ 1332 w 1332"/>
              <a:gd name="T5" fmla="*/ 0 h 680"/>
              <a:gd name="T6" fmla="*/ 0 w 1332"/>
              <a:gd name="T7" fmla="*/ 0 h 680"/>
              <a:gd name="T8" fmla="*/ 0 w 1332"/>
              <a:gd name="T9" fmla="*/ 425 h 680"/>
            </a:gdLst>
            <a:ahLst/>
            <a:cxnLst>
              <a:cxn ang="0">
                <a:pos x="T0" y="T1"/>
              </a:cxn>
              <a:cxn ang="0">
                <a:pos x="T2" y="T3"/>
              </a:cxn>
              <a:cxn ang="0">
                <a:pos x="T4" y="T5"/>
              </a:cxn>
              <a:cxn ang="0">
                <a:pos x="T6" y="T7"/>
              </a:cxn>
              <a:cxn ang="0">
                <a:pos x="T8" y="T9"/>
              </a:cxn>
            </a:cxnLst>
            <a:rect l="0" t="0" r="r" b="b"/>
            <a:pathLst>
              <a:path w="1332" h="680">
                <a:moveTo>
                  <a:pt x="709" y="680"/>
                </a:moveTo>
                <a:lnTo>
                  <a:pt x="1332" y="680"/>
                </a:lnTo>
                <a:lnTo>
                  <a:pt x="1332" y="0"/>
                </a:lnTo>
                <a:lnTo>
                  <a:pt x="0" y="0"/>
                </a:lnTo>
                <a:lnTo>
                  <a:pt x="0" y="425"/>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6390" name="AutoShape 6"/>
          <p:cNvSpPr>
            <a:spLocks noChangeArrowheads="1"/>
          </p:cNvSpPr>
          <p:nvPr/>
        </p:nvSpPr>
        <p:spPr bwMode="auto">
          <a:xfrm rot="16200000" flipH="1">
            <a:off x="3386138" y="4471988"/>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6391" name="Text Box 7"/>
          <p:cNvSpPr txBox="1">
            <a:spLocks noChangeArrowheads="1"/>
          </p:cNvSpPr>
          <p:nvPr/>
        </p:nvSpPr>
        <p:spPr bwMode="auto">
          <a:xfrm>
            <a:off x="3759200" y="4367213"/>
            <a:ext cx="12477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Εποπτεύει</a:t>
            </a:r>
          </a:p>
        </p:txBody>
      </p:sp>
      <p:sp>
        <p:nvSpPr>
          <p:cNvPr id="656392" name="Text Box 8"/>
          <p:cNvSpPr txBox="1">
            <a:spLocks noChangeArrowheads="1"/>
          </p:cNvSpPr>
          <p:nvPr/>
        </p:nvSpPr>
        <p:spPr bwMode="auto">
          <a:xfrm>
            <a:off x="3806825" y="5853113"/>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0..1</a:t>
            </a:r>
          </a:p>
        </p:txBody>
      </p:sp>
      <p:sp>
        <p:nvSpPr>
          <p:cNvPr id="656393" name="Text Box 9"/>
          <p:cNvSpPr txBox="1">
            <a:spLocks noChangeArrowheads="1"/>
          </p:cNvSpPr>
          <p:nvPr/>
        </p:nvSpPr>
        <p:spPr bwMode="auto">
          <a:xfrm>
            <a:off x="4706938" y="5853113"/>
            <a:ext cx="1665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Προϊστάμενος</a:t>
            </a:r>
          </a:p>
        </p:txBody>
      </p:sp>
      <p:sp>
        <p:nvSpPr>
          <p:cNvPr id="656394" name="Text Box 10"/>
          <p:cNvSpPr txBox="1">
            <a:spLocks noChangeArrowheads="1"/>
          </p:cNvSpPr>
          <p:nvPr/>
        </p:nvSpPr>
        <p:spPr bwMode="auto">
          <a:xfrm>
            <a:off x="608013" y="4995863"/>
            <a:ext cx="1665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Υφιστάμενος</a:t>
            </a:r>
          </a:p>
        </p:txBody>
      </p:sp>
      <p:sp>
        <p:nvSpPr>
          <p:cNvPr id="656395" name="Text Box 11"/>
          <p:cNvSpPr txBox="1">
            <a:spLocks noChangeArrowheads="1"/>
          </p:cNvSpPr>
          <p:nvPr/>
        </p:nvSpPr>
        <p:spPr bwMode="auto">
          <a:xfrm>
            <a:off x="2273300" y="4949825"/>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6"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Κλάση Συσχέτισης</a:t>
            </a:r>
          </a:p>
        </p:txBody>
      </p:sp>
      <p:sp>
        <p:nvSpPr>
          <p:cNvPr id="657411" name="Rectangle 3"/>
          <p:cNvSpPr>
            <a:spLocks noGrp="1" noChangeArrowheads="1"/>
          </p:cNvSpPr>
          <p:nvPr>
            <p:ph idx="1"/>
          </p:nvPr>
        </p:nvSpPr>
        <p:spPr/>
        <p:txBody>
          <a:bodyPr/>
          <a:lstStyle/>
          <a:p>
            <a:pPr>
              <a:spcBef>
                <a:spcPct val="0"/>
              </a:spcBef>
            </a:pPr>
            <a:r>
              <a:rPr lang="el-GR" altLang="el-GR" sz="2800"/>
              <a:t>Μία κλάση συσχέτισης </a:t>
            </a:r>
            <a:r>
              <a:rPr lang="en-US" altLang="el-GR" sz="2800"/>
              <a:t>(association class)</a:t>
            </a:r>
            <a:r>
              <a:rPr lang="el-GR" altLang="el-GR" sz="2800"/>
              <a:t> αποδίδει ιδιότητες και λειτουργίες σε μία συσχέτιση</a:t>
            </a:r>
          </a:p>
          <a:p>
            <a:pPr>
              <a:spcBef>
                <a:spcPct val="0"/>
              </a:spcBef>
            </a:pPr>
            <a:r>
              <a:rPr lang="el-GR" altLang="el-GR" sz="2800"/>
              <a:t>Η κλάση </a:t>
            </a:r>
            <a:r>
              <a:rPr lang="en-US" altLang="el-GR" sz="2800"/>
              <a:t>C </a:t>
            </a:r>
            <a:r>
              <a:rPr lang="el-GR" altLang="el-GR" sz="2800"/>
              <a:t>είναι η κλάση συσχέτισης των Α και </a:t>
            </a:r>
            <a:r>
              <a:rPr lang="en-US" altLang="el-GR" sz="2800"/>
              <a:t>B</a:t>
            </a:r>
            <a:endParaRPr lang="el-GR" altLang="el-GR" sz="2800"/>
          </a:p>
          <a:p>
            <a:pPr>
              <a:spcBef>
                <a:spcPct val="0"/>
              </a:spcBef>
            </a:pPr>
            <a:r>
              <a:rPr lang="el-GR" altLang="el-GR" sz="2800"/>
              <a:t>Χρησιμοποιείται συνήθως σε συσχετίσεις «πολλά προς πολλά»</a:t>
            </a:r>
          </a:p>
        </p:txBody>
      </p:sp>
      <p:sp>
        <p:nvSpPr>
          <p:cNvPr id="11" name="Slide Number Placeholder 3"/>
          <p:cNvSpPr>
            <a:spLocks noGrp="1"/>
          </p:cNvSpPr>
          <p:nvPr>
            <p:ph type="sldNum" sz="quarter" idx="12"/>
          </p:nvPr>
        </p:nvSpPr>
        <p:spPr/>
        <p:txBody>
          <a:bodyPr/>
          <a:lstStyle/>
          <a:p>
            <a:fld id="{29B81F41-C6B4-4CE2-9C44-5C0E8F4C954F}" type="slidenum">
              <a:rPr lang="el-GR" altLang="el-GR"/>
              <a:pPr/>
              <a:t>84</a:t>
            </a:fld>
            <a:endParaRPr lang="el-GR" altLang="el-GR"/>
          </a:p>
        </p:txBody>
      </p:sp>
      <p:sp>
        <p:nvSpPr>
          <p:cNvPr id="657412" name="Rectangle 4"/>
          <p:cNvSpPr>
            <a:spLocks noChangeArrowheads="1"/>
          </p:cNvSpPr>
          <p:nvPr/>
        </p:nvSpPr>
        <p:spPr bwMode="auto">
          <a:xfrm>
            <a:off x="1962215" y="4194085"/>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Α</a:t>
            </a:r>
          </a:p>
        </p:txBody>
      </p:sp>
      <p:sp>
        <p:nvSpPr>
          <p:cNvPr id="657413" name="Rectangle 5"/>
          <p:cNvSpPr>
            <a:spLocks noChangeArrowheads="1"/>
          </p:cNvSpPr>
          <p:nvPr/>
        </p:nvSpPr>
        <p:spPr bwMode="auto">
          <a:xfrm>
            <a:off x="5607115" y="4194085"/>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Β</a:t>
            </a:r>
          </a:p>
        </p:txBody>
      </p:sp>
      <p:sp>
        <p:nvSpPr>
          <p:cNvPr id="657414" name="Line 6"/>
          <p:cNvSpPr>
            <a:spLocks noChangeShapeType="1"/>
          </p:cNvSpPr>
          <p:nvPr/>
        </p:nvSpPr>
        <p:spPr bwMode="auto">
          <a:xfrm flipH="1">
            <a:off x="3581465" y="4554448"/>
            <a:ext cx="20256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7415" name="Rectangle 7"/>
          <p:cNvSpPr>
            <a:spLocks noChangeArrowheads="1"/>
          </p:cNvSpPr>
          <p:nvPr/>
        </p:nvSpPr>
        <p:spPr bwMode="auto">
          <a:xfrm>
            <a:off x="3762440" y="5410110"/>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200"/>
              <a:t>C</a:t>
            </a:r>
            <a:endParaRPr lang="el-GR" altLang="el-GR" sz="2200"/>
          </a:p>
        </p:txBody>
      </p:sp>
      <p:sp>
        <p:nvSpPr>
          <p:cNvPr id="657416" name="Line 8"/>
          <p:cNvSpPr>
            <a:spLocks noChangeShapeType="1"/>
          </p:cNvSpPr>
          <p:nvPr/>
        </p:nvSpPr>
        <p:spPr bwMode="auto">
          <a:xfrm>
            <a:off x="4572065" y="4556035"/>
            <a:ext cx="0" cy="8540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70"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 Παράδειγμα κλάσης Συσχέτισης</a:t>
            </a:r>
          </a:p>
        </p:txBody>
      </p:sp>
      <p:sp>
        <p:nvSpPr>
          <p:cNvPr id="658435" name="Rectangle 3"/>
          <p:cNvSpPr>
            <a:spLocks noGrp="1" noChangeArrowheads="1"/>
          </p:cNvSpPr>
          <p:nvPr>
            <p:ph idx="1"/>
          </p:nvPr>
        </p:nvSpPr>
        <p:spPr/>
        <p:txBody>
          <a:bodyPr/>
          <a:lstStyle/>
          <a:p>
            <a:pPr>
              <a:lnSpc>
                <a:spcPct val="90000"/>
              </a:lnSpc>
            </a:pPr>
            <a:r>
              <a:rPr lang="el-GR" altLang="el-GR" sz="2800"/>
              <a:t>Ένας εργαζόμενος συμμετέχει σε πολλά έργα της εταιρείας που εργάζεται.</a:t>
            </a:r>
          </a:p>
          <a:p>
            <a:pPr>
              <a:lnSpc>
                <a:spcPct val="90000"/>
              </a:lnSpc>
            </a:pPr>
            <a:r>
              <a:rPr lang="el-GR" altLang="el-GR" sz="2800" b="1"/>
              <a:t>Ερώτημα</a:t>
            </a:r>
            <a:r>
              <a:rPr lang="el-GR" altLang="el-GR" sz="2800"/>
              <a:t>: Πώς θα απεικονιστεί το πλήθος των ωρών που απασχολείται σε κάθε έργο και η αρμοδιότητά του σε κάθε έργο;</a:t>
            </a:r>
          </a:p>
        </p:txBody>
      </p:sp>
      <p:sp>
        <p:nvSpPr>
          <p:cNvPr id="11" name="Slide Number Placeholder 3"/>
          <p:cNvSpPr>
            <a:spLocks noGrp="1"/>
          </p:cNvSpPr>
          <p:nvPr>
            <p:ph type="sldNum" sz="quarter" idx="12"/>
          </p:nvPr>
        </p:nvSpPr>
        <p:spPr/>
        <p:txBody>
          <a:bodyPr/>
          <a:lstStyle/>
          <a:p>
            <a:fld id="{1F32DAAF-CDFB-4C3B-83D6-ACA6972F0E80}" type="slidenum">
              <a:rPr lang="el-GR" altLang="el-GR"/>
              <a:pPr/>
              <a:t>85</a:t>
            </a:fld>
            <a:endParaRPr lang="el-GR" altLang="el-GR"/>
          </a:p>
        </p:txBody>
      </p:sp>
      <p:sp>
        <p:nvSpPr>
          <p:cNvPr id="658436" name="Rectangle 4"/>
          <p:cNvSpPr>
            <a:spLocks noChangeArrowheads="1"/>
          </p:cNvSpPr>
          <p:nvPr/>
        </p:nvSpPr>
        <p:spPr bwMode="auto">
          <a:xfrm>
            <a:off x="657225" y="4510088"/>
            <a:ext cx="2430463"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Εργαζόμενος</a:t>
            </a:r>
          </a:p>
        </p:txBody>
      </p:sp>
      <p:sp>
        <p:nvSpPr>
          <p:cNvPr id="658437" name="Rectangle 5"/>
          <p:cNvSpPr>
            <a:spLocks noChangeArrowheads="1"/>
          </p:cNvSpPr>
          <p:nvPr/>
        </p:nvSpPr>
        <p:spPr bwMode="auto">
          <a:xfrm>
            <a:off x="5337175" y="4510088"/>
            <a:ext cx="2430463"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Έργο</a:t>
            </a:r>
          </a:p>
        </p:txBody>
      </p:sp>
      <p:sp>
        <p:nvSpPr>
          <p:cNvPr id="658438" name="Line 6"/>
          <p:cNvSpPr>
            <a:spLocks noChangeShapeType="1"/>
          </p:cNvSpPr>
          <p:nvPr/>
        </p:nvSpPr>
        <p:spPr bwMode="auto">
          <a:xfrm>
            <a:off x="3132138" y="4868863"/>
            <a:ext cx="22050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8439" name="Text Box 7"/>
          <p:cNvSpPr txBox="1">
            <a:spLocks noChangeArrowheads="1"/>
          </p:cNvSpPr>
          <p:nvPr/>
        </p:nvSpPr>
        <p:spPr bwMode="auto">
          <a:xfrm>
            <a:off x="3219450" y="442118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8440" name="Text Box 8"/>
          <p:cNvSpPr txBox="1">
            <a:spLocks noChangeArrowheads="1"/>
          </p:cNvSpPr>
          <p:nvPr/>
        </p:nvSpPr>
        <p:spPr bwMode="auto">
          <a:xfrm>
            <a:off x="4838700" y="442118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Παράδειγμα κλάσης Συσχέτισης </a:t>
            </a:r>
          </a:p>
        </p:txBody>
      </p:sp>
      <p:sp>
        <p:nvSpPr>
          <p:cNvPr id="659459"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pPr>
              <a:lnSpc>
                <a:spcPct val="90000"/>
              </a:lnSpc>
            </a:pPr>
            <a:r>
              <a:rPr lang="el-GR" altLang="el-GR" sz="2400" dirty="0"/>
              <a:t>Υπάρχουν δύο λύσεις. Η πρώτη είναι με την κλάση συσχέτισης. Η δεύτερη είναι με «ενδιάμεση» κλάση.</a:t>
            </a:r>
          </a:p>
          <a:p>
            <a:pPr>
              <a:lnSpc>
                <a:spcPct val="90000"/>
              </a:lnSpc>
              <a:spcBef>
                <a:spcPts val="0"/>
              </a:spcBef>
              <a:spcAft>
                <a:spcPts val="0"/>
              </a:spcAft>
            </a:pPr>
            <a:r>
              <a:rPr lang="el-GR" altLang="el-GR" sz="2400" dirty="0"/>
              <a:t>Ο περιορισμός της κλάσης συσχέτισης είναι ότι ο υπάλληλος δεν μπορεί να έχει δύο «συμμετοχές» στο ίδιο έργο.</a:t>
            </a:r>
          </a:p>
          <a:p>
            <a:pPr>
              <a:lnSpc>
                <a:spcPct val="90000"/>
              </a:lnSpc>
              <a:spcBef>
                <a:spcPts val="0"/>
              </a:spcBef>
              <a:spcAft>
                <a:spcPts val="0"/>
              </a:spcAft>
            </a:pPr>
            <a:r>
              <a:rPr lang="el-GR" altLang="el-GR" sz="2400" dirty="0"/>
              <a:t>Στο συγκεκριμένο παράδειγμα η κλάση συσχέτισης είναι η σωστή λύση</a:t>
            </a:r>
          </a:p>
        </p:txBody>
      </p:sp>
      <p:sp>
        <p:nvSpPr>
          <p:cNvPr id="27" name="Slide Number Placeholder 3"/>
          <p:cNvSpPr>
            <a:spLocks noGrp="1"/>
          </p:cNvSpPr>
          <p:nvPr>
            <p:ph type="sldNum" sz="quarter" idx="12"/>
          </p:nvPr>
        </p:nvSpPr>
        <p:spPr/>
        <p:txBody>
          <a:bodyPr/>
          <a:lstStyle/>
          <a:p>
            <a:fld id="{6E9FCB37-7196-404D-96B9-C794D2521CB4}" type="slidenum">
              <a:rPr lang="el-GR" altLang="el-GR"/>
              <a:pPr/>
              <a:t>86</a:t>
            </a:fld>
            <a:endParaRPr lang="el-GR" altLang="el-GR"/>
          </a:p>
        </p:txBody>
      </p:sp>
      <p:sp>
        <p:nvSpPr>
          <p:cNvPr id="659460" name="Rectangle 4"/>
          <p:cNvSpPr>
            <a:spLocks noChangeArrowheads="1"/>
          </p:cNvSpPr>
          <p:nvPr/>
        </p:nvSpPr>
        <p:spPr bwMode="auto">
          <a:xfrm>
            <a:off x="115888" y="4050540"/>
            <a:ext cx="1665287"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Εργαζόμενος</a:t>
            </a:r>
          </a:p>
        </p:txBody>
      </p:sp>
      <p:sp>
        <p:nvSpPr>
          <p:cNvPr id="659461" name="Rectangle 5"/>
          <p:cNvSpPr>
            <a:spLocks noChangeArrowheads="1"/>
          </p:cNvSpPr>
          <p:nvPr/>
        </p:nvSpPr>
        <p:spPr bwMode="auto">
          <a:xfrm>
            <a:off x="2997200" y="4050540"/>
            <a:ext cx="1035050"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Έργο</a:t>
            </a:r>
          </a:p>
        </p:txBody>
      </p:sp>
      <p:sp>
        <p:nvSpPr>
          <p:cNvPr id="659462" name="Line 6"/>
          <p:cNvSpPr>
            <a:spLocks noChangeShapeType="1"/>
          </p:cNvSpPr>
          <p:nvPr/>
        </p:nvSpPr>
        <p:spPr bwMode="auto">
          <a:xfrm>
            <a:off x="1781175" y="4409315"/>
            <a:ext cx="1214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63" name="Text Box 7"/>
          <p:cNvSpPr txBox="1">
            <a:spLocks noChangeArrowheads="1"/>
          </p:cNvSpPr>
          <p:nvPr/>
        </p:nvSpPr>
        <p:spPr bwMode="auto">
          <a:xfrm>
            <a:off x="1870075" y="3961640"/>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9464" name="Text Box 8"/>
          <p:cNvSpPr txBox="1">
            <a:spLocks noChangeArrowheads="1"/>
          </p:cNvSpPr>
          <p:nvPr/>
        </p:nvSpPr>
        <p:spPr bwMode="auto">
          <a:xfrm>
            <a:off x="2681288" y="3961640"/>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9465" name="Line 9"/>
          <p:cNvSpPr>
            <a:spLocks noChangeShapeType="1"/>
          </p:cNvSpPr>
          <p:nvPr/>
        </p:nvSpPr>
        <p:spPr bwMode="auto">
          <a:xfrm>
            <a:off x="2366963" y="4410902"/>
            <a:ext cx="0" cy="7651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66" name="Rectangle 10"/>
          <p:cNvSpPr>
            <a:spLocks noChangeArrowheads="1"/>
          </p:cNvSpPr>
          <p:nvPr/>
        </p:nvSpPr>
        <p:spPr bwMode="auto">
          <a:xfrm>
            <a:off x="1557338" y="5220527"/>
            <a:ext cx="1665287"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Συμμετοχή</a:t>
            </a:r>
          </a:p>
        </p:txBody>
      </p:sp>
      <p:sp>
        <p:nvSpPr>
          <p:cNvPr id="659467" name="Rectangle 11"/>
          <p:cNvSpPr>
            <a:spLocks noChangeArrowheads="1"/>
          </p:cNvSpPr>
          <p:nvPr/>
        </p:nvSpPr>
        <p:spPr bwMode="auto">
          <a:xfrm>
            <a:off x="1557338" y="5626927"/>
            <a:ext cx="1665287" cy="7191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2000"/>
              <a:t>ρόλος</a:t>
            </a:r>
          </a:p>
          <a:p>
            <a:r>
              <a:rPr lang="el-GR" altLang="el-GR" sz="2000"/>
              <a:t>ώρες</a:t>
            </a:r>
          </a:p>
        </p:txBody>
      </p:sp>
      <p:sp>
        <p:nvSpPr>
          <p:cNvPr id="659468" name="Line 12"/>
          <p:cNvSpPr>
            <a:spLocks noChangeShapeType="1"/>
          </p:cNvSpPr>
          <p:nvPr/>
        </p:nvSpPr>
        <p:spPr bwMode="auto">
          <a:xfrm>
            <a:off x="4346575" y="3826702"/>
            <a:ext cx="0" cy="25638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69" name="Rectangle 13"/>
          <p:cNvSpPr>
            <a:spLocks noChangeArrowheads="1"/>
          </p:cNvSpPr>
          <p:nvPr/>
        </p:nvSpPr>
        <p:spPr bwMode="auto">
          <a:xfrm>
            <a:off x="4527550" y="4050540"/>
            <a:ext cx="1665288"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Εργαζόμενος</a:t>
            </a:r>
          </a:p>
        </p:txBody>
      </p:sp>
      <p:sp>
        <p:nvSpPr>
          <p:cNvPr id="659470" name="Rectangle 14"/>
          <p:cNvSpPr>
            <a:spLocks noChangeArrowheads="1"/>
          </p:cNvSpPr>
          <p:nvPr/>
        </p:nvSpPr>
        <p:spPr bwMode="auto">
          <a:xfrm>
            <a:off x="7181850" y="4048952"/>
            <a:ext cx="1665288"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Συμμετοχή</a:t>
            </a:r>
          </a:p>
        </p:txBody>
      </p:sp>
      <p:sp>
        <p:nvSpPr>
          <p:cNvPr id="659471" name="Rectangle 15"/>
          <p:cNvSpPr>
            <a:spLocks noChangeArrowheads="1"/>
          </p:cNvSpPr>
          <p:nvPr/>
        </p:nvSpPr>
        <p:spPr bwMode="auto">
          <a:xfrm>
            <a:off x="7181850" y="4455352"/>
            <a:ext cx="1665288" cy="7191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2000"/>
              <a:t>ρόλος</a:t>
            </a:r>
          </a:p>
          <a:p>
            <a:r>
              <a:rPr lang="el-GR" altLang="el-GR" sz="2000"/>
              <a:t>ώρες</a:t>
            </a:r>
          </a:p>
        </p:txBody>
      </p:sp>
      <p:sp>
        <p:nvSpPr>
          <p:cNvPr id="659472" name="Line 16"/>
          <p:cNvSpPr>
            <a:spLocks noChangeShapeType="1"/>
          </p:cNvSpPr>
          <p:nvPr/>
        </p:nvSpPr>
        <p:spPr bwMode="auto">
          <a:xfrm>
            <a:off x="6192838" y="4185477"/>
            <a:ext cx="9890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73" name="Text Box 17"/>
          <p:cNvSpPr txBox="1">
            <a:spLocks noChangeArrowheads="1"/>
          </p:cNvSpPr>
          <p:nvPr/>
        </p:nvSpPr>
        <p:spPr bwMode="auto">
          <a:xfrm>
            <a:off x="6281738" y="3736215"/>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9474" name="Text Box 18"/>
          <p:cNvSpPr txBox="1">
            <a:spLocks noChangeArrowheads="1"/>
          </p:cNvSpPr>
          <p:nvPr/>
        </p:nvSpPr>
        <p:spPr bwMode="auto">
          <a:xfrm>
            <a:off x="6867525" y="3736215"/>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9475" name="Rectangle 19"/>
          <p:cNvSpPr>
            <a:spLocks noChangeArrowheads="1"/>
          </p:cNvSpPr>
          <p:nvPr/>
        </p:nvSpPr>
        <p:spPr bwMode="auto">
          <a:xfrm>
            <a:off x="4751388" y="5671377"/>
            <a:ext cx="1035050" cy="7191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Έργο</a:t>
            </a:r>
          </a:p>
        </p:txBody>
      </p:sp>
      <p:sp>
        <p:nvSpPr>
          <p:cNvPr id="659476" name="Line 20"/>
          <p:cNvSpPr>
            <a:spLocks noChangeShapeType="1"/>
          </p:cNvSpPr>
          <p:nvPr/>
        </p:nvSpPr>
        <p:spPr bwMode="auto">
          <a:xfrm flipV="1">
            <a:off x="5786438" y="4410902"/>
            <a:ext cx="1395412" cy="13954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77" name="Text Box 21"/>
          <p:cNvSpPr txBox="1">
            <a:spLocks noChangeArrowheads="1"/>
          </p:cNvSpPr>
          <p:nvPr/>
        </p:nvSpPr>
        <p:spPr bwMode="auto">
          <a:xfrm>
            <a:off x="6867525" y="4680777"/>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9478" name="Text Box 22"/>
          <p:cNvSpPr txBox="1">
            <a:spLocks noChangeArrowheads="1"/>
          </p:cNvSpPr>
          <p:nvPr/>
        </p:nvSpPr>
        <p:spPr bwMode="auto">
          <a:xfrm>
            <a:off x="5832475" y="5761865"/>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9479" name="Text Box 23"/>
          <p:cNvSpPr txBox="1">
            <a:spLocks noChangeArrowheads="1"/>
          </p:cNvSpPr>
          <p:nvPr/>
        </p:nvSpPr>
        <p:spPr bwMode="auto">
          <a:xfrm>
            <a:off x="1068388" y="6347652"/>
            <a:ext cx="2063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Κλάση συσχέτισης</a:t>
            </a:r>
          </a:p>
        </p:txBody>
      </p:sp>
      <p:sp>
        <p:nvSpPr>
          <p:cNvPr id="659480" name="Text Box 24"/>
          <p:cNvSpPr txBox="1">
            <a:spLocks noChangeArrowheads="1"/>
          </p:cNvSpPr>
          <p:nvPr/>
        </p:nvSpPr>
        <p:spPr bwMode="auto">
          <a:xfrm>
            <a:off x="5562600" y="6347652"/>
            <a:ext cx="19542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Ενδιάμεση κλάση</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altLang="el-GR" sz="4000"/>
              <a:t>Διαφορές κλάσης συσχέτισης και παρεμβαλλομένης κλάσης</a:t>
            </a:r>
          </a:p>
        </p:txBody>
      </p:sp>
      <p:sp>
        <p:nvSpPr>
          <p:cNvPr id="660483" name="2 - Θέση περιεχομένου"/>
          <p:cNvSpPr>
            <a:spLocks noGrp="1"/>
          </p:cNvSpPr>
          <p:nvPr>
            <p:ph idx="1"/>
          </p:nvPr>
        </p:nvSpPr>
        <p:spPr/>
        <p:txBody>
          <a:bodyPr/>
          <a:lstStyle/>
          <a:p>
            <a:pPr>
              <a:spcBef>
                <a:spcPct val="0"/>
              </a:spcBef>
            </a:pPr>
            <a:r>
              <a:rPr lang="el-GR" altLang="el-GR" sz="2000" dirty="0"/>
              <a:t>Οι δύο λύσεις μοιάζουν, αλλά δεν είναι ίδιες. </a:t>
            </a:r>
          </a:p>
          <a:p>
            <a:pPr>
              <a:spcBef>
                <a:spcPct val="0"/>
              </a:spcBef>
            </a:pPr>
            <a:r>
              <a:rPr lang="el-GR" altLang="el-GR" sz="2000" dirty="0"/>
              <a:t>Η χρήση της κλάσης συσχέτισης υπονοεί επιπλέον ότι δεν μπορεί να υπάρξουν δύο αντικείμενα της κλάσης συσχέτισης για τον ίδιο συνδυασμό αντικειμένων των κλάσεων που συσχετίζονται.</a:t>
            </a:r>
          </a:p>
          <a:p>
            <a:pPr>
              <a:spcBef>
                <a:spcPct val="0"/>
              </a:spcBef>
            </a:pPr>
            <a:r>
              <a:rPr lang="el-GR" altLang="el-GR" sz="2000" dirty="0"/>
              <a:t>Στο συγκεκριμένο παράδειγμα η κλάση συσχέτισης </a:t>
            </a:r>
            <a:r>
              <a:rPr lang="el-GR" altLang="el-GR" sz="2000" i="1" dirty="0"/>
              <a:t>Συμμετοχή μάς λέει ότι ένας</a:t>
            </a:r>
            <a:r>
              <a:rPr lang="el-GR" altLang="el-GR" sz="2000" dirty="0"/>
              <a:t> εργαζόμενος μπορεί να εργάζεται σε διαφορετικά έργα, αλλά δεν μπορεί ταυτόχρονα να έχει δύο συμμετοχές στο ίδιο έργο. </a:t>
            </a:r>
          </a:p>
          <a:p>
            <a:pPr>
              <a:spcBef>
                <a:spcPct val="0"/>
              </a:spcBef>
            </a:pPr>
            <a:r>
              <a:rPr lang="el-GR" altLang="el-GR" sz="2000" dirty="0"/>
              <a:t>Αντίθετα, στη λύση όπου η κλάση </a:t>
            </a:r>
            <a:r>
              <a:rPr lang="el-GR" altLang="el-GR" sz="2000" i="1" dirty="0"/>
              <a:t>Συμμετοχή απλώς παρεμβάλλεται μεταξύ του εργαζομένου και του έργου, </a:t>
            </a:r>
            <a:r>
              <a:rPr lang="el-GR" altLang="el-GR" sz="2000" dirty="0"/>
              <a:t>επιτρέπεται ένας εργαζόμενος να έχει πολλές συμμετοχές στο ίδιο έργο με διαφορετικούς ίσως ρόλους και ώρες απασχόλησης. </a:t>
            </a:r>
          </a:p>
          <a:p>
            <a:pPr>
              <a:spcBef>
                <a:spcPct val="0"/>
              </a:spcBef>
            </a:pPr>
            <a:r>
              <a:rPr lang="el-GR" altLang="el-GR" sz="2000" dirty="0"/>
              <a:t>Έτσι στις συσχετίσεις πολλά-προς-πολλά, ανάλογα με τη σημασιολογία που προκύπτει από το πρόβλημα, επιλέγεται η κλάση συσχέτισης ή η παρεμβαλλόμενη κλάση</a:t>
            </a:r>
          </a:p>
        </p:txBody>
      </p:sp>
      <p:sp>
        <p:nvSpPr>
          <p:cNvPr id="6" name="Slide Number Placeholder 3"/>
          <p:cNvSpPr>
            <a:spLocks noGrp="1"/>
          </p:cNvSpPr>
          <p:nvPr>
            <p:ph type="sldNum" sz="quarter" idx="12"/>
          </p:nvPr>
        </p:nvSpPr>
        <p:spPr/>
        <p:txBody>
          <a:bodyPr/>
          <a:lstStyle/>
          <a:p>
            <a:fld id="{3BFFAA1B-A9F7-4F91-A981-B9A4CEBA99BB}" type="slidenum">
              <a:rPr lang="el-GR" altLang="el-GR"/>
              <a:pPr/>
              <a:t>87</a:t>
            </a:fld>
            <a:endParaRPr lang="el-GR" altLang="el-G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8914" name="Rectangle 2"/>
          <p:cNvSpPr>
            <a:spLocks noGrp="1" noChangeArrowheads="1"/>
          </p:cNvSpPr>
          <p:nvPr>
            <p:ph type="title"/>
          </p:nvPr>
        </p:nvSpPr>
        <p:spPr>
          <a:xfrm>
            <a:off x="457200" y="277813"/>
            <a:ext cx="8229600" cy="765175"/>
          </a:xfrm>
        </p:spPr>
        <p:txBody>
          <a:bodyPr/>
          <a:lstStyle/>
          <a:p>
            <a:r>
              <a:rPr lang="el-GR" altLang="el-GR"/>
              <a:t>Προσδιοριστές (</a:t>
            </a:r>
            <a:r>
              <a:rPr lang="en-US" altLang="el-GR"/>
              <a:t>qualifiers)</a:t>
            </a:r>
            <a:endParaRPr lang="el-GR" altLang="el-GR"/>
          </a:p>
        </p:txBody>
      </p:sp>
      <p:sp>
        <p:nvSpPr>
          <p:cNvPr id="678915" name="Rectangle 3"/>
          <p:cNvSpPr>
            <a:spLocks noGrp="1" noChangeArrowheads="1"/>
          </p:cNvSpPr>
          <p:nvPr>
            <p:ph idx="1"/>
          </p:nvPr>
        </p:nvSpPr>
        <p:spPr>
          <a:xfrm>
            <a:off x="457200" y="1103313"/>
            <a:ext cx="8229600" cy="2551112"/>
          </a:xfrm>
        </p:spPr>
        <p:txBody>
          <a:bodyPr/>
          <a:lstStyle/>
          <a:p>
            <a:r>
              <a:rPr lang="el-GR" altLang="el-GR" sz="2400" dirty="0"/>
              <a:t>Οι προσδιοριστές εξειδικεύουν μία συσχέτιση, ορίζοντας το γνώρισμα (ή τα γνωρίσματα) των οποίων οι τιμές ορίζουν το σύνολο των αντικειμένων που συσχετίζονται με ένα αντικείμενο μέσω της συσχέτισης</a:t>
            </a:r>
          </a:p>
          <a:p>
            <a:pPr lvl="1"/>
            <a:r>
              <a:rPr lang="el-GR" altLang="el-GR" sz="2000" dirty="0"/>
              <a:t>Παράδειγμα 1:</a:t>
            </a:r>
          </a:p>
          <a:p>
            <a:pPr lvl="2"/>
            <a:r>
              <a:rPr lang="el-GR" altLang="el-GR" sz="1800" dirty="0"/>
              <a:t>Αν κάθε άσκηση έχει μοναδικό αριθμό εντός ενός κεφαλαίου, αυτό μπορεί να εκφραστεί με τη βοήθεια ενός προσδιοριστή:</a:t>
            </a:r>
          </a:p>
        </p:txBody>
      </p:sp>
      <p:sp>
        <p:nvSpPr>
          <p:cNvPr id="13" name="Slide Number Placeholder 5"/>
          <p:cNvSpPr>
            <a:spLocks noGrp="1"/>
          </p:cNvSpPr>
          <p:nvPr>
            <p:ph type="sldNum" sz="quarter" idx="12"/>
          </p:nvPr>
        </p:nvSpPr>
        <p:spPr/>
        <p:txBody>
          <a:bodyPr/>
          <a:lstStyle/>
          <a:p>
            <a:fld id="{823E3545-6BC3-4CF0-8E79-5BA92062D549}" type="slidenum">
              <a:rPr lang="el-GR" altLang="el-GR"/>
              <a:pPr/>
              <a:t>88</a:t>
            </a:fld>
            <a:endParaRPr lang="el-GR" altLang="el-GR"/>
          </a:p>
        </p:txBody>
      </p:sp>
      <p:sp>
        <p:nvSpPr>
          <p:cNvPr id="678916" name="Rectangle 4"/>
          <p:cNvSpPr>
            <a:spLocks noChangeArrowheads="1"/>
          </p:cNvSpPr>
          <p:nvPr/>
        </p:nvSpPr>
        <p:spPr bwMode="auto">
          <a:xfrm>
            <a:off x="701675" y="3924300"/>
            <a:ext cx="2116138"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Κεφάλαιο</a:t>
            </a:r>
          </a:p>
        </p:txBody>
      </p:sp>
      <p:sp>
        <p:nvSpPr>
          <p:cNvPr id="678917" name="Rectangle 5"/>
          <p:cNvSpPr>
            <a:spLocks noChangeArrowheads="1"/>
          </p:cNvSpPr>
          <p:nvPr/>
        </p:nvSpPr>
        <p:spPr bwMode="auto">
          <a:xfrm>
            <a:off x="2816225" y="4059238"/>
            <a:ext cx="1755775" cy="360362"/>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αριθ: </a:t>
            </a:r>
            <a:r>
              <a:rPr lang="en-US" altLang="el-GR" sz="2000"/>
              <a:t>Integer</a:t>
            </a:r>
            <a:endParaRPr lang="el-GR" altLang="el-GR" sz="2000"/>
          </a:p>
        </p:txBody>
      </p:sp>
      <p:sp>
        <p:nvSpPr>
          <p:cNvPr id="678918" name="Rectangle 6"/>
          <p:cNvSpPr>
            <a:spLocks noChangeArrowheads="1"/>
          </p:cNvSpPr>
          <p:nvPr/>
        </p:nvSpPr>
        <p:spPr bwMode="auto">
          <a:xfrm>
            <a:off x="6237288" y="3924300"/>
            <a:ext cx="21161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Άσκηση</a:t>
            </a:r>
          </a:p>
        </p:txBody>
      </p:sp>
      <p:sp>
        <p:nvSpPr>
          <p:cNvPr id="678919" name="Line 7"/>
          <p:cNvSpPr>
            <a:spLocks noChangeShapeType="1"/>
          </p:cNvSpPr>
          <p:nvPr/>
        </p:nvSpPr>
        <p:spPr bwMode="auto">
          <a:xfrm>
            <a:off x="4572000" y="4238625"/>
            <a:ext cx="1620838"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8920" name="Text Box 8"/>
          <p:cNvSpPr txBox="1">
            <a:spLocks noChangeArrowheads="1"/>
          </p:cNvSpPr>
          <p:nvPr/>
        </p:nvSpPr>
        <p:spPr bwMode="auto">
          <a:xfrm>
            <a:off x="4664075" y="3765550"/>
            <a:ext cx="32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1</a:t>
            </a:r>
          </a:p>
        </p:txBody>
      </p:sp>
      <p:sp>
        <p:nvSpPr>
          <p:cNvPr id="678921" name="Text Box 9"/>
          <p:cNvSpPr txBox="1">
            <a:spLocks noChangeArrowheads="1"/>
          </p:cNvSpPr>
          <p:nvPr/>
        </p:nvSpPr>
        <p:spPr bwMode="auto">
          <a:xfrm>
            <a:off x="5607050" y="3765550"/>
            <a:ext cx="606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0..1</a:t>
            </a:r>
          </a:p>
        </p:txBody>
      </p:sp>
      <p:sp>
        <p:nvSpPr>
          <p:cNvPr id="678922" name="Rectangle 10"/>
          <p:cNvSpPr>
            <a:spLocks noChangeArrowheads="1"/>
          </p:cNvSpPr>
          <p:nvPr/>
        </p:nvSpPr>
        <p:spPr bwMode="auto">
          <a:xfrm>
            <a:off x="457200" y="4868863"/>
            <a:ext cx="82296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000" dirty="0">
                <a:effectLst/>
              </a:rPr>
              <a:t>Πρακτικά το κάθε στιγμιότυπο της κλάσης «Κεφάλαιο» περιέχει έναν πίνακα από συνδέσμους προς στιγμιότυπα της κλάσης «Άσκηση»</a:t>
            </a:r>
          </a:p>
          <a:p>
            <a:r>
              <a:rPr lang="el-GR" altLang="el-GR" sz="2000" dirty="0">
                <a:effectLst/>
              </a:rPr>
              <a:t>Ο πίνακας δεικτοδοτείται από έναν ακέραιο (</a:t>
            </a:r>
            <a:r>
              <a:rPr lang="el-GR" altLang="el-GR" sz="2000" dirty="0" err="1">
                <a:effectLst/>
              </a:rPr>
              <a:t>αριθ</a:t>
            </a:r>
            <a:r>
              <a:rPr lang="el-GR" altLang="el-GR" sz="2000" dirty="0">
                <a:effectLst/>
              </a:rPr>
              <a:t>: </a:t>
            </a:r>
            <a:r>
              <a:rPr lang="el-GR" altLang="el-GR" sz="2000" dirty="0" err="1">
                <a:effectLst/>
              </a:rPr>
              <a:t>Integer</a:t>
            </a:r>
            <a:r>
              <a:rPr lang="en-US" altLang="el-GR" sz="2000" dirty="0">
                <a:effectLst/>
              </a:rPr>
              <a:t>) </a:t>
            </a:r>
            <a:r>
              <a:rPr lang="el-GR" altLang="el-GR" sz="2000" dirty="0">
                <a:effectLst/>
              </a:rPr>
              <a:t>και επιστρέφει 0 ή 1 στιγμιότυπα της κλάσης «Άσκηση»</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38" name="Rectangle 2"/>
          <p:cNvSpPr>
            <a:spLocks noGrp="1" noChangeArrowheads="1"/>
          </p:cNvSpPr>
          <p:nvPr>
            <p:ph type="title"/>
          </p:nvPr>
        </p:nvSpPr>
        <p:spPr>
          <a:xfrm>
            <a:off x="457200" y="188913"/>
            <a:ext cx="8229600" cy="630237"/>
          </a:xfrm>
        </p:spPr>
        <p:txBody>
          <a:bodyPr/>
          <a:lstStyle/>
          <a:p>
            <a:r>
              <a:rPr lang="el-GR" altLang="el-GR" sz="4000"/>
              <a:t>Γιατί προσδιοριστές;</a:t>
            </a:r>
          </a:p>
        </p:txBody>
      </p:sp>
      <p:sp>
        <p:nvSpPr>
          <p:cNvPr id="679939" name="Rectangle 3"/>
          <p:cNvSpPr>
            <a:spLocks noGrp="1" noChangeArrowheads="1"/>
          </p:cNvSpPr>
          <p:nvPr>
            <p:ph idx="1"/>
          </p:nvPr>
        </p:nvSpPr>
        <p:spPr>
          <a:xfrm>
            <a:off x="457200" y="863600"/>
            <a:ext cx="8229600" cy="495300"/>
          </a:xfrm>
        </p:spPr>
        <p:txBody>
          <a:bodyPr/>
          <a:lstStyle/>
          <a:p>
            <a:r>
              <a:rPr lang="el-GR" altLang="el-GR" sz="2800"/>
              <a:t>Με προσδιοριστές </a:t>
            </a:r>
          </a:p>
        </p:txBody>
      </p:sp>
      <p:sp>
        <p:nvSpPr>
          <p:cNvPr id="21" name="Slide Number Placeholder 5"/>
          <p:cNvSpPr>
            <a:spLocks noGrp="1"/>
          </p:cNvSpPr>
          <p:nvPr>
            <p:ph type="sldNum" sz="quarter" idx="12"/>
          </p:nvPr>
        </p:nvSpPr>
        <p:spPr/>
        <p:txBody>
          <a:bodyPr/>
          <a:lstStyle/>
          <a:p>
            <a:fld id="{AB911BE6-0157-46AF-A82C-B762C81E158E}" type="slidenum">
              <a:rPr lang="el-GR" altLang="el-GR"/>
              <a:pPr/>
              <a:t>89</a:t>
            </a:fld>
            <a:endParaRPr lang="el-GR" altLang="el-GR"/>
          </a:p>
        </p:txBody>
      </p:sp>
      <p:sp>
        <p:nvSpPr>
          <p:cNvPr id="679940" name="Rectangle 4"/>
          <p:cNvSpPr>
            <a:spLocks noChangeArrowheads="1"/>
          </p:cNvSpPr>
          <p:nvPr/>
        </p:nvSpPr>
        <p:spPr bwMode="auto">
          <a:xfrm>
            <a:off x="701675" y="1449388"/>
            <a:ext cx="2116138"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Κεφάλαιο</a:t>
            </a:r>
          </a:p>
        </p:txBody>
      </p:sp>
      <p:sp>
        <p:nvSpPr>
          <p:cNvPr id="679941" name="Rectangle 5"/>
          <p:cNvSpPr>
            <a:spLocks noChangeArrowheads="1"/>
          </p:cNvSpPr>
          <p:nvPr/>
        </p:nvSpPr>
        <p:spPr bwMode="auto">
          <a:xfrm>
            <a:off x="2816225" y="1584325"/>
            <a:ext cx="1755775" cy="360363"/>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αριθ: </a:t>
            </a:r>
            <a:r>
              <a:rPr lang="en-US" altLang="el-GR" sz="2000"/>
              <a:t>Integer</a:t>
            </a:r>
            <a:endParaRPr lang="el-GR" altLang="el-GR" sz="2000"/>
          </a:p>
        </p:txBody>
      </p:sp>
      <p:sp>
        <p:nvSpPr>
          <p:cNvPr id="679942" name="Rectangle 6"/>
          <p:cNvSpPr>
            <a:spLocks noChangeArrowheads="1"/>
          </p:cNvSpPr>
          <p:nvPr/>
        </p:nvSpPr>
        <p:spPr bwMode="auto">
          <a:xfrm>
            <a:off x="6237288" y="1449388"/>
            <a:ext cx="2116137"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Άσκηση</a:t>
            </a:r>
          </a:p>
        </p:txBody>
      </p:sp>
      <p:sp>
        <p:nvSpPr>
          <p:cNvPr id="679943" name="Line 7"/>
          <p:cNvSpPr>
            <a:spLocks noChangeShapeType="1"/>
          </p:cNvSpPr>
          <p:nvPr/>
        </p:nvSpPr>
        <p:spPr bwMode="auto">
          <a:xfrm>
            <a:off x="4572000" y="1763713"/>
            <a:ext cx="1620838"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9944" name="Text Box 8"/>
          <p:cNvSpPr txBox="1">
            <a:spLocks noChangeArrowheads="1"/>
          </p:cNvSpPr>
          <p:nvPr/>
        </p:nvSpPr>
        <p:spPr bwMode="auto">
          <a:xfrm>
            <a:off x="4664075" y="1408113"/>
            <a:ext cx="32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1</a:t>
            </a:r>
          </a:p>
        </p:txBody>
      </p:sp>
      <p:sp>
        <p:nvSpPr>
          <p:cNvPr id="679945" name="Text Box 9"/>
          <p:cNvSpPr txBox="1">
            <a:spLocks noChangeArrowheads="1"/>
          </p:cNvSpPr>
          <p:nvPr/>
        </p:nvSpPr>
        <p:spPr bwMode="auto">
          <a:xfrm>
            <a:off x="5607050" y="1408113"/>
            <a:ext cx="606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0..1</a:t>
            </a:r>
          </a:p>
        </p:txBody>
      </p:sp>
      <p:sp>
        <p:nvSpPr>
          <p:cNvPr id="679946" name="Rectangle 10"/>
          <p:cNvSpPr>
            <a:spLocks noChangeArrowheads="1"/>
          </p:cNvSpPr>
          <p:nvPr/>
        </p:nvSpPr>
        <p:spPr bwMode="auto">
          <a:xfrm>
            <a:off x="457200" y="2168525"/>
            <a:ext cx="82296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lvl="1"/>
            <a:r>
              <a:rPr lang="el-GR" altLang="el-GR" sz="2000" dirty="0">
                <a:effectLst/>
              </a:rPr>
              <a:t>Ένα συγκεκριμένο κεφάλαιο και ένας αριθμός άσκησης οδηγούν σε 0 ή 1 στιγμιότυπα της κλάσης «Άσκηση»</a:t>
            </a:r>
          </a:p>
        </p:txBody>
      </p:sp>
      <p:sp>
        <p:nvSpPr>
          <p:cNvPr id="679947" name="Rectangle 11"/>
          <p:cNvSpPr>
            <a:spLocks noChangeArrowheads="1"/>
          </p:cNvSpPr>
          <p:nvPr/>
        </p:nvSpPr>
        <p:spPr bwMode="auto">
          <a:xfrm>
            <a:off x="457200" y="2843213"/>
            <a:ext cx="8229600" cy="614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800" dirty="0">
                <a:effectLst/>
              </a:rPr>
              <a:t>Χωρίς προσδιοριστές </a:t>
            </a:r>
          </a:p>
        </p:txBody>
      </p:sp>
      <p:sp>
        <p:nvSpPr>
          <p:cNvPr id="679948" name="Rectangle 12"/>
          <p:cNvSpPr>
            <a:spLocks noChangeArrowheads="1"/>
          </p:cNvSpPr>
          <p:nvPr/>
        </p:nvSpPr>
        <p:spPr bwMode="auto">
          <a:xfrm>
            <a:off x="701675" y="3473450"/>
            <a:ext cx="2116138"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Κεφάλαιο</a:t>
            </a:r>
          </a:p>
        </p:txBody>
      </p:sp>
      <p:sp>
        <p:nvSpPr>
          <p:cNvPr id="679950" name="Rectangle 14"/>
          <p:cNvSpPr>
            <a:spLocks noChangeArrowheads="1"/>
          </p:cNvSpPr>
          <p:nvPr/>
        </p:nvSpPr>
        <p:spPr bwMode="auto">
          <a:xfrm>
            <a:off x="6237288" y="3473450"/>
            <a:ext cx="21161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Άσκηση</a:t>
            </a:r>
          </a:p>
        </p:txBody>
      </p:sp>
      <p:sp>
        <p:nvSpPr>
          <p:cNvPr id="679951" name="Line 15"/>
          <p:cNvSpPr>
            <a:spLocks noChangeShapeType="1"/>
          </p:cNvSpPr>
          <p:nvPr/>
        </p:nvSpPr>
        <p:spPr bwMode="auto">
          <a:xfrm>
            <a:off x="2816225" y="3787775"/>
            <a:ext cx="3376613"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9952" name="Text Box 16"/>
          <p:cNvSpPr txBox="1">
            <a:spLocks noChangeArrowheads="1"/>
          </p:cNvSpPr>
          <p:nvPr/>
        </p:nvSpPr>
        <p:spPr bwMode="auto">
          <a:xfrm>
            <a:off x="2906713" y="3314700"/>
            <a:ext cx="3254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1</a:t>
            </a:r>
          </a:p>
        </p:txBody>
      </p:sp>
      <p:sp>
        <p:nvSpPr>
          <p:cNvPr id="679953" name="Text Box 17"/>
          <p:cNvSpPr txBox="1">
            <a:spLocks noChangeArrowheads="1"/>
          </p:cNvSpPr>
          <p:nvPr/>
        </p:nvSpPr>
        <p:spPr bwMode="auto">
          <a:xfrm>
            <a:off x="5607050" y="3314700"/>
            <a:ext cx="5635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0..*</a:t>
            </a:r>
          </a:p>
        </p:txBody>
      </p:sp>
      <p:sp>
        <p:nvSpPr>
          <p:cNvPr id="679954" name="Rectangle 18"/>
          <p:cNvSpPr>
            <a:spLocks noChangeArrowheads="1"/>
          </p:cNvSpPr>
          <p:nvPr/>
        </p:nvSpPr>
        <p:spPr bwMode="auto">
          <a:xfrm>
            <a:off x="457200" y="4103688"/>
            <a:ext cx="8229600" cy="76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lvl="1"/>
            <a:r>
              <a:rPr lang="el-GR" altLang="el-GR" sz="2000" dirty="0">
                <a:effectLst/>
              </a:rPr>
              <a:t>Γνωρίζουμε μόνο ότι ένα «κεφάλαιο» περιλαμβάνει 0 ή περισσότερα στιγμιότυπα της κλάσης «Άσκηση»</a:t>
            </a:r>
          </a:p>
        </p:txBody>
      </p:sp>
      <p:sp>
        <p:nvSpPr>
          <p:cNvPr id="679956" name="Rectangle 20"/>
          <p:cNvSpPr>
            <a:spLocks noChangeArrowheads="1"/>
          </p:cNvSpPr>
          <p:nvPr/>
        </p:nvSpPr>
        <p:spPr bwMode="auto">
          <a:xfrm>
            <a:off x="206375" y="4868863"/>
            <a:ext cx="8775700" cy="198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000" dirty="0">
                <a:effectLst/>
              </a:rPr>
              <a:t>Τελικά με τους προσδιοριστές η </a:t>
            </a:r>
            <a:r>
              <a:rPr lang="en-US" altLang="el-GR" sz="2000" dirty="0">
                <a:effectLst/>
              </a:rPr>
              <a:t>UML </a:t>
            </a:r>
            <a:r>
              <a:rPr lang="el-GR" altLang="el-GR" sz="2000" dirty="0">
                <a:effectLst/>
              </a:rPr>
              <a:t>έχει μία έννοια παραπλήσια του «κλειδιού», αλλά μόνο στα πλαίσια ενός συγκεκριμένου αντικειμένου</a:t>
            </a:r>
          </a:p>
          <a:p>
            <a:r>
              <a:rPr lang="el-GR" altLang="el-GR" sz="2000" dirty="0">
                <a:effectLst/>
              </a:rPr>
              <a:t>Προσοχή στο (α) ότι αλλάζουν οι </a:t>
            </a:r>
            <a:r>
              <a:rPr lang="el-GR" altLang="el-GR" sz="2000" dirty="0" err="1">
                <a:effectLst/>
              </a:rPr>
              <a:t>πληθικότητες</a:t>
            </a:r>
            <a:r>
              <a:rPr lang="el-GR" altLang="el-GR" sz="2000" dirty="0">
                <a:effectLst/>
              </a:rPr>
              <a:t> και (β) ο προσδιοριστής ΔΕΝ είναι μέλος της κλάσης προς την οποία δείχνει (εδώ στην Άσκηση)</a:t>
            </a:r>
          </a:p>
          <a:p>
            <a:pPr lvl="1"/>
            <a:r>
              <a:rPr lang="el-GR" altLang="el-GR" sz="1800" dirty="0">
                <a:effectLst/>
              </a:rPr>
              <a:t>Μπορεί όμως να </a:t>
            </a:r>
            <a:r>
              <a:rPr lang="el-GR" altLang="el-GR" sz="1800" dirty="0" err="1">
                <a:effectLst/>
              </a:rPr>
              <a:t>αποθηκευθεί</a:t>
            </a:r>
            <a:r>
              <a:rPr lang="el-GR" altLang="el-GR" sz="1800" dirty="0">
                <a:effectLst/>
              </a:rPr>
              <a:t> ως </a:t>
            </a:r>
            <a:r>
              <a:rPr lang="el-GR" altLang="el-GR" sz="1800" i="1" dirty="0">
                <a:effectLst/>
              </a:rPr>
              <a:t>πλεοναστικό</a:t>
            </a:r>
            <a:r>
              <a:rPr lang="el-GR" altLang="el-GR" sz="1800" dirty="0">
                <a:effectLst/>
              </a:rPr>
              <a:t> γνώρισμα (επόμενη διαφάνεια)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Rectangle 2"/>
          <p:cNvSpPr>
            <a:spLocks noGrp="1" noChangeArrowheads="1"/>
          </p:cNvSpPr>
          <p:nvPr>
            <p:ph type="title"/>
          </p:nvPr>
        </p:nvSpPr>
        <p:spPr/>
        <p:txBody>
          <a:bodyPr/>
          <a:lstStyle/>
          <a:p>
            <a:r>
              <a:rPr lang="el-GR" altLang="el-GR" sz="4000"/>
              <a:t>Παράδειγμα: Βασική ροή </a:t>
            </a:r>
            <a:r>
              <a:rPr lang="en-US" altLang="el-GR" sz="4000"/>
              <a:t>UC</a:t>
            </a:r>
            <a:r>
              <a:rPr lang="el-GR" altLang="el-GR" sz="4000"/>
              <a:t> «δανεισμός αντιτύπων»</a:t>
            </a:r>
          </a:p>
        </p:txBody>
      </p:sp>
      <p:sp>
        <p:nvSpPr>
          <p:cNvPr id="648195" name="Rectangle 3"/>
          <p:cNvSpPr>
            <a:spLocks noGrp="1" noChangeArrowheads="1"/>
          </p:cNvSpPr>
          <p:nvPr>
            <p:ph idx="1"/>
          </p:nvPr>
        </p:nvSpPr>
        <p:spPr>
          <a:xfrm>
            <a:off x="822959" y="1255043"/>
            <a:ext cx="7543801" cy="5009272"/>
          </a:xfrm>
        </p:spPr>
        <p:txBody>
          <a:bodyPr>
            <a:normAutofit fontScale="92500" lnSpcReduction="10000"/>
          </a:bodyPr>
          <a:lstStyle/>
          <a:p>
            <a:pPr marL="457200" indent="-457200">
              <a:lnSpc>
                <a:spcPct val="120000"/>
              </a:lnSpc>
              <a:spcBef>
                <a:spcPts val="0"/>
              </a:spcBef>
              <a:spcAft>
                <a:spcPts val="0"/>
              </a:spcAft>
              <a:buFont typeface="+mj-lt"/>
              <a:buAutoNum type="arabicPeriod"/>
            </a:pPr>
            <a:r>
              <a:rPr lang="el-GR" altLang="el-GR" sz="2000" dirty="0"/>
              <a:t>Ο δανειζόμενος έρχεται στο βιβλιοθηκονόμο κρατώντας τα αντίτυπα των βιβλίων προς δανεισμό.</a:t>
            </a:r>
          </a:p>
          <a:p>
            <a:pPr marL="457200" indent="-457200">
              <a:lnSpc>
                <a:spcPct val="120000"/>
              </a:lnSpc>
              <a:spcBef>
                <a:spcPts val="0"/>
              </a:spcBef>
              <a:spcAft>
                <a:spcPts val="0"/>
              </a:spcAft>
              <a:buFont typeface="+mj-lt"/>
              <a:buAutoNum type="arabicPeriod"/>
            </a:pPr>
            <a:r>
              <a:rPr lang="el-GR" altLang="el-GR" sz="2000" dirty="0"/>
              <a:t>Ο βιβλιοθηκονόμος αναζητά τον δανειζόμενο.</a:t>
            </a:r>
          </a:p>
          <a:p>
            <a:pPr marL="457200" indent="-457200">
              <a:lnSpc>
                <a:spcPct val="120000"/>
              </a:lnSpc>
              <a:spcBef>
                <a:spcPts val="0"/>
              </a:spcBef>
              <a:spcAft>
                <a:spcPts val="0"/>
              </a:spcAft>
              <a:buFont typeface="+mj-lt"/>
              <a:buAutoNum type="arabicPeriod"/>
            </a:pPr>
            <a:r>
              <a:rPr lang="el-GR" altLang="el-GR" sz="2000" dirty="0"/>
              <a:t>Το Σύστημα παρουσιάζει τα στοιχεία του </a:t>
            </a:r>
            <a:r>
              <a:rPr lang="el-GR" altLang="el-GR" sz="2000" dirty="0" err="1"/>
              <a:t>δανειζομένου</a:t>
            </a:r>
            <a:r>
              <a:rPr lang="el-GR" altLang="el-GR" sz="2000" dirty="0"/>
              <a:t>.</a:t>
            </a:r>
          </a:p>
          <a:p>
            <a:pPr marL="457200" indent="-457200">
              <a:lnSpc>
                <a:spcPct val="120000"/>
              </a:lnSpc>
              <a:spcBef>
                <a:spcPts val="0"/>
              </a:spcBef>
              <a:spcAft>
                <a:spcPts val="0"/>
              </a:spcAft>
              <a:buFont typeface="+mj-lt"/>
              <a:buAutoNum type="arabicPeriod"/>
            </a:pPr>
            <a:r>
              <a:rPr lang="el-GR" altLang="el-GR" sz="2000" dirty="0"/>
              <a:t>Ο βιβλιοθηκονόμος αναζητά το αντίτυπο.</a:t>
            </a:r>
          </a:p>
          <a:p>
            <a:pPr marL="457200" indent="-457200">
              <a:lnSpc>
                <a:spcPct val="120000"/>
              </a:lnSpc>
              <a:spcBef>
                <a:spcPts val="0"/>
              </a:spcBef>
              <a:spcAft>
                <a:spcPts val="0"/>
              </a:spcAft>
              <a:buFont typeface="+mj-lt"/>
              <a:buAutoNum type="arabicPeriod"/>
            </a:pPr>
            <a:r>
              <a:rPr lang="el-GR" altLang="el-GR" sz="2000" dirty="0"/>
              <a:t>Το Σύστημα παρουσιάζει τα στοιχεία του αντιτύπου.</a:t>
            </a:r>
          </a:p>
          <a:p>
            <a:pPr marL="457200" indent="-457200">
              <a:lnSpc>
                <a:spcPct val="120000"/>
              </a:lnSpc>
              <a:spcBef>
                <a:spcPts val="0"/>
              </a:spcBef>
              <a:spcAft>
                <a:spcPts val="0"/>
              </a:spcAft>
              <a:buFont typeface="+mj-lt"/>
              <a:buAutoNum type="arabicPeriod"/>
            </a:pPr>
            <a:r>
              <a:rPr lang="el-GR" altLang="el-GR" sz="2000" dirty="0"/>
              <a:t>Ο βιβλιοθηκονόμος επιλέγει το αντίτυπο προς δανεισμό.</a:t>
            </a:r>
          </a:p>
          <a:p>
            <a:pPr marL="457200" indent="-457200">
              <a:lnSpc>
                <a:spcPct val="120000"/>
              </a:lnSpc>
              <a:spcBef>
                <a:spcPts val="0"/>
              </a:spcBef>
              <a:spcAft>
                <a:spcPts val="0"/>
              </a:spcAft>
              <a:buFont typeface="+mj-lt"/>
              <a:buAutoNum type="arabicPeriod"/>
            </a:pPr>
            <a:r>
              <a:rPr lang="el-GR" altLang="el-GR" sz="2000" dirty="0"/>
              <a:t>Το Σύστημα επιβεβαιώνει ότι ο δανειζόμενος μπορεί να δανειστεί το αντίτυπο.</a:t>
            </a:r>
          </a:p>
          <a:p>
            <a:pPr marL="457200" indent="-457200">
              <a:lnSpc>
                <a:spcPct val="120000"/>
              </a:lnSpc>
              <a:spcBef>
                <a:spcPts val="0"/>
              </a:spcBef>
              <a:spcAft>
                <a:spcPts val="0"/>
              </a:spcAft>
              <a:buFont typeface="+mj-lt"/>
              <a:buAutoNum type="arabicPeriod"/>
            </a:pPr>
            <a:r>
              <a:rPr lang="el-GR" altLang="el-GR" sz="2000" dirty="0"/>
              <a:t>Το Σύστημα καταχωρίζει το δανεισμό και εμφανίζει την προθεσμία επιστροφής.</a:t>
            </a:r>
          </a:p>
          <a:p>
            <a:pPr marL="457200" indent="-457200">
              <a:lnSpc>
                <a:spcPct val="120000"/>
              </a:lnSpc>
              <a:spcBef>
                <a:spcPts val="0"/>
              </a:spcBef>
              <a:spcAft>
                <a:spcPts val="0"/>
              </a:spcAft>
              <a:buFont typeface="+mj-lt"/>
              <a:buAutoNum type="arabicPeriod"/>
            </a:pPr>
            <a:r>
              <a:rPr lang="el-GR" altLang="el-GR" sz="2000" dirty="0"/>
              <a:t>Ο βιβλιοθηκονόμος ενημερώνει τον δανειζόμενο για την προθεσμία επιστροφής του αντιτύπου.</a:t>
            </a:r>
          </a:p>
          <a:p>
            <a:pPr>
              <a:lnSpc>
                <a:spcPct val="120000"/>
              </a:lnSpc>
              <a:spcBef>
                <a:spcPts val="0"/>
              </a:spcBef>
              <a:spcAft>
                <a:spcPts val="0"/>
              </a:spcAft>
              <a:buFont typeface="Wingdings" panose="05000000000000000000" pitchFamily="2" charset="2"/>
              <a:buNone/>
            </a:pPr>
            <a:endParaRPr lang="el-GR" altLang="el-GR" sz="2000" dirty="0"/>
          </a:p>
          <a:p>
            <a:pPr>
              <a:lnSpc>
                <a:spcPct val="120000"/>
              </a:lnSpc>
              <a:spcBef>
                <a:spcPts val="0"/>
              </a:spcBef>
              <a:spcAft>
                <a:spcPts val="0"/>
              </a:spcAft>
              <a:buFont typeface="Wingdings" panose="05000000000000000000" pitchFamily="2" charset="2"/>
              <a:buNone/>
            </a:pPr>
            <a:r>
              <a:rPr lang="el-GR" altLang="el-GR" sz="2000" dirty="0"/>
              <a:t>Ο βιβλιοθηκονόμος επαναλαμβάνει τα βήματα 4 έως 9 για όλα τα αντίτυπα.</a:t>
            </a:r>
          </a:p>
        </p:txBody>
      </p:sp>
      <p:sp>
        <p:nvSpPr>
          <p:cNvPr id="6" name="Slide Number Placeholder 5"/>
          <p:cNvSpPr>
            <a:spLocks noGrp="1"/>
          </p:cNvSpPr>
          <p:nvPr>
            <p:ph type="sldNum" sz="quarter" idx="12"/>
          </p:nvPr>
        </p:nvSpPr>
        <p:spPr/>
        <p:txBody>
          <a:bodyPr/>
          <a:lstStyle/>
          <a:p>
            <a:fld id="{75F60875-7B7C-4F5A-91C4-EE542917D276}" type="slidenum">
              <a:rPr lang="el-GR" altLang="el-GR"/>
              <a:pPr/>
              <a:t>9</a:t>
            </a:fld>
            <a:endParaRPr lang="el-GR" altLang="el-G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3010" name="Rectangle 2"/>
          <p:cNvSpPr>
            <a:spLocks noGrp="1" noChangeArrowheads="1"/>
          </p:cNvSpPr>
          <p:nvPr>
            <p:ph type="title"/>
          </p:nvPr>
        </p:nvSpPr>
        <p:spPr/>
        <p:txBody>
          <a:bodyPr>
            <a:normAutofit fontScale="90000"/>
          </a:bodyPr>
          <a:lstStyle/>
          <a:p>
            <a:r>
              <a:rPr lang="el-GR" altLang="el-GR" sz="4000"/>
              <a:t>Προσδιοριστές ως πλεοναστικά γνωρίσματα</a:t>
            </a:r>
          </a:p>
        </p:txBody>
      </p:sp>
      <p:sp>
        <p:nvSpPr>
          <p:cNvPr id="14" name="Slide Number Placeholder 4"/>
          <p:cNvSpPr>
            <a:spLocks noGrp="1"/>
          </p:cNvSpPr>
          <p:nvPr>
            <p:ph type="sldNum" sz="quarter" idx="12"/>
          </p:nvPr>
        </p:nvSpPr>
        <p:spPr/>
        <p:txBody>
          <a:bodyPr/>
          <a:lstStyle/>
          <a:p>
            <a:fld id="{D734A46A-F933-4831-B426-3DEB727F7D76}" type="slidenum">
              <a:rPr lang="el-GR" altLang="el-GR"/>
              <a:pPr/>
              <a:t>90</a:t>
            </a:fld>
            <a:endParaRPr lang="el-GR" altLang="el-GR"/>
          </a:p>
        </p:txBody>
      </p:sp>
      <p:sp>
        <p:nvSpPr>
          <p:cNvPr id="683012" name="Rectangle 4"/>
          <p:cNvSpPr>
            <a:spLocks noChangeArrowheads="1"/>
          </p:cNvSpPr>
          <p:nvPr/>
        </p:nvSpPr>
        <p:spPr bwMode="auto">
          <a:xfrm>
            <a:off x="3357563" y="2033588"/>
            <a:ext cx="2116137"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Κεφάλαιο</a:t>
            </a:r>
          </a:p>
        </p:txBody>
      </p:sp>
      <p:sp>
        <p:nvSpPr>
          <p:cNvPr id="683013" name="Rectangle 5"/>
          <p:cNvSpPr>
            <a:spLocks noChangeArrowheads="1"/>
          </p:cNvSpPr>
          <p:nvPr/>
        </p:nvSpPr>
        <p:spPr bwMode="auto">
          <a:xfrm>
            <a:off x="3357563" y="4959350"/>
            <a:ext cx="21161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Άσκηση</a:t>
            </a:r>
          </a:p>
        </p:txBody>
      </p:sp>
      <p:sp>
        <p:nvSpPr>
          <p:cNvPr id="683014" name="Rectangle 6"/>
          <p:cNvSpPr>
            <a:spLocks noChangeArrowheads="1"/>
          </p:cNvSpPr>
          <p:nvPr/>
        </p:nvSpPr>
        <p:spPr bwMode="auto">
          <a:xfrm>
            <a:off x="3536950" y="2663825"/>
            <a:ext cx="1755775" cy="360363"/>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αριθ: </a:t>
            </a:r>
            <a:r>
              <a:rPr lang="en-US" altLang="el-GR" sz="2000"/>
              <a:t>Integer</a:t>
            </a:r>
            <a:endParaRPr lang="el-GR" altLang="el-GR" sz="2000"/>
          </a:p>
        </p:txBody>
      </p:sp>
      <p:sp>
        <p:nvSpPr>
          <p:cNvPr id="683015" name="Line 7"/>
          <p:cNvSpPr>
            <a:spLocks noChangeShapeType="1"/>
          </p:cNvSpPr>
          <p:nvPr/>
        </p:nvSpPr>
        <p:spPr bwMode="auto">
          <a:xfrm>
            <a:off x="4346575" y="3024188"/>
            <a:ext cx="0" cy="19351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3016" name="Text Box 8"/>
          <p:cNvSpPr txBox="1">
            <a:spLocks noChangeArrowheads="1"/>
          </p:cNvSpPr>
          <p:nvPr/>
        </p:nvSpPr>
        <p:spPr bwMode="auto">
          <a:xfrm>
            <a:off x="4524375" y="30702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83017" name="Text Box 9"/>
          <p:cNvSpPr txBox="1">
            <a:spLocks noChangeArrowheads="1"/>
          </p:cNvSpPr>
          <p:nvPr/>
        </p:nvSpPr>
        <p:spPr bwMode="auto">
          <a:xfrm>
            <a:off x="4524375" y="450850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0..1</a:t>
            </a:r>
          </a:p>
        </p:txBody>
      </p:sp>
      <p:sp>
        <p:nvSpPr>
          <p:cNvPr id="683018" name="Rectangle 10"/>
          <p:cNvSpPr>
            <a:spLocks noChangeArrowheads="1"/>
          </p:cNvSpPr>
          <p:nvPr/>
        </p:nvSpPr>
        <p:spPr bwMode="auto">
          <a:xfrm>
            <a:off x="3357563" y="5589588"/>
            <a:ext cx="2116137"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2000"/>
              <a:t>αριθ: </a:t>
            </a:r>
            <a:r>
              <a:rPr lang="en-US" altLang="el-GR" sz="2000"/>
              <a:t>Integer</a:t>
            </a:r>
            <a:endParaRPr lang="el-GR" altLang="el-GR" sz="2000"/>
          </a:p>
        </p:txBody>
      </p:sp>
      <p:sp>
        <p:nvSpPr>
          <p:cNvPr id="683019" name="Freeform 11"/>
          <p:cNvSpPr>
            <a:spLocks/>
          </p:cNvSpPr>
          <p:nvPr/>
        </p:nvSpPr>
        <p:spPr bwMode="auto">
          <a:xfrm>
            <a:off x="5292725" y="2843213"/>
            <a:ext cx="628650" cy="3106737"/>
          </a:xfrm>
          <a:custGeom>
            <a:avLst/>
            <a:gdLst>
              <a:gd name="T0" fmla="*/ 56 w 396"/>
              <a:gd name="T1" fmla="*/ 1957 h 1957"/>
              <a:gd name="T2" fmla="*/ 396 w 396"/>
              <a:gd name="T3" fmla="*/ 1957 h 1957"/>
              <a:gd name="T4" fmla="*/ 396 w 396"/>
              <a:gd name="T5" fmla="*/ 0 h 1957"/>
              <a:gd name="T6" fmla="*/ 0 w 396"/>
              <a:gd name="T7" fmla="*/ 0 h 1957"/>
            </a:gdLst>
            <a:ahLst/>
            <a:cxnLst>
              <a:cxn ang="0">
                <a:pos x="T0" y="T1"/>
              </a:cxn>
              <a:cxn ang="0">
                <a:pos x="T2" y="T3"/>
              </a:cxn>
              <a:cxn ang="0">
                <a:pos x="T4" y="T5"/>
              </a:cxn>
              <a:cxn ang="0">
                <a:pos x="T6" y="T7"/>
              </a:cxn>
            </a:cxnLst>
            <a:rect l="0" t="0" r="r" b="b"/>
            <a:pathLst>
              <a:path w="396" h="1957">
                <a:moveTo>
                  <a:pt x="56" y="1957"/>
                </a:moveTo>
                <a:lnTo>
                  <a:pt x="396" y="1957"/>
                </a:lnTo>
                <a:lnTo>
                  <a:pt x="396" y="0"/>
                </a:lnTo>
                <a:lnTo>
                  <a:pt x="0" y="0"/>
                </a:lnTo>
              </a:path>
            </a:pathLst>
          </a:custGeom>
          <a:noFill/>
          <a:ln w="9525" cap="flat" cmpd="sng">
            <a:solidFill>
              <a:schemeClr val="tx1"/>
            </a:solidFill>
            <a:prstDash val="dash"/>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3020" name="Text Box 12"/>
          <p:cNvSpPr txBox="1">
            <a:spLocks noChangeArrowheads="1"/>
          </p:cNvSpPr>
          <p:nvPr/>
        </p:nvSpPr>
        <p:spPr bwMode="auto">
          <a:xfrm>
            <a:off x="6100763" y="3990975"/>
            <a:ext cx="9731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2000"/>
              <a:t>{same}</a:t>
            </a:r>
            <a:endParaRPr lang="el-GR" altLang="el-GR" sz="20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ChangeArrowheads="1"/>
          </p:cNvSpPr>
          <p:nvPr>
            <p:ph type="title"/>
          </p:nvPr>
        </p:nvSpPr>
        <p:spPr/>
        <p:txBody>
          <a:bodyPr/>
          <a:lstStyle/>
          <a:p>
            <a:r>
              <a:rPr lang="el-GR" altLang="el-GR" sz="4000"/>
              <a:t>Σημασιολογία πληθικότητας υπό την παρουσία προσδιοριστών</a:t>
            </a:r>
          </a:p>
        </p:txBody>
      </p:sp>
      <p:sp>
        <p:nvSpPr>
          <p:cNvPr id="681987" name="Rectangle 3"/>
          <p:cNvSpPr>
            <a:spLocks noGrp="1" noChangeArrowheads="1"/>
          </p:cNvSpPr>
          <p:nvPr>
            <p:ph idx="1"/>
          </p:nvPr>
        </p:nvSpPr>
        <p:spPr/>
        <p:txBody>
          <a:bodyPr/>
          <a:lstStyle/>
          <a:p>
            <a:r>
              <a:rPr lang="el-GR" altLang="el-GR" sz="2800"/>
              <a:t>0..1 : κάθε τιμή του γνωρίσματος-προσδιοριστή επιλέγει 1 αντικείμενο αλλά μπορεί και κανένα</a:t>
            </a:r>
          </a:p>
          <a:p>
            <a:r>
              <a:rPr lang="el-GR" altLang="el-GR" sz="2800"/>
              <a:t>1 : κάθε τιμή του γνωρίσματος-προσδιοριστή επιλέγει ακριβώς 1 αντικείμενο. Προφανώς πρέπει το πεδίο ορισμού του γνωρίσματος-προσδιοριστή να είναι πεπερασμένο</a:t>
            </a:r>
          </a:p>
          <a:p>
            <a:r>
              <a:rPr lang="el-GR" altLang="el-GR" sz="2800"/>
              <a:t>* : η τιμή του γνωρίσματος-προσδιοριστή επιλέγει πολλά αντικείμενα</a:t>
            </a:r>
            <a:endParaRPr lang="en-US" altLang="el-GR" sz="2800"/>
          </a:p>
          <a:p>
            <a:r>
              <a:rPr lang="el-GR" altLang="el-GR" sz="2800" i="1"/>
              <a:t>Η πληθικότητα είναι ανά τιμή του </a:t>
            </a:r>
            <a:r>
              <a:rPr lang="el-GR" altLang="el-GR" sz="2800"/>
              <a:t>γνωρίσματος-προσδιοριστή!</a:t>
            </a:r>
          </a:p>
        </p:txBody>
      </p:sp>
      <p:sp>
        <p:nvSpPr>
          <p:cNvPr id="6" name="Slide Number Placeholder 5"/>
          <p:cNvSpPr>
            <a:spLocks noGrp="1"/>
          </p:cNvSpPr>
          <p:nvPr>
            <p:ph type="sldNum" sz="quarter" idx="12"/>
          </p:nvPr>
        </p:nvSpPr>
        <p:spPr/>
        <p:txBody>
          <a:bodyPr/>
          <a:lstStyle/>
          <a:p>
            <a:fld id="{F3798646-3959-4F14-ACC2-554314C243AD}" type="slidenum">
              <a:rPr lang="el-GR" altLang="el-GR"/>
              <a:pPr/>
              <a:t>91</a:t>
            </a:fld>
            <a:endParaRPr lang="el-GR" altLang="el-G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2" name="Rectangle 2"/>
          <p:cNvSpPr>
            <a:spLocks noGrp="1" noChangeArrowheads="1"/>
          </p:cNvSpPr>
          <p:nvPr>
            <p:ph type="title"/>
          </p:nvPr>
        </p:nvSpPr>
        <p:spPr/>
        <p:txBody>
          <a:bodyPr/>
          <a:lstStyle/>
          <a:p>
            <a:r>
              <a:rPr lang="el-GR" altLang="el-GR" sz="4000"/>
              <a:t>Τύπος δεδομένου προσδιοριστών</a:t>
            </a:r>
          </a:p>
        </p:txBody>
      </p:sp>
      <p:sp>
        <p:nvSpPr>
          <p:cNvPr id="680963" name="Rectangle 3"/>
          <p:cNvSpPr>
            <a:spLocks noGrp="1" noChangeArrowheads="1"/>
          </p:cNvSpPr>
          <p:nvPr>
            <p:ph idx="1"/>
          </p:nvPr>
        </p:nvSpPr>
        <p:spPr/>
        <p:txBody>
          <a:bodyPr/>
          <a:lstStyle/>
          <a:p>
            <a:r>
              <a:rPr lang="el-GR" altLang="el-GR" sz="2800"/>
              <a:t>Δεν είναι απαραίτητο να είναι ακέραιος</a:t>
            </a:r>
          </a:p>
          <a:p>
            <a:pPr lvl="1"/>
            <a:r>
              <a:rPr lang="el-GR" altLang="el-GR" sz="2400"/>
              <a:t>Η «φυσική» υλοποίηση για τους προσδιοριστές με τύπο «ακέραιο» είναι ένας πίνακας (ειδικότερα αν η αρίθμηση ξεκινάει από το 0 ή το 1 και αυξάνεται κατά μία μονάδα σε κάθε βήμα)</a:t>
            </a:r>
          </a:p>
          <a:p>
            <a:pPr lvl="1"/>
            <a:r>
              <a:rPr lang="el-GR" altLang="el-GR" sz="2400"/>
              <a:t>Για προσδιοριστές με τύπο συμβολοσειράς μπορεί να επιλεγεί άλλη δομή αναπαράστασης (π.χ. πίνακας κερματισμού ή δένδρο αναζήτησης).</a:t>
            </a:r>
          </a:p>
        </p:txBody>
      </p:sp>
      <p:sp>
        <p:nvSpPr>
          <p:cNvPr id="6" name="Slide Number Placeholder 5"/>
          <p:cNvSpPr>
            <a:spLocks noGrp="1"/>
          </p:cNvSpPr>
          <p:nvPr>
            <p:ph type="sldNum" sz="quarter" idx="12"/>
          </p:nvPr>
        </p:nvSpPr>
        <p:spPr/>
        <p:txBody>
          <a:bodyPr/>
          <a:lstStyle/>
          <a:p>
            <a:fld id="{AA85CBBD-7CD2-4EEA-926C-40CE794038E0}" type="slidenum">
              <a:rPr lang="el-GR" altLang="el-GR"/>
              <a:pPr/>
              <a:t>92</a:t>
            </a:fld>
            <a:endParaRPr lang="el-GR" altLang="el-G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p:txBody>
          <a:bodyPr/>
          <a:lstStyle/>
          <a:p>
            <a:r>
              <a:rPr lang="el-GR" altLang="el-GR" sz="4000"/>
              <a:t>Παράδειγμα προσδιοριστή-πληθικότητας-τύπου</a:t>
            </a:r>
          </a:p>
        </p:txBody>
      </p:sp>
      <p:sp>
        <p:nvSpPr>
          <p:cNvPr id="685070" name="Rectangle 14"/>
          <p:cNvSpPr>
            <a:spLocks noGrp="1" noChangeArrowheads="1"/>
          </p:cNvSpPr>
          <p:nvPr>
            <p:ph idx="1"/>
          </p:nvPr>
        </p:nvSpPr>
        <p:spPr/>
        <p:txBody>
          <a:bodyPr/>
          <a:lstStyle/>
          <a:p>
            <a:r>
              <a:rPr lang="el-GR" altLang="el-GR" sz="2400"/>
              <a:t>Στο σύστημα αρχείων του </a:t>
            </a:r>
            <a:r>
              <a:rPr lang="en-US" altLang="el-GR" sz="2400"/>
              <a:t>Unix </a:t>
            </a:r>
            <a:r>
              <a:rPr lang="el-GR" altLang="el-GR" sz="2400"/>
              <a:t>το όνομα ενός αρχείου αποθηκεύεται στον κατάλογο όπου αυτό περιέχεται</a:t>
            </a:r>
          </a:p>
          <a:p>
            <a:pPr lvl="1"/>
            <a:r>
              <a:rPr lang="el-GR" altLang="el-GR" sz="2000"/>
              <a:t>Ένας κατάλογος μπορεί να περιέχει ένα αρχείο με ένα συγκεκριμένο όνομα ή όχι</a:t>
            </a:r>
          </a:p>
          <a:p>
            <a:pPr lvl="1"/>
            <a:r>
              <a:rPr lang="el-GR" altLang="el-GR" sz="2000"/>
              <a:t>Ένα όνομα μπορεί να βρίσκεται σε οποιοδήποτε πλήθος καταλόγων</a:t>
            </a:r>
          </a:p>
        </p:txBody>
      </p:sp>
      <p:sp>
        <p:nvSpPr>
          <p:cNvPr id="12" name="Slide Number Placeholder 5"/>
          <p:cNvSpPr>
            <a:spLocks noGrp="1"/>
          </p:cNvSpPr>
          <p:nvPr>
            <p:ph type="sldNum" sz="quarter" idx="12"/>
          </p:nvPr>
        </p:nvSpPr>
        <p:spPr/>
        <p:txBody>
          <a:bodyPr/>
          <a:lstStyle/>
          <a:p>
            <a:fld id="{CEA91AD2-F91E-40FC-A3DC-78E8A9E2DB5E}" type="slidenum">
              <a:rPr lang="el-GR" altLang="el-GR"/>
              <a:pPr/>
              <a:t>93</a:t>
            </a:fld>
            <a:endParaRPr lang="el-GR" altLang="el-GR"/>
          </a:p>
        </p:txBody>
      </p:sp>
      <p:sp>
        <p:nvSpPr>
          <p:cNvPr id="685060" name="Rectangle 4"/>
          <p:cNvSpPr>
            <a:spLocks noChangeArrowheads="1"/>
          </p:cNvSpPr>
          <p:nvPr/>
        </p:nvSpPr>
        <p:spPr bwMode="auto">
          <a:xfrm>
            <a:off x="3132138" y="4103688"/>
            <a:ext cx="2476500"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a:t>Directory</a:t>
            </a:r>
            <a:endParaRPr lang="el-GR" altLang="el-GR" sz="2000"/>
          </a:p>
        </p:txBody>
      </p:sp>
      <p:sp>
        <p:nvSpPr>
          <p:cNvPr id="685061" name="Rectangle 5"/>
          <p:cNvSpPr>
            <a:spLocks noChangeArrowheads="1"/>
          </p:cNvSpPr>
          <p:nvPr/>
        </p:nvSpPr>
        <p:spPr bwMode="auto">
          <a:xfrm>
            <a:off x="3313113" y="5994400"/>
            <a:ext cx="21161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a:t>File</a:t>
            </a:r>
            <a:endParaRPr lang="el-GR" altLang="el-GR" sz="2000"/>
          </a:p>
        </p:txBody>
      </p:sp>
      <p:sp>
        <p:nvSpPr>
          <p:cNvPr id="685062" name="Rectangle 6"/>
          <p:cNvSpPr>
            <a:spLocks noChangeArrowheads="1"/>
          </p:cNvSpPr>
          <p:nvPr/>
        </p:nvSpPr>
        <p:spPr bwMode="auto">
          <a:xfrm>
            <a:off x="3341688" y="4733925"/>
            <a:ext cx="2057400" cy="360363"/>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a:t>filename</a:t>
            </a:r>
            <a:r>
              <a:rPr lang="el-GR" altLang="el-GR" sz="2000"/>
              <a:t>: </a:t>
            </a:r>
            <a:r>
              <a:rPr lang="en-US" altLang="el-GR" sz="2000"/>
              <a:t>String</a:t>
            </a:r>
            <a:endParaRPr lang="el-GR" altLang="el-GR" sz="2000"/>
          </a:p>
        </p:txBody>
      </p:sp>
      <p:sp>
        <p:nvSpPr>
          <p:cNvPr id="685063" name="Line 7"/>
          <p:cNvSpPr>
            <a:spLocks noChangeShapeType="1"/>
          </p:cNvSpPr>
          <p:nvPr/>
        </p:nvSpPr>
        <p:spPr bwMode="auto">
          <a:xfrm>
            <a:off x="4302125" y="5094288"/>
            <a:ext cx="0" cy="9001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5064" name="Text Box 8"/>
          <p:cNvSpPr txBox="1">
            <a:spLocks noChangeArrowheads="1"/>
          </p:cNvSpPr>
          <p:nvPr/>
        </p:nvSpPr>
        <p:spPr bwMode="auto">
          <a:xfrm>
            <a:off x="4479925" y="514032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a:t>
            </a:r>
            <a:r>
              <a:rPr lang="en-US" altLang="el-GR" sz="1800"/>
              <a:t>*</a:t>
            </a:r>
            <a:endParaRPr lang="el-GR" altLang="el-GR" sz="1800"/>
          </a:p>
        </p:txBody>
      </p:sp>
      <p:sp>
        <p:nvSpPr>
          <p:cNvPr id="685065" name="Text Box 9"/>
          <p:cNvSpPr txBox="1">
            <a:spLocks noChangeArrowheads="1"/>
          </p:cNvSpPr>
          <p:nvPr/>
        </p:nvSpPr>
        <p:spPr bwMode="auto">
          <a:xfrm>
            <a:off x="4479925" y="558958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0..1</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Grp="1" noChangeArrowheads="1"/>
          </p:cNvSpPr>
          <p:nvPr>
            <p:ph type="title"/>
          </p:nvPr>
        </p:nvSpPr>
        <p:spPr/>
        <p:txBody>
          <a:bodyPr/>
          <a:lstStyle/>
          <a:p>
            <a:r>
              <a:rPr lang="el-GR" altLang="el-GR"/>
              <a:t>Περιορισμοί</a:t>
            </a:r>
          </a:p>
        </p:txBody>
      </p:sp>
      <p:sp>
        <p:nvSpPr>
          <p:cNvPr id="689155" name="Rectangle 3"/>
          <p:cNvSpPr>
            <a:spLocks noGrp="1" noChangeArrowheads="1"/>
          </p:cNvSpPr>
          <p:nvPr>
            <p:ph idx="1"/>
          </p:nvPr>
        </p:nvSpPr>
        <p:spPr/>
        <p:txBody>
          <a:bodyPr/>
          <a:lstStyle/>
          <a:p>
            <a:r>
              <a:rPr lang="el-GR" altLang="el-GR"/>
              <a:t>Μπορεί να ορισθεί ότι δύο συσχετίσεις είναι αμοιβαίως αποκλειόμενες</a:t>
            </a:r>
          </a:p>
        </p:txBody>
      </p:sp>
      <p:sp>
        <p:nvSpPr>
          <p:cNvPr id="17" name="Slide Number Placeholder 5"/>
          <p:cNvSpPr>
            <a:spLocks noGrp="1"/>
          </p:cNvSpPr>
          <p:nvPr>
            <p:ph type="sldNum" sz="quarter" idx="12"/>
          </p:nvPr>
        </p:nvSpPr>
        <p:spPr/>
        <p:txBody>
          <a:bodyPr/>
          <a:lstStyle/>
          <a:p>
            <a:fld id="{F8B9C475-A200-43B4-AECB-A3640D78FF34}" type="slidenum">
              <a:rPr lang="el-GR" altLang="el-GR"/>
              <a:pPr/>
              <a:t>94</a:t>
            </a:fld>
            <a:endParaRPr lang="el-GR" altLang="el-GR"/>
          </a:p>
        </p:txBody>
      </p:sp>
      <p:sp>
        <p:nvSpPr>
          <p:cNvPr id="689156" name="Rectangle 4"/>
          <p:cNvSpPr>
            <a:spLocks noChangeArrowheads="1"/>
          </p:cNvSpPr>
          <p:nvPr/>
        </p:nvSpPr>
        <p:spPr bwMode="auto">
          <a:xfrm>
            <a:off x="522288" y="3924300"/>
            <a:ext cx="24765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Λογαριασμός</a:t>
            </a:r>
          </a:p>
        </p:txBody>
      </p:sp>
      <p:sp>
        <p:nvSpPr>
          <p:cNvPr id="689157" name="Line 5"/>
          <p:cNvSpPr>
            <a:spLocks noChangeShapeType="1"/>
          </p:cNvSpPr>
          <p:nvPr/>
        </p:nvSpPr>
        <p:spPr bwMode="auto">
          <a:xfrm flipV="1">
            <a:off x="2997200" y="3338513"/>
            <a:ext cx="3375025" cy="6762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9158" name="Rectangle 6"/>
          <p:cNvSpPr>
            <a:spLocks noChangeArrowheads="1"/>
          </p:cNvSpPr>
          <p:nvPr/>
        </p:nvSpPr>
        <p:spPr bwMode="auto">
          <a:xfrm>
            <a:off x="6416675" y="3114675"/>
            <a:ext cx="24765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89160" name="Text Box 8"/>
          <p:cNvSpPr txBox="1">
            <a:spLocks noChangeArrowheads="1"/>
          </p:cNvSpPr>
          <p:nvPr/>
        </p:nvSpPr>
        <p:spPr bwMode="auto">
          <a:xfrm>
            <a:off x="2814638" y="3386138"/>
            <a:ext cx="14938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λογαριασμός</a:t>
            </a:r>
          </a:p>
        </p:txBody>
      </p:sp>
      <p:sp>
        <p:nvSpPr>
          <p:cNvPr id="689161" name="Text Box 9"/>
          <p:cNvSpPr txBox="1">
            <a:spLocks noChangeArrowheads="1"/>
          </p:cNvSpPr>
          <p:nvPr/>
        </p:nvSpPr>
        <p:spPr bwMode="auto">
          <a:xfrm>
            <a:off x="4662488" y="2770188"/>
            <a:ext cx="2228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πρόσωποΙδιοκτήτης</a:t>
            </a:r>
          </a:p>
        </p:txBody>
      </p:sp>
      <p:sp>
        <p:nvSpPr>
          <p:cNvPr id="689162" name="Rectangle 10"/>
          <p:cNvSpPr>
            <a:spLocks noChangeArrowheads="1"/>
          </p:cNvSpPr>
          <p:nvPr/>
        </p:nvSpPr>
        <p:spPr bwMode="auto">
          <a:xfrm>
            <a:off x="6416675" y="5094288"/>
            <a:ext cx="2476500"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Εταιρεία</a:t>
            </a:r>
          </a:p>
        </p:txBody>
      </p:sp>
      <p:sp>
        <p:nvSpPr>
          <p:cNvPr id="689163" name="Line 11"/>
          <p:cNvSpPr>
            <a:spLocks noChangeShapeType="1"/>
          </p:cNvSpPr>
          <p:nvPr/>
        </p:nvSpPr>
        <p:spPr bwMode="auto">
          <a:xfrm>
            <a:off x="2997200" y="4375150"/>
            <a:ext cx="3375025" cy="11239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9164" name="Text Box 12"/>
          <p:cNvSpPr txBox="1">
            <a:spLocks noChangeArrowheads="1"/>
          </p:cNvSpPr>
          <p:nvPr/>
        </p:nvSpPr>
        <p:spPr bwMode="auto">
          <a:xfrm>
            <a:off x="2814638" y="4778375"/>
            <a:ext cx="14938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λογαριασμός</a:t>
            </a:r>
          </a:p>
        </p:txBody>
      </p:sp>
      <p:sp>
        <p:nvSpPr>
          <p:cNvPr id="689165" name="Text Box 13"/>
          <p:cNvSpPr txBox="1">
            <a:spLocks noChangeArrowheads="1"/>
          </p:cNvSpPr>
          <p:nvPr/>
        </p:nvSpPr>
        <p:spPr bwMode="auto">
          <a:xfrm>
            <a:off x="4662488" y="5589588"/>
            <a:ext cx="200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εταιρείαΙδιοκτήτης</a:t>
            </a:r>
          </a:p>
        </p:txBody>
      </p:sp>
      <p:sp>
        <p:nvSpPr>
          <p:cNvPr id="689166" name="Line 14"/>
          <p:cNvSpPr>
            <a:spLocks noChangeShapeType="1"/>
          </p:cNvSpPr>
          <p:nvPr/>
        </p:nvSpPr>
        <p:spPr bwMode="auto">
          <a:xfrm>
            <a:off x="5157788" y="3608388"/>
            <a:ext cx="0" cy="14859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9167" name="Text Box 15"/>
          <p:cNvSpPr txBox="1">
            <a:spLocks noChangeArrowheads="1"/>
          </p:cNvSpPr>
          <p:nvPr/>
        </p:nvSpPr>
        <p:spPr bwMode="auto">
          <a:xfrm>
            <a:off x="5154613" y="4151313"/>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r>
              <a:rPr lang="en-US" altLang="el-GR" sz="1800"/>
              <a:t>xor}</a:t>
            </a:r>
            <a:endParaRPr lang="el-GR" altLang="el-GR" sz="18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78" name="Rectangle 2"/>
          <p:cNvSpPr>
            <a:spLocks noGrp="1" noChangeArrowheads="1"/>
          </p:cNvSpPr>
          <p:nvPr>
            <p:ph type="title"/>
          </p:nvPr>
        </p:nvSpPr>
        <p:spPr/>
        <p:txBody>
          <a:bodyPr/>
          <a:lstStyle/>
          <a:p>
            <a:r>
              <a:rPr lang="el-GR" altLang="el-GR"/>
              <a:t>Περιορισμοί</a:t>
            </a:r>
          </a:p>
        </p:txBody>
      </p:sp>
      <p:sp>
        <p:nvSpPr>
          <p:cNvPr id="690179" name="Rectangle 3"/>
          <p:cNvSpPr>
            <a:spLocks noGrp="1" noChangeArrowheads="1"/>
          </p:cNvSpPr>
          <p:nvPr>
            <p:ph idx="1"/>
          </p:nvPr>
        </p:nvSpPr>
        <p:spPr>
          <a:xfrm>
            <a:off x="457200" y="1600200"/>
            <a:ext cx="8229600" cy="1154113"/>
          </a:xfrm>
        </p:spPr>
        <p:txBody>
          <a:bodyPr/>
          <a:lstStyle/>
          <a:p>
            <a:r>
              <a:rPr lang="el-GR" altLang="el-GR"/>
              <a:t>Μπορεί να οριστεί ότι μία συσχέτιση υπονοεί μία άλλη:</a:t>
            </a:r>
          </a:p>
        </p:txBody>
      </p:sp>
      <p:sp>
        <p:nvSpPr>
          <p:cNvPr id="19" name="Slide Number Placeholder 5"/>
          <p:cNvSpPr>
            <a:spLocks noGrp="1"/>
          </p:cNvSpPr>
          <p:nvPr>
            <p:ph type="sldNum" sz="quarter" idx="12"/>
          </p:nvPr>
        </p:nvSpPr>
        <p:spPr/>
        <p:txBody>
          <a:bodyPr/>
          <a:lstStyle/>
          <a:p>
            <a:fld id="{853B8EBA-9580-45C1-9368-CE8F678D3A54}" type="slidenum">
              <a:rPr lang="el-GR" altLang="el-GR"/>
              <a:pPr/>
              <a:t>95</a:t>
            </a:fld>
            <a:endParaRPr lang="el-GR" altLang="el-GR"/>
          </a:p>
        </p:txBody>
      </p:sp>
      <p:sp>
        <p:nvSpPr>
          <p:cNvPr id="690180" name="Rectangle 4"/>
          <p:cNvSpPr>
            <a:spLocks noChangeArrowheads="1"/>
          </p:cNvSpPr>
          <p:nvPr/>
        </p:nvSpPr>
        <p:spPr bwMode="auto">
          <a:xfrm>
            <a:off x="611188" y="3068638"/>
            <a:ext cx="2476500"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90182" name="Rectangle 6"/>
          <p:cNvSpPr>
            <a:spLocks noChangeArrowheads="1"/>
          </p:cNvSpPr>
          <p:nvPr/>
        </p:nvSpPr>
        <p:spPr bwMode="auto">
          <a:xfrm>
            <a:off x="5921375" y="3068638"/>
            <a:ext cx="2476500"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Επιτροπή</a:t>
            </a:r>
          </a:p>
        </p:txBody>
      </p:sp>
      <p:sp>
        <p:nvSpPr>
          <p:cNvPr id="690183" name="Line 7"/>
          <p:cNvSpPr>
            <a:spLocks noChangeShapeType="1"/>
          </p:cNvSpPr>
          <p:nvPr/>
        </p:nvSpPr>
        <p:spPr bwMode="auto">
          <a:xfrm>
            <a:off x="3086100" y="3113088"/>
            <a:ext cx="28352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90184" name="Text Box 8"/>
          <p:cNvSpPr txBox="1">
            <a:spLocks noChangeArrowheads="1"/>
          </p:cNvSpPr>
          <p:nvPr/>
        </p:nvSpPr>
        <p:spPr bwMode="auto">
          <a:xfrm>
            <a:off x="3219450" y="284480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90185" name="Text Box 9"/>
          <p:cNvSpPr txBox="1">
            <a:spLocks noChangeArrowheads="1"/>
          </p:cNvSpPr>
          <p:nvPr/>
        </p:nvSpPr>
        <p:spPr bwMode="auto">
          <a:xfrm>
            <a:off x="5562600" y="284480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90186" name="Line 10"/>
          <p:cNvSpPr>
            <a:spLocks noChangeShapeType="1"/>
          </p:cNvSpPr>
          <p:nvPr/>
        </p:nvSpPr>
        <p:spPr bwMode="auto">
          <a:xfrm>
            <a:off x="3086100" y="3608388"/>
            <a:ext cx="28352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90187" name="Text Box 11"/>
          <p:cNvSpPr txBox="1">
            <a:spLocks noChangeArrowheads="1"/>
          </p:cNvSpPr>
          <p:nvPr/>
        </p:nvSpPr>
        <p:spPr bwMode="auto">
          <a:xfrm>
            <a:off x="3941763" y="2754313"/>
            <a:ext cx="1203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ΜέλοςΤης</a:t>
            </a:r>
          </a:p>
        </p:txBody>
      </p:sp>
      <p:sp>
        <p:nvSpPr>
          <p:cNvPr id="690188" name="Text Box 12"/>
          <p:cNvSpPr txBox="1">
            <a:spLocks noChangeArrowheads="1"/>
          </p:cNvSpPr>
          <p:nvPr/>
        </p:nvSpPr>
        <p:spPr bwMode="auto">
          <a:xfrm>
            <a:off x="3716338" y="3654425"/>
            <a:ext cx="157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ΠρόεδροςΤης</a:t>
            </a:r>
          </a:p>
        </p:txBody>
      </p:sp>
      <p:sp>
        <p:nvSpPr>
          <p:cNvPr id="690189" name="Text Box 13"/>
          <p:cNvSpPr txBox="1">
            <a:spLocks noChangeArrowheads="1"/>
          </p:cNvSpPr>
          <p:nvPr/>
        </p:nvSpPr>
        <p:spPr bwMode="auto">
          <a:xfrm>
            <a:off x="3219450" y="36083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90190" name="Text Box 14"/>
          <p:cNvSpPr txBox="1">
            <a:spLocks noChangeArrowheads="1"/>
          </p:cNvSpPr>
          <p:nvPr/>
        </p:nvSpPr>
        <p:spPr bwMode="auto">
          <a:xfrm>
            <a:off x="5562600" y="360838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90191" name="Rectangle 15"/>
          <p:cNvSpPr>
            <a:spLocks noChangeArrowheads="1"/>
          </p:cNvSpPr>
          <p:nvPr/>
        </p:nvSpPr>
        <p:spPr bwMode="auto">
          <a:xfrm>
            <a:off x="296863" y="4149725"/>
            <a:ext cx="8550275" cy="238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800" dirty="0">
                <a:effectLst/>
              </a:rPr>
              <a:t>Όπως και τα γνωρίσματα, και οι συσχετίσεις μπορούν να σημειωθούν ως:</a:t>
            </a:r>
          </a:p>
          <a:p>
            <a:pPr lvl="1"/>
            <a:r>
              <a:rPr lang="en-US" altLang="el-GR" sz="2400" dirty="0">
                <a:effectLst/>
              </a:rPr>
              <a:t>changeable (</a:t>
            </a:r>
            <a:r>
              <a:rPr lang="el-GR" altLang="el-GR" sz="2400" dirty="0">
                <a:effectLst/>
              </a:rPr>
              <a:t>εξ ορισμού χαρακτηρισμός)</a:t>
            </a:r>
          </a:p>
          <a:p>
            <a:pPr lvl="1"/>
            <a:r>
              <a:rPr lang="en-US" altLang="el-GR" sz="2400" dirty="0" err="1">
                <a:effectLst/>
              </a:rPr>
              <a:t>addOnly</a:t>
            </a:r>
            <a:r>
              <a:rPr lang="en-US" altLang="el-GR" sz="2400" dirty="0">
                <a:effectLst/>
              </a:rPr>
              <a:t> (</a:t>
            </a:r>
            <a:r>
              <a:rPr lang="el-GR" altLang="el-GR" sz="2400" dirty="0">
                <a:effectLst/>
              </a:rPr>
              <a:t>μπορούν μόνο να προστεθούν σύνδεσμοι)</a:t>
            </a:r>
          </a:p>
          <a:p>
            <a:pPr lvl="1"/>
            <a:r>
              <a:rPr lang="en-US" altLang="el-GR" sz="2400" dirty="0">
                <a:effectLst/>
              </a:rPr>
              <a:t>frozen (</a:t>
            </a:r>
            <a:r>
              <a:rPr lang="el-GR" altLang="el-GR" sz="2400" dirty="0">
                <a:effectLst/>
              </a:rPr>
              <a:t>καμία αλλαγή)</a:t>
            </a:r>
          </a:p>
        </p:txBody>
      </p:sp>
      <p:sp>
        <p:nvSpPr>
          <p:cNvPr id="690192" name="Line 16"/>
          <p:cNvSpPr>
            <a:spLocks noChangeShapeType="1"/>
          </p:cNvSpPr>
          <p:nvPr/>
        </p:nvSpPr>
        <p:spPr bwMode="auto">
          <a:xfrm flipV="1">
            <a:off x="3762375" y="3114675"/>
            <a:ext cx="0" cy="493713"/>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90193" name="Rectangle 17"/>
          <p:cNvSpPr>
            <a:spLocks noChangeArrowheads="1"/>
          </p:cNvSpPr>
          <p:nvPr/>
        </p:nvSpPr>
        <p:spPr bwMode="auto">
          <a:xfrm>
            <a:off x="3897313" y="3159125"/>
            <a:ext cx="1009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{subset}</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1 - Τίτλος"/>
          <p:cNvSpPr>
            <a:spLocks noGrp="1"/>
          </p:cNvSpPr>
          <p:nvPr>
            <p:ph type="title"/>
          </p:nvPr>
        </p:nvSpPr>
        <p:spPr/>
        <p:txBody>
          <a:bodyPr/>
          <a:lstStyle/>
          <a:p>
            <a:r>
              <a:rPr lang="el-GR" altLang="el-GR" b="1"/>
              <a:t>Διεπαφές</a:t>
            </a:r>
            <a:endParaRPr lang="el-GR" altLang="el-GR"/>
          </a:p>
        </p:txBody>
      </p:sp>
      <p:sp>
        <p:nvSpPr>
          <p:cNvPr id="670723" name="2 - Θέση περιεχομένου"/>
          <p:cNvSpPr>
            <a:spLocks noGrp="1"/>
          </p:cNvSpPr>
          <p:nvPr>
            <p:ph idx="1"/>
          </p:nvPr>
        </p:nvSpPr>
        <p:spPr/>
        <p:txBody>
          <a:bodyPr/>
          <a:lstStyle/>
          <a:p>
            <a:r>
              <a:rPr lang="el-GR" altLang="el-GR" sz="2800"/>
              <a:t>Οι διεπαφές (</a:t>
            </a:r>
            <a:r>
              <a:rPr lang="en-US" altLang="el-GR" sz="2800"/>
              <a:t>interfaces</a:t>
            </a:r>
            <a:r>
              <a:rPr lang="el-GR" altLang="el-GR" sz="2800"/>
              <a:t>) είναι μηχανισμοί των σύγχρονων γλωσσών προγραμματισμού όπως η Java για τη δημιουργία ενός «πακέτου» συμπεριφοράς</a:t>
            </a:r>
          </a:p>
          <a:p>
            <a:pPr lvl="1"/>
            <a:r>
              <a:rPr lang="el-GR" altLang="el-GR" sz="2400"/>
              <a:t>Οι κλάσεις που </a:t>
            </a:r>
            <a:r>
              <a:rPr lang="el-GR" altLang="el-GR" sz="2400" i="1"/>
              <a:t>υλοποιούν</a:t>
            </a:r>
            <a:r>
              <a:rPr lang="el-GR" altLang="el-GR" sz="2400"/>
              <a:t> κάποια διεπαφή ορίζουν όλες πολυμορφικά την ίδια συμπεριφορά</a:t>
            </a:r>
          </a:p>
          <a:p>
            <a:r>
              <a:rPr lang="el-GR" altLang="el-GR" sz="2800"/>
              <a:t>Μία διεπαφή μπορεί να θεωρηθεί ως μία κλάση χωρίς πεδία όπου όλες οι πράξεις είναι αφηρημένες. </a:t>
            </a:r>
          </a:p>
        </p:txBody>
      </p:sp>
      <p:sp>
        <p:nvSpPr>
          <p:cNvPr id="6" name="Slide Number Placeholder 3"/>
          <p:cNvSpPr>
            <a:spLocks noGrp="1"/>
          </p:cNvSpPr>
          <p:nvPr>
            <p:ph type="sldNum" sz="quarter" idx="12"/>
          </p:nvPr>
        </p:nvSpPr>
        <p:spPr/>
        <p:txBody>
          <a:bodyPr/>
          <a:lstStyle/>
          <a:p>
            <a:fld id="{E6545D09-5AEF-4FD5-B768-FE955AF3DF02}" type="slidenum">
              <a:rPr lang="el-GR" altLang="el-GR"/>
              <a:pPr/>
              <a:t>96</a:t>
            </a:fld>
            <a:endParaRPr lang="el-GR" altLang="el-G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1 - Τίτλος"/>
          <p:cNvSpPr>
            <a:spLocks noGrp="1"/>
          </p:cNvSpPr>
          <p:nvPr>
            <p:ph type="title"/>
          </p:nvPr>
        </p:nvSpPr>
        <p:spPr/>
        <p:txBody>
          <a:bodyPr lIns="54000" rIns="54000"/>
          <a:lstStyle/>
          <a:p>
            <a:r>
              <a:rPr lang="el-GR" altLang="el-GR" sz="3600" b="1"/>
              <a:t>Διεπαφές έναντι αφηρημένων κλάσεων (1/2)</a:t>
            </a:r>
            <a:endParaRPr lang="el-GR" altLang="el-GR" sz="3600"/>
          </a:p>
        </p:txBody>
      </p:sp>
      <p:sp>
        <p:nvSpPr>
          <p:cNvPr id="671747" name="2 - Θέση περιεχομένου"/>
          <p:cNvSpPr>
            <a:spLocks noGrp="1"/>
          </p:cNvSpPr>
          <p:nvPr>
            <p:ph idx="1"/>
          </p:nvPr>
        </p:nvSpPr>
        <p:spPr/>
        <p:txBody>
          <a:bodyPr lIns="18000" rIns="18000">
            <a:normAutofit fontScale="92500"/>
          </a:bodyPr>
          <a:lstStyle/>
          <a:p>
            <a:pPr>
              <a:spcBef>
                <a:spcPct val="0"/>
              </a:spcBef>
            </a:pPr>
            <a:r>
              <a:rPr lang="el-GR" altLang="el-GR" sz="2400"/>
              <a:t>Οι διεπαφές της Java μοιάζουν με τις αφηρημένες κλάσεις, αλλά παρουσιάζουν και σημαντικές διαφορές που είναι:</a:t>
            </a:r>
          </a:p>
          <a:p>
            <a:pPr lvl="1">
              <a:spcBef>
                <a:spcPct val="0"/>
              </a:spcBef>
            </a:pPr>
            <a:r>
              <a:rPr lang="el-GR" altLang="el-GR" sz="2000"/>
              <a:t>Οι αφηρημένες κλάσεις μπορεί να έχουν πεδία, ενώ οι διεπαφές όχι.</a:t>
            </a:r>
          </a:p>
          <a:p>
            <a:pPr lvl="1">
              <a:spcBef>
                <a:spcPct val="0"/>
              </a:spcBef>
            </a:pPr>
            <a:r>
              <a:rPr lang="el-GR" altLang="el-GR" sz="2000"/>
              <a:t>Οι αφηρημένες κλάσεις μπορεί να έχουν αφηρημένες λειτουργίες, δηλαδή χωρίς υλοποίηση, αλλά μπορεί να έχουν και συγκεκριμένες λειτουργίες που κληρονομούνται από τις υποκλάσεις. Οι διεπαφές δηλώνουν τις υπογραφές των λειτουργιών, </a:t>
            </a:r>
            <a:r>
              <a:rPr lang="el-GR" altLang="el-GR" sz="2000" i="1"/>
              <a:t>χωρίς να παρέχουν καμία υλοποίηση</a:t>
            </a:r>
          </a:p>
          <a:p>
            <a:pPr lvl="2">
              <a:spcBef>
                <a:spcPct val="0"/>
              </a:spcBef>
            </a:pPr>
            <a:r>
              <a:rPr lang="el-GR" altLang="el-GR" sz="1800"/>
              <a:t>Συνακόλουθα, ενώ οι υποκλάσης μιας αφηρημένης κλάσης μπορούν να </a:t>
            </a:r>
            <a:r>
              <a:rPr lang="el-GR" altLang="el-GR" sz="1800" i="1"/>
              <a:t>επανορίζουν λειτουργίες, </a:t>
            </a:r>
            <a:r>
              <a:rPr lang="el-GR" altLang="el-GR" sz="1800"/>
              <a:t>οι κλάσεις που </a:t>
            </a:r>
            <a:r>
              <a:rPr lang="el-GR" altLang="el-GR" sz="1800" i="1"/>
              <a:t>υλοποιούν</a:t>
            </a:r>
            <a:r>
              <a:rPr lang="el-GR" altLang="el-GR" sz="1800"/>
              <a:t> μία διεπαφή ορίζουν τις λειτουργίες εξ αρχής</a:t>
            </a:r>
          </a:p>
          <a:p>
            <a:pPr lvl="1">
              <a:spcBef>
                <a:spcPct val="0"/>
              </a:spcBef>
            </a:pPr>
            <a:r>
              <a:rPr lang="el-GR" altLang="el-GR" sz="2000"/>
              <a:t>Οι αφηρημένες κλάσεις δηλώνουν κατασκευαστές, ενώ οι διεπαφές όχι</a:t>
            </a:r>
          </a:p>
          <a:p>
            <a:pPr lvl="1">
              <a:spcBef>
                <a:spcPct val="0"/>
              </a:spcBef>
            </a:pPr>
            <a:r>
              <a:rPr lang="el-GR" altLang="el-GR" sz="2000"/>
              <a:t>Η ορατότητα μίας διεπαφής για τη </a:t>
            </a:r>
            <a:r>
              <a:rPr lang="en-US" altLang="el-GR" sz="2000"/>
              <a:t>Java</a:t>
            </a:r>
            <a:r>
              <a:rPr lang="el-GR" altLang="el-GR" sz="2000"/>
              <a:t> μπορεί να είναι μόνο δημόσια ή προκαθορισμένη (πακέτο) </a:t>
            </a:r>
          </a:p>
          <a:p>
            <a:pPr lvl="1">
              <a:spcBef>
                <a:spcPct val="0"/>
              </a:spcBef>
            </a:pPr>
            <a:r>
              <a:rPr lang="el-GR" altLang="el-GR" sz="2000"/>
              <a:t>Οι λειτουργίες μίας αφηρημένης κλάσης μπορεί να έχουν ορατότητα προστατευμένη ή ιδιωτική, ενώ οι λειτουργίες που δηλώνει μία διεπαφή έχουν δημόσια ορατότητα.</a:t>
            </a:r>
          </a:p>
        </p:txBody>
      </p:sp>
      <p:sp>
        <p:nvSpPr>
          <p:cNvPr id="6" name="Slide Number Placeholder 3"/>
          <p:cNvSpPr>
            <a:spLocks noGrp="1"/>
          </p:cNvSpPr>
          <p:nvPr>
            <p:ph type="sldNum" sz="quarter" idx="12"/>
          </p:nvPr>
        </p:nvSpPr>
        <p:spPr/>
        <p:txBody>
          <a:bodyPr/>
          <a:lstStyle/>
          <a:p>
            <a:fld id="{A593AB54-B52D-4B3A-AB10-4E7D03DBF86E}" type="slidenum">
              <a:rPr lang="el-GR" altLang="el-GR"/>
              <a:pPr/>
              <a:t>97</a:t>
            </a:fld>
            <a:endParaRPr lang="el-GR" altLang="el-G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Rectangle 2"/>
          <p:cNvSpPr>
            <a:spLocks noGrp="1" noChangeArrowheads="1"/>
          </p:cNvSpPr>
          <p:nvPr>
            <p:ph type="title"/>
          </p:nvPr>
        </p:nvSpPr>
        <p:spPr/>
        <p:txBody>
          <a:bodyPr/>
          <a:lstStyle/>
          <a:p>
            <a:r>
              <a:rPr lang="el-GR" altLang="el-GR" sz="3600" b="1"/>
              <a:t>Διεπαφές έναντι αφηρημένων κλάσεων (2/2)</a:t>
            </a:r>
          </a:p>
        </p:txBody>
      </p:sp>
      <p:sp>
        <p:nvSpPr>
          <p:cNvPr id="672771" name="Rectangle 3"/>
          <p:cNvSpPr>
            <a:spLocks noGrp="1" noChangeArrowheads="1"/>
          </p:cNvSpPr>
          <p:nvPr>
            <p:ph idx="1"/>
          </p:nvPr>
        </p:nvSpPr>
        <p:spPr/>
        <p:txBody>
          <a:bodyPr/>
          <a:lstStyle/>
          <a:p>
            <a:r>
              <a:rPr lang="el-GR" altLang="el-GR" sz="2800"/>
              <a:t>Οι διεπαφές της Java μοιάζουν με τις αφηρημένες κλάσεις, αλλά παρουσιάζουν και σημαντικές διαφορές που είναι (συνέχεια):</a:t>
            </a:r>
          </a:p>
          <a:p>
            <a:pPr lvl="1"/>
            <a:r>
              <a:rPr lang="el-GR" altLang="el-GR" sz="2000"/>
              <a:t>Μία κλάση μπορεί να υλοποιεί (και δεν κληρονομεί) μία ή περισσότερες διεπαφές.</a:t>
            </a:r>
          </a:p>
          <a:p>
            <a:pPr lvl="1"/>
            <a:r>
              <a:rPr lang="el-GR" altLang="el-GR" sz="2000"/>
              <a:t>Η κλάση θα πρέπει να παρέχει την υλοποίηση για τις μεθόδους που δηλώνει μία διεπαφή, να παρέχει δηλαδή την υλοποίηση της διεπαφής</a:t>
            </a:r>
          </a:p>
          <a:p>
            <a:pPr lvl="2"/>
            <a:r>
              <a:rPr lang="el-GR" altLang="el-GR" sz="1800"/>
              <a:t>Αντίθετα μία κλάση που κληρονομεί από μία αφηρημένη κλάση μπορεί να </a:t>
            </a:r>
            <a:r>
              <a:rPr lang="el-GR" altLang="el-GR" sz="1800" i="1"/>
              <a:t>μην υλοποιεί</a:t>
            </a:r>
            <a:r>
              <a:rPr lang="el-GR" altLang="el-GR" sz="1800"/>
              <a:t> μερικές μεθόδους, καθιστώμενη και αυτή αφηρημένη με τη σειρά της</a:t>
            </a:r>
          </a:p>
        </p:txBody>
      </p:sp>
      <p:sp>
        <p:nvSpPr>
          <p:cNvPr id="6" name="Slide Number Placeholder 5"/>
          <p:cNvSpPr>
            <a:spLocks noGrp="1"/>
          </p:cNvSpPr>
          <p:nvPr>
            <p:ph type="sldNum" sz="quarter" idx="12"/>
          </p:nvPr>
        </p:nvSpPr>
        <p:spPr/>
        <p:txBody>
          <a:bodyPr/>
          <a:lstStyle/>
          <a:p>
            <a:fld id="{23D6B102-1314-4CB1-B90E-30E8CD1D1D50}" type="slidenum">
              <a:rPr lang="el-GR" altLang="el-GR"/>
              <a:pPr/>
              <a:t>98</a:t>
            </a:fld>
            <a:endParaRPr lang="el-GR" altLang="el-G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794" name="1 - Τίτλος"/>
          <p:cNvSpPr>
            <a:spLocks noGrp="1"/>
          </p:cNvSpPr>
          <p:nvPr>
            <p:ph type="title"/>
          </p:nvPr>
        </p:nvSpPr>
        <p:spPr/>
        <p:txBody>
          <a:bodyPr/>
          <a:lstStyle/>
          <a:p>
            <a:r>
              <a:rPr lang="el-GR" altLang="el-GR" b="1"/>
              <a:t>Διεπαφές - Σύνοψη</a:t>
            </a:r>
            <a:endParaRPr lang="el-GR" altLang="el-GR"/>
          </a:p>
        </p:txBody>
      </p:sp>
      <p:sp>
        <p:nvSpPr>
          <p:cNvPr id="673795" name="2 - Θέση περιεχομένου"/>
          <p:cNvSpPr>
            <a:spLocks noGrp="1"/>
          </p:cNvSpPr>
          <p:nvPr>
            <p:ph idx="1"/>
          </p:nvPr>
        </p:nvSpPr>
        <p:spPr/>
        <p:txBody>
          <a:bodyPr/>
          <a:lstStyle/>
          <a:p>
            <a:r>
              <a:rPr lang="el-GR" altLang="el-GR" sz="2400"/>
              <a:t>Επομένως, μία διεπαφή έχει περισσότερο το χαρακτήρα μίας δήλωσης. Δηλώνει υπογραφές (signatures) μεθόδων στις οποίες μία κλάση θα πρέπει να συμμορφώνεται σε περίπτωση που υλοποιεί τη διεπαφή.</a:t>
            </a:r>
          </a:p>
          <a:p>
            <a:r>
              <a:rPr lang="el-GR" altLang="el-GR" sz="2400"/>
              <a:t>Οι διεπαφές είναι και το βασικό αντίδοτο για τις γλώσσες προγραμματισμού που δεν υποστηρίζουν την πολλαπλή κληρονομικότητα. Μία κλάση μπορεί να είναι υποκλάση μίας και μόνο κλάσης, ενώ μπορεί να υλοποιεί πολλές διεπαφές.</a:t>
            </a:r>
          </a:p>
        </p:txBody>
      </p:sp>
      <p:sp>
        <p:nvSpPr>
          <p:cNvPr id="6" name="Slide Number Placeholder 3"/>
          <p:cNvSpPr>
            <a:spLocks noGrp="1"/>
          </p:cNvSpPr>
          <p:nvPr>
            <p:ph type="sldNum" sz="quarter" idx="12"/>
          </p:nvPr>
        </p:nvSpPr>
        <p:spPr/>
        <p:txBody>
          <a:bodyPr/>
          <a:lstStyle/>
          <a:p>
            <a:fld id="{4A0E134E-A429-40A5-B62B-2F5E3674FD3C}" type="slidenum">
              <a:rPr lang="el-GR" altLang="el-GR"/>
              <a:pPr/>
              <a:t>99</a:t>
            </a:fld>
            <a:endParaRPr lang="el-GR" altLang="el-GR"/>
          </a:p>
        </p:txBody>
      </p:sp>
    </p:spTree>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02-handlingComplexity-concepts</Template>
  <TotalTime>7614</TotalTime>
  <Words>10345</Words>
  <Application>Microsoft Office PowerPoint</Application>
  <PresentationFormat>On-screen Show (4:3)</PresentationFormat>
  <Paragraphs>1619</Paragraphs>
  <Slides>148</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148</vt:i4>
      </vt:variant>
    </vt:vector>
  </HeadingPairs>
  <TitlesOfParts>
    <vt:vector size="160" baseType="lpstr">
      <vt:lpstr>ＭＳ Ｐゴシック</vt:lpstr>
      <vt:lpstr>Arial</vt:lpstr>
      <vt:lpstr>Calibri</vt:lpstr>
      <vt:lpstr>Calibri Light</vt:lpstr>
      <vt:lpstr>Courier</vt:lpstr>
      <vt:lpstr>Courier New</vt:lpstr>
      <vt:lpstr>Helvetica</vt:lpstr>
      <vt:lpstr>Monaco</vt:lpstr>
      <vt:lpstr>Palatino</vt:lpstr>
      <vt:lpstr>Times New Roman</vt:lpstr>
      <vt:lpstr>Wingdings</vt:lpstr>
      <vt:lpstr>Retrospect</vt:lpstr>
      <vt:lpstr>ΤΕΧΝΟΛΟΓΙΑ ΛΟΓΙΣΜΙΚΟΥ (SOFTWARE ENGINEERING)  UML – διαγράμματα περιπτώσεων χρήσης, διαγράμματα κλάσεων, διαγράμματα ακολουθίας, διαγράμματα δραστηριότητας, διαγράμματα παράταξης</vt:lpstr>
      <vt:lpstr>Θέματα που θα παρουσιάσουμε</vt:lpstr>
      <vt:lpstr>UML – Unified Modeling Language</vt:lpstr>
      <vt:lpstr>Διαγράμματα περίπτωσης χρήσης</vt:lpstr>
      <vt:lpstr>Actor</vt:lpstr>
      <vt:lpstr>Περίπτωση χρήσης</vt:lpstr>
      <vt:lpstr>Περιγραφή κειμένου περιπτώσεων χρήσης</vt:lpstr>
      <vt:lpstr>Παράδειγμα: UC «δανεισμός αντιτύπων»</vt:lpstr>
      <vt:lpstr>Παράδειγμα: Βασική ροή UC «δανεισμός αντιτύπων»</vt:lpstr>
      <vt:lpstr>Παράδειγμα: Εναλλακτικές ροές UC «δανεισμός αντιτύπων»</vt:lpstr>
      <vt:lpstr>Περιγραφή περιπτώσεων χρήσης - σενάρια (1/2)</vt:lpstr>
      <vt:lpstr>Περιγραφή περιπτώσεων χρήσης - σενάρια (2/2)</vt:lpstr>
      <vt:lpstr>Οδηγίες για τη σύνταξη του κειμένου</vt:lpstr>
      <vt:lpstr>Οι περιπτώσεις χρήσης μπορούν να αλληλοσυνδέονται – σχέση «extends»</vt:lpstr>
      <vt:lpstr>Οι περιπτώσεις χρήσης μπορούν να αλληλοσυνδέονται – σχέση «extends»</vt:lpstr>
      <vt:lpstr>Χρήση της σχέσης επέκτασης</vt:lpstr>
      <vt:lpstr>Οι περιπτώσεις χρήσης μπορούν να αλληλοσυνδέονται – σχέση «includes»</vt:lpstr>
      <vt:lpstr>Οι περιπτώσεις χρήσης μπορούν να αλληλοσυνδέονται – σχέση «includes»</vt:lpstr>
      <vt:lpstr>Οι περιπτώσεις χρήσης μπορούν να αλληλοσυνδέονται – σχέση «includes»</vt:lpstr>
      <vt:lpstr>Αφηρημένες έναντι συγκεκριμένων περιπτώσεων χρήσης</vt:lpstr>
      <vt:lpstr>Μερικοί κανόνες για τις σχέσεις συμπερίληψης</vt:lpstr>
      <vt:lpstr>Οι περιπτώσεις χρήσης μπορούν να κατηγοριοποιούνται</vt:lpstr>
      <vt:lpstr>Κατηγοριοποίηση στη UML 1: πακέτα</vt:lpstr>
      <vt:lpstr>Διαφορές συμπερίληψης - επέκτασης</vt:lpstr>
      <vt:lpstr>Οι περιπτώσεις χρήσης μπορούν να αλληλοσυνδέονται – σχέση γενίκευσης</vt:lpstr>
      <vt:lpstr>Η γενίκευση ισχύει και για τους actors</vt:lpstr>
      <vt:lpstr>Παράδειγμα περίπτωσης χρήσης</vt:lpstr>
      <vt:lpstr>Παράδειγμα Διαγράμματος Χρήσης UML</vt:lpstr>
      <vt:lpstr>Άλλα πιθανά στοιχεία/ενότητες των περιπτώσεων χρήσης (1/2)</vt:lpstr>
      <vt:lpstr>Άλλα πιθανά στοιχεία/ενότητες των περιπτώσεων χρήσης (2/2)</vt:lpstr>
      <vt:lpstr>Γενικές οδηγίες για συγγραφή περιπτώσεων χρήσης (1/3)</vt:lpstr>
      <vt:lpstr>Γενικές οδηγίες για συγγραφή περιπτώσεων χρήσης (2/3)</vt:lpstr>
      <vt:lpstr>Γενικές οδηγίες για συγγραφή περιπτώσεων χρήσης (3/3)</vt:lpstr>
      <vt:lpstr>Διαγράμματα κλάσεων</vt:lpstr>
      <vt:lpstr>Βασικές έννοιες αντικειμενοστρεφούς μοντέλου</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Κλάσεις</vt:lpstr>
      <vt:lpstr>Διαγράμματα Κλάσεων: Ιδιότητες</vt:lpstr>
      <vt:lpstr>Διαγράμματα Κλάσεων: Λειτουργίες</vt:lpstr>
      <vt:lpstr>Διαγράμματα Κλάσεων: Λειτουργίες (συνέχεια)</vt:lpstr>
      <vt:lpstr>Διαγράμματα κλάσεων: ορατότητα μελών</vt:lpstr>
      <vt:lpstr>Διαγράμματα κλάσεων – δυνατότητα αλλαγής γνωρισμάτων</vt:lpstr>
      <vt:lpstr>Διαγράμματα κλάσεων – περιορισμοί σε γνωρίσματα</vt:lpstr>
      <vt:lpstr>Actor έναντι Κλάσης έναντι Αντικειμένου</vt:lpstr>
      <vt:lpstr>Στιγμιότυπα</vt:lpstr>
      <vt:lpstr>Συσχετίσεις</vt:lpstr>
      <vt:lpstr>Διαγράμματα Κλάσεων: Συσχετίσεις (συνέχεια)</vt:lpstr>
      <vt:lpstr>Διαγράμματα Κλάσεων: Πολλαπλότητα Συσχετίσεων</vt:lpstr>
      <vt:lpstr>Διαγράμματα Κλάσεων: Πολλαπλότητες Συσχετίσεων (συνέχεια)</vt:lpstr>
      <vt:lpstr>Διαγράμματα Κλάσεων: πλοηγησιμότητα συσχετίσεων</vt:lpstr>
      <vt:lpstr>Διαγράμματα Κλάσεων: Γενίκευση</vt:lpstr>
      <vt:lpstr>Διαγράμματα Κλάσεων: Γενίκευση</vt:lpstr>
      <vt:lpstr>Αφηρημένες κλάσεις</vt:lpstr>
      <vt:lpstr>Αφηρημένες κλάσεις -συμβολισμοί</vt:lpstr>
      <vt:lpstr>Πακέτα</vt:lpstr>
      <vt:lpstr>Μοντελοποίηση των κλάσεων στην πράξη</vt:lpstr>
      <vt:lpstr>Παράδειγμα ανάδειξης κλάσεων</vt:lpstr>
      <vt:lpstr>Παράδειγμα ανάδειξης κλάσεων</vt:lpstr>
      <vt:lpstr>Κλάσεις Τραπεζικού Συστήματος</vt:lpstr>
      <vt:lpstr>Ανάδειξη κλάσεων</vt:lpstr>
      <vt:lpstr>Ανάδειξη κλάσεων: Ιδιότητες</vt:lpstr>
      <vt:lpstr>Μοντέλα Πεδίου: Ιδιότητες</vt:lpstr>
      <vt:lpstr>Ανάδειξη κλάσεων: Συσχετίσεις</vt:lpstr>
      <vt:lpstr>Συσχετίσεις Τραπεζικού Συστήματος</vt:lpstr>
      <vt:lpstr>Ανάδειξη κλάσεων: Συσχετίσεις</vt:lpstr>
      <vt:lpstr>Ανάδειξη κλάσεων: αναθεώρηση</vt:lpstr>
      <vt:lpstr>Διαγράμματα Κλάσεων: Συνάθροιση ή Συσσωμάτωση </vt:lpstr>
      <vt:lpstr>Διαγράμματα Κλάσεων  Συνάθροιση - Συσσωμάτωση</vt:lpstr>
      <vt:lpstr>Διαγράμματα Κλάσεων: Σύνθεση</vt:lpstr>
      <vt:lpstr>Διαγράμματα Κλάσεων Σύνθεση</vt:lpstr>
      <vt:lpstr>Μοντελοποίηση κλάσεων: Απλοί Τύποι</vt:lpstr>
      <vt:lpstr>Απλοί Τύποι - Παραδείγματα</vt:lpstr>
      <vt:lpstr>Μοντέλο Πεδίου Τραπεζικού Συστήματος με Απλούς Τύπους</vt:lpstr>
      <vt:lpstr>Απλοί Τύποι και Συσχετίσεις</vt:lpstr>
      <vt:lpstr>Μοντέλο Πεδίου Τραπεζικού Συστήματος με ιδιότητες</vt:lpstr>
      <vt:lpstr>Διάκριση ιδιοτήτων και κλάσεων</vt:lpstr>
      <vt:lpstr>Διαγράμματα Κλάσεων Αυτοσυσχέτιση</vt:lpstr>
      <vt:lpstr>Διαγράμματα Κλάσεων: Κλάση Συσχέτισης</vt:lpstr>
      <vt:lpstr>Διαγράμματα κλάσεων:  Παράδειγμα κλάσης Συσχέτισης</vt:lpstr>
      <vt:lpstr>Διαγράμματα κλάσεων Παράδειγμα κλάσης Συσχέτισης </vt:lpstr>
      <vt:lpstr>Διαφορές κλάσης συσχέτισης και παρεμβαλλομένης κλάσης</vt:lpstr>
      <vt:lpstr>Προσδιοριστές (qualifiers)</vt:lpstr>
      <vt:lpstr>Γιατί προσδιοριστές;</vt:lpstr>
      <vt:lpstr>Προσδιοριστές ως πλεοναστικά γνωρίσματα</vt:lpstr>
      <vt:lpstr>Σημασιολογία πληθικότητας υπό την παρουσία προσδιοριστών</vt:lpstr>
      <vt:lpstr>Τύπος δεδομένου προσδιοριστών</vt:lpstr>
      <vt:lpstr>Παράδειγμα προσδιοριστή-πληθικότητας-τύπου</vt:lpstr>
      <vt:lpstr>Περιορισμοί</vt:lpstr>
      <vt:lpstr>Περιορισμοί</vt:lpstr>
      <vt:lpstr>Διεπαφές</vt:lpstr>
      <vt:lpstr>Διεπαφές έναντι αφηρημένων κλάσεων (1/2)</vt:lpstr>
      <vt:lpstr>Διεπαφές έναντι αφηρημένων κλάσεων (2/2)</vt:lpstr>
      <vt:lpstr>Διεπαφές - Σύνοψη</vt:lpstr>
      <vt:lpstr>Διεπαφές – Συμβολισμός υλοποίησης διεπαφής</vt:lpstr>
      <vt:lpstr>Οι δύο συμβολισμοί της UML για την παροχή και χρήση διεπαφής</vt:lpstr>
      <vt:lpstr>Γενίκευση διεπαφών</vt:lpstr>
      <vt:lpstr>Συνύπαρξη διεπαφών και αφηρημένων κλάσεων</vt:lpstr>
      <vt:lpstr>Διαγράμματα αντικειμένων</vt:lpstr>
      <vt:lpstr>Διαγράμματα Αντικειμένων -  Αντικείμενα</vt:lpstr>
      <vt:lpstr>Χρήση Διαγραμμάτων Αντικειμένων</vt:lpstr>
      <vt:lpstr>Χρήση Διαγραμμάτων Αντικειμένων</vt:lpstr>
      <vt:lpstr>Από την διατύπωση του προβλήματος στον κώδικα</vt:lpstr>
      <vt:lpstr>Παραγωγή κώδικα Java από UML</vt:lpstr>
      <vt:lpstr>Διαγράμματα ακολουθίας – βασική σημειογραφία</vt:lpstr>
      <vt:lpstr>Γραμμή ζωής και προδιαγραφή εκτέλεσης</vt:lpstr>
      <vt:lpstr>Μηνύματα</vt:lpstr>
      <vt:lpstr>Είδη μηνύματος</vt:lpstr>
      <vt:lpstr>Διαγράμματα ακολουθίας</vt:lpstr>
      <vt:lpstr>Διαγράμματα ακολουθίας και ροή δεδομένων</vt:lpstr>
      <vt:lpstr>Διαγράμματα ακολουθίας: επαναλήψεις και συνθήκες</vt:lpstr>
      <vt:lpstr>Δημιουργία και καταστροφή</vt:lpstr>
      <vt:lpstr>Ιδιότητες διαγραμμάτων ακολουθίας</vt:lpstr>
      <vt:lpstr>Διαγράμματα μηχανής καταστάσεων</vt:lpstr>
      <vt:lpstr>Διαγράμματα δραστηριότητας</vt:lpstr>
      <vt:lpstr>Σύμβολα κόμβων ελέγχου σε διαγράμματα δραστηριότητας</vt:lpstr>
      <vt:lpstr>Σύμβολα κόμβων δραστηριότητας και αντικειμένων</vt:lpstr>
      <vt:lpstr>Παράδειγμα διαγράμματος δραστηριότητας</vt:lpstr>
      <vt:lpstr>Διαγράμματα Δραστηριότητας: Ακίδες</vt:lpstr>
      <vt:lpstr>Διαγράμματα παράταξης</vt:lpstr>
      <vt:lpstr>Διαγράμματα παράταξης – κατηγορίες κόμβων</vt:lpstr>
      <vt:lpstr>Διαγράμματα παράταξης</vt:lpstr>
      <vt:lpstr>Μονοπάτια επικοινωνίας στα διαγράμματα παράταξης</vt:lpstr>
      <vt:lpstr>Προϊόντα στα διαγράμματα παράταξης</vt:lpstr>
      <vt:lpstr>Συμβολισμοί για τα προϊόντα στα διαγράμματα παράταξης</vt:lpstr>
      <vt:lpstr>Ένα συνολικό διάγραμμα παράταξης</vt:lpstr>
      <vt:lpstr>Ένα συνολικό διάγραμμα παράταξης</vt:lpstr>
      <vt:lpstr>Προδιαγραφές παράταξης </vt:lpstr>
      <vt:lpstr>Διαγράμματα διάδρασης</vt:lpstr>
      <vt:lpstr>Διαδράσεις</vt:lpstr>
      <vt:lpstr>Παράδειγμα διάδρασης: διάγραμμα ακολουθίας</vt:lpstr>
      <vt:lpstr>Παράδειγμα διάδρασης: διάγραμμα επικοινωνίας</vt:lpstr>
      <vt:lpstr>Παράδειγμα διάδρασης: διάγραμμα επισκόπησης αλληλεπίδρασης</vt:lpstr>
      <vt:lpstr>Παράδειγμα διάδρασης: διάγραμμα χρονισμού</vt:lpstr>
      <vt:lpstr>Απόσπασμα διάδρασης </vt:lpstr>
      <vt:lpstr>Τελεστές για αποσπάσματα διάδρασης</vt:lpstr>
      <vt:lpstr>Παραδείγματα τελεστών</vt:lpstr>
      <vt:lpstr>Παραδείγματα τελεστών</vt:lpstr>
      <vt:lpstr>Παραδείγματα τελεστών</vt:lpstr>
      <vt:lpstr>Χρονικοί περιορισμοί στα διαγράμματα UML</vt:lpstr>
      <vt:lpstr>Στερεότυπα στη UML</vt:lpstr>
      <vt:lpstr>Σημειογραφία στερεοτύπων</vt:lpstr>
      <vt:lpstr>Οδηγίες για στερεότυπα</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 Μοντέλα κύκλου ζωής</dc:title>
  <dc:creator>costas</dc:creator>
  <cp:lastModifiedBy>Costas Vassilakis</cp:lastModifiedBy>
  <cp:revision>467</cp:revision>
  <dcterms:created xsi:type="dcterms:W3CDTF">2005-10-06T11:58:48Z</dcterms:created>
  <dcterms:modified xsi:type="dcterms:W3CDTF">2025-08-09T07:40:47Z</dcterms:modified>
</cp:coreProperties>
</file>