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77" r:id="rId4"/>
    <p:sldId id="258" r:id="rId5"/>
    <p:sldId id="261" r:id="rId6"/>
    <p:sldId id="262" r:id="rId7"/>
    <p:sldId id="263" r:id="rId8"/>
    <p:sldId id="265" r:id="rId9"/>
    <p:sldId id="340" r:id="rId10"/>
    <p:sldId id="341" r:id="rId11"/>
    <p:sldId id="266" r:id="rId12"/>
    <p:sldId id="269" r:id="rId13"/>
    <p:sldId id="268" r:id="rId14"/>
    <p:sldId id="267" r:id="rId15"/>
    <p:sldId id="270" r:id="rId16"/>
    <p:sldId id="342" r:id="rId17"/>
    <p:sldId id="278" r:id="rId18"/>
    <p:sldId id="271" r:id="rId19"/>
    <p:sldId id="272" r:id="rId20"/>
    <p:sldId id="275" r:id="rId21"/>
    <p:sldId id="279" r:id="rId22"/>
    <p:sldId id="264" r:id="rId23"/>
    <p:sldId id="273" r:id="rId24"/>
    <p:sldId id="280" r:id="rId25"/>
    <p:sldId id="274" r:id="rId26"/>
    <p:sldId id="339" r:id="rId27"/>
    <p:sldId id="259"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Φωτεινό στυλ 1 - Έμφαση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4999963-297E-43F6-B25C-324D3E00175B}" type="datetimeFigureOut">
              <a:rPr lang="el-GR" smtClean="0"/>
              <a:t>17/5/2023</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72B2FC4-2CD2-4E70-8F26-0AB57229FDB6}"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64999963-297E-43F6-B25C-324D3E00175B}" type="datetimeFigureOut">
              <a:rPr lang="el-GR" smtClean="0"/>
              <a:t>17/5/2023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72B2FC4-2CD2-4E70-8F26-0AB57229FDB6}"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64999963-297E-43F6-B25C-324D3E00175B}" type="datetimeFigureOut">
              <a:rPr lang="el-GR" smtClean="0"/>
              <a:t>17/5/2023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72B2FC4-2CD2-4E70-8F26-0AB57229FDB6}"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4999963-297E-43F6-B25C-324D3E00175B}" type="datetimeFigureOut">
              <a:rPr lang="el-GR" smtClean="0"/>
              <a:t>17/5/2023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72B2FC4-2CD2-4E70-8F26-0AB57229FDB6}"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64999963-297E-43F6-B25C-324D3E00175B}" type="datetimeFigureOut">
              <a:rPr lang="el-GR" smtClean="0"/>
              <a:t>17/5/2023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72B2FC4-2CD2-4E70-8F26-0AB57229FDB6}"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5" name="Date Placeholder 4"/>
          <p:cNvSpPr>
            <a:spLocks noGrp="1"/>
          </p:cNvSpPr>
          <p:nvPr>
            <p:ph type="dt" sz="half" idx="10"/>
          </p:nvPr>
        </p:nvSpPr>
        <p:spPr/>
        <p:txBody>
          <a:bodyPr/>
          <a:lstStyle/>
          <a:p>
            <a:fld id="{64999963-297E-43F6-B25C-324D3E00175B}" type="datetimeFigureOut">
              <a:rPr lang="el-GR" smtClean="0"/>
              <a:t>17/5/2023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72B2FC4-2CD2-4E70-8F26-0AB57229FDB6}"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64999963-297E-43F6-B25C-324D3E00175B}" type="datetimeFigureOut">
              <a:rPr lang="el-GR" smtClean="0"/>
              <a:t>17/5/2023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72B2FC4-2CD2-4E70-8F26-0AB57229FDB6}"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64999963-297E-43F6-B25C-324D3E00175B}" type="datetimeFigureOut">
              <a:rPr lang="el-GR" smtClean="0"/>
              <a:t>17/5/2023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72B2FC4-2CD2-4E70-8F26-0AB57229FDB6}"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999963-297E-43F6-B25C-324D3E00175B}" type="datetimeFigureOut">
              <a:rPr lang="el-GR" smtClean="0"/>
              <a:t>17/5/2023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72B2FC4-2CD2-4E70-8F26-0AB57229FDB6}"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4999963-297E-43F6-B25C-324D3E00175B}" type="datetimeFigureOut">
              <a:rPr lang="el-GR" smtClean="0"/>
              <a:t>17/5/2023</a:t>
            </a:fld>
            <a:endParaRPr lang="el-GR"/>
          </a:p>
        </p:txBody>
      </p:sp>
      <p:sp>
        <p:nvSpPr>
          <p:cNvPr id="7" name="Slide Number Placeholder 6"/>
          <p:cNvSpPr>
            <a:spLocks noGrp="1"/>
          </p:cNvSpPr>
          <p:nvPr>
            <p:ph type="sldNum" sz="quarter" idx="12"/>
          </p:nvPr>
        </p:nvSpPr>
        <p:spPr/>
        <p:txBody>
          <a:bodyPr/>
          <a:lstStyle/>
          <a:p>
            <a:fld id="{772B2FC4-2CD2-4E70-8F26-0AB57229FDB6}"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64999963-297E-43F6-B25C-324D3E00175B}" type="datetimeFigureOut">
              <a:rPr lang="el-GR" smtClean="0"/>
              <a:t>17/5/2023</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772B2FC4-2CD2-4E70-8F26-0AB57229FDB6}"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4999963-297E-43F6-B25C-324D3E00175B}" type="datetimeFigureOut">
              <a:rPr lang="el-GR" smtClean="0"/>
              <a:t>17/5/2023</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72B2FC4-2CD2-4E70-8F26-0AB57229FDB6}"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repository.kallipos.gr/handle/11419/577" TargetMode="External"/><Relationship Id="rId2" Type="http://schemas.openxmlformats.org/officeDocument/2006/relationships/hyperlink" Target="http://www.kallipos.g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572000" y="3573016"/>
            <a:ext cx="3672408" cy="1008112"/>
          </a:xfrm>
        </p:spPr>
        <p:txBody>
          <a:bodyPr>
            <a:noAutofit/>
          </a:bodyPr>
          <a:lstStyle/>
          <a:p>
            <a:pPr algn="ctr">
              <a:spcBef>
                <a:spcPts val="1800"/>
              </a:spcBef>
              <a:spcAft>
                <a:spcPts val="1800"/>
              </a:spcAft>
            </a:pPr>
            <a:r>
              <a:rPr lang="el-GR" sz="2800" b="1" dirty="0">
                <a:solidFill>
                  <a:srgbClr val="C00000"/>
                </a:solidFill>
                <a:effectLst>
                  <a:outerShdw blurRad="38100" dist="38100" dir="2700000" algn="tl">
                    <a:srgbClr val="000000">
                      <a:alpha val="43137"/>
                    </a:srgbClr>
                  </a:outerShdw>
                </a:effectLst>
              </a:rPr>
              <a:t>Τα στάδια της </a:t>
            </a:r>
            <a:r>
              <a:rPr lang="el-GR" sz="2800" b="1" dirty="0" err="1">
                <a:solidFill>
                  <a:srgbClr val="C00000"/>
                </a:solidFill>
                <a:effectLst>
                  <a:outerShdw blurRad="38100" dist="38100" dir="2700000" algn="tl">
                    <a:srgbClr val="000000">
                      <a:alpha val="43137"/>
                    </a:srgbClr>
                  </a:outerShdw>
                </a:effectLst>
              </a:rPr>
              <a:t>διαιτολογικής</a:t>
            </a:r>
            <a:r>
              <a:rPr lang="el-GR" sz="2800" b="1" dirty="0">
                <a:solidFill>
                  <a:srgbClr val="C00000"/>
                </a:solidFill>
                <a:effectLst>
                  <a:outerShdw blurRad="38100" dist="38100" dir="2700000" algn="tl">
                    <a:srgbClr val="000000">
                      <a:alpha val="43137"/>
                    </a:srgbClr>
                  </a:outerShdw>
                </a:effectLst>
              </a:rPr>
              <a:t> παρέμβασης</a:t>
            </a:r>
            <a:endParaRPr lang="el-GR" sz="2000" b="1" dirty="0">
              <a:solidFill>
                <a:schemeClr val="accent4">
                  <a:lumMod val="75000"/>
                </a:schemeClr>
              </a:solidFill>
              <a:effectLst>
                <a:outerShdw blurRad="38100" dist="38100" dir="2700000" algn="tl">
                  <a:srgbClr val="000000">
                    <a:alpha val="43137"/>
                  </a:srgbClr>
                </a:outerShdw>
              </a:effectLst>
            </a:endParaRPr>
          </a:p>
        </p:txBody>
      </p:sp>
      <p:sp>
        <p:nvSpPr>
          <p:cNvPr id="3" name="Υπότιτλος 2"/>
          <p:cNvSpPr>
            <a:spLocks noGrp="1"/>
          </p:cNvSpPr>
          <p:nvPr>
            <p:ph type="subTitle" idx="1"/>
          </p:nvPr>
        </p:nvSpPr>
        <p:spPr>
          <a:xfrm>
            <a:off x="4572000" y="5373216"/>
            <a:ext cx="3672408" cy="684565"/>
          </a:xfrm>
        </p:spPr>
        <p:txBody>
          <a:bodyPr>
            <a:normAutofit/>
          </a:bodyPr>
          <a:lstStyle/>
          <a:p>
            <a:pPr algn="ctr"/>
            <a:r>
              <a:rPr lang="el-GR" sz="1600" dirty="0"/>
              <a:t>Ευαγγελία </a:t>
            </a:r>
            <a:r>
              <a:rPr lang="el-GR" sz="1600" dirty="0" err="1"/>
              <a:t>Φάππα</a:t>
            </a:r>
            <a:endParaRPr lang="el-GR" sz="1600" dirty="0"/>
          </a:p>
          <a:p>
            <a:pPr algn="ctr"/>
            <a:r>
              <a:rPr lang="el-GR" sz="1600" dirty="0"/>
              <a:t>Διαιτολόγος – Διατροφολόγος, </a:t>
            </a:r>
            <a:r>
              <a:rPr lang="en-US" sz="1600" dirty="0"/>
              <a:t>PhD</a:t>
            </a:r>
            <a:endParaRPr lang="el-GR" sz="1600" dirty="0"/>
          </a:p>
        </p:txBody>
      </p:sp>
      <p:pic>
        <p:nvPicPr>
          <p:cNvPr id="4" name="Εικόνα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2493173"/>
            <a:ext cx="5796135" cy="2894357"/>
          </a:xfrm>
          <a:prstGeom prst="rect">
            <a:avLst/>
          </a:prstGeom>
        </p:spPr>
      </p:pic>
      <p:sp>
        <p:nvSpPr>
          <p:cNvPr id="8" name="TextBox 7">
            <a:extLst>
              <a:ext uri="{FF2B5EF4-FFF2-40B4-BE49-F238E27FC236}">
                <a16:creationId xmlns:a16="http://schemas.microsoft.com/office/drawing/2014/main" id="{266C3962-7798-40BD-B3A4-8BD197AE8C41}"/>
              </a:ext>
            </a:extLst>
          </p:cNvPr>
          <p:cNvSpPr txBox="1"/>
          <p:nvPr/>
        </p:nvSpPr>
        <p:spPr>
          <a:xfrm>
            <a:off x="489969" y="0"/>
            <a:ext cx="4082031" cy="523220"/>
          </a:xfrm>
          <a:prstGeom prst="rect">
            <a:avLst/>
          </a:prstGeom>
          <a:noFill/>
        </p:spPr>
        <p:txBody>
          <a:bodyPr wrap="square" rtlCol="0">
            <a:spAutoFit/>
          </a:bodyPr>
          <a:lstStyle/>
          <a:p>
            <a:r>
              <a:rPr lang="el-GR" sz="1400" b="1" dirty="0"/>
              <a:t>ΤΜΗΜΑ ΕΠΙΣΤΗΜΗΣ </a:t>
            </a:r>
          </a:p>
          <a:p>
            <a:r>
              <a:rPr lang="el-GR" sz="1400" b="1" dirty="0"/>
              <a:t>ΔΙΑΤΡΟΦΗΣ ΚΑΙ ΔΙΑΙΤΟΛΟΓΙΑΣ</a:t>
            </a:r>
            <a:endParaRPr lang="en-US" sz="1400" b="1" dirty="0"/>
          </a:p>
        </p:txBody>
      </p:sp>
      <p:pic>
        <p:nvPicPr>
          <p:cNvPr id="10" name="Picture 9">
            <a:extLst>
              <a:ext uri="{FF2B5EF4-FFF2-40B4-BE49-F238E27FC236}">
                <a16:creationId xmlns:a16="http://schemas.microsoft.com/office/drawing/2014/main" id="{C61304A2-BCC6-4F33-A70F-172D7A472C06}"/>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 y="2113"/>
            <a:ext cx="514158" cy="521107"/>
          </a:xfrm>
          <a:prstGeom prst="rect">
            <a:avLst/>
          </a:prstGeom>
          <a:solidFill>
            <a:schemeClr val="bg1"/>
          </a:solidFill>
        </p:spPr>
      </p:pic>
      <p:sp>
        <p:nvSpPr>
          <p:cNvPr id="12" name="Τίτλος 1">
            <a:extLst>
              <a:ext uri="{FF2B5EF4-FFF2-40B4-BE49-F238E27FC236}">
                <a16:creationId xmlns:a16="http://schemas.microsoft.com/office/drawing/2014/main" id="{30A17636-339C-44FD-A41C-2F63AA80F552}"/>
              </a:ext>
            </a:extLst>
          </p:cNvPr>
          <p:cNvSpPr txBox="1">
            <a:spLocks/>
          </p:cNvSpPr>
          <p:nvPr/>
        </p:nvSpPr>
        <p:spPr>
          <a:xfrm>
            <a:off x="4572000" y="260648"/>
            <a:ext cx="3528392" cy="1702160"/>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2800" dirty="0">
                <a:solidFill>
                  <a:schemeClr val="bg1"/>
                </a:solidFill>
                <a:effectLst>
                  <a:outerShdw blurRad="38100" dist="38100" dir="2700000" algn="tl">
                    <a:srgbClr val="000000">
                      <a:alpha val="43137"/>
                    </a:srgbClr>
                  </a:outerShdw>
                </a:effectLst>
              </a:rPr>
              <a:t>ΔΙΑΤΡΟΦΙΚΗ ΣΥΜΒΟΥΛΕΥΤΙΚΗ</a:t>
            </a:r>
          </a:p>
          <a:p>
            <a:pPr algn="ctr"/>
            <a:r>
              <a:rPr lang="el-GR" sz="2800" dirty="0">
                <a:solidFill>
                  <a:schemeClr val="bg1"/>
                </a:solidFill>
                <a:effectLst>
                  <a:outerShdw blurRad="38100" dist="38100" dir="2700000" algn="tl">
                    <a:srgbClr val="000000">
                      <a:alpha val="43137"/>
                    </a:srgbClr>
                  </a:outerShdw>
                </a:effectLst>
              </a:rPr>
              <a:t>ΕΔΔ</a:t>
            </a:r>
            <a:r>
              <a:rPr lang="en-US" sz="2800" dirty="0">
                <a:solidFill>
                  <a:schemeClr val="bg1"/>
                </a:solidFill>
                <a:effectLst>
                  <a:outerShdw blurRad="38100" dist="38100" dir="2700000" algn="tl">
                    <a:srgbClr val="000000">
                      <a:alpha val="43137"/>
                    </a:srgbClr>
                  </a:outerShdw>
                </a:effectLst>
              </a:rPr>
              <a:t>4</a:t>
            </a:r>
            <a:r>
              <a:rPr lang="el-GR" sz="2800" dirty="0">
                <a:solidFill>
                  <a:schemeClr val="bg1"/>
                </a:solidFill>
                <a:effectLst>
                  <a:outerShdw blurRad="38100" dist="38100" dir="2700000" algn="tl">
                    <a:srgbClr val="000000">
                      <a:alpha val="43137"/>
                    </a:srgbClr>
                  </a:outerShdw>
                </a:effectLst>
              </a:rPr>
              <a:t>0</a:t>
            </a:r>
            <a:r>
              <a:rPr lang="en-US" sz="2800">
                <a:solidFill>
                  <a:schemeClr val="bg1"/>
                </a:solidFill>
                <a:effectLst>
                  <a:outerShdw blurRad="38100" dist="38100" dir="2700000" algn="tl">
                    <a:srgbClr val="000000">
                      <a:alpha val="43137"/>
                    </a:srgbClr>
                  </a:outerShdw>
                </a:effectLst>
              </a:rPr>
              <a:t>4</a:t>
            </a:r>
            <a:r>
              <a:rPr lang="el-GR" sz="2800">
                <a:solidFill>
                  <a:schemeClr val="bg1"/>
                </a:solidFill>
                <a:effectLst>
                  <a:outerShdw blurRad="38100" dist="38100" dir="2700000" algn="tl">
                    <a:srgbClr val="000000">
                      <a:alpha val="43137"/>
                    </a:srgbClr>
                  </a:outerShdw>
                </a:effectLst>
              </a:rPr>
              <a:t>2</a:t>
            </a:r>
            <a:endParaRPr lang="el-GR" sz="28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6238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BF8F-F67C-4A46-A3B6-3488F2AC8330}"/>
              </a:ext>
            </a:extLst>
          </p:cNvPr>
          <p:cNvSpPr>
            <a:spLocks noGrp="1"/>
          </p:cNvSpPr>
          <p:nvPr>
            <p:ph type="title"/>
          </p:nvPr>
        </p:nvSpPr>
        <p:spPr>
          <a:xfrm>
            <a:off x="1043490" y="1027664"/>
            <a:ext cx="7024744" cy="961176"/>
          </a:xfrm>
        </p:spPr>
        <p:txBody>
          <a:bodyPr/>
          <a:lstStyle/>
          <a:p>
            <a:r>
              <a:rPr lang="el-GR" dirty="0">
                <a:solidFill>
                  <a:srgbClr val="C00000"/>
                </a:solidFill>
              </a:rPr>
              <a:t>Χρήση χάρακα ετοιμότητας</a:t>
            </a:r>
            <a:endParaRPr lang="en-US" dirty="0">
              <a:solidFill>
                <a:srgbClr val="C00000"/>
              </a:solidFill>
            </a:endParaRPr>
          </a:p>
        </p:txBody>
      </p:sp>
      <p:sp>
        <p:nvSpPr>
          <p:cNvPr id="3" name="Content Placeholder 2">
            <a:extLst>
              <a:ext uri="{FF2B5EF4-FFF2-40B4-BE49-F238E27FC236}">
                <a16:creationId xmlns:a16="http://schemas.microsoft.com/office/drawing/2014/main" id="{8CFC0BC6-CB82-4148-8E3E-6783A0133F7D}"/>
              </a:ext>
            </a:extLst>
          </p:cNvPr>
          <p:cNvSpPr>
            <a:spLocks noGrp="1"/>
          </p:cNvSpPr>
          <p:nvPr>
            <p:ph idx="1"/>
          </p:nvPr>
        </p:nvSpPr>
        <p:spPr>
          <a:xfrm>
            <a:off x="899592" y="2492896"/>
            <a:ext cx="7308812" cy="3744416"/>
          </a:xfrm>
        </p:spPr>
        <p:txBody>
          <a:bodyPr>
            <a:normAutofit fontScale="85000" lnSpcReduction="20000"/>
          </a:bodyPr>
          <a:lstStyle/>
          <a:p>
            <a:pPr marL="68580" indent="0" algn="just">
              <a:buNone/>
            </a:pPr>
            <a:r>
              <a:rPr lang="el-GR" dirty="0"/>
              <a:t>Σημασία δεν έχει μόνο η κατάταξη στην κλίμακα, αλλά και για ποιον λόγο το άτομο «έδωσε» στον εαυτό του τη συγκεκριμένη βαθμολογία. </a:t>
            </a:r>
          </a:p>
          <a:p>
            <a:pPr marL="68580" indent="0" algn="just">
              <a:buNone/>
            </a:pPr>
            <a:endParaRPr lang="el-GR" dirty="0"/>
          </a:p>
          <a:p>
            <a:pPr marL="68580" indent="0" algn="just">
              <a:buNone/>
            </a:pPr>
            <a:r>
              <a:rPr lang="el-GR" dirty="0"/>
              <a:t>Ο διαιτολόγος, με αφετηρία την κλίμακα και τη σχετική συζήτηση και με τη βοήθεια μιας ποικιλίας τεχνικών, μπορεί να προσδιορίσει το στάδιο ετοιμότητας για αλλαγή συμπεριφοράς.</a:t>
            </a:r>
          </a:p>
          <a:p>
            <a:pPr marL="68580" indent="0" algn="just">
              <a:buNone/>
            </a:pPr>
            <a:endParaRPr lang="el-GR" dirty="0"/>
          </a:p>
          <a:p>
            <a:pPr marL="68580" indent="0" algn="just">
              <a:buNone/>
            </a:pPr>
            <a:r>
              <a:rPr lang="el-GR" b="1" dirty="0"/>
              <a:t>Ενδεικτικές ερωτήσεις</a:t>
            </a:r>
            <a:r>
              <a:rPr lang="el-GR" dirty="0"/>
              <a:t>:</a:t>
            </a:r>
          </a:p>
          <a:p>
            <a:pPr marL="525780" indent="-457200" algn="just">
              <a:buAutoNum type="arabicParenR"/>
            </a:pPr>
            <a:r>
              <a:rPr lang="el-GR" dirty="0"/>
              <a:t>Πώς και επιλέξατε το 6 και όχι το 5;</a:t>
            </a:r>
          </a:p>
          <a:p>
            <a:pPr marL="525780" indent="-457200" algn="just">
              <a:buAutoNum type="arabicParenR"/>
            </a:pPr>
            <a:r>
              <a:rPr lang="el-GR" dirty="0"/>
              <a:t>Πώς </a:t>
            </a:r>
            <a:r>
              <a:rPr lang="en-US" dirty="0"/>
              <a:t>k</a:t>
            </a:r>
            <a:r>
              <a:rPr lang="el-GR" dirty="0"/>
              <a:t>αι επιλέξατε το 6 και όχι το 7;</a:t>
            </a:r>
            <a:endParaRPr lang="en-US" dirty="0"/>
          </a:p>
        </p:txBody>
      </p:sp>
    </p:spTree>
    <p:extLst>
      <p:ext uri="{BB962C8B-B14F-4D97-AF65-F5344CB8AC3E}">
        <p14:creationId xmlns:p14="http://schemas.microsoft.com/office/powerpoint/2010/main" val="1017684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600" y="1027664"/>
            <a:ext cx="7416824" cy="1143000"/>
          </a:xfrm>
        </p:spPr>
        <p:txBody>
          <a:bodyPr>
            <a:normAutofit/>
          </a:bodyPr>
          <a:lstStyle/>
          <a:p>
            <a:r>
              <a:rPr lang="el-GR" sz="2800" b="1" dirty="0">
                <a:solidFill>
                  <a:srgbClr val="C00000"/>
                </a:solidFill>
              </a:rPr>
              <a:t>5. </a:t>
            </a:r>
            <a:r>
              <a:rPr lang="el-GR" sz="2800" dirty="0">
                <a:solidFill>
                  <a:srgbClr val="C00000"/>
                </a:solidFill>
              </a:rPr>
              <a:t>Παρέμβαση ανάλογα με την ετοιμότητα του ασθενούς </a:t>
            </a:r>
          </a:p>
        </p:txBody>
      </p:sp>
      <p:sp>
        <p:nvSpPr>
          <p:cNvPr id="3" name="Θέση περιεχομένου 2"/>
          <p:cNvSpPr>
            <a:spLocks noGrp="1"/>
          </p:cNvSpPr>
          <p:nvPr>
            <p:ph idx="1"/>
          </p:nvPr>
        </p:nvSpPr>
        <p:spPr>
          <a:xfrm>
            <a:off x="899592" y="2636912"/>
            <a:ext cx="7488832" cy="3508977"/>
          </a:xfrm>
        </p:spPr>
        <p:txBody>
          <a:bodyPr/>
          <a:lstStyle/>
          <a:p>
            <a:pPr marL="68580" indent="0">
              <a:buNone/>
            </a:pPr>
            <a:r>
              <a:rPr lang="en-US" b="1" dirty="0"/>
              <a:t>5.1. </a:t>
            </a:r>
            <a:r>
              <a:rPr lang="el-GR" dirty="0"/>
              <a:t>Παρέμβαση σε άτομα που δεν είναι έτοιμα για αλλαγή </a:t>
            </a:r>
            <a:r>
              <a:rPr lang="el-GR" i="1" dirty="0"/>
              <a:t>(</a:t>
            </a:r>
            <a:r>
              <a:rPr lang="el-GR" i="1" dirty="0" err="1"/>
              <a:t>Προενατένιση</a:t>
            </a:r>
            <a:r>
              <a:rPr lang="el-GR" i="1" dirty="0"/>
              <a:t>). </a:t>
            </a:r>
          </a:p>
          <a:p>
            <a:pPr marL="68580" indent="0">
              <a:buNone/>
            </a:pPr>
            <a:endParaRPr lang="el-GR" i="1" dirty="0"/>
          </a:p>
          <a:p>
            <a:pPr marL="68580" indent="0">
              <a:buNone/>
            </a:pPr>
            <a:r>
              <a:rPr lang="el-GR" b="1" dirty="0"/>
              <a:t>5.2. </a:t>
            </a:r>
            <a:r>
              <a:rPr lang="el-GR" dirty="0"/>
              <a:t>Άτομα που αμφιταλαντεύονται </a:t>
            </a:r>
            <a:r>
              <a:rPr lang="el-GR" i="1" dirty="0"/>
              <a:t>(Ενατένιση)</a:t>
            </a:r>
          </a:p>
          <a:p>
            <a:pPr marL="68580" indent="0">
              <a:buNone/>
            </a:pPr>
            <a:endParaRPr lang="el-GR" i="1" dirty="0"/>
          </a:p>
          <a:p>
            <a:pPr marL="68580" indent="0">
              <a:buNone/>
            </a:pPr>
            <a:r>
              <a:rPr lang="el-GR" b="1" dirty="0"/>
              <a:t>5.3. </a:t>
            </a:r>
            <a:r>
              <a:rPr lang="el-GR" dirty="0"/>
              <a:t>Άτομα που είναι έτοιμα για αλλαγή </a:t>
            </a:r>
            <a:r>
              <a:rPr lang="el-GR" i="1" dirty="0"/>
              <a:t>(Προετοιμασία, Δράση). </a:t>
            </a:r>
            <a:endParaRPr lang="el-GR" dirty="0"/>
          </a:p>
        </p:txBody>
      </p:sp>
    </p:spTree>
    <p:extLst>
      <p:ext uri="{BB962C8B-B14F-4D97-AF65-F5344CB8AC3E}">
        <p14:creationId xmlns:p14="http://schemas.microsoft.com/office/powerpoint/2010/main" val="843643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3600" y="548680"/>
            <a:ext cx="7024744" cy="1143000"/>
          </a:xfrm>
        </p:spPr>
        <p:txBody>
          <a:bodyPr>
            <a:normAutofit/>
          </a:bodyPr>
          <a:lstStyle/>
          <a:p>
            <a:r>
              <a:rPr lang="en-US" sz="2800" b="1" dirty="0">
                <a:solidFill>
                  <a:srgbClr val="C00000"/>
                </a:solidFill>
              </a:rPr>
              <a:t>5.1. </a:t>
            </a:r>
            <a:r>
              <a:rPr lang="el-GR" sz="2800" dirty="0">
                <a:solidFill>
                  <a:srgbClr val="C00000"/>
                </a:solidFill>
              </a:rPr>
              <a:t>Παρέμβαση σε άτομα που δεν είναι έτοιμα για αλλαγή </a:t>
            </a:r>
            <a:r>
              <a:rPr lang="el-GR" sz="2800" i="1" dirty="0">
                <a:solidFill>
                  <a:srgbClr val="C00000"/>
                </a:solidFill>
              </a:rPr>
              <a:t>(</a:t>
            </a:r>
            <a:r>
              <a:rPr lang="el-GR" sz="2800" b="1" i="1" dirty="0" err="1">
                <a:solidFill>
                  <a:srgbClr val="C00000"/>
                </a:solidFill>
              </a:rPr>
              <a:t>Προενατένιση</a:t>
            </a:r>
            <a:r>
              <a:rPr lang="el-GR" sz="2800" i="1" dirty="0">
                <a:solidFill>
                  <a:srgbClr val="C00000"/>
                </a:solidFill>
              </a:rPr>
              <a:t>)</a:t>
            </a:r>
            <a:endParaRPr lang="el-GR" sz="2800" dirty="0">
              <a:solidFill>
                <a:srgbClr val="C00000"/>
              </a:solidFill>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099115504"/>
              </p:ext>
            </p:extLst>
          </p:nvPr>
        </p:nvGraphicFramePr>
        <p:xfrm>
          <a:off x="683568" y="2123688"/>
          <a:ext cx="7704856" cy="4185632"/>
        </p:xfrm>
        <a:graphic>
          <a:graphicData uri="http://schemas.openxmlformats.org/drawingml/2006/table">
            <a:tbl>
              <a:tblPr firstRow="1" bandRow="1">
                <a:tableStyleId>{5FD0F851-EC5A-4D38-B0AD-8093EC10F338}</a:tableStyleId>
              </a:tblPr>
              <a:tblGrid>
                <a:gridCol w="2736304">
                  <a:extLst>
                    <a:ext uri="{9D8B030D-6E8A-4147-A177-3AD203B41FA5}">
                      <a16:colId xmlns:a16="http://schemas.microsoft.com/office/drawing/2014/main" val="20000"/>
                    </a:ext>
                  </a:extLst>
                </a:gridCol>
                <a:gridCol w="4968552">
                  <a:extLst>
                    <a:ext uri="{9D8B030D-6E8A-4147-A177-3AD203B41FA5}">
                      <a16:colId xmlns:a16="http://schemas.microsoft.com/office/drawing/2014/main" val="20001"/>
                    </a:ext>
                  </a:extLst>
                </a:gridCol>
              </a:tblGrid>
              <a:tr h="370840">
                <a:tc>
                  <a:txBody>
                    <a:bodyPr/>
                    <a:lstStyle/>
                    <a:p>
                      <a:r>
                        <a:rPr lang="el-GR" sz="1800" b="1" i="0" u="none" strike="noStrike" kern="1200" baseline="0" dirty="0">
                          <a:solidFill>
                            <a:schemeClr val="tx1"/>
                          </a:solidFill>
                          <a:latin typeface="+mn-lt"/>
                          <a:ea typeface="+mn-ea"/>
                          <a:cs typeface="+mn-cs"/>
                        </a:rPr>
                        <a:t>Στόχοι του διαιτολόγου </a:t>
                      </a:r>
                      <a:r>
                        <a:rPr lang="el-GR" sz="1800" b="0" i="0" u="none" strike="noStrike" kern="1200" baseline="0" dirty="0">
                          <a:solidFill>
                            <a:schemeClr val="tx1"/>
                          </a:solidFill>
                          <a:latin typeface="+mn-lt"/>
                          <a:ea typeface="+mn-ea"/>
                          <a:cs typeface="+mn-cs"/>
                        </a:rPr>
                        <a:t>		</a:t>
                      </a:r>
                    </a:p>
                  </a:txBody>
                  <a:tcPr/>
                </a:tc>
                <a:tc>
                  <a:txBody>
                    <a:bodyPr/>
                    <a:lstStyle/>
                    <a:p>
                      <a:r>
                        <a:rPr lang="el-GR" sz="1800" b="0" i="0" u="none" strike="noStrike" kern="1200" baseline="0" dirty="0">
                          <a:solidFill>
                            <a:schemeClr val="tx1"/>
                          </a:solidFill>
                          <a:latin typeface="+mn-lt"/>
                          <a:ea typeface="+mn-ea"/>
                          <a:cs typeface="+mn-cs"/>
                        </a:rPr>
                        <a:t>Να διεγείρει την αμφιβολία ότι μπορεί η τρέχουσα κατάσταση να έχει και προβλήματα ή αρνητικές συνέπειες. </a:t>
                      </a:r>
                    </a:p>
                    <a:p>
                      <a:r>
                        <a:rPr lang="el-GR" sz="1800" b="0" i="0" u="none" strike="noStrike" kern="1200" baseline="0" dirty="0">
                          <a:solidFill>
                            <a:schemeClr val="tx1"/>
                          </a:solidFill>
                          <a:latin typeface="+mn-lt"/>
                          <a:ea typeface="+mn-ea"/>
                          <a:cs typeface="+mn-cs"/>
                        </a:rPr>
                        <a:t>Να διευκολύνει τον ασθενή να αρχίσει να συζητά την πιθανότητα αλλαγής και, τελικά, να μετακινηθεί σε επόμενο στάδιο. </a:t>
                      </a:r>
                      <a:endParaRPr lang="el-GR" dirty="0"/>
                    </a:p>
                  </a:txBody>
                  <a:tcPr/>
                </a:tc>
                <a:extLst>
                  <a:ext uri="{0D108BD9-81ED-4DB2-BD59-A6C34878D82A}">
                    <a16:rowId xmlns:a16="http://schemas.microsoft.com/office/drawing/2014/main" val="10000"/>
                  </a:ext>
                </a:extLst>
              </a:tr>
              <a:tr h="710912">
                <a:tc>
                  <a:txBody>
                    <a:bodyPr/>
                    <a:lstStyle/>
                    <a:p>
                      <a:r>
                        <a:rPr lang="el-GR" sz="1800" b="1" i="0" u="none" strike="noStrike" kern="1200" baseline="0" dirty="0">
                          <a:solidFill>
                            <a:schemeClr val="tx1"/>
                          </a:solidFill>
                          <a:latin typeface="+mn-lt"/>
                          <a:ea typeface="+mn-ea"/>
                          <a:cs typeface="+mn-cs"/>
                        </a:rPr>
                        <a:t>Στρατηγικές </a:t>
                      </a:r>
                      <a:r>
                        <a:rPr lang="el-GR" sz="1800" b="0" i="0" u="none" strike="noStrike" kern="1200" baseline="0" dirty="0">
                          <a:solidFill>
                            <a:schemeClr val="tx1"/>
                          </a:solidFill>
                          <a:latin typeface="+mn-lt"/>
                          <a:ea typeface="+mn-ea"/>
                          <a:cs typeface="+mn-cs"/>
                        </a:rPr>
                        <a:t>		</a:t>
                      </a:r>
                    </a:p>
                  </a:txBody>
                  <a:tcPr/>
                </a:tc>
                <a:tc>
                  <a:txBody>
                    <a:bodyPr/>
                    <a:lstStyle/>
                    <a:p>
                      <a:r>
                        <a:rPr lang="el-GR" sz="1800" b="0" i="0" u="none" strike="noStrike" kern="1200" baseline="0" dirty="0">
                          <a:solidFill>
                            <a:schemeClr val="tx1"/>
                          </a:solidFill>
                          <a:latin typeface="+mn-lt"/>
                          <a:ea typeface="+mn-ea"/>
                          <a:cs typeface="+mn-cs"/>
                        </a:rPr>
                        <a:t>Παροχή πληροφοριών, </a:t>
                      </a:r>
                      <a:r>
                        <a:rPr lang="el-GR" sz="1800" b="0" i="0" u="none" strike="noStrike" kern="1200" baseline="0" dirty="0" err="1">
                          <a:solidFill>
                            <a:schemeClr val="tx1"/>
                          </a:solidFill>
                          <a:latin typeface="+mn-lt"/>
                          <a:ea typeface="+mn-ea"/>
                          <a:cs typeface="+mn-cs"/>
                        </a:rPr>
                        <a:t>ενσυναίσθηση</a:t>
                      </a:r>
                      <a:r>
                        <a:rPr lang="el-GR" sz="1800" b="0" i="0" u="none" strike="noStrike" kern="1200" baseline="0" dirty="0">
                          <a:solidFill>
                            <a:schemeClr val="tx1"/>
                          </a:solidFill>
                          <a:latin typeface="+mn-lt"/>
                          <a:ea typeface="+mn-ea"/>
                          <a:cs typeface="+mn-cs"/>
                        </a:rPr>
                        <a:t>, διέγερση συνειδητοποίησης. </a:t>
                      </a:r>
                      <a:endParaRPr lang="el-GR"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i="0" u="none" strike="noStrike" kern="1200" baseline="0" dirty="0">
                          <a:solidFill>
                            <a:schemeClr val="tx1"/>
                          </a:solidFill>
                          <a:latin typeface="+mn-lt"/>
                          <a:ea typeface="+mn-ea"/>
                          <a:cs typeface="+mn-cs"/>
                        </a:rPr>
                        <a:t>Τεχνικές 	</a:t>
                      </a:r>
                    </a:p>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a:solidFill>
                            <a:schemeClr val="tx1"/>
                          </a:solidFill>
                          <a:latin typeface="+mn-lt"/>
                          <a:ea typeface="+mn-ea"/>
                          <a:cs typeface="+mn-cs"/>
                        </a:rPr>
                        <a:t>Προσφορά αντικειμενικών πληροφοριών (</a:t>
                      </a:r>
                      <a:r>
                        <a:rPr lang="el-GR" sz="1800" b="0" i="0" u="none" strike="noStrike" kern="1200" baseline="0" dirty="0" err="1">
                          <a:solidFill>
                            <a:schemeClr val="tx1"/>
                          </a:solidFill>
                          <a:latin typeface="+mn-lt"/>
                          <a:ea typeface="+mn-ea"/>
                          <a:cs typeface="+mn-cs"/>
                        </a:rPr>
                        <a:t>στοχευμένων</a:t>
                      </a:r>
                      <a:r>
                        <a:rPr lang="el-GR" sz="1800" b="0" i="0" u="none" strike="noStrike" kern="1200" baseline="0" dirty="0">
                          <a:solidFill>
                            <a:schemeClr val="tx1"/>
                          </a:solidFill>
                          <a:latin typeface="+mn-lt"/>
                          <a:ea typeface="+mn-ea"/>
                          <a:cs typeface="+mn-cs"/>
                        </a:rPr>
                        <a:t>, ουδέτερων), εκφράσεις </a:t>
                      </a:r>
                      <a:r>
                        <a:rPr lang="el-GR" sz="1800" b="0" i="0" u="none" strike="noStrike" kern="1200" baseline="0" dirty="0" err="1">
                          <a:solidFill>
                            <a:schemeClr val="tx1"/>
                          </a:solidFill>
                          <a:latin typeface="+mn-lt"/>
                          <a:ea typeface="+mn-ea"/>
                          <a:cs typeface="+mn-cs"/>
                        </a:rPr>
                        <a:t>ενσυναίσθησης</a:t>
                      </a:r>
                      <a:r>
                        <a:rPr lang="el-GR" sz="1800" b="0" i="0" u="none" strike="noStrike" kern="1200" baseline="0" dirty="0">
                          <a:solidFill>
                            <a:schemeClr val="tx1"/>
                          </a:solidFill>
                          <a:latin typeface="+mn-lt"/>
                          <a:ea typeface="+mn-ea"/>
                          <a:cs typeface="+mn-cs"/>
                        </a:rPr>
                        <a:t>, εκμαίευση ισχυρισμών </a:t>
                      </a:r>
                      <a:r>
                        <a:rPr lang="el-GR" sz="1800" b="0" i="0" u="none" strike="noStrike" kern="1200" baseline="0" dirty="0" err="1">
                          <a:solidFill>
                            <a:schemeClr val="tx1"/>
                          </a:solidFill>
                          <a:latin typeface="+mn-lt"/>
                          <a:ea typeface="+mn-ea"/>
                          <a:cs typeface="+mn-cs"/>
                        </a:rPr>
                        <a:t>αυτοκινητοποίησης</a:t>
                      </a:r>
                      <a:r>
                        <a:rPr lang="el-GR" sz="1800" b="0" i="0" u="none" strike="noStrike" kern="1200" baseline="0" dirty="0">
                          <a:solidFill>
                            <a:schemeClr val="tx1"/>
                          </a:solidFill>
                          <a:latin typeface="+mn-lt"/>
                          <a:ea typeface="+mn-ea"/>
                          <a:cs typeface="+mn-cs"/>
                        </a:rPr>
                        <a:t>, χρήση ανοικτών ερωτήσεων, ανακλαστικής ακρόασης, επιβεβαίωσης, ανακεφαλαίωσης. </a:t>
                      </a:r>
                      <a:endParaRPr lang="el-GR"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06342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620688"/>
            <a:ext cx="7024744" cy="1143000"/>
          </a:xfrm>
        </p:spPr>
        <p:txBody>
          <a:bodyPr>
            <a:normAutofit/>
          </a:bodyPr>
          <a:lstStyle/>
          <a:p>
            <a:r>
              <a:rPr lang="el-GR" sz="3200" b="1" dirty="0">
                <a:solidFill>
                  <a:srgbClr val="C00000"/>
                </a:solidFill>
              </a:rPr>
              <a:t>5.2. </a:t>
            </a:r>
            <a:r>
              <a:rPr lang="el-GR" sz="3200" dirty="0">
                <a:solidFill>
                  <a:srgbClr val="C00000"/>
                </a:solidFill>
              </a:rPr>
              <a:t>Άτομα που </a:t>
            </a:r>
            <a:br>
              <a:rPr lang="el-GR" sz="3200" dirty="0">
                <a:solidFill>
                  <a:srgbClr val="C00000"/>
                </a:solidFill>
              </a:rPr>
            </a:br>
            <a:r>
              <a:rPr lang="el-GR" sz="3200" dirty="0">
                <a:solidFill>
                  <a:srgbClr val="C00000"/>
                </a:solidFill>
              </a:rPr>
              <a:t>αμφιταλαντεύονται </a:t>
            </a:r>
            <a:r>
              <a:rPr lang="el-GR" sz="3200" i="1" dirty="0">
                <a:solidFill>
                  <a:srgbClr val="C00000"/>
                </a:solidFill>
              </a:rPr>
              <a:t>(</a:t>
            </a:r>
            <a:r>
              <a:rPr lang="el-GR" sz="3200" b="1" i="1" dirty="0">
                <a:solidFill>
                  <a:srgbClr val="C00000"/>
                </a:solidFill>
              </a:rPr>
              <a:t>Ενατένιση</a:t>
            </a:r>
            <a:r>
              <a:rPr lang="el-GR" sz="3200" i="1" dirty="0">
                <a:solidFill>
                  <a:srgbClr val="C00000"/>
                </a:solidFill>
              </a:rPr>
              <a:t>)</a:t>
            </a:r>
            <a:endParaRPr lang="el-GR" sz="3200" dirty="0">
              <a:solidFill>
                <a:srgbClr val="C00000"/>
              </a:solidFill>
            </a:endParaRPr>
          </a:p>
        </p:txBody>
      </p:sp>
      <p:graphicFrame>
        <p:nvGraphicFramePr>
          <p:cNvPr id="4" name="Θέση περιεχομένου 3"/>
          <p:cNvGraphicFramePr>
            <a:graphicFrameLocks/>
          </p:cNvGraphicFramePr>
          <p:nvPr>
            <p:extLst>
              <p:ext uri="{D42A27DB-BD31-4B8C-83A1-F6EECF244321}">
                <p14:modId xmlns:p14="http://schemas.microsoft.com/office/powerpoint/2010/main" val="1942164679"/>
              </p:ext>
            </p:extLst>
          </p:nvPr>
        </p:nvGraphicFramePr>
        <p:xfrm>
          <a:off x="683568" y="2123688"/>
          <a:ext cx="7704856" cy="4114800"/>
        </p:xfrm>
        <a:graphic>
          <a:graphicData uri="http://schemas.openxmlformats.org/drawingml/2006/table">
            <a:tbl>
              <a:tblPr firstRow="1" bandRow="1">
                <a:tableStyleId>{5FD0F851-EC5A-4D38-B0AD-8093EC10F338}</a:tableStyleId>
              </a:tblPr>
              <a:tblGrid>
                <a:gridCol w="2736304">
                  <a:extLst>
                    <a:ext uri="{9D8B030D-6E8A-4147-A177-3AD203B41FA5}">
                      <a16:colId xmlns:a16="http://schemas.microsoft.com/office/drawing/2014/main" val="20000"/>
                    </a:ext>
                  </a:extLst>
                </a:gridCol>
                <a:gridCol w="4968552">
                  <a:extLst>
                    <a:ext uri="{9D8B030D-6E8A-4147-A177-3AD203B41FA5}">
                      <a16:colId xmlns:a16="http://schemas.microsoft.com/office/drawing/2014/main" val="20001"/>
                    </a:ext>
                  </a:extLst>
                </a:gridCol>
              </a:tblGrid>
              <a:tr h="370840">
                <a:tc>
                  <a:txBody>
                    <a:bodyPr/>
                    <a:lstStyle/>
                    <a:p>
                      <a:r>
                        <a:rPr lang="el-GR" sz="1800" b="1" i="0" u="none" strike="noStrike" kern="1200" baseline="0" dirty="0">
                          <a:solidFill>
                            <a:schemeClr val="tx1"/>
                          </a:solidFill>
                          <a:latin typeface="+mn-lt"/>
                          <a:ea typeface="+mn-ea"/>
                          <a:cs typeface="+mn-cs"/>
                        </a:rPr>
                        <a:t>Στόχοι του διαιτολόγου </a:t>
                      </a:r>
                      <a:r>
                        <a:rPr lang="el-GR" sz="1800" b="0" i="0" u="none" strike="noStrike" kern="1200" baseline="0" dirty="0">
                          <a:solidFill>
                            <a:schemeClr val="tx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a:solidFill>
                            <a:schemeClr val="tx1"/>
                          </a:solidFill>
                          <a:latin typeface="+mn-lt"/>
                          <a:ea typeface="+mn-ea"/>
                          <a:cs typeface="+mn-cs"/>
                        </a:rPr>
                        <a:t>Να «γείρει τη ζυγαριά» και να βοηθήσει τον ασθενή να κατανοήσει την αμφιταλάντευση. 	</a:t>
                      </a:r>
                    </a:p>
                  </a:txBody>
                  <a:tcPr/>
                </a:tc>
                <a:extLst>
                  <a:ext uri="{0D108BD9-81ED-4DB2-BD59-A6C34878D82A}">
                    <a16:rowId xmlns:a16="http://schemas.microsoft.com/office/drawing/2014/main" val="10000"/>
                  </a:ext>
                </a:extLst>
              </a:tr>
              <a:tr h="710912">
                <a:tc>
                  <a:txBody>
                    <a:bodyPr/>
                    <a:lstStyle/>
                    <a:p>
                      <a:r>
                        <a:rPr lang="el-GR" sz="1800" b="1" i="0" u="none" strike="noStrike" kern="1200" baseline="0" dirty="0">
                          <a:solidFill>
                            <a:schemeClr val="tx1"/>
                          </a:solidFill>
                          <a:latin typeface="+mn-lt"/>
                          <a:ea typeface="+mn-ea"/>
                          <a:cs typeface="+mn-cs"/>
                        </a:rPr>
                        <a:t>Στρατηγικές </a:t>
                      </a:r>
                      <a:r>
                        <a:rPr lang="el-GR" sz="1800" b="0" i="0" u="none" strike="noStrike" kern="1200" baseline="0" dirty="0">
                          <a:solidFill>
                            <a:schemeClr val="tx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a:solidFill>
                            <a:schemeClr val="tx1"/>
                          </a:solidFill>
                          <a:latin typeface="+mn-lt"/>
                          <a:ea typeface="+mn-ea"/>
                          <a:cs typeface="+mn-cs"/>
                        </a:rPr>
                        <a:t>Διερεύνηση αμφιταλάντευσης, ενίσχυση </a:t>
                      </a:r>
                      <a:r>
                        <a:rPr lang="el-GR" sz="1800" b="0" i="0" u="none" strike="noStrike" kern="1200" baseline="0" dirty="0" err="1">
                          <a:solidFill>
                            <a:schemeClr val="tx1"/>
                          </a:solidFill>
                          <a:latin typeface="+mn-lt"/>
                          <a:ea typeface="+mn-ea"/>
                          <a:cs typeface="+mn-cs"/>
                        </a:rPr>
                        <a:t>αυτο</a:t>
                      </a:r>
                      <a:r>
                        <a:rPr lang="el-GR" sz="1800" b="0" i="0" u="none" strike="noStrike" kern="1200" baseline="0" dirty="0">
                          <a:solidFill>
                            <a:schemeClr val="tx1"/>
                          </a:solidFill>
                          <a:latin typeface="+mn-lt"/>
                          <a:ea typeface="+mn-ea"/>
                          <a:cs typeface="+mn-cs"/>
                        </a:rPr>
                        <a:t>-αποτελεσματικότητας, αύξηση συνειδητοποίησης. </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i="0" u="none" strike="noStrike" kern="1200" baseline="0" dirty="0">
                          <a:solidFill>
                            <a:schemeClr val="tx1"/>
                          </a:solidFill>
                          <a:latin typeface="+mn-lt"/>
                          <a:ea typeface="+mn-ea"/>
                          <a:cs typeface="+mn-cs"/>
                        </a:rPr>
                        <a:t>Τεχνικές 	</a:t>
                      </a:r>
                    </a:p>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a:solidFill>
                            <a:schemeClr val="tx1"/>
                          </a:solidFill>
                          <a:latin typeface="+mn-lt"/>
                          <a:ea typeface="+mn-ea"/>
                          <a:cs typeface="+mn-cs"/>
                        </a:rPr>
                        <a:t>Χρήση ζυγαριάς / φύλλου πλεονεκτημάτων-μειονεκτημάτων ή ζυγαριάς δυνάμεων, διερεύνηση εναλλακτικών δυνατοτήτων και λύσεων, αναζήτηση βοηθητικών σχέσεων, χρήση ανοικτών ερωτήσεων, ανακλαστικής ακρόασης, επιβεβαίωσης, ανακεφαλαίωσης. </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41618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620688"/>
            <a:ext cx="7024744" cy="1143000"/>
          </a:xfrm>
        </p:spPr>
        <p:txBody>
          <a:bodyPr>
            <a:normAutofit/>
          </a:bodyPr>
          <a:lstStyle/>
          <a:p>
            <a:r>
              <a:rPr lang="el-GR" sz="3200" b="1" dirty="0">
                <a:solidFill>
                  <a:srgbClr val="C00000"/>
                </a:solidFill>
              </a:rPr>
              <a:t>5.3. </a:t>
            </a:r>
            <a:r>
              <a:rPr lang="el-GR" sz="3200" dirty="0">
                <a:solidFill>
                  <a:srgbClr val="C00000"/>
                </a:solidFill>
              </a:rPr>
              <a:t>Άτομα που είναι έτοιμα για αλλαγή </a:t>
            </a:r>
            <a:r>
              <a:rPr lang="el-GR" sz="3200" i="1" dirty="0">
                <a:solidFill>
                  <a:srgbClr val="C00000"/>
                </a:solidFill>
              </a:rPr>
              <a:t>(</a:t>
            </a:r>
            <a:r>
              <a:rPr lang="el-GR" sz="3200" b="1" i="1" dirty="0">
                <a:solidFill>
                  <a:srgbClr val="C00000"/>
                </a:solidFill>
              </a:rPr>
              <a:t>Προετοιμασία, Δράση</a:t>
            </a:r>
            <a:r>
              <a:rPr lang="el-GR" sz="3200" i="1" dirty="0">
                <a:solidFill>
                  <a:srgbClr val="C00000"/>
                </a:solidFill>
              </a:rPr>
              <a:t>)</a:t>
            </a:r>
            <a:endParaRPr lang="el-GR" sz="3200" dirty="0">
              <a:solidFill>
                <a:srgbClr val="C00000"/>
              </a:solidFill>
            </a:endParaRPr>
          </a:p>
        </p:txBody>
      </p:sp>
      <p:graphicFrame>
        <p:nvGraphicFramePr>
          <p:cNvPr id="4" name="Θέση περιεχομένου 3"/>
          <p:cNvGraphicFramePr>
            <a:graphicFrameLocks/>
          </p:cNvGraphicFramePr>
          <p:nvPr>
            <p:extLst>
              <p:ext uri="{D42A27DB-BD31-4B8C-83A1-F6EECF244321}">
                <p14:modId xmlns:p14="http://schemas.microsoft.com/office/powerpoint/2010/main" val="1782429248"/>
              </p:ext>
            </p:extLst>
          </p:nvPr>
        </p:nvGraphicFramePr>
        <p:xfrm>
          <a:off x="683568" y="2060848"/>
          <a:ext cx="7704856" cy="4185632"/>
        </p:xfrm>
        <a:graphic>
          <a:graphicData uri="http://schemas.openxmlformats.org/drawingml/2006/table">
            <a:tbl>
              <a:tblPr firstRow="1" bandRow="1">
                <a:tableStyleId>{5FD0F851-EC5A-4D38-B0AD-8093EC10F338}</a:tableStyleId>
              </a:tblPr>
              <a:tblGrid>
                <a:gridCol w="2736304">
                  <a:extLst>
                    <a:ext uri="{9D8B030D-6E8A-4147-A177-3AD203B41FA5}">
                      <a16:colId xmlns:a16="http://schemas.microsoft.com/office/drawing/2014/main" val="20000"/>
                    </a:ext>
                  </a:extLst>
                </a:gridCol>
                <a:gridCol w="4968552">
                  <a:extLst>
                    <a:ext uri="{9D8B030D-6E8A-4147-A177-3AD203B41FA5}">
                      <a16:colId xmlns:a16="http://schemas.microsoft.com/office/drawing/2014/main" val="20001"/>
                    </a:ext>
                  </a:extLst>
                </a:gridCol>
              </a:tblGrid>
              <a:tr h="370840">
                <a:tc>
                  <a:txBody>
                    <a:bodyPr/>
                    <a:lstStyle/>
                    <a:p>
                      <a:r>
                        <a:rPr lang="el-GR" sz="1800" b="1" i="0" u="none" strike="noStrike" kern="1200" baseline="0" dirty="0">
                          <a:solidFill>
                            <a:schemeClr val="tx1"/>
                          </a:solidFill>
                          <a:latin typeface="+mn-lt"/>
                          <a:ea typeface="+mn-ea"/>
                          <a:cs typeface="+mn-cs"/>
                        </a:rPr>
                        <a:t>Στόχοι του διαιτολόγου </a:t>
                      </a:r>
                      <a:r>
                        <a:rPr lang="el-GR" sz="1800" b="0" i="0" u="none" strike="noStrike" kern="1200" baseline="0" dirty="0">
                          <a:solidFill>
                            <a:schemeClr val="tx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a:solidFill>
                            <a:schemeClr val="tx1"/>
                          </a:solidFill>
                          <a:latin typeface="+mn-lt"/>
                          <a:ea typeface="+mn-ea"/>
                          <a:cs typeface="+mn-cs"/>
                        </a:rPr>
                        <a:t>Κατάρτιση &amp; προγραμματισμός σχεδίου δράσης. </a:t>
                      </a:r>
                    </a:p>
                  </a:txBody>
                  <a:tcPr/>
                </a:tc>
                <a:extLst>
                  <a:ext uri="{0D108BD9-81ED-4DB2-BD59-A6C34878D82A}">
                    <a16:rowId xmlns:a16="http://schemas.microsoft.com/office/drawing/2014/main" val="10000"/>
                  </a:ext>
                </a:extLst>
              </a:tr>
              <a:tr h="710912">
                <a:tc>
                  <a:txBody>
                    <a:bodyPr/>
                    <a:lstStyle/>
                    <a:p>
                      <a:r>
                        <a:rPr lang="el-GR" sz="1800" b="1" i="0" u="none" strike="noStrike" kern="1200" baseline="0" dirty="0">
                          <a:solidFill>
                            <a:schemeClr val="tx1"/>
                          </a:solidFill>
                          <a:latin typeface="+mn-lt"/>
                          <a:ea typeface="+mn-ea"/>
                          <a:cs typeface="+mn-cs"/>
                        </a:rPr>
                        <a:t>Στρατηγικές </a:t>
                      </a:r>
                      <a:r>
                        <a:rPr lang="el-GR" sz="1800" b="0" i="0" u="none" strike="noStrike" kern="1200" baseline="0" dirty="0">
                          <a:solidFill>
                            <a:schemeClr val="tx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a:solidFill>
                            <a:schemeClr val="tx1"/>
                          </a:solidFill>
                          <a:latin typeface="+mn-lt"/>
                          <a:ea typeface="+mn-ea"/>
                          <a:cs typeface="+mn-cs"/>
                        </a:rPr>
                        <a:t>Διερεύνηση επιλογών, ενίσχυση </a:t>
                      </a:r>
                      <a:r>
                        <a:rPr lang="el-GR" sz="1800" b="0" i="0" u="none" strike="noStrike" kern="1200" baseline="0" dirty="0" err="1">
                          <a:solidFill>
                            <a:schemeClr val="tx1"/>
                          </a:solidFill>
                          <a:latin typeface="+mn-lt"/>
                          <a:ea typeface="+mn-ea"/>
                          <a:cs typeface="+mn-cs"/>
                        </a:rPr>
                        <a:t>αυτο</a:t>
                      </a:r>
                      <a:r>
                        <a:rPr lang="el-GR" sz="1800" b="0" i="0" u="none" strike="noStrike" kern="1200" baseline="0" dirty="0">
                          <a:solidFill>
                            <a:schemeClr val="tx1"/>
                          </a:solidFill>
                          <a:latin typeface="+mn-lt"/>
                          <a:ea typeface="+mn-ea"/>
                          <a:cs typeface="+mn-cs"/>
                        </a:rPr>
                        <a:t>-αποτελεσματικότητας. </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i="0" u="none" strike="noStrike" kern="1200" baseline="0" dirty="0">
                          <a:solidFill>
                            <a:schemeClr val="tx1"/>
                          </a:solidFill>
                          <a:latin typeface="+mn-lt"/>
                          <a:ea typeface="+mn-ea"/>
                          <a:cs typeface="+mn-cs"/>
                        </a:rPr>
                        <a:t>Τεχνικές 	</a:t>
                      </a:r>
                    </a:p>
                    <a:p>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i="0" u="none" strike="noStrike" kern="1200" baseline="0" dirty="0">
                          <a:solidFill>
                            <a:schemeClr val="tx1"/>
                          </a:solidFill>
                          <a:latin typeface="+mn-lt"/>
                          <a:ea typeface="+mn-ea"/>
                          <a:cs typeface="+mn-cs"/>
                        </a:rPr>
                        <a:t>Παροχή εναλλακτικών, αναζήτηση βοηθητικών σχέσεων, </a:t>
                      </a:r>
                      <a:r>
                        <a:rPr lang="el-GR" sz="1800" b="0" i="0" u="none" strike="noStrike" kern="1200" baseline="0" dirty="0" err="1">
                          <a:solidFill>
                            <a:schemeClr val="tx1"/>
                          </a:solidFill>
                          <a:latin typeface="+mn-lt"/>
                          <a:ea typeface="+mn-ea"/>
                          <a:cs typeface="+mn-cs"/>
                        </a:rPr>
                        <a:t>στοχοθεσία</a:t>
                      </a:r>
                      <a:r>
                        <a:rPr lang="el-GR" sz="1800" b="0" i="0" u="none" strike="noStrike" kern="1200" baseline="0" dirty="0">
                          <a:solidFill>
                            <a:schemeClr val="tx1"/>
                          </a:solidFill>
                          <a:latin typeface="+mn-lt"/>
                          <a:ea typeface="+mn-ea"/>
                          <a:cs typeface="+mn-cs"/>
                        </a:rPr>
                        <a:t>, </a:t>
                      </a:r>
                      <a:r>
                        <a:rPr lang="el-GR" sz="1800" b="0" i="0" u="none" strike="noStrike" kern="1200" baseline="0" dirty="0" err="1">
                          <a:solidFill>
                            <a:schemeClr val="tx1"/>
                          </a:solidFill>
                          <a:latin typeface="+mn-lt"/>
                          <a:ea typeface="+mn-ea"/>
                          <a:cs typeface="+mn-cs"/>
                        </a:rPr>
                        <a:t>αυτοπαρακολούθηση</a:t>
                      </a:r>
                      <a:r>
                        <a:rPr lang="el-GR" sz="1800" b="0" i="0" u="none" strike="noStrike" kern="1200" baseline="0" dirty="0">
                          <a:solidFill>
                            <a:schemeClr val="tx1"/>
                          </a:solidFill>
                          <a:latin typeface="+mn-lt"/>
                          <a:ea typeface="+mn-ea"/>
                          <a:cs typeface="+mn-cs"/>
                        </a:rPr>
                        <a:t>, έλεγχος ερεθισμάτων, επιβράβευση/ενίσχυση, ανατροφοδότηση, προετοιμασία για αντιμετώπιση καταστάσεων υψηλού κινδύνου, πρόληψη υποτροπής, χρήση ανοικτών ερωτήσεων, ανακλαστικής ακρόασης, επιβεβαίωσης, ανακεφαλαίωσης. </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37391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1052736"/>
            <a:ext cx="7024744" cy="817160"/>
          </a:xfrm>
        </p:spPr>
        <p:txBody>
          <a:bodyPr/>
          <a:lstStyle/>
          <a:p>
            <a:r>
              <a:rPr lang="el-GR" b="1" dirty="0">
                <a:solidFill>
                  <a:srgbClr val="C00000"/>
                </a:solidFill>
              </a:rPr>
              <a:t>6. </a:t>
            </a:r>
            <a:r>
              <a:rPr lang="el-GR" dirty="0">
                <a:solidFill>
                  <a:srgbClr val="C00000"/>
                </a:solidFill>
              </a:rPr>
              <a:t>Παρακολούθηση - δομή </a:t>
            </a:r>
          </a:p>
        </p:txBody>
      </p:sp>
      <p:sp>
        <p:nvSpPr>
          <p:cNvPr id="3" name="Θέση περιεχομένου 2"/>
          <p:cNvSpPr>
            <a:spLocks noGrp="1"/>
          </p:cNvSpPr>
          <p:nvPr>
            <p:ph idx="1"/>
          </p:nvPr>
        </p:nvSpPr>
        <p:spPr>
          <a:xfrm>
            <a:off x="827584" y="2276872"/>
            <a:ext cx="7416824" cy="4176464"/>
          </a:xfrm>
        </p:spPr>
        <p:txBody>
          <a:bodyPr>
            <a:noAutofit/>
          </a:bodyPr>
          <a:lstStyle/>
          <a:p>
            <a:pPr marL="68580" indent="0" algn="just">
              <a:buNone/>
            </a:pPr>
            <a:r>
              <a:rPr lang="el-GR" sz="2200" dirty="0"/>
              <a:t>Μετά την ολοκλήρωση της παρέμβασης, ο διαιτολόγος παρακολουθεί τον ασθενή με τη μορφή:</a:t>
            </a:r>
          </a:p>
          <a:p>
            <a:pPr marL="68580" indent="0" algn="just">
              <a:buNone/>
            </a:pPr>
            <a:endParaRPr lang="el-GR" sz="2200" dirty="0"/>
          </a:p>
          <a:p>
            <a:pPr algn="just"/>
            <a:r>
              <a:rPr lang="el-GR" sz="2200" b="1" dirty="0"/>
              <a:t>απλών συνεδριών </a:t>
            </a:r>
          </a:p>
          <a:p>
            <a:pPr algn="just"/>
            <a:endParaRPr lang="el-GR" sz="2200" b="1" dirty="0"/>
          </a:p>
          <a:p>
            <a:pPr algn="just"/>
            <a:r>
              <a:rPr lang="el-GR" sz="2200" b="1" dirty="0"/>
              <a:t>ενισχυτικών συνεδριών</a:t>
            </a:r>
            <a:r>
              <a:rPr lang="el-GR" sz="2200" dirty="0"/>
              <a:t>. </a:t>
            </a:r>
          </a:p>
        </p:txBody>
      </p:sp>
    </p:spTree>
    <p:extLst>
      <p:ext uri="{BB962C8B-B14F-4D97-AF65-F5344CB8AC3E}">
        <p14:creationId xmlns:p14="http://schemas.microsoft.com/office/powerpoint/2010/main" val="1963979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2417" y="908720"/>
            <a:ext cx="7024744" cy="817160"/>
          </a:xfrm>
        </p:spPr>
        <p:txBody>
          <a:bodyPr>
            <a:normAutofit/>
          </a:bodyPr>
          <a:lstStyle/>
          <a:p>
            <a:r>
              <a:rPr lang="el-GR" dirty="0">
                <a:solidFill>
                  <a:srgbClr val="C00000"/>
                </a:solidFill>
              </a:rPr>
              <a:t>Απλές συνεδρίες </a:t>
            </a:r>
          </a:p>
        </p:txBody>
      </p:sp>
      <p:sp>
        <p:nvSpPr>
          <p:cNvPr id="3" name="Θέση περιεχομένου 2"/>
          <p:cNvSpPr>
            <a:spLocks noGrp="1"/>
          </p:cNvSpPr>
          <p:nvPr>
            <p:ph idx="1"/>
          </p:nvPr>
        </p:nvSpPr>
        <p:spPr>
          <a:xfrm>
            <a:off x="608052" y="1844824"/>
            <a:ext cx="7632848" cy="4464496"/>
          </a:xfrm>
        </p:spPr>
        <p:txBody>
          <a:bodyPr>
            <a:noAutofit/>
          </a:bodyPr>
          <a:lstStyle/>
          <a:p>
            <a:pPr marL="68580" indent="0" algn="just">
              <a:buNone/>
            </a:pPr>
            <a:r>
              <a:rPr lang="el-GR" sz="2200" dirty="0"/>
              <a:t>Περιλαμβάνουν αξιολόγηση της κατάστασης (ή/και της προόδου του), σε καθορισμένα χρονικά διαστήματα (κάθε εξάμηνο, χρόνο κ.λπ.).</a:t>
            </a:r>
          </a:p>
          <a:p>
            <a:pPr marL="68580" indent="0" algn="just">
              <a:buNone/>
            </a:pPr>
            <a:endParaRPr lang="el-GR" sz="2200" dirty="0"/>
          </a:p>
          <a:p>
            <a:pPr marL="68580" indent="0" algn="just">
              <a:buNone/>
            </a:pPr>
            <a:endParaRPr lang="el-GR" sz="2200" dirty="0"/>
          </a:p>
          <a:p>
            <a:pPr marL="68580" indent="0" algn="just">
              <a:buNone/>
            </a:pPr>
            <a:endParaRPr lang="el-GR" sz="2200" dirty="0"/>
          </a:p>
          <a:p>
            <a:pPr marL="68580" indent="0" algn="just">
              <a:buNone/>
            </a:pPr>
            <a:endParaRPr lang="el-GR" sz="2200" dirty="0"/>
          </a:p>
          <a:p>
            <a:pPr marL="68580" indent="0" algn="just">
              <a:buNone/>
            </a:pPr>
            <a:r>
              <a:rPr lang="el-GR" sz="2200" dirty="0"/>
              <a:t>Οι ενισχυτικές συνεδρίες μπορεί να γίνονται σε μηνιαία βάση ή αραιότερα, με την πάροδο του χρόνου, ώστε να «αποκόπτεται» σταδιακά ο ασθενής από τον διαιτολόγο, όταν θα έχει ολοκληρωθεί το βασικό μέρος της παρέμβασης. </a:t>
            </a:r>
          </a:p>
          <a:p>
            <a:pPr marL="68580" indent="0" algn="just">
              <a:buNone/>
            </a:pPr>
            <a:endParaRPr lang="el-GR" sz="2200" dirty="0"/>
          </a:p>
        </p:txBody>
      </p:sp>
      <p:sp>
        <p:nvSpPr>
          <p:cNvPr id="4" name="Τίτλος 1">
            <a:extLst>
              <a:ext uri="{FF2B5EF4-FFF2-40B4-BE49-F238E27FC236}">
                <a16:creationId xmlns:a16="http://schemas.microsoft.com/office/drawing/2014/main" id="{E13F54AE-798E-446D-9ACA-BC1E4D526507}"/>
              </a:ext>
            </a:extLst>
          </p:cNvPr>
          <p:cNvSpPr txBox="1">
            <a:spLocks/>
          </p:cNvSpPr>
          <p:nvPr/>
        </p:nvSpPr>
        <p:spPr>
          <a:xfrm>
            <a:off x="612417" y="3573016"/>
            <a:ext cx="7024744" cy="817160"/>
          </a:xfrm>
          <a:prstGeom prst="rect">
            <a:avLst/>
          </a:prstGeom>
        </p:spPr>
        <p:txBody>
          <a:bodyPr vert="horz" lIns="91440" tIns="45720" rIns="91440" bIns="45720" rtlCol="0" anchor="b">
            <a:norm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dirty="0">
                <a:solidFill>
                  <a:srgbClr val="C00000"/>
                </a:solidFill>
              </a:rPr>
              <a:t>Ενισχυτικές συνεδρίες </a:t>
            </a:r>
          </a:p>
        </p:txBody>
      </p:sp>
    </p:spTree>
    <p:extLst>
      <p:ext uri="{BB962C8B-B14F-4D97-AF65-F5344CB8AC3E}">
        <p14:creationId xmlns:p14="http://schemas.microsoft.com/office/powerpoint/2010/main" val="741513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764704"/>
            <a:ext cx="7704856" cy="817160"/>
          </a:xfrm>
        </p:spPr>
        <p:txBody>
          <a:bodyPr>
            <a:normAutofit fontScale="90000"/>
          </a:bodyPr>
          <a:lstStyle/>
          <a:p>
            <a:r>
              <a:rPr lang="el-GR" b="1" dirty="0">
                <a:solidFill>
                  <a:srgbClr val="C00000"/>
                </a:solidFill>
              </a:rPr>
              <a:t>6. </a:t>
            </a:r>
            <a:r>
              <a:rPr lang="el-GR" dirty="0">
                <a:solidFill>
                  <a:srgbClr val="C00000"/>
                </a:solidFill>
              </a:rPr>
              <a:t>Παρακολούθηση - περιεχόμενο </a:t>
            </a:r>
          </a:p>
        </p:txBody>
      </p:sp>
      <p:sp>
        <p:nvSpPr>
          <p:cNvPr id="3" name="Θέση περιεχομένου 2"/>
          <p:cNvSpPr>
            <a:spLocks noGrp="1"/>
          </p:cNvSpPr>
          <p:nvPr>
            <p:ph idx="1"/>
          </p:nvPr>
        </p:nvSpPr>
        <p:spPr>
          <a:xfrm>
            <a:off x="683568" y="1988840"/>
            <a:ext cx="7704856" cy="4464496"/>
          </a:xfrm>
        </p:spPr>
        <p:txBody>
          <a:bodyPr>
            <a:noAutofit/>
          </a:bodyPr>
          <a:lstStyle/>
          <a:p>
            <a:pPr marL="68580" indent="0" algn="just">
              <a:buNone/>
            </a:pPr>
            <a:r>
              <a:rPr lang="el-GR" sz="1900" dirty="0"/>
              <a:t>Στις ενισχυτικές συνεδρίες, δίνεται η δυνατότητα να ενισχυθούν οι ικανότητες ή οι συνήθειες/συμπεριφορές που έχει αποκτήσει ο ασθενής και να συζητηθούν προβλήματα που προέκυψαν από την υιοθέτηση των νέων συνηθειών και τρόποι αντιμετώπισής τους. </a:t>
            </a:r>
          </a:p>
          <a:p>
            <a:pPr marL="68580" indent="0" algn="just">
              <a:buNone/>
            </a:pPr>
            <a:endParaRPr lang="el-GR" sz="1900" dirty="0"/>
          </a:p>
          <a:p>
            <a:pPr marL="68580" indent="0" algn="just">
              <a:buNone/>
            </a:pPr>
            <a:r>
              <a:rPr lang="el-GR" sz="1900" dirty="0"/>
              <a:t>Με τον τρόπο αυτόν, μπορεί να προληφθεί η υποτροπή, ένα από τα πιο συχνά προβλήματα στις διατροφικές παρεμβάσεις.</a:t>
            </a:r>
          </a:p>
          <a:p>
            <a:pPr marL="68580" indent="0" algn="just">
              <a:buNone/>
            </a:pPr>
            <a:endParaRPr lang="el-GR" sz="1900" dirty="0"/>
          </a:p>
          <a:p>
            <a:pPr marL="68580" indent="0" algn="just">
              <a:buNone/>
            </a:pPr>
            <a:r>
              <a:rPr lang="el-GR" sz="1900" dirty="0"/>
              <a:t>Το περιεχόμενο όσο και η αλληλουχία των παραπάνω σταδίων δεν είναι καθορισμένα με απόλυτο τρόπο. Ανάλογα με τον ασθενή, το περιβάλλον και τους στόχους της συνεδρίας, μπορούν και τα δύο να τροποποιηθούν για τη βελτίωση της διαιτητικής παρέμβασης. </a:t>
            </a:r>
          </a:p>
        </p:txBody>
      </p:sp>
    </p:spTree>
    <p:extLst>
      <p:ext uri="{BB962C8B-B14F-4D97-AF65-F5344CB8AC3E}">
        <p14:creationId xmlns:p14="http://schemas.microsoft.com/office/powerpoint/2010/main" val="3498771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1185270" y="1628800"/>
            <a:ext cx="7024744" cy="1143000"/>
          </a:xfrm>
        </p:spPr>
        <p:txBody>
          <a:bodyPr>
            <a:normAutofit fontScale="90000"/>
          </a:bodyPr>
          <a:lstStyle/>
          <a:p>
            <a:pPr algn="ctr"/>
            <a:r>
              <a:rPr lang="el-GR" b="1" dirty="0">
                <a:solidFill>
                  <a:srgbClr val="C00000"/>
                </a:solidFill>
              </a:rPr>
              <a:t>Στάδια &amp; Συνθήκες </a:t>
            </a:r>
            <a:br>
              <a:rPr lang="el-GR" b="1" dirty="0">
                <a:solidFill>
                  <a:srgbClr val="C00000"/>
                </a:solidFill>
              </a:rPr>
            </a:br>
            <a:r>
              <a:rPr lang="el-GR" b="1" dirty="0">
                <a:solidFill>
                  <a:srgbClr val="C00000"/>
                </a:solidFill>
              </a:rPr>
              <a:t>Συνεδριών </a:t>
            </a:r>
            <a:endParaRPr lang="el-GR" dirty="0">
              <a:solidFill>
                <a:srgbClr val="C00000"/>
              </a:solidFill>
            </a:endParaRPr>
          </a:p>
        </p:txBody>
      </p:sp>
      <p:pic>
        <p:nvPicPr>
          <p:cNvPr id="5" name="Picture 4">
            <a:extLst>
              <a:ext uri="{FF2B5EF4-FFF2-40B4-BE49-F238E27FC236}">
                <a16:creationId xmlns:a16="http://schemas.microsoft.com/office/drawing/2014/main" id="{67D50A7A-6B30-4E46-9D82-D398C7A07C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3524997"/>
            <a:ext cx="5867908" cy="2933954"/>
          </a:xfrm>
          <a:prstGeom prst="rect">
            <a:avLst/>
          </a:prstGeom>
          <a:ln>
            <a:noFill/>
          </a:ln>
          <a:effectLst>
            <a:softEdge rad="112500"/>
          </a:effectLst>
        </p:spPr>
      </p:pic>
    </p:spTree>
    <p:extLst>
      <p:ext uri="{BB962C8B-B14F-4D97-AF65-F5344CB8AC3E}">
        <p14:creationId xmlns:p14="http://schemas.microsoft.com/office/powerpoint/2010/main" val="3580070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764704"/>
            <a:ext cx="7024744" cy="889168"/>
          </a:xfrm>
        </p:spPr>
        <p:txBody>
          <a:bodyPr/>
          <a:lstStyle/>
          <a:p>
            <a:r>
              <a:rPr lang="el-GR" dirty="0">
                <a:solidFill>
                  <a:srgbClr val="C00000"/>
                </a:solidFill>
              </a:rPr>
              <a:t>Δομή συνεδρίας</a:t>
            </a:r>
          </a:p>
        </p:txBody>
      </p:sp>
      <p:sp>
        <p:nvSpPr>
          <p:cNvPr id="3" name="Θέση περιεχομένου 2"/>
          <p:cNvSpPr>
            <a:spLocks noGrp="1"/>
          </p:cNvSpPr>
          <p:nvPr>
            <p:ph idx="1"/>
          </p:nvPr>
        </p:nvSpPr>
        <p:spPr>
          <a:xfrm>
            <a:off x="755576" y="1916832"/>
            <a:ext cx="7632848" cy="3915797"/>
          </a:xfrm>
        </p:spPr>
        <p:txBody>
          <a:bodyPr>
            <a:normAutofit/>
          </a:bodyPr>
          <a:lstStyle/>
          <a:p>
            <a:pPr marL="525780" indent="-457200">
              <a:buClr>
                <a:srgbClr val="C00000"/>
              </a:buClr>
              <a:buSzPct val="85000"/>
              <a:buFont typeface="+mj-lt"/>
              <a:buAutoNum type="arabicPeriod"/>
            </a:pPr>
            <a:r>
              <a:rPr lang="el-GR" dirty="0"/>
              <a:t>έναρξη συνεδρίας – καθορισμός θεματολογίας της συνεδρίας</a:t>
            </a:r>
          </a:p>
          <a:p>
            <a:pPr marL="525780" indent="-457200">
              <a:buClr>
                <a:srgbClr val="C00000"/>
              </a:buClr>
              <a:buSzPct val="85000"/>
              <a:buFont typeface="+mj-lt"/>
              <a:buAutoNum type="arabicPeriod"/>
            </a:pPr>
            <a:r>
              <a:rPr lang="el-GR" dirty="0"/>
              <a:t>αξιολόγηση των προηγούμενων στόχων </a:t>
            </a:r>
          </a:p>
          <a:p>
            <a:pPr marL="525780" indent="-457200">
              <a:buClr>
                <a:srgbClr val="C00000"/>
              </a:buClr>
              <a:buSzPct val="85000"/>
              <a:buFont typeface="+mj-lt"/>
              <a:buAutoNum type="arabicPeriod"/>
            </a:pPr>
            <a:r>
              <a:rPr lang="el-GR" dirty="0"/>
              <a:t>διερεύνηση προβλημάτων</a:t>
            </a:r>
          </a:p>
          <a:p>
            <a:pPr marL="525780" indent="-457200">
              <a:buClr>
                <a:srgbClr val="C00000"/>
              </a:buClr>
              <a:buSzPct val="85000"/>
              <a:buFont typeface="+mj-lt"/>
              <a:buAutoNum type="arabicPeriod"/>
            </a:pPr>
            <a:r>
              <a:rPr lang="el-GR" dirty="0"/>
              <a:t>παροχή πληροφοριών </a:t>
            </a:r>
          </a:p>
          <a:p>
            <a:pPr marL="525780" indent="-457200">
              <a:buClr>
                <a:srgbClr val="C00000"/>
              </a:buClr>
              <a:buSzPct val="85000"/>
              <a:buFont typeface="+mj-lt"/>
              <a:buAutoNum type="arabicPeriod"/>
            </a:pPr>
            <a:r>
              <a:rPr lang="el-GR" dirty="0"/>
              <a:t>καθορισμός νέων στόχων </a:t>
            </a:r>
          </a:p>
          <a:p>
            <a:pPr marL="525780" indent="-457200">
              <a:buClr>
                <a:srgbClr val="C00000"/>
              </a:buClr>
              <a:buSzPct val="85000"/>
              <a:buFont typeface="+mj-lt"/>
              <a:buAutoNum type="arabicPeriod"/>
            </a:pPr>
            <a:r>
              <a:rPr lang="el-GR" dirty="0"/>
              <a:t>ανακεφαλαίωση </a:t>
            </a:r>
          </a:p>
          <a:p>
            <a:pPr marL="525780" indent="-457200">
              <a:buClr>
                <a:srgbClr val="C00000"/>
              </a:buClr>
              <a:buSzPct val="85000"/>
              <a:buFont typeface="+mj-lt"/>
              <a:buAutoNum type="arabicPeriod"/>
            </a:pPr>
            <a:r>
              <a:rPr lang="el-GR" dirty="0"/>
              <a:t>ανανέωση συνάντησης </a:t>
            </a:r>
          </a:p>
          <a:p>
            <a:pPr marL="525780" indent="-457200">
              <a:buClr>
                <a:srgbClr val="C00000"/>
              </a:buClr>
              <a:buSzPct val="85000"/>
              <a:buFont typeface="+mj-lt"/>
              <a:buAutoNum type="arabicPeriod"/>
            </a:pPr>
            <a:r>
              <a:rPr lang="el-GR" dirty="0"/>
              <a:t>λήξη συνεδρίας </a:t>
            </a:r>
          </a:p>
          <a:p>
            <a:endParaRPr lang="el-GR" dirty="0"/>
          </a:p>
        </p:txBody>
      </p:sp>
    </p:spTree>
    <p:extLst>
      <p:ext uri="{BB962C8B-B14F-4D97-AF65-F5344CB8AC3E}">
        <p14:creationId xmlns:p14="http://schemas.microsoft.com/office/powerpoint/2010/main" val="1005659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43608" y="1484784"/>
            <a:ext cx="6777317" cy="4752528"/>
          </a:xfrm>
        </p:spPr>
        <p:txBody>
          <a:bodyPr>
            <a:normAutofit/>
          </a:bodyPr>
          <a:lstStyle/>
          <a:p>
            <a:pPr marL="68580" indent="0" algn="just">
              <a:buNone/>
            </a:pPr>
            <a:r>
              <a:rPr lang="el-GR" dirty="0"/>
              <a:t>Η </a:t>
            </a:r>
            <a:r>
              <a:rPr lang="el-GR" dirty="0" err="1"/>
              <a:t>διαιτολογική</a:t>
            </a:r>
            <a:r>
              <a:rPr lang="el-GR" dirty="0"/>
              <a:t> παρέμβαση συστήνεται να έχει συγκεκριμένη δομή:</a:t>
            </a:r>
          </a:p>
          <a:p>
            <a:pPr marL="68580" indent="0" algn="just">
              <a:buNone/>
            </a:pPr>
            <a:endParaRPr lang="el-GR" dirty="0"/>
          </a:p>
          <a:p>
            <a:pPr marL="68580" indent="0" algn="just">
              <a:buNone/>
            </a:pPr>
            <a:r>
              <a:rPr lang="el-GR" dirty="0"/>
              <a:t>Α) τόσο </a:t>
            </a:r>
            <a:r>
              <a:rPr lang="el-GR" b="1" dirty="0"/>
              <a:t>στο σύνολό της </a:t>
            </a:r>
            <a:r>
              <a:rPr lang="el-GR" dirty="0"/>
              <a:t>όσο και </a:t>
            </a:r>
          </a:p>
          <a:p>
            <a:pPr marL="68580" indent="0" algn="just">
              <a:buNone/>
            </a:pPr>
            <a:endParaRPr lang="el-GR" dirty="0"/>
          </a:p>
          <a:p>
            <a:pPr marL="68580" indent="0" algn="just">
              <a:buNone/>
            </a:pPr>
            <a:r>
              <a:rPr lang="el-GR" dirty="0"/>
              <a:t>Β) στο πλαίσιο </a:t>
            </a:r>
            <a:r>
              <a:rPr lang="el-GR" b="1" dirty="0"/>
              <a:t>κάθε ξεχωριστής συνεδρίας</a:t>
            </a:r>
            <a:r>
              <a:rPr lang="el-GR" dirty="0"/>
              <a:t>. </a:t>
            </a:r>
          </a:p>
          <a:p>
            <a:pPr marL="68580" indent="0" algn="just">
              <a:buNone/>
            </a:pPr>
            <a:endParaRPr lang="el-GR" dirty="0"/>
          </a:p>
        </p:txBody>
      </p:sp>
    </p:spTree>
    <p:extLst>
      <p:ext uri="{BB962C8B-B14F-4D97-AF65-F5344CB8AC3E}">
        <p14:creationId xmlns:p14="http://schemas.microsoft.com/office/powerpoint/2010/main" val="5896906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C00000"/>
                </a:solidFill>
              </a:rPr>
              <a:t>Μέθοδος επικοινωνίας</a:t>
            </a:r>
          </a:p>
        </p:txBody>
      </p:sp>
      <p:sp>
        <p:nvSpPr>
          <p:cNvPr id="3" name="Θέση περιεχομένου 2"/>
          <p:cNvSpPr>
            <a:spLocks noGrp="1"/>
          </p:cNvSpPr>
          <p:nvPr>
            <p:ph idx="1"/>
          </p:nvPr>
        </p:nvSpPr>
        <p:spPr>
          <a:xfrm>
            <a:off x="1043492" y="2564904"/>
            <a:ext cx="6777317" cy="3267725"/>
          </a:xfrm>
        </p:spPr>
        <p:txBody>
          <a:bodyPr/>
          <a:lstStyle/>
          <a:p>
            <a:r>
              <a:rPr lang="el-GR" dirty="0"/>
              <a:t>Διατροφική Συμβουλευτική</a:t>
            </a:r>
            <a:endParaRPr lang="en-US" dirty="0"/>
          </a:p>
          <a:p>
            <a:pPr marL="68580" indent="0">
              <a:buNone/>
            </a:pPr>
            <a:r>
              <a:rPr lang="en-US" dirty="0"/>
              <a:t>   </a:t>
            </a:r>
            <a:r>
              <a:rPr lang="el-GR" dirty="0"/>
              <a:t>(</a:t>
            </a:r>
            <a:r>
              <a:rPr lang="en-US" dirty="0"/>
              <a:t>Nutritional Counseling)</a:t>
            </a:r>
            <a:endParaRPr lang="el-GR" dirty="0"/>
          </a:p>
        </p:txBody>
      </p:sp>
    </p:spTree>
    <p:extLst>
      <p:ext uri="{BB962C8B-B14F-4D97-AF65-F5344CB8AC3E}">
        <p14:creationId xmlns:p14="http://schemas.microsoft.com/office/powerpoint/2010/main" val="2708659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992888" cy="922114"/>
          </a:xfrm>
        </p:spPr>
        <p:txBody>
          <a:bodyPr>
            <a:normAutofit/>
          </a:bodyPr>
          <a:lstStyle/>
          <a:p>
            <a:r>
              <a:rPr lang="el-GR" sz="3200" dirty="0">
                <a:solidFill>
                  <a:srgbClr val="C00000"/>
                </a:solidFill>
              </a:rPr>
              <a:t>Σύγκριση μεθόδων επικοινωνίας</a:t>
            </a:r>
          </a:p>
        </p:txBody>
      </p:sp>
      <p:graphicFrame>
        <p:nvGraphicFramePr>
          <p:cNvPr id="4" name="Content Placeholder 3"/>
          <p:cNvGraphicFramePr>
            <a:graphicFrameLocks noGrp="1"/>
          </p:cNvGraphicFramePr>
          <p:nvPr>
            <p:ph sz="quarter" idx="1"/>
          </p:nvPr>
        </p:nvGraphicFramePr>
        <p:xfrm>
          <a:off x="539552" y="1844824"/>
          <a:ext cx="8064896" cy="4511040"/>
        </p:xfrm>
        <a:graphic>
          <a:graphicData uri="http://schemas.openxmlformats.org/drawingml/2006/table">
            <a:tbl>
              <a:tblPr firstRow="1" bandRow="1">
                <a:tableStyleId>{21E4AEA4-8DFA-4A89-87EB-49C32662AFE0}</a:tableStyleId>
              </a:tblPr>
              <a:tblGrid>
                <a:gridCol w="2088232">
                  <a:extLst>
                    <a:ext uri="{9D8B030D-6E8A-4147-A177-3AD203B41FA5}">
                      <a16:colId xmlns:a16="http://schemas.microsoft.com/office/drawing/2014/main" val="20000"/>
                    </a:ext>
                  </a:extLst>
                </a:gridCol>
                <a:gridCol w="3744335">
                  <a:extLst>
                    <a:ext uri="{9D8B030D-6E8A-4147-A177-3AD203B41FA5}">
                      <a16:colId xmlns:a16="http://schemas.microsoft.com/office/drawing/2014/main" val="20001"/>
                    </a:ext>
                  </a:extLst>
                </a:gridCol>
                <a:gridCol w="2232329">
                  <a:extLst>
                    <a:ext uri="{9D8B030D-6E8A-4147-A177-3AD203B41FA5}">
                      <a16:colId xmlns:a16="http://schemas.microsoft.com/office/drawing/2014/main" val="20002"/>
                    </a:ext>
                  </a:extLst>
                </a:gridCol>
              </a:tblGrid>
              <a:tr h="370840">
                <a:tc>
                  <a:txBody>
                    <a:bodyPr/>
                    <a:lstStyle/>
                    <a:p>
                      <a:r>
                        <a:rPr lang="el-GR" sz="2000" dirty="0"/>
                        <a:t>Μέθοδος</a:t>
                      </a:r>
                    </a:p>
                  </a:txBody>
                  <a:tcPr/>
                </a:tc>
                <a:tc>
                  <a:txBody>
                    <a:bodyPr/>
                    <a:lstStyle/>
                    <a:p>
                      <a:r>
                        <a:rPr lang="el-GR" sz="2000" dirty="0"/>
                        <a:t>Σκοπός</a:t>
                      </a:r>
                    </a:p>
                  </a:txBody>
                  <a:tcPr/>
                </a:tc>
                <a:tc>
                  <a:txBody>
                    <a:bodyPr/>
                    <a:lstStyle/>
                    <a:p>
                      <a:r>
                        <a:rPr lang="el-GR" sz="2000" dirty="0"/>
                        <a:t>Δεξιότητες</a:t>
                      </a:r>
                    </a:p>
                  </a:txBody>
                  <a:tcPr/>
                </a:tc>
                <a:extLst>
                  <a:ext uri="{0D108BD9-81ED-4DB2-BD59-A6C34878D82A}">
                    <a16:rowId xmlns:a16="http://schemas.microsoft.com/office/drawing/2014/main" val="10000"/>
                  </a:ext>
                </a:extLst>
              </a:tr>
              <a:tr h="370840">
                <a:tc>
                  <a:txBody>
                    <a:bodyPr/>
                    <a:lstStyle/>
                    <a:p>
                      <a:pPr marL="0" algn="l" rtl="0" eaLnBrk="1" latinLnBrk="0" hangingPunct="1"/>
                      <a:r>
                        <a:rPr kumimoji="0" lang="el-GR" sz="2000" b="1" kern="1200" dirty="0">
                          <a:solidFill>
                            <a:schemeClr val="tx1"/>
                          </a:solidFill>
                          <a:latin typeface="+mn-lt"/>
                          <a:ea typeface="+mn-ea"/>
                          <a:cs typeface="+mn-cs"/>
                        </a:rPr>
                        <a:t>Καθοδήγηση</a:t>
                      </a:r>
                    </a:p>
                  </a:txBody>
                  <a:tcPr/>
                </a:tc>
                <a:tc>
                  <a:txBody>
                    <a:bodyPr/>
                    <a:lstStyle/>
                    <a:p>
                      <a:pPr marL="0" algn="l" rtl="0" eaLnBrk="1" latinLnBrk="0" hangingPunct="1"/>
                      <a:r>
                        <a:rPr kumimoji="0" lang="el-GR" sz="2000" b="1" kern="1200" dirty="0">
                          <a:solidFill>
                            <a:schemeClr val="tx1"/>
                          </a:solidFill>
                          <a:latin typeface="+mn-lt"/>
                          <a:ea typeface="+mn-ea"/>
                          <a:cs typeface="+mn-cs"/>
                        </a:rPr>
                        <a:t>Να περάσω</a:t>
                      </a:r>
                      <a:r>
                        <a:rPr kumimoji="0" lang="el-GR" sz="2000" b="1" kern="1200" baseline="0" dirty="0">
                          <a:solidFill>
                            <a:schemeClr val="tx1"/>
                          </a:solidFill>
                          <a:latin typeface="+mn-lt"/>
                          <a:ea typeface="+mn-ea"/>
                          <a:cs typeface="+mn-cs"/>
                        </a:rPr>
                        <a:t> το μήνυμά μου</a:t>
                      </a:r>
                      <a:endParaRPr kumimoji="0" lang="el-GR" sz="2000" b="1" kern="1200" dirty="0">
                        <a:solidFill>
                          <a:schemeClr val="tx1"/>
                        </a:solidFill>
                        <a:latin typeface="+mn-lt"/>
                        <a:ea typeface="+mn-ea"/>
                        <a:cs typeface="+mn-cs"/>
                      </a:endParaRPr>
                    </a:p>
                  </a:txBody>
                  <a:tcPr/>
                </a:tc>
                <a:tc>
                  <a:txBody>
                    <a:bodyPr/>
                    <a:lstStyle/>
                    <a:p>
                      <a:pPr marL="0" algn="l" rtl="0" eaLnBrk="1" latinLnBrk="0" hangingPunct="1"/>
                      <a:r>
                        <a:rPr kumimoji="0" lang="el-GR" sz="2000" b="1" kern="1200" dirty="0">
                          <a:solidFill>
                            <a:schemeClr val="tx1"/>
                          </a:solidFill>
                          <a:latin typeface="+mn-lt"/>
                          <a:ea typeface="+mn-ea"/>
                          <a:cs typeface="+mn-cs"/>
                        </a:rPr>
                        <a:t>Διατάσσω</a:t>
                      </a:r>
                    </a:p>
                  </a:txBody>
                  <a:tcPr/>
                </a:tc>
                <a:extLst>
                  <a:ext uri="{0D108BD9-81ED-4DB2-BD59-A6C34878D82A}">
                    <a16:rowId xmlns:a16="http://schemas.microsoft.com/office/drawing/2014/main" val="10001"/>
                  </a:ext>
                </a:extLst>
              </a:tr>
              <a:tr h="370840">
                <a:tc>
                  <a:txBody>
                    <a:bodyPr/>
                    <a:lstStyle/>
                    <a:p>
                      <a:r>
                        <a:rPr kumimoji="0" lang="el-GR" sz="2000" kern="1200" baseline="0" dirty="0">
                          <a:solidFill>
                            <a:schemeClr val="dk1"/>
                          </a:solidFill>
                          <a:latin typeface="+mn-lt"/>
                          <a:ea typeface="+mn-ea"/>
                          <a:cs typeface="+mn-cs"/>
                        </a:rPr>
                        <a:t>Διδασκαλία</a:t>
                      </a:r>
                      <a:endParaRPr lang="el-GR" sz="2000" dirty="0"/>
                    </a:p>
                  </a:txBody>
                  <a:tcPr/>
                </a:tc>
                <a:tc>
                  <a:txBody>
                    <a:bodyPr/>
                    <a:lstStyle/>
                    <a:p>
                      <a:r>
                        <a:rPr kumimoji="0" lang="el-GR" sz="2000" kern="1200" baseline="0" dirty="0">
                          <a:solidFill>
                            <a:schemeClr val="dk1"/>
                          </a:solidFill>
                          <a:latin typeface="+mn-lt"/>
                          <a:ea typeface="+mn-ea"/>
                          <a:cs typeface="+mn-cs"/>
                        </a:rPr>
                        <a:t>Να σιγουρευτώ ότι άλλοι κατανοούν κάποια ύλη</a:t>
                      </a:r>
                      <a:endParaRPr lang="el-GR" sz="2000" dirty="0"/>
                    </a:p>
                  </a:txBody>
                  <a:tcPr/>
                </a:tc>
                <a:tc>
                  <a:txBody>
                    <a:bodyPr/>
                    <a:lstStyle/>
                    <a:p>
                      <a:r>
                        <a:rPr kumimoji="0" lang="el-GR" sz="2000" kern="1200" baseline="0" dirty="0">
                          <a:solidFill>
                            <a:schemeClr val="dk1"/>
                          </a:solidFill>
                          <a:latin typeface="+mn-lt"/>
                          <a:ea typeface="+mn-ea"/>
                          <a:cs typeface="+mn-cs"/>
                        </a:rPr>
                        <a:t>Εξηγώ</a:t>
                      </a:r>
                      <a:endParaRPr kumimoji="0" lang="en-US" sz="2000" kern="1200" baseline="0" dirty="0">
                        <a:solidFill>
                          <a:schemeClr val="dk1"/>
                        </a:solidFill>
                        <a:latin typeface="+mn-lt"/>
                        <a:ea typeface="+mn-ea"/>
                        <a:cs typeface="+mn-cs"/>
                      </a:endParaRPr>
                    </a:p>
                    <a:p>
                      <a:r>
                        <a:rPr kumimoji="0" lang="el-GR" sz="2000" kern="1200" baseline="0" dirty="0">
                          <a:solidFill>
                            <a:schemeClr val="dk1"/>
                          </a:solidFill>
                          <a:latin typeface="+mn-lt"/>
                          <a:ea typeface="+mn-ea"/>
                          <a:cs typeface="+mn-cs"/>
                        </a:rPr>
                        <a:t>Επιδεικνύω</a:t>
                      </a:r>
                      <a:endParaRPr lang="el-GR" sz="2000" dirty="0"/>
                    </a:p>
                  </a:txBody>
                  <a:tcPr/>
                </a:tc>
                <a:extLst>
                  <a:ext uri="{0D108BD9-81ED-4DB2-BD59-A6C34878D82A}">
                    <a16:rowId xmlns:a16="http://schemas.microsoft.com/office/drawing/2014/main" val="10002"/>
                  </a:ext>
                </a:extLst>
              </a:tr>
              <a:tr h="370840">
                <a:tc>
                  <a:txBody>
                    <a:bodyPr/>
                    <a:lstStyle/>
                    <a:p>
                      <a:pPr marL="0" algn="l" rtl="0" eaLnBrk="1" latinLnBrk="0" hangingPunct="1"/>
                      <a:r>
                        <a:rPr kumimoji="0" lang="el-GR" sz="2000" b="1" kern="1200" baseline="0" dirty="0">
                          <a:solidFill>
                            <a:schemeClr val="dk1"/>
                          </a:solidFill>
                          <a:latin typeface="+mn-lt"/>
                          <a:ea typeface="+mn-ea"/>
                          <a:cs typeface="+mn-cs"/>
                        </a:rPr>
                        <a:t>Συμβουλή</a:t>
                      </a:r>
                    </a:p>
                  </a:txBody>
                  <a:tcPr/>
                </a:tc>
                <a:tc>
                  <a:txBody>
                    <a:bodyPr/>
                    <a:lstStyle/>
                    <a:p>
                      <a:pPr marL="0" algn="l" rtl="0" eaLnBrk="1" latinLnBrk="0" hangingPunct="1"/>
                      <a:r>
                        <a:rPr kumimoji="0" lang="el-GR" sz="2000" b="1" kern="1200" baseline="0" dirty="0">
                          <a:solidFill>
                            <a:schemeClr val="dk1"/>
                          </a:solidFill>
                          <a:latin typeface="+mn-lt"/>
                          <a:ea typeface="+mn-ea"/>
                          <a:cs typeface="+mn-cs"/>
                        </a:rPr>
                        <a:t>Να πω σε άλλους τι να κάνουν</a:t>
                      </a:r>
                    </a:p>
                  </a:txBody>
                  <a:tcPr/>
                </a:tc>
                <a:tc>
                  <a:txBody>
                    <a:bodyPr/>
                    <a:lstStyle/>
                    <a:p>
                      <a:pPr marL="0" algn="l" rtl="0" eaLnBrk="1" latinLnBrk="0" hangingPunct="1"/>
                      <a:r>
                        <a:rPr kumimoji="0" lang="el-GR" sz="2000" b="1" kern="1200" baseline="0" dirty="0">
                          <a:solidFill>
                            <a:schemeClr val="dk1"/>
                          </a:solidFill>
                          <a:latin typeface="+mn-lt"/>
                          <a:ea typeface="+mn-ea"/>
                          <a:cs typeface="+mn-cs"/>
                        </a:rPr>
                        <a:t>Πείθω</a:t>
                      </a:r>
                    </a:p>
                  </a:txBody>
                  <a:tcPr/>
                </a:tc>
                <a:extLst>
                  <a:ext uri="{0D108BD9-81ED-4DB2-BD59-A6C34878D82A}">
                    <a16:rowId xmlns:a16="http://schemas.microsoft.com/office/drawing/2014/main" val="10003"/>
                  </a:ext>
                </a:extLst>
              </a:tr>
              <a:tr h="370840">
                <a:tc>
                  <a:txBody>
                    <a:bodyPr/>
                    <a:lstStyle/>
                    <a:p>
                      <a:r>
                        <a:rPr kumimoji="0" lang="el-GR" sz="2000" kern="1200" baseline="0" dirty="0">
                          <a:solidFill>
                            <a:schemeClr val="dk1"/>
                          </a:solidFill>
                          <a:latin typeface="+mn-lt"/>
                          <a:ea typeface="+mn-ea"/>
                          <a:cs typeface="+mn-cs"/>
                        </a:rPr>
                        <a:t>Συζήτηση</a:t>
                      </a:r>
                      <a:endParaRPr lang="el-GR" sz="2000" dirty="0"/>
                    </a:p>
                  </a:txBody>
                  <a:tcPr/>
                </a:tc>
                <a:tc>
                  <a:txBody>
                    <a:bodyPr/>
                    <a:lstStyle/>
                    <a:p>
                      <a:r>
                        <a:rPr kumimoji="0" lang="el-GR" sz="2000" kern="1200" baseline="0" dirty="0">
                          <a:solidFill>
                            <a:schemeClr val="dk1"/>
                          </a:solidFill>
                          <a:latin typeface="+mn-lt"/>
                          <a:ea typeface="+mn-ea"/>
                          <a:cs typeface="+mn-cs"/>
                        </a:rPr>
                        <a:t>Να ανταλλάξω οπτικές</a:t>
                      </a:r>
                      <a:endParaRPr lang="el-GR" sz="2000" dirty="0"/>
                    </a:p>
                  </a:txBody>
                  <a:tcPr/>
                </a:tc>
                <a:tc>
                  <a:txBody>
                    <a:bodyPr/>
                    <a:lstStyle/>
                    <a:p>
                      <a:r>
                        <a:rPr kumimoji="0" lang="el-GR" sz="2000" kern="1200" baseline="0" dirty="0">
                          <a:solidFill>
                            <a:schemeClr val="dk1"/>
                          </a:solidFill>
                          <a:latin typeface="+mn-lt"/>
                          <a:ea typeface="+mn-ea"/>
                          <a:cs typeface="+mn-cs"/>
                        </a:rPr>
                        <a:t>Εκφράζω τη θέση μου</a:t>
                      </a:r>
                      <a:endParaRPr kumimoji="0" lang="en-US" sz="2000" kern="1200" baseline="0" dirty="0">
                        <a:solidFill>
                          <a:schemeClr val="dk1"/>
                        </a:solidFill>
                        <a:latin typeface="+mn-lt"/>
                        <a:ea typeface="+mn-ea"/>
                        <a:cs typeface="+mn-cs"/>
                      </a:endParaRPr>
                    </a:p>
                    <a:p>
                      <a:r>
                        <a:rPr kumimoji="0" lang="el-GR" sz="2000" kern="1200" baseline="0" dirty="0">
                          <a:solidFill>
                            <a:schemeClr val="dk1"/>
                          </a:solidFill>
                          <a:latin typeface="+mn-lt"/>
                          <a:ea typeface="+mn-ea"/>
                          <a:cs typeface="+mn-cs"/>
                        </a:rPr>
                        <a:t>Ακούω</a:t>
                      </a:r>
                      <a:endParaRPr lang="el-GR" sz="2000" dirty="0"/>
                    </a:p>
                  </a:txBody>
                  <a:tcPr/>
                </a:tc>
                <a:extLst>
                  <a:ext uri="{0D108BD9-81ED-4DB2-BD59-A6C34878D82A}">
                    <a16:rowId xmlns:a16="http://schemas.microsoft.com/office/drawing/2014/main" val="10004"/>
                  </a:ext>
                </a:extLst>
              </a:tr>
              <a:tr h="370840">
                <a:tc>
                  <a:txBody>
                    <a:bodyPr/>
                    <a:lstStyle/>
                    <a:p>
                      <a:r>
                        <a:rPr kumimoji="0" lang="el-GR" sz="2000" b="1" kern="1200" baseline="0" dirty="0">
                          <a:solidFill>
                            <a:schemeClr val="dk1"/>
                          </a:solidFill>
                          <a:latin typeface="+mn-lt"/>
                          <a:ea typeface="+mn-ea"/>
                          <a:cs typeface="+mn-cs"/>
                        </a:rPr>
                        <a:t>Συμβουλευτική</a:t>
                      </a:r>
                      <a:endParaRPr lang="el-GR" sz="2000" b="1" dirty="0"/>
                    </a:p>
                  </a:txBody>
                  <a:tcPr/>
                </a:tc>
                <a:tc>
                  <a:txBody>
                    <a:bodyPr/>
                    <a:lstStyle/>
                    <a:p>
                      <a:r>
                        <a:rPr kumimoji="0" lang="el-GR" sz="2000" b="1" kern="1200" baseline="0" dirty="0">
                          <a:solidFill>
                            <a:schemeClr val="dk1"/>
                          </a:solidFill>
                          <a:latin typeface="+mn-lt"/>
                          <a:ea typeface="+mn-ea"/>
                          <a:cs typeface="+mn-cs"/>
                        </a:rPr>
                        <a:t>Να καταλάβω τον άλλο</a:t>
                      </a:r>
                      <a:endParaRPr kumimoji="0" lang="en-US" sz="2000" b="1" kern="1200" baseline="0" dirty="0">
                        <a:solidFill>
                          <a:schemeClr val="dk1"/>
                        </a:solidFill>
                        <a:latin typeface="+mn-lt"/>
                        <a:ea typeface="+mn-ea"/>
                        <a:cs typeface="+mn-cs"/>
                      </a:endParaRPr>
                    </a:p>
                    <a:p>
                      <a:r>
                        <a:rPr kumimoji="0" lang="el-GR" sz="2000" b="1" kern="1200" baseline="0" dirty="0">
                          <a:solidFill>
                            <a:schemeClr val="dk1"/>
                          </a:solidFill>
                          <a:latin typeface="+mn-lt"/>
                          <a:ea typeface="+mn-ea"/>
                          <a:cs typeface="+mn-cs"/>
                        </a:rPr>
                        <a:t>Να τον/ την βοηθήσω να μετακινηθεί προς την επίτευξη αλλαγών</a:t>
                      </a:r>
                      <a:endParaRPr lang="el-GR" sz="2000" b="1" dirty="0"/>
                    </a:p>
                  </a:txBody>
                  <a:tcPr/>
                </a:tc>
                <a:tc>
                  <a:txBody>
                    <a:bodyPr/>
                    <a:lstStyle/>
                    <a:p>
                      <a:r>
                        <a:rPr kumimoji="0" lang="el-GR" sz="2000" b="1" kern="1200" baseline="0" dirty="0">
                          <a:solidFill>
                            <a:schemeClr val="dk1"/>
                          </a:solidFill>
                          <a:latin typeface="+mn-lt"/>
                          <a:ea typeface="+mn-ea"/>
                          <a:cs typeface="+mn-cs"/>
                        </a:rPr>
                        <a:t>Ακούω</a:t>
                      </a:r>
                      <a:endParaRPr kumimoji="0" lang="en-US" sz="2000" b="1"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l-GR" sz="2000" b="1" kern="1200" baseline="0" dirty="0">
                          <a:solidFill>
                            <a:schemeClr val="dk1"/>
                          </a:solidFill>
                          <a:latin typeface="+mn-lt"/>
                          <a:ea typeface="+mn-ea"/>
                          <a:cs typeface="+mn-cs"/>
                        </a:rPr>
                        <a:t>Αποκρίνομαι με βοηθητικό τρόπο</a:t>
                      </a:r>
                      <a:endParaRPr lang="el-GR" sz="2000" b="1"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21516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992888" cy="922114"/>
          </a:xfrm>
        </p:spPr>
        <p:txBody>
          <a:bodyPr>
            <a:normAutofit/>
          </a:bodyPr>
          <a:lstStyle/>
          <a:p>
            <a:r>
              <a:rPr lang="el-GR" sz="3200" dirty="0">
                <a:solidFill>
                  <a:srgbClr val="C00000"/>
                </a:solidFill>
              </a:rPr>
              <a:t>Σύγκριση μεθόδων επικοινωνίας</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575300564"/>
              </p:ext>
            </p:extLst>
          </p:nvPr>
        </p:nvGraphicFramePr>
        <p:xfrm>
          <a:off x="539552" y="1844824"/>
          <a:ext cx="8064896" cy="4511040"/>
        </p:xfrm>
        <a:graphic>
          <a:graphicData uri="http://schemas.openxmlformats.org/drawingml/2006/table">
            <a:tbl>
              <a:tblPr firstRow="1" bandRow="1">
                <a:tableStyleId>{21E4AEA4-8DFA-4A89-87EB-49C32662AFE0}</a:tableStyleId>
              </a:tblPr>
              <a:tblGrid>
                <a:gridCol w="2088232">
                  <a:extLst>
                    <a:ext uri="{9D8B030D-6E8A-4147-A177-3AD203B41FA5}">
                      <a16:colId xmlns:a16="http://schemas.microsoft.com/office/drawing/2014/main" val="20000"/>
                    </a:ext>
                  </a:extLst>
                </a:gridCol>
                <a:gridCol w="3744335">
                  <a:extLst>
                    <a:ext uri="{9D8B030D-6E8A-4147-A177-3AD203B41FA5}">
                      <a16:colId xmlns:a16="http://schemas.microsoft.com/office/drawing/2014/main" val="20001"/>
                    </a:ext>
                  </a:extLst>
                </a:gridCol>
                <a:gridCol w="2232329">
                  <a:extLst>
                    <a:ext uri="{9D8B030D-6E8A-4147-A177-3AD203B41FA5}">
                      <a16:colId xmlns:a16="http://schemas.microsoft.com/office/drawing/2014/main" val="20002"/>
                    </a:ext>
                  </a:extLst>
                </a:gridCol>
              </a:tblGrid>
              <a:tr h="370840">
                <a:tc>
                  <a:txBody>
                    <a:bodyPr/>
                    <a:lstStyle/>
                    <a:p>
                      <a:r>
                        <a:rPr lang="el-GR" sz="2000" dirty="0"/>
                        <a:t>Μέθοδος</a:t>
                      </a:r>
                    </a:p>
                  </a:txBody>
                  <a:tcPr/>
                </a:tc>
                <a:tc>
                  <a:txBody>
                    <a:bodyPr/>
                    <a:lstStyle/>
                    <a:p>
                      <a:r>
                        <a:rPr lang="el-GR" sz="2000" dirty="0"/>
                        <a:t>Σκοπός</a:t>
                      </a:r>
                    </a:p>
                  </a:txBody>
                  <a:tcPr/>
                </a:tc>
                <a:tc>
                  <a:txBody>
                    <a:bodyPr/>
                    <a:lstStyle/>
                    <a:p>
                      <a:r>
                        <a:rPr lang="el-GR" sz="2000" dirty="0"/>
                        <a:t>Δεξιότητες</a:t>
                      </a:r>
                    </a:p>
                  </a:txBody>
                  <a:tcPr/>
                </a:tc>
                <a:extLst>
                  <a:ext uri="{0D108BD9-81ED-4DB2-BD59-A6C34878D82A}">
                    <a16:rowId xmlns:a16="http://schemas.microsoft.com/office/drawing/2014/main" val="10000"/>
                  </a:ext>
                </a:extLst>
              </a:tr>
              <a:tr h="370840">
                <a:tc>
                  <a:txBody>
                    <a:bodyPr/>
                    <a:lstStyle/>
                    <a:p>
                      <a:pPr marL="0" algn="l" rtl="0" eaLnBrk="1" latinLnBrk="0" hangingPunct="1"/>
                      <a:r>
                        <a:rPr kumimoji="0" lang="el-GR" sz="2000" b="1" kern="1200" dirty="0">
                          <a:solidFill>
                            <a:schemeClr val="tx1"/>
                          </a:solidFill>
                          <a:latin typeface="+mn-lt"/>
                          <a:ea typeface="+mn-ea"/>
                          <a:cs typeface="+mn-cs"/>
                        </a:rPr>
                        <a:t>Καθοδήγηση</a:t>
                      </a:r>
                    </a:p>
                  </a:txBody>
                  <a:tcPr/>
                </a:tc>
                <a:tc>
                  <a:txBody>
                    <a:bodyPr/>
                    <a:lstStyle/>
                    <a:p>
                      <a:pPr marL="0" algn="l" rtl="0" eaLnBrk="1" latinLnBrk="0" hangingPunct="1"/>
                      <a:r>
                        <a:rPr kumimoji="0" lang="el-GR" sz="2000" b="1" kern="1200" dirty="0">
                          <a:solidFill>
                            <a:schemeClr val="tx1"/>
                          </a:solidFill>
                          <a:latin typeface="+mn-lt"/>
                          <a:ea typeface="+mn-ea"/>
                          <a:cs typeface="+mn-cs"/>
                        </a:rPr>
                        <a:t>Να περάσω</a:t>
                      </a:r>
                      <a:r>
                        <a:rPr kumimoji="0" lang="el-GR" sz="2000" b="1" kern="1200" baseline="0" dirty="0">
                          <a:solidFill>
                            <a:schemeClr val="tx1"/>
                          </a:solidFill>
                          <a:latin typeface="+mn-lt"/>
                          <a:ea typeface="+mn-ea"/>
                          <a:cs typeface="+mn-cs"/>
                        </a:rPr>
                        <a:t> το μήνυμά μου</a:t>
                      </a:r>
                      <a:endParaRPr kumimoji="0" lang="el-GR" sz="2000" b="1" kern="1200" dirty="0">
                        <a:solidFill>
                          <a:schemeClr val="tx1"/>
                        </a:solidFill>
                        <a:latin typeface="+mn-lt"/>
                        <a:ea typeface="+mn-ea"/>
                        <a:cs typeface="+mn-cs"/>
                      </a:endParaRPr>
                    </a:p>
                  </a:txBody>
                  <a:tcPr/>
                </a:tc>
                <a:tc>
                  <a:txBody>
                    <a:bodyPr/>
                    <a:lstStyle/>
                    <a:p>
                      <a:pPr marL="0" algn="l" rtl="0" eaLnBrk="1" latinLnBrk="0" hangingPunct="1"/>
                      <a:r>
                        <a:rPr kumimoji="0" lang="el-GR" sz="2000" b="1" kern="1200" dirty="0">
                          <a:solidFill>
                            <a:schemeClr val="tx1"/>
                          </a:solidFill>
                          <a:latin typeface="+mn-lt"/>
                          <a:ea typeface="+mn-ea"/>
                          <a:cs typeface="+mn-cs"/>
                        </a:rPr>
                        <a:t>Διατάσσω</a:t>
                      </a:r>
                    </a:p>
                  </a:txBody>
                  <a:tcPr/>
                </a:tc>
                <a:extLst>
                  <a:ext uri="{0D108BD9-81ED-4DB2-BD59-A6C34878D82A}">
                    <a16:rowId xmlns:a16="http://schemas.microsoft.com/office/drawing/2014/main" val="10001"/>
                  </a:ext>
                </a:extLst>
              </a:tr>
              <a:tr h="370840">
                <a:tc>
                  <a:txBody>
                    <a:bodyPr/>
                    <a:lstStyle/>
                    <a:p>
                      <a:r>
                        <a:rPr kumimoji="0" lang="el-GR" sz="2000" kern="1200" baseline="0" dirty="0">
                          <a:solidFill>
                            <a:schemeClr val="dk1"/>
                          </a:solidFill>
                          <a:latin typeface="+mn-lt"/>
                          <a:ea typeface="+mn-ea"/>
                          <a:cs typeface="+mn-cs"/>
                        </a:rPr>
                        <a:t>Διδασκαλία</a:t>
                      </a:r>
                      <a:endParaRPr lang="el-GR" sz="2000" dirty="0"/>
                    </a:p>
                  </a:txBody>
                  <a:tcPr/>
                </a:tc>
                <a:tc>
                  <a:txBody>
                    <a:bodyPr/>
                    <a:lstStyle/>
                    <a:p>
                      <a:r>
                        <a:rPr kumimoji="0" lang="el-GR" sz="2000" kern="1200" baseline="0" dirty="0">
                          <a:solidFill>
                            <a:schemeClr val="dk1"/>
                          </a:solidFill>
                          <a:latin typeface="+mn-lt"/>
                          <a:ea typeface="+mn-ea"/>
                          <a:cs typeface="+mn-cs"/>
                        </a:rPr>
                        <a:t>Να σιγουρευτώ ότι άλλοι κατανοούν κάποια ύλη</a:t>
                      </a:r>
                      <a:endParaRPr lang="el-GR" sz="2000" dirty="0"/>
                    </a:p>
                  </a:txBody>
                  <a:tcPr/>
                </a:tc>
                <a:tc>
                  <a:txBody>
                    <a:bodyPr/>
                    <a:lstStyle/>
                    <a:p>
                      <a:r>
                        <a:rPr kumimoji="0" lang="el-GR" sz="2000" kern="1200" baseline="0" dirty="0">
                          <a:solidFill>
                            <a:schemeClr val="dk1"/>
                          </a:solidFill>
                          <a:latin typeface="+mn-lt"/>
                          <a:ea typeface="+mn-ea"/>
                          <a:cs typeface="+mn-cs"/>
                        </a:rPr>
                        <a:t>Εξηγώ</a:t>
                      </a:r>
                      <a:endParaRPr kumimoji="0" lang="en-US" sz="2000" kern="1200" baseline="0" dirty="0">
                        <a:solidFill>
                          <a:schemeClr val="dk1"/>
                        </a:solidFill>
                        <a:latin typeface="+mn-lt"/>
                        <a:ea typeface="+mn-ea"/>
                        <a:cs typeface="+mn-cs"/>
                      </a:endParaRPr>
                    </a:p>
                    <a:p>
                      <a:r>
                        <a:rPr kumimoji="0" lang="el-GR" sz="2000" kern="1200" baseline="0" dirty="0">
                          <a:solidFill>
                            <a:schemeClr val="dk1"/>
                          </a:solidFill>
                          <a:latin typeface="+mn-lt"/>
                          <a:ea typeface="+mn-ea"/>
                          <a:cs typeface="+mn-cs"/>
                        </a:rPr>
                        <a:t>Επιδεικνύω</a:t>
                      </a:r>
                      <a:endParaRPr lang="el-GR" sz="2000" dirty="0"/>
                    </a:p>
                  </a:txBody>
                  <a:tcPr/>
                </a:tc>
                <a:extLst>
                  <a:ext uri="{0D108BD9-81ED-4DB2-BD59-A6C34878D82A}">
                    <a16:rowId xmlns:a16="http://schemas.microsoft.com/office/drawing/2014/main" val="10002"/>
                  </a:ext>
                </a:extLst>
              </a:tr>
              <a:tr h="370840">
                <a:tc>
                  <a:txBody>
                    <a:bodyPr/>
                    <a:lstStyle/>
                    <a:p>
                      <a:pPr marL="0" algn="l" rtl="0" eaLnBrk="1" latinLnBrk="0" hangingPunct="1"/>
                      <a:r>
                        <a:rPr kumimoji="0" lang="el-GR" sz="2000" b="1" kern="1200" baseline="0" dirty="0">
                          <a:solidFill>
                            <a:schemeClr val="dk1"/>
                          </a:solidFill>
                          <a:latin typeface="+mn-lt"/>
                          <a:ea typeface="+mn-ea"/>
                          <a:cs typeface="+mn-cs"/>
                        </a:rPr>
                        <a:t>Συμβουλή</a:t>
                      </a:r>
                    </a:p>
                  </a:txBody>
                  <a:tcPr/>
                </a:tc>
                <a:tc>
                  <a:txBody>
                    <a:bodyPr/>
                    <a:lstStyle/>
                    <a:p>
                      <a:pPr marL="0" algn="l" rtl="0" eaLnBrk="1" latinLnBrk="0" hangingPunct="1"/>
                      <a:r>
                        <a:rPr kumimoji="0" lang="el-GR" sz="2000" b="1" kern="1200" baseline="0" dirty="0">
                          <a:solidFill>
                            <a:schemeClr val="dk1"/>
                          </a:solidFill>
                          <a:latin typeface="+mn-lt"/>
                          <a:ea typeface="+mn-ea"/>
                          <a:cs typeface="+mn-cs"/>
                        </a:rPr>
                        <a:t>Να πω σε άλλους τι να κάνουν</a:t>
                      </a:r>
                    </a:p>
                  </a:txBody>
                  <a:tcPr/>
                </a:tc>
                <a:tc>
                  <a:txBody>
                    <a:bodyPr/>
                    <a:lstStyle/>
                    <a:p>
                      <a:pPr marL="0" algn="l" rtl="0" eaLnBrk="1" latinLnBrk="0" hangingPunct="1"/>
                      <a:r>
                        <a:rPr kumimoji="0" lang="el-GR" sz="2000" b="1" kern="1200" baseline="0" dirty="0">
                          <a:solidFill>
                            <a:schemeClr val="dk1"/>
                          </a:solidFill>
                          <a:latin typeface="+mn-lt"/>
                          <a:ea typeface="+mn-ea"/>
                          <a:cs typeface="+mn-cs"/>
                        </a:rPr>
                        <a:t>Πείθω</a:t>
                      </a:r>
                    </a:p>
                  </a:txBody>
                  <a:tcPr/>
                </a:tc>
                <a:extLst>
                  <a:ext uri="{0D108BD9-81ED-4DB2-BD59-A6C34878D82A}">
                    <a16:rowId xmlns:a16="http://schemas.microsoft.com/office/drawing/2014/main" val="10003"/>
                  </a:ext>
                </a:extLst>
              </a:tr>
              <a:tr h="370840">
                <a:tc>
                  <a:txBody>
                    <a:bodyPr/>
                    <a:lstStyle/>
                    <a:p>
                      <a:r>
                        <a:rPr kumimoji="0" lang="el-GR" sz="2000" kern="1200" baseline="0" dirty="0">
                          <a:solidFill>
                            <a:schemeClr val="dk1"/>
                          </a:solidFill>
                          <a:latin typeface="+mn-lt"/>
                          <a:ea typeface="+mn-ea"/>
                          <a:cs typeface="+mn-cs"/>
                        </a:rPr>
                        <a:t>Συζήτηση</a:t>
                      </a:r>
                      <a:endParaRPr lang="el-GR" sz="2000" dirty="0"/>
                    </a:p>
                  </a:txBody>
                  <a:tcPr/>
                </a:tc>
                <a:tc>
                  <a:txBody>
                    <a:bodyPr/>
                    <a:lstStyle/>
                    <a:p>
                      <a:r>
                        <a:rPr kumimoji="0" lang="el-GR" sz="2000" kern="1200" baseline="0" dirty="0">
                          <a:solidFill>
                            <a:schemeClr val="dk1"/>
                          </a:solidFill>
                          <a:latin typeface="+mn-lt"/>
                          <a:ea typeface="+mn-ea"/>
                          <a:cs typeface="+mn-cs"/>
                        </a:rPr>
                        <a:t>Να ανταλλάξω οπτικές</a:t>
                      </a:r>
                      <a:endParaRPr lang="el-GR" sz="2000" dirty="0"/>
                    </a:p>
                  </a:txBody>
                  <a:tcPr/>
                </a:tc>
                <a:tc>
                  <a:txBody>
                    <a:bodyPr/>
                    <a:lstStyle/>
                    <a:p>
                      <a:r>
                        <a:rPr kumimoji="0" lang="el-GR" sz="2000" kern="1200" baseline="0" dirty="0">
                          <a:solidFill>
                            <a:schemeClr val="dk1"/>
                          </a:solidFill>
                          <a:latin typeface="+mn-lt"/>
                          <a:ea typeface="+mn-ea"/>
                          <a:cs typeface="+mn-cs"/>
                        </a:rPr>
                        <a:t>Εκφράζω τη θέση μου</a:t>
                      </a:r>
                      <a:endParaRPr kumimoji="0" lang="en-US" sz="2000" kern="1200" baseline="0" dirty="0">
                        <a:solidFill>
                          <a:schemeClr val="dk1"/>
                        </a:solidFill>
                        <a:latin typeface="+mn-lt"/>
                        <a:ea typeface="+mn-ea"/>
                        <a:cs typeface="+mn-cs"/>
                      </a:endParaRPr>
                    </a:p>
                    <a:p>
                      <a:r>
                        <a:rPr kumimoji="0" lang="el-GR" sz="2000" kern="1200" baseline="0" dirty="0">
                          <a:solidFill>
                            <a:schemeClr val="dk1"/>
                          </a:solidFill>
                          <a:latin typeface="+mn-lt"/>
                          <a:ea typeface="+mn-ea"/>
                          <a:cs typeface="+mn-cs"/>
                        </a:rPr>
                        <a:t>Ακούω</a:t>
                      </a:r>
                      <a:endParaRPr lang="el-GR" sz="2000" dirty="0"/>
                    </a:p>
                  </a:txBody>
                  <a:tcPr/>
                </a:tc>
                <a:extLst>
                  <a:ext uri="{0D108BD9-81ED-4DB2-BD59-A6C34878D82A}">
                    <a16:rowId xmlns:a16="http://schemas.microsoft.com/office/drawing/2014/main" val="10004"/>
                  </a:ext>
                </a:extLst>
              </a:tr>
              <a:tr h="370840">
                <a:tc>
                  <a:txBody>
                    <a:bodyPr/>
                    <a:lstStyle/>
                    <a:p>
                      <a:r>
                        <a:rPr kumimoji="0" lang="el-GR" sz="2000" b="1" kern="1200" baseline="0" dirty="0">
                          <a:solidFill>
                            <a:schemeClr val="dk1"/>
                          </a:solidFill>
                          <a:latin typeface="+mn-lt"/>
                          <a:ea typeface="+mn-ea"/>
                          <a:cs typeface="+mn-cs"/>
                        </a:rPr>
                        <a:t>Συμβουλευτική</a:t>
                      </a:r>
                      <a:endParaRPr lang="el-GR" sz="2000" b="1" dirty="0"/>
                    </a:p>
                  </a:txBody>
                  <a:tcPr/>
                </a:tc>
                <a:tc>
                  <a:txBody>
                    <a:bodyPr/>
                    <a:lstStyle/>
                    <a:p>
                      <a:r>
                        <a:rPr kumimoji="0" lang="el-GR" sz="2000" b="1" kern="1200" baseline="0" dirty="0">
                          <a:solidFill>
                            <a:schemeClr val="dk1"/>
                          </a:solidFill>
                          <a:latin typeface="+mn-lt"/>
                          <a:ea typeface="+mn-ea"/>
                          <a:cs typeface="+mn-cs"/>
                        </a:rPr>
                        <a:t>Να καταλάβω τον άλλο</a:t>
                      </a:r>
                      <a:endParaRPr kumimoji="0" lang="en-US" sz="2000" b="1" kern="1200" baseline="0" dirty="0">
                        <a:solidFill>
                          <a:schemeClr val="dk1"/>
                        </a:solidFill>
                        <a:latin typeface="+mn-lt"/>
                        <a:ea typeface="+mn-ea"/>
                        <a:cs typeface="+mn-cs"/>
                      </a:endParaRPr>
                    </a:p>
                    <a:p>
                      <a:r>
                        <a:rPr kumimoji="0" lang="el-GR" sz="2000" b="1" kern="1200" baseline="0" dirty="0">
                          <a:solidFill>
                            <a:schemeClr val="dk1"/>
                          </a:solidFill>
                          <a:latin typeface="+mn-lt"/>
                          <a:ea typeface="+mn-ea"/>
                          <a:cs typeface="+mn-cs"/>
                        </a:rPr>
                        <a:t>Να τον/ την βοηθήσω να μετακινηθεί προς την επίτευξη αλλαγών</a:t>
                      </a:r>
                      <a:endParaRPr lang="el-GR" sz="2000" b="1" dirty="0"/>
                    </a:p>
                  </a:txBody>
                  <a:tcPr/>
                </a:tc>
                <a:tc>
                  <a:txBody>
                    <a:bodyPr/>
                    <a:lstStyle/>
                    <a:p>
                      <a:r>
                        <a:rPr kumimoji="0" lang="el-GR" sz="2000" b="1" kern="1200" baseline="0" dirty="0">
                          <a:solidFill>
                            <a:schemeClr val="dk1"/>
                          </a:solidFill>
                          <a:latin typeface="+mn-lt"/>
                          <a:ea typeface="+mn-ea"/>
                          <a:cs typeface="+mn-cs"/>
                        </a:rPr>
                        <a:t>Ακούω</a:t>
                      </a:r>
                      <a:endParaRPr kumimoji="0" lang="en-US" sz="2000" b="1" kern="1200" baseline="0" dirty="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l-GR" sz="2000" b="1" kern="1200" baseline="0" dirty="0">
                          <a:solidFill>
                            <a:schemeClr val="dk1"/>
                          </a:solidFill>
                          <a:latin typeface="+mn-lt"/>
                          <a:ea typeface="+mn-ea"/>
                          <a:cs typeface="+mn-cs"/>
                        </a:rPr>
                        <a:t>Αποκρίνομαι με βοηθητικό τρόπο</a:t>
                      </a:r>
                      <a:endParaRPr lang="el-GR" sz="2000" b="1" dirty="0"/>
                    </a:p>
                  </a:txBody>
                  <a:tcPr/>
                </a:tc>
                <a:extLst>
                  <a:ext uri="{0D108BD9-81ED-4DB2-BD59-A6C34878D82A}">
                    <a16:rowId xmlns:a16="http://schemas.microsoft.com/office/drawing/2014/main" val="10005"/>
                  </a:ext>
                </a:extLst>
              </a:tr>
            </a:tbl>
          </a:graphicData>
        </a:graphic>
      </p:graphicFrame>
      <p:sp>
        <p:nvSpPr>
          <p:cNvPr id="3" name="Στρογγυλεμένο ορθογώνιο 2"/>
          <p:cNvSpPr/>
          <p:nvPr/>
        </p:nvSpPr>
        <p:spPr>
          <a:xfrm>
            <a:off x="467544" y="5013176"/>
            <a:ext cx="8280920" cy="1368152"/>
          </a:xfrm>
          <a:prstGeom prst="round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562835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548680"/>
            <a:ext cx="7024744" cy="1033184"/>
          </a:xfrm>
        </p:spPr>
        <p:txBody>
          <a:bodyPr/>
          <a:lstStyle/>
          <a:p>
            <a:r>
              <a:rPr lang="el-GR" dirty="0">
                <a:solidFill>
                  <a:srgbClr val="C00000"/>
                </a:solidFill>
              </a:rPr>
              <a:t>Συνθήκες συνεδρίας</a:t>
            </a:r>
          </a:p>
        </p:txBody>
      </p:sp>
      <p:sp>
        <p:nvSpPr>
          <p:cNvPr id="3" name="Θέση περιεχομένου 2"/>
          <p:cNvSpPr>
            <a:spLocks noGrp="1"/>
          </p:cNvSpPr>
          <p:nvPr>
            <p:ph idx="1"/>
          </p:nvPr>
        </p:nvSpPr>
        <p:spPr>
          <a:xfrm>
            <a:off x="611560" y="2132856"/>
            <a:ext cx="7560840" cy="3292953"/>
          </a:xfrm>
        </p:spPr>
        <p:txBody>
          <a:bodyPr>
            <a:noAutofit/>
          </a:bodyPr>
          <a:lstStyle/>
          <a:p>
            <a:pPr marL="68580" indent="0" algn="just">
              <a:buNone/>
            </a:pPr>
            <a:r>
              <a:rPr lang="el-GR" sz="2000" b="1" dirty="0"/>
              <a:t>Περιβαλλοντικοί παράγοντες</a:t>
            </a:r>
            <a:r>
              <a:rPr lang="el-GR" sz="2000" dirty="0"/>
              <a:t>, όπως</a:t>
            </a:r>
            <a:r>
              <a:rPr lang="en-US" sz="2000" dirty="0"/>
              <a:t>:</a:t>
            </a:r>
          </a:p>
          <a:p>
            <a:pPr marL="68580" indent="0" algn="just">
              <a:buNone/>
            </a:pPr>
            <a:endParaRPr lang="en-US" sz="2000" dirty="0"/>
          </a:p>
          <a:p>
            <a:pPr algn="just"/>
            <a:r>
              <a:rPr lang="el-GR" sz="2000" dirty="0"/>
              <a:t>η θερμοκρασία του χώρου, </a:t>
            </a:r>
            <a:endParaRPr lang="en-US" sz="2000" dirty="0"/>
          </a:p>
          <a:p>
            <a:pPr algn="just"/>
            <a:endParaRPr lang="en-US" sz="2000" dirty="0"/>
          </a:p>
          <a:p>
            <a:pPr algn="just"/>
            <a:r>
              <a:rPr lang="el-GR" sz="2000" dirty="0"/>
              <a:t>η υγρασία, </a:t>
            </a:r>
            <a:endParaRPr lang="en-US" sz="2000" dirty="0"/>
          </a:p>
          <a:p>
            <a:pPr algn="just"/>
            <a:endParaRPr lang="en-US" sz="2000" dirty="0"/>
          </a:p>
          <a:p>
            <a:pPr algn="just"/>
            <a:r>
              <a:rPr lang="el-GR" sz="2000" dirty="0"/>
              <a:t>ο θόρυβος, </a:t>
            </a:r>
            <a:endParaRPr lang="en-US" sz="2000" dirty="0"/>
          </a:p>
          <a:p>
            <a:pPr marL="68580" indent="0" algn="just">
              <a:buNone/>
            </a:pPr>
            <a:endParaRPr lang="en-US" sz="2000" dirty="0"/>
          </a:p>
          <a:p>
            <a:pPr marL="68580" indent="0" algn="just">
              <a:buNone/>
            </a:pPr>
            <a:r>
              <a:rPr lang="el-GR" sz="2000" dirty="0"/>
              <a:t>μπορούν να επηρεάσουν την ποιότητα των συνεδριών. </a:t>
            </a:r>
          </a:p>
          <a:p>
            <a:pPr marL="68580" indent="0" algn="just">
              <a:buNone/>
            </a:pPr>
            <a:endParaRPr lang="el-GR" sz="2000" dirty="0"/>
          </a:p>
        </p:txBody>
      </p:sp>
    </p:spTree>
    <p:extLst>
      <p:ext uri="{BB962C8B-B14F-4D97-AF65-F5344CB8AC3E}">
        <p14:creationId xmlns:p14="http://schemas.microsoft.com/office/powerpoint/2010/main" val="3390083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83568" y="548680"/>
            <a:ext cx="7024744" cy="1033184"/>
          </a:xfrm>
        </p:spPr>
        <p:txBody>
          <a:bodyPr/>
          <a:lstStyle/>
          <a:p>
            <a:r>
              <a:rPr lang="el-GR" dirty="0">
                <a:solidFill>
                  <a:srgbClr val="C00000"/>
                </a:solidFill>
              </a:rPr>
              <a:t>Συνθήκες συνεδρίας</a:t>
            </a:r>
          </a:p>
        </p:txBody>
      </p:sp>
      <p:sp>
        <p:nvSpPr>
          <p:cNvPr id="3" name="Θέση περιεχομένου 2"/>
          <p:cNvSpPr>
            <a:spLocks noGrp="1"/>
          </p:cNvSpPr>
          <p:nvPr>
            <p:ph idx="1"/>
          </p:nvPr>
        </p:nvSpPr>
        <p:spPr>
          <a:xfrm>
            <a:off x="611560" y="2109388"/>
            <a:ext cx="7560840" cy="1584176"/>
          </a:xfrm>
        </p:spPr>
        <p:txBody>
          <a:bodyPr>
            <a:noAutofit/>
          </a:bodyPr>
          <a:lstStyle/>
          <a:p>
            <a:pPr marL="68580" indent="0" algn="just">
              <a:buNone/>
            </a:pPr>
            <a:r>
              <a:rPr lang="el-GR" sz="1800" b="1" dirty="0"/>
              <a:t>Το είδος και η διαρρύθμιση των επίπλων </a:t>
            </a:r>
            <a:r>
              <a:rPr lang="el-GR" sz="1800" dirty="0"/>
              <a:t>στο γραφείο του διαιτολόγου, επίσης, επιδρούν στην επικοινωνία. Για παράδειγμα, οτιδήποτε βρίσκεται μεταξύ του διαιτολόγου και του ασθενούς δημιουργεί απόσταση μεταξύ τους και αποτελεί «εμπόδιο» επικοινωνίας.  </a:t>
            </a:r>
          </a:p>
        </p:txBody>
      </p:sp>
      <p:pic>
        <p:nvPicPr>
          <p:cNvPr id="4" name="Picture 2" descr="http://www.venables.co.uk/gifs/talking.gif">
            <a:extLst>
              <a:ext uri="{FF2B5EF4-FFF2-40B4-BE49-F238E27FC236}">
                <a16:creationId xmlns:a16="http://schemas.microsoft.com/office/drawing/2014/main" id="{2A2025EA-7F2A-46A8-B083-B9E12363E9DA}"/>
              </a:ext>
            </a:extLst>
          </p:cNvPr>
          <p:cNvPicPr>
            <a:picLocks noChangeAspect="1" noChangeArrowheads="1"/>
          </p:cNvPicPr>
          <p:nvPr/>
        </p:nvPicPr>
        <p:blipFill>
          <a:blip r:embed="rId2" cstate="print"/>
          <a:srcRect/>
          <a:stretch>
            <a:fillRect/>
          </a:stretch>
        </p:blipFill>
        <p:spPr bwMode="auto">
          <a:xfrm>
            <a:off x="5868144" y="4221088"/>
            <a:ext cx="2796902" cy="2181584"/>
          </a:xfrm>
          <a:prstGeom prst="rect">
            <a:avLst/>
          </a:prstGeom>
          <a:noFill/>
        </p:spPr>
      </p:pic>
      <p:sp>
        <p:nvSpPr>
          <p:cNvPr id="5" name="TextBox 4">
            <a:extLst>
              <a:ext uri="{FF2B5EF4-FFF2-40B4-BE49-F238E27FC236}">
                <a16:creationId xmlns:a16="http://schemas.microsoft.com/office/drawing/2014/main" id="{8510663D-491B-4891-A748-AC8E53451530}"/>
              </a:ext>
            </a:extLst>
          </p:cNvPr>
          <p:cNvSpPr txBox="1"/>
          <p:nvPr/>
        </p:nvSpPr>
        <p:spPr>
          <a:xfrm>
            <a:off x="683568" y="4000996"/>
            <a:ext cx="5184576" cy="2031325"/>
          </a:xfrm>
          <a:prstGeom prst="rect">
            <a:avLst/>
          </a:prstGeom>
          <a:noFill/>
        </p:spPr>
        <p:txBody>
          <a:bodyPr wrap="square" rtlCol="0">
            <a:spAutoFit/>
          </a:bodyPr>
          <a:lstStyle/>
          <a:p>
            <a:r>
              <a:rPr lang="el-GR" sz="1800" dirty="0"/>
              <a:t>Τα γραφεία, οι ηλεκτρονικοί υπολογιστές που υπάρχουν σ’ αυτά ή συχνά οι στοίβες από βιβλία και χαρτικά μπορούν να «κρύψουν» κάποια από τα σημάδια της μη λεκτικής επικοινωνίας, όπως, για παράδειγμα, το χτύπημα του ποδιού του ασθενούς στο πάτωμα ως ένδειξη άγχους και ανησυχίας</a:t>
            </a:r>
            <a:endParaRPr lang="en-US" dirty="0"/>
          </a:p>
        </p:txBody>
      </p:sp>
    </p:spTree>
    <p:extLst>
      <p:ext uri="{BB962C8B-B14F-4D97-AF65-F5344CB8AC3E}">
        <p14:creationId xmlns:p14="http://schemas.microsoft.com/office/powerpoint/2010/main" val="1998696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5612" y="980728"/>
            <a:ext cx="7024744" cy="1143000"/>
          </a:xfrm>
        </p:spPr>
        <p:txBody>
          <a:bodyPr>
            <a:normAutofit/>
          </a:bodyPr>
          <a:lstStyle/>
          <a:p>
            <a:r>
              <a:rPr lang="el-GR" sz="2800" dirty="0">
                <a:solidFill>
                  <a:srgbClr val="C00000"/>
                </a:solidFill>
              </a:rPr>
              <a:t>Απόσταση Διαιτολόγου – ασθενούς κατά τη διάρκεια της συνεδρίας</a:t>
            </a:r>
          </a:p>
        </p:txBody>
      </p:sp>
      <p:sp>
        <p:nvSpPr>
          <p:cNvPr id="3" name="Θέση περιεχομένου 2"/>
          <p:cNvSpPr>
            <a:spLocks noGrp="1"/>
          </p:cNvSpPr>
          <p:nvPr>
            <p:ph idx="1"/>
          </p:nvPr>
        </p:nvSpPr>
        <p:spPr>
          <a:xfrm>
            <a:off x="683568" y="2708920"/>
            <a:ext cx="7488832" cy="3267725"/>
          </a:xfrm>
        </p:spPr>
        <p:txBody>
          <a:bodyPr>
            <a:normAutofit fontScale="92500" lnSpcReduction="10000"/>
          </a:bodyPr>
          <a:lstStyle/>
          <a:p>
            <a:pPr algn="just"/>
            <a:r>
              <a:rPr lang="el-GR" dirty="0"/>
              <a:t>Όσο πιο κοντά κάθονται ο διαιτολόγος και ο ασθενής τόσο πιο «ζεστή» είναι η ατμόσφαιρα και τόσο πιο «ανοικτή» είναι η επικοινωνία μεταξύ τους. </a:t>
            </a:r>
          </a:p>
          <a:p>
            <a:pPr algn="just"/>
            <a:endParaRPr lang="el-GR" dirty="0"/>
          </a:p>
          <a:p>
            <a:pPr algn="just"/>
            <a:r>
              <a:rPr lang="el-GR" dirty="0"/>
              <a:t>Όταν η απόσταση είναι μεγάλη, μπορεί να δημιουργηθούν και προβλήματα ακρόασης, οπότε τα άτομα χρειάζεται να μιλούν πιο δυνατά για να ακούγονται. Από την άλλη, όμως, η μεγάλη εγγύτητα μπορεί να φοβίσει τον ασθενή, παραβιάζοντας τον ιδιωτικό του χώρο.</a:t>
            </a:r>
          </a:p>
        </p:txBody>
      </p:sp>
    </p:spTree>
    <p:extLst>
      <p:ext uri="{BB962C8B-B14F-4D97-AF65-F5344CB8AC3E}">
        <p14:creationId xmlns:p14="http://schemas.microsoft.com/office/powerpoint/2010/main" val="3043391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t0.gstatic.com/images?q=tbn:ANd9GcRMMPJGV3zScUJ4r_UVNp6eMn_quWc7XubVy8z_QTEqdRRj4kmd"/>
          <p:cNvPicPr>
            <a:picLocks noChangeAspect="1" noChangeArrowheads="1"/>
          </p:cNvPicPr>
          <p:nvPr/>
        </p:nvPicPr>
        <p:blipFill>
          <a:blip r:embed="rId2" cstate="print"/>
          <a:srcRect/>
          <a:stretch>
            <a:fillRect/>
          </a:stretch>
        </p:blipFill>
        <p:spPr bwMode="auto">
          <a:xfrm>
            <a:off x="7308305" y="5157192"/>
            <a:ext cx="1296143" cy="1296144"/>
          </a:xfrm>
          <a:prstGeom prst="rect">
            <a:avLst/>
          </a:prstGeom>
          <a:noFill/>
        </p:spPr>
      </p:pic>
      <p:sp>
        <p:nvSpPr>
          <p:cNvPr id="3" name="2 - Θέση περιεχομένου"/>
          <p:cNvSpPr>
            <a:spLocks noGrp="1"/>
          </p:cNvSpPr>
          <p:nvPr>
            <p:ph idx="1"/>
          </p:nvPr>
        </p:nvSpPr>
        <p:spPr>
          <a:xfrm>
            <a:off x="539552" y="980728"/>
            <a:ext cx="8147248" cy="4325112"/>
          </a:xfrm>
        </p:spPr>
        <p:txBody>
          <a:bodyPr>
            <a:normAutofit lnSpcReduction="10000"/>
          </a:bodyPr>
          <a:lstStyle/>
          <a:p>
            <a:pPr>
              <a:buNone/>
            </a:pPr>
            <a:r>
              <a:rPr lang="el-GR" sz="2400" dirty="0">
                <a:solidFill>
                  <a:srgbClr val="C00000"/>
                </a:solidFill>
              </a:rPr>
              <a:t>ΣΥΧΝΟΤΗΤΑ</a:t>
            </a:r>
          </a:p>
          <a:p>
            <a:pPr>
              <a:buNone/>
            </a:pPr>
            <a:endParaRPr lang="el-GR" sz="2400" dirty="0">
              <a:solidFill>
                <a:srgbClr val="C00000"/>
              </a:solidFill>
            </a:endParaRPr>
          </a:p>
          <a:p>
            <a:r>
              <a:rPr lang="el-GR" sz="2400" dirty="0"/>
              <a:t>Συχνές συναντήσεις = στενή παρακολούθηση που λειτουργεί προληπτικά στην υποτροπή, λειτουργεί </a:t>
            </a:r>
            <a:r>
              <a:rPr lang="el-GR" sz="2400" dirty="0" err="1"/>
              <a:t>κινητοποιητικά</a:t>
            </a:r>
            <a:endParaRPr lang="en-US" sz="2400" dirty="0"/>
          </a:p>
          <a:p>
            <a:endParaRPr lang="el-GR" sz="2400" dirty="0"/>
          </a:p>
          <a:p>
            <a:r>
              <a:rPr lang="el-GR" sz="2400" dirty="0"/>
              <a:t>Συχνές συναντήσεις = </a:t>
            </a:r>
            <a:r>
              <a:rPr lang="el-GR" sz="2400" dirty="0">
                <a:sym typeface="Wingdings"/>
              </a:rPr>
              <a:t></a:t>
            </a:r>
            <a:r>
              <a:rPr lang="el-GR" sz="2400" dirty="0"/>
              <a:t> της «πίεσης» &amp; </a:t>
            </a:r>
            <a:r>
              <a:rPr lang="el-GR" sz="2400" dirty="0">
                <a:sym typeface="Wingdings"/>
              </a:rPr>
              <a:t> «ελευθερίας»</a:t>
            </a:r>
          </a:p>
          <a:p>
            <a:pPr>
              <a:buNone/>
            </a:pPr>
            <a:endParaRPr lang="el-GR" sz="2400" dirty="0">
              <a:sym typeface="Wingdings"/>
            </a:endParaRPr>
          </a:p>
          <a:p>
            <a:pPr>
              <a:buNone/>
            </a:pPr>
            <a:r>
              <a:rPr lang="el-GR" sz="2400" dirty="0">
                <a:solidFill>
                  <a:srgbClr val="C00000"/>
                </a:solidFill>
                <a:sym typeface="Wingdings"/>
              </a:rPr>
              <a:t>ΔΙΑΡΚΕΙΑ</a:t>
            </a:r>
          </a:p>
          <a:p>
            <a:r>
              <a:rPr lang="el-GR" sz="2400" dirty="0">
                <a:sym typeface="Wingdings"/>
              </a:rPr>
              <a:t>Δεν χρειάζονται όλοι οι ασθενείς τον ίδιο χρόνο</a:t>
            </a:r>
          </a:p>
          <a:p>
            <a:endParaRPr lang="el-GR" sz="2400" dirty="0"/>
          </a:p>
        </p:txBody>
      </p:sp>
      <p:sp>
        <p:nvSpPr>
          <p:cNvPr id="6" name="5 - TextBox"/>
          <p:cNvSpPr txBox="1"/>
          <p:nvPr/>
        </p:nvSpPr>
        <p:spPr>
          <a:xfrm>
            <a:off x="2051720" y="6516052"/>
            <a:ext cx="7092280" cy="338554"/>
          </a:xfrm>
          <a:prstGeom prst="rect">
            <a:avLst/>
          </a:prstGeom>
          <a:noFill/>
        </p:spPr>
        <p:txBody>
          <a:bodyPr wrap="square" rtlCol="0">
            <a:spAutoFit/>
          </a:bodyPr>
          <a:lstStyle/>
          <a:p>
            <a:pPr algn="r"/>
            <a:r>
              <a:rPr lang="en-US" sz="1600" i="1" dirty="0">
                <a:latin typeface="Times New Roman" pitchFamily="18" charset="0"/>
                <a:cs typeface="Times New Roman" pitchFamily="18" charset="0"/>
              </a:rPr>
              <a:t>Hancock et al. J Hum </a:t>
            </a:r>
            <a:r>
              <a:rPr lang="en-US" sz="1600" i="1" dirty="0" err="1">
                <a:latin typeface="Times New Roman" pitchFamily="18" charset="0"/>
                <a:cs typeface="Times New Roman" pitchFamily="18" charset="0"/>
              </a:rPr>
              <a:t>Nutr</a:t>
            </a:r>
            <a:r>
              <a:rPr lang="en-US" sz="1600" i="1" dirty="0">
                <a:latin typeface="Times New Roman" pitchFamily="18" charset="0"/>
                <a:cs typeface="Times New Roman" pitchFamily="18" charset="0"/>
              </a:rPr>
              <a:t> Diet 2012</a:t>
            </a:r>
            <a:endParaRPr lang="el-GR" sz="1600" i="1"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1027664"/>
            <a:ext cx="7024744" cy="889168"/>
          </a:xfrm>
        </p:spPr>
        <p:txBody>
          <a:bodyPr/>
          <a:lstStyle/>
          <a:p>
            <a:r>
              <a:rPr lang="el-GR" dirty="0">
                <a:solidFill>
                  <a:srgbClr val="C00000"/>
                </a:solidFill>
              </a:rPr>
              <a:t>Αναφορές</a:t>
            </a:r>
          </a:p>
        </p:txBody>
      </p:sp>
      <p:sp>
        <p:nvSpPr>
          <p:cNvPr id="3" name="Θέση περιεχομένου 2"/>
          <p:cNvSpPr>
            <a:spLocks noGrp="1"/>
          </p:cNvSpPr>
          <p:nvPr>
            <p:ph idx="1"/>
          </p:nvPr>
        </p:nvSpPr>
        <p:spPr>
          <a:xfrm>
            <a:off x="755576" y="2323652"/>
            <a:ext cx="7632848" cy="3508977"/>
          </a:xfrm>
        </p:spPr>
        <p:txBody>
          <a:bodyPr>
            <a:normAutofit fontScale="70000" lnSpcReduction="20000"/>
          </a:bodyPr>
          <a:lstStyle/>
          <a:p>
            <a:pPr lvl="0">
              <a:lnSpc>
                <a:spcPct val="170000"/>
              </a:lnSpc>
              <a:spcBef>
                <a:spcPts val="0"/>
              </a:spcBef>
            </a:pPr>
            <a:r>
              <a:rPr lang="el-GR" dirty="0" err="1"/>
              <a:t>Γιαννακούλια</a:t>
            </a:r>
            <a:r>
              <a:rPr lang="el-GR" dirty="0"/>
              <a:t> Μ, </a:t>
            </a:r>
            <a:r>
              <a:rPr lang="el-GR" dirty="0" err="1"/>
              <a:t>Φάππα</a:t>
            </a:r>
            <a:r>
              <a:rPr lang="el-GR" dirty="0"/>
              <a:t> Ε. Διατροφική Συμβουλευτική και Συμπεριφορά. Ελληνικά Ακαδημαϊκά Ηλεκτρονικά Συγγράμματα και Βοηθήματα (</a:t>
            </a:r>
            <a:r>
              <a:rPr lang="en-US" u="sng" dirty="0">
                <a:hlinkClick r:id="rId2"/>
              </a:rPr>
              <a:t>www.kallipos.gr</a:t>
            </a:r>
            <a:r>
              <a:rPr lang="el-GR" dirty="0"/>
              <a:t>), 2016. Διαθέσιμο σε: </a:t>
            </a:r>
            <a:r>
              <a:rPr lang="en-GB" u="sng" dirty="0">
                <a:hlinkClick r:id="rId3"/>
              </a:rPr>
              <a:t>http://repository.kallipos.gr/handle/11419/577</a:t>
            </a:r>
            <a:endParaRPr lang="el-GR" u="sng" dirty="0"/>
          </a:p>
          <a:p>
            <a:pPr marL="68580" lvl="0" indent="0">
              <a:lnSpc>
                <a:spcPct val="170000"/>
              </a:lnSpc>
              <a:spcBef>
                <a:spcPts val="0"/>
              </a:spcBef>
              <a:buNone/>
            </a:pPr>
            <a:endParaRPr lang="en-GB" u="sng" dirty="0"/>
          </a:p>
          <a:p>
            <a:r>
              <a:rPr lang="en-US" dirty="0"/>
              <a:t>Gable J (2007). Counselling Skills for dietitians. 2</a:t>
            </a:r>
            <a:r>
              <a:rPr lang="en-US" baseline="30000" dirty="0"/>
              <a:t>nd</a:t>
            </a:r>
            <a:r>
              <a:rPr lang="en-US" dirty="0"/>
              <a:t> ed. Blackwell.</a:t>
            </a:r>
          </a:p>
          <a:p>
            <a:endParaRPr lang="en-US" dirty="0"/>
          </a:p>
          <a:p>
            <a:pPr algn="l"/>
            <a:r>
              <a:rPr lang="en-US" dirty="0"/>
              <a:t>Hancock R.E.E., Bonner G., </a:t>
            </a:r>
            <a:r>
              <a:rPr lang="en-US" dirty="0" err="1"/>
              <a:t>Hollingdale</a:t>
            </a:r>
            <a:r>
              <a:rPr lang="en-US" dirty="0"/>
              <a:t> R. &amp; Madden A.M. If you listen to me properly, I feel good’ a qualitative examination of patient experiences of dietetic consultations. J Hum </a:t>
            </a:r>
            <a:r>
              <a:rPr lang="en-US" dirty="0" err="1"/>
              <a:t>Nutr</a:t>
            </a:r>
            <a:r>
              <a:rPr lang="en-US" dirty="0"/>
              <a:t> Diet 2012;25, 275–284.</a:t>
            </a:r>
          </a:p>
        </p:txBody>
      </p:sp>
    </p:spTree>
    <p:extLst>
      <p:ext uri="{BB962C8B-B14F-4D97-AF65-F5344CB8AC3E}">
        <p14:creationId xmlns:p14="http://schemas.microsoft.com/office/powerpoint/2010/main" val="774814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C00000"/>
                </a:solidFill>
              </a:rPr>
              <a:t>Στόχοι δομημένης </a:t>
            </a:r>
            <a:r>
              <a:rPr lang="el-GR" dirty="0" err="1">
                <a:solidFill>
                  <a:srgbClr val="C00000"/>
                </a:solidFill>
              </a:rPr>
              <a:t>διαιτολογικής</a:t>
            </a:r>
            <a:r>
              <a:rPr lang="el-GR" dirty="0">
                <a:solidFill>
                  <a:srgbClr val="C00000"/>
                </a:solidFill>
              </a:rPr>
              <a:t> παρέμβασης</a:t>
            </a:r>
          </a:p>
        </p:txBody>
      </p:sp>
      <p:sp>
        <p:nvSpPr>
          <p:cNvPr id="3" name="Θέση περιεχομένου 2"/>
          <p:cNvSpPr>
            <a:spLocks noGrp="1"/>
          </p:cNvSpPr>
          <p:nvPr>
            <p:ph idx="1"/>
          </p:nvPr>
        </p:nvSpPr>
        <p:spPr>
          <a:xfrm>
            <a:off x="1043492" y="2492896"/>
            <a:ext cx="6777317" cy="3744416"/>
          </a:xfrm>
        </p:spPr>
        <p:txBody>
          <a:bodyPr>
            <a:normAutofit fontScale="92500" lnSpcReduction="20000"/>
          </a:bodyPr>
          <a:lstStyle/>
          <a:p>
            <a:pPr algn="just"/>
            <a:r>
              <a:rPr lang="el-GR" dirty="0"/>
              <a:t>η ανταλλαγή πληροφοριών </a:t>
            </a:r>
          </a:p>
          <a:p>
            <a:pPr algn="just"/>
            <a:r>
              <a:rPr lang="el-GR" dirty="0"/>
              <a:t>η μείωση της αντίστασης</a:t>
            </a:r>
          </a:p>
          <a:p>
            <a:pPr algn="just"/>
            <a:r>
              <a:rPr lang="el-GR" dirty="0"/>
              <a:t>η ενίσχυση της </a:t>
            </a:r>
            <a:r>
              <a:rPr lang="el-GR" dirty="0" err="1"/>
              <a:t>αυτο</a:t>
            </a:r>
            <a:r>
              <a:rPr lang="el-GR" dirty="0"/>
              <a:t>-αποτελεσματικότητας</a:t>
            </a:r>
          </a:p>
          <a:p>
            <a:pPr marL="68580" indent="0" algn="just">
              <a:buNone/>
            </a:pPr>
            <a:r>
              <a:rPr lang="el-GR" dirty="0"/>
              <a:t>με τελικό σκοπό τη βελτίωση της κατάστασης του ασθενούς. </a:t>
            </a:r>
          </a:p>
          <a:p>
            <a:pPr algn="just"/>
            <a:endParaRPr lang="el-GR" dirty="0"/>
          </a:p>
          <a:p>
            <a:pPr algn="just"/>
            <a:r>
              <a:rPr lang="el-GR" dirty="0"/>
              <a:t>η μείωση &amp; </a:t>
            </a:r>
            <a:r>
              <a:rPr lang="el-GR" b="1" dirty="0"/>
              <a:t>διαχείριση του άγχους </a:t>
            </a:r>
            <a:r>
              <a:rPr lang="el-GR" dirty="0"/>
              <a:t>του ασθενούς &amp; του Διαιτολόγου, </a:t>
            </a:r>
          </a:p>
          <a:p>
            <a:pPr algn="just"/>
            <a:r>
              <a:rPr lang="el-GR" dirty="0"/>
              <a:t>η </a:t>
            </a:r>
            <a:r>
              <a:rPr lang="el-GR" b="1" dirty="0"/>
              <a:t>βελτίωση του Διαιτολόγου </a:t>
            </a:r>
            <a:r>
              <a:rPr lang="el-GR" dirty="0"/>
              <a:t>μέσω της παρακολούθησης, της ανασκόπησης και της εκπαίδευσής του μέσω της δουλειάς του.</a:t>
            </a:r>
          </a:p>
        </p:txBody>
      </p:sp>
    </p:spTree>
    <p:extLst>
      <p:ext uri="{BB962C8B-B14F-4D97-AF65-F5344CB8AC3E}">
        <p14:creationId xmlns:p14="http://schemas.microsoft.com/office/powerpoint/2010/main" val="3461902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692696"/>
            <a:ext cx="7024744" cy="889168"/>
          </a:xfrm>
        </p:spPr>
        <p:txBody>
          <a:bodyPr/>
          <a:lstStyle/>
          <a:p>
            <a:r>
              <a:rPr lang="el-GR" dirty="0">
                <a:solidFill>
                  <a:srgbClr val="C00000"/>
                </a:solidFill>
              </a:rPr>
              <a:t>Στάδια παρέμβασης</a:t>
            </a:r>
          </a:p>
        </p:txBody>
      </p:sp>
      <p:sp>
        <p:nvSpPr>
          <p:cNvPr id="3" name="Θέση περιεχομένου 2"/>
          <p:cNvSpPr>
            <a:spLocks noGrp="1"/>
          </p:cNvSpPr>
          <p:nvPr>
            <p:ph idx="1"/>
          </p:nvPr>
        </p:nvSpPr>
        <p:spPr>
          <a:xfrm>
            <a:off x="827584" y="2060848"/>
            <a:ext cx="7344816" cy="3960440"/>
          </a:xfrm>
        </p:spPr>
        <p:txBody>
          <a:bodyPr>
            <a:normAutofit/>
          </a:bodyPr>
          <a:lstStyle/>
          <a:p>
            <a:pPr marL="525780" indent="-457200">
              <a:spcBef>
                <a:spcPts val="600"/>
              </a:spcBef>
              <a:spcAft>
                <a:spcPts val="600"/>
              </a:spcAft>
              <a:buClr>
                <a:srgbClr val="C00000"/>
              </a:buClr>
              <a:buSzPct val="100000"/>
              <a:buFont typeface="+mj-lt"/>
              <a:buAutoNum type="arabicPeriod"/>
            </a:pPr>
            <a:r>
              <a:rPr lang="el-GR" sz="2000" b="1" i="1" dirty="0"/>
              <a:t>Εδραίωση επικοινωνίας </a:t>
            </a:r>
            <a:r>
              <a:rPr lang="el-GR" sz="2000" i="1" dirty="0"/>
              <a:t>– Καθορισμός πλαισίου συνεργασίας </a:t>
            </a:r>
          </a:p>
          <a:p>
            <a:pPr marL="525780" indent="-457200">
              <a:spcBef>
                <a:spcPts val="600"/>
              </a:spcBef>
              <a:spcAft>
                <a:spcPts val="600"/>
              </a:spcAft>
              <a:buClr>
                <a:srgbClr val="C00000"/>
              </a:buClr>
              <a:buSzPct val="100000"/>
              <a:buFont typeface="+mj-lt"/>
              <a:buAutoNum type="arabicPeriod"/>
            </a:pPr>
            <a:r>
              <a:rPr lang="el-GR" sz="2000" b="1" i="1" dirty="0"/>
              <a:t>Αξιολόγηση της τρέχουσας διαιτητικής συμπεριφοράς </a:t>
            </a:r>
            <a:r>
              <a:rPr lang="el-GR" sz="2000" i="1" dirty="0"/>
              <a:t>και, γενικότερα, της διατροφικής κατάστασης </a:t>
            </a:r>
          </a:p>
          <a:p>
            <a:pPr marL="525780" indent="-457200">
              <a:spcBef>
                <a:spcPts val="600"/>
              </a:spcBef>
              <a:spcAft>
                <a:spcPts val="600"/>
              </a:spcAft>
              <a:buClr>
                <a:srgbClr val="C00000"/>
              </a:buClr>
              <a:buSzPct val="100000"/>
              <a:buFont typeface="+mj-lt"/>
              <a:buAutoNum type="arabicPeriod"/>
            </a:pPr>
            <a:r>
              <a:rPr lang="el-GR" sz="2000" b="1" i="1" dirty="0"/>
              <a:t>Παροχή πληροφοριών </a:t>
            </a:r>
            <a:r>
              <a:rPr lang="el-GR" sz="2000" i="1" dirty="0"/>
              <a:t>– Ανατροφοδότηση </a:t>
            </a:r>
          </a:p>
          <a:p>
            <a:pPr marL="525780" indent="-457200">
              <a:spcBef>
                <a:spcPts val="600"/>
              </a:spcBef>
              <a:spcAft>
                <a:spcPts val="600"/>
              </a:spcAft>
              <a:buClr>
                <a:srgbClr val="C00000"/>
              </a:buClr>
              <a:buSzPct val="100000"/>
              <a:buFont typeface="+mj-lt"/>
              <a:buAutoNum type="arabicPeriod"/>
            </a:pPr>
            <a:r>
              <a:rPr lang="el-GR" sz="2000" b="1" i="1" dirty="0"/>
              <a:t>Αξιολόγηση της ετοιμότητας για αλλαγή </a:t>
            </a:r>
            <a:r>
              <a:rPr lang="el-GR" sz="2000" i="1" dirty="0"/>
              <a:t>– Διερεύνηση κινήτρων </a:t>
            </a:r>
          </a:p>
          <a:p>
            <a:pPr marL="525780" indent="-457200">
              <a:spcBef>
                <a:spcPts val="600"/>
              </a:spcBef>
              <a:spcAft>
                <a:spcPts val="600"/>
              </a:spcAft>
              <a:buClr>
                <a:srgbClr val="C00000"/>
              </a:buClr>
              <a:buSzPct val="100000"/>
              <a:buFont typeface="+mj-lt"/>
              <a:buAutoNum type="arabicPeriod"/>
            </a:pPr>
            <a:r>
              <a:rPr lang="el-GR" sz="2000" b="1" i="1" dirty="0"/>
              <a:t>Παρέμβαση ανάλογα με την ετοιμότητα του ασθενούς</a:t>
            </a:r>
          </a:p>
          <a:p>
            <a:pPr marL="525780" indent="-457200">
              <a:spcBef>
                <a:spcPts val="600"/>
              </a:spcBef>
              <a:spcAft>
                <a:spcPts val="600"/>
              </a:spcAft>
              <a:buClr>
                <a:srgbClr val="C00000"/>
              </a:buClr>
              <a:buSzPct val="100000"/>
              <a:buFont typeface="+mj-lt"/>
              <a:buAutoNum type="arabicPeriod"/>
            </a:pPr>
            <a:r>
              <a:rPr lang="el-GR" sz="2000" b="1" i="1" dirty="0"/>
              <a:t>Παρακολούθηση </a:t>
            </a:r>
            <a:endParaRPr lang="el-GR" sz="2000" b="1" dirty="0"/>
          </a:p>
        </p:txBody>
      </p:sp>
    </p:spTree>
    <p:extLst>
      <p:ext uri="{BB962C8B-B14F-4D97-AF65-F5344CB8AC3E}">
        <p14:creationId xmlns:p14="http://schemas.microsoft.com/office/powerpoint/2010/main" val="4133084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980728"/>
            <a:ext cx="7560840" cy="1143000"/>
          </a:xfrm>
        </p:spPr>
        <p:txBody>
          <a:bodyPr>
            <a:noAutofit/>
          </a:bodyPr>
          <a:lstStyle/>
          <a:p>
            <a:r>
              <a:rPr lang="el-GR" sz="2800" b="1" dirty="0">
                <a:solidFill>
                  <a:srgbClr val="C00000"/>
                </a:solidFill>
              </a:rPr>
              <a:t>1. </a:t>
            </a:r>
            <a:r>
              <a:rPr lang="el-GR" sz="2800" dirty="0">
                <a:solidFill>
                  <a:srgbClr val="C00000"/>
                </a:solidFill>
              </a:rPr>
              <a:t>Εδραίωση επικοινωνίας – Καθορισμός πλαισίου συνεργασίας </a:t>
            </a:r>
          </a:p>
        </p:txBody>
      </p:sp>
      <p:sp>
        <p:nvSpPr>
          <p:cNvPr id="3" name="Θέση περιεχομένου 2"/>
          <p:cNvSpPr>
            <a:spLocks noGrp="1"/>
          </p:cNvSpPr>
          <p:nvPr>
            <p:ph idx="1"/>
          </p:nvPr>
        </p:nvSpPr>
        <p:spPr>
          <a:xfrm>
            <a:off x="1043492" y="2420888"/>
            <a:ext cx="6777317" cy="3411741"/>
          </a:xfrm>
        </p:spPr>
        <p:txBody>
          <a:bodyPr>
            <a:normAutofit lnSpcReduction="10000"/>
          </a:bodyPr>
          <a:lstStyle/>
          <a:p>
            <a:pPr marL="68580" indent="0" algn="just">
              <a:buNone/>
            </a:pPr>
            <a:r>
              <a:rPr lang="el-GR" sz="2200" dirty="0"/>
              <a:t>Στο στάδιο αυτό: </a:t>
            </a:r>
          </a:p>
          <a:p>
            <a:pPr marL="68580" indent="0" algn="just">
              <a:buNone/>
            </a:pPr>
            <a:endParaRPr lang="el-GR" sz="2200" dirty="0"/>
          </a:p>
          <a:p>
            <a:pPr algn="just"/>
            <a:r>
              <a:rPr lang="el-GR" sz="2200" dirty="0"/>
              <a:t>Δημιουργείται «φιλικό» κλίμα μεταξύ ασθενούς και διαιτολόγου. </a:t>
            </a:r>
          </a:p>
          <a:p>
            <a:pPr algn="just"/>
            <a:endParaRPr lang="el-GR" sz="2200" dirty="0"/>
          </a:p>
          <a:p>
            <a:pPr algn="just"/>
            <a:r>
              <a:rPr lang="el-GR" sz="2200" dirty="0"/>
              <a:t>Καθορίζεται ο γενικός σκοπός της παρέμβασης και επιδιώκεται συμφωνία για το πλαίσιο συνεργασίας (διάρκεια συνεδρίας, τόπος, εκτίμηση για τη διάρκεια της παρέμβασης). </a:t>
            </a:r>
          </a:p>
          <a:p>
            <a:pPr algn="just"/>
            <a:endParaRPr lang="el-GR" dirty="0"/>
          </a:p>
        </p:txBody>
      </p:sp>
    </p:spTree>
    <p:extLst>
      <p:ext uri="{BB962C8B-B14F-4D97-AF65-F5344CB8AC3E}">
        <p14:creationId xmlns:p14="http://schemas.microsoft.com/office/powerpoint/2010/main" val="1311925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027664"/>
            <a:ext cx="8064896" cy="745152"/>
          </a:xfrm>
        </p:spPr>
        <p:txBody>
          <a:bodyPr>
            <a:noAutofit/>
          </a:bodyPr>
          <a:lstStyle/>
          <a:p>
            <a:r>
              <a:rPr lang="el-GR" sz="2300" b="1" dirty="0">
                <a:solidFill>
                  <a:srgbClr val="C00000"/>
                </a:solidFill>
              </a:rPr>
              <a:t>2. </a:t>
            </a:r>
            <a:r>
              <a:rPr lang="el-GR" sz="2300" i="1" dirty="0">
                <a:solidFill>
                  <a:srgbClr val="C00000"/>
                </a:solidFill>
              </a:rPr>
              <a:t>Αξιολόγηση της τρέχουσας διαιτητικής συμπεριφοράς &amp;, γενικότερα, της διατροφικής κατάστασης </a:t>
            </a:r>
            <a:endParaRPr lang="el-GR" sz="2300" dirty="0">
              <a:solidFill>
                <a:srgbClr val="C00000"/>
              </a:solidFill>
            </a:endParaRPr>
          </a:p>
        </p:txBody>
      </p:sp>
      <p:sp>
        <p:nvSpPr>
          <p:cNvPr id="3" name="Θέση περιεχομένου 2"/>
          <p:cNvSpPr>
            <a:spLocks noGrp="1"/>
          </p:cNvSpPr>
          <p:nvPr>
            <p:ph idx="1"/>
          </p:nvPr>
        </p:nvSpPr>
        <p:spPr>
          <a:xfrm>
            <a:off x="611560" y="2060848"/>
            <a:ext cx="7848872" cy="3508977"/>
          </a:xfrm>
        </p:spPr>
        <p:txBody>
          <a:bodyPr>
            <a:noAutofit/>
          </a:bodyPr>
          <a:lstStyle/>
          <a:p>
            <a:pPr>
              <a:buClr>
                <a:srgbClr val="C00000"/>
              </a:buClr>
              <a:buSzPct val="80000"/>
            </a:pPr>
            <a:r>
              <a:rPr lang="el-GR" sz="1800" dirty="0"/>
              <a:t>Βασικά συστατικά τυπικής διατροφικής αξιολόγησης</a:t>
            </a:r>
          </a:p>
          <a:p>
            <a:pPr>
              <a:buClr>
                <a:srgbClr val="C00000"/>
              </a:buClr>
              <a:buSzPct val="80000"/>
            </a:pPr>
            <a:endParaRPr lang="el-GR" sz="1800" dirty="0"/>
          </a:p>
          <a:p>
            <a:pPr>
              <a:buClr>
                <a:srgbClr val="C00000"/>
              </a:buClr>
              <a:buSzPct val="80000"/>
            </a:pPr>
            <a:r>
              <a:rPr lang="el-GR" sz="1800" dirty="0"/>
              <a:t>Αξιολόγηση των γνώσεων του ασθενούς</a:t>
            </a:r>
          </a:p>
          <a:p>
            <a:pPr>
              <a:buClr>
                <a:srgbClr val="C00000"/>
              </a:buClr>
              <a:buSzPct val="80000"/>
            </a:pPr>
            <a:endParaRPr lang="el-GR" sz="1800" dirty="0"/>
          </a:p>
          <a:p>
            <a:pPr>
              <a:buClr>
                <a:srgbClr val="C00000"/>
              </a:buClr>
              <a:buSzPct val="80000"/>
            </a:pPr>
            <a:r>
              <a:rPr lang="el-GR" sz="1800" dirty="0"/>
              <a:t>Προηγούμενες εμπειρίες αλλαγής διατροφικών συνηθειών (προκλήσεις που αντιμετώπισε σε προηγούμενες προσπάθειες, στρατηγικές που βοήθησαν και που δεν βοήθησαν στις προηγούμενες προσπάθειες). </a:t>
            </a:r>
          </a:p>
          <a:p>
            <a:pPr marL="68580" indent="0">
              <a:buNone/>
            </a:pPr>
            <a:endParaRPr lang="el-GR" sz="1800" dirty="0"/>
          </a:p>
          <a:p>
            <a:pPr marL="68580" indent="0">
              <a:buNone/>
            </a:pPr>
            <a:r>
              <a:rPr lang="el-GR" sz="1800" i="1" dirty="0"/>
              <a:t>Όλες οι πληροφορίες του σταδίου αυτού συλλέγονται με </a:t>
            </a:r>
            <a:r>
              <a:rPr lang="el-GR" sz="1800" b="1" i="1" dirty="0"/>
              <a:t>ανοικτού τύπου ερωτήσεις &amp; ανακλαστική ακρόαση. </a:t>
            </a:r>
          </a:p>
          <a:p>
            <a:pPr marL="68580" indent="0">
              <a:buNone/>
            </a:pPr>
            <a:endParaRPr lang="el-GR" sz="1800" dirty="0"/>
          </a:p>
          <a:p>
            <a:pPr marL="68580" indent="0">
              <a:buNone/>
            </a:pPr>
            <a:r>
              <a:rPr lang="el-GR" sz="1800" i="1" dirty="0"/>
              <a:t>Επίσης, συνοψίζονται/</a:t>
            </a:r>
            <a:r>
              <a:rPr lang="en-US" sz="1800" i="1" dirty="0"/>
              <a:t> </a:t>
            </a:r>
            <a:r>
              <a:rPr lang="el-GR" sz="1800" i="1" dirty="0"/>
              <a:t>ανακεφαλαιώνονται σε τακτά διαστήματα όσα έχουν λεχθεί, ως ένδειξη ενεργού επικοινωνίας. </a:t>
            </a:r>
          </a:p>
        </p:txBody>
      </p:sp>
    </p:spTree>
    <p:extLst>
      <p:ext uri="{BB962C8B-B14F-4D97-AF65-F5344CB8AC3E}">
        <p14:creationId xmlns:p14="http://schemas.microsoft.com/office/powerpoint/2010/main" val="1942031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2" y="1027664"/>
            <a:ext cx="7168642" cy="1143000"/>
          </a:xfrm>
        </p:spPr>
        <p:txBody>
          <a:bodyPr>
            <a:normAutofit/>
          </a:bodyPr>
          <a:lstStyle/>
          <a:p>
            <a:r>
              <a:rPr lang="el-GR" sz="3200" dirty="0">
                <a:solidFill>
                  <a:srgbClr val="C00000"/>
                </a:solidFill>
              </a:rPr>
              <a:t>Ανοιχτού τύπου </a:t>
            </a:r>
            <a:r>
              <a:rPr lang="en-US" sz="3200" i="1" dirty="0">
                <a:solidFill>
                  <a:srgbClr val="C00000"/>
                </a:solidFill>
              </a:rPr>
              <a:t>vs</a:t>
            </a:r>
            <a:r>
              <a:rPr lang="en-US" sz="3200" dirty="0">
                <a:solidFill>
                  <a:srgbClr val="C00000"/>
                </a:solidFill>
              </a:rPr>
              <a:t> </a:t>
            </a:r>
            <a:r>
              <a:rPr lang="el-GR" sz="3200" dirty="0">
                <a:solidFill>
                  <a:srgbClr val="C00000"/>
                </a:solidFill>
              </a:rPr>
              <a:t>κλειστού τύπου ερωτήσεις</a:t>
            </a:r>
          </a:p>
        </p:txBody>
      </p:sp>
      <p:sp>
        <p:nvSpPr>
          <p:cNvPr id="3" name="Θέση περιεχομένου 2"/>
          <p:cNvSpPr>
            <a:spLocks noGrp="1"/>
          </p:cNvSpPr>
          <p:nvPr>
            <p:ph idx="1"/>
          </p:nvPr>
        </p:nvSpPr>
        <p:spPr>
          <a:xfrm>
            <a:off x="1043492" y="2564904"/>
            <a:ext cx="6777317" cy="3384376"/>
          </a:xfrm>
        </p:spPr>
        <p:txBody>
          <a:bodyPr/>
          <a:lstStyle/>
          <a:p>
            <a:r>
              <a:rPr lang="el-GR" b="1" dirty="0"/>
              <a:t>Κλειστού τύπου ερωτήσεις: </a:t>
            </a:r>
            <a:r>
              <a:rPr lang="el-GR" dirty="0"/>
              <a:t>απαντώνται με ναι ή όχι, ή έχουν πεπερασμένο αριθμό απαντήσεων.</a:t>
            </a:r>
          </a:p>
          <a:p>
            <a:endParaRPr lang="el-GR" dirty="0"/>
          </a:p>
          <a:p>
            <a:r>
              <a:rPr lang="el-GR" b="1" dirty="0"/>
              <a:t>Ανοιχτού τύπου ερωτήσεις</a:t>
            </a:r>
            <a:r>
              <a:rPr lang="el-GR" dirty="0"/>
              <a:t>: μπορούν να έχουν για απάντηση πάρα πολλές απαντήσεις.</a:t>
            </a:r>
          </a:p>
        </p:txBody>
      </p:sp>
    </p:spTree>
    <p:extLst>
      <p:ext uri="{BB962C8B-B14F-4D97-AF65-F5344CB8AC3E}">
        <p14:creationId xmlns:p14="http://schemas.microsoft.com/office/powerpoint/2010/main" val="1646227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692696"/>
            <a:ext cx="7024744" cy="1143000"/>
          </a:xfrm>
        </p:spPr>
        <p:txBody>
          <a:bodyPr>
            <a:normAutofit/>
          </a:bodyPr>
          <a:lstStyle/>
          <a:p>
            <a:r>
              <a:rPr lang="el-GR" sz="2800" b="1" dirty="0">
                <a:solidFill>
                  <a:srgbClr val="C00000"/>
                </a:solidFill>
              </a:rPr>
              <a:t>4. </a:t>
            </a:r>
            <a:r>
              <a:rPr lang="el-GR" sz="2800" dirty="0">
                <a:solidFill>
                  <a:srgbClr val="C00000"/>
                </a:solidFill>
              </a:rPr>
              <a:t>Αξιολόγηση της ετοιμότητας για αλλαγή – Διερεύνηση κινήτρων</a:t>
            </a:r>
          </a:p>
        </p:txBody>
      </p:sp>
      <p:sp>
        <p:nvSpPr>
          <p:cNvPr id="3" name="Θέση περιεχομένου 2"/>
          <p:cNvSpPr>
            <a:spLocks noGrp="1"/>
          </p:cNvSpPr>
          <p:nvPr>
            <p:ph idx="1"/>
          </p:nvPr>
        </p:nvSpPr>
        <p:spPr>
          <a:xfrm>
            <a:off x="683568" y="2132856"/>
            <a:ext cx="7776864" cy="4320480"/>
          </a:xfrm>
        </p:spPr>
        <p:txBody>
          <a:bodyPr>
            <a:normAutofit/>
          </a:bodyPr>
          <a:lstStyle/>
          <a:p>
            <a:pPr marL="68580" indent="0" algn="just">
              <a:buNone/>
            </a:pPr>
            <a:r>
              <a:rPr lang="el-GR" dirty="0"/>
              <a:t>Η αξιολόγηση της ετοιμότητας του ασθενούς καθορίζει την πορεία της </a:t>
            </a:r>
            <a:r>
              <a:rPr lang="el-GR" dirty="0" err="1"/>
              <a:t>διαιτολογικής</a:t>
            </a:r>
            <a:r>
              <a:rPr lang="el-GR" dirty="0"/>
              <a:t> παρέμβασης. </a:t>
            </a:r>
          </a:p>
          <a:p>
            <a:pPr marL="68580" indent="0" algn="just">
              <a:buNone/>
            </a:pPr>
            <a:endParaRPr lang="el-GR" dirty="0"/>
          </a:p>
          <a:p>
            <a:pPr marL="68580" indent="0" algn="just">
              <a:buNone/>
            </a:pPr>
            <a:r>
              <a:rPr lang="el-GR" b="1" dirty="0"/>
              <a:t>Ο χάρακας ή η κλίμακα ετοιμότητας </a:t>
            </a:r>
            <a:r>
              <a:rPr lang="el-GR" dirty="0"/>
              <a:t>είναι χρήσιμα εργαλεία προς αυτήν την κατεύθυνση.</a:t>
            </a:r>
          </a:p>
          <a:p>
            <a:pPr marL="68580" indent="0" algn="just">
              <a:buNone/>
            </a:pPr>
            <a:endParaRPr lang="el-GR" dirty="0"/>
          </a:p>
        </p:txBody>
      </p:sp>
    </p:spTree>
    <p:extLst>
      <p:ext uri="{BB962C8B-B14F-4D97-AF65-F5344CB8AC3E}">
        <p14:creationId xmlns:p14="http://schemas.microsoft.com/office/powerpoint/2010/main" val="3792847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FCF87-AF32-4342-9730-DD1B135A9CA4}"/>
              </a:ext>
            </a:extLst>
          </p:cNvPr>
          <p:cNvSpPr>
            <a:spLocks noGrp="1"/>
          </p:cNvSpPr>
          <p:nvPr>
            <p:ph type="title"/>
          </p:nvPr>
        </p:nvSpPr>
        <p:spPr>
          <a:xfrm>
            <a:off x="710820" y="764704"/>
            <a:ext cx="7024744" cy="889168"/>
          </a:xfrm>
        </p:spPr>
        <p:txBody>
          <a:bodyPr/>
          <a:lstStyle/>
          <a:p>
            <a:r>
              <a:rPr lang="el-GR" dirty="0">
                <a:solidFill>
                  <a:srgbClr val="C00000"/>
                </a:solidFill>
              </a:rPr>
              <a:t>Χάρακας ετοιμότητας</a:t>
            </a:r>
            <a:endParaRPr lang="en-US" dirty="0">
              <a:solidFill>
                <a:srgbClr val="C00000"/>
              </a:solidFill>
            </a:endParaRPr>
          </a:p>
        </p:txBody>
      </p:sp>
      <p:sp>
        <p:nvSpPr>
          <p:cNvPr id="3" name="Content Placeholder 2">
            <a:extLst>
              <a:ext uri="{FF2B5EF4-FFF2-40B4-BE49-F238E27FC236}">
                <a16:creationId xmlns:a16="http://schemas.microsoft.com/office/drawing/2014/main" id="{2F5F4457-810B-45CA-9EAF-238943860F70}"/>
              </a:ext>
            </a:extLst>
          </p:cNvPr>
          <p:cNvSpPr>
            <a:spLocks noGrp="1"/>
          </p:cNvSpPr>
          <p:nvPr>
            <p:ph idx="1"/>
          </p:nvPr>
        </p:nvSpPr>
        <p:spPr>
          <a:xfrm>
            <a:off x="971600" y="4581128"/>
            <a:ext cx="7096636" cy="1656184"/>
          </a:xfrm>
        </p:spPr>
        <p:txBody>
          <a:bodyPr>
            <a:normAutofit/>
          </a:bodyPr>
          <a:lstStyle/>
          <a:p>
            <a:pPr marL="68580" indent="0" algn="just">
              <a:buNone/>
            </a:pPr>
            <a:r>
              <a:rPr lang="el-GR" sz="2000" dirty="0"/>
              <a:t>ο διαιτολόγος ζητά από τον ασθενή να αξιολογήσει &amp; να «βαθμολογήσει» τον εαυτό του σχετικά με το </a:t>
            </a:r>
            <a:r>
              <a:rPr lang="el-GR" sz="2000" b="1" dirty="0"/>
              <a:t>πόσο έτοιμος νιώθει να προχωρήσει σε αλλαγές</a:t>
            </a:r>
            <a:r>
              <a:rPr lang="el-GR" sz="2000" dirty="0"/>
              <a:t>, χρησιμοποιώντας μια κλίμακα π.χ. από το 0 ως το 10 (όπου 0 = καθόλου έτοιμος, και 10 = πανέτοιμος).</a:t>
            </a:r>
            <a:endParaRPr lang="en-US" sz="2000" dirty="0"/>
          </a:p>
        </p:txBody>
      </p:sp>
      <p:pic>
        <p:nvPicPr>
          <p:cNvPr id="4" name="Picture 3">
            <a:extLst>
              <a:ext uri="{FF2B5EF4-FFF2-40B4-BE49-F238E27FC236}">
                <a16:creationId xmlns:a16="http://schemas.microsoft.com/office/drawing/2014/main" id="{4E32A05B-97E5-4209-B4D9-F8D68BBB83A7}"/>
              </a:ext>
            </a:extLst>
          </p:cNvPr>
          <p:cNvPicPr>
            <a:picLocks noChangeAspect="1"/>
          </p:cNvPicPr>
          <p:nvPr/>
        </p:nvPicPr>
        <p:blipFill>
          <a:blip r:embed="rId2"/>
          <a:stretch>
            <a:fillRect/>
          </a:stretch>
        </p:blipFill>
        <p:spPr>
          <a:xfrm>
            <a:off x="745864" y="2060848"/>
            <a:ext cx="7620000" cy="1905000"/>
          </a:xfrm>
          <a:prstGeom prst="rect">
            <a:avLst/>
          </a:prstGeom>
        </p:spPr>
      </p:pic>
    </p:spTree>
    <p:extLst>
      <p:ext uri="{BB962C8B-B14F-4D97-AF65-F5344CB8AC3E}">
        <p14:creationId xmlns:p14="http://schemas.microsoft.com/office/powerpoint/2010/main" val="20596562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206</TotalTime>
  <Words>1486</Words>
  <Application>Microsoft Office PowerPoint</Application>
  <PresentationFormat>On-screen Show (4:3)</PresentationFormat>
  <Paragraphs>200</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Century Gothic</vt:lpstr>
      <vt:lpstr>Times New Roman</vt:lpstr>
      <vt:lpstr>Wingdings 2</vt:lpstr>
      <vt:lpstr>Austin</vt:lpstr>
      <vt:lpstr>Τα στάδια της διαιτολογικής παρέμβασης</vt:lpstr>
      <vt:lpstr>PowerPoint Presentation</vt:lpstr>
      <vt:lpstr>Στόχοι δομημένης διαιτολογικής παρέμβασης</vt:lpstr>
      <vt:lpstr>Στάδια παρέμβασης</vt:lpstr>
      <vt:lpstr>1. Εδραίωση επικοινωνίας – Καθορισμός πλαισίου συνεργασίας </vt:lpstr>
      <vt:lpstr>2. Αξιολόγηση της τρέχουσας διαιτητικής συμπεριφοράς &amp;, γενικότερα, της διατροφικής κατάστασης </vt:lpstr>
      <vt:lpstr>Ανοιχτού τύπου vs κλειστού τύπου ερωτήσεις</vt:lpstr>
      <vt:lpstr>4. Αξιολόγηση της ετοιμότητας για αλλαγή – Διερεύνηση κινήτρων</vt:lpstr>
      <vt:lpstr>Χάρακας ετοιμότητας</vt:lpstr>
      <vt:lpstr>Χρήση χάρακα ετοιμότητας</vt:lpstr>
      <vt:lpstr>5. Παρέμβαση ανάλογα με την ετοιμότητα του ασθενούς </vt:lpstr>
      <vt:lpstr>5.1. Παρέμβαση σε άτομα που δεν είναι έτοιμα για αλλαγή (Προενατένιση)</vt:lpstr>
      <vt:lpstr>5.2. Άτομα που  αμφιταλαντεύονται (Ενατένιση)</vt:lpstr>
      <vt:lpstr>5.3. Άτομα που είναι έτοιμα για αλλαγή (Προετοιμασία, Δράση)</vt:lpstr>
      <vt:lpstr>6. Παρακολούθηση - δομή </vt:lpstr>
      <vt:lpstr>Απλές συνεδρίες </vt:lpstr>
      <vt:lpstr>6. Παρακολούθηση - περιεχόμενο </vt:lpstr>
      <vt:lpstr>Στάδια &amp; Συνθήκες  Συνεδριών </vt:lpstr>
      <vt:lpstr>Δομή συνεδρίας</vt:lpstr>
      <vt:lpstr>Μέθοδος επικοινωνίας</vt:lpstr>
      <vt:lpstr>Σύγκριση μεθόδων επικοινωνίας</vt:lpstr>
      <vt:lpstr>Σύγκριση μεθόδων επικοινωνίας</vt:lpstr>
      <vt:lpstr>Συνθήκες συνεδρίας</vt:lpstr>
      <vt:lpstr>Συνθήκες συνεδρίας</vt:lpstr>
      <vt:lpstr>Απόσταση Διαιτολόγου – ασθενούς κατά τη διάρκεια της συνεδρίας</vt:lpstr>
      <vt:lpstr>PowerPoint Presentation</vt:lpstr>
      <vt:lpstr>Αναφορές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στάδια της διαιτολογικής παρέμβασης</dc:title>
  <dc:creator>Evi</dc:creator>
  <cp:lastModifiedBy>Evi Fappa</cp:lastModifiedBy>
  <cp:revision>49</cp:revision>
  <dcterms:created xsi:type="dcterms:W3CDTF">2017-01-29T13:05:39Z</dcterms:created>
  <dcterms:modified xsi:type="dcterms:W3CDTF">2023-05-17T10:02:10Z</dcterms:modified>
</cp:coreProperties>
</file>