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40A4E1-A13D-4DEC-A50D-7A837AC2B23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5FE1349-9C92-40DF-9BDD-06D97AA579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1E71901A-11FA-4EBD-988C-9A00F1AE06BD}"/>
              </a:ext>
            </a:extLst>
          </p:cNvPr>
          <p:cNvSpPr>
            <a:spLocks noGrp="1"/>
          </p:cNvSpPr>
          <p:nvPr>
            <p:ph type="dt" sz="half" idx="10"/>
          </p:nvPr>
        </p:nvSpPr>
        <p:spPr/>
        <p:txBody>
          <a:bodyPr/>
          <a:lstStyle/>
          <a:p>
            <a:fld id="{AB264B91-6738-4288-9E76-153C8D651B92}" type="datetimeFigureOut">
              <a:rPr lang="el-GR" smtClean="0"/>
              <a:t>2/11/2021</a:t>
            </a:fld>
            <a:endParaRPr lang="el-GR"/>
          </a:p>
        </p:txBody>
      </p:sp>
      <p:sp>
        <p:nvSpPr>
          <p:cNvPr id="5" name="Θέση υποσέλιδου 4">
            <a:extLst>
              <a:ext uri="{FF2B5EF4-FFF2-40B4-BE49-F238E27FC236}">
                <a16:creationId xmlns:a16="http://schemas.microsoft.com/office/drawing/2014/main" id="{A29AE557-01AE-496E-B1CC-A10A09A34C9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3DA568A-63D3-4D9D-AD8B-E9F6B8FFAF83}"/>
              </a:ext>
            </a:extLst>
          </p:cNvPr>
          <p:cNvSpPr>
            <a:spLocks noGrp="1"/>
          </p:cNvSpPr>
          <p:nvPr>
            <p:ph type="sldNum" sz="quarter" idx="12"/>
          </p:nvPr>
        </p:nvSpPr>
        <p:spPr/>
        <p:txBody>
          <a:bodyPr/>
          <a:lstStyle/>
          <a:p>
            <a:fld id="{41F3EED6-B66D-4470-A89C-279D90772EDB}" type="slidenum">
              <a:rPr lang="el-GR" smtClean="0"/>
              <a:t>‹#›</a:t>
            </a:fld>
            <a:endParaRPr lang="el-GR"/>
          </a:p>
        </p:txBody>
      </p:sp>
    </p:spTree>
    <p:extLst>
      <p:ext uri="{BB962C8B-B14F-4D97-AF65-F5344CB8AC3E}">
        <p14:creationId xmlns:p14="http://schemas.microsoft.com/office/powerpoint/2010/main" val="3297370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60BF90-D4A4-4E13-8D49-81741F96D96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9AF95F2-EB56-46AA-A1BB-87CA61FCD42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FAA253C-3748-4B6C-8166-02924149EE19}"/>
              </a:ext>
            </a:extLst>
          </p:cNvPr>
          <p:cNvSpPr>
            <a:spLocks noGrp="1"/>
          </p:cNvSpPr>
          <p:nvPr>
            <p:ph type="dt" sz="half" idx="10"/>
          </p:nvPr>
        </p:nvSpPr>
        <p:spPr/>
        <p:txBody>
          <a:bodyPr/>
          <a:lstStyle/>
          <a:p>
            <a:fld id="{AB264B91-6738-4288-9E76-153C8D651B92}" type="datetimeFigureOut">
              <a:rPr lang="el-GR" smtClean="0"/>
              <a:t>2/11/2021</a:t>
            </a:fld>
            <a:endParaRPr lang="el-GR"/>
          </a:p>
        </p:txBody>
      </p:sp>
      <p:sp>
        <p:nvSpPr>
          <p:cNvPr id="5" name="Θέση υποσέλιδου 4">
            <a:extLst>
              <a:ext uri="{FF2B5EF4-FFF2-40B4-BE49-F238E27FC236}">
                <a16:creationId xmlns:a16="http://schemas.microsoft.com/office/drawing/2014/main" id="{7EAB60E8-026C-4436-8B9B-4EEB46483C9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37858BA-4925-4761-B585-C634A8F9BE03}"/>
              </a:ext>
            </a:extLst>
          </p:cNvPr>
          <p:cNvSpPr>
            <a:spLocks noGrp="1"/>
          </p:cNvSpPr>
          <p:nvPr>
            <p:ph type="sldNum" sz="quarter" idx="12"/>
          </p:nvPr>
        </p:nvSpPr>
        <p:spPr/>
        <p:txBody>
          <a:bodyPr/>
          <a:lstStyle/>
          <a:p>
            <a:fld id="{41F3EED6-B66D-4470-A89C-279D90772EDB}" type="slidenum">
              <a:rPr lang="el-GR" smtClean="0"/>
              <a:t>‹#›</a:t>
            </a:fld>
            <a:endParaRPr lang="el-GR"/>
          </a:p>
        </p:txBody>
      </p:sp>
    </p:spTree>
    <p:extLst>
      <p:ext uri="{BB962C8B-B14F-4D97-AF65-F5344CB8AC3E}">
        <p14:creationId xmlns:p14="http://schemas.microsoft.com/office/powerpoint/2010/main" val="2877379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6568171-7F94-4069-923D-8E5B058A5810}"/>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05764AC-6D7A-44C9-AEC5-6D055DDAD355}"/>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156E949-B5C1-400D-80D8-1BCEF795F87C}"/>
              </a:ext>
            </a:extLst>
          </p:cNvPr>
          <p:cNvSpPr>
            <a:spLocks noGrp="1"/>
          </p:cNvSpPr>
          <p:nvPr>
            <p:ph type="dt" sz="half" idx="10"/>
          </p:nvPr>
        </p:nvSpPr>
        <p:spPr/>
        <p:txBody>
          <a:bodyPr/>
          <a:lstStyle/>
          <a:p>
            <a:fld id="{AB264B91-6738-4288-9E76-153C8D651B92}" type="datetimeFigureOut">
              <a:rPr lang="el-GR" smtClean="0"/>
              <a:t>2/11/2021</a:t>
            </a:fld>
            <a:endParaRPr lang="el-GR"/>
          </a:p>
        </p:txBody>
      </p:sp>
      <p:sp>
        <p:nvSpPr>
          <p:cNvPr id="5" name="Θέση υποσέλιδου 4">
            <a:extLst>
              <a:ext uri="{FF2B5EF4-FFF2-40B4-BE49-F238E27FC236}">
                <a16:creationId xmlns:a16="http://schemas.microsoft.com/office/drawing/2014/main" id="{AD437C2C-F097-4F80-819A-429A426CEED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7442983-4139-40FA-8A4C-AF268EDCEF5A}"/>
              </a:ext>
            </a:extLst>
          </p:cNvPr>
          <p:cNvSpPr>
            <a:spLocks noGrp="1"/>
          </p:cNvSpPr>
          <p:nvPr>
            <p:ph type="sldNum" sz="quarter" idx="12"/>
          </p:nvPr>
        </p:nvSpPr>
        <p:spPr/>
        <p:txBody>
          <a:bodyPr/>
          <a:lstStyle/>
          <a:p>
            <a:fld id="{41F3EED6-B66D-4470-A89C-279D90772EDB}" type="slidenum">
              <a:rPr lang="el-GR" smtClean="0"/>
              <a:t>‹#›</a:t>
            </a:fld>
            <a:endParaRPr lang="el-GR"/>
          </a:p>
        </p:txBody>
      </p:sp>
    </p:spTree>
    <p:extLst>
      <p:ext uri="{BB962C8B-B14F-4D97-AF65-F5344CB8AC3E}">
        <p14:creationId xmlns:p14="http://schemas.microsoft.com/office/powerpoint/2010/main" val="2402899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07D0DB-B4C0-4FEE-A42B-B71708B725E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AF840BD-7CA8-4389-8691-6BD232BFC7F5}"/>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53DBDB3-31AA-4328-82D1-27F2FCAE8BA5}"/>
              </a:ext>
            </a:extLst>
          </p:cNvPr>
          <p:cNvSpPr>
            <a:spLocks noGrp="1"/>
          </p:cNvSpPr>
          <p:nvPr>
            <p:ph type="dt" sz="half" idx="10"/>
          </p:nvPr>
        </p:nvSpPr>
        <p:spPr/>
        <p:txBody>
          <a:bodyPr/>
          <a:lstStyle/>
          <a:p>
            <a:fld id="{AB264B91-6738-4288-9E76-153C8D651B92}" type="datetimeFigureOut">
              <a:rPr lang="el-GR" smtClean="0"/>
              <a:t>2/11/2021</a:t>
            </a:fld>
            <a:endParaRPr lang="el-GR"/>
          </a:p>
        </p:txBody>
      </p:sp>
      <p:sp>
        <p:nvSpPr>
          <p:cNvPr id="5" name="Θέση υποσέλιδου 4">
            <a:extLst>
              <a:ext uri="{FF2B5EF4-FFF2-40B4-BE49-F238E27FC236}">
                <a16:creationId xmlns:a16="http://schemas.microsoft.com/office/drawing/2014/main" id="{9FB48822-B03C-4EAB-A0AF-2C7F8776D71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B1C79C0-717B-4E6A-93BC-A890FF56FFFD}"/>
              </a:ext>
            </a:extLst>
          </p:cNvPr>
          <p:cNvSpPr>
            <a:spLocks noGrp="1"/>
          </p:cNvSpPr>
          <p:nvPr>
            <p:ph type="sldNum" sz="quarter" idx="12"/>
          </p:nvPr>
        </p:nvSpPr>
        <p:spPr/>
        <p:txBody>
          <a:bodyPr/>
          <a:lstStyle/>
          <a:p>
            <a:fld id="{41F3EED6-B66D-4470-A89C-279D90772EDB}" type="slidenum">
              <a:rPr lang="el-GR" smtClean="0"/>
              <a:t>‹#›</a:t>
            </a:fld>
            <a:endParaRPr lang="el-GR"/>
          </a:p>
        </p:txBody>
      </p:sp>
    </p:spTree>
    <p:extLst>
      <p:ext uri="{BB962C8B-B14F-4D97-AF65-F5344CB8AC3E}">
        <p14:creationId xmlns:p14="http://schemas.microsoft.com/office/powerpoint/2010/main" val="447290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90E630-FBF4-4505-AF77-E21D2CE205F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3B627C4-CE87-4DBC-A0BC-3F38EBFBB6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11AD264E-4F8F-4026-8886-88F33F6780CA}"/>
              </a:ext>
            </a:extLst>
          </p:cNvPr>
          <p:cNvSpPr>
            <a:spLocks noGrp="1"/>
          </p:cNvSpPr>
          <p:nvPr>
            <p:ph type="dt" sz="half" idx="10"/>
          </p:nvPr>
        </p:nvSpPr>
        <p:spPr/>
        <p:txBody>
          <a:bodyPr/>
          <a:lstStyle/>
          <a:p>
            <a:fld id="{AB264B91-6738-4288-9E76-153C8D651B92}" type="datetimeFigureOut">
              <a:rPr lang="el-GR" smtClean="0"/>
              <a:t>2/11/2021</a:t>
            </a:fld>
            <a:endParaRPr lang="el-GR"/>
          </a:p>
        </p:txBody>
      </p:sp>
      <p:sp>
        <p:nvSpPr>
          <p:cNvPr id="5" name="Θέση υποσέλιδου 4">
            <a:extLst>
              <a:ext uri="{FF2B5EF4-FFF2-40B4-BE49-F238E27FC236}">
                <a16:creationId xmlns:a16="http://schemas.microsoft.com/office/drawing/2014/main" id="{C3E4E87E-2A5B-43AF-8CE0-F1CEC94E563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54EBE18-2E28-431B-A662-C152B05CF4BA}"/>
              </a:ext>
            </a:extLst>
          </p:cNvPr>
          <p:cNvSpPr>
            <a:spLocks noGrp="1"/>
          </p:cNvSpPr>
          <p:nvPr>
            <p:ph type="sldNum" sz="quarter" idx="12"/>
          </p:nvPr>
        </p:nvSpPr>
        <p:spPr/>
        <p:txBody>
          <a:bodyPr/>
          <a:lstStyle/>
          <a:p>
            <a:fld id="{41F3EED6-B66D-4470-A89C-279D90772EDB}" type="slidenum">
              <a:rPr lang="el-GR" smtClean="0"/>
              <a:t>‹#›</a:t>
            </a:fld>
            <a:endParaRPr lang="el-GR"/>
          </a:p>
        </p:txBody>
      </p:sp>
    </p:spTree>
    <p:extLst>
      <p:ext uri="{BB962C8B-B14F-4D97-AF65-F5344CB8AC3E}">
        <p14:creationId xmlns:p14="http://schemas.microsoft.com/office/powerpoint/2010/main" val="1328075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5BE1D5-E906-4586-BB2B-8401B3BCAE7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CEE2C4D-B0B3-4BCA-8674-D562630CBFF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96BA91C-CF01-4193-9A46-B3461BE480E9}"/>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74EF5D8-8C07-418A-8CE0-4F3E35250976}"/>
              </a:ext>
            </a:extLst>
          </p:cNvPr>
          <p:cNvSpPr>
            <a:spLocks noGrp="1"/>
          </p:cNvSpPr>
          <p:nvPr>
            <p:ph type="dt" sz="half" idx="10"/>
          </p:nvPr>
        </p:nvSpPr>
        <p:spPr/>
        <p:txBody>
          <a:bodyPr/>
          <a:lstStyle/>
          <a:p>
            <a:fld id="{AB264B91-6738-4288-9E76-153C8D651B92}" type="datetimeFigureOut">
              <a:rPr lang="el-GR" smtClean="0"/>
              <a:t>2/11/2021</a:t>
            </a:fld>
            <a:endParaRPr lang="el-GR"/>
          </a:p>
        </p:txBody>
      </p:sp>
      <p:sp>
        <p:nvSpPr>
          <p:cNvPr id="6" name="Θέση υποσέλιδου 5">
            <a:extLst>
              <a:ext uri="{FF2B5EF4-FFF2-40B4-BE49-F238E27FC236}">
                <a16:creationId xmlns:a16="http://schemas.microsoft.com/office/drawing/2014/main" id="{AE6BD7D5-F82A-4471-BB4C-3C8B4773E8A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0551270-5D37-41D3-B919-D36D2AAE6171}"/>
              </a:ext>
            </a:extLst>
          </p:cNvPr>
          <p:cNvSpPr>
            <a:spLocks noGrp="1"/>
          </p:cNvSpPr>
          <p:nvPr>
            <p:ph type="sldNum" sz="quarter" idx="12"/>
          </p:nvPr>
        </p:nvSpPr>
        <p:spPr/>
        <p:txBody>
          <a:bodyPr/>
          <a:lstStyle/>
          <a:p>
            <a:fld id="{41F3EED6-B66D-4470-A89C-279D90772EDB}" type="slidenum">
              <a:rPr lang="el-GR" smtClean="0"/>
              <a:t>‹#›</a:t>
            </a:fld>
            <a:endParaRPr lang="el-GR"/>
          </a:p>
        </p:txBody>
      </p:sp>
    </p:spTree>
    <p:extLst>
      <p:ext uri="{BB962C8B-B14F-4D97-AF65-F5344CB8AC3E}">
        <p14:creationId xmlns:p14="http://schemas.microsoft.com/office/powerpoint/2010/main" val="3940802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A96CF1-5C4E-4144-BF84-73EE84D601D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E4D84EC-02EB-4029-8B72-434E0BCFE5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27DD421-0398-4DA4-A03D-4D49B3F28B7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B521F53C-B607-47A1-B9BB-C2195E4570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3B7434B8-8B6F-43F7-B3F7-C22EF85C399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F587982-2916-4429-8435-AF880EC19371}"/>
              </a:ext>
            </a:extLst>
          </p:cNvPr>
          <p:cNvSpPr>
            <a:spLocks noGrp="1"/>
          </p:cNvSpPr>
          <p:nvPr>
            <p:ph type="dt" sz="half" idx="10"/>
          </p:nvPr>
        </p:nvSpPr>
        <p:spPr/>
        <p:txBody>
          <a:bodyPr/>
          <a:lstStyle/>
          <a:p>
            <a:fld id="{AB264B91-6738-4288-9E76-153C8D651B92}" type="datetimeFigureOut">
              <a:rPr lang="el-GR" smtClean="0"/>
              <a:t>2/11/2021</a:t>
            </a:fld>
            <a:endParaRPr lang="el-GR"/>
          </a:p>
        </p:txBody>
      </p:sp>
      <p:sp>
        <p:nvSpPr>
          <p:cNvPr id="8" name="Θέση υποσέλιδου 7">
            <a:extLst>
              <a:ext uri="{FF2B5EF4-FFF2-40B4-BE49-F238E27FC236}">
                <a16:creationId xmlns:a16="http://schemas.microsoft.com/office/drawing/2014/main" id="{98772529-8CDE-4797-A9B0-681F117BE873}"/>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41B3DD6-2ABA-4E7F-95FB-D7DC309DFEB9}"/>
              </a:ext>
            </a:extLst>
          </p:cNvPr>
          <p:cNvSpPr>
            <a:spLocks noGrp="1"/>
          </p:cNvSpPr>
          <p:nvPr>
            <p:ph type="sldNum" sz="quarter" idx="12"/>
          </p:nvPr>
        </p:nvSpPr>
        <p:spPr/>
        <p:txBody>
          <a:bodyPr/>
          <a:lstStyle/>
          <a:p>
            <a:fld id="{41F3EED6-B66D-4470-A89C-279D90772EDB}" type="slidenum">
              <a:rPr lang="el-GR" smtClean="0"/>
              <a:t>‹#›</a:t>
            </a:fld>
            <a:endParaRPr lang="el-GR"/>
          </a:p>
        </p:txBody>
      </p:sp>
    </p:spTree>
    <p:extLst>
      <p:ext uri="{BB962C8B-B14F-4D97-AF65-F5344CB8AC3E}">
        <p14:creationId xmlns:p14="http://schemas.microsoft.com/office/powerpoint/2010/main" val="1261543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6A359C-07F6-47D9-8E00-96CF404BD9C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CD92A623-AE5B-4907-B33E-A5DF268C9FBF}"/>
              </a:ext>
            </a:extLst>
          </p:cNvPr>
          <p:cNvSpPr>
            <a:spLocks noGrp="1"/>
          </p:cNvSpPr>
          <p:nvPr>
            <p:ph type="dt" sz="half" idx="10"/>
          </p:nvPr>
        </p:nvSpPr>
        <p:spPr/>
        <p:txBody>
          <a:bodyPr/>
          <a:lstStyle/>
          <a:p>
            <a:fld id="{AB264B91-6738-4288-9E76-153C8D651B92}" type="datetimeFigureOut">
              <a:rPr lang="el-GR" smtClean="0"/>
              <a:t>2/11/2021</a:t>
            </a:fld>
            <a:endParaRPr lang="el-GR"/>
          </a:p>
        </p:txBody>
      </p:sp>
      <p:sp>
        <p:nvSpPr>
          <p:cNvPr id="4" name="Θέση υποσέλιδου 3">
            <a:extLst>
              <a:ext uri="{FF2B5EF4-FFF2-40B4-BE49-F238E27FC236}">
                <a16:creationId xmlns:a16="http://schemas.microsoft.com/office/drawing/2014/main" id="{CE933698-5842-414E-8506-498016DE27E4}"/>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79AAA60-6844-4348-8576-E6DB2D83481B}"/>
              </a:ext>
            </a:extLst>
          </p:cNvPr>
          <p:cNvSpPr>
            <a:spLocks noGrp="1"/>
          </p:cNvSpPr>
          <p:nvPr>
            <p:ph type="sldNum" sz="quarter" idx="12"/>
          </p:nvPr>
        </p:nvSpPr>
        <p:spPr/>
        <p:txBody>
          <a:bodyPr/>
          <a:lstStyle/>
          <a:p>
            <a:fld id="{41F3EED6-B66D-4470-A89C-279D90772EDB}" type="slidenum">
              <a:rPr lang="el-GR" smtClean="0"/>
              <a:t>‹#›</a:t>
            </a:fld>
            <a:endParaRPr lang="el-GR"/>
          </a:p>
        </p:txBody>
      </p:sp>
    </p:spTree>
    <p:extLst>
      <p:ext uri="{BB962C8B-B14F-4D97-AF65-F5344CB8AC3E}">
        <p14:creationId xmlns:p14="http://schemas.microsoft.com/office/powerpoint/2010/main" val="3960621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C6B71D3-9FE5-4D16-9812-27F1F78732AC}"/>
              </a:ext>
            </a:extLst>
          </p:cNvPr>
          <p:cNvSpPr>
            <a:spLocks noGrp="1"/>
          </p:cNvSpPr>
          <p:nvPr>
            <p:ph type="dt" sz="half" idx="10"/>
          </p:nvPr>
        </p:nvSpPr>
        <p:spPr/>
        <p:txBody>
          <a:bodyPr/>
          <a:lstStyle/>
          <a:p>
            <a:fld id="{AB264B91-6738-4288-9E76-153C8D651B92}" type="datetimeFigureOut">
              <a:rPr lang="el-GR" smtClean="0"/>
              <a:t>2/11/2021</a:t>
            </a:fld>
            <a:endParaRPr lang="el-GR"/>
          </a:p>
        </p:txBody>
      </p:sp>
      <p:sp>
        <p:nvSpPr>
          <p:cNvPr id="3" name="Θέση υποσέλιδου 2">
            <a:extLst>
              <a:ext uri="{FF2B5EF4-FFF2-40B4-BE49-F238E27FC236}">
                <a16:creationId xmlns:a16="http://schemas.microsoft.com/office/drawing/2014/main" id="{AFCC9621-E8C7-4391-BA71-6471461B0FD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C91A89EF-4B92-4460-A128-617732C2F022}"/>
              </a:ext>
            </a:extLst>
          </p:cNvPr>
          <p:cNvSpPr>
            <a:spLocks noGrp="1"/>
          </p:cNvSpPr>
          <p:nvPr>
            <p:ph type="sldNum" sz="quarter" idx="12"/>
          </p:nvPr>
        </p:nvSpPr>
        <p:spPr/>
        <p:txBody>
          <a:bodyPr/>
          <a:lstStyle/>
          <a:p>
            <a:fld id="{41F3EED6-B66D-4470-A89C-279D90772EDB}" type="slidenum">
              <a:rPr lang="el-GR" smtClean="0"/>
              <a:t>‹#›</a:t>
            </a:fld>
            <a:endParaRPr lang="el-GR"/>
          </a:p>
        </p:txBody>
      </p:sp>
    </p:spTree>
    <p:extLst>
      <p:ext uri="{BB962C8B-B14F-4D97-AF65-F5344CB8AC3E}">
        <p14:creationId xmlns:p14="http://schemas.microsoft.com/office/powerpoint/2010/main" val="515959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57CB61-DF02-4C52-BB9E-A3BB8A5B589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19BEAFD-0BFC-432D-A501-FA63E4CAC2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D4B09C87-978A-4BA6-9E67-8C387FF80D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AC504C7-A0EB-4921-9CF8-C04EE1797938}"/>
              </a:ext>
            </a:extLst>
          </p:cNvPr>
          <p:cNvSpPr>
            <a:spLocks noGrp="1"/>
          </p:cNvSpPr>
          <p:nvPr>
            <p:ph type="dt" sz="half" idx="10"/>
          </p:nvPr>
        </p:nvSpPr>
        <p:spPr/>
        <p:txBody>
          <a:bodyPr/>
          <a:lstStyle/>
          <a:p>
            <a:fld id="{AB264B91-6738-4288-9E76-153C8D651B92}" type="datetimeFigureOut">
              <a:rPr lang="el-GR" smtClean="0"/>
              <a:t>2/11/2021</a:t>
            </a:fld>
            <a:endParaRPr lang="el-GR"/>
          </a:p>
        </p:txBody>
      </p:sp>
      <p:sp>
        <p:nvSpPr>
          <p:cNvPr id="6" name="Θέση υποσέλιδου 5">
            <a:extLst>
              <a:ext uri="{FF2B5EF4-FFF2-40B4-BE49-F238E27FC236}">
                <a16:creationId xmlns:a16="http://schemas.microsoft.com/office/drawing/2014/main" id="{B7E63348-8CAB-4B6B-9F1F-2B22D3EB486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72CFF37-DC11-439E-B483-BCEFC5A4BE73}"/>
              </a:ext>
            </a:extLst>
          </p:cNvPr>
          <p:cNvSpPr>
            <a:spLocks noGrp="1"/>
          </p:cNvSpPr>
          <p:nvPr>
            <p:ph type="sldNum" sz="quarter" idx="12"/>
          </p:nvPr>
        </p:nvSpPr>
        <p:spPr/>
        <p:txBody>
          <a:bodyPr/>
          <a:lstStyle/>
          <a:p>
            <a:fld id="{41F3EED6-B66D-4470-A89C-279D90772EDB}" type="slidenum">
              <a:rPr lang="el-GR" smtClean="0"/>
              <a:t>‹#›</a:t>
            </a:fld>
            <a:endParaRPr lang="el-GR"/>
          </a:p>
        </p:txBody>
      </p:sp>
    </p:spTree>
    <p:extLst>
      <p:ext uri="{BB962C8B-B14F-4D97-AF65-F5344CB8AC3E}">
        <p14:creationId xmlns:p14="http://schemas.microsoft.com/office/powerpoint/2010/main" val="2415665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541548-2DF9-400B-871D-354276898A9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A2DBB04-84D6-4D9C-B7A9-68D388B419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2D8A493A-9F51-4A21-A568-ED1FE1F54D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5520F47-6640-4788-90A0-EF40401C950F}"/>
              </a:ext>
            </a:extLst>
          </p:cNvPr>
          <p:cNvSpPr>
            <a:spLocks noGrp="1"/>
          </p:cNvSpPr>
          <p:nvPr>
            <p:ph type="dt" sz="half" idx="10"/>
          </p:nvPr>
        </p:nvSpPr>
        <p:spPr/>
        <p:txBody>
          <a:bodyPr/>
          <a:lstStyle/>
          <a:p>
            <a:fld id="{AB264B91-6738-4288-9E76-153C8D651B92}" type="datetimeFigureOut">
              <a:rPr lang="el-GR" smtClean="0"/>
              <a:t>2/11/2021</a:t>
            </a:fld>
            <a:endParaRPr lang="el-GR"/>
          </a:p>
        </p:txBody>
      </p:sp>
      <p:sp>
        <p:nvSpPr>
          <p:cNvPr id="6" name="Θέση υποσέλιδου 5">
            <a:extLst>
              <a:ext uri="{FF2B5EF4-FFF2-40B4-BE49-F238E27FC236}">
                <a16:creationId xmlns:a16="http://schemas.microsoft.com/office/drawing/2014/main" id="{0277AFF8-2D41-4A55-951D-1C812D0B9FE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6FB9FCE-3177-4F10-B72B-752FCD0E8E5E}"/>
              </a:ext>
            </a:extLst>
          </p:cNvPr>
          <p:cNvSpPr>
            <a:spLocks noGrp="1"/>
          </p:cNvSpPr>
          <p:nvPr>
            <p:ph type="sldNum" sz="quarter" idx="12"/>
          </p:nvPr>
        </p:nvSpPr>
        <p:spPr/>
        <p:txBody>
          <a:bodyPr/>
          <a:lstStyle/>
          <a:p>
            <a:fld id="{41F3EED6-B66D-4470-A89C-279D90772EDB}" type="slidenum">
              <a:rPr lang="el-GR" smtClean="0"/>
              <a:t>‹#›</a:t>
            </a:fld>
            <a:endParaRPr lang="el-GR"/>
          </a:p>
        </p:txBody>
      </p:sp>
    </p:spTree>
    <p:extLst>
      <p:ext uri="{BB962C8B-B14F-4D97-AF65-F5344CB8AC3E}">
        <p14:creationId xmlns:p14="http://schemas.microsoft.com/office/powerpoint/2010/main" val="1747853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1C018E14-08E2-4B19-96B4-94FAED884B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99752BE-DA6E-4CAC-A9B7-C4BCDBE381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EBEFC19-F287-419D-A524-17E5B01FEA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264B91-6738-4288-9E76-153C8D651B92}" type="datetimeFigureOut">
              <a:rPr lang="el-GR" smtClean="0"/>
              <a:t>2/11/2021</a:t>
            </a:fld>
            <a:endParaRPr lang="el-GR"/>
          </a:p>
        </p:txBody>
      </p:sp>
      <p:sp>
        <p:nvSpPr>
          <p:cNvPr id="5" name="Θέση υποσέλιδου 4">
            <a:extLst>
              <a:ext uri="{FF2B5EF4-FFF2-40B4-BE49-F238E27FC236}">
                <a16:creationId xmlns:a16="http://schemas.microsoft.com/office/drawing/2014/main" id="{1D4F5B9D-4678-49C3-B7C1-485A358CD6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40499DC-02E7-4660-9CB6-C44A4A500A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F3EED6-B66D-4470-A89C-279D90772EDB}" type="slidenum">
              <a:rPr lang="el-GR" smtClean="0"/>
              <a:t>‹#›</a:t>
            </a:fld>
            <a:endParaRPr lang="el-GR"/>
          </a:p>
        </p:txBody>
      </p:sp>
    </p:spTree>
    <p:extLst>
      <p:ext uri="{BB962C8B-B14F-4D97-AF65-F5344CB8AC3E}">
        <p14:creationId xmlns:p14="http://schemas.microsoft.com/office/powerpoint/2010/main" val="32880784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B164D969-46F1-44FC-B488-3FA68C6775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707"/>
            <a:ext cx="12188952" cy="6656293"/>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F3003D4E-E9FF-4669-90E7-7CED081587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20008" r="8214" b="57101"/>
          <a:stretch/>
        </p:blipFill>
        <p:spPr>
          <a:xfrm flipV="1">
            <a:off x="2" y="1"/>
            <a:ext cx="12191999" cy="1878950"/>
          </a:xfrm>
          <a:custGeom>
            <a:avLst/>
            <a:gdLst>
              <a:gd name="connsiteX0" fmla="*/ 0 w 12191999"/>
              <a:gd name="connsiteY0" fmla="*/ 1878950 h 1878950"/>
              <a:gd name="connsiteX1" fmla="*/ 12191999 w 12191999"/>
              <a:gd name="connsiteY1" fmla="*/ 1878950 h 1878950"/>
              <a:gd name="connsiteX2" fmla="*/ 12191999 w 12191999"/>
              <a:gd name="connsiteY2" fmla="*/ 0 h 1878950"/>
              <a:gd name="connsiteX3" fmla="*/ 0 w 12191999"/>
              <a:gd name="connsiteY3" fmla="*/ 0 h 1878950"/>
            </a:gdLst>
            <a:ahLst/>
            <a:cxnLst>
              <a:cxn ang="0">
                <a:pos x="connsiteX0" y="connsiteY0"/>
              </a:cxn>
              <a:cxn ang="0">
                <a:pos x="connsiteX1" y="connsiteY1"/>
              </a:cxn>
              <a:cxn ang="0">
                <a:pos x="connsiteX2" y="connsiteY2"/>
              </a:cxn>
              <a:cxn ang="0">
                <a:pos x="connsiteX3" y="connsiteY3"/>
              </a:cxn>
            </a:cxnLst>
            <a:rect l="l" t="t" r="r" b="b"/>
            <a:pathLst>
              <a:path w="12191999" h="1878950">
                <a:moveTo>
                  <a:pt x="0" y="1878950"/>
                </a:moveTo>
                <a:lnTo>
                  <a:pt x="12191999" y="1878950"/>
                </a:lnTo>
                <a:lnTo>
                  <a:pt x="12191999" y="0"/>
                </a:lnTo>
                <a:lnTo>
                  <a:pt x="0" y="0"/>
                </a:lnTo>
                <a:close/>
              </a:path>
            </a:pathLst>
          </a:custGeom>
        </p:spPr>
      </p:pic>
      <p:pic>
        <p:nvPicPr>
          <p:cNvPr id="22" name="Picture 21">
            <a:extLst>
              <a:ext uri="{FF2B5EF4-FFF2-40B4-BE49-F238E27FC236}">
                <a16:creationId xmlns:a16="http://schemas.microsoft.com/office/drawing/2014/main" id="{A7D98261-3895-4FB5-B9CE-26FAF635730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1" r="8214" b="80325"/>
          <a:stretch/>
        </p:blipFill>
        <p:spPr>
          <a:xfrm flipV="1">
            <a:off x="0" y="4914024"/>
            <a:ext cx="12191999" cy="1614974"/>
          </a:xfrm>
          <a:custGeom>
            <a:avLst/>
            <a:gdLst>
              <a:gd name="connsiteX0" fmla="*/ 0 w 12191999"/>
              <a:gd name="connsiteY0" fmla="*/ 1614974 h 1614974"/>
              <a:gd name="connsiteX1" fmla="*/ 12191999 w 12191999"/>
              <a:gd name="connsiteY1" fmla="*/ 1614974 h 1614974"/>
              <a:gd name="connsiteX2" fmla="*/ 12191999 w 12191999"/>
              <a:gd name="connsiteY2" fmla="*/ 0 h 1614974"/>
              <a:gd name="connsiteX3" fmla="*/ 0 w 12191999"/>
              <a:gd name="connsiteY3" fmla="*/ 0 h 1614974"/>
            </a:gdLst>
            <a:ahLst/>
            <a:cxnLst>
              <a:cxn ang="0">
                <a:pos x="connsiteX0" y="connsiteY0"/>
              </a:cxn>
              <a:cxn ang="0">
                <a:pos x="connsiteX1" y="connsiteY1"/>
              </a:cxn>
              <a:cxn ang="0">
                <a:pos x="connsiteX2" y="connsiteY2"/>
              </a:cxn>
              <a:cxn ang="0">
                <a:pos x="connsiteX3" y="connsiteY3"/>
              </a:cxn>
            </a:cxnLst>
            <a:rect l="l" t="t" r="r" b="b"/>
            <a:pathLst>
              <a:path w="12191999" h="1614974">
                <a:moveTo>
                  <a:pt x="0" y="1614974"/>
                </a:moveTo>
                <a:lnTo>
                  <a:pt x="12191999" y="1614974"/>
                </a:lnTo>
                <a:lnTo>
                  <a:pt x="12191999" y="0"/>
                </a:lnTo>
                <a:lnTo>
                  <a:pt x="0" y="0"/>
                </a:lnTo>
                <a:close/>
              </a:path>
            </a:pathLst>
          </a:custGeom>
        </p:spPr>
      </p:pic>
      <p:sp>
        <p:nvSpPr>
          <p:cNvPr id="4" name="TextBox 3">
            <a:extLst>
              <a:ext uri="{FF2B5EF4-FFF2-40B4-BE49-F238E27FC236}">
                <a16:creationId xmlns:a16="http://schemas.microsoft.com/office/drawing/2014/main" id="{60E794E7-BFFA-4D20-AC76-D69C7FB9745E}"/>
              </a:ext>
            </a:extLst>
          </p:cNvPr>
          <p:cNvSpPr txBox="1"/>
          <p:nvPr/>
        </p:nvSpPr>
        <p:spPr>
          <a:xfrm>
            <a:off x="224380" y="1369347"/>
            <a:ext cx="3510845" cy="4054282"/>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dirty="0" err="1">
                <a:solidFill>
                  <a:schemeClr val="bg1"/>
                </a:solidFill>
                <a:latin typeface="Segoe Print" panose="02000600000000000000" pitchFamily="2" charset="0"/>
              </a:rPr>
              <a:t>Τελικά</a:t>
            </a:r>
            <a:r>
              <a:rPr lang="en-US" sz="4000" dirty="0">
                <a:solidFill>
                  <a:schemeClr val="bg1"/>
                </a:solidFill>
                <a:latin typeface="Segoe Print" panose="02000600000000000000" pitchFamily="2" charset="0"/>
              </a:rPr>
              <a:t> παρα</a:t>
            </a:r>
            <a:r>
              <a:rPr lang="en-US" sz="4000" dirty="0" err="1">
                <a:solidFill>
                  <a:schemeClr val="bg1"/>
                </a:solidFill>
                <a:latin typeface="Segoe Print" panose="02000600000000000000" pitchFamily="2" charset="0"/>
              </a:rPr>
              <a:t>δοτέ</a:t>
            </a:r>
            <a:r>
              <a:rPr lang="en-US" sz="4000" dirty="0">
                <a:solidFill>
                  <a:schemeClr val="bg1"/>
                </a:solidFill>
                <a:latin typeface="Segoe Print" panose="02000600000000000000" pitchFamily="2" charset="0"/>
              </a:rPr>
              <a:t>α για αξιολόγηση </a:t>
            </a:r>
          </a:p>
        </p:txBody>
      </p:sp>
      <p:sp>
        <p:nvSpPr>
          <p:cNvPr id="5" name="TextBox 4">
            <a:extLst>
              <a:ext uri="{FF2B5EF4-FFF2-40B4-BE49-F238E27FC236}">
                <a16:creationId xmlns:a16="http://schemas.microsoft.com/office/drawing/2014/main" id="{A342A7AE-F60D-4A3B-AF04-17541B45A9BF}"/>
              </a:ext>
            </a:extLst>
          </p:cNvPr>
          <p:cNvSpPr txBox="1"/>
          <p:nvPr/>
        </p:nvSpPr>
        <p:spPr>
          <a:xfrm>
            <a:off x="3735225" y="1894138"/>
            <a:ext cx="8128932" cy="2399061"/>
          </a:xfrm>
          <a:prstGeom prst="rect">
            <a:avLst/>
          </a:prstGeom>
        </p:spPr>
        <p:txBody>
          <a:bodyPr vert="horz" lIns="91440" tIns="45720" rIns="91440" bIns="45720" rtlCol="0" anchor="ctr">
            <a:normAutofit/>
          </a:bodyPr>
          <a:lstStyle/>
          <a:p>
            <a:pPr>
              <a:lnSpc>
                <a:spcPct val="90000"/>
              </a:lnSpc>
              <a:spcAft>
                <a:spcPts val="600"/>
              </a:spcAft>
            </a:pPr>
            <a:r>
              <a:rPr lang="en-US" dirty="0" err="1">
                <a:solidFill>
                  <a:schemeClr val="bg1"/>
                </a:solidFill>
                <a:latin typeface="Segoe Print" panose="02000600000000000000" pitchFamily="2" charset="0"/>
              </a:rPr>
              <a:t>Το</a:t>
            </a:r>
            <a:r>
              <a:rPr lang="en-US" dirty="0">
                <a:solidFill>
                  <a:schemeClr val="bg1"/>
                </a:solidFill>
                <a:latin typeface="Segoe Print" panose="02000600000000000000" pitchFamily="2" charset="0"/>
              </a:rPr>
              <a:t> </a:t>
            </a:r>
            <a:r>
              <a:rPr lang="en-US" dirty="0" err="1">
                <a:solidFill>
                  <a:schemeClr val="bg1"/>
                </a:solidFill>
                <a:latin typeface="Segoe Print" panose="02000600000000000000" pitchFamily="2" charset="0"/>
              </a:rPr>
              <a:t>τελικό</a:t>
            </a:r>
            <a:r>
              <a:rPr lang="en-US" dirty="0">
                <a:solidFill>
                  <a:schemeClr val="bg1"/>
                </a:solidFill>
                <a:latin typeface="Segoe Print" panose="02000600000000000000" pitchFamily="2" charset="0"/>
              </a:rPr>
              <a:t> παρα</a:t>
            </a:r>
            <a:r>
              <a:rPr lang="en-US" dirty="0" err="1">
                <a:solidFill>
                  <a:schemeClr val="bg1"/>
                </a:solidFill>
                <a:latin typeface="Segoe Print" panose="02000600000000000000" pitchFamily="2" charset="0"/>
              </a:rPr>
              <a:t>δοτέο</a:t>
            </a:r>
            <a:r>
              <a:rPr lang="en-US" dirty="0">
                <a:solidFill>
                  <a:schemeClr val="bg1"/>
                </a:solidFill>
                <a:latin typeface="Segoe Print" panose="02000600000000000000" pitchFamily="2" charset="0"/>
              </a:rPr>
              <a:t> π</a:t>
            </a:r>
            <a:r>
              <a:rPr lang="en-US" dirty="0" err="1">
                <a:solidFill>
                  <a:schemeClr val="bg1"/>
                </a:solidFill>
                <a:latin typeface="Segoe Print" panose="02000600000000000000" pitchFamily="2" charset="0"/>
              </a:rPr>
              <a:t>ρος</a:t>
            </a:r>
            <a:r>
              <a:rPr lang="en-US" dirty="0">
                <a:solidFill>
                  <a:schemeClr val="bg1"/>
                </a:solidFill>
                <a:latin typeface="Segoe Print" panose="02000600000000000000" pitchFamily="2" charset="0"/>
              </a:rPr>
              <a:t> α</a:t>
            </a:r>
            <a:r>
              <a:rPr lang="en-US" dirty="0" err="1">
                <a:solidFill>
                  <a:schemeClr val="bg1"/>
                </a:solidFill>
                <a:latin typeface="Segoe Print" panose="02000600000000000000" pitchFamily="2" charset="0"/>
              </a:rPr>
              <a:t>ξιολόγηση</a:t>
            </a:r>
            <a:r>
              <a:rPr lang="en-US" dirty="0">
                <a:solidFill>
                  <a:schemeClr val="bg1"/>
                </a:solidFill>
                <a:latin typeface="Segoe Print" panose="02000600000000000000" pitchFamily="2" charset="0"/>
              </a:rPr>
              <a:t> θα </a:t>
            </a:r>
            <a:r>
              <a:rPr lang="en-US" dirty="0" err="1">
                <a:solidFill>
                  <a:schemeClr val="bg1"/>
                </a:solidFill>
                <a:latin typeface="Segoe Print" panose="02000600000000000000" pitchFamily="2" charset="0"/>
              </a:rPr>
              <a:t>είν</a:t>
            </a:r>
            <a:r>
              <a:rPr lang="en-US" dirty="0">
                <a:solidFill>
                  <a:schemeClr val="bg1"/>
                </a:solidFill>
                <a:latin typeface="Segoe Print" panose="02000600000000000000" pitchFamily="2" charset="0"/>
              </a:rPr>
              <a:t>αι η δημιουργία ενός ερευνητικού άρθρου βασισμένου σε ποιοτικές</a:t>
            </a:r>
            <a:r>
              <a:rPr lang="el-GR" dirty="0">
                <a:solidFill>
                  <a:schemeClr val="bg1"/>
                </a:solidFill>
                <a:latin typeface="Segoe Print" panose="02000600000000000000" pitchFamily="2" charset="0"/>
              </a:rPr>
              <a:t> ή/και ποσοτικές</a:t>
            </a:r>
            <a:r>
              <a:rPr lang="en-US" dirty="0">
                <a:solidFill>
                  <a:schemeClr val="bg1"/>
                </a:solidFill>
                <a:latin typeface="Segoe Print" panose="02000600000000000000" pitchFamily="2" charset="0"/>
              </a:rPr>
              <a:t> μεθόδους. </a:t>
            </a:r>
            <a:r>
              <a:rPr lang="en-US" dirty="0" err="1">
                <a:solidFill>
                  <a:schemeClr val="bg1"/>
                </a:solidFill>
                <a:latin typeface="Segoe Print" panose="02000600000000000000" pitchFamily="2" charset="0"/>
              </a:rPr>
              <a:t>Γι</a:t>
            </a:r>
            <a:r>
              <a:rPr lang="en-US" dirty="0">
                <a:solidFill>
                  <a:schemeClr val="bg1"/>
                </a:solidFill>
                <a:latin typeface="Segoe Print" panose="02000600000000000000" pitchFamily="2" charset="0"/>
              </a:rPr>
              <a:t>α τον σκοπό αυτό θα πρέπει οι φοιτητές/τριες να κατανοήσουν σε βάθος την δομή του ερευνητικού σχεδιασμού και την λογική της ανάλυσης των ερευνητικών δεδομέων που έχουν συλλεχθεί με ποιοτικές</a:t>
            </a:r>
            <a:r>
              <a:rPr lang="el-GR" dirty="0">
                <a:solidFill>
                  <a:schemeClr val="bg1"/>
                </a:solidFill>
                <a:latin typeface="Segoe Print" panose="02000600000000000000" pitchFamily="2" charset="0"/>
              </a:rPr>
              <a:t>/ποσοτικές</a:t>
            </a:r>
            <a:r>
              <a:rPr lang="en-US" dirty="0">
                <a:solidFill>
                  <a:schemeClr val="bg1"/>
                </a:solidFill>
                <a:latin typeface="Segoe Print" panose="02000600000000000000" pitchFamily="2" charset="0"/>
              </a:rPr>
              <a:t> μεθόδους. </a:t>
            </a:r>
          </a:p>
        </p:txBody>
      </p:sp>
      <p:sp>
        <p:nvSpPr>
          <p:cNvPr id="24" name="Rectangle 23">
            <a:extLst>
              <a:ext uri="{FF2B5EF4-FFF2-40B4-BE49-F238E27FC236}">
                <a16:creationId xmlns:a16="http://schemas.microsoft.com/office/drawing/2014/main" id="{9E0A01E6-95B9-424D-93AE-19F4928DFD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44454"/>
            <a:ext cx="12188952" cy="81354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1801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B164D969-46F1-44FC-B488-3FA68C6775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707"/>
            <a:ext cx="12188952" cy="6656293"/>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a:extLst>
              <a:ext uri="{FF2B5EF4-FFF2-40B4-BE49-F238E27FC236}">
                <a16:creationId xmlns:a16="http://schemas.microsoft.com/office/drawing/2014/main" id="{F3003D4E-E9FF-4669-90E7-7CED081587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20008" r="8214" b="57101"/>
          <a:stretch/>
        </p:blipFill>
        <p:spPr>
          <a:xfrm flipV="1">
            <a:off x="2" y="1"/>
            <a:ext cx="12191999" cy="1878950"/>
          </a:xfrm>
          <a:custGeom>
            <a:avLst/>
            <a:gdLst>
              <a:gd name="connsiteX0" fmla="*/ 0 w 12191999"/>
              <a:gd name="connsiteY0" fmla="*/ 1878950 h 1878950"/>
              <a:gd name="connsiteX1" fmla="*/ 12191999 w 12191999"/>
              <a:gd name="connsiteY1" fmla="*/ 1878950 h 1878950"/>
              <a:gd name="connsiteX2" fmla="*/ 12191999 w 12191999"/>
              <a:gd name="connsiteY2" fmla="*/ 0 h 1878950"/>
              <a:gd name="connsiteX3" fmla="*/ 0 w 12191999"/>
              <a:gd name="connsiteY3" fmla="*/ 0 h 1878950"/>
            </a:gdLst>
            <a:ahLst/>
            <a:cxnLst>
              <a:cxn ang="0">
                <a:pos x="connsiteX0" y="connsiteY0"/>
              </a:cxn>
              <a:cxn ang="0">
                <a:pos x="connsiteX1" y="connsiteY1"/>
              </a:cxn>
              <a:cxn ang="0">
                <a:pos x="connsiteX2" y="connsiteY2"/>
              </a:cxn>
              <a:cxn ang="0">
                <a:pos x="connsiteX3" y="connsiteY3"/>
              </a:cxn>
            </a:cxnLst>
            <a:rect l="l" t="t" r="r" b="b"/>
            <a:pathLst>
              <a:path w="12191999" h="1878950">
                <a:moveTo>
                  <a:pt x="0" y="1878950"/>
                </a:moveTo>
                <a:lnTo>
                  <a:pt x="12191999" y="1878950"/>
                </a:lnTo>
                <a:lnTo>
                  <a:pt x="12191999" y="0"/>
                </a:lnTo>
                <a:lnTo>
                  <a:pt x="0" y="0"/>
                </a:lnTo>
                <a:close/>
              </a:path>
            </a:pathLst>
          </a:custGeom>
        </p:spPr>
      </p:pic>
      <p:pic>
        <p:nvPicPr>
          <p:cNvPr id="22" name="Picture 21">
            <a:extLst>
              <a:ext uri="{FF2B5EF4-FFF2-40B4-BE49-F238E27FC236}">
                <a16:creationId xmlns:a16="http://schemas.microsoft.com/office/drawing/2014/main" id="{A7D98261-3895-4FB5-B9CE-26FAF635730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1" r="8214" b="80325"/>
          <a:stretch/>
        </p:blipFill>
        <p:spPr>
          <a:xfrm flipV="1">
            <a:off x="0" y="4914024"/>
            <a:ext cx="12191999" cy="1614974"/>
          </a:xfrm>
          <a:custGeom>
            <a:avLst/>
            <a:gdLst>
              <a:gd name="connsiteX0" fmla="*/ 0 w 12191999"/>
              <a:gd name="connsiteY0" fmla="*/ 1614974 h 1614974"/>
              <a:gd name="connsiteX1" fmla="*/ 12191999 w 12191999"/>
              <a:gd name="connsiteY1" fmla="*/ 1614974 h 1614974"/>
              <a:gd name="connsiteX2" fmla="*/ 12191999 w 12191999"/>
              <a:gd name="connsiteY2" fmla="*/ 0 h 1614974"/>
              <a:gd name="connsiteX3" fmla="*/ 0 w 12191999"/>
              <a:gd name="connsiteY3" fmla="*/ 0 h 1614974"/>
            </a:gdLst>
            <a:ahLst/>
            <a:cxnLst>
              <a:cxn ang="0">
                <a:pos x="connsiteX0" y="connsiteY0"/>
              </a:cxn>
              <a:cxn ang="0">
                <a:pos x="connsiteX1" y="connsiteY1"/>
              </a:cxn>
              <a:cxn ang="0">
                <a:pos x="connsiteX2" y="connsiteY2"/>
              </a:cxn>
              <a:cxn ang="0">
                <a:pos x="connsiteX3" y="connsiteY3"/>
              </a:cxn>
            </a:cxnLst>
            <a:rect l="l" t="t" r="r" b="b"/>
            <a:pathLst>
              <a:path w="12191999" h="1614974">
                <a:moveTo>
                  <a:pt x="0" y="1614974"/>
                </a:moveTo>
                <a:lnTo>
                  <a:pt x="12191999" y="1614974"/>
                </a:lnTo>
                <a:lnTo>
                  <a:pt x="12191999" y="0"/>
                </a:lnTo>
                <a:lnTo>
                  <a:pt x="0" y="0"/>
                </a:lnTo>
                <a:close/>
              </a:path>
            </a:pathLst>
          </a:custGeom>
        </p:spPr>
      </p:pic>
      <p:sp>
        <p:nvSpPr>
          <p:cNvPr id="4" name="TextBox 3">
            <a:extLst>
              <a:ext uri="{FF2B5EF4-FFF2-40B4-BE49-F238E27FC236}">
                <a16:creationId xmlns:a16="http://schemas.microsoft.com/office/drawing/2014/main" id="{60E794E7-BFFA-4D20-AC76-D69C7FB9745E}"/>
              </a:ext>
            </a:extLst>
          </p:cNvPr>
          <p:cNvSpPr txBox="1"/>
          <p:nvPr/>
        </p:nvSpPr>
        <p:spPr>
          <a:xfrm>
            <a:off x="-3049" y="174718"/>
            <a:ext cx="2124536" cy="1306741"/>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lang="el-GR" sz="4000" dirty="0">
                <a:latin typeface="Calibri Light" panose="020F0302020204030204"/>
              </a:rPr>
              <a:t>Δομή  εργασίας</a:t>
            </a:r>
            <a:endParaRPr kumimoji="0" lang="en-US" sz="4000" b="0" i="0" u="none" strike="noStrike" kern="1200" cap="none" spc="0" normalizeH="0" baseline="0" noProof="0" dirty="0">
              <a:ln>
                <a:noFill/>
              </a:ln>
              <a:effectLst/>
              <a:uLnTx/>
              <a:uFillTx/>
              <a:latin typeface="Calibri Light" panose="020F0302020204030204"/>
              <a:ea typeface="+mn-ea"/>
              <a:cs typeface="+mn-cs"/>
            </a:endParaRPr>
          </a:p>
        </p:txBody>
      </p:sp>
      <p:sp>
        <p:nvSpPr>
          <p:cNvPr id="24" name="Rectangle 23">
            <a:extLst>
              <a:ext uri="{FF2B5EF4-FFF2-40B4-BE49-F238E27FC236}">
                <a16:creationId xmlns:a16="http://schemas.microsoft.com/office/drawing/2014/main" id="{9E0A01E6-95B9-424D-93AE-19F4928DFD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44454"/>
            <a:ext cx="12188952" cy="81354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A1251762-BB7B-4E9D-8EB9-113CCDD45FAE}"/>
              </a:ext>
            </a:extLst>
          </p:cNvPr>
          <p:cNvSpPr txBox="1"/>
          <p:nvPr/>
        </p:nvSpPr>
        <p:spPr>
          <a:xfrm>
            <a:off x="-6439" y="1618063"/>
            <a:ext cx="2332139" cy="3139321"/>
          </a:xfrm>
          <a:prstGeom prst="rect">
            <a:avLst/>
          </a:prstGeom>
          <a:noFill/>
        </p:spPr>
        <p:txBody>
          <a:bodyPr wrap="square" rtlCol="0">
            <a:spAutoFit/>
          </a:bodyPr>
          <a:lstStyle/>
          <a:p>
            <a:pPr marL="342900" indent="-342900">
              <a:buFont typeface="+mj-lt"/>
              <a:buAutoNum type="arabicPeriod"/>
            </a:pPr>
            <a:r>
              <a:rPr lang="el-GR" dirty="0">
                <a:solidFill>
                  <a:schemeClr val="bg1"/>
                </a:solidFill>
                <a:latin typeface="Segoe Print" panose="02000600000000000000" pitchFamily="2" charset="0"/>
              </a:rPr>
              <a:t>Εισαγωγή</a:t>
            </a:r>
          </a:p>
          <a:p>
            <a:pPr marL="342900" indent="-342900">
              <a:buFont typeface="+mj-lt"/>
              <a:buAutoNum type="arabicPeriod"/>
            </a:pPr>
            <a:endParaRPr lang="el-GR" dirty="0">
              <a:solidFill>
                <a:schemeClr val="bg1"/>
              </a:solidFill>
            </a:endParaRPr>
          </a:p>
          <a:p>
            <a:pPr marL="342900" indent="-342900">
              <a:buFont typeface="+mj-lt"/>
              <a:buAutoNum type="arabicPeriod"/>
            </a:pPr>
            <a:r>
              <a:rPr lang="el-GR" dirty="0">
                <a:solidFill>
                  <a:schemeClr val="bg1"/>
                </a:solidFill>
                <a:latin typeface="Segoe Print" panose="02000600000000000000" pitchFamily="2" charset="0"/>
              </a:rPr>
              <a:t>Βιβλιογραφική επισκόπηση</a:t>
            </a:r>
          </a:p>
          <a:p>
            <a:pPr marL="342900" indent="-342900">
              <a:buFont typeface="+mj-lt"/>
              <a:buAutoNum type="arabicPeriod"/>
            </a:pPr>
            <a:endParaRPr lang="el-GR" dirty="0">
              <a:solidFill>
                <a:schemeClr val="bg1"/>
              </a:solidFill>
              <a:latin typeface="Segoe Print" panose="02000600000000000000" pitchFamily="2" charset="0"/>
            </a:endParaRPr>
          </a:p>
          <a:p>
            <a:pPr marL="342900" indent="-342900">
              <a:buFont typeface="+mj-lt"/>
              <a:buAutoNum type="arabicPeriod"/>
            </a:pPr>
            <a:r>
              <a:rPr lang="el-GR" dirty="0">
                <a:solidFill>
                  <a:schemeClr val="bg1"/>
                </a:solidFill>
                <a:latin typeface="Segoe Print" panose="02000600000000000000" pitchFamily="2" charset="0"/>
              </a:rPr>
              <a:t>Ερευνητικός σκοπός και ερευνητικά ερωτήματα</a:t>
            </a:r>
          </a:p>
          <a:p>
            <a:pPr marL="342900" indent="-342900">
              <a:buFont typeface="+mj-lt"/>
              <a:buAutoNum type="arabicPeriod"/>
            </a:pPr>
            <a:endParaRPr lang="el-GR" dirty="0">
              <a:solidFill>
                <a:schemeClr val="bg1"/>
              </a:solidFill>
              <a:latin typeface="Segoe Print" panose="02000600000000000000" pitchFamily="2" charset="0"/>
            </a:endParaRPr>
          </a:p>
          <a:p>
            <a:pPr marL="342900" indent="-342900">
              <a:buFont typeface="+mj-lt"/>
              <a:buAutoNum type="arabicPeriod"/>
            </a:pPr>
            <a:r>
              <a:rPr lang="el-GR" dirty="0">
                <a:solidFill>
                  <a:schemeClr val="bg1"/>
                </a:solidFill>
                <a:latin typeface="Segoe Print" panose="02000600000000000000" pitchFamily="2" charset="0"/>
              </a:rPr>
              <a:t>μεθοδολογία</a:t>
            </a:r>
          </a:p>
        </p:txBody>
      </p:sp>
      <p:sp>
        <p:nvSpPr>
          <p:cNvPr id="3" name="TextBox 2">
            <a:extLst>
              <a:ext uri="{FF2B5EF4-FFF2-40B4-BE49-F238E27FC236}">
                <a16:creationId xmlns:a16="http://schemas.microsoft.com/office/drawing/2014/main" id="{5D25AFB5-23DF-43FB-B7B8-8237C5C7532B}"/>
              </a:ext>
            </a:extLst>
          </p:cNvPr>
          <p:cNvSpPr txBox="1"/>
          <p:nvPr/>
        </p:nvSpPr>
        <p:spPr>
          <a:xfrm>
            <a:off x="3296873" y="65103"/>
            <a:ext cx="7575007" cy="1169551"/>
          </a:xfrm>
          <a:prstGeom prst="rect">
            <a:avLst/>
          </a:prstGeom>
          <a:noFill/>
        </p:spPr>
        <p:txBody>
          <a:bodyPr wrap="square" rtlCol="0">
            <a:spAutoFit/>
          </a:bodyPr>
          <a:lstStyle/>
          <a:p>
            <a:r>
              <a:rPr lang="el-GR" sz="1400" dirty="0">
                <a:latin typeface="Segoe Print" panose="02000600000000000000" pitchFamily="2" charset="0"/>
              </a:rPr>
              <a:t>Εδώ οριοθετείτε την προβληματική σας, παρουσιάζετε την σημαντικότητα του θέματος (ενδεχομένως παρουσιάζοντας ευρήματα ή/και ποσοτικά δεδομένα που να δείχνουν την επικαιρότητά του και για ποιο λόγο αξίζει να διαβαστεί η εργασία σας) και αναφέρεστε στην δομή της εργασίας σας (</a:t>
            </a:r>
            <a:r>
              <a:rPr lang="el-GR" sz="1400" dirty="0" err="1">
                <a:latin typeface="Segoe Print" panose="02000600000000000000" pitchFamily="2" charset="0"/>
              </a:rPr>
              <a:t>δηλ</a:t>
            </a:r>
            <a:r>
              <a:rPr lang="el-GR" sz="1400" dirty="0">
                <a:latin typeface="Segoe Print" panose="02000600000000000000" pitchFamily="2" charset="0"/>
              </a:rPr>
              <a:t> τι ακολουθεί και πως το έχετε οργανώσει)</a:t>
            </a:r>
          </a:p>
        </p:txBody>
      </p:sp>
      <p:sp>
        <p:nvSpPr>
          <p:cNvPr id="7" name="TextBox 6">
            <a:extLst>
              <a:ext uri="{FF2B5EF4-FFF2-40B4-BE49-F238E27FC236}">
                <a16:creationId xmlns:a16="http://schemas.microsoft.com/office/drawing/2014/main" id="{2A0437C6-3EC5-4CE2-BA3F-B30126C0A9D9}"/>
              </a:ext>
            </a:extLst>
          </p:cNvPr>
          <p:cNvSpPr txBox="1"/>
          <p:nvPr/>
        </p:nvSpPr>
        <p:spPr>
          <a:xfrm>
            <a:off x="2793534" y="1293352"/>
            <a:ext cx="9576331" cy="1600438"/>
          </a:xfrm>
          <a:prstGeom prst="rect">
            <a:avLst/>
          </a:prstGeom>
          <a:noFill/>
        </p:spPr>
        <p:txBody>
          <a:bodyPr wrap="square" rtlCol="0">
            <a:spAutoFit/>
          </a:bodyPr>
          <a:lstStyle/>
          <a:p>
            <a:r>
              <a:rPr lang="el-GR" sz="1400" dirty="0">
                <a:solidFill>
                  <a:schemeClr val="bg1"/>
                </a:solidFill>
                <a:latin typeface="Segoe Print" panose="02000600000000000000" pitchFamily="2" charset="0"/>
              </a:rPr>
              <a:t>Η βιβλιογραφική επισκόπηση ΔΕΝ θα γίνει με γραμμικό τρόπο (η 1η έρευνα λέει αυτό, η επόμενη το άλλο και η άλλη το </a:t>
            </a:r>
            <a:r>
              <a:rPr lang="el-GR" sz="1400" dirty="0" err="1">
                <a:solidFill>
                  <a:schemeClr val="bg1"/>
                </a:solidFill>
                <a:latin typeface="Segoe Print" panose="02000600000000000000" pitchFamily="2" charset="0"/>
              </a:rPr>
              <a:t>παραάλλο</a:t>
            </a:r>
            <a:r>
              <a:rPr lang="el-GR" sz="1400" dirty="0">
                <a:solidFill>
                  <a:schemeClr val="bg1"/>
                </a:solidFill>
                <a:latin typeface="Segoe Print" panose="02000600000000000000" pitchFamily="2" charset="0"/>
              </a:rPr>
              <a:t>) αλλά με θεματικό, </a:t>
            </a:r>
            <a:r>
              <a:rPr lang="el-GR" sz="1400" dirty="0" err="1">
                <a:solidFill>
                  <a:schemeClr val="bg1"/>
                </a:solidFill>
                <a:latin typeface="Segoe Print" panose="02000600000000000000" pitchFamily="2" charset="0"/>
              </a:rPr>
              <a:t>δηλ</a:t>
            </a:r>
            <a:r>
              <a:rPr lang="el-GR" sz="1400" dirty="0">
                <a:solidFill>
                  <a:schemeClr val="bg1"/>
                </a:solidFill>
                <a:latin typeface="Segoe Print" panose="02000600000000000000" pitchFamily="2" charset="0"/>
              </a:rPr>
              <a:t> θα ταξινομήσετε τα άρθρα σας με βάση τα ευρήματα των ερευνών ή κάποιο στοιχείο της μεθοδολογίας (π.χ. κάποιες μπορεί να αφορούν συγκεκριμένα πλαίσια ή περιπτώσεις ή τρόπους συνέντευξης και κάποιες άλλες να επιλέγουν διαφορετικές περιπτώσεις ή τρόπους </a:t>
            </a:r>
            <a:r>
              <a:rPr lang="el-GR" sz="1400" dirty="0" err="1">
                <a:solidFill>
                  <a:schemeClr val="bg1"/>
                </a:solidFill>
                <a:latin typeface="Segoe Print" panose="02000600000000000000" pitchFamily="2" charset="0"/>
              </a:rPr>
              <a:t>συνξης</a:t>
            </a:r>
            <a:r>
              <a:rPr lang="el-GR" sz="1400" dirty="0">
                <a:solidFill>
                  <a:schemeClr val="bg1"/>
                </a:solidFill>
                <a:latin typeface="Segoe Print" panose="02000600000000000000" pitchFamily="2" charset="0"/>
              </a:rPr>
              <a:t>). ΣΤΟ ΤΕΛΟΣ ΘΑ ΠΡΕΠΕΙ ΝΑ ΤΕΚΜΗΡΙΩΝΕΤΑΙ ΣΑΦΩΣ Η ΣΥΜΒΟΛΗ ΤΗΣ ΕΡΕΥΝΑΣ ΣΕ ΣΧΕΣΗ ΜΕ ΚΑΠΟΙΑ ΚΕΝΑ (θεωρητικά, μεθοδολογικά, ως προς τα ευρήματα;;) ΠΟΥ ΘΑ ΕΧΕΤΕ ΕΠΙΣΗΜΑΝΕΙ.</a:t>
            </a:r>
          </a:p>
        </p:txBody>
      </p:sp>
      <p:sp>
        <p:nvSpPr>
          <p:cNvPr id="8" name="TextBox 7">
            <a:extLst>
              <a:ext uri="{FF2B5EF4-FFF2-40B4-BE49-F238E27FC236}">
                <a16:creationId xmlns:a16="http://schemas.microsoft.com/office/drawing/2014/main" id="{AB6956E1-FBA8-4B91-9591-68706363F1A5}"/>
              </a:ext>
            </a:extLst>
          </p:cNvPr>
          <p:cNvSpPr txBox="1"/>
          <p:nvPr/>
        </p:nvSpPr>
        <p:spPr>
          <a:xfrm>
            <a:off x="2121487" y="3084127"/>
            <a:ext cx="10167205" cy="738664"/>
          </a:xfrm>
          <a:prstGeom prst="rect">
            <a:avLst/>
          </a:prstGeom>
          <a:noFill/>
        </p:spPr>
        <p:txBody>
          <a:bodyPr wrap="square" rtlCol="0">
            <a:spAutoFit/>
          </a:bodyPr>
          <a:lstStyle/>
          <a:p>
            <a:r>
              <a:rPr lang="el-GR" sz="1400" dirty="0">
                <a:solidFill>
                  <a:schemeClr val="bg1"/>
                </a:solidFill>
                <a:latin typeface="Segoe Print" panose="02000600000000000000" pitchFamily="2" charset="0"/>
              </a:rPr>
              <a:t>Εδώ διατυπώνετε τον σκοπό της έρευνας και τα ερευνητικά σας ερωτήματα. Ενδεχομένως και αν θεωρείτε σκόπιμο, μπορείτε να προσδιορίσετε και κάποιες θεωρητικές έννοιες ή κάποιους ορισμούς που μπορεί να υπάρχουν ώστε να γίνει κατανοητή η λογική της έρευνάς σας</a:t>
            </a:r>
          </a:p>
        </p:txBody>
      </p:sp>
      <p:sp>
        <p:nvSpPr>
          <p:cNvPr id="9" name="TextBox 8">
            <a:extLst>
              <a:ext uri="{FF2B5EF4-FFF2-40B4-BE49-F238E27FC236}">
                <a16:creationId xmlns:a16="http://schemas.microsoft.com/office/drawing/2014/main" id="{5AA216E1-E25A-4D34-A370-E1D54A0D8F9A}"/>
              </a:ext>
            </a:extLst>
          </p:cNvPr>
          <p:cNvSpPr txBox="1"/>
          <p:nvPr/>
        </p:nvSpPr>
        <p:spPr>
          <a:xfrm>
            <a:off x="2415314" y="4658635"/>
            <a:ext cx="9823508" cy="738664"/>
          </a:xfrm>
          <a:prstGeom prst="rect">
            <a:avLst/>
          </a:prstGeom>
          <a:noFill/>
        </p:spPr>
        <p:txBody>
          <a:bodyPr wrap="square" rtlCol="0">
            <a:spAutoFit/>
          </a:bodyPr>
          <a:lstStyle/>
          <a:p>
            <a:r>
              <a:rPr lang="el-GR" sz="1400" dirty="0">
                <a:solidFill>
                  <a:schemeClr val="bg1"/>
                </a:solidFill>
                <a:latin typeface="Segoe Print" panose="02000600000000000000" pitchFamily="2" charset="0"/>
              </a:rPr>
              <a:t>Εδώ παρουσιάζετε με διακριτό τρόπο και με την μορφή </a:t>
            </a:r>
            <a:r>
              <a:rPr lang="el-GR" sz="1400" dirty="0" err="1">
                <a:solidFill>
                  <a:schemeClr val="bg1"/>
                </a:solidFill>
                <a:latin typeface="Segoe Print" panose="02000600000000000000" pitchFamily="2" charset="0"/>
              </a:rPr>
              <a:t>υποενοτήτων</a:t>
            </a:r>
            <a:r>
              <a:rPr lang="el-GR" sz="1400" dirty="0">
                <a:solidFill>
                  <a:schemeClr val="bg1"/>
                </a:solidFill>
                <a:latin typeface="Segoe Print" panose="02000600000000000000" pitchFamily="2" charset="0"/>
              </a:rPr>
              <a:t>: α) αν θα είναι ποσοτική/ποιοτική και γιατί, β) το είδος της δειγματοληψίας που επιλέξατε και γιατί γ) πως θα βρείτε τους πληροφορητές σας και πόσοι θα είναι και δ) στο είδος της ανάλυσης που θα κάνετε</a:t>
            </a:r>
          </a:p>
        </p:txBody>
      </p:sp>
      <p:cxnSp>
        <p:nvCxnSpPr>
          <p:cNvPr id="11" name="Ευθύγραμμο βέλος σύνδεσης 10">
            <a:extLst>
              <a:ext uri="{FF2B5EF4-FFF2-40B4-BE49-F238E27FC236}">
                <a16:creationId xmlns:a16="http://schemas.microsoft.com/office/drawing/2014/main" id="{0988E6E5-4C08-4954-9B8A-7F982E1E63C3}"/>
              </a:ext>
            </a:extLst>
          </p:cNvPr>
          <p:cNvCxnSpPr/>
          <p:nvPr/>
        </p:nvCxnSpPr>
        <p:spPr>
          <a:xfrm flipH="1">
            <a:off x="1887523" y="486561"/>
            <a:ext cx="1409350" cy="1131502"/>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Ευθύγραμμο βέλος σύνδεσης 15">
            <a:extLst>
              <a:ext uri="{FF2B5EF4-FFF2-40B4-BE49-F238E27FC236}">
                <a16:creationId xmlns:a16="http://schemas.microsoft.com/office/drawing/2014/main" id="{0A3D2046-9112-4F4D-9A22-77E7BE47E95B}"/>
              </a:ext>
            </a:extLst>
          </p:cNvPr>
          <p:cNvCxnSpPr>
            <a:cxnSpLocks/>
          </p:cNvCxnSpPr>
          <p:nvPr/>
        </p:nvCxnSpPr>
        <p:spPr>
          <a:xfrm flipH="1">
            <a:off x="2248250" y="1863155"/>
            <a:ext cx="626849" cy="57929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Ευθύγραμμο βέλος σύνδεσης 18">
            <a:extLst>
              <a:ext uri="{FF2B5EF4-FFF2-40B4-BE49-F238E27FC236}">
                <a16:creationId xmlns:a16="http://schemas.microsoft.com/office/drawing/2014/main" id="{F1EBED69-0A63-4834-A91F-5778F64BAA6F}"/>
              </a:ext>
            </a:extLst>
          </p:cNvPr>
          <p:cNvCxnSpPr>
            <a:cxnSpLocks/>
          </p:cNvCxnSpPr>
          <p:nvPr/>
        </p:nvCxnSpPr>
        <p:spPr>
          <a:xfrm flipH="1">
            <a:off x="1808063" y="3295307"/>
            <a:ext cx="438130" cy="23046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Ευθύγραμμο βέλος σύνδεσης 20">
            <a:extLst>
              <a:ext uri="{FF2B5EF4-FFF2-40B4-BE49-F238E27FC236}">
                <a16:creationId xmlns:a16="http://schemas.microsoft.com/office/drawing/2014/main" id="{1E5A9058-42A5-48E3-930D-86F7EF80D20F}"/>
              </a:ext>
            </a:extLst>
          </p:cNvPr>
          <p:cNvCxnSpPr>
            <a:cxnSpLocks/>
          </p:cNvCxnSpPr>
          <p:nvPr/>
        </p:nvCxnSpPr>
        <p:spPr>
          <a:xfrm flipH="1" flipV="1">
            <a:off x="1683770" y="4721516"/>
            <a:ext cx="678625" cy="36997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4496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B164D969-46F1-44FC-B488-3FA68C6775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707"/>
            <a:ext cx="12188952" cy="6656293"/>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Picture 19">
            <a:extLst>
              <a:ext uri="{FF2B5EF4-FFF2-40B4-BE49-F238E27FC236}">
                <a16:creationId xmlns:a16="http://schemas.microsoft.com/office/drawing/2014/main" id="{F3003D4E-E9FF-4669-90E7-7CED081587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20008" r="8214" b="57101"/>
          <a:stretch/>
        </p:blipFill>
        <p:spPr>
          <a:xfrm flipV="1">
            <a:off x="2" y="1"/>
            <a:ext cx="12191999" cy="1878950"/>
          </a:xfrm>
          <a:custGeom>
            <a:avLst/>
            <a:gdLst>
              <a:gd name="connsiteX0" fmla="*/ 0 w 12191999"/>
              <a:gd name="connsiteY0" fmla="*/ 1878950 h 1878950"/>
              <a:gd name="connsiteX1" fmla="*/ 12191999 w 12191999"/>
              <a:gd name="connsiteY1" fmla="*/ 1878950 h 1878950"/>
              <a:gd name="connsiteX2" fmla="*/ 12191999 w 12191999"/>
              <a:gd name="connsiteY2" fmla="*/ 0 h 1878950"/>
              <a:gd name="connsiteX3" fmla="*/ 0 w 12191999"/>
              <a:gd name="connsiteY3" fmla="*/ 0 h 1878950"/>
            </a:gdLst>
            <a:ahLst/>
            <a:cxnLst>
              <a:cxn ang="0">
                <a:pos x="connsiteX0" y="connsiteY0"/>
              </a:cxn>
              <a:cxn ang="0">
                <a:pos x="connsiteX1" y="connsiteY1"/>
              </a:cxn>
              <a:cxn ang="0">
                <a:pos x="connsiteX2" y="connsiteY2"/>
              </a:cxn>
              <a:cxn ang="0">
                <a:pos x="connsiteX3" y="connsiteY3"/>
              </a:cxn>
            </a:cxnLst>
            <a:rect l="l" t="t" r="r" b="b"/>
            <a:pathLst>
              <a:path w="12191999" h="1878950">
                <a:moveTo>
                  <a:pt x="0" y="1878950"/>
                </a:moveTo>
                <a:lnTo>
                  <a:pt x="12191999" y="1878950"/>
                </a:lnTo>
                <a:lnTo>
                  <a:pt x="12191999" y="0"/>
                </a:lnTo>
                <a:lnTo>
                  <a:pt x="0" y="0"/>
                </a:lnTo>
                <a:close/>
              </a:path>
            </a:pathLst>
          </a:custGeom>
        </p:spPr>
      </p:pic>
      <p:pic>
        <p:nvPicPr>
          <p:cNvPr id="22" name="Picture 21">
            <a:extLst>
              <a:ext uri="{FF2B5EF4-FFF2-40B4-BE49-F238E27FC236}">
                <a16:creationId xmlns:a16="http://schemas.microsoft.com/office/drawing/2014/main" id="{A7D98261-3895-4FB5-B9CE-26FAF635730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1" r="8214" b="80325"/>
          <a:stretch/>
        </p:blipFill>
        <p:spPr>
          <a:xfrm flipV="1">
            <a:off x="0" y="4914024"/>
            <a:ext cx="12191999" cy="1614974"/>
          </a:xfrm>
          <a:custGeom>
            <a:avLst/>
            <a:gdLst>
              <a:gd name="connsiteX0" fmla="*/ 0 w 12191999"/>
              <a:gd name="connsiteY0" fmla="*/ 1614974 h 1614974"/>
              <a:gd name="connsiteX1" fmla="*/ 12191999 w 12191999"/>
              <a:gd name="connsiteY1" fmla="*/ 1614974 h 1614974"/>
              <a:gd name="connsiteX2" fmla="*/ 12191999 w 12191999"/>
              <a:gd name="connsiteY2" fmla="*/ 0 h 1614974"/>
              <a:gd name="connsiteX3" fmla="*/ 0 w 12191999"/>
              <a:gd name="connsiteY3" fmla="*/ 0 h 1614974"/>
            </a:gdLst>
            <a:ahLst/>
            <a:cxnLst>
              <a:cxn ang="0">
                <a:pos x="connsiteX0" y="connsiteY0"/>
              </a:cxn>
              <a:cxn ang="0">
                <a:pos x="connsiteX1" y="connsiteY1"/>
              </a:cxn>
              <a:cxn ang="0">
                <a:pos x="connsiteX2" y="connsiteY2"/>
              </a:cxn>
              <a:cxn ang="0">
                <a:pos x="connsiteX3" y="connsiteY3"/>
              </a:cxn>
            </a:cxnLst>
            <a:rect l="l" t="t" r="r" b="b"/>
            <a:pathLst>
              <a:path w="12191999" h="1614974">
                <a:moveTo>
                  <a:pt x="0" y="1614974"/>
                </a:moveTo>
                <a:lnTo>
                  <a:pt x="12191999" y="1614974"/>
                </a:lnTo>
                <a:lnTo>
                  <a:pt x="12191999" y="0"/>
                </a:lnTo>
                <a:lnTo>
                  <a:pt x="0" y="0"/>
                </a:lnTo>
                <a:close/>
              </a:path>
            </a:pathLst>
          </a:custGeom>
        </p:spPr>
      </p:pic>
      <p:sp>
        <p:nvSpPr>
          <p:cNvPr id="4" name="TextBox 3">
            <a:extLst>
              <a:ext uri="{FF2B5EF4-FFF2-40B4-BE49-F238E27FC236}">
                <a16:creationId xmlns:a16="http://schemas.microsoft.com/office/drawing/2014/main" id="{60E794E7-BFFA-4D20-AC76-D69C7FB9745E}"/>
              </a:ext>
            </a:extLst>
          </p:cNvPr>
          <p:cNvSpPr txBox="1"/>
          <p:nvPr/>
        </p:nvSpPr>
        <p:spPr>
          <a:xfrm>
            <a:off x="2325700" y="157957"/>
            <a:ext cx="5979401" cy="655428"/>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lang="el-GR" sz="4000" dirty="0">
                <a:latin typeface="Segoe Print" panose="02000600000000000000" pitchFamily="2" charset="0"/>
              </a:rPr>
              <a:t>Δομή εργασίας</a:t>
            </a:r>
            <a:endParaRPr lang="en-US" sz="4000" dirty="0">
              <a:latin typeface="Segoe Print" panose="02000600000000000000" pitchFamily="2" charset="0"/>
            </a:endParaRPr>
          </a:p>
        </p:txBody>
      </p:sp>
      <p:sp>
        <p:nvSpPr>
          <p:cNvPr id="24" name="Rectangle 23">
            <a:extLst>
              <a:ext uri="{FF2B5EF4-FFF2-40B4-BE49-F238E27FC236}">
                <a16:creationId xmlns:a16="http://schemas.microsoft.com/office/drawing/2014/main" id="{9E0A01E6-95B9-424D-93AE-19F4928DFD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44454"/>
            <a:ext cx="12188952" cy="81354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A1251762-BB7B-4E9D-8EB9-113CCDD45FAE}"/>
              </a:ext>
            </a:extLst>
          </p:cNvPr>
          <p:cNvSpPr txBox="1"/>
          <p:nvPr/>
        </p:nvSpPr>
        <p:spPr>
          <a:xfrm>
            <a:off x="-6439" y="1618063"/>
            <a:ext cx="2332139" cy="1477328"/>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l-GR" sz="1800" b="0" i="0" u="none" strike="noStrike" kern="1200" cap="none" spc="0" normalizeH="0" baseline="0" noProof="0" dirty="0">
              <a:ln>
                <a:noFill/>
              </a:ln>
              <a:solidFill>
                <a:prstClr val="white"/>
              </a:solidFill>
              <a:effectLst/>
              <a:uLnTx/>
              <a:uFillTx/>
              <a:latin typeface="Segoe Print" panose="02000600000000000000" pitchFamily="2"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l-GR"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l-GR" sz="1800" b="0" i="0" u="none" strike="noStrike" kern="1200" cap="none" spc="0" normalizeH="0" baseline="0" noProof="0" dirty="0">
              <a:ln>
                <a:noFill/>
              </a:ln>
              <a:solidFill>
                <a:prstClr val="white"/>
              </a:solidFill>
              <a:effectLst/>
              <a:uLnTx/>
              <a:uFillTx/>
              <a:latin typeface="Segoe Print" panose="02000600000000000000" pitchFamily="2"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l-GR" sz="1800" b="0" i="0" u="none" strike="noStrike" kern="1200" cap="none" spc="0" normalizeH="0" baseline="0" noProof="0" dirty="0">
              <a:ln>
                <a:noFill/>
              </a:ln>
              <a:solidFill>
                <a:prstClr val="white"/>
              </a:solidFill>
              <a:effectLst/>
              <a:uLnTx/>
              <a:uFillTx/>
              <a:latin typeface="Segoe Print" panose="02000600000000000000" pitchFamily="2"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l-GR" sz="1800" b="0" i="0" u="none" strike="noStrike" kern="1200" cap="none" spc="0" normalizeH="0" baseline="0" noProof="0" dirty="0">
              <a:ln>
                <a:noFill/>
              </a:ln>
              <a:solidFill>
                <a:prstClr val="white"/>
              </a:solidFill>
              <a:effectLst/>
              <a:uLnTx/>
              <a:uFillTx/>
              <a:latin typeface="Segoe Print" panose="02000600000000000000" pitchFamily="2" charset="0"/>
              <a:ea typeface="+mn-ea"/>
              <a:cs typeface="+mn-cs"/>
            </a:endParaRPr>
          </a:p>
        </p:txBody>
      </p:sp>
      <p:sp>
        <p:nvSpPr>
          <p:cNvPr id="5" name="TextBox 4">
            <a:extLst>
              <a:ext uri="{FF2B5EF4-FFF2-40B4-BE49-F238E27FC236}">
                <a16:creationId xmlns:a16="http://schemas.microsoft.com/office/drawing/2014/main" id="{6F6F72C6-1864-4388-B440-A9E0AAB4515E}"/>
              </a:ext>
            </a:extLst>
          </p:cNvPr>
          <p:cNvSpPr txBox="1"/>
          <p:nvPr/>
        </p:nvSpPr>
        <p:spPr>
          <a:xfrm>
            <a:off x="150875" y="1015091"/>
            <a:ext cx="11887201" cy="3816429"/>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endParaRPr lang="el-GR" sz="1600" dirty="0">
              <a:latin typeface="Segoe Print" panose="02000600000000000000" pitchFamily="2" charset="0"/>
            </a:endParaRPr>
          </a:p>
          <a:p>
            <a:pPr lvl="0">
              <a:defRPr/>
            </a:pPr>
            <a:r>
              <a:rPr lang="el-GR" sz="1600" dirty="0">
                <a:solidFill>
                  <a:schemeClr val="bg1"/>
                </a:solidFill>
                <a:latin typeface="Segoe Print" panose="02000600000000000000" pitchFamily="2" charset="0"/>
              </a:rPr>
              <a:t>5. </a:t>
            </a:r>
            <a:r>
              <a:rPr lang="el-GR" sz="1600" b="1" dirty="0">
                <a:solidFill>
                  <a:schemeClr val="bg1"/>
                </a:solidFill>
                <a:latin typeface="Segoe Print" panose="02000600000000000000" pitchFamily="2" charset="0"/>
              </a:rPr>
              <a:t>Ανάλυση δεδομένων:</a:t>
            </a:r>
            <a:r>
              <a:rPr lang="el-GR" sz="1600" dirty="0">
                <a:solidFill>
                  <a:schemeClr val="bg1"/>
                </a:solidFill>
                <a:latin typeface="Segoe Print" panose="02000600000000000000" pitchFamily="2" charset="0"/>
              </a:rPr>
              <a:t> Ο ερευνητής παραθέτει τα ευρήματά του αναπτύσσοντας τον τρόπο ανάλυσης που εφάρμοσε. Εδώ αναπτύσσετε την ανάλυση που έχετε επιλέξει (θεματική, ΘΘ, Βιογραφική Αφηγηματική Ανάλυση, αν είναι ποσοτική τότε τα περιγραφικά στατιστικά και τους στατιστικούς ελέγχους). </a:t>
            </a:r>
          </a:p>
          <a:p>
            <a:pPr marR="0" lvl="0" algn="l" defTabSz="914400" rtl="0" eaLnBrk="1" fontAlgn="auto" latinLnBrk="0" hangingPunct="1">
              <a:lnSpc>
                <a:spcPct val="100000"/>
              </a:lnSpc>
              <a:spcBef>
                <a:spcPts val="0"/>
              </a:spcBef>
              <a:spcAft>
                <a:spcPts val="0"/>
              </a:spcAft>
              <a:buClrTx/>
              <a:buSzTx/>
              <a:tabLst/>
              <a:defRPr/>
            </a:pPr>
            <a:endParaRPr lang="el-GR" sz="1600" dirty="0">
              <a:solidFill>
                <a:schemeClr val="bg1"/>
              </a:solidFill>
              <a:latin typeface="Segoe Print" panose="02000600000000000000" pitchFamily="2" charset="0"/>
            </a:endParaRPr>
          </a:p>
          <a:p>
            <a:pPr marR="0" lvl="0" algn="l" defTabSz="914400" rtl="0" eaLnBrk="1" fontAlgn="auto" latinLnBrk="0" hangingPunct="1">
              <a:lnSpc>
                <a:spcPct val="100000"/>
              </a:lnSpc>
              <a:spcBef>
                <a:spcPts val="0"/>
              </a:spcBef>
              <a:spcAft>
                <a:spcPts val="0"/>
              </a:spcAft>
              <a:buClrTx/>
              <a:buSzTx/>
              <a:tabLst/>
              <a:defRPr/>
            </a:pPr>
            <a:endParaRPr lang="el-GR" sz="1600" dirty="0">
              <a:solidFill>
                <a:schemeClr val="bg1"/>
              </a:solidFill>
              <a:latin typeface="Segoe Print" panose="02000600000000000000" pitchFamily="2" charset="0"/>
            </a:endParaRPr>
          </a:p>
          <a:p>
            <a:pPr lvl="0">
              <a:defRPr/>
            </a:pPr>
            <a:r>
              <a:rPr lang="el-GR" sz="1600" dirty="0">
                <a:solidFill>
                  <a:schemeClr val="bg1"/>
                </a:solidFill>
                <a:latin typeface="Segoe Print" panose="02000600000000000000" pitchFamily="2" charset="0"/>
              </a:rPr>
              <a:t>6. </a:t>
            </a:r>
            <a:r>
              <a:rPr lang="el-GR" sz="1600" b="1" dirty="0">
                <a:solidFill>
                  <a:schemeClr val="bg1"/>
                </a:solidFill>
                <a:latin typeface="Segoe Print" panose="02000600000000000000" pitchFamily="2" charset="0"/>
              </a:rPr>
              <a:t>Συζήτηση</a:t>
            </a:r>
            <a:r>
              <a:rPr lang="el-GR" sz="1600" dirty="0">
                <a:solidFill>
                  <a:schemeClr val="bg1"/>
                </a:solidFill>
                <a:latin typeface="Segoe Print" panose="02000600000000000000" pitchFamily="2" charset="0"/>
              </a:rPr>
              <a:t>: εδώ ο ερευνητής απαντά στα ερευνητικά του ερωτήματα ΚΑΙ συζητά εκ νέου με άλλες έρευνες </a:t>
            </a:r>
            <a:r>
              <a:rPr lang="el-GR" sz="1600" dirty="0" err="1">
                <a:solidFill>
                  <a:schemeClr val="bg1"/>
                </a:solidFill>
                <a:latin typeface="Segoe Print" panose="02000600000000000000" pitchFamily="2" charset="0"/>
              </a:rPr>
              <a:t>ώς</a:t>
            </a:r>
            <a:r>
              <a:rPr lang="el-GR" sz="1600" dirty="0">
                <a:solidFill>
                  <a:schemeClr val="bg1"/>
                </a:solidFill>
                <a:latin typeface="Segoe Print" panose="02000600000000000000" pitchFamily="2" charset="0"/>
              </a:rPr>
              <a:t> προς διαφορές και ομοιότητες μεταξύ των ευρημάτων του και των άλλων ερευνών. Εδώ συνοψίζετε τα ευρήματά σας απαντώντας στα ερευνητικά ερωτήματα που θέσατε</a:t>
            </a:r>
          </a:p>
          <a:p>
            <a:pPr marR="0" lvl="0" algn="l" defTabSz="914400" rtl="0" eaLnBrk="1" fontAlgn="auto" latinLnBrk="0" hangingPunct="1">
              <a:lnSpc>
                <a:spcPct val="100000"/>
              </a:lnSpc>
              <a:spcBef>
                <a:spcPts val="0"/>
              </a:spcBef>
              <a:spcAft>
                <a:spcPts val="0"/>
              </a:spcAft>
              <a:buClrTx/>
              <a:buSzTx/>
              <a:tabLst/>
              <a:defRPr/>
            </a:pPr>
            <a:endParaRPr lang="el-GR" sz="1600" dirty="0">
              <a:solidFill>
                <a:schemeClr val="bg1"/>
              </a:solidFill>
              <a:latin typeface="Segoe Print" panose="02000600000000000000" pitchFamily="2" charset="0"/>
            </a:endParaRPr>
          </a:p>
          <a:p>
            <a:pPr marR="0" lvl="0" algn="l" defTabSz="914400" rtl="0" eaLnBrk="1" fontAlgn="auto" latinLnBrk="0" hangingPunct="1">
              <a:lnSpc>
                <a:spcPct val="100000"/>
              </a:lnSpc>
              <a:spcBef>
                <a:spcPts val="0"/>
              </a:spcBef>
              <a:spcAft>
                <a:spcPts val="0"/>
              </a:spcAft>
              <a:buClrTx/>
              <a:buSzTx/>
              <a:tabLst/>
              <a:defRPr/>
            </a:pPr>
            <a:endParaRPr lang="el-GR" sz="1600" dirty="0">
              <a:solidFill>
                <a:schemeClr val="bg1"/>
              </a:solidFill>
              <a:latin typeface="Segoe Print" panose="02000600000000000000" pitchFamily="2" charset="0"/>
            </a:endParaRPr>
          </a:p>
          <a:p>
            <a:pPr lvl="0">
              <a:defRPr/>
            </a:pPr>
            <a:r>
              <a:rPr lang="el-GR" sz="1600" dirty="0">
                <a:solidFill>
                  <a:schemeClr val="bg1"/>
                </a:solidFill>
                <a:latin typeface="Segoe Print" panose="02000600000000000000" pitchFamily="2" charset="0"/>
              </a:rPr>
              <a:t>7. </a:t>
            </a:r>
            <a:r>
              <a:rPr lang="el-GR" sz="1600" b="1" dirty="0">
                <a:solidFill>
                  <a:schemeClr val="bg1"/>
                </a:solidFill>
                <a:latin typeface="Segoe Print" panose="02000600000000000000" pitchFamily="2" charset="0"/>
              </a:rPr>
              <a:t>Συμπέρασμα</a:t>
            </a:r>
            <a:r>
              <a:rPr lang="el-GR" sz="1600" dirty="0">
                <a:solidFill>
                  <a:schemeClr val="bg1"/>
                </a:solidFill>
                <a:latin typeface="Segoe Print" panose="02000600000000000000" pitchFamily="2" charset="0"/>
              </a:rPr>
              <a:t>: Ο ερευνητής κωδικοποιεί συντόμως το σύνολο του επιχειρήματος το οποίο ανέπτυξε στο σύνολο του άρθρου. Επίσης επισημαίνετε ποιες είναι οι προεκτάσεις της έρευνάς σας και ποιες οι αδυναμίες ή τα όριά της. </a:t>
            </a:r>
          </a:p>
          <a:p>
            <a:endParaRPr lang="el-GR" dirty="0"/>
          </a:p>
        </p:txBody>
      </p:sp>
    </p:spTree>
    <p:extLst>
      <p:ext uri="{BB962C8B-B14F-4D97-AF65-F5344CB8AC3E}">
        <p14:creationId xmlns:p14="http://schemas.microsoft.com/office/powerpoint/2010/main" val="390859437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456</Words>
  <Application>Microsoft Office PowerPoint</Application>
  <PresentationFormat>Ευρεία οθόνη</PresentationFormat>
  <Paragraphs>26</Paragraphs>
  <Slides>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vt:i4>
      </vt:variant>
    </vt:vector>
  </HeadingPairs>
  <TitlesOfParts>
    <vt:vector size="8" baseType="lpstr">
      <vt:lpstr>Arial</vt:lpstr>
      <vt:lpstr>Calibri</vt:lpstr>
      <vt:lpstr>Calibri Light</vt:lpstr>
      <vt:lpstr>Segoe Print</vt:lpstr>
      <vt:lpstr>Θέμα του Office</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ΜΙΧΑΛΗΣ ΧΡΙΣΤΟΔΟΥΛΟΥ</dc:creator>
  <cp:lastModifiedBy>Administrator</cp:lastModifiedBy>
  <cp:revision>11</cp:revision>
  <dcterms:created xsi:type="dcterms:W3CDTF">2021-03-26T11:49:51Z</dcterms:created>
  <dcterms:modified xsi:type="dcterms:W3CDTF">2021-11-02T10:02:59Z</dcterms:modified>
</cp:coreProperties>
</file>