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336" r:id="rId5"/>
    <p:sldId id="269" r:id="rId6"/>
    <p:sldId id="262" r:id="rId7"/>
    <p:sldId id="337" r:id="rId8"/>
    <p:sldId id="259" r:id="rId9"/>
    <p:sldId id="334" r:id="rId10"/>
    <p:sldId id="335" r:id="rId11"/>
    <p:sldId id="261" r:id="rId12"/>
    <p:sldId id="264" r:id="rId13"/>
    <p:sldId id="265" r:id="rId14"/>
    <p:sldId id="266" r:id="rId15"/>
    <p:sldId id="267" r:id="rId16"/>
    <p:sldId id="268" r:id="rId17"/>
    <p:sldId id="270" r:id="rId18"/>
    <p:sldId id="271" r:id="rId19"/>
    <p:sldId id="272" r:id="rId20"/>
    <p:sldId id="273" r:id="rId21"/>
    <p:sldId id="274" r:id="rId22"/>
    <p:sldId id="275" r:id="rId23"/>
    <p:sldId id="276" r:id="rId24"/>
    <p:sldId id="277" r:id="rId25"/>
    <p:sldId id="278" r:id="rId26"/>
    <p:sldId id="338" r:id="rId27"/>
    <p:sldId id="279" r:id="rId28"/>
    <p:sldId id="339" r:id="rId29"/>
    <p:sldId id="280" r:id="rId30"/>
    <p:sldId id="281" r:id="rId31"/>
    <p:sldId id="283" r:id="rId32"/>
    <p:sldId id="284" r:id="rId33"/>
    <p:sldId id="285" r:id="rId34"/>
    <p:sldId id="286" r:id="rId35"/>
    <p:sldId id="282" r:id="rId36"/>
    <p:sldId id="287" r:id="rId37"/>
    <p:sldId id="288" r:id="rId38"/>
    <p:sldId id="294" r:id="rId39"/>
    <p:sldId id="340" r:id="rId40"/>
    <p:sldId id="341" r:id="rId41"/>
    <p:sldId id="295" r:id="rId42"/>
    <p:sldId id="342" r:id="rId43"/>
    <p:sldId id="289" r:id="rId44"/>
    <p:sldId id="290" r:id="rId45"/>
    <p:sldId id="291" r:id="rId46"/>
    <p:sldId id="292" r:id="rId47"/>
    <p:sldId id="293" r:id="rId48"/>
    <p:sldId id="305" r:id="rId49"/>
    <p:sldId id="306"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7" autoAdjust="0"/>
    <p:restoredTop sz="94660"/>
  </p:normalViewPr>
  <p:slideViewPr>
    <p:cSldViewPr snapToGrid="0" showGuides="1">
      <p:cViewPr>
        <p:scale>
          <a:sx n="47" d="100"/>
          <a:sy n="47" d="100"/>
        </p:scale>
        <p:origin x="-187" y="81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62B1C2F4-06E3-46DD-B6CE-E8399920221C}" type="datetimeFigureOut">
              <a:rPr lang="el-GR" smtClean="0"/>
              <a:t>11/11/2023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212482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2B1C2F4-06E3-46DD-B6CE-E8399920221C}" type="datetimeFigureOut">
              <a:rPr lang="el-GR" smtClean="0"/>
              <a:t>11/11/2023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347279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2B1C2F4-06E3-46DD-B6CE-E8399920221C}" type="datetimeFigureOut">
              <a:rPr lang="el-GR" smtClean="0"/>
              <a:t>11/11/2023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162535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2B1C2F4-06E3-46DD-B6CE-E8399920221C}" type="datetimeFigureOut">
              <a:rPr lang="el-GR" smtClean="0"/>
              <a:t>11/11/2023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384763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62B1C2F4-06E3-46DD-B6CE-E8399920221C}" type="datetimeFigureOut">
              <a:rPr lang="el-GR" smtClean="0"/>
              <a:t>11/11/2023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309866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2B1C2F4-06E3-46DD-B6CE-E8399920221C}" type="datetimeFigureOut">
              <a:rPr lang="el-GR" smtClean="0"/>
              <a:t>11/11/2023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16740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2B1C2F4-06E3-46DD-B6CE-E8399920221C}" type="datetimeFigureOut">
              <a:rPr lang="el-GR" smtClean="0"/>
              <a:t>11/11/2023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91449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2B1C2F4-06E3-46DD-B6CE-E8399920221C}" type="datetimeFigureOut">
              <a:rPr lang="el-GR" smtClean="0"/>
              <a:t>11/11/2023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415094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2B1C2F4-06E3-46DD-B6CE-E8399920221C}" type="datetimeFigureOut">
              <a:rPr lang="el-GR" smtClean="0"/>
              <a:t>11/11/2023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164618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62B1C2F4-06E3-46DD-B6CE-E8399920221C}" type="datetimeFigureOut">
              <a:rPr lang="el-GR" smtClean="0"/>
              <a:t>11/11/2023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78199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62B1C2F4-06E3-46DD-B6CE-E8399920221C}" type="datetimeFigureOut">
              <a:rPr lang="el-GR" smtClean="0"/>
              <a:t>11/11/2023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72BF87D-CD7B-46FD-A439-02F27FA8F8B5}" type="slidenum">
              <a:rPr lang="el-GR" smtClean="0"/>
              <a:t>‹#›</a:t>
            </a:fld>
            <a:endParaRPr lang="el-GR"/>
          </a:p>
        </p:txBody>
      </p:sp>
    </p:spTree>
    <p:extLst>
      <p:ext uri="{BB962C8B-B14F-4D97-AF65-F5344CB8AC3E}">
        <p14:creationId xmlns:p14="http://schemas.microsoft.com/office/powerpoint/2010/main" val="81230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C2F4-06E3-46DD-B6CE-E8399920221C}" type="datetimeFigureOut">
              <a:rPr lang="el-GR" smtClean="0"/>
              <a:t>11/11/2023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BF87D-CD7B-46FD-A439-02F27FA8F8B5}" type="slidenum">
              <a:rPr lang="el-GR" smtClean="0"/>
              <a:t>‹#›</a:t>
            </a:fld>
            <a:endParaRPr lang="el-GR"/>
          </a:p>
        </p:txBody>
      </p:sp>
    </p:spTree>
    <p:extLst>
      <p:ext uri="{BB962C8B-B14F-4D97-AF65-F5344CB8AC3E}">
        <p14:creationId xmlns:p14="http://schemas.microsoft.com/office/powerpoint/2010/main" val="3842158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a:p>
        </p:txBody>
      </p:sp>
      <p:sp>
        <p:nvSpPr>
          <p:cNvPr id="3" name="Υπότιτλος 2"/>
          <p:cNvSpPr>
            <a:spLocks noGrp="1"/>
          </p:cNvSpPr>
          <p:nvPr>
            <p:ph type="subTitle" idx="1"/>
          </p:nvPr>
        </p:nvSpPr>
        <p:spPr/>
        <p:txBody>
          <a:bodyPr/>
          <a:lstStyle/>
          <a:p>
            <a:endParaRPr lang="el-GR"/>
          </a:p>
        </p:txBody>
      </p:sp>
      <p:pic>
        <p:nvPicPr>
          <p:cNvPr id="4" name="Εικόνα 3"/>
          <p:cNvPicPr>
            <a:picLocks noChangeAspect="1"/>
          </p:cNvPicPr>
          <p:nvPr/>
        </p:nvPicPr>
        <p:blipFill rotWithShape="1">
          <a:blip r:embed="rId2"/>
          <a:srcRect t="15966" b="20579"/>
          <a:stretch/>
        </p:blipFill>
        <p:spPr>
          <a:xfrm>
            <a:off x="0" y="0"/>
            <a:ext cx="6100914" cy="3429000"/>
          </a:xfrm>
          <a:prstGeom prst="rect">
            <a:avLst/>
          </a:prstGeom>
        </p:spPr>
      </p:pic>
      <p:pic>
        <p:nvPicPr>
          <p:cNvPr id="5" name="Εικόνα 4"/>
          <p:cNvPicPr>
            <a:picLocks noChangeAspect="1"/>
          </p:cNvPicPr>
          <p:nvPr/>
        </p:nvPicPr>
        <p:blipFill>
          <a:blip r:embed="rId3"/>
          <a:stretch>
            <a:fillRect/>
          </a:stretch>
        </p:blipFill>
        <p:spPr>
          <a:xfrm>
            <a:off x="6091086" y="0"/>
            <a:ext cx="6100914" cy="3429000"/>
          </a:xfrm>
          <a:prstGeom prst="rect">
            <a:avLst/>
          </a:prstGeom>
        </p:spPr>
      </p:pic>
      <p:pic>
        <p:nvPicPr>
          <p:cNvPr id="6" name="Εικόνα 5"/>
          <p:cNvPicPr>
            <a:picLocks noChangeAspect="1"/>
          </p:cNvPicPr>
          <p:nvPr/>
        </p:nvPicPr>
        <p:blipFill>
          <a:blip r:embed="rId4"/>
          <a:stretch>
            <a:fillRect/>
          </a:stretch>
        </p:blipFill>
        <p:spPr>
          <a:xfrm>
            <a:off x="10747" y="3429000"/>
            <a:ext cx="6090167" cy="3429000"/>
          </a:xfrm>
          <a:prstGeom prst="rect">
            <a:avLst/>
          </a:prstGeom>
        </p:spPr>
      </p:pic>
      <p:pic>
        <p:nvPicPr>
          <p:cNvPr id="7" name="Εικόνα 6"/>
          <p:cNvPicPr>
            <a:picLocks noChangeAspect="1"/>
          </p:cNvPicPr>
          <p:nvPr/>
        </p:nvPicPr>
        <p:blipFill>
          <a:blip r:embed="rId5"/>
          <a:stretch>
            <a:fillRect/>
          </a:stretch>
        </p:blipFill>
        <p:spPr>
          <a:xfrm>
            <a:off x="6111661" y="3429000"/>
            <a:ext cx="6080339" cy="3429000"/>
          </a:xfrm>
          <a:prstGeom prst="rect">
            <a:avLst/>
          </a:prstGeom>
        </p:spPr>
      </p:pic>
      <p:sp>
        <p:nvSpPr>
          <p:cNvPr id="8" name="Ορθογώνιο 7"/>
          <p:cNvSpPr/>
          <p:nvPr/>
        </p:nvSpPr>
        <p:spPr>
          <a:xfrm>
            <a:off x="457200" y="0"/>
            <a:ext cx="6096000" cy="830997"/>
          </a:xfrm>
          <a:prstGeom prst="rect">
            <a:avLst/>
          </a:prstGeom>
        </p:spPr>
        <p:txBody>
          <a:bodyPr>
            <a:spAutoFit/>
          </a:bodyPr>
          <a:lstStyle/>
          <a:p>
            <a:r>
              <a:rPr lang="el-GR" sz="2400" b="1" dirty="0" smtClean="0"/>
              <a:t>Επαγγελματικά νοσηλευτικά πρότυπα και βασικοί επαγγελματικοί ρόλοι. </a:t>
            </a:r>
            <a:endParaRPr lang="el-GR" sz="2400" b="1" dirty="0"/>
          </a:p>
        </p:txBody>
      </p:sp>
      <p:sp>
        <p:nvSpPr>
          <p:cNvPr id="9" name="Ορθογώνιο 8"/>
          <p:cNvSpPr/>
          <p:nvPr/>
        </p:nvSpPr>
        <p:spPr>
          <a:xfrm>
            <a:off x="457200" y="2505928"/>
            <a:ext cx="6096000" cy="830997"/>
          </a:xfrm>
          <a:prstGeom prst="rect">
            <a:avLst/>
          </a:prstGeom>
        </p:spPr>
        <p:txBody>
          <a:bodyPr>
            <a:spAutoFit/>
          </a:bodyPr>
          <a:lstStyle/>
          <a:p>
            <a:r>
              <a:rPr lang="el-GR" sz="2400" b="1" dirty="0" smtClean="0"/>
              <a:t>Σύγχρονες τάσεις στη Νοσηλευτική: Εκπαίδευση, Διοίκηση, Έρευνα, Οικολογία.</a:t>
            </a:r>
            <a:endParaRPr lang="el-GR" sz="2400" b="1" dirty="0"/>
          </a:p>
        </p:txBody>
      </p:sp>
    </p:spTree>
    <p:extLst>
      <p:ext uri="{BB962C8B-B14F-4D97-AF65-F5344CB8AC3E}">
        <p14:creationId xmlns:p14="http://schemas.microsoft.com/office/powerpoint/2010/main" val="350217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ΝΟΣΗΛΕΥΤΙΚΟΣ ΡΟΛΟΣ : ΕΚΠΑΙΔΕΥΤΗΣ</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r>
              <a:rPr lang="el-GR" sz="2000" dirty="0" smtClean="0"/>
              <a:t>Αγωγή – Προαγωγή Υγείας</a:t>
            </a:r>
          </a:p>
          <a:p>
            <a:r>
              <a:rPr lang="el-GR" sz="2000" dirty="0" smtClean="0"/>
              <a:t>Παροχή εκπαίδευσης σε υγιείς (πρόληψη), αλλά και σε ασθενείς, οικογένεια και κοινότητα</a:t>
            </a:r>
          </a:p>
          <a:p>
            <a:r>
              <a:rPr lang="el-GR" sz="2000" dirty="0" smtClean="0"/>
              <a:t>Πρόληψη, Ιπποκράτης : “</a:t>
            </a:r>
            <a:r>
              <a:rPr lang="el-GR" sz="2000" dirty="0" err="1" smtClean="0"/>
              <a:t>Κάλλιον</a:t>
            </a:r>
            <a:r>
              <a:rPr lang="el-GR" sz="2000" dirty="0" smtClean="0"/>
              <a:t> το </a:t>
            </a:r>
            <a:r>
              <a:rPr lang="el-GR" sz="2000" dirty="0" err="1" smtClean="0"/>
              <a:t>προλαμβάνειν</a:t>
            </a:r>
            <a:r>
              <a:rPr lang="el-GR" sz="2000" dirty="0" smtClean="0"/>
              <a:t> ή το </a:t>
            </a:r>
            <a:r>
              <a:rPr lang="el-GR" sz="2000" dirty="0" err="1" smtClean="0"/>
              <a:t>θεραπεύειν</a:t>
            </a:r>
            <a:r>
              <a:rPr lang="el-GR" sz="2000" dirty="0" smtClean="0"/>
              <a:t>. ”</a:t>
            </a:r>
          </a:p>
          <a:p>
            <a:r>
              <a:rPr lang="el-GR" sz="2000" dirty="0" smtClean="0"/>
              <a:t>ΠΦΥ (Πρωτοβάθμια Φροντίδα Υγείας)</a:t>
            </a:r>
          </a:p>
          <a:p>
            <a:r>
              <a:rPr lang="el-GR" sz="2000" dirty="0" smtClean="0"/>
              <a:t>Αυξανόμενη χρήση εναλλακτικών στρατηγικών</a:t>
            </a:r>
          </a:p>
          <a:p>
            <a:pPr>
              <a:lnSpc>
                <a:spcPct val="150000"/>
              </a:lnSpc>
            </a:pPr>
            <a:r>
              <a:rPr lang="el-GR" sz="2000" dirty="0" smtClean="0"/>
              <a:t>Μειωμένες εισροές στο σύστημα Υγείας (2</a:t>
            </a:r>
            <a:r>
              <a:rPr lang="el-GR" sz="2000" baseline="30000" dirty="0" smtClean="0"/>
              <a:t>ο</a:t>
            </a:r>
            <a:r>
              <a:rPr lang="el-GR" sz="2000" dirty="0" smtClean="0"/>
              <a:t> </a:t>
            </a:r>
            <a:r>
              <a:rPr lang="el-GR" sz="2000" dirty="0" err="1" smtClean="0"/>
              <a:t>Βάθμια</a:t>
            </a:r>
            <a:r>
              <a:rPr lang="el-GR" sz="2000" dirty="0" smtClean="0"/>
              <a:t> &amp; 3</a:t>
            </a:r>
            <a:r>
              <a:rPr lang="el-GR" sz="2000" baseline="30000" dirty="0" smtClean="0"/>
              <a:t>ο</a:t>
            </a:r>
            <a:r>
              <a:rPr lang="el-GR" sz="2000" dirty="0" smtClean="0"/>
              <a:t> </a:t>
            </a:r>
            <a:r>
              <a:rPr lang="el-GR" sz="2000" dirty="0" err="1" smtClean="0"/>
              <a:t>Βαθμια</a:t>
            </a:r>
            <a:r>
              <a:rPr lang="el-GR" sz="2000" dirty="0" smtClean="0"/>
              <a:t>)</a:t>
            </a:r>
          </a:p>
          <a:p>
            <a:pPr>
              <a:lnSpc>
                <a:spcPct val="150000"/>
              </a:lnSpc>
            </a:pPr>
            <a:r>
              <a:rPr lang="el-GR" sz="2000" dirty="0" smtClean="0"/>
              <a:t>Μείωση χρόνου παραμονής στις μονάδες παροχής υπηρεσιών υγείας (Νοσοκομεία, Κέντρα </a:t>
            </a:r>
            <a:r>
              <a:rPr lang="el-GR" sz="2000" dirty="0" smtClean="0"/>
              <a:t>Υ</a:t>
            </a:r>
            <a:r>
              <a:rPr lang="el-GR" sz="2000" dirty="0" smtClean="0"/>
              <a:t>γείας ….)</a:t>
            </a:r>
          </a:p>
          <a:p>
            <a:pPr>
              <a:lnSpc>
                <a:spcPct val="150000"/>
              </a:lnSpc>
            </a:pPr>
            <a:r>
              <a:rPr lang="el-GR" sz="2000" dirty="0" smtClean="0"/>
              <a:t>Η  αύξηση του μέσου όρου επιβίωσης, αυξάνει τον αριθμό των ασθενών με </a:t>
            </a:r>
            <a:r>
              <a:rPr lang="el-GR" sz="2000" u="sng" dirty="0" smtClean="0"/>
              <a:t>χρόνια νοσήματα. Εδώ, η εκπαίδευση θα βοηθήσει:</a:t>
            </a:r>
            <a:r>
              <a:rPr lang="el-GR" sz="2000" dirty="0" smtClean="0"/>
              <a:t> α) στην προσαρμογή</a:t>
            </a:r>
            <a:r>
              <a:rPr lang="el-GR" sz="2000" dirty="0" smtClean="0"/>
              <a:t> των ασθενών στα νέα δεδομένα που προκαλεί η ασθένειά τους στη ζωή τους, β) στην πρόληψη τυχόν επιπλοκών, γ) εφαρμογή των ενδεδειγμένων θεραπειών, δ) αντιμετώπιση προβλημάτων, ε) ενίσχυση αυτοπεποίθησης μέσω της </a:t>
            </a:r>
            <a:r>
              <a:rPr lang="el-GR" sz="2000" dirty="0" err="1" smtClean="0"/>
              <a:t>αυτοφροντίδας</a:t>
            </a:r>
            <a:r>
              <a:rPr lang="el-GR" sz="2000" dirty="0" smtClean="0"/>
              <a:t>, και </a:t>
            </a:r>
            <a:r>
              <a:rPr lang="el-GR" sz="2000" dirty="0" err="1" smtClean="0"/>
              <a:t>στ</a:t>
            </a:r>
            <a:r>
              <a:rPr lang="el-GR" sz="2000" dirty="0" smtClean="0"/>
              <a:t>) μείωση πιθανοτήτων </a:t>
            </a:r>
            <a:r>
              <a:rPr lang="el-GR" sz="2000" dirty="0" err="1" smtClean="0"/>
              <a:t>επανεισαγωγών</a:t>
            </a:r>
            <a:r>
              <a:rPr lang="el-GR" sz="2000" dirty="0" smtClean="0"/>
              <a:t>. </a:t>
            </a:r>
            <a:endParaRPr lang="el-GR" sz="2000" dirty="0" smtClean="0"/>
          </a:p>
          <a:p>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Tree>
    <p:extLst>
      <p:ext uri="{BB962C8B-B14F-4D97-AF65-F5344CB8AC3E}">
        <p14:creationId xmlns:p14="http://schemas.microsoft.com/office/powerpoint/2010/main" val="1410667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3" name="Θέση περιεχομένου 2"/>
          <p:cNvSpPr>
            <a:spLocks noGrp="1"/>
          </p:cNvSpPr>
          <p:nvPr>
            <p:ph idx="1"/>
          </p:nvPr>
        </p:nvSpPr>
        <p:spPr>
          <a:xfrm>
            <a:off x="969348" y="625890"/>
            <a:ext cx="7671732" cy="6232111"/>
          </a:xfrm>
          <a:ln w="12700">
            <a:noFill/>
          </a:ln>
        </p:spPr>
        <p:txBody>
          <a:bodyPr>
            <a:noAutofit/>
          </a:bodyPr>
          <a:lstStyle/>
          <a:p>
            <a:pPr marL="0" indent="0" algn="ctr">
              <a:lnSpc>
                <a:spcPct val="100000"/>
              </a:lnSpc>
              <a:buNone/>
            </a:pPr>
            <a:r>
              <a:rPr lang="el-GR" sz="2200" b="1" u="sng" dirty="0" smtClean="0"/>
              <a:t>Νοσηλευτική Διεργασία στην Διαδικασία διδασκαλίας-μάθησης</a:t>
            </a:r>
          </a:p>
          <a:p>
            <a:r>
              <a:rPr lang="el-GR" sz="2200" b="1" dirty="0" smtClean="0"/>
              <a:t>Ι. ΕΚΤΙΜΗΣΗ </a:t>
            </a:r>
            <a:r>
              <a:rPr lang="el-GR" sz="2200" dirty="0" smtClean="0"/>
              <a:t>(</a:t>
            </a:r>
            <a:r>
              <a:rPr lang="el-GR" sz="2200" dirty="0" smtClean="0"/>
              <a:t>Αξιολόγηση εκπαιδευτικών αναγκών του ασθενή και της οικογένειάς του, ή του κοινωνικού συνόλου </a:t>
            </a:r>
          </a:p>
          <a:p>
            <a:r>
              <a:rPr lang="el-GR" sz="2200" b="1" dirty="0" smtClean="0"/>
              <a:t>ΙΙ. ΔΙΑΓΝΩΣΗ </a:t>
            </a:r>
            <a:r>
              <a:rPr lang="el-GR" sz="2200" dirty="0" smtClean="0"/>
              <a:t>(</a:t>
            </a:r>
            <a:r>
              <a:rPr lang="el-GR" sz="2200" dirty="0" smtClean="0"/>
              <a:t>Ανάλυση των αναγκών)</a:t>
            </a:r>
            <a:endParaRPr lang="el-GR" sz="2200" b="1" dirty="0" smtClean="0"/>
          </a:p>
          <a:p>
            <a:r>
              <a:rPr lang="el-GR" sz="2200" b="1" dirty="0" smtClean="0"/>
              <a:t>ΙΙΙ. ΣΧΕΔΙΑΣΜΟΣ </a:t>
            </a:r>
            <a:r>
              <a:rPr lang="el-GR" sz="2200" dirty="0" smtClean="0"/>
              <a:t>(</a:t>
            </a:r>
            <a:r>
              <a:rPr lang="el-GR" sz="2200" dirty="0" smtClean="0"/>
              <a:t>Ανάπτυξη σχεδίου διδασκαλίας)</a:t>
            </a:r>
            <a:endParaRPr lang="el-GR" sz="2200" b="1" dirty="0" smtClean="0"/>
          </a:p>
          <a:p>
            <a:r>
              <a:rPr lang="el-GR" sz="2200" b="1" dirty="0" smtClean="0"/>
              <a:t>Ι</a:t>
            </a:r>
            <a:r>
              <a:rPr lang="en-US" sz="2200" b="1" dirty="0" smtClean="0"/>
              <a:t>V. </a:t>
            </a:r>
            <a:r>
              <a:rPr lang="el-GR" sz="2200" b="1" dirty="0" smtClean="0"/>
              <a:t>ΕΦΑΡΜΟΓΗ ΣΧΕΔΙΟΥ</a:t>
            </a:r>
            <a:endParaRPr lang="el-GR" sz="2200" b="1" dirty="0" smtClean="0"/>
          </a:p>
          <a:p>
            <a:r>
              <a:rPr lang="en-US" sz="2200" b="1" dirty="0" smtClean="0"/>
              <a:t>V. </a:t>
            </a:r>
            <a:r>
              <a:rPr lang="el-GR" sz="2200" b="1" dirty="0" smtClean="0"/>
              <a:t>ΑΞΙΟΛΟΓΗΣΗ</a:t>
            </a:r>
          </a:p>
          <a:p>
            <a:pPr marL="0" indent="0" algn="ctr">
              <a:buNone/>
            </a:pPr>
            <a:r>
              <a:rPr lang="el-GR" sz="2200" b="1" dirty="0" smtClean="0"/>
              <a:t>ΜΕΤΑΒΛΗΤΕΣ ΕΠΙΤΥΧΙΑΣ</a:t>
            </a:r>
          </a:p>
          <a:p>
            <a:r>
              <a:rPr lang="el-GR" sz="2200" b="1" dirty="0" smtClean="0"/>
              <a:t>Δημογραφικές</a:t>
            </a:r>
            <a:r>
              <a:rPr lang="el-GR" sz="2200" dirty="0" smtClean="0"/>
              <a:t> (ηλικία, φύλο, κοινωνική και οικονομική κατάσταση, μορφωτικό επίπεδο, πολιτισμικά ζητήματα…)</a:t>
            </a:r>
          </a:p>
          <a:p>
            <a:r>
              <a:rPr lang="el-GR" sz="2200" b="1" dirty="0" smtClean="0"/>
              <a:t>Μεταβλητές ασθένειας </a:t>
            </a:r>
          </a:p>
          <a:p>
            <a:r>
              <a:rPr lang="el-GR" sz="2200" b="1" dirty="0" smtClean="0"/>
              <a:t>Μεταβλητές θεραπευτικής αγωγής</a:t>
            </a:r>
          </a:p>
          <a:p>
            <a:r>
              <a:rPr lang="el-GR" sz="2200" b="1" dirty="0" smtClean="0"/>
              <a:t>Ψυχοκοινωνικές </a:t>
            </a:r>
            <a:r>
              <a:rPr lang="el-GR" sz="2200" dirty="0" smtClean="0"/>
              <a:t>(νοημοσύνη, ηθική, υποστηρικτικό περιβάλλον, στάση ζωής, θρησκευτικότητα)</a:t>
            </a:r>
            <a:endParaRPr lang="el-GR" sz="2200" b="1" dirty="0" smtClean="0"/>
          </a:p>
          <a:p>
            <a:r>
              <a:rPr lang="el-GR" sz="2200" b="1" dirty="0" smtClean="0"/>
              <a:t>Οικονομικές </a:t>
            </a:r>
            <a:endParaRPr lang="el-GR" sz="2200" b="1"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Τίτλος 1"/>
          <p:cNvSpPr>
            <a:spLocks noGrp="1"/>
          </p:cNvSpPr>
          <p:nvPr>
            <p:ph type="title"/>
          </p:nvPr>
        </p:nvSpPr>
        <p:spPr>
          <a:xfrm>
            <a:off x="969963" y="20638"/>
            <a:ext cx="11222037" cy="504825"/>
          </a:xfrm>
        </p:spPr>
        <p:txBody>
          <a:bodyPr>
            <a:normAutofit/>
          </a:bodyPr>
          <a:lstStyle/>
          <a:p>
            <a:pPr algn="ctr"/>
            <a:r>
              <a:rPr lang="el-GR" sz="2800" dirty="0" smtClean="0">
                <a:latin typeface="Bahnschrift" panose="020B0502040204020203" pitchFamily="34" charset="0"/>
              </a:rPr>
              <a:t>ΝΟΣΗΛΕΥΤΙΚΟΣ ΡΟΛΟΣ : ΕΚΠΑΙΔΕΥΤΗΣ</a:t>
            </a:r>
            <a:endParaRPr lang="el-GR" sz="2800" dirty="0">
              <a:latin typeface="Bahnschrift" panose="020B0502040204020203" pitchFamily="34" charset="0"/>
            </a:endParaRPr>
          </a:p>
        </p:txBody>
      </p:sp>
      <p:sp>
        <p:nvSpPr>
          <p:cNvPr id="9" name="Ορθογώνιο 8"/>
          <p:cNvSpPr/>
          <p:nvPr/>
        </p:nvSpPr>
        <p:spPr>
          <a:xfrm>
            <a:off x="8016240" y="3741945"/>
            <a:ext cx="3947160" cy="2800767"/>
          </a:xfrm>
          <a:prstGeom prst="rect">
            <a:avLst/>
          </a:prstGeom>
          <a:solidFill>
            <a:schemeClr val="bg1">
              <a:lumMod val="95000"/>
            </a:schemeClr>
          </a:solidFill>
          <a:ln>
            <a:solidFill>
              <a:srgbClr val="00B0F0"/>
            </a:solidFill>
          </a:ln>
        </p:spPr>
        <p:txBody>
          <a:bodyPr wrap="square">
            <a:spAutoFit/>
          </a:bodyPr>
          <a:lstStyle/>
          <a:p>
            <a:r>
              <a:rPr lang="el-GR" sz="2200" dirty="0" smtClean="0"/>
              <a:t>Ο ΕΚΠΑΙΔΕΥΤΗΣ ΠΡΕΠΕΙ:</a:t>
            </a:r>
          </a:p>
          <a:p>
            <a:pPr marL="342900" indent="-342900">
              <a:buFont typeface="Arial" panose="020B0604020202020204" pitchFamily="34" charset="0"/>
              <a:buChar char="•"/>
            </a:pPr>
            <a:r>
              <a:rPr lang="el-GR" sz="2200" dirty="0" smtClean="0"/>
              <a:t>Να έχει επικοινωνιακές ικανότητες</a:t>
            </a:r>
          </a:p>
          <a:p>
            <a:pPr marL="342900" indent="-342900">
              <a:buFont typeface="Arial" panose="020B0604020202020204" pitchFamily="34" charset="0"/>
              <a:buChar char="•"/>
            </a:pPr>
            <a:r>
              <a:rPr lang="el-GR" sz="2200" dirty="0" smtClean="0"/>
              <a:t>Να έχει παιδαγωγική κατάρτιση</a:t>
            </a:r>
          </a:p>
          <a:p>
            <a:pPr marL="342900" indent="-342900">
              <a:buFont typeface="Arial" panose="020B0604020202020204" pitchFamily="34" charset="0"/>
              <a:buChar char="•"/>
            </a:pPr>
            <a:r>
              <a:rPr lang="el-GR" sz="2200" dirty="0" smtClean="0"/>
              <a:t>Να είναι εξοικειωμένος με τις αρχές της διδασκαλίας των ενηλίκων</a:t>
            </a:r>
            <a:endParaRPr lang="el-GR" sz="2200" dirty="0"/>
          </a:p>
        </p:txBody>
      </p:sp>
      <p:sp>
        <p:nvSpPr>
          <p:cNvPr id="10" name="TextBox 9"/>
          <p:cNvSpPr txBox="1"/>
          <p:nvPr/>
        </p:nvSpPr>
        <p:spPr>
          <a:xfrm>
            <a:off x="969348" y="3429001"/>
            <a:ext cx="11100732" cy="3322319"/>
          </a:xfrm>
          <a:prstGeom prst="rect">
            <a:avLst/>
          </a:prstGeom>
          <a:noFill/>
          <a:ln w="28575">
            <a:solidFill>
              <a:srgbClr val="FF0000"/>
            </a:solidFill>
          </a:ln>
        </p:spPr>
        <p:txBody>
          <a:bodyPr wrap="square" rtlCol="0">
            <a:spAutoFit/>
          </a:bodyPr>
          <a:lstStyle/>
          <a:p>
            <a:endParaRPr lang="el-GR" dirty="0"/>
          </a:p>
        </p:txBody>
      </p:sp>
    </p:spTree>
    <p:extLst>
      <p:ext uri="{BB962C8B-B14F-4D97-AF65-F5344CB8AC3E}">
        <p14:creationId xmlns:p14="http://schemas.microsoft.com/office/powerpoint/2010/main" val="2008494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ΝΟΣΗΛΕΥΤΙΚΟΣ ΡΟΛΟΣ : ΕΚΠΑΙΔΕΥΤΗΣ</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249722" y="677008"/>
            <a:ext cx="6562344" cy="6117335"/>
          </a:xfrm>
        </p:spPr>
        <p:txBody>
          <a:bodyPr>
            <a:normAutofit/>
          </a:bodyPr>
          <a:lstStyle/>
          <a:p>
            <a:pPr marL="0" indent="0" algn="ctr">
              <a:buNone/>
            </a:pPr>
            <a:r>
              <a:rPr lang="el-GR" sz="2200" b="1" dirty="0" smtClean="0"/>
              <a:t>Η Διαπροσωπική διαδικασία της Συμβουλευτικής Υγείας διακρίνεται σε: </a:t>
            </a:r>
          </a:p>
          <a:p>
            <a:r>
              <a:rPr lang="el-GR" sz="2200" dirty="0" smtClean="0"/>
              <a:t>Μικρής διάρκειας συμβουλευτική</a:t>
            </a:r>
          </a:p>
          <a:p>
            <a:r>
              <a:rPr lang="el-GR" sz="2200" dirty="0" smtClean="0"/>
              <a:t>Μεγάλης διάρκειας συμβουλευτική</a:t>
            </a:r>
          </a:p>
          <a:p>
            <a:r>
              <a:rPr lang="el-GR" sz="2200" dirty="0" smtClean="0"/>
              <a:t>Συμβουλευτική κινητοποίησης</a:t>
            </a:r>
          </a:p>
          <a:p>
            <a:pPr marL="0" indent="0" algn="ctr">
              <a:buNone/>
            </a:pPr>
            <a:endParaRPr lang="el-GR" sz="2200" dirty="0" smtClean="0"/>
          </a:p>
          <a:p>
            <a:pPr marL="0" indent="0" algn="ctr">
              <a:buNone/>
            </a:pPr>
            <a:endParaRPr lang="el-GR" sz="22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Rectangle 3"/>
          <p:cNvSpPr txBox="1">
            <a:spLocks noChangeArrowheads="1"/>
          </p:cNvSpPr>
          <p:nvPr/>
        </p:nvSpPr>
        <p:spPr>
          <a:xfrm>
            <a:off x="8229600" y="677009"/>
            <a:ext cx="3804557" cy="6001378"/>
          </a:xfrm>
          <a:prstGeom prst="rect">
            <a:avLst/>
          </a:prstGeom>
          <a:solidFill>
            <a:schemeClr val="accent1">
              <a:lumMod val="20000"/>
              <a:lumOff val="80000"/>
            </a:schemeClr>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altLang="el-GR" sz="2200" b="1" dirty="0" smtClean="0"/>
              <a:t>ΜΑΘΗΣΗ</a:t>
            </a:r>
          </a:p>
          <a:p>
            <a:r>
              <a:rPr lang="el-GR" altLang="el-GR" sz="2200" dirty="0" smtClean="0"/>
              <a:t>Ο εκπαιδευόμενος γνωρίζει κάτι που δεν γνώριζε πριν</a:t>
            </a:r>
            <a:r>
              <a:rPr lang="en-US" altLang="el-GR" sz="2200" dirty="0" smtClean="0"/>
              <a:t>.</a:t>
            </a:r>
          </a:p>
          <a:p>
            <a:pPr>
              <a:buFontTx/>
              <a:buNone/>
            </a:pPr>
            <a:r>
              <a:rPr lang="en-US" altLang="el-GR" sz="2200" dirty="0" smtClean="0"/>
              <a:t>  </a:t>
            </a:r>
            <a:r>
              <a:rPr lang="el-GR" altLang="el-GR" sz="2200" dirty="0" smtClean="0"/>
              <a:t> (μαθαίνω)</a:t>
            </a:r>
          </a:p>
          <a:p>
            <a:r>
              <a:rPr lang="el-GR" altLang="el-GR" sz="2200" dirty="0" smtClean="0"/>
              <a:t>Ο εκπαιδευόμενος μπορεί να κάνει κάτι, το οποίο δεν ήταν ικανός να κάνει πριν.</a:t>
            </a:r>
            <a:endParaRPr lang="en-US" altLang="el-GR" sz="2200" dirty="0" smtClean="0"/>
          </a:p>
          <a:p>
            <a:pPr>
              <a:buFontTx/>
              <a:buNone/>
            </a:pPr>
            <a:r>
              <a:rPr lang="en-US" altLang="el-GR" sz="2200" dirty="0" smtClean="0"/>
              <a:t>   (</a:t>
            </a:r>
            <a:r>
              <a:rPr lang="el-GR" altLang="el-GR" sz="2200" dirty="0" smtClean="0"/>
              <a:t>κάνω)</a:t>
            </a:r>
          </a:p>
          <a:p>
            <a:pPr marL="0" indent="0" algn="r">
              <a:buNone/>
            </a:pPr>
            <a:r>
              <a:rPr lang="en-US" altLang="el-GR" sz="2200" i="1" dirty="0" smtClean="0">
                <a:solidFill>
                  <a:srgbClr val="7030A0"/>
                </a:solidFill>
              </a:rPr>
              <a:t>Alan Mumford </a:t>
            </a:r>
            <a:endParaRPr lang="el-GR" altLang="el-GR" sz="2200" i="1" dirty="0" smtClean="0">
              <a:solidFill>
                <a:srgbClr val="7030A0"/>
              </a:solidFill>
            </a:endParaRPr>
          </a:p>
          <a:p>
            <a:pPr marL="0" indent="0" algn="ctr">
              <a:buNone/>
            </a:pPr>
            <a:endParaRPr lang="el-GR" altLang="el-GR" sz="2200" dirty="0" smtClean="0"/>
          </a:p>
          <a:p>
            <a:pPr marL="0" indent="0" algn="ctr">
              <a:buNone/>
            </a:pPr>
            <a:r>
              <a:rPr lang="el-GR" altLang="el-GR" sz="2200" b="1" dirty="0" smtClean="0"/>
              <a:t>ΤΕΧΝΙΚΕΣ ΔΙΔΑΣΚΑΛΙΑΣ</a:t>
            </a:r>
          </a:p>
          <a:p>
            <a:pPr algn="ctr"/>
            <a:r>
              <a:rPr lang="el-GR" altLang="el-GR" sz="2200" dirty="0" smtClean="0"/>
              <a:t>Διάλεξη</a:t>
            </a:r>
          </a:p>
          <a:p>
            <a:pPr algn="ctr"/>
            <a:r>
              <a:rPr lang="el-GR" altLang="el-GR" sz="2200" dirty="0" smtClean="0"/>
              <a:t>Μάθηση σε ομάδες</a:t>
            </a:r>
          </a:p>
          <a:p>
            <a:pPr algn="ctr"/>
            <a:r>
              <a:rPr lang="el-GR" altLang="el-GR" sz="2200" dirty="0" smtClean="0"/>
              <a:t>Επίδειξη </a:t>
            </a:r>
          </a:p>
        </p:txBody>
      </p:sp>
      <p:pic>
        <p:nvPicPr>
          <p:cNvPr id="8" name="Εικόνα 7"/>
          <p:cNvPicPr>
            <a:picLocks noChangeAspect="1"/>
          </p:cNvPicPr>
          <p:nvPr/>
        </p:nvPicPr>
        <p:blipFill rotWithShape="1">
          <a:blip r:embed="rId5"/>
          <a:srcRect r="8584"/>
          <a:stretch/>
        </p:blipFill>
        <p:spPr>
          <a:xfrm>
            <a:off x="969349" y="2710543"/>
            <a:ext cx="7123092" cy="4147457"/>
          </a:xfrm>
          <a:prstGeom prst="rect">
            <a:avLst/>
          </a:prstGeom>
        </p:spPr>
      </p:pic>
    </p:spTree>
    <p:extLst>
      <p:ext uri="{BB962C8B-B14F-4D97-AF65-F5344CB8AC3E}">
        <p14:creationId xmlns:p14="http://schemas.microsoft.com/office/powerpoint/2010/main" val="891840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ΓΗΡΙΑΤΡΙΚΟΣ ΝΟΣΗΛΕΥΤΗΣ</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Autofit/>
          </a:bodyPr>
          <a:lstStyle/>
          <a:p>
            <a:r>
              <a:rPr lang="el-GR" sz="2000" dirty="0" smtClean="0"/>
              <a:t>Η αύξηση του προσδόκιμου επιβίωσης αυξήθηκε αισθητά (δεδομένα </a:t>
            </a:r>
            <a:r>
              <a:rPr lang="en-US" sz="2000" dirty="0" smtClean="0"/>
              <a:t>oecd.org</a:t>
            </a:r>
            <a:r>
              <a:rPr lang="el-GR" sz="2000" dirty="0" smtClean="0"/>
              <a:t>: από μέσο όρο 68,5 το 1960, αυξήθηκε σε 77,8 το 2007)</a:t>
            </a:r>
          </a:p>
          <a:p>
            <a:r>
              <a:rPr lang="el-GR" sz="2000" dirty="0" smtClean="0"/>
              <a:t>Το 2050 αναμένεται αύξηση των υπερηλίκων σε ποσοστό μεγαλύτερο του 10% του γενικού πληθυσμού.</a:t>
            </a:r>
          </a:p>
          <a:p>
            <a:r>
              <a:rPr lang="el-GR" sz="2000" dirty="0" smtClean="0"/>
              <a:t>Επιβάλλεται για την Ελλάδα η ανάπτυξη Εθνικής Στρατηγικής για τους Ηλικιωμένους, η οποία πρέπει να στηρίζεται στους εξής πυλώνες : Ι. Εθνικό σχέδιο Δράσης – ΙΙ. Εθνική Συντονίστρια Αρχή – ΙΙΙ. Ενιαίο Σύστημα Εποπτείας της Εθνικής Στρατηγικής</a:t>
            </a:r>
          </a:p>
          <a:p>
            <a:pPr>
              <a:lnSpc>
                <a:spcPct val="110000"/>
              </a:lnSpc>
            </a:pPr>
            <a:r>
              <a:rPr lang="el-GR" sz="2000" dirty="0" smtClean="0"/>
              <a:t>Η ΕΕ τονίζει την ανάγκη κατάρριψης του μύθου ότι οι ηλικιωμένοι αποτελούν μια ομοιογενή παρασιτική ομάδα που επιβιώνει σε βάρος της παραγωγικής κοινωνίας. Επιπλέον, απομυθοποιούνται οι εξής δοξασίες: α) η γήρανση του εγκεφάλου συνοδεύεται από μείωση της κριτικής και αντιληπτικής ικανότητας (νόσοι, </a:t>
            </a:r>
            <a:r>
              <a:rPr lang="el-GR" sz="2000" dirty="0" err="1" smtClean="0"/>
              <a:t>συνοδά</a:t>
            </a:r>
            <a:r>
              <a:rPr lang="el-GR" sz="2000" dirty="0" smtClean="0"/>
              <a:t> προβλήματα, ατυχήματα…?), β) η κατανάλωση αλκοόλ πρέπει να αποφεύγεται (μικρές ποσότητες αλκοόλ δρουν ευεργετικά), γ) η διαδικασία γήρανσης είναι ίδια και στα δύο φύλα (οι άνδρες συνεχίζουν να έχουν μεγαλύτερα επίπεδα φυσικής δραστηριότητας …), δ) το μεγαλύτερο ποσοστό ηλικιωμένων ζει στον ανεπτυγμένο κόσμο (ΠΟΥ το 70% των ηλικιωμένων ζει στον αναπτυσσόμενο κόσμο), ε) τα γηρατειά είναι ασθένεια ( δεν είναι νόσος , τα υποκείμενα νοσήματα συνήθως προϋπάρχουν και εμφανίζονται με την εκφύλιση του οργανισμού), και </a:t>
            </a:r>
            <a:r>
              <a:rPr lang="el-GR" sz="2000" dirty="0" err="1" smtClean="0"/>
              <a:t>στ</a:t>
            </a:r>
            <a:r>
              <a:rPr lang="el-GR" sz="2000" dirty="0" smtClean="0"/>
              <a:t>) οι ηλικιωμένοι είναι οικονομικό βάρος στην κοινωνία ( στηρίζουν παιδιά και εγγόνια, ενώ πλήρωναν και πληρώνουν το κράτος…)</a:t>
            </a:r>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Tree>
    <p:extLst>
      <p:ext uri="{BB962C8B-B14F-4D97-AF65-F5344CB8AC3E}">
        <p14:creationId xmlns:p14="http://schemas.microsoft.com/office/powerpoint/2010/main" val="4045904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stretch>
            <a:fillRect/>
          </a:stretch>
        </p:blipFill>
        <p:spPr>
          <a:xfrm>
            <a:off x="5584371" y="546114"/>
            <a:ext cx="6607629" cy="6311886"/>
          </a:xfrm>
          <a:prstGeom prst="rect">
            <a:avLst/>
          </a:prstGeom>
        </p:spPr>
      </p:pic>
      <p:pic>
        <p:nvPicPr>
          <p:cNvPr id="6" name="Εικόνα 5"/>
          <p:cNvPicPr>
            <a:picLocks noChangeAspect="1"/>
          </p:cNvPicPr>
          <p:nvPr/>
        </p:nvPicPr>
        <p:blipFill>
          <a:blip r:embed="rId3"/>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ΓΗΡΙΑΤΡΙΚΟΣ ΝΟΣΗΛΕΥΤΗΣ</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225296" y="670561"/>
            <a:ext cx="4565904" cy="5958840"/>
          </a:xfrm>
          <a:solidFill>
            <a:schemeClr val="accent4">
              <a:lumMod val="20000"/>
              <a:lumOff val="80000"/>
            </a:schemeClr>
          </a:solidFill>
          <a:ln>
            <a:solidFill>
              <a:srgbClr val="FFFF00"/>
            </a:solidFill>
          </a:ln>
        </p:spPr>
        <p:txBody>
          <a:bodyPr>
            <a:normAutofit/>
          </a:bodyPr>
          <a:lstStyle/>
          <a:p>
            <a:pPr marL="0" indent="0" algn="ctr">
              <a:buNone/>
            </a:pPr>
            <a:endParaRPr lang="el-GR" sz="2000" b="1" u="sng" dirty="0" smtClean="0"/>
          </a:p>
          <a:p>
            <a:pPr marL="0" indent="0" algn="ctr">
              <a:buNone/>
            </a:pPr>
            <a:r>
              <a:rPr lang="el-GR" sz="2000" b="1" u="sng" dirty="0" smtClean="0"/>
              <a:t>ΟΙ ΕΛΛΗΝΕΣ ΗΛΙΚΙΩΜΕΝΟΙ ΑΣΘΕΝΕΙΣ ΑΝΤΙΛΑΜΒΑΝΟΝΤΑΙ 7 ΔΙΑΣΤΑΣΕΙΣ ΤΗΣ ΠΟΙΟΤΗΤΑΣ ΤΗΣ ΠΑΡΕΧΟΜΕΝΗΣ ΦΡΟΝΤΙΔΑΣ</a:t>
            </a:r>
          </a:p>
          <a:p>
            <a:pPr marL="0" indent="0" algn="ctr">
              <a:buNone/>
            </a:pPr>
            <a:endParaRPr lang="el-GR" sz="2000" b="1" u="sng" dirty="0" smtClean="0"/>
          </a:p>
          <a:p>
            <a:pPr marL="457200" indent="-457200">
              <a:buAutoNum type="arabicPeriod"/>
            </a:pPr>
            <a:r>
              <a:rPr lang="el-GR" sz="2000" dirty="0" smtClean="0"/>
              <a:t>Τεχνικές και διαπροσωπικές δεξιότητες του προσωπικού</a:t>
            </a:r>
          </a:p>
          <a:p>
            <a:pPr marL="457200" indent="-457200">
              <a:buAutoNum type="arabicPeriod"/>
            </a:pPr>
            <a:r>
              <a:rPr lang="el-GR" sz="2000" dirty="0" smtClean="0"/>
              <a:t>Το φαγητό</a:t>
            </a:r>
          </a:p>
          <a:p>
            <a:pPr marL="457200" indent="-457200">
              <a:buAutoNum type="arabicPeriod"/>
            </a:pPr>
            <a:r>
              <a:rPr lang="el-GR" sz="2000" dirty="0" smtClean="0"/>
              <a:t>Το ενδιαφέρον</a:t>
            </a:r>
          </a:p>
          <a:p>
            <a:pPr marL="457200" indent="-457200">
              <a:buAutoNum type="arabicPeriod"/>
            </a:pPr>
            <a:r>
              <a:rPr lang="el-GR" sz="2000" dirty="0" smtClean="0"/>
              <a:t>Ο σεβασμός</a:t>
            </a:r>
          </a:p>
          <a:p>
            <a:pPr marL="457200" indent="-457200">
              <a:buAutoNum type="arabicPeriod"/>
            </a:pPr>
            <a:r>
              <a:rPr lang="el-GR" sz="2000" dirty="0" smtClean="0"/>
              <a:t>Το φυσικό περιβάλλον</a:t>
            </a:r>
          </a:p>
          <a:p>
            <a:pPr marL="457200" indent="-457200">
              <a:buAutoNum type="arabicPeriod"/>
            </a:pPr>
            <a:r>
              <a:rPr lang="el-GR" sz="2000" dirty="0" smtClean="0"/>
              <a:t>Το απόρρητο – πληροφορημένη συναίνεση</a:t>
            </a:r>
          </a:p>
          <a:p>
            <a:pPr marL="457200" indent="-457200">
              <a:buAutoNum type="arabicPeriod"/>
            </a:pPr>
            <a:r>
              <a:rPr lang="el-GR" sz="2000" dirty="0" smtClean="0"/>
              <a:t>Το αίσθημα ασφαλείας κατά την παραμονή στη μονάδα</a:t>
            </a:r>
          </a:p>
          <a:p>
            <a:pPr marL="0" indent="0">
              <a:buNone/>
            </a:pPr>
            <a:endParaRPr lang="el-GR" sz="2000" dirty="0" smtClean="0"/>
          </a:p>
          <a:p>
            <a:pPr marL="0" indent="0" algn="just">
              <a:buNone/>
            </a:pPr>
            <a:endParaRPr lang="el-GR" sz="2000" dirty="0"/>
          </a:p>
        </p:txBody>
      </p:sp>
      <p:pic>
        <p:nvPicPr>
          <p:cNvPr id="4" name="Εικόνα 3"/>
          <p:cNvPicPr>
            <a:picLocks noChangeAspect="1"/>
          </p:cNvPicPr>
          <p:nvPr/>
        </p:nvPicPr>
        <p:blipFill>
          <a:blip r:embed="rId4"/>
          <a:stretch>
            <a:fillRect/>
          </a:stretch>
        </p:blipFill>
        <p:spPr>
          <a:xfrm>
            <a:off x="0" y="0"/>
            <a:ext cx="969348" cy="3493311"/>
          </a:xfrm>
          <a:prstGeom prst="rect">
            <a:avLst/>
          </a:prstGeom>
        </p:spPr>
      </p:pic>
      <p:pic>
        <p:nvPicPr>
          <p:cNvPr id="5" name="Εικόνα 4"/>
          <p:cNvPicPr>
            <a:picLocks noChangeAspect="1"/>
          </p:cNvPicPr>
          <p:nvPr/>
        </p:nvPicPr>
        <p:blipFill>
          <a:blip r:embed="rId5"/>
          <a:stretch>
            <a:fillRect/>
          </a:stretch>
        </p:blipFill>
        <p:spPr>
          <a:xfrm>
            <a:off x="0" y="3429001"/>
            <a:ext cx="969348" cy="3429000"/>
          </a:xfrm>
          <a:prstGeom prst="rect">
            <a:avLst/>
          </a:prstGeom>
        </p:spPr>
      </p:pic>
    </p:spTree>
    <p:extLst>
      <p:ext uri="{BB962C8B-B14F-4D97-AF65-F5344CB8AC3E}">
        <p14:creationId xmlns:p14="http://schemas.microsoft.com/office/powerpoint/2010/main" val="4107234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ΠΑΙΔΙΑΤΡΙΚΟΣ</a:t>
            </a:r>
            <a:r>
              <a:rPr lang="en-US" sz="2800" dirty="0" smtClean="0">
                <a:latin typeface="Bahnschrift" panose="020B0502040204020203" pitchFamily="34" charset="0"/>
              </a:rPr>
              <a:t> -</a:t>
            </a:r>
            <a:r>
              <a:rPr lang="el-GR" sz="2800" dirty="0" smtClean="0">
                <a:latin typeface="Bahnschrift" panose="020B0502040204020203" pitchFamily="34" charset="0"/>
              </a:rPr>
              <a:t> ΟΙΚΟΓΕΝΕΙΑΚΟΣ</a:t>
            </a:r>
            <a:r>
              <a:rPr lang="en-US" sz="2800" dirty="0" smtClean="0">
                <a:latin typeface="Bahnschrift" panose="020B0502040204020203" pitchFamily="34" charset="0"/>
              </a:rPr>
              <a:t> </a:t>
            </a:r>
            <a:r>
              <a:rPr lang="el-GR" sz="2800" dirty="0" smtClean="0">
                <a:latin typeface="Bahnschrift" panose="020B0502040204020203" pitchFamily="34" charset="0"/>
              </a:rPr>
              <a:t> ΝΟΣΗΛΕΥΤΗΣ</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pPr marL="0" indent="0" algn="ctr">
              <a:buNone/>
            </a:pPr>
            <a:r>
              <a:rPr lang="el-GR" sz="2000" dirty="0" smtClean="0"/>
              <a:t>Οι οικογενειακές σχέσεις, καθώς και οι ρόλοι των μελών της μεταβάλλονται στα πλαίσια της ασθενείας. Είναι αναγκαίες οι εξής ενδοοικογενειακές, αλλά και συνεργατικές συνθήκες με την διεπιστημονική ομάδα για την αντιμετώπιση των προκλήσεων της υγείας</a:t>
            </a: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7254240" y="5557086"/>
            <a:ext cx="4843272" cy="1200329"/>
          </a:xfrm>
          <a:prstGeom prst="rect">
            <a:avLst/>
          </a:prstGeom>
          <a:solidFill>
            <a:schemeClr val="tx2">
              <a:lumMod val="20000"/>
              <a:lumOff val="80000"/>
            </a:schemeClr>
          </a:solidFill>
          <a:ln w="9525">
            <a:solidFill>
              <a:schemeClr val="accent4">
                <a:lumMod val="20000"/>
                <a:lumOff val="80000"/>
              </a:schemeClr>
            </a:solidFill>
          </a:ln>
        </p:spPr>
        <p:txBody>
          <a:bodyPr wrap="square">
            <a:spAutoFit/>
          </a:bodyPr>
          <a:lstStyle/>
          <a:p>
            <a:r>
              <a:rPr lang="el-GR" i="1" dirty="0" smtClean="0"/>
              <a:t>«Όταν πλησιάζω ένα παιδί, μου εμπνέει δύο συναισθήματα: τρυφερότητα γι' αυτό που είναι και σεβασμό για αυτό που θα γίνει…»</a:t>
            </a:r>
          </a:p>
          <a:p>
            <a:pPr algn="r"/>
            <a:r>
              <a:rPr lang="en-US" b="1" dirty="0" smtClean="0">
                <a:solidFill>
                  <a:srgbClr val="002060"/>
                </a:solidFill>
              </a:rPr>
              <a:t>Louis Pasteur</a:t>
            </a:r>
            <a:endParaRPr lang="el-GR" b="1" dirty="0">
              <a:solidFill>
                <a:srgbClr val="002060"/>
              </a:solidFill>
            </a:endParaRPr>
          </a:p>
        </p:txBody>
      </p:sp>
      <p:sp>
        <p:nvSpPr>
          <p:cNvPr id="8" name="Ορθογώνιο 7"/>
          <p:cNvSpPr/>
          <p:nvPr/>
        </p:nvSpPr>
        <p:spPr>
          <a:xfrm>
            <a:off x="1158240" y="1602939"/>
            <a:ext cx="4937760" cy="5016758"/>
          </a:xfrm>
          <a:prstGeom prst="rect">
            <a:avLst/>
          </a:prstGeom>
        </p:spPr>
        <p:txBody>
          <a:bodyPr wrap="square">
            <a:spAutoFit/>
          </a:bodyPr>
          <a:lstStyle/>
          <a:p>
            <a:pPr marL="285750" indent="-285750">
              <a:buFont typeface="Arial" panose="020B0604020202020204" pitchFamily="34" charset="0"/>
              <a:buChar char="•"/>
            </a:pPr>
            <a:r>
              <a:rPr lang="el-GR" sz="2000" dirty="0" smtClean="0"/>
              <a:t>Επικοινωνία. </a:t>
            </a:r>
          </a:p>
          <a:p>
            <a:pPr marL="285750" indent="-285750">
              <a:buFont typeface="Arial" panose="020B0604020202020204" pitchFamily="34" charset="0"/>
              <a:buChar char="•"/>
            </a:pPr>
            <a:r>
              <a:rPr lang="el-GR" sz="2000" dirty="0" smtClean="0"/>
              <a:t>Εμπιστοσύνη. </a:t>
            </a:r>
          </a:p>
          <a:p>
            <a:pPr marL="285750" indent="-285750">
              <a:buFont typeface="Arial" panose="020B0604020202020204" pitchFamily="34" charset="0"/>
              <a:buChar char="•"/>
            </a:pPr>
            <a:r>
              <a:rPr lang="el-GR" sz="2000" dirty="0" smtClean="0"/>
              <a:t>Αίσθημα ασφαλείας – σιγουριά.</a:t>
            </a:r>
          </a:p>
          <a:p>
            <a:pPr marL="285750" indent="-285750">
              <a:buFont typeface="Arial" panose="020B0604020202020204" pitchFamily="34" charset="0"/>
              <a:buChar char="•"/>
            </a:pPr>
            <a:r>
              <a:rPr lang="el-GR" sz="2000" dirty="0" smtClean="0"/>
              <a:t>Επαγρύπνηση. </a:t>
            </a:r>
          </a:p>
          <a:p>
            <a:pPr marL="285750" indent="-285750">
              <a:buFont typeface="Arial" panose="020B0604020202020204" pitchFamily="34" charset="0"/>
              <a:buChar char="•"/>
            </a:pPr>
            <a:r>
              <a:rPr lang="el-GR" sz="2000" dirty="0" smtClean="0"/>
              <a:t>Ελευθερία – αυτονομία, αλλά και ουσιαστικός έλεγχος.</a:t>
            </a:r>
          </a:p>
          <a:p>
            <a:pPr marL="285750" indent="-285750">
              <a:buFont typeface="Arial" panose="020B0604020202020204" pitchFamily="34" charset="0"/>
              <a:buChar char="•"/>
            </a:pPr>
            <a:r>
              <a:rPr lang="el-GR" sz="2000" dirty="0" smtClean="0"/>
              <a:t>Κατανόηση της μοναδικότητας των ατόμων.</a:t>
            </a:r>
          </a:p>
          <a:p>
            <a:pPr marL="285750" indent="-285750">
              <a:buFont typeface="Arial" panose="020B0604020202020204" pitchFamily="34" charset="0"/>
              <a:buChar char="•"/>
            </a:pPr>
            <a:r>
              <a:rPr lang="el-GR" sz="2000" dirty="0" smtClean="0"/>
              <a:t>Αλήθεια.</a:t>
            </a:r>
          </a:p>
          <a:p>
            <a:pPr marL="285750" indent="-285750">
              <a:buFont typeface="Arial" panose="020B0604020202020204" pitchFamily="34" charset="0"/>
              <a:buChar char="•"/>
            </a:pPr>
            <a:r>
              <a:rPr lang="el-GR" sz="2000" dirty="0" smtClean="0"/>
              <a:t>Δίκαιη αντιμετώπιση και ισότητα στη διαχείριση των σχέσεων όλων των μελών της οικογενείας (πχ υγιή αδέλφια).</a:t>
            </a:r>
          </a:p>
          <a:p>
            <a:pPr marL="285750" indent="-285750">
              <a:buFont typeface="Arial" panose="020B0604020202020204" pitchFamily="34" charset="0"/>
              <a:buChar char="•"/>
            </a:pPr>
            <a:r>
              <a:rPr lang="el-GR" sz="2000" dirty="0" smtClean="0"/>
              <a:t>Ενίσχυση αυτοπεποίθησης.</a:t>
            </a:r>
          </a:p>
          <a:p>
            <a:pPr marL="285750" indent="-285750">
              <a:buFont typeface="Arial" panose="020B0604020202020204" pitchFamily="34" charset="0"/>
              <a:buChar char="•"/>
            </a:pPr>
            <a:r>
              <a:rPr lang="el-GR" sz="2000" dirty="0" smtClean="0"/>
              <a:t>Διαχείριση χρόνου.</a:t>
            </a:r>
          </a:p>
          <a:p>
            <a:pPr marL="285750" indent="-285750">
              <a:buFont typeface="Arial" panose="020B0604020202020204" pitchFamily="34" charset="0"/>
              <a:buChar char="•"/>
            </a:pPr>
            <a:r>
              <a:rPr lang="el-GR" sz="2000" dirty="0" smtClean="0"/>
              <a:t>Ευθύνες – υποχρεώσεις – δικαιώματα.</a:t>
            </a:r>
          </a:p>
          <a:p>
            <a:pPr marL="285750" indent="-285750">
              <a:buFont typeface="Arial" panose="020B0604020202020204" pitchFamily="34" charset="0"/>
              <a:buChar char="•"/>
            </a:pPr>
            <a:r>
              <a:rPr lang="el-GR" sz="2000" dirty="0" err="1" smtClean="0"/>
              <a:t>Απενοχοποίηση</a:t>
            </a:r>
            <a:r>
              <a:rPr lang="el-GR" sz="2000" dirty="0" smtClean="0"/>
              <a:t>.</a:t>
            </a:r>
            <a:endParaRPr lang="el-GR" sz="2000" dirty="0"/>
          </a:p>
        </p:txBody>
      </p:sp>
      <p:sp>
        <p:nvSpPr>
          <p:cNvPr id="10" name="Ορθογώνιο 9"/>
          <p:cNvSpPr/>
          <p:nvPr/>
        </p:nvSpPr>
        <p:spPr>
          <a:xfrm>
            <a:off x="6522720" y="1602939"/>
            <a:ext cx="5135880" cy="3785652"/>
          </a:xfrm>
          <a:prstGeom prst="rect">
            <a:avLst/>
          </a:prstGeom>
        </p:spPr>
        <p:txBody>
          <a:bodyPr wrap="square">
            <a:spAutoFit/>
          </a:bodyPr>
          <a:lstStyle/>
          <a:p>
            <a:pPr marL="285750" indent="-285750">
              <a:buFont typeface="Arial" panose="020B0604020202020204" pitchFamily="34" charset="0"/>
              <a:buChar char="•"/>
            </a:pPr>
            <a:r>
              <a:rPr lang="el-GR" sz="2000" dirty="0" smtClean="0"/>
              <a:t>Εκπαίδευση αντιμετώπισης προβλημάτων θεραπευτικής αγωγής.</a:t>
            </a:r>
          </a:p>
          <a:p>
            <a:pPr marL="285750" indent="-285750">
              <a:buFont typeface="Arial" panose="020B0604020202020204" pitchFamily="34" charset="0"/>
              <a:buChar char="•"/>
            </a:pPr>
            <a:r>
              <a:rPr lang="el-GR" sz="2000" dirty="0" err="1" smtClean="0"/>
              <a:t>Ψυχοσυναισθηματική</a:t>
            </a:r>
            <a:r>
              <a:rPr lang="el-GR" sz="2000" dirty="0" smtClean="0"/>
              <a:t> υποστήριξη, τόσο εντός όσο και εκτός Νοσοκομείου.</a:t>
            </a:r>
          </a:p>
          <a:p>
            <a:pPr marL="285750" indent="-285750">
              <a:buFont typeface="Arial" panose="020B0604020202020204" pitchFamily="34" charset="0"/>
              <a:buChar char="•"/>
            </a:pPr>
            <a:r>
              <a:rPr lang="el-GR" sz="2000" dirty="0" smtClean="0"/>
              <a:t>Διαχείριση θυμού και αρνητικών συναισθημάτων. </a:t>
            </a:r>
          </a:p>
          <a:p>
            <a:pPr marL="285750" indent="-285750">
              <a:buFont typeface="Arial" panose="020B0604020202020204" pitchFamily="34" charset="0"/>
              <a:buChar char="•"/>
            </a:pPr>
            <a:r>
              <a:rPr lang="el-GR" sz="2000" dirty="0" smtClean="0"/>
              <a:t>Ενθάρρυνση δημιουργικής ενασχόλησης.</a:t>
            </a:r>
          </a:p>
          <a:p>
            <a:pPr marL="285750" indent="-285750">
              <a:buFont typeface="Arial" panose="020B0604020202020204" pitchFamily="34" charset="0"/>
              <a:buChar char="•"/>
            </a:pPr>
            <a:r>
              <a:rPr lang="el-GR" sz="2000" dirty="0" smtClean="0"/>
              <a:t>Θετικότητα.</a:t>
            </a:r>
          </a:p>
          <a:p>
            <a:pPr marL="285750" indent="-285750">
              <a:buFont typeface="Arial" panose="020B0604020202020204" pitchFamily="34" charset="0"/>
              <a:buChar char="•"/>
            </a:pPr>
            <a:r>
              <a:rPr lang="el-GR" sz="2000" dirty="0" smtClean="0"/>
              <a:t>Προώθηση υγιών </a:t>
            </a:r>
            <a:r>
              <a:rPr lang="el-GR" sz="2000" dirty="0" smtClean="0"/>
              <a:t>προτύπων </a:t>
            </a:r>
            <a:r>
              <a:rPr lang="el-GR" sz="2000" dirty="0" smtClean="0"/>
              <a:t>συμπεριφοράς.</a:t>
            </a:r>
          </a:p>
          <a:p>
            <a:pPr marL="285750" indent="-285750">
              <a:buFont typeface="Arial" panose="020B0604020202020204" pitchFamily="34" charset="0"/>
              <a:buChar char="•"/>
            </a:pPr>
            <a:r>
              <a:rPr lang="el-GR" sz="2000" dirty="0" smtClean="0"/>
              <a:t>Έλεγχος και ανταμοιβή. </a:t>
            </a:r>
          </a:p>
          <a:p>
            <a:pPr marL="285750" indent="-285750">
              <a:buFont typeface="Arial" panose="020B0604020202020204" pitchFamily="34" charset="0"/>
              <a:buChar char="•"/>
            </a:pPr>
            <a:r>
              <a:rPr lang="el-GR" sz="2000" dirty="0" smtClean="0"/>
              <a:t>Γνώση και τεκμηριωμένη πρακτική. </a:t>
            </a:r>
          </a:p>
          <a:p>
            <a:pPr marL="285750" indent="-285750">
              <a:buFont typeface="Arial" panose="020B0604020202020204" pitchFamily="34" charset="0"/>
              <a:buChar char="•"/>
            </a:pPr>
            <a:endParaRPr lang="el-GR" sz="2000" dirty="0"/>
          </a:p>
        </p:txBody>
      </p:sp>
    </p:spTree>
    <p:extLst>
      <p:ext uri="{BB962C8B-B14F-4D97-AF65-F5344CB8AC3E}">
        <p14:creationId xmlns:p14="http://schemas.microsoft.com/office/powerpoint/2010/main" val="2375218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ΝΟΣΗΛΕΥΤΗΣ - ΕΡΕΥΝΗΤΗΣ</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Rectangle 4"/>
          <p:cNvSpPr txBox="1">
            <a:spLocks noChangeArrowheads="1"/>
          </p:cNvSpPr>
          <p:nvPr/>
        </p:nvSpPr>
        <p:spPr>
          <a:xfrm>
            <a:off x="1042416" y="691003"/>
            <a:ext cx="6653784" cy="1336905"/>
          </a:xfrm>
          <a:prstGeom prst="rect">
            <a:avLst/>
          </a:prstGeom>
          <a:solidFill>
            <a:schemeClr val="accent5">
              <a:lumMod val="20000"/>
              <a:lumOff val="80000"/>
            </a:schemeClr>
          </a:solidFill>
          <a:ln>
            <a:solidFill>
              <a:schemeClr val="accent5">
                <a:lumMod val="20000"/>
                <a:lumOff val="80000"/>
              </a:schemeClr>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altLang="el-GR" sz="2000" b="1" dirty="0" smtClean="0">
                <a:solidFill>
                  <a:srgbClr val="FF0000"/>
                </a:solidFill>
                <a:effectLst>
                  <a:outerShdw blurRad="38100" dist="38100" dir="2700000" algn="tl">
                    <a:srgbClr val="C0C0C0"/>
                  </a:outerShdw>
                </a:effectLst>
              </a:rPr>
              <a:t>Πλαίσιο Ρόλου:</a:t>
            </a:r>
          </a:p>
          <a:p>
            <a:pPr marL="0" indent="0" algn="ctr">
              <a:buNone/>
            </a:pPr>
            <a:r>
              <a:rPr lang="el-GR" altLang="el-GR" sz="2000" dirty="0" smtClean="0"/>
              <a:t>Στήριξη σε τεκμηριωμένη πρακτική - διεξαγωγή έρευνας - παραγωγή νέας γνώσης - δημοσίευση αυτής - συνεχής βελτίωση της νοσηλευτικής πρακτικής  </a:t>
            </a:r>
            <a:endParaRPr lang="el-GR" altLang="el-GR" sz="2000" dirty="0"/>
          </a:p>
        </p:txBody>
      </p:sp>
      <p:sp>
        <p:nvSpPr>
          <p:cNvPr id="8" name="Rectangle 4"/>
          <p:cNvSpPr txBox="1">
            <a:spLocks noChangeArrowheads="1"/>
          </p:cNvSpPr>
          <p:nvPr/>
        </p:nvSpPr>
        <p:spPr>
          <a:xfrm>
            <a:off x="1042416" y="2193607"/>
            <a:ext cx="6653784" cy="4591372"/>
          </a:xfrm>
          <a:prstGeom prst="rect">
            <a:avLst/>
          </a:prstGeom>
          <a:solidFill>
            <a:schemeClr val="accent5">
              <a:lumMod val="20000"/>
              <a:lumOff val="80000"/>
            </a:schemeClr>
          </a:solidFill>
          <a:ln>
            <a:solidFill>
              <a:schemeClr val="accent5">
                <a:lumMod val="20000"/>
                <a:lumOff val="80000"/>
              </a:schemeClr>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altLang="el-GR" sz="2000" b="1" dirty="0" smtClean="0">
                <a:solidFill>
                  <a:srgbClr val="7030A0"/>
                </a:solidFill>
                <a:effectLst>
                  <a:outerShdw blurRad="38100" dist="38100" dir="2700000" algn="tl">
                    <a:srgbClr val="C0C0C0"/>
                  </a:outerShdw>
                </a:effectLst>
              </a:rPr>
              <a:t>ΝΟΣΗΛΕΥΤΙΚΗ ΕΡΕΥΝΑ</a:t>
            </a:r>
          </a:p>
          <a:p>
            <a:pPr marL="0" indent="0" algn="just">
              <a:buNone/>
            </a:pPr>
            <a:r>
              <a:rPr lang="el-GR" altLang="el-GR" sz="2000" dirty="0" smtClean="0"/>
              <a:t>Η νοσηλευτική έρευνα μελετά τις διεργασίες και την πρακτική της νοσηλευτικής φροντίδας</a:t>
            </a:r>
          </a:p>
          <a:p>
            <a:pPr marL="0" indent="0" algn="r">
              <a:buNone/>
            </a:pPr>
            <a:r>
              <a:rPr lang="el-GR" altLang="el-GR" sz="1700" b="1" i="1" dirty="0" err="1" smtClean="0"/>
              <a:t>King</a:t>
            </a:r>
            <a:r>
              <a:rPr lang="el-GR" altLang="el-GR" sz="1700" b="1" i="1" dirty="0" smtClean="0"/>
              <a:t>, 1987</a:t>
            </a:r>
          </a:p>
          <a:p>
            <a:pPr marL="0" indent="0" algn="just">
              <a:buNone/>
            </a:pPr>
            <a:r>
              <a:rPr lang="el-GR" altLang="el-GR" sz="2000" i="1" dirty="0" smtClean="0"/>
              <a:t>Η Νοσηλευτική έρευνα είναι η συστηματική αναζήτηση</a:t>
            </a:r>
            <a:r>
              <a:rPr lang="el-GR" altLang="el-GR" sz="2000" dirty="0" smtClean="0"/>
              <a:t>, σχεδιασμένη να αναπτύξει αξιόπιστες ενδείξεις σε Νοσηλευτικά θέματα (Νοσηλευτική πρακτική, εκπαίδευση, διοίκηση, πληροφορική της υγείας).</a:t>
            </a:r>
          </a:p>
          <a:p>
            <a:pPr marL="0" indent="0" algn="just">
              <a:buNone/>
            </a:pPr>
            <a:endParaRPr lang="el-GR" altLang="el-GR" sz="2000" dirty="0"/>
          </a:p>
          <a:p>
            <a:pPr marL="0" indent="0" algn="just">
              <a:buNone/>
            </a:pPr>
            <a:r>
              <a:rPr lang="el-GR" altLang="el-GR" sz="2000" i="1" dirty="0" smtClean="0"/>
              <a:t>Η Κλινική Νοσηλευτική έρευνα </a:t>
            </a:r>
            <a:r>
              <a:rPr lang="el-GR" altLang="el-GR" sz="2000" dirty="0" smtClean="0"/>
              <a:t>σχεδιάζεται για την καθοδήγηση της Νοσηλευτικής πρακτικής και την βελτίωση του αποτελέσματός της (της υγείας και της ποιότητας ζωής των </a:t>
            </a:r>
            <a:r>
              <a:rPr lang="el-GR" altLang="el-GR" sz="2000" dirty="0" err="1" smtClean="0"/>
              <a:t>φροντιζομένων</a:t>
            </a:r>
            <a:r>
              <a:rPr lang="el-GR" altLang="el-GR" sz="2000" dirty="0" smtClean="0"/>
              <a:t>)</a:t>
            </a:r>
          </a:p>
          <a:p>
            <a:pPr marL="0" indent="0" algn="r">
              <a:buNone/>
            </a:pPr>
            <a:r>
              <a:rPr lang="en-US" altLang="el-GR" sz="1700" b="1" i="1" dirty="0" err="1" smtClean="0"/>
              <a:t>Polit</a:t>
            </a:r>
            <a:r>
              <a:rPr lang="en-US" altLang="el-GR" sz="1700" b="1" i="1" dirty="0" smtClean="0"/>
              <a:t>, Beck, 2010 </a:t>
            </a:r>
            <a:endParaRPr lang="el-GR" altLang="el-GR" sz="1700" b="1" i="1" dirty="0" smtClean="0"/>
          </a:p>
          <a:p>
            <a:pPr marL="0" indent="0" algn="just">
              <a:buNone/>
            </a:pPr>
            <a:r>
              <a:rPr lang="el-GR" altLang="el-GR" sz="2000" dirty="0" smtClean="0"/>
              <a:t> </a:t>
            </a:r>
          </a:p>
          <a:p>
            <a:pPr marL="0" indent="0" algn="just">
              <a:buNone/>
            </a:pPr>
            <a:endParaRPr lang="el-GR" altLang="el-GR" sz="2000" dirty="0"/>
          </a:p>
        </p:txBody>
      </p:sp>
      <p:sp>
        <p:nvSpPr>
          <p:cNvPr id="9" name="Ορθογώνιο 8"/>
          <p:cNvSpPr/>
          <p:nvPr/>
        </p:nvSpPr>
        <p:spPr>
          <a:xfrm>
            <a:off x="7696200" y="696206"/>
            <a:ext cx="4373880" cy="6247864"/>
          </a:xfrm>
          <a:prstGeom prst="rect">
            <a:avLst/>
          </a:prstGeom>
        </p:spPr>
        <p:txBody>
          <a:bodyPr wrap="square">
            <a:spAutoFit/>
          </a:bodyPr>
          <a:lstStyle/>
          <a:p>
            <a:pPr algn="ctr"/>
            <a:r>
              <a:rPr lang="el-GR" sz="2000" b="1" dirty="0" smtClean="0"/>
              <a:t>Ερευνητικές δεξιότητες κλινικών νοσηλευτών</a:t>
            </a:r>
          </a:p>
          <a:p>
            <a:pPr algn="ctr"/>
            <a:endParaRPr lang="en-US" sz="2000" b="1" dirty="0" smtClean="0"/>
          </a:p>
          <a:p>
            <a:pPr marL="285750" indent="-285750">
              <a:buFont typeface="Arial" panose="020B0604020202020204" pitchFamily="34" charset="0"/>
              <a:buChar char="•"/>
            </a:pPr>
            <a:r>
              <a:rPr lang="el-GR" sz="2000" b="1" dirty="0" smtClean="0"/>
              <a:t>Συνεχές χρήστη </a:t>
            </a:r>
            <a:r>
              <a:rPr lang="el-GR" sz="2000" dirty="0" smtClean="0"/>
              <a:t>(κλινικοί νοσηλευτές &amp; συμμετέχοντες - δείγμα) / </a:t>
            </a:r>
            <a:r>
              <a:rPr lang="el-GR" sz="2000" b="1" dirty="0" smtClean="0"/>
              <a:t>παραγωγού</a:t>
            </a:r>
            <a:r>
              <a:rPr lang="el-GR" sz="2000" dirty="0" smtClean="0"/>
              <a:t> (ερευνητές)</a:t>
            </a:r>
          </a:p>
          <a:p>
            <a:pPr marL="285750" indent="-285750">
              <a:buFont typeface="Arial" panose="020B0604020202020204" pitchFamily="34" charset="0"/>
              <a:buChar char="•"/>
            </a:pPr>
            <a:r>
              <a:rPr lang="el-GR" sz="2000" dirty="0" smtClean="0"/>
              <a:t>Συσχέτιση της έρευνας με την πρακτική</a:t>
            </a:r>
            <a:r>
              <a:rPr lang="en-US" sz="2000" dirty="0" smtClean="0"/>
              <a:t> </a:t>
            </a:r>
            <a:r>
              <a:rPr lang="el-GR" sz="2000" dirty="0" smtClean="0"/>
              <a:t>βασισμένη σε ενδείξεις </a:t>
            </a:r>
            <a:r>
              <a:rPr lang="en-US" sz="2000" dirty="0" smtClean="0"/>
              <a:t>(evidence based)</a:t>
            </a:r>
            <a:endParaRPr lang="el-GR" sz="2000" dirty="0" smtClean="0"/>
          </a:p>
          <a:p>
            <a:pPr marL="285750" indent="-285750">
              <a:buFont typeface="Arial" panose="020B0604020202020204" pitchFamily="34" charset="0"/>
              <a:buChar char="•"/>
            </a:pPr>
            <a:r>
              <a:rPr lang="el-GR" sz="2000" dirty="0" smtClean="0"/>
              <a:t>Αναγνώριση ερευνητικών προβλημάτων –συστηματική προσέγγιση -  εφαρμογή μεθοδολογίας</a:t>
            </a:r>
          </a:p>
          <a:p>
            <a:pPr marL="285750" indent="-285750">
              <a:buFont typeface="Arial" panose="020B0604020202020204" pitchFamily="34" charset="0"/>
              <a:buChar char="•"/>
            </a:pPr>
            <a:r>
              <a:rPr lang="el-GR" sz="2000" dirty="0" smtClean="0"/>
              <a:t>Σεβασμός και προστασία των δικαιωμάτων των συμμετεχόντων ασθενών</a:t>
            </a:r>
          </a:p>
          <a:p>
            <a:pPr marL="285750" indent="-285750">
              <a:buFont typeface="Arial" panose="020B0604020202020204" pitchFamily="34" charset="0"/>
              <a:buChar char="•"/>
            </a:pPr>
            <a:r>
              <a:rPr lang="el-GR" sz="2000" dirty="0" smtClean="0"/>
              <a:t>Παραγωγή τεκμηριωμένης νέας γνώσης</a:t>
            </a:r>
          </a:p>
          <a:p>
            <a:pPr marL="285750" indent="-285750">
              <a:buFont typeface="Arial" panose="020B0604020202020204" pitchFamily="34" charset="0"/>
              <a:buChar char="•"/>
            </a:pPr>
            <a:r>
              <a:rPr lang="el-GR" sz="2000" dirty="0" smtClean="0"/>
              <a:t>Επικοινωνία της γνώσης μεταξύ των ενδιαφερομένων</a:t>
            </a:r>
          </a:p>
        </p:txBody>
      </p:sp>
    </p:spTree>
    <p:extLst>
      <p:ext uri="{BB962C8B-B14F-4D97-AF65-F5344CB8AC3E}">
        <p14:creationId xmlns:p14="http://schemas.microsoft.com/office/powerpoint/2010/main" val="268422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ΙΣΤΟΡΙΚΗ ΑΝΑΔΡΟΜΗ ΕΞΕΛΙΞΗΣ ΤΗΣ ΝΟΣΗΛΕΥΤΙΚΗΣ ΕΡΕΥΝΑΣ</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1157127" y="801269"/>
            <a:ext cx="10847094" cy="5693866"/>
          </a:xfrm>
          <a:prstGeom prst="rect">
            <a:avLst/>
          </a:prstGeom>
          <a:ln w="38100">
            <a:solidFill>
              <a:srgbClr val="7030A0"/>
            </a:solidFill>
          </a:ln>
        </p:spPr>
        <p:txBody>
          <a:bodyPr wrap="square">
            <a:spAutoFit/>
          </a:bodyPr>
          <a:lstStyle/>
          <a:p>
            <a:pPr marL="609600" lvl="0" indent="-609600" fontAlgn="base">
              <a:spcBef>
                <a:spcPct val="20000"/>
              </a:spcBef>
              <a:spcAft>
                <a:spcPct val="0"/>
              </a:spcAft>
              <a:buFontTx/>
              <a:buChar char="•"/>
            </a:pPr>
            <a:r>
              <a:rPr lang="el-GR" altLang="el-GR" sz="2000" dirty="0" smtClean="0"/>
              <a:t>Δημοσίευση </a:t>
            </a:r>
            <a:r>
              <a:rPr lang="en-US" altLang="el-GR" sz="2000" dirty="0" smtClean="0"/>
              <a:t>“Notes on Nursing” </a:t>
            </a:r>
            <a:r>
              <a:rPr lang="el-GR" altLang="el-GR" sz="2000" dirty="0" smtClean="0"/>
              <a:t>από </a:t>
            </a:r>
            <a:r>
              <a:rPr lang="el-GR" altLang="el-GR" sz="2000" dirty="0"/>
              <a:t>την </a:t>
            </a:r>
            <a:r>
              <a:rPr lang="en-US" altLang="el-GR" sz="2000" dirty="0"/>
              <a:t>F. </a:t>
            </a:r>
            <a:r>
              <a:rPr lang="en-US" altLang="el-GR" sz="2000" dirty="0" smtClean="0"/>
              <a:t>Nightingale</a:t>
            </a:r>
          </a:p>
          <a:p>
            <a:pPr marL="609600" lvl="0" indent="-609600" fontAlgn="base">
              <a:spcBef>
                <a:spcPct val="20000"/>
              </a:spcBef>
              <a:spcAft>
                <a:spcPct val="0"/>
              </a:spcAft>
              <a:buFontTx/>
              <a:buChar char="•"/>
            </a:pPr>
            <a:r>
              <a:rPr lang="el-GR" altLang="el-GR" sz="2000" dirty="0" smtClean="0"/>
              <a:t>1900 Δημοσιεύσεις </a:t>
            </a:r>
            <a:r>
              <a:rPr lang="en-US" altLang="el-GR" sz="2000" dirty="0" smtClean="0"/>
              <a:t>“American Journal of Nursing”</a:t>
            </a:r>
            <a:endParaRPr lang="el-GR" altLang="el-GR" sz="2000" dirty="0"/>
          </a:p>
          <a:p>
            <a:pPr marL="609600" lvl="0" indent="-609600" fontAlgn="base">
              <a:spcBef>
                <a:spcPct val="20000"/>
              </a:spcBef>
              <a:spcAft>
                <a:spcPct val="0"/>
              </a:spcAft>
              <a:buFontTx/>
              <a:buChar char="•"/>
            </a:pPr>
            <a:r>
              <a:rPr lang="el-GR" altLang="el-GR" sz="2000" dirty="0"/>
              <a:t>1900-1940: επικεντρώνεται κυρίως στη νοσηλευτική εκπαίδευση</a:t>
            </a:r>
          </a:p>
          <a:p>
            <a:pPr marL="609600" lvl="0" indent="-609600" fontAlgn="base">
              <a:spcBef>
                <a:spcPct val="20000"/>
              </a:spcBef>
              <a:spcAft>
                <a:spcPct val="0"/>
              </a:spcAft>
              <a:buFontTx/>
              <a:buChar char="•"/>
            </a:pPr>
            <a:r>
              <a:rPr lang="el-GR" altLang="el-GR" sz="2000" dirty="0"/>
              <a:t>Δεκαετία 1950: παρατηρείται μια ανοδική επιτάχυνση της νοσηλευτικής </a:t>
            </a:r>
            <a:r>
              <a:rPr lang="el-GR" altLang="el-GR" sz="2000" dirty="0" smtClean="0"/>
              <a:t>έρευνας</a:t>
            </a:r>
          </a:p>
          <a:p>
            <a:pPr marL="609600" lvl="0" indent="-609600" fontAlgn="base">
              <a:spcBef>
                <a:spcPct val="20000"/>
              </a:spcBef>
              <a:spcAft>
                <a:spcPct val="0"/>
              </a:spcAft>
              <a:buFontTx/>
              <a:buChar char="•"/>
            </a:pPr>
            <a:r>
              <a:rPr lang="el-GR" altLang="el-GR" sz="2000" dirty="0" smtClean="0"/>
              <a:t>1963 το περιοδικό «Νοσηλευτική» δημοσιεύει άρθρα Ελλήνων Νοσηλευτών</a:t>
            </a:r>
            <a:endParaRPr lang="el-GR" altLang="el-GR" sz="2000" dirty="0"/>
          </a:p>
          <a:p>
            <a:pPr marL="609600" lvl="0" indent="-609600" fontAlgn="base">
              <a:spcBef>
                <a:spcPct val="20000"/>
              </a:spcBef>
              <a:spcAft>
                <a:spcPct val="0"/>
              </a:spcAft>
              <a:buFontTx/>
              <a:buChar char="•"/>
            </a:pPr>
            <a:r>
              <a:rPr lang="el-GR" altLang="el-GR" sz="2000" dirty="0"/>
              <a:t>Δεκαετία 1970: επικεντρώνεται στη βελτίωση της παρεχόμενης </a:t>
            </a:r>
            <a:r>
              <a:rPr lang="el-GR" altLang="el-GR" sz="2000" dirty="0" smtClean="0"/>
              <a:t>φροντίδας</a:t>
            </a:r>
          </a:p>
          <a:p>
            <a:pPr marL="609600" lvl="0" indent="-609600" fontAlgn="base">
              <a:spcBef>
                <a:spcPct val="20000"/>
              </a:spcBef>
              <a:spcAft>
                <a:spcPct val="0"/>
              </a:spcAft>
              <a:buFontTx/>
              <a:buChar char="•"/>
            </a:pPr>
            <a:r>
              <a:rPr lang="el-GR" altLang="el-GR" sz="2000" dirty="0" smtClean="0"/>
              <a:t>1972 Καθιέρωση Συμβουλίου Νοσηλευτικών Ερευνών υπό τον ΑΝΑ (</a:t>
            </a:r>
            <a:r>
              <a:rPr lang="en-US" altLang="el-GR" sz="2000" dirty="0" smtClean="0"/>
              <a:t>American Nurses Association) </a:t>
            </a:r>
            <a:endParaRPr lang="el-GR" altLang="el-GR" sz="2000" dirty="0"/>
          </a:p>
          <a:p>
            <a:pPr marL="609600" lvl="0" indent="-609600" fontAlgn="base">
              <a:spcBef>
                <a:spcPct val="20000"/>
              </a:spcBef>
              <a:spcAft>
                <a:spcPct val="0"/>
              </a:spcAft>
              <a:buFontTx/>
              <a:buChar char="•"/>
            </a:pPr>
            <a:r>
              <a:rPr lang="el-GR" altLang="el-GR" sz="2000" dirty="0"/>
              <a:t> Δεκαετία 1980: (1)σε βάθος μελέτη ενός προβλήματος/ </a:t>
            </a:r>
            <a:r>
              <a:rPr lang="el-GR" altLang="el-GR" sz="2000" dirty="0" smtClean="0"/>
              <a:t>φαινομένου </a:t>
            </a:r>
            <a:r>
              <a:rPr lang="el-GR" altLang="el-GR" sz="2000" dirty="0"/>
              <a:t>(2)</a:t>
            </a:r>
            <a:r>
              <a:rPr lang="en-US" altLang="el-GR" sz="2000" dirty="0"/>
              <a:t> </a:t>
            </a:r>
            <a:r>
              <a:rPr lang="el-GR" altLang="el-GR" sz="2000" dirty="0" smtClean="0"/>
              <a:t>εστίαση </a:t>
            </a:r>
            <a:r>
              <a:rPr lang="el-GR" altLang="el-GR" sz="2000" dirty="0"/>
              <a:t>σε μεθοδολογικά ζητήματα</a:t>
            </a:r>
          </a:p>
          <a:p>
            <a:pPr marL="609600" lvl="0" indent="-609600" fontAlgn="base">
              <a:spcBef>
                <a:spcPct val="20000"/>
              </a:spcBef>
              <a:spcAft>
                <a:spcPct val="0"/>
              </a:spcAft>
              <a:buFontTx/>
              <a:buChar char="•"/>
            </a:pPr>
            <a:r>
              <a:rPr lang="el-GR" altLang="el-GR" sz="2000" dirty="0" smtClean="0"/>
              <a:t>198</a:t>
            </a:r>
            <a:r>
              <a:rPr lang="en-US" altLang="el-GR" sz="2000" dirty="0" smtClean="0"/>
              <a:t>6</a:t>
            </a:r>
            <a:r>
              <a:rPr lang="el-GR" altLang="el-GR" sz="2000" dirty="0" smtClean="0"/>
              <a:t>: Το Εθνικό </a:t>
            </a:r>
            <a:r>
              <a:rPr lang="el-GR" altLang="el-GR" sz="2000" dirty="0"/>
              <a:t>Κέντρο Νοσηλευτικής έρευνας </a:t>
            </a:r>
            <a:r>
              <a:rPr lang="el-GR" altLang="el-GR" sz="2000" dirty="0" smtClean="0"/>
              <a:t>των ΗΠΑ εντάσσεται στα Εθνικά </a:t>
            </a:r>
            <a:r>
              <a:rPr lang="el-GR" altLang="el-GR" sz="2000" dirty="0" err="1" smtClean="0"/>
              <a:t>Ιδρύμνατα</a:t>
            </a:r>
            <a:r>
              <a:rPr lang="el-GR" altLang="el-GR" sz="2000" dirty="0" smtClean="0"/>
              <a:t> Υγείας ύστερα από ένα μόλις χρόνο λειτουργίας - ιδρύσεως</a:t>
            </a:r>
            <a:endParaRPr lang="el-GR" altLang="el-GR" sz="2000" dirty="0"/>
          </a:p>
          <a:p>
            <a:pPr marL="609600" lvl="0" indent="-609600" fontAlgn="base">
              <a:spcBef>
                <a:spcPct val="20000"/>
              </a:spcBef>
              <a:spcAft>
                <a:spcPct val="0"/>
              </a:spcAft>
              <a:buFontTx/>
              <a:buChar char="•"/>
            </a:pPr>
            <a:r>
              <a:rPr lang="el-GR" altLang="el-GR" sz="2000" dirty="0" smtClean="0"/>
              <a:t>1990: </a:t>
            </a:r>
            <a:r>
              <a:rPr lang="el-GR" altLang="el-GR" sz="2000" dirty="0"/>
              <a:t>διεύρυνση της νοσηλευτικής </a:t>
            </a:r>
            <a:r>
              <a:rPr lang="el-GR" altLang="el-GR" sz="2000" dirty="0" smtClean="0"/>
              <a:t>έρευνας</a:t>
            </a:r>
          </a:p>
          <a:p>
            <a:pPr marL="609600" lvl="0" indent="-609600" fontAlgn="base">
              <a:spcBef>
                <a:spcPct val="20000"/>
              </a:spcBef>
              <a:spcAft>
                <a:spcPct val="0"/>
              </a:spcAft>
              <a:buFontTx/>
              <a:buChar char="•"/>
            </a:pPr>
            <a:r>
              <a:rPr lang="el-GR" altLang="el-GR" sz="2000" dirty="0" smtClean="0"/>
              <a:t>2000: Το Εθνικό </a:t>
            </a:r>
            <a:r>
              <a:rPr lang="el-GR" altLang="el-GR" sz="2000" dirty="0" err="1" smtClean="0"/>
              <a:t>Κεντρο</a:t>
            </a:r>
            <a:r>
              <a:rPr lang="el-GR" altLang="el-GR" sz="2000" dirty="0" smtClean="0"/>
              <a:t> για την </a:t>
            </a:r>
            <a:r>
              <a:rPr lang="el-GR" altLang="el-GR" sz="2000" dirty="0" err="1" smtClean="0"/>
              <a:t>Νοσηλευτικη</a:t>
            </a:r>
            <a:r>
              <a:rPr lang="el-GR" altLang="el-GR" sz="2000" dirty="0" smtClean="0"/>
              <a:t> Έρευνα (</a:t>
            </a:r>
            <a:r>
              <a:rPr lang="en-US" altLang="el-GR" sz="2000" dirty="0" smtClean="0"/>
              <a:t>NINR)</a:t>
            </a:r>
            <a:r>
              <a:rPr lang="el-GR" altLang="el-GR" sz="2000" dirty="0" smtClean="0"/>
              <a:t> θέτει προτεραιότητες χρηματοδότησης, με την </a:t>
            </a:r>
            <a:r>
              <a:rPr lang="el-GR" altLang="el-GR" sz="2000" dirty="0" err="1" smtClean="0"/>
              <a:t>έτήσια</a:t>
            </a:r>
            <a:r>
              <a:rPr lang="el-GR" altLang="el-GR" sz="2000" dirty="0" smtClean="0"/>
              <a:t> να ξεπερνά τα 100 </a:t>
            </a:r>
            <a:r>
              <a:rPr lang="el-GR" altLang="el-GR" sz="2000" dirty="0" err="1" smtClean="0"/>
              <a:t>εκατομύρια</a:t>
            </a:r>
            <a:r>
              <a:rPr lang="el-GR" altLang="el-GR" sz="2000" dirty="0" smtClean="0"/>
              <a:t> δολάρια.</a:t>
            </a:r>
          </a:p>
          <a:p>
            <a:pPr marL="609600" lvl="0" indent="-609600" fontAlgn="base">
              <a:spcBef>
                <a:spcPct val="20000"/>
              </a:spcBef>
              <a:spcAft>
                <a:spcPct val="0"/>
              </a:spcAft>
              <a:buFontTx/>
              <a:buChar char="•"/>
            </a:pPr>
            <a:r>
              <a:rPr lang="el-GR" altLang="el-GR" sz="2000" dirty="0" smtClean="0"/>
              <a:t>2005: Το </a:t>
            </a:r>
            <a:r>
              <a:rPr lang="en-US" altLang="el-GR" sz="2000" dirty="0" smtClean="0"/>
              <a:t>Sigma theta Tau International </a:t>
            </a:r>
            <a:r>
              <a:rPr lang="el-GR" altLang="el-GR" sz="2000" dirty="0" smtClean="0"/>
              <a:t>δημοσιεύει τις προτεραιότητες στη Νοσηλευτική έρευνα</a:t>
            </a:r>
            <a:endParaRPr lang="el-GR" altLang="el-GR" sz="2000" dirty="0"/>
          </a:p>
        </p:txBody>
      </p:sp>
    </p:spTree>
    <p:extLst>
      <p:ext uri="{BB962C8B-B14F-4D97-AF65-F5344CB8AC3E}">
        <p14:creationId xmlns:p14="http://schemas.microsoft.com/office/powerpoint/2010/main" val="4041769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fontScale="90000"/>
          </a:bodyPr>
          <a:lstStyle/>
          <a:p>
            <a:pPr algn="ctr"/>
            <a:r>
              <a:rPr lang="el-GR" sz="2800" dirty="0" smtClean="0">
                <a:latin typeface="Bahnschrift" panose="020B0502040204020203" pitchFamily="34" charset="0"/>
              </a:rPr>
              <a:t>ΔΥΝΑΤΟΤΗΤΕΣ ΕΜΠΛΟΚΗΣ ΣΕ ΝΟΣΗΛΕΥΤΙΚΕΣ ΕΡΕΥΝΗΤΙΚΕΣ ΔΡΑΣΤΗΡΙΟΤΗΤΕΣ</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546115"/>
            <a:ext cx="5962542" cy="6311885"/>
          </a:xfrm>
        </p:spPr>
        <p:txBody>
          <a:bodyPr>
            <a:noAutofit/>
          </a:bodyPr>
          <a:lstStyle/>
          <a:p>
            <a:pPr>
              <a:lnSpc>
                <a:spcPct val="110000"/>
              </a:lnSpc>
            </a:pPr>
            <a:r>
              <a:rPr lang="el-GR" sz="2000" dirty="0" smtClean="0"/>
              <a:t>Συμμετοχή σε συντακτική επιτροπή περιοδικού</a:t>
            </a:r>
          </a:p>
          <a:p>
            <a:pPr>
              <a:lnSpc>
                <a:spcPct val="110000"/>
              </a:lnSpc>
            </a:pPr>
            <a:r>
              <a:rPr lang="el-GR" sz="2000" dirty="0" smtClean="0"/>
              <a:t>Επίλυση κλινικών προβλημάτων και λήψη κλινικών αποφάσεων βασισμένων σε τεκμηριωμένη πρακτική</a:t>
            </a:r>
          </a:p>
          <a:p>
            <a:pPr>
              <a:lnSpc>
                <a:spcPct val="110000"/>
              </a:lnSpc>
            </a:pPr>
            <a:r>
              <a:rPr lang="el-GR" sz="2000" dirty="0" smtClean="0"/>
              <a:t>Συνεργασία στην ανάπτυξη ιδέας – καινοτομίας σε κλινικό ερευνητικό πρόγραμμα</a:t>
            </a:r>
          </a:p>
          <a:p>
            <a:pPr>
              <a:lnSpc>
                <a:spcPct val="110000"/>
              </a:lnSpc>
            </a:pPr>
            <a:r>
              <a:rPr lang="el-GR" sz="2000" dirty="0" smtClean="0"/>
              <a:t>Αξιολόγηση σχεδίου ερευνητικής πρότασης</a:t>
            </a:r>
          </a:p>
          <a:p>
            <a:pPr>
              <a:lnSpc>
                <a:spcPct val="110000"/>
              </a:lnSpc>
            </a:pPr>
            <a:r>
              <a:rPr lang="el-GR" sz="2000" dirty="0" smtClean="0"/>
              <a:t>Προσφορά κλινικής εμπειρίας για τη βελτίωση του σχεδιασμού κλινικών μελετών</a:t>
            </a:r>
          </a:p>
          <a:p>
            <a:pPr>
              <a:lnSpc>
                <a:spcPct val="110000"/>
              </a:lnSpc>
            </a:pPr>
            <a:r>
              <a:rPr lang="el-GR" sz="2000" dirty="0" smtClean="0"/>
              <a:t>Στρατολόγηση πιθανών συμμετεχόντων</a:t>
            </a:r>
          </a:p>
          <a:p>
            <a:pPr>
              <a:lnSpc>
                <a:spcPct val="110000"/>
              </a:lnSpc>
            </a:pPr>
            <a:r>
              <a:rPr lang="el-GR" sz="2000" dirty="0" smtClean="0"/>
              <a:t>Βοήθεια στη συγκέντρωση πληροφοριών – δειγματοληψία</a:t>
            </a:r>
          </a:p>
          <a:p>
            <a:pPr>
              <a:lnSpc>
                <a:spcPct val="110000"/>
              </a:lnSpc>
            </a:pPr>
            <a:r>
              <a:rPr lang="el-GR" sz="2000" dirty="0" smtClean="0"/>
              <a:t>Ενημέρωση και συμβουλευτική συμμετεχόντων</a:t>
            </a:r>
          </a:p>
          <a:p>
            <a:pPr>
              <a:lnSpc>
                <a:spcPct val="110000"/>
              </a:lnSpc>
            </a:pPr>
            <a:r>
              <a:rPr lang="el-GR" sz="2000" dirty="0" smtClean="0"/>
              <a:t>Ανάλυση της πρακτικής σημασίας και της σημαντικότητας των ευρημάτων</a:t>
            </a:r>
          </a:p>
          <a:p>
            <a:pPr>
              <a:lnSpc>
                <a:spcPct val="110000"/>
              </a:lnSpc>
            </a:pPr>
            <a:r>
              <a:rPr lang="el-GR" sz="2000" dirty="0" smtClean="0"/>
              <a:t>Επίδειξη </a:t>
            </a:r>
          </a:p>
          <a:p>
            <a:pPr>
              <a:lnSpc>
                <a:spcPct val="110000"/>
              </a:lnSpc>
            </a:pPr>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pic>
        <p:nvPicPr>
          <p:cNvPr id="7" name="Εικόνα 6"/>
          <p:cNvPicPr>
            <a:picLocks noChangeAspect="1"/>
          </p:cNvPicPr>
          <p:nvPr/>
        </p:nvPicPr>
        <p:blipFill>
          <a:blip r:embed="rId5"/>
          <a:stretch>
            <a:fillRect/>
          </a:stretch>
        </p:blipFill>
        <p:spPr>
          <a:xfrm>
            <a:off x="6858000" y="525304"/>
            <a:ext cx="5334000" cy="6332696"/>
          </a:xfrm>
          <a:prstGeom prst="rect">
            <a:avLst/>
          </a:prstGeom>
        </p:spPr>
      </p:pic>
    </p:spTree>
    <p:extLst>
      <p:ext uri="{BB962C8B-B14F-4D97-AF65-F5344CB8AC3E}">
        <p14:creationId xmlns:p14="http://schemas.microsoft.com/office/powerpoint/2010/main" val="2107124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ΜΕΛΛΟΝΤΙΚΕΣ ΚΑΤΕΥΘΥΝΣΕΙΣ ΣΤΗ ΝΟΣΗΛΕΥΤΙΚΗ ΕΡΕΥΝΑ</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r>
              <a:rPr lang="el-GR" sz="2000" dirty="0" smtClean="0"/>
              <a:t>Αυξημένη εστίαση στη πρακτική βασισμένη στις ενδείξεις (</a:t>
            </a:r>
            <a:r>
              <a:rPr lang="en-US" sz="2000" dirty="0" smtClean="0"/>
              <a:t>evidence based nursing practice)</a:t>
            </a:r>
          </a:p>
          <a:p>
            <a:r>
              <a:rPr lang="el-GR" sz="2000" dirty="0" smtClean="0"/>
              <a:t>Ανάπτυξη περισσότερο ισχυρών τεκμηριωμένων πρακτικών με ακριβέστερες μεθόδους, στρατηγικό σχεδιασμό, χρήση πολλαπλών και επιβεβαιωμένων ερευνητικών στρατηγικών.</a:t>
            </a:r>
          </a:p>
          <a:p>
            <a:r>
              <a:rPr lang="el-GR" sz="2000" dirty="0" smtClean="0"/>
              <a:t>Έμφαση σε συστηματικές και περιεκτικές ανασκοπήσεις.</a:t>
            </a:r>
          </a:p>
          <a:p>
            <a:r>
              <a:rPr lang="el-GR" sz="2000" dirty="0" smtClean="0"/>
              <a:t>Εκτεταμένες έρευνες σε συγκεκριμένα θέματα και σε συγκεκριμένους κλινικούς χώρους.</a:t>
            </a:r>
          </a:p>
          <a:p>
            <a:r>
              <a:rPr lang="el-GR" sz="2000" dirty="0" smtClean="0"/>
              <a:t>Ενίσχυση της </a:t>
            </a:r>
            <a:r>
              <a:rPr lang="el-GR" sz="2000" dirty="0" err="1" smtClean="0"/>
              <a:t>πολυεπιστημονικής</a:t>
            </a:r>
            <a:r>
              <a:rPr lang="el-GR" sz="2000" dirty="0" smtClean="0"/>
              <a:t> – διεπιστημονικής συνεργασίας.</a:t>
            </a:r>
          </a:p>
          <a:p>
            <a:r>
              <a:rPr lang="el-GR" sz="2000" dirty="0" smtClean="0"/>
              <a:t>Εκτεταμένη διασπορά των ερευνητικών αποτελεσμάτων.</a:t>
            </a:r>
          </a:p>
          <a:p>
            <a:r>
              <a:rPr lang="el-GR" sz="2000" dirty="0" smtClean="0"/>
              <a:t>Αύξηση στην πρόσβαση στην Νοσηλευτική έρευνα.</a:t>
            </a:r>
          </a:p>
          <a:p>
            <a:r>
              <a:rPr lang="el-GR" sz="2000" dirty="0" smtClean="0"/>
              <a:t>Αυξημένη εστίαση σε πολιτισμικά θέματα και ανισότητες στην υγεία.</a:t>
            </a:r>
          </a:p>
          <a:p>
            <a:r>
              <a:rPr lang="el-GR" sz="2000" dirty="0" smtClean="0"/>
              <a:t>Ανακουφιστική φροντίδα και φροντίδα τελικού σταδίου.</a:t>
            </a:r>
          </a:p>
          <a:p>
            <a:r>
              <a:rPr lang="el-GR" sz="2000" dirty="0" smtClean="0"/>
              <a:t>Ασφάλεια ασθενή και ποιότητα φροντίδας υγείας.</a:t>
            </a:r>
          </a:p>
          <a:p>
            <a:r>
              <a:rPr lang="el-GR" sz="2000" dirty="0" smtClean="0"/>
              <a:t>Προαγωγή υγείας ευάλωτων και περιθωριοποιημένων κοινωνικών ομάδων</a:t>
            </a:r>
          </a:p>
          <a:p>
            <a:r>
              <a:rPr lang="el-GR" sz="2000" dirty="0" smtClean="0"/>
              <a:t>Πρακτική σημασία γενετικού ελέγχου και θεραπευτικής.</a:t>
            </a:r>
          </a:p>
          <a:p>
            <a:r>
              <a:rPr lang="el-GR" sz="2000" dirty="0" smtClean="0"/>
              <a:t>Ανάπτυξη ικανοτήτων ερευνητών – νοσηλευτών.</a:t>
            </a:r>
          </a:p>
          <a:p>
            <a:r>
              <a:rPr lang="el-GR" sz="2000" dirty="0" smtClean="0"/>
              <a:t>Περιβάλλοντα εργασίας Νοσηλευτών. </a:t>
            </a: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pic>
        <p:nvPicPr>
          <p:cNvPr id="7" name="Εικόνα 6"/>
          <p:cNvPicPr>
            <a:picLocks noChangeAspect="1"/>
          </p:cNvPicPr>
          <p:nvPr/>
        </p:nvPicPr>
        <p:blipFill>
          <a:blip r:embed="rId5"/>
          <a:stretch>
            <a:fillRect/>
          </a:stretch>
        </p:blipFill>
        <p:spPr>
          <a:xfrm>
            <a:off x="9205639" y="3280327"/>
            <a:ext cx="2891873" cy="3332745"/>
          </a:xfrm>
          <a:prstGeom prst="rect">
            <a:avLst/>
          </a:prstGeom>
        </p:spPr>
      </p:pic>
    </p:spTree>
    <p:extLst>
      <p:ext uri="{BB962C8B-B14F-4D97-AF65-F5344CB8AC3E}">
        <p14:creationId xmlns:p14="http://schemas.microsoft.com/office/powerpoint/2010/main" val="857588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ΣΥΓΧΡΟΝΑ ΔΕΔΟΜΕΝΑ</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6531948" y="546115"/>
            <a:ext cx="5394960" cy="6863417"/>
          </a:xfrm>
          <a:prstGeom prst="rect">
            <a:avLst/>
          </a:prstGeom>
        </p:spPr>
        <p:txBody>
          <a:bodyPr wrap="square">
            <a:spAutoFit/>
          </a:bodyPr>
          <a:lstStyle/>
          <a:p>
            <a:pPr marL="285750" indent="-285750">
              <a:buFont typeface="Arial" panose="020B0604020202020204" pitchFamily="34" charset="0"/>
              <a:buChar char="•"/>
            </a:pPr>
            <a:r>
              <a:rPr lang="el-GR" sz="2000" dirty="0">
                <a:solidFill>
                  <a:srgbClr val="242021"/>
                </a:solidFill>
              </a:rPr>
              <a:t>Σύμφωνα με την επιτροπή για τα </a:t>
            </a:r>
            <a:r>
              <a:rPr lang="el-GR" sz="2000" dirty="0" smtClean="0">
                <a:solidFill>
                  <a:srgbClr val="242021"/>
                </a:solidFill>
              </a:rPr>
              <a:t>μακροοικονομικά</a:t>
            </a:r>
            <a:r>
              <a:rPr lang="en-US" sz="2000" dirty="0" smtClean="0">
                <a:solidFill>
                  <a:srgbClr val="242021"/>
                </a:solidFill>
              </a:rPr>
              <a:t> </a:t>
            </a:r>
            <a:r>
              <a:rPr lang="el-GR" sz="2000" dirty="0" smtClean="0">
                <a:solidFill>
                  <a:srgbClr val="242021"/>
                </a:solidFill>
              </a:rPr>
              <a:t>και </a:t>
            </a:r>
            <a:r>
              <a:rPr lang="el-GR" sz="2000" dirty="0">
                <a:solidFill>
                  <a:srgbClr val="242021"/>
                </a:solidFill>
              </a:rPr>
              <a:t>την υγεία, του Παγκόσμιου Οργανισμού Υγείας (</a:t>
            </a:r>
            <a:r>
              <a:rPr lang="el-GR" sz="2000" dirty="0" smtClean="0">
                <a:solidFill>
                  <a:srgbClr val="242021"/>
                </a:solidFill>
              </a:rPr>
              <a:t>ΠΟΥ</a:t>
            </a:r>
            <a:r>
              <a:rPr lang="en-US" sz="2000" dirty="0">
                <a:solidFill>
                  <a:srgbClr val="242021"/>
                </a:solidFill>
              </a:rPr>
              <a:t> </a:t>
            </a:r>
            <a:r>
              <a:rPr lang="en-US" sz="2000" dirty="0" smtClean="0">
                <a:solidFill>
                  <a:srgbClr val="242021"/>
                </a:solidFill>
              </a:rPr>
              <a:t>- 2003</a:t>
            </a:r>
            <a:r>
              <a:rPr lang="el-GR" sz="2000" dirty="0" smtClean="0">
                <a:solidFill>
                  <a:srgbClr val="242021"/>
                </a:solidFill>
              </a:rPr>
              <a:t>),</a:t>
            </a:r>
            <a:r>
              <a:rPr lang="en-US" sz="2000" dirty="0" smtClean="0">
                <a:solidFill>
                  <a:srgbClr val="242021"/>
                </a:solidFill>
              </a:rPr>
              <a:t> </a:t>
            </a:r>
            <a:r>
              <a:rPr lang="el-GR" sz="2000" dirty="0" smtClean="0">
                <a:solidFill>
                  <a:srgbClr val="242021"/>
                </a:solidFill>
              </a:rPr>
              <a:t>υπάρχει </a:t>
            </a:r>
            <a:r>
              <a:rPr lang="el-GR" sz="2000" dirty="0">
                <a:solidFill>
                  <a:srgbClr val="242021"/>
                </a:solidFill>
              </a:rPr>
              <a:t>ένα μεγάλο μέρος της υγειονομικής </a:t>
            </a:r>
            <a:r>
              <a:rPr lang="el-GR" sz="2000" dirty="0" smtClean="0">
                <a:solidFill>
                  <a:srgbClr val="242021"/>
                </a:solidFill>
              </a:rPr>
              <a:t>περίθαλψης</a:t>
            </a:r>
            <a:r>
              <a:rPr lang="en-US" sz="2000" dirty="0" smtClean="0">
                <a:solidFill>
                  <a:srgbClr val="242021"/>
                </a:solidFill>
              </a:rPr>
              <a:t> </a:t>
            </a:r>
            <a:r>
              <a:rPr lang="el-GR" sz="2000" dirty="0" smtClean="0">
                <a:solidFill>
                  <a:srgbClr val="242021"/>
                </a:solidFill>
              </a:rPr>
              <a:t>το </a:t>
            </a:r>
            <a:r>
              <a:rPr lang="el-GR" sz="2000" dirty="0">
                <a:solidFill>
                  <a:srgbClr val="242021"/>
                </a:solidFill>
              </a:rPr>
              <a:t>οποίο μπορεί να διεξαχθεί από άλλα άτομα εκτός </a:t>
            </a:r>
            <a:r>
              <a:rPr lang="el-GR" sz="2000" dirty="0" smtClean="0">
                <a:solidFill>
                  <a:srgbClr val="242021"/>
                </a:solidFill>
              </a:rPr>
              <a:t>του</a:t>
            </a:r>
            <a:r>
              <a:rPr lang="en-US" sz="2000" dirty="0" smtClean="0">
                <a:solidFill>
                  <a:srgbClr val="242021"/>
                </a:solidFill>
              </a:rPr>
              <a:t> </a:t>
            </a:r>
            <a:r>
              <a:rPr lang="el-GR" sz="2000" dirty="0" smtClean="0">
                <a:solidFill>
                  <a:srgbClr val="242021"/>
                </a:solidFill>
              </a:rPr>
              <a:t>ιατρικού </a:t>
            </a:r>
            <a:r>
              <a:rPr lang="el-GR" sz="2000" dirty="0">
                <a:solidFill>
                  <a:srgbClr val="242021"/>
                </a:solidFill>
              </a:rPr>
              <a:t>προσωπικού, και ειδικότερα από νοσηλευτές</a:t>
            </a:r>
            <a:r>
              <a:rPr lang="el-GR" sz="2000" dirty="0" smtClean="0"/>
              <a:t> </a:t>
            </a:r>
            <a:endParaRPr lang="en-US" sz="2000" dirty="0" smtClean="0"/>
          </a:p>
          <a:p>
            <a:endParaRPr lang="en-US" sz="2000" dirty="0" smtClean="0"/>
          </a:p>
          <a:p>
            <a:pPr marL="285750" indent="-285750">
              <a:buFont typeface="Arial" panose="020B0604020202020204" pitchFamily="34" charset="0"/>
              <a:buChar char="•"/>
            </a:pPr>
            <a:r>
              <a:rPr lang="el-GR" sz="2000" b="1" dirty="0"/>
              <a:t>Οι χώρες διαφέρουν ως προς τα </a:t>
            </a:r>
            <a:r>
              <a:rPr lang="el-GR" sz="2000" b="1" dirty="0" smtClean="0"/>
              <a:t>καθήκοντα</a:t>
            </a:r>
            <a:r>
              <a:rPr lang="en-US" sz="2000" b="1" dirty="0" smtClean="0"/>
              <a:t> </a:t>
            </a:r>
            <a:r>
              <a:rPr lang="el-GR" sz="2000" b="1" dirty="0" smtClean="0"/>
              <a:t>που </a:t>
            </a:r>
            <a:r>
              <a:rPr lang="el-GR" sz="2000" b="1" dirty="0"/>
              <a:t>επιτρέπουν να εκτελούν οι νοσηλευτές.</a:t>
            </a:r>
            <a:r>
              <a:rPr lang="el-GR" sz="2000" dirty="0" smtClean="0"/>
              <a:t> </a:t>
            </a:r>
            <a:endParaRPr lang="en-US" sz="2000" dirty="0" smtClean="0"/>
          </a:p>
          <a:p>
            <a:endParaRPr lang="en-US" sz="2000" dirty="0" smtClean="0"/>
          </a:p>
          <a:p>
            <a:pPr marL="285750" indent="-285750">
              <a:buFont typeface="Arial" panose="020B0604020202020204" pitchFamily="34" charset="0"/>
              <a:buChar char="•"/>
            </a:pPr>
            <a:r>
              <a:rPr lang="en-US" sz="2000" dirty="0" smtClean="0"/>
              <a:t>H </a:t>
            </a:r>
            <a:r>
              <a:rPr lang="el-GR" sz="2000" dirty="0" smtClean="0"/>
              <a:t>παγκόσμια αφύπνιση</a:t>
            </a:r>
            <a:r>
              <a:rPr lang="en-US" sz="2000" dirty="0" smtClean="0"/>
              <a:t> </a:t>
            </a:r>
            <a:r>
              <a:rPr lang="el-GR" sz="2000" dirty="0" smtClean="0"/>
              <a:t>της </a:t>
            </a:r>
            <a:r>
              <a:rPr lang="el-GR" sz="2000" dirty="0"/>
              <a:t>εισαγωγής των διευρυμένων ρόλων στις πιο </a:t>
            </a:r>
            <a:r>
              <a:rPr lang="el-GR" sz="2000" dirty="0" smtClean="0"/>
              <a:t>πολλές</a:t>
            </a:r>
            <a:r>
              <a:rPr lang="en-US" sz="2000" dirty="0" smtClean="0"/>
              <a:t> </a:t>
            </a:r>
            <a:r>
              <a:rPr lang="el-GR" sz="2000" dirty="0" smtClean="0"/>
              <a:t>χώρες </a:t>
            </a:r>
            <a:r>
              <a:rPr lang="el-GR" sz="2000" dirty="0"/>
              <a:t>προέκυψε κατά την αλλαγή του αιώνα</a:t>
            </a:r>
            <a:r>
              <a:rPr lang="el-GR" sz="2000" dirty="0" smtClean="0"/>
              <a:t>. </a:t>
            </a:r>
            <a:r>
              <a:rPr lang="el-GR" sz="2000" b="1" dirty="0"/>
              <a:t>Σήμερα</a:t>
            </a:r>
            <a:r>
              <a:rPr lang="el-GR" sz="2000" b="1" dirty="0" smtClean="0"/>
              <a:t>,</a:t>
            </a:r>
            <a:r>
              <a:rPr lang="en-US" sz="2000" b="1" dirty="0" smtClean="0"/>
              <a:t> </a:t>
            </a:r>
            <a:r>
              <a:rPr lang="el-GR" sz="2000" b="1" dirty="0" smtClean="0"/>
              <a:t>συναντώνται </a:t>
            </a:r>
            <a:r>
              <a:rPr lang="el-GR" sz="2000" b="1" dirty="0"/>
              <a:t>διευρυμένοι νοσηλευτικοί ρόλοι</a:t>
            </a:r>
            <a:r>
              <a:rPr lang="el-GR" sz="2000" dirty="0"/>
              <a:t> στις ΗΠΑ</a:t>
            </a:r>
            <a:r>
              <a:rPr lang="el-GR" sz="2000" dirty="0" smtClean="0"/>
              <a:t>,</a:t>
            </a:r>
            <a:r>
              <a:rPr lang="en-US" sz="2000" dirty="0" smtClean="0"/>
              <a:t> </a:t>
            </a:r>
            <a:r>
              <a:rPr lang="el-GR" sz="2000" dirty="0" smtClean="0"/>
              <a:t>στην </a:t>
            </a:r>
            <a:r>
              <a:rPr lang="el-GR" sz="2000" dirty="0"/>
              <a:t>Ασία, στην Αυστραλία, στη Νέα Ζηλανδία, στην </a:t>
            </a:r>
            <a:r>
              <a:rPr lang="el-GR" sz="2000" dirty="0" smtClean="0"/>
              <a:t>Ευρώπη </a:t>
            </a:r>
            <a:r>
              <a:rPr lang="el-GR" sz="2000" dirty="0"/>
              <a:t>(δυτική και κεντρική Ευρώπη, σκανδιναβικές χώρες</a:t>
            </a:r>
            <a:r>
              <a:rPr lang="el-GR" sz="2000" dirty="0" smtClean="0"/>
              <a:t>)</a:t>
            </a:r>
            <a:r>
              <a:rPr lang="en-US" sz="2000" dirty="0" smtClean="0"/>
              <a:t> </a:t>
            </a:r>
            <a:r>
              <a:rPr lang="el-GR" sz="2000" dirty="0" smtClean="0"/>
              <a:t>και </a:t>
            </a:r>
            <a:r>
              <a:rPr lang="el-GR" sz="2000" dirty="0"/>
              <a:t>στην Αφρική.</a:t>
            </a:r>
            <a:r>
              <a:rPr lang="el-GR" sz="2000" dirty="0" smtClean="0"/>
              <a:t> </a:t>
            </a:r>
            <a:br>
              <a:rPr lang="el-GR" sz="2000" dirty="0" smtClean="0"/>
            </a:br>
            <a:r>
              <a:rPr lang="el-GR" sz="2000" dirty="0" smtClean="0"/>
              <a:t/>
            </a:r>
            <a:br>
              <a:rPr lang="el-GR" sz="2000" dirty="0" smtClean="0"/>
            </a:br>
            <a:r>
              <a:rPr lang="el-GR" sz="2000" dirty="0" smtClean="0"/>
              <a:t/>
            </a:r>
            <a:br>
              <a:rPr lang="el-GR" sz="2000" dirty="0" smtClean="0"/>
            </a:br>
            <a:endParaRPr lang="el-GR" sz="2000" dirty="0"/>
          </a:p>
        </p:txBody>
      </p:sp>
      <p:sp>
        <p:nvSpPr>
          <p:cNvPr id="8" name="Ορθογώνιο 7"/>
          <p:cNvSpPr/>
          <p:nvPr/>
        </p:nvSpPr>
        <p:spPr>
          <a:xfrm>
            <a:off x="969348" y="525304"/>
            <a:ext cx="5126652" cy="3785652"/>
          </a:xfrm>
          <a:prstGeom prst="rect">
            <a:avLst/>
          </a:prstGeom>
        </p:spPr>
        <p:txBody>
          <a:bodyPr wrap="square">
            <a:spAutoFit/>
          </a:bodyPr>
          <a:lstStyle/>
          <a:p>
            <a:pPr marL="285750" indent="-285750">
              <a:buFont typeface="Arial" panose="020B0604020202020204" pitchFamily="34" charset="0"/>
              <a:buChar char="•"/>
            </a:pPr>
            <a:r>
              <a:rPr lang="el-GR" sz="2000" dirty="0" smtClean="0"/>
              <a:t>Τις τελευταίες δεκαετίες, τα συστήματα υγείας σε όλο τον κόσμο έχουν</a:t>
            </a:r>
            <a:r>
              <a:rPr lang="en-US" sz="2000" dirty="0" smtClean="0"/>
              <a:t> </a:t>
            </a:r>
            <a:r>
              <a:rPr lang="el-GR" sz="2000" dirty="0" smtClean="0"/>
              <a:t>αναγνωρίσει ότι </a:t>
            </a:r>
            <a:r>
              <a:rPr lang="el-GR" sz="2000" b="1" dirty="0" smtClean="0"/>
              <a:t>η αξιοποίηση του νοσηλευτικού προσωπικού σε έναν</a:t>
            </a:r>
            <a:r>
              <a:rPr lang="en-US" sz="2000" b="1" dirty="0" smtClean="0"/>
              <a:t> </a:t>
            </a:r>
            <a:r>
              <a:rPr lang="el-GR" sz="2000" b="1" dirty="0" smtClean="0"/>
              <a:t>διευρυμένο επαγγελματικό ρόλο μπορεί να συμβάλλει στη βελτίωση των</a:t>
            </a:r>
            <a:r>
              <a:rPr lang="en-US" sz="2000" b="1" dirty="0" smtClean="0"/>
              <a:t> </a:t>
            </a:r>
            <a:r>
              <a:rPr lang="el-GR" sz="2000" b="1" dirty="0" smtClean="0"/>
              <a:t>υπηρεσιών υγείας και στη μείωση του κόστους </a:t>
            </a:r>
            <a:r>
              <a:rPr lang="el-GR" sz="2000" dirty="0" smtClean="0"/>
              <a:t>χωρίς να διακυβεύονται</a:t>
            </a:r>
            <a:r>
              <a:rPr lang="en-US" sz="2000" dirty="0" smtClean="0"/>
              <a:t> </a:t>
            </a:r>
            <a:r>
              <a:rPr lang="el-GR" sz="2000" dirty="0" smtClean="0"/>
              <a:t>η ποιότητα της φροντίδας και οι εκβάσεις στην υγεία των ασθενών. Οι</a:t>
            </a:r>
            <a:r>
              <a:rPr lang="en-US" sz="2000" dirty="0" smtClean="0"/>
              <a:t> </a:t>
            </a:r>
            <a:r>
              <a:rPr lang="el-GR" sz="2000" dirty="0" smtClean="0"/>
              <a:t>διευρυμένοι νοσηλευτικοί ρόλοι είναι πολυμορφικοί και κερδίζουν έδαφος σε όλο και περισσότερες χώρες.</a:t>
            </a:r>
            <a:endParaRPr lang="el-GR" sz="2000" dirty="0"/>
          </a:p>
        </p:txBody>
      </p:sp>
      <p:pic>
        <p:nvPicPr>
          <p:cNvPr id="10" name="Εικόνα 9"/>
          <p:cNvPicPr>
            <a:picLocks noChangeAspect="1"/>
          </p:cNvPicPr>
          <p:nvPr/>
        </p:nvPicPr>
        <p:blipFill>
          <a:blip r:embed="rId5"/>
          <a:stretch>
            <a:fillRect/>
          </a:stretch>
        </p:blipFill>
        <p:spPr>
          <a:xfrm>
            <a:off x="1102360" y="4297680"/>
            <a:ext cx="4993640" cy="2560320"/>
          </a:xfrm>
          <a:prstGeom prst="rect">
            <a:avLst/>
          </a:prstGeom>
        </p:spPr>
      </p:pic>
    </p:spTree>
    <p:extLst>
      <p:ext uri="{BB962C8B-B14F-4D97-AF65-F5344CB8AC3E}">
        <p14:creationId xmlns:p14="http://schemas.microsoft.com/office/powerpoint/2010/main" val="2964356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ΣΚΟΠΟΙ ΝΟΣΗΛΕΥΤΙΚΗΣ ΕΡΕΥΝΑΣ</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292787" y="818061"/>
            <a:ext cx="4803213" cy="5646420"/>
          </a:xfrm>
          <a:solidFill>
            <a:schemeClr val="accent6">
              <a:lumMod val="20000"/>
              <a:lumOff val="80000"/>
            </a:schemeClr>
          </a:solidFill>
        </p:spPr>
        <p:txBody>
          <a:bodyPr>
            <a:normAutofit/>
          </a:bodyPr>
          <a:lstStyle/>
          <a:p>
            <a:pPr marL="0" indent="0" algn="ctr">
              <a:buNone/>
            </a:pPr>
            <a:r>
              <a:rPr lang="el-GR" sz="2000" b="1" dirty="0" smtClean="0"/>
              <a:t>ΒΑΣΙΚΗ ΚΑΙ ΕΦΑΡΜΟΣΜΕΝΗ</a:t>
            </a:r>
          </a:p>
          <a:p>
            <a:pPr marL="0" indent="0" algn="ctr">
              <a:buNone/>
            </a:pPr>
            <a:r>
              <a:rPr lang="el-GR" sz="2000" b="1" dirty="0" smtClean="0"/>
              <a:t>(ποσοτική – ποιοτική)</a:t>
            </a:r>
          </a:p>
          <a:p>
            <a:pPr marL="0" indent="0" algn="ctr">
              <a:buNone/>
            </a:pPr>
            <a:endParaRPr lang="el-GR" sz="2000" b="1" dirty="0" smtClean="0"/>
          </a:p>
          <a:p>
            <a:r>
              <a:rPr lang="el-GR" sz="2000" dirty="0" smtClean="0"/>
              <a:t>Προσδιορισμός και περιγραφή (φύση προβλήματος)</a:t>
            </a:r>
          </a:p>
          <a:p>
            <a:r>
              <a:rPr lang="el-GR" sz="2000" dirty="0" smtClean="0"/>
              <a:t>Διερεύνηση (παράγοντες σχετιζόμενοι με το πρόβλημα – πρώιμα γνωρίσματά του)</a:t>
            </a:r>
          </a:p>
          <a:p>
            <a:r>
              <a:rPr lang="el-GR" sz="2000" dirty="0" smtClean="0"/>
              <a:t>Ερμηνεία (αλληλουχία γεγονότων εμφάνισης του προβλήματος – θεωρία ερμηνείας – εννοιολογικό πλαίσιο)</a:t>
            </a:r>
          </a:p>
          <a:p>
            <a:r>
              <a:rPr lang="el-GR" sz="2000" dirty="0" smtClean="0"/>
              <a:t>Πρόβλεψη (πιθανότητες τροποποίησης φαινομένου ή εφαρμογής παρέμβασης)</a:t>
            </a:r>
          </a:p>
          <a:p>
            <a:r>
              <a:rPr lang="el-GR" sz="2000" dirty="0" smtClean="0"/>
              <a:t>Έλεγχος (αποτελέσματα εφαρμογής – δυνατότητα πρόληψης – ελέγχου, βελτίωση αποτελεσμάτων, </a:t>
            </a:r>
            <a:r>
              <a:rPr lang="el-GR" sz="2000" dirty="0" err="1" smtClean="0"/>
              <a:t>επαναπροδιορισμός</a:t>
            </a:r>
            <a:r>
              <a:rPr lang="el-GR" sz="2000" dirty="0" smtClean="0"/>
              <a:t> αναγκών)</a:t>
            </a:r>
          </a:p>
          <a:p>
            <a:endParaRPr lang="el-GR" sz="2000" dirty="0" smtClean="0"/>
          </a:p>
          <a:p>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Θέση περιεχομένου 2"/>
          <p:cNvSpPr txBox="1">
            <a:spLocks/>
          </p:cNvSpPr>
          <p:nvPr/>
        </p:nvSpPr>
        <p:spPr>
          <a:xfrm>
            <a:off x="6523114" y="640080"/>
            <a:ext cx="4955613" cy="3001191"/>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2000" b="1" dirty="0" smtClean="0"/>
              <a:t>Πρακτική βασισμένη στις ενδείξεις</a:t>
            </a:r>
          </a:p>
          <a:p>
            <a:pPr marL="0" indent="0" algn="ctr">
              <a:buFont typeface="Arial" panose="020B0604020202020204" pitchFamily="34" charset="0"/>
              <a:buNone/>
            </a:pPr>
            <a:r>
              <a:rPr lang="el-GR" sz="2000" b="1" dirty="0" smtClean="0"/>
              <a:t>(ποσοτική – ποιοτική)</a:t>
            </a:r>
          </a:p>
          <a:p>
            <a:r>
              <a:rPr lang="el-GR" sz="2000" dirty="0" smtClean="0"/>
              <a:t>Διάγνωση και εκτίμηση</a:t>
            </a:r>
          </a:p>
          <a:p>
            <a:r>
              <a:rPr lang="el-GR" sz="2000" dirty="0" smtClean="0"/>
              <a:t>Πρόγνωση</a:t>
            </a:r>
          </a:p>
          <a:p>
            <a:r>
              <a:rPr lang="el-GR" sz="2000" dirty="0" smtClean="0"/>
              <a:t>Πρόληψη και βλάβη</a:t>
            </a:r>
          </a:p>
          <a:p>
            <a:r>
              <a:rPr lang="el-GR" sz="2000" dirty="0" smtClean="0"/>
              <a:t>Αιτιολογία</a:t>
            </a:r>
          </a:p>
          <a:p>
            <a:r>
              <a:rPr lang="el-GR" sz="2000" dirty="0" smtClean="0"/>
              <a:t>Σημασία και διαδικασίες</a:t>
            </a:r>
          </a:p>
          <a:p>
            <a:endParaRPr lang="el-GR" sz="2000" dirty="0" smtClean="0"/>
          </a:p>
          <a:p>
            <a:endParaRPr lang="el-GR" sz="2000" dirty="0"/>
          </a:p>
        </p:txBody>
      </p:sp>
      <p:sp>
        <p:nvSpPr>
          <p:cNvPr id="8" name="Θέση περιεχομένου 2"/>
          <p:cNvSpPr txBox="1">
            <a:spLocks/>
          </p:cNvSpPr>
          <p:nvPr/>
        </p:nvSpPr>
        <p:spPr>
          <a:xfrm>
            <a:off x="6523114" y="3804557"/>
            <a:ext cx="4955613" cy="2952858"/>
          </a:xfrm>
          <a:prstGeom prst="rect">
            <a:avLst/>
          </a:prstGeom>
          <a:ln w="38100">
            <a:solidFill>
              <a:srgbClr val="7030A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2000" b="1" dirty="0" smtClean="0"/>
              <a:t>ΠΑΡΑΔΕΙΓΜΑ ΣΤΑΔΙΩΝ</a:t>
            </a:r>
          </a:p>
          <a:p>
            <a:r>
              <a:rPr lang="el-GR" sz="2000" dirty="0" smtClean="0"/>
              <a:t>ΣΚΟΠΟΣ</a:t>
            </a:r>
          </a:p>
          <a:p>
            <a:r>
              <a:rPr lang="el-GR" sz="2000" dirty="0" smtClean="0"/>
              <a:t>ΜΕΘΟΔΟΛΟΓΙΑ</a:t>
            </a:r>
          </a:p>
          <a:p>
            <a:r>
              <a:rPr lang="el-GR" sz="2000" dirty="0" smtClean="0"/>
              <a:t>ΗΘΙΚΗ</a:t>
            </a:r>
          </a:p>
          <a:p>
            <a:r>
              <a:rPr lang="el-GR" sz="2000" dirty="0" smtClean="0"/>
              <a:t>ΠΕΡΙΟΡΙΣΜΟΙ ΜΕΛΕΤΗΣ</a:t>
            </a:r>
          </a:p>
          <a:p>
            <a:r>
              <a:rPr lang="el-GR" sz="2000" dirty="0" smtClean="0"/>
              <a:t>ΚΥΡΙΟΤΕΡΑ ΑΠΟΤΕΛΕΣΜΑΤΑ</a:t>
            </a:r>
          </a:p>
          <a:p>
            <a:r>
              <a:rPr lang="el-GR" sz="2000" dirty="0" smtClean="0"/>
              <a:t>ΣΥΜΠΕΡΑΣΜΑΤΑ</a:t>
            </a:r>
          </a:p>
          <a:p>
            <a:endParaRPr lang="el-GR" sz="2000" dirty="0" smtClean="0"/>
          </a:p>
          <a:p>
            <a:endParaRPr lang="el-GR" sz="2000" dirty="0"/>
          </a:p>
        </p:txBody>
      </p:sp>
    </p:spTree>
    <p:extLst>
      <p:ext uri="{BB962C8B-B14F-4D97-AF65-F5344CB8AC3E}">
        <p14:creationId xmlns:p14="http://schemas.microsoft.com/office/powerpoint/2010/main" val="4098514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ΝΟΣΗΛΕΥΤΗΣ ΚΑΙ ΔΙΟΙΚΗΣΗ – ΡΟΛΟΣ ΗΓΕΤΗ</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4884855" cy="6117335"/>
          </a:xfrm>
        </p:spPr>
        <p:txBody>
          <a:bodyPr>
            <a:normAutofit/>
          </a:bodyPr>
          <a:lstStyle/>
          <a:p>
            <a:pPr marL="0" indent="0" algn="ctr">
              <a:buNone/>
            </a:pPr>
            <a:r>
              <a:rPr lang="el-GR" sz="2000" b="1" dirty="0" smtClean="0"/>
              <a:t>ΟΡΙΣΜΟΙ</a:t>
            </a:r>
          </a:p>
          <a:p>
            <a:r>
              <a:rPr lang="el-GR" sz="2000" dirty="0" smtClean="0"/>
              <a:t>Με τον όρο διοίκηση έχει αποδοθεί στα ελληνικά η έννοια του </a:t>
            </a:r>
            <a:r>
              <a:rPr lang="en-US" sz="2000" u="sng" dirty="0" smtClean="0"/>
              <a:t>management</a:t>
            </a:r>
            <a:r>
              <a:rPr lang="en-US" sz="2000" dirty="0" smtClean="0"/>
              <a:t>.</a:t>
            </a:r>
          </a:p>
          <a:p>
            <a:r>
              <a:rPr lang="el-GR" sz="2000" dirty="0" smtClean="0"/>
              <a:t>Διοίκηση υπάρχει όπου εμπλέκεται μια ομάδα ανθρώπων με κοινό σκοπό </a:t>
            </a:r>
          </a:p>
          <a:p>
            <a:r>
              <a:rPr lang="el-GR" sz="2000" dirty="0" smtClean="0"/>
              <a:t>Διοίκηση είναι ο </a:t>
            </a:r>
            <a:r>
              <a:rPr lang="el-GR" sz="2000" b="1" dirty="0" smtClean="0"/>
              <a:t>τρόπος δουλειάς</a:t>
            </a:r>
            <a:r>
              <a:rPr lang="el-GR" sz="2000" dirty="0" smtClean="0"/>
              <a:t> με άλλους και μέσω άλλων </a:t>
            </a:r>
            <a:r>
              <a:rPr lang="el-GR" sz="2000" u="sng" dirty="0" smtClean="0"/>
              <a:t>για την επιτυχία των αντικειμενικών στόχων του οργανισμού και των μελών του</a:t>
            </a:r>
            <a:r>
              <a:rPr lang="el-GR" sz="2000" dirty="0" smtClean="0"/>
              <a:t>.</a:t>
            </a:r>
          </a:p>
          <a:p>
            <a:r>
              <a:rPr lang="el-GR" sz="2000" dirty="0" smtClean="0"/>
              <a:t>Διοίκηση είναι </a:t>
            </a:r>
            <a:r>
              <a:rPr lang="el-GR" sz="2000" b="1" dirty="0" smtClean="0"/>
              <a:t>η επίτευξη των στόχων</a:t>
            </a:r>
            <a:r>
              <a:rPr lang="el-GR" sz="2000" dirty="0" smtClean="0"/>
              <a:t> του οργανισμού με αποτελεσματικό και αποδοτικό τρόπο</a:t>
            </a:r>
            <a:r>
              <a:rPr lang="el-GR" sz="2000" u="sng" dirty="0" smtClean="0"/>
              <a:t>, μέσω του σχεδιασμού, της οργάνωσης, της διεύθυνσης και του ελέγχου των πόρων του οργανισμού</a:t>
            </a:r>
          </a:p>
          <a:p>
            <a:r>
              <a:rPr lang="el-GR" sz="2000" dirty="0" smtClean="0"/>
              <a:t>Διοίκηση είναι </a:t>
            </a:r>
            <a:r>
              <a:rPr lang="el-GR" sz="2000" b="1" dirty="0" smtClean="0"/>
              <a:t>η διαδικασία του συντονισμού ανθρώπων και άλλων πόρων </a:t>
            </a:r>
            <a:r>
              <a:rPr lang="el-GR" sz="2000" dirty="0" smtClean="0"/>
              <a:t>με σκοπό την επίτευξη των στόχων του οργανισμού</a:t>
            </a:r>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6232071" y="854103"/>
            <a:ext cx="6096000" cy="5863144"/>
          </a:xfrm>
          <a:prstGeom prst="rect">
            <a:avLst/>
          </a:prstGeom>
        </p:spPr>
        <p:txBody>
          <a:bodyPr>
            <a:spAutoFit/>
          </a:bodyPr>
          <a:lstStyle/>
          <a:p>
            <a:pPr marL="273050" lvl="0" indent="-273050" fontAlgn="base">
              <a:spcBef>
                <a:spcPts val="575"/>
              </a:spcBef>
              <a:spcAft>
                <a:spcPct val="0"/>
              </a:spcAft>
              <a:buClr>
                <a:srgbClr val="D34817"/>
              </a:buClr>
              <a:buSzPct val="85000"/>
              <a:buFont typeface="Wingdings 2" panose="05020102010507070707" pitchFamily="18" charset="2"/>
              <a:buChar char=""/>
            </a:pPr>
            <a:r>
              <a:rPr lang="el-GR" altLang="el-GR" sz="2000" dirty="0">
                <a:solidFill>
                  <a:prstClr val="black"/>
                </a:solidFill>
              </a:rPr>
              <a:t>Η σύγχρονη διοίκηση δίνει ιδιαίτερη προσοχή στον </a:t>
            </a:r>
            <a:r>
              <a:rPr lang="el-GR" altLang="el-GR" sz="2000" u="sng" dirty="0">
                <a:solidFill>
                  <a:prstClr val="black"/>
                </a:solidFill>
              </a:rPr>
              <a:t>ανθρώπινο </a:t>
            </a:r>
            <a:r>
              <a:rPr lang="el-GR" altLang="el-GR" sz="2000" u="sng" dirty="0" smtClean="0">
                <a:solidFill>
                  <a:prstClr val="black"/>
                </a:solidFill>
              </a:rPr>
              <a:t>παράγοντα</a:t>
            </a:r>
          </a:p>
          <a:p>
            <a:pPr marL="274320" lvl="0" indent="-274320">
              <a:spcBef>
                <a:spcPts val="580"/>
              </a:spcBef>
              <a:buClr>
                <a:srgbClr val="D34817"/>
              </a:buClr>
              <a:buSzPct val="85000"/>
              <a:buFont typeface="Wingdings 2"/>
              <a:buChar char=""/>
              <a:defRPr/>
            </a:pPr>
            <a:r>
              <a:rPr lang="el-GR" sz="2000" dirty="0">
                <a:solidFill>
                  <a:prstClr val="black"/>
                </a:solidFill>
              </a:rPr>
              <a:t>Επένδυση στο ανθρώπινο </a:t>
            </a:r>
            <a:r>
              <a:rPr lang="el-GR" sz="2000" dirty="0" smtClean="0">
                <a:solidFill>
                  <a:prstClr val="black"/>
                </a:solidFill>
              </a:rPr>
              <a:t>δυναμικό, κινητοποίηση</a:t>
            </a:r>
            <a:endParaRPr lang="el-GR" sz="2000" dirty="0">
              <a:solidFill>
                <a:prstClr val="black"/>
              </a:solidFill>
            </a:endParaRPr>
          </a:p>
          <a:p>
            <a:pPr marL="274320" lvl="0" indent="-274320">
              <a:spcBef>
                <a:spcPts val="580"/>
              </a:spcBef>
              <a:buClr>
                <a:srgbClr val="D34817"/>
              </a:buClr>
              <a:buSzPct val="85000"/>
              <a:buFont typeface="Wingdings 2"/>
              <a:buChar char=""/>
              <a:defRPr/>
            </a:pPr>
            <a:r>
              <a:rPr lang="el-GR" sz="2000" dirty="0">
                <a:solidFill>
                  <a:prstClr val="black"/>
                </a:solidFill>
              </a:rPr>
              <a:t>Εμψύχωση και αξιοποίηση ανθρώπινου δυναμικού</a:t>
            </a:r>
          </a:p>
          <a:p>
            <a:pPr marL="274320" lvl="0" indent="-274320">
              <a:spcBef>
                <a:spcPts val="580"/>
              </a:spcBef>
              <a:buClr>
                <a:srgbClr val="D34817"/>
              </a:buClr>
              <a:buSzPct val="85000"/>
              <a:buFont typeface="Wingdings 2"/>
              <a:buChar char=""/>
              <a:defRPr/>
            </a:pPr>
            <a:r>
              <a:rPr lang="el-GR" sz="2000" dirty="0">
                <a:solidFill>
                  <a:prstClr val="black"/>
                </a:solidFill>
              </a:rPr>
              <a:t>Εφαρμογή συστημάτων σύγχρονης διοίκησης για λειτουργία επιμέρους τμημάτων και οργανισμού</a:t>
            </a:r>
          </a:p>
          <a:p>
            <a:pPr marL="274320" lvl="0" indent="-274320">
              <a:spcBef>
                <a:spcPts val="580"/>
              </a:spcBef>
              <a:buClr>
                <a:srgbClr val="D34817"/>
              </a:buClr>
              <a:buSzPct val="85000"/>
              <a:buFont typeface="Wingdings 2"/>
              <a:buChar char=""/>
              <a:defRPr/>
            </a:pPr>
            <a:r>
              <a:rPr lang="el-GR" sz="2000" dirty="0">
                <a:solidFill>
                  <a:prstClr val="black"/>
                </a:solidFill>
              </a:rPr>
              <a:t>Επιμόρφωση προσωπικού</a:t>
            </a:r>
          </a:p>
          <a:p>
            <a:pPr marL="274320" lvl="0" indent="-274320">
              <a:spcBef>
                <a:spcPts val="580"/>
              </a:spcBef>
              <a:buClr>
                <a:srgbClr val="D34817"/>
              </a:buClr>
              <a:buSzPct val="85000"/>
              <a:buFont typeface="Wingdings 2"/>
              <a:buChar char=""/>
              <a:defRPr/>
            </a:pPr>
            <a:r>
              <a:rPr lang="el-GR" sz="2000" dirty="0">
                <a:solidFill>
                  <a:prstClr val="black"/>
                </a:solidFill>
              </a:rPr>
              <a:t>Συμμετοχή στη λήψη απόφασης</a:t>
            </a:r>
          </a:p>
          <a:p>
            <a:pPr marL="274320" lvl="0" indent="-274320">
              <a:spcBef>
                <a:spcPts val="580"/>
              </a:spcBef>
              <a:buClr>
                <a:srgbClr val="D34817"/>
              </a:buClr>
              <a:buSzPct val="85000"/>
              <a:buFont typeface="Wingdings 2"/>
              <a:buChar char=""/>
              <a:defRPr/>
            </a:pPr>
            <a:r>
              <a:rPr lang="el-GR" sz="2000" dirty="0">
                <a:solidFill>
                  <a:prstClr val="black"/>
                </a:solidFill>
              </a:rPr>
              <a:t>Κοινό όραμα</a:t>
            </a:r>
          </a:p>
          <a:p>
            <a:pPr marL="274320" lvl="0" indent="-274320">
              <a:spcBef>
                <a:spcPts val="580"/>
              </a:spcBef>
              <a:buClr>
                <a:srgbClr val="D34817"/>
              </a:buClr>
              <a:buSzPct val="85000"/>
              <a:buFont typeface="Wingdings 2"/>
              <a:buChar char=""/>
              <a:defRPr/>
            </a:pPr>
            <a:r>
              <a:rPr lang="el-GR" sz="2000" dirty="0">
                <a:solidFill>
                  <a:prstClr val="black"/>
                </a:solidFill>
              </a:rPr>
              <a:t>Επικέντρωση σε ζητήματα παρακίνησης, συμπεριφοράς ομάδων, σχέσεων ανάμεσα στις ομάδες, ηγεσίας</a:t>
            </a:r>
          </a:p>
          <a:p>
            <a:pPr marL="274320" lvl="0" indent="-274320">
              <a:spcBef>
                <a:spcPts val="580"/>
              </a:spcBef>
              <a:buClr>
                <a:srgbClr val="D34817"/>
              </a:buClr>
              <a:buSzPct val="85000"/>
              <a:buFont typeface="Wingdings 2"/>
              <a:buChar char=""/>
              <a:defRPr/>
            </a:pPr>
            <a:endParaRPr lang="el-GR" sz="2000" dirty="0">
              <a:solidFill>
                <a:prstClr val="black"/>
              </a:solidFill>
            </a:endParaRPr>
          </a:p>
          <a:p>
            <a:pPr marL="274320" lvl="0" indent="-274320">
              <a:spcBef>
                <a:spcPts val="580"/>
              </a:spcBef>
              <a:buClr>
                <a:srgbClr val="D34817"/>
              </a:buClr>
              <a:buSzPct val="85000"/>
              <a:buFont typeface="Wingdings 2"/>
              <a:buChar char=""/>
              <a:defRPr/>
            </a:pPr>
            <a:r>
              <a:rPr lang="el-GR" sz="2000" dirty="0">
                <a:solidFill>
                  <a:prstClr val="black"/>
                </a:solidFill>
              </a:rPr>
              <a:t>ΑΛΛΑΓΗ ΝΟΟΤΡΟΠΙΑΣ</a:t>
            </a:r>
          </a:p>
          <a:p>
            <a:pPr marL="274320" lvl="0" indent="-274320">
              <a:spcBef>
                <a:spcPts val="580"/>
              </a:spcBef>
              <a:buClr>
                <a:srgbClr val="D34817"/>
              </a:buClr>
              <a:buSzPct val="85000"/>
              <a:buFont typeface="Wingdings 2"/>
              <a:buChar char=""/>
              <a:defRPr/>
            </a:pPr>
            <a:r>
              <a:rPr lang="el-GR" sz="2000" dirty="0">
                <a:solidFill>
                  <a:prstClr val="black"/>
                </a:solidFill>
              </a:rPr>
              <a:t>ΑΦΟΣΙΩΣΗ ΣΤΟΝ ΟΡΓΑΝΙΣΜΟ</a:t>
            </a:r>
          </a:p>
          <a:p>
            <a:pPr marL="273050" lvl="0" indent="-273050" fontAlgn="base">
              <a:spcBef>
                <a:spcPts val="575"/>
              </a:spcBef>
              <a:spcAft>
                <a:spcPct val="0"/>
              </a:spcAft>
              <a:buClr>
                <a:srgbClr val="D34817"/>
              </a:buClr>
              <a:buSzPct val="85000"/>
              <a:buFont typeface="Wingdings 2" panose="05020102010507070707" pitchFamily="18" charset="2"/>
              <a:buChar char=""/>
            </a:pPr>
            <a:endParaRPr lang="el-GR" altLang="el-GR" sz="2000" u="sng" dirty="0">
              <a:solidFill>
                <a:prstClr val="black"/>
              </a:solidFill>
            </a:endParaRPr>
          </a:p>
        </p:txBody>
      </p:sp>
    </p:spTree>
    <p:extLst>
      <p:ext uri="{BB962C8B-B14F-4D97-AF65-F5344CB8AC3E}">
        <p14:creationId xmlns:p14="http://schemas.microsoft.com/office/powerpoint/2010/main" val="2573102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2"/>
          <a:stretch>
            <a:fillRect/>
          </a:stretch>
        </p:blipFill>
        <p:spPr>
          <a:xfrm>
            <a:off x="6096000" y="4259998"/>
            <a:ext cx="5954486" cy="2598003"/>
          </a:xfrm>
          <a:prstGeom prst="rect">
            <a:avLst/>
          </a:prstGeom>
        </p:spPr>
      </p:pic>
      <p:pic>
        <p:nvPicPr>
          <p:cNvPr id="8" name="Εικόνα 7"/>
          <p:cNvPicPr>
            <a:picLocks noChangeAspect="1"/>
          </p:cNvPicPr>
          <p:nvPr/>
        </p:nvPicPr>
        <p:blipFill rotWithShape="1">
          <a:blip r:embed="rId3"/>
          <a:srcRect l="1323" t="18973" r="4232" b="6276"/>
          <a:stretch/>
        </p:blipFill>
        <p:spPr>
          <a:xfrm>
            <a:off x="540664" y="1539122"/>
            <a:ext cx="6171940" cy="5318878"/>
          </a:xfrm>
          <a:prstGeom prst="rect">
            <a:avLst/>
          </a:prstGeom>
        </p:spPr>
      </p:pic>
      <p:pic>
        <p:nvPicPr>
          <p:cNvPr id="6" name="Εικόνα 5"/>
          <p:cNvPicPr>
            <a:picLocks noChangeAspect="1"/>
          </p:cNvPicPr>
          <p:nvPr/>
        </p:nvPicPr>
        <p:blipFill>
          <a:blip r:embed="rId4"/>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Autofit/>
          </a:bodyPr>
          <a:lstStyle/>
          <a:p>
            <a:pPr algn="ctr"/>
            <a:r>
              <a:rPr lang="el-GR" sz="3200" dirty="0" smtClean="0">
                <a:latin typeface="Bahnschrift" panose="020B0502040204020203" pitchFamily="34" charset="0"/>
              </a:rPr>
              <a:t>ΛΕΙΤΟΥΡΓΙΕΣ ΔΙΟΙΚΗΣΗΣ</a:t>
            </a:r>
            <a:endParaRPr lang="el-GR" sz="3200" dirty="0">
              <a:latin typeface="Bahnschrift" panose="020B0502040204020203" pitchFamily="34" charset="0"/>
            </a:endParaRPr>
          </a:p>
        </p:txBody>
      </p:sp>
      <p:pic>
        <p:nvPicPr>
          <p:cNvPr id="4" name="Εικόνα 3"/>
          <p:cNvPicPr>
            <a:picLocks noChangeAspect="1"/>
          </p:cNvPicPr>
          <p:nvPr/>
        </p:nvPicPr>
        <p:blipFill>
          <a:blip r:embed="rId5"/>
          <a:stretch>
            <a:fillRect/>
          </a:stretch>
        </p:blipFill>
        <p:spPr>
          <a:xfrm>
            <a:off x="0" y="0"/>
            <a:ext cx="969348" cy="3493311"/>
          </a:xfrm>
          <a:prstGeom prst="rect">
            <a:avLst/>
          </a:prstGeom>
        </p:spPr>
      </p:pic>
      <p:pic>
        <p:nvPicPr>
          <p:cNvPr id="5" name="Εικόνα 4"/>
          <p:cNvPicPr>
            <a:picLocks noChangeAspect="1"/>
          </p:cNvPicPr>
          <p:nvPr/>
        </p:nvPicPr>
        <p:blipFill>
          <a:blip r:embed="rId6"/>
          <a:stretch>
            <a:fillRect/>
          </a:stretch>
        </p:blipFill>
        <p:spPr>
          <a:xfrm>
            <a:off x="0" y="3429001"/>
            <a:ext cx="969348" cy="3429000"/>
          </a:xfrm>
          <a:prstGeom prst="rect">
            <a:avLst/>
          </a:prstGeom>
        </p:spPr>
      </p:pic>
      <p:sp>
        <p:nvSpPr>
          <p:cNvPr id="7" name="Rectangle 3"/>
          <p:cNvSpPr>
            <a:spLocks noGrp="1"/>
          </p:cNvSpPr>
          <p:nvPr/>
        </p:nvSpPr>
        <p:spPr bwMode="auto">
          <a:xfrm>
            <a:off x="213665" y="945299"/>
            <a:ext cx="7318375" cy="657225"/>
          </a:xfrm>
          <a:prstGeom prst="rect">
            <a:avLst/>
          </a:prstGeom>
          <a:noFill/>
          <a:ln>
            <a:noFill/>
          </a:ln>
          <a:effectLst>
            <a:outerShdw dist="17961" dir="135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algn="ctr" eaLnBrk="1" hangingPunct="1"/>
            <a:r>
              <a:rPr lang="en-US" altLang="el-GR" sz="2800" dirty="0" smtClean="0">
                <a:latin typeface="+mn-lt"/>
              </a:rPr>
              <a:t>ΟΙ 4 </a:t>
            </a:r>
            <a:r>
              <a:rPr lang="el-GR" altLang="el-GR" sz="2800" dirty="0" smtClean="0">
                <a:latin typeface="+mn-lt"/>
              </a:rPr>
              <a:t>Λειτουργίες της</a:t>
            </a:r>
            <a:r>
              <a:rPr lang="en-US" altLang="el-GR" sz="2800" dirty="0" smtClean="0">
                <a:latin typeface="+mn-lt"/>
              </a:rPr>
              <a:t> </a:t>
            </a:r>
            <a:endParaRPr lang="el-GR" altLang="el-GR" sz="2800" dirty="0" smtClean="0">
              <a:latin typeface="+mn-lt"/>
            </a:endParaRPr>
          </a:p>
          <a:p>
            <a:pPr algn="ctr" eaLnBrk="1" hangingPunct="1"/>
            <a:r>
              <a:rPr lang="el-GR" altLang="el-GR" sz="2800" dirty="0" smtClean="0">
                <a:latin typeface="+mn-lt"/>
              </a:rPr>
              <a:t>Διοίκησης</a:t>
            </a:r>
            <a:endParaRPr lang="en-US" altLang="el-GR" sz="2800" dirty="0" smtClean="0">
              <a:latin typeface="+mn-lt"/>
            </a:endParaRPr>
          </a:p>
        </p:txBody>
      </p:sp>
      <p:sp>
        <p:nvSpPr>
          <p:cNvPr id="10" name="Ορθογώνιο 9"/>
          <p:cNvSpPr/>
          <p:nvPr/>
        </p:nvSpPr>
        <p:spPr>
          <a:xfrm>
            <a:off x="6283920" y="3429001"/>
            <a:ext cx="6096000" cy="830997"/>
          </a:xfrm>
          <a:prstGeom prst="rect">
            <a:avLst/>
          </a:prstGeom>
        </p:spPr>
        <p:txBody>
          <a:bodyPr>
            <a:spAutoFit/>
          </a:bodyPr>
          <a:lstStyle/>
          <a:p>
            <a:pPr algn="ctr"/>
            <a:r>
              <a:rPr lang="en-US" sz="2400" b="1" dirty="0" smtClean="0"/>
              <a:t>Use The Deming Cycle for </a:t>
            </a:r>
            <a:endParaRPr lang="el-GR" sz="2400" b="1" dirty="0" smtClean="0"/>
          </a:p>
          <a:p>
            <a:pPr algn="ctr"/>
            <a:r>
              <a:rPr lang="en-US" sz="2400" b="1" dirty="0" smtClean="0"/>
              <a:t>Continuous Quality Improvement</a:t>
            </a:r>
            <a:endParaRPr lang="el-GR" sz="2400" b="1" dirty="0"/>
          </a:p>
        </p:txBody>
      </p:sp>
      <p:pic>
        <p:nvPicPr>
          <p:cNvPr id="9" name="Εικόνα 8"/>
          <p:cNvPicPr>
            <a:picLocks noChangeAspect="1"/>
          </p:cNvPicPr>
          <p:nvPr/>
        </p:nvPicPr>
        <p:blipFill>
          <a:blip r:embed="rId7"/>
          <a:stretch>
            <a:fillRect/>
          </a:stretch>
        </p:blipFill>
        <p:spPr>
          <a:xfrm>
            <a:off x="5731329" y="702129"/>
            <a:ext cx="6460671" cy="2647067"/>
          </a:xfrm>
          <a:prstGeom prst="rect">
            <a:avLst/>
          </a:prstGeom>
        </p:spPr>
      </p:pic>
    </p:spTree>
    <p:extLst>
      <p:ext uri="{BB962C8B-B14F-4D97-AF65-F5344CB8AC3E}">
        <p14:creationId xmlns:p14="http://schemas.microsoft.com/office/powerpoint/2010/main" val="161118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Autofit/>
          </a:bodyPr>
          <a:lstStyle/>
          <a:p>
            <a:pPr algn="ctr"/>
            <a:r>
              <a:rPr lang="el-GR" sz="3200" dirty="0" smtClean="0">
                <a:latin typeface="Bahnschrift" panose="020B0502040204020203" pitchFamily="34" charset="0"/>
              </a:rPr>
              <a:t>ΛΕΙΤΟΥΡΓΙΕΣ ΔΙΟΙΚΗΣΗΣ</a:t>
            </a:r>
            <a:endParaRPr lang="el-GR" sz="3200" dirty="0">
              <a:latin typeface="Bahnschrift" panose="020B0502040204020203" pitchFamily="34" charset="0"/>
            </a:endParaRPr>
          </a:p>
        </p:txBody>
      </p:sp>
      <p:sp>
        <p:nvSpPr>
          <p:cNvPr id="3" name="Θέση περιεχομένου 2"/>
          <p:cNvSpPr>
            <a:spLocks noGrp="1"/>
          </p:cNvSpPr>
          <p:nvPr>
            <p:ph idx="1"/>
          </p:nvPr>
        </p:nvSpPr>
        <p:spPr>
          <a:xfrm>
            <a:off x="1094014" y="955851"/>
            <a:ext cx="5355772" cy="5390691"/>
          </a:xfrm>
          <a:solidFill>
            <a:schemeClr val="bg1">
              <a:lumMod val="95000"/>
            </a:schemeClr>
          </a:solidFill>
        </p:spPr>
        <p:txBody>
          <a:bodyPr>
            <a:noAutofit/>
          </a:bodyPr>
          <a:lstStyle/>
          <a:p>
            <a:pPr marL="174625" indent="52388">
              <a:lnSpc>
                <a:spcPct val="100000"/>
              </a:lnSpc>
              <a:buNone/>
              <a:tabLst>
                <a:tab pos="287338" algn="l"/>
              </a:tabLst>
            </a:pPr>
            <a:r>
              <a:rPr lang="el-GR" sz="2200" b="1" dirty="0" smtClean="0"/>
              <a:t>1. </a:t>
            </a:r>
            <a:r>
              <a:rPr lang="el-GR" altLang="el-GR" sz="2200" b="1" i="1" dirty="0"/>
              <a:t>Ο Σχεδιασμός </a:t>
            </a:r>
            <a:r>
              <a:rPr lang="el-GR" altLang="el-GR" sz="2200" b="1" i="1" dirty="0" smtClean="0"/>
              <a:t>– </a:t>
            </a:r>
            <a:r>
              <a:rPr lang="el-GR" altLang="el-GR" sz="2200" i="1" dirty="0" smtClean="0"/>
              <a:t>Προγραμματισμός, είναι </a:t>
            </a:r>
            <a:r>
              <a:rPr lang="el-GR" altLang="el-GR" sz="2200" i="1" dirty="0"/>
              <a:t>η διαδικασία που χρησιμοποιούν τα στελέχη για να προσδιορίσουν και να επιλέξουν τους κατάλληλους στόχους και δραστηριότητες για την επιχείρηση. </a:t>
            </a:r>
            <a:endParaRPr lang="el-GR" altLang="el-GR" sz="2200" dirty="0"/>
          </a:p>
          <a:p>
            <a:pPr marL="174625" indent="52388">
              <a:lnSpc>
                <a:spcPct val="100000"/>
              </a:lnSpc>
              <a:buNone/>
              <a:tabLst>
                <a:tab pos="287338" algn="l"/>
              </a:tabLst>
            </a:pPr>
            <a:r>
              <a:rPr lang="el-GR" altLang="el-GR" sz="2200" dirty="0"/>
              <a:t>	</a:t>
            </a:r>
            <a:r>
              <a:rPr lang="el-GR" altLang="el-GR" sz="2200" b="1" dirty="0" smtClean="0"/>
              <a:t>3 βήματα για σωστό σχεδιασμό :</a:t>
            </a:r>
            <a:endParaRPr lang="el-GR" altLang="el-GR" sz="2200" dirty="0" smtClean="0"/>
          </a:p>
          <a:p>
            <a:pPr marL="973138" lvl="1" indent="-506413">
              <a:lnSpc>
                <a:spcPct val="100000"/>
              </a:lnSpc>
              <a:buNone/>
              <a:tabLst>
                <a:tab pos="287338" algn="l"/>
              </a:tabLst>
            </a:pPr>
            <a:r>
              <a:rPr lang="el-GR" altLang="el-GR" sz="2200" dirty="0" smtClean="0"/>
              <a:t>	1. Ποιοι στόχοι πρέπει να τεθούν?</a:t>
            </a:r>
          </a:p>
          <a:p>
            <a:pPr marL="973138" lvl="1" indent="-506413">
              <a:lnSpc>
                <a:spcPct val="100000"/>
              </a:lnSpc>
              <a:buNone/>
              <a:tabLst>
                <a:tab pos="287338" algn="l"/>
              </a:tabLst>
            </a:pPr>
            <a:r>
              <a:rPr lang="el-GR" altLang="el-GR" sz="2200" dirty="0" smtClean="0"/>
              <a:t>	2. Πως πρέπει να επιτευχθεί ο στόχος?</a:t>
            </a:r>
          </a:p>
          <a:p>
            <a:pPr marL="973138" lvl="1" indent="-506413">
              <a:lnSpc>
                <a:spcPct val="100000"/>
              </a:lnSpc>
              <a:spcAft>
                <a:spcPct val="40000"/>
              </a:spcAft>
              <a:buNone/>
              <a:tabLst>
                <a:tab pos="287338" algn="l"/>
              </a:tabLst>
            </a:pPr>
            <a:r>
              <a:rPr lang="el-GR" altLang="el-GR" sz="2200" dirty="0" smtClean="0"/>
              <a:t>	3. Πως πρέπει να κατανεμηθούν οι επιχειρησιακοί πόροι?</a:t>
            </a:r>
          </a:p>
          <a:p>
            <a:pPr marL="973138" lvl="1" indent="-506413">
              <a:lnSpc>
                <a:spcPct val="100000"/>
              </a:lnSpc>
              <a:spcAft>
                <a:spcPct val="40000"/>
              </a:spcAft>
              <a:tabLst>
                <a:tab pos="287338" algn="l"/>
              </a:tabLst>
            </a:pPr>
            <a:r>
              <a:rPr lang="el-GR" altLang="el-GR" sz="2200" b="1" dirty="0" smtClean="0"/>
              <a:t>Η λειτουργία του σχεδιασμού καθορίζει την στρατηγική του τμήματος.</a:t>
            </a:r>
            <a:endParaRPr lang="el-GR" altLang="el-GR" sz="2200" dirty="0" smtClean="0"/>
          </a:p>
          <a:p>
            <a:pPr marL="0" indent="0">
              <a:lnSpc>
                <a:spcPct val="100000"/>
              </a:lnSpc>
              <a:buNone/>
            </a:pPr>
            <a:endParaRPr lang="el-GR" sz="22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Θέση περιεχομένου 2"/>
          <p:cNvSpPr txBox="1">
            <a:spLocks/>
          </p:cNvSpPr>
          <p:nvPr/>
        </p:nvSpPr>
        <p:spPr>
          <a:xfrm>
            <a:off x="6580674" y="955850"/>
            <a:ext cx="5306526" cy="5390691"/>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52388">
              <a:lnSpc>
                <a:spcPct val="100000"/>
              </a:lnSpc>
              <a:buNone/>
              <a:tabLst>
                <a:tab pos="287338" algn="l"/>
              </a:tabLst>
            </a:pPr>
            <a:r>
              <a:rPr lang="el-GR" sz="2200" b="1" dirty="0" smtClean="0"/>
              <a:t>2. </a:t>
            </a:r>
            <a:r>
              <a:rPr lang="el-GR" altLang="el-GR" sz="2200" b="1" i="1" dirty="0" smtClean="0"/>
              <a:t>Στην Οργάνωση</a:t>
            </a:r>
            <a:r>
              <a:rPr lang="el-GR" altLang="el-GR" sz="2200" i="1" dirty="0" smtClean="0"/>
              <a:t>, τα διοικητικά στελέχη σχηματίζουν την δομή των εργασιών ανάμεσα στα μέλη της επιχείρησης που τους επιτρέπει να δουλεύουν μαζί και να επιτυγχάνουν τους στόχους.</a:t>
            </a:r>
          </a:p>
          <a:p>
            <a:pPr marL="174625" indent="52388">
              <a:lnSpc>
                <a:spcPct val="100000"/>
              </a:lnSpc>
              <a:buNone/>
              <a:tabLst>
                <a:tab pos="287338" algn="l"/>
              </a:tabLst>
            </a:pPr>
            <a:endParaRPr lang="el-GR" altLang="el-GR" sz="2200" dirty="0" smtClean="0"/>
          </a:p>
          <a:p>
            <a:pPr marL="517525" indent="-342900">
              <a:lnSpc>
                <a:spcPct val="100000"/>
              </a:lnSpc>
              <a:tabLst>
                <a:tab pos="287338" algn="l"/>
              </a:tabLst>
            </a:pPr>
            <a:r>
              <a:rPr lang="el-GR" altLang="el-GR" sz="2200" dirty="0" smtClean="0"/>
              <a:t>Τα διοικητικά στελέχη οργανώνουν τους εργαζομένους σε </a:t>
            </a:r>
            <a:r>
              <a:rPr lang="el-GR" altLang="el-GR" sz="2200" b="1" dirty="0" smtClean="0"/>
              <a:t>τμήματα</a:t>
            </a:r>
            <a:r>
              <a:rPr lang="el-GR" altLang="el-GR" sz="2200" dirty="0" smtClean="0"/>
              <a:t> ανάλογα με τις αρμοδιότητές τους.</a:t>
            </a:r>
          </a:p>
          <a:p>
            <a:pPr marL="517525" indent="-342900">
              <a:lnSpc>
                <a:spcPct val="100000"/>
              </a:lnSpc>
              <a:tabLst>
                <a:tab pos="287338" algn="l"/>
              </a:tabLst>
            </a:pPr>
            <a:endParaRPr lang="el-GR" altLang="el-GR" sz="2200" b="1" dirty="0"/>
          </a:p>
          <a:p>
            <a:pPr marL="517525" indent="-342900">
              <a:lnSpc>
                <a:spcPct val="100000"/>
              </a:lnSpc>
              <a:tabLst>
                <a:tab pos="287338" algn="l"/>
              </a:tabLst>
            </a:pPr>
            <a:r>
              <a:rPr lang="el-GR" altLang="el-GR" sz="2200" b="1" dirty="0" smtClean="0"/>
              <a:t>Τα διοικητικά στελέχη θα καθορίσουν επίσης τις δομές εξουσίας (</a:t>
            </a:r>
            <a:r>
              <a:rPr lang="el-GR" altLang="el-GR" sz="2200" b="1" dirty="0" err="1" smtClean="0"/>
              <a:t>lines</a:t>
            </a:r>
            <a:r>
              <a:rPr lang="el-GR" altLang="el-GR" sz="2200" b="1" dirty="0" smtClean="0"/>
              <a:t> of </a:t>
            </a:r>
            <a:r>
              <a:rPr lang="el-GR" altLang="el-GR" sz="2200" b="1" dirty="0" err="1" smtClean="0"/>
              <a:t>authority</a:t>
            </a:r>
            <a:r>
              <a:rPr lang="el-GR" altLang="el-GR" sz="2200" b="1" dirty="0" smtClean="0"/>
              <a:t>) και τις αρμοδιότητες των μελών. </a:t>
            </a:r>
          </a:p>
          <a:p>
            <a:pPr marL="0" indent="0">
              <a:lnSpc>
                <a:spcPct val="100000"/>
              </a:lnSpc>
              <a:buFont typeface="Arial" panose="020B0604020202020204" pitchFamily="34" charset="0"/>
              <a:buNone/>
            </a:pPr>
            <a:endParaRPr lang="el-GR" sz="2200" dirty="0"/>
          </a:p>
        </p:txBody>
      </p:sp>
    </p:spTree>
    <p:extLst>
      <p:ext uri="{BB962C8B-B14F-4D97-AF65-F5344CB8AC3E}">
        <p14:creationId xmlns:p14="http://schemas.microsoft.com/office/powerpoint/2010/main" val="1890734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Autofit/>
          </a:bodyPr>
          <a:lstStyle/>
          <a:p>
            <a:pPr algn="ctr"/>
            <a:r>
              <a:rPr lang="el-GR" sz="3200" dirty="0">
                <a:solidFill>
                  <a:prstClr val="black"/>
                </a:solidFill>
                <a:latin typeface="Bahnschrift" panose="020B0502040204020203" pitchFamily="34" charset="0"/>
              </a:rPr>
              <a:t>ΛΕΙΤΟΥΡΓΙΕΣ ΔΙΟΙΚΗΣΗΣ</a:t>
            </a:r>
            <a:endParaRPr lang="el-GR" sz="32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Θέση περιεχομένου 2"/>
          <p:cNvSpPr>
            <a:spLocks noGrp="1"/>
          </p:cNvSpPr>
          <p:nvPr>
            <p:ph idx="1"/>
          </p:nvPr>
        </p:nvSpPr>
        <p:spPr>
          <a:xfrm>
            <a:off x="1094014" y="718456"/>
            <a:ext cx="5355772" cy="6025243"/>
          </a:xfrm>
          <a:solidFill>
            <a:schemeClr val="bg1">
              <a:lumMod val="95000"/>
            </a:schemeClr>
          </a:solidFill>
        </p:spPr>
        <p:txBody>
          <a:bodyPr>
            <a:noAutofit/>
          </a:bodyPr>
          <a:lstStyle/>
          <a:p>
            <a:pPr marL="174625" indent="52388">
              <a:lnSpc>
                <a:spcPct val="100000"/>
              </a:lnSpc>
              <a:buNone/>
              <a:tabLst>
                <a:tab pos="287338" algn="l"/>
              </a:tabLst>
            </a:pPr>
            <a:r>
              <a:rPr lang="el-GR" sz="2200" b="1" dirty="0" smtClean="0"/>
              <a:t>3. </a:t>
            </a:r>
            <a:r>
              <a:rPr lang="el-GR" altLang="el-GR" sz="2200" b="1" i="1" dirty="0" smtClean="0"/>
              <a:t>Στην Ηγεσία (Διεύθυνση/ Καθοδήγηση) </a:t>
            </a:r>
            <a:r>
              <a:rPr lang="el-GR" altLang="el-GR" sz="2200" i="1" dirty="0" smtClean="0"/>
              <a:t>τα διοικητικά στελέχη καθορίζουν το όραμα που πρέπει να ακολουθήσουν οι υπάλληλοι και τους βοηθούν να κατανοήσουν τον ρόλο τους στην επίτευξη των στόχων .</a:t>
            </a:r>
          </a:p>
          <a:p>
            <a:pPr marL="252413" lvl="0" indent="-185738">
              <a:lnSpc>
                <a:spcPct val="150000"/>
              </a:lnSpc>
              <a:spcBef>
                <a:spcPts val="580"/>
              </a:spcBef>
              <a:buClr>
                <a:srgbClr val="D34817"/>
              </a:buClr>
              <a:buSzPct val="85000"/>
              <a:buFont typeface="Wingdings 2"/>
              <a:buChar char=""/>
              <a:defRPr/>
            </a:pPr>
            <a:r>
              <a:rPr lang="el-GR" sz="2000" dirty="0" smtClean="0">
                <a:solidFill>
                  <a:prstClr val="black"/>
                </a:solidFill>
              </a:rPr>
              <a:t>Η </a:t>
            </a:r>
            <a:r>
              <a:rPr lang="el-GR" sz="2000" dirty="0">
                <a:solidFill>
                  <a:prstClr val="black"/>
                </a:solidFill>
              </a:rPr>
              <a:t>ηγεσία απαιτεί από το διοικητικό στέλεχος να χρησιμοποιεί εξουσία, επιρροή, όραμα, πειθώ και να διαθέτει επικοινωνιακές ικανότητες.</a:t>
            </a:r>
          </a:p>
          <a:p>
            <a:pPr marL="252413" lvl="0" indent="-185738">
              <a:lnSpc>
                <a:spcPct val="150000"/>
              </a:lnSpc>
              <a:spcBef>
                <a:spcPts val="580"/>
              </a:spcBef>
              <a:buClr>
                <a:srgbClr val="D34817"/>
              </a:buClr>
              <a:buSzPct val="85000"/>
              <a:buFont typeface="Wingdings 2"/>
              <a:buChar char=""/>
              <a:defRPr/>
            </a:pPr>
            <a:r>
              <a:rPr lang="el-GR" sz="2000" dirty="0">
                <a:solidFill>
                  <a:prstClr val="black"/>
                </a:solidFill>
              </a:rPr>
              <a:t>Το αποτέλεσμα της λειτουργίας της ηγεσίας είναι υψηλό επίπεδο παρακίνησης (</a:t>
            </a:r>
            <a:r>
              <a:rPr lang="el-GR" sz="2000" dirty="0" err="1">
                <a:solidFill>
                  <a:prstClr val="black"/>
                </a:solidFill>
              </a:rPr>
              <a:t>motivation</a:t>
            </a:r>
            <a:r>
              <a:rPr lang="el-GR" sz="2000" dirty="0">
                <a:solidFill>
                  <a:prstClr val="black"/>
                </a:solidFill>
              </a:rPr>
              <a:t>) και δέσμευσης/αφοσίωσης (</a:t>
            </a:r>
            <a:r>
              <a:rPr lang="el-GR" sz="2000" dirty="0" err="1">
                <a:solidFill>
                  <a:prstClr val="black"/>
                </a:solidFill>
              </a:rPr>
              <a:t>commitment</a:t>
            </a:r>
            <a:r>
              <a:rPr lang="el-GR" sz="2000" dirty="0">
                <a:solidFill>
                  <a:prstClr val="black"/>
                </a:solidFill>
              </a:rPr>
              <a:t>) από τους εργαζόμενους</a:t>
            </a:r>
          </a:p>
          <a:p>
            <a:pPr marL="0" indent="0">
              <a:lnSpc>
                <a:spcPct val="100000"/>
              </a:lnSpc>
              <a:buNone/>
            </a:pPr>
            <a:endParaRPr lang="el-GR" sz="2200" dirty="0"/>
          </a:p>
        </p:txBody>
      </p:sp>
      <p:sp>
        <p:nvSpPr>
          <p:cNvPr id="8" name="Θέση περιεχομένου 2"/>
          <p:cNvSpPr txBox="1">
            <a:spLocks/>
          </p:cNvSpPr>
          <p:nvPr/>
        </p:nvSpPr>
        <p:spPr>
          <a:xfrm>
            <a:off x="6580674" y="718457"/>
            <a:ext cx="5306526" cy="6025241"/>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52388">
              <a:lnSpc>
                <a:spcPct val="100000"/>
              </a:lnSpc>
              <a:buNone/>
              <a:tabLst>
                <a:tab pos="287338" algn="l"/>
              </a:tabLst>
            </a:pPr>
            <a:r>
              <a:rPr lang="el-GR" sz="2200" b="1" dirty="0" smtClean="0"/>
              <a:t>4. </a:t>
            </a:r>
            <a:r>
              <a:rPr lang="el-GR" altLang="el-GR" sz="2200" b="1" i="1" dirty="0" smtClean="0"/>
              <a:t>Στον Έλεγχο (</a:t>
            </a:r>
            <a:r>
              <a:rPr lang="en-US" altLang="el-GR" sz="2200" b="1" i="1" dirty="0" smtClean="0"/>
              <a:t>Controlling)</a:t>
            </a:r>
            <a:r>
              <a:rPr lang="el-GR" altLang="el-GR" sz="2200" i="1" dirty="0" smtClean="0"/>
              <a:t>, τα διοικητικά στελέχη αξιολογούν σε ποιο βαθμό έχουν επιτευχθεί οι επιχειρησιακοί στόχοι και αποφασίζονται διορθωτικές κινήσεις για να βελτιωθεί η απόδοση.</a:t>
            </a:r>
          </a:p>
          <a:p>
            <a:pPr marL="273050" indent="-273050" fontAlgn="base">
              <a:lnSpc>
                <a:spcPct val="100000"/>
              </a:lnSpc>
              <a:spcBef>
                <a:spcPts val="575"/>
              </a:spcBef>
              <a:spcAft>
                <a:spcPct val="0"/>
              </a:spcAft>
              <a:buClr>
                <a:srgbClr val="D34817"/>
              </a:buClr>
              <a:buSzPct val="85000"/>
              <a:buFont typeface="Wingdings 2" panose="05020102010507070707" pitchFamily="18" charset="2"/>
              <a:buChar char=""/>
            </a:pPr>
            <a:r>
              <a:rPr lang="el-GR" altLang="el-GR" sz="2000" dirty="0" smtClean="0">
                <a:solidFill>
                  <a:prstClr val="black"/>
                </a:solidFill>
              </a:rPr>
              <a:t>Θεσπίζονται </a:t>
            </a:r>
            <a:r>
              <a:rPr lang="el-GR" altLang="el-GR" sz="2000" dirty="0">
                <a:solidFill>
                  <a:prstClr val="black"/>
                </a:solidFill>
              </a:rPr>
              <a:t>πρότυπα και προτείνεται η ανάληψη τυχόν διορθωτικών δράσεων</a:t>
            </a:r>
            <a:endParaRPr lang="en-US" altLang="el-GR" sz="2000" dirty="0">
              <a:solidFill>
                <a:prstClr val="black"/>
              </a:solidFill>
            </a:endParaRPr>
          </a:p>
          <a:p>
            <a:pPr marL="273050" lvl="0" indent="-273050" fontAlgn="base">
              <a:lnSpc>
                <a:spcPct val="100000"/>
              </a:lnSpc>
              <a:spcBef>
                <a:spcPts val="575"/>
              </a:spcBef>
              <a:spcAft>
                <a:spcPct val="0"/>
              </a:spcAft>
              <a:buClr>
                <a:srgbClr val="D34817"/>
              </a:buClr>
              <a:buSzPct val="85000"/>
              <a:buFont typeface="Wingdings 2" panose="05020102010507070707" pitchFamily="18" charset="2"/>
              <a:buChar char=""/>
            </a:pPr>
            <a:r>
              <a:rPr lang="el-GR" altLang="el-GR" sz="2000" dirty="0" smtClean="0">
                <a:solidFill>
                  <a:prstClr val="black"/>
                </a:solidFill>
              </a:rPr>
              <a:t>Τα </a:t>
            </a:r>
            <a:r>
              <a:rPr lang="el-GR" altLang="el-GR" sz="2000" dirty="0">
                <a:solidFill>
                  <a:prstClr val="black"/>
                </a:solidFill>
              </a:rPr>
              <a:t>διοικητικά στελέχη παρακολουθούν τα άτομα, τα τμήματα και συνολικά την επιχείρηση για να εξετάσουν αν η επιθυμητή απόδοση έχει </a:t>
            </a:r>
            <a:r>
              <a:rPr lang="el-GR" altLang="el-GR" sz="2000" dirty="0" smtClean="0">
                <a:solidFill>
                  <a:prstClr val="black"/>
                </a:solidFill>
              </a:rPr>
              <a:t>επιτευχθεί.</a:t>
            </a:r>
            <a:endParaRPr lang="en-US" altLang="el-GR" sz="2000" dirty="0" smtClean="0">
              <a:solidFill>
                <a:prstClr val="black"/>
              </a:solidFill>
            </a:endParaRPr>
          </a:p>
          <a:p>
            <a:pPr marL="273050" lvl="0" indent="-273050" fontAlgn="base">
              <a:lnSpc>
                <a:spcPct val="100000"/>
              </a:lnSpc>
              <a:spcBef>
                <a:spcPts val="575"/>
              </a:spcBef>
              <a:spcAft>
                <a:spcPct val="0"/>
              </a:spcAft>
              <a:buClr>
                <a:srgbClr val="D34817"/>
              </a:buClr>
              <a:buSzPct val="85000"/>
              <a:buFont typeface="Wingdings 2" panose="05020102010507070707" pitchFamily="18" charset="2"/>
              <a:buChar char=""/>
            </a:pPr>
            <a:r>
              <a:rPr lang="el-GR" altLang="el-GR" sz="2000" dirty="0" smtClean="0">
                <a:solidFill>
                  <a:prstClr val="black"/>
                </a:solidFill>
              </a:rPr>
              <a:t>Τα </a:t>
            </a:r>
            <a:r>
              <a:rPr lang="el-GR" altLang="el-GR" sz="2000" dirty="0">
                <a:solidFill>
                  <a:prstClr val="black"/>
                </a:solidFill>
              </a:rPr>
              <a:t>διοικητικά στελέχη είναι υπεύθυνα για την εφαρμογή μέτρων που θα αυξήσουν την απόδοση της επιχείρησης.</a:t>
            </a:r>
          </a:p>
          <a:p>
            <a:pPr marL="273050" lvl="0" indent="-273050" fontAlgn="base">
              <a:lnSpc>
                <a:spcPct val="100000"/>
              </a:lnSpc>
              <a:spcBef>
                <a:spcPts val="575"/>
              </a:spcBef>
              <a:spcAft>
                <a:spcPct val="0"/>
              </a:spcAft>
              <a:buClr>
                <a:srgbClr val="D34817"/>
              </a:buClr>
              <a:buSzPct val="85000"/>
              <a:buFont typeface="Wingdings 2" panose="05020102010507070707" pitchFamily="18" charset="2"/>
              <a:buChar char=""/>
            </a:pPr>
            <a:r>
              <a:rPr lang="el-GR" altLang="el-GR" sz="2000" dirty="0" smtClean="0">
                <a:solidFill>
                  <a:prstClr val="black"/>
                </a:solidFill>
              </a:rPr>
              <a:t>Το προϊόν του Ελέγχου </a:t>
            </a:r>
            <a:r>
              <a:rPr lang="el-GR" altLang="el-GR" sz="2000" dirty="0">
                <a:solidFill>
                  <a:prstClr val="black"/>
                </a:solidFill>
              </a:rPr>
              <a:t>είναι η ακριβής παρακολούθηση της αποδοτικότητας και της </a:t>
            </a:r>
            <a:r>
              <a:rPr lang="el-GR" altLang="el-GR" sz="2000" dirty="0" smtClean="0">
                <a:solidFill>
                  <a:prstClr val="black"/>
                </a:solidFill>
              </a:rPr>
              <a:t>αποτελεσματικότητας </a:t>
            </a:r>
            <a:r>
              <a:rPr lang="el-GR" altLang="el-GR" sz="2000" dirty="0">
                <a:solidFill>
                  <a:prstClr val="black"/>
                </a:solidFill>
              </a:rPr>
              <a:t>της επιχείρησης.</a:t>
            </a:r>
          </a:p>
          <a:p>
            <a:pPr marL="0" indent="0">
              <a:lnSpc>
                <a:spcPct val="100000"/>
              </a:lnSpc>
              <a:buFont typeface="Arial" panose="020B0604020202020204" pitchFamily="34" charset="0"/>
              <a:buNone/>
            </a:pPr>
            <a:endParaRPr lang="el-GR" sz="2200" dirty="0"/>
          </a:p>
        </p:txBody>
      </p:sp>
    </p:spTree>
    <p:extLst>
      <p:ext uri="{BB962C8B-B14F-4D97-AF65-F5344CB8AC3E}">
        <p14:creationId xmlns:p14="http://schemas.microsoft.com/office/powerpoint/2010/main" val="3205485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Autofit/>
          </a:bodyPr>
          <a:lstStyle/>
          <a:p>
            <a:pPr algn="ctr"/>
            <a:r>
              <a:rPr lang="en-US" altLang="el-GR" sz="3200" b="1" dirty="0" smtClean="0">
                <a:latin typeface="Bahnschrift" panose="020B0502040204020203" pitchFamily="34" charset="0"/>
              </a:rPr>
              <a:t>ΕΠ</a:t>
            </a:r>
            <a:r>
              <a:rPr lang="el-GR" altLang="el-GR" sz="3200" b="1" dirty="0">
                <a:latin typeface="Bahnschrift" panose="020B0502040204020203" pitchFamily="34" charset="0"/>
              </a:rPr>
              <a:t>Ι</a:t>
            </a:r>
            <a:r>
              <a:rPr lang="en-US" altLang="el-GR" sz="3200" b="1" dirty="0" smtClean="0">
                <a:latin typeface="Bahnschrift" panose="020B0502040204020203" pitchFamily="34" charset="0"/>
              </a:rPr>
              <a:t>ΠΕΔΑ </a:t>
            </a:r>
            <a:r>
              <a:rPr lang="el-GR" altLang="el-GR" sz="3200" b="1" dirty="0" smtClean="0">
                <a:latin typeface="Bahnschrift" panose="020B0502040204020203" pitchFamily="34" charset="0"/>
              </a:rPr>
              <a:t>ΔΙΟΙΚΗΣΗΣ</a:t>
            </a:r>
            <a:endParaRPr lang="el-GR" sz="3200" b="1"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664028" y="775134"/>
            <a:ext cx="5655129" cy="5970865"/>
          </a:xfrm>
          <a:prstGeom prst="rect">
            <a:avLst/>
          </a:prstGeom>
        </p:spPr>
        <p:txBody>
          <a:bodyPr wrap="square">
            <a:spAutoFit/>
          </a:bodyPr>
          <a:lstStyle/>
          <a:p>
            <a:pPr lvl="1">
              <a:spcAft>
                <a:spcPct val="35000"/>
              </a:spcAft>
            </a:pPr>
            <a:r>
              <a:rPr lang="el-GR" altLang="el-GR" sz="2000" dirty="0" smtClean="0">
                <a:solidFill>
                  <a:srgbClr val="790015"/>
                </a:solidFill>
              </a:rPr>
              <a:t>Κατώτερα Στελέχη (First-</a:t>
            </a:r>
            <a:r>
              <a:rPr lang="el-GR" altLang="el-GR" sz="2000" dirty="0" err="1" smtClean="0">
                <a:solidFill>
                  <a:srgbClr val="790015"/>
                </a:solidFill>
              </a:rPr>
              <a:t>line</a:t>
            </a:r>
            <a:r>
              <a:rPr lang="el-GR" altLang="el-GR" sz="2000" dirty="0" smtClean="0">
                <a:solidFill>
                  <a:srgbClr val="790015"/>
                </a:solidFill>
              </a:rPr>
              <a:t> </a:t>
            </a:r>
            <a:r>
              <a:rPr lang="el-GR" altLang="el-GR" sz="2000" dirty="0" err="1" smtClean="0">
                <a:solidFill>
                  <a:srgbClr val="790015"/>
                </a:solidFill>
              </a:rPr>
              <a:t>Managers</a:t>
            </a:r>
            <a:r>
              <a:rPr lang="el-GR" altLang="el-GR" sz="2000" dirty="0" smtClean="0">
                <a:solidFill>
                  <a:srgbClr val="790015"/>
                </a:solidFill>
              </a:rPr>
              <a:t>): </a:t>
            </a:r>
            <a:r>
              <a:rPr lang="el-GR" altLang="el-GR" sz="2000" dirty="0" smtClean="0"/>
              <a:t>Υπεύθυνα για την καθημερινή λειτουργία. Επιβλέπουν τους υπαλλήλους κατά την εκτέλεση των καθηκόντων τους ώστε να παραχθεί το αγαθό  ή η υπηρεσία.</a:t>
            </a:r>
          </a:p>
          <a:p>
            <a:pPr lvl="1">
              <a:spcAft>
                <a:spcPct val="35000"/>
              </a:spcAft>
            </a:pPr>
            <a:endParaRPr lang="el-GR" altLang="el-GR" sz="2000" dirty="0" smtClean="0"/>
          </a:p>
          <a:p>
            <a:pPr lvl="1">
              <a:spcAft>
                <a:spcPct val="35000"/>
              </a:spcAft>
            </a:pPr>
            <a:r>
              <a:rPr lang="el-GR" altLang="el-GR" sz="2000" dirty="0" smtClean="0">
                <a:solidFill>
                  <a:srgbClr val="790015"/>
                </a:solidFill>
              </a:rPr>
              <a:t>Μεσαία Στελέχη (</a:t>
            </a:r>
            <a:r>
              <a:rPr lang="el-GR" altLang="el-GR" sz="2000" dirty="0" err="1" smtClean="0">
                <a:solidFill>
                  <a:srgbClr val="790015"/>
                </a:solidFill>
              </a:rPr>
              <a:t>Middle</a:t>
            </a:r>
            <a:r>
              <a:rPr lang="el-GR" altLang="el-GR" sz="2000" dirty="0" smtClean="0">
                <a:solidFill>
                  <a:srgbClr val="790015"/>
                </a:solidFill>
              </a:rPr>
              <a:t> </a:t>
            </a:r>
            <a:r>
              <a:rPr lang="el-GR" altLang="el-GR" sz="2000" dirty="0" err="1" smtClean="0">
                <a:solidFill>
                  <a:srgbClr val="790015"/>
                </a:solidFill>
              </a:rPr>
              <a:t>Managers</a:t>
            </a:r>
            <a:r>
              <a:rPr lang="el-GR" altLang="el-GR" sz="2000" dirty="0" smtClean="0">
                <a:solidFill>
                  <a:srgbClr val="790015"/>
                </a:solidFill>
              </a:rPr>
              <a:t>): </a:t>
            </a:r>
          </a:p>
          <a:p>
            <a:pPr lvl="1">
              <a:spcAft>
                <a:spcPct val="35000"/>
              </a:spcAft>
            </a:pPr>
            <a:r>
              <a:rPr lang="el-GR" altLang="el-GR" sz="2000" dirty="0" smtClean="0"/>
              <a:t>Επιβλέπουν τα κατώτερα στελέχη. Είναι επίσης υπεύθυνοι για να βρουν τον καταλληλότερο τρόπο χρήσης των επιχειρησιακών πόρων για    να επιτευχθούν οι επιχειρησιακοί στόχοι. </a:t>
            </a:r>
          </a:p>
          <a:p>
            <a:pPr lvl="1">
              <a:spcAft>
                <a:spcPct val="35000"/>
              </a:spcAft>
            </a:pPr>
            <a:endParaRPr lang="el-GR" altLang="el-GR" sz="2000" dirty="0" smtClean="0"/>
          </a:p>
          <a:p>
            <a:pPr lvl="1">
              <a:spcAft>
                <a:spcPct val="35000"/>
              </a:spcAft>
            </a:pPr>
            <a:r>
              <a:rPr lang="el-GR" altLang="el-GR" sz="2000" dirty="0" smtClean="0">
                <a:solidFill>
                  <a:srgbClr val="800000"/>
                </a:solidFill>
              </a:rPr>
              <a:t>Ανώτερα Στελέχη(</a:t>
            </a:r>
            <a:r>
              <a:rPr lang="el-GR" altLang="el-GR" sz="2000" dirty="0" smtClean="0">
                <a:solidFill>
                  <a:srgbClr val="790015"/>
                </a:solidFill>
              </a:rPr>
              <a:t>Top </a:t>
            </a:r>
            <a:r>
              <a:rPr lang="el-GR" altLang="el-GR" sz="2000" dirty="0" err="1" smtClean="0">
                <a:solidFill>
                  <a:srgbClr val="790015"/>
                </a:solidFill>
              </a:rPr>
              <a:t>Managers</a:t>
            </a:r>
            <a:r>
              <a:rPr lang="el-GR" altLang="el-GR" sz="2000" dirty="0" smtClean="0">
                <a:solidFill>
                  <a:srgbClr val="790015"/>
                </a:solidFill>
              </a:rPr>
              <a:t>): </a:t>
            </a:r>
          </a:p>
          <a:p>
            <a:pPr lvl="1">
              <a:spcAft>
                <a:spcPct val="35000"/>
              </a:spcAft>
            </a:pPr>
            <a:r>
              <a:rPr lang="el-GR" altLang="el-GR" sz="2000" dirty="0" smtClean="0"/>
              <a:t>Υπεύθυνοι για την απόδοση όλων των τμημάτων,  επίσης έχουν </a:t>
            </a:r>
            <a:r>
              <a:rPr lang="el-GR" altLang="el-GR" sz="2000" dirty="0" err="1" smtClean="0"/>
              <a:t>διατμηματική</a:t>
            </a:r>
            <a:r>
              <a:rPr lang="el-GR" altLang="el-GR" sz="2000" dirty="0" smtClean="0"/>
              <a:t> ευθύνη. Καθορίζουν τους επιχειρησιακούς στόχους και επιβλέπουν τα μεσαία στελέχη.</a:t>
            </a:r>
            <a:endParaRPr lang="el-GR" altLang="el-GR" sz="2000" dirty="0" smtClean="0"/>
          </a:p>
        </p:txBody>
      </p:sp>
      <p:pic>
        <p:nvPicPr>
          <p:cNvPr id="8" name="Εικόνα 7"/>
          <p:cNvPicPr>
            <a:picLocks noChangeAspect="1"/>
          </p:cNvPicPr>
          <p:nvPr/>
        </p:nvPicPr>
        <p:blipFill>
          <a:blip r:embed="rId5"/>
          <a:stretch>
            <a:fillRect/>
          </a:stretch>
        </p:blipFill>
        <p:spPr>
          <a:xfrm>
            <a:off x="6168587" y="775133"/>
            <a:ext cx="6023414" cy="5970865"/>
          </a:xfrm>
          <a:prstGeom prst="rect">
            <a:avLst/>
          </a:prstGeom>
        </p:spPr>
      </p:pic>
    </p:spTree>
    <p:extLst>
      <p:ext uri="{BB962C8B-B14F-4D97-AF65-F5344CB8AC3E}">
        <p14:creationId xmlns:p14="http://schemas.microsoft.com/office/powerpoint/2010/main" val="4114331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1" y="0"/>
            <a:ext cx="12192001" cy="6869377"/>
          </a:xfrm>
          <a:prstGeom prst="rect">
            <a:avLst/>
          </a:prstGeom>
        </p:spPr>
      </p:pic>
      <p:sp>
        <p:nvSpPr>
          <p:cNvPr id="5" name="Ορθογώνιο 4"/>
          <p:cNvSpPr/>
          <p:nvPr/>
        </p:nvSpPr>
        <p:spPr>
          <a:xfrm>
            <a:off x="311848" y="365125"/>
            <a:ext cx="3590983" cy="954107"/>
          </a:xfrm>
          <a:prstGeom prst="rect">
            <a:avLst/>
          </a:prstGeom>
        </p:spPr>
        <p:txBody>
          <a:bodyPr wrap="none">
            <a:spAutoFit/>
          </a:bodyPr>
          <a:lstStyle/>
          <a:p>
            <a:r>
              <a:rPr lang="el-GR" sz="2800" b="1" dirty="0" smtClean="0"/>
              <a:t>Γενικό οργανόγραμμα </a:t>
            </a:r>
          </a:p>
          <a:p>
            <a:pPr algn="ctr"/>
            <a:r>
              <a:rPr lang="el-GR" sz="2800" b="1" dirty="0" smtClean="0"/>
              <a:t>νοσοκομείου</a:t>
            </a:r>
            <a:endParaRPr lang="el-GR" sz="2800" b="1" dirty="0"/>
          </a:p>
        </p:txBody>
      </p:sp>
    </p:spTree>
    <p:extLst>
      <p:ext uri="{BB962C8B-B14F-4D97-AF65-F5344CB8AC3E}">
        <p14:creationId xmlns:p14="http://schemas.microsoft.com/office/powerpoint/2010/main" val="652205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b="1" dirty="0" smtClean="0">
                <a:latin typeface="Bahnschrift" panose="020B0502040204020203" pitchFamily="34" charset="0"/>
              </a:rPr>
              <a:t>ΝΟΣΟΚΟΜΕΙΑΚΗ ΔΙΟΙΚΗΣΗ</a:t>
            </a:r>
            <a:endParaRPr lang="el-GR" sz="2800" b="1" dirty="0">
              <a:latin typeface="Bahnschrift" panose="020B0502040204020203" pitchFamily="34" charset="0"/>
            </a:endParaRPr>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300640284"/>
              </p:ext>
            </p:extLst>
          </p:nvPr>
        </p:nvGraphicFramePr>
        <p:xfrm>
          <a:off x="1053793" y="686481"/>
          <a:ext cx="11053764" cy="741680"/>
        </p:xfrm>
        <a:graphic>
          <a:graphicData uri="http://schemas.openxmlformats.org/drawingml/2006/table">
            <a:tbl>
              <a:tblPr firstRow="1" bandRow="1">
                <a:tableStyleId>{5C22544A-7EE6-4342-B048-85BDC9FD1C3A}</a:tableStyleId>
              </a:tblPr>
              <a:tblGrid>
                <a:gridCol w="2763441">
                  <a:extLst>
                    <a:ext uri="{9D8B030D-6E8A-4147-A177-3AD203B41FA5}">
                      <a16:colId xmlns:a16="http://schemas.microsoft.com/office/drawing/2014/main" val="822850423"/>
                    </a:ext>
                  </a:extLst>
                </a:gridCol>
                <a:gridCol w="2763441">
                  <a:extLst>
                    <a:ext uri="{9D8B030D-6E8A-4147-A177-3AD203B41FA5}">
                      <a16:colId xmlns:a16="http://schemas.microsoft.com/office/drawing/2014/main" val="2687594128"/>
                    </a:ext>
                  </a:extLst>
                </a:gridCol>
                <a:gridCol w="2763441">
                  <a:extLst>
                    <a:ext uri="{9D8B030D-6E8A-4147-A177-3AD203B41FA5}">
                      <a16:colId xmlns:a16="http://schemas.microsoft.com/office/drawing/2014/main" val="613310280"/>
                    </a:ext>
                  </a:extLst>
                </a:gridCol>
                <a:gridCol w="2763441">
                  <a:extLst>
                    <a:ext uri="{9D8B030D-6E8A-4147-A177-3AD203B41FA5}">
                      <a16:colId xmlns:a16="http://schemas.microsoft.com/office/drawing/2014/main" val="3299540517"/>
                    </a:ext>
                  </a:extLst>
                </a:gridCol>
              </a:tblGrid>
              <a:tr h="370840">
                <a:tc gridSpan="4">
                  <a:txBody>
                    <a:bodyPr/>
                    <a:lstStyle/>
                    <a:p>
                      <a:r>
                        <a:rPr lang="el-GR" dirty="0" smtClean="0"/>
                        <a:t>ΣΤΗΝ ΕΛΛΑΔΑ,</a:t>
                      </a:r>
                      <a:r>
                        <a:rPr lang="el-GR" baseline="0" dirty="0" smtClean="0"/>
                        <a:t> στο πλαίσιο του ΕΣΥ (Εθνικό Σύστημα Υγείας) η διάρθρωση της διοίκησης αφορά 4 υπηρεσίες</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091432690"/>
                  </a:ext>
                </a:extLst>
              </a:tr>
              <a:tr h="370840">
                <a:tc>
                  <a:txBody>
                    <a:bodyPr/>
                    <a:lstStyle/>
                    <a:p>
                      <a:pPr algn="ctr"/>
                      <a:r>
                        <a:rPr lang="el-GR" dirty="0" smtClean="0"/>
                        <a:t>ΙΑΤΡΙΚΗ</a:t>
                      </a:r>
                      <a:endParaRPr lang="el-GR" dirty="0"/>
                    </a:p>
                  </a:txBody>
                  <a:tcPr/>
                </a:tc>
                <a:tc>
                  <a:txBody>
                    <a:bodyPr/>
                    <a:lstStyle/>
                    <a:p>
                      <a:pPr algn="ctr"/>
                      <a:r>
                        <a:rPr lang="el-GR" dirty="0" smtClean="0"/>
                        <a:t>ΝΟΣΗΛΕΥΤΙΚΗ</a:t>
                      </a:r>
                      <a:endParaRPr lang="el-GR" dirty="0"/>
                    </a:p>
                  </a:txBody>
                  <a:tcPr/>
                </a:tc>
                <a:tc>
                  <a:txBody>
                    <a:bodyPr/>
                    <a:lstStyle/>
                    <a:p>
                      <a:pPr algn="ctr"/>
                      <a:r>
                        <a:rPr lang="el-GR" dirty="0" smtClean="0"/>
                        <a:t>ΔΙΟΙΚΗΤΙΚΗ - ΟΙΚΟΝΟΜΙΚΗ</a:t>
                      </a:r>
                      <a:endParaRPr lang="el-GR" dirty="0"/>
                    </a:p>
                  </a:txBody>
                  <a:tcPr/>
                </a:tc>
                <a:tc>
                  <a:txBody>
                    <a:bodyPr/>
                    <a:lstStyle/>
                    <a:p>
                      <a:pPr algn="ctr"/>
                      <a:r>
                        <a:rPr lang="el-GR" dirty="0" smtClean="0"/>
                        <a:t>ΤΕΧΝΙΚΗ</a:t>
                      </a:r>
                      <a:endParaRPr lang="el-GR" dirty="0"/>
                    </a:p>
                  </a:txBody>
                  <a:tcPr/>
                </a:tc>
                <a:extLst>
                  <a:ext uri="{0D108BD9-81ED-4DB2-BD59-A6C34878D82A}">
                    <a16:rowId xmlns:a16="http://schemas.microsoft.com/office/drawing/2014/main" val="3942010900"/>
                  </a:ext>
                </a:extLst>
              </a:tr>
            </a:tbl>
          </a:graphicData>
        </a:graphic>
      </p:graphicFrame>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8" name="Ορθογώνιο 7"/>
          <p:cNvSpPr/>
          <p:nvPr/>
        </p:nvSpPr>
        <p:spPr>
          <a:xfrm>
            <a:off x="6449785" y="1589338"/>
            <a:ext cx="5657771" cy="4708981"/>
          </a:xfrm>
          <a:prstGeom prst="rect">
            <a:avLst/>
          </a:prstGeom>
        </p:spPr>
        <p:txBody>
          <a:bodyPr wrap="square">
            <a:spAutoFit/>
          </a:bodyPr>
          <a:lstStyle/>
          <a:p>
            <a:pPr algn="ctr"/>
            <a:r>
              <a:rPr lang="el-GR" sz="2000" b="1" u="sng" dirty="0" smtClean="0"/>
              <a:t>Διοικητικές Δεξιότητες Εργαζομένου</a:t>
            </a:r>
          </a:p>
          <a:p>
            <a:r>
              <a:rPr lang="el-GR" sz="2000" b="1" dirty="0" smtClean="0"/>
              <a:t>1. Νοητικές Δεξιότητες (</a:t>
            </a:r>
            <a:r>
              <a:rPr lang="el-GR" sz="2000" b="1" dirty="0" err="1" smtClean="0"/>
              <a:t>Conceptual</a:t>
            </a:r>
            <a:r>
              <a:rPr lang="el-GR" sz="2000" b="1" dirty="0" smtClean="0"/>
              <a:t> </a:t>
            </a:r>
            <a:r>
              <a:rPr lang="el-GR" sz="2000" b="1" dirty="0" err="1" smtClean="0"/>
              <a:t>skills</a:t>
            </a:r>
            <a:r>
              <a:rPr lang="el-GR" sz="2000" b="1" dirty="0" smtClean="0"/>
              <a:t>): </a:t>
            </a:r>
            <a:r>
              <a:rPr lang="el-GR" sz="2000" dirty="0" smtClean="0"/>
              <a:t>αναφέρεται στην ικανότητα να αναλύει μια κατάσταση και να βρίσκει την αιτία και το αποτέλεσμα. </a:t>
            </a:r>
          </a:p>
          <a:p>
            <a:r>
              <a:rPr lang="el-GR" sz="2000" b="1" dirty="0" smtClean="0"/>
              <a:t>2. Ανθρώπινες Δεξιότητες (Human </a:t>
            </a:r>
            <a:r>
              <a:rPr lang="el-GR" sz="2000" b="1" dirty="0" err="1" smtClean="0"/>
              <a:t>skills</a:t>
            </a:r>
            <a:r>
              <a:rPr lang="el-GR" sz="2000" b="1" dirty="0" smtClean="0"/>
              <a:t>): </a:t>
            </a:r>
            <a:r>
              <a:rPr lang="el-GR" sz="2000" dirty="0" smtClean="0"/>
              <a:t>αναφέρεται στην ικανότητα  να αντιλαμβάνεται, να τροποποιεί, να καθοδηγεί και να ελέγχει την ανθρώπινη συμπεριφορά.</a:t>
            </a:r>
          </a:p>
          <a:p>
            <a:r>
              <a:rPr lang="el-GR" sz="2000" b="1" dirty="0" smtClean="0"/>
              <a:t>3. Τεχνικές Δεξιότητες (Technical </a:t>
            </a:r>
            <a:r>
              <a:rPr lang="el-GR" sz="2000" b="1" dirty="0" err="1" smtClean="0"/>
              <a:t>skills</a:t>
            </a:r>
            <a:r>
              <a:rPr lang="el-GR" sz="2000" b="1" dirty="0" smtClean="0"/>
              <a:t>): </a:t>
            </a:r>
            <a:r>
              <a:rPr lang="el-GR" sz="2000" dirty="0" smtClean="0"/>
              <a:t>αναφέρεται στην ικανότητα να κατέχει τις απαιτούμενες γνώσεις για να εκτελέσει μια συγκεκριμένη δουλειά. </a:t>
            </a:r>
          </a:p>
          <a:p>
            <a:endParaRPr lang="el-GR" sz="2000" dirty="0" smtClean="0"/>
          </a:p>
          <a:p>
            <a:r>
              <a:rPr lang="el-GR" sz="2000" dirty="0" smtClean="0"/>
              <a:t> Οι τρεις παραπάνω δεξιότητες βελτιώνονται μέσω της εκπαίδευσης, μελέτης και πρακτικής εξάσκησης. </a:t>
            </a:r>
          </a:p>
        </p:txBody>
      </p:sp>
      <p:sp>
        <p:nvSpPr>
          <p:cNvPr id="9" name="Ορθογώνιο 8"/>
          <p:cNvSpPr/>
          <p:nvPr/>
        </p:nvSpPr>
        <p:spPr>
          <a:xfrm>
            <a:off x="1197429" y="1589338"/>
            <a:ext cx="4729844" cy="4708981"/>
          </a:xfrm>
          <a:prstGeom prst="rect">
            <a:avLst/>
          </a:prstGeom>
          <a:solidFill>
            <a:schemeClr val="bg1">
              <a:lumMod val="95000"/>
            </a:schemeClr>
          </a:solidFill>
        </p:spPr>
        <p:txBody>
          <a:bodyPr wrap="square">
            <a:spAutoFit/>
          </a:bodyPr>
          <a:lstStyle/>
          <a:p>
            <a:pPr algn="ctr"/>
            <a:endParaRPr lang="el-GR" sz="2000" b="1" u="sng" dirty="0" smtClean="0"/>
          </a:p>
          <a:p>
            <a:pPr algn="ctr"/>
            <a:r>
              <a:rPr lang="el-GR" sz="2000" b="1" u="sng" dirty="0" smtClean="0"/>
              <a:t>ΔΙΑΡΘΡΩΣΗ ΝΟΣΗΛΕΥΤΙΚΗΣ ΥΠΗΡΕΣΙΑΣ</a:t>
            </a:r>
          </a:p>
          <a:p>
            <a:pPr algn="ctr"/>
            <a:endParaRPr lang="el-GR" sz="2000" b="1" u="sng" dirty="0"/>
          </a:p>
          <a:p>
            <a:pPr marL="342900" indent="-342900">
              <a:buFont typeface="Arial" panose="020B0604020202020204" pitchFamily="34" charset="0"/>
              <a:buChar char="•"/>
            </a:pPr>
            <a:r>
              <a:rPr lang="el-GR" sz="2000" b="1" u="sng" dirty="0" smtClean="0"/>
              <a:t>Προΐσταται – ηγείται </a:t>
            </a:r>
            <a:r>
              <a:rPr lang="el-GR" sz="2000" dirty="0" smtClean="0"/>
              <a:t>ο διευθυντής Νοσηλευτικής υπηρεσίας (ΔΝΥ)</a:t>
            </a:r>
          </a:p>
          <a:p>
            <a:pPr marL="342900" indent="-342900">
              <a:buFont typeface="Arial" panose="020B0604020202020204" pitchFamily="34" charset="0"/>
              <a:buChar char="•"/>
            </a:pPr>
            <a:r>
              <a:rPr lang="el-GR" sz="2000" dirty="0" smtClean="0"/>
              <a:t>Διαρθρώνεται σε </a:t>
            </a:r>
            <a:r>
              <a:rPr lang="el-GR" sz="2000" b="1" dirty="0" smtClean="0"/>
              <a:t>επιμέρους Τομείς </a:t>
            </a:r>
            <a:r>
              <a:rPr lang="el-GR" sz="2000" dirty="0" smtClean="0"/>
              <a:t>(πχ χειρουργικός τομέας – παθολογικός </a:t>
            </a:r>
            <a:r>
              <a:rPr lang="el-GR" sz="2000" dirty="0" err="1" smtClean="0"/>
              <a:t>κλπ</a:t>
            </a:r>
            <a:r>
              <a:rPr lang="el-GR" sz="2000" dirty="0" smtClean="0"/>
              <a:t>), στους οποίους ηγούνται οι Τομεάρχες</a:t>
            </a:r>
          </a:p>
          <a:p>
            <a:pPr marL="342900" indent="-342900">
              <a:buFont typeface="Arial" panose="020B0604020202020204" pitchFamily="34" charset="0"/>
              <a:buChar char="•"/>
            </a:pPr>
            <a:r>
              <a:rPr lang="el-GR" sz="2000" dirty="0" smtClean="0"/>
              <a:t>Οι Τομείς υποδιαιρούνται σε </a:t>
            </a:r>
            <a:r>
              <a:rPr lang="el-GR" sz="2000" b="1" dirty="0" smtClean="0"/>
              <a:t>Τμήματα</a:t>
            </a:r>
            <a:r>
              <a:rPr lang="el-GR" sz="2000" dirty="0" smtClean="0"/>
              <a:t>, στα οποία ηγείται ο </a:t>
            </a:r>
            <a:r>
              <a:rPr lang="el-GR" sz="2000" dirty="0" err="1" smtClean="0"/>
              <a:t>Προιστάμενος</a:t>
            </a:r>
            <a:r>
              <a:rPr lang="el-GR" sz="2000" dirty="0" smtClean="0"/>
              <a:t> με «βοηθό» τον </a:t>
            </a:r>
            <a:r>
              <a:rPr lang="el-GR" sz="2000" dirty="0" err="1" smtClean="0"/>
              <a:t>Υπέυθυνο</a:t>
            </a:r>
            <a:r>
              <a:rPr lang="el-GR" sz="2000" dirty="0" smtClean="0"/>
              <a:t> Τμήματος</a:t>
            </a:r>
          </a:p>
          <a:p>
            <a:pPr marL="342900" indent="-342900">
              <a:buFont typeface="Arial" panose="020B0604020202020204" pitchFamily="34" charset="0"/>
              <a:buChar char="•"/>
            </a:pPr>
            <a:r>
              <a:rPr lang="el-GR" sz="2000" dirty="0" smtClean="0"/>
              <a:t>Η βάση της πυραμίδας αποτελείται από τους </a:t>
            </a:r>
            <a:r>
              <a:rPr lang="el-GR" sz="2000" b="1" dirty="0" smtClean="0"/>
              <a:t>Νοσηλευτές</a:t>
            </a:r>
            <a:r>
              <a:rPr lang="el-GR" sz="2000" dirty="0" smtClean="0"/>
              <a:t> – εργαζόμενους.</a:t>
            </a:r>
          </a:p>
          <a:p>
            <a:pPr marL="342900" indent="-342900">
              <a:buFont typeface="Arial" panose="020B0604020202020204" pitchFamily="34" charset="0"/>
              <a:buChar char="•"/>
            </a:pPr>
            <a:endParaRPr lang="el-GR" sz="2000" dirty="0" smtClean="0"/>
          </a:p>
        </p:txBody>
      </p:sp>
    </p:spTree>
    <p:extLst>
      <p:ext uri="{BB962C8B-B14F-4D97-AF65-F5344CB8AC3E}">
        <p14:creationId xmlns:p14="http://schemas.microsoft.com/office/powerpoint/2010/main" val="3001618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b="1" dirty="0" smtClean="0">
                <a:latin typeface="Bahnschrift" panose="020B0502040204020203" pitchFamily="34" charset="0"/>
              </a:rPr>
              <a:t>ΝΟΣΗΛΕΥΤΗΣ ΗΓΕΤΗΣ</a:t>
            </a:r>
            <a:endParaRPr lang="el-GR" sz="2800" b="1"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11" name="Ορθογώνιο 10"/>
          <p:cNvSpPr/>
          <p:nvPr/>
        </p:nvSpPr>
        <p:spPr>
          <a:xfrm>
            <a:off x="969347" y="592493"/>
            <a:ext cx="11222653" cy="3170099"/>
          </a:xfrm>
          <a:prstGeom prst="rect">
            <a:avLst/>
          </a:prstGeom>
        </p:spPr>
        <p:txBody>
          <a:bodyPr wrap="square">
            <a:spAutoFit/>
          </a:bodyPr>
          <a:lstStyle/>
          <a:p>
            <a:pPr algn="ctr"/>
            <a:r>
              <a:rPr lang="el-GR" sz="2000" dirty="0" smtClean="0"/>
              <a:t>Η πολυπλοκότητα του συστήματος υγείας </a:t>
            </a:r>
            <a:r>
              <a:rPr lang="el-GR" sz="2000" u="sng" dirty="0" smtClean="0"/>
              <a:t>απαιτεί από τους νοσηλευτές </a:t>
            </a:r>
            <a:r>
              <a:rPr lang="el-GR" sz="2000" b="1" dirty="0" smtClean="0"/>
              <a:t>ικανότητες-δεξιότητες </a:t>
            </a:r>
            <a:r>
              <a:rPr lang="el-GR" sz="2000" b="1" dirty="0" err="1" smtClean="0"/>
              <a:t>management</a:t>
            </a:r>
            <a:r>
              <a:rPr lang="el-GR" sz="2000" dirty="0" smtClean="0"/>
              <a:t>.</a:t>
            </a:r>
          </a:p>
          <a:p>
            <a:pPr algn="ctr"/>
            <a:endParaRPr lang="el-GR" sz="2000" dirty="0" smtClean="0"/>
          </a:p>
          <a:p>
            <a:r>
              <a:rPr lang="el-GR" sz="2000" dirty="0" smtClean="0"/>
              <a:t>Σύμφωνα με τον </a:t>
            </a:r>
            <a:r>
              <a:rPr lang="el-GR" sz="2000" dirty="0" err="1" smtClean="0"/>
              <a:t>Henry</a:t>
            </a:r>
            <a:r>
              <a:rPr lang="el-GR" sz="2000" dirty="0" smtClean="0"/>
              <a:t> </a:t>
            </a:r>
            <a:r>
              <a:rPr lang="el-GR" sz="2000" dirty="0" err="1" smtClean="0"/>
              <a:t>Mintzberg</a:t>
            </a:r>
            <a:r>
              <a:rPr lang="el-GR" sz="2000" dirty="0" smtClean="0"/>
              <a:t> τα ανώτερα διοικητικά στελέχη παρουσιάζουν 10 διαφορετικούς και στενά συνδεδεμένους ρόλους και συμπεριφορές που οφείλονται στην θέση που έχουν. Οι ρόλοι αυτοί μπορούν να ταξινομηθούν σε τρείς ομάδες: Α) Των διαπροσωπικών σχέσεων Β) Της πληροφόρησης και Γ) Της τεχνικής </a:t>
            </a:r>
          </a:p>
          <a:p>
            <a:r>
              <a:rPr lang="el-GR" sz="2000" dirty="0" smtClean="0"/>
              <a:t>Αν και οι παραπάνω δεξιότητες δεν είναι δυνατό να διαχωριστούν, αυτό που απαιτείται ανεξάρτητα από το επίπεδο της διοίκησης είναι οι </a:t>
            </a:r>
            <a:r>
              <a:rPr lang="el-GR" sz="2000" b="1" dirty="0" smtClean="0"/>
              <a:t>διαπροσωπικές</a:t>
            </a:r>
          </a:p>
          <a:p>
            <a:r>
              <a:rPr lang="el-GR" sz="2000" b="1" dirty="0" smtClean="0"/>
              <a:t>δεξιότητες</a:t>
            </a:r>
            <a:endParaRPr lang="el-GR" sz="2000" b="1" dirty="0"/>
          </a:p>
        </p:txBody>
      </p:sp>
      <p:pic>
        <p:nvPicPr>
          <p:cNvPr id="12" name="Εικόνα 11"/>
          <p:cNvPicPr>
            <a:picLocks noChangeAspect="1"/>
          </p:cNvPicPr>
          <p:nvPr/>
        </p:nvPicPr>
        <p:blipFill>
          <a:blip r:embed="rId5"/>
          <a:stretch>
            <a:fillRect/>
          </a:stretch>
        </p:blipFill>
        <p:spPr>
          <a:xfrm>
            <a:off x="2193991" y="3629391"/>
            <a:ext cx="8174652" cy="3028219"/>
          </a:xfrm>
          <a:prstGeom prst="rect">
            <a:avLst/>
          </a:prstGeom>
        </p:spPr>
      </p:pic>
    </p:spTree>
    <p:extLst>
      <p:ext uri="{BB962C8B-B14F-4D97-AF65-F5344CB8AC3E}">
        <p14:creationId xmlns:p14="http://schemas.microsoft.com/office/powerpoint/2010/main" val="60694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Autofit/>
          </a:bodyPr>
          <a:lstStyle/>
          <a:p>
            <a:pPr algn="ctr"/>
            <a:r>
              <a:rPr lang="el-GR" sz="3200" b="1" dirty="0" smtClean="0">
                <a:latin typeface="Bahnschrift" panose="020B0502040204020203" pitchFamily="34" charset="0"/>
              </a:rPr>
              <a:t>ΝΟΣΗΛΕΥΤΙΚΗ ΔΙΟΙΚΗΣΗ</a:t>
            </a:r>
            <a:endParaRPr lang="el-GR" sz="3200" b="1"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pPr marL="0" indent="0" algn="ctr">
              <a:buNone/>
            </a:pPr>
            <a:r>
              <a:rPr lang="el-GR" sz="2000" b="1" dirty="0" smtClean="0"/>
              <a:t>Οι λειτουργίες της Διοίκησης στην Νοσηλευτική Υπηρεσία, διαφέρουν ανά περίπτωση ως προς τον χρόνο ενασχόλησης του στελέχους σε κάθε μία από αυτές </a:t>
            </a:r>
            <a:r>
              <a:rPr lang="el-GR" sz="2000" dirty="0" smtClean="0"/>
              <a:t>(για παράδειγμα στο ανώτερο επίπεδο διοίκησης αφιερώνεται περισσότερος χρόνος στον προγραμματισμό και λιγότερος στην διεύθυνση και την καθοδήγηση, ενώ το αντίθετο συμβαίνει στο κατώτερο διοικητικό επίπεδο.</a:t>
            </a:r>
          </a:p>
          <a:p>
            <a:pPr marL="0" indent="0" algn="ctr">
              <a:buNone/>
            </a:pPr>
            <a:endParaRPr lang="el-GR" sz="2000" dirty="0"/>
          </a:p>
          <a:p>
            <a:pPr marL="0" indent="0" algn="ctr">
              <a:buNone/>
            </a:pPr>
            <a:r>
              <a:rPr lang="el-GR" sz="1600" dirty="0" smtClean="0"/>
              <a:t/>
            </a:r>
            <a:br>
              <a:rPr lang="el-GR" sz="1600" dirty="0" smtClean="0"/>
            </a:br>
            <a:endParaRPr lang="el-GR" sz="2000" b="1"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1268186" y="2023799"/>
            <a:ext cx="5361214" cy="4708981"/>
          </a:xfrm>
          <a:prstGeom prst="rect">
            <a:avLst/>
          </a:prstGeom>
          <a:ln w="28575">
            <a:solidFill>
              <a:schemeClr val="tx1"/>
            </a:solidFill>
          </a:ln>
        </p:spPr>
        <p:txBody>
          <a:bodyPr wrap="square">
            <a:spAutoFit/>
          </a:bodyPr>
          <a:lstStyle/>
          <a:p>
            <a:r>
              <a:rPr lang="el-GR" sz="2000" dirty="0" smtClean="0"/>
              <a:t>Η οργάνωση και η στελέχωση των νοσηλευτικών υπηρεσιών των μονάδων υγείας έχει γίνει αντικείμενο μελέτης από πλήθος ερευνητών λόγω των πολλαπλών επιδράσεων που επιφέρει:</a:t>
            </a:r>
            <a:br>
              <a:rPr lang="el-GR" sz="2000" dirty="0" smtClean="0"/>
            </a:br>
            <a:r>
              <a:rPr lang="el-GR" sz="2000" dirty="0" smtClean="0"/>
              <a:t>•στην ασφάλεια ,</a:t>
            </a:r>
            <a:br>
              <a:rPr lang="el-GR" sz="2000" dirty="0" smtClean="0"/>
            </a:br>
            <a:r>
              <a:rPr lang="el-GR" sz="2000" dirty="0" smtClean="0"/>
              <a:t>•την παροχή ποιοτικής φροντίδας στον ασθενή αλλά και</a:t>
            </a:r>
            <a:br>
              <a:rPr lang="el-GR" sz="2000" dirty="0" smtClean="0"/>
            </a:br>
            <a:r>
              <a:rPr lang="el-GR" sz="2000" dirty="0" smtClean="0"/>
              <a:t>•την επιβάρυνση των δαπανών για την υγεία.</a:t>
            </a:r>
          </a:p>
          <a:p>
            <a:r>
              <a:rPr lang="el-GR" sz="2000" dirty="0" smtClean="0"/>
              <a:t/>
            </a:r>
            <a:br>
              <a:rPr lang="el-GR" sz="2000" dirty="0" smtClean="0"/>
            </a:br>
            <a:r>
              <a:rPr lang="el-GR" sz="2000" dirty="0" smtClean="0"/>
              <a:t>Ο Παγκόσμιος Οργανισμός Υγείας με έκθεση του «</a:t>
            </a:r>
            <a:r>
              <a:rPr lang="el-GR" sz="2000" dirty="0" err="1" smtClean="0"/>
              <a:t>Working</a:t>
            </a:r>
            <a:r>
              <a:rPr lang="el-GR" sz="2000" dirty="0" smtClean="0"/>
              <a:t> </a:t>
            </a:r>
            <a:r>
              <a:rPr lang="el-GR" sz="2000" dirty="0" err="1" smtClean="0"/>
              <a:t>Together</a:t>
            </a:r>
            <a:r>
              <a:rPr lang="el-GR" sz="2000" dirty="0" smtClean="0"/>
              <a:t> for Health» το 2006, ανακήρυξε την δεκαετία 2006 με 2015 ,ως την δεκαετία εργατικού δυναμικού υγείας ,δίνοντας έμφαση στην ανάπτυξη αποτελεσματικών στρατηγικών εργατικού δυναμικού. </a:t>
            </a:r>
            <a:endParaRPr lang="el-GR" sz="2000" dirty="0"/>
          </a:p>
        </p:txBody>
      </p:sp>
      <p:sp>
        <p:nvSpPr>
          <p:cNvPr id="8" name="Ορθογώνιο 7"/>
          <p:cNvSpPr/>
          <p:nvPr/>
        </p:nvSpPr>
        <p:spPr>
          <a:xfrm>
            <a:off x="6855170" y="2350812"/>
            <a:ext cx="5242342" cy="4093428"/>
          </a:xfrm>
          <a:prstGeom prst="rect">
            <a:avLst/>
          </a:prstGeom>
          <a:solidFill>
            <a:schemeClr val="accent4">
              <a:lumMod val="20000"/>
              <a:lumOff val="80000"/>
            </a:schemeClr>
          </a:solidFill>
        </p:spPr>
        <p:txBody>
          <a:bodyPr wrap="square">
            <a:spAutoFit/>
          </a:bodyPr>
          <a:lstStyle/>
          <a:p>
            <a:r>
              <a:rPr lang="el-GR" sz="2000" dirty="0" smtClean="0"/>
              <a:t>Για την επιτυχημένη οργάνωση ενός</a:t>
            </a:r>
          </a:p>
          <a:p>
            <a:r>
              <a:rPr lang="el-GR" sz="2000" dirty="0" smtClean="0"/>
              <a:t>νοσηλευτικού τμήματος ο προϊστάμενος χρειάζεται να διαθέτει υψηλή επιστημονική κατάρτιση και μακροχρόνια επαγγελματική εμπειρία στον χώρο της νοσηλευτικής.</a:t>
            </a:r>
          </a:p>
          <a:p>
            <a:endParaRPr lang="el-GR" sz="2000" dirty="0" smtClean="0"/>
          </a:p>
          <a:p>
            <a:r>
              <a:rPr lang="el-GR" sz="2000" b="1" dirty="0" smtClean="0"/>
              <a:t>Οι βασικές λειτουργίες - ενασχολήσεις του προϊστάμενου ενός νοσηλευτικού τμήματος είναι</a:t>
            </a:r>
            <a:r>
              <a:rPr lang="el-GR" sz="2000" dirty="0" smtClean="0"/>
              <a:t>:</a:t>
            </a:r>
          </a:p>
          <a:p>
            <a:r>
              <a:rPr lang="el-GR" sz="2000" dirty="0" smtClean="0"/>
              <a:t> ο σχεδιασμός –  προγραμματισμός ,η οργάνωση – συντονισμός ,η στελέχωση ,η ανάθεση ,η διδασκαλία, η ανατροφοδότηση και ο έλεγχος – αξιολόγηση.</a:t>
            </a:r>
            <a:endParaRPr lang="el-GR" sz="2000" dirty="0"/>
          </a:p>
        </p:txBody>
      </p:sp>
    </p:spTree>
    <p:extLst>
      <p:ext uri="{BB962C8B-B14F-4D97-AF65-F5344CB8AC3E}">
        <p14:creationId xmlns:p14="http://schemas.microsoft.com/office/powerpoint/2010/main" val="2136367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ΟΡΙΣΜΟΙ</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9" name="Ορθογώνιο 8"/>
          <p:cNvSpPr/>
          <p:nvPr/>
        </p:nvSpPr>
        <p:spPr>
          <a:xfrm>
            <a:off x="969348" y="676233"/>
            <a:ext cx="11222652" cy="6863417"/>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rgbClr val="242021"/>
                </a:solidFill>
              </a:rPr>
              <a:t>M</a:t>
            </a:r>
            <a:r>
              <a:rPr lang="el-GR" sz="2000" dirty="0" smtClean="0">
                <a:solidFill>
                  <a:srgbClr val="242021"/>
                </a:solidFill>
              </a:rPr>
              <a:t>ε την πάροδο</a:t>
            </a:r>
            <a:r>
              <a:rPr lang="en-US" sz="2000" dirty="0" smtClean="0">
                <a:solidFill>
                  <a:srgbClr val="242021"/>
                </a:solidFill>
              </a:rPr>
              <a:t> </a:t>
            </a:r>
            <a:r>
              <a:rPr lang="el-GR" sz="2000" dirty="0" smtClean="0">
                <a:solidFill>
                  <a:srgbClr val="242021"/>
                </a:solidFill>
              </a:rPr>
              <a:t>του χρόνου ο ρόλος των νοσηλευτών εξελίχθηκε ταχύτατα</a:t>
            </a:r>
            <a:r>
              <a:rPr lang="en-US" sz="2000" dirty="0" smtClean="0">
                <a:solidFill>
                  <a:srgbClr val="242021"/>
                </a:solidFill>
              </a:rPr>
              <a:t> </a:t>
            </a:r>
            <a:r>
              <a:rPr lang="el-GR" sz="2000" dirty="0" smtClean="0">
                <a:solidFill>
                  <a:srgbClr val="242021"/>
                </a:solidFill>
              </a:rPr>
              <a:t>και συνεχίζει να μεταβάλλεται, δεδομένου ότι επηρεάζεται</a:t>
            </a:r>
            <a:r>
              <a:rPr lang="en-US" sz="2000" dirty="0" smtClean="0">
                <a:solidFill>
                  <a:srgbClr val="242021"/>
                </a:solidFill>
              </a:rPr>
              <a:t> </a:t>
            </a:r>
            <a:r>
              <a:rPr lang="el-GR" sz="2000" dirty="0" smtClean="0">
                <a:solidFill>
                  <a:srgbClr val="242021"/>
                </a:solidFill>
              </a:rPr>
              <a:t>από τις εξελίξεις στη διεθνή και στην εγχώρια οικονομία,</a:t>
            </a:r>
            <a:r>
              <a:rPr lang="en-US" sz="2000" dirty="0" smtClean="0">
                <a:solidFill>
                  <a:srgbClr val="242021"/>
                </a:solidFill>
              </a:rPr>
              <a:t> </a:t>
            </a:r>
            <a:r>
              <a:rPr lang="el-GR" sz="2000" dirty="0" smtClean="0">
                <a:solidFill>
                  <a:srgbClr val="242021"/>
                </a:solidFill>
              </a:rPr>
              <a:t>τους δημογραφικούς και τους κοινωνικούς παράγοντες, την καινοτομία, την έρευνα και την τεχνολογία, καθώς και</a:t>
            </a:r>
            <a:r>
              <a:rPr lang="en-US" sz="2000" dirty="0" smtClean="0">
                <a:solidFill>
                  <a:srgbClr val="242021"/>
                </a:solidFill>
              </a:rPr>
              <a:t> </a:t>
            </a:r>
            <a:r>
              <a:rPr lang="el-GR" sz="2000" dirty="0" smtClean="0">
                <a:solidFill>
                  <a:srgbClr val="242021"/>
                </a:solidFill>
              </a:rPr>
              <a:t>από την εναρμόνιση του ρυθμιστικού/θεσμικού πλαισίου. Επομένως, το επάγγελμα των νοσηλευτών βρίσκεται σήμερα αντιμέτωπο με νέες επιταγές και προκλήσεις, προκειμένου να διαδραματίσει ενεργό ρόλο για την ποιοτική αναβάθμιση των υπηρεσιών υγείας.</a:t>
            </a:r>
          </a:p>
          <a:p>
            <a:pPr marL="342900" indent="-342900">
              <a:buFont typeface="Arial" panose="020B0604020202020204" pitchFamily="34" charset="0"/>
              <a:buChar char="•"/>
            </a:pPr>
            <a:endParaRPr lang="el-GR" sz="2000" dirty="0" smtClean="0">
              <a:solidFill>
                <a:srgbClr val="242021"/>
              </a:solidFill>
            </a:endParaRPr>
          </a:p>
          <a:p>
            <a:pPr marL="342900" indent="-342900">
              <a:buFont typeface="Arial" panose="020B0604020202020204" pitchFamily="34" charset="0"/>
              <a:buChar char="•"/>
            </a:pPr>
            <a:endParaRPr lang="el-GR" sz="2000" u="sng" dirty="0">
              <a:solidFill>
                <a:srgbClr val="242021"/>
              </a:solidFill>
            </a:endParaRPr>
          </a:p>
          <a:p>
            <a:pPr marL="342900" indent="-342900">
              <a:buFont typeface="Arial" panose="020B0604020202020204" pitchFamily="34" charset="0"/>
              <a:buChar char="•"/>
            </a:pPr>
            <a:r>
              <a:rPr lang="el-GR" sz="2000" u="sng" dirty="0" smtClean="0">
                <a:solidFill>
                  <a:srgbClr val="242021"/>
                </a:solidFill>
              </a:rPr>
              <a:t>Η </a:t>
            </a:r>
            <a:r>
              <a:rPr lang="el-GR" sz="2000" u="sng" dirty="0">
                <a:solidFill>
                  <a:srgbClr val="242021"/>
                </a:solidFill>
              </a:rPr>
              <a:t>παροχή </a:t>
            </a:r>
            <a:r>
              <a:rPr lang="el-GR" sz="2000" u="sng" dirty="0" smtClean="0">
                <a:solidFill>
                  <a:srgbClr val="242021"/>
                </a:solidFill>
              </a:rPr>
              <a:t>σύγχρονων</a:t>
            </a:r>
            <a:r>
              <a:rPr lang="en-US" sz="2000" u="sng" dirty="0" smtClean="0">
                <a:solidFill>
                  <a:srgbClr val="242021"/>
                </a:solidFill>
              </a:rPr>
              <a:t>  </a:t>
            </a:r>
            <a:r>
              <a:rPr lang="el-GR" sz="2000" u="sng" dirty="0" smtClean="0">
                <a:solidFill>
                  <a:srgbClr val="242021"/>
                </a:solidFill>
              </a:rPr>
              <a:t>και ποιοτικών </a:t>
            </a:r>
            <a:r>
              <a:rPr lang="el-GR" sz="2000" u="sng" dirty="0">
                <a:solidFill>
                  <a:srgbClr val="242021"/>
                </a:solidFill>
              </a:rPr>
              <a:t>υπηρεσιών υγείας </a:t>
            </a:r>
            <a:r>
              <a:rPr lang="el-GR" sz="2000" dirty="0">
                <a:solidFill>
                  <a:srgbClr val="242021"/>
                </a:solidFill>
              </a:rPr>
              <a:t>είναι μια </a:t>
            </a:r>
            <a:r>
              <a:rPr lang="el-GR" sz="2000" dirty="0" smtClean="0">
                <a:solidFill>
                  <a:srgbClr val="242021"/>
                </a:solidFill>
              </a:rPr>
              <a:t>σύνθετη </a:t>
            </a:r>
            <a:r>
              <a:rPr lang="el-GR" sz="2000" dirty="0">
                <a:solidFill>
                  <a:srgbClr val="242021"/>
                </a:solidFill>
              </a:rPr>
              <a:t>δραστηριότητα, που εξαρτάται όλο και </a:t>
            </a:r>
            <a:r>
              <a:rPr lang="el-GR" sz="2000" dirty="0" smtClean="0">
                <a:solidFill>
                  <a:srgbClr val="242021"/>
                </a:solidFill>
              </a:rPr>
              <a:t>περισσότερο</a:t>
            </a:r>
            <a:r>
              <a:rPr lang="en-US" sz="2000" dirty="0" smtClean="0">
                <a:solidFill>
                  <a:srgbClr val="242021"/>
                </a:solidFill>
              </a:rPr>
              <a:t> </a:t>
            </a:r>
            <a:r>
              <a:rPr lang="el-GR" sz="2000" dirty="0" smtClean="0">
                <a:solidFill>
                  <a:srgbClr val="242021"/>
                </a:solidFill>
              </a:rPr>
              <a:t>από </a:t>
            </a:r>
            <a:r>
              <a:rPr lang="el-GR" sz="2000" dirty="0">
                <a:solidFill>
                  <a:srgbClr val="242021"/>
                </a:solidFill>
              </a:rPr>
              <a:t>την </a:t>
            </a:r>
            <a:r>
              <a:rPr lang="el-GR" sz="2000" dirty="0" err="1">
                <a:solidFill>
                  <a:srgbClr val="242021"/>
                </a:solidFill>
              </a:rPr>
              <a:t>πολυεπαγγελματική</a:t>
            </a:r>
            <a:r>
              <a:rPr lang="el-GR" sz="2000" dirty="0">
                <a:solidFill>
                  <a:srgbClr val="242021"/>
                </a:solidFill>
              </a:rPr>
              <a:t> και </a:t>
            </a:r>
            <a:r>
              <a:rPr lang="el-GR" sz="2000" dirty="0" err="1">
                <a:solidFill>
                  <a:srgbClr val="242021"/>
                </a:solidFill>
              </a:rPr>
              <a:t>πολυομαδική</a:t>
            </a:r>
            <a:r>
              <a:rPr lang="el-GR" sz="2000" dirty="0">
                <a:solidFill>
                  <a:srgbClr val="242021"/>
                </a:solidFill>
              </a:rPr>
              <a:t> εργασία, </a:t>
            </a:r>
            <a:r>
              <a:rPr lang="el-GR" sz="2000" dirty="0" smtClean="0">
                <a:solidFill>
                  <a:srgbClr val="242021"/>
                </a:solidFill>
              </a:rPr>
              <a:t>ενώ</a:t>
            </a:r>
            <a:r>
              <a:rPr lang="en-US" sz="2000" dirty="0" smtClean="0">
                <a:solidFill>
                  <a:srgbClr val="242021"/>
                </a:solidFill>
              </a:rPr>
              <a:t> </a:t>
            </a:r>
            <a:r>
              <a:rPr lang="el-GR" sz="2000" dirty="0" smtClean="0">
                <a:solidFill>
                  <a:srgbClr val="242021"/>
                </a:solidFill>
              </a:rPr>
              <a:t>απαιτεί </a:t>
            </a:r>
            <a:r>
              <a:rPr lang="el-GR" sz="2000" dirty="0">
                <a:solidFill>
                  <a:srgbClr val="242021"/>
                </a:solidFill>
              </a:rPr>
              <a:t>διαμοιρασμό της γνώσης και κοινή ευθύνη για </a:t>
            </a:r>
            <a:r>
              <a:rPr lang="el-GR" sz="2000" dirty="0" smtClean="0">
                <a:solidFill>
                  <a:srgbClr val="242021"/>
                </a:solidFill>
              </a:rPr>
              <a:t>τη</a:t>
            </a:r>
            <a:r>
              <a:rPr lang="en-US" sz="2000" dirty="0" smtClean="0">
                <a:solidFill>
                  <a:srgbClr val="242021"/>
                </a:solidFill>
              </a:rPr>
              <a:t> </a:t>
            </a:r>
            <a:r>
              <a:rPr lang="el-GR" sz="2000" dirty="0" smtClean="0">
                <a:solidFill>
                  <a:srgbClr val="242021"/>
                </a:solidFill>
              </a:rPr>
              <a:t>φροντίδα </a:t>
            </a:r>
            <a:r>
              <a:rPr lang="el-GR" sz="2000" dirty="0">
                <a:solidFill>
                  <a:srgbClr val="242021"/>
                </a:solidFill>
              </a:rPr>
              <a:t>του ασθενούς, τη διαχείριση και τις εκβάσεις.</a:t>
            </a:r>
            <a:r>
              <a:rPr lang="el-GR" sz="2000" dirty="0" smtClean="0"/>
              <a:t> </a:t>
            </a: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l-GR" sz="2000" b="1" dirty="0"/>
              <a:t>Ως διεύρυνση του επαγγελματικού </a:t>
            </a:r>
            <a:r>
              <a:rPr lang="el-GR" sz="2000" b="1" dirty="0" smtClean="0"/>
              <a:t>ρόλου</a:t>
            </a:r>
            <a:r>
              <a:rPr lang="en-US" sz="2000" b="1" dirty="0" smtClean="0"/>
              <a:t> </a:t>
            </a:r>
            <a:r>
              <a:rPr lang="el-GR" sz="2000" b="1" dirty="0" smtClean="0"/>
              <a:t>των </a:t>
            </a:r>
            <a:r>
              <a:rPr lang="el-GR" sz="2000" b="1" dirty="0"/>
              <a:t>νοσηλευτών </a:t>
            </a:r>
            <a:r>
              <a:rPr lang="el-GR" sz="2000" b="1" dirty="0" smtClean="0"/>
              <a:t>(</a:t>
            </a:r>
            <a:r>
              <a:rPr lang="en-US" sz="2000" b="1" dirty="0" smtClean="0"/>
              <a:t>Nurse </a:t>
            </a:r>
            <a:r>
              <a:rPr lang="el-GR" sz="2000" b="1" dirty="0" err="1" smtClean="0"/>
              <a:t>role</a:t>
            </a:r>
            <a:r>
              <a:rPr lang="el-GR" sz="2000" b="1" dirty="0" smtClean="0"/>
              <a:t> </a:t>
            </a:r>
            <a:r>
              <a:rPr lang="el-GR" sz="2000" b="1" dirty="0" err="1"/>
              <a:t>expansion</a:t>
            </a:r>
            <a:r>
              <a:rPr lang="el-GR" sz="2000" b="1" dirty="0"/>
              <a:t>) ορίζεται η </a:t>
            </a:r>
            <a:r>
              <a:rPr lang="el-GR" sz="2000" b="1" dirty="0" smtClean="0"/>
              <a:t>προσθήκη</a:t>
            </a:r>
            <a:r>
              <a:rPr lang="en-US" sz="2000" b="1" dirty="0" smtClean="0"/>
              <a:t> </a:t>
            </a:r>
            <a:r>
              <a:rPr lang="el-GR" sz="2000" b="1" dirty="0" smtClean="0"/>
              <a:t>δεξιοτήτων </a:t>
            </a:r>
            <a:r>
              <a:rPr lang="el-GR" sz="2000" b="1" dirty="0"/>
              <a:t>στους υφιστάμενους ρόλους, με την </a:t>
            </a:r>
            <a:r>
              <a:rPr lang="el-GR" sz="2000" b="1" dirty="0" smtClean="0"/>
              <a:t>έννοια</a:t>
            </a:r>
            <a:r>
              <a:rPr lang="en-US" sz="2000" b="1" dirty="0" smtClean="0"/>
              <a:t> </a:t>
            </a:r>
            <a:r>
              <a:rPr lang="el-GR" sz="2000" b="1" dirty="0" smtClean="0"/>
              <a:t>ότι </a:t>
            </a:r>
            <a:r>
              <a:rPr lang="el-GR" sz="2000" b="1" dirty="0"/>
              <a:t>αναβαθμίζονται οι επαγγελματικές τους δεξιότητες.</a:t>
            </a:r>
            <a:r>
              <a:rPr lang="el-GR" sz="2000" b="1" dirty="0" smtClean="0"/>
              <a:t>  </a:t>
            </a:r>
          </a:p>
          <a:p>
            <a:pPr marL="342900" indent="-342900">
              <a:buFont typeface="Arial" panose="020B0604020202020204" pitchFamily="34" charset="0"/>
              <a:buChar char="•"/>
            </a:pPr>
            <a:endParaRPr lang="el-GR" sz="2000" b="1" dirty="0"/>
          </a:p>
          <a:p>
            <a:pPr marL="342900" indent="-342900">
              <a:buFont typeface="Arial" panose="020B0604020202020204" pitchFamily="34" charset="0"/>
              <a:buChar char="•"/>
            </a:pPr>
            <a:r>
              <a:rPr lang="el-GR" sz="2000" b="1" u="sng" dirty="0" smtClean="0"/>
              <a:t>Το προϊόν του συστήματος υγείας είναι: το αγαθό της υγείας (αποκατάσταση, διατήρηση και προαγωγή υγείας)</a:t>
            </a:r>
          </a:p>
          <a:p>
            <a:r>
              <a:rPr lang="el-GR" sz="2000" dirty="0" smtClean="0"/>
              <a:t/>
            </a:r>
            <a:br>
              <a:rPr lang="el-GR" sz="2000" dirty="0" smtClean="0"/>
            </a:br>
            <a:r>
              <a:rPr lang="el-GR" sz="2000" dirty="0" smtClean="0"/>
              <a:t/>
            </a:r>
            <a:br>
              <a:rPr lang="el-GR" sz="2000" dirty="0" smtClean="0"/>
            </a:br>
            <a:endParaRPr lang="el-GR" sz="2000" dirty="0"/>
          </a:p>
        </p:txBody>
      </p:sp>
    </p:spTree>
    <p:extLst>
      <p:ext uri="{BB962C8B-B14F-4D97-AF65-F5344CB8AC3E}">
        <p14:creationId xmlns:p14="http://schemas.microsoft.com/office/powerpoint/2010/main" val="1312209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ΝΟΣΗΛΕΥΤΙΚΗ ΣΤΕΛΕΧΩΣΗ</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1086109" y="764024"/>
            <a:ext cx="3663043" cy="6093976"/>
          </a:xfrm>
          <a:prstGeom prst="rect">
            <a:avLst/>
          </a:prstGeom>
        </p:spPr>
        <p:txBody>
          <a:bodyPr wrap="square">
            <a:spAutoFit/>
          </a:bodyPr>
          <a:lstStyle/>
          <a:p>
            <a:pPr>
              <a:lnSpc>
                <a:spcPct val="150000"/>
              </a:lnSpc>
            </a:pPr>
            <a:r>
              <a:rPr lang="el-GR" sz="2000" b="1" dirty="0" smtClean="0"/>
              <a:t>Ως εγγυημένη νοσηλευτική στελέχωση </a:t>
            </a:r>
            <a:r>
              <a:rPr lang="el-GR" sz="2000" dirty="0" smtClean="0"/>
              <a:t>σε μια μονάδα υγείας ορίζουμε έναν ικανό αριθμό προσωπικού ,με κατάλληλο συνδυασμό επιπέδου ικανοτήτων, διαθέσιμο όλες τις ώρες ,ώστε να διασφαλίζονται ότι οι ανάγκες στα πλαίσια της φροντίδας του ασθενούς καλύπτονται και ότι διατηρούνται εργασιακές συνθήκες χωρίς επικείμενους κινδύνους.</a:t>
            </a:r>
            <a:endParaRPr lang="el-GR" sz="2000" dirty="0"/>
          </a:p>
        </p:txBody>
      </p:sp>
      <p:sp>
        <p:nvSpPr>
          <p:cNvPr id="8" name="Ορθογώνιο 7"/>
          <p:cNvSpPr/>
          <p:nvPr/>
        </p:nvSpPr>
        <p:spPr>
          <a:xfrm>
            <a:off x="4523014" y="823325"/>
            <a:ext cx="7668985" cy="707886"/>
          </a:xfrm>
          <a:prstGeom prst="rect">
            <a:avLst/>
          </a:prstGeom>
        </p:spPr>
        <p:txBody>
          <a:bodyPr wrap="square">
            <a:spAutoFit/>
          </a:bodyPr>
          <a:lstStyle/>
          <a:p>
            <a:pPr algn="ctr"/>
            <a:r>
              <a:rPr lang="el-GR" sz="2000" b="1" dirty="0" smtClean="0"/>
              <a:t>Οι πολιτικές νοσηλευτικής στελέχωσης κάθε χώρας και κάθε μονάδα υγείας ειδικότερα επηρεάζονται από κάποιους παράγοντες.</a:t>
            </a:r>
            <a:endParaRPr lang="el-GR" sz="2000" b="1" dirty="0"/>
          </a:p>
        </p:txBody>
      </p:sp>
      <p:pic>
        <p:nvPicPr>
          <p:cNvPr id="9" name="Εικόνα 8"/>
          <p:cNvPicPr>
            <a:picLocks noChangeAspect="1"/>
          </p:cNvPicPr>
          <p:nvPr/>
        </p:nvPicPr>
        <p:blipFill>
          <a:blip r:embed="rId5"/>
          <a:stretch>
            <a:fillRect/>
          </a:stretch>
        </p:blipFill>
        <p:spPr>
          <a:xfrm>
            <a:off x="4749152" y="1590512"/>
            <a:ext cx="7442848" cy="5267488"/>
          </a:xfrm>
          <a:prstGeom prst="rect">
            <a:avLst/>
          </a:prstGeom>
        </p:spPr>
      </p:pic>
    </p:spTree>
    <p:extLst>
      <p:ext uri="{BB962C8B-B14F-4D97-AF65-F5344CB8AC3E}">
        <p14:creationId xmlns:p14="http://schemas.microsoft.com/office/powerpoint/2010/main" val="685017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400" b="1" dirty="0" smtClean="0">
                <a:latin typeface="Bahnschrift" panose="020B0502040204020203" pitchFamily="34" charset="0"/>
              </a:rPr>
              <a:t>ΧΩΡΕΣ ΠΟΥ ΘΕΣΜΟΘΕΤΗΣΑΝ ΠΟΣΟΣΤΑ ΑΣΦΑΛΟΥΣ ΝΟΣΗΛΕΥΤΙΚΗΣ ΣΤΕΛΕΧΩΣΗΣ</a:t>
            </a:r>
            <a:endParaRPr lang="el-GR" sz="2400" b="1"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pPr marL="0" indent="0">
              <a:buNone/>
            </a:pPr>
            <a:r>
              <a:rPr lang="el-GR" sz="2200" dirty="0" smtClean="0"/>
              <a:t>Στο Βέλγιο ήδη από το 1987 υπάρχει νομοθεσία που καθορίζει 12 νοσηλευτές ανά 30</a:t>
            </a:r>
          </a:p>
          <a:p>
            <a:pPr marL="0" indent="0">
              <a:buNone/>
            </a:pPr>
            <a:r>
              <a:rPr lang="el-GR" sz="2200" dirty="0" smtClean="0"/>
              <a:t>κρεβάτια το εικοσιτετράωρο.</a:t>
            </a:r>
          </a:p>
          <a:p>
            <a:pPr marL="0" indent="0">
              <a:buNone/>
            </a:pPr>
            <a:r>
              <a:rPr lang="el-GR" sz="2200" dirty="0" smtClean="0"/>
              <a:t>Στην Καλιφόρνια το 2001 καθιερώθηκε συγκεκριμένη αναλογία νοσηλευτών /ασθενών και καθορίζει τα εξής:</a:t>
            </a:r>
          </a:p>
          <a:p>
            <a:pPr marL="0" indent="0">
              <a:buNone/>
            </a:pPr>
            <a:r>
              <a:rPr lang="el-GR" sz="2200" dirty="0" smtClean="0"/>
              <a:t>•Στις ΜΕΘ 1 προς 2.</a:t>
            </a:r>
          </a:p>
          <a:p>
            <a:pPr marL="0" indent="0">
              <a:buNone/>
            </a:pPr>
            <a:r>
              <a:rPr lang="el-GR" sz="2200" dirty="0" smtClean="0"/>
              <a:t>•Στο χειρουργείο 1 προς 1.</a:t>
            </a:r>
          </a:p>
          <a:p>
            <a:pPr marL="0" indent="0">
              <a:buNone/>
            </a:pPr>
            <a:r>
              <a:rPr lang="el-GR" sz="2200" dirty="0" smtClean="0"/>
              <a:t>•Στην ανάνηψη 1 προς 1 .</a:t>
            </a:r>
          </a:p>
          <a:p>
            <a:pPr marL="0" indent="0">
              <a:buNone/>
            </a:pPr>
            <a:r>
              <a:rPr lang="el-GR" sz="2200" dirty="0" smtClean="0"/>
              <a:t>•Στις κλινικές 1 προς 4 .</a:t>
            </a:r>
          </a:p>
          <a:p>
            <a:pPr marL="0" indent="0">
              <a:buNone/>
            </a:pPr>
            <a:r>
              <a:rPr lang="el-GR" sz="2200" dirty="0" smtClean="0"/>
              <a:t>•Στα επείγοντα 1 προς 4 .</a:t>
            </a:r>
          </a:p>
          <a:p>
            <a:pPr marL="0" indent="0">
              <a:buNone/>
            </a:pPr>
            <a:r>
              <a:rPr lang="el-GR" sz="2200" dirty="0" smtClean="0"/>
              <a:t>Στην Βικτώρια της Αυστραλίας συγκεκριμένες αναλογίες ασθενών ανά νοσηλευτή</a:t>
            </a:r>
          </a:p>
          <a:p>
            <a:pPr marL="0" indent="0">
              <a:buNone/>
            </a:pPr>
            <a:r>
              <a:rPr lang="el-GR" sz="2200" dirty="0" smtClean="0"/>
              <a:t>ισχύουν με νόμο από το 2000 ο οποίος καθορίζει τα εξής:</a:t>
            </a:r>
          </a:p>
          <a:p>
            <a:pPr marL="0" indent="0">
              <a:buNone/>
            </a:pPr>
            <a:r>
              <a:rPr lang="el-GR" sz="2200" dirty="0" smtClean="0"/>
              <a:t>•Στις κλινικές 1 προς 4.</a:t>
            </a:r>
          </a:p>
          <a:p>
            <a:pPr marL="0" indent="0">
              <a:buNone/>
            </a:pPr>
            <a:r>
              <a:rPr lang="el-GR" sz="2200" dirty="0" smtClean="0"/>
              <a:t>•Στο χειρουργείο –αναισθησιολογικό 3 νοσηλευτές σε κάθε χειρουργείο.</a:t>
            </a:r>
          </a:p>
          <a:p>
            <a:pPr marL="0" indent="0">
              <a:buNone/>
            </a:pPr>
            <a:r>
              <a:rPr lang="el-GR" sz="2200" dirty="0" smtClean="0"/>
              <a:t>•Στις ΜΕΘ 1 προς 1.</a:t>
            </a:r>
            <a:endParaRPr lang="el-GR" sz="22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pic>
        <p:nvPicPr>
          <p:cNvPr id="7" name="Εικόνα 6"/>
          <p:cNvPicPr>
            <a:picLocks noChangeAspect="1"/>
          </p:cNvPicPr>
          <p:nvPr/>
        </p:nvPicPr>
        <p:blipFill>
          <a:blip r:embed="rId5"/>
          <a:stretch>
            <a:fillRect/>
          </a:stretch>
        </p:blipFill>
        <p:spPr>
          <a:xfrm>
            <a:off x="4637314" y="1877785"/>
            <a:ext cx="7310759" cy="2400301"/>
          </a:xfrm>
          <a:prstGeom prst="rect">
            <a:avLst/>
          </a:prstGeom>
        </p:spPr>
      </p:pic>
    </p:spTree>
    <p:extLst>
      <p:ext uri="{BB962C8B-B14F-4D97-AF65-F5344CB8AC3E}">
        <p14:creationId xmlns:p14="http://schemas.microsoft.com/office/powerpoint/2010/main" val="31760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endParaRPr lang="el-GR" sz="2800" dirty="0">
              <a:latin typeface="Bahnschrift" panose="020B0502040204020203" pitchFamily="34" charset="0"/>
            </a:endParaRPr>
          </a:p>
        </p:txBody>
      </p:sp>
      <p:pic>
        <p:nvPicPr>
          <p:cNvPr id="7" name="Θέση περιεχομένου 6"/>
          <p:cNvPicPr>
            <a:picLocks noGrp="1" noChangeAspect="1"/>
          </p:cNvPicPr>
          <p:nvPr>
            <p:ph idx="1"/>
          </p:nvPr>
        </p:nvPicPr>
        <p:blipFill>
          <a:blip r:embed="rId3"/>
          <a:stretch>
            <a:fillRect/>
          </a:stretch>
        </p:blipFill>
        <p:spPr>
          <a:xfrm>
            <a:off x="969348" y="0"/>
            <a:ext cx="11222652" cy="6858000"/>
          </a:xfrm>
          <a:prstGeom prst="rect">
            <a:avLst/>
          </a:prstGeom>
        </p:spPr>
      </p:pic>
      <p:pic>
        <p:nvPicPr>
          <p:cNvPr id="4" name="Εικόνα 3"/>
          <p:cNvPicPr>
            <a:picLocks noChangeAspect="1"/>
          </p:cNvPicPr>
          <p:nvPr/>
        </p:nvPicPr>
        <p:blipFill>
          <a:blip r:embed="rId4"/>
          <a:stretch>
            <a:fillRect/>
          </a:stretch>
        </p:blipFill>
        <p:spPr>
          <a:xfrm>
            <a:off x="0" y="0"/>
            <a:ext cx="969348" cy="3493311"/>
          </a:xfrm>
          <a:prstGeom prst="rect">
            <a:avLst/>
          </a:prstGeom>
        </p:spPr>
      </p:pic>
      <p:pic>
        <p:nvPicPr>
          <p:cNvPr id="5" name="Εικόνα 4"/>
          <p:cNvPicPr>
            <a:picLocks noChangeAspect="1"/>
          </p:cNvPicPr>
          <p:nvPr/>
        </p:nvPicPr>
        <p:blipFill>
          <a:blip r:embed="rId5"/>
          <a:stretch>
            <a:fillRect/>
          </a:stretch>
        </p:blipFill>
        <p:spPr>
          <a:xfrm>
            <a:off x="0" y="3429001"/>
            <a:ext cx="969348" cy="3429000"/>
          </a:xfrm>
          <a:prstGeom prst="rect">
            <a:avLst/>
          </a:prstGeom>
        </p:spPr>
      </p:pic>
    </p:spTree>
    <p:extLst>
      <p:ext uri="{BB962C8B-B14F-4D97-AF65-F5344CB8AC3E}">
        <p14:creationId xmlns:p14="http://schemas.microsoft.com/office/powerpoint/2010/main" val="2032019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ΝΟΣΗΛΕΥΤΗΣ ΗΓΕΤΗΣ</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1042416" y="1228397"/>
            <a:ext cx="4019441" cy="4708981"/>
          </a:xfrm>
          <a:prstGeom prst="rect">
            <a:avLst/>
          </a:prstGeom>
        </p:spPr>
        <p:txBody>
          <a:bodyPr wrap="square">
            <a:spAutoFit/>
          </a:bodyPr>
          <a:lstStyle/>
          <a:p>
            <a:pPr algn="ctr"/>
            <a:r>
              <a:rPr lang="el-GR" sz="2000" b="1" dirty="0">
                <a:solidFill>
                  <a:srgbClr val="000000"/>
                </a:solidFill>
              </a:rPr>
              <a:t>Σύμφωνα με το Αμερικάνικο Οργανισμό των Διευθυντικών </a:t>
            </a:r>
            <a:r>
              <a:rPr lang="el-GR" sz="2000" b="1" dirty="0" smtClean="0">
                <a:solidFill>
                  <a:srgbClr val="000000"/>
                </a:solidFill>
              </a:rPr>
              <a:t>Νοσηλευτικών Στελεχών </a:t>
            </a:r>
            <a:r>
              <a:rPr lang="el-GR" sz="2000" b="1" dirty="0"/>
              <a:t>(ΑΟΝΕ, </a:t>
            </a:r>
            <a:r>
              <a:rPr lang="el-GR" sz="2000" b="1" dirty="0" smtClean="0"/>
              <a:t>2005) </a:t>
            </a:r>
            <a:r>
              <a:rPr lang="el-GR" sz="2000" b="1" dirty="0" smtClean="0">
                <a:solidFill>
                  <a:srgbClr val="000000"/>
                </a:solidFill>
              </a:rPr>
              <a:t>, </a:t>
            </a:r>
            <a:r>
              <a:rPr lang="el-GR" sz="2000" b="1" dirty="0">
                <a:solidFill>
                  <a:srgbClr val="000000"/>
                </a:solidFill>
              </a:rPr>
              <a:t>τα στελέχη της νοσηλευτικής θα πρέπει να διαθέτουν:</a:t>
            </a:r>
            <a:r>
              <a:rPr lang="el-GR" sz="2000" dirty="0">
                <a:solidFill>
                  <a:srgbClr val="000000"/>
                </a:solidFill>
              </a:rPr>
              <a:t/>
            </a:r>
            <a:br>
              <a:rPr lang="el-GR" sz="2000" dirty="0">
                <a:solidFill>
                  <a:srgbClr val="000000"/>
                </a:solidFill>
              </a:rPr>
            </a:br>
            <a:r>
              <a:rPr lang="el-GR" sz="2000" dirty="0" smtClean="0">
                <a:solidFill>
                  <a:srgbClr val="000000"/>
                </a:solidFill>
              </a:rPr>
              <a:t> </a:t>
            </a:r>
          </a:p>
          <a:p>
            <a:pPr marL="342900" indent="-342900">
              <a:buFont typeface="Arial" panose="020B0604020202020204" pitchFamily="34" charset="0"/>
              <a:buChar char="•"/>
            </a:pPr>
            <a:r>
              <a:rPr lang="el-GR" sz="2000" dirty="0" smtClean="0">
                <a:solidFill>
                  <a:srgbClr val="000000"/>
                </a:solidFill>
              </a:rPr>
              <a:t>Δεξιότητες </a:t>
            </a:r>
            <a:r>
              <a:rPr lang="el-GR" sz="2000" dirty="0">
                <a:solidFill>
                  <a:srgbClr val="000000"/>
                </a:solidFill>
              </a:rPr>
              <a:t>επικοινωνίας – διαπροσωπικών </a:t>
            </a:r>
            <a:r>
              <a:rPr lang="el-GR" sz="2000" dirty="0" smtClean="0">
                <a:solidFill>
                  <a:srgbClr val="000000"/>
                </a:solidFill>
              </a:rPr>
              <a:t>σχέσεων</a:t>
            </a:r>
          </a:p>
          <a:p>
            <a:pPr marL="342900" indent="-342900">
              <a:buFont typeface="Arial" panose="020B0604020202020204" pitchFamily="34" charset="0"/>
              <a:buChar char="•"/>
            </a:pPr>
            <a:r>
              <a:rPr lang="el-GR" sz="2000" dirty="0" smtClean="0">
                <a:solidFill>
                  <a:srgbClr val="000000"/>
                </a:solidFill>
              </a:rPr>
              <a:t> </a:t>
            </a:r>
            <a:r>
              <a:rPr lang="el-GR" sz="2000" dirty="0">
                <a:solidFill>
                  <a:srgbClr val="000000"/>
                </a:solidFill>
              </a:rPr>
              <a:t>Γνώση του περιβάλλοντος και του συστήματος υγείας</a:t>
            </a:r>
            <a:r>
              <a:rPr lang="el-GR" sz="2000" dirty="0" smtClean="0"/>
              <a:t> </a:t>
            </a:r>
          </a:p>
          <a:p>
            <a:pPr marL="342900" indent="-342900">
              <a:buFont typeface="Arial" panose="020B0604020202020204" pitchFamily="34" charset="0"/>
              <a:buChar char="•"/>
            </a:pPr>
            <a:r>
              <a:rPr lang="el-GR" sz="2000" dirty="0" smtClean="0"/>
              <a:t>Επαγγελματισμό</a:t>
            </a:r>
          </a:p>
          <a:p>
            <a:pPr marL="342900" indent="-342900">
              <a:buFont typeface="Arial" panose="020B0604020202020204" pitchFamily="34" charset="0"/>
              <a:buChar char="•"/>
            </a:pPr>
            <a:r>
              <a:rPr lang="el-GR" sz="2000" dirty="0" smtClean="0"/>
              <a:t>Γνώση των αρχών διοίκησης και ικανότητα εφαρμογής τους, και,</a:t>
            </a:r>
          </a:p>
          <a:p>
            <a:pPr marL="342900" indent="-342900">
              <a:buFont typeface="Arial" panose="020B0604020202020204" pitchFamily="34" charset="0"/>
              <a:buChar char="•"/>
            </a:pPr>
            <a:r>
              <a:rPr lang="el-GR" sz="2000" dirty="0" smtClean="0"/>
              <a:t>Ηγετικές ικανότητες</a:t>
            </a:r>
            <a:br>
              <a:rPr lang="el-GR" sz="2000" dirty="0" smtClean="0"/>
            </a:br>
            <a:endParaRPr lang="el-GR" sz="2000" dirty="0"/>
          </a:p>
        </p:txBody>
      </p:sp>
      <p:pic>
        <p:nvPicPr>
          <p:cNvPr id="8" name="Εικόνα 7"/>
          <p:cNvPicPr>
            <a:picLocks noChangeAspect="1"/>
          </p:cNvPicPr>
          <p:nvPr/>
        </p:nvPicPr>
        <p:blipFill>
          <a:blip r:embed="rId5"/>
          <a:stretch>
            <a:fillRect/>
          </a:stretch>
        </p:blipFill>
        <p:spPr>
          <a:xfrm>
            <a:off x="4998961" y="800101"/>
            <a:ext cx="7193039" cy="6072090"/>
          </a:xfrm>
          <a:prstGeom prst="rect">
            <a:avLst/>
          </a:prstGeom>
        </p:spPr>
      </p:pic>
    </p:spTree>
    <p:extLst>
      <p:ext uri="{BB962C8B-B14F-4D97-AF65-F5344CB8AC3E}">
        <p14:creationId xmlns:p14="http://schemas.microsoft.com/office/powerpoint/2010/main" val="260743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ΝΟΣΗΛΕΥΤΗΣ ΗΓΕΤΗΣ</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1121229" y="822769"/>
            <a:ext cx="5099957" cy="5940088"/>
          </a:xfrm>
          <a:prstGeom prst="rect">
            <a:avLst/>
          </a:prstGeom>
        </p:spPr>
        <p:txBody>
          <a:bodyPr wrap="square">
            <a:spAutoFit/>
          </a:bodyPr>
          <a:lstStyle/>
          <a:p>
            <a:pPr algn="ctr"/>
            <a:r>
              <a:rPr lang="el-GR" sz="2000" b="1" dirty="0">
                <a:solidFill>
                  <a:srgbClr val="000000"/>
                </a:solidFill>
              </a:rPr>
              <a:t>Ο τετραπλός ρόλος του </a:t>
            </a:r>
            <a:r>
              <a:rPr lang="el-GR" sz="2000" b="1" dirty="0" smtClean="0">
                <a:solidFill>
                  <a:srgbClr val="000000"/>
                </a:solidFill>
              </a:rPr>
              <a:t>ηγέτη</a:t>
            </a:r>
          </a:p>
          <a:p>
            <a:r>
              <a:rPr lang="el-GR" sz="2000" b="1" dirty="0">
                <a:solidFill>
                  <a:srgbClr val="000000"/>
                </a:solidFill>
              </a:rPr>
              <a:t/>
            </a:r>
            <a:br>
              <a:rPr lang="el-GR" sz="2000" b="1" dirty="0">
                <a:solidFill>
                  <a:srgbClr val="000000"/>
                </a:solidFill>
              </a:rPr>
            </a:br>
            <a:r>
              <a:rPr lang="el-GR" sz="2000" b="1" dirty="0">
                <a:solidFill>
                  <a:srgbClr val="000000"/>
                </a:solidFill>
              </a:rPr>
              <a:t>Ο ρόλος του κάθε ηγέτη (προϊσταμένου) </a:t>
            </a:r>
            <a:r>
              <a:rPr lang="el-GR" sz="2000" dirty="0">
                <a:solidFill>
                  <a:srgbClr val="000000"/>
                </a:solidFill>
              </a:rPr>
              <a:t>για την ενδυνάμωση </a:t>
            </a:r>
            <a:r>
              <a:rPr lang="el-GR" sz="2000" dirty="0" smtClean="0">
                <a:solidFill>
                  <a:srgbClr val="000000"/>
                </a:solidFill>
              </a:rPr>
              <a:t>των υφισταμένων </a:t>
            </a:r>
            <a:r>
              <a:rPr lang="el-GR" sz="2000" dirty="0">
                <a:solidFill>
                  <a:srgbClr val="000000"/>
                </a:solidFill>
              </a:rPr>
              <a:t>του είναι</a:t>
            </a:r>
            <a:r>
              <a:rPr lang="el-GR" sz="2000" dirty="0" smtClean="0">
                <a:solidFill>
                  <a:srgbClr val="000000"/>
                </a:solidFill>
              </a:rPr>
              <a:t>:</a:t>
            </a:r>
          </a:p>
          <a:p>
            <a:pPr marL="342900" indent="-342900">
              <a:buFont typeface="Arial" panose="020B0604020202020204" pitchFamily="34" charset="0"/>
              <a:buChar char="•"/>
            </a:pPr>
            <a:r>
              <a:rPr lang="el-GR" sz="2000" dirty="0" err="1" smtClean="0">
                <a:solidFill>
                  <a:srgbClr val="000000"/>
                </a:solidFill>
              </a:rPr>
              <a:t>Coach</a:t>
            </a:r>
            <a:r>
              <a:rPr lang="el-GR" sz="2000" dirty="0" smtClean="0">
                <a:solidFill>
                  <a:srgbClr val="000000"/>
                </a:solidFill>
              </a:rPr>
              <a:t> </a:t>
            </a:r>
            <a:r>
              <a:rPr lang="el-GR" sz="2000" dirty="0">
                <a:solidFill>
                  <a:srgbClr val="000000"/>
                </a:solidFill>
              </a:rPr>
              <a:t>(Προπονητής</a:t>
            </a:r>
            <a:r>
              <a:rPr lang="el-GR" sz="2000" dirty="0" smtClean="0">
                <a:solidFill>
                  <a:srgbClr val="000000"/>
                </a:solidFill>
              </a:rPr>
              <a:t>)</a:t>
            </a:r>
          </a:p>
          <a:p>
            <a:pPr marL="342900" indent="-342900">
              <a:buFont typeface="Arial" panose="020B0604020202020204" pitchFamily="34" charset="0"/>
              <a:buChar char="•"/>
            </a:pPr>
            <a:r>
              <a:rPr lang="el-GR" sz="2000" dirty="0" smtClean="0">
                <a:solidFill>
                  <a:srgbClr val="000000"/>
                </a:solidFill>
              </a:rPr>
              <a:t>Εκπαιδευτής</a:t>
            </a:r>
          </a:p>
          <a:p>
            <a:pPr marL="342900" indent="-342900">
              <a:buFont typeface="Arial" panose="020B0604020202020204" pitchFamily="34" charset="0"/>
              <a:buChar char="•"/>
            </a:pPr>
            <a:r>
              <a:rPr lang="el-GR" sz="2000" dirty="0" smtClean="0">
                <a:solidFill>
                  <a:srgbClr val="000000"/>
                </a:solidFill>
              </a:rPr>
              <a:t>Προσωπικός σύμβουλος</a:t>
            </a:r>
          </a:p>
          <a:p>
            <a:pPr marL="342900" indent="-342900">
              <a:buFont typeface="Arial" panose="020B0604020202020204" pitchFamily="34" charset="0"/>
              <a:buChar char="•"/>
            </a:pPr>
            <a:r>
              <a:rPr lang="el-GR" sz="2000" dirty="0" err="1" smtClean="0">
                <a:solidFill>
                  <a:srgbClr val="000000"/>
                </a:solidFill>
              </a:rPr>
              <a:t>Παρακινητής</a:t>
            </a:r>
            <a:r>
              <a:rPr lang="el-GR" sz="2000" dirty="0">
                <a:solidFill>
                  <a:srgbClr val="000000"/>
                </a:solidFill>
              </a:rPr>
              <a:t/>
            </a:r>
            <a:br>
              <a:rPr lang="el-GR" sz="2000" dirty="0">
                <a:solidFill>
                  <a:srgbClr val="000000"/>
                </a:solidFill>
              </a:rPr>
            </a:br>
            <a:endParaRPr lang="el-GR" sz="2000" dirty="0" smtClean="0">
              <a:solidFill>
                <a:srgbClr val="000000"/>
              </a:solidFill>
            </a:endParaRPr>
          </a:p>
          <a:p>
            <a:r>
              <a:rPr lang="el-GR" sz="2000" b="1" i="1" dirty="0" smtClean="0">
                <a:solidFill>
                  <a:srgbClr val="000000"/>
                </a:solidFill>
              </a:rPr>
              <a:t>Η </a:t>
            </a:r>
            <a:r>
              <a:rPr lang="el-GR" sz="2000" b="1" i="1" dirty="0">
                <a:solidFill>
                  <a:srgbClr val="000000"/>
                </a:solidFill>
              </a:rPr>
              <a:t>διάκριση μεταξύ επαρκών και ανεπαρκών ηγετών βασίζεται </a:t>
            </a:r>
            <a:r>
              <a:rPr lang="el-GR" sz="2000" b="1" i="1" dirty="0" smtClean="0">
                <a:solidFill>
                  <a:srgbClr val="000000"/>
                </a:solidFill>
              </a:rPr>
              <a:t>στην αποτελεσματική </a:t>
            </a:r>
            <a:r>
              <a:rPr lang="el-GR" sz="2000" b="1" i="1" dirty="0">
                <a:solidFill>
                  <a:srgbClr val="000000"/>
                </a:solidFill>
              </a:rPr>
              <a:t>λήψη αποφάσεων.</a:t>
            </a:r>
            <a:r>
              <a:rPr lang="el-GR" sz="2000" dirty="0" smtClean="0"/>
              <a:t> </a:t>
            </a:r>
          </a:p>
          <a:p>
            <a:endParaRPr lang="el-GR" sz="2000" dirty="0"/>
          </a:p>
          <a:p>
            <a:r>
              <a:rPr lang="el-GR" sz="2000" dirty="0" smtClean="0"/>
              <a:t>Οι ηγέτες δεν διαλέγουν πλευρές. Τις γεφυρώνουν.</a:t>
            </a:r>
          </a:p>
          <a:p>
            <a:r>
              <a:rPr lang="el-GR" sz="2000" b="1" dirty="0" smtClean="0"/>
              <a:t>Κίνητρα υποκίνησης</a:t>
            </a:r>
          </a:p>
          <a:p>
            <a:r>
              <a:rPr lang="el-GR" sz="2000" b="1" dirty="0" smtClean="0"/>
              <a:t>Κίνητρα εργασίας</a:t>
            </a:r>
          </a:p>
          <a:p>
            <a:r>
              <a:rPr lang="el-GR" sz="2000" b="1" dirty="0" smtClean="0"/>
              <a:t>Στάδια υποκίνησης</a:t>
            </a:r>
          </a:p>
          <a:p>
            <a:r>
              <a:rPr lang="el-GR" sz="2000" b="1" dirty="0" smtClean="0"/>
              <a:t>Επαγγελματική ικανοποίηση</a:t>
            </a:r>
            <a:endParaRPr lang="el-GR" sz="2000" b="1" dirty="0"/>
          </a:p>
        </p:txBody>
      </p:sp>
      <p:pic>
        <p:nvPicPr>
          <p:cNvPr id="8" name="Εικόνα 7"/>
          <p:cNvPicPr>
            <a:picLocks noChangeAspect="1"/>
          </p:cNvPicPr>
          <p:nvPr/>
        </p:nvPicPr>
        <p:blipFill>
          <a:blip r:embed="rId5"/>
          <a:stretch>
            <a:fillRect/>
          </a:stretch>
        </p:blipFill>
        <p:spPr>
          <a:xfrm>
            <a:off x="6077379" y="1087389"/>
            <a:ext cx="6114621" cy="4683221"/>
          </a:xfrm>
          <a:prstGeom prst="rect">
            <a:avLst/>
          </a:prstGeom>
        </p:spPr>
      </p:pic>
    </p:spTree>
    <p:extLst>
      <p:ext uri="{BB962C8B-B14F-4D97-AF65-F5344CB8AC3E}">
        <p14:creationId xmlns:p14="http://schemas.microsoft.com/office/powerpoint/2010/main" val="705268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fontScale="90000"/>
          </a:bodyPr>
          <a:lstStyle/>
          <a:p>
            <a:pPr algn="ctr"/>
            <a:r>
              <a:rPr lang="el-GR" sz="2800" b="1" dirty="0" smtClean="0">
                <a:latin typeface="Bahnschrift" panose="020B0502040204020203" pitchFamily="34" charset="0"/>
              </a:rPr>
              <a:t>ΩΡΑΡΙΟ ΕΡΓΑΣΙΑΣ – ΠΑΡΑΔΕΙΓΜΑ ΣΧΕΔΙΑΣΜΟΥ ΠΡΟΪΣΤΑΜΕΝΟΥ ΝΟΣΗΛΕΥΤΗ</a:t>
            </a:r>
            <a:endParaRPr lang="el-GR" sz="2800" b="1"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pic>
        <p:nvPicPr>
          <p:cNvPr id="7" name="Εικόνα 6"/>
          <p:cNvPicPr>
            <a:picLocks noChangeAspect="1"/>
          </p:cNvPicPr>
          <p:nvPr/>
        </p:nvPicPr>
        <p:blipFill>
          <a:blip r:embed="rId5"/>
          <a:stretch>
            <a:fillRect/>
          </a:stretch>
        </p:blipFill>
        <p:spPr>
          <a:xfrm>
            <a:off x="969348" y="525305"/>
            <a:ext cx="11222652" cy="3985342"/>
          </a:xfrm>
          <a:prstGeom prst="rect">
            <a:avLst/>
          </a:prstGeom>
        </p:spPr>
      </p:pic>
      <p:sp>
        <p:nvSpPr>
          <p:cNvPr id="8" name="Ορθογώνιο 7"/>
          <p:cNvSpPr/>
          <p:nvPr/>
        </p:nvSpPr>
        <p:spPr>
          <a:xfrm>
            <a:off x="969348" y="4549878"/>
            <a:ext cx="11149584" cy="2246769"/>
          </a:xfrm>
          <a:prstGeom prst="rect">
            <a:avLst/>
          </a:prstGeom>
        </p:spPr>
        <p:txBody>
          <a:bodyPr wrap="square">
            <a:spAutoFit/>
          </a:bodyPr>
          <a:lstStyle/>
          <a:p>
            <a:r>
              <a:rPr lang="el-GR" sz="2000" dirty="0" smtClean="0"/>
              <a:t>Το νοσηλευτικό προσωπικό εργάζεται συνολικά 448 ώρες την εβδομάδα. Για να καλυφτεί ο χρόνος των αργιών και των αδειών που δικαιούται το προσωπικό απαιτείται επιπλέον χρόνος, ο οποίος υπολογίζεται με την πρόσθεση 22% επιπλέον αυτού του χρόνου (0,22 Χ 448 ώρες = 98,56 ώρες). Άρα (448+98,56=546,56 ώρες).</a:t>
            </a:r>
          </a:p>
          <a:p>
            <a:r>
              <a:rPr lang="el-GR" sz="2000" dirty="0" smtClean="0"/>
              <a:t>Μετατροπή σε ισοδύναμα χρόνου των ωρών αυτών θα γίνει άμα τις διαιρέσουμε με τον αριθμό 40 που αντιστοιχεί στο σύνολο των ωρών την εβδομάδα (8ωρες Χ 5 ημέρες =40) (546,56/40 =14).</a:t>
            </a:r>
          </a:p>
          <a:p>
            <a:r>
              <a:rPr lang="el-GR" sz="2000" dirty="0" smtClean="0"/>
              <a:t>Άρα χρειαζόμαστε 14 άτομα νοσηλευτικό προσωπικό.</a:t>
            </a:r>
            <a:endParaRPr lang="el-GR" sz="2000" dirty="0"/>
          </a:p>
        </p:txBody>
      </p:sp>
    </p:spTree>
    <p:extLst>
      <p:ext uri="{BB962C8B-B14F-4D97-AF65-F5344CB8AC3E}">
        <p14:creationId xmlns:p14="http://schemas.microsoft.com/office/powerpoint/2010/main" val="1532796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ΒΑΣΙΚΕΣ ΛΕΙΤΟΥΡΓΙΕΣ ΔΙΟΙΚΗΣΗΣ ΣΕ ΜΙΑ ΝΟΣΗΛΕΥΤΙΚΗ ΥΠΗΡΕΣΙΑ</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pPr>
              <a:lnSpc>
                <a:spcPct val="100000"/>
              </a:lnSpc>
            </a:pPr>
            <a:r>
              <a:rPr lang="el-GR" sz="2000" b="1" dirty="0" smtClean="0"/>
              <a:t>Ο Προγραμματισμός</a:t>
            </a:r>
            <a:r>
              <a:rPr lang="el-GR" sz="2000" dirty="0" smtClean="0"/>
              <a:t>, καθορίζει τη γενική φιλοσοφία της Νοσηλευτικής φροντίδας </a:t>
            </a:r>
            <a:r>
              <a:rPr lang="el-GR" sz="2000" dirty="0" err="1" smtClean="0"/>
              <a:t>ανα</a:t>
            </a:r>
            <a:r>
              <a:rPr lang="el-GR" sz="2000" dirty="0" smtClean="0"/>
              <a:t> οργανισμό, καθορίζει τους στόχους και τις διαδικασίες επίτευξης, καθώς και τους απαιτούμενους πόρους για τα ανωτέρω.  Στους αντικειμενικούς σκοπούς περιλαμβάνονται: βελτίωση της παρεχόμενης νοσηλείας, εξασφάλιση μέσων για παροχή ποιοτικής φροντίδας, ικανοποιητική στελέχωση, αποτροπή παραιτήσεων και συγκρούσεων, δημιουργία ασφαλούς εργασιακού περιβάλλοντος που αποτρέπει την επαγγελματική εξουθένωση, ενθάρρυνση έρευνας και δημιουργικότητας.</a:t>
            </a:r>
          </a:p>
          <a:p>
            <a:pPr>
              <a:lnSpc>
                <a:spcPct val="100000"/>
              </a:lnSpc>
            </a:pPr>
            <a:r>
              <a:rPr lang="el-GR" sz="2000" b="1" dirty="0" smtClean="0"/>
              <a:t>Η Οργάνωση</a:t>
            </a:r>
            <a:r>
              <a:rPr lang="el-GR" sz="2000" dirty="0" smtClean="0"/>
              <a:t>, αναφέρεται στον καθορισμό των ρόλων των εργαζομένων στον Οργανισμό και τον καταμερισμό των ευθυνών. Υιοθετεί την ιεραρχική δομή του οργανισμού και των ιεραρχικών σχέσεων σε αυτόν με την κατάρτιση οργανογράμματος.</a:t>
            </a:r>
          </a:p>
          <a:p>
            <a:pPr>
              <a:lnSpc>
                <a:spcPct val="100000"/>
              </a:lnSpc>
            </a:pPr>
            <a:r>
              <a:rPr lang="el-GR" sz="2000" b="1" dirty="0" smtClean="0"/>
              <a:t>Ανθρώπινο Δυναμικό – στελέχωση – πόροι.</a:t>
            </a:r>
          </a:p>
          <a:p>
            <a:pPr>
              <a:lnSpc>
                <a:spcPct val="100000"/>
              </a:lnSpc>
            </a:pPr>
            <a:r>
              <a:rPr lang="el-GR" sz="2000" b="1" dirty="0" smtClean="0"/>
              <a:t>Διεύθυνση – καθοδήγηση</a:t>
            </a:r>
          </a:p>
          <a:p>
            <a:pPr>
              <a:lnSpc>
                <a:spcPct val="100000"/>
              </a:lnSpc>
            </a:pPr>
            <a:r>
              <a:rPr lang="el-GR" sz="2000" b="1" dirty="0" smtClean="0"/>
              <a:t>Υποκίνηση προσωπικού</a:t>
            </a:r>
          </a:p>
          <a:p>
            <a:pPr>
              <a:lnSpc>
                <a:spcPct val="100000"/>
              </a:lnSpc>
            </a:pPr>
            <a:r>
              <a:rPr lang="el-GR" sz="2000" b="1" dirty="0" smtClean="0"/>
              <a:t>Έλεγχος</a:t>
            </a:r>
          </a:p>
          <a:p>
            <a:pPr>
              <a:lnSpc>
                <a:spcPct val="100000"/>
              </a:lnSpc>
            </a:pPr>
            <a:r>
              <a:rPr lang="el-GR" sz="2000" b="1" dirty="0" smtClean="0"/>
              <a:t>Μέτρηση ποιότητας παρεχόμενων υπηρεσιών Υγείας </a:t>
            </a:r>
            <a:r>
              <a:rPr lang="el-GR" sz="2000" dirty="0" smtClean="0"/>
              <a:t>(πχ μέσω της εκτίμησης της ικανοποίησης των ασθενών…)</a:t>
            </a:r>
            <a:endParaRPr lang="el-GR" sz="2000" b="1" dirty="0" smtClean="0"/>
          </a:p>
          <a:p>
            <a:pPr>
              <a:lnSpc>
                <a:spcPct val="100000"/>
              </a:lnSpc>
            </a:pPr>
            <a:endParaRPr lang="el-GR" sz="2000" b="1"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pic>
        <p:nvPicPr>
          <p:cNvPr id="7" name="Εικόνα 6"/>
          <p:cNvPicPr>
            <a:picLocks noChangeAspect="1"/>
          </p:cNvPicPr>
          <p:nvPr/>
        </p:nvPicPr>
        <p:blipFill rotWithShape="1">
          <a:blip r:embed="rId5"/>
          <a:srcRect l="43083" t="6899" r="4243" b="38734"/>
          <a:stretch/>
        </p:blipFill>
        <p:spPr>
          <a:xfrm>
            <a:off x="7381838" y="3233057"/>
            <a:ext cx="3819562" cy="1910444"/>
          </a:xfrm>
          <a:prstGeom prst="rect">
            <a:avLst/>
          </a:prstGeom>
        </p:spPr>
      </p:pic>
    </p:spTree>
    <p:extLst>
      <p:ext uri="{BB962C8B-B14F-4D97-AF65-F5344CB8AC3E}">
        <p14:creationId xmlns:p14="http://schemas.microsoft.com/office/powerpoint/2010/main" val="632664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ΝΟΣΗΛΕΥΤΗΣ ΠΡΟΣΤΑΤΗΣ – ΣΥΝΗΓΟΡΟΣ ΤΟΥ ΑΣΘΕΝΟΥΣ</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1132632" y="698905"/>
            <a:ext cx="4337437" cy="1015663"/>
          </a:xfrm>
          <a:prstGeom prst="rect">
            <a:avLst/>
          </a:prstGeom>
          <a:solidFill>
            <a:schemeClr val="accent6">
              <a:lumMod val="20000"/>
              <a:lumOff val="80000"/>
            </a:schemeClr>
          </a:solidFill>
        </p:spPr>
        <p:txBody>
          <a:bodyPr wrap="square">
            <a:spAutoFit/>
          </a:bodyPr>
          <a:lstStyle/>
          <a:p>
            <a:pPr algn="ctr"/>
            <a:r>
              <a:rPr lang="el-GR" sz="2000" b="1" dirty="0" smtClean="0"/>
              <a:t>Πλαίσιο Ρόλου:</a:t>
            </a:r>
          </a:p>
          <a:p>
            <a:pPr algn="ctr"/>
            <a:r>
              <a:rPr lang="el-GR" sz="2000" dirty="0" smtClean="0"/>
              <a:t>προστασία &amp; υποστήριξη των δικαιωμάτων των καταναλωτών</a:t>
            </a:r>
            <a:endParaRPr lang="el-GR" sz="2000" dirty="0"/>
          </a:p>
        </p:txBody>
      </p:sp>
      <p:sp>
        <p:nvSpPr>
          <p:cNvPr id="8" name="Ορθογώνιο 7"/>
          <p:cNvSpPr/>
          <p:nvPr/>
        </p:nvSpPr>
        <p:spPr>
          <a:xfrm>
            <a:off x="5736772" y="653713"/>
            <a:ext cx="6232071" cy="1015663"/>
          </a:xfrm>
          <a:prstGeom prst="rect">
            <a:avLst/>
          </a:prstGeom>
          <a:solidFill>
            <a:schemeClr val="accent6">
              <a:lumMod val="20000"/>
              <a:lumOff val="80000"/>
            </a:schemeClr>
          </a:solidFill>
          <a:ln>
            <a:solidFill>
              <a:schemeClr val="accent6">
                <a:lumMod val="20000"/>
                <a:lumOff val="80000"/>
              </a:schemeClr>
            </a:solidFill>
          </a:ln>
        </p:spPr>
        <p:txBody>
          <a:bodyPr wrap="square">
            <a:spAutoFit/>
          </a:bodyPr>
          <a:lstStyle/>
          <a:p>
            <a:pPr algn="ctr"/>
            <a:r>
              <a:rPr lang="el-GR" sz="2000" b="1" dirty="0" smtClean="0"/>
              <a:t>Δικαιώματα ασθενών</a:t>
            </a:r>
          </a:p>
          <a:p>
            <a:pPr algn="ctr"/>
            <a:r>
              <a:rPr lang="el-GR" sz="2000" dirty="0" smtClean="0"/>
              <a:t>ΗΠΑ, 1972: Ένωση των Νοσοκομείων της Αμερικής</a:t>
            </a:r>
          </a:p>
          <a:p>
            <a:pPr algn="ctr"/>
            <a:r>
              <a:rPr lang="el-GR" sz="2000" dirty="0" smtClean="0"/>
              <a:t> Ελλάδα, Νόμος 2071/92 ΦΕΚ 123/92, Άρθρο 47</a:t>
            </a:r>
            <a:endParaRPr lang="el-GR" sz="2000" dirty="0"/>
          </a:p>
        </p:txBody>
      </p:sp>
      <p:sp>
        <p:nvSpPr>
          <p:cNvPr id="10" name="Ορθογώνιο 9"/>
          <p:cNvSpPr/>
          <p:nvPr/>
        </p:nvSpPr>
        <p:spPr>
          <a:xfrm>
            <a:off x="1132631" y="1746655"/>
            <a:ext cx="4337437" cy="3970318"/>
          </a:xfrm>
          <a:prstGeom prst="rect">
            <a:avLst/>
          </a:prstGeom>
          <a:solidFill>
            <a:schemeClr val="accent4">
              <a:lumMod val="20000"/>
              <a:lumOff val="80000"/>
            </a:schemeClr>
          </a:solidFill>
          <a:ln>
            <a:solidFill>
              <a:schemeClr val="accent4">
                <a:lumMod val="20000"/>
                <a:lumOff val="80000"/>
              </a:schemeClr>
            </a:solidFill>
          </a:ln>
        </p:spPr>
        <p:txBody>
          <a:bodyPr wrap="square">
            <a:spAutoFit/>
          </a:bodyPr>
          <a:lstStyle/>
          <a:p>
            <a:pPr lvl="0" algn="ctr" fontAlgn="base">
              <a:spcBef>
                <a:spcPct val="20000"/>
              </a:spcBef>
              <a:spcAft>
                <a:spcPct val="0"/>
              </a:spcAft>
            </a:pPr>
            <a:r>
              <a:rPr lang="el-GR" altLang="el-GR" sz="2000" b="1" dirty="0" smtClean="0"/>
              <a:t>Πώς προέκυψε η θέσπιση του ρόλου</a:t>
            </a:r>
          </a:p>
          <a:p>
            <a:pPr lvl="0" algn="ctr" fontAlgn="base">
              <a:spcBef>
                <a:spcPct val="20000"/>
              </a:spcBef>
              <a:spcAft>
                <a:spcPct val="0"/>
              </a:spcAft>
            </a:pPr>
            <a:endParaRPr lang="el-GR" altLang="el-GR" sz="2000" b="1" dirty="0" smtClean="0"/>
          </a:p>
          <a:p>
            <a:pPr marL="342900" lvl="0" indent="-342900" fontAlgn="base">
              <a:spcBef>
                <a:spcPct val="20000"/>
              </a:spcBef>
              <a:spcAft>
                <a:spcPct val="0"/>
              </a:spcAft>
              <a:buFontTx/>
              <a:buChar char="•"/>
            </a:pPr>
            <a:r>
              <a:rPr lang="el-GR" altLang="el-GR" sz="2000" dirty="0" smtClean="0"/>
              <a:t>Αυξημένες </a:t>
            </a:r>
            <a:r>
              <a:rPr lang="el-GR" altLang="el-GR" sz="2000" dirty="0"/>
              <a:t>απαιτήσεις και προσδοκίες των ασθενών / καταναλωτών</a:t>
            </a:r>
          </a:p>
          <a:p>
            <a:pPr marL="342900" lvl="0" indent="-342900" fontAlgn="base">
              <a:spcBef>
                <a:spcPct val="20000"/>
              </a:spcBef>
              <a:spcAft>
                <a:spcPct val="0"/>
              </a:spcAft>
              <a:buFontTx/>
              <a:buChar char="•"/>
            </a:pPr>
            <a:r>
              <a:rPr lang="el-GR" altLang="el-GR" sz="2000" dirty="0"/>
              <a:t>Κοινωνικές, πολιτικές εξελίξεις και αλλαγές</a:t>
            </a:r>
          </a:p>
          <a:p>
            <a:pPr marL="342900" lvl="0" indent="-342900" fontAlgn="base">
              <a:spcBef>
                <a:spcPct val="20000"/>
              </a:spcBef>
              <a:spcAft>
                <a:spcPct val="0"/>
              </a:spcAft>
              <a:buFontTx/>
              <a:buChar char="•"/>
            </a:pPr>
            <a:r>
              <a:rPr lang="el-GR" altLang="el-GR" sz="2000" dirty="0"/>
              <a:t>Έμφαση στα Ανθρώπινα Δικαιώματα διεθνώς</a:t>
            </a:r>
          </a:p>
          <a:p>
            <a:pPr marL="342900" lvl="0" indent="-342900" fontAlgn="base">
              <a:spcBef>
                <a:spcPct val="20000"/>
              </a:spcBef>
              <a:spcAft>
                <a:spcPct val="0"/>
              </a:spcAft>
              <a:buFontTx/>
              <a:buChar char="•"/>
            </a:pPr>
            <a:r>
              <a:rPr lang="el-GR" altLang="el-GR" sz="2000" dirty="0"/>
              <a:t>Η φύση της Νοσηλευτικής </a:t>
            </a:r>
            <a:r>
              <a:rPr lang="el-GR" altLang="el-GR" sz="2000" dirty="0" smtClean="0"/>
              <a:t>επιστήμης</a:t>
            </a:r>
          </a:p>
          <a:p>
            <a:pPr lvl="0" fontAlgn="base">
              <a:spcBef>
                <a:spcPct val="20000"/>
              </a:spcBef>
              <a:spcAft>
                <a:spcPct val="0"/>
              </a:spcAft>
            </a:pPr>
            <a:endParaRPr lang="el-GR" altLang="el-GR" sz="1000" dirty="0"/>
          </a:p>
        </p:txBody>
      </p:sp>
      <p:sp>
        <p:nvSpPr>
          <p:cNvPr id="11" name="Ορθογώνιο 10"/>
          <p:cNvSpPr/>
          <p:nvPr/>
        </p:nvSpPr>
        <p:spPr>
          <a:xfrm>
            <a:off x="1132631" y="5943683"/>
            <a:ext cx="10836211" cy="707886"/>
          </a:xfrm>
          <a:prstGeom prst="rect">
            <a:avLst/>
          </a:prstGeom>
          <a:solidFill>
            <a:schemeClr val="accent4">
              <a:lumMod val="20000"/>
              <a:lumOff val="80000"/>
            </a:schemeClr>
          </a:solidFill>
          <a:ln>
            <a:solidFill>
              <a:schemeClr val="accent4">
                <a:lumMod val="20000"/>
                <a:lumOff val="80000"/>
              </a:schemeClr>
            </a:solidFill>
          </a:ln>
        </p:spPr>
        <p:txBody>
          <a:bodyPr wrap="square">
            <a:spAutoFit/>
          </a:bodyPr>
          <a:lstStyle/>
          <a:p>
            <a:pPr lvl="0" algn="ctr" fontAlgn="base">
              <a:spcBef>
                <a:spcPct val="20000"/>
              </a:spcBef>
              <a:spcAft>
                <a:spcPct val="0"/>
              </a:spcAft>
            </a:pPr>
            <a:r>
              <a:rPr lang="el-GR" altLang="el-GR" sz="2000" b="1" dirty="0" smtClean="0"/>
              <a:t>Η εφαρμογή του ρόλου προϋποθέτει: </a:t>
            </a:r>
            <a:r>
              <a:rPr lang="el-GR" altLang="el-GR" sz="2000" dirty="0" smtClean="0"/>
              <a:t>Ενημέρωση του ασθενή (διδασκαλία, συμβουλευτική) - Υποστήριξη – καθοδήγηση – Διευκόλυνση - </a:t>
            </a:r>
            <a:r>
              <a:rPr lang="el-GR" altLang="el-GR" sz="2000" dirty="0" err="1" smtClean="0"/>
              <a:t>Ενσυναίσθηση</a:t>
            </a:r>
            <a:r>
              <a:rPr lang="el-GR" altLang="el-GR" sz="2000" dirty="0" smtClean="0"/>
              <a:t> </a:t>
            </a:r>
          </a:p>
        </p:txBody>
      </p:sp>
      <p:pic>
        <p:nvPicPr>
          <p:cNvPr id="12" name="Εικόνα 11"/>
          <p:cNvPicPr>
            <a:picLocks noChangeAspect="1"/>
          </p:cNvPicPr>
          <p:nvPr/>
        </p:nvPicPr>
        <p:blipFill>
          <a:blip r:embed="rId5"/>
          <a:stretch>
            <a:fillRect/>
          </a:stretch>
        </p:blipFill>
        <p:spPr>
          <a:xfrm>
            <a:off x="5736772" y="1746655"/>
            <a:ext cx="6232071" cy="3991340"/>
          </a:xfrm>
          <a:prstGeom prst="rect">
            <a:avLst/>
          </a:prstGeom>
        </p:spPr>
      </p:pic>
    </p:spTree>
    <p:extLst>
      <p:ext uri="{BB962C8B-B14F-4D97-AF65-F5344CB8AC3E}">
        <p14:creationId xmlns:p14="http://schemas.microsoft.com/office/powerpoint/2010/main" val="656929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b="1" dirty="0" smtClean="0">
                <a:latin typeface="Bahnschrift" panose="020B0502040204020203" pitchFamily="34" charset="0"/>
              </a:rPr>
              <a:t>ΝΟΣΗΛΕΥΤΙΚΗ ΠΛΗΡΟΦΟΡΙΚΗ</a:t>
            </a:r>
            <a:endParaRPr lang="el-GR" sz="2800" b="1"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969348" y="546115"/>
            <a:ext cx="11222652" cy="3170099"/>
          </a:xfrm>
          <a:prstGeom prst="rect">
            <a:avLst/>
          </a:prstGeom>
        </p:spPr>
        <p:txBody>
          <a:bodyPr wrap="square">
            <a:spAutoFit/>
          </a:bodyPr>
          <a:lstStyle/>
          <a:p>
            <a:r>
              <a:rPr lang="el-GR" sz="2000" dirty="0" smtClean="0"/>
              <a:t>Ο ρόλος του Νοσηλευτή Πληροφορικής εμπεριέχεται στον τομέα της Πληροφορικής και Τεχνολογίας στις Επιστήμες Υγείας, όπου πραγματεύεται την εφαρμογή τους στον τομέα της υγείας και ειδικότερα στη Νοσηλευτική. </a:t>
            </a:r>
          </a:p>
          <a:p>
            <a:r>
              <a:rPr lang="el-GR" sz="2000" dirty="0" smtClean="0"/>
              <a:t>Στο πλαίσιο αυτό, αναγνωρίζει και χρησιμοποιεί εργαλεία αυτοματισμού γραφείου, βασικές έννοιες του δικτύου και του διαδικτύου όπως επίσης και δικτυακές βιβλιογραφικές βάσεις δεδομένων οι οποίες χρησιμοποιούνται ευρέως για την ανάκτηση επιστημονικής ιατρικής γνώσης. Διαχειρίζεται και δημιουργεί πληροφοριακά συστήματα υγείας, Νοσηλευτικά Πληροφοριακά συστήματα και  πρότυπα κωδικοποίησης και ανταλλαγής της ιατρικής πληροφορίας.</a:t>
            </a:r>
          </a:p>
          <a:p>
            <a:endParaRPr lang="el-GR" sz="2000" dirty="0" smtClean="0"/>
          </a:p>
          <a:p>
            <a:endParaRPr lang="el-GR" sz="2000" dirty="0" smtClean="0"/>
          </a:p>
        </p:txBody>
      </p:sp>
      <p:sp>
        <p:nvSpPr>
          <p:cNvPr id="8" name="Ορθογώνιο 7"/>
          <p:cNvSpPr/>
          <p:nvPr/>
        </p:nvSpPr>
        <p:spPr>
          <a:xfrm>
            <a:off x="6427495" y="3429001"/>
            <a:ext cx="5481996" cy="3170099"/>
          </a:xfrm>
          <a:prstGeom prst="rect">
            <a:avLst/>
          </a:prstGeom>
          <a:solidFill>
            <a:schemeClr val="accent3">
              <a:lumMod val="20000"/>
              <a:lumOff val="80000"/>
            </a:schemeClr>
          </a:solidFill>
        </p:spPr>
        <p:txBody>
          <a:bodyPr wrap="square">
            <a:spAutoFit/>
          </a:bodyPr>
          <a:lstStyle/>
          <a:p>
            <a:r>
              <a:rPr lang="el-GR" sz="2000" dirty="0" smtClean="0"/>
              <a:t> ΓΕΝΙΚΕΣ ΙΚΑΝΟΤΗΤΕΣ</a:t>
            </a:r>
          </a:p>
          <a:p>
            <a:endParaRPr lang="el-GR" sz="2000" dirty="0" smtClean="0"/>
          </a:p>
          <a:p>
            <a:pPr marL="285750" indent="-285750">
              <a:buFont typeface="Arial" panose="020B0604020202020204" pitchFamily="34" charset="0"/>
              <a:buChar char="•"/>
            </a:pPr>
            <a:r>
              <a:rPr lang="el-GR" sz="2000" dirty="0" smtClean="0"/>
              <a:t>Αναζήτηση, ανάλυση και σύνθεση δεδομένων και πληροφοριών, με τη χρήση και των απαραίτητων τεχνολογιών</a:t>
            </a:r>
          </a:p>
          <a:p>
            <a:pPr marL="285750" indent="-285750">
              <a:buFont typeface="Arial" panose="020B0604020202020204" pitchFamily="34" charset="0"/>
              <a:buChar char="•"/>
            </a:pPr>
            <a:r>
              <a:rPr lang="el-GR" sz="2000" dirty="0" smtClean="0"/>
              <a:t>Λήψη αποφάσεων</a:t>
            </a:r>
          </a:p>
          <a:p>
            <a:pPr marL="285750" indent="-285750">
              <a:buFont typeface="Arial" panose="020B0604020202020204" pitchFamily="34" charset="0"/>
              <a:buChar char="•"/>
            </a:pPr>
            <a:r>
              <a:rPr lang="el-GR" sz="2000" dirty="0" smtClean="0"/>
              <a:t>Αυτόνομη εργασία</a:t>
            </a:r>
          </a:p>
          <a:p>
            <a:pPr marL="285750" indent="-285750">
              <a:buFont typeface="Arial" panose="020B0604020202020204" pitchFamily="34" charset="0"/>
              <a:buChar char="•"/>
            </a:pPr>
            <a:r>
              <a:rPr lang="el-GR" sz="2000" dirty="0" smtClean="0"/>
              <a:t>Εργασία σε διεπιστημονικό περιβάλλον</a:t>
            </a:r>
          </a:p>
          <a:p>
            <a:pPr marL="285750" indent="-285750">
              <a:buFont typeface="Arial" panose="020B0604020202020204" pitchFamily="34" charset="0"/>
              <a:buChar char="•"/>
            </a:pPr>
            <a:r>
              <a:rPr lang="el-GR" sz="2000" dirty="0" smtClean="0"/>
              <a:t>Παραγωγή νέων ερευνητικών ιδεών</a:t>
            </a:r>
          </a:p>
          <a:p>
            <a:pPr marL="285750" indent="-285750">
              <a:buFont typeface="Arial" panose="020B0604020202020204" pitchFamily="34" charset="0"/>
              <a:buChar char="•"/>
            </a:pPr>
            <a:r>
              <a:rPr lang="el-GR" sz="2000" dirty="0" smtClean="0"/>
              <a:t>Σχεδιασμός και διαχείριση έργων</a:t>
            </a:r>
            <a:endParaRPr lang="el-GR" sz="2000" dirty="0"/>
          </a:p>
        </p:txBody>
      </p:sp>
      <p:sp>
        <p:nvSpPr>
          <p:cNvPr id="9" name="Ορθογώνιο 8"/>
          <p:cNvSpPr/>
          <p:nvPr/>
        </p:nvSpPr>
        <p:spPr>
          <a:xfrm>
            <a:off x="1300843" y="3432254"/>
            <a:ext cx="4795157" cy="3170099"/>
          </a:xfrm>
          <a:prstGeom prst="rect">
            <a:avLst/>
          </a:prstGeom>
          <a:solidFill>
            <a:schemeClr val="accent4">
              <a:lumMod val="20000"/>
              <a:lumOff val="80000"/>
            </a:schemeClr>
          </a:solidFill>
        </p:spPr>
        <p:txBody>
          <a:bodyPr wrap="square">
            <a:spAutoFit/>
          </a:bodyPr>
          <a:lstStyle/>
          <a:p>
            <a:r>
              <a:rPr lang="el-GR" sz="2000" dirty="0" smtClean="0"/>
              <a:t>Ο Νοσηλευτής Πληροφορικής:</a:t>
            </a:r>
          </a:p>
          <a:p>
            <a:pPr marL="285750" indent="-285750">
              <a:buFont typeface="Arial" panose="020B0604020202020204" pitchFamily="34" charset="0"/>
              <a:buChar char="•"/>
            </a:pPr>
            <a:r>
              <a:rPr lang="el-GR" sz="2000" dirty="0" smtClean="0"/>
              <a:t> </a:t>
            </a:r>
          </a:p>
          <a:p>
            <a:pPr marL="285750" indent="-285750">
              <a:buFont typeface="Arial" panose="020B0604020202020204" pitchFamily="34" charset="0"/>
              <a:buChar char="•"/>
            </a:pPr>
            <a:r>
              <a:rPr lang="el-GR" sz="2000" dirty="0" smtClean="0"/>
              <a:t>Χρησιμοποιεί προγράμματα εφαρμογών γραφείου</a:t>
            </a:r>
          </a:p>
          <a:p>
            <a:pPr marL="285750" indent="-285750">
              <a:buFont typeface="Arial" panose="020B0604020202020204" pitchFamily="34" charset="0"/>
              <a:buChar char="•"/>
            </a:pPr>
            <a:r>
              <a:rPr lang="el-GR" sz="2000" dirty="0" smtClean="0"/>
              <a:t>Εντοπίζει πληροφορίες υγείας στο διαδίκτυο</a:t>
            </a:r>
          </a:p>
          <a:p>
            <a:pPr marL="285750" indent="-285750">
              <a:buFont typeface="Arial" panose="020B0604020202020204" pitchFamily="34" charset="0"/>
              <a:buChar char="•"/>
            </a:pPr>
            <a:r>
              <a:rPr lang="el-GR" sz="2000" dirty="0" smtClean="0"/>
              <a:t>Έχει επίγνωση των Πληροφοριακών Συστημάτων Υγείας</a:t>
            </a:r>
          </a:p>
          <a:p>
            <a:pPr marL="285750" indent="-285750">
              <a:buFont typeface="Arial" panose="020B0604020202020204" pitchFamily="34" charset="0"/>
              <a:buChar char="•"/>
            </a:pPr>
            <a:r>
              <a:rPr lang="el-GR" sz="2000" dirty="0" smtClean="0"/>
              <a:t>Διαχειρίζεται τον ηλεκτρονικό φάκελο του ασθενή</a:t>
            </a:r>
            <a:endParaRPr lang="el-GR" sz="2000" dirty="0"/>
          </a:p>
        </p:txBody>
      </p:sp>
    </p:spTree>
    <p:extLst>
      <p:ext uri="{BB962C8B-B14F-4D97-AF65-F5344CB8AC3E}">
        <p14:creationId xmlns:p14="http://schemas.microsoft.com/office/powerpoint/2010/main" val="1670458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Autofit/>
          </a:bodyPr>
          <a:lstStyle/>
          <a:p>
            <a:pPr algn="ctr"/>
            <a:r>
              <a:rPr lang="el-GR" sz="3200" b="1" dirty="0" smtClean="0">
                <a:latin typeface="Bahnschrift" panose="020B0502040204020203" pitchFamily="34" charset="0"/>
              </a:rPr>
              <a:t>ΝΟΣΗΛΕΥΤΗΣ ΚΑΙ ΟΙΚΟΛΟΓΙΑ</a:t>
            </a:r>
            <a:endParaRPr lang="el-GR" sz="3200" b="1"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pPr marL="0" indent="0">
              <a:buNone/>
            </a:pPr>
            <a:r>
              <a:rPr lang="el-GR" sz="2000" dirty="0" smtClean="0"/>
              <a:t>Η περιβαλλοντική διαχείριση θα πρέπει να περιλαμβάνει στόχους, χρονοδιάγραμμα και άτομα υπεύθυνα για την υιοθέτηση προγραμμάτων ανακύκλωσης και υπεύθυνης διαχείρισης.</a:t>
            </a:r>
          </a:p>
          <a:p>
            <a:r>
              <a:rPr lang="el-GR" sz="2000" dirty="0" smtClean="0"/>
              <a:t>Στήριξη και συμμετοχή όλων των βαθμίδων εργαζομένων</a:t>
            </a:r>
          </a:p>
          <a:p>
            <a:r>
              <a:rPr lang="el-GR" sz="2000" dirty="0"/>
              <a:t>Ε</a:t>
            </a:r>
            <a:r>
              <a:rPr lang="el-GR" sz="2000" dirty="0" smtClean="0"/>
              <a:t>κπαίδευση του προσωπικού, παροχή πληροφοριών και παρουσίαση των επιτυχιών</a:t>
            </a:r>
          </a:p>
          <a:p>
            <a:r>
              <a:rPr lang="el-GR" sz="2000" dirty="0"/>
              <a:t>Γ</a:t>
            </a:r>
            <a:r>
              <a:rPr lang="el-GR" sz="2000" dirty="0" smtClean="0"/>
              <a:t>ραπτές οδηγίες διαχείρισης, αποθήκευσης και την απομάκρυνσης των αποβλήτων</a:t>
            </a:r>
          </a:p>
          <a:p>
            <a:r>
              <a:rPr lang="el-GR" sz="2000" dirty="0" smtClean="0"/>
              <a:t>Προμήθεια και χρήση  “φιλικών” προς το περιβάλλον προϊόντων</a:t>
            </a:r>
          </a:p>
          <a:p>
            <a:pPr marL="0" indent="0">
              <a:buNone/>
            </a:pPr>
            <a:r>
              <a:rPr lang="el-GR" sz="2000" dirty="0" smtClean="0"/>
              <a:t> </a:t>
            </a:r>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969348" y="3068241"/>
            <a:ext cx="11201232" cy="3477875"/>
          </a:xfrm>
          <a:prstGeom prst="rect">
            <a:avLst/>
          </a:prstGeom>
        </p:spPr>
        <p:txBody>
          <a:bodyPr wrap="square">
            <a:spAutoFit/>
          </a:bodyPr>
          <a:lstStyle/>
          <a:p>
            <a:pPr algn="ctr"/>
            <a:r>
              <a:rPr lang="el-GR" sz="2000" b="1" dirty="0" smtClean="0"/>
              <a:t> Απαραίτητη η υιοθέτηση ενός προγράμματος δράσης σύμφωνα με το οποίο:</a:t>
            </a:r>
          </a:p>
          <a:p>
            <a:pPr marL="719138" indent="-638175"/>
            <a:r>
              <a:rPr lang="el-GR" sz="2000" dirty="0" smtClean="0"/>
              <a:t>1. Αποφεύγονται τα απόβλητα με την υιοθέτηση νέου τρόπου χρήσης ή διαδικασίας (π.χ. διακοπή της εκτύπωσης των ιατρικών αρχείων και διατήρηση ηλεκτρονικού αρχείου).</a:t>
            </a:r>
          </a:p>
          <a:p>
            <a:pPr marL="719138" indent="-638175"/>
            <a:r>
              <a:rPr lang="el-GR" sz="2000" dirty="0" smtClean="0"/>
              <a:t>2. Ενισχύεται η αγορά φιλικών προς το περιβάλλον μηχανημάτων.</a:t>
            </a:r>
          </a:p>
          <a:p>
            <a:pPr marL="719138" indent="-638175"/>
            <a:r>
              <a:rPr lang="el-GR" sz="2000" dirty="0" smtClean="0"/>
              <a:t>3. Γίνεται διαχείριση των αποβλήτων (διαχωρισμός, ανακύκλωση).</a:t>
            </a:r>
          </a:p>
          <a:p>
            <a:pPr marL="719138" indent="-638175"/>
            <a:r>
              <a:rPr lang="el-GR" sz="2000" dirty="0" smtClean="0"/>
              <a:t>4. Γίνεται έλεγχος των υλικών πριν την αγορά τους για την αποφυγή προϊόντων μη φιλικών προς το περιβάλλον. </a:t>
            </a:r>
          </a:p>
          <a:p>
            <a:pPr marL="719138" indent="-638175"/>
            <a:r>
              <a:rPr lang="el-GR" sz="2000" dirty="0" smtClean="0"/>
              <a:t>5. Περιορίζεται η χρήση προϊόντων που περιέχουν PVC.</a:t>
            </a:r>
          </a:p>
          <a:p>
            <a:pPr marL="719138" indent="-638175"/>
            <a:r>
              <a:rPr lang="el-GR" sz="2000" dirty="0" smtClean="0"/>
              <a:t>6. Γίνεται καθορισμός των τοξικών ουσιών και περιορισμός της χρήσης τους.</a:t>
            </a:r>
          </a:p>
          <a:p>
            <a:pPr marL="719138" indent="-638175"/>
            <a:r>
              <a:rPr lang="el-GR" sz="2000" dirty="0" smtClean="0"/>
              <a:t>7. Επιχειρείται η αξιολόγηση των αποβλήτων τακτικά και γίνεται προσπάθεια εξεύρεσης τρόπων διάθεσής τους (πώληση χαρτιού, γυαλιού, αλουμινίου, πλαστικού).</a:t>
            </a:r>
            <a:endParaRPr lang="el-GR" sz="2000" dirty="0"/>
          </a:p>
        </p:txBody>
      </p:sp>
    </p:spTree>
    <p:extLst>
      <p:ext uri="{BB962C8B-B14F-4D97-AF65-F5344CB8AC3E}">
        <p14:creationId xmlns:p14="http://schemas.microsoft.com/office/powerpoint/2010/main" val="2752336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0" y="38100"/>
            <a:ext cx="12192000" cy="6781800"/>
          </a:xfrm>
          <a:prstGeom prst="rect">
            <a:avLst/>
          </a:prstGeom>
        </p:spPr>
      </p:pic>
      <p:sp>
        <p:nvSpPr>
          <p:cNvPr id="5" name="Ορθογώνιο 4"/>
          <p:cNvSpPr/>
          <p:nvPr/>
        </p:nvSpPr>
        <p:spPr>
          <a:xfrm>
            <a:off x="8538055" y="6311900"/>
            <a:ext cx="3318665" cy="369332"/>
          </a:xfrm>
          <a:prstGeom prst="rect">
            <a:avLst/>
          </a:prstGeom>
        </p:spPr>
        <p:txBody>
          <a:bodyPr wrap="none">
            <a:spAutoFit/>
          </a:bodyPr>
          <a:lstStyle/>
          <a:p>
            <a:r>
              <a:rPr lang="el-GR" i="1" dirty="0" smtClean="0">
                <a:solidFill>
                  <a:srgbClr val="FF0000"/>
                </a:solidFill>
              </a:rPr>
              <a:t>(</a:t>
            </a:r>
            <a:r>
              <a:rPr lang="el-GR" i="1" dirty="0" err="1" smtClean="0">
                <a:solidFill>
                  <a:srgbClr val="FF0000"/>
                </a:solidFill>
              </a:rPr>
              <a:t>Λουραντάκη</a:t>
            </a:r>
            <a:r>
              <a:rPr lang="el-GR" i="1" dirty="0" smtClean="0">
                <a:solidFill>
                  <a:srgbClr val="FF0000"/>
                </a:solidFill>
              </a:rPr>
              <a:t>, </a:t>
            </a:r>
            <a:r>
              <a:rPr lang="el-GR" i="1" dirty="0" err="1" smtClean="0">
                <a:solidFill>
                  <a:srgbClr val="FF0000"/>
                </a:solidFill>
              </a:rPr>
              <a:t>Κατσαλιάκη</a:t>
            </a:r>
            <a:r>
              <a:rPr lang="el-GR" i="1" dirty="0" smtClean="0">
                <a:solidFill>
                  <a:srgbClr val="FF0000"/>
                </a:solidFill>
              </a:rPr>
              <a:t>, 2017)</a:t>
            </a:r>
            <a:endParaRPr lang="el-GR" i="1" dirty="0">
              <a:solidFill>
                <a:srgbClr val="FF0000"/>
              </a:solidFill>
            </a:endParaRPr>
          </a:p>
        </p:txBody>
      </p:sp>
    </p:spTree>
    <p:extLst>
      <p:ext uri="{BB962C8B-B14F-4D97-AF65-F5344CB8AC3E}">
        <p14:creationId xmlns:p14="http://schemas.microsoft.com/office/powerpoint/2010/main" val="3515743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Autofit/>
          </a:bodyPr>
          <a:lstStyle/>
          <a:p>
            <a:pPr algn="ctr"/>
            <a:r>
              <a:rPr lang="el-GR" sz="3200" b="1" dirty="0" smtClean="0">
                <a:latin typeface="Bahnschrift" panose="020B0502040204020203" pitchFamily="34" charset="0"/>
              </a:rPr>
              <a:t>ΝΟΣΗΛΕΥΤΗΣ ΚΑΙ ΟΙΚΟΛΟΓΙΑ</a:t>
            </a:r>
            <a:endParaRPr lang="el-GR" sz="3200" b="1"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1142999" y="835334"/>
            <a:ext cx="10891157" cy="5493812"/>
          </a:xfrm>
          <a:prstGeom prst="rect">
            <a:avLst/>
          </a:prstGeom>
        </p:spPr>
        <p:txBody>
          <a:bodyPr wrap="square">
            <a:spAutoFit/>
          </a:bodyPr>
          <a:lstStyle/>
          <a:p>
            <a:pPr>
              <a:lnSpc>
                <a:spcPct val="150000"/>
              </a:lnSpc>
            </a:pPr>
            <a:r>
              <a:rPr lang="el-GR" dirty="0" smtClean="0"/>
              <a:t>Κατά τον σχεδιασμό νέων νοσηλευτικών μονάδων ή την ανακαίνισή τους μπορούν να υιοθετηθούν οικολογικές πρακτικές τόσο στον σχεδιασμό, όσο και στην κατασκευή και λειτουργία. Έτσι, μπορούν να χρησιμοποιηθούν:</a:t>
            </a:r>
          </a:p>
          <a:p>
            <a:pPr>
              <a:lnSpc>
                <a:spcPct val="150000"/>
              </a:lnSpc>
            </a:pPr>
            <a:endParaRPr lang="el-GR" dirty="0" smtClean="0"/>
          </a:p>
          <a:p>
            <a:pPr marL="538163" indent="-538163">
              <a:lnSpc>
                <a:spcPct val="150000"/>
              </a:lnSpc>
            </a:pPr>
            <a:r>
              <a:rPr lang="el-GR" dirty="0" smtClean="0"/>
              <a:t>1. Για θέρμανση: ηλιακοί συσσωρευτές, θερμοστάτες μείωσης της θερμοκρασίας χώρου κατά τις νυχτερινές ώρες, δεξαμενές συλλογής ζεστού νερού, μικρά </a:t>
            </a:r>
            <a:r>
              <a:rPr lang="el-GR" dirty="0" err="1" smtClean="0"/>
              <a:t>boiler</a:t>
            </a:r>
            <a:r>
              <a:rPr lang="el-GR" dirty="0" smtClean="0"/>
              <a:t> στη σειρά, θερμομόνωση των σωλήνων, των καυστήρων και των δεξαμενών.</a:t>
            </a:r>
          </a:p>
          <a:p>
            <a:pPr marL="538163" indent="-538163">
              <a:lnSpc>
                <a:spcPct val="150000"/>
              </a:lnSpc>
            </a:pPr>
            <a:r>
              <a:rPr lang="el-GR" dirty="0" smtClean="0"/>
              <a:t>2. Για την ηλεκτρική ενέργεια: μοντέρνα φωτιστικά στοιχεία, νυχτερινός φωτισμός, ανιχνευτές κίνησης, συσκευές ενεργειακής κλάσης Α.</a:t>
            </a:r>
          </a:p>
          <a:p>
            <a:pPr marL="538163" indent="-538163">
              <a:lnSpc>
                <a:spcPct val="150000"/>
              </a:lnSpc>
            </a:pPr>
            <a:r>
              <a:rPr lang="el-GR" dirty="0" smtClean="0"/>
              <a:t>3. Για τον κλιματισμό θα πρέπει να υπολογιστούν οι παράμετροι κάθε κλινικής, να τοποθετηθούν θερμοστάτες, μονωμένοι σωλήνες, μείωση της ροής του αέρα σε κενά δωμάτια ή χώρους εργασίας, επανακυκλοφορία ψυχρού αέρα, χρήση </a:t>
            </a:r>
            <a:r>
              <a:rPr lang="el-GR" dirty="0" err="1" smtClean="0"/>
              <a:t>φωτοβολταϊκών</a:t>
            </a:r>
            <a:r>
              <a:rPr lang="el-GR" dirty="0" smtClean="0"/>
              <a:t> συσσωρευτών για την παραγωγή ενέργειας, </a:t>
            </a:r>
            <a:r>
              <a:rPr lang="el-GR" dirty="0" err="1" smtClean="0"/>
              <a:t>δενδροφύτευση</a:t>
            </a:r>
            <a:r>
              <a:rPr lang="el-GR" dirty="0" smtClean="0"/>
              <a:t> και τοποθέτηση φυτών για μείωση της ηλιακής πρόσληψης και το μπλοκάρισμα των ανέμων, τοποθέτηση </a:t>
            </a:r>
            <a:r>
              <a:rPr lang="el-GR" dirty="0" err="1" smtClean="0"/>
              <a:t>σκιαστικών</a:t>
            </a:r>
            <a:r>
              <a:rPr lang="el-GR" dirty="0" smtClean="0"/>
              <a:t> φιλμ στα  παράθυρα για μείωση της απώλειας θερμότητας.</a:t>
            </a:r>
            <a:endParaRPr lang="el-GR" dirty="0"/>
          </a:p>
        </p:txBody>
      </p:sp>
    </p:spTree>
    <p:extLst>
      <p:ext uri="{BB962C8B-B14F-4D97-AF65-F5344CB8AC3E}">
        <p14:creationId xmlns:p14="http://schemas.microsoft.com/office/powerpoint/2010/main" val="1027508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Autofit/>
          </a:bodyPr>
          <a:lstStyle/>
          <a:p>
            <a:pPr algn="ctr"/>
            <a:r>
              <a:rPr lang="el-GR" sz="3200" b="1" dirty="0" smtClean="0">
                <a:latin typeface="Bahnschrift" panose="020B0502040204020203" pitchFamily="34" charset="0"/>
              </a:rPr>
              <a:t>ΝΟΣΗΛΕΥΤΗΣ ΚΑΙ ΟΙΚΟΛΟΓΙΑ</a:t>
            </a:r>
            <a:endParaRPr lang="el-GR" sz="3200" b="1"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Autofit/>
          </a:bodyPr>
          <a:lstStyle/>
          <a:p>
            <a:pPr marL="0" indent="0">
              <a:buNone/>
            </a:pPr>
            <a:r>
              <a:rPr lang="el-GR" sz="2000" dirty="0" smtClean="0"/>
              <a:t>Ο νοσηλευτής:</a:t>
            </a:r>
          </a:p>
          <a:p>
            <a:pPr marL="538163" indent="-538163">
              <a:buNone/>
            </a:pPr>
            <a:r>
              <a:rPr lang="el-GR" sz="2000" dirty="0" smtClean="0"/>
              <a:t>(α) Συμμετέχει στην προσπάθεια προστασίας τού φυσικού περιβάλλοντος από τη μόλυνση και την οικολογική καταστροφή.·</a:t>
            </a:r>
          </a:p>
          <a:p>
            <a:pPr marL="538163" indent="-538163">
              <a:buNone/>
            </a:pPr>
            <a:r>
              <a:rPr lang="el-GR" sz="2000" dirty="0" smtClean="0"/>
              <a:t>(β) Ευαισθητοποιείται όσον αφορά την απόρριψη ρυπογόνων αποβλήτων, καθώς αυτά επιβαρύνουν σημαντικά το περιβάλλον και την υγεία των πολιτών, σε τοπικό και διεθνές επίπεδο. Ο νοσηλευτής υιοθετεί τα μέτρα που προνοεί η υπηρεσία του αναφορικά με την απόρριψη ρυπογόνων και άλλων επικίνδυνων αποβλήτων.·</a:t>
            </a:r>
          </a:p>
          <a:p>
            <a:pPr marL="538163" indent="-538163">
              <a:buNone/>
            </a:pPr>
            <a:r>
              <a:rPr lang="el-GR" sz="2000" dirty="0" smtClean="0"/>
              <a:t>(γ) Συμμετέχει ενεργά στην ευαισθητοποίηση του συστήματος υγείας σε ό,τι αφορά στην ανακύκλωση υλικών.·</a:t>
            </a:r>
          </a:p>
          <a:p>
            <a:pPr marL="538163" indent="-538163">
              <a:buNone/>
            </a:pPr>
            <a:r>
              <a:rPr lang="el-GR" sz="2000" dirty="0" smtClean="0"/>
              <a:t>(δ) Επιμορφώνεται, διοργανώνει και συμμετέχει σε εκπαιδευτικά προγράμματα που αφορούν στην εξοικονόμηση ενέργειας και στην οικονομία στη διαχείριση υλικών. Επίσης, ευαισθητοποιείται για τις κλιματικές αλλαγές και τις επιπτώσεις που αυτές επιφέρουν στον πλανήτη και συμβάλλει με κάθε τρόπο στη μείωση εκπομπών αερίων τα οποία ευθύνονται για την υπερθέρμανση του πλανήτη.·</a:t>
            </a:r>
          </a:p>
          <a:p>
            <a:pPr marL="538163" indent="-538163">
              <a:buNone/>
            </a:pPr>
            <a:r>
              <a:rPr lang="el-GR" sz="2000" dirty="0" smtClean="0"/>
              <a:t>(ε) Ενημερώνεται για προγράμματα περιβαλλοντικής υγείας και συμβάλλει στην πρόληψη ασθενειών που σχετίζονται με έκθεση σε παθογόνους περιβαλλοντικούς και άλλους παράγοντες.·</a:t>
            </a:r>
          </a:p>
          <a:p>
            <a:pPr marL="538163" indent="-538163">
              <a:buNone/>
            </a:pPr>
            <a:r>
              <a:rPr lang="el-GR" sz="2000" dirty="0" smtClean="0"/>
              <a:t>(</a:t>
            </a:r>
            <a:r>
              <a:rPr lang="el-GR" sz="2000" dirty="0" err="1" smtClean="0"/>
              <a:t>στ</a:t>
            </a:r>
            <a:r>
              <a:rPr lang="el-GR" sz="2000" dirty="0" smtClean="0"/>
              <a:t>) Προσφέρει τις υπηρεσίες του σε αυτούς που τις χρειάζονται σε καταστάσεις κρίσεων (σε εμπόλεμες καταστάσεις, θεομηνίες, σεισμούς και άλλες καταστροφές, οι οποίες ενδεχομένως να επιφέρουν μεταδοτικές ασθένειες).</a:t>
            </a:r>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Tree>
    <p:extLst>
      <p:ext uri="{BB962C8B-B14F-4D97-AF65-F5344CB8AC3E}">
        <p14:creationId xmlns:p14="http://schemas.microsoft.com/office/powerpoint/2010/main" val="103384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Autofit/>
          </a:bodyPr>
          <a:lstStyle/>
          <a:p>
            <a:pPr algn="ctr"/>
            <a:r>
              <a:rPr lang="el-GR" sz="3200" b="1" dirty="0" smtClean="0">
                <a:latin typeface="Bahnschrift" panose="020B0502040204020203" pitchFamily="34" charset="0"/>
              </a:rPr>
              <a:t>ΝΟΣΗΛΕΥΤΗΣ ΚΑΙ ΟΙΚΟΛΟΓΙΑ</a:t>
            </a:r>
            <a:endParaRPr lang="el-GR" sz="3200" b="1"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Autofit/>
          </a:bodyPr>
          <a:lstStyle/>
          <a:p>
            <a:pPr marL="0" indent="0" algn="ctr">
              <a:lnSpc>
                <a:spcPct val="150000"/>
              </a:lnSpc>
              <a:buNone/>
            </a:pPr>
            <a:r>
              <a:rPr lang="el-GR" sz="2000" b="1" dirty="0" smtClean="0"/>
              <a:t>Οι νοσηλευτές οφείλουν και μπορούν να υιοθετήσουν οικολογική στάση και συμπεριφορά, τόσο στον χώρο εργασίας, όσο και στην κοινότητα. Αυτό γίνεται με τους ακόλουθους προτεινόμενους τρόπους:</a:t>
            </a:r>
          </a:p>
          <a:p>
            <a:pPr marL="620713" indent="-620713">
              <a:buNone/>
            </a:pPr>
            <a:r>
              <a:rPr lang="el-GR" sz="2000" dirty="0" smtClean="0"/>
              <a:t>• Αποφυγή οποιασδήποτε άμεσης επαφής με υδράργυρο.</a:t>
            </a:r>
          </a:p>
          <a:p>
            <a:pPr marL="620713" indent="-620713">
              <a:buNone/>
            </a:pPr>
            <a:r>
              <a:rPr lang="el-GR" sz="2000" dirty="0" smtClean="0"/>
              <a:t>• Ενημέρωση για τα επίπεδα υδραργύρου και εφαρμογή διεθνών οδηγιών.</a:t>
            </a:r>
          </a:p>
          <a:p>
            <a:pPr marL="620713" indent="-620713">
              <a:buNone/>
            </a:pPr>
            <a:r>
              <a:rPr lang="el-GR" sz="2000" dirty="0" smtClean="0"/>
              <a:t>• Λιγότερα θερμόμετρα και σφυγμομανόμετρα, σωστή απομάκρυνση αυτών που περιέχουν υδράργυρο σύμφωνα με τους διεθνείς κανονισμούς.</a:t>
            </a:r>
          </a:p>
          <a:p>
            <a:pPr marL="620713" indent="-620713">
              <a:buNone/>
            </a:pPr>
            <a:r>
              <a:rPr lang="el-GR" sz="2000" dirty="0" smtClean="0"/>
              <a:t>• Οδοντιατρική χρήση ουσιών που δεν περιέχουν υδράργυρο.</a:t>
            </a:r>
          </a:p>
          <a:p>
            <a:pPr marL="620713" indent="-620713">
              <a:buNone/>
            </a:pPr>
            <a:r>
              <a:rPr lang="el-GR" sz="2000" dirty="0" smtClean="0"/>
              <a:t>• Χρησιμοποίηση υλικών χωρίς </a:t>
            </a:r>
            <a:r>
              <a:rPr lang="el-GR" sz="2000" dirty="0" err="1" smtClean="0"/>
              <a:t>latex</a:t>
            </a:r>
            <a:r>
              <a:rPr lang="el-GR" sz="2000" dirty="0" smtClean="0"/>
              <a:t> και PVC (πάτωμα, βαφές τοίχου, μοκέτες, επένδυση οροφής, σωληνώσεις).</a:t>
            </a:r>
          </a:p>
          <a:p>
            <a:pPr marL="620713" indent="-620713">
              <a:buNone/>
            </a:pPr>
            <a:r>
              <a:rPr lang="el-GR" sz="2000" dirty="0" smtClean="0"/>
              <a:t>• Χρήση προϊόντων ξύλου χωρίς φορμαλδεΰδη, χρώμιο ή αρσενικό.</a:t>
            </a:r>
          </a:p>
          <a:p>
            <a:pPr marL="620713" indent="-620713">
              <a:buNone/>
            </a:pPr>
            <a:r>
              <a:rPr lang="el-GR" sz="2000" dirty="0" smtClean="0"/>
              <a:t>• Χρήση υλικών που κατασκευάζονται χωρίς καταστροφή του όζοντος.</a:t>
            </a:r>
          </a:p>
          <a:p>
            <a:pPr marL="620713" indent="-620713">
              <a:buNone/>
            </a:pPr>
            <a:r>
              <a:rPr lang="el-GR" sz="2000" dirty="0" smtClean="0"/>
              <a:t>• Ανακυκλώσιμο μέταλλο και τσιμέντο.</a:t>
            </a:r>
          </a:p>
          <a:p>
            <a:pPr marL="620713" indent="-620713">
              <a:buNone/>
            </a:pPr>
            <a:r>
              <a:rPr lang="el-GR" sz="2000" dirty="0" smtClean="0"/>
              <a:t>• Εκπαίδευση του προσωπικού.</a:t>
            </a:r>
          </a:p>
          <a:p>
            <a:pPr marL="620713" indent="-620713">
              <a:buNone/>
            </a:pPr>
            <a:r>
              <a:rPr lang="el-GR" sz="2000" dirty="0" smtClean="0"/>
              <a:t>• Μέτρηση κατανάλωσης ενέργειας και νερού, εκπομπής αερίων θερμοκηπίου, αποβλήτων.</a:t>
            </a:r>
          </a:p>
          <a:p>
            <a:pPr marL="620713" indent="-620713">
              <a:buNone/>
            </a:pPr>
            <a:r>
              <a:rPr lang="el-GR" sz="2000" dirty="0" smtClean="0"/>
              <a:t>• Υιοθέτηση προγραμμάτων ανακύκλωσης.</a:t>
            </a:r>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Tree>
    <p:extLst>
      <p:ext uri="{BB962C8B-B14F-4D97-AF65-F5344CB8AC3E}">
        <p14:creationId xmlns:p14="http://schemas.microsoft.com/office/powerpoint/2010/main" val="2926184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ΣΧΟΛΙΚΟΣ ΝΟΣΗΛΕΥΤΗΣ</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969348" y="767444"/>
            <a:ext cx="11222652" cy="5875196"/>
          </a:xfrm>
        </p:spPr>
        <p:txBody>
          <a:bodyPr>
            <a:normAutofit/>
          </a:bodyPr>
          <a:lstStyle/>
          <a:p>
            <a:pPr marL="0" indent="0">
              <a:lnSpc>
                <a:spcPct val="100000"/>
              </a:lnSpc>
              <a:buNone/>
            </a:pPr>
            <a:r>
              <a:rPr lang="el-GR" sz="2000" dirty="0" smtClean="0"/>
              <a:t>Ο Σχολικός Νοσηλευτής/</a:t>
            </a:r>
            <a:r>
              <a:rPr lang="el-GR" sz="2000" dirty="0" err="1" smtClean="0"/>
              <a:t>ρια</a:t>
            </a:r>
            <a:r>
              <a:rPr lang="el-GR" sz="2000" dirty="0" smtClean="0"/>
              <a:t> ή Νοσηλευτής/</a:t>
            </a:r>
            <a:r>
              <a:rPr lang="el-GR" sz="2000" dirty="0" err="1" smtClean="0"/>
              <a:t>ρια</a:t>
            </a:r>
            <a:r>
              <a:rPr lang="el-GR" sz="2000" dirty="0" smtClean="0"/>
              <a:t> ειδικής αγωγής (εφόσον όμως εργάζεται στη Ειδική Αγωγή) είναι νοσηλευτής, απόφοιτος Α.Ε.Ι Νοσηλευτικής ή άλλων ισοτίμων πανεπιστημιακών σχολών νοσηλευτικής του εξωτερικού και έχει ως κύριο έργο την προαγωγή της υγείας, της υγιεινής και ασφάλειας στη σχολική μονάδα, παρεμβαίνοντας παράλληλα στα προβλήματα υγείας (επείγοντα ή μη) που προκύπτουν στη σχολική μονάδα ευθύνης του. </a:t>
            </a:r>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8" name="Ορθογώνιο 7"/>
          <p:cNvSpPr/>
          <p:nvPr/>
        </p:nvSpPr>
        <p:spPr>
          <a:xfrm>
            <a:off x="1028960" y="2838266"/>
            <a:ext cx="11103428" cy="4093428"/>
          </a:xfrm>
          <a:prstGeom prst="rect">
            <a:avLst/>
          </a:prstGeom>
        </p:spPr>
        <p:txBody>
          <a:bodyPr wrap="square">
            <a:spAutoFit/>
          </a:bodyPr>
          <a:lstStyle/>
          <a:p>
            <a:r>
              <a:rPr lang="el-GR" sz="2000" b="1" dirty="0" smtClean="0"/>
              <a:t>Ο ρόλος και οι αρμοδιότητες του Σχολικού νοσηλευτή είναι:</a:t>
            </a:r>
          </a:p>
          <a:p>
            <a:endParaRPr lang="el-GR" sz="2000" b="1" dirty="0" smtClean="0"/>
          </a:p>
          <a:p>
            <a:pPr marL="285750" indent="-285750">
              <a:buFont typeface="Arial" panose="020B0604020202020204" pitchFamily="34" charset="0"/>
              <a:buChar char="•"/>
            </a:pPr>
            <a:r>
              <a:rPr lang="el-GR" sz="2000" dirty="0" smtClean="0"/>
              <a:t>Πρόληψη και αντιμετώπιση έκτακτου περιστατικού</a:t>
            </a:r>
          </a:p>
          <a:p>
            <a:pPr marL="285750" indent="-285750">
              <a:buFont typeface="Arial" panose="020B0604020202020204" pitchFamily="34" charset="0"/>
              <a:buChar char="•"/>
            </a:pPr>
            <a:r>
              <a:rPr lang="el-GR" sz="2000" dirty="0" smtClean="0"/>
              <a:t>Παροχή πρώτων βοηθειών ,διακομιδή αν χρειάζεται</a:t>
            </a:r>
          </a:p>
          <a:p>
            <a:pPr marL="285750" indent="-285750">
              <a:buFont typeface="Arial" panose="020B0604020202020204" pitchFamily="34" charset="0"/>
              <a:buChar char="•"/>
            </a:pPr>
            <a:r>
              <a:rPr lang="el-GR" sz="2000" dirty="0" smtClean="0"/>
              <a:t>Οργάνωση γραφείου νοσηλευτή και φαρμακείου (απαραίτητος εξοπλισμός)</a:t>
            </a:r>
          </a:p>
          <a:p>
            <a:pPr marL="285750" indent="-285750">
              <a:buFont typeface="Arial" panose="020B0604020202020204" pitchFamily="34" charset="0"/>
              <a:buChar char="•"/>
            </a:pPr>
            <a:r>
              <a:rPr lang="el-GR" sz="2000" dirty="0" smtClean="0"/>
              <a:t>Προαγωγή υγείας σχολικού πληθυσμού </a:t>
            </a:r>
          </a:p>
          <a:p>
            <a:pPr marL="285750" indent="-285750">
              <a:buFont typeface="Arial" panose="020B0604020202020204" pitchFamily="34" charset="0"/>
              <a:buChar char="•"/>
            </a:pPr>
            <a:r>
              <a:rPr lang="el-GR" sz="2000" dirty="0" smtClean="0"/>
              <a:t>Εφαρμογή προγραμμάτων Αγωγής και Προαγωγής υγείας</a:t>
            </a:r>
          </a:p>
          <a:p>
            <a:pPr marL="285750" indent="-285750">
              <a:buFont typeface="Arial" panose="020B0604020202020204" pitchFamily="34" charset="0"/>
              <a:buChar char="•"/>
            </a:pPr>
            <a:r>
              <a:rPr lang="el-GR" sz="2000" dirty="0" smtClean="0"/>
              <a:t>Έλεγχος κατάστασης υγείας όλου του προσωπικού</a:t>
            </a:r>
          </a:p>
          <a:p>
            <a:pPr marL="285750" indent="-285750">
              <a:buFont typeface="Arial" panose="020B0604020202020204" pitchFamily="34" charset="0"/>
              <a:buChar char="•"/>
            </a:pPr>
            <a:r>
              <a:rPr lang="el-GR" sz="2000" dirty="0" smtClean="0"/>
              <a:t>Διεξαγωγή ερευνητικών προγραμμάτων με σκοπό τη βελτίωση της παρεχόμενης φροντίδας υγείας</a:t>
            </a:r>
          </a:p>
          <a:p>
            <a:pPr marL="285750" indent="-285750">
              <a:buFont typeface="Arial" panose="020B0604020202020204" pitchFamily="34" charset="0"/>
              <a:buChar char="•"/>
            </a:pPr>
            <a:r>
              <a:rPr lang="el-GR" sz="2000" dirty="0" smtClean="0"/>
              <a:t>Συμμετοχή σε όλες τις επιτροπές και τα όργανα της εκπαίδευσης και του σχολείου</a:t>
            </a:r>
          </a:p>
          <a:p>
            <a:pPr marL="285750" indent="-285750">
              <a:buFont typeface="Arial" panose="020B0604020202020204" pitchFamily="34" charset="0"/>
              <a:buChar char="•"/>
            </a:pPr>
            <a:r>
              <a:rPr lang="el-GR" sz="2000" dirty="0" smtClean="0"/>
              <a:t>Παρακολούθηση της υγείας των μαθητών</a:t>
            </a:r>
          </a:p>
          <a:p>
            <a:pPr marL="285750" indent="-285750">
              <a:buFont typeface="Arial" panose="020B0604020202020204" pitchFamily="34" charset="0"/>
              <a:buChar char="•"/>
            </a:pPr>
            <a:r>
              <a:rPr lang="el-GR" sz="2000" dirty="0" smtClean="0"/>
              <a:t>Συμμετοχή στον έλεγχο και την παρακολούθηση των συνθηκών υγιεινής του σχολικού περιβάλλοντος …..</a:t>
            </a:r>
            <a:endParaRPr lang="el-GR" sz="2000" dirty="0"/>
          </a:p>
        </p:txBody>
      </p:sp>
      <p:sp>
        <p:nvSpPr>
          <p:cNvPr id="9" name="Ορθογώνιο 8"/>
          <p:cNvSpPr/>
          <p:nvPr/>
        </p:nvSpPr>
        <p:spPr>
          <a:xfrm>
            <a:off x="7658100" y="2176517"/>
            <a:ext cx="4474288" cy="1938992"/>
          </a:xfrm>
          <a:prstGeom prst="rect">
            <a:avLst/>
          </a:prstGeom>
          <a:solidFill>
            <a:schemeClr val="accent5">
              <a:lumMod val="20000"/>
              <a:lumOff val="80000"/>
            </a:schemeClr>
          </a:solidFill>
        </p:spPr>
        <p:txBody>
          <a:bodyPr wrap="square">
            <a:spAutoFit/>
          </a:bodyPr>
          <a:lstStyle/>
          <a:p>
            <a:r>
              <a:rPr lang="el-GR" sz="2000" dirty="0" smtClean="0"/>
              <a:t>Για την Ελλάδα, τα ακριβή καθήκοντα και υποχρεώσεις του κλάδου ΠΕ25 Σχολικών Νοσηλευτών περιγράφονται αναλυτικά από το Άρθρο 1 της Κοινής Υπουργικής Απόφασης </a:t>
            </a:r>
            <a:r>
              <a:rPr lang="el-GR" sz="2000" b="1" dirty="0" smtClean="0"/>
              <a:t>88348/Δ3/2018 - ΦΕΚ 2038/Β/5-6-2018</a:t>
            </a:r>
            <a:r>
              <a:rPr lang="el-GR" sz="2000" dirty="0" smtClean="0"/>
              <a:t>.</a:t>
            </a:r>
            <a:endParaRPr lang="el-GR" sz="2000" dirty="0"/>
          </a:p>
        </p:txBody>
      </p:sp>
    </p:spTree>
    <p:extLst>
      <p:ext uri="{BB962C8B-B14F-4D97-AF65-F5344CB8AC3E}">
        <p14:creationId xmlns:p14="http://schemas.microsoft.com/office/powerpoint/2010/main" val="3417242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ΝΟΣΗΛΕΥΤΙΚΗ ΕΙΔΙΚΟΤΗΤΑ</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1028959" y="1145137"/>
            <a:ext cx="11103429" cy="707886"/>
          </a:xfrm>
          <a:prstGeom prst="rect">
            <a:avLst/>
          </a:prstGeom>
        </p:spPr>
        <p:txBody>
          <a:bodyPr wrap="square">
            <a:spAutoFit/>
          </a:bodyPr>
          <a:lstStyle/>
          <a:p>
            <a:r>
              <a:rPr lang="el-GR" sz="2000" dirty="0" smtClean="0"/>
              <a:t>Στον Ν.1579 αρ.5, ΦΕΚ 217/85 ορίζονται οι Ειδικότητες που μπορούν να αποκτήσουν οι Νοσηλευτές και είναι οι εξής: α) Παθολογική Νοσηλευτική Ειδικότητα, β)Χειρουργική, γ) Παιδιατρική, και δ)Ψυχιατρική</a:t>
            </a:r>
            <a:endParaRPr lang="el-GR" sz="2000" dirty="0"/>
          </a:p>
        </p:txBody>
      </p:sp>
      <p:sp>
        <p:nvSpPr>
          <p:cNvPr id="8" name="Ορθογώνιο 7"/>
          <p:cNvSpPr/>
          <p:nvPr/>
        </p:nvSpPr>
        <p:spPr>
          <a:xfrm>
            <a:off x="1213755" y="2275756"/>
            <a:ext cx="11108873" cy="1015663"/>
          </a:xfrm>
          <a:prstGeom prst="rect">
            <a:avLst/>
          </a:prstGeom>
        </p:spPr>
        <p:txBody>
          <a:bodyPr wrap="square">
            <a:spAutoFit/>
          </a:bodyPr>
          <a:lstStyle/>
          <a:p>
            <a:r>
              <a:rPr lang="el-GR" sz="2000" dirty="0" smtClean="0"/>
              <a:t>«ΑΠΟΚΤΗΣΗ ΝΟΔΗΛΕΥΤΙΚΗΣ ΕΙΔΙΚΟΤΗΤΑΣ ΚΑΙ ΣΥΝΕΧΙΖΟΜΕΝΗ ΕΚΠΑΙΔΕΥΣΗ ΝΟΣΗΛΕΥΤΩΝ»</a:t>
            </a:r>
          </a:p>
          <a:p>
            <a:r>
              <a:rPr lang="el-GR" sz="2000" dirty="0" smtClean="0"/>
              <a:t>Η Ολομέλεια του Ε.Σ.Α.Ν. το 2018 ζήτησε την ανανέωση του ως άνω νόμου με τον εμπλουτισμό των παρεχόμενων ειδικοτήτων. Με το  άρθρο 58 του ν. 4690/2020 οι ειδικότητες διαμορφώνονται ως εξής:</a:t>
            </a:r>
            <a:endParaRPr lang="el-GR" sz="2000" dirty="0"/>
          </a:p>
        </p:txBody>
      </p:sp>
      <p:sp>
        <p:nvSpPr>
          <p:cNvPr id="9" name="Ορθογώνιο 8"/>
          <p:cNvSpPr/>
          <p:nvPr/>
        </p:nvSpPr>
        <p:spPr>
          <a:xfrm>
            <a:off x="1213755" y="3429000"/>
            <a:ext cx="5252359" cy="2862322"/>
          </a:xfrm>
          <a:prstGeom prst="rect">
            <a:avLst/>
          </a:prstGeom>
        </p:spPr>
        <p:txBody>
          <a:bodyPr wrap="square">
            <a:spAutoFit/>
          </a:bodyPr>
          <a:lstStyle/>
          <a:p>
            <a:r>
              <a:rPr lang="el-GR" sz="2000" b="1" u="sng" dirty="0" smtClean="0"/>
              <a:t>Νοσηλευτικές Ειδικότητες:</a:t>
            </a:r>
          </a:p>
          <a:p>
            <a:pPr marL="358775" indent="-358775">
              <a:buFont typeface="+mj-lt"/>
              <a:buAutoNum type="arabicPeriod"/>
            </a:pPr>
            <a:r>
              <a:rPr lang="el-GR" sz="2000" dirty="0" smtClean="0"/>
              <a:t>Ανακουφιστική &amp; Υποστηρικτική Νοσηλευτική Φροντίδα</a:t>
            </a:r>
          </a:p>
          <a:p>
            <a:pPr marL="358775" indent="-358775">
              <a:buFont typeface="+mj-lt"/>
              <a:buAutoNum type="arabicPeriod"/>
            </a:pPr>
            <a:r>
              <a:rPr lang="el-GR" sz="2000" dirty="0" smtClean="0"/>
              <a:t>Γεροντολογική Νοσηλευτική</a:t>
            </a:r>
          </a:p>
          <a:p>
            <a:pPr marL="358775" indent="-358775">
              <a:buFont typeface="+mj-lt"/>
              <a:buAutoNum type="arabicPeriod"/>
            </a:pPr>
            <a:r>
              <a:rPr lang="el-GR" sz="2000" dirty="0" smtClean="0"/>
              <a:t>Επείγουσα &amp; Εντατική Νοσηλευτική</a:t>
            </a:r>
          </a:p>
          <a:p>
            <a:pPr marL="358775" indent="-358775">
              <a:buFont typeface="+mj-lt"/>
              <a:buAutoNum type="arabicPeriod"/>
            </a:pPr>
            <a:r>
              <a:rPr lang="el-GR" sz="2000" dirty="0" smtClean="0"/>
              <a:t>Νοσηλευτική Δημόσιας Υγείας / Κοινοτική Νοσηλευτική</a:t>
            </a:r>
          </a:p>
          <a:p>
            <a:pPr marL="358775" indent="-358775">
              <a:buFont typeface="+mj-lt"/>
              <a:buAutoNum type="arabicPeriod"/>
            </a:pPr>
            <a:r>
              <a:rPr lang="el-GR" sz="2000" dirty="0" smtClean="0"/>
              <a:t>Νοσηλευτική Καρδιαγγειακών παθήσεων</a:t>
            </a:r>
          </a:p>
          <a:p>
            <a:endParaRPr lang="el-GR" sz="2000" b="1" u="sng" dirty="0" smtClean="0"/>
          </a:p>
        </p:txBody>
      </p:sp>
      <p:sp>
        <p:nvSpPr>
          <p:cNvPr id="11" name="Ορθογώνιο 10"/>
          <p:cNvSpPr/>
          <p:nvPr/>
        </p:nvSpPr>
        <p:spPr>
          <a:xfrm>
            <a:off x="7102929" y="3714152"/>
            <a:ext cx="5459444" cy="1631216"/>
          </a:xfrm>
          <a:prstGeom prst="rect">
            <a:avLst/>
          </a:prstGeom>
        </p:spPr>
        <p:txBody>
          <a:bodyPr wrap="square">
            <a:spAutoFit/>
          </a:bodyPr>
          <a:lstStyle/>
          <a:p>
            <a:pPr lvl="0"/>
            <a:r>
              <a:rPr lang="el-GR" sz="2000" dirty="0" smtClean="0">
                <a:solidFill>
                  <a:prstClr val="black"/>
                </a:solidFill>
              </a:rPr>
              <a:t>6.  Νοσηλευτική </a:t>
            </a:r>
            <a:r>
              <a:rPr lang="el-GR" sz="2000" dirty="0" err="1" smtClean="0">
                <a:solidFill>
                  <a:prstClr val="black"/>
                </a:solidFill>
              </a:rPr>
              <a:t>Παίδων</a:t>
            </a:r>
            <a:endParaRPr lang="el-GR" sz="2000" dirty="0" smtClean="0">
              <a:solidFill>
                <a:prstClr val="black"/>
              </a:solidFill>
            </a:endParaRPr>
          </a:p>
          <a:p>
            <a:pPr lvl="0"/>
            <a:r>
              <a:rPr lang="el-GR" sz="2000" dirty="0" smtClean="0">
                <a:solidFill>
                  <a:prstClr val="black"/>
                </a:solidFill>
              </a:rPr>
              <a:t>7.  Νοσηλευτική </a:t>
            </a:r>
            <a:r>
              <a:rPr lang="el-GR" sz="2000" dirty="0">
                <a:solidFill>
                  <a:prstClr val="black"/>
                </a:solidFill>
              </a:rPr>
              <a:t>Ψυχικής </a:t>
            </a:r>
            <a:r>
              <a:rPr lang="el-GR" sz="2000" dirty="0" smtClean="0">
                <a:solidFill>
                  <a:prstClr val="black"/>
                </a:solidFill>
              </a:rPr>
              <a:t>Υγείας</a:t>
            </a:r>
          </a:p>
          <a:p>
            <a:pPr lvl="0"/>
            <a:r>
              <a:rPr lang="el-GR" sz="2000" dirty="0" smtClean="0">
                <a:solidFill>
                  <a:prstClr val="black"/>
                </a:solidFill>
              </a:rPr>
              <a:t>8.  Ογκολογική Νοσηλευτική</a:t>
            </a:r>
          </a:p>
          <a:p>
            <a:pPr lvl="0"/>
            <a:r>
              <a:rPr lang="el-GR" sz="2000" dirty="0" smtClean="0">
                <a:solidFill>
                  <a:prstClr val="black"/>
                </a:solidFill>
              </a:rPr>
              <a:t>9.  Παθολογική Νοσηλευτική</a:t>
            </a:r>
          </a:p>
          <a:p>
            <a:pPr lvl="0"/>
            <a:r>
              <a:rPr lang="el-GR" sz="2000" dirty="0" smtClean="0">
                <a:solidFill>
                  <a:prstClr val="black"/>
                </a:solidFill>
              </a:rPr>
              <a:t>10. </a:t>
            </a:r>
            <a:r>
              <a:rPr lang="el-GR" sz="2000" dirty="0" err="1" smtClean="0">
                <a:solidFill>
                  <a:prstClr val="black"/>
                </a:solidFill>
              </a:rPr>
              <a:t>Περιεγχειρητική</a:t>
            </a:r>
            <a:r>
              <a:rPr lang="el-GR" sz="2000" dirty="0" smtClean="0">
                <a:solidFill>
                  <a:prstClr val="black"/>
                </a:solidFill>
              </a:rPr>
              <a:t> </a:t>
            </a:r>
            <a:r>
              <a:rPr lang="el-GR" sz="2000" dirty="0">
                <a:solidFill>
                  <a:prstClr val="black"/>
                </a:solidFill>
              </a:rPr>
              <a:t>Νοσηλευτική</a:t>
            </a:r>
          </a:p>
        </p:txBody>
      </p:sp>
    </p:spTree>
    <p:extLst>
      <p:ext uri="{BB962C8B-B14F-4D97-AF65-F5344CB8AC3E}">
        <p14:creationId xmlns:p14="http://schemas.microsoft.com/office/powerpoint/2010/main" val="3510701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64311"/>
            <a:ext cx="11222652" cy="504493"/>
          </a:xfrm>
        </p:spPr>
        <p:txBody>
          <a:bodyPr>
            <a:normAutofit/>
          </a:bodyPr>
          <a:lstStyle/>
          <a:p>
            <a:pPr algn="ctr"/>
            <a:r>
              <a:rPr lang="el-GR" sz="2800" dirty="0" smtClean="0">
                <a:latin typeface="Bahnschrift" panose="020B0502040204020203" pitchFamily="34" charset="0"/>
              </a:rPr>
              <a:t>ΕΞΕΙΔΙΚΕΥΣΕΙΣ</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969348" y="316557"/>
            <a:ext cx="11222652" cy="5632311"/>
          </a:xfrm>
          <a:prstGeom prst="rect">
            <a:avLst/>
          </a:prstGeom>
        </p:spPr>
        <p:txBody>
          <a:bodyPr wrap="square">
            <a:spAutoFit/>
          </a:bodyPr>
          <a:lstStyle/>
          <a:p>
            <a:endParaRPr lang="el-GR" sz="2000" dirty="0" smtClean="0"/>
          </a:p>
          <a:p>
            <a:pPr marL="441325" indent="-441325"/>
            <a:r>
              <a:rPr lang="el-GR" sz="2000" b="1" dirty="0" smtClean="0"/>
              <a:t>Οι εξειδικεύσεις </a:t>
            </a:r>
            <a:r>
              <a:rPr lang="el-GR" sz="2000" dirty="0" smtClean="0"/>
              <a:t>χορηγούνται στους κατόχους των παραπάνω ειδικοτήτων:</a:t>
            </a:r>
          </a:p>
          <a:p>
            <a:pPr marL="441325" indent="-441325"/>
            <a:r>
              <a:rPr lang="el-GR" sz="2000" dirty="0" smtClean="0"/>
              <a:t>α. Αιμοδοσία Χορηγείται σε κατόχους οποιασδήποτε ειδικότητας</a:t>
            </a:r>
          </a:p>
          <a:p>
            <a:pPr marL="441325" indent="-441325"/>
            <a:r>
              <a:rPr lang="el-GR" sz="2000" dirty="0" smtClean="0"/>
              <a:t>β. Νεφρολογική Νοσηλευτική. Χορηγείται σε κατόχους οποιασδήποτε ειδικότητας</a:t>
            </a:r>
          </a:p>
          <a:p>
            <a:pPr marL="441325" indent="-441325"/>
            <a:r>
              <a:rPr lang="el-GR" sz="2000" dirty="0" smtClean="0"/>
              <a:t>γ. Νοσηλευτική Αναισθησιολογία. Χορηγείται σε κατόχους οποιασδήποτε ειδικότητας</a:t>
            </a:r>
          </a:p>
          <a:p>
            <a:pPr marL="441325" indent="-441325"/>
            <a:r>
              <a:rPr lang="el-GR" sz="2000" dirty="0" smtClean="0"/>
              <a:t>δ. Νοσηλευτική διαχείριση του Σακχαρώδη Διαβήτη. Χορηγείται σε κατόχους οποιασδήποτε ειδικότητας</a:t>
            </a:r>
          </a:p>
          <a:p>
            <a:pPr marL="441325" indent="-441325"/>
            <a:r>
              <a:rPr lang="el-GR" sz="2000" dirty="0" smtClean="0"/>
              <a:t>ε. Νοσηλευτική Χειρουργείου. Χορηγείται σε κατόχους όλων των ειδικοτήτων εξαιρουμένης της Ειδικότητας Κοινοτικής Νοσηλευτικής</a:t>
            </a:r>
          </a:p>
          <a:p>
            <a:pPr marL="441325" indent="-441325"/>
            <a:r>
              <a:rPr lang="el-GR" sz="2000" dirty="0" err="1" smtClean="0"/>
              <a:t>στ</a:t>
            </a:r>
            <a:r>
              <a:rPr lang="el-GR" sz="2000" dirty="0" smtClean="0"/>
              <a:t>. Διαχείριση Εξωσωματικής Κυκλοφορίας.  Χορηγείται σε κατόχους όλων των ειδικοτήτων εξαιρουμένης της Ειδικότητας Κοινοτικής Νοσηλευτικής</a:t>
            </a:r>
          </a:p>
          <a:p>
            <a:pPr marL="441325" indent="-441325"/>
            <a:r>
              <a:rPr lang="el-GR" sz="2000" dirty="0" smtClean="0"/>
              <a:t>ζ. Νοσηλευτική Ελέγχου Λοιμώξεων. Χορηγείται σε κατόχους οποιασδήποτε ειδικότητας</a:t>
            </a:r>
          </a:p>
          <a:p>
            <a:pPr marL="441325" indent="-441325"/>
            <a:r>
              <a:rPr lang="el-GR" sz="2000" dirty="0" smtClean="0"/>
              <a:t>η. Νοσηλευτική Καρδιαγγειακών Παθήσεων. Χορηγείται σε κατόχους οποιασδήποτε ειδικότητας</a:t>
            </a:r>
          </a:p>
          <a:p>
            <a:pPr marL="441325" indent="-441325"/>
            <a:r>
              <a:rPr lang="el-GR" sz="2000" dirty="0" smtClean="0"/>
              <a:t>θ. Ογκολογική Νοσηλευτική. Χορηγείται σε κατόχους οποιασδήποτε ειδικότητας</a:t>
            </a:r>
          </a:p>
          <a:p>
            <a:pPr marL="441325" indent="-441325"/>
            <a:r>
              <a:rPr lang="el-GR" sz="2000" dirty="0" smtClean="0"/>
              <a:t>ι. Νοσηλευτική Αποκατάσταση. Χορηγείται σε κατόχους των ειδικοτήτων, Κοινοτικής Νοσηλευτικής, Παθολογικής Νοσηλευτικής και Χειρουργικής – </a:t>
            </a:r>
            <a:r>
              <a:rPr lang="el-GR" sz="2000" dirty="0" err="1" smtClean="0"/>
              <a:t>Περιεγχειρητικής</a:t>
            </a:r>
            <a:r>
              <a:rPr lang="el-GR" sz="2000" dirty="0" smtClean="0"/>
              <a:t> Νοσηλευτικής</a:t>
            </a:r>
          </a:p>
          <a:p>
            <a:pPr marL="441325" indent="-441325"/>
            <a:r>
              <a:rPr lang="el-GR" sz="2000" dirty="0" smtClean="0"/>
              <a:t>κ. Συντονιστή Μεταμόσχευσης. Χορηγείται σε κατόχους όλων των ειδικοτήτων εξαιρουμένης της Ειδικότητας Κοινοτικής Νοσηλευτικής</a:t>
            </a:r>
          </a:p>
          <a:p>
            <a:pPr marL="441325" indent="-441325"/>
            <a:r>
              <a:rPr lang="el-GR" sz="2000" dirty="0"/>
              <a:t>λ</a:t>
            </a:r>
            <a:r>
              <a:rPr lang="el-GR" sz="2000" dirty="0" smtClean="0"/>
              <a:t>. Δερματολογική Νοσηλευτική</a:t>
            </a:r>
            <a:endParaRPr lang="el-GR" sz="2000" dirty="0"/>
          </a:p>
        </p:txBody>
      </p:sp>
      <p:sp>
        <p:nvSpPr>
          <p:cNvPr id="8" name="Ορθογώνιο 7"/>
          <p:cNvSpPr/>
          <p:nvPr/>
        </p:nvSpPr>
        <p:spPr>
          <a:xfrm>
            <a:off x="1189524" y="6181512"/>
            <a:ext cx="10782300" cy="707886"/>
          </a:xfrm>
          <a:prstGeom prst="rect">
            <a:avLst/>
          </a:prstGeom>
        </p:spPr>
        <p:txBody>
          <a:bodyPr wrap="square">
            <a:spAutoFit/>
          </a:bodyPr>
          <a:lstStyle/>
          <a:p>
            <a:pPr algn="ctr"/>
            <a:r>
              <a:rPr lang="el-GR" sz="2000" b="1" dirty="0" smtClean="0"/>
              <a:t>Η διάρκεια εκπαίδευσης για τις ειδικότητες είναι 18 μήνες. </a:t>
            </a:r>
          </a:p>
          <a:p>
            <a:pPr algn="ctr"/>
            <a:r>
              <a:rPr lang="el-GR" sz="2000" b="1" dirty="0" smtClean="0"/>
              <a:t>Η διάρκεια εκπαίδευσης για τις εξειδικεύσεις είναι έξι (6) μήνες μετά τη λήψη ειδικότητας.</a:t>
            </a:r>
            <a:endParaRPr lang="el-GR" sz="2000" b="1" dirty="0"/>
          </a:p>
        </p:txBody>
      </p:sp>
    </p:spTree>
    <p:extLst>
      <p:ext uri="{BB962C8B-B14F-4D97-AF65-F5344CB8AC3E}">
        <p14:creationId xmlns:p14="http://schemas.microsoft.com/office/powerpoint/2010/main" val="2409453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ΤΟΜΕΙΣ ΑΠΑΣΧΟΛΗΣΗΣ – ΛΟΙΠΟΙ ΕΠΑΓΓΕΛΜΑΤΙΚΟΙ ΡΟΛΟΙ</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969348" y="525304"/>
            <a:ext cx="11222652" cy="6093976"/>
          </a:xfrm>
          <a:prstGeom prst="rect">
            <a:avLst/>
          </a:prstGeom>
        </p:spPr>
        <p:txBody>
          <a:bodyPr wrap="square">
            <a:spAutoFit/>
          </a:bodyPr>
          <a:lstStyle/>
          <a:p>
            <a:pPr marL="342900" indent="-342900">
              <a:lnSpc>
                <a:spcPct val="150000"/>
              </a:lnSpc>
              <a:buFont typeface="Arial" panose="020B0604020202020204" pitchFamily="34" charset="0"/>
              <a:buChar char="•"/>
            </a:pPr>
            <a:r>
              <a:rPr lang="el-GR" sz="2000" dirty="0" smtClean="0"/>
              <a:t>Ο Πτυχιούχος Νοσηλευτής/</a:t>
            </a:r>
            <a:r>
              <a:rPr lang="el-GR" sz="2000" dirty="0" err="1" smtClean="0"/>
              <a:t>ρια</a:t>
            </a:r>
            <a:r>
              <a:rPr lang="el-GR" sz="2000" dirty="0" smtClean="0"/>
              <a:t> μπορεί να εργαστεί τόσο αυτόνομα, όσο και με άλλους επαγγελματίες υγείας και επιστήμονες του χώρου ως μέλος της διεπιστημονικής ομάδας.</a:t>
            </a:r>
          </a:p>
          <a:p>
            <a:pPr marL="342900" indent="-342900">
              <a:lnSpc>
                <a:spcPct val="150000"/>
              </a:lnSpc>
              <a:buFont typeface="Arial" panose="020B0604020202020204" pitchFamily="34" charset="0"/>
              <a:buChar char="•"/>
            </a:pPr>
            <a:r>
              <a:rPr lang="el-GR" sz="2000" dirty="0" smtClean="0"/>
              <a:t>Ο Νοσηλευτής/</a:t>
            </a:r>
            <a:r>
              <a:rPr lang="el-GR" sz="2000" dirty="0" err="1" smtClean="0"/>
              <a:t>ρια</a:t>
            </a:r>
            <a:r>
              <a:rPr lang="el-GR" sz="2000" dirty="0" smtClean="0"/>
              <a:t> , ανάλογα με την εκπαίδευσή του μπορεί να εργαστεί ως στέλεχος σε Νοσοκομεία (Δημόσια - Ιδιωτικά), κλινικές, κέντρα υγείας, εμβολιαστικά κέντρα, ιατρεία και εργαστήρια, καθώς επίσης και σε φορείς και οργανισμούς όπως: Εθνικός Οργανισμός Δημόσιας Υγείας (Ε.Ο.Δ.Υ), Εθνικός Οργανισμός Παροχής Υπηρεσιών Υγείας (Ε.Ο.Π.Υ.Υ.), Κέντρα Ελέγχου και Πρόληψης Ασθενειών (C.D.C), Ερευνητικά κέντρα (τόσο στην Ελλάδα όσο και στο εξωτερικό), Παγκόσμιο Οργανισμό Υγείας (Π.Ο.Υ) κ.α.</a:t>
            </a:r>
          </a:p>
          <a:p>
            <a:pPr marL="342900" indent="-342900">
              <a:lnSpc>
                <a:spcPct val="150000"/>
              </a:lnSpc>
              <a:buFont typeface="Arial" panose="020B0604020202020204" pitchFamily="34" charset="0"/>
              <a:buChar char="•"/>
            </a:pPr>
            <a:r>
              <a:rPr lang="el-GR" sz="2000" dirty="0" smtClean="0"/>
              <a:t>Επιπλέον, μπορεί να εργαστεί σε κέντρα αποκατάστασης, διαγνωστικά κέντρα, φαρμακεία, φαρμακοβιομηχανίες, </a:t>
            </a:r>
            <a:r>
              <a:rPr lang="el-GR" sz="2000" dirty="0" err="1" smtClean="0"/>
              <a:t>φυσικοθεραπευτήρια</a:t>
            </a:r>
            <a:r>
              <a:rPr lang="el-GR" sz="2000" dirty="0" smtClean="0"/>
              <a:t>, σε τομείς υγείας ασφαλιστικών οργανισμών, γηροκομεία (οίκοι ευγηρίας), ΚΑΠΗ (Κέντρα Ανοιχτής Προστασίας Ηλικιωμένων), ιδρύματα, σε παιδικές κατασκηνώσεις, οργανωμένα κάμπινγκ, χιονοδρομικά κέντρα, ιαματικά λουτρά, σε αγροτικό ή ημιαστικό ιατρείο και πλοία και σε διάφορες εταιρείες ή βιομηχανίες ως νοσηλευτές εργασίας. </a:t>
            </a:r>
            <a:endParaRPr lang="el-GR" sz="2000" dirty="0"/>
          </a:p>
        </p:txBody>
      </p:sp>
    </p:spTree>
    <p:extLst>
      <p:ext uri="{BB962C8B-B14F-4D97-AF65-F5344CB8AC3E}">
        <p14:creationId xmlns:p14="http://schemas.microsoft.com/office/powerpoint/2010/main" val="25541589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Ορθογώνιο 6"/>
          <p:cNvSpPr/>
          <p:nvPr/>
        </p:nvSpPr>
        <p:spPr>
          <a:xfrm>
            <a:off x="969348" y="729997"/>
            <a:ext cx="11222652" cy="6093976"/>
          </a:xfrm>
          <a:prstGeom prst="rect">
            <a:avLst/>
          </a:prstGeom>
        </p:spPr>
        <p:txBody>
          <a:bodyPr wrap="square">
            <a:spAutoFit/>
          </a:bodyPr>
          <a:lstStyle/>
          <a:p>
            <a:pPr marL="342900" indent="-342900">
              <a:lnSpc>
                <a:spcPct val="150000"/>
              </a:lnSpc>
              <a:buFont typeface="Arial" panose="020B0604020202020204" pitchFamily="34" charset="0"/>
              <a:buChar char="•"/>
            </a:pPr>
            <a:r>
              <a:rPr lang="el-GR" sz="2000" dirty="0" smtClean="0"/>
              <a:t>Ως σχολικός νοσηλευτής/</a:t>
            </a:r>
            <a:r>
              <a:rPr lang="el-GR" sz="2000" dirty="0" err="1" smtClean="0"/>
              <a:t>ρια</a:t>
            </a:r>
            <a:r>
              <a:rPr lang="el-GR" sz="2000" dirty="0" smtClean="0"/>
              <a:t>, σε σχολεία (Δημόσια - Ιδιωτικά), σε παιδικούς σταθμούς (δημόσιους - ιδιωτικούς), κολέγια, πανεπιστήμια καθώς και στην </a:t>
            </a:r>
            <a:r>
              <a:rPr lang="el-GR" sz="2000" dirty="0" err="1" smtClean="0"/>
              <a:t>στην</a:t>
            </a:r>
            <a:r>
              <a:rPr lang="el-GR" sz="2000" dirty="0" smtClean="0"/>
              <a:t> Ειδική Αγωγή.</a:t>
            </a:r>
          </a:p>
          <a:p>
            <a:pPr marL="342900" indent="-342900">
              <a:lnSpc>
                <a:spcPct val="150000"/>
              </a:lnSpc>
              <a:buFont typeface="Arial" panose="020B0604020202020204" pitchFamily="34" charset="0"/>
              <a:buChar char="•"/>
            </a:pPr>
            <a:r>
              <a:rPr lang="el-GR" sz="2000" dirty="0" smtClean="0"/>
              <a:t>Στην εκπαίδευση, ως διδακτικό προσωπικό στην δευτεροβάθμια εκπαίδευση (ΕΠΑΛ, ΙΕΚ), καθώς και στην τριτοβάθμια ως διδακτικό - ερευνητικό προσωπικό σε Τ.Ε.Ι και Πανεπιστήμια έχοντας την συνήθη εξέλιξη.</a:t>
            </a:r>
          </a:p>
          <a:p>
            <a:pPr marL="342900" indent="-342900">
              <a:lnSpc>
                <a:spcPct val="150000"/>
              </a:lnSpc>
              <a:buFont typeface="Arial" panose="020B0604020202020204" pitchFamily="34" charset="0"/>
              <a:buChar char="•"/>
            </a:pPr>
            <a:r>
              <a:rPr lang="el-GR" sz="2000" dirty="0" smtClean="0"/>
              <a:t>Επιπλέον μπορεί να εργαστεί ως πλήρωμα ασθενοφόρου ή κινητών μονάδων (Ε.Κ.Α.Β), πρόγραμμα βοήθεια στο σπίτι των δήμων, αθλητικά κέντρα και μεγάλες επιχειρήσεις που διαθέτουν ιατρεία για το προσωπικό, καθώς και ως ελεύθερος επαγγελματίας, προσλαμβάνεται από ιδιώτες για τη φροντίδα ασθενών στο σπίτι (Νοσηλεία κατ' </a:t>
            </a:r>
            <a:r>
              <a:rPr lang="el-GR" sz="2000" dirty="0" err="1" smtClean="0"/>
              <a:t>οίκον</a:t>
            </a:r>
            <a:r>
              <a:rPr lang="el-GR" sz="2000" dirty="0" smtClean="0"/>
              <a:t>) ή σε νοσοκομείο.</a:t>
            </a:r>
          </a:p>
          <a:p>
            <a:pPr marL="342900" indent="-342900">
              <a:lnSpc>
                <a:spcPct val="150000"/>
              </a:lnSpc>
              <a:buFont typeface="Arial" panose="020B0604020202020204" pitchFamily="34" charset="0"/>
              <a:buChar char="•"/>
            </a:pPr>
            <a:r>
              <a:rPr lang="el-GR" sz="2000" dirty="0" smtClean="0"/>
              <a:t>Τέλος, μπορεί να εργαστεί σε τομείς στην έρευνα (Θεωρητική και Εφαρμοσμένη) και στον πολιτικό σχεδιασμό στο χώρο της υγείας (πολιτική δημόσιας υγείας).</a:t>
            </a:r>
          </a:p>
          <a:p>
            <a:pPr marL="342900" indent="-342900">
              <a:lnSpc>
                <a:spcPct val="150000"/>
              </a:lnSpc>
              <a:buFont typeface="Arial" panose="020B0604020202020204" pitchFamily="34" charset="0"/>
              <a:buChar char="•"/>
            </a:pPr>
            <a:r>
              <a:rPr lang="el-GR" sz="2000" dirty="0" smtClean="0"/>
              <a:t>Μπορεί να ασκήσει το επάγγελμα σε όλες τις χώρες της Ευρωπαϊκής Ένωσης σύμφωνα με τις εκάστοτε διατάξεις. </a:t>
            </a:r>
            <a:endParaRPr lang="el-GR" sz="2000" dirty="0"/>
          </a:p>
        </p:txBody>
      </p:sp>
      <p:sp>
        <p:nvSpPr>
          <p:cNvPr id="8" name="Τίτλος 1"/>
          <p:cNvSpPr>
            <a:spLocks noGrp="1"/>
          </p:cNvSpPr>
          <p:nvPr>
            <p:ph type="title"/>
          </p:nvPr>
        </p:nvSpPr>
        <p:spPr>
          <a:xfrm>
            <a:off x="969963" y="20638"/>
            <a:ext cx="11222037" cy="504825"/>
          </a:xfrm>
        </p:spPr>
        <p:txBody>
          <a:bodyPr>
            <a:normAutofit/>
          </a:bodyPr>
          <a:lstStyle/>
          <a:p>
            <a:pPr algn="ctr"/>
            <a:r>
              <a:rPr lang="el-GR" sz="2800" dirty="0" smtClean="0">
                <a:latin typeface="Bahnschrift" panose="020B0502040204020203" pitchFamily="34" charset="0"/>
              </a:rPr>
              <a:t>ΤΟΜΕΙΣ ΑΠΑΣΧΟΛΗΣΗΣ – ΛΟΙΠΟΙ ΕΠΑΓΓΕΛΜΑΤΙΚΟΙ ΡΟΛΟΙ</a:t>
            </a:r>
            <a:endParaRPr lang="el-GR" sz="2800" dirty="0">
              <a:latin typeface="Bahnschrift" panose="020B0502040204020203" pitchFamily="34" charset="0"/>
            </a:endParaRPr>
          </a:p>
        </p:txBody>
      </p:sp>
    </p:spTree>
    <p:extLst>
      <p:ext uri="{BB962C8B-B14F-4D97-AF65-F5344CB8AC3E}">
        <p14:creationId xmlns:p14="http://schemas.microsoft.com/office/powerpoint/2010/main" val="347918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ΤΟΜΕΙΣ ΑΠΑΣΧΟΛΗΣΗΣ – ΛΟΙΠΟΙ ΕΠΑΓΓΕΛΜΑΤΙΚΟΙ ΡΟΛΟΙ</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pPr>
              <a:lnSpc>
                <a:spcPct val="100000"/>
              </a:lnSpc>
            </a:pPr>
            <a:r>
              <a:rPr lang="el-GR" sz="2000" dirty="0"/>
              <a:t>Σ</a:t>
            </a:r>
            <a:r>
              <a:rPr lang="el-GR" sz="2000" dirty="0" smtClean="0"/>
              <a:t>τον Αθλητισμό (αθλητικές εγκαταστάσεις, Ιατρικό </a:t>
            </a:r>
            <a:r>
              <a:rPr lang="en-US" sz="2000" dirty="0" smtClean="0"/>
              <a:t>team</a:t>
            </a:r>
            <a:r>
              <a:rPr lang="el-GR" sz="2000" dirty="0" smtClean="0"/>
              <a:t> ομάδων…)</a:t>
            </a:r>
          </a:p>
          <a:p>
            <a:pPr>
              <a:lnSpc>
                <a:spcPct val="100000"/>
              </a:lnSpc>
            </a:pPr>
            <a:r>
              <a:rPr lang="el-GR" sz="2000" dirty="0" smtClean="0"/>
              <a:t>Ταξιδιωτική Νοσηλευτική (κρουαζιερόπλοια ως </a:t>
            </a:r>
            <a:r>
              <a:rPr lang="en-US" sz="2000" dirty="0" smtClean="0"/>
              <a:t>International Nurse</a:t>
            </a:r>
            <a:r>
              <a:rPr lang="el-GR" sz="2000" dirty="0" smtClean="0"/>
              <a:t>, αεροδρόμια και αεροπλάνα, θέρετρα…)</a:t>
            </a:r>
          </a:p>
          <a:p>
            <a:pPr>
              <a:lnSpc>
                <a:spcPct val="100000"/>
              </a:lnSpc>
            </a:pPr>
            <a:r>
              <a:rPr lang="el-GR" sz="2000" dirty="0" smtClean="0"/>
              <a:t>Σε μονάδες παροχής φροντίδας σε ασθενείς τελικού σταδίου (Ανακουφιστική – </a:t>
            </a:r>
            <a:r>
              <a:rPr lang="en-US" sz="2000" dirty="0" smtClean="0"/>
              <a:t>Hospice)</a:t>
            </a:r>
            <a:endParaRPr lang="el-GR" sz="2000" dirty="0" smtClean="0"/>
          </a:p>
          <a:p>
            <a:pPr>
              <a:lnSpc>
                <a:spcPct val="100000"/>
              </a:lnSpc>
            </a:pPr>
            <a:r>
              <a:rPr lang="el-GR" sz="2000" dirty="0" smtClean="0"/>
              <a:t>Νοσηλευτής Σύμβουλος (Υπουργεία, Οργανισμούς, Ευρωπαϊκούς φορείς, ΠΟΥ…)</a:t>
            </a:r>
          </a:p>
          <a:p>
            <a:pPr>
              <a:lnSpc>
                <a:spcPct val="100000"/>
              </a:lnSpc>
            </a:pPr>
            <a:r>
              <a:rPr lang="el-GR" sz="2000" dirty="0" smtClean="0"/>
              <a:t>Στον Ελληνικό Στρατό</a:t>
            </a:r>
          </a:p>
          <a:p>
            <a:pPr>
              <a:lnSpc>
                <a:spcPct val="100000"/>
              </a:lnSpc>
            </a:pPr>
            <a:r>
              <a:rPr lang="el-GR" sz="2000" dirty="0" smtClean="0"/>
              <a:t>Στα σώματα Ασφαλείας</a:t>
            </a:r>
          </a:p>
          <a:p>
            <a:pPr>
              <a:lnSpc>
                <a:spcPct val="100000"/>
              </a:lnSpc>
            </a:pPr>
            <a:r>
              <a:rPr lang="el-GR" sz="2000" dirty="0" err="1" smtClean="0"/>
              <a:t>Αναισθητιστής</a:t>
            </a:r>
            <a:r>
              <a:rPr lang="el-GR" sz="2000" dirty="0" smtClean="0"/>
              <a:t> (Αμερική – Καναδάς)</a:t>
            </a:r>
          </a:p>
          <a:p>
            <a:pPr>
              <a:lnSpc>
                <a:spcPct val="100000"/>
              </a:lnSpc>
            </a:pPr>
            <a:r>
              <a:rPr lang="el-GR" sz="2000" dirty="0" smtClean="0"/>
              <a:t>Ελεύθερος Επαγγελματίας…</a:t>
            </a:r>
          </a:p>
          <a:p>
            <a:pPr>
              <a:lnSpc>
                <a:spcPct val="100000"/>
              </a:lnSpc>
            </a:pPr>
            <a:endParaRPr lang="el-GR" sz="2000" dirty="0"/>
          </a:p>
          <a:p>
            <a:pPr marL="0" indent="0" algn="ctr">
              <a:lnSpc>
                <a:spcPct val="100000"/>
              </a:lnSpc>
              <a:buNone/>
            </a:pPr>
            <a:endParaRPr lang="el-GR" sz="2000" b="1" dirty="0" smtClean="0"/>
          </a:p>
          <a:p>
            <a:pPr marL="0" indent="0" algn="ctr">
              <a:lnSpc>
                <a:spcPct val="100000"/>
              </a:lnSpc>
              <a:buNone/>
            </a:pPr>
            <a:r>
              <a:rPr lang="el-GR" sz="2000" b="1" dirty="0" smtClean="0"/>
              <a:t>Το Γραφείο Στατιστικής της Εργασίας (ΗΠΑ) κατατάσσει τους Νοσηλευτές στα 10 ταχύτερα αναπτυσσόμενα επαγγέλματα, προβάλλοντας ετήσια αύξηση προσφοράς και ζήτησης παγκοσμίως  έως το 2028 της τάξεως του 18%</a:t>
            </a:r>
          </a:p>
          <a:p>
            <a:pPr>
              <a:lnSpc>
                <a:spcPct val="100000"/>
              </a:lnSpc>
            </a:pPr>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pic>
        <p:nvPicPr>
          <p:cNvPr id="7" name="Εικόνα 6"/>
          <p:cNvPicPr>
            <a:picLocks noChangeAspect="1"/>
          </p:cNvPicPr>
          <p:nvPr/>
        </p:nvPicPr>
        <p:blipFill>
          <a:blip r:embed="rId5"/>
          <a:stretch>
            <a:fillRect/>
          </a:stretch>
        </p:blipFill>
        <p:spPr>
          <a:xfrm>
            <a:off x="5909867" y="2751009"/>
            <a:ext cx="6187645" cy="2425148"/>
          </a:xfrm>
          <a:prstGeom prst="rect">
            <a:avLst/>
          </a:prstGeom>
        </p:spPr>
      </p:pic>
    </p:spTree>
    <p:extLst>
      <p:ext uri="{BB962C8B-B14F-4D97-AF65-F5344CB8AC3E}">
        <p14:creationId xmlns:p14="http://schemas.microsoft.com/office/powerpoint/2010/main" val="14702722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11055096" cy="6117335"/>
          </a:xfrm>
        </p:spPr>
        <p:txBody>
          <a:bodyPr>
            <a:normAutofit/>
          </a:bodyPr>
          <a:lstStyle/>
          <a:p>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pic>
        <p:nvPicPr>
          <p:cNvPr id="7" name="Εικόνα 6"/>
          <p:cNvPicPr>
            <a:picLocks noChangeAspect="1"/>
          </p:cNvPicPr>
          <p:nvPr/>
        </p:nvPicPr>
        <p:blipFill>
          <a:blip r:embed="rId5"/>
          <a:stretch>
            <a:fillRect/>
          </a:stretch>
        </p:blipFill>
        <p:spPr>
          <a:xfrm>
            <a:off x="-1" y="0"/>
            <a:ext cx="12192001" cy="6883173"/>
          </a:xfrm>
          <a:prstGeom prst="rect">
            <a:avLst/>
          </a:prstGeom>
        </p:spPr>
      </p:pic>
      <p:sp>
        <p:nvSpPr>
          <p:cNvPr id="8" name="Ορθογώνιο 7"/>
          <p:cNvSpPr/>
          <p:nvPr/>
        </p:nvSpPr>
        <p:spPr>
          <a:xfrm>
            <a:off x="144177" y="65706"/>
            <a:ext cx="4464684" cy="1323439"/>
          </a:xfrm>
          <a:prstGeom prst="rect">
            <a:avLst/>
          </a:prstGeom>
        </p:spPr>
        <p:txBody>
          <a:bodyPr wrap="none">
            <a:spAutoFit/>
          </a:bodyPr>
          <a:lstStyle/>
          <a:p>
            <a:r>
              <a:rPr lang="el-GR" sz="4000" b="1" dirty="0" smtClean="0">
                <a:solidFill>
                  <a:schemeClr val="bg1"/>
                </a:solidFill>
              </a:rPr>
              <a:t>ΕΥΧΑΡΙΣΤΩ ΓΙΑ ΤΗΝ </a:t>
            </a:r>
          </a:p>
          <a:p>
            <a:r>
              <a:rPr lang="el-GR" sz="4000" b="1" dirty="0" smtClean="0">
                <a:solidFill>
                  <a:schemeClr val="bg1"/>
                </a:solidFill>
              </a:rPr>
              <a:t>ΠΡΟΣΟΧΗ ΣΑΣ</a:t>
            </a:r>
            <a:endParaRPr lang="el-GR" sz="4000" b="1" dirty="0">
              <a:solidFill>
                <a:schemeClr val="bg1"/>
              </a:solidFill>
            </a:endParaRPr>
          </a:p>
        </p:txBody>
      </p:sp>
    </p:spTree>
    <p:extLst>
      <p:ext uri="{BB962C8B-B14F-4D97-AF65-F5344CB8AC3E}">
        <p14:creationId xmlns:p14="http://schemas.microsoft.com/office/powerpoint/2010/main" val="3625371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ΟΦΕΛΗ ΕΦΑΡΜΟΓΗΣ ΔΙΕΥΡΥΜΕΝΩΝ ΝΟΣΗΛΕΥΤΙΚΩΝ ΡΟΛΩΝ</a:t>
            </a:r>
            <a:endParaRPr lang="el-GR" sz="2800" dirty="0">
              <a:latin typeface="Bahnschrift" panose="020B0502040204020203" pitchFamily="34" charset="0"/>
            </a:endParaRP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Θέση περιεχομένου 6"/>
          <p:cNvSpPr>
            <a:spLocks noGrp="1"/>
          </p:cNvSpPr>
          <p:nvPr>
            <p:ph idx="1"/>
          </p:nvPr>
        </p:nvSpPr>
        <p:spPr/>
        <p:txBody>
          <a:bodyPr/>
          <a:lstStyle/>
          <a:p>
            <a:endParaRPr lang="el-GR"/>
          </a:p>
        </p:txBody>
      </p:sp>
      <p:pic>
        <p:nvPicPr>
          <p:cNvPr id="8" name="Εικόνα 7"/>
          <p:cNvPicPr>
            <a:picLocks noChangeAspect="1"/>
          </p:cNvPicPr>
          <p:nvPr/>
        </p:nvPicPr>
        <p:blipFill>
          <a:blip r:embed="rId5"/>
          <a:stretch>
            <a:fillRect/>
          </a:stretch>
        </p:blipFill>
        <p:spPr>
          <a:xfrm>
            <a:off x="1" y="546115"/>
            <a:ext cx="12192000" cy="6311885"/>
          </a:xfrm>
          <a:prstGeom prst="rect">
            <a:avLst/>
          </a:prstGeom>
        </p:spPr>
      </p:pic>
      <p:sp>
        <p:nvSpPr>
          <p:cNvPr id="9" name="Ορθογώνιο 8"/>
          <p:cNvSpPr/>
          <p:nvPr/>
        </p:nvSpPr>
        <p:spPr>
          <a:xfrm>
            <a:off x="3262009" y="6434709"/>
            <a:ext cx="3318665" cy="369332"/>
          </a:xfrm>
          <a:prstGeom prst="rect">
            <a:avLst/>
          </a:prstGeom>
        </p:spPr>
        <p:txBody>
          <a:bodyPr wrap="none">
            <a:spAutoFit/>
          </a:bodyPr>
          <a:lstStyle/>
          <a:p>
            <a:r>
              <a:rPr lang="el-GR" i="1" dirty="0" smtClean="0">
                <a:solidFill>
                  <a:srgbClr val="FF0000"/>
                </a:solidFill>
              </a:rPr>
              <a:t>(</a:t>
            </a:r>
            <a:r>
              <a:rPr lang="el-GR" i="1" dirty="0" err="1" smtClean="0">
                <a:solidFill>
                  <a:srgbClr val="FF0000"/>
                </a:solidFill>
              </a:rPr>
              <a:t>Λουραντάκη</a:t>
            </a:r>
            <a:r>
              <a:rPr lang="el-GR" i="1" dirty="0" smtClean="0">
                <a:solidFill>
                  <a:srgbClr val="FF0000"/>
                </a:solidFill>
              </a:rPr>
              <a:t>, </a:t>
            </a:r>
            <a:r>
              <a:rPr lang="el-GR" i="1" dirty="0" err="1" smtClean="0">
                <a:solidFill>
                  <a:srgbClr val="FF0000"/>
                </a:solidFill>
              </a:rPr>
              <a:t>Κατσαλιάκη</a:t>
            </a:r>
            <a:r>
              <a:rPr lang="el-GR" i="1" dirty="0" smtClean="0">
                <a:solidFill>
                  <a:srgbClr val="FF0000"/>
                </a:solidFill>
              </a:rPr>
              <a:t>, 2017)</a:t>
            </a:r>
            <a:endParaRPr lang="el-GR" i="1" dirty="0">
              <a:solidFill>
                <a:srgbClr val="FF0000"/>
              </a:solidFill>
            </a:endParaRPr>
          </a:p>
        </p:txBody>
      </p:sp>
    </p:spTree>
    <p:extLst>
      <p:ext uri="{BB962C8B-B14F-4D97-AF65-F5344CB8AC3E}">
        <p14:creationId xmlns:p14="http://schemas.microsoft.com/office/powerpoint/2010/main" val="775750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ΓΕΓΟΝΟΤΑ</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5053584" cy="6117335"/>
          </a:xfrm>
        </p:spPr>
        <p:txBody>
          <a:bodyPr>
            <a:normAutofit/>
          </a:bodyPr>
          <a:lstStyle/>
          <a:p>
            <a:pPr marL="274320" indent="-274320">
              <a:lnSpc>
                <a:spcPct val="150000"/>
              </a:lnSpc>
              <a:spcBef>
                <a:spcPts val="580"/>
              </a:spcBef>
              <a:buFont typeface="Wingdings 2"/>
              <a:buChar char=""/>
              <a:defRPr/>
            </a:pPr>
            <a:r>
              <a:rPr lang="el-GR" sz="2000" dirty="0"/>
              <a:t>Τα νοσηλευτικά τμήματα αποτελούν </a:t>
            </a:r>
            <a:r>
              <a:rPr lang="el-GR" sz="2000" u="sng" dirty="0"/>
              <a:t>συστήματα</a:t>
            </a:r>
            <a:r>
              <a:rPr lang="el-GR" sz="2000" dirty="0"/>
              <a:t> στα οποία </a:t>
            </a:r>
            <a:r>
              <a:rPr lang="el-GR" sz="2000" dirty="0" err="1"/>
              <a:t>αλληλεπιδρούν</a:t>
            </a:r>
            <a:r>
              <a:rPr lang="el-GR" sz="2000" dirty="0"/>
              <a:t> </a:t>
            </a:r>
            <a:r>
              <a:rPr lang="el-GR" sz="2000" u="sng" dirty="0"/>
              <a:t>άνθρωποι</a:t>
            </a:r>
          </a:p>
          <a:p>
            <a:pPr marL="274320" indent="-274320">
              <a:lnSpc>
                <a:spcPct val="150000"/>
              </a:lnSpc>
              <a:spcBef>
                <a:spcPts val="580"/>
              </a:spcBef>
              <a:buFont typeface="Wingdings 2"/>
              <a:buChar char=""/>
              <a:defRPr/>
            </a:pPr>
            <a:r>
              <a:rPr lang="el-GR" sz="2000" u="sng" dirty="0"/>
              <a:t>Οι υλικοί πόροι  </a:t>
            </a:r>
            <a:r>
              <a:rPr lang="el-GR" sz="2000" dirty="0"/>
              <a:t>είναι πεπερασμένοι</a:t>
            </a:r>
          </a:p>
          <a:p>
            <a:pPr marL="274320" indent="-274320">
              <a:lnSpc>
                <a:spcPct val="150000"/>
              </a:lnSpc>
              <a:spcBef>
                <a:spcPts val="580"/>
              </a:spcBef>
              <a:buFont typeface="Wingdings 2"/>
              <a:buChar char=""/>
              <a:defRPr/>
            </a:pPr>
            <a:r>
              <a:rPr lang="el-GR" sz="2000" u="sng" dirty="0"/>
              <a:t>Οι ενεργειακοί πόροι </a:t>
            </a:r>
            <a:r>
              <a:rPr lang="el-GR" sz="2000" dirty="0"/>
              <a:t>είναι πεπερασμένοι</a:t>
            </a:r>
          </a:p>
          <a:p>
            <a:pPr marL="274320" indent="-274320">
              <a:lnSpc>
                <a:spcPct val="150000"/>
              </a:lnSpc>
              <a:spcBef>
                <a:spcPts val="580"/>
              </a:spcBef>
              <a:buFont typeface="Wingdings 2"/>
              <a:buChar char=""/>
              <a:defRPr/>
            </a:pPr>
            <a:r>
              <a:rPr lang="el-GR" sz="2000" u="sng" dirty="0"/>
              <a:t>Οι  ανθρώπινοι πόροι </a:t>
            </a:r>
            <a:r>
              <a:rPr lang="el-GR" sz="2000" dirty="0"/>
              <a:t>μειώνονται</a:t>
            </a:r>
          </a:p>
          <a:p>
            <a:pPr marL="274320" indent="-274320">
              <a:lnSpc>
                <a:spcPct val="150000"/>
              </a:lnSpc>
              <a:spcBef>
                <a:spcPts val="580"/>
              </a:spcBef>
              <a:buFont typeface="Wingdings 2"/>
              <a:buChar char=""/>
              <a:defRPr/>
            </a:pPr>
            <a:r>
              <a:rPr lang="el-GR" sz="2000" u="sng" dirty="0"/>
              <a:t>Οικονομική κρίση, </a:t>
            </a:r>
            <a:r>
              <a:rPr lang="el-GR" sz="2000" dirty="0"/>
              <a:t>η  οποία επιφέρει κρίση πολιτισμική, κοινωνική και ηθική</a:t>
            </a:r>
          </a:p>
          <a:p>
            <a:pPr marL="274320" indent="-274320">
              <a:lnSpc>
                <a:spcPct val="150000"/>
              </a:lnSpc>
              <a:spcBef>
                <a:spcPts val="580"/>
              </a:spcBef>
              <a:buFont typeface="Wingdings 2"/>
              <a:buChar char=""/>
              <a:defRPr/>
            </a:pPr>
            <a:r>
              <a:rPr lang="el-GR" sz="2000" dirty="0"/>
              <a:t>Συνθήκες φτώχειας</a:t>
            </a:r>
          </a:p>
          <a:p>
            <a:pPr marL="274320" indent="-274320">
              <a:lnSpc>
                <a:spcPct val="150000"/>
              </a:lnSpc>
              <a:spcBef>
                <a:spcPts val="580"/>
              </a:spcBef>
              <a:buFont typeface="Wingdings 2"/>
              <a:buChar char=""/>
              <a:defRPr/>
            </a:pPr>
            <a:r>
              <a:rPr lang="el-GR" sz="2000" dirty="0"/>
              <a:t>Μεταναστευτικό ρεύμα :διαρροή επιστημόνων προς άλλες χώρες και ανεξέλεγκτη είσοδος στη χώρα μεταναστών</a:t>
            </a:r>
          </a:p>
          <a:p>
            <a:endParaRPr lang="el-GR" sz="20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Θέση περιεχομένου 2"/>
          <p:cNvSpPr txBox="1">
            <a:spLocks/>
          </p:cNvSpPr>
          <p:nvPr/>
        </p:nvSpPr>
        <p:spPr>
          <a:xfrm>
            <a:off x="6726936" y="640079"/>
            <a:ext cx="5053584" cy="6117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gn="just">
              <a:lnSpc>
                <a:spcPct val="150000"/>
              </a:lnSpc>
              <a:spcBef>
                <a:spcPts val="580"/>
              </a:spcBef>
              <a:buFont typeface="Wingdings 2"/>
              <a:buChar char=""/>
              <a:defRPr/>
            </a:pPr>
            <a:endParaRPr lang="el-GR" sz="2000" dirty="0"/>
          </a:p>
        </p:txBody>
      </p:sp>
      <p:sp>
        <p:nvSpPr>
          <p:cNvPr id="11" name="Ορθογώνιο 10"/>
          <p:cNvSpPr/>
          <p:nvPr/>
        </p:nvSpPr>
        <p:spPr>
          <a:xfrm>
            <a:off x="6873240" y="685880"/>
            <a:ext cx="4980348" cy="5847755"/>
          </a:xfrm>
          <a:prstGeom prst="rect">
            <a:avLst/>
          </a:prstGeom>
          <a:solidFill>
            <a:schemeClr val="accent4">
              <a:lumMod val="20000"/>
              <a:lumOff val="80000"/>
            </a:schemeClr>
          </a:solidFill>
          <a:ln w="28575">
            <a:solidFill>
              <a:srgbClr val="00B050"/>
            </a:solidFill>
          </a:ln>
        </p:spPr>
        <p:txBody>
          <a:bodyPr wrap="square">
            <a:spAutoFit/>
          </a:bodyPr>
          <a:lstStyle/>
          <a:p>
            <a:pPr algn="ctr"/>
            <a:r>
              <a:rPr lang="el-GR" sz="2200" b="1" dirty="0" smtClean="0"/>
              <a:t>Το υγειονομικό προσωπικό στην Ελλάδα αντιμετωπίζει ποιοτικά και διαρθρωτικά προβλήματα.</a:t>
            </a:r>
          </a:p>
          <a:p>
            <a:r>
              <a:rPr lang="el-GR" sz="2200" dirty="0" smtClean="0"/>
              <a:t>(α) το μικρό αριθμητικό και αναλογικό μέγεθος, </a:t>
            </a:r>
          </a:p>
          <a:p>
            <a:r>
              <a:rPr lang="el-GR" sz="2200" dirty="0" smtClean="0"/>
              <a:t>(β) η ανισορροπία στη γεωγραφική κατανομή, </a:t>
            </a:r>
          </a:p>
          <a:p>
            <a:r>
              <a:rPr lang="el-GR" sz="2200" dirty="0" smtClean="0"/>
              <a:t>(γ) η πολυδιάστατη ποιοτική σύνθεση και το επίπεδο εκπαίδευσης (μεγάλη έλλειψη σε νοσηλευτικό προσωπικό πανεπιστημιακής εκπαίδευσης και έλλειψη ειδικευμένων νοσηλευτών), </a:t>
            </a:r>
          </a:p>
          <a:p>
            <a:r>
              <a:rPr lang="el-GR" sz="2200" dirty="0" smtClean="0"/>
              <a:t>(δ) η έλλειψη συνεχιζόμενης εκπαίδευσης, </a:t>
            </a:r>
          </a:p>
          <a:p>
            <a:r>
              <a:rPr lang="el-GR" sz="2200" dirty="0" smtClean="0"/>
              <a:t>(ε) η οικονομική κρίση με μείωση προσλήψεων και αποδοχών και </a:t>
            </a:r>
          </a:p>
          <a:p>
            <a:r>
              <a:rPr lang="el-GR" sz="2200" dirty="0" smtClean="0"/>
              <a:t>(</a:t>
            </a:r>
            <a:r>
              <a:rPr lang="el-GR" sz="2200" dirty="0" err="1" smtClean="0"/>
              <a:t>στ</a:t>
            </a:r>
            <a:r>
              <a:rPr lang="el-GR" sz="2200" dirty="0" smtClean="0"/>
              <a:t>) η μη εφαρμογή </a:t>
            </a:r>
            <a:r>
              <a:rPr lang="el-GR" sz="2200" dirty="0" err="1" smtClean="0"/>
              <a:t>καθηκοντολογίου</a:t>
            </a:r>
            <a:r>
              <a:rPr lang="el-GR" sz="2200" dirty="0" smtClean="0"/>
              <a:t>.</a:t>
            </a:r>
          </a:p>
        </p:txBody>
      </p:sp>
    </p:spTree>
    <p:extLst>
      <p:ext uri="{BB962C8B-B14F-4D97-AF65-F5344CB8AC3E}">
        <p14:creationId xmlns:p14="http://schemas.microsoft.com/office/powerpoint/2010/main" val="4151971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ΓΕΓΟΝΟΤΑ</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173564" y="546115"/>
            <a:ext cx="10393596" cy="6117335"/>
          </a:xfrm>
        </p:spPr>
        <p:txBody>
          <a:bodyPr>
            <a:noAutofit/>
          </a:bodyPr>
          <a:lstStyle/>
          <a:p>
            <a:pPr marL="0" indent="0" algn="ctr">
              <a:lnSpc>
                <a:spcPct val="150000"/>
              </a:lnSpc>
              <a:spcBef>
                <a:spcPts val="580"/>
              </a:spcBef>
              <a:buNone/>
              <a:defRPr/>
            </a:pPr>
            <a:r>
              <a:rPr lang="el-GR" sz="2000" b="1" dirty="0"/>
              <a:t>Οι πλέον </a:t>
            </a:r>
            <a:r>
              <a:rPr lang="el-GR" sz="2000" b="1" dirty="0" smtClean="0"/>
              <a:t>συνήθεις Νοσηλευτικές δραστηριότητες </a:t>
            </a:r>
            <a:r>
              <a:rPr lang="el-GR" sz="2000" b="1" dirty="0"/>
              <a:t>περιλαμβάνουν: </a:t>
            </a:r>
            <a:endParaRPr lang="el-GR" sz="2000" b="1" dirty="0" smtClean="0"/>
          </a:p>
          <a:p>
            <a:pPr marL="0" indent="0">
              <a:lnSpc>
                <a:spcPct val="150000"/>
              </a:lnSpc>
              <a:spcBef>
                <a:spcPts val="580"/>
              </a:spcBef>
              <a:buNone/>
              <a:defRPr/>
            </a:pPr>
            <a:r>
              <a:rPr lang="el-GR" sz="2000" dirty="0" smtClean="0"/>
              <a:t>Τη </a:t>
            </a:r>
            <a:r>
              <a:rPr lang="el-GR" sz="2000" dirty="0"/>
              <a:t>λήψη ιστορικού </a:t>
            </a:r>
            <a:r>
              <a:rPr lang="el-GR" sz="2000" dirty="0" smtClean="0"/>
              <a:t>και την </a:t>
            </a:r>
            <a:r>
              <a:rPr lang="el-GR" sz="2000" dirty="0"/>
              <a:t>εκτίμηση της υγείας, τη διάγνωση, τη διαχείριση </a:t>
            </a:r>
            <a:r>
              <a:rPr lang="el-GR" sz="2000" dirty="0" smtClean="0"/>
              <a:t>της χρόνιας </a:t>
            </a:r>
            <a:r>
              <a:rPr lang="el-GR" sz="2000" dirty="0"/>
              <a:t>νόσου, την αγωγή-προαγωγή της υγείας και </a:t>
            </a:r>
            <a:r>
              <a:rPr lang="el-GR" sz="2000" dirty="0" smtClean="0"/>
              <a:t>την πρόληψη </a:t>
            </a:r>
            <a:r>
              <a:rPr lang="el-GR" sz="2000" dirty="0"/>
              <a:t>των νοσημάτων, τη διαλογή των ασθενών, </a:t>
            </a:r>
            <a:r>
              <a:rPr lang="el-GR" sz="2000" dirty="0" smtClean="0"/>
              <a:t>την ικανότητα </a:t>
            </a:r>
            <a:r>
              <a:rPr lang="el-GR" sz="2000" dirty="0"/>
              <a:t>παραπομπής του ασθενούς στα διάφορα </a:t>
            </a:r>
            <a:r>
              <a:rPr lang="el-GR" sz="2000" dirty="0" smtClean="0"/>
              <a:t>επίπεδα του </a:t>
            </a:r>
            <a:r>
              <a:rPr lang="el-GR" sz="2000" dirty="0"/>
              <a:t>συστήματος της υγειονομικής περίθαλψης, τη </a:t>
            </a:r>
            <a:r>
              <a:rPr lang="el-GR" sz="2000" dirty="0" err="1" smtClean="0"/>
              <a:t>συνταγογράφηση</a:t>
            </a:r>
            <a:r>
              <a:rPr lang="el-GR" sz="2000" dirty="0" smtClean="0"/>
              <a:t> </a:t>
            </a:r>
            <a:r>
              <a:rPr lang="el-GR" sz="2000" dirty="0"/>
              <a:t>φαρμάκων ή και μιας θεραπευτικής συσκευής</a:t>
            </a:r>
            <a:r>
              <a:rPr lang="el-GR" sz="2000" dirty="0" smtClean="0"/>
              <a:t>, καθώς </a:t>
            </a:r>
            <a:r>
              <a:rPr lang="el-GR" sz="2000" dirty="0"/>
              <a:t>και του υγειονομικού υλικού, τη </a:t>
            </a:r>
            <a:r>
              <a:rPr lang="el-GR" sz="2000" dirty="0" err="1" smtClean="0"/>
              <a:t>συνταγογράφηση</a:t>
            </a:r>
            <a:r>
              <a:rPr lang="el-GR" sz="2000" dirty="0" smtClean="0"/>
              <a:t> διαγνωστικών </a:t>
            </a:r>
            <a:r>
              <a:rPr lang="el-GR" sz="2000" dirty="0"/>
              <a:t>εξετάσεων, τον σχεδιασμό της </a:t>
            </a:r>
            <a:r>
              <a:rPr lang="el-GR" sz="2000" dirty="0" smtClean="0"/>
              <a:t>θεραπείας και </a:t>
            </a:r>
            <a:r>
              <a:rPr lang="el-GR" sz="2000" dirty="0"/>
              <a:t>της φαρμακευτικής αγωγής, τα προνόμια </a:t>
            </a:r>
            <a:r>
              <a:rPr lang="el-GR" sz="2000" dirty="0" smtClean="0"/>
              <a:t>ενισχυμένης αυτονομίας </a:t>
            </a:r>
            <a:r>
              <a:rPr lang="el-GR" sz="2000" dirty="0"/>
              <a:t>στην εισαγωγή του ασθενούς για </a:t>
            </a:r>
            <a:r>
              <a:rPr lang="el-GR" sz="2000" dirty="0" smtClean="0"/>
              <a:t>νοσηλεία και </a:t>
            </a:r>
            <a:r>
              <a:rPr lang="el-GR" sz="2000" dirty="0"/>
              <a:t>της χορήγησης εξιτηρίου, την αξιολόγηση των </a:t>
            </a:r>
            <a:r>
              <a:rPr lang="el-GR" sz="2000" dirty="0" smtClean="0"/>
              <a:t>υπηρεσιών </a:t>
            </a:r>
            <a:r>
              <a:rPr lang="el-GR" sz="2000" dirty="0"/>
              <a:t>υγειονομικής περίθαλψης, την παροχή </a:t>
            </a:r>
            <a:r>
              <a:rPr lang="el-GR" sz="2000" dirty="0" smtClean="0"/>
              <a:t>διοικητικής υποστήριξης </a:t>
            </a:r>
            <a:r>
              <a:rPr lang="el-GR" sz="2000" dirty="0"/>
              <a:t>στη μονάδα υγείας και την εκπαίδευση </a:t>
            </a:r>
            <a:r>
              <a:rPr lang="el-GR" sz="2000" dirty="0" smtClean="0"/>
              <a:t>των ασθενών </a:t>
            </a:r>
            <a:r>
              <a:rPr lang="el-GR" sz="2000" dirty="0"/>
              <a:t>με εστίαση σε στρατηγικές για τη διαχείριση </a:t>
            </a:r>
            <a:r>
              <a:rPr lang="el-GR" sz="2000" dirty="0" smtClean="0"/>
              <a:t>των συμπτωμάτων </a:t>
            </a:r>
            <a:r>
              <a:rPr lang="el-GR" sz="2000" dirty="0"/>
              <a:t>και την </a:t>
            </a:r>
            <a:r>
              <a:rPr lang="el-GR" sz="2000" dirty="0" err="1"/>
              <a:t>αυτο</a:t>
            </a:r>
            <a:r>
              <a:rPr lang="el-GR" sz="2000" dirty="0"/>
              <a:t>-φροντίδα. </a:t>
            </a:r>
            <a:br>
              <a:rPr lang="el-GR" sz="2000" dirty="0"/>
            </a:br>
            <a:r>
              <a:rPr lang="el-GR" sz="2000" dirty="0"/>
              <a:t>Οι νοσηλευτές </a:t>
            </a:r>
            <a:r>
              <a:rPr lang="el-GR" sz="2000" dirty="0" smtClean="0"/>
              <a:t>με διευρυμένα </a:t>
            </a:r>
            <a:r>
              <a:rPr lang="el-GR" sz="2000" dirty="0"/>
              <a:t>καθήκοντα παρέχουν υπηρεσίες υγείας σε </a:t>
            </a:r>
            <a:r>
              <a:rPr lang="el-GR" sz="2000" dirty="0" smtClean="0"/>
              <a:t>μια ποικιλία </a:t>
            </a:r>
            <a:r>
              <a:rPr lang="el-GR" sz="2000" dirty="0"/>
              <a:t>από πρακτικές στο νοσοκομείο, στην </a:t>
            </a:r>
            <a:r>
              <a:rPr lang="el-GR" sz="2000" dirty="0" smtClean="0"/>
              <a:t>κοινότητα  ή </a:t>
            </a:r>
            <a:r>
              <a:rPr lang="el-GR" sz="2000" dirty="0"/>
              <a:t>και κατ’ </a:t>
            </a:r>
            <a:r>
              <a:rPr lang="el-GR" sz="2000" dirty="0" err="1"/>
              <a:t>οίκον</a:t>
            </a:r>
            <a:r>
              <a:rPr lang="el-GR" sz="2000" dirty="0"/>
              <a:t>.</a:t>
            </a:r>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Θέση περιεχομένου 2"/>
          <p:cNvSpPr txBox="1">
            <a:spLocks/>
          </p:cNvSpPr>
          <p:nvPr/>
        </p:nvSpPr>
        <p:spPr>
          <a:xfrm>
            <a:off x="6726936" y="640079"/>
            <a:ext cx="5053584" cy="6117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gn="just">
              <a:lnSpc>
                <a:spcPct val="150000"/>
              </a:lnSpc>
              <a:spcBef>
                <a:spcPts val="580"/>
              </a:spcBef>
              <a:buFont typeface="Wingdings 2"/>
              <a:buChar char=""/>
              <a:defRPr/>
            </a:pPr>
            <a:endParaRPr lang="el-GR" sz="2000" dirty="0"/>
          </a:p>
        </p:txBody>
      </p:sp>
    </p:spTree>
    <p:extLst>
      <p:ext uri="{BB962C8B-B14F-4D97-AF65-F5344CB8AC3E}">
        <p14:creationId xmlns:p14="http://schemas.microsoft.com/office/powerpoint/2010/main" val="3370420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600" b="1" dirty="0" smtClean="0">
                <a:latin typeface="Bahnschrift" panose="020B0502040204020203" pitchFamily="34" charset="0"/>
              </a:rPr>
              <a:t>ΒΑΣΙΚΟΣ ΝΟΣΗΛΕΥΤΙΚΟΣ ΡΟΛΟΣ : ΝΟΣΗΛΕΥΤΗΣ - ΠΑΡΟΧΟΣ ΦΡΟΝΤΙΔΑΣ</a:t>
            </a:r>
            <a:endParaRPr lang="el-GR" sz="2600" b="1" dirty="0">
              <a:latin typeface="Bahnschrift" panose="020B0502040204020203" pitchFamily="34" charset="0"/>
            </a:endParaRPr>
          </a:p>
        </p:txBody>
      </p:sp>
      <p:sp>
        <p:nvSpPr>
          <p:cNvPr id="3" name="Θέση περιεχομένου 2"/>
          <p:cNvSpPr>
            <a:spLocks noGrp="1"/>
          </p:cNvSpPr>
          <p:nvPr>
            <p:ph idx="1"/>
          </p:nvPr>
        </p:nvSpPr>
        <p:spPr>
          <a:xfrm>
            <a:off x="1133856" y="546115"/>
            <a:ext cx="5693664" cy="6117335"/>
          </a:xfrm>
        </p:spPr>
        <p:txBody>
          <a:bodyPr>
            <a:noAutofit/>
          </a:bodyPr>
          <a:lstStyle/>
          <a:p>
            <a:r>
              <a:rPr lang="el-GR" sz="2200" dirty="0" smtClean="0"/>
              <a:t>Σχεδιάζει τη νοσηλευτική φροντίδα</a:t>
            </a:r>
          </a:p>
          <a:p>
            <a:r>
              <a:rPr lang="el-GR" sz="2200" dirty="0" smtClean="0"/>
              <a:t>Εφαρμόζει νοσηλευτικές δραστηριότητες και πράξεις</a:t>
            </a:r>
          </a:p>
          <a:p>
            <a:r>
              <a:rPr lang="el-GR" sz="2200" dirty="0" smtClean="0"/>
              <a:t>Εφαρμόζει δραστηριότητες ανεξάρτητες και συνεργατικές</a:t>
            </a:r>
          </a:p>
          <a:p>
            <a:r>
              <a:rPr lang="el-GR" sz="2200" dirty="0" smtClean="0"/>
              <a:t>Ασκεί τη νοσηλευτική ως επιστήμη και τέχνη χρησιμοποιώντας κριτική σκέψη</a:t>
            </a:r>
          </a:p>
          <a:p>
            <a:r>
              <a:rPr lang="el-GR" sz="2200" dirty="0" smtClean="0"/>
              <a:t>Στηρίζεται σε τεκμηριωμένη επιστημονικά γνώση και πρακτική</a:t>
            </a:r>
          </a:p>
          <a:p>
            <a:r>
              <a:rPr lang="el-GR" sz="2200" dirty="0" smtClean="0"/>
              <a:t>Επιτυγχάνει μια ολιστική προσέγγιση στη νοσηλευτική φροντίδα</a:t>
            </a:r>
          </a:p>
          <a:p>
            <a:r>
              <a:rPr lang="el-GR" sz="2200" dirty="0" smtClean="0"/>
              <a:t>Παρέχει πλήρη και εξατομικευμένη φροντίδα</a:t>
            </a:r>
          </a:p>
          <a:p>
            <a:r>
              <a:rPr lang="el-GR" sz="2200" dirty="0" smtClean="0"/>
              <a:t>Παρέχει φροντίδα με τρόπο που διατηρεί και προστατεύει την αυτονομία &amp; αξιοπρέπεια του ασθενή</a:t>
            </a:r>
          </a:p>
          <a:p>
            <a:r>
              <a:rPr lang="el-GR" sz="2200" dirty="0" smtClean="0"/>
              <a:t>Παρέχει φροντίδα με ευαισθησία και σεβασμό στην ατομικότητα του κάθε ατόμου</a:t>
            </a:r>
          </a:p>
          <a:p>
            <a:endParaRPr lang="el-GR" sz="22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Rectangle 4"/>
          <p:cNvSpPr txBox="1">
            <a:spLocks noChangeArrowheads="1"/>
          </p:cNvSpPr>
          <p:nvPr/>
        </p:nvSpPr>
        <p:spPr>
          <a:xfrm>
            <a:off x="6675120" y="777241"/>
            <a:ext cx="5455920" cy="2254020"/>
          </a:xfrm>
          <a:prstGeom prst="rect">
            <a:avLst/>
          </a:prstGeom>
          <a:ln>
            <a:solidFill>
              <a:schemeClr val="folHlink"/>
            </a:solidFill>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400" u="sng" dirty="0" smtClean="0"/>
              <a:t>Ο Νοσηλευτής ΕΙΝΑΙ το άτομο που παρέχει φροντίδα</a:t>
            </a:r>
          </a:p>
          <a:p>
            <a:pPr marL="0" indent="0" algn="ctr">
              <a:buNone/>
            </a:pPr>
            <a:r>
              <a:rPr lang="el-GR" altLang="el-GR" sz="2200" b="1" dirty="0" smtClean="0">
                <a:solidFill>
                  <a:srgbClr val="002060"/>
                </a:solidFill>
                <a:effectLst>
                  <a:outerShdw blurRad="38100" dist="38100" dir="2700000" algn="tl">
                    <a:srgbClr val="C0C0C0"/>
                  </a:outerShdw>
                </a:effectLst>
              </a:rPr>
              <a:t>Πλαίσιο Ρόλου:</a:t>
            </a:r>
          </a:p>
          <a:p>
            <a:pPr marL="0" indent="0" algn="ctr">
              <a:buNone/>
            </a:pPr>
            <a:r>
              <a:rPr lang="el-GR" altLang="el-GR" sz="2200" b="1" dirty="0" smtClean="0">
                <a:effectLst>
                  <a:outerShdw blurRad="38100" dist="38100" dir="2700000" algn="tl">
                    <a:srgbClr val="C0C0C0"/>
                  </a:outerShdw>
                </a:effectLst>
              </a:rPr>
              <a:t>Ανάγκες φροντίδας υγείας ατόμου, οικογένειας και κοινότητας</a:t>
            </a:r>
          </a:p>
          <a:p>
            <a:pPr algn="ctr"/>
            <a:endParaRPr lang="el-GR" altLang="el-GR" sz="2200" dirty="0"/>
          </a:p>
        </p:txBody>
      </p:sp>
      <p:sp>
        <p:nvSpPr>
          <p:cNvPr id="8" name="Rectangle 4"/>
          <p:cNvSpPr txBox="1">
            <a:spLocks noChangeArrowheads="1"/>
          </p:cNvSpPr>
          <p:nvPr/>
        </p:nvSpPr>
        <p:spPr>
          <a:xfrm>
            <a:off x="6675120" y="3146035"/>
            <a:ext cx="5455920" cy="1467613"/>
          </a:xfrm>
          <a:prstGeom prst="rect">
            <a:avLst/>
          </a:prstGeom>
          <a:ln>
            <a:solidFill>
              <a:schemeClr val="folHlink"/>
            </a:solidFill>
            <a:miter lim="800000"/>
            <a:headEnd/>
            <a:tailEn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l-GR" sz="2200" dirty="0" smtClean="0"/>
          </a:p>
          <a:p>
            <a:pPr marL="0" indent="0" algn="ctr">
              <a:buNone/>
            </a:pPr>
            <a:r>
              <a:rPr lang="el-GR" sz="2200" dirty="0" smtClean="0"/>
              <a:t>Το </a:t>
            </a:r>
            <a:r>
              <a:rPr lang="el-GR" sz="2200" dirty="0"/>
              <a:t>φάσμα των επί μέρους δραστηριοτήτων του </a:t>
            </a:r>
            <a:r>
              <a:rPr lang="el-GR" sz="2200" dirty="0" smtClean="0"/>
              <a:t>διευρυμένου </a:t>
            </a:r>
            <a:r>
              <a:rPr lang="el-GR" sz="2200" dirty="0"/>
              <a:t>νοσηλευτικού επαγγελματικού ρόλου περιγράφεται</a:t>
            </a:r>
            <a:br>
              <a:rPr lang="el-GR" sz="2200" dirty="0"/>
            </a:br>
            <a:r>
              <a:rPr lang="el-GR" sz="2200" dirty="0"/>
              <a:t>στη βιβλιογραφία ως ευρύ και ποικίλο.</a:t>
            </a:r>
            <a:r>
              <a:rPr lang="el-GR" sz="2200" dirty="0" smtClean="0"/>
              <a:t> </a:t>
            </a:r>
            <a:br>
              <a:rPr lang="el-GR" sz="2200" dirty="0" smtClean="0"/>
            </a:br>
            <a:endParaRPr lang="el-GR" altLang="el-GR" sz="2200" dirty="0"/>
          </a:p>
        </p:txBody>
      </p:sp>
      <p:sp>
        <p:nvSpPr>
          <p:cNvPr id="9" name="Rectangle 4"/>
          <p:cNvSpPr txBox="1">
            <a:spLocks noChangeArrowheads="1"/>
          </p:cNvSpPr>
          <p:nvPr/>
        </p:nvSpPr>
        <p:spPr>
          <a:xfrm>
            <a:off x="6675120" y="4728422"/>
            <a:ext cx="5455920" cy="2028991"/>
          </a:xfrm>
          <a:prstGeom prst="rect">
            <a:avLst/>
          </a:prstGeom>
          <a:ln>
            <a:solidFill>
              <a:schemeClr val="folHlink"/>
            </a:solidFill>
            <a:miter lim="800000"/>
            <a:headEnd/>
            <a:tailEn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l-GR" sz="2000" dirty="0" smtClean="0"/>
          </a:p>
          <a:p>
            <a:pPr marL="0" indent="0" algn="ctr">
              <a:buNone/>
            </a:pPr>
            <a:r>
              <a:rPr lang="el-GR" sz="2000" dirty="0" smtClean="0"/>
              <a:t>Οι λόγοι που οδηγούν στη διεύρυνση του ρόλου των νοσηλευτών ενδέχεται να ποικίλλουν μεταξύ των χωρών ανάλογα με τις κοινωνικές, τις οικονομικές και τις πολιτικές συνθήκες που επικρατούν σε κάθε χώρα</a:t>
            </a:r>
            <a:br>
              <a:rPr lang="el-GR" sz="2000" dirty="0" smtClean="0"/>
            </a:br>
            <a:endParaRPr lang="el-GR" altLang="el-GR" sz="2000" dirty="0"/>
          </a:p>
        </p:txBody>
      </p:sp>
    </p:spTree>
    <p:extLst>
      <p:ext uri="{BB962C8B-B14F-4D97-AF65-F5344CB8AC3E}">
        <p14:creationId xmlns:p14="http://schemas.microsoft.com/office/powerpoint/2010/main" val="919294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69348" y="0"/>
            <a:ext cx="11222652" cy="525304"/>
          </a:xfrm>
          <a:prstGeom prst="rect">
            <a:avLst/>
          </a:prstGeom>
        </p:spPr>
      </p:pic>
      <p:sp>
        <p:nvSpPr>
          <p:cNvPr id="2" name="Τίτλος 1"/>
          <p:cNvSpPr>
            <a:spLocks noGrp="1"/>
          </p:cNvSpPr>
          <p:nvPr>
            <p:ph type="title"/>
          </p:nvPr>
        </p:nvSpPr>
        <p:spPr>
          <a:xfrm>
            <a:off x="969348" y="20811"/>
            <a:ext cx="11222652" cy="504493"/>
          </a:xfrm>
        </p:spPr>
        <p:txBody>
          <a:bodyPr>
            <a:normAutofit/>
          </a:bodyPr>
          <a:lstStyle/>
          <a:p>
            <a:pPr algn="ctr"/>
            <a:r>
              <a:rPr lang="el-GR" sz="2800" dirty="0" smtClean="0">
                <a:latin typeface="Bahnschrift" panose="020B0502040204020203" pitchFamily="34" charset="0"/>
              </a:rPr>
              <a:t>ΒΑΣΙΚΟΣ ΝΟΣΗΛΕΥΤΙΚΟΣ ΡΟΛΟΣ : ΠΑΡΟΧΟΣ ΦΡΟΝΤΙΔΑΣ</a:t>
            </a:r>
            <a:endParaRPr lang="el-GR" sz="2800" dirty="0">
              <a:latin typeface="Bahnschrift" panose="020B0502040204020203" pitchFamily="34" charset="0"/>
            </a:endParaRPr>
          </a:p>
        </p:txBody>
      </p:sp>
      <p:sp>
        <p:nvSpPr>
          <p:cNvPr id="3" name="Θέση περιεχομένου 2"/>
          <p:cNvSpPr>
            <a:spLocks noGrp="1"/>
          </p:cNvSpPr>
          <p:nvPr>
            <p:ph idx="1"/>
          </p:nvPr>
        </p:nvSpPr>
        <p:spPr>
          <a:xfrm>
            <a:off x="1042416" y="640080"/>
            <a:ext cx="5053584" cy="5943599"/>
          </a:xfrm>
        </p:spPr>
        <p:txBody>
          <a:bodyPr>
            <a:noAutofit/>
          </a:bodyPr>
          <a:lstStyle/>
          <a:p>
            <a:pPr marL="0" indent="0" algn="ctr">
              <a:buNone/>
            </a:pPr>
            <a:r>
              <a:rPr lang="el-GR" sz="2200" b="1" u="sng" dirty="0" smtClean="0"/>
              <a:t>Ανεξάρτητες Νοσηλευτικές Δραστηριότητες</a:t>
            </a:r>
          </a:p>
          <a:p>
            <a:pPr marL="0" indent="0" algn="ctr">
              <a:buNone/>
            </a:pPr>
            <a:endParaRPr lang="el-GR" sz="2200" b="1" u="sng" dirty="0"/>
          </a:p>
          <a:p>
            <a:pPr marL="0" indent="0" algn="ctr">
              <a:buNone/>
            </a:pPr>
            <a:endParaRPr lang="el-GR" sz="2200" dirty="0" smtClean="0"/>
          </a:p>
          <a:p>
            <a:r>
              <a:rPr lang="el-GR" sz="2200" dirty="0" smtClean="0"/>
              <a:t>Ξεκινούν και ολοκληρώνονται από το νοσηλευτή</a:t>
            </a:r>
          </a:p>
          <a:p>
            <a:r>
              <a:rPr lang="el-GR" sz="2200" dirty="0" smtClean="0"/>
              <a:t>Εφαρμόζονται χωρίς την επίβλεψη ή καθοδήγηση άλλων επαγγελματιών υγείας</a:t>
            </a:r>
          </a:p>
          <a:p>
            <a:r>
              <a:rPr lang="el-GR" sz="2200" dirty="0" smtClean="0"/>
              <a:t>Τεκμηριώνονται από την αξιολόγηση των αναγκών του ασθενή</a:t>
            </a:r>
          </a:p>
          <a:p>
            <a:r>
              <a:rPr lang="el-GR" sz="2200" dirty="0" smtClean="0"/>
              <a:t>Οι νοσηλευτές έχουν την ευθύνη της φροντίδας που παρέχουν</a:t>
            </a:r>
          </a:p>
          <a:p>
            <a:endParaRPr lang="el-GR" sz="2200" dirty="0"/>
          </a:p>
          <a:p>
            <a:pPr marL="0" indent="0" algn="ctr">
              <a:buNone/>
            </a:pPr>
            <a:r>
              <a:rPr lang="el-GR" sz="2200" dirty="0" smtClean="0"/>
              <a:t>(Σχεδιασμός και υλοποίηση Νοσηλευτικού </a:t>
            </a:r>
            <a:r>
              <a:rPr lang="el-GR" sz="2200" dirty="0" err="1" smtClean="0"/>
              <a:t>πλλάνου</a:t>
            </a:r>
            <a:r>
              <a:rPr lang="el-GR" sz="2200" dirty="0" smtClean="0"/>
              <a:t> φροντίδας)</a:t>
            </a:r>
          </a:p>
          <a:p>
            <a:pPr marL="0" indent="0">
              <a:buNone/>
            </a:pPr>
            <a:endParaRPr lang="el-GR" sz="2200" dirty="0"/>
          </a:p>
          <a:p>
            <a:pPr marL="0" indent="0" algn="ctr">
              <a:buNone/>
            </a:pPr>
            <a:r>
              <a:rPr lang="el-GR" sz="2200" dirty="0" smtClean="0"/>
              <a:t> </a:t>
            </a:r>
          </a:p>
          <a:p>
            <a:endParaRPr lang="el-GR" sz="2200" dirty="0" smtClean="0"/>
          </a:p>
          <a:p>
            <a:endParaRPr lang="el-GR" sz="2200" dirty="0"/>
          </a:p>
        </p:txBody>
      </p:sp>
      <p:pic>
        <p:nvPicPr>
          <p:cNvPr id="4" name="Εικόνα 3"/>
          <p:cNvPicPr>
            <a:picLocks noChangeAspect="1"/>
          </p:cNvPicPr>
          <p:nvPr/>
        </p:nvPicPr>
        <p:blipFill>
          <a:blip r:embed="rId3"/>
          <a:stretch>
            <a:fillRect/>
          </a:stretch>
        </p:blipFill>
        <p:spPr>
          <a:xfrm>
            <a:off x="0" y="0"/>
            <a:ext cx="969348" cy="3493311"/>
          </a:xfrm>
          <a:prstGeom prst="rect">
            <a:avLst/>
          </a:prstGeom>
        </p:spPr>
      </p:pic>
      <p:pic>
        <p:nvPicPr>
          <p:cNvPr id="5" name="Εικόνα 4"/>
          <p:cNvPicPr>
            <a:picLocks noChangeAspect="1"/>
          </p:cNvPicPr>
          <p:nvPr/>
        </p:nvPicPr>
        <p:blipFill>
          <a:blip r:embed="rId4"/>
          <a:stretch>
            <a:fillRect/>
          </a:stretch>
        </p:blipFill>
        <p:spPr>
          <a:xfrm>
            <a:off x="0" y="3429001"/>
            <a:ext cx="969348" cy="3429000"/>
          </a:xfrm>
          <a:prstGeom prst="rect">
            <a:avLst/>
          </a:prstGeom>
        </p:spPr>
      </p:pic>
      <p:sp>
        <p:nvSpPr>
          <p:cNvPr id="7" name="Θέση περιεχομένου 2"/>
          <p:cNvSpPr txBox="1">
            <a:spLocks/>
          </p:cNvSpPr>
          <p:nvPr/>
        </p:nvSpPr>
        <p:spPr>
          <a:xfrm>
            <a:off x="6827520" y="640080"/>
            <a:ext cx="5059680" cy="5943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2200" b="1" u="sng" dirty="0" smtClean="0"/>
              <a:t>Συνεργατικές Νοσηλευτικές Δραστηριότητες</a:t>
            </a:r>
          </a:p>
          <a:p>
            <a:pPr marL="0" indent="0" algn="ctr">
              <a:buFont typeface="Arial" panose="020B0604020202020204" pitchFamily="34" charset="0"/>
              <a:buNone/>
            </a:pPr>
            <a:endParaRPr lang="el-GR" sz="2200" b="1" u="sng" dirty="0" smtClean="0"/>
          </a:p>
          <a:p>
            <a:pPr marL="0" indent="0" algn="ctr">
              <a:buFont typeface="Arial" panose="020B0604020202020204" pitchFamily="34" charset="0"/>
              <a:buNone/>
            </a:pPr>
            <a:endParaRPr lang="el-GR" sz="2200" dirty="0" smtClean="0"/>
          </a:p>
          <a:p>
            <a:r>
              <a:rPr lang="el-GR" altLang="el-GR" sz="2200" dirty="0" smtClean="0"/>
              <a:t>Καθορίζονται από κοινού από το νοσηλευτή και κάποιο άλλο μέλος της διεπιστημονικής ομάδας φροντίδας</a:t>
            </a:r>
          </a:p>
          <a:p>
            <a:r>
              <a:rPr lang="el-GR" altLang="el-GR" sz="2200" dirty="0" smtClean="0"/>
              <a:t>Κατευθύνονται ή προτείνονται από τον ιατρό αλλά απαιτούν την κρίση του νοσηλευτή</a:t>
            </a:r>
          </a:p>
          <a:p>
            <a:pPr marL="0" indent="0">
              <a:buFont typeface="Arial" panose="020B0604020202020204" pitchFamily="34" charset="0"/>
              <a:buNone/>
            </a:pPr>
            <a:endParaRPr lang="el-GR" sz="2200" dirty="0" smtClean="0"/>
          </a:p>
          <a:p>
            <a:pPr marL="0" indent="0" algn="ctr">
              <a:buNone/>
            </a:pPr>
            <a:r>
              <a:rPr lang="el-GR" sz="2200" dirty="0" smtClean="0"/>
              <a:t>( Φαρμακευτική Αγωγή – Πλάνο αποκατάστασης &amp; Επανένταξης)</a:t>
            </a:r>
          </a:p>
        </p:txBody>
      </p:sp>
    </p:spTree>
    <p:extLst>
      <p:ext uri="{BB962C8B-B14F-4D97-AF65-F5344CB8AC3E}">
        <p14:creationId xmlns:p14="http://schemas.microsoft.com/office/powerpoint/2010/main" val="4111162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TotalTime>
  <Words>5829</Words>
  <Application>Microsoft Office PowerPoint</Application>
  <PresentationFormat>Ευρεία οθόνη</PresentationFormat>
  <Paragraphs>522</Paragraphs>
  <Slides>49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49</vt:i4>
      </vt:variant>
    </vt:vector>
  </HeadingPairs>
  <TitlesOfParts>
    <vt:vector size="55" baseType="lpstr">
      <vt:lpstr>Arial</vt:lpstr>
      <vt:lpstr>Bahnschrift</vt:lpstr>
      <vt:lpstr>Calibri</vt:lpstr>
      <vt:lpstr>Calibri Light</vt:lpstr>
      <vt:lpstr>Wingdings 2</vt:lpstr>
      <vt:lpstr>Θέμα του Office</vt:lpstr>
      <vt:lpstr>Παρουσίαση του PowerPoint</vt:lpstr>
      <vt:lpstr>ΣΥΓΧΡΟΝΑ ΔΕΔΟΜΕΝΑ</vt:lpstr>
      <vt:lpstr>ΟΡΙΣΜΟΙ</vt:lpstr>
      <vt:lpstr>Παρουσίαση του PowerPoint</vt:lpstr>
      <vt:lpstr>ΟΦΕΛΗ ΕΦΑΡΜΟΓΗΣ ΔΙΕΥΡΥΜΕΝΩΝ ΝΟΣΗΛΕΥΤΙΚΩΝ ΡΟΛΩΝ</vt:lpstr>
      <vt:lpstr>ΓΕΓΟΝΟΤΑ</vt:lpstr>
      <vt:lpstr>ΓΕΓΟΝΟΤΑ</vt:lpstr>
      <vt:lpstr>ΒΑΣΙΚΟΣ ΝΟΣΗΛΕΥΤΙΚΟΣ ΡΟΛΟΣ : ΝΟΣΗΛΕΥΤΗΣ - ΠΑΡΟΧΟΣ ΦΡΟΝΤΙΔΑΣ</vt:lpstr>
      <vt:lpstr>ΒΑΣΙΚΟΣ ΝΟΣΗΛΕΥΤΙΚΟΣ ΡΟΛΟΣ : ΠΑΡΟΧΟΣ ΦΡΟΝΤΙΔΑΣ</vt:lpstr>
      <vt:lpstr>ΝΟΣΗΛΕΥΤΙΚΟΣ ΡΟΛΟΣ : ΕΚΠΑΙΔΕΥΤΗΣ</vt:lpstr>
      <vt:lpstr>ΝΟΣΗΛΕΥΤΙΚΟΣ ΡΟΛΟΣ : ΕΚΠΑΙΔΕΥΤΗΣ</vt:lpstr>
      <vt:lpstr>ΝΟΣΗΛΕΥΤΙΚΟΣ ΡΟΛΟΣ : ΕΚΠΑΙΔΕΥΤΗΣ</vt:lpstr>
      <vt:lpstr>ΓΗΡΙΑΤΡΙΚΟΣ ΝΟΣΗΛΕΥΤΗΣ</vt:lpstr>
      <vt:lpstr>ΓΗΡΙΑΤΡΙΚΟΣ ΝΟΣΗΛΕΥΤΗΣ</vt:lpstr>
      <vt:lpstr>ΠΑΙΔΙΑΤΡΙΚΟΣ - ΟΙΚΟΓΕΝΕΙΑΚΟΣ  ΝΟΣΗΛΕΥΤΗΣ</vt:lpstr>
      <vt:lpstr>ΝΟΣΗΛΕΥΤΗΣ - ΕΡΕΥΝΗΤΗΣ</vt:lpstr>
      <vt:lpstr>ΙΣΤΟΡΙΚΗ ΑΝΑΔΡΟΜΗ ΕΞΕΛΙΞΗΣ ΤΗΣ ΝΟΣΗΛΕΥΤΙΚΗΣ ΕΡΕΥΝΑΣ</vt:lpstr>
      <vt:lpstr>ΔΥΝΑΤΟΤΗΤΕΣ ΕΜΠΛΟΚΗΣ ΣΕ ΝΟΣΗΛΕΥΤΙΚΕΣ ΕΡΕΥΝΗΤΙΚΕΣ ΔΡΑΣΤΗΡΙΟΤΗΤΕΣ</vt:lpstr>
      <vt:lpstr>ΜΕΛΛΟΝΤΙΚΕΣ ΚΑΤΕΥΘΥΝΣΕΙΣ ΣΤΗ ΝΟΣΗΛΕΥΤΙΚΗ ΕΡΕΥΝΑ</vt:lpstr>
      <vt:lpstr>ΣΚΟΠΟΙ ΝΟΣΗΛΕΥΤΙΚΗΣ ΕΡΕΥΝΑΣ</vt:lpstr>
      <vt:lpstr>ΝΟΣΗΛΕΥΤΗΣ ΚΑΙ ΔΙΟΙΚΗΣΗ – ΡΟΛΟΣ ΗΓΕΤΗ</vt:lpstr>
      <vt:lpstr>ΛΕΙΤΟΥΡΓΙΕΣ ΔΙΟΙΚΗΣΗΣ</vt:lpstr>
      <vt:lpstr>ΛΕΙΤΟΥΡΓΙΕΣ ΔΙΟΙΚΗΣΗΣ</vt:lpstr>
      <vt:lpstr>ΛΕΙΤΟΥΡΓΙΕΣ ΔΙΟΙΚΗΣΗΣ</vt:lpstr>
      <vt:lpstr>ΕΠΙΠΕΔΑ ΔΙΟΙΚΗΣΗΣ</vt:lpstr>
      <vt:lpstr>Παρουσίαση του PowerPoint</vt:lpstr>
      <vt:lpstr>ΝΟΣΟΚΟΜΕΙΑΚΗ ΔΙΟΙΚΗΣΗ</vt:lpstr>
      <vt:lpstr>ΝΟΣΗΛΕΥΤΗΣ ΗΓΕΤΗΣ</vt:lpstr>
      <vt:lpstr>ΝΟΣΗΛΕΥΤΙΚΗ ΔΙΟΙΚΗΣΗ</vt:lpstr>
      <vt:lpstr>ΝΟΣΗΛΕΥΤΙΚΗ ΣΤΕΛΕΧΩΣΗ</vt:lpstr>
      <vt:lpstr>ΧΩΡΕΣ ΠΟΥ ΘΕΣΜΟΘΕΤΗΣΑΝ ΠΟΣΟΣΤΑ ΑΣΦΑΛΟΥΣ ΝΟΣΗΛΕΥΤΙΚΗΣ ΣΤΕΛΕΧΩΣΗΣ</vt:lpstr>
      <vt:lpstr>Παρουσίαση του PowerPoint</vt:lpstr>
      <vt:lpstr>ΝΟΣΗΛΕΥΤΗΣ ΗΓΕΤΗΣ</vt:lpstr>
      <vt:lpstr>ΝΟΣΗΛΕΥΤΗΣ ΗΓΕΤΗΣ</vt:lpstr>
      <vt:lpstr>ΩΡΑΡΙΟ ΕΡΓΑΣΙΑΣ – ΠΑΡΑΔΕΙΓΜΑ ΣΧΕΔΙΑΣΜΟΥ ΠΡΟΪΣΤΑΜΕΝΟΥ ΝΟΣΗΛΕΥΤΗ</vt:lpstr>
      <vt:lpstr>ΒΑΣΙΚΕΣ ΛΕΙΤΟΥΡΓΙΕΣ ΔΙΟΙΚΗΣΗΣ ΣΕ ΜΙΑ ΝΟΣΗΛΕΥΤΙΚΗ ΥΠΗΡΕΣΙΑ</vt:lpstr>
      <vt:lpstr>ΝΟΣΗΛΕΥΤΗΣ ΠΡΟΣΤΑΤΗΣ – ΣΥΝΗΓΟΡΟΣ ΤΟΥ ΑΣΘΕΝΟΥΣ</vt:lpstr>
      <vt:lpstr>ΝΟΣΗΛΕΥΤΙΚΗ ΠΛΗΡΟΦΟΡΙΚΗ</vt:lpstr>
      <vt:lpstr>ΝΟΣΗΛΕΥΤΗΣ ΚΑΙ ΟΙΚΟΛΟΓΙΑ</vt:lpstr>
      <vt:lpstr>ΝΟΣΗΛΕΥΤΗΣ ΚΑΙ ΟΙΚΟΛΟΓΙΑ</vt:lpstr>
      <vt:lpstr>ΝΟΣΗΛΕΥΤΗΣ ΚΑΙ ΟΙΚΟΛΟΓΙΑ</vt:lpstr>
      <vt:lpstr>ΝΟΣΗΛΕΥΤΗΣ ΚΑΙ ΟΙΚΟΛΟΓΙΑ</vt:lpstr>
      <vt:lpstr>ΣΧΟΛΙΚΟΣ ΝΟΣΗΛΕΥΤΗΣ</vt:lpstr>
      <vt:lpstr>ΝΟΣΗΛΕΥΤΙΚΗ ΕΙΔΙΚΟΤΗΤΑ</vt:lpstr>
      <vt:lpstr>ΕΞΕΙΔΙΚΕΥΣΕΙΣ</vt:lpstr>
      <vt:lpstr>ΤΟΜΕΙΣ ΑΠΑΣΧΟΛΗΣΗΣ – ΛΟΙΠΟΙ ΕΠΑΓΓΕΛΜΑΤΙΚΟΙ ΡΟΛΟΙ</vt:lpstr>
      <vt:lpstr>ΤΟΜΕΙΣ ΑΠΑΣΧΟΛΗΣΗΣ – ΛΟΙΠΟΙ ΕΠΑΓΓΕΛΜΑΤΙΚΟΙ ΡΟΛΟΙ</vt:lpstr>
      <vt:lpstr>ΤΟΜΕΙΣ ΑΠΑΣΧΟΛΗΣΗΣ – ΛΟΙΠΟΙ ΕΠΑΓΓΕΛΜΑΤΙΚΟΙ ΡΟΛΟΙ</vt:lpstr>
      <vt:lpstr>Παρουσίαση του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Spyros</dc:creator>
  <cp:lastModifiedBy>Spyros</cp:lastModifiedBy>
  <cp:revision>78</cp:revision>
  <dcterms:created xsi:type="dcterms:W3CDTF">2023-11-11T17:01:39Z</dcterms:created>
  <dcterms:modified xsi:type="dcterms:W3CDTF">2023-11-12T15:26:13Z</dcterms:modified>
</cp:coreProperties>
</file>