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1" r:id="rId3"/>
    <p:sldId id="259" r:id="rId4"/>
    <p:sldId id="272" r:id="rId5"/>
    <p:sldId id="261" r:id="rId6"/>
    <p:sldId id="257" r:id="rId7"/>
    <p:sldId id="273" r:id="rId8"/>
    <p:sldId id="274" r:id="rId9"/>
    <p:sldId id="275" r:id="rId10"/>
    <p:sldId id="258" r:id="rId11"/>
    <p:sldId id="276" r:id="rId12"/>
    <p:sldId id="277" r:id="rId13"/>
    <p:sldId id="262" r:id="rId14"/>
    <p:sldId id="263" r:id="rId15"/>
    <p:sldId id="264" r:id="rId16"/>
    <p:sldId id="278" r:id="rId17"/>
    <p:sldId id="265" r:id="rId18"/>
    <p:sldId id="279" r:id="rId19"/>
    <p:sldId id="266" r:id="rId20"/>
    <p:sldId id="267" r:id="rId21"/>
    <p:sldId id="268" r:id="rId22"/>
    <p:sldId id="269" r:id="rId23"/>
    <p:sldId id="270" r:id="rId24"/>
  </p:sldIdLst>
  <p:sldSz cx="9144000" cy="6858000" type="screen4x3"/>
  <p:notesSz cx="7102475" cy="102346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0" autoAdjust="0"/>
    <p:restoredTop sz="94708" autoAdjust="0"/>
  </p:normalViewPr>
  <p:slideViewPr>
    <p:cSldViewPr>
      <p:cViewPr varScale="1">
        <p:scale>
          <a:sx n="85" d="100"/>
          <a:sy n="85"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BA79B393-1E75-4DE9-B7E6-04536370A83F}" type="datetimeFigureOut">
              <a:rPr lang="el-GR"/>
              <a:pPr>
                <a:defRPr/>
              </a:pPr>
              <a:t>19/3/2023</a:t>
            </a:fld>
            <a:endParaRPr lang="el-GR"/>
          </a:p>
        </p:txBody>
      </p:sp>
      <p:sp>
        <p:nvSpPr>
          <p:cNvPr id="4" name="3 - Θέση υποσέλιδου"/>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8C061ADD-A36C-49AD-9687-FD155CE4924E}"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D58C06B1-D967-406C-9984-A2FCBEE994CE}" type="datetimeFigureOut">
              <a:rPr lang="el-GR"/>
              <a:pPr>
                <a:defRPr/>
              </a:pPr>
              <a:t>19/3/2023</a:t>
            </a:fld>
            <a:endParaRPr lang="el-GR"/>
          </a:p>
        </p:txBody>
      </p:sp>
      <p:sp>
        <p:nvSpPr>
          <p:cNvPr id="4" name="3 - Θέση εικόνας διαφάνειας"/>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el-GR" noProof="0"/>
          </a:p>
        </p:txBody>
      </p:sp>
      <p:sp>
        <p:nvSpPr>
          <p:cNvPr id="5" name="4 - Θέση σημειώσεων"/>
          <p:cNvSpPr>
            <a:spLocks noGrp="1"/>
          </p:cNvSpPr>
          <p:nvPr>
            <p:ph type="body" sz="quarter" idx="3"/>
          </p:nvPr>
        </p:nvSpPr>
        <p:spPr>
          <a:xfrm>
            <a:off x="709613" y="4860925"/>
            <a:ext cx="5683250" cy="4605338"/>
          </a:xfrm>
          <a:prstGeom prst="rect">
            <a:avLst/>
          </a:prstGeom>
        </p:spPr>
        <p:txBody>
          <a:bodyPr vert="horz" lIns="99066" tIns="49533" rIns="99066" bIns="49533"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8B552D8E-9797-4A7B-9BAE-809D3E43733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63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BB3B7-5A63-45B9-9BF9-EA5B7A090215}"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48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48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0820A1-AA5A-4735-8C89-39E386CCD130}"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68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68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2AB4F-67E4-410A-A3E7-46DC689A6972}"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89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89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9ECA0-BAA5-4575-8560-358F56BF90D3}"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C577D-D92C-4EF7-B0E5-605C458CC85D}"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30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30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471D1-DEF9-4D54-B695-D90B497EEF2F}"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50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50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8A96F4-DEE5-4ADD-ABFC-68339F9A17A0}"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71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199D2-640C-47F4-87D0-25F21EE80119}"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91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91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5EF1D-B4D5-4D44-83F4-25EF7BEE585D}"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12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12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C53656-FF97-48A1-9BBC-C23C61BC45D9}"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32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32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72AF01-E905-4814-9A2E-E7BDEBDE21A8}"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84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84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9B1A2-5AFE-4349-94BA-6D5368280ADB}"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52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52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50F345-2F4D-4B05-8FCC-4794F8F3BB9C}"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73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73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94257D-CE49-4453-806D-CD9C18310DF4}" type="slidenum">
              <a:rPr lang="el-GR">
                <a:cs typeface="Arial" charset="0"/>
              </a:rPr>
              <a:pPr fontAlgn="base">
                <a:spcBef>
                  <a:spcPct val="0"/>
                </a:spcBef>
                <a:spcAft>
                  <a:spcPct val="0"/>
                </a:spcAft>
              </a:pPr>
              <a:t>21</a:t>
            </a:fld>
            <a:endParaRPr lang="el-G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93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93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30F94-24CB-42F1-9B9B-DE8CCE57B722}" type="slidenum">
              <a:rPr lang="el-GR">
                <a:cs typeface="Arial" charset="0"/>
              </a:rPr>
              <a:pPr fontAlgn="base">
                <a:spcBef>
                  <a:spcPct val="0"/>
                </a:spcBef>
                <a:spcAft>
                  <a:spcPct val="0"/>
                </a:spcAft>
              </a:pPr>
              <a:t>22</a:t>
            </a:fld>
            <a:endParaRPr lang="el-G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14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14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1919F-00DA-42AE-A98E-D21ECE311DAD}" type="slidenum">
              <a:rPr lang="el-GR">
                <a:cs typeface="Arial" charset="0"/>
              </a:rPr>
              <a:pPr fontAlgn="base">
                <a:spcBef>
                  <a:spcPct val="0"/>
                </a:spcBef>
                <a:spcAft>
                  <a:spcPct val="0"/>
                </a:spcAft>
              </a:pPr>
              <a:t>23</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DD0978-44E8-499D-A148-FD8E08C7CBA0}"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25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25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02AFE9-E9F1-4110-BE7A-61BED7055600}"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45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A0FC1A-0578-4586-955C-2138B15B3C8F}" type="slidenum">
              <a:rPr lang="el-GR">
                <a:cs typeface="Arial" charset="0"/>
              </a:rPr>
              <a:pPr fontAlgn="base">
                <a:spcBef>
                  <a:spcPct val="0"/>
                </a:spcBef>
                <a:spcAft>
                  <a:spcPct val="0"/>
                </a:spcAft>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66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66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E6C82-906B-420B-A044-B97CAD5C0653}"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86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2434A7-8732-4042-A534-0C12103F1766}"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07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9E6A8F-31DE-45BE-BA47-17297A19C794}"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27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733E7-E195-4702-8CE3-0DFF130B9A1B}"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2BDDA7E8-7A12-4BE8-9E58-E119593C0446}" type="datetimeFigureOut">
              <a:rPr lang="el-GR"/>
              <a:pPr>
                <a:defRPr/>
              </a:pPr>
              <a:t>19/3/2023</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E73B0709-206F-4297-9C6E-ED40ADBA6E6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D0D5FD5-44EC-4605-9AB8-DBD370D9108E}" type="datetimeFigureOut">
              <a:rPr lang="el-GR"/>
              <a:pPr>
                <a:defRPr/>
              </a:pPr>
              <a:t>19/3/2023</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7021B8A-1306-432C-8B84-B3BAF8C3FEE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9F78A54-CF6B-4A62-BC6A-7F76EE528450}" type="datetimeFigureOut">
              <a:rPr lang="el-GR"/>
              <a:pPr>
                <a:defRPr/>
              </a:pPr>
              <a:t>19/3/2023</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BAB126CC-A2B7-4C6D-8E59-F8136159BD5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C5B4A21-5B33-45B0-83EB-F2F97673F950}" type="datetimeFigureOut">
              <a:rPr lang="el-GR"/>
              <a:pPr>
                <a:defRPr/>
              </a:pPr>
              <a:t>19/3/2023</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96D18C5-3F20-4459-BAE8-85FBD2301CF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D88B9B0-FFF5-4190-AAEB-022BE77E05CD}" type="datetimeFigureOut">
              <a:rPr lang="el-GR"/>
              <a:pPr>
                <a:defRPr/>
              </a:pPr>
              <a:t>19/3/2023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488BB78-1331-4F3A-9937-FAF48DCFBBDE}"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8A157F4-F4F2-483C-B7EA-60E6131E342E}" type="datetimeFigureOut">
              <a:rPr lang="el-GR"/>
              <a:pPr>
                <a:defRPr/>
              </a:pPr>
              <a:t>19/3/2023</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80D4F19-4516-41A5-B5F9-68E5ECB162D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4C25D382-6668-4867-9E52-8C274716C1B4}" type="datetimeFigureOut">
              <a:rPr lang="el-GR"/>
              <a:pPr>
                <a:defRPr/>
              </a:pPr>
              <a:t>19/3/2023</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9AD50409-F290-44AE-83F9-4851F0BC5DD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B0E8418-D6EE-4EA0-ACEE-551210A9BA9F}" type="datetimeFigureOut">
              <a:rPr lang="el-GR"/>
              <a:pPr>
                <a:defRPr/>
              </a:pPr>
              <a:t>19/3/2023</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F450B855-E1ED-40D4-802C-94E46121A18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EEF016A1-45C4-42A7-BEFB-7465931CF837}" type="datetimeFigureOut">
              <a:rPr lang="el-GR"/>
              <a:pPr>
                <a:defRPr/>
              </a:pPr>
              <a:t>19/3/2023</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6A84B45-761A-4176-B3F9-DFC56BB64FB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018E4FF7-B5B3-4E56-A0E2-7DB22D3AF7FF}" type="datetimeFigureOut">
              <a:rPr lang="el-GR"/>
              <a:pPr>
                <a:defRPr/>
              </a:pPr>
              <a:t>19/3/2023</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137FFC1-7947-49C5-BB55-0932D219ED8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B902219F-2D56-45AB-A276-ECA9740B9A3A}" type="datetimeFigureOut">
              <a:rPr lang="el-GR"/>
              <a:pPr>
                <a:defRPr/>
              </a:pPr>
              <a:t>19/3/2023</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4D018DC5-373D-4FDB-83EA-47BEBABF700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39A211C5-8877-4F3D-8E4D-9924D3A78157}" type="datetimeFigureOut">
              <a:rPr lang="el-GR"/>
              <a:pPr>
                <a:defRPr/>
              </a:pPr>
              <a:t>19/3/2023</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08E30A1-0742-4D54-853B-828E21295C24}"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512168"/>
          </a:xfrm>
        </p:spPr>
        <p:txBody>
          <a:bodyPr/>
          <a:lstStyle/>
          <a:p>
            <a:pPr algn="ctr" fontAlgn="auto">
              <a:spcAft>
                <a:spcPts val="0"/>
              </a:spcAft>
              <a:defRPr/>
            </a:pPr>
            <a:r>
              <a:rPr lang="el-GR" dirty="0"/>
              <a:t>ΘΕΣΕΙΣ ΑΣΘΕΝΗ-ΜΕΘΟΔΟΙ ΚΛΙΝΙΚΗΣ ΕΞΕΤΑΣΗΣ </a:t>
            </a:r>
          </a:p>
        </p:txBody>
      </p:sp>
      <p:sp>
        <p:nvSpPr>
          <p:cNvPr id="3" name="Θέση περιεχομένου 2"/>
          <p:cNvSpPr>
            <a:spLocks noGrp="1"/>
          </p:cNvSpPr>
          <p:nvPr>
            <p:ph idx="1"/>
          </p:nvPr>
        </p:nvSpPr>
        <p:spPr>
          <a:xfrm>
            <a:off x="1619672" y="3573016"/>
            <a:ext cx="4824536" cy="2751584"/>
          </a:xfrm>
        </p:spPr>
        <p:txBody>
          <a:bodyPr/>
          <a:lstStyle/>
          <a:p>
            <a:pPr marL="0" indent="0" algn="ctr">
              <a:buNone/>
            </a:pPr>
            <a:r>
              <a:rPr lang="el-GR" dirty="0"/>
              <a:t>        Καθηγήτρια Σοφία Ζυγά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endParaRPr lang="el-GR"/>
          </a:p>
        </p:txBody>
      </p:sp>
      <p:sp>
        <p:nvSpPr>
          <p:cNvPr id="33794" name="2 - Θέση περιεχομένου"/>
          <p:cNvSpPr>
            <a:spLocks noGrp="1"/>
          </p:cNvSpPr>
          <p:nvPr>
            <p:ph idx="1"/>
          </p:nvPr>
        </p:nvSpPr>
        <p:spPr/>
        <p:txBody>
          <a:bodyPr/>
          <a:lstStyle/>
          <a:p>
            <a:endParaRPr lang="el-GR"/>
          </a:p>
        </p:txBody>
      </p:sp>
      <p:pic>
        <p:nvPicPr>
          <p:cNvPr id="33795" name="Picture 2" descr="D:\3. ΤΑ ΕΓΓΡΑΦΑ ΜΟΥ\1. TEI\7. ΕΙΣΑΓΩΓΗ ΣΤΗ ΝΟΣΗΛΕΥΤΙΚΗ ΕΠΙΣΤΗΜΗ\ΠΑΛΙΑ\SELIDES LEMONIDOY\tomos 2\26-2.t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4 - TextBox"/>
          <p:cNvSpPr txBox="1"/>
          <p:nvPr/>
        </p:nvSpPr>
        <p:spPr>
          <a:xfrm rot="16200000">
            <a:off x="-2133599" y="3090862"/>
            <a:ext cx="5643562" cy="46196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el-GR" sz="2400" dirty="0"/>
              <a:t>2) Κατάλληλες θέσεις του σώματος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428625"/>
            <a:ext cx="8229600" cy="71437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fontAlgn="auto">
              <a:spcAft>
                <a:spcPts val="0"/>
              </a:spcAft>
              <a:defRPr/>
            </a:pPr>
            <a:r>
              <a:rPr lang="el-GR" sz="3600" b="1" dirty="0"/>
              <a:t>3) Προετοιμασία περιβάλλοντος</a:t>
            </a:r>
          </a:p>
        </p:txBody>
      </p:sp>
      <p:sp>
        <p:nvSpPr>
          <p:cNvPr id="3" name="2 - Θέση περιεχομένου"/>
          <p:cNvSpPr>
            <a:spLocks noGrp="1"/>
          </p:cNvSpPr>
          <p:nvPr>
            <p:ph idx="1"/>
          </p:nvPr>
        </p:nvSpPr>
        <p:spPr>
          <a:xfrm>
            <a:off x="457200" y="1935163"/>
            <a:ext cx="8229600" cy="2851150"/>
          </a:xfrm>
        </p:spPr>
        <p:style>
          <a:lnRef idx="2">
            <a:schemeClr val="accent1"/>
          </a:lnRef>
          <a:fillRef idx="1">
            <a:schemeClr val="lt1"/>
          </a:fillRef>
          <a:effectRef idx="0">
            <a:schemeClr val="accent1"/>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l-GR" dirty="0"/>
              <a:t>Πότε; </a:t>
            </a:r>
            <a:r>
              <a:rPr lang="el-GR" sz="2200" dirty="0"/>
              <a:t>(Να μην τρώει, κοιμάται, εκτελείται η νοσηλεία του, να μην πονάει κλπ)</a:t>
            </a:r>
          </a:p>
          <a:p>
            <a:pPr marL="274320" indent="-274320" fontAlgn="auto">
              <a:spcAft>
                <a:spcPts val="0"/>
              </a:spcAft>
              <a:buClr>
                <a:schemeClr val="accent3"/>
              </a:buClr>
              <a:buFont typeface="Wingdings 2"/>
              <a:buChar char=""/>
              <a:defRPr/>
            </a:pPr>
            <a:r>
              <a:rPr lang="el-GR" sz="2400" dirty="0"/>
              <a:t>Απομάκρυνση επισκεπτηρίου</a:t>
            </a:r>
          </a:p>
          <a:p>
            <a:pPr marL="274320" indent="-274320" fontAlgn="auto">
              <a:spcAft>
                <a:spcPts val="0"/>
              </a:spcAft>
              <a:buClr>
                <a:schemeClr val="accent3"/>
              </a:buClr>
              <a:buFont typeface="Wingdings 2"/>
              <a:buChar char=""/>
              <a:defRPr/>
            </a:pPr>
            <a:r>
              <a:rPr lang="el-GR" sz="2400" dirty="0"/>
              <a:t>Προστατευτικό παραβάν</a:t>
            </a:r>
          </a:p>
          <a:p>
            <a:pPr marL="274320" indent="-274320" fontAlgn="auto">
              <a:spcAft>
                <a:spcPts val="0"/>
              </a:spcAft>
              <a:buClr>
                <a:schemeClr val="accent3"/>
              </a:buClr>
              <a:buFont typeface="Wingdings 2"/>
              <a:buChar char=""/>
              <a:defRPr/>
            </a:pPr>
            <a:r>
              <a:rPr lang="el-GR" sz="2400" dirty="0"/>
              <a:t>Προστατευτικό κάλυμμα</a:t>
            </a:r>
          </a:p>
          <a:p>
            <a:pPr marL="274320" indent="-274320" fontAlgn="auto">
              <a:spcAft>
                <a:spcPts val="0"/>
              </a:spcAft>
              <a:buClr>
                <a:schemeClr val="accent3"/>
              </a:buClr>
              <a:buFont typeface="Wingdings 2"/>
              <a:buChar char=""/>
              <a:defRPr/>
            </a:pPr>
            <a:r>
              <a:rPr lang="el-GR" sz="2400" dirty="0"/>
              <a:t>Προετοιμασία εξοπλισμού  και άλλων υλικών</a:t>
            </a:r>
          </a:p>
          <a:p>
            <a:pPr marL="274320" indent="-274320" fontAlgn="auto">
              <a:spcAft>
                <a:spcPts val="0"/>
              </a:spcAft>
              <a:buClr>
                <a:schemeClr val="accent3"/>
              </a:buClr>
              <a:buFont typeface="Wingdings 2"/>
              <a:buChar char=""/>
              <a:defRPr/>
            </a:pPr>
            <a:endParaRPr lang="el-G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95338"/>
          </a:xfrm>
        </p:spPr>
        <p:style>
          <a:lnRef idx="3">
            <a:schemeClr val="lt1"/>
          </a:lnRef>
          <a:fillRef idx="1">
            <a:schemeClr val="accent1"/>
          </a:fillRef>
          <a:effectRef idx="1">
            <a:schemeClr val="accent1"/>
          </a:effectRef>
          <a:fontRef idx="minor">
            <a:schemeClr val="lt1"/>
          </a:fontRef>
        </p:style>
        <p:txBody>
          <a:bodyPr>
            <a:normAutofit/>
          </a:bodyPr>
          <a:lstStyle/>
          <a:p>
            <a:pPr marL="177800" indent="177800" fontAlgn="auto">
              <a:spcAft>
                <a:spcPts val="0"/>
              </a:spcAft>
              <a:defRPr/>
            </a:pPr>
            <a:r>
              <a:rPr lang="el-GR" sz="3600" b="1" dirty="0"/>
              <a:t>4) Προετοιμασία του ασθενή</a:t>
            </a:r>
          </a:p>
        </p:txBody>
      </p:sp>
      <p:sp>
        <p:nvSpPr>
          <p:cNvPr id="3" name="2 - Θέση περιεχομένου"/>
          <p:cNvSpPr>
            <a:spLocks noGrp="1"/>
          </p:cNvSpPr>
          <p:nvPr>
            <p:ph idx="1"/>
          </p:nvPr>
        </p:nvSpPr>
        <p:spPr>
          <a:xfrm>
            <a:off x="457200" y="1935480"/>
            <a:ext cx="8229600" cy="4389120"/>
          </a:xfrm>
          <a:ln/>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fontAlgn="auto">
              <a:spcAft>
                <a:spcPts val="0"/>
              </a:spcAft>
              <a:buClr>
                <a:schemeClr val="accent3"/>
              </a:buClr>
              <a:buFont typeface="Wingdings" pitchFamily="2" charset="2"/>
              <a:buChar char="v"/>
              <a:defRPr/>
            </a:pPr>
            <a:r>
              <a:rPr lang="el-GR" dirty="0"/>
              <a:t> Εξηγούμε στον ασθενή τη διαδικασία</a:t>
            </a:r>
          </a:p>
          <a:p>
            <a:pPr marL="274320" indent="-274320" fontAlgn="auto">
              <a:spcAft>
                <a:spcPts val="0"/>
              </a:spcAft>
              <a:buClr>
                <a:schemeClr val="accent3"/>
              </a:buClr>
              <a:buFont typeface="Wingdings" pitchFamily="2" charset="2"/>
              <a:buChar char="v"/>
              <a:defRPr/>
            </a:pPr>
            <a:r>
              <a:rPr lang="el-GR" dirty="0"/>
              <a:t> Αφαιρούμε όσα ρούχα είναι απαραίτητα για την εξέταση</a:t>
            </a:r>
          </a:p>
          <a:p>
            <a:pPr marL="274320" indent="-274320" fontAlgn="auto">
              <a:spcAft>
                <a:spcPts val="0"/>
              </a:spcAft>
              <a:buClr>
                <a:schemeClr val="accent3"/>
              </a:buClr>
              <a:buFont typeface="Wingdings" pitchFamily="2" charset="2"/>
              <a:buChar char="v"/>
              <a:defRPr/>
            </a:pPr>
            <a:r>
              <a:rPr lang="el-GR" dirty="0"/>
              <a:t> Του ζητάμε να ουρήσει πριν την αξιολόγηση για να αισθάνεται πιο άνετα</a:t>
            </a:r>
          </a:p>
          <a:p>
            <a:pPr marL="274320" indent="-274320" fontAlgn="auto">
              <a:spcAft>
                <a:spcPts val="0"/>
              </a:spcAft>
              <a:buClr>
                <a:schemeClr val="accent3"/>
              </a:buClr>
              <a:buFont typeface="Wingdings" pitchFamily="2" charset="2"/>
              <a:buChar char="v"/>
              <a:defRPr/>
            </a:pPr>
            <a:r>
              <a:rPr lang="el-GR" dirty="0"/>
              <a:t> Τον βοηθάμε να πάρει τη σωστή θέση στο κρεβάτι</a:t>
            </a:r>
          </a:p>
          <a:p>
            <a:pPr marL="274320" indent="-274320" fontAlgn="auto">
              <a:spcAft>
                <a:spcPts val="0"/>
              </a:spcAft>
              <a:buClr>
                <a:schemeClr val="accent3"/>
              </a:buClr>
              <a:buFont typeface="Wingdings" pitchFamily="2" charset="2"/>
              <a:buChar char="v"/>
              <a:defRPr/>
            </a:pPr>
            <a:r>
              <a:rPr lang="el-GR" dirty="0"/>
              <a:t> Λύνουμε τυχόν απορίες του και ελαττώνουμε το άγχος του</a:t>
            </a:r>
          </a:p>
          <a:p>
            <a:pPr marL="274320" indent="-274320" fontAlgn="auto">
              <a:spcAft>
                <a:spcPts val="0"/>
              </a:spcAft>
              <a:buClr>
                <a:schemeClr val="accent3"/>
              </a:buClr>
              <a:buFont typeface="Wingdings" pitchFamily="2" charset="2"/>
              <a:buChar char="v"/>
              <a:defRPr/>
            </a:pPr>
            <a:r>
              <a:rPr lang="el-GR" dirty="0"/>
              <a:t> Ειδοποιούμε το γιατρό, εάν δεν είναι ήδη παρόν.</a:t>
            </a:r>
          </a:p>
          <a:p>
            <a:pPr marL="274320" indent="-274320" fontAlgn="auto">
              <a:spcAft>
                <a:spcPts val="0"/>
              </a:spcAft>
              <a:buClr>
                <a:schemeClr val="accent3"/>
              </a:buClr>
              <a:buFont typeface="Wingdings 2"/>
              <a:buChar char=""/>
              <a:defRPr/>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500"/>
            <a:ext cx="8229600" cy="785813"/>
          </a:xfrm>
        </p:spPr>
        <p:style>
          <a:lnRef idx="3">
            <a:schemeClr val="lt1"/>
          </a:lnRef>
          <a:fillRef idx="1">
            <a:schemeClr val="accent1"/>
          </a:fillRef>
          <a:effectRef idx="1">
            <a:schemeClr val="accent1"/>
          </a:effectRef>
          <a:fontRef idx="minor">
            <a:schemeClr val="lt1"/>
          </a:fontRef>
        </p:style>
        <p:txBody>
          <a:bodyPr>
            <a:normAutofit/>
          </a:bodyPr>
          <a:lstStyle/>
          <a:p>
            <a:pPr algn="ctr" fontAlgn="auto">
              <a:spcAft>
                <a:spcPts val="0"/>
              </a:spcAft>
              <a:defRPr/>
            </a:pPr>
            <a:r>
              <a:rPr lang="el-GR" sz="4000" b="1" dirty="0"/>
              <a:t>5) Τεχνικές εξέτασης</a:t>
            </a:r>
          </a:p>
        </p:txBody>
      </p:sp>
      <p:sp>
        <p:nvSpPr>
          <p:cNvPr id="39938" name="2 - Θέση περιεχομένου"/>
          <p:cNvSpPr>
            <a:spLocks noGrp="1"/>
          </p:cNvSpPr>
          <p:nvPr>
            <p:ph idx="1"/>
          </p:nvPr>
        </p:nvSpPr>
        <p:spPr/>
        <p:txBody>
          <a:bodyPr/>
          <a:lstStyle/>
          <a:p>
            <a:pPr>
              <a:buFont typeface="Wingdings 2" pitchFamily="18" charset="2"/>
              <a:buNone/>
            </a:pPr>
            <a:r>
              <a:rPr lang="el-GR"/>
              <a:t>Οι 4 τεχνικές εξέτασης είναι:</a:t>
            </a:r>
          </a:p>
          <a:p>
            <a:r>
              <a:rPr lang="el-GR" sz="2000"/>
              <a:t>Επισκόπηση</a:t>
            </a:r>
          </a:p>
          <a:p>
            <a:r>
              <a:rPr lang="el-GR" sz="2000"/>
              <a:t>Ψηλάφηση</a:t>
            </a:r>
          </a:p>
          <a:p>
            <a:r>
              <a:rPr lang="el-GR" sz="2000"/>
              <a:t>Επίκρουση</a:t>
            </a:r>
          </a:p>
          <a:p>
            <a:r>
              <a:rPr lang="el-GR" sz="2000"/>
              <a:t>Ακρόαση</a:t>
            </a:r>
          </a:p>
          <a:p>
            <a:pPr>
              <a:buFont typeface="Wingdings 2" pitchFamily="18" charset="2"/>
              <a:buNone/>
            </a:pPr>
            <a:endParaRPr lang="el-GR" sz="2000"/>
          </a:p>
          <a:p>
            <a:pPr algn="ctr">
              <a:buFont typeface="Wingdings 2" pitchFamily="18" charset="2"/>
              <a:buNone/>
            </a:pPr>
            <a:r>
              <a:rPr lang="el-GR"/>
              <a:t>Σύγκριση μπορεί να γίνει σε αμφίπλευρα μέρη του σώματος </a:t>
            </a:r>
            <a:r>
              <a:rPr lang="el-GR" sz="2000"/>
              <a:t>π.χ. συγκρίνω το ένα πόδι με το άλλο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71438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sz="4000" b="1" dirty="0"/>
              <a:t>Επισκόπηση</a:t>
            </a:r>
          </a:p>
        </p:txBody>
      </p:sp>
      <p:sp>
        <p:nvSpPr>
          <p:cNvPr id="3" name="2 - Θέση περιεχομένου"/>
          <p:cNvSpPr>
            <a:spLocks noGrp="1"/>
          </p:cNvSpPr>
          <p:nvPr>
            <p:ph idx="1"/>
          </p:nvPr>
        </p:nvSpPr>
        <p:spPr>
          <a:xfrm>
            <a:off x="357188" y="1000125"/>
            <a:ext cx="8229600" cy="5572125"/>
          </a:xfrm>
        </p:spPr>
        <p:txBody>
          <a:bodyPr>
            <a:noAutofit/>
          </a:bodyPr>
          <a:lstStyle/>
          <a:p>
            <a:pPr marL="274320" indent="-274320" fontAlgn="auto">
              <a:spcAft>
                <a:spcPts val="0"/>
              </a:spcAft>
              <a:buClr>
                <a:schemeClr val="accent3"/>
              </a:buClr>
              <a:buFont typeface="Wingdings 2"/>
              <a:buChar char=""/>
              <a:defRPr/>
            </a:pPr>
            <a:r>
              <a:rPr lang="el-GR" sz="2400" dirty="0">
                <a:latin typeface="+mj-lt"/>
              </a:rPr>
              <a:t>Παρατήρηση με συστηματικό τρόπο.</a:t>
            </a:r>
          </a:p>
          <a:p>
            <a:pPr marL="274320" indent="-274320" fontAlgn="auto">
              <a:spcAft>
                <a:spcPts val="0"/>
              </a:spcAft>
              <a:buClr>
                <a:schemeClr val="accent3"/>
              </a:buClr>
              <a:buFont typeface="Wingdings 2"/>
              <a:buNone/>
              <a:defRPr/>
            </a:pPr>
            <a:endParaRPr lang="el-GR" sz="2400" dirty="0">
              <a:latin typeface="+mj-lt"/>
            </a:endParaRPr>
          </a:p>
          <a:p>
            <a:pPr marL="274320" indent="-274320" fontAlgn="auto">
              <a:spcAft>
                <a:spcPts val="0"/>
              </a:spcAft>
              <a:buClr>
                <a:schemeClr val="accent3"/>
              </a:buClr>
              <a:buFont typeface="Wingdings 2"/>
              <a:buChar char=""/>
              <a:defRPr/>
            </a:pPr>
            <a:r>
              <a:rPr lang="el-GR" sz="2400" dirty="0">
                <a:latin typeface="+mj-lt"/>
              </a:rPr>
              <a:t>Χρησιμοποίηση της όρασης, της ακοής, της όσφρησης για τη συλλογή των δεδομένων.</a:t>
            </a:r>
          </a:p>
          <a:p>
            <a:pPr marL="274320" indent="-274320" fontAlgn="auto">
              <a:spcAft>
                <a:spcPts val="0"/>
              </a:spcAft>
              <a:buClr>
                <a:schemeClr val="accent3"/>
              </a:buClr>
              <a:buFont typeface="Wingdings 2"/>
              <a:buNone/>
              <a:defRPr/>
            </a:pPr>
            <a:endParaRPr lang="el-GR" sz="2400" dirty="0">
              <a:latin typeface="+mj-lt"/>
            </a:endParaRPr>
          </a:p>
          <a:p>
            <a:pPr marL="274320" indent="-274320" fontAlgn="auto">
              <a:spcAft>
                <a:spcPts val="0"/>
              </a:spcAft>
              <a:buClr>
                <a:schemeClr val="accent3"/>
              </a:buClr>
              <a:buFont typeface="Wingdings 2"/>
              <a:buChar char=""/>
              <a:defRPr/>
            </a:pPr>
            <a:r>
              <a:rPr lang="el-GR" sz="2400" dirty="0">
                <a:latin typeface="+mj-lt"/>
              </a:rPr>
              <a:t>Συχνά απαιτείται </a:t>
            </a:r>
            <a:r>
              <a:rPr lang="el-GR" sz="2400" b="1" dirty="0">
                <a:solidFill>
                  <a:srgbClr val="FF0000"/>
                </a:solidFill>
                <a:latin typeface="+mj-lt"/>
              </a:rPr>
              <a:t>κατάλληλος φωτισμός</a:t>
            </a:r>
            <a:r>
              <a:rPr lang="el-GR" sz="2400" dirty="0">
                <a:latin typeface="+mj-lt"/>
              </a:rPr>
              <a:t>, είτε φυσικός είτε τεχνητός, </a:t>
            </a:r>
            <a:r>
              <a:rPr lang="el-GR" sz="2000" i="1" dirty="0">
                <a:latin typeface="+mj-lt"/>
              </a:rPr>
              <a:t>π.χ. για τη διάκριση του χρώματος, της σύστασης και της υγρασίας της επιφάνειας του σώματος </a:t>
            </a:r>
            <a:r>
              <a:rPr lang="el-GR" sz="2400" dirty="0">
                <a:latin typeface="+mj-lt"/>
              </a:rPr>
              <a:t>και </a:t>
            </a:r>
            <a:r>
              <a:rPr lang="el-GR" sz="2400" b="1" dirty="0">
                <a:solidFill>
                  <a:srgbClr val="FF0000"/>
                </a:solidFill>
                <a:latin typeface="+mj-lt"/>
              </a:rPr>
              <a:t>ήσυχο περιβάλλον.</a:t>
            </a:r>
          </a:p>
          <a:p>
            <a:pPr marL="274320" indent="-274320" fontAlgn="auto">
              <a:spcAft>
                <a:spcPts val="0"/>
              </a:spcAft>
              <a:buClr>
                <a:schemeClr val="accent3"/>
              </a:buClr>
              <a:buFont typeface="Wingdings 2"/>
              <a:buNone/>
              <a:defRPr/>
            </a:pPr>
            <a:endParaRPr lang="el-GR" sz="2400" b="1" dirty="0">
              <a:solidFill>
                <a:srgbClr val="FF0000"/>
              </a:solidFill>
              <a:latin typeface="+mj-lt"/>
            </a:endParaRPr>
          </a:p>
          <a:p>
            <a:pPr marL="274320" indent="-274320" fontAlgn="auto">
              <a:spcAft>
                <a:spcPts val="0"/>
              </a:spcAft>
              <a:buClr>
                <a:schemeClr val="accent3"/>
              </a:buClr>
              <a:buFont typeface="Wingdings 2"/>
              <a:buChar char=""/>
              <a:defRPr/>
            </a:pPr>
            <a:r>
              <a:rPr lang="el-GR" sz="2400" dirty="0">
                <a:latin typeface="+mj-lt"/>
              </a:rPr>
              <a:t>Ο νοσηλευτής εξετάζει το </a:t>
            </a:r>
            <a:r>
              <a:rPr lang="el-GR" sz="2400" b="1" dirty="0">
                <a:solidFill>
                  <a:srgbClr val="00B050"/>
                </a:solidFill>
                <a:latin typeface="+mj-lt"/>
              </a:rPr>
              <a:t>μέγεθος</a:t>
            </a:r>
            <a:r>
              <a:rPr lang="el-GR" sz="2400" dirty="0">
                <a:latin typeface="+mj-lt"/>
              </a:rPr>
              <a:t>, το </a:t>
            </a:r>
            <a:r>
              <a:rPr lang="el-GR" sz="2400" b="1" dirty="0">
                <a:solidFill>
                  <a:srgbClr val="00B050"/>
                </a:solidFill>
                <a:latin typeface="+mj-lt"/>
              </a:rPr>
              <a:t>χρώμα</a:t>
            </a:r>
            <a:r>
              <a:rPr lang="el-GR" sz="2400" dirty="0">
                <a:latin typeface="+mj-lt"/>
              </a:rPr>
              <a:t>, το </a:t>
            </a:r>
            <a:r>
              <a:rPr lang="el-GR" sz="2400" b="1" dirty="0">
                <a:solidFill>
                  <a:srgbClr val="00B050"/>
                </a:solidFill>
                <a:latin typeface="+mj-lt"/>
              </a:rPr>
              <a:t>σχήμα</a:t>
            </a:r>
            <a:r>
              <a:rPr lang="el-GR" sz="2400" dirty="0">
                <a:latin typeface="+mj-lt"/>
              </a:rPr>
              <a:t>, τη </a:t>
            </a:r>
            <a:r>
              <a:rPr lang="el-GR" sz="2400" b="1" dirty="0">
                <a:solidFill>
                  <a:srgbClr val="00B050"/>
                </a:solidFill>
                <a:latin typeface="+mj-lt"/>
              </a:rPr>
              <a:t>θέση </a:t>
            </a:r>
            <a:r>
              <a:rPr lang="el-GR" sz="2400" dirty="0">
                <a:latin typeface="+mj-lt"/>
              </a:rPr>
              <a:t>και τη </a:t>
            </a:r>
            <a:r>
              <a:rPr lang="el-GR" sz="2400" b="1" dirty="0">
                <a:solidFill>
                  <a:srgbClr val="00B050"/>
                </a:solidFill>
                <a:latin typeface="+mj-lt"/>
              </a:rPr>
              <a:t>συμμετρία</a:t>
            </a:r>
            <a:r>
              <a:rPr lang="el-GR" sz="2400" dirty="0">
                <a:latin typeface="+mj-lt"/>
              </a:rPr>
              <a:t> </a:t>
            </a:r>
            <a:r>
              <a:rPr lang="el-GR" sz="2000" i="1" dirty="0">
                <a:latin typeface="+mj-lt"/>
              </a:rPr>
              <a:t>(τα αμφίπλευρα μέρη του σώματος να έχουν ίδιο μέγεθος, σχήμα και θέση) </a:t>
            </a:r>
            <a:r>
              <a:rPr lang="el-GR" sz="2400" dirty="0">
                <a:latin typeface="+mj-lt"/>
              </a:rPr>
              <a:t>κάθε περιοχής του σώματος, παρατηρώντας τα φυσιολογικά σημεία και εκείνα που παρεκκλίνουν από τα φυσιολογικά δεδομένα.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857500" cy="857250"/>
          </a:xfrm>
        </p:spPr>
        <p:txBody>
          <a:bodyPr>
            <a:normAutofit/>
          </a:bodyPr>
          <a:lstStyle/>
          <a:p>
            <a:pPr algn="ctr" fontAlgn="auto">
              <a:spcAft>
                <a:spcPts val="0"/>
              </a:spcAft>
              <a:defRPr/>
            </a:pPr>
            <a:r>
              <a:rPr lang="el-GR" sz="2400" b="1" dirty="0">
                <a:solidFill>
                  <a:schemeClr val="tx1"/>
                </a:solidFill>
                <a:latin typeface="+mn-lt"/>
              </a:rPr>
              <a:t>ΨΗΛΑΦΗΣΗ</a:t>
            </a:r>
          </a:p>
        </p:txBody>
      </p:sp>
      <p:sp>
        <p:nvSpPr>
          <p:cNvPr id="44034" name="2 - Θέση περιεχομένου"/>
          <p:cNvSpPr>
            <a:spLocks noGrp="1"/>
          </p:cNvSpPr>
          <p:nvPr>
            <p:ph idx="1"/>
          </p:nvPr>
        </p:nvSpPr>
        <p:spPr>
          <a:xfrm>
            <a:off x="0" y="1214438"/>
            <a:ext cx="3043238" cy="4389437"/>
          </a:xfrm>
        </p:spPr>
        <p:txBody>
          <a:bodyPr/>
          <a:lstStyle/>
          <a:p>
            <a:r>
              <a:rPr lang="el-GR" sz="2400"/>
              <a:t>Τεχνική που χρησιμοποιεί την αίσθηση της αφής</a:t>
            </a:r>
          </a:p>
          <a:p>
            <a:r>
              <a:rPr lang="el-GR" sz="2400"/>
              <a:t>Ελαφρά και εν τω βάθει ψηλάφηση</a:t>
            </a:r>
          </a:p>
          <a:p>
            <a:endParaRPr lang="el-GR" sz="2400"/>
          </a:p>
          <a:p>
            <a:endParaRPr lang="el-GR" sz="2400"/>
          </a:p>
          <a:p>
            <a:endParaRPr lang="el-GR" sz="2400"/>
          </a:p>
        </p:txBody>
      </p:sp>
      <p:pic>
        <p:nvPicPr>
          <p:cNvPr id="44035" name="Picture 3" descr="D:\3. ΤΑ ΕΓΓΡΑΦΑ ΜΟΥ\1. TEI\7. ΕΙΣΑΓΩΓΗ ΣΤΗ ΝΟΣΗΛΕΥΤΙΚΗ ΕΠΙΣΤΗΜΗ\ΠΑΛΙΑ\SELIDES LEMONIDOY\tomos 2\26-4.tif"/>
          <p:cNvPicPr>
            <a:picLocks noChangeAspect="1" noChangeArrowheads="1"/>
          </p:cNvPicPr>
          <p:nvPr/>
        </p:nvPicPr>
        <p:blipFill>
          <a:blip r:embed="rId3"/>
          <a:srcRect/>
          <a:stretch>
            <a:fillRect/>
          </a:stretch>
        </p:blipFill>
        <p:spPr bwMode="auto">
          <a:xfrm>
            <a:off x="5954713" y="0"/>
            <a:ext cx="3189287" cy="5357813"/>
          </a:xfrm>
          <a:prstGeom prst="rect">
            <a:avLst/>
          </a:prstGeom>
          <a:noFill/>
          <a:ln w="9525">
            <a:noFill/>
            <a:miter lim="800000"/>
            <a:headEnd/>
            <a:tailEnd/>
          </a:ln>
        </p:spPr>
      </p:pic>
      <p:pic>
        <p:nvPicPr>
          <p:cNvPr id="44036" name="Picture 4" descr="D:\3. ΤΑ ΕΓΓΡΑΦΑ ΜΟΥ\1. TEI\7. ΕΙΣΑΓΩΓΗ ΣΤΗ ΝΟΣΗΛΕΥΤΙΚΗ ΕΠΙΣΤΗΜΗ\ΠΑΛΙΑ\SELIDES LEMONIDOY\tomos 2\26-5.tif"/>
          <p:cNvPicPr>
            <a:picLocks noChangeAspect="1" noChangeArrowheads="1"/>
          </p:cNvPicPr>
          <p:nvPr/>
        </p:nvPicPr>
        <p:blipFill>
          <a:blip r:embed="rId4"/>
          <a:srcRect/>
          <a:stretch>
            <a:fillRect/>
          </a:stretch>
        </p:blipFill>
        <p:spPr bwMode="auto">
          <a:xfrm>
            <a:off x="2786063" y="0"/>
            <a:ext cx="3203575" cy="5354638"/>
          </a:xfrm>
          <a:prstGeom prst="rect">
            <a:avLst/>
          </a:prstGeom>
          <a:noFill/>
          <a:ln w="9525">
            <a:noFill/>
            <a:miter lim="800000"/>
            <a:headEnd/>
            <a:tailEnd/>
          </a:ln>
        </p:spPr>
      </p:pic>
      <p:sp>
        <p:nvSpPr>
          <p:cNvPr id="16385" name="Rectangle 1"/>
          <p:cNvSpPr>
            <a:spLocks noChangeArrowheads="1"/>
          </p:cNvSpPr>
          <p:nvPr/>
        </p:nvSpPr>
        <p:spPr bwMode="auto">
          <a:xfrm>
            <a:off x="1142976" y="4429132"/>
            <a:ext cx="7786742" cy="20928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indent="179388" algn="ctr">
              <a:tabLst>
                <a:tab pos="92075" algn="l"/>
              </a:tabLst>
            </a:pPr>
            <a:r>
              <a:rPr lang="el-GR" sz="2000">
                <a:solidFill>
                  <a:schemeClr val="tx1"/>
                </a:solidFill>
                <a:latin typeface="Microsoft Sans Serif" pitchFamily="34" charset="0"/>
                <a:ea typeface="Times New Roman" pitchFamily="18" charset="0"/>
                <a:cs typeface="Microsoft Sans Serif" pitchFamily="34" charset="0"/>
              </a:rPr>
              <a:t>Οι γενικές οδηγίες οι οποίες πρέπει να ακολουθούνται κατά τη διάρκεια της ψηλάφησης είναι οι εξής:</a:t>
            </a:r>
            <a:endParaRPr lang="el-GR" sz="2000">
              <a:solidFill>
                <a:schemeClr val="tx1"/>
              </a:solidFill>
              <a:latin typeface="Arial" charset="0"/>
              <a:ea typeface="Times New Roman" pitchFamily="18" charset="0"/>
              <a:cs typeface="Arial" charset="0"/>
            </a:endParaRPr>
          </a:p>
          <a:p>
            <a:pPr indent="179388" eaLnBrk="0" hangingPunct="0">
              <a:buFontTx/>
              <a:buChar char="•"/>
              <a:tabLst>
                <a:tab pos="92075" algn="l"/>
              </a:tabLst>
            </a:pPr>
            <a:r>
              <a:rPr lang="el-GR">
                <a:solidFill>
                  <a:schemeClr val="tx1"/>
                </a:solidFill>
                <a:latin typeface="Microsoft Sans Serif" pitchFamily="34" charset="0"/>
                <a:ea typeface="Times New Roman" pitchFamily="18" charset="0"/>
                <a:cs typeface="Microsoft Sans Serif" pitchFamily="34" charset="0"/>
              </a:rPr>
              <a:t>Ο ασθενής θα πρέπει να βρίσκεται σε ένα ζεστό, άνετο και ήσυχο περιβάλλον.</a:t>
            </a:r>
            <a:endParaRPr lang="el-GR">
              <a:solidFill>
                <a:schemeClr val="tx1"/>
              </a:solidFill>
              <a:latin typeface="Arial" charset="0"/>
              <a:cs typeface="Arial" charset="0"/>
            </a:endParaRPr>
          </a:p>
          <a:p>
            <a:pPr indent="179388" eaLnBrk="0" hangingPunct="0">
              <a:buFontTx/>
              <a:buChar char="•"/>
              <a:tabLst>
                <a:tab pos="92075" algn="l"/>
              </a:tabLst>
            </a:pPr>
            <a:r>
              <a:rPr lang="el-GR">
                <a:solidFill>
                  <a:schemeClr val="tx1"/>
                </a:solidFill>
                <a:latin typeface="Microsoft Sans Serif" pitchFamily="34" charset="0"/>
                <a:cs typeface="Times New Roman" pitchFamily="18" charset="0"/>
              </a:rPr>
              <a:t>Τα χέρια του νοσηλευτή πρέπει να είναι ζεστά και τα νύχια των δακτύλων κομμένα.</a:t>
            </a:r>
            <a:endParaRPr lang="el-GR">
              <a:solidFill>
                <a:schemeClr val="tx1"/>
              </a:solidFill>
              <a:latin typeface="Arial" charset="0"/>
              <a:cs typeface="Arial" charset="0"/>
            </a:endParaRPr>
          </a:p>
          <a:p>
            <a:pPr indent="179388" eaLnBrk="0" hangingPunct="0">
              <a:buFontTx/>
              <a:buChar char="•"/>
              <a:tabLst>
                <a:tab pos="92075" algn="l"/>
              </a:tabLst>
            </a:pPr>
            <a:r>
              <a:rPr lang="el-GR">
                <a:solidFill>
                  <a:schemeClr val="tx1"/>
                </a:solidFill>
                <a:latin typeface="Microsoft Sans Serif" pitchFamily="34" charset="0"/>
                <a:cs typeface="Times New Roman" pitchFamily="18" charset="0"/>
              </a:rPr>
              <a:t>Οι ευαίσθητες περιοχές ψηλαφώνται τελευταίες.</a:t>
            </a:r>
            <a:endParaRPr lang="el-GR">
              <a:solidFill>
                <a:schemeClr val="tx1"/>
              </a:solidFill>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2 - Θέση περιεχομένου"/>
          <p:cNvSpPr>
            <a:spLocks noGrp="1"/>
          </p:cNvSpPr>
          <p:nvPr>
            <p:ph idx="1"/>
          </p:nvPr>
        </p:nvSpPr>
        <p:spPr>
          <a:xfrm>
            <a:off x="428625" y="571500"/>
            <a:ext cx="8229600" cy="4389438"/>
          </a:xfrm>
        </p:spPr>
        <p:txBody>
          <a:bodyPr/>
          <a:lstStyle/>
          <a:p>
            <a:pPr>
              <a:buFont typeface="Wingdings 2" pitchFamily="18" charset="2"/>
              <a:buNone/>
            </a:pPr>
            <a:r>
              <a:rPr lang="el-GR" sz="2800" b="1"/>
              <a:t> </a:t>
            </a:r>
            <a:r>
              <a:rPr lang="el-GR" b="1"/>
              <a:t>ΕΠΙΚΡΟΥΣΗ</a:t>
            </a:r>
            <a:r>
              <a:rPr lang="el-GR" sz="2800" b="1"/>
              <a:t> </a:t>
            </a:r>
          </a:p>
          <a:p>
            <a:r>
              <a:rPr lang="el-GR" sz="2800"/>
              <a:t>Εξέταση του ασθενή με τα δάκτυλα.</a:t>
            </a:r>
          </a:p>
          <a:p>
            <a:pPr>
              <a:buFont typeface="Wingdings 2" pitchFamily="18" charset="2"/>
              <a:buNone/>
            </a:pPr>
            <a:endParaRPr lang="el-GR" sz="2800"/>
          </a:p>
          <a:p>
            <a:pPr>
              <a:buFont typeface="Wingdings 2" pitchFamily="18" charset="2"/>
              <a:buNone/>
            </a:pPr>
            <a:r>
              <a:rPr lang="el-GR" sz="2800"/>
              <a:t> </a:t>
            </a:r>
            <a:r>
              <a:rPr lang="el-GR" b="1"/>
              <a:t>ΑΚΡΟΑΣΗ</a:t>
            </a:r>
          </a:p>
          <a:p>
            <a:r>
              <a:rPr lang="el-GR" sz="2400"/>
              <a:t>Με τη χρήση στηθοσκοπίου</a:t>
            </a:r>
            <a:r>
              <a:rPr lang="en-US" sz="2400"/>
              <a:t>. </a:t>
            </a:r>
            <a:r>
              <a:rPr lang="el-GR" sz="2400"/>
              <a:t>Με το διάφραγμα του στηθοσκοπίου ακούμε ήχους όπως του εντέρου και των πνευμόνων, ενώ με τον κώδωνα ακούμε ήχους της καρδιάς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653210"/>
          </a:xfrm>
          <a:ln/>
        </p:spPr>
        <p:style>
          <a:lnRef idx="1">
            <a:schemeClr val="accent4"/>
          </a:lnRef>
          <a:fillRef idx="2">
            <a:schemeClr val="accent4"/>
          </a:fillRef>
          <a:effectRef idx="1">
            <a:schemeClr val="accent4"/>
          </a:effectRef>
          <a:fontRef idx="minor">
            <a:schemeClr val="dk1"/>
          </a:fontRef>
        </p:style>
        <p:txBody>
          <a:bodyPr>
            <a:normAutofit/>
          </a:bodyPr>
          <a:lstStyle/>
          <a:p>
            <a:pPr algn="ctr" fontAlgn="auto">
              <a:spcAft>
                <a:spcPts val="0"/>
              </a:spcAft>
              <a:defRPr/>
            </a:pPr>
            <a:r>
              <a:rPr lang="el-GR" sz="3200" b="1" dirty="0">
                <a:solidFill>
                  <a:schemeClr val="tx1"/>
                </a:solidFill>
              </a:rPr>
              <a:t>Γενική διερεύνηση του ασθενή</a:t>
            </a:r>
          </a:p>
        </p:txBody>
      </p:sp>
      <p:sp>
        <p:nvSpPr>
          <p:cNvPr id="3" name="2 - Θέση περιεχομένου"/>
          <p:cNvSpPr>
            <a:spLocks noGrp="1"/>
          </p:cNvSpPr>
          <p:nvPr>
            <p:ph idx="1"/>
          </p:nvPr>
        </p:nvSpPr>
        <p:spPr>
          <a:xfrm>
            <a:off x="357188" y="1571625"/>
            <a:ext cx="8229600" cy="4389438"/>
          </a:xfrm>
        </p:spPr>
        <p:txBody>
          <a:bodyPr>
            <a:normAutofit fontScale="92500" lnSpcReduction="20000"/>
          </a:bodyPr>
          <a:lstStyle/>
          <a:p>
            <a:pPr marL="450850" lvl="1" indent="-450850" fontAlgn="auto">
              <a:spcAft>
                <a:spcPts val="0"/>
              </a:spcAft>
              <a:buFont typeface="Wingdings 2"/>
              <a:buChar char=""/>
              <a:defRPr/>
            </a:pPr>
            <a:r>
              <a:rPr lang="el-GR" sz="3500" b="1" dirty="0"/>
              <a:t>ΓΕΝΙΚΗ ΕΜΦΑΝΙΣΗ</a:t>
            </a:r>
            <a:endParaRPr lang="el-GR" sz="3500" dirty="0"/>
          </a:p>
          <a:p>
            <a:pPr marL="640080" lvl="1" indent="-246888" fontAlgn="auto">
              <a:spcAft>
                <a:spcPts val="0"/>
              </a:spcAft>
              <a:buFont typeface="Wingdings 2"/>
              <a:buChar char=""/>
              <a:defRPr/>
            </a:pPr>
            <a:r>
              <a:rPr lang="el-GR" dirty="0"/>
              <a:t>Φύλο</a:t>
            </a:r>
          </a:p>
          <a:p>
            <a:pPr marL="640080" lvl="1" indent="-246888" fontAlgn="auto">
              <a:spcAft>
                <a:spcPts val="0"/>
              </a:spcAft>
              <a:buFont typeface="Wingdings 2"/>
              <a:buChar char=""/>
              <a:defRPr/>
            </a:pPr>
            <a:r>
              <a:rPr lang="el-GR" dirty="0"/>
              <a:t>Κατασκευή σώματος, στάση, βάδιση</a:t>
            </a:r>
          </a:p>
          <a:p>
            <a:pPr marL="640080" lvl="1" indent="-246888" fontAlgn="auto">
              <a:spcAft>
                <a:spcPts val="0"/>
              </a:spcAft>
              <a:buFont typeface="Wingdings 2"/>
              <a:buChar char=""/>
              <a:defRPr/>
            </a:pPr>
            <a:r>
              <a:rPr lang="el-GR" dirty="0"/>
              <a:t>Υγιεινή και περιποίηση</a:t>
            </a:r>
          </a:p>
          <a:p>
            <a:pPr marL="640080" lvl="1" indent="-246888" fontAlgn="auto">
              <a:spcAft>
                <a:spcPts val="0"/>
              </a:spcAft>
              <a:buFont typeface="Wingdings 2"/>
              <a:buChar char=""/>
              <a:defRPr/>
            </a:pPr>
            <a:r>
              <a:rPr lang="el-GR" dirty="0"/>
              <a:t>Σημεία παρουσίας κάποιου νοσήματος (π.χ. χρώμα δέρματος, οσμές, αναπνοές)</a:t>
            </a:r>
          </a:p>
          <a:p>
            <a:pPr marL="640080" lvl="1" indent="-246888" fontAlgn="auto">
              <a:spcAft>
                <a:spcPts val="0"/>
              </a:spcAft>
              <a:buFont typeface="Wingdings 2"/>
              <a:buChar char=""/>
              <a:defRPr/>
            </a:pPr>
            <a:r>
              <a:rPr lang="el-GR" dirty="0"/>
              <a:t>Συναίσθημα, στάση, διάθεση</a:t>
            </a:r>
          </a:p>
          <a:p>
            <a:pPr marL="640080" lvl="1" indent="-246888" fontAlgn="auto">
              <a:spcAft>
                <a:spcPts val="0"/>
              </a:spcAft>
              <a:buFont typeface="Wingdings 2"/>
              <a:buChar char=""/>
              <a:defRPr/>
            </a:pPr>
            <a:r>
              <a:rPr lang="el-GR" dirty="0"/>
              <a:t>Γνωστικές διαδικασίες</a:t>
            </a:r>
          </a:p>
          <a:p>
            <a:pPr marL="274320" indent="-274320" fontAlgn="auto">
              <a:spcAft>
                <a:spcPts val="0"/>
              </a:spcAft>
              <a:buClr>
                <a:schemeClr val="accent3"/>
              </a:buClr>
              <a:buFont typeface="Wingdings 2"/>
              <a:buChar char=""/>
              <a:defRPr/>
            </a:pPr>
            <a:r>
              <a:rPr lang="el-GR" sz="3500" b="1" dirty="0"/>
              <a:t>ΖΩΤΙΚΑ ΣΗΜΕΙΑ</a:t>
            </a:r>
          </a:p>
          <a:p>
            <a:pPr marL="274320" indent="-274320" fontAlgn="auto">
              <a:spcAft>
                <a:spcPts val="0"/>
              </a:spcAft>
              <a:buClr>
                <a:schemeClr val="accent3"/>
              </a:buClr>
              <a:buFont typeface="Wingdings 2"/>
              <a:buChar char=""/>
              <a:defRPr/>
            </a:pPr>
            <a:r>
              <a:rPr lang="el-GR" sz="3500" b="1" dirty="0"/>
              <a:t>ΥΨΟΣ και ΒΑΡΟΣ</a:t>
            </a:r>
            <a:endParaRPr lang="en-US" dirty="0"/>
          </a:p>
          <a:p>
            <a:pPr marL="274320" indent="-274320" fontAlgn="auto">
              <a:spcAft>
                <a:spcPts val="0"/>
              </a:spcAft>
              <a:buClr>
                <a:schemeClr val="accent3"/>
              </a:buClr>
              <a:buFont typeface="Wingdings 2"/>
              <a:buChar char=""/>
              <a:defRPr/>
            </a:pPr>
            <a:r>
              <a:rPr lang="el-GR" sz="3500" b="1" dirty="0"/>
              <a:t>ΕΞΕΤΑΣΗ ΑΝΑ ΣΥΣΤΗΜΑΤΑ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p:txBody>
          <a:bodyPr/>
          <a:lstStyle/>
          <a:p>
            <a:endParaRPr lang="el-GR"/>
          </a:p>
        </p:txBody>
      </p:sp>
      <p:pic>
        <p:nvPicPr>
          <p:cNvPr id="50178" name="Picture 3" descr="D:\3. ΤΑ ΕΓΓΡΑΦΑ ΜΟΥ\1. TEI\7. ΕΙΣΑΓΩΓΗ ΣΤΗ ΝΟΣΗΛΕΥΤΙΚΗ ΕΠΙΣΤΗΜΗ\ΠΑΛΙΑ\SELIDES LEMONIDOY\tomos 2\26-46.tif"/>
          <p:cNvPicPr>
            <a:picLocks noGrp="1" noChangeAspect="1" noChangeArrowheads="1"/>
          </p:cNvPicPr>
          <p:nvPr>
            <p:ph idx="1"/>
          </p:nvPr>
        </p:nvPicPr>
        <p:blipFill>
          <a:blip r:embed="rId3"/>
          <a:srcRect/>
          <a:stretch>
            <a:fillRect/>
          </a:stretch>
        </p:blipFill>
        <p:spPr>
          <a:xfrm>
            <a:off x="0" y="0"/>
            <a:ext cx="9001125"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p:txBody>
          <a:bodyPr/>
          <a:lstStyle/>
          <a:p>
            <a:endParaRPr lang="el-GR"/>
          </a:p>
        </p:txBody>
      </p:sp>
      <p:pic>
        <p:nvPicPr>
          <p:cNvPr id="52226" name="Picture 2" descr="D:\3. ΤΑ ΕΓΓΡΑΦΑ ΜΟΥ\1. TEI\7. ΕΙΣΑΓΩΓΗ ΣΤΗ ΝΟΣΗΛΕΥΤΙΚΗ ΕΠΙΣΤΗΜΗ\ΠΑΛΙΑ\SELIDES LEMONIDOY\tomos 2\26-7.tif"/>
          <p:cNvPicPr>
            <a:picLocks noChangeAspect="1" noChangeArrowheads="1"/>
          </p:cNvPicPr>
          <p:nvPr/>
        </p:nvPicPr>
        <p:blipFill>
          <a:blip r:embed="rId3"/>
          <a:srcRect/>
          <a:stretch>
            <a:fillRect/>
          </a:stretch>
        </p:blipFill>
        <p:spPr bwMode="auto">
          <a:xfrm>
            <a:off x="0" y="0"/>
            <a:ext cx="4037013" cy="3429000"/>
          </a:xfrm>
          <a:prstGeom prst="rect">
            <a:avLst/>
          </a:prstGeom>
          <a:noFill/>
          <a:ln w="9525">
            <a:noFill/>
            <a:miter lim="800000"/>
            <a:headEnd/>
            <a:tailEnd/>
          </a:ln>
        </p:spPr>
      </p:pic>
      <p:pic>
        <p:nvPicPr>
          <p:cNvPr id="52227" name="Picture 3" descr="D:\3. ΤΑ ΕΓΓΡΑΦΑ ΜΟΥ\1. TEI\7. ΕΙΣΑΓΩΓΗ ΣΤΗ ΝΟΣΗΛΕΥΤΙΚΗ ΕΠΙΣΤΗΜΗ\ΠΑΛΙΑ\SELIDES LEMONIDOY\tomos 2\26-10.tif"/>
          <p:cNvPicPr>
            <a:picLocks noGrp="1" noChangeAspect="1" noChangeArrowheads="1"/>
          </p:cNvPicPr>
          <p:nvPr>
            <p:ph idx="1"/>
          </p:nvPr>
        </p:nvPicPr>
        <p:blipFill>
          <a:blip r:embed="rId4"/>
          <a:srcRect/>
          <a:stretch>
            <a:fillRect/>
          </a:stretch>
        </p:blipFill>
        <p:spPr>
          <a:xfrm>
            <a:off x="3429000" y="3071813"/>
            <a:ext cx="5715000" cy="3300412"/>
          </a:xfrm>
        </p:spPr>
      </p:pic>
      <p:pic>
        <p:nvPicPr>
          <p:cNvPr id="52228" name="Picture 4" descr="D:\3. ΤΑ ΕΓΓΡΑΦΑ ΜΟΥ\1. TEI\7. ΕΙΣΑΓΩΓΗ ΣΤΗ ΝΟΣΗΛΕΥΤΙΚΗ ΕΠΙΣΤΗΜΗ\ΠΑΛΙΑ\SELIDES LEMONIDOY\tomos 2\26-25.tif"/>
          <p:cNvPicPr>
            <a:picLocks noChangeAspect="1" noChangeArrowheads="1"/>
          </p:cNvPicPr>
          <p:nvPr/>
        </p:nvPicPr>
        <p:blipFill>
          <a:blip r:embed="rId5"/>
          <a:srcRect/>
          <a:stretch>
            <a:fillRect/>
          </a:stretch>
        </p:blipFill>
        <p:spPr bwMode="auto">
          <a:xfrm>
            <a:off x="0" y="2717800"/>
            <a:ext cx="3160713" cy="4140200"/>
          </a:xfrm>
          <a:prstGeom prst="rect">
            <a:avLst/>
          </a:prstGeom>
          <a:noFill/>
          <a:ln w="9525">
            <a:noFill/>
            <a:miter lim="800000"/>
            <a:headEnd/>
            <a:tailEnd/>
          </a:ln>
        </p:spPr>
      </p:pic>
      <p:pic>
        <p:nvPicPr>
          <p:cNvPr id="52229" name="Picture 5" descr="D:\3. ΤΑ ΕΓΓΡΑΦΑ ΜΟΥ\1. TEI\7. ΕΙΣΑΓΩΓΗ ΣΤΗ ΝΟΣΗΛΕΥΤΙΚΗ ΕΠΙΣΤΗΜΗ\ΠΑΛΙΑ\SELIDES LEMONIDOY\tomos 2\26-27.tif"/>
          <p:cNvPicPr>
            <a:picLocks noChangeAspect="1" noChangeArrowheads="1"/>
          </p:cNvPicPr>
          <p:nvPr/>
        </p:nvPicPr>
        <p:blipFill>
          <a:blip r:embed="rId6"/>
          <a:srcRect/>
          <a:stretch>
            <a:fillRect/>
          </a:stretch>
        </p:blipFill>
        <p:spPr bwMode="auto">
          <a:xfrm>
            <a:off x="3786188" y="0"/>
            <a:ext cx="3160712" cy="2867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928670"/>
            <a:ext cx="8229600" cy="5143536"/>
          </a:xfrm>
          <a:ln/>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l-GR" dirty="0"/>
              <a:t>Η</a:t>
            </a:r>
            <a:r>
              <a:rPr lang="el-GR" b="1" dirty="0"/>
              <a:t> </a:t>
            </a:r>
            <a:r>
              <a:rPr lang="el-GR" dirty="0"/>
              <a:t>αξιολόγηση υγείας αποτελεί αναπόσπαστο κομμάτι της ολιστικής νοσηλευτικής φροντίδας και είναι η </a:t>
            </a:r>
            <a:r>
              <a:rPr lang="el-GR" b="1" i="1" dirty="0"/>
              <a:t> </a:t>
            </a:r>
            <a:r>
              <a:rPr lang="el-GR" dirty="0"/>
              <a:t>βάση της νοσηλευτικής διεργασίας.</a:t>
            </a:r>
          </a:p>
          <a:p>
            <a:pPr marL="274320" indent="-274320" fontAlgn="auto">
              <a:spcAft>
                <a:spcPts val="0"/>
              </a:spcAft>
              <a:buClr>
                <a:schemeClr val="accent3"/>
              </a:buClr>
              <a:buFont typeface="Wingdings 2"/>
              <a:buChar char=""/>
              <a:defRPr/>
            </a:pPr>
            <a:endParaRPr lang="el-GR" dirty="0"/>
          </a:p>
          <a:p>
            <a:pPr marL="274320" indent="-274320" fontAlgn="auto">
              <a:spcAft>
                <a:spcPts val="0"/>
              </a:spcAft>
              <a:buClr>
                <a:schemeClr val="accent3"/>
              </a:buClr>
              <a:buFont typeface="Wingdings 2"/>
              <a:buChar char=""/>
              <a:defRPr/>
            </a:pPr>
            <a:r>
              <a:rPr lang="el-GR" dirty="0"/>
              <a:t>Τα δύο στοιχεία της αξιολόγησης υγείας είναι το </a:t>
            </a:r>
            <a:r>
              <a:rPr lang="el-GR" b="1" dirty="0">
                <a:solidFill>
                  <a:srgbClr val="0070C0"/>
                </a:solidFill>
              </a:rPr>
              <a:t>ιστορικό υγείας </a:t>
            </a:r>
            <a:r>
              <a:rPr lang="el-GR" dirty="0"/>
              <a:t>και η </a:t>
            </a:r>
            <a:r>
              <a:rPr lang="el-GR" b="1" dirty="0">
                <a:solidFill>
                  <a:srgbClr val="0070C0"/>
                </a:solidFill>
              </a:rPr>
              <a:t>αντικειμενική εξέταση</a:t>
            </a:r>
            <a:r>
              <a:rPr lang="el-GR" dirty="0"/>
              <a:t>. </a:t>
            </a:r>
          </a:p>
          <a:p>
            <a:pPr marL="274320" indent="-274320" fontAlgn="auto">
              <a:spcAft>
                <a:spcPts val="0"/>
              </a:spcAft>
              <a:buClr>
                <a:schemeClr val="accent3"/>
              </a:buClr>
              <a:buFont typeface="Wingdings 2"/>
              <a:buNone/>
              <a:defRPr/>
            </a:pPr>
            <a:endParaRPr lang="el-GR" dirty="0"/>
          </a:p>
          <a:p>
            <a:pPr marL="274320" indent="-274320" fontAlgn="auto">
              <a:spcAft>
                <a:spcPts val="0"/>
              </a:spcAft>
              <a:buClr>
                <a:schemeClr val="accent3"/>
              </a:buClr>
              <a:buFont typeface="Wingdings 2"/>
              <a:buChar char=""/>
              <a:defRPr/>
            </a:pPr>
            <a:r>
              <a:rPr lang="el-GR" dirty="0"/>
              <a:t>Τόσο τα υποκειμενικά όσο και τα αντικειμενικά δεδομένα συγκεντρώνονται κατά τη διάρκεια του ιστορικού υγείας και της αντικειμενικής εξέτασης.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p:txBody>
          <a:bodyPr/>
          <a:lstStyle/>
          <a:p>
            <a:endParaRPr lang="el-GR"/>
          </a:p>
        </p:txBody>
      </p:sp>
      <p:pic>
        <p:nvPicPr>
          <p:cNvPr id="54274" name="Picture 2" descr="D:\3. ΤΑ ΕΓΓΡΑΦΑ ΜΟΥ\1. TEI\7. ΕΙΣΑΓΩΓΗ ΣΤΗ ΝΟΣΗΛΕΥΤΙΚΗ ΕΠΙΣΤΗΜΗ\ΠΑΛΙΑ\SELIDES LEMONIDOY\tomos 2\26-29.tif"/>
          <p:cNvPicPr>
            <a:picLocks noChangeAspect="1" noChangeArrowheads="1"/>
          </p:cNvPicPr>
          <p:nvPr/>
        </p:nvPicPr>
        <p:blipFill>
          <a:blip r:embed="rId3"/>
          <a:srcRect/>
          <a:stretch>
            <a:fillRect/>
          </a:stretch>
        </p:blipFill>
        <p:spPr bwMode="auto">
          <a:xfrm>
            <a:off x="4429125" y="0"/>
            <a:ext cx="4286250" cy="6643688"/>
          </a:xfrm>
          <a:prstGeom prst="rect">
            <a:avLst/>
          </a:prstGeom>
          <a:noFill/>
          <a:ln w="9525">
            <a:noFill/>
            <a:miter lim="800000"/>
            <a:headEnd/>
            <a:tailEnd/>
          </a:ln>
        </p:spPr>
      </p:pic>
      <p:pic>
        <p:nvPicPr>
          <p:cNvPr id="54275" name="Picture 3" descr="D:\3. ΤΑ ΕΓΓΡΑΦΑ ΜΟΥ\1. TEI\7. ΕΙΣΑΓΩΓΗ ΣΤΗ ΝΟΣΗΛΕΥΤΙΚΗ ΕΠΙΣΤΗΜΗ\ΠΑΛΙΑ\SELIDES LEMONIDOY\tomos 2\26-30.tif"/>
          <p:cNvPicPr>
            <a:picLocks noGrp="1" noChangeAspect="1" noChangeArrowheads="1"/>
          </p:cNvPicPr>
          <p:nvPr>
            <p:ph idx="1"/>
          </p:nvPr>
        </p:nvPicPr>
        <p:blipFill>
          <a:blip r:embed="rId4"/>
          <a:srcRect/>
          <a:stretch>
            <a:fillRect/>
          </a:stretch>
        </p:blipFill>
        <p:spPr>
          <a:xfrm>
            <a:off x="0" y="0"/>
            <a:ext cx="4429125"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p:nvPr>
        </p:nvSpPr>
        <p:spPr/>
        <p:txBody>
          <a:bodyPr/>
          <a:lstStyle/>
          <a:p>
            <a:endParaRPr lang="el-GR"/>
          </a:p>
        </p:txBody>
      </p:sp>
      <p:pic>
        <p:nvPicPr>
          <p:cNvPr id="56322" name="Picture 2" descr="D:\3. ΤΑ ΕΓΓΡΑΦΑ ΜΟΥ\1. TEI\7. ΕΙΣΑΓΩΓΗ ΣΤΗ ΝΟΣΗΛΕΥΤΙΚΗ ΕΠΙΣΤΗΜΗ\ΠΑΛΙΑ\SELIDES LEMONIDOY\tomos 2\26-44.tif"/>
          <p:cNvPicPr>
            <a:picLocks noChangeAspect="1" noChangeArrowheads="1"/>
          </p:cNvPicPr>
          <p:nvPr/>
        </p:nvPicPr>
        <p:blipFill>
          <a:blip r:embed="rId3"/>
          <a:srcRect/>
          <a:stretch>
            <a:fillRect/>
          </a:stretch>
        </p:blipFill>
        <p:spPr bwMode="auto">
          <a:xfrm>
            <a:off x="0" y="0"/>
            <a:ext cx="4429125" cy="6429375"/>
          </a:xfrm>
          <a:prstGeom prst="rect">
            <a:avLst/>
          </a:prstGeom>
          <a:noFill/>
          <a:ln w="9525">
            <a:noFill/>
            <a:miter lim="800000"/>
            <a:headEnd/>
            <a:tailEnd/>
          </a:ln>
        </p:spPr>
      </p:pic>
      <p:pic>
        <p:nvPicPr>
          <p:cNvPr id="56323" name="Picture 3" descr="D:\3. ΤΑ ΕΓΓΡΑΦΑ ΜΟΥ\1. TEI\7. ΕΙΣΑΓΩΓΗ ΣΤΗ ΝΟΣΗΛΕΥΤΙΚΗ ΕΠΙΣΤΗΜΗ\ΠΑΛΙΑ\SELIDES LEMONIDOY\tomos 2\26-42.tif"/>
          <p:cNvPicPr>
            <a:picLocks noGrp="1" noChangeAspect="1" noChangeArrowheads="1"/>
          </p:cNvPicPr>
          <p:nvPr>
            <p:ph idx="1"/>
          </p:nvPr>
        </p:nvPicPr>
        <p:blipFill>
          <a:blip r:embed="rId4"/>
          <a:srcRect/>
          <a:stretch>
            <a:fillRect/>
          </a:stretch>
        </p:blipFill>
        <p:spPr>
          <a:xfrm>
            <a:off x="4500563" y="0"/>
            <a:ext cx="4643437" cy="65293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3. ΤΑ ΕΓΓΡΑΦΑ ΜΟΥ\1. TEI\7. ΕΙΣΑΓΩΓΗ ΣΤΗ ΝΟΣΗΛΕΥΤΙΚΗ ΕΠΙΣΤΗΜΗ\ΠΑΛΙΑ\SELIDES LEMONIDOY\tomos 2\26-45.tif"/>
          <p:cNvPicPr>
            <a:picLocks noChangeAspect="1" noChangeArrowheads="1"/>
          </p:cNvPicPr>
          <p:nvPr/>
        </p:nvPicPr>
        <p:blipFill>
          <a:blip r:embed="rId3"/>
          <a:srcRect/>
          <a:stretch>
            <a:fillRect/>
          </a:stretch>
        </p:blipFill>
        <p:spPr bwMode="auto">
          <a:xfrm>
            <a:off x="928688" y="500063"/>
            <a:ext cx="7500937" cy="6819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D:\3. ΤΑ ΕΓΓΡΑΦΑ ΜΟΥ\1. TEI\7. ΕΙΣΑΓΩΓΗ ΣΤΗ ΝΟΣΗΛΕΥΤΙΚΗ ΕΠΙΣΤΗΜΗ\ΠΑΛΙΑ\SELIDES LEMONIDOY\tomos 2\26-47.tif"/>
          <p:cNvPicPr>
            <a:picLocks noChangeAspect="1" noChangeArrowheads="1"/>
          </p:cNvPicPr>
          <p:nvPr/>
        </p:nvPicPr>
        <p:blipFill>
          <a:blip r:embed="rId3"/>
          <a:srcRect/>
          <a:stretch>
            <a:fillRect/>
          </a:stretch>
        </p:blipFill>
        <p:spPr bwMode="auto">
          <a:xfrm>
            <a:off x="0" y="0"/>
            <a:ext cx="5357813" cy="3467100"/>
          </a:xfrm>
          <a:prstGeom prst="rect">
            <a:avLst/>
          </a:prstGeom>
          <a:noFill/>
          <a:ln w="9525">
            <a:noFill/>
            <a:miter lim="800000"/>
            <a:headEnd/>
            <a:tailEnd/>
          </a:ln>
        </p:spPr>
      </p:pic>
      <p:pic>
        <p:nvPicPr>
          <p:cNvPr id="60420" name="Picture 3" descr="D:\3. ΤΑ ΕΓΓΡΑΦΑ ΜΟΥ\1. TEI\7. ΕΙΣΑΓΩΓΗ ΣΤΗ ΝΟΣΗΛΕΥΤΙΚΗ ΕΠΙΣΤΗΜΗ\ΠΑΛΙΑ\SELIDES LEMONIDOY\tomos 2\26-48.tif"/>
          <p:cNvPicPr>
            <a:picLocks noChangeAspect="1" noChangeArrowheads="1"/>
          </p:cNvPicPr>
          <p:nvPr/>
        </p:nvPicPr>
        <p:blipFill>
          <a:blip r:embed="rId4"/>
          <a:srcRect/>
          <a:stretch>
            <a:fillRect/>
          </a:stretch>
        </p:blipFill>
        <p:spPr bwMode="auto">
          <a:xfrm>
            <a:off x="1571625" y="3332163"/>
            <a:ext cx="7572375" cy="35258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724648"/>
          </a:xfrm>
          <a:ln/>
        </p:spPr>
        <p:style>
          <a:lnRef idx="1">
            <a:schemeClr val="dk1"/>
          </a:lnRef>
          <a:fillRef idx="2">
            <a:schemeClr val="dk1"/>
          </a:fillRef>
          <a:effectRef idx="1">
            <a:schemeClr val="dk1"/>
          </a:effectRef>
          <a:fontRef idx="minor">
            <a:schemeClr val="dk1"/>
          </a:fontRef>
        </p:style>
        <p:txBody>
          <a:bodyPr>
            <a:normAutofit/>
          </a:bodyPr>
          <a:lstStyle/>
          <a:p>
            <a:pPr algn="ctr" fontAlgn="auto">
              <a:spcAft>
                <a:spcPts val="0"/>
              </a:spcAft>
              <a:defRPr/>
            </a:pPr>
            <a:r>
              <a:rPr lang="el-GR" sz="4000" b="1" dirty="0"/>
              <a:t>Αντικειμενική εξέταση</a:t>
            </a:r>
          </a:p>
        </p:txBody>
      </p:sp>
      <p:sp>
        <p:nvSpPr>
          <p:cNvPr id="3" name="2 - Θέση περιεχομένου"/>
          <p:cNvSpPr>
            <a:spLocks noGrp="1"/>
          </p:cNvSpPr>
          <p:nvPr>
            <p:ph idx="1"/>
          </p:nvPr>
        </p:nvSpPr>
        <p:spPr>
          <a:xfrm>
            <a:off x="428596" y="1714488"/>
            <a:ext cx="8358246" cy="4500594"/>
          </a:xfrm>
          <a:ln/>
        </p:spPr>
        <p:style>
          <a:lnRef idx="1">
            <a:schemeClr val="dk1"/>
          </a:lnRef>
          <a:fillRef idx="2">
            <a:schemeClr val="dk1"/>
          </a:fillRef>
          <a:effectRef idx="1">
            <a:schemeClr val="dk1"/>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sz="2400" dirty="0"/>
              <a:t>Ξεκινά από την κεφαλή και καταλήγει στα άκρα ή εστιάζεται σε ένα σύστημα του ανθρώπου.</a:t>
            </a:r>
          </a:p>
          <a:p>
            <a:pPr marL="274320" indent="-274320" fontAlgn="auto">
              <a:spcAft>
                <a:spcPts val="0"/>
              </a:spcAft>
              <a:buClr>
                <a:schemeClr val="accent3"/>
              </a:buClr>
              <a:buFont typeface="Wingdings 2"/>
              <a:buChar char=""/>
              <a:defRPr/>
            </a:pPr>
            <a:endParaRPr lang="el-GR" sz="2400" dirty="0"/>
          </a:p>
          <a:p>
            <a:pPr marL="274320" indent="-274320" fontAlgn="auto">
              <a:spcAft>
                <a:spcPts val="0"/>
              </a:spcAft>
              <a:buClr>
                <a:schemeClr val="accent3"/>
              </a:buClr>
              <a:buFont typeface="Wingdings 2"/>
              <a:buChar char=""/>
              <a:defRPr/>
            </a:pPr>
            <a:r>
              <a:rPr lang="el-GR" sz="2400" dirty="0"/>
              <a:t>Προσαρμόζεται στις ανάγκες του ασθενή.</a:t>
            </a:r>
          </a:p>
          <a:p>
            <a:pPr marL="274320" indent="-274320" fontAlgn="auto">
              <a:spcAft>
                <a:spcPts val="0"/>
              </a:spcAft>
              <a:buClr>
                <a:schemeClr val="accent3"/>
              </a:buClr>
              <a:buFont typeface="Wingdings 2"/>
              <a:buChar char=""/>
              <a:defRPr/>
            </a:pPr>
            <a:endParaRPr lang="el-GR" sz="2400" dirty="0"/>
          </a:p>
          <a:p>
            <a:pPr marL="274320" indent="-274320" fontAlgn="auto">
              <a:spcAft>
                <a:spcPts val="0"/>
              </a:spcAft>
              <a:buClr>
                <a:schemeClr val="accent3"/>
              </a:buClr>
              <a:buFont typeface="Wingdings 2"/>
              <a:buNone/>
              <a:defRPr/>
            </a:pPr>
            <a:r>
              <a:rPr lang="el-GR" sz="2400" dirty="0"/>
              <a:t>Απαιτούνται συγκεκριμένα όργανα που πρέπει να είναι: </a:t>
            </a:r>
            <a:r>
              <a:rPr lang="el-GR" sz="2400" b="1" dirty="0">
                <a:solidFill>
                  <a:srgbClr val="C00000"/>
                </a:solidFill>
              </a:rPr>
              <a:t>καθαρά ή αποστειρωμένα, </a:t>
            </a:r>
          </a:p>
          <a:p>
            <a:pPr marL="274320" indent="-274320" fontAlgn="auto">
              <a:spcAft>
                <a:spcPts val="0"/>
              </a:spcAft>
              <a:buClr>
                <a:schemeClr val="accent3"/>
              </a:buClr>
              <a:buFont typeface="Wingdings" pitchFamily="2" charset="2"/>
              <a:buChar char="q"/>
              <a:defRPr/>
            </a:pPr>
            <a:r>
              <a:rPr lang="el-GR" sz="2400" b="1" dirty="0">
                <a:solidFill>
                  <a:srgbClr val="C00000"/>
                </a:solidFill>
              </a:rPr>
              <a:t>να λειτουργούν ικανοποιητικά, </a:t>
            </a:r>
          </a:p>
          <a:p>
            <a:pPr marL="274320" indent="-274320" fontAlgn="auto">
              <a:spcAft>
                <a:spcPts val="0"/>
              </a:spcAft>
              <a:buClr>
                <a:schemeClr val="accent3"/>
              </a:buClr>
              <a:buFont typeface="Wingdings" pitchFamily="2" charset="2"/>
              <a:buChar char="q"/>
              <a:defRPr/>
            </a:pPr>
            <a:r>
              <a:rPr lang="el-GR" sz="2400" b="1" dirty="0">
                <a:solidFill>
                  <a:srgbClr val="C00000"/>
                </a:solidFill>
              </a:rPr>
              <a:t>εύκολα προσπελάσιμα, </a:t>
            </a:r>
          </a:p>
          <a:p>
            <a:pPr marL="274320" indent="-274320" fontAlgn="auto">
              <a:spcAft>
                <a:spcPts val="0"/>
              </a:spcAft>
              <a:buClr>
                <a:schemeClr val="accent3"/>
              </a:buClr>
              <a:buFont typeface="Wingdings" pitchFamily="2" charset="2"/>
              <a:buChar char="q"/>
              <a:defRPr/>
            </a:pPr>
            <a:r>
              <a:rPr lang="el-GR" sz="2400" b="1" dirty="0">
                <a:solidFill>
                  <a:srgbClr val="C00000"/>
                </a:solidFill>
              </a:rPr>
              <a:t>στη θερμοκρασία του σώματος, </a:t>
            </a:r>
          </a:p>
          <a:p>
            <a:pPr marL="274320" indent="-274320" fontAlgn="auto">
              <a:spcAft>
                <a:spcPts val="0"/>
              </a:spcAft>
              <a:buClr>
                <a:schemeClr val="accent3"/>
              </a:buClr>
              <a:buFont typeface="Wingdings" pitchFamily="2" charset="2"/>
              <a:buChar char="q"/>
              <a:defRPr/>
            </a:pPr>
            <a:r>
              <a:rPr lang="el-GR" sz="2400" b="1" dirty="0">
                <a:solidFill>
                  <a:srgbClr val="C00000"/>
                </a:solidFill>
              </a:rPr>
              <a:t>με τη σειρά που θα τα χρησιμοποιήσουμε.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85750"/>
            <a:ext cx="8229600" cy="1009650"/>
          </a:xfrm>
        </p:spPr>
        <p:style>
          <a:lnRef idx="3">
            <a:schemeClr val="lt1"/>
          </a:lnRef>
          <a:fillRef idx="1">
            <a:schemeClr val="dk1"/>
          </a:fillRef>
          <a:effectRef idx="1">
            <a:schemeClr val="dk1"/>
          </a:effectRef>
          <a:fontRef idx="minor">
            <a:schemeClr val="lt1"/>
          </a:fontRef>
        </p:style>
        <p:txBody>
          <a:bodyPr>
            <a:noAutofit/>
          </a:bodyPr>
          <a:lstStyle/>
          <a:p>
            <a:pPr algn="ctr" fontAlgn="auto">
              <a:spcAft>
                <a:spcPts val="0"/>
              </a:spcAft>
              <a:defRPr/>
            </a:pPr>
            <a:r>
              <a:rPr lang="el-GR" sz="2800" b="1" dirty="0"/>
              <a:t>Γενικές οδηγίες για την αντικειμενική εξέταση</a:t>
            </a:r>
            <a:br>
              <a:rPr lang="el-GR" sz="2400" dirty="0"/>
            </a:br>
            <a:endParaRPr lang="el-GR" sz="2000" dirty="0"/>
          </a:p>
        </p:txBody>
      </p:sp>
      <p:sp>
        <p:nvSpPr>
          <p:cNvPr id="3" name="2 - Θέση περιεχομένου"/>
          <p:cNvSpPr>
            <a:spLocks noGrp="1"/>
          </p:cNvSpPr>
          <p:nvPr>
            <p:ph idx="1"/>
          </p:nvPr>
        </p:nvSpPr>
        <p:spPr>
          <a:xfrm>
            <a:off x="428596" y="2000240"/>
            <a:ext cx="8229600" cy="3071834"/>
          </a:xfrm>
          <a:ln/>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l-GR" dirty="0"/>
              <a:t>Περιλαμβάνει:</a:t>
            </a:r>
          </a:p>
          <a:p>
            <a:pPr marL="457200" indent="-457200" fontAlgn="auto">
              <a:spcAft>
                <a:spcPts val="0"/>
              </a:spcAft>
              <a:buClr>
                <a:srgbClr val="FF0000"/>
              </a:buClr>
              <a:buFont typeface="+mj-lt"/>
              <a:buAutoNum type="arabicParenR"/>
              <a:defRPr/>
            </a:pPr>
            <a:r>
              <a:rPr lang="el-GR" sz="2400" dirty="0"/>
              <a:t>τη χρήση επιστημονικών οργάνων, </a:t>
            </a:r>
          </a:p>
          <a:p>
            <a:pPr marL="457200" indent="-457200" fontAlgn="auto">
              <a:spcAft>
                <a:spcPts val="0"/>
              </a:spcAft>
              <a:buClr>
                <a:srgbClr val="FF0000"/>
              </a:buClr>
              <a:buFont typeface="+mj-lt"/>
              <a:buAutoNum type="arabicParenR"/>
              <a:defRPr/>
            </a:pPr>
            <a:r>
              <a:rPr lang="el-GR" sz="2400" dirty="0"/>
              <a:t>τις κατάλληλες θέσεις του σώματος,</a:t>
            </a:r>
          </a:p>
          <a:p>
            <a:pPr marL="457200" indent="-457200" fontAlgn="auto">
              <a:spcAft>
                <a:spcPts val="0"/>
              </a:spcAft>
              <a:buClr>
                <a:srgbClr val="FF0000"/>
              </a:buClr>
              <a:buFont typeface="+mj-lt"/>
              <a:buAutoNum type="arabicParenR"/>
              <a:defRPr/>
            </a:pPr>
            <a:r>
              <a:rPr lang="el-GR" sz="2400" dirty="0"/>
              <a:t>την προετοιμασία του περιβάλλοντος, </a:t>
            </a:r>
          </a:p>
          <a:p>
            <a:pPr marL="457200" indent="-457200" fontAlgn="auto">
              <a:spcAft>
                <a:spcPts val="0"/>
              </a:spcAft>
              <a:buClr>
                <a:srgbClr val="FF0000"/>
              </a:buClr>
              <a:buFont typeface="+mj-lt"/>
              <a:buAutoNum type="arabicParenR"/>
              <a:defRPr/>
            </a:pPr>
            <a:r>
              <a:rPr lang="el-GR" sz="2400" dirty="0"/>
              <a:t>την προετοιμασία του ασθενούς και </a:t>
            </a:r>
          </a:p>
          <a:p>
            <a:pPr marL="457200" indent="-457200" fontAlgn="auto">
              <a:spcAft>
                <a:spcPts val="0"/>
              </a:spcAft>
              <a:buClr>
                <a:srgbClr val="FF0000"/>
              </a:buClr>
              <a:buFont typeface="+mj-lt"/>
              <a:buAutoNum type="arabicParenR"/>
              <a:defRPr/>
            </a:pPr>
            <a:r>
              <a:rPr lang="el-GR" sz="2400" dirty="0"/>
              <a:t>τις κατάλληλες τεχνικές της αντικειμενικής εξέτασης.</a:t>
            </a:r>
          </a:p>
          <a:p>
            <a:pPr marL="274320" indent="-274320" fontAlgn="auto">
              <a:spcAft>
                <a:spcPts val="0"/>
              </a:spcAft>
              <a:buClr>
                <a:schemeClr val="accent3"/>
              </a:buClr>
              <a:buFont typeface="Wingdings 2"/>
              <a:buChar char=""/>
              <a:defRPr/>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85750"/>
            <a:ext cx="8229600" cy="723900"/>
          </a:xfrm>
        </p:spPr>
        <p:style>
          <a:lnRef idx="3">
            <a:schemeClr val="lt1"/>
          </a:lnRef>
          <a:fillRef idx="1">
            <a:schemeClr val="accent1"/>
          </a:fillRef>
          <a:effectRef idx="1">
            <a:schemeClr val="accent1"/>
          </a:effectRef>
          <a:fontRef idx="minor">
            <a:schemeClr val="lt1"/>
          </a:fontRef>
        </p:style>
        <p:txBody>
          <a:bodyPr>
            <a:normAutofit/>
          </a:bodyPr>
          <a:lstStyle/>
          <a:p>
            <a:pPr algn="ctr" fontAlgn="auto">
              <a:spcAft>
                <a:spcPts val="0"/>
              </a:spcAft>
              <a:defRPr/>
            </a:pPr>
            <a:r>
              <a:rPr lang="el-GR" sz="3600" b="1" dirty="0">
                <a:solidFill>
                  <a:schemeClr val="bg1"/>
                </a:solidFill>
              </a:rPr>
              <a:t>1) Βασικά όργανα και εξοπλισμός</a:t>
            </a:r>
          </a:p>
        </p:txBody>
      </p:sp>
      <p:sp>
        <p:nvSpPr>
          <p:cNvPr id="3" name="2 - Θέση περιεχομένου"/>
          <p:cNvSpPr>
            <a:spLocks noGrp="1"/>
          </p:cNvSpPr>
          <p:nvPr>
            <p:ph sz="half" idx="1"/>
          </p:nvPr>
        </p:nvSpPr>
        <p:spPr>
          <a:xfrm>
            <a:off x="500063" y="1500188"/>
            <a:ext cx="3714750" cy="443547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dirty="0"/>
              <a:t>Πιεσόμετρο</a:t>
            </a:r>
          </a:p>
          <a:p>
            <a:pPr marL="274320" indent="-274320" fontAlgn="auto">
              <a:spcAft>
                <a:spcPts val="0"/>
              </a:spcAft>
              <a:buClr>
                <a:schemeClr val="accent3"/>
              </a:buClr>
              <a:buFont typeface="Wingdings 2"/>
              <a:buChar char=""/>
              <a:defRPr/>
            </a:pPr>
            <a:r>
              <a:rPr lang="el-GR" dirty="0"/>
              <a:t>Στηθοσκόπιο</a:t>
            </a:r>
          </a:p>
          <a:p>
            <a:pPr marL="274320" indent="-274320" fontAlgn="auto">
              <a:spcAft>
                <a:spcPts val="0"/>
              </a:spcAft>
              <a:buClr>
                <a:schemeClr val="accent3"/>
              </a:buClr>
              <a:buFont typeface="Wingdings 2"/>
              <a:buChar char=""/>
              <a:defRPr/>
            </a:pPr>
            <a:r>
              <a:rPr lang="el-GR" dirty="0"/>
              <a:t>Οφθαλμοσκόπιο</a:t>
            </a:r>
          </a:p>
          <a:p>
            <a:pPr marL="274320" indent="-274320" fontAlgn="auto">
              <a:spcAft>
                <a:spcPts val="0"/>
              </a:spcAft>
              <a:buClr>
                <a:schemeClr val="accent3"/>
              </a:buClr>
              <a:buFont typeface="Wingdings 2"/>
              <a:buChar char=""/>
              <a:defRPr/>
            </a:pPr>
            <a:r>
              <a:rPr lang="el-GR" dirty="0"/>
              <a:t>Διάγραμμα </a:t>
            </a:r>
            <a:r>
              <a:rPr lang="en-US" dirty="0" err="1"/>
              <a:t>Snellen</a:t>
            </a:r>
            <a:endParaRPr lang="en-US" dirty="0"/>
          </a:p>
          <a:p>
            <a:pPr marL="274320" indent="-274320" fontAlgn="auto">
              <a:spcAft>
                <a:spcPts val="0"/>
              </a:spcAft>
              <a:buClr>
                <a:schemeClr val="accent3"/>
              </a:buClr>
              <a:buFont typeface="Wingdings 2"/>
              <a:buChar char=""/>
              <a:defRPr/>
            </a:pPr>
            <a:r>
              <a:rPr lang="el-GR" dirty="0"/>
              <a:t>Ωτοσκόπιο</a:t>
            </a:r>
          </a:p>
          <a:p>
            <a:pPr marL="274320" indent="-274320" fontAlgn="auto">
              <a:spcAft>
                <a:spcPts val="0"/>
              </a:spcAft>
              <a:buClr>
                <a:schemeClr val="accent3"/>
              </a:buClr>
              <a:buFont typeface="Wingdings 2"/>
              <a:buChar char=""/>
              <a:defRPr/>
            </a:pPr>
            <a:r>
              <a:rPr lang="el-GR" dirty="0"/>
              <a:t>Ρινοσκόπιο</a:t>
            </a:r>
          </a:p>
          <a:p>
            <a:pPr marL="274320" indent="-274320" fontAlgn="auto">
              <a:spcAft>
                <a:spcPts val="0"/>
              </a:spcAft>
              <a:buClr>
                <a:schemeClr val="accent3"/>
              </a:buClr>
              <a:buFont typeface="Wingdings 2"/>
              <a:buChar char=""/>
              <a:defRPr/>
            </a:pPr>
            <a:r>
              <a:rPr lang="el-GR" dirty="0"/>
              <a:t>Ζυγαριά</a:t>
            </a:r>
          </a:p>
          <a:p>
            <a:pPr marL="274320" indent="-274320" fontAlgn="auto">
              <a:spcAft>
                <a:spcPts val="0"/>
              </a:spcAft>
              <a:buClr>
                <a:schemeClr val="accent3"/>
              </a:buClr>
              <a:buFont typeface="Wingdings 2"/>
              <a:buChar char=""/>
              <a:defRPr/>
            </a:pPr>
            <a:r>
              <a:rPr lang="el-GR" dirty="0"/>
              <a:t>Κολπικός διαστολέας</a:t>
            </a:r>
          </a:p>
          <a:p>
            <a:pPr marL="274320" indent="-274320" fontAlgn="auto">
              <a:spcAft>
                <a:spcPts val="0"/>
              </a:spcAft>
              <a:buClr>
                <a:schemeClr val="accent3"/>
              </a:buClr>
              <a:buFont typeface="Wingdings 2"/>
              <a:buChar char=""/>
              <a:defRPr/>
            </a:pPr>
            <a:r>
              <a:rPr lang="el-GR" dirty="0"/>
              <a:t>Διαπασών </a:t>
            </a:r>
          </a:p>
          <a:p>
            <a:pPr marL="274320" indent="-274320" fontAlgn="auto">
              <a:spcAft>
                <a:spcPts val="0"/>
              </a:spcAft>
              <a:buClr>
                <a:schemeClr val="accent3"/>
              </a:buClr>
              <a:buFont typeface="Wingdings 2"/>
              <a:buChar char=""/>
              <a:defRPr/>
            </a:pPr>
            <a:r>
              <a:rPr lang="el-GR" dirty="0"/>
              <a:t>Σφύρα επίκρουσης</a:t>
            </a:r>
            <a:endParaRPr lang="en-US" dirty="0"/>
          </a:p>
        </p:txBody>
      </p:sp>
      <p:sp>
        <p:nvSpPr>
          <p:cNvPr id="4" name="3 - Θέση περιεχομένου"/>
          <p:cNvSpPr>
            <a:spLocks noGrp="1"/>
          </p:cNvSpPr>
          <p:nvPr>
            <p:ph sz="half" idx="2"/>
          </p:nvPr>
        </p:nvSpPr>
        <p:spPr>
          <a:xfrm>
            <a:off x="4786313" y="1500188"/>
            <a:ext cx="3967162" cy="4435475"/>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dirty="0" err="1"/>
              <a:t>Τολύπια</a:t>
            </a:r>
            <a:r>
              <a:rPr lang="el-GR" dirty="0"/>
              <a:t> με οινόπνευμα</a:t>
            </a:r>
          </a:p>
          <a:p>
            <a:pPr marL="274320" indent="-274320" fontAlgn="auto">
              <a:spcAft>
                <a:spcPts val="0"/>
              </a:spcAft>
              <a:buClr>
                <a:schemeClr val="accent3"/>
              </a:buClr>
              <a:buFont typeface="Wingdings 2"/>
              <a:buChar char=""/>
              <a:defRPr/>
            </a:pPr>
            <a:r>
              <a:rPr lang="el-GR" dirty="0"/>
              <a:t>Προστατευτικό κάλυμμα ή σεντόνι</a:t>
            </a:r>
          </a:p>
          <a:p>
            <a:pPr marL="274320" indent="-274320" fontAlgn="auto">
              <a:spcAft>
                <a:spcPts val="0"/>
              </a:spcAft>
              <a:buClr>
                <a:schemeClr val="accent3"/>
              </a:buClr>
              <a:buFont typeface="Wingdings 2"/>
              <a:buChar char=""/>
              <a:defRPr/>
            </a:pPr>
            <a:r>
              <a:rPr lang="el-GR" dirty="0"/>
              <a:t>Γάζες</a:t>
            </a:r>
          </a:p>
          <a:p>
            <a:pPr marL="274320" indent="-274320" fontAlgn="auto">
              <a:spcAft>
                <a:spcPts val="0"/>
              </a:spcAft>
              <a:buClr>
                <a:schemeClr val="accent3"/>
              </a:buClr>
              <a:buFont typeface="Wingdings 2"/>
              <a:buChar char=""/>
              <a:defRPr/>
            </a:pPr>
            <a:r>
              <a:rPr lang="el-GR" dirty="0"/>
              <a:t>Παραμάνες</a:t>
            </a:r>
          </a:p>
          <a:p>
            <a:pPr marL="274320" indent="-274320" fontAlgn="auto">
              <a:spcAft>
                <a:spcPts val="0"/>
              </a:spcAft>
              <a:buClr>
                <a:schemeClr val="accent3"/>
              </a:buClr>
              <a:buFont typeface="Wingdings 2"/>
              <a:buChar char=""/>
              <a:defRPr/>
            </a:pPr>
            <a:r>
              <a:rPr lang="el-GR" dirty="0"/>
              <a:t>Θερμόμετρο</a:t>
            </a:r>
          </a:p>
          <a:p>
            <a:pPr marL="274320" indent="-274320" fontAlgn="auto">
              <a:spcAft>
                <a:spcPts val="0"/>
              </a:spcAft>
              <a:buClr>
                <a:schemeClr val="accent3"/>
              </a:buClr>
              <a:buFont typeface="Wingdings 2"/>
              <a:buChar char=""/>
              <a:defRPr/>
            </a:pPr>
            <a:r>
              <a:rPr lang="el-GR" dirty="0" err="1"/>
              <a:t>Γλωσσοπίεστρο</a:t>
            </a:r>
            <a:endParaRPr lang="el-GR" dirty="0"/>
          </a:p>
          <a:p>
            <a:pPr marL="274320" indent="-274320" fontAlgn="auto">
              <a:spcAft>
                <a:spcPts val="0"/>
              </a:spcAft>
              <a:buClr>
                <a:schemeClr val="accent3"/>
              </a:buClr>
              <a:buFont typeface="Wingdings 2"/>
              <a:buChar char=""/>
              <a:defRPr/>
            </a:pPr>
            <a:r>
              <a:rPr lang="el-GR" dirty="0"/>
              <a:t>Γάντια αποστειρωμένα και μη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endParaRPr lang="el-GR"/>
          </a:p>
        </p:txBody>
      </p:sp>
      <p:sp>
        <p:nvSpPr>
          <p:cNvPr id="25602" name="2 - Θέση περιεχομένου"/>
          <p:cNvSpPr>
            <a:spLocks noGrp="1"/>
          </p:cNvSpPr>
          <p:nvPr>
            <p:ph idx="1"/>
          </p:nvPr>
        </p:nvSpPr>
        <p:spPr/>
        <p:txBody>
          <a:bodyPr/>
          <a:lstStyle/>
          <a:p>
            <a:endParaRPr lang="el-GR"/>
          </a:p>
        </p:txBody>
      </p:sp>
      <p:pic>
        <p:nvPicPr>
          <p:cNvPr id="25603" name="Picture 2" descr="D:\3. ΤΑ ΕΓΓΡΑΦΑ ΜΟΥ\1. TEI\7. ΕΙΣΑΓΩΓΗ ΣΤΗ ΝΟΣΗΛΕΥΤΙΚΗ ΕΠΙΣΤΗΜΗ\ΠΑΛΙΑ\SELIDES LEMONIDOY\tomos 2\26-1.t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500063" y="357188"/>
            <a:ext cx="8229600" cy="723900"/>
          </a:xfrm>
        </p:spPr>
        <p:txBody>
          <a:bodyPr/>
          <a:lstStyle/>
          <a:p>
            <a:r>
              <a:rPr lang="el-GR" sz="3200" b="1"/>
              <a:t>2) Κατάλληλες θέσεις του ασθενή</a:t>
            </a:r>
          </a:p>
        </p:txBody>
      </p:sp>
      <p:sp>
        <p:nvSpPr>
          <p:cNvPr id="27650" name="2 - Θέση περιεχομένου"/>
          <p:cNvSpPr>
            <a:spLocks noGrp="1"/>
          </p:cNvSpPr>
          <p:nvPr>
            <p:ph idx="1"/>
          </p:nvPr>
        </p:nvSpPr>
        <p:spPr>
          <a:xfrm>
            <a:off x="500063" y="1214438"/>
            <a:ext cx="8229600" cy="1143000"/>
          </a:xfrm>
        </p:spPr>
        <p:txBody>
          <a:bodyPr/>
          <a:lstStyle/>
          <a:p>
            <a:r>
              <a:rPr lang="el-GR" sz="2200"/>
              <a:t>Λαμβάνεται υπόψη η ηλικία του ασθενή, η φυσική του κατάσταση, ο βαθμός της ενεργητικότητας του και η ιδιωτικότητα.</a:t>
            </a:r>
          </a:p>
        </p:txBody>
      </p:sp>
      <p:sp>
        <p:nvSpPr>
          <p:cNvPr id="4" name="3 - TextBox"/>
          <p:cNvSpPr txBox="1"/>
          <p:nvPr/>
        </p:nvSpPr>
        <p:spPr>
          <a:xfrm>
            <a:off x="500034" y="2571744"/>
            <a:ext cx="7000924" cy="132343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l-GR" sz="2000" b="1" u="sng" dirty="0">
                <a:solidFill>
                  <a:srgbClr val="FF0000"/>
                </a:solidFill>
              </a:rPr>
              <a:t>Καθιστή θέση</a:t>
            </a:r>
            <a:r>
              <a:rPr lang="el-GR" sz="2000" b="1" dirty="0">
                <a:solidFill>
                  <a:srgbClr val="FF0000"/>
                </a:solidFill>
              </a:rPr>
              <a:t>. </a:t>
            </a:r>
            <a:r>
              <a:rPr lang="el-GR" sz="2000" dirty="0"/>
              <a:t>Ο ασθενής μπορεί να κάθεται σε μία καρέκλα, στην άκρη της εξεταστικής κλίνης ή του κρεβατιού ή εάν δεν έχει τη φυσική δυνατότητα να καθίσει, μπορεί να είναι σε ύπτια θέση στο κρεβάτι με το κεφάλι ανυψωμένο.</a:t>
            </a:r>
          </a:p>
        </p:txBody>
      </p:sp>
      <p:sp>
        <p:nvSpPr>
          <p:cNvPr id="5" name="4 - TextBox"/>
          <p:cNvSpPr txBox="1"/>
          <p:nvPr/>
        </p:nvSpPr>
        <p:spPr>
          <a:xfrm>
            <a:off x="285720" y="4214818"/>
            <a:ext cx="8143932" cy="10156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l-GR" sz="2000" b="1" u="sng" dirty="0">
                <a:solidFill>
                  <a:srgbClr val="FF0000"/>
                </a:solidFill>
              </a:rPr>
              <a:t>Ύπτια θέση. </a:t>
            </a:r>
            <a:r>
              <a:rPr lang="el-GR" sz="2000" dirty="0"/>
              <a:t>Στην ύπτια θέση, ο ασθενής ξαπλώνει με την πλάτη, με τα πόδια ενωμένα, τεντωμένα και με ελαφρά κάμψη στην άρθρωση των γονάτων. Το κεφάλι πρέπει να στηρίζεται με ένα μικρό μαξιλάρι. </a:t>
            </a:r>
          </a:p>
        </p:txBody>
      </p:sp>
      <p:pic>
        <p:nvPicPr>
          <p:cNvPr id="27657" name="Picture 1"/>
          <p:cNvPicPr>
            <a:picLocks noChangeAspect="1" noChangeArrowheads="1"/>
          </p:cNvPicPr>
          <p:nvPr/>
        </p:nvPicPr>
        <p:blipFill>
          <a:blip r:embed="rId3"/>
          <a:srcRect/>
          <a:stretch>
            <a:fillRect/>
          </a:stretch>
        </p:blipFill>
        <p:spPr bwMode="auto">
          <a:xfrm>
            <a:off x="7429500" y="1714500"/>
            <a:ext cx="1714500" cy="2473325"/>
          </a:xfrm>
          <a:prstGeom prst="rect">
            <a:avLst/>
          </a:prstGeom>
          <a:noFill/>
          <a:ln w="9525">
            <a:noFill/>
            <a:miter lim="800000"/>
            <a:headEnd/>
            <a:tailEnd/>
          </a:ln>
        </p:spPr>
      </p:pic>
      <p:pic>
        <p:nvPicPr>
          <p:cNvPr id="27658" name="Picture 2"/>
          <p:cNvPicPr>
            <a:picLocks noChangeAspect="1" noChangeArrowheads="1"/>
          </p:cNvPicPr>
          <p:nvPr/>
        </p:nvPicPr>
        <p:blipFill>
          <a:blip r:embed="rId4"/>
          <a:srcRect/>
          <a:stretch>
            <a:fillRect/>
          </a:stretch>
        </p:blipFill>
        <p:spPr bwMode="auto">
          <a:xfrm>
            <a:off x="5929313" y="5500688"/>
            <a:ext cx="3214687" cy="1357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6286544" cy="3000396"/>
          </a:xfrm>
          <a:ln/>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marL="274320" indent="-274320" fontAlgn="auto">
              <a:spcAft>
                <a:spcPts val="0"/>
              </a:spcAft>
              <a:buClr>
                <a:schemeClr val="accent3"/>
              </a:buClr>
              <a:buFont typeface="Wingdings 2"/>
              <a:buChar char=""/>
              <a:defRPr/>
            </a:pPr>
            <a:r>
              <a:rPr lang="el-GR" b="1" dirty="0"/>
              <a:t>Ραχιαία </a:t>
            </a:r>
            <a:r>
              <a:rPr lang="el-GR" b="1" dirty="0" err="1"/>
              <a:t>Κατακεκλιμένη</a:t>
            </a:r>
            <a:r>
              <a:rPr lang="el-GR" b="1" dirty="0"/>
              <a:t> θέση. </a:t>
            </a:r>
            <a:r>
              <a:rPr lang="el-GR" dirty="0"/>
              <a:t>Στη θέση αυτή, ο ασθενής είναι </a:t>
            </a:r>
            <a:r>
              <a:rPr lang="el-GR" dirty="0" err="1"/>
              <a:t>κατακεκλιμένος</a:t>
            </a:r>
            <a:r>
              <a:rPr lang="el-GR" dirty="0"/>
              <a:t> σε ύπτια θέση με τα πόδια σε απαγωγή, τα γόνατα σε κάμψη και τα πέλματα των ποδιών να στηρίζονται στο κρεβάτι. </a:t>
            </a:r>
          </a:p>
          <a:p>
            <a:pPr marL="274320" indent="-274320" fontAlgn="auto">
              <a:spcAft>
                <a:spcPts val="0"/>
              </a:spcAft>
              <a:buClr>
                <a:schemeClr val="accent3"/>
              </a:buClr>
              <a:buFont typeface="Wingdings 2"/>
              <a:buChar char=""/>
              <a:defRPr/>
            </a:pPr>
            <a:r>
              <a:rPr lang="el-GR" dirty="0"/>
              <a:t>Αυτή η θέση μπορεί να χρησιμοποιείται για ασθενείς οι οποίοι δυσκολεύονται να πάρουν την ύπτια θέση, και μπορεί να χρησιμοποιείται για την αξιολόγηση της κοιλιάς, γιατί δεν προκαλεί σύσπαση των κοιλιακών μυών. </a:t>
            </a:r>
          </a:p>
        </p:txBody>
      </p:sp>
      <p:sp>
        <p:nvSpPr>
          <p:cNvPr id="4" name="3 - TextBox"/>
          <p:cNvSpPr txBox="1"/>
          <p:nvPr/>
        </p:nvSpPr>
        <p:spPr>
          <a:xfrm>
            <a:off x="857192" y="3429000"/>
            <a:ext cx="8286808" cy="163121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l-GR" sz="2000" b="1" dirty="0"/>
              <a:t>θέση </a:t>
            </a:r>
            <a:r>
              <a:rPr lang="en-US" sz="2000" b="1" dirty="0"/>
              <a:t>Sims</a:t>
            </a:r>
            <a:r>
              <a:rPr lang="el-GR" sz="2000" b="1" dirty="0"/>
              <a:t>. </a:t>
            </a:r>
            <a:r>
              <a:rPr lang="el-GR" sz="2000" dirty="0"/>
              <a:t>Ο ασθενής ξαπλώνει στην αριστερή ή στη δεξιά πλευρά του σώματος του. Το χέρι που βρίσκεται στην κάτω πλευρά είναι πίσω από το σώμα και το χέρι που βρίσκεται επάνω κάμπτεται στην άρθρωση του ώμου και του αγκώνα. Τα δύο γόνατα είναι </a:t>
            </a:r>
            <a:r>
              <a:rPr lang="el-GR" sz="2000" dirty="0" err="1"/>
              <a:t>κεκαμμένα</a:t>
            </a:r>
            <a:r>
              <a:rPr lang="el-GR" sz="2000" dirty="0"/>
              <a:t> με το πόδι που βρίσκεται στην επάνω πλευρά να έχει μεγαλύτερη κάμψη.</a:t>
            </a:r>
          </a:p>
        </p:txBody>
      </p:sp>
      <p:pic>
        <p:nvPicPr>
          <p:cNvPr id="29703" name="Picture 1"/>
          <p:cNvPicPr>
            <a:picLocks noChangeAspect="1" noChangeArrowheads="1"/>
          </p:cNvPicPr>
          <p:nvPr/>
        </p:nvPicPr>
        <p:blipFill>
          <a:blip r:embed="rId3"/>
          <a:srcRect/>
          <a:stretch>
            <a:fillRect/>
          </a:stretch>
        </p:blipFill>
        <p:spPr bwMode="auto">
          <a:xfrm>
            <a:off x="6246813" y="1285875"/>
            <a:ext cx="2897187" cy="1522413"/>
          </a:xfrm>
          <a:prstGeom prst="rect">
            <a:avLst/>
          </a:prstGeom>
          <a:noFill/>
          <a:ln w="9525">
            <a:noFill/>
            <a:miter lim="800000"/>
            <a:headEnd/>
            <a:tailEnd/>
          </a:ln>
        </p:spPr>
      </p:pic>
      <p:pic>
        <p:nvPicPr>
          <p:cNvPr id="29704" name="Picture 2"/>
          <p:cNvPicPr>
            <a:picLocks noChangeAspect="1" noChangeArrowheads="1"/>
          </p:cNvPicPr>
          <p:nvPr/>
        </p:nvPicPr>
        <p:blipFill>
          <a:blip r:embed="rId4"/>
          <a:srcRect/>
          <a:stretch>
            <a:fillRect/>
          </a:stretch>
        </p:blipFill>
        <p:spPr bwMode="auto">
          <a:xfrm>
            <a:off x="5286375" y="5357813"/>
            <a:ext cx="3613150" cy="1290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428750"/>
            <a:ext cx="7943850" cy="1357313"/>
          </a:xfrm>
        </p:spPr>
        <p:txBody>
          <a:bodyPr>
            <a:normAutofit fontScale="85000" lnSpcReduction="10000"/>
          </a:bodyPr>
          <a:lstStyle/>
          <a:p>
            <a:pPr marL="274320" indent="-274320" fontAlgn="auto">
              <a:spcAft>
                <a:spcPts val="0"/>
              </a:spcAft>
              <a:buClr>
                <a:schemeClr val="accent3"/>
              </a:buClr>
              <a:buFont typeface="Wingdings 2"/>
              <a:buNone/>
              <a:defRPr/>
            </a:pPr>
            <a:r>
              <a:rPr lang="el-GR" b="1" dirty="0"/>
              <a:t>Πρηνής θέση. </a:t>
            </a:r>
            <a:r>
              <a:rPr lang="el-GR" dirty="0"/>
              <a:t>Ο ασθενής ξαπλώνει οριζοντίως επάνω στο κρεβάτι στηριζόμενος στην κοιλιά και με το κεφάλι γυρισμένο στη μία πλευρά. Πολλοί ασθενείς δυσκολεύονται να πάρουν αυτή τη θέση, ιδιαίτερα οι ηλικιωμένοι. </a:t>
            </a:r>
          </a:p>
        </p:txBody>
      </p:sp>
      <p:sp>
        <p:nvSpPr>
          <p:cNvPr id="4" name="3 - TextBox"/>
          <p:cNvSpPr txBox="1"/>
          <p:nvPr/>
        </p:nvSpPr>
        <p:spPr>
          <a:xfrm>
            <a:off x="2857488" y="3786190"/>
            <a:ext cx="6286512"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l-GR" b="1" dirty="0"/>
              <a:t>Λιθοτομική θέση. </a:t>
            </a:r>
            <a:r>
              <a:rPr lang="el-GR" dirty="0"/>
              <a:t>Η ασθενής βρίσκεται στη ραχιαία </a:t>
            </a:r>
            <a:r>
              <a:rPr lang="el-GR" dirty="0" err="1"/>
              <a:t>κατακεκλιμένη</a:t>
            </a:r>
            <a:r>
              <a:rPr lang="el-GR" dirty="0"/>
              <a:t> θέση, με τους γλουτούς στην άκρη της εξεταστικής κλίνης και τα πόδια να στηρίζονται σε αναβολείς. </a:t>
            </a:r>
          </a:p>
        </p:txBody>
      </p:sp>
      <p:sp>
        <p:nvSpPr>
          <p:cNvPr id="5" name="4 - TextBox"/>
          <p:cNvSpPr txBox="1"/>
          <p:nvPr/>
        </p:nvSpPr>
        <p:spPr>
          <a:xfrm>
            <a:off x="0" y="5103813"/>
            <a:ext cx="6000750" cy="14779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l-GR" b="1" dirty="0" err="1"/>
              <a:t>Γονατοθωρακική</a:t>
            </a:r>
            <a:r>
              <a:rPr lang="el-GR" b="1" dirty="0"/>
              <a:t> θέση. </a:t>
            </a:r>
            <a:r>
              <a:rPr lang="el-GR" dirty="0"/>
              <a:t>Ο ασθενής γονατίζει χρησιμοποιώντας τα γόνατα και το στέρνο για να στηρίξει το βάρος του σώματος του. Το σώμα σχηματίζει γωνία 90 μοιρών στα ισχία, με την πλάτη ευθεία, τα χέρια επάνω από το κεφάλι και το κεφάλι γυρισμένο στο πλάι. </a:t>
            </a:r>
          </a:p>
        </p:txBody>
      </p:sp>
      <p:sp>
        <p:nvSpPr>
          <p:cNvPr id="2051" name="Rectangle 3"/>
          <p:cNvSpPr>
            <a:spLocks noChangeArrowheads="1"/>
          </p:cNvSpPr>
          <p:nvPr/>
        </p:nvSpPr>
        <p:spPr bwMode="auto">
          <a:xfrm>
            <a:off x="1071563" y="214313"/>
            <a:ext cx="7786687" cy="76993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nchor="ctr">
            <a:spAutoFit/>
          </a:bodyPr>
          <a:lstStyle/>
          <a:p>
            <a:pPr indent="185738">
              <a:defRPr/>
            </a:pPr>
            <a:r>
              <a:rPr lang="el-GR" sz="2200" b="1" dirty="0">
                <a:solidFill>
                  <a:schemeClr val="tx1"/>
                </a:solidFill>
                <a:latin typeface="Franklin Gothic Medium Cond" pitchFamily="34" charset="0"/>
                <a:ea typeface="Times New Roman" pitchFamily="18" charset="0"/>
                <a:cs typeface="Franklin Gothic Medium Cond" pitchFamily="34" charset="0"/>
              </a:rPr>
              <a:t>Όρθια θέση. </a:t>
            </a:r>
            <a:r>
              <a:rPr lang="el-GR" sz="2200" dirty="0">
                <a:solidFill>
                  <a:schemeClr val="tx1"/>
                </a:solidFill>
                <a:latin typeface="Microsoft Sans Serif" pitchFamily="34" charset="0"/>
                <a:ea typeface="Times New Roman" pitchFamily="18" charset="0"/>
                <a:cs typeface="Microsoft Sans Serif" pitchFamily="34" charset="0"/>
              </a:rPr>
              <a:t>Χρησιμοποιείται για την αξιολόγηση της στάσης του σώματος, της βάδισης και της ισορροπίας του.</a:t>
            </a:r>
            <a:endParaRPr lang="el-GR" sz="2200" dirty="0">
              <a:solidFill>
                <a:schemeClr val="tx1"/>
              </a:solidFill>
              <a:latin typeface="Arial" pitchFamily="34" charset="0"/>
            </a:endParaRPr>
          </a:p>
        </p:txBody>
      </p:sp>
      <p:pic>
        <p:nvPicPr>
          <p:cNvPr id="31751" name="Picture 1"/>
          <p:cNvPicPr>
            <a:picLocks noChangeAspect="1" noChangeArrowheads="1"/>
          </p:cNvPicPr>
          <p:nvPr/>
        </p:nvPicPr>
        <p:blipFill>
          <a:blip r:embed="rId3"/>
          <a:srcRect/>
          <a:stretch>
            <a:fillRect/>
          </a:stretch>
        </p:blipFill>
        <p:spPr bwMode="auto">
          <a:xfrm>
            <a:off x="0" y="0"/>
            <a:ext cx="841375" cy="3071813"/>
          </a:xfrm>
          <a:prstGeom prst="rect">
            <a:avLst/>
          </a:prstGeom>
          <a:noFill/>
          <a:ln w="9525">
            <a:noFill/>
            <a:miter lim="800000"/>
            <a:headEnd/>
            <a:tailEnd/>
          </a:ln>
        </p:spPr>
      </p:pic>
      <p:pic>
        <p:nvPicPr>
          <p:cNvPr id="31752" name="Picture 2"/>
          <p:cNvPicPr>
            <a:picLocks noChangeAspect="1" noChangeArrowheads="1"/>
          </p:cNvPicPr>
          <p:nvPr/>
        </p:nvPicPr>
        <p:blipFill>
          <a:blip r:embed="rId4"/>
          <a:srcRect/>
          <a:stretch>
            <a:fillRect/>
          </a:stretch>
        </p:blipFill>
        <p:spPr bwMode="auto">
          <a:xfrm>
            <a:off x="5618163" y="2643188"/>
            <a:ext cx="3525837" cy="958850"/>
          </a:xfrm>
          <a:prstGeom prst="rect">
            <a:avLst/>
          </a:prstGeom>
          <a:noFill/>
          <a:ln w="9525">
            <a:noFill/>
            <a:miter lim="800000"/>
            <a:headEnd/>
            <a:tailEnd/>
          </a:ln>
        </p:spPr>
      </p:pic>
      <p:pic>
        <p:nvPicPr>
          <p:cNvPr id="31753" name="Picture 3"/>
          <p:cNvPicPr>
            <a:picLocks noChangeAspect="1" noChangeArrowheads="1"/>
          </p:cNvPicPr>
          <p:nvPr/>
        </p:nvPicPr>
        <p:blipFill>
          <a:blip r:embed="rId5"/>
          <a:srcRect/>
          <a:stretch>
            <a:fillRect/>
          </a:stretch>
        </p:blipFill>
        <p:spPr bwMode="auto">
          <a:xfrm>
            <a:off x="0" y="3205163"/>
            <a:ext cx="2857500" cy="1817687"/>
          </a:xfrm>
          <a:prstGeom prst="rect">
            <a:avLst/>
          </a:prstGeom>
          <a:noFill/>
          <a:ln w="9525">
            <a:noFill/>
            <a:miter lim="800000"/>
            <a:headEnd/>
            <a:tailEnd/>
          </a:ln>
        </p:spPr>
      </p:pic>
      <p:pic>
        <p:nvPicPr>
          <p:cNvPr id="31754" name="Picture 4"/>
          <p:cNvPicPr>
            <a:picLocks noChangeAspect="1" noChangeArrowheads="1"/>
          </p:cNvPicPr>
          <p:nvPr/>
        </p:nvPicPr>
        <p:blipFill>
          <a:blip r:embed="rId6"/>
          <a:srcRect/>
          <a:stretch>
            <a:fillRect/>
          </a:stretch>
        </p:blipFill>
        <p:spPr bwMode="auto">
          <a:xfrm>
            <a:off x="6215063" y="5143500"/>
            <a:ext cx="2928937" cy="1714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298</TotalTime>
  <Words>973</Words>
  <Application>Microsoft Office PowerPoint</Application>
  <PresentationFormat>Προβολή στην οθόνη (4:3)</PresentationFormat>
  <Paragraphs>130</Paragraphs>
  <Slides>23</Slides>
  <Notes>23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23</vt:i4>
      </vt:variant>
    </vt:vector>
  </HeadingPairs>
  <TitlesOfParts>
    <vt:vector size="32" baseType="lpstr">
      <vt:lpstr>Arial</vt:lpstr>
      <vt:lpstr>Calibri</vt:lpstr>
      <vt:lpstr>Constantia</vt:lpstr>
      <vt:lpstr>Franklin Gothic Medium Cond</vt:lpstr>
      <vt:lpstr>Microsoft Sans Serif</vt:lpstr>
      <vt:lpstr>Times New Roman</vt:lpstr>
      <vt:lpstr>Wingdings</vt:lpstr>
      <vt:lpstr>Wingdings 2</vt:lpstr>
      <vt:lpstr>Ροή</vt:lpstr>
      <vt:lpstr>ΘΕΣΕΙΣ ΑΣΘΕΝΗ-ΜΕΘΟΔΟΙ ΚΛΙΝΙΚΗΣ ΕΞΕΤΑΣΗΣ </vt:lpstr>
      <vt:lpstr>Παρουσίαση του PowerPoint</vt:lpstr>
      <vt:lpstr>Αντικειμενική εξέταση</vt:lpstr>
      <vt:lpstr>Γενικές οδηγίες για την αντικειμενική εξέταση </vt:lpstr>
      <vt:lpstr>1) Βασικά όργανα και εξοπλισμός</vt:lpstr>
      <vt:lpstr>Παρουσίαση του PowerPoint</vt:lpstr>
      <vt:lpstr>2) Κατάλληλες θέσεις του ασθενή</vt:lpstr>
      <vt:lpstr>Παρουσίαση του PowerPoint</vt:lpstr>
      <vt:lpstr>Παρουσίαση του PowerPoint</vt:lpstr>
      <vt:lpstr>Παρουσίαση του PowerPoint</vt:lpstr>
      <vt:lpstr>3) Προετοιμασία περιβάλλοντος</vt:lpstr>
      <vt:lpstr>4) Προετοιμασία του ασθενή</vt:lpstr>
      <vt:lpstr>5) Τεχνικές εξέτασης</vt:lpstr>
      <vt:lpstr>Επισκόπηση</vt:lpstr>
      <vt:lpstr>ΨΗΛΑΦΗΣΗ</vt:lpstr>
      <vt:lpstr>Παρουσίαση του PowerPoint</vt:lpstr>
      <vt:lpstr>Γενική διερεύνηση του ασθενή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ΒΑΣΙΚΕΣ ΑΡΧΕΣ ΣΤΗΝ ΑΞΙΟΛΟΓΗΣΗ ΤΗΣ ΥΓΕΙΑΣ</dc:title>
  <cp:lastModifiedBy>Sofia</cp:lastModifiedBy>
  <cp:revision>5</cp:revision>
  <dcterms:modified xsi:type="dcterms:W3CDTF">2023-03-19T19:29:47Z</dcterms:modified>
</cp:coreProperties>
</file>