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7" r:id="rId1"/>
  </p:sldMasterIdLst>
  <p:notesMasterIdLst>
    <p:notesMasterId r:id="rId59"/>
  </p:notesMasterIdLst>
  <p:handoutMasterIdLst>
    <p:handoutMasterId r:id="rId60"/>
  </p:handoutMasterIdLst>
  <p:sldIdLst>
    <p:sldId id="369" r:id="rId2"/>
    <p:sldId id="279" r:id="rId3"/>
    <p:sldId id="280" r:id="rId4"/>
    <p:sldId id="337" r:id="rId5"/>
    <p:sldId id="343" r:id="rId6"/>
    <p:sldId id="344" r:id="rId7"/>
    <p:sldId id="345" r:id="rId8"/>
    <p:sldId id="371" r:id="rId9"/>
    <p:sldId id="338" r:id="rId10"/>
    <p:sldId id="339" r:id="rId11"/>
    <p:sldId id="340" r:id="rId12"/>
    <p:sldId id="341" r:id="rId13"/>
    <p:sldId id="342" r:id="rId14"/>
    <p:sldId id="346" r:id="rId15"/>
    <p:sldId id="347" r:id="rId16"/>
    <p:sldId id="348" r:id="rId17"/>
    <p:sldId id="349" r:id="rId18"/>
    <p:sldId id="350" r:id="rId19"/>
    <p:sldId id="351" r:id="rId20"/>
    <p:sldId id="352" r:id="rId21"/>
    <p:sldId id="353" r:id="rId22"/>
    <p:sldId id="354" r:id="rId23"/>
    <p:sldId id="355" r:id="rId24"/>
    <p:sldId id="356" r:id="rId25"/>
    <p:sldId id="357" r:id="rId26"/>
    <p:sldId id="358" r:id="rId27"/>
    <p:sldId id="359" r:id="rId28"/>
    <p:sldId id="360" r:id="rId29"/>
    <p:sldId id="361" r:id="rId30"/>
    <p:sldId id="363" r:id="rId31"/>
    <p:sldId id="364" r:id="rId32"/>
    <p:sldId id="365" r:id="rId33"/>
    <p:sldId id="366" r:id="rId34"/>
    <p:sldId id="367" r:id="rId35"/>
    <p:sldId id="368" r:id="rId36"/>
    <p:sldId id="372" r:id="rId37"/>
    <p:sldId id="373" r:id="rId38"/>
    <p:sldId id="374" r:id="rId39"/>
    <p:sldId id="375" r:id="rId40"/>
    <p:sldId id="376" r:id="rId41"/>
    <p:sldId id="377" r:id="rId42"/>
    <p:sldId id="378" r:id="rId43"/>
    <p:sldId id="379" r:id="rId44"/>
    <p:sldId id="380" r:id="rId45"/>
    <p:sldId id="382" r:id="rId46"/>
    <p:sldId id="383" r:id="rId47"/>
    <p:sldId id="381" r:id="rId48"/>
    <p:sldId id="384" r:id="rId49"/>
    <p:sldId id="385" r:id="rId50"/>
    <p:sldId id="386" r:id="rId51"/>
    <p:sldId id="387" r:id="rId52"/>
    <p:sldId id="388" r:id="rId53"/>
    <p:sldId id="389" r:id="rId54"/>
    <p:sldId id="390" r:id="rId55"/>
    <p:sldId id="391" r:id="rId56"/>
    <p:sldId id="392" r:id="rId57"/>
    <p:sldId id="370" r:id="rId58"/>
  </p:sldIdLst>
  <p:sldSz cx="9144000" cy="6858000" type="screen4x3"/>
  <p:notesSz cx="7104063" cy="10234613"/>
  <p:custDataLst>
    <p:tags r:id="rId61"/>
  </p:custDataLst>
  <p:defaultTextStyle>
    <a:defPPr>
      <a:defRPr lang="el-GR"/>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820000"/>
    <a:srgbClr val="333399"/>
    <a:srgbClr val="4545C3"/>
    <a:srgbClr val="C00000"/>
    <a:srgbClr val="CC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1442" autoAdjust="0"/>
    <p:restoredTop sz="95543" autoAdjust="0"/>
  </p:normalViewPr>
  <p:slideViewPr>
    <p:cSldViewPr>
      <p:cViewPr varScale="1">
        <p:scale>
          <a:sx n="70" d="100"/>
          <a:sy n="70" d="100"/>
        </p:scale>
        <p:origin x="-155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8648"/>
    </p:cViewPr>
  </p:sorterViewPr>
  <p:notesViewPr>
    <p:cSldViewPr>
      <p:cViewPr varScale="1">
        <p:scale>
          <a:sx n="76" d="100"/>
          <a:sy n="76" d="100"/>
        </p:scale>
        <p:origin x="-3978" y="-108"/>
      </p:cViewPr>
      <p:guideLst>
        <p:guide orient="horz" pos="3223"/>
        <p:guide pos="2237"/>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atin typeface="Arial" charset="0"/>
                <a:cs typeface="+mn-cs"/>
              </a:defRPr>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atin typeface="Arial" charset="0"/>
                <a:cs typeface="+mn-cs"/>
              </a:defRPr>
            </a:lvl1pPr>
          </a:lstStyle>
          <a:p>
            <a:pPr>
              <a:defRPr/>
            </a:pPr>
            <a:fld id="{C0F57C99-C8A4-463E-B1A8-C534C537C1B7}" type="datetimeFigureOut">
              <a:rPr lang="el-GR"/>
              <a:pPr>
                <a:defRPr/>
              </a:pPr>
              <a:t>2/11/2023</a:t>
            </a:fld>
            <a:endParaRPr lang="el-GR" dirty="0"/>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atin typeface="Arial" charset="0"/>
                <a:cs typeface="+mn-cs"/>
              </a:defRPr>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a:defRPr sz="1300"/>
            </a:lvl1pPr>
          </a:lstStyle>
          <a:p>
            <a:fld id="{44CE020A-5861-4E16-9019-594C44CE6ACF}" type="slidenum">
              <a:rPr lang="el-GR" altLang="el-GR"/>
              <a:pPr/>
              <a:t>‹#›</a:t>
            </a:fld>
            <a:endParaRPr lang="el-GR" altLang="el-G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eaLnBrk="1" hangingPunct="1">
              <a:defRPr sz="1300">
                <a:latin typeface="Arial" charset="0"/>
                <a:cs typeface="+mn-cs"/>
              </a:defRPr>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eaLnBrk="1" hangingPunct="1">
              <a:defRPr sz="1300">
                <a:latin typeface="Arial" charset="0"/>
                <a:cs typeface="+mn-cs"/>
              </a:defRPr>
            </a:lvl1pPr>
          </a:lstStyle>
          <a:p>
            <a:pPr>
              <a:defRPr/>
            </a:pPr>
            <a:fld id="{6D283C17-DB17-431D-93F4-F8D6DC49B40F}" type="datetimeFigureOut">
              <a:rPr lang="el-GR"/>
              <a:pPr>
                <a:defRPr/>
              </a:pPr>
              <a:t>2/11/2023</a:t>
            </a:fld>
            <a:endParaRPr lang="el-GR" dirty="0"/>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eaLnBrk="1" hangingPunct="1">
              <a:defRPr sz="1300">
                <a:latin typeface="Arial" charset="0"/>
                <a:cs typeface="+mn-cs"/>
              </a:defRPr>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eaLnBrk="1" hangingPunct="1">
              <a:defRPr sz="1300"/>
            </a:lvl1pPr>
          </a:lstStyle>
          <a:p>
            <a:fld id="{293D99F1-B022-459E-A127-EA2F2D61073C}" type="slidenum">
              <a:rPr lang="el-GR" altLang="el-GR"/>
              <a:pPr/>
              <a:t>‹#›</a:t>
            </a:fld>
            <a:endParaRPr lang="el-GR" altLang="el-G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6147" name="2 - Θέση σημειώσεων"/>
          <p:cNvSpPr>
            <a:spLocks noGrp="1"/>
          </p:cNvSpPr>
          <p:nvPr>
            <p:ph type="body" idx="1"/>
          </p:nvPr>
        </p:nvSpPr>
        <p:spPr>
          <a:noFill/>
          <a:ln/>
        </p:spPr>
        <p:txBody>
          <a:bodyPr/>
          <a:lstStyle/>
          <a:p>
            <a:r>
              <a:rPr lang="el-GR" altLang="el-GR" dirty="0" smtClean="0"/>
              <a:t>Η διαδικασία ανταλλαγής πληροφοριών και μεταβίβασης μηνυμάτων μεταξύ δύο ή περισσότερων προσώπων (πομπός-δέκτης), μέσω ομιλίας, συμβόλων, αριθμών, γραμμάτων, χειρονομιών.</a:t>
            </a:r>
          </a:p>
        </p:txBody>
      </p:sp>
      <p:sp>
        <p:nvSpPr>
          <p:cNvPr id="6148" name="3 - Θέση αριθμού διαφάνειας"/>
          <p:cNvSpPr>
            <a:spLocks noGrp="1"/>
          </p:cNvSpPr>
          <p:nvPr>
            <p:ph type="sldNum" sz="quarter" idx="5"/>
          </p:nvPr>
        </p:nvSpPr>
        <p:spPr>
          <a:noFill/>
        </p:spPr>
        <p:txBody>
          <a:bodyPr/>
          <a:lstStyle/>
          <a:p>
            <a:fld id="{347A0043-764A-4D89-AAC2-83792168895F}" type="slidenum">
              <a:rPr lang="el-GR" altLang="el-GR">
                <a:solidFill>
                  <a:srgbClr val="000000"/>
                </a:solidFill>
              </a:rPr>
              <a:pPr/>
              <a:t>1</a:t>
            </a:fld>
            <a:endParaRPr lang="el-GR" altLang="el-GR">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Θέση εικόνας διαφάνειας 1"/>
          <p:cNvSpPr>
            <a:spLocks noGrp="1" noRot="1" noChangeAspect="1" noChangeArrowheads="1" noTextEdit="1"/>
          </p:cNvSpPr>
          <p:nvPr>
            <p:ph type="sldImg"/>
          </p:nvPr>
        </p:nvSpPr>
        <p:spPr bwMode="auto">
          <a:noFill/>
          <a:ln>
            <a:solidFill>
              <a:srgbClr val="000000"/>
            </a:solidFill>
            <a:miter lim="800000"/>
            <a:headEnd/>
            <a:tailEnd/>
          </a:ln>
        </p:spPr>
      </p:sp>
      <p:sp>
        <p:nvSpPr>
          <p:cNvPr id="8195" name="Θέση σημειώσεων 2"/>
          <p:cNvSpPr>
            <a:spLocks noGrp="1" noChangeArrowheads="1"/>
          </p:cNvSpPr>
          <p:nvPr>
            <p:ph type="body" idx="1"/>
          </p:nvPr>
        </p:nvSpPr>
        <p:spPr>
          <a:noFill/>
          <a:ln/>
        </p:spPr>
        <p:txBody>
          <a:bodyPr/>
          <a:lstStyle/>
          <a:p>
            <a:r>
              <a:rPr lang="el-GR" altLang="el-GR" smtClean="0"/>
              <a:t>Η όλη διαδικασία της επικοινωνίας λαμβάνει χώρα σε ένα πλαίσιο που αποτελείται από τον φυσικό χώρο, τις πολιτιστικές και κοινωνικές αξίες των συμμετεχόντων καθώς και τις ψυχολογικές συνθήκες, κάτω από τις οποίες γίνεται.</a:t>
            </a:r>
          </a:p>
          <a:p>
            <a:endParaRPr lang="el-GR" altLang="el-GR" smtClean="0"/>
          </a:p>
        </p:txBody>
      </p:sp>
      <p:sp>
        <p:nvSpPr>
          <p:cNvPr id="8196" name="Θέση αριθμού διαφάνειας 3"/>
          <p:cNvSpPr>
            <a:spLocks noGrp="1" noChangeArrowheads="1"/>
          </p:cNvSpPr>
          <p:nvPr>
            <p:ph type="sldNum" sz="quarter" idx="5"/>
          </p:nvPr>
        </p:nvSpPr>
        <p:spPr>
          <a:noFill/>
        </p:spPr>
        <p:txBody>
          <a:bodyPr/>
          <a:lstStyle/>
          <a:p>
            <a:fld id="{61021A75-2A51-45B1-99A1-F804F5FB9BC1}" type="slidenum">
              <a:rPr lang="el-GR" altLang="el-GR"/>
              <a:pPr/>
              <a:t>2</a:t>
            </a:fld>
            <a:endParaRPr lang="el-GR" alt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Θέση εικόνας διαφάνειας 1"/>
          <p:cNvSpPr>
            <a:spLocks noGrp="1" noRot="1" noChangeAspect="1" noChangeArrowheads="1" noTextEdit="1"/>
          </p:cNvSpPr>
          <p:nvPr>
            <p:ph type="sldImg"/>
          </p:nvPr>
        </p:nvSpPr>
        <p:spPr bwMode="auto">
          <a:noFill/>
          <a:ln>
            <a:solidFill>
              <a:srgbClr val="000000"/>
            </a:solidFill>
            <a:miter lim="800000"/>
            <a:headEnd/>
            <a:tailEnd/>
          </a:ln>
        </p:spPr>
      </p:sp>
      <p:sp>
        <p:nvSpPr>
          <p:cNvPr id="10243" name="Θέση σημειώσεων 2"/>
          <p:cNvSpPr>
            <a:spLocks noGrp="1" noChangeArrowheads="1"/>
          </p:cNvSpPr>
          <p:nvPr>
            <p:ph type="body" idx="1"/>
          </p:nvPr>
        </p:nvSpPr>
        <p:spPr>
          <a:noFill/>
          <a:ln/>
        </p:spPr>
        <p:txBody>
          <a:bodyPr/>
          <a:lstStyle/>
          <a:p>
            <a:r>
              <a:rPr lang="el-GR" altLang="el-GR" smtClean="0"/>
              <a:t>ΔΙΑΛΟΓΟΣ-ΕΠΙΛΥΣΗ ΔΙΑΠΛΗΚΤΙΣΜΟΥ</a:t>
            </a:r>
          </a:p>
        </p:txBody>
      </p:sp>
      <p:sp>
        <p:nvSpPr>
          <p:cNvPr id="10244" name="Θέση αριθμού διαφάνειας 3"/>
          <p:cNvSpPr>
            <a:spLocks noGrp="1" noChangeArrowheads="1"/>
          </p:cNvSpPr>
          <p:nvPr>
            <p:ph type="sldNum" sz="quarter" idx="5"/>
          </p:nvPr>
        </p:nvSpPr>
        <p:spPr>
          <a:noFill/>
        </p:spPr>
        <p:txBody>
          <a:bodyPr/>
          <a:lstStyle/>
          <a:p>
            <a:fld id="{9A47052F-75A2-4985-97CF-4974A4C0EC72}" type="slidenum">
              <a:rPr lang="el-GR" altLang="el-GR"/>
              <a:pPr/>
              <a:t>3</a:t>
            </a:fld>
            <a:endParaRPr lang="el-GR" alt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Θέση εικόνας διαφάνειας 1"/>
          <p:cNvSpPr>
            <a:spLocks noGrp="1" noRot="1" noChangeAspect="1" noChangeArrowheads="1" noTextEdit="1"/>
          </p:cNvSpPr>
          <p:nvPr>
            <p:ph type="sldImg"/>
          </p:nvPr>
        </p:nvSpPr>
        <p:spPr bwMode="auto">
          <a:noFill/>
          <a:ln>
            <a:solidFill>
              <a:srgbClr val="000000"/>
            </a:solidFill>
            <a:miter lim="800000"/>
            <a:headEnd/>
            <a:tailEnd/>
          </a:ln>
        </p:spPr>
      </p:sp>
      <p:sp>
        <p:nvSpPr>
          <p:cNvPr id="15363" name="Θέση σημειώσεων 2"/>
          <p:cNvSpPr>
            <a:spLocks noGrp="1" noChangeArrowheads="1"/>
          </p:cNvSpPr>
          <p:nvPr>
            <p:ph type="body" idx="1"/>
          </p:nvPr>
        </p:nvSpPr>
        <p:spPr>
          <a:noFill/>
          <a:ln/>
        </p:spPr>
        <p:txBody>
          <a:bodyPr/>
          <a:lstStyle/>
          <a:p>
            <a:r>
              <a:rPr lang="el-GR" altLang="el-GR" smtClean="0"/>
              <a:t>ΕΓΓΕΝΕΣ-ΥΠΑΡΧΕΙ ΑΠΌ ΤΗ ΓΕΝΝΗΣΗ- ΑΠΌ ΤΗΝ ΙΔΙΑ ΤΟΥ ΤΗ ΦΥΣΗ</a:t>
            </a:r>
          </a:p>
        </p:txBody>
      </p:sp>
      <p:sp>
        <p:nvSpPr>
          <p:cNvPr id="15364" name="Θέση αριθμού διαφάνειας 3"/>
          <p:cNvSpPr>
            <a:spLocks noGrp="1" noChangeArrowheads="1"/>
          </p:cNvSpPr>
          <p:nvPr>
            <p:ph type="sldNum" sz="quarter" idx="5"/>
          </p:nvPr>
        </p:nvSpPr>
        <p:spPr>
          <a:noFill/>
        </p:spPr>
        <p:txBody>
          <a:bodyPr/>
          <a:lstStyle/>
          <a:p>
            <a:fld id="{5A487BA9-9D2B-4BDE-B59A-47966B3A10D5}" type="slidenum">
              <a:rPr lang="el-GR" altLang="el-GR"/>
              <a:pPr/>
              <a:t>8</a:t>
            </a:fld>
            <a:endParaRPr lang="el-GR" alt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Θέση εικόνας διαφάνειας 1"/>
          <p:cNvSpPr>
            <a:spLocks noGrp="1" noRot="1" noChangeAspect="1" noChangeArrowheads="1" noTextEdit="1"/>
          </p:cNvSpPr>
          <p:nvPr>
            <p:ph type="sldImg"/>
          </p:nvPr>
        </p:nvSpPr>
        <p:spPr bwMode="auto">
          <a:noFill/>
          <a:ln>
            <a:solidFill>
              <a:srgbClr val="000000"/>
            </a:solidFill>
            <a:miter lim="800000"/>
            <a:headEnd/>
            <a:tailEnd/>
          </a:ln>
        </p:spPr>
      </p:sp>
      <p:sp>
        <p:nvSpPr>
          <p:cNvPr id="20483" name="Θέση σημειώσεων 2"/>
          <p:cNvSpPr>
            <a:spLocks noGrp="1" noChangeArrowheads="1"/>
          </p:cNvSpPr>
          <p:nvPr>
            <p:ph type="body" idx="1"/>
          </p:nvPr>
        </p:nvSpPr>
        <p:spPr>
          <a:noFill/>
          <a:ln/>
        </p:spPr>
        <p:txBody>
          <a:bodyPr/>
          <a:lstStyle/>
          <a:p>
            <a:r>
              <a:rPr lang="el-GR" altLang="el-GR" smtClean="0"/>
              <a:t>ΑΝ ΛΕΕΙ ΤΗΝ ΑΛΗΘΕΙΑ</a:t>
            </a:r>
          </a:p>
        </p:txBody>
      </p:sp>
      <p:sp>
        <p:nvSpPr>
          <p:cNvPr id="20484" name="Θέση αριθμού διαφάνειας 3"/>
          <p:cNvSpPr>
            <a:spLocks noGrp="1" noChangeArrowheads="1"/>
          </p:cNvSpPr>
          <p:nvPr>
            <p:ph type="sldNum" sz="quarter" idx="5"/>
          </p:nvPr>
        </p:nvSpPr>
        <p:spPr>
          <a:noFill/>
        </p:spPr>
        <p:txBody>
          <a:bodyPr/>
          <a:lstStyle/>
          <a:p>
            <a:fld id="{AB686B62-096B-4785-B8C9-2F0C17C663CC}" type="slidenum">
              <a:rPr lang="el-GR" altLang="el-GR"/>
              <a:pPr/>
              <a:t>12</a:t>
            </a:fld>
            <a:endParaRPr lang="el-GR" alt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Θέση εικόνας διαφάνειας 1"/>
          <p:cNvSpPr>
            <a:spLocks noGrp="1" noRot="1" noChangeAspect="1" noChangeArrowheads="1" noTextEdit="1"/>
          </p:cNvSpPr>
          <p:nvPr>
            <p:ph type="sldImg"/>
          </p:nvPr>
        </p:nvSpPr>
        <p:spPr bwMode="auto">
          <a:noFill/>
          <a:ln>
            <a:solidFill>
              <a:srgbClr val="000000"/>
            </a:solidFill>
            <a:miter lim="800000"/>
            <a:headEnd/>
            <a:tailEnd/>
          </a:ln>
        </p:spPr>
      </p:sp>
      <p:sp>
        <p:nvSpPr>
          <p:cNvPr id="41987" name="Θέση σημειώσεων 2"/>
          <p:cNvSpPr>
            <a:spLocks noGrp="1" noChangeArrowheads="1"/>
          </p:cNvSpPr>
          <p:nvPr>
            <p:ph type="body" idx="1"/>
          </p:nvPr>
        </p:nvSpPr>
        <p:spPr>
          <a:noFill/>
          <a:ln/>
        </p:spPr>
        <p:txBody>
          <a:bodyPr/>
          <a:lstStyle/>
          <a:p>
            <a:r>
              <a:rPr lang="el-GR" altLang="el-GR" smtClean="0"/>
              <a:t>ή «να περπατήσουν με τα παπούτσια των νοσηλευόμενων» </a:t>
            </a:r>
          </a:p>
        </p:txBody>
      </p:sp>
      <p:sp>
        <p:nvSpPr>
          <p:cNvPr id="41988" name="Θέση αριθμού διαφάνειας 3"/>
          <p:cNvSpPr>
            <a:spLocks noGrp="1" noChangeArrowheads="1"/>
          </p:cNvSpPr>
          <p:nvPr>
            <p:ph type="sldNum" sz="quarter" idx="5"/>
          </p:nvPr>
        </p:nvSpPr>
        <p:spPr>
          <a:noFill/>
        </p:spPr>
        <p:txBody>
          <a:bodyPr/>
          <a:lstStyle/>
          <a:p>
            <a:fld id="{15E89790-2D69-4898-B537-8913919965D7}" type="slidenum">
              <a:rPr lang="el-GR" altLang="el-GR"/>
              <a:pPr/>
              <a:t>32</a:t>
            </a:fld>
            <a:endParaRPr lang="el-GR" alt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fld id="{10665BF4-F6BF-44E7-B302-3DFFDCE83E6A}" type="slidenum">
              <a:rPr lang="el-GR" altLang="el-GR"/>
              <a:pPr/>
              <a:t>‹#›</a:t>
            </a:fld>
            <a:endParaRPr lang="el-GR" alt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fld id="{C21DA747-C454-437E-8D43-7E6220FF22A2}" type="slidenum">
              <a:rPr lang="el-GR" altLang="el-GR"/>
              <a:pPr/>
              <a:t>‹#›</a:t>
            </a:fld>
            <a:endParaRPr lang="el-GR"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l-GR"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fld id="{6DD4BA7C-37F2-4D15-B538-FBAF4DDA23C8}" type="slidenum">
              <a:rPr lang="el-GR" altLang="el-GR"/>
              <a:pPr/>
              <a:t>‹#›</a:t>
            </a:fld>
            <a:endParaRPr lang="el-GR" alt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fld id="{E1F11C66-96F8-4CA1-A4C9-65002BBCA180}" type="slidenum">
              <a:rPr lang="el-GR" altLang="el-GR"/>
              <a:pPr/>
              <a:t>‹#›</a:t>
            </a:fld>
            <a:endParaRPr lang="el-GR" alt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dirty="0"/>
          </a:p>
        </p:txBody>
      </p:sp>
      <p:sp>
        <p:nvSpPr>
          <p:cNvPr id="5" name="Date Placeholder 3"/>
          <p:cNvSpPr>
            <a:spLocks noGrp="1"/>
          </p:cNvSpPr>
          <p:nvPr>
            <p:ph type="dt" sz="half" idx="10"/>
          </p:nvPr>
        </p:nvSpPr>
        <p:spPr/>
        <p:txBody>
          <a:bodyPr/>
          <a:lstStyle>
            <a:lvl1pPr>
              <a:defRPr/>
            </a:lvl1pPr>
          </a:lstStyle>
          <a:p>
            <a:pPr>
              <a:defRPr/>
            </a:pPr>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fld id="{48ECBC9E-705C-4DC5-A54B-587AD15764EB}" type="slidenum">
              <a:rPr lang="el-GR" altLang="el-GR"/>
              <a:pPr/>
              <a:t>‹#›</a:t>
            </a:fld>
            <a:endParaRPr lang="el-GR" alt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3"/>
          <p:cNvSpPr>
            <a:spLocks noGrp="1"/>
          </p:cNvSpPr>
          <p:nvPr>
            <p:ph type="dt" sz="half" idx="10"/>
          </p:nvPr>
        </p:nvSpPr>
        <p:spPr/>
        <p:txBody>
          <a:bodyPr/>
          <a:lstStyle>
            <a:lvl1pPr>
              <a:defRPr/>
            </a:lvl1pPr>
          </a:lstStyle>
          <a:p>
            <a:pPr>
              <a:defRPr/>
            </a:pPr>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fld id="{791867C5-4E9B-4EC3-A0E0-496FE34021FF}" type="slidenum">
              <a:rPr lang="el-GR" altLang="el-GR"/>
              <a:pPr/>
              <a:t>‹#›</a:t>
            </a:fld>
            <a:endParaRPr lang="el-GR" alt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a:t>Click to edit Master title style</a:t>
            </a:r>
            <a:endParaRPr lang="el-GR" dirty="0"/>
          </a:p>
        </p:txBody>
      </p:sp>
      <p:sp>
        <p:nvSpPr>
          <p:cNvPr id="3" name="Date Placeholder 3"/>
          <p:cNvSpPr>
            <a:spLocks noGrp="1"/>
          </p:cNvSpPr>
          <p:nvPr>
            <p:ph type="dt" sz="half" idx="10"/>
          </p:nvPr>
        </p:nvSpPr>
        <p:spPr/>
        <p:txBody>
          <a:bodyPr/>
          <a:lstStyle>
            <a:lvl1pPr>
              <a:defRPr/>
            </a:lvl1pPr>
          </a:lstStyle>
          <a:p>
            <a:pPr>
              <a:defRPr/>
            </a:pPr>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fld id="{9DFA8CE7-508C-4530-9D5D-98EE6DD892F3}" type="slidenum">
              <a:rPr lang="el-GR" altLang="el-GR"/>
              <a:pPr/>
              <a:t>‹#›</a:t>
            </a:fld>
            <a:endParaRPr lang="el-GR" alt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fld id="{DB06EF6D-EE55-483C-9F7F-3D3312F5FF61}" type="slidenum">
              <a:rPr lang="el-GR" altLang="el-GR"/>
              <a:pPr/>
              <a:t>‹#›</a:t>
            </a:fld>
            <a:endParaRPr lang="el-GR" alt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l-GR"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fld id="{3577704E-6BAE-4923-83A0-A2C2E3074FFB}" type="slidenum">
              <a:rPr lang="el-GR" altLang="el-GR"/>
              <a:pPr/>
              <a:t>‹#›</a:t>
            </a:fld>
            <a:endParaRPr lang="el-GR" alt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fld id="{27451A01-C5C7-4047-83FD-548EBD45E939}" type="slidenum">
              <a:rPr lang="el-GR" altLang="el-GR"/>
              <a:pPr/>
              <a:t>‹#›</a:t>
            </a:fld>
            <a:endParaRPr lang="el-GR" alt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6"/>
          <p:cNvPicPr>
            <a:picLocks noChangeAspect="1"/>
          </p:cNvPicPr>
          <p:nvPr userDrawn="1"/>
        </p:nvPicPr>
        <p:blipFill>
          <a:blip r:embed="rId12"/>
          <a:srcRect/>
          <a:stretch>
            <a:fillRect/>
          </a:stretch>
        </p:blipFill>
        <p:spPr bwMode="auto">
          <a:xfrm>
            <a:off x="0" y="0"/>
            <a:ext cx="9144000" cy="6858000"/>
          </a:xfrm>
          <a:prstGeom prst="rect">
            <a:avLst/>
          </a:prstGeom>
          <a:noFill/>
          <a:ln w="9525">
            <a:noFill/>
            <a:miter lim="800000"/>
            <a:headEnd/>
            <a:tailEnd/>
          </a:ln>
        </p:spPr>
      </p:pic>
      <p:sp>
        <p:nvSpPr>
          <p:cNvPr id="8" name="Rectangle 7"/>
          <p:cNvSpPr/>
          <p:nvPr userDrawn="1"/>
        </p:nvSpPr>
        <p:spPr>
          <a:xfrm>
            <a:off x="323850" y="115888"/>
            <a:ext cx="8496300" cy="6626225"/>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l-GR" dirty="0">
              <a:solidFill>
                <a:prstClr val="white"/>
              </a:solidFill>
            </a:endParaRPr>
          </a:p>
        </p:txBody>
      </p:sp>
      <p:sp>
        <p:nvSpPr>
          <p:cNvPr id="1028" name="Title Placeholder 1"/>
          <p:cNvSpPr>
            <a:spLocks noGrp="1"/>
          </p:cNvSpPr>
          <p:nvPr>
            <p:ph type="title"/>
          </p:nvPr>
        </p:nvSpPr>
        <p:spPr bwMode="auto">
          <a:xfrm>
            <a:off x="468313" y="115888"/>
            <a:ext cx="8229600" cy="9096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l-GR" smtClean="0"/>
              <a:t>Click to edit Master title style</a:t>
            </a:r>
            <a:endParaRPr lang="el-GR" altLang="el-GR" smtClean="0"/>
          </a:p>
        </p:txBody>
      </p:sp>
      <p:sp>
        <p:nvSpPr>
          <p:cNvPr id="1029" name="Text Placeholder 2"/>
          <p:cNvSpPr>
            <a:spLocks noGrp="1"/>
          </p:cNvSpPr>
          <p:nvPr>
            <p:ph type="body" idx="1"/>
          </p:nvPr>
        </p:nvSpPr>
        <p:spPr bwMode="auto">
          <a:xfrm>
            <a:off x="457200" y="1196975"/>
            <a:ext cx="8229600" cy="50403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l-GR" smtClean="0"/>
              <a:t>Click to edit Master text styles</a:t>
            </a:r>
          </a:p>
          <a:p>
            <a:pPr lvl="1"/>
            <a:r>
              <a:rPr lang="en-US" altLang="el-GR" smtClean="0"/>
              <a:t>Second level</a:t>
            </a:r>
          </a:p>
          <a:p>
            <a:pPr lvl="2"/>
            <a:r>
              <a:rPr lang="en-US" altLang="el-GR" smtClean="0"/>
              <a:t>Third level</a:t>
            </a:r>
          </a:p>
          <a:p>
            <a:pPr lvl="3"/>
            <a:r>
              <a:rPr lang="en-US" altLang="el-GR" smtClean="0"/>
              <a:t>Fourth level</a:t>
            </a:r>
          </a:p>
          <a:p>
            <a:pPr lvl="4"/>
            <a:r>
              <a:rPr lang="en-US" altLang="el-GR" smtClean="0"/>
              <a:t>Fifth level</a:t>
            </a:r>
            <a:endParaRPr lang="el-GR" altLang="el-GR"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prstClr val="black">
                    <a:tint val="75000"/>
                  </a:prstClr>
                </a:solidFill>
                <a:latin typeface="Arial" charset="0"/>
                <a:cs typeface="+mn-cs"/>
              </a:defRPr>
            </a:lvl1pPr>
          </a:lstStyle>
          <a:p>
            <a:pPr>
              <a:defRPr/>
            </a:pPr>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prstClr val="black">
                    <a:tint val="75000"/>
                  </a:prstClr>
                </a:solidFill>
                <a:latin typeface="Arial" charset="0"/>
                <a:cs typeface="+mn-cs"/>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000000"/>
                </a:solidFill>
              </a:defRPr>
            </a:lvl1pPr>
          </a:lstStyle>
          <a:p>
            <a:fld id="{33865D97-653C-49BD-8171-DE6AD28B69FE}"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Lst>
  <p:timing>
    <p:tnLst>
      <p:par>
        <p:cTn id="1" dur="indefinite" restart="never" nodeType="tmRoot"/>
      </p:par>
    </p:tnLst>
  </p:timing>
  <p:hf hdr="0" ftr="0" dt="0"/>
  <p:txStyles>
    <p:titleStyle>
      <a:lvl1pPr algn="ctr" rtl="0" eaLnBrk="0" fontAlgn="base" hangingPunct="0">
        <a:spcBef>
          <a:spcPct val="0"/>
        </a:spcBef>
        <a:spcAft>
          <a:spcPct val="0"/>
        </a:spcAft>
        <a:defRPr sz="4000" b="1" kern="1200">
          <a:solidFill>
            <a:schemeClr val="tx1"/>
          </a:solidFill>
          <a:latin typeface="+mj-lt"/>
          <a:ea typeface="+mj-ea"/>
          <a:cs typeface="+mj-cs"/>
        </a:defRPr>
      </a:lvl1pPr>
      <a:lvl2pPr algn="ctr" rtl="0" eaLnBrk="0" fontAlgn="base" hangingPunct="0">
        <a:spcBef>
          <a:spcPct val="0"/>
        </a:spcBef>
        <a:spcAft>
          <a:spcPct val="0"/>
        </a:spcAft>
        <a:defRPr sz="4000" b="1">
          <a:solidFill>
            <a:schemeClr val="tx1"/>
          </a:solidFill>
          <a:latin typeface="Calibri" pitchFamily="34" charset="0"/>
        </a:defRPr>
      </a:lvl2pPr>
      <a:lvl3pPr algn="ctr" rtl="0" eaLnBrk="0" fontAlgn="base" hangingPunct="0">
        <a:spcBef>
          <a:spcPct val="0"/>
        </a:spcBef>
        <a:spcAft>
          <a:spcPct val="0"/>
        </a:spcAft>
        <a:defRPr sz="4000" b="1">
          <a:solidFill>
            <a:schemeClr val="tx1"/>
          </a:solidFill>
          <a:latin typeface="Calibri" pitchFamily="34" charset="0"/>
        </a:defRPr>
      </a:lvl3pPr>
      <a:lvl4pPr algn="ctr" rtl="0" eaLnBrk="0" fontAlgn="base" hangingPunct="0">
        <a:spcBef>
          <a:spcPct val="0"/>
        </a:spcBef>
        <a:spcAft>
          <a:spcPct val="0"/>
        </a:spcAft>
        <a:defRPr sz="4000" b="1">
          <a:solidFill>
            <a:schemeClr val="tx1"/>
          </a:solidFill>
          <a:latin typeface="Calibri" pitchFamily="34" charset="0"/>
        </a:defRPr>
      </a:lvl4pPr>
      <a:lvl5pPr algn="ctr" rtl="0" eaLnBrk="0" fontAlgn="base" hangingPunct="0">
        <a:spcBef>
          <a:spcPct val="0"/>
        </a:spcBef>
        <a:spcAft>
          <a:spcPct val="0"/>
        </a:spcAft>
        <a:defRPr sz="4000" b="1">
          <a:solidFill>
            <a:schemeClr val="tx1"/>
          </a:solidFill>
          <a:latin typeface="Calibri" pitchFamily="34" charset="0"/>
        </a:defRPr>
      </a:lvl5pPr>
      <a:lvl6pPr marL="457200" algn="ctr" rtl="0" fontAlgn="base">
        <a:spcBef>
          <a:spcPct val="0"/>
        </a:spcBef>
        <a:spcAft>
          <a:spcPct val="0"/>
        </a:spcAft>
        <a:defRPr sz="4000" b="1">
          <a:solidFill>
            <a:schemeClr val="tx1"/>
          </a:solidFill>
          <a:latin typeface="Calibri" pitchFamily="34" charset="0"/>
        </a:defRPr>
      </a:lvl6pPr>
      <a:lvl7pPr marL="914400" algn="ctr" rtl="0" fontAlgn="base">
        <a:spcBef>
          <a:spcPct val="0"/>
        </a:spcBef>
        <a:spcAft>
          <a:spcPct val="0"/>
        </a:spcAft>
        <a:defRPr sz="4000" b="1">
          <a:solidFill>
            <a:schemeClr val="tx1"/>
          </a:solidFill>
          <a:latin typeface="Calibri" pitchFamily="34" charset="0"/>
        </a:defRPr>
      </a:lvl7pPr>
      <a:lvl8pPr marL="1371600" algn="ctr" rtl="0" fontAlgn="base">
        <a:spcBef>
          <a:spcPct val="0"/>
        </a:spcBef>
        <a:spcAft>
          <a:spcPct val="0"/>
        </a:spcAft>
        <a:defRPr sz="4000" b="1">
          <a:solidFill>
            <a:schemeClr val="tx1"/>
          </a:solidFill>
          <a:latin typeface="Calibri" pitchFamily="34" charset="0"/>
        </a:defRPr>
      </a:lvl8pPr>
      <a:lvl9pPr marL="1828800" algn="ctr" rtl="0" fontAlgn="base">
        <a:spcBef>
          <a:spcPct val="0"/>
        </a:spcBef>
        <a:spcAft>
          <a:spcPct val="0"/>
        </a:spcAft>
        <a:defRPr sz="40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ctrTitle"/>
          </p:nvPr>
        </p:nvSpPr>
        <p:spPr/>
        <p:txBody>
          <a:bodyPr/>
          <a:lstStyle/>
          <a:p>
            <a:r>
              <a:rPr lang="el-GR" altLang="el-GR" smtClean="0"/>
              <a:t>ΝΟΣΗΛΕΥΤΗΣ ΚΑΙ ΕΠΙΚΟΙΝΩΝΙΑ</a:t>
            </a:r>
          </a:p>
        </p:txBody>
      </p:sp>
      <p:pic>
        <p:nvPicPr>
          <p:cNvPr id="4099" name="Εικόνα 3"/>
          <p:cNvPicPr>
            <a:picLocks noChangeAspect="1" noChangeArrowheads="1"/>
          </p:cNvPicPr>
          <p:nvPr/>
        </p:nvPicPr>
        <p:blipFill>
          <a:blip r:embed="rId2"/>
          <a:srcRect/>
          <a:stretch>
            <a:fillRect/>
          </a:stretch>
        </p:blipFill>
        <p:spPr bwMode="auto">
          <a:xfrm>
            <a:off x="1295400" y="3600450"/>
            <a:ext cx="670560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Θέση αριθμού διαφάνειας 2"/>
          <p:cNvSpPr>
            <a:spLocks noGrp="1" noChangeArrowheads="1"/>
          </p:cNvSpPr>
          <p:nvPr>
            <p:ph type="sldNum" sz="quarter" idx="12"/>
          </p:nvPr>
        </p:nvSpPr>
        <p:spPr bwMode="auto">
          <a:noFill/>
          <a:ln>
            <a:miter lim="800000"/>
            <a:headEnd/>
            <a:tailEnd/>
          </a:ln>
        </p:spPr>
        <p:txBody>
          <a:bodyPr/>
          <a:lstStyle/>
          <a:p>
            <a:fld id="{BB27B664-42C8-4BA7-B391-9007D21E2AE6}" type="slidenum">
              <a:rPr lang="el-GR" altLang="el-GR"/>
              <a:pPr/>
              <a:t>9</a:t>
            </a:fld>
            <a:endParaRPr lang="el-GR" altLang="el-GR"/>
          </a:p>
        </p:txBody>
      </p:sp>
      <p:sp>
        <p:nvSpPr>
          <p:cNvPr id="5" name="TextBox 4"/>
          <p:cNvSpPr txBox="1"/>
          <p:nvPr/>
        </p:nvSpPr>
        <p:spPr>
          <a:xfrm>
            <a:off x="342900" y="141288"/>
            <a:ext cx="8458200" cy="7421562"/>
          </a:xfrm>
          <a:prstGeom prst="rect">
            <a:avLst/>
          </a:prstGeom>
          <a:noFill/>
        </p:spPr>
        <p:txBody>
          <a:bodyPr>
            <a:spAutoFit/>
          </a:bodyPr>
          <a:lstStyle/>
          <a:p>
            <a:pPr marL="342900" indent="-342900" algn="just">
              <a:lnSpc>
                <a:spcPct val="150000"/>
              </a:lnSpc>
              <a:buFont typeface="Wingdings" panose="05000000000000000000" pitchFamily="2" charset="2"/>
              <a:buChar char="ü"/>
              <a:defRPr/>
            </a:pPr>
            <a:r>
              <a:rPr lang="el-GR" sz="2000" dirty="0">
                <a:latin typeface="Arial" panose="020B0604020202020204" pitchFamily="34" charset="0"/>
                <a:cs typeface="Arial" panose="020B0604020202020204" pitchFamily="34" charset="0"/>
              </a:rPr>
              <a:t>Απαιτείται </a:t>
            </a:r>
            <a:r>
              <a:rPr lang="el-GR" sz="2000" b="1" dirty="0">
                <a:latin typeface="Arial" panose="020B0604020202020204" pitchFamily="34" charset="0"/>
                <a:cs typeface="Arial" panose="020B0604020202020204" pitchFamily="34" charset="0"/>
              </a:rPr>
              <a:t>σωστή αποκωδικοποίηση των μηνυμάτων</a:t>
            </a:r>
            <a:r>
              <a:rPr lang="el-GR" sz="2000" dirty="0">
                <a:latin typeface="Arial" panose="020B0604020202020204" pitchFamily="34" charset="0"/>
                <a:cs typeface="Arial" panose="020B0604020202020204" pitchFamily="34" charset="0"/>
              </a:rPr>
              <a:t>. Η αποκωδικοποίηση των μηνυμάτων βασίζεται σε </a:t>
            </a:r>
            <a:r>
              <a:rPr lang="el-GR" sz="2000" b="1" dirty="0">
                <a:latin typeface="Arial" panose="020B0604020202020204" pitchFamily="34" charset="0"/>
                <a:cs typeface="Arial" panose="020B0604020202020204" pitchFamily="34" charset="0"/>
              </a:rPr>
              <a:t>ατομικούς παράγοντες και υποκειμενικές αντιλήψεις </a:t>
            </a:r>
            <a:r>
              <a:rPr lang="el-GR" sz="2000" dirty="0">
                <a:latin typeface="Arial" panose="020B0604020202020204" pitchFamily="34" charset="0"/>
                <a:cs typeface="Arial" panose="020B0604020202020204" pitchFamily="34" charset="0"/>
              </a:rPr>
              <a:t>.Το γεγονός αυτό, σε συνδυασμό με τη </a:t>
            </a:r>
            <a:r>
              <a:rPr lang="el-GR" sz="2000" b="1" dirty="0">
                <a:latin typeface="Arial" panose="020B0604020202020204" pitchFamily="34" charset="0"/>
                <a:cs typeface="Arial" panose="020B0604020202020204" pitchFamily="34" charset="0"/>
              </a:rPr>
              <a:t>διαδικασία της ανατροφοδότησης (</a:t>
            </a:r>
            <a:r>
              <a:rPr lang="el-GR" sz="2000" b="1" dirty="0" err="1">
                <a:latin typeface="Arial" panose="020B0604020202020204" pitchFamily="34" charset="0"/>
                <a:cs typeface="Arial" panose="020B0604020202020204" pitchFamily="34" charset="0"/>
              </a:rPr>
              <a:t>feedback</a:t>
            </a:r>
            <a:r>
              <a:rPr lang="el-GR" sz="2000" b="1" dirty="0">
                <a:latin typeface="Arial" panose="020B0604020202020204" pitchFamily="34" charset="0"/>
                <a:cs typeface="Arial" panose="020B0604020202020204" pitchFamily="34" charset="0"/>
              </a:rPr>
              <a:t>) ολοκληρώνει την επικοινωνία </a:t>
            </a:r>
            <a:r>
              <a:rPr lang="el-GR"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ü"/>
              <a:defRPr/>
            </a:pPr>
            <a:r>
              <a:rPr lang="el-GR" sz="2000" b="1" dirty="0">
                <a:latin typeface="Arial" panose="020B0604020202020204" pitchFamily="34" charset="0"/>
                <a:cs typeface="Arial" panose="020B0604020202020204" pitchFamily="34" charset="0"/>
              </a:rPr>
              <a:t>Χρήση με μέτρο τεχνικών όρων και ιατρονοσηλευτικής ορολογίας</a:t>
            </a:r>
            <a:r>
              <a:rPr lang="el-GR" sz="2000" dirty="0">
                <a:latin typeface="Arial" panose="020B0604020202020204" pitchFamily="34" charset="0"/>
                <a:cs typeface="Arial" panose="020B0604020202020204" pitchFamily="34" charset="0"/>
              </a:rPr>
              <a:t>. Ιδιαίτερη προσοχή πρέπει να δίνεται από τους επαγγελματίες υγείας όταν χρησιμοποιούν τεχνικούς όρους και ιατρική ορολογία κατά την επαφή τους με τον ασθενή.</a:t>
            </a:r>
            <a:endParaRPr lang="en-US" sz="2000" dirty="0">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ü"/>
              <a:defRPr/>
            </a:pPr>
            <a:r>
              <a:rPr lang="el-GR" sz="2000" b="1" dirty="0">
                <a:latin typeface="Arial" panose="020B0604020202020204" pitchFamily="34" charset="0"/>
                <a:cs typeface="Arial" panose="020B0604020202020204" pitchFamily="34" charset="0"/>
              </a:rPr>
              <a:t>Η ενεργητική ακρόαση </a:t>
            </a:r>
            <a:r>
              <a:rPr lang="el-GR" sz="2000" dirty="0">
                <a:latin typeface="Arial" panose="020B0604020202020204" pitchFamily="34" charset="0"/>
                <a:cs typeface="Arial" panose="020B0604020202020204" pitchFamily="34" charset="0"/>
              </a:rPr>
              <a:t>είναι σημαντική παράμετρος στην επικοινωνία. Αποτελεί υπεύθυνη νοσηλευτική πράξη και απαιτεί </a:t>
            </a:r>
            <a:r>
              <a:rPr lang="el-GR" sz="2000" b="1" dirty="0">
                <a:latin typeface="Arial" panose="020B0604020202020204" pitchFamily="34" charset="0"/>
                <a:cs typeface="Arial" panose="020B0604020202020204" pitchFamily="34" charset="0"/>
              </a:rPr>
              <a:t>συγκέντρωση προσοχής </a:t>
            </a:r>
            <a:r>
              <a:rPr lang="el-GR" sz="2000" dirty="0">
                <a:latin typeface="Arial" panose="020B0604020202020204" pitchFamily="34" charset="0"/>
                <a:cs typeface="Arial" panose="020B0604020202020204" pitchFamily="34" charset="0"/>
              </a:rPr>
              <a:t>και κινητοποίηση όλων των αισθήσεων προκειμένου </a:t>
            </a:r>
            <a:r>
              <a:rPr lang="el-GR" sz="2000" b="1" dirty="0">
                <a:latin typeface="Arial" panose="020B0604020202020204" pitchFamily="34" charset="0"/>
                <a:cs typeface="Arial" panose="020B0604020202020204" pitchFamily="34" charset="0"/>
              </a:rPr>
              <a:t>όλα τα λεκτικά και μη-λεκτικά μηνύματα που εκπέμπονται από κάθε ασθενή να γίνονται αντιληπτά</a:t>
            </a:r>
            <a:r>
              <a:rPr lang="el-GR" sz="2000" dirty="0">
                <a:latin typeface="Arial" panose="020B0604020202020204" pitchFamily="34" charset="0"/>
                <a:cs typeface="Arial" panose="020B0604020202020204" pitchFamily="34" charset="0"/>
              </a:rPr>
              <a:t>.</a:t>
            </a:r>
          </a:p>
          <a:p>
            <a:pPr algn="just">
              <a:lnSpc>
                <a:spcPct val="150000"/>
              </a:lnSpc>
              <a:defRPr/>
            </a:pPr>
            <a:endParaRPr lang="el-GR" sz="2000" dirty="0">
              <a:latin typeface="Arial" panose="020B0604020202020204" pitchFamily="34" charset="0"/>
              <a:cs typeface="Arial" panose="020B0604020202020204" pitchFamily="34" charset="0"/>
            </a:endParaRPr>
          </a:p>
          <a:p>
            <a:pPr>
              <a:lnSpc>
                <a:spcPct val="150000"/>
              </a:lnSpc>
              <a:defRPr/>
            </a:pPr>
            <a:r>
              <a:rPr lang="el-GR" sz="2000" dirty="0">
                <a:latin typeface="Arial" panose="020B0604020202020204" pitchFamily="34" charset="0"/>
                <a:cs typeface="Arial" panose="020B0604020202020204" pitchFamily="34" charset="0"/>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αριθμού διαφάνειας 2"/>
          <p:cNvSpPr>
            <a:spLocks noGrp="1" noChangeArrowheads="1"/>
          </p:cNvSpPr>
          <p:nvPr>
            <p:ph type="sldNum" sz="quarter" idx="12"/>
          </p:nvPr>
        </p:nvSpPr>
        <p:spPr bwMode="auto">
          <a:noFill/>
          <a:ln>
            <a:miter lim="800000"/>
            <a:headEnd/>
            <a:tailEnd/>
          </a:ln>
        </p:spPr>
        <p:txBody>
          <a:bodyPr/>
          <a:lstStyle/>
          <a:p>
            <a:fld id="{4E49D5A9-4923-4978-B28F-F545F0E62058}" type="slidenum">
              <a:rPr lang="el-GR" altLang="el-GR"/>
              <a:pPr/>
              <a:t>10</a:t>
            </a:fld>
            <a:endParaRPr lang="el-GR" altLang="el-GR"/>
          </a:p>
        </p:txBody>
      </p:sp>
      <p:sp>
        <p:nvSpPr>
          <p:cNvPr id="5" name="TextBox 4"/>
          <p:cNvSpPr txBox="1"/>
          <p:nvPr/>
        </p:nvSpPr>
        <p:spPr>
          <a:xfrm>
            <a:off x="304800" y="228600"/>
            <a:ext cx="8229600" cy="6037263"/>
          </a:xfrm>
          <a:prstGeom prst="rect">
            <a:avLst/>
          </a:prstGeom>
          <a:noFill/>
        </p:spPr>
        <p:txBody>
          <a:bodyPr>
            <a:spAutoFit/>
          </a:bodyPr>
          <a:lstStyle/>
          <a:p>
            <a:pPr marL="342900" indent="-342900" algn="just">
              <a:lnSpc>
                <a:spcPct val="150000"/>
              </a:lnSpc>
              <a:buFont typeface="Wingdings" panose="05000000000000000000" pitchFamily="2" charset="2"/>
              <a:buChar char="ü"/>
              <a:defRPr/>
            </a:pPr>
            <a:r>
              <a:rPr lang="el-GR" sz="2000" b="1" dirty="0">
                <a:latin typeface="Arial" panose="020B0604020202020204" pitchFamily="34" charset="0"/>
                <a:cs typeface="Arial" panose="020B0604020202020204" pitchFamily="34" charset="0"/>
              </a:rPr>
              <a:t>Οι καλές διαπροσωπικές σχέσεις εδραιώνουν τη θεραπευτική σχέση. </a:t>
            </a:r>
            <a:r>
              <a:rPr lang="el-GR" sz="2000" dirty="0">
                <a:latin typeface="Arial" panose="020B0604020202020204" pitchFamily="34" charset="0"/>
                <a:cs typeface="Arial" panose="020B0604020202020204" pitchFamily="34" charset="0"/>
              </a:rPr>
              <a:t>Περιγράφονται ως </a:t>
            </a:r>
            <a:r>
              <a:rPr lang="el-GR" sz="2000" b="1" dirty="0">
                <a:latin typeface="Arial" panose="020B0604020202020204" pitchFamily="34" charset="0"/>
                <a:cs typeface="Arial" panose="020B0604020202020204" pitchFamily="34" charset="0"/>
              </a:rPr>
              <a:t>η ικανότητα του νοσηλευτή να παίρνει πληροφορίες με ήρεμο τρόπο, σεβασμό στην προσωπικότητα του ασθενή, αποφεύγοντας να τον τρομάζει και αποδεικνύουν το ενδιαφέρον και δημιουργούν αίσθημα ασφάλειας, αποδοχής και εμπιστοσύνης.</a:t>
            </a:r>
          </a:p>
          <a:p>
            <a:pPr algn="just">
              <a:lnSpc>
                <a:spcPct val="150000"/>
              </a:lnSpc>
              <a:defRPr/>
            </a:pPr>
            <a:endParaRPr lang="el-GR" sz="2000" dirty="0">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ü"/>
              <a:defRPr/>
            </a:pPr>
            <a:r>
              <a:rPr lang="el-GR" sz="2000" b="1" dirty="0">
                <a:latin typeface="Arial" panose="020B0604020202020204" pitchFamily="34" charset="0"/>
                <a:cs typeface="Arial" panose="020B0604020202020204" pitchFamily="34" charset="0"/>
              </a:rPr>
              <a:t>Η θεραπευτική σχέση αποτελεί σημαντική προϋπόθεση</a:t>
            </a:r>
            <a:r>
              <a:rPr lang="el-GR" sz="2000" dirty="0">
                <a:latin typeface="Arial" panose="020B0604020202020204" pitchFamily="34" charset="0"/>
                <a:cs typeface="Arial" panose="020B0604020202020204" pitchFamily="34" charset="0"/>
              </a:rPr>
              <a:t> για την αποτελεσματική επικοινωνία μεταξύ των επαγγελματιών υγείας και των ασθενών, προκειμένου όχι μόνο να μεταδίδονται πληροφορίες αλλά και να </a:t>
            </a:r>
            <a:r>
              <a:rPr lang="el-GR" sz="2000" b="1" dirty="0">
                <a:latin typeface="Arial" panose="020B0604020202020204" pitchFamily="34" charset="0"/>
                <a:cs typeface="Arial" panose="020B0604020202020204" pitchFamily="34" charset="0"/>
              </a:rPr>
              <a:t>επιτυγχάνεται αποτελεσματική διαχείριση των </a:t>
            </a:r>
            <a:r>
              <a:rPr lang="el-GR" sz="2000" b="1" dirty="0" err="1">
                <a:latin typeface="Arial" panose="020B0604020202020204" pitchFamily="34" charset="0"/>
                <a:cs typeface="Arial" panose="020B0604020202020204" pitchFamily="34" charset="0"/>
              </a:rPr>
              <a:t>στρεσσογόνων</a:t>
            </a:r>
            <a:r>
              <a:rPr lang="el-GR" sz="2000" b="1" dirty="0">
                <a:latin typeface="Arial" panose="020B0604020202020204" pitchFamily="34" charset="0"/>
                <a:cs typeface="Arial" panose="020B0604020202020204" pitchFamily="34" charset="0"/>
              </a:rPr>
              <a:t> καταστάσεων που προκύπτουν σε ένα πολυπολιτισμικό περιβάλλον.</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p:cNvSpPr>
            <a:spLocks noGrp="1"/>
          </p:cNvSpPr>
          <p:nvPr>
            <p:ph type="title"/>
          </p:nvPr>
        </p:nvSpPr>
        <p:spPr>
          <a:xfrm>
            <a:off x="457200" y="382588"/>
            <a:ext cx="8229600" cy="906462"/>
          </a:xfrm>
        </p:spPr>
        <p:txBody>
          <a:bodyPr/>
          <a:lstStyle/>
          <a:p>
            <a:r>
              <a:rPr lang="el-GR" altLang="el-GR" smtClean="0"/>
              <a:t>Μορφές επικοινωνίας</a:t>
            </a:r>
            <a:br>
              <a:rPr lang="el-GR" altLang="el-GR" smtClean="0"/>
            </a:br>
            <a:endParaRPr lang="el-GR" altLang="el-GR" smtClean="0"/>
          </a:p>
        </p:txBody>
      </p:sp>
      <p:sp>
        <p:nvSpPr>
          <p:cNvPr id="18435" name="Θέση αριθμού διαφάνειας 2"/>
          <p:cNvSpPr>
            <a:spLocks noGrp="1" noChangeArrowheads="1"/>
          </p:cNvSpPr>
          <p:nvPr>
            <p:ph type="sldNum" sz="quarter" idx="12"/>
          </p:nvPr>
        </p:nvSpPr>
        <p:spPr bwMode="auto">
          <a:noFill/>
          <a:ln>
            <a:miter lim="800000"/>
            <a:headEnd/>
            <a:tailEnd/>
          </a:ln>
        </p:spPr>
        <p:txBody>
          <a:bodyPr/>
          <a:lstStyle/>
          <a:p>
            <a:fld id="{F94982AC-2E49-47CB-846F-652BB141BC62}" type="slidenum">
              <a:rPr lang="el-GR" altLang="el-GR"/>
              <a:pPr/>
              <a:t>11</a:t>
            </a:fld>
            <a:endParaRPr lang="el-GR" altLang="el-GR"/>
          </a:p>
        </p:txBody>
      </p:sp>
      <p:sp>
        <p:nvSpPr>
          <p:cNvPr id="5" name="TextBox 4"/>
          <p:cNvSpPr txBox="1"/>
          <p:nvPr/>
        </p:nvSpPr>
        <p:spPr>
          <a:xfrm>
            <a:off x="457200" y="852488"/>
            <a:ext cx="8088313" cy="5632450"/>
          </a:xfrm>
          <a:prstGeom prst="rect">
            <a:avLst/>
          </a:prstGeom>
          <a:noFill/>
        </p:spPr>
        <p:txBody>
          <a:bodyPr>
            <a:spAutoFit/>
          </a:bodyPr>
          <a:lstStyle/>
          <a:p>
            <a:pPr algn="just">
              <a:defRPr/>
            </a:pPr>
            <a:r>
              <a:rPr lang="el-GR" sz="2000" dirty="0">
                <a:latin typeface="Arial" panose="020B0604020202020204" pitchFamily="34" charset="0"/>
                <a:cs typeface="Arial" panose="020B0604020202020204" pitchFamily="34" charset="0"/>
              </a:rPr>
              <a:t>Οι μορφές της επικοινωνίας είναι η λεκτική η μη λεκτική, το άγγιγμα καθώς επίσης η γραφή (βιβλία, άρθρα) και η τέχνη (ποίηση, μουσική, γλυπτική).</a:t>
            </a:r>
          </a:p>
          <a:p>
            <a:pPr>
              <a:defRPr/>
            </a:pPr>
            <a:endParaRPr lang="el-GR"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defRPr/>
            </a:pPr>
            <a:r>
              <a:rPr lang="el-GR" sz="2000" b="1" dirty="0">
                <a:latin typeface="Arial" panose="020B0604020202020204" pitchFamily="34" charset="0"/>
                <a:cs typeface="Arial" panose="020B0604020202020204" pitchFamily="34" charset="0"/>
              </a:rPr>
              <a:t>Η λεκτική επικοινωνία</a:t>
            </a:r>
          </a:p>
          <a:p>
            <a:pPr algn="just">
              <a:defRPr/>
            </a:pPr>
            <a:r>
              <a:rPr lang="el-GR" sz="2000" dirty="0">
                <a:latin typeface="Arial" panose="020B0604020202020204" pitchFamily="34" charset="0"/>
                <a:cs typeface="Arial" panose="020B0604020202020204" pitchFamily="34" charset="0"/>
              </a:rPr>
              <a:t>Το </a:t>
            </a:r>
            <a:r>
              <a:rPr lang="el-GR" sz="2000" b="1" dirty="0">
                <a:latin typeface="Arial" panose="020B0604020202020204" pitchFamily="34" charset="0"/>
                <a:cs typeface="Arial" panose="020B0604020202020204" pitchFamily="34" charset="0"/>
              </a:rPr>
              <a:t>σύνολο των λέξεων </a:t>
            </a:r>
            <a:r>
              <a:rPr lang="el-GR" sz="2000" dirty="0">
                <a:latin typeface="Arial" panose="020B0604020202020204" pitchFamily="34" charset="0"/>
                <a:cs typeface="Arial" panose="020B0604020202020204" pitchFamily="34" charset="0"/>
              </a:rPr>
              <a:t>που χρησιμοποιούνται καθώς και </a:t>
            </a:r>
            <a:r>
              <a:rPr lang="el-GR" sz="2000" b="1" dirty="0">
                <a:latin typeface="Arial" panose="020B0604020202020204" pitchFamily="34" charset="0"/>
                <a:cs typeface="Arial" panose="020B0604020202020204" pitchFamily="34" charset="0"/>
              </a:rPr>
              <a:t>ο τόνος </a:t>
            </a:r>
            <a:r>
              <a:rPr lang="el-GR" sz="2000" dirty="0">
                <a:latin typeface="Arial" panose="020B0604020202020204" pitchFamily="34" charset="0"/>
                <a:cs typeface="Arial" panose="020B0604020202020204" pitchFamily="34" charset="0"/>
              </a:rPr>
              <a:t>αλλά και </a:t>
            </a:r>
            <a:r>
              <a:rPr lang="el-GR" sz="2000" b="1" dirty="0">
                <a:latin typeface="Arial" panose="020B0604020202020204" pitchFamily="34" charset="0"/>
                <a:cs typeface="Arial" panose="020B0604020202020204" pitchFamily="34" charset="0"/>
              </a:rPr>
              <a:t>η ένταση της φωνής </a:t>
            </a:r>
            <a:r>
              <a:rPr lang="el-GR" sz="2000" dirty="0">
                <a:latin typeface="Arial" panose="020B0604020202020204" pitchFamily="34" charset="0"/>
                <a:cs typeface="Arial" panose="020B0604020202020204" pitchFamily="34" charset="0"/>
              </a:rPr>
              <a:t>κατά την εκφορά του λόγου, μπορεί να υποδηλώνουν διαφορετικό νόημα από αυτό των λέξεων.</a:t>
            </a:r>
          </a:p>
          <a:p>
            <a:pPr>
              <a:defRPr/>
            </a:pPr>
            <a:endParaRPr lang="el-GR"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defRPr/>
            </a:pPr>
            <a:r>
              <a:rPr lang="el-GR" sz="2000" b="1" dirty="0">
                <a:latin typeface="Arial" panose="020B0604020202020204" pitchFamily="34" charset="0"/>
                <a:cs typeface="Arial" panose="020B0604020202020204" pitchFamily="34" charset="0"/>
              </a:rPr>
              <a:t>Μη λεκτική επικοινωνία</a:t>
            </a:r>
          </a:p>
          <a:p>
            <a:pPr algn="just">
              <a:defRPr/>
            </a:pPr>
            <a:r>
              <a:rPr lang="el-GR" sz="2000" dirty="0">
                <a:latin typeface="Arial" panose="020B0604020202020204" pitchFamily="34" charset="0"/>
                <a:cs typeface="Arial" panose="020B0604020202020204" pitchFamily="34" charset="0"/>
              </a:rPr>
              <a:t>Είναι γνωστή και ως </a:t>
            </a:r>
            <a:r>
              <a:rPr lang="el-GR" sz="2000" b="1" dirty="0">
                <a:latin typeface="Arial" panose="020B0604020202020204" pitchFamily="34" charset="0"/>
                <a:cs typeface="Arial" panose="020B0604020202020204" pitchFamily="34" charset="0"/>
              </a:rPr>
              <a:t>γλώσσα του σώματος</a:t>
            </a:r>
            <a:r>
              <a:rPr lang="el-GR" sz="2000" dirty="0">
                <a:latin typeface="Arial" panose="020B0604020202020204" pitchFamily="34" charset="0"/>
                <a:cs typeface="Arial" panose="020B0604020202020204" pitchFamily="34" charset="0"/>
              </a:rPr>
              <a:t>. Περιλαμβάνει τις </a:t>
            </a:r>
            <a:r>
              <a:rPr lang="el-GR" sz="2000" b="1" dirty="0">
                <a:latin typeface="Arial" panose="020B0604020202020204" pitchFamily="34" charset="0"/>
                <a:cs typeface="Arial" panose="020B0604020202020204" pitchFamily="34" charset="0"/>
              </a:rPr>
              <a:t>εκφράσεις του προσώπου, την οπτική επαφή, την θέση των χεριών και τις χειρονομίες, τη στάση του σώματος, την απόσταση στο χώρο και το άγγιγμα.</a:t>
            </a:r>
            <a:endParaRPr lang="el-GR" sz="2000" dirty="0">
              <a:latin typeface="Arial" panose="020B0604020202020204" pitchFamily="34" charset="0"/>
              <a:cs typeface="Arial" panose="020B0604020202020204" pitchFamily="34" charset="0"/>
            </a:endParaRPr>
          </a:p>
          <a:p>
            <a:pPr>
              <a:defRPr/>
            </a:pPr>
            <a:endParaRPr lang="el-GR" sz="2000" dirty="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v"/>
              <a:defRPr/>
            </a:pPr>
            <a:r>
              <a:rPr lang="el-GR" sz="2000" dirty="0">
                <a:latin typeface="Arial" panose="020B0604020202020204" pitchFamily="34" charset="0"/>
                <a:cs typeface="Arial" panose="020B0604020202020204" pitchFamily="34" charset="0"/>
              </a:rPr>
              <a:t>Η συνολική εντύπωση ενός μηνύματος είναι κατά </a:t>
            </a:r>
            <a:r>
              <a:rPr lang="el-GR" sz="2000" b="1" dirty="0">
                <a:latin typeface="Arial" panose="020B0604020202020204" pitchFamily="34" charset="0"/>
                <a:cs typeface="Arial" panose="020B0604020202020204" pitchFamily="34" charset="0"/>
              </a:rPr>
              <a:t>55% μη λεκτική, 38% λεκτική</a:t>
            </a:r>
            <a:r>
              <a:rPr lang="el-GR" sz="2000" dirty="0">
                <a:latin typeface="Arial" panose="020B0604020202020204" pitchFamily="34" charset="0"/>
                <a:cs typeface="Arial" panose="020B0604020202020204" pitchFamily="34" charset="0"/>
              </a:rPr>
              <a:t> (τόνος φωνής, ένταση και ποιότητα) και </a:t>
            </a:r>
            <a:r>
              <a:rPr lang="el-GR" sz="2000" b="1" dirty="0">
                <a:latin typeface="Arial" panose="020B0604020202020204" pitchFamily="34" charset="0"/>
                <a:cs typeface="Arial" panose="020B0604020202020204" pitchFamily="34" charset="0"/>
              </a:rPr>
              <a:t>7% προφορική</a:t>
            </a:r>
            <a:r>
              <a:rPr lang="el-GR" sz="2000" dirty="0">
                <a:latin typeface="Arial" panose="020B0604020202020204" pitchFamily="34" charset="0"/>
                <a:cs typeface="Arial" panose="020B0604020202020204" pitchFamily="34" charset="0"/>
              </a:rPr>
              <a:t> (μόνο λέξεις).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αριθμού διαφάνειας 2"/>
          <p:cNvSpPr>
            <a:spLocks noGrp="1" noChangeArrowheads="1"/>
          </p:cNvSpPr>
          <p:nvPr>
            <p:ph type="sldNum" sz="quarter" idx="12"/>
          </p:nvPr>
        </p:nvSpPr>
        <p:spPr bwMode="auto">
          <a:noFill/>
          <a:ln>
            <a:miter lim="800000"/>
            <a:headEnd/>
            <a:tailEnd/>
          </a:ln>
        </p:spPr>
        <p:txBody>
          <a:bodyPr/>
          <a:lstStyle/>
          <a:p>
            <a:fld id="{6B04BFEF-55CC-437A-A340-1F0F4DE45BA6}" type="slidenum">
              <a:rPr lang="el-GR" altLang="el-GR"/>
              <a:pPr/>
              <a:t>12</a:t>
            </a:fld>
            <a:endParaRPr lang="el-GR" altLang="el-GR"/>
          </a:p>
        </p:txBody>
      </p:sp>
      <p:sp>
        <p:nvSpPr>
          <p:cNvPr id="16387" name="TextBox 4"/>
          <p:cNvSpPr txBox="1">
            <a:spLocks noChangeArrowheads="1"/>
          </p:cNvSpPr>
          <p:nvPr/>
        </p:nvSpPr>
        <p:spPr bwMode="auto">
          <a:xfrm>
            <a:off x="385763" y="228600"/>
            <a:ext cx="8372475" cy="3724275"/>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defRPr/>
            </a:pPr>
            <a:r>
              <a:rPr lang="en-US" altLang="el-GR" sz="2400" b="1" dirty="0"/>
              <a:t>E</a:t>
            </a:r>
            <a:r>
              <a:rPr lang="el-GR" altLang="el-GR" sz="2400" b="1" dirty="0" err="1"/>
              <a:t>κφράσεις</a:t>
            </a:r>
            <a:r>
              <a:rPr lang="el-GR" altLang="el-GR" sz="2400" b="1" dirty="0"/>
              <a:t> προσώπου</a:t>
            </a:r>
          </a:p>
          <a:p>
            <a:pPr algn="just">
              <a:defRPr/>
            </a:pPr>
            <a:endParaRPr lang="el-GR" altLang="el-GR" sz="2400" b="1" dirty="0"/>
          </a:p>
          <a:p>
            <a:pPr marL="342900" indent="-342900" algn="just">
              <a:buFont typeface="Arial" panose="020B0604020202020204" pitchFamily="34" charset="0"/>
              <a:buChar char="•"/>
              <a:defRPr/>
            </a:pPr>
            <a:r>
              <a:rPr lang="el-GR" altLang="el-GR" sz="2400" dirty="0"/>
              <a:t>Οι εκφράσεις του προσώπου μπορεί να </a:t>
            </a:r>
            <a:r>
              <a:rPr lang="el-GR" altLang="el-GR" sz="2400" b="1" dirty="0"/>
              <a:t>επιβεβαιώσουν ή να απορρίψουν τα λεγόμενα του ατόμου.</a:t>
            </a:r>
          </a:p>
          <a:p>
            <a:pPr marL="342900" indent="-342900" algn="just">
              <a:buFont typeface="Arial" panose="020B0604020202020204" pitchFamily="34" charset="0"/>
              <a:buChar char="•"/>
              <a:defRPr/>
            </a:pPr>
            <a:r>
              <a:rPr lang="el-GR" altLang="el-GR" sz="2400" dirty="0"/>
              <a:t>Η απουσία κατάλληλων εκφράσεων ή εκφράσεων που συνδυάζονται με τα λεγόμενα, μπορεί να σημαίνουν την </a:t>
            </a:r>
            <a:r>
              <a:rPr lang="el-GR" altLang="el-GR" sz="2400" b="1" dirty="0"/>
              <a:t>ύπαρξη κάποιου ψυχιατρικού ή νευρολογικού νοσήματος, που περιορίζουν τη δυνατότητα αποτύπωσης των συναισθημάτων.</a:t>
            </a:r>
            <a:endParaRPr lang="en-US" altLang="el-GR" sz="2400" b="1" dirty="0"/>
          </a:p>
          <a:p>
            <a:pPr algn="just">
              <a:defRPr/>
            </a:pPr>
            <a:endParaRPr lang="en-US" altLang="el-GR"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p:cNvSpPr>
            <a:spLocks noGrp="1"/>
          </p:cNvSpPr>
          <p:nvPr>
            <p:ph type="title"/>
          </p:nvPr>
        </p:nvSpPr>
        <p:spPr>
          <a:xfrm>
            <a:off x="457200" y="325438"/>
            <a:ext cx="8229600" cy="908050"/>
          </a:xfrm>
        </p:spPr>
        <p:txBody>
          <a:bodyPr/>
          <a:lstStyle/>
          <a:p>
            <a:r>
              <a:rPr lang="el-GR" altLang="el-GR" smtClean="0"/>
              <a:t>Οπτική επαφή</a:t>
            </a:r>
            <a:br>
              <a:rPr lang="el-GR" altLang="el-GR" smtClean="0"/>
            </a:br>
            <a:endParaRPr lang="el-GR" altLang="el-GR" smtClean="0"/>
          </a:p>
        </p:txBody>
      </p:sp>
      <p:sp>
        <p:nvSpPr>
          <p:cNvPr id="21507" name="Θέση αριθμού διαφάνειας 2"/>
          <p:cNvSpPr>
            <a:spLocks noGrp="1" noChangeArrowheads="1"/>
          </p:cNvSpPr>
          <p:nvPr>
            <p:ph type="sldNum" sz="quarter" idx="12"/>
          </p:nvPr>
        </p:nvSpPr>
        <p:spPr bwMode="auto">
          <a:noFill/>
          <a:ln>
            <a:miter lim="800000"/>
            <a:headEnd/>
            <a:tailEnd/>
          </a:ln>
        </p:spPr>
        <p:txBody>
          <a:bodyPr/>
          <a:lstStyle/>
          <a:p>
            <a:fld id="{791C7F57-3396-46E9-B4AD-1F3952403DBA}" type="slidenum">
              <a:rPr lang="el-GR" altLang="el-GR"/>
              <a:pPr/>
              <a:t>13</a:t>
            </a:fld>
            <a:endParaRPr lang="el-GR" altLang="el-GR"/>
          </a:p>
        </p:txBody>
      </p:sp>
      <p:sp>
        <p:nvSpPr>
          <p:cNvPr id="21508" name="TextBox 4"/>
          <p:cNvSpPr txBox="1">
            <a:spLocks noChangeArrowheads="1"/>
          </p:cNvSpPr>
          <p:nvPr/>
        </p:nvSpPr>
        <p:spPr bwMode="auto">
          <a:xfrm>
            <a:off x="304800" y="1173163"/>
            <a:ext cx="8469313" cy="5016500"/>
          </a:xfrm>
          <a:prstGeom prst="rect">
            <a:avLst/>
          </a:prstGeom>
          <a:noFill/>
          <a:ln w="9525">
            <a:noFill/>
            <a:miter lim="800000"/>
            <a:headEnd/>
            <a:tailEnd/>
          </a:ln>
        </p:spPr>
        <p:txBody>
          <a:bodyPr>
            <a:spAutoFit/>
          </a:bodyPr>
          <a:lstStyle/>
          <a:p>
            <a:pPr marL="342900" indent="-342900" algn="just">
              <a:buFont typeface="Arial" charset="0"/>
              <a:buChar char="•"/>
            </a:pPr>
            <a:r>
              <a:rPr lang="el-GR" altLang="el-GR" sz="2000"/>
              <a:t>Η οπτική επαφή κατά τη διάρκεια της επικοινωνίας μπορεί να θεωρείται </a:t>
            </a:r>
            <a:r>
              <a:rPr lang="el-GR" altLang="el-GR" sz="2000" b="1"/>
              <a:t>σε ένα πολιτισμό πλήρως αποδεκτή και ένδειξη ανοικτής διάθεσης και ενδιαφέροντος ενώ για κάποιον άλλον να σημαίνει έλλειψη σεβασμού και κίνηση εχθρότητας ή τάσης επιβολής προς το συνομιλητή.</a:t>
            </a:r>
            <a:endParaRPr lang="en-US" altLang="el-GR" sz="2000" b="1"/>
          </a:p>
          <a:p>
            <a:pPr marL="342900" indent="-342900" algn="just">
              <a:buFont typeface="Arial" charset="0"/>
              <a:buChar char="•"/>
            </a:pPr>
            <a:endParaRPr lang="en-US" altLang="el-GR" sz="2000"/>
          </a:p>
          <a:p>
            <a:pPr marL="342900" indent="-342900" algn="just">
              <a:buFont typeface="Arial" charset="0"/>
              <a:buChar char="•"/>
            </a:pPr>
            <a:r>
              <a:rPr lang="el-GR" altLang="el-GR" sz="2000" b="1"/>
              <a:t>Συχνά οι επαγγελματίες υγείας δεν διατηρούν αρκετά την οπτική επαφή με τους ασθενείς τους</a:t>
            </a:r>
            <a:r>
              <a:rPr lang="el-GR" altLang="el-GR" sz="2000"/>
              <a:t>, δίνοντας περισσότερη προσοχή στο ιατρικό διάγραμμα η σε κάποιο σημείο του σώματος των ασθενών από ότι στο πρόσωπο τους, </a:t>
            </a:r>
            <a:r>
              <a:rPr lang="el-GR" altLang="el-GR" sz="2000" b="1"/>
              <a:t>προσπαθώντας να αποφύγουν την οικειότητα και την αμεσότητα που επιφέρει η βλεμματική επαφή.</a:t>
            </a:r>
            <a:endParaRPr lang="en-US" altLang="el-GR" sz="2000" b="1"/>
          </a:p>
          <a:p>
            <a:pPr marL="342900" indent="-342900" algn="just">
              <a:buFont typeface="Arial" charset="0"/>
              <a:buChar char="•"/>
            </a:pPr>
            <a:endParaRPr lang="en-US" altLang="el-GR" sz="2000"/>
          </a:p>
          <a:p>
            <a:pPr marL="342900" indent="-342900" algn="just">
              <a:buFont typeface="Arial" charset="0"/>
              <a:buChar char="•"/>
            </a:pPr>
            <a:r>
              <a:rPr lang="el-GR" altLang="el-GR" sz="2000" b="1"/>
              <a:t>Παράγοντες</a:t>
            </a:r>
            <a:r>
              <a:rPr lang="el-GR" altLang="el-GR" sz="2000"/>
              <a:t> οι οποίοι μπορούν να επηρεάσουν το βαθμό και τη διάρκεια χρήσης της οπτικής επαφής </a:t>
            </a:r>
            <a:r>
              <a:rPr lang="el-GR" altLang="el-GR" sz="2000" b="1"/>
              <a:t>αποτελούν η προσωπικότητα του ασθενή, το πολιτισμικό υπόβαθρο, το φύλο, η ηλικία και το επίπεδο της συναισθηματικής διέγερσής του.</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p:cNvSpPr>
            <a:spLocks noGrp="1"/>
          </p:cNvSpPr>
          <p:nvPr>
            <p:ph type="title"/>
          </p:nvPr>
        </p:nvSpPr>
        <p:spPr>
          <a:xfrm>
            <a:off x="498475" y="388938"/>
            <a:ext cx="8229600" cy="908050"/>
          </a:xfrm>
        </p:spPr>
        <p:txBody>
          <a:bodyPr/>
          <a:lstStyle/>
          <a:p>
            <a:r>
              <a:rPr lang="el-GR" altLang="el-GR" smtClean="0"/>
              <a:t>Στάση σώματος και βάδισμα</a:t>
            </a:r>
            <a:br>
              <a:rPr lang="el-GR" altLang="el-GR" smtClean="0"/>
            </a:br>
            <a:endParaRPr lang="el-GR" altLang="el-GR" smtClean="0"/>
          </a:p>
        </p:txBody>
      </p:sp>
      <p:sp>
        <p:nvSpPr>
          <p:cNvPr id="22531" name="Θέση αριθμού διαφάνειας 2"/>
          <p:cNvSpPr>
            <a:spLocks noGrp="1" noChangeArrowheads="1"/>
          </p:cNvSpPr>
          <p:nvPr>
            <p:ph type="sldNum" sz="quarter" idx="12"/>
          </p:nvPr>
        </p:nvSpPr>
        <p:spPr bwMode="auto">
          <a:noFill/>
          <a:ln>
            <a:miter lim="800000"/>
            <a:headEnd/>
            <a:tailEnd/>
          </a:ln>
        </p:spPr>
        <p:txBody>
          <a:bodyPr/>
          <a:lstStyle/>
          <a:p>
            <a:fld id="{B25C5A49-07DD-493A-B7A1-165D564B705C}" type="slidenum">
              <a:rPr lang="el-GR" altLang="el-GR"/>
              <a:pPr/>
              <a:t>14</a:t>
            </a:fld>
            <a:endParaRPr lang="el-GR" altLang="el-GR"/>
          </a:p>
        </p:txBody>
      </p:sp>
      <p:sp>
        <p:nvSpPr>
          <p:cNvPr id="22532" name="TextBox 4"/>
          <p:cNvSpPr txBox="1">
            <a:spLocks noChangeArrowheads="1"/>
          </p:cNvSpPr>
          <p:nvPr/>
        </p:nvSpPr>
        <p:spPr bwMode="auto">
          <a:xfrm>
            <a:off x="304800" y="1089025"/>
            <a:ext cx="8534400" cy="5324475"/>
          </a:xfrm>
          <a:prstGeom prst="rect">
            <a:avLst/>
          </a:prstGeom>
          <a:noFill/>
          <a:ln w="9525">
            <a:noFill/>
            <a:miter lim="800000"/>
            <a:headEnd/>
            <a:tailEnd/>
          </a:ln>
        </p:spPr>
        <p:txBody>
          <a:bodyPr>
            <a:spAutoFit/>
          </a:bodyPr>
          <a:lstStyle/>
          <a:p>
            <a:pPr marL="342900" indent="-342900" algn="just">
              <a:buFont typeface="Wingdings" pitchFamily="2" charset="2"/>
              <a:buChar char="Ø"/>
            </a:pPr>
            <a:r>
              <a:rPr lang="el-GR" altLang="el-GR" sz="2000" b="1"/>
              <a:t>Η στάση του σώματος όσο και ο τύπος του βαδίσματος μεταφέρουν κάποια μη λεκτικά μηνύματα.</a:t>
            </a:r>
            <a:endParaRPr lang="en-US" altLang="el-GR" sz="2000" b="1"/>
          </a:p>
          <a:p>
            <a:pPr marL="342900" indent="-342900" algn="just">
              <a:buFont typeface="Wingdings" pitchFamily="2" charset="2"/>
              <a:buChar char="Ø"/>
            </a:pPr>
            <a:endParaRPr lang="en-US" altLang="el-GR" sz="2000"/>
          </a:p>
          <a:p>
            <a:pPr marL="342900" indent="-342900" algn="just">
              <a:buFont typeface="Wingdings" pitchFamily="2" charset="2"/>
              <a:buChar char="Ø"/>
            </a:pPr>
            <a:r>
              <a:rPr lang="el-GR" altLang="el-GR" sz="2000" b="1"/>
              <a:t>Οι χειρονομίες και οι κινήσεις του σώματος συμπληρώνουν την μη λεκτική επικοινωνία </a:t>
            </a:r>
            <a:r>
              <a:rPr lang="el-GR" altLang="el-GR" sz="2000"/>
              <a:t>εμπλουτίζοντας την και δηλώνοντας πολλές φορές συναισθηματικές καταστάσεις που υποκρύπτονται. </a:t>
            </a:r>
            <a:r>
              <a:rPr lang="el-GR" altLang="el-GR" sz="2000" b="1"/>
              <a:t>Το θετικό νεύμα της κεφαλής σε συνδυασμό με την οπτική επαφή και τη λεκτική επικοινωνία ενισχύουν τη σημασία των μηνυμάτων.</a:t>
            </a:r>
            <a:endParaRPr lang="en-US" altLang="el-GR" sz="2000" b="1"/>
          </a:p>
          <a:p>
            <a:pPr marL="342900" indent="-342900" algn="just">
              <a:buFont typeface="Wingdings" pitchFamily="2" charset="2"/>
              <a:buChar char="Ø"/>
            </a:pPr>
            <a:endParaRPr lang="en-US" altLang="el-GR" sz="2000"/>
          </a:p>
          <a:p>
            <a:pPr marL="342900" indent="-342900" algn="just">
              <a:buFont typeface="Wingdings" pitchFamily="2" charset="2"/>
              <a:buChar char="Ø"/>
            </a:pPr>
            <a:r>
              <a:rPr lang="el-GR" altLang="el-GR" sz="2000" b="1"/>
              <a:t>Χαλαρή στάση σώματος με μία κλίση προς τα εμπρός δείχνει θετική διάθεση και ενδιαφέρον για τον συνομιλητή. Καταθλιπτικά άτομα γέρνουν τους ώμους τους και το σώμα τους είναι «μαζεμένο».</a:t>
            </a:r>
            <a:endParaRPr lang="en-US" altLang="el-GR" sz="2000" b="1"/>
          </a:p>
          <a:p>
            <a:pPr marL="342900" indent="-342900" algn="just">
              <a:buFont typeface="Wingdings" pitchFamily="2" charset="2"/>
              <a:buChar char="Ø"/>
            </a:pPr>
            <a:endParaRPr lang="en-US" altLang="el-GR" sz="2000"/>
          </a:p>
          <a:p>
            <a:pPr marL="342900" indent="-342900" algn="just">
              <a:buFont typeface="Wingdings" pitchFamily="2" charset="2"/>
              <a:buChar char="Ø"/>
            </a:pPr>
            <a:r>
              <a:rPr lang="el-GR" altLang="el-GR" sz="2000" b="1"/>
              <a:t>Ο πόνος και άλλοι φυσικοί περιορισμοί ενδέχεται να φανούν με τη στάση του σώματος, τις εκφράσεις του προσώπου και το βάδισμα.</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p:cNvSpPr>
            <a:spLocks noGrp="1"/>
          </p:cNvSpPr>
          <p:nvPr>
            <p:ph type="title"/>
          </p:nvPr>
        </p:nvSpPr>
        <p:spPr>
          <a:xfrm>
            <a:off x="457200" y="431800"/>
            <a:ext cx="8229600" cy="906463"/>
          </a:xfrm>
        </p:spPr>
        <p:txBody>
          <a:bodyPr/>
          <a:lstStyle/>
          <a:p>
            <a:r>
              <a:rPr lang="el-GR" altLang="el-GR" smtClean="0"/>
              <a:t>Ερμηνεία χειρονομιών</a:t>
            </a:r>
            <a:br>
              <a:rPr lang="el-GR" altLang="el-GR" smtClean="0"/>
            </a:br>
            <a:endParaRPr lang="el-GR" altLang="el-GR" smtClean="0"/>
          </a:p>
        </p:txBody>
      </p:sp>
      <p:sp>
        <p:nvSpPr>
          <p:cNvPr id="23555" name="Θέση αριθμού διαφάνειας 2"/>
          <p:cNvSpPr>
            <a:spLocks noGrp="1" noChangeArrowheads="1"/>
          </p:cNvSpPr>
          <p:nvPr>
            <p:ph type="sldNum" sz="quarter" idx="12"/>
          </p:nvPr>
        </p:nvSpPr>
        <p:spPr bwMode="auto">
          <a:noFill/>
          <a:ln>
            <a:miter lim="800000"/>
            <a:headEnd/>
            <a:tailEnd/>
          </a:ln>
        </p:spPr>
        <p:txBody>
          <a:bodyPr/>
          <a:lstStyle/>
          <a:p>
            <a:fld id="{9C7D6037-B6B2-437A-BAC9-698F858121E7}" type="slidenum">
              <a:rPr lang="el-GR" altLang="el-GR"/>
              <a:pPr/>
              <a:t>15</a:t>
            </a:fld>
            <a:endParaRPr lang="el-GR" altLang="el-GR"/>
          </a:p>
        </p:txBody>
      </p:sp>
      <p:sp>
        <p:nvSpPr>
          <p:cNvPr id="5" name="TextBox 4"/>
          <p:cNvSpPr txBox="1"/>
          <p:nvPr/>
        </p:nvSpPr>
        <p:spPr>
          <a:xfrm>
            <a:off x="477838" y="1460500"/>
            <a:ext cx="8372475" cy="5324475"/>
          </a:xfrm>
          <a:prstGeom prst="rect">
            <a:avLst/>
          </a:prstGeom>
          <a:noFill/>
        </p:spPr>
        <p:txBody>
          <a:bodyPr>
            <a:spAutoFit/>
          </a:bodyPr>
          <a:lstStyle/>
          <a:p>
            <a:pPr marL="342900" indent="-342900" algn="just">
              <a:buFont typeface="Wingdings" panose="05000000000000000000" pitchFamily="2" charset="2"/>
              <a:buChar char="Ø"/>
              <a:defRPr/>
            </a:pPr>
            <a:r>
              <a:rPr lang="el-GR" sz="2000" dirty="0">
                <a:latin typeface="Arial" panose="020B0604020202020204" pitchFamily="34" charset="0"/>
                <a:cs typeface="Arial" panose="020B0604020202020204" pitchFamily="34" charset="0"/>
              </a:rPr>
              <a:t>Ποικίλλει μεταξύ των διαφόρων πολιτισμικών ομάδων. </a:t>
            </a:r>
            <a:r>
              <a:rPr lang="el-GR" sz="2000" b="1" dirty="0">
                <a:latin typeface="Arial" panose="020B0604020202020204" pitchFamily="34" charset="0"/>
                <a:cs typeface="Arial" panose="020B0604020202020204" pitchFamily="34" charset="0"/>
              </a:rPr>
              <a:t>Για τη δυτική κουλτούρα το πλησίασμα του σώματος προς το συνομιλητή κατά την επικοινωνία υποδηλώνει ενεργητική παρουσία,</a:t>
            </a:r>
            <a:r>
              <a:rPr lang="el-GR" sz="2000" dirty="0">
                <a:latin typeface="Arial" panose="020B0604020202020204" pitchFamily="34" charset="0"/>
                <a:cs typeface="Arial" panose="020B0604020202020204" pitchFamily="34" charset="0"/>
              </a:rPr>
              <a:t> </a:t>
            </a:r>
            <a:r>
              <a:rPr lang="el-GR" sz="2000" b="1" dirty="0">
                <a:latin typeface="Arial" panose="020B0604020202020204" pitchFamily="34" charset="0"/>
                <a:cs typeface="Arial" panose="020B0604020202020204" pitchFamily="34" charset="0"/>
              </a:rPr>
              <a:t>ενδιαφέρον και ένα βαθμό δεκτικότητας ενός ανθρώπου απέναντι σε κάποιον άλλο.</a:t>
            </a:r>
            <a:endParaRPr lang="en-US" sz="2000" b="1" dirty="0">
              <a:latin typeface="Arial" panose="020B0604020202020204" pitchFamily="34" charset="0"/>
              <a:cs typeface="Arial" panose="020B0604020202020204" pitchFamily="34" charset="0"/>
            </a:endParaRPr>
          </a:p>
          <a:p>
            <a:pPr algn="just">
              <a:defRPr/>
            </a:pPr>
            <a:endParaRPr lang="el-GR" sz="2000" dirty="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defRPr/>
            </a:pPr>
            <a:r>
              <a:rPr lang="el-GR" sz="2000" dirty="0">
                <a:latin typeface="Arial" panose="020B0604020202020204" pitchFamily="34" charset="0"/>
                <a:cs typeface="Arial" panose="020B0604020202020204" pitchFamily="34" charset="0"/>
              </a:rPr>
              <a:t>Επιπλέον, </a:t>
            </a:r>
            <a:r>
              <a:rPr lang="el-GR" sz="2000" b="1" dirty="0">
                <a:latin typeface="Arial" panose="020B0604020202020204" pitchFamily="34" charset="0"/>
                <a:cs typeface="Arial" panose="020B0604020202020204" pitchFamily="34" charset="0"/>
              </a:rPr>
              <a:t>η κίνηση του αντίχειρα προς τα επάνω για τις δυτικές κοινωνίες σημαίνει ότι τα πράγματα πηγαίνουν καλά, ενώ η ίδια κίνηση σε άλλες πολιτισμικές ομάδες δεν σημαίνει κάτι.</a:t>
            </a:r>
          </a:p>
          <a:p>
            <a:pPr>
              <a:defRPr/>
            </a:pPr>
            <a:endParaRPr lang="el-GR" sz="2000" dirty="0">
              <a:latin typeface="Arial" panose="020B0604020202020204" pitchFamily="34" charset="0"/>
              <a:cs typeface="Arial" panose="020B0604020202020204" pitchFamily="34" charset="0"/>
            </a:endParaRPr>
          </a:p>
          <a:p>
            <a:pPr>
              <a:defRPr/>
            </a:pPr>
            <a:r>
              <a:rPr lang="el-GR" sz="2000" b="1" dirty="0">
                <a:latin typeface="Arial" panose="020B0604020202020204" pitchFamily="34" charset="0"/>
                <a:cs typeface="Arial" panose="020B0604020202020204" pitchFamily="34" charset="0"/>
              </a:rPr>
              <a:t>Χέρια σταυρωμένα στο ύψος του στήθους</a:t>
            </a:r>
            <a:endParaRPr lang="en-US" sz="2000" b="1" dirty="0">
              <a:latin typeface="Arial" panose="020B0604020202020204" pitchFamily="34" charset="0"/>
              <a:cs typeface="Arial" panose="020B0604020202020204" pitchFamily="34" charset="0"/>
            </a:endParaRPr>
          </a:p>
          <a:p>
            <a:pPr>
              <a:defRPr/>
            </a:pPr>
            <a:endParaRPr lang="el-GR" sz="2000" b="1" dirty="0">
              <a:latin typeface="Arial" panose="020B0604020202020204" pitchFamily="34" charset="0"/>
              <a:cs typeface="Arial" panose="020B0604020202020204" pitchFamily="34" charset="0"/>
            </a:endParaRPr>
          </a:p>
          <a:p>
            <a:pPr algn="just">
              <a:defRPr/>
            </a:pPr>
            <a:r>
              <a:rPr lang="el-GR" sz="2000" b="1" dirty="0">
                <a:latin typeface="Arial" panose="020B0604020202020204" pitchFamily="34" charset="0"/>
                <a:cs typeface="Arial" panose="020B0604020202020204" pitchFamily="34" charset="0"/>
              </a:rPr>
              <a:t>Στάση που υποδηλώνει φραγμό, άμυνα, ανάγκη αυτοπροστασίας, αδιαφορία, αβεβαιότητα, νευρικότητα, φραγή στα λεγόμενα του συνομιλητή και μαζί με χαμήλωμα του κεφαλιού δηλώνει απόλυτη άποψη.</a:t>
            </a:r>
          </a:p>
          <a:p>
            <a:pPr>
              <a:defRPr/>
            </a:pPr>
            <a:endParaRPr lang="el-GR" sz="2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Θέση αριθμού διαφάνειας 2"/>
          <p:cNvSpPr>
            <a:spLocks noGrp="1" noChangeArrowheads="1"/>
          </p:cNvSpPr>
          <p:nvPr>
            <p:ph type="sldNum" sz="quarter" idx="12"/>
          </p:nvPr>
        </p:nvSpPr>
        <p:spPr bwMode="auto">
          <a:noFill/>
          <a:ln>
            <a:miter lim="800000"/>
            <a:headEnd/>
            <a:tailEnd/>
          </a:ln>
        </p:spPr>
        <p:txBody>
          <a:bodyPr/>
          <a:lstStyle/>
          <a:p>
            <a:fld id="{85D59CEE-0ECA-4F70-A9D3-CAFE14AE405D}" type="slidenum">
              <a:rPr lang="el-GR" altLang="el-GR"/>
              <a:pPr/>
              <a:t>16</a:t>
            </a:fld>
            <a:endParaRPr lang="el-GR" altLang="el-GR"/>
          </a:p>
        </p:txBody>
      </p:sp>
      <p:sp>
        <p:nvSpPr>
          <p:cNvPr id="24579" name="TextBox 4"/>
          <p:cNvSpPr txBox="1">
            <a:spLocks noChangeArrowheads="1"/>
          </p:cNvSpPr>
          <p:nvPr/>
        </p:nvSpPr>
        <p:spPr bwMode="auto">
          <a:xfrm>
            <a:off x="304800" y="165100"/>
            <a:ext cx="8534400" cy="6556375"/>
          </a:xfrm>
          <a:prstGeom prst="rect">
            <a:avLst/>
          </a:prstGeom>
          <a:noFill/>
          <a:ln w="9525">
            <a:noFill/>
            <a:miter lim="800000"/>
            <a:headEnd/>
            <a:tailEnd/>
          </a:ln>
        </p:spPr>
        <p:txBody>
          <a:bodyPr>
            <a:spAutoFit/>
          </a:bodyPr>
          <a:lstStyle/>
          <a:p>
            <a:r>
              <a:rPr lang="el-GR" altLang="el-GR" sz="2000" b="1"/>
              <a:t>Καθιστός με τα χέρια πίσω από το κεφάλι</a:t>
            </a:r>
            <a:endParaRPr lang="en-US" altLang="el-GR" sz="2000" b="1"/>
          </a:p>
          <a:p>
            <a:endParaRPr lang="el-GR" altLang="el-GR" sz="2000"/>
          </a:p>
          <a:p>
            <a:pPr algn="just"/>
            <a:r>
              <a:rPr lang="el-GR" altLang="el-GR" sz="2000"/>
              <a:t>Στάση που δείχνει ότι το άτομο αισθάνεται ότι </a:t>
            </a:r>
            <a:r>
              <a:rPr lang="el-GR" altLang="el-GR" sz="2000" b="1"/>
              <a:t>έχει τον έλεγχο της κατάστασης. </a:t>
            </a:r>
            <a:r>
              <a:rPr lang="el-GR" altLang="el-GR" sz="2000"/>
              <a:t>Γενικά ανοιχτοί αγκώνες µε τα χέρια πλεγµένα πίσω από το κεφάλι υποδηλώνει </a:t>
            </a:r>
            <a:r>
              <a:rPr lang="el-GR" altLang="el-GR" sz="2000" b="1"/>
              <a:t>χαλάρωση, ανωτερότητα, δικαίωση, απελευθέρωση </a:t>
            </a:r>
            <a:r>
              <a:rPr lang="el-GR" altLang="el-GR" sz="2000"/>
              <a:t>συνήθως όταν κάποια συζήτηση καταλήγει σε ένα ευνοϊκό αποτέλεσµα.</a:t>
            </a:r>
            <a:endParaRPr lang="en-US" altLang="el-GR" sz="2000"/>
          </a:p>
          <a:p>
            <a:endParaRPr lang="en-US" altLang="el-GR" sz="2000"/>
          </a:p>
          <a:p>
            <a:r>
              <a:rPr lang="el-GR" altLang="el-GR" sz="2000" b="1"/>
              <a:t>Καθιστός µε σταυρωµένα τα πόδια</a:t>
            </a:r>
          </a:p>
          <a:p>
            <a:r>
              <a:rPr lang="el-GR" altLang="el-GR" sz="2000"/>
              <a:t>Στάση, που όπως και στην περίπτωση των σταυρωµένων χεριών, δείχνει </a:t>
            </a:r>
            <a:r>
              <a:rPr lang="el-GR" altLang="el-GR" sz="2000" b="1"/>
              <a:t>νευρικότητα</a:t>
            </a:r>
            <a:r>
              <a:rPr lang="el-GR" altLang="el-GR" sz="2000"/>
              <a:t>. Ωστόσο, υπάρχουν διαφορετικές ερμηνείες,</a:t>
            </a:r>
          </a:p>
          <a:p>
            <a:endParaRPr lang="el-GR" altLang="el-GR" sz="2000" b="1"/>
          </a:p>
          <a:p>
            <a:r>
              <a:rPr lang="el-GR" altLang="el-GR" sz="2000" b="1"/>
              <a:t>Όρθιος με τα χέρια στη μέση</a:t>
            </a:r>
            <a:endParaRPr lang="en-US" altLang="el-GR" sz="2000" b="1"/>
          </a:p>
          <a:p>
            <a:endParaRPr lang="el-GR" altLang="el-GR" sz="2000" b="1"/>
          </a:p>
          <a:p>
            <a:r>
              <a:rPr lang="el-GR" altLang="el-GR" sz="2000"/>
              <a:t>Στάση γνωστή και ως «στάση μποξέρ» των αθλητών πριν ανέβουν στο ρινγκ. </a:t>
            </a:r>
            <a:r>
              <a:rPr lang="el-GR" altLang="el-GR" sz="2000" b="1"/>
              <a:t>Επιθετική, στάση που δηλώνει άτομο έτοιµο για όλα</a:t>
            </a:r>
            <a:r>
              <a:rPr lang="el-GR" altLang="el-GR" sz="2000"/>
              <a:t>. Οι ειδικοί την ονοµάζουν «στάση επίτευξης».</a:t>
            </a:r>
          </a:p>
          <a:p>
            <a:endParaRPr lang="el-GR" altLang="el-GR" sz="2000"/>
          </a:p>
          <a:p>
            <a:r>
              <a:rPr lang="el-GR" altLang="el-GR" sz="2000" b="1"/>
              <a:t>Όρθιος µε τα χέρια να κρατούν τη ζώνη ή τις κορυφές των τσεπών</a:t>
            </a:r>
            <a:endParaRPr lang="en-US" altLang="el-GR" sz="2000" b="1"/>
          </a:p>
          <a:p>
            <a:r>
              <a:rPr lang="el-GR" altLang="el-GR" sz="2000"/>
              <a:t>Είναι γνωστή ως «στάση καουμπόι» που </a:t>
            </a:r>
            <a:r>
              <a:rPr lang="el-GR" altLang="el-GR" sz="2000" b="1"/>
              <a:t>φανερώνει ετοιμότητα για επίθεση.</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p:cNvSpPr>
            <a:spLocks noGrp="1"/>
          </p:cNvSpPr>
          <p:nvPr>
            <p:ph type="title"/>
          </p:nvPr>
        </p:nvSpPr>
        <p:spPr>
          <a:xfrm>
            <a:off x="468313" y="196850"/>
            <a:ext cx="8229600" cy="1250950"/>
          </a:xfrm>
        </p:spPr>
        <p:txBody>
          <a:bodyPr/>
          <a:lstStyle/>
          <a:p>
            <a:r>
              <a:rPr lang="el-GR" altLang="el-GR" sz="3600" smtClean="0"/>
              <a:t>Η απόσταση στο χώρο</a:t>
            </a:r>
            <a:r>
              <a:rPr lang="el-GR" altLang="el-GR" smtClean="0"/>
              <a:t/>
            </a:r>
            <a:br>
              <a:rPr lang="el-GR" altLang="el-GR" smtClean="0"/>
            </a:br>
            <a:endParaRPr lang="el-GR" altLang="el-GR" smtClean="0"/>
          </a:p>
        </p:txBody>
      </p:sp>
      <p:sp>
        <p:nvSpPr>
          <p:cNvPr id="25603" name="Θέση αριθμού διαφάνειας 2"/>
          <p:cNvSpPr>
            <a:spLocks noGrp="1" noChangeArrowheads="1"/>
          </p:cNvSpPr>
          <p:nvPr>
            <p:ph type="sldNum" sz="quarter" idx="12"/>
          </p:nvPr>
        </p:nvSpPr>
        <p:spPr bwMode="auto">
          <a:noFill/>
          <a:ln>
            <a:miter lim="800000"/>
            <a:headEnd/>
            <a:tailEnd/>
          </a:ln>
        </p:spPr>
        <p:txBody>
          <a:bodyPr/>
          <a:lstStyle/>
          <a:p>
            <a:fld id="{2FFB71B8-E52F-4FC9-B45B-565B72102B0A}" type="slidenum">
              <a:rPr lang="el-GR" altLang="el-GR"/>
              <a:pPr/>
              <a:t>17</a:t>
            </a:fld>
            <a:endParaRPr lang="el-GR" altLang="el-GR"/>
          </a:p>
        </p:txBody>
      </p:sp>
      <p:sp>
        <p:nvSpPr>
          <p:cNvPr id="25604" name="TextBox 4"/>
          <p:cNvSpPr txBox="1">
            <a:spLocks noChangeArrowheads="1"/>
          </p:cNvSpPr>
          <p:nvPr/>
        </p:nvSpPr>
        <p:spPr bwMode="auto">
          <a:xfrm>
            <a:off x="385763" y="831850"/>
            <a:ext cx="8393112" cy="2432050"/>
          </a:xfrm>
          <a:prstGeom prst="rect">
            <a:avLst/>
          </a:prstGeom>
          <a:noFill/>
          <a:ln w="9525">
            <a:noFill/>
            <a:miter lim="800000"/>
            <a:headEnd/>
            <a:tailEnd/>
          </a:ln>
        </p:spPr>
        <p:txBody>
          <a:bodyPr>
            <a:spAutoFit/>
          </a:bodyPr>
          <a:lstStyle/>
          <a:p>
            <a:pPr algn="just"/>
            <a:r>
              <a:rPr lang="el-GR" altLang="el-GR" sz="2200"/>
              <a:t>Η απόσταση μεταξύ των ατόμων κατά την επικοινωνία ποικίλλει ανάλογα με το </a:t>
            </a:r>
            <a:r>
              <a:rPr lang="el-GR" altLang="el-GR" sz="2200" b="1"/>
              <a:t>πολιτισμικό προφίλ και το είδος της σχέσης.</a:t>
            </a:r>
          </a:p>
          <a:p>
            <a:pPr algn="just"/>
            <a:r>
              <a:rPr lang="el-GR" altLang="el-GR" sz="2200"/>
              <a:t>Μια απόσταση της τάξης </a:t>
            </a:r>
            <a:r>
              <a:rPr lang="el-GR" altLang="el-GR" sz="2200" b="1"/>
              <a:t>του 1,5 μέτρων, θεωρείται γενικά κοινωνικά αποδεκτή και αφορά σχέσεις καθημερινές αλλά και επαγγελματικές</a:t>
            </a:r>
            <a:r>
              <a:rPr lang="el-GR" altLang="el-GR" sz="2200"/>
              <a:t>.</a:t>
            </a:r>
          </a:p>
          <a:p>
            <a:endParaRPr lang="el-GR" altLang="el-GR" sz="2200" b="1"/>
          </a:p>
          <a:p>
            <a:r>
              <a:rPr lang="el-GR" altLang="el-GR" sz="2000" b="1"/>
              <a:t> </a:t>
            </a:r>
            <a:endParaRPr lang="el-GR" altLang="el-GR" sz="2000"/>
          </a:p>
        </p:txBody>
      </p:sp>
      <p:pic>
        <p:nvPicPr>
          <p:cNvPr id="25605" name="Εικόνα 1"/>
          <p:cNvPicPr>
            <a:picLocks noChangeAspect="1" noChangeArrowheads="1"/>
          </p:cNvPicPr>
          <p:nvPr/>
        </p:nvPicPr>
        <p:blipFill>
          <a:blip r:embed="rId2"/>
          <a:srcRect/>
          <a:stretch>
            <a:fillRect/>
          </a:stretch>
        </p:blipFill>
        <p:spPr bwMode="auto">
          <a:xfrm>
            <a:off x="1485900" y="3124200"/>
            <a:ext cx="61722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Τίτλος 1"/>
          <p:cNvSpPr>
            <a:spLocks noGrp="1"/>
          </p:cNvSpPr>
          <p:nvPr>
            <p:ph type="title"/>
          </p:nvPr>
        </p:nvSpPr>
        <p:spPr>
          <a:xfrm>
            <a:off x="457200" y="520700"/>
            <a:ext cx="8229600" cy="908050"/>
          </a:xfrm>
        </p:spPr>
        <p:txBody>
          <a:bodyPr/>
          <a:lstStyle/>
          <a:p>
            <a:r>
              <a:rPr lang="el-GR" altLang="el-GR" smtClean="0"/>
              <a:t>Η απόσταση στο χώρο</a:t>
            </a:r>
            <a:br>
              <a:rPr lang="el-GR" altLang="el-GR" smtClean="0"/>
            </a:br>
            <a:endParaRPr lang="el-GR" altLang="el-GR" smtClean="0"/>
          </a:p>
        </p:txBody>
      </p:sp>
      <p:sp>
        <p:nvSpPr>
          <p:cNvPr id="26627" name="Θέση αριθμού διαφάνειας 2"/>
          <p:cNvSpPr>
            <a:spLocks noGrp="1" noChangeArrowheads="1"/>
          </p:cNvSpPr>
          <p:nvPr>
            <p:ph type="sldNum" sz="quarter" idx="12"/>
          </p:nvPr>
        </p:nvSpPr>
        <p:spPr bwMode="auto">
          <a:noFill/>
          <a:ln>
            <a:miter lim="800000"/>
            <a:headEnd/>
            <a:tailEnd/>
          </a:ln>
        </p:spPr>
        <p:txBody>
          <a:bodyPr/>
          <a:lstStyle/>
          <a:p>
            <a:fld id="{5D60F0E5-36DF-4692-AD47-0B6AFF63F322}" type="slidenum">
              <a:rPr lang="el-GR" altLang="el-GR"/>
              <a:pPr/>
              <a:t>18</a:t>
            </a:fld>
            <a:endParaRPr lang="el-GR" altLang="el-GR"/>
          </a:p>
        </p:txBody>
      </p:sp>
      <p:sp>
        <p:nvSpPr>
          <p:cNvPr id="26628" name="TextBox 4"/>
          <p:cNvSpPr txBox="1">
            <a:spLocks noChangeArrowheads="1"/>
          </p:cNvSpPr>
          <p:nvPr/>
        </p:nvSpPr>
        <p:spPr bwMode="auto">
          <a:xfrm>
            <a:off x="457200" y="1444625"/>
            <a:ext cx="7924800" cy="3170238"/>
          </a:xfrm>
          <a:prstGeom prst="rect">
            <a:avLst/>
          </a:prstGeom>
          <a:noFill/>
          <a:ln w="9525">
            <a:noFill/>
            <a:miter lim="800000"/>
            <a:headEnd/>
            <a:tailEnd/>
          </a:ln>
        </p:spPr>
        <p:txBody>
          <a:bodyPr>
            <a:spAutoFit/>
          </a:bodyPr>
          <a:lstStyle/>
          <a:p>
            <a:pPr marL="342900" indent="-342900" algn="just">
              <a:buFont typeface="Wingdings" pitchFamily="2" charset="2"/>
              <a:buChar char="v"/>
            </a:pPr>
            <a:r>
              <a:rPr lang="el-GR" altLang="el-GR" sz="2000"/>
              <a:t>Όταν ο νοσηλευτής παρέχει φροντίδα στον ασθενή που απαιτεί </a:t>
            </a:r>
            <a:r>
              <a:rPr lang="el-GR" altLang="el-GR" sz="2000" b="1"/>
              <a:t>μικρή απόσταση μεταξύ τους, όπως συμβαίνει στην χορήγηση των φαρμάκων, κρίνεται ιδιαίτερα σημαντικό να ενημερώνεται ο ασθενής ώστε να αισθάνεται άνετα.</a:t>
            </a:r>
          </a:p>
          <a:p>
            <a:pPr marL="342900" indent="-342900" algn="just">
              <a:buFont typeface="Wingdings" pitchFamily="2" charset="2"/>
              <a:buChar char="v"/>
            </a:pPr>
            <a:endParaRPr lang="el-GR" altLang="el-GR" sz="2000"/>
          </a:p>
          <a:p>
            <a:pPr marL="342900" indent="-342900" algn="just">
              <a:buFont typeface="Wingdings" pitchFamily="2" charset="2"/>
              <a:buChar char="v"/>
            </a:pPr>
            <a:r>
              <a:rPr lang="el-GR" altLang="el-GR" sz="2000" b="1"/>
              <a:t>Οι διαφορές στο πολιτισμικό προφίλ </a:t>
            </a:r>
            <a:r>
              <a:rPr lang="el-GR" altLang="el-GR" sz="2000"/>
              <a:t>επηρεάζουν την ασφαλή απόσταση στο χώρο (οι Ασιάτες, οι κάτοικοι της Νότιας Αμερικής, </a:t>
            </a:r>
            <a:r>
              <a:rPr lang="el-GR" altLang="el-GR" sz="2000" b="1"/>
              <a:t>οι Πακιστανοί χρειάζονται περισσότερο χώρο στις προσωπικές τους συναναστροφές σε σχέση με τους μεσογειακούς λαούς).</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l-GR" altLang="el-GR" smtClean="0">
                <a:solidFill>
                  <a:srgbClr val="820000"/>
                </a:solidFill>
              </a:rPr>
              <a:t>Ορισμός Επικοινωνίας</a:t>
            </a:r>
          </a:p>
        </p:txBody>
      </p:sp>
      <p:sp>
        <p:nvSpPr>
          <p:cNvPr id="5123" name="Content Placeholder 2"/>
          <p:cNvSpPr>
            <a:spLocks noGrp="1"/>
          </p:cNvSpPr>
          <p:nvPr>
            <p:ph idx="1"/>
          </p:nvPr>
        </p:nvSpPr>
        <p:spPr>
          <a:xfrm>
            <a:off x="468313" y="1700213"/>
            <a:ext cx="8229600" cy="1657350"/>
          </a:xfrm>
          <a:ln>
            <a:solidFill>
              <a:srgbClr val="820000"/>
            </a:solidFill>
          </a:ln>
        </p:spPr>
        <p:txBody>
          <a:bodyPr/>
          <a:lstStyle/>
          <a:p>
            <a:pPr marL="0" indent="0" algn="just" eaLnBrk="1" hangingPunct="1">
              <a:buFont typeface="Arial" charset="0"/>
              <a:buNone/>
            </a:pPr>
            <a:r>
              <a:rPr lang="el-GR" altLang="el-GR" sz="2400" smtClean="0"/>
              <a:t>Η επικοινωνία είναι η διαδικασία που αναπτύσσεται μεταξύ ενός ατόμου και άλλων ατόμων στα πλαίσια μιας επικοινωνιακής σχέσης μεταξύ του εαυτού του ατόμου ή και των άλλων ατόμων</a:t>
            </a:r>
            <a:r>
              <a:rPr lang="en-US" altLang="el-GR" sz="2400" smtClean="0"/>
              <a:t>.</a:t>
            </a:r>
            <a:endParaRPr lang="el-GR" altLang="el-GR" sz="2400" smtClean="0"/>
          </a:p>
        </p:txBody>
      </p:sp>
      <p:sp>
        <p:nvSpPr>
          <p:cNvPr id="5124" name="Slide Number Placeholder 3"/>
          <p:cNvSpPr>
            <a:spLocks noGrp="1"/>
          </p:cNvSpPr>
          <p:nvPr>
            <p:ph type="sldNum" sz="quarter" idx="12"/>
          </p:nvPr>
        </p:nvSpPr>
        <p:spPr bwMode="auto">
          <a:noFill/>
          <a:ln>
            <a:miter lim="800000"/>
            <a:headEnd/>
            <a:tailEnd/>
          </a:ln>
        </p:spPr>
        <p:txBody>
          <a:bodyPr/>
          <a:lstStyle/>
          <a:p>
            <a:fld id="{2FEDD2D2-DF15-426D-A59D-EDBFD91E4963}" type="slidenum">
              <a:rPr lang="el-GR" altLang="el-GR"/>
              <a:pPr/>
              <a:t>1</a:t>
            </a:fld>
            <a:endParaRPr lang="el-GR" alt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Θέση αριθμού διαφάνειας 2"/>
          <p:cNvSpPr>
            <a:spLocks noGrp="1" noChangeArrowheads="1"/>
          </p:cNvSpPr>
          <p:nvPr>
            <p:ph type="sldNum" sz="quarter" idx="12"/>
          </p:nvPr>
        </p:nvSpPr>
        <p:spPr bwMode="auto">
          <a:noFill/>
          <a:ln>
            <a:miter lim="800000"/>
            <a:headEnd/>
            <a:tailEnd/>
          </a:ln>
        </p:spPr>
        <p:txBody>
          <a:bodyPr/>
          <a:lstStyle/>
          <a:p>
            <a:fld id="{4F52AD13-F6B5-45E7-A80A-56136938A358}" type="slidenum">
              <a:rPr lang="el-GR" altLang="el-GR"/>
              <a:pPr/>
              <a:t>19</a:t>
            </a:fld>
            <a:endParaRPr lang="el-GR" altLang="el-GR"/>
          </a:p>
        </p:txBody>
      </p:sp>
      <p:sp>
        <p:nvSpPr>
          <p:cNvPr id="27651" name="TextBox 4"/>
          <p:cNvSpPr txBox="1">
            <a:spLocks noChangeArrowheads="1"/>
          </p:cNvSpPr>
          <p:nvPr/>
        </p:nvSpPr>
        <p:spPr bwMode="auto">
          <a:xfrm>
            <a:off x="425450" y="352425"/>
            <a:ext cx="8250238" cy="6186488"/>
          </a:xfrm>
          <a:prstGeom prst="rect">
            <a:avLst/>
          </a:prstGeom>
          <a:noFill/>
          <a:ln w="9525">
            <a:noFill/>
            <a:miter lim="800000"/>
            <a:headEnd/>
            <a:tailEnd/>
          </a:ln>
        </p:spPr>
        <p:txBody>
          <a:bodyPr>
            <a:spAutoFit/>
          </a:bodyPr>
          <a:lstStyle/>
          <a:p>
            <a:r>
              <a:rPr lang="el-GR" altLang="el-GR" sz="2200" b="1"/>
              <a:t>Η γενική φυσική εμφάνιση- η ένδυση και ο καλλωπισμός</a:t>
            </a:r>
          </a:p>
          <a:p>
            <a:endParaRPr lang="el-GR" altLang="el-GR" sz="2200" b="1"/>
          </a:p>
          <a:p>
            <a:r>
              <a:rPr lang="el-GR" altLang="el-GR" sz="2200" b="1"/>
              <a:t>Η εμφάνιση του ατόμου </a:t>
            </a:r>
            <a:r>
              <a:rPr lang="el-GR" altLang="el-GR" sz="2200"/>
              <a:t>στέλνει μηνύματα για την </a:t>
            </a:r>
            <a:r>
              <a:rPr lang="el-GR" altLang="el-GR" sz="2200" b="1"/>
              <a:t>κοινωνική του θέση και την ψυχολογική του κατάσταση </a:t>
            </a:r>
            <a:r>
              <a:rPr lang="el-GR" altLang="el-GR" sz="2200"/>
              <a:t>επιδρώντας υποσυνείδητα σε όλους τους γύρω.</a:t>
            </a:r>
          </a:p>
          <a:p>
            <a:r>
              <a:rPr lang="el-GR" altLang="el-GR" sz="2200" b="1"/>
              <a:t>Η ένδυση </a:t>
            </a:r>
            <a:r>
              <a:rPr lang="el-GR" altLang="el-GR" sz="2200"/>
              <a:t>στέλνει αρκετά και διαφορετικά μηνύματα στα άτομα του περιβάλλοντος για </a:t>
            </a:r>
            <a:r>
              <a:rPr lang="el-GR" altLang="el-GR" sz="2200" b="1"/>
              <a:t>το επάγγελμα και την προσωπικότητα</a:t>
            </a:r>
            <a:r>
              <a:rPr lang="el-GR" altLang="el-GR" sz="2200"/>
              <a:t>.</a:t>
            </a:r>
          </a:p>
          <a:p>
            <a:endParaRPr lang="el-GR" altLang="el-GR" sz="2200"/>
          </a:p>
          <a:p>
            <a:r>
              <a:rPr lang="el-GR" altLang="el-GR" sz="2200" b="1"/>
              <a:t>Η ενδυμασία στο χώρο εργασίας</a:t>
            </a:r>
          </a:p>
          <a:p>
            <a:endParaRPr lang="el-GR" altLang="el-GR" sz="2200" b="1"/>
          </a:p>
          <a:p>
            <a:r>
              <a:rPr lang="el-GR" altLang="el-GR" sz="2200"/>
              <a:t>Η ενδυμασία διαφέρει μέσα σε έναν επαγγελματικό χώρο και ο εργαζόμενος οφείλει να ξεχωρίζει και να σέβεται την ανάγκη κατάλληλης προσαρμογής σε αυτό.</a:t>
            </a:r>
          </a:p>
          <a:p>
            <a:r>
              <a:rPr lang="el-GR" altLang="el-GR" sz="2200"/>
              <a:t>Πολλά επαγγέλματα απαιτούν ειδική ενδυμασία (στολή), ανάλογα με το εργασιακό πλαίσιο.</a:t>
            </a:r>
          </a:p>
          <a:p>
            <a:r>
              <a:rPr lang="el-GR" altLang="el-GR" sz="2200" b="1"/>
              <a:t>Η στολή </a:t>
            </a:r>
            <a:r>
              <a:rPr lang="el-GR" altLang="el-GR" sz="2200"/>
              <a:t>είναι ένα επίσημο ένδυμα που δηλώνει ξεκάθαρα ότι ο χρήστης </a:t>
            </a:r>
            <a:r>
              <a:rPr lang="el-GR" altLang="el-GR" sz="2200" b="1"/>
              <a:t>ανήκει σε μια ομάδα</a:t>
            </a:r>
            <a:r>
              <a:rPr lang="el-GR" altLang="el-GR" sz="2200"/>
              <a:t>, όπως </a:t>
            </a:r>
            <a:r>
              <a:rPr lang="el-GR" altLang="el-GR" sz="2200" b="1"/>
              <a:t>και την ιεραρχική θέση μέσα σε αυτήν.</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Τίτλος 1"/>
          <p:cNvSpPr>
            <a:spLocks noGrp="1"/>
          </p:cNvSpPr>
          <p:nvPr>
            <p:ph type="title"/>
          </p:nvPr>
        </p:nvSpPr>
        <p:spPr>
          <a:xfrm>
            <a:off x="457200" y="685800"/>
            <a:ext cx="8229600" cy="906463"/>
          </a:xfrm>
        </p:spPr>
        <p:txBody>
          <a:bodyPr/>
          <a:lstStyle/>
          <a:p>
            <a:r>
              <a:rPr lang="el-GR" altLang="el-GR" smtClean="0"/>
              <a:t>Αποτελεσματικές δεξιότητες επικοινωνίας</a:t>
            </a:r>
            <a:br>
              <a:rPr lang="el-GR" altLang="el-GR" smtClean="0"/>
            </a:br>
            <a:endParaRPr lang="el-GR" altLang="el-GR" smtClean="0"/>
          </a:p>
        </p:txBody>
      </p:sp>
      <p:sp>
        <p:nvSpPr>
          <p:cNvPr id="28675" name="Θέση αριθμού διαφάνειας 2"/>
          <p:cNvSpPr>
            <a:spLocks noGrp="1" noChangeArrowheads="1"/>
          </p:cNvSpPr>
          <p:nvPr>
            <p:ph type="sldNum" sz="quarter" idx="12"/>
          </p:nvPr>
        </p:nvSpPr>
        <p:spPr bwMode="auto">
          <a:noFill/>
          <a:ln>
            <a:miter lim="800000"/>
            <a:headEnd/>
            <a:tailEnd/>
          </a:ln>
        </p:spPr>
        <p:txBody>
          <a:bodyPr/>
          <a:lstStyle/>
          <a:p>
            <a:fld id="{FD6A7DAB-4875-4020-8480-B4F8BD68711A}" type="slidenum">
              <a:rPr lang="el-GR" altLang="el-GR"/>
              <a:pPr/>
              <a:t>20</a:t>
            </a:fld>
            <a:endParaRPr lang="el-GR" altLang="el-GR"/>
          </a:p>
        </p:txBody>
      </p:sp>
      <p:sp>
        <p:nvSpPr>
          <p:cNvPr id="5" name="TextBox 4"/>
          <p:cNvSpPr txBox="1"/>
          <p:nvPr/>
        </p:nvSpPr>
        <p:spPr>
          <a:xfrm>
            <a:off x="293688" y="1592263"/>
            <a:ext cx="8556625" cy="4124325"/>
          </a:xfrm>
          <a:prstGeom prst="rect">
            <a:avLst/>
          </a:prstGeom>
          <a:noFill/>
        </p:spPr>
        <p:txBody>
          <a:bodyPr>
            <a:spAutoFit/>
          </a:bodyPr>
          <a:lstStyle/>
          <a:p>
            <a:pPr>
              <a:defRPr/>
            </a:pPr>
            <a:r>
              <a:rPr lang="el-GR" sz="2200" b="1" dirty="0">
                <a:latin typeface="Arial" panose="020B0604020202020204" pitchFamily="34" charset="0"/>
                <a:cs typeface="Arial" panose="020B0604020202020204" pitchFamily="34" charset="0"/>
              </a:rPr>
              <a:t>Δεξιότητες επικοινωνίας που θεωρούνται αποτελεσματικές </a:t>
            </a:r>
            <a:r>
              <a:rPr lang="el-GR" sz="2200" dirty="0">
                <a:latin typeface="Arial" panose="020B0604020202020204" pitchFamily="34" charset="0"/>
                <a:cs typeface="Arial" panose="020B0604020202020204" pitchFamily="34" charset="0"/>
              </a:rPr>
              <a:t>:</a:t>
            </a:r>
          </a:p>
          <a:p>
            <a:pPr marL="342900" indent="-342900">
              <a:buFont typeface="Arial" panose="020B0604020202020204" pitchFamily="34" charset="0"/>
              <a:buChar char="•"/>
              <a:defRPr/>
            </a:pPr>
            <a:r>
              <a:rPr lang="el-GR" sz="2200" dirty="0">
                <a:latin typeface="Arial" panose="020B0604020202020204" pitchFamily="34" charset="0"/>
                <a:cs typeface="Arial" panose="020B0604020202020204" pitchFamily="34" charset="0"/>
              </a:rPr>
              <a:t>Ενεργητική ακρόαση και παρατήρηση των μη λεκτικών μηνυμάτων</a:t>
            </a:r>
          </a:p>
          <a:p>
            <a:pPr marL="342900" indent="-342900">
              <a:buFont typeface="Arial" panose="020B0604020202020204" pitchFamily="34" charset="0"/>
              <a:buChar char="•"/>
              <a:defRPr/>
            </a:pPr>
            <a:r>
              <a:rPr lang="el-GR" sz="2200" dirty="0">
                <a:latin typeface="Arial" panose="020B0604020202020204" pitchFamily="34" charset="0"/>
                <a:cs typeface="Arial" panose="020B0604020202020204" pitchFamily="34" charset="0"/>
              </a:rPr>
              <a:t>Χρήση ανοικτών ερωτήσεων «Πώς είστε σήμερα;»</a:t>
            </a:r>
            <a:endParaRPr lang="en-US" sz="2200" dirty="0">
              <a:latin typeface="Arial" panose="020B0604020202020204" pitchFamily="34" charset="0"/>
              <a:cs typeface="Arial" panose="020B0604020202020204" pitchFamily="34" charset="0"/>
            </a:endParaRPr>
          </a:p>
          <a:p>
            <a:pPr>
              <a:defRPr/>
            </a:pPr>
            <a:endParaRPr lang="en-US"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200" dirty="0">
                <a:latin typeface="Arial" panose="020B0604020202020204" pitchFamily="34" charset="0"/>
                <a:cs typeface="Arial" panose="020B0604020202020204" pitchFamily="34" charset="0"/>
              </a:rPr>
              <a:t>Χρήση συγκεκριμένων ερωτήσεων «Πως είστε από όταν μιλήσαμε την τελευταία φορά;»</a:t>
            </a:r>
            <a:endParaRPr lang="en-US" sz="2200" dirty="0">
              <a:latin typeface="Arial" panose="020B0604020202020204" pitchFamily="34" charset="0"/>
              <a:cs typeface="Arial" panose="020B0604020202020204" pitchFamily="34" charset="0"/>
            </a:endParaRPr>
          </a:p>
          <a:p>
            <a:pPr>
              <a:defRPr/>
            </a:pPr>
            <a:endParaRPr lang="el-GR"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200" dirty="0">
                <a:latin typeface="Arial" panose="020B0604020202020204" pitchFamily="34" charset="0"/>
                <a:cs typeface="Arial" panose="020B0604020202020204" pitchFamily="34" charset="0"/>
              </a:rPr>
              <a:t>Χρήση ανοικτών ερωτήσεων σχετικών με τα συναισθήματα «Πώς αισθάνεστε σήμερα;» «Είπατε ότι ανησυχείτε για το αποτέλεσμα της επέμβασης. Μιλήστε μου για αυτό…»</a:t>
            </a:r>
          </a:p>
          <a:p>
            <a:pPr>
              <a:defRPr/>
            </a:pPr>
            <a:endParaRPr lang="el-GR" sz="2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Τίτλος 1"/>
          <p:cNvSpPr>
            <a:spLocks noGrp="1"/>
          </p:cNvSpPr>
          <p:nvPr>
            <p:ph type="title"/>
          </p:nvPr>
        </p:nvSpPr>
        <p:spPr>
          <a:xfrm>
            <a:off x="468313" y="250825"/>
            <a:ext cx="8229600" cy="908050"/>
          </a:xfrm>
        </p:spPr>
        <p:txBody>
          <a:bodyPr/>
          <a:lstStyle/>
          <a:p>
            <a:r>
              <a:rPr lang="el-GR" altLang="el-GR" smtClean="0"/>
              <a:t>Αποτελεσματικές δεξιότητες επικοινωνίας</a:t>
            </a:r>
          </a:p>
        </p:txBody>
      </p:sp>
      <p:sp>
        <p:nvSpPr>
          <p:cNvPr id="29699" name="Θέση αριθμού διαφάνειας 2"/>
          <p:cNvSpPr>
            <a:spLocks noGrp="1" noChangeArrowheads="1"/>
          </p:cNvSpPr>
          <p:nvPr>
            <p:ph type="sldNum" sz="quarter" idx="12"/>
          </p:nvPr>
        </p:nvSpPr>
        <p:spPr bwMode="auto">
          <a:noFill/>
          <a:ln>
            <a:miter lim="800000"/>
            <a:headEnd/>
            <a:tailEnd/>
          </a:ln>
        </p:spPr>
        <p:txBody>
          <a:bodyPr/>
          <a:lstStyle/>
          <a:p>
            <a:fld id="{677F2203-4342-46D5-BAC4-79EB1CEA777F}" type="slidenum">
              <a:rPr lang="el-GR" altLang="el-GR"/>
              <a:pPr/>
              <a:t>21</a:t>
            </a:fld>
            <a:endParaRPr lang="el-GR" altLang="el-GR"/>
          </a:p>
        </p:txBody>
      </p:sp>
      <p:sp>
        <p:nvSpPr>
          <p:cNvPr id="5" name="TextBox 4"/>
          <p:cNvSpPr txBox="1"/>
          <p:nvPr/>
        </p:nvSpPr>
        <p:spPr>
          <a:xfrm>
            <a:off x="304800" y="1444625"/>
            <a:ext cx="8458200" cy="4708525"/>
          </a:xfrm>
          <a:prstGeom prst="rect">
            <a:avLst/>
          </a:prstGeom>
          <a:noFill/>
        </p:spPr>
        <p:txBody>
          <a:bodyPr>
            <a:spAutoFit/>
          </a:bodyPr>
          <a:lstStyle/>
          <a:p>
            <a:pPr marL="342900" indent="-342900">
              <a:buFont typeface="Arial" panose="020B0604020202020204" pitchFamily="34" charset="0"/>
              <a:buChar char="•"/>
              <a:defRPr/>
            </a:pPr>
            <a:r>
              <a:rPr lang="el-GR" sz="2000" b="1" dirty="0">
                <a:latin typeface="Arial" panose="020B0604020202020204" pitchFamily="34" charset="0"/>
                <a:cs typeface="Arial" panose="020B0604020202020204" pitchFamily="34" charset="0"/>
              </a:rPr>
              <a:t>Ανίχνευση και διευκρίνιση μη λεκτικών μηνυμάτων </a:t>
            </a:r>
            <a:r>
              <a:rPr lang="el-GR" sz="2000" dirty="0">
                <a:latin typeface="Arial" panose="020B0604020202020204" pitchFamily="34" charset="0"/>
                <a:cs typeface="Arial" panose="020B0604020202020204" pitchFamily="34" charset="0"/>
              </a:rPr>
              <a:t>«Φαίνεται πως δεν μπορείτε να διαχειριστείτε το θέμα αυτό. Μπορείτε να μου πείτε περισσότερα;»</a:t>
            </a:r>
            <a:endParaRPr lang="en-US" sz="2000" dirty="0">
              <a:latin typeface="Arial" panose="020B0604020202020204" pitchFamily="34" charset="0"/>
              <a:cs typeface="Arial" panose="020B0604020202020204" pitchFamily="34" charset="0"/>
            </a:endParaRPr>
          </a:p>
          <a:p>
            <a:pPr>
              <a:defRPr/>
            </a:pPr>
            <a:endParaRPr lang="el-GR"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000" b="1" dirty="0">
                <a:latin typeface="Arial" panose="020B0604020202020204" pitchFamily="34" charset="0"/>
                <a:cs typeface="Arial" panose="020B0604020202020204" pitchFamily="34" charset="0"/>
              </a:rPr>
              <a:t>Χρήση παύσεων και σιωπής</a:t>
            </a:r>
            <a:endParaRPr lang="en-US" sz="2000" b="1" dirty="0">
              <a:latin typeface="Arial" panose="020B0604020202020204" pitchFamily="34" charset="0"/>
              <a:cs typeface="Arial" panose="020B0604020202020204" pitchFamily="34" charset="0"/>
            </a:endParaRPr>
          </a:p>
          <a:p>
            <a:pPr>
              <a:defRPr/>
            </a:pPr>
            <a:endParaRPr lang="el-GR"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000" b="1" dirty="0">
                <a:latin typeface="Arial" panose="020B0604020202020204" pitchFamily="34" charset="0"/>
                <a:cs typeface="Arial" panose="020B0604020202020204" pitchFamily="34" charset="0"/>
              </a:rPr>
              <a:t>Χρήση σύντομων προτροπών </a:t>
            </a:r>
            <a:r>
              <a:rPr lang="el-GR" sz="2000" dirty="0">
                <a:latin typeface="Arial" panose="020B0604020202020204" pitchFamily="34" charset="0"/>
                <a:cs typeface="Arial" panose="020B0604020202020204" pitchFamily="34" charset="0"/>
              </a:rPr>
              <a:t>«Πείτε μου, μιλήστε μου περισσότερο για αυτό»</a:t>
            </a:r>
            <a:endParaRPr lang="en-US" sz="2000" dirty="0">
              <a:latin typeface="Arial" panose="020B0604020202020204" pitchFamily="34" charset="0"/>
              <a:cs typeface="Arial" panose="020B0604020202020204" pitchFamily="34" charset="0"/>
            </a:endParaRPr>
          </a:p>
          <a:p>
            <a:pPr>
              <a:defRPr/>
            </a:pPr>
            <a:endParaRPr lang="el-GR"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000" b="1" dirty="0">
                <a:latin typeface="Arial" panose="020B0604020202020204" pitchFamily="34" charset="0"/>
                <a:cs typeface="Arial" panose="020B0604020202020204" pitchFamily="34" charset="0"/>
              </a:rPr>
              <a:t>Έλεγχος πληρότητας</a:t>
            </a:r>
            <a:r>
              <a:rPr lang="el-GR" sz="2000" dirty="0">
                <a:latin typeface="Arial" panose="020B0604020202020204" pitchFamily="34" charset="0"/>
                <a:cs typeface="Arial" panose="020B0604020202020204" pitchFamily="34" charset="0"/>
              </a:rPr>
              <a:t> κάλυψης του θέματος πριν τη συνέχιση της συζήτησης «Υπάρχει κάτι άλλο που θα θέλατε να πείτε;»</a:t>
            </a:r>
            <a:endParaRPr lang="en-US" sz="2000" dirty="0">
              <a:latin typeface="Arial" panose="020B0604020202020204" pitchFamily="34" charset="0"/>
              <a:cs typeface="Arial" panose="020B0604020202020204" pitchFamily="34" charset="0"/>
            </a:endParaRPr>
          </a:p>
          <a:p>
            <a:pPr>
              <a:defRPr/>
            </a:pPr>
            <a:endParaRPr lang="el-GR"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000" b="1" dirty="0">
                <a:latin typeface="Arial" panose="020B0604020202020204" pitchFamily="34" charset="0"/>
                <a:cs typeface="Arial" panose="020B0604020202020204" pitchFamily="34" charset="0"/>
              </a:rPr>
              <a:t>Διευκρίνιση</a:t>
            </a:r>
            <a:r>
              <a:rPr lang="el-GR" sz="2000" dirty="0">
                <a:latin typeface="Arial" panose="020B0604020202020204" pitchFamily="34" charset="0"/>
                <a:cs typeface="Arial" panose="020B0604020202020204" pitchFamily="34" charset="0"/>
              </a:rPr>
              <a:t> «Είπατε ότι δεν μπορείτε να το διαχειριστείτε. Ακούγεται σαν να εννοείτε ότι είναι δύσκολο να επικεντρωθείτε στην προσπάθεια λύσης του;»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Τίτλος 1"/>
          <p:cNvSpPr>
            <a:spLocks noGrp="1"/>
          </p:cNvSpPr>
          <p:nvPr>
            <p:ph type="title"/>
          </p:nvPr>
        </p:nvSpPr>
        <p:spPr>
          <a:xfrm>
            <a:off x="307975" y="304800"/>
            <a:ext cx="8391525" cy="908050"/>
          </a:xfrm>
        </p:spPr>
        <p:txBody>
          <a:bodyPr/>
          <a:lstStyle/>
          <a:p>
            <a:r>
              <a:rPr lang="el-GR" altLang="el-GR" sz="3600" smtClean="0"/>
              <a:t>Δεξιότητες που δείχνουν ενεργητική ακρόαση</a:t>
            </a:r>
          </a:p>
        </p:txBody>
      </p:sp>
      <p:sp>
        <p:nvSpPr>
          <p:cNvPr id="30723" name="Θέση αριθμού διαφάνειας 2"/>
          <p:cNvSpPr>
            <a:spLocks noGrp="1" noChangeArrowheads="1"/>
          </p:cNvSpPr>
          <p:nvPr>
            <p:ph type="sldNum" sz="quarter" idx="12"/>
          </p:nvPr>
        </p:nvSpPr>
        <p:spPr bwMode="auto">
          <a:noFill/>
          <a:ln>
            <a:miter lim="800000"/>
            <a:headEnd/>
            <a:tailEnd/>
          </a:ln>
        </p:spPr>
        <p:txBody>
          <a:bodyPr/>
          <a:lstStyle/>
          <a:p>
            <a:fld id="{E85AD4DB-21DF-42BA-AE61-03FAFC8B45DA}" type="slidenum">
              <a:rPr lang="el-GR" altLang="el-GR"/>
              <a:pPr/>
              <a:t>22</a:t>
            </a:fld>
            <a:endParaRPr lang="el-GR" altLang="el-GR"/>
          </a:p>
        </p:txBody>
      </p:sp>
      <p:sp>
        <p:nvSpPr>
          <p:cNvPr id="30724" name="TextBox 4"/>
          <p:cNvSpPr txBox="1">
            <a:spLocks noChangeArrowheads="1"/>
          </p:cNvSpPr>
          <p:nvPr/>
        </p:nvSpPr>
        <p:spPr bwMode="auto">
          <a:xfrm>
            <a:off x="376238" y="1524000"/>
            <a:ext cx="8391525" cy="4708525"/>
          </a:xfrm>
          <a:prstGeom prst="rect">
            <a:avLst/>
          </a:prstGeom>
          <a:noFill/>
          <a:ln w="9525">
            <a:noFill/>
            <a:miter lim="800000"/>
            <a:headEnd/>
            <a:tailEnd/>
          </a:ln>
        </p:spPr>
        <p:txBody>
          <a:bodyPr>
            <a:spAutoFit/>
          </a:bodyPr>
          <a:lstStyle/>
          <a:p>
            <a:r>
              <a:rPr lang="el-GR" altLang="el-GR" sz="2000" b="1"/>
              <a:t>Αντανάκλαση</a:t>
            </a:r>
            <a:r>
              <a:rPr lang="el-GR" altLang="el-GR" sz="2000"/>
              <a:t> : Ασθενής: «Νιώθω φοβισμένος» Νοσηλευτής: «Λέτε ότι φοβάστε»</a:t>
            </a:r>
          </a:p>
          <a:p>
            <a:endParaRPr lang="el-GR" altLang="el-GR" sz="2000"/>
          </a:p>
          <a:p>
            <a:r>
              <a:rPr lang="el-GR" altLang="el-GR" sz="2000" b="1"/>
              <a:t>Ανακεφαλαίωση</a:t>
            </a:r>
            <a:r>
              <a:rPr lang="el-GR" altLang="el-GR" sz="2000"/>
              <a:t> Νοσηλευτής: «Επομένως, φαίνεται πως τα προβλήματα που σας οδήγησαν στο Νοσοκομείο μας ήταν ο πόνος στην κοιλιακή χώρα, η ναυτία και η διάρροια. Η σύζυγός, σας  συνόδευσε μέχρι εδώ» Ασθενής: «Πολύ σωστά…»</a:t>
            </a:r>
          </a:p>
          <a:p>
            <a:endParaRPr lang="el-GR" altLang="el-GR" sz="2000"/>
          </a:p>
          <a:p>
            <a:r>
              <a:rPr lang="el-GR" altLang="el-GR" sz="2000" b="1"/>
              <a:t>Παράφραση Ασθενής</a:t>
            </a:r>
            <a:r>
              <a:rPr lang="el-GR" altLang="el-GR" sz="2000"/>
              <a:t>: «Όταν ξαπλώνω το βράδυ στο κρεβάτι μου, αισθάνομαι συχνά ένα σφίξιμο στην καρδιά» Νοσηλευτής: «Νιώθετε πίεση στο στήθος σας συχνά, όταν ξαπλώνετε; »</a:t>
            </a:r>
          </a:p>
          <a:p>
            <a:endParaRPr lang="el-GR" altLang="el-GR" sz="2000"/>
          </a:p>
          <a:p>
            <a:r>
              <a:rPr lang="el-GR" altLang="el-GR" sz="2000" b="1"/>
              <a:t>Έλεγχος</a:t>
            </a:r>
            <a:r>
              <a:rPr lang="el-GR" altLang="el-GR" sz="2000"/>
              <a:t> Νοσηλευτής: «Συζητήσαμε πολλά θέματα που σας απασχολούν σήμερα. Θα θέλατε να ρωτήσετε κάτι ακόμη; » Ασθενής: «Ναι θα ήθελα να διευκρινίσω….»</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Τίτλος 1"/>
          <p:cNvSpPr>
            <a:spLocks noGrp="1"/>
          </p:cNvSpPr>
          <p:nvPr>
            <p:ph type="title"/>
          </p:nvPr>
        </p:nvSpPr>
        <p:spPr>
          <a:xfrm>
            <a:off x="401638" y="136525"/>
            <a:ext cx="8229600" cy="1568450"/>
          </a:xfrm>
        </p:spPr>
        <p:txBody>
          <a:bodyPr/>
          <a:lstStyle/>
          <a:p>
            <a:r>
              <a:rPr lang="el-GR" altLang="el-GR" sz="2800" smtClean="0"/>
              <a:t>Συναισθήματα που υποκρύπτονται κατά την επικοινωνία και αναγνωρίζονται με μη λεκτικά μηνύματα.</a:t>
            </a:r>
          </a:p>
        </p:txBody>
      </p:sp>
      <p:sp>
        <p:nvSpPr>
          <p:cNvPr id="31747" name="Θέση αριθμού διαφάνειας 2"/>
          <p:cNvSpPr>
            <a:spLocks noGrp="1" noChangeArrowheads="1"/>
          </p:cNvSpPr>
          <p:nvPr>
            <p:ph type="sldNum" sz="quarter" idx="12"/>
          </p:nvPr>
        </p:nvSpPr>
        <p:spPr bwMode="auto">
          <a:noFill/>
          <a:ln>
            <a:miter lim="800000"/>
            <a:headEnd/>
            <a:tailEnd/>
          </a:ln>
        </p:spPr>
        <p:txBody>
          <a:bodyPr/>
          <a:lstStyle/>
          <a:p>
            <a:fld id="{6168A72A-6304-4FD1-98B9-D5CEB64AE965}" type="slidenum">
              <a:rPr lang="el-GR" altLang="el-GR"/>
              <a:pPr/>
              <a:t>23</a:t>
            </a:fld>
            <a:endParaRPr lang="el-GR" altLang="el-GR"/>
          </a:p>
        </p:txBody>
      </p:sp>
      <p:sp>
        <p:nvSpPr>
          <p:cNvPr id="31748" name="TextBox 4"/>
          <p:cNvSpPr txBox="1">
            <a:spLocks noChangeArrowheads="1"/>
          </p:cNvSpPr>
          <p:nvPr/>
        </p:nvSpPr>
        <p:spPr bwMode="auto">
          <a:xfrm>
            <a:off x="368300" y="1736725"/>
            <a:ext cx="8437563" cy="5018088"/>
          </a:xfrm>
          <a:prstGeom prst="rect">
            <a:avLst/>
          </a:prstGeom>
          <a:noFill/>
          <a:ln w="9525">
            <a:noFill/>
            <a:miter lim="800000"/>
            <a:headEnd/>
            <a:tailEnd/>
          </a:ln>
        </p:spPr>
        <p:txBody>
          <a:bodyPr>
            <a:spAutoFit/>
          </a:bodyPr>
          <a:lstStyle/>
          <a:p>
            <a:pPr algn="just"/>
            <a:r>
              <a:rPr lang="el-GR" altLang="el-GR" sz="2000" b="1"/>
              <a:t>Ανειλικρίνεια</a:t>
            </a:r>
            <a:r>
              <a:rPr lang="el-GR" altLang="el-GR" sz="2000"/>
              <a:t>: Αποφυγή οπτικής επαφής κατά την επικοινωνία, γρήγορη ομιλία συνοδευόμενη από κάθε τύπου νευρικές κινήσεις, αλλαγή του τόνου της φωνής και απώλεια της σταθερότητας της (τρεμούλιασμα).</a:t>
            </a:r>
          </a:p>
          <a:p>
            <a:pPr algn="just"/>
            <a:endParaRPr lang="el-GR" altLang="el-GR" sz="2000"/>
          </a:p>
          <a:p>
            <a:pPr algn="just"/>
            <a:r>
              <a:rPr lang="el-GR" altLang="el-GR" sz="2000" b="1"/>
              <a:t>Ανία</a:t>
            </a:r>
            <a:r>
              <a:rPr lang="el-GR" altLang="el-GR" sz="2000"/>
              <a:t>: Περιπλανώμενο ή απλανές βλέμμα, συχνές ματιές στο ρολόι ή σε άλλα αντικείμενα, χασμουρητό συνοδευόμενο από αναστεναγμό, νευρικό χτύπημα ή παίξιμο των δακτύλων ή του στυλό..</a:t>
            </a:r>
          </a:p>
          <a:p>
            <a:pPr algn="just"/>
            <a:endParaRPr lang="el-GR" altLang="el-GR" sz="2000"/>
          </a:p>
          <a:p>
            <a:pPr algn="just"/>
            <a:r>
              <a:rPr lang="el-GR" altLang="el-GR" sz="2000" b="1"/>
              <a:t>Αναποφασιστικότητα</a:t>
            </a:r>
            <a:r>
              <a:rPr lang="el-GR" altLang="el-GR" sz="2000"/>
              <a:t>: Ματιές από το ένα αντικείμενο στο άλλο, η κλίση του κεφαλιού δεξιά και αριστερά, άνοιγμα και κλείσιμο του στόματος χωρίς ομιλία.</a:t>
            </a:r>
          </a:p>
          <a:p>
            <a:pPr algn="just"/>
            <a:endParaRPr lang="el-GR" altLang="el-GR" sz="2000"/>
          </a:p>
          <a:p>
            <a:pPr algn="just"/>
            <a:r>
              <a:rPr lang="el-GR" altLang="el-GR" sz="2000" b="1"/>
              <a:t>Άμυνα</a:t>
            </a:r>
            <a:r>
              <a:rPr lang="el-GR" altLang="el-GR" sz="2000"/>
              <a:t>: Σταυρωμένα χέρια ή και πόδια, σφιγμένα χείλη, δόντια ή χαρακτηριστικά του προσώπου, αποφυγή της οπτικής επαφής με τον συνομιλητή, τοποθέτηση χεριών στη μέση, κίνηση σώματος προς τα εμπρός (θέση μάχης), γρήγορη.</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Θέση αριθμού διαφάνειας 2"/>
          <p:cNvSpPr>
            <a:spLocks noGrp="1" noChangeArrowheads="1"/>
          </p:cNvSpPr>
          <p:nvPr>
            <p:ph type="sldNum" sz="quarter" idx="12"/>
          </p:nvPr>
        </p:nvSpPr>
        <p:spPr bwMode="auto">
          <a:noFill/>
          <a:ln>
            <a:miter lim="800000"/>
            <a:headEnd/>
            <a:tailEnd/>
          </a:ln>
        </p:spPr>
        <p:txBody>
          <a:bodyPr/>
          <a:lstStyle/>
          <a:p>
            <a:fld id="{492B7114-7CEE-4FE0-A2A1-A2AC84F34D94}" type="slidenum">
              <a:rPr lang="el-GR" altLang="el-GR"/>
              <a:pPr/>
              <a:t>24</a:t>
            </a:fld>
            <a:endParaRPr lang="el-GR" altLang="el-GR"/>
          </a:p>
        </p:txBody>
      </p:sp>
      <p:sp>
        <p:nvSpPr>
          <p:cNvPr id="5" name="TextBox 4"/>
          <p:cNvSpPr txBox="1"/>
          <p:nvPr/>
        </p:nvSpPr>
        <p:spPr>
          <a:xfrm>
            <a:off x="477838" y="1228725"/>
            <a:ext cx="8208962" cy="4400550"/>
          </a:xfrm>
          <a:prstGeom prst="rect">
            <a:avLst/>
          </a:prstGeom>
          <a:noFill/>
        </p:spPr>
        <p:txBody>
          <a:bodyPr>
            <a:spAutoFit/>
          </a:bodyPr>
          <a:lstStyle/>
          <a:p>
            <a:pPr>
              <a:defRPr/>
            </a:pPr>
            <a:r>
              <a:rPr lang="el-GR" sz="2000" b="1" dirty="0">
                <a:latin typeface="Arial" panose="020B0604020202020204" pitchFamily="34" charset="0"/>
                <a:cs typeface="Arial" panose="020B0604020202020204" pitchFamily="34" charset="0"/>
              </a:rPr>
              <a:t>Αμηχανία</a:t>
            </a:r>
            <a:r>
              <a:rPr lang="el-GR" sz="2000" dirty="0">
                <a:latin typeface="Arial" panose="020B0604020202020204" pitchFamily="34" charset="0"/>
                <a:cs typeface="Arial" panose="020B0604020202020204" pitchFamily="34" charset="0"/>
              </a:rPr>
              <a:t>: Νευρικό γέλιο, η αποφυγή της οπτικής επαφής με το συνομιλητή, η τήρηση μεγάλης απόστασης στο χώρο κατά την επικοινωνία, η ερυθρότητα του προσώπου.</a:t>
            </a:r>
          </a:p>
          <a:p>
            <a:pPr>
              <a:defRPr/>
            </a:pPr>
            <a:endParaRPr lang="el-GR" sz="2000" dirty="0">
              <a:latin typeface="Arial" panose="020B0604020202020204" pitchFamily="34" charset="0"/>
              <a:cs typeface="Arial" panose="020B0604020202020204" pitchFamily="34" charset="0"/>
            </a:endParaRPr>
          </a:p>
          <a:p>
            <a:pPr>
              <a:defRPr/>
            </a:pPr>
            <a:r>
              <a:rPr lang="el-GR" sz="2000" b="1" dirty="0">
                <a:latin typeface="Arial" panose="020B0604020202020204" pitchFamily="34" charset="0"/>
                <a:cs typeface="Arial" panose="020B0604020202020204" pitchFamily="34" charset="0"/>
              </a:rPr>
              <a:t>Η σιωπή</a:t>
            </a:r>
          </a:p>
          <a:p>
            <a:pPr>
              <a:defRPr/>
            </a:pPr>
            <a:r>
              <a:rPr lang="el-GR" sz="2000" dirty="0">
                <a:latin typeface="Arial" panose="020B0604020202020204" pitchFamily="34" charset="0"/>
                <a:cs typeface="Arial" panose="020B0604020202020204" pitchFamily="34" charset="0"/>
              </a:rPr>
              <a:t>Η σιωπή αποτελεί ένα από τα κύρια χαρακτηριστικά της διαδικασίας της ακρόασης. Όταν ο ασθενής παραμένει σιωπηλός, αυτό μπορεί να σημαίνει:</a:t>
            </a:r>
          </a:p>
          <a:p>
            <a:pPr marL="342900" indent="-342900">
              <a:buFont typeface="Wingdings" panose="05000000000000000000" pitchFamily="2" charset="2"/>
              <a:buChar char="ü"/>
              <a:defRPr/>
            </a:pPr>
            <a:r>
              <a:rPr lang="el-GR" sz="2000" b="1" dirty="0">
                <a:latin typeface="Arial" panose="020B0604020202020204" pitchFamily="34" charset="0"/>
                <a:cs typeface="Arial" panose="020B0604020202020204" pitchFamily="34" charset="0"/>
              </a:rPr>
              <a:t>Αποφυγή συζήτησης</a:t>
            </a:r>
          </a:p>
          <a:p>
            <a:pPr marL="342900" indent="-342900">
              <a:buFont typeface="Wingdings" panose="05000000000000000000" pitchFamily="2" charset="2"/>
              <a:buChar char="ü"/>
              <a:defRPr/>
            </a:pPr>
            <a:r>
              <a:rPr lang="el-GR" sz="2000" b="1" dirty="0">
                <a:latin typeface="Arial" panose="020B0604020202020204" pitchFamily="34" charset="0"/>
                <a:cs typeface="Arial" panose="020B0604020202020204" pitchFamily="34" charset="0"/>
              </a:rPr>
              <a:t>Προστασία εαυτού</a:t>
            </a:r>
          </a:p>
          <a:p>
            <a:pPr marL="342900" indent="-342900">
              <a:buFont typeface="Wingdings" panose="05000000000000000000" pitchFamily="2" charset="2"/>
              <a:buChar char="ü"/>
              <a:defRPr/>
            </a:pPr>
            <a:r>
              <a:rPr lang="el-GR" sz="2000" b="1" dirty="0">
                <a:latin typeface="Arial" panose="020B0604020202020204" pitchFamily="34" charset="0"/>
                <a:cs typeface="Arial" panose="020B0604020202020204" pitchFamily="34" charset="0"/>
              </a:rPr>
              <a:t>Αποφυγή έκφρασης γύρω από θέματα που τον αγχώνουν ή τον απειλούν</a:t>
            </a:r>
          </a:p>
          <a:p>
            <a:pPr marL="342900" indent="-342900">
              <a:buFont typeface="Wingdings" panose="05000000000000000000" pitchFamily="2" charset="2"/>
              <a:buChar char="ü"/>
              <a:defRPr/>
            </a:pPr>
            <a:r>
              <a:rPr lang="el-GR" sz="2000" b="1" dirty="0">
                <a:latin typeface="Arial" panose="020B0604020202020204" pitchFamily="34" charset="0"/>
                <a:cs typeface="Arial" panose="020B0604020202020204" pitchFamily="34" charset="0"/>
              </a:rPr>
              <a:t>Ανασύνταξη μετά από τεταμένη ή φορτισμένη συναισθηματικά συζήτηση.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Θέση αριθμού διαφάνειας 2"/>
          <p:cNvSpPr>
            <a:spLocks noGrp="1" noChangeArrowheads="1"/>
          </p:cNvSpPr>
          <p:nvPr>
            <p:ph type="sldNum" sz="quarter" idx="12"/>
          </p:nvPr>
        </p:nvSpPr>
        <p:spPr bwMode="auto">
          <a:noFill/>
          <a:ln>
            <a:miter lim="800000"/>
            <a:headEnd/>
            <a:tailEnd/>
          </a:ln>
        </p:spPr>
        <p:txBody>
          <a:bodyPr/>
          <a:lstStyle/>
          <a:p>
            <a:fld id="{CC8C7B20-5532-4DC7-8AA0-A935008FE581}" type="slidenum">
              <a:rPr lang="el-GR" altLang="el-GR"/>
              <a:pPr/>
              <a:t>25</a:t>
            </a:fld>
            <a:endParaRPr lang="el-GR" altLang="el-GR"/>
          </a:p>
        </p:txBody>
      </p:sp>
      <p:sp>
        <p:nvSpPr>
          <p:cNvPr id="5" name="TextBox 4"/>
          <p:cNvSpPr txBox="1"/>
          <p:nvPr/>
        </p:nvSpPr>
        <p:spPr>
          <a:xfrm>
            <a:off x="249238" y="228600"/>
            <a:ext cx="8458200" cy="7170738"/>
          </a:xfrm>
          <a:prstGeom prst="rect">
            <a:avLst/>
          </a:prstGeom>
          <a:noFill/>
        </p:spPr>
        <p:txBody>
          <a:bodyPr>
            <a:spAutoFit/>
          </a:bodyPr>
          <a:lstStyle/>
          <a:p>
            <a:pPr>
              <a:defRPr/>
            </a:pPr>
            <a:r>
              <a:rPr lang="el-GR" sz="2400" b="1" dirty="0">
                <a:latin typeface="Arial" panose="020B0604020202020204" pitchFamily="34" charset="0"/>
                <a:cs typeface="Arial" panose="020B0604020202020204" pitchFamily="34" charset="0"/>
              </a:rPr>
              <a:t>Το άγγιγμα</a:t>
            </a:r>
          </a:p>
          <a:p>
            <a:pPr>
              <a:defRPr/>
            </a:pPr>
            <a:endParaRPr lang="el-GR"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000" dirty="0">
                <a:latin typeface="Arial" panose="020B0604020202020204" pitchFamily="34" charset="0"/>
                <a:cs typeface="Arial" panose="020B0604020202020204" pitchFamily="34" charset="0"/>
              </a:rPr>
              <a:t>Το άγγιγμα ως μορφή μη λεκτικής επικοινωνίας έχει μελετηθεί διεξοδικά και έχει τη δυνατότητα έκφρασης πολλών συναισθημάτων, όπως </a:t>
            </a:r>
            <a:r>
              <a:rPr lang="el-GR" sz="2000" b="1" dirty="0">
                <a:latin typeface="Arial" panose="020B0604020202020204" pitchFamily="34" charset="0"/>
                <a:cs typeface="Arial" panose="020B0604020202020204" pitchFamily="34" charset="0"/>
              </a:rPr>
              <a:t>αγάπης, αφοσίωσης, άνεσης, ενθουσιασμού, θυμού, απογοήτευσης, επιθετικότητας</a:t>
            </a:r>
            <a:r>
              <a:rPr lang="el-GR" sz="2000" dirty="0">
                <a:latin typeface="Arial" panose="020B0604020202020204" pitchFamily="34" charset="0"/>
                <a:cs typeface="Arial" panose="020B0604020202020204" pitchFamily="34" charset="0"/>
              </a:rPr>
              <a:t>.</a:t>
            </a:r>
          </a:p>
          <a:p>
            <a:pPr>
              <a:defRPr/>
            </a:pPr>
            <a:endParaRPr lang="el-GR"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000" dirty="0">
                <a:latin typeface="Arial" panose="020B0604020202020204" pitchFamily="34" charset="0"/>
                <a:cs typeface="Arial" panose="020B0604020202020204" pitchFamily="34" charset="0"/>
              </a:rPr>
              <a:t>Οι νοσηλευτές κατά την παροχή φροντίδας στους ασθενείς τους έρχονται συχνά σε σωματική επαφή μαζί τους. Η επαφή αυτή, άλλοτε είναι </a:t>
            </a:r>
            <a:r>
              <a:rPr lang="el-GR" sz="2000" b="1" dirty="0">
                <a:latin typeface="Arial" panose="020B0604020202020204" pitchFamily="34" charset="0"/>
                <a:cs typeface="Arial" panose="020B0604020202020204" pitchFamily="34" charset="0"/>
              </a:rPr>
              <a:t>ευχάριστη</a:t>
            </a:r>
            <a:r>
              <a:rPr lang="el-GR" sz="2000" dirty="0">
                <a:latin typeface="Arial" panose="020B0604020202020204" pitchFamily="34" charset="0"/>
                <a:cs typeface="Arial" panose="020B0604020202020204" pitchFamily="34" charset="0"/>
              </a:rPr>
              <a:t> και άλλοτε </a:t>
            </a:r>
            <a:r>
              <a:rPr lang="el-GR" sz="2000" b="1" dirty="0">
                <a:latin typeface="Arial" panose="020B0604020202020204" pitchFamily="34" charset="0"/>
                <a:cs typeface="Arial" panose="020B0604020202020204" pitchFamily="34" charset="0"/>
              </a:rPr>
              <a:t>επώδυνη</a:t>
            </a:r>
            <a:r>
              <a:rPr lang="el-GR" sz="2000" dirty="0">
                <a:latin typeface="Arial" panose="020B0604020202020204" pitchFamily="34" charset="0"/>
                <a:cs typeface="Arial" panose="020B0604020202020204" pitchFamily="34" charset="0"/>
              </a:rPr>
              <a:t> για τον ασθενή όπως στην περίπτωση μιας </a:t>
            </a:r>
            <a:r>
              <a:rPr lang="el-GR" sz="2000" b="1" dirty="0">
                <a:latin typeface="Arial" panose="020B0604020202020204" pitchFamily="34" charset="0"/>
                <a:cs typeface="Arial" panose="020B0604020202020204" pitchFamily="34" charset="0"/>
              </a:rPr>
              <a:t>ενδομυϊκής χορήγησης φαρμάκου</a:t>
            </a:r>
            <a:r>
              <a:rPr lang="el-GR" sz="2000" dirty="0">
                <a:latin typeface="Arial" panose="020B0604020202020204" pitchFamily="34" charset="0"/>
                <a:cs typeface="Arial" panose="020B0604020202020204" pitchFamily="34" charset="0"/>
              </a:rPr>
              <a:t>.</a:t>
            </a:r>
          </a:p>
          <a:p>
            <a:pPr>
              <a:defRPr/>
            </a:pPr>
            <a:endParaRPr lang="el-GR"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000" dirty="0">
                <a:latin typeface="Arial" panose="020B0604020202020204" pitchFamily="34" charset="0"/>
                <a:cs typeface="Arial" panose="020B0604020202020204" pitchFamily="34" charset="0"/>
              </a:rPr>
              <a:t>Ο νοσηλευτής θα πρέπει να βρίσκεται σε εγρήγορση ως προς το </a:t>
            </a:r>
            <a:r>
              <a:rPr lang="el-GR" sz="2000" b="1" dirty="0">
                <a:latin typeface="Arial" panose="020B0604020202020204" pitchFamily="34" charset="0"/>
                <a:cs typeface="Arial" panose="020B0604020202020204" pitchFamily="34" charset="0"/>
              </a:rPr>
              <a:t>βαθμό που το άγγιγμα θεωρείται αποδεκτό από τους ασθενείς.</a:t>
            </a:r>
          </a:p>
          <a:p>
            <a:pPr>
              <a:defRPr/>
            </a:pPr>
            <a:endParaRPr lang="el-GR" sz="2000" b="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000" dirty="0">
                <a:latin typeface="Arial" panose="020B0604020202020204" pitchFamily="34" charset="0"/>
                <a:cs typeface="Arial" panose="020B0604020202020204" pitchFamily="34" charset="0"/>
              </a:rPr>
              <a:t>Ενδέχεται το </a:t>
            </a:r>
            <a:r>
              <a:rPr lang="el-GR" sz="2000" b="1" dirty="0">
                <a:latin typeface="Arial" panose="020B0604020202020204" pitchFamily="34" charset="0"/>
                <a:cs typeface="Arial" panose="020B0604020202020204" pitchFamily="34" charset="0"/>
              </a:rPr>
              <a:t>άγγιγμα να παρεξηγηθεί και να αποδοθεί σε σεξουαλική παρενόχληση ή να φέρει τον ασθενή σε αμηχανία.</a:t>
            </a:r>
          </a:p>
          <a:p>
            <a:pPr>
              <a:defRPr/>
            </a:pPr>
            <a:endParaRPr lang="el-GR"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el-GR" sz="2000" b="1" dirty="0">
                <a:latin typeface="Arial" panose="020B0604020202020204" pitchFamily="34" charset="0"/>
                <a:cs typeface="Arial" panose="020B0604020202020204" pitchFamily="34" charset="0"/>
              </a:rPr>
              <a:t>Το άγγιγμα πρέπει να χρησιμοποιείται διακριτικά (πολιτιστικό υπόβαθρο και τα προσωπικά πιστεύω του ασθενούς σε σχέση με το άγγιγμα ενός αγνώστου).</a:t>
            </a:r>
          </a:p>
          <a:p>
            <a:pPr>
              <a:defRPr/>
            </a:pPr>
            <a:endParaRPr lang="el-GR" sz="2000" dirty="0">
              <a:latin typeface="Arial" panose="020B0604020202020204" pitchFamily="34" charset="0"/>
              <a:cs typeface="Arial" panose="020B0604020202020204" pitchFamily="34" charset="0"/>
            </a:endParaRPr>
          </a:p>
          <a:p>
            <a:pPr>
              <a:defRPr/>
            </a:pPr>
            <a:r>
              <a:rPr lang="el-GR" sz="2000" dirty="0">
                <a:latin typeface="Arial" panose="020B0604020202020204" pitchFamily="34" charset="0"/>
                <a:cs typeface="Arial" panose="020B0604020202020204" pitchFamily="34" charset="0"/>
              </a:rPr>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Τίτλος 1"/>
          <p:cNvSpPr>
            <a:spLocks noGrp="1"/>
          </p:cNvSpPr>
          <p:nvPr>
            <p:ph type="title"/>
          </p:nvPr>
        </p:nvSpPr>
        <p:spPr>
          <a:xfrm>
            <a:off x="468313" y="115888"/>
            <a:ext cx="8229600" cy="908050"/>
          </a:xfrm>
        </p:spPr>
        <p:txBody>
          <a:bodyPr/>
          <a:lstStyle/>
          <a:p>
            <a:r>
              <a:rPr lang="el-GR" altLang="el-GR" smtClean="0"/>
              <a:t>Το άγγιγμα</a:t>
            </a:r>
          </a:p>
        </p:txBody>
      </p:sp>
      <p:sp>
        <p:nvSpPr>
          <p:cNvPr id="34819" name="Θέση αριθμού διαφάνειας 2"/>
          <p:cNvSpPr>
            <a:spLocks noGrp="1" noChangeArrowheads="1"/>
          </p:cNvSpPr>
          <p:nvPr>
            <p:ph type="sldNum" sz="quarter" idx="12"/>
          </p:nvPr>
        </p:nvSpPr>
        <p:spPr bwMode="auto">
          <a:noFill/>
          <a:ln>
            <a:miter lim="800000"/>
            <a:headEnd/>
            <a:tailEnd/>
          </a:ln>
        </p:spPr>
        <p:txBody>
          <a:bodyPr/>
          <a:lstStyle/>
          <a:p>
            <a:fld id="{CAF6EE5E-3419-4892-82B4-60A0D341B6E3}" type="slidenum">
              <a:rPr lang="el-GR" altLang="el-GR"/>
              <a:pPr/>
              <a:t>26</a:t>
            </a:fld>
            <a:endParaRPr lang="el-GR" altLang="el-GR"/>
          </a:p>
        </p:txBody>
      </p:sp>
      <p:sp>
        <p:nvSpPr>
          <p:cNvPr id="34820" name="TextBox 4"/>
          <p:cNvSpPr txBox="1">
            <a:spLocks noChangeArrowheads="1"/>
          </p:cNvSpPr>
          <p:nvPr/>
        </p:nvSpPr>
        <p:spPr bwMode="auto">
          <a:xfrm>
            <a:off x="468313" y="1858963"/>
            <a:ext cx="8229600" cy="3416300"/>
          </a:xfrm>
          <a:prstGeom prst="rect">
            <a:avLst/>
          </a:prstGeom>
          <a:noFill/>
          <a:ln w="9525">
            <a:noFill/>
            <a:miter lim="800000"/>
            <a:headEnd/>
            <a:tailEnd/>
          </a:ln>
        </p:spPr>
        <p:txBody>
          <a:bodyPr>
            <a:spAutoFit/>
          </a:bodyPr>
          <a:lstStyle/>
          <a:p>
            <a:pPr marL="342900" indent="-342900" algn="just">
              <a:buFont typeface="Arial" charset="0"/>
              <a:buChar char="•"/>
            </a:pPr>
            <a:r>
              <a:rPr lang="el-GR" altLang="el-GR" sz="2400"/>
              <a:t>Ο νοσηλευτής θα πρέπει να έχει την σύμφωνη γνώμη του ασθενούς για να τον αγγίξει.</a:t>
            </a:r>
          </a:p>
          <a:p>
            <a:pPr marL="342900" indent="-342900" algn="just">
              <a:buFont typeface="Arial" charset="0"/>
              <a:buChar char="•"/>
            </a:pPr>
            <a:endParaRPr lang="el-GR" altLang="el-GR" sz="2400"/>
          </a:p>
          <a:p>
            <a:pPr marL="342900" indent="-342900" algn="just">
              <a:buFont typeface="Arial" charset="0"/>
              <a:buChar char="•"/>
            </a:pPr>
            <a:r>
              <a:rPr lang="el-GR" altLang="el-GR" sz="2400"/>
              <a:t>Τα μηνύματα που συνοδεύονται από ένα άγγιγμα, μπορούν να προσθέσουν </a:t>
            </a:r>
            <a:r>
              <a:rPr lang="el-GR" altLang="el-GR" sz="2400" b="1"/>
              <a:t>ένα αίσθημα στοργής και συμπόνιας</a:t>
            </a:r>
            <a:r>
              <a:rPr lang="el-GR" altLang="el-GR" sz="2400"/>
              <a:t>. Αγγίζοντας έναν ασθενή με ζεστασιά στον ώμο και λέγοντας του «Χαίρομαι που το φάρμακο απάλυνε τον πόνο σας», ο νοσηλευτής υποδηλώνει ότι ενδιαφέρεται πραγματικά.</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Τίτλος 1"/>
          <p:cNvSpPr>
            <a:spLocks noGrp="1"/>
          </p:cNvSpPr>
          <p:nvPr>
            <p:ph type="title"/>
          </p:nvPr>
        </p:nvSpPr>
        <p:spPr>
          <a:xfrm>
            <a:off x="457200" y="533400"/>
            <a:ext cx="8229600" cy="906463"/>
          </a:xfrm>
        </p:spPr>
        <p:txBody>
          <a:bodyPr/>
          <a:lstStyle/>
          <a:p>
            <a:r>
              <a:rPr lang="el-GR" altLang="el-GR" smtClean="0"/>
              <a:t>Διαπολιτισμικές ιδιαιτερότητες στην επικοινωνία</a:t>
            </a:r>
            <a:br>
              <a:rPr lang="el-GR" altLang="el-GR" smtClean="0"/>
            </a:br>
            <a:endParaRPr lang="el-GR" altLang="el-GR" smtClean="0"/>
          </a:p>
        </p:txBody>
      </p:sp>
      <p:sp>
        <p:nvSpPr>
          <p:cNvPr id="35843" name="Θέση αριθμού διαφάνειας 2"/>
          <p:cNvSpPr>
            <a:spLocks noGrp="1" noChangeArrowheads="1"/>
          </p:cNvSpPr>
          <p:nvPr>
            <p:ph type="sldNum" sz="quarter" idx="12"/>
          </p:nvPr>
        </p:nvSpPr>
        <p:spPr bwMode="auto">
          <a:noFill/>
          <a:ln>
            <a:miter lim="800000"/>
            <a:headEnd/>
            <a:tailEnd/>
          </a:ln>
        </p:spPr>
        <p:txBody>
          <a:bodyPr/>
          <a:lstStyle/>
          <a:p>
            <a:fld id="{B77E9C7B-225C-4C7D-AD5A-CBBC037551A8}" type="slidenum">
              <a:rPr lang="el-GR" altLang="el-GR"/>
              <a:pPr/>
              <a:t>27</a:t>
            </a:fld>
            <a:endParaRPr lang="el-GR" altLang="el-GR"/>
          </a:p>
        </p:txBody>
      </p:sp>
      <p:sp>
        <p:nvSpPr>
          <p:cNvPr id="35844" name="TextBox 4"/>
          <p:cNvSpPr txBox="1">
            <a:spLocks noChangeArrowheads="1"/>
          </p:cNvSpPr>
          <p:nvPr/>
        </p:nvSpPr>
        <p:spPr bwMode="auto">
          <a:xfrm>
            <a:off x="342900" y="1498600"/>
            <a:ext cx="8458200" cy="5108575"/>
          </a:xfrm>
          <a:prstGeom prst="rect">
            <a:avLst/>
          </a:prstGeom>
          <a:noFill/>
          <a:ln w="9525">
            <a:noFill/>
            <a:miter lim="800000"/>
            <a:headEnd/>
            <a:tailEnd/>
          </a:ln>
        </p:spPr>
        <p:txBody>
          <a:bodyPr>
            <a:spAutoFit/>
          </a:bodyPr>
          <a:lstStyle/>
          <a:p>
            <a:pPr marL="285750" indent="-285750">
              <a:lnSpc>
                <a:spcPct val="150000"/>
              </a:lnSpc>
              <a:buFont typeface="Wingdings" pitchFamily="2" charset="2"/>
              <a:buChar char="§"/>
            </a:pPr>
            <a:r>
              <a:rPr lang="el-GR" altLang="el-GR" sz="2200"/>
              <a:t>Η χειραψία στο κατώφλι μιας πόρτας θεωρείται ατυχία στη Ρωσία.</a:t>
            </a:r>
          </a:p>
          <a:p>
            <a:pPr marL="285750" indent="-285750">
              <a:lnSpc>
                <a:spcPct val="150000"/>
              </a:lnSpc>
              <a:buFont typeface="Wingdings" pitchFamily="2" charset="2"/>
              <a:buChar char="§"/>
            </a:pPr>
            <a:r>
              <a:rPr lang="el-GR" altLang="el-GR" sz="2200"/>
              <a:t>Στο Νεπάλ, όπως και στο δυτικό πολιτισμό, θεωρείται αγένεια να περάσει κάποιος πάνω από τα απλωμένα πόδια κάποιου άλλου.</a:t>
            </a:r>
          </a:p>
          <a:p>
            <a:pPr marL="285750" indent="-285750">
              <a:lnSpc>
                <a:spcPct val="150000"/>
              </a:lnSpc>
              <a:buFont typeface="Wingdings" pitchFamily="2" charset="2"/>
              <a:buChar char="§"/>
            </a:pPr>
            <a:r>
              <a:rPr lang="el-GR" altLang="el-GR" sz="2200" b="1"/>
              <a:t>Οι Ιταλοί </a:t>
            </a:r>
            <a:r>
              <a:rPr lang="el-GR" altLang="el-GR" sz="2200"/>
              <a:t>είναι συναισθηματικά </a:t>
            </a:r>
            <a:r>
              <a:rPr lang="el-GR" altLang="el-GR" sz="2200" b="1"/>
              <a:t>ιδιαίτερα εκδηλωτικοί</a:t>
            </a:r>
            <a:r>
              <a:rPr lang="el-GR" altLang="el-GR" sz="2200"/>
              <a:t>, οπότε είναι αναμενόμενο να δει κάποιος πολλούς εναγκαλισμούς και φιλιά ανάμεσά τους (ακόμη και ανάμεσα σε άντρες), αλλά και παρατεταμένες χειραψίες.</a:t>
            </a:r>
          </a:p>
          <a:p>
            <a:pPr marL="285750" indent="-285750">
              <a:lnSpc>
                <a:spcPct val="150000"/>
              </a:lnSpc>
              <a:buFont typeface="Wingdings" pitchFamily="2" charset="2"/>
              <a:buChar char="§"/>
            </a:pPr>
            <a:r>
              <a:rPr lang="el-GR" altLang="el-GR" sz="2200"/>
              <a:t>Επιπλέον οι Ιταλοί εκδηλώνουν τον </a:t>
            </a:r>
            <a:r>
              <a:rPr lang="el-GR" altLang="el-GR" sz="2200" b="1"/>
              <a:t>πόνο</a:t>
            </a:r>
            <a:r>
              <a:rPr lang="el-GR" altLang="el-GR" sz="2200"/>
              <a:t> τους πολύ έντονα τόσο με </a:t>
            </a:r>
            <a:r>
              <a:rPr lang="el-GR" altLang="el-GR" sz="2200" b="1"/>
              <a:t>επιφωνήματα όσο και λεκτικά</a:t>
            </a:r>
            <a:r>
              <a:rPr lang="el-GR" altLang="el-GR" sz="2200"/>
              <a: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Τίτλος 1"/>
          <p:cNvSpPr>
            <a:spLocks noGrp="1"/>
          </p:cNvSpPr>
          <p:nvPr>
            <p:ph type="title"/>
          </p:nvPr>
        </p:nvSpPr>
        <p:spPr>
          <a:xfrm>
            <a:off x="468313" y="115888"/>
            <a:ext cx="8229600" cy="1103312"/>
          </a:xfrm>
        </p:spPr>
        <p:txBody>
          <a:bodyPr/>
          <a:lstStyle/>
          <a:p>
            <a:r>
              <a:rPr lang="el-GR" altLang="el-GR" smtClean="0"/>
              <a:t>Διαπολιτισμικές ιδιαιτερότητες στην επικοινωνία</a:t>
            </a:r>
          </a:p>
        </p:txBody>
      </p:sp>
      <p:sp>
        <p:nvSpPr>
          <p:cNvPr id="36867" name="Θέση αριθμού διαφάνειας 2"/>
          <p:cNvSpPr>
            <a:spLocks noGrp="1" noChangeArrowheads="1"/>
          </p:cNvSpPr>
          <p:nvPr>
            <p:ph type="sldNum" sz="quarter" idx="12"/>
          </p:nvPr>
        </p:nvSpPr>
        <p:spPr bwMode="auto">
          <a:noFill/>
          <a:ln>
            <a:miter lim="800000"/>
            <a:headEnd/>
            <a:tailEnd/>
          </a:ln>
        </p:spPr>
        <p:txBody>
          <a:bodyPr/>
          <a:lstStyle/>
          <a:p>
            <a:fld id="{C21C54E4-EA4C-4A4E-B9A5-0F95E9BD0398}" type="slidenum">
              <a:rPr lang="el-GR" altLang="el-GR"/>
              <a:pPr/>
              <a:t>28</a:t>
            </a:fld>
            <a:endParaRPr lang="el-GR" altLang="el-GR"/>
          </a:p>
        </p:txBody>
      </p:sp>
      <p:sp>
        <p:nvSpPr>
          <p:cNvPr id="36868" name="TextBox 4"/>
          <p:cNvSpPr txBox="1">
            <a:spLocks noChangeArrowheads="1"/>
          </p:cNvSpPr>
          <p:nvPr/>
        </p:nvSpPr>
        <p:spPr bwMode="auto">
          <a:xfrm>
            <a:off x="468313" y="1444625"/>
            <a:ext cx="8229600" cy="4522788"/>
          </a:xfrm>
          <a:prstGeom prst="rect">
            <a:avLst/>
          </a:prstGeom>
          <a:noFill/>
          <a:ln w="9525">
            <a:noFill/>
            <a:miter lim="800000"/>
            <a:headEnd/>
            <a:tailEnd/>
          </a:ln>
        </p:spPr>
        <p:txBody>
          <a:bodyPr>
            <a:spAutoFit/>
          </a:bodyPr>
          <a:lstStyle/>
          <a:p>
            <a:pPr marL="342900" indent="-342900" algn="just">
              <a:buFont typeface="Arial" charset="0"/>
              <a:buChar char="•"/>
            </a:pPr>
            <a:r>
              <a:rPr lang="el-GR" altLang="el-GR" sz="2400" b="1"/>
              <a:t>Στην Ασία</a:t>
            </a:r>
            <a:r>
              <a:rPr lang="el-GR" altLang="el-GR" sz="2400"/>
              <a:t>, είναι απαγορευτικό το άγγιγμα οποιουδήποτε μέρους του σώματος κάποιου άλλου </a:t>
            </a:r>
            <a:r>
              <a:rPr lang="el-GR" altLang="el-GR" sz="2400" b="1"/>
              <a:t>με το πόδι</a:t>
            </a:r>
            <a:r>
              <a:rPr lang="el-GR" altLang="el-GR" sz="2400"/>
              <a:t>, που θεωρείται το «χαμηλότερο» μέρος του σώματος.</a:t>
            </a:r>
          </a:p>
          <a:p>
            <a:pPr marL="342900" indent="-342900" algn="just">
              <a:buFont typeface="Arial" charset="0"/>
              <a:buChar char="•"/>
            </a:pPr>
            <a:endParaRPr lang="el-GR" altLang="el-GR" sz="2400"/>
          </a:p>
          <a:p>
            <a:pPr marL="342900" indent="-342900" algn="just">
              <a:buFont typeface="Arial" charset="0"/>
              <a:buChar char="•"/>
            </a:pPr>
            <a:r>
              <a:rPr lang="el-GR" altLang="el-GR" sz="2400" b="1"/>
              <a:t>Επίσης στην Ασία</a:t>
            </a:r>
            <a:r>
              <a:rPr lang="el-GR" altLang="el-GR" sz="2400"/>
              <a:t>, είναι σημαντικό να μην αγγίζει κάποιος τον άλλο στο κεφάλι ή να του ανακατεύει τα μαλλιά του. </a:t>
            </a:r>
            <a:r>
              <a:rPr lang="el-GR" altLang="el-GR" sz="2400" b="1"/>
              <a:t>Το κεφάλι είναι πνευματικά το «υψηλότερο» μέρος του σώματος.</a:t>
            </a:r>
          </a:p>
          <a:p>
            <a:pPr marL="342900" indent="-342900" algn="just">
              <a:buFont typeface="Arial" charset="0"/>
              <a:buChar char="•"/>
            </a:pPr>
            <a:endParaRPr lang="el-GR" altLang="el-GR" sz="2400"/>
          </a:p>
          <a:p>
            <a:pPr marL="342900" indent="-342900" algn="just">
              <a:buFont typeface="Arial" charset="0"/>
              <a:buChar char="•"/>
            </a:pPr>
            <a:r>
              <a:rPr lang="el-GR" altLang="el-GR" sz="2400" b="1"/>
              <a:t>Στην Ιαπωνία</a:t>
            </a:r>
            <a:r>
              <a:rPr lang="el-GR" altLang="el-GR" sz="2400"/>
              <a:t>, το άπλωμα μπροστά στο πρόσωπο κάποιου των τεσσάρων δακτύλων του χεριού, είναι ιδιαίτερα προσβλητικό, κάτι σαν να αποκαλείται «ζώο».</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l-GR" altLang="el-GR" smtClean="0">
                <a:solidFill>
                  <a:srgbClr val="820000"/>
                </a:solidFill>
              </a:rPr>
              <a:t>Στοιχεία Ανθρώπινης Επικοινωνίας</a:t>
            </a:r>
          </a:p>
        </p:txBody>
      </p:sp>
      <p:sp>
        <p:nvSpPr>
          <p:cNvPr id="7171" name="Content Placeholder 2"/>
          <p:cNvSpPr>
            <a:spLocks noGrp="1"/>
          </p:cNvSpPr>
          <p:nvPr>
            <p:ph idx="1"/>
          </p:nvPr>
        </p:nvSpPr>
        <p:spPr>
          <a:xfrm>
            <a:off x="611188" y="1196975"/>
            <a:ext cx="8075612" cy="5040313"/>
          </a:xfrm>
        </p:spPr>
        <p:txBody>
          <a:bodyPr/>
          <a:lstStyle/>
          <a:p>
            <a:pPr eaLnBrk="1" hangingPunct="1">
              <a:spcBef>
                <a:spcPts val="3000"/>
              </a:spcBef>
              <a:buFont typeface="Wingdings" pitchFamily="2" charset="2"/>
              <a:buChar char="Ø"/>
            </a:pPr>
            <a:r>
              <a:rPr lang="el-GR" altLang="el-GR" sz="2400" smtClean="0"/>
              <a:t>Πομπός</a:t>
            </a:r>
            <a:r>
              <a:rPr lang="en-US" altLang="el-GR" sz="2400" smtClean="0"/>
              <a:t>,</a:t>
            </a:r>
            <a:endParaRPr lang="el-GR" altLang="el-GR" sz="2400" smtClean="0"/>
          </a:p>
          <a:p>
            <a:pPr eaLnBrk="1" hangingPunct="1">
              <a:spcBef>
                <a:spcPts val="3000"/>
              </a:spcBef>
              <a:buFont typeface="Wingdings" pitchFamily="2" charset="2"/>
              <a:buChar char="Ø"/>
            </a:pPr>
            <a:r>
              <a:rPr lang="el-GR" altLang="el-GR" sz="2400" smtClean="0"/>
              <a:t>Δέκτης</a:t>
            </a:r>
            <a:r>
              <a:rPr lang="en-US" altLang="el-GR" sz="2400" smtClean="0"/>
              <a:t>,</a:t>
            </a:r>
            <a:endParaRPr lang="el-GR" altLang="el-GR" sz="2400" smtClean="0"/>
          </a:p>
          <a:p>
            <a:pPr eaLnBrk="1" hangingPunct="1">
              <a:spcBef>
                <a:spcPts val="3000"/>
              </a:spcBef>
              <a:buFont typeface="Wingdings" pitchFamily="2" charset="2"/>
              <a:buChar char="Ø"/>
            </a:pPr>
            <a:r>
              <a:rPr lang="el-GR" altLang="el-GR" sz="2400" smtClean="0"/>
              <a:t>Φυσικό Πλαίσιο</a:t>
            </a:r>
            <a:r>
              <a:rPr lang="en-US" altLang="el-GR" sz="2400" smtClean="0"/>
              <a:t>,</a:t>
            </a:r>
            <a:endParaRPr lang="el-GR" altLang="el-GR" sz="2400" smtClean="0"/>
          </a:p>
          <a:p>
            <a:pPr eaLnBrk="1" hangingPunct="1">
              <a:spcBef>
                <a:spcPts val="3000"/>
              </a:spcBef>
              <a:buFont typeface="Wingdings" pitchFamily="2" charset="2"/>
              <a:buChar char="Ø"/>
            </a:pPr>
            <a:r>
              <a:rPr lang="el-GR" altLang="el-GR" sz="2400" smtClean="0"/>
              <a:t>Πολιτισμικό Πλαίσιο</a:t>
            </a:r>
            <a:r>
              <a:rPr lang="en-US" altLang="el-GR" sz="2400" smtClean="0"/>
              <a:t>,</a:t>
            </a:r>
            <a:endParaRPr lang="el-GR" altLang="el-GR" sz="2400" smtClean="0"/>
          </a:p>
          <a:p>
            <a:pPr eaLnBrk="1" hangingPunct="1">
              <a:spcBef>
                <a:spcPts val="3000"/>
              </a:spcBef>
              <a:buFont typeface="Wingdings" pitchFamily="2" charset="2"/>
              <a:buChar char="Ø"/>
            </a:pPr>
            <a:r>
              <a:rPr lang="el-GR" altLang="el-GR" sz="2400" smtClean="0"/>
              <a:t>Κοινωνικοψυχολογικό Πλαίσιο</a:t>
            </a:r>
            <a:r>
              <a:rPr lang="en-US" altLang="el-GR" sz="2400" smtClean="0"/>
              <a:t>,</a:t>
            </a:r>
            <a:endParaRPr lang="el-GR" altLang="el-GR" sz="2400" smtClean="0"/>
          </a:p>
          <a:p>
            <a:pPr eaLnBrk="1" hangingPunct="1">
              <a:spcBef>
                <a:spcPts val="3000"/>
              </a:spcBef>
              <a:buFont typeface="Wingdings" pitchFamily="2" charset="2"/>
              <a:buChar char="Ø"/>
            </a:pPr>
            <a:r>
              <a:rPr lang="el-GR" altLang="el-GR" sz="2400" smtClean="0"/>
              <a:t>Χρονικό Πλαίσιο</a:t>
            </a:r>
            <a:r>
              <a:rPr lang="en-US" altLang="el-GR" sz="2400" smtClean="0"/>
              <a:t>.</a:t>
            </a:r>
            <a:endParaRPr lang="el-GR" altLang="el-GR" sz="2400" smtClean="0"/>
          </a:p>
          <a:p>
            <a:pPr eaLnBrk="1" hangingPunct="1"/>
            <a:endParaRPr lang="el-GR" altLang="el-GR" smtClean="0"/>
          </a:p>
        </p:txBody>
      </p:sp>
      <p:sp>
        <p:nvSpPr>
          <p:cNvPr id="7172" name="Slide Number Placeholder 3"/>
          <p:cNvSpPr>
            <a:spLocks noGrp="1"/>
          </p:cNvSpPr>
          <p:nvPr>
            <p:ph type="sldNum" sz="quarter" idx="12"/>
          </p:nvPr>
        </p:nvSpPr>
        <p:spPr bwMode="auto">
          <a:noFill/>
          <a:ln>
            <a:miter lim="800000"/>
            <a:headEnd/>
            <a:tailEnd/>
          </a:ln>
        </p:spPr>
        <p:txBody>
          <a:bodyPr/>
          <a:lstStyle/>
          <a:p>
            <a:fld id="{F295AD15-8033-406D-9090-5C0F31328F92}" type="slidenum">
              <a:rPr lang="el-GR" altLang="el-GR"/>
              <a:pPr/>
              <a:t>2</a:t>
            </a:fld>
            <a:endParaRPr lang="el-GR" altLang="el-G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Τίτλος 1"/>
          <p:cNvSpPr>
            <a:spLocks noGrp="1"/>
          </p:cNvSpPr>
          <p:nvPr>
            <p:ph type="title"/>
          </p:nvPr>
        </p:nvSpPr>
        <p:spPr>
          <a:xfrm>
            <a:off x="446088" y="479425"/>
            <a:ext cx="8229600" cy="906463"/>
          </a:xfrm>
        </p:spPr>
        <p:txBody>
          <a:bodyPr/>
          <a:lstStyle/>
          <a:p>
            <a:r>
              <a:rPr lang="el-GR" altLang="el-GR" smtClean="0"/>
              <a:t>Δεξιότητες αποτελεσματικής επικοινωνίας</a:t>
            </a:r>
            <a:br>
              <a:rPr lang="el-GR" altLang="el-GR" smtClean="0"/>
            </a:br>
            <a:endParaRPr lang="el-GR" altLang="el-GR" smtClean="0"/>
          </a:p>
        </p:txBody>
      </p:sp>
      <p:sp>
        <p:nvSpPr>
          <p:cNvPr id="37891" name="Θέση αριθμού διαφάνειας 2"/>
          <p:cNvSpPr>
            <a:spLocks noGrp="1" noChangeArrowheads="1"/>
          </p:cNvSpPr>
          <p:nvPr>
            <p:ph type="sldNum" sz="quarter" idx="12"/>
          </p:nvPr>
        </p:nvSpPr>
        <p:spPr bwMode="auto">
          <a:noFill/>
          <a:ln>
            <a:miter lim="800000"/>
            <a:headEnd/>
            <a:tailEnd/>
          </a:ln>
        </p:spPr>
        <p:txBody>
          <a:bodyPr/>
          <a:lstStyle/>
          <a:p>
            <a:fld id="{716255C9-6F00-4B7F-90B9-5F44CE71492C}" type="slidenum">
              <a:rPr lang="el-GR" altLang="el-GR"/>
              <a:pPr/>
              <a:t>29</a:t>
            </a:fld>
            <a:endParaRPr lang="el-GR" altLang="el-GR"/>
          </a:p>
        </p:txBody>
      </p:sp>
      <p:sp>
        <p:nvSpPr>
          <p:cNvPr id="5" name="TextBox 4"/>
          <p:cNvSpPr txBox="1"/>
          <p:nvPr/>
        </p:nvSpPr>
        <p:spPr>
          <a:xfrm>
            <a:off x="304800" y="1225550"/>
            <a:ext cx="8474075" cy="5632450"/>
          </a:xfrm>
          <a:prstGeom prst="rect">
            <a:avLst/>
          </a:prstGeom>
          <a:noFill/>
        </p:spPr>
        <p:txBody>
          <a:bodyPr>
            <a:spAutoFit/>
          </a:bodyPr>
          <a:lstStyle/>
          <a:p>
            <a:pPr>
              <a:defRPr/>
            </a:pPr>
            <a:r>
              <a:rPr lang="el-GR" sz="2000" b="1" dirty="0">
                <a:latin typeface="Arial" panose="020B0604020202020204" pitchFamily="34" charset="0"/>
                <a:cs typeface="Arial" panose="020B0604020202020204" pitchFamily="34" charset="0"/>
              </a:rPr>
              <a:t>Η Ενεργητική ακρόαση</a:t>
            </a:r>
          </a:p>
          <a:p>
            <a:pPr marL="342900" indent="-342900" algn="just">
              <a:buFont typeface="Arial" panose="020B0604020202020204" pitchFamily="34" charset="0"/>
              <a:buChar char="•"/>
              <a:defRPr/>
            </a:pPr>
            <a:r>
              <a:rPr lang="el-GR" sz="2000" dirty="0">
                <a:latin typeface="Arial" panose="020B0604020202020204" pitchFamily="34" charset="0"/>
                <a:cs typeface="Arial" panose="020B0604020202020204" pitchFamily="34" charset="0"/>
              </a:rPr>
              <a:t>Απαιτεί μεγάλη </a:t>
            </a:r>
            <a:r>
              <a:rPr lang="el-GR" sz="2000" b="1" dirty="0">
                <a:latin typeface="Arial" panose="020B0604020202020204" pitchFamily="34" charset="0"/>
                <a:cs typeface="Arial" panose="020B0604020202020204" pitchFamily="34" charset="0"/>
              </a:rPr>
              <a:t>αυτοσυγκέντρωση και αποτελεί εστιασμένη ενέργεια</a:t>
            </a:r>
            <a:r>
              <a:rPr lang="el-GR" sz="2000" dirty="0">
                <a:latin typeface="Arial" panose="020B0604020202020204" pitchFamily="34" charset="0"/>
                <a:cs typeface="Arial" panose="020B0604020202020204" pitchFamily="34" charset="0"/>
              </a:rPr>
              <a:t>.</a:t>
            </a:r>
          </a:p>
          <a:p>
            <a:pPr marL="342900" indent="-342900" algn="just">
              <a:buFont typeface="Arial" panose="020B0604020202020204" pitchFamily="34" charset="0"/>
              <a:buChar char="•"/>
              <a:defRPr/>
            </a:pPr>
            <a:r>
              <a:rPr lang="el-GR" sz="2000" b="1" dirty="0">
                <a:latin typeface="Arial" panose="020B0604020202020204" pitchFamily="34" charset="0"/>
                <a:cs typeface="Arial" panose="020B0604020202020204" pitchFamily="34" charset="0"/>
              </a:rPr>
              <a:t>Όλες οι αισθήσεις χρησιμοποιούνται για να ερμηνεύουν τα μη λεκτικά μηνύματα </a:t>
            </a:r>
            <a:r>
              <a:rPr lang="el-GR" sz="2000" dirty="0">
                <a:latin typeface="Arial" panose="020B0604020202020204" pitchFamily="34" charset="0"/>
                <a:cs typeface="Arial" panose="020B0604020202020204" pitchFamily="34" charset="0"/>
              </a:rPr>
              <a:t>δίνοντας προσοχή στα λεγόμενα του συνομιλητή επικεντρώνοντας στην </a:t>
            </a:r>
            <a:r>
              <a:rPr lang="el-GR" sz="2000" b="1" dirty="0">
                <a:latin typeface="Arial" panose="020B0604020202020204" pitchFamily="34" charset="0"/>
                <a:cs typeface="Arial" panose="020B0604020202020204" pitchFamily="34" charset="0"/>
              </a:rPr>
              <a:t>αμφίδρομη ανταλλαγή μηνυμάτων </a:t>
            </a:r>
            <a:r>
              <a:rPr lang="el-GR" sz="2000" dirty="0">
                <a:latin typeface="Arial" panose="020B0604020202020204" pitchFamily="34" charset="0"/>
                <a:cs typeface="Arial" panose="020B0604020202020204" pitchFamily="34" charset="0"/>
              </a:rPr>
              <a:t>μαζί του.</a:t>
            </a:r>
          </a:p>
          <a:p>
            <a:pPr marL="342900" indent="-342900" algn="just">
              <a:buFont typeface="Arial" panose="020B0604020202020204" pitchFamily="34" charset="0"/>
              <a:buChar char="•"/>
              <a:defRPr/>
            </a:pPr>
            <a:r>
              <a:rPr lang="el-GR" sz="2000" dirty="0">
                <a:latin typeface="Arial" panose="020B0604020202020204" pitchFamily="34" charset="0"/>
                <a:cs typeface="Arial" panose="020B0604020202020204" pitchFamily="34" charset="0"/>
              </a:rPr>
              <a:t>Πρέπει να δίνεται </a:t>
            </a:r>
            <a:r>
              <a:rPr lang="el-GR" sz="2000" b="1" dirty="0">
                <a:latin typeface="Arial" panose="020B0604020202020204" pitchFamily="34" charset="0"/>
                <a:cs typeface="Arial" panose="020B0604020202020204" pitchFamily="34" charset="0"/>
              </a:rPr>
              <a:t>προσοχή</a:t>
            </a:r>
            <a:r>
              <a:rPr lang="el-GR" sz="2000" dirty="0">
                <a:latin typeface="Arial" panose="020B0604020202020204" pitchFamily="34" charset="0"/>
                <a:cs typeface="Arial" panose="020B0604020202020204" pitchFamily="34" charset="0"/>
              </a:rPr>
              <a:t> τόσο στα </a:t>
            </a:r>
            <a:r>
              <a:rPr lang="el-GR" sz="2000" b="1" dirty="0">
                <a:latin typeface="Arial" panose="020B0604020202020204" pitchFamily="34" charset="0"/>
                <a:cs typeface="Arial" panose="020B0604020202020204" pitchFamily="34" charset="0"/>
              </a:rPr>
              <a:t>συναισθήματα όσο και στις λέξεις.</a:t>
            </a:r>
          </a:p>
          <a:p>
            <a:pPr>
              <a:defRPr/>
            </a:pPr>
            <a:endParaRPr lang="el-GR" sz="2000" dirty="0">
              <a:latin typeface="Arial" panose="020B0604020202020204" pitchFamily="34" charset="0"/>
              <a:cs typeface="Arial" panose="020B0604020202020204" pitchFamily="34" charset="0"/>
            </a:endParaRPr>
          </a:p>
          <a:p>
            <a:pPr>
              <a:defRPr/>
            </a:pPr>
            <a:r>
              <a:rPr lang="el-GR" sz="2000" b="1" dirty="0">
                <a:latin typeface="Arial" panose="020B0604020202020204" pitchFamily="34" charset="0"/>
                <a:cs typeface="Arial" panose="020B0604020202020204" pitchFamily="34" charset="0"/>
              </a:rPr>
              <a:t>Ενεργητική ακρόαση</a:t>
            </a:r>
          </a:p>
          <a:p>
            <a:pPr marL="342900" indent="-342900">
              <a:buFont typeface="Arial" panose="020B0604020202020204" pitchFamily="34" charset="0"/>
              <a:buChar char="•"/>
              <a:defRPr/>
            </a:pPr>
            <a:r>
              <a:rPr lang="el-GR" sz="2000" dirty="0">
                <a:latin typeface="Arial" panose="020B0604020202020204" pitchFamily="34" charset="0"/>
                <a:cs typeface="Arial" panose="020B0604020202020204" pitchFamily="34" charset="0"/>
              </a:rPr>
              <a:t>Με την ενεργητική ακρόαση ο νοσηλευτής εκδηλώνει </a:t>
            </a:r>
            <a:r>
              <a:rPr lang="el-GR" sz="2000" b="1" dirty="0">
                <a:latin typeface="Arial" panose="020B0604020202020204" pitchFamily="34" charset="0"/>
                <a:cs typeface="Arial" panose="020B0604020202020204" pitchFamily="34" charset="0"/>
              </a:rPr>
              <a:t>ενδιαφέρον</a:t>
            </a:r>
            <a:r>
              <a:rPr lang="el-GR" sz="2000" dirty="0">
                <a:latin typeface="Arial" panose="020B0604020202020204" pitchFamily="34" charset="0"/>
                <a:cs typeface="Arial" panose="020B0604020202020204" pitchFamily="34" charset="0"/>
              </a:rPr>
              <a:t> για τον ασθενή και μπορεί να </a:t>
            </a:r>
            <a:r>
              <a:rPr lang="el-GR" sz="2000" b="1" dirty="0">
                <a:latin typeface="Arial" panose="020B0604020202020204" pitchFamily="34" charset="0"/>
                <a:cs typeface="Arial" panose="020B0604020202020204" pitchFamily="34" charset="0"/>
              </a:rPr>
              <a:t>δημιουργήσει μια σχέση εμπιστοσύνης μαζί του.</a:t>
            </a:r>
          </a:p>
          <a:p>
            <a:pPr marL="342900" indent="-342900">
              <a:buFont typeface="Arial" panose="020B0604020202020204" pitchFamily="34" charset="0"/>
              <a:buChar char="•"/>
              <a:defRPr/>
            </a:pPr>
            <a:r>
              <a:rPr lang="el-GR" sz="2000" dirty="0">
                <a:latin typeface="Arial" panose="020B0604020202020204" pitchFamily="34" charset="0"/>
                <a:cs typeface="Arial" panose="020B0604020202020204" pitchFamily="34" charset="0"/>
              </a:rPr>
              <a:t>Διατηρεί </a:t>
            </a:r>
            <a:r>
              <a:rPr lang="el-GR" sz="2000" b="1" dirty="0">
                <a:latin typeface="Arial" panose="020B0604020202020204" pitchFamily="34" charset="0"/>
                <a:cs typeface="Arial" panose="020B0604020202020204" pitchFamily="34" charset="0"/>
              </a:rPr>
              <a:t>οπτική επαφή χωρίς να κοιτάζει επίμονα, αφιερώνει στον ασθενή όλη του την προσοχή </a:t>
            </a:r>
            <a:r>
              <a:rPr lang="el-GR" sz="2000" dirty="0">
                <a:latin typeface="Arial" panose="020B0604020202020204" pitchFamily="34" charset="0"/>
                <a:cs typeface="Arial" panose="020B0604020202020204" pitchFamily="34" charset="0"/>
              </a:rPr>
              <a:t>και καταβάλλει συνειδητή προσπάθεια να αποκλείσει θορύβους και οτιδήποτε αποσπά την προσοχή.</a:t>
            </a:r>
          </a:p>
          <a:p>
            <a:pPr marL="342900" indent="-342900">
              <a:buFont typeface="Arial" panose="020B0604020202020204" pitchFamily="34" charset="0"/>
              <a:buChar char="•"/>
              <a:defRPr/>
            </a:pPr>
            <a:r>
              <a:rPr lang="el-GR" sz="2000" dirty="0">
                <a:latin typeface="Arial" panose="020B0604020202020204" pitchFamily="34" charset="0"/>
                <a:cs typeface="Arial" panose="020B0604020202020204" pitchFamily="34" charset="0"/>
              </a:rPr>
              <a:t>Επίσης </a:t>
            </a:r>
            <a:r>
              <a:rPr lang="el-GR" sz="2000" b="1" dirty="0">
                <a:latin typeface="Arial" panose="020B0604020202020204" pitchFamily="34" charset="0"/>
                <a:cs typeface="Arial" panose="020B0604020202020204" pitchFamily="34" charset="0"/>
              </a:rPr>
              <a:t>δεν διακόπτει τον ομιλητή </a:t>
            </a:r>
            <a:r>
              <a:rPr lang="el-GR" sz="2000" dirty="0">
                <a:latin typeface="Arial" panose="020B0604020202020204" pitchFamily="34" charset="0"/>
                <a:cs typeface="Arial" panose="020B0604020202020204" pitchFamily="34" charset="0"/>
              </a:rPr>
              <a:t>και περιμένει να ακούσει ολόκληρο το μήνυμα προτού αρχίσει να ερμηνεύει τα όσα ειπώθηκαν</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Τίτλος 1"/>
          <p:cNvSpPr>
            <a:spLocks noGrp="1"/>
          </p:cNvSpPr>
          <p:nvPr>
            <p:ph type="title"/>
          </p:nvPr>
        </p:nvSpPr>
        <p:spPr>
          <a:xfrm>
            <a:off x="381000" y="685800"/>
            <a:ext cx="8229600" cy="906463"/>
          </a:xfrm>
        </p:spPr>
        <p:txBody>
          <a:bodyPr/>
          <a:lstStyle/>
          <a:p>
            <a:r>
              <a:rPr lang="el-GR" altLang="el-GR" smtClean="0"/>
              <a:t>Μη λεκτικές εκφράσεις που υποδηλώνουν ενεργητική ακρόαση</a:t>
            </a:r>
            <a:br>
              <a:rPr lang="el-GR" altLang="el-GR" smtClean="0"/>
            </a:br>
            <a:endParaRPr lang="el-GR" altLang="el-GR" smtClean="0"/>
          </a:p>
        </p:txBody>
      </p:sp>
      <p:sp>
        <p:nvSpPr>
          <p:cNvPr id="38915" name="Θέση αριθμού διαφάνειας 2"/>
          <p:cNvSpPr>
            <a:spLocks noGrp="1" noChangeArrowheads="1"/>
          </p:cNvSpPr>
          <p:nvPr>
            <p:ph type="sldNum" sz="quarter" idx="12"/>
          </p:nvPr>
        </p:nvSpPr>
        <p:spPr bwMode="auto">
          <a:noFill/>
          <a:ln>
            <a:miter lim="800000"/>
            <a:headEnd/>
            <a:tailEnd/>
          </a:ln>
        </p:spPr>
        <p:txBody>
          <a:bodyPr/>
          <a:lstStyle/>
          <a:p>
            <a:fld id="{CD9DCC09-35B9-4579-9DA6-436A9ED9D147}" type="slidenum">
              <a:rPr lang="el-GR" altLang="el-GR"/>
              <a:pPr/>
              <a:t>30</a:t>
            </a:fld>
            <a:endParaRPr lang="el-GR" altLang="el-GR"/>
          </a:p>
        </p:txBody>
      </p:sp>
      <p:sp>
        <p:nvSpPr>
          <p:cNvPr id="5" name="TextBox 4"/>
          <p:cNvSpPr txBox="1"/>
          <p:nvPr/>
        </p:nvSpPr>
        <p:spPr>
          <a:xfrm>
            <a:off x="381000" y="1858963"/>
            <a:ext cx="8316913" cy="4154487"/>
          </a:xfrm>
          <a:prstGeom prst="rect">
            <a:avLst/>
          </a:prstGeom>
          <a:noFill/>
        </p:spPr>
        <p:txBody>
          <a:bodyPr>
            <a:spAutoFit/>
          </a:bodyPr>
          <a:lstStyle/>
          <a:p>
            <a:pPr marL="342900" indent="-342900">
              <a:buFont typeface="Wingdings" panose="05000000000000000000" pitchFamily="2" charset="2"/>
              <a:buChar char="ü"/>
              <a:defRPr/>
            </a:pPr>
            <a:r>
              <a:rPr lang="el-GR" sz="2400" b="1" dirty="0">
                <a:latin typeface="Arial" panose="020B0604020202020204" pitchFamily="34" charset="0"/>
                <a:cs typeface="Arial" panose="020B0604020202020204" pitchFamily="34" charset="0"/>
              </a:rPr>
              <a:t>Η κλίση του σώματος προς τα εμπρός,</a:t>
            </a:r>
          </a:p>
          <a:p>
            <a:pPr marL="342900" indent="-342900">
              <a:buFont typeface="Wingdings" panose="05000000000000000000" pitchFamily="2" charset="2"/>
              <a:buChar char="ü"/>
              <a:defRPr/>
            </a:pPr>
            <a:endParaRPr lang="el-GR" sz="24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defRPr/>
            </a:pPr>
            <a:r>
              <a:rPr lang="el-GR" sz="2400" b="1" dirty="0">
                <a:latin typeface="Arial" panose="020B0604020202020204" pitchFamily="34" charset="0"/>
                <a:cs typeface="Arial" panose="020B0604020202020204" pitchFamily="34" charset="0"/>
              </a:rPr>
              <a:t>η επικέντρωση της προσοχής στο πρόσωπο του ασθενή,</a:t>
            </a:r>
          </a:p>
          <a:p>
            <a:pPr marL="342900" indent="-342900">
              <a:buFont typeface="Wingdings" panose="05000000000000000000" pitchFamily="2" charset="2"/>
              <a:buChar char="ü"/>
              <a:defRPr/>
            </a:pPr>
            <a:endParaRPr lang="el-GR" sz="24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defRPr/>
            </a:pPr>
            <a:r>
              <a:rPr lang="el-GR" sz="2400" b="1" dirty="0">
                <a:latin typeface="Arial" panose="020B0604020202020204" pitchFamily="34" charset="0"/>
                <a:cs typeface="Arial" panose="020B0604020202020204" pitchFamily="34" charset="0"/>
              </a:rPr>
              <a:t>ένα νεύμα ότι το μήνυμα είναι κατανοητό και</a:t>
            </a:r>
          </a:p>
          <a:p>
            <a:pPr>
              <a:defRPr/>
            </a:pPr>
            <a:endParaRPr lang="el-GR"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defRPr/>
            </a:pPr>
            <a:r>
              <a:rPr lang="el-GR" sz="2400" b="1" dirty="0">
                <a:latin typeface="Arial" panose="020B0604020202020204" pitchFamily="34" charset="0"/>
                <a:cs typeface="Arial" panose="020B0604020202020204" pitchFamily="34" charset="0"/>
              </a:rPr>
              <a:t>η διατήρηση μιας άνετης στάσης του σώματος (καθιστή θέση, στο επίπεδο ματιών του ασθενή, με κλίση του σώματος προς αυτόν και χωρίς τα πόδια να είναι σταυρωμένα).</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Τίτλος 1"/>
          <p:cNvSpPr>
            <a:spLocks noGrp="1"/>
          </p:cNvSpPr>
          <p:nvPr>
            <p:ph type="title"/>
          </p:nvPr>
        </p:nvSpPr>
        <p:spPr>
          <a:xfrm>
            <a:off x="414338" y="457200"/>
            <a:ext cx="8229600" cy="906463"/>
          </a:xfrm>
        </p:spPr>
        <p:txBody>
          <a:bodyPr/>
          <a:lstStyle/>
          <a:p>
            <a:r>
              <a:rPr lang="el-GR" altLang="el-GR" smtClean="0"/>
              <a:t/>
            </a:r>
            <a:br>
              <a:rPr lang="el-GR" altLang="el-GR" smtClean="0"/>
            </a:br>
            <a:r>
              <a:rPr lang="el-GR" altLang="el-GR" sz="3200" smtClean="0"/>
              <a:t>Δεξιότητες που βοηθούν τον νοσηλευτή όταν δίνει πληροφορίες στον ασθενή</a:t>
            </a:r>
          </a:p>
        </p:txBody>
      </p:sp>
      <p:sp>
        <p:nvSpPr>
          <p:cNvPr id="39939" name="Θέση αριθμού διαφάνειας 2"/>
          <p:cNvSpPr>
            <a:spLocks noGrp="1" noChangeArrowheads="1"/>
          </p:cNvSpPr>
          <p:nvPr>
            <p:ph type="sldNum" sz="quarter" idx="12"/>
          </p:nvPr>
        </p:nvSpPr>
        <p:spPr bwMode="auto">
          <a:noFill/>
          <a:ln>
            <a:miter lim="800000"/>
            <a:headEnd/>
            <a:tailEnd/>
          </a:ln>
        </p:spPr>
        <p:txBody>
          <a:bodyPr/>
          <a:lstStyle/>
          <a:p>
            <a:fld id="{9E7B61DD-0952-4312-8488-337FE657611D}" type="slidenum">
              <a:rPr lang="el-GR" altLang="el-GR"/>
              <a:pPr/>
              <a:t>31</a:t>
            </a:fld>
            <a:endParaRPr lang="el-GR" altLang="el-GR"/>
          </a:p>
        </p:txBody>
      </p:sp>
      <p:sp>
        <p:nvSpPr>
          <p:cNvPr id="39940" name="TextBox 4"/>
          <p:cNvSpPr txBox="1">
            <a:spLocks noChangeArrowheads="1"/>
          </p:cNvSpPr>
          <p:nvPr/>
        </p:nvSpPr>
        <p:spPr bwMode="auto">
          <a:xfrm>
            <a:off x="369888" y="2057400"/>
            <a:ext cx="8316912" cy="4494213"/>
          </a:xfrm>
          <a:prstGeom prst="rect">
            <a:avLst/>
          </a:prstGeom>
          <a:noFill/>
          <a:ln w="9525">
            <a:noFill/>
            <a:miter lim="800000"/>
            <a:headEnd/>
            <a:tailEnd/>
          </a:ln>
        </p:spPr>
        <p:txBody>
          <a:bodyPr>
            <a:spAutoFit/>
          </a:bodyPr>
          <a:lstStyle/>
          <a:p>
            <a:pPr marL="342900" indent="-342900">
              <a:buFont typeface="Wingdings" pitchFamily="2" charset="2"/>
              <a:buChar char="v"/>
            </a:pPr>
            <a:r>
              <a:rPr lang="el-GR" altLang="el-GR" sz="2200" b="1"/>
              <a:t>Στοχευμένες ερωτήσεις </a:t>
            </a:r>
            <a:r>
              <a:rPr lang="el-GR" altLang="el-GR" sz="2200"/>
              <a:t>για τον έλεγχο κατανόησης και γνώσης του ασθενή για την κατάστασή του.</a:t>
            </a:r>
          </a:p>
          <a:p>
            <a:pPr marL="342900" indent="-342900">
              <a:buFont typeface="Wingdings" pitchFamily="2" charset="2"/>
              <a:buChar char="v"/>
            </a:pPr>
            <a:r>
              <a:rPr lang="el-GR" altLang="el-GR" sz="2200" b="1"/>
              <a:t>Πληροφόρηση του ασθενή </a:t>
            </a:r>
            <a:r>
              <a:rPr lang="el-GR" altLang="el-GR" sz="2200"/>
              <a:t>χρησιμοποιώντας σαφείς όρους και διευκρίνιση λέξεων που πιθανόν να προκαλούν σύγχυση.</a:t>
            </a:r>
          </a:p>
          <a:p>
            <a:pPr marL="342900" indent="-342900">
              <a:buFont typeface="Wingdings" pitchFamily="2" charset="2"/>
              <a:buChar char="v"/>
            </a:pPr>
            <a:r>
              <a:rPr lang="el-GR" altLang="el-GR" sz="2200" b="1"/>
              <a:t>Αποφυγή λεπτομερειών εκτός εάν απαιτείται ή ζητείται</a:t>
            </a:r>
            <a:r>
              <a:rPr lang="el-GR" altLang="el-GR" sz="2200"/>
              <a:t>. Ο ασθενής δεν επιθυμεί πάντα να γνωρίζει όλη την αλήθεια.</a:t>
            </a:r>
          </a:p>
          <a:p>
            <a:pPr marL="342900" indent="-342900">
              <a:buFont typeface="Wingdings" pitchFamily="2" charset="2"/>
              <a:buChar char="v"/>
            </a:pPr>
            <a:r>
              <a:rPr lang="el-GR" altLang="el-GR" sz="2200" b="1"/>
              <a:t>Έλεγχος κατανόησης </a:t>
            </a:r>
            <a:r>
              <a:rPr lang="el-GR" altLang="el-GR" sz="2200"/>
              <a:t>των πληροφοριών που δίνονται «Θα θέλατε να μου πείτε τι καταλάβατε μέχρι τώρα;»</a:t>
            </a:r>
          </a:p>
          <a:p>
            <a:pPr marL="342900" indent="-342900">
              <a:buFont typeface="Wingdings" pitchFamily="2" charset="2"/>
              <a:buChar char="v"/>
            </a:pPr>
            <a:r>
              <a:rPr lang="el-GR" altLang="el-GR" sz="2200" b="1"/>
              <a:t>Παύσεις και αναμονή</a:t>
            </a:r>
            <a:r>
              <a:rPr lang="el-GR" altLang="el-GR" sz="2200"/>
              <a:t> για πιθανές αντιδράσεις πριν προχωρήσει σε επόμενο θέμα</a:t>
            </a:r>
          </a:p>
          <a:p>
            <a:pPr marL="342900" indent="-342900">
              <a:buFont typeface="Wingdings" pitchFamily="2" charset="2"/>
              <a:buChar char="v"/>
            </a:pPr>
            <a:r>
              <a:rPr lang="el-GR" altLang="el-GR" sz="2200" b="1"/>
              <a:t>Έλεγχος με ευαισθησία</a:t>
            </a:r>
            <a:r>
              <a:rPr lang="el-GR" altLang="el-GR" sz="2200"/>
              <a:t> του αποτελέσματος της πληροφορίας που δόθηκε στον ασθενή ή τον φροντιστή «Σας έδωσα πολλές πληροφορίες. Πως αισθάνεστε για αυτό;»</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a:xfrm>
            <a:off x="446088" y="420688"/>
            <a:ext cx="8229600" cy="906462"/>
          </a:xfrm>
        </p:spPr>
        <p:txBody>
          <a:bodyPr/>
          <a:lstStyle/>
          <a:p>
            <a:r>
              <a:rPr lang="el-GR" altLang="el-GR" smtClean="0"/>
              <a:t>Η Ενσυναίσθηση</a:t>
            </a:r>
            <a:br>
              <a:rPr lang="el-GR" altLang="el-GR" smtClean="0"/>
            </a:br>
            <a:endParaRPr lang="el-GR" altLang="el-GR" smtClean="0"/>
          </a:p>
        </p:txBody>
      </p:sp>
      <p:sp>
        <p:nvSpPr>
          <p:cNvPr id="40963" name="Θέση αριθμού διαφάνειας 2"/>
          <p:cNvSpPr>
            <a:spLocks noGrp="1" noChangeArrowheads="1"/>
          </p:cNvSpPr>
          <p:nvPr>
            <p:ph type="sldNum" sz="quarter" idx="12"/>
          </p:nvPr>
        </p:nvSpPr>
        <p:spPr bwMode="auto">
          <a:noFill/>
          <a:ln>
            <a:miter lim="800000"/>
            <a:headEnd/>
            <a:tailEnd/>
          </a:ln>
        </p:spPr>
        <p:txBody>
          <a:bodyPr/>
          <a:lstStyle/>
          <a:p>
            <a:fld id="{3FDDE549-E40D-4B42-8867-A7B0E25972B9}" type="slidenum">
              <a:rPr lang="el-GR" altLang="el-GR"/>
              <a:pPr/>
              <a:t>32</a:t>
            </a:fld>
            <a:endParaRPr lang="el-GR" altLang="el-GR"/>
          </a:p>
        </p:txBody>
      </p:sp>
      <p:sp>
        <p:nvSpPr>
          <p:cNvPr id="5" name="TextBox 4"/>
          <p:cNvSpPr txBox="1"/>
          <p:nvPr/>
        </p:nvSpPr>
        <p:spPr>
          <a:xfrm>
            <a:off x="446088" y="1335088"/>
            <a:ext cx="8251825" cy="4832350"/>
          </a:xfrm>
          <a:prstGeom prst="rect">
            <a:avLst/>
          </a:prstGeom>
          <a:noFill/>
        </p:spPr>
        <p:txBody>
          <a:bodyPr>
            <a:spAutoFit/>
          </a:bodyPr>
          <a:lstStyle/>
          <a:p>
            <a:pPr>
              <a:defRPr/>
            </a:pPr>
            <a:r>
              <a:rPr lang="el-GR" sz="2200" dirty="0">
                <a:latin typeface="Arial" panose="020B0604020202020204" pitchFamily="34" charset="0"/>
                <a:cs typeface="Arial" panose="020B0604020202020204" pitchFamily="34" charset="0"/>
              </a:rPr>
              <a:t>Είναι η κατανόηση της συναισθηματικής κατάστασης κάποιου.</a:t>
            </a:r>
          </a:p>
          <a:p>
            <a:pPr marL="342900" indent="-342900">
              <a:buFont typeface="Wingdings" panose="05000000000000000000" pitchFamily="2" charset="2"/>
              <a:buChar char="q"/>
              <a:defRPr/>
            </a:pPr>
            <a:r>
              <a:rPr lang="el-GR" sz="2200" dirty="0">
                <a:latin typeface="Arial" panose="020B0604020202020204" pitchFamily="34" charset="0"/>
                <a:cs typeface="Arial" panose="020B0604020202020204" pitchFamily="34" charset="0"/>
              </a:rPr>
              <a:t>Η </a:t>
            </a:r>
            <a:r>
              <a:rPr lang="el-GR" sz="2200" dirty="0" err="1">
                <a:latin typeface="Arial" panose="020B0604020202020204" pitchFamily="34" charset="0"/>
                <a:cs typeface="Arial" panose="020B0604020202020204" pitchFamily="34" charset="0"/>
              </a:rPr>
              <a:t>ενσυναίσθηση</a:t>
            </a:r>
            <a:r>
              <a:rPr lang="el-GR" sz="2200" dirty="0">
                <a:latin typeface="Arial" panose="020B0604020202020204" pitchFamily="34" charset="0"/>
                <a:cs typeface="Arial" panose="020B0604020202020204" pitchFamily="34" charset="0"/>
              </a:rPr>
              <a:t> </a:t>
            </a:r>
            <a:r>
              <a:rPr lang="el-GR" sz="2200" b="1" dirty="0">
                <a:latin typeface="Arial" panose="020B0604020202020204" pitchFamily="34" charset="0"/>
                <a:cs typeface="Arial" panose="020B0604020202020204" pitchFamily="34" charset="0"/>
              </a:rPr>
              <a:t>δίνει τη δυνατότητα στους νοσηλευτές «να δουν τον κόσμο με τα μάτια των νοσηλευόμενων</a:t>
            </a:r>
            <a:r>
              <a:rPr lang="el-GR" sz="2200" dirty="0">
                <a:latin typeface="Arial" panose="020B0604020202020204" pitchFamily="34" charset="0"/>
                <a:cs typeface="Arial" panose="020B0604020202020204" pitchFamily="34" charset="0"/>
              </a:rPr>
              <a:t>» χωρίς όμως να επιφορτίζονται συναισθηματικά.</a:t>
            </a:r>
          </a:p>
          <a:p>
            <a:pPr marL="342900" indent="-342900">
              <a:buFont typeface="Wingdings" panose="05000000000000000000" pitchFamily="2" charset="2"/>
              <a:buChar char="q"/>
              <a:defRPr/>
            </a:pPr>
            <a:r>
              <a:rPr lang="el-GR" sz="2200" dirty="0">
                <a:latin typeface="Arial" panose="020B0604020202020204" pitchFamily="34" charset="0"/>
                <a:cs typeface="Arial" panose="020B0604020202020204" pitchFamily="34" charset="0"/>
              </a:rPr>
              <a:t>Η </a:t>
            </a:r>
            <a:r>
              <a:rPr lang="el-GR" sz="2200" dirty="0" err="1">
                <a:latin typeface="Arial" panose="020B0604020202020204" pitchFamily="34" charset="0"/>
                <a:cs typeface="Arial" panose="020B0604020202020204" pitchFamily="34" charset="0"/>
              </a:rPr>
              <a:t>ενσυναίσθηση</a:t>
            </a:r>
            <a:r>
              <a:rPr lang="el-GR" sz="2200" dirty="0">
                <a:latin typeface="Arial" panose="020B0604020202020204" pitchFamily="34" charset="0"/>
                <a:cs typeface="Arial" panose="020B0604020202020204" pitchFamily="34" charset="0"/>
              </a:rPr>
              <a:t> αποτελεί </a:t>
            </a:r>
            <a:r>
              <a:rPr lang="el-GR" sz="2200" b="1" dirty="0">
                <a:latin typeface="Arial" panose="020B0604020202020204" pitchFamily="34" charset="0"/>
                <a:cs typeface="Arial" panose="020B0604020202020204" pitchFamily="34" charset="0"/>
              </a:rPr>
              <a:t>δεξιότητα</a:t>
            </a:r>
            <a:r>
              <a:rPr lang="el-GR" sz="2200" dirty="0">
                <a:latin typeface="Arial" panose="020B0604020202020204" pitchFamily="34" charset="0"/>
                <a:cs typeface="Arial" panose="020B0604020202020204" pitchFamily="34" charset="0"/>
              </a:rPr>
              <a:t> για την οποία θα πρέπει να </a:t>
            </a:r>
            <a:r>
              <a:rPr lang="el-GR" sz="2200" b="1" dirty="0">
                <a:latin typeface="Arial" panose="020B0604020202020204" pitchFamily="34" charset="0"/>
                <a:cs typeface="Arial" panose="020B0604020202020204" pitchFamily="34" charset="0"/>
              </a:rPr>
              <a:t>εκπαιδεύεται ο νοσηλευτής με βιωματικές ασκήσεις</a:t>
            </a:r>
            <a:r>
              <a:rPr lang="el-GR" sz="2200" dirty="0">
                <a:latin typeface="Arial" panose="020B0604020202020204" pitchFamily="34" charset="0"/>
                <a:cs typeface="Arial" panose="020B0604020202020204" pitchFamily="34" charset="0"/>
              </a:rPr>
              <a:t>.</a:t>
            </a:r>
          </a:p>
          <a:p>
            <a:pPr marL="342900" indent="-342900">
              <a:buFont typeface="Wingdings" panose="05000000000000000000" pitchFamily="2" charset="2"/>
              <a:buChar char="q"/>
              <a:defRPr/>
            </a:pPr>
            <a:r>
              <a:rPr lang="el-GR" sz="2200" dirty="0">
                <a:latin typeface="Arial" panose="020B0604020202020204" pitchFamily="34" charset="0"/>
                <a:cs typeface="Arial" panose="020B0604020202020204" pitchFamily="34" charset="0"/>
              </a:rPr>
              <a:t>Οι πιο έμπειροι νοσηλευτές χρησιμοποιούν αποτελεσματικότερα την </a:t>
            </a:r>
            <a:r>
              <a:rPr lang="el-GR" sz="2200" dirty="0" err="1">
                <a:latin typeface="Arial" panose="020B0604020202020204" pitchFamily="34" charset="0"/>
                <a:cs typeface="Arial" panose="020B0604020202020204" pitchFamily="34" charset="0"/>
              </a:rPr>
              <a:t>ενσυναίσθηση</a:t>
            </a:r>
            <a:r>
              <a:rPr lang="el-GR" sz="2200" dirty="0">
                <a:latin typeface="Arial" panose="020B0604020202020204" pitchFamily="34" charset="0"/>
                <a:cs typeface="Arial" panose="020B0604020202020204" pitchFamily="34" charset="0"/>
              </a:rPr>
              <a:t> καθώς αυτή η δεξιότητα βελτιώνεται με την πάροδο του χρόνου και την </a:t>
            </a:r>
            <a:r>
              <a:rPr lang="el-GR" sz="2200" b="1" dirty="0">
                <a:latin typeface="Arial" panose="020B0604020202020204" pitchFamily="34" charset="0"/>
                <a:cs typeface="Arial" panose="020B0604020202020204" pitchFamily="34" charset="0"/>
              </a:rPr>
              <a:t>εμπειρία </a:t>
            </a:r>
            <a:r>
              <a:rPr lang="el-GR" sz="2200" dirty="0">
                <a:latin typeface="Arial" panose="020B0604020202020204" pitchFamily="34" charset="0"/>
                <a:cs typeface="Arial" panose="020B0604020202020204" pitchFamily="34" charset="0"/>
              </a:rPr>
              <a:t>που αποκτάται.</a:t>
            </a:r>
          </a:p>
          <a:p>
            <a:pPr marL="342900" indent="-342900">
              <a:buFont typeface="Wingdings" panose="05000000000000000000" pitchFamily="2" charset="2"/>
              <a:buChar char="q"/>
              <a:defRPr/>
            </a:pPr>
            <a:r>
              <a:rPr lang="el-GR" sz="2200" dirty="0">
                <a:latin typeface="Arial" panose="020B0604020202020204" pitchFamily="34" charset="0"/>
                <a:cs typeface="Arial" panose="020B0604020202020204" pitchFamily="34" charset="0"/>
              </a:rPr>
              <a:t>Η εφαρμογή της </a:t>
            </a:r>
            <a:r>
              <a:rPr lang="el-GR" sz="2200" dirty="0" err="1">
                <a:latin typeface="Arial" panose="020B0604020202020204" pitchFamily="34" charset="0"/>
                <a:cs typeface="Arial" panose="020B0604020202020204" pitchFamily="34" charset="0"/>
              </a:rPr>
              <a:t>ενσυναίσθησης</a:t>
            </a:r>
            <a:r>
              <a:rPr lang="el-GR" sz="2200" dirty="0">
                <a:latin typeface="Arial" panose="020B0604020202020204" pitchFamily="34" charset="0"/>
                <a:cs typeface="Arial" panose="020B0604020202020204" pitchFamily="34" charset="0"/>
              </a:rPr>
              <a:t> βοηθά τον νοσηλευτή να </a:t>
            </a:r>
            <a:r>
              <a:rPr lang="el-GR" sz="2200" b="1" dirty="0">
                <a:latin typeface="Arial" panose="020B0604020202020204" pitchFamily="34" charset="0"/>
                <a:cs typeface="Arial" panose="020B0604020202020204" pitchFamily="34" charset="0"/>
              </a:rPr>
              <a:t>εντοπίσει τις ανάγκες του ασθενή, να θέσει κοινούς στόχους με αυτόν και να παρέμβει αποτελεσματικά </a:t>
            </a:r>
            <a:r>
              <a:rPr lang="el-GR" sz="2200" dirty="0">
                <a:latin typeface="Arial" panose="020B0604020202020204" pitchFamily="34" charset="0"/>
                <a:cs typeface="Arial" panose="020B0604020202020204" pitchFamily="34" charset="0"/>
              </a:rPr>
              <a:t>καλύπτοντας τις ανάγκες και τα προβλήματα του.</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Τίτλος 1"/>
          <p:cNvSpPr>
            <a:spLocks noGrp="1"/>
          </p:cNvSpPr>
          <p:nvPr>
            <p:ph type="title"/>
          </p:nvPr>
        </p:nvSpPr>
        <p:spPr>
          <a:xfrm>
            <a:off x="468313" y="457200"/>
            <a:ext cx="8229600" cy="906463"/>
          </a:xfrm>
        </p:spPr>
        <p:txBody>
          <a:bodyPr/>
          <a:lstStyle/>
          <a:p>
            <a:r>
              <a:rPr lang="el-GR" altLang="el-GR" sz="3200" smtClean="0"/>
              <a:t>Παράγοντες που επηρεάζουν την επικοινωνία</a:t>
            </a:r>
            <a:r>
              <a:rPr lang="el-GR" altLang="el-GR" smtClean="0"/>
              <a:t/>
            </a:r>
            <a:br>
              <a:rPr lang="el-GR" altLang="el-GR" smtClean="0"/>
            </a:br>
            <a:endParaRPr lang="el-GR" altLang="el-GR" smtClean="0"/>
          </a:p>
        </p:txBody>
      </p:sp>
      <p:sp>
        <p:nvSpPr>
          <p:cNvPr id="43011" name="Θέση αριθμού διαφάνειας 2"/>
          <p:cNvSpPr>
            <a:spLocks noGrp="1" noChangeArrowheads="1"/>
          </p:cNvSpPr>
          <p:nvPr>
            <p:ph type="sldNum" sz="quarter" idx="12"/>
          </p:nvPr>
        </p:nvSpPr>
        <p:spPr bwMode="auto">
          <a:noFill/>
          <a:ln>
            <a:miter lim="800000"/>
            <a:headEnd/>
            <a:tailEnd/>
          </a:ln>
        </p:spPr>
        <p:txBody>
          <a:bodyPr/>
          <a:lstStyle/>
          <a:p>
            <a:fld id="{C5C808C2-73C7-4E0E-8E98-E4DAAC879C7D}" type="slidenum">
              <a:rPr lang="el-GR" altLang="el-GR"/>
              <a:pPr/>
              <a:t>33</a:t>
            </a:fld>
            <a:endParaRPr lang="el-GR" altLang="el-GR"/>
          </a:p>
        </p:txBody>
      </p:sp>
      <p:sp>
        <p:nvSpPr>
          <p:cNvPr id="5" name="TextBox 4"/>
          <p:cNvSpPr txBox="1"/>
          <p:nvPr/>
        </p:nvSpPr>
        <p:spPr>
          <a:xfrm>
            <a:off x="304800" y="1390650"/>
            <a:ext cx="8534400" cy="5170488"/>
          </a:xfrm>
          <a:prstGeom prst="rect">
            <a:avLst/>
          </a:prstGeom>
          <a:noFill/>
        </p:spPr>
        <p:txBody>
          <a:bodyPr>
            <a:spAutoFit/>
          </a:bodyPr>
          <a:lstStyle/>
          <a:p>
            <a:pPr>
              <a:defRPr/>
            </a:pPr>
            <a:r>
              <a:rPr lang="el-GR" sz="2200" b="1" dirty="0">
                <a:latin typeface="Arial" panose="020B0604020202020204" pitchFamily="34" charset="0"/>
                <a:cs typeface="Arial" panose="020B0604020202020204" pitchFamily="34" charset="0"/>
              </a:rPr>
              <a:t>Οι κυριότεροι παράγοντες που αφορούν τον ασθενή ή το φροντιστή του είναι</a:t>
            </a:r>
            <a:r>
              <a:rPr lang="el-GR" sz="2200" dirty="0">
                <a:latin typeface="Arial" panose="020B0604020202020204" pitchFamily="34" charset="0"/>
                <a:cs typeface="Arial" panose="020B0604020202020204" pitchFamily="34" charset="0"/>
              </a:rPr>
              <a:t>:</a:t>
            </a:r>
          </a:p>
          <a:p>
            <a:pPr marL="342900" indent="-342900">
              <a:buFont typeface="Courier New" panose="02070309020205020404" pitchFamily="49" charset="0"/>
              <a:buChar char="o"/>
              <a:defRPr/>
            </a:pPr>
            <a:r>
              <a:rPr lang="el-GR" sz="2200" b="1" dirty="0">
                <a:latin typeface="Arial" panose="020B0604020202020204" pitchFamily="34" charset="0"/>
                <a:cs typeface="Arial" panose="020B0604020202020204" pitchFamily="34" charset="0"/>
              </a:rPr>
              <a:t>Το περιβάλλον</a:t>
            </a:r>
            <a:r>
              <a:rPr lang="el-GR" sz="2200" dirty="0">
                <a:latin typeface="Arial" panose="020B0604020202020204" pitchFamily="34" charset="0"/>
                <a:cs typeface="Arial" panose="020B0604020202020204" pitchFamily="34" charset="0"/>
              </a:rPr>
              <a:t>. Ο θόρυβος και η έλλειψη </a:t>
            </a:r>
            <a:r>
              <a:rPr lang="el-GR" sz="2200" dirty="0" err="1">
                <a:latin typeface="Arial" panose="020B0604020202020204" pitchFamily="34" charset="0"/>
                <a:cs typeface="Arial" panose="020B0604020202020204" pitchFamily="34" charset="0"/>
              </a:rPr>
              <a:t>ιδιωτικότητας</a:t>
            </a:r>
            <a:r>
              <a:rPr lang="el-GR" sz="2200" dirty="0">
                <a:latin typeface="Arial" panose="020B0604020202020204" pitchFamily="34" charset="0"/>
                <a:cs typeface="Arial" panose="020B0604020202020204" pitchFamily="34" charset="0"/>
              </a:rPr>
              <a:t> εξαιτίας παρουσίας τρίτων προσώπων προσωπικού ή των συγγενών</a:t>
            </a:r>
          </a:p>
          <a:p>
            <a:pPr marL="342900" indent="-342900">
              <a:buFont typeface="Courier New" panose="02070309020205020404" pitchFamily="49" charset="0"/>
              <a:buChar char="o"/>
              <a:defRPr/>
            </a:pPr>
            <a:r>
              <a:rPr lang="el-GR" sz="2200" b="1" dirty="0">
                <a:latin typeface="Arial" panose="020B0604020202020204" pitchFamily="34" charset="0"/>
                <a:cs typeface="Arial" panose="020B0604020202020204" pitchFamily="34" charset="0"/>
              </a:rPr>
              <a:t>Φόβος και άγχος </a:t>
            </a:r>
            <a:r>
              <a:rPr lang="el-GR" sz="2200" dirty="0">
                <a:latin typeface="Arial" panose="020B0604020202020204" pitchFamily="34" charset="0"/>
                <a:cs typeface="Arial" panose="020B0604020202020204" pitchFamily="34" charset="0"/>
              </a:rPr>
              <a:t>εκ μέρους του ασθενή ως προς το γεγονός ότι κρίνεται για ενέργειες που πιθανόν οδήγησαν στην παρούσα κατάσταση με αποτέλεσμα να αισθάνεται ότι βρίσκεται σε αδύναμη θέση.</a:t>
            </a:r>
          </a:p>
          <a:p>
            <a:pPr marL="342900" indent="-342900">
              <a:buFont typeface="Courier New" panose="02070309020205020404" pitchFamily="49" charset="0"/>
              <a:buChar char="o"/>
              <a:defRPr/>
            </a:pPr>
            <a:r>
              <a:rPr lang="el-GR" sz="2200" b="1" dirty="0">
                <a:latin typeface="Arial" panose="020B0604020202020204" pitchFamily="34" charset="0"/>
                <a:cs typeface="Arial" panose="020B0604020202020204" pitchFamily="34" charset="0"/>
              </a:rPr>
              <a:t>Άλλα εμπόδια</a:t>
            </a:r>
            <a:r>
              <a:rPr lang="el-GR" sz="2200" dirty="0">
                <a:latin typeface="Arial" panose="020B0604020202020204" pitchFamily="34" charset="0"/>
                <a:cs typeface="Arial" panose="020B0604020202020204" pitchFamily="34" charset="0"/>
              </a:rPr>
              <a:t>- αδυναμία του ασθενή μερικές φορές να εξηγήσει τα συναισθήματα του με λόγια.</a:t>
            </a:r>
          </a:p>
          <a:p>
            <a:pPr marL="342900" indent="-342900">
              <a:buFont typeface="Courier New" panose="02070309020205020404" pitchFamily="49" charset="0"/>
              <a:buChar char="o"/>
              <a:defRPr/>
            </a:pPr>
            <a:r>
              <a:rPr lang="el-GR" sz="2200" b="1" dirty="0">
                <a:latin typeface="Arial" panose="020B0604020202020204" pitchFamily="34" charset="0"/>
                <a:cs typeface="Arial" panose="020B0604020202020204" pitchFamily="34" charset="0"/>
              </a:rPr>
              <a:t>Το διανοητικό επίπεδο του δέκτη </a:t>
            </a:r>
            <a:r>
              <a:rPr lang="el-GR" sz="2200" dirty="0">
                <a:latin typeface="Arial" panose="020B0604020202020204" pitchFamily="34" charset="0"/>
                <a:cs typeface="Arial" panose="020B0604020202020204" pitchFamily="34" charset="0"/>
              </a:rPr>
              <a:t>(ασθενή και του περιβάλλοντος του).</a:t>
            </a:r>
          </a:p>
          <a:p>
            <a:pPr marL="342900" indent="-342900">
              <a:buFont typeface="Courier New" panose="02070309020205020404" pitchFamily="49" charset="0"/>
              <a:buChar char="o"/>
              <a:defRPr/>
            </a:pPr>
            <a:r>
              <a:rPr lang="el-GR" sz="2200" b="1" dirty="0">
                <a:latin typeface="Arial" panose="020B0604020202020204" pitchFamily="34" charset="0"/>
                <a:cs typeface="Arial" panose="020B0604020202020204" pitchFamily="34" charset="0"/>
              </a:rPr>
              <a:t>Η μόρφωση</a:t>
            </a:r>
            <a:r>
              <a:rPr lang="el-GR" sz="2200" dirty="0">
                <a:latin typeface="Arial" panose="020B0604020202020204" pitchFamily="34" charset="0"/>
                <a:cs typeface="Arial" panose="020B0604020202020204" pitchFamily="34" charset="0"/>
              </a:rPr>
              <a:t>. Όσο πιο μορφωμένος είναι ο ασθενής τόσο πιο απαιτητικός γίνεται. Δεν αποδέχεται εύκολα την οποιαδήποτε πληροφορία του δίνεται πριν την αναλύσει και πειστεί.</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p:cNvSpPr>
            <a:spLocks noGrp="1"/>
          </p:cNvSpPr>
          <p:nvPr>
            <p:ph type="title"/>
          </p:nvPr>
        </p:nvSpPr>
        <p:spPr>
          <a:xfrm>
            <a:off x="468313" y="115888"/>
            <a:ext cx="8229600" cy="908050"/>
          </a:xfrm>
        </p:spPr>
        <p:txBody>
          <a:bodyPr/>
          <a:lstStyle/>
          <a:p>
            <a:r>
              <a:rPr lang="el-GR" altLang="el-GR" sz="3200" smtClean="0"/>
              <a:t>Οι παράγοντες που αποδίδονται στους επαγγελματίες υγείας </a:t>
            </a:r>
          </a:p>
        </p:txBody>
      </p:sp>
      <p:sp>
        <p:nvSpPr>
          <p:cNvPr id="44035" name="Θέση αριθμού διαφάνειας 2"/>
          <p:cNvSpPr>
            <a:spLocks noGrp="1" noChangeArrowheads="1"/>
          </p:cNvSpPr>
          <p:nvPr>
            <p:ph type="sldNum" sz="quarter" idx="12"/>
          </p:nvPr>
        </p:nvSpPr>
        <p:spPr bwMode="auto">
          <a:noFill/>
          <a:ln>
            <a:miter lim="800000"/>
            <a:headEnd/>
            <a:tailEnd/>
          </a:ln>
        </p:spPr>
        <p:txBody>
          <a:bodyPr/>
          <a:lstStyle/>
          <a:p>
            <a:fld id="{6A2BFF47-7351-4CFD-BF4B-D685578EB115}" type="slidenum">
              <a:rPr lang="el-GR" altLang="el-GR"/>
              <a:pPr/>
              <a:t>34</a:t>
            </a:fld>
            <a:endParaRPr lang="el-GR" altLang="el-GR"/>
          </a:p>
        </p:txBody>
      </p:sp>
      <p:sp>
        <p:nvSpPr>
          <p:cNvPr id="44036" name="TextBox 4"/>
          <p:cNvSpPr txBox="1">
            <a:spLocks noChangeArrowheads="1"/>
          </p:cNvSpPr>
          <p:nvPr/>
        </p:nvSpPr>
        <p:spPr bwMode="auto">
          <a:xfrm>
            <a:off x="381000" y="1444625"/>
            <a:ext cx="8382000" cy="4492625"/>
          </a:xfrm>
          <a:prstGeom prst="rect">
            <a:avLst/>
          </a:prstGeom>
          <a:noFill/>
          <a:ln w="9525">
            <a:noFill/>
            <a:miter lim="800000"/>
            <a:headEnd/>
            <a:tailEnd/>
          </a:ln>
        </p:spPr>
        <p:txBody>
          <a:bodyPr>
            <a:spAutoFit/>
          </a:bodyPr>
          <a:lstStyle/>
          <a:p>
            <a:pPr marL="342900" indent="-342900" algn="just">
              <a:buFont typeface="Wingdings" pitchFamily="2" charset="2"/>
              <a:buChar char="v"/>
            </a:pPr>
            <a:r>
              <a:rPr lang="el-GR" altLang="el-GR" sz="2200" b="1"/>
              <a:t>Το περιβάλλον</a:t>
            </a:r>
            <a:r>
              <a:rPr lang="el-GR" altLang="el-GR" sz="2200"/>
              <a:t>. Ο θόρυβος, ο φόρτος εργασίας, η έλλειψη χρόνου, η έλλειψη υποστήριξης ,οι συγκρούσεις στο χώρο εργασίας η αδυναμία εξασφάλισης ατομικότητας.</a:t>
            </a:r>
          </a:p>
          <a:p>
            <a:pPr marL="342900" indent="-342900" algn="just">
              <a:buFont typeface="Wingdings" pitchFamily="2" charset="2"/>
              <a:buChar char="v"/>
            </a:pPr>
            <a:r>
              <a:rPr lang="el-GR" altLang="el-GR" sz="2200" b="1"/>
              <a:t>Άγχος και φόβος που σχετίζονται με τον κίνδυνο ο ασθενής να έλθει σε «δύσκολη θέση</a:t>
            </a:r>
            <a:r>
              <a:rPr lang="el-GR" altLang="el-GR" sz="2200"/>
              <a:t>» όταν του γίνονται δύσκολες αλλά απαραίτητες ερωτήσεις για την πληρέστερη αξιολόγηση της κατάστασης του.</a:t>
            </a:r>
          </a:p>
          <a:p>
            <a:pPr marL="342900" indent="-342900" algn="just">
              <a:buFont typeface="Wingdings" pitchFamily="2" charset="2"/>
              <a:buChar char="v"/>
            </a:pPr>
            <a:r>
              <a:rPr lang="el-GR" altLang="el-GR" sz="2200" b="1"/>
              <a:t>Έλλειψη άνεσης και δεξιοτήτων να αντιμετωπίσουν δύσκολες αντιδράσεις,</a:t>
            </a:r>
            <a:r>
              <a:rPr lang="el-GR" altLang="el-GR" sz="2200"/>
              <a:t> ερωτήσεις ή αρνητικά συναισθήματα. Η σκέψη «</a:t>
            </a:r>
            <a:r>
              <a:rPr lang="el-GR" altLang="el-GR" sz="2200" b="1"/>
              <a:t>δεν είναι καθήκον μου /εργασία μου» και «ο ασθενής πάντα διαμαρτύρεται</a:t>
            </a:r>
            <a:r>
              <a:rPr lang="el-GR" altLang="el-GR" sz="2200"/>
              <a:t>», αποτελούν εκφράσεις που βγάζουν από τη δύσκολη θέση τον επαγγελματία υγείας σε παρόμοιες καταστάσεις μολονότι δεν είναι σωστές.</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35</a:t>
            </a:fld>
            <a:endParaRPr lang="el-GR" altLang="el-GR"/>
          </a:p>
        </p:txBody>
      </p:sp>
      <p:sp>
        <p:nvSpPr>
          <p:cNvPr id="4" name="3 - Ορθογώνιο"/>
          <p:cNvSpPr/>
          <p:nvPr/>
        </p:nvSpPr>
        <p:spPr>
          <a:xfrm>
            <a:off x="609600" y="685800"/>
            <a:ext cx="8077200" cy="4708981"/>
          </a:xfrm>
          <a:prstGeom prst="rect">
            <a:avLst/>
          </a:prstGeom>
        </p:spPr>
        <p:txBody>
          <a:bodyPr wrap="square">
            <a:spAutoFit/>
          </a:bodyPr>
          <a:lstStyle/>
          <a:p>
            <a:pPr>
              <a:lnSpc>
                <a:spcPct val="150000"/>
              </a:lnSpc>
            </a:pPr>
            <a:r>
              <a:rPr lang="el-GR" sz="2000" b="1" dirty="0" smtClean="0"/>
              <a:t>Φραγμοί </a:t>
            </a:r>
            <a:r>
              <a:rPr lang="el-GR" sz="2000" b="1" dirty="0" smtClean="0"/>
              <a:t>επικοινωνίας</a:t>
            </a:r>
            <a:endParaRPr lang="en-US" sz="2000" b="1" dirty="0" smtClean="0"/>
          </a:p>
          <a:p>
            <a:pPr>
              <a:lnSpc>
                <a:spcPct val="150000"/>
              </a:lnSpc>
            </a:pPr>
            <a:r>
              <a:rPr lang="el-GR" sz="2000" dirty="0" smtClean="0"/>
              <a:t>Η </a:t>
            </a:r>
            <a:r>
              <a:rPr lang="el-GR" sz="2000" dirty="0" smtClean="0"/>
              <a:t>αλλαγή θέματος συζήτησης. Κατά τη διάρκεια της συζήτησης, ο νοσηλευτής, είτε αλλάζει άμεσα το θέμα συζήτησης ή εστιάζει σε ασήμαντο σχόλιο που έκανε ο ασθενής</a:t>
            </a:r>
            <a:r>
              <a:rPr lang="el-GR" sz="2000" dirty="0" smtClean="0"/>
              <a:t>.</a:t>
            </a:r>
            <a:endParaRPr lang="en-US" sz="2000" dirty="0" smtClean="0"/>
          </a:p>
          <a:p>
            <a:pPr>
              <a:lnSpc>
                <a:spcPct val="150000"/>
              </a:lnSpc>
            </a:pPr>
            <a:r>
              <a:rPr lang="el-GR" sz="2000" dirty="0" smtClean="0"/>
              <a:t> </a:t>
            </a:r>
            <a:r>
              <a:rPr lang="el-GR" sz="2000" dirty="0" smtClean="0"/>
              <a:t>Παράδειγμα</a:t>
            </a:r>
            <a:r>
              <a:rPr lang="el-GR" sz="2000" dirty="0" smtClean="0"/>
              <a:t>:</a:t>
            </a:r>
            <a:r>
              <a:rPr lang="en-US" sz="2000" dirty="0" smtClean="0"/>
              <a:t> </a:t>
            </a:r>
            <a:r>
              <a:rPr lang="el-GR" sz="2000" dirty="0" smtClean="0"/>
              <a:t>Νοσηλευτής</a:t>
            </a:r>
            <a:r>
              <a:rPr lang="el-GR" sz="2000" dirty="0" smtClean="0"/>
              <a:t>: «Καλημέρα κύριε Χ. πως είστε σήμερα</a:t>
            </a:r>
            <a:r>
              <a:rPr lang="el-GR" sz="2000" dirty="0" smtClean="0"/>
              <a:t>;»</a:t>
            </a:r>
            <a:endParaRPr lang="en-US" sz="2000" dirty="0" smtClean="0"/>
          </a:p>
          <a:p>
            <a:pPr>
              <a:lnSpc>
                <a:spcPct val="150000"/>
              </a:lnSpc>
            </a:pPr>
            <a:r>
              <a:rPr lang="el-GR" sz="2000" dirty="0" smtClean="0"/>
              <a:t>Ασθενής</a:t>
            </a:r>
            <a:r>
              <a:rPr lang="el-GR" sz="2000" dirty="0" smtClean="0"/>
              <a:t>: «Δεν είμαι καλά. Δεν κοιμήθηκα όλο το βράδυ</a:t>
            </a:r>
            <a:r>
              <a:rPr lang="el-GR" sz="2000" dirty="0" smtClean="0"/>
              <a:t>…»</a:t>
            </a:r>
            <a:r>
              <a:rPr lang="en-US" sz="2000" dirty="0" smtClean="0"/>
              <a:t> </a:t>
            </a:r>
            <a:r>
              <a:rPr lang="el-GR" sz="2000" dirty="0" smtClean="0"/>
              <a:t>Νοσηλευτής </a:t>
            </a:r>
            <a:r>
              <a:rPr lang="el-GR" sz="2000" dirty="0" smtClean="0"/>
              <a:t>(άμεση αλλαγή θέματος): «Σας έφερα τα φάρμακά σας. Θα σας βοηθήσω να τα πάρετε…» </a:t>
            </a:r>
            <a:r>
              <a:rPr lang="el-GR" sz="2000" dirty="0" smtClean="0"/>
              <a:t>ή</a:t>
            </a:r>
            <a:r>
              <a:rPr lang="en-US" sz="2000" dirty="0" smtClean="0"/>
              <a:t> </a:t>
            </a:r>
            <a:r>
              <a:rPr lang="el-GR" sz="2000" dirty="0" smtClean="0"/>
              <a:t>Νοσηλευτής </a:t>
            </a:r>
            <a:r>
              <a:rPr lang="el-GR" sz="2000" dirty="0" smtClean="0"/>
              <a:t>(</a:t>
            </a:r>
            <a:r>
              <a:rPr lang="el-GR" sz="2000" dirty="0" err="1" smtClean="0"/>
              <a:t>εστιασμός</a:t>
            </a:r>
            <a:r>
              <a:rPr lang="el-GR" sz="2000" dirty="0" smtClean="0"/>
              <a:t> σε ασήμαντο σχόλιο): «Η αλήθεια είναι ότι βράδυ υπάρχει αρκετός θόρυβος στο τμήμα…»</a:t>
            </a:r>
            <a:endParaRPr lang="el-GR"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36</a:t>
            </a:fld>
            <a:endParaRPr lang="el-GR" altLang="el-GR"/>
          </a:p>
        </p:txBody>
      </p:sp>
      <p:sp>
        <p:nvSpPr>
          <p:cNvPr id="4" name="3 - Ορθογώνιο"/>
          <p:cNvSpPr/>
          <p:nvPr/>
        </p:nvSpPr>
        <p:spPr>
          <a:xfrm>
            <a:off x="457200" y="381000"/>
            <a:ext cx="8229600" cy="4832092"/>
          </a:xfrm>
          <a:prstGeom prst="rect">
            <a:avLst/>
          </a:prstGeom>
        </p:spPr>
        <p:txBody>
          <a:bodyPr wrap="square">
            <a:spAutoFit/>
          </a:bodyPr>
          <a:lstStyle/>
          <a:p>
            <a:r>
              <a:rPr lang="el-GR" sz="2200" b="1" dirty="0" smtClean="0"/>
              <a:t>Φραγμοί </a:t>
            </a:r>
            <a:r>
              <a:rPr lang="el-GR" sz="2200" b="1" dirty="0" smtClean="0"/>
              <a:t>επικοινωνίας</a:t>
            </a:r>
            <a:endParaRPr lang="en-US" sz="2200" b="1" dirty="0" smtClean="0"/>
          </a:p>
          <a:p>
            <a:endParaRPr lang="en-US" sz="2200" dirty="0" smtClean="0"/>
          </a:p>
          <a:p>
            <a:pPr algn="just"/>
            <a:r>
              <a:rPr lang="el-GR" sz="2200" dirty="0" smtClean="0"/>
              <a:t>Ακατάλληλη </a:t>
            </a:r>
            <a:r>
              <a:rPr lang="el-GR" sz="2200" dirty="0" smtClean="0"/>
              <a:t>ή λανθασμένη ενθάρρυνση. Πολλές φορές ο νοσηλευτής βιάζεται να ενθαρρύνει τον ασθενή, πριν ακόμη ολοκληρωθεί η συζήτηση ή η έκφραση των ιδιαίτερων ανησυχιών που αυτός έχει</a:t>
            </a:r>
            <a:r>
              <a:rPr lang="el-GR" sz="2200" dirty="0" smtClean="0"/>
              <a:t>.</a:t>
            </a:r>
            <a:r>
              <a:rPr lang="en-US" sz="2200" dirty="0" smtClean="0"/>
              <a:t> </a:t>
            </a:r>
          </a:p>
          <a:p>
            <a:endParaRPr lang="en-US" sz="2200" dirty="0" smtClean="0"/>
          </a:p>
          <a:p>
            <a:r>
              <a:rPr lang="el-GR" sz="2200" dirty="0" smtClean="0"/>
              <a:t>Νοσηλευτής</a:t>
            </a:r>
            <a:r>
              <a:rPr lang="el-GR" sz="2200" dirty="0" smtClean="0"/>
              <a:t>: «Καλημέρα κύριε Χ. πως είστε σήμερα</a:t>
            </a:r>
            <a:r>
              <a:rPr lang="el-GR" sz="2200" dirty="0" smtClean="0"/>
              <a:t>;»</a:t>
            </a:r>
            <a:endParaRPr lang="en-US" sz="2200" dirty="0" smtClean="0"/>
          </a:p>
          <a:p>
            <a:endParaRPr lang="en-US" sz="2200" dirty="0" smtClean="0"/>
          </a:p>
          <a:p>
            <a:r>
              <a:rPr lang="el-GR" sz="2200" dirty="0" smtClean="0"/>
              <a:t>Ασθενής</a:t>
            </a:r>
            <a:r>
              <a:rPr lang="el-GR" sz="2200" dirty="0" smtClean="0"/>
              <a:t>: «Καλά. Μόνο που ανησυχώ για την επέμβαση που θα κάνω αύριο</a:t>
            </a:r>
            <a:r>
              <a:rPr lang="el-GR" sz="2200" dirty="0" smtClean="0"/>
              <a:t>.…»</a:t>
            </a:r>
            <a:endParaRPr lang="en-US" sz="2200" dirty="0" smtClean="0"/>
          </a:p>
          <a:p>
            <a:endParaRPr lang="en-US" sz="2200" dirty="0" smtClean="0"/>
          </a:p>
          <a:p>
            <a:r>
              <a:rPr lang="el-GR" sz="2200" dirty="0" smtClean="0"/>
              <a:t>Νοσηλευτής </a:t>
            </a:r>
            <a:r>
              <a:rPr lang="el-GR" sz="2200" dirty="0" smtClean="0"/>
              <a:t>: «Μην ανησυχείτε όλα θα πάνε καλά…»</a:t>
            </a:r>
            <a:br>
              <a:rPr lang="el-GR" sz="2200" dirty="0" smtClean="0"/>
            </a:br>
            <a:endParaRPr lang="el-GR" sz="22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37</a:t>
            </a:fld>
            <a:endParaRPr lang="el-GR" altLang="el-GR"/>
          </a:p>
        </p:txBody>
      </p:sp>
      <p:sp>
        <p:nvSpPr>
          <p:cNvPr id="4" name="3 - Ορθογώνιο"/>
          <p:cNvSpPr/>
          <p:nvPr/>
        </p:nvSpPr>
        <p:spPr>
          <a:xfrm>
            <a:off x="457200" y="304800"/>
            <a:ext cx="8305800" cy="6093976"/>
          </a:xfrm>
          <a:prstGeom prst="rect">
            <a:avLst/>
          </a:prstGeom>
        </p:spPr>
        <p:txBody>
          <a:bodyPr wrap="square">
            <a:spAutoFit/>
          </a:bodyPr>
          <a:lstStyle/>
          <a:p>
            <a:pPr>
              <a:lnSpc>
                <a:spcPct val="150000"/>
              </a:lnSpc>
            </a:pPr>
            <a:r>
              <a:rPr lang="el-GR" dirty="0" smtClean="0"/>
              <a:t> </a:t>
            </a:r>
            <a:r>
              <a:rPr lang="el-GR" sz="2000" b="1" dirty="0" smtClean="0"/>
              <a:t>Φραγμοί </a:t>
            </a:r>
            <a:r>
              <a:rPr lang="el-GR" sz="2000" b="1" dirty="0" smtClean="0"/>
              <a:t>επικοινωνίας</a:t>
            </a:r>
            <a:endParaRPr lang="en-US" sz="2000" dirty="0" smtClean="0"/>
          </a:p>
          <a:p>
            <a:pPr>
              <a:lnSpc>
                <a:spcPct val="150000"/>
              </a:lnSpc>
            </a:pPr>
            <a:r>
              <a:rPr lang="el-GR" sz="2000" dirty="0" smtClean="0"/>
              <a:t>Διατύπωση </a:t>
            </a:r>
            <a:r>
              <a:rPr lang="el-GR" sz="2000" dirty="0" smtClean="0"/>
              <a:t>της γνώμης του νοσηλευτή για τον ασθενή και την κατάσταση του. Συμβαίνει ο νοσηλευτής να διατυπώνει τη δική του γνώμη και αντίληψη για τον ασθενή και την κατάστασή του χωρίς να του έχει ζητηθεί κάτι τέτοιο και επιπλέον έχει ένα ύφος επικριτικό, το οποίο τελικά μειώνει τον </a:t>
            </a:r>
            <a:r>
              <a:rPr lang="el-GR" sz="2000" dirty="0" smtClean="0"/>
              <a:t>ασθενή</a:t>
            </a:r>
            <a:endParaRPr lang="en-US" sz="2000" dirty="0" smtClean="0"/>
          </a:p>
          <a:p>
            <a:pPr>
              <a:lnSpc>
                <a:spcPct val="150000"/>
              </a:lnSpc>
            </a:pPr>
            <a:endParaRPr lang="en-US" sz="2000" dirty="0" smtClean="0"/>
          </a:p>
          <a:p>
            <a:pPr>
              <a:lnSpc>
                <a:spcPct val="150000"/>
              </a:lnSpc>
            </a:pPr>
            <a:r>
              <a:rPr lang="el-GR" sz="2000" dirty="0" smtClean="0"/>
              <a:t>Νοσηλευτής</a:t>
            </a:r>
            <a:r>
              <a:rPr lang="el-GR" sz="2000" dirty="0" smtClean="0"/>
              <a:t>: «Καλημέρα κύριε Χ. πως είστε σήμερα</a:t>
            </a:r>
            <a:r>
              <a:rPr lang="el-GR" sz="2000" dirty="0" smtClean="0"/>
              <a:t>;»</a:t>
            </a:r>
            <a:endParaRPr lang="en-US" sz="2000" dirty="0" smtClean="0"/>
          </a:p>
          <a:p>
            <a:pPr>
              <a:lnSpc>
                <a:spcPct val="150000"/>
              </a:lnSpc>
            </a:pPr>
            <a:r>
              <a:rPr lang="el-GR" sz="2000" dirty="0" smtClean="0"/>
              <a:t>Ασθενής</a:t>
            </a:r>
            <a:r>
              <a:rPr lang="el-GR" sz="2000" dirty="0" smtClean="0"/>
              <a:t>: «Δεν είμαι καλά. Δεν κοιμήθηκα όλο το βράδυ</a:t>
            </a:r>
            <a:r>
              <a:rPr lang="el-GR" sz="2000" dirty="0" smtClean="0"/>
              <a:t>…»</a:t>
            </a:r>
            <a:endParaRPr lang="en-US" sz="2000" dirty="0" smtClean="0"/>
          </a:p>
          <a:p>
            <a:pPr>
              <a:lnSpc>
                <a:spcPct val="150000"/>
              </a:lnSpc>
            </a:pPr>
            <a:endParaRPr lang="en-US" sz="2000" dirty="0" smtClean="0"/>
          </a:p>
          <a:p>
            <a:pPr>
              <a:lnSpc>
                <a:spcPct val="150000"/>
              </a:lnSpc>
            </a:pPr>
            <a:r>
              <a:rPr lang="el-GR" sz="2000" dirty="0" smtClean="0"/>
              <a:t>Νοσηλευτής</a:t>
            </a:r>
            <a:r>
              <a:rPr lang="el-GR" sz="2000" dirty="0" smtClean="0"/>
              <a:t>: «Νομίζω ότι δεν κοιμηθήκατε επειδή δεν δεχτήκατε να πάρετε το ηρεμιστικό που σας σύστησε ο γιατρός σας. …δεν είναι σωστό να αντιδράτε έτσι….»</a:t>
            </a:r>
            <a:endParaRPr lang="el-GR"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38</a:t>
            </a:fld>
            <a:endParaRPr lang="el-GR" altLang="el-GR"/>
          </a:p>
        </p:txBody>
      </p:sp>
      <p:sp>
        <p:nvSpPr>
          <p:cNvPr id="4" name="3 - Ορθογώνιο"/>
          <p:cNvSpPr/>
          <p:nvPr/>
        </p:nvSpPr>
        <p:spPr>
          <a:xfrm>
            <a:off x="533400" y="304800"/>
            <a:ext cx="8305800" cy="6093976"/>
          </a:xfrm>
          <a:prstGeom prst="rect">
            <a:avLst/>
          </a:prstGeom>
        </p:spPr>
        <p:txBody>
          <a:bodyPr wrap="square">
            <a:spAutoFit/>
          </a:bodyPr>
          <a:lstStyle/>
          <a:p>
            <a:pPr>
              <a:lnSpc>
                <a:spcPct val="150000"/>
              </a:lnSpc>
            </a:pPr>
            <a:r>
              <a:rPr lang="el-GR" sz="2000" b="1" dirty="0" smtClean="0"/>
              <a:t>Φραγμοί </a:t>
            </a:r>
            <a:r>
              <a:rPr lang="el-GR" sz="2000" b="1" dirty="0" smtClean="0"/>
              <a:t>επικοινωνίας</a:t>
            </a:r>
            <a:endParaRPr lang="en-US" sz="2000" b="1" dirty="0" smtClean="0"/>
          </a:p>
          <a:p>
            <a:pPr>
              <a:lnSpc>
                <a:spcPct val="150000"/>
              </a:lnSpc>
            </a:pPr>
            <a:endParaRPr lang="en-US" sz="2000" dirty="0" smtClean="0"/>
          </a:p>
          <a:p>
            <a:pPr>
              <a:lnSpc>
                <a:spcPct val="150000"/>
              </a:lnSpc>
            </a:pPr>
            <a:r>
              <a:rPr lang="el-GR" sz="2000" dirty="0" smtClean="0"/>
              <a:t>Ακατάλληλη </a:t>
            </a:r>
            <a:r>
              <a:rPr lang="el-GR" sz="2000" dirty="0" smtClean="0"/>
              <a:t>χρήση ιατρονοσηλευτικής ορολογίας. Στη συνομιλία ο νοσηλευτής διατυπώνει ιατρικού όρους και θεραπευτικές μεθόδους που ο ασθενής δεν γνωρίζει ή και δεν επιθυμεί να ακούσει τη συγκεκριμένη στιγμή</a:t>
            </a:r>
            <a:r>
              <a:rPr lang="el-GR" sz="2000" dirty="0" smtClean="0"/>
              <a:t>.</a:t>
            </a:r>
            <a:endParaRPr lang="en-US" sz="2000" dirty="0" smtClean="0"/>
          </a:p>
          <a:p>
            <a:pPr>
              <a:lnSpc>
                <a:spcPct val="150000"/>
              </a:lnSpc>
            </a:pPr>
            <a:r>
              <a:rPr lang="el-GR" sz="2000" b="1" dirty="0" smtClean="0"/>
              <a:t>Νοσηλευτής</a:t>
            </a:r>
            <a:r>
              <a:rPr lang="el-GR" sz="2000" b="1" dirty="0" smtClean="0"/>
              <a:t>:</a:t>
            </a:r>
            <a:r>
              <a:rPr lang="el-GR" sz="2000" dirty="0" smtClean="0"/>
              <a:t> «Καλημέρα κύριε Χ. πως είστε σήμερα</a:t>
            </a:r>
            <a:r>
              <a:rPr lang="el-GR" sz="2000" dirty="0" smtClean="0"/>
              <a:t>;»</a:t>
            </a:r>
            <a:endParaRPr lang="en-US" sz="2000" dirty="0" smtClean="0"/>
          </a:p>
          <a:p>
            <a:pPr>
              <a:lnSpc>
                <a:spcPct val="150000"/>
              </a:lnSpc>
            </a:pPr>
            <a:r>
              <a:rPr lang="el-GR" sz="2000" b="1" dirty="0" smtClean="0"/>
              <a:t>Ασθενής</a:t>
            </a:r>
            <a:r>
              <a:rPr lang="el-GR" sz="2000" b="1" dirty="0" smtClean="0"/>
              <a:t>:</a:t>
            </a:r>
            <a:r>
              <a:rPr lang="el-GR" sz="2000" dirty="0" smtClean="0"/>
              <a:t> «Ανησυχώ για τα αποτελέσματα των χθεσινών μου εξετάσεων</a:t>
            </a:r>
            <a:r>
              <a:rPr lang="el-GR" sz="2000" dirty="0" smtClean="0"/>
              <a:t>…»</a:t>
            </a:r>
            <a:endParaRPr lang="en-US" sz="2000" dirty="0" smtClean="0"/>
          </a:p>
          <a:p>
            <a:pPr>
              <a:lnSpc>
                <a:spcPct val="150000"/>
              </a:lnSpc>
            </a:pPr>
            <a:r>
              <a:rPr lang="el-GR" sz="2000" b="1" dirty="0" smtClean="0"/>
              <a:t>Νοσηλευτής</a:t>
            </a:r>
            <a:r>
              <a:rPr lang="el-GR" sz="2000" dirty="0" smtClean="0"/>
              <a:t>: «Τα αποτελέσματα των συγκεκριμένων εξετάσεων δεν θα μας δώσουν σαφή εικόνα της κατάστασης σας, δεδομένου ότι εμφανίζονται σε υψηλό ποσοστό ψευδώς </a:t>
            </a:r>
            <a:r>
              <a:rPr lang="el-GR" sz="2000" dirty="0" smtClean="0"/>
              <a:t>θετικά</a:t>
            </a:r>
            <a:r>
              <a:rPr lang="en-US" sz="2000" dirty="0" smtClean="0"/>
              <a:t> </a:t>
            </a:r>
            <a:r>
              <a:rPr lang="el-GR" sz="2000" dirty="0" smtClean="0"/>
              <a:t>αποτελέσματα….»</a:t>
            </a:r>
            <a:endParaRPr lang="en-US" sz="2000" dirty="0" smtClean="0"/>
          </a:p>
          <a:p>
            <a:pPr>
              <a:lnSpc>
                <a:spcPct val="150000"/>
              </a:lnSpc>
            </a:pPr>
            <a:r>
              <a:rPr lang="el-GR" sz="2000" b="1" dirty="0" smtClean="0"/>
              <a:t>Ασθενής</a:t>
            </a:r>
            <a:r>
              <a:rPr lang="el-GR" sz="2000" dirty="0" smtClean="0"/>
              <a:t>: «……………»</a:t>
            </a:r>
            <a:endParaRPr lang="el-G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Τίτλος 1"/>
          <p:cNvSpPr>
            <a:spLocks noGrp="1"/>
          </p:cNvSpPr>
          <p:nvPr>
            <p:ph type="title"/>
          </p:nvPr>
        </p:nvSpPr>
        <p:spPr>
          <a:xfrm>
            <a:off x="468313" y="115888"/>
            <a:ext cx="8229600" cy="908050"/>
          </a:xfrm>
        </p:spPr>
        <p:txBody>
          <a:bodyPr/>
          <a:lstStyle/>
          <a:p>
            <a:r>
              <a:rPr lang="el-GR" altLang="el-GR" smtClean="0"/>
              <a:t>Σκοποί της επικοινωνίας</a:t>
            </a:r>
          </a:p>
        </p:txBody>
      </p:sp>
      <p:sp>
        <p:nvSpPr>
          <p:cNvPr id="9219" name="Θέση αριθμού διαφάνειας 2"/>
          <p:cNvSpPr>
            <a:spLocks noGrp="1" noChangeArrowheads="1"/>
          </p:cNvSpPr>
          <p:nvPr>
            <p:ph type="sldNum" sz="quarter" idx="12"/>
          </p:nvPr>
        </p:nvSpPr>
        <p:spPr bwMode="auto">
          <a:noFill/>
          <a:ln>
            <a:miter lim="800000"/>
            <a:headEnd/>
            <a:tailEnd/>
          </a:ln>
        </p:spPr>
        <p:txBody>
          <a:bodyPr/>
          <a:lstStyle/>
          <a:p>
            <a:fld id="{50A74A6A-88D9-46EB-B500-4E7257B28977}" type="slidenum">
              <a:rPr lang="el-GR" altLang="el-GR"/>
              <a:pPr/>
              <a:t>3</a:t>
            </a:fld>
            <a:endParaRPr lang="el-GR" altLang="el-GR"/>
          </a:p>
        </p:txBody>
      </p:sp>
      <p:sp>
        <p:nvSpPr>
          <p:cNvPr id="9220" name="TextBox 4"/>
          <p:cNvSpPr txBox="1">
            <a:spLocks noChangeArrowheads="1"/>
          </p:cNvSpPr>
          <p:nvPr/>
        </p:nvSpPr>
        <p:spPr bwMode="auto">
          <a:xfrm>
            <a:off x="468313" y="1889125"/>
            <a:ext cx="8218487" cy="1662113"/>
          </a:xfrm>
          <a:prstGeom prst="rect">
            <a:avLst/>
          </a:prstGeom>
          <a:noFill/>
          <a:ln w="9525">
            <a:noFill/>
            <a:miter lim="800000"/>
            <a:headEnd/>
            <a:tailEnd/>
          </a:ln>
        </p:spPr>
        <p:txBody>
          <a:bodyPr>
            <a:spAutoFit/>
          </a:bodyPr>
          <a:lstStyle/>
          <a:p>
            <a:r>
              <a:rPr lang="el-GR" altLang="el-GR"/>
              <a:t> </a:t>
            </a:r>
          </a:p>
          <a:p>
            <a:pPr algn="just"/>
            <a:r>
              <a:rPr lang="el-GR" altLang="el-GR" sz="2800"/>
              <a:t>Μεταξύ των σκοπών της επικοινωνίας εκτός από το να δοθούν και να ληφθούν πληροφορίες, είναι η λύση προβλημάτων και η διοχέτευση της έντασης.</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39</a:t>
            </a:fld>
            <a:endParaRPr lang="el-GR" altLang="el-GR"/>
          </a:p>
        </p:txBody>
      </p:sp>
      <p:sp>
        <p:nvSpPr>
          <p:cNvPr id="4" name="3 - Ορθογώνιο"/>
          <p:cNvSpPr/>
          <p:nvPr/>
        </p:nvSpPr>
        <p:spPr>
          <a:xfrm>
            <a:off x="685800" y="304800"/>
            <a:ext cx="8001000" cy="4093428"/>
          </a:xfrm>
          <a:prstGeom prst="rect">
            <a:avLst/>
          </a:prstGeom>
        </p:spPr>
        <p:txBody>
          <a:bodyPr wrap="square">
            <a:spAutoFit/>
          </a:bodyPr>
          <a:lstStyle/>
          <a:p>
            <a:r>
              <a:rPr lang="el-GR" sz="2000" b="1" dirty="0" smtClean="0"/>
              <a:t>Είναι ιδιαίτερα σημαντική η αποφυγή των παρακάτω</a:t>
            </a:r>
            <a:r>
              <a:rPr lang="el-GR" sz="2000" b="1" dirty="0" smtClean="0"/>
              <a:t>:</a:t>
            </a:r>
            <a:endParaRPr lang="en-US" sz="2000" b="1" dirty="0" smtClean="0"/>
          </a:p>
          <a:p>
            <a:r>
              <a:rPr lang="el-GR" sz="2000" dirty="0" smtClean="0"/>
              <a:t/>
            </a:r>
            <a:br>
              <a:rPr lang="el-GR" sz="2000" dirty="0" smtClean="0"/>
            </a:br>
            <a:r>
              <a:rPr lang="el-GR" sz="2000" dirty="0" smtClean="0"/>
              <a:t>Η Κριτική «Εσείς ευθύνεστε που με την απαράδεκτη συμπεριφορά σας οδηγήσατε την κατάσταση σε αυτό το σημείο</a:t>
            </a:r>
            <a:r>
              <a:rPr lang="el-GR" sz="2000" dirty="0" smtClean="0"/>
              <a:t>….»</a:t>
            </a:r>
            <a:endParaRPr lang="en-US" sz="2000" dirty="0" smtClean="0"/>
          </a:p>
          <a:p>
            <a:endParaRPr lang="en-US" sz="2000" dirty="0" smtClean="0"/>
          </a:p>
          <a:p>
            <a:r>
              <a:rPr lang="el-GR" sz="2000" dirty="0" smtClean="0"/>
              <a:t>Οι </a:t>
            </a:r>
            <a:r>
              <a:rPr lang="el-GR" sz="2000" dirty="0" smtClean="0"/>
              <a:t>Χαρακτηρισμοί «Είστε πολύ αγχώδης και με τον τρόπο σας δυσκολεύετε την κατάσταση της υγείας σας</a:t>
            </a:r>
            <a:r>
              <a:rPr lang="el-GR" sz="2000" dirty="0" smtClean="0"/>
              <a:t>»</a:t>
            </a:r>
            <a:endParaRPr lang="en-US" sz="2000" dirty="0" smtClean="0"/>
          </a:p>
          <a:p>
            <a:endParaRPr lang="en-US" sz="2000" dirty="0" smtClean="0"/>
          </a:p>
          <a:p>
            <a:r>
              <a:rPr lang="el-GR" sz="2000" dirty="0" smtClean="0"/>
              <a:t>Η </a:t>
            </a:r>
            <a:r>
              <a:rPr lang="el-GR" sz="2000" dirty="0" smtClean="0"/>
              <a:t>Διάγνωση «Από όσα μου είπατε καταλαβαίνω πως ανησυχείτε για θέματα που δεν σχετίζονται με την υγεία σας αλλά μάλλον με το οικογενειακό σας περιβάλλον</a:t>
            </a:r>
            <a:r>
              <a:rPr lang="el-GR" sz="2000" dirty="0" smtClean="0"/>
              <a:t>……</a:t>
            </a:r>
            <a:endParaRPr lang="en-US" sz="2000" dirty="0" smtClean="0"/>
          </a:p>
          <a:p>
            <a:endParaRPr lang="en-US" sz="2000" dirty="0" smtClean="0"/>
          </a:p>
          <a:p>
            <a:endParaRPr lang="el-GR" sz="2000" dirty="0"/>
          </a:p>
        </p:txBody>
      </p:sp>
      <p:sp>
        <p:nvSpPr>
          <p:cNvPr id="5" name="4 - Ορθογώνιο"/>
          <p:cNvSpPr/>
          <p:nvPr/>
        </p:nvSpPr>
        <p:spPr>
          <a:xfrm>
            <a:off x="762000" y="3886200"/>
            <a:ext cx="7924800" cy="2523768"/>
          </a:xfrm>
          <a:prstGeom prst="rect">
            <a:avLst/>
          </a:prstGeom>
        </p:spPr>
        <p:txBody>
          <a:bodyPr wrap="square">
            <a:spAutoFit/>
          </a:bodyPr>
          <a:lstStyle/>
          <a:p>
            <a:r>
              <a:rPr lang="el-GR" sz="2000" dirty="0" smtClean="0"/>
              <a:t>Ο έπαινος «Συγχαρητήρια κύριε Χ. Είστε πολύ καλός ασθενής, ο καλύτερος ασθενής μας</a:t>
            </a:r>
            <a:r>
              <a:rPr lang="el-GR" sz="2000" dirty="0" smtClean="0"/>
              <a:t>….»</a:t>
            </a:r>
            <a:endParaRPr lang="en-US" sz="2000" dirty="0" smtClean="0"/>
          </a:p>
          <a:p>
            <a:endParaRPr lang="en-US" sz="2000" dirty="0" smtClean="0"/>
          </a:p>
          <a:p>
            <a:r>
              <a:rPr lang="el-GR" sz="2000" dirty="0" smtClean="0"/>
              <a:t>Η </a:t>
            </a:r>
            <a:r>
              <a:rPr lang="el-GR" sz="2000" dirty="0" smtClean="0"/>
              <a:t>προσταγή «Πάρτε τα φάρμακά σας τώρα</a:t>
            </a:r>
            <a:r>
              <a:rPr lang="el-GR" sz="2000" dirty="0" smtClean="0"/>
              <a:t>!....»</a:t>
            </a:r>
            <a:endParaRPr lang="en-US" sz="2000" dirty="0" smtClean="0"/>
          </a:p>
          <a:p>
            <a:endParaRPr lang="en-US" sz="2000" dirty="0" smtClean="0"/>
          </a:p>
          <a:p>
            <a:r>
              <a:rPr lang="el-GR" sz="2000" dirty="0" smtClean="0"/>
              <a:t>Η </a:t>
            </a:r>
            <a:r>
              <a:rPr lang="el-GR" sz="2000" dirty="0" smtClean="0"/>
              <a:t>απειλή «Αν δεν συμμορφωθείτε με το πρόγραμμα του νοσοκομείου, μάλλον θα έχετε πρόβλημα….»</a:t>
            </a:r>
            <a:r>
              <a:rPr lang="el-GR" dirty="0" smtClean="0"/>
              <a:t/>
            </a:r>
            <a:br>
              <a:rPr lang="el-GR" dirty="0" smtClean="0"/>
            </a:b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40</a:t>
            </a:fld>
            <a:endParaRPr lang="el-GR" altLang="el-GR"/>
          </a:p>
        </p:txBody>
      </p:sp>
      <p:sp>
        <p:nvSpPr>
          <p:cNvPr id="4" name="3 - Ορθογώνιο"/>
          <p:cNvSpPr/>
          <p:nvPr/>
        </p:nvSpPr>
        <p:spPr>
          <a:xfrm>
            <a:off x="609600" y="457200"/>
            <a:ext cx="8077200" cy="4093428"/>
          </a:xfrm>
          <a:prstGeom prst="rect">
            <a:avLst/>
          </a:prstGeom>
        </p:spPr>
        <p:txBody>
          <a:bodyPr wrap="square">
            <a:spAutoFit/>
          </a:bodyPr>
          <a:lstStyle/>
          <a:p>
            <a:r>
              <a:rPr lang="el-GR" sz="2000" b="1" dirty="0" smtClean="0"/>
              <a:t>Το κήρυγμα </a:t>
            </a:r>
            <a:endParaRPr lang="en-US" sz="2000" b="1" dirty="0" smtClean="0"/>
          </a:p>
          <a:p>
            <a:endParaRPr lang="en-US" sz="2000" dirty="0" smtClean="0"/>
          </a:p>
          <a:p>
            <a:r>
              <a:rPr lang="el-GR" sz="2000" dirty="0" smtClean="0"/>
              <a:t>«</a:t>
            </a:r>
            <a:r>
              <a:rPr lang="el-GR" sz="2000" dirty="0" smtClean="0"/>
              <a:t>Βλέπετε κύριε Χ., όταν δεν ακολουθούμε τους βασικούς κανόνες πρόληψης των ασθενειών πολλά κακά μπορεί να συμβούν. Είπατε ότι καπνίζατε πολύ</a:t>
            </a:r>
            <a:r>
              <a:rPr lang="el-GR" sz="2000" dirty="0" smtClean="0"/>
              <a:t>…»</a:t>
            </a:r>
            <a:endParaRPr lang="en-US" sz="2000" dirty="0" smtClean="0"/>
          </a:p>
          <a:p>
            <a:endParaRPr lang="en-US" sz="2000" dirty="0" smtClean="0"/>
          </a:p>
          <a:p>
            <a:r>
              <a:rPr lang="el-GR" sz="2000" dirty="0" smtClean="0"/>
              <a:t>Οι </a:t>
            </a:r>
            <a:r>
              <a:rPr lang="el-GR" sz="2000" dirty="0" smtClean="0"/>
              <a:t>Συμβουλές «Λοιπόν κύριε αν ήμουν στη θέση σας δεν θα επέτρεπα σε κανέναν να παρεμβαίνει στη ζωή μου και θα έπαιρνα την κατάσταση στα χέρια μου</a:t>
            </a:r>
            <a:r>
              <a:rPr lang="el-GR" sz="2000" dirty="0" smtClean="0"/>
              <a:t>…………»</a:t>
            </a:r>
            <a:endParaRPr lang="en-US" sz="2000" dirty="0" smtClean="0"/>
          </a:p>
          <a:p>
            <a:endParaRPr lang="en-US" sz="2000" dirty="0" smtClean="0"/>
          </a:p>
          <a:p>
            <a:r>
              <a:rPr lang="el-GR" sz="2000" dirty="0" smtClean="0"/>
              <a:t>Υπερβολικές </a:t>
            </a:r>
            <a:r>
              <a:rPr lang="el-GR" sz="2000" dirty="0" smtClean="0"/>
              <a:t>ερωτήσεις. «Ναι; Αλήθεια; τι έγινε μετά; πως αντέδρασαν οι συγγενείς σας; Το γεγονός σας αγχώνει πολύ; τι σκέπτεστε να κάνετε τώρα;…»</a:t>
            </a:r>
            <a:endParaRPr lang="el-GR" sz="2000" dirty="0"/>
          </a:p>
        </p:txBody>
      </p:sp>
      <p:sp>
        <p:nvSpPr>
          <p:cNvPr id="5" name="4 - Ορθογώνιο"/>
          <p:cNvSpPr/>
          <p:nvPr/>
        </p:nvSpPr>
        <p:spPr>
          <a:xfrm>
            <a:off x="381000" y="4876800"/>
            <a:ext cx="8458200" cy="1631216"/>
          </a:xfrm>
          <a:prstGeom prst="rect">
            <a:avLst/>
          </a:prstGeom>
        </p:spPr>
        <p:txBody>
          <a:bodyPr wrap="square">
            <a:spAutoFit/>
          </a:bodyPr>
          <a:lstStyle/>
          <a:p>
            <a:pPr algn="just">
              <a:buFont typeface="Wingdings" pitchFamily="2" charset="2"/>
              <a:buChar char="Ø"/>
            </a:pPr>
            <a:r>
              <a:rPr lang="el-GR" sz="2000" dirty="0" smtClean="0"/>
              <a:t>Τέλος είναι σημαντικό να τονιστεί ότι η ευγένεια του νοσηλευτή προς τον ασθενή, η διάθεση του να εξηγεί με απλό και κατανοητό τρόπο κάθε νοσηλευτική παρέμβαση ενθαρρύνοντας τον συγχρόνως να κάνει ερωτήσεις, αποτελούν στοιχεία που δηλώνουν ζεστασιά, εγκαρδιότητα και ενδιαφέρον για τη φροντίδα των ασθενών.</a:t>
            </a:r>
            <a:endParaRPr lang="el-GR" sz="2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41</a:t>
            </a:fld>
            <a:endParaRPr lang="el-GR" altLang="el-GR"/>
          </a:p>
        </p:txBody>
      </p:sp>
      <p:sp>
        <p:nvSpPr>
          <p:cNvPr id="4" name="3 - Ορθογώνιο"/>
          <p:cNvSpPr/>
          <p:nvPr/>
        </p:nvSpPr>
        <p:spPr>
          <a:xfrm>
            <a:off x="1447800" y="457200"/>
            <a:ext cx="6666120" cy="523220"/>
          </a:xfrm>
          <a:prstGeom prst="rect">
            <a:avLst/>
          </a:prstGeom>
        </p:spPr>
        <p:txBody>
          <a:bodyPr wrap="none">
            <a:spAutoFit/>
          </a:bodyPr>
          <a:lstStyle/>
          <a:p>
            <a:r>
              <a:rPr lang="el-GR" sz="2800" b="1" dirty="0" smtClean="0"/>
              <a:t>Η επικοινωνία σε ειδικές περιπτώσεις</a:t>
            </a:r>
            <a:endParaRPr lang="el-GR" sz="2800" dirty="0"/>
          </a:p>
        </p:txBody>
      </p:sp>
      <p:sp>
        <p:nvSpPr>
          <p:cNvPr id="5" name="4 - Ορθογώνιο"/>
          <p:cNvSpPr/>
          <p:nvPr/>
        </p:nvSpPr>
        <p:spPr>
          <a:xfrm>
            <a:off x="609600" y="1219200"/>
            <a:ext cx="8077200" cy="2554545"/>
          </a:xfrm>
          <a:prstGeom prst="rect">
            <a:avLst/>
          </a:prstGeom>
        </p:spPr>
        <p:txBody>
          <a:bodyPr wrap="square">
            <a:spAutoFit/>
          </a:bodyPr>
          <a:lstStyle/>
          <a:p>
            <a:pPr algn="just"/>
            <a:r>
              <a:rPr lang="el-GR" dirty="0" smtClean="0"/>
              <a:t> </a:t>
            </a:r>
            <a:r>
              <a:rPr lang="el-GR" sz="2000" b="1" dirty="0" smtClean="0"/>
              <a:t>Ασθενείς με προβλήματα </a:t>
            </a:r>
            <a:r>
              <a:rPr lang="el-GR" sz="2000" b="1" dirty="0" smtClean="0"/>
              <a:t>ακοής</a:t>
            </a:r>
            <a:endParaRPr lang="en-US" sz="2000" b="1" dirty="0" smtClean="0"/>
          </a:p>
          <a:p>
            <a:pPr algn="just"/>
            <a:r>
              <a:rPr lang="el-GR" sz="2000" dirty="0" smtClean="0"/>
              <a:t/>
            </a:r>
            <a:br>
              <a:rPr lang="el-GR" sz="2000" dirty="0" smtClean="0"/>
            </a:br>
            <a:r>
              <a:rPr lang="el-GR" sz="2000" dirty="0" smtClean="0"/>
              <a:t>Είναι σημαντικό να γνωστοποιεί ο νοσηλευτής την παρουσία του μιλώντας κατά πρόσωπο στον ασθενή με αργή ομιλία, έτσι ώστε ο ασθενής να μπορεί να «διαβάζει» τα χείλη. Δεν χρειάζεται σε ανάλογες περιπτώσεις να φωνάζει κανείς δυνατά. Βοηθητικά μπορούν να χρησιμοποιηθούν η νοηματική γλώσσα αλλά και η χρήση του γραπτού λόγου</a:t>
            </a:r>
            <a:r>
              <a:rPr lang="el-GR" dirty="0" smtClean="0"/>
              <a:t>.</a:t>
            </a:r>
            <a:endParaRPr lang="el-GR" dirty="0"/>
          </a:p>
        </p:txBody>
      </p:sp>
      <p:sp>
        <p:nvSpPr>
          <p:cNvPr id="6" name="5 - Ορθογώνιο"/>
          <p:cNvSpPr/>
          <p:nvPr/>
        </p:nvSpPr>
        <p:spPr>
          <a:xfrm>
            <a:off x="762000" y="3962400"/>
            <a:ext cx="7848600" cy="1938992"/>
          </a:xfrm>
          <a:prstGeom prst="rect">
            <a:avLst/>
          </a:prstGeom>
        </p:spPr>
        <p:txBody>
          <a:bodyPr wrap="square">
            <a:spAutoFit/>
          </a:bodyPr>
          <a:lstStyle/>
          <a:p>
            <a:r>
              <a:rPr lang="el-GR" sz="2000" b="1" dirty="0" smtClean="0"/>
              <a:t>Ασθενείς με </a:t>
            </a:r>
            <a:r>
              <a:rPr lang="el-GR" sz="2000" b="1" dirty="0" smtClean="0"/>
              <a:t>άνοια</a:t>
            </a:r>
            <a:endParaRPr lang="en-US" sz="2000" b="1" dirty="0" smtClean="0"/>
          </a:p>
          <a:p>
            <a:endParaRPr lang="en-US" sz="2000" dirty="0" smtClean="0"/>
          </a:p>
          <a:p>
            <a:r>
              <a:rPr lang="el-GR" sz="2000" dirty="0" smtClean="0"/>
              <a:t>Κρίνεται </a:t>
            </a:r>
            <a:r>
              <a:rPr lang="el-GR" sz="2000" dirty="0" smtClean="0"/>
              <a:t>μεταξύ άλλων σημαντική η τήρηση της οπτικής επαφής, η εξασφάλιση και διατήρηση ενός ήρεμου περιβάλλοντος χωρίς θορύβους και ο νοσηλευτής επικοινωνεί με μικρές απλές προτάσεις, δίνοντας χρόνο στον ασθενή να απαντήσει.</a:t>
            </a:r>
            <a:endParaRPr lang="el-GR"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42</a:t>
            </a:fld>
            <a:endParaRPr lang="el-GR" altLang="el-GR"/>
          </a:p>
        </p:txBody>
      </p:sp>
      <p:sp>
        <p:nvSpPr>
          <p:cNvPr id="4" name="3 - Ορθογώνιο"/>
          <p:cNvSpPr/>
          <p:nvPr/>
        </p:nvSpPr>
        <p:spPr>
          <a:xfrm>
            <a:off x="609600" y="474345"/>
            <a:ext cx="7696200" cy="5016758"/>
          </a:xfrm>
          <a:prstGeom prst="rect">
            <a:avLst/>
          </a:prstGeom>
        </p:spPr>
        <p:txBody>
          <a:bodyPr wrap="square">
            <a:spAutoFit/>
          </a:bodyPr>
          <a:lstStyle/>
          <a:p>
            <a:r>
              <a:rPr lang="el-GR" sz="2000" b="1" dirty="0" smtClean="0"/>
              <a:t>Ασθενείς σε αναισθησία ή σε κωματώδη </a:t>
            </a:r>
            <a:r>
              <a:rPr lang="el-GR" sz="2000" b="1" dirty="0" smtClean="0"/>
              <a:t>κατάσταση</a:t>
            </a:r>
            <a:endParaRPr lang="en-US" sz="2000" b="1" dirty="0" smtClean="0"/>
          </a:p>
          <a:p>
            <a:r>
              <a:rPr lang="el-GR" sz="2000" dirty="0" smtClean="0"/>
              <a:t/>
            </a:r>
            <a:br>
              <a:rPr lang="el-GR" sz="2000" dirty="0" smtClean="0"/>
            </a:br>
            <a:r>
              <a:rPr lang="el-GR" sz="2000" dirty="0" smtClean="0"/>
              <a:t>Θα πρέπει να δίνεται μεγάλη προσοχή σε </a:t>
            </a:r>
            <a:r>
              <a:rPr lang="el-GR" sz="2000" dirty="0" err="1" smtClean="0"/>
              <a:t>ό,τι</a:t>
            </a:r>
            <a:r>
              <a:rPr lang="el-GR" sz="2000" dirty="0" smtClean="0"/>
              <a:t> λέγεται κοντά στον ασθενή</a:t>
            </a:r>
            <a:r>
              <a:rPr lang="el-GR" sz="2000" dirty="0" smtClean="0"/>
              <a:t>.</a:t>
            </a:r>
            <a:r>
              <a:rPr lang="en-US" sz="2000" dirty="0" smtClean="0"/>
              <a:t> </a:t>
            </a:r>
            <a:r>
              <a:rPr lang="el-GR" sz="2000" dirty="0" smtClean="0"/>
              <a:t>Ο </a:t>
            </a:r>
            <a:r>
              <a:rPr lang="el-GR" sz="2000" dirty="0" smtClean="0"/>
              <a:t>τόνος και η ένταση ης φωνής πρέπει να είναι ήπιοι, μπορεί να χρησιμοποιηθεί το άγγιγμα και καλό είναι να μειώνονται οι θόρυβοι από το περιβάλλον.</a:t>
            </a:r>
            <a:br>
              <a:rPr lang="el-GR" sz="2000" dirty="0" smtClean="0"/>
            </a:br>
            <a:endParaRPr lang="el-GR" sz="2000" dirty="0" smtClean="0"/>
          </a:p>
          <a:p>
            <a:r>
              <a:rPr lang="el-GR" sz="2000" b="1" dirty="0" smtClean="0"/>
              <a:t>Ασθενείς </a:t>
            </a:r>
            <a:r>
              <a:rPr lang="el-GR" sz="2000" b="1" dirty="0" smtClean="0"/>
              <a:t>με φυσικά </a:t>
            </a:r>
            <a:r>
              <a:rPr lang="el-GR" sz="2000" b="1" dirty="0" smtClean="0"/>
              <a:t>κωλύματα</a:t>
            </a:r>
            <a:endParaRPr lang="en-US" sz="2000" b="1" dirty="0" smtClean="0"/>
          </a:p>
          <a:p>
            <a:r>
              <a:rPr lang="el-GR" sz="2000" dirty="0" smtClean="0"/>
              <a:t/>
            </a:r>
            <a:br>
              <a:rPr lang="el-GR" sz="2000" dirty="0" smtClean="0"/>
            </a:br>
            <a:r>
              <a:rPr lang="el-GR" sz="2000" dirty="0" smtClean="0"/>
              <a:t>(όπως </a:t>
            </a:r>
            <a:r>
              <a:rPr lang="el-GR" sz="2000" dirty="0" err="1" smtClean="0"/>
              <a:t>τραχειοστομία</a:t>
            </a:r>
            <a:r>
              <a:rPr lang="el-GR" sz="2000" dirty="0" smtClean="0"/>
              <a:t> ή </a:t>
            </a:r>
            <a:r>
              <a:rPr lang="el-GR" sz="2000" dirty="0" err="1" smtClean="0"/>
              <a:t>λαρυγγεκτομή</a:t>
            </a:r>
            <a:r>
              <a:rPr lang="el-GR" sz="2000" dirty="0" smtClean="0"/>
              <a:t>), θα πρέπει να δίνεται επαρκής χρόνος στον ασθενή με τον καλύτερο για εκείνον τρόπο επικοινωνίας, τον οποίο συνήθως ο νοσηλευτής πληροφορείται από άτομα του συγγενικού περιβάλλοντος. Μεταξύ των εναλλακτικών τρόπων επικοινωνίας αναφέρονται το σφίξιμο του χεριού, το άνοιγμα και το κλείσιμο των ματιών ή και η γραπτή επικοινωνία όταν υπάρχει η δυνατότητα.</a:t>
            </a:r>
            <a:endParaRPr lang="el-GR" sz="2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43</a:t>
            </a:fld>
            <a:endParaRPr lang="el-GR" altLang="el-GR"/>
          </a:p>
        </p:txBody>
      </p:sp>
      <p:sp>
        <p:nvSpPr>
          <p:cNvPr id="4" name="3 - Ορθογώνιο"/>
          <p:cNvSpPr/>
          <p:nvPr/>
        </p:nvSpPr>
        <p:spPr>
          <a:xfrm>
            <a:off x="533400" y="457200"/>
            <a:ext cx="8001000" cy="5632311"/>
          </a:xfrm>
          <a:prstGeom prst="rect">
            <a:avLst/>
          </a:prstGeom>
        </p:spPr>
        <p:txBody>
          <a:bodyPr wrap="square">
            <a:spAutoFit/>
          </a:bodyPr>
          <a:lstStyle/>
          <a:p>
            <a:pPr algn="just">
              <a:lnSpc>
                <a:spcPct val="150000"/>
              </a:lnSpc>
              <a:buFont typeface="Wingdings" pitchFamily="2" charset="2"/>
              <a:buChar char="Ø"/>
            </a:pPr>
            <a:r>
              <a:rPr lang="el-GR" dirty="0" smtClean="0"/>
              <a:t> </a:t>
            </a:r>
            <a:r>
              <a:rPr lang="en-US" sz="2400" dirty="0" smtClean="0"/>
              <a:t>E</a:t>
            </a:r>
            <a:r>
              <a:rPr lang="el-GR" sz="2400" dirty="0" err="1" smtClean="0"/>
              <a:t>πειδή</a:t>
            </a:r>
            <a:r>
              <a:rPr lang="el-GR" sz="2400" dirty="0" smtClean="0"/>
              <a:t> </a:t>
            </a:r>
            <a:r>
              <a:rPr lang="el-GR" sz="2400" dirty="0" smtClean="0"/>
              <a:t>η Ελλάδα τα τελευταία χρόνια έχει μετατραπεί σε μια πολυπολιτισμική χώρα συμβαίνει όλο και συχνότερα στο χώρο του νοσοκομείου να προσέρχονται ασθενείς οι οποίοι δεν μιλούν τη </a:t>
            </a:r>
            <a:r>
              <a:rPr lang="el-GR" sz="2400" dirty="0" smtClean="0"/>
              <a:t>γλώσσα.</a:t>
            </a:r>
            <a:endParaRPr lang="en-US" sz="2400" dirty="0" smtClean="0"/>
          </a:p>
          <a:p>
            <a:pPr algn="just">
              <a:lnSpc>
                <a:spcPct val="150000"/>
              </a:lnSpc>
              <a:buFont typeface="Wingdings" pitchFamily="2" charset="2"/>
              <a:buChar char="Ø"/>
            </a:pPr>
            <a:r>
              <a:rPr lang="el-GR" sz="2400" dirty="0" smtClean="0"/>
              <a:t>Η </a:t>
            </a:r>
            <a:r>
              <a:rPr lang="el-GR" sz="2400" dirty="0" smtClean="0"/>
              <a:t>ιδανική περίπτωση είναι να υπάρχει κατάλληλα εκπαιδευμένος διερμηνέας, ο οποίος να γνωρίζει την ιατρονοσηλευτική </a:t>
            </a:r>
            <a:r>
              <a:rPr lang="el-GR" sz="2400" dirty="0" smtClean="0"/>
              <a:t>ορολογία.</a:t>
            </a:r>
            <a:endParaRPr lang="en-US" sz="2400" dirty="0" smtClean="0"/>
          </a:p>
          <a:p>
            <a:pPr algn="just">
              <a:lnSpc>
                <a:spcPct val="150000"/>
              </a:lnSpc>
              <a:buFont typeface="Wingdings" pitchFamily="2" charset="2"/>
              <a:buChar char="Ø"/>
            </a:pPr>
            <a:r>
              <a:rPr lang="el-GR" sz="2400" dirty="0" smtClean="0"/>
              <a:t>Εναλλακτικά </a:t>
            </a:r>
            <a:r>
              <a:rPr lang="el-GR" sz="2400" dirty="0" smtClean="0"/>
              <a:t>η χρήση λεξικού, οι μιμητικές κινήσεις αποτελούν λύσεις ανάγκης. Η αύξηση της έντασης της φωνής δεν βοηθά ιδιαίτερα σε παρόμοιες καταστάσεις.</a:t>
            </a:r>
            <a:endParaRPr lang="el-GR"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44</a:t>
            </a:fld>
            <a:endParaRPr lang="el-GR" altLang="el-GR"/>
          </a:p>
        </p:txBody>
      </p:sp>
      <p:pic>
        <p:nvPicPr>
          <p:cNvPr id="4" name="image7.jpeg"/>
          <p:cNvPicPr/>
          <p:nvPr/>
        </p:nvPicPr>
        <p:blipFill>
          <a:blip r:embed="rId2" cstate="print"/>
          <a:stretch>
            <a:fillRect/>
          </a:stretch>
        </p:blipFill>
        <p:spPr>
          <a:xfrm>
            <a:off x="609601" y="1066800"/>
            <a:ext cx="7620000" cy="3379967"/>
          </a:xfrm>
          <a:prstGeom prst="rect">
            <a:avLst/>
          </a:prstGeom>
        </p:spPr>
      </p:pic>
      <p:sp>
        <p:nvSpPr>
          <p:cNvPr id="1025" name="Rectangle 1"/>
          <p:cNvSpPr>
            <a:spLocks noChangeArrowheads="1"/>
          </p:cNvSpPr>
          <p:nvPr/>
        </p:nvSpPr>
        <p:spPr bwMode="auto">
          <a:xfrm>
            <a:off x="609600" y="5181600"/>
            <a:ext cx="792384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Κοιτάξτε την Εικόνα. Αναγνωρίστε πέντε μηνύματα μη λεκτικής επικοινωνίας που χρησιμοποιεί ο νοσηλευτής. Ποια είναι η ανατροφοδότηση του ασθενή προς τον νοσηλευτή;</a:t>
            </a:r>
            <a:endParaRPr kumimoji="0" lang="el-GR"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6" name="5 - Ορθογώνιο"/>
          <p:cNvSpPr/>
          <p:nvPr/>
        </p:nvSpPr>
        <p:spPr>
          <a:xfrm>
            <a:off x="609600" y="457200"/>
            <a:ext cx="4113818" cy="400110"/>
          </a:xfrm>
          <a:prstGeom prst="rect">
            <a:avLst/>
          </a:prstGeom>
        </p:spPr>
        <p:txBody>
          <a:bodyPr wrap="none">
            <a:spAutoFit/>
          </a:bodyPr>
          <a:lstStyle/>
          <a:p>
            <a:r>
              <a:rPr lang="el-GR" sz="2000" b="1" dirty="0" smtClean="0"/>
              <a:t>Δραστηριότητα Κριτικής Σκέψης</a:t>
            </a:r>
            <a:endParaRPr lang="el-GR" sz="200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45</a:t>
            </a:fld>
            <a:endParaRPr lang="el-GR" altLang="el-GR"/>
          </a:p>
        </p:txBody>
      </p:sp>
      <p:sp>
        <p:nvSpPr>
          <p:cNvPr id="68609" name="Rectangle 1"/>
          <p:cNvSpPr>
            <a:spLocks noChangeArrowheads="1"/>
          </p:cNvSpPr>
          <p:nvPr/>
        </p:nvSpPr>
        <p:spPr bwMode="auto">
          <a:xfrm>
            <a:off x="685800" y="1752600"/>
            <a:ext cx="8001000" cy="27925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4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Παρατηρήστε τους νοσηλευτές στο νοσοκομείο καθώς επικοινωνούν με τους ασθενείς. Ποια εμπόδια στην επικοινωνία αντιλαμβάνεστε ότι υπάρχουν; Ποιοι είναι κατά τη γνώμη σας οι λόγοι που οι νοσηλευτές αυτοί παρεμποδίζουν την επικοινωνία τους με τους ασθενείς;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8610" name="Rectangle 2"/>
          <p:cNvSpPr>
            <a:spLocks noChangeArrowheads="1"/>
          </p:cNvSpPr>
          <p:nvPr/>
        </p:nvSpPr>
        <p:spPr bwMode="auto">
          <a:xfrm>
            <a:off x="990600" y="914400"/>
            <a:ext cx="5158785"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effectLst/>
                <a:latin typeface="Tahoma" pitchFamily="34" charset="0"/>
                <a:ea typeface="Times New Roman" pitchFamily="18" charset="0"/>
                <a:cs typeface="Tahoma" pitchFamily="34" charset="0"/>
              </a:rPr>
              <a:t>Δραστηριότητα Κριτικής Σκέψης</a:t>
            </a:r>
            <a:endParaRPr kumimoji="0" lang="el-GR" sz="2400" b="1"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33400"/>
            <a:ext cx="8229600" cy="5369768"/>
          </a:xfrm>
        </p:spPr>
        <p:txBody>
          <a:bodyPr/>
          <a:lstStyle/>
          <a:p>
            <a:pPr algn="l"/>
            <a:r>
              <a:rPr lang="el-GR" sz="2400" dirty="0" smtClean="0"/>
              <a:t>Δραστηριότητες Κριτικής Σκέψης </a:t>
            </a:r>
            <a:r>
              <a:rPr lang="el-GR" sz="2400" dirty="0" smtClean="0"/>
              <a:t/>
            </a:r>
            <a:br>
              <a:rPr lang="el-GR" sz="2400" dirty="0" smtClean="0"/>
            </a:br>
            <a:r>
              <a:rPr lang="el-GR" sz="2400" dirty="0" smtClean="0"/>
              <a:t/>
            </a:r>
            <a:br>
              <a:rPr lang="el-GR" sz="2400" dirty="0" smtClean="0"/>
            </a:br>
            <a:r>
              <a:rPr lang="el-GR" sz="2400" dirty="0" smtClean="0"/>
              <a:t>Σενάριο </a:t>
            </a:r>
            <a:r>
              <a:rPr lang="el-GR" sz="2400" dirty="0" smtClean="0"/>
              <a:t>Α </a:t>
            </a:r>
            <a:r>
              <a:rPr lang="el-GR" sz="2400" dirty="0" smtClean="0"/>
              <a:t/>
            </a:r>
            <a:br>
              <a:rPr lang="el-GR" sz="2400" dirty="0" smtClean="0"/>
            </a:br>
            <a:r>
              <a:rPr lang="el-GR" sz="2400" b="0" dirty="0" smtClean="0"/>
              <a:t>Εργάζεστε </a:t>
            </a:r>
            <a:r>
              <a:rPr lang="el-GR" sz="2400" b="0" dirty="0" smtClean="0"/>
              <a:t>με έναν ασθενή που είναι πολύ ήσυχος και αποσυρμένος. Όταν εισέρχεστε στο θάλαμό του, φαίνεται φοβισμένος και ανήσυχος, αλλά σας λέει ότι όλα είναι καλά. Πώς θα αντιμετωπίζατε αυτή την κατάσταση; Ποιον τύπο μη λεκτικής επικοινωνίας θα περιμένατε από αυτόν τον ασθενή</a:t>
            </a:r>
            <a:r>
              <a:rPr lang="el-GR" sz="2400" b="0" dirty="0" smtClean="0"/>
              <a:t>;</a:t>
            </a:r>
            <a:br>
              <a:rPr lang="el-GR" sz="2400" b="0" dirty="0" smtClean="0"/>
            </a:br>
            <a:r>
              <a:rPr lang="el-GR" sz="2400" b="0" dirty="0" smtClean="0"/>
              <a:t> </a:t>
            </a:r>
            <a:r>
              <a:rPr lang="el-GR" sz="2400" dirty="0" smtClean="0"/>
              <a:t/>
            </a:r>
            <a:br>
              <a:rPr lang="el-GR" sz="2400" dirty="0" smtClean="0"/>
            </a:br>
            <a:r>
              <a:rPr lang="el-GR" sz="2400" dirty="0" smtClean="0"/>
              <a:t>Σενάριο Β</a:t>
            </a:r>
            <a:br>
              <a:rPr lang="el-GR" sz="2400" dirty="0" smtClean="0"/>
            </a:br>
            <a:r>
              <a:rPr lang="el-GR" sz="2400" b="0" dirty="0" smtClean="0"/>
              <a:t>Εξετάστε </a:t>
            </a:r>
            <a:r>
              <a:rPr lang="el-GR" sz="2400" b="0" dirty="0" smtClean="0"/>
              <a:t>τον δικό σας τρόπο επικοινωνίας. Ποιοι τρεις παράγοντες θεωρείτε ότι έχουν τη μεγαλύτερη επίδραση στον τρόπο που επικοινωνείτε;</a:t>
            </a:r>
            <a:endParaRPr lang="el-GR" sz="2400" b="0" dirty="0"/>
          </a:p>
        </p:txBody>
      </p:sp>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46</a:t>
            </a:fld>
            <a:endParaRPr lang="el-GR" altLang="el-G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47</a:t>
            </a:fld>
            <a:endParaRPr lang="el-GR" altLang="el-GR"/>
          </a:p>
        </p:txBody>
      </p:sp>
      <p:pic>
        <p:nvPicPr>
          <p:cNvPr id="4" name="image38.jpeg"/>
          <p:cNvPicPr/>
          <p:nvPr/>
        </p:nvPicPr>
        <p:blipFill>
          <a:blip r:embed="rId2" cstate="print"/>
          <a:stretch>
            <a:fillRect/>
          </a:stretch>
        </p:blipFill>
        <p:spPr>
          <a:xfrm>
            <a:off x="381000" y="1295400"/>
            <a:ext cx="8153400" cy="3150108"/>
          </a:xfrm>
          <a:prstGeom prst="rect">
            <a:avLst/>
          </a:prstGeom>
        </p:spPr>
      </p:pic>
      <p:sp>
        <p:nvSpPr>
          <p:cNvPr id="5" name="4 - Ορθογώνιο"/>
          <p:cNvSpPr/>
          <p:nvPr/>
        </p:nvSpPr>
        <p:spPr>
          <a:xfrm>
            <a:off x="1828800" y="533400"/>
            <a:ext cx="6223627" cy="461665"/>
          </a:xfrm>
          <a:prstGeom prst="rect">
            <a:avLst/>
          </a:prstGeom>
        </p:spPr>
        <p:txBody>
          <a:bodyPr wrap="none">
            <a:spAutoFit/>
          </a:bodyPr>
          <a:lstStyle/>
          <a:p>
            <a:r>
              <a:rPr lang="el-GR" sz="2400" b="1" dirty="0" smtClean="0"/>
              <a:t>Παίρνοντας συνέντευξη από τον ασθενή. </a:t>
            </a:r>
            <a:endParaRPr lang="el-GR" sz="2400" b="1"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48</a:t>
            </a:fld>
            <a:endParaRPr lang="el-GR" altLang="el-GR"/>
          </a:p>
        </p:txBody>
      </p:sp>
      <p:sp>
        <p:nvSpPr>
          <p:cNvPr id="69633" name="Rectangle 1"/>
          <p:cNvSpPr>
            <a:spLocks noChangeArrowheads="1"/>
          </p:cNvSpPr>
          <p:nvPr/>
        </p:nvSpPr>
        <p:spPr bwMode="auto">
          <a:xfrm>
            <a:off x="381000" y="228600"/>
            <a:ext cx="84582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tab pos="190500" algn="l"/>
              </a:tabLst>
            </a:pPr>
            <a:r>
              <a:rPr kumimoji="0" lang="el-GR" sz="2000" b="1" i="0" u="sng" strike="noStrike" cap="none" normalizeH="0" baseline="0" dirty="0" smtClean="0">
                <a:ln>
                  <a:noFill/>
                </a:ln>
                <a:solidFill>
                  <a:srgbClr val="231F20"/>
                </a:solidFill>
                <a:effectLst/>
                <a:latin typeface="Arial" pitchFamily="34" charset="0"/>
                <a:ea typeface="Times New Roman" pitchFamily="18" charset="0"/>
                <a:cs typeface="Times New Roman" pitchFamily="18" charset="0"/>
              </a:rPr>
              <a:t>Η Έναρξη της Επικοινωνίας με τον Ασθενή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tab pos="190500" algn="l"/>
              </a:tabLst>
            </a:pPr>
            <a:r>
              <a:rPr kumimoji="0" lang="el-GR" sz="20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Για την έναρξη της επικοινωνίας με τον ασθενή, έτσι ώστε να μπορείτε να προχωρήσετε στη λήψη του ιστορικού ή στη θεραπευτική</a:t>
            </a:r>
            <a:r>
              <a:rPr kumimoji="0" lang="el-GR" sz="2000" b="0" i="0" u="none" strike="noStrike" cap="none" normalizeH="0" dirty="0" smtClean="0">
                <a:ln>
                  <a:noFill/>
                </a:ln>
                <a:solidFill>
                  <a:srgbClr val="231F20"/>
                </a:solidFill>
                <a:effectLst/>
                <a:latin typeface="Tahoma" pitchFamily="34" charset="0"/>
                <a:ea typeface="Times New Roman" pitchFamily="18" charset="0"/>
                <a:cs typeface="Tahoma" pitchFamily="34" charset="0"/>
              </a:rPr>
              <a:t> </a:t>
            </a:r>
            <a:r>
              <a:rPr kumimoji="0" lang="el-GR" sz="20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αλληλεπίδραση, μπορείτε να χρησιμοποιήσετε μερικές από τις πιο κάτω φράσεις:</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tab pos="190500" algn="l"/>
              </a:tabLst>
            </a:pPr>
            <a:r>
              <a:rPr kumimoji="0" lang="el-GR" sz="2000" b="0" i="0" u="none" strike="noStrike" cap="none" normalizeH="0" baseline="0" dirty="0" smtClean="0">
                <a:ln>
                  <a:noFill/>
                </a:ln>
                <a:solidFill>
                  <a:srgbClr val="231F20"/>
                </a:solidFill>
                <a:effectLst/>
                <a:latin typeface="Arial" pitchFamily="34" charset="0"/>
                <a:ea typeface="Tahoma" pitchFamily="34" charset="0"/>
                <a:cs typeface="Arial" pitchFamily="34" charset="0"/>
              </a:rPr>
              <a:t>«Γεια σας, κύριε </a:t>
            </a:r>
            <a:r>
              <a:rPr kumimoji="0" lang="el-GR" sz="2000" b="0" i="0" u="none" strike="noStrike" cap="none" normalizeH="0" baseline="0" dirty="0" err="1" smtClean="0">
                <a:ln>
                  <a:noFill/>
                </a:ln>
                <a:solidFill>
                  <a:srgbClr val="231F20"/>
                </a:solidFill>
                <a:effectLst/>
                <a:latin typeface="Arial" pitchFamily="34" charset="0"/>
                <a:ea typeface="Tahoma" pitchFamily="34" charset="0"/>
                <a:cs typeface="Arial" pitchFamily="34" charset="0"/>
              </a:rPr>
              <a:t>Sanchez</a:t>
            </a:r>
            <a:r>
              <a:rPr kumimoji="0" lang="el-GR" sz="2000" b="0" i="0" u="none" strike="noStrike" cap="none" normalizeH="0" baseline="0" dirty="0" smtClean="0">
                <a:ln>
                  <a:noFill/>
                </a:ln>
                <a:solidFill>
                  <a:srgbClr val="231F20"/>
                </a:solidFill>
                <a:effectLst/>
                <a:latin typeface="Arial" pitchFamily="34" charset="0"/>
                <a:ea typeface="Tahoma" pitchFamily="34" charset="0"/>
                <a:cs typeface="Arial" pitchFamily="34" charset="0"/>
              </a:rPr>
              <a:t>, είμαι ο </a:t>
            </a:r>
            <a:r>
              <a:rPr kumimoji="0" lang="el-GR" sz="2000" b="0" i="0" u="none" strike="noStrike" cap="none" normalizeH="0" baseline="0" dirty="0" err="1" smtClean="0">
                <a:ln>
                  <a:noFill/>
                </a:ln>
                <a:solidFill>
                  <a:srgbClr val="231F20"/>
                </a:solidFill>
                <a:effectLst/>
                <a:latin typeface="Arial" pitchFamily="34" charset="0"/>
                <a:ea typeface="Tahoma" pitchFamily="34" charset="0"/>
                <a:cs typeface="Arial" pitchFamily="34" charset="0"/>
              </a:rPr>
              <a:t>John</a:t>
            </a:r>
            <a:r>
              <a:rPr kumimoji="0" lang="el-GR" sz="2000" b="0" i="0" u="none" strike="noStrike" cap="none" normalizeH="0" baseline="0" dirty="0" smtClean="0">
                <a:ln>
                  <a:noFill/>
                </a:ln>
                <a:solidFill>
                  <a:srgbClr val="231F20"/>
                </a:solidFill>
                <a:effectLst/>
                <a:latin typeface="Arial" pitchFamily="34" charset="0"/>
                <a:ea typeface="Tahoma" pitchFamily="34" charset="0"/>
                <a:cs typeface="Arial" pitchFamily="34" charset="0"/>
              </a:rPr>
              <a:t>: θα ήθελα να </a:t>
            </a:r>
            <a:r>
              <a:rPr kumimoji="0" lang="el-GR" sz="2000" b="0" i="0" u="none" strike="noStrike" cap="none" normalizeH="0" baseline="0" dirty="0" err="1" smtClean="0">
                <a:ln>
                  <a:noFill/>
                </a:ln>
                <a:solidFill>
                  <a:srgbClr val="231F20"/>
                </a:solidFill>
                <a:effectLst/>
                <a:latin typeface="Arial" pitchFamily="34" charset="0"/>
                <a:ea typeface="Tahoma" pitchFamily="34" charset="0"/>
                <a:cs typeface="Arial" pitchFamily="34" charset="0"/>
              </a:rPr>
              <a:t>μά</a:t>
            </a:r>
            <a:r>
              <a:rPr kumimoji="0" lang="el-GR" sz="2000" b="0" i="0" u="none" strike="noStrike" cap="none" normalizeH="0" baseline="0" dirty="0" smtClean="0">
                <a:ln>
                  <a:noFill/>
                </a:ln>
                <a:solidFill>
                  <a:srgbClr val="231F20"/>
                </a:solidFill>
                <a:effectLst/>
                <a:latin typeface="Arial" pitchFamily="34" charset="0"/>
                <a:ea typeface="Tahoma" pitchFamily="34" charset="0"/>
                <a:cs typeface="Arial" pitchFamily="34" charset="0"/>
              </a:rPr>
              <a:t>-</a:t>
            </a:r>
            <a:r>
              <a:rPr kumimoji="0" lang="el-GR" sz="2000" b="0" i="0" u="none" strike="noStrike" cap="none" normalizeH="0" baseline="0" dirty="0" err="1" smtClean="0">
                <a:ln>
                  <a:noFill/>
                </a:ln>
                <a:solidFill>
                  <a:srgbClr val="231F20"/>
                </a:solidFill>
                <a:effectLst/>
                <a:latin typeface="Arial" pitchFamily="34" charset="0"/>
                <a:ea typeface="Tahoma" pitchFamily="34" charset="0"/>
                <a:cs typeface="Arial" pitchFamily="34" charset="0"/>
              </a:rPr>
              <a:t>θω</a:t>
            </a:r>
            <a:r>
              <a:rPr kumimoji="0" lang="el-GR" sz="2000" b="0" i="0" u="none" strike="noStrike" cap="none" normalizeH="0" baseline="0" dirty="0" smtClean="0">
                <a:ln>
                  <a:noFill/>
                </a:ln>
                <a:solidFill>
                  <a:srgbClr val="231F20"/>
                </a:solidFill>
                <a:effectLst/>
                <a:latin typeface="Arial" pitchFamily="34" charset="0"/>
                <a:ea typeface="Tahoma" pitchFamily="34" charset="0"/>
                <a:cs typeface="Arial" pitchFamily="34" charset="0"/>
              </a:rPr>
              <a:t> μερικά πράγματα για εσάς. Μπορείτε να μου πείτε τι επάγγελμα ασκείτε (ή ασκούσατε πριν από την </a:t>
            </a:r>
            <a:r>
              <a:rPr kumimoji="0" lang="el-GR" sz="2000" b="0" i="0" u="none" strike="noStrike" cap="none" normalizeH="0" baseline="0" dirty="0" err="1" smtClean="0">
                <a:ln>
                  <a:noFill/>
                </a:ln>
                <a:solidFill>
                  <a:srgbClr val="231F20"/>
                </a:solidFill>
                <a:effectLst/>
                <a:latin typeface="Arial" pitchFamily="34" charset="0"/>
                <a:ea typeface="Tahoma" pitchFamily="34" charset="0"/>
                <a:cs typeface="Arial" pitchFamily="34" charset="0"/>
              </a:rPr>
              <a:t>συνταξιο</a:t>
            </a:r>
            <a:r>
              <a:rPr kumimoji="0" lang="el-GR" sz="2000" b="0" i="0" u="none" strike="noStrike" cap="none" normalizeH="0" baseline="0" dirty="0" smtClean="0">
                <a:ln>
                  <a:noFill/>
                </a:ln>
                <a:solidFill>
                  <a:srgbClr val="231F20"/>
                </a:solidFill>
                <a:effectLst/>
                <a:latin typeface="Arial" pitchFamily="34" charset="0"/>
                <a:ea typeface="Tahoma" pitchFamily="34" charset="0"/>
                <a:cs typeface="Arial" pitchFamily="34" charset="0"/>
              </a:rPr>
              <a:t>-</a:t>
            </a:r>
            <a:r>
              <a:rPr kumimoji="0" lang="el-GR" sz="2000" b="0" i="0" u="none" strike="noStrike" cap="none" normalizeH="0" baseline="0" dirty="0" err="1" smtClean="0">
                <a:ln>
                  <a:noFill/>
                </a:ln>
                <a:solidFill>
                  <a:srgbClr val="231F20"/>
                </a:solidFill>
                <a:effectLst/>
                <a:latin typeface="Arial" pitchFamily="34" charset="0"/>
                <a:ea typeface="Tahoma" pitchFamily="34" charset="0"/>
                <a:cs typeface="Arial" pitchFamily="34" charset="0"/>
              </a:rPr>
              <a:t>δότησή</a:t>
            </a:r>
            <a:r>
              <a:rPr kumimoji="0" lang="el-GR" sz="2000" b="0" i="0" u="none" strike="noStrike" cap="none" normalizeH="0" baseline="0" dirty="0" smtClean="0">
                <a:ln>
                  <a:noFill/>
                </a:ln>
                <a:solidFill>
                  <a:srgbClr val="231F20"/>
                </a:solidFill>
                <a:effectLst/>
                <a:latin typeface="Arial" pitchFamily="34" charset="0"/>
                <a:ea typeface="Tahoma" pitchFamily="34" charset="0"/>
                <a:cs typeface="Arial" pitchFamily="34" charset="0"/>
              </a:rPr>
              <a:t> σας);»</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tab pos="190500" algn="l"/>
              </a:tabLst>
            </a:pPr>
            <a:r>
              <a:rPr kumimoji="0" lang="el-GR" sz="2000" b="0" i="0" u="none" strike="noStrike" cap="none" normalizeH="0" baseline="0" dirty="0" smtClean="0">
                <a:ln>
                  <a:noFill/>
                </a:ln>
                <a:solidFill>
                  <a:srgbClr val="231F20"/>
                </a:solidFill>
                <a:effectLst/>
                <a:latin typeface="Arial" pitchFamily="34" charset="0"/>
                <a:ea typeface="Tahoma" pitchFamily="34" charset="0"/>
                <a:cs typeface="Arial" pitchFamily="34" charset="0"/>
              </a:rPr>
              <a:t>«Κυρία </a:t>
            </a:r>
            <a:r>
              <a:rPr kumimoji="0" lang="el-GR" sz="2000" b="0" i="0" u="none" strike="noStrike" cap="none" normalizeH="0" baseline="0" dirty="0" err="1" smtClean="0">
                <a:ln>
                  <a:noFill/>
                </a:ln>
                <a:solidFill>
                  <a:srgbClr val="231F20"/>
                </a:solidFill>
                <a:effectLst/>
                <a:latin typeface="Arial" pitchFamily="34" charset="0"/>
                <a:ea typeface="Tahoma" pitchFamily="34" charset="0"/>
                <a:cs typeface="Arial" pitchFamily="34" charset="0"/>
              </a:rPr>
              <a:t>Jackson</a:t>
            </a:r>
            <a:r>
              <a:rPr kumimoji="0" lang="el-GR" sz="2000" b="0" i="0" u="none" strike="noStrike" cap="none" normalizeH="0" baseline="0" dirty="0" smtClean="0">
                <a:ln>
                  <a:noFill/>
                </a:ln>
                <a:solidFill>
                  <a:srgbClr val="231F20"/>
                </a:solidFill>
                <a:effectLst/>
                <a:latin typeface="Arial" pitchFamily="34" charset="0"/>
                <a:ea typeface="Tahoma" pitchFamily="34" charset="0"/>
                <a:cs typeface="Arial" pitchFamily="34" charset="0"/>
              </a:rPr>
              <a:t>, βλέπω ότι ζείτε μόνη. Μπορείτε να μου πείτε λίγα πράγματα για τους φίλους και τις δραστηριότητές σας;»</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Τίτλος 1"/>
          <p:cNvSpPr>
            <a:spLocks noGrp="1"/>
          </p:cNvSpPr>
          <p:nvPr>
            <p:ph type="title"/>
          </p:nvPr>
        </p:nvSpPr>
        <p:spPr>
          <a:xfrm>
            <a:off x="457200" y="381000"/>
            <a:ext cx="8229600" cy="1143000"/>
          </a:xfrm>
        </p:spPr>
        <p:txBody>
          <a:bodyPr/>
          <a:lstStyle/>
          <a:p>
            <a:r>
              <a:rPr lang="en-US" altLang="el-GR" smtClean="0"/>
              <a:t/>
            </a:r>
            <a:br>
              <a:rPr lang="en-US" altLang="el-GR" smtClean="0"/>
            </a:br>
            <a:r>
              <a:rPr lang="en-US" altLang="el-GR" smtClean="0"/>
              <a:t/>
            </a:r>
            <a:br>
              <a:rPr lang="en-US" altLang="el-GR" smtClean="0"/>
            </a:br>
            <a:r>
              <a:rPr lang="en-US" altLang="el-GR" smtClean="0"/>
              <a:t/>
            </a:r>
            <a:br>
              <a:rPr lang="en-US" altLang="el-GR" smtClean="0"/>
            </a:br>
            <a:r>
              <a:rPr lang="el-GR" altLang="el-GR" smtClean="0"/>
              <a:t>Γιατί είναι απαραίτητη η καλή επικοινωνία;</a:t>
            </a:r>
            <a:r>
              <a:rPr lang="en-US" altLang="el-GR" smtClean="0"/>
              <a:t/>
            </a:r>
            <a:br>
              <a:rPr lang="en-US" altLang="el-GR" smtClean="0"/>
            </a:br>
            <a:r>
              <a:rPr lang="el-GR" altLang="el-GR" smtClean="0"/>
              <a:t/>
            </a:r>
            <a:br>
              <a:rPr lang="el-GR" altLang="el-GR" smtClean="0"/>
            </a:br>
            <a:endParaRPr lang="el-GR" altLang="el-GR" smtClean="0"/>
          </a:p>
        </p:txBody>
      </p:sp>
      <p:sp>
        <p:nvSpPr>
          <p:cNvPr id="11267" name="Θέση αριθμού διαφάνειας 2"/>
          <p:cNvSpPr>
            <a:spLocks noGrp="1" noChangeArrowheads="1"/>
          </p:cNvSpPr>
          <p:nvPr>
            <p:ph type="sldNum" sz="quarter" idx="12"/>
          </p:nvPr>
        </p:nvSpPr>
        <p:spPr bwMode="auto">
          <a:noFill/>
          <a:ln>
            <a:miter lim="800000"/>
            <a:headEnd/>
            <a:tailEnd/>
          </a:ln>
        </p:spPr>
        <p:txBody>
          <a:bodyPr/>
          <a:lstStyle/>
          <a:p>
            <a:fld id="{C46FAF20-2328-48EE-AA73-A3C1E0855629}" type="slidenum">
              <a:rPr lang="el-GR" altLang="el-GR"/>
              <a:pPr/>
              <a:t>4</a:t>
            </a:fld>
            <a:endParaRPr lang="el-GR" altLang="el-GR"/>
          </a:p>
        </p:txBody>
      </p:sp>
      <p:sp>
        <p:nvSpPr>
          <p:cNvPr id="11268" name="TextBox 4"/>
          <p:cNvSpPr txBox="1">
            <a:spLocks noChangeArrowheads="1"/>
          </p:cNvSpPr>
          <p:nvPr/>
        </p:nvSpPr>
        <p:spPr bwMode="auto">
          <a:xfrm>
            <a:off x="381000" y="1914525"/>
            <a:ext cx="8382000" cy="4283075"/>
          </a:xfrm>
          <a:prstGeom prst="rect">
            <a:avLst/>
          </a:prstGeom>
          <a:noFill/>
          <a:ln w="9525">
            <a:noFill/>
            <a:miter lim="800000"/>
            <a:headEnd/>
            <a:tailEnd/>
          </a:ln>
        </p:spPr>
        <p:txBody>
          <a:bodyPr>
            <a:spAutoFit/>
          </a:bodyPr>
          <a:lstStyle/>
          <a:p>
            <a:pPr algn="just">
              <a:lnSpc>
                <a:spcPct val="150000"/>
              </a:lnSpc>
            </a:pPr>
            <a:r>
              <a:rPr lang="el-GR" altLang="el-GR" sz="2400"/>
              <a:t>«</a:t>
            </a:r>
            <a:r>
              <a:rPr lang="el-GR" altLang="el-GR" sz="2000"/>
              <a:t>Οι νοσηλευτές και οι υπόλοιποι επαγγελματίες υγείας γνωρίζουν τη</a:t>
            </a:r>
          </a:p>
          <a:p>
            <a:pPr algn="just">
              <a:lnSpc>
                <a:spcPct val="150000"/>
              </a:lnSpc>
            </a:pPr>
            <a:r>
              <a:rPr lang="el-GR" altLang="el-GR" sz="2000"/>
              <a:t>σημασία της σαφούς και τακτικής επικοινωνίας»</a:t>
            </a:r>
            <a:endParaRPr lang="en-US" altLang="el-GR" sz="2000"/>
          </a:p>
          <a:p>
            <a:pPr algn="just">
              <a:lnSpc>
                <a:spcPct val="150000"/>
              </a:lnSpc>
            </a:pPr>
            <a:r>
              <a:rPr lang="el-GR" altLang="el-GR" sz="2000"/>
              <a:t> Εάν η επικοινωνία</a:t>
            </a:r>
            <a:r>
              <a:rPr lang="en-US" altLang="el-GR" sz="2000"/>
              <a:t> </a:t>
            </a:r>
            <a:r>
              <a:rPr lang="el-GR" altLang="el-GR" sz="2000"/>
              <a:t>μεταξύ νοσηλευτή και ασθενή είναι σαφής, συνοπτική και γίνεται σε</a:t>
            </a:r>
            <a:r>
              <a:rPr lang="en-US" altLang="el-GR" sz="2000"/>
              <a:t> </a:t>
            </a:r>
            <a:r>
              <a:rPr lang="el-GR" altLang="el-GR" sz="2000" b="1"/>
              <a:t>γλώσσα κατανοητή </a:t>
            </a:r>
            <a:r>
              <a:rPr lang="el-GR" altLang="el-GR" sz="2000"/>
              <a:t>από τον ασθενή, τότε ο ασθενής μπορεί να</a:t>
            </a:r>
            <a:r>
              <a:rPr lang="en-US" altLang="el-GR" sz="2000"/>
              <a:t> </a:t>
            </a:r>
            <a:r>
              <a:rPr lang="el-GR" altLang="el-GR" sz="2000"/>
              <a:t>αισθάνεται </a:t>
            </a:r>
            <a:r>
              <a:rPr lang="el-GR" altLang="el-GR" sz="2000" b="1"/>
              <a:t>λιγότερο άγχος </a:t>
            </a:r>
            <a:r>
              <a:rPr lang="el-GR" altLang="el-GR" sz="2000"/>
              <a:t>και μπορεί να υπάρχουν</a:t>
            </a:r>
            <a:r>
              <a:rPr lang="el-GR" altLang="el-GR" sz="2000" b="1"/>
              <a:t> λιγότερες</a:t>
            </a:r>
            <a:r>
              <a:rPr lang="en-US" altLang="el-GR" sz="2000" b="1"/>
              <a:t> </a:t>
            </a:r>
            <a:r>
              <a:rPr lang="el-GR" altLang="el-GR" sz="2000"/>
              <a:t>πιθανότητες </a:t>
            </a:r>
            <a:r>
              <a:rPr lang="el-GR" altLang="el-GR" sz="2000" b="1"/>
              <a:t>σύγχυσης και παρεξήγησης</a:t>
            </a:r>
            <a:r>
              <a:rPr lang="el-GR" altLang="el-GR" sz="2000"/>
              <a:t>. Αυτό επιτρέπει επίσης έναν</a:t>
            </a:r>
            <a:r>
              <a:rPr lang="en-US" altLang="el-GR" sz="2000"/>
              <a:t> </a:t>
            </a:r>
            <a:r>
              <a:rPr lang="el-GR" altLang="el-GR" sz="2000"/>
              <a:t>διαφορετικό τύπο σχέσης κατά τον οποίο </a:t>
            </a:r>
            <a:r>
              <a:rPr lang="el-GR" altLang="el-GR" sz="2000" b="1"/>
              <a:t>ο ασθενής συμμετέχει</a:t>
            </a:r>
            <a:r>
              <a:rPr lang="en-US" altLang="el-GR" sz="2000" b="1"/>
              <a:t> </a:t>
            </a:r>
            <a:r>
              <a:rPr lang="el-GR" altLang="el-GR" sz="2000" b="1"/>
              <a:t>περισσότερο στη θεραπεία του και δεν είναι απλά ένας παθητικός</a:t>
            </a:r>
            <a:r>
              <a:rPr lang="en-US" altLang="el-GR" sz="2000" b="1"/>
              <a:t>.</a:t>
            </a:r>
            <a:endParaRPr lang="el-GR" altLang="el-GR" sz="2000" b="1"/>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49</a:t>
            </a:fld>
            <a:endParaRPr lang="el-GR" altLang="el-GR"/>
          </a:p>
        </p:txBody>
      </p:sp>
      <p:sp>
        <p:nvSpPr>
          <p:cNvPr id="4" name="3 - Ορθογώνιο"/>
          <p:cNvSpPr/>
          <p:nvPr/>
        </p:nvSpPr>
        <p:spPr>
          <a:xfrm>
            <a:off x="685800" y="1097593"/>
            <a:ext cx="7848600" cy="3266985"/>
          </a:xfrm>
          <a:prstGeom prst="rect">
            <a:avLst/>
          </a:prstGeom>
        </p:spPr>
        <p:txBody>
          <a:bodyPr wrap="square">
            <a:spAutoFit/>
          </a:bodyPr>
          <a:lstStyle/>
          <a:p>
            <a:pPr lvl="0">
              <a:lnSpc>
                <a:spcPct val="150000"/>
              </a:lnSpc>
              <a:buFontTx/>
              <a:buChar char="•"/>
              <a:tabLst>
                <a:tab pos="190500" algn="l"/>
              </a:tabLst>
            </a:pPr>
            <a:r>
              <a:rPr lang="el-GR" sz="2000" dirty="0" smtClean="0">
                <a:solidFill>
                  <a:srgbClr val="231F20"/>
                </a:solidFill>
                <a:latin typeface="Arial" pitchFamily="34" charset="0"/>
                <a:ea typeface="Tahoma" pitchFamily="34" charset="0"/>
                <a:cs typeface="Arial" pitchFamily="34" charset="0"/>
              </a:rPr>
              <a:t>«Κυρία </a:t>
            </a:r>
            <a:r>
              <a:rPr lang="el-GR" sz="2000" dirty="0" err="1" smtClean="0">
                <a:solidFill>
                  <a:srgbClr val="231F20"/>
                </a:solidFill>
                <a:latin typeface="Arial" pitchFamily="34" charset="0"/>
                <a:ea typeface="Tahoma" pitchFamily="34" charset="0"/>
                <a:cs typeface="Arial" pitchFamily="34" charset="0"/>
              </a:rPr>
              <a:t>Lee</a:t>
            </a:r>
            <a:r>
              <a:rPr lang="el-GR" sz="2000" dirty="0" smtClean="0">
                <a:solidFill>
                  <a:srgbClr val="231F20"/>
                </a:solidFill>
                <a:latin typeface="Arial" pitchFamily="34" charset="0"/>
                <a:ea typeface="Tahoma" pitchFamily="34" charset="0"/>
                <a:cs typeface="Arial" pitchFamily="34" charset="0"/>
              </a:rPr>
              <a:t>, περάσατε πολλά τις τελευταίες εβδομάδες. Πρέπει να είναι δύσκολο η ζωή σας να διακόπτεται με αυτό τον τρόπο».</a:t>
            </a:r>
            <a:endParaRPr lang="el-GR" sz="2000" dirty="0" smtClean="0">
              <a:latin typeface="Arial" pitchFamily="34" charset="0"/>
              <a:cs typeface="Arial" pitchFamily="34" charset="0"/>
            </a:endParaRPr>
          </a:p>
          <a:p>
            <a:pPr lvl="0">
              <a:lnSpc>
                <a:spcPct val="150000"/>
              </a:lnSpc>
              <a:buFontTx/>
              <a:buChar char="•"/>
              <a:tabLst>
                <a:tab pos="190500" algn="l"/>
              </a:tabLst>
            </a:pPr>
            <a:r>
              <a:rPr lang="el-GR" sz="2000" dirty="0" smtClean="0">
                <a:solidFill>
                  <a:srgbClr val="231F20"/>
                </a:solidFill>
                <a:latin typeface="Arial" pitchFamily="34" charset="0"/>
                <a:ea typeface="Tahoma" pitchFamily="34" charset="0"/>
                <a:cs typeface="Arial" pitchFamily="34" charset="0"/>
              </a:rPr>
              <a:t>«</a:t>
            </a:r>
            <a:r>
              <a:rPr lang="el-GR" sz="2000" dirty="0" err="1" smtClean="0">
                <a:solidFill>
                  <a:srgbClr val="231F20"/>
                </a:solidFill>
                <a:latin typeface="Arial" pitchFamily="34" charset="0"/>
                <a:ea typeface="Tahoma" pitchFamily="34" charset="0"/>
                <a:cs typeface="Arial" pitchFamily="34" charset="0"/>
              </a:rPr>
              <a:t>Janice</a:t>
            </a:r>
            <a:r>
              <a:rPr lang="el-GR" sz="2000" dirty="0" smtClean="0">
                <a:solidFill>
                  <a:srgbClr val="231F20"/>
                </a:solidFill>
                <a:latin typeface="Arial" pitchFamily="34" charset="0"/>
                <a:ea typeface="Tahoma" pitchFamily="34" charset="0"/>
                <a:cs typeface="Arial" pitchFamily="34" charset="0"/>
              </a:rPr>
              <a:t>, η μαμά σου μου είπε ότι παίζεις μπάσκετ. Πρέπει να σου είναι δύσκολο το γεγονός ότι δεν παίζεις αυτή την περίοδο».</a:t>
            </a:r>
            <a:endParaRPr lang="el-GR" sz="2000" dirty="0" smtClean="0">
              <a:latin typeface="Arial" pitchFamily="34" charset="0"/>
              <a:cs typeface="Arial" pitchFamily="34" charset="0"/>
            </a:endParaRPr>
          </a:p>
          <a:p>
            <a:pPr lvl="0">
              <a:lnSpc>
                <a:spcPct val="150000"/>
              </a:lnSpc>
              <a:buFontTx/>
              <a:buChar char="•"/>
              <a:tabLst>
                <a:tab pos="190500" algn="l"/>
              </a:tabLst>
            </a:pPr>
            <a:r>
              <a:rPr lang="el-GR" sz="2000" dirty="0" smtClean="0">
                <a:solidFill>
                  <a:srgbClr val="231F20"/>
                </a:solidFill>
                <a:latin typeface="Arial" pitchFamily="34" charset="0"/>
                <a:ea typeface="Tahoma" pitchFamily="34" charset="0"/>
                <a:cs typeface="Arial" pitchFamily="34" charset="0"/>
              </a:rPr>
              <a:t>«</a:t>
            </a:r>
            <a:r>
              <a:rPr lang="el-GR" sz="2000" dirty="0" err="1" smtClean="0">
                <a:solidFill>
                  <a:srgbClr val="231F20"/>
                </a:solidFill>
                <a:latin typeface="Arial" pitchFamily="34" charset="0"/>
                <a:ea typeface="Tahoma" pitchFamily="34" charset="0"/>
                <a:cs typeface="Arial" pitchFamily="34" charset="0"/>
              </a:rPr>
              <a:t>Joe</a:t>
            </a:r>
            <a:r>
              <a:rPr lang="el-GR" sz="2000" dirty="0" smtClean="0">
                <a:solidFill>
                  <a:srgbClr val="231F20"/>
                </a:solidFill>
                <a:latin typeface="Arial" pitchFamily="34" charset="0"/>
                <a:ea typeface="Tahoma" pitchFamily="34" charset="0"/>
                <a:cs typeface="Arial" pitchFamily="34" charset="0"/>
              </a:rPr>
              <a:t>, καταλαβαίνω ότι αισθάνεσαι θυμωμένος και θέλεις να κλάψεις, όταν χτυπάς το πόδι σου. Μπορείς να μου πεις πώς αισθάνεσαι το πόδι σου τώρα;»</a:t>
            </a:r>
            <a:endParaRPr lang="el-GR" sz="2000" dirty="0" smtClean="0">
              <a:latin typeface="Arial" pitchFamily="34" charset="0"/>
              <a:cs typeface="Arial" pitchFamily="34" charset="0"/>
            </a:endParaRPr>
          </a:p>
        </p:txBody>
      </p:sp>
      <p:sp>
        <p:nvSpPr>
          <p:cNvPr id="5" name="4 - Ορθογώνιο"/>
          <p:cNvSpPr/>
          <p:nvPr/>
        </p:nvSpPr>
        <p:spPr>
          <a:xfrm>
            <a:off x="914400" y="304800"/>
            <a:ext cx="6858000" cy="507831"/>
          </a:xfrm>
          <a:prstGeom prst="rect">
            <a:avLst/>
          </a:prstGeom>
        </p:spPr>
        <p:txBody>
          <a:bodyPr wrap="square">
            <a:spAutoFit/>
          </a:bodyPr>
          <a:lstStyle/>
          <a:p>
            <a:pPr lvl="0" eaLnBrk="1" hangingPunct="1">
              <a:lnSpc>
                <a:spcPct val="150000"/>
              </a:lnSpc>
              <a:tabLst>
                <a:tab pos="190500" algn="l"/>
              </a:tabLst>
            </a:pPr>
            <a:r>
              <a:rPr lang="el-GR" sz="2000" b="1" u="sng" dirty="0" smtClean="0">
                <a:solidFill>
                  <a:srgbClr val="231F20"/>
                </a:solidFill>
                <a:latin typeface="Arial" pitchFamily="34" charset="0"/>
                <a:ea typeface="Times New Roman" pitchFamily="18" charset="0"/>
                <a:cs typeface="Times New Roman" pitchFamily="18" charset="0"/>
              </a:rPr>
              <a:t>Η Έναρξη της Επικοινωνίας με τον Ασθενή	</a:t>
            </a:r>
            <a:endParaRPr lang="el-GR" sz="2000" dirty="0" smtClean="0">
              <a:latin typeface="Arial" pitchFamily="34" charset="0"/>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50</a:t>
            </a:fld>
            <a:endParaRPr lang="el-GR" altLang="el-GR"/>
          </a:p>
        </p:txBody>
      </p:sp>
      <p:sp>
        <p:nvSpPr>
          <p:cNvPr id="71681" name="Rectangle 1"/>
          <p:cNvSpPr>
            <a:spLocks noChangeArrowheads="1"/>
          </p:cNvSpPr>
          <p:nvPr/>
        </p:nvSpPr>
        <p:spPr bwMode="auto">
          <a:xfrm>
            <a:off x="304800" y="0"/>
            <a:ext cx="84582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07950" algn="just" defTabSz="914400" rtl="0" eaLnBrk="1" fontAlgn="base" latinLnBrk="0" hangingPunct="1">
              <a:lnSpc>
                <a:spcPct val="100000"/>
              </a:lnSpc>
              <a:spcBef>
                <a:spcPct val="0"/>
              </a:spcBef>
              <a:spcAft>
                <a:spcPct val="0"/>
              </a:spcAft>
              <a:buClrTx/>
              <a:buSzTx/>
              <a:buFontTx/>
              <a:buNone/>
              <a:tabLst>
                <a:tab pos="222250" algn="l"/>
              </a:tabLst>
            </a:pPr>
            <a:r>
              <a:rPr kumimoji="0" lang="el-GR" sz="2000" b="1" i="0" u="none" strike="noStrike" cap="none" normalizeH="0" baseline="0" dirty="0" smtClean="0">
                <a:ln>
                  <a:noFill/>
                </a:ln>
                <a:solidFill>
                  <a:srgbClr val="231F20"/>
                </a:solidFill>
                <a:effectLst/>
                <a:latin typeface="Arial" pitchFamily="34" charset="0"/>
                <a:ea typeface="Times New Roman" pitchFamily="18" charset="0"/>
                <a:cs typeface="Arial" pitchFamily="34" charset="0"/>
              </a:rPr>
              <a:t>Στη λήψη του ιστορικού κατά την εισαγωγή του ασθενούς, διατηρώντας τον έλεγχο της επικοινωνίας αρχικά χρησιμοποιήστε «κλειστές» ερωτήσεις, αναζητώντας συγκεκριμένες πληροφορίες. Αυτός ο τύπος άμεσης συνέντευξης δεν επιτρέπει στον ασθενή να κάνει ερωτήσεις ή να συζητήσει για τις ανησυχίες του μέχρις ότου να συγκεντρωθούν όλες οι απαραίτητες πληροφορίες. </a:t>
            </a:r>
          </a:p>
          <a:p>
            <a:pPr marL="0" marR="0" lvl="0" indent="107950" algn="just" defTabSz="914400" rtl="0" eaLnBrk="1" fontAlgn="base" latinLnBrk="0" hangingPunct="1">
              <a:lnSpc>
                <a:spcPct val="100000"/>
              </a:lnSpc>
              <a:spcBef>
                <a:spcPct val="0"/>
              </a:spcBef>
              <a:spcAft>
                <a:spcPct val="0"/>
              </a:spcAft>
              <a:buClrTx/>
              <a:buSzTx/>
              <a:buFontTx/>
              <a:buNone/>
              <a:tabLst>
                <a:tab pos="222250" algn="l"/>
              </a:tabLst>
            </a:pPr>
            <a:endParaRPr lang="el-GR" sz="2000" b="1" dirty="0" smtClean="0">
              <a:solidFill>
                <a:srgbClr val="231F20"/>
              </a:solidFill>
              <a:latin typeface="Arial" pitchFamily="34" charset="0"/>
              <a:ea typeface="Times New Roman" pitchFamily="18" charset="0"/>
              <a:cs typeface="Arial" pitchFamily="34" charset="0"/>
            </a:endParaRPr>
          </a:p>
          <a:p>
            <a:pPr marL="0" marR="0" lvl="0" indent="107950" algn="just" defTabSz="914400" rtl="0" eaLnBrk="1" fontAlgn="base" latinLnBrk="0" hangingPunct="1">
              <a:lnSpc>
                <a:spcPct val="100000"/>
              </a:lnSpc>
              <a:spcBef>
                <a:spcPct val="0"/>
              </a:spcBef>
              <a:spcAft>
                <a:spcPct val="0"/>
              </a:spcAft>
              <a:buClrTx/>
              <a:buSzTx/>
              <a:buFontTx/>
              <a:buNone/>
              <a:tabLst>
                <a:tab pos="222250" algn="l"/>
              </a:tabLst>
            </a:pPr>
            <a:r>
              <a:rPr kumimoji="0" lang="el-GR" sz="2000" b="1" i="0" u="none" strike="noStrike" cap="none" normalizeH="0" baseline="0" dirty="0" smtClean="0">
                <a:ln>
                  <a:noFill/>
                </a:ln>
                <a:solidFill>
                  <a:srgbClr val="231F20"/>
                </a:solidFill>
                <a:effectLst/>
                <a:latin typeface="Arial" pitchFamily="34" charset="0"/>
                <a:ea typeface="Times New Roman" pitchFamily="18" charset="0"/>
                <a:cs typeface="Arial" pitchFamily="34" charset="0"/>
              </a:rPr>
              <a:t>Ερωτήσεις που μπορεί να γίνουν, περιλαμβάνουν τις πιο κάτω:</a:t>
            </a:r>
          </a:p>
          <a:p>
            <a:pPr marL="0" marR="0" lvl="0" indent="107950" algn="l" defTabSz="914400" rtl="0" eaLnBrk="1" fontAlgn="base" latinLnBrk="0" hangingPunct="1">
              <a:lnSpc>
                <a:spcPct val="100000"/>
              </a:lnSpc>
              <a:spcBef>
                <a:spcPct val="0"/>
              </a:spcBef>
              <a:spcAft>
                <a:spcPct val="0"/>
              </a:spcAft>
              <a:buClrTx/>
              <a:buSzTx/>
              <a:buFontTx/>
              <a:buNone/>
              <a:tabLst>
                <a:tab pos="222250" algn="l"/>
              </a:tabLst>
            </a:pP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2250" algn="l"/>
              </a:tabLst>
            </a:pPr>
            <a:r>
              <a:rPr kumimoji="0" lang="el-GR" sz="2000" b="0" i="0" u="none" strike="noStrike" cap="none" normalizeH="0" baseline="0" dirty="0" smtClean="0">
                <a:ln>
                  <a:noFill/>
                </a:ln>
                <a:solidFill>
                  <a:srgbClr val="231F20"/>
                </a:solidFill>
                <a:effectLst/>
                <a:latin typeface="Times New Roman" pitchFamily="18" charset="0"/>
                <a:ea typeface="Tahoma" pitchFamily="34" charset="0"/>
                <a:cs typeface="Times New Roman" pitchFamily="18" charset="0"/>
              </a:rPr>
              <a:t>Ποια φάρμακα λάβατε σήμερα;</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2250" algn="l"/>
              </a:tabLst>
            </a:pPr>
            <a:r>
              <a:rPr kumimoji="0" lang="el-GR" sz="2000" b="0" i="0" u="none" strike="noStrike" cap="none" normalizeH="0" baseline="0" dirty="0" smtClean="0">
                <a:ln>
                  <a:noFill/>
                </a:ln>
                <a:solidFill>
                  <a:srgbClr val="231F20"/>
                </a:solidFill>
                <a:effectLst/>
                <a:latin typeface="Times New Roman" pitchFamily="18" charset="0"/>
                <a:ea typeface="Tahoma" pitchFamily="34" charset="0"/>
                <a:cs typeface="Times New Roman" pitchFamily="18" charset="0"/>
              </a:rPr>
              <a:t>Έχετε πόνους;</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2250" algn="l"/>
              </a:tabLst>
            </a:pPr>
            <a:r>
              <a:rPr kumimoji="0" lang="el-GR" sz="2000" b="0" i="0" u="none" strike="noStrike" cap="none" normalizeH="0" baseline="0" dirty="0" smtClean="0">
                <a:ln>
                  <a:noFill/>
                </a:ln>
                <a:solidFill>
                  <a:srgbClr val="231F20"/>
                </a:solidFill>
                <a:effectLst/>
                <a:latin typeface="Times New Roman" pitchFamily="18" charset="0"/>
                <a:ea typeface="Tahoma" pitchFamily="34" charset="0"/>
                <a:cs typeface="Times New Roman" pitchFamily="18" charset="0"/>
              </a:rPr>
              <a:t>Έχετε κάποια αλλεργία;</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lvl="0">
              <a:buFontTx/>
              <a:buChar char="•"/>
              <a:tabLst>
                <a:tab pos="222250" algn="l"/>
              </a:tabLst>
            </a:pPr>
            <a:r>
              <a:rPr kumimoji="0" lang="el-GR" sz="2000" b="0" i="0" u="none" strike="noStrike" cap="none" normalizeH="0" baseline="0" dirty="0" smtClean="0">
                <a:ln>
                  <a:noFill/>
                </a:ln>
                <a:solidFill>
                  <a:srgbClr val="231F20"/>
                </a:solidFill>
                <a:effectLst/>
                <a:latin typeface="Times New Roman" pitchFamily="18" charset="0"/>
                <a:ea typeface="Tahoma" pitchFamily="34" charset="0"/>
                <a:cs typeface="Times New Roman" pitchFamily="18" charset="0"/>
              </a:rPr>
              <a:t>Είχατε νοσηλευθεί στο παρελθόν; Αν ναι, ποια χρονιά ήταν; Αφού πάρετε το ιστορικό, χρησιμοποιήστε «ανοικτές» ερωτήσεις προκειμένου να διαπιστώσετε, πώς αισθάνεται ο ασθενής για την εισαγωγή του στο νοσοκομείο. Παραδείγματα χρήσιμων «ανοικτών» ερωτήσεων είναι: «Τι σας οδήγησε στο νοσοκομείο;» «Ποιες είναι οι ανησυχίες σας με την εισαγωγή σας στο νοσοκομείο;» ή «Έχετε κάποια ερώτηση;». Η τελευταία αυτή ερώτηση υποδηλώνει ότι η συνέντευξη φθάνει στο τέλος της. Μία συνοπτική δήλωση ανακεφαλαίωσης, που τελειώνει έτσι: «Νομίζω πως έχω τις πληροφορίες που χρειάζομαι», ολοκληρώνει τη συνέντευξη. Πριν</a:t>
            </a:r>
            <a:r>
              <a:rPr lang="en-US" sz="2000" dirty="0" smtClean="0">
                <a:solidFill>
                  <a:srgbClr val="231F20"/>
                </a:solidFill>
                <a:latin typeface="Times New Roman" pitchFamily="18" charset="0"/>
                <a:ea typeface="Tahoma" pitchFamily="34" charset="0"/>
                <a:cs typeface="Times New Roman" pitchFamily="18" charset="0"/>
              </a:rPr>
              <a:t> </a:t>
            </a:r>
            <a:r>
              <a:rPr lang="el-GR" sz="2000" dirty="0" smtClean="0">
                <a:solidFill>
                  <a:srgbClr val="231F20"/>
                </a:solidFill>
                <a:latin typeface="Times New Roman" pitchFamily="18" charset="0"/>
                <a:ea typeface="Tahoma" pitchFamily="34" charset="0"/>
                <a:cs typeface="Times New Roman" pitchFamily="18" charset="0"/>
              </a:rPr>
              <a:t>φύγετε από το δωμάτιο ευχαριστήστε τον ασθενή για τις πληροφορίες που σας έδωσε.</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33400"/>
            <a:ext cx="8229600" cy="907200"/>
          </a:xfrm>
        </p:spPr>
        <p:txBody>
          <a:bodyPr/>
          <a:lstStyle/>
          <a:p>
            <a:r>
              <a:rPr lang="el-GR" b="0" dirty="0" smtClean="0">
                <a:solidFill>
                  <a:srgbClr val="231F20"/>
                </a:solidFill>
                <a:latin typeface="Arial" pitchFamily="34" charset="0"/>
                <a:ea typeface="Times New Roman" pitchFamily="18" charset="0"/>
                <a:cs typeface="Arial" pitchFamily="34" charset="0"/>
              </a:rPr>
              <a:t>Επικοινωνία με μια </a:t>
            </a:r>
            <a:r>
              <a:rPr lang="el-GR" b="0" dirty="0" err="1" smtClean="0">
                <a:solidFill>
                  <a:srgbClr val="231F20"/>
                </a:solidFill>
                <a:latin typeface="Arial" pitchFamily="34" charset="0"/>
                <a:ea typeface="Times New Roman" pitchFamily="18" charset="0"/>
                <a:cs typeface="Arial" pitchFamily="34" charset="0"/>
              </a:rPr>
              <a:t>αφασική</a:t>
            </a:r>
            <a:r>
              <a:rPr lang="el-GR" b="0" dirty="0" smtClean="0">
                <a:solidFill>
                  <a:srgbClr val="231F20"/>
                </a:solidFill>
                <a:latin typeface="Arial" pitchFamily="34" charset="0"/>
                <a:ea typeface="Times New Roman" pitchFamily="18" charset="0"/>
                <a:cs typeface="Arial" pitchFamily="34" charset="0"/>
              </a:rPr>
              <a:t> ασθενή</a:t>
            </a:r>
            <a:endParaRPr lang="el-GR" dirty="0"/>
          </a:p>
        </p:txBody>
      </p:sp>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51</a:t>
            </a:fld>
            <a:endParaRPr lang="el-GR" altLang="el-GR"/>
          </a:p>
        </p:txBody>
      </p:sp>
      <p:pic>
        <p:nvPicPr>
          <p:cNvPr id="4" name="image44.jpeg"/>
          <p:cNvPicPr/>
          <p:nvPr/>
        </p:nvPicPr>
        <p:blipFill>
          <a:blip r:embed="rId2" cstate="print"/>
          <a:stretch>
            <a:fillRect/>
          </a:stretch>
        </p:blipFill>
        <p:spPr>
          <a:xfrm>
            <a:off x="762000" y="2286000"/>
            <a:ext cx="7772400" cy="2895600"/>
          </a:xfrm>
          <a:prstGeom prst="rect">
            <a:avLst/>
          </a:prstGeom>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52</a:t>
            </a:fld>
            <a:endParaRPr lang="el-GR" altLang="el-GR"/>
          </a:p>
        </p:txBody>
      </p:sp>
      <p:sp>
        <p:nvSpPr>
          <p:cNvPr id="74753" name="Rectangle 1"/>
          <p:cNvSpPr>
            <a:spLocks noChangeArrowheads="1"/>
          </p:cNvSpPr>
          <p:nvPr/>
        </p:nvSpPr>
        <p:spPr bwMode="auto">
          <a:xfrm>
            <a:off x="457200" y="381000"/>
            <a:ext cx="83058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95263" algn="l"/>
              </a:tabLst>
            </a:pPr>
            <a:r>
              <a:rPr lang="el-GR" sz="2000" b="1" dirty="0" err="1" smtClean="0">
                <a:solidFill>
                  <a:srgbClr val="231F20"/>
                </a:solidFill>
                <a:latin typeface="Tahoma" pitchFamily="34" charset="0"/>
                <a:ea typeface="Times New Roman" pitchFamily="18" charset="0"/>
                <a:cs typeface="Tahoma" pitchFamily="34" charset="0"/>
              </a:rPr>
              <a:t>Ηεπικοινωνία</a:t>
            </a:r>
            <a:r>
              <a:rPr lang="el-GR" sz="2000" b="1" dirty="0" smtClean="0">
                <a:solidFill>
                  <a:srgbClr val="231F20"/>
                </a:solidFill>
                <a:latin typeface="Tahoma" pitchFamily="34" charset="0"/>
                <a:ea typeface="Times New Roman" pitchFamily="18" charset="0"/>
                <a:cs typeface="Tahoma" pitchFamily="34" charset="0"/>
              </a:rPr>
              <a:t> με </a:t>
            </a:r>
            <a:r>
              <a:rPr lang="el-GR" sz="2000" b="1" dirty="0" err="1" smtClean="0">
                <a:solidFill>
                  <a:srgbClr val="231F20"/>
                </a:solidFill>
                <a:latin typeface="Tahoma" pitchFamily="34" charset="0"/>
                <a:ea typeface="Times New Roman" pitchFamily="18" charset="0"/>
                <a:cs typeface="Tahoma" pitchFamily="34" charset="0"/>
              </a:rPr>
              <a:t>αφασικό</a:t>
            </a:r>
            <a:r>
              <a:rPr lang="el-GR" sz="2000" b="1" dirty="0" smtClean="0">
                <a:solidFill>
                  <a:srgbClr val="231F20"/>
                </a:solidFill>
                <a:latin typeface="Tahoma" pitchFamily="34" charset="0"/>
                <a:ea typeface="Times New Roman" pitchFamily="18" charset="0"/>
                <a:cs typeface="Tahoma" pitchFamily="34" charset="0"/>
              </a:rPr>
              <a:t> ασθενή</a:t>
            </a:r>
            <a:endParaRPr kumimoji="0" lang="el-GR" sz="2000" b="1" i="0" u="none" strike="noStrike" cap="none" normalizeH="0" baseline="0" dirty="0" smtClean="0">
              <a:ln>
                <a:noFill/>
              </a:ln>
              <a:solidFill>
                <a:srgbClr val="231F20"/>
              </a:solidFill>
              <a:effectLst/>
              <a:latin typeface="Tahoma" pitchFamily="34" charset="0"/>
              <a:ea typeface="Times New Roman" pitchFamily="18" charset="0"/>
              <a:cs typeface="Tahoma"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195263" algn="l"/>
              </a:tabLst>
            </a:pPr>
            <a:endParaRPr lang="el-GR" sz="2000" dirty="0" smtClean="0">
              <a:solidFill>
                <a:srgbClr val="231F20"/>
              </a:solidFill>
              <a:latin typeface="Tahoma" pitchFamily="34" charset="0"/>
              <a:ea typeface="Times New Roman" pitchFamily="18" charset="0"/>
              <a:cs typeface="Tahoma" pitchFamily="34" charset="0"/>
            </a:endParaRPr>
          </a:p>
          <a:p>
            <a:pPr marL="0" marR="0" lvl="0" indent="0" algn="just" defTabSz="914400" rtl="0" eaLnBrk="1" fontAlgn="base" latinLnBrk="0" hangingPunct="1">
              <a:spcBef>
                <a:spcPct val="0"/>
              </a:spcBef>
              <a:spcAft>
                <a:spcPct val="0"/>
              </a:spcAft>
              <a:buClrTx/>
              <a:buSzTx/>
              <a:buFontTx/>
              <a:buChar char="•"/>
              <a:tabLst>
                <a:tab pos="195263" algn="l"/>
              </a:tabLst>
            </a:pPr>
            <a:r>
              <a:rPr kumimoji="0" lang="el-GR" sz="20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Σιγουρευτείτε ότι έχετε την προσοχή του ατόμου προ- τού αρχίσετε.</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Char char="•"/>
              <a:tabLst>
                <a:tab pos="195263" algn="l"/>
              </a:tabLst>
            </a:pPr>
            <a:r>
              <a:rPr kumimoji="0" lang="el-GR" sz="20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Κάντε το περιβάλλον όσο πιο άνετο και ήσυχο γίνεται.</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Char char="•"/>
              <a:tabLst>
                <a:tab pos="195263" algn="l"/>
              </a:tabLst>
            </a:pPr>
            <a:r>
              <a:rPr kumimoji="0" lang="el-GR" sz="20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Υποθέστε ότι ο ασθενής μπορεί να κατανοήσει τα όσα ακούγονται εκτός και εάν έχει διαγνωστεί κώφωση.</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Char char="•"/>
              <a:tabLst>
                <a:tab pos="195263" algn="l"/>
              </a:tabLst>
            </a:pPr>
            <a:r>
              <a:rPr kumimoji="0" lang="el-GR" sz="20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Να μιλάτε στον ασθενή όπως θα μιλούσατε σε έναν ενήλικο· μη συμπεριφέρεστε σαν να είναι ο ασθενής νοητικά ανίκανος.</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Char char="•"/>
              <a:tabLst>
                <a:tab pos="195263" algn="l"/>
              </a:tabLst>
            </a:pPr>
            <a:r>
              <a:rPr kumimoji="0" lang="el-GR" sz="20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Μιλήστε με τον ασθενή· μη μιλάτε σε κάποιον άλλο ο οποίος βρίσκεται στο δωμάτιο για τον ασθενή.</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Char char="•"/>
              <a:tabLst>
                <a:tab pos="195263" algn="l"/>
              </a:tabLst>
            </a:pPr>
            <a:r>
              <a:rPr kumimoji="0" lang="el-GR" sz="20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Συμπεριλάβετε τον ασθενή στην ομαδική συζήτηση και τη λήψη αποφάσεων το συντομότερο δυνατό. Να είστε στραμμένοι προς τον ασθενή, να έχετε οπτική επαφή μαζί του και να μιλάτε αργά και ευκρινώς χωρίς να χαμηλώνετε τον τόνο της φωνής σας κατά το τέλος των προτάσεων· μη φωνάζετε.</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Char char="•"/>
              <a:tabLst>
                <a:tab pos="195263" algn="l"/>
              </a:tabLst>
            </a:pPr>
            <a:r>
              <a:rPr kumimoji="0" lang="el-GR" sz="2000"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Δώστε οδηγίες με σύντομες προτάσεις και απλούς όρους· χρησιμοποιήστε την παντομίμα για να εμπλουτίσετε τις λέξεις</a:t>
            </a:r>
            <a:r>
              <a:rPr kumimoji="0" lang="el-GR" b="0" i="0" u="none" strike="noStrike" cap="none" normalizeH="0" baseline="0" dirty="0" smtClean="0">
                <a:ln>
                  <a:noFill/>
                </a:ln>
                <a:solidFill>
                  <a:srgbClr val="231F20"/>
                </a:solidFill>
                <a:effectLst/>
                <a:latin typeface="Tahoma" pitchFamily="34" charset="0"/>
                <a:ea typeface="Times New Roman" pitchFamily="18" charset="0"/>
                <a:cs typeface="Tahoma" pitchFamily="34" charset="0"/>
              </a:rPr>
              <a:t>.</a:t>
            </a:r>
            <a:endParaRPr kumimoji="0" lang="el-G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400" dirty="0" smtClean="0"/>
              <a:t>Η επικοινωνία με </a:t>
            </a:r>
            <a:r>
              <a:rPr lang="el-GR" sz="2400" dirty="0" err="1" smtClean="0"/>
              <a:t>αφασικό</a:t>
            </a:r>
            <a:r>
              <a:rPr lang="el-GR" sz="2400" dirty="0" smtClean="0"/>
              <a:t> ασθενή</a:t>
            </a:r>
            <a:endParaRPr lang="el-GR" sz="2400" dirty="0"/>
          </a:p>
        </p:txBody>
      </p:sp>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53</a:t>
            </a:fld>
            <a:endParaRPr lang="el-GR" altLang="el-GR"/>
          </a:p>
        </p:txBody>
      </p:sp>
      <p:sp>
        <p:nvSpPr>
          <p:cNvPr id="4" name="3 - Ορθογώνιο"/>
          <p:cNvSpPr/>
          <p:nvPr/>
        </p:nvSpPr>
        <p:spPr>
          <a:xfrm>
            <a:off x="457200" y="1295400"/>
            <a:ext cx="7848600" cy="4801314"/>
          </a:xfrm>
          <a:prstGeom prst="rect">
            <a:avLst/>
          </a:prstGeom>
        </p:spPr>
        <p:txBody>
          <a:bodyPr wrap="square">
            <a:spAutoFit/>
          </a:bodyPr>
          <a:lstStyle/>
          <a:p>
            <a:pPr lvl="0" algn="just">
              <a:buFontTx/>
              <a:buChar char="•"/>
              <a:tabLst>
                <a:tab pos="195263" algn="l"/>
              </a:tabLst>
            </a:pPr>
            <a:r>
              <a:rPr lang="el-GR" dirty="0" smtClean="0">
                <a:solidFill>
                  <a:srgbClr val="231F20"/>
                </a:solidFill>
                <a:latin typeface="Tahoma" pitchFamily="34" charset="0"/>
                <a:ea typeface="Times New Roman" pitchFamily="18" charset="0"/>
                <a:cs typeface="Tahoma" pitchFamily="34" charset="0"/>
              </a:rPr>
              <a:t>Διατυπώστε τις ερωτήσεις έτσι ώστε να μπορούν να απαντηθούν με ένα ναι ή ένα όχι και αναζητήστε μη </a:t>
            </a:r>
            <a:r>
              <a:rPr lang="el-GR" dirty="0" smtClean="0">
                <a:solidFill>
                  <a:srgbClr val="231F20"/>
                </a:solidFill>
                <a:latin typeface="Tahoma" pitchFamily="34" charset="0"/>
                <a:ea typeface="Times New Roman" pitchFamily="18" charset="0"/>
                <a:cs typeface="Tahoma" pitchFamily="34" charset="0"/>
              </a:rPr>
              <a:t>λεκτική </a:t>
            </a:r>
            <a:r>
              <a:rPr lang="el-GR" dirty="0" smtClean="0">
                <a:solidFill>
                  <a:srgbClr val="231F20"/>
                </a:solidFill>
                <a:latin typeface="Tahoma" pitchFamily="34" charset="0"/>
                <a:ea typeface="Times New Roman" pitchFamily="18" charset="0"/>
                <a:cs typeface="Tahoma" pitchFamily="34" charset="0"/>
              </a:rPr>
              <a:t>συμπεριφορά η οποία συμφωνεί με την </a:t>
            </a:r>
            <a:r>
              <a:rPr lang="el-GR" dirty="0" smtClean="0">
                <a:solidFill>
                  <a:srgbClr val="231F20"/>
                </a:solidFill>
                <a:latin typeface="Tahoma" pitchFamily="34" charset="0"/>
                <a:ea typeface="Times New Roman" pitchFamily="18" charset="0"/>
                <a:cs typeface="Tahoma" pitchFamily="34" charset="0"/>
              </a:rPr>
              <a:t>απάντηση </a:t>
            </a:r>
            <a:r>
              <a:rPr lang="el-GR" dirty="0" smtClean="0">
                <a:solidFill>
                  <a:srgbClr val="231F20"/>
                </a:solidFill>
                <a:latin typeface="Tahoma" pitchFamily="34" charset="0"/>
                <a:ea typeface="Times New Roman" pitchFamily="18" charset="0"/>
                <a:cs typeface="Tahoma" pitchFamily="34" charset="0"/>
              </a:rPr>
              <a:t>του ασθενούς.</a:t>
            </a:r>
            <a:endParaRPr lang="el-GR" dirty="0" smtClean="0">
              <a:latin typeface="Arial" pitchFamily="34" charset="0"/>
              <a:cs typeface="Arial" pitchFamily="34" charset="0"/>
            </a:endParaRPr>
          </a:p>
          <a:p>
            <a:pPr lvl="0" algn="just">
              <a:buFontTx/>
              <a:buChar char="•"/>
              <a:tabLst>
                <a:tab pos="195263" algn="l"/>
              </a:tabLst>
            </a:pPr>
            <a:r>
              <a:rPr lang="el-GR" dirty="0" smtClean="0">
                <a:solidFill>
                  <a:srgbClr val="231F20"/>
                </a:solidFill>
                <a:latin typeface="Tahoma" pitchFamily="34" charset="0"/>
                <a:ea typeface="Times New Roman" pitchFamily="18" charset="0"/>
                <a:cs typeface="Tahoma" pitchFamily="34" charset="0"/>
              </a:rPr>
              <a:t>Δώστε χρόνο στον ασθενή για να απαντήσει στις </a:t>
            </a:r>
            <a:r>
              <a:rPr lang="el-GR" dirty="0" smtClean="0">
                <a:solidFill>
                  <a:srgbClr val="231F20"/>
                </a:solidFill>
                <a:latin typeface="Tahoma" pitchFamily="34" charset="0"/>
                <a:ea typeface="Times New Roman" pitchFamily="18" charset="0"/>
                <a:cs typeface="Tahoma" pitchFamily="34" charset="0"/>
              </a:rPr>
              <a:t>ερωτήσεις</a:t>
            </a:r>
            <a:r>
              <a:rPr lang="el-GR" dirty="0" smtClean="0">
                <a:solidFill>
                  <a:srgbClr val="231F20"/>
                </a:solidFill>
                <a:latin typeface="Tahoma" pitchFamily="34" charset="0"/>
                <a:ea typeface="Times New Roman" pitchFamily="18" charset="0"/>
                <a:cs typeface="Tahoma" pitchFamily="34" charset="0"/>
              </a:rPr>
              <a:t>· η επεξεργασία μπορεί να είναι πιο αργή από το συνηθισμένο.</a:t>
            </a:r>
            <a:endParaRPr lang="el-GR" dirty="0" smtClean="0">
              <a:latin typeface="Arial" pitchFamily="34" charset="0"/>
              <a:cs typeface="Arial" pitchFamily="34" charset="0"/>
            </a:endParaRPr>
          </a:p>
          <a:p>
            <a:pPr lvl="0" algn="just">
              <a:buFontTx/>
              <a:buChar char="•"/>
              <a:tabLst>
                <a:tab pos="195263" algn="l"/>
              </a:tabLst>
            </a:pPr>
            <a:r>
              <a:rPr lang="el-GR" dirty="0" smtClean="0">
                <a:solidFill>
                  <a:srgbClr val="231F20"/>
                </a:solidFill>
                <a:latin typeface="Tahoma" pitchFamily="34" charset="0"/>
                <a:ea typeface="Times New Roman" pitchFamily="18" charset="0"/>
                <a:cs typeface="Tahoma" pitchFamily="34" charset="0"/>
              </a:rPr>
              <a:t>Να κάνετε μία </a:t>
            </a:r>
            <a:r>
              <a:rPr lang="el-GR" dirty="0" err="1" smtClean="0">
                <a:solidFill>
                  <a:srgbClr val="231F20"/>
                </a:solidFill>
                <a:latin typeface="Tahoma" pitchFamily="34" charset="0"/>
                <a:ea typeface="Times New Roman" pitchFamily="18" charset="0"/>
                <a:cs typeface="Tahoma" pitchFamily="34" charset="0"/>
              </a:rPr>
              <a:t>μία</a:t>
            </a:r>
            <a:r>
              <a:rPr lang="el-GR" dirty="0" smtClean="0">
                <a:solidFill>
                  <a:srgbClr val="231F20"/>
                </a:solidFill>
                <a:latin typeface="Tahoma" pitchFamily="34" charset="0"/>
                <a:ea typeface="Times New Roman" pitchFamily="18" charset="0"/>
                <a:cs typeface="Tahoma" pitchFamily="34" charset="0"/>
              </a:rPr>
              <a:t> τις ερωτήσεις· να είστε </a:t>
            </a:r>
            <a:r>
              <a:rPr lang="el-GR" dirty="0" smtClean="0">
                <a:solidFill>
                  <a:srgbClr val="231F20"/>
                </a:solidFill>
                <a:latin typeface="Tahoma" pitchFamily="34" charset="0"/>
                <a:ea typeface="Times New Roman" pitchFamily="18" charset="0"/>
                <a:cs typeface="Tahoma" pitchFamily="34" charset="0"/>
              </a:rPr>
              <a:t>υπομονετικοί </a:t>
            </a:r>
            <a:r>
              <a:rPr lang="el-GR" dirty="0" smtClean="0">
                <a:solidFill>
                  <a:srgbClr val="231F20"/>
                </a:solidFill>
                <a:latin typeface="Tahoma" pitchFamily="34" charset="0"/>
                <a:ea typeface="Times New Roman" pitchFamily="18" charset="0"/>
                <a:cs typeface="Tahoma" pitchFamily="34" charset="0"/>
              </a:rPr>
              <a:t>και να περιμένετε για την απάντηση. Αντισταθείτε στην επιθυμία να ολοκληρώνετε προτάσεις ή να προ- τείνετε λέξεις.</a:t>
            </a:r>
            <a:endParaRPr lang="el-GR" dirty="0" smtClean="0">
              <a:latin typeface="Arial" pitchFamily="34" charset="0"/>
              <a:cs typeface="Arial" pitchFamily="34" charset="0"/>
            </a:endParaRPr>
          </a:p>
          <a:p>
            <a:pPr lvl="0" algn="just">
              <a:buFontTx/>
              <a:buChar char="•"/>
              <a:tabLst>
                <a:tab pos="195263" algn="l"/>
              </a:tabLst>
            </a:pPr>
            <a:r>
              <a:rPr lang="el-GR" dirty="0" smtClean="0">
                <a:solidFill>
                  <a:srgbClr val="231F20"/>
                </a:solidFill>
                <a:latin typeface="Tahoma" pitchFamily="34" charset="0"/>
                <a:ea typeface="Times New Roman" pitchFamily="18" charset="0"/>
                <a:cs typeface="Tahoma" pitchFamily="34" charset="0"/>
              </a:rPr>
              <a:t>Αν υπάρχει ανάγκη να επαναλάβετε κάτι, να </a:t>
            </a:r>
            <a:r>
              <a:rPr lang="el-GR" dirty="0" smtClean="0">
                <a:solidFill>
                  <a:srgbClr val="231F20"/>
                </a:solidFill>
                <a:latin typeface="Tahoma" pitchFamily="34" charset="0"/>
                <a:ea typeface="Times New Roman" pitchFamily="18" charset="0"/>
                <a:cs typeface="Tahoma" pitchFamily="34" charset="0"/>
              </a:rPr>
              <a:t>χρησιμοποιήσετε </a:t>
            </a:r>
            <a:r>
              <a:rPr lang="el-GR" dirty="0" smtClean="0">
                <a:solidFill>
                  <a:srgbClr val="231F20"/>
                </a:solidFill>
                <a:latin typeface="Tahoma" pitchFamily="34" charset="0"/>
                <a:ea typeface="Times New Roman" pitchFamily="18" charset="0"/>
                <a:cs typeface="Tahoma" pitchFamily="34" charset="0"/>
              </a:rPr>
              <a:t>τις ίδιες λέξεις τη δεύτερη φορά. Αν υπάρχει ακόμη δυσκολία, διατυπώστε αυτό που είπατε με </a:t>
            </a:r>
            <a:r>
              <a:rPr lang="el-GR" dirty="0" smtClean="0">
                <a:solidFill>
                  <a:srgbClr val="231F20"/>
                </a:solidFill>
                <a:latin typeface="Tahoma" pitchFamily="34" charset="0"/>
                <a:ea typeface="Times New Roman" pitchFamily="18" charset="0"/>
                <a:cs typeface="Tahoma" pitchFamily="34" charset="0"/>
              </a:rPr>
              <a:t>διαφορετικό </a:t>
            </a:r>
            <a:r>
              <a:rPr lang="el-GR" dirty="0" smtClean="0">
                <a:solidFill>
                  <a:srgbClr val="231F20"/>
                </a:solidFill>
                <a:latin typeface="Tahoma" pitchFamily="34" charset="0"/>
                <a:ea typeface="Times New Roman" pitchFamily="18" charset="0"/>
                <a:cs typeface="Tahoma" pitchFamily="34" charset="0"/>
              </a:rPr>
              <a:t>τρόπο.</a:t>
            </a:r>
            <a:endParaRPr lang="el-GR" dirty="0" smtClean="0">
              <a:latin typeface="Arial" pitchFamily="34" charset="0"/>
              <a:cs typeface="Arial" pitchFamily="34" charset="0"/>
            </a:endParaRPr>
          </a:p>
          <a:p>
            <a:pPr lvl="0" algn="just">
              <a:buFontTx/>
              <a:buChar char="•"/>
              <a:tabLst>
                <a:tab pos="195263" algn="l"/>
              </a:tabLst>
            </a:pPr>
            <a:r>
              <a:rPr lang="el-GR" dirty="0" smtClean="0">
                <a:solidFill>
                  <a:srgbClr val="231F20"/>
                </a:solidFill>
                <a:latin typeface="Tahoma" pitchFamily="34" charset="0"/>
                <a:ea typeface="Times New Roman" pitchFamily="18" charset="0"/>
                <a:cs typeface="Tahoma" pitchFamily="34" charset="0"/>
              </a:rPr>
              <a:t>Χρησιμοποιήστε τη γλώσσα του σώματος, σχέδια, </a:t>
            </a:r>
            <a:r>
              <a:rPr lang="el-GR" dirty="0" smtClean="0">
                <a:solidFill>
                  <a:srgbClr val="231F20"/>
                </a:solidFill>
                <a:latin typeface="Tahoma" pitchFamily="34" charset="0"/>
                <a:ea typeface="Times New Roman" pitchFamily="18" charset="0"/>
                <a:cs typeface="Tahoma" pitchFamily="34" charset="0"/>
              </a:rPr>
              <a:t>χειρονομίες</a:t>
            </a:r>
            <a:r>
              <a:rPr lang="el-GR" dirty="0" smtClean="0">
                <a:solidFill>
                  <a:srgbClr val="231F20"/>
                </a:solidFill>
                <a:latin typeface="Tahoma" pitchFamily="34" charset="0"/>
                <a:ea typeface="Times New Roman" pitchFamily="18" charset="0"/>
                <a:cs typeface="Tahoma" pitchFamily="34" charset="0"/>
              </a:rPr>
              <a:t>, εκφράσεις προσώπου για τον εμπλουτισμό του μηνύματος.</a:t>
            </a:r>
            <a:endParaRPr lang="el-GR" dirty="0" smtClean="0">
              <a:latin typeface="Arial" pitchFamily="34" charset="0"/>
              <a:cs typeface="Arial" pitchFamily="34" charset="0"/>
            </a:endParaRPr>
          </a:p>
          <a:p>
            <a:pPr lvl="0" algn="just">
              <a:buFontTx/>
              <a:buChar char="•"/>
              <a:tabLst>
                <a:tab pos="195263" algn="l"/>
              </a:tabLst>
            </a:pPr>
            <a:r>
              <a:rPr lang="el-GR" dirty="0" smtClean="0">
                <a:solidFill>
                  <a:srgbClr val="231F20"/>
                </a:solidFill>
                <a:latin typeface="Tahoma" pitchFamily="34" charset="0"/>
                <a:ea typeface="Times New Roman" pitchFamily="18" charset="0"/>
                <a:cs typeface="Tahoma" pitchFamily="34" charset="0"/>
              </a:rPr>
              <a:t>Επιτρέψτε να μιλά ένα άτομο κάθε φορά.</a:t>
            </a:r>
            <a:endParaRPr lang="el-GR" dirty="0" smtClean="0">
              <a:latin typeface="Arial" pitchFamily="34" charset="0"/>
              <a:cs typeface="Arial" pitchFamily="34" charset="0"/>
            </a:endParaRPr>
          </a:p>
          <a:p>
            <a:pPr lvl="0" algn="just">
              <a:buFontTx/>
              <a:buChar char="•"/>
              <a:tabLst>
                <a:tab pos="195263" algn="l"/>
              </a:tabLst>
            </a:pPr>
            <a:r>
              <a:rPr lang="el-GR" dirty="0" smtClean="0">
                <a:solidFill>
                  <a:srgbClr val="231F20"/>
                </a:solidFill>
                <a:latin typeface="Tahoma" pitchFamily="34" charset="0"/>
                <a:ea typeface="Times New Roman" pitchFamily="18" charset="0"/>
                <a:cs typeface="Tahoma" pitchFamily="34" charset="0"/>
              </a:rPr>
              <a:t>Επιδοκιμάστε όλες τις προσπάθειες εκφοράς λόγου και υποβαθμίστε τα όποια λάθη. Μην επιμένετε στην άψογη εκφορά όλων των λέξεων.</a:t>
            </a:r>
            <a:endParaRPr lang="el-GR" dirty="0" smtClean="0">
              <a:latin typeface="Arial" pitchFamily="34" charset="0"/>
              <a:cs typeface="Arial" pitchFamily="34" charset="0"/>
            </a:endParaRPr>
          </a:p>
          <a:p>
            <a:pPr lvl="0" algn="just">
              <a:buFontTx/>
              <a:buChar char="•"/>
              <a:tabLst>
                <a:tab pos="195263" algn="l"/>
              </a:tabLst>
            </a:pPr>
            <a:r>
              <a:rPr lang="el-GR" dirty="0" smtClean="0">
                <a:solidFill>
                  <a:srgbClr val="231F20"/>
                </a:solidFill>
                <a:latin typeface="Tahoma" pitchFamily="34" charset="0"/>
                <a:ea typeface="Times New Roman" pitchFamily="18" charset="0"/>
                <a:cs typeface="Tahoma" pitchFamily="34" charset="0"/>
              </a:rPr>
              <a:t>Ενθαρρύνετε την ανεξαρτησία και μην </a:t>
            </a:r>
            <a:r>
              <a:rPr lang="el-GR" dirty="0" smtClean="0">
                <a:solidFill>
                  <a:srgbClr val="231F20"/>
                </a:solidFill>
                <a:latin typeface="Tahoma" pitchFamily="34" charset="0"/>
                <a:ea typeface="Times New Roman" pitchFamily="18" charset="0"/>
                <a:cs typeface="Tahoma" pitchFamily="34" charset="0"/>
              </a:rPr>
              <a:t>είστε υπερπροστατευτικοί.</a:t>
            </a:r>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54</a:t>
            </a:fld>
            <a:endParaRPr lang="el-GR" altLang="el-GR"/>
          </a:p>
        </p:txBody>
      </p:sp>
      <p:sp>
        <p:nvSpPr>
          <p:cNvPr id="75777" name="Rectangle 1"/>
          <p:cNvSpPr>
            <a:spLocks noChangeArrowheads="1"/>
          </p:cNvSpPr>
          <p:nvPr/>
        </p:nvSpPr>
        <p:spPr bwMode="auto">
          <a:xfrm>
            <a:off x="381000" y="152400"/>
            <a:ext cx="8382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0795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rgbClr val="007C91"/>
                </a:solidFill>
                <a:effectLst/>
                <a:latin typeface="Arial" pitchFamily="34" charset="0"/>
                <a:ea typeface="Times New Roman" pitchFamily="18" charset="0"/>
                <a:cs typeface="Arial" pitchFamily="34" charset="0"/>
              </a:rPr>
              <a:t>Η ΕΠΙΚΟΙΝΩΝΙΑ ΜΕ ΗΛΙΚΙΩΜΕΝΑ ΑΤΟΜΑ</a:t>
            </a:r>
          </a:p>
          <a:p>
            <a:pPr marL="0" marR="0" lvl="0" indent="107950" algn="l" defTabSz="914400" rtl="0" eaLnBrk="1" fontAlgn="base" latinLnBrk="0" hangingPunct="1">
              <a:lnSpc>
                <a:spcPct val="100000"/>
              </a:lnSpc>
              <a:spcBef>
                <a:spcPct val="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107950" algn="just"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231F20"/>
                </a:solidFill>
                <a:effectLst/>
                <a:latin typeface="Arial" pitchFamily="34" charset="0"/>
                <a:ea typeface="Times New Roman" pitchFamily="18" charset="0"/>
                <a:cs typeface="Arial" pitchFamily="34" charset="0"/>
              </a:rPr>
              <a:t>Τα ηλικιωμένα άτομα παρουσιάζουν μεγάλες διαφορές όσον αφορά τις ικανότητες επικοινωνίας, τα ενδιαφέροντα και τις δυνατότητές τους. </a:t>
            </a:r>
          </a:p>
          <a:p>
            <a:pPr marL="0" marR="0" lvl="0" indent="107950" algn="just" defTabSz="914400" rtl="0" eaLnBrk="0" fontAlgn="base" latinLnBrk="0" hangingPunct="0">
              <a:lnSpc>
                <a:spcPct val="100000"/>
              </a:lnSpc>
              <a:spcBef>
                <a:spcPct val="0"/>
              </a:spcBef>
              <a:spcAft>
                <a:spcPct val="0"/>
              </a:spcAft>
              <a:buClrTx/>
              <a:buSzTx/>
              <a:buFontTx/>
              <a:buNone/>
              <a:tabLst/>
            </a:pPr>
            <a:endParaRPr lang="el-GR" sz="2000" dirty="0" smtClean="0">
              <a:solidFill>
                <a:srgbClr val="231F20"/>
              </a:solidFill>
              <a:latin typeface="Arial" pitchFamily="34" charset="0"/>
              <a:ea typeface="Times New Roman" pitchFamily="18" charset="0"/>
              <a:cs typeface="Arial" pitchFamily="34" charset="0"/>
            </a:endParaRPr>
          </a:p>
          <a:p>
            <a:pPr marL="0" marR="0" lvl="0" indent="10795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l-GR" sz="2000" b="0" i="0" u="none" strike="noStrike" cap="none" normalizeH="0" baseline="0" dirty="0" smtClean="0">
                <a:ln>
                  <a:noFill/>
                </a:ln>
                <a:solidFill>
                  <a:srgbClr val="231F20"/>
                </a:solidFill>
                <a:effectLst/>
                <a:latin typeface="Arial" pitchFamily="34" charset="0"/>
                <a:ea typeface="Times New Roman" pitchFamily="18" charset="0"/>
                <a:cs typeface="Arial" pitchFamily="34" charset="0"/>
              </a:rPr>
              <a:t>Τα υγιή ηλικιωμένα άτομα μερικές φορές χρειάζονται περισσότερο χρόνο προκειμένου να σκεφθούν και να σχηματίσουν μια απάντηση. </a:t>
            </a:r>
          </a:p>
          <a:p>
            <a:pPr marL="0" marR="0" lvl="0" indent="107950" algn="just" defTabSz="914400" rtl="0" eaLnBrk="0" fontAlgn="base" latinLnBrk="0" hangingPunct="0">
              <a:lnSpc>
                <a:spcPct val="100000"/>
              </a:lnSpc>
              <a:spcBef>
                <a:spcPct val="0"/>
              </a:spcBef>
              <a:spcAft>
                <a:spcPct val="0"/>
              </a:spcAft>
              <a:buClrTx/>
              <a:buSzTx/>
              <a:buFont typeface="Wingdings" pitchFamily="2" charset="2"/>
              <a:buChar char="ü"/>
              <a:tabLst/>
            </a:pPr>
            <a:endParaRPr lang="el-GR" sz="2000" dirty="0" smtClean="0">
              <a:solidFill>
                <a:srgbClr val="231F20"/>
              </a:solidFill>
              <a:latin typeface="Arial" pitchFamily="34" charset="0"/>
              <a:ea typeface="Times New Roman" pitchFamily="18" charset="0"/>
              <a:cs typeface="Arial" pitchFamily="34" charset="0"/>
            </a:endParaRPr>
          </a:p>
          <a:p>
            <a:pPr marL="0" marR="0" lvl="0" indent="10795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l-GR" sz="2000" b="0" i="0" u="none" strike="noStrike" cap="none" normalizeH="0" baseline="0" dirty="0" smtClean="0">
                <a:ln>
                  <a:noFill/>
                </a:ln>
                <a:solidFill>
                  <a:srgbClr val="231F20"/>
                </a:solidFill>
                <a:effectLst/>
                <a:latin typeface="Arial" pitchFamily="34" charset="0"/>
                <a:ea typeface="Times New Roman" pitchFamily="18" charset="0"/>
                <a:cs typeface="Arial" pitchFamily="34" charset="0"/>
              </a:rPr>
              <a:t>Άλλα ηλικιωμένα άτομα έχουν προβλήματα ακοής, καθώς και προβλήματα αισθητικότητας και κινητικότητας που παρεμποδίζουν την αποτελεσματική επικοινωνία. Είναι σημαντικό να βεβαιωθείτε πως έχετε την προσοχή του ατόμου προτού αρχίσετε την επικοινωνία μαζί του.</a:t>
            </a:r>
          </a:p>
          <a:p>
            <a:pPr marL="0" marR="0" lvl="0" indent="107950" algn="just" defTabSz="914400" rtl="0" eaLnBrk="0" fontAlgn="base" latinLnBrk="0" hangingPunct="0">
              <a:lnSpc>
                <a:spcPct val="100000"/>
              </a:lnSpc>
              <a:spcBef>
                <a:spcPct val="0"/>
              </a:spcBef>
              <a:spcAft>
                <a:spcPct val="0"/>
              </a:spcAft>
              <a:buClrTx/>
              <a:buSzTx/>
              <a:buFont typeface="Wingdings" pitchFamily="2" charset="2"/>
              <a:buChar char="ü"/>
              <a:tabLst/>
            </a:pPr>
            <a:endParaRPr lang="el-GR" sz="2000" dirty="0" smtClean="0">
              <a:solidFill>
                <a:srgbClr val="231F20"/>
              </a:solidFill>
              <a:latin typeface="Arial" pitchFamily="34" charset="0"/>
              <a:ea typeface="Times New Roman" pitchFamily="18" charset="0"/>
              <a:cs typeface="Arial" pitchFamily="34" charset="0"/>
            </a:endParaRPr>
          </a:p>
          <a:p>
            <a:pPr marL="0" marR="0" lvl="0" indent="10795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l-GR" sz="2000" b="0" i="0" u="none" strike="noStrike" cap="none" normalizeH="0" baseline="0" dirty="0" smtClean="0">
                <a:ln>
                  <a:noFill/>
                </a:ln>
                <a:solidFill>
                  <a:srgbClr val="231F20"/>
                </a:solidFill>
                <a:effectLst/>
                <a:latin typeface="Arial" pitchFamily="34" charset="0"/>
                <a:ea typeface="Times New Roman" pitchFamily="18" charset="0"/>
                <a:cs typeface="Arial" pitchFamily="34" charset="0"/>
              </a:rPr>
              <a:t> Ελαχιστοποιήστε τα εξωτερικά ερεθίσματα που αποσπούν την προσοχή του. </a:t>
            </a:r>
          </a:p>
          <a:p>
            <a:pPr marL="0" marR="0" lvl="0" indent="107950" algn="just" defTabSz="914400" rtl="0" eaLnBrk="0" fontAlgn="base" latinLnBrk="0" hangingPunct="0">
              <a:lnSpc>
                <a:spcPct val="100000"/>
              </a:lnSpc>
              <a:spcBef>
                <a:spcPct val="0"/>
              </a:spcBef>
              <a:spcAft>
                <a:spcPct val="0"/>
              </a:spcAft>
              <a:buClrTx/>
              <a:buSzTx/>
              <a:buFont typeface="Wingdings" pitchFamily="2" charset="2"/>
              <a:buChar char="ü"/>
              <a:tabLst/>
            </a:pPr>
            <a:endParaRPr lang="el-GR" sz="2000" dirty="0" smtClean="0">
              <a:solidFill>
                <a:srgbClr val="231F20"/>
              </a:solidFill>
              <a:latin typeface="Arial" pitchFamily="34" charset="0"/>
              <a:ea typeface="Times New Roman" pitchFamily="18" charset="0"/>
              <a:cs typeface="Arial" pitchFamily="34" charset="0"/>
            </a:endParaRPr>
          </a:p>
          <a:p>
            <a:pPr marL="0" marR="0" lvl="0" indent="10795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l-GR" sz="2000" b="0" i="0" u="none" strike="noStrike" cap="none" normalizeH="0" baseline="0" dirty="0" smtClean="0">
                <a:ln>
                  <a:noFill/>
                </a:ln>
                <a:solidFill>
                  <a:srgbClr val="231F20"/>
                </a:solidFill>
                <a:effectLst/>
                <a:latin typeface="Arial" pitchFamily="34" charset="0"/>
                <a:ea typeface="Times New Roman" pitchFamily="18" charset="0"/>
                <a:cs typeface="Arial" pitchFamily="34" charset="0"/>
              </a:rPr>
              <a:t>Προσπαθήστε να παρουσιάζετε μία ιδέα κάθε φορά. </a:t>
            </a:r>
          </a:p>
          <a:p>
            <a:pPr marL="0" marR="0" lvl="0" indent="107950" algn="just" defTabSz="914400" rtl="0" eaLnBrk="0" fontAlgn="base" latinLnBrk="0" hangingPunct="0">
              <a:lnSpc>
                <a:spcPct val="100000"/>
              </a:lnSpc>
              <a:spcBef>
                <a:spcPct val="0"/>
              </a:spcBef>
              <a:spcAft>
                <a:spcPct val="0"/>
              </a:spcAft>
              <a:buClrTx/>
              <a:buSzTx/>
              <a:buFont typeface="Wingdings" pitchFamily="2" charset="2"/>
              <a:buChar char="ü"/>
              <a:tabLst/>
            </a:pPr>
            <a:endParaRPr lang="el-GR" sz="2000" dirty="0" smtClean="0">
              <a:solidFill>
                <a:srgbClr val="231F20"/>
              </a:solidFill>
              <a:latin typeface="Arial" pitchFamily="34" charset="0"/>
              <a:ea typeface="Times New Roman" pitchFamily="18" charset="0"/>
              <a:cs typeface="Arial" pitchFamily="34" charset="0"/>
            </a:endParaRPr>
          </a:p>
          <a:p>
            <a:pPr marL="0" marR="0" lvl="0" indent="10795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l-GR" sz="2000" b="0" i="0" u="none" strike="noStrike" cap="none" normalizeH="0" baseline="0" dirty="0" smtClean="0">
                <a:ln>
                  <a:noFill/>
                </a:ln>
                <a:solidFill>
                  <a:srgbClr val="231F20"/>
                </a:solidFill>
                <a:effectLst/>
                <a:latin typeface="Arial" pitchFamily="34" charset="0"/>
                <a:ea typeface="Times New Roman" pitchFamily="18" charset="0"/>
                <a:cs typeface="Arial" pitchFamily="34" charset="0"/>
              </a:rPr>
              <a:t>Μην αναγκάζετε το άτομο να πάρει βιαστικές αποφάσεις, διότι μπορεί να προκαλέσετε σύγχυση.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55</a:t>
            </a:fld>
            <a:endParaRPr lang="el-GR" altLang="el-GR"/>
          </a:p>
        </p:txBody>
      </p:sp>
      <p:sp>
        <p:nvSpPr>
          <p:cNvPr id="4" name="3 - Ορθογώνιο"/>
          <p:cNvSpPr/>
          <p:nvPr/>
        </p:nvSpPr>
        <p:spPr>
          <a:xfrm>
            <a:off x="685800" y="1028343"/>
            <a:ext cx="7924800" cy="5909310"/>
          </a:xfrm>
          <a:prstGeom prst="rect">
            <a:avLst/>
          </a:prstGeom>
        </p:spPr>
        <p:txBody>
          <a:bodyPr wrap="square">
            <a:spAutoFit/>
          </a:bodyPr>
          <a:lstStyle/>
          <a:p>
            <a:pPr lvl="0" indent="107950" algn="just">
              <a:buFont typeface="Wingdings" pitchFamily="2" charset="2"/>
              <a:buChar char="ü"/>
            </a:pPr>
            <a:r>
              <a:rPr lang="el-GR" dirty="0" smtClean="0">
                <a:solidFill>
                  <a:srgbClr val="231F20"/>
                </a:solidFill>
                <a:latin typeface="Arial" pitchFamily="34" charset="0"/>
                <a:ea typeface="Times New Roman" pitchFamily="18" charset="0"/>
                <a:cs typeface="Arial" pitchFamily="34" charset="0"/>
              </a:rPr>
              <a:t>Είναι ιδιαίτερα σημαντικό να ελέγχετε μέσω της </a:t>
            </a:r>
            <a:r>
              <a:rPr lang="el-GR" dirty="0" smtClean="0">
                <a:solidFill>
                  <a:srgbClr val="231F20"/>
                </a:solidFill>
                <a:latin typeface="Arial" pitchFamily="34" charset="0"/>
                <a:ea typeface="Times New Roman" pitchFamily="18" charset="0"/>
                <a:cs typeface="Arial" pitchFamily="34" charset="0"/>
              </a:rPr>
              <a:t>αμφίδρομης </a:t>
            </a:r>
            <a:r>
              <a:rPr lang="el-GR" dirty="0" smtClean="0">
                <a:solidFill>
                  <a:srgbClr val="231F20"/>
                </a:solidFill>
                <a:latin typeface="Arial" pitchFamily="34" charset="0"/>
                <a:ea typeface="Times New Roman" pitchFamily="18" charset="0"/>
                <a:cs typeface="Arial" pitchFamily="34" charset="0"/>
              </a:rPr>
              <a:t>επικοινωνίας ότι το ηλικιωμένο άτομο έχει κατανοήσει πλήρως το μήνυμα. Αν τα άτομα έχουν δυσκολίες στην </a:t>
            </a:r>
            <a:r>
              <a:rPr lang="el-GR" dirty="0" smtClean="0">
                <a:solidFill>
                  <a:srgbClr val="231F20"/>
                </a:solidFill>
                <a:latin typeface="Arial" pitchFamily="34" charset="0"/>
                <a:ea typeface="Times New Roman" pitchFamily="18" charset="0"/>
                <a:cs typeface="Arial" pitchFamily="34" charset="0"/>
              </a:rPr>
              <a:t>κατανόηση</a:t>
            </a:r>
            <a:r>
              <a:rPr lang="el-GR" dirty="0" smtClean="0">
                <a:solidFill>
                  <a:srgbClr val="231F20"/>
                </a:solidFill>
                <a:latin typeface="Arial" pitchFamily="34" charset="0"/>
                <a:ea typeface="Times New Roman" pitchFamily="18" charset="0"/>
                <a:cs typeface="Arial" pitchFamily="34" charset="0"/>
              </a:rPr>
              <a:t>, μπορεί απλώς να νεύσουν κουνώντας το κεφάλι τους πάνω-κάτω, προσποιούμενοι ότι έχουν κατανοήσει επειδή φοβούνται μήπως δώσουν την εντύπωση, ότι είναι αφηρημένοι. </a:t>
            </a:r>
            <a:endParaRPr lang="el-GR" dirty="0" smtClean="0">
              <a:solidFill>
                <a:srgbClr val="231F20"/>
              </a:solidFill>
              <a:latin typeface="Arial" pitchFamily="34" charset="0"/>
              <a:ea typeface="Times New Roman" pitchFamily="18" charset="0"/>
              <a:cs typeface="Arial" pitchFamily="34" charset="0"/>
            </a:endParaRPr>
          </a:p>
          <a:p>
            <a:pPr lvl="0" indent="107950" algn="just">
              <a:buFont typeface="Wingdings" pitchFamily="2" charset="2"/>
              <a:buChar char="ü"/>
            </a:pPr>
            <a:endParaRPr lang="el-GR" dirty="0" smtClean="0">
              <a:solidFill>
                <a:srgbClr val="231F20"/>
              </a:solidFill>
              <a:latin typeface="Arial" pitchFamily="34" charset="0"/>
              <a:ea typeface="Times New Roman" pitchFamily="18" charset="0"/>
              <a:cs typeface="Arial" pitchFamily="34" charset="0"/>
            </a:endParaRPr>
          </a:p>
          <a:p>
            <a:pPr lvl="0" indent="107950" algn="just">
              <a:buFont typeface="Wingdings" pitchFamily="2" charset="2"/>
              <a:buChar char="ü"/>
            </a:pPr>
            <a:r>
              <a:rPr lang="el-GR" dirty="0" smtClean="0">
                <a:solidFill>
                  <a:srgbClr val="231F20"/>
                </a:solidFill>
                <a:latin typeface="Arial" pitchFamily="34" charset="0"/>
                <a:ea typeface="Times New Roman" pitchFamily="18" charset="0"/>
                <a:cs typeface="Arial" pitchFamily="34" charset="0"/>
              </a:rPr>
              <a:t>Πολλά </a:t>
            </a:r>
            <a:r>
              <a:rPr lang="el-GR" dirty="0" smtClean="0">
                <a:solidFill>
                  <a:srgbClr val="231F20"/>
                </a:solidFill>
                <a:latin typeface="Arial" pitchFamily="34" charset="0"/>
                <a:ea typeface="Times New Roman" pitchFamily="18" charset="0"/>
                <a:cs typeface="Arial" pitchFamily="34" charset="0"/>
              </a:rPr>
              <a:t>ηλικιωμένα άτομα αισθάνονται </a:t>
            </a:r>
            <a:r>
              <a:rPr lang="el-GR" dirty="0" smtClean="0">
                <a:solidFill>
                  <a:srgbClr val="231F20"/>
                </a:solidFill>
                <a:latin typeface="Arial" pitchFamily="34" charset="0"/>
                <a:ea typeface="Times New Roman" pitchFamily="18" charset="0"/>
                <a:cs typeface="Arial" pitchFamily="34" charset="0"/>
              </a:rPr>
              <a:t>άβολα επειδή </a:t>
            </a:r>
            <a:r>
              <a:rPr lang="el-GR" dirty="0" smtClean="0">
                <a:solidFill>
                  <a:srgbClr val="231F20"/>
                </a:solidFill>
                <a:latin typeface="Arial" pitchFamily="34" charset="0"/>
                <a:ea typeface="Times New Roman" pitchFamily="18" charset="0"/>
                <a:cs typeface="Arial" pitchFamily="34" charset="0"/>
              </a:rPr>
              <a:t>δεν μπορούν να ακούσουν καλά.</a:t>
            </a:r>
            <a:endParaRPr lang="el-GR" dirty="0" smtClean="0">
              <a:latin typeface="Arial" pitchFamily="34" charset="0"/>
              <a:cs typeface="Arial" pitchFamily="34" charset="0"/>
            </a:endParaRPr>
          </a:p>
          <a:p>
            <a:pPr indent="107950" algn="just">
              <a:buFont typeface="Wingdings" pitchFamily="2" charset="2"/>
              <a:buChar char="ü"/>
            </a:pPr>
            <a:endParaRPr lang="el-GR" b="1" dirty="0" smtClean="0">
              <a:solidFill>
                <a:srgbClr val="231F20"/>
              </a:solidFill>
              <a:latin typeface="Arial" pitchFamily="34" charset="0"/>
              <a:ea typeface="Times New Roman" pitchFamily="18" charset="0"/>
              <a:cs typeface="Arial" pitchFamily="34" charset="0"/>
            </a:endParaRPr>
          </a:p>
          <a:p>
            <a:pPr indent="107950" algn="just">
              <a:buFont typeface="Wingdings" pitchFamily="2" charset="2"/>
              <a:buChar char="ü"/>
            </a:pPr>
            <a:r>
              <a:rPr lang="el-GR" b="1" dirty="0" smtClean="0">
                <a:solidFill>
                  <a:srgbClr val="231F20"/>
                </a:solidFill>
                <a:latin typeface="Arial" pitchFamily="34" charset="0"/>
                <a:ea typeface="Times New Roman" pitchFamily="18" charset="0"/>
                <a:cs typeface="Arial" pitchFamily="34" charset="0"/>
              </a:rPr>
              <a:t>Περιμένετε </a:t>
            </a:r>
            <a:r>
              <a:rPr lang="el-GR" b="1" dirty="0" smtClean="0">
                <a:solidFill>
                  <a:srgbClr val="231F20"/>
                </a:solidFill>
                <a:latin typeface="Arial" pitchFamily="34" charset="0"/>
                <a:ea typeface="Times New Roman" pitchFamily="18" charset="0"/>
                <a:cs typeface="Arial" pitchFamily="34" charset="0"/>
              </a:rPr>
              <a:t>να σας απαντήσουν πρώτα σε μία </a:t>
            </a:r>
            <a:r>
              <a:rPr lang="el-GR" b="1" dirty="0" smtClean="0">
                <a:solidFill>
                  <a:srgbClr val="231F20"/>
                </a:solidFill>
                <a:latin typeface="Arial" pitchFamily="34" charset="0"/>
                <a:ea typeface="Times New Roman" pitchFamily="18" charset="0"/>
                <a:cs typeface="Arial" pitchFamily="34" charset="0"/>
              </a:rPr>
              <a:t>ερώτηση </a:t>
            </a:r>
            <a:r>
              <a:rPr lang="el-GR" b="1" dirty="0" smtClean="0">
                <a:solidFill>
                  <a:srgbClr val="231F20"/>
                </a:solidFill>
                <a:latin typeface="Arial" pitchFamily="34" charset="0"/>
                <a:ea typeface="Times New Roman" pitchFamily="18" charset="0"/>
                <a:cs typeface="Arial" pitchFamily="34" charset="0"/>
              </a:rPr>
              <a:t>πριν διατυπώσετε την επόμενη. </a:t>
            </a:r>
            <a:endParaRPr lang="el-GR" b="1" dirty="0" smtClean="0">
              <a:solidFill>
                <a:srgbClr val="231F20"/>
              </a:solidFill>
              <a:latin typeface="Arial" pitchFamily="34" charset="0"/>
              <a:ea typeface="Times New Roman" pitchFamily="18" charset="0"/>
              <a:cs typeface="Arial" pitchFamily="34" charset="0"/>
            </a:endParaRPr>
          </a:p>
          <a:p>
            <a:pPr indent="107950" algn="just">
              <a:buFont typeface="Wingdings" pitchFamily="2" charset="2"/>
              <a:buChar char="ü"/>
            </a:pPr>
            <a:endParaRPr lang="el-GR" b="1" dirty="0" smtClean="0">
              <a:solidFill>
                <a:srgbClr val="231F20"/>
              </a:solidFill>
              <a:latin typeface="Arial" pitchFamily="34" charset="0"/>
              <a:ea typeface="Times New Roman" pitchFamily="18" charset="0"/>
              <a:cs typeface="Arial" pitchFamily="34" charset="0"/>
            </a:endParaRPr>
          </a:p>
          <a:p>
            <a:pPr indent="107950" algn="just">
              <a:buFont typeface="Wingdings" pitchFamily="2" charset="2"/>
              <a:buChar char="ü"/>
            </a:pPr>
            <a:r>
              <a:rPr lang="el-GR" dirty="0" smtClean="0">
                <a:solidFill>
                  <a:srgbClr val="231F20"/>
                </a:solidFill>
                <a:latin typeface="Arial" pitchFamily="34" charset="0"/>
                <a:ea typeface="Times New Roman" pitchFamily="18" charset="0"/>
                <a:cs typeface="Arial" pitchFamily="34" charset="0"/>
              </a:rPr>
              <a:t>Προσπαθήστε </a:t>
            </a:r>
            <a:r>
              <a:rPr lang="el-GR" dirty="0" smtClean="0">
                <a:solidFill>
                  <a:srgbClr val="231F20"/>
                </a:solidFill>
                <a:latin typeface="Arial" pitchFamily="34" charset="0"/>
                <a:ea typeface="Times New Roman" pitchFamily="18" charset="0"/>
                <a:cs typeface="Arial" pitchFamily="34" charset="0"/>
              </a:rPr>
              <a:t>να </a:t>
            </a:r>
            <a:r>
              <a:rPr lang="el-GR" dirty="0" smtClean="0">
                <a:solidFill>
                  <a:srgbClr val="231F20"/>
                </a:solidFill>
                <a:latin typeface="Arial" pitchFamily="34" charset="0"/>
                <a:ea typeface="Times New Roman" pitchFamily="18" charset="0"/>
                <a:cs typeface="Arial" pitchFamily="34" charset="0"/>
              </a:rPr>
              <a:t>μην </a:t>
            </a:r>
            <a:r>
              <a:rPr lang="el-GR" dirty="0" smtClean="0"/>
              <a:t>εισάγετε περισσότερα από ένα θέματα κάθε φορά στη </a:t>
            </a:r>
            <a:r>
              <a:rPr lang="el-GR" dirty="0" smtClean="0"/>
              <a:t>συζήτηση </a:t>
            </a:r>
            <a:r>
              <a:rPr lang="el-GR" dirty="0" smtClean="0"/>
              <a:t>και δώστε μόνο μία οδηγία σε οποιαδήποτε πρόταση. </a:t>
            </a:r>
            <a:endParaRPr lang="el-GR" dirty="0" smtClean="0"/>
          </a:p>
          <a:p>
            <a:pPr indent="107950" algn="just">
              <a:buFont typeface="Wingdings" pitchFamily="2" charset="2"/>
              <a:buChar char="ü"/>
            </a:pPr>
            <a:endParaRPr lang="el-GR" dirty="0" smtClean="0"/>
          </a:p>
          <a:p>
            <a:pPr indent="107950" algn="just">
              <a:buFont typeface="Wingdings" pitchFamily="2" charset="2"/>
              <a:buChar char="ü"/>
            </a:pPr>
            <a:r>
              <a:rPr lang="el-GR" dirty="0" smtClean="0"/>
              <a:t>Είναι </a:t>
            </a:r>
            <a:r>
              <a:rPr lang="el-GR" dirty="0" smtClean="0"/>
              <a:t>επίσης σημαντικό όλα τα μέλη της </a:t>
            </a:r>
            <a:r>
              <a:rPr lang="el-GR" smtClean="0"/>
              <a:t>ομάδας </a:t>
            </a:r>
            <a:r>
              <a:rPr lang="el-GR" smtClean="0"/>
              <a:t>υγειονομικής </a:t>
            </a:r>
            <a:r>
              <a:rPr lang="el-GR" dirty="0" smtClean="0"/>
              <a:t>φροντίδας να επικοινωνούν με έναν σταθερό, συνεπή τρόπο με τους ηλικιωμένους ασθενείς</a:t>
            </a:r>
          </a:p>
          <a:p>
            <a:pPr lvl="0" indent="107950" algn="just">
              <a:buFont typeface="Wingdings" pitchFamily="2" charset="2"/>
              <a:buChar char="ü"/>
            </a:pPr>
            <a:endParaRPr lang="el-GR" dirty="0" smtClean="0">
              <a:latin typeface="Arial" pitchFamily="34" charset="0"/>
              <a:ea typeface="Times New Roman" pitchFamily="18" charset="0"/>
              <a:cs typeface="Arial" pitchFamily="34" charset="0"/>
            </a:endParaRPr>
          </a:p>
          <a:p>
            <a:pPr lvl="0" indent="107950" algn="just"/>
            <a:r>
              <a:rPr lang="el-GR" dirty="0" smtClean="0">
                <a:latin typeface="Arial" pitchFamily="34" charset="0"/>
                <a:ea typeface="Times New Roman" pitchFamily="18" charset="0"/>
                <a:cs typeface="Arial" pitchFamily="34" charset="0"/>
              </a:rPr>
              <a:t/>
            </a:r>
            <a:br>
              <a:rPr lang="el-GR" dirty="0" smtClean="0">
                <a:latin typeface="Arial" pitchFamily="34" charset="0"/>
                <a:ea typeface="Times New Roman" pitchFamily="18" charset="0"/>
                <a:cs typeface="Arial" pitchFamily="34" charset="0"/>
              </a:rPr>
            </a:br>
            <a:endParaRPr lang="el-GR" dirty="0" smtClean="0">
              <a:latin typeface="Arial" pitchFamily="34" charset="0"/>
              <a:cs typeface="Arial" pitchFamily="34" charset="0"/>
            </a:endParaRPr>
          </a:p>
        </p:txBody>
      </p:sp>
      <p:sp>
        <p:nvSpPr>
          <p:cNvPr id="5" name="4 - Ορθογώνιο"/>
          <p:cNvSpPr/>
          <p:nvPr/>
        </p:nvSpPr>
        <p:spPr>
          <a:xfrm>
            <a:off x="914400" y="304800"/>
            <a:ext cx="6705600" cy="400110"/>
          </a:xfrm>
          <a:prstGeom prst="rect">
            <a:avLst/>
          </a:prstGeom>
        </p:spPr>
        <p:txBody>
          <a:bodyPr wrap="square">
            <a:spAutoFit/>
          </a:bodyPr>
          <a:lstStyle/>
          <a:p>
            <a:pPr lvl="0" indent="107950" eaLnBrk="1" hangingPunct="1"/>
            <a:r>
              <a:rPr lang="el-GR" sz="2000" b="1" dirty="0" smtClean="0">
                <a:solidFill>
                  <a:srgbClr val="007C91"/>
                </a:solidFill>
                <a:latin typeface="Arial" pitchFamily="34" charset="0"/>
                <a:ea typeface="Times New Roman" pitchFamily="18" charset="0"/>
                <a:cs typeface="Arial" pitchFamily="34" charset="0"/>
              </a:rPr>
              <a:t>Η ΕΠΙΚΟΙΝΩΝΙΑ ΜΕ ΗΛΙΚΙΩΜΕΝΑ ΑΤΟΜΑ</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Τίτλος 1"/>
          <p:cNvSpPr>
            <a:spLocks noGrp="1"/>
          </p:cNvSpPr>
          <p:nvPr>
            <p:ph type="title"/>
          </p:nvPr>
        </p:nvSpPr>
        <p:spPr>
          <a:xfrm>
            <a:off x="457200" y="381000"/>
            <a:ext cx="8229600" cy="906463"/>
          </a:xfrm>
        </p:spPr>
        <p:txBody>
          <a:bodyPr/>
          <a:lstStyle/>
          <a:p>
            <a:r>
              <a:rPr lang="el-GR" altLang="el-GR" smtClean="0"/>
              <a:t>ΣΑΣ ΕΥΧΑΡΙΣΤΩ ΠΟΛΥ</a:t>
            </a:r>
          </a:p>
        </p:txBody>
      </p:sp>
      <p:sp>
        <p:nvSpPr>
          <p:cNvPr id="46083" name="Θέση αριθμού διαφάνειας 2"/>
          <p:cNvSpPr>
            <a:spLocks noGrp="1" noChangeArrowheads="1"/>
          </p:cNvSpPr>
          <p:nvPr>
            <p:ph type="sldNum" sz="quarter" idx="12"/>
          </p:nvPr>
        </p:nvSpPr>
        <p:spPr bwMode="auto">
          <a:noFill/>
          <a:ln>
            <a:miter lim="800000"/>
            <a:headEnd/>
            <a:tailEnd/>
          </a:ln>
        </p:spPr>
        <p:txBody>
          <a:bodyPr/>
          <a:lstStyle/>
          <a:p>
            <a:fld id="{BB4C117E-20A8-4538-8261-027DD8F35238}" type="slidenum">
              <a:rPr lang="el-GR" altLang="el-GR"/>
              <a:pPr/>
              <a:t>56</a:t>
            </a:fld>
            <a:endParaRPr lang="el-GR" altLang="el-GR"/>
          </a:p>
        </p:txBody>
      </p:sp>
      <p:pic>
        <p:nvPicPr>
          <p:cNvPr id="46084" name="Εικόνα 3"/>
          <p:cNvPicPr>
            <a:picLocks noChangeAspect="1" noChangeArrowheads="1"/>
          </p:cNvPicPr>
          <p:nvPr/>
        </p:nvPicPr>
        <p:blipFill>
          <a:blip r:embed="rId2"/>
          <a:srcRect/>
          <a:stretch>
            <a:fillRect/>
          </a:stretch>
        </p:blipFill>
        <p:spPr bwMode="auto">
          <a:xfrm>
            <a:off x="304800" y="2357438"/>
            <a:ext cx="8534400" cy="4364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Θέση αριθμού διαφάνειας 2"/>
          <p:cNvSpPr>
            <a:spLocks noGrp="1" noChangeArrowheads="1"/>
          </p:cNvSpPr>
          <p:nvPr>
            <p:ph type="sldNum" sz="quarter" idx="12"/>
          </p:nvPr>
        </p:nvSpPr>
        <p:spPr bwMode="auto">
          <a:noFill/>
          <a:ln>
            <a:miter lim="800000"/>
            <a:headEnd/>
            <a:tailEnd/>
          </a:ln>
        </p:spPr>
        <p:txBody>
          <a:bodyPr/>
          <a:lstStyle/>
          <a:p>
            <a:fld id="{5875880F-9C96-46E9-9BA0-5A985B44ABDC}" type="slidenum">
              <a:rPr lang="el-GR" altLang="el-GR"/>
              <a:pPr/>
              <a:t>5</a:t>
            </a:fld>
            <a:endParaRPr lang="el-GR" altLang="el-GR"/>
          </a:p>
        </p:txBody>
      </p:sp>
      <p:sp>
        <p:nvSpPr>
          <p:cNvPr id="12291" name="TextBox 4"/>
          <p:cNvSpPr txBox="1">
            <a:spLocks noChangeArrowheads="1"/>
          </p:cNvSpPr>
          <p:nvPr/>
        </p:nvSpPr>
        <p:spPr bwMode="auto">
          <a:xfrm>
            <a:off x="457200" y="3276600"/>
            <a:ext cx="8370888" cy="2568575"/>
          </a:xfrm>
          <a:prstGeom prst="rect">
            <a:avLst/>
          </a:prstGeom>
          <a:noFill/>
          <a:ln w="9525">
            <a:noFill/>
            <a:miter lim="800000"/>
            <a:headEnd/>
            <a:tailEnd/>
          </a:ln>
        </p:spPr>
        <p:txBody>
          <a:bodyPr>
            <a:spAutoFit/>
          </a:bodyPr>
          <a:lstStyle/>
          <a:p>
            <a:pPr algn="just">
              <a:lnSpc>
                <a:spcPct val="150000"/>
              </a:lnSpc>
            </a:pPr>
            <a:r>
              <a:rPr lang="el-GR" altLang="el-GR" sz="2200"/>
              <a:t>Ένα άλλο βασικό στοιχείο για την επιτυχή επικοινωνία με τον ασθενή</a:t>
            </a:r>
            <a:r>
              <a:rPr lang="en-US" altLang="el-GR" sz="2200"/>
              <a:t> </a:t>
            </a:r>
            <a:r>
              <a:rPr lang="el-GR" altLang="el-GR" sz="2200"/>
              <a:t>είναι </a:t>
            </a:r>
            <a:r>
              <a:rPr lang="el-GR" altLang="el-GR" sz="2200" b="1"/>
              <a:t>η εξοικείωση του νοσηλευτή με τον ασθενή του, να ακούει με</a:t>
            </a:r>
            <a:r>
              <a:rPr lang="en-US" altLang="el-GR" sz="2200" b="1"/>
              <a:t> </a:t>
            </a:r>
            <a:r>
              <a:rPr lang="el-GR" altLang="el-GR" sz="2200" b="1"/>
              <a:t>προσοχή τι είναι σημαντικό για αυτόν και να αντιλαμβάνεται ποιες</a:t>
            </a:r>
            <a:r>
              <a:rPr lang="en-US" altLang="el-GR" sz="2200" b="1"/>
              <a:t> </a:t>
            </a:r>
            <a:r>
              <a:rPr lang="el-GR" altLang="el-GR" sz="2200" b="1"/>
              <a:t>νέες πληροφορίες είναι ικανός ο ασθενής του να κατανοήσει.</a:t>
            </a:r>
            <a:endParaRPr lang="el-GR" altLang="el-GR" sz="2200"/>
          </a:p>
        </p:txBody>
      </p:sp>
      <p:pic>
        <p:nvPicPr>
          <p:cNvPr id="12292" name="Εικόνα 6"/>
          <p:cNvPicPr>
            <a:picLocks noChangeAspect="1" noChangeArrowheads="1"/>
          </p:cNvPicPr>
          <p:nvPr/>
        </p:nvPicPr>
        <p:blipFill>
          <a:blip r:embed="rId2"/>
          <a:srcRect/>
          <a:stretch>
            <a:fillRect/>
          </a:stretch>
        </p:blipFill>
        <p:spPr bwMode="auto">
          <a:xfrm>
            <a:off x="2895600" y="223838"/>
            <a:ext cx="3352800" cy="28241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Θέση αριθμού διαφάνειας 2"/>
          <p:cNvSpPr>
            <a:spLocks noGrp="1" noChangeArrowheads="1"/>
          </p:cNvSpPr>
          <p:nvPr>
            <p:ph type="sldNum" sz="quarter" idx="12"/>
          </p:nvPr>
        </p:nvSpPr>
        <p:spPr bwMode="auto">
          <a:noFill/>
          <a:ln>
            <a:miter lim="800000"/>
            <a:headEnd/>
            <a:tailEnd/>
          </a:ln>
        </p:spPr>
        <p:txBody>
          <a:bodyPr/>
          <a:lstStyle/>
          <a:p>
            <a:fld id="{6CA7BAE8-17F1-4751-8477-A52076401CAA}" type="slidenum">
              <a:rPr lang="el-GR" altLang="el-GR"/>
              <a:pPr/>
              <a:t>6</a:t>
            </a:fld>
            <a:endParaRPr lang="el-GR" altLang="el-GR"/>
          </a:p>
        </p:txBody>
      </p:sp>
      <p:sp>
        <p:nvSpPr>
          <p:cNvPr id="11267" name="TextBox 4"/>
          <p:cNvSpPr txBox="1">
            <a:spLocks noChangeArrowheads="1"/>
          </p:cNvSpPr>
          <p:nvPr/>
        </p:nvSpPr>
        <p:spPr bwMode="auto">
          <a:xfrm>
            <a:off x="533400" y="457200"/>
            <a:ext cx="8153400" cy="4154984"/>
          </a:xfrm>
          <a:prstGeom prst="rect">
            <a:avLst/>
          </a:prstGeom>
          <a:noFill/>
          <a:ln>
            <a:noFill/>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342900" indent="-342900">
              <a:buFont typeface="Wingdings" panose="05000000000000000000" pitchFamily="2" charset="2"/>
              <a:buChar char="v"/>
              <a:defRPr/>
            </a:pPr>
            <a:r>
              <a:rPr lang="el-GR" altLang="el-GR" sz="2400" b="1" dirty="0"/>
              <a:t>Γιατί η καλή επικοινωνία απαιτεί καλές δεξιότητες</a:t>
            </a:r>
            <a:r>
              <a:rPr lang="el-GR" altLang="el-GR" sz="2400" b="1" dirty="0" smtClean="0"/>
              <a:t>;</a:t>
            </a:r>
            <a:endParaRPr lang="en-US" altLang="el-GR" sz="2400" b="1" dirty="0" smtClean="0"/>
          </a:p>
          <a:p>
            <a:pPr marL="342900" indent="-342900">
              <a:defRPr/>
            </a:pPr>
            <a:endParaRPr lang="el-GR" altLang="el-GR" sz="2400" b="1" dirty="0"/>
          </a:p>
          <a:p>
            <a:pPr>
              <a:lnSpc>
                <a:spcPct val="150000"/>
              </a:lnSpc>
              <a:defRPr/>
            </a:pPr>
            <a:r>
              <a:rPr lang="el-GR" altLang="el-GR" sz="2400" dirty="0"/>
              <a:t>• Προωθεί ειλικρινή και ανοιχτή επικοινωνία.</a:t>
            </a:r>
          </a:p>
          <a:p>
            <a:pPr>
              <a:lnSpc>
                <a:spcPct val="150000"/>
              </a:lnSpc>
              <a:defRPr/>
            </a:pPr>
            <a:r>
              <a:rPr lang="el-GR" altLang="el-GR" sz="2400" dirty="0"/>
              <a:t>• Μειώνει το φόβο και τη σύγχυση.</a:t>
            </a:r>
          </a:p>
          <a:p>
            <a:pPr>
              <a:lnSpc>
                <a:spcPct val="150000"/>
              </a:lnSpc>
              <a:defRPr/>
            </a:pPr>
            <a:r>
              <a:rPr lang="el-GR" altLang="el-GR" sz="2400" dirty="0"/>
              <a:t>• Αποτρέπει την παρανόηση.</a:t>
            </a:r>
          </a:p>
          <a:p>
            <a:pPr>
              <a:lnSpc>
                <a:spcPct val="150000"/>
              </a:lnSpc>
              <a:defRPr/>
            </a:pPr>
            <a:r>
              <a:rPr lang="el-GR" altLang="el-GR" sz="2400" dirty="0"/>
              <a:t>• Επιτρέπει στους ασθενείς να συνεργάζονται και </a:t>
            </a:r>
            <a:r>
              <a:rPr lang="el-GR" altLang="el-GR" sz="2400" dirty="0" smtClean="0"/>
              <a:t>να</a:t>
            </a:r>
            <a:r>
              <a:rPr lang="en-US" altLang="el-GR" sz="2400" dirty="0" smtClean="0"/>
              <a:t> </a:t>
            </a:r>
            <a:r>
              <a:rPr lang="el-GR" altLang="el-GR" sz="2400" dirty="0" smtClean="0"/>
              <a:t>λαμβάνουν</a:t>
            </a:r>
            <a:r>
              <a:rPr lang="en-US" altLang="el-GR" sz="2400" dirty="0" smtClean="0"/>
              <a:t> </a:t>
            </a:r>
            <a:r>
              <a:rPr lang="el-GR" altLang="el-GR" sz="2400" dirty="0" smtClean="0"/>
              <a:t>τεκμηριωμένες </a:t>
            </a:r>
            <a:r>
              <a:rPr lang="el-GR" altLang="el-GR" sz="2400" dirty="0"/>
              <a:t>αποφάσεις σχετικά με το εάν και ποιον </a:t>
            </a:r>
            <a:r>
              <a:rPr lang="el-GR" altLang="el-GR" sz="2400" dirty="0" smtClean="0"/>
              <a:t>τρόπο</a:t>
            </a:r>
            <a:r>
              <a:rPr lang="en-US" altLang="el-GR" sz="2400" dirty="0" smtClean="0"/>
              <a:t> </a:t>
            </a:r>
            <a:r>
              <a:rPr lang="el-GR" altLang="el-GR" sz="2400" dirty="0" smtClean="0"/>
              <a:t>θεραπείας </a:t>
            </a:r>
            <a:r>
              <a:rPr lang="el-GR" altLang="el-GR" sz="2400" dirty="0"/>
              <a:t>θα ακολουθήσουν</a:t>
            </a:r>
            <a:r>
              <a:rPr lang="el-GR" altLang="el-GR" sz="2400" dirty="0" smtClean="0"/>
              <a:t>.</a:t>
            </a:r>
            <a:endParaRPr lang="en-US" altLang="el-G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9DFA8CE7-508C-4530-9D5D-98EE6DD892F3}" type="slidenum">
              <a:rPr lang="el-GR" altLang="el-GR" smtClean="0"/>
              <a:pPr/>
              <a:t>7</a:t>
            </a:fld>
            <a:endParaRPr lang="el-GR" altLang="el-GR"/>
          </a:p>
        </p:txBody>
      </p:sp>
      <p:sp>
        <p:nvSpPr>
          <p:cNvPr id="4" name="3 - Ορθογώνιο"/>
          <p:cNvSpPr/>
          <p:nvPr/>
        </p:nvSpPr>
        <p:spPr>
          <a:xfrm>
            <a:off x="381000" y="152400"/>
            <a:ext cx="8458200" cy="6186309"/>
          </a:xfrm>
          <a:prstGeom prst="rect">
            <a:avLst/>
          </a:prstGeom>
        </p:spPr>
        <p:txBody>
          <a:bodyPr wrap="square">
            <a:spAutoFit/>
          </a:bodyPr>
          <a:lstStyle/>
          <a:p>
            <a:pPr marL="342900" indent="-342900">
              <a:lnSpc>
                <a:spcPct val="150000"/>
              </a:lnSpc>
              <a:buFont typeface="Wingdings" panose="05000000000000000000" pitchFamily="2" charset="2"/>
              <a:buChar char="v"/>
              <a:defRPr/>
            </a:pPr>
            <a:r>
              <a:rPr lang="el-GR" altLang="el-GR" sz="2200" b="1" dirty="0" smtClean="0"/>
              <a:t>Γιατί είναι σημαντική η καλή επικοινωνία;</a:t>
            </a:r>
          </a:p>
          <a:p>
            <a:pPr>
              <a:lnSpc>
                <a:spcPct val="150000"/>
              </a:lnSpc>
              <a:defRPr/>
            </a:pPr>
            <a:r>
              <a:rPr lang="el-GR" altLang="el-GR" sz="2200" dirty="0" smtClean="0"/>
              <a:t>Αποτελέσματα καλής επικοινωνίας:</a:t>
            </a:r>
          </a:p>
          <a:p>
            <a:pPr>
              <a:lnSpc>
                <a:spcPct val="150000"/>
              </a:lnSpc>
              <a:defRPr/>
            </a:pPr>
            <a:r>
              <a:rPr lang="el-GR" altLang="el-GR" sz="2200" dirty="0" smtClean="0"/>
              <a:t>• ΚΑΛΥΤΕΡΗ – </a:t>
            </a:r>
            <a:r>
              <a:rPr lang="el-GR" altLang="el-GR" sz="2200" b="1" dirty="0" smtClean="0"/>
              <a:t>κατανόηση</a:t>
            </a:r>
          </a:p>
          <a:p>
            <a:pPr>
              <a:lnSpc>
                <a:spcPct val="150000"/>
              </a:lnSpc>
              <a:defRPr/>
            </a:pPr>
            <a:r>
              <a:rPr lang="el-GR" altLang="el-GR" sz="2200" dirty="0" smtClean="0"/>
              <a:t>• ΣΑΦΗΝΕΙΑ – τι συμβαίνει και γιατί. Τι πρέπει να συμβεί.</a:t>
            </a:r>
          </a:p>
          <a:p>
            <a:pPr>
              <a:lnSpc>
                <a:spcPct val="150000"/>
              </a:lnSpc>
              <a:defRPr/>
            </a:pPr>
            <a:r>
              <a:rPr lang="el-GR" altLang="el-GR" sz="2200" dirty="0" smtClean="0"/>
              <a:t>• ΣΥΜΜΟΡΦΩΣΗ – όπου υπάρχει </a:t>
            </a:r>
            <a:r>
              <a:rPr lang="el-GR" altLang="el-GR" sz="2200" b="1" dirty="0" smtClean="0"/>
              <a:t>σαφήνεια και κατανόηση </a:t>
            </a:r>
            <a:r>
              <a:rPr lang="el-GR" altLang="el-GR" sz="2200" dirty="0" smtClean="0"/>
              <a:t>στην</a:t>
            </a:r>
          </a:p>
          <a:p>
            <a:pPr>
              <a:lnSpc>
                <a:spcPct val="150000"/>
              </a:lnSpc>
              <a:defRPr/>
            </a:pPr>
            <a:r>
              <a:rPr lang="el-GR" altLang="el-GR" sz="2200" dirty="0" smtClean="0"/>
              <a:t>επικοινωνία, οι ασθενείς είναι σε θέση να </a:t>
            </a:r>
            <a:r>
              <a:rPr lang="el-GR" altLang="el-GR" sz="2200" b="1" dirty="0" smtClean="0"/>
              <a:t>ακολουθήσουν</a:t>
            </a:r>
            <a:r>
              <a:rPr lang="el-GR" altLang="el-GR" sz="2200" dirty="0" smtClean="0"/>
              <a:t> </a:t>
            </a:r>
            <a:r>
              <a:rPr lang="el-GR" altLang="el-GR" sz="2200" dirty="0" smtClean="0"/>
              <a:t>τις</a:t>
            </a:r>
            <a:r>
              <a:rPr lang="en-US" altLang="el-GR" sz="2200" dirty="0" smtClean="0"/>
              <a:t> </a:t>
            </a:r>
            <a:r>
              <a:rPr lang="el-GR" altLang="el-GR" sz="2200" b="1" dirty="0" smtClean="0"/>
              <a:t>συστάσεις </a:t>
            </a:r>
            <a:r>
              <a:rPr lang="el-GR" altLang="el-GR" sz="2200" b="1" dirty="0" smtClean="0"/>
              <a:t>των επαγγελματιών υγείας</a:t>
            </a:r>
            <a:r>
              <a:rPr lang="el-GR" altLang="el-GR" sz="2200" dirty="0" smtClean="0"/>
              <a:t>.</a:t>
            </a:r>
          </a:p>
          <a:p>
            <a:pPr>
              <a:lnSpc>
                <a:spcPct val="150000"/>
              </a:lnSpc>
              <a:defRPr/>
            </a:pPr>
            <a:r>
              <a:rPr lang="el-GR" altLang="el-GR" sz="2200" dirty="0" smtClean="0"/>
              <a:t>• ΕΛΕΓΧΟΣ – οι ασθενείς που ζητούν και λαμβάνουν </a:t>
            </a:r>
            <a:r>
              <a:rPr lang="el-GR" altLang="el-GR" sz="2200" dirty="0" smtClean="0"/>
              <a:t>πληροφορίες,</a:t>
            </a:r>
            <a:r>
              <a:rPr lang="en-US" altLang="el-GR" sz="2200" dirty="0" smtClean="0"/>
              <a:t> </a:t>
            </a:r>
            <a:r>
              <a:rPr lang="el-GR" altLang="el-GR" sz="2200" dirty="0" smtClean="0"/>
              <a:t>θα </a:t>
            </a:r>
            <a:r>
              <a:rPr lang="el-GR" altLang="el-GR" sz="2200" dirty="0" smtClean="0"/>
              <a:t>αισθάνονται περισσότερο ότι έχουν τον </a:t>
            </a:r>
            <a:r>
              <a:rPr lang="el-GR" altLang="el-GR" sz="2200" b="1" dirty="0" smtClean="0"/>
              <a:t>έλεγχο του θεραπευτικού τους σχεδίου.</a:t>
            </a:r>
          </a:p>
          <a:p>
            <a:pPr>
              <a:lnSpc>
                <a:spcPct val="150000"/>
              </a:lnSpc>
              <a:defRPr/>
            </a:pPr>
            <a:r>
              <a:rPr lang="el-GR" altLang="el-GR" sz="2200" dirty="0" smtClean="0"/>
              <a:t>• ΘΕΜΑΤΑ ΠΡΟΣ ΣΥΖΗΤΗΣΗ– όταν γίνεται συζήτηση για </a:t>
            </a:r>
            <a:r>
              <a:rPr lang="el-GR" altLang="el-GR" sz="2200" dirty="0" err="1" smtClean="0"/>
              <a:t>ό,τι</a:t>
            </a:r>
            <a:endParaRPr lang="el-GR" altLang="el-GR" sz="2200" dirty="0" smtClean="0"/>
          </a:p>
          <a:p>
            <a:pPr>
              <a:lnSpc>
                <a:spcPct val="150000"/>
              </a:lnSpc>
              <a:defRPr/>
            </a:pPr>
            <a:r>
              <a:rPr lang="el-GR" altLang="el-GR" sz="2200" dirty="0" smtClean="0"/>
              <a:t>απασχολεί τον ασθενή, </a:t>
            </a:r>
            <a:r>
              <a:rPr lang="el-GR" altLang="el-GR" sz="2200" b="1" dirty="0" smtClean="0"/>
              <a:t>ο φόβος και το άγχος μειώνονται</a:t>
            </a:r>
            <a:r>
              <a:rPr lang="el-GR" altLang="el-GR" sz="2200" dirty="0" smtClean="0"/>
              <a:t>.</a:t>
            </a:r>
            <a:endParaRPr lang="el-GR" altLang="el-GR"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p:cNvSpPr>
            <a:spLocks noGrp="1"/>
          </p:cNvSpPr>
          <p:nvPr>
            <p:ph type="title"/>
          </p:nvPr>
        </p:nvSpPr>
        <p:spPr>
          <a:xfrm>
            <a:off x="468313" y="304800"/>
            <a:ext cx="8229600" cy="906463"/>
          </a:xfrm>
        </p:spPr>
        <p:txBody>
          <a:bodyPr/>
          <a:lstStyle/>
          <a:p>
            <a:r>
              <a:rPr lang="el-GR" altLang="el-GR" smtClean="0"/>
              <a:t>Αρχές επικοινωνίας</a:t>
            </a:r>
            <a:br>
              <a:rPr lang="el-GR" altLang="el-GR" smtClean="0"/>
            </a:br>
            <a:endParaRPr lang="el-GR" altLang="el-GR" smtClean="0"/>
          </a:p>
        </p:txBody>
      </p:sp>
      <p:sp>
        <p:nvSpPr>
          <p:cNvPr id="14339" name="Θέση αριθμού διαφάνειας 2"/>
          <p:cNvSpPr>
            <a:spLocks noGrp="1" noChangeArrowheads="1"/>
          </p:cNvSpPr>
          <p:nvPr>
            <p:ph type="sldNum" sz="quarter" idx="12"/>
          </p:nvPr>
        </p:nvSpPr>
        <p:spPr bwMode="auto">
          <a:noFill/>
          <a:ln>
            <a:miter lim="800000"/>
            <a:headEnd/>
            <a:tailEnd/>
          </a:ln>
        </p:spPr>
        <p:txBody>
          <a:bodyPr/>
          <a:lstStyle/>
          <a:p>
            <a:fld id="{54DE828D-E1DE-4A40-8667-819D0C870E45}" type="slidenum">
              <a:rPr lang="el-GR" altLang="el-GR"/>
              <a:pPr/>
              <a:t>8</a:t>
            </a:fld>
            <a:endParaRPr lang="el-GR" altLang="el-GR"/>
          </a:p>
        </p:txBody>
      </p:sp>
      <p:sp>
        <p:nvSpPr>
          <p:cNvPr id="14340" name="TextBox 4"/>
          <p:cNvSpPr txBox="1">
            <a:spLocks noChangeArrowheads="1"/>
          </p:cNvSpPr>
          <p:nvPr/>
        </p:nvSpPr>
        <p:spPr bwMode="auto">
          <a:xfrm>
            <a:off x="342900" y="850900"/>
            <a:ext cx="8496300" cy="4652963"/>
          </a:xfrm>
          <a:prstGeom prst="rect">
            <a:avLst/>
          </a:prstGeom>
          <a:noFill/>
          <a:ln w="9525">
            <a:noFill/>
            <a:miter lim="800000"/>
            <a:headEnd/>
            <a:tailEnd/>
          </a:ln>
        </p:spPr>
        <p:txBody>
          <a:bodyPr>
            <a:spAutoFit/>
          </a:bodyPr>
          <a:lstStyle/>
          <a:p>
            <a:pPr marL="285750" indent="-285750" algn="just">
              <a:lnSpc>
                <a:spcPct val="150000"/>
              </a:lnSpc>
              <a:buFont typeface="Wingdings" pitchFamily="2" charset="2"/>
              <a:buChar char="ü"/>
            </a:pPr>
            <a:r>
              <a:rPr lang="el-GR" altLang="el-GR" sz="2000"/>
              <a:t>Η επικοινωνία διευκολύνει τη διεκπεραίωση </a:t>
            </a:r>
            <a:r>
              <a:rPr lang="el-GR" altLang="el-GR" sz="2000" b="1"/>
              <a:t>ορθών νοσηλευτικών πράξεων διασφαλίζοντας την ικανοποίηση του ασθενή αλλά και την προστασία του επαγγελματία υγείας.</a:t>
            </a:r>
            <a:endParaRPr lang="en-US" altLang="el-GR" sz="2000" b="1"/>
          </a:p>
          <a:p>
            <a:pPr marL="285750" indent="-285750" algn="just">
              <a:lnSpc>
                <a:spcPct val="150000"/>
              </a:lnSpc>
              <a:buFont typeface="Wingdings" pitchFamily="2" charset="2"/>
              <a:buChar char="ü"/>
            </a:pPr>
            <a:r>
              <a:rPr lang="el-GR" altLang="el-GR" sz="2000"/>
              <a:t>Η επικοινωνία </a:t>
            </a:r>
            <a:r>
              <a:rPr lang="el-GR" altLang="el-GR" sz="2000" b="1"/>
              <a:t>αποτελεί αμφίδρομη διαδικασία</a:t>
            </a:r>
            <a:r>
              <a:rPr lang="el-GR" altLang="el-GR" sz="2000"/>
              <a:t>. Αποτελεί εγγενές χαρακτηριστικό της ανθρώπινης φύσης. </a:t>
            </a:r>
            <a:r>
              <a:rPr lang="el-GR" altLang="el-GR" sz="2000" b="1"/>
              <a:t>Κανείς δεν μπορεί να μην επικοινωνεί.</a:t>
            </a:r>
            <a:endParaRPr lang="en-US" altLang="el-GR" sz="2000" b="1"/>
          </a:p>
          <a:p>
            <a:pPr marL="285750" indent="-285750" algn="just">
              <a:lnSpc>
                <a:spcPct val="150000"/>
              </a:lnSpc>
              <a:buFont typeface="Wingdings" pitchFamily="2" charset="2"/>
              <a:buChar char="ü"/>
            </a:pPr>
            <a:r>
              <a:rPr lang="el-GR" altLang="el-GR" sz="2000"/>
              <a:t>Το αποτέλεσμα της εξαρτάται όχι μόνο από το </a:t>
            </a:r>
            <a:r>
              <a:rPr lang="el-GR" altLang="el-GR" sz="2000" b="1"/>
              <a:t>τι λέγεται </a:t>
            </a:r>
            <a:r>
              <a:rPr lang="el-GR" altLang="el-GR" sz="2000"/>
              <a:t>αλλά και από </a:t>
            </a:r>
            <a:r>
              <a:rPr lang="el-GR" altLang="el-GR" sz="2000" b="1"/>
              <a:t>τον τρόπο</a:t>
            </a:r>
            <a:r>
              <a:rPr lang="el-GR" altLang="el-GR" sz="2000"/>
              <a:t> με τον οποίο αυτό </a:t>
            </a:r>
            <a:r>
              <a:rPr lang="el-GR" altLang="el-GR" sz="2000" b="1"/>
              <a:t>λέγεται.</a:t>
            </a:r>
            <a:endParaRPr lang="en-US" altLang="el-GR" sz="2000" b="1"/>
          </a:p>
          <a:p>
            <a:pPr marL="285750" indent="-285750" algn="just">
              <a:lnSpc>
                <a:spcPct val="150000"/>
              </a:lnSpc>
              <a:buFont typeface="Wingdings" pitchFamily="2" charset="2"/>
              <a:buChar char="ü"/>
            </a:pPr>
            <a:r>
              <a:rPr lang="el-GR" altLang="el-GR" sz="2000"/>
              <a:t>Η φύση της σχέσης εξαρτάται από το πόσο </a:t>
            </a:r>
            <a:r>
              <a:rPr lang="el-GR" altLang="el-GR" sz="2000" b="1"/>
              <a:t>τα δύο μέρη έχουν κατανοήσει με τον ίδιο τρόπο το περιεχόμενο του μηνύματος</a:t>
            </a:r>
            <a:r>
              <a:rPr lang="el-GR" altLang="el-GR" sz="2000"/>
              <a:t>.</a:t>
            </a:r>
            <a:endParaRPr lang="en-US" altLang="el-GR" sz="200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theme1.xml><?xml version="1.0" encoding="utf-8"?>
<a:theme xmlns:a="http://schemas.openxmlformats.org/drawingml/2006/main" name="1_OC_template_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901</TotalTime>
  <Words>4634</Words>
  <Application>Microsoft Office PowerPoint</Application>
  <PresentationFormat>Προβολή στην οθόνη (4:3)</PresentationFormat>
  <Paragraphs>420</Paragraphs>
  <Slides>57</Slides>
  <Notes>6</Notes>
  <HiddenSlides>0</HiddenSlides>
  <MMClips>0</MMClips>
  <ScaleCrop>false</ScaleCrop>
  <HeadingPairs>
    <vt:vector size="4" baseType="variant">
      <vt:variant>
        <vt:lpstr>Θέμα</vt:lpstr>
      </vt:variant>
      <vt:variant>
        <vt:i4>1</vt:i4>
      </vt:variant>
      <vt:variant>
        <vt:lpstr>Τίτλοι διαφανειών</vt:lpstr>
      </vt:variant>
      <vt:variant>
        <vt:i4>57</vt:i4>
      </vt:variant>
    </vt:vector>
  </HeadingPairs>
  <TitlesOfParts>
    <vt:vector size="58" baseType="lpstr">
      <vt:lpstr>1_OC_template_updated</vt:lpstr>
      <vt:lpstr>ΝΟΣΗΛΕΥΤΗΣ ΚΑΙ ΕΠΙΚΟΙΝΩΝΙΑ</vt:lpstr>
      <vt:lpstr>Ορισμός Επικοινωνίας</vt:lpstr>
      <vt:lpstr>Στοιχεία Ανθρώπινης Επικοινωνίας</vt:lpstr>
      <vt:lpstr>Σκοποί της επικοινωνίας</vt:lpstr>
      <vt:lpstr>   Γιατί είναι απαραίτητη η καλή επικοινωνία;  </vt:lpstr>
      <vt:lpstr>Διαφάνεια 5</vt:lpstr>
      <vt:lpstr>Διαφάνεια 6</vt:lpstr>
      <vt:lpstr>Διαφάνεια 7</vt:lpstr>
      <vt:lpstr>Αρχές επικοινωνίας </vt:lpstr>
      <vt:lpstr>Διαφάνεια 9</vt:lpstr>
      <vt:lpstr>Διαφάνεια 10</vt:lpstr>
      <vt:lpstr>Μορφές επικοινωνίας </vt:lpstr>
      <vt:lpstr>Διαφάνεια 12</vt:lpstr>
      <vt:lpstr>Οπτική επαφή </vt:lpstr>
      <vt:lpstr>Στάση σώματος και βάδισμα </vt:lpstr>
      <vt:lpstr>Ερμηνεία χειρονομιών </vt:lpstr>
      <vt:lpstr>Διαφάνεια 16</vt:lpstr>
      <vt:lpstr>Η απόσταση στο χώρο </vt:lpstr>
      <vt:lpstr>Η απόσταση στο χώρο </vt:lpstr>
      <vt:lpstr>Διαφάνεια 19</vt:lpstr>
      <vt:lpstr>Αποτελεσματικές δεξιότητες επικοινωνίας </vt:lpstr>
      <vt:lpstr>Αποτελεσματικές δεξιότητες επικοινωνίας</vt:lpstr>
      <vt:lpstr>Δεξιότητες που δείχνουν ενεργητική ακρόαση</vt:lpstr>
      <vt:lpstr>Συναισθήματα που υποκρύπτονται κατά την επικοινωνία και αναγνωρίζονται με μη λεκτικά μηνύματα.</vt:lpstr>
      <vt:lpstr>Διαφάνεια 24</vt:lpstr>
      <vt:lpstr>Διαφάνεια 25</vt:lpstr>
      <vt:lpstr>Το άγγιγμα</vt:lpstr>
      <vt:lpstr>Διαπολιτισμικές ιδιαιτερότητες στην επικοινωνία </vt:lpstr>
      <vt:lpstr>Διαπολιτισμικές ιδιαιτερότητες στην επικοινωνία</vt:lpstr>
      <vt:lpstr>Δεξιότητες αποτελεσματικής επικοινωνίας </vt:lpstr>
      <vt:lpstr>Μη λεκτικές εκφράσεις που υποδηλώνουν ενεργητική ακρόαση </vt:lpstr>
      <vt:lpstr> Δεξιότητες που βοηθούν τον νοσηλευτή όταν δίνει πληροφορίες στον ασθενή</vt:lpstr>
      <vt:lpstr>Η Ενσυναίσθηση </vt:lpstr>
      <vt:lpstr>Παράγοντες που επηρεάζουν την επικοινωνία </vt:lpstr>
      <vt:lpstr>Οι παράγοντες που αποδίδονται στους επαγγελματίες υγείας </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Δραστηριότητες Κριτικής Σκέψης   Σενάριο Α  Εργάζεστε με έναν ασθενή που είναι πολύ ήσυχος και αποσυρμένος. Όταν εισέρχεστε στο θάλαμό του, φαίνεται φοβισμένος και ανήσυχος, αλλά σας λέει ότι όλα είναι καλά. Πώς θα αντιμετωπίζατε αυτή την κατάσταση; Ποιον τύπο μη λεκτικής επικοινωνίας θα περιμένατε από αυτόν τον ασθενή;   Σενάριο Β Εξετάστε τον δικό σας τρόπο επικοινωνίας. Ποιοι τρεις παράγοντες θεωρείτε ότι έχουν τη μεγαλύτερη επίδραση στον τρόπο που επικοινωνείτε;</vt:lpstr>
      <vt:lpstr>Διαφάνεια 47</vt:lpstr>
      <vt:lpstr>Διαφάνεια 48</vt:lpstr>
      <vt:lpstr>Διαφάνεια 49</vt:lpstr>
      <vt:lpstr>Διαφάνεια 50</vt:lpstr>
      <vt:lpstr>Επικοινωνία με μια αφασική ασθενή</vt:lpstr>
      <vt:lpstr>Διαφάνεια 52</vt:lpstr>
      <vt:lpstr>Η επικοινωνία με αφασικό ασθενή</vt:lpstr>
      <vt:lpstr>Διαφάνεια 54</vt:lpstr>
      <vt:lpstr>Διαφάνεια 55</vt:lpstr>
      <vt:lpstr>ΣΑΣ ΕΥΧΑΡΙΣΤΩ ΠΟΛΥ</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Νοσηλευτική Ψυχικής Υγείας Νευρολογική Νοσηλευτική</dc:title>
  <dc:creator>opencourses@teiath.gr</dc:creator>
  <cp:lastModifiedBy>Fotinh</cp:lastModifiedBy>
  <cp:revision>109</cp:revision>
  <dcterms:created xsi:type="dcterms:W3CDTF">2015-06-10T10:10:50Z</dcterms:created>
  <dcterms:modified xsi:type="dcterms:W3CDTF">2023-11-02T10:24:36Z</dcterms:modified>
</cp:coreProperties>
</file>