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70" r:id="rId9"/>
    <p:sldId id="271" r:id="rId10"/>
    <p:sldId id="264" r:id="rId11"/>
    <p:sldId id="265" r:id="rId12"/>
    <p:sldId id="266" r:id="rId13"/>
    <p:sldId id="268" r:id="rId14"/>
    <p:sldId id="267" r:id="rId15"/>
    <p:sldId id="269" r:id="rId1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5" autoAdjust="0"/>
    <p:restoredTop sz="94660"/>
  </p:normalViewPr>
  <p:slideViewPr>
    <p:cSldViewPr snapToGrid="0">
      <p:cViewPr varScale="1">
        <p:scale>
          <a:sx n="116" d="100"/>
          <a:sy n="116" d="100"/>
        </p:scale>
        <p:origin x="10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FA51E64E-2A29-4484-94FE-3683905FFF0C}" type="datetimeFigureOut">
              <a:rPr lang="el-GR" smtClean="0"/>
              <a:t>19/5/2022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9650B01-4C39-4E30-AD88-6FD0E59B392E}" type="slidenum">
              <a:rPr lang="el-GR" smtClean="0"/>
              <a:t>‹#›</a:t>
            </a:fld>
            <a:endParaRPr lang="el-GR"/>
          </a:p>
        </p:txBody>
      </p:sp>
    </p:spTree>
    <p:extLst>
      <p:ext uri="{BB962C8B-B14F-4D97-AF65-F5344CB8AC3E}">
        <p14:creationId xmlns:p14="http://schemas.microsoft.com/office/powerpoint/2010/main" val="666267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A51E64E-2A29-4484-94FE-3683905FFF0C}" type="datetimeFigureOut">
              <a:rPr lang="el-GR" smtClean="0"/>
              <a:t>19/5/2022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9650B01-4C39-4E30-AD88-6FD0E59B392E}" type="slidenum">
              <a:rPr lang="el-GR" smtClean="0"/>
              <a:t>‹#›</a:t>
            </a:fld>
            <a:endParaRPr lang="el-GR"/>
          </a:p>
        </p:txBody>
      </p:sp>
    </p:spTree>
    <p:extLst>
      <p:ext uri="{BB962C8B-B14F-4D97-AF65-F5344CB8AC3E}">
        <p14:creationId xmlns:p14="http://schemas.microsoft.com/office/powerpoint/2010/main" val="1229114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A51E64E-2A29-4484-94FE-3683905FFF0C}" type="datetimeFigureOut">
              <a:rPr lang="el-GR" smtClean="0"/>
              <a:t>19/5/2022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9650B01-4C39-4E30-AD88-6FD0E59B392E}" type="slidenum">
              <a:rPr lang="el-GR" smtClean="0"/>
              <a:t>‹#›</a:t>
            </a:fld>
            <a:endParaRPr lang="el-GR"/>
          </a:p>
        </p:txBody>
      </p:sp>
    </p:spTree>
    <p:extLst>
      <p:ext uri="{BB962C8B-B14F-4D97-AF65-F5344CB8AC3E}">
        <p14:creationId xmlns:p14="http://schemas.microsoft.com/office/powerpoint/2010/main" val="4140994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A51E64E-2A29-4484-94FE-3683905FFF0C}" type="datetimeFigureOut">
              <a:rPr lang="el-GR" smtClean="0"/>
              <a:t>19/5/2022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9650B01-4C39-4E30-AD88-6FD0E59B392E}" type="slidenum">
              <a:rPr lang="el-GR" smtClean="0"/>
              <a:t>‹#›</a:t>
            </a:fld>
            <a:endParaRPr lang="el-GR"/>
          </a:p>
        </p:txBody>
      </p:sp>
    </p:spTree>
    <p:extLst>
      <p:ext uri="{BB962C8B-B14F-4D97-AF65-F5344CB8AC3E}">
        <p14:creationId xmlns:p14="http://schemas.microsoft.com/office/powerpoint/2010/main" val="3389912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FA51E64E-2A29-4484-94FE-3683905FFF0C}" type="datetimeFigureOut">
              <a:rPr lang="el-GR" smtClean="0"/>
              <a:t>19/5/2022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9650B01-4C39-4E30-AD88-6FD0E59B392E}" type="slidenum">
              <a:rPr lang="el-GR" smtClean="0"/>
              <a:t>‹#›</a:t>
            </a:fld>
            <a:endParaRPr lang="el-GR"/>
          </a:p>
        </p:txBody>
      </p:sp>
    </p:spTree>
    <p:extLst>
      <p:ext uri="{BB962C8B-B14F-4D97-AF65-F5344CB8AC3E}">
        <p14:creationId xmlns:p14="http://schemas.microsoft.com/office/powerpoint/2010/main" val="2474407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FA51E64E-2A29-4484-94FE-3683905FFF0C}" type="datetimeFigureOut">
              <a:rPr lang="el-GR" smtClean="0"/>
              <a:t>19/5/2022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9650B01-4C39-4E30-AD88-6FD0E59B392E}" type="slidenum">
              <a:rPr lang="el-GR" smtClean="0"/>
              <a:t>‹#›</a:t>
            </a:fld>
            <a:endParaRPr lang="el-GR"/>
          </a:p>
        </p:txBody>
      </p:sp>
    </p:spTree>
    <p:extLst>
      <p:ext uri="{BB962C8B-B14F-4D97-AF65-F5344CB8AC3E}">
        <p14:creationId xmlns:p14="http://schemas.microsoft.com/office/powerpoint/2010/main" val="1073430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FA51E64E-2A29-4484-94FE-3683905FFF0C}" type="datetimeFigureOut">
              <a:rPr lang="el-GR" smtClean="0"/>
              <a:t>19/5/2022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29650B01-4C39-4E30-AD88-6FD0E59B392E}" type="slidenum">
              <a:rPr lang="el-GR" smtClean="0"/>
              <a:t>‹#›</a:t>
            </a:fld>
            <a:endParaRPr lang="el-GR"/>
          </a:p>
        </p:txBody>
      </p:sp>
    </p:spTree>
    <p:extLst>
      <p:ext uri="{BB962C8B-B14F-4D97-AF65-F5344CB8AC3E}">
        <p14:creationId xmlns:p14="http://schemas.microsoft.com/office/powerpoint/2010/main" val="41484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FA51E64E-2A29-4484-94FE-3683905FFF0C}" type="datetimeFigureOut">
              <a:rPr lang="el-GR" smtClean="0"/>
              <a:t>19/5/2022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29650B01-4C39-4E30-AD88-6FD0E59B392E}" type="slidenum">
              <a:rPr lang="el-GR" smtClean="0"/>
              <a:t>‹#›</a:t>
            </a:fld>
            <a:endParaRPr lang="el-GR"/>
          </a:p>
        </p:txBody>
      </p:sp>
    </p:spTree>
    <p:extLst>
      <p:ext uri="{BB962C8B-B14F-4D97-AF65-F5344CB8AC3E}">
        <p14:creationId xmlns:p14="http://schemas.microsoft.com/office/powerpoint/2010/main" val="2932402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A51E64E-2A29-4484-94FE-3683905FFF0C}" type="datetimeFigureOut">
              <a:rPr lang="el-GR" smtClean="0"/>
              <a:t>19/5/2022</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29650B01-4C39-4E30-AD88-6FD0E59B392E}" type="slidenum">
              <a:rPr lang="el-GR" smtClean="0"/>
              <a:t>‹#›</a:t>
            </a:fld>
            <a:endParaRPr lang="el-GR"/>
          </a:p>
        </p:txBody>
      </p:sp>
    </p:spTree>
    <p:extLst>
      <p:ext uri="{BB962C8B-B14F-4D97-AF65-F5344CB8AC3E}">
        <p14:creationId xmlns:p14="http://schemas.microsoft.com/office/powerpoint/2010/main" val="2215153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A51E64E-2A29-4484-94FE-3683905FFF0C}" type="datetimeFigureOut">
              <a:rPr lang="el-GR" smtClean="0"/>
              <a:t>19/5/2022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9650B01-4C39-4E30-AD88-6FD0E59B392E}" type="slidenum">
              <a:rPr lang="el-GR" smtClean="0"/>
              <a:t>‹#›</a:t>
            </a:fld>
            <a:endParaRPr lang="el-GR"/>
          </a:p>
        </p:txBody>
      </p:sp>
    </p:spTree>
    <p:extLst>
      <p:ext uri="{BB962C8B-B14F-4D97-AF65-F5344CB8AC3E}">
        <p14:creationId xmlns:p14="http://schemas.microsoft.com/office/powerpoint/2010/main" val="1825013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A51E64E-2A29-4484-94FE-3683905FFF0C}" type="datetimeFigureOut">
              <a:rPr lang="el-GR" smtClean="0"/>
              <a:t>19/5/2022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9650B01-4C39-4E30-AD88-6FD0E59B392E}" type="slidenum">
              <a:rPr lang="el-GR" smtClean="0"/>
              <a:t>‹#›</a:t>
            </a:fld>
            <a:endParaRPr lang="el-GR"/>
          </a:p>
        </p:txBody>
      </p:sp>
    </p:spTree>
    <p:extLst>
      <p:ext uri="{BB962C8B-B14F-4D97-AF65-F5344CB8AC3E}">
        <p14:creationId xmlns:p14="http://schemas.microsoft.com/office/powerpoint/2010/main" val="103981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51E64E-2A29-4484-94FE-3683905FFF0C}" type="datetimeFigureOut">
              <a:rPr lang="el-GR" smtClean="0"/>
              <a:t>19/5/2022</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50B01-4C39-4E30-AD88-6FD0E59B392E}" type="slidenum">
              <a:rPr lang="el-GR" smtClean="0"/>
              <a:t>‹#›</a:t>
            </a:fld>
            <a:endParaRPr lang="el-GR"/>
          </a:p>
        </p:txBody>
      </p:sp>
    </p:spTree>
    <p:extLst>
      <p:ext uri="{BB962C8B-B14F-4D97-AF65-F5344CB8AC3E}">
        <p14:creationId xmlns:p14="http://schemas.microsoft.com/office/powerpoint/2010/main" val="3461278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136652"/>
          </a:xfrm>
        </p:spPr>
        <p:txBody>
          <a:bodyPr>
            <a:normAutofit/>
          </a:bodyPr>
          <a:lstStyle/>
          <a:p>
            <a:r>
              <a:rPr lang="el-GR" sz="4000" dirty="0" smtClean="0"/>
              <a:t>Εγκατάσταση και χάραξη οπωρώνα</a:t>
            </a:r>
            <a:endParaRPr lang="el-GR" sz="4000" dirty="0"/>
          </a:p>
        </p:txBody>
      </p:sp>
      <p:sp>
        <p:nvSpPr>
          <p:cNvPr id="3" name="Υπότιτλος 2"/>
          <p:cNvSpPr>
            <a:spLocks noGrp="1"/>
          </p:cNvSpPr>
          <p:nvPr>
            <p:ph type="subTitle" idx="1"/>
          </p:nvPr>
        </p:nvSpPr>
        <p:spPr>
          <a:xfrm>
            <a:off x="1172308" y="4630615"/>
            <a:ext cx="9859107" cy="1477107"/>
          </a:xfrm>
        </p:spPr>
        <p:txBody>
          <a:bodyPr/>
          <a:lstStyle/>
          <a:p>
            <a:pPr algn="l"/>
            <a:r>
              <a:rPr lang="el-GR" dirty="0" smtClean="0"/>
              <a:t>Εργαστήριο Δενδροκομίας</a:t>
            </a:r>
          </a:p>
          <a:p>
            <a:pPr algn="l"/>
            <a:r>
              <a:rPr lang="el-GR" dirty="0" smtClean="0"/>
              <a:t>Τμήμα Γεωπονίας                                                                      Δ.  Τσιλιάνος </a:t>
            </a:r>
          </a:p>
          <a:p>
            <a:pPr algn="l"/>
            <a:r>
              <a:rPr lang="el-GR" dirty="0" smtClean="0"/>
              <a:t>Πανεπιστήμιο Πελοποννήσου                                                Π.  Καλογερόπουλος</a:t>
            </a:r>
          </a:p>
          <a:p>
            <a:endParaRPr lang="el-GR" dirty="0"/>
          </a:p>
        </p:txBody>
      </p:sp>
    </p:spTree>
    <p:extLst>
      <p:ext uri="{BB962C8B-B14F-4D97-AF65-F5344CB8AC3E}">
        <p14:creationId xmlns:p14="http://schemas.microsoft.com/office/powerpoint/2010/main" val="40088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738553"/>
            <a:ext cx="10591800" cy="5438409"/>
          </a:xfrm>
        </p:spPr>
        <p:txBody>
          <a:bodyPr/>
          <a:lstStyle/>
          <a:p>
            <a:pPr marL="0" indent="0">
              <a:buNone/>
            </a:pPr>
            <a:r>
              <a:rPr lang="el-GR" dirty="0" smtClean="0"/>
              <a:t>  </a:t>
            </a:r>
            <a:r>
              <a:rPr lang="el-GR" dirty="0"/>
              <a:t>Θέσεις φύτευσης οι οποίες βρίσκονται στα όρια του αγρού ή κοντά </a:t>
            </a:r>
            <a:r>
              <a:rPr lang="el-GR" dirty="0" smtClean="0"/>
              <a:t>σε αυτά </a:t>
            </a:r>
            <a:r>
              <a:rPr lang="el-GR" dirty="0"/>
              <a:t>πρέπει να αποφεύγονται ώστε να διευκολύνεται η μετακίνηση των γεωργικών μηχανημάτων. Επιπρόσθετα, κατά τη χάραξη του </a:t>
            </a:r>
            <a:r>
              <a:rPr lang="el-GR" dirty="0" err="1" smtClean="0"/>
              <a:t>οπω-ρώνα</a:t>
            </a:r>
            <a:r>
              <a:rPr lang="el-GR" dirty="0" smtClean="0"/>
              <a:t> </a:t>
            </a:r>
            <a:r>
              <a:rPr lang="el-GR" dirty="0"/>
              <a:t>πρέπει να ληφθεί απόφαση εάν θα κατασκευαστεί π.χ. αποθήκη για τα μηχανικά μέσα καλλιέργειας ή συσκευαστήριο οπότε θα πρέπει να σημειωθεί-αποτυπωθεί στην επιφάνεια της έκτασης του αγρού </a:t>
            </a:r>
            <a:r>
              <a:rPr lang="el-GR" dirty="0" smtClean="0"/>
              <a:t>προ-κειμένου </a:t>
            </a:r>
            <a:r>
              <a:rPr lang="el-GR" dirty="0"/>
              <a:t>να μην γίνει φύτευση.  Στο κόστος εγκατάστασης του </a:t>
            </a:r>
            <a:r>
              <a:rPr lang="el-GR" dirty="0" err="1" smtClean="0"/>
              <a:t>οπωρώ</a:t>
            </a:r>
            <a:r>
              <a:rPr lang="el-GR" dirty="0" smtClean="0"/>
              <a:t>-να </a:t>
            </a:r>
            <a:r>
              <a:rPr lang="el-GR" dirty="0"/>
              <a:t>πρέπει να υπολογιστεί τυχόν, κόστος οικοδόμησης κάποιου κτιρίου, κόστος μεταφοράς νερού (σωληνώσεις, σύνδεσμοι, σταλάκτες) π.χ. από κρατική γεώτρηση στην περίπτωση που δεν υπάρχει γεώτρηση στον αγρό, κόστος υποστύλωσης (πασσάλων, διχτυού) κ.α. </a:t>
            </a:r>
          </a:p>
        </p:txBody>
      </p:sp>
    </p:spTree>
    <p:extLst>
      <p:ext uri="{BB962C8B-B14F-4D97-AF65-F5344CB8AC3E}">
        <p14:creationId xmlns:p14="http://schemas.microsoft.com/office/powerpoint/2010/main" val="1075777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703385"/>
            <a:ext cx="10515600" cy="5473578"/>
          </a:xfrm>
        </p:spPr>
        <p:txBody>
          <a:bodyPr/>
          <a:lstStyle/>
          <a:p>
            <a:pPr marL="0" indent="0">
              <a:buNone/>
            </a:pPr>
            <a:r>
              <a:rPr lang="el-GR" dirty="0" smtClean="0"/>
              <a:t>  </a:t>
            </a:r>
            <a:r>
              <a:rPr lang="el-GR" b="1" dirty="0"/>
              <a:t>Χάραξη </a:t>
            </a:r>
            <a:r>
              <a:rPr lang="el-GR" b="1" dirty="0" smtClean="0"/>
              <a:t>Οπωρώνα</a:t>
            </a:r>
          </a:p>
          <a:p>
            <a:pPr marL="0" indent="0">
              <a:buNone/>
            </a:pPr>
            <a:r>
              <a:rPr lang="el-GR" dirty="0" smtClean="0"/>
              <a:t>  Πυθαγόρειο </a:t>
            </a:r>
            <a:r>
              <a:rPr lang="el-GR" dirty="0"/>
              <a:t>θεώρημα  </a:t>
            </a:r>
          </a:p>
          <a:p>
            <a:pPr marL="0" indent="0">
              <a:buNone/>
            </a:pPr>
            <a:r>
              <a:rPr lang="el-GR" dirty="0" smtClean="0"/>
              <a:t>  α²+β²=γ² </a:t>
            </a:r>
            <a:r>
              <a:rPr lang="el-GR" dirty="0"/>
              <a:t>, όπου </a:t>
            </a:r>
            <a:r>
              <a:rPr lang="el-GR" b="1" i="1" dirty="0"/>
              <a:t>α</a:t>
            </a:r>
            <a:r>
              <a:rPr lang="el-GR" dirty="0"/>
              <a:t> και </a:t>
            </a:r>
            <a:r>
              <a:rPr lang="el-GR" b="1" i="1" dirty="0"/>
              <a:t>β</a:t>
            </a:r>
            <a:r>
              <a:rPr lang="el-GR" dirty="0"/>
              <a:t> οι κάθετες πλευρές  και  </a:t>
            </a:r>
            <a:r>
              <a:rPr lang="el-GR" b="1" i="1" dirty="0"/>
              <a:t>γ</a:t>
            </a:r>
            <a:r>
              <a:rPr lang="el-GR" dirty="0"/>
              <a:t>  η </a:t>
            </a:r>
            <a:r>
              <a:rPr lang="el-GR" dirty="0" err="1"/>
              <a:t>υποτείνουσα</a:t>
            </a:r>
            <a:r>
              <a:rPr lang="el-GR" dirty="0"/>
              <a:t> του ορθογώνιου </a:t>
            </a:r>
            <a:endParaRPr lang="el-GR" dirty="0" smtClean="0"/>
          </a:p>
          <a:p>
            <a:pPr marL="0" indent="0">
              <a:buNone/>
            </a:pPr>
            <a:r>
              <a:rPr lang="el-GR" dirty="0"/>
              <a:t> </a:t>
            </a:r>
            <a:r>
              <a:rPr lang="el-GR" dirty="0" smtClean="0"/>
              <a:t> </a:t>
            </a:r>
            <a:endParaRPr lang="el-GR" dirty="0"/>
          </a:p>
          <a:p>
            <a:pPr marL="0" indent="0">
              <a:buNone/>
            </a:pPr>
            <a:endParaRPr lang="el-GR" dirty="0"/>
          </a:p>
        </p:txBody>
      </p:sp>
      <p:pic>
        <p:nvPicPr>
          <p:cNvPr id="4" name="Εικόνα 3"/>
          <p:cNvPicPr/>
          <p:nvPr/>
        </p:nvPicPr>
        <p:blipFill>
          <a:blip r:embed="rId2"/>
          <a:stretch>
            <a:fillRect/>
          </a:stretch>
        </p:blipFill>
        <p:spPr>
          <a:xfrm>
            <a:off x="4208585" y="2356338"/>
            <a:ext cx="3774830" cy="4103077"/>
          </a:xfrm>
          <a:prstGeom prst="rect">
            <a:avLst/>
          </a:prstGeom>
        </p:spPr>
      </p:pic>
    </p:spTree>
    <p:extLst>
      <p:ext uri="{BB962C8B-B14F-4D97-AF65-F5344CB8AC3E}">
        <p14:creationId xmlns:p14="http://schemas.microsoft.com/office/powerpoint/2010/main" val="2840992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562708"/>
            <a:ext cx="10515600" cy="5614255"/>
          </a:xfrm>
        </p:spPr>
        <p:txBody>
          <a:bodyPr/>
          <a:lstStyle/>
          <a:p>
            <a:pPr marL="0" indent="0">
              <a:buNone/>
            </a:pPr>
            <a:r>
              <a:rPr lang="el-GR" dirty="0" smtClean="0"/>
              <a:t>  </a:t>
            </a:r>
            <a:endParaRPr lang="el-GR" dirty="0"/>
          </a:p>
        </p:txBody>
      </p:sp>
      <p:pic>
        <p:nvPicPr>
          <p:cNvPr id="4" name="Εικόνα 3"/>
          <p:cNvPicPr/>
          <p:nvPr/>
        </p:nvPicPr>
        <p:blipFill>
          <a:blip r:embed="rId2"/>
          <a:stretch>
            <a:fillRect/>
          </a:stretch>
        </p:blipFill>
        <p:spPr>
          <a:xfrm>
            <a:off x="1160584" y="562708"/>
            <a:ext cx="9870831" cy="5474677"/>
          </a:xfrm>
          <a:prstGeom prst="rect">
            <a:avLst/>
          </a:prstGeom>
        </p:spPr>
      </p:pic>
      <p:sp>
        <p:nvSpPr>
          <p:cNvPr id="5" name="Ορθογώνιο 4"/>
          <p:cNvSpPr/>
          <p:nvPr/>
        </p:nvSpPr>
        <p:spPr>
          <a:xfrm>
            <a:off x="2450123" y="6176963"/>
            <a:ext cx="8229600" cy="430887"/>
          </a:xfrm>
          <a:prstGeom prst="rect">
            <a:avLst/>
          </a:prstGeom>
        </p:spPr>
        <p:txBody>
          <a:bodyPr wrap="square">
            <a:spAutoFit/>
          </a:bodyPr>
          <a:lstStyle/>
          <a:p>
            <a:pPr>
              <a:spcAft>
                <a:spcPts val="0"/>
              </a:spcAft>
            </a:pPr>
            <a:r>
              <a:rPr lang="el-GR"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Χάραξη  κατά  τετράγωνα ή κατά  ορθογώνια  παραλληλόγραμμα </a:t>
            </a:r>
            <a:endParaRPr lang="el-GR"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8557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715108"/>
            <a:ext cx="10515600" cy="5461855"/>
          </a:xfrm>
        </p:spPr>
        <p:txBody>
          <a:bodyPr/>
          <a:lstStyle/>
          <a:p>
            <a:pPr marL="0" indent="0">
              <a:buNone/>
            </a:pPr>
            <a:r>
              <a:rPr lang="el-GR" dirty="0" smtClean="0"/>
              <a:t>  Εύρεση αριθμού δένδρων σε οπωρώνα κατά παραλληλόγραμμα ή τετράγωνα</a:t>
            </a:r>
          </a:p>
          <a:p>
            <a:pPr marL="0" indent="0">
              <a:buNone/>
            </a:pPr>
            <a:r>
              <a:rPr lang="el-GR" dirty="0"/>
              <a:t> </a:t>
            </a:r>
            <a:r>
              <a:rPr lang="el-GR" dirty="0" smtClean="0"/>
              <a:t> 1000 τ.μ. / (α Χ β) = αριθμός δένδρων, όπου α και β οι πλευρές του παραλληλόγραμμου,</a:t>
            </a:r>
            <a:endParaRPr lang="el-GR" dirty="0"/>
          </a:p>
          <a:p>
            <a:pPr marL="0" indent="0">
              <a:buNone/>
            </a:pPr>
            <a:r>
              <a:rPr lang="el-GR" dirty="0" smtClean="0"/>
              <a:t>  1000 τ.μ. / α² = αριθμός δένδρων, όπου α η πλευρά του τετραγώνου.</a:t>
            </a:r>
          </a:p>
          <a:p>
            <a:pPr marL="0" indent="0">
              <a:buNone/>
            </a:pPr>
            <a:r>
              <a:rPr lang="el-GR" dirty="0" smtClean="0"/>
              <a:t> Η μετακίνηση εσωτερικά του οπωρώνα γίνεται σε δύο κατευθύνσεις. </a:t>
            </a:r>
            <a:endParaRPr lang="el-GR" dirty="0"/>
          </a:p>
        </p:txBody>
      </p:sp>
      <p:pic>
        <p:nvPicPr>
          <p:cNvPr id="4" name="Εικόνα 3"/>
          <p:cNvPicPr>
            <a:picLocks noChangeAspect="1"/>
          </p:cNvPicPr>
          <p:nvPr/>
        </p:nvPicPr>
        <p:blipFill>
          <a:blip r:embed="rId2"/>
          <a:stretch>
            <a:fillRect/>
          </a:stretch>
        </p:blipFill>
        <p:spPr>
          <a:xfrm>
            <a:off x="4982309" y="3758158"/>
            <a:ext cx="2121876" cy="2723176"/>
          </a:xfrm>
          <a:prstGeom prst="rect">
            <a:avLst/>
          </a:prstGeom>
        </p:spPr>
      </p:pic>
    </p:spTree>
    <p:extLst>
      <p:ext uri="{BB962C8B-B14F-4D97-AF65-F5344CB8AC3E}">
        <p14:creationId xmlns:p14="http://schemas.microsoft.com/office/powerpoint/2010/main" val="4220139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715108"/>
            <a:ext cx="10515600" cy="5461855"/>
          </a:xfrm>
        </p:spPr>
        <p:txBody>
          <a:bodyPr/>
          <a:lstStyle/>
          <a:p>
            <a:pPr marL="0" indent="0">
              <a:buNone/>
            </a:pPr>
            <a:r>
              <a:rPr lang="el-GR" dirty="0" smtClean="0"/>
              <a:t> </a:t>
            </a:r>
            <a:endParaRPr lang="el-GR" dirty="0"/>
          </a:p>
        </p:txBody>
      </p:sp>
      <p:pic>
        <p:nvPicPr>
          <p:cNvPr id="4" name="Εικόνα 3"/>
          <p:cNvPicPr/>
          <p:nvPr/>
        </p:nvPicPr>
        <p:blipFill>
          <a:blip r:embed="rId2"/>
          <a:stretch>
            <a:fillRect/>
          </a:stretch>
        </p:blipFill>
        <p:spPr>
          <a:xfrm>
            <a:off x="1066800" y="621322"/>
            <a:ext cx="9976338" cy="5427785"/>
          </a:xfrm>
          <a:prstGeom prst="rect">
            <a:avLst/>
          </a:prstGeom>
        </p:spPr>
      </p:pic>
    </p:spTree>
    <p:extLst>
      <p:ext uri="{BB962C8B-B14F-4D97-AF65-F5344CB8AC3E}">
        <p14:creationId xmlns:p14="http://schemas.microsoft.com/office/powerpoint/2010/main" val="1612118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39262" y="609600"/>
            <a:ext cx="11183815" cy="5567363"/>
          </a:xfrm>
        </p:spPr>
        <p:txBody>
          <a:bodyPr/>
          <a:lstStyle/>
          <a:p>
            <a:pPr marL="0" indent="0">
              <a:buNone/>
            </a:pPr>
            <a:r>
              <a:rPr lang="el-GR" dirty="0" smtClean="0"/>
              <a:t> Εύρεση αριθμού δένδρων σε ισόπλευρα τρίγωνα ή ρόμβους</a:t>
            </a:r>
          </a:p>
          <a:p>
            <a:pPr marL="0" indent="0">
              <a:buNone/>
            </a:pPr>
            <a:r>
              <a:rPr lang="el-GR" dirty="0"/>
              <a:t> </a:t>
            </a:r>
            <a:r>
              <a:rPr lang="el-GR" dirty="0" smtClean="0"/>
              <a:t>1000 τ.μ. </a:t>
            </a:r>
            <a:r>
              <a:rPr lang="el-GR" smtClean="0"/>
              <a:t>/ (0,86 </a:t>
            </a:r>
            <a:r>
              <a:rPr lang="el-GR" dirty="0" smtClean="0"/>
              <a:t>Χ </a:t>
            </a:r>
            <a:r>
              <a:rPr lang="el-GR" smtClean="0"/>
              <a:t>α² )= </a:t>
            </a:r>
            <a:r>
              <a:rPr lang="el-GR" dirty="0" smtClean="0"/>
              <a:t>αριθμός δένδρων, όπου α η πλευρά του ισόπλευρου  τριγώνου. Το συγκεκριμένο σύστημα επιτρέπει τη φύτευση περισσότερων δέντρων κατά 14-15% περίπου σε σχέση με το κατά τετράγωνα σύστημα. </a:t>
            </a:r>
          </a:p>
          <a:p>
            <a:pPr marL="0" indent="0">
              <a:buNone/>
            </a:pPr>
            <a:r>
              <a:rPr lang="el-GR" dirty="0"/>
              <a:t> Η</a:t>
            </a:r>
            <a:r>
              <a:rPr lang="el-GR" dirty="0" smtClean="0"/>
              <a:t> μετακίνηση εσωτερικά του οπωρώνα γίνεται προς τρείς κατευθύνσεις. </a:t>
            </a:r>
          </a:p>
          <a:p>
            <a:pPr marL="0" indent="0">
              <a:buNone/>
            </a:pPr>
            <a:endParaRPr lang="el-GR" dirty="0"/>
          </a:p>
        </p:txBody>
      </p:sp>
      <p:pic>
        <p:nvPicPr>
          <p:cNvPr id="4" name="Εικόνα 3"/>
          <p:cNvPicPr>
            <a:picLocks noChangeAspect="1"/>
          </p:cNvPicPr>
          <p:nvPr/>
        </p:nvPicPr>
        <p:blipFill>
          <a:blip r:embed="rId2"/>
          <a:stretch>
            <a:fillRect/>
          </a:stretch>
        </p:blipFill>
        <p:spPr>
          <a:xfrm>
            <a:off x="4446282" y="3332207"/>
            <a:ext cx="2745133" cy="3150972"/>
          </a:xfrm>
          <a:prstGeom prst="rect">
            <a:avLst/>
          </a:prstGeom>
        </p:spPr>
      </p:pic>
    </p:spTree>
    <p:extLst>
      <p:ext uri="{BB962C8B-B14F-4D97-AF65-F5344CB8AC3E}">
        <p14:creationId xmlns:p14="http://schemas.microsoft.com/office/powerpoint/2010/main" val="3732026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199" y="492369"/>
            <a:ext cx="10709031" cy="5684594"/>
          </a:xfrm>
        </p:spPr>
        <p:txBody>
          <a:bodyPr/>
          <a:lstStyle/>
          <a:p>
            <a:pPr marL="0" indent="0">
              <a:buNone/>
            </a:pPr>
            <a:r>
              <a:rPr lang="el-GR" dirty="0" smtClean="0"/>
              <a:t> </a:t>
            </a:r>
            <a:r>
              <a:rPr lang="el-GR" b="1" dirty="0" smtClean="0"/>
              <a:t>Εγκατάσταση νέου οπωρώνα</a:t>
            </a:r>
          </a:p>
          <a:p>
            <a:pPr marL="0" indent="0">
              <a:buNone/>
            </a:pPr>
            <a:r>
              <a:rPr lang="el-GR" dirty="0" smtClean="0"/>
              <a:t> Για </a:t>
            </a:r>
            <a:r>
              <a:rPr lang="el-GR" dirty="0"/>
              <a:t>την δημιουργία ενός νέου οπωρώνα, αρχικά πρέπει να ληφθεί </a:t>
            </a:r>
            <a:r>
              <a:rPr lang="el-GR" dirty="0" smtClean="0"/>
              <a:t>από-</a:t>
            </a:r>
            <a:r>
              <a:rPr lang="el-GR" dirty="0" err="1" smtClean="0"/>
              <a:t>φαση</a:t>
            </a:r>
            <a:r>
              <a:rPr lang="el-GR" dirty="0" smtClean="0"/>
              <a:t> </a:t>
            </a:r>
            <a:r>
              <a:rPr lang="el-GR" dirty="0"/>
              <a:t>σχετικά με την επιλογή του καταλληλότερου είδους καλλιέργειας για την συγκεκριμένη περιοχή. Αυτή η επιλογή πρέπει να γίνει σύμφωνα με :</a:t>
            </a:r>
          </a:p>
          <a:p>
            <a:pPr lvl="0">
              <a:buFont typeface="Wingdings" panose="05000000000000000000" pitchFamily="2" charset="2"/>
              <a:buChar char="Ø"/>
            </a:pPr>
            <a:r>
              <a:rPr lang="el-GR" dirty="0"/>
              <a:t> τις κλιματικές συνθήκες της περιοχής π.χ. ελάχιστη και μέγιστη θερμοκρασία, αριθμός ωρών χαμηλών θερμοκρασιών, ύψος βροχοπτώσεων, συχνότητα εμφάνισης χαλαζοπτώσεων και παγετών,</a:t>
            </a:r>
          </a:p>
          <a:p>
            <a:pPr lvl="0">
              <a:buFont typeface="Wingdings" panose="05000000000000000000" pitchFamily="2" charset="2"/>
              <a:buChar char="Ø"/>
            </a:pPr>
            <a:r>
              <a:rPr lang="el-GR" dirty="0" smtClean="0"/>
              <a:t> την </a:t>
            </a:r>
            <a:r>
              <a:rPr lang="el-GR" dirty="0"/>
              <a:t>εδαφολογική ανάλυση π.χ. μηχανική σύσταση, ολικό και ενεργό ανθρακικό ασβέστιο, </a:t>
            </a:r>
            <a:r>
              <a:rPr lang="en-US" dirty="0"/>
              <a:t>pH</a:t>
            </a:r>
            <a:r>
              <a:rPr lang="el-GR" dirty="0"/>
              <a:t>, ηλεκτρική αγωγιμότητα,</a:t>
            </a:r>
          </a:p>
          <a:p>
            <a:pPr lvl="0">
              <a:buFont typeface="Wingdings" panose="05000000000000000000" pitchFamily="2" charset="2"/>
              <a:buChar char="Ø"/>
            </a:pPr>
            <a:r>
              <a:rPr lang="el-GR" dirty="0"/>
              <a:t> </a:t>
            </a:r>
            <a:r>
              <a:rPr lang="el-GR"/>
              <a:t>την </a:t>
            </a:r>
            <a:r>
              <a:rPr lang="el-GR" smtClean="0"/>
              <a:t>χημική ανάλυση </a:t>
            </a:r>
            <a:r>
              <a:rPr lang="el-GR" dirty="0"/>
              <a:t>νερού άρδευσης, </a:t>
            </a:r>
          </a:p>
          <a:p>
            <a:pPr lvl="0">
              <a:buFont typeface="Wingdings" panose="05000000000000000000" pitchFamily="2" charset="2"/>
              <a:buChar char="Ø"/>
            </a:pPr>
            <a:r>
              <a:rPr lang="el-GR" dirty="0" smtClean="0"/>
              <a:t> τις </a:t>
            </a:r>
            <a:r>
              <a:rPr lang="el-GR" dirty="0"/>
              <a:t>προοπτικές εμπορίας και διάθεσης του παραγόμενου προϊόντος. </a:t>
            </a:r>
          </a:p>
          <a:p>
            <a:pPr marL="0" indent="0">
              <a:buNone/>
            </a:pPr>
            <a:endParaRPr lang="el-GR" dirty="0"/>
          </a:p>
        </p:txBody>
      </p:sp>
    </p:spTree>
    <p:extLst>
      <p:ext uri="{BB962C8B-B14F-4D97-AF65-F5344CB8AC3E}">
        <p14:creationId xmlns:p14="http://schemas.microsoft.com/office/powerpoint/2010/main" val="2966482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738554"/>
            <a:ext cx="10515600" cy="5438409"/>
          </a:xfrm>
        </p:spPr>
        <p:txBody>
          <a:bodyPr/>
          <a:lstStyle/>
          <a:p>
            <a:pPr marL="0" indent="0">
              <a:buNone/>
            </a:pPr>
            <a:r>
              <a:rPr lang="el-GR" dirty="0" smtClean="0"/>
              <a:t>Στη </a:t>
            </a:r>
            <a:r>
              <a:rPr lang="el-GR" dirty="0"/>
              <a:t>συνέχεια αφού επιλεγεί το είδος καλλιέργειας πρέπει να </a:t>
            </a:r>
            <a:r>
              <a:rPr lang="el-GR" dirty="0" err="1" smtClean="0"/>
              <a:t>αποφασι-σθεί</a:t>
            </a:r>
            <a:r>
              <a:rPr lang="el-GR" dirty="0" smtClean="0"/>
              <a:t> </a:t>
            </a:r>
            <a:r>
              <a:rPr lang="el-GR" dirty="0"/>
              <a:t>η κατάλληλη ποικιλία λαμβάνοντας υπόψη:</a:t>
            </a:r>
          </a:p>
          <a:p>
            <a:pPr lvl="0">
              <a:buFont typeface="Wingdings" panose="05000000000000000000" pitchFamily="2" charset="2"/>
              <a:buChar char="§"/>
            </a:pPr>
            <a:r>
              <a:rPr lang="el-GR" dirty="0"/>
              <a:t> τις </a:t>
            </a:r>
            <a:r>
              <a:rPr lang="el-GR" dirty="0" err="1"/>
              <a:t>εδαφοκλιματικές</a:t>
            </a:r>
            <a:r>
              <a:rPr lang="el-GR" dirty="0"/>
              <a:t> συνθήκες της περιοχής καλλιέργειας,</a:t>
            </a:r>
          </a:p>
          <a:p>
            <a:pPr lvl="0">
              <a:buFont typeface="Wingdings" panose="05000000000000000000" pitchFamily="2" charset="2"/>
              <a:buChar char="§"/>
            </a:pPr>
            <a:r>
              <a:rPr lang="el-GR" dirty="0" smtClean="0"/>
              <a:t>  </a:t>
            </a:r>
            <a:r>
              <a:rPr lang="el-GR" dirty="0"/>
              <a:t>την εμπορική αξία της,</a:t>
            </a:r>
          </a:p>
          <a:p>
            <a:pPr lvl="0">
              <a:buFont typeface="Wingdings" panose="05000000000000000000" pitchFamily="2" charset="2"/>
              <a:buChar char="§"/>
            </a:pPr>
            <a:r>
              <a:rPr lang="el-GR" dirty="0" smtClean="0"/>
              <a:t>  </a:t>
            </a:r>
            <a:r>
              <a:rPr lang="el-GR" dirty="0"/>
              <a:t>το χρόνο συγκομιδής της (πρώιμη ή όψιμη),</a:t>
            </a:r>
          </a:p>
          <a:p>
            <a:pPr lvl="0">
              <a:buFont typeface="Wingdings" panose="05000000000000000000" pitchFamily="2" charset="2"/>
              <a:buChar char="§"/>
            </a:pPr>
            <a:r>
              <a:rPr lang="el-GR" dirty="0" smtClean="0"/>
              <a:t>  εάν </a:t>
            </a:r>
            <a:r>
              <a:rPr lang="el-GR" dirty="0"/>
              <a:t>χρειάζεται </a:t>
            </a:r>
            <a:r>
              <a:rPr lang="el-GR" dirty="0" err="1"/>
              <a:t>γυρεοδότρια</a:t>
            </a:r>
            <a:r>
              <a:rPr lang="el-GR" dirty="0"/>
              <a:t> ποικιλία (μία ή περισσότερες),</a:t>
            </a:r>
          </a:p>
          <a:p>
            <a:pPr lvl="0">
              <a:buFont typeface="Wingdings" panose="05000000000000000000" pitchFamily="2" charset="2"/>
              <a:buChar char="§"/>
            </a:pPr>
            <a:r>
              <a:rPr lang="el-GR" dirty="0" smtClean="0"/>
              <a:t>  το </a:t>
            </a:r>
            <a:r>
              <a:rPr lang="el-GR" dirty="0"/>
              <a:t>χρόνο εισόδου της στην καρποφορία</a:t>
            </a:r>
            <a:r>
              <a:rPr lang="el-GR" dirty="0" smtClean="0"/>
              <a:t>.</a:t>
            </a:r>
          </a:p>
          <a:p>
            <a:pPr marL="0" lvl="0" indent="0">
              <a:buNone/>
            </a:pPr>
            <a:r>
              <a:rPr lang="el-GR" dirty="0"/>
              <a:t> </a:t>
            </a:r>
            <a:r>
              <a:rPr lang="el-GR" dirty="0" smtClean="0"/>
              <a:t> </a:t>
            </a:r>
            <a:r>
              <a:rPr lang="el-GR" dirty="0"/>
              <a:t> Επίσης πρέπει η ποικιλία να συνδυαστεί με το κατάλληλο </a:t>
            </a:r>
            <a:r>
              <a:rPr lang="el-GR" dirty="0" err="1" smtClean="0"/>
              <a:t>υποκείμε-νο</a:t>
            </a:r>
            <a:r>
              <a:rPr lang="el-GR" dirty="0" smtClean="0"/>
              <a:t> </a:t>
            </a:r>
            <a:r>
              <a:rPr lang="el-GR" dirty="0"/>
              <a:t>ώστε το νέο φυτό (δισυπόστατο και όχι μόνο) να παρουσιάζει πολύ καλή έως καλή προσαρμοστικότητα στον αγρό. </a:t>
            </a:r>
          </a:p>
          <a:p>
            <a:pPr marL="0" indent="0">
              <a:buNone/>
            </a:pPr>
            <a:endParaRPr lang="el-GR" dirty="0"/>
          </a:p>
        </p:txBody>
      </p:sp>
    </p:spTree>
    <p:extLst>
      <p:ext uri="{BB962C8B-B14F-4D97-AF65-F5344CB8AC3E}">
        <p14:creationId xmlns:p14="http://schemas.microsoft.com/office/powerpoint/2010/main" val="3867674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644769"/>
            <a:ext cx="10791092" cy="5532194"/>
          </a:xfrm>
        </p:spPr>
        <p:txBody>
          <a:bodyPr>
            <a:normAutofit lnSpcReduction="10000"/>
          </a:bodyPr>
          <a:lstStyle/>
          <a:p>
            <a:pPr marL="0" indent="0">
              <a:buNone/>
            </a:pPr>
            <a:r>
              <a:rPr lang="el-GR" dirty="0" smtClean="0"/>
              <a:t>  Στο </a:t>
            </a:r>
            <a:r>
              <a:rPr lang="el-GR" dirty="0"/>
              <a:t>σημείο αυτό πρέπει να αναφερθεί ότι η προμήθεια των </a:t>
            </a:r>
            <a:r>
              <a:rPr lang="el-GR" dirty="0" err="1" smtClean="0"/>
              <a:t>εμβολια-σμένων</a:t>
            </a:r>
            <a:r>
              <a:rPr lang="el-GR" dirty="0" smtClean="0"/>
              <a:t> </a:t>
            </a:r>
            <a:r>
              <a:rPr lang="el-GR" dirty="0"/>
              <a:t>δενδρυλλίων πρέπει να γίνεται μόνο από πιστοποιημένα </a:t>
            </a:r>
            <a:r>
              <a:rPr lang="el-GR" dirty="0" err="1" smtClean="0"/>
              <a:t>φυτώ-ρια</a:t>
            </a:r>
            <a:r>
              <a:rPr lang="el-GR" dirty="0" smtClean="0"/>
              <a:t> </a:t>
            </a:r>
            <a:r>
              <a:rPr lang="el-GR" dirty="0"/>
              <a:t>έτσι ώστε η επιλεγμένη-</a:t>
            </a:r>
            <a:r>
              <a:rPr lang="el-GR" dirty="0" err="1"/>
              <a:t>ες</a:t>
            </a:r>
            <a:r>
              <a:rPr lang="el-GR" dirty="0"/>
              <a:t> ποικιλία-</a:t>
            </a:r>
            <a:r>
              <a:rPr lang="el-GR" dirty="0" err="1"/>
              <a:t>ες</a:t>
            </a:r>
            <a:r>
              <a:rPr lang="el-GR" dirty="0"/>
              <a:t> και το υποκείμενο να </a:t>
            </a:r>
            <a:r>
              <a:rPr lang="el-GR" dirty="0" err="1" smtClean="0"/>
              <a:t>ανταπο</a:t>
            </a:r>
            <a:r>
              <a:rPr lang="el-GR" dirty="0" smtClean="0"/>
              <a:t>-κρίνονται </a:t>
            </a:r>
            <a:r>
              <a:rPr lang="el-GR" dirty="0"/>
              <a:t>στην πραγματικότητα και να είναι υγιή απαλλαγμένα από </a:t>
            </a:r>
            <a:r>
              <a:rPr lang="el-GR" dirty="0" err="1" smtClean="0"/>
              <a:t>ιώ</a:t>
            </a:r>
            <a:r>
              <a:rPr lang="el-GR" dirty="0" smtClean="0"/>
              <a:t>-σεις </a:t>
            </a:r>
            <a:r>
              <a:rPr lang="el-GR" dirty="0"/>
              <a:t>και ασθένειες. </a:t>
            </a:r>
          </a:p>
          <a:p>
            <a:pPr marL="0" indent="0">
              <a:buNone/>
            </a:pPr>
            <a:r>
              <a:rPr lang="el-GR" dirty="0" smtClean="0"/>
              <a:t>  Η </a:t>
            </a:r>
            <a:r>
              <a:rPr lang="el-GR" dirty="0"/>
              <a:t>προετοιμασία του εδάφους αρχικά, περιλαμβάνει βαθύ όργωμα </a:t>
            </a:r>
            <a:r>
              <a:rPr lang="el-GR" dirty="0" smtClean="0"/>
              <a:t>ώστε </a:t>
            </a:r>
            <a:r>
              <a:rPr lang="el-GR" dirty="0"/>
              <a:t>να απομακρυνθούν πέτρες και υπολείμματα ριζών από τυχόν αυτοφυή που μπορεί να υπήρχαν</a:t>
            </a:r>
            <a:r>
              <a:rPr lang="el-GR" dirty="0" smtClean="0"/>
              <a:t>.</a:t>
            </a:r>
          </a:p>
          <a:p>
            <a:pPr marL="0" indent="0">
              <a:buNone/>
            </a:pPr>
            <a:r>
              <a:rPr lang="el-GR" dirty="0"/>
              <a:t>Εν συνεχεία, ακολουθεί ισοπέδωση (για διευκόλυνση των μετέπειτα </a:t>
            </a:r>
            <a:r>
              <a:rPr lang="el-GR" dirty="0" err="1" smtClean="0"/>
              <a:t>ερ-γασιών</a:t>
            </a:r>
            <a:r>
              <a:rPr lang="el-GR" dirty="0"/>
              <a:t>) και άροση του εδάφους. Σε εδάφη με κλίση 3-25 % η φύτευση γίνεται κατά ισοϋψείς καμπύλες ενώ σε εδάφη με κλίση ˃ 25 % η </a:t>
            </a:r>
            <a:r>
              <a:rPr lang="el-GR" dirty="0" err="1" smtClean="0"/>
              <a:t>φύτευ-τευση</a:t>
            </a:r>
            <a:r>
              <a:rPr lang="el-GR" dirty="0" smtClean="0"/>
              <a:t> </a:t>
            </a:r>
            <a:r>
              <a:rPr lang="el-GR" dirty="0"/>
              <a:t>γίνεται κατά αναβαθμίδες. Η ισοϋψής καμπύλη είναι κλειστή </a:t>
            </a:r>
            <a:r>
              <a:rPr lang="el-GR" dirty="0" smtClean="0"/>
              <a:t>γραμμή </a:t>
            </a:r>
            <a:r>
              <a:rPr lang="el-GR" dirty="0"/>
              <a:t>όπου όλα τα σημεία της απέχουν το ίδιο σε σχέση με την επιφάνεια της θάλασσας. </a:t>
            </a:r>
          </a:p>
          <a:p>
            <a:pPr marL="0" indent="0">
              <a:buNone/>
            </a:pPr>
            <a:endParaRPr lang="el-GR" dirty="0"/>
          </a:p>
        </p:txBody>
      </p:sp>
    </p:spTree>
    <p:extLst>
      <p:ext uri="{BB962C8B-B14F-4D97-AF65-F5344CB8AC3E}">
        <p14:creationId xmlns:p14="http://schemas.microsoft.com/office/powerpoint/2010/main" val="1283356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633046"/>
            <a:ext cx="10515600" cy="5543917"/>
          </a:xfrm>
        </p:spPr>
        <p:txBody>
          <a:bodyPr/>
          <a:lstStyle/>
          <a:p>
            <a:pPr marL="0" indent="0">
              <a:buNone/>
            </a:pPr>
            <a:r>
              <a:rPr lang="el-GR" dirty="0" smtClean="0"/>
              <a:t> </a:t>
            </a:r>
            <a:endParaRPr lang="el-GR" dirty="0"/>
          </a:p>
        </p:txBody>
      </p:sp>
      <p:pic>
        <p:nvPicPr>
          <p:cNvPr id="4" name="Εικόνα 3"/>
          <p:cNvPicPr/>
          <p:nvPr/>
        </p:nvPicPr>
        <p:blipFill>
          <a:blip r:embed="rId2"/>
          <a:stretch>
            <a:fillRect/>
          </a:stretch>
        </p:blipFill>
        <p:spPr>
          <a:xfrm>
            <a:off x="2004646" y="633046"/>
            <a:ext cx="8639908" cy="5310554"/>
          </a:xfrm>
          <a:prstGeom prst="rect">
            <a:avLst/>
          </a:prstGeom>
        </p:spPr>
      </p:pic>
      <p:sp>
        <p:nvSpPr>
          <p:cNvPr id="5" name="Ορθογώνιο 4"/>
          <p:cNvSpPr/>
          <p:nvPr/>
        </p:nvSpPr>
        <p:spPr>
          <a:xfrm>
            <a:off x="5052646" y="6176963"/>
            <a:ext cx="3329354" cy="430886"/>
          </a:xfrm>
          <a:prstGeom prst="rect">
            <a:avLst/>
          </a:prstGeom>
        </p:spPr>
        <p:txBody>
          <a:bodyPr wrap="square">
            <a:spAutoFit/>
          </a:bodyPr>
          <a:lstStyle/>
          <a:p>
            <a:r>
              <a:rPr lang="el-GR" sz="2200" dirty="0" smtClean="0">
                <a:effectLst/>
                <a:ea typeface="Times New Roman" panose="02020603050405020304" pitchFamily="18" charset="0"/>
                <a:cs typeface="Times New Roman" panose="02020603050405020304" pitchFamily="18" charset="0"/>
              </a:rPr>
              <a:t>Ισοϋψείς καμπύλες</a:t>
            </a:r>
            <a:endParaRPr lang="el-GR" sz="2200" dirty="0"/>
          </a:p>
        </p:txBody>
      </p:sp>
    </p:spTree>
    <p:extLst>
      <p:ext uri="{BB962C8B-B14F-4D97-AF65-F5344CB8AC3E}">
        <p14:creationId xmlns:p14="http://schemas.microsoft.com/office/powerpoint/2010/main" val="826124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679938"/>
            <a:ext cx="10515600" cy="5497025"/>
          </a:xfrm>
        </p:spPr>
        <p:txBody>
          <a:bodyPr/>
          <a:lstStyle/>
          <a:p>
            <a:pPr marL="0" indent="0">
              <a:buNone/>
            </a:pPr>
            <a:r>
              <a:rPr lang="el-GR" dirty="0"/>
              <a:t>Από </a:t>
            </a:r>
            <a:r>
              <a:rPr lang="el-GR" dirty="0" smtClean="0"/>
              <a:t>την παραπάνω αποτύπωση </a:t>
            </a:r>
            <a:r>
              <a:rPr lang="el-GR" dirty="0"/>
              <a:t>γίνεται φανερό ότι όσο πιο πυκνές </a:t>
            </a:r>
            <a:r>
              <a:rPr lang="el-GR" dirty="0" err="1" smtClean="0"/>
              <a:t>εί</a:t>
            </a:r>
            <a:r>
              <a:rPr lang="el-GR" dirty="0" smtClean="0"/>
              <a:t>-ναι </a:t>
            </a:r>
            <a:r>
              <a:rPr lang="el-GR" dirty="0"/>
              <a:t>οι ισοϋψείς καμπύλες τόσο μεγαλύτερη κλίση έχουμε στο έδαφος, ενώ συμβαίνει το αντίθετο στις λιγότερο πυκνές ισοϋψείς.</a:t>
            </a:r>
          </a:p>
          <a:p>
            <a:pPr marL="0" indent="0">
              <a:buNone/>
            </a:pPr>
            <a:endParaRPr lang="el-GR" dirty="0"/>
          </a:p>
        </p:txBody>
      </p:sp>
      <p:pic>
        <p:nvPicPr>
          <p:cNvPr id="4" name="Εικόνα 3"/>
          <p:cNvPicPr/>
          <p:nvPr/>
        </p:nvPicPr>
        <p:blipFill>
          <a:blip r:embed="rId2"/>
          <a:stretch>
            <a:fillRect/>
          </a:stretch>
        </p:blipFill>
        <p:spPr>
          <a:xfrm>
            <a:off x="2860431" y="1981200"/>
            <a:ext cx="6693877" cy="4290646"/>
          </a:xfrm>
          <a:prstGeom prst="rect">
            <a:avLst/>
          </a:prstGeom>
        </p:spPr>
      </p:pic>
      <p:sp>
        <p:nvSpPr>
          <p:cNvPr id="5" name="Ορθογώνιο 4"/>
          <p:cNvSpPr/>
          <p:nvPr/>
        </p:nvSpPr>
        <p:spPr>
          <a:xfrm>
            <a:off x="4325814" y="6271847"/>
            <a:ext cx="5228493" cy="430887"/>
          </a:xfrm>
          <a:prstGeom prst="rect">
            <a:avLst/>
          </a:prstGeom>
        </p:spPr>
        <p:txBody>
          <a:bodyPr wrap="square">
            <a:spAutoFit/>
          </a:bodyPr>
          <a:lstStyle/>
          <a:p>
            <a:r>
              <a:rPr lang="el-GR" sz="2200" dirty="0" smtClean="0">
                <a:effectLst/>
                <a:ea typeface="Times New Roman" panose="02020603050405020304" pitchFamily="18" charset="0"/>
                <a:cs typeface="Times New Roman" panose="02020603050405020304" pitchFamily="18" charset="0"/>
              </a:rPr>
              <a:t>Αναβαθμίδες σε καλλιέργεια Ελιάς</a:t>
            </a:r>
            <a:endParaRPr lang="el-GR" sz="2200" dirty="0"/>
          </a:p>
        </p:txBody>
      </p:sp>
    </p:spTree>
    <p:extLst>
      <p:ext uri="{BB962C8B-B14F-4D97-AF65-F5344CB8AC3E}">
        <p14:creationId xmlns:p14="http://schemas.microsoft.com/office/powerpoint/2010/main" val="998285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597877"/>
            <a:ext cx="10515600" cy="5579086"/>
          </a:xfrm>
        </p:spPr>
        <p:txBody>
          <a:bodyPr>
            <a:normAutofit lnSpcReduction="10000"/>
          </a:bodyPr>
          <a:lstStyle/>
          <a:p>
            <a:pPr marL="0" indent="0">
              <a:buNone/>
            </a:pPr>
            <a:r>
              <a:rPr lang="el-GR" dirty="0"/>
              <a:t> </a:t>
            </a:r>
            <a:r>
              <a:rPr lang="el-GR" dirty="0" smtClean="0"/>
              <a:t> Στις </a:t>
            </a:r>
            <a:r>
              <a:rPr lang="el-GR" dirty="0"/>
              <a:t>αναβαθμίδες η στήριξη του εδάφους γινόταν ως επί το </a:t>
            </a:r>
            <a:r>
              <a:rPr lang="el-GR" dirty="0" err="1"/>
              <a:t>πλείστον</a:t>
            </a:r>
            <a:r>
              <a:rPr lang="el-GR" dirty="0"/>
              <a:t> με τη δημιουργία ξερολιθιάς, δηλαδή τοιχίου κατασκευασμένου από πέτρες χωρίς τη χρήση λάσπης.</a:t>
            </a:r>
          </a:p>
          <a:p>
            <a:pPr marL="0" indent="0">
              <a:buNone/>
            </a:pPr>
            <a:r>
              <a:rPr lang="el-GR" dirty="0" smtClean="0"/>
              <a:t>  Επιλογή </a:t>
            </a:r>
            <a:r>
              <a:rPr lang="el-GR" dirty="0"/>
              <a:t>σχεδίου φύτευσης δένδρων (τετράγωνα, παραλληλόγραμμα, τρίγωνα). Χάραξη του οπωρώνα και σήμανση των θέσεων φύτευσης των δένδρων, οι αποστάσεις φύτευσης εξαρτώνται τόσο από το είδος καλλιέργειας π.χ. για τα </a:t>
            </a:r>
            <a:r>
              <a:rPr lang="el-GR" dirty="0" err="1"/>
              <a:t>ελαιόδενδρα</a:t>
            </a:r>
            <a:r>
              <a:rPr lang="el-GR" dirty="0"/>
              <a:t> 5-6 μέτρα ενώ για τις καρυδιές 7-8 μέτρα όσο και από τη μόρφωση σχήματος των δένδρων π.χ. </a:t>
            </a:r>
            <a:r>
              <a:rPr lang="el-GR" dirty="0" smtClean="0"/>
              <a:t>παλ-</a:t>
            </a:r>
            <a:r>
              <a:rPr lang="el-GR" dirty="0" err="1" smtClean="0"/>
              <a:t>μέτα</a:t>
            </a:r>
            <a:r>
              <a:rPr lang="el-GR" dirty="0" smtClean="0"/>
              <a:t> </a:t>
            </a:r>
            <a:r>
              <a:rPr lang="el-GR" dirty="0"/>
              <a:t>στη Αχλαδιά είναι 2,5-3 κατά μήκος της γραμμής και μεταξύ των γραμμών στα 3 μέτρα ενώ στο κύπελλο στη Αχλαδιά είναι 5-6 μέτρα. Στη χάραξη του οπωρώνα πρέπει να ληφθεί υπόψη και η τυχόν </a:t>
            </a:r>
            <a:r>
              <a:rPr lang="el-GR" dirty="0" err="1" smtClean="0"/>
              <a:t>υπο</a:t>
            </a:r>
            <a:r>
              <a:rPr lang="el-GR" dirty="0" smtClean="0"/>
              <a:t>-στύλωση </a:t>
            </a:r>
            <a:r>
              <a:rPr lang="el-GR" dirty="0"/>
              <a:t>της καλλιέργειας ή και η κάλυψη αυτής π.χ. από δίχτυα (</a:t>
            </a:r>
            <a:r>
              <a:rPr lang="el-GR" dirty="0" err="1" smtClean="0"/>
              <a:t>αντι-χαλαζικά</a:t>
            </a:r>
            <a:r>
              <a:rPr lang="el-GR" dirty="0"/>
              <a:t>, αντιανεμικά και </a:t>
            </a:r>
            <a:r>
              <a:rPr lang="el-GR" dirty="0" err="1"/>
              <a:t>αντιβρόχινα</a:t>
            </a:r>
            <a:r>
              <a:rPr lang="el-GR" dirty="0"/>
              <a:t>) προκειμένου να σημειωθούν-αποτυπωθούν οι θέσεις των πασσάλων στον αγρό.</a:t>
            </a:r>
          </a:p>
        </p:txBody>
      </p:sp>
    </p:spTree>
    <p:extLst>
      <p:ext uri="{BB962C8B-B14F-4D97-AF65-F5344CB8AC3E}">
        <p14:creationId xmlns:p14="http://schemas.microsoft.com/office/powerpoint/2010/main" val="3176888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586154"/>
            <a:ext cx="10515600" cy="5590809"/>
          </a:xfrm>
        </p:spPr>
        <p:txBody>
          <a:bodyPr/>
          <a:lstStyle/>
          <a:p>
            <a:pPr marL="0" indent="0">
              <a:buNone/>
            </a:pPr>
            <a:r>
              <a:rPr lang="el-GR" dirty="0" smtClean="0"/>
              <a:t> </a:t>
            </a:r>
            <a:endParaRPr lang="el-GR" dirty="0"/>
          </a:p>
        </p:txBody>
      </p:sp>
      <p:pic>
        <p:nvPicPr>
          <p:cNvPr id="4" name="Εικόνα 3"/>
          <p:cNvPicPr>
            <a:picLocks noChangeAspect="1"/>
          </p:cNvPicPr>
          <p:nvPr/>
        </p:nvPicPr>
        <p:blipFill>
          <a:blip r:embed="rId2"/>
          <a:stretch>
            <a:fillRect/>
          </a:stretch>
        </p:blipFill>
        <p:spPr>
          <a:xfrm>
            <a:off x="772018" y="434774"/>
            <a:ext cx="10822105" cy="5679268"/>
          </a:xfrm>
          <a:prstGeom prst="rect">
            <a:avLst/>
          </a:prstGeom>
        </p:spPr>
      </p:pic>
      <p:sp>
        <p:nvSpPr>
          <p:cNvPr id="5" name="Ορθογώνιο 4"/>
          <p:cNvSpPr/>
          <p:nvPr/>
        </p:nvSpPr>
        <p:spPr>
          <a:xfrm>
            <a:off x="2192215" y="6265422"/>
            <a:ext cx="8405447" cy="430886"/>
          </a:xfrm>
          <a:prstGeom prst="rect">
            <a:avLst/>
          </a:prstGeom>
        </p:spPr>
        <p:txBody>
          <a:bodyPr wrap="square">
            <a:spAutoFit/>
          </a:bodyPr>
          <a:lstStyle/>
          <a:p>
            <a:r>
              <a:rPr lang="el-GR" sz="2200" dirty="0">
                <a:ea typeface="Times New Roman" panose="02020603050405020304" pitchFamily="18" charset="0"/>
                <a:cs typeface="Times New Roman" panose="02020603050405020304" pitchFamily="18" charset="0"/>
              </a:rPr>
              <a:t>Κ</a:t>
            </a:r>
            <a:r>
              <a:rPr lang="el-GR" sz="2200" dirty="0" smtClean="0">
                <a:ea typeface="Times New Roman" panose="02020603050405020304" pitchFamily="18" charset="0"/>
                <a:cs typeface="Times New Roman" panose="02020603050405020304" pitchFamily="18" charset="0"/>
              </a:rPr>
              <a:t>αλλιέργεια Αχλαδιάς σε μονόκλωνο σύστημα υπέρπυκνης φύτευσης</a:t>
            </a:r>
            <a:endParaRPr lang="el-GR" sz="2200" dirty="0"/>
          </a:p>
        </p:txBody>
      </p:sp>
    </p:spTree>
    <p:extLst>
      <p:ext uri="{BB962C8B-B14F-4D97-AF65-F5344CB8AC3E}">
        <p14:creationId xmlns:p14="http://schemas.microsoft.com/office/powerpoint/2010/main" val="4085313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539262"/>
            <a:ext cx="10515600" cy="5637701"/>
          </a:xfrm>
        </p:spPr>
        <p:txBody>
          <a:bodyPr/>
          <a:lstStyle/>
          <a:p>
            <a:pPr marL="0" indent="0">
              <a:buNone/>
            </a:pPr>
            <a:r>
              <a:rPr lang="el-GR" dirty="0" smtClean="0"/>
              <a:t> </a:t>
            </a:r>
            <a:endParaRPr lang="el-GR" dirty="0"/>
          </a:p>
        </p:txBody>
      </p:sp>
      <p:pic>
        <p:nvPicPr>
          <p:cNvPr id="4" name="Εικόνα 3"/>
          <p:cNvPicPr>
            <a:picLocks noChangeAspect="1"/>
          </p:cNvPicPr>
          <p:nvPr/>
        </p:nvPicPr>
        <p:blipFill>
          <a:blip r:embed="rId2"/>
          <a:stretch>
            <a:fillRect/>
          </a:stretch>
        </p:blipFill>
        <p:spPr>
          <a:xfrm>
            <a:off x="838200" y="539261"/>
            <a:ext cx="3432595" cy="5486401"/>
          </a:xfrm>
          <a:prstGeom prst="rect">
            <a:avLst/>
          </a:prstGeom>
        </p:spPr>
      </p:pic>
      <p:pic>
        <p:nvPicPr>
          <p:cNvPr id="5" name="Εικόνα 4"/>
          <p:cNvPicPr>
            <a:picLocks noChangeAspect="1"/>
          </p:cNvPicPr>
          <p:nvPr/>
        </p:nvPicPr>
        <p:blipFill>
          <a:blip r:embed="rId3"/>
          <a:stretch>
            <a:fillRect/>
          </a:stretch>
        </p:blipFill>
        <p:spPr>
          <a:xfrm>
            <a:off x="4396155" y="539261"/>
            <a:ext cx="7087096" cy="5486401"/>
          </a:xfrm>
          <a:prstGeom prst="rect">
            <a:avLst/>
          </a:prstGeom>
        </p:spPr>
      </p:pic>
      <p:sp>
        <p:nvSpPr>
          <p:cNvPr id="6" name="Ορθογώνιο 5"/>
          <p:cNvSpPr/>
          <p:nvPr/>
        </p:nvSpPr>
        <p:spPr>
          <a:xfrm>
            <a:off x="3927231" y="6176963"/>
            <a:ext cx="5603630" cy="430887"/>
          </a:xfrm>
          <a:prstGeom prst="rect">
            <a:avLst/>
          </a:prstGeom>
        </p:spPr>
        <p:txBody>
          <a:bodyPr wrap="square">
            <a:spAutoFit/>
          </a:bodyPr>
          <a:lstStyle/>
          <a:p>
            <a:r>
              <a:rPr lang="el-GR" sz="2200" dirty="0" smtClean="0">
                <a:cs typeface="Times New Roman" panose="02020603050405020304" pitchFamily="18" charset="0"/>
              </a:rPr>
              <a:t>Αντιχαλαζικά δίχτυα σε καλλιέργειες</a:t>
            </a:r>
            <a:endParaRPr lang="el-GR" sz="2200" dirty="0"/>
          </a:p>
        </p:txBody>
      </p:sp>
    </p:spTree>
    <p:extLst>
      <p:ext uri="{BB962C8B-B14F-4D97-AF65-F5344CB8AC3E}">
        <p14:creationId xmlns:p14="http://schemas.microsoft.com/office/powerpoint/2010/main" val="227117386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806</Words>
  <Application>Microsoft Office PowerPoint</Application>
  <PresentationFormat>Ευρεία οθόνη</PresentationFormat>
  <Paragraphs>45</Paragraphs>
  <Slides>15</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15</vt:i4>
      </vt:variant>
    </vt:vector>
  </HeadingPairs>
  <TitlesOfParts>
    <vt:vector size="21" baseType="lpstr">
      <vt:lpstr>Arial</vt:lpstr>
      <vt:lpstr>Calibri</vt:lpstr>
      <vt:lpstr>Calibri Light</vt:lpstr>
      <vt:lpstr>Times New Roman</vt:lpstr>
      <vt:lpstr>Wingdings</vt:lpstr>
      <vt:lpstr>Θέμα του Office</vt:lpstr>
      <vt:lpstr>Εγκατάσταση και χάραξη οπωρώνα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30693</dc:creator>
  <cp:lastModifiedBy>admin</cp:lastModifiedBy>
  <cp:revision>24</cp:revision>
  <dcterms:created xsi:type="dcterms:W3CDTF">2021-05-20T19:36:04Z</dcterms:created>
  <dcterms:modified xsi:type="dcterms:W3CDTF">2022-05-19T09:31:10Z</dcterms:modified>
</cp:coreProperties>
</file>