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7"/>
  </p:handoutMasterIdLst>
  <p:sldIdLst>
    <p:sldId id="270" r:id="rId2"/>
    <p:sldId id="285" r:id="rId3"/>
    <p:sldId id="286" r:id="rId4"/>
    <p:sldId id="287" r:id="rId5"/>
    <p:sldId id="288" r:id="rId6"/>
    <p:sldId id="289" r:id="rId7"/>
    <p:sldId id="290" r:id="rId8"/>
    <p:sldId id="291" r:id="rId9"/>
    <p:sldId id="297" r:id="rId10"/>
    <p:sldId id="298" r:id="rId11"/>
    <p:sldId id="299" r:id="rId12"/>
    <p:sldId id="292" r:id="rId13"/>
    <p:sldId id="296" r:id="rId14"/>
    <p:sldId id="293" r:id="rId15"/>
    <p:sldId id="28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96" y="-3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D07D54-1A81-4965-AA49-55A5ADE1E47A}" type="datetimeFigureOut">
              <a:rPr lang="el-GR" smtClean="0"/>
              <a:pPr/>
              <a:t>23/11/2020</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4ADC4F-40EC-45FA-A487-6D09A45DC4C7}"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6009" y="536028"/>
            <a:ext cx="8596668" cy="3846786"/>
          </a:xfrm>
        </p:spPr>
        <p:txBody>
          <a:bodyPr>
            <a:normAutofit/>
          </a:bodyPr>
          <a:lstStyle/>
          <a:p>
            <a:pPr algn="ctr"/>
            <a:r>
              <a:rPr lang="el-GR" dirty="0" smtClean="0"/>
              <a:t>ΠΑΝΕΠΙΣΤΗΜΙΟ ΠΕΛΟΠΟΝΝΗΣΟΥ</a:t>
            </a:r>
            <a:br>
              <a:rPr lang="el-GR" dirty="0" smtClean="0"/>
            </a:br>
            <a:r>
              <a:rPr lang="el-GR" sz="2800" dirty="0" smtClean="0"/>
              <a:t>ΣΧΟΛΗ ΓΕΩΠΟΝΙΑΣ &amp; ΤΡΟΦΙΜΩΝ</a:t>
            </a:r>
            <a:r>
              <a:rPr lang="el-GR" dirty="0" smtClean="0"/>
              <a:t/>
            </a:r>
            <a:br>
              <a:rPr lang="el-GR" dirty="0" smtClean="0"/>
            </a:br>
            <a:r>
              <a:rPr lang="el-GR" sz="2800" dirty="0" smtClean="0"/>
              <a:t>Τμήμα Γεωπονίας </a:t>
            </a:r>
            <a:br>
              <a:rPr lang="el-GR" sz="2800" dirty="0" smtClean="0"/>
            </a:br>
            <a:r>
              <a:rPr lang="el-GR" sz="2800" dirty="0" smtClean="0"/>
              <a:t/>
            </a:r>
            <a:br>
              <a:rPr lang="el-GR" sz="2800" dirty="0" smtClean="0"/>
            </a:br>
            <a:r>
              <a:rPr lang="el-GR" sz="2800" dirty="0" smtClean="0"/>
              <a:t>Διοίκηση Γεωργικών Επιχειρήσεων </a:t>
            </a:r>
            <a:br>
              <a:rPr lang="el-GR" sz="2800" dirty="0" smtClean="0"/>
            </a:br>
            <a:r>
              <a:rPr lang="el-GR" sz="2800" dirty="0" smtClean="0"/>
              <a:t/>
            </a:r>
            <a:br>
              <a:rPr lang="el-GR" sz="2800" dirty="0" smtClean="0"/>
            </a:br>
            <a:r>
              <a:rPr lang="el-GR" sz="2800" dirty="0" smtClean="0"/>
              <a:t> </a:t>
            </a:r>
            <a:br>
              <a:rPr lang="el-GR" sz="2800" dirty="0" smtClean="0"/>
            </a:br>
            <a:r>
              <a:rPr lang="el-GR" sz="2800" b="1" dirty="0" smtClean="0"/>
              <a:t>Διάλεξη </a:t>
            </a:r>
            <a:r>
              <a:rPr lang="en-US" sz="2800" b="1" dirty="0" smtClean="0"/>
              <a:t>5</a:t>
            </a:r>
            <a:endParaRPr lang="el-GR" sz="2800" b="1" dirty="0"/>
          </a:p>
        </p:txBody>
      </p:sp>
      <p:sp>
        <p:nvSpPr>
          <p:cNvPr id="3" name="Θέση περιεχομένου 2"/>
          <p:cNvSpPr>
            <a:spLocks noGrp="1"/>
          </p:cNvSpPr>
          <p:nvPr>
            <p:ph idx="1"/>
          </p:nvPr>
        </p:nvSpPr>
        <p:spPr>
          <a:xfrm>
            <a:off x="677334" y="4845269"/>
            <a:ext cx="8596668" cy="1196093"/>
          </a:xfrm>
        </p:spPr>
        <p:txBody>
          <a:bodyPr/>
          <a:lstStyle/>
          <a:p>
            <a:pPr algn="r">
              <a:buNone/>
            </a:pPr>
            <a:r>
              <a:rPr lang="el-GR" dirty="0" smtClean="0"/>
              <a:t>Δρ Δημήτριος Π. Πετρόπουλος</a:t>
            </a:r>
          </a:p>
          <a:p>
            <a:pPr algn="r">
              <a:buNone/>
            </a:pPr>
            <a:r>
              <a:rPr lang="el-GR" dirty="0" smtClean="0"/>
              <a:t>Αναπληρωτής Καθηγητής «Γεωργικής Οικονομίας»</a:t>
            </a:r>
          </a:p>
          <a:p>
            <a:pPr marL="0" indent="0" algn="r">
              <a:buNone/>
            </a:pPr>
            <a:endParaRPr lang="el-GR" dirty="0"/>
          </a:p>
        </p:txBody>
      </p:sp>
    </p:spTree>
    <p:extLst>
      <p:ext uri="{BB962C8B-B14F-4D97-AF65-F5344CB8AC3E}">
        <p14:creationId xmlns="" xmlns:p14="http://schemas.microsoft.com/office/powerpoint/2010/main" val="355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880938" cy="1320800"/>
          </a:xfrm>
        </p:spPr>
        <p:txBody>
          <a:bodyPr>
            <a:normAutofit/>
          </a:bodyPr>
          <a:lstStyle/>
          <a:p>
            <a:pPr algn="ctr"/>
            <a:r>
              <a:rPr lang="el-GR" sz="2800" i="1" dirty="0" smtClean="0"/>
              <a:t>Ένωσε </a:t>
            </a:r>
            <a:r>
              <a:rPr lang="el-GR" sz="2800" i="1" dirty="0" smtClean="0"/>
              <a:t>και τις 9 τελείες χωρίς να </a:t>
            </a:r>
            <a:r>
              <a:rPr lang="el-GR" sz="2800" i="1" dirty="0" smtClean="0"/>
              <a:t>σηκώσεις </a:t>
            </a:r>
            <a:r>
              <a:rPr lang="el-GR" sz="2800" i="1" dirty="0" smtClean="0"/>
              <a:t>το στυλό </a:t>
            </a:r>
            <a:r>
              <a:rPr lang="el-GR" sz="2800" i="1" dirty="0" smtClean="0"/>
              <a:t>σου </a:t>
            </a:r>
            <a:r>
              <a:rPr lang="el-GR" sz="2800" i="1" dirty="0" smtClean="0"/>
              <a:t>από το χαρτί κάνοντας μόνο 4 ευθείες γραμμές.</a:t>
            </a:r>
            <a:endParaRPr lang="el-GR" sz="2800" i="1" dirty="0"/>
          </a:p>
        </p:txBody>
      </p:sp>
      <p:sp>
        <p:nvSpPr>
          <p:cNvPr id="3" name="2 - Θέση περιεχομένου"/>
          <p:cNvSpPr>
            <a:spLocks noGrp="1"/>
          </p:cNvSpPr>
          <p:nvPr>
            <p:ph idx="1"/>
          </p:nvPr>
        </p:nvSpPr>
        <p:spPr/>
        <p:txBody>
          <a:bodyPr/>
          <a:lstStyle/>
          <a:p>
            <a:endParaRPr lang="el-GR" dirty="0"/>
          </a:p>
        </p:txBody>
      </p:sp>
      <p:pic>
        <p:nvPicPr>
          <p:cNvPr id="6147" name="Picture 3" descr="9dots_50768"/>
          <p:cNvPicPr>
            <a:picLocks noChangeAspect="1" noChangeArrowheads="1"/>
          </p:cNvPicPr>
          <p:nvPr/>
        </p:nvPicPr>
        <p:blipFill>
          <a:blip r:embed="rId2"/>
          <a:srcRect/>
          <a:stretch>
            <a:fillRect/>
          </a:stretch>
        </p:blipFill>
        <p:spPr bwMode="auto">
          <a:xfrm>
            <a:off x="2206752" y="2157984"/>
            <a:ext cx="5242560" cy="399897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pic>
        <p:nvPicPr>
          <p:cNvPr id="7170" name="Picture 2" descr="https://s3.amazonaws.com/skinner-production/story_images/files/000/029/617/large/Ninedots-solved_50769.jpg?1524213671"/>
          <p:cNvPicPr>
            <a:picLocks noChangeAspect="1" noChangeArrowheads="1"/>
          </p:cNvPicPr>
          <p:nvPr/>
        </p:nvPicPr>
        <p:blipFill>
          <a:blip r:embed="rId2"/>
          <a:srcRect/>
          <a:stretch>
            <a:fillRect/>
          </a:stretch>
        </p:blipFill>
        <p:spPr bwMode="auto">
          <a:xfrm>
            <a:off x="3118231" y="2177478"/>
            <a:ext cx="3667125" cy="366712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9746826" cy="1320800"/>
          </a:xfrm>
        </p:spPr>
        <p:txBody>
          <a:bodyPr>
            <a:normAutofit/>
          </a:bodyPr>
          <a:lstStyle/>
          <a:p>
            <a:pPr algn="ctr"/>
            <a:r>
              <a:rPr lang="el-GR" sz="2800" dirty="0" smtClean="0"/>
              <a:t>Προσδιορίζοντας τις αιτίες που προκαλούν προβλήματα</a:t>
            </a:r>
            <a:endParaRPr lang="el-GR" sz="2800" dirty="0"/>
          </a:p>
        </p:txBody>
      </p:sp>
      <p:pic>
        <p:nvPicPr>
          <p:cNvPr id="2050" name="Picture 2" descr="C:\ΜΑΘΗΜΑΤΑ\ΔΙΟΙΚΗΣΗ ΓΕΩΡ ΕΚΜΕΤΑΛ\ΔΙΑΦΑΝΕΙΕΣ\2.png"/>
          <p:cNvPicPr>
            <a:picLocks noGrp="1" noChangeAspect="1" noChangeArrowheads="1"/>
          </p:cNvPicPr>
          <p:nvPr>
            <p:ph idx="1"/>
          </p:nvPr>
        </p:nvPicPr>
        <p:blipFill>
          <a:blip r:embed="rId2"/>
          <a:srcRect/>
          <a:stretch>
            <a:fillRect/>
          </a:stretch>
        </p:blipFill>
        <p:spPr bwMode="auto">
          <a:xfrm>
            <a:off x="1542256" y="2396359"/>
            <a:ext cx="7559703" cy="324769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098" name="Picture 2" descr="C:\ΜΑΘΗΜΑΤΑ\ΔΙΟΙΚΗΣΗ ΓΕΩΡ ΕΚΜΕΤΑΛ\ΔΙΑΦΑΝΕΙΕΣ\4.png"/>
          <p:cNvPicPr>
            <a:picLocks noGrp="1" noChangeAspect="1" noChangeArrowheads="1"/>
          </p:cNvPicPr>
          <p:nvPr>
            <p:ph idx="1"/>
          </p:nvPr>
        </p:nvPicPr>
        <p:blipFill>
          <a:blip r:embed="rId2"/>
          <a:srcRect/>
          <a:stretch>
            <a:fillRect/>
          </a:stretch>
        </p:blipFill>
        <p:spPr bwMode="auto">
          <a:xfrm>
            <a:off x="1542256" y="2901156"/>
            <a:ext cx="6867525" cy="24003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3074" name="Picture 2" descr="C:\ΜΑΘΗΜΑΤΑ\ΔΙΟΙΚΗΣΗ ΓΕΩΡ ΕΚΜΕΤΑΛ\ΔΙΑΦΑΝΕΙΕΣ\3.png"/>
          <p:cNvPicPr>
            <a:picLocks noGrp="1" noChangeAspect="1" noChangeArrowheads="1"/>
          </p:cNvPicPr>
          <p:nvPr>
            <p:ph idx="1"/>
          </p:nvPr>
        </p:nvPicPr>
        <p:blipFill>
          <a:blip r:embed="rId2"/>
          <a:srcRect/>
          <a:stretch>
            <a:fillRect/>
          </a:stretch>
        </p:blipFill>
        <p:spPr bwMode="auto">
          <a:xfrm>
            <a:off x="1542256" y="2767806"/>
            <a:ext cx="6867525" cy="2667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599"/>
            <a:ext cx="8596668" cy="1765739"/>
          </a:xfrm>
        </p:spPr>
        <p:txBody>
          <a:bodyPr>
            <a:normAutofit fontScale="90000"/>
          </a:bodyPr>
          <a:lstStyle/>
          <a:p>
            <a:pPr algn="ctr"/>
            <a:r>
              <a:rPr lang="en-US" dirty="0" smtClean="0"/>
              <a:t/>
            </a:r>
            <a:br>
              <a:rPr lang="en-US" dirty="0" smtClean="0"/>
            </a:br>
            <a:r>
              <a:rPr lang="en-US" dirty="0" smtClean="0"/>
              <a:t/>
            </a:r>
            <a:br>
              <a:rPr lang="en-US" dirty="0" smtClean="0"/>
            </a:br>
            <a:r>
              <a:rPr lang="el-GR" i="1" dirty="0" smtClean="0"/>
              <a:t>Ευχαριστώ </a:t>
            </a:r>
            <a:br>
              <a:rPr lang="el-GR" i="1" dirty="0" smtClean="0"/>
            </a:br>
            <a:r>
              <a:rPr lang="el-GR" i="1" dirty="0" smtClean="0"/>
              <a:t>για την προσοχή και συμμετοχή σας!</a:t>
            </a:r>
            <a:endParaRPr lang="el-GR" i="1" dirty="0"/>
          </a:p>
        </p:txBody>
      </p:sp>
      <p:sp>
        <p:nvSpPr>
          <p:cNvPr id="3" name="2 - Θέση περιεχομένου"/>
          <p:cNvSpPr>
            <a:spLocks noGrp="1"/>
          </p:cNvSpPr>
          <p:nvPr>
            <p:ph idx="1"/>
          </p:nvPr>
        </p:nvSpPr>
        <p:spPr>
          <a:xfrm>
            <a:off x="677334" y="2490952"/>
            <a:ext cx="8596668" cy="3478924"/>
          </a:xfrm>
        </p:spPr>
        <p:txBody>
          <a:bodyPr>
            <a:normAutofit lnSpcReduction="1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algn="r">
              <a:buNone/>
            </a:pPr>
            <a:r>
              <a:rPr lang="en-US" b="1" dirty="0" smtClean="0">
                <a:solidFill>
                  <a:schemeClr val="tx1">
                    <a:lumMod val="95000"/>
                    <a:lumOff val="5000"/>
                  </a:schemeClr>
                </a:solidFill>
                <a:hlinkClick r:id="rId2"/>
              </a:rPr>
              <a:t>Email: d.petropoulos@uop.gr</a:t>
            </a:r>
            <a:r>
              <a:rPr lang="en-US" b="1" dirty="0" smtClean="0">
                <a:solidFill>
                  <a:schemeClr val="tx1">
                    <a:lumMod val="95000"/>
                    <a:lumOff val="5000"/>
                  </a:schemeClr>
                </a:solidFill>
              </a:rPr>
              <a:t> </a:t>
            </a:r>
            <a:endParaRPr lang="el-GR" b="1"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Περιεχόμενα</a:t>
            </a:r>
            <a:r>
              <a:rPr lang="en-US" dirty="0" smtClean="0"/>
              <a:t/>
            </a:r>
            <a:br>
              <a:rPr lang="en-US" dirty="0" smtClean="0"/>
            </a:br>
            <a:endParaRPr lang="el-GR" dirty="0"/>
          </a:p>
        </p:txBody>
      </p:sp>
      <p:sp>
        <p:nvSpPr>
          <p:cNvPr id="3" name="2 - Θέση περιεχομένου"/>
          <p:cNvSpPr>
            <a:spLocks noGrp="1"/>
          </p:cNvSpPr>
          <p:nvPr>
            <p:ph idx="1"/>
          </p:nvPr>
        </p:nvSpPr>
        <p:spPr>
          <a:xfrm>
            <a:off x="677334" y="1804415"/>
            <a:ext cx="8596668" cy="4236947"/>
          </a:xfrm>
        </p:spPr>
        <p:txBody>
          <a:bodyPr/>
          <a:lstStyle/>
          <a:p>
            <a:r>
              <a:rPr lang="el-GR" dirty="0" smtClean="0"/>
              <a:t>Διαχείριση και αβεβαιότητα </a:t>
            </a:r>
            <a:r>
              <a:rPr lang="el-GR" dirty="0" smtClean="0"/>
              <a:t>κινδύνου</a:t>
            </a:r>
            <a:endParaRPr lang="en-US" dirty="0" smtClean="0"/>
          </a:p>
          <a:p>
            <a:r>
              <a:rPr lang="el-GR" dirty="0" smtClean="0"/>
              <a:t>Μέθοδοι μείωσης του κινδύνου και της </a:t>
            </a:r>
            <a:r>
              <a:rPr lang="el-GR" dirty="0" smtClean="0"/>
              <a:t>αβεβαιότητας</a:t>
            </a:r>
            <a:endParaRPr lang="en-US" dirty="0" smtClean="0"/>
          </a:p>
          <a:p>
            <a:r>
              <a:rPr lang="el-GR" dirty="0" smtClean="0"/>
              <a:t>Αρχές ανάλυσης</a:t>
            </a:r>
            <a:r>
              <a:rPr lang="el-GR" dirty="0" smtClean="0"/>
              <a:t> </a:t>
            </a:r>
            <a:endParaRPr lang="en-US" dirty="0" smtClean="0"/>
          </a:p>
          <a:p>
            <a:r>
              <a:rPr lang="el-GR" dirty="0" smtClean="0"/>
              <a:t>Λήψη αποφάσεων</a:t>
            </a:r>
            <a:r>
              <a:rPr lang="el-GR" dirty="0" smtClean="0"/>
              <a:t> </a:t>
            </a:r>
          </a:p>
          <a:p>
            <a:r>
              <a:rPr lang="el-GR" dirty="0" smtClean="0"/>
              <a:t>Μοντέλο επίλυσης </a:t>
            </a:r>
            <a:r>
              <a:rPr lang="el-GR" dirty="0" smtClean="0"/>
              <a:t>προβλημάτων</a:t>
            </a:r>
          </a:p>
          <a:p>
            <a:r>
              <a:rPr lang="el-GR" dirty="0" smtClean="0"/>
              <a:t>Δύο τρόποι επίλυσης </a:t>
            </a:r>
            <a:r>
              <a:rPr lang="el-GR" dirty="0" smtClean="0"/>
              <a:t>προβλημάτων</a:t>
            </a:r>
          </a:p>
          <a:p>
            <a:r>
              <a:rPr lang="el-GR" dirty="0" smtClean="0"/>
              <a:t>Σκέψεις εκτός ορίων…</a:t>
            </a:r>
          </a:p>
          <a:p>
            <a:r>
              <a:rPr lang="el-GR" dirty="0" smtClean="0"/>
              <a:t>Προσδιορίζοντας τις αιτίες που προκαλούν προβλήματα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Η αγροτική παραγωγή υπόκειται σε </a:t>
            </a:r>
            <a:r>
              <a:rPr lang="el-GR" sz="2400" b="1" dirty="0" smtClean="0"/>
              <a:t>κίνδυνο</a:t>
            </a:r>
            <a:r>
              <a:rPr lang="el-GR" dirty="0" smtClean="0"/>
              <a:t> και </a:t>
            </a:r>
            <a:r>
              <a:rPr lang="el-GR" sz="2400" b="1" dirty="0" smtClean="0"/>
              <a:t>αβεβαιότητα</a:t>
            </a:r>
          </a:p>
          <a:p>
            <a:r>
              <a:rPr lang="el-GR" dirty="0" smtClean="0"/>
              <a:t>Σπάνια μπορούν να προβλεφθούν: οι αποδόσεις, οι τιμές, οι ασθένειες, τα καιρικά φαινόμενα</a:t>
            </a:r>
          </a:p>
          <a:p>
            <a:r>
              <a:rPr lang="el-GR" dirty="0" smtClean="0"/>
              <a:t>Το κέρδος καθορίζεται: από τις τιμές πώλησης, από τις αγοράς εφοδίων και παραγωγικών συντελεστών, τις αποδόσεις </a:t>
            </a:r>
          </a:p>
          <a:p>
            <a:r>
              <a:rPr lang="el-GR" dirty="0" smtClean="0"/>
              <a:t>Οι αποδόσεις καθορίζονται: από τις καιρικές και κλιματικές συνθήκες και από πολλούς μεταβλητούς παράγοντες</a:t>
            </a:r>
          </a:p>
          <a:p>
            <a:endParaRPr lang="el-GR" dirty="0" smtClean="0"/>
          </a:p>
          <a:p>
            <a:r>
              <a:rPr lang="el-GR" b="1" i="1" dirty="0" smtClean="0"/>
              <a:t>Τα αποτελέσματα των αγροτικών εκμεταλλεύσεων είναι μεταβλητά και απρόβλεπτα  - </a:t>
            </a:r>
            <a:r>
              <a:rPr lang="el-GR" sz="2000" b="1" i="1" dirty="0" smtClean="0"/>
              <a:t>Μεταβλητότητα</a:t>
            </a:r>
            <a:r>
              <a:rPr lang="el-GR" b="1" i="1" dirty="0" smtClean="0"/>
              <a:t> </a:t>
            </a:r>
            <a:endParaRPr lang="el-GR"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3" y="609600"/>
            <a:ext cx="10768433" cy="714703"/>
          </a:xfrm>
        </p:spPr>
        <p:txBody>
          <a:bodyPr>
            <a:normAutofit/>
          </a:bodyPr>
          <a:lstStyle/>
          <a:p>
            <a:pPr algn="ctr"/>
            <a:r>
              <a:rPr lang="el-GR" sz="3200" dirty="0" smtClean="0"/>
              <a:t>Μέθοδοι μείωσης του κινδύνου και της αβεβαιότητας</a:t>
            </a:r>
            <a:endParaRPr lang="el-GR" sz="3200" dirty="0"/>
          </a:p>
        </p:txBody>
      </p:sp>
      <p:sp>
        <p:nvSpPr>
          <p:cNvPr id="3" name="2 - Θέση περιεχομένου"/>
          <p:cNvSpPr>
            <a:spLocks noGrp="1"/>
          </p:cNvSpPr>
          <p:nvPr>
            <p:ph idx="1"/>
          </p:nvPr>
        </p:nvSpPr>
        <p:spPr>
          <a:xfrm>
            <a:off x="677334" y="2048255"/>
            <a:ext cx="8596668" cy="3993107"/>
          </a:xfrm>
        </p:spPr>
        <p:txBody>
          <a:bodyPr/>
          <a:lstStyle/>
          <a:p>
            <a:pPr>
              <a:buFont typeface="+mj-lt"/>
              <a:buAutoNum type="arabicPeriod"/>
            </a:pPr>
            <a:r>
              <a:rPr lang="el-GR" sz="3200" dirty="0" smtClean="0"/>
              <a:t>Ασφάλιση</a:t>
            </a:r>
          </a:p>
          <a:p>
            <a:pPr>
              <a:buFont typeface="+mj-lt"/>
              <a:buAutoNum type="arabicPeriod"/>
            </a:pPr>
            <a:r>
              <a:rPr lang="el-GR" sz="3200" dirty="0" smtClean="0"/>
              <a:t>Διαφοροποίηση</a:t>
            </a:r>
          </a:p>
          <a:p>
            <a:pPr>
              <a:buFont typeface="+mj-lt"/>
              <a:buAutoNum type="arabicPeriod"/>
            </a:pPr>
            <a:r>
              <a:rPr lang="el-GR" sz="3200" dirty="0" smtClean="0"/>
              <a:t>Συμβόλαια</a:t>
            </a:r>
          </a:p>
          <a:p>
            <a:pPr>
              <a:buFont typeface="+mj-lt"/>
              <a:buAutoNum type="arabicPeriod"/>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599090"/>
          </a:xfrm>
        </p:spPr>
        <p:txBody>
          <a:bodyPr>
            <a:normAutofit fontScale="90000"/>
          </a:bodyPr>
          <a:lstStyle/>
          <a:p>
            <a:pPr algn="ctr"/>
            <a:r>
              <a:rPr lang="el-GR" dirty="0" smtClean="0"/>
              <a:t>Αρχές ανάλυσης</a:t>
            </a:r>
            <a:endParaRPr lang="el-GR" dirty="0"/>
          </a:p>
        </p:txBody>
      </p:sp>
      <p:sp>
        <p:nvSpPr>
          <p:cNvPr id="3" name="2 - Θέση περιεχομένου"/>
          <p:cNvSpPr>
            <a:spLocks noGrp="1"/>
          </p:cNvSpPr>
          <p:nvPr>
            <p:ph idx="1"/>
          </p:nvPr>
        </p:nvSpPr>
        <p:spPr>
          <a:xfrm>
            <a:off x="677334" y="1502979"/>
            <a:ext cx="8596668" cy="4538383"/>
          </a:xfrm>
        </p:spPr>
        <p:txBody>
          <a:bodyPr/>
          <a:lstStyle/>
          <a:p>
            <a:pPr>
              <a:buNone/>
            </a:pPr>
            <a:r>
              <a:rPr lang="el-GR" dirty="0" smtClean="0"/>
              <a:t>Κάθε πρόβλημα λήψης αποφάσεων έχει διαφορετικά στοιχεία τα οποία θα πρέπει να ληφθούν υπόψη. Γενικά στοιχεία είναι τα εξής:</a:t>
            </a:r>
          </a:p>
          <a:p>
            <a:pPr>
              <a:buFont typeface="+mj-lt"/>
              <a:buAutoNum type="arabicPeriod"/>
            </a:pPr>
            <a:r>
              <a:rPr lang="el-GR" dirty="0" smtClean="0"/>
              <a:t>Απαρίθμηση εναλλακτικών επιλογών</a:t>
            </a:r>
          </a:p>
          <a:p>
            <a:pPr>
              <a:buFont typeface="+mj-lt"/>
              <a:buAutoNum type="arabicPeriod"/>
            </a:pPr>
            <a:r>
              <a:rPr lang="el-GR" dirty="0" smtClean="0"/>
              <a:t>Απαρίθμηση παραγόντων που επηρεάζονται από τις πιθανές εναλλακτικές επιλογές</a:t>
            </a:r>
          </a:p>
          <a:p>
            <a:pPr>
              <a:buFont typeface="+mj-lt"/>
              <a:buAutoNum type="arabicPeriod"/>
            </a:pPr>
            <a:r>
              <a:rPr lang="el-GR" dirty="0" smtClean="0"/>
              <a:t>Παράγοντες που δεν μπορούν  να προβλεφθούν με βεβαιότητα</a:t>
            </a:r>
          </a:p>
          <a:p>
            <a:pPr>
              <a:buFont typeface="+mj-lt"/>
              <a:buAutoNum type="arabicPeriod"/>
            </a:pPr>
            <a:r>
              <a:rPr lang="el-GR" dirty="0" smtClean="0"/>
              <a:t>Εξέταση διαφορετικών σεναρίων αποδόσεων και τιμών</a:t>
            </a:r>
          </a:p>
          <a:p>
            <a:pPr>
              <a:buFont typeface="+mj-lt"/>
              <a:buAutoNum type="arabicPeriod"/>
            </a:pPr>
            <a:r>
              <a:rPr lang="el-GR" dirty="0" smtClean="0"/>
              <a:t>Εκτίμηση πιθανοτήτων να προκύψει κάθε κατάσταση (ανατρέχοντας σε καταγραφές, καταφεύγοντας στην εμπειρία ή συνδυασμό και των δύο)</a:t>
            </a:r>
          </a:p>
          <a:p>
            <a:pPr>
              <a:buFont typeface="+mj-lt"/>
              <a:buAutoNum type="arabicPeriod"/>
            </a:pPr>
            <a:r>
              <a:rPr lang="el-GR" dirty="0" smtClean="0"/>
              <a:t>Υπολογισμό των μεταβολών στις αποδόσεις και στα κόστη για κάθε εναλλακτική απόφαση</a:t>
            </a:r>
          </a:p>
          <a:p>
            <a:pPr>
              <a:buFont typeface="+mj-lt"/>
              <a:buAutoNum type="arabicPeriod"/>
            </a:pPr>
            <a:r>
              <a:rPr lang="el-GR" dirty="0" smtClean="0"/>
              <a:t>Να συγκρίνει τις εναλλακτικές επιλογές και να επιλέγει την καλύτερη.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609600"/>
            <a:ext cx="8596668" cy="641131"/>
          </a:xfrm>
        </p:spPr>
        <p:txBody>
          <a:bodyPr/>
          <a:lstStyle/>
          <a:p>
            <a:pPr algn="ctr"/>
            <a:r>
              <a:rPr lang="el-GR" dirty="0" smtClean="0"/>
              <a:t>Λήψη αποφάσεων</a:t>
            </a:r>
            <a:endParaRPr lang="el-GR" dirty="0"/>
          </a:p>
        </p:txBody>
      </p:sp>
      <p:sp>
        <p:nvSpPr>
          <p:cNvPr id="3" name="2 - Θέση περιεχομένου"/>
          <p:cNvSpPr>
            <a:spLocks noGrp="1"/>
          </p:cNvSpPr>
          <p:nvPr>
            <p:ph idx="1"/>
          </p:nvPr>
        </p:nvSpPr>
        <p:spPr>
          <a:xfrm>
            <a:off x="677334" y="2072639"/>
            <a:ext cx="9442026" cy="3968723"/>
          </a:xfrm>
        </p:spPr>
        <p:txBody>
          <a:bodyPr>
            <a:normAutofit/>
          </a:bodyPr>
          <a:lstStyle/>
          <a:p>
            <a:r>
              <a:rPr lang="el-GR" sz="2400" dirty="0" smtClean="0"/>
              <a:t>11 στάδια στη διαδικασία επίλυσης προβλημάτων και λήψης αποφάσεων</a:t>
            </a:r>
          </a:p>
          <a:p>
            <a:r>
              <a:rPr lang="el-GR" sz="2400" dirty="0" smtClean="0"/>
              <a:t>5 σχετίζονται με την ανάλυση των προβλημάτων</a:t>
            </a:r>
          </a:p>
          <a:p>
            <a:r>
              <a:rPr lang="el-GR" sz="2400" dirty="0" smtClean="0"/>
              <a:t> 6 αφορούν στη λήψη αποφάσεων</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77334" y="189186"/>
            <a:ext cx="8596668" cy="504497"/>
          </a:xfrm>
        </p:spPr>
        <p:txBody>
          <a:bodyPr>
            <a:noAutofit/>
          </a:bodyPr>
          <a:lstStyle/>
          <a:p>
            <a:pPr algn="ctr"/>
            <a:r>
              <a:rPr lang="el-GR" dirty="0" smtClean="0"/>
              <a:t>Μοντέλο επίλυσης προβλημάτων</a:t>
            </a:r>
            <a:endParaRPr lang="el-GR" dirty="0"/>
          </a:p>
        </p:txBody>
      </p:sp>
      <p:pic>
        <p:nvPicPr>
          <p:cNvPr id="1026" name="Picture 2" descr="C:\ΜΑΘΗΜΑΤΑ\ΔΙΟΙΚΗΣΗ ΓΕΩΡ ΕΚΜΕΤΑΛ\ΔΙΑΦΑΝΕΙΕΣ\1.png"/>
          <p:cNvPicPr>
            <a:picLocks noGrp="1" noChangeAspect="1" noChangeArrowheads="1"/>
          </p:cNvPicPr>
          <p:nvPr>
            <p:ph idx="1"/>
          </p:nvPr>
        </p:nvPicPr>
        <p:blipFill>
          <a:blip r:embed="rId2"/>
          <a:srcRect/>
          <a:stretch>
            <a:fillRect/>
          </a:stretch>
        </p:blipFill>
        <p:spPr bwMode="auto">
          <a:xfrm>
            <a:off x="1219200" y="588580"/>
            <a:ext cx="7683061" cy="6096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Δύο τρόποι επίλυσης προβλημάτων</a:t>
            </a:r>
            <a:endParaRPr lang="el-GR" dirty="0"/>
          </a:p>
        </p:txBody>
      </p:sp>
      <p:graphicFrame>
        <p:nvGraphicFramePr>
          <p:cNvPr id="5" name="4 - Θέση περιεχομένου"/>
          <p:cNvGraphicFramePr>
            <a:graphicFrameLocks noGrp="1"/>
          </p:cNvGraphicFramePr>
          <p:nvPr>
            <p:ph idx="1"/>
          </p:nvPr>
        </p:nvGraphicFramePr>
        <p:xfrm>
          <a:off x="210208" y="2160588"/>
          <a:ext cx="11140963" cy="2834640"/>
        </p:xfrm>
        <a:graphic>
          <a:graphicData uri="http://schemas.openxmlformats.org/drawingml/2006/table">
            <a:tbl>
              <a:tblPr firstRow="1" bandRow="1">
                <a:tableStyleId>{5C22544A-7EE6-4342-B048-85BDC9FD1C3A}</a:tableStyleId>
              </a:tblPr>
              <a:tblGrid>
                <a:gridCol w="1355833"/>
                <a:gridCol w="1502980"/>
                <a:gridCol w="1487264"/>
                <a:gridCol w="1153490"/>
                <a:gridCol w="1460777"/>
                <a:gridCol w="1456047"/>
                <a:gridCol w="1432206"/>
                <a:gridCol w="1292366"/>
              </a:tblGrid>
              <a:tr h="370840">
                <a:tc>
                  <a:txBody>
                    <a:bodyPr/>
                    <a:lstStyle/>
                    <a:p>
                      <a:r>
                        <a:rPr lang="el-GR" dirty="0" smtClean="0"/>
                        <a:t>Προσέγγιση / Στάδια</a:t>
                      </a:r>
                      <a:endParaRPr lang="el-GR" dirty="0"/>
                    </a:p>
                  </a:txBody>
                  <a:tcPr/>
                </a:tc>
                <a:tc>
                  <a:txBody>
                    <a:bodyPr/>
                    <a:lstStyle/>
                    <a:p>
                      <a:r>
                        <a:rPr lang="el-GR" dirty="0" smtClean="0"/>
                        <a:t>Προσδιορισμός προβλήματος</a:t>
                      </a:r>
                      <a:endParaRPr lang="el-GR" dirty="0"/>
                    </a:p>
                  </a:txBody>
                  <a:tcPr/>
                </a:tc>
                <a:tc>
                  <a:txBody>
                    <a:bodyPr/>
                    <a:lstStyle/>
                    <a:p>
                      <a:r>
                        <a:rPr lang="el-GR" dirty="0" smtClean="0"/>
                        <a:t>Προσδιορισμός αιτιών</a:t>
                      </a:r>
                      <a:endParaRPr lang="el-GR" dirty="0"/>
                    </a:p>
                  </a:txBody>
                  <a:tcPr/>
                </a:tc>
                <a:tc>
                  <a:txBody>
                    <a:bodyPr/>
                    <a:lstStyle/>
                    <a:p>
                      <a:r>
                        <a:rPr lang="el-GR" dirty="0" smtClean="0"/>
                        <a:t>Ανάλυση επιπτώσεων</a:t>
                      </a:r>
                      <a:endParaRPr lang="el-GR" dirty="0"/>
                    </a:p>
                  </a:txBody>
                  <a:tcPr/>
                </a:tc>
                <a:tc>
                  <a:txBody>
                    <a:bodyPr/>
                    <a:lstStyle/>
                    <a:p>
                      <a:r>
                        <a:rPr lang="el-GR" dirty="0" smtClean="0"/>
                        <a:t>Σκοπός των αποφάσεων</a:t>
                      </a:r>
                      <a:endParaRPr lang="el-GR" dirty="0"/>
                    </a:p>
                  </a:txBody>
                  <a:tcPr/>
                </a:tc>
                <a:tc>
                  <a:txBody>
                    <a:bodyPr/>
                    <a:lstStyle/>
                    <a:p>
                      <a:r>
                        <a:rPr lang="el-GR" dirty="0" smtClean="0"/>
                        <a:t>Γενική ιδέα</a:t>
                      </a:r>
                      <a:endParaRPr lang="el-GR" dirty="0"/>
                    </a:p>
                  </a:txBody>
                  <a:tcPr/>
                </a:tc>
                <a:tc>
                  <a:txBody>
                    <a:bodyPr/>
                    <a:lstStyle/>
                    <a:p>
                      <a:r>
                        <a:rPr lang="el-GR" dirty="0" smtClean="0"/>
                        <a:t>Κόστος και εφαρμογή</a:t>
                      </a:r>
                      <a:endParaRPr lang="el-GR" dirty="0"/>
                    </a:p>
                  </a:txBody>
                  <a:tcPr/>
                </a:tc>
                <a:tc>
                  <a:txBody>
                    <a:bodyPr/>
                    <a:lstStyle/>
                    <a:p>
                      <a:r>
                        <a:rPr lang="el-GR" dirty="0" smtClean="0"/>
                        <a:t>Υλοποίηση </a:t>
                      </a:r>
                      <a:endParaRPr lang="el-GR" dirty="0"/>
                    </a:p>
                  </a:txBody>
                  <a:tcPr/>
                </a:tc>
              </a:tr>
              <a:tr h="370840">
                <a:tc>
                  <a:txBody>
                    <a:bodyPr/>
                    <a:lstStyle/>
                    <a:p>
                      <a:r>
                        <a:rPr lang="el-GR" sz="1600" dirty="0" smtClean="0"/>
                        <a:t>Αναλυτική </a:t>
                      </a:r>
                      <a:endParaRPr lang="el-GR" sz="1600" dirty="0"/>
                    </a:p>
                  </a:txBody>
                  <a:tcPr/>
                </a:tc>
                <a:tc>
                  <a:txBody>
                    <a:bodyPr/>
                    <a:lstStyle/>
                    <a:p>
                      <a:r>
                        <a:rPr lang="el-GR" sz="1600" dirty="0" smtClean="0"/>
                        <a:t>Περιορισμένος </a:t>
                      </a:r>
                      <a:endParaRPr lang="el-GR" sz="1600" dirty="0"/>
                    </a:p>
                  </a:txBody>
                  <a:tcPr/>
                </a:tc>
                <a:tc>
                  <a:txBody>
                    <a:bodyPr/>
                    <a:lstStyle/>
                    <a:p>
                      <a:r>
                        <a:rPr lang="el-GR" sz="1600" dirty="0" smtClean="0"/>
                        <a:t>Βασικές μετρήσιμες</a:t>
                      </a:r>
                      <a:endParaRPr lang="el-GR" sz="1600" dirty="0"/>
                    </a:p>
                  </a:txBody>
                  <a:tcPr/>
                </a:tc>
                <a:tc>
                  <a:txBody>
                    <a:bodyPr/>
                    <a:lstStyle/>
                    <a:p>
                      <a:r>
                        <a:rPr lang="el-GR" sz="1600" dirty="0" smtClean="0"/>
                        <a:t>Ποσοτικές </a:t>
                      </a:r>
                      <a:endParaRPr lang="el-GR" sz="1600" dirty="0"/>
                    </a:p>
                  </a:txBody>
                  <a:tcPr/>
                </a:tc>
                <a:tc>
                  <a:txBody>
                    <a:bodyPr/>
                    <a:lstStyle/>
                    <a:p>
                      <a:r>
                        <a:rPr lang="el-GR" sz="1600" dirty="0" smtClean="0"/>
                        <a:t>Αναδόμηση του κανόνα</a:t>
                      </a:r>
                      <a:endParaRPr lang="el-GR" sz="1600" dirty="0"/>
                    </a:p>
                  </a:txBody>
                  <a:tcPr/>
                </a:tc>
                <a:tc>
                  <a:txBody>
                    <a:bodyPr/>
                    <a:lstStyle/>
                    <a:p>
                      <a:r>
                        <a:rPr lang="el-GR" sz="1600" dirty="0" smtClean="0"/>
                        <a:t>Άνευ περιορισμών</a:t>
                      </a:r>
                      <a:endParaRPr lang="el-GR" sz="1600" dirty="0"/>
                    </a:p>
                  </a:txBody>
                  <a:tcPr/>
                </a:tc>
                <a:tc>
                  <a:txBody>
                    <a:bodyPr/>
                    <a:lstStyle/>
                    <a:p>
                      <a:r>
                        <a:rPr lang="el-GR" sz="1600" dirty="0" err="1" smtClean="0"/>
                        <a:t>Προγραμμα</a:t>
                      </a:r>
                      <a:r>
                        <a:rPr lang="el-GR" sz="1600" dirty="0" smtClean="0"/>
                        <a:t>-</a:t>
                      </a:r>
                      <a:r>
                        <a:rPr lang="el-GR" sz="1600" dirty="0" err="1" smtClean="0"/>
                        <a:t>τισμένη</a:t>
                      </a:r>
                      <a:r>
                        <a:rPr lang="el-GR" sz="1600" dirty="0" smtClean="0"/>
                        <a:t> </a:t>
                      </a:r>
                      <a:endParaRPr lang="el-GR" sz="1600" dirty="0"/>
                    </a:p>
                  </a:txBody>
                  <a:tcPr/>
                </a:tc>
                <a:tc>
                  <a:txBody>
                    <a:bodyPr/>
                    <a:lstStyle/>
                    <a:p>
                      <a:r>
                        <a:rPr lang="el-GR" sz="1600" dirty="0" err="1" smtClean="0"/>
                        <a:t>Παρακο</a:t>
                      </a:r>
                      <a:r>
                        <a:rPr lang="el-GR" sz="1600" dirty="0" smtClean="0"/>
                        <a:t>-</a:t>
                      </a:r>
                    </a:p>
                    <a:p>
                      <a:r>
                        <a:rPr lang="el-GR" sz="1600" dirty="0" err="1" smtClean="0"/>
                        <a:t>λουθήσιμη</a:t>
                      </a:r>
                      <a:r>
                        <a:rPr lang="el-GR" sz="1600" dirty="0" smtClean="0"/>
                        <a:t> </a:t>
                      </a:r>
                      <a:endParaRPr lang="el-GR" sz="1600" dirty="0"/>
                    </a:p>
                  </a:txBody>
                  <a:tcPr/>
                </a:tc>
              </a:tr>
              <a:tr h="370840">
                <a:tc>
                  <a:txBody>
                    <a:bodyPr/>
                    <a:lstStyle/>
                    <a:p>
                      <a:r>
                        <a:rPr lang="el-GR" sz="1600" dirty="0" smtClean="0"/>
                        <a:t>Δημιουργική </a:t>
                      </a:r>
                      <a:endParaRPr lang="el-GR" sz="1600" dirty="0"/>
                    </a:p>
                  </a:txBody>
                  <a:tcPr/>
                </a:tc>
                <a:tc>
                  <a:txBody>
                    <a:bodyPr/>
                    <a:lstStyle/>
                    <a:p>
                      <a:r>
                        <a:rPr lang="el-GR" sz="1600" dirty="0" smtClean="0"/>
                        <a:t>Ευρύς </a:t>
                      </a:r>
                      <a:endParaRPr lang="el-GR" sz="1600" dirty="0"/>
                    </a:p>
                  </a:txBody>
                  <a:tcPr/>
                </a:tc>
                <a:tc>
                  <a:txBody>
                    <a:bodyPr/>
                    <a:lstStyle/>
                    <a:p>
                      <a:r>
                        <a:rPr lang="el-GR" sz="1600" dirty="0" smtClean="0"/>
                        <a:t>Περιοριστικές στη δημιουργικότητα</a:t>
                      </a:r>
                      <a:endParaRPr lang="el-GR" sz="1600" dirty="0"/>
                    </a:p>
                  </a:txBody>
                  <a:tcPr/>
                </a:tc>
                <a:tc>
                  <a:txBody>
                    <a:bodyPr/>
                    <a:lstStyle/>
                    <a:p>
                      <a:r>
                        <a:rPr lang="el-GR" sz="1600" dirty="0" smtClean="0"/>
                        <a:t>ποιοτικές</a:t>
                      </a:r>
                      <a:endParaRPr lang="el-GR" sz="1600" dirty="0"/>
                    </a:p>
                  </a:txBody>
                  <a:tcPr/>
                </a:tc>
                <a:tc>
                  <a:txBody>
                    <a:bodyPr/>
                    <a:lstStyle/>
                    <a:p>
                      <a:r>
                        <a:rPr lang="el-GR" sz="1600" dirty="0" smtClean="0"/>
                        <a:t>Επίτευξη επιθυμητού </a:t>
                      </a:r>
                      <a:endParaRPr lang="el-GR" sz="1600" dirty="0"/>
                    </a:p>
                  </a:txBody>
                  <a:tcPr/>
                </a:tc>
                <a:tc>
                  <a:txBody>
                    <a:bodyPr/>
                    <a:lstStyle/>
                    <a:p>
                      <a:r>
                        <a:rPr lang="el-GR" sz="1600" dirty="0" smtClean="0"/>
                        <a:t>Άνευ περιορισμών </a:t>
                      </a:r>
                      <a:endParaRPr lang="el-GR" sz="1600" dirty="0"/>
                    </a:p>
                  </a:txBody>
                  <a:tcPr/>
                </a:tc>
                <a:tc>
                  <a:txBody>
                    <a:bodyPr/>
                    <a:lstStyle/>
                    <a:p>
                      <a:r>
                        <a:rPr lang="el-GR" sz="1600" dirty="0" err="1" smtClean="0"/>
                        <a:t>Προγραμμα</a:t>
                      </a:r>
                      <a:r>
                        <a:rPr lang="el-GR" sz="1600" dirty="0" smtClean="0"/>
                        <a:t>-</a:t>
                      </a:r>
                      <a:r>
                        <a:rPr lang="el-GR" sz="1600" dirty="0" err="1" smtClean="0"/>
                        <a:t>τισμένη</a:t>
                      </a:r>
                      <a:r>
                        <a:rPr lang="el-GR" sz="1600" dirty="0" smtClean="0"/>
                        <a:t> </a:t>
                      </a:r>
                      <a:endParaRPr lang="el-GR" sz="1600" dirty="0"/>
                    </a:p>
                  </a:txBody>
                  <a:tcPr/>
                </a:tc>
                <a:tc>
                  <a:txBody>
                    <a:bodyPr/>
                    <a:lstStyle/>
                    <a:p>
                      <a:r>
                        <a:rPr lang="el-GR" sz="1600" dirty="0" err="1" smtClean="0"/>
                        <a:t>Παρακο</a:t>
                      </a:r>
                      <a:r>
                        <a:rPr lang="el-GR" sz="1600" dirty="0" smtClean="0"/>
                        <a:t>-</a:t>
                      </a:r>
                      <a:r>
                        <a:rPr lang="el-GR" sz="1600" smtClean="0"/>
                        <a:t>λουθήσιμη</a:t>
                      </a:r>
                      <a:r>
                        <a:rPr lang="el-GR" sz="1600" dirty="0" smtClean="0"/>
                        <a:t> </a:t>
                      </a:r>
                      <a:endParaRPr lang="el-GR" sz="16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i="1" dirty="0" smtClean="0"/>
              <a:t>Σκέψου εκτός ορίων…</a:t>
            </a:r>
            <a:endParaRPr lang="el-GR" i="1" dirty="0"/>
          </a:p>
        </p:txBody>
      </p:sp>
      <p:sp>
        <p:nvSpPr>
          <p:cNvPr id="3" name="2 - Θέση περιεχομένου"/>
          <p:cNvSpPr>
            <a:spLocks noGrp="1"/>
          </p:cNvSpPr>
          <p:nvPr>
            <p:ph idx="1"/>
          </p:nvPr>
        </p:nvSpPr>
        <p:spPr>
          <a:xfrm>
            <a:off x="677334" y="1804417"/>
            <a:ext cx="9198186" cy="4236946"/>
          </a:xfrm>
        </p:spPr>
        <p:txBody>
          <a:bodyPr>
            <a:normAutofit/>
          </a:bodyPr>
          <a:lstStyle/>
          <a:p>
            <a:r>
              <a:rPr lang="el-GR" dirty="0" smtClean="0"/>
              <a:t>ΕΡΩΤΗΣΗ 1: Πρέπει </a:t>
            </a:r>
            <a:r>
              <a:rPr lang="el-GR" dirty="0" smtClean="0"/>
              <a:t>να επιλέξεις να μπεις σε ένα από τα τρία παρακάτω δωμάτια: Στο πρώτο υπάρχει πυρκαγιά. Στο δεύτερο υπάρχουν τίγρεις που έχουν τρία χρόνια να φάνε. Στο τρίτο υπάρχουν δολοφόνοι με γεμάτα όπλα. Ποιο δωμάτιο επιλέγεις</a:t>
            </a:r>
            <a:r>
              <a:rPr lang="el-GR" dirty="0" smtClean="0"/>
              <a:t>;</a:t>
            </a:r>
          </a:p>
          <a:p>
            <a:r>
              <a:rPr lang="el-GR" dirty="0" smtClean="0"/>
              <a:t>ΕΡΩΤΗΣΗΣ 2: Η </a:t>
            </a:r>
            <a:r>
              <a:rPr lang="el-GR" dirty="0" smtClean="0"/>
              <a:t>μαμά του Γιάννη έχει τέσσερα παιδιά. Τον έναν τον λένε Απρίλιο, τον δεύτερο Μάη, τον τρίτο Ιούνιο. Πώς λένε το τέταρτο παιδί</a:t>
            </a:r>
            <a:r>
              <a:rPr lang="el-GR" dirty="0" smtClean="0"/>
              <a:t>;</a:t>
            </a:r>
          </a:p>
          <a:p>
            <a:r>
              <a:rPr lang="el-GR" dirty="0" smtClean="0"/>
              <a:t>ΕΡΩΤΗΣΗ 3: Είναι </a:t>
            </a:r>
            <a:r>
              <a:rPr lang="el-GR" dirty="0" smtClean="0"/>
              <a:t>μια κρύα χειμωνιάτικη νύχτα, φυσάει πολύ και έχει δυνατή καταιγίδα. Εσύ οδηγείς ένα διθέσιο αυτοκίνητο και κάπου στην ερημιά περνάς μπροστά από μια στάση. Εκεί βλέπεις ότι περιμένουν το λεωφορείο τρεις άνθρωποι: Μία ηλικιωμένη γυναίκα που φαίνεται να είναι ετοιμοθάνατη, ένας κολλητός φίλος που σου είχε σώσει τη ζωή παλιά και ο άντρας ή η γυναίκα των ονείρων σου. Το αυτοκίνητο σου, μην ξεχνάς, είναι διθέσιο και πρέπει να επιλέξεις ποιον θα πάρεις. Τι θα κάνεις;</a:t>
            </a:r>
            <a:endParaRPr lang="el-GR" dirty="0"/>
          </a:p>
        </p:txBody>
      </p:sp>
    </p:spTree>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1135</TotalTime>
  <Words>490</Words>
  <Application>Microsoft Office PowerPoint</Application>
  <PresentationFormat>Προσαρμογή</PresentationFormat>
  <Paragraphs>78</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Όψη</vt:lpstr>
      <vt:lpstr>ΠΑΝΕΠΙΣΤΗΜΙΟ ΠΕΛΟΠΟΝΝΗΣΟΥ ΣΧΟΛΗ ΓΕΩΠΟΝΙΑΣ &amp; ΤΡΟΦΙΜΩΝ Τμήμα Γεωπονίας   Διοίκηση Γεωργικών Επιχειρήσεων     Διάλεξη 5</vt:lpstr>
      <vt:lpstr>Περιεχόμενα </vt:lpstr>
      <vt:lpstr>Διαφάνεια 3</vt:lpstr>
      <vt:lpstr>Μέθοδοι μείωσης του κινδύνου και της αβεβαιότητας</vt:lpstr>
      <vt:lpstr>Αρχές ανάλυσης</vt:lpstr>
      <vt:lpstr>Λήψη αποφάσεων</vt:lpstr>
      <vt:lpstr>Μοντέλο επίλυσης προβλημάτων</vt:lpstr>
      <vt:lpstr>Δύο τρόποι επίλυσης προβλημάτων</vt:lpstr>
      <vt:lpstr>Σκέψου εκτός ορίων…</vt:lpstr>
      <vt:lpstr>Ένωσε και τις 9 τελείες χωρίς να σηκώσεις το στυλό σου από το χαρτί κάνοντας μόνο 4 ευθείες γραμμές.</vt:lpstr>
      <vt:lpstr>Διαφάνεια 11</vt:lpstr>
      <vt:lpstr>Προσδιορίζοντας τις αιτίες που προκαλούν προβλήματα</vt:lpstr>
      <vt:lpstr>Διαφάνεια 13</vt:lpstr>
      <vt:lpstr>Διαφάνεια 14</vt:lpstr>
      <vt:lpstr>  Ευχαριστώ  για την προσοχή και συμμετοχή σας!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ΤΕΙ ΠΕΛΟΠΟΝΝΗΣΟΥ Μεταπτυχιακό </dc:title>
  <dc:creator>Δημήτρης</dc:creator>
  <cp:lastModifiedBy>ADMIN</cp:lastModifiedBy>
  <cp:revision>157</cp:revision>
  <dcterms:created xsi:type="dcterms:W3CDTF">2018-11-13T14:28:25Z</dcterms:created>
  <dcterms:modified xsi:type="dcterms:W3CDTF">2020-11-23T15:36:14Z</dcterms:modified>
</cp:coreProperties>
</file>