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7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ΑΡΑΙΩΣΗ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ΠΑΡΑΣΚΕΥΗ ΔΙΑΛΥΜΑΤΩΝ ΜΕ ΑΡΑΙΩΣΗ ΠΥΚΝΟΤΕΡΟΥ ΔΙΑΛΥΜΑΤΟΣ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8416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C</a:t>
            </a:r>
            <a:r>
              <a:rPr lang="el-GR" sz="4400" baseline="-25000" dirty="0" smtClean="0"/>
              <a:t>αρχ</a:t>
            </a:r>
            <a:r>
              <a:rPr lang="en-US" sz="4400" dirty="0" smtClean="0"/>
              <a:t>V</a:t>
            </a:r>
            <a:r>
              <a:rPr lang="el-GR" sz="4400" baseline="-25000" dirty="0" smtClean="0"/>
              <a:t>αρχ</a:t>
            </a:r>
            <a:r>
              <a:rPr lang="el-GR" sz="4400" dirty="0" smtClean="0"/>
              <a:t>= </a:t>
            </a:r>
            <a:r>
              <a:rPr lang="en-US" sz="4400" dirty="0" smtClean="0"/>
              <a:t>C</a:t>
            </a:r>
            <a:r>
              <a:rPr lang="el-GR" sz="4400" baseline="-25000" dirty="0" smtClean="0"/>
              <a:t>τελ</a:t>
            </a:r>
            <a:r>
              <a:rPr lang="en-US" sz="4400" dirty="0" smtClean="0"/>
              <a:t>V</a:t>
            </a:r>
            <a:r>
              <a:rPr lang="el-GR" sz="4400" baseline="-25000" dirty="0" smtClean="0"/>
              <a:t>τελ</a:t>
            </a:r>
            <a:endParaRPr lang="el-GR" sz="4400" baseline="-25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506013" cy="3290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C</a:t>
            </a:r>
            <a:r>
              <a:rPr lang="el-GR" sz="2800" baseline="-25000" dirty="0">
                <a:solidFill>
                  <a:srgbClr val="0070C0"/>
                </a:solidFill>
              </a:rPr>
              <a:t>αρχ</a:t>
            </a:r>
            <a:r>
              <a:rPr lang="en-US" sz="2800" dirty="0">
                <a:solidFill>
                  <a:srgbClr val="0070C0"/>
                </a:solidFill>
              </a:rPr>
              <a:t>V</a:t>
            </a:r>
            <a:r>
              <a:rPr lang="el-GR" sz="2800" baseline="-25000" dirty="0" smtClean="0">
                <a:solidFill>
                  <a:srgbClr val="0070C0"/>
                </a:solidFill>
              </a:rPr>
              <a:t>αρχ </a:t>
            </a:r>
          </a:p>
          <a:p>
            <a:pPr marL="0" indent="0">
              <a:buNone/>
            </a:pPr>
            <a:endParaRPr lang="el-GR" sz="2800" baseline="-25000" dirty="0" smtClean="0"/>
          </a:p>
          <a:p>
            <a:pPr marL="0" indent="0">
              <a:buNone/>
            </a:pPr>
            <a:r>
              <a:rPr lang="el-GR" sz="2800" baseline="-25000" dirty="0" smtClean="0"/>
              <a:t>όπου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l-GR" baseline="-25000" dirty="0"/>
              <a:t>αρχ</a:t>
            </a:r>
            <a:r>
              <a:rPr lang="el-GR" dirty="0" smtClean="0"/>
              <a:t> η συγκέντρωση </a:t>
            </a:r>
            <a:r>
              <a:rPr lang="el-GR" dirty="0"/>
              <a:t>του πυκνού </a:t>
            </a:r>
            <a:r>
              <a:rPr lang="el-GR" dirty="0" smtClean="0"/>
              <a:t> δ/τος            </a:t>
            </a:r>
            <a:r>
              <a:rPr lang="en-US" dirty="0" smtClean="0"/>
              <a:t>V</a:t>
            </a:r>
            <a:r>
              <a:rPr lang="el-GR" baseline="-25000" dirty="0" smtClean="0"/>
              <a:t>αρχ</a:t>
            </a:r>
            <a:r>
              <a:rPr lang="el-GR" dirty="0" smtClean="0"/>
              <a:t>  ο όγκος του πυκνού δ/τος που θα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αραιωθεί 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735782" y="2603500"/>
            <a:ext cx="5298089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C</a:t>
            </a:r>
            <a:r>
              <a:rPr lang="el-GR" sz="2800" baseline="-25000" dirty="0">
                <a:solidFill>
                  <a:srgbClr val="0070C0"/>
                </a:solidFill>
              </a:rPr>
              <a:t>τελ</a:t>
            </a:r>
            <a:r>
              <a:rPr lang="en-US" sz="2800" dirty="0">
                <a:solidFill>
                  <a:srgbClr val="0070C0"/>
                </a:solidFill>
              </a:rPr>
              <a:t>V</a:t>
            </a:r>
            <a:r>
              <a:rPr lang="el-GR" sz="2800" baseline="-25000" dirty="0" smtClean="0">
                <a:solidFill>
                  <a:srgbClr val="0070C0"/>
                </a:solidFill>
              </a:rPr>
              <a:t>τελ</a:t>
            </a:r>
          </a:p>
          <a:p>
            <a:endParaRPr lang="el-GR" sz="2800" baseline="-25000" dirty="0"/>
          </a:p>
          <a:p>
            <a:pPr marL="0" indent="0">
              <a:buNone/>
            </a:pPr>
            <a:r>
              <a:rPr lang="el-GR" sz="2800" baseline="-25000" dirty="0"/>
              <a:t>όπου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l-GR" baseline="-25000" dirty="0" smtClean="0"/>
              <a:t>τελ</a:t>
            </a:r>
            <a:r>
              <a:rPr lang="el-GR" dirty="0" smtClean="0"/>
              <a:t> </a:t>
            </a:r>
            <a:r>
              <a:rPr lang="el-GR" dirty="0"/>
              <a:t>η συγκέντρωση του </a:t>
            </a:r>
            <a:r>
              <a:rPr lang="el-GR" dirty="0" smtClean="0"/>
              <a:t>αραιού  </a:t>
            </a:r>
            <a:r>
              <a:rPr lang="el-GR" dirty="0"/>
              <a:t>δ/τος   </a:t>
            </a:r>
            <a:endParaRPr lang="el-GR" dirty="0" smtClean="0"/>
          </a:p>
          <a:p>
            <a:pPr marL="0" indent="0">
              <a:buNone/>
            </a:pPr>
            <a:r>
              <a:rPr lang="en-US" dirty="0" smtClean="0"/>
              <a:t>V</a:t>
            </a:r>
            <a:r>
              <a:rPr lang="el-GR" baseline="-25000" dirty="0" smtClean="0"/>
              <a:t>τελ</a:t>
            </a:r>
            <a:r>
              <a:rPr lang="el-GR" dirty="0" smtClean="0"/>
              <a:t>  </a:t>
            </a:r>
            <a:r>
              <a:rPr lang="el-GR" dirty="0"/>
              <a:t>ο όγκος του </a:t>
            </a:r>
            <a:r>
              <a:rPr lang="el-GR" dirty="0" smtClean="0"/>
              <a:t>αραιού </a:t>
            </a:r>
            <a:r>
              <a:rPr lang="el-GR" dirty="0"/>
              <a:t>δ/τος</a:t>
            </a:r>
          </a:p>
        </p:txBody>
      </p:sp>
    </p:spTree>
    <p:extLst>
      <p:ext uri="{BB962C8B-B14F-4D97-AF65-F5344CB8AC3E}">
        <p14:creationId xmlns:p14="http://schemas.microsoft.com/office/powerpoint/2010/main" val="491511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ΑΣΚΗΣΕΙΣ - ΠΑΡΑΔΕΙΓΜΑΤΑ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5" y="2327564"/>
            <a:ext cx="8761412" cy="416467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Πόσα </a:t>
            </a:r>
            <a:r>
              <a:rPr lang="en-US" dirty="0" smtClean="0"/>
              <a:t>ml </a:t>
            </a:r>
            <a:r>
              <a:rPr lang="el-GR" dirty="0" smtClean="0"/>
              <a:t>δ/τος </a:t>
            </a:r>
            <a:r>
              <a:rPr lang="en-US" dirty="0" smtClean="0"/>
              <a:t>HCL 12M </a:t>
            </a:r>
            <a:r>
              <a:rPr lang="el-GR" dirty="0" smtClean="0"/>
              <a:t>χρειάζονται για να παρασκευαστεί </a:t>
            </a:r>
            <a:r>
              <a:rPr lang="en-US" dirty="0" smtClean="0"/>
              <a:t>50ml </a:t>
            </a:r>
            <a:r>
              <a:rPr lang="el-GR" dirty="0" smtClean="0"/>
              <a:t>δ/τος </a:t>
            </a:r>
            <a:r>
              <a:rPr lang="en-US" dirty="0" smtClean="0"/>
              <a:t>HCL 4M </a:t>
            </a:r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l-GR" baseline="-25000" dirty="0" smtClean="0"/>
              <a:t>αρχ</a:t>
            </a:r>
            <a:r>
              <a:rPr lang="en-US" dirty="0"/>
              <a:t>V</a:t>
            </a:r>
            <a:r>
              <a:rPr lang="el-GR" baseline="-25000" dirty="0"/>
              <a:t>αρχ</a:t>
            </a:r>
            <a:r>
              <a:rPr lang="el-GR" dirty="0"/>
              <a:t>= </a:t>
            </a:r>
            <a:r>
              <a:rPr lang="en-US" dirty="0"/>
              <a:t>C</a:t>
            </a:r>
            <a:r>
              <a:rPr lang="el-GR" baseline="-25000" dirty="0"/>
              <a:t>τελ</a:t>
            </a:r>
            <a:r>
              <a:rPr lang="en-US" dirty="0"/>
              <a:t>V</a:t>
            </a:r>
            <a:r>
              <a:rPr lang="el-GR" baseline="-25000" dirty="0" smtClean="0"/>
              <a:t>τελ                                                  </a:t>
            </a:r>
            <a:r>
              <a:rPr lang="en-US" dirty="0"/>
              <a:t>C</a:t>
            </a:r>
            <a:r>
              <a:rPr lang="el-GR" baseline="-25000" dirty="0" smtClean="0"/>
              <a:t>αρχ</a:t>
            </a:r>
            <a:r>
              <a:rPr lang="el-GR" dirty="0" smtClean="0"/>
              <a:t> =12</a:t>
            </a:r>
            <a:r>
              <a:rPr lang="en-US" dirty="0" smtClean="0"/>
              <a:t>M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</a:t>
            </a:r>
            <a:r>
              <a:rPr lang="en-US" sz="2000" dirty="0" smtClean="0"/>
              <a:t>C</a:t>
            </a:r>
            <a:r>
              <a:rPr lang="el-GR" sz="2000" baseline="-25000" dirty="0" smtClean="0"/>
              <a:t>τελ</a:t>
            </a:r>
            <a:r>
              <a:rPr lang="en-US" sz="2000" dirty="0" smtClean="0"/>
              <a:t>  </a:t>
            </a:r>
            <a:r>
              <a:rPr lang="el-GR" sz="2000" dirty="0" smtClean="0"/>
              <a:t>=</a:t>
            </a:r>
            <a:r>
              <a:rPr lang="en-US" sz="2000" dirty="0" smtClean="0"/>
              <a:t> </a:t>
            </a:r>
            <a:r>
              <a:rPr lang="el-GR" sz="2000" dirty="0" smtClean="0"/>
              <a:t>4</a:t>
            </a:r>
            <a:r>
              <a:rPr lang="en-US" sz="2000" dirty="0" smtClean="0"/>
              <a:t>M           V</a:t>
            </a:r>
            <a:r>
              <a:rPr lang="el-GR" sz="2000" baseline="-25000" dirty="0" smtClean="0"/>
              <a:t>τελ</a:t>
            </a:r>
            <a:r>
              <a:rPr lang="el-GR" sz="2000" dirty="0" smtClean="0"/>
              <a:t>=</a:t>
            </a:r>
            <a:r>
              <a:rPr lang="en-US" sz="2000" dirty="0" smtClean="0"/>
              <a:t>   </a:t>
            </a:r>
            <a:r>
              <a:rPr lang="el-GR" sz="2000" dirty="0" smtClean="0"/>
              <a:t>50</a:t>
            </a:r>
            <a:r>
              <a:rPr lang="en-US" sz="2000" dirty="0" smtClean="0"/>
              <a:t> ml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V</a:t>
            </a:r>
            <a:r>
              <a:rPr lang="el-GR" sz="2000" baseline="-25000" dirty="0" smtClean="0"/>
              <a:t>αρχ   </a:t>
            </a:r>
            <a:r>
              <a:rPr lang="el-GR" sz="2000" dirty="0" smtClean="0"/>
              <a:t> =  </a:t>
            </a:r>
            <a:r>
              <a:rPr lang="en-US" sz="2000" dirty="0" smtClean="0"/>
              <a:t>(</a:t>
            </a:r>
            <a:r>
              <a:rPr lang="el-GR" sz="2000" dirty="0" smtClean="0"/>
              <a:t>4</a:t>
            </a:r>
            <a:r>
              <a:rPr lang="en-US" sz="2000" dirty="0" smtClean="0"/>
              <a:t>*50)/12 = 16,66 ml  </a:t>
            </a:r>
            <a:r>
              <a:rPr lang="el-GR" sz="2000" dirty="0" smtClean="0"/>
              <a:t>δηλαδή από το πυκνό δ/μα θα </a:t>
            </a:r>
            <a:r>
              <a:rPr lang="en-US" sz="2000" dirty="0" smtClean="0"/>
              <a:t>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</a:t>
            </a:r>
            <a:r>
              <a:rPr lang="el-GR" sz="2000" dirty="0" smtClean="0"/>
              <a:t>χρειαστούμε 16,66 </a:t>
            </a:r>
            <a:r>
              <a:rPr lang="en-US" sz="2000" dirty="0" smtClean="0"/>
              <a:t>ml</a:t>
            </a:r>
            <a:r>
              <a:rPr lang="el-GR" sz="2000" dirty="0"/>
              <a:t> </a:t>
            </a:r>
            <a:r>
              <a:rPr lang="el-GR" sz="2000" dirty="0" smtClean="0"/>
              <a:t>και μέχρι τα 50 </a:t>
            </a:r>
            <a:r>
              <a:rPr lang="en-US" sz="2000" dirty="0" smtClean="0"/>
              <a:t>ml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</a:t>
            </a:r>
            <a:r>
              <a:rPr lang="el-GR" sz="2000" dirty="0" smtClean="0"/>
              <a:t>που είναι ο όγκος που του τελικού δ/τος </a:t>
            </a:r>
            <a:r>
              <a:rPr lang="en-US" sz="2000" dirty="0" smtClean="0"/>
              <a:t>         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</a:t>
            </a:r>
            <a:r>
              <a:rPr lang="el-GR" sz="2000" dirty="0" smtClean="0"/>
              <a:t>θα συμπληρωθεί με απιονισμένο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</a:t>
            </a:r>
            <a:r>
              <a:rPr lang="el-GR" sz="2000" dirty="0" smtClean="0"/>
              <a:t>δηλαδή θα χρειαστούμε 50-16,66= 33,34 </a:t>
            </a:r>
            <a:r>
              <a:rPr lang="en-US" sz="2000" dirty="0" smtClean="0"/>
              <a:t>ml </a:t>
            </a:r>
            <a:r>
              <a:rPr lang="en-US" sz="2000" dirty="0"/>
              <a:t>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endParaRPr lang="el-GR" sz="2000" dirty="0" smtClean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982744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5" y="699347"/>
            <a:ext cx="8761413" cy="77200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5" y="2261062"/>
            <a:ext cx="8761412" cy="3758738"/>
          </a:xfrm>
        </p:spPr>
        <p:txBody>
          <a:bodyPr>
            <a:normAutofit/>
          </a:bodyPr>
          <a:lstStyle/>
          <a:p>
            <a:r>
              <a:rPr lang="el-GR" dirty="0" smtClean="0"/>
              <a:t>Σε 100</a:t>
            </a:r>
            <a:r>
              <a:rPr lang="en-US" dirty="0" smtClean="0"/>
              <a:t>ml</a:t>
            </a:r>
            <a:r>
              <a:rPr lang="el-GR" dirty="0" smtClean="0"/>
              <a:t> δ/τος </a:t>
            </a:r>
            <a:r>
              <a:rPr lang="en-US" dirty="0" smtClean="0"/>
              <a:t>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</a:t>
            </a:r>
            <a:r>
              <a:rPr lang="el-GR" dirty="0" smtClean="0"/>
              <a:t> 2</a:t>
            </a:r>
            <a:r>
              <a:rPr lang="en-US" dirty="0" smtClean="0"/>
              <a:t>M</a:t>
            </a:r>
            <a:r>
              <a:rPr lang="el-GR" dirty="0"/>
              <a:t> </a:t>
            </a:r>
            <a:r>
              <a:rPr lang="el-GR" dirty="0" smtClean="0"/>
              <a:t>προσθέτονται 300</a:t>
            </a:r>
            <a:r>
              <a:rPr lang="en-US" dirty="0" smtClean="0"/>
              <a:t>ml H</a:t>
            </a:r>
            <a:r>
              <a:rPr lang="en-US" baseline="-25000" dirty="0" smtClean="0"/>
              <a:t>2</a:t>
            </a:r>
            <a:r>
              <a:rPr lang="en-US" dirty="0" smtClean="0"/>
              <a:t>O. </a:t>
            </a:r>
            <a:r>
              <a:rPr lang="el-GR" dirty="0"/>
              <a:t> </a:t>
            </a:r>
            <a:r>
              <a:rPr lang="el-GR" dirty="0" smtClean="0"/>
              <a:t>Ποια είναι η νέα συγκέντρωση;</a:t>
            </a:r>
          </a:p>
          <a:p>
            <a:endParaRPr lang="el-GR" dirty="0"/>
          </a:p>
          <a:p>
            <a:pPr marL="0" indent="0">
              <a:buNone/>
            </a:pPr>
            <a:r>
              <a:rPr lang="en-US" dirty="0"/>
              <a:t>C</a:t>
            </a:r>
            <a:r>
              <a:rPr lang="el-GR" baseline="-25000" dirty="0"/>
              <a:t>αρχ</a:t>
            </a:r>
            <a:r>
              <a:rPr lang="en-US" dirty="0"/>
              <a:t>V</a:t>
            </a:r>
            <a:r>
              <a:rPr lang="el-GR" baseline="-25000" dirty="0"/>
              <a:t>αρχ</a:t>
            </a:r>
            <a:r>
              <a:rPr lang="el-GR" dirty="0"/>
              <a:t>= </a:t>
            </a:r>
            <a:r>
              <a:rPr lang="en-US" dirty="0"/>
              <a:t>C</a:t>
            </a:r>
            <a:r>
              <a:rPr lang="el-GR" baseline="-25000" dirty="0"/>
              <a:t>τελ</a:t>
            </a:r>
            <a:r>
              <a:rPr lang="en-US" dirty="0"/>
              <a:t>V</a:t>
            </a:r>
            <a:r>
              <a:rPr lang="el-GR" baseline="-25000" dirty="0"/>
              <a:t>τελ                                                  </a:t>
            </a:r>
            <a:r>
              <a:rPr lang="en-US" dirty="0"/>
              <a:t>C</a:t>
            </a:r>
            <a:r>
              <a:rPr lang="el-GR" baseline="-25000" dirty="0"/>
              <a:t>αρχ</a:t>
            </a:r>
            <a:r>
              <a:rPr lang="el-GR" dirty="0"/>
              <a:t> </a:t>
            </a:r>
            <a:r>
              <a:rPr lang="el-GR" dirty="0" smtClean="0"/>
              <a:t>=2</a:t>
            </a:r>
            <a:r>
              <a:rPr lang="en-US" dirty="0"/>
              <a:t>M       </a:t>
            </a:r>
            <a:r>
              <a:rPr lang="en-US" dirty="0" smtClean="0"/>
              <a:t>   V</a:t>
            </a:r>
            <a:r>
              <a:rPr lang="el-GR" baseline="-25000" dirty="0" smtClean="0"/>
              <a:t>αρχ</a:t>
            </a:r>
            <a:r>
              <a:rPr lang="el-GR" dirty="0" smtClean="0"/>
              <a:t>=</a:t>
            </a:r>
            <a:r>
              <a:rPr lang="en-US" dirty="0" smtClean="0"/>
              <a:t>   </a:t>
            </a:r>
            <a:r>
              <a:rPr lang="el-GR" dirty="0" smtClean="0"/>
              <a:t>1</a:t>
            </a:r>
            <a:r>
              <a:rPr lang="en-US" dirty="0" smtClean="0"/>
              <a:t>0</a:t>
            </a:r>
            <a:r>
              <a:rPr lang="el-GR" dirty="0"/>
              <a:t>0</a:t>
            </a:r>
            <a:r>
              <a:rPr lang="en-US" dirty="0"/>
              <a:t> </a:t>
            </a:r>
            <a:r>
              <a:rPr lang="en-US" dirty="0" smtClean="0"/>
              <a:t>ml = 0,1L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</a:t>
            </a:r>
            <a:r>
              <a:rPr lang="el-GR" dirty="0" smtClean="0"/>
              <a:t>    </a:t>
            </a:r>
            <a:r>
              <a:rPr lang="en-US" dirty="0" smtClean="0"/>
              <a:t>  </a:t>
            </a:r>
            <a:r>
              <a:rPr lang="en-US" sz="2000" dirty="0"/>
              <a:t>C</a:t>
            </a:r>
            <a:r>
              <a:rPr lang="el-GR" sz="2000" baseline="-25000" dirty="0"/>
              <a:t>τελ</a:t>
            </a:r>
            <a:r>
              <a:rPr lang="en-US" sz="2000" dirty="0"/>
              <a:t>  </a:t>
            </a:r>
            <a:r>
              <a:rPr lang="el-GR" sz="2000" dirty="0"/>
              <a:t>=</a:t>
            </a:r>
            <a:r>
              <a:rPr lang="en-US" sz="2000" dirty="0"/>
              <a:t> </a:t>
            </a:r>
            <a:r>
              <a:rPr lang="en-US" sz="2000" dirty="0" smtClean="0"/>
              <a:t>x          </a:t>
            </a:r>
            <a:r>
              <a:rPr lang="en-US" sz="2000" dirty="0"/>
              <a:t>V</a:t>
            </a:r>
            <a:r>
              <a:rPr lang="el-GR" sz="2000" baseline="-25000" dirty="0"/>
              <a:t>τελ</a:t>
            </a:r>
            <a:r>
              <a:rPr lang="el-GR" sz="2000" dirty="0"/>
              <a:t>=</a:t>
            </a:r>
            <a:r>
              <a:rPr lang="en-US" sz="2000" dirty="0"/>
              <a:t>   </a:t>
            </a:r>
            <a:r>
              <a:rPr lang="en-US" sz="2000" dirty="0" smtClean="0"/>
              <a:t>40</a:t>
            </a:r>
            <a:r>
              <a:rPr lang="el-GR" sz="2000" dirty="0" smtClean="0"/>
              <a:t>0</a:t>
            </a:r>
            <a:r>
              <a:rPr lang="en-US" sz="2000" dirty="0" smtClean="0"/>
              <a:t> </a:t>
            </a:r>
            <a:r>
              <a:rPr lang="en-US" sz="2000" dirty="0" smtClean="0"/>
              <a:t>ml= 0,4L</a:t>
            </a:r>
            <a:endParaRPr lang="en-US" sz="2000" dirty="0"/>
          </a:p>
          <a:p>
            <a:endParaRPr lang="el-GR" dirty="0"/>
          </a:p>
          <a:p>
            <a:pPr marL="0" indent="0">
              <a:buNone/>
            </a:pPr>
            <a:r>
              <a:rPr lang="en-US" dirty="0"/>
              <a:t>C</a:t>
            </a:r>
            <a:r>
              <a:rPr lang="el-GR" baseline="-25000" dirty="0"/>
              <a:t>τελ</a:t>
            </a:r>
            <a:r>
              <a:rPr lang="en-US" dirty="0"/>
              <a:t>  </a:t>
            </a:r>
            <a:r>
              <a:rPr lang="el-GR" dirty="0"/>
              <a:t>=</a:t>
            </a:r>
            <a:r>
              <a:rPr lang="en-US" dirty="0"/>
              <a:t> </a:t>
            </a:r>
            <a:r>
              <a:rPr lang="el-GR" dirty="0" smtClean="0"/>
              <a:t>(</a:t>
            </a:r>
            <a:r>
              <a:rPr lang="el-GR" dirty="0" smtClean="0"/>
              <a:t>2*</a:t>
            </a:r>
            <a:r>
              <a:rPr lang="en-US" dirty="0" smtClean="0"/>
              <a:t>0,1</a:t>
            </a:r>
            <a:r>
              <a:rPr lang="el-GR" dirty="0" smtClean="0"/>
              <a:t>)/</a:t>
            </a:r>
            <a:r>
              <a:rPr lang="en-US" dirty="0" smtClean="0"/>
              <a:t>0,4</a:t>
            </a:r>
            <a:r>
              <a:rPr lang="el-GR" dirty="0" smtClean="0"/>
              <a:t> </a:t>
            </a:r>
            <a:r>
              <a:rPr lang="el-GR" dirty="0" smtClean="0"/>
              <a:t>= 0,5 </a:t>
            </a:r>
            <a:r>
              <a:rPr lang="en-US" dirty="0" smtClean="0"/>
              <a:t>M</a:t>
            </a:r>
          </a:p>
          <a:p>
            <a:pPr marL="0" indent="0">
              <a:buNone/>
            </a:pPr>
            <a:r>
              <a:rPr lang="el-GR" dirty="0" smtClean="0"/>
              <a:t>Άρα η συγκέντρωση του νέου δ/τος είναι 0,5Μ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96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3" y="2312553"/>
            <a:ext cx="8761412" cy="4146435"/>
          </a:xfrm>
        </p:spPr>
        <p:txBody>
          <a:bodyPr/>
          <a:lstStyle/>
          <a:p>
            <a:r>
              <a:rPr lang="el-GR" dirty="0" smtClean="0"/>
              <a:t>Ένα κρασί έχει 14 αλκοολικούς βαθμούς. Πόσα </a:t>
            </a:r>
            <a:r>
              <a:rPr lang="en-US" dirty="0" smtClean="0"/>
              <a:t>ml</a:t>
            </a:r>
            <a:r>
              <a:rPr lang="el-GR" dirty="0" smtClean="0"/>
              <a:t> νερό θα πρέπει να προστεθούν σε 240</a:t>
            </a:r>
            <a:r>
              <a:rPr lang="en-US" dirty="0"/>
              <a:t> </a:t>
            </a:r>
            <a:r>
              <a:rPr lang="en-US" dirty="0" smtClean="0"/>
              <a:t>L </a:t>
            </a:r>
            <a:r>
              <a:rPr lang="el-GR" dirty="0" smtClean="0"/>
              <a:t>κρασί για να παρασκευαστεί κρασί 12 αλκοολικών βαθμών. </a:t>
            </a:r>
          </a:p>
          <a:p>
            <a:pPr marL="0" indent="0">
              <a:buNone/>
            </a:pPr>
            <a:r>
              <a:rPr lang="el-GR" sz="1600" dirty="0" smtClean="0"/>
              <a:t>Σημείωση: οι αλκοολικοί βαθμοί αντιστοιχούν σε περιεκτικότητα %</a:t>
            </a:r>
            <a:r>
              <a:rPr lang="el-GR" sz="1600" dirty="0" smtClean="0"/>
              <a:t>κο (</a:t>
            </a:r>
            <a:r>
              <a:rPr lang="en-US" sz="1600" dirty="0" smtClean="0"/>
              <a:t>w/v)</a:t>
            </a:r>
            <a:endParaRPr lang="el-GR" sz="1600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dirty="0"/>
              <a:t>C</a:t>
            </a:r>
            <a:r>
              <a:rPr lang="el-GR" baseline="-25000" dirty="0"/>
              <a:t>αρχ</a:t>
            </a:r>
            <a:r>
              <a:rPr lang="en-US" dirty="0"/>
              <a:t>V</a:t>
            </a:r>
            <a:r>
              <a:rPr lang="el-GR" baseline="-25000" dirty="0"/>
              <a:t>αρχ</a:t>
            </a:r>
            <a:r>
              <a:rPr lang="el-GR" dirty="0"/>
              <a:t>= </a:t>
            </a:r>
            <a:r>
              <a:rPr lang="en-US" dirty="0"/>
              <a:t>C</a:t>
            </a:r>
            <a:r>
              <a:rPr lang="el-GR" baseline="-25000" dirty="0"/>
              <a:t>τελ</a:t>
            </a:r>
            <a:r>
              <a:rPr lang="en-US" dirty="0"/>
              <a:t>V</a:t>
            </a:r>
            <a:r>
              <a:rPr lang="el-GR" baseline="-25000" dirty="0"/>
              <a:t>τελ                                               </a:t>
            </a:r>
            <a:r>
              <a:rPr lang="el-GR" baseline="-25000" dirty="0" smtClean="0"/>
              <a:t>     </a:t>
            </a:r>
            <a:r>
              <a:rPr lang="en-US" dirty="0"/>
              <a:t>C</a:t>
            </a:r>
            <a:r>
              <a:rPr lang="el-GR" baseline="-25000" dirty="0"/>
              <a:t>αρχ</a:t>
            </a:r>
            <a:r>
              <a:rPr lang="el-GR" dirty="0"/>
              <a:t> </a:t>
            </a:r>
            <a:r>
              <a:rPr lang="el-GR" dirty="0" smtClean="0"/>
              <a:t>=14%κο</a:t>
            </a:r>
            <a:r>
              <a:rPr lang="en-US" dirty="0" smtClean="0"/>
              <a:t>          </a:t>
            </a:r>
            <a:r>
              <a:rPr lang="en-US" dirty="0"/>
              <a:t>V</a:t>
            </a:r>
            <a:r>
              <a:rPr lang="el-GR" baseline="-25000" dirty="0"/>
              <a:t>αρχ</a:t>
            </a:r>
            <a:r>
              <a:rPr lang="el-GR" dirty="0"/>
              <a:t>=</a:t>
            </a:r>
            <a:r>
              <a:rPr lang="en-US" dirty="0"/>
              <a:t>   </a:t>
            </a:r>
            <a:r>
              <a:rPr lang="el-GR" dirty="0" smtClean="0"/>
              <a:t>240</a:t>
            </a:r>
            <a:r>
              <a:rPr lang="en-US" dirty="0" smtClean="0"/>
              <a:t> </a:t>
            </a:r>
            <a:r>
              <a:rPr lang="en-US" dirty="0" smtClean="0"/>
              <a:t>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                                                    </a:t>
            </a:r>
            <a:r>
              <a:rPr lang="el-GR" dirty="0" smtClean="0"/>
              <a:t>      </a:t>
            </a:r>
            <a:r>
              <a:rPr lang="en-US" dirty="0" smtClean="0"/>
              <a:t>  </a:t>
            </a:r>
            <a:r>
              <a:rPr lang="en-US" sz="2000" dirty="0"/>
              <a:t>C</a:t>
            </a:r>
            <a:r>
              <a:rPr lang="el-GR" sz="2000" baseline="-25000" dirty="0"/>
              <a:t>τελ</a:t>
            </a:r>
            <a:r>
              <a:rPr lang="en-US" sz="2000" dirty="0"/>
              <a:t>  </a:t>
            </a:r>
            <a:r>
              <a:rPr lang="el-GR" sz="2000" dirty="0"/>
              <a:t>=</a:t>
            </a:r>
            <a:r>
              <a:rPr lang="en-US" sz="2000" dirty="0"/>
              <a:t> </a:t>
            </a:r>
            <a:r>
              <a:rPr lang="el-GR" dirty="0" smtClean="0"/>
              <a:t>12%κο</a:t>
            </a:r>
            <a:r>
              <a:rPr lang="en-US" sz="2000" dirty="0" smtClean="0"/>
              <a:t>     V</a:t>
            </a:r>
            <a:r>
              <a:rPr lang="el-GR" sz="2000" baseline="-25000" dirty="0"/>
              <a:t>τελ</a:t>
            </a:r>
            <a:r>
              <a:rPr lang="el-GR" sz="2000" dirty="0" smtClean="0"/>
              <a:t>= </a:t>
            </a:r>
            <a:r>
              <a:rPr lang="en-US" sz="2000" dirty="0" smtClean="0"/>
              <a:t>x</a:t>
            </a:r>
            <a:endParaRPr lang="el-GR" sz="2000" dirty="0" smtClean="0"/>
          </a:p>
          <a:p>
            <a:pPr marL="0" indent="0">
              <a:buNone/>
            </a:pPr>
            <a:r>
              <a:rPr lang="en-US" dirty="0"/>
              <a:t>V</a:t>
            </a:r>
            <a:r>
              <a:rPr lang="el-GR" baseline="-25000" dirty="0"/>
              <a:t>τελ</a:t>
            </a:r>
            <a:r>
              <a:rPr lang="el-GR" dirty="0"/>
              <a:t>= </a:t>
            </a:r>
            <a:r>
              <a:rPr lang="el-GR" dirty="0" smtClean="0"/>
              <a:t>(14*240)/12=280 </a:t>
            </a:r>
            <a:r>
              <a:rPr lang="en-US" dirty="0" smtClean="0"/>
              <a:t>L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Άρα θα πρέπει να προστεθούν 280-240=40 </a:t>
            </a:r>
            <a:r>
              <a:rPr lang="en-US" dirty="0" smtClean="0"/>
              <a:t>L</a:t>
            </a:r>
            <a:r>
              <a:rPr lang="el-GR" dirty="0" smtClean="0"/>
              <a:t>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2542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5" y="-439496"/>
            <a:ext cx="8761413" cy="706964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5" y="665017"/>
            <a:ext cx="8761412" cy="5818909"/>
          </a:xfrm>
        </p:spPr>
        <p:txBody>
          <a:bodyPr>
            <a:normAutofit fontScale="77500" lnSpcReduction="20000"/>
          </a:bodyPr>
          <a:lstStyle/>
          <a:p>
            <a:r>
              <a:rPr lang="el-GR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Σε 200</a:t>
            </a:r>
            <a:r>
              <a:rPr lang="en-US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ml</a:t>
            </a:r>
            <a:r>
              <a:rPr lang="el-GR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θαλασσινό νερό περιέχονται 5,85</a:t>
            </a:r>
            <a:r>
              <a:rPr lang="en-US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 </a:t>
            </a:r>
            <a:r>
              <a:rPr lang="el-GR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καθαρό </a:t>
            </a:r>
            <a:r>
              <a:rPr lang="en-US" sz="19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NaCl</a:t>
            </a:r>
            <a:r>
              <a:rPr lang="en-US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19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a/ </a:t>
            </a:r>
            <a:r>
              <a:rPr lang="el-GR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να βρείτε την συγκέντρωση Μ του θαλασσινού νερού</a:t>
            </a:r>
          </a:p>
          <a:p>
            <a:pPr marL="0" indent="0">
              <a:buNone/>
            </a:pPr>
            <a:r>
              <a:rPr lang="el-GR" sz="19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l-GR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</a:t>
            </a:r>
            <a:r>
              <a:rPr lang="el-GR" sz="19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β</a:t>
            </a:r>
            <a:r>
              <a:rPr lang="el-GR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/ αν προστεθούν 800 </a:t>
            </a:r>
            <a:r>
              <a:rPr lang="en-US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ml </a:t>
            </a:r>
            <a:r>
              <a:rPr lang="el-GR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απεσταγμένο νερό ποια θα είναι η νέα συγκέντρωση του δ/τος ;             Δίνονται: </a:t>
            </a:r>
            <a:r>
              <a:rPr lang="en-US" sz="19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Ar</a:t>
            </a:r>
            <a:r>
              <a:rPr lang="en-US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90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Na</a:t>
            </a:r>
            <a:r>
              <a:rPr lang="en-US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= 23    </a:t>
            </a:r>
            <a:r>
              <a:rPr lang="en-US" sz="19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Ar</a:t>
            </a:r>
            <a:r>
              <a:rPr lang="en-US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1900" baseline="-25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Cl</a:t>
            </a:r>
            <a:r>
              <a:rPr lang="en-US" sz="19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= 35,5 </a:t>
            </a:r>
          </a:p>
          <a:p>
            <a:pPr marL="0" indent="0">
              <a:buNone/>
            </a:pPr>
            <a:endParaRPr lang="en-US" sz="19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en-US" sz="1900" dirty="0" smtClean="0">
                <a:solidFill>
                  <a:schemeClr val="tx1"/>
                </a:solidFill>
              </a:rPr>
              <a:t>a/ </a:t>
            </a:r>
            <a:r>
              <a:rPr lang="el-GR" sz="1900" dirty="0" smtClean="0">
                <a:solidFill>
                  <a:schemeClr val="tx1"/>
                </a:solidFill>
              </a:rPr>
              <a:t> η συγκέντρωση του θαλασσινού νερού βρίσκεται από τον τύπο:</a:t>
            </a:r>
          </a:p>
          <a:p>
            <a:pPr marL="0" indent="0">
              <a:buNone/>
            </a:pPr>
            <a:r>
              <a:rPr lang="el-GR" sz="1900" dirty="0">
                <a:solidFill>
                  <a:schemeClr val="tx1"/>
                </a:solidFill>
              </a:rPr>
              <a:t> </a:t>
            </a:r>
            <a:r>
              <a:rPr lang="el-GR" sz="1900" dirty="0" smtClean="0">
                <a:solidFill>
                  <a:schemeClr val="tx1"/>
                </a:solidFill>
              </a:rPr>
              <a:t>       </a:t>
            </a:r>
            <a:r>
              <a:rPr lang="en-US" sz="1900" dirty="0" smtClean="0">
                <a:solidFill>
                  <a:schemeClr val="tx1"/>
                </a:solidFill>
              </a:rPr>
              <a:t>C= n/V        </a:t>
            </a:r>
            <a:r>
              <a:rPr lang="el-GR" sz="1900" dirty="0" smtClean="0">
                <a:solidFill>
                  <a:schemeClr val="tx1"/>
                </a:solidFill>
              </a:rPr>
              <a:t>όπου </a:t>
            </a:r>
            <a:r>
              <a:rPr lang="en-US" sz="1900" dirty="0" smtClean="0">
                <a:solidFill>
                  <a:schemeClr val="tx1"/>
                </a:solidFill>
              </a:rPr>
              <a:t>n= m/ Mr         </a:t>
            </a:r>
            <a:r>
              <a:rPr lang="el-GR" sz="1900" dirty="0" smtClean="0">
                <a:solidFill>
                  <a:schemeClr val="tx1"/>
                </a:solidFill>
              </a:rPr>
              <a:t>και </a:t>
            </a:r>
            <a:r>
              <a:rPr lang="en-US" sz="1900" dirty="0">
                <a:solidFill>
                  <a:schemeClr val="tx1"/>
                </a:solidFill>
              </a:rPr>
              <a:t>Mr </a:t>
            </a:r>
            <a:r>
              <a:rPr lang="el-GR" sz="1900" dirty="0" smtClean="0">
                <a:solidFill>
                  <a:schemeClr val="tx1"/>
                </a:solidFill>
              </a:rPr>
              <a:t>= 23+ 35,5 = 58,5</a:t>
            </a:r>
          </a:p>
          <a:p>
            <a:pPr marL="0" indent="0">
              <a:buNone/>
            </a:pPr>
            <a:r>
              <a:rPr lang="el-GR" sz="1900" dirty="0" smtClean="0">
                <a:solidFill>
                  <a:schemeClr val="tx1"/>
                </a:solidFill>
              </a:rPr>
              <a:t>  άρα :  </a:t>
            </a:r>
            <a:r>
              <a:rPr lang="en-US" sz="1900" dirty="0" smtClean="0">
                <a:solidFill>
                  <a:schemeClr val="tx1"/>
                </a:solidFill>
              </a:rPr>
              <a:t>n =</a:t>
            </a:r>
            <a:r>
              <a:rPr lang="el-GR" sz="1900" dirty="0" smtClean="0">
                <a:solidFill>
                  <a:schemeClr val="tx1"/>
                </a:solidFill>
              </a:rPr>
              <a:t> 5,85/ 58,5 = 0,1        </a:t>
            </a:r>
          </a:p>
          <a:p>
            <a:pPr marL="0" indent="0">
              <a:buNone/>
            </a:pPr>
            <a:r>
              <a:rPr lang="el-GR" sz="1900" dirty="0">
                <a:solidFill>
                  <a:schemeClr val="tx1"/>
                </a:solidFill>
              </a:rPr>
              <a:t> </a:t>
            </a:r>
            <a:r>
              <a:rPr lang="el-GR" sz="1900" dirty="0" smtClean="0">
                <a:solidFill>
                  <a:schemeClr val="tx1"/>
                </a:solidFill>
              </a:rPr>
              <a:t>           </a:t>
            </a:r>
            <a:r>
              <a:rPr lang="en-US" sz="1900" dirty="0" smtClean="0">
                <a:solidFill>
                  <a:schemeClr val="tx1"/>
                </a:solidFill>
              </a:rPr>
              <a:t>C=</a:t>
            </a:r>
            <a:r>
              <a:rPr lang="el-GR" sz="1900" dirty="0" smtClean="0">
                <a:solidFill>
                  <a:schemeClr val="tx1"/>
                </a:solidFill>
              </a:rPr>
              <a:t> 0,1/ 0,2= 0,5 </a:t>
            </a:r>
            <a:r>
              <a:rPr lang="en-US" sz="1900" dirty="0" smtClean="0">
                <a:solidFill>
                  <a:schemeClr val="tx1"/>
                </a:solidFill>
              </a:rPr>
              <a:t>M</a:t>
            </a:r>
            <a:r>
              <a:rPr lang="el-GR" sz="1900" dirty="0" smtClean="0">
                <a:solidFill>
                  <a:schemeClr val="tx1"/>
                </a:solidFill>
              </a:rPr>
              <a:t>    Η συγκέντρωση </a:t>
            </a:r>
            <a:r>
              <a:rPr lang="el-GR" sz="1900" dirty="0">
                <a:solidFill>
                  <a:schemeClr val="tx1"/>
                </a:solidFill>
              </a:rPr>
              <a:t>του θαλασσινού </a:t>
            </a:r>
            <a:r>
              <a:rPr lang="el-GR" sz="1900" dirty="0" smtClean="0">
                <a:solidFill>
                  <a:schemeClr val="tx1"/>
                </a:solidFill>
              </a:rPr>
              <a:t>νερού είναι 0,5 </a:t>
            </a:r>
            <a:r>
              <a:rPr lang="en-US" sz="1900" dirty="0" smtClean="0">
                <a:solidFill>
                  <a:schemeClr val="tx1"/>
                </a:solidFill>
              </a:rPr>
              <a:t>M</a:t>
            </a:r>
          </a:p>
          <a:p>
            <a:pPr marL="0" indent="0">
              <a:buNone/>
            </a:pPr>
            <a:endParaRPr lang="en-US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sz="1900" dirty="0" smtClean="0">
                <a:solidFill>
                  <a:schemeClr val="tx1"/>
                </a:solidFill>
              </a:rPr>
              <a:t>β/  σύμφωνα με τον νόμο της αραίωσης ισχύει: </a:t>
            </a:r>
          </a:p>
          <a:p>
            <a:pPr marL="0" indent="0">
              <a:buNone/>
            </a:pPr>
            <a:r>
              <a:rPr lang="el-GR" sz="1900" dirty="0">
                <a:solidFill>
                  <a:schemeClr val="tx1"/>
                </a:solidFill>
              </a:rPr>
              <a:t> </a:t>
            </a:r>
            <a:r>
              <a:rPr lang="el-GR" sz="1900" dirty="0" smtClean="0">
                <a:solidFill>
                  <a:schemeClr val="tx1"/>
                </a:solidFill>
              </a:rPr>
              <a:t>    </a:t>
            </a:r>
            <a:r>
              <a:rPr lang="en-US" sz="1900" dirty="0"/>
              <a:t>C</a:t>
            </a:r>
            <a:r>
              <a:rPr lang="el-GR" sz="1900" baseline="-25000" dirty="0" err="1"/>
              <a:t>αρχ</a:t>
            </a:r>
            <a:r>
              <a:rPr lang="en-US" sz="1900" dirty="0"/>
              <a:t>V</a:t>
            </a:r>
            <a:r>
              <a:rPr lang="el-GR" sz="1900" baseline="-25000" dirty="0" err="1"/>
              <a:t>αρχ</a:t>
            </a:r>
            <a:r>
              <a:rPr lang="el-GR" sz="1900" dirty="0"/>
              <a:t>= </a:t>
            </a:r>
            <a:r>
              <a:rPr lang="en-US" sz="1900" dirty="0"/>
              <a:t>C</a:t>
            </a:r>
            <a:r>
              <a:rPr lang="el-GR" sz="1900" baseline="-25000" dirty="0" err="1"/>
              <a:t>τελ</a:t>
            </a:r>
            <a:r>
              <a:rPr lang="en-US" sz="1900" dirty="0"/>
              <a:t>V</a:t>
            </a:r>
            <a:r>
              <a:rPr lang="el-GR" sz="1900" baseline="-25000" dirty="0" err="1"/>
              <a:t>τελ</a:t>
            </a:r>
            <a:r>
              <a:rPr lang="el-GR" sz="1900" baseline="-25000" dirty="0"/>
              <a:t>                 </a:t>
            </a:r>
            <a:r>
              <a:rPr lang="el-GR" sz="1900" dirty="0" smtClean="0"/>
              <a:t>όπου </a:t>
            </a:r>
            <a:r>
              <a:rPr lang="el-GR" sz="1900" baseline="-25000" dirty="0" smtClean="0"/>
              <a:t>          </a:t>
            </a:r>
            <a:r>
              <a:rPr lang="en-US" sz="1900" dirty="0"/>
              <a:t>C</a:t>
            </a:r>
            <a:r>
              <a:rPr lang="el-GR" sz="1900" baseline="-25000" dirty="0" err="1"/>
              <a:t>αρχ</a:t>
            </a:r>
            <a:r>
              <a:rPr lang="el-GR" sz="1900" dirty="0"/>
              <a:t> </a:t>
            </a:r>
            <a:r>
              <a:rPr lang="el-GR" sz="1900" dirty="0" smtClean="0"/>
              <a:t>=</a:t>
            </a:r>
            <a:r>
              <a:rPr lang="en-US" sz="1900" dirty="0"/>
              <a:t> </a:t>
            </a:r>
            <a:r>
              <a:rPr lang="en-US" sz="1900" dirty="0" smtClean="0"/>
              <a:t>0,5M  V</a:t>
            </a:r>
            <a:r>
              <a:rPr lang="el-GR" sz="1900" baseline="-25000" dirty="0" err="1" smtClean="0"/>
              <a:t>αρχ</a:t>
            </a:r>
            <a:r>
              <a:rPr lang="en-US" sz="1900" baseline="-25000" dirty="0" smtClean="0"/>
              <a:t> </a:t>
            </a:r>
            <a:r>
              <a:rPr lang="el-GR" sz="1900" dirty="0" smtClean="0"/>
              <a:t>=</a:t>
            </a:r>
            <a:r>
              <a:rPr lang="en-US" sz="1900" dirty="0" smtClean="0"/>
              <a:t>  200 ml = 0,2 </a:t>
            </a:r>
            <a:r>
              <a:rPr lang="en-US" sz="1900" dirty="0"/>
              <a:t>L</a:t>
            </a:r>
            <a:r>
              <a:rPr lang="en-US" sz="1900" dirty="0" smtClean="0"/>
              <a:t>  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                                                               </a:t>
            </a:r>
            <a:r>
              <a:rPr lang="en-US" sz="1900" dirty="0" smtClean="0"/>
              <a:t>   C</a:t>
            </a:r>
            <a:r>
              <a:rPr lang="el-GR" sz="1900" baseline="-25000" dirty="0" err="1"/>
              <a:t>τελ</a:t>
            </a:r>
            <a:r>
              <a:rPr lang="en-US" sz="1900" dirty="0"/>
              <a:t>  </a:t>
            </a:r>
            <a:r>
              <a:rPr lang="el-GR" sz="1900" dirty="0"/>
              <a:t>=</a:t>
            </a:r>
            <a:r>
              <a:rPr lang="en-US" sz="1900" dirty="0"/>
              <a:t> </a:t>
            </a:r>
            <a:r>
              <a:rPr lang="el-GR" sz="1900" dirty="0"/>
              <a:t> </a:t>
            </a:r>
            <a:r>
              <a:rPr lang="en-US" sz="1900" dirty="0" smtClean="0"/>
              <a:t>x       </a:t>
            </a:r>
            <a:r>
              <a:rPr lang="en-US" sz="1900" dirty="0"/>
              <a:t>V</a:t>
            </a:r>
            <a:r>
              <a:rPr lang="el-GR" sz="1900" baseline="-25000" dirty="0" err="1" smtClean="0"/>
              <a:t>τελ</a:t>
            </a:r>
            <a:r>
              <a:rPr lang="en-US" sz="1900" baseline="-25000" dirty="0" smtClean="0"/>
              <a:t> </a:t>
            </a:r>
            <a:r>
              <a:rPr lang="el-GR" sz="1900" dirty="0" smtClean="0"/>
              <a:t>=</a:t>
            </a:r>
            <a:r>
              <a:rPr lang="en-US" sz="1900" dirty="0" smtClean="0"/>
              <a:t>   200+800= 1000 ml = 1 L</a:t>
            </a:r>
          </a:p>
          <a:p>
            <a:pPr marL="0" indent="0">
              <a:buNone/>
            </a:pPr>
            <a:r>
              <a:rPr lang="el-GR" sz="1900" dirty="0" smtClean="0"/>
              <a:t>Μετά από αντικατάσταση προκύπτει: </a:t>
            </a:r>
          </a:p>
          <a:p>
            <a:pPr marL="0" indent="0">
              <a:buNone/>
            </a:pPr>
            <a:r>
              <a:rPr lang="en-US" sz="1900" dirty="0"/>
              <a:t>C</a:t>
            </a:r>
            <a:r>
              <a:rPr lang="el-GR" sz="1900" baseline="-25000" dirty="0" err="1"/>
              <a:t>τελ</a:t>
            </a:r>
            <a:r>
              <a:rPr lang="en-US" sz="1900" dirty="0"/>
              <a:t>  </a:t>
            </a:r>
            <a:r>
              <a:rPr lang="el-GR" sz="1900" dirty="0"/>
              <a:t>=</a:t>
            </a:r>
            <a:r>
              <a:rPr lang="en-US" sz="1900" dirty="0"/>
              <a:t> </a:t>
            </a:r>
            <a:r>
              <a:rPr lang="el-GR" sz="1900" dirty="0"/>
              <a:t> </a:t>
            </a:r>
            <a:r>
              <a:rPr lang="el-GR" sz="1900" dirty="0" smtClean="0"/>
              <a:t> (0,5 * 0,2)/ 1 = 0,1 Μ </a:t>
            </a:r>
          </a:p>
          <a:p>
            <a:pPr marL="0" indent="0">
              <a:buNone/>
            </a:pPr>
            <a:endParaRPr lang="el-GR" sz="1700" dirty="0"/>
          </a:p>
          <a:p>
            <a:pPr marL="0" indent="0">
              <a:buNone/>
            </a:pPr>
            <a:r>
              <a:rPr lang="el-GR" sz="1900" dirty="0" smtClean="0"/>
              <a:t>Άρα η συγκέντρωση του θαλασσινού νερού μετά την προσθήκη </a:t>
            </a:r>
            <a:r>
              <a:rPr lang="el-GR" sz="1900" dirty="0">
                <a:solidFill>
                  <a:schemeClr val="tx1"/>
                </a:solidFill>
              </a:rPr>
              <a:t>800 </a:t>
            </a:r>
            <a:r>
              <a:rPr lang="en-US" sz="1900" dirty="0">
                <a:solidFill>
                  <a:schemeClr val="tx1"/>
                </a:solidFill>
              </a:rPr>
              <a:t>ml </a:t>
            </a:r>
            <a:r>
              <a:rPr lang="el-GR" sz="1900" dirty="0">
                <a:solidFill>
                  <a:schemeClr val="tx1"/>
                </a:solidFill>
              </a:rPr>
              <a:t>απεσταγμένο νερό </a:t>
            </a:r>
            <a:r>
              <a:rPr lang="el-GR" sz="1900" dirty="0" smtClean="0">
                <a:solidFill>
                  <a:schemeClr val="tx1"/>
                </a:solidFill>
              </a:rPr>
              <a:t>θα είναι 0,1 Μ</a:t>
            </a:r>
            <a:endParaRPr lang="en-US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sz="2100" dirty="0" smtClean="0">
                <a:solidFill>
                  <a:schemeClr val="tx1"/>
                </a:solidFill>
              </a:rPr>
              <a:t> </a:t>
            </a:r>
            <a:endParaRPr lang="el-GR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8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ΠΕΙΡΑΜΑΤΙΚΗ ΑΣΚΗΣΗ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Να παρασκευαστεί δ/μα 100 </a:t>
            </a:r>
            <a:r>
              <a:rPr lang="en-US" dirty="0" smtClean="0">
                <a:solidFill>
                  <a:srgbClr val="FF0000"/>
                </a:solidFill>
              </a:rPr>
              <a:t>ml </a:t>
            </a:r>
            <a:r>
              <a:rPr lang="en-US" dirty="0" err="1" smtClean="0">
                <a:solidFill>
                  <a:srgbClr val="FF0000"/>
                </a:solidFill>
              </a:rPr>
              <a:t>NaCl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0,2% κο με αραίωση πυκνότερου δ/τος 2%κο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>
                <a:solidFill>
                  <a:srgbClr val="FF0000"/>
                </a:solidFill>
              </a:rPr>
              <a:t>1/  </a:t>
            </a:r>
            <a:r>
              <a:rPr lang="el-GR" dirty="0" smtClean="0"/>
              <a:t>υπολογισμός των </a:t>
            </a:r>
            <a:r>
              <a:rPr lang="en-US" dirty="0" smtClean="0"/>
              <a:t>ml </a:t>
            </a:r>
            <a:r>
              <a:rPr lang="el-GR" dirty="0" smtClean="0"/>
              <a:t>του πυκνού δ/τος που χρειάζονται 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2/</a:t>
            </a:r>
            <a:r>
              <a:rPr lang="el-GR" dirty="0" smtClean="0"/>
              <a:t>  παραλαμβάνεται η απαιτούμενη ποσότητα του πυκνού δ/τος που είναι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10 </a:t>
            </a:r>
            <a:r>
              <a:rPr lang="en-US" dirty="0" smtClean="0"/>
              <a:t>ml </a:t>
            </a:r>
            <a:r>
              <a:rPr lang="el-GR" dirty="0" smtClean="0"/>
              <a:t>με σιφώνιο και μεταφέρεται σε ογκομετρική φιάλη των 100 </a:t>
            </a:r>
            <a:r>
              <a:rPr lang="en-US" dirty="0" smtClean="0"/>
              <a:t>ml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3/</a:t>
            </a:r>
            <a:r>
              <a:rPr lang="en-US" dirty="0" smtClean="0"/>
              <a:t> </a:t>
            </a:r>
            <a:r>
              <a:rPr lang="el-GR" dirty="0" smtClean="0"/>
              <a:t>  συμπληρώνεται ο όγκος μέχρι τον λαιμό της ογκομετρικής φιάλης με  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απιονισμένο νερό και ομογενοποιείται το μίγμα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4/   </a:t>
            </a:r>
            <a:r>
              <a:rPr lang="el-GR" dirty="0" smtClean="0"/>
              <a:t>προστίθεται απιονισμένο νερό μέχρι την χαραγή και ομογενοποιείται πάλι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5/</a:t>
            </a:r>
            <a:r>
              <a:rPr lang="el-GR" dirty="0" smtClean="0"/>
              <a:t>   σημειώνονται επάνω στην ογκομετρική φιάλη τα στοιχεία του δ/τος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2247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Αίθουσα συσκέψεων (Ιόντα)</Template>
  <TotalTime>193</TotalTime>
  <Words>590</Words>
  <Application>Microsoft Office PowerPoint</Application>
  <PresentationFormat>Ευρεία οθόνη</PresentationFormat>
  <Paragraphs>69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Αίθουσα συσκέψεων "Ιόν"</vt:lpstr>
      <vt:lpstr>ΑΡΑΙΩΣΗ</vt:lpstr>
      <vt:lpstr>CαρχVαρχ= CτελVτελ</vt:lpstr>
      <vt:lpstr>ΑΣΚΗΣΕΙΣ - ΠΑΡΑΔΕΙΓΜΑΤΑ</vt:lpstr>
      <vt:lpstr>Παρουσίαση του PowerPoint</vt:lpstr>
      <vt:lpstr>Παρουσίαση του PowerPoint</vt:lpstr>
      <vt:lpstr>Παρουσίαση του PowerPoint</vt:lpstr>
      <vt:lpstr>ΠΕΙΡΑΜΑΤΙΚΗ ΑΣΚΗΣΗ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ΑΡΑΙΩΣΗ</dc:title>
  <dc:creator>admin</dc:creator>
  <cp:lastModifiedBy>admin</cp:lastModifiedBy>
  <cp:revision>24</cp:revision>
  <dcterms:created xsi:type="dcterms:W3CDTF">2022-11-08T08:34:07Z</dcterms:created>
  <dcterms:modified xsi:type="dcterms:W3CDTF">2022-11-22T07:39:32Z</dcterms:modified>
</cp:coreProperties>
</file>