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99" r:id="rId2"/>
    <p:sldId id="256" r:id="rId3"/>
    <p:sldId id="257" r:id="rId4"/>
    <p:sldId id="264" r:id="rId5"/>
    <p:sldId id="258" r:id="rId6"/>
    <p:sldId id="260" r:id="rId7"/>
    <p:sldId id="262" r:id="rId8"/>
    <p:sldId id="263" r:id="rId9"/>
    <p:sldId id="265" r:id="rId10"/>
    <p:sldId id="266" r:id="rId11"/>
    <p:sldId id="267" r:id="rId12"/>
    <p:sldId id="268" r:id="rId13"/>
    <p:sldId id="269" r:id="rId14"/>
    <p:sldId id="270" r:id="rId15"/>
    <p:sldId id="271" r:id="rId16"/>
    <p:sldId id="297" r:id="rId17"/>
    <p:sldId id="272" r:id="rId18"/>
    <p:sldId id="273" r:id="rId19"/>
    <p:sldId id="274" r:id="rId20"/>
    <p:sldId id="275" r:id="rId21"/>
    <p:sldId id="298" r:id="rId22"/>
    <p:sldId id="276" r:id="rId23"/>
    <p:sldId id="277" r:id="rId24"/>
    <p:sldId id="278" r:id="rId25"/>
    <p:sldId id="279" r:id="rId26"/>
    <p:sldId id="280" r:id="rId27"/>
    <p:sldId id="281" r:id="rId28"/>
    <p:sldId id="282" r:id="rId29"/>
  </p:sldIdLst>
  <p:sldSz cx="12192000" cy="6858000"/>
  <p:notesSz cx="6858000"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74BCA008-BC4A-4FF2-8714-E7018348B0CD}" type="datetimeFigureOut">
              <a:rPr lang="en-US" smtClean="0"/>
              <a:pPr/>
              <a:t>6/11/2021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2261439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4BCA008-BC4A-4FF2-8714-E7018348B0CD}" type="datetimeFigureOut">
              <a:rPr lang="en-US" smtClean="0"/>
              <a:pPr/>
              <a:t>6/11/2021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3944015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4BCA008-BC4A-4FF2-8714-E7018348B0CD}" type="datetimeFigureOut">
              <a:rPr lang="en-US" smtClean="0"/>
              <a:pPr/>
              <a:t>6/11/2021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EBB4AE3-9F21-48D1-9D81-4F9E1185B39C}"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09648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74BCA008-BC4A-4FF2-8714-E7018348B0CD}" type="datetimeFigureOut">
              <a:rPr lang="en-US" smtClean="0"/>
              <a:pPr/>
              <a:t>6/11/2021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20620340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74BCA008-BC4A-4FF2-8714-E7018348B0CD}" type="datetimeFigureOut">
              <a:rPr lang="en-US" smtClean="0"/>
              <a:pPr/>
              <a:t>6/11/2021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EBB4AE3-9F21-48D1-9D81-4F9E1185B39C}"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24667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74BCA008-BC4A-4FF2-8714-E7018348B0CD}" type="datetimeFigureOut">
              <a:rPr lang="en-US" smtClean="0"/>
              <a:pPr/>
              <a:t>6/11/2021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39280686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4BCA008-BC4A-4FF2-8714-E7018348B0CD}" type="datetimeFigureOut">
              <a:rPr lang="en-US" smtClean="0"/>
              <a:pPr/>
              <a:t>6/11/2021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2319386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4BCA008-BC4A-4FF2-8714-E7018348B0CD}" type="datetimeFigureOut">
              <a:rPr lang="en-US" smtClean="0"/>
              <a:pPr/>
              <a:t>6/11/2021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2520288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4BCA008-BC4A-4FF2-8714-E7018348B0CD}" type="datetimeFigureOut">
              <a:rPr lang="en-US" smtClean="0"/>
              <a:pPr/>
              <a:t>6/11/2021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522873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4BCA008-BC4A-4FF2-8714-E7018348B0CD}" type="datetimeFigureOut">
              <a:rPr lang="en-US" smtClean="0"/>
              <a:pPr/>
              <a:t>6/11/2021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104622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74BCA008-BC4A-4FF2-8714-E7018348B0CD}" type="datetimeFigureOut">
              <a:rPr lang="en-US" smtClean="0"/>
              <a:pPr/>
              <a:t>6/11/2021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942437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74BCA008-BC4A-4FF2-8714-E7018348B0CD}" type="datetimeFigureOut">
              <a:rPr lang="en-US" smtClean="0"/>
              <a:pPr/>
              <a:t>6/11/2021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616520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74BCA008-BC4A-4FF2-8714-E7018348B0CD}" type="datetimeFigureOut">
              <a:rPr lang="en-US" smtClean="0"/>
              <a:pPr/>
              <a:t>6/11/2021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2565081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CA008-BC4A-4FF2-8714-E7018348B0CD}" type="datetimeFigureOut">
              <a:rPr lang="en-US" smtClean="0"/>
              <a:pPr/>
              <a:t>6/11/2021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2718633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4BCA008-BC4A-4FF2-8714-E7018348B0CD}" type="datetimeFigureOut">
              <a:rPr lang="en-US" smtClean="0"/>
              <a:pPr/>
              <a:t>6/11/2021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486731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4BCA008-BC4A-4FF2-8714-E7018348B0CD}" type="datetimeFigureOut">
              <a:rPr lang="en-US" smtClean="0"/>
              <a:pPr/>
              <a:t>6/11/2021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EBB4AE3-9F21-48D1-9D81-4F9E1185B39C}" type="slidenum">
              <a:rPr lang="en-US" smtClean="0"/>
              <a:pPr/>
              <a:t>‹#›</a:t>
            </a:fld>
            <a:endParaRPr lang="en-US"/>
          </a:p>
        </p:txBody>
      </p:sp>
    </p:spTree>
    <p:extLst>
      <p:ext uri="{BB962C8B-B14F-4D97-AF65-F5344CB8AC3E}">
        <p14:creationId xmlns:p14="http://schemas.microsoft.com/office/powerpoint/2010/main" val="3849890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4BCA008-BC4A-4FF2-8714-E7018348B0CD}" type="datetimeFigureOut">
              <a:rPr lang="en-US" smtClean="0"/>
              <a:pPr/>
              <a:t>6/11/2021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EBB4AE3-9F21-48D1-9D81-4F9E1185B39C}" type="slidenum">
              <a:rPr lang="en-US" smtClean="0"/>
              <a:pPr/>
              <a:t>‹#›</a:t>
            </a:fld>
            <a:endParaRPr lang="en-US"/>
          </a:p>
        </p:txBody>
      </p:sp>
    </p:spTree>
    <p:extLst>
      <p:ext uri="{BB962C8B-B14F-4D97-AF65-F5344CB8AC3E}">
        <p14:creationId xmlns:p14="http://schemas.microsoft.com/office/powerpoint/2010/main" val="28616468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978408" y="274320"/>
            <a:ext cx="10603992" cy="6089904"/>
          </a:xfrm>
        </p:spPr>
        <p:txBody>
          <a:bodyPr anchor="t">
            <a:normAutofit/>
          </a:bodyPr>
          <a:lstStyle/>
          <a:p>
            <a:pPr algn="ctr">
              <a:lnSpc>
                <a:spcPct val="150000"/>
              </a:lnSpc>
            </a:pPr>
            <a:r>
              <a:rPr lang="el-GR" dirty="0" smtClean="0"/>
              <a:t/>
            </a:r>
            <a:br>
              <a:rPr lang="el-GR" dirty="0" smtClean="0"/>
            </a:br>
            <a:r>
              <a:rPr lang="el-GR" sz="6000" dirty="0" smtClean="0"/>
              <a:t>ΚΟΙΝΩΝΙΚΗ </a:t>
            </a:r>
            <a:r>
              <a:rPr lang="el-GR" sz="6000" dirty="0"/>
              <a:t>ΟΙΚΟΝΟΜΙΑ </a:t>
            </a:r>
            <a:r>
              <a:rPr lang="el-GR" dirty="0" smtClean="0"/>
              <a:t/>
            </a:r>
            <a:br>
              <a:rPr lang="el-GR" dirty="0" smtClean="0"/>
            </a:br>
            <a:r>
              <a:rPr lang="el-GR" dirty="0" smtClean="0"/>
              <a:t/>
            </a:r>
            <a:br>
              <a:rPr lang="el-GR" dirty="0" smtClean="0"/>
            </a:br>
            <a:r>
              <a:rPr lang="el-GR" dirty="0" smtClean="0"/>
              <a:t>ΚΟΙΝΩΝΙΚΟ </a:t>
            </a:r>
            <a:r>
              <a:rPr lang="el-GR" dirty="0" smtClean="0"/>
              <a:t>ΚΕΦΑΛΑΙΟ</a:t>
            </a:r>
            <a:endParaRPr lang="en-US" dirty="0"/>
          </a:p>
        </p:txBody>
      </p:sp>
      <p:sp>
        <p:nvSpPr>
          <p:cNvPr id="4" name="Τίτλος 1"/>
          <p:cNvSpPr>
            <a:spLocks noGrp="1"/>
          </p:cNvSpPr>
          <p:nvPr/>
        </p:nvSpPr>
        <p:spPr>
          <a:xfrm>
            <a:off x="609600" y="285750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l-GR"/>
          </a:p>
        </p:txBody>
      </p:sp>
    </p:spTree>
    <p:extLst>
      <p:ext uri="{BB962C8B-B14F-4D97-AF65-F5344CB8AC3E}">
        <p14:creationId xmlns:p14="http://schemas.microsoft.com/office/powerpoint/2010/main" val="2729590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fontScale="92500" lnSpcReduction="20000"/>
          </a:bodyPr>
          <a:lstStyle/>
          <a:p>
            <a:pPr marL="0" indent="0" algn="ctr">
              <a:buNone/>
            </a:pPr>
            <a:r>
              <a:rPr lang="el-GR" b="1" dirty="0" smtClean="0"/>
              <a:t>ΠΗΓΕΣ ΤΟΥ ΚΟΙΝΩΝΙΚΟΥ ΚΕΦΑΛΑΙΟΥ</a:t>
            </a:r>
            <a:endParaRPr lang="en-US" b="1" dirty="0" smtClean="0"/>
          </a:p>
          <a:p>
            <a:pPr marL="0" indent="0" algn="ctr">
              <a:buNone/>
            </a:pPr>
            <a:r>
              <a:rPr lang="en-US" dirty="0" smtClean="0"/>
              <a:t>(</a:t>
            </a:r>
            <a:r>
              <a:rPr lang="el-GR" dirty="0" smtClean="0"/>
              <a:t>Πώς σχηματίζεται / συγκεντρώνεται</a:t>
            </a:r>
            <a:r>
              <a:rPr lang="en-US" dirty="0" smtClean="0"/>
              <a:t>)</a:t>
            </a:r>
          </a:p>
          <a:p>
            <a:pPr algn="ctr"/>
            <a:endParaRPr lang="en-US" b="1" dirty="0" smtClean="0"/>
          </a:p>
          <a:p>
            <a:r>
              <a:rPr lang="en-US" b="1" dirty="0" smtClean="0"/>
              <a:t>1) </a:t>
            </a:r>
            <a:r>
              <a:rPr lang="el-GR" b="1" dirty="0" smtClean="0"/>
              <a:t>Κοινωνικές Σχέσεις</a:t>
            </a:r>
            <a:r>
              <a:rPr lang="en-US" b="1" dirty="0" smtClean="0"/>
              <a:t> </a:t>
            </a:r>
            <a:r>
              <a:rPr lang="en-US" dirty="0" smtClean="0"/>
              <a:t>(</a:t>
            </a:r>
            <a:r>
              <a:rPr lang="en-US" dirty="0" err="1" smtClean="0"/>
              <a:t>Bourdieau</a:t>
            </a:r>
            <a:r>
              <a:rPr lang="en-US" dirty="0" smtClean="0"/>
              <a:t>, Coleman)</a:t>
            </a:r>
          </a:p>
          <a:p>
            <a:r>
              <a:rPr lang="en-US" b="1" dirty="0" smtClean="0"/>
              <a:t>2) </a:t>
            </a:r>
            <a:r>
              <a:rPr lang="el-GR" b="1" dirty="0" smtClean="0"/>
              <a:t>Περιχαρακωμένη Αλληλεγγύη</a:t>
            </a:r>
            <a:r>
              <a:rPr lang="en-US" dirty="0" smtClean="0"/>
              <a:t>(Marx)</a:t>
            </a:r>
          </a:p>
          <a:p>
            <a:r>
              <a:rPr lang="en-US" b="1" dirty="0" smtClean="0"/>
              <a:t>3) </a:t>
            </a:r>
            <a:r>
              <a:rPr lang="el-GR" b="1" dirty="0" smtClean="0"/>
              <a:t>Κοινωνική Ενσωμάτωση</a:t>
            </a:r>
            <a:r>
              <a:rPr lang="en-US" dirty="0" smtClean="0"/>
              <a:t>(</a:t>
            </a:r>
            <a:r>
              <a:rPr lang="en-US" dirty="0" err="1" smtClean="0"/>
              <a:t>Durcheim</a:t>
            </a:r>
            <a:r>
              <a:rPr lang="en-US" dirty="0" smtClean="0"/>
              <a:t>)</a:t>
            </a:r>
          </a:p>
          <a:p>
            <a:r>
              <a:rPr lang="en-US" b="1" dirty="0" smtClean="0"/>
              <a:t>4) </a:t>
            </a:r>
            <a:r>
              <a:rPr lang="el-GR" b="1" dirty="0" err="1" smtClean="0"/>
              <a:t>Τιμωρητική</a:t>
            </a:r>
            <a:r>
              <a:rPr lang="el-GR" b="1" dirty="0" smtClean="0"/>
              <a:t> Ικανότητα </a:t>
            </a:r>
            <a:r>
              <a:rPr lang="en-US" dirty="0" smtClean="0"/>
              <a:t>(Durkheim), </a:t>
            </a:r>
            <a:r>
              <a:rPr lang="el-GR" b="1" dirty="0" smtClean="0"/>
              <a:t>Επιβαλλόμενη Εμπιστοσύνη</a:t>
            </a:r>
            <a:r>
              <a:rPr lang="en-US" dirty="0" smtClean="0"/>
              <a:t>(Weber)</a:t>
            </a:r>
          </a:p>
          <a:p>
            <a:r>
              <a:rPr lang="en-US" b="1" dirty="0" smtClean="0"/>
              <a:t>5) </a:t>
            </a:r>
            <a:r>
              <a:rPr lang="el-GR" b="1" dirty="0" smtClean="0"/>
              <a:t>Ενδογενής Αξία</a:t>
            </a:r>
            <a:r>
              <a:rPr lang="en-US" b="1" dirty="0" smtClean="0"/>
              <a:t> </a:t>
            </a:r>
            <a:r>
              <a:rPr lang="en-US" dirty="0" smtClean="0"/>
              <a:t>(Durkheim, Parsons)</a:t>
            </a:r>
          </a:p>
          <a:p>
            <a:endParaRPr lang="en-US" dirty="0"/>
          </a:p>
          <a:p>
            <a:r>
              <a:rPr lang="el-GR" dirty="0" smtClean="0"/>
              <a:t>Άυλος χαρακτήρας </a:t>
            </a:r>
            <a:r>
              <a:rPr lang="el-GR" dirty="0"/>
              <a:t>του κοινωνικού κεφαλαίου.</a:t>
            </a:r>
          </a:p>
          <a:p>
            <a:r>
              <a:rPr lang="el-GR" dirty="0" smtClean="0"/>
              <a:t>Το οικονομικό κεφάλαιο είναι </a:t>
            </a:r>
            <a:r>
              <a:rPr lang="el-GR" dirty="0"/>
              <a:t>σε τραπεζικούς </a:t>
            </a:r>
            <a:r>
              <a:rPr lang="el-GR" dirty="0" smtClean="0"/>
              <a:t>λογαριασμούς.</a:t>
            </a:r>
            <a:endParaRPr lang="el-GR" dirty="0"/>
          </a:p>
          <a:p>
            <a:r>
              <a:rPr lang="el-GR" dirty="0" smtClean="0"/>
              <a:t>Το ανθρώπινο </a:t>
            </a:r>
            <a:r>
              <a:rPr lang="el-GR" dirty="0"/>
              <a:t>κεφάλαιο είναι μέσα στα κεφάλια </a:t>
            </a:r>
            <a:r>
              <a:rPr lang="el-GR" dirty="0" smtClean="0"/>
              <a:t>τους.</a:t>
            </a:r>
            <a:endParaRPr lang="el-GR" dirty="0"/>
          </a:p>
          <a:p>
            <a:r>
              <a:rPr lang="el-GR" dirty="0" smtClean="0"/>
              <a:t>Το κοινωνικό κεφάλαιο </a:t>
            </a:r>
            <a:r>
              <a:rPr lang="el-GR" dirty="0"/>
              <a:t>ενυπάρχει στη δομή των </a:t>
            </a:r>
            <a:r>
              <a:rPr lang="el-GR" dirty="0" err="1"/>
              <a:t>σχέσεών</a:t>
            </a:r>
            <a:r>
              <a:rPr lang="el-GR" dirty="0"/>
              <a:t> τους.</a:t>
            </a:r>
          </a:p>
          <a:p>
            <a:r>
              <a:rPr lang="el-GR" dirty="0"/>
              <a:t>Ένα άτομο πρέπει να </a:t>
            </a:r>
            <a:r>
              <a:rPr lang="el-GR" dirty="0" smtClean="0"/>
              <a:t>σχετίζεται </a:t>
            </a:r>
            <a:r>
              <a:rPr lang="el-GR" dirty="0"/>
              <a:t>με </a:t>
            </a:r>
            <a:r>
              <a:rPr lang="el-GR" dirty="0" smtClean="0"/>
              <a:t>άλλους</a:t>
            </a:r>
            <a:r>
              <a:rPr lang="el-GR" dirty="0"/>
              <a:t>. Αυτοί οι άλλοι είναι η πραγματική πηγή του πλεονεκτήματος του.</a:t>
            </a:r>
            <a:endParaRPr lang="en-US" dirty="0"/>
          </a:p>
        </p:txBody>
      </p:sp>
    </p:spTree>
    <p:extLst>
      <p:ext uri="{BB962C8B-B14F-4D97-AF65-F5344CB8AC3E}">
        <p14:creationId xmlns:p14="http://schemas.microsoft.com/office/powerpoint/2010/main" val="98190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fontScale="92500" lnSpcReduction="10000"/>
          </a:bodyPr>
          <a:lstStyle/>
          <a:p>
            <a:pPr marL="0" indent="0" algn="ctr">
              <a:buNone/>
            </a:pPr>
            <a:r>
              <a:rPr lang="el-GR" b="1" dirty="0" smtClean="0"/>
              <a:t>ΚΟΙΝΩΝΙΚΕΣ ΣΧΕΣΕΙΣ</a:t>
            </a:r>
            <a:endParaRPr lang="en-US" b="1" dirty="0" smtClean="0"/>
          </a:p>
          <a:p>
            <a:pPr algn="ctr"/>
            <a:endParaRPr lang="en-US" b="1" dirty="0"/>
          </a:p>
          <a:p>
            <a:pPr marL="0" indent="0" algn="ctr">
              <a:buNone/>
            </a:pPr>
            <a:r>
              <a:rPr lang="el-GR" b="1" dirty="0" smtClean="0"/>
              <a:t>Παραδείγματα</a:t>
            </a:r>
            <a:r>
              <a:rPr lang="en-US" dirty="0" smtClean="0"/>
              <a:t> </a:t>
            </a:r>
          </a:p>
          <a:p>
            <a:r>
              <a:rPr lang="el-GR" dirty="0" smtClean="0"/>
              <a:t>Οι άνθρωποι</a:t>
            </a:r>
            <a:r>
              <a:rPr lang="en-US" dirty="0" smtClean="0"/>
              <a:t>: </a:t>
            </a:r>
          </a:p>
          <a:p>
            <a:r>
              <a:rPr lang="el-GR" b="1" dirty="0" smtClean="0"/>
              <a:t>Πληρώνουν</a:t>
            </a:r>
            <a:r>
              <a:rPr lang="el-GR" dirty="0" smtClean="0"/>
              <a:t> έγκαιρα τα χρέη τους</a:t>
            </a:r>
            <a:r>
              <a:rPr lang="en-US" dirty="0" smtClean="0"/>
              <a:t>, </a:t>
            </a:r>
          </a:p>
          <a:p>
            <a:r>
              <a:rPr lang="el-GR" dirty="0" smtClean="0"/>
              <a:t>Κάνουν </a:t>
            </a:r>
            <a:r>
              <a:rPr lang="el-GR" b="1" dirty="0" smtClean="0"/>
              <a:t>φιλανθρωπίες</a:t>
            </a:r>
            <a:r>
              <a:rPr lang="en-US" dirty="0" smtClean="0"/>
              <a:t>, </a:t>
            </a:r>
            <a:endParaRPr lang="el-GR" dirty="0" smtClean="0"/>
          </a:p>
          <a:p>
            <a:r>
              <a:rPr lang="el-GR" dirty="0" smtClean="0"/>
              <a:t>Υπακούουν τους </a:t>
            </a:r>
            <a:r>
              <a:rPr lang="el-GR" b="1" dirty="0" smtClean="0"/>
              <a:t>κανόνες κυκλοφορίας</a:t>
            </a:r>
            <a:r>
              <a:rPr lang="en-US" dirty="0" smtClean="0"/>
              <a:t>,</a:t>
            </a:r>
          </a:p>
          <a:p>
            <a:r>
              <a:rPr lang="el-GR" dirty="0" smtClean="0"/>
              <a:t>Στέλνουν για παιχνίδι </a:t>
            </a:r>
            <a:r>
              <a:rPr lang="el-GR" b="1" dirty="0" smtClean="0"/>
              <a:t>τα παιδιά τους </a:t>
            </a:r>
            <a:r>
              <a:rPr lang="el-GR" dirty="0" smtClean="0"/>
              <a:t>ξέγνοιαστα</a:t>
            </a:r>
            <a:r>
              <a:rPr lang="en-US" dirty="0" smtClean="0"/>
              <a:t>,</a:t>
            </a:r>
          </a:p>
          <a:p>
            <a:r>
              <a:rPr lang="el-GR" dirty="0" smtClean="0"/>
              <a:t>Επειδή νιώθουν υποχρεωμένοι να φέρονται έτσι</a:t>
            </a:r>
            <a:r>
              <a:rPr lang="en-US" dirty="0" smtClean="0"/>
              <a:t>. </a:t>
            </a:r>
          </a:p>
          <a:p>
            <a:endParaRPr lang="en-US" dirty="0"/>
          </a:p>
          <a:p>
            <a:r>
              <a:rPr lang="el-GR" dirty="0" smtClean="0"/>
              <a:t>Οι </a:t>
            </a:r>
            <a:r>
              <a:rPr lang="el-GR" dirty="0" err="1" smtClean="0"/>
              <a:t>εσωτερικευμένοι</a:t>
            </a:r>
            <a:r>
              <a:rPr lang="el-GR" dirty="0" smtClean="0"/>
              <a:t> </a:t>
            </a:r>
            <a:r>
              <a:rPr lang="el-GR" dirty="0"/>
              <a:t>κανόνες που καθιστούν δυνατή μια τέτοια συμπεριφορά είναι τότε </a:t>
            </a:r>
            <a:r>
              <a:rPr lang="el-GR" dirty="0" err="1" smtClean="0"/>
              <a:t>οικειοποιήσιμοι</a:t>
            </a:r>
            <a:r>
              <a:rPr lang="el-GR" dirty="0" smtClean="0"/>
              <a:t> </a:t>
            </a:r>
            <a:r>
              <a:rPr lang="el-GR" dirty="0"/>
              <a:t>από άλλους ως πόρος / επίδραση / αποτέλεσμα. Σε αυτή την περίπτωση, οι </a:t>
            </a:r>
            <a:r>
              <a:rPr lang="el-GR" b="1" dirty="0"/>
              <a:t>κάτοχοι</a:t>
            </a:r>
            <a:r>
              <a:rPr lang="el-GR" dirty="0"/>
              <a:t> του κοινωνικού κεφαλαίου είναι άλλα μέλη της κοινότητας που μπορεί να </a:t>
            </a:r>
            <a:r>
              <a:rPr lang="el-GR" dirty="0" smtClean="0"/>
              <a:t>δώσουν δάνεια </a:t>
            </a:r>
            <a:r>
              <a:rPr lang="el-GR" dirty="0"/>
              <a:t>χωρίς το φόβο της μη </a:t>
            </a:r>
            <a:r>
              <a:rPr lang="el-GR" dirty="0" smtClean="0"/>
              <a:t>επιστροφής τους, </a:t>
            </a:r>
            <a:r>
              <a:rPr lang="el-GR" dirty="0"/>
              <a:t>να επωφεληθούν από την ιδιωτική φιλανθρωπία, ή να στείλουν τα παιδιά τους να παίξουν στο δρόμο, χωρίς ανησυχία.</a:t>
            </a:r>
            <a:endParaRPr lang="en-US" dirty="0"/>
          </a:p>
        </p:txBody>
      </p:sp>
    </p:spTree>
    <p:extLst>
      <p:ext uri="{BB962C8B-B14F-4D97-AF65-F5344CB8AC3E}">
        <p14:creationId xmlns:p14="http://schemas.microsoft.com/office/powerpoint/2010/main" val="3389769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lstStyle/>
          <a:p>
            <a:pPr marL="0" indent="0" algn="ctr">
              <a:buNone/>
            </a:pPr>
            <a:r>
              <a:rPr lang="el-GR" b="1" dirty="0" smtClean="0"/>
              <a:t>Κοινωνικό</a:t>
            </a:r>
            <a:r>
              <a:rPr lang="en-US" b="1" dirty="0" smtClean="0"/>
              <a:t> </a:t>
            </a:r>
            <a:r>
              <a:rPr lang="el-GR" b="1" dirty="0" smtClean="0"/>
              <a:t>κατά οικονομικού κεφαλαίου</a:t>
            </a:r>
            <a:endParaRPr lang="en-US" b="1" dirty="0" smtClean="0"/>
          </a:p>
          <a:p>
            <a:endParaRPr lang="en-US" dirty="0"/>
          </a:p>
          <a:p>
            <a:pPr marL="0" indent="0" algn="ctr">
              <a:buNone/>
            </a:pPr>
            <a:r>
              <a:rPr lang="el-GR" dirty="0" smtClean="0"/>
              <a:t>Η προσδοκία των δωρητών ότι </a:t>
            </a:r>
            <a:r>
              <a:rPr lang="el-GR" dirty="0"/>
              <a:t>θα </a:t>
            </a:r>
            <a:r>
              <a:rPr lang="el-GR" dirty="0" smtClean="0"/>
              <a:t>εξοφληθούν </a:t>
            </a:r>
            <a:r>
              <a:rPr lang="el-GR" dirty="0"/>
              <a:t>πλήρως στο μέλλον</a:t>
            </a:r>
          </a:p>
          <a:p>
            <a:pPr marL="0" indent="0" algn="ctr">
              <a:buNone/>
            </a:pPr>
            <a:r>
              <a:rPr lang="el-GR" dirty="0"/>
              <a:t>  </a:t>
            </a:r>
            <a:r>
              <a:rPr lang="el-GR" b="1" dirty="0"/>
              <a:t>διαφέρει</a:t>
            </a:r>
            <a:r>
              <a:rPr lang="el-GR" dirty="0"/>
              <a:t> από </a:t>
            </a:r>
            <a:r>
              <a:rPr lang="el-GR" dirty="0" smtClean="0"/>
              <a:t>μια καθαρά </a:t>
            </a:r>
            <a:r>
              <a:rPr lang="el-GR" dirty="0"/>
              <a:t>οικονομική ανταλλαγή:</a:t>
            </a:r>
            <a:endParaRPr lang="en-US" dirty="0" smtClean="0"/>
          </a:p>
          <a:p>
            <a:pPr algn="ctr"/>
            <a:endParaRPr lang="en-US" dirty="0" smtClean="0"/>
          </a:p>
          <a:p>
            <a:pPr marL="0" indent="0">
              <a:buNone/>
            </a:pPr>
            <a:endParaRPr lang="en-US" sz="2400" dirty="0" smtClean="0"/>
          </a:p>
          <a:p>
            <a:pPr marL="457200" indent="-457200">
              <a:buAutoNum type="arabicParenR"/>
            </a:pPr>
            <a:r>
              <a:rPr lang="el-GR" sz="2400" dirty="0" smtClean="0"/>
              <a:t>Το νόμισμα εξόφλησής τους είναι ίσως διαφορετικό. </a:t>
            </a:r>
          </a:p>
          <a:p>
            <a:pPr marL="457200" indent="-457200">
              <a:buAutoNum type="arabicParenR"/>
            </a:pPr>
            <a:r>
              <a:rPr lang="en-US" sz="2400" dirty="0" smtClean="0"/>
              <a:t> </a:t>
            </a:r>
            <a:r>
              <a:rPr lang="el-GR" sz="2400" dirty="0" smtClean="0"/>
              <a:t>Ο χρόνος αποπληρωμής είναι αβέβαιος</a:t>
            </a:r>
            <a:r>
              <a:rPr lang="en-US" sz="2400" dirty="0" smtClean="0"/>
              <a:t>.</a:t>
            </a:r>
            <a:endParaRPr lang="en-US" sz="2400" dirty="0"/>
          </a:p>
          <a:p>
            <a:endParaRPr lang="en-US" dirty="0"/>
          </a:p>
        </p:txBody>
      </p:sp>
    </p:spTree>
    <p:extLst>
      <p:ext uri="{BB962C8B-B14F-4D97-AF65-F5344CB8AC3E}">
        <p14:creationId xmlns:p14="http://schemas.microsoft.com/office/powerpoint/2010/main" val="2581093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a:bodyPr>
          <a:lstStyle/>
          <a:p>
            <a:pPr marL="0" indent="0" algn="ctr">
              <a:buNone/>
            </a:pPr>
            <a:r>
              <a:rPr lang="el-GR" b="1" dirty="0" smtClean="0"/>
              <a:t>ΠΕΡΙΧΑΡΑΚΩΜΕΝΗ ΑΛΛΗΛΕΓΓΥΗ</a:t>
            </a:r>
            <a:endParaRPr lang="en-US" b="1" dirty="0" smtClean="0"/>
          </a:p>
          <a:p>
            <a:endParaRPr lang="en-US" dirty="0"/>
          </a:p>
          <a:p>
            <a:r>
              <a:rPr lang="el-GR" dirty="0" smtClean="0"/>
              <a:t>Οι αλτρουιστικές </a:t>
            </a:r>
            <a:r>
              <a:rPr lang="el-GR" dirty="0"/>
              <a:t>διαθέσεις των </a:t>
            </a:r>
            <a:r>
              <a:rPr lang="el-GR" dirty="0" smtClean="0"/>
              <a:t>εταίρων </a:t>
            </a:r>
            <a:r>
              <a:rPr lang="el-GR" dirty="0"/>
              <a:t>δεν είναι </a:t>
            </a:r>
            <a:r>
              <a:rPr lang="el-GR" dirty="0" smtClean="0"/>
              <a:t>καθολικές, </a:t>
            </a:r>
            <a:r>
              <a:rPr lang="el-GR" dirty="0"/>
              <a:t>αλλά </a:t>
            </a:r>
            <a:r>
              <a:rPr lang="el-GR" dirty="0" err="1" smtClean="0"/>
              <a:t>οριοθετούνται</a:t>
            </a:r>
            <a:r>
              <a:rPr lang="el-GR" dirty="0" smtClean="0"/>
              <a:t> </a:t>
            </a:r>
            <a:r>
              <a:rPr lang="el-GR" dirty="0"/>
              <a:t>από τα όρια της κοινότητάς τους. Άλλα μέλη της ίδιας κοινότητας μπορούν να οικειοποιηθούν αυτές τις εκχωρήσεις και τις ενέργειες που ακολουθούν ως </a:t>
            </a:r>
            <a:r>
              <a:rPr lang="el-GR" dirty="0" smtClean="0"/>
              <a:t>την πηγή τους του </a:t>
            </a:r>
            <a:r>
              <a:rPr lang="el-GR" dirty="0"/>
              <a:t>κοινωνικού κεφαλαίου.</a:t>
            </a:r>
            <a:endParaRPr lang="en-US" dirty="0" smtClean="0"/>
          </a:p>
          <a:p>
            <a:endParaRPr lang="en-US" dirty="0"/>
          </a:p>
          <a:p>
            <a:r>
              <a:rPr lang="el-GR" dirty="0" smtClean="0"/>
              <a:t>Η ταυτοποίηση </a:t>
            </a:r>
            <a:r>
              <a:rPr lang="el-GR" dirty="0"/>
              <a:t>με τη δική </a:t>
            </a:r>
            <a:r>
              <a:rPr lang="el-GR" dirty="0" smtClean="0"/>
              <a:t>μας ομάδα</a:t>
            </a:r>
            <a:r>
              <a:rPr lang="el-GR" dirty="0"/>
              <a:t>, αίρεση, ή </a:t>
            </a:r>
            <a:r>
              <a:rPr lang="el-GR" dirty="0" smtClean="0"/>
              <a:t>κοινότητα </a:t>
            </a:r>
            <a:r>
              <a:rPr lang="el-GR" dirty="0"/>
              <a:t>μπορεί να είναι μια ισχυρή κινητήρια δύναμη.</a:t>
            </a:r>
          </a:p>
          <a:p>
            <a:endParaRPr lang="el-GR" dirty="0"/>
          </a:p>
          <a:p>
            <a:r>
              <a:rPr lang="el-GR" dirty="0"/>
              <a:t>Δυσμενείς συνθήκες μπορεί να </a:t>
            </a:r>
            <a:r>
              <a:rPr lang="el-GR" dirty="0" smtClean="0"/>
              <a:t>λειτουργήσουν </a:t>
            </a:r>
            <a:r>
              <a:rPr lang="el-GR" dirty="0"/>
              <a:t>ως πηγή </a:t>
            </a:r>
            <a:r>
              <a:rPr lang="el-GR" dirty="0" smtClean="0"/>
              <a:t>συνοχής </a:t>
            </a:r>
            <a:r>
              <a:rPr lang="el-GR" dirty="0"/>
              <a:t>της ομάδας.</a:t>
            </a:r>
            <a:endParaRPr lang="en-US" dirty="0"/>
          </a:p>
        </p:txBody>
      </p:sp>
    </p:spTree>
    <p:extLst>
      <p:ext uri="{BB962C8B-B14F-4D97-AF65-F5344CB8AC3E}">
        <p14:creationId xmlns:p14="http://schemas.microsoft.com/office/powerpoint/2010/main" val="3907340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lstStyle/>
          <a:p>
            <a:pPr marL="0" indent="0" algn="ctr">
              <a:buNone/>
            </a:pPr>
            <a:r>
              <a:rPr lang="el-GR" b="1" dirty="0" smtClean="0"/>
              <a:t>ΜΕΤΑΓΓΙΣΗ ΑΞΙΩΝ (</a:t>
            </a:r>
            <a:r>
              <a:rPr lang="en-US" b="1" dirty="0" smtClean="0"/>
              <a:t>VALUE INTROJECTION</a:t>
            </a:r>
            <a:r>
              <a:rPr lang="el-GR" b="1" dirty="0" smtClean="0"/>
              <a:t>)</a:t>
            </a:r>
            <a:r>
              <a:rPr lang="en-US" b="1" dirty="0" smtClean="0"/>
              <a:t> </a:t>
            </a:r>
          </a:p>
          <a:p>
            <a:endParaRPr lang="en-US" dirty="0"/>
          </a:p>
          <a:p>
            <a:r>
              <a:rPr lang="el-GR" dirty="0" smtClean="0"/>
              <a:t>Οι αξίες, οι ηθικές επιταγές και οι δεσμεύσεις</a:t>
            </a:r>
            <a:r>
              <a:rPr lang="en-US" dirty="0" smtClean="0"/>
              <a:t> </a:t>
            </a:r>
            <a:r>
              <a:rPr lang="el-GR" dirty="0" smtClean="0"/>
              <a:t>προηγούνται</a:t>
            </a:r>
            <a:r>
              <a:rPr lang="en-US" dirty="0" smtClean="0"/>
              <a:t> </a:t>
            </a:r>
            <a:r>
              <a:rPr lang="el-GR" dirty="0" smtClean="0"/>
              <a:t>των συμβατικών σχέσεων και αποτελούν </a:t>
            </a:r>
            <a:r>
              <a:rPr lang="el-GR" dirty="0"/>
              <a:t>επιμέρους στόχους, </a:t>
            </a:r>
            <a:r>
              <a:rPr lang="el-GR" dirty="0" smtClean="0"/>
              <a:t>πέραν των </a:t>
            </a:r>
            <a:r>
              <a:rPr lang="el-GR" dirty="0"/>
              <a:t>απολύτως </a:t>
            </a:r>
            <a:r>
              <a:rPr lang="el-GR" dirty="0" smtClean="0"/>
              <a:t>απαραίτητων</a:t>
            </a:r>
            <a:r>
              <a:rPr lang="en-US" dirty="0" smtClean="0"/>
              <a:t>.</a:t>
            </a:r>
          </a:p>
          <a:p>
            <a:endParaRPr lang="en-US" dirty="0"/>
          </a:p>
          <a:p>
            <a:pPr marL="0" indent="0" algn="ctr">
              <a:buNone/>
            </a:pPr>
            <a:r>
              <a:rPr lang="el-GR" dirty="0" smtClean="0"/>
              <a:t>Παραδείγματα</a:t>
            </a:r>
            <a:endParaRPr lang="en-US" dirty="0" smtClean="0"/>
          </a:p>
          <a:p>
            <a:r>
              <a:rPr lang="el-GR" dirty="0" smtClean="0"/>
              <a:t>Δώρα, κανόνες κοινωνικής συμπεριφοράς</a:t>
            </a:r>
            <a:r>
              <a:rPr lang="en-US" dirty="0" smtClean="0"/>
              <a:t>, </a:t>
            </a:r>
            <a:r>
              <a:rPr lang="el-GR" dirty="0" smtClean="0"/>
              <a:t>συμφωνίες μη συμβατικού χαρακτήρα</a:t>
            </a:r>
            <a:endParaRPr lang="en-US" dirty="0"/>
          </a:p>
        </p:txBody>
      </p:sp>
    </p:spTree>
    <p:extLst>
      <p:ext uri="{BB962C8B-B14F-4D97-AF65-F5344CB8AC3E}">
        <p14:creationId xmlns:p14="http://schemas.microsoft.com/office/powerpoint/2010/main" val="3414261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fontScale="92500" lnSpcReduction="10000"/>
          </a:bodyPr>
          <a:lstStyle/>
          <a:p>
            <a:pPr marL="0" indent="0" algn="ctr">
              <a:buNone/>
            </a:pPr>
            <a:r>
              <a:rPr lang="el-GR" dirty="0" smtClean="0"/>
              <a:t>ΚΟΙΝΩΝΙΚΗ </a:t>
            </a:r>
            <a:r>
              <a:rPr lang="el-GR" dirty="0"/>
              <a:t>ΕΝΤΑΞΗ </a:t>
            </a:r>
            <a:r>
              <a:rPr lang="el-GR" dirty="0" smtClean="0"/>
              <a:t>– ΙΚΑΝΟΤΗΤΑ ΕΠΙΒΟΛΗΣ ΚΥΡΩΣΕΩΝ </a:t>
            </a:r>
            <a:endParaRPr lang="el-GR" dirty="0"/>
          </a:p>
          <a:p>
            <a:endParaRPr lang="el-GR" dirty="0"/>
          </a:p>
          <a:p>
            <a:r>
              <a:rPr lang="el-GR" dirty="0" smtClean="0"/>
              <a:t>Τα κίνητρα των δωρητών </a:t>
            </a:r>
            <a:r>
              <a:rPr lang="el-GR" dirty="0"/>
              <a:t>είναι καίριας σημασίας. </a:t>
            </a:r>
            <a:r>
              <a:rPr lang="el-GR" dirty="0" smtClean="0"/>
              <a:t>Η προσδοκία της επιστροφής/ανταπόδοσης βασίζεται στην </a:t>
            </a:r>
            <a:r>
              <a:rPr lang="el-GR" dirty="0"/>
              <a:t>εισαγωγή όλων των </a:t>
            </a:r>
            <a:r>
              <a:rPr lang="el-GR" dirty="0" smtClean="0"/>
              <a:t>εταίρων </a:t>
            </a:r>
            <a:r>
              <a:rPr lang="el-GR" dirty="0"/>
              <a:t>σε μια κοινή κοινωνική δομή.</a:t>
            </a:r>
          </a:p>
          <a:p>
            <a:endParaRPr lang="el-GR" dirty="0"/>
          </a:p>
          <a:p>
            <a:pPr algn="ctr"/>
            <a:r>
              <a:rPr lang="el-GR" dirty="0"/>
              <a:t>ΠΑΡΑΔΕΙΓΜΑΤΑ</a:t>
            </a:r>
          </a:p>
          <a:p>
            <a:r>
              <a:rPr lang="el-GR" dirty="0"/>
              <a:t>Ένα μέλος μιας εθνικής ομάδας μπορεί να </a:t>
            </a:r>
            <a:r>
              <a:rPr lang="el-GR" dirty="0" smtClean="0"/>
              <a:t>χορηγήσει </a:t>
            </a:r>
            <a:r>
              <a:rPr lang="el-GR" dirty="0"/>
              <a:t>μια υποτροφία για τους νέους </a:t>
            </a:r>
            <a:r>
              <a:rPr lang="el-GR" dirty="0" smtClean="0"/>
              <a:t>ομοεθνείς του </a:t>
            </a:r>
            <a:r>
              <a:rPr lang="el-GR" dirty="0"/>
              <a:t>μαθητές, </a:t>
            </a:r>
            <a:r>
              <a:rPr lang="el-GR" dirty="0" smtClean="0"/>
              <a:t>όχι επειδή περιμένει </a:t>
            </a:r>
            <a:r>
              <a:rPr lang="el-GR" dirty="0"/>
              <a:t>την επιστροφή </a:t>
            </a:r>
            <a:r>
              <a:rPr lang="el-GR" dirty="0" smtClean="0"/>
              <a:t>της από </a:t>
            </a:r>
            <a:r>
              <a:rPr lang="el-GR" dirty="0"/>
              <a:t>τους δικαιούχους, αλλά </a:t>
            </a:r>
            <a:r>
              <a:rPr lang="el-GR" dirty="0" smtClean="0"/>
              <a:t>διότι αποβλέπει στην αναγνώριση και στο αυξημένο κύρος εντός της συλλογικότητας/ομάδας. Το κοινωνικό κεφάλαιο </a:t>
            </a:r>
            <a:r>
              <a:rPr lang="el-GR" dirty="0"/>
              <a:t>των μαθητών δεν εξαρτάται από </a:t>
            </a:r>
            <a:r>
              <a:rPr lang="el-GR" dirty="0" smtClean="0"/>
              <a:t>την άμεση γνωριμία με τον ευεργέτη </a:t>
            </a:r>
            <a:r>
              <a:rPr lang="el-GR" dirty="0"/>
              <a:t>τους, αλλά </a:t>
            </a:r>
            <a:r>
              <a:rPr lang="el-GR" dirty="0" smtClean="0"/>
              <a:t>από τη </a:t>
            </a:r>
            <a:r>
              <a:rPr lang="el-GR" dirty="0"/>
              <a:t>συμμετοχή στην ίδια ομάδα.</a:t>
            </a:r>
          </a:p>
          <a:p>
            <a:r>
              <a:rPr lang="el-GR" dirty="0"/>
              <a:t>Ένας τραπεζίτης μπορεί να </a:t>
            </a:r>
            <a:r>
              <a:rPr lang="el-GR" dirty="0" smtClean="0"/>
              <a:t>δώσει παράταση σε </a:t>
            </a:r>
            <a:r>
              <a:rPr lang="el-GR" dirty="0"/>
              <a:t>ένα δάνειο χωρίς εξασφαλίσεις σε ένα μέλος της ίδιας θρησκευτικής κοινότητας </a:t>
            </a:r>
            <a:r>
              <a:rPr lang="el-GR" dirty="0" smtClean="0"/>
              <a:t>προσδοκώντας βάσιμα την επιστροφή του </a:t>
            </a:r>
            <a:r>
              <a:rPr lang="el-GR" dirty="0"/>
              <a:t>λόγω της απειλής των κυρώσεων και </a:t>
            </a:r>
            <a:r>
              <a:rPr lang="el-GR" dirty="0" smtClean="0"/>
              <a:t>του εξοστρακισμού. </a:t>
            </a:r>
            <a:r>
              <a:rPr lang="el-GR" dirty="0"/>
              <a:t>Με άλλα λόγια, η εμπιστοσύνη υπάρχει σε αυτή την </a:t>
            </a:r>
            <a:r>
              <a:rPr lang="el-GR" dirty="0" smtClean="0"/>
              <a:t>περίπτωση</a:t>
            </a:r>
            <a:r>
              <a:rPr lang="el-GR" dirty="0"/>
              <a:t>, ακριβώς </a:t>
            </a:r>
            <a:r>
              <a:rPr lang="el-GR" dirty="0" smtClean="0"/>
              <a:t>επειδή οι υποχρεώσεις </a:t>
            </a:r>
            <a:r>
              <a:rPr lang="el-GR" dirty="0"/>
              <a:t>είναι </a:t>
            </a:r>
            <a:r>
              <a:rPr lang="el-GR" dirty="0" err="1" smtClean="0"/>
              <a:t>εκπληρώσιμες</a:t>
            </a:r>
            <a:r>
              <a:rPr lang="el-GR" dirty="0" smtClean="0"/>
              <a:t>, </a:t>
            </a:r>
            <a:r>
              <a:rPr lang="el-GR" dirty="0"/>
              <a:t>όχι μέσω προσφυγής στη δικαιοσύνη ή </a:t>
            </a:r>
            <a:r>
              <a:rPr lang="el-GR" dirty="0" smtClean="0"/>
              <a:t>τη βία</a:t>
            </a:r>
            <a:r>
              <a:rPr lang="el-GR" dirty="0"/>
              <a:t>, αλλά με τη δύναμη της </a:t>
            </a:r>
            <a:r>
              <a:rPr lang="el-GR" dirty="0" smtClean="0"/>
              <a:t>κοινότητας.</a:t>
            </a:r>
            <a:endParaRPr lang="en-US" dirty="0"/>
          </a:p>
        </p:txBody>
      </p:sp>
    </p:spTree>
    <p:extLst>
      <p:ext uri="{BB962C8B-B14F-4D97-AF65-F5344CB8AC3E}">
        <p14:creationId xmlns:p14="http://schemas.microsoft.com/office/powerpoint/2010/main" val="2723097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627632" y="457200"/>
            <a:ext cx="9876980" cy="5454022"/>
          </a:xfrm>
        </p:spPr>
        <p:txBody>
          <a:bodyPr>
            <a:normAutofit/>
          </a:bodyPr>
          <a:lstStyle/>
          <a:p>
            <a:pPr marL="0" indent="0" algn="ctr">
              <a:buNone/>
            </a:pPr>
            <a:r>
              <a:rPr lang="el-GR" b="1" dirty="0" smtClean="0"/>
              <a:t>ΕΠΙΒΑΛΛΟΜΕΝΗ ΕΜΠΙΣΤΟΣΥΝΗ</a:t>
            </a:r>
            <a:endParaRPr lang="en-US" b="1" dirty="0" smtClean="0"/>
          </a:p>
          <a:p>
            <a:endParaRPr lang="en-US" dirty="0"/>
          </a:p>
          <a:p>
            <a:r>
              <a:rPr lang="el-GR" dirty="0" smtClean="0"/>
              <a:t>Οι </a:t>
            </a:r>
            <a:r>
              <a:rPr lang="el-GR" dirty="0"/>
              <a:t>επίσημοι θεσμοί και </a:t>
            </a:r>
            <a:r>
              <a:rPr lang="el-GR" dirty="0" smtClean="0"/>
              <a:t>οι ομάδες </a:t>
            </a:r>
            <a:r>
              <a:rPr lang="el-GR" dirty="0"/>
              <a:t>χρησιμοποιούν διαφορετικούς μηχανισμούς για την εξασφάλιση της συμμόρφωσης με </a:t>
            </a:r>
            <a:r>
              <a:rPr lang="el-GR" dirty="0" smtClean="0"/>
              <a:t>συμφωνημένους </a:t>
            </a:r>
            <a:r>
              <a:rPr lang="el-GR" dirty="0"/>
              <a:t>κανόνες </a:t>
            </a:r>
            <a:r>
              <a:rPr lang="el-GR" dirty="0" smtClean="0"/>
              <a:t>συμπεριφοράς.</a:t>
            </a:r>
            <a:endParaRPr lang="el-GR" dirty="0"/>
          </a:p>
          <a:p>
            <a:endParaRPr lang="en-US" dirty="0" smtClean="0"/>
          </a:p>
          <a:p>
            <a:endParaRPr lang="en-US" dirty="0" smtClean="0"/>
          </a:p>
          <a:p>
            <a:pPr marL="0" indent="0">
              <a:buNone/>
            </a:pPr>
            <a:r>
              <a:rPr lang="el-GR" dirty="0" smtClean="0"/>
              <a:t>Παράδειγμα</a:t>
            </a:r>
            <a:endParaRPr lang="en-US" dirty="0" smtClean="0"/>
          </a:p>
          <a:p>
            <a:endParaRPr lang="en-US" dirty="0"/>
          </a:p>
          <a:p>
            <a:pPr marL="0" indent="0">
              <a:buNone/>
            </a:pPr>
            <a:r>
              <a:rPr lang="el-GR" dirty="0" smtClean="0"/>
              <a:t>Γραφειοκρατία                                  Νομικοί </a:t>
            </a:r>
            <a:r>
              <a:rPr lang="el-GR" dirty="0"/>
              <a:t>/ </a:t>
            </a:r>
            <a:r>
              <a:rPr lang="el-GR" dirty="0" smtClean="0"/>
              <a:t>ορθολογικοί μηχανισμοί</a:t>
            </a:r>
            <a:endParaRPr lang="el-GR" dirty="0"/>
          </a:p>
          <a:p>
            <a:pPr marL="0" indent="0">
              <a:buNone/>
            </a:pPr>
            <a:endParaRPr lang="en-US" dirty="0" smtClean="0"/>
          </a:p>
          <a:p>
            <a:pPr marL="0" indent="0">
              <a:buNone/>
            </a:pPr>
            <a:r>
              <a:rPr lang="el-GR" dirty="0" smtClean="0"/>
              <a:t>Οικογένεια                                Ουσιαστικοί </a:t>
            </a:r>
            <a:r>
              <a:rPr lang="el-GR" dirty="0"/>
              <a:t>/ κοινωνικοί μηχανισμοί</a:t>
            </a:r>
            <a:endParaRPr lang="en-US" dirty="0"/>
          </a:p>
          <a:p>
            <a:pPr marL="0" indent="0">
              <a:buNone/>
            </a:pPr>
            <a:endParaRPr lang="el-GR" dirty="0"/>
          </a:p>
          <a:p>
            <a:pPr marL="0" indent="0">
              <a:buNone/>
            </a:pPr>
            <a:endParaRPr lang="el-GR" dirty="0"/>
          </a:p>
          <a:p>
            <a:pPr marL="0" indent="0">
              <a:buNone/>
            </a:pPr>
            <a:endParaRPr lang="el-GR" dirty="0"/>
          </a:p>
          <a:p>
            <a:pPr marL="0" indent="0">
              <a:buNone/>
            </a:pPr>
            <a:endParaRPr lang="el-GR" dirty="0"/>
          </a:p>
          <a:p>
            <a:pPr marL="0" indent="0">
              <a:buNone/>
            </a:pPr>
            <a:endParaRPr lang="en-US" dirty="0"/>
          </a:p>
        </p:txBody>
      </p:sp>
      <p:sp>
        <p:nvSpPr>
          <p:cNvPr id="4" name="Δεξιό βέλος 3"/>
          <p:cNvSpPr/>
          <p:nvPr/>
        </p:nvSpPr>
        <p:spPr>
          <a:xfrm>
            <a:off x="3389376" y="3604835"/>
            <a:ext cx="1819656" cy="2926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Δεξιό βέλος 4"/>
          <p:cNvSpPr/>
          <p:nvPr/>
        </p:nvSpPr>
        <p:spPr>
          <a:xfrm>
            <a:off x="2961132" y="4353219"/>
            <a:ext cx="1819656" cy="2926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88361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a:bodyPr>
          <a:lstStyle/>
          <a:p>
            <a:pPr marL="0" indent="0" algn="ctr">
              <a:buNone/>
            </a:pPr>
            <a:r>
              <a:rPr lang="el-GR" dirty="0"/>
              <a:t>ΕΠΙΠΤΩΣΕΙΣ / ΣΥΝΕΠΕΙΕΣ ΤΟΥ ΚΟΙΝΩΝΙΚΟΥ ΚΕΦΑΛΑΙΟΥ</a:t>
            </a:r>
          </a:p>
          <a:p>
            <a:pPr algn="ctr"/>
            <a:endParaRPr lang="en-US" b="1" dirty="0"/>
          </a:p>
          <a:p>
            <a:pPr algn="ctr"/>
            <a:endParaRPr lang="en-US" b="1" dirty="0" smtClean="0"/>
          </a:p>
          <a:p>
            <a:pPr marL="0" indent="0">
              <a:buNone/>
            </a:pPr>
            <a:r>
              <a:rPr lang="el-GR" dirty="0" smtClean="0"/>
              <a:t>Τρεις </a:t>
            </a:r>
            <a:r>
              <a:rPr lang="el-GR" dirty="0"/>
              <a:t>βασικές λειτουργίες του κοινωνικού κεφαλαίου:</a:t>
            </a:r>
          </a:p>
          <a:p>
            <a:endParaRPr lang="el-GR" dirty="0"/>
          </a:p>
          <a:p>
            <a:r>
              <a:rPr lang="el-GR" dirty="0"/>
              <a:t>(α) ως πηγή κοινωνικού </a:t>
            </a:r>
            <a:r>
              <a:rPr lang="el-GR" dirty="0" smtClean="0"/>
              <a:t>ελέγχου,</a:t>
            </a:r>
            <a:endParaRPr lang="el-GR" dirty="0"/>
          </a:p>
          <a:p>
            <a:r>
              <a:rPr lang="el-GR" dirty="0"/>
              <a:t>(β) ως πηγή </a:t>
            </a:r>
            <a:r>
              <a:rPr lang="el-GR" dirty="0" smtClean="0"/>
              <a:t>οικογενειακής στήριξης,</a:t>
            </a:r>
            <a:endParaRPr lang="el-GR" dirty="0"/>
          </a:p>
          <a:p>
            <a:r>
              <a:rPr lang="el-GR" dirty="0"/>
              <a:t>(γ) ως πηγή οφελών μέσω </a:t>
            </a:r>
            <a:r>
              <a:rPr lang="el-GR" dirty="0" err="1" smtClean="0"/>
              <a:t>εξωοικογενειακών</a:t>
            </a:r>
            <a:r>
              <a:rPr lang="el-GR" dirty="0" smtClean="0"/>
              <a:t> </a:t>
            </a:r>
            <a:r>
              <a:rPr lang="el-GR" dirty="0"/>
              <a:t>δικτύων.</a:t>
            </a:r>
            <a:endParaRPr lang="en-US" dirty="0"/>
          </a:p>
        </p:txBody>
      </p:sp>
    </p:spTree>
    <p:extLst>
      <p:ext uri="{BB962C8B-B14F-4D97-AF65-F5344CB8AC3E}">
        <p14:creationId xmlns:p14="http://schemas.microsoft.com/office/powerpoint/2010/main" val="131735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a:bodyPr>
          <a:lstStyle/>
          <a:p>
            <a:pPr marL="0" indent="0" algn="ctr">
              <a:buNone/>
            </a:pPr>
            <a:r>
              <a:rPr lang="el-GR" b="1" dirty="0" smtClean="0"/>
              <a:t>ΚΟΙΝΩΝΙΚΟΣ ΕΛΕΓΧΟΣ</a:t>
            </a:r>
            <a:endParaRPr lang="en-US" b="1" dirty="0" smtClean="0"/>
          </a:p>
          <a:p>
            <a:endParaRPr lang="en-US" b="1" dirty="0"/>
          </a:p>
          <a:p>
            <a:pPr marL="0" indent="0">
              <a:buNone/>
            </a:pPr>
            <a:endParaRPr lang="el-GR" dirty="0"/>
          </a:p>
          <a:p>
            <a:r>
              <a:rPr lang="el-GR" dirty="0"/>
              <a:t>Το κοινωνικό κεφάλαιο </a:t>
            </a:r>
            <a:r>
              <a:rPr lang="el-GR" dirty="0" smtClean="0"/>
              <a:t>που δημιουργείται </a:t>
            </a:r>
            <a:r>
              <a:rPr lang="el-GR" dirty="0"/>
              <a:t>από τα σφικτά κοινοτικά δίκτυα είναι </a:t>
            </a:r>
            <a:r>
              <a:rPr lang="el-GR" dirty="0" smtClean="0"/>
              <a:t>χρήσιμο </a:t>
            </a:r>
            <a:r>
              <a:rPr lang="el-GR" dirty="0"/>
              <a:t>για τους γονείς, τους </a:t>
            </a:r>
            <a:r>
              <a:rPr lang="el-GR" dirty="0" smtClean="0"/>
              <a:t>δασκάλους </a:t>
            </a:r>
            <a:r>
              <a:rPr lang="el-GR" dirty="0"/>
              <a:t>και </a:t>
            </a:r>
            <a:r>
              <a:rPr lang="el-GR" dirty="0" smtClean="0"/>
              <a:t>τις </a:t>
            </a:r>
            <a:r>
              <a:rPr lang="el-GR" dirty="0"/>
              <a:t>αστυνομικές αρχές στην προσπάθειά τους να διατηρήσουν την πειθαρχία και </a:t>
            </a:r>
            <a:r>
              <a:rPr lang="el-GR" dirty="0" smtClean="0"/>
              <a:t>να προωθήσουν τη συμμόρφωση </a:t>
            </a:r>
            <a:r>
              <a:rPr lang="el-GR" dirty="0"/>
              <a:t>μεταξύ εκείνων υπό την ευθύνη τους. Πηγές αυτού του τύπου </a:t>
            </a:r>
            <a:r>
              <a:rPr lang="el-GR" dirty="0" smtClean="0"/>
              <a:t>κοινωνικού </a:t>
            </a:r>
            <a:r>
              <a:rPr lang="el-GR" dirty="0"/>
              <a:t>κεφαλαίου </a:t>
            </a:r>
            <a:r>
              <a:rPr lang="el-GR" dirty="0" smtClean="0"/>
              <a:t>βρίσκονται </a:t>
            </a:r>
            <a:r>
              <a:rPr lang="el-GR" dirty="0"/>
              <a:t>συνήθως </a:t>
            </a:r>
            <a:r>
              <a:rPr lang="el-GR" dirty="0" smtClean="0"/>
              <a:t>στην περιχαρακωμένη αλληλεγγύη (</a:t>
            </a:r>
            <a:r>
              <a:rPr lang="en-US" b="1" dirty="0"/>
              <a:t>bounded </a:t>
            </a:r>
            <a:r>
              <a:rPr lang="en-US" b="1" dirty="0" smtClean="0"/>
              <a:t>solidarity</a:t>
            </a:r>
            <a:r>
              <a:rPr lang="el-GR" dirty="0" smtClean="0"/>
              <a:t>)</a:t>
            </a:r>
            <a:r>
              <a:rPr lang="en-US" dirty="0" smtClean="0"/>
              <a:t> </a:t>
            </a:r>
            <a:r>
              <a:rPr lang="el-GR" dirty="0" smtClean="0"/>
              <a:t>και την επιβαλλόμενη εμπιστοσύνη</a:t>
            </a:r>
            <a:r>
              <a:rPr lang="en-US" b="1" dirty="0" smtClean="0"/>
              <a:t> </a:t>
            </a:r>
            <a:r>
              <a:rPr lang="el-GR" b="1" dirty="0" smtClean="0"/>
              <a:t>(</a:t>
            </a:r>
            <a:r>
              <a:rPr lang="en-US" b="1" dirty="0" smtClean="0"/>
              <a:t>enforceable trust</a:t>
            </a:r>
            <a:r>
              <a:rPr lang="el-GR" b="1" dirty="0" smtClean="0"/>
              <a:t>)</a:t>
            </a:r>
            <a:r>
              <a:rPr lang="el-GR" dirty="0" smtClean="0"/>
              <a:t> </a:t>
            </a:r>
            <a:r>
              <a:rPr lang="el-GR" dirty="0"/>
              <a:t>και </a:t>
            </a:r>
            <a:r>
              <a:rPr lang="el-GR" dirty="0" smtClean="0"/>
              <a:t>το κύριο </a:t>
            </a:r>
            <a:r>
              <a:rPr lang="el-GR" dirty="0"/>
              <a:t>αποτέλεσμα είναι να </a:t>
            </a:r>
            <a:r>
              <a:rPr lang="el-GR" dirty="0" smtClean="0"/>
              <a:t>καταστούν περιττοί οι επίσημοι </a:t>
            </a:r>
            <a:r>
              <a:rPr lang="el-GR" dirty="0"/>
              <a:t>ή εμφανείς </a:t>
            </a:r>
            <a:r>
              <a:rPr lang="el-GR" dirty="0" smtClean="0"/>
              <a:t>έλεγχοι.</a:t>
            </a:r>
          </a:p>
          <a:p>
            <a:endParaRPr lang="el-GR" dirty="0"/>
          </a:p>
          <a:p>
            <a:endParaRPr lang="el-GR" dirty="0" smtClean="0"/>
          </a:p>
          <a:p>
            <a:pPr marL="0" indent="0">
              <a:buNone/>
            </a:pPr>
            <a:endParaRPr lang="el-GR" dirty="0"/>
          </a:p>
        </p:txBody>
      </p:sp>
    </p:spTree>
    <p:extLst>
      <p:ext uri="{BB962C8B-B14F-4D97-AF65-F5344CB8AC3E}">
        <p14:creationId xmlns:p14="http://schemas.microsoft.com/office/powerpoint/2010/main" val="1370512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fontScale="92500" lnSpcReduction="20000"/>
          </a:bodyPr>
          <a:lstStyle/>
          <a:p>
            <a:endParaRPr lang="en-US" dirty="0" smtClean="0"/>
          </a:p>
          <a:p>
            <a:pPr marL="0" indent="0" algn="ctr">
              <a:buNone/>
            </a:pPr>
            <a:r>
              <a:rPr lang="el-GR" b="1" dirty="0" smtClean="0"/>
              <a:t>ΟΙΚΟΓΕΝΕΙΑΚΗ ΣΤΗΡΙΞΗ</a:t>
            </a:r>
            <a:endParaRPr lang="en-US" b="1" dirty="0" smtClean="0"/>
          </a:p>
          <a:p>
            <a:endParaRPr lang="en-US" dirty="0"/>
          </a:p>
          <a:p>
            <a:r>
              <a:rPr lang="el-GR" dirty="0" smtClean="0"/>
              <a:t>Κύριοι ωφελούμενοι </a:t>
            </a:r>
            <a:r>
              <a:rPr lang="en-US" dirty="0" smtClean="0"/>
              <a:t>= </a:t>
            </a:r>
            <a:r>
              <a:rPr lang="el-GR" dirty="0" smtClean="0"/>
              <a:t>παιδιά</a:t>
            </a:r>
            <a:r>
              <a:rPr lang="en-US" dirty="0" smtClean="0"/>
              <a:t> </a:t>
            </a:r>
            <a:endParaRPr lang="en-US" dirty="0"/>
          </a:p>
          <a:p>
            <a:r>
              <a:rPr lang="el-GR" dirty="0" smtClean="0"/>
              <a:t>Το κοινωνικό κεφάλαιο τείνει να μειώνεται σε παιδιά μονογονεϊκών οικογενειών, επειδή χάνουν το πλεονέκτημα του δεύτερου γονέα που μένει στο σπίτι. Οι πολλαπλές μετακινήσεις μιας οικογένειας οδηγεί </a:t>
            </a:r>
            <a:r>
              <a:rPr lang="el-GR" dirty="0"/>
              <a:t>σε λιγότερες σχέσεις με άλλους ενήλικες στην κοινότητα και έχουν επίδραση στη συναισθηματική προσαρμογή των παιδιών και </a:t>
            </a:r>
            <a:r>
              <a:rPr lang="el-GR" dirty="0" smtClean="0"/>
              <a:t>τις σχολικές τους επιδόσεις.</a:t>
            </a:r>
            <a:endParaRPr lang="en-US" dirty="0"/>
          </a:p>
          <a:p>
            <a:r>
              <a:rPr lang="el-GR" dirty="0" smtClean="0"/>
              <a:t>Η μείωση του κοινωνικού κεφαλαίου στην πρώτη μορφή του (κοινοτικοί κοινωνικοί δεσμοί και έλεγχος) αντισταθμίζεται εν μέρει από την αύξηση του κοινωνικού κεφαλαίου στη δεύτερη μορφή του </a:t>
            </a:r>
            <a:r>
              <a:rPr lang="en-US" dirty="0" smtClean="0"/>
              <a:t>(</a:t>
            </a:r>
            <a:r>
              <a:rPr lang="el-GR" dirty="0" smtClean="0"/>
              <a:t>στήριξη από την οικογένεια</a:t>
            </a:r>
            <a:r>
              <a:rPr lang="en-US" dirty="0" smtClean="0"/>
              <a:t>).</a:t>
            </a:r>
            <a:endParaRPr lang="el-GR" dirty="0" smtClean="0"/>
          </a:p>
          <a:p>
            <a:endParaRPr lang="en-US" dirty="0" smtClean="0"/>
          </a:p>
          <a:p>
            <a:pPr marL="0" indent="0" algn="ctr">
              <a:buNone/>
            </a:pPr>
            <a:r>
              <a:rPr lang="el-GR" dirty="0" smtClean="0"/>
              <a:t>Παράδειγμα</a:t>
            </a:r>
            <a:r>
              <a:rPr lang="en-US" dirty="0" smtClean="0"/>
              <a:t> </a:t>
            </a:r>
            <a:endParaRPr lang="en-US" dirty="0"/>
          </a:p>
          <a:p>
            <a:r>
              <a:rPr lang="el-GR" dirty="0" smtClean="0"/>
              <a:t>Στο </a:t>
            </a:r>
            <a:r>
              <a:rPr lang="el-GR" dirty="0"/>
              <a:t>Ισραήλ, </a:t>
            </a:r>
            <a:r>
              <a:rPr lang="el-GR" dirty="0" smtClean="0"/>
              <a:t>στενοί κοινοτικοί δεσμοί διευκολύνουν </a:t>
            </a:r>
            <a:r>
              <a:rPr lang="el-GR" dirty="0"/>
              <a:t>την εποπτεία και την ανατροφή των παιδιών, </a:t>
            </a:r>
            <a:r>
              <a:rPr lang="el-GR" dirty="0" smtClean="0"/>
              <a:t>επειδή άλλοι ενήλικες τα γνωρίζουν και αναλαμβάνουν </a:t>
            </a:r>
            <a:r>
              <a:rPr lang="el-GR" dirty="0"/>
              <a:t>την ευθύνη για την </a:t>
            </a:r>
            <a:r>
              <a:rPr lang="el-GR" dirty="0" smtClean="0"/>
              <a:t>ασφάλειά τους. Στο </a:t>
            </a:r>
            <a:r>
              <a:rPr lang="el-GR" dirty="0"/>
              <a:t>πιο </a:t>
            </a:r>
            <a:r>
              <a:rPr lang="el-GR" dirty="0" err="1" smtClean="0"/>
              <a:t>ανομικό</a:t>
            </a:r>
            <a:r>
              <a:rPr lang="el-GR" dirty="0" smtClean="0"/>
              <a:t> </a:t>
            </a:r>
            <a:r>
              <a:rPr lang="el-GR" dirty="0"/>
              <a:t>αμερικανικό περιβάλλον, οι μητέρες </a:t>
            </a:r>
            <a:r>
              <a:rPr lang="el-GR" dirty="0" smtClean="0"/>
              <a:t>αναλαμβάνουν τον ρόλο που αντισταθμίζει την έλλειψη </a:t>
            </a:r>
            <a:r>
              <a:rPr lang="el-GR" dirty="0"/>
              <a:t>κοινωνικών δεσμών </a:t>
            </a:r>
            <a:r>
              <a:rPr lang="el-GR" dirty="0" smtClean="0"/>
              <a:t>ασχολούμενες αποκλειστικά με </a:t>
            </a:r>
            <a:r>
              <a:rPr lang="el-GR" dirty="0"/>
              <a:t>τα παιδιά τους. </a:t>
            </a:r>
            <a:endParaRPr lang="en-US" dirty="0"/>
          </a:p>
        </p:txBody>
      </p:sp>
    </p:spTree>
    <p:extLst>
      <p:ext uri="{BB962C8B-B14F-4D97-AF65-F5344CB8AC3E}">
        <p14:creationId xmlns:p14="http://schemas.microsoft.com/office/powerpoint/2010/main" val="3674386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1674813" y="3491345"/>
            <a:ext cx="8915399" cy="1212909"/>
          </a:xfrm>
        </p:spPr>
        <p:txBody>
          <a:bodyPr/>
          <a:lstStyle/>
          <a:p>
            <a:pPr algn="ctr"/>
            <a:r>
              <a:rPr lang="el-GR" dirty="0" smtClean="0"/>
              <a:t>Ορισμοί</a:t>
            </a:r>
            <a:r>
              <a:rPr lang="en-US" dirty="0" smtClean="0"/>
              <a:t>, </a:t>
            </a:r>
            <a:r>
              <a:rPr lang="el-GR" dirty="0" smtClean="0"/>
              <a:t>Απαρχές</a:t>
            </a:r>
            <a:r>
              <a:rPr lang="en-US" dirty="0" smtClean="0"/>
              <a:t>, </a:t>
            </a:r>
            <a:r>
              <a:rPr lang="el-GR" dirty="0" smtClean="0"/>
              <a:t>Σημασία</a:t>
            </a:r>
            <a:r>
              <a:rPr lang="en-US" dirty="0" smtClean="0"/>
              <a:t> </a:t>
            </a:r>
            <a:r>
              <a:rPr lang="el-GR" dirty="0" smtClean="0"/>
              <a:t>και Σχηματισμός</a:t>
            </a:r>
            <a:endParaRPr lang="en-US" dirty="0"/>
          </a:p>
        </p:txBody>
      </p:sp>
      <p:sp>
        <p:nvSpPr>
          <p:cNvPr id="2" name="Τίτλος 1"/>
          <p:cNvSpPr>
            <a:spLocks noGrp="1"/>
          </p:cNvSpPr>
          <p:nvPr>
            <p:ph type="ctrTitle"/>
          </p:nvPr>
        </p:nvSpPr>
        <p:spPr>
          <a:xfrm>
            <a:off x="1852942" y="1223159"/>
            <a:ext cx="8915399" cy="1345412"/>
          </a:xfrm>
        </p:spPr>
        <p:txBody>
          <a:bodyPr>
            <a:normAutofit/>
          </a:bodyPr>
          <a:lstStyle/>
          <a:p>
            <a:pPr algn="ctr"/>
            <a:r>
              <a:rPr lang="el-GR" dirty="0" smtClean="0"/>
              <a:t>ΚΟΙΝΩΝΙΚΟ ΚΕΦΑΛΑΙΟ</a:t>
            </a:r>
            <a:r>
              <a:rPr lang="en-US" dirty="0"/>
              <a:t> </a:t>
            </a:r>
          </a:p>
        </p:txBody>
      </p:sp>
    </p:spTree>
    <p:extLst>
      <p:ext uri="{BB962C8B-B14F-4D97-AF65-F5344CB8AC3E}">
        <p14:creationId xmlns:p14="http://schemas.microsoft.com/office/powerpoint/2010/main" val="545861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fontScale="85000" lnSpcReduction="10000"/>
          </a:bodyPr>
          <a:lstStyle/>
          <a:p>
            <a:pPr marL="0" indent="0" algn="ctr">
              <a:buNone/>
            </a:pPr>
            <a:r>
              <a:rPr lang="el-GR" b="1" dirty="0" smtClean="0"/>
              <a:t>ΕΞΩΟΙΚΟΓΕΝΕΙΑΚΑ ΔΙΚΤΥΑ</a:t>
            </a:r>
            <a:endParaRPr lang="en-US" b="1" dirty="0" smtClean="0"/>
          </a:p>
          <a:p>
            <a:pPr algn="just"/>
            <a:r>
              <a:rPr lang="el-GR" dirty="0" smtClean="0"/>
              <a:t>Η </a:t>
            </a:r>
            <a:r>
              <a:rPr lang="el-GR" dirty="0"/>
              <a:t>πιο κοινή λειτουργία που αποδίδεται στο κοινωνικό κεφάλαιο είναι ότι είναι μια πηγή </a:t>
            </a:r>
            <a:r>
              <a:rPr lang="el-GR" dirty="0" smtClean="0"/>
              <a:t>πλεονεκτημάτων από κάποιο δίκτυο </a:t>
            </a:r>
            <a:r>
              <a:rPr lang="el-GR" dirty="0"/>
              <a:t>πέρα από την άμεση οικογένεια</a:t>
            </a:r>
            <a:r>
              <a:rPr lang="el-GR" dirty="0" smtClean="0"/>
              <a:t>.</a:t>
            </a:r>
          </a:p>
          <a:p>
            <a:endParaRPr lang="en-US" dirty="0"/>
          </a:p>
          <a:p>
            <a:pPr marL="0" indent="0" algn="ctr">
              <a:buNone/>
            </a:pPr>
            <a:r>
              <a:rPr lang="el-GR" b="1" dirty="0" smtClean="0"/>
              <a:t>Παραδείγματα</a:t>
            </a:r>
            <a:endParaRPr lang="en-US" b="1" dirty="0" smtClean="0"/>
          </a:p>
          <a:p>
            <a:pPr marL="0" indent="0" algn="just">
              <a:buNone/>
            </a:pPr>
            <a:r>
              <a:rPr lang="el-GR" dirty="0" smtClean="0"/>
              <a:t>1</a:t>
            </a:r>
            <a:r>
              <a:rPr lang="el-GR" dirty="0"/>
              <a:t>) Οι κοινωνικοί δεσμοί μεταξύ των καλλιτεχνών και διανοουμένων στη γερμανική πόλη της Κολωνίας. Τα αποτελέσματα της ανάλυσης </a:t>
            </a:r>
            <a:r>
              <a:rPr lang="el-GR" dirty="0" smtClean="0"/>
              <a:t>του </a:t>
            </a:r>
            <a:r>
              <a:rPr lang="el-GR" dirty="0" err="1" smtClean="0"/>
              <a:t>Anheier</a:t>
            </a:r>
            <a:r>
              <a:rPr lang="el-GR" dirty="0" smtClean="0"/>
              <a:t> </a:t>
            </a:r>
            <a:r>
              <a:rPr lang="el-GR" dirty="0"/>
              <a:t>δείχνουν πολύ ισχυρά δίκτυα μεταξύ </a:t>
            </a:r>
            <a:r>
              <a:rPr lang="el-GR" dirty="0" smtClean="0"/>
              <a:t>της πνευματικής </a:t>
            </a:r>
            <a:r>
              <a:rPr lang="el-GR" dirty="0"/>
              <a:t>ελίτ της πόλης και περιορισμένη πρόσβαση για τα άτομα </a:t>
            </a:r>
            <a:r>
              <a:rPr lang="el-GR" dirty="0" smtClean="0"/>
              <a:t>με </a:t>
            </a:r>
            <a:r>
              <a:rPr lang="el-GR" dirty="0"/>
              <a:t>απομακρυσμένες </a:t>
            </a:r>
            <a:r>
              <a:rPr lang="el-GR" dirty="0" smtClean="0"/>
              <a:t>ή εμπορικές </a:t>
            </a:r>
            <a:r>
              <a:rPr lang="el-GR" dirty="0"/>
              <a:t>επιδιώξεις.</a:t>
            </a:r>
          </a:p>
          <a:p>
            <a:pPr marL="0" indent="0" algn="just">
              <a:buNone/>
            </a:pPr>
            <a:r>
              <a:rPr lang="el-GR" dirty="0"/>
              <a:t>2) </a:t>
            </a:r>
            <a:r>
              <a:rPr lang="el-GR" dirty="0" smtClean="0"/>
              <a:t>Η μελέτη του </a:t>
            </a:r>
            <a:r>
              <a:rPr lang="el-GR" dirty="0" err="1"/>
              <a:t>Nan</a:t>
            </a:r>
            <a:r>
              <a:rPr lang="el-GR" dirty="0"/>
              <a:t> </a:t>
            </a:r>
            <a:r>
              <a:rPr lang="el-GR" dirty="0" err="1"/>
              <a:t>Lin</a:t>
            </a:r>
            <a:r>
              <a:rPr lang="el-GR" dirty="0"/>
              <a:t> </a:t>
            </a:r>
            <a:r>
              <a:rPr lang="el-GR" dirty="0" smtClean="0"/>
              <a:t>για τους μετανάστες και την εθνική επιχειρηματικότητα δείχνει ότι το κοινωνικό κεφάλαιο που προκύπτει από τα </a:t>
            </a:r>
            <a:r>
              <a:rPr lang="el-GR" dirty="0"/>
              <a:t>δίκτυα </a:t>
            </a:r>
            <a:r>
              <a:rPr lang="el-GR" dirty="0" smtClean="0"/>
              <a:t>αποτελεί </a:t>
            </a:r>
            <a:r>
              <a:rPr lang="el-GR" dirty="0"/>
              <a:t>βασικό πόρο για τη δημιουργία μικρών επιχειρήσεων.</a:t>
            </a:r>
          </a:p>
          <a:p>
            <a:pPr marL="0" indent="0" algn="just">
              <a:buNone/>
            </a:pPr>
            <a:r>
              <a:rPr lang="el-GR" dirty="0" smtClean="0"/>
              <a:t>3) Πιστωτικοί </a:t>
            </a:r>
            <a:r>
              <a:rPr lang="el-GR" dirty="0"/>
              <a:t>Συνεταιρισμοί (</a:t>
            </a:r>
            <a:r>
              <a:rPr lang="el-GR" dirty="0" err="1"/>
              <a:t>RCAs</a:t>
            </a:r>
            <a:r>
              <a:rPr lang="el-GR" dirty="0"/>
              <a:t>) για την κεφαλαιοποίηση των </a:t>
            </a:r>
            <a:r>
              <a:rPr lang="el-GR" dirty="0" smtClean="0"/>
              <a:t>επιχειρήσεων </a:t>
            </a:r>
            <a:r>
              <a:rPr lang="el-GR" dirty="0" err="1" smtClean="0"/>
              <a:t>ασιατών</a:t>
            </a:r>
            <a:r>
              <a:rPr lang="en-US" dirty="0" smtClean="0"/>
              <a:t> </a:t>
            </a:r>
            <a:r>
              <a:rPr lang="el-GR" dirty="0" smtClean="0"/>
              <a:t>μεταναστών </a:t>
            </a:r>
            <a:r>
              <a:rPr lang="el-GR" dirty="0"/>
              <a:t>στις Ηνωμένες Πολιτείες</a:t>
            </a:r>
            <a:r>
              <a:rPr lang="el-GR" dirty="0" smtClean="0"/>
              <a:t>. Οι </a:t>
            </a:r>
            <a:r>
              <a:rPr lang="el-GR" dirty="0" err="1"/>
              <a:t>RCAs</a:t>
            </a:r>
            <a:r>
              <a:rPr lang="el-GR" dirty="0"/>
              <a:t> είναι άτυπες ομάδες που συνεδριάζουν σε τακτά χρονικά διαστήματα, με κάθε </a:t>
            </a:r>
            <a:r>
              <a:rPr lang="el-GR" dirty="0" smtClean="0"/>
              <a:t>μέλος να συνεισφέρει ένα </a:t>
            </a:r>
            <a:r>
              <a:rPr lang="el-GR" dirty="0"/>
              <a:t>καθορισμένο ποσό σε </a:t>
            </a:r>
            <a:r>
              <a:rPr lang="el-GR" dirty="0" smtClean="0"/>
              <a:t>ένα κοινό ταμείο, που </a:t>
            </a:r>
            <a:r>
              <a:rPr lang="el-GR" dirty="0"/>
              <a:t>λαμβάνεται από καθένα με τη σειρά. Το κοινωνικό κεφάλαιο στην περίπτωση αυτή προέρχεται από την εμπιστοσύνη που κάθε συμμετέχων έχει στη συνεχιζόμενη συμβολή των άλλων, ακόμη και αφού λάβουν τα συγκεντρωμένα κεφάλαια. Χωρίς μια τέτοια εμπιστοσύνη, κανείς δεν θα συμβάλει και ο καθένας θα πρέπει να στερηθεί </a:t>
            </a:r>
            <a:r>
              <a:rPr lang="el-GR" dirty="0" smtClean="0"/>
              <a:t>αυτό το </a:t>
            </a:r>
            <a:r>
              <a:rPr lang="el-GR" dirty="0"/>
              <a:t>αποτελεσματικό μέσο </a:t>
            </a:r>
            <a:r>
              <a:rPr lang="el-GR" dirty="0" smtClean="0"/>
              <a:t>πρόσβασης </a:t>
            </a:r>
            <a:r>
              <a:rPr lang="el-GR" dirty="0"/>
              <a:t>σε χρηματοδότηση.</a:t>
            </a:r>
          </a:p>
          <a:p>
            <a:pPr marL="0" indent="0" algn="ctr">
              <a:buNone/>
            </a:pPr>
            <a:r>
              <a:rPr lang="el-GR" b="1" dirty="0"/>
              <a:t>Οι πόροι αυτοί περιλαμβάνουν, αλλά δεν περιορίζονται σε κεφάλαιο </a:t>
            </a:r>
            <a:r>
              <a:rPr lang="el-GR" b="1" dirty="0" smtClean="0"/>
              <a:t>εκκίνησης. Άλλοι πόροι </a:t>
            </a:r>
            <a:r>
              <a:rPr lang="el-GR" b="1" dirty="0"/>
              <a:t>είναι </a:t>
            </a:r>
            <a:r>
              <a:rPr lang="el-GR" b="1" dirty="0" smtClean="0"/>
              <a:t>συμβουλές </a:t>
            </a:r>
            <a:r>
              <a:rPr lang="el-GR" b="1" dirty="0"/>
              <a:t>σχετικά με </a:t>
            </a:r>
            <a:r>
              <a:rPr lang="el-GR" b="1" dirty="0" smtClean="0"/>
              <a:t>επιχειρηματικές </a:t>
            </a:r>
            <a:r>
              <a:rPr lang="el-GR" b="1" dirty="0"/>
              <a:t>ευκαιρίες, πρόσβαση στις αγορές, και ένα εύκαμπτο και πειθαρχημένο εργατικό δυναμικό.</a:t>
            </a:r>
            <a:endParaRPr lang="en-US" b="1" dirty="0"/>
          </a:p>
        </p:txBody>
      </p:sp>
    </p:spTree>
    <p:extLst>
      <p:ext uri="{BB962C8B-B14F-4D97-AF65-F5344CB8AC3E}">
        <p14:creationId xmlns:p14="http://schemas.microsoft.com/office/powerpoint/2010/main" val="3504196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39988" y="661416"/>
            <a:ext cx="9361996" cy="5172456"/>
          </a:xfrm>
        </p:spPr>
        <p:txBody>
          <a:bodyPr/>
          <a:lstStyle/>
          <a:p>
            <a:endParaRPr lang="en-US" dirty="0"/>
          </a:p>
          <a:p>
            <a:pPr marL="0" indent="0">
              <a:buNone/>
            </a:pPr>
            <a:endParaRPr lang="en-US" dirty="0"/>
          </a:p>
          <a:p>
            <a:r>
              <a:rPr lang="el-GR" dirty="0" smtClean="0"/>
              <a:t>Οικογένειες </a:t>
            </a:r>
            <a:r>
              <a:rPr lang="el-GR" dirty="0"/>
              <a:t>μεταναστών </a:t>
            </a:r>
            <a:r>
              <a:rPr lang="el-GR" dirty="0" smtClean="0"/>
              <a:t>αντισταθμίζουν </a:t>
            </a:r>
            <a:r>
              <a:rPr lang="el-GR" dirty="0"/>
              <a:t>την απουσία της τρίτης μορφής του κοινωνικού κεφαλαίου - </a:t>
            </a:r>
            <a:r>
              <a:rPr lang="el-GR" dirty="0" err="1" smtClean="0"/>
              <a:t>εξωοικογενειακά</a:t>
            </a:r>
            <a:r>
              <a:rPr lang="el-GR" dirty="0" smtClean="0"/>
              <a:t> </a:t>
            </a:r>
            <a:r>
              <a:rPr lang="el-GR" dirty="0"/>
              <a:t>δίκτυα - με έμφαση στο κοινωνικό κεφάλαιο με τη μορφή της οικογενειακής </a:t>
            </a:r>
            <a:r>
              <a:rPr lang="el-GR" dirty="0" smtClean="0"/>
              <a:t>στήριξης</a:t>
            </a:r>
            <a:r>
              <a:rPr lang="el-GR" dirty="0"/>
              <a:t>, </a:t>
            </a:r>
            <a:r>
              <a:rPr lang="el-GR" dirty="0" smtClean="0"/>
              <a:t>συμπεριλαμβανομένης της διατήρησης </a:t>
            </a:r>
            <a:r>
              <a:rPr lang="el-GR" dirty="0"/>
              <a:t>των πολιτιστικών </a:t>
            </a:r>
            <a:r>
              <a:rPr lang="el-GR" dirty="0" smtClean="0"/>
              <a:t>κατευθύνσεων </a:t>
            </a:r>
            <a:r>
              <a:rPr lang="el-GR" dirty="0"/>
              <a:t>της πατρίδας τους</a:t>
            </a:r>
            <a:r>
              <a:rPr lang="el-GR" dirty="0" smtClean="0"/>
              <a:t>.</a:t>
            </a:r>
          </a:p>
          <a:p>
            <a:r>
              <a:rPr lang="el-GR" dirty="0"/>
              <a:t>Το κοινωνικό κεφάλαιο με τη μορφή </a:t>
            </a:r>
            <a:r>
              <a:rPr lang="el-GR" dirty="0" smtClean="0"/>
              <a:t>του κοινωνικού </a:t>
            </a:r>
            <a:r>
              <a:rPr lang="el-GR" dirty="0"/>
              <a:t>ελέγχου μπορεί να συγκρούεται με το κοινωνικό κεφάλαιο με τη μορφή </a:t>
            </a:r>
            <a:r>
              <a:rPr lang="el-GR" dirty="0" smtClean="0"/>
              <a:t>των οφελών εκ δικτύου. Ο κοινωνικός έλεγχος τίθεται σε </a:t>
            </a:r>
            <a:r>
              <a:rPr lang="el-GR" dirty="0"/>
              <a:t>κίνδυνο από την ύπαρξη </a:t>
            </a:r>
            <a:r>
              <a:rPr lang="el-GR" dirty="0" smtClean="0"/>
              <a:t>σφιχτών δικτύων, τα οποία λειτουργούν ακριβώς </a:t>
            </a:r>
            <a:r>
              <a:rPr lang="el-GR" dirty="0"/>
              <a:t>για να διευκολύνουν την παραβίαση των κανόνων αυτών για ιδιωτικό όφελος.</a:t>
            </a:r>
            <a:endParaRPr lang="en-US" dirty="0"/>
          </a:p>
        </p:txBody>
      </p:sp>
    </p:spTree>
    <p:extLst>
      <p:ext uri="{BB962C8B-B14F-4D97-AF65-F5344CB8AC3E}">
        <p14:creationId xmlns:p14="http://schemas.microsoft.com/office/powerpoint/2010/main" val="38960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a:bodyPr>
          <a:lstStyle/>
          <a:p>
            <a:pPr marL="0" indent="0" algn="ctr">
              <a:buNone/>
            </a:pPr>
            <a:r>
              <a:rPr lang="el-GR" b="1" i="1" dirty="0" smtClean="0"/>
              <a:t>ΑΡΝΗΤΙΚΟ ΚΟΙΝΩΝΙΚΟ ΚΕΦΑΛΑΙΟ</a:t>
            </a:r>
            <a:endParaRPr lang="en-US" dirty="0" smtClean="0"/>
          </a:p>
          <a:p>
            <a:endParaRPr lang="en-US" dirty="0" smtClean="0"/>
          </a:p>
          <a:p>
            <a:r>
              <a:rPr lang="el-GR" dirty="0" smtClean="0"/>
              <a:t>Το κοινωνικό κεφάλαιο δεν έχει μόνο θετικά, αλλά και λιγότερο επιθυμητά αποτελέσματα. Πρέπει να τα τονίσουμε για δυο λόγους: </a:t>
            </a:r>
            <a:r>
              <a:rPr lang="el-GR" b="1" dirty="0" smtClean="0"/>
              <a:t>Πρώτον</a:t>
            </a:r>
            <a:r>
              <a:rPr lang="el-GR" dirty="0" smtClean="0"/>
              <a:t>, να αποφύγουμε την παγίδα της αγιοποίησης των κοινωνικών δικτύων, του κοινωνικού ελέγχου και των κοινωνικών κυρώσεων και </a:t>
            </a:r>
            <a:r>
              <a:rPr lang="el-GR" b="1" dirty="0" smtClean="0"/>
              <a:t>δεύτερο</a:t>
            </a:r>
            <a:r>
              <a:rPr lang="el-GR" dirty="0" smtClean="0"/>
              <a:t>, για να παραμείνει η ανάλυσή μας στο πλαίσιο της κοινωνιολογικής ανάλυσης και όχι να εξελιχθεί σε ηθικολογικά προστάγματα. </a:t>
            </a:r>
            <a:r>
              <a:rPr lang="en-US" dirty="0"/>
              <a:t> </a:t>
            </a:r>
          </a:p>
          <a:p>
            <a:r>
              <a:rPr lang="el-GR" dirty="0" smtClean="0"/>
              <a:t>Πρόσφατες </a:t>
            </a:r>
            <a:r>
              <a:rPr lang="el-GR" dirty="0"/>
              <a:t>μελέτες έχουν εντοπίσει τουλάχιστον τέσσερις αρνητικές συνέπειες του κοινωνικού κεφαλαίου:</a:t>
            </a:r>
          </a:p>
          <a:p>
            <a:r>
              <a:rPr lang="el-GR" dirty="0"/>
              <a:t>1) Ο αποκλεισμός των </a:t>
            </a:r>
            <a:r>
              <a:rPr lang="el-GR" dirty="0" smtClean="0"/>
              <a:t>εξωκοινοτικών/άλλων,</a:t>
            </a:r>
            <a:endParaRPr lang="el-GR" dirty="0"/>
          </a:p>
          <a:p>
            <a:r>
              <a:rPr lang="el-GR" dirty="0"/>
              <a:t>2) </a:t>
            </a:r>
            <a:r>
              <a:rPr lang="el-GR" dirty="0" smtClean="0"/>
              <a:t>η υπερβολή </a:t>
            </a:r>
            <a:r>
              <a:rPr lang="el-GR" dirty="0"/>
              <a:t>στις απαιτήσεις των μελών της ομάδας,</a:t>
            </a:r>
          </a:p>
          <a:p>
            <a:r>
              <a:rPr lang="el-GR" dirty="0"/>
              <a:t>3) οι περιορισμοί στις ατομικές ελευθερίες, και</a:t>
            </a:r>
          </a:p>
          <a:p>
            <a:r>
              <a:rPr lang="el-GR" dirty="0"/>
              <a:t>4) </a:t>
            </a:r>
            <a:r>
              <a:rPr lang="el-GR" dirty="0" smtClean="0"/>
              <a:t>η προς </a:t>
            </a:r>
            <a:r>
              <a:rPr lang="el-GR" dirty="0"/>
              <a:t>τα κάτω </a:t>
            </a:r>
            <a:r>
              <a:rPr lang="el-GR" dirty="0" smtClean="0"/>
              <a:t>ισοπέδωση</a:t>
            </a:r>
            <a:r>
              <a:rPr lang="el-GR" dirty="0"/>
              <a:t>.</a:t>
            </a:r>
            <a:endParaRPr lang="en-US" dirty="0"/>
          </a:p>
          <a:p>
            <a:endParaRPr lang="en-US" dirty="0"/>
          </a:p>
        </p:txBody>
      </p:sp>
    </p:spTree>
    <p:extLst>
      <p:ext uri="{BB962C8B-B14F-4D97-AF65-F5344CB8AC3E}">
        <p14:creationId xmlns:p14="http://schemas.microsoft.com/office/powerpoint/2010/main" val="1191011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lstStyle/>
          <a:p>
            <a:pPr marL="0" indent="0" algn="ctr">
              <a:buNone/>
            </a:pPr>
            <a:r>
              <a:rPr lang="el-GR" b="1" dirty="0" smtClean="0"/>
              <a:t>ΑΠΟΚΛΕΙΣΜΟΣ ΤΩΝ ΕΞΩΚΟΙΝΟΤΙΚΩΝ/ΑΛΛΩΝ</a:t>
            </a:r>
            <a:endParaRPr lang="en-US" b="1" dirty="0" smtClean="0"/>
          </a:p>
          <a:p>
            <a:r>
              <a:rPr lang="el-GR" dirty="0" smtClean="0"/>
              <a:t>Οι ίδιοι στενοί δεσμοί που φέρουν οφέλη στα μέλη μιας ομάδας συνήθως τους δίνουν τη δυνατότητα ν’ αποκλείουν άλλους από την πρόσβαση σε αυτά. </a:t>
            </a:r>
          </a:p>
          <a:p>
            <a:pPr algn="ctr"/>
            <a:r>
              <a:rPr lang="el-GR" b="1" dirty="0" smtClean="0"/>
              <a:t>ΠΑΡΑΔΕΙΓΜΑΤΑ</a:t>
            </a:r>
            <a:endParaRPr lang="en-US" b="1" dirty="0" smtClean="0"/>
          </a:p>
          <a:p>
            <a:r>
              <a:rPr lang="el-GR" dirty="0" smtClean="0"/>
              <a:t>Λευκοί-μέλη </a:t>
            </a:r>
            <a:r>
              <a:rPr lang="el-GR" dirty="0" err="1" smtClean="0"/>
              <a:t>εθνοτικής</a:t>
            </a:r>
            <a:r>
              <a:rPr lang="el-GR" dirty="0" smtClean="0"/>
              <a:t> ομάδας</a:t>
            </a:r>
            <a:r>
              <a:rPr lang="en-US" dirty="0" smtClean="0"/>
              <a:t> (</a:t>
            </a:r>
            <a:r>
              <a:rPr lang="el-GR" dirty="0" smtClean="0"/>
              <a:t>Ιταλοί, Ιρλανδοί και Πολωνοί μετανάστες</a:t>
            </a:r>
            <a:r>
              <a:rPr lang="en-US" dirty="0" smtClean="0"/>
              <a:t>) </a:t>
            </a:r>
            <a:r>
              <a:rPr lang="el-GR" dirty="0" smtClean="0"/>
              <a:t>μονοπωλούν τα επαγγέλματα στις κατασκευές, στην πυροσβεστική και την αστυνομία της Νέας Υόρκης, </a:t>
            </a:r>
            <a:r>
              <a:rPr lang="el-GR" dirty="0" err="1" smtClean="0"/>
              <a:t>Κορεάτες</a:t>
            </a:r>
            <a:r>
              <a:rPr lang="el-GR" dirty="0" smtClean="0"/>
              <a:t> μετανάστες σε διάφορες πόλεις της Ανατολικής ακτής στο εμπόριο, παραδοσιακά μονοπώλιο στο εμπόριο διαμαντιών από τους Εβραίους της Νέας Υόρκης,</a:t>
            </a:r>
            <a:r>
              <a:rPr lang="en-US" dirty="0" smtClean="0"/>
              <a:t> </a:t>
            </a:r>
            <a:r>
              <a:rPr lang="el-GR" dirty="0" smtClean="0"/>
              <a:t>κυριαρχία των Κουβανών στην οικονομία του </a:t>
            </a:r>
            <a:r>
              <a:rPr lang="en-US" dirty="0" smtClean="0"/>
              <a:t>Miami. </a:t>
            </a:r>
            <a:endParaRPr lang="en-US" dirty="0"/>
          </a:p>
          <a:p>
            <a:r>
              <a:rPr lang="el-GR" dirty="0" smtClean="0"/>
              <a:t>Το κοινωνικό κεφάλαιο που παράγεται από την περιχαρακωμένη αλληλεγγύη και την εμπιστοσύνη είναι στο επίκεντρο της οικονομικής προόδου της ομάδας</a:t>
            </a:r>
            <a:r>
              <a:rPr lang="en-US" dirty="0" smtClean="0"/>
              <a:t> </a:t>
            </a:r>
            <a:endParaRPr lang="en-US" dirty="0"/>
          </a:p>
          <a:p>
            <a:pPr marL="0" indent="0" algn="ctr">
              <a:buNone/>
            </a:pPr>
            <a:r>
              <a:rPr lang="el-GR" b="1" dirty="0" smtClean="0"/>
              <a:t>ΟΜΩΣ</a:t>
            </a:r>
            <a:endParaRPr lang="en-US" dirty="0"/>
          </a:p>
          <a:p>
            <a:r>
              <a:rPr lang="el-GR" dirty="0" smtClean="0"/>
              <a:t>σιωπηρά αποκλείει τους εξωγενείς</a:t>
            </a:r>
            <a:r>
              <a:rPr lang="en-US" dirty="0" smtClean="0"/>
              <a:t>.</a:t>
            </a:r>
            <a:endParaRPr lang="en-US" dirty="0"/>
          </a:p>
        </p:txBody>
      </p:sp>
    </p:spTree>
    <p:extLst>
      <p:ext uri="{BB962C8B-B14F-4D97-AF65-F5344CB8AC3E}">
        <p14:creationId xmlns:p14="http://schemas.microsoft.com/office/powerpoint/2010/main" val="895884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a:bodyPr>
          <a:lstStyle/>
          <a:p>
            <a:pPr marL="0" indent="0" algn="ctr">
              <a:buNone/>
            </a:pPr>
            <a:r>
              <a:rPr lang="el-GR" b="1" dirty="0" smtClean="0"/>
              <a:t>ΥΠΕΡΒΟΛΙΚΕΣ ΑΠΑΙΤΗΣΕΙΣ ΜΕΛΩΝ ΟΜΑΔΑΣ</a:t>
            </a:r>
            <a:endParaRPr lang="en-US" b="1" dirty="0" smtClean="0"/>
          </a:p>
          <a:p>
            <a:r>
              <a:rPr lang="el-GR" dirty="0" smtClean="0"/>
              <a:t>Οι στενοί δεσμοί της ομάδας </a:t>
            </a:r>
            <a:r>
              <a:rPr lang="el-GR" dirty="0"/>
              <a:t>ή </a:t>
            </a:r>
            <a:r>
              <a:rPr lang="el-GR" dirty="0" smtClean="0"/>
              <a:t>της κοινότητας μπορεί</a:t>
            </a:r>
            <a:r>
              <a:rPr lang="el-GR" dirty="0"/>
              <a:t>, υπό ορισμένες συνθήκες, </a:t>
            </a:r>
            <a:r>
              <a:rPr lang="el-GR" dirty="0" smtClean="0"/>
              <a:t>να εμποδίζει </a:t>
            </a:r>
            <a:r>
              <a:rPr lang="el-GR" dirty="0"/>
              <a:t>την επιτυχία των επιχειρηματικών πρωτοβουλιών από τα μέλη τους.</a:t>
            </a:r>
            <a:endParaRPr lang="en-US" dirty="0"/>
          </a:p>
          <a:p>
            <a:pPr marL="0" indent="0">
              <a:buNone/>
            </a:pPr>
            <a:r>
              <a:rPr lang="en-US" dirty="0"/>
              <a:t> </a:t>
            </a:r>
          </a:p>
          <a:p>
            <a:pPr marL="0" indent="0" algn="ctr">
              <a:buNone/>
            </a:pPr>
            <a:r>
              <a:rPr lang="el-GR" b="1" dirty="0" smtClean="0"/>
              <a:t>ΠΑΡΑΔΕΙΓΜΑ</a:t>
            </a:r>
            <a:endParaRPr lang="en-US" b="1" dirty="0"/>
          </a:p>
          <a:p>
            <a:r>
              <a:rPr lang="el-GR" dirty="0" smtClean="0"/>
              <a:t>Εμπορικές επιχειρήσεις στο</a:t>
            </a:r>
            <a:r>
              <a:rPr lang="en-US" dirty="0" smtClean="0"/>
              <a:t> Bali</a:t>
            </a:r>
            <a:r>
              <a:rPr lang="el-GR" dirty="0" smtClean="0"/>
              <a:t>.</a:t>
            </a:r>
            <a:r>
              <a:rPr lang="en-US" dirty="0" smtClean="0"/>
              <a:t> </a:t>
            </a:r>
          </a:p>
          <a:p>
            <a:r>
              <a:rPr lang="el-GR" dirty="0" smtClean="0"/>
              <a:t>Επιτυχημένοι </a:t>
            </a:r>
            <a:r>
              <a:rPr lang="el-GR" dirty="0"/>
              <a:t>επιχειρηματίες </a:t>
            </a:r>
            <a:r>
              <a:rPr lang="el-GR" dirty="0" smtClean="0"/>
              <a:t>συνεχώς αντιμετωπίζουν «κολλητούς» που ζητούν δουλειά ή δάνειο. </a:t>
            </a:r>
            <a:r>
              <a:rPr lang="el-GR" b="1" dirty="0"/>
              <a:t>Αποτέλεσμα</a:t>
            </a:r>
            <a:r>
              <a:rPr lang="el-GR" dirty="0"/>
              <a:t>: </a:t>
            </a:r>
            <a:r>
              <a:rPr lang="el-GR" dirty="0" smtClean="0"/>
              <a:t>πολλά υποσχόμενες επιχειρήσεις μετατρέπονται </a:t>
            </a:r>
            <a:r>
              <a:rPr lang="el-GR" dirty="0"/>
              <a:t>σε </a:t>
            </a:r>
            <a:r>
              <a:rPr lang="el-GR" dirty="0" smtClean="0"/>
              <a:t>υπηρεσίες </a:t>
            </a:r>
            <a:r>
              <a:rPr lang="el-GR" dirty="0"/>
              <a:t>πρόνοιας.</a:t>
            </a:r>
          </a:p>
          <a:p>
            <a:r>
              <a:rPr lang="el-GR" dirty="0"/>
              <a:t>Για τους </a:t>
            </a:r>
            <a:r>
              <a:rPr lang="el-GR" dirty="0" smtClean="0"/>
              <a:t>αιτούντες</a:t>
            </a:r>
            <a:r>
              <a:rPr lang="el-GR" dirty="0"/>
              <a:t>, το κοινωνικό </a:t>
            </a:r>
            <a:r>
              <a:rPr lang="el-GR" dirty="0" smtClean="0"/>
              <a:t>κεφάλαιό </a:t>
            </a:r>
            <a:r>
              <a:rPr lang="el-GR" dirty="0"/>
              <a:t>τους συνίσταται ακριβώς </a:t>
            </a:r>
            <a:r>
              <a:rPr lang="el-GR" dirty="0" smtClean="0"/>
              <a:t>στην προνομιακή </a:t>
            </a:r>
            <a:r>
              <a:rPr lang="el-GR" dirty="0"/>
              <a:t>πρόσβαση στους πόρους των </a:t>
            </a:r>
            <a:r>
              <a:rPr lang="el-GR" dirty="0" smtClean="0"/>
              <a:t>άλλων εταίρων. </a:t>
            </a:r>
            <a:r>
              <a:rPr lang="el-GR" dirty="0"/>
              <a:t>Κατά τη διαδικασία αυτή, οι ευκαιρίες για επιχειρηματική επιτυχία </a:t>
            </a:r>
            <a:r>
              <a:rPr lang="el-GR" dirty="0" smtClean="0"/>
              <a:t>σκορπίζουν.</a:t>
            </a:r>
            <a:endParaRPr lang="en-US" dirty="0"/>
          </a:p>
        </p:txBody>
      </p:sp>
    </p:spTree>
    <p:extLst>
      <p:ext uri="{BB962C8B-B14F-4D97-AF65-F5344CB8AC3E}">
        <p14:creationId xmlns:p14="http://schemas.microsoft.com/office/powerpoint/2010/main" val="30476951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a:bodyPr>
          <a:lstStyle/>
          <a:p>
            <a:pPr marL="0" indent="0" algn="ctr">
              <a:buNone/>
            </a:pPr>
            <a:r>
              <a:rPr lang="el-GR" b="1" dirty="0" smtClean="0"/>
              <a:t>ΠΕΡΙΟΡΙΣΜΟΙ ΣΤΙΣ ΑΤΟΜΙΚΕΣ ΕΛΕΥΘΕΡΙΕΣ</a:t>
            </a:r>
            <a:endParaRPr lang="en-US" b="1" dirty="0" smtClean="0"/>
          </a:p>
          <a:p>
            <a:r>
              <a:rPr lang="el-GR" dirty="0" smtClean="0"/>
              <a:t>Η </a:t>
            </a:r>
            <a:r>
              <a:rPr lang="el-GR" dirty="0"/>
              <a:t>συμμετοχή </a:t>
            </a:r>
            <a:r>
              <a:rPr lang="el-GR" dirty="0" smtClean="0"/>
              <a:t>σε μια κοινότητα ή ομάδα αναγκαστικά - αναπόφευκτα  </a:t>
            </a:r>
            <a:r>
              <a:rPr lang="el-GR" dirty="0"/>
              <a:t>δημιουργεί απαιτήσεις συμμόρφωσης</a:t>
            </a:r>
            <a:r>
              <a:rPr lang="el-GR" dirty="0" smtClean="0"/>
              <a:t>.</a:t>
            </a:r>
          </a:p>
          <a:p>
            <a:endParaRPr lang="el-GR" dirty="0"/>
          </a:p>
          <a:p>
            <a:pPr algn="ctr"/>
            <a:r>
              <a:rPr lang="el-GR" b="1" dirty="0"/>
              <a:t>ΠΑΡΑΔΕΙΓΜΑ</a:t>
            </a:r>
            <a:endParaRPr lang="en-US" b="1" dirty="0"/>
          </a:p>
          <a:p>
            <a:pPr algn="ctr"/>
            <a:r>
              <a:rPr lang="el-GR" dirty="0" smtClean="0"/>
              <a:t>Σε </a:t>
            </a:r>
            <a:r>
              <a:rPr lang="el-GR" dirty="0"/>
              <a:t>μια μικρή πόλη ή χωριό.</a:t>
            </a:r>
          </a:p>
          <a:p>
            <a:r>
              <a:rPr lang="el-GR" dirty="0"/>
              <a:t>Το επίπεδο του κοινωνικού ελέγχου </a:t>
            </a:r>
            <a:r>
              <a:rPr lang="el-GR" dirty="0" smtClean="0"/>
              <a:t>είναι </a:t>
            </a:r>
            <a:r>
              <a:rPr lang="el-GR" dirty="0"/>
              <a:t>ισχυρή και επίσης αρκετά περιοριστική των προσωπικών ελευθεριών, </a:t>
            </a:r>
            <a:r>
              <a:rPr lang="el-GR" dirty="0" smtClean="0"/>
              <a:t>γ’ αυτό οι </a:t>
            </a:r>
            <a:r>
              <a:rPr lang="el-GR" dirty="0"/>
              <a:t>νέοι και </a:t>
            </a:r>
            <a:r>
              <a:rPr lang="el-GR" dirty="0" smtClean="0"/>
              <a:t>τα </a:t>
            </a:r>
            <a:r>
              <a:rPr lang="el-GR" dirty="0"/>
              <a:t>πιο </a:t>
            </a:r>
            <a:r>
              <a:rPr lang="el-GR" dirty="0" smtClean="0"/>
              <a:t>ανεξάρτητα μυαλά φεύγουν πάντα. </a:t>
            </a:r>
            <a:r>
              <a:rPr lang="el-GR" dirty="0"/>
              <a:t>Η προστασία της ιδιωτικής ζωής και της αυτονομίας των ατόμων </a:t>
            </a:r>
            <a:r>
              <a:rPr lang="el-GR" dirty="0" smtClean="0"/>
              <a:t>έχουν </a:t>
            </a:r>
            <a:r>
              <a:rPr lang="el-GR" dirty="0"/>
              <a:t>μειωθεί αναλόγως.</a:t>
            </a:r>
          </a:p>
          <a:p>
            <a:r>
              <a:rPr lang="el-GR" dirty="0" smtClean="0"/>
              <a:t>Παμπάλαιο </a:t>
            </a:r>
            <a:r>
              <a:rPr lang="el-GR" dirty="0"/>
              <a:t>δίλημμα μεταξύ </a:t>
            </a:r>
            <a:r>
              <a:rPr lang="el-GR" dirty="0" smtClean="0"/>
              <a:t>κοινοτικής </a:t>
            </a:r>
            <a:r>
              <a:rPr lang="el-GR" dirty="0"/>
              <a:t>αλληλεγγύης και </a:t>
            </a:r>
            <a:r>
              <a:rPr lang="el-GR" dirty="0" smtClean="0"/>
              <a:t>ατομικής </a:t>
            </a:r>
            <a:r>
              <a:rPr lang="el-GR" dirty="0"/>
              <a:t>ελευθερίας. Οι οικογενειακοί δεσμοί συνδέουν, αλλά, μερικές φορές, </a:t>
            </a:r>
            <a:r>
              <a:rPr lang="el-GR" dirty="0" smtClean="0"/>
              <a:t>οι δεσμοί αυτοί περιορίζουν </a:t>
            </a:r>
            <a:r>
              <a:rPr lang="el-GR" dirty="0"/>
              <a:t>αντί να </a:t>
            </a:r>
            <a:r>
              <a:rPr lang="el-GR" dirty="0" smtClean="0"/>
              <a:t>διευκολύνουν </a:t>
            </a:r>
            <a:r>
              <a:rPr lang="el-GR" dirty="0"/>
              <a:t>συγκεκριμένα αποτελέσματα.</a:t>
            </a:r>
            <a:endParaRPr lang="en-US" dirty="0"/>
          </a:p>
        </p:txBody>
      </p:sp>
    </p:spTree>
    <p:extLst>
      <p:ext uri="{BB962C8B-B14F-4D97-AF65-F5344CB8AC3E}">
        <p14:creationId xmlns:p14="http://schemas.microsoft.com/office/powerpoint/2010/main" val="6069950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lstStyle/>
          <a:p>
            <a:pPr marL="0" indent="0" algn="ctr">
              <a:buNone/>
            </a:pPr>
            <a:r>
              <a:rPr lang="el-GR" b="1" dirty="0" smtClean="0"/>
              <a:t>ΠΡΟΣ ΤΑ ΚΑΤΩ ΙΣΟΠΕΔΩΣΗ</a:t>
            </a:r>
            <a:endParaRPr lang="en-US" b="1" dirty="0" smtClean="0"/>
          </a:p>
          <a:p>
            <a:endParaRPr lang="en-US" dirty="0"/>
          </a:p>
          <a:p>
            <a:r>
              <a:rPr lang="el-GR" dirty="0" smtClean="0"/>
              <a:t>Η αλληλεγγύη της ομάδας εδραιώνεται </a:t>
            </a:r>
            <a:r>
              <a:rPr lang="el-GR" dirty="0"/>
              <a:t>με την κοινή εμπειρία της </a:t>
            </a:r>
            <a:r>
              <a:rPr lang="el-GR" dirty="0" smtClean="0"/>
              <a:t>εχθρότητας και αντίστασης στη </a:t>
            </a:r>
            <a:r>
              <a:rPr lang="en-US" dirty="0"/>
              <a:t>mainstream </a:t>
            </a:r>
            <a:r>
              <a:rPr lang="el-GR" dirty="0" smtClean="0"/>
              <a:t>κοινωνία. </a:t>
            </a:r>
            <a:r>
              <a:rPr lang="el-GR" dirty="0"/>
              <a:t>Ατομικές ιστορίες επιτυχίας υπονομεύουν τη συνοχή της ομάδας. Οι </a:t>
            </a:r>
            <a:r>
              <a:rPr lang="el-GR" dirty="0" smtClean="0"/>
              <a:t>εταίροι βρίσκονται αλυσοδεμένοι </a:t>
            </a:r>
            <a:r>
              <a:rPr lang="el-GR" dirty="0"/>
              <a:t>με </a:t>
            </a:r>
            <a:r>
              <a:rPr lang="el-GR" dirty="0" smtClean="0"/>
              <a:t>αιώνια </a:t>
            </a:r>
            <a:r>
              <a:rPr lang="el-GR" dirty="0"/>
              <a:t>και </a:t>
            </a:r>
            <a:r>
              <a:rPr lang="el-GR" dirty="0" smtClean="0"/>
              <a:t>συνήθη πρότυπα.</a:t>
            </a:r>
            <a:endParaRPr lang="en-US" dirty="0"/>
          </a:p>
        </p:txBody>
      </p:sp>
    </p:spTree>
    <p:extLst>
      <p:ext uri="{BB962C8B-B14F-4D97-AF65-F5344CB8AC3E}">
        <p14:creationId xmlns:p14="http://schemas.microsoft.com/office/powerpoint/2010/main" val="28203084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fontScale="92500" lnSpcReduction="20000"/>
          </a:bodyPr>
          <a:lstStyle/>
          <a:p>
            <a:pPr marL="0" indent="0" algn="ctr">
              <a:buNone/>
            </a:pPr>
            <a:r>
              <a:rPr lang="el-GR" b="1" dirty="0" smtClean="0"/>
              <a:t>ΑΛΛΑ ΠΑΡΑΔΕΙΓΜΑΤΑ</a:t>
            </a:r>
            <a:endParaRPr lang="en-US" b="1" dirty="0" smtClean="0"/>
          </a:p>
          <a:p>
            <a:endParaRPr lang="en-US" dirty="0"/>
          </a:p>
          <a:p>
            <a:r>
              <a:rPr lang="el-GR" dirty="0" smtClean="0"/>
              <a:t>Αποκλεισμός </a:t>
            </a:r>
            <a:r>
              <a:rPr lang="el-GR" dirty="0"/>
              <a:t>από την υπόλοιπη κοινωνία, </a:t>
            </a:r>
            <a:r>
              <a:rPr lang="el-GR" dirty="0" smtClean="0"/>
              <a:t>στέρηση πηγών </a:t>
            </a:r>
            <a:r>
              <a:rPr lang="el-GR" dirty="0"/>
              <a:t>πληροφόρησης σχετικά με </a:t>
            </a:r>
            <a:r>
              <a:rPr lang="el-GR" dirty="0" smtClean="0"/>
              <a:t>ευκαιρίες </a:t>
            </a:r>
            <a:r>
              <a:rPr lang="el-GR" dirty="0"/>
              <a:t>εργασίας σε άλλα μέρη και </a:t>
            </a:r>
            <a:r>
              <a:rPr lang="el-GR" dirty="0" smtClean="0"/>
              <a:t>τρόποι </a:t>
            </a:r>
            <a:r>
              <a:rPr lang="el-GR" dirty="0"/>
              <a:t>για την επίτευξή τους, </a:t>
            </a:r>
            <a:r>
              <a:rPr lang="el-GR" dirty="0" smtClean="0"/>
              <a:t>αποβολή από </a:t>
            </a:r>
            <a:r>
              <a:rPr lang="el-GR" dirty="0"/>
              <a:t>την κοινότητά = θάνατος</a:t>
            </a:r>
          </a:p>
          <a:p>
            <a:r>
              <a:rPr lang="el-GR" dirty="0"/>
              <a:t>Οι έφηβοι σπάνια βρίσκουν θέσεις </a:t>
            </a:r>
            <a:r>
              <a:rPr lang="el-GR" dirty="0" smtClean="0"/>
              <a:t>εργασίας. Οι ευκαιρίες για εργασία </a:t>
            </a:r>
            <a:r>
              <a:rPr lang="el-GR" dirty="0"/>
              <a:t>έρχονται </a:t>
            </a:r>
            <a:r>
              <a:rPr lang="el-GR" dirty="0" smtClean="0"/>
              <a:t>με </a:t>
            </a:r>
            <a:r>
              <a:rPr lang="el-GR" dirty="0"/>
              <a:t>τη μεσολάβηση των γονέων και άλλων ενηλίκων στην άμεση κοινότητά τους. Τα δίκτυα αυτά είναι πολύ </a:t>
            </a:r>
            <a:r>
              <a:rPr lang="el-GR" dirty="0" smtClean="0"/>
              <a:t>πιο ασθενή </a:t>
            </a:r>
            <a:r>
              <a:rPr lang="el-GR" dirty="0"/>
              <a:t>στην περίπτωση </a:t>
            </a:r>
            <a:r>
              <a:rPr lang="el-GR" dirty="0" smtClean="0"/>
              <a:t>των νεαρών μαύρων, </a:t>
            </a:r>
            <a:r>
              <a:rPr lang="el-GR" dirty="0"/>
              <a:t>λόγω της σπανιότητας </a:t>
            </a:r>
            <a:r>
              <a:rPr lang="el-GR" dirty="0" smtClean="0"/>
              <a:t>ομόχρωμων ενηλίκων σε </a:t>
            </a:r>
            <a:r>
              <a:rPr lang="el-GR" dirty="0"/>
              <a:t>θέσεις </a:t>
            </a:r>
            <a:r>
              <a:rPr lang="el-GR" dirty="0" smtClean="0"/>
              <a:t>επιρροής. Με μόνο εφόδιο τους </a:t>
            </a:r>
            <a:r>
              <a:rPr lang="el-GR" dirty="0"/>
              <a:t>δικούς τους πόρους, </a:t>
            </a:r>
            <a:r>
              <a:rPr lang="el-GR" dirty="0" smtClean="0"/>
              <a:t>οι μαύροι </a:t>
            </a:r>
            <a:r>
              <a:rPr lang="el-GR" dirty="0"/>
              <a:t>έφηβοι είναι σπάνια σε θέση να ανταγωνιστούν με επιτυχία για </a:t>
            </a:r>
            <a:r>
              <a:rPr lang="el-GR" dirty="0" smtClean="0"/>
              <a:t>τις καλές θέσεις εργασίας. Έτσι </a:t>
            </a:r>
            <a:r>
              <a:rPr lang="el-GR" dirty="0"/>
              <a:t>καθίστανται </a:t>
            </a:r>
            <a:r>
              <a:rPr lang="el-GR" dirty="0" smtClean="0"/>
              <a:t>διαθέσιμοι </a:t>
            </a:r>
            <a:r>
              <a:rPr lang="el-GR" dirty="0"/>
              <a:t>για εναλλακτικές μορφές </a:t>
            </a:r>
            <a:r>
              <a:rPr lang="el-GR" dirty="0" smtClean="0"/>
              <a:t>απόκτησης εισοδήματος.</a:t>
            </a:r>
            <a:endParaRPr lang="el-GR" dirty="0"/>
          </a:p>
          <a:p>
            <a:r>
              <a:rPr lang="el-GR" dirty="0" smtClean="0"/>
              <a:t>Εφηβική </a:t>
            </a:r>
            <a:r>
              <a:rPr lang="el-GR" dirty="0"/>
              <a:t>εγκυμοσύνη </a:t>
            </a:r>
            <a:r>
              <a:rPr lang="el-GR" dirty="0" smtClean="0"/>
              <a:t>στο </a:t>
            </a:r>
            <a:r>
              <a:rPr lang="el-GR" dirty="0"/>
              <a:t>γκέτο της Βαλτιμόρης. Πυκνά αλλά </a:t>
            </a:r>
            <a:r>
              <a:rPr lang="el-GR" dirty="0" smtClean="0"/>
              <a:t>ακρωτηριασμένα </a:t>
            </a:r>
            <a:r>
              <a:rPr lang="el-GR" dirty="0"/>
              <a:t>δίκτυα μαύρων </a:t>
            </a:r>
            <a:r>
              <a:rPr lang="el-GR" dirty="0" smtClean="0"/>
              <a:t>οικογενειών του </a:t>
            </a:r>
            <a:r>
              <a:rPr lang="el-GR" dirty="0"/>
              <a:t>κέντρου της </a:t>
            </a:r>
            <a:r>
              <a:rPr lang="el-GR" dirty="0" smtClean="0"/>
              <a:t>πόλης, </a:t>
            </a:r>
            <a:r>
              <a:rPr lang="el-GR" dirty="0"/>
              <a:t>όχι μόνο </a:t>
            </a:r>
            <a:r>
              <a:rPr lang="el-GR" dirty="0" smtClean="0"/>
              <a:t>αποκόπτουν τα μέλη τους </a:t>
            </a:r>
            <a:r>
              <a:rPr lang="el-GR" dirty="0"/>
              <a:t>από </a:t>
            </a:r>
            <a:r>
              <a:rPr lang="el-GR" dirty="0" smtClean="0"/>
              <a:t>πληροφορίες σχετικές </a:t>
            </a:r>
            <a:r>
              <a:rPr lang="el-GR" dirty="0"/>
              <a:t>με τον έξω κόσμο, αλλά ταυτόχρονα υποστηρίζουν εναλλακτικές </a:t>
            </a:r>
            <a:r>
              <a:rPr lang="el-GR" dirty="0" smtClean="0"/>
              <a:t>μορφές κουλτούρας </a:t>
            </a:r>
            <a:r>
              <a:rPr lang="el-GR" dirty="0"/>
              <a:t>που καθιστούν την πρόσβαση </a:t>
            </a:r>
            <a:r>
              <a:rPr lang="el-GR" dirty="0" smtClean="0"/>
              <a:t>στη </a:t>
            </a:r>
            <a:r>
              <a:rPr lang="en-US" dirty="0"/>
              <a:t>mainstream </a:t>
            </a:r>
            <a:r>
              <a:rPr lang="el-GR" dirty="0" smtClean="0"/>
              <a:t>απασχόληση </a:t>
            </a:r>
            <a:r>
              <a:rPr lang="el-GR" dirty="0"/>
              <a:t>ακόμη πιο δύσκολη. Σε αυτό το πλαίσιο </a:t>
            </a:r>
            <a:r>
              <a:rPr lang="el-GR" dirty="0" smtClean="0"/>
              <a:t>απομόνωσης, η εφηβική </a:t>
            </a:r>
            <a:r>
              <a:rPr lang="el-GR" dirty="0"/>
              <a:t>εγκυμοσύνη δεν είναι η φυσική συνέπεια της απροσεξίας ή </a:t>
            </a:r>
            <a:r>
              <a:rPr lang="el-GR" dirty="0" smtClean="0"/>
              <a:t>υπερβολικής σεξουαλικότητας, </a:t>
            </a:r>
            <a:r>
              <a:rPr lang="el-GR" dirty="0"/>
              <a:t>αλλά, πιο συχνά, </a:t>
            </a:r>
            <a:r>
              <a:rPr lang="el-GR" dirty="0" smtClean="0"/>
              <a:t>ένα σκόπιμο </a:t>
            </a:r>
            <a:r>
              <a:rPr lang="el-GR" dirty="0"/>
              <a:t>μέσο για να αποκτήσουν το καθεστώς των ενηλίκων και ένα μέτρο </a:t>
            </a:r>
            <a:r>
              <a:rPr lang="el-GR" dirty="0" smtClean="0"/>
              <a:t>ανεξαρτησίας</a:t>
            </a:r>
            <a:r>
              <a:rPr lang="el-GR" dirty="0"/>
              <a:t>.</a:t>
            </a:r>
            <a:endParaRPr lang="en-US" dirty="0"/>
          </a:p>
        </p:txBody>
      </p:sp>
    </p:spTree>
    <p:extLst>
      <p:ext uri="{BB962C8B-B14F-4D97-AF65-F5344CB8AC3E}">
        <p14:creationId xmlns:p14="http://schemas.microsoft.com/office/powerpoint/2010/main" val="7042824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596128"/>
          </a:xfrm>
        </p:spPr>
        <p:txBody>
          <a:bodyPr>
            <a:normAutofit fontScale="92500" lnSpcReduction="10000"/>
          </a:bodyPr>
          <a:lstStyle/>
          <a:p>
            <a:pPr marL="0" indent="0" algn="ctr">
              <a:buNone/>
            </a:pPr>
            <a:r>
              <a:rPr lang="el-GR" b="1" dirty="0" smtClean="0"/>
              <a:t>ΤΟ ΚΟΙΝΩΝΙΚΟ ΚΕΦΑΛΑΙΟ ΣΕ ΜΑΚΡΟ-ΕΠΙΠΕΔΟ</a:t>
            </a:r>
            <a:endParaRPr lang="en-US" b="1" dirty="0" smtClean="0"/>
          </a:p>
          <a:p>
            <a:endParaRPr lang="en-US" dirty="0" smtClean="0"/>
          </a:p>
          <a:p>
            <a:r>
              <a:rPr lang="el-GR" dirty="0" smtClean="0"/>
              <a:t>Οι </a:t>
            </a:r>
            <a:r>
              <a:rPr lang="el-GR" dirty="0"/>
              <a:t>πολιτικοί επιστήμονες </a:t>
            </a:r>
            <a:r>
              <a:rPr lang="el-GR" dirty="0" smtClean="0"/>
              <a:t>εξισώνουν </a:t>
            </a:r>
            <a:r>
              <a:rPr lang="el-GR" dirty="0"/>
              <a:t>το κοινωνικό κεφάλαιο με το επίπεδο του "</a:t>
            </a:r>
            <a:r>
              <a:rPr lang="el-GR" dirty="0" err="1"/>
              <a:t>civicness</a:t>
            </a:r>
            <a:r>
              <a:rPr lang="el-GR" dirty="0"/>
              <a:t>" σε κοινότητες, όπως οι πόλεις, οι πόλεις, ή ακόμη και ολόκληρες χώρες.</a:t>
            </a:r>
            <a:endParaRPr lang="en-US" dirty="0"/>
          </a:p>
          <a:p>
            <a:r>
              <a:rPr lang="el-GR" dirty="0" smtClean="0"/>
              <a:t>Κοινωνικό </a:t>
            </a:r>
            <a:r>
              <a:rPr lang="el-GR" dirty="0"/>
              <a:t>κεφάλαιο = χαρακτηριστικά των κοινωνικών </a:t>
            </a:r>
            <a:r>
              <a:rPr lang="el-GR" dirty="0" smtClean="0"/>
              <a:t>οργανώσεων</a:t>
            </a:r>
            <a:r>
              <a:rPr lang="el-GR" dirty="0"/>
              <a:t>, όπως τα δίκτυα, τα </a:t>
            </a:r>
            <a:r>
              <a:rPr lang="el-GR" dirty="0" smtClean="0"/>
              <a:t>πρότυπα </a:t>
            </a:r>
            <a:r>
              <a:rPr lang="el-GR" dirty="0"/>
              <a:t>και η εμπιστοσύνη, η οποία διευκολύνει τη δράση και τη συνεργασία για αμοιβαίο όφελος. Η συνεργασία </a:t>
            </a:r>
            <a:r>
              <a:rPr lang="el-GR" dirty="0" smtClean="0"/>
              <a:t>είναι </a:t>
            </a:r>
            <a:r>
              <a:rPr lang="el-GR" dirty="0"/>
              <a:t>πιο εύκολη σε μια κοινότητα </a:t>
            </a:r>
            <a:r>
              <a:rPr lang="el-GR" dirty="0" smtClean="0"/>
              <a:t>προικισμένη </a:t>
            </a:r>
            <a:r>
              <a:rPr lang="el-GR" dirty="0"/>
              <a:t>με ένα σημαντικό απόθεμα κοινωνικού κεφαλαίου (</a:t>
            </a:r>
            <a:r>
              <a:rPr lang="el-GR" dirty="0" err="1"/>
              <a:t>Robert</a:t>
            </a:r>
            <a:r>
              <a:rPr lang="el-GR" dirty="0"/>
              <a:t> </a:t>
            </a:r>
            <a:r>
              <a:rPr lang="el-GR" dirty="0" err="1"/>
              <a:t>Putnam</a:t>
            </a:r>
            <a:r>
              <a:rPr lang="el-GR" dirty="0"/>
              <a:t>).</a:t>
            </a:r>
            <a:endParaRPr lang="en-US" dirty="0"/>
          </a:p>
          <a:p>
            <a:r>
              <a:rPr lang="el-GR" dirty="0" smtClean="0"/>
              <a:t>Ως </a:t>
            </a:r>
            <a:r>
              <a:rPr lang="el-GR" dirty="0"/>
              <a:t>ιδιοκτησία των κοινοτήτων και των λαών και όχι των ατόμων, </a:t>
            </a:r>
            <a:r>
              <a:rPr lang="el-GR" dirty="0" smtClean="0"/>
              <a:t>το κοινωνικό κεφάλαιο </a:t>
            </a:r>
            <a:r>
              <a:rPr lang="el-GR" dirty="0"/>
              <a:t>είναι ταυτόχρονα αίτιο και αποτέλεσμα. Οδηγεί σε θετικά αποτελέσματα, όπως η οικονομική ανάπτυξη και λιγότερη </a:t>
            </a:r>
            <a:r>
              <a:rPr lang="el-GR" dirty="0" smtClean="0"/>
              <a:t>εγκληματικότητα </a:t>
            </a:r>
            <a:r>
              <a:rPr lang="el-GR" dirty="0"/>
              <a:t>και η ύπαρξή </a:t>
            </a:r>
            <a:r>
              <a:rPr lang="el-GR" dirty="0" smtClean="0"/>
              <a:t>του </a:t>
            </a:r>
            <a:r>
              <a:rPr lang="el-GR" dirty="0"/>
              <a:t>συνάγεται από τα ίδια αποτελέσματα. Οι πόλεις που </a:t>
            </a:r>
            <a:r>
              <a:rPr lang="el-GR" dirty="0" smtClean="0"/>
              <a:t>διοικούνται </a:t>
            </a:r>
            <a:r>
              <a:rPr lang="el-GR" dirty="0"/>
              <a:t>καλά και </a:t>
            </a:r>
            <a:r>
              <a:rPr lang="el-GR" dirty="0" smtClean="0"/>
              <a:t>προοδεύουν οικονομικά </a:t>
            </a:r>
            <a:r>
              <a:rPr lang="el-GR" dirty="0"/>
              <a:t>το κάνουν επειδή έχουν υψηλό κοινωνικό </a:t>
            </a:r>
            <a:r>
              <a:rPr lang="el-GR" dirty="0" smtClean="0"/>
              <a:t>κεφάλαιο. Οι </a:t>
            </a:r>
            <a:r>
              <a:rPr lang="el-GR" dirty="0"/>
              <a:t>φτωχότερες πόλεις υστερούν σε αυτή την πολιτική αρετή. Με άλλα λόγια, αν η πόλη σας είναι </a:t>
            </a:r>
            <a:r>
              <a:rPr lang="en-US" dirty="0" smtClean="0"/>
              <a:t>civic</a:t>
            </a:r>
            <a:r>
              <a:rPr lang="el-GR" dirty="0" smtClean="0"/>
              <a:t>, </a:t>
            </a:r>
            <a:r>
              <a:rPr lang="el-GR" dirty="0"/>
              <a:t>κάνει </a:t>
            </a:r>
            <a:r>
              <a:rPr lang="el-GR" dirty="0" smtClean="0"/>
              <a:t>και </a:t>
            </a:r>
            <a:r>
              <a:rPr lang="en-US" dirty="0" smtClean="0"/>
              <a:t>civic</a:t>
            </a:r>
            <a:r>
              <a:rPr lang="el-GR" dirty="0" smtClean="0"/>
              <a:t> πράγματα, εάν </a:t>
            </a:r>
            <a:r>
              <a:rPr lang="el-GR" dirty="0"/>
              <a:t>είναι </a:t>
            </a:r>
            <a:r>
              <a:rPr lang="el-GR" dirty="0" err="1"/>
              <a:t>uncivic</a:t>
            </a:r>
            <a:r>
              <a:rPr lang="el-GR" dirty="0"/>
              <a:t>, </a:t>
            </a:r>
            <a:r>
              <a:rPr lang="el-GR" dirty="0" smtClean="0"/>
              <a:t>όχι.</a:t>
            </a:r>
            <a:endParaRPr lang="en-US" dirty="0" smtClean="0"/>
          </a:p>
          <a:p>
            <a:r>
              <a:rPr lang="el-GR" dirty="0" smtClean="0"/>
              <a:t>Ενώ </a:t>
            </a:r>
            <a:r>
              <a:rPr lang="el-GR" dirty="0"/>
              <a:t>η μεγαλύτερη θεωρητική υπόσχεση του κοινωνικού κεφαλαίου βρίσκεται στο ατομικό </a:t>
            </a:r>
            <a:r>
              <a:rPr lang="el-GR" dirty="0" smtClean="0"/>
              <a:t>επίπεδο, όπως φαίνεται από </a:t>
            </a:r>
            <a:r>
              <a:rPr lang="el-GR" dirty="0"/>
              <a:t>τις αναλύσεις </a:t>
            </a:r>
            <a:r>
              <a:rPr lang="el-GR" dirty="0" smtClean="0"/>
              <a:t>των </a:t>
            </a:r>
            <a:r>
              <a:rPr lang="el-GR" dirty="0" err="1"/>
              <a:t>Bourdieu</a:t>
            </a:r>
            <a:r>
              <a:rPr lang="el-GR" dirty="0"/>
              <a:t> και </a:t>
            </a:r>
            <a:r>
              <a:rPr lang="el-GR" dirty="0" err="1" smtClean="0"/>
              <a:t>Coleman</a:t>
            </a:r>
            <a:r>
              <a:rPr lang="el-GR" dirty="0" smtClean="0"/>
              <a:t>, δεν είναι οπωσδήποτε </a:t>
            </a:r>
            <a:r>
              <a:rPr lang="el-GR" dirty="0"/>
              <a:t>λανθασμένο με τον επαναπροσδιορισμό </a:t>
            </a:r>
            <a:r>
              <a:rPr lang="el-GR" dirty="0" smtClean="0"/>
              <a:t>του </a:t>
            </a:r>
            <a:r>
              <a:rPr lang="el-GR" dirty="0"/>
              <a:t>ως δομικό χαρακτηριστικό των μεγάλων </a:t>
            </a:r>
            <a:r>
              <a:rPr lang="el-GR" dirty="0" smtClean="0"/>
              <a:t>συνόλων. </a:t>
            </a:r>
            <a:r>
              <a:rPr lang="el-GR" dirty="0"/>
              <a:t>Αυτή η εννοιολογική </a:t>
            </a:r>
            <a:r>
              <a:rPr lang="el-GR" dirty="0" smtClean="0"/>
              <a:t>κατεύθυνση, </a:t>
            </a:r>
            <a:r>
              <a:rPr lang="el-GR" dirty="0"/>
              <a:t>ωστόσο, απαιτεί περισσότερη φροντίδα και θεωρητική εκλέπτυνση από </a:t>
            </a:r>
            <a:r>
              <a:rPr lang="el-GR" dirty="0" smtClean="0"/>
              <a:t>όση έχει γίνει μέχρι </a:t>
            </a:r>
            <a:r>
              <a:rPr lang="el-GR" dirty="0"/>
              <a:t>τώρα.</a:t>
            </a:r>
            <a:endParaRPr lang="en-US" dirty="0"/>
          </a:p>
        </p:txBody>
      </p:sp>
    </p:spTree>
    <p:extLst>
      <p:ext uri="{BB962C8B-B14F-4D97-AF65-F5344CB8AC3E}">
        <p14:creationId xmlns:p14="http://schemas.microsoft.com/office/powerpoint/2010/main" val="3961321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77824" y="1252728"/>
            <a:ext cx="10498772" cy="4649350"/>
          </a:xfrm>
        </p:spPr>
        <p:txBody>
          <a:bodyPr/>
          <a:lstStyle/>
          <a:p>
            <a:pPr marL="0" indent="0" algn="ctr">
              <a:buNone/>
            </a:pPr>
            <a:r>
              <a:rPr lang="el-GR" dirty="0" smtClean="0"/>
              <a:t>ΣΥΝΤΕΛΕΣΤΕΣ ΠΑΡΑΓΩΓΗΣ</a:t>
            </a:r>
            <a:r>
              <a:rPr lang="en-US" dirty="0" smtClean="0"/>
              <a:t> (</a:t>
            </a:r>
            <a:r>
              <a:rPr lang="el-GR" dirty="0" smtClean="0"/>
              <a:t>ΟΙΚΟΝΟΜΙΚΗ ΑΝΑΠΤΥΞΗ</a:t>
            </a:r>
            <a:r>
              <a:rPr lang="en-US" dirty="0" smtClean="0"/>
              <a:t>)</a:t>
            </a:r>
            <a:endParaRPr lang="en-US" dirty="0"/>
          </a:p>
        </p:txBody>
      </p:sp>
      <p:cxnSp>
        <p:nvCxnSpPr>
          <p:cNvPr id="6" name="Ευθύγραμμο βέλος σύνδεσης 5"/>
          <p:cNvCxnSpPr/>
          <p:nvPr/>
        </p:nvCxnSpPr>
        <p:spPr>
          <a:xfrm flipH="1">
            <a:off x="3008376" y="1655064"/>
            <a:ext cx="2368296" cy="20756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Ευθύγραμμο βέλος σύνδεσης 7"/>
          <p:cNvCxnSpPr/>
          <p:nvPr/>
        </p:nvCxnSpPr>
        <p:spPr>
          <a:xfrm flipH="1">
            <a:off x="5724144" y="1655064"/>
            <a:ext cx="18288" cy="27157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p:cNvCxnSpPr/>
          <p:nvPr/>
        </p:nvCxnSpPr>
        <p:spPr>
          <a:xfrm>
            <a:off x="6245352" y="1655064"/>
            <a:ext cx="2386584" cy="20025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691640" y="3904488"/>
            <a:ext cx="2404872" cy="369332"/>
          </a:xfrm>
          <a:prstGeom prst="rect">
            <a:avLst/>
          </a:prstGeom>
          <a:noFill/>
        </p:spPr>
        <p:txBody>
          <a:bodyPr wrap="square" rtlCol="0">
            <a:spAutoFit/>
          </a:bodyPr>
          <a:lstStyle/>
          <a:p>
            <a:r>
              <a:rPr lang="el-GR" dirty="0" smtClean="0"/>
              <a:t>ΕΔΑΦΟΣ</a:t>
            </a:r>
            <a:endParaRPr lang="en-US" dirty="0"/>
          </a:p>
        </p:txBody>
      </p:sp>
      <p:sp>
        <p:nvSpPr>
          <p:cNvPr id="12" name="TextBox 11"/>
          <p:cNvSpPr txBox="1"/>
          <p:nvPr/>
        </p:nvSpPr>
        <p:spPr>
          <a:xfrm>
            <a:off x="5148072" y="4588502"/>
            <a:ext cx="1170432" cy="369332"/>
          </a:xfrm>
          <a:prstGeom prst="rect">
            <a:avLst/>
          </a:prstGeom>
          <a:noFill/>
        </p:spPr>
        <p:txBody>
          <a:bodyPr wrap="square" rtlCol="0">
            <a:spAutoFit/>
          </a:bodyPr>
          <a:lstStyle/>
          <a:p>
            <a:r>
              <a:rPr lang="el-GR" dirty="0" smtClean="0"/>
              <a:t>ΕΡΓΑΣΙΑ</a:t>
            </a:r>
            <a:endParaRPr lang="en-US" dirty="0"/>
          </a:p>
        </p:txBody>
      </p:sp>
      <p:sp>
        <p:nvSpPr>
          <p:cNvPr id="13" name="TextBox 12"/>
          <p:cNvSpPr txBox="1"/>
          <p:nvPr/>
        </p:nvSpPr>
        <p:spPr>
          <a:xfrm>
            <a:off x="7370064" y="3723382"/>
            <a:ext cx="2770632" cy="1292662"/>
          </a:xfrm>
          <a:prstGeom prst="rect">
            <a:avLst/>
          </a:prstGeom>
          <a:noFill/>
        </p:spPr>
        <p:txBody>
          <a:bodyPr wrap="square" rtlCol="0">
            <a:spAutoFit/>
          </a:bodyPr>
          <a:lstStyle/>
          <a:p>
            <a:pPr algn="ctr"/>
            <a:r>
              <a:rPr lang="el-GR" dirty="0" smtClean="0"/>
              <a:t>ΚΕΦΑΛΑΙΟ</a:t>
            </a:r>
            <a:endParaRPr lang="en-US" dirty="0" smtClean="0"/>
          </a:p>
          <a:p>
            <a:endParaRPr lang="en-US" dirty="0"/>
          </a:p>
          <a:p>
            <a:pPr algn="ctr"/>
            <a:r>
              <a:rPr lang="el-GR" sz="1400" dirty="0" smtClean="0"/>
              <a:t>Συγκέντρωση αποθεματικού (πλούτου) από διάφορες πηγές</a:t>
            </a:r>
            <a:endParaRPr lang="en-US" sz="1400" dirty="0"/>
          </a:p>
        </p:txBody>
      </p:sp>
    </p:spTree>
    <p:extLst>
      <p:ext uri="{BB962C8B-B14F-4D97-AF65-F5344CB8AC3E}">
        <p14:creationId xmlns:p14="http://schemas.microsoft.com/office/powerpoint/2010/main" val="14045799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77824" y="1042416"/>
            <a:ext cx="10498772" cy="4859662"/>
          </a:xfrm>
        </p:spPr>
        <p:txBody>
          <a:bodyPr/>
          <a:lstStyle/>
          <a:p>
            <a:pPr marL="0" indent="0">
              <a:buNone/>
            </a:pPr>
            <a:r>
              <a:rPr lang="en-US" dirty="0" smtClean="0"/>
              <a:t>                                                                     </a:t>
            </a:r>
            <a:r>
              <a:rPr lang="el-GR" dirty="0" smtClean="0"/>
              <a:t>ΚΕΦΑΛΑΙΟ</a:t>
            </a:r>
            <a:endParaRPr lang="en-US" dirty="0"/>
          </a:p>
        </p:txBody>
      </p:sp>
      <p:cxnSp>
        <p:nvCxnSpPr>
          <p:cNvPr id="6" name="Ευθύγραμμο βέλος σύνδεσης 5"/>
          <p:cNvCxnSpPr/>
          <p:nvPr/>
        </p:nvCxnSpPr>
        <p:spPr>
          <a:xfrm flipH="1">
            <a:off x="3008376" y="1655064"/>
            <a:ext cx="2368296" cy="20756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Ευθύγραμμο βέλος σύνδεσης 7"/>
          <p:cNvCxnSpPr/>
          <p:nvPr/>
        </p:nvCxnSpPr>
        <p:spPr>
          <a:xfrm flipH="1">
            <a:off x="5724144" y="1655064"/>
            <a:ext cx="18288" cy="27157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p:cNvCxnSpPr/>
          <p:nvPr/>
        </p:nvCxnSpPr>
        <p:spPr>
          <a:xfrm>
            <a:off x="6245352" y="1655064"/>
            <a:ext cx="2386584" cy="20025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691640" y="3904488"/>
            <a:ext cx="2404872" cy="738664"/>
          </a:xfrm>
          <a:prstGeom prst="rect">
            <a:avLst/>
          </a:prstGeom>
          <a:noFill/>
        </p:spPr>
        <p:txBody>
          <a:bodyPr wrap="square" rtlCol="0">
            <a:spAutoFit/>
          </a:bodyPr>
          <a:lstStyle/>
          <a:p>
            <a:r>
              <a:rPr lang="el-GR" sz="1400" dirty="0" smtClean="0"/>
              <a:t>ΦΥΣΙΚΟ - ΟΙΚΟΝΟΜΙΚΟ</a:t>
            </a:r>
            <a:endParaRPr lang="en-US" sz="1400" dirty="0" smtClean="0"/>
          </a:p>
          <a:p>
            <a:r>
              <a:rPr lang="en-US" sz="1400" dirty="0" smtClean="0"/>
              <a:t>(</a:t>
            </a:r>
            <a:r>
              <a:rPr lang="el-GR" sz="1400" dirty="0" smtClean="0"/>
              <a:t>τραπεζικοί λογαριασμοί, τσέπες</a:t>
            </a:r>
            <a:r>
              <a:rPr lang="en-US" sz="1400" dirty="0" smtClean="0"/>
              <a:t>)</a:t>
            </a:r>
            <a:endParaRPr lang="en-US" sz="1400" dirty="0"/>
          </a:p>
        </p:txBody>
      </p:sp>
      <p:sp>
        <p:nvSpPr>
          <p:cNvPr id="12" name="TextBox 11"/>
          <p:cNvSpPr txBox="1"/>
          <p:nvPr/>
        </p:nvSpPr>
        <p:spPr>
          <a:xfrm>
            <a:off x="4892040" y="4557786"/>
            <a:ext cx="1700784" cy="1815882"/>
          </a:xfrm>
          <a:prstGeom prst="rect">
            <a:avLst/>
          </a:prstGeom>
          <a:noFill/>
        </p:spPr>
        <p:txBody>
          <a:bodyPr wrap="square" rtlCol="0">
            <a:spAutoFit/>
          </a:bodyPr>
          <a:lstStyle/>
          <a:p>
            <a:pPr algn="ctr"/>
            <a:r>
              <a:rPr lang="el-GR" sz="1400" dirty="0" smtClean="0"/>
              <a:t>ΑΝΘΡΩΠΙΝΟ</a:t>
            </a:r>
            <a:endParaRPr lang="en-US" sz="1400" dirty="0" smtClean="0"/>
          </a:p>
          <a:p>
            <a:pPr algn="ctr"/>
            <a:r>
              <a:rPr lang="en-US" sz="1400" dirty="0" smtClean="0"/>
              <a:t>(</a:t>
            </a:r>
            <a:r>
              <a:rPr lang="el-GR" sz="1400" dirty="0" smtClean="0"/>
              <a:t>μυαλά</a:t>
            </a:r>
            <a:r>
              <a:rPr lang="en-US" sz="1400" dirty="0" smtClean="0"/>
              <a:t>) </a:t>
            </a:r>
            <a:endParaRPr lang="el-GR" sz="1400" dirty="0" smtClean="0"/>
          </a:p>
          <a:p>
            <a:pPr algn="ctr"/>
            <a:r>
              <a:rPr lang="el-GR" sz="1400" dirty="0" smtClean="0"/>
              <a:t>γνώση</a:t>
            </a:r>
            <a:r>
              <a:rPr lang="en-US" sz="1400" dirty="0" smtClean="0"/>
              <a:t>, </a:t>
            </a:r>
            <a:r>
              <a:rPr lang="el-GR" sz="1400" dirty="0" smtClean="0"/>
              <a:t>προσόντα</a:t>
            </a:r>
            <a:r>
              <a:rPr lang="en-US" sz="1400" dirty="0" smtClean="0"/>
              <a:t>, </a:t>
            </a:r>
            <a:r>
              <a:rPr lang="el-GR" sz="1400" dirty="0" smtClean="0"/>
              <a:t>μορφωμένοι</a:t>
            </a:r>
            <a:r>
              <a:rPr lang="en-US" sz="1400" dirty="0" smtClean="0"/>
              <a:t>, </a:t>
            </a:r>
            <a:r>
              <a:rPr lang="el-GR" sz="1400" dirty="0" smtClean="0"/>
              <a:t>εκπαιδευμένοι και υγιείς εργαζόμενοι</a:t>
            </a:r>
            <a:endParaRPr lang="en-US" sz="1400" dirty="0"/>
          </a:p>
        </p:txBody>
      </p:sp>
      <p:sp>
        <p:nvSpPr>
          <p:cNvPr id="13" name="TextBox 12"/>
          <p:cNvSpPr txBox="1"/>
          <p:nvPr/>
        </p:nvSpPr>
        <p:spPr>
          <a:xfrm>
            <a:off x="7370064" y="3723382"/>
            <a:ext cx="2770632" cy="800219"/>
          </a:xfrm>
          <a:prstGeom prst="rect">
            <a:avLst/>
          </a:prstGeom>
          <a:noFill/>
        </p:spPr>
        <p:txBody>
          <a:bodyPr wrap="square" rtlCol="0">
            <a:spAutoFit/>
          </a:bodyPr>
          <a:lstStyle/>
          <a:p>
            <a:pPr algn="ctr"/>
            <a:r>
              <a:rPr lang="el-GR" sz="1400" dirty="0" smtClean="0"/>
              <a:t>ΚΟΙΝΩΝΙΚΟ</a:t>
            </a:r>
            <a:endParaRPr lang="en-US" sz="1400" dirty="0" smtClean="0"/>
          </a:p>
          <a:p>
            <a:pPr algn="ctr"/>
            <a:r>
              <a:rPr lang="en-US" sz="1400" dirty="0" smtClean="0"/>
              <a:t>(</a:t>
            </a:r>
            <a:r>
              <a:rPr lang="el-GR" sz="1400" dirty="0" smtClean="0"/>
              <a:t>δημιουργία σχέσεων</a:t>
            </a:r>
            <a:r>
              <a:rPr lang="en-US" sz="1400" dirty="0" smtClean="0"/>
              <a:t>)</a:t>
            </a:r>
          </a:p>
          <a:p>
            <a:endParaRPr lang="en-US" dirty="0"/>
          </a:p>
        </p:txBody>
      </p:sp>
    </p:spTree>
    <p:extLst>
      <p:ext uri="{BB962C8B-B14F-4D97-AF65-F5344CB8AC3E}">
        <p14:creationId xmlns:p14="http://schemas.microsoft.com/office/powerpoint/2010/main" val="17278318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029968" y="768096"/>
            <a:ext cx="9474644" cy="5143126"/>
          </a:xfrm>
        </p:spPr>
        <p:txBody>
          <a:bodyPr>
            <a:normAutofit fontScale="85000" lnSpcReduction="20000"/>
          </a:bodyPr>
          <a:lstStyle/>
          <a:p>
            <a:pPr marL="0" indent="0" algn="ctr">
              <a:buNone/>
            </a:pPr>
            <a:r>
              <a:rPr lang="el-GR" dirty="0" smtClean="0"/>
              <a:t>ΟΡΙΣΜΟΙ ΚΟΙΝΩΝΙΚΟΥ ΚΕΦΑΛΑΙΟΥ</a:t>
            </a:r>
            <a:endParaRPr lang="en-US" dirty="0" smtClean="0"/>
          </a:p>
          <a:p>
            <a:endParaRPr lang="en-US" dirty="0" smtClean="0"/>
          </a:p>
          <a:p>
            <a:r>
              <a:rPr lang="en-US" dirty="0" smtClean="0"/>
              <a:t>1) </a:t>
            </a:r>
            <a:r>
              <a:rPr lang="el-GR" dirty="0" smtClean="0"/>
              <a:t>Πληροφορίες, εμπιστοσύνη και κανόνες αμοιβαιότητας εγγενείς στα κοινωνικά δίκτυα κάποιου</a:t>
            </a:r>
            <a:r>
              <a:rPr lang="en-US" dirty="0" smtClean="0"/>
              <a:t>.</a:t>
            </a:r>
          </a:p>
          <a:p>
            <a:r>
              <a:rPr lang="en-US" dirty="0" smtClean="0"/>
              <a:t>2) </a:t>
            </a:r>
            <a:r>
              <a:rPr lang="el-GR" dirty="0" smtClean="0"/>
              <a:t>Ευρύς όρος που περιλαμβάνει τους κανόνες και τα δίκτυα που διευκολύνουν τη συλλογική δράση προς αμοιβαίο όφελος</a:t>
            </a:r>
            <a:r>
              <a:rPr lang="en-US" dirty="0" smtClean="0"/>
              <a:t>.</a:t>
            </a:r>
          </a:p>
          <a:p>
            <a:r>
              <a:rPr lang="en-US" dirty="0" smtClean="0"/>
              <a:t>3) </a:t>
            </a:r>
            <a:r>
              <a:rPr lang="el-GR" dirty="0" smtClean="0"/>
              <a:t>Πόροι από σχέσεις</a:t>
            </a:r>
            <a:r>
              <a:rPr lang="en-US" dirty="0" smtClean="0"/>
              <a:t>, </a:t>
            </a:r>
            <a:r>
              <a:rPr lang="el-GR" dirty="0" smtClean="0"/>
              <a:t>ενσωματωμένοι σε διασταυρούμενους προσωπικούς δεσμούς</a:t>
            </a:r>
            <a:r>
              <a:rPr lang="en-US" dirty="0" smtClean="0"/>
              <a:t>, </a:t>
            </a:r>
            <a:r>
              <a:rPr lang="el-GR" dirty="0" smtClean="0"/>
              <a:t>που είναι χρήσιμοι για την ατομική βελτίωση εντός κοινοτικών-κοινωνικών οργανώσεων.</a:t>
            </a:r>
            <a:endParaRPr lang="en-US" dirty="0" smtClean="0"/>
          </a:p>
          <a:p>
            <a:r>
              <a:rPr lang="en-US" dirty="0" smtClean="0"/>
              <a:t>4) </a:t>
            </a:r>
            <a:r>
              <a:rPr lang="el-GR" dirty="0" smtClean="0"/>
              <a:t>Ευρύς όρος που περιλαμβάνει όχι μόνο κοινωνικές σχέσεις αλλά και κανόνες και αξίες που συνδέονται μ’ αυτές</a:t>
            </a:r>
            <a:r>
              <a:rPr lang="en-US" dirty="0" smtClean="0"/>
              <a:t>.</a:t>
            </a:r>
          </a:p>
          <a:p>
            <a:r>
              <a:rPr lang="en-US" dirty="0" smtClean="0"/>
              <a:t>5) </a:t>
            </a:r>
            <a:r>
              <a:rPr lang="el-GR" dirty="0" smtClean="0"/>
              <a:t>Καταρχάς</a:t>
            </a:r>
            <a:r>
              <a:rPr lang="en-US" dirty="0" smtClean="0"/>
              <a:t>, </a:t>
            </a:r>
            <a:r>
              <a:rPr lang="el-GR" dirty="0" smtClean="0"/>
              <a:t>η συγκέντρωση υποχρεώσεων-οφειλών από άλλα πρόσωπα σύμφωνα με τον κανόνα της αμοιβαιότητας.</a:t>
            </a:r>
            <a:r>
              <a:rPr lang="en-US" dirty="0" smtClean="0"/>
              <a:t> </a:t>
            </a:r>
          </a:p>
          <a:p>
            <a:pPr marL="0" indent="0" algn="just">
              <a:buNone/>
            </a:pPr>
            <a:r>
              <a:rPr lang="el-GR" dirty="0" smtClean="0"/>
              <a:t>Αντί ν’ απορρίψουμε τον όρο, μια πιθανή διέξοδος είναι η ύπαρξη διαφορετικών ειδών, επιπέδων και διαστάσεων κοινωνικού κεφαλαίου</a:t>
            </a:r>
            <a:r>
              <a:rPr lang="en-US" dirty="0" smtClean="0"/>
              <a:t>, </a:t>
            </a:r>
            <a:r>
              <a:rPr lang="el-GR" dirty="0" smtClean="0"/>
              <a:t>διαφορετικά </a:t>
            </a:r>
            <a:r>
              <a:rPr lang="el-GR" dirty="0" err="1" smtClean="0"/>
              <a:t>συμπεριφορικά</a:t>
            </a:r>
            <a:r>
              <a:rPr lang="el-GR" dirty="0" smtClean="0"/>
              <a:t> αποτελέσματα που συνδέονται με διαφορετικούς συνδυασμούς των διαστάσεων αυτών και διαφορετικά σύνολα προϋποθέσεων που στηρίζουν ή αποδυναμώνουν ευνοϊκούς συνδυασμούς</a:t>
            </a:r>
            <a:r>
              <a:rPr lang="en-US" dirty="0" smtClean="0"/>
              <a:t>.</a:t>
            </a:r>
            <a:endParaRPr lang="en-US" dirty="0"/>
          </a:p>
          <a:p>
            <a:endParaRPr lang="en-US" dirty="0"/>
          </a:p>
          <a:p>
            <a:pPr marL="0" indent="0" algn="ctr">
              <a:buNone/>
            </a:pPr>
            <a:r>
              <a:rPr lang="el-GR" dirty="0" smtClean="0"/>
              <a:t>ΌΠΩΣ ΤΟ ΟΙΚΟΝΟΜΙΚΟ ΚΑΙ ΤΟ ΑΝΘΡΩΠΙΝΟ, ΤΟ ΚΟΙΝΩΝΙΚΟ ΚΕΦΑΛΑΙΟ ΕΙΝΑΙ ΠΑΡΑΓΩΓΙΚΟΣ ΠΟΡΟΣ, ΠΟΥ ΔΙΕΥΚΟΛΥΝΕΙ ΕΝΕΡΓΕΙΕΣ ΠΟΥ ΕΚΤΕΙΝΟΝΤΑΙ ΑΠΌ ΜΙΑ ΑΤΟΜΙΚΗ ΕΠΙΤΥΧΙΑ ΕΩΣ ΤΗ ΛΕΙΤΟΥΡΓΙΑ ΜΙΑΣ ΕΠΙΧΕΙΡΗΣΗΣ</a:t>
            </a:r>
            <a:endParaRPr lang="en-US" dirty="0" smtClean="0"/>
          </a:p>
          <a:p>
            <a:pPr algn="ctr"/>
            <a:endParaRPr lang="en-US" dirty="0"/>
          </a:p>
          <a:p>
            <a:endParaRPr lang="en-US" dirty="0"/>
          </a:p>
        </p:txBody>
      </p:sp>
    </p:spTree>
    <p:extLst>
      <p:ext uri="{BB962C8B-B14F-4D97-AF65-F5344CB8AC3E}">
        <p14:creationId xmlns:p14="http://schemas.microsoft.com/office/powerpoint/2010/main" val="14519153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029968" y="768096"/>
            <a:ext cx="9474644" cy="5719790"/>
          </a:xfrm>
        </p:spPr>
        <p:txBody>
          <a:bodyPr>
            <a:normAutofit fontScale="85000" lnSpcReduction="10000"/>
          </a:bodyPr>
          <a:lstStyle/>
          <a:p>
            <a:pPr marL="0" indent="0" algn="ctr">
              <a:buNone/>
            </a:pPr>
            <a:r>
              <a:rPr lang="en-US" b="1" dirty="0" smtClean="0"/>
              <a:t>PIERRE BOURDIEU </a:t>
            </a:r>
          </a:p>
          <a:p>
            <a:r>
              <a:rPr lang="el-GR" sz="1900" dirty="0" smtClean="0"/>
              <a:t>Ορίζει την </a:t>
            </a:r>
            <a:r>
              <a:rPr lang="el-GR" sz="1900" dirty="0"/>
              <a:t>έννοια ως «το σύνολο των πραγματικών ή δυνητικών πόρων, </a:t>
            </a:r>
            <a:r>
              <a:rPr lang="el-GR" sz="1900" dirty="0" smtClean="0"/>
              <a:t>που συνδέονται </a:t>
            </a:r>
            <a:r>
              <a:rPr lang="el-GR" sz="1900" dirty="0"/>
              <a:t>με την κατοχή ενός βιώσιμου δικτύου λιγότερο ή περισσότερο θεσμοθετημένων σχέσεων αμοιβαίας γνωριμίας ή αναγνώρισης"</a:t>
            </a:r>
            <a:endParaRPr lang="en-US" sz="1900" dirty="0" smtClean="0"/>
          </a:p>
          <a:p>
            <a:r>
              <a:rPr lang="el-GR" sz="1900" dirty="0" smtClean="0"/>
              <a:t>Η ανάλυση του </a:t>
            </a:r>
            <a:r>
              <a:rPr lang="en-US" sz="1900" dirty="0" smtClean="0"/>
              <a:t>Bourdieu</a:t>
            </a:r>
            <a:r>
              <a:rPr lang="el-GR" sz="1900" dirty="0" smtClean="0"/>
              <a:t> είναι πιθανώς η πιο εκλεπτυσμένη μεταξύ όσων εισήγαγαν τον όρο στη σύγχρονη κοινωνιολογία</a:t>
            </a:r>
            <a:r>
              <a:rPr lang="en-US" sz="1900" dirty="0" smtClean="0"/>
              <a:t>.</a:t>
            </a:r>
          </a:p>
          <a:p>
            <a:r>
              <a:rPr lang="el-GR" sz="1900" dirty="0" smtClean="0"/>
              <a:t>Ισχυρίστηκε </a:t>
            </a:r>
            <a:r>
              <a:rPr lang="el-GR" sz="1900" dirty="0"/>
              <a:t>ότι «τα κέρδη που προκύπτουν από τη συμμετοχή σε μια ομάδα είναι η βάση της αλληλεγγύης που </a:t>
            </a:r>
            <a:r>
              <a:rPr lang="el-GR" sz="1900" dirty="0" smtClean="0"/>
              <a:t>τα καθιστά δυνατά».</a:t>
            </a:r>
            <a:endParaRPr lang="en-US" sz="1900" dirty="0"/>
          </a:p>
          <a:p>
            <a:r>
              <a:rPr lang="el-GR" sz="1900" dirty="0" smtClean="0"/>
              <a:t>Το κοινωνικό κεφάλαιο διακρίνεται από δύο</a:t>
            </a:r>
            <a:r>
              <a:rPr lang="en-US" sz="1900" dirty="0" smtClean="0"/>
              <a:t> </a:t>
            </a:r>
            <a:r>
              <a:rPr lang="el-GR" sz="1900" dirty="0" smtClean="0"/>
              <a:t>στοιχεία</a:t>
            </a:r>
            <a:r>
              <a:rPr lang="en-US" sz="1900" dirty="0" smtClean="0"/>
              <a:t>: </a:t>
            </a:r>
            <a:endParaRPr lang="en-US" sz="1900" dirty="0"/>
          </a:p>
          <a:p>
            <a:pPr marL="400050" lvl="1" indent="0">
              <a:buNone/>
            </a:pPr>
            <a:r>
              <a:rPr lang="en-US" sz="1900" dirty="0" smtClean="0"/>
              <a:t>A) </a:t>
            </a:r>
            <a:r>
              <a:rPr lang="el-GR" sz="1900" dirty="0" smtClean="0"/>
              <a:t>Την </a:t>
            </a:r>
            <a:r>
              <a:rPr lang="el-GR" sz="1900" dirty="0"/>
              <a:t>ίδια </a:t>
            </a:r>
            <a:r>
              <a:rPr lang="el-GR" sz="1900" dirty="0" smtClean="0"/>
              <a:t>την </a:t>
            </a:r>
            <a:r>
              <a:rPr lang="el-GR" sz="1900" dirty="0"/>
              <a:t>κοινωνική σχέση που επιτρέπει στα άτομα να διεκδικήσουν πρόσβαση σε πόρους που κατέχονται από τους </a:t>
            </a:r>
            <a:r>
              <a:rPr lang="el-GR" sz="1900" dirty="0" smtClean="0"/>
              <a:t>κοινωνικούς εταίρους </a:t>
            </a:r>
            <a:r>
              <a:rPr lang="el-GR" sz="1900" dirty="0"/>
              <a:t>τους, (π.χ. δωρεές, ΧΡΗΜΑΤΟΔΟΤΗΣΗ, δάνεια)</a:t>
            </a:r>
            <a:endParaRPr lang="en-US" sz="1900" dirty="0"/>
          </a:p>
          <a:p>
            <a:pPr marL="400050" lvl="1" indent="0">
              <a:buNone/>
            </a:pPr>
            <a:r>
              <a:rPr lang="en-US" sz="1900" dirty="0" smtClean="0"/>
              <a:t>B) </a:t>
            </a:r>
            <a:r>
              <a:rPr lang="el-GR" sz="1900" dirty="0" smtClean="0"/>
              <a:t>Την ποσότητα και ποιότητα των πόρων</a:t>
            </a:r>
            <a:r>
              <a:rPr lang="en-US" sz="1900" dirty="0" smtClean="0"/>
              <a:t>.</a:t>
            </a:r>
            <a:r>
              <a:rPr lang="en-US" sz="1900" dirty="0"/>
              <a:t> </a:t>
            </a:r>
          </a:p>
          <a:p>
            <a:pPr marL="400050" lvl="1" indent="0">
              <a:buNone/>
            </a:pPr>
            <a:r>
              <a:rPr lang="el-GR" sz="1900" dirty="0" smtClean="0"/>
              <a:t>Μέσω </a:t>
            </a:r>
            <a:r>
              <a:rPr lang="el-GR" sz="1900" dirty="0"/>
              <a:t>του κοινωνικού κεφαλαίου, </a:t>
            </a:r>
            <a:r>
              <a:rPr lang="el-GR" sz="1900" dirty="0" smtClean="0"/>
              <a:t>οι εταίροι </a:t>
            </a:r>
            <a:r>
              <a:rPr lang="el-GR" sz="1900" dirty="0"/>
              <a:t>μπορούν:</a:t>
            </a:r>
          </a:p>
          <a:p>
            <a:pPr marL="400050" lvl="1" indent="0">
              <a:buNone/>
            </a:pPr>
            <a:r>
              <a:rPr lang="el-GR" sz="1900" dirty="0"/>
              <a:t>Α) </a:t>
            </a:r>
            <a:r>
              <a:rPr lang="el-GR" sz="1900" dirty="0" smtClean="0"/>
              <a:t>Να αποκτήσουν </a:t>
            </a:r>
            <a:r>
              <a:rPr lang="el-GR" sz="1900" dirty="0"/>
              <a:t>άμεση πρόσβαση σε οικονομικούς πόρους (επιδοτούμενα δάνεια, συμβουλές επενδύσεων, προστατευόμενες αγορές) (δηλαδή, </a:t>
            </a:r>
            <a:r>
              <a:rPr lang="el-GR" sz="1900" dirty="0" err="1"/>
              <a:t>lobbying</a:t>
            </a:r>
            <a:r>
              <a:rPr lang="el-GR" sz="1900" dirty="0"/>
              <a:t>).</a:t>
            </a:r>
          </a:p>
          <a:p>
            <a:pPr marL="400050" lvl="1" indent="0">
              <a:buNone/>
            </a:pPr>
            <a:r>
              <a:rPr lang="el-GR" sz="1900" dirty="0"/>
              <a:t>Β) </a:t>
            </a:r>
            <a:r>
              <a:rPr lang="el-GR" sz="1900" dirty="0" smtClean="0"/>
              <a:t>Να αυξήσουν το πολιτιστικό </a:t>
            </a:r>
            <a:r>
              <a:rPr lang="el-GR" sz="1900" dirty="0"/>
              <a:t>τους </a:t>
            </a:r>
            <a:r>
              <a:rPr lang="el-GR" sz="1900" dirty="0" smtClean="0"/>
              <a:t>κεφάλαιο μέσω </a:t>
            </a:r>
            <a:r>
              <a:rPr lang="el-GR" sz="1900" dirty="0"/>
              <a:t>επαφών με εμπειρογνώμονες ή </a:t>
            </a:r>
            <a:r>
              <a:rPr lang="el-GR" sz="1900" dirty="0" smtClean="0"/>
              <a:t>καλλιεργημένα άτομα.</a:t>
            </a:r>
            <a:endParaRPr lang="el-GR" sz="1900" dirty="0"/>
          </a:p>
          <a:p>
            <a:pPr marL="400050" lvl="1" indent="0">
              <a:buNone/>
            </a:pPr>
            <a:r>
              <a:rPr lang="el-GR" sz="1900" dirty="0"/>
              <a:t>Γ) </a:t>
            </a:r>
            <a:r>
              <a:rPr lang="el-GR" sz="1900" dirty="0" smtClean="0"/>
              <a:t>Μέσω επαφών με θεσμικούς εταίρους ν’ αποκτήσουν πολύτιμα διαπιστευτήρια.</a:t>
            </a:r>
            <a:endParaRPr lang="en-US" sz="1900" dirty="0"/>
          </a:p>
        </p:txBody>
      </p:sp>
    </p:spTree>
    <p:extLst>
      <p:ext uri="{BB962C8B-B14F-4D97-AF65-F5344CB8AC3E}">
        <p14:creationId xmlns:p14="http://schemas.microsoft.com/office/powerpoint/2010/main" val="976780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029968" y="768096"/>
            <a:ext cx="9474644" cy="5780750"/>
          </a:xfrm>
        </p:spPr>
        <p:txBody>
          <a:bodyPr>
            <a:normAutofit fontScale="92500" lnSpcReduction="10000"/>
          </a:bodyPr>
          <a:lstStyle/>
          <a:p>
            <a:pPr marL="0" indent="0" algn="ctr">
              <a:buNone/>
            </a:pPr>
            <a:r>
              <a:rPr lang="en-US" b="1" dirty="0" smtClean="0"/>
              <a:t>JAMES COLEMAN 1</a:t>
            </a:r>
            <a:endParaRPr lang="en-US" dirty="0"/>
          </a:p>
          <a:p>
            <a:r>
              <a:rPr lang="el-GR" dirty="0" smtClean="0"/>
              <a:t>Το </a:t>
            </a:r>
            <a:r>
              <a:rPr lang="el-GR" dirty="0"/>
              <a:t>κοινωνικό κεφάλαιο είναι «μια ποικιλία φορέων με δύο κοινά στοιχεία: Όλες περιλαμβάνουν κάποια πτυχή των κοινωνικών </a:t>
            </a:r>
            <a:r>
              <a:rPr lang="el-GR" dirty="0" smtClean="0"/>
              <a:t>δομών </a:t>
            </a:r>
            <a:r>
              <a:rPr lang="el-GR" dirty="0"/>
              <a:t>και διευκολύνουν ορισμένες ενέργειες των </a:t>
            </a:r>
            <a:r>
              <a:rPr lang="el-GR" dirty="0" smtClean="0"/>
              <a:t>εταίρων – φυσικών ή νομικών προσώπων- </a:t>
            </a:r>
            <a:r>
              <a:rPr lang="el-GR" dirty="0"/>
              <a:t>εντός </a:t>
            </a:r>
            <a:r>
              <a:rPr lang="el-GR" dirty="0" smtClean="0"/>
              <a:t>των δομών αυτών».</a:t>
            </a:r>
            <a:endParaRPr lang="en-US" dirty="0"/>
          </a:p>
          <a:p>
            <a:r>
              <a:rPr lang="el-GR" dirty="0" smtClean="0"/>
              <a:t>Συμπεριλαμβάνονται στην έννοια</a:t>
            </a:r>
            <a:r>
              <a:rPr lang="en-US" dirty="0" smtClean="0"/>
              <a:t>:</a:t>
            </a:r>
            <a:endParaRPr lang="en-US" dirty="0"/>
          </a:p>
          <a:p>
            <a:pPr marL="400050" lvl="1" indent="0">
              <a:buNone/>
            </a:pPr>
            <a:r>
              <a:rPr lang="el-GR" sz="1700" dirty="0" smtClean="0"/>
              <a:t>Α</a:t>
            </a:r>
            <a:r>
              <a:rPr lang="el-GR" sz="1700" dirty="0"/>
              <a:t>) Οι μηχανισμοί που </a:t>
            </a:r>
            <a:r>
              <a:rPr lang="el-GR" sz="1700" dirty="0" smtClean="0"/>
              <a:t>δημιούργησαν κοινωνικό </a:t>
            </a:r>
            <a:r>
              <a:rPr lang="el-GR" sz="1700" dirty="0"/>
              <a:t>κεφάλαιο (όπως οι προσδοκίες της αμοιβαιότητας και </a:t>
            </a:r>
            <a:r>
              <a:rPr lang="el-GR" sz="1700" dirty="0" smtClean="0"/>
              <a:t>η επιβολή </a:t>
            </a:r>
            <a:r>
              <a:rPr lang="el-GR" sz="1700" dirty="0"/>
              <a:t>των κανόνων της ομάδας</a:t>
            </a:r>
            <a:r>
              <a:rPr lang="el-GR" sz="1700" dirty="0" smtClean="0"/>
              <a:t>),</a:t>
            </a:r>
            <a:endParaRPr lang="el-GR" sz="1700" dirty="0"/>
          </a:p>
          <a:p>
            <a:pPr marL="400050" lvl="1" indent="0">
              <a:buNone/>
            </a:pPr>
            <a:r>
              <a:rPr lang="el-GR" sz="1700" dirty="0"/>
              <a:t>Β) οι συνέπειες της κατοχής </a:t>
            </a:r>
            <a:r>
              <a:rPr lang="el-GR" sz="1700" dirty="0" smtClean="0"/>
              <a:t>τους </a:t>
            </a:r>
            <a:r>
              <a:rPr lang="el-GR" sz="1700" dirty="0"/>
              <a:t>(όπως η προνομιακή πρόσβαση σε πληροφορίες</a:t>
            </a:r>
            <a:r>
              <a:rPr lang="el-GR" sz="1700" dirty="0" smtClean="0"/>
              <a:t>) </a:t>
            </a:r>
            <a:r>
              <a:rPr lang="el-GR" sz="1700" dirty="0"/>
              <a:t>και</a:t>
            </a:r>
          </a:p>
          <a:p>
            <a:pPr marL="400050" lvl="1" indent="0">
              <a:buNone/>
            </a:pPr>
            <a:r>
              <a:rPr lang="el-GR" sz="1700" dirty="0"/>
              <a:t>Γ) η </a:t>
            </a:r>
            <a:r>
              <a:rPr lang="el-GR" sz="1700" dirty="0" err="1" smtClean="0"/>
              <a:t>οικειοποιήσιμη</a:t>
            </a:r>
            <a:r>
              <a:rPr lang="el-GR" sz="1700" dirty="0" smtClean="0"/>
              <a:t> </a:t>
            </a:r>
            <a:r>
              <a:rPr lang="el-GR" sz="1700" dirty="0"/>
              <a:t>κοινωνική οργάνωση που παρείχε το πλαίσιο για </a:t>
            </a:r>
            <a:r>
              <a:rPr lang="el-GR" sz="1700" dirty="0" smtClean="0"/>
              <a:t>την πραγματοποίηση/υλοποίηση πηγών </a:t>
            </a:r>
            <a:r>
              <a:rPr lang="el-GR" sz="1700" dirty="0"/>
              <a:t>και </a:t>
            </a:r>
            <a:r>
              <a:rPr lang="el-GR" sz="1700" dirty="0" smtClean="0"/>
              <a:t>αποτελεσμάτων.</a:t>
            </a:r>
            <a:r>
              <a:rPr lang="en-US" dirty="0"/>
              <a:t> </a:t>
            </a:r>
          </a:p>
          <a:p>
            <a:r>
              <a:rPr lang="el-GR" dirty="0" smtClean="0"/>
              <a:t>Είναι σημαντικό να διακρίνουμε μεταξύ των πόρων αυτών καθ’ εαυτών από την ικανότητα/δυνατότητα απόκτησής τους εξαιτίας της συμμετοχής σε διάφορες κοινωνικές δομές. </a:t>
            </a:r>
            <a:endParaRPr lang="en-US" dirty="0" smtClean="0"/>
          </a:p>
          <a:p>
            <a:pPr marL="0" indent="0">
              <a:buNone/>
            </a:pPr>
            <a:r>
              <a:rPr lang="el-GR" b="1" dirty="0" smtClean="0"/>
              <a:t>Π.Χ.</a:t>
            </a:r>
            <a:r>
              <a:rPr lang="en-US" b="1" dirty="0" smtClean="0"/>
              <a:t>: </a:t>
            </a:r>
            <a:r>
              <a:rPr lang="el-GR" dirty="0" smtClean="0"/>
              <a:t>Ο φοιτητής </a:t>
            </a:r>
            <a:r>
              <a:rPr lang="el-GR" dirty="0"/>
              <a:t>Α έχει κοινωνικό κεφάλαιο, επειδή </a:t>
            </a:r>
            <a:r>
              <a:rPr lang="el-GR" dirty="0" smtClean="0"/>
              <a:t>απέκτησε πρόσβαση </a:t>
            </a:r>
            <a:r>
              <a:rPr lang="el-GR" dirty="0"/>
              <a:t>σε ένα μεγάλο δάνειο διδάκτρων από τους συγγενείς του και ο φοιτητής Β </a:t>
            </a:r>
            <a:r>
              <a:rPr lang="el-GR" dirty="0" smtClean="0"/>
              <a:t>όχι, </a:t>
            </a:r>
            <a:r>
              <a:rPr lang="el-GR" dirty="0"/>
              <a:t>επειδή </a:t>
            </a:r>
            <a:r>
              <a:rPr lang="el-GR" dirty="0" smtClean="0"/>
              <a:t>απέτυχε </a:t>
            </a:r>
            <a:r>
              <a:rPr lang="el-GR" dirty="0"/>
              <a:t>να το πράξει. Αυτό αγνοεί την πιθανότητα ότι το δίκτυο </a:t>
            </a:r>
            <a:r>
              <a:rPr lang="el-GR" dirty="0" smtClean="0"/>
              <a:t>συγγενών του </a:t>
            </a:r>
            <a:r>
              <a:rPr lang="el-GR" dirty="0"/>
              <a:t>Β </a:t>
            </a:r>
            <a:r>
              <a:rPr lang="el-GR" dirty="0" smtClean="0"/>
              <a:t>έχει εξίσου </a:t>
            </a:r>
            <a:r>
              <a:rPr lang="el-GR" dirty="0"/>
              <a:t>ή και περισσότερα κίνητρα </a:t>
            </a:r>
            <a:r>
              <a:rPr lang="el-GR" dirty="0" smtClean="0"/>
              <a:t>να τον ενισχύσει, </a:t>
            </a:r>
            <a:r>
              <a:rPr lang="el-GR" dirty="0"/>
              <a:t>αλλά απλώς δεν έχει τα μέσα για να το </a:t>
            </a:r>
            <a:r>
              <a:rPr lang="el-GR" dirty="0" smtClean="0"/>
              <a:t>κάνει. </a:t>
            </a:r>
            <a:r>
              <a:rPr lang="el-GR" dirty="0"/>
              <a:t>Ο ορισμός του κοινωνικού κεφαλαίου ως </a:t>
            </a:r>
            <a:r>
              <a:rPr lang="el-GR" dirty="0" smtClean="0"/>
              <a:t>ισοδύναμο </a:t>
            </a:r>
            <a:r>
              <a:rPr lang="el-GR" dirty="0"/>
              <a:t>με τους πόρους </a:t>
            </a:r>
            <a:r>
              <a:rPr lang="el-GR" dirty="0" smtClean="0"/>
              <a:t>είναι </a:t>
            </a:r>
            <a:r>
              <a:rPr lang="el-GR" dirty="0"/>
              <a:t>σαν να λέμε ότι </a:t>
            </a:r>
            <a:r>
              <a:rPr lang="el-GR" dirty="0" smtClean="0"/>
              <a:t>ο επιτυχών πέτυχε.</a:t>
            </a:r>
            <a:endParaRPr lang="en-US" dirty="0" smtClean="0"/>
          </a:p>
        </p:txBody>
      </p:sp>
    </p:spTree>
    <p:extLst>
      <p:ext uri="{BB962C8B-B14F-4D97-AF65-F5344CB8AC3E}">
        <p14:creationId xmlns:p14="http://schemas.microsoft.com/office/powerpoint/2010/main" val="4016594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029968" y="768096"/>
            <a:ext cx="9474644" cy="5640324"/>
          </a:xfrm>
        </p:spPr>
        <p:txBody>
          <a:bodyPr>
            <a:normAutofit fontScale="85000" lnSpcReduction="10000"/>
          </a:bodyPr>
          <a:lstStyle/>
          <a:p>
            <a:pPr marL="0" indent="0" algn="ctr">
              <a:buNone/>
            </a:pPr>
            <a:r>
              <a:rPr lang="en-US" b="1" dirty="0"/>
              <a:t>JAMES COLEMAN </a:t>
            </a:r>
            <a:r>
              <a:rPr lang="en-US" b="1" dirty="0" smtClean="0"/>
              <a:t>2</a:t>
            </a:r>
            <a:endParaRPr lang="en-US" dirty="0" smtClean="0"/>
          </a:p>
          <a:p>
            <a:r>
              <a:rPr lang="el-GR" dirty="0" smtClean="0"/>
              <a:t>Εξίσου σημαντική είναι η διάκριση μεταξύ των κινήτρων των </a:t>
            </a:r>
            <a:r>
              <a:rPr lang="el-GR" b="1" dirty="0" smtClean="0"/>
              <a:t>ληπτών</a:t>
            </a:r>
            <a:r>
              <a:rPr lang="el-GR" dirty="0" smtClean="0"/>
              <a:t> και των </a:t>
            </a:r>
            <a:r>
              <a:rPr lang="el-GR" b="1" dirty="0" smtClean="0"/>
              <a:t>δωρητών</a:t>
            </a:r>
            <a:r>
              <a:rPr lang="el-GR" dirty="0" smtClean="0"/>
              <a:t> σε ανταλλαγές που προκαλούνται από το κοινωνικό</a:t>
            </a:r>
            <a:r>
              <a:rPr lang="en-US" dirty="0" smtClean="0"/>
              <a:t> </a:t>
            </a:r>
            <a:r>
              <a:rPr lang="el-GR" dirty="0" smtClean="0"/>
              <a:t>κεφάλαιο</a:t>
            </a:r>
            <a:r>
              <a:rPr lang="en-US" dirty="0" smtClean="0"/>
              <a:t>. </a:t>
            </a:r>
            <a:endParaRPr lang="en-US" dirty="0"/>
          </a:p>
          <a:p>
            <a:pPr marL="0" indent="0">
              <a:buNone/>
            </a:pPr>
            <a:r>
              <a:rPr lang="en-US" b="1" dirty="0" smtClean="0"/>
              <a:t> </a:t>
            </a:r>
            <a:r>
              <a:rPr lang="en-US" dirty="0"/>
              <a:t> </a:t>
            </a:r>
          </a:p>
          <a:p>
            <a:pPr marL="0" indent="0">
              <a:buNone/>
            </a:pPr>
            <a:r>
              <a:rPr lang="el-GR" dirty="0" smtClean="0"/>
              <a:t>Έτσι</a:t>
            </a:r>
            <a:r>
              <a:rPr lang="el-GR" dirty="0"/>
              <a:t>, </a:t>
            </a:r>
            <a:r>
              <a:rPr lang="el-GR" dirty="0" smtClean="0"/>
              <a:t>σε μια </a:t>
            </a:r>
            <a:r>
              <a:rPr lang="el-GR" dirty="0"/>
              <a:t>συστηματική επεξεργασία της έννοιας πρέπει να </a:t>
            </a:r>
            <a:r>
              <a:rPr lang="el-GR" dirty="0" smtClean="0"/>
              <a:t>διακρίνονται:</a:t>
            </a:r>
            <a:endParaRPr lang="el-GR" dirty="0"/>
          </a:p>
          <a:p>
            <a:pPr marL="0" indent="0">
              <a:buNone/>
            </a:pPr>
            <a:r>
              <a:rPr lang="el-GR" dirty="0"/>
              <a:t>(α) </a:t>
            </a:r>
            <a:r>
              <a:rPr lang="el-GR" b="1" dirty="0"/>
              <a:t>οι κάτοχοι </a:t>
            </a:r>
            <a:r>
              <a:rPr lang="el-GR" dirty="0"/>
              <a:t>του κοινωνικού κεφαλαίου (αυτοί που </a:t>
            </a:r>
            <a:r>
              <a:rPr lang="el-GR" dirty="0" smtClean="0"/>
              <a:t>προβάλλουν αξιώσεις),</a:t>
            </a:r>
          </a:p>
          <a:p>
            <a:pPr marL="0" indent="0">
              <a:buNone/>
            </a:pPr>
            <a:r>
              <a:rPr lang="el-GR" dirty="0" smtClean="0"/>
              <a:t>(</a:t>
            </a:r>
            <a:r>
              <a:rPr lang="el-GR" dirty="0"/>
              <a:t>β) </a:t>
            </a:r>
            <a:r>
              <a:rPr lang="el-GR" b="1" dirty="0"/>
              <a:t>οι πηγές </a:t>
            </a:r>
            <a:r>
              <a:rPr lang="el-GR" dirty="0"/>
              <a:t>του κοινωνικού κεφαλαίου (</a:t>
            </a:r>
            <a:r>
              <a:rPr lang="el-GR" dirty="0" smtClean="0"/>
              <a:t>εκείνοι που συμφωνούν </a:t>
            </a:r>
            <a:r>
              <a:rPr lang="el-GR" dirty="0"/>
              <a:t>με αυτές τις </a:t>
            </a:r>
            <a:r>
              <a:rPr lang="el-GR" dirty="0" smtClean="0"/>
              <a:t>αξιώσεις),</a:t>
            </a:r>
          </a:p>
          <a:p>
            <a:pPr marL="0" indent="0">
              <a:buNone/>
            </a:pPr>
            <a:r>
              <a:rPr lang="el-GR" dirty="0" smtClean="0"/>
              <a:t>(</a:t>
            </a:r>
            <a:r>
              <a:rPr lang="el-GR" dirty="0"/>
              <a:t>γ) οι ίδιοι </a:t>
            </a:r>
            <a:r>
              <a:rPr lang="el-GR" b="1" dirty="0"/>
              <a:t>οι πόροι</a:t>
            </a:r>
            <a:r>
              <a:rPr lang="el-GR" dirty="0"/>
              <a:t>.</a:t>
            </a:r>
            <a:endParaRPr lang="en-US" dirty="0"/>
          </a:p>
          <a:p>
            <a:pPr marL="0" indent="0">
              <a:buNone/>
            </a:pPr>
            <a:r>
              <a:rPr lang="en-US" dirty="0"/>
              <a:t> </a:t>
            </a:r>
          </a:p>
          <a:p>
            <a:r>
              <a:rPr lang="el-GR" dirty="0" smtClean="0"/>
              <a:t>Ο </a:t>
            </a:r>
            <a:r>
              <a:rPr lang="el-GR" dirty="0" err="1"/>
              <a:t>Coleman</a:t>
            </a:r>
            <a:r>
              <a:rPr lang="el-GR" dirty="0"/>
              <a:t> προσδιορίζει </a:t>
            </a:r>
            <a:r>
              <a:rPr lang="el-GR" dirty="0" smtClean="0"/>
              <a:t>ορισμένους </a:t>
            </a:r>
            <a:r>
              <a:rPr lang="el-GR" dirty="0"/>
              <a:t>από τους μηχανισμούς μέσω των οποίων παράγεται το κοινωνικό κεφάλαιο.</a:t>
            </a:r>
            <a:endParaRPr lang="en-US" dirty="0"/>
          </a:p>
          <a:p>
            <a:r>
              <a:rPr lang="en-US" b="1" dirty="0"/>
              <a:t>Closure</a:t>
            </a:r>
            <a:r>
              <a:rPr lang="en-US" dirty="0"/>
              <a:t> </a:t>
            </a:r>
            <a:r>
              <a:rPr lang="el-GR" dirty="0" smtClean="0"/>
              <a:t>(εγγύτητα) σημαίνει </a:t>
            </a:r>
            <a:r>
              <a:rPr lang="el-GR" dirty="0"/>
              <a:t>την ύπαρξη επαρκών δεσμών μεταξύ ενός ορισμένου αριθμού </a:t>
            </a:r>
            <a:r>
              <a:rPr lang="el-GR" dirty="0" smtClean="0"/>
              <a:t>ανθρώπων </a:t>
            </a:r>
            <a:r>
              <a:rPr lang="el-GR" dirty="0"/>
              <a:t>που </a:t>
            </a:r>
            <a:r>
              <a:rPr lang="el-GR" dirty="0" smtClean="0"/>
              <a:t>εξασφαλίζουν </a:t>
            </a:r>
            <a:r>
              <a:rPr lang="el-GR" dirty="0"/>
              <a:t>την τήρηση των κανόνων.</a:t>
            </a:r>
            <a:endParaRPr lang="en-US" dirty="0" smtClean="0"/>
          </a:p>
          <a:p>
            <a:pPr marL="0" indent="0">
              <a:buNone/>
            </a:pPr>
            <a:endParaRPr lang="en-US" dirty="0" smtClean="0"/>
          </a:p>
          <a:p>
            <a:pPr marL="0" indent="0">
              <a:buNone/>
            </a:pPr>
            <a:r>
              <a:rPr lang="en-US" b="1" dirty="0" smtClean="0"/>
              <a:t>      </a:t>
            </a:r>
            <a:r>
              <a:rPr lang="el-GR" b="1" dirty="0" smtClean="0"/>
              <a:t>ΠΑΡΑΔΕΙΓΜΑ</a:t>
            </a:r>
            <a:endParaRPr lang="en-US" dirty="0" smtClean="0"/>
          </a:p>
          <a:p>
            <a:pPr marL="0" indent="0">
              <a:buNone/>
            </a:pPr>
            <a:r>
              <a:rPr lang="el-GR" dirty="0" smtClean="0"/>
              <a:t>Η πιθανότητα αδικοπραξίας </a:t>
            </a:r>
            <a:r>
              <a:rPr lang="el-GR" dirty="0"/>
              <a:t>στο πλαίσιο της σφιχτά </a:t>
            </a:r>
            <a:r>
              <a:rPr lang="el-GR" dirty="0" smtClean="0"/>
              <a:t>δεμένης κοινότητας </a:t>
            </a:r>
            <a:r>
              <a:rPr lang="el-GR" dirty="0"/>
              <a:t>των Εβραίων εμπόρων διαμαντιών στη Νέα Υόρκη ελαχιστοποιείται από </a:t>
            </a:r>
            <a:r>
              <a:rPr lang="el-GR" dirty="0" smtClean="0"/>
              <a:t>τους στενούς δεσμούς μεταξύ </a:t>
            </a:r>
            <a:r>
              <a:rPr lang="el-GR" dirty="0"/>
              <a:t>των μελών </a:t>
            </a:r>
            <a:r>
              <a:rPr lang="el-GR" dirty="0" smtClean="0"/>
              <a:t>της </a:t>
            </a:r>
            <a:r>
              <a:rPr lang="el-GR" dirty="0"/>
              <a:t>και </a:t>
            </a:r>
            <a:r>
              <a:rPr lang="el-GR" dirty="0" smtClean="0"/>
              <a:t>την σχεδόν βέβαιη </a:t>
            </a:r>
            <a:r>
              <a:rPr lang="el-GR" dirty="0"/>
              <a:t>απειλή εξοστρακισμού κατά των παραβατών. </a:t>
            </a:r>
            <a:r>
              <a:rPr lang="el-GR" dirty="0" smtClean="0"/>
              <a:t>Ισχυρός </a:t>
            </a:r>
            <a:r>
              <a:rPr lang="el-GR" dirty="0"/>
              <a:t>κανόνας που </a:t>
            </a:r>
            <a:r>
              <a:rPr lang="el-GR" dirty="0" smtClean="0"/>
              <a:t>διευκολύνει </a:t>
            </a:r>
            <a:r>
              <a:rPr lang="el-GR" dirty="0"/>
              <a:t>τις συναλλαγές, χωρίς </a:t>
            </a:r>
            <a:r>
              <a:rPr lang="el-GR" dirty="0" smtClean="0"/>
              <a:t>προσφυγή </a:t>
            </a:r>
            <a:r>
              <a:rPr lang="el-GR" dirty="0"/>
              <a:t>σε </a:t>
            </a:r>
            <a:r>
              <a:rPr lang="el-GR" dirty="0" smtClean="0"/>
              <a:t>δεσμευτικές νομικά </a:t>
            </a:r>
            <a:r>
              <a:rPr lang="el-GR" dirty="0"/>
              <a:t>συμβάσεις. </a:t>
            </a:r>
            <a:r>
              <a:rPr lang="el-GR" dirty="0" smtClean="0"/>
              <a:t>ΣΦΙΓΓΩ </a:t>
            </a:r>
            <a:r>
              <a:rPr lang="el-GR" dirty="0"/>
              <a:t>ΤΑ ΧΈΡΙΑ</a:t>
            </a:r>
            <a:endParaRPr lang="en-US" dirty="0"/>
          </a:p>
          <a:p>
            <a:endParaRPr lang="en-US" dirty="0"/>
          </a:p>
        </p:txBody>
      </p:sp>
    </p:spTree>
    <p:extLst>
      <p:ext uri="{BB962C8B-B14F-4D97-AF65-F5344CB8AC3E}">
        <p14:creationId xmlns:p14="http://schemas.microsoft.com/office/powerpoint/2010/main" val="3520634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947672" y="758952"/>
            <a:ext cx="9556940" cy="5152270"/>
          </a:xfrm>
        </p:spPr>
        <p:txBody>
          <a:bodyPr>
            <a:normAutofit/>
          </a:bodyPr>
          <a:lstStyle/>
          <a:p>
            <a:r>
              <a:rPr lang="en-US" dirty="0" smtClean="0"/>
              <a:t>1) </a:t>
            </a:r>
            <a:r>
              <a:rPr lang="el-GR" dirty="0" smtClean="0"/>
              <a:t>Μετά τους</a:t>
            </a:r>
            <a:r>
              <a:rPr lang="en-US" dirty="0" smtClean="0"/>
              <a:t> </a:t>
            </a:r>
            <a:r>
              <a:rPr lang="en-US" dirty="0"/>
              <a:t>Bourdieu, </a:t>
            </a:r>
            <a:r>
              <a:rPr lang="en-US" dirty="0" err="1" smtClean="0"/>
              <a:t>Loury</a:t>
            </a:r>
            <a:r>
              <a:rPr lang="en-US" dirty="0" smtClean="0"/>
              <a:t> </a:t>
            </a:r>
            <a:r>
              <a:rPr lang="el-GR" dirty="0" smtClean="0"/>
              <a:t>και </a:t>
            </a:r>
            <a:r>
              <a:rPr lang="en-US" dirty="0" smtClean="0"/>
              <a:t>Coleman</a:t>
            </a:r>
            <a:r>
              <a:rPr lang="en-US" dirty="0"/>
              <a:t>, </a:t>
            </a:r>
            <a:r>
              <a:rPr lang="el-GR" dirty="0" smtClean="0"/>
              <a:t>και άλλοι δημοσίευσαν μελέτες για το κοινωνικό κεφάλαιο</a:t>
            </a:r>
            <a:r>
              <a:rPr lang="en-US" dirty="0" smtClean="0"/>
              <a:t>. </a:t>
            </a:r>
            <a:endParaRPr lang="en-US" dirty="0"/>
          </a:p>
          <a:p>
            <a:r>
              <a:rPr lang="en-US" dirty="0" smtClean="0"/>
              <a:t>2)</a:t>
            </a:r>
            <a:r>
              <a:rPr lang="en-US" b="1" dirty="0" smtClean="0"/>
              <a:t> </a:t>
            </a:r>
            <a:r>
              <a:rPr lang="el-GR" dirty="0" smtClean="0"/>
              <a:t>Ο</a:t>
            </a:r>
            <a:r>
              <a:rPr lang="el-GR" b="1" dirty="0" smtClean="0"/>
              <a:t> </a:t>
            </a:r>
            <a:r>
              <a:rPr lang="en-US" dirty="0" smtClean="0"/>
              <a:t>Burt</a:t>
            </a:r>
            <a:r>
              <a:rPr lang="el-GR" dirty="0" smtClean="0"/>
              <a:t> θεωρεί ως κοινωνικό κεφάλαιο «τους φίλους, συναδέλφους και γενικότερα τις επαφές μέσω των οποίων αποκτάς ευκαιρίες να χρησιμοποιήσεις το οικονομικό και ανθρώπινο κεφάλαιό σου»</a:t>
            </a:r>
            <a:r>
              <a:rPr lang="en-US" dirty="0" smtClean="0"/>
              <a:t>.</a:t>
            </a:r>
            <a:endParaRPr lang="en-US" dirty="0"/>
          </a:p>
          <a:p>
            <a:r>
              <a:rPr lang="en-US" dirty="0"/>
              <a:t>Coleman </a:t>
            </a:r>
            <a:r>
              <a:rPr lang="el-GR" dirty="0" smtClean="0"/>
              <a:t>και</a:t>
            </a:r>
            <a:r>
              <a:rPr lang="en-US" dirty="0" smtClean="0"/>
              <a:t> </a:t>
            </a:r>
            <a:r>
              <a:rPr lang="en-US" dirty="0" err="1" smtClean="0"/>
              <a:t>Loury</a:t>
            </a:r>
            <a:r>
              <a:rPr lang="en-US" dirty="0" smtClean="0"/>
              <a:t>, </a:t>
            </a:r>
            <a:r>
              <a:rPr lang="el-GR" dirty="0" smtClean="0"/>
              <a:t>«πυκνά δίκτυα </a:t>
            </a:r>
            <a:r>
              <a:rPr lang="en-US" dirty="0" smtClean="0"/>
              <a:t>= </a:t>
            </a:r>
            <a:r>
              <a:rPr lang="el-GR" dirty="0" smtClean="0"/>
              <a:t>απαραίτητη προϋπόθεση δημιουργίας κοινωνικού κεφαλαίου»</a:t>
            </a:r>
            <a:r>
              <a:rPr lang="en-US" dirty="0" smtClean="0"/>
              <a:t>. </a:t>
            </a:r>
            <a:r>
              <a:rPr lang="en-US" dirty="0"/>
              <a:t>Burt </a:t>
            </a:r>
            <a:r>
              <a:rPr lang="el-GR" dirty="0" smtClean="0"/>
              <a:t>αντίθετα</a:t>
            </a:r>
            <a:r>
              <a:rPr lang="en-US" dirty="0" smtClean="0"/>
              <a:t>, </a:t>
            </a:r>
            <a:r>
              <a:rPr lang="el-GR" dirty="0" smtClean="0"/>
              <a:t>«είναι </a:t>
            </a:r>
            <a:r>
              <a:rPr lang="el-GR" dirty="0"/>
              <a:t>η σχετική απουσία των δεσμών που διευκολύνει την κινητικότητα των ατόμων, επειδή </a:t>
            </a:r>
            <a:r>
              <a:rPr lang="el-GR" dirty="0" smtClean="0"/>
              <a:t>τα πυκνά </a:t>
            </a:r>
            <a:r>
              <a:rPr lang="el-GR" dirty="0"/>
              <a:t>δίκτυα τείνουν να μεταφέρουν περιττές πληροφορίες, ενώ </a:t>
            </a:r>
            <a:r>
              <a:rPr lang="el-GR" dirty="0" smtClean="0"/>
              <a:t>οι ασθενέστεροι </a:t>
            </a:r>
            <a:r>
              <a:rPr lang="el-GR" dirty="0"/>
              <a:t>δεσμοί μπορούν να είναι πηγές νέων γνώσεων και </a:t>
            </a:r>
            <a:r>
              <a:rPr lang="el-GR" dirty="0" smtClean="0"/>
              <a:t>πόρων»</a:t>
            </a:r>
            <a:r>
              <a:rPr lang="en-US" dirty="0" smtClean="0"/>
              <a:t>.</a:t>
            </a:r>
            <a:endParaRPr lang="en-US" dirty="0"/>
          </a:p>
          <a:p>
            <a:pPr marL="0" indent="0">
              <a:buNone/>
            </a:pPr>
            <a:endParaRPr lang="en-US" dirty="0"/>
          </a:p>
          <a:p>
            <a:pPr marL="0" indent="0" algn="ctr">
              <a:buNone/>
            </a:pPr>
            <a:r>
              <a:rPr lang="el-GR" b="1" dirty="0" smtClean="0"/>
              <a:t>ΚΟΙΝΟΣ ΟΡΙΣΜΟΣ</a:t>
            </a:r>
            <a:endParaRPr lang="en-US" b="1" dirty="0"/>
          </a:p>
          <a:p>
            <a:r>
              <a:rPr lang="el-GR" dirty="0" smtClean="0"/>
              <a:t>Κοινωνικό </a:t>
            </a:r>
            <a:r>
              <a:rPr lang="el-GR" dirty="0"/>
              <a:t>κεφάλαιο σημαίνει την ικανότητα των </a:t>
            </a:r>
            <a:r>
              <a:rPr lang="el-GR" dirty="0" smtClean="0"/>
              <a:t>εταίρων (</a:t>
            </a:r>
            <a:r>
              <a:rPr lang="en-US" dirty="0" smtClean="0"/>
              <a:t>actors</a:t>
            </a:r>
            <a:r>
              <a:rPr lang="el-GR" dirty="0" smtClean="0"/>
              <a:t>)</a:t>
            </a:r>
            <a:r>
              <a:rPr lang="en-US" dirty="0" smtClean="0"/>
              <a:t> </a:t>
            </a:r>
            <a:r>
              <a:rPr lang="el-GR" dirty="0" smtClean="0"/>
              <a:t>να </a:t>
            </a:r>
            <a:r>
              <a:rPr lang="el-GR" dirty="0"/>
              <a:t>εξασφαλίσουν οφέλη λόγω της συμμετοχής σε κοινωνικά δίκτυα ή άλλες κοινωνικές δομές.</a:t>
            </a:r>
            <a:endParaRPr lang="en-US" dirty="0"/>
          </a:p>
          <a:p>
            <a:endParaRPr lang="en-US" dirty="0"/>
          </a:p>
        </p:txBody>
      </p:sp>
    </p:spTree>
    <p:extLst>
      <p:ext uri="{BB962C8B-B14F-4D97-AF65-F5344CB8AC3E}">
        <p14:creationId xmlns:p14="http://schemas.microsoft.com/office/powerpoint/2010/main" val="371938874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499</TotalTime>
  <Words>2512</Words>
  <Application>Microsoft Office PowerPoint</Application>
  <PresentationFormat>Ευρεία οθόνη</PresentationFormat>
  <Paragraphs>208</Paragraphs>
  <Slides>28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28</vt:i4>
      </vt:variant>
    </vt:vector>
  </HeadingPairs>
  <TitlesOfParts>
    <vt:vector size="32" baseType="lpstr">
      <vt:lpstr>Arial</vt:lpstr>
      <vt:lpstr>Century Gothic</vt:lpstr>
      <vt:lpstr>Wingdings 3</vt:lpstr>
      <vt:lpstr>Wisp</vt:lpstr>
      <vt:lpstr> ΚΟΙΝΩΝΙΚΗ ΟΙΚΟΝΟΜΙΑ   ΚΟΙΝΩΝΙΚΟ ΚΕΦΑΛΑΙΟ</vt:lpstr>
      <vt:lpstr>ΚΟΙΝΩΝΙΚΟ ΚΕΦΑΛΑΙΟ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Ventura</dc:creator>
  <cp:lastModifiedBy>Michael</cp:lastModifiedBy>
  <cp:revision>57</cp:revision>
  <cp:lastPrinted>2015-09-07T06:20:18Z</cp:lastPrinted>
  <dcterms:created xsi:type="dcterms:W3CDTF">2015-09-06T07:54:41Z</dcterms:created>
  <dcterms:modified xsi:type="dcterms:W3CDTF">2021-06-11T07:54:54Z</dcterms:modified>
</cp:coreProperties>
</file>