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Προεπιλεγμένη ενότητα" id="{CA6B3C6F-E42F-4993-8197-DD31E1757155}">
          <p14:sldIdLst>
            <p14:sldId id="272"/>
            <p14:sldId id="257"/>
            <p14:sldId id="258"/>
            <p14:sldId id="259"/>
            <p14:sldId id="260"/>
            <p14:sldId id="261"/>
            <p14:sldId id="262"/>
            <p14:sldId id="263"/>
            <p14:sldId id="264"/>
            <p14:sldId id="265"/>
            <p14:sldId id="266"/>
            <p14:sldId id="267"/>
            <p14:sldId id="268"/>
            <p14:sldId id="269"/>
            <p14:sldId id="270"/>
            <p14:sldId id="271"/>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0" d="100"/>
          <a:sy n="80" d="100"/>
        </p:scale>
        <p:origin x="-677"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FF9B1CD-5013-4655-8EC9-0169FE58EF83}"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CDF3FB-FE1B-4DAD-869E-12DA8AB657C8}" type="slidenum">
              <a:rPr lang="el-GR" smtClean="0"/>
              <a:pPr/>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09357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FF9B1CD-5013-4655-8EC9-0169FE58EF83}"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1063669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FF9B1CD-5013-4655-8EC9-0169FE58EF83}"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227400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FF9B1CD-5013-4655-8EC9-0169FE58EF83}"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224999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FF9B1CD-5013-4655-8EC9-0169FE58EF83}"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5CDF3FB-FE1B-4DAD-869E-12DA8AB657C8}" type="slidenum">
              <a:rPr lang="el-GR" smtClean="0"/>
              <a:pPr/>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65562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FF9B1CD-5013-4655-8EC9-0169FE58EF83}"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273460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FF9B1CD-5013-4655-8EC9-0169FE58EF83}" type="datetimeFigureOut">
              <a:rPr lang="el-GR" smtClean="0"/>
              <a:pPr/>
              <a:t>4/6/2021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175707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FF9B1CD-5013-4655-8EC9-0169FE58EF83}" type="datetimeFigureOut">
              <a:rPr lang="el-GR" smtClean="0"/>
              <a:pPr/>
              <a:t>4/6/2021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836297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FF9B1CD-5013-4655-8EC9-0169FE58EF83}" type="datetimeFigureOut">
              <a:rPr lang="el-GR" smtClean="0"/>
              <a:pPr/>
              <a:t>4/6/2021</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364607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FF9B1CD-5013-4655-8EC9-0169FE58EF83}" type="datetimeFigureOut">
              <a:rPr lang="el-GR" smtClean="0"/>
              <a:pPr/>
              <a:t>4/6/2021</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1738127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FF9B1CD-5013-4655-8EC9-0169FE58EF83}"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5CDF3FB-FE1B-4DAD-869E-12DA8AB657C8}" type="slidenum">
              <a:rPr lang="el-GR" smtClean="0"/>
              <a:pPr/>
              <a:t>‹#›</a:t>
            </a:fld>
            <a:endParaRPr lang="el-GR"/>
          </a:p>
        </p:txBody>
      </p:sp>
    </p:spTree>
    <p:extLst>
      <p:ext uri="{BB962C8B-B14F-4D97-AF65-F5344CB8AC3E}">
        <p14:creationId xmlns:p14="http://schemas.microsoft.com/office/powerpoint/2010/main" xmlns="" val="274443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FF9B1CD-5013-4655-8EC9-0169FE58EF83}" type="datetimeFigureOut">
              <a:rPr lang="el-GR" smtClean="0"/>
              <a:pPr/>
              <a:t>4/6/2021</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5CDF3FB-FE1B-4DAD-869E-12DA8AB657C8}" type="slidenum">
              <a:rPr lang="el-GR" smtClean="0"/>
              <a:pPr/>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73426008"/>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0E87FB0-4B99-4B12-81DF-52402AC8F7A8}"/>
              </a:ext>
            </a:extLst>
          </p:cNvPr>
          <p:cNvSpPr>
            <a:spLocks noGrp="1"/>
          </p:cNvSpPr>
          <p:nvPr>
            <p:ph type="title"/>
          </p:nvPr>
        </p:nvSpPr>
        <p:spPr>
          <a:xfrm>
            <a:off x="1097280" y="286603"/>
            <a:ext cx="10058400" cy="1662963"/>
          </a:xfrm>
        </p:spPr>
        <p:txBody>
          <a:bodyPr/>
          <a:lstStyle/>
          <a:p>
            <a:pPr algn="ctr"/>
            <a:r>
              <a:rPr lang="el-GR" dirty="0" err="1">
                <a:solidFill>
                  <a:schemeClr val="tx1"/>
                </a:solidFill>
              </a:rPr>
              <a:t>Γοργίου</a:t>
            </a:r>
            <a:r>
              <a:rPr lang="el-GR" dirty="0">
                <a:solidFill>
                  <a:schemeClr val="tx1"/>
                </a:solidFill>
              </a:rPr>
              <a:t>, </a:t>
            </a:r>
            <a:r>
              <a:rPr lang="el-GR" i="1" dirty="0" err="1">
                <a:solidFill>
                  <a:schemeClr val="tx1"/>
                </a:solidFill>
              </a:rPr>
              <a:t>Ἑλένης</a:t>
            </a:r>
            <a:r>
              <a:rPr lang="el-GR" i="1" dirty="0">
                <a:solidFill>
                  <a:schemeClr val="tx1"/>
                </a:solidFill>
              </a:rPr>
              <a:t> </a:t>
            </a:r>
            <a:r>
              <a:rPr lang="el-GR" i="1" dirty="0" err="1">
                <a:solidFill>
                  <a:schemeClr val="tx1"/>
                </a:solidFill>
              </a:rPr>
              <a:t>ἐγκώμιον</a:t>
            </a:r>
            <a:r>
              <a:rPr lang="el-GR" i="1" dirty="0">
                <a:solidFill>
                  <a:schemeClr val="tx1"/>
                </a:solidFill>
              </a:rPr>
              <a:t/>
            </a:r>
            <a:br>
              <a:rPr lang="el-GR" i="1" dirty="0">
                <a:solidFill>
                  <a:schemeClr val="tx1"/>
                </a:solidFill>
              </a:rPr>
            </a:br>
            <a:endParaRPr lang="el-GR" dirty="0"/>
          </a:p>
        </p:txBody>
      </p:sp>
      <p:sp>
        <p:nvSpPr>
          <p:cNvPr id="3" name="Θέση περιεχομένου 2">
            <a:extLst>
              <a:ext uri="{FF2B5EF4-FFF2-40B4-BE49-F238E27FC236}">
                <a16:creationId xmlns:a16="http://schemas.microsoft.com/office/drawing/2014/main" xmlns="" id="{7A1CA55B-056F-4751-9EBE-C0B3894EEBDE}"/>
              </a:ext>
            </a:extLst>
          </p:cNvPr>
          <p:cNvSpPr>
            <a:spLocks noGrp="1"/>
          </p:cNvSpPr>
          <p:nvPr>
            <p:ph idx="1"/>
          </p:nvPr>
        </p:nvSpPr>
        <p:spPr>
          <a:xfrm>
            <a:off x="1097279" y="4908434"/>
            <a:ext cx="10550769" cy="1393891"/>
          </a:xfrm>
        </p:spPr>
        <p:txBody>
          <a:bodyPr>
            <a:normAutofit fontScale="85000" lnSpcReduction="20000"/>
          </a:bodyPr>
          <a:lstStyle/>
          <a:p>
            <a:pPr algn="r"/>
            <a:endParaRPr lang="el-GR" dirty="0"/>
          </a:p>
          <a:p>
            <a:pPr algn="r"/>
            <a:endParaRPr lang="el-GR" dirty="0"/>
          </a:p>
          <a:p>
            <a:pPr algn="r"/>
            <a:r>
              <a:rPr lang="el-GR" dirty="0"/>
              <a:t>Σπυρίδων Γ. Σταθάς, Υποψήφιος Διδάκτωρ τμήματος Φιλολογίας,</a:t>
            </a:r>
          </a:p>
          <a:p>
            <a:pPr algn="r"/>
            <a:r>
              <a:rPr lang="el-GR" dirty="0"/>
              <a:t>Πανεπιστημίου Πελοποννήσου</a:t>
            </a:r>
          </a:p>
          <a:p>
            <a:endParaRPr lang="el-GR" dirty="0"/>
          </a:p>
        </p:txBody>
      </p:sp>
      <p:pic>
        <p:nvPicPr>
          <p:cNvPr id="4" name="Θέση περιεχομένου 9">
            <a:extLst>
              <a:ext uri="{FF2B5EF4-FFF2-40B4-BE49-F238E27FC236}">
                <a16:creationId xmlns:a16="http://schemas.microsoft.com/office/drawing/2014/main" xmlns="" id="{3F5A8124-929B-4777-A632-D22076860CC7}"/>
              </a:ext>
            </a:extLst>
          </p:cNvPr>
          <p:cNvPicPr>
            <a:picLocks noGrp="1" noChangeAspect="1"/>
          </p:cNvPicPr>
          <p:nvPr>
            <p:ph sz="half" idx="4294967295"/>
          </p:nvPr>
        </p:nvPicPr>
        <p:blipFill>
          <a:blip r:embed="rId2">
            <a:extLst>
              <a:ext uri="{28A0092B-C50C-407E-A947-70E740481C1C}">
                <a14:useLocalDpi xmlns:a14="http://schemas.microsoft.com/office/drawing/2010/main" xmlns="" val="0"/>
              </a:ext>
            </a:extLst>
          </a:blip>
          <a:stretch>
            <a:fillRect/>
          </a:stretch>
        </p:blipFill>
        <p:spPr>
          <a:xfrm>
            <a:off x="3799071" y="1949566"/>
            <a:ext cx="4593858" cy="3445394"/>
          </a:xfrm>
        </p:spPr>
      </p:pic>
    </p:spTree>
    <p:extLst>
      <p:ext uri="{BB962C8B-B14F-4D97-AF65-F5344CB8AC3E}">
        <p14:creationId xmlns:p14="http://schemas.microsoft.com/office/powerpoint/2010/main" xmlns="" val="1448117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5949FE3-BC71-4B2E-92EE-F79F2123700A}"/>
              </a:ext>
            </a:extLst>
          </p:cNvPr>
          <p:cNvSpPr>
            <a:spLocks noGrp="1"/>
          </p:cNvSpPr>
          <p:nvPr>
            <p:ph type="title"/>
          </p:nvPr>
        </p:nvSpPr>
        <p:spPr/>
        <p:txBody>
          <a:bodyPr/>
          <a:lstStyle/>
          <a:p>
            <a:pPr algn="ctr"/>
            <a:r>
              <a:rPr lang="el-GR" dirty="0"/>
              <a:t>§8</a:t>
            </a:r>
            <a:br>
              <a:rPr lang="el-GR" dirty="0"/>
            </a:br>
            <a:r>
              <a:rPr lang="el-GR" dirty="0"/>
              <a:t>(3</a:t>
            </a:r>
            <a:r>
              <a:rPr lang="el-GR" baseline="30000" dirty="0"/>
              <a:t>η</a:t>
            </a:r>
            <a:r>
              <a:rPr lang="el-GR" dirty="0"/>
              <a:t> αιτία)</a:t>
            </a:r>
          </a:p>
        </p:txBody>
      </p:sp>
      <p:sp>
        <p:nvSpPr>
          <p:cNvPr id="3" name="Θέση περιεχομένου 2">
            <a:extLst>
              <a:ext uri="{FF2B5EF4-FFF2-40B4-BE49-F238E27FC236}">
                <a16:creationId xmlns:a16="http://schemas.microsoft.com/office/drawing/2014/main" xmlns="" id="{7F2EF316-D259-4D21-AE70-4BE537F751D0}"/>
              </a:ext>
            </a:extLst>
          </p:cNvPr>
          <p:cNvSpPr>
            <a:spLocks noGrp="1"/>
          </p:cNvSpPr>
          <p:nvPr>
            <p:ph idx="1"/>
          </p:nvPr>
        </p:nvSpPr>
        <p:spPr>
          <a:xfrm>
            <a:off x="1097280" y="1913206"/>
            <a:ext cx="10058400" cy="3955888"/>
          </a:xfrm>
        </p:spPr>
        <p:txBody>
          <a:bodyPr>
            <a:normAutofit/>
          </a:bodyPr>
          <a:lstStyle/>
          <a:p>
            <a:pPr algn="ctr"/>
            <a:r>
              <a:rPr lang="el-GR" sz="2400" dirty="0"/>
              <a:t>Η Ελένη εξαπατήθηκε με λόγια.</a:t>
            </a:r>
          </a:p>
          <a:p>
            <a:pPr marL="0" indent="0" algn="just">
              <a:buNone/>
            </a:pPr>
            <a:endParaRPr lang="el-GR" dirty="0"/>
          </a:p>
          <a:p>
            <a:pPr algn="just"/>
            <a:r>
              <a:rPr lang="el-GR" sz="2400" dirty="0"/>
              <a:t>Πρέπει να απαλλαχθεί από την όποια κατηγορία σε βάρος της γιατί ο λόγος είναι δυνάστης και έχει τεράστια δύναμη.</a:t>
            </a:r>
          </a:p>
          <a:p>
            <a:pPr marL="0" indent="0" algn="just">
              <a:buNone/>
            </a:pPr>
            <a:endParaRPr lang="el-GR" i="1" dirty="0"/>
          </a:p>
          <a:p>
            <a:pPr algn="just"/>
            <a:r>
              <a:rPr lang="el-GR" sz="2400" b="1" i="1" dirty="0"/>
              <a:t>λόγος δυνάστης μέγας </a:t>
            </a:r>
            <a:r>
              <a:rPr lang="el-GR" sz="2400" b="1" i="1" dirty="0" err="1"/>
              <a:t>ἐστὶν</a:t>
            </a:r>
            <a:r>
              <a:rPr lang="el-GR" sz="2400" b="1" i="1" dirty="0"/>
              <a:t>, </a:t>
            </a:r>
            <a:r>
              <a:rPr lang="el-GR" sz="2400" b="1" i="1" dirty="0" err="1"/>
              <a:t>ὅς</a:t>
            </a:r>
            <a:r>
              <a:rPr lang="el-GR" sz="2400" b="1" i="1" dirty="0"/>
              <a:t> </a:t>
            </a:r>
            <a:r>
              <a:rPr lang="el-GR" sz="2400" b="1" i="1" dirty="0" err="1"/>
              <a:t>σμικροτάτῳ</a:t>
            </a:r>
            <a:r>
              <a:rPr lang="el-GR" sz="2400" b="1" i="1" dirty="0"/>
              <a:t> σώματι </a:t>
            </a:r>
            <a:r>
              <a:rPr lang="el-GR" sz="2400" b="1" i="1" dirty="0" err="1"/>
              <a:t>καὶ</a:t>
            </a:r>
            <a:r>
              <a:rPr lang="el-GR" sz="2400" b="1" i="1" dirty="0"/>
              <a:t> </a:t>
            </a:r>
            <a:r>
              <a:rPr lang="el-GR" sz="2400" b="1" i="1" dirty="0" err="1"/>
              <a:t>ἀφανεστάτῳ</a:t>
            </a:r>
            <a:r>
              <a:rPr lang="el-GR" sz="2400" b="1" i="1" dirty="0"/>
              <a:t> </a:t>
            </a:r>
            <a:r>
              <a:rPr lang="el-GR" sz="2400" b="1" i="1" dirty="0" err="1"/>
              <a:t>θειότατα</a:t>
            </a:r>
            <a:r>
              <a:rPr lang="el-GR" sz="2400" b="1" i="1" dirty="0"/>
              <a:t> </a:t>
            </a:r>
            <a:r>
              <a:rPr lang="el-GR" sz="2400" b="1" i="1" dirty="0" err="1"/>
              <a:t>ἔργα</a:t>
            </a:r>
            <a:r>
              <a:rPr lang="el-GR" sz="2400" b="1" i="1" dirty="0"/>
              <a:t> </a:t>
            </a:r>
            <a:r>
              <a:rPr lang="el-GR" sz="2400" b="1" i="1" dirty="0" err="1"/>
              <a:t>ἀποτελεῖ</a:t>
            </a:r>
            <a:r>
              <a:rPr lang="el-GR" sz="2400" b="1" i="1" dirty="0">
                <a:latin typeface="Times New Roman" panose="02020603050405020304" pitchFamily="18" charset="0"/>
                <a:cs typeface="Times New Roman" panose="02020603050405020304" pitchFamily="18" charset="0"/>
              </a:rPr>
              <a:t>‧ </a:t>
            </a:r>
            <a:r>
              <a:rPr lang="el-GR" sz="2400" b="1" i="1" dirty="0">
                <a:cs typeface="Times New Roman" panose="02020603050405020304" pitchFamily="18" charset="0"/>
              </a:rPr>
              <a:t>δύναται </a:t>
            </a:r>
            <a:r>
              <a:rPr lang="el-GR" sz="2400" b="1" i="1" dirty="0" err="1">
                <a:cs typeface="Times New Roman" panose="02020603050405020304" pitchFamily="18" charset="0"/>
              </a:rPr>
              <a:t>γὰρ</a:t>
            </a:r>
            <a:r>
              <a:rPr lang="el-GR" sz="2400" b="1" i="1" dirty="0">
                <a:cs typeface="Times New Roman" panose="02020603050405020304" pitchFamily="18" charset="0"/>
              </a:rPr>
              <a:t> </a:t>
            </a:r>
            <a:r>
              <a:rPr lang="el-GR" sz="2400" b="1" i="1" dirty="0" err="1">
                <a:cs typeface="Times New Roman" panose="02020603050405020304" pitchFamily="18" charset="0"/>
              </a:rPr>
              <a:t>καὶ</a:t>
            </a:r>
            <a:r>
              <a:rPr lang="el-GR" sz="2400" b="1" i="1" dirty="0">
                <a:cs typeface="Times New Roman" panose="02020603050405020304" pitchFamily="18" charset="0"/>
              </a:rPr>
              <a:t> </a:t>
            </a:r>
            <a:r>
              <a:rPr lang="el-GR" sz="2400" b="1" i="1" dirty="0" err="1">
                <a:cs typeface="Times New Roman" panose="02020603050405020304" pitchFamily="18" charset="0"/>
              </a:rPr>
              <a:t>φόβον</a:t>
            </a:r>
            <a:r>
              <a:rPr lang="el-GR" sz="2400" b="1" i="1" dirty="0">
                <a:cs typeface="Times New Roman" panose="02020603050405020304" pitchFamily="18" charset="0"/>
              </a:rPr>
              <a:t> </a:t>
            </a:r>
            <a:r>
              <a:rPr lang="el-GR" sz="2400" b="1" i="1" dirty="0" err="1">
                <a:cs typeface="Times New Roman" panose="02020603050405020304" pitchFamily="18" charset="0"/>
              </a:rPr>
              <a:t>παῦσαι</a:t>
            </a:r>
            <a:r>
              <a:rPr lang="el-GR" sz="2400" b="1" i="1" dirty="0">
                <a:cs typeface="Times New Roman" panose="02020603050405020304" pitchFamily="18" charset="0"/>
              </a:rPr>
              <a:t> </a:t>
            </a:r>
            <a:r>
              <a:rPr lang="el-GR" sz="2400" b="1" i="1" dirty="0" err="1">
                <a:cs typeface="Times New Roman" panose="02020603050405020304" pitchFamily="18" charset="0"/>
              </a:rPr>
              <a:t>καὶ</a:t>
            </a:r>
            <a:r>
              <a:rPr lang="el-GR" sz="2400" b="1" i="1" dirty="0">
                <a:cs typeface="Times New Roman" panose="02020603050405020304" pitchFamily="18" charset="0"/>
              </a:rPr>
              <a:t> </a:t>
            </a:r>
            <a:r>
              <a:rPr lang="el-GR" sz="2400" b="1" i="1" dirty="0" err="1">
                <a:cs typeface="Times New Roman" panose="02020603050405020304" pitchFamily="18" charset="0"/>
              </a:rPr>
              <a:t>λύπην</a:t>
            </a:r>
            <a:r>
              <a:rPr lang="el-GR" sz="2400" b="1" i="1" dirty="0">
                <a:cs typeface="Times New Roman" panose="02020603050405020304" pitchFamily="18" charset="0"/>
              </a:rPr>
              <a:t> </a:t>
            </a:r>
            <a:r>
              <a:rPr lang="el-GR" sz="2400" b="1" i="1" dirty="0" err="1">
                <a:cs typeface="Times New Roman" panose="02020603050405020304" pitchFamily="18" charset="0"/>
              </a:rPr>
              <a:t>ἀφελεῖν</a:t>
            </a:r>
            <a:r>
              <a:rPr lang="el-GR" sz="2400" b="1" i="1" dirty="0">
                <a:cs typeface="Times New Roman" panose="02020603050405020304" pitchFamily="18" charset="0"/>
              </a:rPr>
              <a:t> </a:t>
            </a:r>
            <a:r>
              <a:rPr lang="el-GR" sz="2400" b="1" i="1" dirty="0" err="1">
                <a:cs typeface="Times New Roman" panose="02020603050405020304" pitchFamily="18" charset="0"/>
              </a:rPr>
              <a:t>καὶ</a:t>
            </a:r>
            <a:r>
              <a:rPr lang="el-GR" sz="2400" b="1" i="1" dirty="0">
                <a:cs typeface="Times New Roman" panose="02020603050405020304" pitchFamily="18" charset="0"/>
              </a:rPr>
              <a:t> </a:t>
            </a:r>
            <a:r>
              <a:rPr lang="el-GR" sz="2400" b="1" i="1" dirty="0" err="1">
                <a:cs typeface="Times New Roman" panose="02020603050405020304" pitchFamily="18" charset="0"/>
              </a:rPr>
              <a:t>χαρὰν</a:t>
            </a:r>
            <a:r>
              <a:rPr lang="el-GR" sz="2400" b="1" i="1" dirty="0">
                <a:cs typeface="Times New Roman" panose="02020603050405020304" pitchFamily="18" charset="0"/>
              </a:rPr>
              <a:t> </a:t>
            </a:r>
            <a:r>
              <a:rPr lang="el-GR" sz="2400" b="1" i="1" dirty="0" err="1">
                <a:cs typeface="Times New Roman" panose="02020603050405020304" pitchFamily="18" charset="0"/>
              </a:rPr>
              <a:t>ἐνεργάσασθαι</a:t>
            </a:r>
            <a:r>
              <a:rPr lang="el-GR" sz="2400" b="1" i="1" dirty="0">
                <a:cs typeface="Times New Roman" panose="02020603050405020304" pitchFamily="18" charset="0"/>
              </a:rPr>
              <a:t> </a:t>
            </a:r>
            <a:r>
              <a:rPr lang="el-GR" sz="2400" b="1" i="1" dirty="0" err="1">
                <a:cs typeface="Times New Roman" panose="02020603050405020304" pitchFamily="18" charset="0"/>
              </a:rPr>
              <a:t>καὶ</a:t>
            </a:r>
            <a:r>
              <a:rPr lang="el-GR" sz="2400" b="1" i="1" dirty="0">
                <a:cs typeface="Times New Roman" panose="02020603050405020304" pitchFamily="18" charset="0"/>
              </a:rPr>
              <a:t> </a:t>
            </a:r>
            <a:r>
              <a:rPr lang="el-GR" sz="2400" b="1" i="1" dirty="0" err="1">
                <a:cs typeface="Times New Roman" panose="02020603050405020304" pitchFamily="18" charset="0"/>
              </a:rPr>
              <a:t>ἔλεον</a:t>
            </a:r>
            <a:r>
              <a:rPr lang="el-GR" sz="2400" b="1" i="1" dirty="0">
                <a:cs typeface="Times New Roman" panose="02020603050405020304" pitchFamily="18" charset="0"/>
              </a:rPr>
              <a:t> </a:t>
            </a:r>
            <a:r>
              <a:rPr lang="el-GR" sz="2400" b="1" i="1" dirty="0" err="1">
                <a:cs typeface="Times New Roman" panose="02020603050405020304" pitchFamily="18" charset="0"/>
              </a:rPr>
              <a:t>ἐπαυξῆσαι</a:t>
            </a:r>
            <a:r>
              <a:rPr lang="el-GR" sz="2400" b="1" i="1" dirty="0">
                <a:cs typeface="Times New Roman" panose="02020603050405020304" pitchFamily="18" charset="0"/>
              </a:rPr>
              <a:t>.</a:t>
            </a:r>
            <a:endParaRPr lang="el-GR" sz="2400" b="1" i="1" dirty="0"/>
          </a:p>
        </p:txBody>
      </p:sp>
      <p:sp>
        <p:nvSpPr>
          <p:cNvPr id="4" name="Βέλος: Κάτω 3">
            <a:extLst>
              <a:ext uri="{FF2B5EF4-FFF2-40B4-BE49-F238E27FC236}">
                <a16:creationId xmlns:a16="http://schemas.microsoft.com/office/drawing/2014/main" xmlns="" id="{541501C1-DF35-4913-8A5E-663B9F5F38C7}"/>
              </a:ext>
            </a:extLst>
          </p:cNvPr>
          <p:cNvSpPr/>
          <p:nvPr/>
        </p:nvSpPr>
        <p:spPr>
          <a:xfrm flipH="1">
            <a:off x="6044418" y="2377441"/>
            <a:ext cx="164123" cy="36575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512601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82997B3-3046-4CB4-8EBE-B685F5E8433F}"/>
              </a:ext>
            </a:extLst>
          </p:cNvPr>
          <p:cNvSpPr>
            <a:spLocks noGrp="1"/>
          </p:cNvSpPr>
          <p:nvPr>
            <p:ph type="title"/>
          </p:nvPr>
        </p:nvSpPr>
        <p:spPr/>
        <p:txBody>
          <a:bodyPr>
            <a:normAutofit fontScale="90000"/>
          </a:bodyPr>
          <a:lstStyle/>
          <a:p>
            <a:pPr algn="ctr"/>
            <a:r>
              <a:rPr lang="el-GR" dirty="0"/>
              <a:t>§§ 9-11</a:t>
            </a:r>
            <a:br>
              <a:rPr lang="el-GR" dirty="0"/>
            </a:br>
            <a:r>
              <a:rPr lang="el-GR" dirty="0"/>
              <a:t>(Ο έμμετρος, ο μαγικός και ο ψευδής λόγος)</a:t>
            </a:r>
          </a:p>
        </p:txBody>
      </p:sp>
      <p:sp>
        <p:nvSpPr>
          <p:cNvPr id="3" name="Θέση περιεχομένου 2">
            <a:extLst>
              <a:ext uri="{FF2B5EF4-FFF2-40B4-BE49-F238E27FC236}">
                <a16:creationId xmlns:a16="http://schemas.microsoft.com/office/drawing/2014/main" xmlns="" id="{4312A17A-E3AF-48E7-89B0-D4675DC84759}"/>
              </a:ext>
            </a:extLst>
          </p:cNvPr>
          <p:cNvSpPr>
            <a:spLocks noGrp="1"/>
          </p:cNvSpPr>
          <p:nvPr>
            <p:ph idx="1"/>
          </p:nvPr>
        </p:nvSpPr>
        <p:spPr>
          <a:xfrm>
            <a:off x="1097280" y="2155223"/>
            <a:ext cx="10058400" cy="4023360"/>
          </a:xfrm>
        </p:spPr>
        <p:txBody>
          <a:bodyPr>
            <a:normAutofit/>
          </a:bodyPr>
          <a:lstStyle/>
          <a:p>
            <a:pPr algn="just"/>
            <a:r>
              <a:rPr lang="el-GR" sz="2400" dirty="0"/>
              <a:t>Ο έμμετρος λόγος προκαλεί δυνατά συναισθήματα σε όσους τον ακούν, όπως φρίκη και </a:t>
            </a:r>
            <a:r>
              <a:rPr lang="el-GR" sz="2400" dirty="0" err="1"/>
              <a:t>έλεο</a:t>
            </a:r>
            <a:r>
              <a:rPr lang="el-GR" sz="2400" dirty="0"/>
              <a:t>.</a:t>
            </a:r>
          </a:p>
          <a:p>
            <a:pPr algn="just"/>
            <a:r>
              <a:rPr lang="el-GR" sz="2400" dirty="0"/>
              <a:t>Τα μαγικά λόγια είναι εμπνευσμένα από θεούς και έτσι ο συνεπαρμένος από μάγια άνθρωπος, πιστεύει ή κάνει τα αντίθετα από αυτά που μέχρι πρότινος πίστευε.</a:t>
            </a:r>
          </a:p>
          <a:p>
            <a:pPr algn="just"/>
            <a:r>
              <a:rPr lang="el-GR" sz="2400" dirty="0"/>
              <a:t>Κατά το παρελθόν πολλοί πείστηκαν πάνω σε διάφορα θέματα, εξαιτίας των ψευδών λόγων. Αυτό συνέβη και εξακολουθεί να συμβαίνει, καθώς οι άνθρωποι ξεχνούν τα πεπερασμένα, δεν γνωρίζουν το παρόν και δεν μπορούν να μαντέψουν το μέλλον.</a:t>
            </a:r>
          </a:p>
        </p:txBody>
      </p:sp>
    </p:spTree>
    <p:extLst>
      <p:ext uri="{BB962C8B-B14F-4D97-AF65-F5344CB8AC3E}">
        <p14:creationId xmlns:p14="http://schemas.microsoft.com/office/powerpoint/2010/main" xmlns="" val="2667790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FB493D6-4714-4439-873C-4FF15483DBDE}"/>
              </a:ext>
            </a:extLst>
          </p:cNvPr>
          <p:cNvSpPr>
            <a:spLocks noGrp="1"/>
          </p:cNvSpPr>
          <p:nvPr>
            <p:ph type="title"/>
          </p:nvPr>
        </p:nvSpPr>
        <p:spPr/>
        <p:txBody>
          <a:bodyPr/>
          <a:lstStyle/>
          <a:p>
            <a:pPr algn="ctr"/>
            <a:r>
              <a:rPr lang="el-GR" dirty="0"/>
              <a:t>§12</a:t>
            </a:r>
            <a:br>
              <a:rPr lang="el-GR" dirty="0"/>
            </a:br>
            <a:r>
              <a:rPr lang="el-GR" dirty="0"/>
              <a:t>(Επαναφορά στο θέμα της Ελένης)</a:t>
            </a:r>
          </a:p>
        </p:txBody>
      </p:sp>
      <p:sp>
        <p:nvSpPr>
          <p:cNvPr id="3" name="Θέση περιεχομένου 2">
            <a:extLst>
              <a:ext uri="{FF2B5EF4-FFF2-40B4-BE49-F238E27FC236}">
                <a16:creationId xmlns:a16="http://schemas.microsoft.com/office/drawing/2014/main" xmlns="" id="{1A8974C4-455E-4058-B339-95599D85D9B0}"/>
              </a:ext>
            </a:extLst>
          </p:cNvPr>
          <p:cNvSpPr>
            <a:spLocks noGrp="1"/>
          </p:cNvSpPr>
          <p:nvPr>
            <p:ph idx="1"/>
          </p:nvPr>
        </p:nvSpPr>
        <p:spPr>
          <a:xfrm>
            <a:off x="1097280" y="2169291"/>
            <a:ext cx="10058400" cy="4023360"/>
          </a:xfrm>
        </p:spPr>
        <p:txBody>
          <a:bodyPr/>
          <a:lstStyle/>
          <a:p>
            <a:r>
              <a:rPr lang="el-GR" sz="2800" dirty="0"/>
              <a:t>Βάσει των ανωτέρω και στην περίπτωση της Ελένης, πρέπει να απουσιάζει η κατηγορία σε βάρος της επειδή εξαπατήθηκε από όμορφα λόγια και υπέκυψε σε αυτά. Έτσι, αυτός που την έπεισε είναι αυτός που αρμόζει να θεωρείται πως αδίκησε, γιατί μέσα από τα λόγια την εξανάγκασε να τον ακολουθήσει.</a:t>
            </a:r>
          </a:p>
          <a:p>
            <a:endParaRPr lang="el-GR" dirty="0"/>
          </a:p>
          <a:p>
            <a:endParaRPr lang="el-GR" dirty="0"/>
          </a:p>
          <a:p>
            <a:pPr marL="0" indent="0">
              <a:buNone/>
            </a:pPr>
            <a:r>
              <a:rPr lang="el-GR" dirty="0"/>
              <a:t>*το </a:t>
            </a:r>
            <a:r>
              <a:rPr lang="el-GR" i="1" dirty="0" err="1"/>
              <a:t>ἀδικεῖ</a:t>
            </a:r>
            <a:r>
              <a:rPr lang="el-GR" dirty="0"/>
              <a:t> σημαίνει «είναι ένοχος» και αναφέρεται στη μετοχή </a:t>
            </a:r>
            <a:r>
              <a:rPr lang="el-GR" i="1" dirty="0" err="1"/>
              <a:t>πείσας</a:t>
            </a:r>
            <a:endParaRPr lang="el-GR" dirty="0"/>
          </a:p>
        </p:txBody>
      </p:sp>
    </p:spTree>
    <p:extLst>
      <p:ext uri="{BB962C8B-B14F-4D97-AF65-F5344CB8AC3E}">
        <p14:creationId xmlns:p14="http://schemas.microsoft.com/office/powerpoint/2010/main" xmlns="" val="1517515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F43915-E9FA-41E1-B5EE-277E5D258ACD}"/>
              </a:ext>
            </a:extLst>
          </p:cNvPr>
          <p:cNvSpPr>
            <a:spLocks noGrp="1"/>
          </p:cNvSpPr>
          <p:nvPr>
            <p:ph type="title"/>
          </p:nvPr>
        </p:nvSpPr>
        <p:spPr/>
        <p:txBody>
          <a:bodyPr>
            <a:noAutofit/>
          </a:bodyPr>
          <a:lstStyle/>
          <a:p>
            <a:pPr algn="ctr"/>
            <a:r>
              <a:rPr lang="el-GR" sz="4000" dirty="0"/>
              <a:t>§13-14</a:t>
            </a:r>
            <a:br>
              <a:rPr lang="el-GR" sz="4000" dirty="0"/>
            </a:br>
            <a:r>
              <a:rPr lang="el-GR" sz="4000" dirty="0"/>
              <a:t>(Οι φιλοσοφικοί λόγοι, οι δικανικοί λόγοι</a:t>
            </a:r>
            <a:br>
              <a:rPr lang="el-GR" sz="4000" dirty="0"/>
            </a:br>
            <a:r>
              <a:rPr lang="el-GR" sz="4000" dirty="0"/>
              <a:t>και τα φάρμακα)</a:t>
            </a:r>
          </a:p>
        </p:txBody>
      </p:sp>
      <p:sp>
        <p:nvSpPr>
          <p:cNvPr id="3" name="Θέση περιεχομένου 2">
            <a:extLst>
              <a:ext uri="{FF2B5EF4-FFF2-40B4-BE49-F238E27FC236}">
                <a16:creationId xmlns:a16="http://schemas.microsoft.com/office/drawing/2014/main" xmlns="" id="{0C398B41-F56B-4CAD-9E82-EEA79E27466B}"/>
              </a:ext>
            </a:extLst>
          </p:cNvPr>
          <p:cNvSpPr>
            <a:spLocks noGrp="1"/>
          </p:cNvSpPr>
          <p:nvPr>
            <p:ph idx="1"/>
          </p:nvPr>
        </p:nvSpPr>
        <p:spPr>
          <a:xfrm>
            <a:off x="1066800" y="2127087"/>
            <a:ext cx="10058400" cy="4023360"/>
          </a:xfrm>
        </p:spPr>
        <p:txBody>
          <a:bodyPr>
            <a:normAutofit/>
          </a:bodyPr>
          <a:lstStyle/>
          <a:p>
            <a:pPr algn="just"/>
            <a:r>
              <a:rPr lang="el-GR" sz="2200" dirty="0"/>
              <a:t>Το ότι ο λόγος μπορεί να κυριεύσει την ψυχή συμβαίνει και στην τέχνη των αστρονόμων (</a:t>
            </a:r>
            <a:r>
              <a:rPr lang="el-GR" sz="2200" i="1" dirty="0"/>
              <a:t>μετεωρολόγων</a:t>
            </a:r>
            <a:r>
              <a:rPr lang="el-GR" sz="2200" dirty="0"/>
              <a:t>), οι οποίοι αλλάζουν τη μια τους γνώμη με την άλλη, καταρρίπτοντας την παλαιότερη και θεμελιώνοντας μια καινούργια.</a:t>
            </a:r>
          </a:p>
          <a:p>
            <a:pPr algn="just"/>
            <a:r>
              <a:rPr lang="el-GR" sz="2200" dirty="0"/>
              <a:t>Το ίδιο συμβαίνει και με τους δικαστικούς λόγους, οι οποίοι επειδή είναι καλογραμμένοι  μπορούν να πείθουν τα πλήθη, ακόμη κι αν είναι ψευδείς.</a:t>
            </a:r>
          </a:p>
          <a:p>
            <a:pPr algn="just"/>
            <a:endParaRPr lang="el-GR" sz="2200" dirty="0"/>
          </a:p>
          <a:p>
            <a:pPr algn="just"/>
            <a:r>
              <a:rPr lang="el-GR" sz="2200" dirty="0"/>
              <a:t>Ο λόγος ακόμα είναι για το μυαλό, ό,τι είναι τα φάρμακα για το σώμα. </a:t>
            </a:r>
          </a:p>
          <a:p>
            <a:pPr algn="just"/>
            <a:r>
              <a:rPr lang="el-GR" sz="2200" dirty="0"/>
              <a:t>(</a:t>
            </a:r>
            <a:r>
              <a:rPr lang="el-GR" sz="2200" i="1" dirty="0" err="1"/>
              <a:t>τὸν</a:t>
            </a:r>
            <a:r>
              <a:rPr lang="el-GR" sz="2200" i="1" dirty="0"/>
              <a:t> </a:t>
            </a:r>
            <a:r>
              <a:rPr lang="el-GR" sz="2200" i="1" dirty="0" err="1"/>
              <a:t>αὐτὸν</a:t>
            </a:r>
            <a:r>
              <a:rPr lang="el-GR" sz="2200" i="1" dirty="0"/>
              <a:t> </a:t>
            </a:r>
            <a:r>
              <a:rPr lang="el-GR" sz="2200" i="1" dirty="0" err="1"/>
              <a:t>δὲ</a:t>
            </a:r>
            <a:r>
              <a:rPr lang="el-GR" sz="2200" i="1" dirty="0"/>
              <a:t> </a:t>
            </a:r>
            <a:r>
              <a:rPr lang="el-GR" sz="2200" i="1" dirty="0" err="1"/>
              <a:t>λόγον</a:t>
            </a:r>
            <a:r>
              <a:rPr lang="el-GR" sz="2200" i="1" dirty="0"/>
              <a:t> </a:t>
            </a:r>
            <a:r>
              <a:rPr lang="el-GR" sz="2200" i="1" dirty="0" err="1"/>
              <a:t>ἔχει</a:t>
            </a:r>
            <a:r>
              <a:rPr lang="el-GR" sz="2200" i="1" dirty="0"/>
              <a:t> ἥ τε </a:t>
            </a:r>
            <a:r>
              <a:rPr lang="el-GR" sz="2200" i="1" dirty="0" err="1"/>
              <a:t>τοῦ</a:t>
            </a:r>
            <a:r>
              <a:rPr lang="el-GR" sz="2200" i="1" dirty="0"/>
              <a:t> λόγου δύναμις </a:t>
            </a:r>
            <a:r>
              <a:rPr lang="el-GR" sz="2200" i="1" dirty="0" err="1"/>
              <a:t>πρὸς</a:t>
            </a:r>
            <a:r>
              <a:rPr lang="el-GR" sz="2200" i="1" dirty="0"/>
              <a:t> </a:t>
            </a:r>
            <a:r>
              <a:rPr lang="el-GR" sz="2200" i="1" dirty="0" err="1"/>
              <a:t>τὴν</a:t>
            </a:r>
            <a:r>
              <a:rPr lang="el-GR" sz="2200" i="1" dirty="0"/>
              <a:t> </a:t>
            </a:r>
            <a:r>
              <a:rPr lang="el-GR" sz="2200" i="1" dirty="0" err="1"/>
              <a:t>τῆς</a:t>
            </a:r>
            <a:r>
              <a:rPr lang="el-GR" sz="2200" i="1" dirty="0"/>
              <a:t> </a:t>
            </a:r>
            <a:r>
              <a:rPr lang="el-GR" sz="2200" i="1" dirty="0" err="1"/>
              <a:t>ψυχῆς</a:t>
            </a:r>
            <a:r>
              <a:rPr lang="el-GR" sz="2200" i="1" dirty="0"/>
              <a:t> </a:t>
            </a:r>
            <a:r>
              <a:rPr lang="el-GR" sz="2200" i="1" dirty="0" err="1"/>
              <a:t>τάξιν</a:t>
            </a:r>
            <a:r>
              <a:rPr lang="el-GR" sz="2200" i="1" dirty="0"/>
              <a:t> ἥ τε </a:t>
            </a:r>
            <a:r>
              <a:rPr lang="el-GR" sz="2200" i="1" dirty="0" err="1"/>
              <a:t>τῶν</a:t>
            </a:r>
            <a:r>
              <a:rPr lang="el-GR" sz="2200" i="1" dirty="0"/>
              <a:t> φαρμάκων </a:t>
            </a:r>
            <a:r>
              <a:rPr lang="el-GR" sz="2200" i="1" dirty="0" err="1"/>
              <a:t>τάξις</a:t>
            </a:r>
            <a:r>
              <a:rPr lang="el-GR" sz="2200" i="1" dirty="0"/>
              <a:t> </a:t>
            </a:r>
            <a:r>
              <a:rPr lang="el-GR" sz="2200" i="1" dirty="0" err="1"/>
              <a:t>πρὸς</a:t>
            </a:r>
            <a:r>
              <a:rPr lang="el-GR" sz="2200" i="1" dirty="0"/>
              <a:t> </a:t>
            </a:r>
            <a:r>
              <a:rPr lang="el-GR" sz="2200" i="1" dirty="0" err="1"/>
              <a:t>τὴν</a:t>
            </a:r>
            <a:r>
              <a:rPr lang="el-GR" sz="2200" i="1" dirty="0"/>
              <a:t> </a:t>
            </a:r>
            <a:r>
              <a:rPr lang="el-GR" sz="2200" i="1" dirty="0" err="1"/>
              <a:t>τῶν</a:t>
            </a:r>
            <a:r>
              <a:rPr lang="el-GR" sz="2200" i="1" dirty="0"/>
              <a:t> σωμάτων φύσιν.</a:t>
            </a:r>
            <a:r>
              <a:rPr lang="el-GR" sz="2200" dirty="0"/>
              <a:t>)</a:t>
            </a:r>
            <a:endParaRPr lang="el-GR" sz="2200" i="1" dirty="0"/>
          </a:p>
        </p:txBody>
      </p:sp>
    </p:spTree>
    <p:extLst>
      <p:ext uri="{BB962C8B-B14F-4D97-AF65-F5344CB8AC3E}">
        <p14:creationId xmlns:p14="http://schemas.microsoft.com/office/powerpoint/2010/main" xmlns="" val="728013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A5FE07D-9DA6-4D85-A69C-839A1C9B2BBD}"/>
              </a:ext>
            </a:extLst>
          </p:cNvPr>
          <p:cNvSpPr>
            <a:spLocks noGrp="1"/>
          </p:cNvSpPr>
          <p:nvPr>
            <p:ph type="title"/>
          </p:nvPr>
        </p:nvSpPr>
        <p:spPr/>
        <p:txBody>
          <a:bodyPr/>
          <a:lstStyle/>
          <a:p>
            <a:pPr algn="ctr"/>
            <a:r>
              <a:rPr lang="el-GR" dirty="0"/>
              <a:t>§15-19</a:t>
            </a:r>
            <a:br>
              <a:rPr lang="el-GR" dirty="0"/>
            </a:br>
            <a:r>
              <a:rPr lang="el-GR" dirty="0"/>
              <a:t>(4</a:t>
            </a:r>
            <a:r>
              <a:rPr lang="el-GR" baseline="30000" dirty="0"/>
              <a:t>η</a:t>
            </a:r>
            <a:r>
              <a:rPr lang="el-GR" dirty="0"/>
              <a:t> αιτία)</a:t>
            </a:r>
          </a:p>
        </p:txBody>
      </p:sp>
      <p:sp>
        <p:nvSpPr>
          <p:cNvPr id="3" name="Θέση περιεχομένου 2">
            <a:extLst>
              <a:ext uri="{FF2B5EF4-FFF2-40B4-BE49-F238E27FC236}">
                <a16:creationId xmlns:a16="http://schemas.microsoft.com/office/drawing/2014/main" xmlns="" id="{89300128-47A0-4775-8564-FA620E5B2C77}"/>
              </a:ext>
            </a:extLst>
          </p:cNvPr>
          <p:cNvSpPr>
            <a:spLocks noGrp="1"/>
          </p:cNvSpPr>
          <p:nvPr>
            <p:ph idx="1"/>
          </p:nvPr>
        </p:nvSpPr>
        <p:spPr>
          <a:xfrm>
            <a:off x="1165273" y="1958275"/>
            <a:ext cx="10201421" cy="4386253"/>
          </a:xfrm>
        </p:spPr>
        <p:txBody>
          <a:bodyPr>
            <a:normAutofit lnSpcReduction="10000"/>
          </a:bodyPr>
          <a:lstStyle/>
          <a:p>
            <a:pPr algn="ctr"/>
            <a:r>
              <a:rPr lang="el-GR" sz="2400" dirty="0"/>
              <a:t>Ο έρωτας ως συναίσθημα προκαλείται μέσω της όψεως.</a:t>
            </a:r>
          </a:p>
          <a:p>
            <a:pPr marL="0" indent="0" algn="ctr">
              <a:buNone/>
            </a:pPr>
            <a:endParaRPr lang="el-GR" dirty="0"/>
          </a:p>
          <a:p>
            <a:pPr marL="0" indent="0" algn="ctr">
              <a:buNone/>
            </a:pPr>
            <a:endParaRPr lang="el-GR" dirty="0"/>
          </a:p>
          <a:p>
            <a:pPr algn="just"/>
            <a:r>
              <a:rPr lang="el-GR" sz="2200" dirty="0"/>
              <a:t>Οι άνθρωποι δεν είναι υπεύθυνοι για τις συνέπειες που έχουν στον χαρακτήρα τους τα όσα βλέπουν.</a:t>
            </a:r>
          </a:p>
          <a:p>
            <a:pPr algn="just"/>
            <a:r>
              <a:rPr lang="el-GR" sz="2200" dirty="0"/>
              <a:t>Χάρις στα φοβερά πράγματα που πολλοί είδαν, άλλοι έχασαν τα λογικά τους, ενώ άλλοι περιέπεσαν σε φοβερές αρρώστιες.</a:t>
            </a:r>
          </a:p>
          <a:p>
            <a:pPr algn="just"/>
            <a:r>
              <a:rPr lang="el-GR" sz="2200" dirty="0"/>
              <a:t>Οι ζωγράφοι και οι γλύπτες προκαλούν με τα έργα τους ευχάριστες επιδράσεις στα μάτια αυτών που τα βλέπουν.</a:t>
            </a:r>
          </a:p>
          <a:p>
            <a:pPr algn="just"/>
            <a:r>
              <a:rPr lang="el-GR" sz="2200" dirty="0"/>
              <a:t>Κατ’ ανάλογο τρόπο δεν θα έπρεπε να προκαλεί απορία το γεγονός, πως μόλις η Ελένη είδε το σώμα του Πάρη παραδόθηκε στον έρωτα.</a:t>
            </a:r>
          </a:p>
        </p:txBody>
      </p:sp>
      <p:sp>
        <p:nvSpPr>
          <p:cNvPr id="4" name="Βέλος: Κάτω 3">
            <a:extLst>
              <a:ext uri="{FF2B5EF4-FFF2-40B4-BE49-F238E27FC236}">
                <a16:creationId xmlns:a16="http://schemas.microsoft.com/office/drawing/2014/main" xmlns="" id="{686FA1FF-755E-40AE-95E4-7C31AC1D9804}"/>
              </a:ext>
            </a:extLst>
          </p:cNvPr>
          <p:cNvSpPr/>
          <p:nvPr/>
        </p:nvSpPr>
        <p:spPr>
          <a:xfrm>
            <a:off x="5997526" y="2489980"/>
            <a:ext cx="196948" cy="47830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xmlns="" val="1070422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4B01D75-497A-4DED-81BA-E5D98226C6F9}"/>
              </a:ext>
            </a:extLst>
          </p:cNvPr>
          <p:cNvSpPr>
            <a:spLocks noGrp="1"/>
          </p:cNvSpPr>
          <p:nvPr>
            <p:ph type="title"/>
          </p:nvPr>
        </p:nvSpPr>
        <p:spPr/>
        <p:txBody>
          <a:bodyPr/>
          <a:lstStyle/>
          <a:p>
            <a:pPr algn="ctr"/>
            <a:r>
              <a:rPr lang="el-GR" dirty="0"/>
              <a:t>§§20-21</a:t>
            </a:r>
            <a:br>
              <a:rPr lang="el-GR" dirty="0"/>
            </a:br>
            <a:r>
              <a:rPr lang="el-GR" dirty="0"/>
              <a:t>(Επίλογος)</a:t>
            </a:r>
          </a:p>
        </p:txBody>
      </p:sp>
      <p:sp>
        <p:nvSpPr>
          <p:cNvPr id="3" name="Θέση περιεχομένου 2">
            <a:extLst>
              <a:ext uri="{FF2B5EF4-FFF2-40B4-BE49-F238E27FC236}">
                <a16:creationId xmlns:a16="http://schemas.microsoft.com/office/drawing/2014/main" xmlns="" id="{9D8F948F-1C97-4FF2-963E-5F5DE963FD1E}"/>
              </a:ext>
            </a:extLst>
          </p:cNvPr>
          <p:cNvSpPr>
            <a:spLocks noGrp="1"/>
          </p:cNvSpPr>
          <p:nvPr>
            <p:ph idx="1"/>
          </p:nvPr>
        </p:nvSpPr>
        <p:spPr>
          <a:xfrm>
            <a:off x="1066800" y="1859802"/>
            <a:ext cx="10058400" cy="4442524"/>
          </a:xfrm>
        </p:spPr>
        <p:txBody>
          <a:bodyPr>
            <a:normAutofit/>
          </a:bodyPr>
          <a:lstStyle/>
          <a:p>
            <a:pPr algn="just"/>
            <a:r>
              <a:rPr lang="el-GR" sz="2200" dirty="0"/>
              <a:t>Οι τέσσερις πιθανές αιτίες  που απαριθμήθηκαν στην §6 και συζητήθηκαν, εδώ ανασκοπούνται με την αντίστροφη σειρά.</a:t>
            </a:r>
          </a:p>
          <a:p>
            <a:pPr algn="just"/>
            <a:endParaRPr lang="el-GR" sz="2200" dirty="0"/>
          </a:p>
          <a:p>
            <a:pPr algn="just"/>
            <a:r>
              <a:rPr lang="el-GR" sz="2200" dirty="0"/>
              <a:t>Στην καταληκτική παράγραφο του εγκωμίου, ο Γοργίας θεωρεί δεδομένο ότι αφαίρεσε (</a:t>
            </a:r>
            <a:r>
              <a:rPr lang="el-GR" sz="2200" i="1" dirty="0" err="1"/>
              <a:t>ἀφεῖλον</a:t>
            </a:r>
            <a:r>
              <a:rPr lang="el-GR" sz="2200" dirty="0"/>
              <a:t>) την κακή φήμη που συνόδευε το όνομα της Ελένης. Ισχυρίζεται πως παρέμεινε πιστός στον σκοπό που είχε θέσει στην αρχή του λόγου (</a:t>
            </a:r>
            <a:r>
              <a:rPr lang="el-GR" sz="2200" i="1" dirty="0" err="1"/>
              <a:t>ἐνέμεινα</a:t>
            </a:r>
            <a:r>
              <a:rPr lang="el-GR" sz="2200" i="1" dirty="0"/>
              <a:t> </a:t>
            </a:r>
            <a:r>
              <a:rPr lang="el-GR" sz="2200" i="1" dirty="0" err="1"/>
              <a:t>τῷ</a:t>
            </a:r>
            <a:r>
              <a:rPr lang="el-GR" sz="2200" i="1" dirty="0"/>
              <a:t> </a:t>
            </a:r>
            <a:r>
              <a:rPr lang="el-GR" sz="2200" i="1" dirty="0" err="1"/>
              <a:t>νόμῳ</a:t>
            </a:r>
            <a:r>
              <a:rPr lang="el-GR" sz="2200" i="1" dirty="0"/>
              <a:t> </a:t>
            </a:r>
            <a:r>
              <a:rPr lang="el-GR" sz="2200" i="1" dirty="0" err="1"/>
              <a:t>ὅν</a:t>
            </a:r>
            <a:r>
              <a:rPr lang="el-GR" sz="2200" i="1" dirty="0"/>
              <a:t> </a:t>
            </a:r>
            <a:r>
              <a:rPr lang="el-GR" sz="2200" i="1" dirty="0" err="1"/>
              <a:t>ἐθέμην</a:t>
            </a:r>
            <a:r>
              <a:rPr lang="el-GR" sz="2200" i="1" dirty="0"/>
              <a:t> </a:t>
            </a:r>
            <a:r>
              <a:rPr lang="el-GR" sz="2200" i="1" dirty="0" err="1"/>
              <a:t>ἐν</a:t>
            </a:r>
            <a:r>
              <a:rPr lang="el-GR" sz="2200" i="1" dirty="0"/>
              <a:t> </a:t>
            </a:r>
            <a:r>
              <a:rPr lang="el-GR" sz="2200" i="1" dirty="0" err="1"/>
              <a:t>ἀρχῇ</a:t>
            </a:r>
            <a:r>
              <a:rPr lang="el-GR" sz="2200" i="1" dirty="0"/>
              <a:t> </a:t>
            </a:r>
            <a:r>
              <a:rPr lang="el-GR" sz="2200" i="1" dirty="0" err="1"/>
              <a:t>τοῦ</a:t>
            </a:r>
            <a:r>
              <a:rPr lang="el-GR" sz="2200" i="1" dirty="0"/>
              <a:t> λόγου</a:t>
            </a:r>
            <a:r>
              <a:rPr lang="el-GR" sz="2200" dirty="0"/>
              <a:t>) και πως προσπάθησε να καταστρέψει τον ψόγο και την αμάθεια.</a:t>
            </a:r>
          </a:p>
          <a:p>
            <a:pPr algn="just"/>
            <a:endParaRPr lang="el-GR" sz="2200" dirty="0"/>
          </a:p>
          <a:p>
            <a:pPr algn="just"/>
            <a:r>
              <a:rPr lang="el-GR" sz="2200" dirty="0"/>
              <a:t>Αναφέρει ακόμα πως το εγκώμιο αυτό δεν αποτελεί τίποτα άλλο για τον ίδιο παρά ένα παιγνίδι </a:t>
            </a:r>
            <a:r>
              <a:rPr lang="el-GR" sz="2200" i="1" dirty="0"/>
              <a:t>(</a:t>
            </a:r>
            <a:r>
              <a:rPr lang="el-GR" sz="2200" i="1" dirty="0" err="1"/>
              <a:t>παίγνιον</a:t>
            </a:r>
            <a:r>
              <a:rPr lang="el-GR" sz="2200" dirty="0"/>
              <a:t>)</a:t>
            </a:r>
            <a:r>
              <a:rPr lang="el-GR" sz="2200" i="1" dirty="0"/>
              <a:t>.</a:t>
            </a:r>
          </a:p>
        </p:txBody>
      </p:sp>
    </p:spTree>
    <p:extLst>
      <p:ext uri="{BB962C8B-B14F-4D97-AF65-F5344CB8AC3E}">
        <p14:creationId xmlns:p14="http://schemas.microsoft.com/office/powerpoint/2010/main" xmlns="" val="1622929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27418AD-3580-4E2D-91C3-6C91181067E3}"/>
              </a:ext>
            </a:extLst>
          </p:cNvPr>
          <p:cNvSpPr>
            <a:spLocks noGrp="1"/>
          </p:cNvSpPr>
          <p:nvPr>
            <p:ph type="title"/>
          </p:nvPr>
        </p:nvSpPr>
        <p:spPr/>
        <p:txBody>
          <a:bodyPr/>
          <a:lstStyle/>
          <a:p>
            <a:r>
              <a:rPr lang="el-GR" dirty="0"/>
              <a:t>Βιβλιογραφία</a:t>
            </a:r>
          </a:p>
        </p:txBody>
      </p:sp>
      <p:sp>
        <p:nvSpPr>
          <p:cNvPr id="3" name="Θέση περιεχομένου 2">
            <a:extLst>
              <a:ext uri="{FF2B5EF4-FFF2-40B4-BE49-F238E27FC236}">
                <a16:creationId xmlns:a16="http://schemas.microsoft.com/office/drawing/2014/main" xmlns="" id="{EDB8E47D-4375-41EA-B2D0-00C0DEE28B39}"/>
              </a:ext>
            </a:extLst>
          </p:cNvPr>
          <p:cNvSpPr>
            <a:spLocks noGrp="1"/>
          </p:cNvSpPr>
          <p:nvPr>
            <p:ph idx="1"/>
          </p:nvPr>
        </p:nvSpPr>
        <p:spPr>
          <a:xfrm>
            <a:off x="1097280" y="2056749"/>
            <a:ext cx="10058400" cy="4023360"/>
          </a:xfrm>
        </p:spPr>
        <p:txBody>
          <a:bodyPr>
            <a:normAutofit fontScale="92500"/>
          </a:bodyPr>
          <a:lstStyle/>
          <a:p>
            <a:pPr algn="just"/>
            <a:r>
              <a:rPr lang="el-GR" sz="2200" dirty="0" err="1">
                <a:effectLst/>
                <a:ea typeface="Calibri" panose="020F0502020204030204" pitchFamily="34" charset="0"/>
                <a:cs typeface="Times New Roman" panose="02020603050405020304" pitchFamily="18" charset="0"/>
              </a:rPr>
              <a:t>Βολονάκη</a:t>
            </a:r>
            <a:r>
              <a:rPr lang="en-US"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cs typeface="Times New Roman" panose="02020603050405020304" pitchFamily="18" charset="0"/>
              </a:rPr>
              <a:t>Ε</a:t>
            </a:r>
            <a:r>
              <a:rPr lang="en-US" sz="2200" dirty="0">
                <a:effectLst/>
                <a:ea typeface="Calibri" panose="020F0502020204030204" pitchFamily="34" charset="0"/>
                <a:cs typeface="Times New Roman" panose="02020603050405020304" pitchFamily="18" charset="0"/>
              </a:rPr>
              <a:t>. (2013), “Marathon- 2,500 years”,</a:t>
            </a:r>
            <a:r>
              <a:rPr lang="en-US" sz="2200" i="1" dirty="0">
                <a:effectLst/>
                <a:ea typeface="Calibri" panose="020F0502020204030204" pitchFamily="34" charset="0"/>
                <a:cs typeface="Times New Roman" panose="02020603050405020304" pitchFamily="18" charset="0"/>
              </a:rPr>
              <a:t> </a:t>
            </a:r>
            <a:r>
              <a:rPr lang="en-US" sz="2200" i="1" dirty="0">
                <a:ea typeface="Calibri" panose="020F0502020204030204" pitchFamily="34" charset="0"/>
                <a:cs typeface="Times New Roman" panose="02020603050405020304" pitchFamily="18" charset="0"/>
              </a:rPr>
              <a:t>BICS</a:t>
            </a:r>
            <a:r>
              <a:rPr lang="en-US" sz="2200" i="1" dirty="0">
                <a:effectLst/>
                <a:ea typeface="Calibri" panose="020F0502020204030204" pitchFamily="34" charset="0"/>
                <a:cs typeface="Times New Roman" panose="02020603050405020304" pitchFamily="18" charset="0"/>
              </a:rPr>
              <a:t> 124</a:t>
            </a:r>
            <a:r>
              <a:rPr lang="en-US" sz="2200" dirty="0">
                <a:effectLst/>
                <a:ea typeface="Calibri" panose="020F0502020204030204" pitchFamily="34" charset="0"/>
                <a:cs typeface="Times New Roman" panose="02020603050405020304" pitchFamily="18" charset="0"/>
              </a:rPr>
              <a:t>, 165-179, </a:t>
            </a:r>
            <a:r>
              <a:rPr lang="el-GR" sz="2200" dirty="0" err="1">
                <a:effectLst/>
                <a:ea typeface="Calibri" panose="020F0502020204030204" pitchFamily="34" charset="0"/>
                <a:cs typeface="Times New Roman" panose="02020603050405020304" pitchFamily="18" charset="0"/>
              </a:rPr>
              <a:t>επιμ</a:t>
            </a:r>
            <a:r>
              <a:rPr lang="en-US" sz="2200" dirty="0">
                <a:effectLst/>
                <a:ea typeface="Calibri" panose="020F0502020204030204" pitchFamily="34" charset="0"/>
                <a:cs typeface="Times New Roman" panose="02020603050405020304" pitchFamily="18" charset="0"/>
              </a:rPr>
              <a:t>. North, J., London</a:t>
            </a:r>
            <a:endParaRPr lang="el-GR" sz="2200" dirty="0">
              <a:effectLst/>
              <a:ea typeface="Calibri" panose="020F0502020204030204" pitchFamily="34" charset="0"/>
              <a:cs typeface="Times New Roman" panose="02020603050405020304" pitchFamily="18" charset="0"/>
            </a:endParaRPr>
          </a:p>
          <a:p>
            <a:pPr algn="just"/>
            <a:r>
              <a:rPr lang="en-US" sz="2200" dirty="0">
                <a:ea typeface="Calibri" panose="020F0502020204030204" pitchFamily="34" charset="0"/>
              </a:rPr>
              <a:t>Bons, J., A.E. (2007), “Gorgias the Sophist and Early Rhetoric”, in: Worthington, I., </a:t>
            </a:r>
            <a:r>
              <a:rPr lang="en-US" sz="2200" i="1" dirty="0">
                <a:ea typeface="Calibri" panose="020F0502020204030204" pitchFamily="34" charset="0"/>
              </a:rPr>
              <a:t>A Companion to Greek Rhetoric</a:t>
            </a:r>
            <a:r>
              <a:rPr lang="en-US" sz="2200" dirty="0">
                <a:ea typeface="Calibri" panose="020F0502020204030204" pitchFamily="34" charset="0"/>
              </a:rPr>
              <a:t>, Blackwell, Malden, USA, pp. 37-46</a:t>
            </a:r>
            <a:endParaRPr lang="el-GR" sz="2200" dirty="0"/>
          </a:p>
          <a:p>
            <a:pPr algn="just"/>
            <a:r>
              <a:rPr lang="el-GR" sz="2200" dirty="0"/>
              <a:t>Κωνσταντινίδου, Σ. (2008), </a:t>
            </a:r>
            <a:r>
              <a:rPr lang="en-US" sz="2200" i="1" dirty="0"/>
              <a:t>Logos into Mythos: The Case of Gorgias’ Encomium of Helen</a:t>
            </a:r>
            <a:r>
              <a:rPr lang="en-US" sz="2200" dirty="0"/>
              <a:t>, </a:t>
            </a:r>
            <a:r>
              <a:rPr lang="el-GR" sz="2200" dirty="0" err="1"/>
              <a:t>Καρδαμίτσα</a:t>
            </a:r>
            <a:r>
              <a:rPr lang="el-GR" sz="2200" dirty="0"/>
              <a:t>, Αθήνα</a:t>
            </a:r>
          </a:p>
          <a:p>
            <a:pPr algn="just"/>
            <a:r>
              <a:rPr lang="el-GR" sz="2200" dirty="0">
                <a:ea typeface="Calibri" panose="020F0502020204030204" pitchFamily="34" charset="0"/>
                <a:cs typeface="Times New Roman" panose="02020603050405020304" pitchFamily="18" charset="0"/>
              </a:rPr>
              <a:t>Κωνσταντινόπουλος, Β.Λ., </a:t>
            </a:r>
            <a:r>
              <a:rPr lang="el-GR" sz="2200" dirty="0" err="1">
                <a:ea typeface="Calibri" panose="020F0502020204030204" pitchFamily="34" charset="0"/>
                <a:cs typeface="Times New Roman" panose="02020603050405020304" pitchFamily="18" charset="0"/>
              </a:rPr>
              <a:t>Πανομήτρος</a:t>
            </a:r>
            <a:r>
              <a:rPr lang="el-GR" sz="2200" dirty="0">
                <a:ea typeface="Calibri" panose="020F0502020204030204" pitchFamily="34" charset="0"/>
                <a:cs typeface="Times New Roman" panose="02020603050405020304" pitchFamily="18" charset="0"/>
              </a:rPr>
              <a:t>, Δ.Κ. (2010), </a:t>
            </a:r>
            <a:r>
              <a:rPr lang="el-GR" sz="2200" i="1" dirty="0">
                <a:ea typeface="Calibri" panose="020F0502020204030204" pitchFamily="34" charset="0"/>
                <a:cs typeface="Times New Roman" panose="02020603050405020304" pitchFamily="18" charset="0"/>
              </a:rPr>
              <a:t>Το Ύφος του Αρχαίου Ελληνικού Πεζού Λόγου</a:t>
            </a:r>
            <a:r>
              <a:rPr lang="el-GR" sz="2200" dirty="0">
                <a:ea typeface="Calibri" panose="020F0502020204030204" pitchFamily="34" charset="0"/>
                <a:cs typeface="Times New Roman" panose="02020603050405020304" pitchFamily="18" charset="0"/>
              </a:rPr>
              <a:t>, τόμος 1</a:t>
            </a:r>
            <a:r>
              <a:rPr lang="el-GR" sz="2200" baseline="30000" dirty="0">
                <a:ea typeface="Calibri" panose="020F0502020204030204" pitchFamily="34" charset="0"/>
                <a:cs typeface="Times New Roman" panose="02020603050405020304" pitchFamily="18" charset="0"/>
              </a:rPr>
              <a:t>ος</a:t>
            </a:r>
            <a:r>
              <a:rPr lang="el-GR" sz="2200" dirty="0">
                <a:ea typeface="Calibri" panose="020F0502020204030204" pitchFamily="34" charset="0"/>
                <a:cs typeface="Times New Roman" panose="02020603050405020304" pitchFamily="18" charset="0"/>
              </a:rPr>
              <a:t>, </a:t>
            </a:r>
            <a:r>
              <a:rPr lang="el-GR" sz="2200" dirty="0" err="1">
                <a:ea typeface="Calibri" panose="020F0502020204030204" pitchFamily="34" charset="0"/>
                <a:cs typeface="Times New Roman" panose="02020603050405020304" pitchFamily="18" charset="0"/>
              </a:rPr>
              <a:t>επιμ</a:t>
            </a:r>
            <a:r>
              <a:rPr lang="en-US" sz="2200" dirty="0">
                <a:ea typeface="Calibri" panose="020F0502020204030204" pitchFamily="34" charset="0"/>
                <a:cs typeface="Times New Roman" panose="02020603050405020304" pitchFamily="18" charset="0"/>
              </a:rPr>
              <a:t>.</a:t>
            </a:r>
            <a:r>
              <a:rPr lang="el-GR" sz="2200" dirty="0">
                <a:ea typeface="Calibri" panose="020F0502020204030204" pitchFamily="34" charset="0"/>
                <a:cs typeface="Times New Roman" panose="02020603050405020304" pitchFamily="18" charset="0"/>
              </a:rPr>
              <a:t>, Ξανθάκη- Καραμάνου, Γ., </a:t>
            </a:r>
            <a:r>
              <a:rPr lang="el-GR" sz="2200" dirty="0" err="1">
                <a:ea typeface="Calibri" panose="020F0502020204030204" pitchFamily="34" charset="0"/>
                <a:cs typeface="Times New Roman" panose="02020603050405020304" pitchFamily="18" charset="0"/>
              </a:rPr>
              <a:t>Παπαζήση</a:t>
            </a:r>
            <a:r>
              <a:rPr lang="el-GR" sz="2200" dirty="0">
                <a:ea typeface="Calibri" panose="020F0502020204030204" pitchFamily="34" charset="0"/>
                <a:cs typeface="Times New Roman" panose="02020603050405020304" pitchFamily="18" charset="0"/>
              </a:rPr>
              <a:t>, Αθήνα</a:t>
            </a:r>
            <a:endParaRPr lang="el-GR" sz="2200" dirty="0"/>
          </a:p>
          <a:p>
            <a:pPr algn="just"/>
            <a:r>
              <a:rPr lang="en-US" sz="2200" dirty="0">
                <a:effectLst/>
                <a:ea typeface="Calibri" panose="020F0502020204030204" pitchFamily="34" charset="0"/>
                <a:cs typeface="Times New Roman" panose="02020603050405020304" pitchFamily="18" charset="0"/>
              </a:rPr>
              <a:t>McDowell, D.M. (1982), </a:t>
            </a:r>
            <a:r>
              <a:rPr lang="en-US" sz="2200" i="1" dirty="0">
                <a:effectLst/>
                <a:ea typeface="Calibri" panose="020F0502020204030204" pitchFamily="34" charset="0"/>
                <a:cs typeface="Times New Roman" panose="02020603050405020304" pitchFamily="18" charset="0"/>
              </a:rPr>
              <a:t>Gorgias Encomium of Helen</a:t>
            </a:r>
            <a:r>
              <a:rPr lang="en-US" sz="2200" dirty="0">
                <a:effectLst/>
                <a:ea typeface="Calibri" panose="020F0502020204030204" pitchFamily="34" charset="0"/>
                <a:cs typeface="Times New Roman" panose="02020603050405020304" pitchFamily="18" charset="0"/>
              </a:rPr>
              <a:t>, </a:t>
            </a:r>
            <a:r>
              <a:rPr lang="el-GR" sz="2200" dirty="0" err="1">
                <a:effectLst/>
                <a:ea typeface="Calibri" panose="020F0502020204030204" pitchFamily="34" charset="0"/>
                <a:cs typeface="Times New Roman" panose="02020603050405020304" pitchFamily="18" charset="0"/>
              </a:rPr>
              <a:t>επιμ</a:t>
            </a:r>
            <a:r>
              <a:rPr lang="en-US" sz="2200" dirty="0">
                <a:effectLst/>
                <a:ea typeface="Calibri" panose="020F0502020204030204" pitchFamily="34" charset="0"/>
                <a:cs typeface="Times New Roman" panose="02020603050405020304" pitchFamily="18" charset="0"/>
              </a:rPr>
              <a:t>. Rowe, C., Bristol Classical Press, Bristol</a:t>
            </a:r>
            <a:endParaRPr lang="el-GR" sz="22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l-GR" sz="2200" dirty="0" err="1">
                <a:effectLst/>
                <a:ea typeface="Calibri" panose="020F0502020204030204" pitchFamily="34" charset="0"/>
                <a:cs typeface="Times New Roman" panose="02020603050405020304" pitchFamily="18" charset="0"/>
              </a:rPr>
              <a:t>Πεντζοπούλου</a:t>
            </a:r>
            <a:r>
              <a:rPr lang="el-GR" sz="2200" dirty="0">
                <a:effectLst/>
                <a:ea typeface="Calibri" panose="020F0502020204030204" pitchFamily="34" charset="0"/>
                <a:cs typeface="Times New Roman" panose="02020603050405020304" pitchFamily="18" charset="0"/>
              </a:rPr>
              <a:t>- </a:t>
            </a:r>
            <a:r>
              <a:rPr lang="el-GR" sz="2200" dirty="0" err="1">
                <a:effectLst/>
                <a:ea typeface="Calibri" panose="020F0502020204030204" pitchFamily="34" charset="0"/>
                <a:cs typeface="Times New Roman" panose="02020603050405020304" pitchFamily="18" charset="0"/>
              </a:rPr>
              <a:t>Βαλαλά</a:t>
            </a:r>
            <a:r>
              <a:rPr lang="el-GR" sz="2200" dirty="0">
                <a:effectLst/>
                <a:ea typeface="Calibri" panose="020F0502020204030204" pitchFamily="34" charset="0"/>
                <a:cs typeface="Times New Roman" panose="02020603050405020304" pitchFamily="18" charset="0"/>
              </a:rPr>
              <a:t>, Τ. (1999), </a:t>
            </a:r>
            <a:r>
              <a:rPr lang="el-GR" sz="2200" i="1" dirty="0">
                <a:effectLst/>
                <a:ea typeface="Calibri" panose="020F0502020204030204" pitchFamily="34" charset="0"/>
                <a:cs typeface="Times New Roman" panose="02020603050405020304" pitchFamily="18" charset="0"/>
              </a:rPr>
              <a:t>Γοργίας</a:t>
            </a:r>
            <a:r>
              <a:rPr lang="el-GR" sz="2200" dirty="0">
                <a:effectLst/>
                <a:ea typeface="Calibri" panose="020F0502020204030204" pitchFamily="34" charset="0"/>
                <a:cs typeface="Times New Roman" panose="02020603050405020304" pitchFamily="18" charset="0"/>
              </a:rPr>
              <a:t>, </a:t>
            </a:r>
            <a:r>
              <a:rPr lang="el-GR" sz="2200" dirty="0" err="1">
                <a:effectLst/>
                <a:ea typeface="Calibri" panose="020F0502020204030204" pitchFamily="34" charset="0"/>
                <a:cs typeface="Times New Roman" panose="02020603050405020304" pitchFamily="18" charset="0"/>
              </a:rPr>
              <a:t>Ζήτρος</a:t>
            </a:r>
            <a:r>
              <a:rPr lang="el-GR" sz="2200" dirty="0">
                <a:effectLst/>
                <a:ea typeface="Calibri" panose="020F0502020204030204" pitchFamily="34" charset="0"/>
                <a:cs typeface="Times New Roman" panose="02020603050405020304" pitchFamily="18" charset="0"/>
              </a:rPr>
              <a:t>, Θεσσαλονίκη</a:t>
            </a:r>
          </a:p>
          <a:p>
            <a:pPr algn="just">
              <a:lnSpc>
                <a:spcPct val="107000"/>
              </a:lnSpc>
              <a:spcAft>
                <a:spcPts val="800"/>
              </a:spcAft>
            </a:pPr>
            <a:endParaRPr lang="el-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1800" dirty="0">
              <a:effectLst/>
              <a:ea typeface="Calibri" panose="020F0502020204030204" pitchFamily="34" charset="0"/>
              <a:cs typeface="Times New Roman" panose="02020603050405020304" pitchFamily="18" charset="0"/>
            </a:endParaRPr>
          </a:p>
          <a:p>
            <a:endParaRPr lang="el-GR" sz="1800" dirty="0">
              <a:effectLst/>
              <a:ea typeface="Calibri" panose="020F0502020204030204" pitchFamily="34" charset="0"/>
              <a:cs typeface="Times New Roman" panose="02020603050405020304" pitchFamily="18" charset="0"/>
            </a:endParaRPr>
          </a:p>
          <a:p>
            <a:endParaRPr lang="el-GR" sz="1800" dirty="0">
              <a:effectLs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1442664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60EBF66-791C-4074-A57A-502628A76B65}"/>
              </a:ext>
            </a:extLst>
          </p:cNvPr>
          <p:cNvSpPr>
            <a:spLocks noGrp="1"/>
          </p:cNvSpPr>
          <p:nvPr>
            <p:ph type="title"/>
          </p:nvPr>
        </p:nvSpPr>
        <p:spPr/>
        <p:txBody>
          <a:bodyPr/>
          <a:lstStyle/>
          <a:p>
            <a:r>
              <a:rPr lang="el-GR" dirty="0">
                <a:ea typeface="Verdana" panose="020B0604030504040204" pitchFamily="34" charset="0"/>
              </a:rPr>
              <a:t>Ο λόγος γενικά</a:t>
            </a:r>
          </a:p>
        </p:txBody>
      </p:sp>
      <p:sp>
        <p:nvSpPr>
          <p:cNvPr id="3" name="Θέση περιεχομένου 2">
            <a:extLst>
              <a:ext uri="{FF2B5EF4-FFF2-40B4-BE49-F238E27FC236}">
                <a16:creationId xmlns:a16="http://schemas.microsoft.com/office/drawing/2014/main" xmlns="" id="{6BD6962C-A686-45C0-BAB0-8F8402A12539}"/>
              </a:ext>
            </a:extLst>
          </p:cNvPr>
          <p:cNvSpPr>
            <a:spLocks noGrp="1"/>
          </p:cNvSpPr>
          <p:nvPr>
            <p:ph idx="1"/>
          </p:nvPr>
        </p:nvSpPr>
        <p:spPr>
          <a:xfrm>
            <a:off x="1066800" y="2056749"/>
            <a:ext cx="10058400" cy="4023360"/>
          </a:xfrm>
        </p:spPr>
        <p:txBody>
          <a:bodyPr>
            <a:normAutofit/>
          </a:bodyPr>
          <a:lstStyle/>
          <a:p>
            <a:pPr marL="457200" indent="-457200" algn="just">
              <a:buFont typeface="+mj-lt"/>
              <a:buAutoNum type="arabicPeriod"/>
            </a:pPr>
            <a:r>
              <a:rPr lang="el-GR" sz="2800" dirty="0">
                <a:ea typeface="Verdana" panose="020B0604030504040204" pitchFamily="34" charset="0"/>
              </a:rPr>
              <a:t>Αναφέρεται στην υπεράσπιση ενός προσώπου που παραδοσιακά θεωρείται κακό ή ανήθικο.</a:t>
            </a:r>
          </a:p>
          <a:p>
            <a:pPr marL="457200" indent="-457200" algn="just">
              <a:buFont typeface="+mj-lt"/>
              <a:buAutoNum type="arabicPeriod"/>
            </a:pPr>
            <a:endParaRPr lang="el-GR" sz="2800" dirty="0">
              <a:ea typeface="Verdana" panose="020B0604030504040204" pitchFamily="34" charset="0"/>
            </a:endParaRPr>
          </a:p>
          <a:p>
            <a:pPr marL="457200" indent="-457200" algn="just">
              <a:buFont typeface="+mj-lt"/>
              <a:buAutoNum type="arabicPeriod"/>
            </a:pPr>
            <a:r>
              <a:rPr lang="el-GR" sz="2800" dirty="0">
                <a:ea typeface="Verdana" panose="020B0604030504040204" pitchFamily="34" charset="0"/>
              </a:rPr>
              <a:t>Σκοπός του είναι να δείξει πώς η επιδέξια επιχειρηματολογία μπορεί να παρουσιάσει ακόμα και την χειρότερη περίπτωση ως καλή.</a:t>
            </a:r>
          </a:p>
          <a:p>
            <a:pPr marL="457200" indent="-457200" algn="just">
              <a:buFont typeface="+mj-lt"/>
              <a:buAutoNum type="arabicPeriod"/>
            </a:pPr>
            <a:endParaRPr lang="el-GR" sz="2800" dirty="0">
              <a:ea typeface="Verdana" panose="020B0604030504040204" pitchFamily="34" charset="0"/>
            </a:endParaRPr>
          </a:p>
          <a:p>
            <a:pPr marL="457200" indent="-457200" algn="just">
              <a:buFont typeface="+mj-lt"/>
              <a:buAutoNum type="arabicPeriod"/>
            </a:pPr>
            <a:r>
              <a:rPr lang="el-GR" sz="2800" dirty="0">
                <a:ea typeface="Verdana" panose="020B0604030504040204" pitchFamily="34" charset="0"/>
              </a:rPr>
              <a:t>Γράφτηκε ως προφορική άσκηση.</a:t>
            </a:r>
          </a:p>
        </p:txBody>
      </p:sp>
    </p:spTree>
    <p:extLst>
      <p:ext uri="{BB962C8B-B14F-4D97-AF65-F5344CB8AC3E}">
        <p14:creationId xmlns:p14="http://schemas.microsoft.com/office/powerpoint/2010/main" xmlns="" val="730010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0410A26-B5DB-4F56-82F8-45957850AC8B}"/>
              </a:ext>
            </a:extLst>
          </p:cNvPr>
          <p:cNvSpPr>
            <a:spLocks noGrp="1"/>
          </p:cNvSpPr>
          <p:nvPr>
            <p:ph type="title"/>
          </p:nvPr>
        </p:nvSpPr>
        <p:spPr/>
        <p:txBody>
          <a:bodyPr/>
          <a:lstStyle/>
          <a:p>
            <a:r>
              <a:rPr lang="el-GR" dirty="0"/>
              <a:t>Προτείνονται 4 κύρια επιχειρήματα για την αθωότητα της Ελένης</a:t>
            </a:r>
          </a:p>
        </p:txBody>
      </p:sp>
      <p:sp>
        <p:nvSpPr>
          <p:cNvPr id="3" name="Θέση περιεχομένου 2">
            <a:extLst>
              <a:ext uri="{FF2B5EF4-FFF2-40B4-BE49-F238E27FC236}">
                <a16:creationId xmlns:a16="http://schemas.microsoft.com/office/drawing/2014/main" xmlns="" id="{B54586DC-86D0-4F46-9D47-01FCF5891096}"/>
              </a:ext>
            </a:extLst>
          </p:cNvPr>
          <p:cNvSpPr>
            <a:spLocks noGrp="1"/>
          </p:cNvSpPr>
          <p:nvPr>
            <p:ph idx="1"/>
          </p:nvPr>
        </p:nvSpPr>
        <p:spPr>
          <a:xfrm>
            <a:off x="1066800" y="2513950"/>
            <a:ext cx="10058400" cy="3450752"/>
          </a:xfrm>
        </p:spPr>
        <p:txBody>
          <a:bodyPr>
            <a:normAutofit/>
          </a:bodyPr>
          <a:lstStyle/>
          <a:p>
            <a:pPr algn="just">
              <a:buFont typeface="Arial" panose="020B0604020202020204" pitchFamily="34" charset="0"/>
              <a:buChar char="•"/>
            </a:pPr>
            <a:r>
              <a:rPr lang="el-GR" sz="2800" dirty="0"/>
              <a:t> Η Ελένη ακολούθησε τον Πάρη εξαιτίας της επιθυμίας της μοίρας ή των θεών.</a:t>
            </a:r>
          </a:p>
          <a:p>
            <a:pPr algn="just">
              <a:buFont typeface="Arial" panose="020B0604020202020204" pitchFamily="34" charset="0"/>
              <a:buChar char="•"/>
            </a:pPr>
            <a:r>
              <a:rPr lang="el-GR" sz="2800" dirty="0"/>
              <a:t>Η Ελένη «υπάκουσε» στις προσταγές του αναπόφευκτου πεπρωμένου.</a:t>
            </a:r>
          </a:p>
          <a:p>
            <a:pPr algn="just">
              <a:buFont typeface="Arial" panose="020B0604020202020204" pitchFamily="34" charset="0"/>
              <a:buChar char="•"/>
            </a:pPr>
            <a:r>
              <a:rPr lang="el-GR" sz="2800" dirty="0"/>
              <a:t>Η Ελένη απήχθη με τη βία, πειθόμενη με λόγια.</a:t>
            </a:r>
          </a:p>
          <a:p>
            <a:pPr algn="just">
              <a:buFont typeface="Arial" panose="020B0604020202020204" pitchFamily="34" charset="0"/>
              <a:buChar char="•"/>
            </a:pPr>
            <a:r>
              <a:rPr lang="el-GR" sz="2800" dirty="0"/>
              <a:t>Η Ελένη παρασύρθηκε από έρωτα για τον Πάρη.</a:t>
            </a:r>
          </a:p>
        </p:txBody>
      </p:sp>
    </p:spTree>
    <p:extLst>
      <p:ext uri="{BB962C8B-B14F-4D97-AF65-F5344CB8AC3E}">
        <p14:creationId xmlns:p14="http://schemas.microsoft.com/office/powerpoint/2010/main" xmlns="" val="80137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2EB809D-FA74-455F-ACB7-C35D7C3A741F}"/>
              </a:ext>
            </a:extLst>
          </p:cNvPr>
          <p:cNvSpPr>
            <a:spLocks noGrp="1"/>
          </p:cNvSpPr>
          <p:nvPr>
            <p:ph type="title"/>
          </p:nvPr>
        </p:nvSpPr>
        <p:spPr/>
        <p:txBody>
          <a:bodyPr/>
          <a:lstStyle/>
          <a:p>
            <a:r>
              <a:rPr lang="el-GR" dirty="0"/>
              <a:t>Η δομή του λόγου</a:t>
            </a:r>
          </a:p>
        </p:txBody>
      </p:sp>
      <p:sp>
        <p:nvSpPr>
          <p:cNvPr id="3" name="Θέση περιεχομένου 2">
            <a:extLst>
              <a:ext uri="{FF2B5EF4-FFF2-40B4-BE49-F238E27FC236}">
                <a16:creationId xmlns:a16="http://schemas.microsoft.com/office/drawing/2014/main" xmlns="" id="{FADAF068-3591-43BD-A94E-6F86E600CE0D}"/>
              </a:ext>
            </a:extLst>
          </p:cNvPr>
          <p:cNvSpPr>
            <a:spLocks noGrp="1"/>
          </p:cNvSpPr>
          <p:nvPr>
            <p:ph idx="1"/>
          </p:nvPr>
        </p:nvSpPr>
        <p:spPr>
          <a:xfrm>
            <a:off x="1066800" y="1944207"/>
            <a:ext cx="10058400" cy="4344051"/>
          </a:xfrm>
        </p:spPr>
        <p:txBody>
          <a:bodyPr>
            <a:normAutofit lnSpcReduction="10000"/>
          </a:bodyPr>
          <a:lstStyle/>
          <a:p>
            <a:pPr marL="0" indent="0" algn="just">
              <a:buNone/>
            </a:pPr>
            <a:r>
              <a:rPr lang="el-GR" b="1" dirty="0"/>
              <a:t>§§1-2: Εισαγωγή</a:t>
            </a:r>
          </a:p>
          <a:p>
            <a:pPr algn="just"/>
            <a:r>
              <a:rPr lang="el-GR" dirty="0"/>
              <a:t>Ο λόγος ξεκινά με την δήλωση πως σκοπός του ομιλητή είναι να αποδείξει πως αδίκως κατηγορείται η Ελένη.</a:t>
            </a:r>
          </a:p>
          <a:p>
            <a:pPr marL="0" indent="0" algn="just">
              <a:buNone/>
            </a:pPr>
            <a:r>
              <a:rPr lang="el-GR" b="1" dirty="0"/>
              <a:t>§§3-5: Καταγωγή και ομορφιά της Ελένης </a:t>
            </a:r>
          </a:p>
          <a:p>
            <a:pPr marL="0" indent="0" algn="just">
              <a:buNone/>
            </a:pPr>
            <a:r>
              <a:rPr lang="el-GR" dirty="0"/>
              <a:t>Δίνονται λίγα βιογραφικά στοιχεία (γέννηση, γάμος κ.ά.).</a:t>
            </a:r>
          </a:p>
          <a:p>
            <a:pPr marL="0" indent="0" algn="just">
              <a:buNone/>
            </a:pPr>
            <a:r>
              <a:rPr lang="el-GR" b="1" dirty="0"/>
              <a:t>§§6-19: Επιχειρήματα σχετικά με το θέμα</a:t>
            </a:r>
          </a:p>
          <a:p>
            <a:pPr marL="0" indent="0" algn="just">
              <a:buNone/>
            </a:pPr>
            <a:r>
              <a:rPr lang="el-GR" dirty="0"/>
              <a:t>Στην ενότητα αυτή εντοπίζεται το σπουδαιότερο ίσως απόσπασμα του εγκωμίου, αυτό που σχετίζεται με τον λόγο.</a:t>
            </a:r>
          </a:p>
          <a:p>
            <a:pPr marL="0" indent="0" algn="just">
              <a:buNone/>
            </a:pPr>
            <a:r>
              <a:rPr lang="el-GR" b="1" dirty="0"/>
              <a:t>§§20-21: Επίλογος</a:t>
            </a:r>
          </a:p>
          <a:p>
            <a:pPr marL="0" indent="0" algn="just">
              <a:buNone/>
            </a:pPr>
            <a:r>
              <a:rPr lang="el-GR" sz="2000" dirty="0">
                <a:ea typeface="Verdana" panose="020B0604030504040204" pitchFamily="34" charset="0"/>
              </a:rPr>
              <a:t>Αυτό που ενδιαφέρει τον Γοργία είναι να εξάψει συναισθήματα και να επηρεάσει τη συμπεριφορά του ακροατηρίου.</a:t>
            </a:r>
          </a:p>
        </p:txBody>
      </p:sp>
    </p:spTree>
    <p:extLst>
      <p:ext uri="{BB962C8B-B14F-4D97-AF65-F5344CB8AC3E}">
        <p14:creationId xmlns:p14="http://schemas.microsoft.com/office/powerpoint/2010/main" xmlns="" val="3331867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0DB6646-18B1-48AB-B6C4-93D0D3DB3AA9}"/>
              </a:ext>
            </a:extLst>
          </p:cNvPr>
          <p:cNvSpPr>
            <a:spLocks noGrp="1"/>
          </p:cNvSpPr>
          <p:nvPr>
            <p:ph type="title"/>
          </p:nvPr>
        </p:nvSpPr>
        <p:spPr/>
        <p:txBody>
          <a:bodyPr/>
          <a:lstStyle/>
          <a:p>
            <a:pPr algn="ctr"/>
            <a:r>
              <a:rPr lang="el-GR" dirty="0"/>
              <a:t>§1</a:t>
            </a:r>
          </a:p>
        </p:txBody>
      </p:sp>
      <p:sp>
        <p:nvSpPr>
          <p:cNvPr id="3" name="Θέση περιεχομένου 2">
            <a:extLst>
              <a:ext uri="{FF2B5EF4-FFF2-40B4-BE49-F238E27FC236}">
                <a16:creationId xmlns:a16="http://schemas.microsoft.com/office/drawing/2014/main" xmlns="" id="{B72B0C2D-8610-42B8-8B16-378319C6615E}"/>
              </a:ext>
            </a:extLst>
          </p:cNvPr>
          <p:cNvSpPr>
            <a:spLocks noGrp="1"/>
          </p:cNvSpPr>
          <p:nvPr>
            <p:ph idx="1"/>
          </p:nvPr>
        </p:nvSpPr>
        <p:spPr>
          <a:xfrm>
            <a:off x="140677" y="1934307"/>
            <a:ext cx="11910646" cy="4396155"/>
          </a:xfrm>
        </p:spPr>
        <p:txBody>
          <a:bodyPr>
            <a:normAutofit lnSpcReduction="10000"/>
          </a:bodyPr>
          <a:lstStyle/>
          <a:p>
            <a:pPr algn="just">
              <a:buFont typeface="Arial" panose="020B0604020202020204" pitchFamily="34" charset="0"/>
              <a:buChar char="•"/>
            </a:pPr>
            <a:r>
              <a:rPr lang="el-GR" dirty="0"/>
              <a:t>Δηλώνεται το θέμα για το οποίο πρόκειται να γίνει λόγος: «Πρέπει να επαινεί κανείς ό,τι είναι άξιο επαίνου και να κατηγορεί ό,τι είναι άξιο ψόγου</a:t>
            </a:r>
            <a:r>
              <a:rPr lang="el-GR" dirty="0">
                <a:cs typeface="Times New Roman" panose="02020603050405020304" pitchFamily="18" charset="0"/>
              </a:rPr>
              <a:t>‧ έτσι λοιπόν εγώ τώρα θα δείξω ότι είναι λάθος να κατηγορεί κανείς την Ελένη».</a:t>
            </a:r>
          </a:p>
          <a:p>
            <a:pPr algn="just"/>
            <a:endParaRPr lang="el-GR" dirty="0"/>
          </a:p>
          <a:p>
            <a:pPr algn="just">
              <a:buFont typeface="Arial" panose="020B0604020202020204" pitchFamily="34" charset="0"/>
              <a:buChar char="•"/>
            </a:pPr>
            <a:r>
              <a:rPr lang="el-GR" dirty="0"/>
              <a:t>Αναφορά στον </a:t>
            </a:r>
            <a:r>
              <a:rPr lang="el-GR" i="1" dirty="0" err="1"/>
              <a:t>κόσμον</a:t>
            </a:r>
            <a:r>
              <a:rPr lang="el-GR" dirty="0"/>
              <a:t>              όμορφη τάξη για το κάθε πράγμα.</a:t>
            </a:r>
          </a:p>
          <a:p>
            <a:pPr algn="just"/>
            <a:endParaRPr lang="el-GR" dirty="0"/>
          </a:p>
          <a:p>
            <a:pPr algn="just">
              <a:buFont typeface="Arial" panose="020B0604020202020204" pitchFamily="34" charset="0"/>
              <a:buChar char="•"/>
            </a:pPr>
            <a:r>
              <a:rPr lang="el-GR" dirty="0"/>
              <a:t>Η πειθώ και η διασκέδαση είναι οι δύο κύριοι λόγοι της ομιλίας (§5 </a:t>
            </a:r>
            <a:r>
              <a:rPr lang="el-GR" i="1" dirty="0" err="1"/>
              <a:t>πίστιν</a:t>
            </a:r>
            <a:r>
              <a:rPr lang="el-GR" dirty="0"/>
              <a:t>, </a:t>
            </a:r>
            <a:r>
              <a:rPr lang="el-GR" i="1" dirty="0" err="1"/>
              <a:t>τέρψιν</a:t>
            </a:r>
            <a:r>
              <a:rPr lang="el-GR" dirty="0"/>
              <a:t>). Υπάρχει όμως η καχυποψία αν η αλήθεια θυσιάζεται προκειμένου να επιτευχθούν αυτοί οι δύο σκοποί.</a:t>
            </a:r>
          </a:p>
          <a:p>
            <a:pPr algn="just"/>
            <a:endParaRPr lang="el-GR" dirty="0"/>
          </a:p>
          <a:p>
            <a:pPr algn="just">
              <a:buFont typeface="Arial" panose="020B0604020202020204" pitchFamily="34" charset="0"/>
              <a:buChar char="•"/>
            </a:pPr>
            <a:r>
              <a:rPr lang="el-GR" i="1" dirty="0" err="1"/>
              <a:t>ἀκοσμία</a:t>
            </a:r>
            <a:r>
              <a:rPr lang="el-GR" dirty="0"/>
              <a:t> ≠ </a:t>
            </a:r>
            <a:r>
              <a:rPr lang="el-GR" i="1" dirty="0"/>
              <a:t>κόσμος</a:t>
            </a:r>
          </a:p>
          <a:p>
            <a:pPr algn="just"/>
            <a:endParaRPr lang="el-GR" i="1" dirty="0"/>
          </a:p>
          <a:p>
            <a:pPr algn="just">
              <a:buFont typeface="Arial" panose="020B0604020202020204" pitchFamily="34" charset="0"/>
              <a:buChar char="•"/>
            </a:pPr>
            <a:r>
              <a:rPr lang="el-GR" dirty="0"/>
              <a:t>Είναι ένδειξη αμάθειας να κατηγορεί κάποιος όσα είναι άξια επαίνου και να επαινεί όσα είναι άξια ψόγου.</a:t>
            </a:r>
          </a:p>
        </p:txBody>
      </p:sp>
      <p:cxnSp>
        <p:nvCxnSpPr>
          <p:cNvPr id="5" name="Ευθύγραμμο βέλος σύνδεσης 4">
            <a:extLst>
              <a:ext uri="{FF2B5EF4-FFF2-40B4-BE49-F238E27FC236}">
                <a16:creationId xmlns:a16="http://schemas.microsoft.com/office/drawing/2014/main" xmlns="" id="{E52D33E3-E233-4B60-846D-7C5132ED22FA}"/>
              </a:ext>
            </a:extLst>
          </p:cNvPr>
          <p:cNvCxnSpPr>
            <a:cxnSpLocks/>
          </p:cNvCxnSpPr>
          <p:nvPr/>
        </p:nvCxnSpPr>
        <p:spPr>
          <a:xfrm>
            <a:off x="2672860" y="3161714"/>
            <a:ext cx="5345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3415082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A9DBB90-4FA0-477C-8BC1-097AF0D2F9E3}"/>
              </a:ext>
            </a:extLst>
          </p:cNvPr>
          <p:cNvSpPr>
            <a:spLocks noGrp="1"/>
          </p:cNvSpPr>
          <p:nvPr>
            <p:ph type="title"/>
          </p:nvPr>
        </p:nvSpPr>
        <p:spPr/>
        <p:txBody>
          <a:bodyPr/>
          <a:lstStyle/>
          <a:p>
            <a:pPr algn="ctr"/>
            <a:r>
              <a:rPr lang="el-GR" dirty="0"/>
              <a:t>§2</a:t>
            </a:r>
          </a:p>
        </p:txBody>
      </p:sp>
      <p:sp>
        <p:nvSpPr>
          <p:cNvPr id="3" name="Θέση περιεχομένου 2">
            <a:extLst>
              <a:ext uri="{FF2B5EF4-FFF2-40B4-BE49-F238E27FC236}">
                <a16:creationId xmlns:a16="http://schemas.microsoft.com/office/drawing/2014/main" xmlns="" id="{89ADFB48-4F94-42F7-AD8F-34E2D8E458DC}"/>
              </a:ext>
            </a:extLst>
          </p:cNvPr>
          <p:cNvSpPr>
            <a:spLocks noGrp="1"/>
          </p:cNvSpPr>
          <p:nvPr>
            <p:ph idx="1"/>
          </p:nvPr>
        </p:nvSpPr>
        <p:spPr/>
        <p:txBody>
          <a:bodyPr>
            <a:normAutofit/>
          </a:bodyPr>
          <a:lstStyle/>
          <a:p>
            <a:pPr algn="just"/>
            <a:r>
              <a:rPr lang="el-GR" sz="3600" dirty="0"/>
              <a:t>Έχοντας αναφέρει τις επικρατούσες απόψεις γύρω από το όνομα της Ελένης, λέει πως θα δώσει μία λογική στον λόγο του και πως θα απαλλάξει την κακόφημη Ελένη από τις κατηγορίες της, φανερώνοντας τις πραγματικές συνθήκες και σταματώντας την αμάθεια.</a:t>
            </a:r>
          </a:p>
        </p:txBody>
      </p:sp>
    </p:spTree>
    <p:extLst>
      <p:ext uri="{BB962C8B-B14F-4D97-AF65-F5344CB8AC3E}">
        <p14:creationId xmlns:p14="http://schemas.microsoft.com/office/powerpoint/2010/main" xmlns="" val="3394079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7D3F0C9-C1A6-4445-8066-8D2CD9D31C37}"/>
              </a:ext>
            </a:extLst>
          </p:cNvPr>
          <p:cNvSpPr>
            <a:spLocks noGrp="1"/>
          </p:cNvSpPr>
          <p:nvPr>
            <p:ph type="title"/>
          </p:nvPr>
        </p:nvSpPr>
        <p:spPr/>
        <p:txBody>
          <a:bodyPr/>
          <a:lstStyle/>
          <a:p>
            <a:pPr algn="ctr"/>
            <a:r>
              <a:rPr lang="el-GR" dirty="0"/>
              <a:t>§§3-4</a:t>
            </a:r>
            <a:br>
              <a:rPr lang="el-GR" dirty="0"/>
            </a:br>
            <a:r>
              <a:rPr lang="el-GR" dirty="0"/>
              <a:t>(Γέννηση της Ελένης)</a:t>
            </a:r>
          </a:p>
        </p:txBody>
      </p:sp>
      <p:sp>
        <p:nvSpPr>
          <p:cNvPr id="3" name="Θέση περιεχομένου 2">
            <a:extLst>
              <a:ext uri="{FF2B5EF4-FFF2-40B4-BE49-F238E27FC236}">
                <a16:creationId xmlns:a16="http://schemas.microsoft.com/office/drawing/2014/main" xmlns="" id="{88309ADC-5E3F-4530-9AD7-A650325003C4}"/>
              </a:ext>
            </a:extLst>
          </p:cNvPr>
          <p:cNvSpPr>
            <a:spLocks noGrp="1"/>
          </p:cNvSpPr>
          <p:nvPr>
            <p:ph idx="1"/>
          </p:nvPr>
        </p:nvSpPr>
        <p:spPr>
          <a:xfrm>
            <a:off x="1097280" y="2042682"/>
            <a:ext cx="10058400" cy="4023360"/>
          </a:xfrm>
        </p:spPr>
        <p:txBody>
          <a:bodyPr/>
          <a:lstStyle/>
          <a:p>
            <a:pPr algn="just"/>
            <a:r>
              <a:rPr lang="el-GR" sz="2400" dirty="0"/>
              <a:t>Μητέρα της ήταν η Λήδα (σύζυγος του βασιλιά της Σπάρτης </a:t>
            </a:r>
            <a:r>
              <a:rPr lang="el-GR" sz="2400" dirty="0" err="1"/>
              <a:t>Τυνδάρεω</a:t>
            </a:r>
            <a:r>
              <a:rPr lang="el-GR" sz="2400" dirty="0"/>
              <a:t>).</a:t>
            </a:r>
          </a:p>
          <a:p>
            <a:pPr algn="just"/>
            <a:r>
              <a:rPr lang="el-GR" sz="2400" dirty="0"/>
              <a:t>Πατέρας της ήταν ο Δίας, ο οποίος προσέγγισε την Λήδα μεταμφιεσμένος σε κύκνο και έτσι γεννήθηκαν η Ελένη, η Κλυταιμνήστρα, ο Κάστωρ και ο Πολυδεύκης.</a:t>
            </a:r>
          </a:p>
          <a:p>
            <a:pPr algn="just"/>
            <a:endParaRPr lang="el-GR" dirty="0"/>
          </a:p>
          <a:p>
            <a:pPr algn="just"/>
            <a:endParaRPr lang="el-GR" dirty="0"/>
          </a:p>
          <a:p>
            <a:pPr algn="just"/>
            <a:r>
              <a:rPr lang="el-GR" sz="2400" dirty="0"/>
              <a:t>Γεννημένη από τέτοιους γονείς η Ελένη είχε ομορφιά όμοια με αυτήν των θεών και για χάρη της ξεσήκωσε τις ερωτικές επιθυμίες πολλών ανδρών (πλουσίων, ευγενών ως προς την καταγωγή, δυνατών ως προς το σώμα, σοφών).</a:t>
            </a:r>
          </a:p>
          <a:p>
            <a:pPr marL="0" indent="0" algn="just">
              <a:buNone/>
            </a:pPr>
            <a:endParaRPr lang="el-GR" dirty="0"/>
          </a:p>
        </p:txBody>
      </p:sp>
      <p:sp>
        <p:nvSpPr>
          <p:cNvPr id="7" name="Βέλος: Κάτω 6">
            <a:extLst>
              <a:ext uri="{FF2B5EF4-FFF2-40B4-BE49-F238E27FC236}">
                <a16:creationId xmlns:a16="http://schemas.microsoft.com/office/drawing/2014/main" xmlns="" id="{9BA5A961-B595-40D7-8E90-8AD6DD540183}"/>
              </a:ext>
            </a:extLst>
          </p:cNvPr>
          <p:cNvSpPr/>
          <p:nvPr/>
        </p:nvSpPr>
        <p:spPr>
          <a:xfrm flipH="1">
            <a:off x="6035039" y="3674358"/>
            <a:ext cx="121921" cy="76000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130612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FBBFEB-F70E-46C7-AFDC-4F69494C0489}"/>
              </a:ext>
            </a:extLst>
          </p:cNvPr>
          <p:cNvSpPr>
            <a:spLocks noGrp="1"/>
          </p:cNvSpPr>
          <p:nvPr>
            <p:ph type="title"/>
          </p:nvPr>
        </p:nvSpPr>
        <p:spPr/>
        <p:txBody>
          <a:bodyPr/>
          <a:lstStyle/>
          <a:p>
            <a:pPr algn="ctr"/>
            <a:r>
              <a:rPr lang="el-GR" dirty="0"/>
              <a:t>§6</a:t>
            </a:r>
            <a:br>
              <a:rPr lang="el-GR" dirty="0"/>
            </a:br>
            <a:r>
              <a:rPr lang="el-GR" dirty="0"/>
              <a:t>(1</a:t>
            </a:r>
            <a:r>
              <a:rPr lang="el-GR" baseline="30000" dirty="0"/>
              <a:t>η</a:t>
            </a:r>
            <a:r>
              <a:rPr lang="el-GR" dirty="0"/>
              <a:t> αιτία)</a:t>
            </a:r>
          </a:p>
        </p:txBody>
      </p:sp>
      <p:sp>
        <p:nvSpPr>
          <p:cNvPr id="3" name="Θέση περιεχομένου 2">
            <a:extLst>
              <a:ext uri="{FF2B5EF4-FFF2-40B4-BE49-F238E27FC236}">
                <a16:creationId xmlns:a16="http://schemas.microsoft.com/office/drawing/2014/main" xmlns="" id="{32DC32FD-0AAD-42A4-AC82-CC754D718AD9}"/>
              </a:ext>
            </a:extLst>
          </p:cNvPr>
          <p:cNvSpPr>
            <a:spLocks noGrp="1"/>
          </p:cNvSpPr>
          <p:nvPr>
            <p:ph idx="1"/>
          </p:nvPr>
        </p:nvSpPr>
        <p:spPr>
          <a:xfrm>
            <a:off x="1097280" y="1845733"/>
            <a:ext cx="10170942" cy="4414389"/>
          </a:xfrm>
        </p:spPr>
        <p:txBody>
          <a:bodyPr>
            <a:normAutofit/>
          </a:bodyPr>
          <a:lstStyle/>
          <a:p>
            <a:pPr algn="ctr"/>
            <a:r>
              <a:rPr lang="el-GR" sz="2200" dirty="0"/>
              <a:t>Η Ελένη αρπάχθηκε χάρη στις προσταγές της Τύχης, της θέλησης των θεών και των αποφάσεων της Ανάγκης (</a:t>
            </a:r>
            <a:r>
              <a:rPr lang="el-GR" sz="2200" i="1" dirty="0"/>
              <a:t>Τύχης </a:t>
            </a:r>
            <a:r>
              <a:rPr lang="el-GR" sz="2200" i="1" dirty="0" err="1"/>
              <a:t>βουλήμασι</a:t>
            </a:r>
            <a:r>
              <a:rPr lang="el-GR" sz="2200" i="1" dirty="0"/>
              <a:t> </a:t>
            </a:r>
            <a:r>
              <a:rPr lang="el-GR" sz="2200" i="1" dirty="0" err="1"/>
              <a:t>καὶ</a:t>
            </a:r>
            <a:r>
              <a:rPr lang="el-GR" sz="2200" i="1" dirty="0"/>
              <a:t> </a:t>
            </a:r>
            <a:r>
              <a:rPr lang="el-GR" sz="2200" i="1" dirty="0" err="1"/>
              <a:t>θεῶν</a:t>
            </a:r>
            <a:r>
              <a:rPr lang="el-GR" sz="2200" i="1" dirty="0"/>
              <a:t> </a:t>
            </a:r>
            <a:r>
              <a:rPr lang="el-GR" sz="2200" i="1" dirty="0" err="1"/>
              <a:t>βουλεύμασι</a:t>
            </a:r>
            <a:r>
              <a:rPr lang="el-GR" sz="2200" i="1" dirty="0"/>
              <a:t> </a:t>
            </a:r>
            <a:r>
              <a:rPr lang="el-GR" sz="2200" i="1" dirty="0" err="1"/>
              <a:t>καὶ</a:t>
            </a:r>
            <a:r>
              <a:rPr lang="el-GR" sz="2200" i="1" dirty="0"/>
              <a:t> </a:t>
            </a:r>
            <a:r>
              <a:rPr lang="el-GR" sz="2200" i="1" dirty="0" err="1"/>
              <a:t>Ἀνάγκης</a:t>
            </a:r>
            <a:r>
              <a:rPr lang="el-GR" sz="2200" i="1" dirty="0"/>
              <a:t> </a:t>
            </a:r>
            <a:r>
              <a:rPr lang="el-GR" sz="2200" i="1" dirty="0" err="1"/>
              <a:t>ψηφίσμασιν</a:t>
            </a:r>
            <a:r>
              <a:rPr lang="el-GR" sz="2200" dirty="0"/>
              <a:t>).</a:t>
            </a:r>
          </a:p>
          <a:p>
            <a:pPr algn="ctr"/>
            <a:endParaRPr lang="el-GR" sz="2200" dirty="0"/>
          </a:p>
          <a:p>
            <a:pPr algn="just"/>
            <a:r>
              <a:rPr lang="el-GR" sz="2200" dirty="0"/>
              <a:t>Αν η Ελένη αρπάχθηκε σύμφωνα με τη θέληση των θεών, τότε άξιοι κατηγορίας είναι όσοι μέμφονται την Ελένη, μιας και ο άνθρωπος δεν είναι σε θέση να εμποδίσει τη σκέψη των θεών. Το </a:t>
            </a:r>
            <a:r>
              <a:rPr lang="el-GR" sz="2200" i="1" dirty="0" err="1"/>
              <a:t>κρεῖσσον</a:t>
            </a:r>
            <a:r>
              <a:rPr lang="el-GR" sz="2200" dirty="0"/>
              <a:t> (θεός) δεν μπορεί να εμποδιστεί από το </a:t>
            </a:r>
            <a:r>
              <a:rPr lang="el-GR" sz="2200" i="1" dirty="0" err="1"/>
              <a:t>ἧσσον</a:t>
            </a:r>
            <a:r>
              <a:rPr lang="el-GR" sz="2200" dirty="0"/>
              <a:t> (άνθρωπος).</a:t>
            </a:r>
          </a:p>
          <a:p>
            <a:pPr marL="0" indent="0">
              <a:buNone/>
            </a:pPr>
            <a:endParaRPr lang="el-GR" sz="2200" dirty="0"/>
          </a:p>
          <a:p>
            <a:pPr marL="0" indent="0">
              <a:buNone/>
            </a:pPr>
            <a:endParaRPr lang="el-GR" sz="2200" dirty="0"/>
          </a:p>
          <a:p>
            <a:pPr marL="0" indent="0" algn="ctr">
              <a:buNone/>
            </a:pPr>
            <a:r>
              <a:rPr lang="el-GR" sz="2200" dirty="0"/>
              <a:t>Η Ελένη πρέπει να απαλλαχθεί από την κατηγορία της.</a:t>
            </a:r>
          </a:p>
        </p:txBody>
      </p:sp>
      <p:sp>
        <p:nvSpPr>
          <p:cNvPr id="4" name="Βέλος: Κάτω 3">
            <a:extLst>
              <a:ext uri="{FF2B5EF4-FFF2-40B4-BE49-F238E27FC236}">
                <a16:creationId xmlns:a16="http://schemas.microsoft.com/office/drawing/2014/main" xmlns="" id="{C2C35D52-F2E2-4D8F-971A-DCB866106606}"/>
              </a:ext>
            </a:extLst>
          </p:cNvPr>
          <p:cNvSpPr/>
          <p:nvPr/>
        </p:nvSpPr>
        <p:spPr>
          <a:xfrm>
            <a:off x="5945946" y="4881490"/>
            <a:ext cx="211014" cy="40796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941717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B54185B-9B57-4AB3-8B7F-98D053E3A2EC}"/>
              </a:ext>
            </a:extLst>
          </p:cNvPr>
          <p:cNvSpPr>
            <a:spLocks noGrp="1"/>
          </p:cNvSpPr>
          <p:nvPr>
            <p:ph type="title"/>
          </p:nvPr>
        </p:nvSpPr>
        <p:spPr/>
        <p:txBody>
          <a:bodyPr/>
          <a:lstStyle/>
          <a:p>
            <a:pPr algn="ctr"/>
            <a:r>
              <a:rPr lang="el-GR" dirty="0"/>
              <a:t>§7</a:t>
            </a:r>
            <a:br>
              <a:rPr lang="el-GR" dirty="0"/>
            </a:br>
            <a:r>
              <a:rPr lang="el-GR" dirty="0"/>
              <a:t>(2</a:t>
            </a:r>
            <a:r>
              <a:rPr lang="el-GR" baseline="30000" dirty="0"/>
              <a:t>η</a:t>
            </a:r>
            <a:r>
              <a:rPr lang="el-GR" dirty="0"/>
              <a:t> αιτία)</a:t>
            </a:r>
          </a:p>
        </p:txBody>
      </p:sp>
      <p:sp>
        <p:nvSpPr>
          <p:cNvPr id="3" name="Θέση περιεχομένου 2">
            <a:extLst>
              <a:ext uri="{FF2B5EF4-FFF2-40B4-BE49-F238E27FC236}">
                <a16:creationId xmlns:a16="http://schemas.microsoft.com/office/drawing/2014/main" xmlns="" id="{287AC9EC-33D7-405A-A390-B37159BAD6E4}"/>
              </a:ext>
            </a:extLst>
          </p:cNvPr>
          <p:cNvSpPr>
            <a:spLocks noGrp="1"/>
          </p:cNvSpPr>
          <p:nvPr>
            <p:ph idx="1"/>
          </p:nvPr>
        </p:nvSpPr>
        <p:spPr>
          <a:xfrm>
            <a:off x="919089" y="1948376"/>
            <a:ext cx="10353822" cy="4344051"/>
          </a:xfrm>
        </p:spPr>
        <p:txBody>
          <a:bodyPr>
            <a:normAutofit lnSpcReduction="10000"/>
          </a:bodyPr>
          <a:lstStyle/>
          <a:p>
            <a:pPr algn="ctr"/>
            <a:r>
              <a:rPr lang="el-GR" sz="2400" dirty="0"/>
              <a:t>Η Ελένη αρπάχθηκε από κάποιον ξένο.</a:t>
            </a:r>
          </a:p>
          <a:p>
            <a:pPr algn="just"/>
            <a:r>
              <a:rPr lang="el-GR" sz="2400" dirty="0"/>
              <a:t>Εάν συνέβη κάτι τέτοιο, τότε αυτό έγινε με τη βία και εκείνος που διαπράττει κάτι κακό είναι ο ξένος που στερεί από την Ελένη την πατρίδα και την οικογένειά της.</a:t>
            </a:r>
          </a:p>
          <a:p>
            <a:pPr algn="just"/>
            <a:endParaRPr lang="el-GR" dirty="0"/>
          </a:p>
          <a:p>
            <a:pPr algn="just"/>
            <a:endParaRPr lang="el-GR" dirty="0"/>
          </a:p>
          <a:p>
            <a:pPr algn="just"/>
            <a:endParaRPr lang="el-GR" dirty="0"/>
          </a:p>
          <a:p>
            <a:pPr algn="just"/>
            <a:r>
              <a:rPr lang="el-GR" sz="2400" dirty="0"/>
              <a:t>Σε αυτήν την περίπτωση πρέπει κανείς να σπλαχνίζεται την Ελένη γι’ αυτά που έπαθε και να μισεί τον ξένο για τα κακά που προξένησε.</a:t>
            </a:r>
          </a:p>
          <a:p>
            <a:pPr marL="0" indent="0" algn="just">
              <a:buNone/>
            </a:pPr>
            <a:endParaRPr lang="el-GR" i="1" dirty="0"/>
          </a:p>
          <a:p>
            <a:pPr marL="0" indent="0" algn="just">
              <a:buNone/>
            </a:pPr>
            <a:r>
              <a:rPr lang="el-GR" i="1" dirty="0"/>
              <a:t>*βάρβαρος= </a:t>
            </a:r>
            <a:r>
              <a:rPr lang="el-GR" dirty="0"/>
              <a:t>ξένος</a:t>
            </a:r>
            <a:r>
              <a:rPr lang="el-GR" i="1" dirty="0"/>
              <a:t>, </a:t>
            </a:r>
            <a:r>
              <a:rPr lang="el-GR" i="1" dirty="0" err="1"/>
              <a:t>βάρβαρον</a:t>
            </a:r>
            <a:r>
              <a:rPr lang="el-GR" i="1" dirty="0"/>
              <a:t>= </a:t>
            </a:r>
            <a:r>
              <a:rPr lang="el-GR" dirty="0"/>
              <a:t>πράξη</a:t>
            </a:r>
          </a:p>
          <a:p>
            <a:pPr algn="just"/>
            <a:endParaRPr lang="el-GR" dirty="0"/>
          </a:p>
        </p:txBody>
      </p:sp>
      <p:sp>
        <p:nvSpPr>
          <p:cNvPr id="4" name="Βέλος: Κάτω 3">
            <a:extLst>
              <a:ext uri="{FF2B5EF4-FFF2-40B4-BE49-F238E27FC236}">
                <a16:creationId xmlns:a16="http://schemas.microsoft.com/office/drawing/2014/main" xmlns="" id="{C757047E-055B-44A8-AB09-4F8444583D2D}"/>
              </a:ext>
            </a:extLst>
          </p:cNvPr>
          <p:cNvSpPr/>
          <p:nvPr/>
        </p:nvSpPr>
        <p:spPr>
          <a:xfrm>
            <a:off x="5967046" y="3613964"/>
            <a:ext cx="257908" cy="50643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926266067"/>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Wisp</Template>
  <TotalTime>189</TotalTime>
  <Words>1274</Words>
  <Application>Microsoft Office PowerPoint</Application>
  <PresentationFormat>Προσαρμογή</PresentationFormat>
  <Paragraphs>105</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Ανασκόπηση</vt:lpstr>
      <vt:lpstr>Γοργίου, Ἑλένης ἐγκώμιον </vt:lpstr>
      <vt:lpstr>Ο λόγος γενικά</vt:lpstr>
      <vt:lpstr>Προτείνονται 4 κύρια επιχειρήματα για την αθωότητα της Ελένης</vt:lpstr>
      <vt:lpstr>Η δομή του λόγου</vt:lpstr>
      <vt:lpstr>§1</vt:lpstr>
      <vt:lpstr>§2</vt:lpstr>
      <vt:lpstr>§§3-4 (Γέννηση της Ελένης)</vt:lpstr>
      <vt:lpstr>§6 (1η αιτία)</vt:lpstr>
      <vt:lpstr>§7 (2η αιτία)</vt:lpstr>
      <vt:lpstr>§8 (3η αιτία)</vt:lpstr>
      <vt:lpstr>§§ 9-11 (Ο έμμετρος, ο μαγικός και ο ψευδής λόγος)</vt:lpstr>
      <vt:lpstr>§12 (Επαναφορά στο θέμα της Ελένης)</vt:lpstr>
      <vt:lpstr>§13-14 (Οι φιλοσοφικοί λόγοι, οι δικανικοί λόγοι και τα φάρμακα)</vt:lpstr>
      <vt:lpstr>§15-19 (4η αιτία)</vt:lpstr>
      <vt:lpstr>§§20-21 (Επίλογος)</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Γοργίου, Ἑλένης Ἐγκώμιον</dc:title>
  <dc:creator>lenovo</dc:creator>
  <cp:lastModifiedBy>eleni</cp:lastModifiedBy>
  <cp:revision>41</cp:revision>
  <dcterms:created xsi:type="dcterms:W3CDTF">2021-03-30T08:31:25Z</dcterms:created>
  <dcterms:modified xsi:type="dcterms:W3CDTF">2021-06-04T18:18:23Z</dcterms:modified>
</cp:coreProperties>
</file>