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5"/>
  </p:notesMasterIdLst>
  <p:sldIdLst>
    <p:sldId id="257" r:id="rId2"/>
    <p:sldId id="325" r:id="rId3"/>
    <p:sldId id="548" r:id="rId4"/>
    <p:sldId id="549" r:id="rId5"/>
    <p:sldId id="572" r:id="rId6"/>
    <p:sldId id="576" r:id="rId7"/>
    <p:sldId id="550" r:id="rId8"/>
    <p:sldId id="563" r:id="rId9"/>
    <p:sldId id="561" r:id="rId10"/>
    <p:sldId id="551" r:id="rId11"/>
    <p:sldId id="552" r:id="rId12"/>
    <p:sldId id="553" r:id="rId13"/>
    <p:sldId id="554" r:id="rId14"/>
    <p:sldId id="555" r:id="rId15"/>
    <p:sldId id="562" r:id="rId16"/>
    <p:sldId id="556" r:id="rId17"/>
    <p:sldId id="557" r:id="rId18"/>
    <p:sldId id="558" r:id="rId19"/>
    <p:sldId id="559" r:id="rId20"/>
    <p:sldId id="560" r:id="rId21"/>
    <p:sldId id="564" r:id="rId22"/>
    <p:sldId id="565" r:id="rId23"/>
    <p:sldId id="566" r:id="rId24"/>
    <p:sldId id="573" r:id="rId25"/>
    <p:sldId id="567" r:id="rId26"/>
    <p:sldId id="568" r:id="rId27"/>
    <p:sldId id="570" r:id="rId28"/>
    <p:sldId id="571" r:id="rId29"/>
    <p:sldId id="587" r:id="rId30"/>
    <p:sldId id="578" r:id="rId31"/>
    <p:sldId id="574" r:id="rId32"/>
    <p:sldId id="580" r:id="rId33"/>
    <p:sldId id="547" r:id="rId34"/>
    <p:sldId id="586" r:id="rId35"/>
    <p:sldId id="575" r:id="rId36"/>
    <p:sldId id="583" r:id="rId37"/>
    <p:sldId id="584" r:id="rId38"/>
    <p:sldId id="585" r:id="rId39"/>
    <p:sldId id="588" r:id="rId40"/>
    <p:sldId id="589" r:id="rId41"/>
    <p:sldId id="590" r:id="rId42"/>
    <p:sldId id="467" r:id="rId43"/>
    <p:sldId id="581"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C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75" autoAdjust="0"/>
  </p:normalViewPr>
  <p:slideViewPr>
    <p:cSldViewPr snapToGrid="0">
      <p:cViewPr varScale="1">
        <p:scale>
          <a:sx n="75" d="100"/>
          <a:sy n="75" d="100"/>
        </p:scale>
        <p:origin x="726" y="72"/>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35BBC-0146-4C4E-9158-08D8DCA24431}" type="datetimeFigureOut">
              <a:rPr lang="en-GB" smtClean="0"/>
              <a:t>13/12/2023</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B51A-6F2E-4A01-B9FA-809DB65DCF40}" type="slidenum">
              <a:rPr lang="en-GB" smtClean="0"/>
              <a:t>‹#›</a:t>
            </a:fld>
            <a:endParaRPr lang="en-GB"/>
          </a:p>
        </p:txBody>
      </p:sp>
    </p:spTree>
    <p:extLst>
      <p:ext uri="{BB962C8B-B14F-4D97-AF65-F5344CB8AC3E}">
        <p14:creationId xmlns:p14="http://schemas.microsoft.com/office/powerpoint/2010/main" val="102987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a:t>
            </a:fld>
            <a:endParaRPr lang="en-GB"/>
          </a:p>
        </p:txBody>
      </p:sp>
    </p:spTree>
    <p:extLst>
      <p:ext uri="{BB962C8B-B14F-4D97-AF65-F5344CB8AC3E}">
        <p14:creationId xmlns:p14="http://schemas.microsoft.com/office/powerpoint/2010/main" val="265003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10</a:t>
            </a:fld>
            <a:endParaRPr lang="en-GB"/>
          </a:p>
        </p:txBody>
      </p:sp>
    </p:spTree>
    <p:extLst>
      <p:ext uri="{BB962C8B-B14F-4D97-AF65-F5344CB8AC3E}">
        <p14:creationId xmlns:p14="http://schemas.microsoft.com/office/powerpoint/2010/main" val="103711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11</a:t>
            </a:fld>
            <a:endParaRPr lang="en-GB"/>
          </a:p>
        </p:txBody>
      </p:sp>
    </p:spTree>
    <p:extLst>
      <p:ext uri="{BB962C8B-B14F-4D97-AF65-F5344CB8AC3E}">
        <p14:creationId xmlns:p14="http://schemas.microsoft.com/office/powerpoint/2010/main" val="288216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12</a:t>
            </a:fld>
            <a:endParaRPr lang="en-GB"/>
          </a:p>
        </p:txBody>
      </p:sp>
    </p:spTree>
    <p:extLst>
      <p:ext uri="{BB962C8B-B14F-4D97-AF65-F5344CB8AC3E}">
        <p14:creationId xmlns:p14="http://schemas.microsoft.com/office/powerpoint/2010/main" val="109328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13</a:t>
            </a:fld>
            <a:endParaRPr lang="en-GB"/>
          </a:p>
        </p:txBody>
      </p:sp>
    </p:spTree>
    <p:extLst>
      <p:ext uri="{BB962C8B-B14F-4D97-AF65-F5344CB8AC3E}">
        <p14:creationId xmlns:p14="http://schemas.microsoft.com/office/powerpoint/2010/main" val="306571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14</a:t>
            </a:fld>
            <a:endParaRPr lang="en-GB"/>
          </a:p>
        </p:txBody>
      </p:sp>
    </p:spTree>
    <p:extLst>
      <p:ext uri="{BB962C8B-B14F-4D97-AF65-F5344CB8AC3E}">
        <p14:creationId xmlns:p14="http://schemas.microsoft.com/office/powerpoint/2010/main" val="46667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15</a:t>
            </a:fld>
            <a:endParaRPr lang="en-GB"/>
          </a:p>
        </p:txBody>
      </p:sp>
    </p:spTree>
    <p:extLst>
      <p:ext uri="{BB962C8B-B14F-4D97-AF65-F5344CB8AC3E}">
        <p14:creationId xmlns:p14="http://schemas.microsoft.com/office/powerpoint/2010/main" val="286611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16</a:t>
            </a:fld>
            <a:endParaRPr lang="en-GB"/>
          </a:p>
        </p:txBody>
      </p:sp>
    </p:spTree>
    <p:extLst>
      <p:ext uri="{BB962C8B-B14F-4D97-AF65-F5344CB8AC3E}">
        <p14:creationId xmlns:p14="http://schemas.microsoft.com/office/powerpoint/2010/main" val="4054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17</a:t>
            </a:fld>
            <a:endParaRPr lang="en-GB"/>
          </a:p>
        </p:txBody>
      </p:sp>
    </p:spTree>
    <p:extLst>
      <p:ext uri="{BB962C8B-B14F-4D97-AF65-F5344CB8AC3E}">
        <p14:creationId xmlns:p14="http://schemas.microsoft.com/office/powerpoint/2010/main" val="296401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18</a:t>
            </a:fld>
            <a:endParaRPr lang="en-GB"/>
          </a:p>
        </p:txBody>
      </p:sp>
    </p:spTree>
    <p:extLst>
      <p:ext uri="{BB962C8B-B14F-4D97-AF65-F5344CB8AC3E}">
        <p14:creationId xmlns:p14="http://schemas.microsoft.com/office/powerpoint/2010/main" val="2997043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19</a:t>
            </a:fld>
            <a:endParaRPr lang="en-GB"/>
          </a:p>
        </p:txBody>
      </p:sp>
    </p:spTree>
    <p:extLst>
      <p:ext uri="{BB962C8B-B14F-4D97-AF65-F5344CB8AC3E}">
        <p14:creationId xmlns:p14="http://schemas.microsoft.com/office/powerpoint/2010/main" val="18000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a:t>
            </a:fld>
            <a:endParaRPr lang="en-GB"/>
          </a:p>
        </p:txBody>
      </p:sp>
    </p:spTree>
    <p:extLst>
      <p:ext uri="{BB962C8B-B14F-4D97-AF65-F5344CB8AC3E}">
        <p14:creationId xmlns:p14="http://schemas.microsoft.com/office/powerpoint/2010/main" val="301695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20</a:t>
            </a:fld>
            <a:endParaRPr lang="en-GB"/>
          </a:p>
        </p:txBody>
      </p:sp>
    </p:spTree>
    <p:extLst>
      <p:ext uri="{BB962C8B-B14F-4D97-AF65-F5344CB8AC3E}">
        <p14:creationId xmlns:p14="http://schemas.microsoft.com/office/powerpoint/2010/main" val="301007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21</a:t>
            </a:fld>
            <a:endParaRPr lang="en-GB"/>
          </a:p>
        </p:txBody>
      </p:sp>
    </p:spTree>
    <p:extLst>
      <p:ext uri="{BB962C8B-B14F-4D97-AF65-F5344CB8AC3E}">
        <p14:creationId xmlns:p14="http://schemas.microsoft.com/office/powerpoint/2010/main" val="25645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22</a:t>
            </a:fld>
            <a:endParaRPr lang="en-GB"/>
          </a:p>
        </p:txBody>
      </p:sp>
    </p:spTree>
    <p:extLst>
      <p:ext uri="{BB962C8B-B14F-4D97-AF65-F5344CB8AC3E}">
        <p14:creationId xmlns:p14="http://schemas.microsoft.com/office/powerpoint/2010/main" val="376985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23</a:t>
            </a:fld>
            <a:endParaRPr lang="en-GB"/>
          </a:p>
        </p:txBody>
      </p:sp>
    </p:spTree>
    <p:extLst>
      <p:ext uri="{BB962C8B-B14F-4D97-AF65-F5344CB8AC3E}">
        <p14:creationId xmlns:p14="http://schemas.microsoft.com/office/powerpoint/2010/main" val="182756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86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25</a:t>
            </a:fld>
            <a:endParaRPr lang="en-GB"/>
          </a:p>
        </p:txBody>
      </p:sp>
    </p:spTree>
    <p:extLst>
      <p:ext uri="{BB962C8B-B14F-4D97-AF65-F5344CB8AC3E}">
        <p14:creationId xmlns:p14="http://schemas.microsoft.com/office/powerpoint/2010/main" val="381812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26</a:t>
            </a:fld>
            <a:endParaRPr lang="en-GB"/>
          </a:p>
        </p:txBody>
      </p:sp>
    </p:spTree>
    <p:extLst>
      <p:ext uri="{BB962C8B-B14F-4D97-AF65-F5344CB8AC3E}">
        <p14:creationId xmlns:p14="http://schemas.microsoft.com/office/powerpoint/2010/main" val="3337106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27</a:t>
            </a:fld>
            <a:endParaRPr lang="en-GB"/>
          </a:p>
        </p:txBody>
      </p:sp>
    </p:spTree>
    <p:extLst>
      <p:ext uri="{BB962C8B-B14F-4D97-AF65-F5344CB8AC3E}">
        <p14:creationId xmlns:p14="http://schemas.microsoft.com/office/powerpoint/2010/main" val="3281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28</a:t>
            </a:fld>
            <a:endParaRPr lang="en-GB"/>
          </a:p>
        </p:txBody>
      </p:sp>
    </p:spTree>
    <p:extLst>
      <p:ext uri="{BB962C8B-B14F-4D97-AF65-F5344CB8AC3E}">
        <p14:creationId xmlns:p14="http://schemas.microsoft.com/office/powerpoint/2010/main" val="4208638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29</a:t>
            </a:fld>
            <a:endParaRPr lang="en-GB"/>
          </a:p>
        </p:txBody>
      </p:sp>
    </p:spTree>
    <p:extLst>
      <p:ext uri="{BB962C8B-B14F-4D97-AF65-F5344CB8AC3E}">
        <p14:creationId xmlns:p14="http://schemas.microsoft.com/office/powerpoint/2010/main" val="146082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https://nurseinnursing.com/how-to-check-vital-signs-nursing/#Importance_of_vital_signs_check-up</a:t>
            </a:r>
          </a:p>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a:t>
            </a:fld>
            <a:endParaRPr lang="en-GB"/>
          </a:p>
        </p:txBody>
      </p:sp>
    </p:spTree>
    <p:extLst>
      <p:ext uri="{BB962C8B-B14F-4D97-AF65-F5344CB8AC3E}">
        <p14:creationId xmlns:p14="http://schemas.microsoft.com/office/powerpoint/2010/main" val="1700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30</a:t>
            </a:fld>
            <a:endParaRPr lang="en-GB"/>
          </a:p>
        </p:txBody>
      </p:sp>
    </p:spTree>
    <p:extLst>
      <p:ext uri="{BB962C8B-B14F-4D97-AF65-F5344CB8AC3E}">
        <p14:creationId xmlns:p14="http://schemas.microsoft.com/office/powerpoint/2010/main" val="152343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31</a:t>
            </a:fld>
            <a:endParaRPr lang="en-GB"/>
          </a:p>
        </p:txBody>
      </p:sp>
    </p:spTree>
    <p:extLst>
      <p:ext uri="{BB962C8B-B14F-4D97-AF65-F5344CB8AC3E}">
        <p14:creationId xmlns:p14="http://schemas.microsoft.com/office/powerpoint/2010/main" val="2203136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32</a:t>
            </a:fld>
            <a:endParaRPr lang="en-GB"/>
          </a:p>
        </p:txBody>
      </p:sp>
    </p:spTree>
    <p:extLst>
      <p:ext uri="{BB962C8B-B14F-4D97-AF65-F5344CB8AC3E}">
        <p14:creationId xmlns:p14="http://schemas.microsoft.com/office/powerpoint/2010/main" val="2474395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33</a:t>
            </a:fld>
            <a:endParaRPr lang="en-GB"/>
          </a:p>
        </p:txBody>
      </p:sp>
    </p:spTree>
    <p:extLst>
      <p:ext uri="{BB962C8B-B14F-4D97-AF65-F5344CB8AC3E}">
        <p14:creationId xmlns:p14="http://schemas.microsoft.com/office/powerpoint/2010/main" val="4022994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34</a:t>
            </a:fld>
            <a:endParaRPr lang="en-GB"/>
          </a:p>
        </p:txBody>
      </p:sp>
    </p:spTree>
    <p:extLst>
      <p:ext uri="{BB962C8B-B14F-4D97-AF65-F5344CB8AC3E}">
        <p14:creationId xmlns:p14="http://schemas.microsoft.com/office/powerpoint/2010/main" val="283165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500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88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115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328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4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4</a:t>
            </a:fld>
            <a:endParaRPr lang="en-GB"/>
          </a:p>
        </p:txBody>
      </p:sp>
    </p:spTree>
    <p:extLst>
      <p:ext uri="{BB962C8B-B14F-4D97-AF65-F5344CB8AC3E}">
        <p14:creationId xmlns:p14="http://schemas.microsoft.com/office/powerpoint/2010/main" val="1119927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764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1B51A-6F2E-4A01-B9FA-809DB65DCF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9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5</a:t>
            </a:fld>
            <a:endParaRPr lang="en-GB"/>
          </a:p>
        </p:txBody>
      </p:sp>
    </p:spTree>
    <p:extLst>
      <p:ext uri="{BB962C8B-B14F-4D97-AF65-F5344CB8AC3E}">
        <p14:creationId xmlns:p14="http://schemas.microsoft.com/office/powerpoint/2010/main" val="279738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6</a:t>
            </a:fld>
            <a:endParaRPr lang="en-GB"/>
          </a:p>
        </p:txBody>
      </p:sp>
    </p:spTree>
    <p:extLst>
      <p:ext uri="{BB962C8B-B14F-4D97-AF65-F5344CB8AC3E}">
        <p14:creationId xmlns:p14="http://schemas.microsoft.com/office/powerpoint/2010/main" val="74672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7</a:t>
            </a:fld>
            <a:endParaRPr lang="en-GB"/>
          </a:p>
        </p:txBody>
      </p:sp>
    </p:spTree>
    <p:extLst>
      <p:ext uri="{BB962C8B-B14F-4D97-AF65-F5344CB8AC3E}">
        <p14:creationId xmlns:p14="http://schemas.microsoft.com/office/powerpoint/2010/main" val="234789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8</a:t>
            </a:fld>
            <a:endParaRPr lang="en-GB"/>
          </a:p>
        </p:txBody>
      </p:sp>
    </p:spTree>
    <p:extLst>
      <p:ext uri="{BB962C8B-B14F-4D97-AF65-F5344CB8AC3E}">
        <p14:creationId xmlns:p14="http://schemas.microsoft.com/office/powerpoint/2010/main" val="94749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211B51A-6F2E-4A01-B9FA-809DB65DCF40}" type="slidenum">
              <a:rPr lang="en-GB" smtClean="0"/>
              <a:t>9</a:t>
            </a:fld>
            <a:endParaRPr lang="en-GB"/>
          </a:p>
        </p:txBody>
      </p:sp>
    </p:spTree>
    <p:extLst>
      <p:ext uri="{BB962C8B-B14F-4D97-AF65-F5344CB8AC3E}">
        <p14:creationId xmlns:p14="http://schemas.microsoft.com/office/powerpoint/2010/main" val="127336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71721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20419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01564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26177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48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13/12/2023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364455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6954849-DC5A-4741-B36A-6A324DC4ABF3}" type="datetimeFigureOut">
              <a:rPr lang="el-GR" smtClean="0"/>
              <a:t>13/12/2023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75111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6954849-DC5A-4741-B36A-6A324DC4ABF3}" type="datetimeFigureOut">
              <a:rPr lang="el-GR" smtClean="0"/>
              <a:t>13/12/2023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152148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6954849-DC5A-4741-B36A-6A324DC4ABF3}" type="datetimeFigureOut">
              <a:rPr lang="el-GR" smtClean="0"/>
              <a:t>13/12/2023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83438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13/12/2023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41194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C6954849-DC5A-4741-B36A-6A324DC4ABF3}" type="datetimeFigureOut">
              <a:rPr lang="el-GR" smtClean="0"/>
              <a:t>13/12/2023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641908-E11C-40D6-A1CB-D084DEAB548A}" type="slidenum">
              <a:rPr lang="el-GR" smtClean="0"/>
              <a:t>‹#›</a:t>
            </a:fld>
            <a:endParaRPr lang="el-GR"/>
          </a:p>
        </p:txBody>
      </p:sp>
    </p:spTree>
    <p:extLst>
      <p:ext uri="{BB962C8B-B14F-4D97-AF65-F5344CB8AC3E}">
        <p14:creationId xmlns:p14="http://schemas.microsoft.com/office/powerpoint/2010/main" val="288381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54849-DC5A-4741-B36A-6A324DC4ABF3}" type="datetimeFigureOut">
              <a:rPr lang="el-GR" smtClean="0"/>
              <a:t>13/12/2023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41908-E11C-40D6-A1CB-D084DEAB548A}" type="slidenum">
              <a:rPr lang="el-GR" smtClean="0"/>
              <a:t>‹#›</a:t>
            </a:fld>
            <a:endParaRPr lang="el-GR"/>
          </a:p>
        </p:txBody>
      </p:sp>
    </p:spTree>
    <p:extLst>
      <p:ext uri="{BB962C8B-B14F-4D97-AF65-F5344CB8AC3E}">
        <p14:creationId xmlns:p14="http://schemas.microsoft.com/office/powerpoint/2010/main" val="31481602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acticalpainmanagement.com/resources/news-and-research/pain-redefined-inside-iasp-updated-defini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64263" y="0"/>
            <a:ext cx="5327737" cy="234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t>ΒΑΣΙΚΗ ΝΟΣΗΛΕΥΤΙΚΗ</a:t>
            </a:r>
            <a:endParaRPr lang="en-US" sz="3600" b="1" dirty="0"/>
          </a:p>
          <a:p>
            <a:pPr algn="ctr"/>
            <a:r>
              <a:rPr lang="el-GR" sz="3600" b="1" dirty="0"/>
              <a:t>Ζωτικά σημεία</a:t>
            </a:r>
            <a:endParaRPr lang="el-GR" sz="3600" dirty="0"/>
          </a:p>
        </p:txBody>
      </p:sp>
      <p:sp>
        <p:nvSpPr>
          <p:cNvPr id="7" name="Ορθογώνιο 6"/>
          <p:cNvSpPr/>
          <p:nvPr/>
        </p:nvSpPr>
        <p:spPr>
          <a:xfrm>
            <a:off x="6864263" y="4321479"/>
            <a:ext cx="5327737" cy="253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t>ΠΑΝΕΠΙΣΤΗΜΙΟ ΠΕΛΟΠΟΝΝΗΣΟΥ</a:t>
            </a:r>
          </a:p>
          <a:p>
            <a:pPr algn="ctr"/>
            <a:r>
              <a:rPr lang="el-GR" sz="3200" dirty="0"/>
              <a:t>ΤΜΗΜΑ ΝΟΣΗΛΕΥΤΙΚΗΣ</a:t>
            </a:r>
          </a:p>
        </p:txBody>
      </p:sp>
      <p:sp>
        <p:nvSpPr>
          <p:cNvPr id="5" name="Ορθογώνιο 4"/>
          <p:cNvSpPr/>
          <p:nvPr/>
        </p:nvSpPr>
        <p:spPr>
          <a:xfrm>
            <a:off x="6864263" y="2354893"/>
            <a:ext cx="5327737" cy="195406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800" dirty="0"/>
              <a:t>Καθηγήτρια </a:t>
            </a:r>
          </a:p>
          <a:p>
            <a:pPr algn="ctr"/>
            <a:r>
              <a:rPr lang="el-GR" sz="2800" dirty="0"/>
              <a:t>Σοφία Ζυγά</a:t>
            </a:r>
          </a:p>
        </p:txBody>
      </p:sp>
      <p:pic>
        <p:nvPicPr>
          <p:cNvPr id="6" name="Εικόνα 5">
            <a:extLst>
              <a:ext uri="{FF2B5EF4-FFF2-40B4-BE49-F238E27FC236}">
                <a16:creationId xmlns:a16="http://schemas.microsoft.com/office/drawing/2014/main" id="{F66615AB-85C0-1DFB-5D0D-23D32F84BA75}"/>
              </a:ext>
            </a:extLst>
          </p:cNvPr>
          <p:cNvPicPr>
            <a:picLocks noChangeAspect="1"/>
          </p:cNvPicPr>
          <p:nvPr/>
        </p:nvPicPr>
        <p:blipFill>
          <a:blip r:embed="rId3"/>
          <a:stretch>
            <a:fillRect/>
          </a:stretch>
        </p:blipFill>
        <p:spPr>
          <a:xfrm>
            <a:off x="112193" y="53464"/>
            <a:ext cx="6752070" cy="672867"/>
          </a:xfrm>
          <a:prstGeom prst="rect">
            <a:avLst/>
          </a:prstGeom>
        </p:spPr>
      </p:pic>
      <p:pic>
        <p:nvPicPr>
          <p:cNvPr id="8" name="Εικόνα 7">
            <a:extLst>
              <a:ext uri="{FF2B5EF4-FFF2-40B4-BE49-F238E27FC236}">
                <a16:creationId xmlns:a16="http://schemas.microsoft.com/office/drawing/2014/main" id="{07674A42-6930-1BF6-D0E0-A2D93F39776D}"/>
              </a:ext>
            </a:extLst>
          </p:cNvPr>
          <p:cNvPicPr>
            <a:picLocks noChangeAspect="1"/>
          </p:cNvPicPr>
          <p:nvPr/>
        </p:nvPicPr>
        <p:blipFill>
          <a:blip r:embed="rId4"/>
          <a:stretch>
            <a:fillRect/>
          </a:stretch>
        </p:blipFill>
        <p:spPr>
          <a:xfrm>
            <a:off x="875211" y="1984520"/>
            <a:ext cx="4789714" cy="2888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391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01123" y="679029"/>
            <a:ext cx="9447479" cy="854176"/>
          </a:xfrm>
        </p:spPr>
        <p:txBody>
          <a:bodyPr>
            <a:normAutofit/>
          </a:bodyPr>
          <a:lstStyle/>
          <a:p>
            <a:pPr algn="ctr"/>
            <a:r>
              <a:rPr lang="el-GR" sz="2800" b="1" dirty="0">
                <a:solidFill>
                  <a:schemeClr val="tx1">
                    <a:lumMod val="65000"/>
                    <a:lumOff val="35000"/>
                  </a:schemeClr>
                </a:solidFill>
              </a:rPr>
              <a:t>Παράγοντες που επηρεάζουν τη θερμοκρασία σώματος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40042"/>
            <a:ext cx="10823748"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περιβάλλοντος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μυϊκή άσκηση &amp; το στρες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κιρκάδιος ρυθμός (&gt;το απόγευμα, &lt; πρωί)</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στις γυναίκες εμφανίζονται περισσότερες διακυμάνσεις στη θερμοκρασία του σώματος λόγω ορμονικών αλλαγών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ηλικία (παιδιά και ηλικιωμένοι είναι ευαίσθητοι στις αλλαγές της θερμοκρασίας του περιβάλλοντος)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λήψη τροφής (κρύας ή ζεστής)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λήψη ορισμένων φαρμάκων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ένα θερμό λουτρό </a:t>
            </a:r>
          </a:p>
        </p:txBody>
      </p:sp>
    </p:spTree>
    <p:extLst>
      <p:ext uri="{BB962C8B-B14F-4D97-AF65-F5344CB8AC3E}">
        <p14:creationId xmlns:p14="http://schemas.microsoft.com/office/powerpoint/2010/main" val="32555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01123" y="679029"/>
            <a:ext cx="9447479" cy="854176"/>
          </a:xfrm>
        </p:spPr>
        <p:txBody>
          <a:bodyPr>
            <a:normAutofit/>
          </a:bodyPr>
          <a:lstStyle/>
          <a:p>
            <a:pPr algn="ctr"/>
            <a:r>
              <a:rPr lang="el-GR" sz="2800" b="1" dirty="0">
                <a:solidFill>
                  <a:schemeClr val="tx1">
                    <a:lumMod val="65000"/>
                    <a:lumOff val="35000"/>
                  </a:schemeClr>
                </a:solidFill>
              </a:rPr>
              <a:t>Παθολογικές μεταβολές της θερμοκρασίας του σώματος</a:t>
            </a: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60949" y="1804803"/>
            <a:ext cx="4981072" cy="328455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Font typeface="Wingdings" panose="05000000000000000000" pitchFamily="2" charset="2"/>
              <a:buChar char="Ø"/>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φυσιολογική θερμοκρασία κυμαίνεται μεταξύ 36</a:t>
            </a:r>
            <a:r>
              <a:rPr lang="el-GR" sz="2200" b="1" baseline="30000" dirty="0" err="1">
                <a:solidFill>
                  <a:prstClr val="black">
                    <a:lumMod val="65000"/>
                    <a:lumOff val="35000"/>
                  </a:prstClr>
                </a:solidFill>
              </a:rPr>
              <a:t>ο</a:t>
            </a:r>
            <a:r>
              <a:rPr lang="el-GR" sz="2200" dirty="0" err="1">
                <a:solidFill>
                  <a:prstClr val="black">
                    <a:lumMod val="65000"/>
                    <a:lumOff val="35000"/>
                  </a:prstClr>
                </a:solidFill>
              </a:rPr>
              <a:t>C</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-37</a:t>
            </a:r>
            <a:r>
              <a:rPr kumimoji="0" lang="el-GR" sz="22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C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πυρετός ορίζεται η αύξηση της θερμοκρασίας του ανθρώπινου σώματος πάνω από τα φυσιολογικά επίπεδα</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κατάσταση κατά την οποία εμφανίζεται ο πυρετός πάνω από 41</a:t>
            </a:r>
            <a:r>
              <a:rPr kumimoji="0" lang="el-GR" sz="22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C ονομάζεται υπερπυρεξία και είναι δυνατόν να προκαλέσει θάνατο </a:t>
            </a:r>
          </a:p>
        </p:txBody>
      </p:sp>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763126" y="1550431"/>
            <a:ext cx="5794549" cy="45427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Κάποιες από τις κλινικές εκδηλώσεις του πυρετού είναι: αυξημένη καρδιακή συχνότητα, επιτάχυνση του ρυθμού και του βάθους της αναπνοής, ρίγος, ερυθρό-θερμό δέρμα, εφίδρωση, ξηροστομία, ανορεξία, ζάλη, κράμπες, ανησυχία, κούραση</a:t>
            </a:r>
          </a:p>
          <a:p>
            <a:pPr lvl="0" algn="just">
              <a:buFont typeface="Wingdings" panose="05000000000000000000" pitchFamily="2" charset="2"/>
              <a:buChar char="Ø"/>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υποθερμία ορίζεται η πτώση της θερμοκρασίας κάτω από τα φυσιολογικά επίπεδα (κάτω από 34</a:t>
            </a:r>
            <a:r>
              <a:rPr lang="el-GR" sz="2200" b="1" baseline="30000" dirty="0" err="1">
                <a:solidFill>
                  <a:prstClr val="black">
                    <a:lumMod val="65000"/>
                    <a:lumOff val="35000"/>
                  </a:prstClr>
                </a:solidFill>
              </a:rPr>
              <a:t>ο</a:t>
            </a:r>
            <a:r>
              <a:rPr lang="el-GR" sz="2200" b="1" dirty="0" err="1">
                <a:solidFill>
                  <a:prstClr val="black">
                    <a:lumMod val="65000"/>
                    <a:lumOff val="35000"/>
                  </a:prstClr>
                </a:solidFill>
              </a:rPr>
              <a:t>C</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μπορεί να επέλθει θάνατος)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Οι κλινικές εκδηλώσεις της υποθερμίας είναι το αίσθημα ψύχους, ωχρό, ψυχρό δέρμα, υπόταση, ελαττωμένη παραγωγή ούρων, αποπροσανατολισμός και υπνηλία</a:t>
            </a:r>
          </a:p>
        </p:txBody>
      </p:sp>
    </p:spTree>
    <p:extLst>
      <p:ext uri="{BB962C8B-B14F-4D97-AF65-F5344CB8AC3E}">
        <p14:creationId xmlns:p14="http://schemas.microsoft.com/office/powerpoint/2010/main" val="268998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4696" y="1124952"/>
            <a:ext cx="392229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Σημεία λήψης θερμοκρασίας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64696" y="1588042"/>
            <a:ext cx="3922293" cy="241834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j-ea"/>
                <a:cs typeface="+mj-cs"/>
              </a:rPr>
              <a:t>Οι πιο συνηθισμένες θέσεις είναι:</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 στη μασχάλη,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στη στοματική κοιλότητα,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το ορθό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FF0000"/>
                </a:solidFill>
                <a:effectLst/>
                <a:uLnTx/>
                <a:uFillTx/>
                <a:latin typeface="Calibri Light" panose="020F0302020204030204"/>
                <a:ea typeface="+mj-ea"/>
                <a:cs typeface="+mj-cs"/>
              </a:rPr>
              <a:t>και την τυμπανική μεμβράνη</a:t>
            </a:r>
            <a:endParaRPr kumimoji="0" lang="el-GR" sz="2200" b="1" i="0" u="none" strike="noStrike" kern="1200" cap="none" spc="0" normalizeH="0" baseline="0" noProof="0" dirty="0">
              <a:ln>
                <a:noFill/>
              </a:ln>
              <a:solidFill>
                <a:srgbClr val="FF0000"/>
              </a:solidFill>
              <a:effectLst/>
              <a:uLnTx/>
              <a:uFillTx/>
              <a:latin typeface="+mj-lt"/>
              <a:ea typeface="+mn-ea"/>
              <a:cs typeface="+mn-cs"/>
            </a:endParaRPr>
          </a:p>
        </p:txBody>
      </p:sp>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4656222" y="1550431"/>
            <a:ext cx="6901454" cy="45427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Τύποι θερμομέτρων</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Παραδοσιακά χρησιμοποιούνταν τα γυάλινα υδραργυρικά θερμόμετρα- έχουν πλέον καταργηθεί λόγω τοξικότητας του υδραργύρου</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srgbClr val="00B050"/>
                </a:solidFill>
                <a:effectLst/>
                <a:uLnTx/>
                <a:uFillTx/>
                <a:latin typeface="+mj-lt"/>
                <a:ea typeface="+mn-ea"/>
                <a:cs typeface="+mn-cs"/>
              </a:rPr>
              <a:t>Τα ηλεκτρονικά θερμόμετρα (1 λεπτού)</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θερμόμετρο της τυμπανικής μεμβράνης αποτελείται από το ωτοσκόπιο και έναν υπέρυθρο αισθητήρα για την ανίχνευση της θερμοκρασίας της εν λόγω μεμβράνης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θερμόμετρο κροταφικής αρτηρίας χρησιμοποιεί έναν ανιχνευτή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υπερύθρων</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μετρά τη θερμοκρασία της κροταφικής αρτηρίας στο μέτωπο (νεογνά-παιδιά)</a:t>
            </a:r>
          </a:p>
        </p:txBody>
      </p:sp>
    </p:spTree>
    <p:extLst>
      <p:ext uri="{BB962C8B-B14F-4D97-AF65-F5344CB8AC3E}">
        <p14:creationId xmlns:p14="http://schemas.microsoft.com/office/powerpoint/2010/main" val="249193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7896" y="694157"/>
            <a:ext cx="5233736" cy="70150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Τύποι θερμομέτρων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6EE8E2A1-C765-7A09-CA13-67D0EDB2896F}"/>
              </a:ext>
            </a:extLst>
          </p:cNvPr>
          <p:cNvPicPr>
            <a:picLocks noChangeAspect="1"/>
          </p:cNvPicPr>
          <p:nvPr/>
        </p:nvPicPr>
        <p:blipFill>
          <a:blip r:embed="rId4"/>
          <a:stretch>
            <a:fillRect/>
          </a:stretch>
        </p:blipFill>
        <p:spPr>
          <a:xfrm>
            <a:off x="4663306" y="3625426"/>
            <a:ext cx="3064059" cy="3069406"/>
          </a:xfrm>
          <a:prstGeom prst="rect">
            <a:avLst/>
          </a:prstGeom>
        </p:spPr>
      </p:pic>
      <p:pic>
        <p:nvPicPr>
          <p:cNvPr id="1026" name="Picture 2" descr="Θερμόμετρο οπτικό πυρετού υπερύθρων BODYTEMP 478, κατάλληλο για την  ανίχνευση covid-19. 31.1142.11 TFA Germany | Skroutz.gr">
            <a:extLst>
              <a:ext uri="{FF2B5EF4-FFF2-40B4-BE49-F238E27FC236}">
                <a16:creationId xmlns:a16="http://schemas.microsoft.com/office/drawing/2014/main" id="{279CC3A4-EFCD-C8F8-D4B5-AB45DEEC2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8199" y="647439"/>
            <a:ext cx="2751325" cy="398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Ο λόγος που καταργήθηκαν τα θερμόμετρα υδραργύρου | ΤΟ ΠΟΝΤΙΚΙ">
            <a:extLst>
              <a:ext uri="{FF2B5EF4-FFF2-40B4-BE49-F238E27FC236}">
                <a16:creationId xmlns:a16="http://schemas.microsoft.com/office/drawing/2014/main" id="{D39BC18A-6902-B643-4A05-B52C2A6F0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85" y="1151217"/>
            <a:ext cx="3066445" cy="2014776"/>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335A0E41-97E0-A1FE-3346-E08518F810BE}"/>
              </a:ext>
            </a:extLst>
          </p:cNvPr>
          <p:cNvPicPr>
            <a:picLocks noChangeAspect="1"/>
          </p:cNvPicPr>
          <p:nvPr/>
        </p:nvPicPr>
        <p:blipFill>
          <a:blip r:embed="rId7"/>
          <a:stretch>
            <a:fillRect/>
          </a:stretch>
        </p:blipFill>
        <p:spPr>
          <a:xfrm>
            <a:off x="294385" y="3625426"/>
            <a:ext cx="3148088" cy="201477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903D5B2-ED69-F732-70DB-EC2347837EC5}"/>
              </a:ext>
            </a:extLst>
          </p:cNvPr>
          <p:cNvSpPr txBox="1"/>
          <p:nvPr/>
        </p:nvSpPr>
        <p:spPr>
          <a:xfrm>
            <a:off x="3799684" y="1826619"/>
            <a:ext cx="4592631" cy="1938992"/>
          </a:xfrm>
          <a:prstGeom prst="rect">
            <a:avLst/>
          </a:prstGeom>
          <a:noFill/>
        </p:spPr>
        <p:txBody>
          <a:bodyPr wrap="square">
            <a:spAutoFit/>
          </a:bodyPr>
          <a:lstStyle/>
          <a:p>
            <a:pPr algn="just"/>
            <a:r>
              <a:rPr lang="el-GR" sz="2000" b="1" dirty="0">
                <a:solidFill>
                  <a:schemeClr val="tx1">
                    <a:lumMod val="65000"/>
                    <a:lumOff val="35000"/>
                  </a:schemeClr>
                </a:solidFill>
                <a:latin typeface="+mj-lt"/>
              </a:rPr>
              <a:t>Από τις 3/4/2009 εφαρμόστηκε στην Ελλάδα η οδηγία 2007/51/ΕΚ του Ευρωπαϊκού Κοινοβουλίου σχετικά  με τους περιορισμούς διάθεσης στην αγορά ορισμένων οργάνων λήψης που περιέχουν Υδράργυρο</a:t>
            </a:r>
            <a:endParaRPr lang="en-GB" sz="2000" b="1" dirty="0">
              <a:solidFill>
                <a:schemeClr val="tx1">
                  <a:lumMod val="65000"/>
                  <a:lumOff val="35000"/>
                </a:schemeClr>
              </a:solidFill>
              <a:latin typeface="+mj-lt"/>
            </a:endParaRPr>
          </a:p>
        </p:txBody>
      </p:sp>
    </p:spTree>
    <p:extLst>
      <p:ext uri="{BB962C8B-B14F-4D97-AF65-F5344CB8AC3E}">
        <p14:creationId xmlns:p14="http://schemas.microsoft.com/office/powerpoint/2010/main" val="35350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4012" y="869951"/>
            <a:ext cx="392229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80" y="1306248"/>
            <a:ext cx="7555832" cy="431249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Ως σφυγμός ονομάζεται το “κύμα διάτασης το οποίο μεταδίδεται στις περιφερικές αρτηρίες, κατά την εξώθηση του αίματος στην αορτή μετά από κάθε συστολή της αριστερής κοιλίας”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ψηλάφηση του σφυγμού παρέχει πληροφορίες για την γενική κατάσταση του ασθενούς αλλά και για την κατάσταση του καρδιαγγειακού συστήματος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Κατά την εκτίμηση των σφύξεων θα πρέπει να εξετάζονται στοιχεία όπως η συχνότητα, ο ρυθμός και το εύρος παλμού </a:t>
            </a:r>
          </a:p>
        </p:txBody>
      </p:sp>
      <p:pic>
        <p:nvPicPr>
          <p:cNvPr id="2050" name="Picture 2" descr="Αρτηριακός παλμός: κανόνες μέτρησης, πρότυπα">
            <a:extLst>
              <a:ext uri="{FF2B5EF4-FFF2-40B4-BE49-F238E27FC236}">
                <a16:creationId xmlns:a16="http://schemas.microsoft.com/office/drawing/2014/main" id="{E2B8252C-7A84-1DC2-6ED5-B51FBCC29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876" y="2105526"/>
            <a:ext cx="3201343" cy="2129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967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15916" y="869951"/>
            <a:ext cx="7549333" cy="474425"/>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σφυγμός-Ιστορικά στοιχεία </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38511" y="1344376"/>
            <a:ext cx="5861567" cy="485015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σφυγμομετρία</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ήταν μέρος της ιατρικής στον ισλαμικό κόσμο τον Μεσαίωνα</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Κανόνας της Ιατρικής, που δημοσιεύτηκε το 1025, περιελάβανε οδηγίες για τον τρόπο ανάλυσης του σφυγμού και από μια τέτοια εξέταση, οι γιατροί της εποχής μπορούσαν να θέτουν διάγνωση για διάφορες καταστάσεις υγείας όπως ίκτερο , διφθερίτιδα, εγκυμοσύνη ή  άγχος</a:t>
            </a:r>
          </a:p>
        </p:txBody>
      </p:sp>
      <p:pic>
        <p:nvPicPr>
          <p:cNvPr id="5" name="Εικόνα 4">
            <a:extLst>
              <a:ext uri="{FF2B5EF4-FFF2-40B4-BE49-F238E27FC236}">
                <a16:creationId xmlns:a16="http://schemas.microsoft.com/office/drawing/2014/main" id="{E92D7081-7E58-FB14-150D-CBA5127A1B81}"/>
              </a:ext>
            </a:extLst>
          </p:cNvPr>
          <p:cNvPicPr>
            <a:picLocks noChangeAspect="1"/>
          </p:cNvPicPr>
          <p:nvPr/>
        </p:nvPicPr>
        <p:blipFill>
          <a:blip r:embed="rId4"/>
          <a:stretch>
            <a:fillRect/>
          </a:stretch>
        </p:blipFill>
        <p:spPr>
          <a:xfrm>
            <a:off x="9565249" y="502290"/>
            <a:ext cx="2288240" cy="3840733"/>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471D119-9422-F87A-CF6C-48F875400266}"/>
              </a:ext>
            </a:extLst>
          </p:cNvPr>
          <p:cNvPicPr>
            <a:picLocks noChangeAspect="1"/>
          </p:cNvPicPr>
          <p:nvPr/>
        </p:nvPicPr>
        <p:blipFill>
          <a:blip r:embed="rId5"/>
          <a:stretch>
            <a:fillRect/>
          </a:stretch>
        </p:blipFill>
        <p:spPr>
          <a:xfrm>
            <a:off x="6788560" y="1512820"/>
            <a:ext cx="2421412" cy="3903610"/>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258278C-90CE-FB30-0B84-A45031FC865A}"/>
              </a:ext>
            </a:extLst>
          </p:cNvPr>
          <p:cNvPicPr>
            <a:picLocks noChangeAspect="1"/>
          </p:cNvPicPr>
          <p:nvPr/>
        </p:nvPicPr>
        <p:blipFill>
          <a:blip r:embed="rId6"/>
          <a:stretch>
            <a:fillRect/>
          </a:stretch>
        </p:blipFill>
        <p:spPr>
          <a:xfrm>
            <a:off x="2015916" y="3959363"/>
            <a:ext cx="2506756" cy="2180878"/>
          </a:xfrm>
          <a:prstGeom prst="rect">
            <a:avLst/>
          </a:prstGeom>
        </p:spPr>
      </p:pic>
    </p:spTree>
    <p:extLst>
      <p:ext uri="{BB962C8B-B14F-4D97-AF65-F5344CB8AC3E}">
        <p14:creationId xmlns:p14="http://schemas.microsoft.com/office/powerpoint/2010/main" val="339086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Συχνότητα - Ρυθμός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79" y="1344376"/>
            <a:ext cx="8752125" cy="427437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Συχνότητα (μέτρηση σε 1 λεπτό – φυσιολογικές τιμές 60-80 / λεπτό)</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Ταχυκαρδία (&gt;100 σφυγμούς) Παρατηρείται σε εμπύρετες καταστάσεις, στον υπερθυρεοειδισμό</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Βραδυκαρδία (&lt;60 σφυγμούς) Παρατηρείται στους αθλητές, ηλικιωμένους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Ρυθμός (ρυθμικός και άρρυθμος). Οι πιο συχνές καρδιακές αρρυθμίες: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Οι έκτακτες ή πρώιμες συστολές (άγχος, λήψη καφέ, κάπνισμα - υπέρταση)</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Η κολπική μαρμαρυγή (σφυγμός εντελώς άρρυθμος)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ΗΚΓ βοηθά στη διάγνωση των καρδιακών αρρυθμιών </a:t>
            </a:r>
          </a:p>
        </p:txBody>
      </p:sp>
    </p:spTree>
    <p:extLst>
      <p:ext uri="{BB962C8B-B14F-4D97-AF65-F5344CB8AC3E}">
        <p14:creationId xmlns:p14="http://schemas.microsoft.com/office/powerpoint/2010/main" val="2821696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Αρτηριακός σφυγμός: Εύρος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584379" y="1816768"/>
            <a:ext cx="10162279" cy="293221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Εύρος σφυγμού  (βαθμολογείται από 0 έως 4 και χαρακτηρίζεται ως): </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0 (απουσία σφυγμού): ο σφυγμός δεν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ψηλαφάται</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1+ (νηματοειδής σφυγμός): ο σφυγμός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ψηλαφάται</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πολύ δύσκολα </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2+ (αδύναμος σφυγμός): είναι ισχυρότερος από τον νηματοειδή σφυγμό</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3+ (φυσιολογικός σφυγμός): η ψηλάφηση του σφυγμού είναι εύκολη</a:t>
            </a:r>
          </a:p>
          <a:p>
            <a:pPr lvl="1" algn="just">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4+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αλλόμενος</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σφυγμός): ο σφυγμός είναι δυνατός </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Tree>
    <p:extLst>
      <p:ext uri="{BB962C8B-B14F-4D97-AF65-F5344CB8AC3E}">
        <p14:creationId xmlns:p14="http://schemas.microsoft.com/office/powerpoint/2010/main" val="92072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0316" y="1690848"/>
            <a:ext cx="6529137" cy="346165"/>
          </a:xfrm>
        </p:spPr>
        <p:txBody>
          <a:bodyPr>
            <a:normAutofit fontScale="90000"/>
          </a:bodyPr>
          <a:lstStyle/>
          <a:p>
            <a:br>
              <a:rPr lang="el-GR" sz="2800" dirty="0">
                <a:solidFill>
                  <a:schemeClr val="tx1">
                    <a:lumMod val="65000"/>
                    <a:lumOff val="35000"/>
                  </a:schemeClr>
                </a:solidFill>
              </a:rPr>
            </a:br>
            <a:br>
              <a:rPr lang="el-GR" sz="2800" dirty="0">
                <a:solidFill>
                  <a:schemeClr val="tx1">
                    <a:lumMod val="65000"/>
                    <a:lumOff val="35000"/>
                  </a:schemeClr>
                </a:solidFill>
              </a:rPr>
            </a:br>
            <a:br>
              <a:rPr lang="el-GR" sz="2800" dirty="0">
                <a:solidFill>
                  <a:schemeClr val="tx1">
                    <a:lumMod val="65000"/>
                    <a:lumOff val="35000"/>
                  </a:schemeClr>
                </a:solidFill>
              </a:rPr>
            </a:br>
            <a:endParaRPr lang="el-GR" sz="2800"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2D36D6FB-15B2-0C69-B733-4CFEF69BB131}"/>
              </a:ext>
            </a:extLst>
          </p:cNvPr>
          <p:cNvPicPr>
            <a:picLocks noChangeAspect="1"/>
          </p:cNvPicPr>
          <p:nvPr/>
        </p:nvPicPr>
        <p:blipFill>
          <a:blip r:embed="rId4"/>
          <a:stretch>
            <a:fillRect/>
          </a:stretch>
        </p:blipFill>
        <p:spPr>
          <a:xfrm>
            <a:off x="2811611" y="1893543"/>
            <a:ext cx="2768689" cy="4101273"/>
          </a:xfrm>
          <a:prstGeom prst="rect">
            <a:avLst/>
          </a:prstGeom>
          <a:ln>
            <a:noFill/>
          </a:ln>
          <a:effectLst>
            <a:outerShdw blurRad="292100" dist="139700" dir="2700000" algn="tl" rotWithShape="0">
              <a:srgbClr val="333333">
                <a:alpha val="65000"/>
              </a:srgbClr>
            </a:outerShdw>
          </a:effectLst>
        </p:spPr>
      </p:pic>
      <p:sp>
        <p:nvSpPr>
          <p:cNvPr id="6" name="2 - Θέση περιεχομένου">
            <a:extLst>
              <a:ext uri="{FF2B5EF4-FFF2-40B4-BE49-F238E27FC236}">
                <a16:creationId xmlns:a16="http://schemas.microsoft.com/office/drawing/2014/main" id="{4798F7E6-67E1-6CF3-767D-060D71E22DFD}"/>
              </a:ext>
            </a:extLst>
          </p:cNvPr>
          <p:cNvSpPr txBox="1">
            <a:spLocks/>
          </p:cNvSpPr>
          <p:nvPr/>
        </p:nvSpPr>
        <p:spPr>
          <a:xfrm>
            <a:off x="5720403" y="1958584"/>
            <a:ext cx="3716833" cy="27391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7. Η οπίσθια κνημιαία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8. Η ραχιαία άκρου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ποδός</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9. </a:t>
            </a:r>
            <a:r>
              <a:rPr kumimoji="0" lang="el-GR" sz="2000" b="1" i="0" u="none" strike="noStrike" kern="1200" cap="none" spc="0" normalizeH="0" baseline="0" noProof="0" dirty="0">
                <a:ln>
                  <a:noFill/>
                </a:ln>
                <a:solidFill>
                  <a:srgbClr val="00B050"/>
                </a:solidFill>
                <a:effectLst/>
                <a:uLnTx/>
                <a:uFillTx/>
                <a:latin typeface="+mj-lt"/>
                <a:ea typeface="+mn-ea"/>
                <a:cs typeface="+mn-cs"/>
              </a:rPr>
              <a:t>Επίσης γίνεται μέτρηση του κορυφαίου σφυγμού με την ακρόαση της κορυφής της καρδιάς με στηθοσκόπιο.</a:t>
            </a:r>
          </a:p>
        </p:txBody>
      </p:sp>
      <p:sp>
        <p:nvSpPr>
          <p:cNvPr id="11" name="TextBox 10">
            <a:extLst>
              <a:ext uri="{FF2B5EF4-FFF2-40B4-BE49-F238E27FC236}">
                <a16:creationId xmlns:a16="http://schemas.microsoft.com/office/drawing/2014/main" id="{B06C380E-B9A6-534D-A8A9-864A6301A393}"/>
              </a:ext>
            </a:extLst>
          </p:cNvPr>
          <p:cNvSpPr txBox="1"/>
          <p:nvPr/>
        </p:nvSpPr>
        <p:spPr>
          <a:xfrm>
            <a:off x="281514" y="1321516"/>
            <a:ext cx="7591389" cy="36933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Οι αρτηρίες που χρησιμοποιούνται για την αξιολόγηση είναι: </a:t>
            </a:r>
          </a:p>
        </p:txBody>
      </p:sp>
      <p:sp>
        <p:nvSpPr>
          <p:cNvPr id="12" name="2 - Θέση περιεχομένου">
            <a:extLst>
              <a:ext uri="{FF2B5EF4-FFF2-40B4-BE49-F238E27FC236}">
                <a16:creationId xmlns:a16="http://schemas.microsoft.com/office/drawing/2014/main" id="{557FB646-CF40-39D2-1CEF-8A3CC79483AD}"/>
              </a:ext>
            </a:extLst>
          </p:cNvPr>
          <p:cNvSpPr txBox="1">
            <a:spLocks/>
          </p:cNvSpPr>
          <p:nvPr/>
        </p:nvSpPr>
        <p:spPr>
          <a:xfrm>
            <a:off x="138884" y="1908598"/>
            <a:ext cx="2450185" cy="271068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1. Η κροταφική</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2. Η καρωτίδα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3. Η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βραχίον</a:t>
            </a:r>
            <a:r>
              <a:rPr lang="el-GR" sz="2000" b="1" dirty="0">
                <a:solidFill>
                  <a:prstClr val="black">
                    <a:lumMod val="65000"/>
                    <a:lumOff val="35000"/>
                  </a:prstClr>
                </a:solidFill>
                <a:latin typeface="+mj-lt"/>
              </a:rPr>
              <a:t>ι</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4. Η κερκιδική</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5. Η μηριαία</a:t>
            </a:r>
          </a:p>
          <a:p>
            <a:pPr marL="0" marR="0" lvl="0" indent="0" algn="just"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6. Η ιγνυακή</a:t>
            </a:r>
          </a:p>
        </p:txBody>
      </p:sp>
      <p:sp>
        <p:nvSpPr>
          <p:cNvPr id="15" name="TextBox 14">
            <a:extLst>
              <a:ext uri="{FF2B5EF4-FFF2-40B4-BE49-F238E27FC236}">
                <a16:creationId xmlns:a16="http://schemas.microsoft.com/office/drawing/2014/main" id="{81A9270D-D4B6-3209-28B5-1FC4F7F61CAA}"/>
              </a:ext>
            </a:extLst>
          </p:cNvPr>
          <p:cNvSpPr txBox="1"/>
          <p:nvPr/>
        </p:nvSpPr>
        <p:spPr>
          <a:xfrm>
            <a:off x="5809796" y="4912084"/>
            <a:ext cx="6096000" cy="1323439"/>
          </a:xfrm>
          <a:prstGeom prst="rect">
            <a:avLst/>
          </a:prstGeom>
          <a:solidFill>
            <a:schemeClr val="accent4">
              <a:lumMod val="20000"/>
              <a:lumOff val="80000"/>
            </a:schemeClr>
          </a:solidFill>
        </p:spPr>
        <p:txBody>
          <a:bodyPr wrap="square">
            <a:spAutoFit/>
          </a:bodyPr>
          <a:lstStyle/>
          <a:p>
            <a:pPr algn="just"/>
            <a:r>
              <a:rPr lang="el-GR" sz="2000" b="1" dirty="0">
                <a:solidFill>
                  <a:schemeClr val="tx1">
                    <a:lumMod val="65000"/>
                    <a:lumOff val="35000"/>
                  </a:schemeClr>
                </a:solidFill>
                <a:latin typeface="+mj-lt"/>
              </a:rPr>
              <a:t>Ο κορυφαίος σφυγμός ακροάται συνήθως στο 5</a:t>
            </a:r>
            <a:r>
              <a:rPr lang="el-GR" sz="2000" b="1" baseline="30000" dirty="0">
                <a:solidFill>
                  <a:schemeClr val="tx1">
                    <a:lumMod val="65000"/>
                    <a:lumOff val="35000"/>
                  </a:schemeClr>
                </a:solidFill>
                <a:latin typeface="+mj-lt"/>
              </a:rPr>
              <a:t>ο</a:t>
            </a:r>
            <a:r>
              <a:rPr lang="el-GR" sz="2000" b="1" dirty="0">
                <a:solidFill>
                  <a:schemeClr val="tx1">
                    <a:lumMod val="65000"/>
                    <a:lumOff val="35000"/>
                  </a:schemeClr>
                </a:solidFill>
                <a:latin typeface="+mj-lt"/>
              </a:rPr>
              <a:t> μεσοπλεύριο διάστημα εσωτερικά της </a:t>
            </a:r>
            <a:r>
              <a:rPr lang="el-GR" sz="2000" b="1" dirty="0" err="1">
                <a:solidFill>
                  <a:schemeClr val="tx1">
                    <a:lumMod val="65000"/>
                    <a:lumOff val="35000"/>
                  </a:schemeClr>
                </a:solidFill>
                <a:latin typeface="+mj-lt"/>
              </a:rPr>
              <a:t>μεσοκλειδικής</a:t>
            </a:r>
            <a:r>
              <a:rPr lang="el-GR" sz="2000" b="1" dirty="0">
                <a:solidFill>
                  <a:schemeClr val="tx1">
                    <a:lumMod val="65000"/>
                    <a:lumOff val="35000"/>
                  </a:schemeClr>
                </a:solidFill>
                <a:latin typeface="+mj-lt"/>
              </a:rPr>
              <a:t> γραμμής και μπορεί να ακουστεί πάνω από την κορυφή της καρδιάς.</a:t>
            </a:r>
          </a:p>
        </p:txBody>
      </p:sp>
      <p:pic>
        <p:nvPicPr>
          <p:cNvPr id="17" name="Εικόνα 16">
            <a:extLst>
              <a:ext uri="{FF2B5EF4-FFF2-40B4-BE49-F238E27FC236}">
                <a16:creationId xmlns:a16="http://schemas.microsoft.com/office/drawing/2014/main" id="{70639E4F-F3A0-9ACB-1140-BE3A84E7DEB3}"/>
              </a:ext>
            </a:extLst>
          </p:cNvPr>
          <p:cNvPicPr>
            <a:picLocks noChangeAspect="1"/>
          </p:cNvPicPr>
          <p:nvPr/>
        </p:nvPicPr>
        <p:blipFill>
          <a:blip r:embed="rId5"/>
          <a:stretch>
            <a:fillRect/>
          </a:stretch>
        </p:blipFill>
        <p:spPr>
          <a:xfrm>
            <a:off x="9577340" y="1933619"/>
            <a:ext cx="2475776" cy="2686048"/>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7758BED-1129-B706-33D8-3A028627ABC6}"/>
              </a:ext>
            </a:extLst>
          </p:cNvPr>
          <p:cNvSpPr txBox="1"/>
          <p:nvPr/>
        </p:nvSpPr>
        <p:spPr>
          <a:xfrm>
            <a:off x="361426" y="826845"/>
            <a:ext cx="6199238" cy="461665"/>
          </a:xfrm>
          <a:prstGeom prst="rect">
            <a:avLst/>
          </a:prstGeom>
          <a:noFill/>
        </p:spPr>
        <p:txBody>
          <a:bodyPr wrap="square">
            <a:spAutoFit/>
          </a:bodyPr>
          <a:lstStyle/>
          <a:p>
            <a:r>
              <a:rPr lang="el-GR" sz="2400" b="1" dirty="0">
                <a:solidFill>
                  <a:schemeClr val="tx1">
                    <a:lumMod val="65000"/>
                    <a:lumOff val="35000"/>
                  </a:schemeClr>
                </a:solidFill>
                <a:latin typeface="+mj-lt"/>
              </a:rPr>
              <a:t>Ανατομικές θέσεις λήψης αρτηριακού σφυγμού</a:t>
            </a:r>
            <a:endParaRPr lang="en-GB" sz="2400" dirty="0">
              <a:latin typeface="+mj-lt"/>
            </a:endParaRPr>
          </a:p>
        </p:txBody>
      </p:sp>
    </p:spTree>
    <p:extLst>
      <p:ext uri="{BB962C8B-B14F-4D97-AF65-F5344CB8AC3E}">
        <p14:creationId xmlns:p14="http://schemas.microsoft.com/office/powerpoint/2010/main" val="37254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11" name="TextBox 10">
            <a:extLst>
              <a:ext uri="{FF2B5EF4-FFF2-40B4-BE49-F238E27FC236}">
                <a16:creationId xmlns:a16="http://schemas.microsoft.com/office/drawing/2014/main" id="{B06C380E-B9A6-534D-A8A9-864A6301A393}"/>
              </a:ext>
            </a:extLst>
          </p:cNvPr>
          <p:cNvSpPr txBox="1"/>
          <p:nvPr/>
        </p:nvSpPr>
        <p:spPr>
          <a:xfrm>
            <a:off x="851785" y="1297859"/>
            <a:ext cx="5667001" cy="42473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Διαδικασία μέτρησης σφυγμ</a:t>
            </a:r>
            <a:r>
              <a:rPr lang="el-GR" sz="2400" b="1" dirty="0" err="1">
                <a:solidFill>
                  <a:prstClr val="black">
                    <a:lumMod val="65000"/>
                    <a:lumOff val="35000"/>
                  </a:prstClr>
                </a:solidFill>
                <a:latin typeface="Calibri Light" panose="020F0302020204030204"/>
              </a:rPr>
              <a:t>ών</a:t>
            </a: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13" name="2 - Θέση περιεχομένου">
            <a:extLst>
              <a:ext uri="{FF2B5EF4-FFF2-40B4-BE49-F238E27FC236}">
                <a16:creationId xmlns:a16="http://schemas.microsoft.com/office/drawing/2014/main" id="{3C3D67EC-3DFF-1C0C-41E5-BD40C72A35E4}"/>
              </a:ext>
            </a:extLst>
          </p:cNvPr>
          <p:cNvSpPr txBox="1">
            <a:spLocks/>
          </p:cNvSpPr>
          <p:nvPr/>
        </p:nvSpPr>
        <p:spPr>
          <a:xfrm>
            <a:off x="302432" y="1906167"/>
            <a:ext cx="5990213" cy="3684972"/>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Συνήθης θέση για ψηλάφηση του σφυγμού είναι η κερκιδική αρτηρία.</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αριθμός των σφύξεων συνήθως μετράται πριν από τη λήψη συγκεκριμένων φαρμάκων όπως είναι τα καρδιοτονωτικά και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αντιαρρυθμικά</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Είναι απαραίτητο να χρησιμοποιείται ρολόι με δευτερολεπτοδείκτη όταν</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μετρώνται οι σφύξεις.</a:t>
            </a:r>
          </a:p>
          <a:p>
            <a:pPr marR="0" lvl="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Κατά την μέτρηση των σφύξεων ο ασθενής πρέπει να είναι ξεκούραστος τουλάχιστον για 5 λεπτά, να μην έχει καταναλώσει καφεΐνη και να μην έχει καπνίσει για 30 λεπτά. </a:t>
            </a:r>
          </a:p>
        </p:txBody>
      </p:sp>
      <p:pic>
        <p:nvPicPr>
          <p:cNvPr id="7" name="Εικόνα 6">
            <a:extLst>
              <a:ext uri="{FF2B5EF4-FFF2-40B4-BE49-F238E27FC236}">
                <a16:creationId xmlns:a16="http://schemas.microsoft.com/office/drawing/2014/main" id="{3111A08B-F532-B5DA-1B9F-2345CC2B5F13}"/>
              </a:ext>
            </a:extLst>
          </p:cNvPr>
          <p:cNvPicPr>
            <a:picLocks noChangeAspect="1"/>
          </p:cNvPicPr>
          <p:nvPr/>
        </p:nvPicPr>
        <p:blipFill>
          <a:blip r:embed="rId4"/>
          <a:stretch>
            <a:fillRect/>
          </a:stretch>
        </p:blipFill>
        <p:spPr>
          <a:xfrm>
            <a:off x="7611638" y="701507"/>
            <a:ext cx="3728577" cy="2237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Εικόνα 8">
            <a:extLst>
              <a:ext uri="{FF2B5EF4-FFF2-40B4-BE49-F238E27FC236}">
                <a16:creationId xmlns:a16="http://schemas.microsoft.com/office/drawing/2014/main" id="{0B6CC641-DA92-F167-159B-67840BDF1DC5}"/>
              </a:ext>
            </a:extLst>
          </p:cNvPr>
          <p:cNvPicPr>
            <a:picLocks noChangeAspect="1"/>
          </p:cNvPicPr>
          <p:nvPr/>
        </p:nvPicPr>
        <p:blipFill>
          <a:blip r:embed="rId5"/>
          <a:stretch>
            <a:fillRect/>
          </a:stretch>
        </p:blipFill>
        <p:spPr>
          <a:xfrm>
            <a:off x="6789141" y="3590273"/>
            <a:ext cx="2512142" cy="2512142"/>
          </a:xfrm>
          <a:prstGeom prst="rect">
            <a:avLst/>
          </a:prstGeom>
        </p:spPr>
      </p:pic>
      <p:pic>
        <p:nvPicPr>
          <p:cNvPr id="10" name="Εικόνα 9">
            <a:extLst>
              <a:ext uri="{FF2B5EF4-FFF2-40B4-BE49-F238E27FC236}">
                <a16:creationId xmlns:a16="http://schemas.microsoft.com/office/drawing/2014/main" id="{90CF1D94-98FA-2D4A-3B55-7E2BF6B14322}"/>
              </a:ext>
            </a:extLst>
          </p:cNvPr>
          <p:cNvPicPr>
            <a:picLocks noChangeAspect="1"/>
          </p:cNvPicPr>
          <p:nvPr/>
        </p:nvPicPr>
        <p:blipFill>
          <a:blip r:embed="rId6"/>
          <a:stretch>
            <a:fillRect/>
          </a:stretch>
        </p:blipFill>
        <p:spPr>
          <a:xfrm>
            <a:off x="9475926" y="3590273"/>
            <a:ext cx="1714500" cy="2614152"/>
          </a:xfrm>
          <a:prstGeom prst="rect">
            <a:avLst/>
          </a:prstGeom>
        </p:spPr>
      </p:pic>
    </p:spTree>
    <p:extLst>
      <p:ext uri="{BB962C8B-B14F-4D97-AF65-F5344CB8AC3E}">
        <p14:creationId xmlns:p14="http://schemas.microsoft.com/office/powerpoint/2010/main" val="138707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40763" y="449884"/>
            <a:ext cx="5842992" cy="854176"/>
          </a:xfrm>
        </p:spPr>
        <p:txBody>
          <a:bodyPr>
            <a:normAutofit/>
          </a:bodyPr>
          <a:lstStyle/>
          <a:p>
            <a:r>
              <a:rPr lang="el-GR" sz="3200" b="1" dirty="0">
                <a:solidFill>
                  <a:schemeClr val="tx1">
                    <a:lumMod val="65000"/>
                    <a:lumOff val="35000"/>
                  </a:schemeClr>
                </a:solidFill>
              </a:rPr>
              <a:t>Περιεχόμενα</a:t>
            </a:r>
            <a:r>
              <a:rPr lang="en-US" sz="3200" b="1" dirty="0">
                <a:solidFill>
                  <a:schemeClr val="tx1">
                    <a:lumMod val="65000"/>
                    <a:lumOff val="35000"/>
                  </a:schemeClr>
                </a:solidFill>
              </a:rPr>
              <a:t> </a:t>
            </a:r>
            <a:r>
              <a:rPr lang="el-GR" sz="3200" b="1" dirty="0">
                <a:solidFill>
                  <a:schemeClr val="tx1">
                    <a:lumMod val="65000"/>
                    <a:lumOff val="35000"/>
                  </a:schemeClr>
                </a:solidFill>
              </a:rPr>
              <a:t>εισήγησης</a:t>
            </a:r>
          </a:p>
        </p:txBody>
      </p:sp>
      <p:sp>
        <p:nvSpPr>
          <p:cNvPr id="3" name="2 - Θέση περιεχομένου"/>
          <p:cNvSpPr>
            <a:spLocks noGrp="1"/>
          </p:cNvSpPr>
          <p:nvPr>
            <p:ph idx="1"/>
          </p:nvPr>
        </p:nvSpPr>
        <p:spPr>
          <a:xfrm>
            <a:off x="384369" y="1486140"/>
            <a:ext cx="8299386" cy="4597562"/>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400" b="1" dirty="0">
                <a:solidFill>
                  <a:schemeClr val="tx1">
                    <a:lumMod val="65000"/>
                    <a:lumOff val="35000"/>
                  </a:schemeClr>
                </a:solidFill>
                <a:latin typeface="+mj-lt"/>
              </a:rPr>
              <a:t>Εισαγωγή-Θεωρητικό υπόβαθρο</a:t>
            </a:r>
          </a:p>
          <a:p>
            <a:r>
              <a:rPr lang="el-GR" sz="2400" b="1" dirty="0">
                <a:solidFill>
                  <a:schemeClr val="tx1">
                    <a:lumMod val="65000"/>
                    <a:lumOff val="35000"/>
                  </a:schemeClr>
                </a:solidFill>
                <a:latin typeface="+mj-lt"/>
              </a:rPr>
              <a:t>Ζωτικά σημεία</a:t>
            </a:r>
          </a:p>
          <a:p>
            <a:r>
              <a:rPr lang="el-GR" sz="2400" b="1" dirty="0">
                <a:solidFill>
                  <a:schemeClr val="tx1">
                    <a:lumMod val="65000"/>
                    <a:lumOff val="35000"/>
                  </a:schemeClr>
                </a:solidFill>
                <a:latin typeface="+mj-lt"/>
              </a:rPr>
              <a:t>Αναλυτική περιγραφή των ζωτικών σημείων-Ιστορική ανασκόπηση-Ορισμοί</a:t>
            </a:r>
            <a:r>
              <a:rPr lang="en-US" sz="2400" b="1" dirty="0">
                <a:solidFill>
                  <a:schemeClr val="tx1">
                    <a:lumMod val="65000"/>
                    <a:lumOff val="35000"/>
                  </a:schemeClr>
                </a:solidFill>
                <a:latin typeface="+mj-lt"/>
              </a:rPr>
              <a:t>-</a:t>
            </a:r>
            <a:r>
              <a:rPr lang="el-GR" sz="2400" b="1" dirty="0">
                <a:solidFill>
                  <a:schemeClr val="tx1">
                    <a:lumMod val="65000"/>
                    <a:lumOff val="35000"/>
                  </a:schemeClr>
                </a:solidFill>
                <a:latin typeface="+mj-lt"/>
              </a:rPr>
              <a:t>Ερμηνεία &amp; χρησιμότητα στην κλινική πράξη:</a:t>
            </a:r>
          </a:p>
          <a:p>
            <a:pPr lvl="1">
              <a:buFont typeface="Wingdings" panose="05000000000000000000" pitchFamily="2" charset="2"/>
              <a:buChar char="Ø"/>
            </a:pPr>
            <a:r>
              <a:rPr lang="el-GR" b="1" dirty="0">
                <a:solidFill>
                  <a:schemeClr val="tx1">
                    <a:lumMod val="65000"/>
                    <a:lumOff val="35000"/>
                  </a:schemeClr>
                </a:solidFill>
                <a:latin typeface="+mj-lt"/>
              </a:rPr>
              <a:t>Θερμοκρασία</a:t>
            </a:r>
          </a:p>
          <a:p>
            <a:pPr lvl="1">
              <a:buFont typeface="Wingdings" panose="05000000000000000000" pitchFamily="2" charset="2"/>
              <a:buChar char="Ø"/>
            </a:pPr>
            <a:r>
              <a:rPr lang="el-GR" b="1" dirty="0">
                <a:solidFill>
                  <a:schemeClr val="tx1">
                    <a:lumMod val="65000"/>
                    <a:lumOff val="35000"/>
                  </a:schemeClr>
                </a:solidFill>
                <a:latin typeface="+mj-lt"/>
              </a:rPr>
              <a:t>Σφυγμός</a:t>
            </a:r>
          </a:p>
          <a:p>
            <a:pPr lvl="1">
              <a:buFont typeface="Wingdings" panose="05000000000000000000" pitchFamily="2" charset="2"/>
              <a:buChar char="Ø"/>
            </a:pPr>
            <a:r>
              <a:rPr lang="el-GR" b="1" dirty="0">
                <a:solidFill>
                  <a:schemeClr val="tx1">
                    <a:lumMod val="65000"/>
                    <a:lumOff val="35000"/>
                  </a:schemeClr>
                </a:solidFill>
                <a:latin typeface="+mj-lt"/>
              </a:rPr>
              <a:t>Αναπνοή</a:t>
            </a:r>
          </a:p>
          <a:p>
            <a:pPr lvl="1">
              <a:buFont typeface="Wingdings" panose="05000000000000000000" pitchFamily="2" charset="2"/>
              <a:buChar char="Ø"/>
            </a:pPr>
            <a:r>
              <a:rPr lang="el-GR" b="1" dirty="0">
                <a:solidFill>
                  <a:schemeClr val="tx1">
                    <a:lumMod val="65000"/>
                    <a:lumOff val="35000"/>
                  </a:schemeClr>
                </a:solidFill>
                <a:latin typeface="+mj-lt"/>
              </a:rPr>
              <a:t>Αρτηριακή πίεση</a:t>
            </a:r>
          </a:p>
          <a:p>
            <a:pPr lvl="1">
              <a:buFont typeface="Wingdings" panose="05000000000000000000" pitchFamily="2" charset="2"/>
              <a:buChar char="Ø"/>
            </a:pPr>
            <a:r>
              <a:rPr lang="el-GR" b="1" dirty="0">
                <a:solidFill>
                  <a:schemeClr val="tx1">
                    <a:lumMod val="65000"/>
                    <a:lumOff val="35000"/>
                  </a:schemeClr>
                </a:solidFill>
                <a:latin typeface="+mj-lt"/>
              </a:rPr>
              <a:t>Κορεσμός αιμοσφαιρίνης σε Ο2</a:t>
            </a:r>
          </a:p>
          <a:p>
            <a:pPr lvl="1">
              <a:buFont typeface="Wingdings" panose="05000000000000000000" pitchFamily="2" charset="2"/>
              <a:buChar char="Ø"/>
            </a:pPr>
            <a:r>
              <a:rPr lang="el-GR" b="1" dirty="0">
                <a:solidFill>
                  <a:schemeClr val="tx1">
                    <a:lumMod val="65000"/>
                    <a:lumOff val="35000"/>
                  </a:schemeClr>
                </a:solidFill>
                <a:latin typeface="+mj-lt"/>
              </a:rPr>
              <a:t>Πόνος</a:t>
            </a:r>
          </a:p>
          <a:p>
            <a:endParaRPr lang="el-GR" sz="2400" b="1"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679"/>
            <a:ext cx="7033306" cy="70150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04800" y="2151745"/>
            <a:ext cx="4051124" cy="356615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Οι παράγοντες οι οποίοι επηρεάζουν την αναπνοή είναι:</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η</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άσκηση, ο οξύς πόνος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τ</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ο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stress</a:t>
            </a: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κάπνισμα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ο</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πυρετός, </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l-GR" sz="2200" b="1" dirty="0">
                <a:solidFill>
                  <a:prstClr val="black">
                    <a:lumMod val="65000"/>
                    <a:lumOff val="35000"/>
                  </a:prstClr>
                </a:solidFill>
                <a:latin typeface="+mj-lt"/>
              </a:rPr>
              <a:t>φ</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άρμακα</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(αναισθητικά, υπνωτικά,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οποιοειδή</a:t>
            </a: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 αναλγητικά</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4" name="2 - Θέση περιεχομένου">
            <a:extLst>
              <a:ext uri="{FF2B5EF4-FFF2-40B4-BE49-F238E27FC236}">
                <a16:creationId xmlns:a16="http://schemas.microsoft.com/office/drawing/2014/main" id="{5B84D5FC-6937-CEB6-A821-7912CB0CDDBD}"/>
              </a:ext>
            </a:extLst>
          </p:cNvPr>
          <p:cNvSpPr txBox="1">
            <a:spLocks/>
          </p:cNvSpPr>
          <p:nvPr/>
        </p:nvSpPr>
        <p:spPr>
          <a:xfrm>
            <a:off x="7649496" y="2074606"/>
            <a:ext cx="4237704" cy="375592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Εκτίμηση της αναπνοής</a:t>
            </a:r>
          </a:p>
          <a:p>
            <a:pPr marL="0" marR="0" lvl="0" indent="0" defTabSz="914400" rtl="0" eaLnBrk="1" fontAlgn="auto" latinLnBrk="0" hangingPunct="1">
              <a:lnSpc>
                <a:spcPct val="90000"/>
              </a:lnSpc>
              <a:spcBef>
                <a:spcPts val="1000"/>
              </a:spcBef>
              <a:spcAft>
                <a:spcPts val="0"/>
              </a:spcAft>
              <a:buClrTx/>
              <a:buSzTx/>
              <a:buNone/>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Φυσιολογικές τιμές: από 12- 20/λεπτό</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αξιολόγηση του βάθους των αναπνοών γίνεται με την παρατήρηση της έκτασης των κινήσεων του θώρακα</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αναπνοή είναι πιθανόν να χαρακτηριστεί ως ρυθμική ή άρρυθμη</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6" name="TextBox 5">
            <a:extLst>
              <a:ext uri="{FF2B5EF4-FFF2-40B4-BE49-F238E27FC236}">
                <a16:creationId xmlns:a16="http://schemas.microsoft.com/office/drawing/2014/main" id="{7435C145-31FE-5C23-2979-4B2096C107F0}"/>
              </a:ext>
            </a:extLst>
          </p:cNvPr>
          <p:cNvSpPr txBox="1"/>
          <p:nvPr/>
        </p:nvSpPr>
        <p:spPr>
          <a:xfrm>
            <a:off x="235974" y="1140096"/>
            <a:ext cx="9822426"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Αναπνοή χαρακτηρίζεται η διαδικασία με την οποία πραγματοποιείται η πρόσληψη του οξυγόνου και η αποβολή του διοξειδίου του άνθρακα από τον οργανισμό</a:t>
            </a:r>
          </a:p>
        </p:txBody>
      </p:sp>
      <p:pic>
        <p:nvPicPr>
          <p:cNvPr id="7" name="Εικόνα 6">
            <a:extLst>
              <a:ext uri="{FF2B5EF4-FFF2-40B4-BE49-F238E27FC236}">
                <a16:creationId xmlns:a16="http://schemas.microsoft.com/office/drawing/2014/main" id="{8E8AABE1-1BAD-4256-8DCE-62279FACAF78}"/>
              </a:ext>
            </a:extLst>
          </p:cNvPr>
          <p:cNvPicPr>
            <a:picLocks noChangeAspect="1"/>
          </p:cNvPicPr>
          <p:nvPr/>
        </p:nvPicPr>
        <p:blipFill>
          <a:blip r:embed="rId4"/>
          <a:stretch>
            <a:fillRect/>
          </a:stretch>
        </p:blipFill>
        <p:spPr>
          <a:xfrm>
            <a:off x="4617239" y="2474014"/>
            <a:ext cx="2770942" cy="2284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577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979726" y="1970067"/>
            <a:ext cx="8750711" cy="411140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συχνότητα των αναπνοών στους ενήλικες είναι αναπνοές / </a:t>
            </a:r>
            <a:r>
              <a:rPr kumimoji="0" lang="el-GR" sz="22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min</a:t>
            </a:r>
            <a:endParaRPr kumimoji="0" lang="en-US"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Calibri Light" panose="020F0302020204030204"/>
                <a:ea typeface="+mn-ea"/>
                <a:cs typeface="+mn-cs"/>
              </a:rPr>
              <a:t>Άπνοια: </a:t>
            </a:r>
            <a:r>
              <a:rPr kumimoji="0" lang="el-GR" sz="20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Πλήρης καταστολή της αναπνοής</a:t>
            </a:r>
            <a:endPar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Δύσπνοια: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Υποκειμενικό αίσθημα δυσκολίας στην αναπνοή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Ταχύπνοια: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Συχνή και επιπόλαιη αναπνοή που συνήθως παρατηρείται σε εμπύρετα νοσήματα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err="1">
                <a:ln>
                  <a:noFill/>
                </a:ln>
                <a:solidFill>
                  <a:srgbClr val="00B050"/>
                </a:solidFill>
                <a:effectLst/>
                <a:uLnTx/>
                <a:uFillTx/>
                <a:latin typeface="+mj-lt"/>
                <a:ea typeface="+mn-ea"/>
                <a:cs typeface="+mn-cs"/>
              </a:rPr>
              <a:t>Βραδύπνοια</a:t>
            </a:r>
            <a:r>
              <a:rPr kumimoji="0" lang="el-GR" sz="2000" b="1" i="0" u="none" strike="noStrike" kern="1200" cap="none" spc="0" normalizeH="0" baseline="0" noProof="0" dirty="0">
                <a:ln>
                  <a:noFill/>
                </a:ln>
                <a:solidFill>
                  <a:srgbClr val="00B050"/>
                </a:solidFill>
                <a:effectLst/>
                <a:uLnTx/>
                <a:uFillTx/>
                <a:latin typeface="+mj-lt"/>
                <a:ea typeface="+mn-ea"/>
                <a:cs typeface="+mn-cs"/>
              </a:rPr>
              <a:t>: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Αραιή και επιπόλαιη αναπνοή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Υπεραερισμός (</a:t>
            </a:r>
            <a:r>
              <a:rPr kumimoji="0" lang="en-US" sz="2000" b="1" i="0" u="none" strike="noStrike" kern="1200" cap="none" spc="0" normalizeH="0" baseline="0" noProof="0" dirty="0">
                <a:ln>
                  <a:noFill/>
                </a:ln>
                <a:solidFill>
                  <a:srgbClr val="00B050"/>
                </a:solidFill>
                <a:effectLst/>
                <a:uLnTx/>
                <a:uFillTx/>
                <a:latin typeface="+mj-lt"/>
                <a:ea typeface="+mn-ea"/>
                <a:cs typeface="+mn-cs"/>
              </a:rPr>
              <a:t>Hyperventilation)</a:t>
            </a:r>
            <a:r>
              <a:rPr kumimoji="0" lang="el-GR" sz="2000" b="1" i="0" u="none" strike="noStrike" kern="1200" cap="none" spc="0" normalizeH="0" baseline="0" noProof="0" dirty="0">
                <a:ln>
                  <a:noFill/>
                </a:ln>
                <a:solidFill>
                  <a:srgbClr val="00B050"/>
                </a:solidFill>
                <a:effectLst/>
                <a:uLnTx/>
                <a:uFillTx/>
                <a:latin typeface="+mj-lt"/>
                <a:ea typeface="+mn-ea"/>
                <a:cs typeface="+mn-cs"/>
              </a:rPr>
              <a:t>: </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Αυξημένη συχνότητα και βάθος αναπνοών</a:t>
            </a:r>
          </a:p>
          <a:p>
            <a:pPr lvl="1">
              <a:spcBef>
                <a:spcPts val="1000"/>
              </a:spcBef>
              <a:buFont typeface="Wingdings" panose="05000000000000000000" pitchFamily="2" charset="2"/>
              <a:buChar char="Ø"/>
              <a:defRPr/>
            </a:pPr>
            <a:r>
              <a:rPr kumimoji="0" lang="el-GR" sz="2000" b="1" i="0" u="none" strike="noStrike" kern="1200" cap="none" spc="0" normalizeH="0" baseline="0" noProof="0" dirty="0" err="1">
                <a:ln>
                  <a:noFill/>
                </a:ln>
                <a:solidFill>
                  <a:srgbClr val="00B050"/>
                </a:solidFill>
                <a:effectLst/>
                <a:uLnTx/>
                <a:uFillTx/>
                <a:latin typeface="+mj-lt"/>
                <a:ea typeface="+mn-ea"/>
                <a:cs typeface="+mn-cs"/>
              </a:rPr>
              <a:t>Υποαερισμός</a:t>
            </a:r>
            <a:r>
              <a:rPr kumimoji="0" lang="en-US" sz="2000" b="1" i="0" u="none" strike="noStrike" kern="1200" cap="none" spc="0" normalizeH="0" baseline="0" noProof="0" dirty="0">
                <a:ln>
                  <a:noFill/>
                </a:ln>
                <a:solidFill>
                  <a:srgbClr val="00B050"/>
                </a:solidFill>
                <a:effectLst/>
                <a:uLnTx/>
                <a:uFillTx/>
                <a:latin typeface="+mj-lt"/>
                <a:ea typeface="+mn-ea"/>
                <a:cs typeface="+mn-cs"/>
              </a:rPr>
              <a:t> (Hypoventilation)</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Μειωμένη συχνότητα και βάθος αναπνοών</a:t>
            </a: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R="0" lvl="0"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2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6" name="TextBox 5">
            <a:extLst>
              <a:ext uri="{FF2B5EF4-FFF2-40B4-BE49-F238E27FC236}">
                <a16:creationId xmlns:a16="http://schemas.microsoft.com/office/drawing/2014/main" id="{7435C145-31FE-5C23-2979-4B2096C107F0}"/>
              </a:ext>
            </a:extLst>
          </p:cNvPr>
          <p:cNvSpPr txBox="1"/>
          <p:nvPr/>
        </p:nvSpPr>
        <p:spPr>
          <a:xfrm>
            <a:off x="979726" y="1126273"/>
            <a:ext cx="7573259" cy="8299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Τύποι αναπνοής-</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9717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Αναπνοή</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50462" y="1691148"/>
            <a:ext cx="6574690" cy="380508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Αναπνοές </a:t>
            </a:r>
            <a:r>
              <a:rPr kumimoji="0" lang="en-GB" sz="2000" b="1" i="0" u="none" strike="noStrike" kern="1200" cap="none" spc="0" normalizeH="0" baseline="0" noProof="0" dirty="0">
                <a:ln>
                  <a:noFill/>
                </a:ln>
                <a:solidFill>
                  <a:srgbClr val="00B050"/>
                </a:solidFill>
                <a:effectLst/>
                <a:uLnTx/>
                <a:uFillTx/>
                <a:latin typeface="Calibri Light" panose="020F0302020204030204"/>
                <a:ea typeface="+mn-ea"/>
                <a:cs typeface="+mn-cs"/>
              </a:rPr>
              <a:t>Cheyne-Stokes </a:t>
            </a: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Εναλλασσόμενες περίοδοι βαθέων και ταχέων αναπνοών ακολουθούμενες από περιόδους άπνοιας, με ρυθμικές αναπνοές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Αναπνοές </a:t>
            </a:r>
            <a:r>
              <a:rPr kumimoji="0" lang="el-GR" sz="2000" b="1" i="0" u="none" strike="noStrike" kern="1200" cap="none" spc="0" normalizeH="0" baseline="0" noProof="0" dirty="0" err="1">
                <a:ln>
                  <a:noFill/>
                </a:ln>
                <a:solidFill>
                  <a:srgbClr val="00B050"/>
                </a:solidFill>
                <a:effectLst/>
                <a:uLnTx/>
                <a:uFillTx/>
                <a:latin typeface="+mj-lt"/>
                <a:ea typeface="+mn-ea"/>
                <a:cs typeface="+mn-cs"/>
              </a:rPr>
              <a:t>Biot</a:t>
            </a:r>
            <a:endParaRPr kumimoji="0" lang="en-US" sz="2000" b="1" i="0" u="none" strike="noStrike" kern="1200" cap="none" spc="0" normalizeH="0" baseline="0" noProof="0" dirty="0">
              <a:ln>
                <a:noFill/>
              </a:ln>
              <a:solidFill>
                <a:srgbClr val="00B050"/>
              </a:solidFill>
              <a:effectLst/>
              <a:uLnTx/>
              <a:uFillTx/>
              <a:latin typeface="+mj-lt"/>
              <a:ea typeface="+mn-ea"/>
              <a:cs typeface="+mn-cs"/>
            </a:endParaRP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Αναπνοές ποικίλου βάθους και συχνότητας, ακολουθούμενες από περιόδους άπνοιας, με άρρυθμες αναπνοές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Αναπνοή </a:t>
            </a:r>
            <a:r>
              <a:rPr kumimoji="0" lang="el-GR" sz="2000" b="1" i="0" u="none" strike="noStrike" kern="1200" cap="none" spc="0" normalizeH="0" baseline="0" noProof="0" dirty="0" err="1">
                <a:ln>
                  <a:noFill/>
                </a:ln>
                <a:solidFill>
                  <a:srgbClr val="00B050"/>
                </a:solidFill>
                <a:effectLst/>
                <a:uLnTx/>
                <a:uFillTx/>
                <a:latin typeface="+mj-lt"/>
                <a:ea typeface="+mn-ea"/>
                <a:cs typeface="+mn-cs"/>
              </a:rPr>
              <a:t>Kussmaul</a:t>
            </a:r>
            <a:endParaRPr kumimoji="0" lang="el-GR" sz="2000" b="1" i="0" u="none" strike="noStrike" kern="1200" cap="none" spc="0" normalizeH="0" baseline="0" noProof="0" dirty="0">
              <a:ln>
                <a:noFill/>
              </a:ln>
              <a:solidFill>
                <a:srgbClr val="00B050"/>
              </a:solidFill>
              <a:effectLst/>
              <a:uLnTx/>
              <a:uFillTx/>
              <a:latin typeface="+mj-lt"/>
              <a:ea typeface="+mn-ea"/>
              <a:cs typeface="+mn-cs"/>
            </a:endParaRPr>
          </a:p>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Ρυθμικές βαθιές εισπνοές και εκπνοές με απόπνοια «οξόνης»</a:t>
            </a:r>
          </a:p>
        </p:txBody>
      </p:sp>
      <p:sp>
        <p:nvSpPr>
          <p:cNvPr id="6" name="TextBox 5">
            <a:extLst>
              <a:ext uri="{FF2B5EF4-FFF2-40B4-BE49-F238E27FC236}">
                <a16:creationId xmlns:a16="http://schemas.microsoft.com/office/drawing/2014/main" id="{7435C145-31FE-5C23-2979-4B2096C107F0}"/>
              </a:ext>
            </a:extLst>
          </p:cNvPr>
          <p:cNvSpPr txBox="1"/>
          <p:nvPr/>
        </p:nvSpPr>
        <p:spPr>
          <a:xfrm>
            <a:off x="2264660" y="1087277"/>
            <a:ext cx="4660491" cy="82997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rPr>
              <a:t>Τύποι αναπνοής-</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l-GR" sz="22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pic>
        <p:nvPicPr>
          <p:cNvPr id="9" name="Εικόνα 8">
            <a:extLst>
              <a:ext uri="{FF2B5EF4-FFF2-40B4-BE49-F238E27FC236}">
                <a16:creationId xmlns:a16="http://schemas.microsoft.com/office/drawing/2014/main" id="{B60D2691-BAC4-5BFE-BCBB-153EFD0ABE82}"/>
              </a:ext>
            </a:extLst>
          </p:cNvPr>
          <p:cNvPicPr>
            <a:picLocks noChangeAspect="1"/>
          </p:cNvPicPr>
          <p:nvPr/>
        </p:nvPicPr>
        <p:blipFill>
          <a:blip r:embed="rId4"/>
          <a:stretch>
            <a:fillRect/>
          </a:stretch>
        </p:blipFill>
        <p:spPr>
          <a:xfrm>
            <a:off x="7356731" y="1691148"/>
            <a:ext cx="4272628" cy="252627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824F5268-7C7A-79B4-49CE-61418D1D7C9F}"/>
              </a:ext>
            </a:extLst>
          </p:cNvPr>
          <p:cNvSpPr txBox="1"/>
          <p:nvPr/>
        </p:nvSpPr>
        <p:spPr>
          <a:xfrm>
            <a:off x="7698658" y="4268174"/>
            <a:ext cx="3588775" cy="523220"/>
          </a:xfrm>
          <a:prstGeom prst="rect">
            <a:avLst/>
          </a:prstGeom>
          <a:noFill/>
        </p:spPr>
        <p:txBody>
          <a:bodyPr wrap="square">
            <a:spAutoFit/>
          </a:bodyPr>
          <a:lstStyle/>
          <a:p>
            <a:r>
              <a:rPr lang="el-GR" sz="1400" b="1" dirty="0">
                <a:solidFill>
                  <a:schemeClr val="tx1">
                    <a:lumMod val="65000"/>
                    <a:lumOff val="35000"/>
                  </a:schemeClr>
                </a:solidFill>
                <a:latin typeface="+mj-lt"/>
              </a:rPr>
              <a:t>Αναπνοή Cheyne-Stokes και κεντρικής άπνοιας επί ασθενών με καρδιακή ανεπάρκεια.</a:t>
            </a:r>
            <a:endParaRPr lang="en-GB" sz="1400" b="1" dirty="0">
              <a:solidFill>
                <a:schemeClr val="tx1">
                  <a:lumMod val="65000"/>
                  <a:lumOff val="35000"/>
                </a:schemeClr>
              </a:solidFill>
              <a:latin typeface="+mj-lt"/>
            </a:endParaRPr>
          </a:p>
        </p:txBody>
      </p:sp>
    </p:spTree>
    <p:extLst>
      <p:ext uri="{BB962C8B-B14F-4D97-AF65-F5344CB8AC3E}">
        <p14:creationId xmlns:p14="http://schemas.microsoft.com/office/powerpoint/2010/main" val="168204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830179"/>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Αρτηριακή Πίεση (ΑΠ)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350462" y="1936955"/>
            <a:ext cx="7535010" cy="45818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αρτηριακή πίεση είναι η πίεση του κυκλοφορούμενου όγκου αίματος που ασκείται στα τοιχώματα των αρτηριών</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Υπάρχουν δύο μεγέθη </a:t>
            </a:r>
            <a:r>
              <a:rPr kumimoji="0" lang="el-GR" sz="2000" b="1" i="0" u="none" strike="noStrike" kern="1200" cap="none" spc="0" normalizeH="0" baseline="0" noProof="0" dirty="0">
                <a:ln>
                  <a:noFill/>
                </a:ln>
                <a:solidFill>
                  <a:srgbClr val="00B050"/>
                </a:solidFill>
                <a:effectLst/>
                <a:uLnTx/>
                <a:uFillTx/>
                <a:latin typeface="+mj-lt"/>
                <a:ea typeface="+mn-ea"/>
                <a:cs typeface="+mn-cs"/>
              </a:rPr>
              <a:t>αρτηριακής πίεσης: η συστολική (μεγάλη) και η διαστολική (μικρή)</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αρτηριακή πίεση καταγράφεται με δύο αριθμούς ως κλάσμα (π.χ. 117/76) και μετράται σε χιλιοστόμετρα στήλης υδραργύρου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mmHg</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εκτίμηση της γίνεται συνήθως στη βραχιόνιο αρτηρία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Φυσιολογικά επίπεδα (ενηλίκου, 120/80)</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Υπέρταση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είναι η αύξηση της αρτηριακής πίεσης πάνω από το φυσιολογικό όριο (140/90)</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rgbClr val="00B050"/>
                </a:solidFill>
                <a:effectLst/>
                <a:uLnTx/>
                <a:uFillTx/>
                <a:latin typeface="+mj-lt"/>
                <a:ea typeface="+mn-ea"/>
                <a:cs typeface="+mn-cs"/>
              </a:rPr>
              <a:t>Υπόταση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είναι η μείωση της αρτηριακής πίεσης κάτω από το φυσιολογικό όριο (100/60)</a:t>
            </a:r>
          </a:p>
        </p:txBody>
      </p:sp>
      <p:pic>
        <p:nvPicPr>
          <p:cNvPr id="4" name="Εικόνα 3">
            <a:extLst>
              <a:ext uri="{FF2B5EF4-FFF2-40B4-BE49-F238E27FC236}">
                <a16:creationId xmlns:a16="http://schemas.microsoft.com/office/drawing/2014/main" id="{FEC79C59-4CA0-86E8-579B-87A70B6B75E9}"/>
              </a:ext>
            </a:extLst>
          </p:cNvPr>
          <p:cNvPicPr>
            <a:picLocks noChangeAspect="1"/>
          </p:cNvPicPr>
          <p:nvPr/>
        </p:nvPicPr>
        <p:blipFill>
          <a:blip r:embed="rId4"/>
          <a:stretch>
            <a:fillRect/>
          </a:stretch>
        </p:blipFill>
        <p:spPr>
          <a:xfrm>
            <a:off x="8013031" y="2865264"/>
            <a:ext cx="3637672" cy="3569109"/>
          </a:xfrm>
          <a:prstGeom prst="rect">
            <a:avLst/>
          </a:prstGeom>
          <a:ln>
            <a:noFill/>
          </a:ln>
          <a:effectLst>
            <a:outerShdw blurRad="292100" dist="139700" dir="2700000" algn="tl" rotWithShape="0">
              <a:srgbClr val="333333">
                <a:alpha val="65000"/>
              </a:srgbClr>
            </a:outerShdw>
          </a:effectLst>
        </p:spPr>
      </p:pic>
      <p:pic>
        <p:nvPicPr>
          <p:cNvPr id="4098" name="Picture 2" descr="a. Non-invasive blood pressure measurement b. Invasive blood pressure... |  Download Scientific Diagram">
            <a:extLst>
              <a:ext uri="{FF2B5EF4-FFF2-40B4-BE49-F238E27FC236}">
                <a16:creationId xmlns:a16="http://schemas.microsoft.com/office/drawing/2014/main" id="{955F73AE-BC43-1BAD-5E5B-0F409A18B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7917" y="541183"/>
            <a:ext cx="2247900" cy="2028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3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9726" y="642869"/>
            <a:ext cx="7033305" cy="70150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Συσκευές μέτρησης ΑΠ-Ιστορικά στοιχεία</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3" name="2 - Θέση περιεχομένου">
            <a:extLst>
              <a:ext uri="{FF2B5EF4-FFF2-40B4-BE49-F238E27FC236}">
                <a16:creationId xmlns:a16="http://schemas.microsoft.com/office/drawing/2014/main" id="{E666BDBE-513B-6DEB-71D1-56D8F6C9B755}"/>
              </a:ext>
            </a:extLst>
          </p:cNvPr>
          <p:cNvSpPr txBox="1">
            <a:spLocks/>
          </p:cNvSpPr>
          <p:nvPr/>
        </p:nvSpPr>
        <p:spPr>
          <a:xfrm>
            <a:off x="220870" y="1344375"/>
            <a:ext cx="4769151" cy="205080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πρώτη καταγεγραμμένη περίπτωση μέτρησης της αρτηριακής πίεσης ήταν το 1711 σε άλογο από τον αιδεσιμότατο </a:t>
            </a:r>
            <a:r>
              <a:rPr kumimoji="0" lang="el-GR" sz="20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Stephen</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r>
              <a:rPr kumimoji="0" lang="el-GR" sz="20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Hales</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a:t>
            </a:r>
          </a:p>
          <a:p>
            <a:pPr marL="685800" marR="0" lvl="1"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pic>
        <p:nvPicPr>
          <p:cNvPr id="6" name="Εικόνα 5">
            <a:extLst>
              <a:ext uri="{FF2B5EF4-FFF2-40B4-BE49-F238E27FC236}">
                <a16:creationId xmlns:a16="http://schemas.microsoft.com/office/drawing/2014/main" id="{2A0633DF-21B6-AF25-6FD8-04E171BE1F24}"/>
              </a:ext>
            </a:extLst>
          </p:cNvPr>
          <p:cNvPicPr>
            <a:picLocks noChangeAspect="1"/>
          </p:cNvPicPr>
          <p:nvPr/>
        </p:nvPicPr>
        <p:blipFill>
          <a:blip r:embed="rId4"/>
          <a:stretch>
            <a:fillRect/>
          </a:stretch>
        </p:blipFill>
        <p:spPr>
          <a:xfrm>
            <a:off x="8831766" y="131390"/>
            <a:ext cx="2529108" cy="2425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125B82A4-9B57-5126-D8DC-FF7E62A02FB3}"/>
              </a:ext>
            </a:extLst>
          </p:cNvPr>
          <p:cNvSpPr txBox="1"/>
          <p:nvPr/>
        </p:nvSpPr>
        <p:spPr>
          <a:xfrm>
            <a:off x="8616178" y="2710256"/>
            <a:ext cx="35758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Light" panose="020F0302020204030204"/>
                <a:ea typeface="+mn-ea"/>
                <a:cs typeface="+mn-cs"/>
              </a:rPr>
              <a:t>Συσκευή αρτηριακής πίεσης νερού</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Light" panose="020F0302020204030204"/>
                <a:ea typeface="+mn-ea"/>
                <a:cs typeface="+mn-cs"/>
              </a:rPr>
              <a:t>Ένα εκπληκτικό φορητό πιεσόμετρο νερού που αναπτύχθηκε από τον </a:t>
            </a:r>
            <a:r>
              <a:rPr kumimoji="0" lang="el-GR"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Spengler</a:t>
            </a:r>
            <a:r>
              <a:rPr kumimoji="0" lang="el-GR" sz="1800" b="0" i="0" u="none" strike="noStrike" kern="1200" cap="none" spc="0" normalizeH="0" baseline="0" noProof="0" dirty="0">
                <a:ln>
                  <a:noFill/>
                </a:ln>
                <a:solidFill>
                  <a:prstClr val="black"/>
                </a:solidFill>
                <a:effectLst/>
                <a:uLnTx/>
                <a:uFillTx/>
                <a:latin typeface="Calibri Light" panose="020F0302020204030204"/>
                <a:ea typeface="+mn-ea"/>
                <a:cs typeface="+mn-cs"/>
              </a:rPr>
              <a:t> το 1923</a:t>
            </a:r>
            <a:endPar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1" name="TextBox 10">
            <a:extLst>
              <a:ext uri="{FF2B5EF4-FFF2-40B4-BE49-F238E27FC236}">
                <a16:creationId xmlns:a16="http://schemas.microsoft.com/office/drawing/2014/main" id="{E1387ED2-0EE3-16E5-3D70-E823405ACCF3}"/>
              </a:ext>
            </a:extLst>
          </p:cNvPr>
          <p:cNvSpPr txBox="1"/>
          <p:nvPr/>
        </p:nvSpPr>
        <p:spPr>
          <a:xfrm>
            <a:off x="5237961" y="3910585"/>
            <a:ext cx="5166128" cy="1754326"/>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Πιεσόμετρο </a:t>
            </a:r>
            <a:r>
              <a:rPr kumimoji="0" lang="en-GB" sz="1800" b="1" i="0" u="none" strike="noStrike" kern="1200" cap="none" spc="0" normalizeH="0" baseline="0" noProof="0" dirty="0">
                <a:ln>
                  <a:noFill/>
                </a:ln>
                <a:solidFill>
                  <a:srgbClr val="303131"/>
                </a:solidFill>
                <a:effectLst/>
                <a:uLnTx/>
                <a:uFillTx/>
                <a:latin typeface="Calibri Light" panose="020F0302020204030204"/>
                <a:ea typeface="+mn-ea"/>
                <a:cs typeface="+mn-cs"/>
              </a:rPr>
              <a:t>Von </a:t>
            </a:r>
            <a:r>
              <a:rPr kumimoji="0" lang="en-GB" sz="1800" b="1" i="0" u="none" strike="noStrike" kern="1200" cap="none" spc="0" normalizeH="0" baseline="0" noProof="0" dirty="0" err="1">
                <a:ln>
                  <a:noFill/>
                </a:ln>
                <a:solidFill>
                  <a:srgbClr val="303131"/>
                </a:solidFill>
                <a:effectLst/>
                <a:uLnTx/>
                <a:uFillTx/>
                <a:latin typeface="Calibri Light" panose="020F0302020204030204"/>
                <a:ea typeface="+mn-ea"/>
                <a:cs typeface="+mn-cs"/>
              </a:rPr>
              <a:t>Basch</a:t>
            </a:r>
            <a:endParaRPr kumimoji="0" lang="en-GB" sz="1800" b="1" i="0" u="none" strike="noStrike" kern="1200" cap="none" spc="0" normalizeH="0" baseline="0" noProof="0" dirty="0">
              <a:ln>
                <a:noFill/>
              </a:ln>
              <a:solidFill>
                <a:srgbClr val="303131"/>
              </a:solidFill>
              <a:effectLst/>
              <a:uLnTx/>
              <a:uFillTx/>
              <a:latin typeface="Calibri Light" panose="020F0302020204030204"/>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303131"/>
                </a:solidFill>
                <a:effectLst/>
                <a:uLnTx/>
                <a:uFillTx/>
                <a:latin typeface="Calibri Light" panose="020F0302020204030204"/>
                <a:ea typeface="+mn-ea"/>
                <a:cs typeface="+mn-cs"/>
              </a:rPr>
              <a:t>Το 1881, ο </a:t>
            </a:r>
            <a:r>
              <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rPr>
              <a:t>Samuel Siegfried Karl Ritter von </a:t>
            </a:r>
            <a:r>
              <a:rPr kumimoji="0" lang="en-GB" sz="1800" b="0" i="0" u="none" strike="noStrike" kern="1200" cap="none" spc="0" normalizeH="0" baseline="0" noProof="0" dirty="0" err="1">
                <a:ln>
                  <a:noFill/>
                </a:ln>
                <a:solidFill>
                  <a:srgbClr val="303131"/>
                </a:solidFill>
                <a:effectLst/>
                <a:uLnTx/>
                <a:uFillTx/>
                <a:latin typeface="Calibri Light" panose="020F0302020204030204"/>
                <a:ea typeface="+mn-ea"/>
                <a:cs typeface="+mn-cs"/>
              </a:rPr>
              <a:t>Basch</a:t>
            </a:r>
            <a:r>
              <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l-GR" sz="1800" b="0" i="0" u="none" strike="noStrike" kern="1200" cap="none" spc="0" normalizeH="0" baseline="0" noProof="0" dirty="0">
                <a:ln>
                  <a:noFill/>
                </a:ln>
                <a:solidFill>
                  <a:srgbClr val="303131"/>
                </a:solidFill>
                <a:effectLst/>
                <a:uLnTx/>
                <a:uFillTx/>
                <a:latin typeface="Calibri Light" panose="020F0302020204030204"/>
                <a:ea typeface="+mn-ea"/>
                <a:cs typeface="+mn-cs"/>
              </a:rPr>
              <a:t>εφηύρε το πιεσόμετρο. Μια λαστιχένια σφαίρα γεμάτη υδράργυρο ή νερό, συνδεδεμένη με ένα μανόμετρο, ασκούσε πίεση πάνω στην κερκιδική αρτηρία μέχρι να εξαλειφθεί ο παλμός.</a:t>
            </a:r>
            <a:endParaRPr kumimoji="0" lang="en-GB" sz="1800" b="0" i="0" u="none" strike="noStrike" kern="1200" cap="none" spc="0" normalizeH="0" baseline="0" noProof="0" dirty="0">
              <a:ln>
                <a:noFill/>
              </a:ln>
              <a:solidFill>
                <a:srgbClr val="303131"/>
              </a:solidFill>
              <a:effectLst/>
              <a:uLnTx/>
              <a:uFillTx/>
              <a:latin typeface="Calibri Light" panose="020F0302020204030204"/>
              <a:ea typeface="+mn-ea"/>
              <a:cs typeface="+mn-cs"/>
            </a:endParaRPr>
          </a:p>
        </p:txBody>
      </p:sp>
      <p:pic>
        <p:nvPicPr>
          <p:cNvPr id="13" name="Εικόνα 12">
            <a:extLst>
              <a:ext uri="{FF2B5EF4-FFF2-40B4-BE49-F238E27FC236}">
                <a16:creationId xmlns:a16="http://schemas.microsoft.com/office/drawing/2014/main" id="{0AF752A5-3CAF-4A76-1D4D-68E4136C6ADC}"/>
              </a:ext>
            </a:extLst>
          </p:cNvPr>
          <p:cNvPicPr>
            <a:picLocks noChangeAspect="1"/>
          </p:cNvPicPr>
          <p:nvPr/>
        </p:nvPicPr>
        <p:blipFill>
          <a:blip r:embed="rId5"/>
          <a:stretch>
            <a:fillRect/>
          </a:stretch>
        </p:blipFill>
        <p:spPr>
          <a:xfrm>
            <a:off x="5302499" y="1289114"/>
            <a:ext cx="2904311" cy="2305774"/>
          </a:xfrm>
          <a:prstGeom prst="rect">
            <a:avLst/>
          </a:prstGeom>
          <a:ln>
            <a:noFill/>
          </a:ln>
          <a:effectLst>
            <a:outerShdw blurRad="292100" dist="139700" dir="2700000" algn="tl" rotWithShape="0">
              <a:srgbClr val="333333">
                <a:alpha val="65000"/>
              </a:srgbClr>
            </a:outerShdw>
          </a:effectLst>
        </p:spPr>
      </p:pic>
      <p:pic>
        <p:nvPicPr>
          <p:cNvPr id="15" name="Εικόνα 14">
            <a:extLst>
              <a:ext uri="{FF2B5EF4-FFF2-40B4-BE49-F238E27FC236}">
                <a16:creationId xmlns:a16="http://schemas.microsoft.com/office/drawing/2014/main" id="{FB572CD8-6213-D12B-D0DC-B82BD70D7C5C}"/>
              </a:ext>
            </a:extLst>
          </p:cNvPr>
          <p:cNvPicPr>
            <a:picLocks noChangeAspect="1"/>
          </p:cNvPicPr>
          <p:nvPr/>
        </p:nvPicPr>
        <p:blipFill>
          <a:blip r:embed="rId6"/>
          <a:stretch>
            <a:fillRect/>
          </a:stretch>
        </p:blipFill>
        <p:spPr>
          <a:xfrm>
            <a:off x="219502" y="3547675"/>
            <a:ext cx="3616518" cy="228137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7D3C49F6-1330-17D4-1929-D57566973217}"/>
              </a:ext>
            </a:extLst>
          </p:cNvPr>
          <p:cNvSpPr txBox="1"/>
          <p:nvPr/>
        </p:nvSpPr>
        <p:spPr>
          <a:xfrm>
            <a:off x="128240" y="5817405"/>
            <a:ext cx="3707780" cy="369332"/>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Το σφυγμομανόμετρο</a:t>
            </a:r>
            <a:r>
              <a:rPr kumimoji="0" lang="en-US" sz="1800" b="1"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n-US" sz="1800" b="1" i="0" u="none" strike="noStrike" kern="1200" cap="none" spc="0" normalizeH="0" baseline="0" noProof="0" dirty="0" err="1">
                <a:ln>
                  <a:noFill/>
                </a:ln>
                <a:solidFill>
                  <a:srgbClr val="303131"/>
                </a:solidFill>
                <a:effectLst/>
                <a:uLnTx/>
                <a:uFillTx/>
                <a:latin typeface="Calibri Light" panose="020F0302020204030204"/>
                <a:ea typeface="+mn-ea"/>
                <a:cs typeface="+mn-cs"/>
              </a:rPr>
              <a:t>Marey</a:t>
            </a:r>
            <a:r>
              <a:rPr kumimoji="0" lang="el-GR" sz="1800" b="1" i="0" u="none" strike="noStrike" kern="1200" cap="none" spc="0" normalizeH="0" baseline="0" noProof="0" dirty="0">
                <a:ln>
                  <a:noFill/>
                </a:ln>
                <a:solidFill>
                  <a:srgbClr val="303131"/>
                </a:solidFill>
                <a:effectLst/>
                <a:uLnTx/>
                <a:uFillTx/>
                <a:latin typeface="Calibri Light" panose="020F0302020204030204"/>
                <a:ea typeface="+mn-ea"/>
                <a:cs typeface="+mn-cs"/>
              </a:rPr>
              <a:t>, </a:t>
            </a:r>
            <a:r>
              <a:rPr kumimoji="0" lang="en-US" sz="1800" b="1" i="0" u="none" strike="noStrike" kern="1200" cap="none" spc="0" normalizeH="0" baseline="0" noProof="0" dirty="0">
                <a:ln>
                  <a:noFill/>
                </a:ln>
                <a:solidFill>
                  <a:srgbClr val="303131"/>
                </a:solidFill>
                <a:effectLst/>
                <a:uLnTx/>
                <a:uFillTx/>
                <a:latin typeface="Calibri Light" panose="020F0302020204030204"/>
                <a:ea typeface="+mn-ea"/>
                <a:cs typeface="+mn-cs"/>
              </a:rPr>
              <a:t>1886.</a:t>
            </a:r>
          </a:p>
        </p:txBody>
      </p:sp>
    </p:spTree>
    <p:extLst>
      <p:ext uri="{BB962C8B-B14F-4D97-AF65-F5344CB8AC3E}">
        <p14:creationId xmlns:p14="http://schemas.microsoft.com/office/powerpoint/2010/main" val="110949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02365" y="872965"/>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prstClr val="black">
                    <a:lumMod val="65000"/>
                    <a:lumOff val="35000"/>
                  </a:prstClr>
                </a:solidFill>
              </a:rPr>
              <a:t>Κατηγοριοποίηση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90DC8759-4FFF-0DED-DA3D-EB15A515902B}"/>
              </a:ext>
            </a:extLst>
          </p:cNvPr>
          <p:cNvPicPr>
            <a:picLocks noChangeAspect="1"/>
          </p:cNvPicPr>
          <p:nvPr/>
        </p:nvPicPr>
        <p:blipFill>
          <a:blip r:embed="rId4"/>
          <a:stretch>
            <a:fillRect/>
          </a:stretch>
        </p:blipFill>
        <p:spPr>
          <a:xfrm>
            <a:off x="599304" y="1387162"/>
            <a:ext cx="10639425" cy="4867275"/>
          </a:xfrm>
          <a:prstGeom prst="rect">
            <a:avLst/>
          </a:prstGeom>
        </p:spPr>
      </p:pic>
      <p:sp>
        <p:nvSpPr>
          <p:cNvPr id="7" name="TextBox 6">
            <a:extLst>
              <a:ext uri="{FF2B5EF4-FFF2-40B4-BE49-F238E27FC236}">
                <a16:creationId xmlns:a16="http://schemas.microsoft.com/office/drawing/2014/main" id="{E0D0A526-430B-78C0-4D1D-A83761BAF3D8}"/>
              </a:ext>
            </a:extLst>
          </p:cNvPr>
          <p:cNvSpPr txBox="1"/>
          <p:nvPr/>
        </p:nvSpPr>
        <p:spPr>
          <a:xfrm>
            <a:off x="403121" y="6254437"/>
            <a:ext cx="10461523" cy="307777"/>
          </a:xfrm>
          <a:prstGeom prst="rect">
            <a:avLst/>
          </a:prstGeom>
          <a:noFill/>
        </p:spPr>
        <p:txBody>
          <a:bodyPr wrap="square">
            <a:spAutoFit/>
          </a:bodyPr>
          <a:lstStyle/>
          <a:p>
            <a:r>
              <a:rPr lang="en-GB" sz="1400" b="1" dirty="0">
                <a:solidFill>
                  <a:schemeClr val="tx1">
                    <a:lumMod val="65000"/>
                    <a:lumOff val="35000"/>
                  </a:schemeClr>
                </a:solidFill>
                <a:latin typeface="+mj-lt"/>
              </a:rPr>
              <a:t>https://www.heart.org/en/health-topics/high-blood-pressure/understanding-blood-pressure-readings</a:t>
            </a:r>
          </a:p>
        </p:txBody>
      </p:sp>
    </p:spTree>
    <p:extLst>
      <p:ext uri="{BB962C8B-B14F-4D97-AF65-F5344CB8AC3E}">
        <p14:creationId xmlns:p14="http://schemas.microsoft.com/office/powerpoint/2010/main" val="45076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1091381"/>
            <a:ext cx="6025589" cy="30445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Ορθή μέτρηση</a:t>
            </a:r>
            <a:r>
              <a:rPr lang="el-GR" sz="2800" b="1" dirty="0">
                <a:solidFill>
                  <a:prstClr val="black">
                    <a:lumMod val="65000"/>
                    <a:lumOff val="35000"/>
                  </a:prstClr>
                </a:solidFill>
              </a:rPr>
              <a:t>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403121" y="6174659"/>
            <a:ext cx="7462685" cy="307777"/>
          </a:xfrm>
          <a:prstGeom prst="rect">
            <a:avLst/>
          </a:prstGeom>
          <a:noFill/>
        </p:spPr>
        <p:txBody>
          <a:bodyPr wrap="square">
            <a:spAutoFit/>
          </a:bodyPr>
          <a:lstStyle/>
          <a:p>
            <a:r>
              <a:rPr lang="en-GB" sz="1400" b="1">
                <a:solidFill>
                  <a:schemeClr val="tx1">
                    <a:lumMod val="65000"/>
                    <a:lumOff val="35000"/>
                  </a:schemeClr>
                </a:solidFill>
                <a:latin typeface="+mj-lt"/>
              </a:rPr>
              <a:t>https://www.cardi-oh.org/assets/CARDI-OH-The-5Rs-Accurate-Blood-Pressure-Measurement.pdf</a:t>
            </a:r>
            <a:endParaRPr lang="en-GB" sz="1400" b="1" dirty="0">
              <a:solidFill>
                <a:schemeClr val="tx1">
                  <a:lumMod val="65000"/>
                  <a:lumOff val="35000"/>
                </a:schemeClr>
              </a:solidFill>
              <a:latin typeface="+mj-lt"/>
            </a:endParaRPr>
          </a:p>
        </p:txBody>
      </p:sp>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521190"/>
            <a:ext cx="6564782" cy="446384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000"/>
              </a:spcBef>
              <a:buNone/>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Ήχοι </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Korotkoff</a:t>
            </a:r>
            <a:endPar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 Εμφάνιση ελαφρών επαναλαμβανόμενων ήχων, που σταδιακά αυξάνουν σε ένταση</a:t>
            </a:r>
            <a:r>
              <a:rPr kumimoji="0" lang="el-GR" sz="2000" b="1" i="0" u="none" strike="noStrike" kern="1200" cap="none" spc="0" normalizeH="0" baseline="0" noProof="0" dirty="0">
                <a:ln>
                  <a:noFill/>
                </a:ln>
                <a:solidFill>
                  <a:srgbClr val="00B050"/>
                </a:solidFill>
                <a:effectLst/>
                <a:uLnTx/>
                <a:uFillTx/>
                <a:latin typeface="+mj-lt"/>
                <a:ea typeface="+mn-ea"/>
                <a:cs typeface="+mn-cs"/>
              </a:rPr>
              <a:t>. Ο πρώτος ελαφρύς κτύπος αντιστοιχεί στη συστολική πίεση</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II: Οι ήχοι γίνονται πιο μαλακοί και με εντονότερο ήχο «φυσήματος».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III: Οι ήχοι γίνονται πιο ευδιάκριτοι και πιο δυνατοί.</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IV: Οι ήχοι σβήνουν, γίνονται λιγότερο ευδιάκριτοι και οι μικρής έντασης ήχοι εξαφανίζονται.</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V: Οι ήχοι εξαφανίζονται εντελώς. </a:t>
            </a:r>
            <a:r>
              <a:rPr kumimoji="0" lang="el-GR" sz="2000" b="1" i="0" u="none" strike="noStrike" kern="1200" cap="none" spc="0" normalizeH="0" baseline="0" noProof="0" dirty="0">
                <a:ln>
                  <a:noFill/>
                </a:ln>
                <a:solidFill>
                  <a:srgbClr val="00B050"/>
                </a:solidFill>
                <a:effectLst/>
                <a:uLnTx/>
                <a:uFillTx/>
                <a:latin typeface="+mj-lt"/>
                <a:ea typeface="+mn-ea"/>
                <a:cs typeface="+mn-cs"/>
              </a:rPr>
              <a:t>Το σημείο εξάλειψης των ήχων αντιστοιχεί στη διαστολική πίεση.</a:t>
            </a:r>
          </a:p>
        </p:txBody>
      </p:sp>
      <p:pic>
        <p:nvPicPr>
          <p:cNvPr id="10" name="Εικόνα 9">
            <a:extLst>
              <a:ext uri="{FF2B5EF4-FFF2-40B4-BE49-F238E27FC236}">
                <a16:creationId xmlns:a16="http://schemas.microsoft.com/office/drawing/2014/main" id="{F26A535C-9756-6432-59FC-CA1E8D0C4324}"/>
              </a:ext>
            </a:extLst>
          </p:cNvPr>
          <p:cNvPicPr>
            <a:picLocks noChangeAspect="1"/>
          </p:cNvPicPr>
          <p:nvPr/>
        </p:nvPicPr>
        <p:blipFill>
          <a:blip r:embed="rId4"/>
          <a:stretch>
            <a:fillRect/>
          </a:stretch>
        </p:blipFill>
        <p:spPr>
          <a:xfrm>
            <a:off x="7368418" y="1867393"/>
            <a:ext cx="3944454" cy="3359187"/>
          </a:xfrm>
          <a:prstGeom prst="rect">
            <a:avLst/>
          </a:prstGeom>
          <a:ln>
            <a:noFill/>
          </a:ln>
          <a:effectLst>
            <a:outerShdw blurRad="292100" dist="139700" dir="2700000" algn="tl" rotWithShape="0">
              <a:srgbClr val="333333">
                <a:alpha val="65000"/>
              </a:srgbClr>
            </a:outerShdw>
          </a:effectLst>
        </p:spPr>
      </p:pic>
      <p:sp>
        <p:nvSpPr>
          <p:cNvPr id="11" name="1 - Τίτλος">
            <a:extLst>
              <a:ext uri="{FF2B5EF4-FFF2-40B4-BE49-F238E27FC236}">
                <a16:creationId xmlns:a16="http://schemas.microsoft.com/office/drawing/2014/main" id="{989E82D7-5935-7E2D-280C-D0D3F7AF8801}"/>
              </a:ext>
            </a:extLst>
          </p:cNvPr>
          <p:cNvSpPr txBox="1">
            <a:spLocks/>
          </p:cNvSpPr>
          <p:nvPr/>
        </p:nvSpPr>
        <p:spPr>
          <a:xfrm>
            <a:off x="7539794" y="919314"/>
            <a:ext cx="3098710" cy="514197"/>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l-GR" sz="2800" b="1" dirty="0">
                <a:solidFill>
                  <a:schemeClr val="tx1">
                    <a:lumMod val="65000"/>
                    <a:lumOff val="35000"/>
                  </a:schemeClr>
                </a:solidFill>
              </a:rPr>
            </a:br>
            <a:r>
              <a:rPr lang="el-GR" sz="6000" b="1" dirty="0">
                <a:solidFill>
                  <a:schemeClr val="tx1">
                    <a:lumMod val="65000"/>
                    <a:lumOff val="35000"/>
                  </a:schemeClr>
                </a:solidFill>
              </a:rPr>
              <a:t>Φυσιολογικές Τιμές ΑΠ</a:t>
            </a:r>
          </a:p>
        </p:txBody>
      </p:sp>
    </p:spTree>
    <p:extLst>
      <p:ext uri="{BB962C8B-B14F-4D97-AF65-F5344CB8AC3E}">
        <p14:creationId xmlns:p14="http://schemas.microsoft.com/office/powerpoint/2010/main" val="370095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8093" y="676155"/>
            <a:ext cx="7033305" cy="514197"/>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Ορθή μέτρηση</a:t>
            </a:r>
            <a:r>
              <a:rPr lang="el-GR" sz="2800" b="1" dirty="0">
                <a:solidFill>
                  <a:prstClr val="black">
                    <a:lumMod val="65000"/>
                    <a:lumOff val="35000"/>
                  </a:prstClr>
                </a:solidFill>
              </a:rPr>
              <a:t> </a:t>
            </a:r>
            <a:r>
              <a:rPr lang="el-GR" sz="2800" b="1" dirty="0">
                <a:solidFill>
                  <a:schemeClr val="tx1">
                    <a:lumMod val="65000"/>
                    <a:lumOff val="35000"/>
                  </a:schemeClr>
                </a:solidFill>
              </a:rPr>
              <a:t>ΑΠ</a:t>
            </a: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117985" y="6173396"/>
            <a:ext cx="7462685" cy="307777"/>
          </a:xfrm>
          <a:prstGeom prst="rect">
            <a:avLst/>
          </a:prstGeom>
          <a:noFill/>
        </p:spPr>
        <p:txBody>
          <a:bodyPr wrap="square">
            <a:spAutoFit/>
          </a:bodyPr>
          <a:lstStyle/>
          <a:p>
            <a:r>
              <a:rPr lang="en-GB" sz="1400" b="1" dirty="0">
                <a:solidFill>
                  <a:schemeClr val="tx1">
                    <a:lumMod val="65000"/>
                    <a:lumOff val="35000"/>
                  </a:schemeClr>
                </a:solidFill>
                <a:latin typeface="+mj-lt"/>
              </a:rPr>
              <a:t>https://www.cardi-oh.org/assets/CARDI-OH-The-5Rs-Accurate-Blood-Pressure-Measurement.pdf</a:t>
            </a:r>
          </a:p>
        </p:txBody>
      </p:sp>
      <p:pic>
        <p:nvPicPr>
          <p:cNvPr id="4" name="Εικόνα 3">
            <a:extLst>
              <a:ext uri="{FF2B5EF4-FFF2-40B4-BE49-F238E27FC236}">
                <a16:creationId xmlns:a16="http://schemas.microsoft.com/office/drawing/2014/main" id="{C2514E68-1AD5-06C5-EE54-698272F8908C}"/>
              </a:ext>
            </a:extLst>
          </p:cNvPr>
          <p:cNvPicPr>
            <a:picLocks noChangeAspect="1"/>
          </p:cNvPicPr>
          <p:nvPr/>
        </p:nvPicPr>
        <p:blipFill>
          <a:blip r:embed="rId4"/>
          <a:stretch>
            <a:fillRect/>
          </a:stretch>
        </p:blipFill>
        <p:spPr>
          <a:xfrm>
            <a:off x="4236556" y="1857215"/>
            <a:ext cx="2681590" cy="2234658"/>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4B440E8A-1500-0F20-E0B2-0E1494C2A27A}"/>
              </a:ext>
            </a:extLst>
          </p:cNvPr>
          <p:cNvPicPr>
            <a:picLocks noChangeAspect="1"/>
          </p:cNvPicPr>
          <p:nvPr/>
        </p:nvPicPr>
        <p:blipFill>
          <a:blip r:embed="rId5"/>
          <a:stretch>
            <a:fillRect/>
          </a:stretch>
        </p:blipFill>
        <p:spPr>
          <a:xfrm>
            <a:off x="5375230" y="4307947"/>
            <a:ext cx="3491257" cy="1558597"/>
          </a:xfrm>
          <a:prstGeom prst="rect">
            <a:avLst/>
          </a:prstGeom>
          <a:ln>
            <a:noFill/>
          </a:ln>
          <a:effectLst>
            <a:outerShdw blurRad="292100" dist="139700" dir="2700000" algn="tl" rotWithShape="0">
              <a:srgbClr val="333333">
                <a:alpha val="65000"/>
              </a:srgbClr>
            </a:outerShdw>
          </a:effectLst>
        </p:spPr>
      </p:pic>
      <p:pic>
        <p:nvPicPr>
          <p:cNvPr id="6" name="Εικόνα 5">
            <a:extLst>
              <a:ext uri="{FF2B5EF4-FFF2-40B4-BE49-F238E27FC236}">
                <a16:creationId xmlns:a16="http://schemas.microsoft.com/office/drawing/2014/main" id="{69799F7B-3F98-F477-D59F-E9C696F9C5DF}"/>
              </a:ext>
            </a:extLst>
          </p:cNvPr>
          <p:cNvPicPr>
            <a:picLocks noChangeAspect="1"/>
          </p:cNvPicPr>
          <p:nvPr/>
        </p:nvPicPr>
        <p:blipFill>
          <a:blip r:embed="rId6"/>
          <a:stretch>
            <a:fillRect/>
          </a:stretch>
        </p:blipFill>
        <p:spPr>
          <a:xfrm>
            <a:off x="117985" y="931778"/>
            <a:ext cx="3804234" cy="5011346"/>
          </a:xfrm>
          <a:prstGeom prst="rect">
            <a:avLst/>
          </a:prstGeom>
          <a:ln>
            <a:noFill/>
          </a:ln>
          <a:effectLst>
            <a:softEdge rad="112500"/>
          </a:effectLst>
        </p:spPr>
      </p:pic>
      <p:sp>
        <p:nvSpPr>
          <p:cNvPr id="12" name="1 - Τίτλος">
            <a:extLst>
              <a:ext uri="{FF2B5EF4-FFF2-40B4-BE49-F238E27FC236}">
                <a16:creationId xmlns:a16="http://schemas.microsoft.com/office/drawing/2014/main" id="{81862C86-D201-5730-8A2C-E86B4DADDDAB}"/>
              </a:ext>
            </a:extLst>
          </p:cNvPr>
          <p:cNvSpPr txBox="1">
            <a:spLocks/>
          </p:cNvSpPr>
          <p:nvPr/>
        </p:nvSpPr>
        <p:spPr>
          <a:xfrm>
            <a:off x="6715432" y="1201109"/>
            <a:ext cx="5407741" cy="514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l-GR" sz="2400" b="1" dirty="0">
                <a:solidFill>
                  <a:schemeClr val="tx1">
                    <a:lumMod val="65000"/>
                    <a:lumOff val="35000"/>
                  </a:schemeClr>
                </a:solidFill>
              </a:rPr>
            </a:br>
            <a:r>
              <a:rPr lang="el-GR" sz="2400" b="1" dirty="0">
                <a:solidFill>
                  <a:schemeClr val="tx1">
                    <a:lumMod val="65000"/>
                    <a:lumOff val="35000"/>
                  </a:schemeClr>
                </a:solidFill>
              </a:rPr>
              <a:t>Επιλογή σωστού μεγέθους περιχειρίδας</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13" name="Εικόνα 12">
            <a:extLst>
              <a:ext uri="{FF2B5EF4-FFF2-40B4-BE49-F238E27FC236}">
                <a16:creationId xmlns:a16="http://schemas.microsoft.com/office/drawing/2014/main" id="{327C60C8-D91B-8A12-CB0C-CC6193955B74}"/>
              </a:ext>
            </a:extLst>
          </p:cNvPr>
          <p:cNvPicPr>
            <a:picLocks noChangeAspect="1"/>
          </p:cNvPicPr>
          <p:nvPr/>
        </p:nvPicPr>
        <p:blipFill>
          <a:blip r:embed="rId7"/>
          <a:stretch>
            <a:fillRect/>
          </a:stretch>
        </p:blipFill>
        <p:spPr>
          <a:xfrm>
            <a:off x="7120859" y="1694731"/>
            <a:ext cx="4974767" cy="2249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094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872965"/>
            <a:ext cx="6025589" cy="522873"/>
          </a:xfrm>
        </p:spPr>
        <p:txBody>
          <a:bodyPr>
            <a:normAutofit fontScale="90000"/>
          </a:bodyPr>
          <a:lstStyle/>
          <a:p>
            <a:pPr algn="ctr"/>
            <a:br>
              <a:rPr lang="el-GR" sz="2800" b="1" dirty="0">
                <a:solidFill>
                  <a:schemeClr val="tx1">
                    <a:lumMod val="65000"/>
                    <a:lumOff val="35000"/>
                  </a:schemeClr>
                </a:solidFill>
              </a:rPr>
            </a:br>
            <a:r>
              <a:rPr lang="el-GR" sz="2800" b="1" dirty="0">
                <a:solidFill>
                  <a:prstClr val="black">
                    <a:lumMod val="65000"/>
                    <a:lumOff val="35000"/>
                  </a:prstClr>
                </a:solidFill>
              </a:rPr>
              <a:t>Παράγοντες που επηρεάζουν την </a:t>
            </a:r>
            <a:r>
              <a:rPr lang="el-GR" sz="2800" b="1" dirty="0">
                <a:solidFill>
                  <a:schemeClr val="tx1">
                    <a:lumMod val="65000"/>
                    <a:lumOff val="35000"/>
                  </a:schemeClr>
                </a:solidFill>
              </a:rPr>
              <a:t>ΑΠ</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7" name="TextBox 6">
            <a:extLst>
              <a:ext uri="{FF2B5EF4-FFF2-40B4-BE49-F238E27FC236}">
                <a16:creationId xmlns:a16="http://schemas.microsoft.com/office/drawing/2014/main" id="{E0D0A526-430B-78C0-4D1D-A83761BAF3D8}"/>
              </a:ext>
            </a:extLst>
          </p:cNvPr>
          <p:cNvSpPr txBox="1"/>
          <p:nvPr/>
        </p:nvSpPr>
        <p:spPr>
          <a:xfrm>
            <a:off x="462114" y="6316808"/>
            <a:ext cx="7462685" cy="307777"/>
          </a:xfrm>
          <a:prstGeom prst="rect">
            <a:avLst/>
          </a:prstGeom>
          <a:noFill/>
        </p:spPr>
        <p:txBody>
          <a:bodyPr wrap="square">
            <a:spAutoFit/>
          </a:bodyPr>
          <a:lstStyle/>
          <a:p>
            <a:r>
              <a:rPr lang="en-GB" sz="1400" b="1" dirty="0">
                <a:solidFill>
                  <a:schemeClr val="tx1">
                    <a:lumMod val="65000"/>
                    <a:lumOff val="35000"/>
                  </a:schemeClr>
                </a:solidFill>
                <a:latin typeface="+mj-lt"/>
              </a:rPr>
              <a:t>https://www.cardi-oh.org/assets/CARDI-OH-The-5Rs-Accurate-Blood-Pressure-Measurement.pdf</a:t>
            </a:r>
          </a:p>
        </p:txBody>
      </p:sp>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521190"/>
            <a:ext cx="8890073" cy="4463845"/>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ηλικία (αυξάνεται προοδευτικά με την ηλικία)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φύλο (οι γυναίκες έχουν χαμηλότερη αρτηριακή πίεση από τους άνδρες)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άσκηση (αυξάνεται κατά την διάρκεια της σωματικής άσκησης)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Φάρμακα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στρες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παχυσαρκία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Συνυπάρχουσες ασθένειες (σακχαρώδης διαβήτης)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μεταβλητότητα κατά την διάρκεια του 24ώρου (&lt;το πρωί, &gt; το μεσημέρι) </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Συναισθήματα (θυμός, φόβος, ενθουσιασμός, πόνος)</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πυρετός </a:t>
            </a:r>
          </a:p>
          <a:p>
            <a:pPr lvl="1">
              <a:spcBef>
                <a:spcPts val="1000"/>
              </a:spcBef>
              <a:buFont typeface="Wingdings" panose="05000000000000000000" pitchFamily="2" charset="2"/>
              <a:buChar char="Ø"/>
              <a:defRPr/>
            </a:pPr>
            <a:endParaRPr kumimoji="0" lang="el-GR" sz="20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296472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262" y="872965"/>
            <a:ext cx="7690537" cy="522873"/>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Κορεσμός της αιμοσφαιρίνης(</a:t>
            </a:r>
            <a:r>
              <a:rPr lang="en-US" sz="2800" b="1" dirty="0">
                <a:solidFill>
                  <a:schemeClr val="tx1">
                    <a:lumMod val="65000"/>
                    <a:lumOff val="35000"/>
                  </a:schemeClr>
                </a:solidFill>
              </a:rPr>
              <a:t>Hb)</a:t>
            </a:r>
            <a:r>
              <a:rPr lang="el-GR" sz="2800" b="1" dirty="0">
                <a:solidFill>
                  <a:schemeClr val="tx1">
                    <a:lumMod val="65000"/>
                    <a:lumOff val="35000"/>
                  </a:schemeClr>
                </a:solidFill>
              </a:rPr>
              <a:t> σε οξυγόνο </a:t>
            </a:r>
            <a:r>
              <a:rPr lang="en-US" sz="2800" b="1" dirty="0">
                <a:solidFill>
                  <a:schemeClr val="tx1">
                    <a:lumMod val="65000"/>
                    <a:lumOff val="35000"/>
                  </a:schemeClr>
                </a:solidFill>
              </a:rPr>
              <a:t>(O2)</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2096426"/>
            <a:ext cx="6612587" cy="351263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l-GR" sz="2400" b="1" dirty="0">
                <a:solidFill>
                  <a:schemeClr val="tx1">
                    <a:lumMod val="65000"/>
                    <a:lumOff val="35000"/>
                  </a:schemeClr>
                </a:solidFill>
                <a:latin typeface="+mj-lt"/>
              </a:rPr>
              <a:t>Ο κορεσμός της </a:t>
            </a:r>
            <a:r>
              <a:rPr lang="en-US" sz="2400" b="1" dirty="0">
                <a:solidFill>
                  <a:schemeClr val="tx1">
                    <a:lumMod val="65000"/>
                    <a:lumOff val="35000"/>
                  </a:schemeClr>
                </a:solidFill>
                <a:latin typeface="+mj-lt"/>
              </a:rPr>
              <a:t>Hb </a:t>
            </a:r>
            <a:r>
              <a:rPr lang="el-GR" sz="2400" b="1" dirty="0">
                <a:solidFill>
                  <a:schemeClr val="tx1">
                    <a:lumMod val="65000"/>
                    <a:lumOff val="35000"/>
                  </a:schemeClr>
                </a:solidFill>
                <a:latin typeface="+mj-lt"/>
              </a:rPr>
              <a:t>σε </a:t>
            </a:r>
            <a:r>
              <a:rPr lang="en-US" sz="2400" b="1" dirty="0">
                <a:solidFill>
                  <a:schemeClr val="tx1">
                    <a:lumMod val="65000"/>
                    <a:lumOff val="35000"/>
                  </a:schemeClr>
                </a:solidFill>
                <a:latin typeface="+mj-lt"/>
              </a:rPr>
              <a:t>O2</a:t>
            </a:r>
            <a:r>
              <a:rPr lang="el-GR" sz="2400" b="1" dirty="0">
                <a:solidFill>
                  <a:schemeClr val="tx1">
                    <a:lumMod val="65000"/>
                    <a:lumOff val="35000"/>
                  </a:schemeClr>
                </a:solidFill>
                <a:latin typeface="+mj-lt"/>
              </a:rPr>
              <a:t> θεωρείται πλέον ως ένα από τα  ΖΣ (μαζί με την καρδιακή και αναπνευστική συχνότητα, την αρτηριακή πίεση και τη θερμοκρασία)</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παλμική οξυμετρία εκτιμάει της </a:t>
            </a:r>
            <a:r>
              <a:rPr kumimoji="0" lang="en-GB"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Hb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σε </a:t>
            </a:r>
            <a:r>
              <a:rPr kumimoji="0" lang="en-GB"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O2 </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ή πιο απλά τα επίπεδα του οξυγόνου στο αίμα.</a:t>
            </a:r>
          </a:p>
        </p:txBody>
      </p:sp>
      <p:pic>
        <p:nvPicPr>
          <p:cNvPr id="3" name="Εικόνα 2">
            <a:extLst>
              <a:ext uri="{FF2B5EF4-FFF2-40B4-BE49-F238E27FC236}">
                <a16:creationId xmlns:a16="http://schemas.microsoft.com/office/drawing/2014/main" id="{98031378-02D5-C3AA-B50B-7EDB41263B7A}"/>
              </a:ext>
            </a:extLst>
          </p:cNvPr>
          <p:cNvPicPr>
            <a:picLocks noChangeAspect="1"/>
          </p:cNvPicPr>
          <p:nvPr/>
        </p:nvPicPr>
        <p:blipFill>
          <a:blip r:embed="rId4"/>
          <a:stretch>
            <a:fillRect/>
          </a:stretch>
        </p:blipFill>
        <p:spPr>
          <a:xfrm>
            <a:off x="7737782" y="2224200"/>
            <a:ext cx="3775156" cy="3050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47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9385" y="1729489"/>
            <a:ext cx="5854847" cy="4474666"/>
          </a:xfr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a:noAutofit/>
          </a:bodyPr>
          <a:lstStyle/>
          <a:p>
            <a:r>
              <a:rPr lang="el-GR" sz="2000" b="1" dirty="0">
                <a:solidFill>
                  <a:schemeClr val="tx1">
                    <a:lumMod val="65000"/>
                    <a:lumOff val="35000"/>
                  </a:schemeClr>
                </a:solidFill>
                <a:latin typeface="+mj-lt"/>
              </a:rPr>
              <a:t>Tα ζωτικά σημεία (ΖΣ) αποτελούν βασικά στοιχεία &amp; δείκτες για την εκτίμηση της υγείας  του ασθενή. Ονομάζονται έτσι επειδή συνδέονται με την ύπαρξη ζωής και είναι:</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Θερμοκρασία</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Σφυγμός</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Αναπνοή</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Αρτηριακή πίεση</a:t>
            </a:r>
          </a:p>
          <a:p>
            <a:pPr marL="914400" lvl="2" indent="0">
              <a:buNone/>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	&amp; </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Πόνος</a:t>
            </a:r>
          </a:p>
          <a:p>
            <a:pPr lvl="2">
              <a:buFont typeface="Wingdings" panose="05000000000000000000" pitchFamily="2" charset="2"/>
              <a:buChar char="Ø"/>
              <a:defRPr/>
            </a:pPr>
            <a:r>
              <a:rPr kumimoji="0" lang="el-GR" b="1" i="0" u="none" strike="noStrike" kern="1200" cap="none" spc="0" normalizeH="0" baseline="0" noProof="0" dirty="0">
                <a:ln>
                  <a:noFill/>
                </a:ln>
                <a:solidFill>
                  <a:srgbClr val="00B050"/>
                </a:solidFill>
                <a:effectLst/>
                <a:uLnTx/>
                <a:uFillTx/>
                <a:latin typeface="Calibri Light" panose="020F0302020204030204"/>
                <a:ea typeface="+mn-ea"/>
                <a:cs typeface="+mn-cs"/>
              </a:rPr>
              <a:t>Κορεσμός αιμοσφαιρίνης σε Ο2</a:t>
            </a:r>
          </a:p>
          <a:p>
            <a:pPr algn="just"/>
            <a:r>
              <a:rPr lang="el-GR" sz="2000" b="1" dirty="0">
                <a:solidFill>
                  <a:schemeClr val="tx1">
                    <a:lumMod val="65000"/>
                    <a:lumOff val="35000"/>
                  </a:schemeClr>
                </a:solidFill>
                <a:latin typeface="+mj-lt"/>
              </a:rPr>
              <a:t>Η λήψη</a:t>
            </a:r>
            <a:r>
              <a:rPr lang="en-US" sz="2000" b="1" dirty="0">
                <a:solidFill>
                  <a:schemeClr val="tx1">
                    <a:lumMod val="65000"/>
                    <a:lumOff val="35000"/>
                  </a:schemeClr>
                </a:solidFill>
                <a:latin typeface="+mj-lt"/>
              </a:rPr>
              <a:t> </a:t>
            </a:r>
            <a:r>
              <a:rPr lang="el-GR" sz="2000" b="1" dirty="0">
                <a:solidFill>
                  <a:schemeClr val="tx1">
                    <a:lumMod val="65000"/>
                    <a:lumOff val="35000"/>
                  </a:schemeClr>
                </a:solidFill>
                <a:latin typeface="+mj-lt"/>
              </a:rPr>
              <a:t>των ΖΣ θεωρείται </a:t>
            </a:r>
            <a:r>
              <a:rPr lang="el-GR" sz="2000" b="1" dirty="0">
                <a:solidFill>
                  <a:srgbClr val="FF0000"/>
                </a:solidFill>
                <a:latin typeface="+mj-lt"/>
              </a:rPr>
              <a:t>σημαντική νοσηλευτική πράξη.</a:t>
            </a:r>
          </a:p>
          <a:p>
            <a:pPr algn="just"/>
            <a:endParaRPr lang="en-US" sz="2000" b="1" dirty="0">
              <a:solidFill>
                <a:schemeClr val="tx1">
                  <a:lumMod val="65000"/>
                  <a:lumOff val="35000"/>
                </a:schemeClr>
              </a:solidFill>
              <a:latin typeface="+mj-lt"/>
            </a:endParaRPr>
          </a:p>
          <a:p>
            <a:pPr marL="0" indent="0">
              <a:buNone/>
            </a:pPr>
            <a:endParaRPr lang="el-GR" sz="2000" b="1" dirty="0">
              <a:solidFill>
                <a:schemeClr val="tx1">
                  <a:lumMod val="65000"/>
                  <a:lumOff val="35000"/>
                </a:schemeClr>
              </a:solidFill>
              <a:latin typeface="+mj-lt"/>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787"/>
            <a:ext cx="7033306" cy="701507"/>
          </a:xfrm>
          <a:prstGeom prst="rect">
            <a:avLst/>
          </a:prstGeom>
          <a:ln>
            <a:noFill/>
          </a:ln>
          <a:effectLst>
            <a:softEdge rad="112500"/>
          </a:effectLst>
        </p:spPr>
      </p:pic>
      <p:sp>
        <p:nvSpPr>
          <p:cNvPr id="7" name="1 - Τίτλος">
            <a:extLst>
              <a:ext uri="{FF2B5EF4-FFF2-40B4-BE49-F238E27FC236}">
                <a16:creationId xmlns:a16="http://schemas.microsoft.com/office/drawing/2014/main" id="{31483A5C-E2FF-6DB5-7890-C186A7C831F3}"/>
              </a:ext>
            </a:extLst>
          </p:cNvPr>
          <p:cNvSpPr txBox="1">
            <a:spLocks/>
          </p:cNvSpPr>
          <p:nvPr/>
        </p:nvSpPr>
        <p:spPr>
          <a:xfrm>
            <a:off x="3803850" y="759078"/>
            <a:ext cx="7566868" cy="85417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11" name="Εικόνα 10">
            <a:extLst>
              <a:ext uri="{FF2B5EF4-FFF2-40B4-BE49-F238E27FC236}">
                <a16:creationId xmlns:a16="http://schemas.microsoft.com/office/drawing/2014/main" id="{CA327A3E-111B-FB18-F53F-BB57DFCC4E22}"/>
              </a:ext>
            </a:extLst>
          </p:cNvPr>
          <p:cNvPicPr>
            <a:picLocks noChangeAspect="1"/>
          </p:cNvPicPr>
          <p:nvPr/>
        </p:nvPicPr>
        <p:blipFill>
          <a:blip r:embed="rId4"/>
          <a:stretch>
            <a:fillRect/>
          </a:stretch>
        </p:blipFill>
        <p:spPr>
          <a:xfrm>
            <a:off x="9692307" y="66572"/>
            <a:ext cx="2146492" cy="1385011"/>
          </a:xfrm>
          <a:prstGeom prst="rect">
            <a:avLst/>
          </a:prstGeom>
        </p:spPr>
      </p:pic>
      <p:sp>
        <p:nvSpPr>
          <p:cNvPr id="14" name="2 - Θέση περιεχομένου">
            <a:extLst>
              <a:ext uri="{FF2B5EF4-FFF2-40B4-BE49-F238E27FC236}">
                <a16:creationId xmlns:a16="http://schemas.microsoft.com/office/drawing/2014/main" id="{1DA21ED9-FEAB-9F24-BE6D-EAA89FE201AC}"/>
              </a:ext>
            </a:extLst>
          </p:cNvPr>
          <p:cNvSpPr txBox="1">
            <a:spLocks/>
          </p:cNvSpPr>
          <p:nvPr/>
        </p:nvSpPr>
        <p:spPr>
          <a:xfrm>
            <a:off x="6509084" y="1729489"/>
            <a:ext cx="5539397" cy="475553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Καταγράφονται και αξιολογούνται οι φυσιολογικές τιμές, και οποιαδήποτε παρέκκλιση από αυτές παρατηρηθεί είναι πιθανό να αποτελέσει ένδειξη κάποιας ασθένειας ή επιδείνωσης της κατάστασης του ασθενή</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συχνότητα μέτρησης των ζωτικών σημείων καθορίζεται συνήθως από την πολιτική του κάθε νοσηλευτικού ιδρύματος. </a:t>
            </a:r>
            <a:endParaRPr kumimoji="0" lang="en-US"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συχνότητα της λήψης και της αξιολόγησης των ζωτικών σημείων καθορίζεται από τη γενική κατάσταση του ασθενή αλλά και από την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κρίση του νοσηλευτή</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6593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5896" y="1127227"/>
            <a:ext cx="11021080" cy="701506"/>
          </a:xfrm>
        </p:spPr>
        <p:txBody>
          <a:bodyPr>
            <a:normAutofit fontScale="90000"/>
          </a:bodyPr>
          <a:lstStyle/>
          <a:p>
            <a:pPr algn="ctr"/>
            <a:br>
              <a:rPr lang="el-GR" sz="2800" b="1" dirty="0">
                <a:solidFill>
                  <a:schemeClr val="tx1">
                    <a:lumMod val="65000"/>
                    <a:lumOff val="35000"/>
                  </a:schemeClr>
                </a:solidFill>
              </a:rPr>
            </a:br>
            <a:r>
              <a:rPr lang="el-GR" sz="2800" b="1" dirty="0">
                <a:solidFill>
                  <a:schemeClr val="tx1">
                    <a:lumMod val="65000"/>
                    <a:lumOff val="35000"/>
                  </a:schemeClr>
                </a:solidFill>
              </a:rPr>
              <a:t>κορεσμό της αιμοσφαιρίνης(</a:t>
            </a:r>
            <a:r>
              <a:rPr lang="en-US" sz="2800" b="1" dirty="0">
                <a:solidFill>
                  <a:schemeClr val="tx1">
                    <a:lumMod val="65000"/>
                    <a:lumOff val="35000"/>
                  </a:schemeClr>
                </a:solidFill>
              </a:rPr>
              <a:t>Hb)</a:t>
            </a:r>
            <a:r>
              <a:rPr lang="el-GR" sz="2800" b="1" dirty="0">
                <a:solidFill>
                  <a:schemeClr val="tx1">
                    <a:lumMod val="65000"/>
                    <a:lumOff val="35000"/>
                  </a:schemeClr>
                </a:solidFill>
              </a:rPr>
              <a:t> σε οξυγόνο </a:t>
            </a:r>
            <a:r>
              <a:rPr lang="en-US" sz="2800" b="1" dirty="0">
                <a:solidFill>
                  <a:schemeClr val="tx1">
                    <a:lumMod val="65000"/>
                    <a:lumOff val="35000"/>
                  </a:schemeClr>
                </a:solidFill>
              </a:rPr>
              <a:t>(O2)- </a:t>
            </a:r>
            <a:r>
              <a:rPr lang="el-GR" sz="2800" b="1" dirty="0">
                <a:solidFill>
                  <a:schemeClr val="tx1">
                    <a:lumMod val="65000"/>
                    <a:lumOff val="35000"/>
                  </a:schemeClr>
                </a:solidFill>
              </a:rPr>
              <a:t>Παλμική Οξυμετρία</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002A0D34-A452-0EEB-2AC5-F8F46F774CB5}"/>
              </a:ext>
            </a:extLst>
          </p:cNvPr>
          <p:cNvSpPr txBox="1">
            <a:spLocks/>
          </p:cNvSpPr>
          <p:nvPr/>
        </p:nvSpPr>
        <p:spPr>
          <a:xfrm>
            <a:off x="234262" y="1567296"/>
            <a:ext cx="6668343" cy="513458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Η οξυμετρία παλμού χρησιμοποιείται για τη συνεχή παρακολούθηση κορεσμού οξυγόνου του αρτηριακού αίματος (SaO2).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Παρέχει τη δυνατότητα άμεσης ανίχνευσης επεισοδίων ισχαιμίας χωρίς τη δυσφορία και τον κίνδυνο των επαναλαμβανόμενων παρακεντήσεων της αρτηρίας. </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lgn="just">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Στον ασθενή συνδέεται ένας ανιχνευτής. Υπάρχουν διάφοροι τύποι ανιχνευτών που πρέπει όμως να τοποθετηθούν σε σημείο όπου ανιχνεύονται παλλόμενα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αρτηρίδια</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(όπως στο δάκτυλο ή τον λοβό του αυτιού). Ο ανιχνευτής συνδέεται σε μια οθόνη η οποία δίνει μια συνεχή ψηφιακή ένδειξη του κορεσμού σε οξυγόνο. </a:t>
            </a:r>
          </a:p>
        </p:txBody>
      </p:sp>
      <p:sp>
        <p:nvSpPr>
          <p:cNvPr id="10" name="2 - Θέση περιεχομένου">
            <a:extLst>
              <a:ext uri="{FF2B5EF4-FFF2-40B4-BE49-F238E27FC236}">
                <a16:creationId xmlns:a16="http://schemas.microsoft.com/office/drawing/2014/main" id="{0FCA24C5-F3F4-DE35-07F8-528A88809765}"/>
              </a:ext>
            </a:extLst>
          </p:cNvPr>
          <p:cNvSpPr txBox="1">
            <a:spLocks/>
          </p:cNvSpPr>
          <p:nvPr/>
        </p:nvSpPr>
        <p:spPr>
          <a:xfrm>
            <a:off x="7144216" y="1734565"/>
            <a:ext cx="4631472" cy="453260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Μερικές οθόνες δείχνουν επίσης τον καρδιακό ρυθμό καθώς και μια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κυματομορφή</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παλμού.</a:t>
            </a: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Το δάχτυλο (ποδιού ή χεριού) είναι η πιο κοινή θέση τοποθέτησης του οξυμέτρου, όμως εναλλακτικές περιοχές είναι το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λοβίο</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του αυτιού στον ενήλικα ή η καμάρα του ποδιού στο νεογνό</a:t>
            </a:r>
          </a:p>
          <a:p>
            <a:pPr>
              <a:buFont typeface="Wingdings" panose="05000000000000000000" pitchFamily="2" charset="2"/>
              <a:buChar char="Ø"/>
              <a:defRPr/>
            </a:pPr>
            <a:endParaRPr kumimoji="0" lang="en-US"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a:buFont typeface="Wingdings" panose="05000000000000000000" pitchFamily="2" charset="2"/>
              <a:buChar char="Ø"/>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Tree>
    <p:extLst>
      <p:ext uri="{BB962C8B-B14F-4D97-AF65-F5344CB8AC3E}">
        <p14:creationId xmlns:p14="http://schemas.microsoft.com/office/powerpoint/2010/main" val="46207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88888" y="872965"/>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395839"/>
            <a:ext cx="7292812" cy="308695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πόνος είναι ένα σύνθετο φαινόμενο σωματικής και/ή ψυχικής φύσης, είναι υποκειμενικός και εξαιρετικά εξατομικευμένος</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Επηρεάζει τις προσωπικές σχέσεις και αλλάζει το νόημα της ζωής</a:t>
            </a:r>
          </a:p>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είναι κουραστικός και απαιτεί σωματική, συναισθηματική και νοητική ενέργεια από το άτομο</a:t>
            </a:r>
          </a:p>
          <a:p>
            <a:pPr>
              <a:buFont typeface="Wingdings" panose="05000000000000000000" pitchFamily="2" charset="2"/>
              <a:buChar char="Ø"/>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pic>
        <p:nvPicPr>
          <p:cNvPr id="3" name="Εικόνα 2">
            <a:extLst>
              <a:ext uri="{FF2B5EF4-FFF2-40B4-BE49-F238E27FC236}">
                <a16:creationId xmlns:a16="http://schemas.microsoft.com/office/drawing/2014/main" id="{40B341C4-34DE-9118-D9CE-9927AEF721D2}"/>
              </a:ext>
            </a:extLst>
          </p:cNvPr>
          <p:cNvPicPr>
            <a:picLocks noChangeAspect="1"/>
          </p:cNvPicPr>
          <p:nvPr/>
        </p:nvPicPr>
        <p:blipFill>
          <a:blip r:embed="rId4"/>
          <a:stretch>
            <a:fillRect/>
          </a:stretch>
        </p:blipFill>
        <p:spPr>
          <a:xfrm>
            <a:off x="7768682" y="1395838"/>
            <a:ext cx="3891035" cy="2478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Εικόνα 3">
            <a:extLst>
              <a:ext uri="{FF2B5EF4-FFF2-40B4-BE49-F238E27FC236}">
                <a16:creationId xmlns:a16="http://schemas.microsoft.com/office/drawing/2014/main" id="{37984022-02DE-01DB-139A-2CEF0BB5CD4A}"/>
              </a:ext>
            </a:extLst>
          </p:cNvPr>
          <p:cNvPicPr>
            <a:picLocks noChangeAspect="1"/>
          </p:cNvPicPr>
          <p:nvPr/>
        </p:nvPicPr>
        <p:blipFill>
          <a:blip r:embed="rId5"/>
          <a:stretch>
            <a:fillRect/>
          </a:stretch>
        </p:blipFill>
        <p:spPr>
          <a:xfrm>
            <a:off x="8496901" y="4006349"/>
            <a:ext cx="2590714" cy="2590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28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6770" y="1215590"/>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2252546"/>
            <a:ext cx="5861739" cy="314464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Ο Διεθνής Οργανισμός Μελέτης του Πόνου (IASP-  International Association for the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Study</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of	</a:t>
            </a:r>
            <a:r>
              <a:rPr kumimoji="0" lang="el-GR" sz="2400" b="1" i="0" u="none" strike="noStrike" kern="1200" cap="none" spc="0" normalizeH="0" baseline="0" noProof="0" dirty="0" err="1">
                <a:ln>
                  <a:noFill/>
                </a:ln>
                <a:solidFill>
                  <a:schemeClr val="tx1">
                    <a:lumMod val="65000"/>
                    <a:lumOff val="35000"/>
                  </a:schemeClr>
                </a:solidFill>
                <a:effectLst/>
                <a:uLnTx/>
                <a:uFillTx/>
                <a:latin typeface="+mj-lt"/>
                <a:ea typeface="+mn-ea"/>
                <a:cs typeface="+mn-cs"/>
              </a:rPr>
              <a:t>Pain</a:t>
            </a: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 το 2020  έδωσε τον νέο αναθεωρημένο ορισμό για  τον πόνο:</a:t>
            </a:r>
          </a:p>
          <a:p>
            <a:pPr marL="0" indent="0">
              <a:buNone/>
              <a:defRPr/>
            </a:pPr>
            <a:r>
              <a:rPr kumimoji="0" lang="el-GR" sz="2400" b="1" i="0" u="none" strike="noStrike" kern="1200" cap="none" spc="0" normalizeH="0" baseline="0" noProof="0" dirty="0">
                <a:ln>
                  <a:noFill/>
                </a:ln>
                <a:solidFill>
                  <a:schemeClr val="tx1">
                    <a:lumMod val="65000"/>
                    <a:lumOff val="35000"/>
                  </a:schemeClr>
                </a:solidFill>
                <a:effectLst/>
                <a:uLnTx/>
                <a:uFillTx/>
                <a:latin typeface="+mj-lt"/>
                <a:ea typeface="+mn-ea"/>
                <a:cs typeface="+mn-cs"/>
              </a:rPr>
              <a:t>«Μια δυσάρεστη αισθητική και συναισθηματική εμπειρία που σχετίζεται, ή μοιάζει με αυτήν που σχετίζεται με πραγματική ή πιθανή βλάβη των ιστών»</a:t>
            </a:r>
          </a:p>
        </p:txBody>
      </p:sp>
      <p:pic>
        <p:nvPicPr>
          <p:cNvPr id="3074" name="Picture 2" descr="Ο πόνος και η χριστιανική νοηματοδότησή του | Πεμπτουσία">
            <a:extLst>
              <a:ext uri="{FF2B5EF4-FFF2-40B4-BE49-F238E27FC236}">
                <a16:creationId xmlns:a16="http://schemas.microsoft.com/office/drawing/2014/main" id="{C46D3CC1-A5CF-713D-BEBC-78AEB73F4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43" y="991177"/>
            <a:ext cx="5056431" cy="404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1836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57961" y="767097"/>
            <a:ext cx="7619328" cy="854176"/>
          </a:xfrm>
        </p:spPr>
        <p:txBody>
          <a:bodyPr>
            <a:normAutofit fontScale="90000"/>
          </a:bodyPr>
          <a:lstStyle/>
          <a:p>
            <a:r>
              <a:rPr lang="el-GR" sz="3200" b="1" dirty="0">
                <a:solidFill>
                  <a:schemeClr val="tx1">
                    <a:lumMod val="65000"/>
                    <a:lumOff val="35000"/>
                  </a:schemeClr>
                </a:solidFill>
              </a:rPr>
              <a:t>Εισαγωγή -Πόνος ως ζωτικό σημείο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32" y="146179"/>
            <a:ext cx="7033306" cy="701507"/>
          </a:xfrm>
          <a:prstGeom prst="rect">
            <a:avLst/>
          </a:prstGeom>
          <a:ln>
            <a:noFill/>
          </a:ln>
          <a:effectLst>
            <a:softEdge rad="112500"/>
          </a:effectLst>
        </p:spPr>
      </p:pic>
      <p:pic>
        <p:nvPicPr>
          <p:cNvPr id="5" name="Εικόνα 4">
            <a:extLst>
              <a:ext uri="{FF2B5EF4-FFF2-40B4-BE49-F238E27FC236}">
                <a16:creationId xmlns:a16="http://schemas.microsoft.com/office/drawing/2014/main" id="{301FFF1E-8E44-81E8-A3DF-DF321D5FCEDF}"/>
              </a:ext>
            </a:extLst>
          </p:cNvPr>
          <p:cNvPicPr>
            <a:picLocks noChangeAspect="1"/>
          </p:cNvPicPr>
          <p:nvPr/>
        </p:nvPicPr>
        <p:blipFill>
          <a:blip r:embed="rId4"/>
          <a:stretch>
            <a:fillRect/>
          </a:stretch>
        </p:blipFill>
        <p:spPr>
          <a:xfrm>
            <a:off x="235132" y="1438051"/>
            <a:ext cx="11574975" cy="4539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690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34297" y="767097"/>
            <a:ext cx="5842992" cy="854176"/>
          </a:xfrm>
        </p:spPr>
        <p:txBody>
          <a:bodyPr>
            <a:normAutofit fontScale="90000"/>
          </a:bodyPr>
          <a:lstStyle/>
          <a:p>
            <a:r>
              <a:rPr lang="el-GR" sz="3200" b="1" dirty="0">
                <a:solidFill>
                  <a:schemeClr val="tx1">
                    <a:lumMod val="65000"/>
                    <a:lumOff val="35000"/>
                  </a:schemeClr>
                </a:solidFill>
              </a:rPr>
              <a:t>Εισαγωγή-Πόνος ως ζωτικό σημείο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32" y="146179"/>
            <a:ext cx="7033306" cy="701507"/>
          </a:xfrm>
          <a:prstGeom prst="rect">
            <a:avLst/>
          </a:prstGeom>
          <a:ln>
            <a:noFill/>
          </a:ln>
          <a:effectLst>
            <a:softEdge rad="112500"/>
          </a:effectLst>
        </p:spPr>
      </p:pic>
      <p:pic>
        <p:nvPicPr>
          <p:cNvPr id="6" name="Εικόνα 5">
            <a:extLst>
              <a:ext uri="{FF2B5EF4-FFF2-40B4-BE49-F238E27FC236}">
                <a16:creationId xmlns:a16="http://schemas.microsoft.com/office/drawing/2014/main" id="{EDCCF224-E49B-0374-341B-81446D6BCF3D}"/>
              </a:ext>
            </a:extLst>
          </p:cNvPr>
          <p:cNvPicPr>
            <a:picLocks noChangeAspect="1"/>
          </p:cNvPicPr>
          <p:nvPr/>
        </p:nvPicPr>
        <p:blipFill>
          <a:blip r:embed="rId4"/>
          <a:stretch>
            <a:fillRect/>
          </a:stretch>
        </p:blipFill>
        <p:spPr>
          <a:xfrm>
            <a:off x="367991" y="1379395"/>
            <a:ext cx="11299902" cy="5277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472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2" y="1761893"/>
            <a:ext cx="5252138" cy="42231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χρόνιος/επίμονος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εξακολουθεί πέραν της περιόδου θεραπείας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στερείται αναγνωρισμένης παθολογίας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σπάνια έχει αυτόνομα σημεία</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δεν παρέχει προστατευτική λειτουργία</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διακόπτει τον ύπνο και τις δραστηριότητες της καθημερινότητας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υποβαθμίζει την υγεία και τις λειτουργίες του ατόμου</a:t>
            </a:r>
          </a:p>
        </p:txBody>
      </p:sp>
      <p:sp>
        <p:nvSpPr>
          <p:cNvPr id="3" name="2 - Θέση περιεχομένου">
            <a:extLst>
              <a:ext uri="{FF2B5EF4-FFF2-40B4-BE49-F238E27FC236}">
                <a16:creationId xmlns:a16="http://schemas.microsoft.com/office/drawing/2014/main" id="{203F18C8-170E-9250-0188-126F1EF57ED7}"/>
              </a:ext>
            </a:extLst>
          </p:cNvPr>
          <p:cNvSpPr txBox="1">
            <a:spLocks/>
          </p:cNvSpPr>
          <p:nvPr/>
        </p:nvSpPr>
        <p:spPr>
          <a:xfrm>
            <a:off x="5884212" y="1761893"/>
            <a:ext cx="5657299" cy="422314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καρκινικός πόνος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διαφέρει από το χρόνιο μη καρκινικό πόνο σε βασικά σημεία όπως χρονικό πλαίσιο, παθολογία, στρατηγικές θεραπείας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μπορεί να είναι οξύς</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χρόνιος ή διαλείπων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συνήθως σχετίζεται με υποτροπή του όγκου ή με θεραπεία του</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3088888" y="872965"/>
            <a:ext cx="4293219"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Πόνος</a:t>
            </a: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3141211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761893"/>
            <a:ext cx="5556939" cy="2598234"/>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αξιολόγηση του πόνου βασίζεται στην αναζήτηση και  σύνθεση πληροφοριών, με σκοπό την επιλογή των  καταλληλότερων νοσηλευτικών παρεμβάσεων για την  ταχύτερη και αποτελεσματικότερη αντιμετώπιση του πόνου και  τη μείωση επιπλοκών που επιφέρει.</a:t>
            </a:r>
          </a:p>
        </p:txBody>
      </p:sp>
      <p:sp>
        <p:nvSpPr>
          <p:cNvPr id="3" name="2 - Θέση περιεχομένου">
            <a:extLst>
              <a:ext uri="{FF2B5EF4-FFF2-40B4-BE49-F238E27FC236}">
                <a16:creationId xmlns:a16="http://schemas.microsoft.com/office/drawing/2014/main" id="{203F18C8-170E-9250-0188-126F1EF57ED7}"/>
              </a:ext>
            </a:extLst>
          </p:cNvPr>
          <p:cNvSpPr txBox="1">
            <a:spLocks/>
          </p:cNvSpPr>
          <p:nvPr/>
        </p:nvSpPr>
        <p:spPr>
          <a:xfrm>
            <a:off x="6400800" y="1761893"/>
            <a:ext cx="5140711" cy="366875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l-GR" sz="2400" b="1" dirty="0">
                <a:solidFill>
                  <a:prstClr val="black">
                    <a:lumMod val="65000"/>
                    <a:lumOff val="35000"/>
                  </a:prstClr>
                </a:solidFill>
                <a:latin typeface="Calibri Light" panose="020F0302020204030204"/>
              </a:rPr>
              <a:t>Περιλαμβάνει:</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τη λήψη ιστορικού του ασθενούς,</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 την κλινική εξέταση,</a:t>
            </a:r>
          </a:p>
          <a:p>
            <a:pPr lvl="0">
              <a:buFont typeface="Wingdings" panose="05000000000000000000" pitchFamily="2" charset="2"/>
              <a:buChar char="Ø"/>
              <a:defRPr/>
            </a:pPr>
            <a:r>
              <a:rPr lang="el-GR" sz="2400" b="1" dirty="0">
                <a:solidFill>
                  <a:prstClr val="black">
                    <a:lumMod val="65000"/>
                    <a:lumOff val="35000"/>
                  </a:prstClr>
                </a:solidFill>
                <a:latin typeface="Calibri Light" panose="020F0302020204030204"/>
              </a:rPr>
              <a:t>την εκτίμηση του πόνου με τις κατάλληλες και απαραίτητες  διαγνωστικές μεθόδους (κλίμακες μέτρησης).</a:t>
            </a:r>
          </a:p>
          <a:p>
            <a:pPr marL="0" lvl="0" indent="0">
              <a:buNone/>
              <a:defRPr/>
            </a:pPr>
            <a:r>
              <a:rPr lang="el-GR" sz="2400" b="1" dirty="0">
                <a:solidFill>
                  <a:srgbClr val="FF0000"/>
                </a:solidFill>
                <a:latin typeface="Calibri Light" panose="020F0302020204030204"/>
              </a:rPr>
              <a:t>Βασική προϋπόθεση η επικοινωνία νοσηλευτή - ασθενή.</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Αξιολόγηση του Πόνου </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4145350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401529" y="1395838"/>
            <a:ext cx="10459759" cy="475041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Λήψη Ιστορικού</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Ο ασθενής έχει τη δυνατότητα να εκφράσει με δικά του λόγια τον  πόνο που αντιμετωπίζει.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Προσαρμοσμένες ερωτήσεις ανάλογα με τον ασθενή (π.χ.  μετεγχειρητική περίοδο, τροχαίο, χρόνιος πόνος, κ.α.).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Προηγούμενο ιστορικό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ιστορικό θα πρέπει να επιβεβαιώνεται από κάποιο μέλος της  οικογένειας, το οποίο μπορεί να δώσει πληροφορίες τις οποίες ο  ασθενής δεν μπορεί ή δεν θέλει να δώσει.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fontScale="90000"/>
          </a:bodyPr>
          <a:lstStyle/>
          <a:p>
            <a:pPr algn="ctr"/>
            <a:br>
              <a:rPr lang="el-GR" sz="2800" b="1" dirty="0">
                <a:solidFill>
                  <a:schemeClr val="tx1">
                    <a:lumMod val="65000"/>
                    <a:lumOff val="35000"/>
                  </a:schemeClr>
                </a:solidFill>
              </a:rPr>
            </a:br>
            <a:br>
              <a:rPr lang="el-GR" sz="2800" b="1" dirty="0">
                <a:solidFill>
                  <a:schemeClr val="tx1">
                    <a:lumMod val="65000"/>
                    <a:lumOff val="35000"/>
                  </a:schemeClr>
                </a:solidFill>
              </a:rPr>
            </a:br>
            <a:r>
              <a:rPr lang="el-GR" sz="2800" b="1" dirty="0">
                <a:solidFill>
                  <a:schemeClr val="tx1">
                    <a:lumMod val="65000"/>
                    <a:lumOff val="35000"/>
                  </a:schemeClr>
                </a:solidFill>
              </a:rPr>
              <a:t>Νοσηλευτική Αξιολόγηση </a:t>
            </a:r>
            <a:br>
              <a:rPr lang="el-GR" sz="2800" b="1" dirty="0">
                <a:solidFill>
                  <a:schemeClr val="tx1">
                    <a:lumMod val="65000"/>
                    <a:lumOff val="35000"/>
                  </a:schemeClr>
                </a:solidFill>
              </a:rPr>
            </a:br>
            <a:br>
              <a:rPr lang="el-GR" sz="2800" b="1" dirty="0">
                <a:solidFill>
                  <a:schemeClr val="tx1">
                    <a:lumMod val="65000"/>
                    <a:lumOff val="35000"/>
                  </a:schemeClr>
                </a:solidFill>
              </a:rPr>
            </a:br>
            <a:br>
              <a:rPr lang="el-GR" sz="2800" b="1" dirty="0">
                <a:solidFill>
                  <a:schemeClr val="tx1">
                    <a:lumMod val="65000"/>
                    <a:lumOff val="35000"/>
                  </a:schemeClr>
                </a:solidFill>
              </a:rPr>
            </a:b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4236575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34261" y="1761892"/>
            <a:ext cx="10459759" cy="509610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Συλλογή δεδομένων που αφορούν: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εντόπιση του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ένταση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την ποιότητα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 χαρακτήρα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τους παράγοντες που τον πυροδοτούν ή τον ανακουφίζουν</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τα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συνοδά</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συμπτώματα και σημεία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πώς επηρεάζεται η συναισθηματική κατάσταση  και η ποιότητα ζωής του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ασθε</a:t>
            </a:r>
            <a:r>
              <a:rPr lang="el-GR" sz="2400" b="1" dirty="0" err="1">
                <a:solidFill>
                  <a:prstClr val="black">
                    <a:lumMod val="65000"/>
                    <a:lumOff val="35000"/>
                  </a:prstClr>
                </a:solidFill>
                <a:latin typeface="Calibri Light" panose="020F0302020204030204"/>
              </a:rPr>
              <a:t>νή</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a:solidFill>
                  <a:schemeClr val="tx1">
                    <a:lumMod val="65000"/>
                    <a:lumOff val="35000"/>
                  </a:schemeClr>
                </a:solidFill>
              </a:rPr>
              <a:t>Νοσηλευτική Αξιολόγηση- Λήψη ιστορικού</a:t>
            </a:r>
            <a:endParaRPr lang="el-GR" sz="2800" b="1" dirty="0">
              <a:solidFill>
                <a:schemeClr val="tx1">
                  <a:lumMod val="65000"/>
                  <a:lumOff val="35000"/>
                </a:schemeClr>
              </a:solidFill>
            </a:endParaRPr>
          </a:p>
        </p:txBody>
      </p:sp>
    </p:spTree>
    <p:extLst>
      <p:ext uri="{BB962C8B-B14F-4D97-AF65-F5344CB8AC3E}">
        <p14:creationId xmlns:p14="http://schemas.microsoft.com/office/powerpoint/2010/main" val="27848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3" y="1895706"/>
            <a:ext cx="10983910" cy="266514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Χρήσιμα εργαλεία που βοηθούν τους επαγγελματίες  υγείας να αξιολογήσουν την ένταση και να σχεδιάσουν  </a:t>
            </a:r>
            <a:r>
              <a:rPr kumimoji="0" lang="el-GR" sz="2400" b="1" i="0" u="none" strike="noStrike" kern="1200" cap="none" spc="0" normalizeH="0" baseline="0" noProof="0" dirty="0" err="1">
                <a:ln>
                  <a:noFill/>
                </a:ln>
                <a:solidFill>
                  <a:prstClr val="black">
                    <a:lumMod val="65000"/>
                    <a:lumOff val="35000"/>
                  </a:prstClr>
                </a:solidFill>
                <a:effectLst/>
                <a:uLnTx/>
                <a:uFillTx/>
                <a:latin typeface="Calibri Light" panose="020F0302020204030204"/>
                <a:ea typeface="+mn-ea"/>
                <a:cs typeface="+mn-cs"/>
              </a:rPr>
              <a:t>στοχευμένες</a:t>
            </a: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παρεμβάσεις για την ανακούφιση του  πόνου.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Στην κλινική πράξη οι κλίμακες που χρησιμοποιούνται  συχνότερα είναι: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η αριθμητική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Νumeric</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NRS),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η οπτική αναλογική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Visual</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analogue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VAS),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και η περιγραφική ή αλλιώς λεκτική κλίμακα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Verbal</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analogue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a:t>
            </a:r>
            <a:r>
              <a:rPr kumimoji="0" lang="el-GR" sz="2400" b="1" i="0" u="none" strike="noStrike" kern="1200" cap="none" spc="0" normalizeH="0" baseline="0" noProof="0" dirty="0" err="1">
                <a:ln>
                  <a:noFill/>
                </a:ln>
                <a:solidFill>
                  <a:srgbClr val="00B050"/>
                </a:solidFill>
                <a:effectLst/>
                <a:uLnTx/>
                <a:uFillTx/>
                <a:latin typeface="Calibri Light" panose="020F0302020204030204"/>
                <a:ea typeface="+mn-ea"/>
                <a:cs typeface="+mn-cs"/>
              </a:rPr>
              <a:t>scale</a:t>
            </a:r>
            <a:r>
              <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rPr>
              <a:t>, VRS).</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Κλίμακες μέτρησης του πόνου</a:t>
            </a:r>
          </a:p>
        </p:txBody>
      </p:sp>
      <p:pic>
        <p:nvPicPr>
          <p:cNvPr id="2" name="Εικόνα 1">
            <a:extLst>
              <a:ext uri="{FF2B5EF4-FFF2-40B4-BE49-F238E27FC236}">
                <a16:creationId xmlns:a16="http://schemas.microsoft.com/office/drawing/2014/main" id="{29130D03-C9A0-77BD-B72B-516BD1210B42}"/>
              </a:ext>
            </a:extLst>
          </p:cNvPr>
          <p:cNvPicPr>
            <a:picLocks noChangeAspect="1"/>
          </p:cNvPicPr>
          <p:nvPr/>
        </p:nvPicPr>
        <p:blipFill>
          <a:blip r:embed="rId4"/>
          <a:stretch>
            <a:fillRect/>
          </a:stretch>
        </p:blipFill>
        <p:spPr>
          <a:xfrm>
            <a:off x="200763" y="4714453"/>
            <a:ext cx="3656143" cy="2081189"/>
          </a:xfrm>
          <a:prstGeom prst="rect">
            <a:avLst/>
          </a:prstGeom>
        </p:spPr>
      </p:pic>
      <p:pic>
        <p:nvPicPr>
          <p:cNvPr id="3" name="Εικόνα 2">
            <a:extLst>
              <a:ext uri="{FF2B5EF4-FFF2-40B4-BE49-F238E27FC236}">
                <a16:creationId xmlns:a16="http://schemas.microsoft.com/office/drawing/2014/main" id="{F5A79A82-1483-2DA0-0174-4E9246C1C55E}"/>
              </a:ext>
            </a:extLst>
          </p:cNvPr>
          <p:cNvPicPr>
            <a:picLocks noChangeAspect="1"/>
          </p:cNvPicPr>
          <p:nvPr/>
        </p:nvPicPr>
        <p:blipFill>
          <a:blip r:embed="rId5"/>
          <a:stretch>
            <a:fillRect/>
          </a:stretch>
        </p:blipFill>
        <p:spPr>
          <a:xfrm>
            <a:off x="3974247" y="4714453"/>
            <a:ext cx="5815831" cy="1889407"/>
          </a:xfrm>
          <a:prstGeom prst="rect">
            <a:avLst/>
          </a:prstGeom>
        </p:spPr>
      </p:pic>
    </p:spTree>
    <p:extLst>
      <p:ext uri="{BB962C8B-B14F-4D97-AF65-F5344CB8AC3E}">
        <p14:creationId xmlns:p14="http://schemas.microsoft.com/office/powerpoint/2010/main" val="226900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Εισαγωγή-Θεωρητικό υπόβαθρο</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pic>
        <p:nvPicPr>
          <p:cNvPr id="1026" name="Picture 2" descr="Vital Signs Basics | Ausmed">
            <a:extLst>
              <a:ext uri="{FF2B5EF4-FFF2-40B4-BE49-F238E27FC236}">
                <a16:creationId xmlns:a16="http://schemas.microsoft.com/office/drawing/2014/main" id="{FCD57E08-B06B-307F-2CAC-7CE609AD3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343" y="53242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od Oxygen Monitoring with Pulse Oximeters – Cleveland Clinic">
            <a:extLst>
              <a:ext uri="{FF2B5EF4-FFF2-40B4-BE49-F238E27FC236}">
                <a16:creationId xmlns:a16="http://schemas.microsoft.com/office/drawing/2014/main" id="{55C64065-3583-23D0-1B64-6F06911A3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687" y="2836545"/>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57B85EDE-1C01-058F-9F32-BA3DF0608BAE}"/>
              </a:ext>
            </a:extLst>
          </p:cNvPr>
          <p:cNvPicPr>
            <a:picLocks noChangeAspect="1"/>
          </p:cNvPicPr>
          <p:nvPr/>
        </p:nvPicPr>
        <p:blipFill>
          <a:blip r:embed="rId6"/>
          <a:stretch>
            <a:fillRect/>
          </a:stretch>
        </p:blipFill>
        <p:spPr>
          <a:xfrm>
            <a:off x="8578215" y="5001598"/>
            <a:ext cx="3448050" cy="1323975"/>
          </a:xfrm>
          <a:prstGeom prst="rect">
            <a:avLst/>
          </a:prstGeom>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85136" y="1661652"/>
            <a:ext cx="7364362" cy="4462509"/>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solidFill>
                  <a:schemeClr val="tx1">
                    <a:lumMod val="65000"/>
                    <a:lumOff val="35000"/>
                  </a:schemeClr>
                </a:solidFill>
                <a:latin typeface="+mj-lt"/>
              </a:rPr>
              <a:t>Στο νοσοκομείο η λήψη ΖΣ πραγματοποιείται: </a:t>
            </a:r>
          </a:p>
          <a:p>
            <a:pPr lvl="1">
              <a:buFont typeface="Wingdings" panose="05000000000000000000" pitchFamily="2" charset="2"/>
              <a:buChar char="Ø"/>
            </a:pPr>
            <a:r>
              <a:rPr lang="el-GR" sz="2000" b="1" dirty="0">
                <a:solidFill>
                  <a:schemeClr val="tx1">
                    <a:lumMod val="65000"/>
                    <a:lumOff val="35000"/>
                  </a:schemeClr>
                </a:solidFill>
                <a:latin typeface="+mj-lt"/>
              </a:rPr>
              <a:t>κατά την εισαγωγή του ασθενή </a:t>
            </a:r>
          </a:p>
          <a:p>
            <a:pPr lvl="1">
              <a:buFont typeface="Wingdings" panose="05000000000000000000" pitchFamily="2" charset="2"/>
              <a:buChar char="Ø"/>
            </a:pPr>
            <a:r>
              <a:rPr lang="el-GR" sz="2000" b="1" dirty="0">
                <a:solidFill>
                  <a:schemeClr val="tx1">
                    <a:lumMod val="65000"/>
                    <a:lumOff val="35000"/>
                  </a:schemeClr>
                </a:solidFill>
                <a:latin typeface="+mj-lt"/>
              </a:rPr>
              <a:t>όταν ο ασθενής παρουσιάσει κάποια μεταβολή στην κατάσταση υγείας του</a:t>
            </a:r>
          </a:p>
          <a:p>
            <a:pPr lvl="1">
              <a:buFont typeface="Wingdings" panose="05000000000000000000" pitchFamily="2" charset="2"/>
              <a:buChar char="Ø"/>
            </a:pPr>
            <a:r>
              <a:rPr lang="el-GR" sz="2000" b="1" dirty="0">
                <a:solidFill>
                  <a:schemeClr val="tx1">
                    <a:lumMod val="65000"/>
                    <a:lumOff val="35000"/>
                  </a:schemeClr>
                </a:solidFill>
                <a:latin typeface="+mj-lt"/>
              </a:rPr>
              <a:t>πριν ή μετά τη χορήγηση φαρμάκων</a:t>
            </a:r>
          </a:p>
          <a:p>
            <a:pPr lvl="1">
              <a:buFont typeface="Wingdings" panose="05000000000000000000" pitchFamily="2" charset="2"/>
              <a:buChar char="Ø"/>
            </a:pPr>
            <a:r>
              <a:rPr lang="el-GR" sz="2000" b="1" dirty="0">
                <a:solidFill>
                  <a:schemeClr val="tx1">
                    <a:lumMod val="65000"/>
                    <a:lumOff val="35000"/>
                  </a:schemeClr>
                </a:solidFill>
                <a:latin typeface="+mj-lt"/>
              </a:rPr>
              <a:t>πριν, μετά ή κατά τη διάρκεια της μετάγγισης αίματος </a:t>
            </a:r>
          </a:p>
          <a:p>
            <a:pPr lvl="1">
              <a:buFont typeface="Wingdings" panose="05000000000000000000" pitchFamily="2" charset="2"/>
              <a:buChar char="Ø"/>
            </a:pPr>
            <a:r>
              <a:rPr lang="el-GR" sz="2000" b="1" dirty="0">
                <a:solidFill>
                  <a:schemeClr val="tx1">
                    <a:lumMod val="65000"/>
                    <a:lumOff val="35000"/>
                  </a:schemeClr>
                </a:solidFill>
                <a:latin typeface="+mj-lt"/>
              </a:rPr>
              <a:t>πριν και μετά από κάθε νοσηλευτική παρέμβαση που πιθανόν να επηρεάσει και να μεταβάλλει τα ζωτικά σημεία</a:t>
            </a:r>
            <a:endParaRPr lang="en-US" sz="2000" b="1" dirty="0">
              <a:solidFill>
                <a:schemeClr val="tx1">
                  <a:lumMod val="65000"/>
                  <a:lumOff val="35000"/>
                </a:schemeClr>
              </a:solidFill>
              <a:latin typeface="+mj-lt"/>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Συνήθως ακολουθείται η ρουτίνα πρωί και απόγευμα  του νοσηλευτικού τμήματος &amp; Πριν- μετά  &amp; κατά τη διάρκεια μιας χειρουργικής ή διαγνωστικής διαδικασίας.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Οι τιμές των ΖΣ ελέγχονται καθημερινά και συγκρίνονται με τις προηγούμενες τιμές.</a:t>
            </a:r>
            <a:endParaRPr kumimoji="0" lang="en-US" sz="2000" b="1" i="0" u="none" strike="noStrike" kern="1200" cap="none" spc="0" normalizeH="0" baseline="0" noProof="0" dirty="0">
              <a:ln>
                <a:noFill/>
              </a:ln>
              <a:solidFill>
                <a:srgbClr val="FF0000"/>
              </a:solidFill>
              <a:effectLst/>
              <a:uLnTx/>
              <a:uFillTx/>
              <a:latin typeface="Calibri Light" panose="020F03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endParaRPr>
          </a:p>
          <a:p>
            <a:pPr marL="457200" lvl="1" indent="0">
              <a:buNone/>
            </a:pPr>
            <a:endParaRPr lang="el-GR" sz="2000" b="1" dirty="0">
              <a:solidFill>
                <a:schemeClr val="tx1">
                  <a:lumMod val="65000"/>
                  <a:lumOff val="35000"/>
                </a:schemeClr>
              </a:solidFill>
              <a:latin typeface="+mj-lt"/>
            </a:endParaRPr>
          </a:p>
        </p:txBody>
      </p:sp>
    </p:spTree>
    <p:extLst>
      <p:ext uri="{BB962C8B-B14F-4D97-AF65-F5344CB8AC3E}">
        <p14:creationId xmlns:p14="http://schemas.microsoft.com/office/powerpoint/2010/main" val="2382249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3" y="1395838"/>
            <a:ext cx="5352544" cy="531719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Έγκαιρη χορήγηση πριν ο πόνος του ασθενούς επιδεινωθεί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Είναι πιο εύκολο να προφυλαχθεί κανείς από τον πόνο από το να τον θεραπεύσει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 Στις περισσότερες περιπτώσεις, συνιστάται η χορήγηση φαρμακολογικών παραγόντων σε τακτά χρονικά διαστήματα παρά «όποτε χρειάζεται»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προσέγγιση ανακουφίζει από τον πόνο πριν επιδεινωθεί και διευκολύνει την ταχύτερη ανάρρωση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rgbClr val="00B050"/>
              </a:solidFill>
              <a:effectLst/>
              <a:uLnTx/>
              <a:uFillTx/>
              <a:latin typeface="Calibri Light" panose="020F0302020204030204"/>
              <a:ea typeface="+mn-ea"/>
              <a:cs typeface="+mn-cs"/>
            </a:endParaRP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Διαχείριση του πόνου</a:t>
            </a:r>
          </a:p>
        </p:txBody>
      </p:sp>
      <p:sp>
        <p:nvSpPr>
          <p:cNvPr id="12" name="2 - Θέση περιεχομένου">
            <a:extLst>
              <a:ext uri="{FF2B5EF4-FFF2-40B4-BE49-F238E27FC236}">
                <a16:creationId xmlns:a16="http://schemas.microsoft.com/office/drawing/2014/main" id="{22F75F95-F919-9174-9D10-2EEDAFB89161}"/>
              </a:ext>
            </a:extLst>
          </p:cNvPr>
          <p:cNvSpPr txBox="1">
            <a:spLocks/>
          </p:cNvSpPr>
          <p:nvPr/>
        </p:nvSpPr>
        <p:spPr>
          <a:xfrm>
            <a:off x="6096000" y="1395838"/>
            <a:ext cx="5352544" cy="5060718"/>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ανακούφιση του πόνου αποτελεί κύρια νοσηλευτική ευθύνη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Μέσα από μια αξιολόγηση του πόνου, μπορείτε να κατανοήσετε τον αντίκτυπο του πόνου στη ζωή του ασθενούς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Αποτελεσματική διαχείριση του πόνου του ασθενούς δε σημαίνει απαραίτητα και εξάλειψή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Αναγνωρίστε την αποδεκτή ένταση του πόνου που επιτρέπει τη μέγιστη λειτουργικότητα του ασθενούς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Επιπλέον, η συνεργασία με άλλους επαγγελματίες υγείας είναι σημαντική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05694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9" name="2 - Θέση περιεχομένου">
            <a:extLst>
              <a:ext uri="{FF2B5EF4-FFF2-40B4-BE49-F238E27FC236}">
                <a16:creationId xmlns:a16="http://schemas.microsoft.com/office/drawing/2014/main" id="{6A3D63DC-51E9-B53E-1C2A-8031D60E096B}"/>
              </a:ext>
            </a:extLst>
          </p:cNvPr>
          <p:cNvSpPr txBox="1">
            <a:spLocks/>
          </p:cNvSpPr>
          <p:nvPr/>
        </p:nvSpPr>
        <p:spPr>
          <a:xfrm>
            <a:off x="200762" y="1567296"/>
            <a:ext cx="6924867" cy="5145737"/>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Χρησιμοποιείστε τη νοσηλευτική διεργασία προκειμένου να γνωρίσετε τον ασθενή και να αναπτύξετε ένα εξατομικευμένο σχέδιο φροντίδας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νοσηλευτική διεργασία προσφέρει μια συστηματική μέθοδο διαχείρισης του πόνου που οδηγεί σε μεγαλύτερη ανακούφιση</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Αυτή η διεργασία αναγνωρίζει τις ειδοποιούς διαφορές στην αντίληψη και αντίδραση του ασθενούς στον πόνο</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a:ln>
                  <a:noFill/>
                </a:ln>
                <a:solidFill>
                  <a:schemeClr val="tx1">
                    <a:lumMod val="65000"/>
                    <a:lumOff val="35000"/>
                  </a:schemeClr>
                </a:solidFill>
                <a:effectLst/>
                <a:uLnTx/>
                <a:uFillTx/>
                <a:latin typeface="Calibri Light" panose="020F0302020204030204"/>
                <a:ea typeface="+mn-ea"/>
                <a:cs typeface="+mn-cs"/>
              </a:rPr>
              <a:t>Η αναγνώριση του ασθενούς ως μοναδικού ατόμου είναι σημαντική για τη βέλτιστη διαχείριση του πόνου</a:t>
            </a:r>
          </a:p>
        </p:txBody>
      </p:sp>
      <p:sp>
        <p:nvSpPr>
          <p:cNvPr id="6" name="1 - Τίτλος">
            <a:extLst>
              <a:ext uri="{FF2B5EF4-FFF2-40B4-BE49-F238E27FC236}">
                <a16:creationId xmlns:a16="http://schemas.microsoft.com/office/drawing/2014/main" id="{542220C5-E8D9-6245-B858-59C7D190C69A}"/>
              </a:ext>
            </a:extLst>
          </p:cNvPr>
          <p:cNvSpPr>
            <a:spLocks noGrp="1"/>
          </p:cNvSpPr>
          <p:nvPr>
            <p:ph type="title"/>
          </p:nvPr>
        </p:nvSpPr>
        <p:spPr>
          <a:xfrm>
            <a:off x="1326995" y="872965"/>
            <a:ext cx="8207297" cy="522873"/>
          </a:xfrm>
        </p:spPr>
        <p:txBody>
          <a:bodyPr>
            <a:normAutofit/>
          </a:bodyPr>
          <a:lstStyle/>
          <a:p>
            <a:pPr algn="ctr"/>
            <a:r>
              <a:rPr lang="el-GR" sz="2800" b="1" dirty="0">
                <a:solidFill>
                  <a:schemeClr val="tx1">
                    <a:lumMod val="65000"/>
                    <a:lumOff val="35000"/>
                  </a:schemeClr>
                </a:solidFill>
              </a:rPr>
              <a:t>Διαχείριση του πόνου</a:t>
            </a:r>
          </a:p>
        </p:txBody>
      </p:sp>
      <p:pic>
        <p:nvPicPr>
          <p:cNvPr id="2" name="Εικόνα 1">
            <a:extLst>
              <a:ext uri="{FF2B5EF4-FFF2-40B4-BE49-F238E27FC236}">
                <a16:creationId xmlns:a16="http://schemas.microsoft.com/office/drawing/2014/main" id="{62A6A35F-3BC3-7418-6771-02A4E6F525E2}"/>
              </a:ext>
            </a:extLst>
          </p:cNvPr>
          <p:cNvPicPr>
            <a:picLocks noChangeAspect="1"/>
          </p:cNvPicPr>
          <p:nvPr/>
        </p:nvPicPr>
        <p:blipFill>
          <a:blip r:embed="rId4"/>
          <a:stretch>
            <a:fillRect/>
          </a:stretch>
        </p:blipFill>
        <p:spPr>
          <a:xfrm>
            <a:off x="7280993" y="1395838"/>
            <a:ext cx="4506598" cy="2530133"/>
          </a:xfrm>
          <a:prstGeom prst="rect">
            <a:avLst/>
          </a:prstGeom>
          <a:ln>
            <a:noFill/>
          </a:ln>
          <a:effectLst>
            <a:outerShdw blurRad="292100" dist="139700" dir="2700000" algn="tl" rotWithShape="0">
              <a:srgbClr val="333333">
                <a:alpha val="65000"/>
              </a:srgbClr>
            </a:outerShdw>
          </a:effectLst>
        </p:spPr>
      </p:pic>
      <p:pic>
        <p:nvPicPr>
          <p:cNvPr id="3" name="Εικόνα 2">
            <a:extLst>
              <a:ext uri="{FF2B5EF4-FFF2-40B4-BE49-F238E27FC236}">
                <a16:creationId xmlns:a16="http://schemas.microsoft.com/office/drawing/2014/main" id="{E1C5C0B8-609F-296D-AA84-882A3D79A7AE}"/>
              </a:ext>
            </a:extLst>
          </p:cNvPr>
          <p:cNvPicPr>
            <a:picLocks noChangeAspect="1"/>
          </p:cNvPicPr>
          <p:nvPr/>
        </p:nvPicPr>
        <p:blipFill>
          <a:blip r:embed="rId5"/>
          <a:stretch>
            <a:fillRect/>
          </a:stretch>
        </p:blipFill>
        <p:spPr>
          <a:xfrm>
            <a:off x="8153167" y="4291061"/>
            <a:ext cx="276225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5400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275573" y="1494263"/>
            <a:ext cx="11553171" cy="5441796"/>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Παπαγεωργίου Δ., Κελέση-Σταυροπούλου Μ., Φασόη-Μπαρκά Γ. Βασική Νοσηλευτική Θεωρία, Εκπαίδευση, Εφαρμογή. 2</a:t>
            </a:r>
            <a:r>
              <a:rPr kumimoji="0" lang="el-GR" sz="2000" b="0" i="0" u="none" strike="noStrike" kern="1200" cap="none" spc="0" normalizeH="0" baseline="30000" noProof="0" dirty="0">
                <a:ln>
                  <a:noFill/>
                </a:ln>
                <a:solidFill>
                  <a:prstClr val="black">
                    <a:lumMod val="65000"/>
                    <a:lumOff val="35000"/>
                  </a:prstClr>
                </a:solidFill>
                <a:effectLst/>
                <a:uLnTx/>
                <a:uFillTx/>
                <a:latin typeface="Calibri Light" panose="020F0302020204030204"/>
                <a:ea typeface="+mn-ea"/>
                <a:cs typeface="+mn-cs"/>
              </a:rPr>
              <a:t>η</a:t>
            </a:r>
            <a:r>
              <a:rPr kumimoji="0" lang="el-GR" sz="20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Έκδοση, Ιατρικές Εκδόσεις Κωνσταντάρας, 2021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Roney JK, Whitley BE, Johnston L,</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Deleon M,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Robnett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JC. Should adding pain, oxygen saturation</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and physical assessment to vital signs become the new</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standard of care for detecting blood transfusion reactions?</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Vox Sang. 2023;118:109–20.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Hajar, R (April 2018). "The Pulse in Medieval and Arab-Islamic Medicine: Part 2". Heart Views. 19 (2): 76–80. doi:10.4103/HEARTVIEWS.HEARTVIEWS_100_18. PMC 6219283. PMID 30505402</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South  AM.  Antenatal  programming  of  blood  pressure.  In:  Flynn  JT,  </a:t>
            </a:r>
            <a:r>
              <a:rPr kumimoji="0" lang="en-GB"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Ingelfinger</a:t>
            </a: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 JR, Brady TM, eds. </a:t>
            </a:r>
            <a:r>
              <a:rPr kumimoji="0" lang="en-GB"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Pediatric</a:t>
            </a: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 Hypertension. Springer, Cham; 2022</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Βασσάλος</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Δημήτριος. Η μέτρηση του κορεσμού της αιμοσφαιρίνης. ΕΠΕΙΓΟΥΣΑ ΚΑΙ ΕΞΩΝΟΣΟΚΟΜΕΙΑΚΗ ΙΑΤΡΙΚΗ .2007.2:18-19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West</a:t>
            </a:r>
            <a:r>
              <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rPr>
              <a:t> J. Η φυσιολογία της αναπνοής. Εκδόσεις Παριζιάνος 1989. 78-83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Agarwal, R. (2017). Blood pressure is blood pressure: Or is it? J Clin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mn-cs"/>
              </a:rPr>
              <a:t>Hypertens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(Greenwich), 19(3), 303-304.</a:t>
            </a: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rPr>
              <a:t>https://onlinelibrary.wiley.com/doi/epdf/10.1111/vox.13396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endParaRPr lang="el-GR" sz="2000" dirty="0"/>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2"/>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18358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09994" y="494778"/>
            <a:ext cx="3043825" cy="1277656"/>
          </a:xfrm>
        </p:spPr>
        <p:txBody>
          <a:bodyPr>
            <a:normAutofit/>
          </a:bodyPr>
          <a:lstStyle/>
          <a:p>
            <a:r>
              <a:rPr lang="el-GR" sz="3600" dirty="0"/>
              <a:t>ΒΙΒΛΙΟΓΡΑΦΙΑ</a:t>
            </a:r>
          </a:p>
        </p:txBody>
      </p:sp>
      <p:sp>
        <p:nvSpPr>
          <p:cNvPr id="3" name="Θέση περιεχομένου 2"/>
          <p:cNvSpPr>
            <a:spLocks noGrp="1"/>
          </p:cNvSpPr>
          <p:nvPr>
            <p:ph idx="1"/>
          </p:nvPr>
        </p:nvSpPr>
        <p:spPr>
          <a:xfrm>
            <a:off x="319414" y="1416204"/>
            <a:ext cx="11553171" cy="5441796"/>
          </a:xfrm>
        </p:spPr>
        <p:txBody>
          <a:bodyPr>
            <a:noAutofit/>
          </a:bodyPr>
          <a:lstStyle/>
          <a:p>
            <a:r>
              <a:rPr lang="en-US" sz="2000" dirty="0">
                <a:latin typeface="+mj-lt"/>
              </a:rPr>
              <a:t>Raja SN, </a:t>
            </a:r>
            <a:r>
              <a:rPr lang="en-US" sz="2000" dirty="0" err="1">
                <a:latin typeface="+mj-lt"/>
              </a:rPr>
              <a:t>Carr</a:t>
            </a:r>
            <a:r>
              <a:rPr lang="en-US" sz="2000" dirty="0">
                <a:latin typeface="+mj-lt"/>
              </a:rPr>
              <a:t> DB, Cohen M, </a:t>
            </a:r>
            <a:r>
              <a:rPr lang="en-US" sz="2000" dirty="0" err="1">
                <a:latin typeface="+mj-lt"/>
              </a:rPr>
              <a:t>Finnerup</a:t>
            </a:r>
            <a:r>
              <a:rPr lang="en-US" sz="2000" dirty="0">
                <a:latin typeface="+mj-lt"/>
              </a:rPr>
              <a:t> NB, </a:t>
            </a:r>
            <a:r>
              <a:rPr lang="en-US" sz="2000" dirty="0" err="1">
                <a:latin typeface="+mj-lt"/>
              </a:rPr>
              <a:t>etal</a:t>
            </a:r>
            <a:r>
              <a:rPr lang="en-US" sz="2000" dirty="0">
                <a:latin typeface="+mj-lt"/>
              </a:rPr>
              <a:t>. The revised International Association for the Study of Pain definition of pain: concepts, challenges, and compromises. Pain. 2020 May 23:10.1097/j.pain.0000000000001939. </a:t>
            </a:r>
            <a:r>
              <a:rPr lang="en-US" sz="2000" dirty="0" err="1">
                <a:latin typeface="+mj-lt"/>
              </a:rPr>
              <a:t>doi</a:t>
            </a:r>
            <a:r>
              <a:rPr lang="en-US" sz="2000" dirty="0">
                <a:latin typeface="+mj-lt"/>
              </a:rPr>
              <a:t>: 10.1097/j.pain.0000000000001939</a:t>
            </a:r>
          </a:p>
          <a:p>
            <a:r>
              <a:rPr lang="en-US" sz="2000" dirty="0">
                <a:latin typeface="+mj-lt"/>
              </a:rPr>
              <a:t>https://www.iasp-pain.org/PublicationsNews/NewsDetail.aspx?ItemNumber=10475</a:t>
            </a:r>
          </a:p>
          <a:p>
            <a:r>
              <a:rPr lang="en-US" sz="2000" dirty="0">
                <a:latin typeface="+mj-lt"/>
                <a:hlinkClick r:id="rId2"/>
              </a:rPr>
              <a:t>https://www.practicalpainmanagement.com/resources/news-and-research/pain-redefined-inside-iasp-updated-definition</a:t>
            </a:r>
            <a:endParaRPr lang="en-US" sz="2000" dirty="0">
              <a:latin typeface="+mj-lt"/>
            </a:endParaRPr>
          </a:p>
          <a:p>
            <a:r>
              <a:rPr lang="en-US" sz="2000" dirty="0" err="1">
                <a:latin typeface="+mj-lt"/>
              </a:rPr>
              <a:t>Morone</a:t>
            </a:r>
            <a:r>
              <a:rPr lang="en-US" sz="2000" dirty="0">
                <a:latin typeface="+mj-lt"/>
              </a:rPr>
              <a:t> NE, Weiner DK. Pain as the fifth vital sign: exposing the vital need for pain education. Clin </a:t>
            </a:r>
            <a:r>
              <a:rPr lang="en-US" sz="2000" dirty="0" err="1">
                <a:latin typeface="+mj-lt"/>
              </a:rPr>
              <a:t>Ther</a:t>
            </a:r>
            <a:r>
              <a:rPr lang="en-US" sz="2000" dirty="0">
                <a:latin typeface="+mj-lt"/>
              </a:rPr>
              <a:t>. 2013 Nov;35(11):1728-32. </a:t>
            </a:r>
            <a:r>
              <a:rPr lang="en-US" sz="2000" dirty="0" err="1">
                <a:latin typeface="+mj-lt"/>
              </a:rPr>
              <a:t>doi</a:t>
            </a:r>
            <a:r>
              <a:rPr lang="en-US" sz="2000" dirty="0">
                <a:latin typeface="+mj-lt"/>
              </a:rPr>
              <a:t>: 10.1016/j.clinthera.2013.10.001. </a:t>
            </a:r>
            <a:r>
              <a:rPr lang="en-US" sz="2000" dirty="0" err="1">
                <a:latin typeface="+mj-lt"/>
              </a:rPr>
              <a:t>Epub</a:t>
            </a:r>
            <a:r>
              <a:rPr lang="en-US" sz="2000" dirty="0">
                <a:latin typeface="+mj-lt"/>
              </a:rPr>
              <a:t> 2013 Oct 18. PMID: 24145043; PMCID: PMC3888154.</a:t>
            </a:r>
            <a:endParaRPr lang="el-GR" sz="2000" dirty="0">
              <a:latin typeface="+mj-lt"/>
            </a:endParaRPr>
          </a:p>
          <a:p>
            <a:r>
              <a:rPr lang="el-GR" sz="2000" dirty="0" err="1">
                <a:latin typeface="+mj-lt"/>
              </a:rPr>
              <a:t>Perry</a:t>
            </a:r>
            <a:r>
              <a:rPr lang="el-GR" sz="2000" dirty="0">
                <a:latin typeface="+mj-lt"/>
              </a:rPr>
              <a:t>, A. G., &amp; </a:t>
            </a:r>
            <a:r>
              <a:rPr lang="el-GR" sz="2000" dirty="0" err="1">
                <a:latin typeface="+mj-lt"/>
              </a:rPr>
              <a:t>Potter</a:t>
            </a:r>
            <a:r>
              <a:rPr lang="el-GR" sz="2000" dirty="0">
                <a:latin typeface="+mj-lt"/>
              </a:rPr>
              <a:t>, P. A. (2015). Βασική νοσηλευτική &amp; κλινικές δεξιότητες.</a:t>
            </a:r>
            <a:endParaRPr lang="en-US" sz="2000" dirty="0">
              <a:latin typeface="+mj-lt"/>
            </a:endParaRPr>
          </a:p>
          <a:p>
            <a:r>
              <a:rPr lang="en-US" sz="2000" dirty="0">
                <a:latin typeface="+mj-lt"/>
              </a:rPr>
              <a:t>Kozier, B. (2008). Fundamentals of nursing: concepts, process and practice. </a:t>
            </a:r>
            <a:r>
              <a:rPr lang="en-US" sz="2000" dirty="0" err="1">
                <a:latin typeface="+mj-lt"/>
              </a:rPr>
              <a:t>pearson</a:t>
            </a:r>
            <a:r>
              <a:rPr lang="en-US" sz="2000" dirty="0">
                <a:latin typeface="+mj-lt"/>
              </a:rPr>
              <a:t> education.</a:t>
            </a:r>
          </a:p>
          <a:p>
            <a:r>
              <a:rPr lang="en-GB" sz="2000" dirty="0">
                <a:latin typeface="+mj-lt"/>
              </a:rPr>
              <a:t>https://www.livemedia.gr/video/410196</a:t>
            </a:r>
          </a:p>
          <a:p>
            <a:r>
              <a:rPr lang="en-GB" sz="2000" dirty="0">
                <a:latin typeface="+mj-lt"/>
              </a:rPr>
              <a:t>https://www.sosiatroi.gr/our-news/popular-news/h-metrhsh-tou-koresmou-ths-aimosfairinhs-me-th-xrhsh-oksumetrou/</a:t>
            </a:r>
          </a:p>
          <a:p>
            <a:r>
              <a:rPr lang="en-GB" sz="2000" dirty="0">
                <a:latin typeface="+mj-lt"/>
              </a:rPr>
              <a:t>https://www.osmosis.org/learn/Vital_signs_-_Oxygen_saturation_(SpO2):_Nursing_skills</a:t>
            </a:r>
          </a:p>
          <a:p>
            <a:endParaRPr lang="el-GR" sz="2000" dirty="0">
              <a:latin typeface="+mj-lt"/>
            </a:endParaRPr>
          </a:p>
        </p:txBody>
      </p:sp>
      <p:pic>
        <p:nvPicPr>
          <p:cNvPr id="4" name="Εικόνα 3">
            <a:extLst>
              <a:ext uri="{FF2B5EF4-FFF2-40B4-BE49-F238E27FC236}">
                <a16:creationId xmlns:a16="http://schemas.microsoft.com/office/drawing/2014/main" id="{6BB295E4-E11D-3A7D-375B-23D161221112}"/>
              </a:ext>
            </a:extLst>
          </p:cNvPr>
          <p:cNvPicPr>
            <a:picLocks noChangeAspect="1"/>
          </p:cNvPicPr>
          <p:nvPr/>
        </p:nvPicPr>
        <p:blipFill>
          <a:blip r:embed="rId3"/>
          <a:stretch>
            <a:fillRect/>
          </a:stretch>
        </p:blipFill>
        <p:spPr>
          <a:xfrm>
            <a:off x="549087" y="144227"/>
            <a:ext cx="7035394" cy="701101"/>
          </a:xfrm>
          <a:prstGeom prst="rect">
            <a:avLst/>
          </a:prstGeom>
        </p:spPr>
      </p:pic>
    </p:spTree>
    <p:extLst>
      <p:ext uri="{BB962C8B-B14F-4D97-AF65-F5344CB8AC3E}">
        <p14:creationId xmlns:p14="http://schemas.microsoft.com/office/powerpoint/2010/main" val="142580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89489" y="905439"/>
            <a:ext cx="5842992" cy="854176"/>
          </a:xfrm>
        </p:spPr>
        <p:txBody>
          <a:bodyPr>
            <a:normAutofit fontScale="90000"/>
          </a:bodyPr>
          <a:lstStyle/>
          <a:p>
            <a:r>
              <a:rPr lang="el-GR" sz="3200" b="1" dirty="0">
                <a:solidFill>
                  <a:schemeClr val="tx1">
                    <a:lumMod val="65000"/>
                    <a:lumOff val="35000"/>
                  </a:schemeClr>
                </a:solidFill>
              </a:rPr>
              <a:t>Σημασία καταγραφή ζωτικών σημείων </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285135" y="1759615"/>
            <a:ext cx="8345909" cy="4364546"/>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H σωστή καταγραφή εξασφαλίζει την ποιότητα και την συνέχεια στην φροντίδα των ασθενών.</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Διασφαλίζει την επικοινωνία μεταξύ των μελών της υγειονομικής ομάδας.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Η σωστή καταγραφή παρέχει ολοκληρωμένη επαγγελματική προσέγγιση στις νοσηλευτικές πράξεις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Η καταγραφή είναι αναπόσπαστο κομμάτι της νοσηλευτικής φροντίδας &amp; κλινική πρακτικής</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 οι καταχωρήσεις των ΖΣ στα φύλλα νοσηλείας του ασθενή πρέπει να γίνονται συγχρόνως με την παρεχόμενη φροντίδα.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Σε κάθε καταχώρηση των ΖΣ θα πρέπει να αποτυπώνεται με σαφήνεια ο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χρόνος μέτρησης </a:t>
            </a:r>
            <a:r>
              <a:rPr kumimoji="0" lang="el-GR" sz="2000" b="1"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n-ea"/>
                <a:cs typeface="+mn-cs"/>
              </a:rPr>
              <a:t>καθώς και να μην παραλείπεται </a:t>
            </a:r>
            <a:r>
              <a:rPr kumimoji="0" 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η υπογραφή του υπεύθυνου νοσηλευτή.</a:t>
            </a:r>
          </a:p>
          <a:p>
            <a:pPr marL="457200" lvl="1" indent="0">
              <a:buNone/>
            </a:pPr>
            <a:endParaRPr lang="el-GR" sz="2000" b="1" dirty="0">
              <a:solidFill>
                <a:schemeClr val="tx1">
                  <a:lumMod val="65000"/>
                  <a:lumOff val="35000"/>
                </a:schemeClr>
              </a:solidFill>
              <a:latin typeface="+mj-lt"/>
            </a:endParaRPr>
          </a:p>
        </p:txBody>
      </p:sp>
      <p:pic>
        <p:nvPicPr>
          <p:cNvPr id="13" name="Εικόνα 12">
            <a:extLst>
              <a:ext uri="{FF2B5EF4-FFF2-40B4-BE49-F238E27FC236}">
                <a16:creationId xmlns:a16="http://schemas.microsoft.com/office/drawing/2014/main" id="{5229C910-9988-3708-7194-6C954B2F5A92}"/>
              </a:ext>
            </a:extLst>
          </p:cNvPr>
          <p:cNvPicPr>
            <a:picLocks noChangeAspect="1"/>
          </p:cNvPicPr>
          <p:nvPr/>
        </p:nvPicPr>
        <p:blipFill>
          <a:blip r:embed="rId4"/>
          <a:stretch>
            <a:fillRect/>
          </a:stretch>
        </p:blipFill>
        <p:spPr>
          <a:xfrm>
            <a:off x="8920976" y="1692084"/>
            <a:ext cx="2661016" cy="4050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037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005" y="701507"/>
            <a:ext cx="5547294" cy="932235"/>
          </a:xfrm>
        </p:spPr>
        <p:txBody>
          <a:bodyPr>
            <a:normAutofit/>
          </a:bodyPr>
          <a:lstStyle/>
          <a:p>
            <a:r>
              <a:rPr lang="el-GR" sz="2400" b="1" dirty="0">
                <a:solidFill>
                  <a:schemeClr val="tx1">
                    <a:lumMod val="65000"/>
                    <a:lumOff val="35000"/>
                  </a:schemeClr>
                </a:solidFill>
              </a:rPr>
              <a:t>Οι τρόποι επικοινωνίας με τον ασθενή</a:t>
            </a:r>
            <a:br>
              <a:rPr lang="el-GR" sz="2400" b="1" dirty="0">
                <a:solidFill>
                  <a:schemeClr val="tx1">
                    <a:lumMod val="65000"/>
                    <a:lumOff val="35000"/>
                  </a:schemeClr>
                </a:solidFill>
              </a:rPr>
            </a:br>
            <a:endParaRPr lang="el-GR" sz="24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537895" y="1543512"/>
            <a:ext cx="5468895" cy="4924195"/>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Συνάντηση με  τον/την ασθενή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Ο νοσηλευτής</a:t>
            </a:r>
            <a:r>
              <a:rPr kumimoji="0" lang="en-US"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a:t>
            </a: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a:t>
            </a:r>
            <a:r>
              <a:rPr kumimoji="0" lang="el-GR" sz="2000" b="0" i="0" u="none" strike="noStrike" kern="1200" cap="none" spc="0" normalizeH="0" baseline="0" noProof="0" dirty="0" err="1">
                <a:ln>
                  <a:noFill/>
                </a:ln>
                <a:solidFill>
                  <a:prstClr val="black">
                    <a:lumMod val="65000"/>
                    <a:lumOff val="35000"/>
                  </a:prstClr>
                </a:solidFill>
                <a:effectLst/>
                <a:uLnTx/>
                <a:uFillTx/>
                <a:latin typeface="+mj-lt"/>
                <a:ea typeface="+mn-ea"/>
                <a:cs typeface="+mn-cs"/>
              </a:rPr>
              <a:t>τρια</a:t>
            </a: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 συστήνεται στον ασθενή του</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Χειραψία</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Χαμόγελο</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Ζεστός τόνος φωνής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Οπτική επαφή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Αυθεντική χαρούμενη αντίδραση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Πραγματικό ενδιαφέρον γι’ αυτά που λέγονται</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Κλίση σώματος προς τον ασθενή</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Άγγιγμα στους ώμους</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rPr>
              <a:t>Κράτημα χεριών</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l-GR" sz="2000" b="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pic>
        <p:nvPicPr>
          <p:cNvPr id="3" name="Εικόνα 2">
            <a:extLst>
              <a:ext uri="{FF2B5EF4-FFF2-40B4-BE49-F238E27FC236}">
                <a16:creationId xmlns:a16="http://schemas.microsoft.com/office/drawing/2014/main" id="{9EAA5CEF-3F6F-BD44-5C02-D790C6ECFA39}"/>
              </a:ext>
            </a:extLst>
          </p:cNvPr>
          <p:cNvPicPr>
            <a:picLocks noChangeAspect="1"/>
          </p:cNvPicPr>
          <p:nvPr/>
        </p:nvPicPr>
        <p:blipFill>
          <a:blip r:embed="rId4"/>
          <a:stretch>
            <a:fillRect/>
          </a:stretch>
        </p:blipFill>
        <p:spPr>
          <a:xfrm>
            <a:off x="6295304" y="1543512"/>
            <a:ext cx="5380233" cy="2152093"/>
          </a:xfrm>
          <a:prstGeom prst="rect">
            <a:avLst/>
          </a:prstGeom>
          <a:ln>
            <a:noFill/>
          </a:ln>
          <a:effectLst>
            <a:outerShdw blurRad="292100" dist="139700" dir="2700000" algn="tl" rotWithShape="0">
              <a:srgbClr val="333333">
                <a:alpha val="65000"/>
              </a:srgbClr>
            </a:outerShdw>
          </a:effectLst>
        </p:spPr>
      </p:pic>
      <p:pic>
        <p:nvPicPr>
          <p:cNvPr id="5" name="Εικόνα 4">
            <a:extLst>
              <a:ext uri="{FF2B5EF4-FFF2-40B4-BE49-F238E27FC236}">
                <a16:creationId xmlns:a16="http://schemas.microsoft.com/office/drawing/2014/main" id="{6FC56B28-667E-F6F0-BFA5-0439DD2A80ED}"/>
              </a:ext>
            </a:extLst>
          </p:cNvPr>
          <p:cNvPicPr>
            <a:picLocks noChangeAspect="1"/>
          </p:cNvPicPr>
          <p:nvPr/>
        </p:nvPicPr>
        <p:blipFill>
          <a:blip r:embed="rId5"/>
          <a:stretch>
            <a:fillRect/>
          </a:stretch>
        </p:blipFill>
        <p:spPr>
          <a:xfrm>
            <a:off x="7471764" y="3936978"/>
            <a:ext cx="3027311" cy="2014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108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8" y="812895"/>
            <a:ext cx="5842992" cy="854176"/>
          </a:xfrm>
        </p:spPr>
        <p:txBody>
          <a:bodyPr>
            <a:normAutofit fontScale="90000"/>
          </a:bodyPr>
          <a:lstStyle/>
          <a:p>
            <a:pPr algn="ctr"/>
            <a:r>
              <a:rPr lang="el-GR" sz="3200" b="1" dirty="0">
                <a:solidFill>
                  <a:schemeClr val="tx1">
                    <a:lumMod val="65000"/>
                    <a:lumOff val="35000"/>
                  </a:schemeClr>
                </a:solidFill>
              </a:rPr>
              <a:t>Θερμοκρασία σώματος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40042"/>
            <a:ext cx="5594684"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Αντιπροσωπεύει την ισορροπία </a:t>
            </a:r>
            <a:r>
              <a:rPr lang="el-GR" sz="2400" b="1" dirty="0">
                <a:solidFill>
                  <a:prstClr val="black">
                    <a:lumMod val="65000"/>
                    <a:lumOff val="35000"/>
                  </a:prstClr>
                </a:solidFill>
                <a:latin typeface="+mj-lt"/>
              </a:rPr>
              <a:t>μεταξύ της</a:t>
            </a:r>
            <a:r>
              <a:rPr lang="en-US" sz="2400" b="1" dirty="0">
                <a:solidFill>
                  <a:prstClr val="black">
                    <a:lumMod val="65000"/>
                    <a:lumOff val="35000"/>
                  </a:prstClr>
                </a:solidFill>
                <a:latin typeface="+mj-lt"/>
              </a:rPr>
              <a:t> </a:t>
            </a:r>
            <a:r>
              <a:rPr lang="el-GR" sz="2400" b="1" dirty="0">
                <a:solidFill>
                  <a:prstClr val="black">
                    <a:lumMod val="65000"/>
                    <a:lumOff val="35000"/>
                  </a:prstClr>
                </a:solidFill>
                <a:latin typeface="+mj-lt"/>
              </a:rPr>
              <a:t>θερμότητας</a:t>
            </a:r>
            <a:r>
              <a:rPr lang="en-US" sz="2400" b="1" dirty="0">
                <a:solidFill>
                  <a:prstClr val="black">
                    <a:lumMod val="65000"/>
                    <a:lumOff val="35000"/>
                  </a:prstClr>
                </a:solidFill>
                <a:latin typeface="+mj-lt"/>
              </a:rPr>
              <a:t> </a:t>
            </a:r>
            <a:r>
              <a:rPr lang="el-GR" sz="2400" b="1" dirty="0">
                <a:solidFill>
                  <a:prstClr val="black">
                    <a:lumMod val="65000"/>
                    <a:lumOff val="35000"/>
                  </a:prstClr>
                </a:solidFill>
                <a:latin typeface="+mj-lt"/>
              </a:rPr>
              <a:t>που παράγεται</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και αποβάλλεται </a:t>
            </a:r>
          </a:p>
          <a:p>
            <a:pPr>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Διακρίνονται δύο τύποι θερμοκρασίας του σώματος</a:t>
            </a:r>
            <a:r>
              <a:rPr kumimoji="0" lang="el-GR" sz="2400" b="1" i="0" u="none" strike="noStrike" kern="1200" cap="none" spc="0" normalizeH="0" baseline="0" noProof="0" dirty="0">
                <a:ln>
                  <a:noFill/>
                </a:ln>
                <a:solidFill>
                  <a:srgbClr val="00B050"/>
                </a:solidFill>
                <a:effectLst/>
                <a:uLnTx/>
                <a:uFillTx/>
                <a:latin typeface="+mj-lt"/>
                <a:ea typeface="+mn-ea"/>
                <a:cs typeface="+mn-cs"/>
              </a:rPr>
              <a:t>: η θερμοκρασία του πυρήνα και η θερμοκρασία της περιφέρειας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πυρήνα αφορά στη θερμοκρασία </a:t>
            </a:r>
            <a:r>
              <a:rPr kumimoji="0" lang="el-GR" sz="2400" b="1" i="0" u="none" strike="noStrike" kern="1200" cap="none" spc="0" normalizeH="0" baseline="0" noProof="0" dirty="0">
                <a:ln>
                  <a:noFill/>
                </a:ln>
                <a:solidFill>
                  <a:srgbClr val="00B050"/>
                </a:solidFill>
                <a:effectLst/>
                <a:uLnTx/>
                <a:uFillTx/>
                <a:latin typeface="+mj-lt"/>
                <a:ea typeface="+mn-ea"/>
                <a:cs typeface="+mn-cs"/>
              </a:rPr>
              <a:t>των εν τω βάθει ιστών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του σώματος (περιτοναϊκής και θωρακικής κοιλότητας)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της περιφέρειας αφορά στη </a:t>
            </a:r>
            <a:r>
              <a:rPr kumimoji="0" lang="el-GR" sz="2400" b="1" i="0" u="none" strike="noStrike" kern="1200" cap="none" spc="0" normalizeH="0" baseline="0" noProof="0" dirty="0">
                <a:ln>
                  <a:noFill/>
                </a:ln>
                <a:solidFill>
                  <a:srgbClr val="00B050"/>
                </a:solidFill>
                <a:effectLst/>
                <a:uLnTx/>
                <a:uFillTx/>
                <a:latin typeface="+mj-lt"/>
                <a:ea typeface="+mn-ea"/>
                <a:cs typeface="+mn-cs"/>
              </a:rPr>
              <a:t>θερμοκρασία του δέρματος </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και των υποδόριων ιστών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p:txBody>
      </p:sp>
      <p:sp>
        <p:nvSpPr>
          <p:cNvPr id="3" name="2 - Θέση περιεχομένου">
            <a:extLst>
              <a:ext uri="{FF2B5EF4-FFF2-40B4-BE49-F238E27FC236}">
                <a16:creationId xmlns:a16="http://schemas.microsoft.com/office/drawing/2014/main" id="{1584BFE5-5D6D-9F55-911E-88CEEC898B7C}"/>
              </a:ext>
            </a:extLst>
          </p:cNvPr>
          <p:cNvSpPr txBox="1">
            <a:spLocks/>
          </p:cNvSpPr>
          <p:nvPr/>
        </p:nvSpPr>
        <p:spPr>
          <a:xfrm>
            <a:off x="6424863" y="1486531"/>
            <a:ext cx="5285873" cy="4601382"/>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rPr>
              <a:t>Το θερμορυθμιστικό κέντρο βρίσκεται στον υποθάλαμο του εγκεφάλου</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rPr>
              <a:t>Δύο κλίμακες χρησιμοποιούνται για τη μέτρηση της θερμοκρασίας του σώματος</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 </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η κλίμακα </a:t>
            </a:r>
            <a:r>
              <a:rPr kumimoji="0" lang="en-US"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Celsius</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 </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a:t>
            </a:r>
            <a:r>
              <a:rPr kumimoji="0" lang="el-GR" sz="2400" b="1" i="0" u="none" strike="noStrike" kern="1200" cap="none" spc="0" normalizeH="0" baseline="3000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o</a:t>
            </a:r>
            <a:r>
              <a:rPr kumimoji="0" lang="el-GR" sz="2400" b="1"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j-lt"/>
              </a:rPr>
              <a:t>C) </a:t>
            </a:r>
            <a:r>
              <a:rPr kumimoji="0" lang="el-GR" sz="2400" b="1" i="0" u="none" strike="noStrike" kern="1200" cap="none" spc="0" normalizeH="0" baseline="0" noProof="0" dirty="0">
                <a:ln>
                  <a:noFill/>
                </a:ln>
                <a:solidFill>
                  <a:prstClr val="black">
                    <a:lumMod val="65000"/>
                    <a:lumOff val="35000"/>
                  </a:prstClr>
                </a:solidFill>
                <a:effectLst/>
                <a:uLnTx/>
                <a:uFillTx/>
                <a:latin typeface="+mj-lt"/>
              </a:rPr>
              <a:t>που χρησιμοποιείται στην Ελλάδα και στην Ευρώπη και </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η κλίμακα  </a:t>
            </a:r>
            <a:r>
              <a:rPr kumimoji="0" lang="en-GB"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Fahrenheit</a:t>
            </a:r>
            <a:r>
              <a:rPr kumimoji="0" lang="el-GR" sz="2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mj-lt"/>
              </a:rPr>
              <a:t> (F)</a:t>
            </a:r>
            <a:r>
              <a:rPr kumimoji="0" lang="el-GR" sz="2400" b="1" i="0" u="none" strike="noStrike" kern="1200" cap="none" spc="0" normalizeH="0" baseline="0" noProof="0" dirty="0">
                <a:ln>
                  <a:noFill/>
                </a:ln>
                <a:solidFill>
                  <a:srgbClr val="00B050"/>
                </a:solidFill>
                <a:effectLst/>
                <a:uLnTx/>
                <a:uFillTx/>
                <a:latin typeface="+mj-lt"/>
              </a:rPr>
              <a:t> </a:t>
            </a:r>
            <a:r>
              <a:rPr kumimoji="0" lang="el-GR" sz="2400" b="1" i="0" u="none" strike="noStrike" kern="1200" cap="none" spc="0" normalizeH="0" baseline="0" noProof="0" dirty="0">
                <a:ln>
                  <a:noFill/>
                </a:ln>
                <a:solidFill>
                  <a:prstClr val="black">
                    <a:lumMod val="65000"/>
                    <a:lumOff val="35000"/>
                  </a:prstClr>
                </a:solidFill>
                <a:effectLst/>
                <a:uLnTx/>
                <a:uFillTx/>
                <a:latin typeface="+mj-lt"/>
              </a:rPr>
              <a:t>που χρησιμοποιείται κυρίως στην Αμερική</a:t>
            </a:r>
          </a:p>
        </p:txBody>
      </p:sp>
    </p:spTree>
    <p:extLst>
      <p:ext uri="{BB962C8B-B14F-4D97-AF65-F5344CB8AC3E}">
        <p14:creationId xmlns:p14="http://schemas.microsoft.com/office/powerpoint/2010/main" val="329872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8" y="812895"/>
            <a:ext cx="5842992" cy="854176"/>
          </a:xfrm>
        </p:spPr>
        <p:txBody>
          <a:bodyPr>
            <a:normAutofit fontScale="90000"/>
          </a:bodyPr>
          <a:lstStyle/>
          <a:p>
            <a:pPr algn="ctr"/>
            <a:r>
              <a:rPr lang="el-GR" sz="3200" b="1" dirty="0">
                <a:solidFill>
                  <a:schemeClr val="tx1">
                    <a:lumMod val="65000"/>
                    <a:lumOff val="35000"/>
                  </a:schemeClr>
                </a:solidFill>
              </a:rPr>
              <a:t>Θερμοκρασία σώματος</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24854" y="1562344"/>
            <a:ext cx="10588952" cy="4728411"/>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Το θερμορυθμιστικό κέντρο</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θερμοκρασία του σώματος ρυθμίζεται από το θερμορυθμιστικό κέντρο, που βρίσκεται στον υποθάλαμο του εγκεφάλου (ρυθμίζει δηλ. τον τρόπο παραγωγής και αποβολής της θερμοκρασίας).</a:t>
            </a:r>
            <a:endParaRPr kumimoji="0" lang="en-US" sz="2000" b="1"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b="1" dirty="0">
              <a:solidFill>
                <a:prstClr val="black">
                  <a:lumMod val="65000"/>
                  <a:lumOff val="35000"/>
                </a:prstClr>
              </a:solidFill>
              <a:latin typeface="+mj-lt"/>
            </a:endParaRPr>
          </a:p>
          <a:p>
            <a:pPr lvl="0">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Η φυσιολογική θερμοκρασία του σώματος κυμαίνεται από 36,4 – 37</a:t>
            </a:r>
            <a:r>
              <a:rPr lang="el-GR" sz="2000" b="1" baseline="30000" dirty="0">
                <a:solidFill>
                  <a:prstClr val="black">
                    <a:lumMod val="65000"/>
                    <a:lumOff val="35000"/>
                  </a:prstClr>
                </a:solidFill>
              </a:rPr>
              <a:t> </a:t>
            </a:r>
            <a:r>
              <a:rPr lang="el-GR" sz="2000" baseline="30000" dirty="0" err="1">
                <a:solidFill>
                  <a:prstClr val="black">
                    <a:lumMod val="65000"/>
                    <a:lumOff val="35000"/>
                  </a:prstClr>
                </a:solidFill>
              </a:rPr>
              <a:t>ο</a:t>
            </a:r>
            <a:r>
              <a:rPr lang="el-GR" sz="2000" dirty="0" err="1">
                <a:solidFill>
                  <a:prstClr val="black">
                    <a:lumMod val="65000"/>
                    <a:lumOff val="35000"/>
                  </a:prstClr>
                </a:solidFill>
              </a:rPr>
              <a:t>C</a:t>
            </a:r>
            <a:r>
              <a:rPr lang="el-GR" sz="2000" dirty="0">
                <a:solidFill>
                  <a:prstClr val="black">
                    <a:lumMod val="65000"/>
                    <a:lumOff val="35000"/>
                  </a:prstClr>
                </a:solidFill>
              </a:rPr>
              <a:t> </a:t>
            </a:r>
            <a:endParaRPr kumimoji="0" lang="el-GR" sz="2000" i="0" u="none" strike="noStrike" kern="1200" cap="none" spc="0" normalizeH="0" baseline="0" noProof="0" dirty="0">
              <a:ln>
                <a:noFill/>
              </a:ln>
              <a:solidFill>
                <a:prstClr val="black">
                  <a:lumMod val="65000"/>
                  <a:lumOff val="35000"/>
                </a:prstClr>
              </a:solidFill>
              <a:effectLst/>
              <a:uLnTx/>
              <a:uFillTx/>
              <a:latin typeface="+mj-lt"/>
              <a:ea typeface="+mn-ea"/>
              <a:cs typeface="+mn-cs"/>
            </a:endParaRP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Από </a:t>
            </a:r>
            <a:r>
              <a:rPr lang="el-GR" sz="2000" b="1" dirty="0">
                <a:solidFill>
                  <a:prstClr val="black">
                    <a:lumMod val="65000"/>
                    <a:lumOff val="35000"/>
                  </a:prstClr>
                </a:solidFill>
              </a:rPr>
              <a:t>37</a:t>
            </a:r>
            <a:r>
              <a:rPr lang="el-GR" sz="2000" b="1" baseline="30000" dirty="0">
                <a:solidFill>
                  <a:prstClr val="black">
                    <a:lumMod val="65000"/>
                    <a:lumOff val="35000"/>
                  </a:prstClr>
                </a:solidFill>
              </a:rPr>
              <a:t> </a:t>
            </a:r>
            <a:r>
              <a:rPr lang="el-GR" sz="2000" baseline="30000" dirty="0" err="1">
                <a:solidFill>
                  <a:prstClr val="black">
                    <a:lumMod val="65000"/>
                    <a:lumOff val="35000"/>
                  </a:prstClr>
                </a:solidFill>
              </a:rPr>
              <a:t>ο</a:t>
            </a:r>
            <a:r>
              <a:rPr lang="el-GR" sz="2000" dirty="0" err="1">
                <a:solidFill>
                  <a:prstClr val="black">
                    <a:lumMod val="65000"/>
                    <a:lumOff val="35000"/>
                  </a:prstClr>
                </a:solidFill>
              </a:rPr>
              <a:t>C</a:t>
            </a:r>
            <a:r>
              <a:rPr lang="el-GR" sz="2000" dirty="0">
                <a:solidFill>
                  <a:prstClr val="black">
                    <a:lumMod val="65000"/>
                    <a:lumOff val="35000"/>
                  </a:prstClr>
                </a:solidFill>
              </a:rPr>
              <a:t> </a:t>
            </a:r>
            <a:r>
              <a:rPr lang="en-US" sz="2000" dirty="0">
                <a:solidFill>
                  <a:prstClr val="black">
                    <a:lumMod val="65000"/>
                    <a:lumOff val="35000"/>
                  </a:prstClr>
                </a:solidFill>
              </a:rPr>
              <a:t>-37,</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5 </a:t>
            </a:r>
            <a:r>
              <a:rPr kumimoji="0" lang="el-GR" sz="20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C έχουμε τα πυρετικά δέκατα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Από 37,5 </a:t>
            </a:r>
            <a:r>
              <a:rPr kumimoji="0" lang="el-GR" sz="2000" b="1" i="0" u="none" strike="noStrike" kern="1200" cap="none" spc="0" normalizeH="0" baseline="30000" noProof="0" dirty="0">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C και πάνω έχουμε τον πυρετό</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Πάνω από 41 </a:t>
            </a:r>
            <a:r>
              <a:rPr kumimoji="0" lang="el-GR" sz="2000" b="1" i="0" u="none" strike="noStrike" kern="1200" cap="none" spc="0" normalizeH="0" baseline="30000" noProof="0" dirty="0" err="1">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C</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έχουμε την υπερθερμία</a:t>
            </a:r>
          </a:p>
          <a:p>
            <a:pPr lvl="1">
              <a:spcBef>
                <a:spcPts val="1000"/>
              </a:spcBef>
              <a:buFont typeface="Wingdings" panose="05000000000000000000" pitchFamily="2" charset="2"/>
              <a:buChar char="Ø"/>
              <a:defRPr/>
            </a:pP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Κάτω από 35 </a:t>
            </a:r>
            <a:r>
              <a:rPr kumimoji="0" lang="el-GR" sz="2000" b="1" i="0" u="none" strike="noStrike" kern="1200" cap="none" spc="0" normalizeH="0" baseline="30000" noProof="0" dirty="0" err="1">
                <a:ln>
                  <a:noFill/>
                </a:ln>
                <a:solidFill>
                  <a:prstClr val="black">
                    <a:lumMod val="65000"/>
                    <a:lumOff val="35000"/>
                  </a:prstClr>
                </a:solidFill>
                <a:effectLst/>
                <a:uLnTx/>
                <a:uFillTx/>
                <a:latin typeface="+mj-lt"/>
                <a:ea typeface="+mn-ea"/>
                <a:cs typeface="+mn-cs"/>
              </a:rPr>
              <a:t>ο</a:t>
            </a:r>
            <a:r>
              <a:rPr kumimoji="0" lang="el-GR" sz="20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C</a:t>
            </a:r>
            <a:r>
              <a:rPr kumimoji="0" lang="el-GR" sz="2000" b="1" i="0" u="none" strike="noStrike" kern="1200" cap="none" spc="0" normalizeH="0" baseline="0" noProof="0" dirty="0">
                <a:ln>
                  <a:noFill/>
                </a:ln>
                <a:solidFill>
                  <a:prstClr val="black">
                    <a:lumMod val="65000"/>
                    <a:lumOff val="35000"/>
                  </a:prstClr>
                </a:solidFill>
                <a:effectLst/>
                <a:uLnTx/>
                <a:uFillTx/>
                <a:latin typeface="+mj-lt"/>
                <a:ea typeface="+mn-ea"/>
                <a:cs typeface="+mn-cs"/>
              </a:rPr>
              <a:t> έχουμε την υποθερμία</a:t>
            </a:r>
          </a:p>
        </p:txBody>
      </p:sp>
      <p:pic>
        <p:nvPicPr>
          <p:cNvPr id="5" name="Εικόνα 4">
            <a:extLst>
              <a:ext uri="{FF2B5EF4-FFF2-40B4-BE49-F238E27FC236}">
                <a16:creationId xmlns:a16="http://schemas.microsoft.com/office/drawing/2014/main" id="{89E7BE35-9564-A09A-DF1A-0E9694B98B3D}"/>
              </a:ext>
            </a:extLst>
          </p:cNvPr>
          <p:cNvPicPr>
            <a:picLocks noChangeAspect="1"/>
          </p:cNvPicPr>
          <p:nvPr/>
        </p:nvPicPr>
        <p:blipFill>
          <a:blip r:embed="rId4"/>
          <a:stretch>
            <a:fillRect/>
          </a:stretch>
        </p:blipFill>
        <p:spPr>
          <a:xfrm>
            <a:off x="6096000" y="3569307"/>
            <a:ext cx="4012790" cy="2006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414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9667" y="812895"/>
            <a:ext cx="7683337" cy="854176"/>
          </a:xfrm>
        </p:spPr>
        <p:txBody>
          <a:bodyPr>
            <a:normAutofit fontScale="90000"/>
          </a:bodyPr>
          <a:lstStyle/>
          <a:p>
            <a:pPr algn="ctr"/>
            <a:r>
              <a:rPr lang="el-GR" sz="3200" b="1" dirty="0">
                <a:solidFill>
                  <a:schemeClr val="tx1">
                    <a:lumMod val="65000"/>
                    <a:lumOff val="35000"/>
                  </a:schemeClr>
                </a:solidFill>
              </a:rPr>
              <a:t>Θερμοκρασία σώματος</a:t>
            </a:r>
            <a:r>
              <a:rPr lang="en-US" sz="3200" b="1" dirty="0">
                <a:solidFill>
                  <a:schemeClr val="tx1">
                    <a:lumMod val="65000"/>
                    <a:lumOff val="35000"/>
                  </a:schemeClr>
                </a:solidFill>
              </a:rPr>
              <a:t>-</a:t>
            </a:r>
            <a:r>
              <a:rPr lang="el-GR" sz="3200" b="1" dirty="0">
                <a:solidFill>
                  <a:schemeClr val="tx1">
                    <a:lumMod val="65000"/>
                    <a:lumOff val="35000"/>
                  </a:schemeClr>
                </a:solidFill>
              </a:rPr>
              <a:t>Ιστορικά στοιχεία</a:t>
            </a:r>
            <a:br>
              <a:rPr lang="el-GR" sz="3200" b="1" dirty="0">
                <a:solidFill>
                  <a:schemeClr val="tx1">
                    <a:lumMod val="65000"/>
                    <a:lumOff val="35000"/>
                  </a:schemeClr>
                </a:solidFill>
              </a:rPr>
            </a:br>
            <a:endParaRPr lang="el-GR" sz="3200" b="1" dirty="0">
              <a:solidFill>
                <a:schemeClr val="tx1">
                  <a:lumMod val="65000"/>
                  <a:lumOff val="35000"/>
                </a:schemeClr>
              </a:solidFill>
            </a:endParaRPr>
          </a:p>
        </p:txBody>
      </p:sp>
      <p:pic>
        <p:nvPicPr>
          <p:cNvPr id="8" name="Εικόνα 7">
            <a:extLst>
              <a:ext uri="{FF2B5EF4-FFF2-40B4-BE49-F238E27FC236}">
                <a16:creationId xmlns:a16="http://schemas.microsoft.com/office/drawing/2014/main" id="{BE135731-5809-90F7-C636-BF3093EC7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33306" cy="701507"/>
          </a:xfrm>
          <a:prstGeom prst="rect">
            <a:avLst/>
          </a:prstGeom>
          <a:ln>
            <a:noFill/>
          </a:ln>
          <a:effectLst>
            <a:softEdge rad="112500"/>
          </a:effectLst>
        </p:spPr>
      </p:pic>
      <p:sp>
        <p:nvSpPr>
          <p:cNvPr id="4" name="2 - Θέση περιεχομένου">
            <a:extLst>
              <a:ext uri="{FF2B5EF4-FFF2-40B4-BE49-F238E27FC236}">
                <a16:creationId xmlns:a16="http://schemas.microsoft.com/office/drawing/2014/main" id="{FB6CE7E8-F4B8-8590-43B4-C58600A40D19}"/>
              </a:ext>
            </a:extLst>
          </p:cNvPr>
          <p:cNvSpPr txBox="1">
            <a:spLocks/>
          </p:cNvSpPr>
          <p:nvPr/>
        </p:nvSpPr>
        <p:spPr>
          <a:xfrm>
            <a:off x="3085192" y="1667070"/>
            <a:ext cx="4907233" cy="2849173"/>
          </a:xfrm>
          <a:prstGeom prst="rect">
            <a:avLst/>
          </a:prstGeom>
          <a:gradFill>
            <a:gsLst>
              <a:gs pos="100000">
                <a:schemeClr val="bg1"/>
              </a:gs>
              <a:gs pos="0">
                <a:srgbClr val="C5DBEE">
                  <a:lumMod val="54000"/>
                  <a:lumOff val="46000"/>
                </a:srgbClr>
              </a:gs>
              <a:gs pos="100000">
                <a:srgbClr val="D5E3F0"/>
              </a:gs>
              <a:gs pos="0">
                <a:schemeClr val="bg1"/>
              </a:gs>
              <a:gs pos="97000">
                <a:schemeClr val="accent1">
                  <a:lumMod val="45000"/>
                  <a:lumOff val="55000"/>
                </a:schemeClr>
              </a:gs>
              <a:gs pos="100000">
                <a:schemeClr val="accent1">
                  <a:lumMod val="30000"/>
                  <a:lumOff val="70000"/>
                </a:schemeClr>
              </a:gs>
            </a:gsLst>
            <a:lin ang="2700000" scaled="1"/>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Ένα μέλος του βενετσιάνικου κύκλου των φίλων του Γαλιλαίου, ο Βενετός γιατρός </a:t>
            </a:r>
            <a:r>
              <a:rPr kumimoji="0" lang="el-GR" sz="24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Sanctorio</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a:t>
            </a:r>
            <a:r>
              <a:rPr kumimoji="0" lang="el-GR" sz="2400" b="1" i="0" u="none" strike="noStrike" kern="1200" cap="none" spc="0" normalizeH="0" baseline="0" noProof="0" dirty="0" err="1">
                <a:ln>
                  <a:noFill/>
                </a:ln>
                <a:solidFill>
                  <a:prstClr val="black">
                    <a:lumMod val="65000"/>
                    <a:lumOff val="35000"/>
                  </a:prstClr>
                </a:solidFill>
                <a:effectLst/>
                <a:uLnTx/>
                <a:uFillTx/>
                <a:latin typeface="+mj-lt"/>
                <a:ea typeface="+mn-ea"/>
                <a:cs typeface="+mn-cs"/>
              </a:rPr>
              <a:t>Sanctorius</a:t>
            </a:r>
            <a:r>
              <a:rPr kumimoji="0" lang="el-GR" sz="2400" b="1" i="0" u="none" strike="noStrike" kern="1200" cap="none" spc="0" normalizeH="0" baseline="0" noProof="0" dirty="0">
                <a:ln>
                  <a:noFill/>
                </a:ln>
                <a:solidFill>
                  <a:prstClr val="black">
                    <a:lumMod val="65000"/>
                    <a:lumOff val="35000"/>
                  </a:prstClr>
                </a:solidFill>
                <a:effectLst/>
                <a:uLnTx/>
                <a:uFillTx/>
                <a:latin typeface="+mj-lt"/>
                <a:ea typeface="+mn-ea"/>
                <a:cs typeface="+mn-cs"/>
              </a:rPr>
              <a:t> (1561 – 1636), ανέπτυξε τα πρώτα θερμόμετρα για την μέτρηση πυρετού για να προσδιορίσει τη θερμότητα του σώματος των ασθενών του.</a:t>
            </a:r>
          </a:p>
        </p:txBody>
      </p:sp>
      <p:pic>
        <p:nvPicPr>
          <p:cNvPr id="6" name="Εικόνα 5">
            <a:extLst>
              <a:ext uri="{FF2B5EF4-FFF2-40B4-BE49-F238E27FC236}">
                <a16:creationId xmlns:a16="http://schemas.microsoft.com/office/drawing/2014/main" id="{DCFD0E6B-3CD7-487C-F3D1-29A15DAD9862}"/>
              </a:ext>
            </a:extLst>
          </p:cNvPr>
          <p:cNvPicPr>
            <a:picLocks noChangeAspect="1"/>
          </p:cNvPicPr>
          <p:nvPr/>
        </p:nvPicPr>
        <p:blipFill>
          <a:blip r:embed="rId4"/>
          <a:stretch>
            <a:fillRect/>
          </a:stretch>
        </p:blipFill>
        <p:spPr>
          <a:xfrm>
            <a:off x="8578605" y="1426483"/>
            <a:ext cx="3288542" cy="4841970"/>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81860A8-9022-3550-D5A6-1EA82617B0CD}"/>
              </a:ext>
            </a:extLst>
          </p:cNvPr>
          <p:cNvPicPr>
            <a:picLocks noChangeAspect="1"/>
          </p:cNvPicPr>
          <p:nvPr/>
        </p:nvPicPr>
        <p:blipFill>
          <a:blip r:embed="rId5"/>
          <a:stretch>
            <a:fillRect/>
          </a:stretch>
        </p:blipFill>
        <p:spPr>
          <a:xfrm>
            <a:off x="528537" y="1426483"/>
            <a:ext cx="1970476" cy="5009513"/>
          </a:xfrm>
          <a:prstGeom prst="rect">
            <a:avLst/>
          </a:prstGeom>
        </p:spPr>
      </p:pic>
    </p:spTree>
    <p:extLst>
      <p:ext uri="{BB962C8B-B14F-4D97-AF65-F5344CB8AC3E}">
        <p14:creationId xmlns:p14="http://schemas.microsoft.com/office/powerpoint/2010/main" val="253839123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18695</TotalTime>
  <Words>3205</Words>
  <Application>Microsoft Office PowerPoint</Application>
  <PresentationFormat>Ευρεία οθόνη</PresentationFormat>
  <Paragraphs>355</Paragraphs>
  <Slides>43</Slides>
  <Notes>41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43</vt:i4>
      </vt:variant>
    </vt:vector>
  </HeadingPairs>
  <TitlesOfParts>
    <vt:vector size="48" baseType="lpstr">
      <vt:lpstr>Arial</vt:lpstr>
      <vt:lpstr>Calibri</vt:lpstr>
      <vt:lpstr>Calibri Light</vt:lpstr>
      <vt:lpstr>Wingdings</vt:lpstr>
      <vt:lpstr>Θέμα του Office</vt:lpstr>
      <vt:lpstr>Παρουσίαση του PowerPoint</vt:lpstr>
      <vt:lpstr>Περιεχόμενα εισήγησης</vt:lpstr>
      <vt:lpstr>Παρουσίαση του PowerPoint</vt:lpstr>
      <vt:lpstr>Εισαγωγή-Θεωρητικό υπόβαθρο </vt:lpstr>
      <vt:lpstr>Σημασία καταγραφή ζωτικών σημείων  </vt:lpstr>
      <vt:lpstr>Οι τρόποι επικοινωνίας με τον ασθενή </vt:lpstr>
      <vt:lpstr>Θερμοκρασία σώματος </vt:lpstr>
      <vt:lpstr>Θερμοκρασία σώματος </vt:lpstr>
      <vt:lpstr>Θερμοκρασία σώματος-Ιστορικά στοιχεία </vt:lpstr>
      <vt:lpstr>Παράγοντες που επηρεάζουν τη θερμοκρασία σώματος</vt:lpstr>
      <vt:lpstr>Παθολογικές μεταβολές της θερμοκρασίας του σώματος</vt:lpstr>
      <vt:lpstr> Σημεία λήψης θερμοκρασίας   </vt:lpstr>
      <vt:lpstr> Τύποι θερμομέτρων   </vt:lpstr>
      <vt:lpstr> Αρτηριακός σφυγμός   </vt:lpstr>
      <vt:lpstr> Αρτηριακός σφυγμός-Ιστορικά στοιχεία   </vt:lpstr>
      <vt:lpstr> Αρτηριακός σφυγμός: Συχνότητα - Ρυθμός  </vt:lpstr>
      <vt:lpstr> Αρτηριακός σφυγμός: Εύρος  </vt:lpstr>
      <vt:lpstr>   </vt:lpstr>
      <vt:lpstr>Παρουσίαση του PowerPoint</vt:lpstr>
      <vt:lpstr> Αναπνοή  </vt:lpstr>
      <vt:lpstr> Αναπνοή  </vt:lpstr>
      <vt:lpstr> Αναπνοή  </vt:lpstr>
      <vt:lpstr> Αρτηριακή Πίεση (ΑΠ)  </vt:lpstr>
      <vt:lpstr> Συσκευές μέτρησης ΑΠ-Ιστορικά στοιχεία  </vt:lpstr>
      <vt:lpstr> Κατηγοριοποίηση ΑΠ  </vt:lpstr>
      <vt:lpstr> Ορθή μέτρηση ΑΠ  </vt:lpstr>
      <vt:lpstr> Ορθή μέτρηση ΑΠ </vt:lpstr>
      <vt:lpstr> Παράγοντες που επηρεάζουν την ΑΠ  </vt:lpstr>
      <vt:lpstr> Κορεσμός της αιμοσφαιρίνης(Hb) σε οξυγόνο (O2)  </vt:lpstr>
      <vt:lpstr> κορεσμό της αιμοσφαιρίνης(Hb) σε οξυγόνο (O2)- Παλμική Οξυμετρία   </vt:lpstr>
      <vt:lpstr>  Πόνος  </vt:lpstr>
      <vt:lpstr>  Πόνος  </vt:lpstr>
      <vt:lpstr>Εισαγωγή -Πόνος ως ζωτικό σημείο </vt:lpstr>
      <vt:lpstr>Εισαγωγή-Πόνος ως ζωτικό σημείο </vt:lpstr>
      <vt:lpstr>  Πόνος  </vt:lpstr>
      <vt:lpstr>  Αξιολόγηση του Πόνου    </vt:lpstr>
      <vt:lpstr>  Νοσηλευτική Αξιολόγηση    </vt:lpstr>
      <vt:lpstr>Νοσηλευτική Αξιολόγηση- Λήψη ιστορικού</vt:lpstr>
      <vt:lpstr>Κλίμακες μέτρησης του πόνου</vt:lpstr>
      <vt:lpstr>Διαχείριση του πόνου</vt:lpstr>
      <vt:lpstr>Διαχείριση του πόνου</vt:lpstr>
      <vt:lpstr>ΒΙΒΛΙΟΓΡΑΦΙΑ</vt:lpstr>
      <vt:lpstr>ΒΙΒΛΙΟΓΡΑΦΙΑ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Sofia</cp:lastModifiedBy>
  <cp:revision>179</cp:revision>
  <dcterms:created xsi:type="dcterms:W3CDTF">2021-05-12T17:24:23Z</dcterms:created>
  <dcterms:modified xsi:type="dcterms:W3CDTF">2023-12-13T08:45:53Z</dcterms:modified>
</cp:coreProperties>
</file>