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33"/>
  </p:notesMasterIdLst>
  <p:sldIdLst>
    <p:sldId id="256" r:id="rId3"/>
    <p:sldId id="413" r:id="rId4"/>
    <p:sldId id="414" r:id="rId5"/>
    <p:sldId id="415" r:id="rId6"/>
    <p:sldId id="416" r:id="rId7"/>
    <p:sldId id="417" r:id="rId8"/>
    <p:sldId id="456" r:id="rId9"/>
    <p:sldId id="418" r:id="rId10"/>
    <p:sldId id="419"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32" r:id="rId24"/>
    <p:sldId id="433" r:id="rId25"/>
    <p:sldId id="434" r:id="rId26"/>
    <p:sldId id="457" r:id="rId27"/>
    <p:sldId id="435" r:id="rId28"/>
    <p:sldId id="436" r:id="rId29"/>
    <p:sldId id="437" r:id="rId30"/>
    <p:sldId id="350" r:id="rId31"/>
    <p:sldId id="388" r:id="rId32"/>
  </p:sldIdLst>
  <p:sldSz cx="9144000" cy="5143500" type="screen16x9"/>
  <p:notesSz cx="6858000" cy="9144000"/>
  <p:embeddedFontLst>
    <p:embeddedFont>
      <p:font typeface="Arimo" panose="020B0604020202020204" charset="0"/>
      <p:regular r:id="rId34"/>
      <p:bold r:id="rId35"/>
      <p:italic r:id="rId36"/>
      <p:boldItalic r:id="rId37"/>
    </p:embeddedFont>
    <p:embeddedFont>
      <p:font typeface="Bree Serif" panose="020B0604020202020204" charset="0"/>
      <p:regular r:id="rId38"/>
    </p:embeddedFont>
    <p:embeddedFont>
      <p:font typeface="Calibri" panose="020F0502020204030204" pitchFamily="34" charset="0"/>
      <p:regular r:id="rId39"/>
      <p:bold r:id="rId40"/>
      <p:italic r:id="rId41"/>
      <p:boldItalic r:id="rId42"/>
    </p:embeddedFont>
    <p:embeddedFont>
      <p:font typeface="Kumbh Sans" panose="020B0604020202020204" charset="0"/>
      <p:regular r:id="rId43"/>
      <p:bold r:id="rId44"/>
    </p:embeddedFont>
    <p:embeddedFont>
      <p:font typeface="Roboto" panose="02000000000000000000" pitchFamily="2" charset="0"/>
      <p:regular r:id="rId45"/>
      <p:bold r:id="rId46"/>
      <p:italic r:id="rId47"/>
      <p:boldItalic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484CB1-39A6-4FD2-A6D2-5C5B8ABE9B58}">
  <a:tblStyle styleId="{60484CB1-39A6-4FD2-A6D2-5C5B8ABE9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snapToGrid="0">
      <p:cViewPr varScale="1">
        <p:scale>
          <a:sx n="103" d="100"/>
          <a:sy n="103" d="100"/>
        </p:scale>
        <p:origin x="763" y="72"/>
      </p:cViewPr>
      <p:guideLst>
        <p:guide orient="horz" pos="85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E5983-E5C0-4438-8009-4AE83C5B1D62}"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n-US"/>
        </a:p>
      </dgm:t>
    </dgm:pt>
    <dgm:pt modelId="{7AF41F98-C812-4A27-AA1D-26C307AD1763}">
      <dgm:prSet phldrT="[Text]" custT="1"/>
      <dgm:spPr/>
      <dgm:t>
        <a:bodyPr/>
        <a:lstStyle/>
        <a:p>
          <a:r>
            <a:rPr lang="el-GR" sz="1800" b="0" i="0" u="none" strike="noStrike" baseline="0">
              <a:latin typeface="PFTransport"/>
            </a:rPr>
            <a:t>Κατά την αρχαιότητα, τη διάδοση των φυτικών και ζωικών ειδών εξυπηρέτησαν</a:t>
          </a:r>
          <a:r>
            <a:rPr lang="en-US" sz="1800" b="0" i="0" u="none" strike="noStrike" baseline="0">
              <a:latin typeface="PFTransport"/>
            </a:rPr>
            <a:t>:</a:t>
          </a:r>
          <a:r>
            <a:rPr lang="el-GR" sz="1800" b="0" i="0" u="none" strike="noStrike" baseline="0">
              <a:latin typeface="PFTransport"/>
            </a:rPr>
            <a:t> </a:t>
          </a:r>
          <a:endParaRPr lang="en-US" sz="1800" dirty="0"/>
        </a:p>
      </dgm:t>
    </dgm:pt>
    <dgm:pt modelId="{A9B6B377-D479-4DF4-9D5B-48A759F8CF2E}" type="parTrans" cxnId="{1ADCED30-AEDD-4CD4-818C-CD99F5E199BD}">
      <dgm:prSet/>
      <dgm:spPr/>
      <dgm:t>
        <a:bodyPr/>
        <a:lstStyle/>
        <a:p>
          <a:endParaRPr lang="en-US"/>
        </a:p>
      </dgm:t>
    </dgm:pt>
    <dgm:pt modelId="{9DAF43B0-2BE9-433B-B409-1587D67AE2EB}" type="sibTrans" cxnId="{1ADCED30-AEDD-4CD4-818C-CD99F5E199BD}">
      <dgm:prSet/>
      <dgm:spPr/>
      <dgm:t>
        <a:bodyPr/>
        <a:lstStyle/>
        <a:p>
          <a:endParaRPr lang="en-US"/>
        </a:p>
      </dgm:t>
    </dgm:pt>
    <dgm:pt modelId="{3EA1CD7C-2EB2-4BAD-AE6D-F74A26BEC8F7}">
      <dgm:prSet phldrT="[Text]" custT="1"/>
      <dgm:spPr/>
      <dgm:t>
        <a:bodyPr/>
        <a:lstStyle/>
        <a:p>
          <a:r>
            <a:rPr lang="el-GR" sz="1800" b="0" i="0" u="none" strike="noStrike" baseline="0">
              <a:latin typeface="PFTransport"/>
            </a:rPr>
            <a:t>Οι αποικιοκρατικές και εμπορικές δραστηριότητες των ελληνικών πόλεων</a:t>
          </a:r>
          <a:endParaRPr lang="en-US" sz="1800" dirty="0"/>
        </a:p>
      </dgm:t>
    </dgm:pt>
    <dgm:pt modelId="{559E1FC9-7111-4579-9F37-3A43D78CAB02}" type="parTrans" cxnId="{DFF522C8-E74C-4D1A-AE15-00DA9F3F87C6}">
      <dgm:prSet/>
      <dgm:spPr/>
      <dgm:t>
        <a:bodyPr/>
        <a:lstStyle/>
        <a:p>
          <a:endParaRPr lang="en-US"/>
        </a:p>
      </dgm:t>
    </dgm:pt>
    <dgm:pt modelId="{5742A033-17C9-4698-A9F3-C16CB1EE362A}" type="sibTrans" cxnId="{DFF522C8-E74C-4D1A-AE15-00DA9F3F87C6}">
      <dgm:prSet/>
      <dgm:spPr/>
      <dgm:t>
        <a:bodyPr/>
        <a:lstStyle/>
        <a:p>
          <a:endParaRPr lang="en-US"/>
        </a:p>
      </dgm:t>
    </dgm:pt>
    <dgm:pt modelId="{9337137F-B840-4557-B126-688FD6323539}">
      <dgm:prSet phldrT="[Text]" custT="1"/>
      <dgm:spPr/>
      <dgm:t>
        <a:bodyPr/>
        <a:lstStyle/>
        <a:p>
          <a:r>
            <a:rPr lang="el-GR" sz="1800" b="0" i="0" u="none" strike="noStrike" baseline="0">
              <a:latin typeface="PFTransport"/>
            </a:rPr>
            <a:t>Οι κατακτήσεις του Mεγάλου Aλεξάνδρου στην Ανατολή </a:t>
          </a:r>
          <a:endParaRPr lang="en-US" sz="1800" dirty="0"/>
        </a:p>
      </dgm:t>
    </dgm:pt>
    <dgm:pt modelId="{2775C3FB-E2A0-435F-B214-D45379D53FA3}" type="parTrans" cxnId="{42DC8947-09B3-4819-A3CD-B4D7F7751622}">
      <dgm:prSet/>
      <dgm:spPr/>
      <dgm:t>
        <a:bodyPr/>
        <a:lstStyle/>
        <a:p>
          <a:endParaRPr lang="en-US"/>
        </a:p>
      </dgm:t>
    </dgm:pt>
    <dgm:pt modelId="{2AA71E39-1040-4520-8C70-7B063C346CE0}" type="sibTrans" cxnId="{42DC8947-09B3-4819-A3CD-B4D7F7751622}">
      <dgm:prSet/>
      <dgm:spPr/>
      <dgm:t>
        <a:bodyPr/>
        <a:lstStyle/>
        <a:p>
          <a:endParaRPr lang="en-US"/>
        </a:p>
      </dgm:t>
    </dgm:pt>
    <dgm:pt modelId="{89B17E50-2394-4317-A0A9-E246DA6468D2}">
      <dgm:prSet phldrT="[Text]" custT="1"/>
      <dgm:spPr/>
      <dgm:t>
        <a:bodyPr/>
        <a:lstStyle/>
        <a:p>
          <a:r>
            <a:rPr lang="el-GR" sz="1800" b="0" i="0" u="none" strike="noStrike" baseline="0">
              <a:latin typeface="PFTransport"/>
            </a:rPr>
            <a:t>Η εξάπλωση της Pωμαϊκής Αυτοκρατορίας</a:t>
          </a:r>
          <a:endParaRPr lang="en-US" sz="1800" dirty="0"/>
        </a:p>
      </dgm:t>
    </dgm:pt>
    <dgm:pt modelId="{E70D0313-C2D5-4A15-95E5-10D05A4424FF}" type="parTrans" cxnId="{F66CCC9E-F573-4502-AA7C-1530613026AA}">
      <dgm:prSet/>
      <dgm:spPr/>
      <dgm:t>
        <a:bodyPr/>
        <a:lstStyle/>
        <a:p>
          <a:endParaRPr lang="en-US"/>
        </a:p>
      </dgm:t>
    </dgm:pt>
    <dgm:pt modelId="{690FD7AE-AC11-4AB7-91C8-23E2A630D0F5}" type="sibTrans" cxnId="{F66CCC9E-F573-4502-AA7C-1530613026AA}">
      <dgm:prSet/>
      <dgm:spPr/>
      <dgm:t>
        <a:bodyPr/>
        <a:lstStyle/>
        <a:p>
          <a:endParaRPr lang="en-US"/>
        </a:p>
      </dgm:t>
    </dgm:pt>
    <dgm:pt modelId="{B704C9EE-F772-4CE3-9654-8BDDDE587ABB}" type="pres">
      <dgm:prSet presAssocID="{304E5983-E5C0-4438-8009-4AE83C5B1D62}" presName="hierChild1" presStyleCnt="0">
        <dgm:presLayoutVars>
          <dgm:orgChart val="1"/>
          <dgm:chPref val="1"/>
          <dgm:dir/>
          <dgm:animOne val="branch"/>
          <dgm:animLvl val="lvl"/>
          <dgm:resizeHandles/>
        </dgm:presLayoutVars>
      </dgm:prSet>
      <dgm:spPr/>
    </dgm:pt>
    <dgm:pt modelId="{21074B8B-C962-4518-8594-0ECE3C4C13E9}" type="pres">
      <dgm:prSet presAssocID="{7AF41F98-C812-4A27-AA1D-26C307AD1763}" presName="hierRoot1" presStyleCnt="0">
        <dgm:presLayoutVars>
          <dgm:hierBranch val="init"/>
        </dgm:presLayoutVars>
      </dgm:prSet>
      <dgm:spPr/>
    </dgm:pt>
    <dgm:pt modelId="{B5BEE4F4-41E2-4A59-91F0-70866262CC9A}" type="pres">
      <dgm:prSet presAssocID="{7AF41F98-C812-4A27-AA1D-26C307AD1763}" presName="rootComposite1" presStyleCnt="0"/>
      <dgm:spPr/>
    </dgm:pt>
    <dgm:pt modelId="{B2A82B5F-C563-45C2-979E-8D9C4653EB73}" type="pres">
      <dgm:prSet presAssocID="{7AF41F98-C812-4A27-AA1D-26C307AD1763}" presName="rootText1" presStyleLbl="node0" presStyleIdx="0" presStyleCnt="1" custScaleX="266080" custLinFactNeighborX="5726">
        <dgm:presLayoutVars>
          <dgm:chPref val="3"/>
        </dgm:presLayoutVars>
      </dgm:prSet>
      <dgm:spPr/>
    </dgm:pt>
    <dgm:pt modelId="{DB396F71-18AC-42E5-B9BB-4935B8A5F4D9}" type="pres">
      <dgm:prSet presAssocID="{7AF41F98-C812-4A27-AA1D-26C307AD1763}" presName="rootConnector1" presStyleLbl="node1" presStyleIdx="0" presStyleCnt="0"/>
      <dgm:spPr/>
    </dgm:pt>
    <dgm:pt modelId="{3C756801-AEDD-40FF-AF40-89DC4D8D3220}" type="pres">
      <dgm:prSet presAssocID="{7AF41F98-C812-4A27-AA1D-26C307AD1763}" presName="hierChild2" presStyleCnt="0"/>
      <dgm:spPr/>
    </dgm:pt>
    <dgm:pt modelId="{220001E9-5E4D-4499-BD27-3197E7EB0A09}" type="pres">
      <dgm:prSet presAssocID="{559E1FC9-7111-4579-9F37-3A43D78CAB02}" presName="Name37" presStyleLbl="parChTrans1D2" presStyleIdx="0" presStyleCnt="3"/>
      <dgm:spPr/>
    </dgm:pt>
    <dgm:pt modelId="{B1322605-0D99-4428-B3DE-9181B0FC18FA}" type="pres">
      <dgm:prSet presAssocID="{3EA1CD7C-2EB2-4BAD-AE6D-F74A26BEC8F7}" presName="hierRoot2" presStyleCnt="0">
        <dgm:presLayoutVars>
          <dgm:hierBranch val="init"/>
        </dgm:presLayoutVars>
      </dgm:prSet>
      <dgm:spPr/>
    </dgm:pt>
    <dgm:pt modelId="{4103BB39-A0C2-443D-B016-11E5908D176F}" type="pres">
      <dgm:prSet presAssocID="{3EA1CD7C-2EB2-4BAD-AE6D-F74A26BEC8F7}" presName="rootComposite" presStyleCnt="0"/>
      <dgm:spPr/>
    </dgm:pt>
    <dgm:pt modelId="{8DCF13F2-B76B-4C03-9BC3-7F90AABE1717}" type="pres">
      <dgm:prSet presAssocID="{3EA1CD7C-2EB2-4BAD-AE6D-F74A26BEC8F7}" presName="rootText" presStyleLbl="node2" presStyleIdx="0" presStyleCnt="3" custScaleX="111545">
        <dgm:presLayoutVars>
          <dgm:chPref val="3"/>
        </dgm:presLayoutVars>
      </dgm:prSet>
      <dgm:spPr/>
    </dgm:pt>
    <dgm:pt modelId="{D6C22A01-E4F1-4A13-A6A3-89B57B6FD275}" type="pres">
      <dgm:prSet presAssocID="{3EA1CD7C-2EB2-4BAD-AE6D-F74A26BEC8F7}" presName="rootConnector" presStyleLbl="node2" presStyleIdx="0" presStyleCnt="3"/>
      <dgm:spPr/>
    </dgm:pt>
    <dgm:pt modelId="{B3E1D1F1-699B-4C75-ADDF-B10F46151F1F}" type="pres">
      <dgm:prSet presAssocID="{3EA1CD7C-2EB2-4BAD-AE6D-F74A26BEC8F7}" presName="hierChild4" presStyleCnt="0"/>
      <dgm:spPr/>
    </dgm:pt>
    <dgm:pt modelId="{71A7213F-14AC-4A03-9F2A-A1EB901C80FC}" type="pres">
      <dgm:prSet presAssocID="{3EA1CD7C-2EB2-4BAD-AE6D-F74A26BEC8F7}" presName="hierChild5" presStyleCnt="0"/>
      <dgm:spPr/>
    </dgm:pt>
    <dgm:pt modelId="{6A0D4CE3-48E3-43C1-895D-F0EDFFF11671}" type="pres">
      <dgm:prSet presAssocID="{2775C3FB-E2A0-435F-B214-D45379D53FA3}" presName="Name37" presStyleLbl="parChTrans1D2" presStyleIdx="1" presStyleCnt="3"/>
      <dgm:spPr/>
    </dgm:pt>
    <dgm:pt modelId="{0A36EC23-4638-4117-92EC-9737F2166123}" type="pres">
      <dgm:prSet presAssocID="{9337137F-B840-4557-B126-688FD6323539}" presName="hierRoot2" presStyleCnt="0">
        <dgm:presLayoutVars>
          <dgm:hierBranch val="init"/>
        </dgm:presLayoutVars>
      </dgm:prSet>
      <dgm:spPr/>
    </dgm:pt>
    <dgm:pt modelId="{069ACF63-8A21-4895-8D56-004B7E93BCAB}" type="pres">
      <dgm:prSet presAssocID="{9337137F-B840-4557-B126-688FD6323539}" presName="rootComposite" presStyleCnt="0"/>
      <dgm:spPr/>
    </dgm:pt>
    <dgm:pt modelId="{ED03D395-A4D4-4E7B-8AF8-0E01ACAA892F}" type="pres">
      <dgm:prSet presAssocID="{9337137F-B840-4557-B126-688FD6323539}" presName="rootText" presStyleLbl="node2" presStyleIdx="1" presStyleCnt="3" custScaleX="115189">
        <dgm:presLayoutVars>
          <dgm:chPref val="3"/>
        </dgm:presLayoutVars>
      </dgm:prSet>
      <dgm:spPr/>
    </dgm:pt>
    <dgm:pt modelId="{1966C1F8-B14B-4E21-A773-F654C04D2F53}" type="pres">
      <dgm:prSet presAssocID="{9337137F-B840-4557-B126-688FD6323539}" presName="rootConnector" presStyleLbl="node2" presStyleIdx="1" presStyleCnt="3"/>
      <dgm:spPr/>
    </dgm:pt>
    <dgm:pt modelId="{63054147-99B2-4E3A-A2CB-CFCCDE0DC467}" type="pres">
      <dgm:prSet presAssocID="{9337137F-B840-4557-B126-688FD6323539}" presName="hierChild4" presStyleCnt="0"/>
      <dgm:spPr/>
    </dgm:pt>
    <dgm:pt modelId="{D99112EB-1C20-400B-B00A-590AF74C18EF}" type="pres">
      <dgm:prSet presAssocID="{9337137F-B840-4557-B126-688FD6323539}" presName="hierChild5" presStyleCnt="0"/>
      <dgm:spPr/>
    </dgm:pt>
    <dgm:pt modelId="{B6098A9C-35F5-40A3-84A4-508C90DDE34C}" type="pres">
      <dgm:prSet presAssocID="{E70D0313-C2D5-4A15-95E5-10D05A4424FF}" presName="Name37" presStyleLbl="parChTrans1D2" presStyleIdx="2" presStyleCnt="3"/>
      <dgm:spPr/>
    </dgm:pt>
    <dgm:pt modelId="{5E1B9D47-13DA-47DD-BD88-A3A308816940}" type="pres">
      <dgm:prSet presAssocID="{89B17E50-2394-4317-A0A9-E246DA6468D2}" presName="hierRoot2" presStyleCnt="0">
        <dgm:presLayoutVars>
          <dgm:hierBranch val="init"/>
        </dgm:presLayoutVars>
      </dgm:prSet>
      <dgm:spPr/>
    </dgm:pt>
    <dgm:pt modelId="{F668EC10-320F-4A25-B0EF-798BAEA0C95C}" type="pres">
      <dgm:prSet presAssocID="{89B17E50-2394-4317-A0A9-E246DA6468D2}" presName="rootComposite" presStyleCnt="0"/>
      <dgm:spPr/>
    </dgm:pt>
    <dgm:pt modelId="{F94A8B16-DAD1-4870-8785-C4B3A2884DA1}" type="pres">
      <dgm:prSet presAssocID="{89B17E50-2394-4317-A0A9-E246DA6468D2}" presName="rootText" presStyleLbl="node2" presStyleIdx="2" presStyleCnt="3">
        <dgm:presLayoutVars>
          <dgm:chPref val="3"/>
        </dgm:presLayoutVars>
      </dgm:prSet>
      <dgm:spPr/>
    </dgm:pt>
    <dgm:pt modelId="{A453AAD0-F524-4618-9C8E-BB1D55D3234A}" type="pres">
      <dgm:prSet presAssocID="{89B17E50-2394-4317-A0A9-E246DA6468D2}" presName="rootConnector" presStyleLbl="node2" presStyleIdx="2" presStyleCnt="3"/>
      <dgm:spPr/>
    </dgm:pt>
    <dgm:pt modelId="{D25CA61E-A063-4906-AC64-5F0CA0F7852C}" type="pres">
      <dgm:prSet presAssocID="{89B17E50-2394-4317-A0A9-E246DA6468D2}" presName="hierChild4" presStyleCnt="0"/>
      <dgm:spPr/>
    </dgm:pt>
    <dgm:pt modelId="{067620DC-9AC1-44AB-93CD-6EF96DDD7D8C}" type="pres">
      <dgm:prSet presAssocID="{89B17E50-2394-4317-A0A9-E246DA6468D2}" presName="hierChild5" presStyleCnt="0"/>
      <dgm:spPr/>
    </dgm:pt>
    <dgm:pt modelId="{70BC7384-E472-44D1-9A39-74C85EF8DBEB}" type="pres">
      <dgm:prSet presAssocID="{7AF41F98-C812-4A27-AA1D-26C307AD1763}" presName="hierChild3" presStyleCnt="0"/>
      <dgm:spPr/>
    </dgm:pt>
  </dgm:ptLst>
  <dgm:cxnLst>
    <dgm:cxn modelId="{480C050B-6012-42F0-9529-4937179557E6}" type="presOf" srcId="{2775C3FB-E2A0-435F-B214-D45379D53FA3}" destId="{6A0D4CE3-48E3-43C1-895D-F0EDFFF11671}" srcOrd="0" destOrd="0" presId="urn:microsoft.com/office/officeart/2005/8/layout/orgChart1"/>
    <dgm:cxn modelId="{8E49D60C-5025-4DD3-9766-00867AD8A151}" type="presOf" srcId="{9337137F-B840-4557-B126-688FD6323539}" destId="{1966C1F8-B14B-4E21-A773-F654C04D2F53}" srcOrd="1" destOrd="0" presId="urn:microsoft.com/office/officeart/2005/8/layout/orgChart1"/>
    <dgm:cxn modelId="{1ADCED30-AEDD-4CD4-818C-CD99F5E199BD}" srcId="{304E5983-E5C0-4438-8009-4AE83C5B1D62}" destId="{7AF41F98-C812-4A27-AA1D-26C307AD1763}" srcOrd="0" destOrd="0" parTransId="{A9B6B377-D479-4DF4-9D5B-48A759F8CF2E}" sibTransId="{9DAF43B0-2BE9-433B-B409-1587D67AE2EB}"/>
    <dgm:cxn modelId="{AEA76D5B-E144-4DB2-BAF9-D4639F76B04F}" type="presOf" srcId="{E70D0313-C2D5-4A15-95E5-10D05A4424FF}" destId="{B6098A9C-35F5-40A3-84A4-508C90DDE34C}" srcOrd="0" destOrd="0" presId="urn:microsoft.com/office/officeart/2005/8/layout/orgChart1"/>
    <dgm:cxn modelId="{52A65561-8047-47D6-9550-BDDD1C6576D1}" type="presOf" srcId="{304E5983-E5C0-4438-8009-4AE83C5B1D62}" destId="{B704C9EE-F772-4CE3-9654-8BDDDE587ABB}" srcOrd="0" destOrd="0" presId="urn:microsoft.com/office/officeart/2005/8/layout/orgChart1"/>
    <dgm:cxn modelId="{5F58D266-9CED-4B41-B617-CF2F9B293A0C}" type="presOf" srcId="{7AF41F98-C812-4A27-AA1D-26C307AD1763}" destId="{B2A82B5F-C563-45C2-979E-8D9C4653EB73}" srcOrd="0" destOrd="0" presId="urn:microsoft.com/office/officeart/2005/8/layout/orgChart1"/>
    <dgm:cxn modelId="{42DC8947-09B3-4819-A3CD-B4D7F7751622}" srcId="{7AF41F98-C812-4A27-AA1D-26C307AD1763}" destId="{9337137F-B840-4557-B126-688FD6323539}" srcOrd="1" destOrd="0" parTransId="{2775C3FB-E2A0-435F-B214-D45379D53FA3}" sibTransId="{2AA71E39-1040-4520-8C70-7B063C346CE0}"/>
    <dgm:cxn modelId="{ED1C7269-75C9-449B-8293-EC7DE555EEEC}" type="presOf" srcId="{89B17E50-2394-4317-A0A9-E246DA6468D2}" destId="{F94A8B16-DAD1-4870-8785-C4B3A2884DA1}" srcOrd="0" destOrd="0" presId="urn:microsoft.com/office/officeart/2005/8/layout/orgChart1"/>
    <dgm:cxn modelId="{4671C551-A57B-4E42-A444-9E3E16D8B8D4}" type="presOf" srcId="{3EA1CD7C-2EB2-4BAD-AE6D-F74A26BEC8F7}" destId="{8DCF13F2-B76B-4C03-9BC3-7F90AABE1717}" srcOrd="0" destOrd="0" presId="urn:microsoft.com/office/officeart/2005/8/layout/orgChart1"/>
    <dgm:cxn modelId="{DA2AE683-D430-42AB-A024-7E264E3D539C}" type="presOf" srcId="{559E1FC9-7111-4579-9F37-3A43D78CAB02}" destId="{220001E9-5E4D-4499-BD27-3197E7EB0A09}" srcOrd="0" destOrd="0" presId="urn:microsoft.com/office/officeart/2005/8/layout/orgChart1"/>
    <dgm:cxn modelId="{F66CCC9E-F573-4502-AA7C-1530613026AA}" srcId="{7AF41F98-C812-4A27-AA1D-26C307AD1763}" destId="{89B17E50-2394-4317-A0A9-E246DA6468D2}" srcOrd="2" destOrd="0" parTransId="{E70D0313-C2D5-4A15-95E5-10D05A4424FF}" sibTransId="{690FD7AE-AC11-4AB7-91C8-23E2A630D0F5}"/>
    <dgm:cxn modelId="{50EACCAB-1E86-4C44-8F40-F73F97A57964}" type="presOf" srcId="{9337137F-B840-4557-B126-688FD6323539}" destId="{ED03D395-A4D4-4E7B-8AF8-0E01ACAA892F}" srcOrd="0" destOrd="0" presId="urn:microsoft.com/office/officeart/2005/8/layout/orgChart1"/>
    <dgm:cxn modelId="{D64544AC-19CE-48FD-B3FE-BA9DD2F5B82D}" type="presOf" srcId="{89B17E50-2394-4317-A0A9-E246DA6468D2}" destId="{A453AAD0-F524-4618-9C8E-BB1D55D3234A}" srcOrd="1" destOrd="0" presId="urn:microsoft.com/office/officeart/2005/8/layout/orgChart1"/>
    <dgm:cxn modelId="{BE0462B4-5E67-4664-9EB6-07CDB05AA436}" type="presOf" srcId="{7AF41F98-C812-4A27-AA1D-26C307AD1763}" destId="{DB396F71-18AC-42E5-B9BB-4935B8A5F4D9}" srcOrd="1" destOrd="0" presId="urn:microsoft.com/office/officeart/2005/8/layout/orgChart1"/>
    <dgm:cxn modelId="{DFF522C8-E74C-4D1A-AE15-00DA9F3F87C6}" srcId="{7AF41F98-C812-4A27-AA1D-26C307AD1763}" destId="{3EA1CD7C-2EB2-4BAD-AE6D-F74A26BEC8F7}" srcOrd="0" destOrd="0" parTransId="{559E1FC9-7111-4579-9F37-3A43D78CAB02}" sibTransId="{5742A033-17C9-4698-A9F3-C16CB1EE362A}"/>
    <dgm:cxn modelId="{1C9D0AF5-F01B-4DB0-A37A-487E7D5A77A0}" type="presOf" srcId="{3EA1CD7C-2EB2-4BAD-AE6D-F74A26BEC8F7}" destId="{D6C22A01-E4F1-4A13-A6A3-89B57B6FD275}" srcOrd="1" destOrd="0" presId="urn:microsoft.com/office/officeart/2005/8/layout/orgChart1"/>
    <dgm:cxn modelId="{E6439383-FC3D-4E99-B9D9-FBB504E2EB6B}" type="presParOf" srcId="{B704C9EE-F772-4CE3-9654-8BDDDE587ABB}" destId="{21074B8B-C962-4518-8594-0ECE3C4C13E9}" srcOrd="0" destOrd="0" presId="urn:microsoft.com/office/officeart/2005/8/layout/orgChart1"/>
    <dgm:cxn modelId="{EB0381EF-76C6-4109-AFFA-AB2B9A1AA799}" type="presParOf" srcId="{21074B8B-C962-4518-8594-0ECE3C4C13E9}" destId="{B5BEE4F4-41E2-4A59-91F0-70866262CC9A}" srcOrd="0" destOrd="0" presId="urn:microsoft.com/office/officeart/2005/8/layout/orgChart1"/>
    <dgm:cxn modelId="{86290EF0-E220-4C50-B057-294C4EB41AEE}" type="presParOf" srcId="{B5BEE4F4-41E2-4A59-91F0-70866262CC9A}" destId="{B2A82B5F-C563-45C2-979E-8D9C4653EB73}" srcOrd="0" destOrd="0" presId="urn:microsoft.com/office/officeart/2005/8/layout/orgChart1"/>
    <dgm:cxn modelId="{E6BDB871-E30D-4150-9D45-8E8709FB60E0}" type="presParOf" srcId="{B5BEE4F4-41E2-4A59-91F0-70866262CC9A}" destId="{DB396F71-18AC-42E5-B9BB-4935B8A5F4D9}" srcOrd="1" destOrd="0" presId="urn:microsoft.com/office/officeart/2005/8/layout/orgChart1"/>
    <dgm:cxn modelId="{A11F5EB6-0FC9-4AC5-B464-68E075878043}" type="presParOf" srcId="{21074B8B-C962-4518-8594-0ECE3C4C13E9}" destId="{3C756801-AEDD-40FF-AF40-89DC4D8D3220}" srcOrd="1" destOrd="0" presId="urn:microsoft.com/office/officeart/2005/8/layout/orgChart1"/>
    <dgm:cxn modelId="{B92D6171-34CF-4A6C-A965-0FAE685F02FF}" type="presParOf" srcId="{3C756801-AEDD-40FF-AF40-89DC4D8D3220}" destId="{220001E9-5E4D-4499-BD27-3197E7EB0A09}" srcOrd="0" destOrd="0" presId="urn:microsoft.com/office/officeart/2005/8/layout/orgChart1"/>
    <dgm:cxn modelId="{C36774ED-C97B-413F-B823-26F15E857BD7}" type="presParOf" srcId="{3C756801-AEDD-40FF-AF40-89DC4D8D3220}" destId="{B1322605-0D99-4428-B3DE-9181B0FC18FA}" srcOrd="1" destOrd="0" presId="urn:microsoft.com/office/officeart/2005/8/layout/orgChart1"/>
    <dgm:cxn modelId="{16218CB0-664D-4644-9E1E-A771E7C6097D}" type="presParOf" srcId="{B1322605-0D99-4428-B3DE-9181B0FC18FA}" destId="{4103BB39-A0C2-443D-B016-11E5908D176F}" srcOrd="0" destOrd="0" presId="urn:microsoft.com/office/officeart/2005/8/layout/orgChart1"/>
    <dgm:cxn modelId="{A331CD86-F99A-4C8F-ADC5-AF8707B0C701}" type="presParOf" srcId="{4103BB39-A0C2-443D-B016-11E5908D176F}" destId="{8DCF13F2-B76B-4C03-9BC3-7F90AABE1717}" srcOrd="0" destOrd="0" presId="urn:microsoft.com/office/officeart/2005/8/layout/orgChart1"/>
    <dgm:cxn modelId="{30C9BBF4-9154-4FEA-9808-E15BC8FC1B90}" type="presParOf" srcId="{4103BB39-A0C2-443D-B016-11E5908D176F}" destId="{D6C22A01-E4F1-4A13-A6A3-89B57B6FD275}" srcOrd="1" destOrd="0" presId="urn:microsoft.com/office/officeart/2005/8/layout/orgChart1"/>
    <dgm:cxn modelId="{2D6037CB-CD16-4DCB-8F3B-52A496D4283B}" type="presParOf" srcId="{B1322605-0D99-4428-B3DE-9181B0FC18FA}" destId="{B3E1D1F1-699B-4C75-ADDF-B10F46151F1F}" srcOrd="1" destOrd="0" presId="urn:microsoft.com/office/officeart/2005/8/layout/orgChart1"/>
    <dgm:cxn modelId="{CD0A92C7-7392-42AD-8002-9CB86EF84F76}" type="presParOf" srcId="{B1322605-0D99-4428-B3DE-9181B0FC18FA}" destId="{71A7213F-14AC-4A03-9F2A-A1EB901C80FC}" srcOrd="2" destOrd="0" presId="urn:microsoft.com/office/officeart/2005/8/layout/orgChart1"/>
    <dgm:cxn modelId="{7015F3C2-DAA7-4673-AC9A-BE703FE3429C}" type="presParOf" srcId="{3C756801-AEDD-40FF-AF40-89DC4D8D3220}" destId="{6A0D4CE3-48E3-43C1-895D-F0EDFFF11671}" srcOrd="2" destOrd="0" presId="urn:microsoft.com/office/officeart/2005/8/layout/orgChart1"/>
    <dgm:cxn modelId="{EB399ABF-149B-4E81-87CD-96011A847BA8}" type="presParOf" srcId="{3C756801-AEDD-40FF-AF40-89DC4D8D3220}" destId="{0A36EC23-4638-4117-92EC-9737F2166123}" srcOrd="3" destOrd="0" presId="urn:microsoft.com/office/officeart/2005/8/layout/orgChart1"/>
    <dgm:cxn modelId="{DBD5DC53-B1C4-4935-9D9E-77E540994738}" type="presParOf" srcId="{0A36EC23-4638-4117-92EC-9737F2166123}" destId="{069ACF63-8A21-4895-8D56-004B7E93BCAB}" srcOrd="0" destOrd="0" presId="urn:microsoft.com/office/officeart/2005/8/layout/orgChart1"/>
    <dgm:cxn modelId="{DDF1794B-B3F4-4390-80F1-E40878E1BB16}" type="presParOf" srcId="{069ACF63-8A21-4895-8D56-004B7E93BCAB}" destId="{ED03D395-A4D4-4E7B-8AF8-0E01ACAA892F}" srcOrd="0" destOrd="0" presId="urn:microsoft.com/office/officeart/2005/8/layout/orgChart1"/>
    <dgm:cxn modelId="{87D38340-D32D-4ADC-9D3C-859D66D7022A}" type="presParOf" srcId="{069ACF63-8A21-4895-8D56-004B7E93BCAB}" destId="{1966C1F8-B14B-4E21-A773-F654C04D2F53}" srcOrd="1" destOrd="0" presId="urn:microsoft.com/office/officeart/2005/8/layout/orgChart1"/>
    <dgm:cxn modelId="{6DC5A69D-9F41-4077-8F43-555D73F4671D}" type="presParOf" srcId="{0A36EC23-4638-4117-92EC-9737F2166123}" destId="{63054147-99B2-4E3A-A2CB-CFCCDE0DC467}" srcOrd="1" destOrd="0" presId="urn:microsoft.com/office/officeart/2005/8/layout/orgChart1"/>
    <dgm:cxn modelId="{359B5CC8-87A3-44B2-B79F-5E37D209A27E}" type="presParOf" srcId="{0A36EC23-4638-4117-92EC-9737F2166123}" destId="{D99112EB-1C20-400B-B00A-590AF74C18EF}" srcOrd="2" destOrd="0" presId="urn:microsoft.com/office/officeart/2005/8/layout/orgChart1"/>
    <dgm:cxn modelId="{1DDBC198-3B2B-48FF-8876-C1296AECF64E}" type="presParOf" srcId="{3C756801-AEDD-40FF-AF40-89DC4D8D3220}" destId="{B6098A9C-35F5-40A3-84A4-508C90DDE34C}" srcOrd="4" destOrd="0" presId="urn:microsoft.com/office/officeart/2005/8/layout/orgChart1"/>
    <dgm:cxn modelId="{CFD11070-AA41-4196-87AB-52B524A23D21}" type="presParOf" srcId="{3C756801-AEDD-40FF-AF40-89DC4D8D3220}" destId="{5E1B9D47-13DA-47DD-BD88-A3A308816940}" srcOrd="5" destOrd="0" presId="urn:microsoft.com/office/officeart/2005/8/layout/orgChart1"/>
    <dgm:cxn modelId="{C269F89B-CFFB-4399-82E7-E153519B81C2}" type="presParOf" srcId="{5E1B9D47-13DA-47DD-BD88-A3A308816940}" destId="{F668EC10-320F-4A25-B0EF-798BAEA0C95C}" srcOrd="0" destOrd="0" presId="urn:microsoft.com/office/officeart/2005/8/layout/orgChart1"/>
    <dgm:cxn modelId="{F530B286-0AAF-4C0C-8445-0483406565DB}" type="presParOf" srcId="{F668EC10-320F-4A25-B0EF-798BAEA0C95C}" destId="{F94A8B16-DAD1-4870-8785-C4B3A2884DA1}" srcOrd="0" destOrd="0" presId="urn:microsoft.com/office/officeart/2005/8/layout/orgChart1"/>
    <dgm:cxn modelId="{9A55EE18-F93D-4205-8169-1573813CEF3A}" type="presParOf" srcId="{F668EC10-320F-4A25-B0EF-798BAEA0C95C}" destId="{A453AAD0-F524-4618-9C8E-BB1D55D3234A}" srcOrd="1" destOrd="0" presId="urn:microsoft.com/office/officeart/2005/8/layout/orgChart1"/>
    <dgm:cxn modelId="{7E437097-5C87-4F82-807A-082A3E4728BD}" type="presParOf" srcId="{5E1B9D47-13DA-47DD-BD88-A3A308816940}" destId="{D25CA61E-A063-4906-AC64-5F0CA0F7852C}" srcOrd="1" destOrd="0" presId="urn:microsoft.com/office/officeart/2005/8/layout/orgChart1"/>
    <dgm:cxn modelId="{A337C3CB-8469-4144-836B-6A11B20B4902}" type="presParOf" srcId="{5E1B9D47-13DA-47DD-BD88-A3A308816940}" destId="{067620DC-9AC1-44AB-93CD-6EF96DDD7D8C}" srcOrd="2" destOrd="0" presId="urn:microsoft.com/office/officeart/2005/8/layout/orgChart1"/>
    <dgm:cxn modelId="{7434B765-33DA-4486-B60F-6749FD922E3B}" type="presParOf" srcId="{21074B8B-C962-4518-8594-0ECE3C4C13E9}" destId="{70BC7384-E472-44D1-9A39-74C85EF8DBE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98A9C-35F5-40A3-84A4-508C90DDE34C}">
      <dsp:nvSpPr>
        <dsp:cNvPr id="0" name=""/>
        <dsp:cNvSpPr/>
      </dsp:nvSpPr>
      <dsp:spPr>
        <a:xfrm>
          <a:off x="3810394" y="1668601"/>
          <a:ext cx="2576731" cy="420638"/>
        </a:xfrm>
        <a:custGeom>
          <a:avLst/>
          <a:gdLst/>
          <a:ahLst/>
          <a:cxnLst/>
          <a:rect l="0" t="0" r="0" b="0"/>
          <a:pathLst>
            <a:path>
              <a:moveTo>
                <a:pt x="0" y="0"/>
              </a:moveTo>
              <a:lnTo>
                <a:pt x="0" y="210319"/>
              </a:lnTo>
              <a:lnTo>
                <a:pt x="2576731" y="210319"/>
              </a:lnTo>
              <a:lnTo>
                <a:pt x="2576731" y="4206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0D4CE3-48E3-43C1-895D-F0EDFFF11671}">
      <dsp:nvSpPr>
        <dsp:cNvPr id="0" name=""/>
        <dsp:cNvSpPr/>
      </dsp:nvSpPr>
      <dsp:spPr>
        <a:xfrm>
          <a:off x="3764674" y="1668601"/>
          <a:ext cx="91440" cy="420638"/>
        </a:xfrm>
        <a:custGeom>
          <a:avLst/>
          <a:gdLst/>
          <a:ahLst/>
          <a:cxnLst/>
          <a:rect l="0" t="0" r="0" b="0"/>
          <a:pathLst>
            <a:path>
              <a:moveTo>
                <a:pt x="45720" y="0"/>
              </a:moveTo>
              <a:lnTo>
                <a:pt x="45720" y="210319"/>
              </a:lnTo>
              <a:lnTo>
                <a:pt x="46651" y="210319"/>
              </a:lnTo>
              <a:lnTo>
                <a:pt x="46651" y="4206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0001E9-5E4D-4499-BD27-3197E7EB0A09}">
      <dsp:nvSpPr>
        <dsp:cNvPr id="0" name=""/>
        <dsp:cNvSpPr/>
      </dsp:nvSpPr>
      <dsp:spPr>
        <a:xfrm>
          <a:off x="1119900" y="1668601"/>
          <a:ext cx="2690494" cy="420638"/>
        </a:xfrm>
        <a:custGeom>
          <a:avLst/>
          <a:gdLst/>
          <a:ahLst/>
          <a:cxnLst/>
          <a:rect l="0" t="0" r="0" b="0"/>
          <a:pathLst>
            <a:path>
              <a:moveTo>
                <a:pt x="2690494" y="0"/>
              </a:moveTo>
              <a:lnTo>
                <a:pt x="2690494" y="210319"/>
              </a:lnTo>
              <a:lnTo>
                <a:pt x="0" y="210319"/>
              </a:lnTo>
              <a:lnTo>
                <a:pt x="0" y="42063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A82B5F-C563-45C2-979E-8D9C4653EB73}">
      <dsp:nvSpPr>
        <dsp:cNvPr id="0" name=""/>
        <dsp:cNvSpPr/>
      </dsp:nvSpPr>
      <dsp:spPr>
        <a:xfrm>
          <a:off x="1145548" y="667080"/>
          <a:ext cx="5329690" cy="10015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a:latin typeface="PFTransport"/>
            </a:rPr>
            <a:t>Κατά την αρχαιότητα, τη διάδοση των φυτικών και ζωικών ειδών εξυπηρέτησαν</a:t>
          </a:r>
          <a:r>
            <a:rPr lang="en-US" sz="1800" b="0" i="0" u="none" strike="noStrike" kern="1200" baseline="0">
              <a:latin typeface="PFTransport"/>
            </a:rPr>
            <a:t>:</a:t>
          </a:r>
          <a:r>
            <a:rPr lang="el-GR" sz="1800" b="0" i="0" u="none" strike="noStrike" kern="1200" baseline="0">
              <a:latin typeface="PFTransport"/>
            </a:rPr>
            <a:t> </a:t>
          </a:r>
          <a:endParaRPr lang="en-US" sz="1800" kern="1200" dirty="0"/>
        </a:p>
      </dsp:txBody>
      <dsp:txXfrm>
        <a:off x="1145548" y="667080"/>
        <a:ext cx="5329690" cy="1001520"/>
      </dsp:txXfrm>
    </dsp:sp>
    <dsp:sp modelId="{8DCF13F2-B76B-4C03-9BC3-7F90AABE1717}">
      <dsp:nvSpPr>
        <dsp:cNvPr id="0" name=""/>
        <dsp:cNvSpPr/>
      </dsp:nvSpPr>
      <dsp:spPr>
        <a:xfrm>
          <a:off x="2754" y="2089239"/>
          <a:ext cx="2234291" cy="100152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a:latin typeface="PFTransport"/>
            </a:rPr>
            <a:t>Οι αποικιοκρατικές και εμπορικές δραστηριότητες των ελληνικών πόλεων</a:t>
          </a:r>
          <a:endParaRPr lang="en-US" sz="1800" kern="1200" dirty="0"/>
        </a:p>
      </dsp:txBody>
      <dsp:txXfrm>
        <a:off x="2754" y="2089239"/>
        <a:ext cx="2234291" cy="1001520"/>
      </dsp:txXfrm>
    </dsp:sp>
    <dsp:sp modelId="{ED03D395-A4D4-4E7B-8AF8-0E01ACAA892F}">
      <dsp:nvSpPr>
        <dsp:cNvPr id="0" name=""/>
        <dsp:cNvSpPr/>
      </dsp:nvSpPr>
      <dsp:spPr>
        <a:xfrm>
          <a:off x="2657684" y="2089239"/>
          <a:ext cx="2307282" cy="100152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a:latin typeface="PFTransport"/>
            </a:rPr>
            <a:t>Οι κατακτήσεις του Mεγάλου Aλεξάνδρου στην Ανατολή </a:t>
          </a:r>
          <a:endParaRPr lang="en-US" sz="1800" kern="1200" dirty="0"/>
        </a:p>
      </dsp:txBody>
      <dsp:txXfrm>
        <a:off x="2657684" y="2089239"/>
        <a:ext cx="2307282" cy="1001520"/>
      </dsp:txXfrm>
    </dsp:sp>
    <dsp:sp modelId="{F94A8B16-DAD1-4870-8785-C4B3A2884DA1}">
      <dsp:nvSpPr>
        <dsp:cNvPr id="0" name=""/>
        <dsp:cNvSpPr/>
      </dsp:nvSpPr>
      <dsp:spPr>
        <a:xfrm>
          <a:off x="5385605" y="2089239"/>
          <a:ext cx="2003040" cy="100152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a:latin typeface="PFTransport"/>
            </a:rPr>
            <a:t>Η εξάπλωση της Pωμαϊκής Αυτοκρατορίας</a:t>
          </a:r>
          <a:endParaRPr lang="en-US" sz="1800" kern="1200" dirty="0"/>
        </a:p>
      </dsp:txBody>
      <dsp:txXfrm>
        <a:off x="5385605" y="2089239"/>
        <a:ext cx="2003040" cy="10015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77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71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43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4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460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49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24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637a05801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3637a05801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6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6193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340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133107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4"/>
        <p:cNvGrpSpPr/>
        <p:nvPr/>
      </p:nvGrpSpPr>
      <p:grpSpPr>
        <a:xfrm>
          <a:off x="0" y="0"/>
          <a:ext cx="0" cy="0"/>
          <a:chOff x="0" y="0"/>
          <a:chExt cx="0" cy="0"/>
        </a:xfrm>
      </p:grpSpPr>
      <p:grpSp>
        <p:nvGrpSpPr>
          <p:cNvPr id="95" name="Google Shape;95;p18"/>
          <p:cNvGrpSpPr/>
          <p:nvPr/>
        </p:nvGrpSpPr>
        <p:grpSpPr>
          <a:xfrm flipH="1">
            <a:off x="0" y="0"/>
            <a:ext cx="8790800" cy="4799263"/>
            <a:chOff x="353250" y="0"/>
            <a:chExt cx="8790800" cy="4799263"/>
          </a:xfrm>
        </p:grpSpPr>
        <p:sp>
          <p:nvSpPr>
            <p:cNvPr id="96" name="Google Shape;96;p18"/>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8"/>
          <p:cNvSpPr txBox="1">
            <a:spLocks noGrp="1"/>
          </p:cNvSpPr>
          <p:nvPr>
            <p:ph type="title"/>
          </p:nvPr>
        </p:nvSpPr>
        <p:spPr>
          <a:xfrm>
            <a:off x="2476475" y="3071885"/>
            <a:ext cx="4191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200"/>
              <a:buFont typeface="Bree Serif"/>
              <a:buNone/>
              <a:defRPr sz="3200">
                <a:latin typeface="Bree Serif"/>
                <a:ea typeface="Bree Serif"/>
                <a:cs typeface="Bree Serif"/>
                <a:sym typeface="Bree Serif"/>
              </a:defRPr>
            </a:lvl2pPr>
            <a:lvl3pPr lvl="2" rtl="0">
              <a:spcBef>
                <a:spcPts val="0"/>
              </a:spcBef>
              <a:spcAft>
                <a:spcPts val="0"/>
              </a:spcAft>
              <a:buSzPts val="3200"/>
              <a:buFont typeface="Bree Serif"/>
              <a:buNone/>
              <a:defRPr sz="3200">
                <a:latin typeface="Bree Serif"/>
                <a:ea typeface="Bree Serif"/>
                <a:cs typeface="Bree Serif"/>
                <a:sym typeface="Bree Serif"/>
              </a:defRPr>
            </a:lvl3pPr>
            <a:lvl4pPr lvl="3" rtl="0">
              <a:spcBef>
                <a:spcPts val="0"/>
              </a:spcBef>
              <a:spcAft>
                <a:spcPts val="0"/>
              </a:spcAft>
              <a:buSzPts val="3200"/>
              <a:buFont typeface="Bree Serif"/>
              <a:buNone/>
              <a:defRPr sz="3200">
                <a:latin typeface="Bree Serif"/>
                <a:ea typeface="Bree Serif"/>
                <a:cs typeface="Bree Serif"/>
                <a:sym typeface="Bree Serif"/>
              </a:defRPr>
            </a:lvl4pPr>
            <a:lvl5pPr lvl="4" rtl="0">
              <a:spcBef>
                <a:spcPts val="0"/>
              </a:spcBef>
              <a:spcAft>
                <a:spcPts val="0"/>
              </a:spcAft>
              <a:buSzPts val="3200"/>
              <a:buFont typeface="Bree Serif"/>
              <a:buNone/>
              <a:defRPr sz="3200">
                <a:latin typeface="Bree Serif"/>
                <a:ea typeface="Bree Serif"/>
                <a:cs typeface="Bree Serif"/>
                <a:sym typeface="Bree Serif"/>
              </a:defRPr>
            </a:lvl5pPr>
            <a:lvl6pPr lvl="5" rtl="0">
              <a:spcBef>
                <a:spcPts val="0"/>
              </a:spcBef>
              <a:spcAft>
                <a:spcPts val="0"/>
              </a:spcAft>
              <a:buSzPts val="3200"/>
              <a:buFont typeface="Bree Serif"/>
              <a:buNone/>
              <a:defRPr sz="3200">
                <a:latin typeface="Bree Serif"/>
                <a:ea typeface="Bree Serif"/>
                <a:cs typeface="Bree Serif"/>
                <a:sym typeface="Bree Serif"/>
              </a:defRPr>
            </a:lvl6pPr>
            <a:lvl7pPr lvl="6" rtl="0">
              <a:spcBef>
                <a:spcPts val="0"/>
              </a:spcBef>
              <a:spcAft>
                <a:spcPts val="0"/>
              </a:spcAft>
              <a:buSzPts val="3200"/>
              <a:buFont typeface="Bree Serif"/>
              <a:buNone/>
              <a:defRPr sz="3200">
                <a:latin typeface="Bree Serif"/>
                <a:ea typeface="Bree Serif"/>
                <a:cs typeface="Bree Serif"/>
                <a:sym typeface="Bree Serif"/>
              </a:defRPr>
            </a:lvl7pPr>
            <a:lvl8pPr lvl="7" rtl="0">
              <a:spcBef>
                <a:spcPts val="0"/>
              </a:spcBef>
              <a:spcAft>
                <a:spcPts val="0"/>
              </a:spcAft>
              <a:buSzPts val="3200"/>
              <a:buFont typeface="Bree Serif"/>
              <a:buNone/>
              <a:defRPr sz="3200">
                <a:latin typeface="Bree Serif"/>
                <a:ea typeface="Bree Serif"/>
                <a:cs typeface="Bree Serif"/>
                <a:sym typeface="Bree Serif"/>
              </a:defRPr>
            </a:lvl8pPr>
            <a:lvl9pPr lvl="8" rtl="0">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0" name="Google Shape;100;p18"/>
          <p:cNvSpPr txBox="1">
            <a:spLocks noGrp="1"/>
          </p:cNvSpPr>
          <p:nvPr>
            <p:ph type="subTitle" idx="1"/>
          </p:nvPr>
        </p:nvSpPr>
        <p:spPr>
          <a:xfrm>
            <a:off x="2476475" y="3541838"/>
            <a:ext cx="4191000" cy="83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3419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5"/>
        <p:cNvGrpSpPr/>
        <p:nvPr/>
      </p:nvGrpSpPr>
      <p:grpSpPr>
        <a:xfrm>
          <a:off x="0" y="0"/>
          <a:ext cx="0" cy="0"/>
          <a:chOff x="0" y="0"/>
          <a:chExt cx="0" cy="0"/>
        </a:xfrm>
      </p:grpSpPr>
      <p:grpSp>
        <p:nvGrpSpPr>
          <p:cNvPr id="166" name="Google Shape;166;p24"/>
          <p:cNvGrpSpPr/>
          <p:nvPr/>
        </p:nvGrpSpPr>
        <p:grpSpPr>
          <a:xfrm flipH="1">
            <a:off x="0" y="0"/>
            <a:ext cx="9144050" cy="5143500"/>
            <a:chOff x="0" y="0"/>
            <a:chExt cx="9144050" cy="5143500"/>
          </a:xfrm>
        </p:grpSpPr>
        <p:sp>
          <p:nvSpPr>
            <p:cNvPr id="167" name="Google Shape;167;p24"/>
            <p:cNvSpPr/>
            <p:nvPr/>
          </p:nvSpPr>
          <p:spPr>
            <a:xfrm>
              <a:off x="35330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4"/>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p:nvPr/>
          </p:nvSpPr>
          <p:spPr>
            <a:xfrm>
              <a:off x="83907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120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1"/>
        <p:cNvGrpSpPr/>
        <p:nvPr/>
      </p:nvGrpSpPr>
      <p:grpSpPr>
        <a:xfrm>
          <a:off x="0" y="0"/>
          <a:ext cx="0" cy="0"/>
          <a:chOff x="0" y="0"/>
          <a:chExt cx="0" cy="0"/>
        </a:xfrm>
      </p:grpSpPr>
      <p:grpSp>
        <p:nvGrpSpPr>
          <p:cNvPr id="172" name="Google Shape;172;p25"/>
          <p:cNvGrpSpPr/>
          <p:nvPr/>
        </p:nvGrpSpPr>
        <p:grpSpPr>
          <a:xfrm>
            <a:off x="0" y="0"/>
            <a:ext cx="9144050" cy="5143500"/>
            <a:chOff x="0" y="0"/>
            <a:chExt cx="9144050" cy="5143500"/>
          </a:xfrm>
        </p:grpSpPr>
        <p:sp>
          <p:nvSpPr>
            <p:cNvPr id="173" name="Google Shape;173;p25"/>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a:off x="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a:off x="8390750" y="0"/>
              <a:ext cx="753300" cy="76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p:nvPr/>
          </p:nvSpPr>
          <p:spPr>
            <a:xfrm>
              <a:off x="8392050" y="29581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824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1417243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extLst>
      <p:ext uri="{BB962C8B-B14F-4D97-AF65-F5344CB8AC3E}">
        <p14:creationId xmlns:p14="http://schemas.microsoft.com/office/powerpoint/2010/main" val="87655721"/>
      </p:ext>
    </p:extLst>
  </p:cSld>
  <p:clrMap bg1="lt1" tx1="dk1" bg2="dk2" tx2="lt2" accent1="accent1" accent2="accent2" accent3="accent3" accent4="accent4" accent5="accent5" accent6="accent6" hlink="hlink" folHlink="folHlink"/>
  <p:sldLayoutIdLst>
    <p:sldLayoutId id="2147483677" r:id="rId1"/>
    <p:sldLayoutId id="2147483679" r:id="rId2"/>
    <p:sldLayoutId id="2147483681" r:id="rId3"/>
    <p:sldLayoutId id="2147483683" r:id="rId4"/>
    <p:sldLayoutId id="2147483684" r:id="rId5"/>
    <p:sldLayoutId id="2147483685" r:id="rId6"/>
    <p:sldLayoutId id="214748368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9"/>
          <p:cNvSpPr txBox="1">
            <a:spLocks noGrp="1"/>
          </p:cNvSpPr>
          <p:nvPr>
            <p:ph type="ctrTitle"/>
          </p:nvPr>
        </p:nvSpPr>
        <p:spPr>
          <a:xfrm>
            <a:off x="2210900" y="1505507"/>
            <a:ext cx="5027158" cy="1660500"/>
          </a:xfrm>
          <a:prstGeom prst="rect">
            <a:avLst/>
          </a:prstGeom>
        </p:spPr>
        <p:txBody>
          <a:bodyPr spcFirstLastPara="1" wrap="square" lIns="91425" tIns="91425" rIns="91425" bIns="91425" anchor="t" anchorCtr="0">
            <a:noAutofit/>
          </a:bodyPr>
          <a:lstStyle/>
          <a:p>
            <a:pPr algn="ctr"/>
            <a:r>
              <a:rPr lang="el-GR" sz="3200" b="1" i="0" u="none" strike="noStrike" baseline="0" dirty="0">
                <a:solidFill>
                  <a:srgbClr val="000000"/>
                </a:solidFill>
                <a:latin typeface="WGPDOY+PFLithoText-Bold"/>
              </a:rPr>
              <a:t>Ιστορική διαδρομή των ειδών διατροφής </a:t>
            </a:r>
            <a:br>
              <a:rPr lang="en-US" sz="3200" b="1" i="0" u="none" strike="noStrike" baseline="0" dirty="0">
                <a:solidFill>
                  <a:srgbClr val="000000"/>
                </a:solidFill>
                <a:latin typeface="WGPDOY+PFLithoText-Bold"/>
              </a:rPr>
            </a:br>
            <a:r>
              <a:rPr lang="el-GR" sz="2000" b="1" i="0" u="none" strike="noStrike" baseline="0" dirty="0">
                <a:solidFill>
                  <a:srgbClr val="000000"/>
                </a:solidFill>
                <a:latin typeface="WGPDOY+PFLithoText-Bold"/>
              </a:rPr>
              <a:t>Από τη νεολιθική επανάσταση </a:t>
            </a:r>
            <a:br>
              <a:rPr lang="el-GR" sz="2000" b="0" i="0" u="none" strike="noStrike" baseline="0" dirty="0">
                <a:solidFill>
                  <a:srgbClr val="000000"/>
                </a:solidFill>
                <a:latin typeface="WGPDOY+PFLithoText-Bold"/>
              </a:rPr>
            </a:br>
            <a:r>
              <a:rPr lang="el-GR" sz="2000" b="1" i="0" u="none" strike="noStrike" baseline="0" dirty="0">
                <a:solidFill>
                  <a:srgbClr val="000000"/>
                </a:solidFill>
                <a:latin typeface="WGPDOY+PFLithoText-Bold"/>
              </a:rPr>
              <a:t>στην παγκοσμιοποίηση </a:t>
            </a:r>
            <a:endParaRPr lang="el-GR" sz="3200" i="1" dirty="0">
              <a:solidFill>
                <a:schemeClr val="accent1"/>
              </a:solidFill>
            </a:endParaRPr>
          </a:p>
        </p:txBody>
      </p:sp>
      <p:sp>
        <p:nvSpPr>
          <p:cNvPr id="195" name="Google Shape;195;p29"/>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Ευαγγελία </a:t>
            </a:r>
            <a:r>
              <a:rPr lang="el-GR" dirty="0" err="1"/>
              <a:t>Φάππα</a:t>
            </a:r>
            <a:endParaRPr lang="el-GR" dirty="0"/>
          </a:p>
          <a:p>
            <a:pPr marL="0" lvl="0" indent="0" algn="ctr"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F9E1358-180A-CB08-40C8-82D734024737}"/>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350874" y="329610"/>
            <a:ext cx="2434855" cy="4476306"/>
          </a:xfrm>
          <a:prstGeom prst="rect">
            <a:avLst/>
          </a:prstGeom>
        </p:spPr>
      </p:pic>
      <p:sp>
        <p:nvSpPr>
          <p:cNvPr id="4" name="TextBox 3">
            <a:extLst>
              <a:ext uri="{FF2B5EF4-FFF2-40B4-BE49-F238E27FC236}">
                <a16:creationId xmlns:a16="http://schemas.microsoft.com/office/drawing/2014/main" id="{2BBB890B-61CF-BC99-AA48-A55EC6FFA9BA}"/>
              </a:ext>
            </a:extLst>
          </p:cNvPr>
          <p:cNvSpPr txBox="1"/>
          <p:nvPr/>
        </p:nvSpPr>
        <p:spPr>
          <a:xfrm>
            <a:off x="3398488" y="395878"/>
            <a:ext cx="4657060" cy="400110"/>
          </a:xfrm>
          <a:prstGeom prst="rect">
            <a:avLst/>
          </a:prstGeom>
          <a:noFill/>
        </p:spPr>
        <p:txBody>
          <a:bodyPr wrap="square">
            <a:spAutoFit/>
          </a:bodyPr>
          <a:lstStyle/>
          <a:p>
            <a:pPr algn="ctr"/>
            <a:r>
              <a:rPr lang="el-GR" sz="2000" b="1" i="0" dirty="0">
                <a:solidFill>
                  <a:schemeClr val="accent1"/>
                </a:solidFill>
                <a:effectLst/>
                <a:latin typeface="PFTransport"/>
              </a:rPr>
              <a:t>Αραβόσιτος ο κοινός </a:t>
            </a:r>
            <a:r>
              <a:rPr lang="en-US" sz="2000" b="1" i="0" dirty="0">
                <a:solidFill>
                  <a:schemeClr val="accent1"/>
                </a:solidFill>
                <a:effectLst/>
                <a:latin typeface="PFTransport"/>
              </a:rPr>
              <a:t>(Zea mays)</a:t>
            </a:r>
            <a:endParaRPr lang="en-US" sz="2000" b="1" dirty="0">
              <a:solidFill>
                <a:schemeClr val="accent1"/>
              </a:solidFill>
              <a:latin typeface="PFTransport"/>
            </a:endParaRPr>
          </a:p>
        </p:txBody>
      </p:sp>
      <p:sp>
        <p:nvSpPr>
          <p:cNvPr id="23" name="Oval 22">
            <a:extLst>
              <a:ext uri="{FF2B5EF4-FFF2-40B4-BE49-F238E27FC236}">
                <a16:creationId xmlns:a16="http://schemas.microsoft.com/office/drawing/2014/main" id="{8EB69A85-DA03-A09A-7FD9-9E7F26B696BF}"/>
              </a:ext>
            </a:extLst>
          </p:cNvPr>
          <p:cNvSpPr/>
          <p:nvPr/>
        </p:nvSpPr>
        <p:spPr>
          <a:xfrm>
            <a:off x="6241313" y="3487479"/>
            <a:ext cx="1828800" cy="1244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5EDFEB-6105-BDFF-6272-B2076DE509DC}"/>
              </a:ext>
            </a:extLst>
          </p:cNvPr>
          <p:cNvSpPr txBox="1"/>
          <p:nvPr/>
        </p:nvSpPr>
        <p:spPr>
          <a:xfrm>
            <a:off x="2785729" y="949787"/>
            <a:ext cx="5882579" cy="2862322"/>
          </a:xfrm>
          <a:prstGeom prst="rect">
            <a:avLst/>
          </a:prstGeom>
          <a:noFill/>
        </p:spPr>
        <p:txBody>
          <a:bodyPr wrap="square">
            <a:spAutoFit/>
          </a:bodyPr>
          <a:lstStyle/>
          <a:p>
            <a:pPr algn="just"/>
            <a:r>
              <a:rPr lang="el-GR" sz="1800" b="0" i="0" u="none" strike="noStrike" baseline="0" dirty="0">
                <a:solidFill>
                  <a:srgbClr val="000000"/>
                </a:solidFill>
                <a:latin typeface="PFTransport"/>
              </a:rPr>
              <a:t>Άρχισε να καλλιεργείται από τον 17ο αιώνα, σε μια περίοδο κατά την οποία πολλές περιοχές στην Ευρώπη μαστίζονταν από μεγάλη ένδεια. Αρχικά περιθωριοποιημένη, η καλλιέργειά του περιοριζόταν σε μια μικρή έκταση των αγρών. Ωστόσο, το σημαντικό πλεονέκτημα του νέου σιτηρού ήταν η μεγάλη του απόδοση. </a:t>
            </a:r>
          </a:p>
          <a:p>
            <a:pPr algn="just"/>
            <a:endParaRPr lang="el-GR" sz="1800" dirty="0">
              <a:latin typeface="PFTransport"/>
            </a:endParaRPr>
          </a:p>
          <a:p>
            <a:pPr algn="just"/>
            <a:r>
              <a:rPr lang="el-GR" sz="1800" b="0" i="0" u="none" strike="noStrike" baseline="0" dirty="0">
                <a:solidFill>
                  <a:srgbClr val="000000"/>
                </a:solidFill>
                <a:latin typeface="PFTransport"/>
              </a:rPr>
              <a:t>Έτσι, με τον καιρό, το καλαμπόκι εξαπλώθηκε στην κεντρική Ευρώπη και τα Βαλκάνια, στηρίζοντας τη διατροφή τόσο των ανθρώπων, όσο και των ζώων. </a:t>
            </a:r>
            <a:endParaRPr lang="en-US" sz="1200" dirty="0"/>
          </a:p>
        </p:txBody>
      </p:sp>
      <p:sp>
        <p:nvSpPr>
          <p:cNvPr id="9" name="TextBox 8">
            <a:extLst>
              <a:ext uri="{FF2B5EF4-FFF2-40B4-BE49-F238E27FC236}">
                <a16:creationId xmlns:a16="http://schemas.microsoft.com/office/drawing/2014/main" id="{8DF2503D-3CEE-B29B-EE8C-FA5A58758C66}"/>
              </a:ext>
            </a:extLst>
          </p:cNvPr>
          <p:cNvSpPr txBox="1"/>
          <p:nvPr/>
        </p:nvSpPr>
        <p:spPr>
          <a:xfrm>
            <a:off x="6352953" y="3641278"/>
            <a:ext cx="1605519" cy="954107"/>
          </a:xfrm>
          <a:prstGeom prst="rect">
            <a:avLst/>
          </a:prstGeom>
          <a:noFill/>
        </p:spPr>
        <p:txBody>
          <a:bodyPr wrap="square">
            <a:spAutoFit/>
          </a:bodyPr>
          <a:lstStyle/>
          <a:p>
            <a:pPr algn="ctr"/>
            <a:r>
              <a:rPr kumimoji="0" lang="el-GR" b="1" i="0" u="none" strike="noStrike" kern="0" cap="none" spc="0" normalizeH="0" baseline="0" noProof="0" dirty="0">
                <a:ln>
                  <a:noFill/>
                </a:ln>
                <a:solidFill>
                  <a:schemeClr val="tx2"/>
                </a:solidFill>
                <a:effectLst/>
                <a:uLnTx/>
                <a:uFillTx/>
                <a:latin typeface="PFTransport"/>
                <a:cs typeface="Arial"/>
                <a:sym typeface="Arial"/>
              </a:rPr>
              <a:t>Στα μέσα του 18ου αιώνα, είχε πλέον καθιερωθεί σε πολλές χώρες. </a:t>
            </a:r>
            <a:endParaRPr lang="en-US" b="1" dirty="0">
              <a:solidFill>
                <a:schemeClr val="tx2"/>
              </a:solidFill>
            </a:endParaRPr>
          </a:p>
        </p:txBody>
      </p:sp>
    </p:spTree>
    <p:extLst>
      <p:ext uri="{BB962C8B-B14F-4D97-AF65-F5344CB8AC3E}">
        <p14:creationId xmlns:p14="http://schemas.microsoft.com/office/powerpoint/2010/main" val="294102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BC5D-A160-8BF0-D8E9-072137B4E7C7}"/>
              </a:ext>
            </a:extLst>
          </p:cNvPr>
          <p:cNvSpPr>
            <a:spLocks noGrp="1"/>
          </p:cNvSpPr>
          <p:nvPr>
            <p:ph type="title" idx="4294967295"/>
          </p:nvPr>
        </p:nvSpPr>
        <p:spPr>
          <a:xfrm>
            <a:off x="1870842" y="460789"/>
            <a:ext cx="5402263" cy="434975"/>
          </a:xfrm>
        </p:spPr>
        <p:txBody>
          <a:bodyPr/>
          <a:lstStyle/>
          <a:p>
            <a:pPr algn="ctr"/>
            <a:r>
              <a:rPr lang="el-GR" sz="2400" dirty="0">
                <a:solidFill>
                  <a:schemeClr val="accent1"/>
                </a:solidFill>
              </a:rPr>
              <a:t>Αραβόσιτος &amp; Πελλάγρα</a:t>
            </a:r>
            <a:endParaRPr lang="en-US" sz="2400" dirty="0">
              <a:solidFill>
                <a:schemeClr val="accent1"/>
              </a:solidFill>
            </a:endParaRPr>
          </a:p>
        </p:txBody>
      </p:sp>
      <p:sp>
        <p:nvSpPr>
          <p:cNvPr id="5" name="TextBox 4">
            <a:extLst>
              <a:ext uri="{FF2B5EF4-FFF2-40B4-BE49-F238E27FC236}">
                <a16:creationId xmlns:a16="http://schemas.microsoft.com/office/drawing/2014/main" id="{CCBFD080-4B1C-7367-CAD5-C54DDD36695F}"/>
              </a:ext>
            </a:extLst>
          </p:cNvPr>
          <p:cNvSpPr txBox="1"/>
          <p:nvPr/>
        </p:nvSpPr>
        <p:spPr>
          <a:xfrm>
            <a:off x="1041951" y="1070625"/>
            <a:ext cx="7304608" cy="1384995"/>
          </a:xfrm>
          <a:prstGeom prst="rect">
            <a:avLst/>
          </a:prstGeom>
          <a:noFill/>
        </p:spPr>
        <p:txBody>
          <a:bodyPr wrap="square">
            <a:spAutoFit/>
          </a:bodyPr>
          <a:lstStyle/>
          <a:p>
            <a:pPr algn="just"/>
            <a:r>
              <a:rPr lang="el-GR" sz="1800" b="0" i="0" u="none" strike="noStrike" baseline="0" dirty="0">
                <a:solidFill>
                  <a:srgbClr val="000000"/>
                </a:solidFill>
                <a:latin typeface="PFTransport"/>
              </a:rPr>
              <a:t>Μετά τον 18</a:t>
            </a:r>
            <a:r>
              <a:rPr lang="el-GR" sz="1800" b="0" i="0" u="none" strike="noStrike" baseline="30000" dirty="0">
                <a:solidFill>
                  <a:srgbClr val="000000"/>
                </a:solidFill>
                <a:latin typeface="PFTransport"/>
              </a:rPr>
              <a:t>ο</a:t>
            </a:r>
            <a:r>
              <a:rPr lang="el-GR" sz="1800" b="0" i="0" u="none" strike="noStrike" baseline="0" dirty="0">
                <a:solidFill>
                  <a:srgbClr val="000000"/>
                </a:solidFill>
                <a:latin typeface="PFTransport"/>
              </a:rPr>
              <a:t> αιώνα εμφανίζονται και τα πρώτα κρούσματα πελλάγρας στην Ευρώπη, η οποία εξελίχθηκε σε ενδημική πληγή για πολλές αγροτικές περιοχές της Ισπανίας, της Γαλλίας, της βόρειας Ιταλίας και των Βαλκανίων. </a:t>
            </a:r>
          </a:p>
          <a:p>
            <a:pPr algn="just"/>
            <a:endParaRPr lang="el-GR" sz="1800" dirty="0">
              <a:latin typeface="PFTransport"/>
            </a:endParaRPr>
          </a:p>
          <a:p>
            <a:pPr algn="just"/>
            <a:endParaRPr lang="en-US" sz="1200" dirty="0"/>
          </a:p>
        </p:txBody>
      </p:sp>
      <p:sp>
        <p:nvSpPr>
          <p:cNvPr id="6" name="Explosion: 8 Points 5">
            <a:extLst>
              <a:ext uri="{FF2B5EF4-FFF2-40B4-BE49-F238E27FC236}">
                <a16:creationId xmlns:a16="http://schemas.microsoft.com/office/drawing/2014/main" id="{C63A9B7F-7161-2226-A63D-92CC61F8B976}"/>
              </a:ext>
            </a:extLst>
          </p:cNvPr>
          <p:cNvSpPr/>
          <p:nvPr/>
        </p:nvSpPr>
        <p:spPr>
          <a:xfrm>
            <a:off x="2636874" y="2063297"/>
            <a:ext cx="4486940" cy="27151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DF0067A-C888-DEE1-2E73-AE664C16521B}"/>
              </a:ext>
            </a:extLst>
          </p:cNvPr>
          <p:cNvSpPr txBox="1"/>
          <p:nvPr/>
        </p:nvSpPr>
        <p:spPr>
          <a:xfrm>
            <a:off x="3455575" y="2709147"/>
            <a:ext cx="28495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chemeClr val="tx2"/>
                </a:solidFill>
                <a:effectLst/>
                <a:uLnTx/>
                <a:uFillTx/>
                <a:latin typeface="PFTransport"/>
                <a:cs typeface="Arial"/>
                <a:sym typeface="Arial"/>
              </a:rPr>
              <a:t>Αιτία της επιδημίας πελλάγρας ήταν η μονότονη, βασισμένη στο καλαμπόκι δίαιτα, την οποία υιοθέτησαν σταδιακά πολλοί χωρικοί. </a:t>
            </a:r>
          </a:p>
        </p:txBody>
      </p:sp>
    </p:spTree>
    <p:extLst>
      <p:ext uri="{BB962C8B-B14F-4D97-AF65-F5344CB8AC3E}">
        <p14:creationId xmlns:p14="http://schemas.microsoft.com/office/powerpoint/2010/main" val="262240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BC5D-A160-8BF0-D8E9-072137B4E7C7}"/>
              </a:ext>
            </a:extLst>
          </p:cNvPr>
          <p:cNvSpPr>
            <a:spLocks noGrp="1"/>
          </p:cNvSpPr>
          <p:nvPr>
            <p:ph type="title" idx="4294967295"/>
          </p:nvPr>
        </p:nvSpPr>
        <p:spPr>
          <a:xfrm>
            <a:off x="1870842" y="460789"/>
            <a:ext cx="5402263" cy="434975"/>
          </a:xfrm>
        </p:spPr>
        <p:txBody>
          <a:bodyPr/>
          <a:lstStyle/>
          <a:p>
            <a:pPr algn="ctr"/>
            <a:r>
              <a:rPr lang="el-GR" sz="2400" dirty="0">
                <a:solidFill>
                  <a:schemeClr val="accent1"/>
                </a:solidFill>
              </a:rPr>
              <a:t>Αραβόσιτος &amp; Πελλάγρα</a:t>
            </a:r>
            <a:endParaRPr lang="en-US" sz="2400" dirty="0">
              <a:solidFill>
                <a:schemeClr val="accent1"/>
              </a:solidFill>
            </a:endParaRPr>
          </a:p>
        </p:txBody>
      </p:sp>
      <p:sp>
        <p:nvSpPr>
          <p:cNvPr id="5" name="TextBox 4">
            <a:extLst>
              <a:ext uri="{FF2B5EF4-FFF2-40B4-BE49-F238E27FC236}">
                <a16:creationId xmlns:a16="http://schemas.microsoft.com/office/drawing/2014/main" id="{CCBFD080-4B1C-7367-CAD5-C54DDD36695F}"/>
              </a:ext>
            </a:extLst>
          </p:cNvPr>
          <p:cNvSpPr txBox="1"/>
          <p:nvPr/>
        </p:nvSpPr>
        <p:spPr>
          <a:xfrm>
            <a:off x="1052583" y="1485295"/>
            <a:ext cx="7304608" cy="2585323"/>
          </a:xfrm>
          <a:prstGeom prst="rect">
            <a:avLst/>
          </a:prstGeom>
          <a:noFill/>
        </p:spPr>
        <p:txBody>
          <a:bodyPr wrap="square">
            <a:spAutoFit/>
          </a:bodyPr>
          <a:lstStyle/>
          <a:p>
            <a:pPr algn="just"/>
            <a:r>
              <a:rPr lang="el-GR" sz="1800" b="0" i="0" u="none" strike="noStrike" baseline="0" dirty="0">
                <a:solidFill>
                  <a:srgbClr val="000000"/>
                </a:solidFill>
                <a:latin typeface="PFTransport"/>
              </a:rPr>
              <a:t>Η ασθένεια εκδηλωνόταν ως συνέπεια της ανεπάρκειας σε νιασίνη· το καλαμπόκι όχι μόνο παρέχει ιδιαίτερα μικρές ποσότητες νιασίνης, αλλά περιέχει επίσης τη βιταμίνη σε μια σύμπλοκη, μη βιοδιαθέσιμη μορφή (γνωστή ως </a:t>
            </a:r>
            <a:r>
              <a:rPr lang="el-GR" sz="1800" b="0" i="1" u="none" strike="noStrike" baseline="0" dirty="0">
                <a:solidFill>
                  <a:srgbClr val="000000"/>
                </a:solidFill>
                <a:latin typeface="PFTransport"/>
              </a:rPr>
              <a:t>νιασινογόνο</a:t>
            </a:r>
            <a:r>
              <a:rPr lang="el-GR" sz="1800" b="0" i="0" u="none" strike="noStrike" baseline="0" dirty="0">
                <a:solidFill>
                  <a:srgbClr val="000000"/>
                </a:solidFill>
                <a:latin typeface="PFTransport"/>
              </a:rPr>
              <a:t>). </a:t>
            </a:r>
          </a:p>
          <a:p>
            <a:pPr algn="just"/>
            <a:endParaRPr lang="el-GR" sz="1800" dirty="0">
              <a:latin typeface="PFTransport"/>
            </a:endParaRPr>
          </a:p>
          <a:p>
            <a:pPr algn="just"/>
            <a:r>
              <a:rPr lang="el-GR" sz="1800" b="0" i="0" u="none" strike="noStrike" baseline="0" dirty="0">
                <a:solidFill>
                  <a:srgbClr val="000000"/>
                </a:solidFill>
                <a:latin typeface="PFTransport"/>
              </a:rPr>
              <a:t>Έμεινε στη νότια Ευρώπη μέχρι τον Β΄ Παγκόσμιο Πόλεμο, οπότε η διατροφή των φτωχών αγροτών βελτιώθηκε ως προς την ποικιλία της, περιλαμβάνοντας πλέον και κάποιες καλές πηγές νιασίνης, όπως γαλακτοκομικά προϊόντα και προϊόντα κρέατος. </a:t>
            </a:r>
            <a:endParaRPr lang="en-US" sz="1200" dirty="0"/>
          </a:p>
        </p:txBody>
      </p:sp>
    </p:spTree>
    <p:extLst>
      <p:ext uri="{BB962C8B-B14F-4D97-AF65-F5344CB8AC3E}">
        <p14:creationId xmlns:p14="http://schemas.microsoft.com/office/powerpoint/2010/main" val="314802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0BFCA-674B-6939-F0D0-C6D72FE3CB4E}"/>
              </a:ext>
            </a:extLst>
          </p:cNvPr>
          <p:cNvPicPr>
            <a:picLocks noChangeAspect="1"/>
          </p:cNvPicPr>
          <p:nvPr/>
        </p:nvPicPr>
        <p:blipFill rotWithShape="1">
          <a:blip r:embed="rId2"/>
          <a:srcRect l="14785" t="8786" r="10889" b="8959"/>
          <a:stretch/>
        </p:blipFill>
        <p:spPr>
          <a:xfrm rot="21429969">
            <a:off x="1056460" y="456358"/>
            <a:ext cx="4737257" cy="4230781"/>
          </a:xfrm>
          <a:prstGeom prst="rect">
            <a:avLst/>
          </a:prstGeom>
        </p:spPr>
      </p:pic>
      <p:sp>
        <p:nvSpPr>
          <p:cNvPr id="6" name="TextBox 5">
            <a:extLst>
              <a:ext uri="{FF2B5EF4-FFF2-40B4-BE49-F238E27FC236}">
                <a16:creationId xmlns:a16="http://schemas.microsoft.com/office/drawing/2014/main" id="{41ABB01E-B68B-FF01-C091-83B33A40F881}"/>
              </a:ext>
            </a:extLst>
          </p:cNvPr>
          <p:cNvSpPr txBox="1"/>
          <p:nvPr/>
        </p:nvSpPr>
        <p:spPr>
          <a:xfrm>
            <a:off x="1251149" y="1080672"/>
            <a:ext cx="4416002"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ea typeface="+mn-ea"/>
                <a:cs typeface="+mn-cs"/>
                <a:sym typeface="Arial"/>
              </a:rPr>
              <a:t>Ας σημειωθεί ότι στις περιοχές που βρέχονται από τη Μεσόγειο και είχαν μακρά παράδοση στην καλλιέργεια σίτου, το καλαμπόκι συνδέθηκε περισσότερο με τη διατροφή των πουλερικών και άλλων ζώων, παρά με τη διατροφή του ανθρώπου.</a:t>
            </a:r>
            <a:endParaRPr kumimoji="0" lang="en-US" sz="1600" b="0" i="0" u="none" strike="noStrike" kern="0" cap="none" spc="0" normalizeH="0" baseline="0" noProof="0" dirty="0">
              <a:ln>
                <a:noFill/>
              </a:ln>
              <a:solidFill>
                <a:srgbClr val="000000"/>
              </a:solidFill>
              <a:effectLst/>
              <a:uLnTx/>
              <a:uFillTx/>
              <a:latin typeface="PFTransport"/>
              <a:ea typeface="+mn-ea"/>
              <a:cs typeface="+mn-cs"/>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ea typeface="+mn-ea"/>
                <a:cs typeface="+mn-cs"/>
                <a:sym typeface="Arial"/>
              </a:rPr>
              <a:t>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ea typeface="+mn-ea"/>
                <a:cs typeface="+mn-cs"/>
                <a:sym typeface="Arial"/>
              </a:rPr>
              <a:t>Γι’ αυτό, ακόμα και στις μέρες μας, σε αρκετές περιοχές της Ελλάδας αντιμετωπίζεται ως είδος υποδεέστερο και κατάλληλο μόνο για τη διατροφή ζώων. </a:t>
            </a:r>
            <a:endParaRPr kumimoji="0" lang="en-US" sz="1600" b="0" i="0" u="none" strike="noStrike" kern="0" cap="none" spc="0" normalizeH="0" baseline="0" noProof="0" dirty="0">
              <a:ln>
                <a:noFill/>
              </a:ln>
              <a:solidFill>
                <a:srgbClr val="191919"/>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637C595E-25D6-F4EE-6CA9-909A6F739784}"/>
              </a:ext>
            </a:extLst>
          </p:cNvPr>
          <p:cNvSpPr txBox="1"/>
          <p:nvPr/>
        </p:nvSpPr>
        <p:spPr>
          <a:xfrm>
            <a:off x="5895405" y="1521031"/>
            <a:ext cx="2556641" cy="1600438"/>
          </a:xfrm>
          <a:prstGeom prst="rect">
            <a:avLst/>
          </a:prstGeom>
          <a:noFill/>
        </p:spPr>
        <p:txBody>
          <a:bodyPr wrap="square">
            <a:spAutoFit/>
          </a:bodyPr>
          <a:lstStyle/>
          <a:p>
            <a:pPr algn="ctr"/>
            <a:r>
              <a:rPr lang="el-GR" sz="1800" dirty="0">
                <a:solidFill>
                  <a:schemeClr val="accent1"/>
                </a:solidFill>
                <a:latin typeface="PFTransport"/>
                <a:ea typeface="+mn-ea"/>
              </a:rPr>
              <a:t>π</a:t>
            </a:r>
            <a:r>
              <a:rPr kumimoji="0" lang="el-GR" sz="1800" b="0" i="0" u="none" strike="noStrike" kern="0" cap="none" spc="0" normalizeH="0" baseline="0" noProof="0" dirty="0">
                <a:ln>
                  <a:noFill/>
                </a:ln>
                <a:solidFill>
                  <a:schemeClr val="accent1"/>
                </a:solidFill>
                <a:effectLst/>
                <a:uLnTx/>
                <a:uFillTx/>
                <a:latin typeface="PFTransport"/>
                <a:ea typeface="+mn-ea"/>
                <a:cs typeface="Arial"/>
                <a:sym typeface="Arial"/>
              </a:rPr>
              <a:t>.χ. </a:t>
            </a:r>
          </a:p>
          <a:p>
            <a:pPr algn="ctr"/>
            <a:r>
              <a:rPr kumimoji="0" lang="el-GR" sz="1600" b="0" i="0" u="none" strike="noStrike" kern="0" cap="none" spc="0" normalizeH="0" baseline="0" noProof="0" dirty="0">
                <a:ln>
                  <a:noFill/>
                </a:ln>
                <a:solidFill>
                  <a:srgbClr val="000000"/>
                </a:solidFill>
                <a:effectLst/>
                <a:uLnTx/>
                <a:uFillTx/>
                <a:latin typeface="PFTransport"/>
                <a:ea typeface="+mn-ea"/>
                <a:cs typeface="Arial"/>
                <a:sym typeface="Arial"/>
              </a:rPr>
              <a:t>είναι χαρακτηριστικό ότι στην Κέρκυρα του 19ου αιώνα το καλαμποκίσιο ψωμί ήταν γνωστό και ως </a:t>
            </a:r>
            <a:r>
              <a:rPr kumimoji="0" lang="el-GR" sz="1600" b="0" i="1" u="none" strike="noStrike" kern="0" cap="none" spc="0" normalizeH="0" baseline="0" noProof="0" dirty="0">
                <a:ln>
                  <a:noFill/>
                </a:ln>
                <a:solidFill>
                  <a:srgbClr val="000000"/>
                </a:solidFill>
                <a:effectLst/>
                <a:uLnTx/>
                <a:uFillTx/>
                <a:latin typeface="PFTransport"/>
                <a:ea typeface="+mn-ea"/>
                <a:cs typeface="Arial"/>
                <a:sym typeface="Arial"/>
              </a:rPr>
              <a:t>αλειτούργητο </a:t>
            </a:r>
            <a:r>
              <a:rPr kumimoji="0" lang="el-GR" sz="1600" b="0" i="0" u="none" strike="noStrike" kern="0" cap="none" spc="0" normalizeH="0" baseline="0" noProof="0" dirty="0">
                <a:ln>
                  <a:noFill/>
                </a:ln>
                <a:solidFill>
                  <a:srgbClr val="000000"/>
                </a:solidFill>
                <a:effectLst/>
                <a:uLnTx/>
                <a:uFillTx/>
                <a:latin typeface="PFTransport"/>
                <a:ea typeface="+mn-ea"/>
                <a:cs typeface="Arial"/>
                <a:sym typeface="Arial"/>
              </a:rPr>
              <a:t>(ψωμί). </a:t>
            </a:r>
            <a:endParaRPr lang="en-US" sz="1200" dirty="0"/>
          </a:p>
        </p:txBody>
      </p:sp>
    </p:spTree>
    <p:extLst>
      <p:ext uri="{BB962C8B-B14F-4D97-AF65-F5344CB8AC3E}">
        <p14:creationId xmlns:p14="http://schemas.microsoft.com/office/powerpoint/2010/main" val="2660909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05001-3C71-B3DA-57C0-F892128C653D}"/>
              </a:ext>
            </a:extLst>
          </p:cNvPr>
          <p:cNvSpPr txBox="1"/>
          <p:nvPr/>
        </p:nvSpPr>
        <p:spPr>
          <a:xfrm>
            <a:off x="2243470" y="365849"/>
            <a:ext cx="4657060" cy="400110"/>
          </a:xfrm>
          <a:prstGeom prst="rect">
            <a:avLst/>
          </a:prstGeom>
          <a:noFill/>
        </p:spPr>
        <p:txBody>
          <a:bodyPr wrap="square">
            <a:spAutoFit/>
          </a:bodyPr>
          <a:lstStyle/>
          <a:p>
            <a:pPr algn="ctr"/>
            <a:r>
              <a:rPr lang="el-GR" sz="2000" b="1" i="0" u="none" strike="noStrike" baseline="0" dirty="0">
                <a:solidFill>
                  <a:schemeClr val="accent1"/>
                </a:solidFill>
                <a:latin typeface="PFTransport"/>
              </a:rPr>
              <a:t>Ιρλανδοί &amp; Πατάτα </a:t>
            </a:r>
            <a:endParaRPr lang="en-US" sz="1600" b="1" dirty="0">
              <a:solidFill>
                <a:schemeClr val="accent1"/>
              </a:solidFill>
            </a:endParaRPr>
          </a:p>
        </p:txBody>
      </p:sp>
      <p:sp>
        <p:nvSpPr>
          <p:cNvPr id="5" name="TextBox 4">
            <a:extLst>
              <a:ext uri="{FF2B5EF4-FFF2-40B4-BE49-F238E27FC236}">
                <a16:creationId xmlns:a16="http://schemas.microsoft.com/office/drawing/2014/main" id="{7123E600-81C7-C861-D616-1A237895C8B8}"/>
              </a:ext>
            </a:extLst>
          </p:cNvPr>
          <p:cNvSpPr txBox="1"/>
          <p:nvPr/>
        </p:nvSpPr>
        <p:spPr>
          <a:xfrm>
            <a:off x="909081" y="1539014"/>
            <a:ext cx="7495954" cy="2862322"/>
          </a:xfrm>
          <a:prstGeom prst="rect">
            <a:avLst/>
          </a:prstGeom>
          <a:noFill/>
        </p:spPr>
        <p:txBody>
          <a:bodyPr wrap="square">
            <a:spAutoFit/>
          </a:bodyPr>
          <a:lstStyle/>
          <a:p>
            <a:pPr marL="285750" indent="-285750" algn="just">
              <a:buFont typeface="Arial" panose="020B0604020202020204" pitchFamily="34" charset="0"/>
              <a:buChar char="•"/>
            </a:pPr>
            <a:endParaRPr lang="el-GR" sz="1800" b="0" i="0" u="none" strike="noStrike" baseline="0" dirty="0">
              <a:solidFill>
                <a:srgbClr val="000000"/>
              </a:solidFill>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Όσον αφορά στη Γηραιά Ήπειρο, αρχικά καλλιεργήθηκε στην Ιρλανδία κατά τα τέλη του 16ου αιώνα. </a:t>
            </a:r>
          </a:p>
          <a:p>
            <a:pPr marL="285750" indent="-285750" algn="just">
              <a:buFont typeface="Arial" panose="020B0604020202020204" pitchFamily="34" charset="0"/>
              <a:buChar char="•"/>
            </a:pPr>
            <a:endParaRPr lang="el-GR" sz="1800" b="0" i="0" u="none" strike="noStrike" baseline="0" dirty="0">
              <a:solidFill>
                <a:srgbClr val="000000"/>
              </a:solidFill>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Η Ιρλανδία προηγήθηκε της Αγγλίας και της ηπειρωτικής Ευρώπης κατά 150 χρόνια στην καλλιέργεια της πατάτας. </a:t>
            </a: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Η ευκολία με την οποία οι Ιρλανδοί την αποδέχθηκαν εξηγείται από τις ιδιαίτερες πολιτικές, οικονομικές και περιβαλλοντικές συνθήκες που επικρατούσαν στο νησί.</a:t>
            </a:r>
            <a:endParaRPr lang="en-US" sz="1200" dirty="0"/>
          </a:p>
        </p:txBody>
      </p:sp>
      <p:sp>
        <p:nvSpPr>
          <p:cNvPr id="7" name="TextBox 6">
            <a:extLst>
              <a:ext uri="{FF2B5EF4-FFF2-40B4-BE49-F238E27FC236}">
                <a16:creationId xmlns:a16="http://schemas.microsoft.com/office/drawing/2014/main" id="{DEA1214E-E37C-A0C6-A74C-A3764DB5E8E0}"/>
              </a:ext>
            </a:extLst>
          </p:cNvPr>
          <p:cNvSpPr txBox="1"/>
          <p:nvPr/>
        </p:nvSpPr>
        <p:spPr>
          <a:xfrm>
            <a:off x="1307803" y="890330"/>
            <a:ext cx="669851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C2474C"/>
                </a:solidFill>
                <a:effectLst/>
                <a:uLnTx/>
                <a:uFillTx/>
                <a:latin typeface="PFTransport"/>
                <a:cs typeface="Arial"/>
                <a:sym typeface="Arial"/>
              </a:rPr>
              <a:t>Η πατάτα, ένας κόνδυλος από την Αμερική, κατέλαβε εξέχουσα θέση στη διατροφή των Ευρωπαίων. </a:t>
            </a:r>
          </a:p>
        </p:txBody>
      </p:sp>
    </p:spTree>
    <p:extLst>
      <p:ext uri="{BB962C8B-B14F-4D97-AF65-F5344CB8AC3E}">
        <p14:creationId xmlns:p14="http://schemas.microsoft.com/office/powerpoint/2010/main" val="756209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66B84-7866-7130-FB22-1F5E4D254569}"/>
              </a:ext>
            </a:extLst>
          </p:cNvPr>
          <p:cNvSpPr txBox="1"/>
          <p:nvPr/>
        </p:nvSpPr>
        <p:spPr>
          <a:xfrm>
            <a:off x="824023" y="878920"/>
            <a:ext cx="7501270" cy="3139321"/>
          </a:xfrm>
          <a:prstGeom prst="rect">
            <a:avLst/>
          </a:prstGeom>
          <a:noFill/>
        </p:spPr>
        <p:txBody>
          <a:bodyPr wrap="square">
            <a:spAutoFit/>
          </a:bodyPr>
          <a:lstStyle/>
          <a:p>
            <a:pPr algn="ctr">
              <a:buClr>
                <a:schemeClr val="accent1"/>
              </a:buClr>
            </a:pPr>
            <a:r>
              <a:rPr lang="el-GR" sz="1800" b="0" i="0" u="none" strike="noStrike" baseline="0" dirty="0">
                <a:solidFill>
                  <a:schemeClr val="accent1"/>
                </a:solidFill>
                <a:latin typeface="PFTransport"/>
              </a:rPr>
              <a:t>Η παραγόμενη τροφή στην ιρλανδική ύπαιθρο εκείνη την εποχή είχε αρχίσει να γίνεται όλο και πιο ανεπαρκής. </a:t>
            </a:r>
          </a:p>
          <a:p>
            <a:pPr marL="285750" indent="-285750" algn="just">
              <a:buClr>
                <a:schemeClr val="accent1"/>
              </a:buClr>
              <a:buFont typeface="Wingdings" panose="05000000000000000000" pitchFamily="2" charset="2"/>
              <a:buChar char="ü"/>
            </a:pPr>
            <a:endParaRPr lang="el-GR" sz="1800" dirty="0">
              <a:latin typeface="PFTransport"/>
            </a:endParaRPr>
          </a:p>
          <a:p>
            <a:pPr marL="285750" indent="-285750" algn="just">
              <a:buClr>
                <a:schemeClr val="accent1"/>
              </a:buClr>
              <a:buFont typeface="Wingdings" panose="05000000000000000000" pitchFamily="2" charset="2"/>
              <a:buChar char="ü"/>
            </a:pPr>
            <a:r>
              <a:rPr lang="el-GR" sz="1800" b="0" i="0" u="none" strike="noStrike" baseline="0" dirty="0">
                <a:solidFill>
                  <a:srgbClr val="000000"/>
                </a:solidFill>
                <a:latin typeface="PFTransport"/>
              </a:rPr>
              <a:t>Οι κυριότερες αιτίες γι’ αυτή την ένδεια ήταν οι κατασχέσεις γης από τους Άγγλους γαιοκτήμονες, η φορολόγηση των Ιρλανδών χωρικών και οι απώλειες σε καλλιεργήσιμη γη, ως συνέπεια των συνεχών εχθροπραξιών και των καταστροφών που προκαλούσαν οι κατακτητές. </a:t>
            </a:r>
          </a:p>
          <a:p>
            <a:pPr marL="285750" indent="-285750" algn="just">
              <a:buClr>
                <a:schemeClr val="accent1"/>
              </a:buClr>
              <a:buFont typeface="Wingdings" panose="05000000000000000000" pitchFamily="2" charset="2"/>
              <a:buChar char="ü"/>
            </a:pPr>
            <a:endParaRPr lang="el-GR" sz="1800" dirty="0">
              <a:latin typeface="PFTransport"/>
            </a:endParaRPr>
          </a:p>
          <a:p>
            <a:pPr marL="285750" indent="-285750" algn="just">
              <a:buClr>
                <a:schemeClr val="accent1"/>
              </a:buClr>
              <a:buFont typeface="Wingdings" panose="05000000000000000000" pitchFamily="2" charset="2"/>
              <a:buChar char="ü"/>
            </a:pPr>
            <a:r>
              <a:rPr lang="el-GR" sz="1800" b="0" i="0" u="none" strike="noStrike" baseline="0" dirty="0">
                <a:solidFill>
                  <a:srgbClr val="000000"/>
                </a:solidFill>
                <a:latin typeface="PFTransport"/>
              </a:rPr>
              <a:t>Έτσι, κατά τον 16ο και 17ο αιώνα η παραγωγή των παραδοσιακών τροφίμων των Ιρλανδών, δηλαδή των σιτηρών και των βοοειδών, δοκιμάσθηκε πολύ. </a:t>
            </a:r>
            <a:endParaRPr lang="en-US" sz="1200" dirty="0"/>
          </a:p>
        </p:txBody>
      </p:sp>
    </p:spTree>
    <p:extLst>
      <p:ext uri="{BB962C8B-B14F-4D97-AF65-F5344CB8AC3E}">
        <p14:creationId xmlns:p14="http://schemas.microsoft.com/office/powerpoint/2010/main" val="1517457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66B84-7866-7130-FB22-1F5E4D254569}"/>
              </a:ext>
            </a:extLst>
          </p:cNvPr>
          <p:cNvSpPr txBox="1"/>
          <p:nvPr/>
        </p:nvSpPr>
        <p:spPr>
          <a:xfrm>
            <a:off x="824023" y="878920"/>
            <a:ext cx="7501270" cy="3139321"/>
          </a:xfrm>
          <a:prstGeom prst="rect">
            <a:avLst/>
          </a:prstGeom>
          <a:noFill/>
        </p:spPr>
        <p:txBody>
          <a:bodyPr wrap="square">
            <a:spAutoFit/>
          </a:bodyPr>
          <a:lstStyle/>
          <a:p>
            <a:pPr algn="ctr">
              <a:buClr>
                <a:schemeClr val="tx2">
                  <a:lumMod val="85000"/>
                </a:schemeClr>
              </a:buClr>
            </a:pPr>
            <a:r>
              <a:rPr lang="el-GR" sz="1800" b="0" i="0" u="none" strike="noStrike" baseline="0" dirty="0">
                <a:solidFill>
                  <a:schemeClr val="tx2">
                    <a:lumMod val="85000"/>
                  </a:schemeClr>
                </a:solidFill>
                <a:latin typeface="PFTransport"/>
              </a:rPr>
              <a:t>Η παραγόμενη τροφή στην ιρλανδική ύπαιθρο εκείνη την εποχή είχε αρχίσει να γίνεται όλο και πιο ανεπαρκής. </a:t>
            </a:r>
          </a:p>
          <a:p>
            <a:pPr marL="285750" indent="-285750" algn="just">
              <a:buClr>
                <a:schemeClr val="tx2">
                  <a:lumMod val="85000"/>
                </a:schemeClr>
              </a:buClr>
              <a:buFont typeface="Wingdings" panose="05000000000000000000" pitchFamily="2" charset="2"/>
              <a:buChar char="ü"/>
            </a:pPr>
            <a:endParaRPr lang="el-GR" sz="1800" dirty="0">
              <a:solidFill>
                <a:schemeClr val="tx2">
                  <a:lumMod val="85000"/>
                </a:schemeClr>
              </a:solidFill>
              <a:latin typeface="PFTransport"/>
            </a:endParaRPr>
          </a:p>
          <a:p>
            <a:pPr marL="285750" indent="-285750" algn="just">
              <a:buClr>
                <a:schemeClr val="tx2">
                  <a:lumMod val="85000"/>
                </a:schemeClr>
              </a:buClr>
              <a:buFont typeface="Wingdings" panose="05000000000000000000" pitchFamily="2" charset="2"/>
              <a:buChar char="ü"/>
            </a:pPr>
            <a:r>
              <a:rPr lang="el-GR" sz="1800" b="0" i="0" u="none" strike="noStrike" baseline="0" dirty="0">
                <a:solidFill>
                  <a:schemeClr val="tx2">
                    <a:lumMod val="85000"/>
                  </a:schemeClr>
                </a:solidFill>
                <a:latin typeface="PFTransport"/>
              </a:rPr>
              <a:t>Οι κυριότερες αιτίες γι’ αυτή την ένδεια ήταν οι κατασχέσεις γης από τους Άγγλους γαιοκτήμονες, η φορολόγηση των Ιρλανδών χωρικών και οι απώλειες σε καλλιεργήσιμη γη, ως συνέπεια των συνεχών εχθροπραξιών και των καταστροφών που προκαλούσαν οι κατακτητές. </a:t>
            </a:r>
          </a:p>
          <a:p>
            <a:pPr marL="285750" indent="-285750" algn="just">
              <a:buClr>
                <a:schemeClr val="tx2">
                  <a:lumMod val="85000"/>
                </a:schemeClr>
              </a:buClr>
              <a:buFont typeface="Wingdings" panose="05000000000000000000" pitchFamily="2" charset="2"/>
              <a:buChar char="ü"/>
            </a:pPr>
            <a:endParaRPr lang="el-GR" sz="1800" dirty="0">
              <a:solidFill>
                <a:schemeClr val="tx2">
                  <a:lumMod val="85000"/>
                </a:schemeClr>
              </a:solidFill>
              <a:latin typeface="PFTransport"/>
            </a:endParaRPr>
          </a:p>
          <a:p>
            <a:pPr marL="285750" indent="-285750" algn="just">
              <a:buClr>
                <a:schemeClr val="tx2">
                  <a:lumMod val="85000"/>
                </a:schemeClr>
              </a:buClr>
              <a:buFont typeface="Wingdings" panose="05000000000000000000" pitchFamily="2" charset="2"/>
              <a:buChar char="ü"/>
            </a:pPr>
            <a:r>
              <a:rPr lang="el-GR" sz="1800" b="0" i="0" u="none" strike="noStrike" baseline="0" dirty="0">
                <a:solidFill>
                  <a:schemeClr val="tx2">
                    <a:lumMod val="85000"/>
                  </a:schemeClr>
                </a:solidFill>
                <a:latin typeface="PFTransport"/>
              </a:rPr>
              <a:t>Έτσι, κατά τον 16ο και 17ο αιώνα η παραγωγή των παραδοσιακών τροφίμων των Ιρλανδών, δηλαδή των σιτηρών και των βοοειδών, δοκιμάσθηκε πολύ. </a:t>
            </a:r>
            <a:endParaRPr lang="en-US" sz="1200" dirty="0">
              <a:solidFill>
                <a:schemeClr val="tx2">
                  <a:lumMod val="85000"/>
                </a:schemeClr>
              </a:solidFill>
            </a:endParaRPr>
          </a:p>
        </p:txBody>
      </p:sp>
      <p:sp>
        <p:nvSpPr>
          <p:cNvPr id="2" name="Thought Bubble: Cloud 1">
            <a:extLst>
              <a:ext uri="{FF2B5EF4-FFF2-40B4-BE49-F238E27FC236}">
                <a16:creationId xmlns:a16="http://schemas.microsoft.com/office/drawing/2014/main" id="{9E7AD31E-30E8-280C-67B7-5A3EE3CF711E}"/>
              </a:ext>
            </a:extLst>
          </p:cNvPr>
          <p:cNvSpPr/>
          <p:nvPr/>
        </p:nvSpPr>
        <p:spPr>
          <a:xfrm>
            <a:off x="2009554" y="708800"/>
            <a:ext cx="5156790" cy="3385660"/>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75E65DA2-2656-F331-2F7C-0FC52F1117C9}"/>
              </a:ext>
            </a:extLst>
          </p:cNvPr>
          <p:cNvSpPr txBox="1"/>
          <p:nvPr/>
        </p:nvSpPr>
        <p:spPr>
          <a:xfrm>
            <a:off x="2567762" y="1124357"/>
            <a:ext cx="3838354"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PFTransport"/>
                <a:ea typeface="+mn-ea"/>
                <a:cs typeface="+mn-cs"/>
                <a:sym typeface="Arial"/>
              </a:rPr>
              <a:t>Η πατάτα κατέφθασε ως μια ιδανική εναλλακτική πηγή διατροφής, αφού απαιτούσε μικρές εισροές, ήταν ελάχιστα ευάλωτη στις συνέπειες του πολέμου και, ουσιαστικά, δεν είχε εμπορικό αντίκρισμα για τους κατακτητές ή οποιονδήποτε άλλον, πέραν των φτωχών χωρικών. Επιπλέον, ήρθε να ταιριάξει στο υγρό κλίμα του νησιού και στα φτωχά εδάφη του, που ήταν πλούσια σε τύρφη.</a:t>
            </a:r>
            <a:endParaRPr kumimoji="0" lang="en-US" sz="1600" b="0" i="0" u="none" strike="noStrike" kern="0" cap="none" spc="0" normalizeH="0" baseline="0" noProof="0" dirty="0">
              <a:ln>
                <a:noFill/>
              </a:ln>
              <a:solidFill>
                <a:srgbClr val="191919"/>
              </a:solidFill>
              <a:effectLst/>
              <a:uLnTx/>
              <a:uFillTx/>
              <a:latin typeface="Arial"/>
              <a:ea typeface="+mn-ea"/>
              <a:cs typeface="+mn-cs"/>
              <a:sym typeface="Arial"/>
            </a:endParaRPr>
          </a:p>
        </p:txBody>
      </p:sp>
    </p:spTree>
    <p:extLst>
      <p:ext uri="{BB962C8B-B14F-4D97-AF65-F5344CB8AC3E}">
        <p14:creationId xmlns:p14="http://schemas.microsoft.com/office/powerpoint/2010/main" val="2618527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90272-BE9C-BF18-D301-03C4BE402E4D}"/>
              </a:ext>
            </a:extLst>
          </p:cNvPr>
          <p:cNvPicPr>
            <a:picLocks noChangeAspect="1"/>
          </p:cNvPicPr>
          <p:nvPr/>
        </p:nvPicPr>
        <p:blipFill>
          <a:blip r:embed="rId2"/>
          <a:stretch>
            <a:fillRect/>
          </a:stretch>
        </p:blipFill>
        <p:spPr>
          <a:xfrm>
            <a:off x="766146" y="624945"/>
            <a:ext cx="4971874" cy="3532102"/>
          </a:xfrm>
          <a:prstGeom prst="rect">
            <a:avLst/>
          </a:prstGeom>
        </p:spPr>
      </p:pic>
      <p:sp>
        <p:nvSpPr>
          <p:cNvPr id="4" name="TextBox 3">
            <a:extLst>
              <a:ext uri="{FF2B5EF4-FFF2-40B4-BE49-F238E27FC236}">
                <a16:creationId xmlns:a16="http://schemas.microsoft.com/office/drawing/2014/main" id="{B888D4E2-9B76-4B65-2940-98132FB2FFF5}"/>
              </a:ext>
            </a:extLst>
          </p:cNvPr>
          <p:cNvSpPr txBox="1"/>
          <p:nvPr/>
        </p:nvSpPr>
        <p:spPr>
          <a:xfrm>
            <a:off x="5860020" y="1112660"/>
            <a:ext cx="2922474" cy="2185214"/>
          </a:xfrm>
          <a:prstGeom prst="rect">
            <a:avLst/>
          </a:prstGeom>
          <a:noFill/>
        </p:spPr>
        <p:txBody>
          <a:bodyPr wrap="square">
            <a:spAutoFit/>
          </a:bodyPr>
          <a:lstStyle/>
          <a:p>
            <a:pPr algn="ctr"/>
            <a:r>
              <a:rPr lang="el-GR" sz="1700" b="1" i="1" u="none" strike="noStrike" baseline="0" dirty="0">
                <a:solidFill>
                  <a:srgbClr val="000000"/>
                </a:solidFill>
                <a:latin typeface="PFTransport"/>
              </a:rPr>
              <a:t>Πατατοφάγοι </a:t>
            </a:r>
          </a:p>
          <a:p>
            <a:pPr algn="ctr"/>
            <a:r>
              <a:rPr lang="el-GR" sz="1700" b="0" i="1" u="none" strike="noStrike" baseline="0" dirty="0">
                <a:solidFill>
                  <a:srgbClr val="000000"/>
                </a:solidFill>
                <a:latin typeface="PFTransport"/>
              </a:rPr>
              <a:t>Στο έργο του </a:t>
            </a:r>
            <a:r>
              <a:rPr lang="el-GR" sz="1700" b="0" i="0" u="none" strike="noStrike" baseline="0" dirty="0">
                <a:solidFill>
                  <a:srgbClr val="000000"/>
                </a:solidFill>
                <a:latin typeface="PFTransport"/>
              </a:rPr>
              <a:t>Οι πατατοφάγοι, </a:t>
            </a:r>
            <a:r>
              <a:rPr lang="el-GR" sz="1700" b="0" i="1" u="none" strike="noStrike" baseline="0" dirty="0">
                <a:solidFill>
                  <a:srgbClr val="000000"/>
                </a:solidFill>
                <a:latin typeface="PFTransport"/>
              </a:rPr>
              <a:t>ο Van Gogh απαθανάτισε τις σκληρές συνθήκες ζωής των χωρικών του Βελγίου το 1885, τους οποίους απεικόνισε να δειπνούν στο τέλος της ημέρας με βραστές πατάτες. </a:t>
            </a:r>
            <a:endParaRPr lang="en-US" dirty="0"/>
          </a:p>
        </p:txBody>
      </p:sp>
    </p:spTree>
    <p:extLst>
      <p:ext uri="{BB962C8B-B14F-4D97-AF65-F5344CB8AC3E}">
        <p14:creationId xmlns:p14="http://schemas.microsoft.com/office/powerpoint/2010/main" val="3022551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3DE0DC-2366-587E-A375-87A8AFCD757E}"/>
              </a:ext>
            </a:extLst>
          </p:cNvPr>
          <p:cNvSpPr txBox="1"/>
          <p:nvPr/>
        </p:nvSpPr>
        <p:spPr>
          <a:xfrm>
            <a:off x="861237" y="601217"/>
            <a:ext cx="7857459" cy="461665"/>
          </a:xfrm>
          <a:prstGeom prst="rect">
            <a:avLst/>
          </a:prstGeom>
          <a:noFill/>
        </p:spPr>
        <p:txBody>
          <a:bodyPr wrap="square">
            <a:spAutoFit/>
          </a:bodyPr>
          <a:lstStyle/>
          <a:p>
            <a:pPr algn="ctr"/>
            <a:r>
              <a:rPr lang="el-GR" sz="2400" b="0" i="0" u="none" strike="noStrike" baseline="0" dirty="0">
                <a:solidFill>
                  <a:schemeClr val="accent1"/>
                </a:solidFill>
                <a:latin typeface="PFTransport"/>
              </a:rPr>
              <a:t>Μεγάλη Ανταλλαγή σε Παλαιό &amp; Νέο Κόσμο </a:t>
            </a:r>
            <a:endParaRPr lang="en-US" sz="1800" dirty="0">
              <a:solidFill>
                <a:schemeClr val="accent1"/>
              </a:solidFill>
            </a:endParaRPr>
          </a:p>
        </p:txBody>
      </p:sp>
      <p:sp>
        <p:nvSpPr>
          <p:cNvPr id="7" name="TextBox 6">
            <a:extLst>
              <a:ext uri="{FF2B5EF4-FFF2-40B4-BE49-F238E27FC236}">
                <a16:creationId xmlns:a16="http://schemas.microsoft.com/office/drawing/2014/main" id="{8CF05064-5DAD-474C-6C96-DFD77E45E962}"/>
              </a:ext>
            </a:extLst>
          </p:cNvPr>
          <p:cNvSpPr txBox="1"/>
          <p:nvPr/>
        </p:nvSpPr>
        <p:spPr>
          <a:xfrm>
            <a:off x="861237" y="1417588"/>
            <a:ext cx="7676707" cy="2308324"/>
          </a:xfrm>
          <a:prstGeom prst="rect">
            <a:avLst/>
          </a:prstGeom>
          <a:noFill/>
        </p:spPr>
        <p:txBody>
          <a:bodyPr wrap="square">
            <a:spAutoFit/>
          </a:bodyPr>
          <a:lstStyle/>
          <a:p>
            <a:pPr algn="just"/>
            <a:r>
              <a:rPr lang="el-GR" sz="1800" b="0" i="0" u="none" strike="noStrike" baseline="0" dirty="0">
                <a:solidFill>
                  <a:srgbClr val="000000"/>
                </a:solidFill>
                <a:latin typeface="PFTransport"/>
              </a:rPr>
              <a:t>Η Μεγάλη Ανταλλαγή ανάμεσα στον Παλαιό και το Νέο Κόσμο από το 1492 και μετά επηρέασε με δραματικό τρόπο τη διατροφή, την οικονομική και κοινωνική ζωή των Ευρωπαίων. </a:t>
            </a:r>
          </a:p>
          <a:p>
            <a:pPr algn="just"/>
            <a:endParaRPr lang="el-GR" sz="1800" dirty="0">
              <a:latin typeface="PFTransport"/>
            </a:endParaRPr>
          </a:p>
          <a:p>
            <a:pPr algn="just"/>
            <a:r>
              <a:rPr lang="el-GR" sz="1800" b="0" i="0" u="none" strike="noStrike" baseline="0" dirty="0">
                <a:solidFill>
                  <a:srgbClr val="000000"/>
                </a:solidFill>
                <a:latin typeface="PFTransport"/>
              </a:rPr>
              <a:t>Ορισμένοι υποστηρίζουν ότι η κυριότερη συμβολή της αμερικανικής ηπείρου στον Παλαιό Κόσμο υπήρξε η διάδοση ενός πολύ μεγάλου αριθμού αυτοφυών και καλλιεργήσιμων φυτών, δίχως τα οποία δεν είναι νοητός ο σύγχρονος κόσμος. </a:t>
            </a:r>
            <a:endParaRPr lang="en-US" sz="1200" dirty="0"/>
          </a:p>
        </p:txBody>
      </p:sp>
    </p:spTree>
    <p:extLst>
      <p:ext uri="{BB962C8B-B14F-4D97-AF65-F5344CB8AC3E}">
        <p14:creationId xmlns:p14="http://schemas.microsoft.com/office/powerpoint/2010/main" val="50548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6D51C-2D98-3575-06C8-A258CFDE0B0D}"/>
              </a:ext>
            </a:extLst>
          </p:cNvPr>
          <p:cNvSpPr txBox="1"/>
          <p:nvPr/>
        </p:nvSpPr>
        <p:spPr>
          <a:xfrm>
            <a:off x="818707" y="1055529"/>
            <a:ext cx="7506586" cy="3416320"/>
          </a:xfrm>
          <a:prstGeom prst="rect">
            <a:avLst/>
          </a:prstGeom>
          <a:noFill/>
        </p:spPr>
        <p:txBody>
          <a:bodyPr wrap="square">
            <a:spAutoFit/>
          </a:bodyPr>
          <a:lstStyle/>
          <a:p>
            <a:pPr algn="just"/>
            <a:r>
              <a:rPr lang="el-GR" sz="1800" b="0" i="0" u="none" strike="noStrike" baseline="0" dirty="0">
                <a:solidFill>
                  <a:srgbClr val="000000"/>
                </a:solidFill>
                <a:latin typeface="PFTransport"/>
              </a:rPr>
              <a:t>Λόγω της ανάπτυξής της και της αύξησης του πληθυσμού της μετά τις μεγάλες ανακαλύψεις και, κυρίως, τη βιομηχανική επανάσταση, η Ευρώπη αναζήτησε περισσότερα τρόφιμα και περισσότερες πρώτες ύλες, για να εξυπηρετήσει τη βιομηχανική της παραγωγή. </a:t>
            </a:r>
          </a:p>
          <a:p>
            <a:pPr algn="just"/>
            <a:endParaRPr lang="el-GR" sz="1800" b="0" i="0" u="none" strike="noStrike" baseline="0" dirty="0">
              <a:solidFill>
                <a:srgbClr val="000000"/>
              </a:solidFill>
              <a:latin typeface="PFTransport"/>
            </a:endParaRPr>
          </a:p>
          <a:p>
            <a:pPr algn="just"/>
            <a:endParaRPr lang="el-GR" sz="1800" dirty="0">
              <a:latin typeface="PFTransport"/>
            </a:endParaRPr>
          </a:p>
          <a:p>
            <a:pPr marL="285750" indent="-285750" algn="ctr">
              <a:buFont typeface="Wingdings" panose="05000000000000000000" pitchFamily="2" charset="2"/>
              <a:buChar char="Ø"/>
            </a:pPr>
            <a:r>
              <a:rPr lang="el-GR" sz="1800" b="0" i="0" u="none" strike="noStrike" baseline="0" dirty="0">
                <a:solidFill>
                  <a:schemeClr val="accent2"/>
                </a:solidFill>
                <a:latin typeface="PFTransport"/>
              </a:rPr>
              <a:t>Έτσι, οι νέες αποικίες αποτέλεσαν μια ελπιδοφόρα λύση. </a:t>
            </a:r>
          </a:p>
          <a:p>
            <a:pPr marL="285750" indent="-285750" algn="ctr">
              <a:buFont typeface="Wingdings" panose="05000000000000000000" pitchFamily="2" charset="2"/>
              <a:buChar char="Ø"/>
            </a:pPr>
            <a:endParaRPr lang="el-GR" sz="1800" b="0" i="0" u="none" strike="noStrike" baseline="0" dirty="0">
              <a:solidFill>
                <a:schemeClr val="accent2"/>
              </a:solidFill>
              <a:latin typeface="PFTransport"/>
            </a:endParaRPr>
          </a:p>
          <a:p>
            <a:pPr algn="just"/>
            <a:endParaRPr lang="el-GR" sz="1800" dirty="0">
              <a:latin typeface="PFTransport"/>
            </a:endParaRPr>
          </a:p>
          <a:p>
            <a:pPr algn="just"/>
            <a:r>
              <a:rPr lang="el-GR" sz="1800" b="0" i="0" u="none" strike="noStrike" baseline="0" dirty="0">
                <a:solidFill>
                  <a:srgbClr val="000000"/>
                </a:solidFill>
                <a:latin typeface="PFTransport"/>
              </a:rPr>
              <a:t>Παράλληλα, η εξάπλωση της καλλιέργειας της πατάτας και του καλαμποκιού προκάλεσαν κοινωνικές, δημογραφικές και πολιτισμικές αλλαγές, και οδήγησαν στη διαφοροποίηση των αγροτικών οικονομιών. </a:t>
            </a:r>
            <a:endParaRPr lang="en-US" sz="1200" dirty="0"/>
          </a:p>
        </p:txBody>
      </p:sp>
      <p:sp>
        <p:nvSpPr>
          <p:cNvPr id="5" name="TextBox 4">
            <a:extLst>
              <a:ext uri="{FF2B5EF4-FFF2-40B4-BE49-F238E27FC236}">
                <a16:creationId xmlns:a16="http://schemas.microsoft.com/office/drawing/2014/main" id="{55E6C1AD-588A-53AF-5847-0399A4BD4ACA}"/>
              </a:ext>
            </a:extLst>
          </p:cNvPr>
          <p:cNvSpPr txBox="1"/>
          <p:nvPr/>
        </p:nvSpPr>
        <p:spPr>
          <a:xfrm>
            <a:off x="2243470" y="440818"/>
            <a:ext cx="4657060" cy="461665"/>
          </a:xfrm>
          <a:prstGeom prst="rect">
            <a:avLst/>
          </a:prstGeom>
          <a:noFill/>
        </p:spPr>
        <p:txBody>
          <a:bodyPr wrap="square">
            <a:spAutoFit/>
          </a:bodyPr>
          <a:lstStyle/>
          <a:p>
            <a:pPr algn="ctr"/>
            <a:r>
              <a:rPr kumimoji="0" lang="el-GR" sz="2400" b="1" i="0" u="none" strike="noStrike" kern="0" cap="none" spc="0" normalizeH="0" baseline="0" noProof="0" dirty="0">
                <a:ln>
                  <a:noFill/>
                </a:ln>
                <a:solidFill>
                  <a:schemeClr val="accent1"/>
                </a:solidFill>
                <a:effectLst/>
                <a:uLnTx/>
                <a:uFillTx/>
                <a:latin typeface="PFTransport"/>
                <a:cs typeface="Arial"/>
                <a:sym typeface="Arial"/>
              </a:rPr>
              <a:t>Ευρώπη</a:t>
            </a:r>
            <a:endParaRPr lang="en-US" sz="1800" b="1" dirty="0">
              <a:solidFill>
                <a:schemeClr val="accent1"/>
              </a:solidFill>
            </a:endParaRPr>
          </a:p>
        </p:txBody>
      </p:sp>
    </p:spTree>
    <p:extLst>
      <p:ext uri="{BB962C8B-B14F-4D97-AF65-F5344CB8AC3E}">
        <p14:creationId xmlns:p14="http://schemas.microsoft.com/office/powerpoint/2010/main" val="372111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23C1DD-B9F1-1973-BFA7-2443D8742382}"/>
              </a:ext>
            </a:extLst>
          </p:cNvPr>
          <p:cNvSpPr txBox="1"/>
          <p:nvPr/>
        </p:nvSpPr>
        <p:spPr>
          <a:xfrm>
            <a:off x="1430079" y="374949"/>
            <a:ext cx="6283842" cy="461665"/>
          </a:xfrm>
          <a:prstGeom prst="rect">
            <a:avLst/>
          </a:prstGeom>
          <a:noFill/>
        </p:spPr>
        <p:txBody>
          <a:bodyPr wrap="square">
            <a:spAutoFit/>
          </a:bodyPr>
          <a:lstStyle/>
          <a:p>
            <a:pPr algn="ctr"/>
            <a:r>
              <a:rPr kumimoji="0" lang="el-GR" sz="2400" b="1" i="0" u="none" strike="noStrike" kern="0" cap="none" spc="0" normalizeH="0" baseline="0" noProof="0" dirty="0">
                <a:ln>
                  <a:noFill/>
                </a:ln>
                <a:solidFill>
                  <a:srgbClr val="6E6EE3"/>
                </a:solidFill>
                <a:effectLst/>
                <a:uLnTx/>
                <a:uFillTx/>
                <a:latin typeface="WGPDOY+PFLithoText-Bold"/>
                <a:ea typeface="Arimo"/>
                <a:cs typeface="Arial"/>
                <a:sym typeface="Arial"/>
              </a:rPr>
              <a:t>Διασπορά των εξημερωμένων ειδών</a:t>
            </a:r>
            <a:endParaRPr lang="en-US" dirty="0"/>
          </a:p>
        </p:txBody>
      </p:sp>
      <p:sp>
        <p:nvSpPr>
          <p:cNvPr id="7" name="TextBox 6">
            <a:extLst>
              <a:ext uri="{FF2B5EF4-FFF2-40B4-BE49-F238E27FC236}">
                <a16:creationId xmlns:a16="http://schemas.microsoft.com/office/drawing/2014/main" id="{53738B18-B5EA-5ED1-295E-86A64064D06F}"/>
              </a:ext>
            </a:extLst>
          </p:cNvPr>
          <p:cNvSpPr txBox="1"/>
          <p:nvPr/>
        </p:nvSpPr>
        <p:spPr>
          <a:xfrm>
            <a:off x="716369" y="836614"/>
            <a:ext cx="7711262" cy="3785652"/>
          </a:xfrm>
          <a:prstGeom prst="rect">
            <a:avLst/>
          </a:prstGeom>
          <a:noFill/>
        </p:spPr>
        <p:txBody>
          <a:bodyPr wrap="square">
            <a:spAutoFit/>
          </a:bodyPr>
          <a:lstStyle/>
          <a:p>
            <a:pPr marL="285750" indent="-285750" algn="just">
              <a:buFont typeface="Courier New" panose="02070309020205020404" pitchFamily="49" charset="0"/>
              <a:buChar char="o"/>
            </a:pPr>
            <a:r>
              <a:rPr lang="el-GR" sz="1600" b="0" i="0" u="none" strike="noStrike" baseline="0" dirty="0">
                <a:solidFill>
                  <a:srgbClr val="000000"/>
                </a:solidFill>
                <a:latin typeface="PFTransport"/>
              </a:rPr>
              <a:t>Την εξημέρωση φυτών και ζώων ακολουθούσε σχεδόν πάντοτε η διάχυσή τους σε νέες περιοχές. </a:t>
            </a:r>
            <a:endParaRPr lang="en-US" sz="1600" b="0" i="0" u="none" strike="noStrike" baseline="0" dirty="0">
              <a:solidFill>
                <a:srgbClr val="000000"/>
              </a:solidFill>
              <a:latin typeface="PFTransport"/>
            </a:endParaRPr>
          </a:p>
          <a:p>
            <a:pPr marL="285750" indent="-285750" algn="just">
              <a:buFont typeface="Courier New" panose="02070309020205020404" pitchFamily="49" charset="0"/>
              <a:buChar char="o"/>
            </a:pPr>
            <a:endParaRPr lang="en-US" sz="1600" dirty="0">
              <a:latin typeface="PFTransport"/>
            </a:endParaRPr>
          </a:p>
          <a:p>
            <a:pPr marL="285750" indent="-285750" algn="just">
              <a:buFont typeface="Courier New" panose="02070309020205020404" pitchFamily="49" charset="0"/>
              <a:buChar char="o"/>
            </a:pPr>
            <a:r>
              <a:rPr lang="el-GR" sz="1600" b="0" i="0" u="none" strike="noStrike" baseline="0" dirty="0">
                <a:solidFill>
                  <a:srgbClr val="000000"/>
                </a:solidFill>
                <a:latin typeface="PFTransport"/>
              </a:rPr>
              <a:t>Η διαδικασία αυτή ξεκίνησε την προϊστορική εποχή, εντάθηκε όμως στη διάρκεια των νεότερων χρόνων. </a:t>
            </a:r>
            <a:endParaRPr lang="en-US" sz="1600" b="0" i="0" u="none" strike="noStrike" baseline="0" dirty="0">
              <a:solidFill>
                <a:srgbClr val="000000"/>
              </a:solidFill>
              <a:latin typeface="PFTransport"/>
            </a:endParaRPr>
          </a:p>
          <a:p>
            <a:pPr marL="285750" indent="-285750" algn="just">
              <a:buFont typeface="Courier New" panose="02070309020205020404" pitchFamily="49" charset="0"/>
              <a:buChar char="o"/>
            </a:pPr>
            <a:endParaRPr lang="en-US" sz="1600" dirty="0">
              <a:latin typeface="PFTransport"/>
            </a:endParaRPr>
          </a:p>
          <a:p>
            <a:pPr marL="285750" indent="-285750" algn="just">
              <a:buFont typeface="Courier New" panose="02070309020205020404" pitchFamily="49" charset="0"/>
              <a:buChar char="o"/>
            </a:pPr>
            <a:r>
              <a:rPr lang="el-GR" sz="1600" b="0" i="0" u="none" strike="noStrike" baseline="0" dirty="0">
                <a:solidFill>
                  <a:srgbClr val="000000"/>
                </a:solidFill>
                <a:latin typeface="PFTransport"/>
              </a:rPr>
              <a:t>Τα άγρια, άλλα και τα εξημερωμένα φυτικά είδη μπορούν να διαχυθούν γεωγραφικά μέσω φυσικών μέσων, όπως τα υδάτινα και αέρια ρεύματα και το πεπτικό σύστημα πτηνών, εντόμων και άλλων ζώων. </a:t>
            </a:r>
            <a:endParaRPr lang="en-US" sz="1600" b="0" i="0" u="none" strike="noStrike" baseline="0" dirty="0">
              <a:solidFill>
                <a:srgbClr val="000000"/>
              </a:solidFill>
              <a:latin typeface="PFTransport"/>
            </a:endParaRPr>
          </a:p>
          <a:p>
            <a:pPr marL="285750" indent="-285750" algn="just">
              <a:buFont typeface="Courier New" panose="02070309020205020404" pitchFamily="49" charset="0"/>
              <a:buChar char="o"/>
            </a:pPr>
            <a:endParaRPr lang="en-US" sz="1600" dirty="0">
              <a:latin typeface="PFTransport"/>
            </a:endParaRPr>
          </a:p>
          <a:p>
            <a:pPr marL="285750" indent="-285750" algn="just">
              <a:buFont typeface="Courier New" panose="02070309020205020404" pitchFamily="49" charset="0"/>
              <a:buChar char="o"/>
            </a:pPr>
            <a:r>
              <a:rPr lang="el-GR" sz="1600" b="0" i="0" u="none" strike="noStrike" baseline="0" dirty="0">
                <a:solidFill>
                  <a:srgbClr val="000000"/>
                </a:solidFill>
                <a:latin typeface="PFTransport"/>
              </a:rPr>
              <a:t>Ωστόσο, ο ίδιος ο άνθρωπος είναι αυτός που μεταφέρει συνήθως τα καλλιεργούμενα φυτικά είδη από τη μια περιοχή στην άλλη. </a:t>
            </a:r>
            <a:endParaRPr lang="en-US" sz="1600" b="0" i="0" u="none" strike="noStrike" baseline="0" dirty="0">
              <a:solidFill>
                <a:srgbClr val="000000"/>
              </a:solidFill>
              <a:latin typeface="PFTransport"/>
            </a:endParaRPr>
          </a:p>
          <a:p>
            <a:pPr marL="285750" indent="-285750" algn="just">
              <a:buFont typeface="Courier New" panose="02070309020205020404" pitchFamily="49" charset="0"/>
              <a:buChar char="o"/>
            </a:pPr>
            <a:endParaRPr lang="en-US" sz="1600" dirty="0">
              <a:latin typeface="PFTransport"/>
            </a:endParaRPr>
          </a:p>
          <a:p>
            <a:pPr marL="285750" indent="-285750" algn="just">
              <a:buFont typeface="Courier New" panose="02070309020205020404" pitchFamily="49" charset="0"/>
              <a:buChar char="o"/>
            </a:pPr>
            <a:r>
              <a:rPr lang="el-GR" sz="1600" b="0" i="0" u="none" strike="noStrike" baseline="0" dirty="0">
                <a:solidFill>
                  <a:srgbClr val="000000"/>
                </a:solidFill>
                <a:latin typeface="PFTransport"/>
              </a:rPr>
              <a:t>Έτσι, η διασπορά των εξημερωμένων φυτικών και ζωικών ειδών συνοδεύει την εγκατάσταση του ανθρώπου σε νέους τόπους. </a:t>
            </a:r>
            <a:endParaRPr lang="en-US" sz="1100" dirty="0"/>
          </a:p>
        </p:txBody>
      </p:sp>
    </p:spTree>
    <p:extLst>
      <p:ext uri="{BB962C8B-B14F-4D97-AF65-F5344CB8AC3E}">
        <p14:creationId xmlns:p14="http://schemas.microsoft.com/office/powerpoint/2010/main" val="2758799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7D95A2-91F6-EF3D-751A-0976C09FC564}"/>
              </a:ext>
            </a:extLst>
          </p:cNvPr>
          <p:cNvPicPr>
            <a:picLocks noChangeAspect="1"/>
          </p:cNvPicPr>
          <p:nvPr/>
        </p:nvPicPr>
        <p:blipFill>
          <a:blip r:embed="rId2"/>
          <a:stretch>
            <a:fillRect/>
          </a:stretch>
        </p:blipFill>
        <p:spPr>
          <a:xfrm>
            <a:off x="7315200" y="2477386"/>
            <a:ext cx="1786270" cy="2666113"/>
          </a:xfrm>
          <a:prstGeom prst="rect">
            <a:avLst/>
          </a:prstGeom>
        </p:spPr>
      </p:pic>
      <p:sp>
        <p:nvSpPr>
          <p:cNvPr id="3" name="TextBox 2">
            <a:extLst>
              <a:ext uri="{FF2B5EF4-FFF2-40B4-BE49-F238E27FC236}">
                <a16:creationId xmlns:a16="http://schemas.microsoft.com/office/drawing/2014/main" id="{CAF04206-2E60-EA73-F611-F5AF87B64377}"/>
              </a:ext>
            </a:extLst>
          </p:cNvPr>
          <p:cNvSpPr txBox="1"/>
          <p:nvPr/>
        </p:nvSpPr>
        <p:spPr>
          <a:xfrm>
            <a:off x="403779" y="1374755"/>
            <a:ext cx="6612589" cy="3416320"/>
          </a:xfrm>
          <a:prstGeom prst="rect">
            <a:avLst/>
          </a:prstGeom>
          <a:noFill/>
        </p:spPr>
        <p:txBody>
          <a:bodyPr wrap="square">
            <a:spAutoFit/>
          </a:bodyPr>
          <a:lstStyle/>
          <a:p>
            <a:pPr algn="ctr"/>
            <a:r>
              <a:rPr lang="el-GR" sz="1800" dirty="0">
                <a:solidFill>
                  <a:schemeClr val="accent1"/>
                </a:solidFill>
                <a:latin typeface="PFTransport"/>
              </a:rPr>
              <a:t>π.χ</a:t>
            </a:r>
            <a:r>
              <a:rPr lang="el-GR" sz="1800" b="0" i="0" u="none" strike="noStrike" baseline="0" dirty="0">
                <a:solidFill>
                  <a:schemeClr val="accent1"/>
                </a:solidFill>
                <a:latin typeface="PFTransport"/>
              </a:rPr>
              <a:t>, </a:t>
            </a:r>
          </a:p>
          <a:p>
            <a:pPr algn="just"/>
            <a:r>
              <a:rPr lang="el-GR" sz="1800" dirty="0">
                <a:latin typeface="PFTransport"/>
              </a:rPr>
              <a:t>Σ</a:t>
            </a:r>
            <a:r>
              <a:rPr lang="el-GR" sz="1800" b="0" i="0" u="none" strike="noStrike" baseline="0" dirty="0">
                <a:solidFill>
                  <a:srgbClr val="000000"/>
                </a:solidFill>
                <a:latin typeface="PFTransport"/>
              </a:rPr>
              <a:t>την ανατολική Aφρική η έλευση των νέων δημητριακών επέφερε κι εκεί δραστικές αλλαγές. </a:t>
            </a:r>
          </a:p>
          <a:p>
            <a:pPr algn="just"/>
            <a:endParaRPr lang="el-GR" sz="1800" dirty="0">
              <a:latin typeface="PFTransport"/>
            </a:endParaRPr>
          </a:p>
          <a:p>
            <a:pPr algn="just"/>
            <a:r>
              <a:rPr lang="el-GR" sz="1800" b="0" i="0" u="none" strike="noStrike" baseline="0" dirty="0">
                <a:solidFill>
                  <a:srgbClr val="000000"/>
                </a:solidFill>
                <a:latin typeface="PFTransport"/>
              </a:rPr>
              <a:t>Η διατροφή έπαψε να βασίζεται στα παραδοσιακά δημητριακά, τον σόργο και το κεχρί, τα οποία απαιτούσαν επίμονη επεξεργασία, για να αλεστούν και να γίνουν εύληπτα, και τη θέση τους πήρε το καλαμπόκι.</a:t>
            </a:r>
          </a:p>
          <a:p>
            <a:pPr algn="just"/>
            <a:endParaRPr lang="el-GR" sz="1800" dirty="0">
              <a:latin typeface="PFTransport"/>
            </a:endParaRPr>
          </a:p>
          <a:p>
            <a:pPr algn="just"/>
            <a:r>
              <a:rPr lang="el-GR" sz="1800" b="0" i="0" u="none" strike="noStrike" baseline="0" dirty="0">
                <a:solidFill>
                  <a:srgbClr val="000000"/>
                </a:solidFill>
                <a:latin typeface="PFTransport"/>
              </a:rPr>
              <a:t> Στην κεντρική και δυτική Aφρική, τα σιτηρά και η κασσάβα αντικατέστησαν το γιαμ, ως πυλώνες της διατροφής των τοπικών κοινωνιών. </a:t>
            </a:r>
            <a:endParaRPr lang="en-US" sz="1200" dirty="0"/>
          </a:p>
        </p:txBody>
      </p:sp>
      <p:pic>
        <p:nvPicPr>
          <p:cNvPr id="4" name="Picture 3">
            <a:extLst>
              <a:ext uri="{FF2B5EF4-FFF2-40B4-BE49-F238E27FC236}">
                <a16:creationId xmlns:a16="http://schemas.microsoft.com/office/drawing/2014/main" id="{0E57B3FE-C624-E67A-55F7-858C234D1687}"/>
              </a:ext>
            </a:extLst>
          </p:cNvPr>
          <p:cNvPicPr>
            <a:picLocks noChangeAspect="1"/>
          </p:cNvPicPr>
          <p:nvPr/>
        </p:nvPicPr>
        <p:blipFill rotWithShape="1">
          <a:blip r:embed="rId3"/>
          <a:srcRect r="5387"/>
          <a:stretch/>
        </p:blipFill>
        <p:spPr>
          <a:xfrm>
            <a:off x="7315200" y="1"/>
            <a:ext cx="1743740" cy="2571750"/>
          </a:xfrm>
          <a:prstGeom prst="rect">
            <a:avLst/>
          </a:prstGeom>
        </p:spPr>
      </p:pic>
      <p:sp>
        <p:nvSpPr>
          <p:cNvPr id="6" name="TextBox 5">
            <a:extLst>
              <a:ext uri="{FF2B5EF4-FFF2-40B4-BE49-F238E27FC236}">
                <a16:creationId xmlns:a16="http://schemas.microsoft.com/office/drawing/2014/main" id="{8E25B717-D475-750D-9ACA-2414D24EAFCD}"/>
              </a:ext>
            </a:extLst>
          </p:cNvPr>
          <p:cNvSpPr txBox="1"/>
          <p:nvPr/>
        </p:nvSpPr>
        <p:spPr>
          <a:xfrm>
            <a:off x="232542" y="375241"/>
            <a:ext cx="69550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chemeClr val="accent2"/>
                </a:solidFill>
                <a:effectLst/>
                <a:uLnTx/>
                <a:uFillTx/>
                <a:latin typeface="PFTransport"/>
                <a:cs typeface="Arial"/>
                <a:sym typeface="Arial"/>
              </a:rPr>
              <a:t>Tα διατροφικά συστήματα και η δίαιτα επηρεάστηκαν με καθοριστικό τρόπο, όχι μόνο στην Ευρώπη, αλλά και σε άλλες περιοχές του κόσμου. </a:t>
            </a:r>
          </a:p>
        </p:txBody>
      </p:sp>
      <p:sp>
        <p:nvSpPr>
          <p:cNvPr id="13" name="TextBox 12">
            <a:extLst>
              <a:ext uri="{FF2B5EF4-FFF2-40B4-BE49-F238E27FC236}">
                <a16:creationId xmlns:a16="http://schemas.microsoft.com/office/drawing/2014/main" id="{BCE83177-C78E-73D4-0447-253486AA97DA}"/>
              </a:ext>
            </a:extLst>
          </p:cNvPr>
          <p:cNvSpPr txBox="1"/>
          <p:nvPr/>
        </p:nvSpPr>
        <p:spPr>
          <a:xfrm>
            <a:off x="7495955" y="4863348"/>
            <a:ext cx="1180214" cy="307777"/>
          </a:xfrm>
          <a:prstGeom prst="rect">
            <a:avLst/>
          </a:prstGeom>
          <a:noFill/>
        </p:spPr>
        <p:txBody>
          <a:bodyPr wrap="square">
            <a:spAutoFit/>
          </a:bodyPr>
          <a:lstStyle/>
          <a:p>
            <a:r>
              <a:rPr kumimoji="0" lang="el-GR" i="0" u="none" strike="noStrike" kern="0" cap="none" spc="0" normalizeH="0" baseline="0" noProof="0" dirty="0">
                <a:ln>
                  <a:noFill/>
                </a:ln>
                <a:solidFill>
                  <a:srgbClr val="00682F"/>
                </a:solidFill>
                <a:effectLst/>
                <a:uLnTx/>
                <a:uFillTx/>
                <a:latin typeface="PFTransport"/>
                <a:cs typeface="Arial"/>
                <a:sym typeface="Arial"/>
              </a:rPr>
              <a:t>κασσάβα</a:t>
            </a:r>
            <a:endParaRPr lang="en-US" sz="1100" dirty="0">
              <a:solidFill>
                <a:srgbClr val="00682F"/>
              </a:solidFill>
            </a:endParaRPr>
          </a:p>
        </p:txBody>
      </p:sp>
    </p:spTree>
    <p:extLst>
      <p:ext uri="{BB962C8B-B14F-4D97-AF65-F5344CB8AC3E}">
        <p14:creationId xmlns:p14="http://schemas.microsoft.com/office/powerpoint/2010/main" val="598744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AC7021-D68B-D129-AECE-EAD863C3BA2A}"/>
              </a:ext>
            </a:extLst>
          </p:cNvPr>
          <p:cNvSpPr txBox="1"/>
          <p:nvPr/>
        </p:nvSpPr>
        <p:spPr>
          <a:xfrm>
            <a:off x="2286000" y="386282"/>
            <a:ext cx="4572000" cy="461665"/>
          </a:xfrm>
          <a:prstGeom prst="rect">
            <a:avLst/>
          </a:prstGeom>
          <a:noFill/>
        </p:spPr>
        <p:txBody>
          <a:bodyPr wrap="square">
            <a:spAutoFit/>
          </a:bodyPr>
          <a:lstStyle/>
          <a:p>
            <a:pPr algn="ctr"/>
            <a:r>
              <a:rPr lang="el-GR" sz="2400" b="1" dirty="0">
                <a:solidFill>
                  <a:schemeClr val="accent1"/>
                </a:solidFill>
                <a:latin typeface="PFTransport"/>
              </a:rPr>
              <a:t>Ε</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υφραντικά </a:t>
            </a:r>
            <a:r>
              <a:rPr lang="el-GR" sz="2400" b="1" dirty="0">
                <a:solidFill>
                  <a:schemeClr val="accent1"/>
                </a:solidFill>
                <a:latin typeface="PFTransport"/>
              </a:rPr>
              <a:t>Ε</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ίδη</a:t>
            </a:r>
            <a:endParaRPr lang="en-US" sz="1800" b="1" dirty="0">
              <a:solidFill>
                <a:schemeClr val="accent1"/>
              </a:solidFill>
            </a:endParaRPr>
          </a:p>
        </p:txBody>
      </p:sp>
      <p:sp>
        <p:nvSpPr>
          <p:cNvPr id="6" name="Arrow: Left-Right 5">
            <a:extLst>
              <a:ext uri="{FF2B5EF4-FFF2-40B4-BE49-F238E27FC236}">
                <a16:creationId xmlns:a16="http://schemas.microsoft.com/office/drawing/2014/main" id="{646CCFCF-064B-8A80-8049-2CED51F30890}"/>
              </a:ext>
            </a:extLst>
          </p:cNvPr>
          <p:cNvSpPr/>
          <p:nvPr/>
        </p:nvSpPr>
        <p:spPr>
          <a:xfrm>
            <a:off x="340241" y="882502"/>
            <a:ext cx="8463517" cy="3774558"/>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8" name="TextBox 7">
            <a:extLst>
              <a:ext uri="{FF2B5EF4-FFF2-40B4-BE49-F238E27FC236}">
                <a16:creationId xmlns:a16="http://schemas.microsoft.com/office/drawing/2014/main" id="{95C733D3-CA91-56DF-33BC-A26D178E4A56}"/>
              </a:ext>
            </a:extLst>
          </p:cNvPr>
          <p:cNvSpPr txBox="1"/>
          <p:nvPr/>
        </p:nvSpPr>
        <p:spPr>
          <a:xfrm>
            <a:off x="1319766" y="1892618"/>
            <a:ext cx="650446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Σε αντίθεση με το καλαμπόκι και την πατάτα, είδη τα οποία παρέχουν πολύτιμες θερμίδες και προσαρμόστηκαν στις κλιματολογικές συνθήκες των ευρωπαϊκών εδαφών, τα διάφορα ευφραντικά είδη, όπως </a:t>
            </a:r>
            <a:r>
              <a:rPr kumimoji="0" lang="el-GR" sz="1800" b="0" i="0" u="none" strike="noStrike" kern="0" cap="none" spc="0" normalizeH="0" baseline="0" noProof="0" dirty="0">
                <a:ln>
                  <a:noFill/>
                </a:ln>
                <a:solidFill>
                  <a:schemeClr val="accent2"/>
                </a:solidFill>
                <a:effectLst/>
                <a:uLnTx/>
                <a:uFillTx/>
                <a:latin typeface="PFTransport"/>
                <a:cs typeface="Arial"/>
                <a:sym typeface="Arial"/>
              </a:rPr>
              <a:t>η ζάχαρη, η σοκολάτα, ο καφές και το τσάι,</a:t>
            </a:r>
            <a:r>
              <a:rPr kumimoji="0" lang="el-GR" sz="1800" b="0" i="0" u="none" strike="noStrike" kern="0" cap="none" spc="0" normalizeH="0" baseline="0" noProof="0" dirty="0">
                <a:ln>
                  <a:noFill/>
                </a:ln>
                <a:solidFill>
                  <a:srgbClr val="000000"/>
                </a:solidFill>
                <a:effectLst/>
                <a:uLnTx/>
                <a:uFillTx/>
                <a:latin typeface="PFTransport"/>
                <a:cs typeface="Arial"/>
                <a:sym typeface="Arial"/>
              </a:rPr>
              <a:t> υιοθετήθηκαν ως είδη πολυτελείας, πρώτα από τους πλούσιους και μόνο αρκετά αργότερα και από τις φτωχές τάξεις. </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461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149"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577968" y="713812"/>
            <a:ext cx="4187469" cy="2582690"/>
          </a:xfrm>
        </p:spPr>
        <p:txBody>
          <a:bodyPr/>
          <a:lstStyle/>
          <a:p>
            <a:pPr algn="just"/>
            <a:r>
              <a:rPr lang="el-GR" sz="1600" b="0" i="0" u="none" strike="noStrike" baseline="0" dirty="0">
                <a:solidFill>
                  <a:srgbClr val="000000"/>
                </a:solidFill>
                <a:latin typeface="PFTransport"/>
              </a:rPr>
              <a:t>O καφές κατέφθασε στην Aραβία από την Aιθιοπία μεταξύ 13ου και 14ου αιώνα, και εκεί αναπτύχθηκε η καλλιέργειά του. Ταξίδεψε έως την Aίγυπτο, και από εκεί στην Oθωμανική Aυτοκρατορία και την Aνατολή, και μέχρι τις Iνδίες. Τον 17ο αιώνα, βρίσκει την υποδοχή που του άρμοζε στο Παρίσι. Εκεί αρχίζει η δημόσια κατανάλωσή του και κάνουν την εμφάνισή τους τα πρώτα καφενεία. Η μόδα του καφέ διαδόθηκε γρήγορα στη Γερμανία, την Iταλία, την Iσπανία, την Πορτογαλία και την Aγγλία.</a:t>
            </a:r>
            <a:endParaRPr lang="el-GR" sz="1600" b="0" i="0" u="none" strike="noStrike" baseline="0" dirty="0">
              <a:solidFill>
                <a:schemeClr val="accent1"/>
              </a:solidFill>
              <a:latin typeface="WGPDOY+PFLithoText-Bold"/>
            </a:endParaRPr>
          </a:p>
        </p:txBody>
      </p:sp>
      <p:sp>
        <p:nvSpPr>
          <p:cNvPr id="3" name="TextBox 2">
            <a:extLst>
              <a:ext uri="{FF2B5EF4-FFF2-40B4-BE49-F238E27FC236}">
                <a16:creationId xmlns:a16="http://schemas.microsoft.com/office/drawing/2014/main" id="{2A54E771-D27F-1BCE-DCEA-8CABD16D2D8E}"/>
              </a:ext>
            </a:extLst>
          </p:cNvPr>
          <p:cNvSpPr txBox="1"/>
          <p:nvPr/>
        </p:nvSpPr>
        <p:spPr>
          <a:xfrm>
            <a:off x="3795722" y="4082417"/>
            <a:ext cx="1552353" cy="461665"/>
          </a:xfrm>
          <a:prstGeom prst="rect">
            <a:avLst/>
          </a:prstGeom>
          <a:noFill/>
        </p:spPr>
        <p:txBody>
          <a:bodyPr wrap="square">
            <a:spAutoFit/>
          </a:bodyPr>
          <a:lstStyle/>
          <a:p>
            <a:pPr algn="ctr"/>
            <a:r>
              <a:rPr lang="el-GR" sz="2400" b="1" dirty="0">
                <a:solidFill>
                  <a:schemeClr val="tx2"/>
                </a:solidFill>
                <a:latin typeface="PFTransport"/>
              </a:rPr>
              <a:t>Κ</a:t>
            </a:r>
            <a:r>
              <a:rPr lang="el-GR" sz="2400" b="1" i="0" u="none" strike="noStrike" baseline="0" dirty="0">
                <a:solidFill>
                  <a:schemeClr val="tx2"/>
                </a:solidFill>
                <a:latin typeface="PFTransport"/>
              </a:rPr>
              <a:t>αφές</a:t>
            </a:r>
            <a:r>
              <a:rPr lang="el-GR" sz="1900" b="0" i="0" u="none" strike="noStrike" baseline="0" dirty="0">
                <a:solidFill>
                  <a:srgbClr val="000000"/>
                </a:solidFill>
                <a:latin typeface="PFTransport"/>
              </a:rPr>
              <a:t> </a:t>
            </a:r>
            <a:endParaRPr lang="en-US" dirty="0"/>
          </a:p>
        </p:txBody>
      </p:sp>
      <p:pic>
        <p:nvPicPr>
          <p:cNvPr id="2" name="Picture 1">
            <a:extLst>
              <a:ext uri="{FF2B5EF4-FFF2-40B4-BE49-F238E27FC236}">
                <a16:creationId xmlns:a16="http://schemas.microsoft.com/office/drawing/2014/main" id="{313A444C-218A-FCB6-D6B5-C517C91AFE07}"/>
              </a:ext>
            </a:extLst>
          </p:cNvPr>
          <p:cNvPicPr>
            <a:picLocks noChangeAspect="1"/>
          </p:cNvPicPr>
          <p:nvPr/>
        </p:nvPicPr>
        <p:blipFill rotWithShape="1">
          <a:blip r:embed="rId3"/>
          <a:srcRect l="21584" t="26414" r="25888" b="11129"/>
          <a:stretch/>
        </p:blipFill>
        <p:spPr>
          <a:xfrm>
            <a:off x="1915067" y="3309620"/>
            <a:ext cx="1059081" cy="1282312"/>
          </a:xfrm>
          <a:prstGeom prst="rect">
            <a:avLst/>
          </a:prstGeom>
        </p:spPr>
      </p:pic>
      <p:pic>
        <p:nvPicPr>
          <p:cNvPr id="5" name="Picture 4">
            <a:extLst>
              <a:ext uri="{FF2B5EF4-FFF2-40B4-BE49-F238E27FC236}">
                <a16:creationId xmlns:a16="http://schemas.microsoft.com/office/drawing/2014/main" id="{F8FE6F84-F64A-1D1A-E424-DA765282ED73}"/>
              </a:ext>
            </a:extLst>
          </p:cNvPr>
          <p:cNvPicPr>
            <a:picLocks noChangeAspect="1"/>
          </p:cNvPicPr>
          <p:nvPr/>
        </p:nvPicPr>
        <p:blipFill>
          <a:blip r:embed="rId4"/>
          <a:stretch>
            <a:fillRect/>
          </a:stretch>
        </p:blipFill>
        <p:spPr>
          <a:xfrm>
            <a:off x="5875661" y="3483000"/>
            <a:ext cx="1485019" cy="1108932"/>
          </a:xfrm>
          <a:prstGeom prst="rect">
            <a:avLst/>
          </a:prstGeom>
        </p:spPr>
      </p:pic>
      <p:sp>
        <p:nvSpPr>
          <p:cNvPr id="7" name="TextBox 6">
            <a:extLst>
              <a:ext uri="{FF2B5EF4-FFF2-40B4-BE49-F238E27FC236}">
                <a16:creationId xmlns:a16="http://schemas.microsoft.com/office/drawing/2014/main" id="{325175CF-9EDD-DCF8-8C30-90DB5AD1D535}"/>
              </a:ext>
            </a:extLst>
          </p:cNvPr>
          <p:cNvSpPr txBox="1"/>
          <p:nvPr/>
        </p:nvSpPr>
        <p:spPr>
          <a:xfrm>
            <a:off x="6360549" y="1154279"/>
            <a:ext cx="1660500" cy="1755219"/>
          </a:xfrm>
          <a:prstGeom prst="round2Diag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kumimoji="0" lang="el-GR" b="0" i="0" u="none" strike="noStrike" kern="0" cap="none" spc="0" normalizeH="0" baseline="0" noProof="0" dirty="0">
                <a:ln>
                  <a:noFill/>
                </a:ln>
                <a:solidFill>
                  <a:srgbClr val="000000"/>
                </a:solidFill>
                <a:effectLst/>
                <a:uLnTx/>
                <a:uFillTx/>
                <a:latin typeface="PFTransport"/>
                <a:ea typeface="Arimo"/>
                <a:cs typeface="Arimo"/>
                <a:sym typeface="Arimo"/>
              </a:rPr>
              <a:t>Σύμφωνα με τον F. Braudel, τα πρώτα καφενεία εμφανίστηκαν στο Παρίσι τη δεκαετία του 1670. </a:t>
            </a:r>
            <a:endParaRPr lang="en-US" sz="1200" dirty="0"/>
          </a:p>
        </p:txBody>
      </p:sp>
    </p:spTree>
    <p:extLst>
      <p:ext uri="{BB962C8B-B14F-4D97-AF65-F5344CB8AC3E}">
        <p14:creationId xmlns:p14="http://schemas.microsoft.com/office/powerpoint/2010/main" val="4025090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149"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393952" y="1036462"/>
            <a:ext cx="4496929" cy="2348485"/>
          </a:xfrm>
        </p:spPr>
        <p:txBody>
          <a:bodyPr/>
          <a:lstStyle/>
          <a:p>
            <a:pPr algn="just"/>
            <a:r>
              <a:rPr lang="el-GR" sz="1600" b="0" i="0" u="none" strike="noStrike" baseline="0" dirty="0">
                <a:solidFill>
                  <a:srgbClr val="000000"/>
                </a:solidFill>
                <a:latin typeface="PFTransport"/>
              </a:rPr>
              <a:t>Όπως συνέβη με τη σοκολάτα και το τσάι, ο καφές παρουσιάστηκε σαν ένα θαυματουργό φάρμακο. Εξυμνήθηκε από την αστική τάξη, για την ιδιότητά του να κρατά τον άνθρωπο νηφάλιο και σε εγρήγορση. </a:t>
            </a:r>
            <a:br>
              <a:rPr lang="el-GR" sz="1600" b="0" i="0" u="none" strike="noStrike" baseline="0" dirty="0">
                <a:solidFill>
                  <a:srgbClr val="000000"/>
                </a:solidFill>
                <a:latin typeface="PFTransport"/>
              </a:rPr>
            </a:br>
            <a:br>
              <a:rPr lang="el-GR" sz="1600" b="0" i="0" u="none" strike="noStrike" baseline="0" dirty="0">
                <a:solidFill>
                  <a:srgbClr val="000000"/>
                </a:solidFill>
                <a:latin typeface="PFTransport"/>
              </a:rPr>
            </a:br>
            <a:r>
              <a:rPr lang="el-GR" sz="1600" b="0" i="0" u="none" strike="noStrike" baseline="0" dirty="0">
                <a:solidFill>
                  <a:srgbClr val="000000"/>
                </a:solidFill>
                <a:latin typeface="PFTransport"/>
              </a:rPr>
              <a:t>Αυτές οι ιδιότητες τον έφεραν σε ευθεία αντίθεση με τα αλκοολούχα ποτά, την μπίρα και το κρασί, τα παραδοσιακά ποτά που κατανάλωναν οι κάτοικοι της Ευρώπης. Χρειάστηκε μόνο μισός αιώνας για να εθιστούν οι κάτοικοι των αστικών κέντρων στο νέο πρωινό ρόφημα. </a:t>
            </a:r>
            <a:endParaRPr lang="el-GR" sz="1600" b="0" i="0" u="none" strike="noStrike" baseline="0" dirty="0">
              <a:solidFill>
                <a:schemeClr val="accent1"/>
              </a:solidFill>
              <a:latin typeface="WGPDOY+PFLithoText-Bold"/>
            </a:endParaRPr>
          </a:p>
        </p:txBody>
      </p:sp>
      <p:sp>
        <p:nvSpPr>
          <p:cNvPr id="3" name="TextBox 2">
            <a:extLst>
              <a:ext uri="{FF2B5EF4-FFF2-40B4-BE49-F238E27FC236}">
                <a16:creationId xmlns:a16="http://schemas.microsoft.com/office/drawing/2014/main" id="{2A54E771-D27F-1BCE-DCEA-8CABD16D2D8E}"/>
              </a:ext>
            </a:extLst>
          </p:cNvPr>
          <p:cNvSpPr txBox="1"/>
          <p:nvPr/>
        </p:nvSpPr>
        <p:spPr>
          <a:xfrm>
            <a:off x="3795773" y="4018410"/>
            <a:ext cx="1552353" cy="461665"/>
          </a:xfrm>
          <a:prstGeom prst="rect">
            <a:avLst/>
          </a:prstGeom>
          <a:noFill/>
        </p:spPr>
        <p:txBody>
          <a:bodyPr wrap="square">
            <a:spAutoFit/>
          </a:bodyPr>
          <a:lstStyle/>
          <a:p>
            <a:pPr algn="ctr"/>
            <a:r>
              <a:rPr lang="el-GR" sz="2400" b="1" dirty="0">
                <a:solidFill>
                  <a:schemeClr val="tx2"/>
                </a:solidFill>
                <a:latin typeface="PFTransport"/>
              </a:rPr>
              <a:t>Κ</a:t>
            </a:r>
            <a:r>
              <a:rPr lang="el-GR" sz="2400" b="1" i="0" u="none" strike="noStrike" baseline="0" dirty="0">
                <a:solidFill>
                  <a:schemeClr val="tx2"/>
                </a:solidFill>
                <a:latin typeface="PFTransport"/>
              </a:rPr>
              <a:t>αφές</a:t>
            </a:r>
            <a:r>
              <a:rPr lang="el-GR" sz="1900" b="0" i="0" u="none" strike="noStrike" baseline="0" dirty="0">
                <a:solidFill>
                  <a:srgbClr val="000000"/>
                </a:solidFill>
                <a:latin typeface="PFTransport"/>
              </a:rPr>
              <a:t> </a:t>
            </a:r>
            <a:endParaRPr lang="en-US" dirty="0"/>
          </a:p>
        </p:txBody>
      </p:sp>
      <p:pic>
        <p:nvPicPr>
          <p:cNvPr id="5" name="Picture 4">
            <a:extLst>
              <a:ext uri="{FF2B5EF4-FFF2-40B4-BE49-F238E27FC236}">
                <a16:creationId xmlns:a16="http://schemas.microsoft.com/office/drawing/2014/main" id="{F8FE6F84-F64A-1D1A-E424-DA765282ED73}"/>
              </a:ext>
            </a:extLst>
          </p:cNvPr>
          <p:cNvPicPr>
            <a:picLocks noChangeAspect="1"/>
          </p:cNvPicPr>
          <p:nvPr/>
        </p:nvPicPr>
        <p:blipFill>
          <a:blip r:embed="rId3"/>
          <a:stretch>
            <a:fillRect/>
          </a:stretch>
        </p:blipFill>
        <p:spPr>
          <a:xfrm>
            <a:off x="6161984" y="3459086"/>
            <a:ext cx="1498031" cy="1118649"/>
          </a:xfrm>
          <a:prstGeom prst="rect">
            <a:avLst/>
          </a:prstGeom>
        </p:spPr>
      </p:pic>
      <p:sp>
        <p:nvSpPr>
          <p:cNvPr id="6" name="TextBox 5">
            <a:extLst>
              <a:ext uri="{FF2B5EF4-FFF2-40B4-BE49-F238E27FC236}">
                <a16:creationId xmlns:a16="http://schemas.microsoft.com/office/drawing/2014/main" id="{B3A32644-ABAD-9E1D-03D0-FAE40B8CFC2C}"/>
              </a:ext>
            </a:extLst>
          </p:cNvPr>
          <p:cNvSpPr txBox="1"/>
          <p:nvPr/>
        </p:nvSpPr>
        <p:spPr>
          <a:xfrm>
            <a:off x="6058829" y="1036462"/>
            <a:ext cx="1809914" cy="2337703"/>
          </a:xfrm>
          <a:prstGeom prst="round2Diag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kumimoji="0" lang="el-GR" sz="1500" b="0" i="0" u="none" strike="noStrike" kern="0" cap="none" spc="0" normalizeH="0" baseline="0" noProof="0" dirty="0">
                <a:ln>
                  <a:noFill/>
                </a:ln>
                <a:solidFill>
                  <a:srgbClr val="000000"/>
                </a:solidFill>
                <a:effectLst/>
                <a:uLnTx/>
                <a:uFillTx/>
                <a:latin typeface="PFTransport"/>
                <a:ea typeface="Arimo"/>
                <a:cs typeface="Arimo"/>
                <a:sym typeface="Arimo"/>
              </a:rPr>
              <a:t>Όπως σημειώνει ο F. Braudel, ένας καφές μαζί με γάλα και λίγη ζάχαρη το πρωί «κρατούσε» τους εργάτες και τους διανοουμένους μέχρι το βράδυ.</a:t>
            </a:r>
            <a:endParaRPr lang="en-US" sz="1500" dirty="0"/>
          </a:p>
        </p:txBody>
      </p:sp>
    </p:spTree>
    <p:extLst>
      <p:ext uri="{BB962C8B-B14F-4D97-AF65-F5344CB8AC3E}">
        <p14:creationId xmlns:p14="http://schemas.microsoft.com/office/powerpoint/2010/main" val="1732457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56536" y="548426"/>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286045" y="177854"/>
            <a:ext cx="6891516" cy="2781574"/>
          </a:xfrm>
        </p:spPr>
        <p:txBody>
          <a:bodyPr/>
          <a:lstStyle/>
          <a:p>
            <a:pPr algn="just"/>
            <a:r>
              <a:rPr lang="el-GR" sz="1600" b="0" i="0" u="none" strike="noStrike" baseline="0" dirty="0">
                <a:solidFill>
                  <a:srgbClr val="000000"/>
                </a:solidFill>
                <a:latin typeface="PFTransport"/>
              </a:rPr>
              <a:t>Η </a:t>
            </a:r>
            <a:r>
              <a:rPr lang="el-GR" sz="1600" i="0" u="none" strike="noStrike" baseline="0" dirty="0">
                <a:solidFill>
                  <a:srgbClr val="000000"/>
                </a:solidFill>
                <a:latin typeface="PFTransport"/>
              </a:rPr>
              <a:t>σοκολάτα</a:t>
            </a:r>
            <a:r>
              <a:rPr lang="el-GR" sz="1600" b="0" i="0" u="none" strike="noStrike" baseline="0" dirty="0">
                <a:solidFill>
                  <a:srgbClr val="000000"/>
                </a:solidFill>
                <a:latin typeface="PFTransport"/>
              </a:rPr>
              <a:t> ήρθε κι αυτή από την Αμερική, στις αρχές του 16ου αιώνα. Ίχνη της σε αρχαίο μαγειρικό σκεύος μαρτυρούν ότι οι λαοί της κεντρικής Αμερικής έπιναν ρόφημα σοκολάτας εδώ και τουλάχιστον 2.700 χρόνια. Αυτή είναι και η αρχαιότερη τεκμηριωμένη χρήση του κακάου. </a:t>
            </a:r>
            <a:endParaRPr lang="el-GR" sz="1600" b="0" i="0" u="none" strike="noStrike" baseline="0" dirty="0">
              <a:solidFill>
                <a:schemeClr val="accent1"/>
              </a:solidFill>
              <a:latin typeface="WGPDOY+PFLithoText-Bold"/>
            </a:endParaRPr>
          </a:p>
        </p:txBody>
      </p:sp>
      <p:sp>
        <p:nvSpPr>
          <p:cNvPr id="3" name="TextBox 2">
            <a:extLst>
              <a:ext uri="{FF2B5EF4-FFF2-40B4-BE49-F238E27FC236}">
                <a16:creationId xmlns:a16="http://schemas.microsoft.com/office/drawing/2014/main" id="{2A54E771-D27F-1BCE-DCEA-8CABD16D2D8E}"/>
              </a:ext>
            </a:extLst>
          </p:cNvPr>
          <p:cNvSpPr txBox="1"/>
          <p:nvPr/>
        </p:nvSpPr>
        <p:spPr>
          <a:xfrm>
            <a:off x="3795773" y="3954826"/>
            <a:ext cx="1552353" cy="461665"/>
          </a:xfrm>
          <a:prstGeom prst="rect">
            <a:avLst/>
          </a:prstGeom>
          <a:noFill/>
        </p:spPr>
        <p:txBody>
          <a:bodyPr wrap="square">
            <a:spAutoFit/>
          </a:bodyPr>
          <a:lstStyle/>
          <a:p>
            <a:pPr algn="ctr"/>
            <a:r>
              <a:rPr lang="el-GR" sz="2400" b="1" dirty="0">
                <a:solidFill>
                  <a:schemeClr val="tx2"/>
                </a:solidFill>
                <a:latin typeface="PFTransport"/>
              </a:rPr>
              <a:t>Σ</a:t>
            </a:r>
            <a:r>
              <a:rPr lang="el-GR" sz="2400" b="1" i="0" u="none" strike="noStrike" baseline="0" dirty="0">
                <a:solidFill>
                  <a:schemeClr val="tx2"/>
                </a:solidFill>
                <a:latin typeface="PFTransport"/>
              </a:rPr>
              <a:t>οκολάτα</a:t>
            </a:r>
            <a:endParaRPr lang="en-US" dirty="0">
              <a:solidFill>
                <a:schemeClr val="tx2"/>
              </a:solidFill>
            </a:endParaRPr>
          </a:p>
        </p:txBody>
      </p:sp>
      <p:pic>
        <p:nvPicPr>
          <p:cNvPr id="7" name="Picture 6">
            <a:extLst>
              <a:ext uri="{FF2B5EF4-FFF2-40B4-BE49-F238E27FC236}">
                <a16:creationId xmlns:a16="http://schemas.microsoft.com/office/drawing/2014/main" id="{F98921FF-921F-B58B-BA97-3F47584C8648}"/>
              </a:ext>
            </a:extLst>
          </p:cNvPr>
          <p:cNvPicPr>
            <a:picLocks noChangeAspect="1"/>
          </p:cNvPicPr>
          <p:nvPr/>
        </p:nvPicPr>
        <p:blipFill>
          <a:blip r:embed="rId3"/>
          <a:stretch>
            <a:fillRect/>
          </a:stretch>
        </p:blipFill>
        <p:spPr>
          <a:xfrm>
            <a:off x="1176468" y="2672129"/>
            <a:ext cx="2398217" cy="1332342"/>
          </a:xfrm>
          <a:prstGeom prst="rect">
            <a:avLst/>
          </a:prstGeom>
        </p:spPr>
      </p:pic>
      <p:pic>
        <p:nvPicPr>
          <p:cNvPr id="2" name="Picture 1">
            <a:extLst>
              <a:ext uri="{FF2B5EF4-FFF2-40B4-BE49-F238E27FC236}">
                <a16:creationId xmlns:a16="http://schemas.microsoft.com/office/drawing/2014/main" id="{CE3E7C71-2443-3356-8FD9-E81468A17F2F}"/>
              </a:ext>
            </a:extLst>
          </p:cNvPr>
          <p:cNvPicPr>
            <a:picLocks noChangeAspect="1"/>
          </p:cNvPicPr>
          <p:nvPr/>
        </p:nvPicPr>
        <p:blipFill>
          <a:blip r:embed="rId4"/>
          <a:stretch>
            <a:fillRect/>
          </a:stretch>
        </p:blipFill>
        <p:spPr>
          <a:xfrm>
            <a:off x="5761688" y="1999784"/>
            <a:ext cx="2491097" cy="2491097"/>
          </a:xfrm>
          <a:prstGeom prst="rect">
            <a:avLst/>
          </a:prstGeom>
        </p:spPr>
      </p:pic>
    </p:spTree>
    <p:extLst>
      <p:ext uri="{BB962C8B-B14F-4D97-AF65-F5344CB8AC3E}">
        <p14:creationId xmlns:p14="http://schemas.microsoft.com/office/powerpoint/2010/main" val="1403506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56536" y="548426"/>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1247966" y="1529141"/>
            <a:ext cx="2483199" cy="2118369"/>
          </a:xfrm>
        </p:spPr>
        <p:txBody>
          <a:bodyPr/>
          <a:lstStyle/>
          <a:p>
            <a:pPr algn="just"/>
            <a:r>
              <a:rPr lang="el-GR" sz="1600" b="0" i="0" u="none" strike="noStrike" baseline="0" dirty="0">
                <a:solidFill>
                  <a:srgbClr val="000000"/>
                </a:solidFill>
                <a:latin typeface="PFTransport"/>
              </a:rPr>
              <a:t>Οι Μάγιας ήταν οι πρώτοι που ασχολήθηκαν με την οργανωμένη καλλιέργεια του κακαόδεντρου, στη χερσόνησο Γιουκατάν. </a:t>
            </a:r>
            <a:br>
              <a:rPr lang="el-GR" sz="1600" b="0" i="0" u="none" strike="noStrike" baseline="0" dirty="0">
                <a:solidFill>
                  <a:srgbClr val="000000"/>
                </a:solidFill>
                <a:latin typeface="PFTransport"/>
              </a:rPr>
            </a:br>
            <a:br>
              <a:rPr lang="el-GR" sz="1600" b="0" i="0" u="none" strike="noStrike" baseline="0" dirty="0">
                <a:solidFill>
                  <a:srgbClr val="000000"/>
                </a:solidFill>
                <a:latin typeface="PFTransport"/>
              </a:rPr>
            </a:br>
            <a:r>
              <a:rPr lang="el-GR" sz="1600" b="0" i="0" u="none" strike="noStrike" baseline="0" dirty="0">
                <a:solidFill>
                  <a:srgbClr val="000000"/>
                </a:solidFill>
                <a:latin typeface="PFTransport"/>
              </a:rPr>
              <a:t>Καβούρδιζαν και άλεθαν τους καρπούς, ανακάτευαν τη σκόνη με νερό, πρόσθεταν καυτερή πιπεριά και άλλα μπαχαρικά, κι έφτιαχναν ένα ρόφημα με πικρή και πικάντικη γεύση. </a:t>
            </a:r>
            <a:endParaRPr lang="el-GR" sz="1600" b="0" i="0" u="none" strike="noStrike" baseline="0" dirty="0">
              <a:solidFill>
                <a:schemeClr val="accent1"/>
              </a:solidFill>
              <a:latin typeface="WGPDOY+PFLithoText-Bold"/>
            </a:endParaRPr>
          </a:p>
        </p:txBody>
      </p:sp>
      <p:sp>
        <p:nvSpPr>
          <p:cNvPr id="3" name="TextBox 2">
            <a:extLst>
              <a:ext uri="{FF2B5EF4-FFF2-40B4-BE49-F238E27FC236}">
                <a16:creationId xmlns:a16="http://schemas.microsoft.com/office/drawing/2014/main" id="{2A54E771-D27F-1BCE-DCEA-8CABD16D2D8E}"/>
              </a:ext>
            </a:extLst>
          </p:cNvPr>
          <p:cNvSpPr txBox="1"/>
          <p:nvPr/>
        </p:nvSpPr>
        <p:spPr>
          <a:xfrm>
            <a:off x="3795773" y="3954826"/>
            <a:ext cx="1552353" cy="461665"/>
          </a:xfrm>
          <a:prstGeom prst="rect">
            <a:avLst/>
          </a:prstGeom>
          <a:noFill/>
        </p:spPr>
        <p:txBody>
          <a:bodyPr wrap="square">
            <a:spAutoFit/>
          </a:bodyPr>
          <a:lstStyle/>
          <a:p>
            <a:pPr algn="ctr"/>
            <a:r>
              <a:rPr lang="el-GR" sz="2400" b="1" dirty="0">
                <a:solidFill>
                  <a:schemeClr val="tx2"/>
                </a:solidFill>
                <a:latin typeface="PFTransport"/>
              </a:rPr>
              <a:t>Κακάο</a:t>
            </a:r>
            <a:endParaRPr lang="en-US" dirty="0">
              <a:solidFill>
                <a:schemeClr val="tx2"/>
              </a:solidFill>
            </a:endParaRPr>
          </a:p>
        </p:txBody>
      </p:sp>
      <p:pic>
        <p:nvPicPr>
          <p:cNvPr id="2" name="Picture 1">
            <a:extLst>
              <a:ext uri="{FF2B5EF4-FFF2-40B4-BE49-F238E27FC236}">
                <a16:creationId xmlns:a16="http://schemas.microsoft.com/office/drawing/2014/main" id="{7F807F17-0B6E-C493-B3B2-C8286A6E13CA}"/>
              </a:ext>
            </a:extLst>
          </p:cNvPr>
          <p:cNvPicPr>
            <a:picLocks noChangeAspect="1"/>
          </p:cNvPicPr>
          <p:nvPr/>
        </p:nvPicPr>
        <p:blipFill rotWithShape="1">
          <a:blip r:embed="rId3"/>
          <a:srcRect l="7345"/>
          <a:stretch/>
        </p:blipFill>
        <p:spPr>
          <a:xfrm>
            <a:off x="4222596" y="698514"/>
            <a:ext cx="3456878" cy="1958635"/>
          </a:xfrm>
          <a:prstGeom prst="rect">
            <a:avLst/>
          </a:prstGeom>
        </p:spPr>
      </p:pic>
      <p:pic>
        <p:nvPicPr>
          <p:cNvPr id="5" name="Picture 4">
            <a:extLst>
              <a:ext uri="{FF2B5EF4-FFF2-40B4-BE49-F238E27FC236}">
                <a16:creationId xmlns:a16="http://schemas.microsoft.com/office/drawing/2014/main" id="{7FED2236-0B73-957D-10E0-45057A70A2F3}"/>
              </a:ext>
            </a:extLst>
          </p:cNvPr>
          <p:cNvPicPr>
            <a:picLocks noChangeAspect="1"/>
          </p:cNvPicPr>
          <p:nvPr/>
        </p:nvPicPr>
        <p:blipFill>
          <a:blip r:embed="rId4"/>
          <a:stretch>
            <a:fillRect/>
          </a:stretch>
        </p:blipFill>
        <p:spPr>
          <a:xfrm>
            <a:off x="5677141" y="2921243"/>
            <a:ext cx="2532390" cy="1406883"/>
          </a:xfrm>
          <a:prstGeom prst="rect">
            <a:avLst/>
          </a:prstGeom>
        </p:spPr>
      </p:pic>
    </p:spTree>
    <p:extLst>
      <p:ext uri="{BB962C8B-B14F-4D97-AF65-F5344CB8AC3E}">
        <p14:creationId xmlns:p14="http://schemas.microsoft.com/office/powerpoint/2010/main" val="416271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56536" y="548426"/>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itle 18">
            <a:extLst>
              <a:ext uri="{FF2B5EF4-FFF2-40B4-BE49-F238E27FC236}">
                <a16:creationId xmlns:a16="http://schemas.microsoft.com/office/drawing/2014/main" id="{851D8A9A-E43C-61EA-87EF-C7A21BC72A12}"/>
              </a:ext>
            </a:extLst>
          </p:cNvPr>
          <p:cNvSpPr>
            <a:spLocks noGrp="1"/>
          </p:cNvSpPr>
          <p:nvPr>
            <p:ph type="title"/>
          </p:nvPr>
        </p:nvSpPr>
        <p:spPr>
          <a:xfrm>
            <a:off x="3343053" y="523573"/>
            <a:ext cx="4832636" cy="3121493"/>
          </a:xfrm>
        </p:spPr>
        <p:txBody>
          <a:bodyPr/>
          <a:lstStyle/>
          <a:p>
            <a:pPr algn="just"/>
            <a:r>
              <a:rPr lang="el-GR" sz="1600" b="0" i="0" u="none" strike="noStrike" baseline="0" dirty="0">
                <a:solidFill>
                  <a:srgbClr val="000000"/>
                </a:solidFill>
                <a:latin typeface="PFTransport"/>
              </a:rPr>
              <a:t>Ο Ισπανός κατακτητής του Μεξικού H. Cortes γράφει πως στη συνάντησή του με τον Αζτέκο αυτοκράτορα Μοντεσούμα το 1519 παρακολούθησε να σερβίρεται σοκολάτα σε χρυσά κύπελλα, ως τυπικό μέρος του δείπνου του αυτοκράτορα και των ακολούθων του. </a:t>
            </a:r>
            <a:br>
              <a:rPr lang="el-GR" sz="1600" b="0" i="0" u="none" strike="noStrike" baseline="0" dirty="0">
                <a:solidFill>
                  <a:srgbClr val="000000"/>
                </a:solidFill>
                <a:latin typeface="PFTransport"/>
              </a:rPr>
            </a:br>
            <a:br>
              <a:rPr lang="el-GR" sz="1600" b="0" i="0" u="none" strike="noStrike" baseline="0" dirty="0">
                <a:solidFill>
                  <a:srgbClr val="000000"/>
                </a:solidFill>
                <a:latin typeface="PFTransport"/>
              </a:rPr>
            </a:br>
            <a:r>
              <a:rPr lang="el-GR" sz="1600" b="0" i="0" u="none" strike="noStrike" baseline="0" dirty="0">
                <a:solidFill>
                  <a:srgbClr val="000000"/>
                </a:solidFill>
                <a:latin typeface="PFTransport"/>
              </a:rPr>
              <a:t>Ο Cortes πήρε μαζί του καρπούς του κακάου και τους πήγε στη βασιλική αυλή της Ισπανίας, όπου η ιδέα της προσθήκης ζάχαρης έδωσε στη σοκολάτα τη γλυκιά γεύση που γνωρίζουμε. </a:t>
            </a:r>
            <a:endParaRPr lang="el-GR" sz="1600" b="0" i="0" u="none" strike="noStrike" baseline="0" dirty="0">
              <a:solidFill>
                <a:schemeClr val="accent1"/>
              </a:solidFill>
              <a:latin typeface="WGPDOY+PFLithoText-Bold"/>
            </a:endParaRPr>
          </a:p>
        </p:txBody>
      </p:sp>
      <p:sp>
        <p:nvSpPr>
          <p:cNvPr id="3" name="TextBox 2">
            <a:extLst>
              <a:ext uri="{FF2B5EF4-FFF2-40B4-BE49-F238E27FC236}">
                <a16:creationId xmlns:a16="http://schemas.microsoft.com/office/drawing/2014/main" id="{2A54E771-D27F-1BCE-DCEA-8CABD16D2D8E}"/>
              </a:ext>
            </a:extLst>
          </p:cNvPr>
          <p:cNvSpPr txBox="1"/>
          <p:nvPr/>
        </p:nvSpPr>
        <p:spPr>
          <a:xfrm>
            <a:off x="3774036" y="3678219"/>
            <a:ext cx="1552353" cy="461665"/>
          </a:xfrm>
          <a:prstGeom prst="rect">
            <a:avLst/>
          </a:prstGeom>
          <a:noFill/>
        </p:spPr>
        <p:txBody>
          <a:bodyPr wrap="square">
            <a:spAutoFit/>
          </a:bodyPr>
          <a:lstStyle/>
          <a:p>
            <a:pPr algn="ctr"/>
            <a:r>
              <a:rPr lang="el-GR" sz="2400" b="1" dirty="0">
                <a:solidFill>
                  <a:schemeClr val="tx2"/>
                </a:solidFill>
                <a:latin typeface="PFTransport"/>
              </a:rPr>
              <a:t>Σ</a:t>
            </a:r>
            <a:r>
              <a:rPr lang="el-GR" sz="2400" b="1" i="0" u="none" strike="noStrike" baseline="0" dirty="0">
                <a:solidFill>
                  <a:schemeClr val="tx2"/>
                </a:solidFill>
                <a:latin typeface="PFTransport"/>
              </a:rPr>
              <a:t>οκολάτα</a:t>
            </a:r>
            <a:endParaRPr lang="en-US" dirty="0">
              <a:solidFill>
                <a:schemeClr val="tx2"/>
              </a:solidFill>
            </a:endParaRPr>
          </a:p>
        </p:txBody>
      </p:sp>
      <p:pic>
        <p:nvPicPr>
          <p:cNvPr id="2" name="Picture 1">
            <a:extLst>
              <a:ext uri="{FF2B5EF4-FFF2-40B4-BE49-F238E27FC236}">
                <a16:creationId xmlns:a16="http://schemas.microsoft.com/office/drawing/2014/main" id="{E46C7C93-51D9-58C8-3DE2-2867B52D5F92}"/>
              </a:ext>
            </a:extLst>
          </p:cNvPr>
          <p:cNvPicPr>
            <a:picLocks noChangeAspect="1"/>
          </p:cNvPicPr>
          <p:nvPr/>
        </p:nvPicPr>
        <p:blipFill>
          <a:blip r:embed="rId3"/>
          <a:stretch>
            <a:fillRect/>
          </a:stretch>
        </p:blipFill>
        <p:spPr>
          <a:xfrm>
            <a:off x="1340033" y="933862"/>
            <a:ext cx="1905000" cy="2247900"/>
          </a:xfrm>
          <a:prstGeom prst="rect">
            <a:avLst/>
          </a:prstGeom>
        </p:spPr>
      </p:pic>
      <p:pic>
        <p:nvPicPr>
          <p:cNvPr id="5" name="Picture 4">
            <a:extLst>
              <a:ext uri="{FF2B5EF4-FFF2-40B4-BE49-F238E27FC236}">
                <a16:creationId xmlns:a16="http://schemas.microsoft.com/office/drawing/2014/main" id="{B71B6BCD-18AC-7FC8-6C2E-ADEE79D7F2DD}"/>
              </a:ext>
            </a:extLst>
          </p:cNvPr>
          <p:cNvPicPr>
            <a:picLocks noChangeAspect="1"/>
          </p:cNvPicPr>
          <p:nvPr/>
        </p:nvPicPr>
        <p:blipFill>
          <a:blip r:embed="rId4"/>
          <a:stretch>
            <a:fillRect/>
          </a:stretch>
        </p:blipFill>
        <p:spPr>
          <a:xfrm>
            <a:off x="4104450" y="4139884"/>
            <a:ext cx="999671" cy="936216"/>
          </a:xfrm>
          <a:prstGeom prst="rect">
            <a:avLst/>
          </a:prstGeom>
        </p:spPr>
      </p:pic>
    </p:spTree>
    <p:extLst>
      <p:ext uri="{BB962C8B-B14F-4D97-AF65-F5344CB8AC3E}">
        <p14:creationId xmlns:p14="http://schemas.microsoft.com/office/powerpoint/2010/main" val="154948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22D76-995F-2BDF-3A15-A60DC9DC0052}"/>
              </a:ext>
            </a:extLst>
          </p:cNvPr>
          <p:cNvSpPr txBox="1"/>
          <p:nvPr/>
        </p:nvSpPr>
        <p:spPr>
          <a:xfrm>
            <a:off x="994143" y="1301560"/>
            <a:ext cx="7155711" cy="3139321"/>
          </a:xfrm>
          <a:prstGeom prst="rect">
            <a:avLst/>
          </a:prstGeom>
          <a:noFill/>
        </p:spPr>
        <p:txBody>
          <a:bodyPr wrap="square">
            <a:spAutoFit/>
          </a:bodyPr>
          <a:lstStyle/>
          <a:p>
            <a:pPr marL="285750" indent="-285750" algn="just">
              <a:buFont typeface="Arial" panose="020B0604020202020204" pitchFamily="34" charset="0"/>
              <a:buChar char="•"/>
            </a:pPr>
            <a:r>
              <a:rPr lang="el-GR" sz="1800" b="0" i="0" u="none" strike="noStrike" baseline="0" dirty="0">
                <a:solidFill>
                  <a:srgbClr val="000000"/>
                </a:solidFill>
                <a:latin typeface="PFTransport"/>
              </a:rPr>
              <a:t>Σταδιακά, από τον 17ο αιώνα οι Ευρωπαίοι άρχισαν να εισάγουν μαζικά από τις νέες αποικίες τα λεγόμενα «αποικιακά» είδη. </a:t>
            </a:r>
            <a:endParaRPr lang="en-US" sz="1800" b="0" i="0" u="none" strike="noStrike" baseline="0" dirty="0">
              <a:solidFill>
                <a:srgbClr val="000000"/>
              </a:solidFill>
              <a:latin typeface="PFTransport"/>
            </a:endParaRPr>
          </a:p>
          <a:p>
            <a:pPr marL="285750" indent="-285750" algn="just">
              <a:buFont typeface="Arial" panose="020B0604020202020204" pitchFamily="34" charset="0"/>
              <a:buChar char="•"/>
            </a:pPr>
            <a:endParaRPr lang="en-US"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Από τότε, τα παντοπωλεία στις αναπτυγμένες χώρες έχουν στα ράφια τους </a:t>
            </a:r>
            <a:r>
              <a:rPr lang="el-GR" sz="1800" b="1" i="0" u="none" strike="noStrike" baseline="0" dirty="0">
                <a:solidFill>
                  <a:srgbClr val="000000"/>
                </a:solidFill>
                <a:latin typeface="PFTransport"/>
              </a:rPr>
              <a:t>τσάι, καφέ, ζάχαρη, κακάο,</a:t>
            </a:r>
            <a:r>
              <a:rPr lang="el-GR" sz="1800" b="0" i="0" u="none" strike="noStrike" baseline="0" dirty="0">
                <a:solidFill>
                  <a:srgbClr val="000000"/>
                </a:solidFill>
                <a:latin typeface="PFTransport"/>
              </a:rPr>
              <a:t> είδη που πριν ήταν γνωστά και προσβάσιμα μόνο στους αριστοκρατικούς κύκλους. </a:t>
            </a:r>
            <a:endParaRPr lang="en-US" sz="1800" b="0" i="0" u="none" strike="noStrike" baseline="0" dirty="0">
              <a:solidFill>
                <a:srgbClr val="000000"/>
              </a:solidFill>
              <a:latin typeface="PFTransport"/>
            </a:endParaRPr>
          </a:p>
          <a:p>
            <a:pPr marL="285750" indent="-285750" algn="just">
              <a:buFont typeface="Arial" panose="020B0604020202020204" pitchFamily="34" charset="0"/>
              <a:buChar char="•"/>
            </a:pPr>
            <a:endParaRPr lang="en-US" sz="1800" dirty="0">
              <a:latin typeface="PFTransport"/>
            </a:endParaRPr>
          </a:p>
          <a:p>
            <a:pPr marL="285750" indent="-285750" algn="just">
              <a:buFont typeface="Arial" panose="020B0604020202020204" pitchFamily="34" charset="0"/>
              <a:buChar char="•"/>
            </a:pPr>
            <a:r>
              <a:rPr lang="el-GR" sz="1800" b="1" i="0" u="none" strike="noStrike" baseline="0" dirty="0">
                <a:solidFill>
                  <a:srgbClr val="000000"/>
                </a:solidFill>
                <a:latin typeface="PFTransport"/>
              </a:rPr>
              <a:t>Τον 20ό αιώνα, </a:t>
            </a:r>
            <a:r>
              <a:rPr lang="el-GR" sz="1800" b="0" i="0" u="none" strike="noStrike" baseline="0" dirty="0">
                <a:solidFill>
                  <a:srgbClr val="000000"/>
                </a:solidFill>
                <a:latin typeface="PFTransport"/>
              </a:rPr>
              <a:t>με τη βοήθεια βελτιωμένων μεθόδων συντήρησης και μεταφοράς, τα μανάβικα γέμισαν και με άλλα εξωτικά είδη, με διάφορα </a:t>
            </a:r>
            <a:r>
              <a:rPr lang="el-GR" sz="1800" b="1" i="0" u="none" strike="noStrike" baseline="0" dirty="0">
                <a:solidFill>
                  <a:srgbClr val="000000"/>
                </a:solidFill>
                <a:latin typeface="PFTransport"/>
              </a:rPr>
              <a:t>τροπικά φρούτα και λαχανικά, όπως η μπανάνα και ο ανανάς</a:t>
            </a:r>
            <a:r>
              <a:rPr lang="el-GR" sz="1800" b="0" i="0" u="none" strike="noStrike" baseline="0" dirty="0">
                <a:solidFill>
                  <a:srgbClr val="000000"/>
                </a:solidFill>
                <a:latin typeface="PFTransport"/>
              </a:rPr>
              <a:t>. </a:t>
            </a:r>
            <a:endParaRPr lang="en-US" sz="1200" dirty="0"/>
          </a:p>
        </p:txBody>
      </p:sp>
      <p:sp>
        <p:nvSpPr>
          <p:cNvPr id="5" name="TextBox 4">
            <a:extLst>
              <a:ext uri="{FF2B5EF4-FFF2-40B4-BE49-F238E27FC236}">
                <a16:creationId xmlns:a16="http://schemas.microsoft.com/office/drawing/2014/main" id="{EAC5BBB4-CF24-209D-ED7F-FFC2A7412FE1}"/>
              </a:ext>
            </a:extLst>
          </p:cNvPr>
          <p:cNvSpPr txBox="1"/>
          <p:nvPr/>
        </p:nvSpPr>
        <p:spPr>
          <a:xfrm>
            <a:off x="2243468" y="588097"/>
            <a:ext cx="4657060" cy="461665"/>
          </a:xfrm>
          <a:prstGeom prst="rect">
            <a:avLst/>
          </a:prstGeom>
          <a:noFill/>
        </p:spPr>
        <p:txBody>
          <a:bodyPr wrap="square">
            <a:spAutoFit/>
          </a:bodyPr>
          <a:lstStyle/>
          <a:p>
            <a:pPr algn="ctr"/>
            <a:r>
              <a:rPr kumimoji="0" lang="el-GR" sz="2400" b="1" i="0" u="none" strike="noStrike" kern="0" cap="none" spc="0" normalizeH="0" baseline="0" noProof="0" dirty="0">
                <a:ln>
                  <a:noFill/>
                </a:ln>
                <a:solidFill>
                  <a:schemeClr val="accent1"/>
                </a:solidFill>
                <a:effectLst/>
                <a:uLnTx/>
                <a:uFillTx/>
                <a:latin typeface="PFTransport"/>
                <a:cs typeface="Arial"/>
                <a:sym typeface="Arial"/>
              </a:rPr>
              <a:t>«αποικιακά» </a:t>
            </a:r>
            <a:r>
              <a:rPr kumimoji="0" lang="en-US" sz="2400" b="1" i="0" u="none" strike="noStrike" kern="0" cap="none" spc="0" normalizeH="0" baseline="0" noProof="0" dirty="0">
                <a:ln>
                  <a:noFill/>
                </a:ln>
                <a:solidFill>
                  <a:schemeClr val="accent1"/>
                </a:solidFill>
                <a:effectLst/>
                <a:uLnTx/>
                <a:uFillTx/>
                <a:latin typeface="PFTransport"/>
                <a:cs typeface="Arial"/>
                <a:sym typeface="Arial"/>
              </a:rPr>
              <a:t>&amp; </a:t>
            </a:r>
            <a:r>
              <a:rPr kumimoji="0" lang="el-GR" sz="2400" b="1" i="0" u="none" strike="noStrike" kern="0" cap="none" spc="0" normalizeH="0" baseline="0" noProof="0" dirty="0">
                <a:ln>
                  <a:noFill/>
                </a:ln>
                <a:solidFill>
                  <a:srgbClr val="6E6EE3"/>
                </a:solidFill>
                <a:effectLst/>
                <a:uLnTx/>
                <a:uFillTx/>
                <a:latin typeface="PFTransport"/>
                <a:cs typeface="Arial"/>
                <a:sym typeface="Arial"/>
              </a:rPr>
              <a:t>«</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εξωτικά</a:t>
            </a:r>
            <a:r>
              <a:rPr kumimoji="0" lang="el-GR" sz="2400" b="1" i="0" u="none" strike="noStrike" kern="0" cap="none" spc="0" normalizeH="0" baseline="0" noProof="0" dirty="0">
                <a:ln>
                  <a:noFill/>
                </a:ln>
                <a:solidFill>
                  <a:srgbClr val="6E6EE3"/>
                </a:solidFill>
                <a:effectLst/>
                <a:uLnTx/>
                <a:uFillTx/>
                <a:latin typeface="PFTransport"/>
                <a:cs typeface="Arial"/>
                <a:sym typeface="Arial"/>
              </a:rPr>
              <a:t>»</a:t>
            </a:r>
            <a:r>
              <a:rPr kumimoji="0" lang="el-GR" sz="2400" b="1" i="0" u="none" strike="noStrike" kern="0" cap="none" spc="0" normalizeH="0" baseline="0" noProof="0" dirty="0">
                <a:ln>
                  <a:noFill/>
                </a:ln>
                <a:solidFill>
                  <a:schemeClr val="accent1"/>
                </a:solidFill>
                <a:effectLst/>
                <a:uLnTx/>
                <a:uFillTx/>
                <a:latin typeface="PFTransport"/>
                <a:cs typeface="Arial"/>
                <a:sym typeface="Arial"/>
              </a:rPr>
              <a:t> είδη</a:t>
            </a:r>
            <a:endParaRPr lang="en-US" sz="1800" b="1" dirty="0">
              <a:solidFill>
                <a:schemeClr val="accent1"/>
              </a:solidFill>
            </a:endParaRPr>
          </a:p>
        </p:txBody>
      </p:sp>
    </p:spTree>
    <p:extLst>
      <p:ext uri="{BB962C8B-B14F-4D97-AF65-F5344CB8AC3E}">
        <p14:creationId xmlns:p14="http://schemas.microsoft.com/office/powerpoint/2010/main" val="28202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A0B1E9-C25D-688B-791A-1EFE336ECCD9}"/>
              </a:ext>
            </a:extLst>
          </p:cNvPr>
          <p:cNvSpPr txBox="1"/>
          <p:nvPr/>
        </p:nvSpPr>
        <p:spPr>
          <a:xfrm>
            <a:off x="3402418" y="824874"/>
            <a:ext cx="5184021" cy="3139321"/>
          </a:xfrm>
          <a:prstGeom prst="rect">
            <a:avLst/>
          </a:prstGeom>
          <a:noFill/>
        </p:spPr>
        <p:txBody>
          <a:bodyPr wrap="square">
            <a:spAutoFit/>
          </a:bodyPr>
          <a:lstStyle/>
          <a:p>
            <a:pPr marL="285750" indent="-285750" algn="just">
              <a:buFont typeface="Arial" panose="020B0604020202020204" pitchFamily="34" charset="0"/>
              <a:buChar char="•"/>
            </a:pPr>
            <a:endParaRPr lang="en-US"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Για παράδειγμα, οι Ευρωπαίοι γνώρισαν τη σόγια και τα προϊόντα της μόλις τον 20ό αιώνα.</a:t>
            </a:r>
            <a:endParaRPr lang="en-US" sz="1800" b="0" i="0" u="none" strike="noStrike" baseline="0" dirty="0">
              <a:solidFill>
                <a:srgbClr val="000000"/>
              </a:solidFill>
              <a:latin typeface="PFTransport"/>
            </a:endParaRPr>
          </a:p>
          <a:p>
            <a:pPr marL="285750" indent="-285750" algn="just">
              <a:buFont typeface="Arial" panose="020B0604020202020204" pitchFamily="34" charset="0"/>
              <a:buChar char="•"/>
            </a:pPr>
            <a:endParaRPr lang="en-US"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 Επιπλέον, νέα καλλιεργήσιμα φυτικά είδη υιοθετούνται σε διάφορες περιοχές του πλανήτη. </a:t>
            </a:r>
            <a:endParaRPr lang="en-US" sz="1800" b="0" i="0" u="none" strike="noStrike" baseline="0" dirty="0">
              <a:solidFill>
                <a:srgbClr val="000000"/>
              </a:solidFill>
              <a:latin typeface="PFTransport"/>
            </a:endParaRPr>
          </a:p>
          <a:p>
            <a:pPr marL="285750" indent="-285750" algn="just">
              <a:buFont typeface="Arial" panose="020B0604020202020204" pitchFamily="34" charset="0"/>
              <a:buChar char="•"/>
            </a:pPr>
            <a:endParaRPr lang="en-US"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Χαρακτηριστικό παράδειγμα αποτελούν τα είδη που χρησιμοποιούνται για την παραγωγή υποκατάστατων της ζάχαρης, όπως είναι το φυτό </a:t>
            </a:r>
            <a:r>
              <a:rPr lang="el-GR" sz="1800" b="0" i="0" u="none" strike="noStrike" baseline="0" dirty="0" err="1">
                <a:solidFill>
                  <a:srgbClr val="000000"/>
                </a:solidFill>
                <a:latin typeface="PFTransport"/>
              </a:rPr>
              <a:t>στέβια</a:t>
            </a:r>
            <a:r>
              <a:rPr lang="el-GR" sz="1800" b="0" i="0" u="none" strike="noStrike" baseline="0" dirty="0">
                <a:solidFill>
                  <a:srgbClr val="000000"/>
                </a:solidFill>
                <a:latin typeface="PFTransport"/>
              </a:rPr>
              <a:t>.</a:t>
            </a:r>
            <a:endParaRPr lang="en-US" sz="1800" b="0" i="0" u="none" strike="noStrike" baseline="0" dirty="0">
              <a:solidFill>
                <a:srgbClr val="000000"/>
              </a:solidFill>
              <a:latin typeface="PFTransport"/>
            </a:endParaRPr>
          </a:p>
        </p:txBody>
      </p:sp>
      <p:sp>
        <p:nvSpPr>
          <p:cNvPr id="7" name="TextBox 6">
            <a:extLst>
              <a:ext uri="{FF2B5EF4-FFF2-40B4-BE49-F238E27FC236}">
                <a16:creationId xmlns:a16="http://schemas.microsoft.com/office/drawing/2014/main" id="{5D744806-40D5-3214-5D1D-B42E0C302104}"/>
              </a:ext>
            </a:extLst>
          </p:cNvPr>
          <p:cNvSpPr txBox="1"/>
          <p:nvPr/>
        </p:nvSpPr>
        <p:spPr>
          <a:xfrm>
            <a:off x="675173" y="1042107"/>
            <a:ext cx="272724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2000" b="0" i="0" u="none" strike="noStrike" kern="0" cap="none" spc="0" normalizeH="0" baseline="0" noProof="0" dirty="0">
                <a:ln>
                  <a:noFill/>
                </a:ln>
                <a:solidFill>
                  <a:schemeClr val="accent1"/>
                </a:solidFill>
                <a:effectLst/>
                <a:uLnTx/>
                <a:uFillTx/>
                <a:latin typeface="PFTransport"/>
                <a:cs typeface="Arial"/>
                <a:sym typeface="Arial"/>
              </a:rPr>
              <a:t>Η διαδικασία διάχυσης εξημερωμένων φυτών και ζώων βρίσκεται διαρκώς σε εξέλιξη και νέα είδη εξακολουθούν να εισάγονται στις διάφορες περιοχές του κόσμου. </a:t>
            </a:r>
            <a:endParaRPr kumimoji="0" lang="en-US" sz="2000" b="0" i="0" u="none" strike="noStrike" kern="0" cap="none" spc="0" normalizeH="0" baseline="0" noProof="0" dirty="0">
              <a:ln>
                <a:noFill/>
              </a:ln>
              <a:solidFill>
                <a:schemeClr val="accent1"/>
              </a:solidFill>
              <a:effectLst/>
              <a:uLnTx/>
              <a:uFillTx/>
              <a:latin typeface="PFTransport"/>
              <a:cs typeface="Arial"/>
              <a:sym typeface="Arial"/>
            </a:endParaRPr>
          </a:p>
        </p:txBody>
      </p:sp>
    </p:spTree>
    <p:extLst>
      <p:ext uri="{BB962C8B-B14F-4D97-AF65-F5344CB8AC3E}">
        <p14:creationId xmlns:p14="http://schemas.microsoft.com/office/powerpoint/2010/main" val="197939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2476417" y="3651749"/>
            <a:ext cx="4191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Καλή συνέχεια!</a:t>
            </a:r>
            <a:endParaRPr dirty="0"/>
          </a:p>
        </p:txBody>
      </p:sp>
      <p:grpSp>
        <p:nvGrpSpPr>
          <p:cNvPr id="670" name="Google Shape;670;p52"/>
          <p:cNvGrpSpPr/>
          <p:nvPr/>
        </p:nvGrpSpPr>
        <p:grpSpPr>
          <a:xfrm>
            <a:off x="2969419" y="1239547"/>
            <a:ext cx="3204995" cy="2137311"/>
            <a:chOff x="1149000" y="539588"/>
            <a:chExt cx="3657000" cy="2438740"/>
          </a:xfrm>
        </p:grpSpPr>
        <p:sp>
          <p:nvSpPr>
            <p:cNvPr id="671" name="Google Shape;671;p52"/>
            <p:cNvSpPr/>
            <p:nvPr/>
          </p:nvSpPr>
          <p:spPr>
            <a:xfrm>
              <a:off x="1149000" y="539588"/>
              <a:ext cx="3657000" cy="2099100"/>
            </a:xfrm>
            <a:prstGeom prst="roundRect">
              <a:avLst>
                <a:gd name="adj" fmla="val 3028"/>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2"/>
            <p:cNvSpPr/>
            <p:nvPr/>
          </p:nvSpPr>
          <p:spPr>
            <a:xfrm>
              <a:off x="2862061" y="2638688"/>
              <a:ext cx="230700" cy="25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52"/>
            <p:cNvSpPr/>
            <p:nvPr/>
          </p:nvSpPr>
          <p:spPr>
            <a:xfrm>
              <a:off x="1361690" y="2890427"/>
              <a:ext cx="3232200" cy="87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945B377-1EDB-4F94-494A-295B01E6C987}"/>
              </a:ext>
            </a:extLst>
          </p:cNvPr>
          <p:cNvPicPr>
            <a:picLocks noChangeAspect="1"/>
          </p:cNvPicPr>
          <p:nvPr/>
        </p:nvPicPr>
        <p:blipFill>
          <a:blip r:embed="rId3"/>
          <a:stretch>
            <a:fillRect/>
          </a:stretch>
        </p:blipFill>
        <p:spPr>
          <a:xfrm>
            <a:off x="3600339" y="1317973"/>
            <a:ext cx="1942998" cy="1650913"/>
          </a:xfrm>
          <a:prstGeom prst="rect">
            <a:avLst/>
          </a:prstGeom>
        </p:spPr>
      </p:pic>
    </p:spTree>
    <p:extLst>
      <p:ext uri="{BB962C8B-B14F-4D97-AF65-F5344CB8AC3E}">
        <p14:creationId xmlns:p14="http://schemas.microsoft.com/office/powerpoint/2010/main" val="1620503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BB3056-0DD2-C656-D405-A2B07D375A46}"/>
              </a:ext>
            </a:extLst>
          </p:cNvPr>
          <p:cNvSpPr txBox="1"/>
          <p:nvPr/>
        </p:nvSpPr>
        <p:spPr>
          <a:xfrm>
            <a:off x="1549695" y="562487"/>
            <a:ext cx="6044610" cy="461665"/>
          </a:xfrm>
          <a:prstGeom prst="rect">
            <a:avLst/>
          </a:prstGeom>
          <a:noFill/>
        </p:spPr>
        <p:txBody>
          <a:bodyPr wrap="square">
            <a:spAutoFit/>
          </a:bodyPr>
          <a:lstStyle/>
          <a:p>
            <a:pPr algn="ctr"/>
            <a:r>
              <a:rPr lang="el-GR" sz="2400" b="1" i="0" u="none" strike="noStrike" baseline="0" dirty="0">
                <a:solidFill>
                  <a:schemeClr val="accent1"/>
                </a:solidFill>
                <a:latin typeface="PFTraffic Black"/>
              </a:rPr>
              <a:t>Τρόποι διασποράς των εξημερωμένων ειδών </a:t>
            </a:r>
            <a:endParaRPr lang="en-US" sz="2400" dirty="0">
              <a:solidFill>
                <a:schemeClr val="accent1"/>
              </a:solidFill>
            </a:endParaRPr>
          </a:p>
        </p:txBody>
      </p:sp>
      <p:graphicFrame>
        <p:nvGraphicFramePr>
          <p:cNvPr id="6" name="Diagram 5">
            <a:extLst>
              <a:ext uri="{FF2B5EF4-FFF2-40B4-BE49-F238E27FC236}">
                <a16:creationId xmlns:a16="http://schemas.microsoft.com/office/drawing/2014/main" id="{AC31B894-4C56-DD4B-AA0F-1B28F1F60519}"/>
              </a:ext>
            </a:extLst>
          </p:cNvPr>
          <p:cNvGraphicFramePr/>
          <p:nvPr>
            <p:extLst>
              <p:ext uri="{D42A27DB-BD31-4B8C-83A1-F6EECF244321}">
                <p14:modId xmlns:p14="http://schemas.microsoft.com/office/powerpoint/2010/main" val="2557934614"/>
              </p:ext>
            </p:extLst>
          </p:nvPr>
        </p:nvGraphicFramePr>
        <p:xfrm>
          <a:off x="876300" y="544648"/>
          <a:ext cx="7391400" cy="3757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E9FA1663-3597-FE49-7706-11D478F3C810}"/>
              </a:ext>
            </a:extLst>
          </p:cNvPr>
          <p:cNvSpPr txBox="1"/>
          <p:nvPr/>
        </p:nvSpPr>
        <p:spPr>
          <a:xfrm>
            <a:off x="930349" y="3889913"/>
            <a:ext cx="7283302"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6E6EE3"/>
              </a:buClr>
              <a:buSzTx/>
              <a:buFont typeface="Arial"/>
              <a:buNone/>
              <a:tabLst/>
              <a:defRPr/>
            </a:pPr>
            <a:r>
              <a:rPr kumimoji="0" lang="el-GR" sz="1600" b="0" i="0" u="none" strike="noStrike" kern="0" cap="none" spc="0" normalizeH="0" baseline="0" noProof="0" dirty="0">
                <a:ln>
                  <a:noFill/>
                </a:ln>
                <a:solidFill>
                  <a:srgbClr val="191919"/>
                </a:solidFill>
                <a:effectLst/>
                <a:uLnTx/>
                <a:uFillTx/>
                <a:latin typeface="PFTransport"/>
                <a:cs typeface="Arial"/>
                <a:sym typeface="Arial"/>
              </a:rPr>
              <a:t>Η εξάπλωση των Αράβων στη Μεσόγειο, οι σταυροφορίες, η ανακάλυψη της Αμερικής και ο αποικιακός</a:t>
            </a:r>
            <a:r>
              <a:rPr kumimoji="0" lang="en-US" sz="1600" b="0" i="0" u="none" strike="noStrike" kern="0" cap="none" spc="0" normalizeH="0" baseline="0" noProof="0" dirty="0">
                <a:ln>
                  <a:noFill/>
                </a:ln>
                <a:solidFill>
                  <a:srgbClr val="191919"/>
                </a:solidFill>
                <a:effectLst/>
                <a:uLnTx/>
                <a:uFillTx/>
                <a:latin typeface="PFTransport"/>
                <a:cs typeface="Arial"/>
                <a:sym typeface="Arial"/>
              </a:rPr>
              <a:t> </a:t>
            </a:r>
            <a:r>
              <a:rPr kumimoji="0" lang="el-GR" sz="1600" b="0" i="0" u="none" strike="noStrike" kern="0" cap="none" spc="0" normalizeH="0" baseline="0" noProof="0" dirty="0">
                <a:ln>
                  <a:noFill/>
                </a:ln>
                <a:solidFill>
                  <a:srgbClr val="191919"/>
                </a:solidFill>
                <a:effectLst/>
                <a:uLnTx/>
                <a:uFillTx/>
                <a:latin typeface="PFTransport"/>
                <a:cs typeface="Arial"/>
                <a:sym typeface="Arial"/>
              </a:rPr>
              <a:t>ιμπεριαλισμός έγιναν οι φορείς της διασποράς των ειδών. </a:t>
            </a:r>
          </a:p>
        </p:txBody>
      </p:sp>
    </p:spTree>
    <p:extLst>
      <p:ext uri="{BB962C8B-B14F-4D97-AF65-F5344CB8AC3E}">
        <p14:creationId xmlns:p14="http://schemas.microsoft.com/office/powerpoint/2010/main" val="43422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4051-C8D8-8DEA-A28D-9DF949B9932F}"/>
              </a:ext>
            </a:extLst>
          </p:cNvPr>
          <p:cNvSpPr>
            <a:spLocks noGrp="1"/>
          </p:cNvSpPr>
          <p:nvPr>
            <p:ph type="title"/>
          </p:nvPr>
        </p:nvSpPr>
        <p:spPr>
          <a:xfrm>
            <a:off x="720000" y="685542"/>
            <a:ext cx="7704000" cy="572700"/>
          </a:xfrm>
        </p:spPr>
        <p:txBody>
          <a:bodyPr/>
          <a:lstStyle/>
          <a:p>
            <a:r>
              <a:rPr lang="el-GR" dirty="0">
                <a:solidFill>
                  <a:schemeClr val="accent1"/>
                </a:solidFill>
              </a:rPr>
              <a:t>Βιβλιογραφίες</a:t>
            </a:r>
            <a:endParaRPr lang="en-US" dirty="0">
              <a:solidFill>
                <a:schemeClr val="accent1"/>
              </a:solidFill>
            </a:endParaRPr>
          </a:p>
        </p:txBody>
      </p:sp>
      <p:sp>
        <p:nvSpPr>
          <p:cNvPr id="3" name="Text Placeholder 2">
            <a:extLst>
              <a:ext uri="{FF2B5EF4-FFF2-40B4-BE49-F238E27FC236}">
                <a16:creationId xmlns:a16="http://schemas.microsoft.com/office/drawing/2014/main" id="{BDD17ADA-8CAF-3B34-5C3D-AC02311F9F89}"/>
              </a:ext>
            </a:extLst>
          </p:cNvPr>
          <p:cNvSpPr>
            <a:spLocks noGrp="1"/>
          </p:cNvSpPr>
          <p:nvPr>
            <p:ph type="body" idx="1"/>
          </p:nvPr>
        </p:nvSpPr>
        <p:spPr>
          <a:xfrm>
            <a:off x="720000" y="1635775"/>
            <a:ext cx="7704000" cy="2373900"/>
          </a:xfrm>
        </p:spPr>
        <p:txBody>
          <a:bodyPr/>
          <a:lstStyle/>
          <a:p>
            <a:r>
              <a:rPr lang="el-GR" sz="1800" dirty="0">
                <a:solidFill>
                  <a:srgbClr val="000000"/>
                </a:solidFill>
                <a:latin typeface="BSGulliver"/>
              </a:rPr>
              <a:t>Διατροφή και Πολιτισμός. Αντωνία </a:t>
            </a:r>
            <a:r>
              <a:rPr lang="el-GR" sz="1800" dirty="0" err="1">
                <a:solidFill>
                  <a:srgbClr val="000000"/>
                </a:solidFill>
                <a:latin typeface="BSGulliver"/>
              </a:rPr>
              <a:t>Ματάλα</a:t>
            </a:r>
            <a:r>
              <a:rPr lang="el-GR" sz="1800" dirty="0">
                <a:solidFill>
                  <a:srgbClr val="000000"/>
                </a:solidFill>
                <a:latin typeface="BSGulliver"/>
              </a:rPr>
              <a:t>. Αποθετήριο </a:t>
            </a:r>
            <a:r>
              <a:rPr lang="el-GR" sz="1800" dirty="0" err="1">
                <a:solidFill>
                  <a:srgbClr val="000000"/>
                </a:solidFill>
                <a:latin typeface="BSGulliver"/>
              </a:rPr>
              <a:t>Κάλλιπος</a:t>
            </a:r>
            <a:r>
              <a:rPr lang="el-GR" sz="1800" dirty="0">
                <a:solidFill>
                  <a:srgbClr val="000000"/>
                </a:solidFill>
                <a:latin typeface="BSGulliver"/>
              </a:rPr>
              <a:t>. 2016</a:t>
            </a:r>
            <a:endParaRPr lang="en-US" sz="1800" dirty="0">
              <a:solidFill>
                <a:srgbClr val="000000"/>
              </a:solidFill>
              <a:latin typeface="BSGulliver"/>
            </a:endParaRPr>
          </a:p>
          <a:p>
            <a:pPr marL="139700" indent="0">
              <a:buNone/>
            </a:pPr>
            <a:endPar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89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99D015-3CE6-AAD5-EDE4-9EA911CD5958}"/>
              </a:ext>
            </a:extLst>
          </p:cNvPr>
          <p:cNvSpPr txBox="1"/>
          <p:nvPr/>
        </p:nvSpPr>
        <p:spPr>
          <a:xfrm>
            <a:off x="774847" y="2666507"/>
            <a:ext cx="7594306" cy="2031325"/>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l-GR" sz="1800" b="0" i="0" u="none" strike="noStrike" kern="0" cap="none" spc="0" normalizeH="0" baseline="0" noProof="0" dirty="0">
                <a:ln>
                  <a:noFill/>
                </a:ln>
                <a:solidFill>
                  <a:srgbClr val="191919"/>
                </a:solidFill>
                <a:effectLst/>
                <a:uLnTx/>
                <a:uFillTx/>
                <a:latin typeface="PFTransport"/>
                <a:cs typeface="Arial"/>
                <a:sym typeface="Arial"/>
              </a:rPr>
              <a:t>Έντονη εμπορική δραστηριότητα αναπτύχθηκε κατά τους μεσαιωνικούς και νεότερους χρόνους, προκειμένου να ικανοποιηθούν οι ανάγκες της Δύσης σε νέα τρόφιμα. </a:t>
            </a:r>
            <a:endParaRPr kumimoji="0" lang="en-US" sz="1200" b="0" i="0" u="none" strike="noStrike" kern="0" cap="none" spc="0" normalizeH="0" baseline="0" noProof="0" dirty="0">
              <a:ln>
                <a:noFill/>
              </a:ln>
              <a:solidFill>
                <a:srgbClr val="191919"/>
              </a:solidFill>
              <a:effectLst/>
              <a:uLnTx/>
              <a:uFillTx/>
              <a:latin typeface="Arial"/>
              <a:cs typeface="Arial"/>
              <a:sym typeface="Arial"/>
            </a:endParaRPr>
          </a:p>
          <a:p>
            <a:pPr marL="285750" indent="-285750" algn="just">
              <a:buFont typeface="Wingdings" panose="05000000000000000000" pitchFamily="2" charset="2"/>
              <a:buChar char="§"/>
            </a:pPr>
            <a:endParaRPr kumimoji="0" lang="el-GR" sz="1800" b="0" i="0" u="none" strike="noStrike" kern="0" cap="none" spc="0" normalizeH="0" baseline="0" noProof="0" dirty="0">
              <a:ln>
                <a:noFill/>
              </a:ln>
              <a:solidFill>
                <a:srgbClr val="000000"/>
              </a:solidFill>
              <a:effectLst/>
              <a:uLnTx/>
              <a:uFillTx/>
              <a:latin typeface="PFTransport"/>
              <a:cs typeface="Arial"/>
              <a:sym typeface="Arial"/>
            </a:endParaRPr>
          </a:p>
          <a:p>
            <a:pPr marL="285750" indent="-285750" algn="just">
              <a:buFont typeface="Wingdings" panose="05000000000000000000" pitchFamily="2" charset="2"/>
              <a:buChar char="§"/>
            </a:pPr>
            <a:r>
              <a:rPr kumimoji="0" lang="el-GR" sz="1800" b="0" i="0" u="none" strike="noStrike" kern="0" cap="none" spc="0" normalizeH="0" baseline="0" noProof="0" dirty="0">
                <a:ln>
                  <a:noFill/>
                </a:ln>
                <a:solidFill>
                  <a:srgbClr val="000000"/>
                </a:solidFill>
                <a:effectLst/>
                <a:uLnTx/>
                <a:uFillTx/>
                <a:latin typeface="PFTransport"/>
                <a:cs typeface="Arial"/>
                <a:sym typeface="Arial"/>
              </a:rPr>
              <a:t>Το εμπόριο πιπεριού και άλλων μπαχαρικών της Iνδίας και της Iνδονησίας ήταν κύριος λόγος πλουτισμού της Bενετίας και της Γένοβας στους μεσαιωνικούς χρόνους. </a:t>
            </a:r>
            <a:endParaRPr lang="en-US" dirty="0"/>
          </a:p>
        </p:txBody>
      </p:sp>
      <p:pic>
        <p:nvPicPr>
          <p:cNvPr id="11" name="Picture 10">
            <a:extLst>
              <a:ext uri="{FF2B5EF4-FFF2-40B4-BE49-F238E27FC236}">
                <a16:creationId xmlns:a16="http://schemas.microsoft.com/office/drawing/2014/main" id="{848011BF-8ECF-081C-340D-EFFA0E059AB7}"/>
              </a:ext>
            </a:extLst>
          </p:cNvPr>
          <p:cNvPicPr>
            <a:picLocks noChangeAspect="1"/>
          </p:cNvPicPr>
          <p:nvPr/>
        </p:nvPicPr>
        <p:blipFill>
          <a:blip r:embed="rId2"/>
          <a:stretch>
            <a:fillRect/>
          </a:stretch>
        </p:blipFill>
        <p:spPr>
          <a:xfrm>
            <a:off x="1887279" y="445668"/>
            <a:ext cx="5369442" cy="2126082"/>
          </a:xfrm>
          <a:prstGeom prst="rect">
            <a:avLst/>
          </a:prstGeom>
        </p:spPr>
      </p:pic>
    </p:spTree>
    <p:extLst>
      <p:ext uri="{BB962C8B-B14F-4D97-AF65-F5344CB8AC3E}">
        <p14:creationId xmlns:p14="http://schemas.microsoft.com/office/powerpoint/2010/main" val="4023896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9C38A1-C6EC-0908-940F-FC9CF378A9B3}"/>
              </a:ext>
            </a:extLst>
          </p:cNvPr>
          <p:cNvSpPr txBox="1"/>
          <p:nvPr/>
        </p:nvSpPr>
        <p:spPr>
          <a:xfrm>
            <a:off x="1859368" y="397601"/>
            <a:ext cx="5425263" cy="830997"/>
          </a:xfrm>
          <a:prstGeom prst="rect">
            <a:avLst/>
          </a:prstGeom>
          <a:noFill/>
        </p:spPr>
        <p:txBody>
          <a:bodyPr wrap="square">
            <a:spAutoFit/>
          </a:bodyPr>
          <a:lstStyle/>
          <a:p>
            <a:pPr algn="ctr"/>
            <a:r>
              <a:rPr lang="el-GR" sz="2400" dirty="0">
                <a:solidFill>
                  <a:schemeClr val="accent1"/>
                </a:solidFill>
                <a:latin typeface="PFTransport"/>
              </a:rPr>
              <a:t>Δ</a:t>
            </a:r>
            <a:r>
              <a:rPr lang="el-GR" sz="2400" b="0" i="0" u="none" strike="noStrike" baseline="0" dirty="0">
                <a:solidFill>
                  <a:schemeClr val="accent1"/>
                </a:solidFill>
                <a:latin typeface="PFTransport"/>
              </a:rPr>
              <a:t>ιαφοροποίηση ταχύτητας διασποράς των διαφόρων φυτικών ειδών  </a:t>
            </a:r>
            <a:endParaRPr lang="en-US" sz="1800" dirty="0">
              <a:solidFill>
                <a:schemeClr val="accent1"/>
              </a:solidFill>
            </a:endParaRPr>
          </a:p>
        </p:txBody>
      </p:sp>
      <p:sp>
        <p:nvSpPr>
          <p:cNvPr id="5" name="TextBox 4">
            <a:extLst>
              <a:ext uri="{FF2B5EF4-FFF2-40B4-BE49-F238E27FC236}">
                <a16:creationId xmlns:a16="http://schemas.microsoft.com/office/drawing/2014/main" id="{B7CE84D2-6C6A-7825-5A6A-2EE36C0DD4C7}"/>
              </a:ext>
            </a:extLst>
          </p:cNvPr>
          <p:cNvSpPr txBox="1"/>
          <p:nvPr/>
        </p:nvSpPr>
        <p:spPr>
          <a:xfrm>
            <a:off x="2243470" y="1383454"/>
            <a:ext cx="4657060" cy="384721"/>
          </a:xfrm>
          <a:prstGeom prst="rect">
            <a:avLst/>
          </a:prstGeom>
          <a:noFill/>
        </p:spPr>
        <p:txBody>
          <a:bodyPr wrap="square">
            <a:spAutoFit/>
          </a:bodyPr>
          <a:lstStyle/>
          <a:p>
            <a:pPr algn="ctr"/>
            <a:r>
              <a:rPr lang="el-GR" sz="1900" dirty="0">
                <a:solidFill>
                  <a:schemeClr val="accent2"/>
                </a:solidFill>
                <a:latin typeface="PFTransport"/>
              </a:rPr>
              <a:t>Π</a:t>
            </a:r>
            <a:r>
              <a:rPr lang="el-GR" sz="1900" b="0" i="0" u="none" strike="noStrike" baseline="0" dirty="0">
                <a:solidFill>
                  <a:schemeClr val="accent2"/>
                </a:solidFill>
                <a:latin typeface="PFTransport"/>
              </a:rPr>
              <a:t>αράδειγμα</a:t>
            </a:r>
            <a:r>
              <a:rPr lang="en-US" sz="1900" b="0" i="0" u="none" strike="noStrike" baseline="0" dirty="0">
                <a:solidFill>
                  <a:schemeClr val="accent2"/>
                </a:solidFill>
                <a:latin typeface="PFTransport"/>
              </a:rPr>
              <a:t>:</a:t>
            </a:r>
            <a:r>
              <a:rPr lang="el-GR" sz="1900" b="0" i="0" u="none" strike="noStrike" baseline="0" dirty="0">
                <a:solidFill>
                  <a:schemeClr val="accent2"/>
                </a:solidFill>
                <a:latin typeface="PFTransport"/>
              </a:rPr>
              <a:t> </a:t>
            </a:r>
            <a:endParaRPr lang="en-US" dirty="0">
              <a:solidFill>
                <a:schemeClr val="accent2"/>
              </a:solidFill>
            </a:endParaRPr>
          </a:p>
        </p:txBody>
      </p:sp>
      <p:sp>
        <p:nvSpPr>
          <p:cNvPr id="8" name="TextBox 7">
            <a:extLst>
              <a:ext uri="{FF2B5EF4-FFF2-40B4-BE49-F238E27FC236}">
                <a16:creationId xmlns:a16="http://schemas.microsoft.com/office/drawing/2014/main" id="{D3D9F5B4-03B7-B8E7-2905-4F85B8084BAD}"/>
              </a:ext>
            </a:extLst>
          </p:cNvPr>
          <p:cNvSpPr txBox="1"/>
          <p:nvPr/>
        </p:nvSpPr>
        <p:spPr>
          <a:xfrm>
            <a:off x="770198" y="2423941"/>
            <a:ext cx="3440296" cy="1477328"/>
          </a:xfrm>
          <a:prstGeom prst="rect">
            <a:avLst/>
          </a:prstGeom>
          <a:noFill/>
        </p:spPr>
        <p:txBody>
          <a:bodyPr wrap="square">
            <a:spAutoFit/>
          </a:bodyPr>
          <a:lstStyle/>
          <a:p>
            <a:pPr algn="just"/>
            <a:r>
              <a:rPr lang="en-US" sz="1800" dirty="0">
                <a:latin typeface="PFTransport"/>
              </a:rPr>
              <a:t>H </a:t>
            </a:r>
            <a:r>
              <a:rPr lang="el-GR" sz="1800" b="0" i="0" u="none" strike="noStrike" baseline="0" dirty="0">
                <a:solidFill>
                  <a:srgbClr val="000000"/>
                </a:solidFill>
                <a:latin typeface="PFTransport"/>
              </a:rPr>
              <a:t>καφέα και ο καφές έκαναν ένα σχετικά σύντομο ταξίδι ανά τον κόσμο, καθώς το νέο ρόφημα συνάντησε μεγάλη ανταπόκριση στην Eυρώπη κατά τον 17ο αιώνα</a:t>
            </a:r>
            <a:r>
              <a:rPr lang="en-US" sz="1800" b="0" i="0" u="none" strike="noStrike" baseline="0" dirty="0">
                <a:solidFill>
                  <a:srgbClr val="000000"/>
                </a:solidFill>
                <a:latin typeface="PFTransport"/>
              </a:rPr>
              <a:t>.</a:t>
            </a:r>
            <a:r>
              <a:rPr lang="el-GR" sz="1800" b="0" i="0" u="none" strike="noStrike" baseline="0" dirty="0">
                <a:solidFill>
                  <a:srgbClr val="000000"/>
                </a:solidFill>
                <a:latin typeface="PFTransport"/>
              </a:rPr>
              <a:t> </a:t>
            </a:r>
            <a:endParaRPr lang="en-US" sz="1200" dirty="0"/>
          </a:p>
        </p:txBody>
      </p:sp>
      <p:sp>
        <p:nvSpPr>
          <p:cNvPr id="10" name="TextBox 9">
            <a:extLst>
              <a:ext uri="{FF2B5EF4-FFF2-40B4-BE49-F238E27FC236}">
                <a16:creationId xmlns:a16="http://schemas.microsoft.com/office/drawing/2014/main" id="{DD3AB782-1D35-FC86-1D5C-BA20110223F0}"/>
              </a:ext>
            </a:extLst>
          </p:cNvPr>
          <p:cNvSpPr txBox="1"/>
          <p:nvPr/>
        </p:nvSpPr>
        <p:spPr>
          <a:xfrm>
            <a:off x="4638083" y="2423941"/>
            <a:ext cx="4059644" cy="1754326"/>
          </a:xfrm>
          <a:prstGeom prst="rect">
            <a:avLst/>
          </a:prstGeom>
          <a:noFill/>
        </p:spPr>
        <p:txBody>
          <a:bodyPr wrap="square">
            <a:spAutoFit/>
          </a:bodyPr>
          <a:lstStyle/>
          <a:p>
            <a:pPr algn="just"/>
            <a:r>
              <a:rPr lang="en-US" sz="1800" dirty="0">
                <a:latin typeface="PFTransport"/>
              </a:rPr>
              <a:t>H </a:t>
            </a:r>
            <a:r>
              <a:rPr lang="el-GR" sz="1800" b="0" i="0" u="none" strike="noStrike" baseline="0" dirty="0">
                <a:solidFill>
                  <a:srgbClr val="000000"/>
                </a:solidFill>
                <a:latin typeface="PFTransport"/>
              </a:rPr>
              <a:t>ζάχαρη, αν και ήταν γνωστή στη Δύση από τον 7ο αιώνα, χρειάστηκε πολλούς αιώνες προκειμένου να συμπεριληφθεί στη δίαιτα των Ευρωπαίων, εξαιτίας της ιδιαίτερα απαιτητικής καλλιέργειας του ζαχαροκάλαμου</a:t>
            </a:r>
            <a:r>
              <a:rPr lang="en-US" sz="1800" b="0" i="0" u="none" strike="noStrike" baseline="0" dirty="0">
                <a:solidFill>
                  <a:srgbClr val="000000"/>
                </a:solidFill>
                <a:latin typeface="PFTransport"/>
              </a:rPr>
              <a:t>.</a:t>
            </a:r>
            <a:endParaRPr lang="en-US" sz="1200" dirty="0"/>
          </a:p>
        </p:txBody>
      </p:sp>
      <p:pic>
        <p:nvPicPr>
          <p:cNvPr id="11" name="Picture 10">
            <a:extLst>
              <a:ext uri="{FF2B5EF4-FFF2-40B4-BE49-F238E27FC236}">
                <a16:creationId xmlns:a16="http://schemas.microsoft.com/office/drawing/2014/main" id="{0EE708BB-4876-4763-E082-240D1932ADF5}"/>
              </a:ext>
            </a:extLst>
          </p:cNvPr>
          <p:cNvPicPr>
            <a:picLocks noChangeAspect="1"/>
          </p:cNvPicPr>
          <p:nvPr/>
        </p:nvPicPr>
        <p:blipFill>
          <a:blip r:embed="rId2"/>
          <a:stretch>
            <a:fillRect/>
          </a:stretch>
        </p:blipFill>
        <p:spPr>
          <a:xfrm>
            <a:off x="1698552" y="1383454"/>
            <a:ext cx="1331728" cy="1083510"/>
          </a:xfrm>
          <a:prstGeom prst="rect">
            <a:avLst/>
          </a:prstGeom>
        </p:spPr>
      </p:pic>
      <p:pic>
        <p:nvPicPr>
          <p:cNvPr id="12" name="Picture 11">
            <a:extLst>
              <a:ext uri="{FF2B5EF4-FFF2-40B4-BE49-F238E27FC236}">
                <a16:creationId xmlns:a16="http://schemas.microsoft.com/office/drawing/2014/main" id="{929A0031-0BD7-CCF7-CD2A-C362E1C4C4DD}"/>
              </a:ext>
            </a:extLst>
          </p:cNvPr>
          <p:cNvPicPr>
            <a:picLocks noChangeAspect="1"/>
          </p:cNvPicPr>
          <p:nvPr/>
        </p:nvPicPr>
        <p:blipFill>
          <a:blip r:embed="rId3"/>
          <a:stretch>
            <a:fillRect/>
          </a:stretch>
        </p:blipFill>
        <p:spPr>
          <a:xfrm>
            <a:off x="5974611" y="1408523"/>
            <a:ext cx="1502735" cy="902135"/>
          </a:xfrm>
          <a:prstGeom prst="rect">
            <a:avLst/>
          </a:prstGeom>
        </p:spPr>
      </p:pic>
    </p:spTree>
    <p:extLst>
      <p:ext uri="{BB962C8B-B14F-4D97-AF65-F5344CB8AC3E}">
        <p14:creationId xmlns:p14="http://schemas.microsoft.com/office/powerpoint/2010/main" val="313446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532285"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9666200E-BAD8-88CE-0F1D-669FDC227BC8}"/>
              </a:ext>
            </a:extLst>
          </p:cNvPr>
          <p:cNvSpPr txBox="1"/>
          <p:nvPr/>
        </p:nvSpPr>
        <p:spPr>
          <a:xfrm>
            <a:off x="1130277" y="1681717"/>
            <a:ext cx="6698908" cy="969496"/>
          </a:xfrm>
          <a:prstGeom prst="rect">
            <a:avLst/>
          </a:prstGeom>
          <a:noFill/>
        </p:spPr>
        <p:txBody>
          <a:bodyPr wrap="square">
            <a:spAutoFit/>
          </a:bodyPr>
          <a:lstStyle/>
          <a:p>
            <a:pPr algn="just"/>
            <a:r>
              <a:rPr lang="el-GR" sz="1900" dirty="0">
                <a:latin typeface="PFTransport"/>
              </a:rPr>
              <a:t>Η</a:t>
            </a:r>
            <a:r>
              <a:rPr lang="el-GR" sz="1900" b="0" i="0" u="none" strike="noStrike" baseline="0" dirty="0">
                <a:solidFill>
                  <a:srgbClr val="000000"/>
                </a:solidFill>
                <a:latin typeface="PFTransport"/>
              </a:rPr>
              <a:t> μεγαλύτερη ανταλλαγή τροφίμων, γνωστή ως η </a:t>
            </a:r>
            <a:r>
              <a:rPr lang="el-GR" sz="1900" b="1" i="1" u="none" strike="noStrike" baseline="0" dirty="0">
                <a:solidFill>
                  <a:schemeClr val="accent1"/>
                </a:solidFill>
                <a:latin typeface="PFTransport"/>
              </a:rPr>
              <a:t>Μεγάλη Ανταλλαγή</a:t>
            </a:r>
            <a:r>
              <a:rPr lang="el-GR" sz="1900" b="0" i="0" u="none" strike="noStrike" baseline="0" dirty="0">
                <a:solidFill>
                  <a:srgbClr val="000000"/>
                </a:solidFill>
                <a:latin typeface="PFTransport"/>
              </a:rPr>
              <a:t>, ήταν επακόλουθο της ανακάλυψης της Aμερικής, τον 15ο, τον 16ο και τον 17ο αιώνα</a:t>
            </a:r>
            <a:r>
              <a:rPr lang="el-GR" sz="1900" dirty="0">
                <a:latin typeface="PFTransport"/>
              </a:rPr>
              <a:t>!</a:t>
            </a:r>
            <a:endParaRPr lang="el-GR" sz="1900" b="0" i="0" u="none" strike="noStrike" baseline="0" dirty="0">
              <a:solidFill>
                <a:srgbClr val="000000"/>
              </a:solidFill>
              <a:latin typeface="PFTransport"/>
            </a:endParaRPr>
          </a:p>
        </p:txBody>
      </p:sp>
      <p:sp>
        <p:nvSpPr>
          <p:cNvPr id="9" name="TextBox 8">
            <a:extLst>
              <a:ext uri="{FF2B5EF4-FFF2-40B4-BE49-F238E27FC236}">
                <a16:creationId xmlns:a16="http://schemas.microsoft.com/office/drawing/2014/main" id="{8E7CC08A-77B9-7BCB-EABA-60A3D16F2AC4}"/>
              </a:ext>
            </a:extLst>
          </p:cNvPr>
          <p:cNvSpPr txBox="1"/>
          <p:nvPr/>
        </p:nvSpPr>
        <p:spPr>
          <a:xfrm>
            <a:off x="3154088" y="3483000"/>
            <a:ext cx="2437024" cy="1384995"/>
          </a:xfrm>
          <a:prstGeom prst="rect">
            <a:avLst/>
          </a:prstGeom>
          <a:noFill/>
        </p:spPr>
        <p:txBody>
          <a:bodyPr wrap="square">
            <a:spAutoFit/>
          </a:bodyPr>
          <a:lstStyle/>
          <a:p>
            <a:pPr algn="ctr"/>
            <a:r>
              <a:rPr kumimoji="0" lang="el-GR" sz="2800" b="1" i="0" u="none" strike="noStrike" kern="0" cap="none" spc="0" normalizeH="0" baseline="0" noProof="0" dirty="0">
                <a:ln>
                  <a:noFill/>
                </a:ln>
                <a:solidFill>
                  <a:schemeClr val="tx2"/>
                </a:solidFill>
                <a:effectLst/>
                <a:uLnTx/>
                <a:uFillTx/>
                <a:latin typeface="PFTraffic Black"/>
                <a:ea typeface="Arimo"/>
                <a:cs typeface="Arimo"/>
                <a:sym typeface="Arimo"/>
              </a:rPr>
              <a:t>Η </a:t>
            </a:r>
          </a:p>
          <a:p>
            <a:pPr algn="ctr"/>
            <a:r>
              <a:rPr kumimoji="0" lang="el-GR" sz="2800" b="1" i="0" u="none" strike="noStrike" kern="0" cap="none" spc="0" normalizeH="0" baseline="0" noProof="0" dirty="0">
                <a:ln>
                  <a:noFill/>
                </a:ln>
                <a:solidFill>
                  <a:schemeClr val="tx2"/>
                </a:solidFill>
                <a:effectLst/>
                <a:uLnTx/>
                <a:uFillTx/>
                <a:latin typeface="PFTraffic Black"/>
                <a:ea typeface="Arimo"/>
                <a:cs typeface="Arimo"/>
                <a:sym typeface="Arimo"/>
              </a:rPr>
              <a:t>Μεγάλη Ανταλλαγή </a:t>
            </a:r>
            <a:endParaRPr lang="en-US" sz="1200" dirty="0">
              <a:solidFill>
                <a:schemeClr val="tx2"/>
              </a:solidFill>
            </a:endParaRPr>
          </a:p>
        </p:txBody>
      </p:sp>
    </p:spTree>
    <p:extLst>
      <p:ext uri="{BB962C8B-B14F-4D97-AF65-F5344CB8AC3E}">
        <p14:creationId xmlns:p14="http://schemas.microsoft.com/office/powerpoint/2010/main" val="2075480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532285"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8E7CC08A-77B9-7BCB-EABA-60A3D16F2AC4}"/>
              </a:ext>
            </a:extLst>
          </p:cNvPr>
          <p:cNvSpPr txBox="1"/>
          <p:nvPr/>
        </p:nvSpPr>
        <p:spPr>
          <a:xfrm>
            <a:off x="3154088" y="3483000"/>
            <a:ext cx="2437024" cy="1384995"/>
          </a:xfrm>
          <a:prstGeom prst="rect">
            <a:avLst/>
          </a:prstGeom>
          <a:noFill/>
        </p:spPr>
        <p:txBody>
          <a:bodyPr wrap="square">
            <a:spAutoFit/>
          </a:bodyPr>
          <a:lstStyle/>
          <a:p>
            <a:pPr algn="ctr"/>
            <a:r>
              <a:rPr kumimoji="0" lang="el-GR" sz="2800" b="1" i="0" u="none" strike="noStrike" kern="0" cap="none" spc="0" normalizeH="0" baseline="0" noProof="0" dirty="0">
                <a:ln>
                  <a:noFill/>
                </a:ln>
                <a:solidFill>
                  <a:schemeClr val="tx2"/>
                </a:solidFill>
                <a:effectLst/>
                <a:uLnTx/>
                <a:uFillTx/>
                <a:latin typeface="PFTraffic Black"/>
                <a:ea typeface="Arimo"/>
                <a:cs typeface="Arimo"/>
                <a:sym typeface="Arimo"/>
              </a:rPr>
              <a:t>Η </a:t>
            </a:r>
          </a:p>
          <a:p>
            <a:pPr algn="ctr"/>
            <a:r>
              <a:rPr kumimoji="0" lang="el-GR" sz="2800" b="1" i="0" u="none" strike="noStrike" kern="0" cap="none" spc="0" normalizeH="0" baseline="0" noProof="0" dirty="0">
                <a:ln>
                  <a:noFill/>
                </a:ln>
                <a:solidFill>
                  <a:schemeClr val="tx2"/>
                </a:solidFill>
                <a:effectLst/>
                <a:uLnTx/>
                <a:uFillTx/>
                <a:latin typeface="PFTraffic Black"/>
                <a:ea typeface="Arimo"/>
                <a:cs typeface="Arimo"/>
                <a:sym typeface="Arimo"/>
              </a:rPr>
              <a:t>Μεγάλη Ανταλλαγή </a:t>
            </a:r>
            <a:endParaRPr lang="en-US" sz="1200" dirty="0">
              <a:solidFill>
                <a:schemeClr val="tx2"/>
              </a:solidFill>
            </a:endParaRPr>
          </a:p>
        </p:txBody>
      </p:sp>
      <p:sp>
        <p:nvSpPr>
          <p:cNvPr id="2" name="TextBox 1">
            <a:extLst>
              <a:ext uri="{FF2B5EF4-FFF2-40B4-BE49-F238E27FC236}">
                <a16:creationId xmlns:a16="http://schemas.microsoft.com/office/drawing/2014/main" id="{EDBEA373-060D-9B8D-FE28-B2C3B4FE909B}"/>
              </a:ext>
            </a:extLst>
          </p:cNvPr>
          <p:cNvSpPr txBox="1"/>
          <p:nvPr/>
        </p:nvSpPr>
        <p:spPr>
          <a:xfrm>
            <a:off x="535047" y="1293330"/>
            <a:ext cx="1642768" cy="3139321"/>
          </a:xfrm>
          <a:prstGeom prst="rect">
            <a:avLst/>
          </a:prstGeom>
          <a:solidFill>
            <a:schemeClr val="tx2"/>
          </a:solidFill>
        </p:spPr>
        <p:txBody>
          <a:bodyPr wrap="square" rtlCol="0">
            <a:spAutoFit/>
          </a:bodyPr>
          <a:lstStyle/>
          <a:p>
            <a:pPr algn="ctr"/>
            <a:r>
              <a:rPr lang="el-GR" sz="1800" dirty="0">
                <a:latin typeface="PFTransport"/>
              </a:rPr>
              <a:t>Ο</a:t>
            </a:r>
            <a:r>
              <a:rPr lang="el-GR" sz="1800" b="0" i="0" u="none" strike="noStrike" baseline="0" dirty="0">
                <a:solidFill>
                  <a:srgbClr val="000000"/>
                </a:solidFill>
                <a:latin typeface="PFTransport"/>
              </a:rPr>
              <a:t>ι καλλιέργειες του καλαμποκιού, της πατάτας, της ντομάτας, των φασολιών, αλλά και του καπνού, ήρθαν στη Γηραιά Ήπειρο.</a:t>
            </a:r>
            <a:endParaRPr lang="en-US" sz="1800" dirty="0"/>
          </a:p>
        </p:txBody>
      </p:sp>
      <p:sp>
        <p:nvSpPr>
          <p:cNvPr id="3" name="TextBox 2">
            <a:extLst>
              <a:ext uri="{FF2B5EF4-FFF2-40B4-BE49-F238E27FC236}">
                <a16:creationId xmlns:a16="http://schemas.microsoft.com/office/drawing/2014/main" id="{4A5058A9-52DB-758E-1075-A3D63B3F8983}"/>
              </a:ext>
            </a:extLst>
          </p:cNvPr>
          <p:cNvSpPr txBox="1"/>
          <p:nvPr/>
        </p:nvSpPr>
        <p:spPr>
          <a:xfrm>
            <a:off x="6567386" y="1878106"/>
            <a:ext cx="1660500" cy="2585323"/>
          </a:xfrm>
          <a:prstGeom prst="rect">
            <a:avLst/>
          </a:prstGeom>
          <a:solidFill>
            <a:schemeClr val="tx2"/>
          </a:solidFill>
        </p:spPr>
        <p:txBody>
          <a:bodyPr wrap="square" rtlCol="0">
            <a:spAutoFit/>
          </a:bodyPr>
          <a:lstStyle/>
          <a:p>
            <a:pPr algn="ctr"/>
            <a:r>
              <a:rPr lang="el-GR" sz="1800" b="0" i="0" u="none" strike="noStrike" baseline="0" dirty="0">
                <a:solidFill>
                  <a:srgbClr val="000000"/>
                </a:solidFill>
                <a:latin typeface="PFTransport"/>
              </a:rPr>
              <a:t>Το σιτάρι, το ζαχαροκάλαμο, το ρύζι και ο καφές μεταφέρθηκαν από την </a:t>
            </a:r>
            <a:r>
              <a:rPr lang="el-GR" sz="1800" b="0" i="0" u="none" strike="noStrike" baseline="0" dirty="0" err="1">
                <a:solidFill>
                  <a:srgbClr val="000000"/>
                </a:solidFill>
                <a:latin typeface="PFTransport"/>
              </a:rPr>
              <a:t>Eυρώπη</a:t>
            </a:r>
            <a:r>
              <a:rPr lang="el-GR" sz="1800" b="0" i="0" u="none" strike="noStrike" baseline="0" dirty="0">
                <a:solidFill>
                  <a:srgbClr val="000000"/>
                </a:solidFill>
                <a:latin typeface="PFTransport"/>
              </a:rPr>
              <a:t> στον </a:t>
            </a:r>
            <a:r>
              <a:rPr lang="el-GR" sz="1800" b="0" i="0" u="none" strike="noStrike" baseline="0" dirty="0" err="1">
                <a:solidFill>
                  <a:srgbClr val="000000"/>
                </a:solidFill>
                <a:latin typeface="PFTransport"/>
              </a:rPr>
              <a:t>Nέο</a:t>
            </a:r>
            <a:r>
              <a:rPr lang="el-GR" sz="1800" b="0" i="0" u="none" strike="noStrike" baseline="0" dirty="0">
                <a:solidFill>
                  <a:srgbClr val="000000"/>
                </a:solidFill>
                <a:latin typeface="PFTransport"/>
              </a:rPr>
              <a:t> </a:t>
            </a:r>
            <a:r>
              <a:rPr lang="el-GR" sz="1800" b="0" i="0" u="none" strike="noStrike" baseline="0" dirty="0" err="1">
                <a:solidFill>
                  <a:srgbClr val="000000"/>
                </a:solidFill>
                <a:latin typeface="PFTransport"/>
              </a:rPr>
              <a:t>Kόσμο</a:t>
            </a:r>
            <a:r>
              <a:rPr lang="el-GR" sz="1800" b="0" i="0" u="none" strike="noStrike" baseline="0" dirty="0">
                <a:solidFill>
                  <a:srgbClr val="000000"/>
                </a:solidFill>
                <a:latin typeface="PFTransport"/>
              </a:rPr>
              <a:t> </a:t>
            </a:r>
          </a:p>
          <a:p>
            <a:pPr algn="ctr"/>
            <a:r>
              <a:rPr lang="el-GR" sz="1800" b="0" i="0" u="none" strike="noStrike" baseline="0" dirty="0">
                <a:solidFill>
                  <a:srgbClr val="000000"/>
                </a:solidFill>
                <a:latin typeface="PFTransport"/>
              </a:rPr>
              <a:t>(Ν. Α</a:t>
            </a:r>
            <a:r>
              <a:rPr lang="el-GR" sz="1800" dirty="0">
                <a:latin typeface="PFTransport"/>
              </a:rPr>
              <a:t>μερική)</a:t>
            </a:r>
            <a:r>
              <a:rPr lang="el-GR" sz="1800" b="0" i="0" u="none" strike="noStrike" baseline="0" dirty="0">
                <a:solidFill>
                  <a:srgbClr val="000000"/>
                </a:solidFill>
                <a:latin typeface="PFTransport"/>
              </a:rPr>
              <a:t>.</a:t>
            </a:r>
            <a:endParaRPr lang="en-US" sz="1800" dirty="0"/>
          </a:p>
        </p:txBody>
      </p:sp>
      <p:pic>
        <p:nvPicPr>
          <p:cNvPr id="4" name="Picture 3">
            <a:extLst>
              <a:ext uri="{FF2B5EF4-FFF2-40B4-BE49-F238E27FC236}">
                <a16:creationId xmlns:a16="http://schemas.microsoft.com/office/drawing/2014/main" id="{4E244FE7-56BF-C04A-79E9-BD47738A112B}"/>
              </a:ext>
            </a:extLst>
          </p:cNvPr>
          <p:cNvPicPr>
            <a:picLocks noChangeAspect="1"/>
          </p:cNvPicPr>
          <p:nvPr/>
        </p:nvPicPr>
        <p:blipFill rotWithShape="1">
          <a:blip r:embed="rId3"/>
          <a:srcRect t="3120" b="7685"/>
          <a:stretch/>
        </p:blipFill>
        <p:spPr>
          <a:xfrm>
            <a:off x="2177815" y="580144"/>
            <a:ext cx="4334497" cy="2902856"/>
          </a:xfrm>
          <a:prstGeom prst="rect">
            <a:avLst/>
          </a:prstGeom>
        </p:spPr>
      </p:pic>
    </p:spTree>
    <p:extLst>
      <p:ext uri="{BB962C8B-B14F-4D97-AF65-F5344CB8AC3E}">
        <p14:creationId xmlns:p14="http://schemas.microsoft.com/office/powerpoint/2010/main" val="31987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00B38F-7D34-CB2B-77C2-A9065F874A51}"/>
              </a:ext>
            </a:extLst>
          </p:cNvPr>
          <p:cNvSpPr txBox="1"/>
          <p:nvPr/>
        </p:nvSpPr>
        <p:spPr>
          <a:xfrm>
            <a:off x="2243470" y="387115"/>
            <a:ext cx="4657060" cy="461665"/>
          </a:xfrm>
          <a:prstGeom prst="rect">
            <a:avLst/>
          </a:prstGeom>
          <a:noFill/>
        </p:spPr>
        <p:txBody>
          <a:bodyPr wrap="square">
            <a:spAutoFit/>
          </a:bodyPr>
          <a:lstStyle/>
          <a:p>
            <a:pPr algn="ctr"/>
            <a:r>
              <a:rPr lang="el-GR" sz="2400" b="1">
                <a:solidFill>
                  <a:schemeClr val="accent1"/>
                </a:solidFill>
                <a:latin typeface="PFTransport"/>
              </a:rPr>
              <a:t>Α</a:t>
            </a:r>
            <a:r>
              <a:rPr lang="el-GR" sz="2400" b="1" i="0" u="none" strike="noStrike" baseline="0">
                <a:solidFill>
                  <a:schemeClr val="accent1"/>
                </a:solidFill>
                <a:latin typeface="PFTransport"/>
              </a:rPr>
              <a:t>ντίσταση στα νέα τρόφιμα </a:t>
            </a:r>
            <a:endParaRPr lang="en-US" sz="2400" b="1" dirty="0">
              <a:solidFill>
                <a:schemeClr val="accent1"/>
              </a:solidFill>
            </a:endParaRPr>
          </a:p>
        </p:txBody>
      </p:sp>
      <p:sp>
        <p:nvSpPr>
          <p:cNvPr id="9" name="TextBox 8">
            <a:extLst>
              <a:ext uri="{FF2B5EF4-FFF2-40B4-BE49-F238E27FC236}">
                <a16:creationId xmlns:a16="http://schemas.microsoft.com/office/drawing/2014/main" id="{1A5B9346-3D8F-7C3D-A6C0-3A51D4852B76}"/>
              </a:ext>
            </a:extLst>
          </p:cNvPr>
          <p:cNvSpPr txBox="1"/>
          <p:nvPr/>
        </p:nvSpPr>
        <p:spPr>
          <a:xfrm>
            <a:off x="744279" y="1063066"/>
            <a:ext cx="5188688" cy="3693319"/>
          </a:xfrm>
          <a:prstGeom prst="rect">
            <a:avLst/>
          </a:prstGeom>
          <a:noFill/>
        </p:spPr>
        <p:txBody>
          <a:bodyPr wrap="square">
            <a:spAutoFit/>
          </a:bodyPr>
          <a:lstStyle/>
          <a:p>
            <a:pPr marL="285750" indent="-285750" algn="just">
              <a:buFont typeface="Arial" panose="020B0604020202020204" pitchFamily="34" charset="0"/>
              <a:buChar char="•"/>
            </a:pPr>
            <a:r>
              <a:rPr lang="el-GR" sz="1800" b="0" i="0" u="none" strike="noStrike" baseline="0" dirty="0">
                <a:solidFill>
                  <a:srgbClr val="000000"/>
                </a:solidFill>
                <a:latin typeface="PFTransport"/>
              </a:rPr>
              <a:t>Tα νέα είδη διατροφής αντιμετώπιζαν πάντοτε την αντίσταση των παγιωμένων διαιτητικών συνηθειών και της προσήλωσης στα αρχέγονα, τοπικά είδη. </a:t>
            </a: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Aπό τη στιγμή που τα νέα τρόφιμα έγιναν γνωστά στην Eυρώπη μέχρι να βρουν τη θέση τους στη διατροφή του κόσμου μεσολάβησε εξαιρετικά μεγάλο χρονικό διάστημα. </a:t>
            </a: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r>
              <a:rPr lang="en-US" sz="1800" dirty="0">
                <a:solidFill>
                  <a:schemeClr val="accent2"/>
                </a:solidFill>
                <a:latin typeface="PFTransport"/>
              </a:rPr>
              <a:t>K</a:t>
            </a:r>
            <a:r>
              <a:rPr lang="el-GR" sz="1800" b="0" i="0" u="none" strike="noStrike" baseline="0" dirty="0" err="1">
                <a:solidFill>
                  <a:schemeClr val="accent2"/>
                </a:solidFill>
                <a:latin typeface="PFTransport"/>
              </a:rPr>
              <a:t>άποια</a:t>
            </a:r>
            <a:r>
              <a:rPr lang="el-GR" sz="1800" b="0" i="0" u="none" strike="noStrike" baseline="0" dirty="0">
                <a:solidFill>
                  <a:schemeClr val="accent2"/>
                </a:solidFill>
                <a:latin typeface="PFTransport"/>
              </a:rPr>
              <a:t> από τα νέα τρόφιμα έγιναν αρχικά αποδεκτά για φαρμακευτική, παρά για διαιτητική χρήση. </a:t>
            </a:r>
            <a:endParaRPr lang="en-US" sz="1800" dirty="0">
              <a:solidFill>
                <a:schemeClr val="accent2"/>
              </a:solidFill>
            </a:endParaRPr>
          </a:p>
        </p:txBody>
      </p:sp>
      <p:sp>
        <p:nvSpPr>
          <p:cNvPr id="11" name="TextBox 10">
            <a:extLst>
              <a:ext uri="{FF2B5EF4-FFF2-40B4-BE49-F238E27FC236}">
                <a16:creationId xmlns:a16="http://schemas.microsoft.com/office/drawing/2014/main" id="{69AC7DC1-021C-C15A-BB9F-3C4E4A82F904}"/>
              </a:ext>
            </a:extLst>
          </p:cNvPr>
          <p:cNvSpPr txBox="1"/>
          <p:nvPr/>
        </p:nvSpPr>
        <p:spPr>
          <a:xfrm>
            <a:off x="6337006" y="1417588"/>
            <a:ext cx="2307264" cy="2308324"/>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l-GR" sz="1800" dirty="0">
                <a:latin typeface="PFTransport"/>
              </a:rPr>
              <a:t>π</a:t>
            </a:r>
            <a:r>
              <a:rPr lang="el-GR" sz="1800" b="0" i="0" u="none" strike="noStrike" baseline="0" dirty="0">
                <a:solidFill>
                  <a:srgbClr val="000000"/>
                </a:solidFill>
                <a:latin typeface="PFTransport"/>
              </a:rPr>
              <a:t>.χ.</a:t>
            </a:r>
          </a:p>
          <a:p>
            <a:pPr algn="ctr"/>
            <a:r>
              <a:rPr lang="el-GR" sz="1800" b="0" i="0" u="none" strike="noStrike" baseline="0" dirty="0">
                <a:solidFill>
                  <a:srgbClr val="000000"/>
                </a:solidFill>
                <a:latin typeface="PFTransport"/>
              </a:rPr>
              <a:t>Στην Αγγλία, οι πατάτες χαρακτηρίστηκαν αρχικά δύσπεπτες και σε μερικές περιπτώσεις ακόμα και δηλητηριώδεις. </a:t>
            </a:r>
            <a:endParaRPr lang="en-US" sz="1200" dirty="0"/>
          </a:p>
        </p:txBody>
      </p:sp>
    </p:spTree>
    <p:extLst>
      <p:ext uri="{BB962C8B-B14F-4D97-AF65-F5344CB8AC3E}">
        <p14:creationId xmlns:p14="http://schemas.microsoft.com/office/powerpoint/2010/main" val="369549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DEE10F-EBE3-37DE-CF9A-E1D87D889FE1}"/>
              </a:ext>
            </a:extLst>
          </p:cNvPr>
          <p:cNvSpPr txBox="1"/>
          <p:nvPr/>
        </p:nvSpPr>
        <p:spPr>
          <a:xfrm>
            <a:off x="345558" y="1253835"/>
            <a:ext cx="2759149" cy="2585323"/>
          </a:xfrm>
          <a:prstGeom prst="rect">
            <a:avLst/>
          </a:prstGeom>
          <a:noFill/>
        </p:spPr>
        <p:txBody>
          <a:bodyPr wrap="square">
            <a:spAutoFit/>
          </a:bodyPr>
          <a:lstStyle/>
          <a:p>
            <a:pPr algn="ctr"/>
            <a:r>
              <a:rPr lang="el-GR" sz="1800" b="0" i="0" u="none" strike="noStrike" baseline="0" dirty="0">
                <a:solidFill>
                  <a:schemeClr val="accent1"/>
                </a:solidFill>
                <a:latin typeface="PFTransport"/>
              </a:rPr>
              <a:t>H ορολογία που χρησιμοποιήθηκε για να περιγράψουν οι Ευρωπαίοι τα νέα είδη και φαγητά προδίδει την προσπάθεια να </a:t>
            </a:r>
            <a:r>
              <a:rPr lang="el-GR" sz="1800" b="1" i="0" u="none" strike="noStrike" baseline="0" dirty="0">
                <a:solidFill>
                  <a:schemeClr val="accent2"/>
                </a:solidFill>
                <a:latin typeface="PFTransport"/>
              </a:rPr>
              <a:t>ταξινομηθούν</a:t>
            </a:r>
            <a:r>
              <a:rPr lang="el-GR" sz="1800" b="0" i="0" u="none" strike="noStrike" baseline="0" dirty="0">
                <a:solidFill>
                  <a:schemeClr val="accent1"/>
                </a:solidFill>
                <a:latin typeface="PFTransport"/>
              </a:rPr>
              <a:t> οι νέες εμπειρίες και να </a:t>
            </a:r>
            <a:r>
              <a:rPr lang="el-GR" sz="1800" b="1" i="0" u="none" strike="noStrike" baseline="0" dirty="0">
                <a:solidFill>
                  <a:schemeClr val="accent2"/>
                </a:solidFill>
                <a:latin typeface="PFTransport"/>
              </a:rPr>
              <a:t>ενσωματωθούν</a:t>
            </a:r>
            <a:r>
              <a:rPr lang="el-GR" sz="1800" b="0" i="0" u="none" strike="noStrike" baseline="0" dirty="0">
                <a:solidFill>
                  <a:schemeClr val="accent1"/>
                </a:solidFill>
                <a:latin typeface="PFTransport"/>
              </a:rPr>
              <a:t> στην οικεία κουλτούρα. </a:t>
            </a:r>
            <a:endParaRPr lang="en-US" sz="1200" dirty="0">
              <a:solidFill>
                <a:schemeClr val="accent1"/>
              </a:solidFill>
            </a:endParaRPr>
          </a:p>
        </p:txBody>
      </p:sp>
      <p:sp>
        <p:nvSpPr>
          <p:cNvPr id="7" name="TextBox 6">
            <a:extLst>
              <a:ext uri="{FF2B5EF4-FFF2-40B4-BE49-F238E27FC236}">
                <a16:creationId xmlns:a16="http://schemas.microsoft.com/office/drawing/2014/main" id="{1969FABC-1B2F-B9B4-5ECB-9426755FA4B4}"/>
              </a:ext>
            </a:extLst>
          </p:cNvPr>
          <p:cNvSpPr txBox="1"/>
          <p:nvPr/>
        </p:nvSpPr>
        <p:spPr>
          <a:xfrm>
            <a:off x="3338623" y="457200"/>
            <a:ext cx="5300330" cy="4247317"/>
          </a:xfrm>
          <a:prstGeom prst="rect">
            <a:avLst/>
          </a:prstGeom>
          <a:noFill/>
        </p:spPr>
        <p:txBody>
          <a:bodyPr wrap="square">
            <a:spAutoFit/>
          </a:bodyPr>
          <a:lstStyle/>
          <a:p>
            <a:pPr algn="just"/>
            <a:r>
              <a:rPr lang="el-GR" sz="1800" b="0" i="0" u="none" strike="noStrike" baseline="0" dirty="0">
                <a:solidFill>
                  <a:srgbClr val="000000"/>
                </a:solidFill>
                <a:latin typeface="PFTransport"/>
              </a:rPr>
              <a:t>Oι Eυρωπαίοι ονόμασαν </a:t>
            </a:r>
            <a:r>
              <a:rPr lang="el-GR" sz="1800" b="0" i="0" u="none" strike="noStrike" baseline="0" dirty="0">
                <a:solidFill>
                  <a:schemeClr val="accent2"/>
                </a:solidFill>
                <a:latin typeface="PFTransport"/>
              </a:rPr>
              <a:t>τις καυτερές </a:t>
            </a:r>
            <a:r>
              <a:rPr lang="el-GR" sz="1800" b="0" i="1" u="none" strike="noStrike" baseline="0" dirty="0">
                <a:solidFill>
                  <a:schemeClr val="accent2"/>
                </a:solidFill>
                <a:latin typeface="PFTransport"/>
              </a:rPr>
              <a:t>chilli </a:t>
            </a:r>
            <a:r>
              <a:rPr lang="el-GR" sz="1800" b="0" i="0" u="none" strike="noStrike" baseline="0" dirty="0">
                <a:solidFill>
                  <a:srgbClr val="000000"/>
                </a:solidFill>
                <a:latin typeface="PFTransport"/>
              </a:rPr>
              <a:t>της κεντρικής Aμερικής </a:t>
            </a:r>
            <a:r>
              <a:rPr lang="el-GR" sz="1800" b="0" i="0" u="none" strike="noStrike" baseline="0" dirty="0">
                <a:solidFill>
                  <a:schemeClr val="accent2"/>
                </a:solidFill>
                <a:latin typeface="PFTransport"/>
              </a:rPr>
              <a:t>«πιπερίτσες», </a:t>
            </a:r>
            <a:r>
              <a:rPr lang="el-GR" sz="1800" b="0" i="0" u="none" strike="noStrike" baseline="0" dirty="0">
                <a:solidFill>
                  <a:srgbClr val="000000"/>
                </a:solidFill>
                <a:latin typeface="PFTransport"/>
              </a:rPr>
              <a:t>γιατί τους θύμιζαν το γνωστό τους πιπέρι, ενώ οι </a:t>
            </a:r>
            <a:r>
              <a:rPr lang="el-GR" sz="1800" b="0" i="0" u="none" strike="noStrike" baseline="0" dirty="0">
                <a:solidFill>
                  <a:schemeClr val="accent1"/>
                </a:solidFill>
                <a:latin typeface="PFTransport"/>
              </a:rPr>
              <a:t>πίττες από καλαμπόκι έμειναν γνωστές ως </a:t>
            </a:r>
            <a:r>
              <a:rPr lang="el-GR" sz="1800" b="0" i="1" u="none" strike="noStrike" baseline="0" dirty="0">
                <a:solidFill>
                  <a:schemeClr val="accent1"/>
                </a:solidFill>
                <a:latin typeface="PFTransport"/>
              </a:rPr>
              <a:t>τορτίγιας</a:t>
            </a:r>
            <a:r>
              <a:rPr lang="el-GR" sz="1800" b="0" i="0" u="none" strike="noStrike" baseline="0" dirty="0">
                <a:solidFill>
                  <a:srgbClr val="000000"/>
                </a:solidFill>
                <a:latin typeface="PFTransport"/>
              </a:rPr>
              <a:t>, λόγω της ομοιότητάς τους στην εμφάνιση με την ισπανική ομελέτα. </a:t>
            </a:r>
          </a:p>
          <a:p>
            <a:pPr algn="just"/>
            <a:endParaRPr lang="el-GR" sz="1800" dirty="0">
              <a:latin typeface="PFTransport"/>
            </a:endParaRPr>
          </a:p>
          <a:p>
            <a:pPr algn="just"/>
            <a:r>
              <a:rPr lang="el-GR" sz="1800" b="0" i="0" u="none" strike="noStrike" baseline="0" dirty="0">
                <a:solidFill>
                  <a:srgbClr val="000000"/>
                </a:solidFill>
                <a:latin typeface="PFTransport"/>
              </a:rPr>
              <a:t>Στην Iσπανία του 16ου αιώνα, το καλαμπόκι ονομάστηκε «σιτάρι που μοιάζει με ρεβίθι», ενώ στην Eλλάδα και την Tουρκία «αραβικό σιτάρι» (αραβόσιτος) ή «αιγυπτιακό σιτάρι». </a:t>
            </a:r>
          </a:p>
          <a:p>
            <a:pPr algn="just"/>
            <a:endParaRPr lang="el-GR" sz="1800" dirty="0">
              <a:latin typeface="PFTransport"/>
            </a:endParaRPr>
          </a:p>
          <a:p>
            <a:pPr algn="just"/>
            <a:r>
              <a:rPr lang="el-GR" sz="1800" b="0" i="0" u="none" strike="noStrike" baseline="0" dirty="0">
                <a:solidFill>
                  <a:srgbClr val="000000"/>
                </a:solidFill>
                <a:latin typeface="PFTransport"/>
              </a:rPr>
              <a:t>Στις διάφορες περιοχές των Βαλκανίων, το καλαμπόκι καθιερώθηκε με πάνω από δέκα διαφορετικά ονόματα, όλα ενδεικτικά της εξωτικής του προέλευσης. </a:t>
            </a:r>
            <a:endParaRPr lang="en-US" sz="1200" dirty="0"/>
          </a:p>
        </p:txBody>
      </p:sp>
      <p:cxnSp>
        <p:nvCxnSpPr>
          <p:cNvPr id="11" name="Straight Connector 10">
            <a:extLst>
              <a:ext uri="{FF2B5EF4-FFF2-40B4-BE49-F238E27FC236}">
                <a16:creationId xmlns:a16="http://schemas.microsoft.com/office/drawing/2014/main" id="{7606DB50-875F-AB62-EBBD-991A1C21B5FE}"/>
              </a:ext>
            </a:extLst>
          </p:cNvPr>
          <p:cNvCxnSpPr/>
          <p:nvPr/>
        </p:nvCxnSpPr>
        <p:spPr>
          <a:xfrm>
            <a:off x="3157877" y="457200"/>
            <a:ext cx="0" cy="41785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6075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106b43c-b3bd-4be2-8b35-042a9a0b59f1"/>
  <p:tag name="SLIDO_EVENT_SECTION_UUID" val="4b114c17-2ed1-4b59-8965-ab45ac228394"/>
</p:tagLst>
</file>

<file path=ppt/theme/theme1.xml><?xml version="1.0" encoding="utf-8"?>
<a:theme xmlns:a="http://schemas.openxmlformats.org/drawingml/2006/main" name="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4989</TotalTime>
  <Words>2193</Words>
  <Application>Microsoft Office PowerPoint</Application>
  <PresentationFormat>On-screen Show (16:9)</PresentationFormat>
  <Paragraphs>140</Paragraphs>
  <Slides>30</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BSGulliver</vt:lpstr>
      <vt:lpstr>PFTraffic Black</vt:lpstr>
      <vt:lpstr>PFTransport</vt:lpstr>
      <vt:lpstr>Arimo</vt:lpstr>
      <vt:lpstr>Calibri</vt:lpstr>
      <vt:lpstr>Kumbh Sans</vt:lpstr>
      <vt:lpstr>Roboto</vt:lpstr>
      <vt:lpstr>Courier New</vt:lpstr>
      <vt:lpstr>Arial</vt:lpstr>
      <vt:lpstr>Wingdings</vt:lpstr>
      <vt:lpstr>Bree Serif</vt:lpstr>
      <vt:lpstr>WGPDOY+PFLithoText-Bold</vt:lpstr>
      <vt:lpstr>Pros and Cons Business Meeting by Slidesgo</vt:lpstr>
      <vt:lpstr>1_Pros and Cons Business Meeting by Slidesgo</vt:lpstr>
      <vt:lpstr>Ιστορική διαδρομή των ειδών διατροφής  Από τη νεολιθική επανάσταση  στην παγκοσμιοποίηση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Αραβόσιτος &amp; Πελλάγρα</vt:lpstr>
      <vt:lpstr>Αραβόσιτος &amp; Πελλάγρα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 καφές κατέφθασε στην Aραβία από την Aιθιοπία μεταξύ 13ου και 14ου αιώνα, και εκεί αναπτύχθηκε η καλλιέργειά του. Ταξίδεψε έως την Aίγυπτο, και από εκεί στην Oθωμανική Aυτοκρατορία και την Aνατολή, και μέχρι τις Iνδίες. Τον 17ο αιώνα, βρίσκει την υποδοχή που του άρμοζε στο Παρίσι. Εκεί αρχίζει η δημόσια κατανάλωσή του και κάνουν την εμφάνισή τους τα πρώτα καφενεία. Η μόδα του καφέ διαδόθηκε γρήγορα στη Γερμανία, την Iταλία, την Iσπανία, την Πορτογαλία και την Aγγλία.</vt:lpstr>
      <vt:lpstr>Όπως συνέβη με τη σοκολάτα και το τσάι, ο καφές παρουσιάστηκε σαν ένα θαυματουργό φάρμακο. Εξυμνήθηκε από την αστική τάξη, για την ιδιότητά του να κρατά τον άνθρωπο νηφάλιο και σε εγρήγορση.   Αυτές οι ιδιότητες τον έφεραν σε ευθεία αντίθεση με τα αλκοολούχα ποτά, την μπίρα και το κρασί, τα παραδοσιακά ποτά που κατανάλωναν οι κάτοικοι της Ευρώπης. Χρειάστηκε μόνο μισός αιώνας για να εθιστούν οι κάτοικοι των αστικών κέντρων στο νέο πρωινό ρόφημα. </vt:lpstr>
      <vt:lpstr>Η σοκολάτα ήρθε κι αυτή από την Αμερική, στις αρχές του 16ου αιώνα. Ίχνη της σε αρχαίο μαγειρικό σκεύος μαρτυρούν ότι οι λαοί της κεντρικής Αμερικής έπιναν ρόφημα σοκολάτας εδώ και τουλάχιστον 2.700 χρόνια. Αυτή είναι και η αρχαιότερη τεκμηριωμένη χρήση του κακάου. </vt:lpstr>
      <vt:lpstr>Οι Μάγιας ήταν οι πρώτοι που ασχολήθηκαν με την οργανωμένη καλλιέργεια του κακαόδεντρου, στη χερσόνησο Γιουκατάν.   Καβούρδιζαν και άλεθαν τους καρπούς, ανακάτευαν τη σκόνη με νερό, πρόσθεταν καυτερή πιπεριά και άλλα μπαχαρικά, κι έφτιαχναν ένα ρόφημα με πικρή και πικάντικη γεύση. </vt:lpstr>
      <vt:lpstr>Ο Ισπανός κατακτητής του Μεξικού H. Cortes γράφει πως στη συνάντησή του με τον Αζτέκο αυτοκράτορα Μοντεσούμα το 1519 παρακολούθησε να σερβίρεται σοκολάτα σε χρυσά κύπελλα, ως τυπικό μέρος του δείπνου του αυτοκράτορα και των ακολούθων του.   Ο Cortes πήρε μαζί του καρπούς του κακάου και τους πήγε στη βασιλική αυλή της Ισπανίας, όπου η ιδέα της προσθήκης ζάχαρης έδωσε στη σοκολάτα τη γλυκιά γεύση που γνωρίζουμε. </vt:lpstr>
      <vt:lpstr>PowerPoint Presentation</vt:lpstr>
      <vt:lpstr>PowerPoint Presentation</vt:lpstr>
      <vt:lpstr>Καλή συνέχεια!</vt:lpstr>
      <vt:lpstr>Βιβλιογραφίες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Avantages et inconvénients Réunion d'affaires</dc:title>
  <dc:creator>Evi Fappa</dc:creator>
  <cp:lastModifiedBy>Evi Fappa</cp:lastModifiedBy>
  <cp:revision>231</cp:revision>
  <dcterms:modified xsi:type="dcterms:W3CDTF">2023-03-30T10:08:06Z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