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activeX/activeX2.xml" ContentType="application/vnd.ms-office.activeX+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52" r:id="rId3"/>
    <p:sldMasterId id="2147483685" r:id="rId4"/>
  </p:sldMasterIdLst>
  <p:notesMasterIdLst>
    <p:notesMasterId r:id="rId31"/>
  </p:notesMasterIdLst>
  <p:handoutMasterIdLst>
    <p:handoutMasterId r:id="rId32"/>
  </p:handoutMasterIdLst>
  <p:sldIdLst>
    <p:sldId id="282" r:id="rId5"/>
    <p:sldId id="286"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18" r:id="rId30"/>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666633"/>
    <a:srgbClr val="336600"/>
    <a:srgbClr val="A2D1F1"/>
    <a:srgbClr val="292929"/>
    <a:srgbClr val="993300"/>
    <a:srgbClr val="003399"/>
    <a:srgbClr val="0066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36" autoAdjust="0"/>
  </p:normalViewPr>
  <p:slideViewPr>
    <p:cSldViewPr>
      <p:cViewPr>
        <p:scale>
          <a:sx n="70" d="100"/>
          <a:sy n="70" d="100"/>
        </p:scale>
        <p:origin x="-1810" y="-3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4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328A5D-0432-48EE-BE32-F19AD7DD2F28}" type="doc">
      <dgm:prSet loTypeId="urn:microsoft.com/office/officeart/2005/8/layout/cycle5" loCatId="cycle" qsTypeId="urn:microsoft.com/office/officeart/2005/8/quickstyle/3d6" qsCatId="3D" csTypeId="urn:microsoft.com/office/officeart/2005/8/colors/accent1_2" csCatId="accent1" phldr="1"/>
      <dgm:spPr/>
      <dgm:t>
        <a:bodyPr/>
        <a:lstStyle/>
        <a:p>
          <a:endParaRPr lang="el-GR"/>
        </a:p>
      </dgm:t>
    </dgm:pt>
    <dgm:pt modelId="{D1D9CEC5-3B7A-4A16-B926-1ABAD6680935}">
      <dgm:prSet phldrT="[Κείμενο]"/>
      <dgm:spPr>
        <a:gradFill flip="none" rotWithShape="1">
          <a:gsLst>
            <a:gs pos="0">
              <a:srgbClr val="D2FB3B"/>
            </a:gs>
            <a:gs pos="50000">
              <a:srgbClr val="9CB86E"/>
            </a:gs>
            <a:gs pos="100000">
              <a:srgbClr val="156B13"/>
            </a:gs>
          </a:gsLst>
          <a:path path="circle">
            <a:fillToRect l="100000" t="100000"/>
          </a:path>
          <a:tileRect r="-100000" b="-100000"/>
        </a:gradFill>
        <a:sp3d prstMaterial="powder">
          <a:bevelT w="50800" h="50800" prst="relaxedInset"/>
          <a:bevelB w="50800" h="50800" prst="cross"/>
        </a:sp3d>
      </dgm:spPr>
      <dgm:t>
        <a:bodyPr/>
        <a:lstStyle/>
        <a:p>
          <a:r>
            <a:rPr lang="el-GR" dirty="0">
              <a:solidFill>
                <a:schemeClr val="tx1"/>
              </a:solidFill>
            </a:rPr>
            <a:t>Προσωπική </a:t>
          </a:r>
          <a:r>
            <a:rPr lang="el-GR" dirty="0" smtClean="0">
              <a:solidFill>
                <a:schemeClr val="tx1"/>
              </a:solidFill>
            </a:rPr>
            <a:t>πώληση</a:t>
          </a:r>
          <a:endParaRPr lang="el-GR" dirty="0">
            <a:solidFill>
              <a:schemeClr val="tx1"/>
            </a:solidFill>
          </a:endParaRPr>
        </a:p>
      </dgm:t>
    </dgm:pt>
    <dgm:pt modelId="{B09FC90D-9683-45FF-926B-02F0C5BCCFD5}" type="parTrans" cxnId="{BE98B8B7-E702-4625-BAEE-E89216FDB440}">
      <dgm:prSet/>
      <dgm:spPr/>
      <dgm:t>
        <a:bodyPr/>
        <a:lstStyle/>
        <a:p>
          <a:endParaRPr lang="el-GR">
            <a:solidFill>
              <a:schemeClr val="tx1"/>
            </a:solidFill>
          </a:endParaRPr>
        </a:p>
      </dgm:t>
    </dgm:pt>
    <dgm:pt modelId="{ED716B32-FDF2-4B41-8430-A3B1FC7C664A}" type="sibTrans" cxnId="{BE98B8B7-E702-4625-BAEE-E89216FDB440}">
      <dgm:prSet>
        <dgm:style>
          <a:lnRef idx="3">
            <a:schemeClr val="dk1"/>
          </a:lnRef>
          <a:fillRef idx="0">
            <a:schemeClr val="dk1"/>
          </a:fillRef>
          <a:effectRef idx="2">
            <a:schemeClr val="dk1"/>
          </a:effectRef>
          <a:fontRef idx="minor">
            <a:schemeClr val="tx1"/>
          </a:fontRef>
        </dgm:style>
      </dgm:prSet>
      <dgm:spPr/>
      <dgm:t>
        <a:bodyPr/>
        <a:lstStyle/>
        <a:p>
          <a:endParaRPr lang="el-GR">
            <a:solidFill>
              <a:schemeClr val="tx1"/>
            </a:solidFill>
          </a:endParaRPr>
        </a:p>
      </dgm:t>
    </dgm:pt>
    <dgm:pt modelId="{E59F3044-7E74-41E3-9650-6F81E74F6D8E}">
      <dgm:prSet phldrT="[Κείμενο]"/>
      <dgm:spPr>
        <a:gradFill flip="none" rotWithShape="1">
          <a:gsLst>
            <a:gs pos="0">
              <a:srgbClr val="D2FB3B"/>
            </a:gs>
            <a:gs pos="50000">
              <a:srgbClr val="9CB86E"/>
            </a:gs>
            <a:gs pos="100000">
              <a:srgbClr val="156B13"/>
            </a:gs>
          </a:gsLst>
          <a:path path="circle">
            <a:fillToRect l="100000" t="100000"/>
          </a:path>
          <a:tileRect r="-100000" b="-100000"/>
        </a:gradFill>
        <a:sp3d prstMaterial="powder">
          <a:bevelT w="50800" h="50800" prst="relaxedInset"/>
          <a:bevelB w="50800" h="50800" prst="cross"/>
        </a:sp3d>
      </dgm:spPr>
      <dgm:t>
        <a:bodyPr/>
        <a:lstStyle/>
        <a:p>
          <a:r>
            <a:rPr lang="el-GR" dirty="0">
              <a:solidFill>
                <a:schemeClr val="tx1"/>
              </a:solidFill>
            </a:rPr>
            <a:t>Δημόσιες Σχέσεις</a:t>
          </a:r>
        </a:p>
      </dgm:t>
    </dgm:pt>
    <dgm:pt modelId="{F4301830-7EEE-42F4-B4B1-EFA57B1DC563}" type="parTrans" cxnId="{EA100C5B-CFF7-4763-8C42-3201B77074E4}">
      <dgm:prSet/>
      <dgm:spPr/>
      <dgm:t>
        <a:bodyPr/>
        <a:lstStyle/>
        <a:p>
          <a:endParaRPr lang="el-GR">
            <a:solidFill>
              <a:schemeClr val="tx1"/>
            </a:solidFill>
          </a:endParaRPr>
        </a:p>
      </dgm:t>
    </dgm:pt>
    <dgm:pt modelId="{A8696394-0906-4A48-AA35-15DC1F78AF50}" type="sibTrans" cxnId="{EA100C5B-CFF7-4763-8C42-3201B77074E4}">
      <dgm:prSet>
        <dgm:style>
          <a:lnRef idx="3">
            <a:schemeClr val="dk1"/>
          </a:lnRef>
          <a:fillRef idx="0">
            <a:schemeClr val="dk1"/>
          </a:fillRef>
          <a:effectRef idx="2">
            <a:schemeClr val="dk1"/>
          </a:effectRef>
          <a:fontRef idx="minor">
            <a:schemeClr val="tx1"/>
          </a:fontRef>
        </dgm:style>
      </dgm:prSet>
      <dgm:spPr/>
      <dgm:t>
        <a:bodyPr/>
        <a:lstStyle/>
        <a:p>
          <a:endParaRPr lang="el-GR">
            <a:solidFill>
              <a:schemeClr val="tx1"/>
            </a:solidFill>
          </a:endParaRPr>
        </a:p>
      </dgm:t>
    </dgm:pt>
    <dgm:pt modelId="{89B3172D-34C9-402F-8898-4B830000DFF1}">
      <dgm:prSet phldrT="[Κείμενο]"/>
      <dgm:spPr>
        <a:gradFill flip="none" rotWithShape="1">
          <a:gsLst>
            <a:gs pos="0">
              <a:srgbClr val="D2FB3B"/>
            </a:gs>
            <a:gs pos="50000">
              <a:srgbClr val="9CB86E"/>
            </a:gs>
            <a:gs pos="100000">
              <a:srgbClr val="156B13"/>
            </a:gs>
          </a:gsLst>
          <a:path path="circle">
            <a:fillToRect l="100000" t="100000"/>
          </a:path>
          <a:tileRect r="-100000" b="-100000"/>
        </a:gradFill>
        <a:sp3d prstMaterial="powder">
          <a:bevelT w="50800" h="50800" prst="relaxedInset"/>
          <a:bevelB w="50800" h="50800" prst="cross"/>
        </a:sp3d>
      </dgm:spPr>
      <dgm:t>
        <a:bodyPr/>
        <a:lstStyle/>
        <a:p>
          <a:r>
            <a:rPr lang="el-GR" dirty="0">
              <a:solidFill>
                <a:schemeClr val="tx1"/>
              </a:solidFill>
            </a:rPr>
            <a:t>Άμεσο </a:t>
          </a:r>
          <a:r>
            <a:rPr lang="el-GR" dirty="0" smtClean="0">
              <a:solidFill>
                <a:schemeClr val="tx1"/>
              </a:solidFill>
            </a:rPr>
            <a:t>μάρκετινγκ</a:t>
          </a:r>
          <a:endParaRPr lang="el-GR" dirty="0">
            <a:solidFill>
              <a:schemeClr val="tx1"/>
            </a:solidFill>
          </a:endParaRPr>
        </a:p>
      </dgm:t>
    </dgm:pt>
    <dgm:pt modelId="{EB18BC88-9659-4FBB-AE01-2206306DB038}" type="parTrans" cxnId="{EB6ABFD6-958C-47BB-B8CA-D662B03BD7AC}">
      <dgm:prSet/>
      <dgm:spPr/>
      <dgm:t>
        <a:bodyPr/>
        <a:lstStyle/>
        <a:p>
          <a:endParaRPr lang="el-GR">
            <a:solidFill>
              <a:schemeClr val="tx1"/>
            </a:solidFill>
          </a:endParaRPr>
        </a:p>
      </dgm:t>
    </dgm:pt>
    <dgm:pt modelId="{FC3ADFFC-D36A-4894-8676-95DF81C719A3}" type="sibTrans" cxnId="{EB6ABFD6-958C-47BB-B8CA-D662B03BD7AC}">
      <dgm:prSet>
        <dgm:style>
          <a:lnRef idx="3">
            <a:schemeClr val="dk1"/>
          </a:lnRef>
          <a:fillRef idx="0">
            <a:schemeClr val="dk1"/>
          </a:fillRef>
          <a:effectRef idx="2">
            <a:schemeClr val="dk1"/>
          </a:effectRef>
          <a:fontRef idx="minor">
            <a:schemeClr val="tx1"/>
          </a:fontRef>
        </dgm:style>
      </dgm:prSet>
      <dgm:spPr/>
      <dgm:t>
        <a:bodyPr/>
        <a:lstStyle/>
        <a:p>
          <a:endParaRPr lang="el-GR">
            <a:solidFill>
              <a:schemeClr val="tx1"/>
            </a:solidFill>
          </a:endParaRPr>
        </a:p>
      </dgm:t>
    </dgm:pt>
    <dgm:pt modelId="{D36BE346-E48B-4793-8428-2C04A5EE6C29}">
      <dgm:prSet phldrT="[Κείμενο]"/>
      <dgm:spPr>
        <a:gradFill flip="none" rotWithShape="1">
          <a:gsLst>
            <a:gs pos="0">
              <a:srgbClr val="D2FB3B"/>
            </a:gs>
            <a:gs pos="50000">
              <a:srgbClr val="9CB86E"/>
            </a:gs>
            <a:gs pos="100000">
              <a:srgbClr val="156B13"/>
            </a:gs>
          </a:gsLst>
          <a:path path="circle">
            <a:fillToRect l="100000" t="100000"/>
          </a:path>
          <a:tileRect r="-100000" b="-100000"/>
        </a:gradFill>
        <a:sp3d prstMaterial="powder">
          <a:bevelT w="50800" h="50800" prst="relaxedInset"/>
          <a:bevelB w="50800" h="50800" prst="cross"/>
        </a:sp3d>
      </dgm:spPr>
      <dgm:t>
        <a:bodyPr/>
        <a:lstStyle/>
        <a:p>
          <a:r>
            <a:rPr lang="el-GR" dirty="0">
              <a:solidFill>
                <a:schemeClr val="tx1"/>
              </a:solidFill>
            </a:rPr>
            <a:t>Προώθηση </a:t>
          </a:r>
          <a:r>
            <a:rPr lang="el-GR" dirty="0" smtClean="0">
              <a:solidFill>
                <a:schemeClr val="tx1"/>
              </a:solidFill>
            </a:rPr>
            <a:t>πωλήσεων</a:t>
          </a:r>
          <a:endParaRPr lang="el-GR" dirty="0">
            <a:solidFill>
              <a:schemeClr val="tx1"/>
            </a:solidFill>
          </a:endParaRPr>
        </a:p>
      </dgm:t>
    </dgm:pt>
    <dgm:pt modelId="{5A57CB9B-3376-49D4-8F6C-09632ED2ACFA}" type="parTrans" cxnId="{A2C04017-A7E8-4E9D-A756-A2E2861F9D51}">
      <dgm:prSet/>
      <dgm:spPr/>
      <dgm:t>
        <a:bodyPr/>
        <a:lstStyle/>
        <a:p>
          <a:endParaRPr lang="el-GR">
            <a:solidFill>
              <a:schemeClr val="tx1"/>
            </a:solidFill>
          </a:endParaRPr>
        </a:p>
      </dgm:t>
    </dgm:pt>
    <dgm:pt modelId="{0230D5EC-47A4-4004-85BC-D74D8CC1178E}" type="sibTrans" cxnId="{A2C04017-A7E8-4E9D-A756-A2E2861F9D51}">
      <dgm:prSet>
        <dgm:style>
          <a:lnRef idx="3">
            <a:schemeClr val="dk1"/>
          </a:lnRef>
          <a:fillRef idx="0">
            <a:schemeClr val="dk1"/>
          </a:fillRef>
          <a:effectRef idx="2">
            <a:schemeClr val="dk1"/>
          </a:effectRef>
          <a:fontRef idx="minor">
            <a:schemeClr val="tx1"/>
          </a:fontRef>
        </dgm:style>
      </dgm:prSet>
      <dgm:spPr/>
      <dgm:t>
        <a:bodyPr/>
        <a:lstStyle/>
        <a:p>
          <a:endParaRPr lang="el-GR">
            <a:solidFill>
              <a:schemeClr val="tx1"/>
            </a:solidFill>
          </a:endParaRPr>
        </a:p>
      </dgm:t>
    </dgm:pt>
    <dgm:pt modelId="{218185D7-CD5A-44B9-A4C2-824568862A08}">
      <dgm:prSet phldrT="[Κείμενο]"/>
      <dgm:spPr>
        <a:gradFill flip="none" rotWithShape="1">
          <a:gsLst>
            <a:gs pos="0">
              <a:srgbClr val="D2FB3B"/>
            </a:gs>
            <a:gs pos="50000">
              <a:srgbClr val="9CB86E"/>
            </a:gs>
            <a:gs pos="100000">
              <a:srgbClr val="156B13"/>
            </a:gs>
          </a:gsLst>
          <a:path path="circle">
            <a:fillToRect l="100000" t="100000"/>
          </a:path>
          <a:tileRect r="-100000" b="-100000"/>
        </a:gradFill>
        <a:sp3d prstMaterial="powder">
          <a:bevelT w="50800" h="50800" prst="relaxedInset"/>
          <a:bevelB w="50800" h="50800" prst="cross"/>
        </a:sp3d>
      </dgm:spPr>
      <dgm:t>
        <a:bodyPr/>
        <a:lstStyle/>
        <a:p>
          <a:r>
            <a:rPr lang="el-GR" dirty="0">
              <a:solidFill>
                <a:schemeClr val="tx1"/>
              </a:solidFill>
            </a:rPr>
            <a:t>Διαφήμιση</a:t>
          </a:r>
        </a:p>
      </dgm:t>
    </dgm:pt>
    <dgm:pt modelId="{3A8B2F83-26ED-431F-872F-AC1E5B2545FD}" type="parTrans" cxnId="{A7283BF7-74B0-40B3-A9C7-70AAAA929A1A}">
      <dgm:prSet/>
      <dgm:spPr/>
      <dgm:t>
        <a:bodyPr/>
        <a:lstStyle/>
        <a:p>
          <a:endParaRPr lang="el-GR">
            <a:solidFill>
              <a:schemeClr val="tx1"/>
            </a:solidFill>
          </a:endParaRPr>
        </a:p>
      </dgm:t>
    </dgm:pt>
    <dgm:pt modelId="{47AD65D7-E041-4352-88AD-0460936D2762}" type="sibTrans" cxnId="{A7283BF7-74B0-40B3-A9C7-70AAAA929A1A}">
      <dgm:prSet>
        <dgm:style>
          <a:lnRef idx="3">
            <a:schemeClr val="dk1"/>
          </a:lnRef>
          <a:fillRef idx="0">
            <a:schemeClr val="dk1"/>
          </a:fillRef>
          <a:effectRef idx="2">
            <a:schemeClr val="dk1"/>
          </a:effectRef>
          <a:fontRef idx="minor">
            <a:schemeClr val="tx1"/>
          </a:fontRef>
        </dgm:style>
      </dgm:prSet>
      <dgm:spPr/>
      <dgm:t>
        <a:bodyPr/>
        <a:lstStyle/>
        <a:p>
          <a:endParaRPr lang="el-GR">
            <a:solidFill>
              <a:schemeClr val="tx1"/>
            </a:solidFill>
          </a:endParaRPr>
        </a:p>
      </dgm:t>
    </dgm:pt>
    <dgm:pt modelId="{2177BB29-D94F-4B79-8F7D-389A48A49412}" type="pres">
      <dgm:prSet presAssocID="{66328A5D-0432-48EE-BE32-F19AD7DD2F28}" presName="cycle" presStyleCnt="0">
        <dgm:presLayoutVars>
          <dgm:dir/>
          <dgm:resizeHandles val="exact"/>
        </dgm:presLayoutVars>
      </dgm:prSet>
      <dgm:spPr/>
      <dgm:t>
        <a:bodyPr/>
        <a:lstStyle/>
        <a:p>
          <a:endParaRPr lang="el-GR"/>
        </a:p>
      </dgm:t>
    </dgm:pt>
    <dgm:pt modelId="{62BEB825-69A7-43FC-96D6-E5893F5A6816}" type="pres">
      <dgm:prSet presAssocID="{D1D9CEC5-3B7A-4A16-B926-1ABAD6680935}" presName="node" presStyleLbl="node1" presStyleIdx="0" presStyleCnt="5">
        <dgm:presLayoutVars>
          <dgm:bulletEnabled val="1"/>
        </dgm:presLayoutVars>
      </dgm:prSet>
      <dgm:spPr/>
      <dgm:t>
        <a:bodyPr/>
        <a:lstStyle/>
        <a:p>
          <a:endParaRPr lang="el-GR"/>
        </a:p>
      </dgm:t>
    </dgm:pt>
    <dgm:pt modelId="{67E4E1B0-82DF-4338-B717-37A6BC993B0B}" type="pres">
      <dgm:prSet presAssocID="{D1D9CEC5-3B7A-4A16-B926-1ABAD6680935}" presName="spNode" presStyleCnt="0"/>
      <dgm:spPr/>
    </dgm:pt>
    <dgm:pt modelId="{A459CF3F-9E37-4E2F-AC50-7F5353D7C11A}" type="pres">
      <dgm:prSet presAssocID="{ED716B32-FDF2-4B41-8430-A3B1FC7C664A}" presName="sibTrans" presStyleLbl="sibTrans1D1" presStyleIdx="0" presStyleCnt="5"/>
      <dgm:spPr/>
      <dgm:t>
        <a:bodyPr/>
        <a:lstStyle/>
        <a:p>
          <a:endParaRPr lang="el-GR"/>
        </a:p>
      </dgm:t>
    </dgm:pt>
    <dgm:pt modelId="{7B0861A2-CC9F-4691-9E03-C65743BBCF7F}" type="pres">
      <dgm:prSet presAssocID="{E59F3044-7E74-41E3-9650-6F81E74F6D8E}" presName="node" presStyleLbl="node1" presStyleIdx="1" presStyleCnt="5">
        <dgm:presLayoutVars>
          <dgm:bulletEnabled val="1"/>
        </dgm:presLayoutVars>
      </dgm:prSet>
      <dgm:spPr/>
      <dgm:t>
        <a:bodyPr/>
        <a:lstStyle/>
        <a:p>
          <a:endParaRPr lang="el-GR"/>
        </a:p>
      </dgm:t>
    </dgm:pt>
    <dgm:pt modelId="{F99E9810-D43F-4D0A-98C0-584A37B1FA80}" type="pres">
      <dgm:prSet presAssocID="{E59F3044-7E74-41E3-9650-6F81E74F6D8E}" presName="spNode" presStyleCnt="0"/>
      <dgm:spPr/>
    </dgm:pt>
    <dgm:pt modelId="{3836CF45-B02B-4964-821F-3A3296F95246}" type="pres">
      <dgm:prSet presAssocID="{A8696394-0906-4A48-AA35-15DC1F78AF50}" presName="sibTrans" presStyleLbl="sibTrans1D1" presStyleIdx="1" presStyleCnt="5"/>
      <dgm:spPr/>
      <dgm:t>
        <a:bodyPr/>
        <a:lstStyle/>
        <a:p>
          <a:endParaRPr lang="el-GR"/>
        </a:p>
      </dgm:t>
    </dgm:pt>
    <dgm:pt modelId="{5B1A72E4-B265-4511-9FCA-FAFD314AF824}" type="pres">
      <dgm:prSet presAssocID="{89B3172D-34C9-402F-8898-4B830000DFF1}" presName="node" presStyleLbl="node1" presStyleIdx="2" presStyleCnt="5">
        <dgm:presLayoutVars>
          <dgm:bulletEnabled val="1"/>
        </dgm:presLayoutVars>
      </dgm:prSet>
      <dgm:spPr/>
      <dgm:t>
        <a:bodyPr/>
        <a:lstStyle/>
        <a:p>
          <a:endParaRPr lang="el-GR"/>
        </a:p>
      </dgm:t>
    </dgm:pt>
    <dgm:pt modelId="{35BC0F9B-A66D-4017-B5EC-2F53378E763F}" type="pres">
      <dgm:prSet presAssocID="{89B3172D-34C9-402F-8898-4B830000DFF1}" presName="spNode" presStyleCnt="0"/>
      <dgm:spPr/>
    </dgm:pt>
    <dgm:pt modelId="{239002D1-4E88-4AE4-80D9-2ED6433B4728}" type="pres">
      <dgm:prSet presAssocID="{FC3ADFFC-D36A-4894-8676-95DF81C719A3}" presName="sibTrans" presStyleLbl="sibTrans1D1" presStyleIdx="2" presStyleCnt="5"/>
      <dgm:spPr/>
      <dgm:t>
        <a:bodyPr/>
        <a:lstStyle/>
        <a:p>
          <a:endParaRPr lang="el-GR"/>
        </a:p>
      </dgm:t>
    </dgm:pt>
    <dgm:pt modelId="{2B6D3EEA-568F-4952-9B04-22AAF8424407}" type="pres">
      <dgm:prSet presAssocID="{D36BE346-E48B-4793-8428-2C04A5EE6C29}" presName="node" presStyleLbl="node1" presStyleIdx="3" presStyleCnt="5">
        <dgm:presLayoutVars>
          <dgm:bulletEnabled val="1"/>
        </dgm:presLayoutVars>
      </dgm:prSet>
      <dgm:spPr/>
      <dgm:t>
        <a:bodyPr/>
        <a:lstStyle/>
        <a:p>
          <a:endParaRPr lang="el-GR"/>
        </a:p>
      </dgm:t>
    </dgm:pt>
    <dgm:pt modelId="{6B2B53D3-D5F2-49A3-8742-340976F750B2}" type="pres">
      <dgm:prSet presAssocID="{D36BE346-E48B-4793-8428-2C04A5EE6C29}" presName="spNode" presStyleCnt="0"/>
      <dgm:spPr/>
    </dgm:pt>
    <dgm:pt modelId="{BDE9D2F6-B015-4CDD-B122-250E6F1557AE}" type="pres">
      <dgm:prSet presAssocID="{0230D5EC-47A4-4004-85BC-D74D8CC1178E}" presName="sibTrans" presStyleLbl="sibTrans1D1" presStyleIdx="3" presStyleCnt="5"/>
      <dgm:spPr/>
      <dgm:t>
        <a:bodyPr/>
        <a:lstStyle/>
        <a:p>
          <a:endParaRPr lang="el-GR"/>
        </a:p>
      </dgm:t>
    </dgm:pt>
    <dgm:pt modelId="{6EB615A2-81B7-4640-ADFE-68A25E370FE9}" type="pres">
      <dgm:prSet presAssocID="{218185D7-CD5A-44B9-A4C2-824568862A08}" presName="node" presStyleLbl="node1" presStyleIdx="4" presStyleCnt="5">
        <dgm:presLayoutVars>
          <dgm:bulletEnabled val="1"/>
        </dgm:presLayoutVars>
      </dgm:prSet>
      <dgm:spPr/>
      <dgm:t>
        <a:bodyPr/>
        <a:lstStyle/>
        <a:p>
          <a:endParaRPr lang="el-GR"/>
        </a:p>
      </dgm:t>
    </dgm:pt>
    <dgm:pt modelId="{A4E01BD7-ACFE-48A5-948D-44ED440EB1D3}" type="pres">
      <dgm:prSet presAssocID="{218185D7-CD5A-44B9-A4C2-824568862A08}" presName="spNode" presStyleCnt="0"/>
      <dgm:spPr/>
    </dgm:pt>
    <dgm:pt modelId="{B7A0F408-44C5-491C-80CC-8290DDA15490}" type="pres">
      <dgm:prSet presAssocID="{47AD65D7-E041-4352-88AD-0460936D2762}" presName="sibTrans" presStyleLbl="sibTrans1D1" presStyleIdx="4" presStyleCnt="5"/>
      <dgm:spPr/>
      <dgm:t>
        <a:bodyPr/>
        <a:lstStyle/>
        <a:p>
          <a:endParaRPr lang="el-GR"/>
        </a:p>
      </dgm:t>
    </dgm:pt>
  </dgm:ptLst>
  <dgm:cxnLst>
    <dgm:cxn modelId="{C18CB342-ADDC-4870-B4DA-F01AF34E2C78}" type="presOf" srcId="{0230D5EC-47A4-4004-85BC-D74D8CC1178E}" destId="{BDE9D2F6-B015-4CDD-B122-250E6F1557AE}" srcOrd="0" destOrd="0" presId="urn:microsoft.com/office/officeart/2005/8/layout/cycle5"/>
    <dgm:cxn modelId="{EB6ABFD6-958C-47BB-B8CA-D662B03BD7AC}" srcId="{66328A5D-0432-48EE-BE32-F19AD7DD2F28}" destId="{89B3172D-34C9-402F-8898-4B830000DFF1}" srcOrd="2" destOrd="0" parTransId="{EB18BC88-9659-4FBB-AE01-2206306DB038}" sibTransId="{FC3ADFFC-D36A-4894-8676-95DF81C719A3}"/>
    <dgm:cxn modelId="{A7283BF7-74B0-40B3-A9C7-70AAAA929A1A}" srcId="{66328A5D-0432-48EE-BE32-F19AD7DD2F28}" destId="{218185D7-CD5A-44B9-A4C2-824568862A08}" srcOrd="4" destOrd="0" parTransId="{3A8B2F83-26ED-431F-872F-AC1E5B2545FD}" sibTransId="{47AD65D7-E041-4352-88AD-0460936D2762}"/>
    <dgm:cxn modelId="{BE98B8B7-E702-4625-BAEE-E89216FDB440}" srcId="{66328A5D-0432-48EE-BE32-F19AD7DD2F28}" destId="{D1D9CEC5-3B7A-4A16-B926-1ABAD6680935}" srcOrd="0" destOrd="0" parTransId="{B09FC90D-9683-45FF-926B-02F0C5BCCFD5}" sibTransId="{ED716B32-FDF2-4B41-8430-A3B1FC7C664A}"/>
    <dgm:cxn modelId="{C7B9B909-1A5D-45F0-B00D-B8489474EF6A}" type="presOf" srcId="{89B3172D-34C9-402F-8898-4B830000DFF1}" destId="{5B1A72E4-B265-4511-9FCA-FAFD314AF824}" srcOrd="0" destOrd="0" presId="urn:microsoft.com/office/officeart/2005/8/layout/cycle5"/>
    <dgm:cxn modelId="{5CE146B9-B2A3-4386-B311-AE9429BA4C16}" type="presOf" srcId="{A8696394-0906-4A48-AA35-15DC1F78AF50}" destId="{3836CF45-B02B-4964-821F-3A3296F95246}" srcOrd="0" destOrd="0" presId="urn:microsoft.com/office/officeart/2005/8/layout/cycle5"/>
    <dgm:cxn modelId="{1A475F9E-544C-42DD-9794-5B135E8FE3A8}" type="presOf" srcId="{E59F3044-7E74-41E3-9650-6F81E74F6D8E}" destId="{7B0861A2-CC9F-4691-9E03-C65743BBCF7F}" srcOrd="0" destOrd="0" presId="urn:microsoft.com/office/officeart/2005/8/layout/cycle5"/>
    <dgm:cxn modelId="{60E93C2A-A43C-4FA4-994C-4B2D57E2CFE0}" type="presOf" srcId="{D1D9CEC5-3B7A-4A16-B926-1ABAD6680935}" destId="{62BEB825-69A7-43FC-96D6-E5893F5A6816}" srcOrd="0" destOrd="0" presId="urn:microsoft.com/office/officeart/2005/8/layout/cycle5"/>
    <dgm:cxn modelId="{C9538505-00F1-4DB9-8363-F8393596DE15}" type="presOf" srcId="{ED716B32-FDF2-4B41-8430-A3B1FC7C664A}" destId="{A459CF3F-9E37-4E2F-AC50-7F5353D7C11A}" srcOrd="0" destOrd="0" presId="urn:microsoft.com/office/officeart/2005/8/layout/cycle5"/>
    <dgm:cxn modelId="{EA100C5B-CFF7-4763-8C42-3201B77074E4}" srcId="{66328A5D-0432-48EE-BE32-F19AD7DD2F28}" destId="{E59F3044-7E74-41E3-9650-6F81E74F6D8E}" srcOrd="1" destOrd="0" parTransId="{F4301830-7EEE-42F4-B4B1-EFA57B1DC563}" sibTransId="{A8696394-0906-4A48-AA35-15DC1F78AF50}"/>
    <dgm:cxn modelId="{A2C04017-A7E8-4E9D-A756-A2E2861F9D51}" srcId="{66328A5D-0432-48EE-BE32-F19AD7DD2F28}" destId="{D36BE346-E48B-4793-8428-2C04A5EE6C29}" srcOrd="3" destOrd="0" parTransId="{5A57CB9B-3376-49D4-8F6C-09632ED2ACFA}" sibTransId="{0230D5EC-47A4-4004-85BC-D74D8CC1178E}"/>
    <dgm:cxn modelId="{84F688CE-9AC7-482B-B583-733A2E00E4C1}" type="presOf" srcId="{D36BE346-E48B-4793-8428-2C04A5EE6C29}" destId="{2B6D3EEA-568F-4952-9B04-22AAF8424407}" srcOrd="0" destOrd="0" presId="urn:microsoft.com/office/officeart/2005/8/layout/cycle5"/>
    <dgm:cxn modelId="{E16782CE-1E8D-4988-A47B-0384856D085A}" type="presOf" srcId="{66328A5D-0432-48EE-BE32-F19AD7DD2F28}" destId="{2177BB29-D94F-4B79-8F7D-389A48A49412}" srcOrd="0" destOrd="0" presId="urn:microsoft.com/office/officeart/2005/8/layout/cycle5"/>
    <dgm:cxn modelId="{ADE7DF16-CFE0-4EAB-AD77-59450AAECB7E}" type="presOf" srcId="{47AD65D7-E041-4352-88AD-0460936D2762}" destId="{B7A0F408-44C5-491C-80CC-8290DDA15490}" srcOrd="0" destOrd="0" presId="urn:microsoft.com/office/officeart/2005/8/layout/cycle5"/>
    <dgm:cxn modelId="{19545A0F-E249-4DF8-BC64-EF3056AAAC49}" type="presOf" srcId="{218185D7-CD5A-44B9-A4C2-824568862A08}" destId="{6EB615A2-81B7-4640-ADFE-68A25E370FE9}" srcOrd="0" destOrd="0" presId="urn:microsoft.com/office/officeart/2005/8/layout/cycle5"/>
    <dgm:cxn modelId="{C28AB32A-2C7C-49B7-A5C1-F1F49461D9E3}" type="presOf" srcId="{FC3ADFFC-D36A-4894-8676-95DF81C719A3}" destId="{239002D1-4E88-4AE4-80D9-2ED6433B4728}" srcOrd="0" destOrd="0" presId="urn:microsoft.com/office/officeart/2005/8/layout/cycle5"/>
    <dgm:cxn modelId="{A0853C13-9338-4627-9136-BFA9F4BA48BE}" type="presParOf" srcId="{2177BB29-D94F-4B79-8F7D-389A48A49412}" destId="{62BEB825-69A7-43FC-96D6-E5893F5A6816}" srcOrd="0" destOrd="0" presId="urn:microsoft.com/office/officeart/2005/8/layout/cycle5"/>
    <dgm:cxn modelId="{3AB0C289-5B65-4EE6-AA83-78862AFDCB43}" type="presParOf" srcId="{2177BB29-D94F-4B79-8F7D-389A48A49412}" destId="{67E4E1B0-82DF-4338-B717-37A6BC993B0B}" srcOrd="1" destOrd="0" presId="urn:microsoft.com/office/officeart/2005/8/layout/cycle5"/>
    <dgm:cxn modelId="{1DE22506-58A9-4D7E-A604-0D81A8BA0C58}" type="presParOf" srcId="{2177BB29-D94F-4B79-8F7D-389A48A49412}" destId="{A459CF3F-9E37-4E2F-AC50-7F5353D7C11A}" srcOrd="2" destOrd="0" presId="urn:microsoft.com/office/officeart/2005/8/layout/cycle5"/>
    <dgm:cxn modelId="{2A14679C-7840-471C-8917-A4B9C748CC58}" type="presParOf" srcId="{2177BB29-D94F-4B79-8F7D-389A48A49412}" destId="{7B0861A2-CC9F-4691-9E03-C65743BBCF7F}" srcOrd="3" destOrd="0" presId="urn:microsoft.com/office/officeart/2005/8/layout/cycle5"/>
    <dgm:cxn modelId="{AC07A181-71B2-42E1-B4B4-F6699E526AB3}" type="presParOf" srcId="{2177BB29-D94F-4B79-8F7D-389A48A49412}" destId="{F99E9810-D43F-4D0A-98C0-584A37B1FA80}" srcOrd="4" destOrd="0" presId="urn:microsoft.com/office/officeart/2005/8/layout/cycle5"/>
    <dgm:cxn modelId="{70305789-800A-49D1-942E-6A59FEC15299}" type="presParOf" srcId="{2177BB29-D94F-4B79-8F7D-389A48A49412}" destId="{3836CF45-B02B-4964-821F-3A3296F95246}" srcOrd="5" destOrd="0" presId="urn:microsoft.com/office/officeart/2005/8/layout/cycle5"/>
    <dgm:cxn modelId="{2C586478-0303-4BFC-BB05-628515301AFB}" type="presParOf" srcId="{2177BB29-D94F-4B79-8F7D-389A48A49412}" destId="{5B1A72E4-B265-4511-9FCA-FAFD314AF824}" srcOrd="6" destOrd="0" presId="urn:microsoft.com/office/officeart/2005/8/layout/cycle5"/>
    <dgm:cxn modelId="{143625B5-6036-4116-BAC8-E3CFFC90AE03}" type="presParOf" srcId="{2177BB29-D94F-4B79-8F7D-389A48A49412}" destId="{35BC0F9B-A66D-4017-B5EC-2F53378E763F}" srcOrd="7" destOrd="0" presId="urn:microsoft.com/office/officeart/2005/8/layout/cycle5"/>
    <dgm:cxn modelId="{299C0758-E0E0-46D4-BCEA-5063A56E877E}" type="presParOf" srcId="{2177BB29-D94F-4B79-8F7D-389A48A49412}" destId="{239002D1-4E88-4AE4-80D9-2ED6433B4728}" srcOrd="8" destOrd="0" presId="urn:microsoft.com/office/officeart/2005/8/layout/cycle5"/>
    <dgm:cxn modelId="{12BB54DD-5968-45EA-837A-7114E59B044E}" type="presParOf" srcId="{2177BB29-D94F-4B79-8F7D-389A48A49412}" destId="{2B6D3EEA-568F-4952-9B04-22AAF8424407}" srcOrd="9" destOrd="0" presId="urn:microsoft.com/office/officeart/2005/8/layout/cycle5"/>
    <dgm:cxn modelId="{8DDCF108-00D1-4C68-9200-A3F0427378D8}" type="presParOf" srcId="{2177BB29-D94F-4B79-8F7D-389A48A49412}" destId="{6B2B53D3-D5F2-49A3-8742-340976F750B2}" srcOrd="10" destOrd="0" presId="urn:microsoft.com/office/officeart/2005/8/layout/cycle5"/>
    <dgm:cxn modelId="{56C0CAC9-5609-4A04-87E6-7FD4BA33C950}" type="presParOf" srcId="{2177BB29-D94F-4B79-8F7D-389A48A49412}" destId="{BDE9D2F6-B015-4CDD-B122-250E6F1557AE}" srcOrd="11" destOrd="0" presId="urn:microsoft.com/office/officeart/2005/8/layout/cycle5"/>
    <dgm:cxn modelId="{0ED607AE-F48D-4B8F-BD06-B0409D78C9C6}" type="presParOf" srcId="{2177BB29-D94F-4B79-8F7D-389A48A49412}" destId="{6EB615A2-81B7-4640-ADFE-68A25E370FE9}" srcOrd="12" destOrd="0" presId="urn:microsoft.com/office/officeart/2005/8/layout/cycle5"/>
    <dgm:cxn modelId="{33DFF87A-6125-44CD-BA1F-1574755C3E49}" type="presParOf" srcId="{2177BB29-D94F-4B79-8F7D-389A48A49412}" destId="{A4E01BD7-ACFE-48A5-948D-44ED440EB1D3}" srcOrd="13" destOrd="0" presId="urn:microsoft.com/office/officeart/2005/8/layout/cycle5"/>
    <dgm:cxn modelId="{B0A306B0-7730-4F4C-959B-97FD31EB71D9}" type="presParOf" srcId="{2177BB29-D94F-4B79-8F7D-389A48A49412}" destId="{B7A0F408-44C5-491C-80CC-8290DDA15490}" srcOrd="14" destOrd="0" presId="urn:microsoft.com/office/officeart/2005/8/layout/cycle5"/>
  </dgm:cxnLst>
  <dgm:bg>
    <a:solidFill>
      <a:schemeClr val="tx1">
        <a:lumMod val="50000"/>
        <a:lumOff val="50000"/>
      </a:schemeClr>
    </a:solidFill>
  </dgm:bg>
  <dgm:whole>
    <a:ln>
      <a:solidFill>
        <a:schemeClr val="tx1">
          <a:lumMod val="50000"/>
          <a:lumOff val="50000"/>
        </a:schemeClr>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BEB825-69A7-43FC-96D6-E5893F5A6816}">
      <dsp:nvSpPr>
        <dsp:cNvPr id="0" name=""/>
        <dsp:cNvSpPr/>
      </dsp:nvSpPr>
      <dsp:spPr>
        <a:xfrm>
          <a:off x="1627435" y="282157"/>
          <a:ext cx="1317128" cy="856133"/>
        </a:xfrm>
        <a:prstGeom prst="roundRect">
          <a:avLst/>
        </a:prstGeom>
        <a:gradFill flip="none" rotWithShape="1">
          <a:gsLst>
            <a:gs pos="0">
              <a:srgbClr val="D2FB3B"/>
            </a:gs>
            <a:gs pos="50000">
              <a:srgbClr val="9CB86E"/>
            </a:gs>
            <a:gs pos="100000">
              <a:srgbClr val="156B13"/>
            </a:gs>
          </a:gsLst>
          <a:path path="circle">
            <a:fillToRect l="100000" t="100000"/>
          </a:path>
          <a:tileRect r="-100000" b="-100000"/>
        </a:gradFill>
        <a:ln>
          <a:noFill/>
        </a:ln>
        <a:effectLst>
          <a:outerShdw blurRad="40000" dist="23000" dir="5400000" rotWithShape="0">
            <a:srgbClr val="000000">
              <a:alpha val="35000"/>
            </a:srgbClr>
          </a:outerShdw>
        </a:effectLst>
        <a:sp3d prstMaterial="powder">
          <a:bevelT w="50800" h="50800" prst="relaxedInset"/>
          <a:bevelB w="50800" h="50800" prst="cross"/>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a:solidFill>
                <a:schemeClr val="tx1"/>
              </a:solidFill>
            </a:rPr>
            <a:t>Προσωπική </a:t>
          </a:r>
          <a:r>
            <a:rPr lang="el-GR" sz="1700" kern="1200" dirty="0" smtClean="0">
              <a:solidFill>
                <a:schemeClr val="tx1"/>
              </a:solidFill>
            </a:rPr>
            <a:t>πώληση</a:t>
          </a:r>
          <a:endParaRPr lang="el-GR" sz="1700" kern="1200" dirty="0">
            <a:solidFill>
              <a:schemeClr val="tx1"/>
            </a:solidFill>
          </a:endParaRPr>
        </a:p>
      </dsp:txBody>
      <dsp:txXfrm>
        <a:off x="1627435" y="282157"/>
        <a:ext cx="1317128" cy="856133"/>
      </dsp:txXfrm>
    </dsp:sp>
    <dsp:sp modelId="{A459CF3F-9E37-4E2F-AC50-7F5353D7C11A}">
      <dsp:nvSpPr>
        <dsp:cNvPr id="0" name=""/>
        <dsp:cNvSpPr/>
      </dsp:nvSpPr>
      <dsp:spPr>
        <a:xfrm>
          <a:off x="575218" y="710224"/>
          <a:ext cx="3421562" cy="3421562"/>
        </a:xfrm>
        <a:custGeom>
          <a:avLst/>
          <a:gdLst/>
          <a:ahLst/>
          <a:cxnLst/>
          <a:rect l="0" t="0" r="0" b="0"/>
          <a:pathLst>
            <a:path>
              <a:moveTo>
                <a:pt x="2545874" y="217666"/>
              </a:moveTo>
              <a:arcTo wR="1710781" hR="1710781" stAng="17953086" swAng="1212094"/>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p3d z="-25400"/>
      </dsp:spPr>
      <dsp:style>
        <a:lnRef idx="3">
          <a:schemeClr val="dk1"/>
        </a:lnRef>
        <a:fillRef idx="0">
          <a:schemeClr val="dk1"/>
        </a:fillRef>
        <a:effectRef idx="2">
          <a:schemeClr val="dk1"/>
        </a:effectRef>
        <a:fontRef idx="minor">
          <a:schemeClr val="tx1"/>
        </a:fontRef>
      </dsp:style>
    </dsp:sp>
    <dsp:sp modelId="{7B0861A2-CC9F-4691-9E03-C65743BBCF7F}">
      <dsp:nvSpPr>
        <dsp:cNvPr id="0" name=""/>
        <dsp:cNvSpPr/>
      </dsp:nvSpPr>
      <dsp:spPr>
        <a:xfrm>
          <a:off x="3254485" y="1464278"/>
          <a:ext cx="1317128" cy="856133"/>
        </a:xfrm>
        <a:prstGeom prst="roundRect">
          <a:avLst/>
        </a:prstGeom>
        <a:gradFill flip="none" rotWithShape="1">
          <a:gsLst>
            <a:gs pos="0">
              <a:srgbClr val="D2FB3B"/>
            </a:gs>
            <a:gs pos="50000">
              <a:srgbClr val="9CB86E"/>
            </a:gs>
            <a:gs pos="100000">
              <a:srgbClr val="156B13"/>
            </a:gs>
          </a:gsLst>
          <a:path path="circle">
            <a:fillToRect l="100000" t="100000"/>
          </a:path>
          <a:tileRect r="-100000" b="-100000"/>
        </a:gradFill>
        <a:ln>
          <a:noFill/>
        </a:ln>
        <a:effectLst>
          <a:outerShdw blurRad="40000" dist="23000" dir="5400000" rotWithShape="0">
            <a:srgbClr val="000000">
              <a:alpha val="35000"/>
            </a:srgbClr>
          </a:outerShdw>
        </a:effectLst>
        <a:sp3d prstMaterial="powder">
          <a:bevelT w="50800" h="50800" prst="relaxedInset"/>
          <a:bevelB w="50800" h="50800" prst="cross"/>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a:solidFill>
                <a:schemeClr val="tx1"/>
              </a:solidFill>
            </a:rPr>
            <a:t>Δημόσιες Σχέσεις</a:t>
          </a:r>
        </a:p>
      </dsp:txBody>
      <dsp:txXfrm>
        <a:off x="3254485" y="1464278"/>
        <a:ext cx="1317128" cy="856133"/>
      </dsp:txXfrm>
    </dsp:sp>
    <dsp:sp modelId="{3836CF45-B02B-4964-821F-3A3296F95246}">
      <dsp:nvSpPr>
        <dsp:cNvPr id="0" name=""/>
        <dsp:cNvSpPr/>
      </dsp:nvSpPr>
      <dsp:spPr>
        <a:xfrm>
          <a:off x="575218" y="710224"/>
          <a:ext cx="3421562" cy="3421562"/>
        </a:xfrm>
        <a:custGeom>
          <a:avLst/>
          <a:gdLst/>
          <a:ahLst/>
          <a:cxnLst/>
          <a:rect l="0" t="0" r="0" b="0"/>
          <a:pathLst>
            <a:path>
              <a:moveTo>
                <a:pt x="3417465" y="1829116"/>
              </a:moveTo>
              <a:arcTo wR="1710781" hR="1710781" stAng="21837980" swAng="1360155"/>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p3d z="-25400"/>
      </dsp:spPr>
      <dsp:style>
        <a:lnRef idx="3">
          <a:schemeClr val="dk1"/>
        </a:lnRef>
        <a:fillRef idx="0">
          <a:schemeClr val="dk1"/>
        </a:fillRef>
        <a:effectRef idx="2">
          <a:schemeClr val="dk1"/>
        </a:effectRef>
        <a:fontRef idx="minor">
          <a:schemeClr val="tx1"/>
        </a:fontRef>
      </dsp:style>
    </dsp:sp>
    <dsp:sp modelId="{5B1A72E4-B265-4511-9FCA-FAFD314AF824}">
      <dsp:nvSpPr>
        <dsp:cNvPr id="0" name=""/>
        <dsp:cNvSpPr/>
      </dsp:nvSpPr>
      <dsp:spPr>
        <a:xfrm>
          <a:off x="2633007" y="3376990"/>
          <a:ext cx="1317128" cy="856133"/>
        </a:xfrm>
        <a:prstGeom prst="roundRect">
          <a:avLst/>
        </a:prstGeom>
        <a:gradFill flip="none" rotWithShape="1">
          <a:gsLst>
            <a:gs pos="0">
              <a:srgbClr val="D2FB3B"/>
            </a:gs>
            <a:gs pos="50000">
              <a:srgbClr val="9CB86E"/>
            </a:gs>
            <a:gs pos="100000">
              <a:srgbClr val="156B13"/>
            </a:gs>
          </a:gsLst>
          <a:path path="circle">
            <a:fillToRect l="100000" t="100000"/>
          </a:path>
          <a:tileRect r="-100000" b="-100000"/>
        </a:gradFill>
        <a:ln>
          <a:noFill/>
        </a:ln>
        <a:effectLst>
          <a:outerShdw blurRad="40000" dist="23000" dir="5400000" rotWithShape="0">
            <a:srgbClr val="000000">
              <a:alpha val="35000"/>
            </a:srgbClr>
          </a:outerShdw>
        </a:effectLst>
        <a:sp3d prstMaterial="powder">
          <a:bevelT w="50800" h="50800" prst="relaxedInset"/>
          <a:bevelB w="50800" h="50800" prst="cross"/>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a:solidFill>
                <a:schemeClr val="tx1"/>
              </a:solidFill>
            </a:rPr>
            <a:t>Άμεσο </a:t>
          </a:r>
          <a:r>
            <a:rPr lang="el-GR" sz="1700" kern="1200" dirty="0" smtClean="0">
              <a:solidFill>
                <a:schemeClr val="tx1"/>
              </a:solidFill>
            </a:rPr>
            <a:t>μάρκετινγκ</a:t>
          </a:r>
          <a:endParaRPr lang="el-GR" sz="1700" kern="1200" dirty="0">
            <a:solidFill>
              <a:schemeClr val="tx1"/>
            </a:solidFill>
          </a:endParaRPr>
        </a:p>
      </dsp:txBody>
      <dsp:txXfrm>
        <a:off x="2633007" y="3376990"/>
        <a:ext cx="1317128" cy="856133"/>
      </dsp:txXfrm>
    </dsp:sp>
    <dsp:sp modelId="{239002D1-4E88-4AE4-80D9-2ED6433B4728}">
      <dsp:nvSpPr>
        <dsp:cNvPr id="0" name=""/>
        <dsp:cNvSpPr/>
      </dsp:nvSpPr>
      <dsp:spPr>
        <a:xfrm>
          <a:off x="575218" y="710224"/>
          <a:ext cx="3421562" cy="3421562"/>
        </a:xfrm>
        <a:custGeom>
          <a:avLst/>
          <a:gdLst/>
          <a:ahLst/>
          <a:cxnLst/>
          <a:rect l="0" t="0" r="0" b="0"/>
          <a:pathLst>
            <a:path>
              <a:moveTo>
                <a:pt x="1920878" y="3408613"/>
              </a:moveTo>
              <a:arcTo wR="1710781" hR="1710781" stAng="4976749" swAng="846502"/>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p3d z="-25400"/>
      </dsp:spPr>
      <dsp:style>
        <a:lnRef idx="3">
          <a:schemeClr val="dk1"/>
        </a:lnRef>
        <a:fillRef idx="0">
          <a:schemeClr val="dk1"/>
        </a:fillRef>
        <a:effectRef idx="2">
          <a:schemeClr val="dk1"/>
        </a:effectRef>
        <a:fontRef idx="minor">
          <a:schemeClr val="tx1"/>
        </a:fontRef>
      </dsp:style>
    </dsp:sp>
    <dsp:sp modelId="{2B6D3EEA-568F-4952-9B04-22AAF8424407}">
      <dsp:nvSpPr>
        <dsp:cNvPr id="0" name=""/>
        <dsp:cNvSpPr/>
      </dsp:nvSpPr>
      <dsp:spPr>
        <a:xfrm>
          <a:off x="621863" y="3376990"/>
          <a:ext cx="1317128" cy="856133"/>
        </a:xfrm>
        <a:prstGeom prst="roundRect">
          <a:avLst/>
        </a:prstGeom>
        <a:gradFill flip="none" rotWithShape="1">
          <a:gsLst>
            <a:gs pos="0">
              <a:srgbClr val="D2FB3B"/>
            </a:gs>
            <a:gs pos="50000">
              <a:srgbClr val="9CB86E"/>
            </a:gs>
            <a:gs pos="100000">
              <a:srgbClr val="156B13"/>
            </a:gs>
          </a:gsLst>
          <a:path path="circle">
            <a:fillToRect l="100000" t="100000"/>
          </a:path>
          <a:tileRect r="-100000" b="-100000"/>
        </a:gradFill>
        <a:ln>
          <a:noFill/>
        </a:ln>
        <a:effectLst>
          <a:outerShdw blurRad="40000" dist="23000" dir="5400000" rotWithShape="0">
            <a:srgbClr val="000000">
              <a:alpha val="35000"/>
            </a:srgbClr>
          </a:outerShdw>
        </a:effectLst>
        <a:sp3d prstMaterial="powder">
          <a:bevelT w="50800" h="50800" prst="relaxedInset"/>
          <a:bevelB w="50800" h="50800" prst="cross"/>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a:solidFill>
                <a:schemeClr val="tx1"/>
              </a:solidFill>
            </a:rPr>
            <a:t>Προώθηση </a:t>
          </a:r>
          <a:r>
            <a:rPr lang="el-GR" sz="1700" kern="1200" dirty="0" smtClean="0">
              <a:solidFill>
                <a:schemeClr val="tx1"/>
              </a:solidFill>
            </a:rPr>
            <a:t>πωλήσεων</a:t>
          </a:r>
          <a:endParaRPr lang="el-GR" sz="1700" kern="1200" dirty="0">
            <a:solidFill>
              <a:schemeClr val="tx1"/>
            </a:solidFill>
          </a:endParaRPr>
        </a:p>
      </dsp:txBody>
      <dsp:txXfrm>
        <a:off x="621863" y="3376990"/>
        <a:ext cx="1317128" cy="856133"/>
      </dsp:txXfrm>
    </dsp:sp>
    <dsp:sp modelId="{BDE9D2F6-B015-4CDD-B122-250E6F1557AE}">
      <dsp:nvSpPr>
        <dsp:cNvPr id="0" name=""/>
        <dsp:cNvSpPr/>
      </dsp:nvSpPr>
      <dsp:spPr>
        <a:xfrm>
          <a:off x="575218" y="710224"/>
          <a:ext cx="3421562" cy="3421562"/>
        </a:xfrm>
        <a:custGeom>
          <a:avLst/>
          <a:gdLst/>
          <a:ahLst/>
          <a:cxnLst/>
          <a:rect l="0" t="0" r="0" b="0"/>
          <a:pathLst>
            <a:path>
              <a:moveTo>
                <a:pt x="181555" y="2477749"/>
              </a:moveTo>
              <a:arcTo wR="1710781" hR="1710781" stAng="9201865" swAng="1360155"/>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p3d z="-25400"/>
      </dsp:spPr>
      <dsp:style>
        <a:lnRef idx="3">
          <a:schemeClr val="dk1"/>
        </a:lnRef>
        <a:fillRef idx="0">
          <a:schemeClr val="dk1"/>
        </a:fillRef>
        <a:effectRef idx="2">
          <a:schemeClr val="dk1"/>
        </a:effectRef>
        <a:fontRef idx="minor">
          <a:schemeClr val="tx1"/>
        </a:fontRef>
      </dsp:style>
    </dsp:sp>
    <dsp:sp modelId="{6EB615A2-81B7-4640-ADFE-68A25E370FE9}">
      <dsp:nvSpPr>
        <dsp:cNvPr id="0" name=""/>
        <dsp:cNvSpPr/>
      </dsp:nvSpPr>
      <dsp:spPr>
        <a:xfrm>
          <a:off x="385" y="1464278"/>
          <a:ext cx="1317128" cy="856133"/>
        </a:xfrm>
        <a:prstGeom prst="roundRect">
          <a:avLst/>
        </a:prstGeom>
        <a:gradFill flip="none" rotWithShape="1">
          <a:gsLst>
            <a:gs pos="0">
              <a:srgbClr val="D2FB3B"/>
            </a:gs>
            <a:gs pos="50000">
              <a:srgbClr val="9CB86E"/>
            </a:gs>
            <a:gs pos="100000">
              <a:srgbClr val="156B13"/>
            </a:gs>
          </a:gsLst>
          <a:path path="circle">
            <a:fillToRect l="100000" t="100000"/>
          </a:path>
          <a:tileRect r="-100000" b="-100000"/>
        </a:gradFill>
        <a:ln>
          <a:noFill/>
        </a:ln>
        <a:effectLst>
          <a:outerShdw blurRad="40000" dist="23000" dir="5400000" rotWithShape="0">
            <a:srgbClr val="000000">
              <a:alpha val="35000"/>
            </a:srgbClr>
          </a:outerShdw>
        </a:effectLst>
        <a:sp3d prstMaterial="powder">
          <a:bevelT w="50800" h="50800" prst="relaxedInset"/>
          <a:bevelB w="50800" h="50800" prst="cross"/>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a:solidFill>
                <a:schemeClr val="tx1"/>
              </a:solidFill>
            </a:rPr>
            <a:t>Διαφήμιση</a:t>
          </a:r>
        </a:p>
      </dsp:txBody>
      <dsp:txXfrm>
        <a:off x="385" y="1464278"/>
        <a:ext cx="1317128" cy="856133"/>
      </dsp:txXfrm>
    </dsp:sp>
    <dsp:sp modelId="{B7A0F408-44C5-491C-80CC-8290DDA15490}">
      <dsp:nvSpPr>
        <dsp:cNvPr id="0" name=""/>
        <dsp:cNvSpPr/>
      </dsp:nvSpPr>
      <dsp:spPr>
        <a:xfrm>
          <a:off x="575218" y="710224"/>
          <a:ext cx="3421562" cy="3421562"/>
        </a:xfrm>
        <a:custGeom>
          <a:avLst/>
          <a:gdLst/>
          <a:ahLst/>
          <a:cxnLst/>
          <a:rect l="0" t="0" r="0" b="0"/>
          <a:pathLst>
            <a:path>
              <a:moveTo>
                <a:pt x="411452" y="597894"/>
              </a:moveTo>
              <a:arcTo wR="1710781" hR="1710781" stAng="13234821" swAng="1212094"/>
            </a:path>
          </a:pathLst>
        </a:custGeom>
        <a:noFill/>
        <a:ln w="38100" cap="flat" cmpd="sng" algn="ctr">
          <a:solidFill>
            <a:schemeClr val="dk1"/>
          </a:solidFill>
          <a:prstDash val="solid"/>
          <a:tailEnd type="arrow"/>
        </a:ln>
        <a:effectLst>
          <a:outerShdw blurRad="40000" dist="23000" dir="5400000" rotWithShape="0">
            <a:srgbClr val="000000">
              <a:alpha val="35000"/>
            </a:srgbClr>
          </a:outerShdw>
        </a:effectLst>
        <a:sp3d z="-25400"/>
      </dsp:spPr>
      <dsp:style>
        <a:lnRef idx="3">
          <a:schemeClr val="dk1"/>
        </a:lnRef>
        <a:fillRef idx="0">
          <a:schemeClr val="dk1"/>
        </a:fillRef>
        <a:effectRef idx="2">
          <a:schemeClr val="dk1"/>
        </a:effectRef>
        <a:fontRef idx="minor">
          <a:schemeClr val="tx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61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61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0948B31-552F-4C59-AC93-08D2AABB635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E53C5F-DCED-4499-AB30-E2831E65353E}" type="datetimeFigureOut">
              <a:rPr lang="el-GR" smtClean="0"/>
              <a:pPr/>
              <a:t>6/3/2014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C67977-39A1-4CF1-AEA8-AF002E1841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5CF68-C978-430D-B326-40F9765C011E}" type="slidenum">
              <a:rPr lang="en-US">
                <a:solidFill>
                  <a:prstClr val="black"/>
                </a:solidFill>
              </a:rPr>
              <a:pPr/>
              <a:t>26</a:t>
            </a:fld>
            <a:endParaRPr lang="en-US">
              <a:solidFill>
                <a:prstClr val="black"/>
              </a:solidFill>
            </a:endParaRPr>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00800" y="1981200"/>
            <a:ext cx="2743200" cy="609600"/>
          </a:xfrm>
        </p:spPr>
        <p:txBody>
          <a:bodyPr/>
          <a:lstStyle>
            <a:lvl1pPr>
              <a:defRPr>
                <a:solidFill>
                  <a:schemeClr val="bg1"/>
                </a:solidFill>
              </a:defRPr>
            </a:lvl1pPr>
          </a:lstStyle>
          <a:p>
            <a:r>
              <a:rPr lang="en-US"/>
              <a:t>Main Title</a:t>
            </a:r>
          </a:p>
        </p:txBody>
      </p:sp>
      <p:sp>
        <p:nvSpPr>
          <p:cNvPr id="3075" name="Rectangle 3"/>
          <p:cNvSpPr>
            <a:spLocks noGrp="1" noChangeArrowheads="1"/>
          </p:cNvSpPr>
          <p:nvPr>
            <p:ph type="subTitle" idx="1"/>
          </p:nvPr>
        </p:nvSpPr>
        <p:spPr>
          <a:xfrm>
            <a:off x="6400800" y="2343150"/>
            <a:ext cx="3581400" cy="381000"/>
          </a:xfrm>
        </p:spPr>
        <p:txBody>
          <a:bodyPr/>
          <a:lstStyle>
            <a:lvl1pPr marL="0" indent="0">
              <a:buFontTx/>
              <a:buNone/>
              <a:defRPr sz="1600">
                <a:solidFill>
                  <a:schemeClr val="bg1"/>
                </a:solidFill>
              </a:defRPr>
            </a:lvl1pPr>
          </a:lstStyle>
          <a:p>
            <a:r>
              <a:rPr lang="en-US"/>
              <a:t>Sub Title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r>
              <a:rPr lang="el-GR" smtClean="0"/>
              <a:t>ΠΑΣΧΑΛΟΥΔΗΣ ΔΗΜΗΤΡΗΣ</a:t>
            </a:r>
            <a:endParaRPr lang="en-US"/>
          </a:p>
        </p:txBody>
      </p:sp>
      <p:sp>
        <p:nvSpPr>
          <p:cNvPr id="3078" name="Rectangle 6"/>
          <p:cNvSpPr>
            <a:spLocks noGrp="1" noChangeArrowheads="1"/>
          </p:cNvSpPr>
          <p:nvPr>
            <p:ph type="sldNum" sz="quarter" idx="4"/>
          </p:nvPr>
        </p:nvSpPr>
        <p:spPr/>
        <p:txBody>
          <a:bodyPr/>
          <a:lstStyle>
            <a:lvl1pPr>
              <a:defRPr/>
            </a:lvl1pPr>
          </a:lstStyle>
          <a:p>
            <a:fld id="{D1F71853-E6C9-4225-A0B6-DF20863DB616}" type="slidenum">
              <a:rPr lang="en-US"/>
              <a:pPr/>
              <a:t>‹#›</a:t>
            </a:fld>
            <a:endParaRPr lang="en-US"/>
          </a:p>
        </p:txBody>
      </p:sp>
    </p:spTree>
    <p:controls>
      <p:control spid="3081" name="ShockwaveFlash1" r:id="rId2" imgW="5638680" imgH="2895480"/>
    </p:controls>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6CFBEBDC-609F-499D-BAB1-9B5C0161D2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53F054CA-6AB9-4286-9635-9172EA8F816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31EA394-6E93-4355-A5B6-71FBEE6C52D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3646B11F-90A6-4AE6-8F64-E1B4EF7F078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7547ABB3-2D13-4DCF-B9BF-32DD0A7BB51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D58EE6AE-7B7F-434C-9E1D-8C11193126E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FA275725-83E4-4BB9-B086-BFBED91747A7}"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E862F150-11B8-4BB4-BD09-237C44A5BA7B}"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57FE7CAF-7A3E-4DE7-9DA3-28081EB5CAAB}"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35CD194B-EAA7-4DFC-A023-E17AFF29348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07C7588E-A255-4658-AFD3-2884F6990B69}"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8A0035F5-BE8E-44E5-9146-C742BA43238B}"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D8A5D2C-1D5F-4948-8514-7CA941401D1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C37CBB07-13F7-4370-9C0C-B83CB9E8BCF6}"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F17BB9C-1379-4C21-BD57-017728AD3B20}"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B802B2B5-281B-4C72-A770-35F56DCC6B8B}"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AC63F267-C425-4B9A-83F3-01CB7F4586F0}"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1BCFBD01-332D-4D7E-8A95-3B2413884795}"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97CEEC13-243A-4DE2-9B78-5C4E9F68D57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56E64376-6FC9-4D91-B80C-B42F9D72AB69}"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21AFFD4E-7837-4C8B-8B45-E00292EAAA1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D97B8E3A-C240-4F9E-A92E-C65E03D2AF1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28860ED-FDCB-4E1B-A604-2159C3E8D214}"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9C2E938B-A450-450E-96DC-DD20D9AB1728}"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9C57DD7-6746-4D0E-BB87-99B36F901CA4}"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05600" y="381000"/>
            <a:ext cx="2133600" cy="4419600"/>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304800" y="381000"/>
            <a:ext cx="6248400" cy="4419600"/>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n-US"/>
          </a:p>
        </p:txBody>
      </p:sp>
      <p:sp>
        <p:nvSpPr>
          <p:cNvPr id="5" name="4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6" name="5 - Θέση αριθμού διαφάνειας"/>
          <p:cNvSpPr>
            <a:spLocks noGrp="1"/>
          </p:cNvSpPr>
          <p:nvPr>
            <p:ph type="sldNum" sz="quarter" idx="12"/>
          </p:nvPr>
        </p:nvSpPr>
        <p:spPr/>
        <p:txBody>
          <a:bodyPr/>
          <a:lstStyle>
            <a:lvl1pPr>
              <a:defRPr/>
            </a:lvl1pPr>
          </a:lstStyle>
          <a:p>
            <a:fld id="{96787F92-1236-4D06-B6CA-761C55C4B727}"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el-GR" smtClean="0"/>
              <a:t>Κάντε κλικ για να επεξεργαστείτε τον υπότιτλο του υποδείγματος</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48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066800"/>
            <a:ext cx="41910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766BD38-89A0-4F7B-B6C5-E9FE44816A10}"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400800" y="1417638"/>
            <a:ext cx="1828800" cy="521176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914400" y="1417638"/>
            <a:ext cx="5334000" cy="521176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n-US"/>
          </a:p>
        </p:txBody>
      </p:sp>
      <p:sp>
        <p:nvSpPr>
          <p:cNvPr id="8" name="7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9" name="8 - Θέση αριθμού διαφάνειας"/>
          <p:cNvSpPr>
            <a:spLocks noGrp="1"/>
          </p:cNvSpPr>
          <p:nvPr>
            <p:ph type="sldNum" sz="quarter" idx="12"/>
          </p:nvPr>
        </p:nvSpPr>
        <p:spPr/>
        <p:txBody>
          <a:bodyPr/>
          <a:lstStyle>
            <a:lvl1pPr>
              <a:defRPr/>
            </a:lvl1pPr>
          </a:lstStyle>
          <a:p>
            <a:fld id="{C593E3AC-C747-463C-B6F6-CEBB3B336C5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n-US"/>
          </a:p>
        </p:txBody>
      </p:sp>
      <p:sp>
        <p:nvSpPr>
          <p:cNvPr id="4" name="3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5" name="4 - Θέση αριθμού διαφάνειας"/>
          <p:cNvSpPr>
            <a:spLocks noGrp="1"/>
          </p:cNvSpPr>
          <p:nvPr>
            <p:ph type="sldNum" sz="quarter" idx="12"/>
          </p:nvPr>
        </p:nvSpPr>
        <p:spPr/>
        <p:txBody>
          <a:bodyPr/>
          <a:lstStyle>
            <a:lvl1pPr>
              <a:defRPr/>
            </a:lvl1pPr>
          </a:lstStyle>
          <a:p>
            <a:fld id="{77972D3E-FD93-4A4F-89F4-7BD24561E1E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n-US"/>
          </a:p>
        </p:txBody>
      </p:sp>
      <p:sp>
        <p:nvSpPr>
          <p:cNvPr id="3" name="2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4" name="3 - Θέση αριθμού διαφάνειας"/>
          <p:cNvSpPr>
            <a:spLocks noGrp="1"/>
          </p:cNvSpPr>
          <p:nvPr>
            <p:ph type="sldNum" sz="quarter" idx="12"/>
          </p:nvPr>
        </p:nvSpPr>
        <p:spPr/>
        <p:txBody>
          <a:bodyPr/>
          <a:lstStyle>
            <a:lvl1pPr>
              <a:defRPr/>
            </a:lvl1pPr>
          </a:lstStyle>
          <a:p>
            <a:fld id="{11DD72DA-B666-4F68-B30A-CC65187BDE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CC2B50EE-89EB-4538-839E-3C732B2BA8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n-US"/>
          </a:p>
        </p:txBody>
      </p:sp>
      <p:sp>
        <p:nvSpPr>
          <p:cNvPr id="6" name="5 - Θέση υποσέλιδου"/>
          <p:cNvSpPr>
            <a:spLocks noGrp="1"/>
          </p:cNvSpPr>
          <p:nvPr>
            <p:ph type="ftr" sz="quarter" idx="11"/>
          </p:nvPr>
        </p:nvSpPr>
        <p:spPr/>
        <p:txBody>
          <a:bodyPr/>
          <a:lstStyle>
            <a:lvl1pPr>
              <a:defRPr/>
            </a:lvl1pPr>
          </a:lstStyle>
          <a:p>
            <a:r>
              <a:rPr lang="el-GR" smtClean="0"/>
              <a:t>ΠΑΣΧΑΛΟΥΔΗΣ ΔΗΜΗΤΡΗΣ</a:t>
            </a:r>
            <a:endParaRPr lang="en-US"/>
          </a:p>
        </p:txBody>
      </p:sp>
      <p:sp>
        <p:nvSpPr>
          <p:cNvPr id="7" name="6 - Θέση αριθμού διαφάνειας"/>
          <p:cNvSpPr>
            <a:spLocks noGrp="1"/>
          </p:cNvSpPr>
          <p:nvPr>
            <p:ph type="sldNum" sz="quarter" idx="12"/>
          </p:nvPr>
        </p:nvSpPr>
        <p:spPr/>
        <p:txBody>
          <a:bodyPr/>
          <a:lstStyle>
            <a:lvl1pPr>
              <a:defRPr/>
            </a:lvl1pPr>
          </a:lstStyle>
          <a:p>
            <a:fld id="{0A3B32BD-4341-4231-BC3B-E86CC55A48B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1269B0C-70F6-41AB-8781-51686390A880}" type="slidenum">
              <a:rPr lang="en-US"/>
              <a:pPr/>
              <a:t>‹#›</a:t>
            </a:fld>
            <a:endParaRPr lang="en-US"/>
          </a:p>
        </p:txBody>
      </p:sp>
    </p:spTree>
    <p:controls>
      <p:control spid="1036" name="ShockwaveFlash1" r:id="rId14" imgW="3429000" imgH="1682640"/>
    </p:controls>
  </p:cSld>
  <p:clrMap bg1="lt1" tx1="dk1" bg2="lt2" tx2="dk2" accent1="accent1" accent2="accent2" accent3="accent3" accent4="accent4" accent5="accent5" accent6="accent6" hlink="hlink" folHlink="folHlink"/>
  <p:sldLayoutIdLst>
    <p:sldLayoutId id="2147483649"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078B37E-4EC4-419C-93F5-EB7AD3A02BBF}" type="slidenum">
              <a:rPr lang="en-US"/>
              <a:pPr/>
              <a:t>‹#›</a:t>
            </a:fld>
            <a:endParaRPr lang="en-US"/>
          </a:p>
        </p:txBody>
      </p:sp>
      <p:sp>
        <p:nvSpPr>
          <p:cNvPr id="4405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405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l-GR" smtClean="0"/>
              <a:t>ΠΑΣΧΑΛΟΥΔΗΣ ΔΗΜΗΤΡΗΣ</a:t>
            </a:r>
            <a:endParaRPr lang="en-US"/>
          </a:p>
        </p:txBody>
      </p:sp>
      <p:sp>
        <p:nvSpPr>
          <p:cNvPr id="645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F2084D-9DCD-4895-8A18-A9414A43A70F}" type="slidenum">
              <a:rPr lang="en-US"/>
              <a:pPr/>
              <a:t>‹#›</a:t>
            </a:fld>
            <a:endParaRPr lang="en-US"/>
          </a:p>
        </p:txBody>
      </p:sp>
      <p:sp>
        <p:nvSpPr>
          <p:cNvPr id="64535" name="Rectangle 23"/>
          <p:cNvSpPr>
            <a:spLocks noGrp="1" noChangeArrowheads="1"/>
          </p:cNvSpPr>
          <p:nvPr>
            <p:ph type="title"/>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4536" name="Rectangle 24"/>
          <p:cNvSpPr>
            <a:spLocks noGrp="1" noChangeArrowheads="1"/>
          </p:cNvSpPr>
          <p:nvPr>
            <p:ph type="body" idx="1"/>
          </p:nvPr>
        </p:nvSpPr>
        <p:spPr bwMode="auto">
          <a:xfrm>
            <a:off x="304800" y="1066800"/>
            <a:ext cx="8534400"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hf sldNum="0" hdr="0" dt="0"/>
  <p:txStyles>
    <p:titleStyle>
      <a:lvl1pPr algn="l" rtl="0" fontAlgn="base">
        <a:spcBef>
          <a:spcPct val="0"/>
        </a:spcBef>
        <a:spcAft>
          <a:spcPct val="0"/>
        </a:spcAft>
        <a:defRPr sz="2800" b="1">
          <a:solidFill>
            <a:schemeClr val="tx1"/>
          </a:solidFill>
          <a:latin typeface="+mj-lt"/>
          <a:ea typeface="+mj-ea"/>
          <a:cs typeface="+mj-cs"/>
        </a:defRPr>
      </a:lvl1pPr>
      <a:lvl2pPr algn="l" rtl="0" fontAlgn="base">
        <a:spcBef>
          <a:spcPct val="0"/>
        </a:spcBef>
        <a:spcAft>
          <a:spcPct val="0"/>
        </a:spcAft>
        <a:defRPr sz="2800" b="1">
          <a:solidFill>
            <a:schemeClr val="tx1"/>
          </a:solidFill>
          <a:latin typeface="Arial" charset="0"/>
        </a:defRPr>
      </a:lvl2pPr>
      <a:lvl3pPr algn="l" rtl="0" fontAlgn="base">
        <a:spcBef>
          <a:spcPct val="0"/>
        </a:spcBef>
        <a:spcAft>
          <a:spcPct val="0"/>
        </a:spcAft>
        <a:defRPr sz="2800" b="1">
          <a:solidFill>
            <a:schemeClr val="tx1"/>
          </a:solidFill>
          <a:latin typeface="Arial" charset="0"/>
        </a:defRPr>
      </a:lvl3pPr>
      <a:lvl4pPr algn="l" rtl="0" fontAlgn="base">
        <a:spcBef>
          <a:spcPct val="0"/>
        </a:spcBef>
        <a:spcAft>
          <a:spcPct val="0"/>
        </a:spcAft>
        <a:defRPr sz="2800" b="1">
          <a:solidFill>
            <a:schemeClr val="tx1"/>
          </a:solidFill>
          <a:latin typeface="Arial" charset="0"/>
        </a:defRPr>
      </a:lvl4pPr>
      <a:lvl5pPr algn="l" rtl="0" fontAlgn="base">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package" Target="../embeddings/____________Microsoft_Office_Word1.docx"/><Relationship Id="rId2" Type="http://schemas.openxmlformats.org/officeDocument/2006/relationships/slideLayout" Target="../slideLayouts/slideLayout35.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2518" name="Picture 6" descr="C:\Users\acer\Desktop\master (2).jpg"/>
          <p:cNvPicPr>
            <a:picLocks noChangeAspect="1" noChangeArrowheads="1"/>
          </p:cNvPicPr>
          <p:nvPr/>
        </p:nvPicPr>
        <p:blipFill>
          <a:blip r:embed="rId2" cstate="print"/>
          <a:srcRect/>
          <a:stretch>
            <a:fillRect/>
          </a:stretch>
        </p:blipFill>
        <p:spPr bwMode="auto">
          <a:xfrm>
            <a:off x="3807529" y="5346000"/>
            <a:ext cx="5336471" cy="1512000"/>
          </a:xfrm>
          <a:prstGeom prst="rect">
            <a:avLst/>
          </a:prstGeom>
          <a:noFill/>
        </p:spPr>
      </p:pic>
      <p:sp>
        <p:nvSpPr>
          <p:cNvPr id="8" name="7 - TextBox"/>
          <p:cNvSpPr txBox="1"/>
          <p:nvPr/>
        </p:nvSpPr>
        <p:spPr>
          <a:xfrm>
            <a:off x="0" y="381000"/>
            <a:ext cx="7315200" cy="4154984"/>
          </a:xfrm>
          <a:prstGeom prst="rect">
            <a:avLst/>
          </a:prstGeom>
          <a:solidFill>
            <a:schemeClr val="bg1"/>
          </a:solidFill>
        </p:spPr>
        <p:txBody>
          <a:bodyPr wrap="square" rtlCol="0">
            <a:spAutoFit/>
          </a:bodyPr>
          <a:lstStyle/>
          <a:p>
            <a:pPr algn="r"/>
            <a:endParaRPr lang="el-GR" sz="2000" dirty="0" smtClean="0">
              <a:latin typeface="Tahoma" pitchFamily="34" charset="0"/>
              <a:ea typeface="Tahoma" pitchFamily="34" charset="0"/>
              <a:cs typeface="Tahoma" pitchFamily="34" charset="0"/>
            </a:endParaRPr>
          </a:p>
          <a:p>
            <a:pPr algn="r"/>
            <a:r>
              <a:rPr lang="el-GR" sz="2000" dirty="0" smtClean="0">
                <a:latin typeface="Tahoma" pitchFamily="34" charset="0"/>
                <a:ea typeface="Tahoma" pitchFamily="34" charset="0"/>
                <a:cs typeface="Tahoma" pitchFamily="34" charset="0"/>
              </a:rPr>
              <a:t>  ΔΗΜΗΤΡΗΣ ΠΑΣΧΑΛΟΥΔΗΣ</a:t>
            </a:r>
          </a:p>
          <a:p>
            <a:pPr algn="r"/>
            <a:endParaRPr lang="el-GR" sz="2000" dirty="0" smtClean="0">
              <a:latin typeface="Tahoma" pitchFamily="34" charset="0"/>
              <a:ea typeface="Tahoma" pitchFamily="34" charset="0"/>
              <a:cs typeface="Tahoma" pitchFamily="34" charset="0"/>
            </a:endParaRPr>
          </a:p>
          <a:p>
            <a:pPr algn="r"/>
            <a:r>
              <a:rPr lang="el-GR" sz="3600" dirty="0" smtClean="0">
                <a:solidFill>
                  <a:srgbClr val="FF3300"/>
                </a:solidFill>
                <a:latin typeface="Tahoma" pitchFamily="34" charset="0"/>
                <a:ea typeface="Tahoma" pitchFamily="34" charset="0"/>
                <a:cs typeface="Tahoma" pitchFamily="34" charset="0"/>
              </a:rPr>
              <a:t>    Μάρκετινγκ    </a:t>
            </a:r>
          </a:p>
          <a:p>
            <a:pPr algn="r"/>
            <a:r>
              <a:rPr lang="el-GR" sz="2800" dirty="0" smtClean="0">
                <a:latin typeface="Tahoma" pitchFamily="34" charset="0"/>
                <a:ea typeface="Tahoma" pitchFamily="34" charset="0"/>
                <a:cs typeface="Tahoma" pitchFamily="34" charset="0"/>
              </a:rPr>
              <a:t>Όσα πρέπει να γνωρίζετε </a:t>
            </a:r>
          </a:p>
          <a:p>
            <a:pPr algn="r"/>
            <a:r>
              <a:rPr lang="el-GR" sz="2800" dirty="0" smtClean="0">
                <a:latin typeface="Tahoma" pitchFamily="34" charset="0"/>
                <a:ea typeface="Tahoma" pitchFamily="34" charset="0"/>
                <a:cs typeface="Tahoma" pitchFamily="34" charset="0"/>
              </a:rPr>
              <a:t>και δεν έχετε ρωτήσει</a:t>
            </a:r>
            <a:endParaRPr lang="en-US"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smtClean="0">
              <a:latin typeface="Tahoma" pitchFamily="34" charset="0"/>
              <a:ea typeface="Tahoma" pitchFamily="34" charset="0"/>
              <a:cs typeface="Tahoma" pitchFamily="34" charset="0"/>
            </a:endParaRPr>
          </a:p>
          <a:p>
            <a:pPr algn="r"/>
            <a:endParaRPr lang="el-GR" sz="2800" dirty="0">
              <a:latin typeface="Tahoma" pitchFamily="34" charset="0"/>
              <a:ea typeface="Tahoma" pitchFamily="34" charset="0"/>
              <a:cs typeface="Tahoma" pitchFamily="34" charset="0"/>
            </a:endParaRPr>
          </a:p>
        </p:txBody>
      </p:sp>
      <p:pic>
        <p:nvPicPr>
          <p:cNvPr id="12291" name="Picture 3"/>
          <p:cNvPicPr>
            <a:picLocks noChangeAspect="1" noChangeArrowheads="1"/>
          </p:cNvPicPr>
          <p:nvPr/>
        </p:nvPicPr>
        <p:blipFill>
          <a:blip r:embed="rId3" cstate="print"/>
          <a:srcRect/>
          <a:stretch>
            <a:fillRect/>
          </a:stretch>
        </p:blipFill>
        <p:spPr bwMode="auto">
          <a:xfrm>
            <a:off x="381000" y="726000"/>
            <a:ext cx="2304709" cy="3236400"/>
          </a:xfrm>
          <a:prstGeom prst="rect">
            <a:avLst/>
          </a:prstGeom>
          <a:noFill/>
          <a:ln w="9525">
            <a:noFill/>
            <a:miter lim="800000"/>
            <a:headEnd/>
            <a:tailEnd/>
          </a:ln>
          <a:effectLst/>
        </p:spPr>
      </p:pic>
      <p:pic>
        <p:nvPicPr>
          <p:cNvPr id="12292" name="Picture 4"/>
          <p:cNvPicPr>
            <a:picLocks noChangeAspect="1" noChangeArrowheads="1"/>
          </p:cNvPicPr>
          <p:nvPr/>
        </p:nvPicPr>
        <p:blipFill>
          <a:blip r:embed="rId4" cstate="print"/>
          <a:srcRect/>
          <a:stretch>
            <a:fillRect/>
          </a:stretch>
        </p:blipFill>
        <p:spPr bwMode="auto">
          <a:xfrm>
            <a:off x="5867400" y="3962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chemeClr val="bg1"/>
                </a:solidFill>
                <a:latin typeface="Times New Roman" pitchFamily="18" charset="0"/>
                <a:cs typeface="Times New Roman" pitchFamily="18" charset="0"/>
              </a:rPr>
              <a:t>Σχεδιασμός μηνύματος</a:t>
            </a:r>
          </a:p>
        </p:txBody>
      </p:sp>
      <p:sp>
        <p:nvSpPr>
          <p:cNvPr id="3" name="2 - Θέση περιεχομένου"/>
          <p:cNvSpPr>
            <a:spLocks noGrp="1"/>
          </p:cNvSpPr>
          <p:nvPr>
            <p:ph idx="1"/>
          </p:nvPr>
        </p:nvSpPr>
        <p:spPr>
          <a:xfrm>
            <a:off x="304800" y="1371600"/>
            <a:ext cx="8534400" cy="5029200"/>
          </a:xfrm>
        </p:spPr>
        <p:txBody>
          <a:bodyPr/>
          <a:lstStyle/>
          <a:p>
            <a:pPr algn="ctr"/>
            <a:r>
              <a:rPr lang="el-GR" dirty="0">
                <a:solidFill>
                  <a:schemeClr val="tx1"/>
                </a:solidFill>
                <a:latin typeface="Times New Roman" pitchFamily="18" charset="0"/>
                <a:cs typeface="Times New Roman" pitchFamily="18" charset="0"/>
              </a:rPr>
              <a:t>Οι επιθυμητές ιδιότητες ενός μηνύματος πρέπει να συμφωνούν μ’ ένα μοντέλο </a:t>
            </a:r>
            <a:r>
              <a:rPr lang="en-US" dirty="0" smtClean="0">
                <a:solidFill>
                  <a:schemeClr val="tx1"/>
                </a:solidFill>
                <a:latin typeface="Times New Roman" pitchFamily="18" charset="0"/>
                <a:cs typeface="Times New Roman" pitchFamily="18" charset="0"/>
              </a:rPr>
              <a:t>AIDA</a:t>
            </a:r>
            <a:endParaRPr lang="el-GR" dirty="0" smtClean="0">
              <a:solidFill>
                <a:schemeClr val="tx1"/>
              </a:solidFill>
              <a:latin typeface="Times New Roman" pitchFamily="18" charset="0"/>
              <a:cs typeface="Times New Roman" pitchFamily="18" charset="0"/>
            </a:endParaRPr>
          </a:p>
          <a:p>
            <a:pPr algn="ctr"/>
            <a:r>
              <a:rPr lang="el-GR" dirty="0">
                <a:solidFill>
                  <a:schemeClr val="tx1"/>
                </a:solidFill>
                <a:latin typeface="Times New Roman" pitchFamily="18" charset="0"/>
                <a:cs typeface="Times New Roman" pitchFamily="18" charset="0"/>
              </a:rPr>
              <a:t>Το περιεχόμενο </a:t>
            </a:r>
            <a:r>
              <a:rPr lang="el-GR" b="1" dirty="0">
                <a:solidFill>
                  <a:schemeClr val="tx1"/>
                </a:solidFill>
                <a:latin typeface="Times New Roman" pitchFamily="18" charset="0"/>
                <a:cs typeface="Times New Roman" pitchFamily="18" charset="0"/>
              </a:rPr>
              <a:t>ενός μηνύματος μπορεί να στοχεύει τρεις περιοχές</a:t>
            </a:r>
            <a:r>
              <a:rPr lang="el-GR" dirty="0">
                <a:solidFill>
                  <a:schemeClr val="tx1"/>
                </a:solidFill>
                <a:latin typeface="Times New Roman" pitchFamily="18" charset="0"/>
                <a:cs typeface="Times New Roman" pitchFamily="18" charset="0"/>
              </a:rPr>
              <a:t> της ανθρώπινης οντότητας</a:t>
            </a:r>
            <a:r>
              <a:rPr lang="el-GR" dirty="0" smtClean="0">
                <a:solidFill>
                  <a:schemeClr val="tx1"/>
                </a:solidFill>
                <a:latin typeface="Times New Roman" pitchFamily="18" charset="0"/>
                <a:cs typeface="Times New Roman" pitchFamily="18" charset="0"/>
              </a:rPr>
              <a:t>:</a:t>
            </a:r>
          </a:p>
          <a:p>
            <a:pPr algn="ctr"/>
            <a:endParaRPr lang="el-GR" sz="900" dirty="0">
              <a:solidFill>
                <a:schemeClr val="tx1"/>
              </a:solidFill>
              <a:latin typeface="Times New Roman" pitchFamily="18" charset="0"/>
              <a:cs typeface="Times New Roman" pitchFamily="18" charset="0"/>
            </a:endParaRPr>
          </a:p>
          <a:p>
            <a:pPr lvl="0" algn="ctr">
              <a:buFont typeface="Wingdings" pitchFamily="2" charset="2"/>
              <a:buChar char="ü"/>
            </a:pPr>
            <a:r>
              <a:rPr lang="el-GR" dirty="0">
                <a:latin typeface="Times New Roman" pitchFamily="18" charset="0"/>
                <a:cs typeface="Times New Roman" pitchFamily="18" charset="0"/>
              </a:rPr>
              <a:t>Τ</a:t>
            </a:r>
            <a:r>
              <a:rPr lang="el-GR" dirty="0" smtClean="0">
                <a:solidFill>
                  <a:schemeClr val="tx1"/>
                </a:solidFill>
                <a:latin typeface="Times New Roman" pitchFamily="18" charset="0"/>
                <a:cs typeface="Times New Roman" pitchFamily="18" charset="0"/>
              </a:rPr>
              <a:t>η </a:t>
            </a:r>
            <a:r>
              <a:rPr lang="el-GR" dirty="0">
                <a:solidFill>
                  <a:schemeClr val="tx1"/>
                </a:solidFill>
                <a:latin typeface="Times New Roman" pitchFamily="18" charset="0"/>
                <a:cs typeface="Times New Roman" pitchFamily="18" charset="0"/>
              </a:rPr>
              <a:t>λογική</a:t>
            </a:r>
          </a:p>
          <a:p>
            <a:pPr lvl="0" algn="ctr">
              <a:buFont typeface="Wingdings" pitchFamily="2" charset="2"/>
              <a:buChar char="ü"/>
            </a:pPr>
            <a:r>
              <a:rPr lang="el-GR" dirty="0">
                <a:latin typeface="Times New Roman" pitchFamily="18" charset="0"/>
                <a:cs typeface="Times New Roman" pitchFamily="18" charset="0"/>
              </a:rPr>
              <a:t>Τ</a:t>
            </a:r>
            <a:r>
              <a:rPr lang="el-GR" dirty="0" smtClean="0">
                <a:solidFill>
                  <a:schemeClr val="tx1"/>
                </a:solidFill>
                <a:latin typeface="Times New Roman" pitchFamily="18" charset="0"/>
                <a:cs typeface="Times New Roman" pitchFamily="18" charset="0"/>
              </a:rPr>
              <a:t>ο συναίσθημα</a:t>
            </a:r>
            <a:endParaRPr lang="el-GR" dirty="0">
              <a:solidFill>
                <a:schemeClr val="tx1"/>
              </a:solidFill>
              <a:latin typeface="Times New Roman" pitchFamily="18" charset="0"/>
              <a:cs typeface="Times New Roman" pitchFamily="18" charset="0"/>
            </a:endParaRPr>
          </a:p>
          <a:p>
            <a:pPr algn="ctr">
              <a:buFont typeface="Wingdings" pitchFamily="2" charset="2"/>
              <a:buChar char="ü"/>
            </a:pPr>
            <a:r>
              <a:rPr lang="el-GR" dirty="0">
                <a:latin typeface="Times New Roman" pitchFamily="18" charset="0"/>
                <a:cs typeface="Times New Roman" pitchFamily="18" charset="0"/>
              </a:rPr>
              <a:t>Τ</a:t>
            </a:r>
            <a:r>
              <a:rPr lang="el-GR" dirty="0" smtClean="0">
                <a:solidFill>
                  <a:schemeClr val="tx1"/>
                </a:solidFill>
                <a:latin typeface="Times New Roman" pitchFamily="18" charset="0"/>
                <a:cs typeface="Times New Roman" pitchFamily="18" charset="0"/>
              </a:rPr>
              <a:t>ην </a:t>
            </a:r>
            <a:r>
              <a:rPr lang="el-GR" dirty="0">
                <a:solidFill>
                  <a:schemeClr val="tx1"/>
                </a:solidFill>
                <a:latin typeface="Times New Roman" pitchFamily="18" charset="0"/>
                <a:cs typeface="Times New Roman" pitchFamily="18" charset="0"/>
              </a:rPr>
              <a:t>ηθική</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Σχεδιασμός μηνύματος</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143000"/>
            <a:ext cx="8534400" cy="5257800"/>
          </a:xfrm>
        </p:spPr>
        <p:txBody>
          <a:bodyPr/>
          <a:lstStyle/>
          <a:p>
            <a:pPr marL="0" indent="0" algn="ctr">
              <a:spcBef>
                <a:spcPts val="0"/>
              </a:spcBef>
              <a:buNone/>
            </a:pPr>
            <a:r>
              <a:rPr lang="el-GR" dirty="0">
                <a:solidFill>
                  <a:schemeClr val="tx1"/>
                </a:solidFill>
                <a:latin typeface="Times New Roman" pitchFamily="18" charset="0"/>
                <a:cs typeface="Times New Roman" pitchFamily="18" charset="0"/>
              </a:rPr>
              <a:t>Σε </a:t>
            </a:r>
            <a:r>
              <a:rPr lang="el-GR" dirty="0" smtClean="0">
                <a:solidFill>
                  <a:schemeClr val="tx1"/>
                </a:solidFill>
                <a:latin typeface="Times New Roman" pitchFamily="18" charset="0"/>
                <a:cs typeface="Times New Roman" pitchFamily="18" charset="0"/>
              </a:rPr>
              <a:t>ό,τι </a:t>
            </a:r>
            <a:r>
              <a:rPr lang="el-GR" dirty="0">
                <a:solidFill>
                  <a:schemeClr val="tx1"/>
                </a:solidFill>
                <a:latin typeface="Times New Roman" pitchFamily="18" charset="0"/>
                <a:cs typeface="Times New Roman" pitchFamily="18" charset="0"/>
              </a:rPr>
              <a:t>αφορά τη</a:t>
            </a:r>
            <a:r>
              <a:rPr lang="el-GR" b="1" dirty="0">
                <a:solidFill>
                  <a:schemeClr val="tx1"/>
                </a:solidFill>
                <a:latin typeface="Times New Roman" pitchFamily="18" charset="0"/>
                <a:cs typeface="Times New Roman" pitchFamily="18" charset="0"/>
              </a:rPr>
              <a:t> δομή του μηνύματος</a:t>
            </a:r>
            <a:r>
              <a:rPr lang="el-GR" dirty="0">
                <a:solidFill>
                  <a:schemeClr val="tx1"/>
                </a:solidFill>
                <a:latin typeface="Times New Roman" pitchFamily="18" charset="0"/>
                <a:cs typeface="Times New Roman" pitchFamily="18" charset="0"/>
              </a:rPr>
              <a:t> ο υπεύθυνος επικοινωνίας έχει να αντιμετωπίσει </a:t>
            </a:r>
            <a:r>
              <a:rPr lang="el-GR" b="1" dirty="0">
                <a:solidFill>
                  <a:schemeClr val="tx1"/>
                </a:solidFill>
                <a:latin typeface="Times New Roman" pitchFamily="18" charset="0"/>
                <a:cs typeface="Times New Roman" pitchFamily="18" charset="0"/>
              </a:rPr>
              <a:t>τρία θέματα</a:t>
            </a:r>
            <a:r>
              <a:rPr lang="el-GR" dirty="0" smtClean="0">
                <a:solidFill>
                  <a:schemeClr val="tx1"/>
                </a:solidFill>
                <a:latin typeface="Times New Roman" pitchFamily="18" charset="0"/>
                <a:cs typeface="Times New Roman" pitchFamily="18" charset="0"/>
              </a:rPr>
              <a:t>:</a:t>
            </a:r>
          </a:p>
          <a:p>
            <a:pPr algn="ctr">
              <a:spcBef>
                <a:spcPts val="0"/>
              </a:spcBef>
            </a:pPr>
            <a:r>
              <a:rPr lang="el-GR" sz="2800" dirty="0">
                <a:solidFill>
                  <a:schemeClr val="tx1"/>
                </a:solidFill>
                <a:latin typeface="Times New Roman" pitchFamily="18" charset="0"/>
                <a:cs typeface="Times New Roman" pitchFamily="18" charset="0"/>
              </a:rPr>
              <a:t>Το μήνυμα θα καταλήγει σε κάποιο συμπέρασμα ή οι καταναλωτές θα το κάνουν </a:t>
            </a:r>
            <a:r>
              <a:rPr lang="el-GR" sz="2800" dirty="0" smtClean="0">
                <a:solidFill>
                  <a:schemeClr val="tx1"/>
                </a:solidFill>
                <a:latin typeface="Times New Roman" pitchFamily="18" charset="0"/>
                <a:cs typeface="Times New Roman" pitchFamily="18" charset="0"/>
              </a:rPr>
              <a:t>αυτό; </a:t>
            </a:r>
          </a:p>
          <a:p>
            <a:pPr algn="ctr">
              <a:spcBef>
                <a:spcPts val="0"/>
              </a:spcBef>
            </a:pPr>
            <a:r>
              <a:rPr lang="el-GR" sz="2800" dirty="0">
                <a:solidFill>
                  <a:schemeClr val="tx1"/>
                </a:solidFill>
                <a:latin typeface="Times New Roman" pitchFamily="18" charset="0"/>
                <a:cs typeface="Times New Roman" pitchFamily="18" charset="0"/>
              </a:rPr>
              <a:t>Το θέμα είναι αν τα πλεονεκτήματα, τα δυνατά στοιχεία του προϊόντος παρουσιαστούν στην αρχή ή στο τέλος του </a:t>
            </a:r>
            <a:r>
              <a:rPr lang="el-GR" sz="2800" dirty="0" smtClean="0">
                <a:solidFill>
                  <a:schemeClr val="tx1"/>
                </a:solidFill>
                <a:latin typeface="Times New Roman" pitchFamily="18" charset="0"/>
                <a:cs typeface="Times New Roman" pitchFamily="18" charset="0"/>
              </a:rPr>
              <a:t>μηνύματος</a:t>
            </a:r>
          </a:p>
          <a:p>
            <a:pPr algn="ctr">
              <a:spcBef>
                <a:spcPts val="0"/>
              </a:spcBef>
            </a:pPr>
            <a:r>
              <a:rPr lang="el-GR" sz="2800" dirty="0" smtClean="0">
                <a:solidFill>
                  <a:schemeClr val="tx1"/>
                </a:solidFill>
                <a:latin typeface="Times New Roman" pitchFamily="18" charset="0"/>
                <a:cs typeface="Times New Roman" pitchFamily="18" charset="0"/>
              </a:rPr>
              <a:t>Τέλος, </a:t>
            </a:r>
            <a:r>
              <a:rPr lang="el-GR" sz="2800" dirty="0">
                <a:solidFill>
                  <a:schemeClr val="tx1"/>
                </a:solidFill>
                <a:latin typeface="Times New Roman" pitchFamily="18" charset="0"/>
                <a:cs typeface="Times New Roman" pitchFamily="18" charset="0"/>
              </a:rPr>
              <a:t>αν προωθηθεί ένα μονόπλευρο επιχείρημα με τα ισχυρά σημεία του προϊόντος ή ένα αμφίπλευρο επιχείρημα με τα ισχυρά σημεία του προϊόντος και ταυτόχρονα παραδοχή των αδυναμιών </a:t>
            </a:r>
            <a:r>
              <a:rPr lang="el-GR" sz="2800" dirty="0" smtClean="0">
                <a:solidFill>
                  <a:schemeClr val="tx1"/>
                </a:solidFill>
                <a:latin typeface="Times New Roman" pitchFamily="18" charset="0"/>
                <a:cs typeface="Times New Roman" pitchFamily="18" charset="0"/>
              </a:rPr>
              <a:t>του </a:t>
            </a:r>
            <a:endParaRPr lang="el-GR" sz="2800" dirty="0">
              <a:latin typeface="Times New Roman" pitchFamily="18" charset="0"/>
              <a:cs typeface="Times New Roman" pitchFamily="18" charset="0"/>
            </a:endParaRPr>
          </a:p>
        </p:txBody>
      </p:sp>
      <p:sp>
        <p:nvSpPr>
          <p:cNvPr id="4" name="1 - Τίτλος"/>
          <p:cNvSpPr txBox="1">
            <a:spLocks/>
          </p:cNvSpPr>
          <p:nvPr/>
        </p:nvSpPr>
        <p:spPr bwMode="auto">
          <a:xfrm>
            <a:off x="1524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Σχεδιασμός μηνύματος</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noProof="0" dirty="0" smtClean="0">
                <a:solidFill>
                  <a:schemeClr val="bg1"/>
                </a:solidFill>
                <a:latin typeface="Times New Roman" pitchFamily="18" charset="0"/>
                <a:ea typeface="+mj-ea"/>
                <a:cs typeface="Times New Roman" pitchFamily="18" charset="0"/>
              </a:rPr>
              <a:t>                            συνέχεια</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219200"/>
            <a:ext cx="8534400" cy="5029200"/>
          </a:xfrm>
        </p:spPr>
        <p:txBody>
          <a:bodyPr/>
          <a:lstStyle/>
          <a:p>
            <a:pPr marL="0" indent="0" algn="ctr">
              <a:buNone/>
            </a:pPr>
            <a:endParaRPr lang="el-GR" sz="3200" dirty="0" smtClean="0">
              <a:solidFill>
                <a:schemeClr val="tx1"/>
              </a:solidFill>
              <a:latin typeface="Times New Roman" pitchFamily="18" charset="0"/>
              <a:cs typeface="Times New Roman" pitchFamily="18" charset="0"/>
            </a:endParaRPr>
          </a:p>
          <a:p>
            <a:pPr marL="0" indent="0" algn="ctr">
              <a:buNone/>
            </a:pPr>
            <a:r>
              <a:rPr lang="el-GR" sz="3200" dirty="0" smtClean="0">
                <a:solidFill>
                  <a:schemeClr val="tx1"/>
                </a:solidFill>
                <a:latin typeface="Times New Roman" pitchFamily="18" charset="0"/>
                <a:cs typeface="Times New Roman" pitchFamily="18" charset="0"/>
              </a:rPr>
              <a:t>Η </a:t>
            </a:r>
            <a:r>
              <a:rPr lang="el-GR" sz="3200" dirty="0">
                <a:solidFill>
                  <a:schemeClr val="tx1"/>
                </a:solidFill>
                <a:latin typeface="Times New Roman" pitchFamily="18" charset="0"/>
                <a:cs typeface="Times New Roman" pitchFamily="18" charset="0"/>
              </a:rPr>
              <a:t>μορφή του μηνύματος εξαρτάται από το μέσο που θα χρησιμοποιηθεί για τη </a:t>
            </a:r>
            <a:r>
              <a:rPr lang="el-GR" sz="3200" dirty="0" smtClean="0">
                <a:solidFill>
                  <a:schemeClr val="tx1"/>
                </a:solidFill>
                <a:latin typeface="Times New Roman" pitchFamily="18" charset="0"/>
                <a:cs typeface="Times New Roman" pitchFamily="18" charset="0"/>
              </a:rPr>
              <a:t>μετάδοσή του</a:t>
            </a:r>
            <a:r>
              <a:rPr lang="el-GR" sz="3200" dirty="0" smtClean="0">
                <a:solidFill>
                  <a:schemeClr val="tx1"/>
                </a:solidFill>
                <a:latin typeface="Calibri"/>
                <a:cs typeface="Calibri"/>
              </a:rPr>
              <a:t>:</a:t>
            </a:r>
            <a:endParaRPr lang="el-GR" sz="3200" dirty="0" smtClean="0">
              <a:solidFill>
                <a:schemeClr val="tx1"/>
              </a:solidFill>
              <a:latin typeface="Times New Roman" pitchFamily="18" charset="0"/>
              <a:cs typeface="Times New Roman" pitchFamily="18" charset="0"/>
            </a:endParaRPr>
          </a:p>
          <a:p>
            <a:pPr marL="0" indent="0" algn="ctr">
              <a:buNone/>
            </a:pPr>
            <a:endParaRPr lang="el-GR" sz="900" dirty="0" smtClean="0">
              <a:solidFill>
                <a:schemeClr val="tx1"/>
              </a:solidFill>
              <a:latin typeface="Times New Roman" pitchFamily="18" charset="0"/>
              <a:cs typeface="Times New Roman" pitchFamily="18" charset="0"/>
            </a:endParaRPr>
          </a:p>
          <a:p>
            <a:pPr algn="ctr">
              <a:buFont typeface="Wingdings" pitchFamily="2" charset="2"/>
              <a:buChar char="q"/>
            </a:pPr>
            <a:r>
              <a:rPr lang="el-GR" sz="3200" b="1" dirty="0" smtClean="0">
                <a:solidFill>
                  <a:schemeClr val="tx1"/>
                </a:solidFill>
                <a:latin typeface="Times New Roman" pitchFamily="18" charset="0"/>
                <a:cs typeface="Times New Roman" pitchFamily="18" charset="0"/>
              </a:rPr>
              <a:t> </a:t>
            </a:r>
            <a:r>
              <a:rPr lang="el-GR" sz="3600" dirty="0" smtClean="0">
                <a:solidFill>
                  <a:schemeClr val="tx1"/>
                </a:solidFill>
                <a:latin typeface="Times New Roman" pitchFamily="18" charset="0"/>
                <a:cs typeface="Times New Roman" pitchFamily="18" charset="0"/>
              </a:rPr>
              <a:t>Έντυπο </a:t>
            </a:r>
            <a:r>
              <a:rPr lang="el-GR" sz="3600" dirty="0">
                <a:solidFill>
                  <a:schemeClr val="tx1"/>
                </a:solidFill>
                <a:latin typeface="Times New Roman" pitchFamily="18" charset="0"/>
                <a:cs typeface="Times New Roman" pitchFamily="18" charset="0"/>
              </a:rPr>
              <a:t>μήνυμα </a:t>
            </a:r>
            <a:endParaRPr lang="el-GR" sz="3600" dirty="0" smtClean="0">
              <a:solidFill>
                <a:schemeClr val="tx1"/>
              </a:solidFill>
              <a:latin typeface="Times New Roman" pitchFamily="18" charset="0"/>
              <a:cs typeface="Times New Roman" pitchFamily="18" charset="0"/>
            </a:endParaRPr>
          </a:p>
          <a:p>
            <a:pPr algn="ctr">
              <a:buFont typeface="Wingdings" pitchFamily="2" charset="2"/>
              <a:buChar char="q"/>
            </a:pPr>
            <a:r>
              <a:rPr lang="el-GR" sz="3600" dirty="0" smtClean="0">
                <a:latin typeface="Times New Roman" pitchFamily="18" charset="0"/>
                <a:cs typeface="Times New Roman" pitchFamily="18" charset="0"/>
              </a:rPr>
              <a:t> Ρ</a:t>
            </a:r>
            <a:r>
              <a:rPr lang="el-GR" sz="3600" dirty="0" smtClean="0">
                <a:solidFill>
                  <a:schemeClr val="tx1"/>
                </a:solidFill>
                <a:latin typeface="Times New Roman" pitchFamily="18" charset="0"/>
                <a:cs typeface="Times New Roman" pitchFamily="18" charset="0"/>
              </a:rPr>
              <a:t>αδιοφωνικό </a:t>
            </a:r>
            <a:r>
              <a:rPr lang="el-GR" sz="3600" dirty="0">
                <a:solidFill>
                  <a:schemeClr val="tx1"/>
                </a:solidFill>
                <a:latin typeface="Times New Roman" pitchFamily="18" charset="0"/>
                <a:cs typeface="Times New Roman" pitchFamily="18" charset="0"/>
              </a:rPr>
              <a:t>μήνυμα </a:t>
            </a:r>
            <a:endParaRPr lang="el-GR" sz="3600" dirty="0" smtClean="0">
              <a:solidFill>
                <a:schemeClr val="tx1"/>
              </a:solidFill>
              <a:latin typeface="Times New Roman" pitchFamily="18" charset="0"/>
              <a:cs typeface="Times New Roman" pitchFamily="18" charset="0"/>
            </a:endParaRPr>
          </a:p>
          <a:p>
            <a:pPr algn="ctr">
              <a:buFont typeface="Wingdings" pitchFamily="2" charset="2"/>
              <a:buChar char="q"/>
            </a:pPr>
            <a:r>
              <a:rPr lang="el-GR" sz="3600" dirty="0" smtClean="0">
                <a:latin typeface="Times New Roman" pitchFamily="18" charset="0"/>
                <a:cs typeface="Times New Roman" pitchFamily="18" charset="0"/>
              </a:rPr>
              <a:t> Τ</a:t>
            </a:r>
            <a:r>
              <a:rPr lang="el-GR" sz="3600" dirty="0" smtClean="0">
                <a:solidFill>
                  <a:schemeClr val="tx1"/>
                </a:solidFill>
                <a:latin typeface="Times New Roman" pitchFamily="18" charset="0"/>
                <a:cs typeface="Times New Roman" pitchFamily="18" charset="0"/>
              </a:rPr>
              <a:t>ηλεοπτικό </a:t>
            </a:r>
            <a:r>
              <a:rPr lang="el-GR" sz="3600" dirty="0">
                <a:solidFill>
                  <a:schemeClr val="tx1"/>
                </a:solidFill>
                <a:latin typeface="Times New Roman" pitchFamily="18" charset="0"/>
                <a:cs typeface="Times New Roman" pitchFamily="18" charset="0"/>
              </a:rPr>
              <a:t>μήνυμα </a:t>
            </a:r>
            <a:endParaRPr lang="el-GR" sz="3600"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Σχεδιασμός μηνύματος</a:t>
            </a:r>
          </a:p>
          <a:p>
            <a:pPr marL="0" marR="0" lvl="0" indent="0" algn="l" defTabSz="914400" rtl="0" eaLnBrk="1" fontAlgn="base" latinLnBrk="0" hangingPunct="1">
              <a:lnSpc>
                <a:spcPct val="100000"/>
              </a:lnSpc>
              <a:spcBef>
                <a:spcPct val="0"/>
              </a:spcBef>
              <a:spcAft>
                <a:spcPct val="0"/>
              </a:spcAft>
              <a:buClrTx/>
              <a:buSzTx/>
              <a:buFontTx/>
              <a:buNone/>
              <a:tabLst/>
              <a:defRPr/>
            </a:pPr>
            <a:r>
              <a:rPr lang="el-GR" b="1" i="1" kern="0" noProof="0" dirty="0" smtClean="0">
                <a:solidFill>
                  <a:schemeClr val="bg1"/>
                </a:solidFill>
                <a:latin typeface="Times New Roman" pitchFamily="18" charset="0"/>
                <a:ea typeface="+mj-ea"/>
                <a:cs typeface="Times New Roman" pitchFamily="18" charset="0"/>
              </a:rPr>
              <a:t>                            συνέχεια</a:t>
            </a:r>
            <a:endParaRPr kumimoji="0" lang="el-GR"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chemeClr val="bg1"/>
                </a:solidFill>
                <a:latin typeface="Times New Roman" pitchFamily="18" charset="0"/>
                <a:cs typeface="Times New Roman" pitchFamily="18" charset="0"/>
              </a:rPr>
              <a:t>Επιλογή μέσων επικοινωνίας</a:t>
            </a:r>
          </a:p>
        </p:txBody>
      </p:sp>
      <p:sp>
        <p:nvSpPr>
          <p:cNvPr id="3" name="2 - Θέση περιεχομένου"/>
          <p:cNvSpPr>
            <a:spLocks noGrp="1"/>
          </p:cNvSpPr>
          <p:nvPr>
            <p:ph idx="1"/>
          </p:nvPr>
        </p:nvSpPr>
        <p:spPr>
          <a:xfrm>
            <a:off x="304800" y="1752600"/>
            <a:ext cx="8534400" cy="3657600"/>
          </a:xfrm>
        </p:spPr>
        <p:txBody>
          <a:bodyPr/>
          <a:lstStyle/>
          <a:p>
            <a:pPr marL="0" indent="0" algn="ctr">
              <a:buNone/>
            </a:pPr>
            <a:r>
              <a:rPr lang="el-GR" sz="3200" dirty="0">
                <a:solidFill>
                  <a:schemeClr val="tx1"/>
                </a:solidFill>
                <a:latin typeface="Times New Roman" pitchFamily="18" charset="0"/>
                <a:cs typeface="Times New Roman" pitchFamily="18" charset="0"/>
              </a:rPr>
              <a:t>Δύο κανάλια επικοινωνίας υπάρχουν μεταξύ </a:t>
            </a:r>
            <a:r>
              <a:rPr lang="el-GR" sz="3200" dirty="0" smtClean="0">
                <a:solidFill>
                  <a:schemeClr val="tx1"/>
                </a:solidFill>
                <a:latin typeface="Times New Roman" pitchFamily="18" charset="0"/>
                <a:cs typeface="Times New Roman" pitchFamily="18" charset="0"/>
              </a:rPr>
              <a:t>εταιρείας </a:t>
            </a:r>
            <a:r>
              <a:rPr lang="el-GR" sz="3200" dirty="0">
                <a:solidFill>
                  <a:schemeClr val="tx1"/>
                </a:solidFill>
                <a:latin typeface="Times New Roman" pitchFamily="18" charset="0"/>
                <a:cs typeface="Times New Roman" pitchFamily="18" charset="0"/>
              </a:rPr>
              <a:t>και καταναλωτών: </a:t>
            </a:r>
            <a:endParaRPr lang="el-GR" sz="3200" dirty="0" smtClean="0">
              <a:solidFill>
                <a:schemeClr val="tx1"/>
              </a:solidFill>
              <a:latin typeface="Times New Roman" pitchFamily="18" charset="0"/>
              <a:cs typeface="Times New Roman" pitchFamily="18" charset="0"/>
            </a:endParaRPr>
          </a:p>
          <a:p>
            <a:pPr marL="0" indent="0" algn="ctr">
              <a:buNone/>
            </a:pPr>
            <a:endParaRPr lang="el-GR" sz="900" dirty="0" smtClean="0">
              <a:solidFill>
                <a:schemeClr val="tx1"/>
              </a:solidFill>
              <a:latin typeface="Times New Roman" pitchFamily="18" charset="0"/>
              <a:cs typeface="Times New Roman" pitchFamily="18" charset="0"/>
            </a:endParaRPr>
          </a:p>
          <a:p>
            <a:pPr algn="ctr"/>
            <a:r>
              <a:rPr lang="el-GR" sz="3600" dirty="0" smtClean="0">
                <a:solidFill>
                  <a:schemeClr val="tx1"/>
                </a:solidFill>
                <a:latin typeface="Times New Roman" pitchFamily="18" charset="0"/>
                <a:cs typeface="Times New Roman" pitchFamily="18" charset="0"/>
              </a:rPr>
              <a:t>Προσωπικά </a:t>
            </a:r>
          </a:p>
          <a:p>
            <a:pPr algn="ctr"/>
            <a:r>
              <a:rPr lang="el-GR" sz="3600" dirty="0">
                <a:latin typeface="Times New Roman" pitchFamily="18" charset="0"/>
                <a:cs typeface="Times New Roman" pitchFamily="18" charset="0"/>
              </a:rPr>
              <a:t>Μ</a:t>
            </a:r>
            <a:r>
              <a:rPr lang="el-GR" sz="3600" dirty="0" smtClean="0">
                <a:solidFill>
                  <a:schemeClr val="tx1"/>
                </a:solidFill>
                <a:latin typeface="Times New Roman" pitchFamily="18" charset="0"/>
                <a:cs typeface="Times New Roman" pitchFamily="18" charset="0"/>
              </a:rPr>
              <a:t>η προσωπικά</a:t>
            </a:r>
            <a:endParaRPr lang="el-GR" sz="3600"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Επιλογή μέσων επικοινωνίας</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a:solidFill>
                  <a:schemeClr val="bg1"/>
                </a:solidFill>
                <a:latin typeface="Times New Roman" pitchFamily="18" charset="0"/>
                <a:cs typeface="Times New Roman" pitchFamily="18" charset="0"/>
              </a:rPr>
              <a:t>Επιλογή της πηγής του μηνύματος</a:t>
            </a:r>
          </a:p>
        </p:txBody>
      </p:sp>
      <p:sp>
        <p:nvSpPr>
          <p:cNvPr id="3" name="2 - Θέση περιεχομένου"/>
          <p:cNvSpPr>
            <a:spLocks noGrp="1"/>
          </p:cNvSpPr>
          <p:nvPr>
            <p:ph idx="1"/>
          </p:nvPr>
        </p:nvSpPr>
        <p:spPr>
          <a:xfrm>
            <a:off x="304800" y="1752600"/>
            <a:ext cx="8534400" cy="4191000"/>
          </a:xfrm>
        </p:spPr>
        <p:txBody>
          <a:bodyPr/>
          <a:lstStyle/>
          <a:p>
            <a:pPr marL="0" indent="0" algn="ctr">
              <a:buNone/>
            </a:pPr>
            <a:r>
              <a:rPr lang="el-GR" sz="3200" dirty="0" smtClean="0">
                <a:solidFill>
                  <a:schemeClr val="tx1"/>
                </a:solidFill>
                <a:latin typeface="Times New Roman" pitchFamily="18" charset="0"/>
                <a:cs typeface="Times New Roman" pitchFamily="18" charset="0"/>
              </a:rPr>
              <a:t>Η </a:t>
            </a:r>
            <a:r>
              <a:rPr lang="el-GR" sz="3200" dirty="0">
                <a:solidFill>
                  <a:schemeClr val="tx1"/>
                </a:solidFill>
                <a:latin typeface="Times New Roman" pitchFamily="18" charset="0"/>
                <a:cs typeface="Times New Roman" pitchFamily="18" charset="0"/>
              </a:rPr>
              <a:t>επίδραση του μηνύματος </a:t>
            </a:r>
            <a:r>
              <a:rPr lang="el-GR" sz="3200" dirty="0" smtClean="0">
                <a:solidFill>
                  <a:schemeClr val="tx1"/>
                </a:solidFill>
                <a:latin typeface="Times New Roman" pitchFamily="18" charset="0"/>
                <a:cs typeface="Times New Roman" pitchFamily="18" charset="0"/>
              </a:rPr>
              <a:t>στην αγορά - στόχο </a:t>
            </a:r>
            <a:r>
              <a:rPr lang="el-GR" sz="3200" dirty="0">
                <a:solidFill>
                  <a:schemeClr val="tx1"/>
                </a:solidFill>
                <a:latin typeface="Times New Roman" pitchFamily="18" charset="0"/>
                <a:cs typeface="Times New Roman" pitchFamily="18" charset="0"/>
              </a:rPr>
              <a:t>είτε γίνεται με προσωπική είτε με μη προσωπική επικοινωνία, επηρεάζεται από το κύρος που έχει ο φορέας του μηνύματος. Είναι πιο πειστικά τα μηνύματα που μεταδίδονται από πηγές (εφημερίδες, τηλεοπτικά κανάλια, </a:t>
            </a:r>
            <a:r>
              <a:rPr lang="el-GR" sz="3200" dirty="0" smtClean="0">
                <a:solidFill>
                  <a:schemeClr val="tx1"/>
                </a:solidFill>
                <a:latin typeface="Times New Roman" pitchFamily="18" charset="0"/>
                <a:cs typeface="Times New Roman" pitchFamily="18" charset="0"/>
              </a:rPr>
              <a:t>δικτυακούς τόπους κ.ά.) </a:t>
            </a:r>
            <a:r>
              <a:rPr lang="el-GR" sz="3200" dirty="0">
                <a:solidFill>
                  <a:schemeClr val="tx1"/>
                </a:solidFill>
                <a:latin typeface="Times New Roman" pitchFamily="18" charset="0"/>
                <a:cs typeface="Times New Roman" pitchFamily="18" charset="0"/>
              </a:rPr>
              <a:t>αναγνωρισμένης αξιοπιστίας από τους </a:t>
            </a:r>
            <a:r>
              <a:rPr lang="el-GR" sz="3200" dirty="0" smtClean="0">
                <a:solidFill>
                  <a:schemeClr val="tx1"/>
                </a:solidFill>
                <a:latin typeface="Times New Roman" pitchFamily="18" charset="0"/>
                <a:cs typeface="Times New Roman" pitchFamily="18" charset="0"/>
              </a:rPr>
              <a:t>καταναλωτές</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76200" y="762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Επιλογή της πηγής του μηνύματος</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4000" dirty="0">
                <a:solidFill>
                  <a:schemeClr val="bg1"/>
                </a:solidFill>
                <a:latin typeface="Times New Roman" pitchFamily="18" charset="0"/>
                <a:cs typeface="Times New Roman" pitchFamily="18" charset="0"/>
              </a:rPr>
              <a:t>Ανατροφοδότηση</a:t>
            </a:r>
          </a:p>
        </p:txBody>
      </p:sp>
      <p:sp>
        <p:nvSpPr>
          <p:cNvPr id="3" name="2 - Θέση περιεχομένου"/>
          <p:cNvSpPr>
            <a:spLocks noGrp="1"/>
          </p:cNvSpPr>
          <p:nvPr>
            <p:ph idx="1"/>
          </p:nvPr>
        </p:nvSpPr>
        <p:spPr>
          <a:xfrm>
            <a:off x="304800" y="1905000"/>
            <a:ext cx="8534400" cy="4495800"/>
          </a:xfrm>
        </p:spPr>
        <p:txBody>
          <a:bodyPr/>
          <a:lstStyle/>
          <a:p>
            <a:pPr marL="0" indent="0" algn="ctr">
              <a:buNone/>
            </a:pPr>
            <a:r>
              <a:rPr lang="el-GR" sz="3200" dirty="0">
                <a:solidFill>
                  <a:schemeClr val="tx1"/>
                </a:solidFill>
                <a:latin typeface="Times New Roman" pitchFamily="18" charset="0"/>
                <a:cs typeface="Times New Roman" pitchFamily="18" charset="0"/>
              </a:rPr>
              <a:t>Όλα </a:t>
            </a:r>
            <a:r>
              <a:rPr lang="el-GR" sz="3200" dirty="0" smtClean="0">
                <a:solidFill>
                  <a:schemeClr val="tx1"/>
                </a:solidFill>
                <a:latin typeface="Times New Roman" pitchFamily="18" charset="0"/>
                <a:cs typeface="Times New Roman" pitchFamily="18" charset="0"/>
              </a:rPr>
              <a:t>τα </a:t>
            </a:r>
            <a:r>
              <a:rPr lang="el-GR" sz="3200" dirty="0">
                <a:solidFill>
                  <a:schemeClr val="tx1"/>
                </a:solidFill>
                <a:latin typeface="Times New Roman" pitchFamily="18" charset="0"/>
                <a:cs typeface="Times New Roman" pitchFamily="18" charset="0"/>
              </a:rPr>
              <a:t>στοιχεία της ανατροφοδότησης θα δώσουν τα επιχειρήματα στον υπεύθυνο </a:t>
            </a:r>
            <a:r>
              <a:rPr lang="el-GR" sz="3200" dirty="0" smtClean="0">
                <a:solidFill>
                  <a:schemeClr val="tx1"/>
                </a:solidFill>
                <a:latin typeface="Times New Roman" pitchFamily="18" charset="0"/>
                <a:cs typeface="Times New Roman" pitchFamily="18" charset="0"/>
              </a:rPr>
              <a:t>επικοινωνίας </a:t>
            </a:r>
            <a:r>
              <a:rPr lang="el-GR" sz="3200" dirty="0">
                <a:solidFill>
                  <a:schemeClr val="tx1"/>
                </a:solidFill>
                <a:latin typeface="Times New Roman" pitchFamily="18" charset="0"/>
                <a:cs typeface="Times New Roman" pitchFamily="18" charset="0"/>
              </a:rPr>
              <a:t>να προτείνει αν το μήνυμα και τα μέσα είναι τα σωστά, αν το προϊόν είναι ικανοποιητικό και αν χρειάζονται αλλαγές στο πρόγραμμα προώθησης ή στο ίδιο το προσφερόμενο </a:t>
            </a:r>
            <a:r>
              <a:rPr lang="el-GR" sz="3200" dirty="0" smtClean="0">
                <a:solidFill>
                  <a:schemeClr val="tx1"/>
                </a:solidFill>
                <a:latin typeface="Times New Roman" pitchFamily="18" charset="0"/>
                <a:cs typeface="Times New Roman" pitchFamily="18" charset="0"/>
              </a:rPr>
              <a:t>προϊόν </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4000" b="1" i="0"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Ανατροφοδότηση</a:t>
            </a:r>
            <a:endParaRPr kumimoji="0" lang="el-GR" sz="40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8534400" cy="990600"/>
          </a:xfrm>
        </p:spPr>
        <p:txBody>
          <a:bodyPr/>
          <a:lstStyle/>
          <a:p>
            <a:r>
              <a:rPr lang="el-GR" sz="3200" b="1" dirty="0">
                <a:solidFill>
                  <a:schemeClr val="bg1"/>
                </a:solidFill>
                <a:latin typeface="Times New Roman" pitchFamily="18" charset="0"/>
                <a:cs typeface="Times New Roman" pitchFamily="18" charset="0"/>
              </a:rPr>
              <a:t>Καθορισμός προϋπολογισμού ενεργειών προώθησης</a:t>
            </a:r>
          </a:p>
        </p:txBody>
      </p:sp>
      <p:sp>
        <p:nvSpPr>
          <p:cNvPr id="3" name="2 - Θέση περιεχομένου"/>
          <p:cNvSpPr>
            <a:spLocks noGrp="1"/>
          </p:cNvSpPr>
          <p:nvPr>
            <p:ph idx="1"/>
          </p:nvPr>
        </p:nvSpPr>
        <p:spPr>
          <a:xfrm>
            <a:off x="304800" y="1371600"/>
            <a:ext cx="8534400" cy="4724400"/>
          </a:xfrm>
        </p:spPr>
        <p:txBody>
          <a:bodyPr/>
          <a:lstStyle/>
          <a:p>
            <a:pPr marL="0" indent="0" algn="ctr">
              <a:buNone/>
            </a:pPr>
            <a:r>
              <a:rPr lang="el-GR" sz="3200" dirty="0" smtClean="0">
                <a:latin typeface="Times New Roman" pitchFamily="18" charset="0"/>
                <a:cs typeface="Times New Roman" pitchFamily="18" charset="0"/>
              </a:rPr>
              <a:t>Μ</a:t>
            </a:r>
            <a:r>
              <a:rPr lang="el-GR" sz="3200" dirty="0" smtClean="0">
                <a:solidFill>
                  <a:schemeClr val="tx1"/>
                </a:solidFill>
                <a:latin typeface="Times New Roman" pitchFamily="18" charset="0"/>
                <a:cs typeface="Times New Roman" pitchFamily="18" charset="0"/>
              </a:rPr>
              <a:t>έθοδοι </a:t>
            </a:r>
            <a:r>
              <a:rPr lang="el-GR" sz="3200" dirty="0">
                <a:solidFill>
                  <a:schemeClr val="tx1"/>
                </a:solidFill>
                <a:latin typeface="Times New Roman" pitchFamily="18" charset="0"/>
                <a:cs typeface="Times New Roman" pitchFamily="18" charset="0"/>
              </a:rPr>
              <a:t>που χρησιμοποιούνται για τον προσδιορισμό του συνολικού προϋπολογισμού </a:t>
            </a:r>
            <a:r>
              <a:rPr lang="el-GR" sz="3200" dirty="0" smtClean="0">
                <a:solidFill>
                  <a:schemeClr val="tx1"/>
                </a:solidFill>
                <a:latin typeface="Times New Roman" pitchFamily="18" charset="0"/>
                <a:cs typeface="Times New Roman" pitchFamily="18" charset="0"/>
              </a:rPr>
              <a:t>προώθησης:</a:t>
            </a:r>
          </a:p>
          <a:p>
            <a:pPr marL="0" indent="0" algn="ctr">
              <a:buNone/>
            </a:pPr>
            <a:endParaRPr lang="el-GR" sz="900" dirty="0" smtClean="0">
              <a:solidFill>
                <a:schemeClr val="tx1"/>
              </a:solidFill>
              <a:latin typeface="Times New Roman" pitchFamily="18" charset="0"/>
              <a:cs typeface="Times New Roman" pitchFamily="18" charset="0"/>
            </a:endParaRPr>
          </a:p>
          <a:p>
            <a:pPr algn="ctr"/>
            <a:r>
              <a:rPr lang="el-GR" dirty="0">
                <a:latin typeface="Times New Roman" pitchFamily="18" charset="0"/>
                <a:cs typeface="Times New Roman" pitchFamily="18" charset="0"/>
              </a:rPr>
              <a:t>Π</a:t>
            </a:r>
            <a:r>
              <a:rPr lang="el-GR" sz="3200" dirty="0" smtClean="0">
                <a:solidFill>
                  <a:schemeClr val="tx1"/>
                </a:solidFill>
                <a:latin typeface="Times New Roman" pitchFamily="18" charset="0"/>
                <a:cs typeface="Times New Roman" pitchFamily="18" charset="0"/>
              </a:rPr>
              <a:t>ροϋπολογισμός </a:t>
            </a:r>
            <a:r>
              <a:rPr lang="el-GR" sz="3200" dirty="0">
                <a:solidFill>
                  <a:schemeClr val="tx1"/>
                </a:solidFill>
                <a:latin typeface="Times New Roman" pitchFamily="18" charset="0"/>
                <a:cs typeface="Times New Roman" pitchFamily="18" charset="0"/>
              </a:rPr>
              <a:t>ανάλογα με τα </a:t>
            </a:r>
            <a:r>
              <a:rPr lang="el-GR" sz="3200" dirty="0" smtClean="0">
                <a:solidFill>
                  <a:schemeClr val="tx1"/>
                </a:solidFill>
                <a:latin typeface="Times New Roman" pitchFamily="18" charset="0"/>
                <a:cs typeface="Times New Roman" pitchFamily="18" charset="0"/>
              </a:rPr>
              <a:t>διαθέσιμα</a:t>
            </a:r>
          </a:p>
          <a:p>
            <a:pPr algn="ctr"/>
            <a:r>
              <a:rPr lang="el-GR" dirty="0" smtClean="0">
                <a:latin typeface="Times New Roman" pitchFamily="18" charset="0"/>
                <a:cs typeface="Times New Roman" pitchFamily="18" charset="0"/>
              </a:rPr>
              <a:t>Π</a:t>
            </a:r>
            <a:r>
              <a:rPr lang="el-GR" sz="3200" dirty="0" smtClean="0">
                <a:solidFill>
                  <a:schemeClr val="tx1"/>
                </a:solidFill>
                <a:latin typeface="Times New Roman" pitchFamily="18" charset="0"/>
                <a:cs typeface="Times New Roman" pitchFamily="18" charset="0"/>
              </a:rPr>
              <a:t>οσοστό </a:t>
            </a:r>
            <a:r>
              <a:rPr lang="el-GR" sz="3200" dirty="0">
                <a:solidFill>
                  <a:schemeClr val="tx1"/>
                </a:solidFill>
                <a:latin typeface="Times New Roman" pitchFamily="18" charset="0"/>
                <a:cs typeface="Times New Roman" pitchFamily="18" charset="0"/>
              </a:rPr>
              <a:t>επί των πωλήσεων </a:t>
            </a:r>
            <a:endParaRPr lang="el-GR" sz="3200" dirty="0" smtClean="0">
              <a:solidFill>
                <a:schemeClr val="tx1"/>
              </a:solidFill>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Ό</a:t>
            </a:r>
            <a:r>
              <a:rPr lang="el-GR" sz="3200" dirty="0" smtClean="0">
                <a:solidFill>
                  <a:schemeClr val="tx1"/>
                </a:solidFill>
                <a:latin typeface="Times New Roman" pitchFamily="18" charset="0"/>
                <a:cs typeface="Times New Roman" pitchFamily="18" charset="0"/>
              </a:rPr>
              <a:t>σο </a:t>
            </a:r>
            <a:r>
              <a:rPr lang="el-GR" sz="3200" dirty="0">
                <a:solidFill>
                  <a:schemeClr val="tx1"/>
                </a:solidFill>
                <a:latin typeface="Times New Roman" pitchFamily="18" charset="0"/>
                <a:cs typeface="Times New Roman" pitchFamily="18" charset="0"/>
              </a:rPr>
              <a:t>και ο ανταγωνισμός </a:t>
            </a:r>
            <a:endParaRPr lang="el-GR" sz="3200" dirty="0">
              <a:latin typeface="Times New Roman" pitchFamily="18" charset="0"/>
              <a:cs typeface="Times New Roman" pitchFamily="18" charset="0"/>
            </a:endParaRPr>
          </a:p>
          <a:p>
            <a:pPr algn="ctr"/>
            <a:r>
              <a:rPr lang="el-GR" dirty="0" smtClean="0">
                <a:latin typeface="Times New Roman" pitchFamily="18" charset="0"/>
                <a:cs typeface="Times New Roman" pitchFamily="18" charset="0"/>
              </a:rPr>
              <a:t>Β</a:t>
            </a:r>
            <a:r>
              <a:rPr lang="el-GR" sz="3200" dirty="0" smtClean="0">
                <a:solidFill>
                  <a:schemeClr val="tx1"/>
                </a:solidFill>
                <a:latin typeface="Times New Roman" pitchFamily="18" charset="0"/>
                <a:cs typeface="Times New Roman" pitchFamily="18" charset="0"/>
              </a:rPr>
              <a:t>άσει στόχου </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0"/>
            <a:ext cx="8534400" cy="990600"/>
          </a:xfrm>
        </p:spPr>
        <p:txBody>
          <a:bodyPr/>
          <a:lstStyle/>
          <a:p>
            <a:r>
              <a:rPr lang="el-GR" sz="3200" b="1" dirty="0">
                <a:solidFill>
                  <a:schemeClr val="bg1"/>
                </a:solidFill>
                <a:latin typeface="Times New Roman" pitchFamily="18" charset="0"/>
                <a:cs typeface="Times New Roman" pitchFamily="18" charset="0"/>
              </a:rPr>
              <a:t>Κατανομή προϋπολογισμού στο </a:t>
            </a:r>
            <a:r>
              <a:rPr lang="el-GR" sz="3200" b="1" dirty="0" smtClean="0">
                <a:solidFill>
                  <a:schemeClr val="bg1"/>
                </a:solidFill>
                <a:latin typeface="Times New Roman" pitchFamily="18" charset="0"/>
                <a:cs typeface="Times New Roman" pitchFamily="18" charset="0"/>
              </a:rPr>
              <a:t>μίγμα μάρκετινγκ</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981200"/>
            <a:ext cx="8534400" cy="4267200"/>
          </a:xfrm>
        </p:spPr>
        <p:txBody>
          <a:bodyPr/>
          <a:lstStyle/>
          <a:p>
            <a:pPr marL="0" indent="0" algn="ctr">
              <a:buNone/>
            </a:pPr>
            <a:r>
              <a:rPr lang="el-GR" sz="3200" dirty="0">
                <a:solidFill>
                  <a:schemeClr val="tx1"/>
                </a:solidFill>
                <a:latin typeface="Times New Roman" pitchFamily="18" charset="0"/>
                <a:cs typeface="Times New Roman" pitchFamily="18" charset="0"/>
              </a:rPr>
              <a:t>Τα εργαλεία προώθησης (διαφήμιση, προσωπική πώληση, προώθηση πωλήσεων και άμεσο </a:t>
            </a:r>
            <a:r>
              <a:rPr lang="el-GR" sz="3200" dirty="0" smtClean="0">
                <a:solidFill>
                  <a:schemeClr val="tx1"/>
                </a:solidFill>
                <a:latin typeface="Times New Roman" pitchFamily="18" charset="0"/>
                <a:cs typeface="Times New Roman" pitchFamily="18" charset="0"/>
              </a:rPr>
              <a:t>μάρκετινγκ) </a:t>
            </a:r>
            <a:r>
              <a:rPr lang="el-GR" sz="3200" dirty="0">
                <a:solidFill>
                  <a:schemeClr val="tx1"/>
                </a:solidFill>
                <a:latin typeface="Times New Roman" pitchFamily="18" charset="0"/>
                <a:cs typeface="Times New Roman" pitchFamily="18" charset="0"/>
              </a:rPr>
              <a:t>έχουν τα δικά τους μοναδικά χαρακτηριστικά και κόστη, που </a:t>
            </a:r>
            <a:r>
              <a:rPr lang="el-GR" sz="3200" dirty="0" smtClean="0">
                <a:solidFill>
                  <a:schemeClr val="tx1"/>
                </a:solidFill>
                <a:latin typeface="Times New Roman" pitchFamily="18" charset="0"/>
                <a:cs typeface="Times New Roman" pitchFamily="18" charset="0"/>
              </a:rPr>
              <a:t>οι εταιρείες </a:t>
            </a:r>
            <a:r>
              <a:rPr lang="el-GR" sz="3200" dirty="0">
                <a:solidFill>
                  <a:schemeClr val="tx1"/>
                </a:solidFill>
                <a:latin typeface="Times New Roman" pitchFamily="18" charset="0"/>
                <a:cs typeface="Times New Roman" pitchFamily="18" charset="0"/>
              </a:rPr>
              <a:t>πρέπει να καταλαβαίνουν όταν διαλέγουν τα εργαλεία που θα </a:t>
            </a:r>
            <a:r>
              <a:rPr lang="el-GR" sz="3200" dirty="0" smtClean="0">
                <a:solidFill>
                  <a:schemeClr val="tx1"/>
                </a:solidFill>
                <a:latin typeface="Times New Roman" pitchFamily="18" charset="0"/>
                <a:cs typeface="Times New Roman" pitchFamily="18" charset="0"/>
              </a:rPr>
              <a:t>χρησιμοποιήσουν</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ΔΙΑΦΗΜΙΣΗ</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219200"/>
            <a:ext cx="8534400" cy="5562600"/>
          </a:xfrm>
        </p:spPr>
        <p:txBody>
          <a:bodyPr/>
          <a:lstStyle/>
          <a:p>
            <a:pPr algn="ctr"/>
            <a:r>
              <a:rPr lang="el-GR" dirty="0">
                <a:solidFill>
                  <a:schemeClr val="tx1"/>
                </a:solidFill>
                <a:latin typeface="Times New Roman" pitchFamily="18" charset="0"/>
                <a:cs typeface="Times New Roman" pitchFamily="18" charset="0"/>
              </a:rPr>
              <a:t>Η διαφήμιση απευθύνεται σε γεωγραφικά διάσπαρτες αγορές και σε τεράστια </a:t>
            </a:r>
            <a:r>
              <a:rPr lang="el-GR" dirty="0" smtClean="0">
                <a:solidFill>
                  <a:schemeClr val="tx1"/>
                </a:solidFill>
                <a:latin typeface="Times New Roman" pitchFamily="18" charset="0"/>
                <a:cs typeface="Times New Roman" pitchFamily="18" charset="0"/>
              </a:rPr>
              <a:t>ακροατήρια</a:t>
            </a:r>
          </a:p>
          <a:p>
            <a:pPr algn="ctr"/>
            <a:r>
              <a:rPr lang="el-GR" dirty="0">
                <a:latin typeface="Times New Roman" pitchFamily="18" charset="0"/>
                <a:cs typeface="Times New Roman" pitchFamily="18" charset="0"/>
              </a:rPr>
              <a:t>Κ</a:t>
            </a:r>
            <a:r>
              <a:rPr lang="el-GR" dirty="0" smtClean="0">
                <a:solidFill>
                  <a:schemeClr val="tx1"/>
                </a:solidFill>
                <a:latin typeface="Times New Roman" pitchFamily="18" charset="0"/>
                <a:cs typeface="Times New Roman" pitchFamily="18" charset="0"/>
              </a:rPr>
              <a:t>άνει </a:t>
            </a:r>
            <a:r>
              <a:rPr lang="el-GR" dirty="0">
                <a:solidFill>
                  <a:schemeClr val="tx1"/>
                </a:solidFill>
                <a:latin typeface="Times New Roman" pitchFamily="18" charset="0"/>
                <a:cs typeface="Times New Roman" pitchFamily="18" charset="0"/>
              </a:rPr>
              <a:t>χρήση της εικόνας, του ήχου και του </a:t>
            </a:r>
            <a:r>
              <a:rPr lang="el-GR" dirty="0" smtClean="0">
                <a:solidFill>
                  <a:schemeClr val="tx1"/>
                </a:solidFill>
                <a:latin typeface="Times New Roman" pitchFamily="18" charset="0"/>
                <a:cs typeface="Times New Roman" pitchFamily="18" charset="0"/>
              </a:rPr>
              <a:t>χρώματος</a:t>
            </a:r>
          </a:p>
          <a:p>
            <a:pPr algn="ctr"/>
            <a:r>
              <a:rPr lang="el-GR" dirty="0">
                <a:latin typeface="Times New Roman" pitchFamily="18" charset="0"/>
                <a:cs typeface="Times New Roman" pitchFamily="18" charset="0"/>
              </a:rPr>
              <a:t>Ε</a:t>
            </a:r>
            <a:r>
              <a:rPr lang="el-GR" dirty="0" smtClean="0">
                <a:solidFill>
                  <a:schemeClr val="tx1"/>
                </a:solidFill>
                <a:latin typeface="Times New Roman" pitchFamily="18" charset="0"/>
                <a:cs typeface="Times New Roman" pitchFamily="18" charset="0"/>
              </a:rPr>
              <a:t>ίναι </a:t>
            </a:r>
            <a:r>
              <a:rPr lang="el-GR" dirty="0">
                <a:solidFill>
                  <a:schemeClr val="tx1"/>
                </a:solidFill>
                <a:latin typeface="Times New Roman" pitchFamily="18" charset="0"/>
                <a:cs typeface="Times New Roman" pitchFamily="18" charset="0"/>
              </a:rPr>
              <a:t>απρόσωπη </a:t>
            </a:r>
            <a:endParaRPr lang="el-GR" dirty="0" smtClean="0">
              <a:solidFill>
                <a:schemeClr val="tx1"/>
              </a:solidFill>
              <a:latin typeface="Times New Roman" pitchFamily="18" charset="0"/>
              <a:cs typeface="Times New Roman" pitchFamily="18" charset="0"/>
            </a:endParaRPr>
          </a:p>
          <a:p>
            <a:pPr algn="ctr"/>
            <a:r>
              <a:rPr lang="el-GR" dirty="0">
                <a:latin typeface="Times New Roman" pitchFamily="18" charset="0"/>
                <a:cs typeface="Times New Roman" pitchFamily="18" charset="0"/>
              </a:rPr>
              <a:t>Δ</a:t>
            </a:r>
            <a:r>
              <a:rPr lang="el-GR" dirty="0" smtClean="0">
                <a:solidFill>
                  <a:schemeClr val="tx1"/>
                </a:solidFill>
                <a:latin typeface="Times New Roman" pitchFamily="18" charset="0"/>
                <a:cs typeface="Times New Roman" pitchFamily="18" charset="0"/>
              </a:rPr>
              <a:t>εν </a:t>
            </a:r>
            <a:r>
              <a:rPr lang="el-GR" dirty="0">
                <a:solidFill>
                  <a:schemeClr val="tx1"/>
                </a:solidFill>
                <a:latin typeface="Times New Roman" pitchFamily="18" charset="0"/>
                <a:cs typeface="Times New Roman" pitchFamily="18" charset="0"/>
              </a:rPr>
              <a:t>μπορεί να είναι το ίδιο </a:t>
            </a:r>
            <a:r>
              <a:rPr lang="el-GR" dirty="0" smtClean="0">
                <a:solidFill>
                  <a:schemeClr val="tx1"/>
                </a:solidFill>
                <a:latin typeface="Times New Roman" pitchFamily="18" charset="0"/>
                <a:cs typeface="Times New Roman" pitchFamily="18" charset="0"/>
              </a:rPr>
              <a:t>πειστική</a:t>
            </a:r>
          </a:p>
          <a:p>
            <a:pPr algn="ctr"/>
            <a:r>
              <a:rPr lang="el-GR" dirty="0" smtClean="0">
                <a:solidFill>
                  <a:schemeClr val="tx1"/>
                </a:solidFill>
                <a:latin typeface="Times New Roman" pitchFamily="18" charset="0"/>
                <a:cs typeface="Times New Roman" pitchFamily="18" charset="0"/>
              </a:rPr>
              <a:t>Η επικοινωνία </a:t>
            </a:r>
            <a:r>
              <a:rPr lang="el-GR" dirty="0">
                <a:solidFill>
                  <a:schemeClr val="tx1"/>
                </a:solidFill>
                <a:latin typeface="Times New Roman" pitchFamily="18" charset="0"/>
                <a:cs typeface="Times New Roman" pitchFamily="18" charset="0"/>
              </a:rPr>
              <a:t>της είναι μονόπλευρη </a:t>
            </a:r>
            <a:endParaRPr lang="el-GR" dirty="0" smtClean="0">
              <a:solidFill>
                <a:schemeClr val="tx1"/>
              </a:solidFill>
              <a:latin typeface="Times New Roman" pitchFamily="18" charset="0"/>
              <a:cs typeface="Times New Roman" pitchFamily="18" charset="0"/>
            </a:endParaRPr>
          </a:p>
          <a:p>
            <a:pPr algn="ctr"/>
            <a:r>
              <a:rPr lang="el-GR" dirty="0">
                <a:latin typeface="Times New Roman" pitchFamily="18" charset="0"/>
                <a:cs typeface="Times New Roman" pitchFamily="18" charset="0"/>
              </a:rPr>
              <a:t>Ο</a:t>
            </a:r>
            <a:r>
              <a:rPr lang="el-GR" dirty="0" smtClean="0">
                <a:solidFill>
                  <a:schemeClr val="tx1"/>
                </a:solidFill>
                <a:latin typeface="Times New Roman" pitchFamily="18" charset="0"/>
                <a:cs typeface="Times New Roman" pitchFamily="18" charset="0"/>
              </a:rPr>
              <a:t>ρισμένες </a:t>
            </a:r>
            <a:r>
              <a:rPr lang="el-GR" dirty="0">
                <a:solidFill>
                  <a:schemeClr val="tx1"/>
                </a:solidFill>
                <a:latin typeface="Times New Roman" pitchFamily="18" charset="0"/>
                <a:cs typeface="Times New Roman" pitchFamily="18" charset="0"/>
              </a:rPr>
              <a:t>μορφές της (τηλεοπτική) μπορεί να είναι πολύ </a:t>
            </a:r>
            <a:r>
              <a:rPr lang="el-GR" dirty="0" smtClean="0">
                <a:solidFill>
                  <a:schemeClr val="tx1"/>
                </a:solidFill>
                <a:latin typeface="Times New Roman" pitchFamily="18" charset="0"/>
                <a:cs typeface="Times New Roman" pitchFamily="18" charset="0"/>
              </a:rPr>
              <a:t>δαπανηρές</a:t>
            </a: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2286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Διαφήμιση</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smtClean="0">
                <a:solidFill>
                  <a:schemeClr val="bg1"/>
                </a:solidFill>
                <a:latin typeface="Times New Roman" pitchFamily="18" charset="0"/>
                <a:cs typeface="Times New Roman" pitchFamily="18" charset="0"/>
              </a:rPr>
              <a:t>ΠΡΟΣΩΠΙΚΗ ΠΩΛΗΣΗ</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524000"/>
            <a:ext cx="8534400" cy="4648200"/>
          </a:xfrm>
        </p:spPr>
        <p:txBody>
          <a:bodyPr/>
          <a:lstStyle/>
          <a:p>
            <a:pPr marL="0" indent="0" algn="ctr">
              <a:buNone/>
            </a:pPr>
            <a:r>
              <a:rPr lang="el-GR" sz="3000" dirty="0">
                <a:solidFill>
                  <a:schemeClr val="tx1"/>
                </a:solidFill>
                <a:latin typeface="Times New Roman" pitchFamily="18" charset="0"/>
                <a:cs typeface="Times New Roman" pitchFamily="18" charset="0"/>
              </a:rPr>
              <a:t>Η </a:t>
            </a:r>
            <a:r>
              <a:rPr lang="el-GR" sz="3000" b="1" dirty="0">
                <a:solidFill>
                  <a:schemeClr val="tx1"/>
                </a:solidFill>
                <a:latin typeface="Times New Roman" pitchFamily="18" charset="0"/>
                <a:cs typeface="Times New Roman" pitchFamily="18" charset="0"/>
              </a:rPr>
              <a:t>προσωπική πώληση </a:t>
            </a:r>
            <a:r>
              <a:rPr lang="el-GR" sz="3000" dirty="0">
                <a:solidFill>
                  <a:schemeClr val="tx1"/>
                </a:solidFill>
                <a:latin typeface="Times New Roman" pitchFamily="18" charset="0"/>
                <a:cs typeface="Times New Roman" pitchFamily="18" charset="0"/>
              </a:rPr>
              <a:t>είναι το αποτελεσματικότερο εργαλείο του μίγματος προώθησης, γιατί εμπεριέχει  την αλληλεπίδραση μεταξύ δύο ή περισσοτέρων ατόμων. Στην προσωπική πώληση ο πωλητής έχει συνέχεια στο μυαλό του το συμφέρον του πελάτη, έτσι μπορεί να παρατηρήσει τις ανάγκες και τα χαρακτηριστικά του και να κάνει άμεσες προσαρμογές. Η προσωπική πώληση και οι υπηρεσίες που προσφέρει κοστίζουν περισσότερο από </a:t>
            </a:r>
            <a:r>
              <a:rPr lang="el-GR" sz="3000" dirty="0" smtClean="0">
                <a:solidFill>
                  <a:schemeClr val="tx1"/>
                </a:solidFill>
                <a:latin typeface="Times New Roman" pitchFamily="18" charset="0"/>
                <a:cs typeface="Times New Roman" pitchFamily="18" charset="0"/>
              </a:rPr>
              <a:t>ό,τι </a:t>
            </a:r>
            <a:r>
              <a:rPr lang="el-GR" sz="3000" dirty="0">
                <a:solidFill>
                  <a:schemeClr val="tx1"/>
                </a:solidFill>
                <a:latin typeface="Times New Roman" pitchFamily="18" charset="0"/>
                <a:cs typeface="Times New Roman" pitchFamily="18" charset="0"/>
              </a:rPr>
              <a:t>η διαφήμιση και την κάνει το ακριβότερο μέσο προώθησης της </a:t>
            </a:r>
            <a:r>
              <a:rPr lang="el-GR" sz="3000" dirty="0" smtClean="0">
                <a:solidFill>
                  <a:schemeClr val="tx1"/>
                </a:solidFill>
                <a:latin typeface="Times New Roman" pitchFamily="18" charset="0"/>
                <a:cs typeface="Times New Roman" pitchFamily="18" charset="0"/>
              </a:rPr>
              <a:t>εταιρείας</a:t>
            </a:r>
            <a:endParaRPr lang="el-GR" sz="30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Προσωπική πώληση</a:t>
            </a:r>
            <a:r>
              <a:rPr kumimoji="0" lang="el-GR" sz="36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a:xfrm>
            <a:off x="304800" y="152400"/>
            <a:ext cx="8534400" cy="1371600"/>
          </a:xfrm>
        </p:spPr>
        <p:txBody>
          <a:bodyPr/>
          <a:lstStyle/>
          <a:p>
            <a:pPr algn="ctr"/>
            <a:r>
              <a:rPr lang="el-GR" dirty="0" smtClean="0">
                <a:latin typeface="Times New Roman" pitchFamily="18" charset="0"/>
                <a:cs typeface="Times New Roman" pitchFamily="18" charset="0"/>
              </a:rPr>
              <a:t>Κεφάλαιο </a:t>
            </a:r>
            <a:r>
              <a:rPr lang="en-US" dirty="0" smtClean="0">
                <a:latin typeface="Times New Roman" pitchFamily="18" charset="0"/>
                <a:cs typeface="Times New Roman" pitchFamily="18" charset="0"/>
              </a:rPr>
              <a:t>3</a:t>
            </a:r>
            <a:r>
              <a:rPr lang="el-GR" dirty="0" smtClean="0">
                <a:latin typeface="Times New Roman" pitchFamily="18" charset="0"/>
                <a:cs typeface="Times New Roman" pitchFamily="18" charset="0"/>
              </a:rPr>
              <a:t/>
            </a:r>
            <a:br>
              <a:rPr lang="el-GR" dirty="0" smtClean="0">
                <a:latin typeface="Times New Roman" pitchFamily="18" charset="0"/>
                <a:cs typeface="Times New Roman" pitchFamily="18" charset="0"/>
              </a:rPr>
            </a:br>
            <a:r>
              <a:rPr lang="el-GR" i="1" dirty="0" smtClean="0">
                <a:latin typeface="Times New Roman" pitchFamily="18" charset="0"/>
                <a:cs typeface="Times New Roman" pitchFamily="18" charset="0"/>
              </a:rPr>
              <a:t/>
            </a:r>
            <a:br>
              <a:rPr lang="el-GR" i="1" dirty="0" smtClean="0">
                <a:latin typeface="Times New Roman" pitchFamily="18" charset="0"/>
                <a:cs typeface="Times New Roman" pitchFamily="18" charset="0"/>
              </a:rPr>
            </a:br>
            <a:r>
              <a:rPr lang="el-GR" sz="3200" b="0" dirty="0" smtClean="0">
                <a:solidFill>
                  <a:schemeClr val="bg1"/>
                </a:solidFill>
                <a:latin typeface="Times New Roman" pitchFamily="18" charset="0"/>
                <a:cs typeface="Times New Roman" pitchFamily="18" charset="0"/>
              </a:rPr>
              <a:t>ΕΠΙΚΟΙΝΩΝΙΑ  ΜΑΡΚΕΤΙΝΓΚ </a:t>
            </a:r>
            <a:br>
              <a:rPr lang="el-GR" sz="3200" b="0" dirty="0" smtClean="0">
                <a:solidFill>
                  <a:schemeClr val="bg1"/>
                </a:solidFill>
                <a:latin typeface="Times New Roman" pitchFamily="18" charset="0"/>
                <a:cs typeface="Times New Roman" pitchFamily="18" charset="0"/>
              </a:rPr>
            </a:br>
            <a:endParaRPr lang="el-GR" sz="3200" b="0" dirty="0">
              <a:solidFill>
                <a:schemeClr val="bg1"/>
              </a:solidFill>
              <a:latin typeface="Times New Roman" pitchFamily="18" charset="0"/>
              <a:cs typeface="Times New Roman" pitchFamily="18" charset="0"/>
            </a:endParaRPr>
          </a:p>
        </p:txBody>
      </p:sp>
      <p:sp>
        <p:nvSpPr>
          <p:cNvPr id="5" name="4 - Θέση υποσέλιδου"/>
          <p:cNvSpPr>
            <a:spLocks noGrp="1"/>
          </p:cNvSpPr>
          <p:nvPr>
            <p:ph type="ftr" sz="quarter" idx="11"/>
          </p:nvPr>
        </p:nvSpPr>
        <p:spPr/>
        <p:txBody>
          <a:bodyPr/>
          <a:lstStyle/>
          <a:p>
            <a:r>
              <a:rPr lang="el-GR" smtClean="0"/>
              <a:t>ΠΑΣΧΑΛΟΥΔΗΣ ΔΗΜΗΤΡΗΣ</a:t>
            </a:r>
            <a:endParaRPr lang="en-US"/>
          </a:p>
        </p:txBody>
      </p:sp>
      <p:pic>
        <p:nvPicPr>
          <p:cNvPr id="6" name="Picture 4" descr="C:\Users\acer\Desktop\master (2).jpg"/>
          <p:cNvPicPr>
            <a:picLocks noChangeAspect="1" noChangeArrowheads="1"/>
          </p:cNvPicPr>
          <p:nvPr/>
        </p:nvPicPr>
        <p:blipFill>
          <a:blip r:embed="rId2" cstate="print"/>
          <a:srcRect/>
          <a:stretch>
            <a:fillRect/>
          </a:stretch>
        </p:blipFill>
        <p:spPr bwMode="auto">
          <a:xfrm>
            <a:off x="3429000" y="5029200"/>
            <a:ext cx="5715000" cy="1676400"/>
          </a:xfrm>
          <a:prstGeom prst="rect">
            <a:avLst/>
          </a:prstGeom>
          <a:noFill/>
        </p:spPr>
      </p:pic>
      <p:sp>
        <p:nvSpPr>
          <p:cNvPr id="9" name="Rectangle 2"/>
          <p:cNvSpPr txBox="1">
            <a:spLocks noChangeArrowheads="1"/>
          </p:cNvSpPr>
          <p:nvPr/>
        </p:nvSpPr>
        <p:spPr bwMode="auto">
          <a:xfrm>
            <a:off x="3581400" y="3505200"/>
            <a:ext cx="54864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r">
              <a:defRPr/>
            </a:pPr>
            <a:r>
              <a:rPr lang="en-US" sz="1400" i="1" dirty="0" smtClean="0">
                <a:solidFill>
                  <a:schemeClr val="bg1"/>
                </a:solidFill>
                <a:latin typeface="Times New Roman" pitchFamily="18" charset="0"/>
                <a:cs typeface="Times New Roman" pitchFamily="18" charset="0"/>
              </a:rPr>
              <a:t>Zozo</a:t>
            </a:r>
            <a:r>
              <a:rPr lang="el-GR" sz="1400" i="1" dirty="0" smtClean="0">
                <a:solidFill>
                  <a:schemeClr val="bg1"/>
                </a:solidFill>
                <a:latin typeface="Times New Roman" pitchFamily="18" charset="0"/>
                <a:cs typeface="Times New Roman" pitchFamily="18" charset="0"/>
              </a:rPr>
              <a:t>. Δεν επιστρέφω πια</a:t>
            </a:r>
            <a:r>
              <a:rPr lang="en-US" sz="1400" i="1" dirty="0" smtClean="0">
                <a:solidFill>
                  <a:schemeClr val="bg1"/>
                </a:solidFill>
                <a:latin typeface="Times New Roman" pitchFamily="18" charset="0"/>
                <a:cs typeface="Times New Roman" pitchFamily="18" charset="0"/>
              </a:rPr>
              <a:t> </a:t>
            </a:r>
            <a:r>
              <a:rPr lang="el-GR" sz="1400" i="1" dirty="0" smtClean="0">
                <a:solidFill>
                  <a:schemeClr val="bg1"/>
                </a:solidFill>
                <a:latin typeface="Times New Roman" pitchFamily="18" charset="0"/>
                <a:cs typeface="Times New Roman" pitchFamily="18" charset="0"/>
              </a:rPr>
              <a:t>πουθενά</a:t>
            </a:r>
            <a:r>
              <a:rPr lang="el-GR" sz="1400" dirty="0" smtClean="0">
                <a:solidFill>
                  <a:schemeClr val="bg1"/>
                </a:solidFill>
                <a:latin typeface="Times New Roman" pitchFamily="18" charset="0"/>
                <a:cs typeface="Times New Roman" pitchFamily="18" charset="0"/>
              </a:rPr>
              <a:t/>
            </a:r>
            <a:br>
              <a:rPr lang="el-GR" sz="1400" dirty="0" smtClean="0">
                <a:solidFill>
                  <a:schemeClr val="bg1"/>
                </a:solidFill>
                <a:latin typeface="Times New Roman" pitchFamily="18" charset="0"/>
                <a:cs typeface="Times New Roman" pitchFamily="18" charset="0"/>
              </a:rPr>
            </a:br>
            <a:r>
              <a:rPr lang="el-GR" sz="1400" i="1" dirty="0" smtClean="0">
                <a:solidFill>
                  <a:schemeClr val="bg1"/>
                </a:solidFill>
                <a:latin typeface="Times New Roman" pitchFamily="18" charset="0"/>
                <a:cs typeface="Times New Roman" pitchFamily="18" charset="0"/>
              </a:rPr>
              <a:t>Ντύνομαι τα όνειρά μας</a:t>
            </a:r>
            <a:r>
              <a:rPr lang="el-GR" sz="1400" dirty="0" smtClean="0">
                <a:solidFill>
                  <a:schemeClr val="bg1"/>
                </a:solidFill>
                <a:latin typeface="Times New Roman" pitchFamily="18" charset="0"/>
                <a:cs typeface="Times New Roman" pitchFamily="18" charset="0"/>
              </a:rPr>
              <a:t/>
            </a:r>
            <a:br>
              <a:rPr lang="el-GR" sz="1400" dirty="0" smtClean="0">
                <a:solidFill>
                  <a:schemeClr val="bg1"/>
                </a:solidFill>
                <a:latin typeface="Times New Roman" pitchFamily="18" charset="0"/>
                <a:cs typeface="Times New Roman" pitchFamily="18" charset="0"/>
              </a:rPr>
            </a:br>
            <a:r>
              <a:rPr lang="el-GR" sz="1400" i="1" dirty="0" smtClean="0">
                <a:solidFill>
                  <a:schemeClr val="bg1"/>
                </a:solidFill>
                <a:latin typeface="Times New Roman" pitchFamily="18" charset="0"/>
                <a:cs typeface="Times New Roman" pitchFamily="18" charset="0"/>
              </a:rPr>
              <a:t>Εντελώς ορφανός</a:t>
            </a:r>
            <a:r>
              <a:rPr lang="el-GR" sz="1400" dirty="0" smtClean="0">
                <a:solidFill>
                  <a:schemeClr val="bg1"/>
                </a:solidFill>
                <a:latin typeface="Times New Roman" pitchFamily="18" charset="0"/>
                <a:cs typeface="Times New Roman" pitchFamily="18" charset="0"/>
              </a:rPr>
              <a:t/>
            </a:r>
            <a:br>
              <a:rPr lang="el-GR" sz="1400" dirty="0" smtClean="0">
                <a:solidFill>
                  <a:schemeClr val="bg1"/>
                </a:solidFill>
                <a:latin typeface="Times New Roman" pitchFamily="18" charset="0"/>
                <a:cs typeface="Times New Roman" pitchFamily="18" charset="0"/>
              </a:rPr>
            </a:br>
            <a:r>
              <a:rPr lang="el-GR" sz="1400" i="1" dirty="0" smtClean="0">
                <a:solidFill>
                  <a:schemeClr val="bg1"/>
                </a:solidFill>
                <a:latin typeface="Times New Roman" pitchFamily="18" charset="0"/>
                <a:cs typeface="Times New Roman" pitchFamily="18" charset="0"/>
              </a:rPr>
              <a:t>Αλλά ευτυχισμένος να γνωρίζω ότι σου έρχομαι  ήδη</a:t>
            </a:r>
          </a:p>
          <a:p>
            <a:pPr lvl="0" algn="r">
              <a:defRPr/>
            </a:pPr>
            <a:r>
              <a:rPr lang="en-US" sz="1400" b="1" dirty="0" smtClean="0">
                <a:latin typeface="Times New Roman" pitchFamily="18" charset="0"/>
                <a:cs typeface="Times New Roman" pitchFamily="18" charset="0"/>
              </a:rPr>
              <a:t>Jacques </a:t>
            </a:r>
            <a:r>
              <a:rPr lang="en-US" sz="1400" b="1" dirty="0" err="1" smtClean="0">
                <a:latin typeface="Times New Roman" pitchFamily="18" charset="0"/>
                <a:cs typeface="Times New Roman" pitchFamily="18" charset="0"/>
              </a:rPr>
              <a:t>Brel</a:t>
            </a:r>
            <a:r>
              <a:rPr lang="el-GR" sz="1400" b="1" i="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Zozo</a:t>
            </a:r>
            <a:endParaRPr kumimoji="0" lang="el-GR" sz="1400" b="1" i="1"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l-GR" sz="14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t/>
            </a:r>
            <a:br>
              <a:rPr kumimoji="0" lang="el-GR" sz="1400" b="1" i="0" u="none" strike="noStrike" kern="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el-GR" sz="1400" b="0"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endParaRPr kumimoji="0" lang="el-GR" sz="1400" b="1" i="0" u="none" strike="noStrike" kern="0" cap="none" spc="0" normalizeH="0" baseline="0" noProof="0" dirty="0">
              <a:ln>
                <a:noFill/>
              </a:ln>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i="1" dirty="0" smtClean="0">
                <a:solidFill>
                  <a:schemeClr val="bg1"/>
                </a:solidFill>
                <a:latin typeface="Times New Roman" pitchFamily="18" charset="0"/>
                <a:cs typeface="Times New Roman" pitchFamily="18" charset="0"/>
              </a:rPr>
              <a:t>ΠΡΟΩΘΗΣΗ ΠΩΛΗΣΕΩΝ</a:t>
            </a:r>
            <a:endParaRPr lang="el-GR" sz="3600"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143000"/>
            <a:ext cx="8534400" cy="3429000"/>
          </a:xfrm>
        </p:spPr>
        <p:txBody>
          <a:bodyPr/>
          <a:lstStyle/>
          <a:p>
            <a:pPr marL="0" indent="0" algn="ctr">
              <a:spcBef>
                <a:spcPts val="0"/>
              </a:spcBef>
              <a:buNone/>
            </a:pPr>
            <a:r>
              <a:rPr lang="el-GR" sz="3000" dirty="0">
                <a:solidFill>
                  <a:schemeClr val="tx1"/>
                </a:solidFill>
                <a:latin typeface="Times New Roman" pitchFamily="18" charset="0"/>
                <a:cs typeface="Times New Roman" pitchFamily="18" charset="0"/>
              </a:rPr>
              <a:t>Με τον όρο </a:t>
            </a:r>
            <a:r>
              <a:rPr lang="el-GR" sz="3000" b="1" dirty="0">
                <a:solidFill>
                  <a:schemeClr val="tx1"/>
                </a:solidFill>
                <a:latin typeface="Times New Roman" pitchFamily="18" charset="0"/>
                <a:cs typeface="Times New Roman" pitchFamily="18" charset="0"/>
              </a:rPr>
              <a:t>προώθηση πωλήσεων </a:t>
            </a:r>
            <a:r>
              <a:rPr lang="el-GR" sz="3000" dirty="0">
                <a:solidFill>
                  <a:schemeClr val="tx1"/>
                </a:solidFill>
                <a:latin typeface="Times New Roman" pitchFamily="18" charset="0"/>
                <a:cs typeface="Times New Roman" pitchFamily="18" charset="0"/>
              </a:rPr>
              <a:t>εννοούμε μια μεγάλη γκάμα εργαλείων (κουπόνια, διαγωνισμούς, εκτυπώσεις, δώρα </a:t>
            </a:r>
            <a:r>
              <a:rPr lang="el-GR" sz="3000" dirty="0" smtClean="0">
                <a:solidFill>
                  <a:schemeClr val="tx1"/>
                </a:solidFill>
                <a:latin typeface="Times New Roman" pitchFamily="18" charset="0"/>
                <a:cs typeface="Times New Roman" pitchFamily="18" charset="0"/>
              </a:rPr>
              <a:t>κ.ά.), </a:t>
            </a:r>
            <a:r>
              <a:rPr lang="el-GR" sz="3000" dirty="0">
                <a:solidFill>
                  <a:schemeClr val="tx1"/>
                </a:solidFill>
                <a:latin typeface="Times New Roman" pitchFamily="18" charset="0"/>
                <a:cs typeface="Times New Roman" pitchFamily="18" charset="0"/>
              </a:rPr>
              <a:t>που το καθένα έχει ξεχωριστές ιδιότητες. Η στόχευση της προώθησης πωλήσεων </a:t>
            </a:r>
            <a:r>
              <a:rPr lang="el-GR" sz="3000" dirty="0" smtClean="0">
                <a:latin typeface="Times New Roman" pitchFamily="18" charset="0"/>
                <a:cs typeface="Times New Roman" pitchFamily="18" charset="0"/>
              </a:rPr>
              <a:t>έχει</a:t>
            </a:r>
            <a:r>
              <a:rPr lang="el-GR" sz="3000" dirty="0" smtClean="0">
                <a:solidFill>
                  <a:schemeClr val="tx1"/>
                </a:solidFill>
                <a:latin typeface="Times New Roman" pitchFamily="18" charset="0"/>
                <a:cs typeface="Times New Roman" pitchFamily="18" charset="0"/>
              </a:rPr>
              <a:t> </a:t>
            </a:r>
            <a:r>
              <a:rPr lang="el-GR" sz="3000" dirty="0">
                <a:solidFill>
                  <a:schemeClr val="tx1"/>
                </a:solidFill>
                <a:latin typeface="Times New Roman" pitchFamily="18" charset="0"/>
                <a:cs typeface="Times New Roman" pitchFamily="18" charset="0"/>
              </a:rPr>
              <a:t>αποτελέσματα για σύντομο μια μικρό χρονικό διάστημα και όχι </a:t>
            </a:r>
            <a:r>
              <a:rPr lang="el-GR" sz="3000" dirty="0" smtClean="0">
                <a:solidFill>
                  <a:schemeClr val="tx1"/>
                </a:solidFill>
                <a:latin typeface="Times New Roman" pitchFamily="18" charset="0"/>
                <a:cs typeface="Times New Roman" pitchFamily="18" charset="0"/>
              </a:rPr>
              <a:t>τη </a:t>
            </a:r>
            <a:r>
              <a:rPr lang="el-GR" sz="3000" dirty="0">
                <a:solidFill>
                  <a:schemeClr val="tx1"/>
                </a:solidFill>
                <a:latin typeface="Times New Roman" pitchFamily="18" charset="0"/>
                <a:cs typeface="Times New Roman" pitchFamily="18" charset="0"/>
              </a:rPr>
              <a:t>δημιουργία μακροχρόνιας προτίμησης </a:t>
            </a:r>
            <a:r>
              <a:rPr lang="el-GR" sz="3000" dirty="0" smtClean="0">
                <a:solidFill>
                  <a:schemeClr val="tx1"/>
                </a:solidFill>
                <a:latin typeface="Times New Roman" pitchFamily="18" charset="0"/>
                <a:cs typeface="Times New Roman" pitchFamily="18" charset="0"/>
              </a:rPr>
              <a:t>μιας μάρκας</a:t>
            </a:r>
            <a:r>
              <a:rPr lang="el-GR" sz="3000" dirty="0">
                <a:solidFill>
                  <a:schemeClr val="tx1"/>
                </a:solidFill>
                <a:latin typeface="Times New Roman" pitchFamily="18" charset="0"/>
                <a:cs typeface="Times New Roman" pitchFamily="18" charset="0"/>
              </a:rPr>
              <a:t>. Χρησιμοποιείται για τόνωση των πωλήσεων με ανταμοιβή την άμεση ανταπόκριση. Εκεί που η διαφήμιση λέει </a:t>
            </a:r>
            <a:r>
              <a:rPr lang="el-GR" sz="3000" dirty="0" smtClean="0">
                <a:latin typeface="Times New Roman" pitchFamily="18" charset="0"/>
                <a:cs typeface="Times New Roman" pitchFamily="18" charset="0"/>
              </a:rPr>
              <a:t>«</a:t>
            </a:r>
            <a:r>
              <a:rPr lang="el-GR" sz="3000" dirty="0" smtClean="0">
                <a:solidFill>
                  <a:schemeClr val="tx1"/>
                </a:solidFill>
                <a:latin typeface="Times New Roman" pitchFamily="18" charset="0"/>
                <a:cs typeface="Times New Roman" pitchFamily="18" charset="0"/>
              </a:rPr>
              <a:t>Αγοράστε </a:t>
            </a:r>
            <a:r>
              <a:rPr lang="el-GR" sz="3000" dirty="0">
                <a:solidFill>
                  <a:schemeClr val="tx1"/>
                </a:solidFill>
                <a:latin typeface="Times New Roman" pitchFamily="18" charset="0"/>
                <a:cs typeface="Times New Roman" pitchFamily="18" charset="0"/>
              </a:rPr>
              <a:t>το τάδε </a:t>
            </a:r>
            <a:r>
              <a:rPr lang="el-GR" sz="3000" dirty="0" smtClean="0">
                <a:solidFill>
                  <a:schemeClr val="tx1"/>
                </a:solidFill>
                <a:latin typeface="Times New Roman" pitchFamily="18" charset="0"/>
                <a:cs typeface="Times New Roman" pitchFamily="18" charset="0"/>
              </a:rPr>
              <a:t>προϊόν</a:t>
            </a:r>
            <a:r>
              <a:rPr lang="el-GR" sz="3000" dirty="0" smtClean="0">
                <a:latin typeface="Times New Roman" pitchFamily="18" charset="0"/>
                <a:cs typeface="Times New Roman" pitchFamily="18" charset="0"/>
              </a:rPr>
              <a:t>»,</a:t>
            </a:r>
            <a:r>
              <a:rPr lang="el-GR" sz="3000" dirty="0" smtClean="0">
                <a:solidFill>
                  <a:schemeClr val="tx1"/>
                </a:solidFill>
                <a:latin typeface="Times New Roman" pitchFamily="18" charset="0"/>
                <a:cs typeface="Times New Roman" pitchFamily="18" charset="0"/>
              </a:rPr>
              <a:t> </a:t>
            </a:r>
            <a:r>
              <a:rPr lang="el-GR" sz="3000" dirty="0">
                <a:solidFill>
                  <a:schemeClr val="tx1"/>
                </a:solidFill>
                <a:latin typeface="Times New Roman" pitchFamily="18" charset="0"/>
                <a:cs typeface="Times New Roman" pitchFamily="18" charset="0"/>
              </a:rPr>
              <a:t>η προώθηση πωλήσεων λέει </a:t>
            </a:r>
            <a:endParaRPr lang="el-GR" sz="3000" dirty="0" smtClean="0">
              <a:solidFill>
                <a:schemeClr val="tx1"/>
              </a:solidFill>
              <a:latin typeface="Times New Roman" pitchFamily="18" charset="0"/>
              <a:cs typeface="Times New Roman" pitchFamily="18" charset="0"/>
            </a:endParaRPr>
          </a:p>
          <a:p>
            <a:pPr marL="0" indent="0" algn="ctr">
              <a:spcBef>
                <a:spcPts val="0"/>
              </a:spcBef>
              <a:buNone/>
            </a:pPr>
            <a:r>
              <a:rPr lang="el-GR" sz="3000" dirty="0" smtClean="0">
                <a:latin typeface="Times New Roman" pitchFamily="18" charset="0"/>
                <a:cs typeface="Times New Roman" pitchFamily="18" charset="0"/>
              </a:rPr>
              <a:t>«</a:t>
            </a:r>
            <a:r>
              <a:rPr lang="el-GR" sz="3000" dirty="0" smtClean="0">
                <a:solidFill>
                  <a:schemeClr val="tx1"/>
                </a:solidFill>
                <a:latin typeface="Times New Roman" pitchFamily="18" charset="0"/>
                <a:cs typeface="Times New Roman" pitchFamily="18" charset="0"/>
              </a:rPr>
              <a:t>Αγοράστε </a:t>
            </a:r>
            <a:r>
              <a:rPr lang="el-GR" sz="3000" dirty="0">
                <a:solidFill>
                  <a:schemeClr val="tx1"/>
                </a:solidFill>
                <a:latin typeface="Times New Roman" pitchFamily="18" charset="0"/>
                <a:cs typeface="Times New Roman" pitchFamily="18" charset="0"/>
              </a:rPr>
              <a:t>το </a:t>
            </a:r>
            <a:r>
              <a:rPr lang="el-GR" sz="3000" i="1" dirty="0" smtClean="0">
                <a:latin typeface="Times New Roman" pitchFamily="18" charset="0"/>
                <a:cs typeface="Times New Roman" pitchFamily="18" charset="0"/>
              </a:rPr>
              <a:t>τ</a:t>
            </a:r>
            <a:r>
              <a:rPr lang="el-GR" sz="3000" i="1" dirty="0" smtClean="0">
                <a:solidFill>
                  <a:schemeClr val="tx1"/>
                </a:solidFill>
                <a:latin typeface="Times New Roman" pitchFamily="18" charset="0"/>
                <a:cs typeface="Times New Roman" pitchFamily="18" charset="0"/>
              </a:rPr>
              <a:t>ώρα</a:t>
            </a:r>
            <a:r>
              <a:rPr lang="el-GR" sz="3000" dirty="0" smtClean="0">
                <a:latin typeface="Times New Roman" pitchFamily="18" charset="0"/>
                <a:cs typeface="Times New Roman" pitchFamily="18" charset="0"/>
              </a:rPr>
              <a:t>»</a:t>
            </a:r>
            <a:r>
              <a:rPr lang="el-GR" sz="3000" dirty="0" smtClean="0">
                <a:solidFill>
                  <a:schemeClr val="tx1"/>
                </a:solidFill>
                <a:latin typeface="Times New Roman" pitchFamily="18" charset="0"/>
                <a:cs typeface="Times New Roman" pitchFamily="18" charset="0"/>
              </a:rPr>
              <a:t> </a:t>
            </a:r>
            <a:endParaRPr lang="el-GR" sz="30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Προώθηση πωλήσεων</a:t>
            </a:r>
            <a:r>
              <a:rPr kumimoji="0" lang="el-GR" sz="3600" b="1" i="0" u="none" strike="noStrike" kern="0" cap="none" spc="0" normalizeH="0" noProof="0" dirty="0" smtClean="0">
                <a:ln>
                  <a:noFill/>
                </a:ln>
                <a:solidFill>
                  <a:schemeClr val="bg1"/>
                </a:solidFill>
                <a:effectLst/>
                <a:uLnTx/>
                <a:uFillTx/>
                <a:latin typeface="Times New Roman" pitchFamily="18" charset="0"/>
                <a:ea typeface="+mj-ea"/>
                <a:cs typeface="Times New Roman" pitchFamily="18" charset="0"/>
              </a:rPr>
              <a:t> </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chemeClr val="bg1"/>
                </a:solidFill>
                <a:latin typeface="Times New Roman" pitchFamily="18" charset="0"/>
                <a:cs typeface="Times New Roman" pitchFamily="18" charset="0"/>
              </a:rPr>
              <a:t>Δημόσιες σχέσεις</a:t>
            </a:r>
          </a:p>
        </p:txBody>
      </p:sp>
      <p:sp>
        <p:nvSpPr>
          <p:cNvPr id="3" name="2 - Θέση περιεχομένου"/>
          <p:cNvSpPr>
            <a:spLocks noGrp="1"/>
          </p:cNvSpPr>
          <p:nvPr>
            <p:ph idx="1"/>
          </p:nvPr>
        </p:nvSpPr>
        <p:spPr>
          <a:xfrm>
            <a:off x="304800" y="1219200"/>
            <a:ext cx="8534400" cy="4572000"/>
          </a:xfrm>
        </p:spPr>
        <p:txBody>
          <a:bodyPr/>
          <a:lstStyle/>
          <a:p>
            <a:pPr marL="0" indent="0" algn="ctr">
              <a:buNone/>
            </a:pPr>
            <a:endParaRPr lang="el-GR" sz="3200" dirty="0" smtClean="0">
              <a:solidFill>
                <a:schemeClr val="tx1"/>
              </a:solidFill>
              <a:latin typeface="Times New Roman" pitchFamily="18" charset="0"/>
              <a:cs typeface="Times New Roman" pitchFamily="18" charset="0"/>
            </a:endParaRPr>
          </a:p>
          <a:p>
            <a:pPr marL="0" indent="0" algn="ctr">
              <a:buNone/>
            </a:pPr>
            <a:r>
              <a:rPr lang="el-GR" sz="3200" dirty="0" smtClean="0">
                <a:solidFill>
                  <a:schemeClr val="tx1"/>
                </a:solidFill>
                <a:latin typeface="Times New Roman" pitchFamily="18" charset="0"/>
                <a:cs typeface="Times New Roman" pitchFamily="18" charset="0"/>
              </a:rPr>
              <a:t>Οι </a:t>
            </a:r>
            <a:r>
              <a:rPr lang="el-GR" dirty="0">
                <a:latin typeface="Times New Roman" pitchFamily="18" charset="0"/>
                <a:cs typeface="Times New Roman" pitchFamily="18" charset="0"/>
              </a:rPr>
              <a:t>δ</a:t>
            </a:r>
            <a:r>
              <a:rPr lang="el-GR" sz="3200" dirty="0" smtClean="0">
                <a:solidFill>
                  <a:schemeClr val="tx1"/>
                </a:solidFill>
                <a:latin typeface="Times New Roman" pitchFamily="18" charset="0"/>
                <a:cs typeface="Times New Roman" pitchFamily="18" charset="0"/>
              </a:rPr>
              <a:t>ημόσιες </a:t>
            </a:r>
            <a:r>
              <a:rPr lang="el-GR" sz="3200" dirty="0">
                <a:solidFill>
                  <a:schemeClr val="tx1"/>
                </a:solidFill>
                <a:latin typeface="Times New Roman" pitchFamily="18" charset="0"/>
                <a:cs typeface="Times New Roman" pitchFamily="18" charset="0"/>
              </a:rPr>
              <a:t>σχέσεις μπορούν να πλησιάσουν αρκετούς δυνητικούς πελάτες που αποφεύγουν τις διαφημίσεις και τους πωλητές και αυτό συμβαίνει γιατί μεταφέρουν το μήνυμα με τη μορφή είδησης και όχι σαν μια επικοινωνία προσανατολισμένη στην </a:t>
            </a:r>
            <a:r>
              <a:rPr lang="el-GR" sz="3200" dirty="0" smtClean="0">
                <a:solidFill>
                  <a:schemeClr val="tx1"/>
                </a:solidFill>
                <a:latin typeface="Times New Roman" pitchFamily="18" charset="0"/>
                <a:cs typeface="Times New Roman" pitchFamily="18" charset="0"/>
              </a:rPr>
              <a:t>πώληση</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smtClean="0">
                <a:ln>
                  <a:noFill/>
                </a:ln>
                <a:solidFill>
                  <a:schemeClr val="bg1"/>
                </a:solidFill>
                <a:effectLst/>
                <a:uLnTx/>
                <a:uFillTx/>
                <a:latin typeface="Times New Roman" pitchFamily="18" charset="0"/>
                <a:ea typeface="+mj-ea"/>
                <a:cs typeface="Times New Roman" pitchFamily="18" charset="0"/>
              </a:rPr>
              <a:t>Δημόσιες σχέσεις</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219200"/>
            <a:ext cx="8534400" cy="5562600"/>
          </a:xfrm>
        </p:spPr>
        <p:txBody>
          <a:bodyPr/>
          <a:lstStyle/>
          <a:p>
            <a:pPr marL="0" indent="0" algn="ctr">
              <a:buNone/>
            </a:pPr>
            <a:r>
              <a:rPr lang="el-GR" sz="2400" dirty="0">
                <a:solidFill>
                  <a:schemeClr val="tx1"/>
                </a:solidFill>
                <a:latin typeface="Times New Roman" pitchFamily="18" charset="0"/>
                <a:cs typeface="Times New Roman" pitchFamily="18" charset="0"/>
              </a:rPr>
              <a:t>Το </a:t>
            </a:r>
            <a:r>
              <a:rPr lang="el-GR" sz="2400" b="1" dirty="0">
                <a:solidFill>
                  <a:schemeClr val="tx1"/>
                </a:solidFill>
                <a:latin typeface="Times New Roman" pitchFamily="18" charset="0"/>
                <a:cs typeface="Times New Roman" pitchFamily="18" charset="0"/>
              </a:rPr>
              <a:t>άμεσο </a:t>
            </a:r>
            <a:r>
              <a:rPr lang="el-GR" sz="2400" b="1" dirty="0" smtClean="0">
                <a:solidFill>
                  <a:schemeClr val="tx1"/>
                </a:solidFill>
                <a:latin typeface="Times New Roman" pitchFamily="18" charset="0"/>
                <a:cs typeface="Times New Roman" pitchFamily="18" charset="0"/>
              </a:rPr>
              <a:t>μάρκετινγκ</a:t>
            </a:r>
            <a:r>
              <a:rPr lang="en-US" sz="2400" b="1" dirty="0" smtClean="0">
                <a:solidFill>
                  <a:schemeClr val="tx1"/>
                </a:solidFill>
                <a:latin typeface="Times New Roman" pitchFamily="18" charset="0"/>
                <a:cs typeface="Times New Roman" pitchFamily="18" charset="0"/>
              </a:rPr>
              <a:t> </a:t>
            </a:r>
            <a:r>
              <a:rPr lang="el-GR" sz="2400" dirty="0">
                <a:solidFill>
                  <a:schemeClr val="tx1"/>
                </a:solidFill>
                <a:latin typeface="Times New Roman" pitchFamily="18" charset="0"/>
                <a:cs typeface="Times New Roman" pitchFamily="18" charset="0"/>
              </a:rPr>
              <a:t>είναι το καταλληλότερο εργαλείο για </a:t>
            </a:r>
            <a:r>
              <a:rPr lang="el-GR" sz="2400" dirty="0" smtClean="0">
                <a:solidFill>
                  <a:schemeClr val="tx1"/>
                </a:solidFill>
                <a:latin typeface="Times New Roman" pitchFamily="18" charset="0"/>
                <a:cs typeface="Times New Roman" pitchFamily="18" charset="0"/>
              </a:rPr>
              <a:t>μάρκετινγκ</a:t>
            </a:r>
            <a:r>
              <a:rPr lang="en-US" sz="2400" dirty="0" smtClean="0">
                <a:solidFill>
                  <a:schemeClr val="tx1"/>
                </a:solidFill>
                <a:latin typeface="Times New Roman" pitchFamily="18" charset="0"/>
                <a:cs typeface="Times New Roman" pitchFamily="18" charset="0"/>
              </a:rPr>
              <a:t> </a:t>
            </a:r>
            <a:r>
              <a:rPr lang="el-GR" sz="2400" dirty="0">
                <a:solidFill>
                  <a:schemeClr val="tx1"/>
                </a:solidFill>
                <a:latin typeface="Times New Roman" pitchFamily="18" charset="0"/>
                <a:cs typeface="Times New Roman" pitchFamily="18" charset="0"/>
              </a:rPr>
              <a:t>υψηλής στόχευσης και για τη δημιουργία διαπροσωπικών σχέσεων με τους πελάτες. Αυτό συμβαίνει γιατί όποια μορφή άμεσου </a:t>
            </a:r>
            <a:r>
              <a:rPr lang="el-GR" sz="2400" dirty="0" smtClean="0">
                <a:solidFill>
                  <a:schemeClr val="tx1"/>
                </a:solidFill>
                <a:latin typeface="Times New Roman" pitchFamily="18" charset="0"/>
                <a:cs typeface="Times New Roman" pitchFamily="18" charset="0"/>
              </a:rPr>
              <a:t>μάρκετινγκ</a:t>
            </a:r>
            <a:r>
              <a:rPr lang="en-US" sz="2400" dirty="0" smtClean="0">
                <a:solidFill>
                  <a:schemeClr val="tx1"/>
                </a:solidFill>
                <a:latin typeface="Times New Roman" pitchFamily="18" charset="0"/>
                <a:cs typeface="Times New Roman" pitchFamily="18" charset="0"/>
              </a:rPr>
              <a:t> </a:t>
            </a:r>
            <a:r>
              <a:rPr lang="el-GR" sz="2400" dirty="0" smtClean="0">
                <a:solidFill>
                  <a:schemeClr val="tx1"/>
                </a:solidFill>
                <a:latin typeface="Times New Roman" pitchFamily="18" charset="0"/>
                <a:cs typeface="Times New Roman" pitchFamily="18" charset="0"/>
              </a:rPr>
              <a:t>και αν </a:t>
            </a:r>
            <a:r>
              <a:rPr lang="el-GR" sz="2400" dirty="0">
                <a:solidFill>
                  <a:schemeClr val="tx1"/>
                </a:solidFill>
                <a:latin typeface="Times New Roman" pitchFamily="18" charset="0"/>
                <a:cs typeface="Times New Roman" pitchFamily="18" charset="0"/>
              </a:rPr>
              <a:t>επιλέξουμε παρουσιάζουν τέσσερα κοινά χαρακτηριστικά: </a:t>
            </a:r>
          </a:p>
          <a:p>
            <a:pPr algn="ctr"/>
            <a:r>
              <a:rPr lang="el-GR" sz="2400" dirty="0">
                <a:solidFill>
                  <a:schemeClr val="tx1"/>
                </a:solidFill>
                <a:latin typeface="Times New Roman" pitchFamily="18" charset="0"/>
                <a:cs typeface="Times New Roman" pitchFamily="18" charset="0"/>
              </a:rPr>
              <a:t>α) Το μήνυμα το άμεσου μάρκετινγκ απευθύνεται ατομικά και όχι δημόσια </a:t>
            </a:r>
          </a:p>
          <a:p>
            <a:pPr algn="ctr"/>
            <a:r>
              <a:rPr lang="el-GR" sz="2400" dirty="0">
                <a:solidFill>
                  <a:schemeClr val="tx1"/>
                </a:solidFill>
                <a:latin typeface="Times New Roman" pitchFamily="18" charset="0"/>
                <a:cs typeface="Times New Roman" pitchFamily="18" charset="0"/>
              </a:rPr>
              <a:t>β) Το μήνυμα του άμεσου μάρκετινγκ είναι προσαρμόσιμο ώστε να έχει απήχηση σε συγκεκριμένους πελάτες</a:t>
            </a:r>
          </a:p>
          <a:p>
            <a:pPr algn="ctr"/>
            <a:r>
              <a:rPr lang="el-GR" sz="2400" dirty="0">
                <a:solidFill>
                  <a:schemeClr val="tx1"/>
                </a:solidFill>
                <a:latin typeface="Times New Roman" pitchFamily="18" charset="0"/>
                <a:cs typeface="Times New Roman" pitchFamily="18" charset="0"/>
              </a:rPr>
              <a:t>γ) Το μήνυμα του άμεσου μάρκετινγκ είναι στιγμιαίο γιατί διαμορφώνεται πολύ </a:t>
            </a:r>
            <a:r>
              <a:rPr lang="el-GR" sz="2400" dirty="0" smtClean="0">
                <a:solidFill>
                  <a:schemeClr val="tx1"/>
                </a:solidFill>
                <a:latin typeface="Times New Roman" pitchFamily="18" charset="0"/>
                <a:cs typeface="Times New Roman" pitchFamily="18" charset="0"/>
              </a:rPr>
              <a:t>γρήγορα</a:t>
            </a:r>
            <a:endParaRPr lang="el-GR" sz="2400" dirty="0">
              <a:solidFill>
                <a:schemeClr val="tx1"/>
              </a:solidFill>
              <a:latin typeface="Times New Roman" pitchFamily="18" charset="0"/>
              <a:cs typeface="Times New Roman" pitchFamily="18" charset="0"/>
            </a:endParaRPr>
          </a:p>
          <a:p>
            <a:pPr algn="ctr"/>
            <a:r>
              <a:rPr lang="el-GR" sz="2400" dirty="0">
                <a:solidFill>
                  <a:schemeClr val="tx1"/>
                </a:solidFill>
                <a:latin typeface="Times New Roman" pitchFamily="18" charset="0"/>
                <a:cs typeface="Times New Roman" pitchFamily="18" charset="0"/>
              </a:rPr>
              <a:t>δ) Το μήνυμα του άμεσου μάρκετινγκ είναι </a:t>
            </a:r>
            <a:r>
              <a:rPr lang="el-GR" sz="2400" dirty="0" err="1">
                <a:solidFill>
                  <a:schemeClr val="tx1"/>
                </a:solidFill>
                <a:latin typeface="Times New Roman" pitchFamily="18" charset="0"/>
                <a:cs typeface="Times New Roman" pitchFamily="18" charset="0"/>
              </a:rPr>
              <a:t>διαδραστικό</a:t>
            </a:r>
            <a:r>
              <a:rPr lang="el-GR" sz="2400" dirty="0">
                <a:solidFill>
                  <a:schemeClr val="tx1"/>
                </a:solidFill>
                <a:latin typeface="Times New Roman" pitchFamily="18" charset="0"/>
                <a:cs typeface="Times New Roman" pitchFamily="18" charset="0"/>
              </a:rPr>
              <a:t> ώστε να μεταβάλλεται ανάλογα με την ανταπόκριση του δυνητικού πελάτη</a:t>
            </a:r>
          </a:p>
          <a:p>
            <a:pPr algn="ctr"/>
            <a:endParaRPr lang="el-GR" sz="24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Άμεσο μάρκετινγκ</a:t>
            </a:r>
            <a:r>
              <a:rPr kumimoji="0" lang="en-US"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chemeClr val="bg1"/>
                </a:solidFill>
                <a:latin typeface="Times New Roman" pitchFamily="18" charset="0"/>
                <a:cs typeface="Times New Roman" pitchFamily="18" charset="0"/>
              </a:rPr>
              <a:t>Στρατηγικές Μίγματος Προώθησης</a:t>
            </a:r>
          </a:p>
        </p:txBody>
      </p:sp>
      <p:sp>
        <p:nvSpPr>
          <p:cNvPr id="6" name="1 - Τίτλος"/>
          <p:cNvSpPr txBox="1">
            <a:spLocks/>
          </p:cNvSpPr>
          <p:nvPr/>
        </p:nvSpPr>
        <p:spPr bwMode="auto">
          <a:xfrm>
            <a:off x="762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Στρατηγικές μίγματος </a:t>
            </a:r>
            <a:r>
              <a:rPr lang="el-GR" sz="3200" b="1" kern="0" dirty="0" smtClean="0">
                <a:solidFill>
                  <a:schemeClr val="bg1"/>
                </a:solidFill>
                <a:latin typeface="Times New Roman" pitchFamily="18" charset="0"/>
                <a:ea typeface="+mj-ea"/>
                <a:cs typeface="Times New Roman" pitchFamily="18" charset="0"/>
              </a:rPr>
              <a:t>π</a:t>
            </a:r>
            <a:r>
              <a:rPr kumimoji="0" lang="el-GR" sz="32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ροώθησης</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pic>
        <p:nvPicPr>
          <p:cNvPr id="5124" name="Picture 4"/>
          <p:cNvPicPr>
            <a:picLocks noChangeAspect="1" noChangeArrowheads="1"/>
          </p:cNvPicPr>
          <p:nvPr/>
        </p:nvPicPr>
        <p:blipFill>
          <a:blip r:embed="rId2" cstate="print"/>
          <a:srcRect/>
          <a:stretch>
            <a:fillRect/>
          </a:stretch>
        </p:blipFill>
        <p:spPr bwMode="auto">
          <a:xfrm>
            <a:off x="914400" y="1828800"/>
            <a:ext cx="709168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066800"/>
            <a:ext cx="8534400" cy="838200"/>
          </a:xfrm>
        </p:spPr>
        <p:txBody>
          <a:bodyPr/>
          <a:lstStyle/>
          <a:p>
            <a:r>
              <a:rPr lang="el-GR" sz="2200" b="1" dirty="0">
                <a:latin typeface="Times New Roman" pitchFamily="18" charset="0"/>
                <a:cs typeface="Times New Roman" pitchFamily="18" charset="0"/>
              </a:rPr>
              <a:t>Ο Μ. </a:t>
            </a:r>
            <a:r>
              <a:rPr lang="en-US" sz="2200" b="1" dirty="0">
                <a:latin typeface="Times New Roman" pitchFamily="18" charset="0"/>
                <a:cs typeface="Times New Roman" pitchFamily="18" charset="0"/>
              </a:rPr>
              <a:t>P</a:t>
            </a:r>
            <a:r>
              <a:rPr lang="el-GR"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Gonring</a:t>
            </a:r>
            <a:r>
              <a:rPr lang="en-US" sz="2200" b="1" dirty="0">
                <a:latin typeface="Times New Roman" pitchFamily="18" charset="0"/>
                <a:cs typeface="Times New Roman" pitchFamily="18" charset="0"/>
              </a:rPr>
              <a:t> </a:t>
            </a:r>
            <a:r>
              <a:rPr lang="el-GR" sz="2200" b="1" dirty="0">
                <a:latin typeface="Times New Roman" pitchFamily="18" charset="0"/>
                <a:cs typeface="Times New Roman" pitchFamily="18" charset="0"/>
              </a:rPr>
              <a:t>(5) προτείνει </a:t>
            </a:r>
            <a:r>
              <a:rPr lang="el-GR" sz="2200" b="1" dirty="0" smtClean="0">
                <a:latin typeface="Times New Roman" pitchFamily="18" charset="0"/>
                <a:cs typeface="Times New Roman" pitchFamily="18" charset="0"/>
              </a:rPr>
              <a:t>έναν </a:t>
            </a:r>
            <a:r>
              <a:rPr lang="el-GR" sz="2200" b="1" dirty="0">
                <a:latin typeface="Times New Roman" pitchFamily="18" charset="0"/>
                <a:cs typeface="Times New Roman" pitchFamily="18" charset="0"/>
              </a:rPr>
              <a:t>κατάλογο ελέγχου σχετικό με την ολοκλήρωση των επικοινωνιών </a:t>
            </a:r>
            <a:r>
              <a:rPr lang="el-GR" sz="2200" b="1" dirty="0" smtClean="0">
                <a:latin typeface="Times New Roman" pitchFamily="18" charset="0"/>
                <a:cs typeface="Times New Roman" pitchFamily="18" charset="0"/>
              </a:rPr>
              <a:t>μάρκετινγκ</a:t>
            </a:r>
            <a:r>
              <a:rPr lang="en-US" sz="2200" b="1" dirty="0" smtClean="0">
                <a:latin typeface="Times New Roman" pitchFamily="18" charset="0"/>
                <a:cs typeface="Times New Roman" pitchFamily="18" charset="0"/>
              </a:rPr>
              <a:t> </a:t>
            </a:r>
            <a:r>
              <a:rPr lang="el-GR" sz="2200" b="1" dirty="0">
                <a:latin typeface="Times New Roman" pitchFamily="18" charset="0"/>
                <a:cs typeface="Times New Roman" pitchFamily="18" charset="0"/>
              </a:rPr>
              <a:t>της </a:t>
            </a:r>
            <a:r>
              <a:rPr lang="el-GR" sz="2200" b="1" dirty="0" smtClean="0">
                <a:latin typeface="Times New Roman" pitchFamily="18" charset="0"/>
                <a:cs typeface="Times New Roman" pitchFamily="18" charset="0"/>
              </a:rPr>
              <a:t>εταιρείας</a:t>
            </a:r>
            <a:endParaRPr lang="el-GR" sz="2200" b="1" dirty="0">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2057400"/>
            <a:ext cx="8534400" cy="3962400"/>
          </a:xfrm>
        </p:spPr>
        <p:txBody>
          <a:bodyPr/>
          <a:lstStyle/>
          <a:p>
            <a:pPr lvl="0" algn="ctr"/>
            <a:r>
              <a:rPr lang="el-GR" sz="2400" dirty="0">
                <a:solidFill>
                  <a:schemeClr val="tx1"/>
                </a:solidFill>
                <a:latin typeface="Times New Roman" pitchFamily="18" charset="0"/>
                <a:cs typeface="Times New Roman" pitchFamily="18" charset="0"/>
              </a:rPr>
              <a:t>Πραγματοποιείστε μια </a:t>
            </a:r>
            <a:r>
              <a:rPr lang="en-US" sz="2400" dirty="0">
                <a:solidFill>
                  <a:schemeClr val="tx1"/>
                </a:solidFill>
                <a:latin typeface="Times New Roman" pitchFamily="18" charset="0"/>
                <a:cs typeface="Times New Roman" pitchFamily="18" charset="0"/>
              </a:rPr>
              <a:t>SWOT</a:t>
            </a:r>
            <a:r>
              <a:rPr lang="el-GR" sz="2400" dirty="0">
                <a:solidFill>
                  <a:schemeClr val="tx1"/>
                </a:solidFill>
                <a:latin typeface="Times New Roman" pitchFamily="18" charset="0"/>
                <a:cs typeface="Times New Roman" pitchFamily="18" charset="0"/>
              </a:rPr>
              <a:t> ανάλυση κάθε εργαλείου προώθησης και </a:t>
            </a:r>
            <a:r>
              <a:rPr lang="el-GR" sz="2400" dirty="0" smtClean="0">
                <a:solidFill>
                  <a:schemeClr val="tx1"/>
                </a:solidFill>
                <a:latin typeface="Times New Roman" pitchFamily="18" charset="0"/>
                <a:cs typeface="Times New Roman" pitchFamily="18" charset="0"/>
              </a:rPr>
              <a:t>βάσει </a:t>
            </a:r>
            <a:r>
              <a:rPr lang="el-GR" sz="2400" dirty="0">
                <a:solidFill>
                  <a:schemeClr val="tx1"/>
                </a:solidFill>
                <a:latin typeface="Times New Roman" pitchFamily="18" charset="0"/>
                <a:cs typeface="Times New Roman" pitchFamily="18" charset="0"/>
              </a:rPr>
              <a:t>αυτής της ανάλυσης διαμορφώστε ένα συνδυασμό τακτικών </a:t>
            </a:r>
            <a:r>
              <a:rPr lang="el-GR" sz="2400" dirty="0" smtClean="0">
                <a:solidFill>
                  <a:schemeClr val="tx1"/>
                </a:solidFill>
                <a:latin typeface="Times New Roman" pitchFamily="18" charset="0"/>
                <a:cs typeface="Times New Roman" pitchFamily="18" charset="0"/>
              </a:rPr>
              <a:t>προώθησης</a:t>
            </a:r>
            <a:endParaRPr lang="el-GR" sz="2400" dirty="0">
              <a:solidFill>
                <a:schemeClr val="tx1"/>
              </a:solidFill>
              <a:latin typeface="Times New Roman" pitchFamily="18" charset="0"/>
              <a:cs typeface="Times New Roman" pitchFamily="18" charset="0"/>
            </a:endParaRPr>
          </a:p>
          <a:p>
            <a:pPr lvl="0" algn="ctr"/>
            <a:r>
              <a:rPr lang="el-GR" sz="2400" dirty="0">
                <a:solidFill>
                  <a:schemeClr val="tx1"/>
                </a:solidFill>
                <a:latin typeface="Times New Roman" pitchFamily="18" charset="0"/>
                <a:cs typeface="Times New Roman" pitchFamily="18" charset="0"/>
              </a:rPr>
              <a:t>Αναλύστε τις δαπάνες κάθε εργαλείου προώθησης κατά προϊόν, κατά στάδιο του κύκλου ζωής και </a:t>
            </a:r>
            <a:r>
              <a:rPr lang="el-GR" sz="2400" dirty="0" smtClean="0">
                <a:solidFill>
                  <a:schemeClr val="tx1"/>
                </a:solidFill>
                <a:latin typeface="Times New Roman" pitchFamily="18" charset="0"/>
                <a:cs typeface="Times New Roman" pitchFamily="18" charset="0"/>
              </a:rPr>
              <a:t>εξαγόμενο αποτέλεσμα </a:t>
            </a:r>
            <a:r>
              <a:rPr lang="el-GR" sz="2400" dirty="0">
                <a:solidFill>
                  <a:schemeClr val="tx1"/>
                </a:solidFill>
                <a:latin typeface="Times New Roman" pitchFamily="18" charset="0"/>
                <a:cs typeface="Times New Roman" pitchFamily="18" charset="0"/>
              </a:rPr>
              <a:t>και στη συνέχεια ενοποιείστε </a:t>
            </a:r>
            <a:r>
              <a:rPr lang="el-GR" sz="2400" dirty="0" smtClean="0">
                <a:solidFill>
                  <a:schemeClr val="tx1"/>
                </a:solidFill>
                <a:latin typeface="Times New Roman" pitchFamily="18" charset="0"/>
                <a:cs typeface="Times New Roman" pitchFamily="18" charset="0"/>
              </a:rPr>
              <a:t>τα όλα </a:t>
            </a:r>
            <a:r>
              <a:rPr lang="el-GR" sz="2400" dirty="0">
                <a:solidFill>
                  <a:schemeClr val="tx1"/>
                </a:solidFill>
                <a:latin typeface="Times New Roman" pitchFamily="18" charset="0"/>
                <a:cs typeface="Times New Roman" pitchFamily="18" charset="0"/>
              </a:rPr>
              <a:t>αυτά σε μόνο μία διαδικασία </a:t>
            </a:r>
            <a:r>
              <a:rPr lang="el-GR" sz="2400" dirty="0" smtClean="0">
                <a:solidFill>
                  <a:schemeClr val="tx1"/>
                </a:solidFill>
                <a:latin typeface="Times New Roman" pitchFamily="18" charset="0"/>
                <a:cs typeface="Times New Roman" pitchFamily="18" charset="0"/>
              </a:rPr>
              <a:t>προϋπολογισμού</a:t>
            </a:r>
            <a:endParaRPr lang="el-GR" sz="2400" dirty="0">
              <a:solidFill>
                <a:schemeClr val="tx1"/>
              </a:solidFill>
              <a:latin typeface="Times New Roman" pitchFamily="18" charset="0"/>
              <a:cs typeface="Times New Roman" pitchFamily="18" charset="0"/>
            </a:endParaRPr>
          </a:p>
          <a:p>
            <a:pPr lvl="0" algn="ctr"/>
            <a:r>
              <a:rPr lang="el-GR" sz="2400" dirty="0">
                <a:solidFill>
                  <a:schemeClr val="tx1"/>
                </a:solidFill>
                <a:latin typeface="Times New Roman" pitchFamily="18" charset="0"/>
                <a:cs typeface="Times New Roman" pitchFamily="18" charset="0"/>
              </a:rPr>
              <a:t>Ελέγξτε αν κάθε σημείο επαφής του προϊόντος με τον καταναλωτή είναι </a:t>
            </a:r>
            <a:r>
              <a:rPr lang="el-GR" sz="2400" dirty="0" smtClean="0">
                <a:solidFill>
                  <a:schemeClr val="tx1"/>
                </a:solidFill>
                <a:latin typeface="Times New Roman" pitchFamily="18" charset="0"/>
                <a:cs typeface="Times New Roman" pitchFamily="18" charset="0"/>
              </a:rPr>
              <a:t>στο πλαίσιο </a:t>
            </a:r>
            <a:r>
              <a:rPr lang="el-GR" sz="2400" dirty="0">
                <a:solidFill>
                  <a:schemeClr val="tx1"/>
                </a:solidFill>
                <a:latin typeface="Times New Roman" pitchFamily="18" charset="0"/>
                <a:cs typeface="Times New Roman" pitchFamily="18" charset="0"/>
              </a:rPr>
              <a:t>και τη λογική της συνολικής στρατηγικής επικοινωνίας της </a:t>
            </a:r>
            <a:r>
              <a:rPr lang="el-GR" sz="2400" dirty="0" smtClean="0">
                <a:solidFill>
                  <a:schemeClr val="tx1"/>
                </a:solidFill>
                <a:latin typeface="Times New Roman" pitchFamily="18" charset="0"/>
                <a:cs typeface="Times New Roman" pitchFamily="18" charset="0"/>
              </a:rPr>
              <a:t>εταιρείας </a:t>
            </a:r>
            <a:r>
              <a:rPr lang="el-GR" sz="2400" dirty="0">
                <a:solidFill>
                  <a:schemeClr val="tx1"/>
                </a:solidFill>
                <a:latin typeface="Times New Roman" pitchFamily="18" charset="0"/>
                <a:cs typeface="Times New Roman" pitchFamily="18" charset="0"/>
              </a:rPr>
              <a:t>και επιπλέον ότι όλες οι επαφές πραγματοποιούνται όταν, όπου και όπως το επιθυμούν οι </a:t>
            </a:r>
            <a:r>
              <a:rPr lang="el-GR" sz="2400" dirty="0" smtClean="0">
                <a:solidFill>
                  <a:schemeClr val="tx1"/>
                </a:solidFill>
                <a:latin typeface="Times New Roman" pitchFamily="18" charset="0"/>
                <a:cs typeface="Times New Roman" pitchFamily="18" charset="0"/>
              </a:rPr>
              <a:t>καταναλωτές</a:t>
            </a:r>
            <a:endParaRPr lang="el-GR" sz="2400" dirty="0">
              <a:solidFill>
                <a:schemeClr val="tx1"/>
              </a:solidFill>
              <a:latin typeface="Times New Roman" pitchFamily="18" charset="0"/>
              <a:cs typeface="Times New Roman" pitchFamily="18" charset="0"/>
            </a:endParaRPr>
          </a:p>
          <a:p>
            <a:pPr algn="ct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990600"/>
            <a:ext cx="8534400" cy="1143000"/>
          </a:xfrm>
        </p:spPr>
        <p:txBody>
          <a:bodyPr/>
          <a:lstStyle/>
          <a:p>
            <a:r>
              <a:rPr lang="el-GR" sz="2200" b="1" dirty="0" smtClean="0">
                <a:latin typeface="Times New Roman" pitchFamily="18" charset="0"/>
                <a:cs typeface="Times New Roman" pitchFamily="18" charset="0"/>
              </a:rPr>
              <a:t>Ο Μ. </a:t>
            </a:r>
            <a:r>
              <a:rPr lang="en-US" sz="2200" b="1" dirty="0" smtClean="0">
                <a:latin typeface="Times New Roman" pitchFamily="18" charset="0"/>
                <a:cs typeface="Times New Roman" pitchFamily="18" charset="0"/>
              </a:rPr>
              <a:t>P</a:t>
            </a:r>
            <a:r>
              <a:rPr lang="el-GR"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Gonring</a:t>
            </a:r>
            <a:r>
              <a:rPr lang="en-US" sz="2200" b="1" dirty="0" smtClean="0">
                <a:latin typeface="Times New Roman" pitchFamily="18" charset="0"/>
                <a:cs typeface="Times New Roman" pitchFamily="18" charset="0"/>
              </a:rPr>
              <a:t> </a:t>
            </a:r>
            <a:r>
              <a:rPr lang="el-GR" sz="2200" b="1" dirty="0" smtClean="0">
                <a:latin typeface="Times New Roman" pitchFamily="18" charset="0"/>
                <a:cs typeface="Times New Roman" pitchFamily="18" charset="0"/>
              </a:rPr>
              <a:t>(5) προτείνει ένα κατάλογο ελέγχου σχετικό με την ολοκλήρωση των επικοινωνιών μάρκετινγκ</a:t>
            </a:r>
            <a:r>
              <a:rPr lang="en-US" sz="2200" b="1" dirty="0" smtClean="0">
                <a:latin typeface="Times New Roman" pitchFamily="18" charset="0"/>
                <a:cs typeface="Times New Roman" pitchFamily="18" charset="0"/>
              </a:rPr>
              <a:t> </a:t>
            </a:r>
            <a:r>
              <a:rPr lang="el-GR" sz="2200" b="1" dirty="0" smtClean="0">
                <a:latin typeface="Times New Roman" pitchFamily="18" charset="0"/>
                <a:cs typeface="Times New Roman" pitchFamily="18" charset="0"/>
              </a:rPr>
              <a:t>της εταιρείας </a:t>
            </a:r>
            <a:r>
              <a:rPr lang="el-GR" sz="1800" b="1" i="1" dirty="0" smtClean="0">
                <a:latin typeface="Times New Roman" pitchFamily="18" charset="0"/>
                <a:cs typeface="Times New Roman" pitchFamily="18" charset="0"/>
              </a:rPr>
              <a:t>συνέχεια</a:t>
            </a:r>
            <a:endParaRPr lang="el-GR" sz="1800" b="1" i="1" dirty="0"/>
          </a:p>
        </p:txBody>
      </p:sp>
      <p:sp>
        <p:nvSpPr>
          <p:cNvPr id="3" name="2 - Θέση περιεχομένου"/>
          <p:cNvSpPr>
            <a:spLocks noGrp="1"/>
          </p:cNvSpPr>
          <p:nvPr>
            <p:ph idx="1"/>
          </p:nvPr>
        </p:nvSpPr>
        <p:spPr>
          <a:xfrm>
            <a:off x="304800" y="2209800"/>
            <a:ext cx="8534400" cy="3962400"/>
          </a:xfrm>
        </p:spPr>
        <p:txBody>
          <a:bodyPr/>
          <a:lstStyle/>
          <a:p>
            <a:pPr lvl="0" algn="ctr"/>
            <a:r>
              <a:rPr lang="el-GR" sz="2300" dirty="0">
                <a:solidFill>
                  <a:schemeClr val="tx1"/>
                </a:solidFill>
                <a:latin typeface="Times New Roman" pitchFamily="18" charset="0"/>
                <a:cs typeface="Times New Roman" pitchFamily="18" charset="0"/>
              </a:rPr>
              <a:t>Δημιουργείστε μια ομάδα σχεδιασμού επικοινωνιών, όπου θα εμπλακούν όλα τα τμήματα επικοινωνίας και όπου θα συμπεριλαμβάνονται οι πελάτες και οι προμηθευτές της </a:t>
            </a:r>
            <a:r>
              <a:rPr lang="el-GR" sz="2300" dirty="0" smtClean="0">
                <a:solidFill>
                  <a:schemeClr val="tx1"/>
                </a:solidFill>
                <a:latin typeface="Times New Roman" pitchFamily="18" charset="0"/>
                <a:cs typeface="Times New Roman" pitchFamily="18" charset="0"/>
              </a:rPr>
              <a:t>εταιρείας </a:t>
            </a:r>
            <a:endParaRPr lang="el-GR" sz="2300" dirty="0">
              <a:solidFill>
                <a:schemeClr val="tx1"/>
              </a:solidFill>
              <a:latin typeface="Times New Roman" pitchFamily="18" charset="0"/>
              <a:cs typeface="Times New Roman" pitchFamily="18" charset="0"/>
            </a:endParaRPr>
          </a:p>
          <a:p>
            <a:pPr lvl="0" algn="ctr"/>
            <a:r>
              <a:rPr lang="el-GR" sz="2300" dirty="0">
                <a:solidFill>
                  <a:schemeClr val="tx1"/>
                </a:solidFill>
                <a:latin typeface="Times New Roman" pitchFamily="18" charset="0"/>
                <a:cs typeface="Times New Roman" pitchFamily="18" charset="0"/>
              </a:rPr>
              <a:t>Ελέγξτε να </a:t>
            </a:r>
            <a:r>
              <a:rPr lang="el-GR" sz="2300" dirty="0" smtClean="0">
                <a:solidFill>
                  <a:schemeClr val="tx1"/>
                </a:solidFill>
                <a:latin typeface="Times New Roman" pitchFamily="18" charset="0"/>
                <a:cs typeface="Times New Roman" pitchFamily="18" charset="0"/>
              </a:rPr>
              <a:t>μη </a:t>
            </a:r>
            <a:r>
              <a:rPr lang="el-GR" sz="2300" dirty="0">
                <a:solidFill>
                  <a:schemeClr val="tx1"/>
                </a:solidFill>
                <a:latin typeface="Times New Roman" pitchFamily="18" charset="0"/>
                <a:cs typeface="Times New Roman" pitchFamily="18" charset="0"/>
              </a:rPr>
              <a:t>γίνονται οι ίδιες εργασίες σε διαφορετικά τμήματα γιατί είναι σπατάλη και χρόνου και πόρων για την </a:t>
            </a:r>
            <a:r>
              <a:rPr lang="el-GR" sz="2300" dirty="0" smtClean="0">
                <a:solidFill>
                  <a:schemeClr val="tx1"/>
                </a:solidFill>
                <a:latin typeface="Times New Roman" pitchFamily="18" charset="0"/>
                <a:cs typeface="Times New Roman" pitchFamily="18" charset="0"/>
              </a:rPr>
              <a:t>εταιρεία </a:t>
            </a:r>
            <a:endParaRPr lang="el-GR" sz="2300" dirty="0">
              <a:solidFill>
                <a:schemeClr val="tx1"/>
              </a:solidFill>
              <a:latin typeface="Times New Roman" pitchFamily="18" charset="0"/>
              <a:cs typeface="Times New Roman" pitchFamily="18" charset="0"/>
            </a:endParaRPr>
          </a:p>
          <a:p>
            <a:pPr lvl="0" algn="ctr"/>
            <a:r>
              <a:rPr lang="el-GR" sz="2300" dirty="0">
                <a:solidFill>
                  <a:schemeClr val="tx1"/>
                </a:solidFill>
                <a:latin typeface="Times New Roman" pitchFamily="18" charset="0"/>
                <a:cs typeface="Times New Roman" pitchFamily="18" charset="0"/>
              </a:rPr>
              <a:t>Αναπτύξτε σύστημα αξιολόγησης του βαθμού επιρροής όλων των δραστηριοτήτων </a:t>
            </a:r>
            <a:r>
              <a:rPr lang="el-GR" sz="2300" dirty="0" smtClean="0">
                <a:solidFill>
                  <a:schemeClr val="tx1"/>
                </a:solidFill>
                <a:latin typeface="Times New Roman" pitchFamily="18" charset="0"/>
                <a:cs typeface="Times New Roman" pitchFamily="18" charset="0"/>
              </a:rPr>
              <a:t>επικοινωνίας</a:t>
            </a:r>
            <a:endParaRPr lang="el-GR" sz="2300" dirty="0">
              <a:solidFill>
                <a:schemeClr val="tx1"/>
              </a:solidFill>
              <a:latin typeface="Times New Roman" pitchFamily="18" charset="0"/>
              <a:cs typeface="Times New Roman" pitchFamily="18" charset="0"/>
            </a:endParaRPr>
          </a:p>
          <a:p>
            <a:pPr algn="ctr"/>
            <a:r>
              <a:rPr lang="el-GR" sz="2300" dirty="0" smtClean="0">
                <a:solidFill>
                  <a:schemeClr val="tx1"/>
                </a:solidFill>
                <a:latin typeface="Times New Roman" pitchFamily="18" charset="0"/>
                <a:cs typeface="Times New Roman" pitchFamily="18" charset="0"/>
              </a:rPr>
              <a:t>Ορίστε έναν υπεύθυνο </a:t>
            </a:r>
            <a:r>
              <a:rPr lang="el-GR" sz="2300" dirty="0">
                <a:solidFill>
                  <a:schemeClr val="tx1"/>
                </a:solidFill>
                <a:latin typeface="Times New Roman" pitchFamily="18" charset="0"/>
                <a:cs typeface="Times New Roman" pitchFamily="18" charset="0"/>
              </a:rPr>
              <a:t>επικοινωνίας μάρκετινγκ της </a:t>
            </a:r>
            <a:r>
              <a:rPr lang="el-GR" sz="2300" dirty="0" smtClean="0">
                <a:solidFill>
                  <a:schemeClr val="tx1"/>
                </a:solidFill>
                <a:latin typeface="Times New Roman" pitchFamily="18" charset="0"/>
                <a:cs typeface="Times New Roman" pitchFamily="18" charset="0"/>
              </a:rPr>
              <a:t>εταιρείας</a:t>
            </a:r>
            <a:r>
              <a:rPr lang="el-GR" sz="2300" dirty="0">
                <a:solidFill>
                  <a:schemeClr val="tx1"/>
                </a:solidFill>
                <a:latin typeface="Times New Roman" pitchFamily="18" charset="0"/>
                <a:cs typeface="Times New Roman" pitchFamily="18" charset="0"/>
              </a:rPr>
              <a:t>, έτσι ώστε ο σχεδιασμός των επικοινωνιών να καταστεί μια κεντρική λειτουργία της </a:t>
            </a:r>
            <a:r>
              <a:rPr lang="el-GR" sz="2300" dirty="0" smtClean="0">
                <a:solidFill>
                  <a:schemeClr val="tx1"/>
                </a:solidFill>
                <a:latin typeface="Times New Roman" pitchFamily="18" charset="0"/>
                <a:cs typeface="Times New Roman" pitchFamily="18" charset="0"/>
              </a:rPr>
              <a:t>εταιρείας </a:t>
            </a:r>
            <a:r>
              <a:rPr lang="el-GR" sz="2300" dirty="0">
                <a:solidFill>
                  <a:schemeClr val="tx1"/>
                </a:solidFill>
                <a:latin typeface="Times New Roman" pitchFamily="18" charset="0"/>
                <a:cs typeface="Times New Roman" pitchFamily="18" charset="0"/>
              </a:rPr>
              <a:t>και να δημιουργηθούν και να υπάρχουν κοινά μέτρα απόδοσης για κάθε εργαλείο του μίγματος </a:t>
            </a:r>
            <a:r>
              <a:rPr lang="el-GR" sz="2300" dirty="0" smtClean="0">
                <a:solidFill>
                  <a:schemeClr val="tx1"/>
                </a:solidFill>
                <a:latin typeface="Times New Roman" pitchFamily="18" charset="0"/>
                <a:cs typeface="Times New Roman" pitchFamily="18" charset="0"/>
              </a:rPr>
              <a:t>προώθησης</a:t>
            </a:r>
            <a:endParaRPr lang="el-GR"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1143000" y="2133600"/>
            <a:ext cx="7010400" cy="2677656"/>
          </a:xfrm>
          <a:prstGeom prst="rect">
            <a:avLst/>
          </a:prstGeom>
          <a:noFill/>
          <a:ln cmpd="sng">
            <a:solidFill>
              <a:schemeClr val="accent6">
                <a:lumMod val="75000"/>
              </a:schemeClr>
            </a:solidFill>
          </a:ln>
        </p:spPr>
        <p:txBody>
          <a:bodyPr>
            <a:spAutoFit/>
          </a:bodyPr>
          <a:lstStyle/>
          <a:p>
            <a:pPr algn="ctr">
              <a:defRPr/>
            </a:pPr>
            <a:r>
              <a:rPr lang="el-GR" sz="2800" dirty="0">
                <a:solidFill>
                  <a:schemeClr val="accent1">
                    <a:lumMod val="50000"/>
                  </a:schemeClr>
                </a:solidFill>
                <a:latin typeface="Calibri" pitchFamily="34" charset="0"/>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p>
          <a:p>
            <a:pPr algn="ctr">
              <a:defRPr/>
            </a:pPr>
            <a:r>
              <a:rPr lang="el-GR" sz="2800" dirty="0">
                <a:solidFill>
                  <a:schemeClr val="accent1">
                    <a:lumMod val="50000"/>
                  </a:schemeClr>
                </a:solidFill>
                <a:latin typeface="Calibri" pitchFamily="34" charset="0"/>
                <a:cs typeface="Calibri" pitchFamily="34" charset="0"/>
              </a:rPr>
              <a:t>(που έχει κυρωθεί με τον Ν. 100/1975)</a:t>
            </a:r>
          </a:p>
        </p:txBody>
      </p:sp>
      <p:pic>
        <p:nvPicPr>
          <p:cNvPr id="7" name="Picture 4"/>
          <p:cNvPicPr>
            <a:picLocks noChangeAspect="1" noChangeArrowheads="1"/>
          </p:cNvPicPr>
          <p:nvPr/>
        </p:nvPicPr>
        <p:blipFill>
          <a:blip r:embed="rId3" cstate="print"/>
          <a:srcRect/>
          <a:stretch>
            <a:fillRect/>
          </a:stretch>
        </p:blipFill>
        <p:spPr bwMode="auto">
          <a:xfrm>
            <a:off x="7696200" y="6248400"/>
            <a:ext cx="1396041" cy="54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28600" y="1676400"/>
            <a:ext cx="8534400" cy="4724400"/>
          </a:xfrm>
        </p:spPr>
        <p:txBody>
          <a:bodyPr/>
          <a:lstStyle/>
          <a:p>
            <a:pPr lvl="0" algn="ctr"/>
            <a:r>
              <a:rPr lang="el-GR" sz="3200" dirty="0">
                <a:solidFill>
                  <a:schemeClr val="tx1"/>
                </a:solidFill>
                <a:latin typeface="Times New Roman" pitchFamily="18" charset="0"/>
                <a:cs typeface="Times New Roman" pitchFamily="18" charset="0"/>
              </a:rPr>
              <a:t>Το σημερινό </a:t>
            </a:r>
            <a:r>
              <a:rPr lang="el-GR" sz="3200" dirty="0" smtClean="0">
                <a:solidFill>
                  <a:schemeClr val="tx1"/>
                </a:solidFill>
                <a:latin typeface="Times New Roman" pitchFamily="18" charset="0"/>
                <a:cs typeface="Times New Roman" pitchFamily="18" charset="0"/>
              </a:rPr>
              <a:t>περιβάλλον </a:t>
            </a:r>
            <a:r>
              <a:rPr lang="el-GR" sz="3200" dirty="0">
                <a:solidFill>
                  <a:schemeClr val="tx1"/>
                </a:solidFill>
                <a:latin typeface="Times New Roman" pitchFamily="18" charset="0"/>
                <a:cs typeface="Times New Roman" pitchFamily="18" charset="0"/>
              </a:rPr>
              <a:t>της επικοινωνίας</a:t>
            </a:r>
          </a:p>
          <a:p>
            <a:pPr lvl="0" algn="ctr"/>
            <a:r>
              <a:rPr lang="el-GR" sz="3200" dirty="0">
                <a:solidFill>
                  <a:schemeClr val="tx1"/>
                </a:solidFill>
                <a:latin typeface="Times New Roman" pitchFamily="18" charset="0"/>
                <a:cs typeface="Times New Roman" pitchFamily="18" charset="0"/>
              </a:rPr>
              <a:t>Βήματα ανάπτυξης αποτελεσματικής επικοινωνίας</a:t>
            </a:r>
          </a:p>
          <a:p>
            <a:pPr lvl="0" algn="ctr"/>
            <a:r>
              <a:rPr lang="el-GR" sz="3200" dirty="0">
                <a:solidFill>
                  <a:schemeClr val="tx1"/>
                </a:solidFill>
                <a:latin typeface="Times New Roman" pitchFamily="18" charset="0"/>
                <a:cs typeface="Times New Roman" pitchFamily="18" charset="0"/>
              </a:rPr>
              <a:t>Καθορισμός προϋπολογισμού ενεργειών προώθησης</a:t>
            </a:r>
          </a:p>
          <a:p>
            <a:pPr algn="ctr"/>
            <a:r>
              <a:rPr lang="el-GR" sz="3200" dirty="0">
                <a:solidFill>
                  <a:schemeClr val="tx1"/>
                </a:solidFill>
                <a:latin typeface="Times New Roman" pitchFamily="18" charset="0"/>
                <a:cs typeface="Times New Roman" pitchFamily="18" charset="0"/>
              </a:rPr>
              <a:t>Έλεγχος της διαδικασίας προώθησης</a:t>
            </a:r>
            <a:endParaRPr lang="el-GR" sz="3200" dirty="0">
              <a:latin typeface="Times New Roman" pitchFamily="18" charset="0"/>
              <a:cs typeface="Times New Roman" pitchFamily="18" charset="0"/>
            </a:endParaRPr>
          </a:p>
        </p:txBody>
      </p:sp>
      <p:sp>
        <p:nvSpPr>
          <p:cNvPr id="4"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Επικοινωνία μάρκετινγκ </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219200"/>
            <a:ext cx="8534400" cy="5105400"/>
          </a:xfrm>
        </p:spPr>
        <p:txBody>
          <a:bodyPr/>
          <a:lstStyle/>
          <a:p>
            <a:pPr marL="0" indent="0" algn="ctr">
              <a:buNone/>
            </a:pPr>
            <a:r>
              <a:rPr lang="en-US" dirty="0" smtClean="0">
                <a:solidFill>
                  <a:schemeClr val="tx1"/>
                </a:solidFill>
                <a:latin typeface="Times New Roman" pitchFamily="18" charset="0"/>
                <a:cs typeface="Times New Roman" pitchFamily="18" charset="0"/>
              </a:rPr>
              <a:t>H </a:t>
            </a:r>
            <a:r>
              <a:rPr lang="el-GR" dirty="0" smtClean="0">
                <a:solidFill>
                  <a:schemeClr val="tx1"/>
                </a:solidFill>
                <a:latin typeface="Times New Roman" pitchFamily="18" charset="0"/>
                <a:cs typeface="Times New Roman" pitchFamily="18" charset="0"/>
              </a:rPr>
              <a:t>επικοινωνία </a:t>
            </a:r>
            <a:r>
              <a:rPr lang="el-GR" dirty="0">
                <a:solidFill>
                  <a:schemeClr val="tx1"/>
                </a:solidFill>
                <a:latin typeface="Times New Roman" pitchFamily="18" charset="0"/>
                <a:cs typeface="Times New Roman" pitchFamily="18" charset="0"/>
              </a:rPr>
              <a:t>μάρκετινγκ μιας </a:t>
            </a:r>
            <a:r>
              <a:rPr lang="el-GR" dirty="0" smtClean="0">
                <a:solidFill>
                  <a:schemeClr val="tx1"/>
                </a:solidFill>
                <a:latin typeface="Times New Roman" pitchFamily="18" charset="0"/>
                <a:cs typeface="Times New Roman" pitchFamily="18" charset="0"/>
              </a:rPr>
              <a:t>εταιρείας </a:t>
            </a:r>
            <a:r>
              <a:rPr lang="el-GR" dirty="0">
                <a:solidFill>
                  <a:schemeClr val="tx1"/>
                </a:solidFill>
                <a:latin typeface="Times New Roman" pitchFamily="18" charset="0"/>
                <a:cs typeface="Times New Roman" pitchFamily="18" charset="0"/>
              </a:rPr>
              <a:t>αποτελείται από ένα </a:t>
            </a:r>
            <a:r>
              <a:rPr lang="el-GR" dirty="0" smtClean="0">
                <a:solidFill>
                  <a:schemeClr val="tx1"/>
                </a:solidFill>
                <a:latin typeface="Times New Roman" pitchFamily="18" charset="0"/>
                <a:cs typeface="Times New Roman" pitchFamily="18" charset="0"/>
              </a:rPr>
              <a:t>συγκεκριμένο </a:t>
            </a:r>
            <a:r>
              <a:rPr lang="el-GR" dirty="0">
                <a:solidFill>
                  <a:schemeClr val="tx1"/>
                </a:solidFill>
                <a:latin typeface="Times New Roman" pitchFamily="18" charset="0"/>
                <a:cs typeface="Times New Roman" pitchFamily="18" charset="0"/>
              </a:rPr>
              <a:t>μίγμα </a:t>
            </a:r>
            <a:r>
              <a:rPr lang="el-GR" dirty="0" smtClean="0">
                <a:solidFill>
                  <a:schemeClr val="tx1"/>
                </a:solidFill>
                <a:latin typeface="Times New Roman" pitchFamily="18" charset="0"/>
                <a:cs typeface="Times New Roman" pitchFamily="18" charset="0"/>
              </a:rPr>
              <a:t>εργαλείων:</a:t>
            </a:r>
          </a:p>
          <a:p>
            <a:pPr marL="0" indent="0" algn="ctr">
              <a:buNone/>
            </a:pPr>
            <a:endParaRPr lang="el-GR" sz="900" dirty="0" smtClean="0">
              <a:solidFill>
                <a:schemeClr val="tx1"/>
              </a:solidFill>
              <a:latin typeface="Times New Roman" pitchFamily="18" charset="0"/>
              <a:cs typeface="Times New Roman" pitchFamily="18" charset="0"/>
            </a:endParaRPr>
          </a:p>
          <a:p>
            <a:pPr marL="0" indent="0" algn="ctr"/>
            <a:r>
              <a:rPr lang="el-GR" sz="3200" dirty="0" smtClean="0">
                <a:solidFill>
                  <a:schemeClr val="tx1"/>
                </a:solidFill>
                <a:latin typeface="Times New Roman" pitchFamily="18" charset="0"/>
                <a:cs typeface="Times New Roman" pitchFamily="18" charset="0"/>
              </a:rPr>
              <a:t> Διαφήμιση</a:t>
            </a:r>
          </a:p>
          <a:p>
            <a:pPr marL="0" indent="0" algn="ctr"/>
            <a:r>
              <a:rPr lang="el-GR" dirty="0" smtClean="0">
                <a:latin typeface="Times New Roman" pitchFamily="18" charset="0"/>
                <a:cs typeface="Times New Roman" pitchFamily="18" charset="0"/>
              </a:rPr>
              <a:t> Π</a:t>
            </a:r>
            <a:r>
              <a:rPr lang="el-GR" sz="3200" dirty="0" smtClean="0">
                <a:solidFill>
                  <a:schemeClr val="tx1"/>
                </a:solidFill>
                <a:latin typeface="Times New Roman" pitchFamily="18" charset="0"/>
                <a:cs typeface="Times New Roman" pitchFamily="18" charset="0"/>
              </a:rPr>
              <a:t>ροσωπική πώληση</a:t>
            </a:r>
          </a:p>
          <a:p>
            <a:pPr marL="0" indent="0" algn="ctr"/>
            <a:r>
              <a:rPr lang="el-GR" dirty="0" smtClean="0">
                <a:latin typeface="Times New Roman" pitchFamily="18" charset="0"/>
                <a:cs typeface="Times New Roman" pitchFamily="18" charset="0"/>
              </a:rPr>
              <a:t> Π</a:t>
            </a:r>
            <a:r>
              <a:rPr lang="el-GR" sz="3200" dirty="0" smtClean="0">
                <a:solidFill>
                  <a:schemeClr val="tx1"/>
                </a:solidFill>
                <a:latin typeface="Times New Roman" pitchFamily="18" charset="0"/>
                <a:cs typeface="Times New Roman" pitchFamily="18" charset="0"/>
              </a:rPr>
              <a:t>ροώθηση πωλήσεων</a:t>
            </a:r>
          </a:p>
          <a:p>
            <a:pPr marL="0" indent="0" algn="ctr"/>
            <a:r>
              <a:rPr lang="el-GR" dirty="0" smtClean="0">
                <a:latin typeface="Times New Roman" pitchFamily="18" charset="0"/>
                <a:cs typeface="Times New Roman" pitchFamily="18" charset="0"/>
              </a:rPr>
              <a:t> Δ</a:t>
            </a:r>
            <a:r>
              <a:rPr lang="el-GR" sz="3200" dirty="0" smtClean="0">
                <a:solidFill>
                  <a:schemeClr val="tx1"/>
                </a:solidFill>
                <a:latin typeface="Times New Roman" pitchFamily="18" charset="0"/>
                <a:cs typeface="Times New Roman" pitchFamily="18" charset="0"/>
              </a:rPr>
              <a:t>ημόσιων </a:t>
            </a:r>
            <a:r>
              <a:rPr lang="el-GR" sz="3200" dirty="0">
                <a:solidFill>
                  <a:schemeClr val="tx1"/>
                </a:solidFill>
                <a:latin typeface="Times New Roman" pitchFamily="18" charset="0"/>
                <a:cs typeface="Times New Roman" pitchFamily="18" charset="0"/>
              </a:rPr>
              <a:t>σχέσεων </a:t>
            </a:r>
            <a:endParaRPr lang="el-GR" sz="3200" dirty="0" smtClean="0">
              <a:solidFill>
                <a:schemeClr val="tx1"/>
              </a:solidFill>
              <a:latin typeface="Times New Roman" pitchFamily="18" charset="0"/>
              <a:cs typeface="Times New Roman" pitchFamily="18" charset="0"/>
            </a:endParaRPr>
          </a:p>
          <a:p>
            <a:pPr marL="0" indent="0" algn="ctr"/>
            <a:r>
              <a:rPr lang="el-GR" dirty="0" smtClean="0">
                <a:latin typeface="Times New Roman" pitchFamily="18" charset="0"/>
                <a:cs typeface="Times New Roman" pitchFamily="18" charset="0"/>
              </a:rPr>
              <a:t> Ά</a:t>
            </a:r>
            <a:r>
              <a:rPr lang="el-GR" sz="3200" dirty="0" smtClean="0">
                <a:solidFill>
                  <a:schemeClr val="tx1"/>
                </a:solidFill>
                <a:latin typeface="Times New Roman" pitchFamily="18" charset="0"/>
                <a:cs typeface="Times New Roman" pitchFamily="18" charset="0"/>
              </a:rPr>
              <a:t>μεσου </a:t>
            </a:r>
            <a:r>
              <a:rPr lang="el-GR" sz="3200" dirty="0">
                <a:solidFill>
                  <a:schemeClr val="tx1"/>
                </a:solidFill>
                <a:latin typeface="Times New Roman" pitchFamily="18" charset="0"/>
                <a:cs typeface="Times New Roman" pitchFamily="18" charset="0"/>
              </a:rPr>
              <a:t>μάρκετινγκ</a:t>
            </a:r>
            <a:endParaRPr lang="el-GR" sz="3200" dirty="0">
              <a:latin typeface="Times New Roman" pitchFamily="18" charset="0"/>
              <a:cs typeface="Times New Roman" pitchFamily="18" charset="0"/>
            </a:endParaRPr>
          </a:p>
        </p:txBody>
      </p:sp>
      <p:sp>
        <p:nvSpPr>
          <p:cNvPr id="5" name="1 - Τίτλος"/>
          <p:cNvSpPr txBox="1">
            <a:spLocks/>
          </p:cNvSpPr>
          <p:nvPr/>
        </p:nvSpPr>
        <p:spPr bwMode="auto">
          <a:xfrm>
            <a:off x="304800" y="3810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Επικοινωνία μάρκετινγκ </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nvPr>
        </p:nvGraphicFramePr>
        <p:xfrm>
          <a:off x="304800" y="1600200"/>
          <a:ext cx="457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8659" name="AutoShape 3"/>
          <p:cNvSpPr>
            <a:spLocks noChangeArrowheads="1"/>
          </p:cNvSpPr>
          <p:nvPr/>
        </p:nvSpPr>
        <p:spPr bwMode="auto">
          <a:xfrm>
            <a:off x="4876800" y="3200400"/>
            <a:ext cx="552450" cy="914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198660" name="AutoShape 4"/>
          <p:cNvSpPr>
            <a:spLocks noChangeArrowheads="1"/>
          </p:cNvSpPr>
          <p:nvPr/>
        </p:nvSpPr>
        <p:spPr bwMode="auto">
          <a:xfrm>
            <a:off x="5486400" y="2438400"/>
            <a:ext cx="2667000" cy="2819400"/>
          </a:xfrm>
          <a:prstGeom prst="roundRect">
            <a:avLst>
              <a:gd name="adj" fmla="val 16667"/>
            </a:avLst>
          </a:prstGeom>
          <a:gradFill rotWithShape="1">
            <a:gsLst>
              <a:gs pos="0">
                <a:srgbClr val="D2FB3B"/>
              </a:gs>
              <a:gs pos="100000">
                <a:srgbClr val="92D050"/>
              </a:gs>
            </a:gsLst>
            <a:path path="shape">
              <a:fillToRect l="50000" t="50000" r="50000" b="50000"/>
            </a:path>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2D050"/>
            </a:extrusionClr>
          </a:sp3d>
        </p:spPr>
        <p:txBody>
          <a:bodyPr vert="horz" wrap="square" lIns="91440" tIns="45720" rIns="91440" bIns="45720" numCol="1" anchor="t" anchorCtr="0" compatLnSpc="1">
            <a:prstTxWarp prst="textNoShape">
              <a:avLst/>
            </a:prstTxWarp>
            <a:flatTx/>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l-GR" sz="2400" b="1" i="0" u="none" strike="noStrike" cap="none" normalizeH="0" baseline="0" dirty="0" smtClean="0">
                <a:ln>
                  <a:noFill/>
                </a:ln>
                <a:solidFill>
                  <a:schemeClr val="tx1"/>
                </a:solidFill>
                <a:effectLst/>
                <a:latin typeface="Calibri" pitchFamily="34" charset="0"/>
              </a:rPr>
              <a:t>Ομοιογενή, σαφή και πειστικά μηνύματα για το προϊόν και</a:t>
            </a:r>
            <a:r>
              <a:rPr kumimoji="0" lang="el-GR" sz="2400" b="0" i="0" u="none" strike="noStrike" cap="none" normalizeH="0" baseline="0" dirty="0" smtClean="0">
                <a:ln>
                  <a:noFill/>
                </a:ln>
                <a:solidFill>
                  <a:schemeClr val="tx1"/>
                </a:solidFill>
                <a:effectLst/>
                <a:latin typeface="Calibri" pitchFamily="34" charset="0"/>
              </a:rPr>
              <a:t> </a:t>
            </a:r>
            <a:r>
              <a:rPr kumimoji="0" lang="el-GR" sz="2400" b="1" i="0" u="none" strike="noStrike" cap="none" normalizeH="0" baseline="0" dirty="0" smtClean="0">
                <a:ln>
                  <a:noFill/>
                </a:ln>
                <a:solidFill>
                  <a:schemeClr val="tx1"/>
                </a:solidFill>
                <a:effectLst/>
                <a:latin typeface="Calibri" pitchFamily="34" charset="0"/>
              </a:rPr>
              <a:t>την εταιρεία</a:t>
            </a:r>
            <a:endParaRPr kumimoji="0" lang="el-GR" sz="2400" b="0" i="0" u="none" strike="noStrike" cap="none" normalizeH="0" baseline="0" dirty="0" smtClean="0">
              <a:ln>
                <a:noFill/>
              </a:ln>
              <a:solidFill>
                <a:schemeClr val="tx1"/>
              </a:solidFill>
              <a:effectLst/>
              <a:latin typeface="Arial" pitchFamily="34" charset="0"/>
            </a:endParaRPr>
          </a:p>
        </p:txBody>
      </p:sp>
      <p:sp>
        <p:nvSpPr>
          <p:cNvPr id="6" name="1 - Τίτλος"/>
          <p:cNvSpPr txBox="1">
            <a:spLocks/>
          </p:cNvSpPr>
          <p:nvPr/>
        </p:nvSpPr>
        <p:spPr bwMode="auto">
          <a:xfrm>
            <a:off x="228600" y="152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Ολοκληρωμένη επικοινωνία</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2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 </a:t>
            </a:r>
            <a:r>
              <a:rPr lang="el-GR" sz="3200" b="1" kern="0" dirty="0" smtClean="0">
                <a:solidFill>
                  <a:schemeClr val="bg1"/>
                </a:solidFill>
                <a:latin typeface="Times New Roman" pitchFamily="18" charset="0"/>
                <a:ea typeface="+mj-ea"/>
                <a:cs typeface="Times New Roman" pitchFamily="18" charset="0"/>
              </a:rPr>
              <a:t>μ</a:t>
            </a:r>
            <a:r>
              <a:rPr kumimoji="0" lang="el-GR" sz="3200" b="1" i="0" u="none" strike="noStrike" kern="0" cap="none" spc="0" normalizeH="0" baseline="0" noProof="0" dirty="0" err="1" smtClean="0">
                <a:ln>
                  <a:noFill/>
                </a:ln>
                <a:solidFill>
                  <a:schemeClr val="bg1"/>
                </a:solidFill>
                <a:effectLst/>
                <a:uLnTx/>
                <a:uFillTx/>
                <a:latin typeface="Times New Roman" pitchFamily="18" charset="0"/>
                <a:ea typeface="+mj-ea"/>
                <a:cs typeface="Times New Roman" pitchFamily="18" charset="0"/>
              </a:rPr>
              <a:t>άρκετινγκ</a:t>
            </a:r>
            <a:endParaRPr kumimoji="0" lang="el-GR" sz="32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200" dirty="0" smtClean="0">
                <a:solidFill>
                  <a:schemeClr val="bg1"/>
                </a:solidFill>
                <a:latin typeface="Times New Roman" pitchFamily="18" charset="0"/>
                <a:cs typeface="Times New Roman" pitchFamily="18" charset="0"/>
              </a:rPr>
              <a:t>ΔΙΑΔΙΚΑΣΙΑ ΕΠΙΚΟΙΝΩΝΙΑΣ</a:t>
            </a:r>
            <a:endParaRPr lang="el-GR" sz="3200" dirty="0">
              <a:solidFill>
                <a:schemeClr val="bg1"/>
              </a:solidFill>
              <a:latin typeface="Times New Roman" pitchFamily="18" charset="0"/>
              <a:cs typeface="Times New Roman" pitchFamily="18" charset="0"/>
            </a:endParaRPr>
          </a:p>
        </p:txBody>
      </p:sp>
      <p:pic>
        <p:nvPicPr>
          <p:cNvPr id="4" name="3 - Θέση περιεχομένου"/>
          <p:cNvPicPr>
            <a:picLocks noGrp="1"/>
          </p:cNvPicPr>
          <p:nvPr>
            <p:ph idx="1"/>
          </p:nvPr>
        </p:nvPicPr>
        <p:blipFill>
          <a:blip r:embed="rId2" cstate="print"/>
          <a:srcRect/>
          <a:stretch>
            <a:fillRect/>
          </a:stretch>
        </p:blipFill>
        <p:spPr bwMode="auto">
          <a:xfrm>
            <a:off x="990600" y="1447800"/>
            <a:ext cx="7239000" cy="4648200"/>
          </a:xfrm>
          <a:prstGeom prst="rect">
            <a:avLst/>
          </a:prstGeom>
          <a:noFill/>
          <a:ln w="9525">
            <a:noFill/>
            <a:miter lim="800000"/>
            <a:headEnd/>
            <a:tailEnd/>
          </a:ln>
        </p:spPr>
      </p:pic>
      <p:sp>
        <p:nvSpPr>
          <p:cNvPr id="5" name="1 - Τίτλος"/>
          <p:cNvSpPr txBox="1">
            <a:spLocks/>
          </p:cNvSpPr>
          <p:nvPr/>
        </p:nvSpPr>
        <p:spPr bwMode="auto">
          <a:xfrm>
            <a:off x="228600" y="1524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8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Διαδικασία επικοινωνίας</a:t>
            </a:r>
            <a:endParaRPr kumimoji="0" lang="el-GR" sz="3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6200" y="0"/>
            <a:ext cx="8534400" cy="990600"/>
          </a:xfrm>
        </p:spPr>
        <p:txBody>
          <a:bodyPr/>
          <a:lstStyle/>
          <a:p>
            <a:r>
              <a:rPr lang="el-GR" sz="3200" b="1" dirty="0" smtClean="0">
                <a:solidFill>
                  <a:schemeClr val="bg1"/>
                </a:solidFill>
                <a:latin typeface="Times New Roman" pitchFamily="18" charset="0"/>
                <a:cs typeface="Times New Roman" pitchFamily="18" charset="0"/>
              </a:rPr>
              <a:t>Βήματα ανάπτυξης αποτελεσματικής επικοινωνίας</a:t>
            </a:r>
            <a:endParaRPr lang="el-GR" sz="3200" b="1" dirty="0">
              <a:solidFill>
                <a:schemeClr val="bg1"/>
              </a:solidFill>
              <a:latin typeface="Times New Roman" pitchFamily="18" charset="0"/>
              <a:cs typeface="Times New Roman" pitchFamily="18" charset="0"/>
            </a:endParaRPr>
          </a:p>
        </p:txBody>
      </p:sp>
      <p:sp>
        <p:nvSpPr>
          <p:cNvPr id="3" name="2 - Θέση περιεχομένου"/>
          <p:cNvSpPr>
            <a:spLocks noGrp="1"/>
          </p:cNvSpPr>
          <p:nvPr>
            <p:ph idx="1"/>
          </p:nvPr>
        </p:nvSpPr>
        <p:spPr>
          <a:xfrm>
            <a:off x="304800" y="1600200"/>
            <a:ext cx="8534400" cy="4191000"/>
          </a:xfrm>
        </p:spPr>
        <p:txBody>
          <a:bodyPr/>
          <a:lstStyle/>
          <a:p>
            <a:pPr marL="514350" indent="-514350" algn="ctr">
              <a:buFont typeface="+mj-lt"/>
              <a:buAutoNum type="arabicPeriod"/>
            </a:pPr>
            <a:r>
              <a:rPr lang="el-GR" sz="3200" dirty="0">
                <a:solidFill>
                  <a:schemeClr val="tx1"/>
                </a:solidFill>
                <a:latin typeface="Times New Roman" pitchFamily="18" charset="0"/>
                <a:cs typeface="Times New Roman" pitchFamily="18" charset="0"/>
              </a:rPr>
              <a:t>Επιλογή της αγοράς </a:t>
            </a:r>
            <a:r>
              <a:rPr lang="el-GR" sz="3200" dirty="0" smtClean="0">
                <a:solidFill>
                  <a:schemeClr val="tx1"/>
                </a:solidFill>
                <a:latin typeface="Times New Roman" pitchFamily="18" charset="0"/>
                <a:cs typeface="Times New Roman" pitchFamily="18" charset="0"/>
              </a:rPr>
              <a:t>- στόχου</a:t>
            </a:r>
          </a:p>
          <a:p>
            <a:pPr marL="514350" indent="-514350" algn="ctr">
              <a:buFont typeface="+mj-lt"/>
              <a:buAutoNum type="arabicPeriod"/>
            </a:pPr>
            <a:r>
              <a:rPr lang="el-GR" sz="3200" dirty="0">
                <a:solidFill>
                  <a:schemeClr val="tx1"/>
                </a:solidFill>
                <a:latin typeface="Times New Roman" pitchFamily="18" charset="0"/>
                <a:cs typeface="Times New Roman" pitchFamily="18" charset="0"/>
              </a:rPr>
              <a:t>Στόχος </a:t>
            </a:r>
            <a:r>
              <a:rPr lang="el-GR" dirty="0" smtClean="0">
                <a:latin typeface="Times New Roman" pitchFamily="18" charset="0"/>
                <a:cs typeface="Times New Roman" pitchFamily="18" charset="0"/>
              </a:rPr>
              <a:t>ε</a:t>
            </a:r>
            <a:r>
              <a:rPr lang="el-GR" sz="3200" dirty="0" smtClean="0">
                <a:solidFill>
                  <a:schemeClr val="tx1"/>
                </a:solidFill>
                <a:latin typeface="Times New Roman" pitchFamily="18" charset="0"/>
                <a:cs typeface="Times New Roman" pitchFamily="18" charset="0"/>
              </a:rPr>
              <a:t>πικοινωνίας</a:t>
            </a:r>
          </a:p>
          <a:p>
            <a:pPr marL="514350" indent="-514350" algn="ctr">
              <a:buFont typeface="+mj-lt"/>
              <a:buAutoNum type="arabicPeriod"/>
            </a:pPr>
            <a:r>
              <a:rPr lang="el-GR" sz="3200" dirty="0">
                <a:solidFill>
                  <a:schemeClr val="tx1"/>
                </a:solidFill>
                <a:latin typeface="Times New Roman" pitchFamily="18" charset="0"/>
                <a:cs typeface="Times New Roman" pitchFamily="18" charset="0"/>
              </a:rPr>
              <a:t>Σχεδιασμός </a:t>
            </a:r>
            <a:r>
              <a:rPr lang="el-GR" sz="3200" dirty="0" smtClean="0">
                <a:solidFill>
                  <a:schemeClr val="tx1"/>
                </a:solidFill>
                <a:latin typeface="Times New Roman" pitchFamily="18" charset="0"/>
                <a:cs typeface="Times New Roman" pitchFamily="18" charset="0"/>
              </a:rPr>
              <a:t>μηνύματος</a:t>
            </a:r>
          </a:p>
          <a:p>
            <a:pPr marL="514350" indent="-514350" algn="ctr">
              <a:buFont typeface="+mj-lt"/>
              <a:buAutoNum type="arabicPeriod"/>
            </a:pPr>
            <a:r>
              <a:rPr lang="el-GR" sz="3200" dirty="0" smtClean="0">
                <a:solidFill>
                  <a:schemeClr val="tx1"/>
                </a:solidFill>
                <a:latin typeface="Times New Roman" pitchFamily="18" charset="0"/>
                <a:cs typeface="Times New Roman" pitchFamily="18" charset="0"/>
              </a:rPr>
              <a:t>Επιλογή </a:t>
            </a:r>
            <a:r>
              <a:rPr lang="el-GR" sz="3200" dirty="0">
                <a:solidFill>
                  <a:schemeClr val="tx1"/>
                </a:solidFill>
                <a:latin typeface="Times New Roman" pitchFamily="18" charset="0"/>
                <a:cs typeface="Times New Roman" pitchFamily="18" charset="0"/>
              </a:rPr>
              <a:t>μέσων </a:t>
            </a:r>
            <a:r>
              <a:rPr lang="el-GR" sz="3200" dirty="0" smtClean="0">
                <a:solidFill>
                  <a:schemeClr val="tx1"/>
                </a:solidFill>
                <a:latin typeface="Times New Roman" pitchFamily="18" charset="0"/>
                <a:cs typeface="Times New Roman" pitchFamily="18" charset="0"/>
              </a:rPr>
              <a:t>επικοινωνίας</a:t>
            </a:r>
          </a:p>
          <a:p>
            <a:pPr marL="514350" indent="-514350" algn="ctr">
              <a:buFont typeface="+mj-lt"/>
              <a:buAutoNum type="arabicPeriod"/>
            </a:pPr>
            <a:r>
              <a:rPr lang="el-GR" sz="3200" dirty="0">
                <a:solidFill>
                  <a:schemeClr val="tx1"/>
                </a:solidFill>
                <a:latin typeface="Times New Roman" pitchFamily="18" charset="0"/>
                <a:cs typeface="Times New Roman" pitchFamily="18" charset="0"/>
              </a:rPr>
              <a:t>Επιλογή της πηγής του </a:t>
            </a:r>
            <a:r>
              <a:rPr lang="el-GR" sz="3200" dirty="0" smtClean="0">
                <a:solidFill>
                  <a:schemeClr val="tx1"/>
                </a:solidFill>
                <a:latin typeface="Times New Roman" pitchFamily="18" charset="0"/>
                <a:cs typeface="Times New Roman" pitchFamily="18" charset="0"/>
              </a:rPr>
              <a:t>μηνύματος</a:t>
            </a:r>
          </a:p>
          <a:p>
            <a:pPr marL="514350" indent="-514350" algn="ctr">
              <a:buFont typeface="+mj-lt"/>
              <a:buAutoNum type="arabicPeriod"/>
            </a:pPr>
            <a:r>
              <a:rPr lang="el-GR" sz="3200" dirty="0">
                <a:solidFill>
                  <a:schemeClr val="tx1"/>
                </a:solidFill>
                <a:latin typeface="Times New Roman" pitchFamily="18" charset="0"/>
                <a:cs typeface="Times New Roman" pitchFamily="18" charset="0"/>
              </a:rPr>
              <a:t>Ανατροφοδότηση</a:t>
            </a:r>
            <a:endParaRPr lang="el-GR"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chemeClr val="bg1"/>
                </a:solidFill>
                <a:latin typeface="Times New Roman" pitchFamily="18" charset="0"/>
                <a:cs typeface="Times New Roman" pitchFamily="18" charset="0"/>
              </a:rPr>
              <a:t>Επιλογή της αγοράς – στόχου</a:t>
            </a:r>
          </a:p>
        </p:txBody>
      </p:sp>
      <p:sp>
        <p:nvSpPr>
          <p:cNvPr id="3" name="2 - Θέση περιεχομένου"/>
          <p:cNvSpPr>
            <a:spLocks noGrp="1"/>
          </p:cNvSpPr>
          <p:nvPr>
            <p:ph idx="1"/>
          </p:nvPr>
        </p:nvSpPr>
        <p:spPr>
          <a:xfrm>
            <a:off x="304800" y="1524000"/>
            <a:ext cx="8534400" cy="4191000"/>
          </a:xfrm>
        </p:spPr>
        <p:txBody>
          <a:bodyPr/>
          <a:lstStyle/>
          <a:p>
            <a:pPr marL="0" indent="0" algn="ctr">
              <a:buNone/>
            </a:pPr>
            <a:r>
              <a:rPr lang="el-GR" dirty="0">
                <a:solidFill>
                  <a:schemeClr val="tx1"/>
                </a:solidFill>
                <a:latin typeface="Times New Roman" pitchFamily="18" charset="0"/>
                <a:cs typeface="Times New Roman" pitchFamily="18" charset="0"/>
              </a:rPr>
              <a:t>Η </a:t>
            </a:r>
            <a:r>
              <a:rPr lang="el-GR" dirty="0" smtClean="0">
                <a:solidFill>
                  <a:schemeClr val="tx1"/>
                </a:solidFill>
                <a:latin typeface="Times New Roman" pitchFamily="18" charset="0"/>
                <a:cs typeface="Times New Roman" pitchFamily="18" charset="0"/>
              </a:rPr>
              <a:t>αγορά - στόχος</a:t>
            </a:r>
            <a:r>
              <a:rPr lang="el-GR" dirty="0">
                <a:solidFill>
                  <a:schemeClr val="tx1"/>
                </a:solidFill>
                <a:latin typeface="Times New Roman" pitchFamily="18" charset="0"/>
                <a:cs typeface="Times New Roman" pitchFamily="18" charset="0"/>
              </a:rPr>
              <a:t>, </a:t>
            </a:r>
            <a:r>
              <a:rPr lang="el-GR" dirty="0" smtClean="0">
                <a:solidFill>
                  <a:schemeClr val="tx1"/>
                </a:solidFill>
                <a:latin typeface="Times New Roman" pitchFamily="18" charset="0"/>
                <a:cs typeface="Times New Roman" pitchFamily="18" charset="0"/>
              </a:rPr>
              <a:t>όπου </a:t>
            </a:r>
            <a:r>
              <a:rPr lang="el-GR" dirty="0">
                <a:solidFill>
                  <a:schemeClr val="tx1"/>
                </a:solidFill>
                <a:latin typeface="Times New Roman" pitchFamily="18" charset="0"/>
                <a:cs typeface="Times New Roman" pitchFamily="18" charset="0"/>
              </a:rPr>
              <a:t>θα απευθύνουμε το μήνυμα, μπορεί να είναι τωρινοί πελάτες ή δυνητικοί (μελλοντικοί), μπορεί να είναι ηγέτες ενός τμήματος της αγοράς (διαμορφωτές γνώμης) ή το σύνολο των καταναλωτών του τμήματος </a:t>
            </a:r>
            <a:r>
              <a:rPr lang="el-GR" dirty="0" smtClean="0">
                <a:solidFill>
                  <a:schemeClr val="tx1"/>
                </a:solidFill>
                <a:latin typeface="Times New Roman" pitchFamily="18" charset="0"/>
                <a:cs typeface="Times New Roman" pitchFamily="18" charset="0"/>
              </a:rPr>
              <a:t>κ.ά. </a:t>
            </a:r>
            <a:r>
              <a:rPr lang="el-GR" dirty="0">
                <a:solidFill>
                  <a:schemeClr val="tx1"/>
                </a:solidFill>
                <a:latin typeface="Times New Roman" pitchFamily="18" charset="0"/>
                <a:cs typeface="Times New Roman" pitchFamily="18" charset="0"/>
              </a:rPr>
              <a:t>Η επιλογή </a:t>
            </a:r>
            <a:r>
              <a:rPr lang="el-GR" dirty="0" smtClean="0">
                <a:latin typeface="Times New Roman" pitchFamily="18" charset="0"/>
                <a:cs typeface="Times New Roman" pitchFamily="18" charset="0"/>
              </a:rPr>
              <a:t>του</a:t>
            </a:r>
            <a:r>
              <a:rPr lang="el-GR" dirty="0" smtClean="0">
                <a:solidFill>
                  <a:schemeClr val="tx1"/>
                </a:solidFill>
                <a:latin typeface="Times New Roman" pitchFamily="18" charset="0"/>
                <a:cs typeface="Times New Roman" pitchFamily="18" charset="0"/>
              </a:rPr>
              <a:t> </a:t>
            </a:r>
            <a:r>
              <a:rPr lang="el-GR" b="1" dirty="0" smtClean="0">
                <a:solidFill>
                  <a:schemeClr val="tx1"/>
                </a:solidFill>
                <a:latin typeface="Times New Roman" pitchFamily="18" charset="0"/>
                <a:cs typeface="Times New Roman" pitchFamily="18" charset="0"/>
              </a:rPr>
              <a:t>πού </a:t>
            </a:r>
            <a:r>
              <a:rPr lang="el-GR" b="1" dirty="0">
                <a:solidFill>
                  <a:schemeClr val="tx1"/>
                </a:solidFill>
                <a:latin typeface="Times New Roman" pitchFamily="18" charset="0"/>
                <a:cs typeface="Times New Roman" pitchFamily="18" charset="0"/>
              </a:rPr>
              <a:t>θα απευθύνουμε το μήνυμα</a:t>
            </a:r>
            <a:r>
              <a:rPr lang="el-GR" dirty="0">
                <a:solidFill>
                  <a:schemeClr val="tx1"/>
                </a:solidFill>
                <a:latin typeface="Times New Roman" pitchFamily="18" charset="0"/>
                <a:cs typeface="Times New Roman" pitchFamily="18" charset="0"/>
              </a:rPr>
              <a:t> επηρεάζει σημαντικά τις αποφάσεις του υπεύθυνου επικοινωνίας </a:t>
            </a:r>
            <a:r>
              <a:rPr lang="el-GR" dirty="0" smtClean="0">
                <a:solidFill>
                  <a:schemeClr val="tx1"/>
                </a:solidFill>
                <a:latin typeface="Times New Roman" pitchFamily="18" charset="0"/>
                <a:cs typeface="Times New Roman" pitchFamily="18" charset="0"/>
              </a:rPr>
              <a:t>μάρκετινγκ, </a:t>
            </a:r>
            <a:r>
              <a:rPr lang="el-GR" dirty="0" smtClean="0">
                <a:latin typeface="Times New Roman" pitchFamily="18" charset="0"/>
                <a:cs typeface="Times New Roman" pitchFamily="18" charset="0"/>
              </a:rPr>
              <a:t>σχετικά με το</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τι θα πούμε, πώς θα το πούμε, πότε θα το πούμε, πού θα το πούμε και ποιος θα το </a:t>
            </a:r>
            <a:r>
              <a:rPr lang="el-GR" dirty="0" smtClean="0">
                <a:solidFill>
                  <a:schemeClr val="tx1"/>
                </a:solidFill>
                <a:latin typeface="Times New Roman" pitchFamily="18" charset="0"/>
                <a:cs typeface="Times New Roman" pitchFamily="18" charset="0"/>
              </a:rPr>
              <a:t>πει</a:t>
            </a:r>
          </a:p>
          <a:p>
            <a:pPr marL="0" indent="0" algn="ctr">
              <a:buNone/>
            </a:pPr>
            <a:endParaRPr lang="el-GR" dirty="0">
              <a:latin typeface="Times New Roman" pitchFamily="18" charset="0"/>
              <a:cs typeface="Times New Roman" pitchFamily="18" charset="0"/>
            </a:endParaRPr>
          </a:p>
        </p:txBody>
      </p:sp>
      <p:sp>
        <p:nvSpPr>
          <p:cNvPr id="4" name="1 - Τίτλος"/>
          <p:cNvSpPr txBox="1">
            <a:spLocks/>
          </p:cNvSpPr>
          <p:nvPr/>
        </p:nvSpPr>
        <p:spPr bwMode="auto">
          <a:xfrm>
            <a:off x="762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Επιλογή της αγοράς - στόχου</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z="3600" dirty="0">
                <a:solidFill>
                  <a:schemeClr val="bg1"/>
                </a:solidFill>
                <a:latin typeface="Times New Roman" pitchFamily="18" charset="0"/>
                <a:cs typeface="Times New Roman" pitchFamily="18" charset="0"/>
              </a:rPr>
              <a:t>Στόχος Επικοινωνίας</a:t>
            </a:r>
          </a:p>
        </p:txBody>
      </p:sp>
      <p:sp>
        <p:nvSpPr>
          <p:cNvPr id="3" name="2 - Θέση περιεχομένου"/>
          <p:cNvSpPr>
            <a:spLocks noGrp="1"/>
          </p:cNvSpPr>
          <p:nvPr>
            <p:ph idx="1"/>
          </p:nvPr>
        </p:nvSpPr>
        <p:spPr>
          <a:xfrm>
            <a:off x="914400" y="1143000"/>
            <a:ext cx="7315200" cy="4191000"/>
          </a:xfrm>
        </p:spPr>
        <p:txBody>
          <a:bodyPr/>
          <a:lstStyle/>
          <a:p>
            <a:pPr marL="0" indent="0" algn="ctr">
              <a:buNone/>
            </a:pPr>
            <a:endParaRPr lang="el-GR" sz="800" dirty="0" smtClean="0">
              <a:solidFill>
                <a:schemeClr val="tx1"/>
              </a:solidFill>
              <a:latin typeface="Times New Roman" pitchFamily="18" charset="0"/>
              <a:cs typeface="Times New Roman" pitchFamily="18" charset="0"/>
            </a:endParaRPr>
          </a:p>
          <a:p>
            <a:pPr marL="0" indent="0" algn="ctr">
              <a:buNone/>
            </a:pPr>
            <a:r>
              <a:rPr lang="el-GR" sz="2800" dirty="0" smtClean="0">
                <a:solidFill>
                  <a:schemeClr val="tx1"/>
                </a:solidFill>
                <a:latin typeface="Times New Roman" pitchFamily="18" charset="0"/>
                <a:cs typeface="Times New Roman" pitchFamily="18" charset="0"/>
              </a:rPr>
              <a:t>Εφόσον </a:t>
            </a:r>
            <a:r>
              <a:rPr lang="el-GR" sz="2800" dirty="0">
                <a:solidFill>
                  <a:schemeClr val="tx1"/>
                </a:solidFill>
                <a:latin typeface="Times New Roman" pitchFamily="18" charset="0"/>
                <a:cs typeface="Times New Roman" pitchFamily="18" charset="0"/>
              </a:rPr>
              <a:t>έχει </a:t>
            </a:r>
            <a:r>
              <a:rPr lang="el-GR" sz="2800" dirty="0" smtClean="0">
                <a:solidFill>
                  <a:schemeClr val="tx1"/>
                </a:solidFill>
                <a:latin typeface="Times New Roman" pitchFamily="18" charset="0"/>
                <a:cs typeface="Times New Roman" pitchFamily="18" charset="0"/>
              </a:rPr>
              <a:t>καθοριστεί </a:t>
            </a:r>
            <a:r>
              <a:rPr lang="el-GR" sz="2800" dirty="0">
                <a:solidFill>
                  <a:schemeClr val="tx1"/>
                </a:solidFill>
                <a:latin typeface="Times New Roman" pitchFamily="18" charset="0"/>
                <a:cs typeface="Times New Roman" pitchFamily="18" charset="0"/>
              </a:rPr>
              <a:t>η </a:t>
            </a:r>
            <a:r>
              <a:rPr lang="el-GR" sz="2800" dirty="0" smtClean="0">
                <a:solidFill>
                  <a:schemeClr val="tx1"/>
                </a:solidFill>
                <a:latin typeface="Times New Roman" pitchFamily="18" charset="0"/>
                <a:cs typeface="Times New Roman" pitchFamily="18" charset="0"/>
              </a:rPr>
              <a:t>αγορά - στόχος</a:t>
            </a:r>
            <a:r>
              <a:rPr lang="el-GR" sz="2800" dirty="0">
                <a:solidFill>
                  <a:schemeClr val="tx1"/>
                </a:solidFill>
                <a:latin typeface="Times New Roman" pitchFamily="18" charset="0"/>
                <a:cs typeface="Times New Roman" pitchFamily="18" charset="0"/>
              </a:rPr>
              <a:t>, ο υπεύθυνος επικοινωνίας </a:t>
            </a:r>
            <a:r>
              <a:rPr lang="el-GR" sz="2800" dirty="0" smtClean="0">
                <a:solidFill>
                  <a:schemeClr val="tx1"/>
                </a:solidFill>
                <a:latin typeface="Times New Roman" pitchFamily="18" charset="0"/>
                <a:cs typeface="Times New Roman" pitchFamily="18" charset="0"/>
              </a:rPr>
              <a:t>μάρκετινγκ</a:t>
            </a:r>
            <a:r>
              <a:rPr lang="en-US" sz="2800" dirty="0" smtClean="0">
                <a:solidFill>
                  <a:schemeClr val="tx1"/>
                </a:solidFill>
                <a:latin typeface="Times New Roman" pitchFamily="18" charset="0"/>
                <a:cs typeface="Times New Roman" pitchFamily="18" charset="0"/>
              </a:rPr>
              <a:t> </a:t>
            </a:r>
            <a:r>
              <a:rPr lang="el-GR" sz="2800" dirty="0">
                <a:solidFill>
                  <a:schemeClr val="tx1"/>
                </a:solidFill>
                <a:latin typeface="Times New Roman" pitchFamily="18" charset="0"/>
                <a:cs typeface="Times New Roman" pitchFamily="18" charset="0"/>
              </a:rPr>
              <a:t>πρέπει να </a:t>
            </a:r>
            <a:r>
              <a:rPr lang="el-GR" sz="2800" dirty="0" smtClean="0">
                <a:solidFill>
                  <a:schemeClr val="tx1"/>
                </a:solidFill>
                <a:latin typeface="Times New Roman" pitchFamily="18" charset="0"/>
                <a:cs typeface="Times New Roman" pitchFamily="18" charset="0"/>
              </a:rPr>
              <a:t>προσδιορίσει </a:t>
            </a:r>
            <a:r>
              <a:rPr lang="el-GR" sz="2800" dirty="0">
                <a:solidFill>
                  <a:schemeClr val="tx1"/>
                </a:solidFill>
                <a:latin typeface="Times New Roman" pitchFamily="18" charset="0"/>
                <a:cs typeface="Times New Roman" pitchFamily="18" charset="0"/>
              </a:rPr>
              <a:t>ποια είναι η επιδιωκόμενη ανταπόκριση. Δεν υπάρχει </a:t>
            </a:r>
            <a:r>
              <a:rPr lang="el-GR" sz="2800" dirty="0" smtClean="0">
                <a:solidFill>
                  <a:schemeClr val="tx1"/>
                </a:solidFill>
                <a:latin typeface="Times New Roman" pitchFamily="18" charset="0"/>
                <a:cs typeface="Times New Roman" pitchFamily="18" charset="0"/>
              </a:rPr>
              <a:t>καμία </a:t>
            </a:r>
            <a:r>
              <a:rPr lang="el-GR" sz="2800" dirty="0">
                <a:solidFill>
                  <a:schemeClr val="tx1"/>
                </a:solidFill>
                <a:latin typeface="Times New Roman" pitchFamily="18" charset="0"/>
                <a:cs typeface="Times New Roman" pitchFamily="18" charset="0"/>
              </a:rPr>
              <a:t>αντίρρηση ότι η τελική επιδιωκόμενη ανταπόκριση είναι η </a:t>
            </a:r>
            <a:r>
              <a:rPr lang="el-GR" sz="2800" dirty="0" smtClean="0">
                <a:solidFill>
                  <a:schemeClr val="tx1"/>
                </a:solidFill>
                <a:latin typeface="Times New Roman" pitchFamily="18" charset="0"/>
                <a:cs typeface="Times New Roman" pitchFamily="18" charset="0"/>
              </a:rPr>
              <a:t>αγορά </a:t>
            </a:r>
            <a:endParaRPr lang="el-GR" sz="2800" dirty="0" smtClean="0">
              <a:latin typeface="Times New Roman" pitchFamily="18" charset="0"/>
              <a:cs typeface="Times New Roman" pitchFamily="18" charset="0"/>
            </a:endParaRPr>
          </a:p>
          <a:p>
            <a:pPr marL="0" indent="0" algn="ctr">
              <a:buNone/>
            </a:pPr>
            <a:endParaRPr lang="el-GR" sz="2000" b="1" i="1" dirty="0" smtClean="0">
              <a:solidFill>
                <a:schemeClr val="tx1"/>
              </a:solidFill>
              <a:latin typeface="Times New Roman" pitchFamily="18" charset="0"/>
              <a:cs typeface="Times New Roman" pitchFamily="18" charset="0"/>
            </a:endParaRPr>
          </a:p>
          <a:p>
            <a:pPr marL="0" indent="0" algn="ctr">
              <a:buNone/>
            </a:pPr>
            <a:r>
              <a:rPr lang="el-GR" sz="2800" b="1" i="1" dirty="0" smtClean="0">
                <a:solidFill>
                  <a:schemeClr val="tx1"/>
                </a:solidFill>
                <a:latin typeface="Times New Roman" pitchFamily="18" charset="0"/>
                <a:cs typeface="Times New Roman" pitchFamily="18" charset="0"/>
              </a:rPr>
              <a:t>Στοιχεία </a:t>
            </a:r>
            <a:r>
              <a:rPr lang="el-GR" sz="2800" b="1" i="1" dirty="0">
                <a:solidFill>
                  <a:schemeClr val="tx1"/>
                </a:solidFill>
                <a:latin typeface="Times New Roman" pitchFamily="18" charset="0"/>
                <a:cs typeface="Times New Roman" pitchFamily="18" charset="0"/>
              </a:rPr>
              <a:t>ανταπόκρισης των </a:t>
            </a:r>
            <a:r>
              <a:rPr lang="el-GR" sz="2800" b="1" i="1" dirty="0" smtClean="0">
                <a:solidFill>
                  <a:schemeClr val="tx1"/>
                </a:solidFill>
                <a:latin typeface="Times New Roman" pitchFamily="18" charset="0"/>
                <a:cs typeface="Times New Roman" pitchFamily="18" charset="0"/>
              </a:rPr>
              <a:t>καταναλωτών</a:t>
            </a:r>
          </a:p>
          <a:p>
            <a:pPr marL="0" indent="0">
              <a:buNone/>
            </a:pPr>
            <a:r>
              <a:rPr lang="el-GR" dirty="0" smtClean="0"/>
              <a:t> </a:t>
            </a:r>
            <a:endParaRPr lang="el-GR" dirty="0"/>
          </a:p>
        </p:txBody>
      </p:sp>
      <p:sp>
        <p:nvSpPr>
          <p:cNvPr id="5" name="1 - Τίτλος"/>
          <p:cNvSpPr txBox="1">
            <a:spLocks/>
          </p:cNvSpPr>
          <p:nvPr/>
        </p:nvSpPr>
        <p:spPr bwMode="auto">
          <a:xfrm>
            <a:off x="304800" y="228600"/>
            <a:ext cx="8534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3600" b="1" i="0" u="none" strike="noStrike" kern="0" cap="none" spc="0" normalizeH="0" baseline="0" noProof="0" dirty="0" smtClean="0">
                <a:ln>
                  <a:noFill/>
                </a:ln>
                <a:solidFill>
                  <a:schemeClr val="bg1"/>
                </a:solidFill>
                <a:effectLst/>
                <a:uLnTx/>
                <a:uFillTx/>
                <a:latin typeface="Times New Roman" pitchFamily="18" charset="0"/>
                <a:ea typeface="+mj-ea"/>
                <a:cs typeface="Times New Roman" pitchFamily="18" charset="0"/>
              </a:rPr>
              <a:t>Στόχος επικοινωνίας</a:t>
            </a:r>
            <a:endParaRPr kumimoji="0" lang="el-GR" sz="36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graphicFrame>
        <p:nvGraphicFramePr>
          <p:cNvPr id="4099" name="Object 3"/>
          <p:cNvGraphicFramePr>
            <a:graphicFrameLocks noChangeAspect="1"/>
          </p:cNvGraphicFramePr>
          <p:nvPr/>
        </p:nvGraphicFramePr>
        <p:xfrm>
          <a:off x="685800" y="3962400"/>
          <a:ext cx="8610600" cy="2438400"/>
        </p:xfrm>
        <a:graphic>
          <a:graphicData uri="http://schemas.openxmlformats.org/presentationml/2006/ole">
            <p:oleObj spid="_x0000_s4099" name="Έγγραφο" r:id="rId3" imgW="6204219" imgH="1143164" progId="Word.Document.12">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werpoint-template">
  <a:themeElements>
    <a:clrScheme name="">
      <a:dk1>
        <a:srgbClr val="333333"/>
      </a:dk1>
      <a:lt1>
        <a:srgbClr val="FFFFFF"/>
      </a:lt1>
      <a:dk2>
        <a:srgbClr val="333333"/>
      </a:dk2>
      <a:lt2>
        <a:srgbClr val="1F1F1F"/>
      </a:lt2>
      <a:accent1>
        <a:srgbClr val="434453"/>
      </a:accent1>
      <a:accent2>
        <a:srgbClr val="60616C"/>
      </a:accent2>
      <a:accent3>
        <a:srgbClr val="FFFFFF"/>
      </a:accent3>
      <a:accent4>
        <a:srgbClr val="2A2A2A"/>
      </a:accent4>
      <a:accent5>
        <a:srgbClr val="B0B0B3"/>
      </a:accent5>
      <a:accent6>
        <a:srgbClr val="565761"/>
      </a:accent6>
      <a:hlink>
        <a:srgbClr val="9D9D9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12017</TotalTime>
  <Words>1217</Words>
  <Application>Microsoft Office PowerPoint</Application>
  <PresentationFormat>Προβολή στην οθόνη (4:3)</PresentationFormat>
  <Paragraphs>135</Paragraphs>
  <Slides>26</Slides>
  <Notes>1</Notes>
  <HiddenSlides>0</HiddenSlides>
  <MMClips>0</MMClips>
  <ScaleCrop>false</ScaleCrop>
  <HeadingPairs>
    <vt:vector size="6" baseType="variant">
      <vt:variant>
        <vt:lpstr>Θέμα</vt:lpstr>
      </vt:variant>
      <vt:variant>
        <vt:i4>4</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31" baseType="lpstr">
      <vt:lpstr>Default Design</vt:lpstr>
      <vt:lpstr>1_Custom Design</vt:lpstr>
      <vt:lpstr>2_Custom Design</vt:lpstr>
      <vt:lpstr>powerpoint-template</vt:lpstr>
      <vt:lpstr>Έγγραφο</vt:lpstr>
      <vt:lpstr>Διαφάνεια 1</vt:lpstr>
      <vt:lpstr>Κεφάλαιο 3  ΕΠΙΚΟΙΝΩΝΙΑ  ΜΑΡΚΕΤΙΝΓΚ  </vt:lpstr>
      <vt:lpstr>Διαφάνεια 3</vt:lpstr>
      <vt:lpstr>Διαφάνεια 4</vt:lpstr>
      <vt:lpstr>Διαφάνεια 5</vt:lpstr>
      <vt:lpstr>ΔΙΑΔΙΚΑΣΙΑ ΕΠΙΚΟΙΝΩΝΙΑΣ</vt:lpstr>
      <vt:lpstr>Βήματα ανάπτυξης αποτελεσματικής επικοινωνίας</vt:lpstr>
      <vt:lpstr>Επιλογή της αγοράς – στόχου</vt:lpstr>
      <vt:lpstr>Στόχος Επικοινωνίας</vt:lpstr>
      <vt:lpstr>Σχεδιασμός μηνύματος</vt:lpstr>
      <vt:lpstr>Διαφάνεια 11</vt:lpstr>
      <vt:lpstr>Διαφάνεια 12</vt:lpstr>
      <vt:lpstr>Επιλογή μέσων επικοινωνίας</vt:lpstr>
      <vt:lpstr>Επιλογή της πηγής του μηνύματος</vt:lpstr>
      <vt:lpstr>Ανατροφοδότηση</vt:lpstr>
      <vt:lpstr>Καθορισμός προϋπολογισμού ενεργειών προώθησης</vt:lpstr>
      <vt:lpstr>Κατανομή προϋπολογισμού στο μίγμα μάρκετινγκ</vt:lpstr>
      <vt:lpstr>ΔΙΑΦΗΜΙΣΗ</vt:lpstr>
      <vt:lpstr>ΠΡΟΣΩΠΙΚΗ ΠΩΛΗΣΗ</vt:lpstr>
      <vt:lpstr>ΠΡΟΩΘΗΣΗ ΠΩΛΗΣΕΩΝ</vt:lpstr>
      <vt:lpstr>Δημόσιες σχέσεις</vt:lpstr>
      <vt:lpstr>Διαφάνεια 22</vt:lpstr>
      <vt:lpstr>Στρατηγικές Μίγματος Προώθησης</vt:lpstr>
      <vt:lpstr>Ο Μ. P. Gonring (5) προτείνει έναν κατάλογο ελέγχου σχετικό με την ολοκλήρωση των επικοινωνιών μάρκετινγκ της εταιρείας</vt:lpstr>
      <vt:lpstr>Ο Μ. P. Gonring (5) προτείνει ένα κατάλογο ελέγχου σχετικό με την ολοκλήρωση των επικοινωνιών μάρκετινγκ της εταιρείας συνέχεια</vt:lpstr>
      <vt:lpstr>Διαφάνεια 26</vt:lpstr>
    </vt:vector>
  </TitlesOfParts>
  <Company>eclipsed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eclipse</dc:creator>
  <cp:lastModifiedBy>ADMIN</cp:lastModifiedBy>
  <cp:revision>236</cp:revision>
  <dcterms:created xsi:type="dcterms:W3CDTF">2008-06-20T19:53:10Z</dcterms:created>
  <dcterms:modified xsi:type="dcterms:W3CDTF">2014-03-06T14:27:02Z</dcterms:modified>
</cp:coreProperties>
</file>