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97"/>
  </p:notesMasterIdLst>
  <p:handoutMasterIdLst>
    <p:handoutMasterId r:id="rId98"/>
  </p:handoutMasterIdLst>
  <p:sldIdLst>
    <p:sldId id="311" r:id="rId3"/>
    <p:sldId id="583" r:id="rId4"/>
    <p:sldId id="423" r:id="rId5"/>
    <p:sldId id="457" r:id="rId6"/>
    <p:sldId id="458" r:id="rId7"/>
    <p:sldId id="459" r:id="rId8"/>
    <p:sldId id="460" r:id="rId9"/>
    <p:sldId id="461" r:id="rId10"/>
    <p:sldId id="462" r:id="rId11"/>
    <p:sldId id="463" r:id="rId12"/>
    <p:sldId id="464" r:id="rId13"/>
    <p:sldId id="465" r:id="rId14"/>
    <p:sldId id="466" r:id="rId15"/>
    <p:sldId id="467" r:id="rId16"/>
    <p:sldId id="468" r:id="rId17"/>
    <p:sldId id="469" r:id="rId18"/>
    <p:sldId id="470" r:id="rId19"/>
    <p:sldId id="471" r:id="rId20"/>
    <p:sldId id="472" r:id="rId21"/>
    <p:sldId id="473" r:id="rId22"/>
    <p:sldId id="474" r:id="rId23"/>
    <p:sldId id="475" r:id="rId24"/>
    <p:sldId id="476" r:id="rId25"/>
    <p:sldId id="477" r:id="rId26"/>
    <p:sldId id="478" r:id="rId27"/>
    <p:sldId id="479" r:id="rId28"/>
    <p:sldId id="483" r:id="rId29"/>
    <p:sldId id="484" r:id="rId30"/>
    <p:sldId id="485" r:id="rId31"/>
    <p:sldId id="486" r:id="rId32"/>
    <p:sldId id="487" r:id="rId33"/>
    <p:sldId id="488" r:id="rId34"/>
    <p:sldId id="490" r:id="rId35"/>
    <p:sldId id="491" r:id="rId36"/>
    <p:sldId id="492" r:id="rId37"/>
    <p:sldId id="494" r:id="rId38"/>
    <p:sldId id="495" r:id="rId39"/>
    <p:sldId id="496" r:id="rId40"/>
    <p:sldId id="497" r:id="rId41"/>
    <p:sldId id="498" r:id="rId42"/>
    <p:sldId id="499" r:id="rId43"/>
    <p:sldId id="501" r:id="rId44"/>
    <p:sldId id="502" r:id="rId45"/>
    <p:sldId id="504" r:id="rId46"/>
    <p:sldId id="505" r:id="rId47"/>
    <p:sldId id="506" r:id="rId48"/>
    <p:sldId id="507" r:id="rId49"/>
    <p:sldId id="508" r:id="rId50"/>
    <p:sldId id="511" r:id="rId51"/>
    <p:sldId id="513" r:id="rId52"/>
    <p:sldId id="515" r:id="rId53"/>
    <p:sldId id="516" r:id="rId54"/>
    <p:sldId id="517" r:id="rId55"/>
    <p:sldId id="518" r:id="rId56"/>
    <p:sldId id="519" r:id="rId57"/>
    <p:sldId id="558" r:id="rId58"/>
    <p:sldId id="527" r:id="rId59"/>
    <p:sldId id="528" r:id="rId60"/>
    <p:sldId id="541" r:id="rId61"/>
    <p:sldId id="544" r:id="rId62"/>
    <p:sldId id="545" r:id="rId63"/>
    <p:sldId id="547" r:id="rId64"/>
    <p:sldId id="548" r:id="rId65"/>
    <p:sldId id="549" r:id="rId66"/>
    <p:sldId id="550" r:id="rId67"/>
    <p:sldId id="553" r:id="rId68"/>
    <p:sldId id="554" r:id="rId69"/>
    <p:sldId id="555" r:id="rId70"/>
    <p:sldId id="556" r:id="rId71"/>
    <p:sldId id="557" r:id="rId72"/>
    <p:sldId id="559" r:id="rId73"/>
    <p:sldId id="560" r:id="rId74"/>
    <p:sldId id="561" r:id="rId75"/>
    <p:sldId id="562" r:id="rId76"/>
    <p:sldId id="563" r:id="rId77"/>
    <p:sldId id="564" r:id="rId78"/>
    <p:sldId id="565" r:id="rId79"/>
    <p:sldId id="566" r:id="rId80"/>
    <p:sldId id="567" r:id="rId81"/>
    <p:sldId id="568" r:id="rId82"/>
    <p:sldId id="569" r:id="rId83"/>
    <p:sldId id="570" r:id="rId84"/>
    <p:sldId id="571" r:id="rId85"/>
    <p:sldId id="572" r:id="rId86"/>
    <p:sldId id="573" r:id="rId87"/>
    <p:sldId id="574" r:id="rId88"/>
    <p:sldId id="575" r:id="rId89"/>
    <p:sldId id="576" r:id="rId90"/>
    <p:sldId id="577" r:id="rId91"/>
    <p:sldId id="578" r:id="rId92"/>
    <p:sldId id="579" r:id="rId93"/>
    <p:sldId id="580" r:id="rId94"/>
    <p:sldId id="581" r:id="rId95"/>
    <p:sldId id="582" r:id="rId96"/>
  </p:sldIdLst>
  <p:sldSz cx="9144000" cy="6858000" type="screen4x3"/>
  <p:notesSz cx="7099300" cy="10234613"/>
  <p:custDataLst>
    <p:tags r:id="rId99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365" autoAdjust="0"/>
    <p:restoredTop sz="94660"/>
  </p:normalViewPr>
  <p:slideViewPr>
    <p:cSldViewPr>
      <p:cViewPr>
        <p:scale>
          <a:sx n="75" d="100"/>
          <a:sy n="75" d="100"/>
        </p:scale>
        <p:origin x="-828" y="-7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102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tags" Target="tags/tag1.xml"/><Relationship Id="rId10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5F3809-6622-42DB-B288-7FF059C343ED}" type="datetimeFigureOut">
              <a:rPr lang="el-GR" smtClean="0"/>
              <a:t>19/7/2018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1C0489-6A50-422F-9DF6-ECF2DD7F45B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443398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D35E226D-C6C4-4801-B874-97967BB1E195}" type="datetimeFigureOut">
              <a:rPr lang="el-GR" smtClean="0"/>
              <a:t>19/7/2018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34E90F13-FEAF-4F3F-836B-529B963CC53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9426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7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0.png"/><Relationship Id="rId4" Type="http://schemas.openxmlformats.org/officeDocument/2006/relationships/oleObject" Target="../embeddings/oleObject2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6.png"/><Relationship Id="rId4" Type="http://schemas.openxmlformats.org/officeDocument/2006/relationships/oleObject" Target="../embeddings/oleObject4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8.png"/><Relationship Id="rId4" Type="http://schemas.openxmlformats.org/officeDocument/2006/relationships/oleObject" Target="../embeddings/oleObject6.bin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0.png"/><Relationship Id="rId4" Type="http://schemas.openxmlformats.org/officeDocument/2006/relationships/oleObject" Target="../embeddings/oleObject8.bin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6.png"/><Relationship Id="rId4" Type="http://schemas.openxmlformats.org/officeDocument/2006/relationships/oleObject" Target="../embeddings/oleObject9.bin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1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9.wmf"/><Relationship Id="rId4" Type="http://schemas.openxmlformats.org/officeDocument/2006/relationships/oleObject" Target="../embeddings/oleObject10.bin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0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1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200.png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38.png"/><Relationship Id="rId4" Type="http://schemas.openxmlformats.org/officeDocument/2006/relationships/oleObject" Target="../embeddings/oleObject11.bin"/><Relationship Id="rId9" Type="http://schemas.openxmlformats.org/officeDocument/2006/relationships/image" Target="../media/image40.png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41.png"/><Relationship Id="rId4" Type="http://schemas.openxmlformats.org/officeDocument/2006/relationships/oleObject" Target="../embeddings/oleObject14.bin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42.png"/><Relationship Id="rId4" Type="http://schemas.openxmlformats.org/officeDocument/2006/relationships/oleObject" Target="../embeddings/oleObject15.bin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2996952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 smtClean="0"/>
              <a:t>Διάλεξη </a:t>
            </a:r>
            <a:r>
              <a:rPr lang="en-US" sz="2800" b="1" dirty="0" smtClean="0"/>
              <a:t>2</a:t>
            </a:r>
            <a:r>
              <a:rPr lang="el-GR" sz="2800" b="1" dirty="0" smtClean="0"/>
              <a:t>: Ανάλυση Fourier</a:t>
            </a:r>
            <a:r>
              <a:rPr lang="en-US" sz="2800" b="1" dirty="0" smtClean="0"/>
              <a:t> </a:t>
            </a:r>
            <a:r>
              <a:rPr lang="el-GR" sz="2800" b="1" dirty="0" smtClean="0"/>
              <a:t> και Γραμμικά Φίλτρα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9" name="Picture 2" descr="C:\Users\User\Dropbox\1_ΤΕΙ_ΔΕ\CIED_LOGO\CIED_LOGO_Simple\CIED_LOGO_FOR_WEB\GR\WEB_USE\CIED_LOGO_BLU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8982"/>
            <a:ext cx="44577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67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b="1" dirty="0"/>
              <a:t>2</a:t>
            </a:r>
            <a:r>
              <a:rPr lang="el-GR" b="1" dirty="0" smtClean="0"/>
              <a:t>. </a:t>
            </a:r>
            <a:r>
              <a:rPr lang="el-GR" b="1" dirty="0"/>
              <a:t>Φυσική Σημασία του Μετασχηματισμού </a:t>
            </a:r>
            <a:r>
              <a:rPr lang="el-GR" b="1" dirty="0" smtClean="0"/>
              <a:t>Fourier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2013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Φυσική Σημασία </a:t>
            </a:r>
            <a:r>
              <a:rPr lang="el-GR" dirty="0" smtClean="0"/>
              <a:t>Μετασχηματισμού Fourier (1/2)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 μετασχηματισμός Fourier είναι </a:t>
                </a:r>
                <a:r>
                  <a:rPr lang="el-GR" sz="1800" dirty="0"/>
                  <a:t>γενικά </a:t>
                </a:r>
                <a:r>
                  <a:rPr lang="el-GR" sz="1800" dirty="0" smtClean="0"/>
                  <a:t>μιγαδική συνάρτηση, άρα γράφεται ως</a:t>
                </a:r>
                <a:r>
                  <a:rPr lang="el-GR" sz="1800" dirty="0"/>
                  <a:t>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0" dirty="0" smtClean="0">
                          <a:latin typeface="Cambria Math"/>
                        </a:rPr>
                        <m:t>Χ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r>
                        <a:rPr lang="el-GR" sz="1800" i="1" dirty="0" err="1">
                          <a:latin typeface="Cambria Math"/>
                        </a:rPr>
                        <m:t>𝑅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)+</m:t>
                      </m:r>
                      <m:r>
                        <a:rPr lang="el-GR" sz="1800" i="1" dirty="0" err="1">
                          <a:latin typeface="Cambria Math"/>
                        </a:rPr>
                        <m:t>𝑗𝐼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το </a:t>
                </a:r>
                <a:r>
                  <a:rPr lang="el-GR" sz="1800" dirty="0"/>
                  <a:t>πραγματικό μέρος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𝐼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το </a:t>
                </a:r>
                <a:r>
                  <a:rPr lang="el-GR" sz="1800" dirty="0"/>
                  <a:t>φανταστικό </a:t>
                </a:r>
                <a:r>
                  <a:rPr lang="el-GR" sz="1800" dirty="0" smtClean="0"/>
                  <a:t>μέρος του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𝑋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το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πραγματική συνάρτηση αποδεικνύεται ότι 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</a:t>
                </a:r>
                <a:r>
                  <a:rPr lang="el-GR" sz="1800" b="1" dirty="0"/>
                  <a:t>άρτια </a:t>
                </a:r>
                <a:r>
                  <a:rPr lang="el-GR" sz="1800" dirty="0"/>
                  <a:t>συνάρτηση, ενώ η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Ι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</a:t>
                </a:r>
                <a:r>
                  <a:rPr lang="el-GR" sz="1800" b="1" dirty="0"/>
                  <a:t>περιττή </a:t>
                </a:r>
                <a:r>
                  <a:rPr lang="el-GR" sz="1800" dirty="0"/>
                  <a:t>συνάρτηση και δίνονται 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𝑅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func>
                            <m:func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func>
                          <m:r>
                            <a:rPr lang="el-GR" sz="1800" i="1" dirty="0" err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𝐼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)=−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func>
                            <m:func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func>
                          <m:r>
                            <a:rPr lang="el-GR" sz="1800" i="1" dirty="0" err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3863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Φυσική Σημασία </a:t>
            </a:r>
            <a:r>
              <a:rPr lang="el-GR" dirty="0" smtClean="0"/>
              <a:t>Μετασχηματισμού Fourier (2/2)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 </a:t>
                </a:r>
                <a:r>
                  <a:rPr lang="el-GR" sz="1800" dirty="0"/>
                  <a:t>μετασχηματισμός Fourier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Χ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ως </a:t>
                </a:r>
                <a:r>
                  <a:rPr lang="el-GR" sz="1800" dirty="0"/>
                  <a:t>μιγαδική συνάρτηση, </a:t>
                </a:r>
                <a:r>
                  <a:rPr lang="el-GR" sz="1800" dirty="0" smtClean="0"/>
                  <a:t>γράφεται επίσης </a:t>
                </a:r>
                <a:r>
                  <a:rPr lang="el-GR" sz="1800" dirty="0"/>
                  <a:t>ως: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)=|</m:t>
                      </m:r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)|  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a:rPr lang="el-GR" sz="1800" i="1" dirty="0" err="1">
                        <a:latin typeface="Cambria Math"/>
                      </a:rPr>
                      <m:t>𝑋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)|</m:t>
                    </m:r>
                  </m:oMath>
                </a14:m>
                <a:r>
                  <a:rPr lang="el-GR" sz="1800" dirty="0" smtClean="0"/>
                  <a:t>:</a:t>
                </a:r>
                <a:r>
                  <a:rPr lang="el-GR" sz="1800" dirty="0"/>
                  <a:t> </a:t>
                </a:r>
                <a:r>
                  <a:rPr lang="el-GR" sz="1800" b="1" dirty="0" smtClean="0"/>
                  <a:t>φάσμα </a:t>
                </a:r>
                <a:r>
                  <a:rPr lang="el-GR" sz="1800" b="1" dirty="0"/>
                  <a:t>πλάτους </a:t>
                </a:r>
                <a:r>
                  <a:rPr lang="el-GR" sz="1800" dirty="0"/>
                  <a:t>(</a:t>
                </a:r>
                <a:r>
                  <a:rPr lang="el-GR" sz="1800" dirty="0" err="1"/>
                  <a:t>amplitude</a:t>
                </a:r>
                <a:r>
                  <a:rPr lang="el-GR" sz="1800" dirty="0"/>
                  <a:t> </a:t>
                </a:r>
                <a:r>
                  <a:rPr lang="el-GR" sz="1800" dirty="0" err="1"/>
                  <a:t>spectrum</a:t>
                </a:r>
                <a:r>
                  <a:rPr lang="el-GR" sz="1800" dirty="0" smtClean="0"/>
                  <a:t>)</a:t>
                </a:r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𝜑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:</a:t>
                </a:r>
                <a:r>
                  <a:rPr lang="el-GR" sz="1800" dirty="0"/>
                  <a:t> </a:t>
                </a:r>
                <a:r>
                  <a:rPr lang="el-GR" sz="1800" b="1" dirty="0"/>
                  <a:t>φάσμα φάσης </a:t>
                </a:r>
                <a:r>
                  <a:rPr lang="el-GR" sz="1800" dirty="0"/>
                  <a:t>(</a:t>
                </a:r>
                <a:r>
                  <a:rPr lang="el-GR" sz="1800" dirty="0" err="1"/>
                  <a:t>phase</a:t>
                </a:r>
                <a:r>
                  <a:rPr lang="el-GR" sz="1800" dirty="0"/>
                  <a:t> </a:t>
                </a:r>
                <a:r>
                  <a:rPr lang="el-GR" sz="1800" dirty="0" err="1"/>
                  <a:t>spectrum</a:t>
                </a:r>
                <a:r>
                  <a:rPr lang="el-GR" sz="1800" dirty="0"/>
                  <a:t>) </a:t>
                </a: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φάσμα </a:t>
                </a:r>
                <a:r>
                  <a:rPr lang="el-GR" sz="1800" dirty="0"/>
                  <a:t>του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είναι </a:t>
                </a:r>
                <a:r>
                  <a:rPr lang="el-GR" sz="1800" b="1" dirty="0"/>
                  <a:t>συνεχές</a:t>
                </a:r>
                <a:r>
                  <a:rPr lang="el-GR" sz="1800" dirty="0"/>
                  <a:t>, σε αντίθεση με το φάσμα των σειρών Fourier που είναι διακριτό. </a:t>
                </a:r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πλάτος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m:rPr>
                        <m:sty m:val="p"/>
                      </m:rPr>
                      <a:rPr lang="el-GR" sz="1800" i="0" dirty="0" err="1">
                        <a:latin typeface="Cambria Math"/>
                      </a:rPr>
                      <m:t>Χ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)|</m:t>
                    </m:r>
                  </m:oMath>
                </a14:m>
                <a:r>
                  <a:rPr lang="el-GR" sz="1800" dirty="0"/>
                  <a:t> και η φάση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𝜑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υπολογίζονται από: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|</m:t>
                      </m:r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)|=</m:t>
                      </m:r>
                      <m:rad>
                        <m:radPr>
                          <m:degHide m:val="on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 err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ra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𝜑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unc>
                        <m:func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 smtClean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𝐼</m:t>
                                  </m:r>
                                  <m:d>
                                    <m:d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𝑅</m:t>
                                  </m:r>
                                  <m:d>
                                    <m:d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r="-1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8169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b="1" dirty="0"/>
              <a:t>3</a:t>
            </a:r>
            <a:r>
              <a:rPr lang="el-GR" b="1" dirty="0" smtClean="0"/>
              <a:t>. </a:t>
            </a:r>
            <a:r>
              <a:rPr lang="el-GR" b="1" dirty="0"/>
              <a:t>Συνθήκες Ύπαρξης του Μετασχηματισμού </a:t>
            </a:r>
            <a:r>
              <a:rPr lang="el-GR" b="1" dirty="0" smtClean="0"/>
              <a:t>Fourier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0923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Συνθήκες Ύπαρξης του Μετασχηματισμού </a:t>
            </a:r>
            <a:r>
              <a:rPr lang="el-GR" dirty="0" smtClean="0"/>
              <a:t>Fourier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Τα ολοκληρώματα ορισμού του ευθύ και του αντίστροφου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δεν </a:t>
                </a:r>
                <a:r>
                  <a:rPr lang="el-GR" sz="1800" dirty="0"/>
                  <a:t>υπάρχουν </a:t>
                </a:r>
                <a:r>
                  <a:rPr lang="el-GR" sz="1800" dirty="0" smtClean="0"/>
                  <a:t>πάντα.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Οι </a:t>
                </a:r>
                <a:r>
                  <a:rPr lang="el-GR" sz="1800" dirty="0"/>
                  <a:t>ικανές συνθήκες για να υπάρχει ο μετασχηματισμός Fourier ενός σήματος είναι οι συνθήκες </a:t>
                </a:r>
                <a:r>
                  <a:rPr lang="el-GR" sz="1800" dirty="0" err="1"/>
                  <a:t>Dirichlet</a:t>
                </a:r>
                <a:r>
                  <a:rPr lang="el-GR" sz="1800" dirty="0"/>
                  <a:t>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/>
                  <a:t>Ικανή Συνθήκη 1</a:t>
                </a:r>
                <a:r>
                  <a:rPr lang="el-GR" sz="1800" dirty="0"/>
                  <a:t>. 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να είναι απόλυτα </a:t>
                </a:r>
                <a:r>
                  <a:rPr lang="el-GR" sz="1800" dirty="0" smtClean="0"/>
                  <a:t>ολοκληρώσιμη, </a:t>
                </a:r>
                <a:r>
                  <a:rPr lang="el-GR" sz="1800" dirty="0"/>
                  <a:t>δηλαδή να ισχύει: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&lt;+∞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35560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ή με άλλα λόγια, το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να είναι χρονικώς πεπερασμένο </a:t>
                </a:r>
                <a:r>
                  <a:rPr lang="el-GR" sz="1800" dirty="0" smtClean="0"/>
                  <a:t>δηλ. να είναι σήμα ενέργειας</a:t>
                </a:r>
                <a:r>
                  <a:rPr lang="el-GR" sz="1800" dirty="0"/>
                  <a:t>. Η συνθήκη αυτή είναι ικανή αλλά όχι αναγκαία</a:t>
                </a:r>
                <a:r>
                  <a:rPr lang="el-GR" sz="1800" dirty="0" smtClean="0"/>
                  <a:t>.</a:t>
                </a:r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/>
                  <a:t>Ικανή Συνθήκη 2</a:t>
                </a:r>
                <a:r>
                  <a:rPr lang="el-GR" sz="1800" dirty="0"/>
                  <a:t>. 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να είναι συνεχής ή να περιέχει πεπερασμένο αριθμό ασυνεχειών, καθεμιά από τις οποίες να είναι πεπερασμένου ύψους.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/>
                  <a:t>Ικανή Συνθήκη 3</a:t>
                </a:r>
                <a:r>
                  <a:rPr lang="el-GR" sz="1800" dirty="0"/>
                  <a:t>. 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να είναι φραγμένης κύμανσης, δηλαδή </a:t>
                </a:r>
                <a:r>
                  <a:rPr lang="el-GR" sz="1800" dirty="0" smtClean="0"/>
                  <a:t>να μπορεί </a:t>
                </a:r>
                <a:r>
                  <a:rPr lang="el-GR" sz="1800" dirty="0"/>
                  <a:t>να παρασταθεί με καμπύλη πεπερασμένου μήκους σε οποιοδήποτε πεπερασμένο χρονικό διάστημα</a:t>
                </a:r>
                <a:r>
                  <a:rPr lang="el-GR" sz="1800" dirty="0" smtClean="0"/>
                  <a:t>.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88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137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ο μετασχηματισμός Fourier του κρουστικού παλμού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𝛿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Από τον ορισμό του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έχουμε:</a:t>
                </a:r>
                <a:r>
                  <a:rPr lang="en-US" sz="1800" dirty="0" smtClean="0"/>
                  <a:t>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0" dirty="0" err="1">
                          <a:latin typeface="Cambria Math"/>
                        </a:rPr>
                        <m:t>Δ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𝑑𝑡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=1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Χρησιμοποιήθηκε </a:t>
                </a:r>
                <a:r>
                  <a:rPr lang="el-GR" sz="1800" dirty="0"/>
                  <a:t>η ιδιότητα ολίσθησης </a:t>
                </a:r>
                <a:r>
                  <a:rPr lang="el-GR" sz="1800" dirty="0" smtClean="0"/>
                  <a:t>της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𝛿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: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el-GR" sz="1800" i="1" dirty="0" smtClean="0">
                            <a:latin typeface="Cambria Math"/>
                          </a:rPr>
                          <m:t>−∞</m:t>
                        </m:r>
                      </m:sub>
                      <m:sup>
                        <m:r>
                          <a:rPr lang="el-GR" sz="1800" i="1" dirty="0" smtClean="0">
                            <a:latin typeface="Cambria Math"/>
                          </a:rPr>
                          <m:t>∞</m:t>
                        </m:r>
                      </m:sup>
                      <m:e>
                        <m:r>
                          <a:rPr lang="el-GR" sz="1800" i="1" dirty="0" smtClean="0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el-GR" sz="1800" i="1" dirty="0" smtClean="0">
                            <a:latin typeface="Cambria Math"/>
                          </a:rPr>
                          <m:t>𝛿</m:t>
                        </m:r>
                        <m:d>
                          <m:d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l-GR" sz="1800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l-GR" sz="1800" i="1" dirty="0" smtClean="0">
                            <a:latin typeface="Cambria Math"/>
                          </a:rPr>
                          <m:t> 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𝑑𝑡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=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800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Στο </a:t>
                </a:r>
                <a:r>
                  <a:rPr lang="el-GR" sz="1800" dirty="0"/>
                  <a:t>φάσμα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Δ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υπάρχουν </a:t>
                </a:r>
                <a:r>
                  <a:rPr lang="el-GR" sz="1800" dirty="0"/>
                  <a:t>άπειρες συχνότητες με μοναδιαίο πλάτος και μηδενική φάση. Αυτό εξηγεί την σπουδαία αξία της κρουστικής απόκρισης στην ανάλυση ΓΧΑ συστημάτων.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159" b="14766"/>
          <a:stretch>
            <a:fillRect/>
          </a:stretch>
        </p:blipFill>
        <p:spPr bwMode="auto">
          <a:xfrm>
            <a:off x="1763688" y="3429000"/>
            <a:ext cx="2161742" cy="174668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2408140"/>
              </p:ext>
            </p:extLst>
          </p:nvPr>
        </p:nvGraphicFramePr>
        <p:xfrm>
          <a:off x="4408853" y="3500611"/>
          <a:ext cx="2971459" cy="17285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Bitmap Image" r:id="rId5" imgW="1991003" imgH="1152381" progId="Paint.Picture">
                  <p:embed/>
                </p:oleObj>
              </mc:Choice>
              <mc:Fallback>
                <p:oleObj name="Bitmap Image" r:id="rId5" imgW="1991003" imgH="1152381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8853" y="3500611"/>
                        <a:ext cx="2971459" cy="17285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7995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του σήματος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>
                        <a:latin typeface="Cambria Math"/>
                      </a:rPr>
                      <m:t>𝛿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𝑡</m:t>
                    </m:r>
                    <m:r>
                      <a:rPr lang="en-US" sz="1800" i="1" dirty="0">
                        <a:latin typeface="Cambria Math"/>
                      </a:rPr>
                      <m:t>+1)+</m:t>
                    </m:r>
                    <m:r>
                      <a:rPr lang="el-GR" sz="1800" i="1" dirty="0">
                        <a:latin typeface="Cambria Math"/>
                      </a:rPr>
                      <m:t>𝛿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𝑡</m:t>
                    </m:r>
                    <m:r>
                      <a:rPr lang="en-US" sz="1800" i="1" dirty="0">
                        <a:latin typeface="Cambria Math"/>
                      </a:rPr>
                      <m:t>−1)</m:t>
                    </m:r>
                  </m:oMath>
                </a14:m>
                <a:endParaRPr lang="en-US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Από τον ορισμό του μετασχηματισμού </a:t>
                </a:r>
                <a:r>
                  <a:rPr lang="en-US" sz="1800" dirty="0"/>
                  <a:t>Fourier </a:t>
                </a:r>
                <a:r>
                  <a:rPr lang="el-GR" sz="1800" dirty="0"/>
                  <a:t>έχουμε: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𝑋</m:t>
                      </m:r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  <m:nary>
                            <m:nary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−∞</m:t>
                              </m:r>
                            </m:sub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+∞</m:t>
                              </m:r>
                            </m:sup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𝛿</m:t>
                              </m:r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 dirty="0" err="1">
                                  <a:latin typeface="Cambria Math"/>
                                </a:rPr>
                                <m:t>𝑑𝑡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+</m:t>
                              </m:r>
                              <m:nary>
                                <m:nary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−∞</m:t>
                                  </m:r>
                                </m:sub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+∞</m:t>
                                  </m:r>
                                </m:sup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𝛿</m:t>
                                  </m:r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  <m:sSup>
                                    <m:sSup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sup>
                                  </m:sSup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𝑑𝑡</m:t>
                                  </m:r>
                                </m:e>
                              </m:nary>
                            </m:e>
                          </m:nary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Χρησιμοποιούμε τη γνωστή ιδιότητα της συνάρτησης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𝛿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𝑡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/>
                  <a:t>: 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 dirty="0" smtClean="0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 dirty="0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Ως συνάρτηση </a:t>
                </a:r>
                <a:r>
                  <a:rPr lang="el-GR" sz="1800" dirty="0"/>
                  <a:t>δοκιμής θεωρούμε την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𝜑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𝑡</m:t>
                    </m:r>
                    <m:r>
                      <a:rPr lang="en-US" sz="1800" i="1" dirty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n-US" sz="18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>
                            <a:latin typeface="Cambria Math"/>
                          </a:rPr>
                          <m:t>−</m:t>
                        </m:r>
                        <m:r>
                          <a:rPr lang="en-US" sz="1800" i="1" dirty="0">
                            <a:latin typeface="Cambria Math"/>
                          </a:rPr>
                          <m:t>𝑗</m:t>
                        </m:r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sz="1800" dirty="0"/>
                  <a:t>, </a:t>
                </a:r>
                <a:r>
                  <a:rPr lang="el-GR" sz="1800" dirty="0"/>
                  <a:t>οπότε </a:t>
                </a:r>
                <a:r>
                  <a:rPr lang="el-GR" sz="1800" dirty="0" smtClean="0"/>
                  <a:t>έχουμε:</a:t>
                </a: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= −1</m:t>
                          </m:r>
                        </m:sub>
                      </m:sSub>
                      <m:r>
                        <a:rPr lang="en-US" sz="1800" i="1" dirty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= 1</m:t>
                          </m:r>
                        </m:sub>
                      </m:sSub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1800" i="1" dirty="0" err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 err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i="0" dirty="0" err="1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8043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της συνάρτησης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)=</m:t>
                    </m:r>
                    <m:r>
                      <a:rPr lang="en-US" sz="1800" i="1" dirty="0" smtClean="0">
                        <a:latin typeface="Cambria Math"/>
                      </a:rPr>
                      <m:t>𝐴</m:t>
                    </m:r>
                    <m:r>
                      <a:rPr lang="en-US" sz="1800" i="1" dirty="0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 smtClean="0">
                            <a:latin typeface="Cambria Math"/>
                          </a:rPr>
                          <m:t>−</m:t>
                        </m:r>
                        <m:r>
                          <a:rPr lang="el-GR" sz="1800" i="1" dirty="0">
                            <a:latin typeface="Cambria Math"/>
                          </a:rPr>
                          <m:t>𝛼</m:t>
                        </m:r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n-US" sz="1800" i="1" dirty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Από την εξίσωση ορισμού του μετασχηματισμού </a:t>
                </a:r>
                <a:r>
                  <a:rPr lang="en-US" sz="1800" dirty="0"/>
                  <a:t>Fourier </a:t>
                </a:r>
                <a:r>
                  <a:rPr lang="el-GR" sz="1800" dirty="0"/>
                  <a:t>θα έχουμε: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𝑋</m:t>
                      </m:r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𝐴</m:t>
                          </m:r>
                          <m:nary>
                            <m:nary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𝛼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 dirty="0" err="1">
                                  <a:latin typeface="Cambria Math"/>
                                </a:rPr>
                                <m:t>𝑑𝑡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𝐴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den>
                              </m:f>
                            </m:e>
                          </m:nary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3449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της συνάρτησης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 smtClean="0">
                            <a:latin typeface="Cambria Math"/>
                          </a:rPr>
                          <m:t>−</m:t>
                        </m:r>
                        <m:r>
                          <a:rPr lang="el-GR" sz="1800" i="1" dirty="0">
                            <a:latin typeface="Cambria Math"/>
                          </a:rPr>
                          <m:t>𝛼</m:t>
                        </m:r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sup>
                    </m:sSup>
                    <m:func>
                      <m:func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 i="0" dirty="0" err="1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800" i="1" dirty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 dirty="0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800" i="1" dirty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1800" i="1" dirty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func>
                    <m:r>
                      <a:rPr lang="en-US" sz="1800" i="1" dirty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endParaRPr lang="en-US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Από τον ορισμό του μετασχηματισμού </a:t>
                </a:r>
                <a:r>
                  <a:rPr lang="en-US" sz="1800" dirty="0"/>
                  <a:t>Fourier </a:t>
                </a:r>
                <a:r>
                  <a:rPr lang="el-GR" sz="1800" dirty="0"/>
                  <a:t>και αντικαθιστώντας το συνημίτονο από τον τύπο του </a:t>
                </a:r>
                <a:r>
                  <a:rPr lang="en-US" sz="1800" dirty="0"/>
                  <a:t>Euler, </a:t>
                </a:r>
                <a:r>
                  <a:rPr lang="el-GR" sz="1800" dirty="0"/>
                  <a:t>προκύπτει: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</m:e>
                      </m:nary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sSub>
                                        <m:sSub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sup>
                                  </m:s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sSub>
                                        <m:sSub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l-GR" sz="18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nary>
                            <m:nary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 dirty="0" smtClean="0"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800" i="1" dirty="0" smtClean="0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 smtClean="0">
                                      <a:latin typeface="Cambria Math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sz="1800" i="1" dirty="0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𝛼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d>
                                        <m:dPr>
                                          <m:ctrlPr>
                                            <a:rPr lang="en-US" sz="1800" i="1" dirty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d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 dirty="0" err="1">
                                  <a:latin typeface="Cambria Math"/>
                                </a:rPr>
                                <m:t>𝑑𝑡</m:t>
                              </m:r>
                            </m:e>
                          </m:nary>
                          <m:r>
                            <a:rPr lang="en-US" sz="1800" i="1" dirty="0">
                              <a:latin typeface="Cambria Math"/>
                            </a:rPr>
                            <m:t>+ </m:t>
                          </m:r>
                          <m:nary>
                            <m:nary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𝛼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d>
                                        <m:dPr>
                                          <m:ctrlPr>
                                            <a:rPr lang="en-US" sz="1800" i="1" dirty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d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 dirty="0" err="1">
                                  <a:latin typeface="Cambria Math"/>
                                </a:rPr>
                                <m:t>𝑑𝑡</m:t>
                              </m:r>
                            </m:e>
                          </m:nary>
                        </m:e>
                      </m:d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 dirty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𝛼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+2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𝜔𝛼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5949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του μοναδιαίου τετραγωνικού παλμού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𝛱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𝛵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1800" dirty="0"/>
                  <a:t>  </a:t>
                </a:r>
                <a:r>
                  <a:rPr lang="el-GR" sz="1800" dirty="0"/>
                  <a:t>διάρκειας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2</m:t>
                    </m:r>
                    <m:r>
                      <a:rPr lang="el-GR" sz="1800" i="1" dirty="0">
                        <a:latin typeface="Cambria Math"/>
                      </a:rPr>
                      <m:t>𝛵</m:t>
                    </m:r>
                  </m:oMath>
                </a14:m>
                <a:r>
                  <a:rPr lang="el-GR" sz="1800" dirty="0"/>
                  <a:t>, δηλαδή: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	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)≡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𝛱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𝛵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𝑡</m:t>
                    </m:r>
                    <m:r>
                      <a:rPr lang="en-US" sz="1800" i="1" dirty="0">
                        <a:latin typeface="Cambria Math"/>
                      </a:rPr>
                      <m:t>)=</m:t>
                    </m:r>
                    <m:d>
                      <m:dPr>
                        <m:begChr m:val="{"/>
                        <m:endChr m:val=""/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1,       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1800" i="1" dirty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800" i="1" dirty="0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en-US" sz="1800" i="1" dirty="0">
                                <a:latin typeface="Cambria Math"/>
                              </a:rPr>
                              <m:t>≤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𝑇</m:t>
                            </m:r>
                          </m:e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0,       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1800" i="1" dirty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800" i="1" dirty="0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en-US" sz="1800" i="1" dirty="0">
                                <a:latin typeface="Cambria Math"/>
                              </a:rPr>
                              <m:t>&gt;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𝑇</m:t>
                            </m:r>
                          </m:e>
                        </m:eqArr>
                      </m:e>
                    </m:d>
                  </m:oMath>
                </a14:m>
                <a:endParaRPr lang="en-US" sz="1800" i="1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Επειδή το σήμα είναι μηδέν για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&lt;−</m:t>
                    </m:r>
                    <m:r>
                      <a:rPr lang="en-US" sz="18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&gt;</m:t>
                    </m:r>
                    <m:r>
                      <a:rPr lang="en-US" sz="18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sz="1800" dirty="0"/>
                  <a:t>, </a:t>
                </a:r>
                <a:r>
                  <a:rPr lang="el-GR" sz="1800" dirty="0"/>
                  <a:t>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είναι: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</m:e>
                      </m:nary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𝑇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𝑇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𝑇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𝑇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𝑗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𝑇</m:t>
                            </m:r>
                          </m:e>
                        </m:mr>
                        <m:m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𝑇</m:t>
                            </m:r>
                          </m:e>
                        </m:mr>
                      </m:m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𝑇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</m:d>
                            </m:sup>
                          </m:sSup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 [</m:t>
                      </m:r>
                      <m:sSup>
                        <m:sSup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𝑇</m:t>
                          </m:r>
                        </m:sup>
                      </m:sSup>
                      <m:r>
                        <a:rPr lang="en-US" sz="1800" i="1" dirty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sz="1800" i="1" dirty="0" err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 err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𝑇</m:t>
                          </m:r>
                        </m:sup>
                      </m:sSup>
                      <m:r>
                        <a:rPr lang="en-US" sz="1800" i="1" dirty="0">
                          <a:latin typeface="Cambria Math"/>
                        </a:rPr>
                        <m:t> ]=</m:t>
                      </m:r>
                      <m:func>
                        <m:func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fName>
                        <m:e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i="0" dirty="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</m:d>
                                </m:e>
                              </m:func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Στην </a:t>
                </a:r>
                <a:r>
                  <a:rPr lang="el-GR" sz="1800" dirty="0"/>
                  <a:t>επίλυση χρησιμοποιήθηκαν οι γνωστές σχέσεις του </a:t>
                </a:r>
                <a:r>
                  <a:rPr lang="en-US" sz="1800" dirty="0"/>
                  <a:t>Euler, </a:t>
                </a:r>
                <a:r>
                  <a:rPr lang="el-GR" sz="1800" dirty="0"/>
                  <a:t>δηλ.:</a:t>
                </a:r>
              </a:p>
              <a:p>
                <a:pPr marL="0" indent="0" algn="ctr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 smtClean="0">
                            <a:latin typeface="Cambria Math"/>
                          </a:rPr>
                          <m:t>𝑗</m:t>
                        </m:r>
                        <m:r>
                          <a:rPr lang="el-GR" sz="1800" i="1" dirty="0">
                            <a:latin typeface="Cambria Math"/>
                          </a:rPr>
                          <m:t>𝜃</m:t>
                        </m:r>
                      </m:sup>
                    </m:sSup>
                    <m:r>
                      <a:rPr lang="el-GR" sz="1800" i="1" dirty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sz="1800" i="1" dirty="0" err="1">
                        <a:latin typeface="Cambria Math"/>
                      </a:rPr>
                      <m:t>cos</m:t>
                    </m:r>
                    <m:r>
                      <a:rPr lang="el-GR" sz="1800" i="1" dirty="0">
                        <a:latin typeface="Cambria Math"/>
                      </a:rPr>
                      <m:t>𝜃</m:t>
                    </m:r>
                    <m:r>
                      <a:rPr lang="el-GR" sz="1800" i="1" dirty="0">
                        <a:latin typeface="Cambria Math"/>
                      </a:rPr>
                      <m:t>+</m:t>
                    </m:r>
                    <m:r>
                      <a:rPr lang="en-US" sz="1800" i="1" dirty="0" err="1">
                        <a:latin typeface="Cambria Math"/>
                      </a:rPr>
                      <m:t>𝑗𝑠𝑖𝑛</m:t>
                    </m:r>
                    <m:r>
                      <a:rPr lang="el-GR" sz="1800" i="1" dirty="0">
                        <a:latin typeface="Cambria Math"/>
                      </a:rPr>
                      <m:t>𝜃</m:t>
                    </m:r>
                  </m:oMath>
                </a14:m>
                <a:r>
                  <a:rPr lang="el-GR" sz="1800" dirty="0"/>
                  <a:t>  και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 smtClean="0">
                            <a:latin typeface="Cambria Math"/>
                          </a:rPr>
                          <m:t>−</m:t>
                        </m:r>
                        <m:r>
                          <a:rPr lang="en-US" sz="1800" i="1" dirty="0" smtClean="0">
                            <a:latin typeface="Cambria Math"/>
                          </a:rPr>
                          <m:t>𝑗</m:t>
                        </m:r>
                        <m:r>
                          <a:rPr lang="el-GR" sz="1800" i="1" dirty="0">
                            <a:latin typeface="Cambria Math"/>
                          </a:rPr>
                          <m:t>𝜃</m:t>
                        </m:r>
                      </m:sup>
                    </m:sSup>
                    <m:r>
                      <a:rPr lang="el-GR" sz="1800" i="1" dirty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sz="1800" i="1" dirty="0" err="1">
                        <a:latin typeface="Cambria Math"/>
                      </a:rPr>
                      <m:t>cos</m:t>
                    </m:r>
                    <m:r>
                      <a:rPr lang="el-GR" sz="1800" i="1" dirty="0">
                        <a:latin typeface="Cambria Math"/>
                      </a:rPr>
                      <m:t>𝜃</m:t>
                    </m:r>
                    <m:r>
                      <a:rPr lang="el-GR" sz="1800" i="1" dirty="0">
                        <a:latin typeface="Cambria Math"/>
                      </a:rPr>
                      <m:t>−</m:t>
                    </m:r>
                    <m:r>
                      <a:rPr lang="en-US" sz="1800" i="1" dirty="0" err="1">
                        <a:latin typeface="Cambria Math"/>
                      </a:rPr>
                      <m:t>𝑗𝑠𝑖𝑛</m:t>
                    </m:r>
                    <m:r>
                      <a:rPr lang="el-GR" sz="1800" i="1" dirty="0">
                        <a:latin typeface="Cambria Math"/>
                      </a:rPr>
                      <m:t>𝜃</m:t>
                    </m:r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6121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83568" y="2996952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4000" b="1" dirty="0" smtClean="0"/>
              <a:t>Μέρος 1: Ανάλυση </a:t>
            </a:r>
            <a:r>
              <a:rPr lang="en-US" sz="4000" b="1" dirty="0" smtClean="0"/>
              <a:t>Fourier</a:t>
            </a:r>
            <a:endParaRPr lang="el-GR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388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l-GR" dirty="0"/>
              <a:t>5</a:t>
            </a:r>
            <a:r>
              <a:rPr lang="el-GR" dirty="0" smtClean="0"/>
              <a:t>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ctr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 </a:t>
                </a:r>
                <a:r>
                  <a:rPr lang="el-GR" sz="1800" dirty="0"/>
                  <a:t>τετραγωνικός παλμός διάρκειας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2</m:t>
                    </m:r>
                    <m:r>
                      <m:rPr>
                        <m:sty m:val="p"/>
                      </m:rPr>
                      <a:rPr lang="el-GR" sz="1800" i="0" dirty="0">
                        <a:latin typeface="Cambria Math"/>
                      </a:rPr>
                      <m:t>Τ</m:t>
                    </m:r>
                  </m:oMath>
                </a14:m>
                <a:r>
                  <a:rPr lang="el-GR" sz="1800" dirty="0"/>
                  <a:t> και ο μετασχηματισμός Fourier του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Παρατηρήσεις</a:t>
                </a:r>
                <a:r>
                  <a:rPr lang="el-GR" sz="1800" dirty="0" smtClean="0"/>
                  <a:t>:</a:t>
                </a:r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l-GR" sz="1800" dirty="0" smtClean="0"/>
                  <a:t>Ο μετασχηματισμός </a:t>
                </a:r>
                <a:r>
                  <a:rPr lang="el-GR" sz="1800" dirty="0"/>
                  <a:t>Fourier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γενικά είναι μία μιγαδική συνάρτηση, </a:t>
                </a:r>
                <a:r>
                  <a:rPr lang="el-GR" sz="1800" dirty="0" smtClean="0"/>
                  <a:t>όμως στην </a:t>
                </a:r>
                <a:r>
                  <a:rPr lang="el-GR" sz="1800" dirty="0"/>
                  <a:t>περίπτωση του τετραγωνικού παλμού είναι μια πραγματική </a:t>
                </a:r>
                <a:r>
                  <a:rPr lang="el-GR" sz="1800" dirty="0" smtClean="0"/>
                  <a:t>συνάρτηση.</a:t>
                </a:r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τιμή του μετασχηματισμού Fourier στη συχνότητα μηδέν υπολογίζεται από το παρακάτω όριο: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l-GR" sz="1800" i="1" dirty="0" smtClean="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  <m:func>
                                <m:func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l-GR" sz="1800" i="0" dirty="0" smtClean="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</m:d>
                                </m:e>
                              </m:func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func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limLow>
                        <m:limLow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limLowPr>
                        <m:e>
                          <m:r>
                            <m:rPr>
                              <m:sty m:val="p"/>
                            </m:rPr>
                            <a:rPr lang="el-GR" sz="1800" i="1" dirty="0" smtClean="0">
                              <a:latin typeface="Cambria Math"/>
                            </a:rPr>
                            <m:t>lim</m:t>
                          </m:r>
                        </m:e>
                        <m:lim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→0</m:t>
                          </m:r>
                        </m:lim>
                      </m:limLow>
                      <m:r>
                        <a:rPr lang="el-GR" sz="1800" i="1" dirty="0" smtClean="0">
                          <a:latin typeface="Cambria Math"/>
                        </a:rPr>
                        <m:t>2 </m:t>
                      </m:r>
                      <m:r>
                        <a:rPr lang="el-GR" sz="1800" i="1" dirty="0" smtClean="0">
                          <a:latin typeface="Cambria Math"/>
                        </a:rPr>
                        <m:t>𝑇</m:t>
                      </m:r>
                      <m:func>
                        <m:func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800" i="0" dirty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e>
                      </m:func>
                      <m:r>
                        <a:rPr lang="el-GR" sz="1800" i="1" dirty="0" smtClean="0">
                          <a:latin typeface="Cambria Math"/>
                        </a:rPr>
                        <m:t>=2</m:t>
                      </m:r>
                      <m:r>
                        <a:rPr lang="el-GR" sz="1800" i="1" dirty="0" smtClean="0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633175"/>
              </p:ext>
            </p:extLst>
          </p:nvPr>
        </p:nvGraphicFramePr>
        <p:xfrm>
          <a:off x="1109615" y="1268759"/>
          <a:ext cx="2798381" cy="1656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0" name="Bitmap Image" r:id="rId4" imgW="1867161" imgH="1104762" progId="Paint.Picture">
                  <p:embed/>
                </p:oleObj>
              </mc:Choice>
              <mc:Fallback>
                <p:oleObj name="Bitmap Image" r:id="rId4" imgW="1867161" imgH="1104762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9615" y="1268759"/>
                        <a:ext cx="2798381" cy="16561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0747396"/>
              </p:ext>
            </p:extLst>
          </p:nvPr>
        </p:nvGraphicFramePr>
        <p:xfrm>
          <a:off x="4355976" y="1052736"/>
          <a:ext cx="3790821" cy="185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1" name="Bitmap Image" r:id="rId6" imgW="2180952" imgH="1066667" progId="Paint.Picture">
                  <p:embed/>
                </p:oleObj>
              </mc:Choice>
              <mc:Fallback>
                <p:oleObj name="Bitmap Image" r:id="rId6" imgW="2180952" imgH="1066667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1052736"/>
                        <a:ext cx="3790821" cy="18573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502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355600" indent="-35560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3. 	Οι </a:t>
                </a:r>
                <a:r>
                  <a:rPr lang="el-GR" sz="1800" dirty="0"/>
                  <a:t>τιμές στις οποίες μηδενίζεται 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τα </a:t>
                </a:r>
                <a:r>
                  <a:rPr lang="el-GR" sz="1800" b="1" dirty="0"/>
                  <a:t>φασματικά μηδενικά</a:t>
                </a:r>
                <a:r>
                  <a:rPr lang="el-GR" sz="1800" dirty="0"/>
                  <a:t>, δίνονται από την εξίσωση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1" dirty="0" smtClean="0">
                        <a:latin typeface="Cambria Math"/>
                      </a:rPr>
                      <m:t>sin</m:t>
                    </m:r>
                    <m:r>
                      <a:rPr lang="el-GR" sz="1800" i="1" dirty="0" smtClean="0">
                        <a:latin typeface="Cambria Math"/>
                      </a:rPr>
                      <m:t>⁡(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𝑇</m:t>
                    </m:r>
                    <m:r>
                      <a:rPr lang="el-GR" sz="1800" i="1" dirty="0" smtClean="0">
                        <a:latin typeface="Cambria Math"/>
                      </a:rPr>
                      <m:t>)=0</m:t>
                    </m:r>
                  </m:oMath>
                </a14:m>
                <a:r>
                  <a:rPr lang="el-GR" sz="1800" dirty="0"/>
                  <a:t> και είναι οι συχνότητες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r>
                      <a:rPr lang="el-GR" sz="1800" i="1" dirty="0" smtClean="0">
                        <a:latin typeface="Cambria Math"/>
                      </a:rPr>
                      <m:t>𝑘</m:t>
                    </m:r>
                    <m:r>
                      <a:rPr lang="el-GR" sz="1800" i="1" dirty="0" smtClean="0">
                        <a:latin typeface="Cambria Math"/>
                      </a:rPr>
                      <m:t>𝜋</m:t>
                    </m:r>
                    <m:r>
                      <a:rPr lang="el-GR" sz="1800" i="1" dirty="0">
                        <a:latin typeface="Cambria Math"/>
                      </a:rPr>
                      <m:t>/</m:t>
                    </m:r>
                    <m:r>
                      <a:rPr lang="el-GR" sz="1800" i="1" dirty="0">
                        <a:latin typeface="Cambria Math"/>
                      </a:rPr>
                      <m:t>𝑇</m:t>
                    </m:r>
                  </m:oMath>
                </a14:m>
                <a:r>
                  <a:rPr lang="el-GR" sz="1800" dirty="0"/>
                  <a:t>, όπου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𝑘</m:t>
                    </m:r>
                    <m:r>
                      <a:rPr lang="el-GR" sz="1800" i="1" dirty="0" smtClean="0">
                        <a:latin typeface="Cambria Math"/>
                      </a:rPr>
                      <m:t>=±1,±2,…</m:t>
                    </m:r>
                  </m:oMath>
                </a14:m>
                <a:r>
                  <a:rPr lang="el-GR" sz="1800" dirty="0"/>
                  <a:t> </a:t>
                </a:r>
              </a:p>
              <a:p>
                <a:pPr marL="355600" indent="-35560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4. 	Η </a:t>
                </a:r>
                <a:r>
                  <a:rPr lang="el-GR" sz="1800" dirty="0"/>
                  <a:t>γραφική παράσταση του μετασχηματισμού Fourier διέρχεται περιοδικά από το μηδέν και το ύψος των δευτερευόντων λοβών μειώνεται </a:t>
                </a:r>
                <a:r>
                  <a:rPr lang="el-GR" sz="1800" dirty="0" err="1"/>
                  <a:t>ασυμπτωτικά</a:t>
                </a:r>
                <a:r>
                  <a:rPr lang="el-GR" sz="1800" dirty="0"/>
                  <a:t> στο μηδέν.</a:t>
                </a:r>
              </a:p>
              <a:p>
                <a:pPr marL="355600" indent="-35560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5. 	Το </a:t>
                </a:r>
                <a:r>
                  <a:rPr lang="el-GR" sz="1800" dirty="0"/>
                  <a:t>φάσμα τείνει στο μηδέν καθώς περνάμε σε υψηλές συχνότητες, δηλαδή όταν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 err="1">
                        <a:latin typeface="Cambria Math"/>
                      </a:rPr>
                      <m:t>|→ ∞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λύση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Χ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)=2 </m:t>
                    </m:r>
                    <m:r>
                      <m:rPr>
                        <m:sty m:val="p"/>
                      </m:rPr>
                      <a:rPr lang="el-GR" sz="1800" i="1" dirty="0" err="1">
                        <a:latin typeface="Cambria Math"/>
                      </a:rPr>
                      <m:t>sin</m:t>
                    </m:r>
                    <m:r>
                      <a:rPr lang="el-GR" sz="1800" i="1" dirty="0" err="1">
                        <a:latin typeface="Cambria Math"/>
                      </a:rPr>
                      <m:t>⁡(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 err="1">
                        <a:latin typeface="Cambria Math"/>
                      </a:rPr>
                      <m:t>𝑇</m:t>
                    </m:r>
                    <m:r>
                      <a:rPr lang="el-GR" sz="1800" i="1" dirty="0">
                        <a:latin typeface="Cambria Math"/>
                      </a:rPr>
                      <m:t>)/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</m:oMath>
                </a14:m>
                <a:r>
                  <a:rPr lang="el-GR" sz="1800" dirty="0"/>
                  <a:t> είναι η </a:t>
                </a:r>
                <a:r>
                  <a:rPr lang="el-GR" sz="1800" dirty="0" smtClean="0"/>
                  <a:t>συνάρτηση </a:t>
                </a:r>
                <a:r>
                  <a:rPr lang="el-GR" sz="1800" dirty="0"/>
                  <a:t>δειγματοληψίας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𝑠𝑖𝑛𝑐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Επομένως</a:t>
                </a:r>
                <a:r>
                  <a:rPr lang="el-GR" sz="1800" dirty="0"/>
                  <a:t>, ο ζητούμενος μετασχηματισμός Fourier του μπορεί να γραφεί και ως: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func>
                            <m:func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800" i="0" dirty="0">
                                      <a:latin typeface="Cambria Math"/>
                                    </a:rPr>
                                    <m:t>Τ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=2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Τ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𝜋</m:t>
                                  </m:r>
                                  <m:f>
                                    <m:f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l-GR" sz="1800" i="0" dirty="0" err="1">
                                          <a:latin typeface="Cambria Math"/>
                                        </a:rPr>
                                        <m:t>Τ</m:t>
                                      </m:r>
                                    </m:num>
                                    <m:den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𝜋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Τ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𝜋</m:t>
                              </m:r>
                            </m:den>
                          </m:f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=2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Τ</m:t>
                      </m:r>
                      <m:r>
                        <a:rPr lang="el-GR" sz="1800" i="1" dirty="0">
                          <a:latin typeface="Cambria Math"/>
                        </a:rPr>
                        <m:t>𝑠𝑖𝑛𝑐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Τ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𝜋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 r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700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6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το σήμα του οποίου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είναι ορθογώνιο παράθυρο συχνοτήτων με πλάτος Β, δηλαδή ισχύει: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0" dirty="0" smtClean="0">
                          <a:latin typeface="Cambria Math"/>
                        </a:rPr>
                        <m:t>Χ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1,       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 err="1">
                                  <a:latin typeface="Cambria Math"/>
                                </a:rPr>
                                <m:t>&lt;</m:t>
                              </m:r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Β</m:t>
                              </m:r>
                            </m:e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0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,&amp;         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𝛼𝜆𝜆𝜊</m:t>
                              </m:r>
                              <m:r>
                                <m:rPr>
                                  <m:sty m:val="p"/>
                                </m:rPr>
                                <a:rPr lang="el-GR" sz="1800" i="1" dirty="0" err="1">
                                  <a:latin typeface="Cambria Math"/>
                                </a:rPr>
                                <m:t>ύ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Επειδή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του σήματος είναι ίσος με μηδέν 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&lt;−</m:t>
                    </m:r>
                    <m:r>
                      <m:rPr>
                        <m:sty m:val="p"/>
                      </m:rPr>
                      <a:rPr lang="el-GR" sz="1800" i="0" dirty="0">
                        <a:latin typeface="Cambria Math"/>
                      </a:rPr>
                      <m:t>Β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&gt;</m:t>
                    </m:r>
                    <m:r>
                      <m:rPr>
                        <m:sty m:val="p"/>
                      </m:rPr>
                      <a:rPr lang="el-GR" sz="1800" i="0" dirty="0" err="1">
                        <a:latin typeface="Cambria Math"/>
                      </a:rPr>
                      <m:t>Β</m:t>
                    </m:r>
                  </m:oMath>
                </a14:m>
                <a:r>
                  <a:rPr lang="el-GR" sz="1800" dirty="0"/>
                  <a:t>, το σήμα θα είναι: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Β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Β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</m:t>
                          </m:r>
                        </m:e>
                      </m:nary>
                      <m:d>
                        <m:dPr>
                          <m:begChr m:val=""/>
                          <m:endChr m:val="|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i="1" dirty="0" err="1">
                                  <a:latin typeface="Cambria Math"/>
                                </a:rPr>
                                <m:t>𝑗𝑡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l-GR" sz="1800" i="0" dirty="0">
                                <a:latin typeface="Cambria Math"/>
                              </a:rPr>
                              <m:t>Β</m:t>
                            </m:r>
                          </m:e>
                        </m:mr>
                        <m:m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l-GR" sz="1800" i="0" dirty="0">
                                <a:latin typeface="Cambria Math"/>
                              </a:rPr>
                              <m:t>Β</m:t>
                            </m:r>
                          </m:e>
                        </m:mr>
                      </m:m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𝑗𝑡</m:t>
                          </m:r>
                        </m:den>
                      </m:f>
                      <m:r>
                        <a:rPr lang="en-US" sz="1800" i="1" dirty="0">
                          <a:latin typeface="Cambria Math"/>
                        </a:rPr>
                        <m:t>2</m:t>
                      </m:r>
                      <m:r>
                        <a:rPr lang="en-US" sz="1800" i="1" dirty="0">
                          <a:latin typeface="Cambria Math"/>
                        </a:rPr>
                        <m:t>𝑗</m:t>
                      </m:r>
                      <m:func>
                        <m:func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i="0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Β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</m:e>
                      </m:func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 i="0" dirty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0" dirty="0">
                                      <a:latin typeface="Cambria Math"/>
                                    </a:rPr>
                                    <m:t>Β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𝐵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r>
                        <a:rPr lang="en-US" sz="1800" i="1" dirty="0" err="1">
                          <a:latin typeface="Cambria Math"/>
                        </a:rPr>
                        <m:t>𝑠𝑖𝑛𝑐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 dirty="0" err="1">
                                  <a:latin typeface="Cambria Math"/>
                                </a:rPr>
                                <m:t>𝐵𝑡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𝜋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Περιγραφή του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στα </a:t>
                </a:r>
                <a:r>
                  <a:rPr lang="el-GR" sz="1800" dirty="0" smtClean="0"/>
                  <a:t>πεδία συχνότητας </a:t>
                </a:r>
                <a:r>
                  <a:rPr lang="el-GR" sz="1800" dirty="0"/>
                  <a:t>και </a:t>
                </a:r>
                <a:r>
                  <a:rPr lang="el-GR" sz="1800" dirty="0" smtClean="0"/>
                  <a:t>χρόνου, αντίστοιχα.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009825"/>
              </p:ext>
            </p:extLst>
          </p:nvPr>
        </p:nvGraphicFramePr>
        <p:xfrm>
          <a:off x="1763688" y="4005064"/>
          <a:ext cx="2302500" cy="15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4" name="Bitmap Image" r:id="rId4" imgW="1895238" imgH="1257476" progId="Paint.Picture">
                  <p:embed/>
                </p:oleObj>
              </mc:Choice>
              <mc:Fallback>
                <p:oleObj name="Bitmap Image" r:id="rId4" imgW="1895238" imgH="125747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4005064"/>
                        <a:ext cx="2302500" cy="1535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4285598"/>
              </p:ext>
            </p:extLst>
          </p:nvPr>
        </p:nvGraphicFramePr>
        <p:xfrm>
          <a:off x="4427984" y="3789040"/>
          <a:ext cx="3546540" cy="1872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5" name="Bitmap Image" r:id="rId6" imgW="2238687" imgH="1181265" progId="Paint.Picture">
                  <p:embed/>
                </p:oleObj>
              </mc:Choice>
              <mc:Fallback>
                <p:oleObj name="Bitmap Image" r:id="rId6" imgW="2238687" imgH="1181265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3789040"/>
                        <a:ext cx="3546540" cy="18722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0228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6 (συνέχεια)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lnSpc>
                <a:spcPct val="150000"/>
              </a:lnSpc>
              <a:buNone/>
            </a:pPr>
            <a:r>
              <a:rPr lang="el-GR" sz="1800" u="sng" dirty="0"/>
              <a:t>Παρατηρήσεις</a:t>
            </a:r>
            <a:r>
              <a:rPr lang="el-GR" sz="1800" dirty="0"/>
              <a:t>:</a:t>
            </a:r>
          </a:p>
          <a:p>
            <a:pPr lvl="0" algn="l">
              <a:lnSpc>
                <a:spcPct val="150000"/>
              </a:lnSpc>
            </a:pPr>
            <a:r>
              <a:rPr lang="el-GR" sz="1800" dirty="0"/>
              <a:t>Όπως και στην προηγούμενη άσκηση, η λύση περιγράφεται από τη συνάρτηση δειγματοληψίας.</a:t>
            </a:r>
          </a:p>
          <a:p>
            <a:pPr lvl="0" algn="l">
              <a:lnSpc>
                <a:spcPct val="150000"/>
              </a:lnSpc>
            </a:pPr>
            <a:r>
              <a:rPr lang="el-GR" sz="1800" dirty="0"/>
              <a:t>Συγκρίνοντας την παρούσα και την προηγούμενη άσκηση παρατηρούμε μιας μορφής </a:t>
            </a:r>
            <a:r>
              <a:rPr lang="el-GR" sz="1800" b="1" dirty="0"/>
              <a:t>συμμετρία</a:t>
            </a:r>
            <a:r>
              <a:rPr lang="el-GR" sz="1800" dirty="0"/>
              <a:t>, δηλ. ο μετασχηματισμός Fourier του ορθογώνιου παλμού (στο χρόνο) είναι η συνάρτηση δειγματοληψίας (στη συχνότητα) και ο αντίστροφος μετασχηματισμός Fourier του ορθογώνιου παλμού (στη συχνότητα) είναι πάλι η συνάρτηση δειγματοληψίας (στο χρόνο</a:t>
            </a:r>
            <a:r>
              <a:rPr lang="el-GR" sz="1800" dirty="0" smtClean="0"/>
              <a:t>).</a:t>
            </a: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97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l-GR" dirty="0"/>
              <a:t>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προσδιοριστούν τα φάσματα πλάτους και φάσης του σήματος: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𝐴</m:t>
                              </m:r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l-GR" sz="1800" i="1" dirty="0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≥0</m:t>
                              </m:r>
                            </m:e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0            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&lt;0</m:t>
                              </m:r>
                            </m:e>
                          </m:eqArr>
                          <m:r>
                            <a:rPr lang="el-GR" sz="1800" i="1" dirty="0">
                              <a:latin typeface="Cambria Math"/>
                            </a:rPr>
                            <m:t>    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𝜇𝜀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   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&gt;0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Για να υπολογίσουμε τα φάσματα </a:t>
                </a:r>
                <a:r>
                  <a:rPr lang="el-GR" sz="1800" dirty="0" smtClean="0"/>
                  <a:t>πρέπει να </a:t>
                </a:r>
                <a:r>
                  <a:rPr lang="el-GR" sz="1800" dirty="0"/>
                  <a:t>βρεθεί </a:t>
                </a:r>
                <a:r>
                  <a:rPr lang="el-GR" sz="1800" dirty="0" smtClean="0"/>
                  <a:t>ο </a:t>
                </a:r>
                <a:r>
                  <a:rPr lang="en-US" sz="1800" dirty="0" smtClean="0"/>
                  <a:t>MF</a:t>
                </a:r>
                <a:r>
                  <a:rPr lang="el-GR" sz="1800" dirty="0" smtClean="0"/>
                  <a:t>. 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Το </a:t>
                </a:r>
                <a:r>
                  <a:rPr lang="el-GR" sz="1800" dirty="0"/>
                  <a:t>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γράφεται και ως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𝐴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−</m:t>
                        </m:r>
                        <m:r>
                          <a:rPr lang="el-GR" sz="1800" i="1" dirty="0">
                            <a:latin typeface="Cambria Math"/>
                          </a:rPr>
                          <m:t>𝛼</m:t>
                        </m:r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 dirty="0" err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και είναι γνωστό (άσκηση </a:t>
                </a:r>
                <a:r>
                  <a:rPr lang="el-GR" sz="1800" dirty="0" smtClean="0"/>
                  <a:t>3) </a:t>
                </a:r>
                <a:r>
                  <a:rPr lang="el-GR" sz="1800" dirty="0"/>
                  <a:t>ότι διαθέτει </a:t>
                </a:r>
                <a:r>
                  <a:rPr lang="el-GR" sz="1800" dirty="0" smtClean="0"/>
                  <a:t>τον μετασχηματισμό </a:t>
                </a:r>
                <a:r>
                  <a:rPr lang="el-GR" sz="1800" dirty="0"/>
                  <a:t>Fourier 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r>
                        <a:rPr lang="el-GR" sz="1800" i="1" dirty="0" smtClean="0">
                          <a:latin typeface="Cambria Math"/>
                        </a:rPr>
                        <m:t>𝐴</m:t>
                      </m:r>
                      <m:r>
                        <a:rPr lang="el-GR" sz="1800" i="1" dirty="0">
                          <a:latin typeface="Cambria Math"/>
                        </a:rPr>
                        <m:t>/(</m:t>
                      </m:r>
                      <m:r>
                        <a:rPr lang="el-GR" sz="1800" i="1" dirty="0" err="1">
                          <a:latin typeface="Cambria Math"/>
                        </a:rPr>
                        <m:t>𝛼</m:t>
                      </m:r>
                      <m:r>
                        <a:rPr lang="el-GR" sz="1800" i="1" dirty="0" err="1">
                          <a:latin typeface="Cambria Math"/>
                        </a:rPr>
                        <m:t>+</m:t>
                      </m:r>
                      <m:r>
                        <a:rPr lang="el-GR" sz="1800" i="1" dirty="0" err="1">
                          <a:latin typeface="Cambria Math"/>
                        </a:rPr>
                        <m:t>𝑗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Για να </a:t>
                </a:r>
                <a:r>
                  <a:rPr lang="el-GR" sz="1800" dirty="0"/>
                  <a:t>υπολογίσουμε το πλάτος και τη φάση της </a:t>
                </a:r>
                <a:r>
                  <a:rPr lang="el-GR" sz="1800" dirty="0" smtClean="0"/>
                  <a:t>συνάρτησης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την γράφουμε σε καρτεσιανή </a:t>
                </a:r>
                <a:r>
                  <a:rPr lang="el-GR" sz="1800" dirty="0"/>
                  <a:t>μορφή. </a:t>
                </a:r>
                <a:r>
                  <a:rPr lang="el-GR" sz="1800" dirty="0" smtClean="0"/>
                  <a:t>Πολλαπλασιάζουμε αριθμητή </a:t>
                </a:r>
                <a:r>
                  <a:rPr lang="el-GR" sz="1800" dirty="0"/>
                  <a:t>και </a:t>
                </a:r>
                <a:r>
                  <a:rPr lang="el-GR" sz="1800" dirty="0" smtClean="0"/>
                  <a:t>παρανομαστή </a:t>
                </a:r>
                <a:r>
                  <a:rPr lang="el-GR" sz="1800" dirty="0"/>
                  <a:t>με τον όρο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𝛼</m:t>
                    </m:r>
                    <m:r>
                      <a:rPr lang="el-GR" sz="1800" i="1" dirty="0" smtClean="0">
                        <a:latin typeface="Cambria Math"/>
                      </a:rPr>
                      <m:t>−</m:t>
                    </m:r>
                    <m:r>
                      <a:rPr lang="el-GR" sz="1800" i="1" dirty="0" err="1">
                        <a:latin typeface="Cambria Math"/>
                      </a:rPr>
                      <m:t>𝑗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</m:oMath>
                </a14:m>
                <a:r>
                  <a:rPr lang="el-GR" sz="1800" dirty="0"/>
                  <a:t>, οπότε έχουμε: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.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𝐴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𝑗𝐴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𝐴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𝛼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−</m:t>
                      </m:r>
                      <m:r>
                        <a:rPr lang="el-GR" sz="1800" i="1" dirty="0" smtClean="0">
                          <a:latin typeface="Cambria Math"/>
                        </a:rPr>
                        <m:t>𝑗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𝐴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 r="-6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847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7(συνέχεια)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</a:t>
                </a:r>
                <a:r>
                  <a:rPr lang="el-GR" sz="1800" dirty="0"/>
                  <a:t>την παραπάνω μορφή </a:t>
                </a:r>
                <a:r>
                  <a:rPr lang="el-GR" sz="1800" dirty="0" smtClean="0"/>
                  <a:t>της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𝑋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προκύπτει ότι:</a:t>
                </a:r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Φάσμα πλάτους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𝐴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𝛼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𝛼</m:t>
                                          </m:r>
                                        </m:e>
                                        <m:sup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+</m:t>
                                      </m:r>
                                      <m:sSup>
                                        <m:sSup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p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𝐴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𝛼</m:t>
                                          </m:r>
                                        </m:e>
                                        <m:sup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+</m:t>
                                      </m:r>
                                      <m:sSup>
                                        <m:sSup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p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𝐴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l-GR" sz="1800" i="1" dirty="0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Φάσμα φάσης: </a:t>
                </a: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0" dirty="0" smtClean="0">
                          <a:latin typeface="Cambria Math"/>
                        </a:rPr>
                        <m:t>Θ</m:t>
                      </m:r>
                      <m:d>
                        <m:d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func>
                        <m:func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sz="1800" i="1" dirty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800" i="1" dirty="0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num>
                                        <m:den>
                                          <m:sSup>
                                            <m:sSupPr>
                                              <m:ctrlP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𝛼</m:t>
                                              </m:r>
                                            </m:e>
                                            <m:sup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𝜔</m:t>
                                              </m:r>
                                            </m:e>
                                            <m:sup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</m:e>
                                  </m:d>
                                </m:num>
                                <m:den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800" i="1" dirty="0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𝛼</m:t>
                                          </m:r>
                                        </m:num>
                                        <m:den>
                                          <m:sSup>
                                            <m:sSupPr>
                                              <m:ctrlP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𝛼</m:t>
                                              </m:r>
                                            </m:e>
                                            <m:sup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𝜔</m:t>
                                              </m:r>
                                            </m:e>
                                            <m:sup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</m:e>
                                  </m:d>
                                </m:den>
                              </m:f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=</m:t>
                          </m:r>
                          <m:func>
                            <m:func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i="1" dirty="0">
                                      <a:latin typeface="Cambria Math"/>
                                    </a:rPr>
                                    <m:t>tan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fName>
                            <m:e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num>
                                    <m:den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𝛼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func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853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8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προσδιοριστεί ο αντίστροφος μετασχηματισμός Fourier της συνάρτησης: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4+10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+6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+8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 Μετατρέπουμε τον παρανομαστή σε μορφή γινομένου και στη συνέχεια «σπάμε» το κλάσμα σε δύο επιμέρους κλάσματα, οπότε έχουμε: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4+10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2+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4+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=−8/(2+</m:t>
                      </m:r>
                      <m:r>
                        <a:rPr lang="el-GR" sz="1800" i="1" dirty="0" smtClean="0">
                          <a:latin typeface="Cambria Math"/>
                        </a:rPr>
                        <m:t>𝑗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)+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18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4+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Χρησιμοποιώντας </a:t>
                </a:r>
                <a:r>
                  <a:rPr lang="el-GR" sz="1800" dirty="0"/>
                  <a:t>το αποτέλεσμα της άσκησης </a:t>
                </a:r>
                <a:r>
                  <a:rPr lang="el-GR" sz="1800" dirty="0" smtClean="0"/>
                  <a:t>3, </a:t>
                </a:r>
                <a:r>
                  <a:rPr lang="el-GR" sz="1800" dirty="0"/>
                  <a:t>έχουμε: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8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2+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18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4+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=−8〖 </m:t>
                      </m:r>
                      <m:r>
                        <a:rPr lang="el-GR" sz="1800" i="1" dirty="0" smtClean="0">
                          <a:latin typeface="Cambria Math"/>
                        </a:rPr>
                        <m:t>𝑒</m:t>
                      </m:r>
                      <m:r>
                        <a:rPr lang="el-GR" sz="1800" i="1" dirty="0" smtClean="0">
                          <a:latin typeface="Cambria Math"/>
                        </a:rPr>
                        <m:t>〗^(−2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 </m:t>
                      </m:r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)+18 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−4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 dirty="0" err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18 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−4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−8 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2136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b="1" dirty="0" smtClean="0"/>
              <a:t>4. </a:t>
            </a:r>
            <a:r>
              <a:rPr lang="el-GR" b="1" dirty="0"/>
              <a:t>Ιδιότητες του </a:t>
            </a:r>
            <a:r>
              <a:rPr lang="el-GR" b="1" dirty="0" smtClean="0"/>
              <a:t/>
            </a:r>
            <a:br>
              <a:rPr lang="el-GR" b="1" dirty="0" smtClean="0"/>
            </a:br>
            <a:r>
              <a:rPr lang="el-GR" b="1" dirty="0" smtClean="0"/>
              <a:t>Μετασχηματισμού </a:t>
            </a:r>
            <a:r>
              <a:rPr lang="el-GR" b="1" dirty="0" err="1" smtClean="0"/>
              <a:t>Fourier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3360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Ιδιότητες του Μετασχηματισμού </a:t>
            </a:r>
            <a:r>
              <a:rPr lang="el-GR" dirty="0" err="1"/>
              <a:t>Fourier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Γραμμικότητα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Ολίσθηση στο Χρόνο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Ολίσθηση στη Συχνότητα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Αλλαγή Κλίμακας στο Χρόνο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Αλλαγή Κλίμακας στη Συχνότητα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Ανάκλαση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Συζυγία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Συμμετρία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 err="1"/>
              <a:t>Παραγώγιση</a:t>
            </a:r>
            <a:endParaRPr lang="el-GR" sz="1800" dirty="0"/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Ολοκλήρωση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Ιδιότητα της Συνέλιξης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Πολλαπλασιασμός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Άρτιο/Περιττό Μέρος Σήματος Πραγματικό/Φανταστικό Μέρος Φάσματος</a:t>
            </a: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5297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</a:t>
            </a:r>
            <a:r>
              <a:rPr lang="el-GR" dirty="0" smtClean="0"/>
              <a:t>Fourier (1/10)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1.	</a:t>
                </a:r>
                <a:r>
                  <a:rPr lang="el-GR" sz="1800" b="1" dirty="0" smtClean="0"/>
                  <a:t>Γραμμικότητα</a:t>
                </a:r>
                <a:endParaRPr lang="en-US" sz="1800" b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b="0" i="1" dirty="0" smtClean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b="0" i="1" dirty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1800" i="1" dirty="0" err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err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1800" i="1" dirty="0" err="1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αυθαίρετη (πραγματική ή μιγαδική) σταθερά και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𝑖</m:t>
                    </m:r>
                    <m:r>
                      <a:rPr lang="en-US" sz="1800" i="1" dirty="0" smtClean="0">
                        <a:latin typeface="Cambria Math"/>
                      </a:rPr>
                      <m:t>=1,2,…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sz="1800" dirty="0"/>
                  <a:t>, </a:t>
                </a:r>
                <a:r>
                  <a:rPr lang="el-GR" sz="1800" dirty="0"/>
                  <a:t>τότε ισχύει: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+⋯+</m:t>
                      </m:r>
                      <m:sSub>
                        <m:sSubPr>
                          <m:ctrlPr>
                            <a:rPr lang="en-US" sz="1800" i="1" dirty="0" err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err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 dirty="0" err="1">
                              <a:latin typeface="Cambria Math"/>
                            </a:rPr>
                            <m:t>𝑛</m:t>
                          </m:r>
                        </m:sub>
                      </m:sSub>
                      <m:sSub>
                        <m:sSubPr>
                          <m:ctrlPr>
                            <a:rPr lang="en-US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err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 dirty="0" err="1">
                              <a:latin typeface="Cambria Math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box>
                        <m:box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  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    </m:t>
                              </m:r>
                            </m:e>
                          </m:groupChr>
                        </m:e>
                      </m:box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+⋯</m:t>
                      </m:r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err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 dirty="0" err="1">
                              <a:latin typeface="Cambria Math"/>
                            </a:rPr>
                            <m:t>𝑛</m:t>
                          </m:r>
                        </m:sub>
                      </m:sSub>
                      <m:sSub>
                        <m:sSubPr>
                          <m:ctrlPr>
                            <a:rPr lang="en-US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err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 dirty="0" err="1">
                              <a:latin typeface="Cambria Math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 σχ</a:t>
                </a:r>
                <a:r>
                  <a:rPr lang="el-GR" sz="1800" dirty="0"/>
                  <a:t>έ</a:t>
                </a:r>
                <a:r>
                  <a:rPr lang="el-GR" sz="1800" dirty="0" smtClean="0"/>
                  <a:t>ση δηλώνει ότι ο Μ</a:t>
                </a:r>
                <a:r>
                  <a:rPr lang="en-US" sz="1800" dirty="0" smtClean="0"/>
                  <a:t>F</a:t>
                </a:r>
                <a:r>
                  <a:rPr lang="el-GR" sz="1800" dirty="0" smtClean="0"/>
                  <a:t> ενός γραμμικού συνδυασμού συναρτήσεων ισούται με τον γραμμικό συνδυασμό των αντίστοιχων επιμέρους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για κάθε συνάρτηση.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2.	</a:t>
                </a:r>
                <a:r>
                  <a:rPr lang="el-GR" sz="1800" b="1" dirty="0" smtClean="0"/>
                  <a:t>Ολίσθηση </a:t>
                </a:r>
                <a:r>
                  <a:rPr lang="el-GR" sz="1800" b="1" dirty="0"/>
                  <a:t>στο Χρόνο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b="0" i="1" dirty="0" smtClean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, τότε για κάθε πραγματικό αριθμό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ισχύει: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l-GR" sz="1800" i="1" dirty="0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box>
                        <m:box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</m:e>
                          </m:groupChr>
                        </m:e>
                      </m:box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)= |</m:t>
                      </m:r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)|  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σχέση δείχνει πως αν το σήμα μετατοπιστεί στο χρόνο κατά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, τότε το φάσμα του πολλαπλασιάζεται με τον παράγοντα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−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𝑗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  <m:sSub>
                          <m:sSub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 dirty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l-GR" sz="1800" dirty="0"/>
                  <a:t>. Έτσι το φάσμα ενός σήματος </a:t>
                </a:r>
                <a:r>
                  <a:rPr lang="el-GR" sz="1800" dirty="0" err="1"/>
                  <a:t>ολισθημένου</a:t>
                </a:r>
                <a:r>
                  <a:rPr lang="el-GR" sz="1800" dirty="0"/>
                  <a:t> στο χρόνο έχει το ίδιο μέτρο με το αρχικό σήμα, ενώ η φάση του αλλάζει γραμμικά.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148" b="-22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7599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 smtClean="0"/>
              <a:t>Ανάλυση </a:t>
            </a:r>
            <a:r>
              <a:rPr lang="el-GR" sz="3600" dirty="0"/>
              <a:t>Fourier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 marL="457200" lvl="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sz="2000" dirty="0" smtClean="0"/>
              <a:t>Ορισμός του Μετασχηματισμού </a:t>
            </a:r>
            <a:r>
              <a:rPr lang="el-GR" sz="2000" dirty="0"/>
              <a:t>Fourier</a:t>
            </a:r>
          </a:p>
          <a:p>
            <a:pPr marL="457200" lvl="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sz="2000" dirty="0"/>
              <a:t>Φυσική Σημασία του Μετασχηματισμού </a:t>
            </a:r>
            <a:r>
              <a:rPr lang="el-GR" sz="2000" dirty="0" err="1"/>
              <a:t>Fourier</a:t>
            </a:r>
            <a:r>
              <a:rPr lang="el-GR" sz="2000" dirty="0"/>
              <a:t>	</a:t>
            </a:r>
          </a:p>
          <a:p>
            <a:pPr marL="457200" lvl="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sz="2000" dirty="0"/>
              <a:t>Συνθήκες Ύπαρξης του Μετασχηματισμού </a:t>
            </a:r>
            <a:r>
              <a:rPr lang="el-GR" sz="2000" dirty="0" err="1"/>
              <a:t>Fourier</a:t>
            </a:r>
            <a:endParaRPr lang="el-GR" sz="2000" dirty="0"/>
          </a:p>
          <a:p>
            <a:pPr marL="457200" lvl="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sz="2000" dirty="0"/>
              <a:t>Ιδιότητες του Μετασχηματισμού </a:t>
            </a:r>
            <a:r>
              <a:rPr lang="el-GR" sz="2000" dirty="0" err="1"/>
              <a:t>Fourier</a:t>
            </a:r>
            <a:endParaRPr lang="el-GR" sz="2000" dirty="0"/>
          </a:p>
          <a:p>
            <a:pPr marL="457200" lvl="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sz="2000" dirty="0"/>
              <a:t>Θεώρημα </a:t>
            </a:r>
            <a:r>
              <a:rPr lang="el-GR" sz="2000" dirty="0" err="1"/>
              <a:t>Parceval</a:t>
            </a:r>
            <a:endParaRPr lang="el-GR" sz="2000" dirty="0"/>
          </a:p>
          <a:p>
            <a:pPr marL="457200" lvl="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sz="2000" dirty="0" smtClean="0"/>
              <a:t>Απόκριση </a:t>
            </a:r>
            <a:r>
              <a:rPr lang="el-GR" sz="2000" dirty="0"/>
              <a:t>Συχνότητας ΓΧΑ Συστήματος</a:t>
            </a:r>
          </a:p>
          <a:p>
            <a:pPr marL="457200" lvl="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sz="2000" dirty="0" smtClean="0"/>
              <a:t>Περιγραφή </a:t>
            </a:r>
            <a:r>
              <a:rPr lang="el-GR" sz="2000" dirty="0"/>
              <a:t>Γραμμικής Διαφορικής Εξίσωσης με Μετασχηματισμό </a:t>
            </a:r>
            <a:r>
              <a:rPr lang="el-GR" sz="2000" dirty="0" err="1" smtClean="0"/>
              <a:t>Fourier</a:t>
            </a:r>
            <a:endParaRPr lang="el-G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823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9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800" dirty="0"/>
                  <a:t>Να αποδειχθεί η ιδιότητα της χρονικής ολίσθησης του μετασχηματισμού </a:t>
                </a:r>
                <a:r>
                  <a:rPr lang="en-US" sz="1800" dirty="0"/>
                  <a:t>Fourier</a:t>
                </a:r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Σύμφωνα με τον ορισμό, 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του σήματος </a:t>
                </a:r>
              </a:p>
              <a:p>
                <a:pPr marL="0" indent="0" algn="l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dirty="0"/>
                  <a:t> είναι:</a:t>
                </a:r>
              </a:p>
              <a:p>
                <a:pPr marL="0" indent="0" algn="l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ℱ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1800" i="1">
                          <a:latin typeface="Cambria Math"/>
                        </a:rPr>
                        <m:t>= </m:t>
                      </m:r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800" dirty="0"/>
                  <a:t>Θέτοντας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𝜆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, έχουμε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ℱ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1800" i="1">
                          <a:latin typeface="Cambria Math"/>
                        </a:rPr>
                        <m:t>= </m:t>
                      </m:r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𝜆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𝜆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</m:t>
                          </m:r>
                          <m:r>
                            <a:rPr lang="en-US" sz="1800" i="1">
                              <a:latin typeface="Cambria Math"/>
                            </a:rPr>
                            <m:t>𝜆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</m:sSup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𝜆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𝜆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𝑑</m:t>
                          </m:r>
                          <m:r>
                            <a:rPr lang="en-US" sz="1800" i="1">
                              <a:latin typeface="Cambria Math"/>
                            </a:rPr>
                            <m:t>𝜆</m:t>
                          </m:r>
                          <m:r>
                            <a:rPr lang="en-US" sz="1800" i="1">
                              <a:latin typeface="Cambria Math"/>
                            </a:rPr>
                            <m:t>=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𝛸</m:t>
                          </m:r>
                          <m:r>
                            <a:rPr lang="el-GR" sz="1800" i="1">
                              <a:latin typeface="Cambria Math"/>
                            </a:rPr>
                            <m:t>(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r>
                            <a:rPr lang="el-GR" sz="1800" i="1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4996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10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του σήματος συνεχούς </a:t>
                </a:r>
                <a:r>
                  <a:rPr lang="el-GR" sz="1800" dirty="0" smtClean="0"/>
                  <a:t>χρόνου: </a:t>
                </a:r>
                <a:br>
                  <a:rPr lang="el-GR" sz="180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𝛱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  <m:r>
                            <a:rPr lang="el-GR" sz="1800" i="1">
                              <a:latin typeface="Cambria Math"/>
                            </a:rPr>
                            <m:t>+2</m:t>
                          </m:r>
                          <m:r>
                            <a:rPr lang="el-GR" sz="1800" i="1">
                              <a:latin typeface="Cambria Math"/>
                            </a:rPr>
                            <m:t>𝑇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𝛱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  <m:r>
                            <a:rPr lang="el-GR" sz="1800" i="1">
                              <a:latin typeface="Cambria Math"/>
                            </a:rPr>
                            <m:t>−2</m:t>
                          </m:r>
                          <m:r>
                            <a:rPr lang="el-GR" sz="1800" i="1">
                              <a:latin typeface="Cambria Math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Γνωρίζουμε ότι 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𝛱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fName>
                        <m:e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dirty="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</m:d>
                                </m:e>
                              </m:func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Με </a:t>
                </a:r>
                <a:r>
                  <a:rPr lang="el-GR" sz="1800" dirty="0"/>
                  <a:t>βάση την </a:t>
                </a:r>
                <a:r>
                  <a:rPr lang="el-GR" sz="1800" dirty="0" smtClean="0"/>
                  <a:t>παρατήρηση αυτή και τις ιδιότητες γραμμικότητας </a:t>
                </a:r>
                <a:r>
                  <a:rPr lang="el-GR" sz="1800" dirty="0"/>
                  <a:t>και </a:t>
                </a:r>
                <a:r>
                  <a:rPr lang="el-GR" sz="1800" dirty="0" smtClean="0"/>
                  <a:t>ολίσθησης </a:t>
                </a:r>
                <a:r>
                  <a:rPr lang="el-GR" sz="1800" dirty="0"/>
                  <a:t>στο χρόνο, έχουμε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ℱ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ℱ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𝛱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+2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r>
                        <a:rPr lang="el-GR" sz="1800" i="1">
                          <a:latin typeface="Cambria Math"/>
                        </a:rPr>
                        <m:t>ℱ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𝛱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r>
                            <a:rPr lang="en-US" sz="1800" i="1">
                              <a:latin typeface="Cambria Math"/>
                            </a:rPr>
                            <m:t>𝑇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>
                                  <a:latin typeface="Cambria Math"/>
                                </a:rPr>
                                <m:t>𝑠𝑖𝑛</m:t>
                              </m:r>
                            </m:fNam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</m:func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r>
                            <a:rPr lang="en-US" sz="1800" i="1">
                              <a:latin typeface="Cambria Math"/>
                            </a:rPr>
                            <m:t>𝑇</m:t>
                          </m:r>
                        </m:sup>
                      </m:sSup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>
                                  <a:latin typeface="Cambria Math"/>
                                </a:rPr>
                                <m:t>𝑠𝑖𝑛</m:t>
                              </m:r>
                            </m:fNam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</m:func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>
                                  <a:latin typeface="Cambria Math"/>
                                </a:rPr>
                                <m:t>𝑠𝑖𝑛</m:t>
                              </m:r>
                            </m:fNam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</m:func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4</m:t>
                          </m:r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>
                                  <a:latin typeface="Cambria Math"/>
                                </a:rPr>
                                <m:t>𝑠𝑖𝑛</m:t>
                              </m:r>
                            </m:fNam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</m:func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den>
                      </m:f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1800" i="1">
                              <a:latin typeface="Cambria Math"/>
                            </a:rPr>
                            <m:t>𝑐𝑜𝑠</m:t>
                          </m:r>
                        </m:fName>
                        <m:e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r>
                            <a:rPr lang="en-US" sz="1800" i="1">
                              <a:latin typeface="Cambria Math"/>
                            </a:rPr>
                            <m:t>𝑇</m:t>
                          </m:r>
                        </m:e>
                      </m:func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7770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</a:t>
            </a:r>
            <a:r>
              <a:rPr lang="el-GR" dirty="0" smtClean="0"/>
              <a:t>Fourier (2/10)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/>
                  <a:t>3</a:t>
                </a:r>
                <a:r>
                  <a:rPr lang="en-US" sz="1800" b="1" dirty="0" smtClean="0"/>
                  <a:t>.	</a:t>
                </a:r>
                <a:r>
                  <a:rPr lang="el-GR" sz="1800" b="1" dirty="0" smtClean="0"/>
                  <a:t>Ολίσθηση στη Συχνότητα</a:t>
                </a:r>
                <a:endParaRPr lang="el-GR" sz="1800" b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b="0" i="1" dirty="0" smtClean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, τότε για κάθε πραγματικό αριθμό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b="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ισχύει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Παρατηρούμε πως ο πολλαπλασιασμός ενός σήματος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με </a:t>
                </a:r>
                <a:r>
                  <a:rPr lang="el-GR" sz="1800" dirty="0"/>
                  <a:t>τον όρο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𝑗</m:t>
                        </m:r>
                        <m:sSub>
                          <m:sSub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 dirty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l-GR" sz="1800" dirty="0"/>
                  <a:t> μετατοπίζει το φάσμα του σήματος κατά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ιδιότητα αυτή είναι πολύ σημαντική για τις τηλεπικοινωνίες, επειδή ορίζει </a:t>
                </a:r>
                <a:r>
                  <a:rPr lang="el-GR" sz="1800" dirty="0" smtClean="0"/>
                  <a:t>μαθηματικά τη </a:t>
                </a:r>
                <a:r>
                  <a:rPr lang="el-GR" sz="1800" dirty="0"/>
                  <a:t>διαδικασία της </a:t>
                </a:r>
                <a:r>
                  <a:rPr lang="el-GR" sz="1800" b="1" dirty="0"/>
                  <a:t>διαμόρφωσης</a:t>
                </a:r>
                <a:r>
                  <a:rPr lang="el-GR" sz="1800" dirty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1000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Να υπολογιστεί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του σήματος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cos</m:t>
                    </m:r>
                    <m:r>
                      <a:rPr lang="el-GR" sz="1800">
                        <a:latin typeface="Cambria Math"/>
                      </a:rPr>
                      <m:t>⁡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Χρησιμοποιώντας τη σχέση </a:t>
                </a:r>
                <a:r>
                  <a:rPr lang="en-US" sz="1800" dirty="0"/>
                  <a:t>Euler</a:t>
                </a:r>
                <a:r>
                  <a:rPr lang="el-GR" sz="1800" dirty="0"/>
                  <a:t>, το </a:t>
                </a:r>
                <a:r>
                  <a:rPr lang="el-GR" sz="1800" dirty="0" smtClean="0"/>
                  <a:t>σήμα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γράφεται: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8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= 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Με βάση τις ιδιότητες της γραμμικότητας και της ολίσθησης συχνότητας, ο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του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είναι: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ℱ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r>
                        <a:rPr lang="el-GR" sz="1800" i="1">
                          <a:latin typeface="Cambria Math"/>
                        </a:rPr>
                        <m:t>ℱ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l-GR" sz="1800" i="1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𝛸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5664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11(συνέχεια)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Παρατηρούμε ότι πολλαπλασιασμός του σήματος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με </a:t>
                </a: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cos</m:t>
                    </m:r>
                    <m:r>
                      <a:rPr lang="el-GR" sz="1800">
                        <a:latin typeface="Cambria Math"/>
                      </a:rPr>
                      <m:t>⁡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δεν αλλοιώνει τη μορφή </a:t>
                </a:r>
                <a:r>
                  <a:rPr lang="el-GR" sz="1800" dirty="0" smtClean="0"/>
                  <a:t>του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𝛸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απλά το φάσμα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𝛸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σήματος </a:t>
                </a:r>
                <a:r>
                  <a:rPr lang="el-GR" sz="1800" b="1" dirty="0"/>
                  <a:t>μεταφέρεται</a:t>
                </a:r>
                <a:r>
                  <a:rPr lang="el-GR" sz="1800" dirty="0"/>
                  <a:t> στη περιοχή των συχνοτήτων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±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 smtClean="0"/>
                  <a:t>. Αυτή η διαδικασία ονομάζεται </a:t>
                </a:r>
                <a:r>
                  <a:rPr lang="el-GR" sz="1800" b="1" dirty="0" smtClean="0"/>
                  <a:t>διαμόρφωση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Φάσμα </a:t>
                </a:r>
                <a:r>
                  <a:rPr lang="el-GR" sz="1800" dirty="0"/>
                  <a:t>αρχικού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σήματος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Φ</a:t>
                </a:r>
                <a:r>
                  <a:rPr lang="el-GR" sz="1800" dirty="0" smtClean="0"/>
                  <a:t>άσμα </a:t>
                </a:r>
                <a:r>
                  <a:rPr lang="el-GR" sz="1800" dirty="0"/>
                  <a:t>διαμορφωμένου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σήματος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Κατά </a:t>
                </a:r>
                <a:r>
                  <a:rPr lang="el-GR" sz="1800" dirty="0"/>
                  <a:t>τη διαμόρφωση ένα σήμα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που μεταφέρει χρήσιμη πληροφορία πολλαπλασιάζεται με ένα σήμα απλής συχνότητας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cos</m:t>
                    </m:r>
                    <m:r>
                      <a:rPr lang="el-GR" sz="1800">
                        <a:latin typeface="Cambria Math"/>
                      </a:rPr>
                      <m:t>⁡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που ονομάζεται </a:t>
                </a:r>
                <a:r>
                  <a:rPr lang="el-GR" sz="1800" b="1" dirty="0"/>
                  <a:t>φέρον σήμα</a:t>
                </a:r>
                <a:r>
                  <a:rPr lang="el-GR" sz="1800" dirty="0"/>
                  <a:t>, με σκοπό τη μετάδοσή του μέσα από ένα κανάλι </a:t>
                </a:r>
                <a:r>
                  <a:rPr lang="el-GR" sz="1800" dirty="0" smtClean="0"/>
                  <a:t>μετάδοσης.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34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8253395"/>
              </p:ext>
            </p:extLst>
          </p:nvPr>
        </p:nvGraphicFramePr>
        <p:xfrm>
          <a:off x="2987613" y="2060848"/>
          <a:ext cx="5688843" cy="1557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8" name="Bitmap Image" r:id="rId4" imgW="5047619" imgH="1390844" progId="Paint.Picture">
                  <p:embed/>
                </p:oleObj>
              </mc:Choice>
              <mc:Fallback>
                <p:oleObj name="Bitmap Image" r:id="rId4" imgW="5047619" imgH="1390844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13" y="2060848"/>
                        <a:ext cx="5688843" cy="15575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8041342"/>
              </p:ext>
            </p:extLst>
          </p:nvPr>
        </p:nvGraphicFramePr>
        <p:xfrm>
          <a:off x="2918352" y="3588618"/>
          <a:ext cx="5733028" cy="15685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9" name="Bitmap Image" r:id="rId6" imgW="5229955" imgH="1428949" progId="Paint.Picture">
                  <p:embed/>
                </p:oleObj>
              </mc:Choice>
              <mc:Fallback>
                <p:oleObj name="Bitmap Image" r:id="rId6" imgW="5229955" imgH="1428949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8352" y="3588618"/>
                        <a:ext cx="5733028" cy="15685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356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Να υπολογιστεί 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του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 = </m:t>
                    </m:r>
                    <m:r>
                      <a:rPr lang="en-US" sz="1800" i="1">
                        <a:latin typeface="Cambria Math"/>
                      </a:rPr>
                      <m:t>𝑐𝑜𝑠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 </m:t>
                    </m:r>
                    <m:r>
                      <a:rPr lang="en-US" sz="1800" i="1">
                        <a:latin typeface="Cambria Math"/>
                      </a:rPr>
                      <m:t>𝑢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).</m:t>
                    </m:r>
                  </m:oMath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Με τη βοήθεια της σχέσης του </a:t>
                </a:r>
                <a:r>
                  <a:rPr lang="en-US" sz="1800" dirty="0"/>
                  <a:t>Euler</a:t>
                </a:r>
                <a:r>
                  <a:rPr lang="el-GR" sz="1800" dirty="0"/>
                  <a:t> το σήμα γράφεται: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την ιδιότητα </a:t>
                </a:r>
                <a:r>
                  <a:rPr lang="el-GR" sz="1800" dirty="0"/>
                  <a:t>της ολίσθησης συχνότητας και επειδή γνωρίζουμε ότι ισχύει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box>
                      <m:boxPr>
                        <m:ctrlPr>
                          <a:rPr lang="el-GR" sz="1800" i="1">
                            <a:latin typeface="Cambria Math"/>
                          </a:rPr>
                        </m:ctrlPr>
                      </m:boxPr>
                      <m:e>
                        <m:groupChr>
                          <m:groupChrPr>
                            <m:chr m:val="↔"/>
                            <m:vertJc m:val="bot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groupChrPr>
                          <m:e>
                            <m:r>
                              <a:rPr lang="el-GR" sz="1800" i="1">
                                <a:latin typeface="Cambria Math"/>
                              </a:rPr>
                              <m:t>    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𝐹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    </m:t>
                            </m:r>
                          </m:e>
                        </m:groupChr>
                      </m:e>
                    </m:box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𝑗</m:t>
                        </m:r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den>
                    </m:f>
                    <m:r>
                      <a:rPr lang="el-GR" sz="1800" i="1">
                        <a:latin typeface="Cambria Math"/>
                      </a:rPr>
                      <m:t>+</m:t>
                    </m:r>
                    <m:r>
                      <a:rPr lang="el-GR" sz="1800" i="1">
                        <a:latin typeface="Cambria Math"/>
                      </a:rPr>
                      <m:t>𝜋𝛿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, </m:t>
                    </m:r>
                  </m:oMath>
                </a14:m>
                <a:r>
                  <a:rPr lang="el-GR" sz="1800" dirty="0"/>
                  <a:t>βρίσκουμε τον </a:t>
                </a:r>
                <a:r>
                  <a:rPr lang="el-GR" sz="1800" dirty="0" smtClean="0"/>
                  <a:t>Μ</a:t>
                </a:r>
                <a:r>
                  <a:rPr lang="en-US" sz="1800" dirty="0" smtClean="0"/>
                  <a:t>F </a:t>
                </a:r>
                <a:r>
                  <a:rPr lang="el-GR" sz="1800" dirty="0"/>
                  <a:t>του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από τη σχέση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 </m:t>
                              </m:r>
                            </m:e>
                          </m:groupChr>
                        </m:e>
                      </m:box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𝜋𝛿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𝜋𝛿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num>
                        <m:den>
                          <m:sSubSup>
                            <m:sSub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8610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Να υπολογιστεί 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του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𝛱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𝛵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𝑐𝑜𝑠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Από τη σχέση του </a:t>
                </a:r>
                <a:r>
                  <a:rPr lang="en-US" sz="1800" dirty="0"/>
                  <a:t>Euler </a:t>
                </a:r>
                <a:r>
                  <a:rPr lang="el-GR" sz="1800" dirty="0"/>
                  <a:t>γνωρίζουμε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𝑗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𝑗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i="1" dirty="0"/>
                  <a:t> </a:t>
                </a:r>
                <a:r>
                  <a:rPr lang="el-GR" sz="1800" dirty="0"/>
                  <a:t>Επομένως, το δοθέν 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γράφεται: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𝛱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𝛵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𝛱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𝛵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𝛱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𝛵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Γνωρίζουμε επίσης ότι </a:t>
                </a:r>
                <a:r>
                  <a:rPr lang="el-GR" sz="1800" dirty="0"/>
                  <a:t>: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𝛱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𝛵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l-GR" sz="1800" i="1">
                          <a:latin typeface="Cambria Math"/>
                        </a:rPr>
                        <m:t>)</m:t>
                      </m:r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  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   </m:t>
                              </m:r>
                            </m:e>
                          </m:groupChr>
                        </m:e>
                      </m:box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2 </m:t>
                          </m:r>
                          <m:r>
                            <a:rPr lang="el-GR" sz="1800" i="1">
                              <a:latin typeface="Cambria Math"/>
                            </a:rPr>
                            <m:t>𝑠𝑖𝑛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Χρησιμοποιώντας την ιδιότητα της ολίσθησης στη συχνότητα, έχουμε: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  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   </m:t>
                              </m:r>
                            </m:e>
                          </m:groupChr>
                        </m:e>
                      </m:box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𝑠𝑖𝑛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𝑇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l-GR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𝑠𝑖𝑛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𝑇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(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8460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13(συνέχεια)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αποτελείται από </a:t>
                </a:r>
                <a:r>
                  <a:rPr lang="el-GR" sz="1800" dirty="0"/>
                  <a:t>δύο </a:t>
                </a:r>
                <a:r>
                  <a:rPr lang="el-GR" sz="1800" b="1" dirty="0"/>
                  <a:t>συναρτήσεις </a:t>
                </a:r>
                <a:r>
                  <a:rPr lang="el-GR" sz="1800" b="1" dirty="0" smtClean="0"/>
                  <a:t>δειγματοληψίας</a:t>
                </a:r>
                <a:r>
                  <a:rPr lang="el-GR" sz="1800" dirty="0" smtClean="0"/>
                  <a:t>, </a:t>
                </a:r>
                <a:r>
                  <a:rPr lang="el-GR" sz="1800" dirty="0"/>
                  <a:t>τοποθετημένες στις συχνότητες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b="0" i="0" smtClean="0">
                        <a:latin typeface="Cambria Math"/>
                      </a:rPr>
                      <m:t>.</m:t>
                    </m:r>
                  </m:oMath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Παρατηρείται </a:t>
                </a:r>
                <a:r>
                  <a:rPr lang="el-GR" sz="1800" dirty="0"/>
                  <a:t>διάχυση του φάσματος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του </a:t>
                </a:r>
                <a:r>
                  <a:rPr lang="el-GR" sz="1800" dirty="0"/>
                  <a:t>σήματος σε συχνότητες εκατέρωθεν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της </a:t>
                </a:r>
                <a:r>
                  <a:rPr lang="el-GR" sz="1800" dirty="0"/>
                  <a:t>συχνότητας 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±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του συνημιτόνου. 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φαινόμενο αυτό είναι ανεπιθύμητο,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ειδικά </a:t>
                </a:r>
                <a:r>
                  <a:rPr lang="el-GR" sz="1800" dirty="0"/>
                  <a:t>στην περίπτωση που </a:t>
                </a:r>
                <a:r>
                  <a:rPr lang="el-GR" sz="1800" dirty="0" smtClean="0"/>
                  <a:t>θέλουμε να </a:t>
                </a:r>
                <a:br>
                  <a:rPr lang="el-GR" sz="1800" dirty="0" smtClean="0"/>
                </a:br>
                <a:r>
                  <a:rPr lang="el-GR" sz="1800" dirty="0" smtClean="0"/>
                  <a:t>εντοπίσουμε </a:t>
                </a:r>
                <a:r>
                  <a:rPr lang="el-GR" sz="1800" dirty="0"/>
                  <a:t>την ακριβή θέση της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συχνότητας </a:t>
                </a:r>
                <a:r>
                  <a:rPr lang="el-GR" sz="1800" dirty="0"/>
                  <a:t>περισσοτέρων του ενός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συνημιτόνων</a:t>
                </a:r>
                <a:r>
                  <a:rPr lang="el-GR" sz="1800" dirty="0"/>
                  <a:t>.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διαπίστωση ότι η </a:t>
                </a:r>
                <a:r>
                  <a:rPr lang="el-GR" sz="1800" dirty="0" err="1"/>
                  <a:t>παραθύρωση</a:t>
                </a:r>
                <a:r>
                  <a:rPr lang="el-GR" sz="1800" dirty="0"/>
                  <a:t> προκαλεί παραμόρφωση στο φάσμα είναι πολύ σημαντική επειδή η </a:t>
                </a:r>
                <a:r>
                  <a:rPr lang="el-GR" sz="1800" dirty="0" err="1"/>
                  <a:t>παραθύρωση</a:t>
                </a:r>
                <a:r>
                  <a:rPr lang="el-GR" sz="1800" dirty="0"/>
                  <a:t> είναι μία συχνά χρησιμοποιούμενη διαδικασία στην επεξεργασία των σημάτων, προκειμένου να λάβουμε και να επεξεργαστούμε τμήματα των σημάτων.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ελαχιστοποίηση της επίδρασης του </a:t>
                </a:r>
                <a:r>
                  <a:rPr lang="el-GR" sz="1800" dirty="0" smtClean="0"/>
                  <a:t>παραθύρου </a:t>
                </a:r>
                <a:r>
                  <a:rPr lang="el-GR" sz="1800" dirty="0"/>
                  <a:t>επιτυγχάνεται με αύξηση της </a:t>
                </a:r>
                <a:r>
                  <a:rPr lang="el-GR" sz="1800" dirty="0" smtClean="0"/>
                  <a:t>διάρκειας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𝛵</m:t>
                    </m:r>
                  </m:oMath>
                </a14:m>
                <a:r>
                  <a:rPr lang="el-GR" sz="1800" dirty="0"/>
                  <a:t> του </a:t>
                </a:r>
                <a:r>
                  <a:rPr lang="el-GR" sz="1800" dirty="0" smtClean="0"/>
                  <a:t>παραθύρου, </a:t>
                </a:r>
                <a:r>
                  <a:rPr lang="el-GR" sz="1800" dirty="0"/>
                  <a:t>επειδή αυτό οδηγεί στη μείωση της διάρκειας των λοβών της συνάρτησης </a:t>
                </a:r>
                <a:r>
                  <a:rPr lang="el-GR" sz="1800" dirty="0" smtClean="0"/>
                  <a:t>δειγματοληψίας.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444" t="-669" r="-96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37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3276570"/>
              </p:ext>
            </p:extLst>
          </p:nvPr>
        </p:nvGraphicFramePr>
        <p:xfrm>
          <a:off x="5159449" y="1431234"/>
          <a:ext cx="3661023" cy="2861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" name="Bitmap Image" r:id="rId4" imgW="6733333" imgH="5219048" progId="Paint.Picture">
                  <p:embed/>
                </p:oleObj>
              </mc:Choice>
              <mc:Fallback>
                <p:oleObj name="Bitmap Image" r:id="rId4" imgW="6733333" imgH="5219048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lum bright="-20000" contrast="2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9449" y="1431234"/>
                        <a:ext cx="3661023" cy="28618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822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</a:t>
            </a:r>
            <a:r>
              <a:rPr lang="el-GR" dirty="0" smtClean="0"/>
              <a:t>Fourier (</a:t>
            </a:r>
            <a:r>
              <a:rPr lang="en-US" dirty="0" smtClean="0"/>
              <a:t>3</a:t>
            </a:r>
            <a:r>
              <a:rPr lang="el-GR" dirty="0" smtClean="0"/>
              <a:t>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lvl="2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b="1" dirty="0" smtClean="0"/>
                  <a:t>4.</a:t>
                </a:r>
                <a:r>
                  <a:rPr lang="en-US" dirty="0"/>
                  <a:t>	</a:t>
                </a:r>
                <a:r>
                  <a:rPr lang="el-GR" b="1" dirty="0" smtClean="0"/>
                  <a:t>Αλλαγή </a:t>
                </a:r>
                <a:r>
                  <a:rPr lang="el-GR" b="1" dirty="0"/>
                  <a:t>Κλίμακας στο Χρόνο </a:t>
                </a:r>
                <a:endParaRPr lang="el-GR" sz="11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τότε για κάθε πραγματικό αριθμό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𝛼</m:t>
                    </m:r>
                    <m:r>
                      <a:rPr lang="el-GR" sz="1800" i="1" dirty="0">
                        <a:latin typeface="Cambria Math"/>
                      </a:rPr>
                      <m:t> (</m:t>
                    </m:r>
                    <m:r>
                      <a:rPr lang="el-GR" sz="1800" i="1" dirty="0" err="1">
                        <a:latin typeface="Cambria Math"/>
                      </a:rPr>
                      <m:t>𝛼</m:t>
                    </m:r>
                    <m:r>
                      <a:rPr lang="el-GR" sz="1800" i="1" dirty="0" err="1">
                        <a:latin typeface="Cambria Math"/>
                      </a:rPr>
                      <m:t>≠0)</m:t>
                    </m:r>
                  </m:oMath>
                </a14:m>
                <a:r>
                  <a:rPr lang="el-GR" sz="1800" dirty="0"/>
                  <a:t>, ισχύει: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𝑎𝑡</m:t>
                          </m:r>
                        </m:e>
                      </m:d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n-US" sz="1800" i="1" dirty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den>
                      </m:f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𝑎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/>
                  <a:t>5</a:t>
                </a:r>
                <a:r>
                  <a:rPr lang="en-US" sz="1800" b="1" dirty="0" smtClean="0"/>
                  <a:t>.	</a:t>
                </a:r>
                <a:r>
                  <a:rPr lang="el-GR" sz="1800" b="1" dirty="0" smtClean="0"/>
                  <a:t>Αλλαγή </a:t>
                </a:r>
                <a:r>
                  <a:rPr lang="el-GR" sz="1800" b="1" dirty="0"/>
                  <a:t>Κλίμακας στη Συχνότητα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, τότε για κάθε πραγματικό αριθμό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𝛼</m:t>
                    </m:r>
                    <m:r>
                      <a:rPr lang="el-GR" sz="1800" i="1" dirty="0" smtClean="0">
                        <a:latin typeface="Cambria Math"/>
                      </a:rPr>
                      <m:t> (</m:t>
                    </m:r>
                    <m:r>
                      <a:rPr lang="el-GR" sz="1800" i="1" dirty="0" err="1">
                        <a:latin typeface="Cambria Math"/>
                      </a:rPr>
                      <m:t>𝛼</m:t>
                    </m:r>
                    <m:r>
                      <a:rPr lang="el-GR" sz="1800" i="1" dirty="0" err="1">
                        <a:latin typeface="Cambria Math"/>
                      </a:rPr>
                      <m:t>≠0)</m:t>
                    </m:r>
                  </m:oMath>
                </a14:m>
                <a:r>
                  <a:rPr lang="el-GR" sz="1800" dirty="0"/>
                  <a:t>, ισχύει:	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den>
                      </m:f>
                      <m:r>
                        <a:rPr lang="el-GR" sz="1800" i="1" dirty="0" err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𝑎</m:t>
                              </m:r>
                            </m:den>
                          </m:f>
                        </m:e>
                      </m:d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𝑎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Το σπουδαίο συμπέρασμα των παραπάνω δύο ιδιοτήτων είναι ότι η αλλαγή της κλίμακας του χρόνου επηρεάζει αντιστρόφως ανάλογα την έκταση του μετασχηματισμού Fourier. 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Έτσι </a:t>
                </a:r>
                <a:r>
                  <a:rPr lang="el-GR" sz="1800" dirty="0"/>
                  <a:t>μπορούμε να «στενεύουμε» ή να «πλατύνουμε» το φάσμα του σήματος με διεύρυνση ή </a:t>
                </a:r>
                <a:r>
                  <a:rPr lang="el-GR" sz="1800" dirty="0" err="1"/>
                  <a:t>στένευση</a:t>
                </a:r>
                <a:r>
                  <a:rPr lang="el-GR" sz="1800" dirty="0"/>
                  <a:t> του χρόνου αντίστοιχα, χρησιμοποιώντας την κατάλληλη κλίμακα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504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300" dirty="0"/>
              <a:t>Απεικόνιση της αλλαγής κλίμακας στο χρόνο και στη συχνότητα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endParaRPr lang="en-US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6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6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2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6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600" dirty="0" smtClean="0"/>
                  <a:t>Αν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𝛼</m:t>
                    </m:r>
                    <m:r>
                      <a:rPr lang="el-GR" sz="1600" i="1">
                        <a:latin typeface="Cambria Math"/>
                      </a:rPr>
                      <m:t>&gt;1</m:t>
                    </m:r>
                  </m:oMath>
                </a14:m>
                <a:r>
                  <a:rPr lang="el-GR" sz="1600" dirty="0" smtClean="0"/>
                  <a:t>,</a:t>
                </a:r>
                <a:r>
                  <a:rPr lang="el-GR" sz="1600" dirty="0"/>
                  <a:t> το σήμα </a:t>
                </a:r>
                <a:r>
                  <a:rPr lang="el-GR" sz="1600" dirty="0" smtClean="0"/>
                  <a:t>μεταβάλλεται </a:t>
                </a:r>
                <a:r>
                  <a:rPr lang="el-GR" sz="1600" dirty="0"/>
                  <a:t>πιο </a:t>
                </a:r>
                <a:r>
                  <a:rPr lang="el-GR" sz="1600" dirty="0" smtClean="0"/>
                  <a:t>γρήγορα στο χρόνο, γεγονός που αντιστοιχεί σε </a:t>
                </a:r>
                <a:r>
                  <a:rPr lang="el-GR" sz="1600" dirty="0"/>
                  <a:t>υψηλότερες συχνότητες στο πεδίο </a:t>
                </a:r>
                <a:r>
                  <a:rPr lang="el-GR" sz="1600" dirty="0" smtClean="0"/>
                  <a:t>συχνοτήτων, άρα, </a:t>
                </a:r>
                <a:r>
                  <a:rPr lang="el-GR" sz="1600" dirty="0"/>
                  <a:t>το φάσμα </a:t>
                </a:r>
                <a:r>
                  <a:rPr lang="el-GR" sz="1600" dirty="0" smtClean="0"/>
                  <a:t>του διαστέλλεται (σχήμα β</a:t>
                </a:r>
                <a:r>
                  <a:rPr lang="el-GR" sz="1600" dirty="0"/>
                  <a:t>). </a:t>
                </a:r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600" dirty="0" smtClean="0"/>
                  <a:t>Αντίθετα</a:t>
                </a:r>
                <a:r>
                  <a:rPr lang="el-GR" sz="1600" dirty="0"/>
                  <a:t>, όταν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0&lt;</m:t>
                    </m:r>
                    <m:r>
                      <a:rPr lang="el-GR" sz="1600" i="1">
                        <a:latin typeface="Cambria Math"/>
                      </a:rPr>
                      <m:t>𝛼</m:t>
                    </m:r>
                    <m:r>
                      <a:rPr lang="el-GR" sz="1600" i="1">
                        <a:latin typeface="Cambria Math"/>
                      </a:rPr>
                      <m:t>&lt;1</m:t>
                    </m:r>
                  </m:oMath>
                </a14:m>
                <a:r>
                  <a:rPr lang="el-GR" sz="1600" dirty="0"/>
                  <a:t>, το σήμα </a:t>
                </a:r>
                <a:r>
                  <a:rPr lang="el-GR" sz="1600" dirty="0" smtClean="0"/>
                  <a:t>μεταβάλλεται </a:t>
                </a:r>
                <a:r>
                  <a:rPr lang="el-GR" sz="1600" dirty="0"/>
                  <a:t>πιο αργά </a:t>
                </a:r>
                <a:r>
                  <a:rPr lang="el-GR" sz="1600" dirty="0" smtClean="0"/>
                  <a:t>στο χρόνο, γεγονός που αντιστοιχεί σε σήμα </a:t>
                </a:r>
                <a:r>
                  <a:rPr lang="el-GR" sz="1600" dirty="0"/>
                  <a:t>χαμηλής </a:t>
                </a:r>
                <a:r>
                  <a:rPr lang="el-GR" sz="1600" dirty="0" smtClean="0"/>
                  <a:t>συχνότητας, άρα το </a:t>
                </a:r>
                <a:r>
                  <a:rPr lang="el-GR" sz="1600" dirty="0"/>
                  <a:t>φάσμα του συμπιέζεται </a:t>
                </a:r>
                <a:r>
                  <a:rPr lang="el-GR" sz="1600" dirty="0" smtClean="0"/>
                  <a:t>(σχήμα γ).</a:t>
                </a:r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370" r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39</a:t>
            </a:fld>
            <a:endParaRPr lang="el-G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908720"/>
            <a:ext cx="4657725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403948"/>
            <a:ext cx="4638675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399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b="1" dirty="0"/>
              <a:t>1</a:t>
            </a:r>
            <a:r>
              <a:rPr lang="el-GR" b="1" dirty="0" smtClean="0"/>
              <a:t>. </a:t>
            </a:r>
            <a:r>
              <a:rPr lang="el-GR" b="1" dirty="0"/>
              <a:t>Ορισμός του </a:t>
            </a:r>
            <a:r>
              <a:rPr lang="el-GR" b="1" dirty="0" smtClean="0"/>
              <a:t/>
            </a:r>
            <a:br>
              <a:rPr lang="el-GR" b="1" dirty="0" smtClean="0"/>
            </a:br>
            <a:r>
              <a:rPr lang="el-GR" b="1" dirty="0" smtClean="0"/>
              <a:t>Μετασχηματισμού Fourier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906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</a:t>
            </a:r>
            <a:r>
              <a:rPr lang="el-GR" dirty="0" smtClean="0"/>
              <a:t>Fourier (</a:t>
            </a:r>
            <a:r>
              <a:rPr lang="en-US" dirty="0" smtClean="0"/>
              <a:t>4</a:t>
            </a:r>
            <a:r>
              <a:rPr lang="el-GR" dirty="0" smtClean="0"/>
              <a:t>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lvl="2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b="1" dirty="0" smtClean="0"/>
                  <a:t>6.</a:t>
                </a:r>
                <a:r>
                  <a:rPr lang="en-US" b="1" dirty="0" smtClean="0"/>
                  <a:t>	</a:t>
                </a:r>
                <a:r>
                  <a:rPr lang="el-GR" b="1" dirty="0" smtClean="0"/>
                  <a:t>Ανάκλαση</a:t>
                </a:r>
                <a:endParaRPr lang="el-GR" sz="11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στην </a:t>
                </a:r>
                <a:r>
                  <a:rPr lang="el-GR" sz="1800" dirty="0" smtClean="0"/>
                  <a:t>ιδιότητα αλλαγής κλίμακας στο χρόνο θέσουμε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𝛼</m:t>
                    </m:r>
                    <m:r>
                      <a:rPr lang="el-GR" sz="1800" i="1" dirty="0" smtClean="0">
                        <a:latin typeface="Cambria Math"/>
                      </a:rPr>
                      <m:t>=−1</m:t>
                    </m:r>
                  </m:oMath>
                </a14:m>
                <a:r>
                  <a:rPr lang="el-GR" sz="1800" dirty="0"/>
                  <a:t>, προκύπτει η ιδιότητα της ανάκλασης: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>
                          <a:latin typeface="Cambria Math"/>
                        </a:rPr>
                        <m:t>(−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 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7.</a:t>
                </a:r>
                <a:r>
                  <a:rPr lang="en-US" sz="1800" b="1" dirty="0" smtClean="0"/>
                  <a:t>	</a:t>
                </a:r>
                <a:r>
                  <a:rPr lang="el-GR" sz="1800" b="1" dirty="0" smtClean="0"/>
                  <a:t>Συζυγία </a:t>
                </a:r>
                <a:endParaRPr lang="el-GR" sz="1800" b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 smtClean="0"/>
                  <a:t>τότε </a:t>
                </a:r>
                <a:r>
                  <a:rPr lang="el-GR" sz="1800" dirty="0"/>
                  <a:t>ισχύει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</m:t>
                          </m:r>
                          <m:r>
                            <a:rPr lang="el-GR" sz="1800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𝑋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και</m:t>
                      </m:r>
                      <m:r>
                        <a:rPr lang="el-GR" sz="1800" i="1" dirty="0">
                          <a:latin typeface="Cambria Math"/>
                        </a:rPr>
                        <m:t>  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𝑋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9986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</a:t>
            </a:r>
            <a:r>
              <a:rPr lang="el-GR" dirty="0" smtClean="0"/>
              <a:t>Fourier (5/10)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lvl="2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b="1" dirty="0" smtClean="0"/>
                  <a:t>8.</a:t>
                </a:r>
                <a:r>
                  <a:rPr lang="en-US" b="1" dirty="0" smtClean="0"/>
                  <a:t>	</a:t>
                </a:r>
                <a:r>
                  <a:rPr lang="el-GR" b="1" dirty="0" smtClean="0"/>
                  <a:t>Συμμετρία  (δυϊσμός)</a:t>
                </a:r>
              </a:p>
              <a:p>
                <a:pPr marL="0" lvl="2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dirty="0"/>
                  <a:t>Αν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i="1" dirty="0">
                            <a:latin typeface="Cambria Math"/>
                          </a:rPr>
                          <m:t>   </m:t>
                        </m:r>
                        <m:r>
                          <a:rPr lang="en-US" i="1" dirty="0">
                            <a:latin typeface="Cambria Math"/>
                          </a:rPr>
                          <m:t>𝐹</m:t>
                        </m:r>
                        <m:r>
                          <a:rPr lang="en-US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i="1" dirty="0">
                        <a:latin typeface="Cambria Math"/>
                      </a:rPr>
                      <m:t> </m:t>
                    </m:r>
                    <m:r>
                      <a:rPr lang="en-US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i="1" dirty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dirty="0"/>
                  <a:t>τότε το σήμα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𝑦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𝑡</m:t>
                    </m:r>
                    <m:r>
                      <a:rPr lang="el-GR" i="1" dirty="0" smtClean="0">
                        <a:latin typeface="Cambria Math"/>
                      </a:rPr>
                      <m:t>)=</m:t>
                    </m:r>
                    <m:r>
                      <a:rPr lang="el-GR" i="1" dirty="0" smtClean="0">
                        <a:latin typeface="Cambria Math"/>
                      </a:rPr>
                      <m:t>𝑋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𝑡</m:t>
                    </m:r>
                    <m:r>
                      <a:rPr 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 έχει </a:t>
                </a:r>
                <a:r>
                  <a:rPr lang="en-US" dirty="0" smtClean="0"/>
                  <a:t>MF</a:t>
                </a:r>
                <a:r>
                  <a:rPr lang="el-GR" dirty="0" smtClean="0"/>
                  <a:t>:</a:t>
                </a:r>
                <a:r>
                  <a:rPr lang="el-GR" dirty="0"/>
                  <a:t>	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𝑌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𝜔</m:t>
                    </m:r>
                    <m:r>
                      <a:rPr lang="el-GR" i="1" dirty="0" smtClean="0">
                        <a:latin typeface="Cambria Math"/>
                      </a:rPr>
                      <m:t>)=2</m:t>
                    </m:r>
                    <m:r>
                      <a:rPr lang="el-GR" i="1" dirty="0" smtClean="0">
                        <a:latin typeface="Cambria Math"/>
                      </a:rPr>
                      <m:t>𝜋</m:t>
                    </m:r>
                    <m:r>
                      <a:rPr lang="el-GR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i="1" dirty="0" smtClean="0">
                            <a:latin typeface="Cambria Math"/>
                          </a:rPr>
                          <m:t>−</m:t>
                        </m:r>
                        <m:r>
                          <a:rPr lang="el-GR" i="1" dirty="0" smtClean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endParaRPr lang="el-GR" dirty="0"/>
              </a:p>
              <a:p>
                <a:pPr marL="0" lvl="2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lvl="2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u="sng" dirty="0" smtClean="0"/>
                  <a:t>Επεξήγηση</a:t>
                </a:r>
                <a:r>
                  <a:rPr lang="el-GR" dirty="0" smtClean="0"/>
                  <a:t>: Αν </a:t>
                </a:r>
                <a:r>
                  <a:rPr lang="el-GR" dirty="0"/>
                  <a:t>ο </a:t>
                </a:r>
                <a:r>
                  <a:rPr lang="en-US" dirty="0" smtClean="0"/>
                  <a:t>M</a:t>
                </a:r>
                <a:r>
                  <a:rPr lang="el-GR" dirty="0" smtClean="0"/>
                  <a:t>F </a:t>
                </a:r>
                <a:r>
                  <a:rPr lang="el-GR" dirty="0"/>
                  <a:t>της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𝑥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𝑡</m:t>
                    </m:r>
                    <m:r>
                      <a:rPr 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 </a:t>
                </a:r>
                <a:r>
                  <a:rPr lang="el-GR" dirty="0" smtClean="0"/>
                  <a:t>είναι </a:t>
                </a:r>
                <a:br>
                  <a:rPr lang="el-GR" dirty="0" smtClean="0"/>
                </a:br>
                <a:r>
                  <a:rPr lang="el-GR" dirty="0" smtClean="0"/>
                  <a:t>η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0" dirty="0" smtClean="0">
                        <a:latin typeface="Cambria Math"/>
                      </a:rPr>
                      <m:t>Χ</m:t>
                    </m:r>
                    <m:r>
                      <a:rPr lang="el-GR" i="1" dirty="0" err="1">
                        <a:latin typeface="Cambria Math"/>
                      </a:rPr>
                      <m:t>(</m:t>
                    </m:r>
                    <m:r>
                      <a:rPr lang="el-GR" i="1" dirty="0" err="1">
                        <a:latin typeface="Cambria Math"/>
                      </a:rPr>
                      <m:t>𝜔</m:t>
                    </m:r>
                    <m:r>
                      <a:rPr 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, τότε ο </a:t>
                </a:r>
                <a:r>
                  <a:rPr lang="en-US" dirty="0" smtClean="0"/>
                  <a:t>M</a:t>
                </a:r>
                <a:r>
                  <a:rPr lang="el-GR" dirty="0" smtClean="0"/>
                  <a:t>F </a:t>
                </a:r>
                <a:r>
                  <a:rPr lang="el-GR" dirty="0"/>
                  <a:t>μίας </a:t>
                </a:r>
                <a:r>
                  <a:rPr lang="el-GR" dirty="0" smtClean="0"/>
                  <a:t>συνάρτησης </a:t>
                </a:r>
                <a:br>
                  <a:rPr lang="el-GR" dirty="0" smtClean="0"/>
                </a:b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𝑋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𝑡</m:t>
                    </m:r>
                    <m:r>
                      <a:rPr 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 είναι η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2</m:t>
                    </m:r>
                    <m:r>
                      <a:rPr lang="el-GR" i="1" dirty="0" smtClean="0">
                        <a:latin typeface="Cambria Math"/>
                      </a:rPr>
                      <m:t>𝜋</m:t>
                    </m:r>
                    <m:r>
                      <a:rPr lang="el-GR" i="1" dirty="0" smtClean="0">
                        <a:latin typeface="Cambria Math"/>
                      </a:rPr>
                      <m:t>𝑥</m:t>
                    </m:r>
                    <m:r>
                      <a:rPr lang="el-GR" i="1" dirty="0" smtClean="0">
                        <a:latin typeface="Cambria Math"/>
                      </a:rPr>
                      <m:t>(−</m:t>
                    </m:r>
                    <m:r>
                      <a:rPr lang="el-GR" i="1" dirty="0" smtClean="0">
                        <a:latin typeface="Cambria Math"/>
                      </a:rPr>
                      <m:t>𝜔</m:t>
                    </m:r>
                    <m:r>
                      <a:rPr lang="el-GR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. </a:t>
                </a:r>
                <a:endParaRPr lang="en-US" dirty="0" smtClean="0"/>
              </a:p>
              <a:p>
                <a:pPr marL="0" lvl="2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dirty="0" smtClean="0"/>
                  <a:t>Ο </a:t>
                </a:r>
                <a:r>
                  <a:rPr lang="el-GR" dirty="0"/>
                  <a:t>συμβολισμός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𝑋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𝑡</m:t>
                    </m:r>
                    <m:r>
                      <a:rPr 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 σημαίνει </a:t>
                </a:r>
                <a:r>
                  <a:rPr lang="el-GR" dirty="0" smtClean="0"/>
                  <a:t>ότι </a:t>
                </a:r>
                <a:br>
                  <a:rPr lang="el-GR" dirty="0" smtClean="0"/>
                </a:br>
                <a:r>
                  <a:rPr lang="el-GR" dirty="0" smtClean="0"/>
                  <a:t>δημιουργούμε </a:t>
                </a:r>
                <a:r>
                  <a:rPr lang="el-GR" dirty="0"/>
                  <a:t>μία συνάρτηση </a:t>
                </a:r>
                <a:r>
                  <a:rPr lang="el-GR" dirty="0" smtClean="0"/>
                  <a:t>με </a:t>
                </a:r>
                <a:br>
                  <a:rPr lang="el-GR" dirty="0" smtClean="0"/>
                </a:br>
                <a:r>
                  <a:rPr lang="el-GR" dirty="0" smtClean="0"/>
                  <a:t>ανεξάρτητη </a:t>
                </a:r>
                <a:r>
                  <a:rPr lang="el-GR" dirty="0"/>
                  <a:t>μεταβλητή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𝑡</m:t>
                    </m:r>
                  </m:oMath>
                </a14:m>
                <a:r>
                  <a:rPr lang="el-GR" dirty="0"/>
                  <a:t>, η </a:t>
                </a:r>
                <a:r>
                  <a:rPr lang="el-GR" dirty="0" smtClean="0"/>
                  <a:t>οποία </a:t>
                </a:r>
                <a:br>
                  <a:rPr lang="el-GR" dirty="0" smtClean="0"/>
                </a:br>
                <a:r>
                  <a:rPr lang="el-GR" dirty="0" smtClean="0"/>
                  <a:t>έχει </a:t>
                </a:r>
                <a:r>
                  <a:rPr lang="el-GR" dirty="0"/>
                  <a:t>όμως τη μορφή και </a:t>
                </a:r>
                <a:r>
                  <a:rPr lang="el-GR" dirty="0" smtClean="0"/>
                  <a:t>τη </a:t>
                </a:r>
                <a:r>
                  <a:rPr lang="el-GR" dirty="0" err="1" smtClean="0"/>
                  <a:t>μαθη</a:t>
                </a:r>
                <a:r>
                  <a:rPr lang="el-GR" dirty="0" smtClean="0"/>
                  <a:t>-</a:t>
                </a:r>
                <a:br>
                  <a:rPr lang="el-GR" dirty="0" smtClean="0"/>
                </a:br>
                <a:r>
                  <a:rPr lang="el-GR" dirty="0" err="1" smtClean="0"/>
                  <a:t>ματική</a:t>
                </a:r>
                <a:r>
                  <a:rPr lang="el-GR" dirty="0" smtClean="0"/>
                  <a:t> </a:t>
                </a:r>
                <a:r>
                  <a:rPr lang="el-GR" dirty="0"/>
                  <a:t>έκφραση της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𝑋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𝜔</m:t>
                    </m:r>
                    <m:r>
                      <a:rPr 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. </a:t>
                </a:r>
                <a:r>
                  <a:rPr lang="el-GR" dirty="0" smtClean="0"/>
                  <a:t/>
                </a:r>
                <a:br>
                  <a:rPr lang="el-GR" dirty="0" smtClean="0"/>
                </a:br>
                <a:endParaRPr lang="el-GR" dirty="0" smtClean="0"/>
              </a:p>
              <a:p>
                <a:pPr marL="0" lvl="2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dirty="0" smtClean="0"/>
                  <a:t>Επίσης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2</m:t>
                    </m:r>
                    <m:r>
                      <a:rPr lang="el-GR" i="1" dirty="0" smtClean="0">
                        <a:latin typeface="Cambria Math"/>
                      </a:rPr>
                      <m:t>𝜋</m:t>
                    </m:r>
                    <m:r>
                      <a:rPr lang="el-GR" i="1" dirty="0" smtClean="0">
                        <a:latin typeface="Cambria Math"/>
                      </a:rPr>
                      <m:t>𝑥</m:t>
                    </m:r>
                    <m:r>
                      <a:rPr lang="el-GR" i="1" dirty="0" smtClean="0">
                        <a:latin typeface="Cambria Math"/>
                      </a:rPr>
                      <m:t>(−</m:t>
                    </m:r>
                    <m:r>
                      <a:rPr lang="el-GR" i="1" dirty="0" smtClean="0">
                        <a:latin typeface="Cambria Math"/>
                      </a:rPr>
                      <m:t>𝜔</m:t>
                    </m:r>
                    <m:r>
                      <a:rPr lang="el-GR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 σημαίνει ότι </a:t>
                </a:r>
                <a:r>
                  <a:rPr lang="el-GR" dirty="0" smtClean="0"/>
                  <a:t>έχουμε </a:t>
                </a:r>
                <a:r>
                  <a:rPr lang="el-GR" dirty="0"/>
                  <a:t>μία συνάρτηση με ανεξάρτητη μεταβλητή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𝜔</m:t>
                    </m:r>
                  </m:oMath>
                </a14:m>
                <a:r>
                  <a:rPr lang="el-GR" dirty="0"/>
                  <a:t> (για την ακρίβεια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–</m:t>
                    </m:r>
                    <m:r>
                      <a:rPr lang="el-GR" i="1" dirty="0" smtClean="0">
                        <a:latin typeface="Cambria Math"/>
                      </a:rPr>
                      <m:t>𝜔</m:t>
                    </m:r>
                  </m:oMath>
                </a14:m>
                <a:r>
                  <a:rPr lang="el-GR" dirty="0"/>
                  <a:t>), η οποία έχει όμως τη μορφή της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𝑥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𝑡</m:t>
                    </m:r>
                    <m:r>
                      <a:rPr 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41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3584634"/>
              </p:ext>
            </p:extLst>
          </p:nvPr>
        </p:nvGraphicFramePr>
        <p:xfrm>
          <a:off x="4317057" y="2400275"/>
          <a:ext cx="4143375" cy="282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6" name="Bitmap Image" r:id="rId4" imgW="4153480" imgH="2819794" progId="Paint.Picture">
                  <p:embed/>
                </p:oleObj>
              </mc:Choice>
              <mc:Fallback>
                <p:oleObj name="Bitmap Image" r:id="rId4" imgW="4153480" imgH="2819794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lum bright="-20000" contrast="2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7057" y="2400275"/>
                        <a:ext cx="4143375" cy="282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1689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βρεθεί ο μετασχηματισμός Fourier του σήματος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 err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err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err="1" smtClean="0">
                            <a:latin typeface="Cambria Math"/>
                          </a:rPr>
                          <m:t>𝑗</m:t>
                        </m:r>
                        <m:r>
                          <a:rPr lang="el-GR" sz="1800" i="1" dirty="0" err="1" smtClean="0">
                            <a:latin typeface="Cambria Math"/>
                          </a:rPr>
                          <m:t>𝛼</m:t>
                        </m:r>
                        <m:r>
                          <a:rPr lang="el-GR" sz="1800" i="1" dirty="0" err="1" smtClean="0">
                            <a:latin typeface="Cambria Math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l-GR" sz="1800" dirty="0" smtClean="0"/>
                  <a:t> 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Α’ τρόπος - Από </a:t>
                </a:r>
                <a:r>
                  <a:rPr lang="el-GR" sz="1800" dirty="0"/>
                  <a:t>την εξίσωση ορισμού του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βρίσκουμε</a:t>
                </a:r>
                <a:r>
                  <a:rPr lang="el-GR" sz="1800" dirty="0"/>
                  <a:t>: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=</m:t>
                          </m:r>
                          <m:nary>
                            <m:nary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+∞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l-GR" sz="1800" i="1" dirty="0" err="1">
                                  <a:latin typeface="Cambria Math"/>
                                </a:rPr>
                                <m:t>𝑑𝑡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=</m:t>
                              </m:r>
                            </m:e>
                          </m:nary>
                        </m:e>
                      </m:nary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𝑗</m:t>
                              </m:r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𝑑𝑡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Β’ τρόπος – Θα χρησιμοποιήσουμε την </a:t>
                </a:r>
                <a:r>
                  <a:rPr lang="el-GR" sz="1800" dirty="0"/>
                  <a:t>ιδιότητα της ολίσθησης στη συχνότητα, δηλ.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𝐹</m:t>
                    </m:r>
                    <m:d>
                      <m:dPr>
                        <m:begChr m:val="{"/>
                        <m:endChr m:val="}"/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𝑗</m:t>
                            </m:r>
                            <m:sSub>
                              <m:sSubPr>
                                <m:ctrlPr>
                                  <a:rPr lang="el-GR" sz="1800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l-GR" sz="1800" i="1" dirty="0" smtClean="0">
                                <a:latin typeface="Cambria Math"/>
                              </a:rPr>
                              <m:t>𝑡</m:t>
                            </m:r>
                          </m:sup>
                        </m:sSup>
                        <m:r>
                          <a:rPr lang="el-GR" sz="1800" i="1" dirty="0" smtClean="0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 dirty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dirty="0"/>
                  <a:t> και το αποτέλεσμα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𝐹</m:t>
                    </m:r>
                    <m:r>
                      <a:rPr lang="el-GR" sz="1800" i="1" dirty="0" smtClean="0">
                        <a:latin typeface="Cambria Math"/>
                      </a:rPr>
                      <m:t>{1}=2</m:t>
                    </m:r>
                    <m:r>
                      <a:rPr lang="el-GR" sz="1800" i="1" dirty="0" smtClean="0">
                        <a:latin typeface="Cambria Math"/>
                      </a:rPr>
                      <m:t>𝜋</m:t>
                    </m:r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r>
                      <a:rPr lang="el-GR" sz="1800" i="1" dirty="0" err="1">
                        <a:latin typeface="Cambria Math"/>
                      </a:rPr>
                      <m:t>𝛿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της προηγούμενης άσκησης.  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Ορίζοντας </a:t>
                </a:r>
                <a:r>
                  <a:rPr lang="el-GR" sz="1800" dirty="0" smtClean="0"/>
                  <a:t>τη </a:t>
                </a:r>
                <a:r>
                  <a:rPr lang="el-GR" sz="1800" dirty="0"/>
                  <a:t>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=1∙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𝑗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𝛼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 dirty="0" smtClean="0">
                        <a:latin typeface="Cambria Math"/>
                      </a:rPr>
                      <m:t>∙1</m:t>
                    </m:r>
                  </m:oMath>
                </a14:m>
                <a:r>
                  <a:rPr lang="el-GR" sz="1800" dirty="0"/>
                  <a:t> θα </a:t>
                </a:r>
                <a:r>
                  <a:rPr lang="el-GR" sz="1800" dirty="0" smtClean="0"/>
                  <a:t>έχουμε: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𝑌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r>
                        <a:rPr lang="el-GR" sz="1800" i="1" dirty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∙1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r>
                        <a:rPr lang="el-GR" sz="1800" i="1" dirty="0">
                          <a:latin typeface="Cambria Math"/>
                        </a:rPr>
                        <m:t>𝐹</m:t>
                      </m:r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 →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=2</m:t>
                      </m:r>
                      <m:r>
                        <a:rPr lang="el-GR" sz="1800" i="1" dirty="0">
                          <a:latin typeface="Cambria Math"/>
                        </a:rPr>
                        <m:t>𝜋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Καταλήγουμε έτσι </a:t>
                </a:r>
                <a:r>
                  <a:rPr lang="el-GR" sz="1800" dirty="0"/>
                  <a:t>στο </a:t>
                </a:r>
                <a:r>
                  <a:rPr lang="el-GR" sz="1800" dirty="0" smtClean="0"/>
                  <a:t>ίδιο αποτέλεσμα </a:t>
                </a:r>
                <a:r>
                  <a:rPr lang="el-GR" sz="1800" dirty="0"/>
                  <a:t>που προέκυψε από την τετριμμένη μέθοδο υπολογισμού.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Χρησιμοποιώντας την ίδια διαδικασία μπορούμε να αποδείξουμε ότι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𝐹</m:t>
                    </m:r>
                    <m:r>
                      <a:rPr lang="el-GR" sz="1800" i="1" dirty="0" smtClean="0">
                        <a:latin typeface="Cambria Math"/>
                      </a:rPr>
                      <m:t>{</m:t>
                    </m:r>
                    <m:r>
                      <a:rPr lang="el-GR" sz="1800" i="1" dirty="0" smtClean="0">
                        <a:latin typeface="Cambria Math"/>
                      </a:rPr>
                      <m:t>𝑒</m:t>
                    </m:r>
                    <m:r>
                      <a:rPr lang="el-GR" sz="1800" i="1" dirty="0">
                        <a:latin typeface="Cambria Math"/>
                      </a:rPr>
                      <m:t>^(−</m:t>
                    </m:r>
                    <m:r>
                      <a:rPr lang="el-GR" sz="1800" i="1" dirty="0">
                        <a:latin typeface="Cambria Math"/>
                      </a:rPr>
                      <m:t>𝑗</m:t>
                    </m:r>
                    <m:r>
                      <a:rPr lang="el-GR" sz="1800" i="1" dirty="0">
                        <a:latin typeface="Cambria Math"/>
                      </a:rPr>
                      <m:t>𝛼</m:t>
                    </m:r>
                    <m:r>
                      <a:rPr lang="el-GR" sz="1800" i="1" dirty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 }=2</m:t>
                    </m:r>
                    <m:r>
                      <a:rPr lang="el-GR" sz="1800" i="1" dirty="0">
                        <a:latin typeface="Cambria Math"/>
                      </a:rPr>
                      <m:t>𝜋</m:t>
                    </m:r>
                    <m:r>
                      <a:rPr lang="el-GR" sz="1800" i="1" dirty="0">
                        <a:latin typeface="Cambria Math"/>
                      </a:rPr>
                      <m:t> </m:t>
                    </m:r>
                    <m:r>
                      <a:rPr lang="el-GR" sz="1800" i="1" dirty="0" err="1">
                        <a:latin typeface="Cambria Math"/>
                      </a:rPr>
                      <m:t>𝛿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 err="1">
                        <a:latin typeface="Cambria Math"/>
                      </a:rPr>
                      <m:t>+</m:t>
                    </m:r>
                    <m:r>
                      <a:rPr lang="el-GR" sz="1800" i="1" dirty="0" err="1">
                        <a:latin typeface="Cambria Math"/>
                      </a:rPr>
                      <m:t>𝛼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b="-100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3700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Fourier </a:t>
            </a:r>
            <a:r>
              <a:rPr lang="el-GR" dirty="0" smtClean="0"/>
              <a:t>(6/10)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9.	</a:t>
                </a:r>
                <a:r>
                  <a:rPr lang="el-GR" sz="1800" b="1" dirty="0" err="1" smtClean="0"/>
                  <a:t>Παραγώγιση</a:t>
                </a:r>
                <a:endParaRPr lang="el-GR" sz="1800" b="1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και ο </a:t>
                </a:r>
                <a:r>
                  <a:rPr lang="en-US" sz="1800" dirty="0" smtClean="0"/>
                  <a:t>MF </a:t>
                </a:r>
                <a:r>
                  <a:rPr lang="el-GR" sz="1800" dirty="0"/>
                  <a:t>της παραγώγου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en-US" sz="1800" i="1" dirty="0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i="1" dirty="0">
                        <a:latin typeface="Cambria Math"/>
                      </a:rPr>
                      <m:t>𝑥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𝑡</m:t>
                    </m:r>
                    <m:r>
                      <a:rPr lang="en-US" sz="1800" i="1" dirty="0">
                        <a:latin typeface="Cambria Math"/>
                      </a:rPr>
                      <m:t>)/</m:t>
                    </m:r>
                    <m:r>
                      <a:rPr lang="en-US" sz="1800" i="1" dirty="0" err="1">
                        <a:latin typeface="Cambria Math"/>
                      </a:rPr>
                      <m:t>𝑑</m:t>
                    </m:r>
                    <m:sSup>
                      <m:sSupPr>
                        <m:ctrlPr>
                          <a:rPr lang="en-US" sz="1800" i="1" dirty="0" err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err="1">
                            <a:latin typeface="Cambria Math"/>
                          </a:rPr>
                          <m:t>𝑡</m:t>
                        </m:r>
                      </m:e>
                      <m:sup>
                        <m:r>
                          <a:rPr lang="en-US" sz="1800" i="1" dirty="0" err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υπάρχει, τότε αυτός υπολογίζεται από τη σχέση: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𝑑𝑥</m:t>
                          </m:r>
                          <m:d>
                            <m:d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r>
                        <a:rPr lang="en-US" sz="1800" i="1" dirty="0">
                          <a:latin typeface="Cambria Math"/>
                        </a:rPr>
                        <m:t>𝑗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n-US" sz="1800" i="1" dirty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ή </a:t>
                </a:r>
                <a:r>
                  <a:rPr lang="el-GR" sz="1800" dirty="0"/>
                  <a:t>γενικότερα: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sz="1800" i="1" dirty="0" err="1"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sz="1800" i="1" dirty="0">
                          <a:latin typeface="Cambria Math"/>
                        </a:rPr>
                        <m:t>𝑋</m:t>
                      </m:r>
                      <m:r>
                        <a:rPr lang="en-US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και για το πεδίο συχνοτήτων</a:t>
                </a:r>
                <a:r>
                  <a:rPr lang="el-GR" sz="1800" dirty="0" smtClean="0"/>
                  <a:t>:</a:t>
                </a:r>
                <a:r>
                  <a:rPr lang="el-GR" sz="1800" dirty="0"/>
                  <a:t>	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err="1">
                                  <a:latin typeface="Cambria Math"/>
                                </a:rPr>
                                <m:t>𝑗𝑡</m:t>
                              </m:r>
                            </m:e>
                          </m:d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sz="1800" i="1" dirty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356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15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ο μετασχηματισμός Fourier της συνάρτησης μοναδιαίου τριγωνικού παλμού διάρκειας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2</m:t>
                    </m:r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Τ</m:t>
                    </m:r>
                  </m:oMath>
                </a14:m>
                <a:r>
                  <a:rPr lang="el-GR" sz="1800" dirty="0" smtClean="0"/>
                  <a:t>, που δίνεται από τη σχέση: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0" dirty="0" smtClean="0">
                          <a:latin typeface="Cambria Math"/>
                        </a:rPr>
                        <m:t>Λ</m:t>
                      </m:r>
                      <m:r>
                        <a:rPr lang="el-GR" sz="1800" i="1" dirty="0">
                          <a:latin typeface="Cambria Math"/>
                        </a:rPr>
                        <m:t>_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Τ</m:t>
                      </m:r>
                      <m:r>
                        <a:rPr lang="el-GR" sz="1800" i="1" dirty="0">
                          <a:latin typeface="Cambria Math"/>
                        </a:rPr>
                        <m:t> 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l-GR" sz="1800" i="0" dirty="0">
                                      <a:latin typeface="Cambria Math"/>
                                    </a:rPr>
                                    <m:t>Τ</m:t>
                                  </m:r>
                                </m:den>
                              </m:f>
                              <m:r>
                                <a:rPr lang="el-GR" sz="1800" i="1" dirty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       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0" dirty="0">
                                      <a:latin typeface="Cambria Math"/>
                                    </a:rPr>
                                    <m:t>Τ</m:t>
                                  </m:r>
                                </m:e>
                              </m:d>
                            </m:e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0,                     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&gt;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0" dirty="0" err="1">
                                      <a:latin typeface="Cambria Math"/>
                                    </a:rPr>
                                    <m:t>Τ</m:t>
                                  </m:r>
                                </m:e>
                              </m:d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Η συνάρτηση μοναδιαίου τριγωνικού παλμού μπορεί να γραφεί ως άθροισμα συναρτήσεων μοναδιαίας κλίσης (ράμπας), σύμφωνα με τη σχέση: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0" dirty="0" smtClean="0">
                              <a:latin typeface="Cambria Math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Τ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𝑇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 [</m:t>
                      </m:r>
                      <m:r>
                        <a:rPr lang="el-GR" sz="1800" i="1" dirty="0">
                          <a:latin typeface="Cambria Math"/>
                        </a:rPr>
                        <m:t>𝑟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r>
                        <a:rPr lang="el-GR" sz="1800" i="1" dirty="0">
                          <a:latin typeface="Cambria Math"/>
                        </a:rPr>
                        <m:t>𝑇</m:t>
                      </m:r>
                      <m:r>
                        <a:rPr lang="el-GR" sz="1800" i="1" dirty="0">
                          <a:latin typeface="Cambria Math"/>
                        </a:rPr>
                        <m:t>)−2</m:t>
                      </m:r>
                      <m:r>
                        <a:rPr lang="el-GR" sz="1800" i="1" dirty="0">
                          <a:latin typeface="Cambria Math"/>
                        </a:rPr>
                        <m:t>𝑟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)+</m:t>
                      </m:r>
                      <m:r>
                        <a:rPr lang="el-GR" sz="1800" i="1" dirty="0">
                          <a:latin typeface="Cambria Math"/>
                        </a:rPr>
                        <m:t>𝑟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−</m:t>
                      </m:r>
                      <m:r>
                        <a:rPr lang="el-GR" sz="1800" i="1" dirty="0">
                          <a:latin typeface="Cambria Math"/>
                        </a:rPr>
                        <m:t>𝑇</m:t>
                      </m:r>
                      <m:r>
                        <a:rPr lang="el-GR" sz="1800" i="1" dirty="0">
                          <a:latin typeface="Cambria Math"/>
                        </a:rPr>
                        <m:t>)]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Υπολογίζουμε την πρώτη και τη δεύτερη παράγωγο της παραπάνω συνάρτησης: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Λ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  <m:sub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Τ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𝑇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−2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Λ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′′</m:t>
                              </m:r>
                            </m:sup>
                          </m:sSup>
                        </m:e>
                        <m:sub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Τ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𝑇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−2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9783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15(συνέχεια)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 ζητούμενος μετασχηματισμός Fourier 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err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i="0" dirty="0" smtClean="0">
                            <a:latin typeface="Cambria Math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800" i="0" dirty="0" err="1" smtClean="0">
                            <a:latin typeface="Cambria Math"/>
                          </a:rPr>
                          <m:t>Τ</m:t>
                        </m:r>
                      </m:sub>
                    </m:sSub>
                    <m:d>
                      <m:dPr>
                        <m:ctrlPr>
                          <a:rPr lang="el-GR" sz="1800" i="1" dirty="0" err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 smtClean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 smtClean="0"/>
                  <a:t> μπορεί να υπολογιστεί με χρήση της ιδιότητας της </a:t>
                </a:r>
                <a:r>
                  <a:rPr lang="el-GR" sz="1800" dirty="0" err="1"/>
                  <a:t>παραγώγισης</a:t>
                </a:r>
                <a:r>
                  <a:rPr lang="el-GR" sz="1800" dirty="0"/>
                  <a:t>, δηλαδή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Λ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Τ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r>
                        <a:rPr lang="el-GR" sz="1800" i="1" dirty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Λ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Τ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r>
                        <a:rPr lang="el-GR" sz="1800" i="1" dirty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𝑇</m:t>
                                  </m:r>
                                </m:den>
                              </m:f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𝛿</m:t>
                                  </m:r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</m:d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−2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𝛿</m:t>
                                  </m:r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𝛿</m:t>
                                  </m:r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</m:d>
                                </m:e>
                              </m:d>
                            </m:e>
                          </m:d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Τ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 (2−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Τ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− 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  <m:r>
                            <m:rPr>
                              <m:sty m:val="p"/>
                            </m:rPr>
                            <a:rPr lang="el-GR" sz="1800" i="0" dirty="0" err="1">
                              <a:latin typeface="Cambria Math"/>
                            </a:rPr>
                            <m:t>Τ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 )=⋯=</m:t>
                      </m:r>
                      <m:func>
                        <m:func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l-GR" sz="1800" i="1" dirty="0">
                              <a:latin typeface="Cambria Math"/>
                            </a:rPr>
                            <m:t>4</m:t>
                          </m:r>
                        </m:fName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1" dirty="0">
                                      <a:latin typeface="Cambria Math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𝑇</m:t>
                                      </m:r>
                                    </m:num>
                                    <m:den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num>
                            <m:den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Τ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Θυμίζουμε </a:t>
                </a:r>
                <a:r>
                  <a:rPr lang="el-GR" sz="1800" dirty="0"/>
                  <a:t>ότι ο μετασχηματισμός Fourier του μοναδιαίου τετραγωνικού παλμού διάρκειας 2Τ </a:t>
                </a:r>
                <a:r>
                  <a:rPr lang="el-GR" sz="1800" dirty="0" smtClean="0"/>
                  <a:t>είναι: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0" dirty="0" smtClean="0">
                              <a:latin typeface="Cambria Math"/>
                            </a:rPr>
                            <m:t>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Τ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box>
                        <m:box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    </m:t>
                              </m:r>
                            </m:e>
                          </m:groupChr>
                        </m:e>
                      </m:box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  <m:func>
                            <m:func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2907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15(συνέχεια)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/>
              <a:t>Στο παρακάτω σχήμα δίνονται οι μετασχηματισμοί </a:t>
            </a:r>
            <a:r>
              <a:rPr lang="en-US" sz="1800" dirty="0"/>
              <a:t>Fourier</a:t>
            </a:r>
            <a:r>
              <a:rPr lang="el-GR" sz="1800" dirty="0"/>
              <a:t> του τετραγωνικού και του τριγωνικού παλμού (παραθύρου). </a:t>
            </a:r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Φασματική </a:t>
            </a:r>
            <a:r>
              <a:rPr lang="el-GR" sz="1800" dirty="0"/>
              <a:t>αναπαράσταση τετραγωνικού </a:t>
            </a:r>
            <a:r>
              <a:rPr lang="el-GR" sz="1800" dirty="0" smtClean="0"/>
              <a:t>και </a:t>
            </a:r>
            <a:r>
              <a:rPr lang="el-GR" sz="1800" dirty="0"/>
              <a:t>τριγωνικού παραθύρου </a:t>
            </a:r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Στην </a:t>
            </a:r>
            <a:r>
              <a:rPr lang="el-GR" sz="1800" dirty="0"/>
              <a:t>περίπτωση του τριγωνικού παλμού, ο κεντρικός λοβός είναι μεγαλύτερου πλάτους ενώ οι δευτερεύοντες λοβοί είναι μικρότερου πλάτους</a:t>
            </a:r>
            <a:r>
              <a:rPr lang="el-GR" sz="1800" dirty="0" smtClean="0"/>
              <a:t>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46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44824"/>
            <a:ext cx="4824536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231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Fourier </a:t>
            </a:r>
            <a:r>
              <a:rPr lang="el-GR" dirty="0" smtClean="0"/>
              <a:t>(7/10)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10.	</a:t>
                </a:r>
                <a:r>
                  <a:rPr lang="el-GR" sz="1800" b="1" dirty="0" smtClean="0"/>
                  <a:t>Ολοκλήρωση</a:t>
                </a:r>
                <a:endParaRPr lang="el-GR" sz="1800" b="1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τότε:</a:t>
                </a: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𝜏</m:t>
                          </m:r>
                          <m:r>
                            <a:rPr lang="el-GR" sz="1800" b="0" i="1" dirty="0" smtClean="0">
                              <a:latin typeface="Cambria Math"/>
                            </a:rPr>
                            <m:t> </m:t>
                          </m:r>
                          <m:groupChr>
                            <m:groupChrPr>
                              <m:chr m:val="↔"/>
                              <m:vertJc m:val="bot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</m:e>
                          </m:groupChr>
                          <m:r>
                            <a:rPr lang="el-GR" sz="1800" b="0" i="1" dirty="0" smtClean="0">
                              <a:latin typeface="Cambria Math"/>
                            </a:rPr>
                            <m:t> </m:t>
                          </m:r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sz="1800" i="0" dirty="0" err="1">
                              <a:latin typeface="Cambria Math"/>
                            </a:rPr>
                            <m:t>Χ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 err="1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𝜋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b="1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11</a:t>
                </a:r>
                <a:r>
                  <a:rPr lang="el-GR" sz="1800" b="1" dirty="0"/>
                  <a:t>. </a:t>
                </a:r>
                <a:r>
                  <a:rPr lang="en-US" sz="1800" b="1" dirty="0" smtClean="0"/>
                  <a:t>	</a:t>
                </a:r>
                <a:r>
                  <a:rPr lang="el-GR" sz="1800" b="1" dirty="0" smtClean="0"/>
                  <a:t>Συνέλιξη</a:t>
                </a:r>
                <a:endParaRPr lang="el-GR" sz="1800" b="1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Σύμφωνα με αυτή, ο </a:t>
                </a:r>
                <a:r>
                  <a:rPr lang="en-US" sz="1800" dirty="0"/>
                  <a:t>MF </a:t>
                </a:r>
                <a:r>
                  <a:rPr lang="el-GR" sz="1800" dirty="0"/>
                  <a:t>της συνέλιξης δύο ΓΧΑ σημάτων ισούται με το γινόμενο των επιμέρους </a:t>
                </a:r>
                <a:r>
                  <a:rPr lang="en-US" sz="1800" dirty="0"/>
                  <a:t>MF </a:t>
                </a:r>
                <a:r>
                  <a:rPr lang="el-GR" sz="1800" dirty="0"/>
                  <a:t>των σημάτων.</a:t>
                </a:r>
                <a:r>
                  <a:rPr lang="en-US" sz="1800" dirty="0"/>
                  <a:t> </a:t>
                </a:r>
                <a:endParaRPr lang="en-US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Συγκεκριμένα</a:t>
                </a:r>
                <a:r>
                  <a:rPr lang="el-GR" sz="1800" dirty="0"/>
                  <a:t>, 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, τότε:   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box>
                        <m:box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</m:e>
                          </m:groupCh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box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7903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Fourier </a:t>
            </a:r>
            <a:r>
              <a:rPr lang="el-GR" dirty="0" smtClean="0"/>
              <a:t>(8/10)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Σε ένα ΓΧΑ σύστημα με </a:t>
                </a:r>
                <a:r>
                  <a:rPr lang="el-GR" sz="1800" dirty="0"/>
                  <a:t>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h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το οποίο διεγείρεται από είσοδο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𝑥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,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η </a:t>
                </a:r>
                <a:r>
                  <a:rPr lang="el-GR" sz="1800" dirty="0"/>
                  <a:t>έξοδος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𝑦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δίνεται από το ολοκλήρωμα της συνέλιξης:	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>
                          <a:latin typeface="Cambria Math"/>
                        </a:rPr>
                        <m:t>𝑦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r>
                        <a:rPr lang="el-GR" sz="1800" i="1" dirty="0">
                          <a:latin typeface="Cambria Math"/>
                        </a:rPr>
                        <m:t>h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)∗</m:t>
                      </m:r>
                      <m:r>
                        <a:rPr lang="el-GR" sz="1800" i="1" dirty="0">
                          <a:latin typeface="Cambria Math"/>
                        </a:rPr>
                        <m:t>𝑥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l-GR" sz="1800" i="1" dirty="0" err="1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𝜏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, τότε </a:t>
                </a:r>
                <a:r>
                  <a:rPr lang="el-GR" sz="1800" dirty="0" smtClean="0"/>
                  <a:t>από την </a:t>
                </a:r>
                <a:r>
                  <a:rPr lang="el-GR" sz="1800" dirty="0"/>
                  <a:t>ιδιότητα της συνέλιξης έχουμε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r>
                        <a:rPr lang="el-GR" sz="1800" i="1" dirty="0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∗</m:t>
                      </m:r>
                      <m:r>
                        <a:rPr lang="el-GR" sz="1800" i="1" dirty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n-US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𝑌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r>
                        <a:rPr lang="el-GR" sz="1800" i="1" dirty="0" err="1">
                          <a:latin typeface="Cambria Math"/>
                        </a:rPr>
                        <m:t>𝛨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 </m:t>
                      </m:r>
                      <m:r>
                        <a:rPr lang="el-GR" sz="1800" i="1" dirty="0" err="1">
                          <a:latin typeface="Cambria Math"/>
                        </a:rPr>
                        <m:t>𝛸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800" i="1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Άρα μπορούμε να </a:t>
                </a:r>
                <a:r>
                  <a:rPr lang="el-GR" sz="1800" dirty="0"/>
                  <a:t>υπολογίσουμε το φάσμα της απόκρισης ενός ΓΧΑ συστήματος όταν γνωρίζουμε το φάσμα του σήματος εισόδου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το φάσμα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της κρουστικής απόκρισης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συστήματος.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Επομένως, </a:t>
                </a:r>
                <a:r>
                  <a:rPr lang="el-GR" sz="1800" dirty="0"/>
                  <a:t>η υπολογιστικά δύσκολη σχέση της συνέλιξης μετασχηματιζόμενη κατά Fourier καταλήγει σε ένα απλό γινόμενο συναρτήσεων. </a:t>
                </a: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Επιπλέον, η ιδιότητα αυτή είναι σημαντική επειδή αποτελεί τη βάση για το σχεδιασμό ΓΧΑ συστημάτων στο πεδίο συχνοτήτων (αναλογικά φίλτρα).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 b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8263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Fourier </a:t>
            </a:r>
            <a:r>
              <a:rPr lang="el-GR" dirty="0" smtClean="0"/>
              <a:t>(9/10)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12. 	</a:t>
                </a:r>
                <a:r>
                  <a:rPr lang="el-GR" sz="1800" b="1" dirty="0" smtClean="0"/>
                  <a:t>Πολλαπλασιασμός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Ανάλογη ιδιότητα ισχύει και προς την αντίστροφη κατεύθυνση, δηλαδή για τη συνέλιξη των </a:t>
                </a:r>
                <a:r>
                  <a:rPr lang="en-US" sz="1800" dirty="0" smtClean="0"/>
                  <a:t>MF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 των σημάτων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Συγκεκριμένα, 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b="0" i="1" dirty="0" smtClean="0">
                        <a:latin typeface="Cambria Math"/>
                      </a:rPr>
                      <m:t>𝑌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𝑍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)∗</m:t>
                    </m:r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τότε ισχύει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groupChr>
                        <m:groupChrPr>
                          <m:chr m:val="↔"/>
                          <m:vertJc m:val="bot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   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𝐹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    </m:t>
                          </m:r>
                        </m:e>
                      </m:groupCh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 smtClean="0">
                              <a:latin typeface="Cambria Math"/>
                            </a:rPr>
                            <m:t>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34065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Εισαγωγή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αποτελεί επέκταση των σειρών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σε </a:t>
                </a:r>
                <a:r>
                  <a:rPr lang="el-GR" sz="1800" b="1" dirty="0"/>
                  <a:t>περιοδικά </a:t>
                </a:r>
                <a:r>
                  <a:rPr lang="el-GR" sz="1800" dirty="0"/>
                  <a:t>και </a:t>
                </a:r>
                <a:r>
                  <a:rPr lang="el-GR" sz="1800" b="1" dirty="0"/>
                  <a:t>μη-περιοδικά σήματα</a:t>
                </a:r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Αποδεικνύεται </a:t>
                </a:r>
                <a:r>
                  <a:rPr lang="el-GR" sz="1800" dirty="0"/>
                  <a:t>ότι ένα οποιοδήποτε σήμα μπορεί να αναπτυχθεί στο διάστημα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(−∞, +∞)</m:t>
                    </m:r>
                  </m:oMath>
                </a14:m>
                <a:r>
                  <a:rPr lang="el-GR" sz="1800" dirty="0"/>
                  <a:t> μέσω του μετασχηματισμού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ως ένας </a:t>
                </a:r>
                <a:r>
                  <a:rPr lang="el-GR" sz="1800" b="1" dirty="0"/>
                  <a:t>γραμμικός συνδυασμός απείρων αρμονικών εκθετικών σημάτων</a:t>
                </a:r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Όπως </a:t>
                </a:r>
                <a:r>
                  <a:rPr lang="el-GR" sz="1800" dirty="0"/>
                  <a:t>και στις σειρές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, τα σήματα εκφράζονται με τη βοήθεια μιγαδικών εκθετικών συναρτήσεων διαφόρων </a:t>
                </a:r>
                <a:r>
                  <a:rPr lang="el-GR" sz="1800" dirty="0" smtClean="0"/>
                  <a:t>συχνοτήτων, όμως στον μετασχηματισμό </a:t>
                </a:r>
                <a:r>
                  <a:rPr lang="en-US" sz="1800" dirty="0" smtClean="0"/>
                  <a:t>Fourier </a:t>
                </a:r>
                <a:r>
                  <a:rPr lang="el-GR" sz="1800" dirty="0"/>
                  <a:t>οι συχνότητες είναι </a:t>
                </a:r>
                <a:r>
                  <a:rPr lang="el-GR" sz="1800" b="1" dirty="0"/>
                  <a:t>συνεχείς</a:t>
                </a:r>
                <a:r>
                  <a:rPr lang="el-GR" sz="1800" dirty="0"/>
                  <a:t> και όχι διακριτές.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9626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Fourier </a:t>
            </a:r>
            <a:r>
              <a:rPr lang="el-GR" dirty="0" smtClean="0"/>
              <a:t>(10/10)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lvl="2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b="1" dirty="0" smtClean="0"/>
                  <a:t>13</a:t>
                </a:r>
                <a:r>
                  <a:rPr lang="en-US" b="1" smtClean="0"/>
                  <a:t>. </a:t>
                </a:r>
                <a:r>
                  <a:rPr lang="en-US" b="1"/>
                  <a:t> </a:t>
                </a:r>
                <a:r>
                  <a:rPr lang="el-GR" b="1" smtClean="0"/>
                  <a:t>Άρτιο/Περιττό </a:t>
                </a:r>
                <a:r>
                  <a:rPr lang="el-GR" b="1" dirty="0"/>
                  <a:t>Μέρος </a:t>
                </a:r>
                <a:r>
                  <a:rPr lang="el-GR" b="1" dirty="0" smtClean="0"/>
                  <a:t>Σήματος</a:t>
                </a:r>
                <a:r>
                  <a:rPr lang="en-US" b="1" dirty="0" smtClean="0"/>
                  <a:t> - </a:t>
                </a:r>
                <a:r>
                  <a:rPr lang="el-GR" b="1" dirty="0" smtClean="0"/>
                  <a:t>Πραγματικό/Φανταστικό </a:t>
                </a:r>
                <a:r>
                  <a:rPr lang="el-GR" b="1" dirty="0"/>
                  <a:t>Μέρος Φάσματος</a:t>
                </a:r>
                <a:endParaRPr lang="el-GR" sz="11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Είναι </a:t>
                </a:r>
                <a:r>
                  <a:rPr lang="el-GR" sz="1800" dirty="0"/>
                  <a:t>γνωστό ότι κάθε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μπορεί να εκφραστεί ως άθροισμα ενός άρτιου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και ενός περιττού σήματος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err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 err="1">
                            <a:latin typeface="Cambria Math"/>
                          </a:rPr>
                          <m:t>𝑜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. 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 τότε ισχύει: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𝑅𝑒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𝜊</m:t>
                          </m:r>
                        </m:sub>
                      </m:sSub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>
                          <a:latin typeface="Cambria Math"/>
                        </a:rPr>
                        <m:t>𝑗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𝐼𝑚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Όπου </a:t>
                </a:r>
                <a:r>
                  <a:rPr lang="el-GR" sz="1800" dirty="0"/>
                  <a:t>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d>
                      <m:dPr>
                        <m:begChr m:val="{"/>
                        <m:endChr m:val="}"/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επιστρέφει </a:t>
                </a:r>
                <a:r>
                  <a:rPr lang="el-GR" sz="1800" dirty="0"/>
                  <a:t>το πραγματικό μέρος της μιγαδικής συνάρτησης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Χ</m:t>
                    </m:r>
                    <m:d>
                      <m:dPr>
                        <m:ctrlPr>
                          <a:rPr lang="el-GR" sz="1800" i="1" dirty="0" err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 και 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𝐼𝑚</m:t>
                    </m:r>
                    <m:r>
                      <a:rPr lang="el-GR" sz="1800" i="1" dirty="0" smtClean="0">
                        <a:latin typeface="Cambria Math"/>
                      </a:rPr>
                      <m:t>{ }</m:t>
                    </m:r>
                  </m:oMath>
                </a14:m>
                <a:r>
                  <a:rPr lang="el-GR" sz="1800" dirty="0"/>
                  <a:t> το φανταστικό.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708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Σύνοψη Ιδιοτήτων Μετασχηματισμού Fourier (1/2)</a:t>
            </a:r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51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57240482"/>
                  </p:ext>
                </p:extLst>
              </p:nvPr>
            </p:nvGraphicFramePr>
            <p:xfrm>
              <a:off x="611561" y="1268760"/>
              <a:ext cx="7848872" cy="4629588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2653395"/>
                    <a:gridCol w="2538369"/>
                    <a:gridCol w="2657108"/>
                  </a:tblGrid>
                  <a:tr h="57606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Ιδιότητα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47977" marR="47977" marT="0" marB="0" anchor="ctr"/>
                    </a:tc>
                  </a:tr>
                  <a:tr h="271167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Γραμμικότητα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indent="180340"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indent="180340"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𝛸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27355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Ολίσθηση στο χρόνο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indent="180340"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  <m:r>
                                      <a:rPr lang="el-GR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l-GR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indent="180340"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𝑗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  <m:sSub>
                                      <m:sSubPr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sup>
                                </m:sSup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𝜔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27355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Ολίσθηση στη συχνότητα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indent="180340"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𝑗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  <m:sSub>
                                      <m:sSubPr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sup>
                                </m:sSup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𝛸</m:t>
                                </m:r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𝜔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31653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Συμμετρία. </a:t>
                          </a:r>
                          <a:b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</a:b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Αν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l-GR" sz="1800" b="0" i="1">
                                      <a:effectLst/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b="0" i="1">
                                      <a:effectLst/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box>
                                <m:boxPr>
                                  <m:ctrlPr>
                                    <a:rPr lang="el-GR" sz="1800" b="0" i="1">
                                      <a:effectLst/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boxPr>
                                <m:e>
                                  <m:groupChr>
                                    <m:groupChrPr>
                                      <m:chr m:val="↔"/>
                                      <m:vertJc m:val="bot"/>
                                      <m:ctrlPr>
                                        <a:rPr lang="el-GR" sz="1800" b="0" i="1">
                                          <a:effectLst/>
                                          <a:latin typeface="Cambria Math"/>
                                          <a:ea typeface="Cambria Math" pitchFamily="18" charset="0"/>
                                        </a:rPr>
                                      </m:ctrlPr>
                                    </m:groupChrPr>
                                    <m:e>
                                      <m:r>
                                        <a:rPr lang="el-GR" sz="1800" b="0" i="1">
                                          <a:effectLst/>
                                          <a:latin typeface="Cambria Math" pitchFamily="18" charset="0"/>
                                          <a:ea typeface="Cambria Math" pitchFamily="18" charset="0"/>
                                        </a:rPr>
                                        <m:t>𝐹</m:t>
                                      </m:r>
                                    </m:e>
                                  </m:groupChr>
                                </m:e>
                              </m:box>
                              <m:r>
                                <a:rPr lang="el-GR" sz="1800" b="0" i="1">
                                  <a:effectLst/>
                                  <a:latin typeface="Cambria Math" pitchFamily="18" charset="0"/>
                                  <a:ea typeface="Cambria Math" pitchFamily="18" charset="0"/>
                                </a:rPr>
                                <m:t>𝑋</m:t>
                              </m:r>
                              <m:d>
                                <m:dPr>
                                  <m:ctrlPr>
                                    <a:rPr lang="el-GR" sz="1800" b="0" i="1">
                                      <a:effectLst/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b="0" i="1">
                                      <a:effectLst/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𝜔</m:t>
                                  </m:r>
                                </m:e>
                              </m:d>
                            </m:oMath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𝑦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=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𝑌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=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2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319418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Πολλαπλασιασμός (Διαμόρφωση)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𝜋</m:t>
                                    </m:r>
                                  </m:den>
                                </m:f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[</m:t>
                                </m:r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∗</m:t>
                                </m:r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𝛸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  <a:cs typeface="Trebuchet MS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207363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Συνέλιξη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∗</m:t>
                                </m:r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33656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Αλλαγή κλίμακας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𝑎𝑡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𝑎</m:t>
                                        </m:r>
                                      </m:e>
                                    </m:d>
                                  </m:den>
                                </m:f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l-GR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num>
                                      <m:den>
                                        <m:r>
                                          <a:rPr lang="en-US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𝑎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207363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Ανάκλαση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00883996"/>
                  </p:ext>
                </p:extLst>
              </p:nvPr>
            </p:nvGraphicFramePr>
            <p:xfrm>
              <a:off x="611561" y="1268760"/>
              <a:ext cx="7848872" cy="4629588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2653395"/>
                    <a:gridCol w="2538369"/>
                    <a:gridCol w="2657108"/>
                  </a:tblGrid>
                  <a:tr h="57606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Ιδιότητα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47977" marR="47977" marT="0" marB="0" anchor="ctr"/>
                    </a:tc>
                  </a:tr>
                  <a:tr h="48768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Γραμμικότητα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118750" r="-104556" b="-751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118750" b="-751250"/>
                          </a:stretch>
                        </a:blipFill>
                      </a:tcPr>
                    </a:tc>
                  </a:tr>
                  <a:tr h="500952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Ολίσθηση στο χρόνο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213415" r="-104556" b="-6329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213415" b="-632927"/>
                          </a:stretch>
                        </a:blipFill>
                      </a:tcPr>
                    </a:tc>
                  </a:tr>
                  <a:tr h="500952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Ολίσθηση στη συχνότητα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313415" r="-104556" b="-5329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313415" b="-532927"/>
                          </a:stretch>
                        </a:blipFill>
                      </a:tcPr>
                    </a:tc>
                  </a:tr>
                  <a:tr h="642874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t="-319811" r="-196092" b="-3122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319811" r="-104556" b="-3122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319811" b="-312264"/>
                          </a:stretch>
                        </a:blipFill>
                      </a:tcPr>
                    </a:tc>
                  </a:tr>
                  <a:tr h="59163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Πολλαπλασιασμός (Διαμόρφωση)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458763" r="-104556" b="-2412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458763" b="-241237"/>
                          </a:stretch>
                        </a:blipFill>
                      </a:tcPr>
                    </a:tc>
                  </a:tr>
                  <a:tr h="35052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Συνέλιξη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950877" r="-104556" b="-3105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950877" b="-310526"/>
                          </a:stretch>
                        </a:blipFill>
                      </a:tcPr>
                    </a:tc>
                  </a:tr>
                  <a:tr h="628396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Αλλαγή κλίμακας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581553" r="-104556" b="-718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581553" b="-71845"/>
                          </a:stretch>
                        </a:blipFill>
                      </a:tcPr>
                    </a:tc>
                  </a:tr>
                  <a:tr h="35052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Ανάκλαση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1210345" r="-104556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1210345" b="-2758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659063" y="1493838"/>
          <a:ext cx="9525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0" name="Εξίσωση" r:id="rId4" imgW="114300" imgH="203200" progId="Equation.3">
                  <p:embed/>
                </p:oleObj>
              </mc:Choice>
              <mc:Fallback>
                <p:oleObj name="Εξίσωση" r:id="rId4" imgW="1143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9063" y="1493838"/>
                        <a:ext cx="95250" cy="190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586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/>
              <a:t>Σύνοψη Ιδιοτήτων Μετασχηματισμού Fourier </a:t>
            </a:r>
            <a:r>
              <a:rPr lang="el-GR" sz="2800" dirty="0" smtClean="0"/>
              <a:t>(2/2</a:t>
            </a:r>
            <a:r>
              <a:rPr lang="el-GR" sz="2800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52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83836661"/>
                  </p:ext>
                </p:extLst>
              </p:nvPr>
            </p:nvGraphicFramePr>
            <p:xfrm>
              <a:off x="683567" y="1052736"/>
              <a:ext cx="7776865" cy="5337295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2656990"/>
                    <a:gridCol w="2687685"/>
                    <a:gridCol w="2432190"/>
                  </a:tblGrid>
                  <a:tr h="57606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Ιδιότητα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47977" marR="47977" marT="0" marB="0" anchor="ctr"/>
                    </a:tc>
                  </a:tr>
                  <a:tr h="460983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Ολοκλήρωση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limLoc m:val="undOvr"/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l-GR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−∞</m:t>
                                    </m:r>
                                  </m:sub>
                                  <m:sup>
                                    <m:r>
                                      <a:rPr lang="el-GR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+∞</m:t>
                                    </m:r>
                                  </m:sup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  <m:d>
                                      <m:dPr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𝜏</m:t>
                                        </m:r>
                                      </m:e>
                                    </m:d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𝑑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𝜏</m:t>
                                    </m:r>
                                    <m:r>
                                      <a:rPr lang="el-GR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 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𝑗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den>
                                </m:f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𝛸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+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𝛿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𝜔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32739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 err="1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Παραγώγιση</a:t>
                          </a: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 στο χρόνο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𝑑𝑥</m:t>
                                    </m:r>
                                    <m:d>
                                      <m:dPr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</m:num>
                                  <m:den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𝑑𝑡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𝑗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𝜔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32739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Παραγώγιση στη συχνότητα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𝑑𝑋</m:t>
                                    </m:r>
                                    <m:d>
                                      <m:dPr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</m:d>
                                  </m:num>
                                  <m:den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𝑑</m:t>
                                    </m:r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51330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Άρτιο μέρος σήματος</a:t>
                          </a:r>
                        </a:p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Πραγματικό μέρος φάσματος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[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{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}</m:t>
                                </m:r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51330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Περιττό μέρος σήματος</a:t>
                          </a:r>
                        </a:p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Φανταστικό μέρος φάσματος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𝑜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[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𝑗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𝐼𝑚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{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}</m:t>
                                </m:r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207363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Συζυγία στο χρόνο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  <a:cs typeface="Verdana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𝑋</m:t>
                                    </m:r>
                                  </m:e>
                                  <m:sup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207363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Συζυγία στη συχνότητα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(−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𝑋</m:t>
                                    </m:r>
                                  </m:e>
                                  <m:sup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93735500"/>
                  </p:ext>
                </p:extLst>
              </p:nvPr>
            </p:nvGraphicFramePr>
            <p:xfrm>
              <a:off x="683567" y="1052736"/>
              <a:ext cx="7776865" cy="5337295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2656990"/>
                    <a:gridCol w="2687685"/>
                    <a:gridCol w="2432190"/>
                  </a:tblGrid>
                  <a:tr h="57606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Ιδιότητα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47977" marR="47977" marT="0" marB="0" anchor="ctr"/>
                    </a:tc>
                  </a:tr>
                  <a:tr h="89242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Ολοκλήρωση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98866" t="-64626" r="-90476" b="-4421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219799" t="-64626" b="-442177"/>
                          </a:stretch>
                        </a:blipFill>
                      </a:tcPr>
                    </a:tc>
                  </a:tr>
                  <a:tr h="608521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 err="1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Παραγώγιση</a:t>
                          </a: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 στο χρόνο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98866" t="-242000" r="-90476" b="-5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219799" t="-242000" b="-550000"/>
                          </a:stretch>
                        </a:blipFill>
                      </a:tcPr>
                    </a:tc>
                  </a:tr>
                  <a:tr h="608521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Παραγώγιση στη συχνότητα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98866" t="-345455" r="-90476" b="-45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219799" t="-345455" b="-455556"/>
                          </a:stretch>
                        </a:blipFill>
                      </a:tcPr>
                    </a:tc>
                  </a:tr>
                  <a:tr h="97536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Άρτιο μέρος σήματος</a:t>
                          </a:r>
                        </a:p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Πραγματικό μέρος φάσματος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98866" t="-275625" r="-90476" b="-1818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219799" t="-275625" b="-181875"/>
                          </a:stretch>
                        </a:blipFill>
                      </a:tcPr>
                    </a:tc>
                  </a:tr>
                  <a:tr h="97536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Περιττό μέρος σήματος</a:t>
                          </a:r>
                        </a:p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Φανταστικό μέρος φάσματος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98866" t="-375625" r="-90476" b="-818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219799" t="-375625" b="-81875"/>
                          </a:stretch>
                        </a:blipFill>
                      </a:tcPr>
                    </a:tc>
                  </a:tr>
                  <a:tr h="35052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Συζυγία στο χρόνο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98866" t="-1312069" r="-90476" b="-1258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219799" t="-1312069" b="-125862"/>
                          </a:stretch>
                        </a:blipFill>
                      </a:tcPr>
                    </a:tc>
                  </a:tr>
                  <a:tr h="35052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Συζυγία στη συχνότητα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98866" t="-1436842" r="-90476" b="-280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219799" t="-1436842" b="-2807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9918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/>
          </a:bodyPr>
          <a:lstStyle/>
          <a:p>
            <a:pPr marL="457200" lvl="0" indent="-457200">
              <a:lnSpc>
                <a:spcPct val="150000"/>
              </a:lnSpc>
              <a:spcBef>
                <a:spcPts val="0"/>
              </a:spcBef>
            </a:pPr>
            <a:r>
              <a:rPr lang="el-GR" b="1" dirty="0"/>
              <a:t>6</a:t>
            </a:r>
            <a:r>
              <a:rPr lang="el-GR" b="1" dirty="0" smtClean="0"/>
              <a:t>. Θεώρημα </a:t>
            </a:r>
            <a:r>
              <a:rPr lang="el-GR" b="1" dirty="0" err="1" smtClean="0"/>
              <a:t>Parceval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8675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Θεώρημα </a:t>
            </a:r>
            <a:r>
              <a:rPr lang="el-GR" dirty="0" err="1" smtClean="0"/>
              <a:t>Parceval</a:t>
            </a:r>
            <a:r>
              <a:rPr lang="el-GR" dirty="0" smtClean="0"/>
              <a:t> (1/2)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θεώρημα εκφράζει τη </a:t>
                </a:r>
                <a:r>
                  <a:rPr lang="el-GR" sz="1800" b="1" dirty="0"/>
                  <a:t>διατήρηση της ενέργειας στο πεδίο των </a:t>
                </a:r>
                <a:r>
                  <a:rPr lang="el-GR" sz="1800" b="1" dirty="0" smtClean="0"/>
                  <a:t>συχνοτήτων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𝑥</m:t>
                                  </m:r>
                                  <m:d>
                                    <m:d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eqArr>
                                <m:eqArr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eqArr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𝜋</m:t>
                                  </m:r>
                                </m:e>
                              </m:eqArr>
                            </m:den>
                          </m:f>
                          <m:nary>
                            <m:naryPr>
                              <m:limLoc m:val="undOvr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−∞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+∞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𝑋</m:t>
                                      </m:r>
                                      <m:d>
                                        <m:dPr>
                                          <m:ctrlPr>
                                            <a:rPr lang="el-GR" sz="18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l-GR" sz="1800" i="1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ολική ενέργεια ενός σήματος μπορεί να υπολογιστεί ισοδύναμα είτε στο πεδίο του χρόνου είτε στο πεδίο της συχνότητας. </a:t>
                </a:r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Στο </a:t>
                </a:r>
                <a:r>
                  <a:rPr lang="el-GR" sz="1800" dirty="0"/>
                  <a:t>πεδίο του χρόνου υπολογίζουμε την ενέργεια ανά μονάδα χρονικού διαστήματος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𝑥</m:t>
                            </m:r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l-GR" sz="1800" i="1" baseline="3000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l-GR" sz="1800" dirty="0"/>
                  <a:t> και στη συνέχεια ολοκληρώνουμε για όλο τη διάρκεια του σήματος. </a:t>
                </a:r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Στο </a:t>
                </a:r>
                <a:r>
                  <a:rPr lang="el-GR" sz="1800" dirty="0"/>
                  <a:t>πεδίο της συχνότητας υπολογίζουμε την ενέργεια ανά μονάδα κυκλικής συχνότητας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𝑋</m:t>
                            </m:r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l-GR" sz="1800" i="1" baseline="3000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/2</m:t>
                    </m:r>
                    <m:r>
                      <a:rPr lang="el-GR" sz="1800" i="1">
                        <a:latin typeface="Cambria Math"/>
                      </a:rPr>
                      <m:t>𝜋</m:t>
                    </m:r>
                  </m:oMath>
                </a14:m>
                <a:r>
                  <a:rPr lang="el-GR" sz="1800" dirty="0"/>
                  <a:t> και κατόπιν ολοκληρώνουμε για όλες τις </a:t>
                </a:r>
                <a:r>
                  <a:rPr lang="el-GR" sz="1800" dirty="0" smtClean="0"/>
                  <a:t>συχνότητες.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r="-7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7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Θεώρημα </a:t>
            </a:r>
            <a:r>
              <a:rPr lang="el-GR" dirty="0" err="1" smtClean="0"/>
              <a:t>Parceval</a:t>
            </a:r>
            <a:r>
              <a:rPr lang="el-GR" dirty="0" smtClean="0"/>
              <a:t> (2/2)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Η συνάρτηση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1800" i="1" baseline="-2500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 = 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𝑋</m:t>
                            </m:r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l-GR" sz="1800" i="1" baseline="3000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l-GR" sz="1800" baseline="30000" dirty="0"/>
                  <a:t> </a:t>
                </a:r>
                <a:r>
                  <a:rPr lang="el-GR" sz="1800" dirty="0"/>
                  <a:t>ονομάζεται </a:t>
                </a:r>
                <a:r>
                  <a:rPr lang="el-GR" sz="1800" b="1" dirty="0"/>
                  <a:t>φασματική πυκνότητα ενέργειας</a:t>
                </a:r>
                <a:r>
                  <a:rPr lang="el-GR" sz="1800" dirty="0"/>
                  <a:t> (</a:t>
                </a:r>
                <a:r>
                  <a:rPr lang="en-US" sz="1800" dirty="0"/>
                  <a:t>energy density spectrum</a:t>
                </a:r>
                <a:r>
                  <a:rPr lang="el-GR" sz="1800" dirty="0"/>
                  <a:t>) του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εκφράζει την </a:t>
                </a:r>
                <a:r>
                  <a:rPr lang="el-GR" sz="1800" b="1" dirty="0"/>
                  <a:t>ενέργεια ανά εύρος ζώνης ενός </a:t>
                </a:r>
                <a:r>
                  <a:rPr lang="en-US" sz="1800" b="1" dirty="0"/>
                  <a:t>rad</a:t>
                </a:r>
                <a:r>
                  <a:rPr lang="el-GR" sz="1800" b="1" dirty="0"/>
                  <a:t> </a:t>
                </a:r>
                <a:r>
                  <a:rPr lang="el-GR" sz="1800" dirty="0"/>
                  <a:t>του σήματος για διάφορες συχνότητες. </a:t>
                </a:r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θέλουμε να υπολογίσουμε την ενέργεια που συνεισφέρουν οι συχνότητες από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/>
                  <a:t> έως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/>
                  <a:t> αρκεί να ολοκληρώσουμε την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𝑋</m:t>
                            </m:r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l-GR" sz="1800" dirty="0"/>
                  <a:t> μεταξύ αυτών των δύο συχνοτήτων, δηλαδή: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𝛦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12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sup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𝑋</m:t>
                                  </m:r>
                                  <m:d>
                                    <m:d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nary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2656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pPr marL="457200" lvl="0" indent="-457200">
              <a:lnSpc>
                <a:spcPct val="150000"/>
              </a:lnSpc>
              <a:spcBef>
                <a:spcPts val="0"/>
              </a:spcBef>
            </a:pPr>
            <a:r>
              <a:rPr lang="el-GR" b="1" dirty="0"/>
              <a:t>7</a:t>
            </a:r>
            <a:r>
              <a:rPr lang="el-GR" b="1" dirty="0" smtClean="0"/>
              <a:t>. Μετασχηματισμοί </a:t>
            </a:r>
            <a:r>
              <a:rPr lang="en-US" b="1" dirty="0"/>
              <a:t>Fourier </a:t>
            </a:r>
            <a:r>
              <a:rPr lang="el-GR" b="1" dirty="0"/>
              <a:t>Βασικών Συναρτήσεων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560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Μετασχηματισμοί </a:t>
            </a:r>
            <a:r>
              <a:rPr lang="en-US" dirty="0" smtClean="0"/>
              <a:t>Fourier </a:t>
            </a:r>
            <a:r>
              <a:rPr lang="el-GR" dirty="0" smtClean="0"/>
              <a:t>Βασικών Συναρτήσεων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726864104"/>
                  </p:ext>
                </p:extLst>
              </p:nvPr>
            </p:nvGraphicFramePr>
            <p:xfrm>
              <a:off x="1043609" y="1180907"/>
              <a:ext cx="6912767" cy="5106228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3661394"/>
                    <a:gridCol w="3251373"/>
                  </a:tblGrid>
                  <a:tr h="59190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68580" marR="68580" marT="0" marB="0" anchor="ctr"/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𝛿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1</a:t>
                          </a:r>
                        </a:p>
                      </a:txBody>
                      <a:tcPr marL="68580" marR="68580" marT="0" marB="0" anchor="ctr"/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2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𝛿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𝐴</m:t>
                                </m:r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2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𝐴</m:t>
                                </m:r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𝛿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𝜔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928186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𝑗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den>
                                </m:f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+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𝜋𝛿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𝜔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52145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𝛿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𝑗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sup>
                                </m:sSup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52145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𝑗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2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𝛿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𝑐𝑜𝑠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d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𝑠𝑖𝑛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−</m:t>
                                </m:r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𝑗</m:t>
                                </m:r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d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742664351"/>
                  </p:ext>
                </p:extLst>
              </p:nvPr>
            </p:nvGraphicFramePr>
            <p:xfrm>
              <a:off x="1043609" y="1180907"/>
              <a:ext cx="6912767" cy="5106228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3661394"/>
                    <a:gridCol w="3251373"/>
                  </a:tblGrid>
                  <a:tr h="59190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68580" marR="68580" marT="0" marB="0" anchor="ctr"/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118072" r="-88852" b="-7927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1</a:t>
                          </a:r>
                        </a:p>
                      </a:txBody>
                      <a:tcPr marL="68580" marR="68580" marT="0" marB="0" anchor="ctr"/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758" t="-215476" r="-188" b="-683333"/>
                          </a:stretch>
                        </a:blipFill>
                      </a:tcPr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319277" r="-88852" b="-5915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758" t="-319277" r="-188" b="-591566"/>
                          </a:stretch>
                        </a:blipFill>
                      </a:tcPr>
                    </a:tc>
                  </a:tr>
                  <a:tr h="928186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228947" r="-88852" b="-2230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758" t="-228947" r="-188" b="-223026"/>
                          </a:stretch>
                        </a:blipFill>
                      </a:tcPr>
                    </a:tc>
                  </a:tr>
                  <a:tr h="521454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581395" r="-88852" b="-2941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758" t="-581395" r="-188" b="-294186"/>
                          </a:stretch>
                        </a:blipFill>
                      </a:tcPr>
                    </a:tc>
                  </a:tr>
                  <a:tr h="521454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689412" r="-88852" b="-197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758" t="-689412" r="-188" b="-197647"/>
                          </a:stretch>
                        </a:blipFill>
                      </a:tcPr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798810" r="-88852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758" t="-798810" r="-188" b="-100000"/>
                          </a:stretch>
                        </a:blipFill>
                      </a:tcPr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909639" r="-88852" b="-12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758" t="-909639" r="-188" b="-120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250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Μετασχηματισμοί </a:t>
            </a:r>
            <a:r>
              <a:rPr lang="en-US" dirty="0" smtClean="0"/>
              <a:t>Fourier </a:t>
            </a:r>
            <a:r>
              <a:rPr lang="el-GR" dirty="0" smtClean="0"/>
              <a:t>Βασικών Συναρτήσεων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55400275"/>
                  </p:ext>
                </p:extLst>
              </p:nvPr>
            </p:nvGraphicFramePr>
            <p:xfrm>
              <a:off x="1187625" y="1108899"/>
              <a:ext cx="6624736" cy="4954754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3508836"/>
                    <a:gridCol w="3115900"/>
                  </a:tblGrid>
                  <a:tr h="59190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indent="180340"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𝛱</m:t>
                                    </m:r>
                                  </m:e>
                                  <m:sub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𝛵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1,     </m:t>
                                        </m:r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d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&lt;</m:t>
                                        </m:r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𝑇</m:t>
                                        </m:r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 </m:t>
                                        </m:r>
                                      </m:e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0,    </m:t>
                                        </m:r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t</m:t>
                                            </m:r>
                                          </m:e>
                                        </m:d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&gt;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T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2</m:t>
                                </m:r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func>
                                      <m:func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𝑠𝑖𝑛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𝑇</m:t>
                                            </m:r>
                                          </m:e>
                                        </m:d>
                                      </m:e>
                                    </m:func>
                                  </m:num>
                                  <m:den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func>
                                      <m:func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𝑠𝑖𝑛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l-GR" sz="1800" i="1">
                                                    <a:effectLst/>
                                                    <a:latin typeface="Cambria Math"/>
                                                    <a:ea typeface="Cambria Math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l-GR" sz="1800">
                                                    <a:effectLst/>
                                                    <a:latin typeface="Cambria Math" pitchFamily="18" charset="0"/>
                                                    <a:ea typeface="Cambria Math" pitchFamily="18" charset="0"/>
                                                  </a:rPr>
                                                  <m:t>𝜔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l-GR" sz="1800">
                                                    <a:effectLst/>
                                                    <a:latin typeface="Cambria Math" pitchFamily="18" charset="0"/>
                                                    <a:ea typeface="Cambria Math" pitchFamily="18" charset="0"/>
                                                  </a:rPr>
                                                  <m:t>0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d>
                                      </m:e>
                                    </m:func>
                                  </m:num>
                                  <m:den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𝜋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1,     </m:t>
                                        </m:r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</m:d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&lt;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 </m:t>
                                        </m:r>
                                      </m:e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0,    </m:t>
                                        </m:r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ω</m:t>
                                            </m:r>
                                          </m:e>
                                        </m:d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&gt;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ω</m:t>
                                            </m:r>
                                          </m:e>
                                          <m:sub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i="1" baseline="-2500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𝛼</m:t>
                                    </m:r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l-GR" sz="1800" i="1" baseline="-2500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,  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𝛼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)&gt;0</m:t>
                                </m:r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𝛼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𝑗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sSup>
                                  <m:sSupPr>
                                    <m:ctrlPr>
                                      <a:rPr lang="el-GR" sz="1800" i="1" baseline="-2500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𝛼</m:t>
                                    </m:r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l-GR" sz="1800" i="1" baseline="-2500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,  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𝛼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)&gt;0</m:t>
                                </m:r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𝛼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+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𝑗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84468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 baseline="-2500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l-GR" sz="1800" i="1" baseline="-25000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 baseline="-250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  <m:sup>
                                        <m:r>
                                          <a:rPr lang="en-US" sz="1800" baseline="-250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𝑛</m:t>
                                        </m:r>
                                        <m:r>
                                          <a:rPr lang="en-US" sz="1800" baseline="-250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num>
                                  <m:den>
                                    <m:d>
                                      <m:dPr>
                                        <m:ctrlPr>
                                          <a:rPr lang="el-GR" sz="1800" i="1" baseline="-25000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 baseline="-250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𝑛</m:t>
                                        </m:r>
                                        <m:r>
                                          <a:rPr lang="en-US" sz="1800" baseline="-250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  <m:r>
                                      <a:rPr lang="en-US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!</m:t>
                                    </m:r>
                                  </m:den>
                                </m:f>
                                <m:r>
                                  <a:rPr lang="en-US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l-GR" sz="1800" i="1" baseline="-2500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𝛼</m:t>
                                    </m:r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l-GR" sz="1800" i="1" baseline="-2500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,  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𝛼</m:t>
                                </m:r>
                                <m:r>
                                  <a:rPr lang="el-GR" sz="1800" baseline="-250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)&gt;0</m:t>
                                </m:r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𝛼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+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𝑗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𝑛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chr m:val="∑"/>
                                    <m:limLoc m:val="undOvr"/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𝑘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=−∞</m:t>
                                    </m:r>
                                  </m:sub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+∞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𝑗𝑘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sup>
                                    </m:sSup>
                                  </m:e>
                                </m:nary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2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nary>
                                  <m:naryPr>
                                    <m:chr m:val="∑"/>
                                    <m:limLoc m:val="undOvr"/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𝑘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=−∞</m:t>
                                    </m:r>
                                  </m:sub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+∞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𝛿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(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𝑘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)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976910246"/>
                  </p:ext>
                </p:extLst>
              </p:nvPr>
            </p:nvGraphicFramePr>
            <p:xfrm>
              <a:off x="1187625" y="1108899"/>
              <a:ext cx="6624736" cy="4954754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3508836"/>
                    <a:gridCol w="3115900"/>
                  </a:tblGrid>
                  <a:tr h="59190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68580" marR="68580" marT="0" marB="0" anchor="ctr"/>
                    </a:tc>
                  </a:tr>
                  <a:tr h="858901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74" t="-69504" r="-88715" b="-4078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916" t="-69504" b="-407801"/>
                          </a:stretch>
                        </a:blipFill>
                      </a:tcPr>
                    </a:tc>
                  </a:tr>
                  <a:tr h="617538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74" t="-236634" r="-88715" b="-4693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916" t="-236634" b="-469307"/>
                          </a:stretch>
                        </a:blipFill>
                      </a:tcPr>
                    </a:tc>
                  </a:tr>
                  <a:tr h="639636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74" t="-323810" r="-88715" b="-35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916" t="-323810" b="-351429"/>
                          </a:stretch>
                        </a:blipFill>
                      </a:tcPr>
                    </a:tc>
                  </a:tr>
                  <a:tr h="639636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74" t="-423810" r="-88715" b="-25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916" t="-423810" b="-251429"/>
                          </a:stretch>
                        </a:blipFill>
                      </a:tcPr>
                    </a:tc>
                  </a:tr>
                  <a:tr h="844689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74" t="-395683" r="-88715" b="-899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916" t="-395683" b="-89928"/>
                          </a:stretch>
                        </a:blipFill>
                      </a:tcPr>
                    </a:tc>
                  </a:tr>
                  <a:tr h="762445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74" t="-551200" r="-887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916" t="-55120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5729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l-GR" sz="4000" b="1" dirty="0"/>
              <a:t>8</a:t>
            </a:r>
            <a:r>
              <a:rPr lang="el-GR" sz="4000" b="1" dirty="0" smtClean="0"/>
              <a:t>. Απόκριση Συχνότητας</a:t>
            </a:r>
            <a:endParaRPr lang="el-GR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3890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Ορισμός του Μετασχηματισμού </a:t>
            </a:r>
            <a:r>
              <a:rPr lang="el-GR" dirty="0" smtClean="0"/>
              <a:t>Fourier (1/2)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Ευθύς Μετασχηματισμός </a:t>
                </a:r>
                <a:r>
                  <a:rPr lang="en-US" sz="1800" b="1" dirty="0" smtClean="0"/>
                  <a:t>Fourier (MF)</a:t>
                </a:r>
                <a:endParaRPr lang="el-GR" sz="1800" b="1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Ορίζουμε </a:t>
                </a:r>
                <a:r>
                  <a:rPr lang="el-GR" sz="1800" dirty="0"/>
                  <a:t>ως </a:t>
                </a:r>
                <a:r>
                  <a:rPr lang="el-GR" sz="1800" b="1" dirty="0"/>
                  <a:t>μετασχηματισμό </a:t>
                </a:r>
                <a:r>
                  <a:rPr lang="en-US" sz="1800" b="1" dirty="0"/>
                  <a:t>Fourier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μίας </a:t>
                </a:r>
                <a:r>
                  <a:rPr lang="el-GR" sz="1800" dirty="0"/>
                  <a:t>συνάρτησης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τη μιγαδική συνάρτηση πραγματικής μεταβλητής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𝑋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που δίνεται από τη σχέση: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𝛸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l-GR" sz="1800" i="1">
                          <a:latin typeface="Cambria Math"/>
                        </a:rPr>
                        <m:t>𝜔</m:t>
                      </m:r>
                      <m:r>
                        <a:rPr lang="el-GR" sz="1800" i="1">
                          <a:latin typeface="Cambria Math"/>
                        </a:rPr>
                        <m:t>)=</m:t>
                      </m:r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355600" indent="-35560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dirty="0"/>
                  <a:t>	</a:t>
                </a:r>
                <a:r>
                  <a:rPr lang="el-GR" sz="1800" dirty="0" smtClean="0"/>
                  <a:t>με </a:t>
                </a:r>
                <a:r>
                  <a:rPr lang="el-GR" sz="1800" dirty="0"/>
                  <a:t>την προϋπόθεση </a:t>
                </a:r>
                <a:r>
                  <a:rPr lang="el-GR" sz="1800" dirty="0" smtClean="0"/>
                  <a:t>ότι </a:t>
                </a:r>
                <a:r>
                  <a:rPr lang="el-GR" sz="1800" dirty="0"/>
                  <a:t>το ολοκλήρωμα υπάρχει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Αντίστροφος Μετασχηματισμός </a:t>
                </a:r>
                <a:r>
                  <a:rPr lang="en-US" sz="1800" b="1" dirty="0" smtClean="0"/>
                  <a:t>Fourier</a:t>
                </a:r>
                <a:endParaRPr lang="el-GR" sz="1800" b="1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Επιτρέπει </a:t>
                </a:r>
                <a:r>
                  <a:rPr lang="el-GR" sz="1800" dirty="0"/>
                  <a:t>τον </a:t>
                </a:r>
                <a:r>
                  <a:rPr lang="el-GR" sz="1800" dirty="0" smtClean="0"/>
                  <a:t>υπολογισμό της </a:t>
                </a:r>
                <a:r>
                  <a:rPr lang="el-GR" sz="1800" dirty="0"/>
                  <a:t>χρονικής συνάρτησης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όταν είναι γνωστός ο μετασχηματισμός </a:t>
                </a:r>
                <a:r>
                  <a:rPr lang="en-US" sz="1800" dirty="0" smtClean="0"/>
                  <a:t>Fourier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𝑋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b="1" dirty="0" smtClean="0"/>
                  <a:t>:</a:t>
                </a:r>
                <a:endParaRPr lang="el-GR" sz="1800" b="1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l-GR" sz="1800" i="1">
                          <a:latin typeface="Cambria Math"/>
                        </a:rPr>
                        <m:t>𝑡</m:t>
                      </m:r>
                      <m:r>
                        <a:rPr lang="el-GR" sz="1800" i="1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𝑑</m:t>
                          </m:r>
                          <m:r>
                            <a:rPr lang="en-US" sz="1800" i="1">
                              <a:latin typeface="Cambria Math"/>
                            </a:rPr>
                            <m:t>𝜔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8015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1. Απόκριση </a:t>
            </a:r>
            <a:r>
              <a:rPr lang="el-GR" dirty="0"/>
              <a:t>Συχνότητας ΓΧΑ Συστήματος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Ένα </a:t>
                </a:r>
                <a:r>
                  <a:rPr lang="el-GR" sz="1800" dirty="0"/>
                  <a:t>γραμμικό και χρονικά αμετάβλητο (ΓΧΑ) σύστημα </a:t>
                </a:r>
                <a:r>
                  <a:rPr lang="el-GR" sz="1800" dirty="0" smtClean="0"/>
                  <a:t>σε αρχική ηρεμία, περιγράφεται πλήρως </a:t>
                </a:r>
                <a:r>
                  <a:rPr lang="el-GR" sz="1800" dirty="0"/>
                  <a:t>από την κρουστική του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και </a:t>
                </a:r>
                <a:r>
                  <a:rPr lang="el-GR" sz="1800" dirty="0" smtClean="0"/>
                  <a:t>μπορούμε </a:t>
                </a:r>
                <a:r>
                  <a:rPr lang="el-GR" sz="1800" dirty="0"/>
                  <a:t>να υπολογίσουμε την έξοδο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συστήματος για οποιαδήποτε είσοδο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μέσω της </a:t>
                </a:r>
                <a:r>
                  <a:rPr lang="el-GR" sz="1800" dirty="0" smtClean="0"/>
                  <a:t>συνέλιξης: 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)∗</m:t>
                      </m:r>
                      <m:r>
                        <a:rPr lang="el-GR" sz="1800" i="1" dirty="0" smtClean="0">
                          <a:latin typeface="Cambria Math"/>
                        </a:rPr>
                        <m:t>h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την </a:t>
                </a:r>
                <a:r>
                  <a:rPr lang="el-GR" sz="1800" dirty="0"/>
                  <a:t>ιδιότητα της συνέλιξης του μετασχηματισμού Fourier </a:t>
                </a:r>
                <a:r>
                  <a:rPr lang="el-GR" sz="1800" dirty="0" smtClean="0"/>
                  <a:t>έχουμε: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𝑌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Λύνοντας ως προς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έχουμε: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ονομάζεται </a:t>
                </a:r>
                <a:r>
                  <a:rPr lang="el-GR" sz="1800" b="1" dirty="0" smtClean="0"/>
                  <a:t>συνάρτηση μεταφοράς </a:t>
                </a:r>
                <a:r>
                  <a:rPr lang="el-GR" sz="1800" dirty="0" smtClean="0"/>
                  <a:t>ή </a:t>
                </a:r>
                <a:r>
                  <a:rPr lang="el-GR" sz="1800" b="1" dirty="0" smtClean="0"/>
                  <a:t>απόκριση συχνότητας </a:t>
                </a:r>
                <a:r>
                  <a:rPr lang="el-GR" sz="1800" dirty="0" smtClean="0"/>
                  <a:t>του συστήματος και είναι </a:t>
                </a:r>
                <a:r>
                  <a:rPr lang="el-GR" sz="1800" dirty="0"/>
                  <a:t>ο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της </a:t>
                </a:r>
                <a:r>
                  <a:rPr lang="el-GR" sz="1800" dirty="0"/>
                  <a:t>κρουστικής απόκρισης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 r="-444" b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1730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Εναλλακτικός Υπολογισμός Εξόδου ΓΧΑ Συστήματος</a:t>
            </a:r>
            <a:endParaRPr lang="el-G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Όταν </a:t>
                </a:r>
                <a:r>
                  <a:rPr lang="el-GR" sz="1800" dirty="0"/>
                  <a:t>γνωρίζουμε την 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την είσοδο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ενός ΓΧΑ συστήματος και ζητείται η εύρεση της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</a:t>
                </a:r>
                <a:r>
                  <a:rPr lang="el-GR" sz="1800" dirty="0" smtClean="0"/>
                  <a:t> είναι υπολογιστικά απλούστερο (</a:t>
                </a:r>
                <a:r>
                  <a:rPr lang="el-GR" sz="1800" dirty="0"/>
                  <a:t>αντί </a:t>
                </a:r>
                <a:r>
                  <a:rPr lang="el-GR" sz="1800" dirty="0" smtClean="0"/>
                  <a:t>της συνέλιξης) να υπολογιστούν: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συνάρτηση μεταφοράς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με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στην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από τη σχέση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𝑌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)=</m:t>
                    </m:r>
                    <m:r>
                      <a:rPr lang="el-GR" sz="1800" i="1" dirty="0">
                        <a:latin typeface="Cambria Math"/>
                      </a:rPr>
                      <m:t>𝑋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)∗</m:t>
                    </m:r>
                    <m:r>
                      <a:rPr lang="el-GR" sz="1800" i="1" dirty="0">
                        <a:latin typeface="Cambria Math"/>
                      </a:rPr>
                      <m:t>𝐻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έξοδος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με </a:t>
                </a:r>
                <a:r>
                  <a:rPr lang="el-GR" sz="1800" dirty="0"/>
                  <a:t>αντίστροφο μετασχηματισμό Fourier </a:t>
                </a:r>
                <a:r>
                  <a:rPr lang="el-GR" sz="1800" dirty="0" smtClean="0"/>
                  <a:t>στην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Ανάλογα πράττουμε αν γνωρίζουμε </a:t>
                </a:r>
                <a:r>
                  <a:rPr lang="el-GR" sz="1800" dirty="0"/>
                  <a:t>την είσοδο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την έξοδο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ζητείται η 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συστήματος. </a:t>
                </a:r>
                <a:r>
                  <a:rPr lang="el-GR" sz="1800" dirty="0" smtClean="0"/>
                  <a:t>Στην </a:t>
                </a:r>
                <a:r>
                  <a:rPr lang="el-GR" sz="1800" dirty="0"/>
                  <a:t>περίπτωση αυτή είναι </a:t>
                </a:r>
                <a:r>
                  <a:rPr lang="el-GR" sz="1800" dirty="0" smtClean="0"/>
                  <a:t>υπολογιστικά απλούστερο να υπολογιστούν: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Τ</a:t>
                </a:r>
                <a:r>
                  <a:rPr lang="el-GR" sz="1800" dirty="0" smtClean="0"/>
                  <a:t>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συνάρτηση μεταφοράς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από τη σχέση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𝑌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/</m:t>
                    </m:r>
                    <m:r>
                      <a:rPr lang="en-US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κρουστική </a:t>
                </a:r>
                <a:r>
                  <a:rPr lang="el-GR" sz="1800" dirty="0"/>
                  <a:t>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με </a:t>
                </a:r>
                <a:r>
                  <a:rPr lang="el-GR" sz="1800" dirty="0"/>
                  <a:t>αντίστροφο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στην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𝐻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22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36695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2. Αναπαράσταση </a:t>
            </a:r>
            <a:r>
              <a:rPr lang="el-GR" dirty="0"/>
              <a:t>πλάτους – φάσης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Επειδή η απόκριση συχνότητας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ενός ΓΧΑ συστήματος είναι </a:t>
                </a:r>
                <a:r>
                  <a:rPr lang="el-GR" sz="1800" dirty="0" smtClean="0"/>
                  <a:t>μία μιγαδική </a:t>
                </a:r>
                <a:r>
                  <a:rPr lang="el-GR" sz="1800" dirty="0"/>
                  <a:t>συνάρτηση, μπορεί να γραφεί σε </a:t>
                </a:r>
                <a:r>
                  <a:rPr lang="el-GR" sz="1800" b="1" dirty="0"/>
                  <a:t>πολική μορφή</a:t>
                </a:r>
                <a:r>
                  <a:rPr lang="el-GR" sz="1800" dirty="0"/>
                  <a:t> ως: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)=|</m:t>
                      </m:r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)| </m:t>
                      </m:r>
                      <m:sSup>
                        <m:sSup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Η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όπου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a:rPr lang="el-GR" sz="1800" i="1" dirty="0" err="1">
                        <a:latin typeface="Cambria Math"/>
                      </a:rPr>
                      <m:t>𝐻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)|</m:t>
                    </m:r>
                  </m:oMath>
                </a14:m>
                <a:r>
                  <a:rPr lang="el-GR" sz="1800" dirty="0"/>
                  <a:t> είναι το </a:t>
                </a:r>
                <a:r>
                  <a:rPr lang="el-GR" sz="1800" b="1" dirty="0"/>
                  <a:t>μέτρο ή κέρδος </a:t>
                </a:r>
                <a:r>
                  <a:rPr lang="el-GR" sz="1800" dirty="0"/>
                  <a:t>του συστήματος και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800" i="0" dirty="0" err="1">
                            <a:latin typeface="Cambria Math"/>
                          </a:rPr>
                          <m:t>Η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η </a:t>
                </a:r>
                <a:r>
                  <a:rPr lang="el-GR" sz="1800" b="1" dirty="0"/>
                  <a:t>φάση </a:t>
                </a:r>
                <a:r>
                  <a:rPr lang="el-GR" sz="1800" dirty="0"/>
                  <a:t>του. </a:t>
                </a:r>
                <a:r>
                  <a:rPr lang="el-GR" sz="1800" dirty="0" smtClean="0"/>
                  <a:t> </a:t>
                </a:r>
                <a:endParaRPr lang="en-US" sz="1800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Οι </a:t>
                </a:r>
                <a:r>
                  <a:rPr lang="el-GR" sz="1800" dirty="0"/>
                  <a:t>γραφικές παραστάσεις των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a:rPr lang="el-GR" sz="1800" i="1" dirty="0" err="1">
                        <a:latin typeface="Cambria Math"/>
                      </a:rPr>
                      <m:t>𝐻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)|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800" i="0" dirty="0" err="1">
                            <a:latin typeface="Cambria Math"/>
                          </a:rPr>
                          <m:t>Η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ονομάζονται </a:t>
                </a:r>
                <a:r>
                  <a:rPr lang="el-GR" sz="1800" b="1" dirty="0"/>
                  <a:t>απόκριση πλάτους </a:t>
                </a:r>
                <a:r>
                  <a:rPr lang="el-GR" sz="1800" dirty="0"/>
                  <a:t>και </a:t>
                </a:r>
                <a:r>
                  <a:rPr lang="el-GR" sz="1800" b="1" dirty="0"/>
                  <a:t>απόκριση φάσης </a:t>
                </a:r>
                <a:r>
                  <a:rPr lang="el-GR" sz="1800" dirty="0"/>
                  <a:t>του συστήματος, αντίστοιχα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Εύκολα αποδεικνύεται ότι ισχύει: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|</m:t>
                      </m:r>
                      <m:r>
                        <a:rPr lang="el-GR" sz="1800" i="1" dirty="0" err="1">
                          <a:latin typeface="Cambria Math"/>
                        </a:rPr>
                        <m:t>𝑌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)|=|</m:t>
                      </m:r>
                      <m:r>
                        <a:rPr lang="el-GR" sz="1800" i="1" dirty="0" err="1">
                          <a:latin typeface="Cambria Math"/>
                        </a:rPr>
                        <m:t>𝐻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)| |</m:t>
                      </m:r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)|	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𝜃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𝑌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𝜃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𝐻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𝜃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επίδραση ενός ΓΧΑ συστήματος σε ένα σήμα εισόδου, </a:t>
                </a:r>
                <a:r>
                  <a:rPr lang="el-GR" sz="1800" dirty="0" smtClean="0"/>
                  <a:t>είναι:</a:t>
                </a:r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 </a:t>
                </a:r>
                <a:r>
                  <a:rPr lang="el-GR" sz="1800" dirty="0"/>
                  <a:t>πολλαπλασιασμός του μέτρου του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του </a:t>
                </a:r>
                <a:r>
                  <a:rPr lang="el-GR" sz="1800" dirty="0"/>
                  <a:t>σήματος εισόδου επί το μέτρο της απόκρισης συχνότητας (συνάρτηση μεταφοράς</a:t>
                </a:r>
                <a:r>
                  <a:rPr lang="el-GR" sz="1800" dirty="0" smtClean="0"/>
                  <a:t>)</a:t>
                </a:r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μετατόπιση της φάσης  του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του </a:t>
                </a:r>
                <a:r>
                  <a:rPr lang="el-GR" sz="1800" dirty="0"/>
                  <a:t>σήματος εισόδου κατά τη φάση της απόκρισης συχνότητας του συστήματος.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 r="-1111" b="-144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29920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l-GR" sz="4000" b="1" dirty="0"/>
              <a:t>9</a:t>
            </a:r>
            <a:r>
              <a:rPr lang="el-GR" sz="4000" b="1" dirty="0" smtClean="0"/>
              <a:t>. Περιγραφή </a:t>
            </a:r>
            <a:r>
              <a:rPr lang="el-GR" sz="4000" b="1" dirty="0"/>
              <a:t>Γραμμικής </a:t>
            </a:r>
            <a:r>
              <a:rPr lang="el-GR" sz="4000" b="1" dirty="0" smtClean="0"/>
              <a:t/>
            </a:r>
            <a:br>
              <a:rPr lang="el-GR" sz="4000" b="1" dirty="0" smtClean="0"/>
            </a:br>
            <a:r>
              <a:rPr lang="el-GR" sz="4000" b="1" dirty="0" smtClean="0"/>
              <a:t>Διαφορικής </a:t>
            </a:r>
            <a:r>
              <a:rPr lang="el-GR" sz="4000" b="1" dirty="0"/>
              <a:t>Εξίσωσης </a:t>
            </a:r>
            <a:br>
              <a:rPr lang="el-GR" sz="4000" b="1" dirty="0"/>
            </a:br>
            <a:r>
              <a:rPr lang="el-GR" sz="4000" b="1" dirty="0"/>
              <a:t>με Μετασχηματισμό Fourier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7731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Περιγραφή Γ.Δ.Ε . με </a:t>
            </a:r>
            <a:r>
              <a:rPr lang="en-US" dirty="0" smtClean="0"/>
              <a:t>MF (1/2)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dirty="0" smtClean="0"/>
                  <a:t>H </a:t>
                </a:r>
                <a:r>
                  <a:rPr lang="el-GR" sz="1800" dirty="0" smtClean="0"/>
                  <a:t>περιγραφή </a:t>
                </a:r>
                <a:r>
                  <a:rPr lang="el-GR" sz="1800" dirty="0"/>
                  <a:t>της συμπεριφοράς ενός ΓΧΑ συστήματος μέσω της συνέλιξης </a:t>
                </a:r>
                <a:r>
                  <a:rPr lang="el-GR" sz="1800" dirty="0" smtClean="0"/>
                  <a:t>αποτελεί έναν </a:t>
                </a:r>
                <a:r>
                  <a:rPr lang="el-GR" sz="1800" b="1" dirty="0"/>
                  <a:t>έμμεσο τρόπο </a:t>
                </a:r>
                <a:r>
                  <a:rPr lang="el-GR" sz="1800" dirty="0"/>
                  <a:t>περιγραφής, ο οποίος </a:t>
                </a:r>
                <a:r>
                  <a:rPr lang="el-GR" sz="1800" b="1" dirty="0"/>
                  <a:t>αδυνατεί </a:t>
                </a:r>
                <a:r>
                  <a:rPr lang="el-GR" sz="1800" dirty="0"/>
                  <a:t>να περιγράψει την εσωτερική δομή του </a:t>
                </a:r>
                <a:r>
                  <a:rPr lang="el-GR" sz="1800" dirty="0" smtClean="0"/>
                  <a:t>συστήματος</a:t>
                </a:r>
                <a:r>
                  <a:rPr lang="en-US" sz="1800" dirty="0" smtClean="0"/>
                  <a:t>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Συχνά χρησιμοποιούμε μία </a:t>
                </a:r>
                <a:r>
                  <a:rPr lang="el-GR" sz="1800" b="1" dirty="0" smtClean="0"/>
                  <a:t>γραμμική διαφορική εξίσωση με </a:t>
                </a:r>
                <a:r>
                  <a:rPr lang="el-GR" sz="1800" b="1" dirty="0"/>
                  <a:t>σταθερούς συντελεστές </a:t>
                </a:r>
                <a:r>
                  <a:rPr lang="el-GR" sz="1800" dirty="0"/>
                  <a:t>που </a:t>
                </a:r>
                <a:r>
                  <a:rPr lang="el-GR" sz="1800" b="1" dirty="0" smtClean="0"/>
                  <a:t>συσχετίζει </a:t>
                </a:r>
                <a:r>
                  <a:rPr lang="el-GR" sz="1800" dirty="0"/>
                  <a:t>τα σήματα εισόδου – </a:t>
                </a:r>
                <a:r>
                  <a:rPr lang="el-GR" sz="1800" dirty="0" smtClean="0"/>
                  <a:t>εξόδου: 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l-GR" sz="1800" i="1" dirty="0" err="1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r>
                            <a:rPr lang="el-GR" sz="1800" i="1" dirty="0">
                              <a:latin typeface="Cambria Math"/>
                            </a:rPr>
                            <m:t>=</m:t>
                          </m:r>
                        </m:e>
                      </m:nary>
                      <m:nary>
                        <m:naryPr>
                          <m:chr m:val="∑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𝑚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𝑀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𝑚</m:t>
                                  </m:r>
                                </m:sup>
                              </m:sSup>
                              <m:r>
                                <a:rPr lang="el-GR" sz="1800" i="1" dirty="0" err="1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𝑚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όπου 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l-GR" sz="1800" dirty="0"/>
                  <a:t> είναι πραγματικές σταθερές.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81115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Περιγραφή Γ.Δ.Ε . με </a:t>
            </a:r>
            <a:r>
              <a:rPr lang="en-US" dirty="0" smtClean="0"/>
              <a:t>MF (2/2)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Εφαρμόζοντας </a:t>
                </a:r>
                <a:r>
                  <a:rPr lang="el-GR" sz="1800" dirty="0"/>
                  <a:t>την ιδιότητα της παραγώγου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𝐹</m:t>
                    </m:r>
                    <m:d>
                      <m:dPr>
                        <m:begChr m:val="{"/>
                        <m:endChr m:val="}"/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 dirty="0" err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 dirty="0" err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800" i="1" dirty="0" err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d>
                          <m:d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d>
                    <m:box>
                      <m:boxPr>
                        <m:ctrlPr>
                          <a:rPr lang="en-US" sz="1800" i="1" dirty="0">
                            <a:latin typeface="Cambria Math"/>
                          </a:rPr>
                        </m:ctrlPr>
                      </m:boxPr>
                      <m:e>
                        <m:groupChr>
                          <m:groupChrPr>
                            <m:chr m:val="↔"/>
                            <m:vertJc m:val="bot"/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groupChr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   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𝐹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   </m:t>
                            </m:r>
                          </m:e>
                        </m:groupChr>
                      </m:e>
                    </m:box>
                    <m:r>
                      <a:rPr lang="en-US" sz="1800" i="1" dirty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l-GR" sz="1800" i="1" dirty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e>
                        </m:d>
                      </m:e>
                      <m:sup>
                        <m:r>
                          <a:rPr lang="en-US" sz="1800" i="1" dirty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 του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σε κάθε </a:t>
                </a:r>
                <a:r>
                  <a:rPr lang="el-GR" sz="1800" dirty="0"/>
                  <a:t>μέλος της </a:t>
                </a:r>
                <a:r>
                  <a:rPr lang="el-GR" sz="1800" dirty="0" smtClean="0"/>
                  <a:t>Δ.Ε. έχουμε</a:t>
                </a:r>
                <a:r>
                  <a:rPr lang="el-GR" sz="1800" dirty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800" i="1" dirty="0" err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n-US" sz="1800" i="1" dirty="0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1800" i="1" dirty="0" err="1">
                                  <a:latin typeface="Cambria Math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box>
                            <m:box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boxPr>
                            <m:e>
                              <m:groupChr>
                                <m:groupChrPr>
                                  <m:chr m:val="↔"/>
                                  <m:vertJc m:val="bot"/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groupChr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   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𝐹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   </m:t>
                                  </m:r>
                                </m:e>
                              </m:groupChr>
                            </m:e>
                          </m:box>
                        </m:e>
                      </m:nary>
                      <m:d>
                        <m:dPr>
                          <m:begChr m:val="["/>
                          <m:endChr m:val="]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800" i="1" dirty="0" err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   </m:t>
                              </m:r>
                            </m:e>
                          </m:nary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𝑚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𝑀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𝑚</m:t>
                                  </m:r>
                                </m:sup>
                              </m:sSup>
                              <m:r>
                                <a:rPr lang="en-US" sz="1800" i="1" dirty="0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1800" i="1" dirty="0" err="1">
                                  <a:latin typeface="Cambria Math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𝑚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box>
                        <m:box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</m:e>
                          </m:groupChr>
                        </m:e>
                      </m:box>
                      <m:d>
                        <m:dPr>
                          <m:begChr m:val="["/>
                          <m:endChr m:val="]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𝑀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sz="1800" b="0" i="1" dirty="0" smtClean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𝑚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Διαιρώντας κατά μέλη τα β’ μέλη, βρίσκουμε τη </a:t>
                </a:r>
                <a:r>
                  <a:rPr lang="el-GR" sz="1800" dirty="0"/>
                  <a:t>συνάρτηση μεταφοράς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𝑀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(</m:t>
                                  </m:r>
                                  <m:box>
                                    <m:box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boxPr>
                                    <m:e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box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𝑚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(</m:t>
                                  </m:r>
                                  <m:box>
                                    <m:box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boxPr>
                                    <m:e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box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εξίσωση </a:t>
                </a:r>
                <a:r>
                  <a:rPr lang="el-GR" sz="1800" dirty="0" smtClean="0"/>
                  <a:t>είναι </a:t>
                </a:r>
                <a:r>
                  <a:rPr lang="el-GR" sz="1800" dirty="0"/>
                  <a:t>μοναδικά ορισμένη ακόμα και για διαφορετικές αρχικές συνθήκες της διαφορικής εξίσωσης. </a:t>
                </a:r>
                <a:r>
                  <a:rPr lang="el-GR" sz="1800" dirty="0" smtClean="0"/>
                  <a:t> Αυτό </a:t>
                </a:r>
                <a:r>
                  <a:rPr lang="el-GR" sz="1800" dirty="0"/>
                  <a:t>συμβαίνει επειδή ο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υπολογίζεται </a:t>
                </a:r>
                <a:r>
                  <a:rPr lang="el-GR" sz="1800" dirty="0"/>
                  <a:t>από 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−∞</m:t>
                    </m:r>
                  </m:oMath>
                </a14:m>
                <a:r>
                  <a:rPr lang="el-GR" sz="1800" dirty="0"/>
                  <a:t>, στο οποίο </a:t>
                </a:r>
                <a:r>
                  <a:rPr lang="el-GR" sz="1800" dirty="0" smtClean="0"/>
                  <a:t>θεωρούμε ότι </a:t>
                </a:r>
                <a:r>
                  <a:rPr lang="el-GR" sz="1800" dirty="0"/>
                  <a:t>το σύστημα βρίσκεται σε ηρεμία, δηλαδή ότι οι αρχικές συνθήκες που συνοδεύουν τη διατύπωση της διαφορικής εξίσωσης </a:t>
                </a:r>
                <a:r>
                  <a:rPr lang="el-GR" sz="1800" dirty="0" smtClean="0"/>
                  <a:t>είναι μηδενικές.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052736"/>
                <a:ext cx="8229600" cy="5472608"/>
              </a:xfrm>
              <a:blipFill rotWithShape="1">
                <a:blip r:embed="rId2"/>
                <a:stretch>
                  <a:fillRect l="-667" r="-14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69558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16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το μέτρο και η φάση για ένα γραμμικό και χρονικό αμετάβλητο (ΓΧΑ) σύστημα, του οποίου η απόκριση συχνότητας είναι: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1−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1+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Από την εξίσωση ορισμού της απόκρισης </a:t>
                </a:r>
                <a:r>
                  <a:rPr lang="el-GR" sz="1800" dirty="0" smtClean="0"/>
                  <a:t>συχνότητας </a:t>
                </a:r>
                <a:r>
                  <a:rPr lang="el-GR" sz="1800" dirty="0"/>
                  <a:t>βρίσκουμε το μέτρο και την φάση της. Είναι: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1−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1+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∡</m:t>
                      </m:r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=∡</m:t>
                      </m:r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1−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−∡</m:t>
                      </m:r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1+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 i="1" dirty="0" smtClean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</m:e>
                      </m:func>
                      <m:func>
                        <m:func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 i="1" dirty="0" smtClean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 smtClean="0">
                              <a:latin typeface="Cambria Math"/>
                            </a:rPr>
                            <m:t>=</m:t>
                          </m:r>
                          <m:func>
                            <m:func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800" i="1" dirty="0" smtClean="0">
                                      <a:latin typeface="Cambria Math"/>
                                    </a:rPr>
                                    <m:t>tan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fName>
                            <m:e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</m:e>
                          </m:func>
                        </m:e>
                      </m:func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1739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17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Ένα ΓΧΑ σύστημα έχει συνάρτηση μεταφοράς (απόκριση συχνότητα) που δίνεται από τη σχέση: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5+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6+5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βρεθεί η διαφορική εξίσωση που περιγράφει το σύστημα.</a:t>
                </a:r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βρεθεί η κρουστική απόκριση </a:t>
                </a:r>
                <a:r>
                  <a:rPr lang="el-GR" sz="1800" dirty="0" err="1"/>
                  <a:t>h(t</a:t>
                </a:r>
                <a:r>
                  <a:rPr lang="el-GR" sz="1800" dirty="0"/>
                  <a:t>) του συστήματος.</a:t>
                </a:r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βρεθεί η έξοδος του συστήματος όταν στην είσοδο εφαρμοστεί το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−5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 dirty="0" err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.</m:t>
                    </m:r>
                  </m:oMath>
                </a14:m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Απάντηση: </a:t>
                </a:r>
                <a:r>
                  <a:rPr lang="el-GR" sz="1800" dirty="0" smtClean="0"/>
                  <a:t>1) Γνωρίζουμε </a:t>
                </a:r>
                <a:r>
                  <a:rPr lang="el-GR" sz="1800" dirty="0"/>
                  <a:t>ότι η συνάρτηση μεταφοράς δίνεται από τη σχέση: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 r="-96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6232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17(συνέχεια)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τον ορισμό της συνάρτησης μεταφοράς έχουμε:</a:t>
                </a:r>
              </a:p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5+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6+5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box>
                        <m:box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groupChrPr>
                            <m:e/>
                          </m:groupChr>
                        </m:e>
                      </m:box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groupChrPr>
                            <m:e/>
                          </m:groupChr>
                        </m:e>
                      </m:box>
                      <m:r>
                        <a:rPr lang="el-GR" sz="1800" i="1" dirty="0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6+5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r>
                        <a:rPr lang="el-GR" sz="1800" i="1" dirty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5+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groupChr>
                        <m:groupChrPr>
                          <m:chr m:val="⇒"/>
                          <m:vertJc m:val="bot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groupChrPr>
                        <m:e/>
                      </m:groupCh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⇒"/>
                          <m:vertJc m:val="bot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groupChrPr>
                        <m:e/>
                      </m:groupChr>
                      <m:box>
                        <m:box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boxPr>
                        <m:e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box>
                      <m:r>
                        <a:rPr lang="el-GR" sz="1800" i="1" dirty="0">
                          <a:latin typeface="Cambria Math"/>
                        </a:rPr>
                        <m:t>+5</m:t>
                      </m:r>
                      <m:r>
                        <a:rPr lang="el-GR" sz="1800" i="1" dirty="0">
                          <a:latin typeface="Cambria Math"/>
                        </a:rPr>
                        <m:t>𝑗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+6 </m:t>
                      </m:r>
                      <m:r>
                        <a:rPr lang="el-GR" sz="1800" i="1" dirty="0" err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r>
                        <a:rPr lang="el-GR" sz="1800" i="1" dirty="0" err="1">
                          <a:latin typeface="Cambria Math"/>
                        </a:rPr>
                        <m:t>𝑗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+5 </m:t>
                      </m:r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Μετατρέπουμε </a:t>
                </a:r>
                <a:r>
                  <a:rPr lang="el-GR" sz="1800" dirty="0"/>
                  <a:t>την παραπάνω σχέση σε διαφορική εξίσωση λαμβάνοντας υπόψη ότι από την ιδιότητα της </a:t>
                </a:r>
                <a:r>
                  <a:rPr lang="el-GR" sz="1800" dirty="0" err="1"/>
                  <a:t>παραγώγισης</a:t>
                </a:r>
                <a:r>
                  <a:rPr lang="el-GR" sz="1800" dirty="0"/>
                  <a:t> του μετασχηματισμού Fourier, </a:t>
                </a:r>
                <a:r>
                  <a:rPr lang="el-GR" sz="1800" dirty="0" smtClean="0"/>
                  <a:t>ισχύει:</a:t>
                </a:r>
                <a:endParaRPr lang="el-GR" sz="1800" dirty="0"/>
              </a:p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 dirty="0" err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,  </m:t>
                      </m:r>
                      <m:r>
                        <a:rPr lang="el-GR" sz="1800" i="1" dirty="0" err="1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err="1">
                                  <a:latin typeface="Cambria Math"/>
                                </a:rPr>
                                <m:t>𝑑𝑦</m:t>
                              </m:r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 err="1">
                                  <a:latin typeface="Cambria Math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=(</m:t>
                      </m:r>
                      <m:r>
                        <a:rPr lang="el-GR" sz="1800" i="1" dirty="0" err="1">
                          <a:latin typeface="Cambria Math"/>
                        </a:rPr>
                        <m:t>𝑗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</m:t>
                      </m:r>
                      <m:r>
                        <a:rPr lang="el-GR" sz="1800" i="1" dirty="0" err="1">
                          <a:latin typeface="Cambria Math"/>
                        </a:rPr>
                        <m:t>𝑌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),   </m:t>
                      </m:r>
                      <m:r>
                        <a:rPr lang="el-GR" sz="1800" i="1" dirty="0" err="1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err="1">
                                  <a:latin typeface="Cambria Math"/>
                                </a:rPr>
                                <m:t>𝑑𝑥</m:t>
                              </m:r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 err="1">
                                  <a:latin typeface="Cambria Math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οπότε </a:t>
                </a:r>
                <a:r>
                  <a:rPr lang="el-GR" sz="1800" dirty="0"/>
                  <a:t>λαμβάνουμε τη σχέση:</a:t>
                </a:r>
              </a:p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+5</m:t>
                      </m:r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𝑑𝑦</m:t>
                              </m:r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+6</m:t>
                      </m:r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𝑑𝑥</m:t>
                              </m:r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+5 </m:t>
                      </m:r>
                      <m:r>
                        <a:rPr lang="el-GR" sz="1800" i="1" dirty="0" err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r="-14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5882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17(συνέχεια)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Επομένως </a:t>
                </a:r>
                <a:r>
                  <a:rPr lang="el-GR" sz="1800" dirty="0"/>
                  <a:t>η διαφορική εξίσωση που περιγράφει το σύστημα είναι: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+5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𝑑𝑦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+6</m:t>
                      </m:r>
                      <m:r>
                        <a:rPr lang="el-GR" sz="1800" i="1" dirty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𝑑𝑥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+5 </m:t>
                      </m:r>
                      <m:r>
                        <a:rPr lang="el-GR" sz="1800" i="1" dirty="0" err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2) </a:t>
                </a:r>
                <a:r>
                  <a:rPr lang="el-GR" sz="1800" dirty="0"/>
                  <a:t>Η 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συστήματος θα υπολογιστεί με αντίστροφο μετασχηματισμού Fourier στη δοθείσα συνάρτηση μεταφοράς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Χρησιμοποιούμε την μέθοδο του αθροίσματος σε απλά κλάσματα, και έχουμε: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5+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6+5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5+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2+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3+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2+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3+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Ανατρέχοντας </a:t>
                </a:r>
                <a:r>
                  <a:rPr lang="el-GR" sz="1800" dirty="0"/>
                  <a:t>σε πίνακες στοιχειωδών μετασχηματισμών, βρίσκουμε: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 smtClean="0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ctrlPr>
                                <a:rPr lang="el-GR" sz="1800" i="1" dirty="0" err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d>
                      <m:r>
                        <a:rPr lang="el-GR" sz="1800" i="1" dirty="0" err="1" smtClean="0">
                          <a:latin typeface="Cambria Math"/>
                        </a:rPr>
                        <m:t>=3</m:t>
                      </m:r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2+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−2 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3+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3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−2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−3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682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Ορισμός του Μετασχηματισμού </a:t>
            </a:r>
            <a:r>
              <a:rPr lang="el-GR" dirty="0" smtClean="0"/>
              <a:t>Fourier (2/2)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 αντί της κυκλικής συχνότητας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</m:oMath>
                </a14:m>
                <a:r>
                  <a:rPr lang="el-GR" sz="1800" dirty="0" smtClean="0"/>
                  <a:t>, χρησιμοποιήσουμε την </a:t>
                </a:r>
                <a:r>
                  <a:rPr lang="el-GR" sz="1800" b="1" dirty="0" smtClean="0"/>
                  <a:t>γραμμική συχνότητα </a:t>
                </a:r>
                <a14:m>
                  <m:oMath xmlns:m="http://schemas.openxmlformats.org/officeDocument/2006/math">
                    <m:r>
                      <a:rPr lang="en-US" sz="1800" b="1" i="1" dirty="0" smtClean="0">
                        <a:latin typeface="Cambria Math"/>
                      </a:rPr>
                      <m:t>𝒇</m:t>
                    </m:r>
                  </m:oMath>
                </a14:m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l-GR" sz="1800" b="0" i="0" dirty="0" smtClean="0">
                        <a:latin typeface="Cambria Math"/>
                      </a:rPr>
                      <m:t>όπου</m:t>
                    </m:r>
                    <m:r>
                      <a:rPr lang="el-GR" sz="1800" b="0" i="0" dirty="0" smtClean="0">
                        <a:latin typeface="Cambria Math"/>
                      </a:rPr>
                      <m:t> </m:t>
                    </m:r>
                    <m:r>
                      <a:rPr lang="en-US" sz="1800" i="1" dirty="0" smtClean="0">
                        <a:latin typeface="Cambria Math"/>
                      </a:rPr>
                      <m:t>𝑓</m:t>
                    </m:r>
                    <m:r>
                      <a:rPr lang="en-US" sz="1800" i="1" dirty="0" smtClean="0">
                        <a:latin typeface="Cambria Math"/>
                      </a:rPr>
                      <m:t>=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/2</m:t>
                    </m:r>
                    <m:r>
                      <a:rPr lang="el-GR" sz="1800" i="1" dirty="0" smtClean="0">
                        <a:latin typeface="Cambria Math"/>
                      </a:rPr>
                      <m:t>𝜋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, οι ορισμοί του ευθύ και του αντίστροφου Μετασχηματισμού </a:t>
                </a:r>
                <a:r>
                  <a:rPr lang="en-US" sz="1800" dirty="0" smtClean="0"/>
                  <a:t>Fourier </a:t>
                </a:r>
                <a:r>
                  <a:rPr lang="el-GR" sz="1800" dirty="0" smtClean="0"/>
                  <a:t>είναι:</a:t>
                </a:r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Ευθύς μετασχηματισμός </a:t>
                </a:r>
                <a:r>
                  <a:rPr lang="en-US" sz="1800" dirty="0" smtClean="0"/>
                  <a:t>Fourier</a:t>
                </a:r>
                <a:r>
                  <a:rPr lang="el-GR" sz="1800" dirty="0" smtClean="0"/>
                  <a:t> 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𝛸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𝑓</m:t>
                      </m:r>
                      <m:r>
                        <a:rPr lang="el-GR" sz="1800" i="1">
                          <a:latin typeface="Cambria Math"/>
                        </a:rPr>
                        <m:t>)=</m:t>
                      </m:r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𝑓𝑡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Αντίστροφος</a:t>
                </a:r>
                <a:r>
                  <a:rPr lang="el-GR" sz="1800" b="1" dirty="0" smtClean="0"/>
                  <a:t> </a:t>
                </a:r>
                <a:r>
                  <a:rPr lang="el-GR" sz="1800" dirty="0"/>
                  <a:t>Μετασχηματισμός</a:t>
                </a:r>
                <a:r>
                  <a:rPr lang="el-GR" sz="1800" b="1" dirty="0" smtClean="0"/>
                  <a:t> </a:t>
                </a:r>
                <a:r>
                  <a:rPr lang="en-US" sz="1800" dirty="0"/>
                  <a:t>Fourier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l-GR" sz="1800" i="1">
                          <a:latin typeface="Cambria Math"/>
                        </a:rPr>
                        <m:t>𝑡</m:t>
                      </m:r>
                      <m:r>
                        <a:rPr lang="el-GR" sz="1800" i="1">
                          <a:latin typeface="Cambria Math"/>
                        </a:rPr>
                        <m:t>)=</m:t>
                      </m:r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𝑓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𝑓𝑡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𝑑𝑓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3028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17(συνέχεια)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3) </a:t>
                </a:r>
                <a:r>
                  <a:rPr lang="el-GR" sz="1800" dirty="0"/>
                  <a:t>Για τον υπολογισμό της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εργαζόμαστε στο </a:t>
                </a:r>
                <a:r>
                  <a:rPr lang="el-GR" sz="1800" dirty="0"/>
                  <a:t>πεδίο της συχνότητας λόγω υπολογιστικής απλότητας. </a:t>
                </a:r>
                <a:r>
                  <a:rPr lang="el-GR" sz="1800" dirty="0" smtClean="0"/>
                  <a:t> Αρχικά υπολογίζουμε </a:t>
                </a:r>
                <a:r>
                  <a:rPr lang="el-GR" sz="1800" dirty="0"/>
                  <a:t>τον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της εισόδου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−5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5+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Κατόπιν </a:t>
                </a:r>
                <a:r>
                  <a:rPr lang="el-GR" sz="1800" dirty="0"/>
                  <a:t>υπολογίζουμε τον μετασχηματισμό Fourier της </a:t>
                </a:r>
                <a:r>
                  <a:rPr lang="el-GR" sz="1800" dirty="0" smtClean="0"/>
                  <a:t>εξόδου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𝑌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: 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5+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2+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3+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5+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2+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3+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2+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3+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Τέλος, με </a:t>
                </a:r>
                <a:r>
                  <a:rPr lang="el-GR" sz="1800" dirty="0"/>
                  <a:t>αντίστροφο μετασχηματισμό Fourier </a:t>
                </a:r>
                <a:r>
                  <a:rPr lang="el-GR" sz="1800" dirty="0" smtClean="0"/>
                  <a:t>ανακτούμε </a:t>
                </a:r>
                <a:r>
                  <a:rPr lang="el-GR" sz="1800" dirty="0"/>
                  <a:t>την έξοδο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: 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{</m:t>
                      </m:r>
                      <m:r>
                        <a:rPr lang="el-GR" sz="1800" i="1" dirty="0">
                          <a:latin typeface="Cambria Math"/>
                        </a:rPr>
                        <m:t>𝑌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)}=⋯=(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−3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 ) </m:t>
                      </m:r>
                      <m:r>
                        <a:rPr lang="el-GR" sz="1800" i="1" dirty="0" err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3156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83568" y="2996952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4000" b="1" dirty="0" smtClean="0"/>
              <a:t>Μέρος 2: Γραμμικά Φίλτρα</a:t>
            </a:r>
            <a:endParaRPr lang="el-GR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9346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 smtClean="0"/>
              <a:t>Γραμμικά Φίλτρα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 marL="457200" lvl="0" indent="-457200" algn="l">
              <a:lnSpc>
                <a:spcPct val="13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dirty="0"/>
              <a:t>Ιδανικά Γραμμικά Φίλτρα</a:t>
            </a:r>
            <a:endParaRPr lang="el-GR" sz="2000" dirty="0"/>
          </a:p>
          <a:p>
            <a:pPr lvl="1" algn="l">
              <a:lnSpc>
                <a:spcPct val="130000"/>
              </a:lnSpc>
              <a:spcBef>
                <a:spcPts val="600"/>
              </a:spcBef>
            </a:pPr>
            <a:r>
              <a:rPr lang="el-GR" dirty="0"/>
              <a:t>Ιδανικό </a:t>
            </a:r>
            <a:r>
              <a:rPr lang="el-GR" dirty="0" err="1"/>
              <a:t>Κατωδιαβατό</a:t>
            </a:r>
            <a:r>
              <a:rPr lang="el-GR" dirty="0"/>
              <a:t> Φίλτρο</a:t>
            </a:r>
            <a:endParaRPr lang="el-GR" sz="1800" dirty="0"/>
          </a:p>
          <a:p>
            <a:pPr lvl="1" algn="l">
              <a:lnSpc>
                <a:spcPct val="130000"/>
              </a:lnSpc>
              <a:spcBef>
                <a:spcPts val="600"/>
              </a:spcBef>
            </a:pPr>
            <a:r>
              <a:rPr lang="el-GR" dirty="0"/>
              <a:t>Ιδανικό </a:t>
            </a:r>
            <a:r>
              <a:rPr lang="el-GR" dirty="0" err="1"/>
              <a:t>Ανωδιαβατό</a:t>
            </a:r>
            <a:r>
              <a:rPr lang="el-GR" dirty="0"/>
              <a:t> Φίλτρο</a:t>
            </a:r>
            <a:endParaRPr lang="el-GR" sz="1800" dirty="0"/>
          </a:p>
          <a:p>
            <a:pPr lvl="1" algn="l">
              <a:lnSpc>
                <a:spcPct val="130000"/>
              </a:lnSpc>
              <a:spcBef>
                <a:spcPts val="600"/>
              </a:spcBef>
            </a:pPr>
            <a:r>
              <a:rPr lang="el-GR" dirty="0"/>
              <a:t>Ιδανικό </a:t>
            </a:r>
            <a:r>
              <a:rPr lang="el-GR" dirty="0" err="1"/>
              <a:t>Ζωνοδιαβατό</a:t>
            </a:r>
            <a:r>
              <a:rPr lang="el-GR" dirty="0"/>
              <a:t> Φίλτρο</a:t>
            </a:r>
            <a:endParaRPr lang="el-GR" sz="1800" dirty="0"/>
          </a:p>
          <a:p>
            <a:pPr lvl="1" algn="l">
              <a:lnSpc>
                <a:spcPct val="130000"/>
              </a:lnSpc>
              <a:spcBef>
                <a:spcPts val="600"/>
              </a:spcBef>
            </a:pPr>
            <a:r>
              <a:rPr lang="el-GR" dirty="0"/>
              <a:t>Ιδανικό </a:t>
            </a:r>
            <a:r>
              <a:rPr lang="el-GR" dirty="0" err="1"/>
              <a:t>Ζωνοφρακτικό</a:t>
            </a:r>
            <a:r>
              <a:rPr lang="el-GR" dirty="0"/>
              <a:t> Φίλτρο</a:t>
            </a:r>
            <a:endParaRPr lang="el-GR" sz="1800" dirty="0"/>
          </a:p>
          <a:p>
            <a:pPr marL="457200" lvl="0" indent="-457200" algn="l">
              <a:lnSpc>
                <a:spcPct val="13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dirty="0"/>
              <a:t>Χαρακτηριστικές ιδιότητες ιδανικών φίλτρων</a:t>
            </a:r>
            <a:endParaRPr lang="el-GR" sz="2000" dirty="0"/>
          </a:p>
          <a:p>
            <a:pPr marL="457200" lvl="0" indent="-457200" algn="l">
              <a:lnSpc>
                <a:spcPct val="13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dirty="0" smtClean="0"/>
              <a:t>Εύρος </a:t>
            </a:r>
            <a:r>
              <a:rPr lang="el-GR" dirty="0"/>
              <a:t>Ζώνης Φίλτρων</a:t>
            </a:r>
            <a:endParaRPr lang="el-GR" sz="2000" dirty="0"/>
          </a:p>
          <a:p>
            <a:pPr marL="457200" lvl="0" indent="-457200" algn="l">
              <a:lnSpc>
                <a:spcPct val="13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dirty="0"/>
              <a:t>Πρακτικά </a:t>
            </a:r>
            <a:r>
              <a:rPr lang="el-GR" dirty="0" smtClean="0"/>
              <a:t>Φίλτρα</a:t>
            </a:r>
            <a:endParaRPr lang="el-G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6765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/>
          </a:bodyPr>
          <a:lstStyle/>
          <a:p>
            <a:r>
              <a:rPr lang="el-GR" b="1" dirty="0" smtClean="0"/>
              <a:t>1. Ιδανικά Γραμμικά Φίλτρα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5018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l-GR" dirty="0" smtClean="0"/>
              <a:t>1. Ιδανικά </a:t>
            </a:r>
            <a:r>
              <a:rPr lang="el-GR" dirty="0"/>
              <a:t>Γραμμικά Φίλτρα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l-GR" dirty="0" smtClean="0"/>
              <a:t>Ιδανικό </a:t>
            </a:r>
            <a:r>
              <a:rPr lang="el-GR" dirty="0" err="1"/>
              <a:t>Κατωδιαβατό</a:t>
            </a:r>
            <a:r>
              <a:rPr lang="el-GR" dirty="0"/>
              <a:t> Φίλτρο</a:t>
            </a:r>
            <a:endParaRPr lang="el-GR" sz="2200" dirty="0"/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l-GR" dirty="0"/>
              <a:t>Ιδανικό </a:t>
            </a:r>
            <a:r>
              <a:rPr lang="el-GR" dirty="0" err="1"/>
              <a:t>Ανωδιαβατό</a:t>
            </a:r>
            <a:r>
              <a:rPr lang="el-GR" dirty="0"/>
              <a:t> Φίλτρο</a:t>
            </a:r>
            <a:endParaRPr lang="el-GR" sz="2200" dirty="0"/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l-GR" dirty="0"/>
              <a:t>Ιδανικό </a:t>
            </a:r>
            <a:r>
              <a:rPr lang="el-GR" dirty="0" err="1"/>
              <a:t>Ζωνοδιαβατό</a:t>
            </a:r>
            <a:r>
              <a:rPr lang="el-GR" dirty="0"/>
              <a:t> Φίλτρο</a:t>
            </a:r>
            <a:endParaRPr lang="el-GR" sz="2200" dirty="0"/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l-GR" dirty="0"/>
              <a:t>Ιδανικό </a:t>
            </a:r>
            <a:r>
              <a:rPr lang="el-GR" dirty="0" err="1"/>
              <a:t>Ζωνοφρακτικό</a:t>
            </a:r>
            <a:r>
              <a:rPr lang="el-GR" dirty="0"/>
              <a:t> </a:t>
            </a:r>
            <a:r>
              <a:rPr lang="el-GR" dirty="0" smtClean="0"/>
              <a:t>Φίλτρο</a:t>
            </a:r>
            <a:endParaRPr lang="el-GR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791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Ιδανικό </a:t>
            </a:r>
            <a:r>
              <a:rPr lang="el-GR" dirty="0" smtClean="0"/>
              <a:t>Φίλτρο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Ο όρος </a:t>
                </a:r>
                <a:r>
                  <a:rPr lang="el-GR" sz="1800" b="1" dirty="0"/>
                  <a:t>φίλτρο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περιγράφει </a:t>
                </a:r>
                <a:r>
                  <a:rPr lang="el-GR" sz="1800" dirty="0"/>
                  <a:t>γραμμικά συστήματα που έχουν χαρακτηριστική πλάτους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𝐻</m:t>
                        </m:r>
                        <m:r>
                          <a:rPr lang="el-GR" sz="1800" i="1">
                            <a:latin typeface="Cambria Math"/>
                          </a:rPr>
                          <m:t>(</m:t>
                        </m:r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  <m:r>
                          <a:rPr lang="el-GR" sz="1800" i="1">
                            <a:latin typeface="Cambria Math"/>
                          </a:rPr>
                          <m:t>)</m:t>
                        </m:r>
                      </m:e>
                    </m:d>
                  </m:oMath>
                </a14:m>
                <a:r>
                  <a:rPr lang="el-GR" sz="1800" dirty="0"/>
                  <a:t> </a:t>
                </a:r>
                <a:r>
                  <a:rPr lang="el-GR" sz="1800" b="1" dirty="0"/>
                  <a:t>αμελητέα </a:t>
                </a:r>
                <a:r>
                  <a:rPr lang="el-GR" sz="1800" dirty="0"/>
                  <a:t>σε ορισμένες περιοχές συχνοτήτων.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Αυτό </a:t>
                </a:r>
                <a:r>
                  <a:rPr lang="el-GR" sz="1800" dirty="0"/>
                  <a:t>έχει ως αποτέλεσμα να </a:t>
                </a:r>
                <a:r>
                  <a:rPr lang="el-GR" sz="1800" b="1" dirty="0"/>
                  <a:t>απομακρύνουν </a:t>
                </a:r>
                <a:r>
                  <a:rPr lang="el-GR" sz="1800" dirty="0"/>
                  <a:t>ανεπιθύμητες συνιστώσες συχνοτήτων από ένα σήμα ή απλώς να «σταθμίζουν» τις διάφορες συνιστώσες της κυματομορφής.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Ένα </a:t>
                </a:r>
                <a:r>
                  <a:rPr lang="el-GR" sz="1800" b="1" dirty="0"/>
                  <a:t>ιδανικό φίλτρο</a:t>
                </a:r>
                <a:r>
                  <a:rPr lang="el-GR" sz="1800" dirty="0"/>
                  <a:t> έχει κρουστική απόκριση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𝐴</m:t>
                    </m:r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dirty="0"/>
                  <a:t> και συνάρτηση μεταφοράς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𝐴</m:t>
                    </m:r>
                    <m:r>
                      <a:rPr lang="el-GR" sz="1800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𝑗</m:t>
                        </m:r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Τα </a:t>
                </a:r>
                <a:r>
                  <a:rPr lang="el-GR" sz="1800" dirty="0"/>
                  <a:t>ιδανικά φίλτρα δεν είναι πρακτικά υλοποιήσιμα επειδή η κρουστική τους απόκριση είναι μη αιτιατή συνάρτηση και επιπλέον έχει άπειρο μήκος</a:t>
                </a:r>
                <a:r>
                  <a:rPr lang="el-GR" sz="1800" dirty="0" smtClean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75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544" y="3573016"/>
            <a:ext cx="5602808" cy="2016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944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Ιδανικό </a:t>
            </a:r>
            <a:r>
              <a:rPr lang="el-GR" dirty="0" err="1" smtClean="0"/>
              <a:t>Κατωδιαβατό</a:t>
            </a:r>
            <a:r>
              <a:rPr lang="el-GR" dirty="0" smtClean="0"/>
              <a:t> Φίλτρο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b="1" dirty="0" smtClean="0"/>
                  <a:t>ιδανικό </a:t>
                </a:r>
                <a:r>
                  <a:rPr lang="el-GR" sz="1800" b="1" dirty="0" err="1"/>
                  <a:t>κατωδιαβατό</a:t>
                </a:r>
                <a:r>
                  <a:rPr lang="el-GR" sz="1800" b="1" dirty="0"/>
                  <a:t> φίλτρο </a:t>
                </a:r>
                <a:r>
                  <a:rPr lang="el-GR" sz="1800" dirty="0"/>
                  <a:t>(ή </a:t>
                </a:r>
                <a:r>
                  <a:rPr lang="el-GR" sz="1800" dirty="0" err="1"/>
                  <a:t>χαμηλοποερατό</a:t>
                </a:r>
                <a:r>
                  <a:rPr lang="el-GR" sz="1800" dirty="0"/>
                  <a:t>, </a:t>
                </a:r>
                <a:r>
                  <a:rPr lang="el-GR" sz="1800" dirty="0" err="1"/>
                  <a:t>Low</a:t>
                </a:r>
                <a:r>
                  <a:rPr lang="el-GR" sz="1800" dirty="0"/>
                  <a:t> </a:t>
                </a:r>
                <a:r>
                  <a:rPr lang="el-GR" sz="1800" dirty="0" err="1"/>
                  <a:t>Pass</a:t>
                </a:r>
                <a:r>
                  <a:rPr lang="el-GR" sz="1800" dirty="0"/>
                  <a:t> </a:t>
                </a:r>
                <a:r>
                  <a:rPr lang="el-GR" sz="1800" dirty="0" err="1"/>
                  <a:t>Filter</a:t>
                </a:r>
                <a:r>
                  <a:rPr lang="el-GR" sz="1800" dirty="0"/>
                  <a:t> – LPF) είναι ένα γραμμικό σύστημα που λειτουργεί σαν ένα ιδανικό (χωρίς παραμόρφωση) φίλτρο, με την προϋπόθεση ότι το σήμα εισόδου δεν περιέχει συχνότητες άνω της </a:t>
                </a:r>
                <a:r>
                  <a:rPr lang="el-GR" sz="1800" b="1" dirty="0"/>
                  <a:t>συχνότητας αποκοπής</a:t>
                </a:r>
                <a:r>
                  <a:rPr lang="el-GR" sz="1800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𝛨</m:t>
                        </m:r>
                      </m:sub>
                    </m:sSub>
                  </m:oMath>
                </a14:m>
                <a:r>
                  <a:rPr lang="el-GR" sz="1800" dirty="0"/>
                  <a:t>) του φίλτρου. </a:t>
                </a:r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συνάρτηση μεταφοράς και τα φάσματα του </a:t>
                </a:r>
                <a:r>
                  <a:rPr lang="el-GR" sz="1800" dirty="0" err="1"/>
                  <a:t>κατωδιαβατού</a:t>
                </a:r>
                <a:r>
                  <a:rPr lang="el-GR" sz="1800" dirty="0"/>
                  <a:t> φίλτρου είναι: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𝛨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𝛢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, &amp;  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 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≤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𝛨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0,            &amp;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&gt;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𝛨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76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848" y="4077072"/>
            <a:ext cx="5878512" cy="20131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764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Ιδανικό </a:t>
            </a:r>
            <a:r>
              <a:rPr lang="el-GR" dirty="0" err="1" smtClean="0"/>
              <a:t>Ανωδιαβατό</a:t>
            </a:r>
            <a:r>
              <a:rPr lang="el-GR" dirty="0" smtClean="0"/>
              <a:t> Φίλτρο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b="1" dirty="0"/>
                  <a:t>ιδανικό </a:t>
                </a:r>
                <a:r>
                  <a:rPr lang="el-GR" sz="1800" b="1" dirty="0" err="1"/>
                  <a:t>ανωδιαβατό</a:t>
                </a:r>
                <a:r>
                  <a:rPr lang="el-GR" sz="1800" b="1" dirty="0"/>
                  <a:t> φίλτρο </a:t>
                </a:r>
                <a:r>
                  <a:rPr lang="el-GR" sz="1800" dirty="0"/>
                  <a:t>(ή </a:t>
                </a:r>
                <a:r>
                  <a:rPr lang="el-GR" sz="1800" dirty="0" err="1"/>
                  <a:t>υψηλοπερατό</a:t>
                </a:r>
                <a:r>
                  <a:rPr lang="el-GR" sz="1800" dirty="0"/>
                  <a:t>, </a:t>
                </a:r>
                <a:r>
                  <a:rPr lang="el-GR" sz="1800" dirty="0" err="1"/>
                  <a:t>High</a:t>
                </a:r>
                <a:r>
                  <a:rPr lang="el-GR" sz="1800" dirty="0"/>
                  <a:t> </a:t>
                </a:r>
                <a:r>
                  <a:rPr lang="el-GR" sz="1800" dirty="0" err="1"/>
                  <a:t>Pass</a:t>
                </a:r>
                <a:r>
                  <a:rPr lang="el-GR" sz="1800" dirty="0"/>
                  <a:t> </a:t>
                </a:r>
                <a:r>
                  <a:rPr lang="el-GR" sz="1800" dirty="0" err="1"/>
                  <a:t>Filter</a:t>
                </a:r>
                <a:r>
                  <a:rPr lang="el-GR" sz="1800" dirty="0"/>
                  <a:t> – HPF) είναι ένα γραμμικό σύστημα που λειτουργεί σαν ένα ιδανικό φίλτρο, με την προϋπόθεση ότι το σήμα εισόδου δεν περιέχει συχνότητες κάτω από την </a:t>
                </a:r>
                <a:r>
                  <a:rPr lang="el-GR" sz="1800" b="1" dirty="0"/>
                  <a:t>συχνότητα αποκοπής</a:t>
                </a:r>
                <a:r>
                  <a:rPr lang="el-GR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l-GR" sz="1800" dirty="0"/>
                  <a:t> του φίλτρου. </a:t>
                </a:r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συνάρτηση μεταφοράς και τα φάσματα του </a:t>
                </a:r>
                <a:r>
                  <a:rPr lang="el-GR" sz="1800" dirty="0" err="1"/>
                  <a:t>ανωδιαβατού</a:t>
                </a:r>
                <a:r>
                  <a:rPr lang="el-GR" sz="1800" dirty="0"/>
                  <a:t> φίλτρου είναι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𝛨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𝛢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, &amp; 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 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0,            &amp;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77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005064"/>
            <a:ext cx="6264696" cy="22040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388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Ιδανικό </a:t>
            </a:r>
            <a:r>
              <a:rPr lang="el-GR" dirty="0" err="1" smtClean="0"/>
              <a:t>Ζωνοδιαβατό</a:t>
            </a:r>
            <a:r>
              <a:rPr lang="el-GR" dirty="0" smtClean="0"/>
              <a:t> Φίλτρο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b="1" dirty="0" smtClean="0"/>
                  <a:t>ιδανικό </a:t>
                </a:r>
                <a:r>
                  <a:rPr lang="el-GR" sz="1800" b="1" dirty="0" err="1"/>
                  <a:t>ζωνοδιαβατό</a:t>
                </a:r>
                <a:r>
                  <a:rPr lang="el-GR" sz="1800" b="1" dirty="0"/>
                  <a:t> φίλτρο </a:t>
                </a:r>
                <a:r>
                  <a:rPr lang="el-GR" sz="1800" dirty="0"/>
                  <a:t>(ή </a:t>
                </a:r>
                <a:r>
                  <a:rPr lang="el-GR" sz="1800" dirty="0" err="1"/>
                  <a:t>ζωνοπερατό</a:t>
                </a:r>
                <a:r>
                  <a:rPr lang="el-GR" sz="1800" dirty="0"/>
                  <a:t>, </a:t>
                </a:r>
                <a:r>
                  <a:rPr lang="el-GR" sz="1800" dirty="0" err="1"/>
                  <a:t>Band</a:t>
                </a:r>
                <a:r>
                  <a:rPr lang="el-GR" sz="1800" dirty="0"/>
                  <a:t> </a:t>
                </a:r>
                <a:r>
                  <a:rPr lang="el-GR" sz="1800" dirty="0" err="1"/>
                  <a:t>Pass</a:t>
                </a:r>
                <a:r>
                  <a:rPr lang="el-GR" sz="1800" dirty="0"/>
                  <a:t> </a:t>
                </a:r>
                <a:r>
                  <a:rPr lang="el-GR" sz="1800" dirty="0" err="1"/>
                  <a:t>Filter</a:t>
                </a:r>
                <a:r>
                  <a:rPr lang="el-GR" sz="1800" dirty="0"/>
                  <a:t> – BPF) είναι ένα γραμμικό σύστημα που λειτουργεί σαν ένα ιδανικό φίλτρο, με την προϋπόθεση ότι το σήμα εισόδου δεν περιέχει συχνότητες έξω από τη «ζώνη διέλευσης» του φίλτρου. </a:t>
                </a:r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η ζώνη αυτή είναι το διάστημα συχνοτήτων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𝐿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&lt;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𝛨</m:t>
                        </m:r>
                      </m:sub>
                    </m:sSub>
                  </m:oMath>
                </a14:m>
                <a:r>
                  <a:rPr lang="el-GR" sz="1800" dirty="0"/>
                  <a:t>, η συνάρτηση μεταφοράς και τα φάσματα του </a:t>
                </a:r>
                <a:r>
                  <a:rPr lang="el-GR" sz="1800" dirty="0" err="1"/>
                  <a:t>ζωνοδιαβατού</a:t>
                </a:r>
                <a:r>
                  <a:rPr lang="el-GR" sz="1800" dirty="0"/>
                  <a:t> φίλτρου είναι: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𝛨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𝛢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, &amp;    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≤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≤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𝛨</m:t>
                                  </m:r>
                                </m:sub>
                              </m:sSub>
                              <m:r>
                                <a:rPr lang="en-US" sz="1800">
                                  <a:latin typeface="Cambria Math"/>
                                </a:rPr>
                                <m:t> </m:t>
                              </m:r>
                            </m: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0,            &amp;    </m:t>
                              </m:r>
                              <m:r>
                                <m:rPr>
                                  <m:sty m:val="p"/>
                                </m:rPr>
                                <a:rPr lang="el-GR" sz="1800">
                                  <a:latin typeface="Cambria Math"/>
                                </a:rPr>
                                <m:t>αλλού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78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229606"/>
            <a:ext cx="6408712" cy="22237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485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Ιδανικό </a:t>
            </a:r>
            <a:r>
              <a:rPr lang="el-GR" dirty="0" err="1" smtClean="0"/>
              <a:t>Ζωνοφρακτικό</a:t>
            </a:r>
            <a:r>
              <a:rPr lang="el-GR" dirty="0" smtClean="0"/>
              <a:t> Φίλτρο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Το </a:t>
                </a:r>
                <a:r>
                  <a:rPr lang="el-GR" sz="1800" b="1" dirty="0"/>
                  <a:t>ιδανικό </a:t>
                </a:r>
                <a:r>
                  <a:rPr lang="el-GR" sz="1800" b="1" dirty="0" err="1"/>
                  <a:t>ζωνοφρακτικό</a:t>
                </a:r>
                <a:r>
                  <a:rPr lang="el-GR" sz="1800" b="1" dirty="0"/>
                  <a:t> φίλτρο </a:t>
                </a:r>
                <a:r>
                  <a:rPr lang="el-GR" sz="1800" dirty="0"/>
                  <a:t>(</a:t>
                </a:r>
                <a:r>
                  <a:rPr lang="el-GR" sz="1800" dirty="0" err="1"/>
                  <a:t>Band</a:t>
                </a:r>
                <a:r>
                  <a:rPr lang="el-GR" sz="1800" dirty="0"/>
                  <a:t> </a:t>
                </a:r>
                <a:r>
                  <a:rPr lang="en-US" sz="1800" dirty="0"/>
                  <a:t>Stop</a:t>
                </a:r>
                <a:r>
                  <a:rPr lang="el-GR" sz="1800" dirty="0"/>
                  <a:t> </a:t>
                </a:r>
                <a:r>
                  <a:rPr lang="el-GR" sz="1800" dirty="0" err="1"/>
                  <a:t>Filter</a:t>
                </a:r>
                <a:r>
                  <a:rPr lang="el-GR" sz="1800" dirty="0"/>
                  <a:t> – B</a:t>
                </a:r>
                <a:r>
                  <a:rPr lang="en-US" sz="1800" dirty="0"/>
                  <a:t>S</a:t>
                </a:r>
                <a:r>
                  <a:rPr lang="el-GR" sz="1800" dirty="0"/>
                  <a:t>F) είναι ένα γραμμικό σύστημα που λειτουργεί σαν ένα ιδανικό (χωρίς παραμόρφωση) φίλτρο, με την προϋπόθεση ότι το σήμα εισόδου δεν περιέχει συχνότητες μέσα στη «ζώνη αποκοπής» του φίλτρου. </a:t>
                </a:r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η ζώνη αυτή είναι το διάστημα συχνοτήτων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𝐿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&lt;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𝛨</m:t>
                        </m:r>
                      </m:sub>
                    </m:sSub>
                  </m:oMath>
                </a14:m>
                <a:r>
                  <a:rPr lang="el-GR" sz="1800" dirty="0"/>
                  <a:t>, η συνάρτηση μεταφοράς του </a:t>
                </a:r>
                <a:r>
                  <a:rPr lang="el-GR" sz="1800" dirty="0" err="1"/>
                  <a:t>ζωνοφρακτικού</a:t>
                </a:r>
                <a:r>
                  <a:rPr lang="el-GR" sz="1800" dirty="0"/>
                  <a:t> φίλτρου δίνεται από τη σχέση: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𝛨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0, &amp;    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𝛨</m:t>
                                  </m:r>
                                </m:sub>
                              </m:sSub>
                              <m:r>
                                <a:rPr lang="en-US" sz="1800">
                                  <a:latin typeface="Cambria Math"/>
                                </a:rPr>
                                <m:t> </m:t>
                              </m:r>
                            </m: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𝛢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,         </m:t>
                              </m:r>
                              <m:r>
                                <m:rPr>
                                  <m:sty m:val="p"/>
                                </m:rPr>
                                <a:rPr lang="el-GR" sz="1800">
                                  <a:latin typeface="Cambria Math"/>
                                </a:rPr>
                                <m:t>αλλού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111" r="-96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79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149080"/>
            <a:ext cx="6408712" cy="2304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325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Συμβολισμοί Μετασχηματισμού </a:t>
            </a:r>
            <a:r>
              <a:rPr lang="el-GR" dirty="0"/>
              <a:t>Fourier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Για να δηλώσουμε ότι η συνάρτηση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𝛸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χρησιμοποιούμε </a:t>
                </a:r>
                <a:r>
                  <a:rPr lang="el-GR" sz="1800" dirty="0"/>
                  <a:t>τον ακόλουθο </a:t>
                </a:r>
                <a:r>
                  <a:rPr lang="el-GR" sz="1800" dirty="0" smtClean="0"/>
                  <a:t>συμβολισμό:  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𝛸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ℱ</m:t>
                      </m:r>
                      <m:r>
                        <a:rPr lang="en-US" sz="1800" i="1">
                          <a:latin typeface="Cambria Math"/>
                        </a:rPr>
                        <m:t>{</m:t>
                      </m:r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}</m:t>
                      </m:r>
                    </m:oMath>
                  </m:oMathPara>
                </a14:m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Για να δηλώσουμε ότι 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ο αντίστροφος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𝑋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χρησιμοποιούμε τον ακόλουθο συμβολισμό: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ℱ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{</m:t>
                      </m:r>
                      <m:r>
                        <a:rPr lang="en-US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}</m:t>
                      </m:r>
                    </m:oMath>
                  </m:oMathPara>
                </a14:m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Μερικές φορές χρησιμοποιείται </a:t>
                </a:r>
                <a:r>
                  <a:rPr lang="el-GR" sz="1800" dirty="0" smtClean="0"/>
                  <a:t>ο </a:t>
                </a:r>
                <a:r>
                  <a:rPr lang="el-GR" sz="1800" dirty="0"/>
                  <a:t>ακόλουθος συμβολισμός ως συντομογραφία των δύο συμβολισμών: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	Ευθύς μετασχηματισμός </a:t>
                </a:r>
                <a:r>
                  <a:rPr lang="en-US" sz="1800" dirty="0" smtClean="0"/>
                  <a:t>Fourier	</a:t>
                </a: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box>
                      <m:boxPr>
                        <m:ctrlPr>
                          <a:rPr lang="el-GR" sz="1800" i="1">
                            <a:latin typeface="Cambria Math"/>
                          </a:rPr>
                        </m:ctrlPr>
                      </m:boxPr>
                      <m:e>
                        <m:groupChr>
                          <m:groupChrPr>
                            <m:chr m:val="→"/>
                            <m:vertJc m:val="bot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groupChrPr>
                          <m:e>
                            <m:r>
                              <a:rPr lang="en-US" sz="1800" i="1">
                                <a:latin typeface="Cambria Math"/>
                              </a:rPr>
                              <m:t> </m:t>
                            </m:r>
                            <m:r>
                              <a:rPr lang="el-GR" sz="18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 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𝐹</m:t>
                            </m:r>
                            <m:r>
                              <a:rPr lang="el-GR" sz="1800" b="0" i="1" smtClean="0">
                                <a:latin typeface="Cambria Math"/>
                              </a:rPr>
                              <m:t>  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  </m:t>
                            </m:r>
                          </m:e>
                        </m:groupChr>
                        <m:r>
                          <a:rPr lang="en-US" sz="1800" i="1">
                            <a:latin typeface="Cambria Math"/>
                          </a:rPr>
                          <m:t>𝛸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𝜔</m:t>
                            </m:r>
                          </m:e>
                        </m:d>
                      </m:e>
                    </m:box>
                  </m:oMath>
                </a14:m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	Αντίστροφος </a:t>
                </a:r>
                <a:r>
                  <a:rPr lang="el-GR" sz="1800" dirty="0"/>
                  <a:t>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𝛸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𝜔</m:t>
                        </m:r>
                      </m:e>
                    </m:d>
                    <m:groupChr>
                      <m:groupChrPr>
                        <m:chr m:val="→"/>
                        <m:vertJc m:val="bot"/>
                        <m:ctrlPr>
                          <a:rPr lang="el-GR" sz="1800" i="1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>
                            <a:latin typeface="Cambria Math"/>
                          </a:rPr>
                          <m:t>  </m:t>
                        </m:r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𝐹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  <m:r>
                          <a:rPr lang="en-US" sz="1800" i="1">
                            <a:latin typeface="Cambria Math"/>
                          </a:rPr>
                          <m:t>  </m:t>
                        </m:r>
                      </m:e>
                    </m:groupCh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ή απλά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box>
                      <m:boxPr>
                        <m:ctrlPr>
                          <a:rPr lang="el-GR" sz="1800" i="1">
                            <a:latin typeface="Cambria Math"/>
                          </a:rPr>
                        </m:ctrlPr>
                      </m:boxPr>
                      <m:e>
                        <m:box>
                          <m:box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boxPr>
                          <m:e>
                            <m:groupChr>
                              <m:groupChrPr>
                                <m:chr m:val="↔"/>
                                <m:vertJc m:val="bot"/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groupChr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   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   </m:t>
                                </m:r>
                              </m:e>
                            </m:groupChr>
                          </m:e>
                        </m:box>
                        <m:r>
                          <a:rPr lang="en-US" sz="1800" i="1">
                            <a:latin typeface="Cambria Math"/>
                          </a:rPr>
                          <m:t>𝛸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𝜔</m:t>
                            </m:r>
                          </m:e>
                        </m:d>
                      </m:e>
                    </m:box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r="-96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2420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l-GR" b="1" dirty="0" smtClean="0"/>
              <a:t>2. </a:t>
            </a:r>
            <a:r>
              <a:rPr lang="el-GR" b="1" dirty="0"/>
              <a:t>Χαρακτηριστικές ιδιότητες ιδανικών </a:t>
            </a:r>
            <a:r>
              <a:rPr lang="el-GR" b="1" dirty="0" smtClean="0"/>
              <a:t>φίλτρων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0283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lvl="0" indent="-457200">
              <a:lnSpc>
                <a:spcPct val="150000"/>
              </a:lnSpc>
            </a:pPr>
            <a:r>
              <a:rPr lang="el-GR" dirty="0"/>
              <a:t>Χαρακτηριστικές ιδιότητες ιδανικών φίλτρων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lnSpc>
                <a:spcPct val="150000"/>
              </a:lnSpc>
              <a:buNone/>
            </a:pPr>
            <a:r>
              <a:rPr lang="el-GR" sz="1800" dirty="0"/>
              <a:t>Από την παραπάνω ανάλυση προκύπτει ότι ένα ιδανικό φίλτρο έχει τις ακόλουθες χαρακτηριστικές ιδιότητες: </a:t>
            </a:r>
          </a:p>
          <a:p>
            <a:pPr algn="l">
              <a:lnSpc>
                <a:spcPct val="150000"/>
              </a:lnSpc>
              <a:buFont typeface="+mj-lt"/>
              <a:buAutoNum type="arabicParenR"/>
            </a:pPr>
            <a:r>
              <a:rPr lang="el-GR" sz="1800" dirty="0" smtClean="0"/>
              <a:t>Έχει </a:t>
            </a:r>
            <a:r>
              <a:rPr lang="el-GR" sz="1800" dirty="0"/>
              <a:t>κέρδος </a:t>
            </a:r>
            <a:r>
              <a:rPr lang="el-GR" sz="1800" b="1" dirty="0"/>
              <a:t>ίσο με την μονάδα στη ζώνη διέλευσης </a:t>
            </a:r>
            <a:r>
              <a:rPr lang="el-GR" sz="1800" dirty="0"/>
              <a:t>και </a:t>
            </a:r>
            <a:r>
              <a:rPr lang="el-GR" sz="1800" b="1" dirty="0"/>
              <a:t>ίσο με το μηδέν στη ζώνη αποκοπής</a:t>
            </a:r>
            <a:r>
              <a:rPr lang="el-GR" sz="1800" dirty="0"/>
              <a:t>. </a:t>
            </a:r>
          </a:p>
          <a:p>
            <a:pPr algn="l">
              <a:lnSpc>
                <a:spcPct val="150000"/>
              </a:lnSpc>
              <a:buFont typeface="+mj-lt"/>
              <a:buAutoNum type="arabicParenR"/>
            </a:pPr>
            <a:r>
              <a:rPr lang="el-GR" sz="1800" dirty="0" smtClean="0"/>
              <a:t>Η </a:t>
            </a:r>
            <a:r>
              <a:rPr lang="el-GR" sz="1800" b="1" dirty="0"/>
              <a:t>μετάβαση </a:t>
            </a:r>
            <a:r>
              <a:rPr lang="el-GR" sz="1800" dirty="0"/>
              <a:t>από τη ζώνη διέλευσης στη ζώνη αποκοπής (και αντίστροφα) γίνεται </a:t>
            </a:r>
            <a:r>
              <a:rPr lang="el-GR" sz="1800" b="1" dirty="0"/>
              <a:t>ακαριαία</a:t>
            </a:r>
            <a:r>
              <a:rPr lang="el-GR" sz="1800" dirty="0"/>
              <a:t>. </a:t>
            </a:r>
          </a:p>
          <a:p>
            <a:pPr marL="0" indent="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4887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l-GR" b="1" dirty="0"/>
              <a:t>3</a:t>
            </a:r>
            <a:r>
              <a:rPr lang="el-GR" b="1" dirty="0" smtClean="0"/>
              <a:t>. </a:t>
            </a:r>
            <a:r>
              <a:rPr lang="el-GR" b="1" dirty="0"/>
              <a:t>Εύρος Ζώνης </a:t>
            </a:r>
            <a:r>
              <a:rPr lang="el-GR" b="1" dirty="0" smtClean="0"/>
              <a:t>Φίλτρων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1469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l-GR" dirty="0"/>
              <a:t>Εύρος Ζώνης </a:t>
            </a:r>
            <a:r>
              <a:rPr lang="el-GR" dirty="0" smtClean="0"/>
              <a:t>Φίλτρων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</a:t>
                </a:r>
                <a:r>
                  <a:rPr lang="el-GR" sz="1800" b="1" dirty="0" smtClean="0"/>
                  <a:t>εύρος ζώνης  </a:t>
                </a:r>
                <a:r>
                  <a:rPr lang="el-GR" sz="1800" dirty="0" smtClean="0"/>
                  <a:t>συχνοτήτων (</a:t>
                </a:r>
                <a:r>
                  <a:rPr lang="el-GR" sz="1800" dirty="0" err="1" smtClean="0"/>
                  <a:t>bandwidth</a:t>
                </a:r>
                <a:r>
                  <a:rPr lang="el-GR" sz="1800" dirty="0"/>
                  <a:t>) </a:t>
                </a:r>
                <a:r>
                  <a:rPr lang="el-GR" sz="1800" dirty="0" smtClean="0"/>
                  <a:t>περιγράφει </a:t>
                </a:r>
                <a:r>
                  <a:rPr lang="el-GR" sz="1800" dirty="0"/>
                  <a:t>τη σημαντική ζώνη συχνοτήτων σε μία απόκριση συχνότητας ενός φίλτρου ή ενός </a:t>
                </a:r>
                <a:r>
                  <a:rPr lang="el-GR" sz="1800" dirty="0" smtClean="0"/>
                  <a:t>συστήματος.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Ορισμός εύρους ζώνης : </a:t>
                </a:r>
                <a:r>
                  <a:rPr lang="el-GR" sz="1800" dirty="0"/>
                  <a:t>Έστω ένα φίλτρο με συνάρτηση μεταφοράς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err="1" smtClean="0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 err="1">
                                <a:latin typeface="Cambria Math"/>
                              </a:rPr>
                              <m:t>𝐻</m:t>
                            </m:r>
                            <m:d>
                              <m:dPr>
                                <m:ctrlPr>
                                  <a:rPr lang="el-GR" sz="1800" i="1" dirty="0" err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 dirty="0" err="1">
                                    <a:latin typeface="Cambria Math"/>
                                  </a:rPr>
                                  <m:t>𝜔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l-GR" sz="1800" i="1" dirty="0" err="1">
                            <a:latin typeface="Cambria Math"/>
                          </a:rPr>
                          <m:t>max</m:t>
                        </m:r>
                      </m:sub>
                    </m:sSub>
                    <m:r>
                      <a:rPr lang="el-GR" sz="1800" i="1" dirty="0" err="1">
                        <a:latin typeface="Cambria Math"/>
                      </a:rPr>
                      <m:t>=</m:t>
                    </m:r>
                    <m:r>
                      <a:rPr lang="el-GR" sz="1800" i="1" dirty="0" err="1">
                        <a:latin typeface="Cambria Math"/>
                      </a:rPr>
                      <m:t>𝐴</m:t>
                    </m:r>
                  </m:oMath>
                </a14:m>
                <a:r>
                  <a:rPr lang="el-GR" sz="1800" dirty="0"/>
                  <a:t>. </a:t>
                </a:r>
                <a:r>
                  <a:rPr lang="el-GR" sz="1800" dirty="0" smtClean="0"/>
                  <a:t>Ως εύρος </a:t>
                </a:r>
                <a:r>
                  <a:rPr lang="el-GR" sz="1800" dirty="0"/>
                  <a:t>ζώνης (BW) του φίλτρου ορίζεται </a:t>
                </a:r>
                <a:r>
                  <a:rPr lang="el-GR" sz="1800" dirty="0" smtClean="0"/>
                  <a:t>το </a:t>
                </a:r>
                <a:r>
                  <a:rPr lang="el-GR" sz="1800" dirty="0"/>
                  <a:t>διάστημα μεταξύ των </a:t>
                </a:r>
                <a:r>
                  <a:rPr lang="el-GR" sz="1800" dirty="0" smtClean="0"/>
                  <a:t>συχνοτήτων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και</m:t>
                    </m:r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l-GR" sz="1800" i="1" dirty="0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 dirty="0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l-GR" sz="1800" i="1" dirty="0" smtClean="0">
                            <a:latin typeface="Cambria Math"/>
                          </a:rPr>
                          <m:t>&gt;0</m:t>
                        </m:r>
                      </m:e>
                    </m:d>
                  </m:oMath>
                </a14:m>
                <a:r>
                  <a:rPr lang="el-GR" sz="1800" dirty="0"/>
                  <a:t>, δηλαδή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𝐵𝑊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=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/>
                  <a:t>, έτσι ώστε: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|</m:t>
                      </m:r>
                      <m:r>
                        <a:rPr lang="el-GR" sz="1800" i="1" dirty="0" err="1">
                          <a:latin typeface="Cambria Math"/>
                        </a:rPr>
                        <m:t>𝐻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)|=|</m:t>
                      </m:r>
                      <m:r>
                        <a:rPr lang="el-GR" sz="1800" i="1" dirty="0" err="1">
                          <a:latin typeface="Cambria Math"/>
                        </a:rPr>
                        <m:t>𝐻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)|=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𝐴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 </a:t>
                </a:r>
                <a:r>
                  <a:rPr lang="el-GR" sz="1800" dirty="0"/>
                  <a:t>εύρος ζώνης ορίζεται για εκείνη </a:t>
                </a:r>
                <a:r>
                  <a:rPr lang="el-GR" sz="1800" dirty="0" smtClean="0"/>
                  <a:t>τη </a:t>
                </a:r>
                <a:r>
                  <a:rPr lang="el-GR" sz="1800" dirty="0"/>
                  <a:t>διαφορά συχνοτήτων στο φάσμα του φίλτρου κατά την οποία το μέτρο της συνάρτησης μεταφοράς έχει μειωθεί στο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√2=0,707</m:t>
                    </m:r>
                  </m:oMath>
                </a14:m>
                <a:r>
                  <a:rPr lang="el-GR" sz="1800" dirty="0"/>
                  <a:t> από την μέγιστη τιμή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b="-22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83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790576"/>
            <a:ext cx="3168352" cy="2142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99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l-GR" b="1" dirty="0"/>
              <a:t>4</a:t>
            </a:r>
            <a:r>
              <a:rPr lang="el-GR" b="1" dirty="0" smtClean="0"/>
              <a:t>. </a:t>
            </a:r>
            <a:r>
              <a:rPr lang="el-GR" b="1" dirty="0"/>
              <a:t>Πρακτικά </a:t>
            </a:r>
            <a:r>
              <a:rPr lang="el-GR" b="1" dirty="0" smtClean="0"/>
              <a:t>Φίλτρα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7657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l-GR" dirty="0"/>
              <a:t>Πρακτικά </a:t>
            </a:r>
            <a:r>
              <a:rPr lang="el-GR" dirty="0" smtClean="0"/>
              <a:t>Φίλτρα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Οι χαρακτηριστικές </a:t>
            </a:r>
            <a:r>
              <a:rPr lang="el-GR" sz="1800" dirty="0"/>
              <a:t>ιδιότητες των ιδανικών </a:t>
            </a:r>
            <a:r>
              <a:rPr lang="el-GR" sz="1800" dirty="0" smtClean="0"/>
              <a:t>φίλτρων </a:t>
            </a:r>
            <a:r>
              <a:rPr lang="el-GR" sz="1800" dirty="0"/>
              <a:t>δεν αντιστοιχούν σε φυσικά πραγματοποιήσιμες </a:t>
            </a:r>
            <a:r>
              <a:rPr lang="el-GR" sz="1800" dirty="0" smtClean="0"/>
              <a:t>δομές: </a:t>
            </a:r>
          </a:p>
          <a:p>
            <a:pPr lvl="1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Μοναδιαίο κέρδος στη </a:t>
            </a:r>
            <a:r>
              <a:rPr lang="el-GR" sz="1800" dirty="0"/>
              <a:t>ζώνη διέλευσης και </a:t>
            </a:r>
            <a:r>
              <a:rPr lang="el-GR" sz="1800" dirty="0" smtClean="0"/>
              <a:t>μηδέν </a:t>
            </a:r>
            <a:r>
              <a:rPr lang="el-GR" sz="1800" dirty="0"/>
              <a:t>στη ζώνη </a:t>
            </a:r>
            <a:r>
              <a:rPr lang="el-GR" sz="1800" dirty="0" smtClean="0"/>
              <a:t>αποκοπής</a:t>
            </a:r>
          </a:p>
          <a:p>
            <a:pPr lvl="1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Ακαριαία μετάβαση </a:t>
            </a:r>
            <a:r>
              <a:rPr lang="el-GR" sz="1800" dirty="0"/>
              <a:t>από τη ζώνη διέλευσης στη ζώνη </a:t>
            </a:r>
            <a:r>
              <a:rPr lang="el-GR" sz="1800" dirty="0" smtClean="0"/>
              <a:t>αποκοπής.</a:t>
            </a:r>
            <a:endParaRPr lang="el-GR" sz="1800" dirty="0"/>
          </a:p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Προσεγγίζουμε την ιδανική απόκριση </a:t>
            </a:r>
            <a:r>
              <a:rPr lang="el-GR" sz="1800" dirty="0"/>
              <a:t>με ένα μη-ιδανικό, αλλά </a:t>
            </a:r>
            <a:r>
              <a:rPr lang="el-GR" sz="1800" b="1" dirty="0"/>
              <a:t>πρακτικό </a:t>
            </a:r>
            <a:r>
              <a:rPr lang="el-GR" sz="1800" dirty="0"/>
              <a:t>(δηλαδή, φυσικά πραγματοποιήσιμο) φίλτρο. </a:t>
            </a:r>
            <a:endParaRPr lang="el-GR" sz="1800" dirty="0" smtClean="0"/>
          </a:p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/>
              <a:t>Στα πρακτικά φίλτρα </a:t>
            </a:r>
            <a:r>
              <a:rPr lang="el-GR" sz="1800" dirty="0" smtClean="0"/>
              <a:t>τα δύο παραπάνω χαρακτηριστικά </a:t>
            </a:r>
            <a:r>
              <a:rPr lang="el-GR" sz="1800" dirty="0"/>
              <a:t>δεν ισχύουν. </a:t>
            </a:r>
          </a:p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Για το σχεδιασμό πρακτικών φίλτρων έχουν </a:t>
            </a:r>
            <a:r>
              <a:rPr lang="el-GR" sz="1800" dirty="0"/>
              <a:t>αναπτυχθεί πολλές μέθοδοι, όπως </a:t>
            </a:r>
            <a:r>
              <a:rPr lang="el-GR" sz="1800" dirty="0" err="1"/>
              <a:t>Butterworth</a:t>
            </a:r>
            <a:r>
              <a:rPr lang="el-GR" sz="1800" dirty="0"/>
              <a:t>, </a:t>
            </a:r>
            <a:r>
              <a:rPr lang="el-GR" sz="1800" dirty="0" err="1"/>
              <a:t>Chebyshef</a:t>
            </a:r>
            <a:r>
              <a:rPr lang="el-GR" sz="1800" dirty="0"/>
              <a:t>, </a:t>
            </a:r>
            <a:r>
              <a:rPr lang="el-GR" sz="1800" dirty="0" err="1"/>
              <a:t>Bessel</a:t>
            </a:r>
            <a:r>
              <a:rPr lang="el-GR" sz="1800" dirty="0"/>
              <a:t>, κλπ</a:t>
            </a:r>
            <a:r>
              <a:rPr lang="el-GR" sz="1800" dirty="0" smtClean="0"/>
              <a:t>.</a:t>
            </a: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7421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/>
              <a:t>Απόκριση συχνότητας πρακτικού </a:t>
            </a:r>
            <a:r>
              <a:rPr lang="el-GR" sz="2400" dirty="0" err="1"/>
              <a:t>κατωδιαβατού</a:t>
            </a:r>
            <a:r>
              <a:rPr lang="el-GR" sz="2400" dirty="0"/>
              <a:t> φίλτρου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Σε ένα </a:t>
                </a:r>
                <a:r>
                  <a:rPr lang="el-GR" sz="1800" dirty="0"/>
                  <a:t>πρακτικό φίλτρο συμβαίνουν τα εξής:</a:t>
                </a:r>
              </a:p>
              <a:p>
                <a:pPr lvl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Μεταξύ της ζώνης </a:t>
                </a:r>
                <a:r>
                  <a:rPr lang="el-GR" sz="1800" dirty="0" smtClean="0"/>
                  <a:t>διέλευσης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και της </a:t>
                </a:r>
                <a:br>
                  <a:rPr lang="el-GR" sz="1800" dirty="0" smtClean="0"/>
                </a:br>
                <a:r>
                  <a:rPr lang="el-GR" sz="1800" dirty="0" smtClean="0"/>
                  <a:t>ζώνης </a:t>
                </a:r>
                <a:r>
                  <a:rPr lang="el-GR" sz="1800" dirty="0"/>
                  <a:t>αποκοπής μεσολαβεί </a:t>
                </a:r>
                <a:r>
                  <a:rPr lang="el-GR" sz="1800" dirty="0" smtClean="0"/>
                  <a:t>μια </a:t>
                </a:r>
                <a:br>
                  <a:rPr lang="el-GR" sz="1800" dirty="0" smtClean="0"/>
                </a:br>
                <a:r>
                  <a:rPr lang="el-GR" sz="1800" dirty="0" smtClean="0"/>
                  <a:t>πεπερασμένη </a:t>
                </a:r>
                <a:r>
                  <a:rPr lang="el-GR" sz="1800" dirty="0"/>
                  <a:t>περιοχή </a:t>
                </a:r>
                <a:r>
                  <a:rPr lang="el-GR" sz="1800" dirty="0" smtClean="0"/>
                  <a:t>συχνοτήτων</a:t>
                </a:r>
                <a:r>
                  <a:rPr lang="el-GR" sz="1800" dirty="0"/>
                  <a:t>,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η </a:t>
                </a:r>
                <a:r>
                  <a:rPr lang="el-GR" sz="1800" dirty="0"/>
                  <a:t>οποία ονομάζεται </a:t>
                </a:r>
                <a:r>
                  <a:rPr lang="el-GR" sz="1800" b="1" dirty="0" smtClean="0"/>
                  <a:t>ζώνη </a:t>
                </a:r>
                <a:r>
                  <a:rPr lang="el-GR" sz="1800" b="1" dirty="0"/>
                  <a:t>μετάβασης</a:t>
                </a:r>
                <a:r>
                  <a:rPr lang="el-GR" sz="1800" dirty="0"/>
                  <a:t>.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Στη </a:t>
                </a:r>
                <a:r>
                  <a:rPr lang="el-GR" sz="1800" dirty="0"/>
                  <a:t>ζώνη </a:t>
                </a:r>
                <a:r>
                  <a:rPr lang="el-GR" sz="1800" dirty="0" smtClean="0"/>
                  <a:t>μετάβασης</a:t>
                </a:r>
                <a:r>
                  <a:rPr lang="el-GR" sz="1800" dirty="0"/>
                  <a:t>, το κέρδος του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φίλτρου </a:t>
                </a:r>
                <a:r>
                  <a:rPr lang="el-GR" sz="1800" dirty="0"/>
                  <a:t>αλλάζει σταδιακά από ένα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(</a:t>
                </a:r>
                <a:r>
                  <a:rPr lang="el-GR" sz="1800" dirty="0"/>
                  <a:t>εντός της ζώνης διέλευσης) σε μηδέν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(</a:t>
                </a:r>
                <a:r>
                  <a:rPr lang="el-GR" sz="1800" dirty="0"/>
                  <a:t>στη ζώνη αποκοπής). Η ζώνη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μετάβασης έχει </a:t>
                </a:r>
                <a:r>
                  <a:rPr lang="el-GR" sz="1800" dirty="0"/>
                  <a:t>εύρος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 –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800" dirty="0"/>
                  <a:t>.</a:t>
                </a:r>
                <a:endParaRPr lang="el-GR" sz="1800" dirty="0"/>
              </a:p>
              <a:p>
                <a:pPr lvl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Η απόκριση συχνότητας στην περιοχή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διέλευσης </a:t>
                </a:r>
                <a:r>
                  <a:rPr lang="el-GR" sz="1800" dirty="0"/>
                  <a:t>δεν είναι επίπεδη και ίση με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ένα</a:t>
                </a:r>
                <a:r>
                  <a:rPr lang="el-GR" sz="1800" dirty="0"/>
                  <a:t>, αλλά εμφανίζει έναν </a:t>
                </a:r>
                <a:r>
                  <a:rPr lang="el-GR" sz="1800" b="1" dirty="0"/>
                  <a:t>κυματισμό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εύρους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800" dirty="0"/>
                  <a:t> εκατέρωθεν της τιμής 1.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Αντίστοιχα</a:t>
                </a:r>
                <a:r>
                  <a:rPr lang="el-GR" sz="1800" dirty="0"/>
                  <a:t>, και στην περιοχή αποκοπής η απόκριση δεν είναι επίπεδη και ίση με μηδέν, αλλά εμφανίζει έναν κυματισμό εύρους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800" dirty="0"/>
                  <a:t> άνω της τιμής 0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86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844824"/>
            <a:ext cx="4647555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053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Ένα φίλτρο έχει κρουστική απόκριση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 smtClean="0">
                            <a:latin typeface="Cambria Math"/>
                          </a:rPr>
                          <m:t>−</m:t>
                        </m:r>
                        <m:r>
                          <a:rPr lang="en-US" sz="1800" i="1" dirty="0" smtClean="0">
                            <a:latin typeface="Cambria Math"/>
                          </a:rPr>
                          <m:t>𝑎𝑡</m:t>
                        </m:r>
                      </m:sup>
                    </m:sSup>
                    <m:r>
                      <a:rPr lang="en-US" sz="1800" i="1" dirty="0" smtClean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,</m:t>
                    </m:r>
                    <m:r>
                      <a:rPr lang="en-US" sz="1800" i="1" dirty="0" err="1">
                        <a:latin typeface="Cambria Math"/>
                      </a:rPr>
                      <m:t>𝑎</m:t>
                    </m:r>
                    <m:r>
                      <a:rPr lang="en-US" sz="1800" i="1" dirty="0" err="1">
                        <a:latin typeface="Cambria Math"/>
                      </a:rPr>
                      <m:t>∈</m:t>
                    </m:r>
                    <m:r>
                      <a:rPr lang="en-US" sz="1800" i="1" dirty="0" err="1">
                        <a:latin typeface="Cambria Math"/>
                      </a:rPr>
                      <m:t>𝑅</m:t>
                    </m:r>
                  </m:oMath>
                </a14:m>
                <a:r>
                  <a:rPr lang="en-US" sz="1800" dirty="0"/>
                  <a:t>. </a:t>
                </a:r>
                <a:r>
                  <a:rPr lang="el-GR" sz="1800" dirty="0"/>
                  <a:t>Να ευρεθεί τι είδους φίλτρο είναι.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Υπολογίζουμε την συνάρτηση μεταφοράς του φίλτρου. Είναι: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𝐻</m:t>
                      </m:r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𝑎𝑡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</m:e>
                      </m:nary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𝑎</m:t>
                                  </m:r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d>
                            <m:dPr>
                              <m:begChr m:val=""/>
                              <m:endChr m:val="|"/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=−</m:t>
                              </m:r>
                              <m:f>
                                <m:f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𝑎</m:t>
                                  </m:r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𝑎</m:t>
                                      </m:r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</m:e>
                          </m:d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1800" i="1" dirty="0">
                                    <a:latin typeface="Cambria Math"/>
                                  </a:rPr>
                                  <m:t>+∞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800" i="1" dirty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err="1">
                              <a:latin typeface="Cambria Math"/>
                            </a:rPr>
                            <m:t>𝑎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n-US" sz="1800" i="1" dirty="0" smtClean="0">
                                      <a:latin typeface="Cambria Math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i="1" dirty="0" err="1">
                                      <a:latin typeface="Cambria Math"/>
                                    </a:rPr>
                                    <m:t>lim</m:t>
                                  </m:r>
                                </m:e>
                                <m:li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→∞</m:t>
                                  </m:r>
                                </m:lim>
                              </m:limLow>
                            </m:fName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𝑎</m:t>
                                      </m:r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</m:sSup>
                            </m:e>
                          </m:func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err="1">
                              <a:latin typeface="Cambria Math"/>
                            </a:rPr>
                            <m:t>𝑎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i="1" dirty="0" err="1">
                                      <a:latin typeface="Cambria Math"/>
                                    </a:rPr>
                                    <m:t>lim</m:t>
                                  </m:r>
                                </m:e>
                                <m:li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→∞</m:t>
                                  </m:r>
                                </m:lim>
                              </m:limLow>
                            </m:fName>
                            <m:e>
                              <m:d>
                                <m:dPr>
                                  <m:ctrlPr>
                                    <a:rPr lang="en-US" sz="1800" b="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𝛼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sup>
                                  </m:s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 </m:t>
                                  </m:r>
                                  <m:sSup>
                                    <m:sSup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1800" i="1" dirty="0">
                                  <a:latin typeface="Cambria Math"/>
                                </a:rPr>
                                <m:t>−1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err="1">
                              <a:latin typeface="Cambria Math"/>
                            </a:rPr>
                            <m:t>𝑎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n-US" sz="1800" i="1" dirty="0" smtClean="0">
                                      <a:latin typeface="Cambria Math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i="1" dirty="0" err="1">
                                      <a:latin typeface="Cambria Math"/>
                                    </a:rPr>
                                    <m:t>lim</m:t>
                                  </m:r>
                                </m:e>
                                <m:li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→∞</m:t>
                                  </m:r>
                                </m:lim>
                              </m:limLow>
                            </m:fName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𝑎𝑡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unc>
                                    <m:func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00" i="0" dirty="0" err="1">
                                          <a:latin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func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𝑗𝑠𝑖𝑛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1800" i="1" dirty="0">
                                  <a:latin typeface="Cambria Math"/>
                                </a:rPr>
                                <m:t>−1</m:t>
                              </m:r>
                            </m:e>
                          </m:func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err="1">
                              <a:latin typeface="Cambria Math"/>
                            </a:rPr>
                            <m:t>𝑎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0−1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dirty="0" smtClean="0">
                          <a:latin typeface="Cambria Math"/>
                        </a:rPr>
                        <m:t>Α</m:t>
                      </m:r>
                      <m:r>
                        <m:rPr>
                          <m:sty m:val="p"/>
                        </m:rPr>
                        <a:rPr lang="el-GR" sz="1800" i="0" dirty="0" smtClean="0">
                          <a:latin typeface="Cambria Math"/>
                        </a:rPr>
                        <m:t>ρα</m:t>
                      </m:r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r>
                        <a:rPr lang="en-US" sz="1800" i="1" dirty="0">
                          <a:latin typeface="Cambria Math"/>
                        </a:rPr>
                        <m:t>𝐻</m:t>
                      </m:r>
                      <m:r>
                        <a:rPr lang="en-US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err="1">
                              <a:latin typeface="Cambria Math"/>
                            </a:rPr>
                            <m:t>𝑎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r="-88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9211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Στο ακόλουθο σχήμα δίνονται οι γραφικές παραστάσεις της κρουστικής απόκρισης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του μέτρου και της φάσης της απόκρισης συχνότητας.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Παρατηρούμε ότι το μέτρο αποσβένει στις υψηλές συχνότητες, δηλαδή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l-GR" sz="1800" i="1" dirty="0" err="1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l-GR" sz="1800" i="1" dirty="0" err="1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d>
                              <m:dPr>
                                <m:begChr m:val="|"/>
                                <m:endChr m:val="|"/>
                                <m:ctrlPr>
                                  <a:rPr lang="el-GR" sz="1800" i="1" dirty="0" err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 dirty="0" err="1">
                                    <a:latin typeface="Cambria Math"/>
                                  </a:rPr>
                                  <m:t>𝜔</m:t>
                                </m:r>
                              </m:e>
                            </m:d>
                            <m:r>
                              <a:rPr lang="el-GR" sz="1800" i="1" dirty="0" err="1">
                                <a:latin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 dirty="0" err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1800" i="0" dirty="0" err="1">
                                <a:latin typeface="Cambria Math"/>
                              </a:rPr>
                              <m:t>Η</m:t>
                            </m:r>
                            <m:d>
                              <m:dPr>
                                <m:ctrlPr>
                                  <a:rPr lang="el-GR" sz="1800" i="1" dirty="0" err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 dirty="0" err="1">
                                    <a:latin typeface="Cambria Math"/>
                                  </a:rPr>
                                  <m:t>𝜔</m:t>
                                </m:r>
                              </m:e>
                            </m:d>
                          </m:e>
                        </m:d>
                      </m:e>
                    </m:func>
                    <m:r>
                      <a:rPr lang="el-GR" sz="1800" i="1" dirty="0" err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, επομένως είναι ένα </a:t>
                </a:r>
                <a:r>
                  <a:rPr lang="el-GR" sz="1800" b="1" dirty="0"/>
                  <a:t>πρακτικό </a:t>
                </a:r>
                <a:r>
                  <a:rPr lang="el-GR" sz="1800" b="1" dirty="0" err="1"/>
                  <a:t>κατωδιαβατό</a:t>
                </a:r>
                <a:r>
                  <a:rPr lang="el-GR" sz="1800" b="1" dirty="0"/>
                  <a:t> </a:t>
                </a:r>
                <a:r>
                  <a:rPr lang="el-GR" sz="1800" dirty="0"/>
                  <a:t>φίλτρο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88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585051"/>
              </p:ext>
            </p:extLst>
          </p:nvPr>
        </p:nvGraphicFramePr>
        <p:xfrm>
          <a:off x="683568" y="2183164"/>
          <a:ext cx="2272655" cy="1965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Bitmap Image" r:id="rId4" imgW="1552792" imgH="1333333" progId="Paint.Picture">
                  <p:embed/>
                </p:oleObj>
              </mc:Choice>
              <mc:Fallback>
                <p:oleObj name="Bitmap Image" r:id="rId4" imgW="1552792" imgH="1333333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lum bright="-2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2183164"/>
                        <a:ext cx="2272655" cy="19659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2498688"/>
              </p:ext>
            </p:extLst>
          </p:nvPr>
        </p:nvGraphicFramePr>
        <p:xfrm>
          <a:off x="3105201" y="2308648"/>
          <a:ext cx="2690935" cy="1840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1" name="Bitmap Image" r:id="rId6" imgW="1848108" imgH="1257476" progId="Paint.Picture">
                  <p:embed/>
                </p:oleObj>
              </mc:Choice>
              <mc:Fallback>
                <p:oleObj name="Bitmap Image" r:id="rId6" imgW="1848108" imgH="125747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lum bright="-2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5201" y="2308648"/>
                        <a:ext cx="2690935" cy="18404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1627169"/>
              </p:ext>
            </p:extLst>
          </p:nvPr>
        </p:nvGraphicFramePr>
        <p:xfrm>
          <a:off x="5985521" y="2178574"/>
          <a:ext cx="2690935" cy="1826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2" name="Bitmap Image" r:id="rId8" imgW="1838095" imgH="1238423" progId="Paint.Picture">
                  <p:embed/>
                </p:oleObj>
              </mc:Choice>
              <mc:Fallback>
                <p:oleObj name="Bitmap Image" r:id="rId8" imgW="1838095" imgH="1238423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lum bright="-2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5521" y="2178574"/>
                        <a:ext cx="2690935" cy="18264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773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Ένα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−2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 dirty="0" err="1">
                        <a:latin typeface="Cambria Math"/>
                      </a:rPr>
                      <m:t>𝑢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περνάει από ένα ιδανικό </a:t>
                </a:r>
                <a:r>
                  <a:rPr lang="el-GR" sz="1800" dirty="0" err="1"/>
                  <a:t>κατωδιαβατό</a:t>
                </a:r>
                <a:r>
                  <a:rPr lang="el-GR" sz="1800" dirty="0"/>
                  <a:t> φίλτρο, που έχει συχνότητα αποκοπής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𝐻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=1 </m:t>
                    </m:r>
                    <m:r>
                      <a:rPr lang="el-GR" sz="1800" i="1" dirty="0" err="1">
                        <a:latin typeface="Cambria Math"/>
                      </a:rPr>
                      <m:t>𝑟𝑎𝑑</m:t>
                    </m:r>
                    <m:r>
                      <a:rPr lang="el-GR" sz="1800" i="1" dirty="0" err="1">
                        <a:latin typeface="Cambria Math"/>
                      </a:rPr>
                      <m:t>⁄</m:t>
                    </m:r>
                    <m:r>
                      <m:rPr>
                        <m:sty m:val="p"/>
                      </m:rPr>
                      <a:rPr lang="el-GR" sz="1800" i="1" dirty="0" err="1">
                        <a:latin typeface="Cambria Math"/>
                      </a:rPr>
                      <m:t>sec</m:t>
                    </m:r>
                  </m:oMath>
                </a14:m>
                <a:r>
                  <a:rPr lang="el-GR" sz="1800" dirty="0"/>
                  <a:t>. Να βρεθεί ο λόγος της ενέργειας εξόδου προς την ενέργεια εισόδου (Για το φίλτρο να ληφθεί A=1).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Ο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του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είναι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)=1/(2+</m:t>
                    </m:r>
                    <m:r>
                      <a:rPr lang="el-GR" sz="1800" i="1" dirty="0">
                        <a:latin typeface="Cambria Math"/>
                      </a:rPr>
                      <m:t>𝑗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n-US" sz="1800" b="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. </a:t>
                </a:r>
                <a:r>
                  <a:rPr lang="el-GR" sz="1800" dirty="0" smtClean="0"/>
                  <a:t>Επομένως</a:t>
                </a:r>
                <a:r>
                  <a:rPr lang="el-GR" sz="1800" dirty="0"/>
                  <a:t>, το φάσμα πυκνότητας ενέργειας του σήματος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είναι: 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𝑋</m:t>
                              </m:r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2+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+4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Επειδή το μέτρο της συνάρτησης μεταφοράς του δοθέντος </a:t>
                </a:r>
                <a:r>
                  <a:rPr lang="el-GR" sz="1800" dirty="0" err="1"/>
                  <a:t>κατωδιαβατού</a:t>
                </a:r>
                <a:r>
                  <a:rPr lang="el-GR" sz="1800" dirty="0"/>
                  <a:t> φίλτρου δίνεται από τη σχέση: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|</m:t>
                      </m:r>
                      <m:r>
                        <a:rPr lang="el-GR" sz="1800" i="1" dirty="0" err="1">
                          <a:latin typeface="Cambria Math"/>
                        </a:rPr>
                        <m:t>𝐻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)|=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1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 ,  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𝐻</m:t>
                                  </m:r>
                                </m:sub>
                              </m:sSub>
                              <m:r>
                                <a:rPr lang="el-GR" sz="1800" i="1" dirty="0">
                                  <a:latin typeface="Cambria Math"/>
                                </a:rPr>
                                <m:t>=1</m:t>
                              </m:r>
                            </m:e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0 ,                   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αλλού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βρίσκουμε το φάσμα πυκνότητας ενέργειας του σήματος εξόδου, ως: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𝑋</m:t>
                              </m:r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𝐻</m:t>
                              </m:r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p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+4</m:t>
                                  </m:r>
                                </m:den>
                              </m:f>
                              <m:r>
                                <a:rPr lang="el-GR" sz="1800" i="1" dirty="0">
                                  <a:latin typeface="Cambria Math"/>
                                </a:rPr>
                                <m:t> ,</m:t>
                              </m:r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&lt;1</m:t>
                              </m:r>
                            </m:e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0 ,            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αλλού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5955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Φάσμα Μετασχηματισμού </a:t>
            </a:r>
            <a:r>
              <a:rPr lang="el-GR" dirty="0"/>
              <a:t>Fourier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αναλύει </a:t>
                </a:r>
                <a:r>
                  <a:rPr lang="el-GR" sz="1800" dirty="0"/>
                  <a:t>ένα </a:t>
                </a:r>
                <a:r>
                  <a:rPr lang="el-GR" sz="1800" dirty="0" smtClean="0"/>
                  <a:t>(περιοδικό </a:t>
                </a:r>
                <a:r>
                  <a:rPr lang="el-GR" sz="1800" dirty="0"/>
                  <a:t>ή </a:t>
                </a:r>
                <a:r>
                  <a:rPr lang="el-GR" sz="1800" dirty="0" smtClean="0"/>
                  <a:t>μη περιοδικό) </a:t>
                </a:r>
                <a:r>
                  <a:rPr lang="el-GR" sz="1800" dirty="0"/>
                  <a:t>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στο </a:t>
                </a:r>
                <a:r>
                  <a:rPr lang="el-GR" sz="1800" dirty="0" smtClean="0"/>
                  <a:t>διάστημα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(−∞, +∞)</m:t>
                    </m:r>
                  </m:oMath>
                </a14:m>
                <a:r>
                  <a:rPr lang="el-GR" sz="1800" dirty="0"/>
                  <a:t> σε ένα </a:t>
                </a:r>
                <a:r>
                  <a:rPr lang="el-GR" sz="1800" b="1" dirty="0"/>
                  <a:t>συνεχές φάσμα περιοδικών εκθετικών σημάτων</a:t>
                </a:r>
                <a:r>
                  <a:rPr lang="el-GR" sz="1800" dirty="0" smtClean="0"/>
                  <a:t>.</a:t>
                </a:r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φασματικό περιεχόμενο στο απειροστό διάστημα συχνοτήτων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[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, 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+</m:t>
                    </m:r>
                    <m:r>
                      <a:rPr lang="en-US" sz="1800" i="1">
                        <a:latin typeface="Cambria Math"/>
                      </a:rPr>
                      <m:t>𝑑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800" dirty="0"/>
                  <a:t> είναι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𝛸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).</m:t>
                    </m:r>
                  </m:oMath>
                </a14:m>
                <a:r>
                  <a:rPr lang="el-GR" sz="1800" dirty="0"/>
                  <a:t> </a:t>
                </a:r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συνεισφορά των συχνοτήτων στο απειροστό διάστημα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[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, 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+</m:t>
                    </m:r>
                    <m:r>
                      <a:rPr lang="en-US" sz="1800" i="1">
                        <a:latin typeface="Cambria Math"/>
                      </a:rPr>
                      <m:t>𝑑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800" dirty="0"/>
                  <a:t> έχει «πλάτος»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𝑋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𝑑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/2</m:t>
                    </m:r>
                    <m:r>
                      <a:rPr lang="el-GR" sz="1800" i="1">
                        <a:latin typeface="Cambria Math"/>
                      </a:rPr>
                      <m:t>𝜋</m:t>
                    </m:r>
                    <m:r>
                      <a:rPr lang="el-GR" sz="1800" i="1">
                        <a:latin typeface="Cambria Math"/>
                      </a:rPr>
                      <m:t>).</m:t>
                    </m:r>
                  </m:oMath>
                </a14:m>
                <a:r>
                  <a:rPr lang="el-GR" sz="1800" dirty="0"/>
                  <a:t> </a:t>
                </a:r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Με </a:t>
                </a:r>
                <a:r>
                  <a:rPr lang="el-GR" sz="1800" dirty="0"/>
                  <a:t>άλλα λόγια,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δεν είναι ένα φάσμα πλάτους αλλά η </a:t>
                </a:r>
                <a:r>
                  <a:rPr lang="el-GR" sz="1800" b="1" dirty="0"/>
                  <a:t>φασματική πυκνότητα πλάτους</a:t>
                </a:r>
                <a:r>
                  <a:rPr lang="el-GR" sz="18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r="-88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1439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2 (</a:t>
            </a:r>
            <a:r>
              <a:rPr lang="el-GR" dirty="0" smtClean="0"/>
              <a:t>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Για </a:t>
                </a:r>
                <a:r>
                  <a:rPr lang="el-GR" sz="1800" dirty="0"/>
                  <a:t>να βρούμε την ολική ενέργεια του σήματος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ολοκληρώνουμε την παραπάνω σχέση (θεώρημα </a:t>
                </a:r>
                <a:r>
                  <a:rPr lang="el-GR" sz="1800" dirty="0" err="1"/>
                  <a:t>Parceval</a:t>
                </a:r>
                <a:r>
                  <a:rPr lang="el-GR" sz="1800" dirty="0"/>
                  <a:t>):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l-GR" sz="1800" i="1" dirty="0" err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sup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l-GR" sz="1800" i="1" dirty="0">
                                  <a:latin typeface="Cambria Math"/>
                                </a:rPr>
                                <m:t>+4</m:t>
                              </m:r>
                            </m:den>
                          </m:f>
                          <m:r>
                            <a:rPr lang="el-GR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func>
                        <m:func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 i="1" dirty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Ομοίως, η ενέργεια του σήματος εισόδου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 smtClean="0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−4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Διαιρώντας τις δύο τελευταίες σχέσεις, βρίσκουμε τον ζητούμενο λόγο, ως: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800" i="1" dirty="0" err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l-GR" sz="1800" i="1" dirty="0" err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𝜋</m:t>
                              </m:r>
                            </m:den>
                          </m:f>
                          <m:func>
                            <m:func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1" dirty="0">
                                      <a:latin typeface="Cambria Math"/>
                                    </a:rPr>
                                    <m:t>tan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fName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num>
                        <m:den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func>
                        <m:func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 i="1" dirty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l-GR" sz="1800" i="1" dirty="0">
                          <a:latin typeface="Cambria Math"/>
                        </a:rPr>
                        <m:t>=0,29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Παρατηρούμε ότι ποσοστό 71% της ενέργειας εισόδου απορροφάται από το ιδανικό φίλτρο και μόνο το 29% φθάνει στην έξοδο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9259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Σε ένα ιδανικό </a:t>
                </a:r>
                <a:r>
                  <a:rPr lang="el-GR" sz="1800" dirty="0" err="1"/>
                  <a:t>κατωδιαβατό</a:t>
                </a:r>
                <a:r>
                  <a:rPr lang="el-GR" sz="1800" dirty="0"/>
                  <a:t> φίλτρο (LPF) εισέρχεται ένα γνωστό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με φάσμα Fourier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a:rPr lang="el-GR" sz="1800" i="1" dirty="0" err="1">
                        <a:latin typeface="Cambria Math"/>
                      </a:rPr>
                      <m:t>𝑋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)|</m:t>
                    </m:r>
                  </m:oMath>
                </a14:m>
                <a:r>
                  <a:rPr lang="el-GR" sz="1800" dirty="0"/>
                  <a:t>. Στην έξοδο κόβονται οι υψηλές συχνότητες, δηλαδή αυτές για τις οποίες ισχύει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 err="1">
                        <a:latin typeface="Cambria Math"/>
                      </a:rPr>
                      <m:t>|&gt;</m:t>
                    </m:r>
                    <m:r>
                      <a:rPr lang="el-GR" sz="1800" i="1" dirty="0" err="1">
                        <a:latin typeface="Cambria Math"/>
                      </a:rPr>
                      <m:t>𝑎</m:t>
                    </m:r>
                  </m:oMath>
                </a14:m>
                <a:r>
                  <a:rPr lang="el-GR" sz="1800" dirty="0"/>
                  <a:t>. Τα φάσματα εισόδου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LPF φίλτρου δείχνονται στο παρακάτω σχήμα. Να υπολογιστεί το σήμα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Το σήμα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θα υπολογιστεί με αντίστροφο μετασχηματισμό Fourier επί του φάσματος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Το φάσμα της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του </a:t>
                </a:r>
                <a:r>
                  <a:rPr lang="el-GR" sz="1800" dirty="0"/>
                  <a:t>φίλτρου LPF υπολογίζεται από τη σχέση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 </m:t>
                    </m:r>
                    <m:r>
                      <a:rPr lang="el-GR" sz="1800" i="1" dirty="0" err="1">
                        <a:latin typeface="Cambria Math"/>
                      </a:rPr>
                      <m:t>𝐻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ενώ το σήμα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 </m:t>
                    </m:r>
                  </m:oMath>
                </a14:m>
                <a:r>
                  <a:rPr lang="el-GR" sz="1800" dirty="0"/>
                  <a:t>είναι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)∗</m:t>
                    </m:r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111" r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91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5834248"/>
              </p:ext>
            </p:extLst>
          </p:nvPr>
        </p:nvGraphicFramePr>
        <p:xfrm>
          <a:off x="904001" y="2708920"/>
          <a:ext cx="7340407" cy="1944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0" name="Bitmap Image" r:id="rId4" imgW="5439534" imgH="1438095" progId="Paint.Picture">
                  <p:embed/>
                </p:oleObj>
              </mc:Choice>
              <mc:Fallback>
                <p:oleObj name="Bitmap Image" r:id="rId4" imgW="5439534" imgH="1438095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001" y="2708920"/>
                        <a:ext cx="7340407" cy="19442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8290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θεωρείται γνωστό, άρα και 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</a:t>
                </a:r>
                <a:r>
                  <a:rPr lang="el-GR" sz="1800" dirty="0" smtClean="0"/>
                  <a:t>Η </a:t>
                </a:r>
                <a:r>
                  <a:rPr lang="el-GR" sz="1800" dirty="0"/>
                  <a:t>συνάρτηση μεταφοράς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φίλτρου είναι τετραγωνικής </a:t>
                </a:r>
                <a:r>
                  <a:rPr lang="el-GR" sz="1800" dirty="0" smtClean="0"/>
                  <a:t>μορφής και η </a:t>
                </a:r>
                <a:r>
                  <a:rPr lang="el-GR" sz="1800" dirty="0"/>
                  <a:t>κρουστική </a:t>
                </a:r>
                <a:r>
                  <a:rPr lang="el-GR" sz="1800" dirty="0" smtClean="0"/>
                  <a:t>απόκρισή της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φίλτρου είναι: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h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𝑎𝑡</m:t>
                              </m:r>
                            </m:e>
                          </m:func>
                        </m:num>
                        <m:den>
                          <m:r>
                            <a:rPr lang="el-GR" sz="1800" i="1" dirty="0" err="1">
                              <a:latin typeface="Cambria Math"/>
                            </a:rPr>
                            <m:t>𝜋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Επομένως η έξοδος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υπολογίζεται από τη συνέλιξη της εισόδου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με την 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δηλ.: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)∗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𝑎𝑡</m:t>
                              </m:r>
                            </m:e>
                          </m:func>
                        </m:num>
                        <m:den>
                          <m:r>
                            <a:rPr lang="el-GR" sz="1800" i="1" dirty="0" err="1">
                              <a:latin typeface="Cambria Math"/>
                            </a:rPr>
                            <m:t>𝜋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4870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Σε ένα φίλτρο Σ εισέρχεται ένα γνωστό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Στην έξοδο κόβεται 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a:rPr lang="el-GR" sz="1800" i="1" dirty="0" err="1">
                        <a:latin typeface="Cambria Math"/>
                      </a:rPr>
                      <m:t>𝑡</m:t>
                    </m:r>
                    <m:r>
                      <a:rPr lang="el-GR" sz="1800" i="1" dirty="0" err="1">
                        <a:latin typeface="Cambria Math"/>
                      </a:rPr>
                      <m:t>|&gt;</m:t>
                    </m:r>
                    <m:r>
                      <a:rPr lang="el-GR" sz="1800" i="1" dirty="0" err="1">
                        <a:latin typeface="Cambria Math"/>
                      </a:rPr>
                      <m:t>𝑇</m:t>
                    </m:r>
                  </m:oMath>
                </a14:m>
                <a:r>
                  <a:rPr lang="el-GR" sz="1800" dirty="0"/>
                  <a:t>, όπως δείχνεται στο παρακάτω σχήμα. Να βρεθεί ο μετασχηματισμός Fourier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της εξόδου.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Η έξοδος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υπολογίζεται από τη σχέση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sz="1800" i="0" dirty="0">
                            <a:latin typeface="Cambria Math"/>
                          </a:rPr>
                          <m:t>Π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sz="1800" i="0" dirty="0">
                            <a:latin typeface="Cambria Math"/>
                          </a:rPr>
                          <m:t>Π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ο τετραγωνικός παλμός που δίνεται από τη σχέση: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〖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Π</m:t>
                      </m:r>
                      <m:r>
                        <a:rPr lang="el-GR" sz="1800" i="1" dirty="0">
                          <a:latin typeface="Cambria Math"/>
                        </a:rPr>
                        <m:t>〗_</m:t>
                      </m:r>
                      <m:r>
                        <a:rPr lang="el-GR" sz="1800" i="1" dirty="0">
                          <a:latin typeface="Cambria Math"/>
                        </a:rPr>
                        <m:t>𝑇</m:t>
                      </m:r>
                      <m:r>
                        <a:rPr lang="el-GR" sz="1800" i="1" dirty="0">
                          <a:latin typeface="Cambria Math"/>
                        </a:rPr>
                        <m:t> (</m:t>
                      </m:r>
                      <m:r>
                        <a:rPr lang="el-GR" sz="1800" i="1" dirty="0" err="1">
                          <a:latin typeface="Cambria Math"/>
                        </a:rPr>
                        <m:t>𝑡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1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,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𝛾𝜄𝛼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</m:d>
                            </m:e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0,   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𝛾𝜄𝛼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  &amp;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&gt;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</m:d>
                            </m:e>
                          </m:eqArr>
                        </m:e>
                      </m:d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111" r="-22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93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6464898"/>
              </p:ext>
            </p:extLst>
          </p:nvPr>
        </p:nvGraphicFramePr>
        <p:xfrm>
          <a:off x="1547664" y="2276872"/>
          <a:ext cx="5904656" cy="21506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" name="Bitmap Image" r:id="rId4" imgW="4420217" imgH="1619476" progId="Paint.Picture">
                  <p:embed/>
                </p:oleObj>
              </mc:Choice>
              <mc:Fallback>
                <p:oleObj name="Bitmap Image" r:id="rId4" imgW="4420217" imgH="161947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2276872"/>
                        <a:ext cx="5904656" cy="21506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624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4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Είναι γνωστό ότι ο </a:t>
                </a:r>
                <a:r>
                  <a:rPr lang="el-GR" sz="1800" dirty="0"/>
                  <a:t>μετασχηματισμός Fourier 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sz="1800" i="0" dirty="0">
                            <a:latin typeface="Cambria Math"/>
                          </a:rPr>
                          <m:t>Π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 είναι: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0" dirty="0" smtClean="0">
                              <a:latin typeface="Cambria Math"/>
                            </a:rPr>
                            <m:t>Π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box>
                        <m:box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 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     </m:t>
                              </m:r>
                            </m:e>
                          </m:groupChr>
                        </m:e>
                      </m:box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  <m:func>
                            <m:func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𝑇</m:t>
                              </m:r>
                            </m:e>
                          </m:func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Επομένως ισχύει: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Π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Χρησιμοποιώντας </a:t>
                </a:r>
                <a:r>
                  <a:rPr lang="el-GR" sz="1800" dirty="0"/>
                  <a:t>την ιδιότητα της συνέλιξης του μετασχηματισμού Fourier στο πεδίο της συχνότητας, έχουμε: 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 err="1">
                              <a:latin typeface="Cambria Math"/>
                            </a:rPr>
                            <m:t>∗</m:t>
                          </m:r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err="1">
                                  <a:latin typeface="Cambria Math"/>
                                </a:rPr>
                                <m:t>2</m:t>
                              </m:r>
                              <m:func>
                                <m:func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l-GR" sz="1800" i="0" dirty="0" err="1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</m:func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5542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CHECKTIMEDATE" val="21/8/2013 9:24:18 μμ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D o c u m e n t S e t t i n g s   x m l n s : x s i = " h t t p : / / w w w . w 3 . o r g / 2 0 0 1 / X M L S c h e m a - i n s t a n c e "   x m l n s : x s d = " h t t p : / / w w w . w 3 . o r g / 2 0 0 1 / X M L S c h e m a "   x m l n s = " h t t p : / / w w w . z h a w . c h / A c c e s s i b i l i t y A d d I n " >  
     < C h e c k R e a d i n g O r d e r > t r u e < / C h e c k R e a d i n g O r d e r >  
     < C h e c k T a b l e H e a d e r > t r u e < / C h e c k T a b l e H e a d e r >  
     < C h e c k S l i d e T i t l e > t r u e < / C h e c k S l i d e T i t l e >  
     < C h e c k L a n g u a g e S e t t i n g > t r u e < / C h e c k L a n g u a g e S e t t i n g >  
     < C h e c k A l t T e x t > t r u e < / C h e c k A l t T e x t >  
     < C h e c k T e x t S i z e > f a l s e < / C h e c k T e x t S i z e >  
     < C h e c k S c r e e n T i p > f a l s e < / C h e c k S c r e e n T i p >  
     < S h o w S h a p e N a m e C o l u m n > f a l s e < / S h o w S h a p e N a m e C o l u m n >  
     < S h o w I s s u e D e s c r i p t i o n > t r u e < / S h o w I s s u e D e s c r i p t i o n >  
 < / D o c u m e n t S e t t i n g s > 
</file>

<file path=customXml/itemProps1.xml><?xml version="1.0" encoding="utf-8"?>
<ds:datastoreItem xmlns:ds="http://schemas.openxmlformats.org/officeDocument/2006/customXml" ds:itemID="{4571525A-A5FD-441B-9D2C-5AD26961ED9F}">
  <ds:schemaRefs>
    <ds:schemaRef ds:uri="http://www.w3.org/2001/XMLSchema"/>
    <ds:schemaRef ds:uri="http://www.zhaw.ch/AccessibilityAddI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13347</TotalTime>
  <Words>8345</Words>
  <Application>Microsoft Office PowerPoint</Application>
  <PresentationFormat>On-screen Show (4:3)</PresentationFormat>
  <Paragraphs>777</Paragraphs>
  <Slides>94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94</vt:i4>
      </vt:variant>
    </vt:vector>
  </HeadingPairs>
  <TitlesOfParts>
    <vt:vector size="97" baseType="lpstr">
      <vt:lpstr>Office Theme</vt:lpstr>
      <vt:lpstr>Bitmap Image</vt:lpstr>
      <vt:lpstr>Εξίσωση</vt:lpstr>
      <vt:lpstr>Τηλεπικοινωνιακά Συστήματα Ι</vt:lpstr>
      <vt:lpstr>PowerPoint Presentation</vt:lpstr>
      <vt:lpstr>Ανάλυση Fourier</vt:lpstr>
      <vt:lpstr>1. Ορισμός του  Μετασχηματισμού Fourier</vt:lpstr>
      <vt:lpstr>Εισαγωγή</vt:lpstr>
      <vt:lpstr>Ορισμός του Μετασχηματισμού Fourier (1/2)</vt:lpstr>
      <vt:lpstr>Ορισμός του Μετασχηματισμού Fourier (2/2)</vt:lpstr>
      <vt:lpstr>Συμβολισμοί Μετασχηματισμού Fourier</vt:lpstr>
      <vt:lpstr>Φάσμα Μετασχηματισμού Fourier</vt:lpstr>
      <vt:lpstr>2. Φυσική Σημασία του Μετασχηματισμού Fourier</vt:lpstr>
      <vt:lpstr>Φυσική Σημασία Μετασχηματισμού Fourier (1/2)</vt:lpstr>
      <vt:lpstr>Φυσική Σημασία Μετασχηματισμού Fourier (2/2)</vt:lpstr>
      <vt:lpstr>3. Συνθήκες Ύπαρξης του Μετασχηματισμού Fourier</vt:lpstr>
      <vt:lpstr>Συνθήκες Ύπαρξης του Μετασχηματισμού Fourier</vt:lpstr>
      <vt:lpstr>Άσκηση 1</vt:lpstr>
      <vt:lpstr>Άσκηση 2</vt:lpstr>
      <vt:lpstr>Άσκηση 3</vt:lpstr>
      <vt:lpstr>Άσκηση 4</vt:lpstr>
      <vt:lpstr>Άσκηση 5</vt:lpstr>
      <vt:lpstr>Άσκηση 5 (συνέχεια)</vt:lpstr>
      <vt:lpstr>Άσκηση 5 (συνέχεια)</vt:lpstr>
      <vt:lpstr>Άσκηση 6</vt:lpstr>
      <vt:lpstr>Άσκηση 6 (συνέχεια)</vt:lpstr>
      <vt:lpstr>Άσκηση 7</vt:lpstr>
      <vt:lpstr>Άσκηση 7(συνέχεια)</vt:lpstr>
      <vt:lpstr>Άσκηση 8</vt:lpstr>
      <vt:lpstr>4. Ιδιότητες του  Μετασχηματισμού Fourier</vt:lpstr>
      <vt:lpstr>Ιδιότητες του Μετασχηματισμού Fourier</vt:lpstr>
      <vt:lpstr>Ιδιότητες του Μετασχηματισμού Fourier (1/10)</vt:lpstr>
      <vt:lpstr>Άσκηση 9</vt:lpstr>
      <vt:lpstr>Άσκηση 10</vt:lpstr>
      <vt:lpstr>Ιδιότητες του Μετασχηματισμού Fourier (2/10)</vt:lpstr>
      <vt:lpstr>Άσκηση 11</vt:lpstr>
      <vt:lpstr>Άσκηση 11(συνέχεια)</vt:lpstr>
      <vt:lpstr>Άσκηση 12</vt:lpstr>
      <vt:lpstr>Άσκηση 13</vt:lpstr>
      <vt:lpstr>Άσκηση 13(συνέχεια)</vt:lpstr>
      <vt:lpstr>Ιδιότητες του Μετασχηματισμού Fourier (3/10)</vt:lpstr>
      <vt:lpstr>Απεικόνιση της αλλαγής κλίμακας στο χρόνο και στη συχνότητα</vt:lpstr>
      <vt:lpstr>Ιδιότητες του Μετασχηματισμού Fourier (4/10)</vt:lpstr>
      <vt:lpstr>Ιδιότητες του Μετασχηματισμού Fourier (5/10)</vt:lpstr>
      <vt:lpstr>Άσκηση 14</vt:lpstr>
      <vt:lpstr>Ιδιότητες του Μετασχηματισμού Fourier (6/10)</vt:lpstr>
      <vt:lpstr>Άσκηση 15</vt:lpstr>
      <vt:lpstr>Άσκηση 15(συνέχεια)</vt:lpstr>
      <vt:lpstr>Άσκηση 15(συνέχεια)</vt:lpstr>
      <vt:lpstr>Ιδιότητες του Μετασχηματισμού Fourier (7/10)</vt:lpstr>
      <vt:lpstr>Ιδιότητες του Μετασχηματισμού Fourier (8/10)</vt:lpstr>
      <vt:lpstr>Ιδιότητες του Μετασχηματισμού Fourier (9/10)</vt:lpstr>
      <vt:lpstr>Ιδιότητες του Μετασχηματισμού Fourier (10/10)</vt:lpstr>
      <vt:lpstr>Σύνοψη Ιδιοτήτων Μετασχηματισμού Fourier (1/2)</vt:lpstr>
      <vt:lpstr>Σύνοψη Ιδιοτήτων Μετασχηματισμού Fourier (2/2)</vt:lpstr>
      <vt:lpstr>6. Θεώρημα Parceval</vt:lpstr>
      <vt:lpstr>Θεώρημα Parceval (1/2)</vt:lpstr>
      <vt:lpstr>Θεώρημα Parceval (2/2)</vt:lpstr>
      <vt:lpstr>7. Μετασχηματισμοί Fourier Βασικών Συναρτήσεων</vt:lpstr>
      <vt:lpstr>Μετασχηματισμοί Fourier Βασικών Συναρτήσεων</vt:lpstr>
      <vt:lpstr>Μετασχηματισμοί Fourier Βασικών Συναρτήσεων</vt:lpstr>
      <vt:lpstr>8. Απόκριση Συχνότητας</vt:lpstr>
      <vt:lpstr>1. Απόκριση Συχνότητας ΓΧΑ Συστήματος</vt:lpstr>
      <vt:lpstr>Εναλλακτικός Υπολογισμός Εξόδου ΓΧΑ Συστήματος</vt:lpstr>
      <vt:lpstr>2. Αναπαράσταση πλάτους – φάσης </vt:lpstr>
      <vt:lpstr>9. Περιγραφή Γραμμικής  Διαφορικής Εξίσωσης  με Μετασχηματισμό Fourier</vt:lpstr>
      <vt:lpstr>Περιγραφή Γ.Δ.Ε . με MF (1/2)</vt:lpstr>
      <vt:lpstr>Περιγραφή Γ.Δ.Ε . με MF (2/2)</vt:lpstr>
      <vt:lpstr>Άσκηση 16</vt:lpstr>
      <vt:lpstr>Άσκηση 17</vt:lpstr>
      <vt:lpstr>Άσκηση 17(συνέχεια)</vt:lpstr>
      <vt:lpstr>Άσκηση 17(συνέχεια)</vt:lpstr>
      <vt:lpstr>Άσκηση 17(συνέχεια)</vt:lpstr>
      <vt:lpstr>PowerPoint Presentation</vt:lpstr>
      <vt:lpstr>Γραμμικά Φίλτρα</vt:lpstr>
      <vt:lpstr>1. Ιδανικά Γραμμικά Φίλτρα</vt:lpstr>
      <vt:lpstr>1. Ιδανικά Γραμμικά Φίλτρα</vt:lpstr>
      <vt:lpstr>Ιδανικό Φίλτρο</vt:lpstr>
      <vt:lpstr>Ιδανικό Κατωδιαβατό Φίλτρο</vt:lpstr>
      <vt:lpstr>Ιδανικό Ανωδιαβατό Φίλτρο</vt:lpstr>
      <vt:lpstr>Ιδανικό Ζωνοδιαβατό Φίλτρο</vt:lpstr>
      <vt:lpstr>Ιδανικό Ζωνοφρακτικό Φίλτρο</vt:lpstr>
      <vt:lpstr>2. Χαρακτηριστικές ιδιότητες ιδανικών φίλτρων</vt:lpstr>
      <vt:lpstr>Χαρακτηριστικές ιδιότητες ιδανικών φίλτρων</vt:lpstr>
      <vt:lpstr>3. Εύρος Ζώνης Φίλτρων</vt:lpstr>
      <vt:lpstr>Εύρος Ζώνης Φίλτρων</vt:lpstr>
      <vt:lpstr>4. Πρακτικά Φίλτρα</vt:lpstr>
      <vt:lpstr>Πρακτικά Φίλτρα</vt:lpstr>
      <vt:lpstr>Απόκριση συχνότητας πρακτικού κατωδιαβατού φίλτρου</vt:lpstr>
      <vt:lpstr>Άσκηση 1</vt:lpstr>
      <vt:lpstr>Άσκηση 1 (συνέχεια)</vt:lpstr>
      <vt:lpstr>Άσκηση 2</vt:lpstr>
      <vt:lpstr>Άσκηση 2 (συνέχεια)</vt:lpstr>
      <vt:lpstr>Άσκηση 3</vt:lpstr>
      <vt:lpstr>Άσκηση 3 (συνέχεια)</vt:lpstr>
      <vt:lpstr>Άσκηση 4</vt:lpstr>
      <vt:lpstr>Άσκηση 4 (συνέχεια)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Paraskevas</dc:creator>
  <cp:lastModifiedBy>Michael Paraskevas</cp:lastModifiedBy>
  <cp:revision>432</cp:revision>
  <cp:lastPrinted>2018-07-19T14:55:23Z</cp:lastPrinted>
  <dcterms:created xsi:type="dcterms:W3CDTF">2012-03-18T08:27:36Z</dcterms:created>
  <dcterms:modified xsi:type="dcterms:W3CDTF">2018-07-19T14:57:16Z</dcterms:modified>
</cp:coreProperties>
</file>