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6" r:id="rId21"/>
    <p:sldId id="277" r:id="rId22"/>
    <p:sldId id="280" r:id="rId23"/>
    <p:sldId id="279" r:id="rId2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5" autoAdjust="0"/>
    <p:restoredTop sz="94660"/>
  </p:normalViewPr>
  <p:slideViewPr>
    <p:cSldViewPr snapToGrid="0">
      <p:cViewPr varScale="1">
        <p:scale>
          <a:sx n="64" d="100"/>
          <a:sy n="64" d="100"/>
        </p:scale>
        <p:origin x="38" y="5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D73F2459-E736-425E-846C-801CC440DD93}" type="datetimeFigureOut">
              <a:rPr lang="el-GR" smtClean="0"/>
              <a:t>20/5/2021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CBAC6EAE-26C7-43E9-AA40-1578B2D762AF}" type="slidenum">
              <a:rPr lang="el-GR" smtClean="0"/>
              <a:t>‹#›</a:t>
            </a:fld>
            <a:endParaRPr lang="el-GR"/>
          </a:p>
        </p:txBody>
      </p:sp>
    </p:spTree>
    <p:extLst>
      <p:ext uri="{BB962C8B-B14F-4D97-AF65-F5344CB8AC3E}">
        <p14:creationId xmlns:p14="http://schemas.microsoft.com/office/powerpoint/2010/main" val="1142997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D73F2459-E736-425E-846C-801CC440DD93}" type="datetimeFigureOut">
              <a:rPr lang="el-GR" smtClean="0"/>
              <a:t>20/5/2021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CBAC6EAE-26C7-43E9-AA40-1578B2D762AF}" type="slidenum">
              <a:rPr lang="el-GR" smtClean="0"/>
              <a:t>‹#›</a:t>
            </a:fld>
            <a:endParaRPr lang="el-GR"/>
          </a:p>
        </p:txBody>
      </p:sp>
    </p:spTree>
    <p:extLst>
      <p:ext uri="{BB962C8B-B14F-4D97-AF65-F5344CB8AC3E}">
        <p14:creationId xmlns:p14="http://schemas.microsoft.com/office/powerpoint/2010/main" val="3331028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D73F2459-E736-425E-846C-801CC440DD93}" type="datetimeFigureOut">
              <a:rPr lang="el-GR" smtClean="0"/>
              <a:t>20/5/2021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CBAC6EAE-26C7-43E9-AA40-1578B2D762AF}" type="slidenum">
              <a:rPr lang="el-GR" smtClean="0"/>
              <a:t>‹#›</a:t>
            </a:fld>
            <a:endParaRPr lang="el-GR"/>
          </a:p>
        </p:txBody>
      </p:sp>
    </p:spTree>
    <p:extLst>
      <p:ext uri="{BB962C8B-B14F-4D97-AF65-F5344CB8AC3E}">
        <p14:creationId xmlns:p14="http://schemas.microsoft.com/office/powerpoint/2010/main" val="3337897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D73F2459-E736-425E-846C-801CC440DD93}" type="datetimeFigureOut">
              <a:rPr lang="el-GR" smtClean="0"/>
              <a:t>20/5/2021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CBAC6EAE-26C7-43E9-AA40-1578B2D762AF}" type="slidenum">
              <a:rPr lang="el-GR" smtClean="0"/>
              <a:t>‹#›</a:t>
            </a:fld>
            <a:endParaRPr lang="el-GR"/>
          </a:p>
        </p:txBody>
      </p:sp>
    </p:spTree>
    <p:extLst>
      <p:ext uri="{BB962C8B-B14F-4D97-AF65-F5344CB8AC3E}">
        <p14:creationId xmlns:p14="http://schemas.microsoft.com/office/powerpoint/2010/main" val="1778134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D73F2459-E736-425E-846C-801CC440DD93}" type="datetimeFigureOut">
              <a:rPr lang="el-GR" smtClean="0"/>
              <a:t>20/5/2021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CBAC6EAE-26C7-43E9-AA40-1578B2D762AF}" type="slidenum">
              <a:rPr lang="el-GR" smtClean="0"/>
              <a:t>‹#›</a:t>
            </a:fld>
            <a:endParaRPr lang="el-GR"/>
          </a:p>
        </p:txBody>
      </p:sp>
    </p:spTree>
    <p:extLst>
      <p:ext uri="{BB962C8B-B14F-4D97-AF65-F5344CB8AC3E}">
        <p14:creationId xmlns:p14="http://schemas.microsoft.com/office/powerpoint/2010/main" val="563877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D73F2459-E736-425E-846C-801CC440DD93}" type="datetimeFigureOut">
              <a:rPr lang="el-GR" smtClean="0"/>
              <a:t>20/5/2021</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CBAC6EAE-26C7-43E9-AA40-1578B2D762AF}" type="slidenum">
              <a:rPr lang="el-GR" smtClean="0"/>
              <a:t>‹#›</a:t>
            </a:fld>
            <a:endParaRPr lang="el-GR"/>
          </a:p>
        </p:txBody>
      </p:sp>
    </p:spTree>
    <p:extLst>
      <p:ext uri="{BB962C8B-B14F-4D97-AF65-F5344CB8AC3E}">
        <p14:creationId xmlns:p14="http://schemas.microsoft.com/office/powerpoint/2010/main" val="3222022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D73F2459-E736-425E-846C-801CC440DD93}" type="datetimeFigureOut">
              <a:rPr lang="el-GR" smtClean="0"/>
              <a:t>20/5/2021</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CBAC6EAE-26C7-43E9-AA40-1578B2D762AF}" type="slidenum">
              <a:rPr lang="el-GR" smtClean="0"/>
              <a:t>‹#›</a:t>
            </a:fld>
            <a:endParaRPr lang="el-GR"/>
          </a:p>
        </p:txBody>
      </p:sp>
    </p:spTree>
    <p:extLst>
      <p:ext uri="{BB962C8B-B14F-4D97-AF65-F5344CB8AC3E}">
        <p14:creationId xmlns:p14="http://schemas.microsoft.com/office/powerpoint/2010/main" val="1132154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D73F2459-E736-425E-846C-801CC440DD93}" type="datetimeFigureOut">
              <a:rPr lang="el-GR" smtClean="0"/>
              <a:t>20/5/2021</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CBAC6EAE-26C7-43E9-AA40-1578B2D762AF}" type="slidenum">
              <a:rPr lang="el-GR" smtClean="0"/>
              <a:t>‹#›</a:t>
            </a:fld>
            <a:endParaRPr lang="el-GR"/>
          </a:p>
        </p:txBody>
      </p:sp>
    </p:spTree>
    <p:extLst>
      <p:ext uri="{BB962C8B-B14F-4D97-AF65-F5344CB8AC3E}">
        <p14:creationId xmlns:p14="http://schemas.microsoft.com/office/powerpoint/2010/main" val="895391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D73F2459-E736-425E-846C-801CC440DD93}" type="datetimeFigureOut">
              <a:rPr lang="el-GR" smtClean="0"/>
              <a:t>20/5/2021</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CBAC6EAE-26C7-43E9-AA40-1578B2D762AF}" type="slidenum">
              <a:rPr lang="el-GR" smtClean="0"/>
              <a:t>‹#›</a:t>
            </a:fld>
            <a:endParaRPr lang="el-GR"/>
          </a:p>
        </p:txBody>
      </p:sp>
    </p:spTree>
    <p:extLst>
      <p:ext uri="{BB962C8B-B14F-4D97-AF65-F5344CB8AC3E}">
        <p14:creationId xmlns:p14="http://schemas.microsoft.com/office/powerpoint/2010/main" val="3657207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D73F2459-E736-425E-846C-801CC440DD93}" type="datetimeFigureOut">
              <a:rPr lang="el-GR" smtClean="0"/>
              <a:t>20/5/2021</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CBAC6EAE-26C7-43E9-AA40-1578B2D762AF}" type="slidenum">
              <a:rPr lang="el-GR" smtClean="0"/>
              <a:t>‹#›</a:t>
            </a:fld>
            <a:endParaRPr lang="el-GR"/>
          </a:p>
        </p:txBody>
      </p:sp>
    </p:spTree>
    <p:extLst>
      <p:ext uri="{BB962C8B-B14F-4D97-AF65-F5344CB8AC3E}">
        <p14:creationId xmlns:p14="http://schemas.microsoft.com/office/powerpoint/2010/main" val="3583821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D73F2459-E736-425E-846C-801CC440DD93}" type="datetimeFigureOut">
              <a:rPr lang="el-GR" smtClean="0"/>
              <a:t>20/5/2021</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CBAC6EAE-26C7-43E9-AA40-1578B2D762AF}" type="slidenum">
              <a:rPr lang="el-GR" smtClean="0"/>
              <a:t>‹#›</a:t>
            </a:fld>
            <a:endParaRPr lang="el-GR"/>
          </a:p>
        </p:txBody>
      </p:sp>
    </p:spTree>
    <p:extLst>
      <p:ext uri="{BB962C8B-B14F-4D97-AF65-F5344CB8AC3E}">
        <p14:creationId xmlns:p14="http://schemas.microsoft.com/office/powerpoint/2010/main" val="88368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F2459-E736-425E-846C-801CC440DD93}" type="datetimeFigureOut">
              <a:rPr lang="el-GR" smtClean="0"/>
              <a:t>20/5/2021</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AC6EAE-26C7-43E9-AA40-1578B2D762AF}" type="slidenum">
              <a:rPr lang="el-GR" smtClean="0"/>
              <a:t>‹#›</a:t>
            </a:fld>
            <a:endParaRPr lang="el-GR"/>
          </a:p>
        </p:txBody>
      </p:sp>
    </p:spTree>
    <p:extLst>
      <p:ext uri="{BB962C8B-B14F-4D97-AF65-F5344CB8AC3E}">
        <p14:creationId xmlns:p14="http://schemas.microsoft.com/office/powerpoint/2010/main" val="801294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187507"/>
          </a:xfrm>
        </p:spPr>
        <p:txBody>
          <a:bodyPr>
            <a:normAutofit/>
          </a:bodyPr>
          <a:lstStyle/>
          <a:p>
            <a:r>
              <a:rPr lang="el-GR" sz="4000" dirty="0" smtClean="0"/>
              <a:t>Μοσχεύματα</a:t>
            </a:r>
            <a:endParaRPr lang="el-GR" sz="4000" dirty="0"/>
          </a:p>
        </p:txBody>
      </p:sp>
      <p:sp>
        <p:nvSpPr>
          <p:cNvPr id="3" name="Υπότιτλος 2"/>
          <p:cNvSpPr>
            <a:spLocks noGrp="1"/>
          </p:cNvSpPr>
          <p:nvPr>
            <p:ph type="subTitle" idx="1"/>
          </p:nvPr>
        </p:nvSpPr>
        <p:spPr>
          <a:xfrm>
            <a:off x="1184855" y="4803820"/>
            <a:ext cx="9839459" cy="1365159"/>
          </a:xfrm>
        </p:spPr>
        <p:txBody>
          <a:bodyPr/>
          <a:lstStyle/>
          <a:p>
            <a:pPr algn="l"/>
            <a:r>
              <a:rPr lang="el-GR" dirty="0"/>
              <a:t>Εργαστήριο Δενδροκομίας</a:t>
            </a:r>
          </a:p>
          <a:p>
            <a:pPr algn="l"/>
            <a:r>
              <a:rPr lang="el-GR" dirty="0"/>
              <a:t>Τμήμα Γεωπονίας                                                                      Δ.  Τσιλιάνος </a:t>
            </a:r>
          </a:p>
          <a:p>
            <a:pPr algn="l"/>
            <a:r>
              <a:rPr lang="el-GR" dirty="0"/>
              <a:t>Πανεπιστήμιο Πελοποννήσου                                                Π.  Καλογερόπουλος</a:t>
            </a:r>
          </a:p>
          <a:p>
            <a:endParaRPr lang="el-GR" dirty="0"/>
          </a:p>
        </p:txBody>
      </p:sp>
    </p:spTree>
    <p:extLst>
      <p:ext uri="{BB962C8B-B14F-4D97-AF65-F5344CB8AC3E}">
        <p14:creationId xmlns:p14="http://schemas.microsoft.com/office/powerpoint/2010/main" val="3488375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605307"/>
            <a:ext cx="10515600" cy="5571656"/>
          </a:xfrm>
        </p:spPr>
        <p:txBody>
          <a:bodyPr/>
          <a:lstStyle/>
          <a:p>
            <a:pPr marL="0" indent="0">
              <a:buNone/>
            </a:pPr>
            <a:r>
              <a:rPr lang="el-GR" dirty="0" smtClean="0"/>
              <a:t> </a:t>
            </a:r>
            <a:endParaRPr lang="el-GR" dirty="0"/>
          </a:p>
        </p:txBody>
      </p:sp>
      <p:pic>
        <p:nvPicPr>
          <p:cNvPr id="4" name="3 - Θέση περιεχομένου" descr="C:\Users\user\Desktop\ΑΓΕΝΗΣ ΜΟΣΧΕΥΜΑΤΑ\ΦΩΤΟ ΜΟΣΧΕΥΜΑ.jpg"/>
          <p:cNvPicPr>
            <a:picLocks/>
          </p:cNvPicPr>
          <p:nvPr/>
        </p:nvPicPr>
        <p:blipFill>
          <a:blip r:embed="rId2" cstate="print"/>
          <a:srcRect/>
          <a:stretch>
            <a:fillRect/>
          </a:stretch>
        </p:blipFill>
        <p:spPr bwMode="auto">
          <a:xfrm>
            <a:off x="107505" y="103754"/>
            <a:ext cx="6872846" cy="4403854"/>
          </a:xfrm>
          <a:prstGeom prst="rect">
            <a:avLst/>
          </a:prstGeom>
          <a:noFill/>
          <a:ln w="9525">
            <a:noFill/>
            <a:miter lim="800000"/>
            <a:headEnd/>
            <a:tailEnd/>
          </a:ln>
        </p:spPr>
      </p:pic>
      <p:pic>
        <p:nvPicPr>
          <p:cNvPr id="5" name="5 - Εικόνα" descr="C:\Users\user\Desktop\ΑΓΕΝΗΣ ΜΟΣΧΕΥΜΑΤΑ\ΦΩΤΟ ΣΩΣΤΟ ΚΟΨΙΜΟ ΜΟΣΧΕΥΜΑΤΩΝ.gif"/>
          <p:cNvPicPr/>
          <p:nvPr/>
        </p:nvPicPr>
        <p:blipFill>
          <a:blip r:embed="rId3" cstate="print"/>
          <a:srcRect/>
          <a:stretch>
            <a:fillRect/>
          </a:stretch>
        </p:blipFill>
        <p:spPr bwMode="auto">
          <a:xfrm>
            <a:off x="6980351" y="3335628"/>
            <a:ext cx="4790940" cy="3483013"/>
          </a:xfrm>
          <a:prstGeom prst="rect">
            <a:avLst/>
          </a:prstGeom>
          <a:noFill/>
          <a:ln w="9525">
            <a:noFill/>
            <a:miter lim="800000"/>
            <a:headEnd/>
            <a:tailEnd/>
          </a:ln>
        </p:spPr>
      </p:pic>
      <p:sp>
        <p:nvSpPr>
          <p:cNvPr id="6" name="Ορθογώνιο 5"/>
          <p:cNvSpPr/>
          <p:nvPr/>
        </p:nvSpPr>
        <p:spPr>
          <a:xfrm>
            <a:off x="7434537" y="313248"/>
            <a:ext cx="3840475" cy="430887"/>
          </a:xfrm>
          <a:prstGeom prst="rect">
            <a:avLst/>
          </a:prstGeom>
        </p:spPr>
        <p:txBody>
          <a:bodyPr wrap="none">
            <a:spAutoFit/>
          </a:bodyPr>
          <a:lstStyle/>
          <a:p>
            <a:r>
              <a:rPr lang="el-GR" sz="2200" dirty="0"/>
              <a:t>Λήψη χειμερινού </a:t>
            </a:r>
            <a:r>
              <a:rPr lang="el-GR" sz="2200" dirty="0" smtClean="0"/>
              <a:t>μοσχεύματος.</a:t>
            </a:r>
            <a:endParaRPr lang="el-GR" sz="2200" dirty="0"/>
          </a:p>
        </p:txBody>
      </p:sp>
      <p:sp>
        <p:nvSpPr>
          <p:cNvPr id="7" name="Ορθογώνιο 6"/>
          <p:cNvSpPr/>
          <p:nvPr/>
        </p:nvSpPr>
        <p:spPr>
          <a:xfrm>
            <a:off x="4474" y="6369979"/>
            <a:ext cx="7104665" cy="430887"/>
          </a:xfrm>
          <a:prstGeom prst="rect">
            <a:avLst/>
          </a:prstGeom>
        </p:spPr>
        <p:txBody>
          <a:bodyPr wrap="square">
            <a:spAutoFit/>
          </a:bodyPr>
          <a:lstStyle/>
          <a:p>
            <a:r>
              <a:rPr lang="el-GR" sz="2200" dirty="0"/>
              <a:t>Τομή κλαδέματος στο </a:t>
            </a:r>
            <a:r>
              <a:rPr lang="el-GR" sz="2200" dirty="0" smtClean="0"/>
              <a:t>άνω </a:t>
            </a:r>
            <a:r>
              <a:rPr lang="el-GR" sz="2200" dirty="0"/>
              <a:t>τμήμα του μοσχεύματος (</a:t>
            </a:r>
            <a:r>
              <a:rPr lang="el-GR" sz="2200" dirty="0" smtClean="0"/>
              <a:t>εικ. </a:t>
            </a:r>
            <a:r>
              <a:rPr lang="el-GR" sz="2200" dirty="0"/>
              <a:t>1</a:t>
            </a:r>
            <a:r>
              <a:rPr lang="el-GR" sz="2200" dirty="0" smtClean="0"/>
              <a:t>).</a:t>
            </a:r>
            <a:endParaRPr lang="el-GR" sz="2200" dirty="0"/>
          </a:p>
        </p:txBody>
      </p:sp>
    </p:spTree>
    <p:extLst>
      <p:ext uri="{BB962C8B-B14F-4D97-AF65-F5344CB8AC3E}">
        <p14:creationId xmlns:p14="http://schemas.microsoft.com/office/powerpoint/2010/main" val="983937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199" y="605306"/>
            <a:ext cx="10714149" cy="5885645"/>
          </a:xfrm>
        </p:spPr>
        <p:txBody>
          <a:bodyPr>
            <a:normAutofit lnSpcReduction="10000"/>
          </a:bodyPr>
          <a:lstStyle/>
          <a:p>
            <a:pPr lvl="0" algn="just">
              <a:buFont typeface="Wingdings" panose="05000000000000000000" pitchFamily="2" charset="2"/>
              <a:buChar char="q"/>
            </a:pPr>
            <a:r>
              <a:rPr lang="el-GR" dirty="0" smtClean="0"/>
              <a:t>  </a:t>
            </a:r>
            <a:r>
              <a:rPr lang="el-GR" dirty="0">
                <a:solidFill>
                  <a:srgbClr val="FF0000"/>
                </a:solidFill>
              </a:rPr>
              <a:t>Το ποσοστό ριζοβολίας των μοσχευμάτων, ποικίλλει αναλόγως της εποχής συλλογής των. Αυτό είναι ψηλότερο κατά τα τέλη του </a:t>
            </a:r>
            <a:r>
              <a:rPr lang="el-GR" dirty="0" smtClean="0">
                <a:solidFill>
                  <a:srgbClr val="FF0000"/>
                </a:solidFill>
              </a:rPr>
              <a:t>Χειμώνα </a:t>
            </a:r>
            <a:r>
              <a:rPr lang="el-GR" dirty="0">
                <a:solidFill>
                  <a:srgbClr val="FF0000"/>
                </a:solidFill>
              </a:rPr>
              <a:t>– αρχές </a:t>
            </a:r>
            <a:r>
              <a:rPr lang="el-GR" dirty="0" smtClean="0">
                <a:solidFill>
                  <a:srgbClr val="FF0000"/>
                </a:solidFill>
              </a:rPr>
              <a:t>Άνοιξης</a:t>
            </a:r>
            <a:r>
              <a:rPr lang="el-GR" dirty="0">
                <a:solidFill>
                  <a:srgbClr val="FF0000"/>
                </a:solidFill>
              </a:rPr>
              <a:t>, όταν έχουμε διακίνηση χυμών. Το </a:t>
            </a:r>
            <a:r>
              <a:rPr lang="el-GR" dirty="0" smtClean="0">
                <a:solidFill>
                  <a:srgbClr val="FF0000"/>
                </a:solidFill>
              </a:rPr>
              <a:t>χαμηλότερο </a:t>
            </a:r>
            <a:r>
              <a:rPr lang="el-GR" dirty="0" err="1" smtClean="0">
                <a:solidFill>
                  <a:srgbClr val="FF0000"/>
                </a:solidFill>
              </a:rPr>
              <a:t>ποσο-στό</a:t>
            </a:r>
            <a:r>
              <a:rPr lang="el-GR" dirty="0" smtClean="0">
                <a:solidFill>
                  <a:srgbClr val="FF0000"/>
                </a:solidFill>
              </a:rPr>
              <a:t> </a:t>
            </a:r>
            <a:r>
              <a:rPr lang="el-GR" dirty="0">
                <a:solidFill>
                  <a:srgbClr val="FF0000"/>
                </a:solidFill>
              </a:rPr>
              <a:t>ριζοβολίας παρατηρείται κατά τη διάρκεια του </a:t>
            </a:r>
            <a:r>
              <a:rPr lang="el-GR" dirty="0" smtClean="0">
                <a:solidFill>
                  <a:srgbClr val="FF0000"/>
                </a:solidFill>
              </a:rPr>
              <a:t>Χειμώνα</a:t>
            </a:r>
            <a:r>
              <a:rPr lang="el-GR" dirty="0">
                <a:solidFill>
                  <a:srgbClr val="FF0000"/>
                </a:solidFill>
              </a:rPr>
              <a:t>, όταν τα φυτά βρίσκονται σε πλήρη ληθαργική κατάσταση. Κατά την </a:t>
            </a:r>
            <a:r>
              <a:rPr lang="el-GR" dirty="0" smtClean="0">
                <a:solidFill>
                  <a:srgbClr val="FF0000"/>
                </a:solidFill>
              </a:rPr>
              <a:t>Άνοιξη </a:t>
            </a:r>
            <a:r>
              <a:rPr lang="el-GR" dirty="0">
                <a:solidFill>
                  <a:srgbClr val="FF0000"/>
                </a:solidFill>
              </a:rPr>
              <a:t>θα πρέπει να αποφεύγεται καθυστέρηση της συλλογής των </a:t>
            </a:r>
            <a:r>
              <a:rPr lang="el-GR" dirty="0" err="1" smtClean="0">
                <a:solidFill>
                  <a:srgbClr val="FF0000"/>
                </a:solidFill>
              </a:rPr>
              <a:t>μοσχευμά</a:t>
            </a:r>
            <a:r>
              <a:rPr lang="el-GR" dirty="0" smtClean="0">
                <a:solidFill>
                  <a:srgbClr val="FF0000"/>
                </a:solidFill>
              </a:rPr>
              <a:t>-των</a:t>
            </a:r>
            <a:r>
              <a:rPr lang="el-GR" dirty="0">
                <a:solidFill>
                  <a:srgbClr val="FF0000"/>
                </a:solidFill>
              </a:rPr>
              <a:t>, γιατί η τρέχουσα βλάστηση εξαντλεί τους υδατάνθρακες αυτών, με αποτέλεσμα την αύξηση του ποσοστού αποτυχίας των κατά την </a:t>
            </a:r>
            <a:r>
              <a:rPr lang="el-GR" dirty="0" smtClean="0">
                <a:solidFill>
                  <a:srgbClr val="FF0000"/>
                </a:solidFill>
              </a:rPr>
              <a:t>εγκατάσταση</a:t>
            </a:r>
            <a:r>
              <a:rPr lang="el-GR" dirty="0" smtClean="0"/>
              <a:t>.</a:t>
            </a:r>
            <a:endParaRPr lang="en-US" dirty="0" smtClean="0"/>
          </a:p>
          <a:p>
            <a:pPr marL="0" lvl="0" indent="0" algn="just">
              <a:buNone/>
            </a:pPr>
            <a:r>
              <a:rPr lang="en-US" dirty="0"/>
              <a:t> </a:t>
            </a:r>
            <a:r>
              <a:rPr lang="en-US" dirty="0" smtClean="0"/>
              <a:t> </a:t>
            </a:r>
            <a:r>
              <a:rPr lang="el-GR" dirty="0" smtClean="0"/>
              <a:t>Ως ορμόνη ριζοβολίας χρησιμοποιείται η </a:t>
            </a:r>
            <a:r>
              <a:rPr lang="el-GR" dirty="0" err="1" smtClean="0"/>
              <a:t>αυξίνη</a:t>
            </a:r>
            <a:r>
              <a:rPr lang="el-GR" dirty="0" smtClean="0"/>
              <a:t> ΙΒΑ (</a:t>
            </a:r>
            <a:r>
              <a:rPr lang="el-GR" dirty="0" err="1" smtClean="0"/>
              <a:t>ινδολο</a:t>
            </a:r>
            <a:r>
              <a:rPr lang="el-GR" dirty="0" smtClean="0"/>
              <a:t>-βουτυρικό οξύ) διαλυμένη σε αλκοόλη πυκνότητας 50%. Περαιτέρω αύξηση του ποσοστού ριζοβολίας των μοσχευμάτων μπορεί να επιτευχθεί με τη δημιουργία στη βάση των (αντίθετα) με κοινή λεπίδα δύο τραυμάτων υπό μορφή σχισμής, μήκους 4εκ. πριν από την εμβάπτισή τους στο ορμονικό διάλυμα ριζοβολίας.</a:t>
            </a:r>
          </a:p>
          <a:p>
            <a:pPr marL="0" lvl="0" indent="0" algn="just">
              <a:buNone/>
            </a:pPr>
            <a:r>
              <a:rPr lang="el-GR" dirty="0">
                <a:solidFill>
                  <a:srgbClr val="FF0000"/>
                </a:solidFill>
              </a:rPr>
              <a:t> </a:t>
            </a:r>
            <a:r>
              <a:rPr lang="el-GR" dirty="0" smtClean="0">
                <a:solidFill>
                  <a:srgbClr val="FF0000"/>
                </a:solidFill>
              </a:rPr>
              <a:t> </a:t>
            </a:r>
            <a:endParaRPr lang="el-GR" dirty="0">
              <a:solidFill>
                <a:srgbClr val="FF0000"/>
              </a:solidFill>
            </a:endParaRPr>
          </a:p>
          <a:p>
            <a:pPr marL="0" indent="0">
              <a:buNone/>
            </a:pPr>
            <a:endParaRPr lang="el-GR" dirty="0"/>
          </a:p>
        </p:txBody>
      </p:sp>
    </p:spTree>
    <p:extLst>
      <p:ext uri="{BB962C8B-B14F-4D97-AF65-F5344CB8AC3E}">
        <p14:creationId xmlns:p14="http://schemas.microsoft.com/office/powerpoint/2010/main" val="2037970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528034"/>
            <a:ext cx="10515600" cy="5648929"/>
          </a:xfrm>
        </p:spPr>
        <p:txBody>
          <a:bodyPr/>
          <a:lstStyle/>
          <a:p>
            <a:pPr marL="0" indent="0">
              <a:buNone/>
            </a:pPr>
            <a:r>
              <a:rPr lang="el-GR" dirty="0" smtClean="0"/>
              <a:t>  </a:t>
            </a:r>
            <a:endParaRPr lang="el-GR" dirty="0"/>
          </a:p>
        </p:txBody>
      </p:sp>
      <p:pic>
        <p:nvPicPr>
          <p:cNvPr id="4" name="3 - Θέση περιεχομένου" descr="C:\Users\user\Desktop\ΑΓΕΝΗΣ ΜΟΣΧΕΥΜΑΤΑ\ΦΩΤΟ  ΟΡΜΟΝΕΣ ΡΙΖΟΒΟΛΙΑΣ.jpg"/>
          <p:cNvPicPr>
            <a:picLocks/>
          </p:cNvPicPr>
          <p:nvPr/>
        </p:nvPicPr>
        <p:blipFill>
          <a:blip r:embed="rId2" cstate="print"/>
          <a:srcRect/>
          <a:stretch>
            <a:fillRect/>
          </a:stretch>
        </p:blipFill>
        <p:spPr bwMode="auto">
          <a:xfrm>
            <a:off x="1936124" y="278440"/>
            <a:ext cx="8319751" cy="5898523"/>
          </a:xfrm>
          <a:prstGeom prst="rect">
            <a:avLst/>
          </a:prstGeom>
          <a:noFill/>
          <a:ln w="9525">
            <a:noFill/>
            <a:miter lim="800000"/>
            <a:headEnd/>
            <a:tailEnd/>
          </a:ln>
        </p:spPr>
      </p:pic>
      <p:sp>
        <p:nvSpPr>
          <p:cNvPr id="5" name="Ορθογώνιο 4"/>
          <p:cNvSpPr/>
          <p:nvPr/>
        </p:nvSpPr>
        <p:spPr>
          <a:xfrm>
            <a:off x="5280337" y="6176963"/>
            <a:ext cx="2704564" cy="430887"/>
          </a:xfrm>
          <a:prstGeom prst="rect">
            <a:avLst/>
          </a:prstGeom>
        </p:spPr>
        <p:txBody>
          <a:bodyPr wrap="square">
            <a:spAutoFit/>
          </a:bodyPr>
          <a:lstStyle/>
          <a:p>
            <a:pPr algn="ctr"/>
            <a:r>
              <a:rPr lang="el-GR" sz="2200" dirty="0"/>
              <a:t>Ορμόνες  </a:t>
            </a:r>
            <a:r>
              <a:rPr lang="el-GR" sz="2200" dirty="0" smtClean="0"/>
              <a:t>ριζοβολίας.</a:t>
            </a:r>
            <a:endParaRPr lang="el-GR" sz="2200" dirty="0"/>
          </a:p>
        </p:txBody>
      </p:sp>
    </p:spTree>
    <p:extLst>
      <p:ext uri="{BB962C8B-B14F-4D97-AF65-F5344CB8AC3E}">
        <p14:creationId xmlns:p14="http://schemas.microsoft.com/office/powerpoint/2010/main" val="932520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772732"/>
            <a:ext cx="10662634" cy="5404231"/>
          </a:xfrm>
        </p:spPr>
        <p:txBody>
          <a:bodyPr/>
          <a:lstStyle/>
          <a:p>
            <a:pPr>
              <a:buFont typeface="Wingdings" panose="05000000000000000000" pitchFamily="2" charset="2"/>
              <a:buChar char="§"/>
            </a:pPr>
            <a:r>
              <a:rPr lang="el-GR" dirty="0" smtClean="0"/>
              <a:t>  Όταν στεγνώσουν τα μοσχεύματα </a:t>
            </a:r>
            <a:r>
              <a:rPr lang="el-GR" dirty="0" err="1" smtClean="0"/>
              <a:t>στρωματώνονται</a:t>
            </a:r>
            <a:r>
              <a:rPr lang="el-GR" dirty="0" smtClean="0"/>
              <a:t> στην ύπαιθρο σε υγρή άμμο. Η </a:t>
            </a:r>
            <a:r>
              <a:rPr lang="el-GR" dirty="0" err="1" smtClean="0"/>
              <a:t>στρωμάτωση</a:t>
            </a:r>
            <a:r>
              <a:rPr lang="el-GR" dirty="0" smtClean="0"/>
              <a:t> μπορεί να γίνει και σε κιβώτια με υγρή άμμο ή </a:t>
            </a:r>
            <a:r>
              <a:rPr lang="el-GR" dirty="0" err="1" smtClean="0"/>
              <a:t>περλίτη</a:t>
            </a:r>
            <a:r>
              <a:rPr lang="el-GR" dirty="0" smtClean="0"/>
              <a:t> με τύρφη και σε θερμοκρασία από 5</a:t>
            </a:r>
            <a:r>
              <a:rPr lang="el-GR" baseline="30000" dirty="0" smtClean="0"/>
              <a:t>ο</a:t>
            </a:r>
            <a:r>
              <a:rPr lang="el-GR" dirty="0" smtClean="0"/>
              <a:t> έως 15</a:t>
            </a:r>
            <a:r>
              <a:rPr lang="el-GR" baseline="30000" dirty="0" smtClean="0"/>
              <a:t>ο</a:t>
            </a:r>
            <a:r>
              <a:rPr lang="el-GR" dirty="0" smtClean="0"/>
              <a:t> </a:t>
            </a:r>
            <a:r>
              <a:rPr lang="en-US" dirty="0" smtClean="0"/>
              <a:t>C</a:t>
            </a:r>
            <a:r>
              <a:rPr lang="el-GR" dirty="0" smtClean="0"/>
              <a:t>.</a:t>
            </a:r>
          </a:p>
          <a:p>
            <a:pPr>
              <a:buFont typeface="Wingdings" panose="05000000000000000000" pitchFamily="2" charset="2"/>
              <a:buChar char="§"/>
            </a:pPr>
            <a:r>
              <a:rPr lang="el-GR" dirty="0"/>
              <a:t> </a:t>
            </a:r>
            <a:r>
              <a:rPr lang="el-GR" dirty="0" smtClean="0"/>
              <a:t>Για είδη που ριζοβολούν δύσκολα, μετά την εφαρμογή ορμόνης </a:t>
            </a:r>
            <a:r>
              <a:rPr lang="el-GR" dirty="0" err="1" smtClean="0"/>
              <a:t>ριζο</a:t>
            </a:r>
            <a:r>
              <a:rPr lang="el-GR" dirty="0" smtClean="0"/>
              <a:t>- </a:t>
            </a:r>
            <a:r>
              <a:rPr lang="el-GR" dirty="0" err="1" smtClean="0"/>
              <a:t>βολίας</a:t>
            </a:r>
            <a:r>
              <a:rPr lang="el-GR" dirty="0" smtClean="0"/>
              <a:t> στη βάση των μοσχευμάτων, μεταφέρονται αυτά στο σύστημα θέρμανσης της βάσης του μοσχεύματος ή αλλιώς τζάκι ριζοβολίας.</a:t>
            </a:r>
            <a:endParaRPr lang="el-GR" dirty="0"/>
          </a:p>
        </p:txBody>
      </p:sp>
    </p:spTree>
    <p:extLst>
      <p:ext uri="{BB962C8B-B14F-4D97-AF65-F5344CB8AC3E}">
        <p14:creationId xmlns:p14="http://schemas.microsoft.com/office/powerpoint/2010/main" val="823473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25004" y="502276"/>
            <a:ext cx="11475076" cy="5674687"/>
          </a:xfrm>
        </p:spPr>
        <p:txBody>
          <a:bodyPr>
            <a:normAutofit/>
          </a:bodyPr>
          <a:lstStyle/>
          <a:p>
            <a:pPr marL="0" indent="0">
              <a:buNone/>
            </a:pPr>
            <a:r>
              <a:rPr lang="el-GR" dirty="0" smtClean="0"/>
              <a:t>  Τζάκι ριζοβολίας</a:t>
            </a:r>
          </a:p>
          <a:p>
            <a:r>
              <a:rPr lang="en-US" dirty="0" smtClean="0"/>
              <a:t> </a:t>
            </a:r>
            <a:r>
              <a:rPr lang="el-GR" dirty="0" smtClean="0"/>
              <a:t>Κλειστός χώρος με καλή στράγγιση,</a:t>
            </a:r>
          </a:p>
          <a:p>
            <a:r>
              <a:rPr lang="el-GR" dirty="0"/>
              <a:t> </a:t>
            </a:r>
            <a:r>
              <a:rPr lang="el-GR" dirty="0" smtClean="0"/>
              <a:t>στο κάτω μέρος του οποίου υπάρχει δίκτυο ηλεκτρικών αντιστάσεων ή σωληνώσεων με ζεστό νερό για τη θέρμανση της βάσης των μοσχευμάτων,</a:t>
            </a:r>
          </a:p>
          <a:p>
            <a:r>
              <a:rPr lang="el-GR" dirty="0"/>
              <a:t> </a:t>
            </a:r>
            <a:r>
              <a:rPr lang="el-GR" dirty="0" smtClean="0"/>
              <a:t>με σύνηθες υπόστρωμα, τύρφης (συγκρατεί υγρασία) και άμμου (καλό αερισμό), ύψους 25-30 εκ.</a:t>
            </a:r>
          </a:p>
          <a:p>
            <a:r>
              <a:rPr lang="el-GR" dirty="0"/>
              <a:t> </a:t>
            </a:r>
            <a:r>
              <a:rPr lang="el-GR" dirty="0" smtClean="0"/>
              <a:t>κατακόρυφη η τοποθέτηση μοσχευμάτων με απόσταση της βάσης αυτών </a:t>
            </a:r>
            <a:r>
              <a:rPr lang="el-GR" dirty="0"/>
              <a:t>κατά 3 έως 4 </a:t>
            </a:r>
            <a:r>
              <a:rPr lang="el-GR" dirty="0" smtClean="0"/>
              <a:t>εκ. από τις ηλεκτρικές αντιστάσεις,</a:t>
            </a:r>
          </a:p>
          <a:p>
            <a:r>
              <a:rPr lang="el-GR" dirty="0"/>
              <a:t> </a:t>
            </a:r>
            <a:r>
              <a:rPr lang="el-GR" dirty="0" smtClean="0"/>
              <a:t>και ρύθμιση της θερμοκρασίας στη βάση των μοσχευμάτων από 20</a:t>
            </a:r>
            <a:r>
              <a:rPr lang="el-GR" baseline="30000" dirty="0" smtClean="0"/>
              <a:t>ο</a:t>
            </a:r>
            <a:r>
              <a:rPr lang="el-GR" dirty="0" smtClean="0"/>
              <a:t> έως 28</a:t>
            </a:r>
            <a:r>
              <a:rPr lang="el-GR" baseline="30000" dirty="0" smtClean="0"/>
              <a:t>ο</a:t>
            </a:r>
            <a:r>
              <a:rPr lang="el-GR" dirty="0" smtClean="0"/>
              <a:t> </a:t>
            </a:r>
            <a:r>
              <a:rPr lang="en-US" dirty="0" smtClean="0"/>
              <a:t>C</a:t>
            </a:r>
            <a:r>
              <a:rPr lang="el-GR" dirty="0" smtClean="0"/>
              <a:t> με τη θερμοκρασία στην κορυφή τους μικρότερη κατά 5</a:t>
            </a:r>
            <a:r>
              <a:rPr lang="el-GR" baseline="30000" dirty="0" smtClean="0"/>
              <a:t>ο</a:t>
            </a:r>
            <a:r>
              <a:rPr lang="el-GR" dirty="0" smtClean="0"/>
              <a:t> με 6</a:t>
            </a:r>
            <a:r>
              <a:rPr lang="el-GR" baseline="30000" dirty="0" smtClean="0"/>
              <a:t>ο</a:t>
            </a:r>
            <a:r>
              <a:rPr lang="el-GR" dirty="0" smtClean="0"/>
              <a:t> </a:t>
            </a:r>
            <a:r>
              <a:rPr lang="en-US" dirty="0" smtClean="0"/>
              <a:t>C.</a:t>
            </a:r>
            <a:r>
              <a:rPr lang="el-GR" dirty="0" smtClean="0"/>
              <a:t> </a:t>
            </a:r>
          </a:p>
          <a:p>
            <a:pPr marL="0" indent="0">
              <a:buNone/>
            </a:pPr>
            <a:r>
              <a:rPr lang="el-GR" dirty="0"/>
              <a:t> </a:t>
            </a:r>
            <a:r>
              <a:rPr lang="el-GR" dirty="0" smtClean="0"/>
              <a:t> Διάρκεια παραμονής των μοσχευμάτων στο τζάκι ριζοβολίας 2-4 εβδομάδες.</a:t>
            </a:r>
            <a:endParaRPr lang="el-GR" dirty="0"/>
          </a:p>
        </p:txBody>
      </p:sp>
    </p:spTree>
    <p:extLst>
      <p:ext uri="{BB962C8B-B14F-4D97-AF65-F5344CB8AC3E}">
        <p14:creationId xmlns:p14="http://schemas.microsoft.com/office/powerpoint/2010/main" val="2563883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553792"/>
            <a:ext cx="10636876" cy="5623171"/>
          </a:xfrm>
        </p:spPr>
        <p:txBody>
          <a:bodyPr>
            <a:normAutofit fontScale="92500" lnSpcReduction="20000"/>
          </a:bodyPr>
          <a:lstStyle/>
          <a:p>
            <a:pPr algn="just">
              <a:buNone/>
            </a:pPr>
            <a:r>
              <a:rPr lang="el-GR" dirty="0" smtClean="0"/>
              <a:t>  </a:t>
            </a:r>
            <a:r>
              <a:rPr lang="el-GR" sz="3000" dirty="0" smtClean="0">
                <a:solidFill>
                  <a:srgbClr val="00B050"/>
                </a:solidFill>
              </a:rPr>
              <a:t>Σε </a:t>
            </a:r>
            <a:r>
              <a:rPr lang="el-GR" sz="3000" dirty="0">
                <a:solidFill>
                  <a:srgbClr val="00B050"/>
                </a:solidFill>
              </a:rPr>
              <a:t>είδη που ριζοβολούν εύκολα, όπως στη συκιά, τα </a:t>
            </a:r>
            <a:r>
              <a:rPr lang="el-GR" sz="3000" dirty="0" smtClean="0">
                <a:solidFill>
                  <a:srgbClr val="00B050"/>
                </a:solidFill>
              </a:rPr>
              <a:t>μοσχεύματα μόλις</a:t>
            </a:r>
          </a:p>
          <a:p>
            <a:pPr algn="just">
              <a:buNone/>
            </a:pPr>
            <a:r>
              <a:rPr lang="el-GR" sz="3000" dirty="0" smtClean="0">
                <a:solidFill>
                  <a:srgbClr val="00B050"/>
                </a:solidFill>
              </a:rPr>
              <a:t>κοπούν </a:t>
            </a:r>
            <a:r>
              <a:rPr lang="el-GR" sz="3000" dirty="0">
                <a:solidFill>
                  <a:srgbClr val="00B050"/>
                </a:solidFill>
              </a:rPr>
              <a:t>μπορούν να </a:t>
            </a:r>
            <a:r>
              <a:rPr lang="el-GR" sz="3000" dirty="0" err="1">
                <a:solidFill>
                  <a:srgbClr val="00B050"/>
                </a:solidFill>
              </a:rPr>
              <a:t>στρωματωθούν</a:t>
            </a:r>
            <a:r>
              <a:rPr lang="el-GR" sz="3000" dirty="0">
                <a:solidFill>
                  <a:srgbClr val="00B050"/>
                </a:solidFill>
              </a:rPr>
              <a:t> στο έδαφος χωρίς την </a:t>
            </a:r>
            <a:r>
              <a:rPr lang="el-GR" sz="3000" dirty="0" smtClean="0">
                <a:solidFill>
                  <a:srgbClr val="00B050"/>
                </a:solidFill>
              </a:rPr>
              <a:t>εφαρμογή </a:t>
            </a:r>
          </a:p>
          <a:p>
            <a:pPr algn="just">
              <a:buNone/>
            </a:pPr>
            <a:r>
              <a:rPr lang="el-GR" sz="3000" dirty="0" smtClean="0">
                <a:solidFill>
                  <a:srgbClr val="00B050"/>
                </a:solidFill>
              </a:rPr>
              <a:t>ορμόνης </a:t>
            </a:r>
            <a:r>
              <a:rPr lang="el-GR" sz="3000" dirty="0">
                <a:solidFill>
                  <a:srgbClr val="00B050"/>
                </a:solidFill>
              </a:rPr>
              <a:t>ριζοβολίας</a:t>
            </a:r>
            <a:r>
              <a:rPr lang="el-GR" sz="3000" dirty="0"/>
              <a:t>. </a:t>
            </a:r>
          </a:p>
          <a:p>
            <a:pPr algn="just">
              <a:buNone/>
            </a:pPr>
            <a:r>
              <a:rPr lang="el-GR" sz="3000" i="1" dirty="0" smtClean="0">
                <a:solidFill>
                  <a:srgbClr val="0070C0"/>
                </a:solidFill>
              </a:rPr>
              <a:t> </a:t>
            </a:r>
            <a:r>
              <a:rPr lang="el-GR" sz="3000" dirty="0" smtClean="0">
                <a:solidFill>
                  <a:srgbClr val="0070C0"/>
                </a:solidFill>
              </a:rPr>
              <a:t>Εάν </a:t>
            </a:r>
            <a:r>
              <a:rPr lang="el-GR" sz="3000" dirty="0">
                <a:solidFill>
                  <a:srgbClr val="0070C0"/>
                </a:solidFill>
              </a:rPr>
              <a:t>τα μοσχεύματα τοποθετηθούν στο σύστημα θέρμανσης της </a:t>
            </a:r>
            <a:r>
              <a:rPr lang="el-GR" sz="3000" dirty="0" smtClean="0">
                <a:solidFill>
                  <a:srgbClr val="0070C0"/>
                </a:solidFill>
              </a:rPr>
              <a:t>βάσης </a:t>
            </a:r>
          </a:p>
          <a:p>
            <a:pPr algn="just">
              <a:buNone/>
            </a:pPr>
            <a:r>
              <a:rPr lang="el-GR" sz="3000" dirty="0" smtClean="0">
                <a:solidFill>
                  <a:srgbClr val="0070C0"/>
                </a:solidFill>
              </a:rPr>
              <a:t>το Φθινόπωρο</a:t>
            </a:r>
            <a:r>
              <a:rPr lang="el-GR" sz="3000" dirty="0">
                <a:solidFill>
                  <a:srgbClr val="0070C0"/>
                </a:solidFill>
              </a:rPr>
              <a:t>, παραμένουν εκεί μέχρι να σχηματισθεί ο </a:t>
            </a:r>
            <a:r>
              <a:rPr lang="el-GR" sz="3000" dirty="0" smtClean="0">
                <a:solidFill>
                  <a:srgbClr val="0070C0"/>
                </a:solidFill>
              </a:rPr>
              <a:t>″</a:t>
            </a:r>
            <a:r>
              <a:rPr lang="el-GR" sz="3000" dirty="0">
                <a:solidFill>
                  <a:srgbClr val="0070C0"/>
                </a:solidFill>
              </a:rPr>
              <a:t>κάλλος″ και </a:t>
            </a:r>
            <a:endParaRPr lang="el-GR" sz="3000" dirty="0" smtClean="0">
              <a:solidFill>
                <a:srgbClr val="0070C0"/>
              </a:solidFill>
            </a:endParaRPr>
          </a:p>
          <a:p>
            <a:pPr algn="just">
              <a:buNone/>
            </a:pPr>
            <a:r>
              <a:rPr lang="el-GR" sz="3000" dirty="0" smtClean="0">
                <a:solidFill>
                  <a:srgbClr val="0070C0"/>
                </a:solidFill>
              </a:rPr>
              <a:t>οι </a:t>
            </a:r>
            <a:r>
              <a:rPr lang="el-GR" sz="3000" dirty="0">
                <a:solidFill>
                  <a:srgbClr val="0070C0"/>
                </a:solidFill>
              </a:rPr>
              <a:t>καταβολές των ριζών. Κατόπιν </a:t>
            </a:r>
            <a:r>
              <a:rPr lang="el-GR" sz="3000" dirty="0" err="1">
                <a:solidFill>
                  <a:srgbClr val="0070C0"/>
                </a:solidFill>
              </a:rPr>
              <a:t>στρωματώνονται</a:t>
            </a:r>
            <a:r>
              <a:rPr lang="el-GR" sz="3000" dirty="0">
                <a:solidFill>
                  <a:srgbClr val="0070C0"/>
                </a:solidFill>
              </a:rPr>
              <a:t> σε </a:t>
            </a:r>
            <a:r>
              <a:rPr lang="el-GR" sz="3000" dirty="0" smtClean="0">
                <a:solidFill>
                  <a:srgbClr val="0070C0"/>
                </a:solidFill>
              </a:rPr>
              <a:t>άμμο </a:t>
            </a:r>
            <a:r>
              <a:rPr lang="el-GR" sz="3000" dirty="0">
                <a:solidFill>
                  <a:srgbClr val="0070C0"/>
                </a:solidFill>
              </a:rPr>
              <a:t>και </a:t>
            </a:r>
            <a:r>
              <a:rPr lang="el-GR" sz="3000" dirty="0" err="1" smtClean="0">
                <a:solidFill>
                  <a:srgbClr val="0070C0"/>
                </a:solidFill>
              </a:rPr>
              <a:t>παρα</a:t>
            </a:r>
            <a:r>
              <a:rPr lang="el-GR" sz="3000" dirty="0" smtClean="0">
                <a:solidFill>
                  <a:srgbClr val="0070C0"/>
                </a:solidFill>
              </a:rPr>
              <a:t>-</a:t>
            </a:r>
          </a:p>
          <a:p>
            <a:pPr algn="just">
              <a:buNone/>
            </a:pPr>
            <a:r>
              <a:rPr lang="el-GR" sz="3000" dirty="0" smtClean="0">
                <a:solidFill>
                  <a:srgbClr val="0070C0"/>
                </a:solidFill>
              </a:rPr>
              <a:t>μένουν </a:t>
            </a:r>
            <a:r>
              <a:rPr lang="el-GR" sz="3000" dirty="0" err="1">
                <a:solidFill>
                  <a:srgbClr val="0070C0"/>
                </a:solidFill>
              </a:rPr>
              <a:t>στρωματωμένα</a:t>
            </a:r>
            <a:r>
              <a:rPr lang="el-GR" sz="3000" dirty="0">
                <a:solidFill>
                  <a:srgbClr val="0070C0"/>
                </a:solidFill>
              </a:rPr>
              <a:t> στην ύπαιθρο μέχρι τις </a:t>
            </a:r>
            <a:r>
              <a:rPr lang="el-GR" sz="3000" dirty="0" smtClean="0">
                <a:solidFill>
                  <a:srgbClr val="0070C0"/>
                </a:solidFill>
              </a:rPr>
              <a:t>αρχές </a:t>
            </a:r>
            <a:r>
              <a:rPr lang="el-GR" sz="3000" dirty="0">
                <a:solidFill>
                  <a:srgbClr val="0070C0"/>
                </a:solidFill>
              </a:rPr>
              <a:t>της </a:t>
            </a:r>
            <a:r>
              <a:rPr lang="el-GR" sz="3000" dirty="0" smtClean="0">
                <a:solidFill>
                  <a:srgbClr val="0070C0"/>
                </a:solidFill>
              </a:rPr>
              <a:t>Άνοιξης</a:t>
            </a:r>
            <a:r>
              <a:rPr lang="el-GR" sz="3000" dirty="0">
                <a:solidFill>
                  <a:srgbClr val="0070C0"/>
                </a:solidFill>
              </a:rPr>
              <a:t>. </a:t>
            </a:r>
            <a:r>
              <a:rPr lang="el-GR" sz="3000" dirty="0" smtClean="0">
                <a:solidFill>
                  <a:srgbClr val="0070C0"/>
                </a:solidFill>
              </a:rPr>
              <a:t>Με-</a:t>
            </a:r>
          </a:p>
          <a:p>
            <a:pPr algn="just">
              <a:buNone/>
            </a:pPr>
            <a:r>
              <a:rPr lang="el-GR" sz="3000" dirty="0" err="1" smtClean="0">
                <a:solidFill>
                  <a:srgbClr val="0070C0"/>
                </a:solidFill>
              </a:rPr>
              <a:t>τά</a:t>
            </a:r>
            <a:r>
              <a:rPr lang="el-GR" sz="3000" dirty="0" smtClean="0">
                <a:solidFill>
                  <a:srgbClr val="0070C0"/>
                </a:solidFill>
              </a:rPr>
              <a:t> </a:t>
            </a:r>
            <a:r>
              <a:rPr lang="el-GR" sz="3000" dirty="0">
                <a:solidFill>
                  <a:srgbClr val="0070C0"/>
                </a:solidFill>
              </a:rPr>
              <a:t>φυτεύονται σε σακούλες ή στην </a:t>
            </a:r>
            <a:r>
              <a:rPr lang="el-GR" sz="3000" dirty="0" smtClean="0">
                <a:solidFill>
                  <a:srgbClr val="0070C0"/>
                </a:solidFill>
              </a:rPr>
              <a:t>οριστική τους </a:t>
            </a:r>
            <a:r>
              <a:rPr lang="el-GR" sz="3000" dirty="0">
                <a:solidFill>
                  <a:srgbClr val="0070C0"/>
                </a:solidFill>
              </a:rPr>
              <a:t>θέση στο φυτώριο.</a:t>
            </a:r>
          </a:p>
          <a:p>
            <a:pPr algn="just">
              <a:buNone/>
            </a:pPr>
            <a:r>
              <a:rPr lang="el-GR" sz="3000" i="1" dirty="0">
                <a:solidFill>
                  <a:srgbClr val="7030A0"/>
                </a:solidFill>
              </a:rPr>
              <a:t> </a:t>
            </a:r>
            <a:r>
              <a:rPr lang="el-GR" sz="3000" dirty="0">
                <a:solidFill>
                  <a:srgbClr val="7030A0"/>
                </a:solidFill>
              </a:rPr>
              <a:t>Εάν όμως τα μοσχεύματα τοποθετηθούν στο σύστημα </a:t>
            </a:r>
            <a:r>
              <a:rPr lang="el-GR" sz="3000" dirty="0" smtClean="0">
                <a:solidFill>
                  <a:srgbClr val="7030A0"/>
                </a:solidFill>
              </a:rPr>
              <a:t>θέρμανσης της </a:t>
            </a:r>
          </a:p>
          <a:p>
            <a:pPr algn="just">
              <a:buNone/>
            </a:pPr>
            <a:r>
              <a:rPr lang="el-GR" sz="3000" dirty="0" smtClean="0">
                <a:solidFill>
                  <a:srgbClr val="7030A0"/>
                </a:solidFill>
              </a:rPr>
              <a:t>βάσης </a:t>
            </a:r>
            <a:r>
              <a:rPr lang="el-GR" sz="3000" dirty="0">
                <a:solidFill>
                  <a:srgbClr val="7030A0"/>
                </a:solidFill>
              </a:rPr>
              <a:t>αργά το </a:t>
            </a:r>
            <a:r>
              <a:rPr lang="el-GR" sz="3000" dirty="0" smtClean="0">
                <a:solidFill>
                  <a:srgbClr val="7030A0"/>
                </a:solidFill>
              </a:rPr>
              <a:t>Χειμώνα</a:t>
            </a:r>
            <a:r>
              <a:rPr lang="el-GR" sz="3000" dirty="0">
                <a:solidFill>
                  <a:srgbClr val="7030A0"/>
                </a:solidFill>
              </a:rPr>
              <a:t>, τότε μετά το σχηματισμό του </a:t>
            </a:r>
            <a:r>
              <a:rPr lang="el-GR" sz="3000" dirty="0" err="1" smtClean="0">
                <a:solidFill>
                  <a:srgbClr val="7030A0"/>
                </a:solidFill>
              </a:rPr>
              <a:t>κάλλου</a:t>
            </a:r>
            <a:r>
              <a:rPr lang="el-GR" sz="3000" dirty="0" smtClean="0">
                <a:solidFill>
                  <a:srgbClr val="7030A0"/>
                </a:solidFill>
              </a:rPr>
              <a:t> και των</a:t>
            </a:r>
          </a:p>
          <a:p>
            <a:pPr algn="just">
              <a:buNone/>
            </a:pPr>
            <a:r>
              <a:rPr lang="el-GR" sz="3000" dirty="0" smtClean="0">
                <a:solidFill>
                  <a:srgbClr val="7030A0"/>
                </a:solidFill>
              </a:rPr>
              <a:t>καταβολών </a:t>
            </a:r>
            <a:r>
              <a:rPr lang="el-GR" sz="3000" dirty="0">
                <a:solidFill>
                  <a:srgbClr val="7030A0"/>
                </a:solidFill>
              </a:rPr>
              <a:t>των ριζών, φυτεύονται αμέσως σε σακούλες </a:t>
            </a:r>
            <a:r>
              <a:rPr lang="el-GR" sz="3000" dirty="0" smtClean="0">
                <a:solidFill>
                  <a:srgbClr val="7030A0"/>
                </a:solidFill>
              </a:rPr>
              <a:t>ή στην </a:t>
            </a:r>
            <a:r>
              <a:rPr lang="el-GR" sz="3000" dirty="0" err="1" smtClean="0">
                <a:solidFill>
                  <a:srgbClr val="7030A0"/>
                </a:solidFill>
              </a:rPr>
              <a:t>οριστι</a:t>
            </a:r>
            <a:r>
              <a:rPr lang="el-GR" sz="3000" dirty="0" smtClean="0">
                <a:solidFill>
                  <a:srgbClr val="7030A0"/>
                </a:solidFill>
              </a:rPr>
              <a:t>-</a:t>
            </a:r>
          </a:p>
          <a:p>
            <a:pPr algn="just">
              <a:buNone/>
            </a:pPr>
            <a:r>
              <a:rPr lang="el-GR" sz="3000" dirty="0" err="1" smtClean="0">
                <a:solidFill>
                  <a:srgbClr val="7030A0"/>
                </a:solidFill>
              </a:rPr>
              <a:t>κή</a:t>
            </a:r>
            <a:r>
              <a:rPr lang="el-GR" sz="3000" dirty="0" smtClean="0">
                <a:solidFill>
                  <a:srgbClr val="7030A0"/>
                </a:solidFill>
              </a:rPr>
              <a:t> </a:t>
            </a:r>
            <a:r>
              <a:rPr lang="el-GR" sz="3000" dirty="0">
                <a:solidFill>
                  <a:srgbClr val="7030A0"/>
                </a:solidFill>
              </a:rPr>
              <a:t>τους θέση στο φυτώριο</a:t>
            </a:r>
            <a:r>
              <a:rPr lang="el-GR" sz="3000" dirty="0"/>
              <a:t>.</a:t>
            </a:r>
          </a:p>
          <a:p>
            <a:pPr marL="0" indent="0">
              <a:buNone/>
            </a:pPr>
            <a:r>
              <a:rPr lang="el-GR" dirty="0" smtClean="0"/>
              <a:t> </a:t>
            </a:r>
            <a:endParaRPr lang="el-GR" dirty="0"/>
          </a:p>
        </p:txBody>
      </p:sp>
    </p:spTree>
    <p:extLst>
      <p:ext uri="{BB962C8B-B14F-4D97-AF65-F5344CB8AC3E}">
        <p14:creationId xmlns:p14="http://schemas.microsoft.com/office/powerpoint/2010/main" val="3132476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18187" y="875763"/>
            <a:ext cx="11217498" cy="5301200"/>
          </a:xfrm>
        </p:spPr>
        <p:txBody>
          <a:bodyPr/>
          <a:lstStyle/>
          <a:p>
            <a:pPr>
              <a:buNone/>
            </a:pPr>
            <a:r>
              <a:rPr lang="el-GR" dirty="0" smtClean="0"/>
              <a:t> </a:t>
            </a:r>
            <a:r>
              <a:rPr lang="en-US" dirty="0" smtClean="0"/>
              <a:t> </a:t>
            </a:r>
            <a:r>
              <a:rPr lang="el-GR" dirty="0" smtClean="0">
                <a:solidFill>
                  <a:srgbClr val="0070C0"/>
                </a:solidFill>
              </a:rPr>
              <a:t>Στο </a:t>
            </a:r>
            <a:r>
              <a:rPr lang="el-GR" dirty="0">
                <a:solidFill>
                  <a:srgbClr val="0070C0"/>
                </a:solidFill>
              </a:rPr>
              <a:t>φυτώριο τα μοσχεύματα φυτεύονται σε </a:t>
            </a:r>
            <a:r>
              <a:rPr lang="el-GR" dirty="0" smtClean="0">
                <a:solidFill>
                  <a:srgbClr val="0070C0"/>
                </a:solidFill>
              </a:rPr>
              <a:t>γραμμές, διαστάσεων </a:t>
            </a:r>
            <a:r>
              <a:rPr lang="el-GR" dirty="0">
                <a:solidFill>
                  <a:srgbClr val="0070C0"/>
                </a:solidFill>
              </a:rPr>
              <a:t>0,5 </a:t>
            </a:r>
            <a:r>
              <a:rPr lang="en-US" dirty="0" smtClean="0">
                <a:solidFill>
                  <a:srgbClr val="0070C0"/>
                </a:solidFill>
              </a:rPr>
              <a:t>m</a:t>
            </a:r>
            <a:r>
              <a:rPr lang="en-US" dirty="0">
                <a:solidFill>
                  <a:srgbClr val="0070C0"/>
                </a:solidFill>
              </a:rPr>
              <a:t> </a:t>
            </a:r>
            <a:endParaRPr lang="en-US" dirty="0" smtClean="0">
              <a:solidFill>
                <a:srgbClr val="0070C0"/>
              </a:solidFill>
            </a:endParaRPr>
          </a:p>
          <a:p>
            <a:pPr>
              <a:buNone/>
            </a:pPr>
            <a:r>
              <a:rPr lang="el-GR" dirty="0" smtClean="0">
                <a:solidFill>
                  <a:srgbClr val="0070C0"/>
                </a:solidFill>
              </a:rPr>
              <a:t>μεταξύ </a:t>
            </a:r>
            <a:r>
              <a:rPr lang="el-GR" dirty="0">
                <a:solidFill>
                  <a:srgbClr val="0070C0"/>
                </a:solidFill>
              </a:rPr>
              <a:t>των γραμμών και 0,1 </a:t>
            </a:r>
            <a:r>
              <a:rPr lang="en-US" dirty="0">
                <a:solidFill>
                  <a:srgbClr val="0070C0"/>
                </a:solidFill>
              </a:rPr>
              <a:t>m</a:t>
            </a:r>
            <a:r>
              <a:rPr lang="el-GR" dirty="0">
                <a:solidFill>
                  <a:srgbClr val="0070C0"/>
                </a:solidFill>
              </a:rPr>
              <a:t> </a:t>
            </a:r>
            <a:r>
              <a:rPr lang="el-GR" dirty="0" smtClean="0">
                <a:solidFill>
                  <a:srgbClr val="0070C0"/>
                </a:solidFill>
              </a:rPr>
              <a:t>επί της </a:t>
            </a:r>
            <a:r>
              <a:rPr lang="el-GR" dirty="0">
                <a:solidFill>
                  <a:srgbClr val="0070C0"/>
                </a:solidFill>
              </a:rPr>
              <a:t>γραμμής. Το βάθος φύτευσης </a:t>
            </a:r>
            <a:r>
              <a:rPr lang="el-GR" dirty="0" smtClean="0">
                <a:solidFill>
                  <a:srgbClr val="0070C0"/>
                </a:solidFill>
              </a:rPr>
              <a:t>περί</a:t>
            </a:r>
            <a:r>
              <a:rPr lang="en-US" dirty="0" smtClean="0">
                <a:solidFill>
                  <a:srgbClr val="0070C0"/>
                </a:solidFill>
              </a:rPr>
              <a:t>-</a:t>
            </a:r>
          </a:p>
          <a:p>
            <a:pPr>
              <a:buNone/>
            </a:pPr>
            <a:r>
              <a:rPr lang="el-GR" dirty="0" smtClean="0">
                <a:solidFill>
                  <a:srgbClr val="0070C0"/>
                </a:solidFill>
              </a:rPr>
              <a:t>που </a:t>
            </a:r>
            <a:r>
              <a:rPr lang="el-GR" dirty="0">
                <a:solidFill>
                  <a:srgbClr val="0070C0"/>
                </a:solidFill>
              </a:rPr>
              <a:t>10 εκ. </a:t>
            </a:r>
          </a:p>
          <a:p>
            <a:pPr>
              <a:buNone/>
            </a:pPr>
            <a:r>
              <a:rPr lang="en-US" dirty="0" smtClean="0">
                <a:solidFill>
                  <a:srgbClr val="0070C0"/>
                </a:solidFill>
              </a:rPr>
              <a:t>  </a:t>
            </a:r>
            <a:r>
              <a:rPr lang="el-GR" dirty="0" smtClean="0">
                <a:solidFill>
                  <a:srgbClr val="0070C0"/>
                </a:solidFill>
              </a:rPr>
              <a:t>Κατά </a:t>
            </a:r>
            <a:r>
              <a:rPr lang="el-GR" dirty="0">
                <a:solidFill>
                  <a:srgbClr val="0070C0"/>
                </a:solidFill>
              </a:rPr>
              <a:t>τη μεταφορά προστατεύονται με υγρούς </a:t>
            </a:r>
            <a:r>
              <a:rPr lang="el-GR" dirty="0" smtClean="0">
                <a:solidFill>
                  <a:srgbClr val="0070C0"/>
                </a:solidFill>
              </a:rPr>
              <a:t>σάκους για </a:t>
            </a:r>
            <a:r>
              <a:rPr lang="el-GR" dirty="0">
                <a:solidFill>
                  <a:srgbClr val="0070C0"/>
                </a:solidFill>
              </a:rPr>
              <a:t>να μην </a:t>
            </a:r>
            <a:r>
              <a:rPr lang="el-GR" dirty="0" err="1" smtClean="0">
                <a:solidFill>
                  <a:srgbClr val="0070C0"/>
                </a:solidFill>
              </a:rPr>
              <a:t>αφυδα</a:t>
            </a:r>
            <a:r>
              <a:rPr lang="en-US" dirty="0" smtClean="0">
                <a:solidFill>
                  <a:srgbClr val="0070C0"/>
                </a:solidFill>
              </a:rPr>
              <a:t>-</a:t>
            </a:r>
          </a:p>
          <a:p>
            <a:pPr>
              <a:buNone/>
            </a:pPr>
            <a:r>
              <a:rPr lang="el-GR" dirty="0" err="1" smtClean="0">
                <a:solidFill>
                  <a:srgbClr val="0070C0"/>
                </a:solidFill>
              </a:rPr>
              <a:t>τωθεί</a:t>
            </a:r>
            <a:r>
              <a:rPr lang="el-GR" dirty="0" smtClean="0">
                <a:solidFill>
                  <a:srgbClr val="0070C0"/>
                </a:solidFill>
              </a:rPr>
              <a:t> </a:t>
            </a:r>
            <a:r>
              <a:rPr lang="el-GR" dirty="0">
                <a:solidFill>
                  <a:srgbClr val="0070C0"/>
                </a:solidFill>
              </a:rPr>
              <a:t>το ριζικό τους σύστημα και </a:t>
            </a:r>
            <a:r>
              <a:rPr lang="el-GR" dirty="0" smtClean="0">
                <a:solidFill>
                  <a:srgbClr val="0070C0"/>
                </a:solidFill>
              </a:rPr>
              <a:t>κατά </a:t>
            </a:r>
            <a:r>
              <a:rPr lang="el-GR" dirty="0">
                <a:solidFill>
                  <a:srgbClr val="0070C0"/>
                </a:solidFill>
              </a:rPr>
              <a:t>συνέπεια αποτύχουν κατά τη </a:t>
            </a:r>
            <a:r>
              <a:rPr lang="el-GR" dirty="0" err="1" smtClean="0">
                <a:solidFill>
                  <a:srgbClr val="0070C0"/>
                </a:solidFill>
              </a:rPr>
              <a:t>μετα</a:t>
            </a:r>
            <a:r>
              <a:rPr lang="en-US" dirty="0" smtClean="0">
                <a:solidFill>
                  <a:srgbClr val="0070C0"/>
                </a:solidFill>
              </a:rPr>
              <a:t>-</a:t>
            </a:r>
          </a:p>
          <a:p>
            <a:pPr>
              <a:buNone/>
            </a:pPr>
            <a:r>
              <a:rPr lang="el-GR" dirty="0" smtClean="0">
                <a:solidFill>
                  <a:srgbClr val="0070C0"/>
                </a:solidFill>
              </a:rPr>
              <a:t>φύτευση</a:t>
            </a:r>
            <a:r>
              <a:rPr lang="el-GR" dirty="0"/>
              <a:t>. </a:t>
            </a:r>
            <a:endParaRPr lang="el-GR" dirty="0" smtClean="0"/>
          </a:p>
          <a:p>
            <a:pPr>
              <a:buNone/>
            </a:pPr>
            <a:r>
              <a:rPr lang="en-US" b="1" dirty="0" smtClean="0">
                <a:solidFill>
                  <a:srgbClr val="00B050"/>
                </a:solidFill>
              </a:rPr>
              <a:t>  </a:t>
            </a:r>
            <a:r>
              <a:rPr lang="el-GR" dirty="0" smtClean="0">
                <a:solidFill>
                  <a:srgbClr val="00B050"/>
                </a:solidFill>
              </a:rPr>
              <a:t>Τα μοσχεύματα </a:t>
            </a:r>
            <a:r>
              <a:rPr lang="el-GR" dirty="0">
                <a:solidFill>
                  <a:srgbClr val="00B050"/>
                </a:solidFill>
              </a:rPr>
              <a:t>αυτά εμβολιάζονται την επομένη </a:t>
            </a:r>
            <a:r>
              <a:rPr lang="el-GR" dirty="0" smtClean="0">
                <a:solidFill>
                  <a:srgbClr val="00B050"/>
                </a:solidFill>
              </a:rPr>
              <a:t>από της </a:t>
            </a:r>
            <a:r>
              <a:rPr lang="el-GR" dirty="0">
                <a:solidFill>
                  <a:srgbClr val="00B050"/>
                </a:solidFill>
              </a:rPr>
              <a:t>φυτεύσεώς </a:t>
            </a:r>
            <a:r>
              <a:rPr lang="el-GR" dirty="0" smtClean="0">
                <a:solidFill>
                  <a:srgbClr val="00B050"/>
                </a:solidFill>
              </a:rPr>
              <a:t>των</a:t>
            </a:r>
            <a:endParaRPr lang="en-US" dirty="0" smtClean="0">
              <a:solidFill>
                <a:srgbClr val="00B050"/>
              </a:solidFill>
            </a:endParaRPr>
          </a:p>
          <a:p>
            <a:pPr>
              <a:buNone/>
            </a:pPr>
            <a:r>
              <a:rPr lang="el-GR" dirty="0" smtClean="0">
                <a:solidFill>
                  <a:srgbClr val="00B050"/>
                </a:solidFill>
              </a:rPr>
              <a:t>Άνοιξη</a:t>
            </a:r>
            <a:r>
              <a:rPr lang="el-GR" dirty="0">
                <a:solidFill>
                  <a:srgbClr val="00B050"/>
                </a:solidFill>
              </a:rPr>
              <a:t>, τα δε παραγόμενα </a:t>
            </a:r>
            <a:r>
              <a:rPr lang="el-GR" dirty="0" smtClean="0">
                <a:solidFill>
                  <a:srgbClr val="00B050"/>
                </a:solidFill>
              </a:rPr>
              <a:t>δενδρύλλια </a:t>
            </a:r>
            <a:r>
              <a:rPr lang="el-GR" dirty="0">
                <a:solidFill>
                  <a:srgbClr val="00B050"/>
                </a:solidFill>
              </a:rPr>
              <a:t>διατίθενται στο εμπόριο </a:t>
            </a:r>
            <a:r>
              <a:rPr lang="el-GR" dirty="0" smtClean="0">
                <a:solidFill>
                  <a:srgbClr val="00B050"/>
                </a:solidFill>
              </a:rPr>
              <a:t>το </a:t>
            </a:r>
            <a:r>
              <a:rPr lang="el-GR" dirty="0" err="1" smtClean="0">
                <a:solidFill>
                  <a:srgbClr val="00B050"/>
                </a:solidFill>
              </a:rPr>
              <a:t>μεθεπό</a:t>
            </a:r>
            <a:r>
              <a:rPr lang="el-GR" dirty="0" smtClean="0">
                <a:solidFill>
                  <a:srgbClr val="00B050"/>
                </a:solidFill>
              </a:rPr>
              <a:t>-</a:t>
            </a:r>
            <a:endParaRPr lang="en-US" dirty="0" smtClean="0">
              <a:solidFill>
                <a:srgbClr val="00B050"/>
              </a:solidFill>
            </a:endParaRPr>
          </a:p>
          <a:p>
            <a:pPr>
              <a:buNone/>
            </a:pPr>
            <a:r>
              <a:rPr lang="el-GR" dirty="0" err="1" smtClean="0">
                <a:solidFill>
                  <a:srgbClr val="00B050"/>
                </a:solidFill>
              </a:rPr>
              <a:t>μενο</a:t>
            </a:r>
            <a:r>
              <a:rPr lang="el-GR" dirty="0" smtClean="0">
                <a:solidFill>
                  <a:srgbClr val="00B050"/>
                </a:solidFill>
              </a:rPr>
              <a:t> </a:t>
            </a:r>
            <a:r>
              <a:rPr lang="el-GR" dirty="0">
                <a:solidFill>
                  <a:srgbClr val="00B050"/>
                </a:solidFill>
              </a:rPr>
              <a:t>Χ</a:t>
            </a:r>
            <a:r>
              <a:rPr lang="el-GR" dirty="0" smtClean="0">
                <a:solidFill>
                  <a:srgbClr val="00B050"/>
                </a:solidFill>
              </a:rPr>
              <a:t>ειμώνα</a:t>
            </a:r>
            <a:r>
              <a:rPr lang="el-GR" dirty="0">
                <a:solidFill>
                  <a:srgbClr val="00B050"/>
                </a:solidFill>
              </a:rPr>
              <a:t>, δηλαδή ενάμισι </a:t>
            </a:r>
            <a:r>
              <a:rPr lang="el-GR" dirty="0" smtClean="0">
                <a:solidFill>
                  <a:srgbClr val="00B050"/>
                </a:solidFill>
              </a:rPr>
              <a:t>χρόνο μετά τη συλλογή τους. </a:t>
            </a:r>
            <a:endParaRPr lang="el-GR" dirty="0"/>
          </a:p>
        </p:txBody>
      </p:sp>
    </p:spTree>
    <p:extLst>
      <p:ext uri="{BB962C8B-B14F-4D97-AF65-F5344CB8AC3E}">
        <p14:creationId xmlns:p14="http://schemas.microsoft.com/office/powerpoint/2010/main" val="544114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579549"/>
            <a:ext cx="10515600" cy="5597414"/>
          </a:xfrm>
        </p:spPr>
        <p:txBody>
          <a:bodyPr/>
          <a:lstStyle/>
          <a:p>
            <a:pPr marL="0" indent="0">
              <a:buNone/>
            </a:pPr>
            <a:r>
              <a:rPr lang="el-GR" dirty="0" smtClean="0"/>
              <a:t>  </a:t>
            </a:r>
            <a:endParaRPr lang="el-GR" dirty="0"/>
          </a:p>
        </p:txBody>
      </p:sp>
      <p:pic>
        <p:nvPicPr>
          <p:cNvPr id="4" name="Picture 2"/>
          <p:cNvPicPr>
            <a:picLocks noChangeAspect="1" noChangeArrowheads="1"/>
          </p:cNvPicPr>
          <p:nvPr/>
        </p:nvPicPr>
        <p:blipFill>
          <a:blip r:embed="rId2" cstate="print"/>
          <a:srcRect/>
          <a:stretch>
            <a:fillRect/>
          </a:stretch>
        </p:blipFill>
        <p:spPr bwMode="auto">
          <a:xfrm rot="-5400000">
            <a:off x="3086031" y="-370536"/>
            <a:ext cx="5921199" cy="7225048"/>
          </a:xfrm>
          <a:prstGeom prst="rect">
            <a:avLst/>
          </a:prstGeom>
          <a:noFill/>
          <a:ln w="9525">
            <a:noFill/>
            <a:miter lim="800000"/>
            <a:headEnd/>
            <a:tailEnd/>
          </a:ln>
        </p:spPr>
      </p:pic>
      <p:sp>
        <p:nvSpPr>
          <p:cNvPr id="5" name="Ορθογώνιο 4"/>
          <p:cNvSpPr/>
          <p:nvPr/>
        </p:nvSpPr>
        <p:spPr>
          <a:xfrm>
            <a:off x="2614411" y="6297769"/>
            <a:ext cx="6928834" cy="430887"/>
          </a:xfrm>
          <a:prstGeom prst="rect">
            <a:avLst/>
          </a:prstGeom>
        </p:spPr>
        <p:txBody>
          <a:bodyPr wrap="square">
            <a:spAutoFit/>
          </a:bodyPr>
          <a:lstStyle/>
          <a:p>
            <a:r>
              <a:rPr lang="el-GR" sz="2200" dirty="0"/>
              <a:t>Εμβολιασμένα μοσχεύματα </a:t>
            </a:r>
            <a:r>
              <a:rPr lang="el-GR" sz="2200" dirty="0" smtClean="0"/>
              <a:t>Ελιάς  </a:t>
            </a:r>
            <a:r>
              <a:rPr lang="el-GR" sz="2200" dirty="0"/>
              <a:t>σε ατομικά  </a:t>
            </a:r>
            <a:r>
              <a:rPr lang="el-GR" sz="2200" dirty="0" smtClean="0"/>
              <a:t>γλαστράκια.</a:t>
            </a:r>
            <a:endParaRPr lang="el-GR" sz="2200" dirty="0"/>
          </a:p>
        </p:txBody>
      </p:sp>
    </p:spTree>
    <p:extLst>
      <p:ext uri="{BB962C8B-B14F-4D97-AF65-F5344CB8AC3E}">
        <p14:creationId xmlns:p14="http://schemas.microsoft.com/office/powerpoint/2010/main" val="2526752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721217" y="425003"/>
            <a:ext cx="10959921" cy="5751960"/>
          </a:xfrm>
        </p:spPr>
        <p:txBody>
          <a:bodyPr/>
          <a:lstStyle/>
          <a:p>
            <a:pPr>
              <a:buNone/>
            </a:pPr>
            <a:r>
              <a:rPr lang="el-GR" dirty="0" smtClean="0"/>
              <a:t>  </a:t>
            </a:r>
            <a:r>
              <a:rPr lang="el-GR" u="sng" dirty="0" smtClean="0"/>
              <a:t>Φυλλοφόρα μοσχεύματα ημίσκληρου ξύλου </a:t>
            </a:r>
          </a:p>
          <a:p>
            <a:pPr>
              <a:buNone/>
            </a:pPr>
            <a:r>
              <a:rPr lang="el-GR" dirty="0" smtClean="0"/>
              <a:t>Τα φυλλοφόρα μοσχεύματα προέρχονται από βλαστούς το ξύλο των οποί-</a:t>
            </a:r>
          </a:p>
          <a:p>
            <a:pPr>
              <a:buNone/>
            </a:pPr>
            <a:r>
              <a:rPr lang="el-GR" dirty="0" smtClean="0"/>
              <a:t>ων δεν έχει ωριμάσει τελείως. Συνήθως λαμβάνονται τους καλοκαιρινούς</a:t>
            </a:r>
          </a:p>
          <a:p>
            <a:pPr>
              <a:buNone/>
            </a:pPr>
            <a:r>
              <a:rPr lang="el-GR" dirty="0" smtClean="0"/>
              <a:t>μήνες (Ιούνιο – Ιούλιο) από νέους βλαστούς.</a:t>
            </a:r>
          </a:p>
          <a:p>
            <a:pPr>
              <a:buNone/>
            </a:pPr>
            <a:r>
              <a:rPr lang="el-GR" dirty="0" smtClean="0"/>
              <a:t>  </a:t>
            </a:r>
          </a:p>
          <a:p>
            <a:pPr marL="0" indent="0">
              <a:buNone/>
            </a:pPr>
            <a:endParaRPr lang="el-GR" dirty="0"/>
          </a:p>
        </p:txBody>
      </p:sp>
      <p:pic>
        <p:nvPicPr>
          <p:cNvPr id="4" name="Εικόνα 3"/>
          <p:cNvPicPr>
            <a:picLocks noChangeAspect="1"/>
          </p:cNvPicPr>
          <p:nvPr/>
        </p:nvPicPr>
        <p:blipFill>
          <a:blip r:embed="rId2"/>
          <a:stretch>
            <a:fillRect/>
          </a:stretch>
        </p:blipFill>
        <p:spPr>
          <a:xfrm>
            <a:off x="7293425" y="1915907"/>
            <a:ext cx="3898316" cy="4665197"/>
          </a:xfrm>
          <a:prstGeom prst="rect">
            <a:avLst/>
          </a:prstGeom>
        </p:spPr>
      </p:pic>
      <p:pic>
        <p:nvPicPr>
          <p:cNvPr id="1032" name="Picture 8" descr="Πολλαπλασιασμός Φυτών με Μοσχεύματ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060" y="2395471"/>
            <a:ext cx="5759179" cy="4185634"/>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rot="5400000">
            <a:off x="9404399" y="4137616"/>
            <a:ext cx="4456087" cy="430887"/>
          </a:xfrm>
          <a:prstGeom prst="rect">
            <a:avLst/>
          </a:prstGeom>
        </p:spPr>
        <p:txBody>
          <a:bodyPr wrap="square">
            <a:spAutoFit/>
          </a:bodyPr>
          <a:lstStyle/>
          <a:p>
            <a:r>
              <a:rPr lang="el-GR" sz="2200" dirty="0"/>
              <a:t>Έ</a:t>
            </a:r>
            <a:r>
              <a:rPr lang="el-GR" sz="2200" dirty="0" smtClean="0"/>
              <a:t>ρριζο φυλλοφόρο μόσχευμα Ελιάς.</a:t>
            </a:r>
            <a:endParaRPr lang="el-GR" sz="2200" dirty="0"/>
          </a:p>
        </p:txBody>
      </p:sp>
      <p:sp>
        <p:nvSpPr>
          <p:cNvPr id="6" name="Ορθογώνιο 5"/>
          <p:cNvSpPr/>
          <p:nvPr/>
        </p:nvSpPr>
        <p:spPr>
          <a:xfrm rot="4967153">
            <a:off x="-1794264" y="3837993"/>
            <a:ext cx="5068756" cy="769441"/>
          </a:xfrm>
          <a:prstGeom prst="rect">
            <a:avLst/>
          </a:prstGeom>
        </p:spPr>
        <p:txBody>
          <a:bodyPr wrap="square">
            <a:spAutoFit/>
          </a:bodyPr>
          <a:lstStyle/>
          <a:p>
            <a:r>
              <a:rPr lang="el-GR" sz="2200" dirty="0" smtClean="0"/>
              <a:t>Προετοιμασία φυλλοφόρων μοσχευμάτων ημίσκληρου ξύλου.</a:t>
            </a:r>
            <a:endParaRPr lang="el-GR" sz="2200" dirty="0"/>
          </a:p>
        </p:txBody>
      </p:sp>
    </p:spTree>
    <p:extLst>
      <p:ext uri="{BB962C8B-B14F-4D97-AF65-F5344CB8AC3E}">
        <p14:creationId xmlns:p14="http://schemas.microsoft.com/office/powerpoint/2010/main" val="2311695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463639"/>
            <a:ext cx="10546724" cy="5713324"/>
          </a:xfrm>
        </p:spPr>
        <p:txBody>
          <a:bodyPr>
            <a:normAutofit/>
          </a:bodyPr>
          <a:lstStyle/>
          <a:p>
            <a:pPr algn="just">
              <a:buNone/>
            </a:pPr>
            <a:r>
              <a:rPr lang="el-GR" dirty="0" smtClean="0"/>
              <a:t> </a:t>
            </a:r>
            <a:r>
              <a:rPr lang="el-GR" dirty="0">
                <a:solidFill>
                  <a:srgbClr val="00B050"/>
                </a:solidFill>
              </a:rPr>
              <a:t>Τα μοσχεύματα αυτά κόβονται σε μήκος 8-15 εκ. Η τομή </a:t>
            </a:r>
            <a:r>
              <a:rPr lang="el-GR" dirty="0" smtClean="0">
                <a:solidFill>
                  <a:srgbClr val="00B050"/>
                </a:solidFill>
              </a:rPr>
              <a:t>στη </a:t>
            </a:r>
            <a:r>
              <a:rPr lang="el-GR" dirty="0">
                <a:solidFill>
                  <a:srgbClr val="00B050"/>
                </a:solidFill>
              </a:rPr>
              <a:t>βάση </a:t>
            </a:r>
            <a:r>
              <a:rPr lang="el-GR" dirty="0" err="1" smtClean="0">
                <a:solidFill>
                  <a:srgbClr val="00B050"/>
                </a:solidFill>
              </a:rPr>
              <a:t>γί</a:t>
            </a:r>
            <a:r>
              <a:rPr lang="el-GR" dirty="0" smtClean="0">
                <a:solidFill>
                  <a:srgbClr val="00B050"/>
                </a:solidFill>
              </a:rPr>
              <a:t>-</a:t>
            </a:r>
          </a:p>
          <a:p>
            <a:pPr algn="just">
              <a:buNone/>
            </a:pPr>
            <a:r>
              <a:rPr lang="el-GR" dirty="0" err="1" smtClean="0">
                <a:solidFill>
                  <a:srgbClr val="00B050"/>
                </a:solidFill>
              </a:rPr>
              <a:t>νεται</a:t>
            </a:r>
            <a:r>
              <a:rPr lang="el-GR" dirty="0" smtClean="0">
                <a:solidFill>
                  <a:srgbClr val="00B050"/>
                </a:solidFill>
              </a:rPr>
              <a:t> </a:t>
            </a:r>
            <a:r>
              <a:rPr lang="el-GR" dirty="0">
                <a:solidFill>
                  <a:srgbClr val="00B050"/>
                </a:solidFill>
              </a:rPr>
              <a:t>κάτω ακριβώς από το γόνατο. </a:t>
            </a:r>
            <a:r>
              <a:rPr lang="el-GR" dirty="0" smtClean="0">
                <a:solidFill>
                  <a:srgbClr val="00B050"/>
                </a:solidFill>
              </a:rPr>
              <a:t>Αφαιρούνται </a:t>
            </a:r>
            <a:r>
              <a:rPr lang="el-GR" dirty="0">
                <a:solidFill>
                  <a:srgbClr val="00B050"/>
                </a:solidFill>
              </a:rPr>
              <a:t>τα φύλλα της </a:t>
            </a:r>
            <a:r>
              <a:rPr lang="el-GR" dirty="0" smtClean="0">
                <a:solidFill>
                  <a:srgbClr val="00B050"/>
                </a:solidFill>
              </a:rPr>
              <a:t>βάσης</a:t>
            </a:r>
          </a:p>
          <a:p>
            <a:pPr algn="just">
              <a:buNone/>
            </a:pPr>
            <a:r>
              <a:rPr lang="el-GR" dirty="0" smtClean="0">
                <a:solidFill>
                  <a:srgbClr val="00B050"/>
                </a:solidFill>
              </a:rPr>
              <a:t>και </a:t>
            </a:r>
            <a:r>
              <a:rPr lang="el-GR" dirty="0">
                <a:solidFill>
                  <a:srgbClr val="00B050"/>
                </a:solidFill>
              </a:rPr>
              <a:t>μένει ένας μικρός </a:t>
            </a:r>
            <a:r>
              <a:rPr lang="el-GR" dirty="0" smtClean="0">
                <a:solidFill>
                  <a:srgbClr val="00B050"/>
                </a:solidFill>
              </a:rPr>
              <a:t>αριθμός </a:t>
            </a:r>
            <a:r>
              <a:rPr lang="el-GR" dirty="0">
                <a:solidFill>
                  <a:srgbClr val="00B050"/>
                </a:solidFill>
              </a:rPr>
              <a:t>φύλλων στην κορυφή του μοσχεύματος </a:t>
            </a:r>
            <a:endParaRPr lang="el-GR" dirty="0" smtClean="0">
              <a:solidFill>
                <a:srgbClr val="00B050"/>
              </a:solidFill>
            </a:endParaRPr>
          </a:p>
          <a:p>
            <a:pPr algn="just">
              <a:buNone/>
            </a:pPr>
            <a:r>
              <a:rPr lang="el-GR" dirty="0" smtClean="0">
                <a:solidFill>
                  <a:srgbClr val="00B050"/>
                </a:solidFill>
              </a:rPr>
              <a:t>(</a:t>
            </a:r>
            <a:r>
              <a:rPr lang="el-GR" dirty="0">
                <a:solidFill>
                  <a:srgbClr val="00B050"/>
                </a:solidFill>
              </a:rPr>
              <a:t>2-4 </a:t>
            </a:r>
            <a:r>
              <a:rPr lang="el-GR" dirty="0" smtClean="0">
                <a:solidFill>
                  <a:srgbClr val="00B050"/>
                </a:solidFill>
              </a:rPr>
              <a:t>φύλλα</a:t>
            </a:r>
            <a:r>
              <a:rPr lang="el-GR" dirty="0">
                <a:solidFill>
                  <a:srgbClr val="00B050"/>
                </a:solidFill>
              </a:rPr>
              <a:t>). Αν τα φύλλα είναι μεγάλα αφαιρείται το  1/3   ή </a:t>
            </a:r>
            <a:r>
              <a:rPr lang="el-GR" dirty="0" smtClean="0">
                <a:solidFill>
                  <a:srgbClr val="00B050"/>
                </a:solidFill>
              </a:rPr>
              <a:t>το  </a:t>
            </a:r>
            <a:r>
              <a:rPr lang="el-GR" dirty="0">
                <a:solidFill>
                  <a:srgbClr val="00B050"/>
                </a:solidFill>
              </a:rPr>
              <a:t>1/2 </a:t>
            </a:r>
          </a:p>
          <a:p>
            <a:pPr algn="just">
              <a:buNone/>
            </a:pPr>
            <a:r>
              <a:rPr lang="el-GR" dirty="0" smtClean="0">
                <a:solidFill>
                  <a:srgbClr val="00B050"/>
                </a:solidFill>
              </a:rPr>
              <a:t>του </a:t>
            </a:r>
            <a:r>
              <a:rPr lang="el-GR" dirty="0">
                <a:solidFill>
                  <a:srgbClr val="00B050"/>
                </a:solidFill>
              </a:rPr>
              <a:t>ελάσματός τους.</a:t>
            </a:r>
            <a:r>
              <a:rPr lang="el-GR" dirty="0"/>
              <a:t> </a:t>
            </a:r>
            <a:r>
              <a:rPr lang="el-GR" dirty="0">
                <a:solidFill>
                  <a:srgbClr val="00B050"/>
                </a:solidFill>
              </a:rPr>
              <a:t>Με αυτό τον τρόπο </a:t>
            </a:r>
            <a:r>
              <a:rPr lang="el-GR" dirty="0" smtClean="0">
                <a:solidFill>
                  <a:srgbClr val="00B050"/>
                </a:solidFill>
              </a:rPr>
              <a:t>περιορίζεται </a:t>
            </a:r>
            <a:r>
              <a:rPr lang="el-GR" dirty="0">
                <a:solidFill>
                  <a:srgbClr val="00B050"/>
                </a:solidFill>
              </a:rPr>
              <a:t>η διαπνοή </a:t>
            </a:r>
            <a:r>
              <a:rPr lang="el-GR" dirty="0" smtClean="0">
                <a:solidFill>
                  <a:srgbClr val="00B050"/>
                </a:solidFill>
              </a:rPr>
              <a:t>και</a:t>
            </a:r>
          </a:p>
          <a:p>
            <a:pPr algn="just">
              <a:buNone/>
            </a:pPr>
            <a:r>
              <a:rPr lang="el-GR" dirty="0" smtClean="0">
                <a:solidFill>
                  <a:srgbClr val="00B050"/>
                </a:solidFill>
              </a:rPr>
              <a:t>εξοικονομείται </a:t>
            </a:r>
            <a:r>
              <a:rPr lang="el-GR" dirty="0">
                <a:solidFill>
                  <a:srgbClr val="00B050"/>
                </a:solidFill>
              </a:rPr>
              <a:t>χώρος στο </a:t>
            </a:r>
            <a:r>
              <a:rPr lang="el-GR" dirty="0" err="1" smtClean="0">
                <a:solidFill>
                  <a:srgbClr val="00B050"/>
                </a:solidFill>
              </a:rPr>
              <a:t>πολλαπλασιαστήριο</a:t>
            </a:r>
            <a:r>
              <a:rPr lang="el-GR" dirty="0" smtClean="0">
                <a:solidFill>
                  <a:srgbClr val="00B050"/>
                </a:solidFill>
              </a:rPr>
              <a:t>.</a:t>
            </a:r>
          </a:p>
          <a:p>
            <a:pPr algn="just">
              <a:buNone/>
            </a:pPr>
            <a:r>
              <a:rPr lang="el-GR" dirty="0">
                <a:solidFill>
                  <a:srgbClr val="00B050"/>
                </a:solidFill>
              </a:rPr>
              <a:t> </a:t>
            </a:r>
            <a:r>
              <a:rPr lang="el-GR" dirty="0" smtClean="0">
                <a:solidFill>
                  <a:srgbClr val="00B050"/>
                </a:solidFill>
              </a:rPr>
              <a:t> </a:t>
            </a:r>
            <a:r>
              <a:rPr lang="el-GR" dirty="0"/>
              <a:t>Αφού ετοιμασθούν τα μοσχεύματα εφαρμόζεται στη </a:t>
            </a:r>
            <a:r>
              <a:rPr lang="el-GR" dirty="0" smtClean="0"/>
              <a:t>βάση τους </a:t>
            </a:r>
            <a:r>
              <a:rPr lang="el-GR" dirty="0"/>
              <a:t>η </a:t>
            </a:r>
            <a:r>
              <a:rPr lang="el-GR" dirty="0" smtClean="0"/>
              <a:t>κα-</a:t>
            </a:r>
          </a:p>
          <a:p>
            <a:pPr algn="just">
              <a:buNone/>
            </a:pPr>
            <a:r>
              <a:rPr lang="el-GR" dirty="0" err="1" smtClean="0"/>
              <a:t>τάλληλη</a:t>
            </a:r>
            <a:r>
              <a:rPr lang="el-GR" dirty="0" smtClean="0"/>
              <a:t> </a:t>
            </a:r>
            <a:r>
              <a:rPr lang="el-GR" dirty="0"/>
              <a:t>ορμόνη σε σωστή συγκέντρωση. Στη </a:t>
            </a:r>
            <a:r>
              <a:rPr lang="el-GR" dirty="0" smtClean="0"/>
              <a:t>συνεχεία </a:t>
            </a:r>
            <a:r>
              <a:rPr lang="el-GR" dirty="0"/>
              <a:t>φυτεύονται </a:t>
            </a:r>
            <a:r>
              <a:rPr lang="el-GR" dirty="0" smtClean="0"/>
              <a:t>σε</a:t>
            </a:r>
          </a:p>
          <a:p>
            <a:pPr algn="just">
              <a:buNone/>
            </a:pPr>
            <a:r>
              <a:rPr lang="el-GR" dirty="0" smtClean="0"/>
              <a:t>τελάρα </a:t>
            </a:r>
            <a:r>
              <a:rPr lang="el-GR" dirty="0"/>
              <a:t>που περιέχουν μίγμα </a:t>
            </a:r>
            <a:r>
              <a:rPr lang="el-GR" dirty="0" err="1" smtClean="0"/>
              <a:t>περλίτη</a:t>
            </a:r>
            <a:r>
              <a:rPr lang="el-GR" dirty="0" smtClean="0"/>
              <a:t> </a:t>
            </a:r>
            <a:r>
              <a:rPr lang="el-GR" dirty="0"/>
              <a:t>και τύρφης σε αναλογία 1:1 </a:t>
            </a:r>
            <a:r>
              <a:rPr lang="el-GR" dirty="0" smtClean="0"/>
              <a:t>και</a:t>
            </a:r>
          </a:p>
          <a:p>
            <a:pPr algn="just">
              <a:buNone/>
            </a:pPr>
            <a:r>
              <a:rPr lang="el-GR" dirty="0" smtClean="0"/>
              <a:t>μεταφέρονται </a:t>
            </a:r>
            <a:r>
              <a:rPr lang="el-GR" dirty="0"/>
              <a:t>στην </a:t>
            </a:r>
            <a:r>
              <a:rPr lang="el-GR" dirty="0" smtClean="0"/>
              <a:t>υδρονέφωση</a:t>
            </a:r>
            <a:r>
              <a:rPr lang="el-GR" dirty="0"/>
              <a:t>. Τα μοσχεύματα παραμένουν στο </a:t>
            </a:r>
            <a:r>
              <a:rPr lang="el-GR" dirty="0" err="1" smtClean="0"/>
              <a:t>χώ</a:t>
            </a:r>
            <a:r>
              <a:rPr lang="el-GR" dirty="0" smtClean="0"/>
              <a:t>-</a:t>
            </a:r>
          </a:p>
          <a:p>
            <a:pPr algn="just">
              <a:buNone/>
            </a:pPr>
            <a:r>
              <a:rPr lang="el-GR" dirty="0" smtClean="0"/>
              <a:t>ρο αυτό 2-3 </a:t>
            </a:r>
            <a:r>
              <a:rPr lang="el-GR" dirty="0"/>
              <a:t>μήνες, μέχρις ότου αναπτυχθεί το ριζικό σύστημα.</a:t>
            </a:r>
          </a:p>
          <a:p>
            <a:pPr>
              <a:buNone/>
            </a:pPr>
            <a:endParaRPr lang="el-GR" dirty="0">
              <a:solidFill>
                <a:srgbClr val="00B050"/>
              </a:solidFill>
            </a:endParaRPr>
          </a:p>
          <a:p>
            <a:pPr marL="0" indent="0">
              <a:buNone/>
            </a:pPr>
            <a:endParaRPr lang="el-GR" dirty="0"/>
          </a:p>
        </p:txBody>
      </p:sp>
    </p:spTree>
    <p:extLst>
      <p:ext uri="{BB962C8B-B14F-4D97-AF65-F5344CB8AC3E}">
        <p14:creationId xmlns:p14="http://schemas.microsoft.com/office/powerpoint/2010/main" val="1790106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592428"/>
            <a:ext cx="10515600" cy="5584535"/>
          </a:xfrm>
        </p:spPr>
        <p:txBody>
          <a:bodyPr/>
          <a:lstStyle/>
          <a:p>
            <a:pPr marL="0" indent="0">
              <a:buNone/>
            </a:pPr>
            <a:r>
              <a:rPr lang="en-US" dirty="0" smtClean="0"/>
              <a:t>  </a:t>
            </a:r>
            <a:r>
              <a:rPr lang="el-GR" dirty="0" smtClean="0"/>
              <a:t>ΑΓΕΝΗΣ ΠΟΛΛΑΠΛΑΣΙΑΣΜΟΣ</a:t>
            </a:r>
          </a:p>
          <a:p>
            <a:pPr marL="0" indent="0" algn="just">
              <a:buNone/>
            </a:pPr>
            <a:r>
              <a:rPr lang="el-GR" dirty="0"/>
              <a:t> </a:t>
            </a:r>
            <a:r>
              <a:rPr lang="el-GR" dirty="0" smtClean="0"/>
              <a:t> Ο αγενής ή σωματικός πολλαπλασιασμός στα δένδρα μπορεί να πρα-γματοποιηθεί σε διάφορα βλαστικά τμήματα π.χ.  ρίζες, βλαστούς, οφθαλμούς και φύλλα, τα οποία κάτω από κατάλληλες συνθήκες δίνουν αυτοτελή φυτά.  Τα νέα φυτά έχουν την ίδια ακριβώς γενετική σύσταση με το μητρικό φυτό και κατά συνέπεια είναι απολύτως όμοια αναμεταξύ τους.</a:t>
            </a:r>
          </a:p>
          <a:p>
            <a:pPr marL="0" indent="0" algn="just">
              <a:buNone/>
            </a:pPr>
            <a:r>
              <a:rPr lang="el-GR" dirty="0"/>
              <a:t> </a:t>
            </a:r>
            <a:r>
              <a:rPr lang="el-GR" dirty="0" smtClean="0"/>
              <a:t> Λέγοντας κλώνο εννοούμε τα φυτά τα οποία έχουν παραχθεί αγενώς από το ίδιο μητρικό φυτό. </a:t>
            </a:r>
          </a:p>
          <a:p>
            <a:pPr marL="0" indent="0" algn="just">
              <a:buNone/>
            </a:pPr>
            <a:r>
              <a:rPr lang="el-GR" dirty="0"/>
              <a:t> </a:t>
            </a:r>
            <a:r>
              <a:rPr lang="el-GR" dirty="0" smtClean="0"/>
              <a:t> Αγενής </a:t>
            </a:r>
            <a:r>
              <a:rPr lang="el-GR" dirty="0" err="1" smtClean="0"/>
              <a:t>πολ</a:t>
            </a:r>
            <a:r>
              <a:rPr lang="el-GR" dirty="0" smtClean="0"/>
              <a:t>/</a:t>
            </a:r>
            <a:r>
              <a:rPr lang="el-GR" dirty="0" err="1" smtClean="0"/>
              <a:t>σμός</a:t>
            </a:r>
            <a:r>
              <a:rPr lang="el-GR" dirty="0" smtClean="0"/>
              <a:t>         βοηθά και στη διάδοση φυτών που δεν παρά-</a:t>
            </a:r>
            <a:r>
              <a:rPr lang="el-GR" dirty="0" err="1" smtClean="0"/>
              <a:t>γουν</a:t>
            </a:r>
            <a:r>
              <a:rPr lang="el-GR" dirty="0" smtClean="0"/>
              <a:t> σπέρματα π.χ. Σουλτανίνα, Κορινθιακή σταφίδα κ.α.</a:t>
            </a:r>
            <a:endParaRPr lang="el-GR" dirty="0"/>
          </a:p>
        </p:txBody>
      </p:sp>
      <p:sp>
        <p:nvSpPr>
          <p:cNvPr id="4" name="Δεξιό βέλος 3"/>
          <p:cNvSpPr/>
          <p:nvPr/>
        </p:nvSpPr>
        <p:spPr>
          <a:xfrm flipV="1">
            <a:off x="3670479" y="4649273"/>
            <a:ext cx="695459" cy="51514"/>
          </a:xfrm>
          <a:prstGeom prst="rightArrow">
            <a:avLst/>
          </a:prstGeom>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852244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656823"/>
            <a:ext cx="10515600" cy="5520140"/>
          </a:xfrm>
        </p:spPr>
        <p:txBody>
          <a:bodyPr>
            <a:normAutofit/>
          </a:bodyPr>
          <a:lstStyle/>
          <a:p>
            <a:pPr>
              <a:buNone/>
            </a:pPr>
            <a:r>
              <a:rPr lang="el-GR" dirty="0" smtClean="0"/>
              <a:t>  </a:t>
            </a:r>
            <a:r>
              <a:rPr lang="el-GR" u="sng" dirty="0"/>
              <a:t>Φυλλοφόρα μοσχεύματα μαλακού ξύλου</a:t>
            </a:r>
          </a:p>
          <a:p>
            <a:pPr>
              <a:buNone/>
            </a:pPr>
            <a:r>
              <a:rPr lang="el-GR" dirty="0"/>
              <a:t> </a:t>
            </a:r>
            <a:r>
              <a:rPr lang="el-GR" dirty="0">
                <a:solidFill>
                  <a:srgbClr val="00B050"/>
                </a:solidFill>
              </a:rPr>
              <a:t>Τα μοσχεύματα αυτού του είδους προέρχονται από</a:t>
            </a:r>
            <a:r>
              <a:rPr lang="en-US" dirty="0">
                <a:solidFill>
                  <a:srgbClr val="00B050"/>
                </a:solidFill>
              </a:rPr>
              <a:t> </a:t>
            </a:r>
            <a:r>
              <a:rPr lang="el-GR" dirty="0">
                <a:solidFill>
                  <a:srgbClr val="00B050"/>
                </a:solidFill>
              </a:rPr>
              <a:t> </a:t>
            </a:r>
            <a:r>
              <a:rPr lang="el-GR" dirty="0" smtClean="0">
                <a:solidFill>
                  <a:srgbClr val="00B050"/>
                </a:solidFill>
              </a:rPr>
              <a:t>νεαρούς </a:t>
            </a:r>
            <a:r>
              <a:rPr lang="el-GR" dirty="0" err="1" smtClean="0">
                <a:solidFill>
                  <a:srgbClr val="00B050"/>
                </a:solidFill>
              </a:rPr>
              <a:t>τρυφε</a:t>
            </a:r>
            <a:r>
              <a:rPr lang="el-GR" dirty="0" smtClean="0">
                <a:solidFill>
                  <a:srgbClr val="00B050"/>
                </a:solidFill>
              </a:rPr>
              <a:t>-</a:t>
            </a:r>
          </a:p>
          <a:p>
            <a:pPr>
              <a:buNone/>
            </a:pPr>
            <a:r>
              <a:rPr lang="el-GR" dirty="0" err="1" smtClean="0">
                <a:solidFill>
                  <a:srgbClr val="00B050"/>
                </a:solidFill>
              </a:rPr>
              <a:t>ρούς</a:t>
            </a:r>
            <a:r>
              <a:rPr lang="el-GR" dirty="0" smtClean="0">
                <a:solidFill>
                  <a:srgbClr val="00B050"/>
                </a:solidFill>
              </a:rPr>
              <a:t> </a:t>
            </a:r>
            <a:r>
              <a:rPr lang="el-GR" dirty="0">
                <a:solidFill>
                  <a:srgbClr val="00B050"/>
                </a:solidFill>
              </a:rPr>
              <a:t>βλαστούς της Ά</a:t>
            </a:r>
            <a:r>
              <a:rPr lang="el-GR" dirty="0" smtClean="0">
                <a:solidFill>
                  <a:srgbClr val="00B050"/>
                </a:solidFill>
              </a:rPr>
              <a:t>νοιξης</a:t>
            </a:r>
            <a:r>
              <a:rPr lang="el-GR" dirty="0">
                <a:solidFill>
                  <a:srgbClr val="00B050"/>
                </a:solidFill>
              </a:rPr>
              <a:t>. Με</a:t>
            </a:r>
            <a:r>
              <a:rPr lang="en-US" dirty="0">
                <a:solidFill>
                  <a:srgbClr val="00B050"/>
                </a:solidFill>
              </a:rPr>
              <a:t> </a:t>
            </a:r>
            <a:r>
              <a:rPr lang="el-GR" dirty="0">
                <a:solidFill>
                  <a:srgbClr val="00B050"/>
                </a:solidFill>
              </a:rPr>
              <a:t>τέτοια </a:t>
            </a:r>
            <a:r>
              <a:rPr lang="el-GR" dirty="0" smtClean="0">
                <a:solidFill>
                  <a:srgbClr val="00B050"/>
                </a:solidFill>
              </a:rPr>
              <a:t>μοσχεύματα </a:t>
            </a:r>
            <a:r>
              <a:rPr lang="el-GR" dirty="0" err="1" smtClean="0">
                <a:solidFill>
                  <a:srgbClr val="00B050"/>
                </a:solidFill>
              </a:rPr>
              <a:t>πολλαπλασιάζο</a:t>
            </a:r>
            <a:r>
              <a:rPr lang="el-GR" dirty="0" smtClean="0">
                <a:solidFill>
                  <a:srgbClr val="00B050"/>
                </a:solidFill>
              </a:rPr>
              <a:t>-</a:t>
            </a:r>
          </a:p>
          <a:p>
            <a:pPr>
              <a:buNone/>
            </a:pPr>
            <a:r>
              <a:rPr lang="el-GR" dirty="0" err="1" smtClean="0">
                <a:solidFill>
                  <a:srgbClr val="00B050"/>
                </a:solidFill>
              </a:rPr>
              <a:t>νται</a:t>
            </a:r>
            <a:r>
              <a:rPr lang="el-GR" dirty="0" smtClean="0">
                <a:solidFill>
                  <a:srgbClr val="00B050"/>
                </a:solidFill>
              </a:rPr>
              <a:t> </a:t>
            </a:r>
            <a:r>
              <a:rPr lang="el-GR" dirty="0">
                <a:solidFill>
                  <a:srgbClr val="00B050"/>
                </a:solidFill>
              </a:rPr>
              <a:t>πολλοί καλλωπιστικοί </a:t>
            </a:r>
            <a:r>
              <a:rPr lang="el-GR" dirty="0" smtClean="0">
                <a:solidFill>
                  <a:srgbClr val="00B050"/>
                </a:solidFill>
              </a:rPr>
              <a:t>θάμνοι </a:t>
            </a:r>
            <a:r>
              <a:rPr lang="el-GR" dirty="0">
                <a:solidFill>
                  <a:srgbClr val="00B050"/>
                </a:solidFill>
              </a:rPr>
              <a:t>όπως πυράκανθος, πικροδάφνη κ.ά. </a:t>
            </a:r>
          </a:p>
          <a:p>
            <a:pPr>
              <a:buNone/>
            </a:pPr>
            <a:r>
              <a:rPr lang="el-GR" dirty="0">
                <a:solidFill>
                  <a:srgbClr val="00B050"/>
                </a:solidFill>
              </a:rPr>
              <a:t> </a:t>
            </a:r>
            <a:r>
              <a:rPr lang="el-GR" dirty="0" smtClean="0">
                <a:solidFill>
                  <a:srgbClr val="00B050"/>
                </a:solidFill>
              </a:rPr>
              <a:t> Επίσης </a:t>
            </a:r>
            <a:r>
              <a:rPr lang="el-GR" dirty="0">
                <a:solidFill>
                  <a:srgbClr val="00B050"/>
                </a:solidFill>
              </a:rPr>
              <a:t>μοσχεύματα μαλακού ξύλου </a:t>
            </a:r>
            <a:r>
              <a:rPr lang="el-GR" dirty="0" smtClean="0">
                <a:solidFill>
                  <a:srgbClr val="00B050"/>
                </a:solidFill>
              </a:rPr>
              <a:t>Μηλιάς</a:t>
            </a:r>
            <a:r>
              <a:rPr lang="el-GR" dirty="0">
                <a:solidFill>
                  <a:srgbClr val="00B050"/>
                </a:solidFill>
              </a:rPr>
              <a:t>, </a:t>
            </a:r>
            <a:r>
              <a:rPr lang="el-GR" dirty="0" smtClean="0">
                <a:solidFill>
                  <a:srgbClr val="00B050"/>
                </a:solidFill>
              </a:rPr>
              <a:t>Αχλαδιάς</a:t>
            </a:r>
            <a:r>
              <a:rPr lang="el-GR" dirty="0">
                <a:solidFill>
                  <a:srgbClr val="00B050"/>
                </a:solidFill>
              </a:rPr>
              <a:t>, Β</a:t>
            </a:r>
            <a:r>
              <a:rPr lang="el-GR" dirty="0" smtClean="0">
                <a:solidFill>
                  <a:srgbClr val="00B050"/>
                </a:solidFill>
              </a:rPr>
              <a:t>ερικοκιάς</a:t>
            </a:r>
            <a:r>
              <a:rPr lang="el-GR" dirty="0">
                <a:solidFill>
                  <a:srgbClr val="00B050"/>
                </a:solidFill>
              </a:rPr>
              <a:t>, </a:t>
            </a:r>
            <a:endParaRPr lang="el-GR" dirty="0" smtClean="0">
              <a:solidFill>
                <a:srgbClr val="00B050"/>
              </a:solidFill>
            </a:endParaRPr>
          </a:p>
          <a:p>
            <a:pPr>
              <a:buNone/>
            </a:pPr>
            <a:r>
              <a:rPr lang="el-GR" dirty="0" err="1">
                <a:solidFill>
                  <a:srgbClr val="00B050"/>
                </a:solidFill>
              </a:rPr>
              <a:t>Ρ</a:t>
            </a:r>
            <a:r>
              <a:rPr lang="el-GR" dirty="0" err="1" smtClean="0">
                <a:solidFill>
                  <a:srgbClr val="00B050"/>
                </a:solidFill>
              </a:rPr>
              <a:t>οδακινιάς</a:t>
            </a:r>
            <a:r>
              <a:rPr lang="el-GR" dirty="0">
                <a:solidFill>
                  <a:srgbClr val="00B050"/>
                </a:solidFill>
              </a:rPr>
              <a:t>, </a:t>
            </a:r>
            <a:r>
              <a:rPr lang="el-GR" dirty="0" smtClean="0">
                <a:solidFill>
                  <a:srgbClr val="00B050"/>
                </a:solidFill>
              </a:rPr>
              <a:t>Κερασιάς </a:t>
            </a:r>
            <a:r>
              <a:rPr lang="el-GR" dirty="0">
                <a:solidFill>
                  <a:srgbClr val="00B050"/>
                </a:solidFill>
              </a:rPr>
              <a:t>μπορούν να </a:t>
            </a:r>
            <a:r>
              <a:rPr lang="el-GR" dirty="0" smtClean="0">
                <a:solidFill>
                  <a:srgbClr val="00B050"/>
                </a:solidFill>
              </a:rPr>
              <a:t>ριζοβολήσουν </a:t>
            </a:r>
            <a:r>
              <a:rPr lang="el-GR" dirty="0">
                <a:solidFill>
                  <a:srgbClr val="00B050"/>
                </a:solidFill>
              </a:rPr>
              <a:t>ιδιαίτερα σε </a:t>
            </a:r>
            <a:r>
              <a:rPr lang="el-GR" dirty="0" err="1" smtClean="0">
                <a:solidFill>
                  <a:srgbClr val="00B050"/>
                </a:solidFill>
              </a:rPr>
              <a:t>υδρονέ</a:t>
            </a:r>
            <a:r>
              <a:rPr lang="el-GR" dirty="0" smtClean="0">
                <a:solidFill>
                  <a:srgbClr val="00B050"/>
                </a:solidFill>
              </a:rPr>
              <a:t>-</a:t>
            </a:r>
          </a:p>
          <a:p>
            <a:pPr>
              <a:buNone/>
            </a:pPr>
            <a:r>
              <a:rPr lang="el-GR" dirty="0" err="1" smtClean="0">
                <a:solidFill>
                  <a:srgbClr val="00B050"/>
                </a:solidFill>
              </a:rPr>
              <a:t>φωση</a:t>
            </a:r>
            <a:r>
              <a:rPr lang="el-GR" dirty="0">
                <a:solidFill>
                  <a:srgbClr val="00B050"/>
                </a:solidFill>
              </a:rPr>
              <a:t>. Η τεχνική κοπής και </a:t>
            </a:r>
            <a:r>
              <a:rPr lang="el-GR" dirty="0" smtClean="0">
                <a:solidFill>
                  <a:srgbClr val="00B050"/>
                </a:solidFill>
              </a:rPr>
              <a:t>ριζοβολίας </a:t>
            </a:r>
            <a:r>
              <a:rPr lang="el-GR" dirty="0">
                <a:solidFill>
                  <a:srgbClr val="00B050"/>
                </a:solidFill>
              </a:rPr>
              <a:t>αυτών των μοσχευμάτων </a:t>
            </a:r>
            <a:r>
              <a:rPr lang="el-GR" dirty="0" smtClean="0">
                <a:solidFill>
                  <a:srgbClr val="00B050"/>
                </a:solidFill>
              </a:rPr>
              <a:t>είναι</a:t>
            </a:r>
          </a:p>
          <a:p>
            <a:pPr>
              <a:buNone/>
            </a:pPr>
            <a:r>
              <a:rPr lang="el-GR" dirty="0" smtClean="0">
                <a:solidFill>
                  <a:srgbClr val="00B050"/>
                </a:solidFill>
              </a:rPr>
              <a:t>όμοια </a:t>
            </a:r>
            <a:r>
              <a:rPr lang="el-GR" dirty="0">
                <a:solidFill>
                  <a:srgbClr val="00B050"/>
                </a:solidFill>
              </a:rPr>
              <a:t>με τα </a:t>
            </a:r>
            <a:r>
              <a:rPr lang="el-GR" dirty="0" smtClean="0">
                <a:solidFill>
                  <a:srgbClr val="00B050"/>
                </a:solidFill>
              </a:rPr>
              <a:t>μοσχεύματα </a:t>
            </a:r>
            <a:r>
              <a:rPr lang="el-GR" dirty="0">
                <a:solidFill>
                  <a:srgbClr val="00B050"/>
                </a:solidFill>
              </a:rPr>
              <a:t>ημίσκληρου ξύλου, μόνο που χρειάζεται </a:t>
            </a:r>
            <a:r>
              <a:rPr lang="el-GR" dirty="0" err="1" smtClean="0">
                <a:solidFill>
                  <a:srgbClr val="00B050"/>
                </a:solidFill>
              </a:rPr>
              <a:t>ιδι</a:t>
            </a:r>
            <a:r>
              <a:rPr lang="el-GR" dirty="0" smtClean="0">
                <a:solidFill>
                  <a:srgbClr val="00B050"/>
                </a:solidFill>
              </a:rPr>
              <a:t>-</a:t>
            </a:r>
            <a:endParaRPr lang="el-GR" dirty="0">
              <a:solidFill>
                <a:srgbClr val="00B050"/>
              </a:solidFill>
            </a:endParaRPr>
          </a:p>
          <a:p>
            <a:pPr>
              <a:buNone/>
            </a:pPr>
            <a:r>
              <a:rPr lang="el-GR" dirty="0" err="1" smtClean="0">
                <a:solidFill>
                  <a:srgbClr val="00B050"/>
                </a:solidFill>
              </a:rPr>
              <a:t>αίτερη</a:t>
            </a:r>
            <a:r>
              <a:rPr lang="el-GR" dirty="0" smtClean="0">
                <a:solidFill>
                  <a:srgbClr val="00B050"/>
                </a:solidFill>
              </a:rPr>
              <a:t> </a:t>
            </a:r>
            <a:r>
              <a:rPr lang="el-GR" dirty="0">
                <a:solidFill>
                  <a:srgbClr val="00B050"/>
                </a:solidFill>
              </a:rPr>
              <a:t>προσοχή για να τα προστατέψουμε από την </a:t>
            </a:r>
            <a:r>
              <a:rPr lang="el-GR" dirty="0" smtClean="0">
                <a:solidFill>
                  <a:srgbClr val="00B050"/>
                </a:solidFill>
              </a:rPr>
              <a:t>αποξήρανση</a:t>
            </a:r>
            <a:r>
              <a:rPr lang="el-GR" dirty="0" smtClean="0"/>
              <a:t>.</a:t>
            </a:r>
            <a:endParaRPr lang="el-GR" dirty="0"/>
          </a:p>
          <a:p>
            <a:pPr marL="0" indent="0">
              <a:buNone/>
            </a:pPr>
            <a:endParaRPr lang="el-GR" dirty="0"/>
          </a:p>
        </p:txBody>
      </p:sp>
    </p:spTree>
    <p:extLst>
      <p:ext uri="{BB962C8B-B14F-4D97-AF65-F5344CB8AC3E}">
        <p14:creationId xmlns:p14="http://schemas.microsoft.com/office/powerpoint/2010/main" val="4108814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66670" y="592427"/>
            <a:ext cx="11243257" cy="5795493"/>
          </a:xfrm>
        </p:spPr>
        <p:txBody>
          <a:bodyPr>
            <a:normAutofit fontScale="77500" lnSpcReduction="20000"/>
          </a:bodyPr>
          <a:lstStyle/>
          <a:p>
            <a:pPr>
              <a:buNone/>
            </a:pPr>
            <a:r>
              <a:rPr lang="el-GR" b="1" dirty="0" smtClean="0"/>
              <a:t>  </a:t>
            </a:r>
            <a:r>
              <a:rPr lang="el-GR" sz="3300" dirty="0"/>
              <a:t>Υδρονέφωση</a:t>
            </a:r>
          </a:p>
          <a:p>
            <a:pPr algn="just">
              <a:buNone/>
            </a:pPr>
            <a:r>
              <a:rPr lang="el-GR" sz="3300" dirty="0"/>
              <a:t> </a:t>
            </a:r>
            <a:r>
              <a:rPr lang="el-GR" sz="3300" dirty="0">
                <a:solidFill>
                  <a:srgbClr val="C00000"/>
                </a:solidFill>
              </a:rPr>
              <a:t>Το σύστημα υδρονέφωσης είναι αυτό και μόνο που εξασφαλίζει </a:t>
            </a:r>
            <a:r>
              <a:rPr lang="el-GR" sz="3300" dirty="0" smtClean="0">
                <a:solidFill>
                  <a:srgbClr val="C00000"/>
                </a:solidFill>
              </a:rPr>
              <a:t>τις καλύτερες</a:t>
            </a:r>
          </a:p>
          <a:p>
            <a:pPr algn="just">
              <a:buNone/>
            </a:pPr>
            <a:r>
              <a:rPr lang="el-GR" sz="3300" dirty="0" smtClean="0">
                <a:solidFill>
                  <a:srgbClr val="C00000"/>
                </a:solidFill>
              </a:rPr>
              <a:t>συνθήκες </a:t>
            </a:r>
            <a:r>
              <a:rPr lang="el-GR" sz="3300" dirty="0">
                <a:solidFill>
                  <a:srgbClr val="C00000"/>
                </a:solidFill>
              </a:rPr>
              <a:t>για τη ριζοβολία φυλλοφόρων </a:t>
            </a:r>
            <a:r>
              <a:rPr lang="el-GR" sz="3300" dirty="0" smtClean="0">
                <a:solidFill>
                  <a:srgbClr val="C00000"/>
                </a:solidFill>
              </a:rPr>
              <a:t>μοσχευμάτων</a:t>
            </a:r>
            <a:r>
              <a:rPr lang="el-GR" sz="3300" dirty="0"/>
              <a:t>.</a:t>
            </a:r>
          </a:p>
          <a:p>
            <a:pPr algn="just">
              <a:buNone/>
            </a:pPr>
            <a:r>
              <a:rPr lang="el-GR" sz="3300" dirty="0"/>
              <a:t> </a:t>
            </a:r>
            <a:r>
              <a:rPr lang="el-GR" sz="3300" dirty="0">
                <a:solidFill>
                  <a:srgbClr val="7030A0"/>
                </a:solidFill>
              </a:rPr>
              <a:t>Μια μονάδα υδρονέφωσης αποτελείται από ένα επιτραπέζιο χώρο </a:t>
            </a:r>
            <a:r>
              <a:rPr lang="el-GR" sz="3300" dirty="0" smtClean="0">
                <a:solidFill>
                  <a:srgbClr val="7030A0"/>
                </a:solidFill>
              </a:rPr>
              <a:t>που μπορεί</a:t>
            </a:r>
          </a:p>
          <a:p>
            <a:pPr algn="just">
              <a:buNone/>
            </a:pPr>
            <a:r>
              <a:rPr lang="el-GR" sz="3300" dirty="0" smtClean="0">
                <a:solidFill>
                  <a:srgbClr val="7030A0"/>
                </a:solidFill>
              </a:rPr>
              <a:t>να </a:t>
            </a:r>
            <a:r>
              <a:rPr lang="el-GR" sz="3300" dirty="0">
                <a:solidFill>
                  <a:srgbClr val="7030A0"/>
                </a:solidFill>
              </a:rPr>
              <a:t>κατασκευασθεί από διάφορα υλικά όπως </a:t>
            </a:r>
            <a:r>
              <a:rPr lang="el-GR" sz="3300" dirty="0" smtClean="0">
                <a:solidFill>
                  <a:srgbClr val="7030A0"/>
                </a:solidFill>
              </a:rPr>
              <a:t>τσιμέντο ή </a:t>
            </a:r>
            <a:r>
              <a:rPr lang="el-GR" sz="3300" dirty="0">
                <a:solidFill>
                  <a:srgbClr val="7030A0"/>
                </a:solidFill>
              </a:rPr>
              <a:t>τούβλα. Στη βάση </a:t>
            </a:r>
            <a:r>
              <a:rPr lang="el-GR" sz="3300" dirty="0" err="1" smtClean="0">
                <a:solidFill>
                  <a:srgbClr val="7030A0"/>
                </a:solidFill>
              </a:rPr>
              <a:t>πρέ</a:t>
            </a:r>
            <a:r>
              <a:rPr lang="el-GR" sz="3300" dirty="0" smtClean="0">
                <a:solidFill>
                  <a:srgbClr val="7030A0"/>
                </a:solidFill>
              </a:rPr>
              <a:t>-</a:t>
            </a:r>
          </a:p>
          <a:p>
            <a:pPr algn="just">
              <a:buNone/>
            </a:pPr>
            <a:r>
              <a:rPr lang="el-GR" sz="3300" dirty="0" smtClean="0">
                <a:solidFill>
                  <a:srgbClr val="7030A0"/>
                </a:solidFill>
              </a:rPr>
              <a:t>πει </a:t>
            </a:r>
            <a:r>
              <a:rPr lang="el-GR" sz="3300" dirty="0">
                <a:solidFill>
                  <a:srgbClr val="7030A0"/>
                </a:solidFill>
              </a:rPr>
              <a:t>να φέρει τρύπες για να εξασφαλίζεται </a:t>
            </a:r>
            <a:r>
              <a:rPr lang="el-GR" sz="3300" dirty="0" smtClean="0">
                <a:solidFill>
                  <a:srgbClr val="7030A0"/>
                </a:solidFill>
              </a:rPr>
              <a:t>καλή </a:t>
            </a:r>
            <a:r>
              <a:rPr lang="el-GR" sz="3300" dirty="0">
                <a:solidFill>
                  <a:srgbClr val="7030A0"/>
                </a:solidFill>
              </a:rPr>
              <a:t>αποστράγγιση. Ο </a:t>
            </a:r>
            <a:r>
              <a:rPr lang="el-GR" sz="3300" dirty="0" smtClean="0">
                <a:solidFill>
                  <a:srgbClr val="7030A0"/>
                </a:solidFill>
              </a:rPr>
              <a:t>επιτραπέζιος</a:t>
            </a:r>
          </a:p>
          <a:p>
            <a:pPr algn="just">
              <a:buNone/>
            </a:pPr>
            <a:r>
              <a:rPr lang="el-GR" sz="3300" dirty="0" smtClean="0">
                <a:solidFill>
                  <a:srgbClr val="7030A0"/>
                </a:solidFill>
              </a:rPr>
              <a:t>αυτός </a:t>
            </a:r>
            <a:r>
              <a:rPr lang="el-GR" sz="3300" dirty="0">
                <a:solidFill>
                  <a:srgbClr val="7030A0"/>
                </a:solidFill>
              </a:rPr>
              <a:t>χώρος στρώνεται με </a:t>
            </a:r>
            <a:r>
              <a:rPr lang="el-GR" sz="3300" dirty="0" smtClean="0">
                <a:solidFill>
                  <a:srgbClr val="7030A0"/>
                </a:solidFill>
              </a:rPr>
              <a:t>χοντρό </a:t>
            </a:r>
            <a:r>
              <a:rPr lang="el-GR" sz="3300" dirty="0">
                <a:solidFill>
                  <a:srgbClr val="7030A0"/>
                </a:solidFill>
              </a:rPr>
              <a:t>χαλίκι (5-6 </a:t>
            </a:r>
            <a:r>
              <a:rPr lang="el-GR" sz="3300" dirty="0" err="1">
                <a:solidFill>
                  <a:srgbClr val="7030A0"/>
                </a:solidFill>
              </a:rPr>
              <a:t>cm</a:t>
            </a:r>
            <a:r>
              <a:rPr lang="el-GR" sz="3300" dirty="0">
                <a:solidFill>
                  <a:srgbClr val="7030A0"/>
                </a:solidFill>
              </a:rPr>
              <a:t>) και πάνω από </a:t>
            </a:r>
            <a:r>
              <a:rPr lang="el-GR" sz="3300" dirty="0" smtClean="0">
                <a:solidFill>
                  <a:srgbClr val="7030A0"/>
                </a:solidFill>
              </a:rPr>
              <a:t>αυτό τοποθετεί-</a:t>
            </a:r>
          </a:p>
          <a:p>
            <a:pPr algn="just">
              <a:buNone/>
            </a:pPr>
            <a:r>
              <a:rPr lang="el-GR" sz="3300" dirty="0" err="1" smtClean="0">
                <a:solidFill>
                  <a:srgbClr val="7030A0"/>
                </a:solidFill>
              </a:rPr>
              <a:t>ται</a:t>
            </a:r>
            <a:r>
              <a:rPr lang="el-GR" sz="3300" dirty="0" smtClean="0">
                <a:solidFill>
                  <a:srgbClr val="7030A0"/>
                </a:solidFill>
              </a:rPr>
              <a:t> συρμάτινο </a:t>
            </a:r>
            <a:r>
              <a:rPr lang="el-GR" sz="3300" dirty="0">
                <a:solidFill>
                  <a:srgbClr val="7030A0"/>
                </a:solidFill>
              </a:rPr>
              <a:t>πλέγμα (εξασφαλίζει  ομοιόμορφη θερμοκρασία), </a:t>
            </a:r>
            <a:r>
              <a:rPr lang="el-GR" sz="3300" dirty="0" smtClean="0">
                <a:solidFill>
                  <a:srgbClr val="7030A0"/>
                </a:solidFill>
              </a:rPr>
              <a:t>στο οποίο στη-</a:t>
            </a:r>
          </a:p>
          <a:p>
            <a:pPr algn="just">
              <a:buNone/>
            </a:pPr>
            <a:r>
              <a:rPr lang="el-GR" sz="3300" dirty="0" err="1" smtClean="0">
                <a:solidFill>
                  <a:srgbClr val="7030A0"/>
                </a:solidFill>
              </a:rPr>
              <a:t>ρίζεται</a:t>
            </a:r>
            <a:r>
              <a:rPr lang="el-GR" sz="3300" dirty="0" smtClean="0">
                <a:solidFill>
                  <a:srgbClr val="7030A0"/>
                </a:solidFill>
              </a:rPr>
              <a:t> </a:t>
            </a:r>
            <a:r>
              <a:rPr lang="el-GR" sz="3300" dirty="0">
                <a:solidFill>
                  <a:srgbClr val="7030A0"/>
                </a:solidFill>
              </a:rPr>
              <a:t>η αντίσταση θέρμανσης του υποστρώματος</a:t>
            </a:r>
            <a:r>
              <a:rPr lang="el-GR" sz="3300" dirty="0"/>
              <a:t>. </a:t>
            </a:r>
            <a:r>
              <a:rPr lang="el-GR" sz="3300" dirty="0">
                <a:solidFill>
                  <a:srgbClr val="0070C0"/>
                </a:solidFill>
              </a:rPr>
              <a:t>Πάνω </a:t>
            </a:r>
            <a:r>
              <a:rPr lang="el-GR" sz="3300" dirty="0" smtClean="0">
                <a:solidFill>
                  <a:srgbClr val="0070C0"/>
                </a:solidFill>
              </a:rPr>
              <a:t>από τον επιτραπέζιο</a:t>
            </a:r>
          </a:p>
          <a:p>
            <a:pPr algn="just">
              <a:buNone/>
            </a:pPr>
            <a:r>
              <a:rPr lang="el-GR" sz="3300" dirty="0" smtClean="0">
                <a:solidFill>
                  <a:srgbClr val="0070C0"/>
                </a:solidFill>
              </a:rPr>
              <a:t>χώρο </a:t>
            </a:r>
            <a:r>
              <a:rPr lang="el-GR" sz="3300" dirty="0">
                <a:solidFill>
                  <a:srgbClr val="0070C0"/>
                </a:solidFill>
              </a:rPr>
              <a:t>υπάρχουν μπεκ τα οποία εκτοξεύουν </a:t>
            </a:r>
            <a:r>
              <a:rPr lang="el-GR" sz="3300" dirty="0" smtClean="0">
                <a:solidFill>
                  <a:srgbClr val="0070C0"/>
                </a:solidFill>
              </a:rPr>
              <a:t>νερό </a:t>
            </a:r>
            <a:r>
              <a:rPr lang="el-GR" sz="3300" dirty="0">
                <a:solidFill>
                  <a:srgbClr val="0070C0"/>
                </a:solidFill>
              </a:rPr>
              <a:t>στα </a:t>
            </a:r>
            <a:r>
              <a:rPr lang="el-GR" sz="3300" dirty="0" smtClean="0">
                <a:solidFill>
                  <a:srgbClr val="0070C0"/>
                </a:solidFill>
              </a:rPr>
              <a:t>μοσχεύματα κατά </a:t>
            </a:r>
            <a:r>
              <a:rPr lang="el-GR" sz="3300" dirty="0">
                <a:solidFill>
                  <a:srgbClr val="0070C0"/>
                </a:solidFill>
              </a:rPr>
              <a:t>τέτοιο </a:t>
            </a:r>
            <a:endParaRPr lang="el-GR" sz="3300" dirty="0" smtClean="0">
              <a:solidFill>
                <a:srgbClr val="0070C0"/>
              </a:solidFill>
            </a:endParaRPr>
          </a:p>
          <a:p>
            <a:pPr algn="just">
              <a:buNone/>
            </a:pPr>
            <a:r>
              <a:rPr lang="el-GR" sz="3300" dirty="0" smtClean="0">
                <a:solidFill>
                  <a:srgbClr val="0070C0"/>
                </a:solidFill>
              </a:rPr>
              <a:t>τρόπο </a:t>
            </a:r>
            <a:r>
              <a:rPr lang="el-GR" sz="3300" dirty="0">
                <a:solidFill>
                  <a:srgbClr val="0070C0"/>
                </a:solidFill>
              </a:rPr>
              <a:t>που η </a:t>
            </a:r>
            <a:r>
              <a:rPr lang="el-GR" sz="3300" dirty="0" err="1">
                <a:solidFill>
                  <a:srgbClr val="0070C0"/>
                </a:solidFill>
              </a:rPr>
              <a:t>φυλλική</a:t>
            </a:r>
            <a:r>
              <a:rPr lang="el-GR" sz="3300" dirty="0">
                <a:solidFill>
                  <a:srgbClr val="0070C0"/>
                </a:solidFill>
              </a:rPr>
              <a:t> </a:t>
            </a:r>
            <a:r>
              <a:rPr lang="el-GR" sz="3300" dirty="0" smtClean="0">
                <a:solidFill>
                  <a:srgbClr val="0070C0"/>
                </a:solidFill>
              </a:rPr>
              <a:t>επιφάνειά </a:t>
            </a:r>
            <a:r>
              <a:rPr lang="el-GR" sz="3300" dirty="0">
                <a:solidFill>
                  <a:srgbClr val="0070C0"/>
                </a:solidFill>
              </a:rPr>
              <a:t>τους να καλύπτεται συνέχεια </a:t>
            </a:r>
            <a:r>
              <a:rPr lang="el-GR" sz="3300" dirty="0" smtClean="0">
                <a:solidFill>
                  <a:srgbClr val="0070C0"/>
                </a:solidFill>
              </a:rPr>
              <a:t>από ένα </a:t>
            </a:r>
            <a:r>
              <a:rPr lang="el-GR" sz="3300" dirty="0">
                <a:solidFill>
                  <a:srgbClr val="0070C0"/>
                </a:solidFill>
              </a:rPr>
              <a:t>λεπτό </a:t>
            </a:r>
            <a:endParaRPr lang="el-GR" sz="3300" dirty="0" smtClean="0">
              <a:solidFill>
                <a:srgbClr val="0070C0"/>
              </a:solidFill>
            </a:endParaRPr>
          </a:p>
          <a:p>
            <a:pPr algn="just">
              <a:buNone/>
            </a:pPr>
            <a:r>
              <a:rPr lang="el-GR" sz="3300" dirty="0" smtClean="0">
                <a:solidFill>
                  <a:srgbClr val="0070C0"/>
                </a:solidFill>
              </a:rPr>
              <a:t>φιλμ </a:t>
            </a:r>
            <a:r>
              <a:rPr lang="el-GR" sz="3300" dirty="0">
                <a:solidFill>
                  <a:srgbClr val="0070C0"/>
                </a:solidFill>
              </a:rPr>
              <a:t>νερού</a:t>
            </a:r>
            <a:r>
              <a:rPr lang="el-GR" sz="3300" dirty="0"/>
              <a:t>.</a:t>
            </a:r>
          </a:p>
          <a:p>
            <a:pPr marL="0" indent="0">
              <a:buNone/>
            </a:pPr>
            <a:endParaRPr lang="el-GR" dirty="0"/>
          </a:p>
        </p:txBody>
      </p:sp>
    </p:spTree>
    <p:extLst>
      <p:ext uri="{BB962C8B-B14F-4D97-AF65-F5344CB8AC3E}">
        <p14:creationId xmlns:p14="http://schemas.microsoft.com/office/powerpoint/2010/main" val="1077564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476518"/>
            <a:ext cx="10515600" cy="5859888"/>
          </a:xfrm>
        </p:spPr>
        <p:txBody>
          <a:bodyPr>
            <a:normAutofit lnSpcReduction="10000"/>
          </a:bodyPr>
          <a:lstStyle/>
          <a:p>
            <a:pPr marL="0" indent="0">
              <a:buNone/>
            </a:pPr>
            <a:r>
              <a:rPr lang="el-GR" dirty="0" smtClean="0"/>
              <a:t> Το νερό πρέπει να είναι καθαρό χωρίς άλατα ώστε να μην: α) </a:t>
            </a:r>
            <a:r>
              <a:rPr lang="el-GR" dirty="0" err="1" smtClean="0"/>
              <a:t>βουλώ</a:t>
            </a:r>
            <a:r>
              <a:rPr lang="el-GR" dirty="0" smtClean="0"/>
              <a:t>-νουν τα μπεκ, β) ξηραίνονται τα φύλλα και γ) αυξάνεται το </a:t>
            </a:r>
            <a:r>
              <a:rPr lang="en-US" dirty="0" smtClean="0"/>
              <a:t>pH</a:t>
            </a:r>
            <a:r>
              <a:rPr lang="el-GR" dirty="0" smtClean="0"/>
              <a:t> του υ- ποστρώματος  ριζοβολίας.</a:t>
            </a:r>
          </a:p>
          <a:p>
            <a:pPr marL="0" indent="0">
              <a:buNone/>
            </a:pPr>
            <a:r>
              <a:rPr lang="el-GR" dirty="0"/>
              <a:t> </a:t>
            </a:r>
            <a:r>
              <a:rPr lang="el-GR" dirty="0" smtClean="0">
                <a:solidFill>
                  <a:srgbClr val="C00000"/>
                </a:solidFill>
              </a:rPr>
              <a:t>Στη βάση των μοσχευμάτων η θερμοκρασία πρέπει να είναι από 21</a:t>
            </a:r>
            <a:r>
              <a:rPr lang="el-GR" baseline="30000" dirty="0" smtClean="0">
                <a:solidFill>
                  <a:srgbClr val="C00000"/>
                </a:solidFill>
              </a:rPr>
              <a:t>ο</a:t>
            </a:r>
            <a:r>
              <a:rPr lang="el-GR" dirty="0" smtClean="0">
                <a:solidFill>
                  <a:srgbClr val="C00000"/>
                </a:solidFill>
              </a:rPr>
              <a:t> έως 24</a:t>
            </a:r>
            <a:r>
              <a:rPr lang="el-GR" baseline="30000" dirty="0" smtClean="0">
                <a:solidFill>
                  <a:srgbClr val="C00000"/>
                </a:solidFill>
              </a:rPr>
              <a:t>ο</a:t>
            </a:r>
            <a:r>
              <a:rPr lang="el-GR" dirty="0" smtClean="0">
                <a:solidFill>
                  <a:srgbClr val="C00000"/>
                </a:solidFill>
              </a:rPr>
              <a:t> </a:t>
            </a:r>
            <a:r>
              <a:rPr lang="en-US" dirty="0" smtClean="0">
                <a:solidFill>
                  <a:srgbClr val="C00000"/>
                </a:solidFill>
              </a:rPr>
              <a:t>C.</a:t>
            </a:r>
            <a:r>
              <a:rPr lang="el-GR" dirty="0" smtClean="0">
                <a:solidFill>
                  <a:srgbClr val="C00000"/>
                </a:solidFill>
              </a:rPr>
              <a:t> Ενώ, η θερμοκρασία στην κορυφή των μοσχευμάτων </a:t>
            </a:r>
            <a:r>
              <a:rPr lang="el-GR" dirty="0" err="1" smtClean="0">
                <a:solidFill>
                  <a:srgbClr val="C00000"/>
                </a:solidFill>
              </a:rPr>
              <a:t>πρέ</a:t>
            </a:r>
            <a:r>
              <a:rPr lang="el-GR" dirty="0" smtClean="0">
                <a:solidFill>
                  <a:srgbClr val="C00000"/>
                </a:solidFill>
              </a:rPr>
              <a:t>- πει να είναι κατά 5</a:t>
            </a:r>
            <a:r>
              <a:rPr lang="el-GR" baseline="30000" dirty="0" smtClean="0">
                <a:solidFill>
                  <a:srgbClr val="C00000"/>
                </a:solidFill>
              </a:rPr>
              <a:t>ο</a:t>
            </a:r>
            <a:r>
              <a:rPr lang="el-GR" dirty="0" smtClean="0">
                <a:solidFill>
                  <a:srgbClr val="C00000"/>
                </a:solidFill>
              </a:rPr>
              <a:t> με 6</a:t>
            </a:r>
            <a:r>
              <a:rPr lang="el-GR" baseline="30000" dirty="0" smtClean="0">
                <a:solidFill>
                  <a:srgbClr val="C00000"/>
                </a:solidFill>
              </a:rPr>
              <a:t>ο</a:t>
            </a:r>
            <a:r>
              <a:rPr lang="el-GR" dirty="0" smtClean="0">
                <a:solidFill>
                  <a:srgbClr val="C00000"/>
                </a:solidFill>
              </a:rPr>
              <a:t> </a:t>
            </a:r>
            <a:r>
              <a:rPr lang="en-US" dirty="0" smtClean="0">
                <a:solidFill>
                  <a:srgbClr val="C00000"/>
                </a:solidFill>
              </a:rPr>
              <a:t>C</a:t>
            </a:r>
            <a:r>
              <a:rPr lang="el-GR" dirty="0" smtClean="0">
                <a:solidFill>
                  <a:srgbClr val="C00000"/>
                </a:solidFill>
              </a:rPr>
              <a:t> μικρότερη</a:t>
            </a:r>
            <a:r>
              <a:rPr lang="en-US" dirty="0" smtClean="0"/>
              <a:t>.</a:t>
            </a:r>
            <a:r>
              <a:rPr lang="el-GR" dirty="0" smtClean="0"/>
              <a:t> </a:t>
            </a:r>
          </a:p>
          <a:p>
            <a:pPr marL="0" indent="0">
              <a:buNone/>
            </a:pPr>
            <a:r>
              <a:rPr lang="el-GR" dirty="0"/>
              <a:t> </a:t>
            </a:r>
            <a:r>
              <a:rPr lang="el-GR" dirty="0" smtClean="0">
                <a:solidFill>
                  <a:srgbClr val="00B050"/>
                </a:solidFill>
              </a:rPr>
              <a:t>Η ριζοβολία των μοσχευμάτων αρχίζει μετά από 10 ημέρες περίπου και τα μοσχεύματα παραμένουν στην υδρονέφωση 2 με 3 μήνες για  να ριζοβολήσουν ικανοποιητικά</a:t>
            </a:r>
            <a:r>
              <a:rPr lang="el-GR" dirty="0" smtClean="0"/>
              <a:t>. </a:t>
            </a:r>
          </a:p>
          <a:p>
            <a:pPr marL="0" indent="0">
              <a:buNone/>
            </a:pPr>
            <a:r>
              <a:rPr lang="el-GR" dirty="0"/>
              <a:t> </a:t>
            </a:r>
            <a:r>
              <a:rPr lang="el-GR" dirty="0" smtClean="0">
                <a:solidFill>
                  <a:srgbClr val="0070C0"/>
                </a:solidFill>
              </a:rPr>
              <a:t>Πριν μεταφυτευθούν τα έρριζα πλέον μοσχεύματα πρέπει να ελατ-τώνεται προοδευτικά η συχνότητα εκτόξευσης νερού για να </a:t>
            </a:r>
            <a:r>
              <a:rPr lang="el-GR" dirty="0" err="1" smtClean="0">
                <a:solidFill>
                  <a:srgbClr val="0070C0"/>
                </a:solidFill>
              </a:rPr>
              <a:t>σκληρα</a:t>
            </a:r>
            <a:r>
              <a:rPr lang="el-GR" dirty="0" smtClean="0">
                <a:solidFill>
                  <a:srgbClr val="0070C0"/>
                </a:solidFill>
              </a:rPr>
              <a:t>- γωγηθούν</a:t>
            </a:r>
            <a:r>
              <a:rPr lang="el-GR" dirty="0" smtClean="0"/>
              <a:t>.</a:t>
            </a:r>
          </a:p>
          <a:p>
            <a:pPr marL="0" indent="0">
              <a:buNone/>
            </a:pPr>
            <a:r>
              <a:rPr lang="el-GR" dirty="0"/>
              <a:t> </a:t>
            </a:r>
            <a:r>
              <a:rPr lang="el-GR" dirty="0" smtClean="0"/>
              <a:t> Σε ένα σύστημα υδρονέφωσης πρέπει να γίνονται ψεκασμοί </a:t>
            </a:r>
            <a:r>
              <a:rPr lang="el-GR" dirty="0" err="1" smtClean="0"/>
              <a:t>φυτο</a:t>
            </a:r>
            <a:r>
              <a:rPr lang="el-GR" dirty="0" smtClean="0"/>
              <a:t>-προστασίας.</a:t>
            </a:r>
          </a:p>
          <a:p>
            <a:pPr marL="0" indent="0">
              <a:buNone/>
            </a:pPr>
            <a:r>
              <a:rPr lang="el-GR" dirty="0"/>
              <a:t> </a:t>
            </a:r>
            <a:r>
              <a:rPr lang="el-GR" dirty="0" smtClean="0"/>
              <a:t> </a:t>
            </a:r>
            <a:endParaRPr lang="el-GR" dirty="0"/>
          </a:p>
        </p:txBody>
      </p:sp>
    </p:spTree>
    <p:extLst>
      <p:ext uri="{BB962C8B-B14F-4D97-AF65-F5344CB8AC3E}">
        <p14:creationId xmlns:p14="http://schemas.microsoft.com/office/powerpoint/2010/main" val="1018773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476518"/>
            <a:ext cx="10515600" cy="5700445"/>
          </a:xfrm>
        </p:spPr>
        <p:txBody>
          <a:bodyPr/>
          <a:lstStyle/>
          <a:p>
            <a:pPr marL="0" indent="0">
              <a:buNone/>
            </a:pPr>
            <a:r>
              <a:rPr lang="el-GR" dirty="0" smtClean="0"/>
              <a:t>  </a:t>
            </a:r>
            <a:endParaRPr lang="el-GR" dirty="0"/>
          </a:p>
        </p:txBody>
      </p:sp>
      <p:pic>
        <p:nvPicPr>
          <p:cNvPr id="4" name="Picture 3"/>
          <p:cNvPicPr>
            <a:picLocks noChangeAspect="1" noChangeArrowheads="1"/>
          </p:cNvPicPr>
          <p:nvPr/>
        </p:nvPicPr>
        <p:blipFill>
          <a:blip r:embed="rId2" cstate="print"/>
          <a:srcRect/>
          <a:stretch>
            <a:fillRect/>
          </a:stretch>
        </p:blipFill>
        <p:spPr bwMode="auto">
          <a:xfrm>
            <a:off x="838201" y="142099"/>
            <a:ext cx="10515599" cy="6034864"/>
          </a:xfrm>
          <a:prstGeom prst="rect">
            <a:avLst/>
          </a:prstGeom>
          <a:noFill/>
          <a:ln w="9525">
            <a:noFill/>
            <a:miter lim="800000"/>
            <a:headEnd/>
            <a:tailEnd/>
          </a:ln>
        </p:spPr>
      </p:pic>
      <p:sp>
        <p:nvSpPr>
          <p:cNvPr id="5" name="Ορθογώνιο 4"/>
          <p:cNvSpPr/>
          <p:nvPr/>
        </p:nvSpPr>
        <p:spPr>
          <a:xfrm>
            <a:off x="4443211" y="6176963"/>
            <a:ext cx="3232597" cy="430887"/>
          </a:xfrm>
          <a:prstGeom prst="rect">
            <a:avLst/>
          </a:prstGeom>
        </p:spPr>
        <p:txBody>
          <a:bodyPr wrap="square">
            <a:spAutoFit/>
          </a:bodyPr>
          <a:lstStyle/>
          <a:p>
            <a:r>
              <a:rPr lang="el-GR" dirty="0"/>
              <a:t> </a:t>
            </a:r>
            <a:r>
              <a:rPr lang="el-GR" sz="2200" dirty="0"/>
              <a:t>Μονάδα  </a:t>
            </a:r>
            <a:r>
              <a:rPr lang="el-GR" sz="2200" dirty="0" smtClean="0"/>
              <a:t>Υδρονέφωσης.</a:t>
            </a:r>
            <a:endParaRPr lang="el-GR" sz="2200" dirty="0"/>
          </a:p>
        </p:txBody>
      </p:sp>
    </p:spTree>
    <p:extLst>
      <p:ext uri="{BB962C8B-B14F-4D97-AF65-F5344CB8AC3E}">
        <p14:creationId xmlns:p14="http://schemas.microsoft.com/office/powerpoint/2010/main" val="933270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901521"/>
            <a:ext cx="10515600" cy="5275442"/>
          </a:xfrm>
        </p:spPr>
        <p:txBody>
          <a:bodyPr/>
          <a:lstStyle/>
          <a:p>
            <a:pPr marL="0" indent="0">
              <a:buNone/>
            </a:pPr>
            <a:r>
              <a:rPr lang="el-GR" dirty="0" smtClean="0"/>
              <a:t>  Ο αγενής πολλαπλασιασμός επιτυγχάνεται με: </a:t>
            </a:r>
          </a:p>
          <a:p>
            <a:pPr marL="0" indent="0">
              <a:buNone/>
            </a:pPr>
            <a:r>
              <a:rPr lang="el-GR" dirty="0"/>
              <a:t> </a:t>
            </a:r>
            <a:r>
              <a:rPr lang="el-GR" dirty="0" smtClean="0"/>
              <a:t> α) μοσχεύματα,</a:t>
            </a:r>
          </a:p>
          <a:p>
            <a:pPr marL="0" indent="0">
              <a:buNone/>
            </a:pPr>
            <a:r>
              <a:rPr lang="el-GR" dirty="0"/>
              <a:t> </a:t>
            </a:r>
            <a:r>
              <a:rPr lang="el-GR" dirty="0" smtClean="0"/>
              <a:t> β) παραφυάδες,</a:t>
            </a:r>
          </a:p>
          <a:p>
            <a:pPr marL="0" indent="0">
              <a:buNone/>
            </a:pPr>
            <a:r>
              <a:rPr lang="el-GR" dirty="0"/>
              <a:t> </a:t>
            </a:r>
            <a:r>
              <a:rPr lang="el-GR" dirty="0" smtClean="0"/>
              <a:t> γ) καταβολάδες,</a:t>
            </a:r>
          </a:p>
          <a:p>
            <a:pPr marL="0" indent="0">
              <a:buNone/>
            </a:pPr>
            <a:r>
              <a:rPr lang="el-GR" dirty="0"/>
              <a:t> </a:t>
            </a:r>
            <a:r>
              <a:rPr lang="el-GR" dirty="0" smtClean="0"/>
              <a:t> δ) μικροπολλαπλασιασμό ή ιστοκαλλιέργεια</a:t>
            </a:r>
          </a:p>
          <a:p>
            <a:pPr marL="0" indent="0">
              <a:buNone/>
            </a:pPr>
            <a:r>
              <a:rPr lang="el-GR" dirty="0"/>
              <a:t> </a:t>
            </a:r>
            <a:r>
              <a:rPr lang="el-GR" dirty="0" smtClean="0"/>
              <a:t> ε) εμβολιασμό</a:t>
            </a:r>
            <a:endParaRPr lang="el-GR" dirty="0"/>
          </a:p>
        </p:txBody>
      </p:sp>
    </p:spTree>
    <p:extLst>
      <p:ext uri="{BB962C8B-B14F-4D97-AF65-F5344CB8AC3E}">
        <p14:creationId xmlns:p14="http://schemas.microsoft.com/office/powerpoint/2010/main" val="2217374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199" y="708338"/>
            <a:ext cx="10572483" cy="5468625"/>
          </a:xfrm>
        </p:spPr>
        <p:txBody>
          <a:bodyPr>
            <a:normAutofit lnSpcReduction="10000"/>
          </a:bodyPr>
          <a:lstStyle/>
          <a:p>
            <a:pPr marL="0" indent="0">
              <a:buNone/>
            </a:pPr>
            <a:r>
              <a:rPr lang="el-GR" dirty="0" smtClean="0"/>
              <a:t>  </a:t>
            </a:r>
            <a:r>
              <a:rPr lang="el-GR" b="1" dirty="0" smtClean="0"/>
              <a:t>Μοσχεύματα</a:t>
            </a:r>
          </a:p>
          <a:p>
            <a:pPr marL="0" indent="0">
              <a:buNone/>
            </a:pPr>
            <a:r>
              <a:rPr lang="el-GR" dirty="0"/>
              <a:t> </a:t>
            </a:r>
            <a:r>
              <a:rPr lang="el-GR" dirty="0" smtClean="0"/>
              <a:t> Μόσχευμα είναι τμήμα βλαστού, φύλλου ή ρίζας το οποίο όταν τοπο-θετηθεί  σε κατάλληλες συνθήκες θερμοκρασίας, υγρασίας και </a:t>
            </a:r>
            <a:r>
              <a:rPr lang="el-GR" dirty="0" err="1" smtClean="0"/>
              <a:t>αερι-σμού</a:t>
            </a:r>
            <a:r>
              <a:rPr lang="el-GR" dirty="0" smtClean="0"/>
              <a:t> μπορεί να εξελιχθεί σε νέο φυτό.</a:t>
            </a:r>
          </a:p>
          <a:p>
            <a:pPr marL="0" indent="0">
              <a:buNone/>
            </a:pPr>
            <a:r>
              <a:rPr lang="el-GR" dirty="0"/>
              <a:t> </a:t>
            </a:r>
            <a:r>
              <a:rPr lang="el-GR" dirty="0" smtClean="0"/>
              <a:t> Στα οπωροφόρα δένδρα είναι πολύ συνηθισμένα τα μοσχεύματα βλα-</a:t>
            </a:r>
            <a:r>
              <a:rPr lang="el-GR" dirty="0" err="1" smtClean="0"/>
              <a:t>στών</a:t>
            </a:r>
            <a:r>
              <a:rPr lang="el-GR" dirty="0" smtClean="0"/>
              <a:t> . Αυτά διακρίνονται σε:</a:t>
            </a:r>
          </a:p>
          <a:p>
            <a:pPr>
              <a:buNone/>
            </a:pPr>
            <a:r>
              <a:rPr lang="el-GR" dirty="0"/>
              <a:t> </a:t>
            </a:r>
            <a:r>
              <a:rPr lang="el-GR" dirty="0" smtClean="0"/>
              <a:t>    α) </a:t>
            </a:r>
            <a:r>
              <a:rPr lang="el-GR" u="sng" dirty="0" smtClean="0">
                <a:solidFill>
                  <a:srgbClr val="FF0000"/>
                </a:solidFill>
              </a:rPr>
              <a:t>χειμερινά μοσχεύματα </a:t>
            </a:r>
            <a:r>
              <a:rPr lang="el-GR" dirty="0" smtClean="0"/>
              <a:t>ή </a:t>
            </a:r>
            <a:r>
              <a:rPr lang="el-GR" u="sng" dirty="0" smtClean="0">
                <a:solidFill>
                  <a:srgbClr val="FF0000"/>
                </a:solidFill>
              </a:rPr>
              <a:t>μοσχεύματα σκληρού ξύλου</a:t>
            </a:r>
            <a:r>
              <a:rPr lang="el-GR" dirty="0" smtClean="0">
                <a:solidFill>
                  <a:srgbClr val="FF0000"/>
                </a:solidFill>
              </a:rPr>
              <a:t> </a:t>
            </a:r>
            <a:r>
              <a:rPr lang="el-GR" dirty="0" smtClean="0"/>
              <a:t>όταν </a:t>
            </a:r>
            <a:r>
              <a:rPr lang="el-GR" dirty="0" err="1" smtClean="0"/>
              <a:t>προέρ-χονται</a:t>
            </a:r>
            <a:r>
              <a:rPr lang="el-GR" dirty="0" smtClean="0"/>
              <a:t> από κομμάτι ώριμου βλαστού το οποίο κόβεται μετά το τέλος της βλαστικής περιόδου,</a:t>
            </a:r>
          </a:p>
          <a:p>
            <a:pPr>
              <a:buNone/>
            </a:pPr>
            <a:r>
              <a:rPr lang="el-GR" dirty="0" smtClean="0"/>
              <a:t>     β) </a:t>
            </a:r>
            <a:r>
              <a:rPr lang="el-GR" u="sng" dirty="0" smtClean="0">
                <a:solidFill>
                  <a:srgbClr val="00B050"/>
                </a:solidFill>
              </a:rPr>
              <a:t>φυλλοφόρα μοσχεύματα ημίσκληρου ξύλου</a:t>
            </a:r>
            <a:r>
              <a:rPr lang="el-GR" dirty="0" smtClean="0">
                <a:solidFill>
                  <a:srgbClr val="00B050"/>
                </a:solidFill>
              </a:rPr>
              <a:t> </a:t>
            </a:r>
            <a:r>
              <a:rPr lang="el-GR" dirty="0" smtClean="0"/>
              <a:t>όταν προέρχονται από βλαστούς το ξύλο των οποίων δεν έχει ωριμάσει τελείως</a:t>
            </a:r>
          </a:p>
          <a:p>
            <a:pPr>
              <a:buNone/>
            </a:pPr>
            <a:r>
              <a:rPr lang="el-GR" dirty="0"/>
              <a:t>κ</a:t>
            </a:r>
            <a:r>
              <a:rPr lang="el-GR" dirty="0" smtClean="0"/>
              <a:t>αι γ) </a:t>
            </a:r>
            <a:r>
              <a:rPr lang="el-GR" u="sng" dirty="0" smtClean="0">
                <a:solidFill>
                  <a:srgbClr val="92D050"/>
                </a:solidFill>
              </a:rPr>
              <a:t>φυλλοφόρα μοσχεύματα μαλακού ξύλου</a:t>
            </a:r>
            <a:r>
              <a:rPr lang="el-GR" dirty="0" smtClean="0"/>
              <a:t> όταν προέρχονται από τρυφερούς βλαστούς της Άνοιξης. </a:t>
            </a:r>
          </a:p>
          <a:p>
            <a:pPr>
              <a:buNone/>
            </a:pPr>
            <a:endParaRPr lang="el-GR" dirty="0" smtClean="0"/>
          </a:p>
          <a:p>
            <a:pPr marL="0" indent="0">
              <a:buNone/>
            </a:pPr>
            <a:endParaRPr lang="el-GR" dirty="0"/>
          </a:p>
        </p:txBody>
      </p:sp>
    </p:spTree>
    <p:extLst>
      <p:ext uri="{BB962C8B-B14F-4D97-AF65-F5344CB8AC3E}">
        <p14:creationId xmlns:p14="http://schemas.microsoft.com/office/powerpoint/2010/main" val="4213505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605307"/>
            <a:ext cx="10515600" cy="5571656"/>
          </a:xfrm>
        </p:spPr>
        <p:txBody>
          <a:bodyPr/>
          <a:lstStyle/>
          <a:p>
            <a:pPr marL="0" indent="0">
              <a:buNone/>
            </a:pPr>
            <a:r>
              <a:rPr lang="el-GR" dirty="0" smtClean="0"/>
              <a:t>  </a:t>
            </a:r>
            <a:endParaRPr lang="el-GR" dirty="0"/>
          </a:p>
        </p:txBody>
      </p:sp>
      <p:pic>
        <p:nvPicPr>
          <p:cNvPr id="4" name="3 - Θέση περιεχομένου"/>
          <p:cNvPicPr>
            <a:picLocks/>
          </p:cNvPicPr>
          <p:nvPr/>
        </p:nvPicPr>
        <p:blipFill>
          <a:blip r:embed="rId2" cstate="print"/>
          <a:srcRect/>
          <a:stretch>
            <a:fillRect/>
          </a:stretch>
        </p:blipFill>
        <p:spPr bwMode="auto">
          <a:xfrm>
            <a:off x="483325" y="530460"/>
            <a:ext cx="5612675" cy="5721350"/>
          </a:xfrm>
          <a:prstGeom prst="rect">
            <a:avLst/>
          </a:prstGeom>
          <a:noFill/>
          <a:ln w="9525">
            <a:noFill/>
            <a:miter lim="800000"/>
            <a:headEnd/>
            <a:tailEnd/>
          </a:ln>
        </p:spPr>
      </p:pic>
      <p:pic>
        <p:nvPicPr>
          <p:cNvPr id="5" name="3 - Θέση περιεχομένου"/>
          <p:cNvPicPr>
            <a:picLocks/>
          </p:cNvPicPr>
          <p:nvPr/>
        </p:nvPicPr>
        <p:blipFill>
          <a:blip r:embed="rId3" cstate="print"/>
          <a:srcRect/>
          <a:stretch>
            <a:fillRect/>
          </a:stretch>
        </p:blipFill>
        <p:spPr bwMode="auto">
          <a:xfrm>
            <a:off x="6096000" y="538091"/>
            <a:ext cx="5577416" cy="5721350"/>
          </a:xfrm>
          <a:prstGeom prst="rect">
            <a:avLst/>
          </a:prstGeom>
          <a:noFill/>
          <a:ln w="9525">
            <a:noFill/>
            <a:miter lim="800000"/>
            <a:headEnd/>
            <a:tailEnd/>
          </a:ln>
        </p:spPr>
      </p:pic>
    </p:spTree>
    <p:extLst>
      <p:ext uri="{BB962C8B-B14F-4D97-AF65-F5344CB8AC3E}">
        <p14:creationId xmlns:p14="http://schemas.microsoft.com/office/powerpoint/2010/main" val="3369522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605307"/>
            <a:ext cx="10515600" cy="5571656"/>
          </a:xfrm>
        </p:spPr>
        <p:txBody>
          <a:bodyPr/>
          <a:lstStyle/>
          <a:p>
            <a:pPr marL="0" indent="0">
              <a:buNone/>
            </a:pPr>
            <a:r>
              <a:rPr lang="el-GR" dirty="0" smtClean="0"/>
              <a:t> </a:t>
            </a:r>
            <a:endParaRPr lang="el-GR" dirty="0"/>
          </a:p>
        </p:txBody>
      </p:sp>
      <p:pic>
        <p:nvPicPr>
          <p:cNvPr id="4" name="3 - Θέση περιεχομένου"/>
          <p:cNvPicPr>
            <a:picLocks/>
          </p:cNvPicPr>
          <p:nvPr/>
        </p:nvPicPr>
        <p:blipFill>
          <a:blip r:embed="rId2" cstate="print"/>
          <a:srcRect/>
          <a:stretch>
            <a:fillRect/>
          </a:stretch>
        </p:blipFill>
        <p:spPr bwMode="auto">
          <a:xfrm>
            <a:off x="632001" y="455613"/>
            <a:ext cx="5742105" cy="5721350"/>
          </a:xfrm>
          <a:prstGeom prst="rect">
            <a:avLst/>
          </a:prstGeom>
          <a:noFill/>
          <a:ln w="9525">
            <a:noFill/>
            <a:miter lim="800000"/>
            <a:headEnd/>
            <a:tailEnd/>
          </a:ln>
        </p:spPr>
      </p:pic>
      <p:pic>
        <p:nvPicPr>
          <p:cNvPr id="5" name="3 - Θέση περιεχομένου"/>
          <p:cNvPicPr>
            <a:picLocks/>
          </p:cNvPicPr>
          <p:nvPr/>
        </p:nvPicPr>
        <p:blipFill>
          <a:blip r:embed="rId3" cstate="print"/>
          <a:srcRect/>
          <a:stretch>
            <a:fillRect/>
          </a:stretch>
        </p:blipFill>
        <p:spPr bwMode="auto">
          <a:xfrm>
            <a:off x="6374105" y="455613"/>
            <a:ext cx="5410063" cy="5721350"/>
          </a:xfrm>
          <a:prstGeom prst="rect">
            <a:avLst/>
          </a:prstGeom>
          <a:noFill/>
          <a:ln w="9525">
            <a:noFill/>
            <a:miter lim="800000"/>
            <a:headEnd/>
            <a:tailEnd/>
          </a:ln>
        </p:spPr>
      </p:pic>
    </p:spTree>
    <p:extLst>
      <p:ext uri="{BB962C8B-B14F-4D97-AF65-F5344CB8AC3E}">
        <p14:creationId xmlns:p14="http://schemas.microsoft.com/office/powerpoint/2010/main" val="1873464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p:cNvPicPr>
            <a:picLocks noGrp="1"/>
          </p:cNvPicPr>
          <p:nvPr>
            <p:ph idx="1"/>
          </p:nvPr>
        </p:nvPicPr>
        <p:blipFill>
          <a:blip r:embed="rId2" cstate="print"/>
          <a:srcRect/>
          <a:stretch>
            <a:fillRect/>
          </a:stretch>
        </p:blipFill>
        <p:spPr bwMode="auto">
          <a:xfrm>
            <a:off x="639377" y="437949"/>
            <a:ext cx="5401088" cy="5610225"/>
          </a:xfrm>
          <a:prstGeom prst="rect">
            <a:avLst/>
          </a:prstGeom>
          <a:noFill/>
          <a:ln w="9525">
            <a:noFill/>
            <a:miter lim="800000"/>
            <a:headEnd/>
            <a:tailEnd/>
          </a:ln>
        </p:spPr>
      </p:pic>
      <p:pic>
        <p:nvPicPr>
          <p:cNvPr id="5" name="3 - Θέση περιεχομένου"/>
          <p:cNvPicPr>
            <a:picLocks/>
          </p:cNvPicPr>
          <p:nvPr/>
        </p:nvPicPr>
        <p:blipFill>
          <a:blip r:embed="rId3" cstate="print"/>
          <a:srcRect/>
          <a:stretch>
            <a:fillRect/>
          </a:stretch>
        </p:blipFill>
        <p:spPr bwMode="auto">
          <a:xfrm>
            <a:off x="6040464" y="437949"/>
            <a:ext cx="5499005" cy="5610225"/>
          </a:xfrm>
          <a:prstGeom prst="rect">
            <a:avLst/>
          </a:prstGeom>
          <a:noFill/>
          <a:ln w="9525">
            <a:noFill/>
            <a:miter lim="800000"/>
            <a:headEnd/>
            <a:tailEnd/>
          </a:ln>
        </p:spPr>
      </p:pic>
    </p:spTree>
    <p:extLst>
      <p:ext uri="{BB962C8B-B14F-4D97-AF65-F5344CB8AC3E}">
        <p14:creationId xmlns:p14="http://schemas.microsoft.com/office/powerpoint/2010/main" val="3290183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p:cNvPicPr>
            <a:picLocks noGrp="1"/>
          </p:cNvPicPr>
          <p:nvPr>
            <p:ph idx="1"/>
          </p:nvPr>
        </p:nvPicPr>
        <p:blipFill>
          <a:blip r:embed="rId2" cstate="print"/>
          <a:srcRect/>
          <a:stretch>
            <a:fillRect/>
          </a:stretch>
        </p:blipFill>
        <p:spPr bwMode="auto">
          <a:xfrm>
            <a:off x="2794715" y="425004"/>
            <a:ext cx="6812924" cy="5859886"/>
          </a:xfrm>
          <a:prstGeom prst="rect">
            <a:avLst/>
          </a:prstGeom>
          <a:noFill/>
          <a:ln w="9525">
            <a:noFill/>
            <a:miter lim="800000"/>
            <a:headEnd/>
            <a:tailEnd/>
          </a:ln>
        </p:spPr>
      </p:pic>
    </p:spTree>
    <p:extLst>
      <p:ext uri="{BB962C8B-B14F-4D97-AF65-F5344CB8AC3E}">
        <p14:creationId xmlns:p14="http://schemas.microsoft.com/office/powerpoint/2010/main" val="1831394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66671" y="489397"/>
            <a:ext cx="11243256" cy="6181859"/>
          </a:xfrm>
        </p:spPr>
        <p:txBody>
          <a:bodyPr>
            <a:normAutofit fontScale="92500" lnSpcReduction="10000"/>
          </a:bodyPr>
          <a:lstStyle/>
          <a:p>
            <a:pPr>
              <a:buNone/>
            </a:pPr>
            <a:r>
              <a:rPr lang="en-US" dirty="0" smtClean="0"/>
              <a:t>  </a:t>
            </a:r>
            <a:r>
              <a:rPr lang="el-GR" u="sng" dirty="0"/>
              <a:t>Χειμερινά μοσχεύματα</a:t>
            </a:r>
          </a:p>
          <a:p>
            <a:pPr>
              <a:buNone/>
            </a:pPr>
            <a:r>
              <a:rPr lang="el-GR" dirty="0"/>
              <a:t>Κατά την εκλογή των χειμερινών μοσχευμάτων πρέπει να γνωρίζουμε :</a:t>
            </a:r>
          </a:p>
          <a:p>
            <a:pPr lvl="0" algn="just">
              <a:buFont typeface="Wingdings" pitchFamily="2" charset="2"/>
              <a:buChar char="q"/>
            </a:pPr>
            <a:r>
              <a:rPr lang="el-GR" dirty="0">
                <a:solidFill>
                  <a:srgbClr val="00B050"/>
                </a:solidFill>
              </a:rPr>
              <a:t>Τα μοσχεύματα που προέρχονται από δένδρα νεαρής ηλικίας  ριζοβολούν </a:t>
            </a:r>
            <a:r>
              <a:rPr lang="el-GR" dirty="0" smtClean="0">
                <a:solidFill>
                  <a:srgbClr val="00B050"/>
                </a:solidFill>
              </a:rPr>
              <a:t>ευ</a:t>
            </a:r>
            <a:r>
              <a:rPr lang="en-US" dirty="0" smtClean="0">
                <a:solidFill>
                  <a:srgbClr val="00B050"/>
                </a:solidFill>
              </a:rPr>
              <a:t>-</a:t>
            </a:r>
            <a:r>
              <a:rPr lang="el-GR" dirty="0" smtClean="0">
                <a:solidFill>
                  <a:srgbClr val="00B050"/>
                </a:solidFill>
              </a:rPr>
              <a:t>κολότερα </a:t>
            </a:r>
            <a:r>
              <a:rPr lang="el-GR" dirty="0">
                <a:solidFill>
                  <a:srgbClr val="00B050"/>
                </a:solidFill>
              </a:rPr>
              <a:t>σε σύγκριση με εκείνα που προέρχονται από ενήλικα δένδρα</a:t>
            </a:r>
            <a:r>
              <a:rPr lang="el-GR" dirty="0"/>
              <a:t>.</a:t>
            </a:r>
          </a:p>
          <a:p>
            <a:pPr algn="just">
              <a:buFont typeface="Wingdings" pitchFamily="2" charset="2"/>
              <a:buChar char="q"/>
            </a:pPr>
            <a:r>
              <a:rPr lang="el-GR" dirty="0">
                <a:solidFill>
                  <a:srgbClr val="0070C0"/>
                </a:solidFill>
              </a:rPr>
              <a:t>Οι ετήσιοι βλαστοί οι λαμβανόμενοι από φυτά ζωηρής βλάστησης δίνουν τα καλύτερης ποιότητος μοσχεύματα. Φυτά με φτωχή βλάστηση δίνουν κακής </a:t>
            </a:r>
            <a:r>
              <a:rPr lang="el-GR" dirty="0" smtClean="0">
                <a:solidFill>
                  <a:srgbClr val="0070C0"/>
                </a:solidFill>
              </a:rPr>
              <a:t>ποιότητος </a:t>
            </a:r>
            <a:r>
              <a:rPr lang="el-GR" dirty="0">
                <a:solidFill>
                  <a:srgbClr val="0070C0"/>
                </a:solidFill>
              </a:rPr>
              <a:t>μοσχεύματα</a:t>
            </a:r>
            <a:r>
              <a:rPr lang="el-GR" dirty="0"/>
              <a:t>.</a:t>
            </a:r>
          </a:p>
          <a:p>
            <a:pPr lvl="0" algn="just">
              <a:buFont typeface="Wingdings" pitchFamily="2" charset="2"/>
              <a:buChar char="q"/>
            </a:pPr>
            <a:r>
              <a:rPr lang="el-GR" dirty="0">
                <a:solidFill>
                  <a:srgbClr val="7030A0"/>
                </a:solidFill>
              </a:rPr>
              <a:t>Η συλλογή των μοσχευμάτων γίνεται κατά τη ληθαργική περίοδο με τη </a:t>
            </a:r>
            <a:r>
              <a:rPr lang="el-GR" dirty="0" err="1" smtClean="0">
                <a:solidFill>
                  <a:srgbClr val="7030A0"/>
                </a:solidFill>
              </a:rPr>
              <a:t>βοήθει</a:t>
            </a:r>
            <a:r>
              <a:rPr lang="en-US" dirty="0" smtClean="0">
                <a:solidFill>
                  <a:srgbClr val="7030A0"/>
                </a:solidFill>
              </a:rPr>
              <a:t>-</a:t>
            </a:r>
            <a:r>
              <a:rPr lang="el-GR" dirty="0" smtClean="0">
                <a:solidFill>
                  <a:srgbClr val="7030A0"/>
                </a:solidFill>
              </a:rPr>
              <a:t>α </a:t>
            </a:r>
            <a:r>
              <a:rPr lang="el-GR" dirty="0">
                <a:solidFill>
                  <a:srgbClr val="7030A0"/>
                </a:solidFill>
              </a:rPr>
              <a:t>κλαδευτικής ψαλίδας. Η τομή πρέπει να γίνεται όσο το δυνατόν το </a:t>
            </a:r>
            <a:r>
              <a:rPr lang="el-GR" dirty="0" err="1" smtClean="0">
                <a:solidFill>
                  <a:srgbClr val="7030A0"/>
                </a:solidFill>
              </a:rPr>
              <a:t>πλησιέ</a:t>
            </a:r>
            <a:r>
              <a:rPr lang="en-US" dirty="0" smtClean="0">
                <a:solidFill>
                  <a:srgbClr val="7030A0"/>
                </a:solidFill>
              </a:rPr>
              <a:t>-</a:t>
            </a:r>
            <a:r>
              <a:rPr lang="el-GR" dirty="0" err="1" smtClean="0">
                <a:solidFill>
                  <a:srgbClr val="7030A0"/>
                </a:solidFill>
              </a:rPr>
              <a:t>στερα</a:t>
            </a:r>
            <a:r>
              <a:rPr lang="el-GR" dirty="0" smtClean="0">
                <a:solidFill>
                  <a:srgbClr val="7030A0"/>
                </a:solidFill>
              </a:rPr>
              <a:t> </a:t>
            </a:r>
            <a:r>
              <a:rPr lang="el-GR" dirty="0">
                <a:solidFill>
                  <a:srgbClr val="7030A0"/>
                </a:solidFill>
              </a:rPr>
              <a:t>προς το ξύλο του προηγούμενου χρόνου, για να </a:t>
            </a:r>
            <a:r>
              <a:rPr lang="el-GR" dirty="0" smtClean="0">
                <a:solidFill>
                  <a:srgbClr val="7030A0"/>
                </a:solidFill>
              </a:rPr>
              <a:t>συμπεριληφθεί </a:t>
            </a:r>
            <a:r>
              <a:rPr lang="el-GR" dirty="0">
                <a:solidFill>
                  <a:srgbClr val="7030A0"/>
                </a:solidFill>
              </a:rPr>
              <a:t>και το διογκωμένο τμήμα της βάσης τους, όπου βρίσκονται συγκεντρωμένες οι ριζικές καταβολές. Μοσχεύματα πάχους μολυβιού συνιστούν την καλύτερη ποιότητα</a:t>
            </a:r>
            <a:r>
              <a:rPr lang="el-GR" dirty="0"/>
              <a:t>.</a:t>
            </a:r>
          </a:p>
          <a:p>
            <a:pPr lvl="0" algn="just">
              <a:buFont typeface="Wingdings" pitchFamily="2" charset="2"/>
              <a:buChar char="q"/>
            </a:pPr>
            <a:r>
              <a:rPr lang="el-GR" dirty="0">
                <a:solidFill>
                  <a:srgbClr val="FF0000"/>
                </a:solidFill>
              </a:rPr>
              <a:t>Τα μοσχεύματα πρέπει να έχουν μήκος 1</a:t>
            </a:r>
            <a:r>
              <a:rPr lang="en-US" dirty="0">
                <a:solidFill>
                  <a:srgbClr val="FF0000"/>
                </a:solidFill>
              </a:rPr>
              <a:t>6</a:t>
            </a:r>
            <a:r>
              <a:rPr lang="el-GR" dirty="0">
                <a:solidFill>
                  <a:srgbClr val="FF0000"/>
                </a:solidFill>
              </a:rPr>
              <a:t>-70 </a:t>
            </a:r>
            <a:r>
              <a:rPr lang="en-US" dirty="0">
                <a:solidFill>
                  <a:srgbClr val="FF0000"/>
                </a:solidFill>
              </a:rPr>
              <a:t>cm</a:t>
            </a:r>
            <a:r>
              <a:rPr lang="el-GR" dirty="0">
                <a:solidFill>
                  <a:srgbClr val="FF0000"/>
                </a:solidFill>
              </a:rPr>
              <a:t> και να έχουν  τουλάχιστον δυο μεσογονάτια διαστήματα. Από βλαστούς μεγάλου μήκους λαμβάνονται  </a:t>
            </a:r>
            <a:r>
              <a:rPr lang="el-GR" dirty="0" err="1" smtClean="0">
                <a:solidFill>
                  <a:srgbClr val="FF0000"/>
                </a:solidFill>
              </a:rPr>
              <a:t>περισ-σότερα</a:t>
            </a:r>
            <a:r>
              <a:rPr lang="el-GR" dirty="0" smtClean="0">
                <a:solidFill>
                  <a:srgbClr val="FF0000"/>
                </a:solidFill>
              </a:rPr>
              <a:t> </a:t>
            </a:r>
            <a:r>
              <a:rPr lang="el-GR" dirty="0">
                <a:solidFill>
                  <a:srgbClr val="FF0000"/>
                </a:solidFill>
              </a:rPr>
              <a:t>από ένα μοσχεύματα. Πάντως τα μοσχεύματα που προέρχονται από τη βάση των βλαστών ριζοβολούν ευκολότερα συγκριτικά με εκείνα της κορυφής</a:t>
            </a:r>
            <a:r>
              <a:rPr lang="el-GR" dirty="0">
                <a:solidFill>
                  <a:srgbClr val="002060"/>
                </a:solidFill>
              </a:rPr>
              <a:t>.</a:t>
            </a:r>
          </a:p>
          <a:p>
            <a:pPr marL="0" indent="0">
              <a:buNone/>
            </a:pPr>
            <a:endParaRPr lang="el-GR" dirty="0"/>
          </a:p>
        </p:txBody>
      </p:sp>
    </p:spTree>
    <p:extLst>
      <p:ext uri="{BB962C8B-B14F-4D97-AF65-F5344CB8AC3E}">
        <p14:creationId xmlns:p14="http://schemas.microsoft.com/office/powerpoint/2010/main" val="3058939457"/>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450</TotalTime>
  <Words>1493</Words>
  <Application>Microsoft Office PowerPoint</Application>
  <PresentationFormat>Ευρεία οθόνη</PresentationFormat>
  <Paragraphs>116</Paragraphs>
  <Slides>23</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23</vt:i4>
      </vt:variant>
    </vt:vector>
  </HeadingPairs>
  <TitlesOfParts>
    <vt:vector size="28" baseType="lpstr">
      <vt:lpstr>Arial</vt:lpstr>
      <vt:lpstr>Calibri</vt:lpstr>
      <vt:lpstr>Calibri Light</vt:lpstr>
      <vt:lpstr>Wingdings</vt:lpstr>
      <vt:lpstr>Θέμα του Office</vt:lpstr>
      <vt:lpstr>Μοσχεύματα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30693</dc:creator>
  <cp:lastModifiedBy>30693</cp:lastModifiedBy>
  <cp:revision>54</cp:revision>
  <dcterms:created xsi:type="dcterms:W3CDTF">2021-03-28T09:58:19Z</dcterms:created>
  <dcterms:modified xsi:type="dcterms:W3CDTF">2021-05-20T07:47:40Z</dcterms:modified>
</cp:coreProperties>
</file>