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9" r:id="rId2"/>
    <p:sldId id="261" r:id="rId3"/>
    <p:sldId id="262" r:id="rId4"/>
    <p:sldId id="268" r:id="rId5"/>
    <p:sldId id="288" r:id="rId6"/>
    <p:sldId id="272" r:id="rId7"/>
    <p:sldId id="290" r:id="rId8"/>
    <p:sldId id="273" r:id="rId9"/>
    <p:sldId id="280" r:id="rId10"/>
    <p:sldId id="260" r:id="rId11"/>
    <p:sldId id="291" r:id="rId12"/>
    <p:sldId id="292" r:id="rId13"/>
    <p:sldId id="263" r:id="rId14"/>
    <p:sldId id="264" r:id="rId15"/>
    <p:sldId id="270" r:id="rId16"/>
    <p:sldId id="271" r:id="rId17"/>
    <p:sldId id="274" r:id="rId18"/>
    <p:sldId id="275" r:id="rId19"/>
    <p:sldId id="277" r:id="rId20"/>
    <p:sldId id="276" r:id="rId21"/>
    <p:sldId id="283" r:id="rId22"/>
    <p:sldId id="286" r:id="rId23"/>
    <p:sldId id="289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764437-56B4-457C-B141-4381E72FBDC3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A2DC8A6-7BE9-427A-A5DE-5EEC891AE99E}">
      <dgm:prSet phldrT="[Text]"/>
      <dgm:spPr/>
      <dgm:t>
        <a:bodyPr/>
        <a:lstStyle/>
        <a:p>
          <a:r>
            <a:rPr lang="el-GR" b="1" dirty="0"/>
            <a:t>Νομιμότητα </a:t>
          </a:r>
          <a:endParaRPr lang="en-US" b="1" dirty="0"/>
        </a:p>
      </dgm:t>
    </dgm:pt>
    <dgm:pt modelId="{916783D0-9C01-405C-9711-5603B4A7F070}" type="parTrans" cxnId="{95B55AAB-6BAE-4057-BF0C-A96BE6A7E733}">
      <dgm:prSet/>
      <dgm:spPr/>
      <dgm:t>
        <a:bodyPr/>
        <a:lstStyle/>
        <a:p>
          <a:endParaRPr lang="en-US" b="1"/>
        </a:p>
      </dgm:t>
    </dgm:pt>
    <dgm:pt modelId="{42479339-5799-416F-AF62-FACABF76773B}" type="sibTrans" cxnId="{95B55AAB-6BAE-4057-BF0C-A96BE6A7E733}">
      <dgm:prSet/>
      <dgm:spPr/>
      <dgm:t>
        <a:bodyPr/>
        <a:lstStyle/>
        <a:p>
          <a:endParaRPr lang="en-US" b="1"/>
        </a:p>
      </dgm:t>
    </dgm:pt>
    <dgm:pt modelId="{472ADF85-8F2E-4DFE-BE03-2B725EB0C53D}">
      <dgm:prSet phldrT="[Text]"/>
      <dgm:spPr/>
      <dgm:t>
        <a:bodyPr/>
        <a:lstStyle/>
        <a:p>
          <a:r>
            <a:rPr lang="el-GR" b="1" dirty="0"/>
            <a:t>Ιεραρχία </a:t>
          </a:r>
          <a:endParaRPr lang="en-US" b="1" dirty="0"/>
        </a:p>
      </dgm:t>
    </dgm:pt>
    <dgm:pt modelId="{D255C62E-8877-40DE-ADE0-EAE07A98A462}" type="parTrans" cxnId="{D9BF2365-9540-41AE-BD18-86A06148ADF5}">
      <dgm:prSet/>
      <dgm:spPr/>
      <dgm:t>
        <a:bodyPr/>
        <a:lstStyle/>
        <a:p>
          <a:endParaRPr lang="en-US" b="1"/>
        </a:p>
      </dgm:t>
    </dgm:pt>
    <dgm:pt modelId="{AF9E8A7D-4E5D-48BB-8552-B3E6AB1F84D9}" type="sibTrans" cxnId="{D9BF2365-9540-41AE-BD18-86A06148ADF5}">
      <dgm:prSet/>
      <dgm:spPr/>
      <dgm:t>
        <a:bodyPr/>
        <a:lstStyle/>
        <a:p>
          <a:endParaRPr lang="en-US" b="1"/>
        </a:p>
      </dgm:t>
    </dgm:pt>
    <dgm:pt modelId="{1945DB11-546E-4484-876F-244E85E792BE}">
      <dgm:prSet phldrT="[Text]"/>
      <dgm:spPr/>
      <dgm:t>
        <a:bodyPr/>
        <a:lstStyle/>
        <a:p>
          <a:r>
            <a:rPr lang="el-GR" b="1" dirty="0"/>
            <a:t>Κανόνες </a:t>
          </a:r>
          <a:endParaRPr lang="en-US" b="1" dirty="0"/>
        </a:p>
      </dgm:t>
    </dgm:pt>
    <dgm:pt modelId="{9F88136C-D90D-40CB-A313-1B1F3EECAF55}" type="parTrans" cxnId="{404F4CCC-345B-46B3-9560-7C7D6B4657D3}">
      <dgm:prSet/>
      <dgm:spPr/>
      <dgm:t>
        <a:bodyPr/>
        <a:lstStyle/>
        <a:p>
          <a:endParaRPr lang="en-US" b="1"/>
        </a:p>
      </dgm:t>
    </dgm:pt>
    <dgm:pt modelId="{31502DA8-0602-4093-B50A-41DAD68A3D38}" type="sibTrans" cxnId="{404F4CCC-345B-46B3-9560-7C7D6B4657D3}">
      <dgm:prSet/>
      <dgm:spPr/>
      <dgm:t>
        <a:bodyPr/>
        <a:lstStyle/>
        <a:p>
          <a:endParaRPr lang="en-US" b="1"/>
        </a:p>
      </dgm:t>
    </dgm:pt>
    <dgm:pt modelId="{5510DB8E-C2CA-44E3-889E-8EBD53E713DE}">
      <dgm:prSet phldrT="[Text]"/>
      <dgm:spPr/>
      <dgm:t>
        <a:bodyPr/>
        <a:lstStyle/>
        <a:p>
          <a:r>
            <a:rPr lang="el-GR" b="1" dirty="0"/>
            <a:t>Λογοδοσία </a:t>
          </a:r>
          <a:endParaRPr lang="en-US" b="1" dirty="0"/>
        </a:p>
      </dgm:t>
    </dgm:pt>
    <dgm:pt modelId="{1F1C0157-4C89-4A25-BF6B-850788B2A284}" type="parTrans" cxnId="{BED18F71-0F5D-46BA-94EA-A1403BBD6A6E}">
      <dgm:prSet/>
      <dgm:spPr/>
      <dgm:t>
        <a:bodyPr/>
        <a:lstStyle/>
        <a:p>
          <a:endParaRPr lang="en-US" b="1"/>
        </a:p>
      </dgm:t>
    </dgm:pt>
    <dgm:pt modelId="{BEBE3873-F0D6-492C-8F79-3E8CC7614E1F}" type="sibTrans" cxnId="{BED18F71-0F5D-46BA-94EA-A1403BBD6A6E}">
      <dgm:prSet/>
      <dgm:spPr/>
      <dgm:t>
        <a:bodyPr/>
        <a:lstStyle/>
        <a:p>
          <a:endParaRPr lang="en-US" b="1"/>
        </a:p>
      </dgm:t>
    </dgm:pt>
    <dgm:pt modelId="{B0620CD2-EABB-4AE8-A760-01E238FCE0AF}" type="pres">
      <dgm:prSet presAssocID="{15764437-56B4-457C-B141-4381E72FBDC3}" presName="matrix" presStyleCnt="0">
        <dgm:presLayoutVars>
          <dgm:chMax val="1"/>
          <dgm:dir/>
          <dgm:resizeHandles val="exact"/>
        </dgm:presLayoutVars>
      </dgm:prSet>
      <dgm:spPr/>
    </dgm:pt>
    <dgm:pt modelId="{EE2C5DA3-3029-4FDE-840B-04B0D38CC29A}" type="pres">
      <dgm:prSet presAssocID="{15764437-56B4-457C-B141-4381E72FBDC3}" presName="diamond" presStyleLbl="bgShp" presStyleIdx="0" presStyleCnt="1" custLinFactNeighborY="2946"/>
      <dgm:spPr/>
    </dgm:pt>
    <dgm:pt modelId="{4EE2794C-B711-4BCC-8549-E6B97D60B262}" type="pres">
      <dgm:prSet presAssocID="{15764437-56B4-457C-B141-4381E72FBDC3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C3FE39B-C3DE-4B14-84E3-CCDE3B71BCA4}" type="pres">
      <dgm:prSet presAssocID="{15764437-56B4-457C-B141-4381E72FBDC3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E55C398-6660-4A53-A91C-87DB73109119}" type="pres">
      <dgm:prSet presAssocID="{15764437-56B4-457C-B141-4381E72FBDC3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43BA4B63-A435-4701-9CBB-95A9ECA2EDC2}" type="pres">
      <dgm:prSet presAssocID="{15764437-56B4-457C-B141-4381E72FBDC3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8B4A240-E729-4781-95D6-A796F9FFAEE7}" type="presOf" srcId="{5510DB8E-C2CA-44E3-889E-8EBD53E713DE}" destId="{43BA4B63-A435-4701-9CBB-95A9ECA2EDC2}" srcOrd="0" destOrd="0" presId="urn:microsoft.com/office/officeart/2005/8/layout/matrix3"/>
    <dgm:cxn modelId="{D6D81C64-E1E1-473D-8E64-6D0B2D0B12D9}" type="presOf" srcId="{1945DB11-546E-4484-876F-244E85E792BE}" destId="{FE55C398-6660-4A53-A91C-87DB73109119}" srcOrd="0" destOrd="0" presId="urn:microsoft.com/office/officeart/2005/8/layout/matrix3"/>
    <dgm:cxn modelId="{D9BF2365-9540-41AE-BD18-86A06148ADF5}" srcId="{15764437-56B4-457C-B141-4381E72FBDC3}" destId="{472ADF85-8F2E-4DFE-BE03-2B725EB0C53D}" srcOrd="1" destOrd="0" parTransId="{D255C62E-8877-40DE-ADE0-EAE07A98A462}" sibTransId="{AF9E8A7D-4E5D-48BB-8552-B3E6AB1F84D9}"/>
    <dgm:cxn modelId="{8C203C6D-DC6A-4D71-8060-1A8972B28BD3}" type="presOf" srcId="{15764437-56B4-457C-B141-4381E72FBDC3}" destId="{B0620CD2-EABB-4AE8-A760-01E238FCE0AF}" srcOrd="0" destOrd="0" presId="urn:microsoft.com/office/officeart/2005/8/layout/matrix3"/>
    <dgm:cxn modelId="{BED18F71-0F5D-46BA-94EA-A1403BBD6A6E}" srcId="{15764437-56B4-457C-B141-4381E72FBDC3}" destId="{5510DB8E-C2CA-44E3-889E-8EBD53E713DE}" srcOrd="3" destOrd="0" parTransId="{1F1C0157-4C89-4A25-BF6B-850788B2A284}" sibTransId="{BEBE3873-F0D6-492C-8F79-3E8CC7614E1F}"/>
    <dgm:cxn modelId="{41790B8E-DFAD-49A9-96C0-E443A8C0D6E3}" type="presOf" srcId="{AA2DC8A6-7BE9-427A-A5DE-5EEC891AE99E}" destId="{4EE2794C-B711-4BCC-8549-E6B97D60B262}" srcOrd="0" destOrd="0" presId="urn:microsoft.com/office/officeart/2005/8/layout/matrix3"/>
    <dgm:cxn modelId="{95B55AAB-6BAE-4057-BF0C-A96BE6A7E733}" srcId="{15764437-56B4-457C-B141-4381E72FBDC3}" destId="{AA2DC8A6-7BE9-427A-A5DE-5EEC891AE99E}" srcOrd="0" destOrd="0" parTransId="{916783D0-9C01-405C-9711-5603B4A7F070}" sibTransId="{42479339-5799-416F-AF62-FACABF76773B}"/>
    <dgm:cxn modelId="{404F4CCC-345B-46B3-9560-7C7D6B4657D3}" srcId="{15764437-56B4-457C-B141-4381E72FBDC3}" destId="{1945DB11-546E-4484-876F-244E85E792BE}" srcOrd="2" destOrd="0" parTransId="{9F88136C-D90D-40CB-A313-1B1F3EECAF55}" sibTransId="{31502DA8-0602-4093-B50A-41DAD68A3D38}"/>
    <dgm:cxn modelId="{529E1FFF-F29F-4870-83E1-BFD5CA31E271}" type="presOf" srcId="{472ADF85-8F2E-4DFE-BE03-2B725EB0C53D}" destId="{7C3FE39B-C3DE-4B14-84E3-CCDE3B71BCA4}" srcOrd="0" destOrd="0" presId="urn:microsoft.com/office/officeart/2005/8/layout/matrix3"/>
    <dgm:cxn modelId="{44AF490F-D821-481F-83CB-B7B5990EC020}" type="presParOf" srcId="{B0620CD2-EABB-4AE8-A760-01E238FCE0AF}" destId="{EE2C5DA3-3029-4FDE-840B-04B0D38CC29A}" srcOrd="0" destOrd="0" presId="urn:microsoft.com/office/officeart/2005/8/layout/matrix3"/>
    <dgm:cxn modelId="{72289EA2-E338-4C3E-92DC-29730ABB1B9E}" type="presParOf" srcId="{B0620CD2-EABB-4AE8-A760-01E238FCE0AF}" destId="{4EE2794C-B711-4BCC-8549-E6B97D60B262}" srcOrd="1" destOrd="0" presId="urn:microsoft.com/office/officeart/2005/8/layout/matrix3"/>
    <dgm:cxn modelId="{3A5DE875-1D33-44AA-97A2-F4F814654B33}" type="presParOf" srcId="{B0620CD2-EABB-4AE8-A760-01E238FCE0AF}" destId="{7C3FE39B-C3DE-4B14-84E3-CCDE3B71BCA4}" srcOrd="2" destOrd="0" presId="urn:microsoft.com/office/officeart/2005/8/layout/matrix3"/>
    <dgm:cxn modelId="{79607A49-A191-4D95-B09A-9AF89A8611B5}" type="presParOf" srcId="{B0620CD2-EABB-4AE8-A760-01E238FCE0AF}" destId="{FE55C398-6660-4A53-A91C-87DB73109119}" srcOrd="3" destOrd="0" presId="urn:microsoft.com/office/officeart/2005/8/layout/matrix3"/>
    <dgm:cxn modelId="{EB25C694-7A8A-48BF-AF96-E1BA18136FFB}" type="presParOf" srcId="{B0620CD2-EABB-4AE8-A760-01E238FCE0AF}" destId="{43BA4B63-A435-4701-9CBB-95A9ECA2EDC2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874167-6A2B-4B51-8AB0-5DAD6B6D7D63}" type="doc">
      <dgm:prSet loTypeId="urn:microsoft.com/office/officeart/2005/8/layout/rings+Icon" loCatId="relationship" qsTypeId="urn:microsoft.com/office/officeart/2005/8/quickstyle/simple1" qsCatId="simple" csTypeId="urn:microsoft.com/office/officeart/2005/8/colors/colorful1" csCatId="colorful" phldr="1"/>
      <dgm:spPr/>
    </dgm:pt>
    <dgm:pt modelId="{A3573CF2-35FF-439F-82AD-317291A12FAF}">
      <dgm:prSet phldrT="[Text]" custT="1"/>
      <dgm:spPr/>
      <dgm:t>
        <a:bodyPr/>
        <a:lstStyle/>
        <a:p>
          <a:r>
            <a:rPr lang="el-GR" sz="2200" b="0" dirty="0"/>
            <a:t>Κυβέρνηση / Πολιτική εξουσία </a:t>
          </a:r>
          <a:endParaRPr lang="en-US" sz="2200" b="0" dirty="0"/>
        </a:p>
      </dgm:t>
    </dgm:pt>
    <dgm:pt modelId="{40EAA599-E217-4284-AB1A-F75543AEB8AA}" type="parTrans" cxnId="{99C5E26D-19AE-497F-971C-D05B30FFE19D}">
      <dgm:prSet/>
      <dgm:spPr/>
      <dgm:t>
        <a:bodyPr/>
        <a:lstStyle/>
        <a:p>
          <a:endParaRPr lang="en-US" sz="2200" b="0"/>
        </a:p>
      </dgm:t>
    </dgm:pt>
    <dgm:pt modelId="{1F0D5EB5-FCB0-4EBD-9C3C-2E805C3D4E2E}" type="sibTrans" cxnId="{99C5E26D-19AE-497F-971C-D05B30FFE19D}">
      <dgm:prSet/>
      <dgm:spPr/>
      <dgm:t>
        <a:bodyPr/>
        <a:lstStyle/>
        <a:p>
          <a:endParaRPr lang="en-US" sz="2200" b="0"/>
        </a:p>
      </dgm:t>
    </dgm:pt>
    <dgm:pt modelId="{939220F6-2A69-4C4C-8E15-8A489EEC6FB3}">
      <dgm:prSet phldrT="[Text]" custT="1"/>
      <dgm:spPr/>
      <dgm:t>
        <a:bodyPr/>
        <a:lstStyle/>
        <a:p>
          <a:r>
            <a:rPr lang="el-GR" sz="2200" b="0" dirty="0"/>
            <a:t>Δικαστική Εξουσία – Δικαιοσύνη </a:t>
          </a:r>
          <a:endParaRPr lang="en-US" sz="2200" b="0" dirty="0"/>
        </a:p>
      </dgm:t>
    </dgm:pt>
    <dgm:pt modelId="{C569E4E2-220B-4397-BC21-E4B004F7E75D}" type="parTrans" cxnId="{E6DCFC74-C02C-4991-8215-F388DD0921D6}">
      <dgm:prSet/>
      <dgm:spPr/>
      <dgm:t>
        <a:bodyPr/>
        <a:lstStyle/>
        <a:p>
          <a:endParaRPr lang="en-US" sz="2200" b="0"/>
        </a:p>
      </dgm:t>
    </dgm:pt>
    <dgm:pt modelId="{031D1B28-CBE9-46E6-80DF-92BBF1C47B43}" type="sibTrans" cxnId="{E6DCFC74-C02C-4991-8215-F388DD0921D6}">
      <dgm:prSet/>
      <dgm:spPr/>
      <dgm:t>
        <a:bodyPr/>
        <a:lstStyle/>
        <a:p>
          <a:endParaRPr lang="en-US" sz="2200" b="0"/>
        </a:p>
      </dgm:t>
    </dgm:pt>
    <dgm:pt modelId="{16E5839F-8D7C-46A7-8D54-CB09BF8674EE}">
      <dgm:prSet phldrT="[Text]" custT="1"/>
      <dgm:spPr/>
      <dgm:t>
        <a:bodyPr/>
        <a:lstStyle/>
        <a:p>
          <a:r>
            <a:rPr lang="el-GR" sz="2200" b="0" dirty="0"/>
            <a:t>Δημόσια Διοίκηση – Γραφειοκρατία </a:t>
          </a:r>
          <a:endParaRPr lang="en-US" sz="2200" b="0" dirty="0"/>
        </a:p>
      </dgm:t>
    </dgm:pt>
    <dgm:pt modelId="{45799FC7-9F98-4CC6-9ED1-E13A1DA08E51}" type="parTrans" cxnId="{0286BF4A-E4DE-4468-B899-8B4BBE3D429D}">
      <dgm:prSet/>
      <dgm:spPr/>
      <dgm:t>
        <a:bodyPr/>
        <a:lstStyle/>
        <a:p>
          <a:endParaRPr lang="en-US" sz="2200" b="0"/>
        </a:p>
      </dgm:t>
    </dgm:pt>
    <dgm:pt modelId="{B7C037AF-FA9C-4DF6-A1B8-4DFF90EC1A4F}" type="sibTrans" cxnId="{0286BF4A-E4DE-4468-B899-8B4BBE3D429D}">
      <dgm:prSet/>
      <dgm:spPr/>
      <dgm:t>
        <a:bodyPr/>
        <a:lstStyle/>
        <a:p>
          <a:endParaRPr lang="en-US" sz="2200" b="0"/>
        </a:p>
      </dgm:t>
    </dgm:pt>
    <dgm:pt modelId="{B00FF79E-F70A-430C-88B3-FF630AFA13C1}">
      <dgm:prSet custT="1"/>
      <dgm:spPr/>
      <dgm:t>
        <a:bodyPr/>
        <a:lstStyle/>
        <a:p>
          <a:r>
            <a:rPr lang="el-GR" sz="2200" b="0" dirty="0"/>
            <a:t>Πολίτες </a:t>
          </a:r>
          <a:endParaRPr lang="en-US" sz="2200" b="0" dirty="0"/>
        </a:p>
      </dgm:t>
    </dgm:pt>
    <dgm:pt modelId="{0D79A2E1-0D43-4676-B7E8-B6EC3766AE10}" type="parTrans" cxnId="{549E598E-7ECE-4418-A73B-10BE376A3578}">
      <dgm:prSet/>
      <dgm:spPr/>
      <dgm:t>
        <a:bodyPr/>
        <a:lstStyle/>
        <a:p>
          <a:endParaRPr lang="en-US" sz="2200" b="0"/>
        </a:p>
      </dgm:t>
    </dgm:pt>
    <dgm:pt modelId="{7338B053-C0EE-4A2F-97F7-CEA430A66CEE}" type="sibTrans" cxnId="{549E598E-7ECE-4418-A73B-10BE376A3578}">
      <dgm:prSet/>
      <dgm:spPr/>
      <dgm:t>
        <a:bodyPr/>
        <a:lstStyle/>
        <a:p>
          <a:endParaRPr lang="en-US" sz="2200" b="0"/>
        </a:p>
      </dgm:t>
    </dgm:pt>
    <dgm:pt modelId="{3105F9AE-7617-46C9-95FF-749519943B74}" type="pres">
      <dgm:prSet presAssocID="{C5874167-6A2B-4B51-8AB0-5DAD6B6D7D63}" presName="Name0" presStyleCnt="0">
        <dgm:presLayoutVars>
          <dgm:chMax val="7"/>
          <dgm:dir/>
          <dgm:resizeHandles val="exact"/>
        </dgm:presLayoutVars>
      </dgm:prSet>
      <dgm:spPr/>
    </dgm:pt>
    <dgm:pt modelId="{595D721C-6596-47B3-A185-5539255B55C1}" type="pres">
      <dgm:prSet presAssocID="{C5874167-6A2B-4B51-8AB0-5DAD6B6D7D63}" presName="ellipse1" presStyleLbl="vennNode1" presStyleIdx="0" presStyleCnt="4">
        <dgm:presLayoutVars>
          <dgm:bulletEnabled val="1"/>
        </dgm:presLayoutVars>
      </dgm:prSet>
      <dgm:spPr/>
    </dgm:pt>
    <dgm:pt modelId="{7A0AAC71-B32C-4C7E-AB1D-ADE9300ABB7E}" type="pres">
      <dgm:prSet presAssocID="{C5874167-6A2B-4B51-8AB0-5DAD6B6D7D63}" presName="ellipse2" presStyleLbl="vennNode1" presStyleIdx="1" presStyleCnt="4">
        <dgm:presLayoutVars>
          <dgm:bulletEnabled val="1"/>
        </dgm:presLayoutVars>
      </dgm:prSet>
      <dgm:spPr/>
    </dgm:pt>
    <dgm:pt modelId="{91952F3A-3F0B-4720-A386-5D69A5A85C31}" type="pres">
      <dgm:prSet presAssocID="{C5874167-6A2B-4B51-8AB0-5DAD6B6D7D63}" presName="ellipse3" presStyleLbl="vennNode1" presStyleIdx="2" presStyleCnt="4">
        <dgm:presLayoutVars>
          <dgm:bulletEnabled val="1"/>
        </dgm:presLayoutVars>
      </dgm:prSet>
      <dgm:spPr/>
    </dgm:pt>
    <dgm:pt modelId="{C21F963F-FF86-45AB-98E4-07C19B295916}" type="pres">
      <dgm:prSet presAssocID="{C5874167-6A2B-4B51-8AB0-5DAD6B6D7D63}" presName="ellipse4" presStyleLbl="vennNode1" presStyleIdx="3" presStyleCnt="4">
        <dgm:presLayoutVars>
          <dgm:bulletEnabled val="1"/>
        </dgm:presLayoutVars>
      </dgm:prSet>
      <dgm:spPr/>
    </dgm:pt>
  </dgm:ptLst>
  <dgm:cxnLst>
    <dgm:cxn modelId="{07640420-3AE6-4B45-9910-3C9A965FDEDB}" type="presOf" srcId="{16E5839F-8D7C-46A7-8D54-CB09BF8674EE}" destId="{91952F3A-3F0B-4720-A386-5D69A5A85C31}" srcOrd="0" destOrd="0" presId="urn:microsoft.com/office/officeart/2005/8/layout/rings+Icon"/>
    <dgm:cxn modelId="{A15FC264-4561-43C3-9283-18B337BABF1E}" type="presOf" srcId="{939220F6-2A69-4C4C-8E15-8A489EEC6FB3}" destId="{7A0AAC71-B32C-4C7E-AB1D-ADE9300ABB7E}" srcOrd="0" destOrd="0" presId="urn:microsoft.com/office/officeart/2005/8/layout/rings+Icon"/>
    <dgm:cxn modelId="{29E46247-5DD2-49EA-95C7-66E6187C6DED}" type="presOf" srcId="{A3573CF2-35FF-439F-82AD-317291A12FAF}" destId="{595D721C-6596-47B3-A185-5539255B55C1}" srcOrd="0" destOrd="0" presId="urn:microsoft.com/office/officeart/2005/8/layout/rings+Icon"/>
    <dgm:cxn modelId="{0286BF4A-E4DE-4468-B899-8B4BBE3D429D}" srcId="{C5874167-6A2B-4B51-8AB0-5DAD6B6D7D63}" destId="{16E5839F-8D7C-46A7-8D54-CB09BF8674EE}" srcOrd="2" destOrd="0" parTransId="{45799FC7-9F98-4CC6-9ED1-E13A1DA08E51}" sibTransId="{B7C037AF-FA9C-4DF6-A1B8-4DFF90EC1A4F}"/>
    <dgm:cxn modelId="{99C5E26D-19AE-497F-971C-D05B30FFE19D}" srcId="{C5874167-6A2B-4B51-8AB0-5DAD6B6D7D63}" destId="{A3573CF2-35FF-439F-82AD-317291A12FAF}" srcOrd="0" destOrd="0" parTransId="{40EAA599-E217-4284-AB1A-F75543AEB8AA}" sibTransId="{1F0D5EB5-FCB0-4EBD-9C3C-2E805C3D4E2E}"/>
    <dgm:cxn modelId="{E6DCFC74-C02C-4991-8215-F388DD0921D6}" srcId="{C5874167-6A2B-4B51-8AB0-5DAD6B6D7D63}" destId="{939220F6-2A69-4C4C-8E15-8A489EEC6FB3}" srcOrd="1" destOrd="0" parTransId="{C569E4E2-220B-4397-BC21-E4B004F7E75D}" sibTransId="{031D1B28-CBE9-46E6-80DF-92BBF1C47B43}"/>
    <dgm:cxn modelId="{2069428D-B969-44C2-8485-87BDF7386C80}" type="presOf" srcId="{B00FF79E-F70A-430C-88B3-FF630AFA13C1}" destId="{C21F963F-FF86-45AB-98E4-07C19B295916}" srcOrd="0" destOrd="0" presId="urn:microsoft.com/office/officeart/2005/8/layout/rings+Icon"/>
    <dgm:cxn modelId="{549E598E-7ECE-4418-A73B-10BE376A3578}" srcId="{C5874167-6A2B-4B51-8AB0-5DAD6B6D7D63}" destId="{B00FF79E-F70A-430C-88B3-FF630AFA13C1}" srcOrd="3" destOrd="0" parTransId="{0D79A2E1-0D43-4676-B7E8-B6EC3766AE10}" sibTransId="{7338B053-C0EE-4A2F-97F7-CEA430A66CEE}"/>
    <dgm:cxn modelId="{C415A5BB-FF00-48B7-BF13-7776F8E490C5}" type="presOf" srcId="{C5874167-6A2B-4B51-8AB0-5DAD6B6D7D63}" destId="{3105F9AE-7617-46C9-95FF-749519943B74}" srcOrd="0" destOrd="0" presId="urn:microsoft.com/office/officeart/2005/8/layout/rings+Icon"/>
    <dgm:cxn modelId="{A4C534F8-42F5-45DA-BF45-A287DC49CFFD}" type="presParOf" srcId="{3105F9AE-7617-46C9-95FF-749519943B74}" destId="{595D721C-6596-47B3-A185-5539255B55C1}" srcOrd="0" destOrd="0" presId="urn:microsoft.com/office/officeart/2005/8/layout/rings+Icon"/>
    <dgm:cxn modelId="{C0BDBCB9-41C0-494F-967A-7BD213032EFC}" type="presParOf" srcId="{3105F9AE-7617-46C9-95FF-749519943B74}" destId="{7A0AAC71-B32C-4C7E-AB1D-ADE9300ABB7E}" srcOrd="1" destOrd="0" presId="urn:microsoft.com/office/officeart/2005/8/layout/rings+Icon"/>
    <dgm:cxn modelId="{34B1B6A3-85D3-4F2A-9738-A55517A5CE57}" type="presParOf" srcId="{3105F9AE-7617-46C9-95FF-749519943B74}" destId="{91952F3A-3F0B-4720-A386-5D69A5A85C31}" srcOrd="2" destOrd="0" presId="urn:microsoft.com/office/officeart/2005/8/layout/rings+Icon"/>
    <dgm:cxn modelId="{A6819BF0-8871-4452-87BF-7D29099B4830}" type="presParOf" srcId="{3105F9AE-7617-46C9-95FF-749519943B74}" destId="{C21F963F-FF86-45AB-98E4-07C19B295916}" srcOrd="3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54D79A-9ADA-4C21-8C51-2F57721542BE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003A048-FDC4-4A4C-889F-B9D6AFD6E938}">
      <dgm:prSet phldrT="[Text]" custT="1"/>
      <dgm:spPr/>
      <dgm:t>
        <a:bodyPr/>
        <a:lstStyle/>
        <a:p>
          <a:r>
            <a:rPr lang="el-GR" sz="2200" b="1" dirty="0"/>
            <a:t>Υπαλληλική ιδιότητα </a:t>
          </a:r>
          <a:endParaRPr lang="en-US" sz="2200" b="1" dirty="0"/>
        </a:p>
      </dgm:t>
    </dgm:pt>
    <dgm:pt modelId="{72B1EF03-AF9D-4608-85CD-54895D1A89C7}" type="parTrans" cxnId="{ED051B1E-7A7F-4779-8161-E1EED2FFF255}">
      <dgm:prSet/>
      <dgm:spPr/>
      <dgm:t>
        <a:bodyPr/>
        <a:lstStyle/>
        <a:p>
          <a:endParaRPr lang="en-US" sz="2200" b="1"/>
        </a:p>
      </dgm:t>
    </dgm:pt>
    <dgm:pt modelId="{BB02A50C-E4B3-4563-AD3F-6463831DBF01}" type="sibTrans" cxnId="{ED051B1E-7A7F-4779-8161-E1EED2FFF255}">
      <dgm:prSet/>
      <dgm:spPr/>
      <dgm:t>
        <a:bodyPr/>
        <a:lstStyle/>
        <a:p>
          <a:endParaRPr lang="en-US" sz="2200" b="1"/>
        </a:p>
      </dgm:t>
    </dgm:pt>
    <dgm:pt modelId="{D2FB3CCE-464F-4845-A735-F34DFB836A6B}">
      <dgm:prSet phldrT="[Text]" custT="1"/>
      <dgm:spPr/>
      <dgm:t>
        <a:bodyPr/>
        <a:lstStyle/>
        <a:p>
          <a:r>
            <a:rPr lang="el-GR" sz="2200" b="1" dirty="0"/>
            <a:t>Ακεραιότητα από προσωπικές επιδιώξεις &amp; συμφέροντα </a:t>
          </a:r>
          <a:endParaRPr lang="en-US" sz="2200" b="1" dirty="0"/>
        </a:p>
      </dgm:t>
    </dgm:pt>
    <dgm:pt modelId="{808D3D43-02CF-4F7F-9A78-A565F2AFA268}" type="parTrans" cxnId="{676CE604-2A58-497D-ABA7-BA97516D7E32}">
      <dgm:prSet/>
      <dgm:spPr/>
      <dgm:t>
        <a:bodyPr/>
        <a:lstStyle/>
        <a:p>
          <a:endParaRPr lang="en-US" sz="2200" b="1"/>
        </a:p>
      </dgm:t>
    </dgm:pt>
    <dgm:pt modelId="{3535F8AF-E8EA-4BF9-B689-7B3A882345CE}" type="sibTrans" cxnId="{676CE604-2A58-497D-ABA7-BA97516D7E32}">
      <dgm:prSet/>
      <dgm:spPr/>
      <dgm:t>
        <a:bodyPr/>
        <a:lstStyle/>
        <a:p>
          <a:endParaRPr lang="en-US" sz="2200" b="1"/>
        </a:p>
      </dgm:t>
    </dgm:pt>
    <dgm:pt modelId="{18B95527-0168-4263-87C9-7A805381B8A4}">
      <dgm:prSet phldrT="[Text]" custT="1"/>
      <dgm:spPr/>
      <dgm:t>
        <a:bodyPr/>
        <a:lstStyle/>
        <a:p>
          <a:r>
            <a:rPr lang="el-GR" sz="2200" b="1" dirty="0"/>
            <a:t>Αξιοκρατική επιλογή &amp; τοποθέτηση </a:t>
          </a:r>
          <a:endParaRPr lang="en-US" sz="2200" b="1" dirty="0"/>
        </a:p>
      </dgm:t>
    </dgm:pt>
    <dgm:pt modelId="{4CC43EBE-ABA6-4238-816D-B1150BF8EFBE}" type="parTrans" cxnId="{993F6BE4-82B8-498C-87AB-1548DB558C9B}">
      <dgm:prSet/>
      <dgm:spPr/>
      <dgm:t>
        <a:bodyPr/>
        <a:lstStyle/>
        <a:p>
          <a:endParaRPr lang="en-US" sz="2200" b="1"/>
        </a:p>
      </dgm:t>
    </dgm:pt>
    <dgm:pt modelId="{7FAAF765-62C4-4197-BDF9-FABFCFCC778A}" type="sibTrans" cxnId="{993F6BE4-82B8-498C-87AB-1548DB558C9B}">
      <dgm:prSet/>
      <dgm:spPr/>
      <dgm:t>
        <a:bodyPr/>
        <a:lstStyle/>
        <a:p>
          <a:endParaRPr lang="en-US" sz="2200" b="1"/>
        </a:p>
      </dgm:t>
    </dgm:pt>
    <dgm:pt modelId="{2344EA13-9A45-4E41-BCE3-7177FEFA3128}">
      <dgm:prSet phldrT="[Text]" custT="1"/>
      <dgm:spPr/>
      <dgm:t>
        <a:bodyPr/>
        <a:lstStyle/>
        <a:p>
          <a:r>
            <a:rPr lang="el-GR" sz="2200" b="1" dirty="0"/>
            <a:t>Δεξιότητες &amp; εξειδίκευση </a:t>
          </a:r>
          <a:endParaRPr lang="en-US" sz="2200" b="1" dirty="0"/>
        </a:p>
      </dgm:t>
    </dgm:pt>
    <dgm:pt modelId="{D3536CCF-776C-436F-AFEE-B0374D4116C0}" type="parTrans" cxnId="{7A77AAF3-C465-48D3-8234-75E926288E6F}">
      <dgm:prSet/>
      <dgm:spPr/>
      <dgm:t>
        <a:bodyPr/>
        <a:lstStyle/>
        <a:p>
          <a:endParaRPr lang="en-US" sz="2200" b="1"/>
        </a:p>
      </dgm:t>
    </dgm:pt>
    <dgm:pt modelId="{61165426-7F00-406D-916A-8DF3EC15BFDE}" type="sibTrans" cxnId="{7A77AAF3-C465-48D3-8234-75E926288E6F}">
      <dgm:prSet/>
      <dgm:spPr/>
      <dgm:t>
        <a:bodyPr/>
        <a:lstStyle/>
        <a:p>
          <a:endParaRPr lang="en-US" sz="2200" b="1"/>
        </a:p>
      </dgm:t>
    </dgm:pt>
    <dgm:pt modelId="{72A61C8C-0F3E-4448-85F3-B26492111500}">
      <dgm:prSet custT="1"/>
      <dgm:spPr/>
      <dgm:t>
        <a:bodyPr/>
        <a:lstStyle/>
        <a:p>
          <a:r>
            <a:rPr lang="el-GR" sz="2200" b="1" dirty="0"/>
            <a:t>Πιστή εφαρμογή εντολών ηγεσίας / ιεραρχίας </a:t>
          </a:r>
          <a:endParaRPr lang="en-US" sz="2200" b="1" dirty="0"/>
        </a:p>
      </dgm:t>
    </dgm:pt>
    <dgm:pt modelId="{29259798-E2DC-4D17-A14D-93C8B32D7E41}" type="parTrans" cxnId="{786F4DD6-1D0B-4975-9A66-EE8A828171C3}">
      <dgm:prSet/>
      <dgm:spPr/>
      <dgm:t>
        <a:bodyPr/>
        <a:lstStyle/>
        <a:p>
          <a:endParaRPr lang="en-US" sz="2200" b="1"/>
        </a:p>
      </dgm:t>
    </dgm:pt>
    <dgm:pt modelId="{98791F36-A8F4-4B49-AD9E-507EAB53FC42}" type="sibTrans" cxnId="{786F4DD6-1D0B-4975-9A66-EE8A828171C3}">
      <dgm:prSet/>
      <dgm:spPr/>
      <dgm:t>
        <a:bodyPr/>
        <a:lstStyle/>
        <a:p>
          <a:endParaRPr lang="en-US" sz="2200" b="1"/>
        </a:p>
      </dgm:t>
    </dgm:pt>
    <dgm:pt modelId="{B7C75A79-F8D8-46D7-AF76-8D3B3F3C0267}">
      <dgm:prSet custT="1"/>
      <dgm:spPr/>
      <dgm:t>
        <a:bodyPr/>
        <a:lstStyle/>
        <a:p>
          <a:r>
            <a:rPr lang="el-GR" sz="2200" b="1" dirty="0"/>
            <a:t>Σαφής διαχωρισμός προσωπικής – επαγγελματικής ζωής </a:t>
          </a:r>
          <a:endParaRPr lang="en-US" sz="2200" b="1" dirty="0"/>
        </a:p>
      </dgm:t>
    </dgm:pt>
    <dgm:pt modelId="{C5667610-7DDC-4DC7-80C7-CB6BB1E4B974}" type="parTrans" cxnId="{A0130CA1-A275-4E47-8FD4-C6112DC5E366}">
      <dgm:prSet/>
      <dgm:spPr/>
      <dgm:t>
        <a:bodyPr/>
        <a:lstStyle/>
        <a:p>
          <a:endParaRPr lang="en-US" sz="2200" b="1"/>
        </a:p>
      </dgm:t>
    </dgm:pt>
    <dgm:pt modelId="{7747FA29-3EFF-4100-B485-636FB8FCBD2C}" type="sibTrans" cxnId="{A0130CA1-A275-4E47-8FD4-C6112DC5E366}">
      <dgm:prSet/>
      <dgm:spPr/>
      <dgm:t>
        <a:bodyPr/>
        <a:lstStyle/>
        <a:p>
          <a:endParaRPr lang="en-US" sz="2200" b="1"/>
        </a:p>
      </dgm:t>
    </dgm:pt>
    <dgm:pt modelId="{3EBD4CA5-0495-4317-A1C0-4182013928DF}">
      <dgm:prSet custT="1"/>
      <dgm:spPr/>
      <dgm:t>
        <a:bodyPr/>
        <a:lstStyle/>
        <a:p>
          <a:r>
            <a:rPr lang="el-GR" sz="2200" b="1" dirty="0"/>
            <a:t>Υπηρετούν το δημόσιο συμφέρον </a:t>
          </a:r>
          <a:endParaRPr lang="en-US" sz="2200" b="1" dirty="0"/>
        </a:p>
      </dgm:t>
    </dgm:pt>
    <dgm:pt modelId="{7B862E32-FDBF-4C0A-BD33-694D3CD457C1}" type="parTrans" cxnId="{06219121-FA21-4419-8002-328BC545BE16}">
      <dgm:prSet/>
      <dgm:spPr/>
      <dgm:t>
        <a:bodyPr/>
        <a:lstStyle/>
        <a:p>
          <a:endParaRPr lang="en-US" b="1"/>
        </a:p>
      </dgm:t>
    </dgm:pt>
    <dgm:pt modelId="{9090E5EC-A80B-418B-82F9-DCB7E80EFB06}" type="sibTrans" cxnId="{06219121-FA21-4419-8002-328BC545BE16}">
      <dgm:prSet/>
      <dgm:spPr/>
      <dgm:t>
        <a:bodyPr/>
        <a:lstStyle/>
        <a:p>
          <a:endParaRPr lang="en-US" b="1"/>
        </a:p>
      </dgm:t>
    </dgm:pt>
    <dgm:pt modelId="{F104A442-BAEA-4221-950D-53688FC2A365}" type="pres">
      <dgm:prSet presAssocID="{6E54D79A-9ADA-4C21-8C51-2F57721542B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72DF6BC-7CD4-4ECB-8D80-F1995B8F823E}" type="pres">
      <dgm:prSet presAssocID="{A003A048-FDC4-4A4C-889F-B9D6AFD6E938}" presName="centerShape" presStyleLbl="node0" presStyleIdx="0" presStyleCnt="1"/>
      <dgm:spPr/>
    </dgm:pt>
    <dgm:pt modelId="{BCB950C0-111C-4311-8793-1C4CF5BC5323}" type="pres">
      <dgm:prSet presAssocID="{C5667610-7DDC-4DC7-80C7-CB6BB1E4B974}" presName="parTrans" presStyleLbl="bgSibTrans2D1" presStyleIdx="0" presStyleCnt="6"/>
      <dgm:spPr/>
    </dgm:pt>
    <dgm:pt modelId="{B950FD00-8CAA-4B09-902A-86753C97ACEE}" type="pres">
      <dgm:prSet presAssocID="{B7C75A79-F8D8-46D7-AF76-8D3B3F3C0267}" presName="node" presStyleLbl="node1" presStyleIdx="0" presStyleCnt="6" custScaleX="156157">
        <dgm:presLayoutVars>
          <dgm:bulletEnabled val="1"/>
        </dgm:presLayoutVars>
      </dgm:prSet>
      <dgm:spPr/>
    </dgm:pt>
    <dgm:pt modelId="{D1C8D69D-E3AC-4973-9C53-A9875C2263E3}" type="pres">
      <dgm:prSet presAssocID="{808D3D43-02CF-4F7F-9A78-A565F2AFA268}" presName="parTrans" presStyleLbl="bgSibTrans2D1" presStyleIdx="1" presStyleCnt="6"/>
      <dgm:spPr/>
    </dgm:pt>
    <dgm:pt modelId="{30638110-68BC-4623-A877-7FA38EC01486}" type="pres">
      <dgm:prSet presAssocID="{D2FB3CCE-464F-4845-A735-F34DFB836A6B}" presName="node" presStyleLbl="node1" presStyleIdx="1" presStyleCnt="6" custScaleX="150793" custRadScaleRad="108776" custRadScaleInc="-12372">
        <dgm:presLayoutVars>
          <dgm:bulletEnabled val="1"/>
        </dgm:presLayoutVars>
      </dgm:prSet>
      <dgm:spPr/>
    </dgm:pt>
    <dgm:pt modelId="{ACC8CD6F-9440-46B8-B752-25609DC8980D}" type="pres">
      <dgm:prSet presAssocID="{4CC43EBE-ABA6-4238-816D-B1150BF8EFBE}" presName="parTrans" presStyleLbl="bgSibTrans2D1" presStyleIdx="2" presStyleCnt="6"/>
      <dgm:spPr/>
    </dgm:pt>
    <dgm:pt modelId="{AC6F0993-8D12-45CC-8565-385762496C4D}" type="pres">
      <dgm:prSet presAssocID="{18B95527-0168-4263-87C9-7A805381B8A4}" presName="node" presStyleLbl="node1" presStyleIdx="2" presStyleCnt="6">
        <dgm:presLayoutVars>
          <dgm:bulletEnabled val="1"/>
        </dgm:presLayoutVars>
      </dgm:prSet>
      <dgm:spPr/>
    </dgm:pt>
    <dgm:pt modelId="{55CDC85E-349C-46D7-AA1E-6DE6BDCE554C}" type="pres">
      <dgm:prSet presAssocID="{D3536CCF-776C-436F-AFEE-B0374D4116C0}" presName="parTrans" presStyleLbl="bgSibTrans2D1" presStyleIdx="3" presStyleCnt="6"/>
      <dgm:spPr/>
    </dgm:pt>
    <dgm:pt modelId="{8D39D485-217D-4DF3-9326-D4C6C4816A0B}" type="pres">
      <dgm:prSet presAssocID="{2344EA13-9A45-4E41-BCE3-7177FEFA3128}" presName="node" presStyleLbl="node1" presStyleIdx="3" presStyleCnt="6">
        <dgm:presLayoutVars>
          <dgm:bulletEnabled val="1"/>
        </dgm:presLayoutVars>
      </dgm:prSet>
      <dgm:spPr/>
    </dgm:pt>
    <dgm:pt modelId="{99E5FC5A-8EA9-41BD-A81D-31100B50CCD9}" type="pres">
      <dgm:prSet presAssocID="{29259798-E2DC-4D17-A14D-93C8B32D7E41}" presName="parTrans" presStyleLbl="bgSibTrans2D1" presStyleIdx="4" presStyleCnt="6"/>
      <dgm:spPr/>
    </dgm:pt>
    <dgm:pt modelId="{96C281A8-8380-4B5B-8FD5-D915EABF037C}" type="pres">
      <dgm:prSet presAssocID="{72A61C8C-0F3E-4448-85F3-B26492111500}" presName="node" presStyleLbl="node1" presStyleIdx="4" presStyleCnt="6" custScaleX="147364" custRadScaleRad="102748" custRadScaleInc="5247">
        <dgm:presLayoutVars>
          <dgm:bulletEnabled val="1"/>
        </dgm:presLayoutVars>
      </dgm:prSet>
      <dgm:spPr/>
    </dgm:pt>
    <dgm:pt modelId="{103D8869-14F9-40A4-8786-85881D183D01}" type="pres">
      <dgm:prSet presAssocID="{7B862E32-FDBF-4C0A-BD33-694D3CD457C1}" presName="parTrans" presStyleLbl="bgSibTrans2D1" presStyleIdx="5" presStyleCnt="6"/>
      <dgm:spPr/>
    </dgm:pt>
    <dgm:pt modelId="{E558A057-85B1-4A9F-B71A-526DCF85C7D9}" type="pres">
      <dgm:prSet presAssocID="{3EBD4CA5-0495-4317-A1C0-4182013928DF}" presName="node" presStyleLbl="node1" presStyleIdx="5" presStyleCnt="6" custRadScaleRad="92481" custRadScaleInc="-2827">
        <dgm:presLayoutVars>
          <dgm:bulletEnabled val="1"/>
        </dgm:presLayoutVars>
      </dgm:prSet>
      <dgm:spPr/>
    </dgm:pt>
  </dgm:ptLst>
  <dgm:cxnLst>
    <dgm:cxn modelId="{9BD15000-3D27-49BC-9B99-219557675B04}" type="presOf" srcId="{4CC43EBE-ABA6-4238-816D-B1150BF8EFBE}" destId="{ACC8CD6F-9440-46B8-B752-25609DC8980D}" srcOrd="0" destOrd="0" presId="urn:microsoft.com/office/officeart/2005/8/layout/radial4"/>
    <dgm:cxn modelId="{676CE604-2A58-497D-ABA7-BA97516D7E32}" srcId="{A003A048-FDC4-4A4C-889F-B9D6AFD6E938}" destId="{D2FB3CCE-464F-4845-A735-F34DFB836A6B}" srcOrd="1" destOrd="0" parTransId="{808D3D43-02CF-4F7F-9A78-A565F2AFA268}" sibTransId="{3535F8AF-E8EA-4BF9-B689-7B3A882345CE}"/>
    <dgm:cxn modelId="{31CC6614-B9E4-4D18-B4F3-8BCC1B04F163}" type="presOf" srcId="{18B95527-0168-4263-87C9-7A805381B8A4}" destId="{AC6F0993-8D12-45CC-8565-385762496C4D}" srcOrd="0" destOrd="0" presId="urn:microsoft.com/office/officeart/2005/8/layout/radial4"/>
    <dgm:cxn modelId="{23C1DA15-9591-4672-8702-348E9D1F10B1}" type="presOf" srcId="{D3536CCF-776C-436F-AFEE-B0374D4116C0}" destId="{55CDC85E-349C-46D7-AA1E-6DE6BDCE554C}" srcOrd="0" destOrd="0" presId="urn:microsoft.com/office/officeart/2005/8/layout/radial4"/>
    <dgm:cxn modelId="{A4BF941C-4318-4D2D-A260-69831AB85665}" type="presOf" srcId="{B7C75A79-F8D8-46D7-AF76-8D3B3F3C0267}" destId="{B950FD00-8CAA-4B09-902A-86753C97ACEE}" srcOrd="0" destOrd="0" presId="urn:microsoft.com/office/officeart/2005/8/layout/radial4"/>
    <dgm:cxn modelId="{ED051B1E-7A7F-4779-8161-E1EED2FFF255}" srcId="{6E54D79A-9ADA-4C21-8C51-2F57721542BE}" destId="{A003A048-FDC4-4A4C-889F-B9D6AFD6E938}" srcOrd="0" destOrd="0" parTransId="{72B1EF03-AF9D-4608-85CD-54895D1A89C7}" sibTransId="{BB02A50C-E4B3-4563-AD3F-6463831DBF01}"/>
    <dgm:cxn modelId="{06219121-FA21-4419-8002-328BC545BE16}" srcId="{A003A048-FDC4-4A4C-889F-B9D6AFD6E938}" destId="{3EBD4CA5-0495-4317-A1C0-4182013928DF}" srcOrd="5" destOrd="0" parTransId="{7B862E32-FDBF-4C0A-BD33-694D3CD457C1}" sibTransId="{9090E5EC-A80B-418B-82F9-DCB7E80EFB06}"/>
    <dgm:cxn modelId="{A18A5F3F-9502-42B6-A779-E38648FE37DF}" type="presOf" srcId="{7B862E32-FDBF-4C0A-BD33-694D3CD457C1}" destId="{103D8869-14F9-40A4-8786-85881D183D01}" srcOrd="0" destOrd="0" presId="urn:microsoft.com/office/officeart/2005/8/layout/radial4"/>
    <dgm:cxn modelId="{EC93B17C-7499-4C00-845B-D4943FDFAB88}" type="presOf" srcId="{C5667610-7DDC-4DC7-80C7-CB6BB1E4B974}" destId="{BCB950C0-111C-4311-8793-1C4CF5BC5323}" srcOrd="0" destOrd="0" presId="urn:microsoft.com/office/officeart/2005/8/layout/radial4"/>
    <dgm:cxn modelId="{DCFB4F97-9D6D-4DEC-81B5-35B178E77B88}" type="presOf" srcId="{808D3D43-02CF-4F7F-9A78-A565F2AFA268}" destId="{D1C8D69D-E3AC-4973-9C53-A9875C2263E3}" srcOrd="0" destOrd="0" presId="urn:microsoft.com/office/officeart/2005/8/layout/radial4"/>
    <dgm:cxn modelId="{3968919D-08A2-4F97-9342-CFE957571E50}" type="presOf" srcId="{6E54D79A-9ADA-4C21-8C51-2F57721542BE}" destId="{F104A442-BAEA-4221-950D-53688FC2A365}" srcOrd="0" destOrd="0" presId="urn:microsoft.com/office/officeart/2005/8/layout/radial4"/>
    <dgm:cxn modelId="{A0130CA1-A275-4E47-8FD4-C6112DC5E366}" srcId="{A003A048-FDC4-4A4C-889F-B9D6AFD6E938}" destId="{B7C75A79-F8D8-46D7-AF76-8D3B3F3C0267}" srcOrd="0" destOrd="0" parTransId="{C5667610-7DDC-4DC7-80C7-CB6BB1E4B974}" sibTransId="{7747FA29-3EFF-4100-B485-636FB8FCBD2C}"/>
    <dgm:cxn modelId="{E68078A6-DF0A-46AA-B35C-50746F0B2D02}" type="presOf" srcId="{72A61C8C-0F3E-4448-85F3-B26492111500}" destId="{96C281A8-8380-4B5B-8FD5-D915EABF037C}" srcOrd="0" destOrd="0" presId="urn:microsoft.com/office/officeart/2005/8/layout/radial4"/>
    <dgm:cxn modelId="{49F28DC4-9FA2-4AB7-AE3D-71177E49C794}" type="presOf" srcId="{D2FB3CCE-464F-4845-A735-F34DFB836A6B}" destId="{30638110-68BC-4623-A877-7FA38EC01486}" srcOrd="0" destOrd="0" presId="urn:microsoft.com/office/officeart/2005/8/layout/radial4"/>
    <dgm:cxn modelId="{D0D673C5-99C9-48CB-B962-0C72C05AC322}" type="presOf" srcId="{A003A048-FDC4-4A4C-889F-B9D6AFD6E938}" destId="{C72DF6BC-7CD4-4ECB-8D80-F1995B8F823E}" srcOrd="0" destOrd="0" presId="urn:microsoft.com/office/officeart/2005/8/layout/radial4"/>
    <dgm:cxn modelId="{786F4DD6-1D0B-4975-9A66-EE8A828171C3}" srcId="{A003A048-FDC4-4A4C-889F-B9D6AFD6E938}" destId="{72A61C8C-0F3E-4448-85F3-B26492111500}" srcOrd="4" destOrd="0" parTransId="{29259798-E2DC-4D17-A14D-93C8B32D7E41}" sibTransId="{98791F36-A8F4-4B49-AD9E-507EAB53FC42}"/>
    <dgm:cxn modelId="{980E11DA-D7DB-4361-88CD-1B04805836A0}" type="presOf" srcId="{3EBD4CA5-0495-4317-A1C0-4182013928DF}" destId="{E558A057-85B1-4A9F-B71A-526DCF85C7D9}" srcOrd="0" destOrd="0" presId="urn:microsoft.com/office/officeart/2005/8/layout/radial4"/>
    <dgm:cxn modelId="{669060DC-8D8B-4281-8472-C04BD319D074}" type="presOf" srcId="{29259798-E2DC-4D17-A14D-93C8B32D7E41}" destId="{99E5FC5A-8EA9-41BD-A81D-31100B50CCD9}" srcOrd="0" destOrd="0" presId="urn:microsoft.com/office/officeart/2005/8/layout/radial4"/>
    <dgm:cxn modelId="{993F6BE4-82B8-498C-87AB-1548DB558C9B}" srcId="{A003A048-FDC4-4A4C-889F-B9D6AFD6E938}" destId="{18B95527-0168-4263-87C9-7A805381B8A4}" srcOrd="2" destOrd="0" parTransId="{4CC43EBE-ABA6-4238-816D-B1150BF8EFBE}" sibTransId="{7FAAF765-62C4-4197-BDF9-FABFCFCC778A}"/>
    <dgm:cxn modelId="{114864EE-83A8-4DB6-B5E3-9AE7754A11CB}" type="presOf" srcId="{2344EA13-9A45-4E41-BCE3-7177FEFA3128}" destId="{8D39D485-217D-4DF3-9326-D4C6C4816A0B}" srcOrd="0" destOrd="0" presId="urn:microsoft.com/office/officeart/2005/8/layout/radial4"/>
    <dgm:cxn modelId="{7A77AAF3-C465-48D3-8234-75E926288E6F}" srcId="{A003A048-FDC4-4A4C-889F-B9D6AFD6E938}" destId="{2344EA13-9A45-4E41-BCE3-7177FEFA3128}" srcOrd="3" destOrd="0" parTransId="{D3536CCF-776C-436F-AFEE-B0374D4116C0}" sibTransId="{61165426-7F00-406D-916A-8DF3EC15BFDE}"/>
    <dgm:cxn modelId="{5FA0F0E1-BE84-4FEE-B1EE-01DFB3BBAAD4}" type="presParOf" srcId="{F104A442-BAEA-4221-950D-53688FC2A365}" destId="{C72DF6BC-7CD4-4ECB-8D80-F1995B8F823E}" srcOrd="0" destOrd="0" presId="urn:microsoft.com/office/officeart/2005/8/layout/radial4"/>
    <dgm:cxn modelId="{95D08918-958D-4869-ADB9-9CD429A06A8C}" type="presParOf" srcId="{F104A442-BAEA-4221-950D-53688FC2A365}" destId="{BCB950C0-111C-4311-8793-1C4CF5BC5323}" srcOrd="1" destOrd="0" presId="urn:microsoft.com/office/officeart/2005/8/layout/radial4"/>
    <dgm:cxn modelId="{3B7DA888-47C0-43FA-938E-4F2DF56DFF90}" type="presParOf" srcId="{F104A442-BAEA-4221-950D-53688FC2A365}" destId="{B950FD00-8CAA-4B09-902A-86753C97ACEE}" srcOrd="2" destOrd="0" presId="urn:microsoft.com/office/officeart/2005/8/layout/radial4"/>
    <dgm:cxn modelId="{17FD73B6-8D84-4E6E-A57D-D20B6048C45F}" type="presParOf" srcId="{F104A442-BAEA-4221-950D-53688FC2A365}" destId="{D1C8D69D-E3AC-4973-9C53-A9875C2263E3}" srcOrd="3" destOrd="0" presId="urn:microsoft.com/office/officeart/2005/8/layout/radial4"/>
    <dgm:cxn modelId="{7661EF99-31FB-4398-A361-08382632BCED}" type="presParOf" srcId="{F104A442-BAEA-4221-950D-53688FC2A365}" destId="{30638110-68BC-4623-A877-7FA38EC01486}" srcOrd="4" destOrd="0" presId="urn:microsoft.com/office/officeart/2005/8/layout/radial4"/>
    <dgm:cxn modelId="{5D2743D8-FC34-4FDD-8E8A-ADE585C3E0E8}" type="presParOf" srcId="{F104A442-BAEA-4221-950D-53688FC2A365}" destId="{ACC8CD6F-9440-46B8-B752-25609DC8980D}" srcOrd="5" destOrd="0" presId="urn:microsoft.com/office/officeart/2005/8/layout/radial4"/>
    <dgm:cxn modelId="{54BFF9BB-5B47-46D2-97A0-FE7AE23F8DEE}" type="presParOf" srcId="{F104A442-BAEA-4221-950D-53688FC2A365}" destId="{AC6F0993-8D12-45CC-8565-385762496C4D}" srcOrd="6" destOrd="0" presId="urn:microsoft.com/office/officeart/2005/8/layout/radial4"/>
    <dgm:cxn modelId="{F0485FB6-E2FD-49DA-9F9B-461FF313D52D}" type="presParOf" srcId="{F104A442-BAEA-4221-950D-53688FC2A365}" destId="{55CDC85E-349C-46D7-AA1E-6DE6BDCE554C}" srcOrd="7" destOrd="0" presId="urn:microsoft.com/office/officeart/2005/8/layout/radial4"/>
    <dgm:cxn modelId="{2E986F91-DFFD-4B73-96D5-36A8732C5963}" type="presParOf" srcId="{F104A442-BAEA-4221-950D-53688FC2A365}" destId="{8D39D485-217D-4DF3-9326-D4C6C4816A0B}" srcOrd="8" destOrd="0" presId="urn:microsoft.com/office/officeart/2005/8/layout/radial4"/>
    <dgm:cxn modelId="{CDF20412-90CF-4221-9935-35A51E1528EA}" type="presParOf" srcId="{F104A442-BAEA-4221-950D-53688FC2A365}" destId="{99E5FC5A-8EA9-41BD-A81D-31100B50CCD9}" srcOrd="9" destOrd="0" presId="urn:microsoft.com/office/officeart/2005/8/layout/radial4"/>
    <dgm:cxn modelId="{1453AEB3-C6B0-4024-A944-A781605FE392}" type="presParOf" srcId="{F104A442-BAEA-4221-950D-53688FC2A365}" destId="{96C281A8-8380-4B5B-8FD5-D915EABF037C}" srcOrd="10" destOrd="0" presId="urn:microsoft.com/office/officeart/2005/8/layout/radial4"/>
    <dgm:cxn modelId="{833FA609-FAA3-4118-88EE-E7A59C37E4B1}" type="presParOf" srcId="{F104A442-BAEA-4221-950D-53688FC2A365}" destId="{103D8869-14F9-40A4-8786-85881D183D01}" srcOrd="11" destOrd="0" presId="urn:microsoft.com/office/officeart/2005/8/layout/radial4"/>
    <dgm:cxn modelId="{D3C03307-F555-4866-97D2-D3BB1088BA1A}" type="presParOf" srcId="{F104A442-BAEA-4221-950D-53688FC2A365}" destId="{E558A057-85B1-4A9F-B71A-526DCF85C7D9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15B4208-D7E5-441E-9A51-E26B2EE03A6F}" type="doc">
      <dgm:prSet loTypeId="urn:microsoft.com/office/officeart/2005/8/layout/radial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394C78D-2E21-4ADC-B3C5-EE08B13CA9F9}">
      <dgm:prSet phldrT="[Text]" custT="1"/>
      <dgm:spPr/>
      <dgm:t>
        <a:bodyPr/>
        <a:lstStyle/>
        <a:p>
          <a:r>
            <a:rPr lang="el-GR" sz="2200" b="1" dirty="0"/>
            <a:t>Ηγεσία – διοίκηση </a:t>
          </a:r>
          <a:endParaRPr lang="en-US" sz="2200" b="1" dirty="0"/>
        </a:p>
      </dgm:t>
    </dgm:pt>
    <dgm:pt modelId="{E8683C64-2B4D-4779-B615-F114649DEED7}" type="parTrans" cxnId="{3D809DCE-6207-4E84-B6BB-B2E905A364CC}">
      <dgm:prSet/>
      <dgm:spPr/>
      <dgm:t>
        <a:bodyPr/>
        <a:lstStyle/>
        <a:p>
          <a:endParaRPr lang="en-US" sz="2200" b="1"/>
        </a:p>
      </dgm:t>
    </dgm:pt>
    <dgm:pt modelId="{390D2F41-25BA-44BB-9013-D754948A6445}" type="sibTrans" cxnId="{3D809DCE-6207-4E84-B6BB-B2E905A364CC}">
      <dgm:prSet/>
      <dgm:spPr/>
      <dgm:t>
        <a:bodyPr/>
        <a:lstStyle/>
        <a:p>
          <a:endParaRPr lang="en-US" sz="2200" b="1"/>
        </a:p>
      </dgm:t>
    </dgm:pt>
    <dgm:pt modelId="{F9C3539C-F801-4D38-B840-3D523EE881B8}">
      <dgm:prSet phldrT="[Text]" custT="1"/>
      <dgm:spPr/>
      <dgm:t>
        <a:bodyPr/>
        <a:lstStyle/>
        <a:p>
          <a:r>
            <a:rPr lang="el-GR" sz="2200" b="1" dirty="0"/>
            <a:t>Ορθολογική </a:t>
          </a:r>
          <a:endParaRPr lang="en-US" sz="2200" b="1" dirty="0"/>
        </a:p>
      </dgm:t>
    </dgm:pt>
    <dgm:pt modelId="{3172C458-2A10-4516-8C9F-F3287D30FE85}" type="parTrans" cxnId="{78DB8EBF-DE80-4D3B-922D-EF663DEDE01E}">
      <dgm:prSet/>
      <dgm:spPr/>
      <dgm:t>
        <a:bodyPr/>
        <a:lstStyle/>
        <a:p>
          <a:endParaRPr lang="en-US" sz="2200" b="1"/>
        </a:p>
      </dgm:t>
    </dgm:pt>
    <dgm:pt modelId="{8273A6CF-43E9-4350-9E43-C2FFF28D47B1}" type="sibTrans" cxnId="{78DB8EBF-DE80-4D3B-922D-EF663DEDE01E}">
      <dgm:prSet/>
      <dgm:spPr/>
      <dgm:t>
        <a:bodyPr/>
        <a:lstStyle/>
        <a:p>
          <a:endParaRPr lang="en-US" sz="2200" b="1"/>
        </a:p>
      </dgm:t>
    </dgm:pt>
    <dgm:pt modelId="{3E48EAD1-9F0C-4144-8134-65A9EE9796D7}">
      <dgm:prSet phldrT="[Text]" custT="1"/>
      <dgm:spPr/>
      <dgm:t>
        <a:bodyPr/>
        <a:lstStyle/>
        <a:p>
          <a:r>
            <a:rPr lang="el-GR" sz="2200" b="1" dirty="0"/>
            <a:t>Χάρισμα – έκτακτες ικανότητες </a:t>
          </a:r>
          <a:endParaRPr lang="en-US" sz="2200" b="1" dirty="0"/>
        </a:p>
      </dgm:t>
    </dgm:pt>
    <dgm:pt modelId="{AA0A3619-55CB-4015-A994-E069755FB3E4}" type="parTrans" cxnId="{A8496F2B-6070-4A07-8DA8-C1BC8F5CFD85}">
      <dgm:prSet/>
      <dgm:spPr/>
      <dgm:t>
        <a:bodyPr/>
        <a:lstStyle/>
        <a:p>
          <a:endParaRPr lang="en-US" sz="2200" b="1"/>
        </a:p>
      </dgm:t>
    </dgm:pt>
    <dgm:pt modelId="{026E4153-8564-48A7-A7F3-F02B076C8D8C}" type="sibTrans" cxnId="{A8496F2B-6070-4A07-8DA8-C1BC8F5CFD85}">
      <dgm:prSet/>
      <dgm:spPr/>
      <dgm:t>
        <a:bodyPr/>
        <a:lstStyle/>
        <a:p>
          <a:endParaRPr lang="en-US" sz="2200" b="1"/>
        </a:p>
      </dgm:t>
    </dgm:pt>
    <dgm:pt modelId="{7E316B71-6188-4983-AC11-E8EB0B392D63}">
      <dgm:prSet phldrT="[Text]" custT="1"/>
      <dgm:spPr/>
      <dgm:t>
        <a:bodyPr/>
        <a:lstStyle/>
        <a:p>
          <a:r>
            <a:rPr lang="el-GR" sz="2200" b="1" dirty="0"/>
            <a:t>Ακεραιότητα </a:t>
          </a:r>
          <a:endParaRPr lang="en-US" sz="2200" b="1" dirty="0"/>
        </a:p>
      </dgm:t>
    </dgm:pt>
    <dgm:pt modelId="{0923C60F-6E50-4BF2-A3F6-89F0A5DE9C2E}" type="parTrans" cxnId="{5043A293-45A1-4479-BFF3-401FF91ED433}">
      <dgm:prSet/>
      <dgm:spPr/>
      <dgm:t>
        <a:bodyPr/>
        <a:lstStyle/>
        <a:p>
          <a:endParaRPr lang="en-US" sz="2200" b="1"/>
        </a:p>
      </dgm:t>
    </dgm:pt>
    <dgm:pt modelId="{6E58509E-6CF4-472D-B07A-63FBF9F61129}" type="sibTrans" cxnId="{5043A293-45A1-4479-BFF3-401FF91ED433}">
      <dgm:prSet/>
      <dgm:spPr/>
      <dgm:t>
        <a:bodyPr/>
        <a:lstStyle/>
        <a:p>
          <a:endParaRPr lang="en-US" sz="2200" b="1"/>
        </a:p>
      </dgm:t>
    </dgm:pt>
    <dgm:pt modelId="{FF41050A-7E48-44AE-A4F2-341FBCF7498E}">
      <dgm:prSet custT="1"/>
      <dgm:spPr/>
      <dgm:t>
        <a:bodyPr/>
        <a:lstStyle/>
        <a:p>
          <a:r>
            <a:rPr lang="el-GR" sz="2200" b="1" dirty="0"/>
            <a:t>Καθοδήγηση </a:t>
          </a:r>
          <a:endParaRPr lang="en-US" sz="2200" b="1" dirty="0"/>
        </a:p>
      </dgm:t>
    </dgm:pt>
    <dgm:pt modelId="{06E502EA-40F4-419C-8A71-56E71501341C}" type="parTrans" cxnId="{E57C8847-FC2F-425D-9319-60DD2A837695}">
      <dgm:prSet/>
      <dgm:spPr/>
      <dgm:t>
        <a:bodyPr/>
        <a:lstStyle/>
        <a:p>
          <a:endParaRPr lang="en-US" sz="2200" b="1"/>
        </a:p>
      </dgm:t>
    </dgm:pt>
    <dgm:pt modelId="{B44E4866-DA73-4050-82A9-1F26FB5337A8}" type="sibTrans" cxnId="{E57C8847-FC2F-425D-9319-60DD2A837695}">
      <dgm:prSet/>
      <dgm:spPr/>
      <dgm:t>
        <a:bodyPr/>
        <a:lstStyle/>
        <a:p>
          <a:endParaRPr lang="en-US" sz="2200" b="1"/>
        </a:p>
      </dgm:t>
    </dgm:pt>
    <dgm:pt modelId="{9260D0DE-BE32-4B09-849C-6F665847DE79}" type="pres">
      <dgm:prSet presAssocID="{815B4208-D7E5-441E-9A51-E26B2EE03A6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D4FD10F-9491-4983-8947-F8CC41B5C681}" type="pres">
      <dgm:prSet presAssocID="{7394C78D-2E21-4ADC-B3C5-EE08B13CA9F9}" presName="centerShape" presStyleLbl="node0" presStyleIdx="0" presStyleCnt="1"/>
      <dgm:spPr/>
    </dgm:pt>
    <dgm:pt modelId="{1290DBCA-7DC1-46D7-8262-467CB3A1E059}" type="pres">
      <dgm:prSet presAssocID="{3172C458-2A10-4516-8C9F-F3287D30FE85}" presName="parTrans" presStyleLbl="bgSibTrans2D1" presStyleIdx="0" presStyleCnt="4"/>
      <dgm:spPr/>
    </dgm:pt>
    <dgm:pt modelId="{E338F56C-53E7-4967-9E82-0B7883CA390B}" type="pres">
      <dgm:prSet presAssocID="{F9C3539C-F801-4D38-B840-3D523EE881B8}" presName="node" presStyleLbl="node1" presStyleIdx="0" presStyleCnt="4">
        <dgm:presLayoutVars>
          <dgm:bulletEnabled val="1"/>
        </dgm:presLayoutVars>
      </dgm:prSet>
      <dgm:spPr/>
    </dgm:pt>
    <dgm:pt modelId="{59C53BC7-4777-4358-A274-32D76734FBA8}" type="pres">
      <dgm:prSet presAssocID="{AA0A3619-55CB-4015-A994-E069755FB3E4}" presName="parTrans" presStyleLbl="bgSibTrans2D1" presStyleIdx="1" presStyleCnt="4"/>
      <dgm:spPr/>
    </dgm:pt>
    <dgm:pt modelId="{74C575B8-5453-46F4-97F4-1836936A82C4}" type="pres">
      <dgm:prSet presAssocID="{3E48EAD1-9F0C-4144-8134-65A9EE9796D7}" presName="node" presStyleLbl="node1" presStyleIdx="1" presStyleCnt="4">
        <dgm:presLayoutVars>
          <dgm:bulletEnabled val="1"/>
        </dgm:presLayoutVars>
      </dgm:prSet>
      <dgm:spPr/>
    </dgm:pt>
    <dgm:pt modelId="{F38DD5AE-7445-4BEB-9C98-9870DC77A986}" type="pres">
      <dgm:prSet presAssocID="{0923C60F-6E50-4BF2-A3F6-89F0A5DE9C2E}" presName="parTrans" presStyleLbl="bgSibTrans2D1" presStyleIdx="2" presStyleCnt="4"/>
      <dgm:spPr/>
    </dgm:pt>
    <dgm:pt modelId="{3CAF3A3D-6991-470E-A74B-CBE30B0775AF}" type="pres">
      <dgm:prSet presAssocID="{7E316B71-6188-4983-AC11-E8EB0B392D63}" presName="node" presStyleLbl="node1" presStyleIdx="2" presStyleCnt="4">
        <dgm:presLayoutVars>
          <dgm:bulletEnabled val="1"/>
        </dgm:presLayoutVars>
      </dgm:prSet>
      <dgm:spPr/>
    </dgm:pt>
    <dgm:pt modelId="{CCF8A0BC-8DDD-47C3-A3E2-A0648610CF75}" type="pres">
      <dgm:prSet presAssocID="{06E502EA-40F4-419C-8A71-56E71501341C}" presName="parTrans" presStyleLbl="bgSibTrans2D1" presStyleIdx="3" presStyleCnt="4"/>
      <dgm:spPr/>
    </dgm:pt>
    <dgm:pt modelId="{FDCDC084-0047-48F1-A2C9-BC0254084950}" type="pres">
      <dgm:prSet presAssocID="{FF41050A-7E48-44AE-A4F2-341FBCF7498E}" presName="node" presStyleLbl="node1" presStyleIdx="3" presStyleCnt="4">
        <dgm:presLayoutVars>
          <dgm:bulletEnabled val="1"/>
        </dgm:presLayoutVars>
      </dgm:prSet>
      <dgm:spPr/>
    </dgm:pt>
  </dgm:ptLst>
  <dgm:cxnLst>
    <dgm:cxn modelId="{2A915015-75EB-4A1B-B114-DA34E261EF15}" type="presOf" srcId="{0923C60F-6E50-4BF2-A3F6-89F0A5DE9C2E}" destId="{F38DD5AE-7445-4BEB-9C98-9870DC77A986}" srcOrd="0" destOrd="0" presId="urn:microsoft.com/office/officeart/2005/8/layout/radial4"/>
    <dgm:cxn modelId="{A8496F2B-6070-4A07-8DA8-C1BC8F5CFD85}" srcId="{7394C78D-2E21-4ADC-B3C5-EE08B13CA9F9}" destId="{3E48EAD1-9F0C-4144-8134-65A9EE9796D7}" srcOrd="1" destOrd="0" parTransId="{AA0A3619-55CB-4015-A994-E069755FB3E4}" sibTransId="{026E4153-8564-48A7-A7F3-F02B076C8D8C}"/>
    <dgm:cxn modelId="{1CA53F2D-6ABB-4A3C-9086-0EF61E85E57F}" type="presOf" srcId="{FF41050A-7E48-44AE-A4F2-341FBCF7498E}" destId="{FDCDC084-0047-48F1-A2C9-BC0254084950}" srcOrd="0" destOrd="0" presId="urn:microsoft.com/office/officeart/2005/8/layout/radial4"/>
    <dgm:cxn modelId="{0E85152F-F2FE-412C-8249-19FF6BC746D1}" type="presOf" srcId="{3172C458-2A10-4516-8C9F-F3287D30FE85}" destId="{1290DBCA-7DC1-46D7-8262-467CB3A1E059}" srcOrd="0" destOrd="0" presId="urn:microsoft.com/office/officeart/2005/8/layout/radial4"/>
    <dgm:cxn modelId="{E57C8847-FC2F-425D-9319-60DD2A837695}" srcId="{7394C78D-2E21-4ADC-B3C5-EE08B13CA9F9}" destId="{FF41050A-7E48-44AE-A4F2-341FBCF7498E}" srcOrd="3" destOrd="0" parTransId="{06E502EA-40F4-419C-8A71-56E71501341C}" sibTransId="{B44E4866-DA73-4050-82A9-1F26FB5337A8}"/>
    <dgm:cxn modelId="{2AAC9D7F-8961-4B9E-901C-D5BEC5ED162D}" type="presOf" srcId="{7E316B71-6188-4983-AC11-E8EB0B392D63}" destId="{3CAF3A3D-6991-470E-A74B-CBE30B0775AF}" srcOrd="0" destOrd="0" presId="urn:microsoft.com/office/officeart/2005/8/layout/radial4"/>
    <dgm:cxn modelId="{D57FB48B-0197-4BF7-B984-35FC0FB0C2C9}" type="presOf" srcId="{AA0A3619-55CB-4015-A994-E069755FB3E4}" destId="{59C53BC7-4777-4358-A274-32D76734FBA8}" srcOrd="0" destOrd="0" presId="urn:microsoft.com/office/officeart/2005/8/layout/radial4"/>
    <dgm:cxn modelId="{AFEAEF91-FD1C-48D3-87B0-E401788572C1}" type="presOf" srcId="{3E48EAD1-9F0C-4144-8134-65A9EE9796D7}" destId="{74C575B8-5453-46F4-97F4-1836936A82C4}" srcOrd="0" destOrd="0" presId="urn:microsoft.com/office/officeart/2005/8/layout/radial4"/>
    <dgm:cxn modelId="{5043A293-45A1-4479-BFF3-401FF91ED433}" srcId="{7394C78D-2E21-4ADC-B3C5-EE08B13CA9F9}" destId="{7E316B71-6188-4983-AC11-E8EB0B392D63}" srcOrd="2" destOrd="0" parTransId="{0923C60F-6E50-4BF2-A3F6-89F0A5DE9C2E}" sibTransId="{6E58509E-6CF4-472D-B07A-63FBF9F61129}"/>
    <dgm:cxn modelId="{1F53D8AF-F922-4263-829D-8E3251ADDE12}" type="presOf" srcId="{06E502EA-40F4-419C-8A71-56E71501341C}" destId="{CCF8A0BC-8DDD-47C3-A3E2-A0648610CF75}" srcOrd="0" destOrd="0" presId="urn:microsoft.com/office/officeart/2005/8/layout/radial4"/>
    <dgm:cxn modelId="{9E0E61B3-5BEF-4D6C-B13C-AA2E054AF036}" type="presOf" srcId="{7394C78D-2E21-4ADC-B3C5-EE08B13CA9F9}" destId="{2D4FD10F-9491-4983-8947-F8CC41B5C681}" srcOrd="0" destOrd="0" presId="urn:microsoft.com/office/officeart/2005/8/layout/radial4"/>
    <dgm:cxn modelId="{7BB21BBA-AB8B-411C-BF6C-4DC6C7F7F1DC}" type="presOf" srcId="{815B4208-D7E5-441E-9A51-E26B2EE03A6F}" destId="{9260D0DE-BE32-4B09-849C-6F665847DE79}" srcOrd="0" destOrd="0" presId="urn:microsoft.com/office/officeart/2005/8/layout/radial4"/>
    <dgm:cxn modelId="{78DB8EBF-DE80-4D3B-922D-EF663DEDE01E}" srcId="{7394C78D-2E21-4ADC-B3C5-EE08B13CA9F9}" destId="{F9C3539C-F801-4D38-B840-3D523EE881B8}" srcOrd="0" destOrd="0" parTransId="{3172C458-2A10-4516-8C9F-F3287D30FE85}" sibTransId="{8273A6CF-43E9-4350-9E43-C2FFF28D47B1}"/>
    <dgm:cxn modelId="{3D809DCE-6207-4E84-B6BB-B2E905A364CC}" srcId="{815B4208-D7E5-441E-9A51-E26B2EE03A6F}" destId="{7394C78D-2E21-4ADC-B3C5-EE08B13CA9F9}" srcOrd="0" destOrd="0" parTransId="{E8683C64-2B4D-4779-B615-F114649DEED7}" sibTransId="{390D2F41-25BA-44BB-9013-D754948A6445}"/>
    <dgm:cxn modelId="{B02297EC-32C4-4E47-94FB-CE2CDB24D3C7}" type="presOf" srcId="{F9C3539C-F801-4D38-B840-3D523EE881B8}" destId="{E338F56C-53E7-4967-9E82-0B7883CA390B}" srcOrd="0" destOrd="0" presId="urn:microsoft.com/office/officeart/2005/8/layout/radial4"/>
    <dgm:cxn modelId="{B14A8DC7-020D-40FC-8A68-E2C5A48B8459}" type="presParOf" srcId="{9260D0DE-BE32-4B09-849C-6F665847DE79}" destId="{2D4FD10F-9491-4983-8947-F8CC41B5C681}" srcOrd="0" destOrd="0" presId="urn:microsoft.com/office/officeart/2005/8/layout/radial4"/>
    <dgm:cxn modelId="{2817D73D-7F79-46C2-943C-B9A7F4934617}" type="presParOf" srcId="{9260D0DE-BE32-4B09-849C-6F665847DE79}" destId="{1290DBCA-7DC1-46D7-8262-467CB3A1E059}" srcOrd="1" destOrd="0" presId="urn:microsoft.com/office/officeart/2005/8/layout/radial4"/>
    <dgm:cxn modelId="{B4C63EF1-F1D4-46AE-B0ED-4AEB36397F10}" type="presParOf" srcId="{9260D0DE-BE32-4B09-849C-6F665847DE79}" destId="{E338F56C-53E7-4967-9E82-0B7883CA390B}" srcOrd="2" destOrd="0" presId="urn:microsoft.com/office/officeart/2005/8/layout/radial4"/>
    <dgm:cxn modelId="{E1A4823A-3C72-4B55-ACA2-58F5A5E19298}" type="presParOf" srcId="{9260D0DE-BE32-4B09-849C-6F665847DE79}" destId="{59C53BC7-4777-4358-A274-32D76734FBA8}" srcOrd="3" destOrd="0" presId="urn:microsoft.com/office/officeart/2005/8/layout/radial4"/>
    <dgm:cxn modelId="{45BE5A6D-6C43-40BB-86CB-2D3E4A5684CC}" type="presParOf" srcId="{9260D0DE-BE32-4B09-849C-6F665847DE79}" destId="{74C575B8-5453-46F4-97F4-1836936A82C4}" srcOrd="4" destOrd="0" presId="urn:microsoft.com/office/officeart/2005/8/layout/radial4"/>
    <dgm:cxn modelId="{E11D708F-FD75-426B-B1EA-8A20E108687B}" type="presParOf" srcId="{9260D0DE-BE32-4B09-849C-6F665847DE79}" destId="{F38DD5AE-7445-4BEB-9C98-9870DC77A986}" srcOrd="5" destOrd="0" presId="urn:microsoft.com/office/officeart/2005/8/layout/radial4"/>
    <dgm:cxn modelId="{BC915233-A47B-4E3E-B17F-732CDC2246A1}" type="presParOf" srcId="{9260D0DE-BE32-4B09-849C-6F665847DE79}" destId="{3CAF3A3D-6991-470E-A74B-CBE30B0775AF}" srcOrd="6" destOrd="0" presId="urn:microsoft.com/office/officeart/2005/8/layout/radial4"/>
    <dgm:cxn modelId="{E3630D73-B107-4D64-8C2A-868CAF19148F}" type="presParOf" srcId="{9260D0DE-BE32-4B09-849C-6F665847DE79}" destId="{CCF8A0BC-8DDD-47C3-A3E2-A0648610CF75}" srcOrd="7" destOrd="0" presId="urn:microsoft.com/office/officeart/2005/8/layout/radial4"/>
    <dgm:cxn modelId="{445F3141-6219-4EEE-A668-499A81964FC1}" type="presParOf" srcId="{9260D0DE-BE32-4B09-849C-6F665847DE79}" destId="{FDCDC084-0047-48F1-A2C9-BC0254084950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2C5DA3-3029-4FDE-840B-04B0D38CC29A}">
      <dsp:nvSpPr>
        <dsp:cNvPr id="0" name=""/>
        <dsp:cNvSpPr/>
      </dsp:nvSpPr>
      <dsp:spPr>
        <a:xfrm>
          <a:off x="1314141" y="0"/>
          <a:ext cx="5623199" cy="5623199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E2794C-B711-4BCC-8549-E6B97D60B262}">
      <dsp:nvSpPr>
        <dsp:cNvPr id="0" name=""/>
        <dsp:cNvSpPr/>
      </dsp:nvSpPr>
      <dsp:spPr>
        <a:xfrm>
          <a:off x="1848345" y="534203"/>
          <a:ext cx="2193047" cy="219304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b="1" kern="1200" dirty="0"/>
            <a:t>Νομιμότητα </a:t>
          </a:r>
          <a:endParaRPr lang="en-US" sz="2500" b="1" kern="1200" dirty="0"/>
        </a:p>
      </dsp:txBody>
      <dsp:txXfrm>
        <a:off x="1955401" y="641259"/>
        <a:ext cx="1978935" cy="1978935"/>
      </dsp:txXfrm>
    </dsp:sp>
    <dsp:sp modelId="{7C3FE39B-C3DE-4B14-84E3-CCDE3B71BCA4}">
      <dsp:nvSpPr>
        <dsp:cNvPr id="0" name=""/>
        <dsp:cNvSpPr/>
      </dsp:nvSpPr>
      <dsp:spPr>
        <a:xfrm>
          <a:off x="4210088" y="534203"/>
          <a:ext cx="2193047" cy="219304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b="1" kern="1200" dirty="0"/>
            <a:t>Ιεραρχία </a:t>
          </a:r>
          <a:endParaRPr lang="en-US" sz="2500" b="1" kern="1200" dirty="0"/>
        </a:p>
      </dsp:txBody>
      <dsp:txXfrm>
        <a:off x="4317144" y="641259"/>
        <a:ext cx="1978935" cy="1978935"/>
      </dsp:txXfrm>
    </dsp:sp>
    <dsp:sp modelId="{FE55C398-6660-4A53-A91C-87DB73109119}">
      <dsp:nvSpPr>
        <dsp:cNvPr id="0" name=""/>
        <dsp:cNvSpPr/>
      </dsp:nvSpPr>
      <dsp:spPr>
        <a:xfrm>
          <a:off x="1848345" y="2895947"/>
          <a:ext cx="2193047" cy="219304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b="1" kern="1200" dirty="0"/>
            <a:t>Κανόνες </a:t>
          </a:r>
          <a:endParaRPr lang="en-US" sz="2500" b="1" kern="1200" dirty="0"/>
        </a:p>
      </dsp:txBody>
      <dsp:txXfrm>
        <a:off x="1955401" y="3003003"/>
        <a:ext cx="1978935" cy="1978935"/>
      </dsp:txXfrm>
    </dsp:sp>
    <dsp:sp modelId="{43BA4B63-A435-4701-9CBB-95A9ECA2EDC2}">
      <dsp:nvSpPr>
        <dsp:cNvPr id="0" name=""/>
        <dsp:cNvSpPr/>
      </dsp:nvSpPr>
      <dsp:spPr>
        <a:xfrm>
          <a:off x="4210088" y="2895947"/>
          <a:ext cx="2193047" cy="219304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b="1" kern="1200" dirty="0"/>
            <a:t>Λογοδοσία </a:t>
          </a:r>
          <a:endParaRPr lang="en-US" sz="2500" b="1" kern="1200" dirty="0"/>
        </a:p>
      </dsp:txBody>
      <dsp:txXfrm>
        <a:off x="4317144" y="3003003"/>
        <a:ext cx="1978935" cy="19789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5D721C-6596-47B3-A185-5539255B55C1}">
      <dsp:nvSpPr>
        <dsp:cNvPr id="0" name=""/>
        <dsp:cNvSpPr/>
      </dsp:nvSpPr>
      <dsp:spPr>
        <a:xfrm>
          <a:off x="0" y="45288"/>
          <a:ext cx="3195929" cy="319632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0" kern="1200" dirty="0"/>
            <a:t>Κυβέρνηση / Πολιτική εξουσία </a:t>
          </a:r>
          <a:endParaRPr lang="en-US" sz="2200" b="0" kern="1200" dirty="0"/>
        </a:p>
      </dsp:txBody>
      <dsp:txXfrm>
        <a:off x="468033" y="513378"/>
        <a:ext cx="2259863" cy="2260140"/>
      </dsp:txXfrm>
    </dsp:sp>
    <dsp:sp modelId="{7A0AAC71-B32C-4C7E-AB1D-ADE9300ABB7E}">
      <dsp:nvSpPr>
        <dsp:cNvPr id="0" name=""/>
        <dsp:cNvSpPr/>
      </dsp:nvSpPr>
      <dsp:spPr>
        <a:xfrm>
          <a:off x="1644294" y="2177057"/>
          <a:ext cx="3195929" cy="3196320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0" kern="1200" dirty="0"/>
            <a:t>Δικαστική Εξουσία – Δικαιοσύνη </a:t>
          </a:r>
          <a:endParaRPr lang="en-US" sz="2200" b="0" kern="1200" dirty="0"/>
        </a:p>
      </dsp:txBody>
      <dsp:txXfrm>
        <a:off x="2112327" y="2645147"/>
        <a:ext cx="2259863" cy="2260140"/>
      </dsp:txXfrm>
    </dsp:sp>
    <dsp:sp modelId="{91952F3A-3F0B-4720-A386-5D69A5A85C31}">
      <dsp:nvSpPr>
        <dsp:cNvPr id="0" name=""/>
        <dsp:cNvSpPr/>
      </dsp:nvSpPr>
      <dsp:spPr>
        <a:xfrm>
          <a:off x="3287775" y="45288"/>
          <a:ext cx="3195929" cy="3196320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0" kern="1200" dirty="0"/>
            <a:t>Δημόσια Διοίκηση – Γραφειοκρατία </a:t>
          </a:r>
          <a:endParaRPr lang="en-US" sz="2200" b="0" kern="1200" dirty="0"/>
        </a:p>
      </dsp:txBody>
      <dsp:txXfrm>
        <a:off x="3755808" y="513378"/>
        <a:ext cx="2259863" cy="2260140"/>
      </dsp:txXfrm>
    </dsp:sp>
    <dsp:sp modelId="{C21F963F-FF86-45AB-98E4-07C19B295916}">
      <dsp:nvSpPr>
        <dsp:cNvPr id="0" name=""/>
        <dsp:cNvSpPr/>
      </dsp:nvSpPr>
      <dsp:spPr>
        <a:xfrm>
          <a:off x="4932070" y="2177057"/>
          <a:ext cx="3195929" cy="319632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0" kern="1200" dirty="0"/>
            <a:t>Πολίτες </a:t>
          </a:r>
          <a:endParaRPr lang="en-US" sz="2200" b="0" kern="1200" dirty="0"/>
        </a:p>
      </dsp:txBody>
      <dsp:txXfrm>
        <a:off x="5400103" y="2645147"/>
        <a:ext cx="2259863" cy="22601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DF6BC-7CD4-4ECB-8D80-F1995B8F823E}">
      <dsp:nvSpPr>
        <dsp:cNvPr id="0" name=""/>
        <dsp:cNvSpPr/>
      </dsp:nvSpPr>
      <dsp:spPr>
        <a:xfrm>
          <a:off x="4157865" y="3313875"/>
          <a:ext cx="2711761" cy="27117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1" kern="1200" dirty="0"/>
            <a:t>Υπαλληλική ιδιότητα </a:t>
          </a:r>
          <a:endParaRPr lang="en-US" sz="2200" b="1" kern="1200" dirty="0"/>
        </a:p>
      </dsp:txBody>
      <dsp:txXfrm>
        <a:off x="4554993" y="3711003"/>
        <a:ext cx="1917505" cy="1917505"/>
      </dsp:txXfrm>
    </dsp:sp>
    <dsp:sp modelId="{BCB950C0-111C-4311-8793-1C4CF5BC5323}">
      <dsp:nvSpPr>
        <dsp:cNvPr id="0" name=""/>
        <dsp:cNvSpPr/>
      </dsp:nvSpPr>
      <dsp:spPr>
        <a:xfrm rot="10800000">
          <a:off x="1403391" y="4283329"/>
          <a:ext cx="2602977" cy="77285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50FD00-8CAA-4B09-902A-86753C97ACEE}">
      <dsp:nvSpPr>
        <dsp:cNvPr id="0" name=""/>
        <dsp:cNvSpPr/>
      </dsp:nvSpPr>
      <dsp:spPr>
        <a:xfrm>
          <a:off x="-78720" y="3910462"/>
          <a:ext cx="2964223" cy="151858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1" kern="1200" dirty="0"/>
            <a:t>Σαφής διαχωρισμός προσωπικής – επαγγελματικής ζωής </a:t>
          </a:r>
          <a:endParaRPr lang="en-US" sz="2200" b="1" kern="1200" dirty="0"/>
        </a:p>
      </dsp:txBody>
      <dsp:txXfrm>
        <a:off x="-34242" y="3954940"/>
        <a:ext cx="2875267" cy="1429630"/>
      </dsp:txXfrm>
    </dsp:sp>
    <dsp:sp modelId="{D1C8D69D-E3AC-4973-9C53-A9875C2263E3}">
      <dsp:nvSpPr>
        <dsp:cNvPr id="0" name=""/>
        <dsp:cNvSpPr/>
      </dsp:nvSpPr>
      <dsp:spPr>
        <a:xfrm rot="12737304">
          <a:off x="1506425" y="2681241"/>
          <a:ext cx="2943862" cy="772852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638110-68BC-4623-A877-7FA38EC01486}">
      <dsp:nvSpPr>
        <dsp:cNvPr id="0" name=""/>
        <dsp:cNvSpPr/>
      </dsp:nvSpPr>
      <dsp:spPr>
        <a:xfrm>
          <a:off x="302828" y="1522096"/>
          <a:ext cx="2862402" cy="151858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1" kern="1200" dirty="0"/>
            <a:t>Ακεραιότητα από προσωπικές επιδιώξεις &amp; συμφέροντα </a:t>
          </a:r>
          <a:endParaRPr lang="en-US" sz="2200" b="1" kern="1200" dirty="0"/>
        </a:p>
      </dsp:txBody>
      <dsp:txXfrm>
        <a:off x="347306" y="1566574"/>
        <a:ext cx="2773446" cy="1429630"/>
      </dsp:txXfrm>
    </dsp:sp>
    <dsp:sp modelId="{ACC8CD6F-9440-46B8-B752-25609DC8980D}">
      <dsp:nvSpPr>
        <dsp:cNvPr id="0" name=""/>
        <dsp:cNvSpPr/>
      </dsp:nvSpPr>
      <dsp:spPr>
        <a:xfrm rot="15120000">
          <a:off x="3344270" y="1611939"/>
          <a:ext cx="2602977" cy="772852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6F0993-8D12-45CC-8565-385762496C4D}">
      <dsp:nvSpPr>
        <dsp:cNvPr id="0" name=""/>
        <dsp:cNvSpPr/>
      </dsp:nvSpPr>
      <dsp:spPr>
        <a:xfrm>
          <a:off x="3294460" y="1283"/>
          <a:ext cx="1898233" cy="151858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1" kern="1200" dirty="0"/>
            <a:t>Αξιοκρατική επιλογή &amp; τοποθέτηση </a:t>
          </a:r>
          <a:endParaRPr lang="en-US" sz="2200" b="1" kern="1200" dirty="0"/>
        </a:p>
      </dsp:txBody>
      <dsp:txXfrm>
        <a:off x="3338938" y="45761"/>
        <a:ext cx="1809277" cy="1429630"/>
      </dsp:txXfrm>
    </dsp:sp>
    <dsp:sp modelId="{55CDC85E-349C-46D7-AA1E-6DE6BDCE554C}">
      <dsp:nvSpPr>
        <dsp:cNvPr id="0" name=""/>
        <dsp:cNvSpPr/>
      </dsp:nvSpPr>
      <dsp:spPr>
        <a:xfrm rot="17280000">
          <a:off x="5080244" y="1611939"/>
          <a:ext cx="2602977" cy="772852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39D485-217D-4DF3-9326-D4C6C4816A0B}">
      <dsp:nvSpPr>
        <dsp:cNvPr id="0" name=""/>
        <dsp:cNvSpPr/>
      </dsp:nvSpPr>
      <dsp:spPr>
        <a:xfrm>
          <a:off x="5834799" y="1283"/>
          <a:ext cx="1898233" cy="15185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1" kern="1200" dirty="0"/>
            <a:t>Δεξιότητες &amp; εξειδίκευση </a:t>
          </a:r>
          <a:endParaRPr lang="en-US" sz="2200" b="1" kern="1200" dirty="0"/>
        </a:p>
      </dsp:txBody>
      <dsp:txXfrm>
        <a:off x="5879277" y="45761"/>
        <a:ext cx="1809277" cy="1429630"/>
      </dsp:txXfrm>
    </dsp:sp>
    <dsp:sp modelId="{99E5FC5A-8EA9-41BD-A81D-31100B50CCD9}">
      <dsp:nvSpPr>
        <dsp:cNvPr id="0" name=""/>
        <dsp:cNvSpPr/>
      </dsp:nvSpPr>
      <dsp:spPr>
        <a:xfrm rot="19534446">
          <a:off x="6524949" y="2661681"/>
          <a:ext cx="2709717" cy="772852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C281A8-8380-4B5B-8FD5-D915EABF037C}">
      <dsp:nvSpPr>
        <dsp:cNvPr id="0" name=""/>
        <dsp:cNvSpPr/>
      </dsp:nvSpPr>
      <dsp:spPr>
        <a:xfrm>
          <a:off x="7598718" y="1522858"/>
          <a:ext cx="2797312" cy="151858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1" kern="1200" dirty="0"/>
            <a:t>Πιστή εφαρμογή εντολών ηγεσίας / ιεραρχίας </a:t>
          </a:r>
          <a:endParaRPr lang="en-US" sz="2200" b="1" kern="1200" dirty="0"/>
        </a:p>
      </dsp:txBody>
      <dsp:txXfrm>
        <a:off x="7643196" y="1567336"/>
        <a:ext cx="2708356" cy="1429630"/>
      </dsp:txXfrm>
    </dsp:sp>
    <dsp:sp modelId="{103D8869-14F9-40A4-8786-85881D183D01}">
      <dsp:nvSpPr>
        <dsp:cNvPr id="0" name=""/>
        <dsp:cNvSpPr/>
      </dsp:nvSpPr>
      <dsp:spPr>
        <a:xfrm rot="21549114">
          <a:off x="7003835" y="4244167"/>
          <a:ext cx="2310918" cy="77285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58A057-85B1-4A9F-B71A-526DCF85C7D9}">
      <dsp:nvSpPr>
        <dsp:cNvPr id="0" name=""/>
        <dsp:cNvSpPr/>
      </dsp:nvSpPr>
      <dsp:spPr>
        <a:xfrm>
          <a:off x="8365510" y="3854197"/>
          <a:ext cx="1898233" cy="151858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1" kern="1200" dirty="0"/>
            <a:t>Υπηρετούν το δημόσιο συμφέρον </a:t>
          </a:r>
          <a:endParaRPr lang="en-US" sz="2200" b="1" kern="1200" dirty="0"/>
        </a:p>
      </dsp:txBody>
      <dsp:txXfrm>
        <a:off x="8409988" y="3898675"/>
        <a:ext cx="1809277" cy="14296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4FD10F-9491-4983-8947-F8CC41B5C681}">
      <dsp:nvSpPr>
        <dsp:cNvPr id="0" name=""/>
        <dsp:cNvSpPr/>
      </dsp:nvSpPr>
      <dsp:spPr>
        <a:xfrm>
          <a:off x="2966719" y="2897283"/>
          <a:ext cx="2194560" cy="219456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1" kern="1200" dirty="0"/>
            <a:t>Ηγεσία – διοίκηση </a:t>
          </a:r>
          <a:endParaRPr lang="en-US" sz="2200" b="1" kern="1200" dirty="0"/>
        </a:p>
      </dsp:txBody>
      <dsp:txXfrm>
        <a:off x="3288105" y="3218669"/>
        <a:ext cx="1551788" cy="1551788"/>
      </dsp:txXfrm>
    </dsp:sp>
    <dsp:sp modelId="{1290DBCA-7DC1-46D7-8262-467CB3A1E059}">
      <dsp:nvSpPr>
        <dsp:cNvPr id="0" name=""/>
        <dsp:cNvSpPr/>
      </dsp:nvSpPr>
      <dsp:spPr>
        <a:xfrm rot="11700000">
          <a:off x="1011106" y="3120762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38F56C-53E7-4967-9E82-0B7883CA390B}">
      <dsp:nvSpPr>
        <dsp:cNvPr id="0" name=""/>
        <dsp:cNvSpPr/>
      </dsp:nvSpPr>
      <dsp:spPr>
        <a:xfrm>
          <a:off x="1365" y="2351365"/>
          <a:ext cx="2084832" cy="166786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1" kern="1200" dirty="0"/>
            <a:t>Ορθολογική </a:t>
          </a:r>
          <a:endParaRPr lang="en-US" sz="2200" b="1" kern="1200" dirty="0"/>
        </a:p>
      </dsp:txBody>
      <dsp:txXfrm>
        <a:off x="50215" y="2400215"/>
        <a:ext cx="1987132" cy="1570165"/>
      </dsp:txXfrm>
    </dsp:sp>
    <dsp:sp modelId="{59C53BC7-4777-4358-A274-32D76734FBA8}">
      <dsp:nvSpPr>
        <dsp:cNvPr id="0" name=""/>
        <dsp:cNvSpPr/>
      </dsp:nvSpPr>
      <dsp:spPr>
        <a:xfrm rot="14700000">
          <a:off x="2188905" y="1717116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1602711"/>
            <a:satOff val="-3255"/>
            <a:lumOff val="20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C575B8-5453-46F4-97F4-1836936A82C4}">
      <dsp:nvSpPr>
        <dsp:cNvPr id="0" name=""/>
        <dsp:cNvSpPr/>
      </dsp:nvSpPr>
      <dsp:spPr>
        <a:xfrm>
          <a:off x="1700157" y="326823"/>
          <a:ext cx="2084832" cy="1667865"/>
        </a:xfrm>
        <a:prstGeom prst="roundRect">
          <a:avLst>
            <a:gd name="adj" fmla="val 10000"/>
          </a:avLst>
        </a:prstGeom>
        <a:solidFill>
          <a:schemeClr val="accent5">
            <a:hueOff val="1602711"/>
            <a:satOff val="-3255"/>
            <a:lumOff val="209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1" kern="1200" dirty="0"/>
            <a:t>Χάρισμα – έκτακτες ικανότητες </a:t>
          </a:r>
          <a:endParaRPr lang="en-US" sz="2200" b="1" kern="1200" dirty="0"/>
        </a:p>
      </dsp:txBody>
      <dsp:txXfrm>
        <a:off x="1749007" y="375673"/>
        <a:ext cx="1987132" cy="1570165"/>
      </dsp:txXfrm>
    </dsp:sp>
    <dsp:sp modelId="{F38DD5AE-7445-4BEB-9C98-9870DC77A986}">
      <dsp:nvSpPr>
        <dsp:cNvPr id="0" name=""/>
        <dsp:cNvSpPr/>
      </dsp:nvSpPr>
      <dsp:spPr>
        <a:xfrm rot="17700000">
          <a:off x="4021235" y="1717116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3205422"/>
            <a:satOff val="-6509"/>
            <a:lumOff val="41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AF3A3D-6991-470E-A74B-CBE30B0775AF}">
      <dsp:nvSpPr>
        <dsp:cNvPr id="0" name=""/>
        <dsp:cNvSpPr/>
      </dsp:nvSpPr>
      <dsp:spPr>
        <a:xfrm>
          <a:off x="4343010" y="326823"/>
          <a:ext cx="2084832" cy="1667865"/>
        </a:xfrm>
        <a:prstGeom prst="roundRect">
          <a:avLst>
            <a:gd name="adj" fmla="val 10000"/>
          </a:avLst>
        </a:prstGeom>
        <a:solidFill>
          <a:schemeClr val="accent5">
            <a:hueOff val="3205422"/>
            <a:satOff val="-6509"/>
            <a:lumOff val="418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1" kern="1200" dirty="0"/>
            <a:t>Ακεραιότητα </a:t>
          </a:r>
          <a:endParaRPr lang="en-US" sz="2200" b="1" kern="1200" dirty="0"/>
        </a:p>
      </dsp:txBody>
      <dsp:txXfrm>
        <a:off x="4391860" y="375673"/>
        <a:ext cx="1987132" cy="1570165"/>
      </dsp:txXfrm>
    </dsp:sp>
    <dsp:sp modelId="{CCF8A0BC-8DDD-47C3-A3E2-A0648610CF75}">
      <dsp:nvSpPr>
        <dsp:cNvPr id="0" name=""/>
        <dsp:cNvSpPr/>
      </dsp:nvSpPr>
      <dsp:spPr>
        <a:xfrm rot="20700000">
          <a:off x="5199034" y="3120762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4808133"/>
            <a:satOff val="-9764"/>
            <a:lumOff val="627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CDC084-0047-48F1-A2C9-BC0254084950}">
      <dsp:nvSpPr>
        <dsp:cNvPr id="0" name=""/>
        <dsp:cNvSpPr/>
      </dsp:nvSpPr>
      <dsp:spPr>
        <a:xfrm>
          <a:off x="6041802" y="2351365"/>
          <a:ext cx="2084832" cy="1667865"/>
        </a:xfrm>
        <a:prstGeom prst="roundRect">
          <a:avLst>
            <a:gd name="adj" fmla="val 10000"/>
          </a:avLst>
        </a:prstGeom>
        <a:solidFill>
          <a:schemeClr val="accent5">
            <a:hueOff val="4808133"/>
            <a:satOff val="-9764"/>
            <a:lumOff val="627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1" kern="1200" dirty="0"/>
            <a:t>Καθοδήγηση </a:t>
          </a:r>
          <a:endParaRPr lang="en-US" sz="2200" b="1" kern="1200" dirty="0"/>
        </a:p>
      </dsp:txBody>
      <dsp:txXfrm>
        <a:off x="6090652" y="2400215"/>
        <a:ext cx="1987132" cy="15701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F62F4-1B7C-482C-94C7-2EEF15866DB9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65CE8-29EB-42AF-BEAA-B11BFD09A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30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70FA65D-3E50-432F-84BC-2B1C898ADF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4F9003-6836-4D87-B6CA-1B1EBDEC9C0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9956147F-2D8B-47FF-B40C-8105273C63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4418E904-E7CE-4D3E-B33D-3976CCB85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DD58B8-5F66-420F-AA4C-6CFDD823CB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1817DE-29AE-48C3-AAC7-64AB4DD25E6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9E06B8E0-24CB-41AF-AB7E-2800F339F9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98EC08D9-9394-4163-929C-849C8A8635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8494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8202BE7-4E65-4FE7-AC2C-2A9625FD04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9DD3AF1-2597-4E9D-AFD4-B4C4FC7C2AF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55A50338-5B4F-4603-A9AF-499D434609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3904A518-41F1-4D84-8A46-AC616CCE40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5598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D2E8-A082-4158-9A34-4F7A328E7CD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5B404FD-87F9-4CAD-A807-98699B356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872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D2E8-A082-4158-9A34-4F7A328E7CD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5B404FD-87F9-4CAD-A807-98699B356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8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D2E8-A082-4158-9A34-4F7A328E7CD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5B404FD-87F9-4CAD-A807-98699B35655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6757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D2E8-A082-4158-9A34-4F7A328E7CD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5B404FD-87F9-4CAD-A807-98699B356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0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D2E8-A082-4158-9A34-4F7A328E7CD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5B404FD-87F9-4CAD-A807-98699B35655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3020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D2E8-A082-4158-9A34-4F7A328E7CD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5B404FD-87F9-4CAD-A807-98699B356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458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D2E8-A082-4158-9A34-4F7A328E7CD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404FD-87F9-4CAD-A807-98699B356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2772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D2E8-A082-4158-9A34-4F7A328E7CD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404FD-87F9-4CAD-A807-98699B356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76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D2E8-A082-4158-9A34-4F7A328E7CD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404FD-87F9-4CAD-A807-98699B356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070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D2E8-A082-4158-9A34-4F7A328E7CD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5B404FD-87F9-4CAD-A807-98699B356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86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D2E8-A082-4158-9A34-4F7A328E7CD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5B404FD-87F9-4CAD-A807-98699B356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4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D2E8-A082-4158-9A34-4F7A328E7CD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5B404FD-87F9-4CAD-A807-98699B356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63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D2E8-A082-4158-9A34-4F7A328E7CD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404FD-87F9-4CAD-A807-98699B356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60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D2E8-A082-4158-9A34-4F7A328E7CD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404FD-87F9-4CAD-A807-98699B356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08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D2E8-A082-4158-9A34-4F7A328E7CD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404FD-87F9-4CAD-A807-98699B356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12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D2E8-A082-4158-9A34-4F7A328E7CD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5B404FD-87F9-4CAD-A807-98699B356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6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9D2E8-A082-4158-9A34-4F7A328E7CD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5B404FD-87F9-4CAD-A807-98699B356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051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reamstime.com/stock-photography-promotion-inside-organizational-pyramid-image36377402" TargetMode="Externa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4E09F-E1B9-42C4-84A0-1C3C29B2A2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5754" y="278301"/>
            <a:ext cx="10494498" cy="2387600"/>
          </a:xfrm>
        </p:spPr>
        <p:txBody>
          <a:bodyPr>
            <a:normAutofit/>
          </a:bodyPr>
          <a:lstStyle/>
          <a:p>
            <a:pPr algn="just"/>
            <a:r>
              <a:rPr lang="el-GR" b="1" dirty="0"/>
              <a:t>2</a:t>
            </a:r>
            <a:r>
              <a:rPr lang="el-GR" b="1" baseline="30000" dirty="0"/>
              <a:t>η</a:t>
            </a:r>
            <a:r>
              <a:rPr lang="el-GR" b="1" dirty="0"/>
              <a:t> Διάλεξη: Η κλασική γραφειοκρατική θεωρία 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2D0ED4-75D2-4C8C-A7D1-081C7688AF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4166" y="6077243"/>
            <a:ext cx="10217834" cy="640079"/>
          </a:xfrm>
        </p:spPr>
        <p:txBody>
          <a:bodyPr>
            <a:normAutofit/>
          </a:bodyPr>
          <a:lstStyle/>
          <a:p>
            <a:r>
              <a:rPr lang="el-GR" sz="2000" b="1" dirty="0"/>
              <a:t>Μάθημα: Δημόσια Διοίκηση &amp; Δημόσιο Μάνατζμεντ </a:t>
            </a:r>
            <a:endParaRPr lang="en-US" sz="2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A2AB45-8215-4648-8E49-78336CF005A5}"/>
              </a:ext>
            </a:extLst>
          </p:cNvPr>
          <p:cNvSpPr txBox="1"/>
          <p:nvPr/>
        </p:nvSpPr>
        <p:spPr>
          <a:xfrm>
            <a:off x="7934178" y="3771407"/>
            <a:ext cx="40655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Σήφης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Πλυμάκης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,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Επίκουρος Καθηγητής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Δημοσίων Πολιτικών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604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CE5BAF8-21E1-4E8E-81FC-C9C56FFEE49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2592925" y="154015"/>
            <a:ext cx="8911687" cy="1280890"/>
          </a:xfrm>
        </p:spPr>
        <p:txBody>
          <a:bodyPr/>
          <a:lstStyle/>
          <a:p>
            <a:r>
              <a:rPr lang="el-GR" altLang="en-US" b="1" dirty="0"/>
              <a:t>Γραφειοκρατία – Δημόσια Διοίκηση </a:t>
            </a:r>
            <a:endParaRPr lang="en-US" altLang="en-US" b="1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878A64A-779B-482C-A8B7-C90CA7A84E43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>
          <a:xfrm>
            <a:off x="2261185" y="942536"/>
            <a:ext cx="9243427" cy="5522299"/>
          </a:xfrm>
        </p:spPr>
        <p:txBody>
          <a:bodyPr>
            <a:noAutofit/>
          </a:bodyPr>
          <a:lstStyle/>
          <a:p>
            <a:r>
              <a:rPr lang="el-GR" altLang="en-US" sz="2600" dirty="0"/>
              <a:t>Ιεραρχία </a:t>
            </a:r>
            <a:endParaRPr lang="en-US" altLang="en-US" sz="2600" dirty="0"/>
          </a:p>
          <a:p>
            <a:r>
              <a:rPr lang="el-GR" altLang="en-US" sz="2600" dirty="0"/>
              <a:t>Καταμερισμός εργασίας </a:t>
            </a:r>
          </a:p>
          <a:p>
            <a:r>
              <a:rPr lang="el-GR" altLang="en-US" sz="2600" dirty="0"/>
              <a:t>Συνοχή διοίκησης </a:t>
            </a:r>
          </a:p>
          <a:p>
            <a:r>
              <a:rPr lang="el-GR" altLang="en-US" sz="2600" dirty="0"/>
              <a:t>Ενότητα διοίκησης </a:t>
            </a:r>
          </a:p>
          <a:p>
            <a:r>
              <a:rPr lang="el-GR" altLang="en-US" sz="2600" dirty="0"/>
              <a:t>Αξιοκρατία </a:t>
            </a:r>
          </a:p>
          <a:p>
            <a:r>
              <a:rPr lang="el-GR" altLang="en-US" sz="2600" dirty="0"/>
              <a:t>Υπαλληλική ιδιότητα </a:t>
            </a:r>
          </a:p>
          <a:p>
            <a:r>
              <a:rPr lang="el-GR" altLang="en-US" sz="2600" dirty="0"/>
              <a:t>Δεξιότητες – επαγγελματισμός </a:t>
            </a:r>
          </a:p>
          <a:p>
            <a:r>
              <a:rPr lang="el-GR" altLang="en-US" sz="2600" dirty="0"/>
              <a:t>Διαχωρισμός επαγγελματικής– προσωπικής ζωής δημοσίων υπαλλήλων </a:t>
            </a:r>
            <a:endParaRPr lang="en-US" altLang="en-US" sz="2600" dirty="0"/>
          </a:p>
          <a:p>
            <a:r>
              <a:rPr lang="el-GR" altLang="en-US" sz="2600" dirty="0"/>
              <a:t>Αφοσίωση στην επίτευξη του στόχου / αρμοδιοτήτων </a:t>
            </a:r>
            <a:endParaRPr lang="en-US" altLang="en-US" sz="2600" dirty="0"/>
          </a:p>
          <a:p>
            <a:r>
              <a:rPr lang="el-GR" altLang="en-US" sz="2600" dirty="0"/>
              <a:t>Προαγωγή βάσει αρχαιότητας &amp; αξιοκρατία  </a:t>
            </a:r>
            <a:endParaRPr lang="en-US" altLang="en-US" sz="2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5EA64-AA8A-49BB-AC38-4D244AF09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388" y="0"/>
            <a:ext cx="8911687" cy="847218"/>
          </a:xfrm>
        </p:spPr>
        <p:txBody>
          <a:bodyPr>
            <a:normAutofit/>
          </a:bodyPr>
          <a:lstStyle/>
          <a:p>
            <a:pPr algn="ctr"/>
            <a:r>
              <a:rPr lang="el-GR" sz="3400" b="1" dirty="0"/>
              <a:t>Δημόσιοι Υπάλληλοι – Γραφειοκράτες </a:t>
            </a:r>
            <a:endParaRPr lang="en-US" sz="3400" b="1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F39AD20-D3FB-463F-A255-B4437EB611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5947469"/>
              </p:ext>
            </p:extLst>
          </p:nvPr>
        </p:nvGraphicFramePr>
        <p:xfrm>
          <a:off x="1519312" y="831080"/>
          <a:ext cx="10494497" cy="6026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3654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BAACB-A91A-43E4-8B1A-1B4062BBC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8857" y="154744"/>
            <a:ext cx="8911687" cy="661182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/>
              <a:t>Πολιτική Ηγεσία </a:t>
            </a:r>
            <a:endParaRPr lang="en-US" sz="3200" b="1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354DD76-E7B5-4297-B12C-DB584A8247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8950751"/>
              </p:ext>
            </p:extLst>
          </p:nvPr>
        </p:nvGraphicFramePr>
        <p:xfrm>
          <a:off x="2749452" y="81592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0700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338494B-2A70-4098-A8F3-77191F7F569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3390900" y="624110"/>
            <a:ext cx="8113712" cy="1280890"/>
          </a:xfrm>
        </p:spPr>
        <p:txBody>
          <a:bodyPr/>
          <a:lstStyle/>
          <a:p>
            <a:r>
              <a:rPr lang="el-GR" altLang="en-US" dirty="0"/>
              <a:t>Ιεραρχία </a:t>
            </a:r>
            <a:endParaRPr lang="en-US" altLang="en-US" dirty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4F03DE3-0C10-42CF-92FF-E2FCF8061A88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>
          <a:xfrm>
            <a:off x="7315200" y="609600"/>
            <a:ext cx="3770140" cy="5791200"/>
          </a:xfrm>
        </p:spPr>
        <p:txBody>
          <a:bodyPr>
            <a:normAutofit/>
          </a:bodyPr>
          <a:lstStyle/>
          <a:p>
            <a:r>
              <a:rPr lang="el-GR" altLang="en-US" sz="2000" dirty="0"/>
              <a:t>Ιεραρχική διοίκηση</a:t>
            </a:r>
            <a:endParaRPr lang="en-US" altLang="en-US" sz="2000" dirty="0"/>
          </a:p>
          <a:p>
            <a:r>
              <a:rPr lang="el-GR" altLang="en-US" sz="2000" dirty="0"/>
              <a:t>Ιεραρχικός Συντονισμός </a:t>
            </a:r>
          </a:p>
          <a:p>
            <a:r>
              <a:rPr lang="el-GR" altLang="en-US" sz="2000" dirty="0"/>
              <a:t>Ιεραρχική εκτέλεση εντολών </a:t>
            </a:r>
          </a:p>
          <a:p>
            <a:r>
              <a:rPr lang="el-GR" altLang="en-US" sz="2000" dirty="0"/>
              <a:t>Τα κατώτερα διοικητικά επίπεδα ως εντολοδόχοι των ανώτερων διοικητικών επιπέδων </a:t>
            </a:r>
            <a:endParaRPr lang="en-US" altLang="en-US" sz="2000" dirty="0"/>
          </a:p>
          <a:p>
            <a:endParaRPr lang="en-US" altLang="en-US" sz="2000" dirty="0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2E50231C-54A5-484C-B542-F453F2674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209800"/>
            <a:ext cx="1600200" cy="762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Ηγεσία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φορέα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AA727B3D-3C69-4B3B-A5F9-C93C97E66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352800"/>
            <a:ext cx="1600200" cy="762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Διευθυντής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807410C8-F7DB-4944-8AEF-24533FB86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352800"/>
            <a:ext cx="1600200" cy="762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Διευθυντής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0FED9477-8DDB-4017-81D2-A4D1B5E09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495800"/>
            <a:ext cx="1600200" cy="762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Ανώτερος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υπάλληλος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440" name="Rectangle 8">
            <a:extLst>
              <a:ext uri="{FF2B5EF4-FFF2-40B4-BE49-F238E27FC236}">
                <a16:creationId xmlns:a16="http://schemas.microsoft.com/office/drawing/2014/main" id="{94A66351-20D8-408A-89B9-135FBF363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495800"/>
            <a:ext cx="1600200" cy="762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Ανώτερος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υπάλληλος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441" name="Rectangle 9">
            <a:extLst>
              <a:ext uri="{FF2B5EF4-FFF2-40B4-BE49-F238E27FC236}">
                <a16:creationId xmlns:a16="http://schemas.microsoft.com/office/drawing/2014/main" id="{90154718-F1B4-4E2F-99A0-F247476D9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495800"/>
            <a:ext cx="1600200" cy="762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Ανώτερος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υπάλληλος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442" name="Rectangle 10">
            <a:extLst>
              <a:ext uri="{FF2B5EF4-FFF2-40B4-BE49-F238E27FC236}">
                <a16:creationId xmlns:a16="http://schemas.microsoft.com/office/drawing/2014/main" id="{E22D796D-8E14-404C-9C86-DD82363EF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715000"/>
            <a:ext cx="1600200" cy="762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Κατώτερος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Υπάλληλος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443" name="Rectangle 11">
            <a:extLst>
              <a:ext uri="{FF2B5EF4-FFF2-40B4-BE49-F238E27FC236}">
                <a16:creationId xmlns:a16="http://schemas.microsoft.com/office/drawing/2014/main" id="{9CD07570-C0B0-491D-9706-72F5EA9A3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5715000"/>
            <a:ext cx="1600200" cy="762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Κατώτερος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Υπάλληλος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444" name="Rectangle 12">
            <a:extLst>
              <a:ext uri="{FF2B5EF4-FFF2-40B4-BE49-F238E27FC236}">
                <a16:creationId xmlns:a16="http://schemas.microsoft.com/office/drawing/2014/main" id="{6419E949-FE29-4C60-99B7-51F6FE823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715000"/>
            <a:ext cx="1600200" cy="762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Κατώτερος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Υπάλληλος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445" name="Rectangle 13">
            <a:extLst>
              <a:ext uri="{FF2B5EF4-FFF2-40B4-BE49-F238E27FC236}">
                <a16:creationId xmlns:a16="http://schemas.microsoft.com/office/drawing/2014/main" id="{49D98563-C2B0-44EE-9D0C-FFCA1FFDE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15000"/>
            <a:ext cx="1600200" cy="762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Κατώτερος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Υπάλληλος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18447" name="AutoShape 15">
            <a:extLst>
              <a:ext uri="{FF2B5EF4-FFF2-40B4-BE49-F238E27FC236}">
                <a16:creationId xmlns:a16="http://schemas.microsoft.com/office/drawing/2014/main" id="{A96163C3-C7B9-46A2-970B-43D1EA5C3164}"/>
              </a:ext>
            </a:extLst>
          </p:cNvPr>
          <p:cNvCxnSpPr>
            <a:cxnSpLocks noChangeShapeType="1"/>
            <a:stCxn id="18436" idx="2"/>
            <a:endCxn id="18438" idx="0"/>
          </p:cNvCxnSpPr>
          <p:nvPr/>
        </p:nvCxnSpPr>
        <p:spPr bwMode="auto">
          <a:xfrm rot="5400000">
            <a:off x="3848100" y="2514600"/>
            <a:ext cx="381000" cy="12954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49" name="AutoShape 17">
            <a:extLst>
              <a:ext uri="{FF2B5EF4-FFF2-40B4-BE49-F238E27FC236}">
                <a16:creationId xmlns:a16="http://schemas.microsoft.com/office/drawing/2014/main" id="{194BA345-FC76-4533-B8A1-F33EE1DA48BB}"/>
              </a:ext>
            </a:extLst>
          </p:cNvPr>
          <p:cNvCxnSpPr>
            <a:cxnSpLocks noChangeShapeType="1"/>
            <a:stCxn id="18436" idx="2"/>
            <a:endCxn id="18437" idx="0"/>
          </p:cNvCxnSpPr>
          <p:nvPr/>
        </p:nvCxnSpPr>
        <p:spPr bwMode="auto">
          <a:xfrm rot="16200000" flipH="1">
            <a:off x="5143500" y="2514600"/>
            <a:ext cx="381000" cy="12954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0" name="AutoShape 18">
            <a:extLst>
              <a:ext uri="{FF2B5EF4-FFF2-40B4-BE49-F238E27FC236}">
                <a16:creationId xmlns:a16="http://schemas.microsoft.com/office/drawing/2014/main" id="{5018E9A1-C50E-413D-9211-1FDA6CF7E6C0}"/>
              </a:ext>
            </a:extLst>
          </p:cNvPr>
          <p:cNvCxnSpPr>
            <a:cxnSpLocks noChangeShapeType="1"/>
            <a:stCxn id="18438" idx="2"/>
            <a:endCxn id="18439" idx="0"/>
          </p:cNvCxnSpPr>
          <p:nvPr/>
        </p:nvCxnSpPr>
        <p:spPr bwMode="auto">
          <a:xfrm rot="5400000">
            <a:off x="2743200" y="3848100"/>
            <a:ext cx="381000" cy="9144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1" name="AutoShape 19">
            <a:extLst>
              <a:ext uri="{FF2B5EF4-FFF2-40B4-BE49-F238E27FC236}">
                <a16:creationId xmlns:a16="http://schemas.microsoft.com/office/drawing/2014/main" id="{BED78C28-5233-4435-94C5-59D6D003B348}"/>
              </a:ext>
            </a:extLst>
          </p:cNvPr>
          <p:cNvCxnSpPr>
            <a:cxnSpLocks noChangeShapeType="1"/>
            <a:stCxn id="18438" idx="2"/>
            <a:endCxn id="18440" idx="0"/>
          </p:cNvCxnSpPr>
          <p:nvPr/>
        </p:nvCxnSpPr>
        <p:spPr bwMode="auto">
          <a:xfrm rot="16200000" flipH="1">
            <a:off x="3810000" y="3695700"/>
            <a:ext cx="381000" cy="12192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2" name="AutoShape 20">
            <a:extLst>
              <a:ext uri="{FF2B5EF4-FFF2-40B4-BE49-F238E27FC236}">
                <a16:creationId xmlns:a16="http://schemas.microsoft.com/office/drawing/2014/main" id="{76CB0B23-19B3-4F03-A61C-33353CC167BB}"/>
              </a:ext>
            </a:extLst>
          </p:cNvPr>
          <p:cNvCxnSpPr>
            <a:cxnSpLocks noChangeShapeType="1"/>
            <a:stCxn id="18437" idx="2"/>
            <a:endCxn id="18441" idx="0"/>
          </p:cNvCxnSpPr>
          <p:nvPr/>
        </p:nvCxnSpPr>
        <p:spPr bwMode="auto">
          <a:xfrm rot="16200000" flipH="1">
            <a:off x="6172200" y="3924300"/>
            <a:ext cx="381000" cy="7620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3" name="AutoShape 21">
            <a:extLst>
              <a:ext uri="{FF2B5EF4-FFF2-40B4-BE49-F238E27FC236}">
                <a16:creationId xmlns:a16="http://schemas.microsoft.com/office/drawing/2014/main" id="{5CEDC51E-7ACA-4CB5-8D67-B156DDF07871}"/>
              </a:ext>
            </a:extLst>
          </p:cNvPr>
          <p:cNvCxnSpPr>
            <a:cxnSpLocks noChangeShapeType="1"/>
            <a:stCxn id="18439" idx="2"/>
            <a:endCxn id="18442" idx="0"/>
          </p:cNvCxnSpPr>
          <p:nvPr/>
        </p:nvCxnSpPr>
        <p:spPr bwMode="auto">
          <a:xfrm rot="5400000">
            <a:off x="2247900" y="5486400"/>
            <a:ext cx="457200" cy="0"/>
          </a:xfrm>
          <a:prstGeom prst="straightConnector1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4" name="AutoShape 22">
            <a:extLst>
              <a:ext uri="{FF2B5EF4-FFF2-40B4-BE49-F238E27FC236}">
                <a16:creationId xmlns:a16="http://schemas.microsoft.com/office/drawing/2014/main" id="{A300D8FB-F157-4C33-ABFF-C6ACDA4D9C22}"/>
              </a:ext>
            </a:extLst>
          </p:cNvPr>
          <p:cNvCxnSpPr>
            <a:cxnSpLocks noChangeShapeType="1"/>
            <a:stCxn id="18440" idx="2"/>
            <a:endCxn id="18443" idx="0"/>
          </p:cNvCxnSpPr>
          <p:nvPr/>
        </p:nvCxnSpPr>
        <p:spPr bwMode="auto">
          <a:xfrm rot="5400000">
            <a:off x="4381500" y="5486400"/>
            <a:ext cx="457200" cy="0"/>
          </a:xfrm>
          <a:prstGeom prst="straightConnector1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5" name="AutoShape 23">
            <a:extLst>
              <a:ext uri="{FF2B5EF4-FFF2-40B4-BE49-F238E27FC236}">
                <a16:creationId xmlns:a16="http://schemas.microsoft.com/office/drawing/2014/main" id="{93E0F4C7-7187-41C4-AE50-B7ADBE4120C2}"/>
              </a:ext>
            </a:extLst>
          </p:cNvPr>
          <p:cNvCxnSpPr>
            <a:cxnSpLocks noChangeShapeType="1"/>
            <a:stCxn id="18441" idx="2"/>
            <a:endCxn id="18444" idx="0"/>
          </p:cNvCxnSpPr>
          <p:nvPr/>
        </p:nvCxnSpPr>
        <p:spPr bwMode="auto">
          <a:xfrm rot="5400000">
            <a:off x="6515100" y="5486400"/>
            <a:ext cx="457200" cy="0"/>
          </a:xfrm>
          <a:prstGeom prst="straightConnector1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6" name="AutoShape 24">
            <a:extLst>
              <a:ext uri="{FF2B5EF4-FFF2-40B4-BE49-F238E27FC236}">
                <a16:creationId xmlns:a16="http://schemas.microsoft.com/office/drawing/2014/main" id="{F1D7E1D2-39DF-4F01-BCFA-C0918BD89ADB}"/>
              </a:ext>
            </a:extLst>
          </p:cNvPr>
          <p:cNvCxnSpPr>
            <a:cxnSpLocks noChangeShapeType="1"/>
            <a:stCxn id="18441" idx="2"/>
            <a:endCxn id="18445" idx="0"/>
          </p:cNvCxnSpPr>
          <p:nvPr/>
        </p:nvCxnSpPr>
        <p:spPr bwMode="auto">
          <a:xfrm rot="16200000" flipH="1">
            <a:off x="7505700" y="4495800"/>
            <a:ext cx="457200" cy="19812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76476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1AC30AF-FBE6-486B-AC62-4D4C51A39DB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2166425" y="624110"/>
            <a:ext cx="9338187" cy="1280890"/>
          </a:xfrm>
        </p:spPr>
        <p:txBody>
          <a:bodyPr/>
          <a:lstStyle/>
          <a:p>
            <a:r>
              <a:rPr lang="el-GR" altLang="en-US" dirty="0"/>
              <a:t>Καταμερισμός Εργασίας</a:t>
            </a:r>
            <a:endParaRPr lang="en-US" altLang="en-US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F6E69681-8C47-44D6-8656-9C4C4F973CBF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>
          <a:xfrm>
            <a:off x="8915399" y="380999"/>
            <a:ext cx="3122613" cy="5105400"/>
          </a:xfrm>
        </p:spPr>
        <p:txBody>
          <a:bodyPr>
            <a:normAutofit/>
          </a:bodyPr>
          <a:lstStyle/>
          <a:p>
            <a:r>
              <a:rPr lang="el-GR" altLang="en-US" sz="2400" dirty="0"/>
              <a:t>εξειδίκευση</a:t>
            </a:r>
            <a:endParaRPr lang="en-US" altLang="en-US" sz="2400" dirty="0"/>
          </a:p>
          <a:p>
            <a:r>
              <a:rPr lang="el-GR" altLang="en-US" sz="2400" dirty="0"/>
              <a:t>Καταμερισμός ρόλος &amp; αρμοδιοτήτων</a:t>
            </a:r>
            <a:endParaRPr lang="en-US" altLang="en-US" sz="2400" dirty="0"/>
          </a:p>
          <a:p>
            <a:r>
              <a:rPr lang="el-GR" altLang="en-US" sz="2400" dirty="0"/>
              <a:t>Ιεραρχική εντολή</a:t>
            </a:r>
          </a:p>
          <a:p>
            <a:r>
              <a:rPr lang="el-GR" altLang="en-US" sz="2400" dirty="0"/>
              <a:t>Ιεραρχικός έλεγχος </a:t>
            </a:r>
          </a:p>
          <a:p>
            <a:r>
              <a:rPr lang="el-GR" altLang="en-US" sz="2400" dirty="0"/>
              <a:t>Ιεραρχική λογοδοσία </a:t>
            </a:r>
            <a:endParaRPr lang="en-US" altLang="en-US" sz="2400" dirty="0"/>
          </a:p>
        </p:txBody>
      </p:sp>
      <p:sp>
        <p:nvSpPr>
          <p:cNvPr id="19479" name="Rectangle 23">
            <a:extLst>
              <a:ext uri="{FF2B5EF4-FFF2-40B4-BE49-F238E27FC236}">
                <a16:creationId xmlns:a16="http://schemas.microsoft.com/office/drawing/2014/main" id="{E03E95F2-75A2-4D9B-977B-399EE21C0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209800"/>
            <a:ext cx="1600200" cy="762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Διοίκηση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480" name="Rectangle 24">
            <a:extLst>
              <a:ext uri="{FF2B5EF4-FFF2-40B4-BE49-F238E27FC236}">
                <a16:creationId xmlns:a16="http://schemas.microsoft.com/office/drawing/2014/main" id="{AD0EF995-C919-4F2C-8141-EAF4D3341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352800"/>
            <a:ext cx="1600200" cy="762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Λειτουργίες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481" name="Rectangle 25">
            <a:extLst>
              <a:ext uri="{FF2B5EF4-FFF2-40B4-BE49-F238E27FC236}">
                <a16:creationId xmlns:a16="http://schemas.microsoft.com/office/drawing/2014/main" id="{47DDB7B8-4F9E-4B44-B98D-289206291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352800"/>
            <a:ext cx="1600200" cy="762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Σχεδιασμός πολιτικής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482" name="Rectangle 26">
            <a:extLst>
              <a:ext uri="{FF2B5EF4-FFF2-40B4-BE49-F238E27FC236}">
                <a16:creationId xmlns:a16="http://schemas.microsoft.com/office/drawing/2014/main" id="{3213DBA3-201D-4FB4-842C-1B28730F0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701" y="4495800"/>
            <a:ext cx="2209800" cy="762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Στρατηγικός προγραμματισμός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483" name="Rectangle 27">
            <a:extLst>
              <a:ext uri="{FF2B5EF4-FFF2-40B4-BE49-F238E27FC236}">
                <a16:creationId xmlns:a16="http://schemas.microsoft.com/office/drawing/2014/main" id="{E3BD37C2-4863-4D9A-BD05-6ED0E622A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495800"/>
            <a:ext cx="1600200" cy="762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Εφαρμογή πολιτικής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484" name="Rectangle 28">
            <a:extLst>
              <a:ext uri="{FF2B5EF4-FFF2-40B4-BE49-F238E27FC236}">
                <a16:creationId xmlns:a16="http://schemas.microsoft.com/office/drawing/2014/main" id="{1BBED83B-B97D-4C00-AC81-8FEF228C0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495800"/>
            <a:ext cx="1600200" cy="762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Περιφερειακή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διοίκηση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485" name="Rectangle 29">
            <a:extLst>
              <a:ext uri="{FF2B5EF4-FFF2-40B4-BE49-F238E27FC236}">
                <a16:creationId xmlns:a16="http://schemas.microsoft.com/office/drawing/2014/main" id="{06868080-18DC-4E74-BF7F-795ED3A12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715000"/>
            <a:ext cx="1600200" cy="762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Δράσεις εφαρμογής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486" name="Rectangle 30">
            <a:extLst>
              <a:ext uri="{FF2B5EF4-FFF2-40B4-BE49-F238E27FC236}">
                <a16:creationId xmlns:a16="http://schemas.microsoft.com/office/drawing/2014/main" id="{F88B6E3B-04A7-46EA-B08C-502B3F4AC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5715000"/>
            <a:ext cx="1600200" cy="762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Νομοθεσία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487" name="Rectangle 31">
            <a:extLst>
              <a:ext uri="{FF2B5EF4-FFF2-40B4-BE49-F238E27FC236}">
                <a16:creationId xmlns:a16="http://schemas.microsoft.com/office/drawing/2014/main" id="{B034398A-0F3D-4516-B756-F58F1252D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715000"/>
            <a:ext cx="1600200" cy="762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στελέχωση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488" name="Rectangle 32">
            <a:extLst>
              <a:ext uri="{FF2B5EF4-FFF2-40B4-BE49-F238E27FC236}">
                <a16:creationId xmlns:a16="http://schemas.microsoft.com/office/drawing/2014/main" id="{CB0C7768-C03C-4C46-9958-6B256AA24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15000"/>
            <a:ext cx="1600200" cy="762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Παροχή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υπηρεσιών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19489" name="AutoShape 33">
            <a:extLst>
              <a:ext uri="{FF2B5EF4-FFF2-40B4-BE49-F238E27FC236}">
                <a16:creationId xmlns:a16="http://schemas.microsoft.com/office/drawing/2014/main" id="{79A5C005-B85E-4040-9CB3-799925CCEB91}"/>
              </a:ext>
            </a:extLst>
          </p:cNvPr>
          <p:cNvCxnSpPr>
            <a:cxnSpLocks noChangeShapeType="1"/>
            <a:stCxn id="19479" idx="2"/>
            <a:endCxn id="19481" idx="0"/>
          </p:cNvCxnSpPr>
          <p:nvPr/>
        </p:nvCxnSpPr>
        <p:spPr bwMode="auto">
          <a:xfrm rot="5400000">
            <a:off x="3848100" y="2514600"/>
            <a:ext cx="381000" cy="12954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90" name="AutoShape 34">
            <a:extLst>
              <a:ext uri="{FF2B5EF4-FFF2-40B4-BE49-F238E27FC236}">
                <a16:creationId xmlns:a16="http://schemas.microsoft.com/office/drawing/2014/main" id="{101DB26E-637A-47A1-A0E8-C5EF564D1562}"/>
              </a:ext>
            </a:extLst>
          </p:cNvPr>
          <p:cNvCxnSpPr>
            <a:cxnSpLocks noChangeShapeType="1"/>
            <a:stCxn id="19479" idx="2"/>
            <a:endCxn id="19480" idx="0"/>
          </p:cNvCxnSpPr>
          <p:nvPr/>
        </p:nvCxnSpPr>
        <p:spPr bwMode="auto">
          <a:xfrm rot="16200000" flipH="1">
            <a:off x="5143500" y="2514600"/>
            <a:ext cx="381000" cy="12954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91" name="AutoShape 35">
            <a:extLst>
              <a:ext uri="{FF2B5EF4-FFF2-40B4-BE49-F238E27FC236}">
                <a16:creationId xmlns:a16="http://schemas.microsoft.com/office/drawing/2014/main" id="{0B62F039-C1D8-49D9-AA30-E07F079224C4}"/>
              </a:ext>
            </a:extLst>
          </p:cNvPr>
          <p:cNvCxnSpPr>
            <a:cxnSpLocks noChangeShapeType="1"/>
            <a:stCxn id="19481" idx="2"/>
            <a:endCxn id="19482" idx="0"/>
          </p:cNvCxnSpPr>
          <p:nvPr/>
        </p:nvCxnSpPr>
        <p:spPr bwMode="auto">
          <a:xfrm rot="5400000">
            <a:off x="2762251" y="3867151"/>
            <a:ext cx="381000" cy="876299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92" name="AutoShape 36">
            <a:extLst>
              <a:ext uri="{FF2B5EF4-FFF2-40B4-BE49-F238E27FC236}">
                <a16:creationId xmlns:a16="http://schemas.microsoft.com/office/drawing/2014/main" id="{35DBFA3C-DB98-49BF-8762-B65551E6D568}"/>
              </a:ext>
            </a:extLst>
          </p:cNvPr>
          <p:cNvCxnSpPr>
            <a:cxnSpLocks noChangeShapeType="1"/>
            <a:stCxn id="19481" idx="2"/>
            <a:endCxn id="19483" idx="0"/>
          </p:cNvCxnSpPr>
          <p:nvPr/>
        </p:nvCxnSpPr>
        <p:spPr bwMode="auto">
          <a:xfrm rot="16200000" flipH="1">
            <a:off x="3810000" y="3695700"/>
            <a:ext cx="381000" cy="12192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93" name="AutoShape 37">
            <a:extLst>
              <a:ext uri="{FF2B5EF4-FFF2-40B4-BE49-F238E27FC236}">
                <a16:creationId xmlns:a16="http://schemas.microsoft.com/office/drawing/2014/main" id="{E90EA61A-B977-4EF4-8F28-624798F91F27}"/>
              </a:ext>
            </a:extLst>
          </p:cNvPr>
          <p:cNvCxnSpPr>
            <a:cxnSpLocks noChangeShapeType="1"/>
            <a:stCxn id="19480" idx="2"/>
            <a:endCxn id="19484" idx="0"/>
          </p:cNvCxnSpPr>
          <p:nvPr/>
        </p:nvCxnSpPr>
        <p:spPr bwMode="auto">
          <a:xfrm rot="16200000" flipH="1">
            <a:off x="6172200" y="3924300"/>
            <a:ext cx="381000" cy="7620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94" name="AutoShape 38">
            <a:extLst>
              <a:ext uri="{FF2B5EF4-FFF2-40B4-BE49-F238E27FC236}">
                <a16:creationId xmlns:a16="http://schemas.microsoft.com/office/drawing/2014/main" id="{50A3268A-FD12-4744-8CC7-1ABC5E00B077}"/>
              </a:ext>
            </a:extLst>
          </p:cNvPr>
          <p:cNvCxnSpPr>
            <a:cxnSpLocks noChangeShapeType="1"/>
            <a:stCxn id="19482" idx="2"/>
            <a:endCxn id="19485" idx="0"/>
          </p:cNvCxnSpPr>
          <p:nvPr/>
        </p:nvCxnSpPr>
        <p:spPr bwMode="auto">
          <a:xfrm flipH="1">
            <a:off x="2476500" y="5257800"/>
            <a:ext cx="38101" cy="457200"/>
          </a:xfrm>
          <a:prstGeom prst="straightConnector1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95" name="AutoShape 39">
            <a:extLst>
              <a:ext uri="{FF2B5EF4-FFF2-40B4-BE49-F238E27FC236}">
                <a16:creationId xmlns:a16="http://schemas.microsoft.com/office/drawing/2014/main" id="{E6B8630E-0340-4989-B920-EABBF0D7AF32}"/>
              </a:ext>
            </a:extLst>
          </p:cNvPr>
          <p:cNvCxnSpPr>
            <a:cxnSpLocks noChangeShapeType="1"/>
            <a:stCxn id="19483" idx="2"/>
            <a:endCxn id="19486" idx="0"/>
          </p:cNvCxnSpPr>
          <p:nvPr/>
        </p:nvCxnSpPr>
        <p:spPr bwMode="auto">
          <a:xfrm rot="5400000">
            <a:off x="4381500" y="5486400"/>
            <a:ext cx="457200" cy="0"/>
          </a:xfrm>
          <a:prstGeom prst="straightConnector1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96" name="AutoShape 40">
            <a:extLst>
              <a:ext uri="{FF2B5EF4-FFF2-40B4-BE49-F238E27FC236}">
                <a16:creationId xmlns:a16="http://schemas.microsoft.com/office/drawing/2014/main" id="{277A5369-BFC7-4C01-A17D-4E9D28982EE1}"/>
              </a:ext>
            </a:extLst>
          </p:cNvPr>
          <p:cNvCxnSpPr>
            <a:cxnSpLocks noChangeShapeType="1"/>
            <a:stCxn id="19484" idx="2"/>
            <a:endCxn id="19487" idx="0"/>
          </p:cNvCxnSpPr>
          <p:nvPr/>
        </p:nvCxnSpPr>
        <p:spPr bwMode="auto">
          <a:xfrm rot="5400000">
            <a:off x="6515100" y="5486400"/>
            <a:ext cx="457200" cy="0"/>
          </a:xfrm>
          <a:prstGeom prst="straightConnector1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97" name="AutoShape 41">
            <a:extLst>
              <a:ext uri="{FF2B5EF4-FFF2-40B4-BE49-F238E27FC236}">
                <a16:creationId xmlns:a16="http://schemas.microsoft.com/office/drawing/2014/main" id="{EF15376A-2F1D-4EE7-BAE1-93A8DC7B815F}"/>
              </a:ext>
            </a:extLst>
          </p:cNvPr>
          <p:cNvCxnSpPr>
            <a:cxnSpLocks noChangeShapeType="1"/>
            <a:stCxn id="19484" idx="2"/>
            <a:endCxn id="19488" idx="0"/>
          </p:cNvCxnSpPr>
          <p:nvPr/>
        </p:nvCxnSpPr>
        <p:spPr bwMode="auto">
          <a:xfrm rot="16200000" flipH="1">
            <a:off x="7505700" y="4495800"/>
            <a:ext cx="457200" cy="19812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83184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14300"/>
            <a:ext cx="7772400" cy="990600"/>
          </a:xfrm>
        </p:spPr>
        <p:txBody>
          <a:bodyPr>
            <a:normAutofit/>
          </a:bodyPr>
          <a:lstStyle/>
          <a:p>
            <a:pPr algn="ctr"/>
            <a:r>
              <a:rPr lang="el-GR" sz="3400" b="1" dirty="0">
                <a:latin typeface="Calibri" pitchFamily="34" charset="0"/>
              </a:rPr>
              <a:t>Ιδανικός Τύπος Γραφειοκρατίας </a:t>
            </a:r>
            <a:endParaRPr lang="en-US" sz="3400" b="1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600200"/>
            <a:ext cx="7924800" cy="4648200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l-GR" sz="2800" dirty="0">
                <a:solidFill>
                  <a:schemeClr val="tx1"/>
                </a:solidFill>
              </a:rPr>
              <a:t>Σαφώς καθορισμένοι από νομοθεσία ή Κανονισμούς τομείς αρμοδιοτήτων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l-GR" sz="2800" dirty="0">
                <a:solidFill>
                  <a:schemeClr val="tx1"/>
                </a:solidFill>
              </a:rPr>
              <a:t>Οργάνωση και  κατανομή αρμοδιοτήτων στη βάση ορθής κατανομής εργασίας και εξειδίκευσης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l-GR" sz="2800" dirty="0">
                <a:solidFill>
                  <a:schemeClr val="tx1"/>
                </a:solidFill>
              </a:rPr>
              <a:t>Προκαθορισμένη αρμοδιότητα εκείνου που δίδει τις εντολές</a:t>
            </a:r>
            <a:endParaRPr lang="en-US" sz="2800" dirty="0">
              <a:solidFill>
                <a:schemeClr val="tx1"/>
              </a:solidFill>
            </a:endParaRPr>
          </a:p>
          <a:p>
            <a:pPr algn="just"/>
            <a:endParaRPr lang="en-US" sz="28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638887"/>
            <a:ext cx="7924800" cy="3962400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Έμφαση στους κανονισμούς και τις προκαθορισμένες διαδικασίες.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Απαραίτητη  τήρηση γραπτών ντοκουμέντων και Φακέλων</a:t>
            </a:r>
            <a:endParaRPr lang="en-US" sz="2800" dirty="0">
              <a:solidFill>
                <a:schemeClr val="tx1"/>
              </a:solidFill>
            </a:endParaRPr>
          </a:p>
          <a:p>
            <a:pPr algn="just"/>
            <a:endParaRPr lang="en-US" sz="28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049E8F0-429E-49A5-A2AE-EBAB35F3848F}"/>
              </a:ext>
            </a:extLst>
          </p:cNvPr>
          <p:cNvSpPr txBox="1">
            <a:spLocks/>
          </p:cNvSpPr>
          <p:nvPr/>
        </p:nvSpPr>
        <p:spPr>
          <a:xfrm>
            <a:off x="2209800" y="1143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l-GR" sz="3400" b="1">
                <a:latin typeface="Calibri" pitchFamily="34" charset="0"/>
              </a:rPr>
              <a:t>Ιδανικός Τύπος Γραφειοκρατίας </a:t>
            </a:r>
            <a:endParaRPr lang="en-US" sz="34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094410" y="2201595"/>
            <a:ext cx="5975669" cy="2667000"/>
          </a:xfrm>
        </p:spPr>
        <p:txBody>
          <a:bodyPr>
            <a:normAutofit/>
          </a:bodyPr>
          <a:lstStyle/>
          <a:p>
            <a:pPr algn="just"/>
            <a:r>
              <a:rPr lang="el-GR" sz="2800" dirty="0"/>
              <a:t>Οργάνωση του προσωπικού βασισμένη σε ιεραρχική δομή</a:t>
            </a:r>
            <a:endParaRPr lang="en-US" sz="2800" dirty="0"/>
          </a:p>
          <a:p>
            <a:pPr algn="just"/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Placeholder 4"/>
          <p:cNvPicPr>
            <a:picLocks noChangeAspect="1"/>
          </p:cNvPicPr>
          <p:nvPr/>
        </p:nvPicPr>
        <p:blipFill>
          <a:blip r:embed="rId2"/>
          <a:srcRect t="1752" b="1752"/>
          <a:stretch>
            <a:fillRect/>
          </a:stretch>
        </p:blipFill>
        <p:spPr>
          <a:xfrm>
            <a:off x="1524000" y="1641476"/>
            <a:ext cx="3405188" cy="452437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C1EA8295-C370-40CA-ACE1-A561968AC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3050"/>
            <a:ext cx="8153400" cy="946150"/>
          </a:xfrm>
        </p:spPr>
        <p:txBody>
          <a:bodyPr>
            <a:normAutofit/>
          </a:bodyPr>
          <a:lstStyle/>
          <a:p>
            <a:pPr algn="ctr"/>
            <a:r>
              <a:rPr lang="el-GR" sz="3400" b="1" dirty="0">
                <a:latin typeface="Calibri" pitchFamily="34" charset="0"/>
              </a:rPr>
              <a:t>Ιδανικός Τύπος Γραφειοκρατίας </a:t>
            </a:r>
            <a:endParaRPr lang="en-US" sz="34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1835834"/>
            <a:ext cx="8200292" cy="3962400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l-GR" sz="2800" dirty="0">
                <a:solidFill>
                  <a:schemeClr val="tx1"/>
                </a:solidFill>
              </a:rPr>
              <a:t>Κάθε κατώτερος λειτουργός υπόκειται στον έλεγχο και την εποπτεία του ανώτερου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l-GR" sz="2800" dirty="0">
                <a:solidFill>
                  <a:schemeClr val="tx1"/>
                </a:solidFill>
              </a:rPr>
              <a:t>Οι ανώτεροι έχουν το δικαίωμα να δίδουν οδηγίες και οι κατώτεροι την υποχρέωση να υπακούουν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l-GR" sz="2800" dirty="0">
                <a:solidFill>
                  <a:schemeClr val="tx1"/>
                </a:solidFill>
              </a:rPr>
              <a:t>Οι οδηγίες πρέπει να δίνονται στα πλαίσια που καθορίζει ο νόμος</a:t>
            </a:r>
            <a:endParaRPr lang="en-US" sz="2800" dirty="0">
              <a:solidFill>
                <a:schemeClr val="tx1"/>
              </a:solidFill>
            </a:endParaRPr>
          </a:p>
          <a:p>
            <a:pPr algn="just"/>
            <a:endParaRPr lang="en-US" sz="28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5BF8E62-8817-4F11-8E9E-5C25CAC1884D}"/>
              </a:ext>
            </a:extLst>
          </p:cNvPr>
          <p:cNvSpPr txBox="1">
            <a:spLocks/>
          </p:cNvSpPr>
          <p:nvPr/>
        </p:nvSpPr>
        <p:spPr>
          <a:xfrm>
            <a:off x="2209800" y="1143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l-GR" sz="3400" b="1">
                <a:latin typeface="Calibri" pitchFamily="34" charset="0"/>
              </a:rPr>
              <a:t>Ιδανικός Τύπος Γραφειοκρατίας </a:t>
            </a:r>
            <a:endParaRPr lang="en-US" sz="34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1695157"/>
            <a:ext cx="8380828" cy="3962400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l-GR" sz="2800" dirty="0">
                <a:solidFill>
                  <a:schemeClr val="tx1"/>
                </a:solidFill>
              </a:rPr>
              <a:t>Επιλογή του προσωπικού με βάση τα επαγγελματικά του προσόντα 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l-GR" sz="2800" dirty="0">
                <a:solidFill>
                  <a:schemeClr val="tx1"/>
                </a:solidFill>
              </a:rPr>
              <a:t>Επιλογή στη βάση εξετάσεων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l-GR" sz="2800" dirty="0">
                <a:solidFill>
                  <a:schemeClr val="tx1"/>
                </a:solidFill>
              </a:rPr>
              <a:t>Ύπαρξη συστήματος καριέρας             (</a:t>
            </a:r>
            <a:r>
              <a:rPr lang="en-US" sz="2800" dirty="0">
                <a:solidFill>
                  <a:schemeClr val="tx1"/>
                </a:solidFill>
              </a:rPr>
              <a:t>career system</a:t>
            </a:r>
            <a:r>
              <a:rPr lang="el-GR" sz="2800" dirty="0">
                <a:solidFill>
                  <a:schemeClr val="tx1"/>
                </a:solidFill>
              </a:rPr>
              <a:t>)</a:t>
            </a:r>
            <a:endParaRPr lang="en-US" sz="2800" dirty="0">
              <a:solidFill>
                <a:schemeClr val="tx1"/>
              </a:solidFill>
            </a:endParaRPr>
          </a:p>
          <a:p>
            <a:pPr algn="just"/>
            <a:endParaRPr lang="en-US" sz="28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3E8653C-A66D-4EFD-82DE-E784207F6759}"/>
              </a:ext>
            </a:extLst>
          </p:cNvPr>
          <p:cNvSpPr txBox="1">
            <a:spLocks/>
          </p:cNvSpPr>
          <p:nvPr/>
        </p:nvSpPr>
        <p:spPr>
          <a:xfrm>
            <a:off x="2209800" y="1143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l-GR" sz="3400" b="1">
                <a:latin typeface="Calibri" pitchFamily="34" charset="0"/>
              </a:rPr>
              <a:t>Ιδανικός Τύπος Γραφειοκρατίας </a:t>
            </a:r>
            <a:endParaRPr lang="en-US" sz="34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49947-19C0-40B6-9858-91B9F0464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06333"/>
            <a:ext cx="8911687" cy="861285"/>
          </a:xfrm>
        </p:spPr>
        <p:txBody>
          <a:bodyPr/>
          <a:lstStyle/>
          <a:p>
            <a:r>
              <a:rPr lang="el-GR" b="1" dirty="0"/>
              <a:t>Οι αξίες της δημόσιας διοίκησης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FC1A1-F28A-4B38-A37D-433652B37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67619"/>
            <a:ext cx="8915400" cy="55567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2800" dirty="0"/>
              <a:t>Νομιμότητα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800" dirty="0"/>
              <a:t>Ενότητα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800" dirty="0"/>
              <a:t>Ακεραιότητα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800" dirty="0"/>
              <a:t>Αμεροληψία 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sz="2800" dirty="0"/>
              <a:t>Δικαιοσύνη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800" dirty="0"/>
              <a:t>Καθολικότητα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800" dirty="0"/>
              <a:t>Προσβασιμότητα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800" dirty="0" err="1"/>
              <a:t>Προβλεψιμότητα</a:t>
            </a:r>
            <a:r>
              <a:rPr lang="el-GR" sz="28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800" dirty="0"/>
              <a:t>Διαφάνεια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800" dirty="0"/>
              <a:t>Λογοδοσία </a:t>
            </a:r>
          </a:p>
          <a:p>
            <a:pPr>
              <a:buFont typeface="Wingdings" panose="05000000000000000000" pitchFamily="2" charset="2"/>
              <a:buChar char="Ø"/>
            </a:pP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3225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99050" y="1524001"/>
            <a:ext cx="5111750" cy="46021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2057401" y="2166938"/>
            <a:ext cx="3008313" cy="2405063"/>
          </a:xfrm>
        </p:spPr>
        <p:txBody>
          <a:bodyPr>
            <a:normAutofit/>
          </a:bodyPr>
          <a:lstStyle/>
          <a:p>
            <a:pPr algn="ctr"/>
            <a:r>
              <a:rPr lang="el-GR" sz="2800" dirty="0"/>
              <a:t>Σύστημα καριέρας </a:t>
            </a:r>
          </a:p>
          <a:p>
            <a:pPr algn="just"/>
            <a:endParaRPr lang="en-US" sz="2800" dirty="0"/>
          </a:p>
        </p:txBody>
      </p:sp>
      <p:pic>
        <p:nvPicPr>
          <p:cNvPr id="4" name="Picture 4" descr="Promotion inside organizational pyramid Stock Photography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1143000"/>
            <a:ext cx="4572000" cy="4800600"/>
          </a:xfrm>
          <a:prstGeom prst="rect">
            <a:avLst/>
          </a:prstGeom>
          <a:noFill/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4D927570-4814-46C5-A739-8F2FCDF6F8D2}"/>
              </a:ext>
            </a:extLst>
          </p:cNvPr>
          <p:cNvSpPr txBox="1">
            <a:spLocks/>
          </p:cNvSpPr>
          <p:nvPr/>
        </p:nvSpPr>
        <p:spPr>
          <a:xfrm>
            <a:off x="2209800" y="1143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4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Ιδανικός Τύπος Γραφειοκρατίας 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412445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1513448"/>
            <a:ext cx="7924800" cy="4240237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</a:rPr>
              <a:t>Επιτυγχάνει οικονομίες κλίμακας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</a:rPr>
              <a:t>Αποτρέπει την επικάλυψη δραστηριοτήτων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</a:rPr>
              <a:t>Προσφέρει μηχανισμούς επίτευξης αποδοτικότητας σε μεγάλο βαθμό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</a:rPr>
              <a:t>Προσφέρει καθαρή εικόνα της οργάνωσης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l-GR" sz="2800" dirty="0" err="1">
                <a:solidFill>
                  <a:schemeClr val="tx1"/>
                </a:solidFill>
              </a:rPr>
              <a:t>Προβλεψιμότητα</a:t>
            </a:r>
            <a:r>
              <a:rPr lang="el-GR" sz="2800" dirty="0">
                <a:solidFill>
                  <a:schemeClr val="tx1"/>
                </a:solidFill>
              </a:rPr>
              <a:t> διοικητικής πράξης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</a:rPr>
              <a:t>Λογοδοσία διοίκησης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1BF0691-CEC8-4728-9A91-85A8E948A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381002"/>
            <a:ext cx="7772400" cy="927294"/>
          </a:xfrm>
        </p:spPr>
        <p:txBody>
          <a:bodyPr>
            <a:noAutofit/>
          </a:bodyPr>
          <a:lstStyle/>
          <a:p>
            <a:pPr algn="ctr"/>
            <a:r>
              <a:rPr lang="el-GR" sz="3400" b="1" dirty="0">
                <a:latin typeface="Calibri" pitchFamily="34" charset="0"/>
              </a:rPr>
              <a:t>Κλασική Γραφειοκρατική Θεωρία</a:t>
            </a:r>
            <a:br>
              <a:rPr lang="el-GR" sz="3400" b="1" dirty="0">
                <a:latin typeface="Calibri" pitchFamily="34" charset="0"/>
              </a:rPr>
            </a:br>
            <a:r>
              <a:rPr lang="el-GR" sz="3400" b="1" dirty="0">
                <a:latin typeface="Calibri" pitchFamily="34" charset="0"/>
              </a:rPr>
              <a:t>Πλεονεκτήματα  </a:t>
            </a:r>
            <a:endParaRPr lang="en-US" sz="34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533378"/>
            <a:ext cx="8648114" cy="5148776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l-GR" sz="2800" dirty="0">
                <a:solidFill>
                  <a:schemeClr val="tx1"/>
                </a:solidFill>
              </a:rPr>
              <a:t>Στατική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l-GR" sz="2800" dirty="0">
                <a:solidFill>
                  <a:schemeClr val="tx1"/>
                </a:solidFill>
              </a:rPr>
              <a:t>Συγκεντρωτική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chemeClr val="tx1"/>
                </a:solidFill>
              </a:rPr>
              <a:t>T</a:t>
            </a:r>
            <a:r>
              <a:rPr lang="el-GR" sz="2800" dirty="0">
                <a:solidFill>
                  <a:schemeClr val="tx1"/>
                </a:solidFill>
              </a:rPr>
              <a:t>ο</a:t>
            </a:r>
            <a:r>
              <a:rPr lang="en-US" sz="2800" dirty="0">
                <a:solidFill>
                  <a:schemeClr val="tx1"/>
                </a:solidFill>
              </a:rPr>
              <a:t>p-down</a:t>
            </a:r>
            <a:r>
              <a:rPr lang="el-GR" sz="2800" dirty="0">
                <a:solidFill>
                  <a:schemeClr val="tx1"/>
                </a:solidFill>
              </a:rPr>
              <a:t> προσέγγιση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l-GR" sz="2800" dirty="0">
                <a:solidFill>
                  <a:schemeClr val="tx1"/>
                </a:solidFill>
              </a:rPr>
              <a:t>Συχνά αναποτελεσματική 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l-GR" sz="2800" dirty="0">
                <a:solidFill>
                  <a:schemeClr val="tx1"/>
                </a:solidFill>
              </a:rPr>
              <a:t>Δεν επιδέχεται εύκολα αλλαγές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l-GR" sz="2800" dirty="0">
                <a:solidFill>
                  <a:schemeClr val="tx1"/>
                </a:solidFill>
              </a:rPr>
              <a:t>Προβληματική επικοινωνία με τους πολίτες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l-GR" sz="2800" dirty="0">
                <a:solidFill>
                  <a:schemeClr val="tx1"/>
                </a:solidFill>
              </a:rPr>
              <a:t> Το προσωπικό αντιμετωπίζεται ως μέρος ενός καλοστημένου μηχανισμού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l-GR" sz="2800" dirty="0">
                <a:solidFill>
                  <a:schemeClr val="tx1"/>
                </a:solidFill>
              </a:rPr>
              <a:t>Συνήθως αυτός που έχει σημασία είναι ο επί κεφαλής</a:t>
            </a:r>
          </a:p>
          <a:p>
            <a:pPr algn="just"/>
            <a:endParaRPr lang="en-US" sz="2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2D8EDDA-C2C4-4635-B1FE-3BABB4B396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1"/>
            <a:ext cx="7772400" cy="1181686"/>
          </a:xfrm>
        </p:spPr>
        <p:txBody>
          <a:bodyPr>
            <a:noAutofit/>
          </a:bodyPr>
          <a:lstStyle/>
          <a:p>
            <a:pPr algn="ctr"/>
            <a:r>
              <a:rPr lang="el-GR" sz="3400" b="1" dirty="0">
                <a:latin typeface="Calibri" pitchFamily="34" charset="0"/>
              </a:rPr>
              <a:t>Κλασική Γραφειοκρατική Θεωρία</a:t>
            </a:r>
            <a:br>
              <a:rPr lang="el-GR" sz="3400" b="1" dirty="0">
                <a:latin typeface="Calibri" pitchFamily="34" charset="0"/>
              </a:rPr>
            </a:br>
            <a:r>
              <a:rPr lang="el-GR" sz="3400" b="1" dirty="0">
                <a:latin typeface="Calibri" pitchFamily="34" charset="0"/>
              </a:rPr>
              <a:t>Μειονεκτήματα </a:t>
            </a:r>
            <a:endParaRPr lang="en-US" sz="34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00261-852D-4C9E-AE2C-AD040AF41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2587" y="214811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l-GR" sz="4600" dirty="0"/>
              <a:t>Σας Ευχαριστώ Πολύ!!!</a:t>
            </a:r>
            <a:endParaRPr lang="en-US" sz="4600" dirty="0"/>
          </a:p>
        </p:txBody>
      </p:sp>
    </p:spTree>
    <p:extLst>
      <p:ext uri="{BB962C8B-B14F-4D97-AF65-F5344CB8AC3E}">
        <p14:creationId xmlns:p14="http://schemas.microsoft.com/office/powerpoint/2010/main" val="4236770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D3BBE-E7BD-469C-B7CE-FFDDDB77E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06333"/>
            <a:ext cx="8911687" cy="776879"/>
          </a:xfrm>
        </p:spPr>
        <p:txBody>
          <a:bodyPr/>
          <a:lstStyle/>
          <a:p>
            <a:pPr algn="ctr"/>
            <a:r>
              <a:rPr lang="el-GR" b="1" dirty="0"/>
              <a:t>Δημόσια Διοίκηση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3A17E-ED08-4A24-BB76-AE8430D05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9305" y="1373945"/>
            <a:ext cx="9678571" cy="377762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300" i="1" dirty="0"/>
              <a:t>Βασική αρχή της </a:t>
            </a:r>
            <a:r>
              <a:rPr lang="en-US" sz="2300" b="1" i="1" dirty="0"/>
              <a:t>B</a:t>
            </a:r>
            <a:r>
              <a:rPr lang="el-GR" sz="2300" b="1" i="1" dirty="0" err="1"/>
              <a:t>εμπεριανής</a:t>
            </a:r>
            <a:r>
              <a:rPr lang="el-GR" sz="2300" b="1" i="1" dirty="0"/>
              <a:t> </a:t>
            </a:r>
            <a:r>
              <a:rPr lang="el-GR" sz="2300" i="1" dirty="0"/>
              <a:t>προσέγγισης</a:t>
            </a:r>
            <a:r>
              <a:rPr lang="el-GR" sz="2300" b="1" i="1" dirty="0"/>
              <a:t> </a:t>
            </a:r>
            <a:r>
              <a:rPr lang="el-GR" sz="2300" i="1" dirty="0"/>
              <a:t>είναι ότι ο </a:t>
            </a:r>
            <a:r>
              <a:rPr lang="el-GR" sz="2300" b="1" i="1" dirty="0"/>
              <a:t>ορθολογισμός</a:t>
            </a:r>
            <a:r>
              <a:rPr lang="en-US" sz="2300" i="1" dirty="0"/>
              <a:t> </a:t>
            </a:r>
            <a:r>
              <a:rPr lang="el-GR" sz="2300" i="1" dirty="0"/>
              <a:t>που επικρατεί σχεδόν σε όλα τα </a:t>
            </a:r>
            <a:r>
              <a:rPr lang="el-GR" sz="2300" b="1" i="1" dirty="0"/>
              <a:t>επίπεδα της κοινωνικής και της οικονομικής ζωής </a:t>
            </a:r>
            <a:r>
              <a:rPr lang="el-GR" sz="2300" i="1" dirty="0"/>
              <a:t>δεν μπορεί παρά να συνεπάγεται και την εξάπλωσή του σε ανάλογες </a:t>
            </a:r>
            <a:r>
              <a:rPr lang="el-GR" sz="2300" b="1" i="1" dirty="0"/>
              <a:t>θεσμικές ή οργανωτικές μορφές,</a:t>
            </a:r>
            <a:r>
              <a:rPr lang="el-GR" sz="2300" i="1" dirty="0"/>
              <a:t> με πιο χαρακτηριστική και αποτελεσματική εξ αυτών να αποτελεί η </a:t>
            </a:r>
            <a:r>
              <a:rPr lang="el-GR" sz="2300" b="1" i="1" dirty="0"/>
              <a:t>γραφειοκρατία</a:t>
            </a:r>
            <a:endParaRPr lang="en-US" sz="2300" b="1" i="1" dirty="0"/>
          </a:p>
        </p:txBody>
      </p:sp>
    </p:spTree>
    <p:extLst>
      <p:ext uri="{BB962C8B-B14F-4D97-AF65-F5344CB8AC3E}">
        <p14:creationId xmlns:p14="http://schemas.microsoft.com/office/powerpoint/2010/main" val="632854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84054"/>
            <a:ext cx="7772400" cy="1222715"/>
          </a:xfrm>
        </p:spPr>
        <p:txBody>
          <a:bodyPr>
            <a:normAutofit/>
          </a:bodyPr>
          <a:lstStyle/>
          <a:p>
            <a:pPr algn="ctr"/>
            <a:r>
              <a:rPr lang="el-GR" sz="3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Κλασική Γραφειοκρατική Θεωρία </a:t>
            </a:r>
            <a:br>
              <a:rPr lang="el-GR" sz="28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lang="en-US" sz="2800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399" y="1406769"/>
            <a:ext cx="9506243" cy="39624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800" dirty="0">
                <a:solidFill>
                  <a:schemeClr val="tx1"/>
                </a:solidFill>
              </a:rPr>
              <a:t>Επικεντρώθηκε στον προσδιορισμό των χαρακτηριστικών των γραφειοκρατικών δομών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  <a:endParaRPr lang="el-GR" sz="2800" dirty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l-GR" sz="2800" dirty="0">
                <a:solidFill>
                  <a:schemeClr val="tx1"/>
                </a:solidFill>
              </a:rPr>
              <a:t>Πώς λειτουργούν οι οργανωμένες γραφειοκρατίες 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l-GR" sz="2800" dirty="0">
                <a:solidFill>
                  <a:schemeClr val="tx1"/>
                </a:solidFill>
              </a:rPr>
              <a:t>Γιατί λειτουργούν με το συγκεκριμένο τρόπο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62466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B7593-41DC-4D38-A0BF-74A63F2AD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06333"/>
            <a:ext cx="8911687" cy="847218"/>
          </a:xfrm>
        </p:spPr>
        <p:txBody>
          <a:bodyPr/>
          <a:lstStyle/>
          <a:p>
            <a:pPr algn="ctr"/>
            <a:r>
              <a:rPr lang="el-GR" b="1" dirty="0"/>
              <a:t>Χαρακτηριστικά Δημόσιας Διοίκησης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8052C-6ECC-4C3B-8551-D74AEC49D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40189"/>
            <a:ext cx="8915400" cy="3777622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l-GR" sz="2800" dirty="0"/>
              <a:t>Η Γραφειοκρατία  είναι τρόπος οργάνωσης για την αποτελεσματικότερη διεκπεραίωση της εργασίας.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l-GR" sz="2800" dirty="0"/>
              <a:t>H γραφειοκρατική οργάνωση είναι ο επιθυμητός τρόπος κοινωνικής οργάνωσης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644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F0901-2825-49E2-8D4F-E1C58286D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65656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l-GR" sz="3200" dirty="0"/>
              <a:t>Βασικά χαρακτηριστικά της  γραφειοκρατικής οργάνωσης </a:t>
            </a:r>
            <a:endParaRPr lang="en-US" sz="32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6205343-34BA-4E62-A1F0-7BE0E2803A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1125193"/>
              </p:ext>
            </p:extLst>
          </p:nvPr>
        </p:nvGraphicFramePr>
        <p:xfrm>
          <a:off x="2383693" y="1069145"/>
          <a:ext cx="8251482" cy="5623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9884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6C78F-EBB9-4376-8E4C-B21CCC568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0326" y="145809"/>
            <a:ext cx="10461673" cy="1280890"/>
          </a:xfrm>
        </p:spPr>
        <p:txBody>
          <a:bodyPr>
            <a:normAutofit/>
          </a:bodyPr>
          <a:lstStyle/>
          <a:p>
            <a:r>
              <a:rPr lang="el-GR" sz="3400" b="1" dirty="0"/>
              <a:t>Σαφής Διαχωρισμός Πολιτικής Εξουσίας – Δημόσιας Διοίκησης </a:t>
            </a:r>
            <a:endParaRPr lang="en-US" sz="3400" b="1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F95A87C-17F2-456C-AA29-A71CCDB195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3154916"/>
              </p:ext>
            </p:extLst>
          </p:nvPr>
        </p:nvGraphicFramePr>
        <p:xfrm>
          <a:off x="2333674" y="129352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7328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F95C0-5984-4017-8A8A-D504C8397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4732" y="306333"/>
            <a:ext cx="10255347" cy="1280890"/>
          </a:xfrm>
        </p:spPr>
        <p:txBody>
          <a:bodyPr>
            <a:normAutofit/>
          </a:bodyPr>
          <a:lstStyle/>
          <a:p>
            <a:r>
              <a:rPr lang="el-GR" sz="3300" b="1" dirty="0"/>
              <a:t>Ιδεότυπος Δημόσιας Διοίκησης – Γραφειοκρατίας </a:t>
            </a:r>
            <a:endParaRPr lang="en-US" sz="33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A0EF5-233D-4736-BAAC-FE0CC8F4B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4705" y="1430215"/>
            <a:ext cx="8915400" cy="37776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2900" dirty="0"/>
              <a:t>Αυστηρή ιεραρχία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900" dirty="0"/>
              <a:t>Συγκεντρωτισμός στη λήψη αποφάσεων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900" dirty="0"/>
              <a:t>Σαφείς κανόνες λειτουργίας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900" dirty="0"/>
              <a:t>Ορθολογικός καταμερισμός εργασίας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900" dirty="0"/>
              <a:t>Νόμιμη, ορθολογική και χαρισματική ηγεσία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900" dirty="0"/>
              <a:t>Αξιοκρατική στελέχωση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46800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4904" y="1"/>
            <a:ext cx="10550770" cy="108321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400" b="1" dirty="0">
                <a:latin typeface="Calibri" pitchFamily="34" charset="0"/>
              </a:rPr>
              <a:t>Κύρια χαρακτηριστικά της ιδανικού τύπου Γραφειοκρατίας</a:t>
            </a:r>
            <a:br>
              <a:rPr lang="el-GR" sz="2800" dirty="0">
                <a:latin typeface="Calibri" pitchFamily="34" charset="0"/>
              </a:rPr>
            </a:br>
            <a:endParaRPr lang="en-US" sz="2800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4725" y="1388012"/>
            <a:ext cx="8721969" cy="3962400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l-GR" sz="2800" dirty="0">
                <a:solidFill>
                  <a:schemeClr val="tx1"/>
                </a:solidFill>
              </a:rPr>
              <a:t>Γραπτοί τυπικοί Κανόνες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l-GR" sz="2800" dirty="0">
                <a:solidFill>
                  <a:schemeClr val="tx1"/>
                </a:solidFill>
              </a:rPr>
              <a:t>Καθορισμένη αρμοδιότητα και δικαιοδοσία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l-GR" sz="2800" dirty="0">
                <a:solidFill>
                  <a:schemeClr val="tx1"/>
                </a:solidFill>
              </a:rPr>
              <a:t>Εξειδίκευση</a:t>
            </a:r>
          </a:p>
          <a:p>
            <a:pPr algn="just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94694771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555</Words>
  <Application>Microsoft Office PowerPoint</Application>
  <PresentationFormat>Widescreen</PresentationFormat>
  <Paragraphs>151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Century Gothic</vt:lpstr>
      <vt:lpstr>Wingdings</vt:lpstr>
      <vt:lpstr>Wingdings 3</vt:lpstr>
      <vt:lpstr>Wisp</vt:lpstr>
      <vt:lpstr>2η Διάλεξη: Η κλασική γραφειοκρατική θεωρία </vt:lpstr>
      <vt:lpstr>Οι αξίες της δημόσιας διοίκησης </vt:lpstr>
      <vt:lpstr>Δημόσια Διοίκηση </vt:lpstr>
      <vt:lpstr>Κλασική Γραφειοκρατική Θεωρία  </vt:lpstr>
      <vt:lpstr>Χαρακτηριστικά Δημόσιας Διοίκησης </vt:lpstr>
      <vt:lpstr>Βασικά χαρακτηριστικά της  γραφειοκρατικής οργάνωσης </vt:lpstr>
      <vt:lpstr>Σαφής Διαχωρισμός Πολιτικής Εξουσίας – Δημόσιας Διοίκησης </vt:lpstr>
      <vt:lpstr>Ιδεότυπος Δημόσιας Διοίκησης – Γραφειοκρατίας </vt:lpstr>
      <vt:lpstr>Κύρια χαρακτηριστικά της ιδανικού τύπου Γραφειοκρατίας </vt:lpstr>
      <vt:lpstr>Γραφειοκρατία – Δημόσια Διοίκηση </vt:lpstr>
      <vt:lpstr>Δημόσιοι Υπάλληλοι – Γραφειοκράτες </vt:lpstr>
      <vt:lpstr>Πολιτική Ηγεσία </vt:lpstr>
      <vt:lpstr>Ιεραρχία </vt:lpstr>
      <vt:lpstr>Καταμερισμός Εργασίας</vt:lpstr>
      <vt:lpstr>Ιδανικός Τύπος Γραφειοκρατίας </vt:lpstr>
      <vt:lpstr>PowerPoint Presentation</vt:lpstr>
      <vt:lpstr>Ιδανικός Τύπος Γραφειοκρατίας </vt:lpstr>
      <vt:lpstr>PowerPoint Presentation</vt:lpstr>
      <vt:lpstr>PowerPoint Presentation</vt:lpstr>
      <vt:lpstr>PowerPoint Presentation</vt:lpstr>
      <vt:lpstr>Κλασική Γραφειοκρατική Θεωρία Πλεονεκτήματα  </vt:lpstr>
      <vt:lpstr>Κλασική Γραφειοκρατική Θεωρία Μειονεκτήματα </vt:lpstr>
      <vt:lpstr>Σας Ευχαριστώ Πολύ!!!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Sifis Plimakis</dc:creator>
  <cp:lastModifiedBy>Sifis Plimakis</cp:lastModifiedBy>
  <cp:revision>18</cp:revision>
  <dcterms:created xsi:type="dcterms:W3CDTF">2019-10-31T05:00:11Z</dcterms:created>
  <dcterms:modified xsi:type="dcterms:W3CDTF">2019-11-08T12:15:09Z</dcterms:modified>
</cp:coreProperties>
</file>