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87" r:id="rId22"/>
    <p:sldId id="276" r:id="rId23"/>
    <p:sldId id="277" r:id="rId24"/>
    <p:sldId id="288" r:id="rId25"/>
    <p:sldId id="278" r:id="rId26"/>
    <p:sldId id="279" r:id="rId27"/>
    <p:sldId id="280" r:id="rId28"/>
    <p:sldId id="286" r:id="rId29"/>
    <p:sldId id="281" r:id="rId30"/>
    <p:sldId id="282" r:id="rId31"/>
    <p:sldId id="283" r:id="rId32"/>
    <p:sldId id="284" r:id="rId33"/>
    <p:sldId id="285"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8" d="100"/>
          <a:sy n="98" d="100"/>
        </p:scale>
        <p:origin x="72" y="-5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9737CE62-355E-4D07-8D88-5C5A30302477}" type="datetimeFigureOut">
              <a:rPr lang="el-GR" smtClean="0"/>
              <a:t>18/3/2023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441957-DAB2-443E-95BF-98DCD2693036}"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935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9737CE62-355E-4D07-8D88-5C5A30302477}" type="datetimeFigureOut">
              <a:rPr lang="el-GR" smtClean="0"/>
              <a:t>18/3/2023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441957-DAB2-443E-95BF-98DCD2693036}" type="slidenum">
              <a:rPr lang="el-GR" smtClean="0"/>
              <a:t>‹#›</a:t>
            </a:fld>
            <a:endParaRPr lang="el-GR"/>
          </a:p>
        </p:txBody>
      </p:sp>
    </p:spTree>
    <p:extLst>
      <p:ext uri="{BB962C8B-B14F-4D97-AF65-F5344CB8AC3E}">
        <p14:creationId xmlns:p14="http://schemas.microsoft.com/office/powerpoint/2010/main" val="3597936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9737CE62-355E-4D07-8D88-5C5A30302477}" type="datetimeFigureOut">
              <a:rPr lang="el-GR" smtClean="0"/>
              <a:t>18/3/2023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441957-DAB2-443E-95BF-98DCD2693036}" type="slidenum">
              <a:rPr lang="el-GR" smtClean="0"/>
              <a:t>‹#›</a:t>
            </a:fld>
            <a:endParaRPr lang="el-GR"/>
          </a:p>
        </p:txBody>
      </p:sp>
    </p:spTree>
    <p:extLst>
      <p:ext uri="{BB962C8B-B14F-4D97-AF65-F5344CB8AC3E}">
        <p14:creationId xmlns:p14="http://schemas.microsoft.com/office/powerpoint/2010/main" val="3150193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9737CE62-355E-4D07-8D88-5C5A30302477}" type="datetimeFigureOut">
              <a:rPr lang="el-GR" smtClean="0"/>
              <a:t>18/3/2023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441957-DAB2-443E-95BF-98DCD2693036}" type="slidenum">
              <a:rPr lang="el-GR" smtClean="0"/>
              <a:t>‹#›</a:t>
            </a:fld>
            <a:endParaRPr lang="el-GR"/>
          </a:p>
        </p:txBody>
      </p:sp>
    </p:spTree>
    <p:extLst>
      <p:ext uri="{BB962C8B-B14F-4D97-AF65-F5344CB8AC3E}">
        <p14:creationId xmlns:p14="http://schemas.microsoft.com/office/powerpoint/2010/main" val="4122712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9737CE62-355E-4D07-8D88-5C5A30302477}" type="datetimeFigureOut">
              <a:rPr lang="el-GR" smtClean="0"/>
              <a:t>18/3/2023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441957-DAB2-443E-95BF-98DCD2693036}"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834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9737CE62-355E-4D07-8D88-5C5A30302477}" type="datetimeFigureOut">
              <a:rPr lang="el-GR" smtClean="0"/>
              <a:t>18/3/2023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D441957-DAB2-443E-95BF-98DCD2693036}" type="slidenum">
              <a:rPr lang="el-GR" smtClean="0"/>
              <a:t>‹#›</a:t>
            </a:fld>
            <a:endParaRPr lang="el-GR"/>
          </a:p>
        </p:txBody>
      </p:sp>
    </p:spTree>
    <p:extLst>
      <p:ext uri="{BB962C8B-B14F-4D97-AF65-F5344CB8AC3E}">
        <p14:creationId xmlns:p14="http://schemas.microsoft.com/office/powerpoint/2010/main" val="181966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1097280" y="2582334"/>
            <a:ext cx="4937760" cy="337820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6217920" y="2582334"/>
            <a:ext cx="4937760" cy="337820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9737CE62-355E-4D07-8D88-5C5A30302477}" type="datetimeFigureOut">
              <a:rPr lang="el-GR" smtClean="0"/>
              <a:t>18/3/2023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AD441957-DAB2-443E-95BF-98DCD2693036}" type="slidenum">
              <a:rPr lang="el-GR" smtClean="0"/>
              <a:t>‹#›</a:t>
            </a:fld>
            <a:endParaRPr lang="el-GR"/>
          </a:p>
        </p:txBody>
      </p:sp>
    </p:spTree>
    <p:extLst>
      <p:ext uri="{BB962C8B-B14F-4D97-AF65-F5344CB8AC3E}">
        <p14:creationId xmlns:p14="http://schemas.microsoft.com/office/powerpoint/2010/main" val="1429065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9737CE62-355E-4D07-8D88-5C5A30302477}" type="datetimeFigureOut">
              <a:rPr lang="el-GR" smtClean="0"/>
              <a:t>18/3/2023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AD441957-DAB2-443E-95BF-98DCD2693036}" type="slidenum">
              <a:rPr lang="el-GR" smtClean="0"/>
              <a:t>‹#›</a:t>
            </a:fld>
            <a:endParaRPr lang="el-GR"/>
          </a:p>
        </p:txBody>
      </p:sp>
    </p:spTree>
    <p:extLst>
      <p:ext uri="{BB962C8B-B14F-4D97-AF65-F5344CB8AC3E}">
        <p14:creationId xmlns:p14="http://schemas.microsoft.com/office/powerpoint/2010/main" val="1478730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737CE62-355E-4D07-8D88-5C5A30302477}" type="datetimeFigureOut">
              <a:rPr lang="el-GR" smtClean="0"/>
              <a:t>18/3/2023</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p>
        </p:txBody>
      </p:sp>
      <p:sp>
        <p:nvSpPr>
          <p:cNvPr id="9" name="Slide Number Placeholder 8"/>
          <p:cNvSpPr>
            <a:spLocks noGrp="1"/>
          </p:cNvSpPr>
          <p:nvPr>
            <p:ph type="sldNum" sz="quarter" idx="12"/>
          </p:nvPr>
        </p:nvSpPr>
        <p:spPr/>
        <p:txBody>
          <a:bodyPr/>
          <a:lstStyle/>
          <a:p>
            <a:fld id="{AD441957-DAB2-443E-95BF-98DCD2693036}" type="slidenum">
              <a:rPr lang="el-GR" smtClean="0"/>
              <a:t>‹#›</a:t>
            </a:fld>
            <a:endParaRPr lang="el-GR"/>
          </a:p>
        </p:txBody>
      </p:sp>
    </p:spTree>
    <p:extLst>
      <p:ext uri="{BB962C8B-B14F-4D97-AF65-F5344CB8AC3E}">
        <p14:creationId xmlns:p14="http://schemas.microsoft.com/office/powerpoint/2010/main" val="4179181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737CE62-355E-4D07-8D88-5C5A30302477}" type="datetimeFigureOut">
              <a:rPr lang="el-GR" smtClean="0"/>
              <a:t>18/3/2023</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D441957-DAB2-443E-95BF-98DCD2693036}" type="slidenum">
              <a:rPr lang="el-GR" smtClean="0"/>
              <a:t>‹#›</a:t>
            </a:fld>
            <a:endParaRPr lang="el-GR"/>
          </a:p>
        </p:txBody>
      </p:sp>
    </p:spTree>
    <p:extLst>
      <p:ext uri="{BB962C8B-B14F-4D97-AF65-F5344CB8AC3E}">
        <p14:creationId xmlns:p14="http://schemas.microsoft.com/office/powerpoint/2010/main" val="1534958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9737CE62-355E-4D07-8D88-5C5A30302477}" type="datetimeFigureOut">
              <a:rPr lang="el-GR" smtClean="0"/>
              <a:t>18/3/2023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D441957-DAB2-443E-95BF-98DCD2693036}" type="slidenum">
              <a:rPr lang="el-GR" smtClean="0"/>
              <a:t>‹#›</a:t>
            </a:fld>
            <a:endParaRPr lang="el-GR"/>
          </a:p>
        </p:txBody>
      </p:sp>
    </p:spTree>
    <p:extLst>
      <p:ext uri="{BB962C8B-B14F-4D97-AF65-F5344CB8AC3E}">
        <p14:creationId xmlns:p14="http://schemas.microsoft.com/office/powerpoint/2010/main" val="289661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737CE62-355E-4D07-8D88-5C5A30302477}" type="datetimeFigureOut">
              <a:rPr lang="el-GR" smtClean="0"/>
              <a:t>18/3/2023</a:t>
            </a:fld>
            <a:endParaRPr lang="el-G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D441957-DAB2-443E-95BF-98DCD2693036}" type="slidenum">
              <a:rPr lang="el-GR" smtClean="0"/>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445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4.xm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5C8F6A-0996-4D1F-AF78-8D8CA43DF7B6}"/>
              </a:ext>
            </a:extLst>
          </p:cNvPr>
          <p:cNvSpPr>
            <a:spLocks noGrp="1"/>
          </p:cNvSpPr>
          <p:nvPr>
            <p:ph type="ctrTitle"/>
          </p:nvPr>
        </p:nvSpPr>
        <p:spPr/>
        <p:txBody>
          <a:bodyPr/>
          <a:lstStyle/>
          <a:p>
            <a:r>
              <a:rPr lang="el-GR" dirty="0"/>
              <a:t>Οδοί χορήγησης φαρμάκων (</a:t>
            </a:r>
            <a:r>
              <a:rPr lang="el-GR" dirty="0" err="1"/>
              <a:t>ΙΙ</a:t>
            </a:r>
            <a:r>
              <a:rPr lang="el-GR" dirty="0"/>
              <a:t>)</a:t>
            </a:r>
          </a:p>
        </p:txBody>
      </p:sp>
      <p:sp>
        <p:nvSpPr>
          <p:cNvPr id="3" name="Υπότιτλος 2">
            <a:extLst>
              <a:ext uri="{FF2B5EF4-FFF2-40B4-BE49-F238E27FC236}">
                <a16:creationId xmlns:a16="http://schemas.microsoft.com/office/drawing/2014/main" id="{188D531D-5233-4316-9C56-853CCE4C1369}"/>
              </a:ext>
            </a:extLst>
          </p:cNvPr>
          <p:cNvSpPr>
            <a:spLocks noGrp="1"/>
          </p:cNvSpPr>
          <p:nvPr>
            <p:ph type="subTitle" idx="1"/>
          </p:nvPr>
        </p:nvSpPr>
        <p:spPr/>
        <p:txBody>
          <a:bodyPr/>
          <a:lstStyle/>
          <a:p>
            <a:r>
              <a:rPr lang="el-GR" dirty="0"/>
              <a:t>ΣΟΦΙΑ ΖΥΓΑ</a:t>
            </a:r>
          </a:p>
        </p:txBody>
      </p:sp>
    </p:spTree>
    <p:extLst>
      <p:ext uri="{BB962C8B-B14F-4D97-AF65-F5344CB8AC3E}">
        <p14:creationId xmlns:p14="http://schemas.microsoft.com/office/powerpoint/2010/main" val="3067281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122698-90A1-4BCF-AA71-3A903DAF3F64}"/>
              </a:ext>
            </a:extLst>
          </p:cNvPr>
          <p:cNvSpPr>
            <a:spLocks noGrp="1"/>
          </p:cNvSpPr>
          <p:nvPr>
            <p:ph type="title"/>
          </p:nvPr>
        </p:nvSpPr>
        <p:spPr/>
        <p:txBody>
          <a:bodyPr/>
          <a:lstStyle/>
          <a:p>
            <a:r>
              <a:rPr lang="el-GR" b="1" dirty="0"/>
              <a:t>Αναρρόφηση Φαρμάκου από Αμπούλα</a:t>
            </a:r>
            <a:endParaRPr lang="el-GR" dirty="0"/>
          </a:p>
        </p:txBody>
      </p:sp>
      <p:pic>
        <p:nvPicPr>
          <p:cNvPr id="5" name="Θέση περιεχομένου 4">
            <a:extLst>
              <a:ext uri="{FF2B5EF4-FFF2-40B4-BE49-F238E27FC236}">
                <a16:creationId xmlns:a16="http://schemas.microsoft.com/office/drawing/2014/main" id="{D7FD7D79-5D14-4114-A1EB-44CE37A62845}"/>
              </a:ext>
            </a:extLst>
          </p:cNvPr>
          <p:cNvPicPr>
            <a:picLocks noGrp="1" noChangeAspect="1"/>
          </p:cNvPicPr>
          <p:nvPr>
            <p:ph sz="half" idx="1"/>
          </p:nvPr>
        </p:nvPicPr>
        <p:blipFill>
          <a:blip r:embed="rId2"/>
          <a:stretch>
            <a:fillRect/>
          </a:stretch>
        </p:blipFill>
        <p:spPr>
          <a:xfrm>
            <a:off x="1096963" y="2112113"/>
            <a:ext cx="4938712" cy="3491025"/>
          </a:xfrm>
          <a:prstGeom prst="rect">
            <a:avLst/>
          </a:prstGeom>
        </p:spPr>
      </p:pic>
      <p:pic>
        <p:nvPicPr>
          <p:cNvPr id="6" name="Θέση περιεχομένου 5">
            <a:extLst>
              <a:ext uri="{FF2B5EF4-FFF2-40B4-BE49-F238E27FC236}">
                <a16:creationId xmlns:a16="http://schemas.microsoft.com/office/drawing/2014/main" id="{238A27A9-9CF1-4682-993B-7F058430B4F3}"/>
              </a:ext>
            </a:extLst>
          </p:cNvPr>
          <p:cNvPicPr>
            <a:picLocks noGrp="1" noChangeAspect="1"/>
          </p:cNvPicPr>
          <p:nvPr>
            <p:ph sz="half" idx="2"/>
          </p:nvPr>
        </p:nvPicPr>
        <p:blipFill>
          <a:blip r:embed="rId3"/>
          <a:stretch>
            <a:fillRect/>
          </a:stretch>
        </p:blipFill>
        <p:spPr>
          <a:xfrm>
            <a:off x="6218238" y="2112674"/>
            <a:ext cx="4937125" cy="3489903"/>
          </a:xfrm>
          <a:prstGeom prst="rect">
            <a:avLst/>
          </a:prstGeom>
        </p:spPr>
      </p:pic>
    </p:spTree>
    <p:extLst>
      <p:ext uri="{BB962C8B-B14F-4D97-AF65-F5344CB8AC3E}">
        <p14:creationId xmlns:p14="http://schemas.microsoft.com/office/powerpoint/2010/main" val="2552165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4B0A4E-C9E3-437F-A170-92D4628ED09A}"/>
              </a:ext>
            </a:extLst>
          </p:cNvPr>
          <p:cNvSpPr>
            <a:spLocks noGrp="1"/>
          </p:cNvSpPr>
          <p:nvPr>
            <p:ph type="title"/>
          </p:nvPr>
        </p:nvSpPr>
        <p:spPr>
          <a:xfrm>
            <a:off x="4413956" y="286603"/>
            <a:ext cx="6741724" cy="1450757"/>
          </a:xfrm>
        </p:spPr>
        <p:txBody>
          <a:bodyPr/>
          <a:lstStyle/>
          <a:p>
            <a:r>
              <a:rPr lang="el-GR" b="1" dirty="0"/>
              <a:t>Αναρρόφηση Φαρμάκου από Αμπούλα</a:t>
            </a:r>
            <a:endParaRPr lang="el-GR" dirty="0"/>
          </a:p>
        </p:txBody>
      </p:sp>
      <p:pic>
        <p:nvPicPr>
          <p:cNvPr id="5" name="Θέση περιεχομένου 4">
            <a:extLst>
              <a:ext uri="{FF2B5EF4-FFF2-40B4-BE49-F238E27FC236}">
                <a16:creationId xmlns:a16="http://schemas.microsoft.com/office/drawing/2014/main" id="{F0C0DE6B-5A30-4195-84A0-BE6D7BEB2460}"/>
              </a:ext>
            </a:extLst>
          </p:cNvPr>
          <p:cNvPicPr>
            <a:picLocks noGrp="1" noChangeAspect="1"/>
          </p:cNvPicPr>
          <p:nvPr>
            <p:ph sz="half" idx="1"/>
          </p:nvPr>
        </p:nvPicPr>
        <p:blipFill>
          <a:blip r:embed="rId2"/>
          <a:stretch>
            <a:fillRect/>
          </a:stretch>
        </p:blipFill>
        <p:spPr>
          <a:xfrm>
            <a:off x="351896" y="857136"/>
            <a:ext cx="3806367" cy="2690605"/>
          </a:xfrm>
          <a:prstGeom prst="rect">
            <a:avLst/>
          </a:prstGeom>
        </p:spPr>
      </p:pic>
      <p:pic>
        <p:nvPicPr>
          <p:cNvPr id="6" name="Θέση περιεχομένου 5">
            <a:extLst>
              <a:ext uri="{FF2B5EF4-FFF2-40B4-BE49-F238E27FC236}">
                <a16:creationId xmlns:a16="http://schemas.microsoft.com/office/drawing/2014/main" id="{1C8C64F6-DDF6-4903-B638-4D10B39F5433}"/>
              </a:ext>
            </a:extLst>
          </p:cNvPr>
          <p:cNvPicPr>
            <a:picLocks noGrp="1" noChangeAspect="1"/>
          </p:cNvPicPr>
          <p:nvPr>
            <p:ph sz="half" idx="2"/>
          </p:nvPr>
        </p:nvPicPr>
        <p:blipFill>
          <a:blip r:embed="rId3"/>
          <a:stretch>
            <a:fillRect/>
          </a:stretch>
        </p:blipFill>
        <p:spPr>
          <a:xfrm>
            <a:off x="2063833" y="3547741"/>
            <a:ext cx="3827613" cy="2690605"/>
          </a:xfrm>
          <a:prstGeom prst="rect">
            <a:avLst/>
          </a:prstGeom>
        </p:spPr>
      </p:pic>
      <p:pic>
        <p:nvPicPr>
          <p:cNvPr id="7" name="Εικόνα 6">
            <a:extLst>
              <a:ext uri="{FF2B5EF4-FFF2-40B4-BE49-F238E27FC236}">
                <a16:creationId xmlns:a16="http://schemas.microsoft.com/office/drawing/2014/main" id="{A1FA4D4D-DE3B-4431-80E1-017712870A4A}"/>
              </a:ext>
            </a:extLst>
          </p:cNvPr>
          <p:cNvPicPr>
            <a:picLocks noChangeAspect="1"/>
          </p:cNvPicPr>
          <p:nvPr/>
        </p:nvPicPr>
        <p:blipFill>
          <a:blip r:embed="rId4"/>
          <a:stretch>
            <a:fillRect/>
          </a:stretch>
        </p:blipFill>
        <p:spPr>
          <a:xfrm>
            <a:off x="7321078" y="3332146"/>
            <a:ext cx="3990390" cy="2836518"/>
          </a:xfrm>
          <a:prstGeom prst="rect">
            <a:avLst/>
          </a:prstGeom>
        </p:spPr>
      </p:pic>
    </p:spTree>
    <p:extLst>
      <p:ext uri="{BB962C8B-B14F-4D97-AF65-F5344CB8AC3E}">
        <p14:creationId xmlns:p14="http://schemas.microsoft.com/office/powerpoint/2010/main" val="2282122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CF734A-6145-409D-B9D2-96D41BD83818}"/>
              </a:ext>
            </a:extLst>
          </p:cNvPr>
          <p:cNvSpPr>
            <a:spLocks noGrp="1"/>
          </p:cNvSpPr>
          <p:nvPr>
            <p:ph type="title"/>
          </p:nvPr>
        </p:nvSpPr>
        <p:spPr/>
        <p:txBody>
          <a:bodyPr/>
          <a:lstStyle/>
          <a:p>
            <a:r>
              <a:rPr lang="el-GR" b="1" dirty="0"/>
              <a:t>Αναρρόφηση Φαρμάκου από Αμπούλα</a:t>
            </a:r>
            <a:endParaRPr lang="el-GR" dirty="0"/>
          </a:p>
        </p:txBody>
      </p:sp>
      <p:pic>
        <p:nvPicPr>
          <p:cNvPr id="5" name="Θέση περιεχομένου 4">
            <a:extLst>
              <a:ext uri="{FF2B5EF4-FFF2-40B4-BE49-F238E27FC236}">
                <a16:creationId xmlns:a16="http://schemas.microsoft.com/office/drawing/2014/main" id="{B7DC340A-B582-4AAE-976F-1CFF1E383EB7}"/>
              </a:ext>
            </a:extLst>
          </p:cNvPr>
          <p:cNvPicPr>
            <a:picLocks noGrp="1" noChangeAspect="1"/>
          </p:cNvPicPr>
          <p:nvPr>
            <p:ph sz="half" idx="1"/>
          </p:nvPr>
        </p:nvPicPr>
        <p:blipFill>
          <a:blip r:embed="rId2"/>
          <a:stretch>
            <a:fillRect/>
          </a:stretch>
        </p:blipFill>
        <p:spPr>
          <a:xfrm>
            <a:off x="1096963" y="1983799"/>
            <a:ext cx="4938712" cy="3747652"/>
          </a:xfrm>
          <a:prstGeom prst="rect">
            <a:avLst/>
          </a:prstGeom>
        </p:spPr>
      </p:pic>
      <p:pic>
        <p:nvPicPr>
          <p:cNvPr id="6" name="Θέση περιεχομένου 5">
            <a:extLst>
              <a:ext uri="{FF2B5EF4-FFF2-40B4-BE49-F238E27FC236}">
                <a16:creationId xmlns:a16="http://schemas.microsoft.com/office/drawing/2014/main" id="{760F5703-8A8F-4D55-B9D5-AE488FC29184}"/>
              </a:ext>
            </a:extLst>
          </p:cNvPr>
          <p:cNvPicPr>
            <a:picLocks noGrp="1" noChangeAspect="1"/>
          </p:cNvPicPr>
          <p:nvPr>
            <p:ph sz="half" idx="2"/>
          </p:nvPr>
        </p:nvPicPr>
        <p:blipFill>
          <a:blip r:embed="rId3"/>
          <a:stretch>
            <a:fillRect/>
          </a:stretch>
        </p:blipFill>
        <p:spPr>
          <a:xfrm>
            <a:off x="6218238" y="1984402"/>
            <a:ext cx="4937125" cy="3746447"/>
          </a:xfrm>
          <a:prstGeom prst="rect">
            <a:avLst/>
          </a:prstGeom>
        </p:spPr>
      </p:pic>
    </p:spTree>
    <p:extLst>
      <p:ext uri="{BB962C8B-B14F-4D97-AF65-F5344CB8AC3E}">
        <p14:creationId xmlns:p14="http://schemas.microsoft.com/office/powerpoint/2010/main" val="347390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CBAD3D-7949-4AC5-8291-0250FD5D9D8A}"/>
              </a:ext>
            </a:extLst>
          </p:cNvPr>
          <p:cNvSpPr>
            <a:spLocks noGrp="1"/>
          </p:cNvSpPr>
          <p:nvPr>
            <p:ph type="title"/>
          </p:nvPr>
        </p:nvSpPr>
        <p:spPr/>
        <p:txBody>
          <a:bodyPr/>
          <a:lstStyle/>
          <a:p>
            <a:r>
              <a:rPr lang="el-GR" b="1" dirty="0"/>
              <a:t>Αναρρόφηση Φαρμάκου από Αμπούλα</a:t>
            </a:r>
            <a:endParaRPr lang="el-GR" dirty="0"/>
          </a:p>
        </p:txBody>
      </p:sp>
      <p:pic>
        <p:nvPicPr>
          <p:cNvPr id="5" name="Θέση περιεχομένου 4">
            <a:extLst>
              <a:ext uri="{FF2B5EF4-FFF2-40B4-BE49-F238E27FC236}">
                <a16:creationId xmlns:a16="http://schemas.microsoft.com/office/drawing/2014/main" id="{7B51E8CC-DECF-4B44-B42D-32901ADD34F9}"/>
              </a:ext>
            </a:extLst>
          </p:cNvPr>
          <p:cNvPicPr>
            <a:picLocks noGrp="1" noChangeAspect="1"/>
          </p:cNvPicPr>
          <p:nvPr>
            <p:ph sz="half" idx="1"/>
          </p:nvPr>
        </p:nvPicPr>
        <p:blipFill>
          <a:blip r:embed="rId2"/>
          <a:stretch>
            <a:fillRect/>
          </a:stretch>
        </p:blipFill>
        <p:spPr>
          <a:xfrm>
            <a:off x="1253232" y="1846263"/>
            <a:ext cx="4626173" cy="4022725"/>
          </a:xfrm>
          <a:prstGeom prst="rect">
            <a:avLst/>
          </a:prstGeom>
        </p:spPr>
      </p:pic>
      <p:pic>
        <p:nvPicPr>
          <p:cNvPr id="6" name="Θέση περιεχομένου 5">
            <a:extLst>
              <a:ext uri="{FF2B5EF4-FFF2-40B4-BE49-F238E27FC236}">
                <a16:creationId xmlns:a16="http://schemas.microsoft.com/office/drawing/2014/main" id="{04DE71E6-978A-454C-B1F2-5B598FF1DF55}"/>
              </a:ext>
            </a:extLst>
          </p:cNvPr>
          <p:cNvPicPr>
            <a:picLocks noGrp="1" noChangeAspect="1"/>
          </p:cNvPicPr>
          <p:nvPr>
            <p:ph sz="half" idx="2"/>
          </p:nvPr>
        </p:nvPicPr>
        <p:blipFill>
          <a:blip r:embed="rId3"/>
          <a:stretch>
            <a:fillRect/>
          </a:stretch>
        </p:blipFill>
        <p:spPr>
          <a:xfrm>
            <a:off x="6332653" y="1846263"/>
            <a:ext cx="4708295" cy="4022725"/>
          </a:xfrm>
          <a:prstGeom prst="rect">
            <a:avLst/>
          </a:prstGeom>
        </p:spPr>
      </p:pic>
    </p:spTree>
    <p:extLst>
      <p:ext uri="{BB962C8B-B14F-4D97-AF65-F5344CB8AC3E}">
        <p14:creationId xmlns:p14="http://schemas.microsoft.com/office/powerpoint/2010/main" val="1944831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0A3071-3224-4745-98EE-760F6D914384}"/>
              </a:ext>
            </a:extLst>
          </p:cNvPr>
          <p:cNvSpPr>
            <a:spLocks noGrp="1"/>
          </p:cNvSpPr>
          <p:nvPr>
            <p:ph type="title"/>
          </p:nvPr>
        </p:nvSpPr>
        <p:spPr/>
        <p:txBody>
          <a:bodyPr/>
          <a:lstStyle/>
          <a:p>
            <a:r>
              <a:rPr lang="el-GR" b="1" dirty="0"/>
              <a:t>Αναρρόφηση Φαρμάκου από Αμπούλα</a:t>
            </a:r>
            <a:endParaRPr lang="el-GR" dirty="0"/>
          </a:p>
        </p:txBody>
      </p:sp>
      <p:pic>
        <p:nvPicPr>
          <p:cNvPr id="6" name="Θέση περιεχομένου 5">
            <a:extLst>
              <a:ext uri="{FF2B5EF4-FFF2-40B4-BE49-F238E27FC236}">
                <a16:creationId xmlns:a16="http://schemas.microsoft.com/office/drawing/2014/main" id="{0DE8985E-C039-416B-A405-E7BDC65BAEF4}"/>
              </a:ext>
            </a:extLst>
          </p:cNvPr>
          <p:cNvPicPr>
            <a:picLocks noGrp="1" noChangeAspect="1"/>
          </p:cNvPicPr>
          <p:nvPr>
            <p:ph sz="half" idx="1"/>
          </p:nvPr>
        </p:nvPicPr>
        <p:blipFill>
          <a:blip r:embed="rId2"/>
          <a:stretch>
            <a:fillRect/>
          </a:stretch>
        </p:blipFill>
        <p:spPr>
          <a:xfrm>
            <a:off x="6126480" y="1845735"/>
            <a:ext cx="4938712" cy="3689995"/>
          </a:xfrm>
          <a:prstGeom prst="rect">
            <a:avLst/>
          </a:prstGeom>
        </p:spPr>
      </p:pic>
      <p:pic>
        <p:nvPicPr>
          <p:cNvPr id="7" name="Εικόνα 6">
            <a:extLst>
              <a:ext uri="{FF2B5EF4-FFF2-40B4-BE49-F238E27FC236}">
                <a16:creationId xmlns:a16="http://schemas.microsoft.com/office/drawing/2014/main" id="{4C3E8DAF-D2C5-4B94-A31C-85F1CBBD1099}"/>
              </a:ext>
            </a:extLst>
          </p:cNvPr>
          <p:cNvPicPr>
            <a:picLocks noChangeAspect="1"/>
          </p:cNvPicPr>
          <p:nvPr/>
        </p:nvPicPr>
        <p:blipFill>
          <a:blip r:embed="rId3"/>
          <a:stretch>
            <a:fillRect/>
          </a:stretch>
        </p:blipFill>
        <p:spPr>
          <a:xfrm>
            <a:off x="405511" y="1845735"/>
            <a:ext cx="5262401" cy="3689995"/>
          </a:xfrm>
          <a:prstGeom prst="rect">
            <a:avLst/>
          </a:prstGeom>
        </p:spPr>
      </p:pic>
    </p:spTree>
    <p:extLst>
      <p:ext uri="{BB962C8B-B14F-4D97-AF65-F5344CB8AC3E}">
        <p14:creationId xmlns:p14="http://schemas.microsoft.com/office/powerpoint/2010/main" val="2348435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17ADD3-CBA4-408C-91AB-E3F975BB89BF}"/>
              </a:ext>
            </a:extLst>
          </p:cNvPr>
          <p:cNvSpPr>
            <a:spLocks noGrp="1"/>
          </p:cNvSpPr>
          <p:nvPr>
            <p:ph type="title"/>
          </p:nvPr>
        </p:nvSpPr>
        <p:spPr/>
        <p:txBody>
          <a:bodyPr/>
          <a:lstStyle/>
          <a:p>
            <a:r>
              <a:rPr lang="el-GR" dirty="0"/>
              <a:t>Αναρρόφηση φαρμάκου από φιαλίδιο</a:t>
            </a:r>
          </a:p>
        </p:txBody>
      </p:sp>
      <p:pic>
        <p:nvPicPr>
          <p:cNvPr id="5" name="Θέση περιεχομένου 4">
            <a:extLst>
              <a:ext uri="{FF2B5EF4-FFF2-40B4-BE49-F238E27FC236}">
                <a16:creationId xmlns:a16="http://schemas.microsoft.com/office/drawing/2014/main" id="{AE71A337-122F-4980-B887-22000D901748}"/>
              </a:ext>
            </a:extLst>
          </p:cNvPr>
          <p:cNvPicPr>
            <a:picLocks noGrp="1" noChangeAspect="1"/>
          </p:cNvPicPr>
          <p:nvPr>
            <p:ph sz="half" idx="1"/>
          </p:nvPr>
        </p:nvPicPr>
        <p:blipFill>
          <a:blip r:embed="rId2"/>
          <a:stretch>
            <a:fillRect/>
          </a:stretch>
        </p:blipFill>
        <p:spPr>
          <a:xfrm>
            <a:off x="1096963" y="2417762"/>
            <a:ext cx="4938712" cy="2879727"/>
          </a:xfrm>
          <a:prstGeom prst="rect">
            <a:avLst/>
          </a:prstGeom>
        </p:spPr>
      </p:pic>
      <p:pic>
        <p:nvPicPr>
          <p:cNvPr id="6" name="Θέση περιεχομένου 5">
            <a:extLst>
              <a:ext uri="{FF2B5EF4-FFF2-40B4-BE49-F238E27FC236}">
                <a16:creationId xmlns:a16="http://schemas.microsoft.com/office/drawing/2014/main" id="{91D8B0A6-53E9-4638-BFF9-26DC747225AD}"/>
              </a:ext>
            </a:extLst>
          </p:cNvPr>
          <p:cNvPicPr>
            <a:picLocks noGrp="1" noChangeAspect="1"/>
          </p:cNvPicPr>
          <p:nvPr>
            <p:ph sz="half" idx="2"/>
          </p:nvPr>
        </p:nvPicPr>
        <p:blipFill>
          <a:blip r:embed="rId3"/>
          <a:stretch>
            <a:fillRect/>
          </a:stretch>
        </p:blipFill>
        <p:spPr>
          <a:xfrm>
            <a:off x="6218238" y="2418224"/>
            <a:ext cx="4937125" cy="2878802"/>
          </a:xfrm>
          <a:prstGeom prst="rect">
            <a:avLst/>
          </a:prstGeom>
        </p:spPr>
      </p:pic>
    </p:spTree>
    <p:extLst>
      <p:ext uri="{BB962C8B-B14F-4D97-AF65-F5344CB8AC3E}">
        <p14:creationId xmlns:p14="http://schemas.microsoft.com/office/powerpoint/2010/main" val="693458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51DF4F-E64B-4A88-8D28-C59D040E92E8}"/>
              </a:ext>
            </a:extLst>
          </p:cNvPr>
          <p:cNvSpPr>
            <a:spLocks noGrp="1"/>
          </p:cNvSpPr>
          <p:nvPr>
            <p:ph type="title"/>
          </p:nvPr>
        </p:nvSpPr>
        <p:spPr/>
        <p:txBody>
          <a:bodyPr/>
          <a:lstStyle/>
          <a:p>
            <a:r>
              <a:rPr lang="el-GR" dirty="0"/>
              <a:t>Αναρρόφηση φαρμάκου από φιαλίδιο</a:t>
            </a:r>
          </a:p>
        </p:txBody>
      </p:sp>
      <p:pic>
        <p:nvPicPr>
          <p:cNvPr id="5" name="Θέση περιεχομένου 4">
            <a:extLst>
              <a:ext uri="{FF2B5EF4-FFF2-40B4-BE49-F238E27FC236}">
                <a16:creationId xmlns:a16="http://schemas.microsoft.com/office/drawing/2014/main" id="{23CF3CC1-41B3-45B6-9E84-6BBF32487D9B}"/>
              </a:ext>
            </a:extLst>
          </p:cNvPr>
          <p:cNvPicPr>
            <a:picLocks noGrp="1" noChangeAspect="1"/>
          </p:cNvPicPr>
          <p:nvPr>
            <p:ph sz="half" idx="1"/>
          </p:nvPr>
        </p:nvPicPr>
        <p:blipFill>
          <a:blip r:embed="rId2"/>
          <a:stretch>
            <a:fillRect/>
          </a:stretch>
        </p:blipFill>
        <p:spPr>
          <a:xfrm>
            <a:off x="1096963" y="2190826"/>
            <a:ext cx="4938712" cy="3333598"/>
          </a:xfrm>
          <a:prstGeom prst="rect">
            <a:avLst/>
          </a:prstGeom>
        </p:spPr>
      </p:pic>
      <p:pic>
        <p:nvPicPr>
          <p:cNvPr id="6" name="Θέση περιεχομένου 5">
            <a:extLst>
              <a:ext uri="{FF2B5EF4-FFF2-40B4-BE49-F238E27FC236}">
                <a16:creationId xmlns:a16="http://schemas.microsoft.com/office/drawing/2014/main" id="{EFB81F0C-1855-4E9A-B81C-4DE9C31AA7CF}"/>
              </a:ext>
            </a:extLst>
          </p:cNvPr>
          <p:cNvPicPr>
            <a:picLocks noGrp="1" noChangeAspect="1"/>
          </p:cNvPicPr>
          <p:nvPr>
            <p:ph sz="half" idx="2"/>
          </p:nvPr>
        </p:nvPicPr>
        <p:blipFill>
          <a:blip r:embed="rId3"/>
          <a:stretch>
            <a:fillRect/>
          </a:stretch>
        </p:blipFill>
        <p:spPr>
          <a:xfrm>
            <a:off x="6218238" y="2272198"/>
            <a:ext cx="4937125" cy="3170854"/>
          </a:xfrm>
          <a:prstGeom prst="rect">
            <a:avLst/>
          </a:prstGeom>
        </p:spPr>
      </p:pic>
    </p:spTree>
    <p:extLst>
      <p:ext uri="{BB962C8B-B14F-4D97-AF65-F5344CB8AC3E}">
        <p14:creationId xmlns:p14="http://schemas.microsoft.com/office/powerpoint/2010/main" val="4147576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D576A6-9097-4BDF-BB3C-848EE14D367B}"/>
              </a:ext>
            </a:extLst>
          </p:cNvPr>
          <p:cNvSpPr>
            <a:spLocks noGrp="1"/>
          </p:cNvSpPr>
          <p:nvPr>
            <p:ph type="title"/>
          </p:nvPr>
        </p:nvSpPr>
        <p:spPr/>
        <p:txBody>
          <a:bodyPr/>
          <a:lstStyle/>
          <a:p>
            <a:r>
              <a:rPr lang="el-GR" dirty="0"/>
              <a:t>Αναρρόφηση φαρμάκου από φιαλίδιο</a:t>
            </a:r>
          </a:p>
        </p:txBody>
      </p:sp>
      <p:pic>
        <p:nvPicPr>
          <p:cNvPr id="5" name="Θέση περιεχομένου 4">
            <a:extLst>
              <a:ext uri="{FF2B5EF4-FFF2-40B4-BE49-F238E27FC236}">
                <a16:creationId xmlns:a16="http://schemas.microsoft.com/office/drawing/2014/main" id="{D37EACE0-7DBD-4E11-8F03-6019F6B9DAFF}"/>
              </a:ext>
            </a:extLst>
          </p:cNvPr>
          <p:cNvPicPr>
            <a:picLocks noGrp="1" noChangeAspect="1"/>
          </p:cNvPicPr>
          <p:nvPr>
            <p:ph sz="half" idx="1"/>
          </p:nvPr>
        </p:nvPicPr>
        <p:blipFill>
          <a:blip r:embed="rId2"/>
          <a:stretch>
            <a:fillRect/>
          </a:stretch>
        </p:blipFill>
        <p:spPr>
          <a:xfrm>
            <a:off x="1096963" y="2308207"/>
            <a:ext cx="4938712" cy="3098837"/>
          </a:xfrm>
          <a:prstGeom prst="rect">
            <a:avLst/>
          </a:prstGeom>
        </p:spPr>
      </p:pic>
      <p:pic>
        <p:nvPicPr>
          <p:cNvPr id="6" name="Θέση περιεχομένου 5">
            <a:extLst>
              <a:ext uri="{FF2B5EF4-FFF2-40B4-BE49-F238E27FC236}">
                <a16:creationId xmlns:a16="http://schemas.microsoft.com/office/drawing/2014/main" id="{E5786A37-8C5D-40E0-AFF7-C7FD26C037AD}"/>
              </a:ext>
            </a:extLst>
          </p:cNvPr>
          <p:cNvPicPr>
            <a:picLocks noGrp="1" noChangeAspect="1"/>
          </p:cNvPicPr>
          <p:nvPr>
            <p:ph sz="half" idx="2"/>
          </p:nvPr>
        </p:nvPicPr>
        <p:blipFill>
          <a:blip r:embed="rId3"/>
          <a:stretch>
            <a:fillRect/>
          </a:stretch>
        </p:blipFill>
        <p:spPr>
          <a:xfrm>
            <a:off x="6218238" y="2306097"/>
            <a:ext cx="4937125" cy="3103057"/>
          </a:xfrm>
          <a:prstGeom prst="rect">
            <a:avLst/>
          </a:prstGeom>
        </p:spPr>
      </p:pic>
    </p:spTree>
    <p:extLst>
      <p:ext uri="{BB962C8B-B14F-4D97-AF65-F5344CB8AC3E}">
        <p14:creationId xmlns:p14="http://schemas.microsoft.com/office/powerpoint/2010/main" val="160854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133D75-F4CE-48C8-A1CF-F3F3539BA2C4}"/>
              </a:ext>
            </a:extLst>
          </p:cNvPr>
          <p:cNvSpPr>
            <a:spLocks noGrp="1"/>
          </p:cNvSpPr>
          <p:nvPr>
            <p:ph type="title"/>
          </p:nvPr>
        </p:nvSpPr>
        <p:spPr/>
        <p:txBody>
          <a:bodyPr/>
          <a:lstStyle/>
          <a:p>
            <a:r>
              <a:rPr lang="el-GR" dirty="0"/>
              <a:t>Αναρρόφηση φαρμάκου από φιαλίδιο</a:t>
            </a:r>
          </a:p>
        </p:txBody>
      </p:sp>
      <p:pic>
        <p:nvPicPr>
          <p:cNvPr id="5" name="Θέση περιεχομένου 4">
            <a:extLst>
              <a:ext uri="{FF2B5EF4-FFF2-40B4-BE49-F238E27FC236}">
                <a16:creationId xmlns:a16="http://schemas.microsoft.com/office/drawing/2014/main" id="{C6C87914-5301-4461-BFBE-90A4AA5BDD94}"/>
              </a:ext>
            </a:extLst>
          </p:cNvPr>
          <p:cNvPicPr>
            <a:picLocks noGrp="1" noChangeAspect="1"/>
          </p:cNvPicPr>
          <p:nvPr>
            <p:ph sz="half" idx="1"/>
          </p:nvPr>
        </p:nvPicPr>
        <p:blipFill>
          <a:blip r:embed="rId2"/>
          <a:stretch>
            <a:fillRect/>
          </a:stretch>
        </p:blipFill>
        <p:spPr>
          <a:xfrm>
            <a:off x="1096963" y="2167350"/>
            <a:ext cx="4938712" cy="3380550"/>
          </a:xfrm>
          <a:prstGeom prst="rect">
            <a:avLst/>
          </a:prstGeom>
        </p:spPr>
      </p:pic>
      <p:pic>
        <p:nvPicPr>
          <p:cNvPr id="6" name="Θέση περιεχομένου 5">
            <a:extLst>
              <a:ext uri="{FF2B5EF4-FFF2-40B4-BE49-F238E27FC236}">
                <a16:creationId xmlns:a16="http://schemas.microsoft.com/office/drawing/2014/main" id="{9C8C0242-4C39-467C-98CC-3ADDEA29AD40}"/>
              </a:ext>
            </a:extLst>
          </p:cNvPr>
          <p:cNvPicPr>
            <a:picLocks noGrp="1" noChangeAspect="1"/>
          </p:cNvPicPr>
          <p:nvPr>
            <p:ph sz="half" idx="2"/>
          </p:nvPr>
        </p:nvPicPr>
        <p:blipFill>
          <a:blip r:embed="rId3"/>
          <a:stretch>
            <a:fillRect/>
          </a:stretch>
        </p:blipFill>
        <p:spPr>
          <a:xfrm>
            <a:off x="6218238" y="2399971"/>
            <a:ext cx="4937125" cy="3147929"/>
          </a:xfrm>
          <a:prstGeom prst="rect">
            <a:avLst/>
          </a:prstGeom>
        </p:spPr>
      </p:pic>
    </p:spTree>
    <p:extLst>
      <p:ext uri="{BB962C8B-B14F-4D97-AF65-F5344CB8AC3E}">
        <p14:creationId xmlns:p14="http://schemas.microsoft.com/office/powerpoint/2010/main" val="612172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C8D542-8A62-44B8-8D24-AE8F14325D9A}"/>
              </a:ext>
            </a:extLst>
          </p:cNvPr>
          <p:cNvSpPr>
            <a:spLocks noGrp="1"/>
          </p:cNvSpPr>
          <p:nvPr>
            <p:ph type="title"/>
          </p:nvPr>
        </p:nvSpPr>
        <p:spPr>
          <a:xfrm>
            <a:off x="1097280" y="230158"/>
            <a:ext cx="10058400" cy="1450757"/>
          </a:xfrm>
        </p:spPr>
        <p:txBody>
          <a:bodyPr/>
          <a:lstStyle/>
          <a:p>
            <a:r>
              <a:rPr lang="el-GR" dirty="0"/>
              <a:t>Διαχείριση Ενδομυϊκής Ένεσης</a:t>
            </a:r>
            <a:br>
              <a:rPr lang="el-GR" dirty="0"/>
            </a:br>
            <a:r>
              <a:rPr lang="en-US" dirty="0"/>
              <a:t>(Intramuscular – IM)</a:t>
            </a:r>
            <a:endParaRPr lang="el-GR" dirty="0"/>
          </a:p>
        </p:txBody>
      </p:sp>
      <p:sp>
        <p:nvSpPr>
          <p:cNvPr id="3" name="Θέση περιεχομένου 2">
            <a:extLst>
              <a:ext uri="{FF2B5EF4-FFF2-40B4-BE49-F238E27FC236}">
                <a16:creationId xmlns:a16="http://schemas.microsoft.com/office/drawing/2014/main" id="{802D2E31-EA6B-4467-BE74-AC80D410C2D2}"/>
              </a:ext>
            </a:extLst>
          </p:cNvPr>
          <p:cNvSpPr>
            <a:spLocks noGrp="1"/>
          </p:cNvSpPr>
          <p:nvPr>
            <p:ph idx="1"/>
          </p:nvPr>
        </p:nvSpPr>
        <p:spPr/>
        <p:txBody>
          <a:bodyPr>
            <a:normAutofit/>
          </a:bodyPr>
          <a:lstStyle/>
          <a:p>
            <a:r>
              <a:rPr lang="el-GR" sz="2400" dirty="0"/>
              <a:t>Οι ενδομυϊκές ενέσεις γίνονται στο πυκνότερο τμήμα του μυός. Υπάρχουν 4 περιοχές που χρησιμοποιούνται για ενδομυϊκή ένεση: </a:t>
            </a:r>
          </a:p>
          <a:p>
            <a:r>
              <a:rPr lang="el-GR" sz="2400" b="1" dirty="0"/>
              <a:t>1) </a:t>
            </a:r>
            <a:r>
              <a:rPr lang="el-GR" sz="2400" u="sng" dirty="0">
                <a:solidFill>
                  <a:srgbClr val="FF0000"/>
                </a:solidFill>
              </a:rPr>
              <a:t>O </a:t>
            </a:r>
            <a:r>
              <a:rPr lang="el-GR" sz="2400" b="1" u="sng" dirty="0">
                <a:solidFill>
                  <a:srgbClr val="FF0000"/>
                </a:solidFill>
              </a:rPr>
              <a:t>δελτοειδής μυς </a:t>
            </a:r>
            <a:r>
              <a:rPr lang="el-GR" sz="2400" dirty="0"/>
              <a:t>χρησιμοποιείται για ορισμένα φάρμακα όπως ναρκωτικά αναλγητικά, ηρεμιστικά, εμβόλια, και συστήνεται χορήγηση φαρμάκου όγκου έως και 1 ml. </a:t>
            </a:r>
            <a:endParaRPr lang="el-GR" sz="2400" b="1" dirty="0"/>
          </a:p>
          <a:p>
            <a:r>
              <a:rPr lang="el-GR" sz="2400" b="1" dirty="0"/>
              <a:t>2) </a:t>
            </a:r>
            <a:r>
              <a:rPr lang="el-GR" sz="2400" u="sng" dirty="0">
                <a:solidFill>
                  <a:srgbClr val="FF0000"/>
                </a:solidFill>
              </a:rPr>
              <a:t>Το </a:t>
            </a:r>
            <a:r>
              <a:rPr lang="el-GR" sz="2400" b="1" u="sng" dirty="0">
                <a:solidFill>
                  <a:srgbClr val="FF0000"/>
                </a:solidFill>
              </a:rPr>
              <a:t>άνω και έξω τεταρτημόριο του γλουτού </a:t>
            </a:r>
            <a:r>
              <a:rPr lang="el-GR" sz="2400" dirty="0"/>
              <a:t>δεν επιλέγεται σε ηλικιωμένους, σε </a:t>
            </a:r>
            <a:r>
              <a:rPr lang="el-GR" sz="2400" dirty="0" err="1"/>
              <a:t>κατακεκλιμμένους</a:t>
            </a:r>
            <a:r>
              <a:rPr lang="el-GR" sz="2400" dirty="0"/>
              <a:t> ασθενείς και σε αδύνατους ασθενείς και εγκυμονεί κινδύνους όπως τραυματισμό του ισχιακού νεύρου και των ανώτερων γλουτιαίων αρτηριών, επειδή έχει την τάση να ατροφεί και να παρουσιάζει χαμηλή απορρόφηση φαρμάκου. Χορηγούμενος όγκος φαρμάκου έως και 4 ml.</a:t>
            </a:r>
          </a:p>
        </p:txBody>
      </p:sp>
    </p:spTree>
    <p:extLst>
      <p:ext uri="{BB962C8B-B14F-4D97-AF65-F5344CB8AC3E}">
        <p14:creationId xmlns:p14="http://schemas.microsoft.com/office/powerpoint/2010/main" val="3935413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F1AD95-B512-4C9C-A82C-91B654E9D451}"/>
              </a:ext>
            </a:extLst>
          </p:cNvPr>
          <p:cNvSpPr>
            <a:spLocks noGrp="1"/>
          </p:cNvSpPr>
          <p:nvPr>
            <p:ph type="title"/>
          </p:nvPr>
        </p:nvSpPr>
        <p:spPr/>
        <p:txBody>
          <a:bodyPr/>
          <a:lstStyle/>
          <a:p>
            <a:r>
              <a:rPr lang="el-GR" dirty="0"/>
              <a:t>Παρεντερική Χορήγηση Φαρμάκων</a:t>
            </a:r>
          </a:p>
        </p:txBody>
      </p:sp>
      <p:sp>
        <p:nvSpPr>
          <p:cNvPr id="3" name="Θέση περιεχομένου 2">
            <a:extLst>
              <a:ext uri="{FF2B5EF4-FFF2-40B4-BE49-F238E27FC236}">
                <a16:creationId xmlns:a16="http://schemas.microsoft.com/office/drawing/2014/main" id="{5B5D27A0-F904-45EC-97BE-BA34EC443C18}"/>
              </a:ext>
            </a:extLst>
          </p:cNvPr>
          <p:cNvSpPr>
            <a:spLocks noGrp="1"/>
          </p:cNvSpPr>
          <p:nvPr>
            <p:ph idx="1"/>
          </p:nvPr>
        </p:nvSpPr>
        <p:spPr/>
        <p:txBody>
          <a:bodyPr>
            <a:normAutofit lnSpcReduction="10000"/>
          </a:bodyPr>
          <a:lstStyle/>
          <a:p>
            <a:r>
              <a:rPr lang="el-GR" sz="2400" dirty="0"/>
              <a:t>Παρεντερική χορήγηση ονομάζεται η έγχυση ενός φαρμάκου απευθείας σε μια φλέβα (</a:t>
            </a:r>
            <a:r>
              <a:rPr lang="el-GR" sz="2400" b="1" dirty="0"/>
              <a:t>ενδοφλέβια, IV = </a:t>
            </a:r>
            <a:r>
              <a:rPr lang="el-GR" sz="2400" b="1" dirty="0" err="1"/>
              <a:t>intravenous</a:t>
            </a:r>
            <a:r>
              <a:rPr lang="el-GR" sz="2400" dirty="0"/>
              <a:t>), σε ένα μυ (</a:t>
            </a:r>
            <a:r>
              <a:rPr lang="el-GR" sz="2400" b="1" dirty="0"/>
              <a:t>ενδομυϊκή, </a:t>
            </a:r>
            <a:r>
              <a:rPr lang="el-GR" sz="2400" b="1" dirty="0" err="1"/>
              <a:t>IM</a:t>
            </a:r>
            <a:r>
              <a:rPr lang="el-GR" sz="2400" b="1" dirty="0"/>
              <a:t>= </a:t>
            </a:r>
            <a:r>
              <a:rPr lang="el-GR" sz="2400" b="1" dirty="0" err="1"/>
              <a:t>intramuscular</a:t>
            </a:r>
            <a:r>
              <a:rPr lang="el-GR" sz="2400" dirty="0"/>
              <a:t>), σε μία αρτηρία (</a:t>
            </a:r>
            <a:r>
              <a:rPr lang="el-GR" sz="2400" b="1" dirty="0" err="1"/>
              <a:t>ενδοαρτηριακή</a:t>
            </a:r>
            <a:r>
              <a:rPr lang="el-GR" sz="2400" dirty="0"/>
              <a:t>), στην κοιλιακή κοιλότητα (</a:t>
            </a:r>
            <a:r>
              <a:rPr lang="el-GR" sz="2400" b="1" dirty="0" err="1"/>
              <a:t>ενδοκοιλιακή</a:t>
            </a:r>
            <a:r>
              <a:rPr lang="el-GR" sz="2400" b="1" dirty="0"/>
              <a:t>/</a:t>
            </a:r>
            <a:r>
              <a:rPr lang="el-GR" sz="2400" b="1" dirty="0" err="1"/>
              <a:t>ενδοραχιαία</a:t>
            </a:r>
            <a:r>
              <a:rPr lang="el-GR" sz="2400" dirty="0"/>
              <a:t>), στην καρδιά (</a:t>
            </a:r>
            <a:r>
              <a:rPr lang="el-GR" sz="2400" b="1" dirty="0" err="1"/>
              <a:t>ενδοκαρδιακή</a:t>
            </a:r>
            <a:r>
              <a:rPr lang="el-GR" sz="2400" dirty="0"/>
              <a:t>) ή στον λιπώδη ιστό κάτω από το δέρμα (</a:t>
            </a:r>
            <a:r>
              <a:rPr lang="el-GR" sz="2400" b="1" dirty="0"/>
              <a:t>υποδόρια, </a:t>
            </a:r>
            <a:r>
              <a:rPr lang="el-GR" sz="2400" b="1" dirty="0" err="1"/>
              <a:t>SC</a:t>
            </a:r>
            <a:r>
              <a:rPr lang="el-GR" sz="2400" b="1" dirty="0"/>
              <a:t> = </a:t>
            </a:r>
            <a:r>
              <a:rPr lang="el-GR" sz="2400" b="1" dirty="0" err="1"/>
              <a:t>subcutaneous</a:t>
            </a:r>
            <a:r>
              <a:rPr lang="el-GR" sz="2400" dirty="0"/>
              <a:t>). </a:t>
            </a:r>
          </a:p>
          <a:p>
            <a:r>
              <a:rPr lang="el-GR" sz="2400" dirty="0"/>
              <a:t>Η ταχύτητα της απορρόφησης των φαρμάκων από τις παραπάνω οδούς διαφέρει μεταξύ τους αλλά είναι πιο γρήγορη από την δια του στόματος χορήγηση. Αυτή η διαδικασία χρησιμοποιείται όταν είναι απαραίτητη η ταχύτερη απορρόφηση ενός φαρμάκου. Η εφ’ άπαξ χορήγηση μεγάλης δόσης φαρμάκου παρεντερικά ονομάζεται χορήγηση </a:t>
            </a:r>
            <a:r>
              <a:rPr lang="el-GR" sz="2400" b="1" dirty="0" err="1"/>
              <a:t>bolus</a:t>
            </a:r>
            <a:r>
              <a:rPr lang="el-GR" sz="2400" dirty="0"/>
              <a:t>. Αυτό συμβαίνει στις περιπτώσεις που χρειάζεται η άμεση συγκέντρωση του φαρμάκου σε θεραπευτικό επίπεδο.</a:t>
            </a:r>
          </a:p>
        </p:txBody>
      </p:sp>
    </p:spTree>
    <p:extLst>
      <p:ext uri="{BB962C8B-B14F-4D97-AF65-F5344CB8AC3E}">
        <p14:creationId xmlns:p14="http://schemas.microsoft.com/office/powerpoint/2010/main" val="3723085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15329F-9B6B-453B-B816-26BA310A2C18}"/>
              </a:ext>
            </a:extLst>
          </p:cNvPr>
          <p:cNvSpPr>
            <a:spLocks noGrp="1"/>
          </p:cNvSpPr>
          <p:nvPr>
            <p:ph type="title"/>
          </p:nvPr>
        </p:nvSpPr>
        <p:spPr/>
        <p:txBody>
          <a:bodyPr/>
          <a:lstStyle/>
          <a:p>
            <a:r>
              <a:rPr lang="el-GR" dirty="0"/>
              <a:t>Διαχείριση Ενδομυϊκής Ένεσης</a:t>
            </a:r>
            <a:br>
              <a:rPr lang="el-GR" dirty="0"/>
            </a:br>
            <a:r>
              <a:rPr lang="en-US" dirty="0"/>
              <a:t>(Intramuscular – IM)</a:t>
            </a:r>
            <a:endParaRPr lang="el-GR" dirty="0"/>
          </a:p>
        </p:txBody>
      </p:sp>
      <p:sp>
        <p:nvSpPr>
          <p:cNvPr id="3" name="Θέση περιεχομένου 2">
            <a:extLst>
              <a:ext uri="{FF2B5EF4-FFF2-40B4-BE49-F238E27FC236}">
                <a16:creationId xmlns:a16="http://schemas.microsoft.com/office/drawing/2014/main" id="{8B56825D-3102-4366-9520-F5F4B60038CF}"/>
              </a:ext>
            </a:extLst>
          </p:cNvPr>
          <p:cNvSpPr>
            <a:spLocks noGrp="1"/>
          </p:cNvSpPr>
          <p:nvPr>
            <p:ph idx="1"/>
          </p:nvPr>
        </p:nvSpPr>
        <p:spPr/>
        <p:txBody>
          <a:bodyPr>
            <a:normAutofit/>
          </a:bodyPr>
          <a:lstStyle/>
          <a:p>
            <a:r>
              <a:rPr lang="el-GR" sz="2400" b="1" dirty="0"/>
              <a:t>3</a:t>
            </a:r>
            <a:r>
              <a:rPr lang="el-GR" sz="2800" b="1" dirty="0"/>
              <a:t>) </a:t>
            </a:r>
            <a:r>
              <a:rPr lang="el-GR" sz="2400" dirty="0"/>
              <a:t>Ο </a:t>
            </a:r>
            <a:r>
              <a:rPr lang="el-GR" sz="2400" b="1" dirty="0"/>
              <a:t>ορθός μηριαίος μυς </a:t>
            </a:r>
            <a:r>
              <a:rPr lang="el-GR" sz="2400" dirty="0"/>
              <a:t>χρησιμοποιείται για τη χορήγηση αντιεμετικών, ναρκωτικών, αναλγητικών και ηρεμιστικών φαρμάκων καθώς και για φάρμακα που έχουν ελαιώδη σύσταση. Η περιοχή αυτή είναι εύκολα </a:t>
            </a:r>
            <a:r>
              <a:rPr lang="el-GR" sz="2400" dirty="0" err="1"/>
              <a:t>προσβάσιμη</a:t>
            </a:r>
            <a:r>
              <a:rPr lang="el-GR" sz="2400" dirty="0"/>
              <a:t> για ατομική χορήγηση και επίσης χρησιμοποιείται σε βρέφη. </a:t>
            </a:r>
          </a:p>
          <a:p>
            <a:r>
              <a:rPr lang="el-GR" sz="2400" b="1" dirty="0"/>
              <a:t>4) </a:t>
            </a:r>
            <a:r>
              <a:rPr lang="el-GR" sz="2400" dirty="0"/>
              <a:t>Η </a:t>
            </a:r>
            <a:r>
              <a:rPr lang="el-GR" sz="2400" b="1" dirty="0" err="1"/>
              <a:t>κοιλιογλουτιαία</a:t>
            </a:r>
            <a:r>
              <a:rPr lang="el-GR" sz="2400" b="1" dirty="0"/>
              <a:t> περιοχή </a:t>
            </a:r>
            <a:r>
              <a:rPr lang="el-GR" sz="2400" dirty="0"/>
              <a:t>είναι σχετικά απαλλαγμένη από σημαντικά νεύρα και αιμοφόρα αγγεία και μπορεί να χρησιμοποιηθεί για όγκο φαρμάκων έως και 2,5 ml</a:t>
            </a:r>
          </a:p>
        </p:txBody>
      </p:sp>
    </p:spTree>
    <p:extLst>
      <p:ext uri="{BB962C8B-B14F-4D97-AF65-F5344CB8AC3E}">
        <p14:creationId xmlns:p14="http://schemas.microsoft.com/office/powerpoint/2010/main" val="728277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10F06D-B8C9-4F2C-B289-1DFF866ECDFB}"/>
              </a:ext>
            </a:extLst>
          </p:cNvPr>
          <p:cNvSpPr>
            <a:spLocks noGrp="1"/>
          </p:cNvSpPr>
          <p:nvPr>
            <p:ph type="title"/>
          </p:nvPr>
        </p:nvSpPr>
        <p:spPr/>
        <p:txBody>
          <a:bodyPr/>
          <a:lstStyle/>
          <a:p>
            <a:r>
              <a:rPr lang="el-GR" b="1" dirty="0"/>
              <a:t>Διαχείριση Ενδομυϊκής Ένεσης </a:t>
            </a:r>
            <a:r>
              <a:rPr lang="en-US" b="1" dirty="0"/>
              <a:t>(Intramuscular – IM)</a:t>
            </a:r>
            <a:endParaRPr lang="el-GR" dirty="0"/>
          </a:p>
        </p:txBody>
      </p:sp>
      <p:sp>
        <p:nvSpPr>
          <p:cNvPr id="3" name="Θέση περιεχομένου 2">
            <a:extLst>
              <a:ext uri="{FF2B5EF4-FFF2-40B4-BE49-F238E27FC236}">
                <a16:creationId xmlns:a16="http://schemas.microsoft.com/office/drawing/2014/main" id="{506CC08D-C1E4-422A-9CE5-3E1D1EE5EC82}"/>
              </a:ext>
            </a:extLst>
          </p:cNvPr>
          <p:cNvSpPr>
            <a:spLocks noGrp="1"/>
          </p:cNvSpPr>
          <p:nvPr>
            <p:ph idx="1"/>
          </p:nvPr>
        </p:nvSpPr>
        <p:spPr/>
        <p:txBody>
          <a:bodyPr>
            <a:normAutofit/>
          </a:bodyPr>
          <a:lstStyle/>
          <a:p>
            <a:r>
              <a:rPr lang="el-GR" dirty="0"/>
              <a:t>Βοηθήστε τον ασθενή να λάβει την κατάλληλη θέση ανάλογα με την περιοχή που επιλέξατε:</a:t>
            </a:r>
          </a:p>
          <a:p>
            <a:r>
              <a:rPr lang="el-GR" u="sng" dirty="0">
                <a:solidFill>
                  <a:srgbClr val="FF0000"/>
                </a:solidFill>
              </a:rPr>
              <a:t>α. </a:t>
            </a:r>
            <a:r>
              <a:rPr lang="el-GR" u="sng" dirty="0" err="1">
                <a:solidFill>
                  <a:srgbClr val="FF0000"/>
                </a:solidFill>
              </a:rPr>
              <a:t>κοιλιογλουτιαίο</a:t>
            </a:r>
            <a:r>
              <a:rPr lang="el-GR" u="sng" dirty="0">
                <a:solidFill>
                  <a:srgbClr val="FF0000"/>
                </a:solidFill>
              </a:rPr>
              <a:t> σημείο</a:t>
            </a:r>
            <a:r>
              <a:rPr lang="el-GR" dirty="0"/>
              <a:t>, ο ασθενής μπορεί να ξαπλώσει σε πλάγια θέση με το ισχίο και το γόνατο σε κάμψη.</a:t>
            </a:r>
          </a:p>
          <a:p>
            <a:r>
              <a:rPr lang="el-GR" u="sng" dirty="0">
                <a:solidFill>
                  <a:srgbClr val="FF0000"/>
                </a:solidFill>
              </a:rPr>
              <a:t>β. Οπίσθιο γλουτιαίο σημείο </a:t>
            </a:r>
            <a:r>
              <a:rPr lang="el-GR" dirty="0"/>
              <a:t>(άνω και έξω τεταρτημόριο του γλουτού) , ο ασθενής μπορεί να ξαπλώσει σε πρηνή θέση με τα δάκτυλα του ποδιού προς τα μέσα ή σε πλάγια θέση με το επάνω πόδι σε μεγαλύτερη κάμψη από το κάτω.</a:t>
            </a:r>
          </a:p>
          <a:p>
            <a:r>
              <a:rPr lang="el-GR" u="sng" dirty="0">
                <a:solidFill>
                  <a:srgbClr val="FF0000"/>
                </a:solidFill>
              </a:rPr>
              <a:t>γ. Μείζων έξω μηριαίος μυς </a:t>
            </a:r>
            <a:r>
              <a:rPr lang="el-GR" dirty="0"/>
              <a:t>, ο ασθενής μπορεί να ξαπλώσει σε ύπτια θέση ή να είναι καθιστός.</a:t>
            </a:r>
          </a:p>
          <a:p>
            <a:r>
              <a:rPr lang="el-GR" u="sng" dirty="0">
                <a:solidFill>
                  <a:srgbClr val="FF0000"/>
                </a:solidFill>
              </a:rPr>
              <a:t>δ. Δελτοειδής μυς </a:t>
            </a:r>
            <a:r>
              <a:rPr lang="el-GR" dirty="0"/>
              <a:t>, ο ασθενής μπορεί να καθίσει ή να ξαπλώσει με τον βραχίονα χαλαρό. Ενδείκνυται για ενήλικες και παιδιά άνω των 12 μηνών.</a:t>
            </a:r>
          </a:p>
        </p:txBody>
      </p:sp>
    </p:spTree>
    <p:extLst>
      <p:ext uri="{BB962C8B-B14F-4D97-AF65-F5344CB8AC3E}">
        <p14:creationId xmlns:p14="http://schemas.microsoft.com/office/powerpoint/2010/main" val="213083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4EFCF3-0DE9-43E7-BC73-90AD9F810DB2}"/>
              </a:ext>
            </a:extLst>
          </p:cNvPr>
          <p:cNvSpPr>
            <a:spLocks noGrp="1"/>
          </p:cNvSpPr>
          <p:nvPr>
            <p:ph type="title"/>
          </p:nvPr>
        </p:nvSpPr>
        <p:spPr/>
        <p:txBody>
          <a:bodyPr>
            <a:normAutofit/>
          </a:bodyPr>
          <a:lstStyle/>
          <a:p>
            <a:r>
              <a:rPr lang="el-GR" sz="3600" b="1" dirty="0"/>
              <a:t>Διαχείριση Ενδομυϊκής Ένεσης </a:t>
            </a:r>
            <a:r>
              <a:rPr lang="en-US" sz="3600" b="1" dirty="0"/>
              <a:t>(Intramuscular – IM)</a:t>
            </a:r>
            <a:endParaRPr lang="el-GR" sz="3600" b="1" dirty="0"/>
          </a:p>
        </p:txBody>
      </p:sp>
      <p:sp>
        <p:nvSpPr>
          <p:cNvPr id="3" name="Θέση περιεχομένου 2">
            <a:extLst>
              <a:ext uri="{FF2B5EF4-FFF2-40B4-BE49-F238E27FC236}">
                <a16:creationId xmlns:a16="http://schemas.microsoft.com/office/drawing/2014/main" id="{571E9E92-163A-4814-A7E1-22F1F887058B}"/>
              </a:ext>
            </a:extLst>
          </p:cNvPr>
          <p:cNvSpPr>
            <a:spLocks noGrp="1"/>
          </p:cNvSpPr>
          <p:nvPr>
            <p:ph idx="1"/>
          </p:nvPr>
        </p:nvSpPr>
        <p:spPr/>
        <p:txBody>
          <a:bodyPr/>
          <a:lstStyle/>
          <a:p>
            <a:r>
              <a:rPr lang="el-GR" sz="2400" b="1" dirty="0">
                <a:solidFill>
                  <a:srgbClr val="FF0000"/>
                </a:solidFill>
              </a:rPr>
              <a:t>Απόλυτη αντένδειξη </a:t>
            </a:r>
            <a:r>
              <a:rPr lang="el-GR" sz="2400" dirty="0"/>
              <a:t>για ενδομυϊκή χορήγηση φαρμάκων αποτελεί η πτώση των αιμοπεταλίων του αίματος ή νοσήματα, που οδηγούν σε αυξημένη τάση για αιμορραγίες, διότι μπορεί να δημιουργηθούν ευμεγέθη αιματώματα.</a:t>
            </a:r>
          </a:p>
          <a:p>
            <a:endParaRPr lang="el-GR" dirty="0"/>
          </a:p>
        </p:txBody>
      </p:sp>
      <p:pic>
        <p:nvPicPr>
          <p:cNvPr id="4" name="Εικόνα 3">
            <a:extLst>
              <a:ext uri="{FF2B5EF4-FFF2-40B4-BE49-F238E27FC236}">
                <a16:creationId xmlns:a16="http://schemas.microsoft.com/office/drawing/2014/main" id="{4C689898-A465-4F46-8FA3-455D265D4DD7}"/>
              </a:ext>
            </a:extLst>
          </p:cNvPr>
          <p:cNvPicPr>
            <a:picLocks noChangeAspect="1"/>
          </p:cNvPicPr>
          <p:nvPr/>
        </p:nvPicPr>
        <p:blipFill>
          <a:blip r:embed="rId2"/>
          <a:stretch>
            <a:fillRect/>
          </a:stretch>
        </p:blipFill>
        <p:spPr>
          <a:xfrm>
            <a:off x="663609" y="2967929"/>
            <a:ext cx="4495413" cy="3034374"/>
          </a:xfrm>
          <a:prstGeom prst="rect">
            <a:avLst/>
          </a:prstGeom>
        </p:spPr>
      </p:pic>
      <p:pic>
        <p:nvPicPr>
          <p:cNvPr id="5" name="Εικόνα 4">
            <a:extLst>
              <a:ext uri="{FF2B5EF4-FFF2-40B4-BE49-F238E27FC236}">
                <a16:creationId xmlns:a16="http://schemas.microsoft.com/office/drawing/2014/main" id="{0B99CBC9-9D7A-435D-9BC4-A7E0FD7C6532}"/>
              </a:ext>
            </a:extLst>
          </p:cNvPr>
          <p:cNvPicPr>
            <a:picLocks noChangeAspect="1"/>
          </p:cNvPicPr>
          <p:nvPr/>
        </p:nvPicPr>
        <p:blipFill>
          <a:blip r:embed="rId3"/>
          <a:stretch>
            <a:fillRect/>
          </a:stretch>
        </p:blipFill>
        <p:spPr>
          <a:xfrm>
            <a:off x="5454579" y="2840235"/>
            <a:ext cx="5633368" cy="3162068"/>
          </a:xfrm>
          <a:prstGeom prst="rect">
            <a:avLst/>
          </a:prstGeom>
        </p:spPr>
      </p:pic>
    </p:spTree>
    <p:extLst>
      <p:ext uri="{BB962C8B-B14F-4D97-AF65-F5344CB8AC3E}">
        <p14:creationId xmlns:p14="http://schemas.microsoft.com/office/powerpoint/2010/main" val="1010001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31A6F7-A5FC-4077-B9E8-F5748C250DBD}"/>
              </a:ext>
            </a:extLst>
          </p:cNvPr>
          <p:cNvSpPr>
            <a:spLocks noGrp="1"/>
          </p:cNvSpPr>
          <p:nvPr>
            <p:ph type="title"/>
          </p:nvPr>
        </p:nvSpPr>
        <p:spPr/>
        <p:txBody>
          <a:bodyPr/>
          <a:lstStyle/>
          <a:p>
            <a:r>
              <a:rPr lang="el-GR" b="1" dirty="0"/>
              <a:t>Διαχείριση Ενδομυϊκής Ένεσης </a:t>
            </a:r>
            <a:r>
              <a:rPr lang="en-US" b="1" dirty="0"/>
              <a:t>(Intramuscular – IM)</a:t>
            </a:r>
            <a:endParaRPr lang="el-GR" dirty="0"/>
          </a:p>
        </p:txBody>
      </p:sp>
      <p:pic>
        <p:nvPicPr>
          <p:cNvPr id="4" name="Θέση περιεχομένου 3">
            <a:extLst>
              <a:ext uri="{FF2B5EF4-FFF2-40B4-BE49-F238E27FC236}">
                <a16:creationId xmlns:a16="http://schemas.microsoft.com/office/drawing/2014/main" id="{C5E6933A-039F-40B9-8C12-2CD5F7D697EF}"/>
              </a:ext>
            </a:extLst>
          </p:cNvPr>
          <p:cNvPicPr>
            <a:picLocks noGrp="1" noChangeAspect="1"/>
          </p:cNvPicPr>
          <p:nvPr>
            <p:ph idx="1"/>
          </p:nvPr>
        </p:nvPicPr>
        <p:blipFill>
          <a:blip r:embed="rId2"/>
          <a:stretch>
            <a:fillRect/>
          </a:stretch>
        </p:blipFill>
        <p:spPr>
          <a:xfrm>
            <a:off x="324245" y="2374966"/>
            <a:ext cx="5771755" cy="3256955"/>
          </a:xfrm>
          <a:prstGeom prst="rect">
            <a:avLst/>
          </a:prstGeom>
        </p:spPr>
      </p:pic>
      <p:pic>
        <p:nvPicPr>
          <p:cNvPr id="5" name="Εικόνα 4">
            <a:extLst>
              <a:ext uri="{FF2B5EF4-FFF2-40B4-BE49-F238E27FC236}">
                <a16:creationId xmlns:a16="http://schemas.microsoft.com/office/drawing/2014/main" id="{F41FD5C8-522F-40AC-83B1-BDD6C8375BBF}"/>
              </a:ext>
            </a:extLst>
          </p:cNvPr>
          <p:cNvPicPr>
            <a:picLocks noChangeAspect="1"/>
          </p:cNvPicPr>
          <p:nvPr/>
        </p:nvPicPr>
        <p:blipFill>
          <a:blip r:embed="rId3"/>
          <a:stretch>
            <a:fillRect/>
          </a:stretch>
        </p:blipFill>
        <p:spPr>
          <a:xfrm>
            <a:off x="6311811" y="2374966"/>
            <a:ext cx="5146412" cy="3333155"/>
          </a:xfrm>
          <a:prstGeom prst="rect">
            <a:avLst/>
          </a:prstGeom>
        </p:spPr>
      </p:pic>
    </p:spTree>
    <p:extLst>
      <p:ext uri="{BB962C8B-B14F-4D97-AF65-F5344CB8AC3E}">
        <p14:creationId xmlns:p14="http://schemas.microsoft.com/office/powerpoint/2010/main" val="3737107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71C7C262-0694-402D-AD7A-987EF6648BA3}"/>
              </a:ext>
            </a:extLst>
          </p:cNvPr>
          <p:cNvSpPr>
            <a:spLocks noGrp="1"/>
          </p:cNvSpPr>
          <p:nvPr>
            <p:ph type="title"/>
          </p:nvPr>
        </p:nvSpPr>
        <p:spPr/>
        <p:txBody>
          <a:bodyPr/>
          <a:lstStyle/>
          <a:p>
            <a:r>
              <a:rPr lang="el-GR" b="1" dirty="0"/>
              <a:t>Διαχείριση Ενδομυϊκής Ένεσης </a:t>
            </a:r>
            <a:r>
              <a:rPr lang="en-US" b="1" dirty="0"/>
              <a:t>(Intramuscular – IM)</a:t>
            </a:r>
            <a:endParaRPr lang="el-GR" dirty="0"/>
          </a:p>
        </p:txBody>
      </p:sp>
      <p:sp>
        <p:nvSpPr>
          <p:cNvPr id="3" name="Θέση περιεχομένου 2">
            <a:extLst>
              <a:ext uri="{FF2B5EF4-FFF2-40B4-BE49-F238E27FC236}">
                <a16:creationId xmlns:a16="http://schemas.microsoft.com/office/drawing/2014/main" id="{1A7F5654-3882-45D2-A915-CABB08EE37B7}"/>
              </a:ext>
            </a:extLst>
          </p:cNvPr>
          <p:cNvSpPr>
            <a:spLocks noGrp="1"/>
          </p:cNvSpPr>
          <p:nvPr>
            <p:ph sz="half" idx="1"/>
          </p:nvPr>
        </p:nvSpPr>
        <p:spPr>
          <a:xfrm>
            <a:off x="1097279" y="1845733"/>
            <a:ext cx="4937760" cy="4317999"/>
          </a:xfrm>
        </p:spPr>
        <p:txBody>
          <a:bodyPr>
            <a:normAutofit/>
          </a:bodyPr>
          <a:lstStyle/>
          <a:p>
            <a:r>
              <a:rPr lang="el-GR" dirty="0"/>
              <a:t>Βεβαιωθείτε ότι η περιοχή της ένεσης δεν παρουσιάζει ευαισθησία και δεν έχει </a:t>
            </a:r>
            <a:r>
              <a:rPr lang="el-GR" dirty="0" err="1"/>
              <a:t>σκληρίες</a:t>
            </a:r>
            <a:r>
              <a:rPr lang="el-GR" dirty="0"/>
              <a:t> ή οζίδια. </a:t>
            </a:r>
          </a:p>
          <a:p>
            <a:r>
              <a:rPr lang="el-GR" dirty="0"/>
              <a:t>Αν ο ασθενής κάνει ενδομυϊκή ένεση συστηματικά, να εναλλάσσετε το σημείο της ένεσης.</a:t>
            </a:r>
          </a:p>
          <a:p>
            <a:r>
              <a:rPr lang="el-GR" dirty="0"/>
              <a:t>Αφαιρέστε το καπάκι της βελόνας τραβώντας το προς τα έξω. Τεντώστε το δέρμα προς τα κάτω ( για 2.5 – 3.5 </a:t>
            </a:r>
            <a:r>
              <a:rPr lang="el-GR" dirty="0" err="1"/>
              <a:t>cm</a:t>
            </a:r>
            <a:r>
              <a:rPr lang="el-GR" dirty="0"/>
              <a:t>) από το σημείο εισόδου της βελόνας (τεχνική Z). Διατηρήστε τη θέση και κρατώντας τη σύριγγα μεταξύ του αντίχειρα και του δείκτη, εισάγετε τη βελόνα με μια γρήγορη κίνηση σε γωνία κλίσης 90°.</a:t>
            </a:r>
            <a:endParaRPr lang="el-GR" sz="2400" dirty="0"/>
          </a:p>
        </p:txBody>
      </p:sp>
      <p:pic>
        <p:nvPicPr>
          <p:cNvPr id="6" name="Θέση περιεχομένου 3">
            <a:extLst>
              <a:ext uri="{FF2B5EF4-FFF2-40B4-BE49-F238E27FC236}">
                <a16:creationId xmlns:a16="http://schemas.microsoft.com/office/drawing/2014/main" id="{AD089288-4ED2-4A7B-99DF-A48EB88698B0}"/>
              </a:ext>
            </a:extLst>
          </p:cNvPr>
          <p:cNvPicPr>
            <a:picLocks noGrp="1" noChangeAspect="1"/>
          </p:cNvPicPr>
          <p:nvPr>
            <p:ph sz="half" idx="2"/>
          </p:nvPr>
        </p:nvPicPr>
        <p:blipFill>
          <a:blip r:embed="rId2"/>
          <a:stretch>
            <a:fillRect/>
          </a:stretch>
        </p:blipFill>
        <p:spPr>
          <a:xfrm>
            <a:off x="6671733" y="2154488"/>
            <a:ext cx="4483630" cy="3406274"/>
          </a:xfrm>
          <a:prstGeom prst="rect">
            <a:avLst/>
          </a:prstGeom>
        </p:spPr>
      </p:pic>
    </p:spTree>
    <p:extLst>
      <p:ext uri="{BB962C8B-B14F-4D97-AF65-F5344CB8AC3E}">
        <p14:creationId xmlns:p14="http://schemas.microsoft.com/office/powerpoint/2010/main" val="294389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CACE20-FDB1-4DBA-903E-EBA5D5070961}"/>
              </a:ext>
            </a:extLst>
          </p:cNvPr>
          <p:cNvSpPr>
            <a:spLocks noGrp="1"/>
          </p:cNvSpPr>
          <p:nvPr>
            <p:ph type="title"/>
          </p:nvPr>
        </p:nvSpPr>
        <p:spPr/>
        <p:txBody>
          <a:bodyPr/>
          <a:lstStyle/>
          <a:p>
            <a:r>
              <a:rPr lang="el-GR" b="1" dirty="0"/>
              <a:t>Διαχείριση Ενδομυϊκής Ένεσης </a:t>
            </a:r>
            <a:r>
              <a:rPr lang="en-US" b="1" dirty="0"/>
              <a:t>(Intramuscular – IM)</a:t>
            </a:r>
            <a:endParaRPr lang="el-GR" dirty="0"/>
          </a:p>
        </p:txBody>
      </p:sp>
      <p:pic>
        <p:nvPicPr>
          <p:cNvPr id="4" name="Θέση περιεχομένου 3">
            <a:extLst>
              <a:ext uri="{FF2B5EF4-FFF2-40B4-BE49-F238E27FC236}">
                <a16:creationId xmlns:a16="http://schemas.microsoft.com/office/drawing/2014/main" id="{0ABCC88A-276F-41F9-9892-E257C795D1B8}"/>
              </a:ext>
            </a:extLst>
          </p:cNvPr>
          <p:cNvPicPr>
            <a:picLocks noGrp="1" noChangeAspect="1"/>
          </p:cNvPicPr>
          <p:nvPr>
            <p:ph idx="1"/>
          </p:nvPr>
        </p:nvPicPr>
        <p:blipFill>
          <a:blip r:embed="rId2"/>
          <a:stretch>
            <a:fillRect/>
          </a:stretch>
        </p:blipFill>
        <p:spPr>
          <a:xfrm>
            <a:off x="593577" y="2245651"/>
            <a:ext cx="4576877" cy="3533189"/>
          </a:xfrm>
          <a:prstGeom prst="rect">
            <a:avLst/>
          </a:prstGeom>
        </p:spPr>
      </p:pic>
      <p:pic>
        <p:nvPicPr>
          <p:cNvPr id="5" name="Εικόνα 4">
            <a:extLst>
              <a:ext uri="{FF2B5EF4-FFF2-40B4-BE49-F238E27FC236}">
                <a16:creationId xmlns:a16="http://schemas.microsoft.com/office/drawing/2014/main" id="{EB68E2CF-98BC-47F7-8661-DD99A7F6B235}"/>
              </a:ext>
            </a:extLst>
          </p:cNvPr>
          <p:cNvPicPr>
            <a:picLocks noChangeAspect="1"/>
          </p:cNvPicPr>
          <p:nvPr/>
        </p:nvPicPr>
        <p:blipFill>
          <a:blip r:embed="rId3"/>
          <a:stretch>
            <a:fillRect/>
          </a:stretch>
        </p:blipFill>
        <p:spPr>
          <a:xfrm>
            <a:off x="5295077" y="2245651"/>
            <a:ext cx="4966523" cy="3533189"/>
          </a:xfrm>
          <a:prstGeom prst="rect">
            <a:avLst/>
          </a:prstGeom>
        </p:spPr>
      </p:pic>
    </p:spTree>
    <p:extLst>
      <p:ext uri="{BB962C8B-B14F-4D97-AF65-F5344CB8AC3E}">
        <p14:creationId xmlns:p14="http://schemas.microsoft.com/office/powerpoint/2010/main" val="3628697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D3E45F-4743-4E5A-A4DD-2EF002B3C563}"/>
              </a:ext>
            </a:extLst>
          </p:cNvPr>
          <p:cNvSpPr>
            <a:spLocks noGrp="1"/>
          </p:cNvSpPr>
          <p:nvPr>
            <p:ph type="title"/>
          </p:nvPr>
        </p:nvSpPr>
        <p:spPr/>
        <p:txBody>
          <a:bodyPr/>
          <a:lstStyle/>
          <a:p>
            <a:r>
              <a:rPr lang="el-GR" b="1" dirty="0"/>
              <a:t>Διαχείριση Ενδομυϊκής Ένεσης</a:t>
            </a:r>
            <a:endParaRPr lang="el-GR" dirty="0"/>
          </a:p>
        </p:txBody>
      </p:sp>
      <p:sp>
        <p:nvSpPr>
          <p:cNvPr id="7" name="Θέση περιεχομένου 6">
            <a:extLst>
              <a:ext uri="{FF2B5EF4-FFF2-40B4-BE49-F238E27FC236}">
                <a16:creationId xmlns:a16="http://schemas.microsoft.com/office/drawing/2014/main" id="{AD6117F8-0274-400E-A814-6CE33C4F3D9A}"/>
              </a:ext>
            </a:extLst>
          </p:cNvPr>
          <p:cNvSpPr>
            <a:spLocks noGrp="1"/>
          </p:cNvSpPr>
          <p:nvPr>
            <p:ph sz="half" idx="1"/>
          </p:nvPr>
        </p:nvSpPr>
        <p:spPr>
          <a:xfrm>
            <a:off x="695006" y="1845734"/>
            <a:ext cx="5988016" cy="4453466"/>
          </a:xfrm>
        </p:spPr>
        <p:txBody>
          <a:bodyPr>
            <a:normAutofit/>
          </a:bodyPr>
          <a:lstStyle/>
          <a:p>
            <a:pPr algn="just"/>
            <a:r>
              <a:rPr lang="el-GR" dirty="0"/>
              <a:t>Μετά την εισαγωγή της βελόνας χρησιμοποιήστε το βοηθητικό χέρι (αριστερό χέρι για τους δεξιόχειρες) για να σταθεροποιήσετε το κάτω άκρο της σύριγγας, ενώ το κυρίως χέρι (δεξί για τους δεξιόχειρες) μετακινείται προς την άκρη του εμβόλου της σύριγγας.</a:t>
            </a:r>
          </a:p>
          <a:p>
            <a:pPr algn="just"/>
            <a:r>
              <a:rPr lang="el-GR" dirty="0"/>
              <a:t>Αναρροφήστε αργά (5-10'') τραβώντας ελαφρά προς τα πίσω το έμβολο της σύριγγας για να προσδιορίσετε εάν η βελόνα έχει εισέλθει σε αιμοφόρο αγγείο. Εάν δεν εμφανιστεί αίμα, χορηγήστε το φάρμακο αργά (10 δευτερόλεπτα ανά </a:t>
            </a:r>
            <a:r>
              <a:rPr lang="en-US" dirty="0"/>
              <a:t>ml </a:t>
            </a:r>
            <a:r>
              <a:rPr lang="el-GR" dirty="0"/>
              <a:t>φαρμάκου).</a:t>
            </a:r>
          </a:p>
          <a:p>
            <a:pPr algn="just"/>
            <a:r>
              <a:rPr lang="el-GR" dirty="0"/>
              <a:t>Περιμένετε για 10 δευτερόλεπτα και αφαιρέστε γρήγορα τη βελόνα με την ίδια γωνία που έγινε η εισαγωγή της Απελευθερώστε τους ιστούς εάν χρησιμοποιήθηκε η τεχνική Ζ.</a:t>
            </a:r>
          </a:p>
          <a:p>
            <a:endParaRPr lang="el-GR" dirty="0"/>
          </a:p>
          <a:p>
            <a:endParaRPr lang="el-GR" dirty="0"/>
          </a:p>
          <a:p>
            <a:endParaRPr lang="el-GR" dirty="0"/>
          </a:p>
        </p:txBody>
      </p:sp>
      <p:pic>
        <p:nvPicPr>
          <p:cNvPr id="5" name="Εικόνα 4">
            <a:extLst>
              <a:ext uri="{FF2B5EF4-FFF2-40B4-BE49-F238E27FC236}">
                <a16:creationId xmlns:a16="http://schemas.microsoft.com/office/drawing/2014/main" id="{9576FEB7-0A26-4B50-956B-B08A9FDE3593}"/>
              </a:ext>
            </a:extLst>
          </p:cNvPr>
          <p:cNvPicPr>
            <a:picLocks noChangeAspect="1"/>
          </p:cNvPicPr>
          <p:nvPr/>
        </p:nvPicPr>
        <p:blipFill>
          <a:blip r:embed="rId2"/>
          <a:stretch>
            <a:fillRect/>
          </a:stretch>
        </p:blipFill>
        <p:spPr>
          <a:xfrm>
            <a:off x="7335520" y="2497477"/>
            <a:ext cx="4432408" cy="3149979"/>
          </a:xfrm>
          <a:prstGeom prst="rect">
            <a:avLst/>
          </a:prstGeom>
        </p:spPr>
      </p:pic>
    </p:spTree>
    <p:extLst>
      <p:ext uri="{BB962C8B-B14F-4D97-AF65-F5344CB8AC3E}">
        <p14:creationId xmlns:p14="http://schemas.microsoft.com/office/powerpoint/2010/main" val="4086234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E371D38E-57BB-4841-9369-83B596186A65}"/>
              </a:ext>
            </a:extLst>
          </p:cNvPr>
          <p:cNvSpPr>
            <a:spLocks noGrp="1"/>
          </p:cNvSpPr>
          <p:nvPr>
            <p:ph type="title"/>
          </p:nvPr>
        </p:nvSpPr>
        <p:spPr/>
        <p:txBody>
          <a:bodyPr/>
          <a:lstStyle/>
          <a:p>
            <a:r>
              <a:rPr lang="el-GR" b="1" dirty="0"/>
              <a:t>Διαχείριση Ενδομυϊκής Ένεσης </a:t>
            </a:r>
            <a:r>
              <a:rPr lang="en-US" b="1" dirty="0"/>
              <a:t>(Intramuscular – IM)</a:t>
            </a:r>
            <a:endParaRPr lang="el-GR" dirty="0"/>
          </a:p>
        </p:txBody>
      </p:sp>
      <p:pic>
        <p:nvPicPr>
          <p:cNvPr id="4" name="Θέση περιεχομένου 3">
            <a:extLst>
              <a:ext uri="{FF2B5EF4-FFF2-40B4-BE49-F238E27FC236}">
                <a16:creationId xmlns:a16="http://schemas.microsoft.com/office/drawing/2014/main" id="{8EEC9134-CF3F-4F35-ABCC-E5EF960586E0}"/>
              </a:ext>
            </a:extLst>
          </p:cNvPr>
          <p:cNvPicPr>
            <a:picLocks noGrp="1" noChangeAspect="1"/>
          </p:cNvPicPr>
          <p:nvPr>
            <p:ph sz="half" idx="1"/>
          </p:nvPr>
        </p:nvPicPr>
        <p:blipFill>
          <a:blip r:embed="rId2"/>
          <a:stretch>
            <a:fillRect/>
          </a:stretch>
        </p:blipFill>
        <p:spPr>
          <a:xfrm>
            <a:off x="1096963" y="2133587"/>
            <a:ext cx="4938712" cy="3448077"/>
          </a:xfrm>
          <a:prstGeom prst="rect">
            <a:avLst/>
          </a:prstGeom>
        </p:spPr>
      </p:pic>
      <p:sp>
        <p:nvSpPr>
          <p:cNvPr id="6" name="Θέση περιεχομένου 5">
            <a:extLst>
              <a:ext uri="{FF2B5EF4-FFF2-40B4-BE49-F238E27FC236}">
                <a16:creationId xmlns:a16="http://schemas.microsoft.com/office/drawing/2014/main" id="{EACA6C39-C104-4842-8BDF-F0CE98AB36FB}"/>
              </a:ext>
            </a:extLst>
          </p:cNvPr>
          <p:cNvSpPr>
            <a:spLocks noGrp="1"/>
          </p:cNvSpPr>
          <p:nvPr>
            <p:ph sz="half" idx="2"/>
          </p:nvPr>
        </p:nvSpPr>
        <p:spPr>
          <a:xfrm>
            <a:off x="6217919" y="1845734"/>
            <a:ext cx="5398347" cy="4250265"/>
          </a:xfrm>
        </p:spPr>
        <p:txBody>
          <a:bodyPr>
            <a:normAutofit fontScale="85000" lnSpcReduction="20000"/>
          </a:bodyPr>
          <a:lstStyle/>
          <a:p>
            <a:r>
              <a:rPr lang="el-GR" dirty="0"/>
              <a:t>Στην περίπτωση που επιθυμείτε να χορηγήσετε 2 φάρμακα</a:t>
            </a:r>
          </a:p>
          <a:p>
            <a:r>
              <a:rPr lang="el-GR" dirty="0"/>
              <a:t>με ενδομυϊκή ένεση:</a:t>
            </a:r>
          </a:p>
          <a:p>
            <a:r>
              <a:rPr lang="el-GR" dirty="0"/>
              <a:t>α. Έχετε ήδη ετοιμάσει και τη δεύτερη σύριγγα με το</a:t>
            </a:r>
          </a:p>
          <a:p>
            <a:r>
              <a:rPr lang="el-GR" dirty="0"/>
              <a:t>φάρμακο.</a:t>
            </a:r>
          </a:p>
          <a:p>
            <a:r>
              <a:rPr lang="el-GR" dirty="0"/>
              <a:t>β. Αφαιρείτε το σώμα της 1ης σύριγγας, ενώ η βελόνα</a:t>
            </a:r>
          </a:p>
          <a:p>
            <a:r>
              <a:rPr lang="el-GR" dirty="0"/>
              <a:t>παραμένει μέσα στον μυϊκό ιστό.</a:t>
            </a:r>
          </a:p>
          <a:p>
            <a:r>
              <a:rPr lang="el-GR" dirty="0"/>
              <a:t>γ. Τοποθετείτε στη βελόνα το σώμα της 2ης σύριγγας.</a:t>
            </a:r>
          </a:p>
          <a:p>
            <a:r>
              <a:rPr lang="el-GR" dirty="0"/>
              <a:t>δ. Βγάζετε τη βελόνα προς τα έξω να μην βγει από την</a:t>
            </a:r>
          </a:p>
          <a:p>
            <a:r>
              <a:rPr lang="el-GR" dirty="0"/>
              <a:t>επιδερμίδα και αλλάζετε θέση, κατευθύνοντας την άκρη</a:t>
            </a:r>
          </a:p>
          <a:p>
            <a:r>
              <a:rPr lang="el-GR" dirty="0"/>
              <a:t>της βελόνας ελαφρά προς τα πάνω.</a:t>
            </a:r>
          </a:p>
          <a:p>
            <a:r>
              <a:rPr lang="el-GR" dirty="0"/>
              <a:t>ε. Εισάγετε στον μυϊκό ιστό και ακολουθείτε τις ενέργειες</a:t>
            </a:r>
          </a:p>
          <a:p>
            <a:r>
              <a:rPr lang="el-GR" dirty="0"/>
              <a:t>όπως και με την 1η σύριγγα.</a:t>
            </a:r>
          </a:p>
        </p:txBody>
      </p:sp>
    </p:spTree>
    <p:extLst>
      <p:ext uri="{BB962C8B-B14F-4D97-AF65-F5344CB8AC3E}">
        <p14:creationId xmlns:p14="http://schemas.microsoft.com/office/powerpoint/2010/main" val="1748242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684FA6A1-4A43-4021-9D21-3DAE44DAB72B}"/>
              </a:ext>
            </a:extLst>
          </p:cNvPr>
          <p:cNvSpPr>
            <a:spLocks noGrp="1"/>
          </p:cNvSpPr>
          <p:nvPr>
            <p:ph type="title"/>
          </p:nvPr>
        </p:nvSpPr>
        <p:spPr/>
        <p:txBody>
          <a:bodyPr/>
          <a:lstStyle/>
          <a:p>
            <a:r>
              <a:rPr lang="el-GR" dirty="0"/>
              <a:t>Τεκμηρίωση</a:t>
            </a:r>
          </a:p>
        </p:txBody>
      </p:sp>
      <p:sp>
        <p:nvSpPr>
          <p:cNvPr id="6" name="Θέση περιεχομένου 5">
            <a:extLst>
              <a:ext uri="{FF2B5EF4-FFF2-40B4-BE49-F238E27FC236}">
                <a16:creationId xmlns:a16="http://schemas.microsoft.com/office/drawing/2014/main" id="{C47E68B8-7CFD-4F99-8C2D-72EC8B953202}"/>
              </a:ext>
            </a:extLst>
          </p:cNvPr>
          <p:cNvSpPr>
            <a:spLocks noGrp="1"/>
          </p:cNvSpPr>
          <p:nvPr>
            <p:ph idx="1"/>
          </p:nvPr>
        </p:nvSpPr>
        <p:spPr/>
        <p:txBody>
          <a:bodyPr/>
          <a:lstStyle/>
          <a:p>
            <a:r>
              <a:rPr lang="el-GR" sz="2400" dirty="0"/>
              <a:t>Ο ασθενής αναφέρει κοιλιακό πόνο (8/10). Χορηγήθηκε μορφίνη 10 </a:t>
            </a:r>
            <a:r>
              <a:rPr lang="el-GR" sz="2400" dirty="0" err="1"/>
              <a:t>mg</a:t>
            </a:r>
            <a:r>
              <a:rPr lang="el-GR" sz="2400" dirty="0"/>
              <a:t> </a:t>
            </a:r>
            <a:r>
              <a:rPr lang="el-GR" sz="2400" dirty="0" err="1"/>
              <a:t>IM</a:t>
            </a:r>
            <a:r>
              <a:rPr lang="el-GR" sz="2400" dirty="0"/>
              <a:t> στον δεξιό γλουτό.</a:t>
            </a:r>
          </a:p>
          <a:p>
            <a:r>
              <a:rPr lang="el-GR" sz="2400" dirty="0"/>
              <a:t>Ο ασθενής δηλώνει ότι ο πόνος υποχώρησε αισθητά (4/10). Στο σημείο της ένεσης </a:t>
            </a:r>
            <a:r>
              <a:rPr lang="el-GR" sz="2400" dirty="0" err="1"/>
              <a:t>δενπαρατηρήθηκε</a:t>
            </a:r>
            <a:r>
              <a:rPr lang="el-GR" sz="2400" dirty="0"/>
              <a:t> ερύθημα.</a:t>
            </a:r>
          </a:p>
        </p:txBody>
      </p:sp>
    </p:spTree>
    <p:extLst>
      <p:ext uri="{BB962C8B-B14F-4D97-AF65-F5344CB8AC3E}">
        <p14:creationId xmlns:p14="http://schemas.microsoft.com/office/powerpoint/2010/main" val="2047707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AED309-114F-4D37-8400-FBE14BEB0D9F}"/>
              </a:ext>
            </a:extLst>
          </p:cNvPr>
          <p:cNvSpPr>
            <a:spLocks noGrp="1"/>
          </p:cNvSpPr>
          <p:nvPr>
            <p:ph type="title"/>
          </p:nvPr>
        </p:nvSpPr>
        <p:spPr/>
        <p:txBody>
          <a:bodyPr/>
          <a:lstStyle/>
          <a:p>
            <a:r>
              <a:rPr lang="el-GR" dirty="0"/>
              <a:t>Διαχείριση Ενδοδερμικής Ένεσης</a:t>
            </a:r>
          </a:p>
        </p:txBody>
      </p:sp>
      <p:sp>
        <p:nvSpPr>
          <p:cNvPr id="3" name="Θέση περιεχομένου 2">
            <a:extLst>
              <a:ext uri="{FF2B5EF4-FFF2-40B4-BE49-F238E27FC236}">
                <a16:creationId xmlns:a16="http://schemas.microsoft.com/office/drawing/2014/main" id="{D1A85359-9631-438A-8B63-80E331A7BAB5}"/>
              </a:ext>
            </a:extLst>
          </p:cNvPr>
          <p:cNvSpPr>
            <a:spLocks noGrp="1"/>
          </p:cNvSpPr>
          <p:nvPr>
            <p:ph sz="half" idx="1"/>
          </p:nvPr>
        </p:nvSpPr>
        <p:spPr>
          <a:xfrm>
            <a:off x="1097278" y="1845734"/>
            <a:ext cx="5120641" cy="4023360"/>
          </a:xfrm>
        </p:spPr>
        <p:txBody>
          <a:bodyPr>
            <a:normAutofit/>
          </a:bodyPr>
          <a:lstStyle/>
          <a:p>
            <a:r>
              <a:rPr lang="el-GR" dirty="0"/>
              <a:t>Η ενδοδερμική ένεση χρησιμοποιείται πρωτίστως για τεστ αλλεργίας (όπως το </a:t>
            </a:r>
            <a:r>
              <a:rPr lang="el-GR" b="1" dirty="0">
                <a:solidFill>
                  <a:srgbClr val="FF0000"/>
                </a:solidFill>
              </a:rPr>
              <a:t>τεστ φυματίνης και </a:t>
            </a:r>
            <a:r>
              <a:rPr lang="el-GR" b="1" dirty="0" err="1">
                <a:solidFill>
                  <a:srgbClr val="FF0000"/>
                </a:solidFill>
              </a:rPr>
              <a:t>φυματινοαντίδρασης</a:t>
            </a:r>
            <a:r>
              <a:rPr lang="el-GR" b="1" dirty="0">
                <a:solidFill>
                  <a:srgbClr val="FF0000"/>
                </a:solidFill>
              </a:rPr>
              <a:t> </a:t>
            </a:r>
            <a:r>
              <a:rPr lang="el-GR" b="1" dirty="0" err="1">
                <a:solidFill>
                  <a:srgbClr val="FF0000"/>
                </a:solidFill>
              </a:rPr>
              <a:t>mantoux</a:t>
            </a:r>
            <a:r>
              <a:rPr lang="el-GR" dirty="0"/>
              <a:t>) και σε περιπτώσεις τοπικής αναισθησίας.</a:t>
            </a:r>
          </a:p>
          <a:p>
            <a:r>
              <a:rPr lang="el-GR" dirty="0"/>
              <a:t> Η περιοχή που επιλέγεται πρέπει να είναι απαλλαγμένη από τραύματα, αποχρωματισμούς ή τρίχες προκειμένου να διευκολύνεται η ακριβής παρατήρηση της περιοχής για τυχόν δερματικές αντιδράσεις του χορηγούμενου φαρμάκου</a:t>
            </a:r>
          </a:p>
        </p:txBody>
      </p:sp>
      <p:pic>
        <p:nvPicPr>
          <p:cNvPr id="5" name="Θέση περιεχομένου 4">
            <a:extLst>
              <a:ext uri="{FF2B5EF4-FFF2-40B4-BE49-F238E27FC236}">
                <a16:creationId xmlns:a16="http://schemas.microsoft.com/office/drawing/2014/main" id="{9A626F59-9ABF-4A22-9CF1-F125E1EEBAA1}"/>
              </a:ext>
            </a:extLst>
          </p:cNvPr>
          <p:cNvPicPr>
            <a:picLocks noGrp="1" noChangeAspect="1"/>
          </p:cNvPicPr>
          <p:nvPr>
            <p:ph sz="half" idx="2"/>
          </p:nvPr>
        </p:nvPicPr>
        <p:blipFill>
          <a:blip r:embed="rId2"/>
          <a:stretch>
            <a:fillRect/>
          </a:stretch>
        </p:blipFill>
        <p:spPr>
          <a:xfrm>
            <a:off x="6410149" y="2008619"/>
            <a:ext cx="4937125" cy="3020681"/>
          </a:xfrm>
          <a:prstGeom prst="rect">
            <a:avLst/>
          </a:prstGeom>
        </p:spPr>
      </p:pic>
    </p:spTree>
    <p:extLst>
      <p:ext uri="{BB962C8B-B14F-4D97-AF65-F5344CB8AC3E}">
        <p14:creationId xmlns:p14="http://schemas.microsoft.com/office/powerpoint/2010/main" val="2108438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8746A7-FCE7-46AB-AB1B-E98894514AB1}"/>
              </a:ext>
            </a:extLst>
          </p:cNvPr>
          <p:cNvSpPr>
            <a:spLocks noGrp="1"/>
          </p:cNvSpPr>
          <p:nvPr>
            <p:ph type="title"/>
          </p:nvPr>
        </p:nvSpPr>
        <p:spPr/>
        <p:txBody>
          <a:bodyPr/>
          <a:lstStyle/>
          <a:p>
            <a:r>
              <a:rPr lang="el-GR" b="1" dirty="0"/>
              <a:t>Σκοποί της Παρεντερικής Χορήγησης</a:t>
            </a:r>
            <a:endParaRPr lang="el-GR" dirty="0"/>
          </a:p>
        </p:txBody>
      </p:sp>
      <p:sp>
        <p:nvSpPr>
          <p:cNvPr id="3" name="Θέση περιεχομένου 2">
            <a:extLst>
              <a:ext uri="{FF2B5EF4-FFF2-40B4-BE49-F238E27FC236}">
                <a16:creationId xmlns:a16="http://schemas.microsoft.com/office/drawing/2014/main" id="{0DB53AB3-6F09-4D74-8887-3D1B7CCAB138}"/>
              </a:ext>
            </a:extLst>
          </p:cNvPr>
          <p:cNvSpPr>
            <a:spLocks noGrp="1"/>
          </p:cNvSpPr>
          <p:nvPr>
            <p:ph idx="1"/>
          </p:nvPr>
        </p:nvSpPr>
        <p:spPr>
          <a:xfrm>
            <a:off x="778933" y="1845734"/>
            <a:ext cx="10376747" cy="4023360"/>
          </a:xfrm>
        </p:spPr>
        <p:txBody>
          <a:bodyPr>
            <a:normAutofit fontScale="92500" lnSpcReduction="20000"/>
          </a:bodyPr>
          <a:lstStyle/>
          <a:p>
            <a:pPr>
              <a:buFont typeface="Wingdings" panose="05000000000000000000" pitchFamily="2" charset="2"/>
              <a:buChar char="§"/>
            </a:pPr>
            <a:r>
              <a:rPr lang="el-GR" dirty="0"/>
              <a:t>Ύπαρξη ταχείας και συστηματικής δράσης των φαρμάκων.</a:t>
            </a:r>
          </a:p>
          <a:p>
            <a:pPr>
              <a:buFont typeface="Wingdings" panose="05000000000000000000" pitchFamily="2" charset="2"/>
              <a:buChar char="§"/>
            </a:pPr>
            <a:r>
              <a:rPr lang="el-GR" dirty="0"/>
              <a:t>Ορισμένα φάρμακα δεν δίνονται από το στο μα επειδή αδρανοποιούνται στον γαστρεντερικό σωλήνα από τη δράση των γαστρικών υγρών (ινσουλίνη).</a:t>
            </a:r>
          </a:p>
          <a:p>
            <a:pPr>
              <a:buFont typeface="Wingdings" panose="05000000000000000000" pitchFamily="2" charset="2"/>
              <a:buChar char="§"/>
            </a:pPr>
            <a:r>
              <a:rPr lang="el-GR" dirty="0"/>
              <a:t>Ορισμένα φάρμακα δεν παραμένουν στο έντερο αρκετό χρόνο για την απορρόφησή τους, όταν υπάρχουν διάρροιες, έμετοι ή </a:t>
            </a:r>
            <a:r>
              <a:rPr lang="el-GR" dirty="0" err="1"/>
              <a:t>εισρόφηση</a:t>
            </a:r>
            <a:r>
              <a:rPr lang="el-GR" dirty="0"/>
              <a:t> γαστρικού περιεχομένου.</a:t>
            </a:r>
          </a:p>
          <a:p>
            <a:pPr>
              <a:buFont typeface="Wingdings" panose="05000000000000000000" pitchFamily="2" charset="2"/>
              <a:buChar char="§"/>
            </a:pPr>
            <a:r>
              <a:rPr lang="el-GR" dirty="0"/>
              <a:t> Ορισμένα φάρμακα </a:t>
            </a:r>
            <a:r>
              <a:rPr lang="el-GR" dirty="0" err="1"/>
              <a:t>απορροφούνται</a:t>
            </a:r>
            <a:r>
              <a:rPr lang="el-GR" dirty="0"/>
              <a:t> μερικώς από τον γαστρεντερικό σωλήνα και ορισμένα</a:t>
            </a:r>
          </a:p>
          <a:p>
            <a:pPr>
              <a:buFont typeface="Wingdings" panose="05000000000000000000" pitchFamily="2" charset="2"/>
              <a:buChar char="§"/>
            </a:pPr>
            <a:r>
              <a:rPr lang="el-GR" dirty="0"/>
              <a:t>φάρμακα είναι τοξικά και ερεθιστικά για τον γαστρικό βλεννογόνο.</a:t>
            </a:r>
          </a:p>
          <a:p>
            <a:pPr>
              <a:buFont typeface="Wingdings" panose="05000000000000000000" pitchFamily="2" charset="2"/>
              <a:buChar char="§"/>
            </a:pPr>
            <a:r>
              <a:rPr lang="el-GR" dirty="0"/>
              <a:t> Όταν ο ασθενής είναι αναίσθητος ή δεν συνεργάζεται, δεν μπορεί να καταπιεί λόγω χειρουργικών ή νευρολογικών προβλημάτων.</a:t>
            </a:r>
          </a:p>
          <a:p>
            <a:pPr>
              <a:buFont typeface="Wingdings" panose="05000000000000000000" pitchFamily="2" charset="2"/>
              <a:buChar char="§"/>
            </a:pPr>
            <a:r>
              <a:rPr lang="el-GR" dirty="0"/>
              <a:t>Για να επαναφέρουμε τον όγκο του αίματος και την ισορροπία των ηλεκτρολυτών αντικαθιστώντας τα υγρά, όπως σε κατάσταση σοκ.</a:t>
            </a:r>
          </a:p>
          <a:p>
            <a:pPr>
              <a:buFont typeface="Wingdings" panose="05000000000000000000" pitchFamily="2" charset="2"/>
              <a:buChar char="§"/>
            </a:pPr>
            <a:r>
              <a:rPr lang="el-GR" dirty="0"/>
              <a:t> Για να δώσουμε τροφή όταν δεν μπορεί να ληφθεί από το στόμα.</a:t>
            </a:r>
          </a:p>
          <a:p>
            <a:endParaRPr lang="el-GR" dirty="0"/>
          </a:p>
        </p:txBody>
      </p:sp>
    </p:spTree>
    <p:extLst>
      <p:ext uri="{BB962C8B-B14F-4D97-AF65-F5344CB8AC3E}">
        <p14:creationId xmlns:p14="http://schemas.microsoft.com/office/powerpoint/2010/main" val="1654787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6D0DDC-2F1E-4C88-B66C-9A21AF16B997}"/>
              </a:ext>
            </a:extLst>
          </p:cNvPr>
          <p:cNvSpPr>
            <a:spLocks noGrp="1"/>
          </p:cNvSpPr>
          <p:nvPr>
            <p:ph type="title"/>
          </p:nvPr>
        </p:nvSpPr>
        <p:spPr/>
        <p:txBody>
          <a:bodyPr/>
          <a:lstStyle/>
          <a:p>
            <a:r>
              <a:rPr lang="el-GR" dirty="0"/>
              <a:t>Διαχείριση Ενδοδερμικής Ένεσης</a:t>
            </a:r>
          </a:p>
        </p:txBody>
      </p:sp>
      <p:pic>
        <p:nvPicPr>
          <p:cNvPr id="5" name="Θέση περιεχομένου 4">
            <a:extLst>
              <a:ext uri="{FF2B5EF4-FFF2-40B4-BE49-F238E27FC236}">
                <a16:creationId xmlns:a16="http://schemas.microsoft.com/office/drawing/2014/main" id="{6C1C928E-7682-4CBA-83C7-8387B1FBC2D5}"/>
              </a:ext>
            </a:extLst>
          </p:cNvPr>
          <p:cNvPicPr>
            <a:picLocks noGrp="1" noChangeAspect="1"/>
          </p:cNvPicPr>
          <p:nvPr>
            <p:ph sz="half" idx="1"/>
          </p:nvPr>
        </p:nvPicPr>
        <p:blipFill>
          <a:blip r:embed="rId2"/>
          <a:stretch>
            <a:fillRect/>
          </a:stretch>
        </p:blipFill>
        <p:spPr>
          <a:xfrm>
            <a:off x="1096963" y="2313642"/>
            <a:ext cx="4938712" cy="3087966"/>
          </a:xfrm>
          <a:prstGeom prst="rect">
            <a:avLst/>
          </a:prstGeom>
        </p:spPr>
      </p:pic>
      <p:pic>
        <p:nvPicPr>
          <p:cNvPr id="7" name="Θέση περιεχομένου 6">
            <a:extLst>
              <a:ext uri="{FF2B5EF4-FFF2-40B4-BE49-F238E27FC236}">
                <a16:creationId xmlns:a16="http://schemas.microsoft.com/office/drawing/2014/main" id="{0BF4AF2E-4B9A-406A-B8AB-495FF0D368D0}"/>
              </a:ext>
            </a:extLst>
          </p:cNvPr>
          <p:cNvPicPr>
            <a:picLocks noGrp="1" noChangeAspect="1"/>
          </p:cNvPicPr>
          <p:nvPr>
            <p:ph sz="half" idx="2"/>
          </p:nvPr>
        </p:nvPicPr>
        <p:blipFill>
          <a:blip r:embed="rId3"/>
          <a:stretch>
            <a:fillRect/>
          </a:stretch>
        </p:blipFill>
        <p:spPr>
          <a:xfrm>
            <a:off x="6218238" y="2314139"/>
            <a:ext cx="4937125" cy="3086973"/>
          </a:xfrm>
          <a:prstGeom prst="rect">
            <a:avLst/>
          </a:prstGeom>
        </p:spPr>
      </p:pic>
    </p:spTree>
    <p:extLst>
      <p:ext uri="{BB962C8B-B14F-4D97-AF65-F5344CB8AC3E}">
        <p14:creationId xmlns:p14="http://schemas.microsoft.com/office/powerpoint/2010/main" val="919326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D77210-DD4C-4F08-8D4E-5ECCC9C55D49}"/>
              </a:ext>
            </a:extLst>
          </p:cNvPr>
          <p:cNvSpPr>
            <a:spLocks noGrp="1"/>
          </p:cNvSpPr>
          <p:nvPr>
            <p:ph type="title"/>
          </p:nvPr>
        </p:nvSpPr>
        <p:spPr/>
        <p:txBody>
          <a:bodyPr/>
          <a:lstStyle/>
          <a:p>
            <a:r>
              <a:rPr lang="el-GR" dirty="0"/>
              <a:t>Διαχείριση Ενδοδερμικής Ένεσης</a:t>
            </a:r>
          </a:p>
        </p:txBody>
      </p:sp>
      <p:sp>
        <p:nvSpPr>
          <p:cNvPr id="3" name="Θέση περιεχομένου 2">
            <a:extLst>
              <a:ext uri="{FF2B5EF4-FFF2-40B4-BE49-F238E27FC236}">
                <a16:creationId xmlns:a16="http://schemas.microsoft.com/office/drawing/2014/main" id="{43EBC8B9-8B8A-4DB1-9AD0-7AC8DAAE0B05}"/>
              </a:ext>
            </a:extLst>
          </p:cNvPr>
          <p:cNvSpPr>
            <a:spLocks noGrp="1"/>
          </p:cNvSpPr>
          <p:nvPr>
            <p:ph sz="half" idx="1"/>
          </p:nvPr>
        </p:nvSpPr>
        <p:spPr/>
        <p:txBody>
          <a:bodyPr>
            <a:normAutofit lnSpcReduction="10000"/>
          </a:bodyPr>
          <a:lstStyle/>
          <a:p>
            <a:r>
              <a:rPr lang="el-GR" sz="2800" dirty="0"/>
              <a:t>Πιάστε τη σύριγγα με τον αντίχειρα και το δείκτη και τοποθετήστε τη βελόνα σχεδόν </a:t>
            </a:r>
            <a:r>
              <a:rPr lang="el-GR" sz="2800" dirty="0">
                <a:solidFill>
                  <a:srgbClr val="FF0000"/>
                </a:solidFill>
              </a:rPr>
              <a:t>παράλληλα με το δέρμα του ασθενή (10-15°)</a:t>
            </a:r>
            <a:r>
              <a:rPr lang="el-GR" sz="2800" dirty="0"/>
              <a:t> με την κλίση προς τα επάνω και εισάγετέ την στο δέρμα, ώστε η άκρη της να είναι ορατή μέσω του δέρματος. Εισάγετε τη βελόνα μόνο κατά </a:t>
            </a:r>
          </a:p>
          <a:p>
            <a:r>
              <a:rPr lang="el-GR" sz="2800" b="1" dirty="0">
                <a:solidFill>
                  <a:srgbClr val="FF0000"/>
                </a:solidFill>
              </a:rPr>
              <a:t>2-3 </a:t>
            </a:r>
            <a:r>
              <a:rPr lang="el-GR" sz="2800" b="1" dirty="0" err="1">
                <a:solidFill>
                  <a:srgbClr val="FF0000"/>
                </a:solidFill>
              </a:rPr>
              <a:t>mm</a:t>
            </a:r>
            <a:r>
              <a:rPr lang="el-GR" sz="2800" dirty="0"/>
              <a:t>.</a:t>
            </a:r>
          </a:p>
        </p:txBody>
      </p:sp>
      <p:pic>
        <p:nvPicPr>
          <p:cNvPr id="5" name="Θέση περιεχομένου 4">
            <a:extLst>
              <a:ext uri="{FF2B5EF4-FFF2-40B4-BE49-F238E27FC236}">
                <a16:creationId xmlns:a16="http://schemas.microsoft.com/office/drawing/2014/main" id="{0ACEF019-30B1-40FD-B4EA-3B83259E0E10}"/>
              </a:ext>
            </a:extLst>
          </p:cNvPr>
          <p:cNvPicPr>
            <a:picLocks noGrp="1" noChangeAspect="1"/>
          </p:cNvPicPr>
          <p:nvPr>
            <p:ph sz="half" idx="2"/>
          </p:nvPr>
        </p:nvPicPr>
        <p:blipFill>
          <a:blip r:embed="rId2"/>
          <a:stretch>
            <a:fillRect/>
          </a:stretch>
        </p:blipFill>
        <p:spPr>
          <a:xfrm>
            <a:off x="6218555" y="1934060"/>
            <a:ext cx="4937125" cy="3186581"/>
          </a:xfrm>
          <a:prstGeom prst="rect">
            <a:avLst/>
          </a:prstGeom>
        </p:spPr>
      </p:pic>
    </p:spTree>
    <p:extLst>
      <p:ext uri="{BB962C8B-B14F-4D97-AF65-F5344CB8AC3E}">
        <p14:creationId xmlns:p14="http://schemas.microsoft.com/office/powerpoint/2010/main" val="1828355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C29025-C370-403B-B9D3-241A7A7B26EB}"/>
              </a:ext>
            </a:extLst>
          </p:cNvPr>
          <p:cNvSpPr>
            <a:spLocks noGrp="1"/>
          </p:cNvSpPr>
          <p:nvPr>
            <p:ph type="title"/>
          </p:nvPr>
        </p:nvSpPr>
        <p:spPr/>
        <p:txBody>
          <a:bodyPr/>
          <a:lstStyle/>
          <a:p>
            <a:r>
              <a:rPr lang="el-GR" dirty="0"/>
              <a:t>Διαχείριση Ενδοδερμικής Ένεσης</a:t>
            </a:r>
          </a:p>
        </p:txBody>
      </p:sp>
      <p:sp>
        <p:nvSpPr>
          <p:cNvPr id="3" name="Θέση περιεχομένου 2">
            <a:extLst>
              <a:ext uri="{FF2B5EF4-FFF2-40B4-BE49-F238E27FC236}">
                <a16:creationId xmlns:a16="http://schemas.microsoft.com/office/drawing/2014/main" id="{FE2AF07F-87FD-41BB-8DE9-727AED6E3A54}"/>
              </a:ext>
            </a:extLst>
          </p:cNvPr>
          <p:cNvSpPr>
            <a:spLocks noGrp="1"/>
          </p:cNvSpPr>
          <p:nvPr>
            <p:ph sz="half" idx="1"/>
          </p:nvPr>
        </p:nvSpPr>
        <p:spPr>
          <a:xfrm>
            <a:off x="1097279" y="1845733"/>
            <a:ext cx="4937760" cy="4340577"/>
          </a:xfrm>
        </p:spPr>
        <p:txBody>
          <a:bodyPr>
            <a:normAutofit fontScale="92500" lnSpcReduction="10000"/>
          </a:bodyPr>
          <a:lstStyle/>
          <a:p>
            <a:r>
              <a:rPr lang="el-GR" dirty="0"/>
              <a:t>Εισάγετε το διάλυμα αργά περιμένοντας να παρατηρήσετε την εμφάνιση ενός μικρού επάρματος ή φυσαλίδας. Εάν δεν εμφανιστεί, τραβήξτε  τη βελόνα λίγο προς τα έξω.</a:t>
            </a:r>
          </a:p>
          <a:p>
            <a:r>
              <a:rPr lang="el-GR" dirty="0"/>
              <a:t>Η εμφάνιση επάρματος ή φυσαλίδας δείχνει ότι το φάρμακο βρίσκεται στο χόριο.</a:t>
            </a:r>
          </a:p>
          <a:p>
            <a:r>
              <a:rPr lang="el-GR" dirty="0"/>
              <a:t>Αφαιρέστε τη βελόνα γρήγορα με την ίδια γωνία που έγινε η εισαγωγή της.</a:t>
            </a:r>
          </a:p>
          <a:p>
            <a:r>
              <a:rPr lang="el-GR" dirty="0"/>
              <a:t>Μην κάνετε μάλαξη στο σημείο μετά την αφαίρεση της βελόνας.</a:t>
            </a:r>
          </a:p>
          <a:p>
            <a:r>
              <a:rPr lang="el-GR" dirty="0"/>
              <a:t>Σχηματίστε με το στυλό έναν κύκλο περιφερικά του σημείου της ένεσης. Παρατηρήστε την περιοχή για ενδείξεις αντίδρασης σε τακτά χρονικά διαστήματα, συνήθως μετά από 24 έως και 72 ώρες.</a:t>
            </a:r>
          </a:p>
          <a:p>
            <a:endParaRPr lang="el-GR" dirty="0"/>
          </a:p>
        </p:txBody>
      </p:sp>
      <p:pic>
        <p:nvPicPr>
          <p:cNvPr id="7" name="Θέση περιεχομένου 6">
            <a:extLst>
              <a:ext uri="{FF2B5EF4-FFF2-40B4-BE49-F238E27FC236}">
                <a16:creationId xmlns:a16="http://schemas.microsoft.com/office/drawing/2014/main" id="{64609536-8219-44B3-BE9B-AA1449C12D5F}"/>
              </a:ext>
            </a:extLst>
          </p:cNvPr>
          <p:cNvPicPr>
            <a:picLocks noGrp="1" noChangeAspect="1"/>
          </p:cNvPicPr>
          <p:nvPr>
            <p:ph sz="half" idx="2"/>
          </p:nvPr>
        </p:nvPicPr>
        <p:blipFill>
          <a:blip r:embed="rId2"/>
          <a:stretch>
            <a:fillRect/>
          </a:stretch>
        </p:blipFill>
        <p:spPr>
          <a:xfrm>
            <a:off x="6218238" y="2264335"/>
            <a:ext cx="4937125" cy="3186581"/>
          </a:xfrm>
          <a:prstGeom prst="rect">
            <a:avLst/>
          </a:prstGeom>
        </p:spPr>
      </p:pic>
    </p:spTree>
    <p:extLst>
      <p:ext uri="{BB962C8B-B14F-4D97-AF65-F5344CB8AC3E}">
        <p14:creationId xmlns:p14="http://schemas.microsoft.com/office/powerpoint/2010/main" val="517954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BA72623E-1710-4411-ADD8-61A17B2E609C}"/>
              </a:ext>
            </a:extLst>
          </p:cNvPr>
          <p:cNvSpPr>
            <a:spLocks noGrp="1"/>
          </p:cNvSpPr>
          <p:nvPr>
            <p:ph type="title"/>
          </p:nvPr>
        </p:nvSpPr>
        <p:spPr/>
        <p:txBody>
          <a:bodyPr/>
          <a:lstStyle/>
          <a:p>
            <a:r>
              <a:rPr lang="el-GR" dirty="0"/>
              <a:t>Τεκμηρίωση</a:t>
            </a:r>
          </a:p>
        </p:txBody>
      </p:sp>
      <p:sp>
        <p:nvSpPr>
          <p:cNvPr id="6" name="Θέση περιεχομένου 5">
            <a:extLst>
              <a:ext uri="{FF2B5EF4-FFF2-40B4-BE49-F238E27FC236}">
                <a16:creationId xmlns:a16="http://schemas.microsoft.com/office/drawing/2014/main" id="{8B760BA0-C782-482C-9461-444F4F141B61}"/>
              </a:ext>
            </a:extLst>
          </p:cNvPr>
          <p:cNvSpPr>
            <a:spLocks noGrp="1"/>
          </p:cNvSpPr>
          <p:nvPr>
            <p:ph idx="1"/>
          </p:nvPr>
        </p:nvSpPr>
        <p:spPr/>
        <p:txBody>
          <a:bodyPr/>
          <a:lstStyle/>
          <a:p>
            <a:r>
              <a:rPr lang="el-GR" dirty="0"/>
              <a:t>Έγινε τεστ φυματίνης στον αριστερό πήχη. Σχηματίστηκε ένας κύκλος με στυλό γύρω από</a:t>
            </a:r>
          </a:p>
          <a:p>
            <a:r>
              <a:rPr lang="el-GR" dirty="0"/>
              <a:t>το σημείο της ένεσης. Δόθηκε οδηγία να μην πλύνει το χέρι σε εκείνο το σημείο και να</a:t>
            </a:r>
          </a:p>
          <a:p>
            <a:r>
              <a:rPr lang="el-GR" dirty="0"/>
              <a:t>επιστρέψει στο νοσοκομείο μετά από παρέλευση 48 ωρών για τα αποτελέσματα. Ο ασθενής</a:t>
            </a:r>
          </a:p>
          <a:p>
            <a:r>
              <a:rPr lang="el-GR" dirty="0"/>
              <a:t>παρέμεινε στην αίθουσα αναμονής για 20 λεπτά και αποχώρησε από το νοσοκομείο αφού δεν</a:t>
            </a:r>
          </a:p>
          <a:p>
            <a:r>
              <a:rPr lang="el-GR" dirty="0"/>
              <a:t>παρουσίασε αλλεργική αντίδραση.</a:t>
            </a:r>
          </a:p>
        </p:txBody>
      </p:sp>
    </p:spTree>
    <p:extLst>
      <p:ext uri="{BB962C8B-B14F-4D97-AF65-F5344CB8AC3E}">
        <p14:creationId xmlns:p14="http://schemas.microsoft.com/office/powerpoint/2010/main" val="3307479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01FB8C-0B80-42BD-9110-7A4A2E800FEA}"/>
              </a:ext>
            </a:extLst>
          </p:cNvPr>
          <p:cNvSpPr>
            <a:spLocks noGrp="1"/>
          </p:cNvSpPr>
          <p:nvPr>
            <p:ph type="title"/>
          </p:nvPr>
        </p:nvSpPr>
        <p:spPr/>
        <p:txBody>
          <a:bodyPr/>
          <a:lstStyle/>
          <a:p>
            <a:r>
              <a:rPr lang="el-GR" dirty="0"/>
              <a:t>Διαχείριση υποδόριας ένεσης</a:t>
            </a:r>
          </a:p>
        </p:txBody>
      </p:sp>
      <p:sp>
        <p:nvSpPr>
          <p:cNvPr id="3" name="Θέση περιεχομένου 2">
            <a:extLst>
              <a:ext uri="{FF2B5EF4-FFF2-40B4-BE49-F238E27FC236}">
                <a16:creationId xmlns:a16="http://schemas.microsoft.com/office/drawing/2014/main" id="{82EF55CA-8267-45FE-B15F-B0D439466C1D}"/>
              </a:ext>
            </a:extLst>
          </p:cNvPr>
          <p:cNvSpPr>
            <a:spLocks noGrp="1"/>
          </p:cNvSpPr>
          <p:nvPr>
            <p:ph idx="1"/>
          </p:nvPr>
        </p:nvSpPr>
        <p:spPr/>
        <p:txBody>
          <a:bodyPr>
            <a:normAutofit/>
          </a:bodyPr>
          <a:lstStyle/>
          <a:p>
            <a:r>
              <a:rPr lang="el-GR" sz="2400" dirty="0"/>
              <a:t>Ο υποδόριος ιστός περιέχει λίγα αιμοφόρα αγγεία και έτσι αυτή η οδός χορήγησης είναι κατάλληλη για αργή και σταθερή απορρόφηση μίας μικρής ποσότητας φαρμάκων. </a:t>
            </a:r>
          </a:p>
          <a:p>
            <a:r>
              <a:rPr lang="el-GR" sz="2400" dirty="0"/>
              <a:t>Χρησιμοποιείται κυρίως για ουσίες μη ερεθιστικές τοπικά για τους ιστούς και προτιμάται από την ενδομυϊκή λόγω της ευκολίας της στη χορήγηση. </a:t>
            </a:r>
          </a:p>
          <a:p>
            <a:r>
              <a:rPr lang="el-GR" sz="2400" dirty="0"/>
              <a:t>Τα φάρμακα που συνήθως χορηγούνται με υποδόρια ένεση, είναι η ινσουλίνη και η </a:t>
            </a:r>
            <a:r>
              <a:rPr lang="el-GR" sz="2400" dirty="0" err="1"/>
              <a:t>τεριπαρατίδη</a:t>
            </a:r>
            <a:r>
              <a:rPr lang="el-GR" sz="2400" dirty="0"/>
              <a:t> όπου η δημιουργία ειδικών συσκευών έχει βελτιώσει τόσο τον τρόπο χορήγησης του φαρμάκου ώστε ο ασθενής να μπορεί να την κάνει μόνος του και να είναι και σχετικά ανώδυνη. </a:t>
            </a:r>
          </a:p>
        </p:txBody>
      </p:sp>
    </p:spTree>
    <p:extLst>
      <p:ext uri="{BB962C8B-B14F-4D97-AF65-F5344CB8AC3E}">
        <p14:creationId xmlns:p14="http://schemas.microsoft.com/office/powerpoint/2010/main" val="3722269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B4F277-3D5D-4EEB-A7C3-F3D19AC3C06F}"/>
              </a:ext>
            </a:extLst>
          </p:cNvPr>
          <p:cNvSpPr>
            <a:spLocks noGrp="1"/>
          </p:cNvSpPr>
          <p:nvPr>
            <p:ph type="title"/>
          </p:nvPr>
        </p:nvSpPr>
        <p:spPr/>
        <p:txBody>
          <a:bodyPr/>
          <a:lstStyle/>
          <a:p>
            <a:r>
              <a:rPr lang="el-GR" dirty="0"/>
              <a:t>Διαχείριση υποδόριας ένεσης</a:t>
            </a:r>
          </a:p>
        </p:txBody>
      </p:sp>
      <p:sp>
        <p:nvSpPr>
          <p:cNvPr id="3" name="Θέση περιεχομένου 2">
            <a:extLst>
              <a:ext uri="{FF2B5EF4-FFF2-40B4-BE49-F238E27FC236}">
                <a16:creationId xmlns:a16="http://schemas.microsoft.com/office/drawing/2014/main" id="{D878FA1F-5765-495D-B6F1-13DA15A2DC4E}"/>
              </a:ext>
            </a:extLst>
          </p:cNvPr>
          <p:cNvSpPr>
            <a:spLocks noGrp="1"/>
          </p:cNvSpPr>
          <p:nvPr>
            <p:ph sz="half" idx="1"/>
          </p:nvPr>
        </p:nvSpPr>
        <p:spPr/>
        <p:txBody>
          <a:bodyPr>
            <a:normAutofit fontScale="92500" lnSpcReduction="20000"/>
          </a:bodyPr>
          <a:lstStyle/>
          <a:p>
            <a:r>
              <a:rPr lang="el-GR" dirty="0"/>
              <a:t>Επιλέξτε το σημείο της ένεσης και βεβαιωθείτε ότι η περιοχή δεν είναι ευαίσθητη και δεν έχει επάρματα ή οζίδια. Οι πιθανές περιοχές είναι:</a:t>
            </a:r>
          </a:p>
          <a:p>
            <a:r>
              <a:rPr lang="el-GR" dirty="0"/>
              <a:t>1. Έξω επιφάνεια του άνω βραχίονα (δελτοειδής), ο βραχίονας του ασθενή πρέπει να είναι χαλαρός και στο πλάι του σώματος.</a:t>
            </a:r>
          </a:p>
          <a:p>
            <a:r>
              <a:rPr lang="el-GR" dirty="0"/>
              <a:t>2. Πρόσθιο τμήμα μηρών, ο ασθενής μπορεί να καθίσει ή να ξαπλώσει με το πόδι χαλαρό.</a:t>
            </a:r>
          </a:p>
          <a:p>
            <a:r>
              <a:rPr lang="el-GR" dirty="0"/>
              <a:t>3. Άνω κι έσω γλουτιαία χώρα, ο ασθενής μπορεί να ξαπλώσει σε κρεβάτι, σε πρηνή θέση.</a:t>
            </a:r>
          </a:p>
          <a:p>
            <a:r>
              <a:rPr lang="el-GR" dirty="0"/>
              <a:t>4. Κοιλιακή χώρα (</a:t>
            </a:r>
            <a:r>
              <a:rPr lang="el-GR" dirty="0" err="1"/>
              <a:t>περιομφαλικά</a:t>
            </a:r>
            <a:r>
              <a:rPr lang="el-GR" dirty="0"/>
              <a:t> – περίπου 3cm), ο ασθενής μπορεί να ξαπλώσει σε κρεβάτι.</a:t>
            </a:r>
          </a:p>
          <a:p>
            <a:r>
              <a:rPr lang="el-GR" dirty="0"/>
              <a:t>5. Περιοχή ωμοπλάτης, ο ασθενής μπορεί να βρίσκεται σε πρηνή θέση στο πλάι ή καθιστός.</a:t>
            </a:r>
          </a:p>
        </p:txBody>
      </p:sp>
      <p:pic>
        <p:nvPicPr>
          <p:cNvPr id="5" name="Θέση περιεχομένου 4">
            <a:extLst>
              <a:ext uri="{FF2B5EF4-FFF2-40B4-BE49-F238E27FC236}">
                <a16:creationId xmlns:a16="http://schemas.microsoft.com/office/drawing/2014/main" id="{095150A6-AD3A-4FDD-A03B-9BE9FC1AF647}"/>
              </a:ext>
            </a:extLst>
          </p:cNvPr>
          <p:cNvPicPr>
            <a:picLocks noGrp="1" noChangeAspect="1"/>
          </p:cNvPicPr>
          <p:nvPr>
            <p:ph sz="half" idx="2"/>
          </p:nvPr>
        </p:nvPicPr>
        <p:blipFill>
          <a:blip r:embed="rId2"/>
          <a:stretch>
            <a:fillRect/>
          </a:stretch>
        </p:blipFill>
        <p:spPr>
          <a:xfrm>
            <a:off x="6410149" y="1845734"/>
            <a:ext cx="5149673" cy="3764844"/>
          </a:xfrm>
          <a:prstGeom prst="rect">
            <a:avLst/>
          </a:prstGeom>
        </p:spPr>
      </p:pic>
    </p:spTree>
    <p:extLst>
      <p:ext uri="{BB962C8B-B14F-4D97-AF65-F5344CB8AC3E}">
        <p14:creationId xmlns:p14="http://schemas.microsoft.com/office/powerpoint/2010/main" val="2633346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86E384-2EAF-4079-9B9E-A06D640299C4}"/>
              </a:ext>
            </a:extLst>
          </p:cNvPr>
          <p:cNvSpPr>
            <a:spLocks noGrp="1"/>
          </p:cNvSpPr>
          <p:nvPr>
            <p:ph type="title"/>
          </p:nvPr>
        </p:nvSpPr>
        <p:spPr/>
        <p:txBody>
          <a:bodyPr/>
          <a:lstStyle/>
          <a:p>
            <a:r>
              <a:rPr lang="el-GR" dirty="0"/>
              <a:t>Διαχείριση υποδόριας ένεσης</a:t>
            </a:r>
          </a:p>
        </p:txBody>
      </p:sp>
      <p:sp>
        <p:nvSpPr>
          <p:cNvPr id="3" name="Θέση περιεχομένου 2">
            <a:extLst>
              <a:ext uri="{FF2B5EF4-FFF2-40B4-BE49-F238E27FC236}">
                <a16:creationId xmlns:a16="http://schemas.microsoft.com/office/drawing/2014/main" id="{A93D4C6F-C13B-4307-9E8F-631D42E73926}"/>
              </a:ext>
            </a:extLst>
          </p:cNvPr>
          <p:cNvSpPr>
            <a:spLocks noGrp="1"/>
          </p:cNvSpPr>
          <p:nvPr>
            <p:ph idx="1"/>
          </p:nvPr>
        </p:nvSpPr>
        <p:spPr/>
        <p:txBody>
          <a:bodyPr>
            <a:normAutofit/>
          </a:bodyPr>
          <a:lstStyle/>
          <a:p>
            <a:pPr>
              <a:buFont typeface="Wingdings" panose="05000000000000000000" pitchFamily="2" charset="2"/>
              <a:buChar char="§"/>
            </a:pPr>
            <a:r>
              <a:rPr lang="el-GR" dirty="0"/>
              <a:t>Αν ο ασθενής είναι διαβητικός και κάνει συστηματικά χρήση ινσουλίνης, επιλέξτε διαφορετικό σημείο ένεσης κάθε φορά που γίνεται.</a:t>
            </a:r>
          </a:p>
          <a:p>
            <a:pPr>
              <a:buFont typeface="Wingdings" panose="05000000000000000000" pitchFamily="2" charset="2"/>
              <a:buChar char="§"/>
            </a:pPr>
            <a:r>
              <a:rPr lang="el-GR" dirty="0"/>
              <a:t>Οι επανειλημμένες ενέσεις στο ίδιο σημείο προκαλούν ερεθισμούς και πιθανόν περιορισμένη δράση του φαρμάκου που εγχέεται.</a:t>
            </a:r>
          </a:p>
          <a:p>
            <a:pPr>
              <a:buFont typeface="Wingdings" panose="05000000000000000000" pitchFamily="2" charset="2"/>
              <a:buChar char="§"/>
            </a:pPr>
            <a:r>
              <a:rPr lang="el-GR" dirty="0"/>
              <a:t>Αν ο ασθενής είναι αδύνατος, εφαρμόστε στη σύριγγα μικρότερο μέγεθος βελόνας.</a:t>
            </a:r>
          </a:p>
          <a:p>
            <a:pPr>
              <a:buFont typeface="Wingdings" panose="05000000000000000000" pitchFamily="2" charset="2"/>
              <a:buChar char="§"/>
            </a:pPr>
            <a:r>
              <a:rPr lang="el-GR" dirty="0"/>
              <a:t>Εισάγετε τη βελόνα γρήγορα με μια κίνηση σε γωνία 45-90°, ανάλογα με το μέγεθος του υποδόριου ιστού και το μήκος της βελόνας. Σε παχύσαρκα άτομα εισάγετε τη βελόνα σε γωνία 90°.</a:t>
            </a:r>
          </a:p>
          <a:p>
            <a:pPr>
              <a:buFont typeface="Wingdings" panose="05000000000000000000" pitchFamily="2" charset="2"/>
              <a:buChar char="§"/>
            </a:pPr>
            <a:r>
              <a:rPr lang="el-GR" dirty="0"/>
              <a:t>Ανάλογα με την ποσότητα του υποδόριου ιστού, επιλέγεται η σωστή γωνία εισόδου της βελόνας. Παράλληλα, μειώνεται η πιθανότητα τραυματισμού των μυών.</a:t>
            </a:r>
          </a:p>
          <a:p>
            <a:endParaRPr lang="el-GR" dirty="0"/>
          </a:p>
          <a:p>
            <a:endParaRPr lang="el-GR" dirty="0"/>
          </a:p>
        </p:txBody>
      </p:sp>
    </p:spTree>
    <p:extLst>
      <p:ext uri="{BB962C8B-B14F-4D97-AF65-F5344CB8AC3E}">
        <p14:creationId xmlns:p14="http://schemas.microsoft.com/office/powerpoint/2010/main" val="3397477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1B6C20-582D-442E-9300-B7740AA92FD6}"/>
              </a:ext>
            </a:extLst>
          </p:cNvPr>
          <p:cNvSpPr>
            <a:spLocks noGrp="1"/>
          </p:cNvSpPr>
          <p:nvPr>
            <p:ph type="title"/>
          </p:nvPr>
        </p:nvSpPr>
        <p:spPr/>
        <p:txBody>
          <a:bodyPr/>
          <a:lstStyle/>
          <a:p>
            <a:r>
              <a:rPr lang="el-GR" dirty="0"/>
              <a:t>Διαχείριση υποδόριας ένεσης</a:t>
            </a:r>
          </a:p>
        </p:txBody>
      </p:sp>
      <p:pic>
        <p:nvPicPr>
          <p:cNvPr id="4" name="Θέση περιεχομένου 3">
            <a:extLst>
              <a:ext uri="{FF2B5EF4-FFF2-40B4-BE49-F238E27FC236}">
                <a16:creationId xmlns:a16="http://schemas.microsoft.com/office/drawing/2014/main" id="{ED56BBCE-632C-4CFE-9A3D-4DAA3A3C014F}"/>
              </a:ext>
            </a:extLst>
          </p:cNvPr>
          <p:cNvPicPr>
            <a:picLocks noGrp="1" noChangeAspect="1"/>
          </p:cNvPicPr>
          <p:nvPr>
            <p:ph idx="1"/>
          </p:nvPr>
        </p:nvPicPr>
        <p:blipFill>
          <a:blip r:embed="rId2"/>
          <a:stretch>
            <a:fillRect/>
          </a:stretch>
        </p:blipFill>
        <p:spPr>
          <a:xfrm>
            <a:off x="601962" y="2555223"/>
            <a:ext cx="5345087" cy="3182448"/>
          </a:xfrm>
          <a:prstGeom prst="rect">
            <a:avLst/>
          </a:prstGeom>
        </p:spPr>
      </p:pic>
      <p:pic>
        <p:nvPicPr>
          <p:cNvPr id="5" name="Εικόνα 4">
            <a:extLst>
              <a:ext uri="{FF2B5EF4-FFF2-40B4-BE49-F238E27FC236}">
                <a16:creationId xmlns:a16="http://schemas.microsoft.com/office/drawing/2014/main" id="{09FC1DCB-9150-4FFA-9A04-697DE733B4F1}"/>
              </a:ext>
            </a:extLst>
          </p:cNvPr>
          <p:cNvPicPr>
            <a:picLocks noChangeAspect="1"/>
          </p:cNvPicPr>
          <p:nvPr/>
        </p:nvPicPr>
        <p:blipFill>
          <a:blip r:embed="rId3"/>
          <a:stretch>
            <a:fillRect/>
          </a:stretch>
        </p:blipFill>
        <p:spPr>
          <a:xfrm>
            <a:off x="6096000" y="2507152"/>
            <a:ext cx="5578389" cy="3278591"/>
          </a:xfrm>
          <a:prstGeom prst="rect">
            <a:avLst/>
          </a:prstGeom>
        </p:spPr>
      </p:pic>
    </p:spTree>
    <p:extLst>
      <p:ext uri="{BB962C8B-B14F-4D97-AF65-F5344CB8AC3E}">
        <p14:creationId xmlns:p14="http://schemas.microsoft.com/office/powerpoint/2010/main" val="2541349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D40F4F-F5C4-4F34-A8FC-53A6EBBD533B}"/>
              </a:ext>
            </a:extLst>
          </p:cNvPr>
          <p:cNvSpPr>
            <a:spLocks noGrp="1"/>
          </p:cNvSpPr>
          <p:nvPr>
            <p:ph type="title"/>
          </p:nvPr>
        </p:nvSpPr>
        <p:spPr/>
        <p:txBody>
          <a:bodyPr/>
          <a:lstStyle/>
          <a:p>
            <a:r>
              <a:rPr lang="el-GR" dirty="0"/>
              <a:t>Διαχείριση υποδόριας ένεσης</a:t>
            </a:r>
          </a:p>
        </p:txBody>
      </p:sp>
      <p:pic>
        <p:nvPicPr>
          <p:cNvPr id="4" name="Θέση περιεχομένου 3">
            <a:extLst>
              <a:ext uri="{FF2B5EF4-FFF2-40B4-BE49-F238E27FC236}">
                <a16:creationId xmlns:a16="http://schemas.microsoft.com/office/drawing/2014/main" id="{D6E28314-75E2-48D8-BCF7-357357600F92}"/>
              </a:ext>
            </a:extLst>
          </p:cNvPr>
          <p:cNvPicPr>
            <a:picLocks noGrp="1" noChangeAspect="1"/>
          </p:cNvPicPr>
          <p:nvPr>
            <p:ph idx="1"/>
          </p:nvPr>
        </p:nvPicPr>
        <p:blipFill>
          <a:blip r:embed="rId2"/>
          <a:stretch>
            <a:fillRect/>
          </a:stretch>
        </p:blipFill>
        <p:spPr>
          <a:xfrm>
            <a:off x="796127" y="2472268"/>
            <a:ext cx="5220851" cy="3400414"/>
          </a:xfrm>
          <a:prstGeom prst="rect">
            <a:avLst/>
          </a:prstGeom>
        </p:spPr>
      </p:pic>
      <p:pic>
        <p:nvPicPr>
          <p:cNvPr id="5" name="Εικόνα 4">
            <a:extLst>
              <a:ext uri="{FF2B5EF4-FFF2-40B4-BE49-F238E27FC236}">
                <a16:creationId xmlns:a16="http://schemas.microsoft.com/office/drawing/2014/main" id="{B0752F68-AEB1-477A-9BB5-B54851EF5297}"/>
              </a:ext>
            </a:extLst>
          </p:cNvPr>
          <p:cNvPicPr>
            <a:picLocks noChangeAspect="1"/>
          </p:cNvPicPr>
          <p:nvPr/>
        </p:nvPicPr>
        <p:blipFill>
          <a:blip r:embed="rId3"/>
          <a:stretch>
            <a:fillRect/>
          </a:stretch>
        </p:blipFill>
        <p:spPr>
          <a:xfrm>
            <a:off x="6096001" y="2472267"/>
            <a:ext cx="5785666" cy="3400414"/>
          </a:xfrm>
          <a:prstGeom prst="rect">
            <a:avLst/>
          </a:prstGeom>
        </p:spPr>
      </p:pic>
    </p:spTree>
    <p:extLst>
      <p:ext uri="{BB962C8B-B14F-4D97-AF65-F5344CB8AC3E}">
        <p14:creationId xmlns:p14="http://schemas.microsoft.com/office/powerpoint/2010/main" val="3657590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5A6ACE-BC75-42C5-9355-E861EC5D5585}"/>
              </a:ext>
            </a:extLst>
          </p:cNvPr>
          <p:cNvSpPr>
            <a:spLocks noGrp="1"/>
          </p:cNvSpPr>
          <p:nvPr>
            <p:ph type="title"/>
          </p:nvPr>
        </p:nvSpPr>
        <p:spPr/>
        <p:txBody>
          <a:bodyPr/>
          <a:lstStyle/>
          <a:p>
            <a:r>
              <a:rPr lang="el-GR" dirty="0"/>
              <a:t>Τεκμηρίωση </a:t>
            </a:r>
          </a:p>
        </p:txBody>
      </p:sp>
      <p:sp>
        <p:nvSpPr>
          <p:cNvPr id="3" name="Θέση περιεχομένου 2">
            <a:extLst>
              <a:ext uri="{FF2B5EF4-FFF2-40B4-BE49-F238E27FC236}">
                <a16:creationId xmlns:a16="http://schemas.microsoft.com/office/drawing/2014/main" id="{F146FBF3-0AB1-441B-A93E-2CC865A90279}"/>
              </a:ext>
            </a:extLst>
          </p:cNvPr>
          <p:cNvSpPr>
            <a:spLocks noGrp="1"/>
          </p:cNvSpPr>
          <p:nvPr>
            <p:ph idx="1"/>
          </p:nvPr>
        </p:nvSpPr>
        <p:spPr/>
        <p:txBody>
          <a:bodyPr/>
          <a:lstStyle/>
          <a:p>
            <a:r>
              <a:rPr lang="el-GR" dirty="0"/>
              <a:t>Όταν χορηγήθηκε ηπαρίνη, παρατηρήθηκε στην κοιλιά ένας μικρός μώλωπας.</a:t>
            </a:r>
          </a:p>
          <a:p>
            <a:r>
              <a:rPr lang="el-GR" dirty="0"/>
              <a:t>Τα ούρα είναι καθαρά ενώ στα κόπρανα δεν υπάρχει ίχνος αίματος.</a:t>
            </a:r>
          </a:p>
        </p:txBody>
      </p:sp>
    </p:spTree>
    <p:extLst>
      <p:ext uri="{BB962C8B-B14F-4D97-AF65-F5344CB8AC3E}">
        <p14:creationId xmlns:p14="http://schemas.microsoft.com/office/powerpoint/2010/main" val="2630077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F86080-CFEB-4DD3-8527-54985244D49A}"/>
              </a:ext>
            </a:extLst>
          </p:cNvPr>
          <p:cNvSpPr>
            <a:spLocks noGrp="1"/>
          </p:cNvSpPr>
          <p:nvPr>
            <p:ph type="title"/>
          </p:nvPr>
        </p:nvSpPr>
        <p:spPr/>
        <p:txBody>
          <a:bodyPr>
            <a:noAutofit/>
          </a:bodyPr>
          <a:lstStyle/>
          <a:p>
            <a:r>
              <a:rPr lang="el-GR" sz="4400" dirty="0"/>
              <a:t>ΣΥΡΙΓΓΑ</a:t>
            </a:r>
          </a:p>
        </p:txBody>
      </p:sp>
      <p:pic>
        <p:nvPicPr>
          <p:cNvPr id="6" name="Θέση περιεχομένου 5">
            <a:extLst>
              <a:ext uri="{FF2B5EF4-FFF2-40B4-BE49-F238E27FC236}">
                <a16:creationId xmlns:a16="http://schemas.microsoft.com/office/drawing/2014/main" id="{24C6132C-E424-41CC-8F2A-E9BED7DECEF6}"/>
              </a:ext>
            </a:extLst>
          </p:cNvPr>
          <p:cNvPicPr>
            <a:picLocks noGrp="1" noChangeAspect="1"/>
          </p:cNvPicPr>
          <p:nvPr>
            <p:ph sz="half" idx="1"/>
          </p:nvPr>
        </p:nvPicPr>
        <p:blipFill>
          <a:blip r:embed="rId2"/>
          <a:stretch>
            <a:fillRect/>
          </a:stretch>
        </p:blipFill>
        <p:spPr>
          <a:xfrm>
            <a:off x="1908465" y="1846263"/>
            <a:ext cx="3315707" cy="4022725"/>
          </a:xfrm>
          <a:prstGeom prst="rect">
            <a:avLst/>
          </a:prstGeom>
        </p:spPr>
      </p:pic>
      <p:sp>
        <p:nvSpPr>
          <p:cNvPr id="11" name="Θέση περιεχομένου 10">
            <a:extLst>
              <a:ext uri="{FF2B5EF4-FFF2-40B4-BE49-F238E27FC236}">
                <a16:creationId xmlns:a16="http://schemas.microsoft.com/office/drawing/2014/main" id="{180EF044-87D5-4FBE-A714-62702EEEADE5}"/>
              </a:ext>
            </a:extLst>
          </p:cNvPr>
          <p:cNvSpPr>
            <a:spLocks noGrp="1"/>
          </p:cNvSpPr>
          <p:nvPr>
            <p:ph sz="half" idx="2"/>
          </p:nvPr>
        </p:nvSpPr>
        <p:spPr/>
        <p:txBody>
          <a:bodyPr/>
          <a:lstStyle/>
          <a:p>
            <a:r>
              <a:rPr lang="el-GR" dirty="0"/>
              <a:t>έμβολο</a:t>
            </a:r>
          </a:p>
          <a:p>
            <a:r>
              <a:rPr lang="el-GR" dirty="0"/>
              <a:t>κύλινδρος</a:t>
            </a:r>
          </a:p>
          <a:p>
            <a:r>
              <a:rPr lang="el-GR" dirty="0"/>
              <a:t>σημείο προσάρτησης βελόνας (</a:t>
            </a:r>
            <a:r>
              <a:rPr lang="en-US" dirty="0" err="1"/>
              <a:t>bec</a:t>
            </a:r>
            <a:r>
              <a:rPr lang="en-US" dirty="0"/>
              <a:t>)</a:t>
            </a:r>
            <a:endParaRPr lang="el-GR" dirty="0"/>
          </a:p>
          <a:p>
            <a:r>
              <a:rPr lang="el-GR" dirty="0"/>
              <a:t>βελόνα</a:t>
            </a:r>
          </a:p>
          <a:p>
            <a:r>
              <a:rPr lang="el-GR" dirty="0"/>
              <a:t>λοξή γωνία</a:t>
            </a:r>
          </a:p>
          <a:p>
            <a:r>
              <a:rPr lang="el-GR" dirty="0"/>
              <a:t>στέλεχος</a:t>
            </a:r>
          </a:p>
          <a:p>
            <a:r>
              <a:rPr lang="el-GR" dirty="0"/>
              <a:t>αυλός</a:t>
            </a:r>
          </a:p>
        </p:txBody>
      </p:sp>
    </p:spTree>
    <p:extLst>
      <p:ext uri="{BB962C8B-B14F-4D97-AF65-F5344CB8AC3E}">
        <p14:creationId xmlns:p14="http://schemas.microsoft.com/office/powerpoint/2010/main" val="18890749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7C68E8-D4C7-436A-9957-8802599A0444}"/>
              </a:ext>
            </a:extLst>
          </p:cNvPr>
          <p:cNvSpPr>
            <a:spLocks noGrp="1"/>
          </p:cNvSpPr>
          <p:nvPr>
            <p:ph type="title"/>
          </p:nvPr>
        </p:nvSpPr>
        <p:spPr/>
        <p:txBody>
          <a:bodyPr/>
          <a:lstStyle/>
          <a:p>
            <a:r>
              <a:rPr lang="el-GR" dirty="0"/>
              <a:t>Χρήσιμη γνώση</a:t>
            </a:r>
          </a:p>
        </p:txBody>
      </p:sp>
      <p:sp>
        <p:nvSpPr>
          <p:cNvPr id="3" name="Θέση περιεχομένου 2">
            <a:extLst>
              <a:ext uri="{FF2B5EF4-FFF2-40B4-BE49-F238E27FC236}">
                <a16:creationId xmlns:a16="http://schemas.microsoft.com/office/drawing/2014/main" id="{CD183DFF-07D8-4C33-86C9-AF4E1A6C929C}"/>
              </a:ext>
            </a:extLst>
          </p:cNvPr>
          <p:cNvSpPr>
            <a:spLocks noGrp="1"/>
          </p:cNvSpPr>
          <p:nvPr>
            <p:ph idx="1"/>
          </p:nvPr>
        </p:nvSpPr>
        <p:spPr/>
        <p:txBody>
          <a:bodyPr/>
          <a:lstStyle/>
          <a:p>
            <a:r>
              <a:rPr lang="el-GR" dirty="0"/>
              <a:t>Παραμείνετε πλάι στον ασθενή για αρκετά λεπτά και παρατηρήστε για σημεία ή συμπτώματα αλλεργίας. Η δύσπνοια, ο αναπνευστικός συριγμός και η κυκλοφορική καταπληξία αποτελούν ενδείξεις αλλεργικής αντίδρασης.</a:t>
            </a:r>
          </a:p>
          <a:p>
            <a:endParaRPr lang="el-GR" dirty="0"/>
          </a:p>
        </p:txBody>
      </p:sp>
      <p:pic>
        <p:nvPicPr>
          <p:cNvPr id="4" name="Εικόνα 3">
            <a:extLst>
              <a:ext uri="{FF2B5EF4-FFF2-40B4-BE49-F238E27FC236}">
                <a16:creationId xmlns:a16="http://schemas.microsoft.com/office/drawing/2014/main" id="{E22FD6EB-3CBE-479E-A22B-94EC918BABC6}"/>
              </a:ext>
            </a:extLst>
          </p:cNvPr>
          <p:cNvPicPr>
            <a:picLocks noChangeAspect="1"/>
          </p:cNvPicPr>
          <p:nvPr/>
        </p:nvPicPr>
        <p:blipFill>
          <a:blip r:embed="rId2"/>
          <a:stretch>
            <a:fillRect/>
          </a:stretch>
        </p:blipFill>
        <p:spPr>
          <a:xfrm>
            <a:off x="110632" y="3089769"/>
            <a:ext cx="6706890" cy="2030872"/>
          </a:xfrm>
          <a:prstGeom prst="rect">
            <a:avLst/>
          </a:prstGeom>
        </p:spPr>
      </p:pic>
      <p:pic>
        <p:nvPicPr>
          <p:cNvPr id="5" name="Εικόνα 4">
            <a:extLst>
              <a:ext uri="{FF2B5EF4-FFF2-40B4-BE49-F238E27FC236}">
                <a16:creationId xmlns:a16="http://schemas.microsoft.com/office/drawing/2014/main" id="{CE189DAD-7A03-4E42-89B8-9852D8AE8490}"/>
              </a:ext>
            </a:extLst>
          </p:cNvPr>
          <p:cNvPicPr>
            <a:picLocks noChangeAspect="1"/>
          </p:cNvPicPr>
          <p:nvPr/>
        </p:nvPicPr>
        <p:blipFill>
          <a:blip r:embed="rId3"/>
          <a:stretch>
            <a:fillRect/>
          </a:stretch>
        </p:blipFill>
        <p:spPr>
          <a:xfrm>
            <a:off x="7092675" y="2952641"/>
            <a:ext cx="4399413" cy="2168000"/>
          </a:xfrm>
          <a:prstGeom prst="rect">
            <a:avLst/>
          </a:prstGeom>
        </p:spPr>
      </p:pic>
    </p:spTree>
    <p:extLst>
      <p:ext uri="{BB962C8B-B14F-4D97-AF65-F5344CB8AC3E}">
        <p14:creationId xmlns:p14="http://schemas.microsoft.com/office/powerpoint/2010/main" val="3558323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60D7EE-FE69-472B-A4A0-48948074FB96}"/>
              </a:ext>
            </a:extLst>
          </p:cNvPr>
          <p:cNvSpPr>
            <a:spLocks noGrp="1"/>
          </p:cNvSpPr>
          <p:nvPr>
            <p:ph type="title"/>
          </p:nvPr>
        </p:nvSpPr>
        <p:spPr>
          <a:solidFill>
            <a:schemeClr val="bg2"/>
          </a:solidFill>
        </p:spPr>
        <p:txBody>
          <a:bodyPr/>
          <a:lstStyle/>
          <a:p>
            <a:r>
              <a:rPr lang="el-GR" dirty="0"/>
              <a:t>Ενδοφλέβια Οδός Χορήγησης</a:t>
            </a:r>
            <a:br>
              <a:rPr lang="el-GR" dirty="0"/>
            </a:br>
            <a:r>
              <a:rPr lang="en-US" dirty="0"/>
              <a:t>(Intravenous – IV)</a:t>
            </a:r>
            <a:endParaRPr lang="el-GR" dirty="0"/>
          </a:p>
        </p:txBody>
      </p:sp>
      <p:sp>
        <p:nvSpPr>
          <p:cNvPr id="3" name="Θέση περιεχομένου 2">
            <a:extLst>
              <a:ext uri="{FF2B5EF4-FFF2-40B4-BE49-F238E27FC236}">
                <a16:creationId xmlns:a16="http://schemas.microsoft.com/office/drawing/2014/main" id="{6D79AF21-7340-4D59-AC49-38FCB5B9B702}"/>
              </a:ext>
            </a:extLst>
          </p:cNvPr>
          <p:cNvSpPr>
            <a:spLocks noGrp="1"/>
          </p:cNvSpPr>
          <p:nvPr>
            <p:ph idx="1"/>
          </p:nvPr>
        </p:nvSpPr>
        <p:spPr/>
        <p:txBody>
          <a:bodyPr>
            <a:normAutofit/>
          </a:bodyPr>
          <a:lstStyle/>
          <a:p>
            <a:r>
              <a:rPr lang="el-GR" dirty="0"/>
              <a:t>Η χορήγηση φαρμάκων με έγχυση εντός του φλεβικού συστήματος είναι μία μέθοδος που συγκεντρώνει </a:t>
            </a:r>
            <a:r>
              <a:rPr lang="el-GR" u="sng" dirty="0">
                <a:solidFill>
                  <a:srgbClr val="FF0000"/>
                </a:solidFill>
              </a:rPr>
              <a:t>πολλά πλεονεκτήματα</a:t>
            </a:r>
            <a:r>
              <a:rPr lang="el-GR" dirty="0"/>
              <a:t>:</a:t>
            </a:r>
          </a:p>
          <a:p>
            <a:r>
              <a:rPr lang="el-GR" dirty="0"/>
              <a:t>■■ Αποτελεί τη μόνη μέθοδο με την οποία είμαστε σίγουροι για την ακριβή ποσότητα του φαρμάκου που </a:t>
            </a:r>
            <a:r>
              <a:rPr lang="el-GR" dirty="0" err="1"/>
              <a:t>απορροφήθηκε</a:t>
            </a:r>
            <a:r>
              <a:rPr lang="el-GR" dirty="0"/>
              <a:t> και εισήλθε στην κυκλοφορία (100% βιοδιαθεσιμότητα).</a:t>
            </a:r>
          </a:p>
          <a:p>
            <a:r>
              <a:rPr lang="el-GR" dirty="0"/>
              <a:t>■■ Αποτελεί την ταχύτερη οδό χορήγησης για επείγουσες καταστάσεις.</a:t>
            </a:r>
          </a:p>
          <a:p>
            <a:r>
              <a:rPr lang="el-GR" dirty="0"/>
              <a:t>■■ Εφαρμόζεται και σε αναίσθητους ασθενείς.</a:t>
            </a:r>
          </a:p>
          <a:p>
            <a:r>
              <a:rPr lang="el-GR" dirty="0"/>
              <a:t>■■ Χρησιμοποιείται για φάρμακα που ερεθίζουν αν χορηγηθούν από άλλη οδό.</a:t>
            </a:r>
          </a:p>
          <a:p>
            <a:r>
              <a:rPr lang="el-GR" dirty="0"/>
              <a:t>■■ Χρησιμοποιείται για φάρμακα που μπορούν να υποστούν χημικές αλλαγές αν χορηγηθούν διαφορετικά.</a:t>
            </a:r>
          </a:p>
        </p:txBody>
      </p:sp>
    </p:spTree>
    <p:extLst>
      <p:ext uri="{BB962C8B-B14F-4D97-AF65-F5344CB8AC3E}">
        <p14:creationId xmlns:p14="http://schemas.microsoft.com/office/powerpoint/2010/main" val="3477573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70D046-A549-4D8D-8AE2-AD34FB26D5C3}"/>
              </a:ext>
            </a:extLst>
          </p:cNvPr>
          <p:cNvSpPr>
            <a:spLocks noGrp="1"/>
          </p:cNvSpPr>
          <p:nvPr>
            <p:ph type="title"/>
          </p:nvPr>
        </p:nvSpPr>
        <p:spPr/>
        <p:txBody>
          <a:bodyPr>
            <a:normAutofit/>
          </a:bodyPr>
          <a:lstStyle/>
          <a:p>
            <a:r>
              <a:rPr lang="el-GR" sz="4000" dirty="0"/>
              <a:t>Ενδοφλέβια Οδός Χορήγησης-Μειονεκτήματα</a:t>
            </a:r>
          </a:p>
        </p:txBody>
      </p:sp>
      <p:sp>
        <p:nvSpPr>
          <p:cNvPr id="3" name="Θέση περιεχομένου 2">
            <a:extLst>
              <a:ext uri="{FF2B5EF4-FFF2-40B4-BE49-F238E27FC236}">
                <a16:creationId xmlns:a16="http://schemas.microsoft.com/office/drawing/2014/main" id="{B1A04E62-E353-4AE0-8A3B-4DA0BAE141D7}"/>
              </a:ext>
            </a:extLst>
          </p:cNvPr>
          <p:cNvSpPr>
            <a:spLocks noGrp="1"/>
          </p:cNvSpPr>
          <p:nvPr>
            <p:ph idx="1"/>
          </p:nvPr>
        </p:nvSpPr>
        <p:spPr/>
        <p:txBody>
          <a:bodyPr>
            <a:normAutofit/>
          </a:bodyPr>
          <a:lstStyle/>
          <a:p>
            <a:r>
              <a:rPr lang="el-GR" dirty="0"/>
              <a:t>■■ Εφαρμόζεται μόνο σε </a:t>
            </a:r>
            <a:r>
              <a:rPr lang="el-GR" dirty="0" err="1"/>
              <a:t>υδατοδιαλυτά</a:t>
            </a:r>
            <a:r>
              <a:rPr lang="el-GR" dirty="0"/>
              <a:t> φάρμακα.</a:t>
            </a:r>
          </a:p>
          <a:p>
            <a:r>
              <a:rPr lang="el-GR" dirty="0"/>
              <a:t>■■ Είναι ιδιαίτερα επικίνδυνη για τη ζωή του ασθενή σε περίπτωση που αναπτυχθεί ανεπιθύμητη ενέργεια, διότι υπάρχει αμεσότητα στη φαρμακολογική δράση και ανεπαρκής χρόνος αντίδρασης.</a:t>
            </a:r>
          </a:p>
          <a:p>
            <a:r>
              <a:rPr lang="el-GR" dirty="0"/>
              <a:t>Γι’ αυτό, η επιλογή της ενδοφλέβιας οδού απαιτεί εμπειρία και όσο το δυνατόν βραδύτερη χορήγηση του φαρμάκου.</a:t>
            </a:r>
          </a:p>
          <a:p>
            <a:r>
              <a:rPr lang="el-GR" dirty="0"/>
              <a:t>H για μακρό χρονικό διάστημα ενδοφλέβια χορήγηση φαρμάκων με ορό είναι συχνά αναγκαία.</a:t>
            </a:r>
          </a:p>
        </p:txBody>
      </p:sp>
    </p:spTree>
    <p:extLst>
      <p:ext uri="{BB962C8B-B14F-4D97-AF65-F5344CB8AC3E}">
        <p14:creationId xmlns:p14="http://schemas.microsoft.com/office/powerpoint/2010/main" val="1567221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AC960348-B7DC-4251-B416-BB22E0C000D0}"/>
              </a:ext>
            </a:extLst>
          </p:cNvPr>
          <p:cNvSpPr>
            <a:spLocks noGrp="1"/>
          </p:cNvSpPr>
          <p:nvPr>
            <p:ph type="title"/>
          </p:nvPr>
        </p:nvSpPr>
        <p:spPr/>
        <p:txBody>
          <a:bodyPr/>
          <a:lstStyle/>
          <a:p>
            <a:r>
              <a:rPr lang="el-GR" dirty="0"/>
              <a:t>Ενδοφλέβια Οδός Χορήγησης</a:t>
            </a:r>
            <a:br>
              <a:rPr lang="el-GR" dirty="0"/>
            </a:br>
            <a:endParaRPr lang="el-GR" dirty="0"/>
          </a:p>
        </p:txBody>
      </p:sp>
      <p:sp>
        <p:nvSpPr>
          <p:cNvPr id="3" name="Θέση περιεχομένου 2">
            <a:extLst>
              <a:ext uri="{FF2B5EF4-FFF2-40B4-BE49-F238E27FC236}">
                <a16:creationId xmlns:a16="http://schemas.microsoft.com/office/drawing/2014/main" id="{217A26F1-DC2D-421E-8F42-AC1420E91B92}"/>
              </a:ext>
            </a:extLst>
          </p:cNvPr>
          <p:cNvSpPr>
            <a:spLocks noGrp="1"/>
          </p:cNvSpPr>
          <p:nvPr>
            <p:ph sz="half" idx="1"/>
          </p:nvPr>
        </p:nvSpPr>
        <p:spPr>
          <a:xfrm>
            <a:off x="1097279" y="1845734"/>
            <a:ext cx="4937760" cy="4351866"/>
          </a:xfrm>
        </p:spPr>
        <p:txBody>
          <a:bodyPr>
            <a:normAutofit/>
          </a:bodyPr>
          <a:lstStyle/>
          <a:p>
            <a:r>
              <a:rPr lang="el-GR" dirty="0"/>
              <a:t>Παρόλα αυτά περικλείει και πολλούς κινδύνους όπως τη </a:t>
            </a:r>
            <a:r>
              <a:rPr lang="el-GR" b="1" dirty="0">
                <a:solidFill>
                  <a:srgbClr val="FF0000"/>
                </a:solidFill>
              </a:rPr>
              <a:t>δημιουργία φλεβίτιδας </a:t>
            </a:r>
            <a:r>
              <a:rPr lang="el-GR" dirty="0"/>
              <a:t>από ερεθισμό της φλέβας, τη μικροβιακή λοίμωξη γύρω από την είσοδο της βελόνας ή του καθετήρα, την ανάπτυξη ανθεκτικών μικροβίων μέσα στον καθετήρα, την υπερβολική χορήγηση ηλεκτρολυτών, την υπερβολική χορήγηση υγρών με αποτέλεσμα το πνευμονικό οίδημα, τη δημιουργία εμβόλων από φυσαλίδες αέρος που εισάγονται κατά λάθος στη φλέβα, τη διήθηση των ιστών γύρω από το σημείο της ένεσης και πολλούς άλλους. </a:t>
            </a:r>
          </a:p>
        </p:txBody>
      </p:sp>
      <p:pic>
        <p:nvPicPr>
          <p:cNvPr id="6" name="Θέση περιεχομένου 5">
            <a:extLst>
              <a:ext uri="{FF2B5EF4-FFF2-40B4-BE49-F238E27FC236}">
                <a16:creationId xmlns:a16="http://schemas.microsoft.com/office/drawing/2014/main" id="{975CE5D8-66C7-46EA-B92A-7DD9C747107D}"/>
              </a:ext>
            </a:extLst>
          </p:cNvPr>
          <p:cNvPicPr>
            <a:picLocks noGrp="1" noChangeAspect="1"/>
          </p:cNvPicPr>
          <p:nvPr>
            <p:ph sz="half" idx="2"/>
          </p:nvPr>
        </p:nvPicPr>
        <p:blipFill>
          <a:blip r:embed="rId2"/>
          <a:stretch>
            <a:fillRect/>
          </a:stretch>
        </p:blipFill>
        <p:spPr>
          <a:xfrm>
            <a:off x="6218555" y="1757900"/>
            <a:ext cx="4937125" cy="3362741"/>
          </a:xfrm>
          <a:prstGeom prst="rect">
            <a:avLst/>
          </a:prstGeom>
        </p:spPr>
      </p:pic>
    </p:spTree>
    <p:extLst>
      <p:ext uri="{BB962C8B-B14F-4D97-AF65-F5344CB8AC3E}">
        <p14:creationId xmlns:p14="http://schemas.microsoft.com/office/powerpoint/2010/main" val="3487467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0961BA-A95F-4444-944B-E8771D84990D}"/>
              </a:ext>
            </a:extLst>
          </p:cNvPr>
          <p:cNvSpPr>
            <a:spLocks noGrp="1"/>
          </p:cNvSpPr>
          <p:nvPr>
            <p:ph type="title"/>
          </p:nvPr>
        </p:nvSpPr>
        <p:spPr/>
        <p:txBody>
          <a:bodyPr/>
          <a:lstStyle/>
          <a:p>
            <a:r>
              <a:rPr lang="el-GR" b="1" dirty="0"/>
              <a:t>Ενδοφλέβια Διαλύματα</a:t>
            </a:r>
            <a:endParaRPr lang="el-GR" dirty="0"/>
          </a:p>
        </p:txBody>
      </p:sp>
      <p:sp>
        <p:nvSpPr>
          <p:cNvPr id="3" name="Θέση περιεχομένου 2">
            <a:extLst>
              <a:ext uri="{FF2B5EF4-FFF2-40B4-BE49-F238E27FC236}">
                <a16:creationId xmlns:a16="http://schemas.microsoft.com/office/drawing/2014/main" id="{50CACAA1-07A9-4C29-8331-AE9B913AB420}"/>
              </a:ext>
            </a:extLst>
          </p:cNvPr>
          <p:cNvSpPr>
            <a:spLocks noGrp="1"/>
          </p:cNvSpPr>
          <p:nvPr>
            <p:ph sz="half" idx="1"/>
          </p:nvPr>
        </p:nvSpPr>
        <p:spPr/>
        <p:txBody>
          <a:bodyPr>
            <a:normAutofit/>
          </a:bodyPr>
          <a:lstStyle/>
          <a:p>
            <a:r>
              <a:rPr lang="el-GR" b="1" dirty="0">
                <a:solidFill>
                  <a:srgbClr val="FF0000"/>
                </a:solidFill>
              </a:rPr>
              <a:t>Διαλύματα</a:t>
            </a:r>
            <a:r>
              <a:rPr lang="el-GR" dirty="0"/>
              <a:t> ονομάζονται όλα τα ομογενή μίγματα. Σε ένα διάλυμα, διαλύτης ονομάζεται το συστατικό που είναι σε μεγαλύτερη αναλογία και διαλυμένες ουσίες όλα τα υπόλοιπα συστατικά του διαλύματος.</a:t>
            </a:r>
          </a:p>
          <a:p>
            <a:r>
              <a:rPr lang="el-GR" b="1" dirty="0">
                <a:solidFill>
                  <a:srgbClr val="FF0000"/>
                </a:solidFill>
              </a:rPr>
              <a:t>Κρυσταλλοειδή</a:t>
            </a:r>
            <a:r>
              <a:rPr lang="el-GR" b="1" dirty="0"/>
              <a:t> </a:t>
            </a:r>
            <a:r>
              <a:rPr lang="el-GR" dirty="0"/>
              <a:t>διαλύματα είναι διαλύματα ηλεκτρολυτών ή οργανικών ενώσεων μικρού μοριακού βάρους που διαπερνούν εύκολα το ενδοθήλιο των αγγείων.</a:t>
            </a:r>
          </a:p>
          <a:p>
            <a:r>
              <a:rPr lang="el-GR" b="1" dirty="0">
                <a:solidFill>
                  <a:srgbClr val="FF0000"/>
                </a:solidFill>
              </a:rPr>
              <a:t>Κολλοειδή</a:t>
            </a:r>
            <a:r>
              <a:rPr lang="el-GR" b="1" dirty="0"/>
              <a:t> </a:t>
            </a:r>
            <a:r>
              <a:rPr lang="el-GR" dirty="0"/>
              <a:t>είναι διαλύματα </a:t>
            </a:r>
            <a:r>
              <a:rPr lang="el-GR" dirty="0" err="1"/>
              <a:t>μεγαλομοριακών</a:t>
            </a:r>
            <a:r>
              <a:rPr lang="el-GR" dirty="0"/>
              <a:t> ενώσεων, οι οποίες διαπερνούν δύσκολα ή και καθόλου το ενδοθήλιο των </a:t>
            </a:r>
            <a:r>
              <a:rPr lang="el-GR" dirty="0" err="1"/>
              <a:t>τριχοειδώ</a:t>
            </a:r>
            <a:r>
              <a:rPr lang="el-GR" dirty="0"/>
              <a:t> αγγείων.</a:t>
            </a:r>
          </a:p>
        </p:txBody>
      </p:sp>
      <p:sp>
        <p:nvSpPr>
          <p:cNvPr id="4" name="Θέση περιεχομένου 3">
            <a:extLst>
              <a:ext uri="{FF2B5EF4-FFF2-40B4-BE49-F238E27FC236}">
                <a16:creationId xmlns:a16="http://schemas.microsoft.com/office/drawing/2014/main" id="{87138A45-1AD3-4AF9-8454-C623B5E7D351}"/>
              </a:ext>
            </a:extLst>
          </p:cNvPr>
          <p:cNvSpPr>
            <a:spLocks noGrp="1"/>
          </p:cNvSpPr>
          <p:nvPr>
            <p:ph sz="half" idx="2"/>
          </p:nvPr>
        </p:nvSpPr>
        <p:spPr>
          <a:xfrm>
            <a:off x="6217920" y="1845735"/>
            <a:ext cx="4937760" cy="4137376"/>
          </a:xfrm>
        </p:spPr>
        <p:txBody>
          <a:bodyPr>
            <a:normAutofit/>
          </a:bodyPr>
          <a:lstStyle/>
          <a:p>
            <a:r>
              <a:rPr lang="el-GR" b="1" dirty="0">
                <a:solidFill>
                  <a:srgbClr val="FF0000"/>
                </a:solidFill>
              </a:rPr>
              <a:t>Ισότονα </a:t>
            </a:r>
            <a:r>
              <a:rPr lang="el-GR" dirty="0"/>
              <a:t>ονομάζονται τα διαλύματα που έχουν ίδια ωσμωτική πίεση με αυτή του πλάσματος.</a:t>
            </a:r>
          </a:p>
          <a:p>
            <a:pPr marL="0" indent="0">
              <a:buNone/>
            </a:pPr>
            <a:r>
              <a:rPr lang="el-GR" b="1" dirty="0">
                <a:solidFill>
                  <a:srgbClr val="FF0000"/>
                </a:solidFill>
              </a:rPr>
              <a:t>  </a:t>
            </a:r>
            <a:r>
              <a:rPr lang="el-GR" b="1" dirty="0" err="1">
                <a:solidFill>
                  <a:srgbClr val="FF0000"/>
                </a:solidFill>
              </a:rPr>
              <a:t>Υπότονα</a:t>
            </a:r>
            <a:r>
              <a:rPr lang="el-GR" b="1" dirty="0">
                <a:solidFill>
                  <a:srgbClr val="FF0000"/>
                </a:solidFill>
              </a:rPr>
              <a:t> </a:t>
            </a:r>
            <a:r>
              <a:rPr lang="el-GR" dirty="0"/>
              <a:t>ονομάζονται τα διαλύματα που έχουν χαμηλότερη ωσμωτική πίεση από αυτή του πλάσματος.</a:t>
            </a:r>
          </a:p>
          <a:p>
            <a:pPr marL="0" indent="0">
              <a:buNone/>
            </a:pPr>
            <a:r>
              <a:rPr lang="el-GR" dirty="0"/>
              <a:t>  </a:t>
            </a:r>
            <a:r>
              <a:rPr lang="el-GR" b="1" dirty="0">
                <a:solidFill>
                  <a:srgbClr val="FF0000"/>
                </a:solidFill>
              </a:rPr>
              <a:t>Υπέρτονα</a:t>
            </a:r>
            <a:r>
              <a:rPr lang="el-GR" b="1" dirty="0"/>
              <a:t> </a:t>
            </a:r>
            <a:r>
              <a:rPr lang="el-GR" dirty="0"/>
              <a:t>ονομάζονται τα διαλύματα που έχουν μεγαλύτερη ωσμωτική πίεση από αυτή του πλάσματος.</a:t>
            </a:r>
          </a:p>
        </p:txBody>
      </p:sp>
    </p:spTree>
    <p:extLst>
      <p:ext uri="{BB962C8B-B14F-4D97-AF65-F5344CB8AC3E}">
        <p14:creationId xmlns:p14="http://schemas.microsoft.com/office/powerpoint/2010/main" val="1848718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496017-005B-4D54-90C0-AC7C7A2CFA91}"/>
              </a:ext>
            </a:extLst>
          </p:cNvPr>
          <p:cNvSpPr>
            <a:spLocks noGrp="1"/>
          </p:cNvSpPr>
          <p:nvPr>
            <p:ph type="title"/>
          </p:nvPr>
        </p:nvSpPr>
        <p:spPr>
          <a:solidFill>
            <a:schemeClr val="bg2"/>
          </a:solidFill>
        </p:spPr>
        <p:txBody>
          <a:bodyPr>
            <a:normAutofit fontScale="90000"/>
          </a:bodyPr>
          <a:lstStyle/>
          <a:p>
            <a:r>
              <a:rPr lang="el-GR" b="1" dirty="0"/>
              <a:t>Νοσηλευτικές Ευθύνες κατά την Ενδοφλέβια</a:t>
            </a:r>
            <a:br>
              <a:rPr lang="el-GR" b="1" dirty="0"/>
            </a:br>
            <a:r>
              <a:rPr lang="el-GR" b="1" dirty="0"/>
              <a:t>Έγχυση Υγρών και Φαρμάκων</a:t>
            </a:r>
            <a:endParaRPr lang="el-GR" dirty="0"/>
          </a:p>
        </p:txBody>
      </p:sp>
      <p:sp>
        <p:nvSpPr>
          <p:cNvPr id="3" name="Θέση περιεχομένου 2">
            <a:extLst>
              <a:ext uri="{FF2B5EF4-FFF2-40B4-BE49-F238E27FC236}">
                <a16:creationId xmlns:a16="http://schemas.microsoft.com/office/drawing/2014/main" id="{1BA3A364-C962-4134-ACFC-F504C1B3CB2B}"/>
              </a:ext>
            </a:extLst>
          </p:cNvPr>
          <p:cNvSpPr>
            <a:spLocks noGrp="1"/>
          </p:cNvSpPr>
          <p:nvPr>
            <p:ph sz="half" idx="1"/>
          </p:nvPr>
        </p:nvSpPr>
        <p:spPr>
          <a:xfrm>
            <a:off x="1097279" y="1845734"/>
            <a:ext cx="9886810" cy="4023360"/>
          </a:xfrm>
        </p:spPr>
        <p:txBody>
          <a:bodyPr>
            <a:normAutofit/>
          </a:bodyPr>
          <a:lstStyle/>
          <a:p>
            <a:r>
              <a:rPr lang="el-GR" dirty="0"/>
              <a:t>■■ Έλεγχος των υγρών που θα χορηγηθούν και των συσκευασιών τους.</a:t>
            </a:r>
          </a:p>
          <a:p>
            <a:r>
              <a:rPr lang="el-GR" dirty="0"/>
              <a:t>■■ Διασφάλιση χορήγησης του σωστού διαλύματος ή φαρμάκου στον σωστό ασθενή, σύμφωνα πάντα με την ιατρική οδηγία.</a:t>
            </a:r>
          </a:p>
          <a:p>
            <a:r>
              <a:rPr lang="el-GR" dirty="0"/>
              <a:t>■■ Διατήρηση βατότητας ενδοφλέβιας γραμμής.</a:t>
            </a:r>
          </a:p>
          <a:p>
            <a:r>
              <a:rPr lang="el-GR" dirty="0"/>
              <a:t>■■ Έλεγχος σημείου εισόδου του καθετήρα και αναφορά επιπλοκών.</a:t>
            </a:r>
          </a:p>
          <a:p>
            <a:r>
              <a:rPr lang="el-GR" dirty="0"/>
              <a:t>■■ Διασφάλιση σωστού ρυθμού ροής του υγρού.</a:t>
            </a:r>
          </a:p>
          <a:p>
            <a:r>
              <a:rPr lang="el-GR" dirty="0"/>
              <a:t>■■ Παρακολούθηση της γενικής κατάστασης του ασθενή και αναφορά οποιονδήποτε μη φυσιολογικών αλλαγών.</a:t>
            </a:r>
          </a:p>
          <a:p>
            <a:r>
              <a:rPr lang="el-GR" dirty="0"/>
              <a:t>■■ Σωστή τεκμηρίωση της διαδικασίας.</a:t>
            </a:r>
          </a:p>
        </p:txBody>
      </p:sp>
    </p:spTree>
    <p:extLst>
      <p:ext uri="{BB962C8B-B14F-4D97-AF65-F5344CB8AC3E}">
        <p14:creationId xmlns:p14="http://schemas.microsoft.com/office/powerpoint/2010/main" val="4234470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FA72BD9-7E4C-47A8-8EBE-86B7E90F8B18}"/>
              </a:ext>
            </a:extLst>
          </p:cNvPr>
          <p:cNvSpPr>
            <a:spLocks noGrp="1"/>
          </p:cNvSpPr>
          <p:nvPr>
            <p:ph type="title"/>
          </p:nvPr>
        </p:nvSpPr>
        <p:spPr>
          <a:solidFill>
            <a:schemeClr val="accent2">
              <a:lumMod val="20000"/>
              <a:lumOff val="80000"/>
            </a:schemeClr>
          </a:solidFill>
        </p:spPr>
        <p:txBody>
          <a:bodyPr>
            <a:noAutofit/>
          </a:bodyPr>
          <a:lstStyle/>
          <a:p>
            <a:r>
              <a:rPr lang="el-GR" sz="3600" b="1" dirty="0"/>
              <a:t>Παράγοντες που Επηρεάζουν την</a:t>
            </a:r>
            <a:br>
              <a:rPr lang="el-GR" sz="3600" b="1" dirty="0"/>
            </a:br>
            <a:r>
              <a:rPr lang="el-GR" sz="3600" b="1" dirty="0"/>
              <a:t>Ενδοφλέβια Χορήγηση και Πρέπει να</a:t>
            </a:r>
            <a:br>
              <a:rPr lang="el-GR" sz="3600" b="1" dirty="0"/>
            </a:br>
            <a:r>
              <a:rPr lang="el-GR" sz="3600" b="1" dirty="0"/>
              <a:t>Λαμβάνονται Υπόψη από τους Νοσηλευτές</a:t>
            </a:r>
            <a:endParaRPr lang="el-GR" sz="3600" dirty="0"/>
          </a:p>
        </p:txBody>
      </p:sp>
      <p:sp>
        <p:nvSpPr>
          <p:cNvPr id="6" name="Θέση περιεχομένου 5">
            <a:extLst>
              <a:ext uri="{FF2B5EF4-FFF2-40B4-BE49-F238E27FC236}">
                <a16:creationId xmlns:a16="http://schemas.microsoft.com/office/drawing/2014/main" id="{1B9F02A5-C375-4557-B511-FE1467863013}"/>
              </a:ext>
            </a:extLst>
          </p:cNvPr>
          <p:cNvSpPr>
            <a:spLocks noGrp="1"/>
          </p:cNvSpPr>
          <p:nvPr>
            <p:ph idx="1"/>
          </p:nvPr>
        </p:nvSpPr>
        <p:spPr/>
        <p:txBody>
          <a:bodyPr>
            <a:normAutofit/>
          </a:bodyPr>
          <a:lstStyle/>
          <a:p>
            <a:r>
              <a:rPr lang="el-GR" sz="2800" b="1" dirty="0">
                <a:solidFill>
                  <a:srgbClr val="FF0000"/>
                </a:solidFill>
              </a:rPr>
              <a:t>Το βάρος των ασθενών. </a:t>
            </a:r>
            <a:r>
              <a:rPr lang="el-GR" sz="2400" dirty="0"/>
              <a:t>Η τελική δόση του φαρμάκου στον οργανισμό εξαρτάται από τη μάζα του σώματος του ασθενή. Η πρώτη δόση του φαρμάκου που είναι εντός του θεραπευτικού εύρους για ενήλικες με φυσιολογικό σωματικό βάρος, δεν μπορεί να είναι θεραπευτική για έναν παχύσαρκο ενήλικα. </a:t>
            </a:r>
          </a:p>
          <a:p>
            <a:r>
              <a:rPr lang="el-GR" sz="2400" dirty="0"/>
              <a:t>Η ίδια δόση μπορεί να είναι τοξική σε έναν ενήλικα ο οποίος έχει πολύ χαμηλό βάρος γι' αυτό και πρέπει να γνωρίζουμε το βάρος του σώματος του ασθενή.</a:t>
            </a:r>
          </a:p>
          <a:p>
            <a:r>
              <a:rPr lang="el-GR" sz="2400" dirty="0"/>
              <a:t>Σε πολλά φάρμακα, όπως συμβαίνει στα </a:t>
            </a:r>
            <a:r>
              <a:rPr lang="el-GR" sz="2400" dirty="0" err="1"/>
              <a:t>χημειοθεραπευτικά</a:t>
            </a:r>
            <a:r>
              <a:rPr lang="el-GR" sz="2400" dirty="0"/>
              <a:t> σχήματα, χρειάζεται να υπολογίζουμε την επιφάνεια του σώματος για την πιο ακριβή δοσολογία.</a:t>
            </a:r>
          </a:p>
        </p:txBody>
      </p:sp>
    </p:spTree>
    <p:extLst>
      <p:ext uri="{BB962C8B-B14F-4D97-AF65-F5344CB8AC3E}">
        <p14:creationId xmlns:p14="http://schemas.microsoft.com/office/powerpoint/2010/main" val="3769795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9F4E9D-181F-45A3-BE49-B685ACD748DE}"/>
              </a:ext>
            </a:extLst>
          </p:cNvPr>
          <p:cNvSpPr>
            <a:spLocks noGrp="1"/>
          </p:cNvSpPr>
          <p:nvPr>
            <p:ph type="title"/>
          </p:nvPr>
        </p:nvSpPr>
        <p:spPr>
          <a:solidFill>
            <a:schemeClr val="accent1">
              <a:lumMod val="20000"/>
              <a:lumOff val="80000"/>
            </a:schemeClr>
          </a:solidFill>
        </p:spPr>
        <p:txBody>
          <a:bodyPr>
            <a:noAutofit/>
          </a:bodyPr>
          <a:lstStyle/>
          <a:p>
            <a:r>
              <a:rPr lang="el-GR" sz="3600" b="1" dirty="0"/>
              <a:t>Παράγοντες που Επηρεάζουν την</a:t>
            </a:r>
            <a:br>
              <a:rPr lang="el-GR" sz="3600" b="1" dirty="0"/>
            </a:br>
            <a:r>
              <a:rPr lang="el-GR" sz="3600" b="1" dirty="0"/>
              <a:t>Ενδοφλέβια Χορήγηση και Πρέπει να</a:t>
            </a:r>
            <a:br>
              <a:rPr lang="el-GR" sz="3600" b="1" dirty="0"/>
            </a:br>
            <a:r>
              <a:rPr lang="el-GR" sz="3600" b="1" dirty="0"/>
              <a:t>Λαμβάνονται Υπόψη από τους Νοσηλευτές</a:t>
            </a:r>
            <a:endParaRPr lang="el-GR" sz="3600" dirty="0"/>
          </a:p>
        </p:txBody>
      </p:sp>
      <p:sp>
        <p:nvSpPr>
          <p:cNvPr id="3" name="Θέση περιεχομένου 2">
            <a:extLst>
              <a:ext uri="{FF2B5EF4-FFF2-40B4-BE49-F238E27FC236}">
                <a16:creationId xmlns:a16="http://schemas.microsoft.com/office/drawing/2014/main" id="{5FDA0656-114E-492E-AFBC-349FF75D1900}"/>
              </a:ext>
            </a:extLst>
          </p:cNvPr>
          <p:cNvSpPr>
            <a:spLocks noGrp="1"/>
          </p:cNvSpPr>
          <p:nvPr>
            <p:ph idx="1"/>
          </p:nvPr>
        </p:nvSpPr>
        <p:spPr/>
        <p:txBody>
          <a:bodyPr>
            <a:normAutofit/>
          </a:bodyPr>
          <a:lstStyle/>
          <a:p>
            <a:r>
              <a:rPr lang="el-GR" b="1" dirty="0">
                <a:solidFill>
                  <a:srgbClr val="FF0000"/>
                </a:solidFill>
              </a:rPr>
              <a:t>Ηλικία. </a:t>
            </a:r>
            <a:r>
              <a:rPr lang="el-GR" dirty="0"/>
              <a:t>Τα μικρά παιδιά και οι ηλικιωμένοι μπορεί να αντιδράσουν διαφορετικά στα φάρμακα</a:t>
            </a:r>
          </a:p>
          <a:p>
            <a:r>
              <a:rPr lang="el-GR" dirty="0"/>
              <a:t>από τους νεότερους, υγιείς ενήλικες. Ο γιατρός θα το λάβει αυτό υπόψη κατά τον υπολογισμό</a:t>
            </a:r>
          </a:p>
          <a:p>
            <a:r>
              <a:rPr lang="el-GR" dirty="0"/>
              <a:t>της σωστής δόσης.</a:t>
            </a:r>
          </a:p>
          <a:p>
            <a:r>
              <a:rPr lang="el-GR" b="1" dirty="0">
                <a:solidFill>
                  <a:srgbClr val="FF0000"/>
                </a:solidFill>
              </a:rPr>
              <a:t>Φύλο. </a:t>
            </a:r>
            <a:r>
              <a:rPr lang="el-GR" dirty="0"/>
              <a:t>Οι γυναίκες σε σχέση με τους άντρες μπορεί να είναι πιο ευαίσθητες στη δράση κάποιων</a:t>
            </a:r>
          </a:p>
          <a:p>
            <a:r>
              <a:rPr lang="el-GR" dirty="0"/>
              <a:t>φαρμάκων. Οι γυναίκες έχουν επίσης ένα διαφορετικό προφίλ ορμονών και κατά μέσο όρο μία</a:t>
            </a:r>
          </a:p>
          <a:p>
            <a:r>
              <a:rPr lang="el-GR" dirty="0"/>
              <a:t>μεγαλύτερη συγκέντρωση σωματικού λίπους από τους άνδρες. Επίσης, μεγάλη προσοχή θα</a:t>
            </a:r>
          </a:p>
          <a:p>
            <a:r>
              <a:rPr lang="el-GR" dirty="0"/>
              <a:t>πρέπει να δίνετε στη χορήγηση του φαρμάκου κατά τη διάρκεια της εγκυμοσύνης γιατί μπορεί</a:t>
            </a:r>
          </a:p>
          <a:p>
            <a:r>
              <a:rPr lang="el-GR" dirty="0"/>
              <a:t>να προκληθούν βλάβες στο έμβρυο.</a:t>
            </a:r>
          </a:p>
          <a:p>
            <a:endParaRPr lang="el-GR" dirty="0"/>
          </a:p>
        </p:txBody>
      </p:sp>
    </p:spTree>
    <p:extLst>
      <p:ext uri="{BB962C8B-B14F-4D97-AF65-F5344CB8AC3E}">
        <p14:creationId xmlns:p14="http://schemas.microsoft.com/office/powerpoint/2010/main" val="3213064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6CB549-39BE-4D96-A3F1-6A71A6069BE5}"/>
              </a:ext>
            </a:extLst>
          </p:cNvPr>
          <p:cNvSpPr>
            <a:spLocks noGrp="1"/>
          </p:cNvSpPr>
          <p:nvPr>
            <p:ph type="title"/>
          </p:nvPr>
        </p:nvSpPr>
        <p:spPr>
          <a:solidFill>
            <a:schemeClr val="accent1">
              <a:lumMod val="20000"/>
              <a:lumOff val="80000"/>
            </a:schemeClr>
          </a:solidFill>
        </p:spPr>
        <p:txBody>
          <a:bodyPr>
            <a:noAutofit/>
          </a:bodyPr>
          <a:lstStyle/>
          <a:p>
            <a:r>
              <a:rPr lang="el-GR" sz="3600" b="1" dirty="0"/>
              <a:t>Παράγοντες που Επηρεάζουν την</a:t>
            </a:r>
            <a:br>
              <a:rPr lang="el-GR" sz="3600" b="1" dirty="0"/>
            </a:br>
            <a:r>
              <a:rPr lang="el-GR" sz="3600" b="1" dirty="0"/>
              <a:t>Ενδοφλέβια Χορήγηση και Πρέπει να</a:t>
            </a:r>
            <a:br>
              <a:rPr lang="el-GR" sz="3600" b="1" dirty="0"/>
            </a:br>
            <a:r>
              <a:rPr lang="el-GR" sz="3600" b="1" dirty="0"/>
              <a:t>Λαμβάνονται Υπόψη από τους Νοσηλευτές</a:t>
            </a:r>
            <a:endParaRPr lang="el-GR" sz="3600" dirty="0"/>
          </a:p>
        </p:txBody>
      </p:sp>
      <p:sp>
        <p:nvSpPr>
          <p:cNvPr id="3" name="Θέση περιεχομένου 2">
            <a:extLst>
              <a:ext uri="{FF2B5EF4-FFF2-40B4-BE49-F238E27FC236}">
                <a16:creationId xmlns:a16="http://schemas.microsoft.com/office/drawing/2014/main" id="{0252F332-2AC2-4004-BD58-3020AC683AEE}"/>
              </a:ext>
            </a:extLst>
          </p:cNvPr>
          <p:cNvSpPr>
            <a:spLocks noGrp="1"/>
          </p:cNvSpPr>
          <p:nvPr>
            <p:ph idx="1"/>
          </p:nvPr>
        </p:nvSpPr>
        <p:spPr/>
        <p:txBody>
          <a:bodyPr>
            <a:normAutofit/>
          </a:bodyPr>
          <a:lstStyle/>
          <a:p>
            <a:r>
              <a:rPr lang="el-GR" sz="2400" b="1" dirty="0">
                <a:solidFill>
                  <a:srgbClr val="FF0000"/>
                </a:solidFill>
              </a:rPr>
              <a:t>Γενετικοί παράγοντες. </a:t>
            </a:r>
            <a:r>
              <a:rPr lang="el-GR" sz="2400" dirty="0"/>
              <a:t>Το σύμπλεγμα ενζύμων P-450 στο ήπαρ είναι υπεύθυνο για τον μεταβολισμό πολλών φαρμάκων. Εάν ο ασθενής παρουσιάζει γενετική ανωμαλία στο σύμπλεγμα αυτό, πολλά φάρμακα δεν θα </a:t>
            </a:r>
            <a:r>
              <a:rPr lang="el-GR" sz="2400" dirty="0" err="1"/>
              <a:t>μεταβολίζονται</a:t>
            </a:r>
            <a:r>
              <a:rPr lang="el-GR" sz="2400" dirty="0"/>
              <a:t> φυσιολογικά.</a:t>
            </a:r>
          </a:p>
          <a:p>
            <a:r>
              <a:rPr lang="el-GR" sz="2400" b="1" dirty="0" err="1">
                <a:solidFill>
                  <a:srgbClr val="FF0000"/>
                </a:solidFill>
              </a:rPr>
              <a:t>Προϋπάρχουσα</a:t>
            </a:r>
            <a:r>
              <a:rPr lang="el-GR" sz="2400" b="1" dirty="0">
                <a:solidFill>
                  <a:srgbClr val="FF0000"/>
                </a:solidFill>
              </a:rPr>
              <a:t> νόσος. </a:t>
            </a:r>
            <a:r>
              <a:rPr lang="el-GR" sz="2400" dirty="0"/>
              <a:t>Η ομάδα υγείας θα πρέπει να είναι ενήμερη σχετικά με </a:t>
            </a:r>
            <a:r>
              <a:rPr lang="el-GR" sz="2400" dirty="0" err="1"/>
              <a:t>προϋπάρχουσα</a:t>
            </a:r>
            <a:r>
              <a:rPr lang="el-GR" sz="2400" dirty="0"/>
              <a:t> νόσο που επηρεάζει την ικανότητα του οργανισμού να </a:t>
            </a:r>
            <a:r>
              <a:rPr lang="el-GR" sz="2400" dirty="0" err="1"/>
              <a:t>μεταβολίζει</a:t>
            </a:r>
            <a:r>
              <a:rPr lang="el-GR" sz="2400" dirty="0"/>
              <a:t> τα φάρμακα. Αυτό είναι ιδιαίτερα σημαντικό εάν η </a:t>
            </a:r>
            <a:r>
              <a:rPr lang="el-GR" sz="2400" dirty="0" err="1"/>
              <a:t>προϋπάρχουσα</a:t>
            </a:r>
            <a:r>
              <a:rPr lang="el-GR" sz="2400" dirty="0"/>
              <a:t> νόσος προσβάλλει το ήπαρ ή τους νεφρούς του ασθενή.</a:t>
            </a:r>
          </a:p>
        </p:txBody>
      </p:sp>
    </p:spTree>
    <p:extLst>
      <p:ext uri="{BB962C8B-B14F-4D97-AF65-F5344CB8AC3E}">
        <p14:creationId xmlns:p14="http://schemas.microsoft.com/office/powerpoint/2010/main" val="3873580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3732BA-E066-4FB6-9BA8-D097E1C95F09}"/>
              </a:ext>
            </a:extLst>
          </p:cNvPr>
          <p:cNvSpPr>
            <a:spLocks noGrp="1"/>
          </p:cNvSpPr>
          <p:nvPr>
            <p:ph type="title"/>
          </p:nvPr>
        </p:nvSpPr>
        <p:spPr>
          <a:solidFill>
            <a:schemeClr val="accent1">
              <a:lumMod val="20000"/>
              <a:lumOff val="80000"/>
            </a:schemeClr>
          </a:solidFill>
        </p:spPr>
        <p:txBody>
          <a:bodyPr>
            <a:noAutofit/>
          </a:bodyPr>
          <a:lstStyle/>
          <a:p>
            <a:r>
              <a:rPr lang="el-GR" sz="3600" b="1" dirty="0"/>
              <a:t>Παράγοντες που Επηρεάζουν την</a:t>
            </a:r>
            <a:br>
              <a:rPr lang="el-GR" sz="3600" b="1" dirty="0"/>
            </a:br>
            <a:r>
              <a:rPr lang="el-GR" sz="3600" b="1" dirty="0"/>
              <a:t>Ενδοφλέβια Χορήγηση και Πρέπει να</a:t>
            </a:r>
            <a:br>
              <a:rPr lang="el-GR" sz="3600" b="1" dirty="0"/>
            </a:br>
            <a:r>
              <a:rPr lang="el-GR" sz="3600" b="1" dirty="0"/>
              <a:t>Λαμβάνονται Υπόψη από τους Νοσηλευτές</a:t>
            </a:r>
            <a:endParaRPr lang="el-GR" sz="3600" dirty="0"/>
          </a:p>
        </p:txBody>
      </p:sp>
      <p:sp>
        <p:nvSpPr>
          <p:cNvPr id="3" name="Θέση περιεχομένου 2">
            <a:extLst>
              <a:ext uri="{FF2B5EF4-FFF2-40B4-BE49-F238E27FC236}">
                <a16:creationId xmlns:a16="http://schemas.microsoft.com/office/drawing/2014/main" id="{2664BE05-78BA-4CA0-B429-A5FCC2343107}"/>
              </a:ext>
            </a:extLst>
          </p:cNvPr>
          <p:cNvSpPr>
            <a:spLocks noGrp="1"/>
          </p:cNvSpPr>
          <p:nvPr>
            <p:ph idx="1"/>
          </p:nvPr>
        </p:nvSpPr>
        <p:spPr/>
        <p:txBody>
          <a:bodyPr>
            <a:normAutofit/>
          </a:bodyPr>
          <a:lstStyle/>
          <a:p>
            <a:r>
              <a:rPr lang="el-GR" sz="2400" b="1" dirty="0">
                <a:solidFill>
                  <a:srgbClr val="FF0000"/>
                </a:solidFill>
              </a:rPr>
              <a:t>Η συχνότητα χορήγησης. </a:t>
            </a:r>
            <a:r>
              <a:rPr lang="el-GR" sz="2400" dirty="0"/>
              <a:t>Η δραστικότητα ενός φαρμάκου στον οργανισμό εξαρτάται από την ταχύτητα απορρόφησης και κατανομής στον οργανισμό. Επειδή το </a:t>
            </a:r>
            <a:r>
              <a:rPr lang="el-GR" sz="2400" dirty="0" err="1"/>
              <a:t>I.V</a:t>
            </a:r>
            <a:r>
              <a:rPr lang="el-GR" sz="2400" dirty="0"/>
              <a:t>. φάρμακο χορηγείται απευθείας στο κυκλοφορικό σύστημα, τα επίπεδα ορού του φαρμάκου αυξάνονται γρήγορα.</a:t>
            </a:r>
          </a:p>
          <a:p>
            <a:r>
              <a:rPr lang="el-GR" sz="2400" b="1" dirty="0">
                <a:solidFill>
                  <a:srgbClr val="FF0000"/>
                </a:solidFill>
              </a:rPr>
              <a:t>Η αλληλεπίδραση των φαρμάκων. </a:t>
            </a:r>
            <a:r>
              <a:rPr lang="el-GR" sz="2400" dirty="0"/>
              <a:t>Η αλληλεπίδραση των φαρμάκων μπορεί να εντείνει τη συνέργεια, τον ανταγωνισμό ή τη συγκέντρωση ενός φαρμάκου. Πρέπει να γνωρίζουμε τις αλληλεπιδράσεις μεταξύ των φαρμάκων κάθε φορά που ένας ασθενής βρίσκεται υπό θεραπεία με περισσότερα από ένα φάρμακα.</a:t>
            </a:r>
            <a:endParaRPr lang="el-GR" sz="2800" dirty="0"/>
          </a:p>
        </p:txBody>
      </p:sp>
    </p:spTree>
    <p:extLst>
      <p:ext uri="{BB962C8B-B14F-4D97-AF65-F5344CB8AC3E}">
        <p14:creationId xmlns:p14="http://schemas.microsoft.com/office/powerpoint/2010/main" val="2158499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9D70E91B-6F85-4AD2-AC25-AB25CFFD31A4}"/>
              </a:ext>
            </a:extLst>
          </p:cNvPr>
          <p:cNvSpPr>
            <a:spLocks noGrp="1"/>
          </p:cNvSpPr>
          <p:nvPr>
            <p:ph type="title"/>
          </p:nvPr>
        </p:nvSpPr>
        <p:spPr/>
        <p:txBody>
          <a:bodyPr/>
          <a:lstStyle/>
          <a:p>
            <a:r>
              <a:rPr lang="el-GR" dirty="0"/>
              <a:t>Βελόνη</a:t>
            </a:r>
          </a:p>
        </p:txBody>
      </p:sp>
      <p:sp>
        <p:nvSpPr>
          <p:cNvPr id="3" name="Θέση περιεχομένου 2">
            <a:extLst>
              <a:ext uri="{FF2B5EF4-FFF2-40B4-BE49-F238E27FC236}">
                <a16:creationId xmlns:a16="http://schemas.microsoft.com/office/drawing/2014/main" id="{71F88492-482F-4CF8-A362-BAF5E205E399}"/>
              </a:ext>
            </a:extLst>
          </p:cNvPr>
          <p:cNvSpPr>
            <a:spLocks noGrp="1"/>
          </p:cNvSpPr>
          <p:nvPr>
            <p:ph sz="half" idx="1"/>
          </p:nvPr>
        </p:nvSpPr>
        <p:spPr>
          <a:xfrm>
            <a:off x="846668" y="1845734"/>
            <a:ext cx="5249332" cy="4023360"/>
          </a:xfrm>
        </p:spPr>
        <p:txBody>
          <a:bodyPr>
            <a:normAutofit/>
          </a:bodyPr>
          <a:lstStyle/>
          <a:p>
            <a:r>
              <a:rPr lang="el-GR" sz="2400" dirty="0"/>
              <a:t>Το μέγεθος σχετίζεται</a:t>
            </a:r>
            <a:r>
              <a:rPr lang="en-US" sz="2400" dirty="0"/>
              <a:t> </a:t>
            </a:r>
            <a:r>
              <a:rPr lang="el-GR" sz="2400" dirty="0"/>
              <a:t>με τη διάμετρο του αυλού και κυμαίνεται από 14G</a:t>
            </a:r>
            <a:r>
              <a:rPr lang="en-US" sz="2400" dirty="0"/>
              <a:t> </a:t>
            </a:r>
            <a:r>
              <a:rPr lang="el-GR" sz="2400" dirty="0"/>
              <a:t>έως 27G. </a:t>
            </a:r>
            <a:endParaRPr lang="en-US" sz="2400" dirty="0"/>
          </a:p>
          <a:p>
            <a:r>
              <a:rPr lang="el-GR" sz="2400" dirty="0"/>
              <a:t>Όσο μεγαλύτερος είναι ο αριθμός, τόσο μικρότερη είναι η διάμετρος της βελόνας. </a:t>
            </a:r>
            <a:endParaRPr lang="en-US" sz="2400" dirty="0"/>
          </a:p>
          <a:p>
            <a:r>
              <a:rPr lang="el-GR" sz="2400" dirty="0"/>
              <a:t>Το</a:t>
            </a:r>
            <a:r>
              <a:rPr lang="en-US" sz="2400" dirty="0"/>
              <a:t> </a:t>
            </a:r>
            <a:r>
              <a:rPr lang="el-GR" sz="2400" dirty="0"/>
              <a:t>μήκος κυμαίνεται από 0,6 έως 5,0 </a:t>
            </a:r>
            <a:r>
              <a:rPr lang="el-GR" sz="2400" dirty="0" err="1"/>
              <a:t>cm</a:t>
            </a:r>
            <a:r>
              <a:rPr lang="el-GR" sz="2400" dirty="0"/>
              <a:t>. Το μήκος</a:t>
            </a:r>
            <a:r>
              <a:rPr lang="en-US" sz="2400" dirty="0"/>
              <a:t> </a:t>
            </a:r>
            <a:r>
              <a:rPr lang="el-GR" sz="2400" dirty="0"/>
              <a:t>της βελόνας έχει επιλεχτεί σύμφωνα με τον τύπο της ένεσης (υποδόρια, ενδομυϊκή) και το σώμα των ασθενών.</a:t>
            </a:r>
            <a:endParaRPr lang="en-US" sz="2400" dirty="0"/>
          </a:p>
        </p:txBody>
      </p:sp>
      <p:sp>
        <p:nvSpPr>
          <p:cNvPr id="6" name="Θέση περιεχομένου 5">
            <a:extLst>
              <a:ext uri="{FF2B5EF4-FFF2-40B4-BE49-F238E27FC236}">
                <a16:creationId xmlns:a16="http://schemas.microsoft.com/office/drawing/2014/main" id="{FB0C7AAF-382A-4BBD-ACB2-1CACE3175F05}"/>
              </a:ext>
            </a:extLst>
          </p:cNvPr>
          <p:cNvSpPr>
            <a:spLocks noGrp="1"/>
          </p:cNvSpPr>
          <p:nvPr>
            <p:ph sz="half" idx="2"/>
          </p:nvPr>
        </p:nvSpPr>
        <p:spPr/>
        <p:txBody>
          <a:bodyPr>
            <a:normAutofit/>
          </a:bodyPr>
          <a:lstStyle/>
          <a:p>
            <a:endParaRPr lang="el-GR"/>
          </a:p>
        </p:txBody>
      </p:sp>
      <p:pic>
        <p:nvPicPr>
          <p:cNvPr id="4" name="Εικόνα 3">
            <a:extLst>
              <a:ext uri="{FF2B5EF4-FFF2-40B4-BE49-F238E27FC236}">
                <a16:creationId xmlns:a16="http://schemas.microsoft.com/office/drawing/2014/main" id="{57C7B6AC-5B80-42A6-904D-A53DCC03284E}"/>
              </a:ext>
            </a:extLst>
          </p:cNvPr>
          <p:cNvPicPr>
            <a:picLocks noChangeAspect="1"/>
          </p:cNvPicPr>
          <p:nvPr/>
        </p:nvPicPr>
        <p:blipFill>
          <a:blip r:embed="rId2"/>
          <a:stretch>
            <a:fillRect/>
          </a:stretch>
        </p:blipFill>
        <p:spPr>
          <a:xfrm>
            <a:off x="7258884" y="2481722"/>
            <a:ext cx="3896796" cy="3220965"/>
          </a:xfrm>
          <a:prstGeom prst="rect">
            <a:avLst/>
          </a:prstGeom>
        </p:spPr>
      </p:pic>
    </p:spTree>
    <p:extLst>
      <p:ext uri="{BB962C8B-B14F-4D97-AF65-F5344CB8AC3E}">
        <p14:creationId xmlns:p14="http://schemas.microsoft.com/office/powerpoint/2010/main" val="25145102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AB2F21-9163-4DD4-9668-737F24CC8FEE}"/>
              </a:ext>
            </a:extLst>
          </p:cNvPr>
          <p:cNvSpPr>
            <a:spLocks noGrp="1"/>
          </p:cNvSpPr>
          <p:nvPr>
            <p:ph type="title"/>
          </p:nvPr>
        </p:nvSpPr>
        <p:spPr>
          <a:xfrm>
            <a:off x="1255325" y="263527"/>
            <a:ext cx="10058400" cy="1450757"/>
          </a:xfrm>
          <a:solidFill>
            <a:schemeClr val="accent1">
              <a:lumMod val="20000"/>
              <a:lumOff val="80000"/>
            </a:schemeClr>
          </a:solidFill>
        </p:spPr>
        <p:txBody>
          <a:bodyPr>
            <a:noAutofit/>
          </a:bodyPr>
          <a:lstStyle/>
          <a:p>
            <a:r>
              <a:rPr lang="el-GR" sz="4400" b="1" dirty="0"/>
              <a:t>Ασυμβατότητα Φαρμάκων</a:t>
            </a:r>
            <a:endParaRPr lang="el-GR" sz="3200" dirty="0"/>
          </a:p>
        </p:txBody>
      </p:sp>
      <p:sp>
        <p:nvSpPr>
          <p:cNvPr id="3" name="Θέση περιεχομένου 2">
            <a:extLst>
              <a:ext uri="{FF2B5EF4-FFF2-40B4-BE49-F238E27FC236}">
                <a16:creationId xmlns:a16="http://schemas.microsoft.com/office/drawing/2014/main" id="{7B3BF20F-4391-4F94-8AEB-BF7D2BBCE1F8}"/>
              </a:ext>
            </a:extLst>
          </p:cNvPr>
          <p:cNvSpPr>
            <a:spLocks noGrp="1"/>
          </p:cNvSpPr>
          <p:nvPr>
            <p:ph idx="1"/>
          </p:nvPr>
        </p:nvSpPr>
        <p:spPr>
          <a:xfrm>
            <a:off x="1097280" y="1845734"/>
            <a:ext cx="10058400" cy="4306710"/>
          </a:xfrm>
        </p:spPr>
        <p:txBody>
          <a:bodyPr>
            <a:normAutofit/>
          </a:bodyPr>
          <a:lstStyle/>
          <a:p>
            <a:r>
              <a:rPr lang="el-GR" dirty="0">
                <a:solidFill>
                  <a:srgbClr val="FF0000"/>
                </a:solidFill>
              </a:rPr>
              <a:t>Η οπτική ασυμβατότητα </a:t>
            </a:r>
            <a:r>
              <a:rPr lang="el-GR" dirty="0"/>
              <a:t>χαρακτηρίζεται από την παρουσία ιζήματος, αέρα, αλλαγή χρώματος και θολερότητα.</a:t>
            </a:r>
          </a:p>
          <a:p>
            <a:r>
              <a:rPr lang="el-GR" dirty="0">
                <a:solidFill>
                  <a:srgbClr val="FF0000"/>
                </a:solidFill>
              </a:rPr>
              <a:t>Η χημική ασυμβατότητα </a:t>
            </a:r>
            <a:r>
              <a:rPr lang="el-GR" dirty="0"/>
              <a:t>μεταξύ των φαρμάκων έχει σαν αποτέλεσμα είτε τοξική δράση είτε έλλειψη θεραπευτικού αποτελέσματος. Η χημική ασυμβατότητα μπορεί να μην είναι ορατή.</a:t>
            </a:r>
          </a:p>
          <a:p>
            <a:r>
              <a:rPr lang="el-GR" dirty="0">
                <a:solidFill>
                  <a:srgbClr val="FF0000"/>
                </a:solidFill>
              </a:rPr>
              <a:t>Αστάθεια διαλύματος </a:t>
            </a:r>
            <a:r>
              <a:rPr lang="el-GR" dirty="0"/>
              <a:t>συμβαίνει όταν η δράση ενός φαρμάκου έχει επηρεαστεί σε σημαντικό  βαθμό λόγω παρατεταμένου χρόνου πρόσμειξης στο διάλυμα, υψηλής θερμοκρασίας ή παρατεταμένης έκθεσης στο φως. Άλλοι παράγοντες που επηρεάζουν τη σταθερότητα του διαλύματος είναι η δόση και η συγκέντρωση του φαρμάκου, ο αριθμός, ο τύπος και η σειρά των πρόσθετων ουσιών που τοποθετούνται σε αυτό καθώς και ο τύπος και ο όγκος του παρεντερικού διαλύματος.</a:t>
            </a:r>
          </a:p>
          <a:p>
            <a:r>
              <a:rPr lang="el-GR" dirty="0">
                <a:solidFill>
                  <a:srgbClr val="FF0000"/>
                </a:solidFill>
              </a:rPr>
              <a:t>Η θεραπευτική ασυμβατότητα </a:t>
            </a:r>
            <a:r>
              <a:rPr lang="el-GR" dirty="0"/>
              <a:t>συμβαίνει όταν ο ασθενής εμφανίσει κάποια ανεπιθύμητη αντίδραση που προκαλείται από ταυτόχρονη χορήγηση δύο ή περισσότερων ασύμβατων φαρμάκων, χωρίς να είναι απαραίτητη η χορήγηση από τον ίδιο αυλό.</a:t>
            </a:r>
          </a:p>
        </p:txBody>
      </p:sp>
    </p:spTree>
    <p:extLst>
      <p:ext uri="{BB962C8B-B14F-4D97-AF65-F5344CB8AC3E}">
        <p14:creationId xmlns:p14="http://schemas.microsoft.com/office/powerpoint/2010/main" val="2197003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A6E3E6-6ECA-40F6-A54D-EA7B991189AE}"/>
              </a:ext>
            </a:extLst>
          </p:cNvPr>
          <p:cNvSpPr>
            <a:spLocks noGrp="1"/>
          </p:cNvSpPr>
          <p:nvPr>
            <p:ph type="title"/>
          </p:nvPr>
        </p:nvSpPr>
        <p:spPr/>
        <p:txBody>
          <a:bodyPr/>
          <a:lstStyle/>
          <a:p>
            <a:r>
              <a:rPr lang="el-GR" dirty="0" err="1"/>
              <a:t>Φλεβοκέντηση</a:t>
            </a:r>
            <a:endParaRPr lang="el-GR" dirty="0"/>
          </a:p>
        </p:txBody>
      </p:sp>
      <p:sp>
        <p:nvSpPr>
          <p:cNvPr id="3" name="Θέση περιεχομένου 2">
            <a:extLst>
              <a:ext uri="{FF2B5EF4-FFF2-40B4-BE49-F238E27FC236}">
                <a16:creationId xmlns:a16="http://schemas.microsoft.com/office/drawing/2014/main" id="{00A660FA-35E6-4142-93C7-50762EA2E779}"/>
              </a:ext>
            </a:extLst>
          </p:cNvPr>
          <p:cNvSpPr>
            <a:spLocks noGrp="1"/>
          </p:cNvSpPr>
          <p:nvPr>
            <p:ph idx="1"/>
          </p:nvPr>
        </p:nvSpPr>
        <p:spPr/>
        <p:txBody>
          <a:bodyPr/>
          <a:lstStyle/>
          <a:p>
            <a:r>
              <a:rPr lang="el-GR" dirty="0"/>
              <a:t>Το σημείο φλεβοκέντησης στους ενήλικες είναι συνήθως η έσω επιφάνεια του αγκώνα και </a:t>
            </a:r>
            <a:r>
              <a:rPr lang="el-GR" dirty="0" err="1"/>
              <a:t>προτιμούνται</a:t>
            </a:r>
            <a:r>
              <a:rPr lang="el-GR" dirty="0"/>
              <a:t> οι μεγάλες φλέβες του βραχίονα που είναι η βασιλική, η κεφαλική και η λοξή ή μέση φλέβα που ενώνει τη βασιλική με την κεφαλική.</a:t>
            </a:r>
          </a:p>
          <a:p>
            <a:r>
              <a:rPr lang="el-GR" dirty="0"/>
              <a:t>Η επιλογή του κατάλληλου καθετήρα εξαρτάται από την κατάσταση του φλεβικού δικτύου του ασθενή και από την ποσότητα του διαλύματος που πρέπει να χορηγηθεί στη μονάδα του χρόνου.</a:t>
            </a:r>
          </a:p>
          <a:p>
            <a:endParaRPr lang="el-GR" dirty="0"/>
          </a:p>
        </p:txBody>
      </p:sp>
      <p:pic>
        <p:nvPicPr>
          <p:cNvPr id="5" name="Εικόνα 4">
            <a:extLst>
              <a:ext uri="{FF2B5EF4-FFF2-40B4-BE49-F238E27FC236}">
                <a16:creationId xmlns:a16="http://schemas.microsoft.com/office/drawing/2014/main" id="{0079FF5D-A398-44D7-9F56-D1FCEA09472C}"/>
              </a:ext>
            </a:extLst>
          </p:cNvPr>
          <p:cNvPicPr>
            <a:picLocks noChangeAspect="1"/>
          </p:cNvPicPr>
          <p:nvPr/>
        </p:nvPicPr>
        <p:blipFill>
          <a:blip r:embed="rId2"/>
          <a:stretch>
            <a:fillRect/>
          </a:stretch>
        </p:blipFill>
        <p:spPr>
          <a:xfrm>
            <a:off x="1280624" y="3972191"/>
            <a:ext cx="3345021" cy="2133944"/>
          </a:xfrm>
          <a:prstGeom prst="rect">
            <a:avLst/>
          </a:prstGeom>
        </p:spPr>
      </p:pic>
      <p:pic>
        <p:nvPicPr>
          <p:cNvPr id="6" name="Εικόνα 5">
            <a:extLst>
              <a:ext uri="{FF2B5EF4-FFF2-40B4-BE49-F238E27FC236}">
                <a16:creationId xmlns:a16="http://schemas.microsoft.com/office/drawing/2014/main" id="{E0034D5B-80A5-458C-A9BD-E312231AE793}"/>
              </a:ext>
            </a:extLst>
          </p:cNvPr>
          <p:cNvPicPr>
            <a:picLocks noChangeAspect="1"/>
          </p:cNvPicPr>
          <p:nvPr/>
        </p:nvPicPr>
        <p:blipFill>
          <a:blip r:embed="rId3"/>
          <a:stretch>
            <a:fillRect/>
          </a:stretch>
        </p:blipFill>
        <p:spPr>
          <a:xfrm>
            <a:off x="6422891" y="3930261"/>
            <a:ext cx="2733855" cy="2175874"/>
          </a:xfrm>
          <a:prstGeom prst="rect">
            <a:avLst/>
          </a:prstGeom>
        </p:spPr>
      </p:pic>
    </p:spTree>
    <p:extLst>
      <p:ext uri="{BB962C8B-B14F-4D97-AF65-F5344CB8AC3E}">
        <p14:creationId xmlns:p14="http://schemas.microsoft.com/office/powerpoint/2010/main" val="441246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C9EB2A-901A-45AB-AB05-708735FCA188}"/>
              </a:ext>
            </a:extLst>
          </p:cNvPr>
          <p:cNvSpPr>
            <a:spLocks noGrp="1"/>
          </p:cNvSpPr>
          <p:nvPr>
            <p:ph type="title"/>
          </p:nvPr>
        </p:nvSpPr>
        <p:spPr/>
        <p:txBody>
          <a:bodyPr/>
          <a:lstStyle/>
          <a:p>
            <a:r>
              <a:rPr lang="el-GR" dirty="0" err="1"/>
              <a:t>Φλεβοκέντηση</a:t>
            </a:r>
            <a:endParaRPr lang="el-GR" dirty="0"/>
          </a:p>
        </p:txBody>
      </p:sp>
      <p:sp>
        <p:nvSpPr>
          <p:cNvPr id="3" name="Θέση περιεχομένου 2">
            <a:extLst>
              <a:ext uri="{FF2B5EF4-FFF2-40B4-BE49-F238E27FC236}">
                <a16:creationId xmlns:a16="http://schemas.microsoft.com/office/drawing/2014/main" id="{111205BF-C5CA-4C71-8AC7-23EB8A89D4A0}"/>
              </a:ext>
            </a:extLst>
          </p:cNvPr>
          <p:cNvSpPr>
            <a:spLocks noGrp="1"/>
          </p:cNvSpPr>
          <p:nvPr>
            <p:ph idx="1"/>
          </p:nvPr>
        </p:nvSpPr>
        <p:spPr/>
        <p:txBody>
          <a:bodyPr/>
          <a:lstStyle/>
          <a:p>
            <a:r>
              <a:rPr lang="el-GR" dirty="0"/>
              <a:t>Η φλέβα που θα επιλεχθεί, θα πρέπει να είναι ορατή, ψηλαφητή και με εύρος μεγαλύτερο από</a:t>
            </a:r>
          </a:p>
          <a:p>
            <a:r>
              <a:rPr lang="el-GR" dirty="0"/>
              <a:t>τη διάμετρο της βελόνας ή του καθετήρα. Παράλληλα, το σημείο της φλεβοκέντησης θα πρέπει</a:t>
            </a:r>
          </a:p>
          <a:p>
            <a:r>
              <a:rPr lang="el-GR" dirty="0"/>
              <a:t>να μην παρουσιάζει οίδημα, φλεγμονή, ουλές, ή τραυματισμένες φλέβες από προηγούμενες απόπειρες φλεβοκέντησης.</a:t>
            </a:r>
          </a:p>
          <a:p>
            <a:endParaRPr lang="el-GR" dirty="0"/>
          </a:p>
          <a:p>
            <a:endParaRPr lang="el-GR" dirty="0"/>
          </a:p>
        </p:txBody>
      </p:sp>
      <p:pic>
        <p:nvPicPr>
          <p:cNvPr id="4" name="Εικόνα 3">
            <a:extLst>
              <a:ext uri="{FF2B5EF4-FFF2-40B4-BE49-F238E27FC236}">
                <a16:creationId xmlns:a16="http://schemas.microsoft.com/office/drawing/2014/main" id="{1CE076DF-7694-4F0E-B090-CCEAD39FAD8E}"/>
              </a:ext>
            </a:extLst>
          </p:cNvPr>
          <p:cNvPicPr>
            <a:picLocks noChangeAspect="1"/>
          </p:cNvPicPr>
          <p:nvPr/>
        </p:nvPicPr>
        <p:blipFill>
          <a:blip r:embed="rId2"/>
          <a:stretch>
            <a:fillRect/>
          </a:stretch>
        </p:blipFill>
        <p:spPr>
          <a:xfrm>
            <a:off x="864292" y="3771073"/>
            <a:ext cx="3736891" cy="2441606"/>
          </a:xfrm>
          <a:prstGeom prst="rect">
            <a:avLst/>
          </a:prstGeom>
        </p:spPr>
      </p:pic>
      <p:pic>
        <p:nvPicPr>
          <p:cNvPr id="5" name="Εικόνα 4">
            <a:extLst>
              <a:ext uri="{FF2B5EF4-FFF2-40B4-BE49-F238E27FC236}">
                <a16:creationId xmlns:a16="http://schemas.microsoft.com/office/drawing/2014/main" id="{205B70C2-1BC6-4884-B22A-E956654AF595}"/>
              </a:ext>
            </a:extLst>
          </p:cNvPr>
          <p:cNvPicPr>
            <a:picLocks noChangeAspect="1"/>
          </p:cNvPicPr>
          <p:nvPr/>
        </p:nvPicPr>
        <p:blipFill>
          <a:blip r:embed="rId3"/>
          <a:stretch>
            <a:fillRect/>
          </a:stretch>
        </p:blipFill>
        <p:spPr>
          <a:xfrm>
            <a:off x="5856382" y="3431501"/>
            <a:ext cx="3468873" cy="2781178"/>
          </a:xfrm>
          <a:prstGeom prst="rect">
            <a:avLst/>
          </a:prstGeom>
        </p:spPr>
      </p:pic>
    </p:spTree>
    <p:extLst>
      <p:ext uri="{BB962C8B-B14F-4D97-AF65-F5344CB8AC3E}">
        <p14:creationId xmlns:p14="http://schemas.microsoft.com/office/powerpoint/2010/main" val="1523694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8606F8A2-F5BD-438F-9F12-68590F9D29FF}"/>
              </a:ext>
            </a:extLst>
          </p:cNvPr>
          <p:cNvSpPr>
            <a:spLocks noGrp="1"/>
          </p:cNvSpPr>
          <p:nvPr>
            <p:ph type="title"/>
          </p:nvPr>
        </p:nvSpPr>
        <p:spPr/>
        <p:txBody>
          <a:bodyPr/>
          <a:lstStyle/>
          <a:p>
            <a:endParaRPr lang="el-GR"/>
          </a:p>
        </p:txBody>
      </p:sp>
      <p:pic>
        <p:nvPicPr>
          <p:cNvPr id="7" name="Θέση περιεχομένου 6">
            <a:extLst>
              <a:ext uri="{FF2B5EF4-FFF2-40B4-BE49-F238E27FC236}">
                <a16:creationId xmlns:a16="http://schemas.microsoft.com/office/drawing/2014/main" id="{D1DBFD36-E9FF-4065-BA18-09ABF284FB23}"/>
              </a:ext>
            </a:extLst>
          </p:cNvPr>
          <p:cNvPicPr>
            <a:picLocks noGrp="1" noChangeAspect="1"/>
          </p:cNvPicPr>
          <p:nvPr>
            <p:ph sz="half" idx="1"/>
          </p:nvPr>
        </p:nvPicPr>
        <p:blipFill>
          <a:blip r:embed="rId2"/>
          <a:stretch>
            <a:fillRect/>
          </a:stretch>
        </p:blipFill>
        <p:spPr>
          <a:xfrm>
            <a:off x="1096963" y="2574783"/>
            <a:ext cx="4938712" cy="2565684"/>
          </a:xfrm>
          <a:prstGeom prst="rect">
            <a:avLst/>
          </a:prstGeom>
        </p:spPr>
      </p:pic>
      <p:pic>
        <p:nvPicPr>
          <p:cNvPr id="8" name="Θέση περιεχομένου 7">
            <a:extLst>
              <a:ext uri="{FF2B5EF4-FFF2-40B4-BE49-F238E27FC236}">
                <a16:creationId xmlns:a16="http://schemas.microsoft.com/office/drawing/2014/main" id="{72811E75-4FAB-4CCA-899D-F855A136B924}"/>
              </a:ext>
            </a:extLst>
          </p:cNvPr>
          <p:cNvPicPr>
            <a:picLocks noGrp="1" noChangeAspect="1"/>
          </p:cNvPicPr>
          <p:nvPr>
            <p:ph sz="half" idx="2"/>
          </p:nvPr>
        </p:nvPicPr>
        <p:blipFill>
          <a:blip r:embed="rId3"/>
          <a:stretch>
            <a:fillRect/>
          </a:stretch>
        </p:blipFill>
        <p:spPr>
          <a:xfrm>
            <a:off x="6218238" y="2566491"/>
            <a:ext cx="4937125" cy="2582268"/>
          </a:xfrm>
          <a:prstGeom prst="rect">
            <a:avLst/>
          </a:prstGeom>
        </p:spPr>
      </p:pic>
    </p:spTree>
    <p:extLst>
      <p:ext uri="{BB962C8B-B14F-4D97-AF65-F5344CB8AC3E}">
        <p14:creationId xmlns:p14="http://schemas.microsoft.com/office/powerpoint/2010/main" val="15062884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633C2C-919A-4778-96BA-55F1A660E7A5}"/>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6111B8AD-D3F9-40AD-A156-6E825587564E}"/>
              </a:ext>
            </a:extLst>
          </p:cNvPr>
          <p:cNvPicPr>
            <a:picLocks noGrp="1" noChangeAspect="1"/>
          </p:cNvPicPr>
          <p:nvPr>
            <p:ph sz="half" idx="1"/>
          </p:nvPr>
        </p:nvPicPr>
        <p:blipFill>
          <a:blip r:embed="rId2"/>
          <a:stretch>
            <a:fillRect/>
          </a:stretch>
        </p:blipFill>
        <p:spPr>
          <a:xfrm>
            <a:off x="1096963" y="2574783"/>
            <a:ext cx="4938712" cy="2565684"/>
          </a:xfrm>
          <a:prstGeom prst="rect">
            <a:avLst/>
          </a:prstGeom>
        </p:spPr>
      </p:pic>
      <p:pic>
        <p:nvPicPr>
          <p:cNvPr id="6" name="Θέση περιεχομένου 5">
            <a:extLst>
              <a:ext uri="{FF2B5EF4-FFF2-40B4-BE49-F238E27FC236}">
                <a16:creationId xmlns:a16="http://schemas.microsoft.com/office/drawing/2014/main" id="{098605A5-4F78-4EC3-BD72-FC8703F0D9D3}"/>
              </a:ext>
            </a:extLst>
          </p:cNvPr>
          <p:cNvPicPr>
            <a:picLocks noGrp="1" noChangeAspect="1"/>
          </p:cNvPicPr>
          <p:nvPr>
            <p:ph sz="half" idx="2"/>
          </p:nvPr>
        </p:nvPicPr>
        <p:blipFill>
          <a:blip r:embed="rId3"/>
          <a:stretch>
            <a:fillRect/>
          </a:stretch>
        </p:blipFill>
        <p:spPr>
          <a:xfrm>
            <a:off x="6218238" y="2575195"/>
            <a:ext cx="4937125" cy="2564860"/>
          </a:xfrm>
          <a:prstGeom prst="rect">
            <a:avLst/>
          </a:prstGeom>
        </p:spPr>
      </p:pic>
    </p:spTree>
    <p:extLst>
      <p:ext uri="{BB962C8B-B14F-4D97-AF65-F5344CB8AC3E}">
        <p14:creationId xmlns:p14="http://schemas.microsoft.com/office/powerpoint/2010/main" val="42244310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BAD477-916C-41F4-84C2-2EE5609B5D30}"/>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4B3AEFF0-2E06-407A-9438-E5AFEB6E7AEA}"/>
              </a:ext>
            </a:extLst>
          </p:cNvPr>
          <p:cNvPicPr>
            <a:picLocks noGrp="1" noChangeAspect="1"/>
          </p:cNvPicPr>
          <p:nvPr>
            <p:ph sz="half" idx="1"/>
          </p:nvPr>
        </p:nvPicPr>
        <p:blipFill>
          <a:blip r:embed="rId2"/>
          <a:stretch>
            <a:fillRect/>
          </a:stretch>
        </p:blipFill>
        <p:spPr>
          <a:xfrm>
            <a:off x="1096963" y="2111907"/>
            <a:ext cx="4938712" cy="3491437"/>
          </a:xfrm>
          <a:prstGeom prst="rect">
            <a:avLst/>
          </a:prstGeom>
        </p:spPr>
      </p:pic>
      <p:pic>
        <p:nvPicPr>
          <p:cNvPr id="6" name="Θέση περιεχομένου 5">
            <a:extLst>
              <a:ext uri="{FF2B5EF4-FFF2-40B4-BE49-F238E27FC236}">
                <a16:creationId xmlns:a16="http://schemas.microsoft.com/office/drawing/2014/main" id="{24741CDE-49E2-436E-8918-0D32CCEE5ABF}"/>
              </a:ext>
            </a:extLst>
          </p:cNvPr>
          <p:cNvPicPr>
            <a:picLocks noGrp="1" noChangeAspect="1"/>
          </p:cNvPicPr>
          <p:nvPr>
            <p:ph sz="half" idx="2"/>
          </p:nvPr>
        </p:nvPicPr>
        <p:blipFill>
          <a:blip r:embed="rId3"/>
          <a:stretch>
            <a:fillRect/>
          </a:stretch>
        </p:blipFill>
        <p:spPr>
          <a:xfrm>
            <a:off x="6218238" y="2069213"/>
            <a:ext cx="4937125" cy="3576825"/>
          </a:xfrm>
          <a:prstGeom prst="rect">
            <a:avLst/>
          </a:prstGeom>
        </p:spPr>
      </p:pic>
    </p:spTree>
    <p:extLst>
      <p:ext uri="{BB962C8B-B14F-4D97-AF65-F5344CB8AC3E}">
        <p14:creationId xmlns:p14="http://schemas.microsoft.com/office/powerpoint/2010/main" val="4072606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130722-7FE3-4D95-9083-B3F9B99F3D25}"/>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8110368A-1CF5-4FA9-A3A2-074737ABD4B8}"/>
              </a:ext>
            </a:extLst>
          </p:cNvPr>
          <p:cNvPicPr>
            <a:picLocks noGrp="1" noChangeAspect="1"/>
          </p:cNvPicPr>
          <p:nvPr>
            <p:ph sz="half" idx="1"/>
          </p:nvPr>
        </p:nvPicPr>
        <p:blipFill>
          <a:blip r:embed="rId2"/>
          <a:stretch>
            <a:fillRect/>
          </a:stretch>
        </p:blipFill>
        <p:spPr>
          <a:xfrm>
            <a:off x="1096963" y="2065734"/>
            <a:ext cx="4938712" cy="3583782"/>
          </a:xfrm>
          <a:prstGeom prst="rect">
            <a:avLst/>
          </a:prstGeom>
        </p:spPr>
      </p:pic>
      <p:pic>
        <p:nvPicPr>
          <p:cNvPr id="6" name="Θέση περιεχομένου 5">
            <a:extLst>
              <a:ext uri="{FF2B5EF4-FFF2-40B4-BE49-F238E27FC236}">
                <a16:creationId xmlns:a16="http://schemas.microsoft.com/office/drawing/2014/main" id="{1E75E031-CA28-4108-9E74-D8A23795554A}"/>
              </a:ext>
            </a:extLst>
          </p:cNvPr>
          <p:cNvPicPr>
            <a:picLocks noGrp="1" noChangeAspect="1"/>
          </p:cNvPicPr>
          <p:nvPr>
            <p:ph sz="half" idx="2"/>
          </p:nvPr>
        </p:nvPicPr>
        <p:blipFill>
          <a:blip r:embed="rId3"/>
          <a:stretch>
            <a:fillRect/>
          </a:stretch>
        </p:blipFill>
        <p:spPr>
          <a:xfrm>
            <a:off x="6218238" y="2066310"/>
            <a:ext cx="4937125" cy="3582630"/>
          </a:xfrm>
          <a:prstGeom prst="rect">
            <a:avLst/>
          </a:prstGeom>
        </p:spPr>
      </p:pic>
    </p:spTree>
    <p:extLst>
      <p:ext uri="{BB962C8B-B14F-4D97-AF65-F5344CB8AC3E}">
        <p14:creationId xmlns:p14="http://schemas.microsoft.com/office/powerpoint/2010/main" val="1480765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DA3BB9-218E-4E7E-B165-77F3C254F5EA}"/>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5EC9CC2C-DDFF-41D1-96A3-8F75270F2AD7}"/>
              </a:ext>
            </a:extLst>
          </p:cNvPr>
          <p:cNvPicPr>
            <a:picLocks noGrp="1" noChangeAspect="1"/>
          </p:cNvPicPr>
          <p:nvPr>
            <p:ph sz="half" idx="1"/>
          </p:nvPr>
        </p:nvPicPr>
        <p:blipFill>
          <a:blip r:embed="rId2"/>
          <a:stretch>
            <a:fillRect/>
          </a:stretch>
        </p:blipFill>
        <p:spPr>
          <a:xfrm>
            <a:off x="1096963" y="2250300"/>
            <a:ext cx="4938712" cy="3214651"/>
          </a:xfrm>
          <a:prstGeom prst="rect">
            <a:avLst/>
          </a:prstGeom>
        </p:spPr>
      </p:pic>
      <p:pic>
        <p:nvPicPr>
          <p:cNvPr id="6" name="Θέση περιεχομένου 5">
            <a:extLst>
              <a:ext uri="{FF2B5EF4-FFF2-40B4-BE49-F238E27FC236}">
                <a16:creationId xmlns:a16="http://schemas.microsoft.com/office/drawing/2014/main" id="{20BF26C3-FFC9-4811-86C5-78200BD73C53}"/>
              </a:ext>
            </a:extLst>
          </p:cNvPr>
          <p:cNvPicPr>
            <a:picLocks noGrp="1" noChangeAspect="1"/>
          </p:cNvPicPr>
          <p:nvPr>
            <p:ph sz="half" idx="2"/>
          </p:nvPr>
        </p:nvPicPr>
        <p:blipFill>
          <a:blip r:embed="rId3"/>
          <a:stretch>
            <a:fillRect/>
          </a:stretch>
        </p:blipFill>
        <p:spPr>
          <a:xfrm>
            <a:off x="6218238" y="2244311"/>
            <a:ext cx="4937125" cy="3226629"/>
          </a:xfrm>
          <a:prstGeom prst="rect">
            <a:avLst/>
          </a:prstGeom>
        </p:spPr>
      </p:pic>
    </p:spTree>
    <p:extLst>
      <p:ext uri="{BB962C8B-B14F-4D97-AF65-F5344CB8AC3E}">
        <p14:creationId xmlns:p14="http://schemas.microsoft.com/office/powerpoint/2010/main" val="18190881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7937FE-6246-4C07-AE98-39A3C9221998}"/>
              </a:ext>
            </a:extLst>
          </p:cNvPr>
          <p:cNvSpPr>
            <a:spLocks noGrp="1"/>
          </p:cNvSpPr>
          <p:nvPr>
            <p:ph type="title"/>
          </p:nvPr>
        </p:nvSpPr>
        <p:spPr/>
        <p:txBody>
          <a:bodyPr/>
          <a:lstStyle/>
          <a:p>
            <a:r>
              <a:rPr lang="el-GR" dirty="0"/>
              <a:t>Τεκμηρίωση</a:t>
            </a:r>
          </a:p>
        </p:txBody>
      </p:sp>
      <p:sp>
        <p:nvSpPr>
          <p:cNvPr id="5" name="Θέση περιεχομένου 4">
            <a:extLst>
              <a:ext uri="{FF2B5EF4-FFF2-40B4-BE49-F238E27FC236}">
                <a16:creationId xmlns:a16="http://schemas.microsoft.com/office/drawing/2014/main" id="{7C6B2863-9616-4209-9D51-F04BEF949383}"/>
              </a:ext>
            </a:extLst>
          </p:cNvPr>
          <p:cNvSpPr>
            <a:spLocks noGrp="1"/>
          </p:cNvSpPr>
          <p:nvPr>
            <p:ph idx="1"/>
          </p:nvPr>
        </p:nvSpPr>
        <p:spPr/>
        <p:txBody>
          <a:bodyPr>
            <a:normAutofit/>
          </a:bodyPr>
          <a:lstStyle/>
          <a:p>
            <a:r>
              <a:rPr lang="el-GR" sz="2400" dirty="0"/>
              <a:t>Εισήχθη </a:t>
            </a:r>
            <a:r>
              <a:rPr lang="el-GR" sz="2400" dirty="0" err="1"/>
              <a:t>φλεβοκαθετήρας</a:t>
            </a:r>
            <a:r>
              <a:rPr lang="el-GR" sz="2400" dirty="0"/>
              <a:t> 20G στο δεξί χέρι στην κεφαλική φλέβα. Ο ασθενής δεν παραπονέθηκε.</a:t>
            </a:r>
          </a:p>
          <a:p>
            <a:r>
              <a:rPr lang="el-GR" sz="2400" dirty="0"/>
              <a:t> Ξεκίνησε ενδοφλέβια χορήγηση ορού </a:t>
            </a:r>
            <a:r>
              <a:rPr lang="el-GR" sz="2400" dirty="0" err="1"/>
              <a:t>DW</a:t>
            </a:r>
            <a:r>
              <a:rPr lang="el-GR" sz="2400" dirty="0"/>
              <a:t> 5% με ρυθμό χορήγησης 100 ml/</a:t>
            </a:r>
            <a:r>
              <a:rPr lang="el-GR" sz="2400" dirty="0" err="1"/>
              <a:t>hr</a:t>
            </a:r>
            <a:r>
              <a:rPr lang="el-GR" sz="2400" dirty="0"/>
              <a:t>. Η επανεκτίμηση του σημείου εισόδου του </a:t>
            </a:r>
            <a:r>
              <a:rPr lang="el-GR" sz="2400" dirty="0" err="1"/>
              <a:t>φλεβοκαθετήρα</a:t>
            </a:r>
            <a:r>
              <a:rPr lang="el-GR" sz="2400" dirty="0"/>
              <a:t> έδειξε απουσία διαρροής ή φλεβίτιδας.</a:t>
            </a:r>
          </a:p>
        </p:txBody>
      </p:sp>
    </p:spTree>
    <p:extLst>
      <p:ext uri="{BB962C8B-B14F-4D97-AF65-F5344CB8AC3E}">
        <p14:creationId xmlns:p14="http://schemas.microsoft.com/office/powerpoint/2010/main" val="13270851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2914143E-6A64-43B2-9732-B5F933BB53A5}"/>
              </a:ext>
            </a:extLst>
          </p:cNvPr>
          <p:cNvSpPr>
            <a:spLocks noGrp="1"/>
          </p:cNvSpPr>
          <p:nvPr>
            <p:ph type="title"/>
          </p:nvPr>
        </p:nvSpPr>
        <p:spPr/>
        <p:txBody>
          <a:bodyPr/>
          <a:lstStyle/>
          <a:p>
            <a:endParaRPr lang="el-GR"/>
          </a:p>
        </p:txBody>
      </p:sp>
      <p:pic>
        <p:nvPicPr>
          <p:cNvPr id="7" name="Θέση περιεχομένου 6">
            <a:extLst>
              <a:ext uri="{FF2B5EF4-FFF2-40B4-BE49-F238E27FC236}">
                <a16:creationId xmlns:a16="http://schemas.microsoft.com/office/drawing/2014/main" id="{292D8934-C806-43D9-A7D7-0A56C3CA8DCC}"/>
              </a:ext>
            </a:extLst>
          </p:cNvPr>
          <p:cNvPicPr>
            <a:picLocks noGrp="1" noChangeAspect="1"/>
          </p:cNvPicPr>
          <p:nvPr>
            <p:ph sz="half" idx="1"/>
          </p:nvPr>
        </p:nvPicPr>
        <p:blipFill>
          <a:blip r:embed="rId2"/>
          <a:stretch>
            <a:fillRect/>
          </a:stretch>
        </p:blipFill>
        <p:spPr>
          <a:xfrm>
            <a:off x="1249718" y="2411305"/>
            <a:ext cx="4633201" cy="2892640"/>
          </a:xfrm>
          <a:prstGeom prst="rect">
            <a:avLst/>
          </a:prstGeom>
        </p:spPr>
      </p:pic>
      <p:pic>
        <p:nvPicPr>
          <p:cNvPr id="8" name="Θέση περιεχομένου 7">
            <a:extLst>
              <a:ext uri="{FF2B5EF4-FFF2-40B4-BE49-F238E27FC236}">
                <a16:creationId xmlns:a16="http://schemas.microsoft.com/office/drawing/2014/main" id="{A850A105-798F-4261-9849-46923CCB76C9}"/>
              </a:ext>
            </a:extLst>
          </p:cNvPr>
          <p:cNvPicPr>
            <a:picLocks noGrp="1" noChangeAspect="1"/>
          </p:cNvPicPr>
          <p:nvPr>
            <p:ph sz="half" idx="2"/>
          </p:nvPr>
        </p:nvPicPr>
        <p:blipFill>
          <a:blip r:embed="rId3"/>
          <a:stretch>
            <a:fillRect/>
          </a:stretch>
        </p:blipFill>
        <p:spPr>
          <a:xfrm>
            <a:off x="6218238" y="2329229"/>
            <a:ext cx="4937125" cy="3056792"/>
          </a:xfrm>
          <a:prstGeom prst="rect">
            <a:avLst/>
          </a:prstGeom>
        </p:spPr>
      </p:pic>
    </p:spTree>
    <p:extLst>
      <p:ext uri="{BB962C8B-B14F-4D97-AF65-F5344CB8AC3E}">
        <p14:creationId xmlns:p14="http://schemas.microsoft.com/office/powerpoint/2010/main" val="1891573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8373FB-60AD-4704-9A54-F144B7A9FDF3}"/>
              </a:ext>
            </a:extLst>
          </p:cNvPr>
          <p:cNvSpPr>
            <a:spLocks noGrp="1"/>
          </p:cNvSpPr>
          <p:nvPr>
            <p:ph type="title"/>
          </p:nvPr>
        </p:nvSpPr>
        <p:spPr/>
        <p:txBody>
          <a:bodyPr/>
          <a:lstStyle/>
          <a:p>
            <a:r>
              <a:rPr lang="en-US" dirty="0"/>
              <a:t>Association for Professional in Infection Control and Epidemiology</a:t>
            </a:r>
            <a:endParaRPr lang="el-GR" dirty="0"/>
          </a:p>
        </p:txBody>
      </p:sp>
      <p:sp>
        <p:nvSpPr>
          <p:cNvPr id="3" name="Θέση περιεχομένου 2">
            <a:extLst>
              <a:ext uri="{FF2B5EF4-FFF2-40B4-BE49-F238E27FC236}">
                <a16:creationId xmlns:a16="http://schemas.microsoft.com/office/drawing/2014/main" id="{993B5F67-79CE-4966-99EE-CB971119B1AD}"/>
              </a:ext>
            </a:extLst>
          </p:cNvPr>
          <p:cNvSpPr>
            <a:spLocks noGrp="1"/>
          </p:cNvSpPr>
          <p:nvPr>
            <p:ph idx="1"/>
          </p:nvPr>
        </p:nvSpPr>
        <p:spPr/>
        <p:txBody>
          <a:bodyPr>
            <a:normAutofit fontScale="92500" lnSpcReduction="10000"/>
          </a:bodyPr>
          <a:lstStyle/>
          <a:p>
            <a:r>
              <a:rPr lang="el-GR" dirty="0"/>
              <a:t>Σύμφωνα με την </a:t>
            </a:r>
            <a:r>
              <a:rPr lang="en-US" dirty="0" err="1"/>
              <a:t>APIC</a:t>
            </a:r>
            <a:r>
              <a:rPr lang="en-US" dirty="0"/>
              <a:t> , η </a:t>
            </a:r>
            <a:r>
              <a:rPr lang="el-GR" dirty="0"/>
              <a:t>μετάδοση μικροβίων συμβαίνει εξαιτίας της λανθασμένης χρήσης των </a:t>
            </a:r>
            <a:r>
              <a:rPr lang="el-GR" dirty="0" err="1"/>
              <a:t>συριγγών</a:t>
            </a:r>
            <a:r>
              <a:rPr lang="el-GR" dirty="0"/>
              <a:t>. Προτείνει στους</a:t>
            </a:r>
            <a:r>
              <a:rPr lang="en-US" dirty="0"/>
              <a:t> </a:t>
            </a:r>
            <a:r>
              <a:rPr lang="el-GR" dirty="0"/>
              <a:t>επαγγελματίες υγείας, όταν χειρίζονται σύριγγες, τις παρακάτω ενέργειες:</a:t>
            </a:r>
          </a:p>
          <a:p>
            <a:r>
              <a:rPr lang="el-GR" dirty="0"/>
              <a:t>■■ Αφαιρέστε την αποστειρωμένη βελόνα ή και σύριγγα από τη συσκευασία λίγο πριν τη χρήση.</a:t>
            </a:r>
          </a:p>
          <a:p>
            <a:r>
              <a:rPr lang="el-GR" dirty="0"/>
              <a:t>■■ Ποτέ μην χρησιμοποιείτε μια σύριγγα για περισσότερους από έναν ασθενείς, ακόμη κι αν</a:t>
            </a:r>
            <a:r>
              <a:rPr lang="en-US" dirty="0"/>
              <a:t> </a:t>
            </a:r>
            <a:r>
              <a:rPr lang="el-GR" dirty="0"/>
              <a:t>έχετε αλλάξει τη βελόνα.</a:t>
            </a:r>
          </a:p>
          <a:p>
            <a:r>
              <a:rPr lang="el-GR" dirty="0"/>
              <a:t>■■ Χρησιμοποιείτε μια καινούργια σύριγγα και μια</a:t>
            </a:r>
            <a:r>
              <a:rPr lang="en-US" dirty="0"/>
              <a:t> </a:t>
            </a:r>
            <a:r>
              <a:rPr lang="el-GR" dirty="0"/>
              <a:t>καινούργια βελόνα για κάθε χρήση σε φιαλίδιο</a:t>
            </a:r>
            <a:r>
              <a:rPr lang="en-US" dirty="0"/>
              <a:t> </a:t>
            </a:r>
            <a:r>
              <a:rPr lang="el-GR" dirty="0"/>
              <a:t>ή ενδοφλέβιο διάλυμα.</a:t>
            </a:r>
          </a:p>
          <a:p>
            <a:r>
              <a:rPr lang="el-GR" dirty="0"/>
              <a:t>■■ Απορρίψτε τις χρησιμοποιημένες βελόνες και</a:t>
            </a:r>
            <a:r>
              <a:rPr lang="en-US" dirty="0"/>
              <a:t> </a:t>
            </a:r>
            <a:r>
              <a:rPr lang="el-GR" dirty="0"/>
              <a:t>σύριγγες στα ειδικά δοχεία απόρριψης αιχμηρών αντικειμένων.</a:t>
            </a:r>
          </a:p>
          <a:p>
            <a:r>
              <a:rPr lang="el-GR" dirty="0"/>
              <a:t>■■ Ποτέ μην αποθηκεύετε ή μεταφέρετε σύριγγες</a:t>
            </a:r>
            <a:r>
              <a:rPr lang="en-US" dirty="0"/>
              <a:t> </a:t>
            </a:r>
            <a:r>
              <a:rPr lang="el-GR" dirty="0"/>
              <a:t>σε ρούχα ή τις τσέπες σας.</a:t>
            </a:r>
          </a:p>
          <a:p>
            <a:r>
              <a:rPr lang="el-GR" dirty="0"/>
              <a:t>■■ Προετοιμάζετε τα φάρμακα για παρεντερική χορήγηση, αν είναι δυνατόν κοντά στον ασθενή.</a:t>
            </a:r>
            <a:endParaRPr lang="el-GR" sz="1800" dirty="0"/>
          </a:p>
          <a:p>
            <a:endParaRPr lang="el-GR" dirty="0"/>
          </a:p>
        </p:txBody>
      </p:sp>
    </p:spTree>
    <p:extLst>
      <p:ext uri="{BB962C8B-B14F-4D97-AF65-F5344CB8AC3E}">
        <p14:creationId xmlns:p14="http://schemas.microsoft.com/office/powerpoint/2010/main" val="16311756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3F00AA-D256-4A88-80A1-0AEFF97BB1F7}"/>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A147B85F-E274-4C7A-9245-0A1C063CBF9F}"/>
              </a:ext>
            </a:extLst>
          </p:cNvPr>
          <p:cNvPicPr>
            <a:picLocks noGrp="1" noChangeAspect="1"/>
          </p:cNvPicPr>
          <p:nvPr>
            <p:ph sz="half" idx="1"/>
          </p:nvPr>
        </p:nvPicPr>
        <p:blipFill>
          <a:blip r:embed="rId2"/>
          <a:stretch>
            <a:fillRect/>
          </a:stretch>
        </p:blipFill>
        <p:spPr>
          <a:xfrm>
            <a:off x="1096963" y="2729760"/>
            <a:ext cx="4938712" cy="2255730"/>
          </a:xfrm>
          <a:prstGeom prst="rect">
            <a:avLst/>
          </a:prstGeom>
        </p:spPr>
      </p:pic>
      <p:pic>
        <p:nvPicPr>
          <p:cNvPr id="6" name="Θέση περιεχομένου 5">
            <a:extLst>
              <a:ext uri="{FF2B5EF4-FFF2-40B4-BE49-F238E27FC236}">
                <a16:creationId xmlns:a16="http://schemas.microsoft.com/office/drawing/2014/main" id="{073508B9-1DC5-4DD0-971A-45660AA44C24}"/>
              </a:ext>
            </a:extLst>
          </p:cNvPr>
          <p:cNvPicPr>
            <a:picLocks noGrp="1" noChangeAspect="1"/>
          </p:cNvPicPr>
          <p:nvPr>
            <p:ph sz="half" idx="2"/>
          </p:nvPr>
        </p:nvPicPr>
        <p:blipFill>
          <a:blip r:embed="rId3"/>
          <a:stretch>
            <a:fillRect/>
          </a:stretch>
        </p:blipFill>
        <p:spPr>
          <a:xfrm>
            <a:off x="6638605" y="1846263"/>
            <a:ext cx="4096391" cy="4022725"/>
          </a:xfrm>
          <a:prstGeom prst="rect">
            <a:avLst/>
          </a:prstGeom>
        </p:spPr>
      </p:pic>
    </p:spTree>
    <p:extLst>
      <p:ext uri="{BB962C8B-B14F-4D97-AF65-F5344CB8AC3E}">
        <p14:creationId xmlns:p14="http://schemas.microsoft.com/office/powerpoint/2010/main" val="3326371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7843C4-D339-4E49-8819-DC45323D683F}"/>
              </a:ext>
            </a:extLst>
          </p:cNvPr>
          <p:cNvSpPr>
            <a:spLocks noGrp="1"/>
          </p:cNvSpPr>
          <p:nvPr>
            <p:ph type="title"/>
          </p:nvPr>
        </p:nvSpPr>
        <p:spPr/>
        <p:txBody>
          <a:bodyPr/>
          <a:lstStyle/>
          <a:p>
            <a:r>
              <a:rPr lang="el-GR" dirty="0"/>
              <a:t>Αντλίες έγχυσης φαρμάκων</a:t>
            </a:r>
          </a:p>
        </p:txBody>
      </p:sp>
      <p:pic>
        <p:nvPicPr>
          <p:cNvPr id="5" name="Θέση περιεχομένου 4">
            <a:extLst>
              <a:ext uri="{FF2B5EF4-FFF2-40B4-BE49-F238E27FC236}">
                <a16:creationId xmlns:a16="http://schemas.microsoft.com/office/drawing/2014/main" id="{F7835317-EA6F-483F-AC59-1E57378E72A2}"/>
              </a:ext>
            </a:extLst>
          </p:cNvPr>
          <p:cNvPicPr>
            <a:picLocks noGrp="1" noChangeAspect="1"/>
          </p:cNvPicPr>
          <p:nvPr>
            <p:ph sz="half" idx="1"/>
          </p:nvPr>
        </p:nvPicPr>
        <p:blipFill>
          <a:blip r:embed="rId2"/>
          <a:stretch>
            <a:fillRect/>
          </a:stretch>
        </p:blipFill>
        <p:spPr>
          <a:xfrm>
            <a:off x="1096963" y="2046350"/>
            <a:ext cx="4938712" cy="3622550"/>
          </a:xfrm>
          <a:prstGeom prst="rect">
            <a:avLst/>
          </a:prstGeom>
        </p:spPr>
      </p:pic>
      <p:pic>
        <p:nvPicPr>
          <p:cNvPr id="6" name="Θέση περιεχομένου 5">
            <a:extLst>
              <a:ext uri="{FF2B5EF4-FFF2-40B4-BE49-F238E27FC236}">
                <a16:creationId xmlns:a16="http://schemas.microsoft.com/office/drawing/2014/main" id="{2CFA95FA-4C37-4C4E-8D61-BB4285F0F195}"/>
              </a:ext>
            </a:extLst>
          </p:cNvPr>
          <p:cNvPicPr>
            <a:picLocks noGrp="1" noChangeAspect="1"/>
          </p:cNvPicPr>
          <p:nvPr>
            <p:ph sz="half" idx="2"/>
          </p:nvPr>
        </p:nvPicPr>
        <p:blipFill>
          <a:blip r:embed="rId3"/>
          <a:stretch>
            <a:fillRect/>
          </a:stretch>
        </p:blipFill>
        <p:spPr>
          <a:xfrm>
            <a:off x="6218238" y="2063698"/>
            <a:ext cx="4937125" cy="3587855"/>
          </a:xfrm>
          <a:prstGeom prst="rect">
            <a:avLst/>
          </a:prstGeom>
        </p:spPr>
      </p:pic>
    </p:spTree>
    <p:extLst>
      <p:ext uri="{BB962C8B-B14F-4D97-AF65-F5344CB8AC3E}">
        <p14:creationId xmlns:p14="http://schemas.microsoft.com/office/powerpoint/2010/main" val="21321152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209390-FD54-4484-98B4-0257B28D86C6}"/>
              </a:ext>
            </a:extLst>
          </p:cNvPr>
          <p:cNvSpPr>
            <a:spLocks noGrp="1"/>
          </p:cNvSpPr>
          <p:nvPr>
            <p:ph type="title"/>
          </p:nvPr>
        </p:nvSpPr>
        <p:spPr/>
        <p:txBody>
          <a:bodyPr/>
          <a:lstStyle/>
          <a:p>
            <a:r>
              <a:rPr lang="el-GR" dirty="0"/>
              <a:t>Τύποι εγχύσεως</a:t>
            </a:r>
          </a:p>
        </p:txBody>
      </p:sp>
      <p:sp>
        <p:nvSpPr>
          <p:cNvPr id="5" name="Θέση περιεχομένου 4">
            <a:extLst>
              <a:ext uri="{FF2B5EF4-FFF2-40B4-BE49-F238E27FC236}">
                <a16:creationId xmlns:a16="http://schemas.microsoft.com/office/drawing/2014/main" id="{AD21D0B9-C0DC-4337-B78B-5E5F7047A1DC}"/>
              </a:ext>
            </a:extLst>
          </p:cNvPr>
          <p:cNvSpPr>
            <a:spLocks noGrp="1"/>
          </p:cNvSpPr>
          <p:nvPr>
            <p:ph idx="1"/>
          </p:nvPr>
        </p:nvSpPr>
        <p:spPr/>
        <p:txBody>
          <a:bodyPr>
            <a:normAutofit/>
          </a:bodyPr>
          <a:lstStyle/>
          <a:p>
            <a:r>
              <a:rPr lang="el-GR" b="1" dirty="0">
                <a:solidFill>
                  <a:srgbClr val="FF0000"/>
                </a:solidFill>
              </a:rPr>
              <a:t>Συνεχής έγχυση: </a:t>
            </a:r>
            <a:r>
              <a:rPr lang="el-GR" dirty="0"/>
              <a:t>Κατά την συνεχή έγχυση γίνεται έγχυση όγκου (συνήθως 20 – 100 ml ανάλογα και με την σχεδίαση της αντλίας) και συχνότητα που εξαρτάται από την προγραμματισμένη ταχύτητα έγχυσης.</a:t>
            </a:r>
          </a:p>
          <a:p>
            <a:r>
              <a:rPr lang="el-GR" b="1" dirty="0">
                <a:solidFill>
                  <a:srgbClr val="FF0000"/>
                </a:solidFill>
              </a:rPr>
              <a:t>Διαλείπουσα έγχυση: </a:t>
            </a:r>
            <a:r>
              <a:rPr lang="el-GR" dirty="0"/>
              <a:t>Η διαλείπουσα έγχυση διαθέτει έναν «υψηλό» ρυθμό εγχύσεων εναλλασσόμενη από έναν προγραμματισμένο χαμηλό ρυθμό εγχύσεων, ώστε να παραμένει ο σωλήνας χορήγησης βατός.</a:t>
            </a:r>
          </a:p>
          <a:p>
            <a:r>
              <a:rPr lang="el-GR" b="1" dirty="0">
                <a:solidFill>
                  <a:srgbClr val="FF0000"/>
                </a:solidFill>
              </a:rPr>
              <a:t>Ελεγχόμενη από τον ασθενή έγχυση: </a:t>
            </a:r>
            <a:r>
              <a:rPr lang="el-GR" dirty="0"/>
              <a:t>είναι μια μορφή κατ’ επίκληση έγχυσης. Στην περίπτωση αυτή ο ρυθμός έγχυσης ρυθμίζεται είτε από αισθητήρα πίεσης είτε χειροκίνητα μέσω διακόπτη που πατά ο ασθενής. Η μέθοδος αυτή βρίσκει εφαρμογή στην κατ' επίκληση αναλγησία (</a:t>
            </a:r>
            <a:r>
              <a:rPr lang="el-GR" dirty="0" err="1"/>
              <a:t>Patient</a:t>
            </a:r>
            <a:r>
              <a:rPr lang="en-US" dirty="0"/>
              <a:t>Control Analgesia, </a:t>
            </a:r>
            <a:r>
              <a:rPr lang="en-US" dirty="0" err="1"/>
              <a:t>PCA</a:t>
            </a:r>
            <a:r>
              <a:rPr lang="en-US" dirty="0"/>
              <a:t>).</a:t>
            </a:r>
            <a:endParaRPr lang="el-GR" dirty="0"/>
          </a:p>
        </p:txBody>
      </p:sp>
    </p:spTree>
    <p:extLst>
      <p:ext uri="{BB962C8B-B14F-4D97-AF65-F5344CB8AC3E}">
        <p14:creationId xmlns:p14="http://schemas.microsoft.com/office/powerpoint/2010/main" val="1539930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897E98-0B16-4426-8084-B2A050800E1E}"/>
              </a:ext>
            </a:extLst>
          </p:cNvPr>
          <p:cNvSpPr>
            <a:spLocks noGrp="1"/>
          </p:cNvSpPr>
          <p:nvPr>
            <p:ph type="title"/>
          </p:nvPr>
        </p:nvSpPr>
        <p:spPr>
          <a:solidFill>
            <a:schemeClr val="bg2"/>
          </a:solidFill>
        </p:spPr>
        <p:txBody>
          <a:bodyPr>
            <a:normAutofit/>
          </a:bodyPr>
          <a:lstStyle/>
          <a:p>
            <a:r>
              <a:rPr lang="el-GR" sz="4400" b="1" dirty="0"/>
              <a:t>Παράγοντες που Επηρεάζουν Θετικά τη</a:t>
            </a:r>
            <a:br>
              <a:rPr lang="el-GR" sz="4400" b="1" dirty="0"/>
            </a:br>
            <a:r>
              <a:rPr lang="el-GR" sz="4400" b="1" dirty="0"/>
              <a:t>Διαδικασία της Παρεντερικής Χορήγησης</a:t>
            </a:r>
            <a:endParaRPr lang="el-GR" sz="4400" dirty="0"/>
          </a:p>
        </p:txBody>
      </p:sp>
      <p:sp>
        <p:nvSpPr>
          <p:cNvPr id="3" name="Θέση περιεχομένου 2">
            <a:extLst>
              <a:ext uri="{FF2B5EF4-FFF2-40B4-BE49-F238E27FC236}">
                <a16:creationId xmlns:a16="http://schemas.microsoft.com/office/drawing/2014/main" id="{79DC1BD8-0AA0-4CAD-B7AA-A65FAA3C592A}"/>
              </a:ext>
            </a:extLst>
          </p:cNvPr>
          <p:cNvSpPr>
            <a:spLocks noGrp="1"/>
          </p:cNvSpPr>
          <p:nvPr>
            <p:ph idx="1"/>
          </p:nvPr>
        </p:nvSpPr>
        <p:spPr/>
        <p:txBody>
          <a:bodyPr>
            <a:normAutofit lnSpcReduction="10000"/>
          </a:bodyPr>
          <a:lstStyle/>
          <a:p>
            <a:r>
              <a:rPr lang="el-GR" dirty="0"/>
              <a:t>Παράγοντες που μπορεί να επηρεάσουν θετικά τη διαδικασία της ένεσης είναι:</a:t>
            </a:r>
          </a:p>
          <a:p>
            <a:pPr>
              <a:buFont typeface="Wingdings" panose="05000000000000000000" pitchFamily="2" charset="2"/>
              <a:buChar char="§"/>
            </a:pPr>
            <a:r>
              <a:rPr lang="el-GR" dirty="0"/>
              <a:t> η αναφορά του ονόματός μας στον ασθενή πριν τη διαδικασία,</a:t>
            </a:r>
          </a:p>
          <a:p>
            <a:pPr>
              <a:buFont typeface="Wingdings" panose="05000000000000000000" pitchFamily="2" charset="2"/>
              <a:buChar char="§"/>
            </a:pPr>
            <a:r>
              <a:rPr lang="el-GR" dirty="0"/>
              <a:t> η  επιβεβαίωση του ονόματος του ασθενή, </a:t>
            </a:r>
          </a:p>
          <a:p>
            <a:pPr>
              <a:buFont typeface="Wingdings" panose="05000000000000000000" pitchFamily="2" charset="2"/>
              <a:buChar char="§"/>
            </a:pPr>
            <a:r>
              <a:rPr lang="el-GR" dirty="0"/>
              <a:t> ο έλεγχος για τυχόν αλλεργίες ή αντενδείξεις,</a:t>
            </a:r>
          </a:p>
          <a:p>
            <a:pPr>
              <a:buFont typeface="Wingdings" panose="05000000000000000000" pitchFamily="2" charset="2"/>
              <a:buChar char="§"/>
            </a:pPr>
            <a:r>
              <a:rPr lang="el-GR" dirty="0"/>
              <a:t> η εξασφάλιση της συγκατάθεσης και της συνεργασίας του ασθενή,</a:t>
            </a:r>
          </a:p>
          <a:p>
            <a:pPr>
              <a:buFont typeface="Wingdings" panose="05000000000000000000" pitchFamily="2" charset="2"/>
              <a:buChar char="§"/>
            </a:pPr>
            <a:r>
              <a:rPr lang="el-GR" dirty="0"/>
              <a:t> η προετοιμασία του σημείου ένεσης (υγιεινή χεριών, έλεγχος ακεραιότητας δέρματος, αντισηψία περιοχής),</a:t>
            </a:r>
          </a:p>
          <a:p>
            <a:pPr>
              <a:buFont typeface="Wingdings" panose="05000000000000000000" pitchFamily="2" charset="2"/>
              <a:buChar char="§"/>
            </a:pPr>
            <a:r>
              <a:rPr lang="el-GR" dirty="0"/>
              <a:t> η προετοιμασία του υλικού,</a:t>
            </a:r>
          </a:p>
          <a:p>
            <a:pPr>
              <a:buFont typeface="Wingdings" panose="05000000000000000000" pitchFamily="2" charset="2"/>
              <a:buChar char="§"/>
            </a:pPr>
            <a:r>
              <a:rPr lang="el-GR" dirty="0"/>
              <a:t> η επίδειξη σεβασμού προς τον ασθενή κατά τη διάρκεια της διαδικασίας και η σωστή απομάκρυνση του </a:t>
            </a:r>
            <a:r>
              <a:rPr lang="el-GR" dirty="0" err="1"/>
              <a:t>χρησιμοποιηθέντος</a:t>
            </a:r>
            <a:r>
              <a:rPr lang="el-GR" dirty="0"/>
              <a:t> υλικού. </a:t>
            </a:r>
          </a:p>
        </p:txBody>
      </p:sp>
    </p:spTree>
    <p:extLst>
      <p:ext uri="{BB962C8B-B14F-4D97-AF65-F5344CB8AC3E}">
        <p14:creationId xmlns:p14="http://schemas.microsoft.com/office/powerpoint/2010/main" val="3227333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B38332-2F9C-4D2E-B7E6-001A6E06A5E9}"/>
              </a:ext>
            </a:extLst>
          </p:cNvPr>
          <p:cNvSpPr>
            <a:spLocks noGrp="1"/>
          </p:cNvSpPr>
          <p:nvPr>
            <p:ph type="title"/>
          </p:nvPr>
        </p:nvSpPr>
        <p:spPr/>
        <p:txBody>
          <a:bodyPr/>
          <a:lstStyle/>
          <a:p>
            <a:r>
              <a:rPr lang="el-GR" b="1" dirty="0"/>
              <a:t>Προετοιμασία Ασθενή - Συγκατάθεση</a:t>
            </a:r>
            <a:endParaRPr lang="el-GR" dirty="0"/>
          </a:p>
        </p:txBody>
      </p:sp>
      <p:sp>
        <p:nvSpPr>
          <p:cNvPr id="3" name="Θέση περιεχομένου 2">
            <a:extLst>
              <a:ext uri="{FF2B5EF4-FFF2-40B4-BE49-F238E27FC236}">
                <a16:creationId xmlns:a16="http://schemas.microsoft.com/office/drawing/2014/main" id="{08FCF5F7-2F69-4B3E-AF7B-D8D3E68EF4C9}"/>
              </a:ext>
            </a:extLst>
          </p:cNvPr>
          <p:cNvSpPr>
            <a:spLocks noGrp="1"/>
          </p:cNvSpPr>
          <p:nvPr>
            <p:ph idx="1"/>
          </p:nvPr>
        </p:nvSpPr>
        <p:spPr/>
        <p:txBody>
          <a:bodyPr>
            <a:normAutofit/>
          </a:bodyPr>
          <a:lstStyle/>
          <a:p>
            <a:pPr>
              <a:buFont typeface="Arial" panose="020B0604020202020204" pitchFamily="34" charset="0"/>
              <a:buChar char="•"/>
            </a:pPr>
            <a:r>
              <a:rPr lang="el-GR" sz="2400" dirty="0"/>
              <a:t>Πριν από τη διαδικασία της ένεσης, θα πρέπει να εξασφαλιστεί η συνεργασία του ασθενή. </a:t>
            </a:r>
          </a:p>
          <a:p>
            <a:pPr>
              <a:buFont typeface="Arial" panose="020B0604020202020204" pitchFamily="34" charset="0"/>
              <a:buChar char="•"/>
            </a:pPr>
            <a:r>
              <a:rPr lang="el-GR" sz="2400" dirty="0"/>
              <a:t>Αν υπάρχει υποψία ότι ο ασθενής δεν καταλαβαίνει ή έχει νοητική στέρηση, ζητείται η συγκατάθεση του πλησιέστερου συγγενή. Οι πληροφορίες πρέπει να περιλαμβάνουν τον λόγο για τον οποίο γίνεται η ένεση, την περιοχή όπου θα γίνει η ένεση, τον τρόπο που θα πραγματοποιηθεί η διαδικασία, τους κινδύνους και τα οφέλη της ένεσης καθώς και τις πιθανές παρενέργειες του φαρμάκου. </a:t>
            </a:r>
          </a:p>
          <a:p>
            <a:pPr>
              <a:buFont typeface="Arial" panose="020B0604020202020204" pitchFamily="34" charset="0"/>
              <a:buChar char="•"/>
            </a:pPr>
            <a:r>
              <a:rPr lang="el-GR" sz="2400" dirty="0"/>
              <a:t>Παράλληλα, θα πρέπει να προτείνεται εναλλακτική οδός χορήγησης για έναν ασθενή που φοβάται τις ενέσεις.</a:t>
            </a:r>
          </a:p>
        </p:txBody>
      </p:sp>
    </p:spTree>
    <p:extLst>
      <p:ext uri="{BB962C8B-B14F-4D97-AF65-F5344CB8AC3E}">
        <p14:creationId xmlns:p14="http://schemas.microsoft.com/office/powerpoint/2010/main" val="3166466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DF2530F8-1A86-4268-9A75-3F037B851C2B}"/>
              </a:ext>
            </a:extLst>
          </p:cNvPr>
          <p:cNvSpPr>
            <a:spLocks noGrp="1"/>
          </p:cNvSpPr>
          <p:nvPr>
            <p:ph type="title"/>
          </p:nvPr>
        </p:nvSpPr>
        <p:spPr/>
        <p:txBody>
          <a:bodyPr/>
          <a:lstStyle/>
          <a:p>
            <a:r>
              <a:rPr lang="el-GR" b="1" dirty="0"/>
              <a:t>Αναρρόφηση Φαρμάκου από Αμπούλα</a:t>
            </a:r>
            <a:endParaRPr lang="el-GR" dirty="0"/>
          </a:p>
        </p:txBody>
      </p:sp>
      <p:pic>
        <p:nvPicPr>
          <p:cNvPr id="4" name="Θέση περιεχομένου 3">
            <a:extLst>
              <a:ext uri="{FF2B5EF4-FFF2-40B4-BE49-F238E27FC236}">
                <a16:creationId xmlns:a16="http://schemas.microsoft.com/office/drawing/2014/main" id="{F5D37AD7-5BC0-4DE4-8EA6-FEBEC6BB17FA}"/>
              </a:ext>
            </a:extLst>
          </p:cNvPr>
          <p:cNvPicPr>
            <a:picLocks noGrp="1" noChangeAspect="1"/>
          </p:cNvPicPr>
          <p:nvPr>
            <p:ph sz="half" idx="1"/>
          </p:nvPr>
        </p:nvPicPr>
        <p:blipFill>
          <a:blip r:embed="rId2"/>
          <a:stretch>
            <a:fillRect/>
          </a:stretch>
        </p:blipFill>
        <p:spPr>
          <a:xfrm>
            <a:off x="1769192" y="1846263"/>
            <a:ext cx="3594253" cy="4022725"/>
          </a:xfrm>
          <a:prstGeom prst="rect">
            <a:avLst/>
          </a:prstGeom>
        </p:spPr>
      </p:pic>
      <p:sp>
        <p:nvSpPr>
          <p:cNvPr id="7" name="Θέση περιεχομένου 6">
            <a:extLst>
              <a:ext uri="{FF2B5EF4-FFF2-40B4-BE49-F238E27FC236}">
                <a16:creationId xmlns:a16="http://schemas.microsoft.com/office/drawing/2014/main" id="{F12F2C26-DFB5-4FAA-BB18-9465B9F7D9FB}"/>
              </a:ext>
            </a:extLst>
          </p:cNvPr>
          <p:cNvSpPr>
            <a:spLocks noGrp="1"/>
          </p:cNvSpPr>
          <p:nvPr>
            <p:ph sz="half" idx="2"/>
          </p:nvPr>
        </p:nvSpPr>
        <p:spPr/>
        <p:txBody>
          <a:bodyPr/>
          <a:lstStyle/>
          <a:p>
            <a:r>
              <a:rPr lang="el-GR" dirty="0">
                <a:latin typeface="UB-Helvetica"/>
              </a:rPr>
              <a:t>Η αμπούλα είναι ένα γυάλινο φιαλίδιο που περιέχει μία μόνο δόση του φαρμάκου για παρεντερική χορήγηση. </a:t>
            </a:r>
          </a:p>
          <a:p>
            <a:r>
              <a:rPr lang="el-GR" dirty="0">
                <a:latin typeface="UB-Helvetica"/>
              </a:rPr>
              <a:t>Σε περίπτωση που δεν χρησιμοποιείται όλο το φάρμακο, το υπόλοιπο πρέπει να απορρίπτεται.</a:t>
            </a:r>
            <a:endParaRPr lang="el-GR" dirty="0"/>
          </a:p>
          <a:p>
            <a:endParaRPr lang="el-GR" dirty="0"/>
          </a:p>
        </p:txBody>
      </p:sp>
    </p:spTree>
    <p:extLst>
      <p:ext uri="{BB962C8B-B14F-4D97-AF65-F5344CB8AC3E}">
        <p14:creationId xmlns:p14="http://schemas.microsoft.com/office/powerpoint/2010/main" val="1193924847"/>
      </p:ext>
    </p:extLst>
  </p:cSld>
  <p:clrMapOvr>
    <a:masterClrMapping/>
  </p:clrMapOvr>
</p:sld>
</file>

<file path=ppt/theme/theme1.xml><?xml version="1.0" encoding="utf-8"?>
<a:theme xmlns:a="http://schemas.openxmlformats.org/drawingml/2006/main" name="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158</TotalTime>
  <Words>3409</Words>
  <Application>Microsoft Office PowerPoint</Application>
  <PresentationFormat>Ευρεία οθόνη</PresentationFormat>
  <Paragraphs>212</Paragraphs>
  <Slides>62</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62</vt:i4>
      </vt:variant>
    </vt:vector>
  </HeadingPairs>
  <TitlesOfParts>
    <vt:vector size="68" baseType="lpstr">
      <vt:lpstr>Arial</vt:lpstr>
      <vt:lpstr>Calibri</vt:lpstr>
      <vt:lpstr>Calibri Light</vt:lpstr>
      <vt:lpstr>UB-Helvetica</vt:lpstr>
      <vt:lpstr>Wingdings</vt:lpstr>
      <vt:lpstr>Ανασκόπηση</vt:lpstr>
      <vt:lpstr>Οδοί χορήγησης φαρμάκων (ΙΙ)</vt:lpstr>
      <vt:lpstr>Παρεντερική Χορήγηση Φαρμάκων</vt:lpstr>
      <vt:lpstr>Σκοποί της Παρεντερικής Χορήγησης</vt:lpstr>
      <vt:lpstr>ΣΥΡΙΓΓΑ</vt:lpstr>
      <vt:lpstr>Βελόνη</vt:lpstr>
      <vt:lpstr>Association for Professional in Infection Control and Epidemiology</vt:lpstr>
      <vt:lpstr>Παράγοντες που Επηρεάζουν Θετικά τη Διαδικασία της Παρεντερικής Χορήγησης</vt:lpstr>
      <vt:lpstr>Προετοιμασία Ασθενή - Συγκατάθεση</vt:lpstr>
      <vt:lpstr>Αναρρόφηση Φαρμάκου από Αμπούλα</vt:lpstr>
      <vt:lpstr>Αναρρόφηση Φαρμάκου από Αμπούλα</vt:lpstr>
      <vt:lpstr>Αναρρόφηση Φαρμάκου από Αμπούλα</vt:lpstr>
      <vt:lpstr>Αναρρόφηση Φαρμάκου από Αμπούλα</vt:lpstr>
      <vt:lpstr>Αναρρόφηση Φαρμάκου από Αμπούλα</vt:lpstr>
      <vt:lpstr>Αναρρόφηση Φαρμάκου από Αμπούλα</vt:lpstr>
      <vt:lpstr>Αναρρόφηση φαρμάκου από φιαλίδιο</vt:lpstr>
      <vt:lpstr>Αναρρόφηση φαρμάκου από φιαλίδιο</vt:lpstr>
      <vt:lpstr>Αναρρόφηση φαρμάκου από φιαλίδιο</vt:lpstr>
      <vt:lpstr>Αναρρόφηση φαρμάκου από φιαλίδιο</vt:lpstr>
      <vt:lpstr>Διαχείριση Ενδομυϊκής Ένεσης (Intramuscular – IM)</vt:lpstr>
      <vt:lpstr>Διαχείριση Ενδομυϊκής Ένεσης (Intramuscular – IM)</vt:lpstr>
      <vt:lpstr>Διαχείριση Ενδομυϊκής Ένεσης (Intramuscular – IM)</vt:lpstr>
      <vt:lpstr>Διαχείριση Ενδομυϊκής Ένεσης (Intramuscular – IM)</vt:lpstr>
      <vt:lpstr>Διαχείριση Ενδομυϊκής Ένεσης (Intramuscular – IM)</vt:lpstr>
      <vt:lpstr>Διαχείριση Ενδομυϊκής Ένεσης (Intramuscular – IM)</vt:lpstr>
      <vt:lpstr>Διαχείριση Ενδομυϊκής Ένεσης (Intramuscular – IM)</vt:lpstr>
      <vt:lpstr>Διαχείριση Ενδομυϊκής Ένεσης</vt:lpstr>
      <vt:lpstr>Διαχείριση Ενδομυϊκής Ένεσης (Intramuscular – IM)</vt:lpstr>
      <vt:lpstr>Τεκμηρίωση</vt:lpstr>
      <vt:lpstr>Διαχείριση Ενδοδερμικής Ένεσης</vt:lpstr>
      <vt:lpstr>Διαχείριση Ενδοδερμικής Ένεσης</vt:lpstr>
      <vt:lpstr>Διαχείριση Ενδοδερμικής Ένεσης</vt:lpstr>
      <vt:lpstr>Διαχείριση Ενδοδερμικής Ένεσης</vt:lpstr>
      <vt:lpstr>Τεκμηρίωση</vt:lpstr>
      <vt:lpstr>Διαχείριση υποδόριας ένεσης</vt:lpstr>
      <vt:lpstr>Διαχείριση υποδόριας ένεσης</vt:lpstr>
      <vt:lpstr>Διαχείριση υποδόριας ένεσης</vt:lpstr>
      <vt:lpstr>Διαχείριση υποδόριας ένεσης</vt:lpstr>
      <vt:lpstr>Διαχείριση υποδόριας ένεσης</vt:lpstr>
      <vt:lpstr>Τεκμηρίωση </vt:lpstr>
      <vt:lpstr>Χρήσιμη γνώση</vt:lpstr>
      <vt:lpstr>Ενδοφλέβια Οδός Χορήγησης (Intravenous – IV)</vt:lpstr>
      <vt:lpstr>Ενδοφλέβια Οδός Χορήγησης-Μειονεκτήματα</vt:lpstr>
      <vt:lpstr>Ενδοφλέβια Οδός Χορήγησης </vt:lpstr>
      <vt:lpstr>Ενδοφλέβια Διαλύματα</vt:lpstr>
      <vt:lpstr>Νοσηλευτικές Ευθύνες κατά την Ενδοφλέβια Έγχυση Υγρών και Φαρμάκων</vt:lpstr>
      <vt:lpstr>Παράγοντες που Επηρεάζουν την Ενδοφλέβια Χορήγηση και Πρέπει να Λαμβάνονται Υπόψη από τους Νοσηλευτές</vt:lpstr>
      <vt:lpstr>Παράγοντες που Επηρεάζουν την Ενδοφλέβια Χορήγηση και Πρέπει να Λαμβάνονται Υπόψη από τους Νοσηλευτές</vt:lpstr>
      <vt:lpstr>Παράγοντες που Επηρεάζουν την Ενδοφλέβια Χορήγηση και Πρέπει να Λαμβάνονται Υπόψη από τους Νοσηλευτές</vt:lpstr>
      <vt:lpstr>Παράγοντες που Επηρεάζουν την Ενδοφλέβια Χορήγηση και Πρέπει να Λαμβάνονται Υπόψη από τους Νοσηλευτές</vt:lpstr>
      <vt:lpstr>Ασυμβατότητα Φαρμάκων</vt:lpstr>
      <vt:lpstr>Φλεβοκέντηση</vt:lpstr>
      <vt:lpstr>Φλεβοκέντηση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Τεκμηρίωση</vt:lpstr>
      <vt:lpstr>Παρουσίαση του PowerPoint</vt:lpstr>
      <vt:lpstr>Παρουσίαση του PowerPoint</vt:lpstr>
      <vt:lpstr>Αντλίες έγχυσης φαρμάκων</vt:lpstr>
      <vt:lpstr>Τύποι εγχύσεως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Οδοί χορήγησης φαρμάκων (ΙΙ)</dc:title>
  <dc:creator>Sofia</dc:creator>
  <cp:lastModifiedBy>Sofia</cp:lastModifiedBy>
  <cp:revision>41</cp:revision>
  <dcterms:created xsi:type="dcterms:W3CDTF">2023-03-18T16:15:45Z</dcterms:created>
  <dcterms:modified xsi:type="dcterms:W3CDTF">2023-03-18T18:54:14Z</dcterms:modified>
</cp:coreProperties>
</file>