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3A1CC3-2375-41D4-9E03-427CAF2A4C1A}"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FF16868-8199-4C2C-A5B1-63AEE139F88E}"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AD9FF7F-6988-44CC-821B-644E70CD2F73}"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12C299-16B2-4475-990D-751901EACC14}"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1/14/2021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34E6425-0181-43F2-84FC-787E803FD2F8}"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6E86A4C-8E40-4F87-A4F0-01A0687C5742}"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5E72C73-2D91-4E12-BA25-F0AA0C03599B}"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1/14/2021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hyperlink" Target="https://youtu.be/zVgZw2B5vF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youtu.be/16TdernO12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ansimera.gr/articles/242" TargetMode="External"/><Relationship Id="rId7" Type="http://schemas.openxmlformats.org/officeDocument/2006/relationships/hyperlink" Target="https://el.wikipedia.org/wiki/%CE%A4%CE%BF_%CE%BC%CE%B5%CE%B3%CE%AC%CE%BB%CE%BF_%CE%BC%CE%B1%CF%82_%CF%84%CF%83%CE%AF%CF%81%CE%BA%CE%BF" TargetMode="External"/><Relationship Id="rId2" Type="http://schemas.openxmlformats.org/officeDocument/2006/relationships/hyperlink" Target="https://el.wikipedia.org/wiki/%CE%95%CE%BB%CE%BB%CE%B7%CE%BD%CE%BF%CF%84%CE%BF%CF%85%CF%81%CE%BA%CE%B9%CE%BA%CF%8C%CF%82_%CF%80%CF%8C%CE%BB%CE%B5%CE%BC%CE%BF%CF%82_%CF%84%CE%BF%CF%85_1897" TargetMode="External"/><Relationship Id="rId1" Type="http://schemas.openxmlformats.org/officeDocument/2006/relationships/slideLayout" Target="../slideLayouts/slideLayout2.xml"/><Relationship Id="rId6" Type="http://schemas.openxmlformats.org/officeDocument/2006/relationships/hyperlink" Target="https://stratistoria.wordpress.com/1454-1900/18970405-ellinotourkikos/" TargetMode="External"/><Relationship Id="rId5" Type="http://schemas.openxmlformats.org/officeDocument/2006/relationships/hyperlink" Target="http://www.army.gr/sites/default/files/o_ellhnotoyrkikos_polemos_toy_1897.pdf" TargetMode="External"/><Relationship Id="rId4" Type="http://schemas.openxmlformats.org/officeDocument/2006/relationships/hyperlink" Target="https://www.in.gr/2019/04/05/plus/features/o-tapeinotikos-polemos-tou-1897-otan-oi-tourkoi-efthasan-mia-anasa-apo-tin-athin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52712B-E832-6A4D-A9E9-F972AB8A3237}"/>
              </a:ext>
            </a:extLst>
          </p:cNvPr>
          <p:cNvSpPr>
            <a:spLocks noGrp="1"/>
          </p:cNvSpPr>
          <p:nvPr>
            <p:ph type="ctrTitle"/>
          </p:nvPr>
        </p:nvSpPr>
        <p:spPr/>
        <p:txBody>
          <a:bodyPr/>
          <a:lstStyle/>
          <a:p>
            <a:r>
              <a:rPr lang="el-GR"/>
              <a:t>Ψευτοϊππότες</a:t>
            </a:r>
          </a:p>
        </p:txBody>
      </p:sp>
      <p:sp>
        <p:nvSpPr>
          <p:cNvPr id="3" name="Υπότιτλος 2">
            <a:extLst>
              <a:ext uri="{FF2B5EF4-FFF2-40B4-BE49-F238E27FC236}">
                <a16:creationId xmlns:a16="http://schemas.microsoft.com/office/drawing/2014/main" xmlns="" id="{AC3A814A-3C8F-1B4A-A164-36993031ED08}"/>
              </a:ext>
            </a:extLst>
          </p:cNvPr>
          <p:cNvSpPr>
            <a:spLocks noGrp="1"/>
          </p:cNvSpPr>
          <p:nvPr>
            <p:ph type="subTitle" idx="1"/>
          </p:nvPr>
        </p:nvSpPr>
        <p:spPr/>
        <p:txBody>
          <a:bodyPr>
            <a:normAutofit/>
          </a:bodyPr>
          <a:lstStyle/>
          <a:p>
            <a:r>
              <a:rPr lang="el-GR" sz="2000"/>
              <a:t>«Το μεγαλο μας τσιρκο», Ι. Καμπανελλη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2" y="470518"/>
            <a:ext cx="3471169" cy="5938422"/>
          </a:xfrm>
          <a:prstGeom prst="rect">
            <a:avLst/>
          </a:prstGeom>
        </p:spPr>
      </p:pic>
      <p:sp>
        <p:nvSpPr>
          <p:cNvPr id="5" name="TextBox 4"/>
          <p:cNvSpPr txBox="1"/>
          <p:nvPr/>
        </p:nvSpPr>
        <p:spPr>
          <a:xfrm>
            <a:off x="1154955" y="5377538"/>
            <a:ext cx="3704860" cy="646331"/>
          </a:xfrm>
          <a:prstGeom prst="rect">
            <a:avLst/>
          </a:prstGeom>
          <a:noFill/>
        </p:spPr>
        <p:txBody>
          <a:bodyPr wrap="none" rtlCol="0">
            <a:spAutoFit/>
          </a:bodyPr>
          <a:lstStyle/>
          <a:p>
            <a:r>
              <a:rPr lang="el-GR" dirty="0">
                <a:solidFill>
                  <a:schemeClr val="bg1"/>
                </a:solidFill>
              </a:rPr>
              <a:t>Καρμπαδάκη Ελένη</a:t>
            </a:r>
          </a:p>
          <a:p>
            <a:r>
              <a:rPr lang="el-GR" dirty="0">
                <a:solidFill>
                  <a:schemeClr val="bg1"/>
                </a:solidFill>
              </a:rPr>
              <a:t>Νεοελληνική Ιστορία και Θέατρο</a:t>
            </a:r>
            <a:endParaRPr lang="en-US" dirty="0">
              <a:solidFill>
                <a:schemeClr val="bg1"/>
              </a:solidFill>
            </a:endParaRPr>
          </a:p>
        </p:txBody>
      </p:sp>
    </p:spTree>
    <p:extLst>
      <p:ext uri="{BB962C8B-B14F-4D97-AF65-F5344CB8AC3E}">
        <p14:creationId xmlns:p14="http://schemas.microsoft.com/office/powerpoint/2010/main" val="311719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8CDBA20-5D25-024F-91AE-79A0FD340EE7}"/>
              </a:ext>
            </a:extLst>
          </p:cNvPr>
          <p:cNvSpPr>
            <a:spLocks noGrp="1"/>
          </p:cNvSpPr>
          <p:nvPr>
            <p:ph type="title"/>
          </p:nvPr>
        </p:nvSpPr>
        <p:spPr/>
        <p:txBody>
          <a:bodyPr/>
          <a:lstStyle/>
          <a:p>
            <a:r>
              <a:rPr lang="el-GR" dirty="0"/>
              <a:t>«Το Δερβένι κι ο Μενεξές παρεμένουν Ελληνικά».</a:t>
            </a:r>
          </a:p>
        </p:txBody>
      </p:sp>
      <p:sp>
        <p:nvSpPr>
          <p:cNvPr id="3" name="Θέση περιεχομένου 2">
            <a:extLst>
              <a:ext uri="{FF2B5EF4-FFF2-40B4-BE49-F238E27FC236}">
                <a16:creationId xmlns:a16="http://schemas.microsoft.com/office/drawing/2014/main" xmlns="" id="{1680F0D4-A369-014F-BD46-03D0917DFC02}"/>
              </a:ext>
            </a:extLst>
          </p:cNvPr>
          <p:cNvSpPr>
            <a:spLocks noGrp="1"/>
          </p:cNvSpPr>
          <p:nvPr>
            <p:ph idx="1"/>
          </p:nvPr>
        </p:nvSpPr>
        <p:spPr>
          <a:xfrm>
            <a:off x="1595486" y="2603500"/>
            <a:ext cx="8825659" cy="3416300"/>
          </a:xfrm>
        </p:spPr>
        <p:txBody>
          <a:bodyPr/>
          <a:lstStyle/>
          <a:p>
            <a:pPr marL="0" indent="0">
              <a:buNone/>
            </a:pPr>
            <a:r>
              <a:rPr lang="el-GR" b="0" i="0" dirty="0">
                <a:solidFill>
                  <a:schemeClr val="tx1"/>
                </a:solidFill>
                <a:effectLst/>
              </a:rPr>
              <a:t>Κατά τον </a:t>
            </a:r>
            <a:r>
              <a:rPr lang="el-GR" dirty="0">
                <a:solidFill>
                  <a:schemeClr val="tx1"/>
                </a:solidFill>
              </a:rPr>
              <a:t>Ελληνοτουρκικό πόλεμο του 1897 </a:t>
            </a:r>
            <a:r>
              <a:rPr lang="el-GR" b="0" i="0" dirty="0">
                <a:solidFill>
                  <a:schemeClr val="tx1"/>
                </a:solidFill>
                <a:effectLst/>
              </a:rPr>
              <a:t>η γραμμή Χασάν Μελούνας - Μελούνας - Μενεξέ αποτελούσε την οροθετική γραμμή του Βασιλείου της Ελλάδος και της Οθωμανικής Αυτοκρατορίας. Για την άμυνα του μετώπου Χασάν Μελούνας - Μελούνας που είναι απόσταση 4 χλμ. είχε διατεθεί δύναμη μόλις 3,5 λόχων με ουλαμό ευζώνων και ουλαμό πυροβολικού, πολύ ανεπαρκής για να συγκρατήσει οργανωμένη επίθεση. Ο αγώνας άρχισε στις </a:t>
            </a:r>
            <a:r>
              <a:rPr lang="el-GR" b="0" i="0" u="none" strike="noStrike" dirty="0">
                <a:solidFill>
                  <a:schemeClr val="tx1"/>
                </a:solidFill>
                <a:effectLst/>
              </a:rPr>
              <a:t>5 Απριλίου</a:t>
            </a:r>
            <a:r>
              <a:rPr lang="el-GR" b="0" i="0" dirty="0">
                <a:solidFill>
                  <a:schemeClr val="tx1"/>
                </a:solidFill>
                <a:effectLst/>
              </a:rPr>
              <a:t> του </a:t>
            </a:r>
            <a:r>
              <a:rPr lang="el-GR" b="0" i="0" u="none" strike="noStrike" dirty="0">
                <a:solidFill>
                  <a:schemeClr val="tx1"/>
                </a:solidFill>
                <a:effectLst/>
              </a:rPr>
              <a:t>1897</a:t>
            </a:r>
            <a:r>
              <a:rPr lang="el-GR" b="0" i="0" dirty="0">
                <a:solidFill>
                  <a:schemeClr val="tx1"/>
                </a:solidFill>
                <a:effectLst/>
              </a:rPr>
              <a:t> με προπαρασκευαστικές ενέργειες κατάληψης του Μενεξέ. Την επομένη το πρωί η Μελούνα είχε καταληφθεί πλήρως από τους Τούρκους με πολλές όμως απώλειες.</a:t>
            </a:r>
            <a:endParaRPr lang="el-GR" dirty="0">
              <a:solidFill>
                <a:schemeClr val="tx1"/>
              </a:solidFill>
            </a:endParaRPr>
          </a:p>
        </p:txBody>
      </p:sp>
    </p:spTree>
    <p:extLst>
      <p:ext uri="{BB962C8B-B14F-4D97-AF65-F5344CB8AC3E}">
        <p14:creationId xmlns:p14="http://schemas.microsoft.com/office/powerpoint/2010/main" val="235021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3" y="585926"/>
            <a:ext cx="8877669" cy="1686759"/>
          </a:xfrm>
        </p:spPr>
        <p:txBody>
          <a:bodyPr/>
          <a:lstStyle/>
          <a:p>
            <a:r>
              <a:rPr lang="el-GR" sz="3200" dirty="0"/>
              <a:t>«Απ’ τα χρεώγραφά μας θα τα οικονομήσουν, θα δώσουν και θα πάρουν, θα καλοκαρδίσουν...»</a:t>
            </a:r>
            <a:r>
              <a:rPr lang="el-GR" sz="2400" dirty="0"/>
              <a:t/>
            </a:r>
            <a:br>
              <a:rPr lang="el-GR" sz="2400" dirty="0"/>
            </a:br>
            <a:endParaRPr lang="en-US" sz="2400" dirty="0"/>
          </a:p>
        </p:txBody>
      </p:sp>
      <p:sp>
        <p:nvSpPr>
          <p:cNvPr id="3" name="Content Placeholder 2"/>
          <p:cNvSpPr>
            <a:spLocks noGrp="1"/>
          </p:cNvSpPr>
          <p:nvPr>
            <p:ph idx="1"/>
          </p:nvPr>
        </p:nvSpPr>
        <p:spPr>
          <a:xfrm>
            <a:off x="569028" y="2272685"/>
            <a:ext cx="8273131" cy="4081385"/>
          </a:xfrm>
        </p:spPr>
        <p:txBody>
          <a:bodyPr>
            <a:noAutofit/>
          </a:bodyPr>
          <a:lstStyle/>
          <a:p>
            <a:pPr marL="0" indent="0">
              <a:buNone/>
            </a:pPr>
            <a:r>
              <a:rPr lang="el-GR" dirty="0">
                <a:solidFill>
                  <a:schemeClr val="tx1"/>
                </a:solidFill>
              </a:rPr>
              <a:t>Γυαλίσαν τα κουμπιά, γυαλίσαν τα γαλόνια</a:t>
            </a:r>
            <a:br>
              <a:rPr lang="el-GR" dirty="0">
                <a:solidFill>
                  <a:schemeClr val="tx1"/>
                </a:solidFill>
              </a:rPr>
            </a:br>
            <a:r>
              <a:rPr lang="el-GR" dirty="0">
                <a:solidFill>
                  <a:schemeClr val="tx1"/>
                </a:solidFill>
              </a:rPr>
              <a:t>και πήγανε περίπατο με τα κανόνια</a:t>
            </a:r>
            <a:br>
              <a:rPr lang="el-GR" dirty="0">
                <a:solidFill>
                  <a:schemeClr val="tx1"/>
                </a:solidFill>
              </a:rPr>
            </a:br>
            <a:r>
              <a:rPr lang="el-GR" dirty="0">
                <a:solidFill>
                  <a:schemeClr val="tx1"/>
                </a:solidFill>
              </a:rPr>
              <a:t>πολεμικές ζημιές σε χρυσές δραχμούλες</a:t>
            </a:r>
            <a:br>
              <a:rPr lang="el-GR" dirty="0">
                <a:solidFill>
                  <a:schemeClr val="tx1"/>
                </a:solidFill>
              </a:rPr>
            </a:br>
            <a:r>
              <a:rPr lang="el-GR" dirty="0">
                <a:solidFill>
                  <a:schemeClr val="tx1"/>
                </a:solidFill>
              </a:rPr>
              <a:t>εκατομμύρια δυο χωριά οι ζωούλες.</a:t>
            </a:r>
            <a:br>
              <a:rPr lang="el-GR" dirty="0">
                <a:solidFill>
                  <a:schemeClr val="tx1"/>
                </a:solidFill>
              </a:rPr>
            </a:br>
            <a:r>
              <a:rPr lang="el-GR" dirty="0">
                <a:solidFill>
                  <a:schemeClr val="tx1"/>
                </a:solidFill>
              </a:rPr>
              <a:t/>
            </a:r>
            <a:br>
              <a:rPr lang="el-GR" dirty="0">
                <a:solidFill>
                  <a:schemeClr val="tx1"/>
                </a:solidFill>
              </a:rPr>
            </a:br>
            <a:r>
              <a:rPr lang="el-GR" dirty="0">
                <a:solidFill>
                  <a:schemeClr val="tx1"/>
                </a:solidFill>
              </a:rPr>
              <a:t>Και στο Σουλτάνο μέτρα για να ξεθυμώσει</a:t>
            </a:r>
            <a:br>
              <a:rPr lang="el-GR" dirty="0">
                <a:solidFill>
                  <a:schemeClr val="tx1"/>
                </a:solidFill>
              </a:rPr>
            </a:br>
            <a:r>
              <a:rPr lang="el-GR" dirty="0">
                <a:solidFill>
                  <a:schemeClr val="tx1"/>
                </a:solidFill>
              </a:rPr>
              <a:t>τη Θεσσαλία πίσω να μας ξαναδώσει</a:t>
            </a:r>
            <a:br>
              <a:rPr lang="el-GR" dirty="0">
                <a:solidFill>
                  <a:schemeClr val="tx1"/>
                </a:solidFill>
              </a:rPr>
            </a:br>
            <a:r>
              <a:rPr lang="el-GR" dirty="0">
                <a:solidFill>
                  <a:schemeClr val="tx1"/>
                </a:solidFill>
              </a:rPr>
              <a:t>ή τέσσερα ή πέντε εκατομμύρια λίρες.</a:t>
            </a:r>
            <a:br>
              <a:rPr lang="el-GR" dirty="0">
                <a:solidFill>
                  <a:schemeClr val="tx1"/>
                </a:solidFill>
              </a:rPr>
            </a:br>
            <a:r>
              <a:rPr lang="el-GR" dirty="0">
                <a:solidFill>
                  <a:schemeClr val="tx1"/>
                </a:solidFill>
              </a:rPr>
              <a:t>Κι εσύ στον ήλιο ξάπλωσε και μέτρα ψείρες.</a:t>
            </a:r>
            <a:br>
              <a:rPr lang="el-GR" dirty="0">
                <a:solidFill>
                  <a:schemeClr val="tx1"/>
                </a:solidFill>
              </a:rPr>
            </a:br>
            <a:r>
              <a:rPr lang="el-GR" dirty="0">
                <a:solidFill>
                  <a:schemeClr val="tx1"/>
                </a:solidFill>
              </a:rPr>
              <a:t/>
            </a:r>
            <a:br>
              <a:rPr lang="el-GR" dirty="0">
                <a:solidFill>
                  <a:schemeClr val="tx1"/>
                </a:solidFill>
              </a:rPr>
            </a:br>
            <a:r>
              <a:rPr lang="el-GR" dirty="0">
                <a:solidFill>
                  <a:schemeClr val="tx1"/>
                </a:solidFill>
              </a:rPr>
              <a:t>Απ’ τα χρεώγραφά μας θα τα οικονομήσουν</a:t>
            </a:r>
            <a:br>
              <a:rPr lang="el-GR" dirty="0">
                <a:solidFill>
                  <a:schemeClr val="tx1"/>
                </a:solidFill>
              </a:rPr>
            </a:br>
            <a:r>
              <a:rPr lang="el-GR" dirty="0">
                <a:solidFill>
                  <a:schemeClr val="tx1"/>
                </a:solidFill>
              </a:rPr>
              <a:t>θα δώσουν και θα πάρουν θα καλοκαρδίσουν</a:t>
            </a:r>
            <a:br>
              <a:rPr lang="el-GR" dirty="0">
                <a:solidFill>
                  <a:schemeClr val="tx1"/>
                </a:solidFill>
              </a:rPr>
            </a:br>
            <a:r>
              <a:rPr lang="el-GR" dirty="0">
                <a:solidFill>
                  <a:schemeClr val="tx1"/>
                </a:solidFill>
              </a:rPr>
              <a:t>οι ξένοι τραπεζίτες και οι κερδοσκόποι</a:t>
            </a:r>
            <a:br>
              <a:rPr lang="el-GR" dirty="0">
                <a:solidFill>
                  <a:schemeClr val="tx1"/>
                </a:solidFill>
              </a:rPr>
            </a:br>
            <a:r>
              <a:rPr lang="el-GR" dirty="0">
                <a:solidFill>
                  <a:schemeClr val="tx1"/>
                </a:solidFill>
              </a:rPr>
              <a:t>μισοτιμής πουλιούνται του φτωχού οι κόποι.</a:t>
            </a:r>
            <a:br>
              <a:rPr lang="el-GR" dirty="0">
                <a:solidFill>
                  <a:schemeClr val="tx1"/>
                </a:solidFill>
              </a:rPr>
            </a:br>
            <a:r>
              <a:rPr lang="el-GR" dirty="0">
                <a:solidFill>
                  <a:schemeClr val="tx1"/>
                </a:solidFill>
              </a:rPr>
              <a:t>Και τα δικά τους δάνεια πώς θα ξοφληθούνε</a:t>
            </a:r>
            <a:br>
              <a:rPr lang="el-GR" dirty="0">
                <a:solidFill>
                  <a:schemeClr val="tx1"/>
                </a:solidFill>
              </a:rPr>
            </a:br>
            <a:r>
              <a:rPr lang="el-GR" dirty="0">
                <a:solidFill>
                  <a:schemeClr val="tx1"/>
                </a:solidFill>
              </a:rPr>
              <a:t>χωρίς συναμεταξύ τους να ενοχληθούνε.</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753" y="2353645"/>
            <a:ext cx="3050960" cy="21724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713" y="2353645"/>
            <a:ext cx="3083511" cy="21474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414" y="4582988"/>
            <a:ext cx="5119700" cy="1714185"/>
          </a:xfrm>
          <a:prstGeom prst="rect">
            <a:avLst/>
          </a:prstGeom>
        </p:spPr>
      </p:pic>
    </p:spTree>
    <p:extLst>
      <p:ext uri="{BB962C8B-B14F-4D97-AF65-F5344CB8AC3E}">
        <p14:creationId xmlns:p14="http://schemas.microsoft.com/office/powerpoint/2010/main" val="104122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CBC5AA-6B8A-2E4C-891F-7EC0A09C38FD}"/>
              </a:ext>
            </a:extLst>
          </p:cNvPr>
          <p:cNvSpPr>
            <a:spLocks noGrp="1"/>
          </p:cNvSpPr>
          <p:nvPr>
            <p:ph type="title"/>
          </p:nvPr>
        </p:nvSpPr>
        <p:spPr/>
        <p:txBody>
          <a:bodyPr/>
          <a:lstStyle/>
          <a:p>
            <a:r>
              <a:rPr lang="el-GR"/>
              <a:t>Πολυμέσα </a:t>
            </a:r>
          </a:p>
        </p:txBody>
      </p:sp>
      <p:sp>
        <p:nvSpPr>
          <p:cNvPr id="3" name="Θέση περιεχομένου 2">
            <a:extLst>
              <a:ext uri="{FF2B5EF4-FFF2-40B4-BE49-F238E27FC236}">
                <a16:creationId xmlns:a16="http://schemas.microsoft.com/office/drawing/2014/main" xmlns="" id="{A96C1668-3AE2-6544-89B1-DC8C74C0C1F3}"/>
              </a:ext>
            </a:extLst>
          </p:cNvPr>
          <p:cNvSpPr>
            <a:spLocks noGrp="1"/>
          </p:cNvSpPr>
          <p:nvPr>
            <p:ph idx="1"/>
          </p:nvPr>
        </p:nvSpPr>
        <p:spPr>
          <a:xfrm>
            <a:off x="6334127" y="4324350"/>
            <a:ext cx="8825659" cy="3416300"/>
          </a:xfrm>
        </p:spPr>
        <p:txBody>
          <a:bodyPr/>
          <a:lstStyle/>
          <a:p>
            <a:pPr marL="0" indent="0">
              <a:buNone/>
            </a:pPr>
            <a:r>
              <a:rPr lang="af-ZA" dirty="0">
                <a:hlinkClick r:id="rId2"/>
              </a:rPr>
              <a:t>https://youtu.be/zVgZw2B5vF0</a:t>
            </a:r>
            <a:r>
              <a:rPr lang="el-GR" dirty="0">
                <a:hlinkClick r:id="rId3" action="ppaction://hlinksldjump"/>
              </a:rPr>
              <a:t> </a:t>
            </a:r>
            <a:r>
              <a:rPr lang="el-GR" dirty="0"/>
              <a:t>από το 23:47 </a:t>
            </a:r>
          </a:p>
          <a:p>
            <a:pPr marL="0" indent="0">
              <a:buNone/>
            </a:pPr>
            <a:endParaRPr lang="el-GR" dirty="0"/>
          </a:p>
          <a:p>
            <a:pPr marL="0" indent="0">
              <a:buNone/>
            </a:pPr>
            <a:r>
              <a:rPr lang="af-ZA" dirty="0">
                <a:hlinkClick r:id="rId4"/>
              </a:rPr>
              <a:t>https://youtu.be/16TdernO12w</a:t>
            </a:r>
            <a:r>
              <a:rPr lang="el-GR" dirty="0"/>
              <a:t>  ως 9:25</a:t>
            </a:r>
          </a:p>
          <a:p>
            <a:pPr marL="0" indent="0">
              <a:buNone/>
            </a:pPr>
            <a:endParaRPr lang="el-GR" dirty="0"/>
          </a:p>
        </p:txBody>
      </p:sp>
      <p:pic>
        <p:nvPicPr>
          <p:cNvPr id="4" name="Εικόνα 4">
            <a:extLst>
              <a:ext uri="{FF2B5EF4-FFF2-40B4-BE49-F238E27FC236}">
                <a16:creationId xmlns:a16="http://schemas.microsoft.com/office/drawing/2014/main" xmlns="" id="{8529B396-D2AD-3D46-A6CA-A1CF99D9464D}"/>
              </a:ext>
            </a:extLst>
          </p:cNvPr>
          <p:cNvPicPr>
            <a:picLocks noChangeAspect="1"/>
          </p:cNvPicPr>
          <p:nvPr/>
        </p:nvPicPr>
        <p:blipFill>
          <a:blip r:embed="rId5"/>
          <a:stretch>
            <a:fillRect/>
          </a:stretch>
        </p:blipFill>
        <p:spPr>
          <a:xfrm>
            <a:off x="474591" y="3025863"/>
            <a:ext cx="5383283" cy="2858469"/>
          </a:xfrm>
          <a:prstGeom prst="rect">
            <a:avLst/>
          </a:prstGeom>
        </p:spPr>
      </p:pic>
    </p:spTree>
    <p:extLst>
      <p:ext uri="{BB962C8B-B14F-4D97-AF65-F5344CB8AC3E}">
        <p14:creationId xmlns:p14="http://schemas.microsoft.com/office/powerpoint/2010/main" val="53421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69454B-7AC2-4E4B-B9DD-CFF091810CBC}"/>
              </a:ext>
            </a:extLst>
          </p:cNvPr>
          <p:cNvSpPr>
            <a:spLocks noGrp="1"/>
          </p:cNvSpPr>
          <p:nvPr>
            <p:ph type="title"/>
          </p:nvPr>
        </p:nvSpPr>
        <p:spPr/>
        <p:txBody>
          <a:bodyPr/>
          <a:lstStyle/>
          <a:p>
            <a:r>
              <a:rPr lang="el-GR"/>
              <a:t>Βιβλιογραφία</a:t>
            </a:r>
          </a:p>
        </p:txBody>
      </p:sp>
      <p:sp>
        <p:nvSpPr>
          <p:cNvPr id="3" name="Θέση περιεχομένου 2">
            <a:extLst>
              <a:ext uri="{FF2B5EF4-FFF2-40B4-BE49-F238E27FC236}">
                <a16:creationId xmlns:a16="http://schemas.microsoft.com/office/drawing/2014/main" xmlns="" id="{C2AB4955-C66B-1041-A79F-655D3553F50B}"/>
              </a:ext>
            </a:extLst>
          </p:cNvPr>
          <p:cNvSpPr>
            <a:spLocks noGrp="1"/>
          </p:cNvSpPr>
          <p:nvPr>
            <p:ph idx="1"/>
          </p:nvPr>
        </p:nvSpPr>
        <p:spPr/>
        <p:txBody>
          <a:bodyPr>
            <a:normAutofit fontScale="85000" lnSpcReduction="20000"/>
          </a:bodyPr>
          <a:lstStyle/>
          <a:p>
            <a:r>
              <a:rPr lang="en-US" dirty="0">
                <a:hlinkClick r:id="rId2"/>
              </a:rPr>
              <a:t>https://el.wikipedia.org/wiki/%CE%95%CE%BB%CE%BB%CE%B7%CE%BD%CE%BF%CF%84%CE%BF%CF%85%CF%81%CE%BA%CE%B9%CE%BA%CF%8C%CF%82_%CF%80%CF%8C%CE%BB%CE%B5%CE%BC%CE%BF%CF%82_%CF%84%CE%BF%CF%85_1897</a:t>
            </a:r>
            <a:endParaRPr lang="el-GR" dirty="0"/>
          </a:p>
          <a:p>
            <a:r>
              <a:rPr lang="en-US" dirty="0">
                <a:hlinkClick r:id="rId3"/>
              </a:rPr>
              <a:t>https://www.sansimera.gr/articles/242</a:t>
            </a:r>
            <a:endParaRPr lang="el-GR" dirty="0"/>
          </a:p>
          <a:p>
            <a:r>
              <a:rPr lang="en-US" dirty="0">
                <a:hlinkClick r:id="rId4"/>
              </a:rPr>
              <a:t>https://www.in.gr/2019/04/05/plus/features/o-tapeinotikos-polemos-tou-1897-otan-oi-tourkoi-efthasan-mia-anasa-apo-tin-athina/</a:t>
            </a:r>
            <a:endParaRPr lang="el-GR" dirty="0"/>
          </a:p>
          <a:p>
            <a:r>
              <a:rPr lang="en-US" dirty="0">
                <a:hlinkClick r:id="rId5"/>
              </a:rPr>
              <a:t>http://www.army.gr/sites/default/files/o_ellhnotoyrkikos_polemos_toy_1897.pdf</a:t>
            </a:r>
            <a:endParaRPr lang="el-GR" dirty="0"/>
          </a:p>
          <a:p>
            <a:r>
              <a:rPr lang="en-US" dirty="0">
                <a:hlinkClick r:id="rId6"/>
              </a:rPr>
              <a:t>https://stratistoria.wordpress.com/1454-1900/18970405-ellinotourkikos/</a:t>
            </a:r>
            <a:endParaRPr lang="el-GR" dirty="0"/>
          </a:p>
          <a:p>
            <a:r>
              <a:rPr lang="en-US" dirty="0">
                <a:hlinkClick r:id="rId7"/>
              </a:rPr>
              <a:t>https://el.wikipedia.org/wiki/%CE%A4%CE%BF_%CE%BC%CE%B5%CE%B3%CE%AC%CE%BB%CE%BF_%CE%BC%CE%B1%CF%82_%CF%84%CF%83%CE%AF%CF%81%CE%BA%CE%BF</a:t>
            </a:r>
            <a:endParaRPr lang="el-GR" dirty="0"/>
          </a:p>
          <a:p>
            <a:r>
              <a:rPr lang="en-US" dirty="0"/>
              <a:t>https://mikros-romios.gr/%CF%83%CF%84%CE%BF-%CE%AF%CE%B4%CE%B9%CE%BF-%CE%AD%CF%81%CE%B3%CE%BF-%CE%BA%CE%B1%CE%B9-%CF%80%CE%AC%CE%BB%CE%B9-%CE%B8%CE%B5%CE%B1%CF%84%CE%AD%CF%82-%CF%83%CF%84%CE%B7-%CF%87%CF%81%CE%B5%CE%BF/</a:t>
            </a:r>
            <a:endParaRPr lang="el-GR" dirty="0"/>
          </a:p>
          <a:p>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70158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371C5E-9675-3E46-AC68-BB882F258AAE}"/>
              </a:ext>
            </a:extLst>
          </p:cNvPr>
          <p:cNvSpPr>
            <a:spLocks noGrp="1"/>
          </p:cNvSpPr>
          <p:nvPr>
            <p:ph type="title"/>
          </p:nvPr>
        </p:nvSpPr>
        <p:spPr/>
        <p:txBody>
          <a:bodyPr/>
          <a:lstStyle/>
          <a:p>
            <a:r>
              <a:rPr lang="el-GR"/>
              <a:t>«Φέραμε καινούργιο Βασιλιά…»</a:t>
            </a:r>
          </a:p>
        </p:txBody>
      </p:sp>
      <p:sp>
        <p:nvSpPr>
          <p:cNvPr id="3" name="Θέση περιεχομένου 2">
            <a:extLst>
              <a:ext uri="{FF2B5EF4-FFF2-40B4-BE49-F238E27FC236}">
                <a16:creationId xmlns:a16="http://schemas.microsoft.com/office/drawing/2014/main" xmlns="" id="{7F48277E-281A-AF4D-B1A9-E5095B557FE7}"/>
              </a:ext>
            </a:extLst>
          </p:cNvPr>
          <p:cNvSpPr>
            <a:spLocks noGrp="1"/>
          </p:cNvSpPr>
          <p:nvPr>
            <p:ph idx="1"/>
          </p:nvPr>
        </p:nvSpPr>
        <p:spPr>
          <a:xfrm>
            <a:off x="515675" y="2649058"/>
            <a:ext cx="7500861" cy="4018071"/>
          </a:xfrm>
        </p:spPr>
        <p:txBody>
          <a:bodyPr>
            <a:normAutofit fontScale="92500"/>
          </a:bodyPr>
          <a:lstStyle/>
          <a:p>
            <a:pPr marL="0" indent="0">
              <a:buNone/>
            </a:pPr>
            <a:r>
              <a:rPr lang="el-GR" b="0" i="0" dirty="0">
                <a:solidFill>
                  <a:srgbClr val="000000"/>
                </a:solidFill>
                <a:effectLst/>
              </a:rPr>
              <a:t>Ο βασιλιάς Γεώργιος γεννήθηκε στην Κοπεγχάγη το 1845. Την ημέρα που αποδέχθηκε το στέμμα της Ελλάδας είχε συμπληρώσει τα 17 του χρόνια και ήθελε ακόμη 9 μήνες για να ενηλικιωθεί. Ωστόσο, η ελληνική κυβέρνηση τον ανακήρυξε ενήλικο και του έδωσε το δικαίωμα να κυβερνά. Φαίνεται ότι οι Έλληνες δεν ήθελαν με κανέναν τρόπο να μπουν σε περιπέτειες με κάποιο συμβούλιο αντιβασιλέων, όπως την είχαν πάθει με την περίπτωση του Όθωνα.</a:t>
            </a:r>
            <a:r>
              <a:rPr lang="el-GR" dirty="0"/>
              <a:t/>
            </a:r>
            <a:br>
              <a:rPr lang="el-GR" dirty="0"/>
            </a:br>
            <a:r>
              <a:rPr lang="el-GR" b="0" i="0" dirty="0">
                <a:solidFill>
                  <a:srgbClr val="000000"/>
                </a:solidFill>
                <a:effectLst/>
              </a:rPr>
              <a:t>Ο επίσημος τίτλος του Όθωνα ήταν «Βασιλεύς της Ελλάδος». Μετά την έξωσή του, το 1863, οι Μεγάλες Δυνάμεις επέλεξαν τον Γεώργιο ως αντικαταστάτη του και αποφάσισαν να του δώσουν το τίτλο «Βασιλεύς των Ελλήνων», παρά τις εύλογες αντιδράσεις της Τουρκίας. Ο τίτλος αυτός ήταν “</a:t>
            </a:r>
            <a:r>
              <a:rPr lang="af-ZA" b="0" i="0" dirty="0">
                <a:solidFill>
                  <a:srgbClr val="000000"/>
                </a:solidFill>
                <a:effectLst/>
              </a:rPr>
              <a:t>Roi des Hellenes”, </a:t>
            </a:r>
            <a:r>
              <a:rPr lang="el-GR" b="0" i="0" dirty="0">
                <a:solidFill>
                  <a:srgbClr val="000000"/>
                </a:solidFill>
                <a:effectLst/>
              </a:rPr>
              <a:t>αντικαθιστώντας τον τίτλο “</a:t>
            </a:r>
            <a:r>
              <a:rPr lang="af-ZA" b="0" i="0" dirty="0">
                <a:solidFill>
                  <a:srgbClr val="000000"/>
                </a:solidFill>
                <a:effectLst/>
              </a:rPr>
              <a:t>Roi des Grecs”. </a:t>
            </a:r>
            <a:r>
              <a:rPr lang="el-GR" b="0" i="0" dirty="0">
                <a:solidFill>
                  <a:srgbClr val="000000"/>
                </a:solidFill>
                <a:effectLst/>
              </a:rPr>
              <a:t>Η αλλαγή του τίτλου έγινε κατ’ απαίτηση του Γεωργίου, γιατί στα Γαλλικά η λέξη «</a:t>
            </a:r>
            <a:r>
              <a:rPr lang="af-ZA" b="0" i="0" dirty="0">
                <a:solidFill>
                  <a:srgbClr val="000000"/>
                </a:solidFill>
                <a:effectLst/>
              </a:rPr>
              <a:t>grec» </a:t>
            </a:r>
            <a:r>
              <a:rPr lang="el-GR" b="0" i="0" dirty="0">
                <a:solidFill>
                  <a:srgbClr val="000000"/>
                </a:solidFill>
                <a:effectLst/>
              </a:rPr>
              <a:t>σημαίνει τον χαρτοκλέφτη.</a:t>
            </a:r>
            <a:r>
              <a:rPr lang="el-GR" dirty="0"/>
              <a:t/>
            </a:r>
            <a:br>
              <a:rPr lang="el-GR" dirty="0"/>
            </a:br>
            <a:r>
              <a:rPr lang="el-GR" dirty="0">
                <a:solidFill>
                  <a:schemeClr val="tx1"/>
                </a:solidFill>
              </a:rPr>
              <a:t>Παντρεύτηκε την πριγκίπισσα Όλγα και κάνανε 8 παιδιά.</a:t>
            </a:r>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26" y="2755590"/>
            <a:ext cx="4142474" cy="2899486"/>
          </a:xfrm>
          <a:prstGeom prst="rect">
            <a:avLst/>
          </a:prstGeom>
        </p:spPr>
      </p:pic>
    </p:spTree>
    <p:extLst>
      <p:ext uri="{BB962C8B-B14F-4D97-AF65-F5344CB8AC3E}">
        <p14:creationId xmlns:p14="http://schemas.microsoft.com/office/powerpoint/2010/main" val="128806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81EAA2-8F40-C840-ABBD-6BA2F0F4D23B}"/>
              </a:ext>
            </a:extLst>
          </p:cNvPr>
          <p:cNvSpPr>
            <a:spLocks noGrp="1"/>
          </p:cNvSpPr>
          <p:nvPr>
            <p:ph type="title"/>
          </p:nvPr>
        </p:nvSpPr>
        <p:spPr/>
        <p:txBody>
          <a:bodyPr/>
          <a:lstStyle/>
          <a:p>
            <a:r>
              <a:rPr lang="el-GR"/>
              <a:t>«Θα είμαι κοντά στον Αρχιστράτηγο Διάδοχο. Είναι κι αυτός πολύ κομψός».</a:t>
            </a:r>
          </a:p>
        </p:txBody>
      </p:sp>
      <p:sp>
        <p:nvSpPr>
          <p:cNvPr id="3" name="Θέση περιεχομένου 2">
            <a:extLst>
              <a:ext uri="{FF2B5EF4-FFF2-40B4-BE49-F238E27FC236}">
                <a16:creationId xmlns:a16="http://schemas.microsoft.com/office/drawing/2014/main" xmlns="" id="{24F042B6-E4DF-0D45-9EC8-63CDDECADDD4}"/>
              </a:ext>
            </a:extLst>
          </p:cNvPr>
          <p:cNvSpPr>
            <a:spLocks noGrp="1"/>
          </p:cNvSpPr>
          <p:nvPr>
            <p:ph idx="1"/>
          </p:nvPr>
        </p:nvSpPr>
        <p:spPr>
          <a:xfrm>
            <a:off x="1154954" y="2621255"/>
            <a:ext cx="6852704" cy="3903832"/>
          </a:xfrm>
        </p:spPr>
        <p:txBody>
          <a:bodyPr>
            <a:normAutofit fontScale="92500" lnSpcReduction="20000"/>
          </a:bodyPr>
          <a:lstStyle/>
          <a:p>
            <a:pPr marL="0" indent="0">
              <a:buNone/>
            </a:pPr>
            <a:r>
              <a:rPr lang="el-GR" b="0" i="0" dirty="0">
                <a:solidFill>
                  <a:schemeClr val="tx1"/>
                </a:solidFill>
                <a:effectLst/>
              </a:rPr>
              <a:t>Οι βασικότερες αιτίες για την εθνική ντροπή του 1897 ήταν η έλλειψη διορατικότητας από την πολιτική τάξη και το απαράσκευο του ελληνικού στρατού. Η κυβέρνηση Δηλιγιάννη, για να αντιμετωπίσει το οικονομικό πρόβλημα της χώρας, είχε περικόψει τις στρατιωτικές δαπάνες, ενώ ο κομματισμός βασίλευε στο στρατό, με την προαγωγή στις ανώτερες θέσεις ανίκανων αξιωματικών. Ο στρατηγός και μετέπειτα δικτάτωρ Θεόδωρος Πάγκαλος χαρακτηρίζει στα Απομνημονεύματά του «ένοπλο συρφετό» το ελληνικό εκστρατευτικό σώμα και αναφέρει σχετικά: «Η κατάστασις του στρατού μας ήτο οικτρά… Τα στελέχη του πεζικού, εκτός ολίγων, ήσαν τελείως αμαθή και ανίκανα. Η μεγίστη πλειοψηφία των ανωτέρων αξιωματικών απετελείτο από αγαθούς τύπους, των οποίων η στρατιωτική μόρφωσις περιωρίζετο εις την τακτικήν της καταδιώξεως, ληστών, φυγοδίκων και ζωοκλεπτών… Αυτός ήτο στρατός, διά του οποίου η ανεκδιήγητος εκείνη κυβέρνησις ενόμιζεν ότι θα νικήση την Τουρκική Αυτοκρατορία…».</a:t>
            </a:r>
            <a:endParaRPr lang="el-G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254" y="2336327"/>
            <a:ext cx="3028687" cy="4473688"/>
          </a:xfrm>
          <a:prstGeom prst="rect">
            <a:avLst/>
          </a:prstGeom>
        </p:spPr>
      </p:pic>
    </p:spTree>
    <p:extLst>
      <p:ext uri="{BB962C8B-B14F-4D97-AF65-F5344CB8AC3E}">
        <p14:creationId xmlns:p14="http://schemas.microsoft.com/office/powerpoint/2010/main" val="65684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8CFC2B-7D0D-134E-AAD9-0A630AB52EED}"/>
              </a:ext>
            </a:extLst>
          </p:cNvPr>
          <p:cNvSpPr>
            <a:spLocks noGrp="1"/>
          </p:cNvSpPr>
          <p:nvPr>
            <p:ph type="title"/>
          </p:nvPr>
        </p:nvSpPr>
        <p:spPr/>
        <p:txBody>
          <a:bodyPr/>
          <a:lstStyle/>
          <a:p>
            <a:r>
              <a:rPr lang="el-GR"/>
              <a:t>«Η Ελλάδα πρέπει να μεγαλώσει…Ασφυχτιούμε».</a:t>
            </a:r>
          </a:p>
        </p:txBody>
      </p:sp>
      <p:sp>
        <p:nvSpPr>
          <p:cNvPr id="3" name="Θέση περιεχομένου 2">
            <a:extLst>
              <a:ext uri="{FF2B5EF4-FFF2-40B4-BE49-F238E27FC236}">
                <a16:creationId xmlns:a16="http://schemas.microsoft.com/office/drawing/2014/main" xmlns="" id="{697965A5-D847-AD49-946B-32BAFEA542EA}"/>
              </a:ext>
            </a:extLst>
          </p:cNvPr>
          <p:cNvSpPr>
            <a:spLocks noGrp="1"/>
          </p:cNvSpPr>
          <p:nvPr>
            <p:ph idx="1"/>
          </p:nvPr>
        </p:nvSpPr>
        <p:spPr>
          <a:xfrm>
            <a:off x="1029811" y="2681056"/>
            <a:ext cx="7146523" cy="3773009"/>
          </a:xfrm>
        </p:spPr>
        <p:txBody>
          <a:bodyPr>
            <a:normAutofit fontScale="92500"/>
          </a:bodyPr>
          <a:lstStyle/>
          <a:p>
            <a:pPr marL="0" indent="0">
              <a:buNone/>
            </a:pPr>
            <a:r>
              <a:rPr lang="el-GR" b="0" i="0" dirty="0">
                <a:solidFill>
                  <a:schemeClr val="tx1"/>
                </a:solidFill>
                <a:effectLst/>
              </a:rPr>
              <a:t>Η “Εθνική Εταιρεία” είχε δημιουργηθεί το 1894 από 14 αξιωματικούς, αποκτώντας σύντομα τεράστια επιρροή στο στρατό, τον επιχειρηματικό, πολιτικό και πνευματικό κόσμο της χώρας. Εξέφραζε το τμήμα της άρχουσας τάξης που προσέβλεπε στην πραγμάτωση της “Μεγάλης Ιδέας”, την εδαφική επέκταση δηλαδή του ελληνικού κράτους στη βάση θολών ιστορικών ορίων, ως προϋπόθεση οικονομικής ανάπτυξης. Η φαινομενική αποτυχία της προηγούμενης πολιτικής  του Χαριλάου Τρικούπη, λόγω πτώχευσης του 1893, πολιτικής εναρμονιζόμενης με το περισσότερο “πραγματιστικό” τμήμα του κεφαλαίου, που έθετε τον αστικό εκσυγχρονισμό ως απαραίτητο όρο πριν την ανάληψη πολεμικών περιπετειών, ενίσχυε τις φωνές που πίεζαν για πόλεμο με την Οθωμανική αυτοκρατορία. Εξάλλου τα δυο αστικά στρατόπεδα κάθε άλλο παρά αυστηρά περιχαρακωμένα ή σταθερά ήταν.</a:t>
            </a:r>
            <a:endParaRPr lang="el-G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830" y="2940297"/>
            <a:ext cx="3099786" cy="3112702"/>
          </a:xfrm>
          <a:prstGeom prst="rect">
            <a:avLst/>
          </a:prstGeom>
        </p:spPr>
      </p:pic>
    </p:spTree>
    <p:extLst>
      <p:ext uri="{BB962C8B-B14F-4D97-AF65-F5344CB8AC3E}">
        <p14:creationId xmlns:p14="http://schemas.microsoft.com/office/powerpoint/2010/main" val="210022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6A3876-387A-6349-A665-760836EC994B}"/>
              </a:ext>
            </a:extLst>
          </p:cNvPr>
          <p:cNvSpPr>
            <a:spLocks noGrp="1"/>
          </p:cNvSpPr>
          <p:nvPr>
            <p:ph type="title"/>
          </p:nvPr>
        </p:nvSpPr>
        <p:spPr>
          <a:xfrm>
            <a:off x="1452562" y="896645"/>
            <a:ext cx="8463805" cy="783987"/>
          </a:xfrm>
        </p:spPr>
        <p:txBody>
          <a:bodyPr/>
          <a:lstStyle/>
          <a:p>
            <a:r>
              <a:rPr lang="el-GR" dirty="0"/>
              <a:t>«Ο Πόλεμος άρχισε Κυρίες και Κύριοι…ο Αρχιστράτηγος Διάδοχος ευρίσκεται ήδη εις την Λάρισαν».</a:t>
            </a:r>
          </a:p>
        </p:txBody>
      </p:sp>
      <p:sp>
        <p:nvSpPr>
          <p:cNvPr id="3" name="Θέση περιεχομένου 2">
            <a:extLst>
              <a:ext uri="{FF2B5EF4-FFF2-40B4-BE49-F238E27FC236}">
                <a16:creationId xmlns:a16="http://schemas.microsoft.com/office/drawing/2014/main" xmlns="" id="{32CECF0B-6008-9A49-822A-8E475E609365}"/>
              </a:ext>
            </a:extLst>
          </p:cNvPr>
          <p:cNvSpPr>
            <a:spLocks noGrp="1"/>
          </p:cNvSpPr>
          <p:nvPr>
            <p:ph idx="1"/>
          </p:nvPr>
        </p:nvSpPr>
        <p:spPr>
          <a:xfrm>
            <a:off x="1452562" y="2702719"/>
            <a:ext cx="8929688" cy="3269455"/>
          </a:xfrm>
        </p:spPr>
        <p:txBody>
          <a:bodyPr>
            <a:normAutofit/>
          </a:bodyPr>
          <a:lstStyle/>
          <a:p>
            <a:pPr marL="0" indent="0">
              <a:buNone/>
            </a:pPr>
            <a:r>
              <a:rPr lang="el-GR" b="0" i="0" dirty="0">
                <a:solidFill>
                  <a:schemeClr val="tx1"/>
                </a:solidFill>
                <a:effectLst/>
              </a:rPr>
              <a:t>Ο πόλεμος άρχισε στις 6 Απριλίου / 18 Απριλίου 1897 και έληξε με την παρέμβαση των </a:t>
            </a:r>
            <a:r>
              <a:rPr lang="el-GR" b="0" i="0" strike="noStrike" dirty="0">
                <a:solidFill>
                  <a:schemeClr val="tx1"/>
                </a:solidFill>
                <a:effectLst/>
              </a:rPr>
              <a:t>Μεγάλων Δυνάμεων</a:t>
            </a:r>
            <a:r>
              <a:rPr lang="el-GR" b="0" i="0" dirty="0">
                <a:solidFill>
                  <a:schemeClr val="tx1"/>
                </a:solidFill>
                <a:effectLst/>
              </a:rPr>
              <a:t>, στις 7 Μαΐου / 19 Μαΐου «ανακωχή», αφού οι Τούρκοι είχαν καταλάβει τη </a:t>
            </a:r>
            <a:r>
              <a:rPr lang="el-GR" i="0" strike="noStrike" dirty="0">
                <a:solidFill>
                  <a:schemeClr val="tx1"/>
                </a:solidFill>
                <a:effectLst/>
              </a:rPr>
              <a:t>Θεσσαλία. </a:t>
            </a:r>
            <a:r>
              <a:rPr lang="el-GR" b="0" i="0" dirty="0">
                <a:solidFill>
                  <a:schemeClr val="tx1"/>
                </a:solidFill>
                <a:effectLst/>
              </a:rPr>
              <a:t>Αρχηγός του στρατού Θεσσαλίας ορίσθηκε, με Διάταγμα που δημοσιεύθηκε στην </a:t>
            </a:r>
            <a:r>
              <a:rPr lang="el-GR" b="0" i="0" u="none" strike="noStrike" dirty="0">
                <a:solidFill>
                  <a:schemeClr val="tx1"/>
                </a:solidFill>
                <a:effectLst/>
              </a:rPr>
              <a:t>Εφημερίδα της Κυβερνήσεως</a:t>
            </a:r>
            <a:r>
              <a:rPr lang="el-GR" b="0" i="0" dirty="0">
                <a:solidFill>
                  <a:schemeClr val="tx1"/>
                </a:solidFill>
                <a:effectLst/>
              </a:rPr>
              <a:t> στις 12/</a:t>
            </a:r>
            <a:r>
              <a:rPr lang="el-GR" b="0" i="0" u="none" strike="noStrike" dirty="0">
                <a:solidFill>
                  <a:schemeClr val="tx1"/>
                </a:solidFill>
                <a:effectLst/>
              </a:rPr>
              <a:t>25 Μαρτίου</a:t>
            </a:r>
            <a:r>
              <a:rPr lang="el-GR" b="0" i="0" dirty="0">
                <a:solidFill>
                  <a:schemeClr val="tx1"/>
                </a:solidFill>
                <a:effectLst/>
              </a:rPr>
              <a:t> ο Διάδοχος Κωνσταντίνος, που έφθασε στο στρατηγείο του στην Λάρισα και ανέλαβε στις 17/29 Μαρτίου από τον υποστράτηγο Μακρή και με αρχηγό του επιτελείου τον συνταγματάρχη πυροβολικού </a:t>
            </a:r>
            <a:r>
              <a:rPr lang="el-GR" b="0" i="0" u="none" strike="noStrike" dirty="0">
                <a:solidFill>
                  <a:schemeClr val="tx1"/>
                </a:solidFill>
                <a:effectLst/>
              </a:rPr>
              <a:t>Κωνσταντίνο Σαπουντζάκη</a:t>
            </a:r>
            <a:r>
              <a:rPr lang="el-GR" b="0" i="0" dirty="0">
                <a:solidFill>
                  <a:schemeClr val="tx1"/>
                </a:solidFill>
                <a:effectLst/>
              </a:rPr>
              <a:t> και υπασπιστή τον λοχαγό Χατζηπέτρο. Τότε ο Διάδοχος Κωνσταντίνος ήταν ο μοναδικός Έλληνας αξιωματικός με βαθμό στρατηγού.</a:t>
            </a:r>
            <a:endParaRPr lang="el-GR" dirty="0">
              <a:solidFill>
                <a:schemeClr val="tx1"/>
              </a:solidFill>
            </a:endParaRPr>
          </a:p>
        </p:txBody>
      </p:sp>
    </p:spTree>
    <p:extLst>
      <p:ext uri="{BB962C8B-B14F-4D97-AF65-F5344CB8AC3E}">
        <p14:creationId xmlns:p14="http://schemas.microsoft.com/office/powerpoint/2010/main" val="343999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93DE09-5381-C440-8ED8-E9E6B339A93D}"/>
              </a:ext>
            </a:extLst>
          </p:cNvPr>
          <p:cNvSpPr>
            <a:spLocks noGrp="1"/>
          </p:cNvSpPr>
          <p:nvPr>
            <p:ph type="title"/>
          </p:nvPr>
        </p:nvSpPr>
        <p:spPr/>
        <p:txBody>
          <a:bodyPr/>
          <a:lstStyle/>
          <a:p>
            <a:r>
              <a:rPr lang="el-GR"/>
              <a:t>«Κρίμα που δεν είσαι εκ γενετής στρατιωτικός».</a:t>
            </a:r>
          </a:p>
        </p:txBody>
      </p:sp>
      <p:sp>
        <p:nvSpPr>
          <p:cNvPr id="3" name="Θέση περιεχομένου 2">
            <a:extLst>
              <a:ext uri="{FF2B5EF4-FFF2-40B4-BE49-F238E27FC236}">
                <a16:creationId xmlns:a16="http://schemas.microsoft.com/office/drawing/2014/main" xmlns="" id="{C474417B-1C6F-0F46-A54E-B5E6A9C8336F}"/>
              </a:ext>
            </a:extLst>
          </p:cNvPr>
          <p:cNvSpPr>
            <a:spLocks noGrp="1"/>
          </p:cNvSpPr>
          <p:nvPr>
            <p:ph idx="1"/>
          </p:nvPr>
        </p:nvSpPr>
        <p:spPr/>
        <p:txBody>
          <a:bodyPr>
            <a:normAutofit/>
          </a:bodyPr>
          <a:lstStyle/>
          <a:p>
            <a:pPr marL="0" indent="0">
              <a:buNone/>
            </a:pPr>
            <a:r>
              <a:rPr lang="el-GR" b="0" i="0" dirty="0">
                <a:solidFill>
                  <a:srgbClr val="202122"/>
                </a:solidFill>
                <a:effectLst/>
              </a:rPr>
              <a:t>Ο Ελληνικός Στρατός την εποχή εκείνη δεν ήταν σε επαρκή κατάσταση ετοιμότητας. Η σχετική φράση του πρωθυπουργού </a:t>
            </a:r>
            <a:r>
              <a:rPr lang="el-GR" b="0" i="0" u="none" strike="noStrike" dirty="0">
                <a:solidFill>
                  <a:schemeClr val="tx1"/>
                </a:solidFill>
                <a:effectLst/>
              </a:rPr>
              <a:t>Χαριλάου Τρικούπη</a:t>
            </a:r>
            <a:r>
              <a:rPr lang="el-GR" b="0" i="0" dirty="0">
                <a:solidFill>
                  <a:srgbClr val="202122"/>
                </a:solidFill>
                <a:effectLst/>
              </a:rPr>
              <a:t> στη Βουλή πριν λίγα χρόνια, ανταποκρινόταν όχι μόνο σε μεγάλο βαθμό στην αλήθεια, αλλά και σε μια περίτρανη και ταυτόχρονα κυνική ομολογία ότι τίποτε δεν είχε πράξει και εκείνος ως πολιτικός υπεύθυνος περί αυτού στις δύο προηγούμενες περιόδους της πρωθυπουργίας του. Οι αξιωματικοί του Πεζικού, εκτός ελαχίστων εξαιρέσεων, ήταν εντελώς αμαθείς και ανίκανοι, όπως και αυτοί του Ιππικού. Σε κάπως καλύτερη κατάσταση βρίσκονταν οι αξιωματικοί του Πυροβολικού και του Μηχανικού, έχοντας τουλάχιστον θεωρητική μόρφωση αλλά με σημαντικό πρόβλημα στην πρακτική εκπαίδευση (πολλοί πυροβολητές δεν είχαν ρίξει, πριν τον πόλεμο, ούτε μια βολή). </a:t>
            </a:r>
            <a:r>
              <a:rPr lang="el-GR" dirty="0"/>
              <a:t/>
            </a:r>
            <a:br>
              <a:rPr lang="el-GR" dirty="0"/>
            </a:br>
            <a:r>
              <a:rPr lang="el-GR" b="0" i="0" dirty="0">
                <a:solidFill>
                  <a:srgbClr val="202122"/>
                </a:solidFill>
                <a:effectLst/>
                <a:latin typeface="-apple-system"/>
              </a:rPr>
              <a:t>.</a:t>
            </a:r>
            <a:endParaRPr lang="el-GR" dirty="0"/>
          </a:p>
        </p:txBody>
      </p:sp>
    </p:spTree>
    <p:extLst>
      <p:ext uri="{BB962C8B-B14F-4D97-AF65-F5344CB8AC3E}">
        <p14:creationId xmlns:p14="http://schemas.microsoft.com/office/powerpoint/2010/main" val="329490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4D4911-66E9-0249-A7C8-69D215333DA8}"/>
              </a:ext>
            </a:extLst>
          </p:cNvPr>
          <p:cNvSpPr>
            <a:spLocks noGrp="1"/>
          </p:cNvSpPr>
          <p:nvPr>
            <p:ph type="title"/>
          </p:nvPr>
        </p:nvSpPr>
        <p:spPr/>
        <p:txBody>
          <a:bodyPr/>
          <a:lstStyle/>
          <a:p>
            <a:r>
              <a:rPr lang="el-GR"/>
              <a:t>«Να κάμεις και μια θερινή στολή…μα λέτε να κρατήσει τόσο πολύ;»</a:t>
            </a:r>
          </a:p>
        </p:txBody>
      </p:sp>
      <p:sp>
        <p:nvSpPr>
          <p:cNvPr id="3" name="Θέση περιεχομένου 2">
            <a:extLst>
              <a:ext uri="{FF2B5EF4-FFF2-40B4-BE49-F238E27FC236}">
                <a16:creationId xmlns:a16="http://schemas.microsoft.com/office/drawing/2014/main" xmlns="" id="{8CEECE65-CC23-1049-8C13-823A97CB0F8B}"/>
              </a:ext>
            </a:extLst>
          </p:cNvPr>
          <p:cNvSpPr>
            <a:spLocks noGrp="1"/>
          </p:cNvSpPr>
          <p:nvPr>
            <p:ph idx="1"/>
          </p:nvPr>
        </p:nvSpPr>
        <p:spPr>
          <a:xfrm>
            <a:off x="1499611" y="2548038"/>
            <a:ext cx="8825659" cy="3416300"/>
          </a:xfrm>
        </p:spPr>
        <p:txBody>
          <a:bodyPr>
            <a:normAutofit fontScale="92500" lnSpcReduction="20000"/>
          </a:bodyPr>
          <a:lstStyle/>
          <a:p>
            <a:pPr marL="0" indent="0">
              <a:buNone/>
            </a:pPr>
            <a:r>
              <a:rPr lang="el-GR" b="0" i="0" dirty="0">
                <a:solidFill>
                  <a:srgbClr val="080808"/>
                </a:solidFill>
                <a:effectLst/>
              </a:rPr>
              <a:t>Η πρώτη εβδομάδα των πολεμικών επιχειρήσεων (6-11 Απριλίου) αναλώθηκε σε μάχη χαρακωμάτων κατά μήκος των Θεσσαλικών </a:t>
            </a:r>
            <a:r>
              <a:rPr lang="el-GR" b="0" i="0" dirty="0">
                <a:solidFill>
                  <a:srgbClr val="000000"/>
                </a:solidFill>
                <a:effectLst/>
              </a:rPr>
              <a:t>συνόρων. </a:t>
            </a:r>
            <a:r>
              <a:rPr lang="el-GR" b="0" i="0" dirty="0">
                <a:solidFill>
                  <a:srgbClr val="080808"/>
                </a:solidFill>
                <a:effectLst/>
              </a:rPr>
              <a:t>Η Λάρισα αφέθηκε στην τύχη της και καταλήφθηκε από τους Τούρκους στις </a:t>
            </a:r>
            <a:r>
              <a:rPr lang="el-GR" b="0" i="0" u="none" strike="noStrike" dirty="0">
                <a:solidFill>
                  <a:srgbClr val="000000"/>
                </a:solidFill>
                <a:effectLst/>
              </a:rPr>
              <a:t>13 Απριλίου</a:t>
            </a:r>
            <a:r>
              <a:rPr lang="el-GR" b="0" i="0" dirty="0">
                <a:solidFill>
                  <a:srgbClr val="080808"/>
                </a:solidFill>
                <a:effectLst/>
              </a:rPr>
              <a:t>, αφού προηγουμένως είχε εκκενωθεί από τους κατοίκους της.</a:t>
            </a:r>
            <a:r>
              <a:rPr lang="el-GR" dirty="0"/>
              <a:t/>
            </a:r>
            <a:br>
              <a:rPr lang="el-GR" dirty="0"/>
            </a:br>
            <a:r>
              <a:rPr lang="el-GR" b="0" i="0" dirty="0">
                <a:solidFill>
                  <a:srgbClr val="080808"/>
                </a:solidFill>
                <a:effectLst/>
              </a:rPr>
              <a:t>Με πεσμένο το ηθικό, οι Έλληνες υπέστησαν και νέα ήττα στα Φάρσαλα, στις </a:t>
            </a:r>
            <a:r>
              <a:rPr lang="el-GR" b="0" i="0" u="none" strike="noStrike" dirty="0">
                <a:solidFill>
                  <a:srgbClr val="000000"/>
                </a:solidFill>
                <a:effectLst/>
              </a:rPr>
              <a:t>24 Απριλίου</a:t>
            </a:r>
            <a:r>
              <a:rPr lang="el-GR" b="0" i="0" dirty="0">
                <a:solidFill>
                  <a:srgbClr val="080808"/>
                </a:solidFill>
                <a:effectLst/>
              </a:rPr>
              <a:t>, υποχωρώντας αυτή τη φορά με τάξη. Ο Σμολένσκης διατάχθηκε να εγκαταλείψει το Βελεστίνο και να μεταβεί με τις δυνάμεις του στον Δομοκό, όπου ο Έλληνες προετοίμαζαν νέα γραμμή άμυνας. Μάταια, όμως, αφού ο υπέρτερος τουρκικός στρατός πέτυχε μια ακόμη νίκη στις </a:t>
            </a:r>
            <a:r>
              <a:rPr lang="el-GR" b="0" i="0" u="none" strike="noStrike" dirty="0">
                <a:solidFill>
                  <a:srgbClr val="000000"/>
                </a:solidFill>
                <a:effectLst/>
              </a:rPr>
              <a:t>5 Μαΐου</a:t>
            </a:r>
            <a:r>
              <a:rPr lang="el-GR" b="0" i="0" dirty="0">
                <a:solidFill>
                  <a:srgbClr val="080808"/>
                </a:solidFill>
                <a:effectLst/>
              </a:rPr>
              <a:t>, έχοντας πλέον ανοιχτό το δρόμο για την Αθήνα. Σε μια ύστατη προσπάθεια, ο Σμολένσκης, που αποδείχθηκε ο πιο αξιόπιστος στρατιωτικός, διατάχθηκε από τον Κωνσταντίνο να κρατήσει το πέρασμα στις Θερμοπύλες. Δεν χρειάστηκε, γιατί επενέβησαν οι Μεγάλες Δυνάμεις.</a:t>
            </a:r>
            <a:r>
              <a:rPr lang="el-GR" dirty="0"/>
              <a:t/>
            </a:r>
            <a:br>
              <a:rPr lang="el-GR" dirty="0"/>
            </a:br>
            <a:endParaRPr lang="el-GR" b="0" i="0" dirty="0">
              <a:solidFill>
                <a:srgbClr val="080808"/>
              </a:solidFill>
              <a:effectLst/>
              <a:latin typeface="fira sans"/>
            </a:endParaRPr>
          </a:p>
          <a:p>
            <a:pPr marL="0" indent="0">
              <a:buNone/>
            </a:pPr>
            <a:r>
              <a:rPr lang="af-ZA" dirty="0"/>
              <a:t/>
            </a:r>
            <a:br>
              <a:rPr lang="af-ZA" dirty="0"/>
            </a:br>
            <a:endParaRPr lang="el-GR" dirty="0"/>
          </a:p>
        </p:txBody>
      </p:sp>
    </p:spTree>
    <p:extLst>
      <p:ext uri="{BB962C8B-B14F-4D97-AF65-F5344CB8AC3E}">
        <p14:creationId xmlns:p14="http://schemas.microsoft.com/office/powerpoint/2010/main" val="200934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B5B60D-C462-8A41-9B15-6968B9C597D9}"/>
              </a:ext>
            </a:extLst>
          </p:cNvPr>
          <p:cNvSpPr>
            <a:spLocks noGrp="1"/>
          </p:cNvSpPr>
          <p:nvPr>
            <p:ph type="title"/>
          </p:nvPr>
        </p:nvSpPr>
        <p:spPr/>
        <p:txBody>
          <a:bodyPr/>
          <a:lstStyle/>
          <a:p>
            <a:r>
              <a:rPr lang="el-GR"/>
              <a:t>« Ο θείος Στέλιος ξέρει και τον Δηλιγιάνη και τον Σμολένσκι».</a:t>
            </a:r>
          </a:p>
        </p:txBody>
      </p:sp>
      <p:sp>
        <p:nvSpPr>
          <p:cNvPr id="3" name="Θέση περιεχομένου 2">
            <a:extLst>
              <a:ext uri="{FF2B5EF4-FFF2-40B4-BE49-F238E27FC236}">
                <a16:creationId xmlns:a16="http://schemas.microsoft.com/office/drawing/2014/main" xmlns="" id="{9F5470E1-93E3-FD41-A82B-51F54526E3AF}"/>
              </a:ext>
            </a:extLst>
          </p:cNvPr>
          <p:cNvSpPr>
            <a:spLocks noGrp="1"/>
          </p:cNvSpPr>
          <p:nvPr>
            <p:ph idx="1"/>
          </p:nvPr>
        </p:nvSpPr>
        <p:spPr>
          <a:xfrm>
            <a:off x="1154954" y="2398541"/>
            <a:ext cx="7265677" cy="4091035"/>
          </a:xfrm>
        </p:spPr>
        <p:txBody>
          <a:bodyPr>
            <a:normAutofit fontScale="85000" lnSpcReduction="20000"/>
          </a:bodyPr>
          <a:lstStyle/>
          <a:p>
            <a:pPr marL="0" indent="0">
              <a:buNone/>
            </a:pPr>
            <a:r>
              <a:rPr lang="el-GR" b="0" i="0" dirty="0">
                <a:solidFill>
                  <a:srgbClr val="080808"/>
                </a:solidFill>
                <a:effectLst/>
              </a:rPr>
              <a:t>Η κυβέρνηση Δηλιγιάννη, για να αντιμετωπίσει το οικονομικό πρόβλημα της χώρας, είχε περικόψει τις στρατιωτικές δαπάνες, ενώ ο κομματισμός βασίλευε στο στρατό, με την προαγωγή στις ανώτερες θέσεις ανίκανων αξιωματικών.</a:t>
            </a:r>
            <a:r>
              <a:rPr lang="el-GR" dirty="0"/>
              <a:t/>
            </a:r>
            <a:br>
              <a:rPr lang="el-GR" dirty="0"/>
            </a:br>
            <a:r>
              <a:rPr lang="el-GR" dirty="0">
                <a:solidFill>
                  <a:srgbClr val="222222"/>
                </a:solidFill>
              </a:rPr>
              <a:t>Ο</a:t>
            </a:r>
            <a:r>
              <a:rPr lang="el-GR" i="0" dirty="0">
                <a:solidFill>
                  <a:srgbClr val="222222"/>
                </a:solidFill>
                <a:effectLst/>
              </a:rPr>
              <a:t> Δηλιγιάννης ως πρωθυπουργός, φυσικά, δεν κατάφερε απολύτως τίποτα. Η ελληνικὴ κοινωνία βρισκόταν σε κρίση. Ο κόσμος δὲν εμπιστευόταν τούς πολιτικούς παρά μόνο γιά ρουσφέτια. Οι Ένοπλες Δυνάμεις ήταν κυριολεκτικά «εν διαλύσει». Επιπλέον εκείνη την εποχὴ σημειώθηκε βαθύ ρήγμα στις σχέσεις μεταξύ των αξιωματικών. Ο διάδοχος Κωνσταντίνος είχε δημιουργήσει μία ομάδα «εκλεκτών» του αξιωματικών, με τοὺς οποίους έκανε ό,τι ήθελε στο στράτευμα.</a:t>
            </a:r>
          </a:p>
          <a:p>
            <a:pPr marL="0" indent="0">
              <a:buNone/>
            </a:pPr>
            <a:r>
              <a:rPr lang="el-GR" b="0" i="0">
                <a:solidFill>
                  <a:srgbClr val="212529"/>
                </a:solidFill>
                <a:effectLst/>
              </a:rPr>
              <a:t>Ο Κωνσταντίνος Σμολένση στον </a:t>
            </a:r>
            <a:r>
              <a:rPr lang="el-GR" b="0" i="0" dirty="0">
                <a:solidFill>
                  <a:srgbClr val="212529"/>
                </a:solidFill>
                <a:effectLst/>
              </a:rPr>
              <a:t>Ελληνοτουρκικό Πόλεμο, τοποθετήθηκε Αρχηγός Επιτελείου Στρατού Θεσσαλίας, αλλά μετατέθηκε αμέσως, ως διοικητής στην 3η Ταξιαρχία Στρατού Θεσσαλίας. Ανέλαβε τη διοίκηση της 1ης Μεραρχίας το 1897, έχοντας το βαθμό του υποστρατήγου, τον οποίο πήρε «επί ανδραγαθία », στις 7 Μαΐου 1897. Επειδή όμως, ο λαός είχε απογοητευθεί από την κακή διοίκηση και την έκβαση του πολέμου, ζητούσε διέξοδο με ανατρεπτικές ενέργειες, αλλά ο Κων. Σμολένσκη επέδειξε σωφροσύνη, λογική και μετριοπάθεια, αποκρούοντας τέτοιες ενέργειες. Η στάση του αυτή εκτιμήθηκε περισσότερο από τον ελληνικό λαό και θεωρήθηκε ως μεγάλη υπηρεσία στο έθνος και την πατρίδα.</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943" y="2310459"/>
            <a:ext cx="3057525" cy="4267200"/>
          </a:xfrm>
          <a:prstGeom prst="rect">
            <a:avLst/>
          </a:prstGeom>
        </p:spPr>
      </p:pic>
    </p:spTree>
    <p:extLst>
      <p:ext uri="{BB962C8B-B14F-4D97-AF65-F5344CB8AC3E}">
        <p14:creationId xmlns:p14="http://schemas.microsoft.com/office/powerpoint/2010/main" val="23434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A6973D8-3FB6-464A-A986-6F4A62EAEDB8}"/>
              </a:ext>
            </a:extLst>
          </p:cNvPr>
          <p:cNvSpPr>
            <a:spLocks noGrp="1"/>
          </p:cNvSpPr>
          <p:nvPr>
            <p:ph type="title"/>
          </p:nvPr>
        </p:nvSpPr>
        <p:spPr/>
        <p:txBody>
          <a:bodyPr/>
          <a:lstStyle/>
          <a:p>
            <a:r>
              <a:rPr lang="el-GR"/>
              <a:t>«Διπλά τα νέα…έρχονται λαμπρές μέρες».</a:t>
            </a:r>
          </a:p>
        </p:txBody>
      </p:sp>
      <p:sp>
        <p:nvSpPr>
          <p:cNvPr id="3" name="Θέση περιεχομένου 2">
            <a:extLst>
              <a:ext uri="{FF2B5EF4-FFF2-40B4-BE49-F238E27FC236}">
                <a16:creationId xmlns:a16="http://schemas.microsoft.com/office/drawing/2014/main" xmlns="" id="{8E261767-7D20-FA42-82D0-17AA96A123B6}"/>
              </a:ext>
            </a:extLst>
          </p:cNvPr>
          <p:cNvSpPr>
            <a:spLocks noGrp="1"/>
          </p:cNvSpPr>
          <p:nvPr>
            <p:ph idx="1"/>
          </p:nvPr>
        </p:nvSpPr>
        <p:spPr>
          <a:xfrm>
            <a:off x="1647660" y="2366929"/>
            <a:ext cx="8570538" cy="4220302"/>
          </a:xfrm>
        </p:spPr>
        <p:txBody>
          <a:bodyPr>
            <a:noAutofit/>
          </a:bodyPr>
          <a:lstStyle/>
          <a:p>
            <a:pPr marL="0" indent="0">
              <a:buNone/>
            </a:pPr>
            <a:r>
              <a:rPr lang="el-GR" sz="1500" i="0" dirty="0">
                <a:solidFill>
                  <a:schemeClr val="tx1"/>
                </a:solidFill>
                <a:effectLst/>
              </a:rPr>
              <a:t>Ο</a:t>
            </a:r>
            <a:r>
              <a:rPr lang="el-GR" sz="1500" dirty="0">
                <a:solidFill>
                  <a:schemeClr val="tx1"/>
                </a:solidFill>
              </a:rPr>
              <a:t>ι</a:t>
            </a:r>
            <a:r>
              <a:rPr lang="el-GR" sz="1500" i="0" dirty="0">
                <a:solidFill>
                  <a:schemeClr val="tx1"/>
                </a:solidFill>
                <a:effectLst/>
              </a:rPr>
              <a:t> πρώτες </a:t>
            </a:r>
            <a:r>
              <a:rPr lang="el-GR" sz="1500" dirty="0">
                <a:solidFill>
                  <a:schemeClr val="tx1"/>
                </a:solidFill>
              </a:rPr>
              <a:t>α</a:t>
            </a:r>
            <a:r>
              <a:rPr lang="el-GR" sz="1500" i="0" dirty="0">
                <a:solidFill>
                  <a:schemeClr val="tx1"/>
                </a:solidFill>
                <a:effectLst/>
              </a:rPr>
              <a:t>ψιμαχίες </a:t>
            </a:r>
            <a:r>
              <a:rPr lang="el-GR" sz="1500" dirty="0">
                <a:solidFill>
                  <a:schemeClr val="tx1"/>
                </a:solidFill>
              </a:rPr>
              <a:t>ά</a:t>
            </a:r>
            <a:r>
              <a:rPr lang="el-GR" sz="1500" i="0" dirty="0">
                <a:solidFill>
                  <a:schemeClr val="tx1"/>
                </a:solidFill>
                <a:effectLst/>
              </a:rPr>
              <a:t>ρχισαν στις 4 Απριλίου, πριν διακοπούν οι διπλωματικές σχέσεις Ελλάδας-Τουρκίας, στην Καλλιπεύκη (Νεζερό) του Τίρναβου. Την </a:t>
            </a:r>
            <a:r>
              <a:rPr lang="el-GR" sz="1500" dirty="0">
                <a:solidFill>
                  <a:schemeClr val="tx1"/>
                </a:solidFill>
              </a:rPr>
              <a:t>ε</a:t>
            </a:r>
            <a:r>
              <a:rPr lang="el-GR" sz="1500" i="0" dirty="0">
                <a:solidFill>
                  <a:schemeClr val="tx1"/>
                </a:solidFill>
                <a:effectLst/>
              </a:rPr>
              <a:t>πομένη το </a:t>
            </a:r>
            <a:r>
              <a:rPr lang="el-GR" sz="1500" dirty="0">
                <a:solidFill>
                  <a:schemeClr val="tx1"/>
                </a:solidFill>
              </a:rPr>
              <a:t>ε</a:t>
            </a:r>
            <a:r>
              <a:rPr lang="el-GR" sz="1500" i="0" dirty="0">
                <a:solidFill>
                  <a:schemeClr val="tx1"/>
                </a:solidFill>
                <a:effectLst/>
              </a:rPr>
              <a:t>λληνικό πεζικό κατέλαβε δύο τουρκικούς μεθοριακούς σταθμούς και απέκρουσε δύο τουρκικές αντεπιθέσεις. Στὶς 6 Απριλίου στον τομέα της Μελούνας 4 ελληνικοὶ λόχοι δέχθηκαν την </a:t>
            </a:r>
            <a:r>
              <a:rPr lang="el-GR" sz="1500" dirty="0">
                <a:solidFill>
                  <a:schemeClr val="tx1"/>
                </a:solidFill>
              </a:rPr>
              <a:t>ε</a:t>
            </a:r>
            <a:r>
              <a:rPr lang="el-GR" sz="1500" i="0" dirty="0">
                <a:solidFill>
                  <a:schemeClr val="tx1"/>
                </a:solidFill>
                <a:effectLst/>
              </a:rPr>
              <a:t>πίθεση 13 τουρκικών ταγμάτων. Οι </a:t>
            </a:r>
            <a:r>
              <a:rPr lang="el-GR" sz="1500" dirty="0">
                <a:solidFill>
                  <a:schemeClr val="tx1"/>
                </a:solidFill>
              </a:rPr>
              <a:t>υ</a:t>
            </a:r>
            <a:r>
              <a:rPr lang="el-GR" sz="1500" i="0" dirty="0">
                <a:solidFill>
                  <a:schemeClr val="tx1"/>
                </a:solidFill>
                <a:effectLst/>
              </a:rPr>
              <a:t>πέρτερες δυνάμεις και </a:t>
            </a:r>
            <a:r>
              <a:rPr lang="el-GR" sz="1500" dirty="0">
                <a:solidFill>
                  <a:schemeClr val="tx1"/>
                </a:solidFill>
              </a:rPr>
              <a:t>η</a:t>
            </a:r>
            <a:r>
              <a:rPr lang="el-GR" sz="1500" i="0" dirty="0">
                <a:solidFill>
                  <a:schemeClr val="tx1"/>
                </a:solidFill>
                <a:effectLst/>
              </a:rPr>
              <a:t> κακή θέση του πυροβολικού </a:t>
            </a:r>
            <a:r>
              <a:rPr lang="el-GR" sz="1500" dirty="0">
                <a:solidFill>
                  <a:schemeClr val="tx1"/>
                </a:solidFill>
              </a:rPr>
              <a:t>α</a:t>
            </a:r>
            <a:r>
              <a:rPr lang="el-GR" sz="1500" i="0" dirty="0">
                <a:solidFill>
                  <a:schemeClr val="tx1"/>
                </a:solidFill>
                <a:effectLst/>
              </a:rPr>
              <a:t>νάγκασαν τις </a:t>
            </a:r>
            <a:r>
              <a:rPr lang="el-GR" sz="1500" dirty="0">
                <a:solidFill>
                  <a:schemeClr val="tx1"/>
                </a:solidFill>
              </a:rPr>
              <a:t>ε</a:t>
            </a:r>
            <a:r>
              <a:rPr lang="el-GR" sz="1500" i="0" dirty="0">
                <a:solidFill>
                  <a:schemeClr val="tx1"/>
                </a:solidFill>
                <a:effectLst/>
              </a:rPr>
              <a:t>λληνικές δυνάμεις να </a:t>
            </a:r>
            <a:r>
              <a:rPr lang="el-GR" sz="1500" dirty="0">
                <a:solidFill>
                  <a:schemeClr val="tx1"/>
                </a:solidFill>
              </a:rPr>
              <a:t>υ</a:t>
            </a:r>
            <a:r>
              <a:rPr lang="el-GR" sz="1500" i="0" dirty="0">
                <a:solidFill>
                  <a:schemeClr val="tx1"/>
                </a:solidFill>
                <a:effectLst/>
              </a:rPr>
              <a:t>ποχωρήσουν. Η κακή </a:t>
            </a:r>
            <a:r>
              <a:rPr lang="el-GR" sz="1500" dirty="0">
                <a:solidFill>
                  <a:schemeClr val="tx1"/>
                </a:solidFill>
              </a:rPr>
              <a:t>α</a:t>
            </a:r>
            <a:r>
              <a:rPr lang="el-GR" sz="1500" i="0" dirty="0">
                <a:solidFill>
                  <a:schemeClr val="tx1"/>
                </a:solidFill>
                <a:effectLst/>
              </a:rPr>
              <a:t>ντίληψη της κατάστασης, η </a:t>
            </a:r>
            <a:r>
              <a:rPr lang="el-GR" sz="1500" dirty="0">
                <a:solidFill>
                  <a:schemeClr val="tx1"/>
                </a:solidFill>
              </a:rPr>
              <a:t>α</a:t>
            </a:r>
            <a:r>
              <a:rPr lang="el-GR" sz="1500" i="0" dirty="0">
                <a:solidFill>
                  <a:schemeClr val="tx1"/>
                </a:solidFill>
                <a:effectLst/>
              </a:rPr>
              <a:t>συνεννοησία μεταξύ των τμημάτων, και το κακό ηθικό των αγωνιζόμενων τμημάτων που είχαν να εφοδιασθούν με τροφή καὶ νερό 24 ώρες, μετατρέψανε την υποχώρηση σε άτακτη φυγή. Πολύτιμο έδαφος εγκαταλείφθηκε χωρὶς οὐσιαστικό λόγο. Διορθωτικὲς κινήσεις ποὺ προσπάθησε να κάνει ο Κωνσταντίνος όχι μόνο δεν είχαν κανένα αποτέλεσμα, αλλά καὶ επέτειναν την σύγχυση. Οι Συνταγματάρχες Νικόλαος Μακρής καὶ Χρήστος Μαστραπάς, διοικητές της 1</a:t>
            </a:r>
            <a:r>
              <a:rPr lang="el-GR" sz="1500" i="0" baseline="30000" dirty="0">
                <a:solidFill>
                  <a:schemeClr val="tx1"/>
                </a:solidFill>
                <a:effectLst/>
              </a:rPr>
              <a:t>ης</a:t>
            </a:r>
            <a:r>
              <a:rPr lang="el-GR" sz="1500" i="0" dirty="0">
                <a:solidFill>
                  <a:schemeClr val="tx1"/>
                </a:solidFill>
                <a:effectLst/>
              </a:rPr>
              <a:t> Μεραρχίας και της 2</a:t>
            </a:r>
            <a:r>
              <a:rPr lang="el-GR" sz="1500" i="0" baseline="30000" dirty="0">
                <a:solidFill>
                  <a:schemeClr val="tx1"/>
                </a:solidFill>
                <a:effectLst/>
              </a:rPr>
              <a:t>ης</a:t>
            </a:r>
            <a:r>
              <a:rPr lang="el-GR" sz="1500" i="0" dirty="0">
                <a:solidFill>
                  <a:schemeClr val="tx1"/>
                </a:solidFill>
                <a:effectLst/>
              </a:rPr>
              <a:t> Ταξιαρχίας αντίστοιχα, </a:t>
            </a:r>
            <a:r>
              <a:rPr lang="el-GR" sz="1500" dirty="0">
                <a:solidFill>
                  <a:schemeClr val="tx1"/>
                </a:solidFill>
              </a:rPr>
              <a:t>έ</a:t>
            </a:r>
            <a:r>
              <a:rPr lang="el-GR" sz="1500" i="0" dirty="0">
                <a:solidFill>
                  <a:schemeClr val="tx1"/>
                </a:solidFill>
                <a:effectLst/>
              </a:rPr>
              <a:t>κριναν οτι η κατάσταση των μονάδων τους ηταν τέτοια που δεν τους επέτρεπε να προβάλουν εκεί αντίσταση. Ο Κωνσταντίνος χωρίς να γνωρίζει την κατάσταση και χωρίς να στείλει αξιωματικό του Επιτελείου για να την διαπιστώσει, ενέκρινε την υποχώρηση. Όμως η σύγχυση που επικρατούσε στις επικοινωνίες μεταξύ του Κωνσταντίνου, του Μακρή καὶ τοῦ Μαστραπά, ήταν κάτι το ασύλληπτο. </a:t>
            </a:r>
            <a:r>
              <a:rPr lang="el-GR" sz="1500" dirty="0">
                <a:solidFill>
                  <a:schemeClr val="tx1"/>
                </a:solidFill>
              </a:rPr>
              <a:t>Ά</a:t>
            </a:r>
            <a:r>
              <a:rPr lang="el-GR" sz="1500" i="0" dirty="0">
                <a:solidFill>
                  <a:schemeClr val="tx1"/>
                </a:solidFill>
                <a:effectLst/>
              </a:rPr>
              <a:t>λλες διαταγές δίδονταν και άλλες εκτελούνταν. Κανένας δε φρόντιζε να ενημερώσει κανέναν για τις κινήσεις που επρόκειτο να κάνει, </a:t>
            </a:r>
            <a:r>
              <a:rPr lang="el-GR" sz="1500" dirty="0">
                <a:solidFill>
                  <a:schemeClr val="tx1"/>
                </a:solidFill>
              </a:rPr>
              <a:t>έ</a:t>
            </a:r>
            <a:r>
              <a:rPr lang="el-GR" sz="1500" i="0" dirty="0">
                <a:solidFill>
                  <a:schemeClr val="tx1"/>
                </a:solidFill>
                <a:effectLst/>
              </a:rPr>
              <a:t>κανε ή είχε κάνει.</a:t>
            </a:r>
            <a:endParaRPr lang="el-GR" sz="1500" dirty="0">
              <a:solidFill>
                <a:schemeClr val="tx1"/>
              </a:solidFill>
            </a:endParaRPr>
          </a:p>
        </p:txBody>
      </p:sp>
    </p:spTree>
    <p:extLst>
      <p:ext uri="{BB962C8B-B14F-4D97-AF65-F5344CB8AC3E}">
        <p14:creationId xmlns:p14="http://schemas.microsoft.com/office/powerpoint/2010/main" val="1245045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125</TotalTime>
  <Words>749</Words>
  <Application>Microsoft Office PowerPoint</Application>
  <PresentationFormat>Προσαρμογή</PresentationFormat>
  <Paragraphs>39</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TF10001029</vt:lpstr>
      <vt:lpstr>Ψευτοϊππότες</vt:lpstr>
      <vt:lpstr>«Φέραμε καινούργιο Βασιλιά…»</vt:lpstr>
      <vt:lpstr>«Θα είμαι κοντά στον Αρχιστράτηγο Διάδοχο. Είναι κι αυτός πολύ κομψός».</vt:lpstr>
      <vt:lpstr>«Η Ελλάδα πρέπει να μεγαλώσει…Ασφυχτιούμε».</vt:lpstr>
      <vt:lpstr>«Ο Πόλεμος άρχισε Κυρίες και Κύριοι…ο Αρχιστράτηγος Διάδοχος ευρίσκεται ήδη εις την Λάρισαν».</vt:lpstr>
      <vt:lpstr>«Κρίμα που δεν είσαι εκ γενετής στρατιωτικός».</vt:lpstr>
      <vt:lpstr>«Να κάμεις και μια θερινή στολή…μα λέτε να κρατήσει τόσο πολύ;»</vt:lpstr>
      <vt:lpstr>« Ο θείος Στέλιος ξέρει και τον Δηλιγιάνη και τον Σμολένσκι».</vt:lpstr>
      <vt:lpstr>«Διπλά τα νέα…έρχονται λαμπρές μέρες».</vt:lpstr>
      <vt:lpstr>«Το Δερβένι κι ο Μενεξές παρεμένουν Ελληνικά».</vt:lpstr>
      <vt:lpstr>«Απ’ τα χρεώγραφά μας θα τα οικονομήσουν, θα δώσουν και θα πάρουν, θα καλοκαρδίσουν...» </vt:lpstr>
      <vt:lpstr>Πολυμέσα </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Ψευτοϊππότες</dc:title>
  <dc:creator>ΕΛΕΝΗ ΚΑΡΜΠΑΔΑΚΗ</dc:creator>
  <cp:lastModifiedBy>support</cp:lastModifiedBy>
  <cp:revision>22</cp:revision>
  <dcterms:created xsi:type="dcterms:W3CDTF">2020-12-16T22:10:23Z</dcterms:created>
  <dcterms:modified xsi:type="dcterms:W3CDTF">2021-01-14T10:01:47Z</dcterms:modified>
</cp:coreProperties>
</file>