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363" r:id="rId2"/>
    <p:sldId id="338" r:id="rId3"/>
    <p:sldId id="339" r:id="rId4"/>
    <p:sldId id="366" r:id="rId5"/>
    <p:sldId id="341" r:id="rId6"/>
    <p:sldId id="342" r:id="rId7"/>
    <p:sldId id="343" r:id="rId8"/>
    <p:sldId id="344" r:id="rId9"/>
    <p:sldId id="345" r:id="rId10"/>
    <p:sldId id="364" r:id="rId11"/>
    <p:sldId id="346" r:id="rId12"/>
    <p:sldId id="347" r:id="rId13"/>
    <p:sldId id="367" r:id="rId14"/>
    <p:sldId id="348" r:id="rId15"/>
    <p:sldId id="349" r:id="rId16"/>
    <p:sldId id="340" r:id="rId17"/>
    <p:sldId id="365" r:id="rId18"/>
    <p:sldId id="337"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0000"/>
    <a:srgbClr val="006600"/>
    <a:srgbClr val="333399"/>
    <a:srgbClr val="3333CC"/>
    <a:srgbClr val="FFD9FF"/>
    <a:srgbClr val="CCC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713FA75-E905-4797-8FA0-E9ADAE17AE5E}" type="datetimeFigureOut">
              <a:rPr lang="el-GR" smtClean="0"/>
              <a:t>3/5/2023</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8DD593B-A452-4DB1-9840-3CE14676FA24}"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713FA75-E905-4797-8FA0-E9ADAE17AE5E}" type="datetimeFigureOut">
              <a:rPr lang="el-GR" smtClean="0"/>
              <a:t>3/5/2023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713FA75-E905-4797-8FA0-E9ADAE17AE5E}" type="datetimeFigureOut">
              <a:rPr lang="el-GR" smtClean="0"/>
              <a:t>3/5/2023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713FA75-E905-4797-8FA0-E9ADAE17AE5E}" type="datetimeFigureOut">
              <a:rPr lang="el-GR" smtClean="0"/>
              <a:t>3/5/2023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7713FA75-E905-4797-8FA0-E9ADAE17AE5E}" type="datetimeFigureOut">
              <a:rPr lang="el-GR" smtClean="0"/>
              <a:t>3/5/2023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5" name="Date Placeholder 4"/>
          <p:cNvSpPr>
            <a:spLocks noGrp="1"/>
          </p:cNvSpPr>
          <p:nvPr>
            <p:ph type="dt" sz="half" idx="10"/>
          </p:nvPr>
        </p:nvSpPr>
        <p:spPr/>
        <p:txBody>
          <a:bodyPr/>
          <a:lstStyle/>
          <a:p>
            <a:fld id="{7713FA75-E905-4797-8FA0-E9ADAE17AE5E}" type="datetimeFigureOut">
              <a:rPr lang="el-GR" smtClean="0"/>
              <a:t>3/5/2023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8DD593B-A452-4DB1-9840-3CE14676FA24}"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7713FA75-E905-4797-8FA0-E9ADAE17AE5E}" type="datetimeFigureOut">
              <a:rPr lang="el-GR" smtClean="0"/>
              <a:t>3/5/2023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7713FA75-E905-4797-8FA0-E9ADAE17AE5E}" type="datetimeFigureOut">
              <a:rPr lang="el-GR" smtClean="0"/>
              <a:t>3/5/2023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13FA75-E905-4797-8FA0-E9ADAE17AE5E}" type="datetimeFigureOut">
              <a:rPr lang="el-GR" smtClean="0"/>
              <a:t>3/5/2023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713FA75-E905-4797-8FA0-E9ADAE17AE5E}" type="datetimeFigureOut">
              <a:rPr lang="el-GR" smtClean="0"/>
              <a:t>3/5/2023</a:t>
            </a:fld>
            <a:endParaRPr lang="el-GR"/>
          </a:p>
        </p:txBody>
      </p:sp>
      <p:sp>
        <p:nvSpPr>
          <p:cNvPr id="7" name="Slide Number Placeholder 6"/>
          <p:cNvSpPr>
            <a:spLocks noGrp="1"/>
          </p:cNvSpPr>
          <p:nvPr>
            <p:ph type="sldNum" sz="quarter" idx="12"/>
          </p:nvPr>
        </p:nvSpPr>
        <p:spPr/>
        <p:txBody>
          <a:bodyPr/>
          <a:lstStyle/>
          <a:p>
            <a:fld id="{08DD593B-A452-4DB1-9840-3CE14676FA24}"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7713FA75-E905-4797-8FA0-E9ADAE17AE5E}" type="datetimeFigureOut">
              <a:rPr lang="el-GR" smtClean="0"/>
              <a:t>3/5/2023</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713FA75-E905-4797-8FA0-E9ADAE17AE5E}" type="datetimeFigureOut">
              <a:rPr lang="el-GR" smtClean="0"/>
              <a:t>3/5/2023</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8DD593B-A452-4DB1-9840-3CE14676FA24}"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kallipos.g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35496" y="6200819"/>
            <a:ext cx="3672408" cy="684565"/>
          </a:xfrm>
        </p:spPr>
        <p:txBody>
          <a:bodyPr>
            <a:normAutofit/>
          </a:bodyPr>
          <a:lstStyle/>
          <a:p>
            <a:pPr algn="l"/>
            <a:r>
              <a:rPr lang="el-GR" sz="1600" dirty="0">
                <a:solidFill>
                  <a:schemeClr val="bg1"/>
                </a:solidFill>
              </a:rPr>
              <a:t>Ευαγγελία </a:t>
            </a:r>
            <a:r>
              <a:rPr lang="el-GR" sz="1600" dirty="0" err="1">
                <a:solidFill>
                  <a:schemeClr val="bg1"/>
                </a:solidFill>
              </a:rPr>
              <a:t>Φάππα</a:t>
            </a:r>
            <a:endParaRPr lang="el-GR" sz="1600" dirty="0">
              <a:solidFill>
                <a:schemeClr val="bg1"/>
              </a:solidFill>
            </a:endParaRPr>
          </a:p>
          <a:p>
            <a:pPr algn="l"/>
            <a:r>
              <a:rPr lang="el-GR" sz="1600" dirty="0">
                <a:solidFill>
                  <a:schemeClr val="bg1"/>
                </a:solidFill>
              </a:rPr>
              <a:t>Διαιτολόγος – Διατροφολόγος, </a:t>
            </a:r>
            <a:r>
              <a:rPr lang="en-US" sz="1600" dirty="0">
                <a:solidFill>
                  <a:schemeClr val="bg1"/>
                </a:solidFill>
              </a:rPr>
              <a:t>PhD</a:t>
            </a:r>
            <a:endParaRPr lang="el-GR" sz="1600" dirty="0">
              <a:solidFill>
                <a:schemeClr val="bg1"/>
              </a:solidFill>
            </a:endParaRPr>
          </a:p>
        </p:txBody>
      </p:sp>
      <p:sp>
        <p:nvSpPr>
          <p:cNvPr id="9" name="Τίτλος 1"/>
          <p:cNvSpPr txBox="1">
            <a:spLocks/>
          </p:cNvSpPr>
          <p:nvPr/>
        </p:nvSpPr>
        <p:spPr>
          <a:xfrm>
            <a:off x="4310564" y="881660"/>
            <a:ext cx="4248472" cy="864096"/>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sz="2400" dirty="0">
                <a:solidFill>
                  <a:schemeClr val="bg1"/>
                </a:solidFill>
              </a:rPr>
              <a:t>ΔΙΑΤΡΟΦΙΚΗ ΣΥΜΒΟΥΛΕΥΤΙΚΗ</a:t>
            </a:r>
          </a:p>
          <a:p>
            <a:pPr algn="ctr"/>
            <a:r>
              <a:rPr lang="el-GR" sz="2400">
                <a:solidFill>
                  <a:schemeClr val="bg1"/>
                </a:solidFill>
              </a:rPr>
              <a:t>ΕΔΔ4042</a:t>
            </a:r>
            <a:endParaRPr lang="el-GR" sz="2400" dirty="0">
              <a:solidFill>
                <a:schemeClr val="bg1"/>
              </a:solidFill>
            </a:endParaRPr>
          </a:p>
        </p:txBody>
      </p:sp>
      <p:sp>
        <p:nvSpPr>
          <p:cNvPr id="5" name="TextBox 4">
            <a:extLst>
              <a:ext uri="{FF2B5EF4-FFF2-40B4-BE49-F238E27FC236}">
                <a16:creationId xmlns:a16="http://schemas.microsoft.com/office/drawing/2014/main" id="{BFED54EE-9201-4143-A34B-DAF7B79DD65F}"/>
              </a:ext>
            </a:extLst>
          </p:cNvPr>
          <p:cNvSpPr txBox="1"/>
          <p:nvPr/>
        </p:nvSpPr>
        <p:spPr>
          <a:xfrm>
            <a:off x="539552" y="0"/>
            <a:ext cx="4005808" cy="553998"/>
          </a:xfrm>
          <a:prstGeom prst="rect">
            <a:avLst/>
          </a:prstGeom>
          <a:solidFill>
            <a:schemeClr val="bg1"/>
          </a:solidFill>
        </p:spPr>
        <p:txBody>
          <a:bodyPr wrap="square" rtlCol="0">
            <a:spAutoFit/>
          </a:bodyPr>
          <a:lstStyle/>
          <a:p>
            <a:r>
              <a:rPr lang="el-GR" sz="1500" dirty="0"/>
              <a:t>ΤΜΗΜΑ ΕΠΙΣΤΗΜΗΣ </a:t>
            </a:r>
          </a:p>
          <a:p>
            <a:r>
              <a:rPr lang="el-GR" sz="1500" dirty="0"/>
              <a:t>ΔΙΑΤΡΟΦΗΣ ΚΑΙ ΔΙΑΙΤΟΛΟΓΙΑΣ</a:t>
            </a:r>
            <a:endParaRPr lang="en-US" sz="1500" dirty="0"/>
          </a:p>
        </p:txBody>
      </p:sp>
      <p:pic>
        <p:nvPicPr>
          <p:cNvPr id="4" name="Picture 3">
            <a:extLst>
              <a:ext uri="{FF2B5EF4-FFF2-40B4-BE49-F238E27FC236}">
                <a16:creationId xmlns:a16="http://schemas.microsoft.com/office/drawing/2014/main" id="{2F57BA15-18F2-4C1D-92A3-E7D4C50700AD}"/>
              </a:ext>
            </a:extLst>
          </p:cNvPr>
          <p:cNvPicPr>
            <a:picLocks noChangeAspect="1"/>
          </p:cNvPicPr>
          <p:nvPr/>
        </p:nvPicPr>
        <p:blipFill>
          <a:blip r:embed="rId2"/>
          <a:stretch>
            <a:fillRect/>
          </a:stretch>
        </p:blipFill>
        <p:spPr>
          <a:xfrm>
            <a:off x="-4974" y="2113"/>
            <a:ext cx="544526" cy="551885"/>
          </a:xfrm>
          <a:prstGeom prst="rect">
            <a:avLst/>
          </a:prstGeom>
          <a:solidFill>
            <a:schemeClr val="bg1"/>
          </a:solidFill>
        </p:spPr>
      </p:pic>
      <p:sp>
        <p:nvSpPr>
          <p:cNvPr id="11" name="Τίτλος 1">
            <a:extLst>
              <a:ext uri="{FF2B5EF4-FFF2-40B4-BE49-F238E27FC236}">
                <a16:creationId xmlns:a16="http://schemas.microsoft.com/office/drawing/2014/main" id="{E17AB7C7-4BFF-42C4-B505-15992D488F12}"/>
              </a:ext>
            </a:extLst>
          </p:cNvPr>
          <p:cNvSpPr txBox="1">
            <a:spLocks/>
          </p:cNvSpPr>
          <p:nvPr/>
        </p:nvSpPr>
        <p:spPr>
          <a:xfrm>
            <a:off x="4545360" y="3429000"/>
            <a:ext cx="3672408" cy="1008112"/>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spcBef>
                <a:spcPts val="1200"/>
              </a:spcBef>
              <a:spcAft>
                <a:spcPts val="1200"/>
              </a:spcAft>
            </a:pPr>
            <a:r>
              <a:rPr lang="el-GR" sz="2400" b="1" dirty="0">
                <a:solidFill>
                  <a:schemeClr val="accent4">
                    <a:lumMod val="75000"/>
                  </a:schemeClr>
                </a:solidFill>
                <a:effectLst>
                  <a:outerShdw blurRad="38100" dist="38100" dir="2700000" algn="tl">
                    <a:srgbClr val="000000">
                      <a:alpha val="43137"/>
                    </a:srgbClr>
                  </a:outerShdw>
                </a:effectLst>
              </a:rPr>
              <a:t>Υπόδειγμα Πεποίθησης της Υγείας </a:t>
            </a:r>
            <a:br>
              <a:rPr lang="en-US" sz="2400" b="1" dirty="0">
                <a:solidFill>
                  <a:schemeClr val="accent4">
                    <a:lumMod val="75000"/>
                  </a:schemeClr>
                </a:solidFill>
                <a:effectLst>
                  <a:outerShdw blurRad="38100" dist="38100" dir="2700000" algn="tl">
                    <a:srgbClr val="000000">
                      <a:alpha val="43137"/>
                    </a:srgbClr>
                  </a:outerShdw>
                </a:effectLst>
              </a:rPr>
            </a:br>
            <a:r>
              <a:rPr lang="el-GR" sz="2400" b="1" dirty="0">
                <a:solidFill>
                  <a:schemeClr val="accent4">
                    <a:lumMod val="75000"/>
                  </a:schemeClr>
                </a:solidFill>
                <a:effectLst>
                  <a:outerShdw blurRad="38100" dist="38100" dir="2700000" algn="tl">
                    <a:srgbClr val="000000">
                      <a:alpha val="43137"/>
                    </a:srgbClr>
                  </a:outerShdw>
                </a:effectLst>
              </a:rPr>
              <a:t>(</a:t>
            </a:r>
            <a:r>
              <a:rPr lang="en-US" sz="2400" b="1" dirty="0">
                <a:solidFill>
                  <a:schemeClr val="accent4">
                    <a:lumMod val="75000"/>
                  </a:schemeClr>
                </a:solidFill>
                <a:effectLst>
                  <a:outerShdw blurRad="38100" dist="38100" dir="2700000" algn="tl">
                    <a:srgbClr val="000000">
                      <a:alpha val="43137"/>
                    </a:srgbClr>
                  </a:outerShdw>
                </a:effectLst>
              </a:rPr>
              <a:t>Health Belief Model)</a:t>
            </a:r>
            <a:endParaRPr lang="el-GR" sz="2400" b="1" dirty="0">
              <a:solidFill>
                <a:schemeClr val="accent4">
                  <a:lumMod val="75000"/>
                </a:schemeClr>
              </a:solidFill>
              <a:effectLst>
                <a:outerShdw blurRad="38100" dist="38100" dir="2700000" algn="tl">
                  <a:srgbClr val="000000">
                    <a:alpha val="43137"/>
                  </a:srgbClr>
                </a:outerShdw>
              </a:effectLst>
            </a:endParaRPr>
          </a:p>
        </p:txBody>
      </p:sp>
      <p:pic>
        <p:nvPicPr>
          <p:cNvPr id="10" name="Picture 9">
            <a:extLst>
              <a:ext uri="{FF2B5EF4-FFF2-40B4-BE49-F238E27FC236}">
                <a16:creationId xmlns:a16="http://schemas.microsoft.com/office/drawing/2014/main" id="{3DF2D901-AA78-42D4-9052-6D1C7E865623}"/>
              </a:ext>
            </a:extLst>
          </p:cNvPr>
          <p:cNvPicPr>
            <a:picLocks noChangeAspect="1"/>
          </p:cNvPicPr>
          <p:nvPr/>
        </p:nvPicPr>
        <p:blipFill>
          <a:blip r:embed="rId3"/>
          <a:stretch>
            <a:fillRect/>
          </a:stretch>
        </p:blipFill>
        <p:spPr>
          <a:xfrm>
            <a:off x="165601" y="2636912"/>
            <a:ext cx="4210161" cy="280677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85814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6F365-9CDF-45D5-AB89-9ABF39DCF4DF}"/>
              </a:ext>
            </a:extLst>
          </p:cNvPr>
          <p:cNvSpPr>
            <a:spLocks noGrp="1"/>
          </p:cNvSpPr>
          <p:nvPr>
            <p:ph type="title"/>
          </p:nvPr>
        </p:nvSpPr>
        <p:spPr/>
        <p:txBody>
          <a:bodyPr/>
          <a:lstStyle/>
          <a:p>
            <a:r>
              <a:rPr lang="el-GR" dirty="0"/>
              <a:t>Συνεπώς…</a:t>
            </a:r>
            <a:endParaRPr lang="en-US" dirty="0"/>
          </a:p>
        </p:txBody>
      </p:sp>
      <p:sp>
        <p:nvSpPr>
          <p:cNvPr id="3" name="Content Placeholder 2">
            <a:extLst>
              <a:ext uri="{FF2B5EF4-FFF2-40B4-BE49-F238E27FC236}">
                <a16:creationId xmlns:a16="http://schemas.microsoft.com/office/drawing/2014/main" id="{D8D05AAB-26E3-4689-B62E-CFF508C746F3}"/>
              </a:ext>
            </a:extLst>
          </p:cNvPr>
          <p:cNvSpPr>
            <a:spLocks noGrp="1"/>
          </p:cNvSpPr>
          <p:nvPr>
            <p:ph idx="1"/>
          </p:nvPr>
        </p:nvSpPr>
        <p:spPr>
          <a:xfrm>
            <a:off x="1043492" y="2492896"/>
            <a:ext cx="7024742" cy="3339733"/>
          </a:xfrm>
        </p:spPr>
        <p:txBody>
          <a:bodyPr/>
          <a:lstStyle/>
          <a:p>
            <a:pPr marL="68580" indent="0" algn="just">
              <a:buNone/>
            </a:pPr>
            <a:r>
              <a:rPr lang="el-GR" sz="2400" dirty="0"/>
              <a:t>«</a:t>
            </a:r>
            <a:r>
              <a:rPr lang="el-GR" sz="2400" b="1" dirty="0"/>
              <a:t>ο συνδυασμός των επιπέδων ευαισθησίας &amp; σοβαρότητας παρέχει την ενέργεια ή τη δύναμη για δράση &amp; η αντίληψη των οφελών μείον των εμποδίων παρέχει την προτιμητέα οδό δράσης</a:t>
            </a:r>
            <a:r>
              <a:rPr lang="el-GR" sz="2400" dirty="0"/>
              <a:t>».</a:t>
            </a:r>
            <a:endParaRPr lang="en-US" dirty="0"/>
          </a:p>
        </p:txBody>
      </p:sp>
    </p:spTree>
    <p:extLst>
      <p:ext uri="{BB962C8B-B14F-4D97-AF65-F5344CB8AC3E}">
        <p14:creationId xmlns:p14="http://schemas.microsoft.com/office/powerpoint/2010/main" val="3744557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548680"/>
            <a:ext cx="7024744" cy="889168"/>
          </a:xfrm>
        </p:spPr>
        <p:txBody>
          <a:bodyPr/>
          <a:lstStyle/>
          <a:p>
            <a:r>
              <a:rPr lang="el-GR" b="1" i="1" dirty="0"/>
              <a:t>Υποδείξεις για δράση</a:t>
            </a:r>
            <a:r>
              <a:rPr lang="en-US" b="1" i="1" dirty="0"/>
              <a:t> </a:t>
            </a:r>
            <a:endParaRPr lang="en-US" dirty="0"/>
          </a:p>
        </p:txBody>
      </p:sp>
      <p:sp>
        <p:nvSpPr>
          <p:cNvPr id="3" name="Content Placeholder 2"/>
          <p:cNvSpPr>
            <a:spLocks noGrp="1"/>
          </p:cNvSpPr>
          <p:nvPr>
            <p:ph idx="1"/>
          </p:nvPr>
        </p:nvSpPr>
        <p:spPr>
          <a:xfrm>
            <a:off x="539552" y="1772816"/>
            <a:ext cx="7776864" cy="3987805"/>
          </a:xfrm>
        </p:spPr>
        <p:txBody>
          <a:bodyPr>
            <a:noAutofit/>
          </a:bodyPr>
          <a:lstStyle/>
          <a:p>
            <a:pPr marL="68580" indent="0" algn="just">
              <a:buNone/>
            </a:pPr>
            <a:r>
              <a:rPr lang="el-GR" sz="2000" dirty="0">
                <a:latin typeface="Times New Roman" pitchFamily="18" charset="0"/>
                <a:cs typeface="Times New Roman" pitchFamily="18" charset="0"/>
              </a:rPr>
              <a:t>Ποικίλοι πρώιμοι σχηματισμοί του ΥΠΥ </a:t>
            </a:r>
            <a:r>
              <a:rPr lang="el-GR" sz="2000" dirty="0" err="1">
                <a:latin typeface="Times New Roman" pitchFamily="18" charset="0"/>
                <a:cs typeface="Times New Roman" pitchFamily="18" charset="0"/>
              </a:rPr>
              <a:t>περιελάμβαναν</a:t>
            </a:r>
            <a:r>
              <a:rPr lang="el-GR" sz="2000" dirty="0">
                <a:latin typeface="Times New Roman" pitchFamily="18" charset="0"/>
                <a:cs typeface="Times New Roman" pitchFamily="18" charset="0"/>
              </a:rPr>
              <a:t> την έννοια ότι μια υπόδειξη μπορεί να διεγείρει μια δράση. </a:t>
            </a:r>
          </a:p>
          <a:p>
            <a:pPr marL="68580" indent="0" algn="just">
              <a:buNone/>
            </a:pPr>
            <a:endParaRPr lang="el-GR" sz="2000" dirty="0">
              <a:latin typeface="Times New Roman" pitchFamily="18" charset="0"/>
              <a:cs typeface="Times New Roman" pitchFamily="18" charset="0"/>
            </a:endParaRPr>
          </a:p>
          <a:p>
            <a:pPr marL="68580" indent="0" algn="just">
              <a:buNone/>
            </a:pPr>
            <a:r>
              <a:rPr lang="el-GR" sz="2000" dirty="0">
                <a:solidFill>
                  <a:schemeClr val="accent2"/>
                </a:solidFill>
                <a:latin typeface="Times New Roman" pitchFamily="18" charset="0"/>
                <a:cs typeface="Times New Roman" pitchFamily="18" charset="0"/>
              </a:rPr>
              <a:t>Π.χ. είχε διατυπωθεί η άποψη ότι η ετοιμότητα για να αναλάβει κάποιος δράση (αντιλαμβανόμενη ευαισθησία &amp; αντιλαμβανόμενα οφέλη) θα μπορούσαν μόνο να ενισχυθούν από άλλους παράγοντες, ειδικότερα από υποδείξεις για ανάληψη δράσης, όπως σωματικές εκδηλώσεις, ή από περιβαλλοντικά γεγονότα, όπως δημοσιότητα στα ΜΜΕ. </a:t>
            </a:r>
          </a:p>
          <a:p>
            <a:pPr marL="68580" indent="0" algn="just">
              <a:buNone/>
            </a:pPr>
            <a:endParaRPr lang="el-GR" sz="2000" dirty="0">
              <a:latin typeface="Times New Roman" pitchFamily="18" charset="0"/>
              <a:cs typeface="Times New Roman" pitchFamily="18" charset="0"/>
            </a:endParaRPr>
          </a:p>
          <a:p>
            <a:pPr marL="68580" indent="0" algn="just">
              <a:buNone/>
            </a:pPr>
            <a:r>
              <a:rPr lang="el-GR" sz="2000" i="1" dirty="0">
                <a:latin typeface="Times New Roman" pitchFamily="18" charset="0"/>
                <a:cs typeface="Times New Roman" pitchFamily="18" charset="0"/>
              </a:rPr>
              <a:t>Ωστόσο, η θεωρία αυτή δεν έχει μελετηθεί ούτε εμπειρικά ούτε επιστημονικά, καθώς οι υποδείξεις για δράση είναι δύσκολο να μελετηθούν, δεδομένου ότι μια υπόδειξη μπορεί να είναι τόσο φευγαλέα όσο ένα φτάρνισμα ή η συνειδητή αντίληψη μιας αφίσας.</a:t>
            </a:r>
            <a:endParaRPr lang="en-US" sz="2000" i="1" dirty="0">
              <a:latin typeface="Times New Roman" pitchFamily="18" charset="0"/>
              <a:cs typeface="Times New Roman" pitchFamily="18" charset="0"/>
            </a:endParaRPr>
          </a:p>
        </p:txBody>
      </p:sp>
    </p:spTree>
    <p:extLst>
      <p:ext uri="{BB962C8B-B14F-4D97-AF65-F5344CB8AC3E}">
        <p14:creationId xmlns:p14="http://schemas.microsoft.com/office/powerpoint/2010/main" val="3819115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628" y="1196752"/>
            <a:ext cx="7024744" cy="720080"/>
          </a:xfrm>
        </p:spPr>
        <p:txBody>
          <a:bodyPr>
            <a:normAutofit/>
          </a:bodyPr>
          <a:lstStyle/>
          <a:p>
            <a:r>
              <a:rPr lang="el-GR" b="1" i="1" dirty="0"/>
              <a:t>Αυτο-αποτελεσματικότητα</a:t>
            </a:r>
            <a:endParaRPr lang="en-US" dirty="0"/>
          </a:p>
        </p:txBody>
      </p:sp>
      <p:sp>
        <p:nvSpPr>
          <p:cNvPr id="3" name="Content Placeholder 2"/>
          <p:cNvSpPr>
            <a:spLocks noGrp="1"/>
          </p:cNvSpPr>
          <p:nvPr>
            <p:ph idx="1"/>
          </p:nvPr>
        </p:nvSpPr>
        <p:spPr>
          <a:xfrm>
            <a:off x="899592" y="2420888"/>
            <a:ext cx="7272808" cy="3123709"/>
          </a:xfrm>
        </p:spPr>
        <p:txBody>
          <a:bodyPr>
            <a:noAutofit/>
          </a:bodyPr>
          <a:lstStyle/>
          <a:p>
            <a:pPr marL="68580" indent="0" algn="just">
              <a:buNone/>
            </a:pPr>
            <a:r>
              <a:rPr lang="el-GR" sz="2000" i="1" dirty="0"/>
              <a:t>Η αυτο-αποτελεσματικότητα ορίζεται ως «</a:t>
            </a:r>
            <a:r>
              <a:rPr lang="el-GR" sz="2000" b="1" i="1" dirty="0"/>
              <a:t>η πεποίθηση ότι κάποιος μπορεί ν</a:t>
            </a:r>
            <a:r>
              <a:rPr lang="en-US" sz="2000" b="1" i="1" dirty="0"/>
              <a:t>a</a:t>
            </a:r>
            <a:r>
              <a:rPr lang="el-GR" sz="2000" b="1" i="1" dirty="0"/>
              <a:t> εκτελέσει με επιτυχία τη συμπεριφορά που απαιτείται προκειμένου να παράγει το αποτέλεσμα</a:t>
            </a:r>
            <a:r>
              <a:rPr lang="el-GR" sz="2000" i="1" dirty="0"/>
              <a:t>»</a:t>
            </a:r>
            <a:r>
              <a:rPr lang="en-US" sz="2000" dirty="0"/>
              <a:t> (Bandura, 1997). </a:t>
            </a:r>
            <a:endParaRPr lang="el-GR" sz="2000" dirty="0"/>
          </a:p>
        </p:txBody>
      </p:sp>
    </p:spTree>
    <p:extLst>
      <p:ext uri="{BB962C8B-B14F-4D97-AF65-F5344CB8AC3E}">
        <p14:creationId xmlns:p14="http://schemas.microsoft.com/office/powerpoint/2010/main" val="2982965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340768"/>
            <a:ext cx="7024744" cy="720080"/>
          </a:xfrm>
        </p:spPr>
        <p:txBody>
          <a:bodyPr>
            <a:normAutofit fontScale="90000"/>
          </a:bodyPr>
          <a:lstStyle/>
          <a:p>
            <a:pPr algn="ctr"/>
            <a:r>
              <a:rPr lang="el-GR" b="1" i="1" dirty="0"/>
              <a:t>Επίτευξη αλλαγής συμπεριφοράς βάσει ΥΠΥ</a:t>
            </a:r>
            <a:endParaRPr lang="en-US" dirty="0"/>
          </a:p>
        </p:txBody>
      </p:sp>
      <p:sp>
        <p:nvSpPr>
          <p:cNvPr id="3" name="Content Placeholder 2"/>
          <p:cNvSpPr>
            <a:spLocks noGrp="1"/>
          </p:cNvSpPr>
          <p:nvPr>
            <p:ph idx="1"/>
          </p:nvPr>
        </p:nvSpPr>
        <p:spPr>
          <a:xfrm>
            <a:off x="1043490" y="2276872"/>
            <a:ext cx="7272808" cy="3771781"/>
          </a:xfrm>
        </p:spPr>
        <p:txBody>
          <a:bodyPr>
            <a:noAutofit/>
          </a:bodyPr>
          <a:lstStyle/>
          <a:p>
            <a:pPr marL="68580" indent="0" algn="just">
              <a:buNone/>
            </a:pPr>
            <a:endParaRPr lang="el-GR" sz="2000" dirty="0"/>
          </a:p>
          <a:p>
            <a:pPr marL="68580" indent="0" algn="just">
              <a:buNone/>
            </a:pPr>
            <a:r>
              <a:rPr lang="el-GR" sz="2000" dirty="0"/>
              <a:t>Προκειμένου να πετύχει μια αλλαγή συμπεριφοράς, </a:t>
            </a:r>
            <a:r>
              <a:rPr lang="en-US" sz="2000" dirty="0"/>
              <a:t>o </a:t>
            </a:r>
            <a:r>
              <a:rPr lang="el-GR" sz="2000" dirty="0"/>
              <a:t>άνθρωπος </a:t>
            </a:r>
            <a:r>
              <a:rPr lang="el-GR" sz="2000" b="1" dirty="0"/>
              <a:t>πρέπει να νιώσει απειλή </a:t>
            </a:r>
            <a:r>
              <a:rPr lang="el-GR" sz="2000" dirty="0"/>
              <a:t>από την παρούσα συμπεριφορά του (αντιλαμβανόμενη ευαισθησία &amp; σοβαρότητα) και να </a:t>
            </a:r>
            <a:r>
              <a:rPr lang="el-GR" sz="2000" b="1" dirty="0"/>
              <a:t>πιστέψει ότι μια αλλαγή συγκεκριμένου είδους θα οδηγήσει σε ένα άξιο αποτέλεσμα με ένα αποδεκτό κόστος </a:t>
            </a:r>
            <a:r>
              <a:rPr lang="el-GR" sz="2000" dirty="0"/>
              <a:t>(αντιλαμβανόμενο όφελος). Πρέπει, επίσης, </a:t>
            </a:r>
            <a:r>
              <a:rPr lang="el-GR" sz="2000" b="1" dirty="0"/>
              <a:t>να νιώθει τον εαυτό του ικανό </a:t>
            </a:r>
            <a:r>
              <a:rPr lang="el-GR" sz="2000" dirty="0"/>
              <a:t>(αυτο-αποτελεσματικό) να υπερβεί τα αντιλαμβανόμενα εμπόδια για να λάβει δράση.</a:t>
            </a:r>
            <a:endParaRPr lang="en-US" sz="2000" dirty="0"/>
          </a:p>
        </p:txBody>
      </p:sp>
    </p:spTree>
    <p:extLst>
      <p:ext uri="{BB962C8B-B14F-4D97-AF65-F5344CB8AC3E}">
        <p14:creationId xmlns:p14="http://schemas.microsoft.com/office/powerpoint/2010/main" val="617078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89168"/>
          </a:xfrm>
        </p:spPr>
        <p:txBody>
          <a:bodyPr/>
          <a:lstStyle/>
          <a:p>
            <a:r>
              <a:rPr lang="el-GR" b="1" i="1" dirty="0"/>
              <a:t>Άλλες μεταβλητές</a:t>
            </a:r>
            <a:endParaRPr lang="en-US" dirty="0"/>
          </a:p>
        </p:txBody>
      </p:sp>
      <p:sp>
        <p:nvSpPr>
          <p:cNvPr id="3" name="Content Placeholder 2"/>
          <p:cNvSpPr>
            <a:spLocks noGrp="1"/>
          </p:cNvSpPr>
          <p:nvPr>
            <p:ph idx="1"/>
          </p:nvPr>
        </p:nvSpPr>
        <p:spPr/>
        <p:txBody>
          <a:bodyPr>
            <a:normAutofit fontScale="92500" lnSpcReduction="10000"/>
          </a:bodyPr>
          <a:lstStyle/>
          <a:p>
            <a:pPr marL="68580" indent="0" algn="just">
              <a:buNone/>
            </a:pPr>
            <a:r>
              <a:rPr lang="el-GR" dirty="0"/>
              <a:t>Διάφορες δημογραφικές, κοινωνικοψυχολογικές και δομικές μεταβλητές μπορεί να επηρεάσουν τις αντιλήψεις και έτσι να επηρεάσουν έμμεσα τη συμπεριφορά που σχετίζεται με την υγεία. </a:t>
            </a:r>
          </a:p>
          <a:p>
            <a:pPr marL="68580" indent="0" algn="just">
              <a:buNone/>
            </a:pPr>
            <a:endParaRPr lang="el-GR" dirty="0"/>
          </a:p>
          <a:p>
            <a:pPr marL="68580" indent="0" algn="just">
              <a:buNone/>
            </a:pPr>
            <a:r>
              <a:rPr lang="el-GR" b="1" dirty="0"/>
              <a:t>π.χ.</a:t>
            </a:r>
            <a:r>
              <a:rPr lang="el-GR" dirty="0"/>
              <a:t>,</a:t>
            </a:r>
            <a:r>
              <a:rPr lang="el-GR" b="1" dirty="0"/>
              <a:t> </a:t>
            </a:r>
            <a:r>
              <a:rPr lang="el-GR" i="1" dirty="0">
                <a:solidFill>
                  <a:srgbClr val="FF3300"/>
                </a:solidFill>
              </a:rPr>
              <a:t>πιστεύεται ότι οι κοινωνικοδημογραφικοί παράγοντες, ιδίως το μορφωτικό επίπεδο μπορεί να επηρεάσει έμμεσα τη συμπεριφορά επηρεάζοντας την αντίληψη της ευαισθησίας, τη σοβαρότητα, τα οφέλη και τα εμπόδια.</a:t>
            </a:r>
          </a:p>
          <a:p>
            <a:pPr marL="68580" indent="0" algn="just">
              <a:buNone/>
            </a:pPr>
            <a:endParaRPr lang="el-GR" dirty="0"/>
          </a:p>
        </p:txBody>
      </p:sp>
    </p:spTree>
    <p:extLst>
      <p:ext uri="{BB962C8B-B14F-4D97-AF65-F5344CB8AC3E}">
        <p14:creationId xmlns:p14="http://schemas.microsoft.com/office/powerpoint/2010/main" val="3408159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483373" y="1073248"/>
            <a:ext cx="8193084" cy="4660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1183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764704"/>
            <a:ext cx="7024744" cy="745152"/>
          </a:xfrm>
        </p:spPr>
        <p:txBody>
          <a:bodyPr/>
          <a:lstStyle/>
          <a:p>
            <a:r>
              <a:rPr lang="el-GR" dirty="0"/>
              <a:t>Εφαρμογή ΥΠΥ</a:t>
            </a:r>
            <a:endParaRPr lang="en-US" dirty="0"/>
          </a:p>
        </p:txBody>
      </p:sp>
      <p:sp>
        <p:nvSpPr>
          <p:cNvPr id="3" name="Content Placeholder 2"/>
          <p:cNvSpPr>
            <a:spLocks noGrp="1"/>
          </p:cNvSpPr>
          <p:nvPr>
            <p:ph idx="1"/>
          </p:nvPr>
        </p:nvSpPr>
        <p:spPr>
          <a:xfrm>
            <a:off x="899592" y="2132856"/>
            <a:ext cx="7344816" cy="3555757"/>
          </a:xfrm>
        </p:spPr>
        <p:txBody>
          <a:bodyPr>
            <a:noAutofit/>
          </a:bodyPr>
          <a:lstStyle/>
          <a:p>
            <a:pPr marL="68580" indent="0" algn="just">
              <a:buNone/>
            </a:pPr>
            <a:r>
              <a:rPr lang="el-GR" sz="2000" dirty="0"/>
              <a:t>Όσον αφορά στην εφαρμογή του στις συμπεριφορές που σχετίζονται με την υγεία, </a:t>
            </a:r>
            <a:r>
              <a:rPr lang="el-GR" sz="2000" b="1" dirty="0"/>
              <a:t>τα άτομα υιοθετούν «υγιεινές» συμπεριφορές, όταν</a:t>
            </a:r>
            <a:r>
              <a:rPr lang="el-GR" sz="2000" dirty="0"/>
              <a:t>:</a:t>
            </a:r>
          </a:p>
          <a:p>
            <a:pPr marL="68580" indent="0" algn="just">
              <a:buNone/>
            </a:pPr>
            <a:endParaRPr lang="el-GR" sz="2000" dirty="0"/>
          </a:p>
          <a:p>
            <a:pPr marL="525780" indent="-457200" algn="just">
              <a:buAutoNum type="arabicParenR"/>
            </a:pPr>
            <a:r>
              <a:rPr lang="el-GR" sz="2000" dirty="0"/>
              <a:t>αντιλαμβάνονται ότι ο εαυτός τους είναι επιρρεπής στην ασθένεια ή </a:t>
            </a:r>
          </a:p>
          <a:p>
            <a:pPr marL="525780" indent="-457200" algn="just">
              <a:buAutoNum type="arabicParenR"/>
            </a:pPr>
            <a:r>
              <a:rPr lang="el-GR" sz="2000" dirty="0"/>
              <a:t>ότι η ασθένεια είναι σοβαρή ή </a:t>
            </a:r>
          </a:p>
          <a:p>
            <a:pPr marL="525780" indent="-457200" algn="just">
              <a:buAutoNum type="arabicParenR"/>
            </a:pPr>
            <a:r>
              <a:rPr lang="el-GR" sz="2000" dirty="0"/>
              <a:t>ότι η αλλαγή συμπεριφοράς είναι ευεργετική ή </a:t>
            </a:r>
          </a:p>
          <a:p>
            <a:pPr marL="525780" indent="-457200" algn="just">
              <a:buAutoNum type="arabicParenR"/>
            </a:pPr>
            <a:r>
              <a:rPr lang="el-GR" sz="2000" dirty="0"/>
              <a:t>ότι τα οφέλη από την υιοθέτηση υγιεινής συμπεριφοράς υπερισχύουν έναντι των προβλημάτων. </a:t>
            </a:r>
          </a:p>
        </p:txBody>
      </p:sp>
    </p:spTree>
    <p:extLst>
      <p:ext uri="{BB962C8B-B14F-4D97-AF65-F5344CB8AC3E}">
        <p14:creationId xmlns:p14="http://schemas.microsoft.com/office/powerpoint/2010/main" val="1095387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764704"/>
            <a:ext cx="7344816" cy="745152"/>
          </a:xfrm>
        </p:spPr>
        <p:txBody>
          <a:bodyPr>
            <a:normAutofit fontScale="90000"/>
          </a:bodyPr>
          <a:lstStyle/>
          <a:p>
            <a:r>
              <a:rPr lang="el-GR" dirty="0"/>
              <a:t>Εφαρμογή ΥΠΥ στη </a:t>
            </a:r>
            <a:r>
              <a:rPr lang="el-GR" dirty="0" err="1"/>
              <a:t>Διαιτολογία</a:t>
            </a:r>
            <a:endParaRPr lang="en-US" dirty="0"/>
          </a:p>
        </p:txBody>
      </p:sp>
      <p:sp>
        <p:nvSpPr>
          <p:cNvPr id="3" name="Content Placeholder 2"/>
          <p:cNvSpPr>
            <a:spLocks noGrp="1"/>
          </p:cNvSpPr>
          <p:nvPr>
            <p:ph idx="1"/>
          </p:nvPr>
        </p:nvSpPr>
        <p:spPr>
          <a:xfrm>
            <a:off x="755576" y="1772816"/>
            <a:ext cx="7560840" cy="3915797"/>
          </a:xfrm>
        </p:spPr>
        <p:txBody>
          <a:bodyPr>
            <a:noAutofit/>
          </a:bodyPr>
          <a:lstStyle/>
          <a:p>
            <a:pPr marL="68580" indent="0" algn="just">
              <a:buNone/>
            </a:pPr>
            <a:r>
              <a:rPr lang="el-GR" sz="1900" dirty="0"/>
              <a:t>Το ΥΠΥ έχει χρησιμοποιηθεί για να εξηγήσει την αλλαγή &amp; τη διατήρηση των συμπεριφορών που σχετίζονται με την υγεία, και ως καθοδηγητικό πλαίσιο στις παρεμβάσεις αλλαγής συμπεριφοράς. </a:t>
            </a:r>
          </a:p>
          <a:p>
            <a:pPr marL="68580" indent="0" algn="just">
              <a:buNone/>
            </a:pPr>
            <a:endParaRPr lang="el-GR" sz="1900" dirty="0"/>
          </a:p>
          <a:p>
            <a:pPr marL="68580" indent="0" algn="just">
              <a:buNone/>
            </a:pPr>
            <a:r>
              <a:rPr lang="el-GR" sz="1900" dirty="0"/>
              <a:t>Έχει βρει εφαρμογή στη </a:t>
            </a:r>
            <a:r>
              <a:rPr lang="el-GR" sz="1900" b="1" dirty="0"/>
              <a:t>διερεύνηση των παραγόντων που επηρεάζουν τις υγιεινές διατροφικές επιλογές φοιτητών </a:t>
            </a:r>
            <a:r>
              <a:rPr lang="el-GR" sz="1900" dirty="0"/>
              <a:t>(Deshpande, Basil, &amp; Basil, 2009).</a:t>
            </a:r>
          </a:p>
          <a:p>
            <a:pPr marL="68580" indent="0" algn="just">
              <a:buNone/>
            </a:pPr>
            <a:r>
              <a:rPr lang="el-GR" sz="1900" dirty="0"/>
              <a:t>Έχει ελεγχθεί η ικανότητά του να </a:t>
            </a:r>
            <a:r>
              <a:rPr lang="el-GR" sz="1900" b="1" dirty="0"/>
              <a:t>προβλέπει την πρόθεση για κατανάλωση «νέων» τροφίμων </a:t>
            </a:r>
            <a:r>
              <a:rPr lang="el-GR" sz="1900" dirty="0"/>
              <a:t>(π.χ. ενός λειτουργικού ψωμιού) (Vassallo, et al., 2009).</a:t>
            </a:r>
          </a:p>
          <a:p>
            <a:pPr marL="68580" indent="0" algn="just">
              <a:buNone/>
            </a:pPr>
            <a:r>
              <a:rPr lang="el-GR" sz="1900" dirty="0"/>
              <a:t>Έχει βρει εφαρμογή στην προσπάθεια </a:t>
            </a:r>
            <a:r>
              <a:rPr lang="el-GR" sz="1900" b="1" dirty="0"/>
              <a:t>διερεύνησης συμπεριφορών που σχετίζονται με την υιοθέτηση ισορροπημένων διαιτητικών συνηθειών ηλικιωμένων ατόμων </a:t>
            </a:r>
            <a:r>
              <a:rPr lang="el-GR" sz="1900" dirty="0"/>
              <a:t>(Hanson &amp; Benedict 2002, Chapman et al 1995)</a:t>
            </a:r>
            <a:r>
              <a:rPr lang="en-US" sz="1900" dirty="0"/>
              <a:t>.</a:t>
            </a:r>
          </a:p>
        </p:txBody>
      </p:sp>
    </p:spTree>
    <p:extLst>
      <p:ext uri="{BB962C8B-B14F-4D97-AF65-F5344CB8AC3E}">
        <p14:creationId xmlns:p14="http://schemas.microsoft.com/office/powerpoint/2010/main" val="116889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490" y="1027664"/>
            <a:ext cx="7024744" cy="961176"/>
          </a:xfrm>
        </p:spPr>
        <p:txBody>
          <a:bodyPr/>
          <a:lstStyle/>
          <a:p>
            <a:r>
              <a:rPr lang="el-GR" b="1" dirty="0">
                <a:solidFill>
                  <a:srgbClr val="C00000"/>
                </a:solidFill>
              </a:rPr>
              <a:t>Αναφορές</a:t>
            </a:r>
            <a:endParaRPr lang="el-GR" dirty="0"/>
          </a:p>
        </p:txBody>
      </p:sp>
      <p:sp>
        <p:nvSpPr>
          <p:cNvPr id="3" name="Θέση περιεχομένου 2"/>
          <p:cNvSpPr>
            <a:spLocks noGrp="1"/>
          </p:cNvSpPr>
          <p:nvPr>
            <p:ph idx="1"/>
          </p:nvPr>
        </p:nvSpPr>
        <p:spPr>
          <a:xfrm>
            <a:off x="683568" y="2042059"/>
            <a:ext cx="7488832" cy="3508977"/>
          </a:xfrm>
        </p:spPr>
        <p:txBody>
          <a:bodyPr>
            <a:normAutofit/>
          </a:bodyPr>
          <a:lstStyle/>
          <a:p>
            <a:endParaRPr lang="en-US" sz="2200" dirty="0"/>
          </a:p>
          <a:p>
            <a:r>
              <a:rPr lang="el-GR" sz="2200" i="1" dirty="0" err="1">
                <a:solidFill>
                  <a:schemeClr val="tx1"/>
                </a:solidFill>
              </a:rPr>
              <a:t>Γιαννακούλια</a:t>
            </a:r>
            <a:r>
              <a:rPr lang="el-GR" sz="2200" i="1" dirty="0">
                <a:solidFill>
                  <a:schemeClr val="tx1"/>
                </a:solidFill>
              </a:rPr>
              <a:t> Μ &amp; </a:t>
            </a:r>
            <a:r>
              <a:rPr lang="el-GR" sz="2200" i="1" dirty="0" err="1">
                <a:solidFill>
                  <a:schemeClr val="tx1"/>
                </a:solidFill>
              </a:rPr>
              <a:t>Φάππα</a:t>
            </a:r>
            <a:r>
              <a:rPr lang="el-GR" sz="2200" i="1" dirty="0">
                <a:solidFill>
                  <a:schemeClr val="tx1"/>
                </a:solidFill>
              </a:rPr>
              <a:t> Ε. Διατροφική Συμβουλευτική &amp; Συμπεριφορά (2015).</a:t>
            </a:r>
            <a:r>
              <a:rPr lang="en-US" sz="2200" i="1" dirty="0">
                <a:solidFill>
                  <a:schemeClr val="tx1"/>
                </a:solidFill>
              </a:rPr>
              <a:t> </a:t>
            </a:r>
            <a:r>
              <a:rPr lang="en-US" sz="2200" i="1" dirty="0">
                <a:solidFill>
                  <a:schemeClr val="tx1"/>
                </a:solidFill>
                <a:hlinkClick r:id="rId2"/>
              </a:rPr>
              <a:t>www.kallipos.gr</a:t>
            </a:r>
            <a:endParaRPr lang="en-US" sz="2200" i="1" dirty="0">
              <a:solidFill>
                <a:schemeClr val="tx1"/>
              </a:solidFill>
            </a:endParaRPr>
          </a:p>
          <a:p>
            <a:pPr marL="68580" indent="0">
              <a:buNone/>
            </a:pPr>
            <a:endParaRPr lang="en-US" sz="2200" dirty="0"/>
          </a:p>
          <a:p>
            <a:endParaRPr lang="el-GR" sz="2200" dirty="0"/>
          </a:p>
          <a:p>
            <a:pPr lvl="0"/>
            <a:endParaRPr lang="en-GB" sz="2200" dirty="0"/>
          </a:p>
          <a:p>
            <a:endParaRPr lang="el-GR" sz="2200" dirty="0"/>
          </a:p>
        </p:txBody>
      </p:sp>
    </p:spTree>
    <p:extLst>
      <p:ext uri="{BB962C8B-B14F-4D97-AF65-F5344CB8AC3E}">
        <p14:creationId xmlns:p14="http://schemas.microsoft.com/office/powerpoint/2010/main" val="371711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36712"/>
            <a:ext cx="7024744" cy="817160"/>
          </a:xfrm>
        </p:spPr>
        <p:txBody>
          <a:bodyPr/>
          <a:lstStyle/>
          <a:p>
            <a:r>
              <a:rPr lang="el-GR" dirty="0"/>
              <a:t>Εισαγωγικά </a:t>
            </a:r>
            <a:endParaRPr lang="en-US" dirty="0"/>
          </a:p>
        </p:txBody>
      </p:sp>
      <p:sp>
        <p:nvSpPr>
          <p:cNvPr id="3" name="Content Placeholder 2"/>
          <p:cNvSpPr>
            <a:spLocks noGrp="1"/>
          </p:cNvSpPr>
          <p:nvPr>
            <p:ph idx="1"/>
          </p:nvPr>
        </p:nvSpPr>
        <p:spPr>
          <a:xfrm>
            <a:off x="827584" y="2060848"/>
            <a:ext cx="7416824" cy="3508977"/>
          </a:xfrm>
        </p:spPr>
        <p:txBody>
          <a:bodyPr>
            <a:noAutofit/>
          </a:bodyPr>
          <a:lstStyle/>
          <a:p>
            <a:pPr marL="68580" indent="0" algn="just">
              <a:buNone/>
            </a:pPr>
            <a:r>
              <a:rPr lang="el-GR" sz="2000" dirty="0"/>
              <a:t>Το Υπόδειγμα Πεποίθησης Υγείας (Health Belief Model) αναπτύχθηκε αρχικά στη δεκαετία του 1950 από μια ομάδα κοινωνικών ψυχολόγων, προκειμένου να εξηγήσουν τη μεγάλη </a:t>
            </a:r>
            <a:r>
              <a:rPr lang="el-GR" sz="2000" b="1" dirty="0"/>
              <a:t>αποτυχία συμμετοχής των ανθρώπων σε προγράμματα </a:t>
            </a:r>
            <a:r>
              <a:rPr lang="el-GR" sz="2000" dirty="0"/>
              <a:t>που είχαν σκοπό την </a:t>
            </a:r>
            <a:r>
              <a:rPr lang="el-GR" sz="2000" b="1" dirty="0"/>
              <a:t>πρόληψη</a:t>
            </a:r>
            <a:r>
              <a:rPr lang="el-GR" sz="2000" dirty="0"/>
              <a:t> </a:t>
            </a:r>
            <a:r>
              <a:rPr lang="en-US" sz="2000" dirty="0"/>
              <a:t>&amp;</a:t>
            </a:r>
            <a:r>
              <a:rPr lang="el-GR" sz="2000" dirty="0"/>
              <a:t> την </a:t>
            </a:r>
            <a:r>
              <a:rPr lang="el-GR" sz="2000" b="1" dirty="0"/>
              <a:t>ανίχνευση ασθένειας</a:t>
            </a:r>
            <a:r>
              <a:rPr lang="el-GR" sz="2000" dirty="0"/>
              <a:t>. </a:t>
            </a:r>
          </a:p>
          <a:p>
            <a:pPr marL="68580" indent="0" algn="just">
              <a:buNone/>
            </a:pPr>
            <a:endParaRPr lang="el-GR" sz="2000" dirty="0"/>
          </a:p>
          <a:p>
            <a:pPr marL="68580" indent="0" algn="just">
              <a:buNone/>
            </a:pPr>
            <a:r>
              <a:rPr lang="el-GR" sz="2000" dirty="0"/>
              <a:t>Αργότερα, το υπόδειγμα επεκτάθηκε στην αντίδραση των ανθρώπων στα συμπτώματα </a:t>
            </a:r>
            <a:r>
              <a:rPr lang="en-US" sz="2000" dirty="0"/>
              <a:t>&amp;</a:t>
            </a:r>
            <a:r>
              <a:rPr lang="el-GR" sz="2000" dirty="0"/>
              <a:t> στις συμπεριφορές που αναπτύσσονται (ή διαμορφώνονται) λόγω διαγνωσμένων ασθενειών </a:t>
            </a:r>
            <a:r>
              <a:rPr lang="en-US" sz="2000" dirty="0"/>
              <a:t>&amp;</a:t>
            </a:r>
            <a:r>
              <a:rPr lang="el-GR" sz="2000" dirty="0"/>
              <a:t>, συγκεκριμένα, στην </a:t>
            </a:r>
            <a:r>
              <a:rPr lang="el-GR" sz="2000" b="1" dirty="0"/>
              <a:t>προσκόλληση με τη θεραπευτική αγωγή</a:t>
            </a:r>
            <a:r>
              <a:rPr lang="el-GR" sz="2000" dirty="0"/>
              <a:t>. </a:t>
            </a:r>
            <a:endParaRPr lang="en-US" sz="2000" dirty="0"/>
          </a:p>
        </p:txBody>
      </p:sp>
    </p:spTree>
    <p:extLst>
      <p:ext uri="{BB962C8B-B14F-4D97-AF65-F5344CB8AC3E}">
        <p14:creationId xmlns:p14="http://schemas.microsoft.com/office/powerpoint/2010/main" val="1558455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260648"/>
            <a:ext cx="7024744" cy="1143000"/>
          </a:xfrm>
        </p:spPr>
        <p:txBody>
          <a:bodyPr/>
          <a:lstStyle/>
          <a:p>
            <a:r>
              <a:rPr lang="el-GR" dirty="0"/>
              <a:t>Θεωρία (Ι)</a:t>
            </a:r>
            <a:endParaRPr lang="en-US" dirty="0"/>
          </a:p>
        </p:txBody>
      </p:sp>
      <p:sp>
        <p:nvSpPr>
          <p:cNvPr id="3" name="Content Placeholder 2"/>
          <p:cNvSpPr>
            <a:spLocks noGrp="1"/>
          </p:cNvSpPr>
          <p:nvPr>
            <p:ph idx="1"/>
          </p:nvPr>
        </p:nvSpPr>
        <p:spPr>
          <a:xfrm>
            <a:off x="1043492" y="1864239"/>
            <a:ext cx="7200916" cy="3508977"/>
          </a:xfrm>
        </p:spPr>
        <p:txBody>
          <a:bodyPr>
            <a:noAutofit/>
          </a:bodyPr>
          <a:lstStyle/>
          <a:p>
            <a:pPr marL="68580" indent="0" algn="just">
              <a:buNone/>
            </a:pPr>
            <a:r>
              <a:rPr lang="el-GR" sz="2000" dirty="0"/>
              <a:t>Βασικό συστατικό του Υποδείγματος Πεποίθησης Υγείας είναι </a:t>
            </a:r>
            <a:r>
              <a:rPr lang="el-GR" sz="2000" b="1" dirty="0"/>
              <a:t>οι πεποιθήσεις που συνεισφέρουν στην κινητοποίηση </a:t>
            </a:r>
            <a:r>
              <a:rPr lang="el-GR" sz="2000" dirty="0"/>
              <a:t>του ατόμου να υιοθετήσει μια συγκεκριμένη συμπεριφορά υγείας. </a:t>
            </a:r>
          </a:p>
          <a:p>
            <a:pPr marL="68580" indent="0" algn="just">
              <a:buNone/>
            </a:pPr>
            <a:endParaRPr lang="el-GR" sz="2000" dirty="0"/>
          </a:p>
          <a:p>
            <a:pPr marL="68580" indent="0" algn="just">
              <a:buNone/>
            </a:pPr>
            <a:r>
              <a:rPr lang="el-GR" sz="2000" dirty="0">
                <a:solidFill>
                  <a:srgbClr val="C00000"/>
                </a:solidFill>
              </a:rPr>
              <a:t>Πρόκειται για μια θεωρία αξίας – προσδοκίας</a:t>
            </a:r>
            <a:r>
              <a:rPr lang="el-GR" sz="2000" dirty="0"/>
              <a:t>. </a:t>
            </a:r>
          </a:p>
        </p:txBody>
      </p:sp>
    </p:spTree>
    <p:extLst>
      <p:ext uri="{BB962C8B-B14F-4D97-AF65-F5344CB8AC3E}">
        <p14:creationId xmlns:p14="http://schemas.microsoft.com/office/powerpoint/2010/main" val="276447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260648"/>
            <a:ext cx="7024744" cy="1143000"/>
          </a:xfrm>
        </p:spPr>
        <p:txBody>
          <a:bodyPr/>
          <a:lstStyle/>
          <a:p>
            <a:r>
              <a:rPr lang="el-GR" dirty="0"/>
              <a:t>Θεωρία (ΙΙ)</a:t>
            </a:r>
            <a:endParaRPr lang="en-US" dirty="0"/>
          </a:p>
        </p:txBody>
      </p:sp>
      <p:sp>
        <p:nvSpPr>
          <p:cNvPr id="3" name="Content Placeholder 2"/>
          <p:cNvSpPr>
            <a:spLocks noGrp="1"/>
          </p:cNvSpPr>
          <p:nvPr>
            <p:ph idx="1"/>
          </p:nvPr>
        </p:nvSpPr>
        <p:spPr>
          <a:xfrm>
            <a:off x="1043492" y="1864239"/>
            <a:ext cx="7200916" cy="3508977"/>
          </a:xfrm>
        </p:spPr>
        <p:txBody>
          <a:bodyPr>
            <a:noAutofit/>
          </a:bodyPr>
          <a:lstStyle/>
          <a:p>
            <a:pPr marL="68580" indent="0" algn="just">
              <a:buNone/>
            </a:pPr>
            <a:endParaRPr lang="el-GR" sz="2000" dirty="0"/>
          </a:p>
          <a:p>
            <a:pPr marL="68580" indent="0" algn="just">
              <a:buNone/>
            </a:pPr>
            <a:r>
              <a:rPr lang="el-GR" sz="2000" dirty="0"/>
              <a:t>Πρεσβεύει, δηλαδή, ότι </a:t>
            </a:r>
            <a:r>
              <a:rPr lang="el-GR" sz="2000" b="1" dirty="0"/>
              <a:t>η συμπεριφορά προκύπτει:</a:t>
            </a:r>
          </a:p>
          <a:p>
            <a:pPr marL="68580" indent="0" algn="just">
              <a:buNone/>
            </a:pPr>
            <a:endParaRPr lang="el-GR" sz="2000" b="1" dirty="0"/>
          </a:p>
          <a:p>
            <a:pPr marL="525780" indent="-457200" algn="just">
              <a:buAutoNum type="arabicParenR"/>
            </a:pPr>
            <a:r>
              <a:rPr lang="el-GR" sz="2000" b="1" dirty="0"/>
              <a:t>λόγω της πεποίθησης που έχει το άτομο ότι θα πετύχει ένα αποτέλεσμα </a:t>
            </a:r>
            <a:r>
              <a:rPr lang="en-US" sz="2000" b="1" dirty="0"/>
              <a:t>&amp;</a:t>
            </a:r>
            <a:r>
              <a:rPr lang="el-GR" sz="2000" b="1" dirty="0"/>
              <a:t>, επίσης,</a:t>
            </a:r>
          </a:p>
          <a:p>
            <a:pPr marL="525780" indent="-457200" algn="just">
              <a:buAutoNum type="arabicParenR"/>
            </a:pPr>
            <a:endParaRPr lang="el-GR" sz="2000" b="1" dirty="0"/>
          </a:p>
          <a:p>
            <a:pPr marL="525780" indent="-457200" algn="just">
              <a:buAutoNum type="arabicParenR"/>
            </a:pPr>
            <a:r>
              <a:rPr lang="el-GR" sz="2000" b="1" dirty="0"/>
              <a:t>λόγω της προσδοκίας ότι μια συγκεκριμένη πράξη θα οδηγήσει σ’ αυτό το αποτέλεσμα. </a:t>
            </a:r>
            <a:endParaRPr lang="en-US" sz="2000" b="1" dirty="0"/>
          </a:p>
        </p:txBody>
      </p:sp>
    </p:spTree>
    <p:extLst>
      <p:ext uri="{BB962C8B-B14F-4D97-AF65-F5344CB8AC3E}">
        <p14:creationId xmlns:p14="http://schemas.microsoft.com/office/powerpoint/2010/main" val="812419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32656"/>
            <a:ext cx="7024744" cy="1143000"/>
          </a:xfrm>
        </p:spPr>
        <p:txBody>
          <a:bodyPr/>
          <a:lstStyle/>
          <a:p>
            <a:r>
              <a:rPr lang="el-GR" dirty="0"/>
              <a:t>Δομές ΥΠΥ</a:t>
            </a:r>
            <a:endParaRPr lang="en-US" dirty="0"/>
          </a:p>
        </p:txBody>
      </p:sp>
      <p:sp>
        <p:nvSpPr>
          <p:cNvPr id="3" name="Content Placeholder 2"/>
          <p:cNvSpPr>
            <a:spLocks noGrp="1"/>
          </p:cNvSpPr>
          <p:nvPr>
            <p:ph idx="1"/>
          </p:nvPr>
        </p:nvSpPr>
        <p:spPr>
          <a:xfrm>
            <a:off x="1043492" y="1772816"/>
            <a:ext cx="6984892" cy="4059813"/>
          </a:xfrm>
        </p:spPr>
        <p:txBody>
          <a:bodyPr>
            <a:normAutofit fontScale="92500" lnSpcReduction="20000"/>
          </a:bodyPr>
          <a:lstStyle/>
          <a:p>
            <a:pPr marL="68580" indent="0" algn="just">
              <a:buNone/>
            </a:pPr>
            <a:r>
              <a:rPr lang="el-GR" dirty="0"/>
              <a:t>Το Υπόδειγμα Πεποίθησης Υγείας περιλαμβάνει διάφορες </a:t>
            </a:r>
            <a:r>
              <a:rPr lang="el-GR" b="1" dirty="0"/>
              <a:t>βασικές έννοιες που προβλέπουν εάν οι άνθρωποι θα αναλάβουν δράση </a:t>
            </a:r>
            <a:r>
              <a:rPr lang="el-GR" dirty="0"/>
              <a:t>προκειμένου να εμποδίσουν, να ελέγξουν ή να διαχειριστούν τις συνθήκες ασθένειας. </a:t>
            </a:r>
          </a:p>
          <a:p>
            <a:pPr marL="68580" indent="0" algn="just">
              <a:buNone/>
            </a:pPr>
            <a:endParaRPr lang="el-GR" dirty="0"/>
          </a:p>
          <a:p>
            <a:pPr marL="68580" indent="0" algn="just">
              <a:buNone/>
            </a:pPr>
            <a:r>
              <a:rPr lang="el-GR" u="sng" dirty="0"/>
              <a:t>Αυτές περιλαμβάνουν</a:t>
            </a:r>
            <a:r>
              <a:rPr lang="el-GR" dirty="0"/>
              <a:t>:</a:t>
            </a:r>
          </a:p>
          <a:p>
            <a:pPr algn="just"/>
            <a:r>
              <a:rPr lang="el-GR" dirty="0"/>
              <a:t>την αντιλαμβανόμενη ευαισθησία, </a:t>
            </a:r>
          </a:p>
          <a:p>
            <a:pPr algn="just"/>
            <a:r>
              <a:rPr lang="el-GR" dirty="0"/>
              <a:t>την αντιλαμβανόμενη σοβαρότητα, </a:t>
            </a:r>
          </a:p>
          <a:p>
            <a:pPr algn="just"/>
            <a:r>
              <a:rPr lang="el-GR" dirty="0"/>
              <a:t>τα αντιλαμβανόμενα οφέλη </a:t>
            </a:r>
            <a:r>
              <a:rPr lang="en-US" dirty="0"/>
              <a:t>&amp;</a:t>
            </a:r>
            <a:r>
              <a:rPr lang="el-GR" dirty="0"/>
              <a:t> τα εμπόδια για μια συμπεριφορά,</a:t>
            </a:r>
          </a:p>
          <a:p>
            <a:pPr algn="just"/>
            <a:r>
              <a:rPr lang="el-GR" dirty="0">
                <a:solidFill>
                  <a:schemeClr val="tx1"/>
                </a:solidFill>
              </a:rPr>
              <a:t>τις υποδείξεις για δράση</a:t>
            </a:r>
            <a:r>
              <a:rPr lang="en-US" dirty="0">
                <a:solidFill>
                  <a:schemeClr val="tx1"/>
                </a:solidFill>
              </a:rPr>
              <a:t>, </a:t>
            </a:r>
            <a:r>
              <a:rPr lang="el-GR" dirty="0"/>
              <a:t>&amp;</a:t>
            </a:r>
          </a:p>
          <a:p>
            <a:pPr algn="just"/>
            <a:r>
              <a:rPr lang="el-GR" dirty="0"/>
              <a:t>την αυτο-αποτελεσματικότητα</a:t>
            </a:r>
            <a:r>
              <a:rPr lang="en-US" dirty="0"/>
              <a:t>.</a:t>
            </a:r>
          </a:p>
        </p:txBody>
      </p:sp>
    </p:spTree>
    <p:extLst>
      <p:ext uri="{BB962C8B-B14F-4D97-AF65-F5344CB8AC3E}">
        <p14:creationId xmlns:p14="http://schemas.microsoft.com/office/powerpoint/2010/main" val="2422941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45152"/>
          </a:xfrm>
        </p:spPr>
        <p:txBody>
          <a:bodyPr>
            <a:normAutofit fontScale="90000"/>
          </a:bodyPr>
          <a:lstStyle/>
          <a:p>
            <a:r>
              <a:rPr lang="el-GR" b="1" i="1" dirty="0"/>
              <a:t>Αντιλαμβανόμενη ευαισθησία</a:t>
            </a:r>
            <a:endParaRPr lang="en-US" dirty="0"/>
          </a:p>
        </p:txBody>
      </p:sp>
      <p:sp>
        <p:nvSpPr>
          <p:cNvPr id="3" name="Content Placeholder 2"/>
          <p:cNvSpPr>
            <a:spLocks noGrp="1"/>
          </p:cNvSpPr>
          <p:nvPr>
            <p:ph idx="1"/>
          </p:nvPr>
        </p:nvSpPr>
        <p:spPr/>
        <p:txBody>
          <a:bodyPr>
            <a:normAutofit/>
          </a:bodyPr>
          <a:lstStyle/>
          <a:p>
            <a:pPr marL="68580" indent="0" algn="just">
              <a:buNone/>
            </a:pPr>
            <a:r>
              <a:rPr lang="el-GR" dirty="0"/>
              <a:t>Η αντιλαμβανόμενη ευαισθησία αναφέρεται στις </a:t>
            </a:r>
            <a:r>
              <a:rPr lang="el-GR" u="sng" dirty="0"/>
              <a:t>πεποιθήσεις σχετικά με την πιθανότητα εμφάνισης μιας ασθένειας ή κατάστασης</a:t>
            </a:r>
            <a:r>
              <a:rPr lang="el-GR" dirty="0"/>
              <a:t>. </a:t>
            </a:r>
            <a:endParaRPr lang="en-US" dirty="0"/>
          </a:p>
          <a:p>
            <a:pPr marL="68580" indent="0" algn="just">
              <a:buNone/>
            </a:pPr>
            <a:endParaRPr lang="en-US" dirty="0"/>
          </a:p>
          <a:p>
            <a:pPr marL="68580" indent="0" algn="just">
              <a:buNone/>
            </a:pPr>
            <a:r>
              <a:rPr lang="el-GR" b="1" i="1" dirty="0">
                <a:solidFill>
                  <a:srgbClr val="006600"/>
                </a:solidFill>
              </a:rPr>
              <a:t>Παράδειγμα;</a:t>
            </a:r>
          </a:p>
        </p:txBody>
      </p:sp>
    </p:spTree>
    <p:extLst>
      <p:ext uri="{BB962C8B-B14F-4D97-AF65-F5344CB8AC3E}">
        <p14:creationId xmlns:p14="http://schemas.microsoft.com/office/powerpoint/2010/main" val="655612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36712"/>
            <a:ext cx="7024744" cy="889168"/>
          </a:xfrm>
        </p:spPr>
        <p:txBody>
          <a:bodyPr>
            <a:normAutofit fontScale="90000"/>
          </a:bodyPr>
          <a:lstStyle/>
          <a:p>
            <a:r>
              <a:rPr lang="el-GR" b="1" i="1" dirty="0"/>
              <a:t>Αντιλαμβανόμενη σοβαρότητα</a:t>
            </a:r>
            <a:endParaRPr lang="en-US" dirty="0"/>
          </a:p>
        </p:txBody>
      </p:sp>
      <p:sp>
        <p:nvSpPr>
          <p:cNvPr id="3" name="Content Placeholder 2"/>
          <p:cNvSpPr>
            <a:spLocks noGrp="1"/>
          </p:cNvSpPr>
          <p:nvPr>
            <p:ph idx="1"/>
          </p:nvPr>
        </p:nvSpPr>
        <p:spPr>
          <a:xfrm>
            <a:off x="795426" y="2033483"/>
            <a:ext cx="7272808" cy="3987805"/>
          </a:xfrm>
        </p:spPr>
        <p:txBody>
          <a:bodyPr>
            <a:normAutofit fontScale="85000" lnSpcReduction="20000"/>
          </a:bodyPr>
          <a:lstStyle/>
          <a:p>
            <a:pPr marL="68580" indent="0" algn="just">
              <a:buNone/>
            </a:pPr>
            <a:r>
              <a:rPr lang="el-GR" dirty="0"/>
              <a:t>Τα συναισθήματα σχετικά με τη σοβαρότητα της προσβολής από μια ασθένεια ή της απουσίας αυτής περιλαμβάνουν αξιολογήσεις:</a:t>
            </a:r>
          </a:p>
          <a:p>
            <a:pPr algn="just"/>
            <a:r>
              <a:rPr lang="el-GR" dirty="0"/>
              <a:t>για ιατρικές συνέπειες</a:t>
            </a:r>
          </a:p>
          <a:p>
            <a:pPr algn="just"/>
            <a:endParaRPr lang="el-GR" dirty="0"/>
          </a:p>
          <a:p>
            <a:pPr algn="just"/>
            <a:r>
              <a:rPr lang="el-GR" dirty="0"/>
              <a:t>για κλινικές συνέπειες (π.χ. θάνατος, αναπηρία &amp; πόνος) </a:t>
            </a:r>
          </a:p>
          <a:p>
            <a:pPr algn="just"/>
            <a:endParaRPr lang="el-GR" dirty="0"/>
          </a:p>
          <a:p>
            <a:pPr algn="just"/>
            <a:r>
              <a:rPr lang="el-GR" dirty="0"/>
              <a:t>για πιθανές κοινωνικές συνέπειες (π.χ. επιπτώσεις των συνθηκών στην εργασία, την οικογενειακή ζωή και τις κοινωνικές σχέσεις). </a:t>
            </a:r>
          </a:p>
          <a:p>
            <a:pPr marL="68580" indent="0" algn="just">
              <a:buNone/>
            </a:pPr>
            <a:endParaRPr lang="el-GR" dirty="0"/>
          </a:p>
          <a:p>
            <a:pPr marL="68580" indent="0" algn="just">
              <a:buNone/>
            </a:pPr>
            <a:r>
              <a:rPr lang="el-GR" b="1" dirty="0"/>
              <a:t>Ο συνδυασμός της ευαισθησίας &amp; της σοβαρότητας έχει χαρακτηριστεί ως απειλή</a:t>
            </a:r>
            <a:r>
              <a:rPr lang="el-GR" dirty="0"/>
              <a:t>.</a:t>
            </a:r>
          </a:p>
        </p:txBody>
      </p:sp>
    </p:spTree>
    <p:extLst>
      <p:ext uri="{BB962C8B-B14F-4D97-AF65-F5344CB8AC3E}">
        <p14:creationId xmlns:p14="http://schemas.microsoft.com/office/powerpoint/2010/main" val="3521669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269776"/>
            <a:ext cx="7024744" cy="1143000"/>
          </a:xfrm>
        </p:spPr>
        <p:txBody>
          <a:bodyPr/>
          <a:lstStyle/>
          <a:p>
            <a:r>
              <a:rPr lang="el-GR" b="1" i="1" dirty="0"/>
              <a:t>Αντιλαμβανόμενα οφέλη</a:t>
            </a:r>
            <a:r>
              <a:rPr lang="en-US" b="1" i="1" dirty="0"/>
              <a:t> </a:t>
            </a:r>
            <a:endParaRPr lang="en-US" dirty="0"/>
          </a:p>
        </p:txBody>
      </p:sp>
      <p:sp>
        <p:nvSpPr>
          <p:cNvPr id="3" name="Content Placeholder 2"/>
          <p:cNvSpPr>
            <a:spLocks noGrp="1"/>
          </p:cNvSpPr>
          <p:nvPr>
            <p:ph idx="1"/>
          </p:nvPr>
        </p:nvSpPr>
        <p:spPr>
          <a:xfrm>
            <a:off x="755576" y="1628800"/>
            <a:ext cx="7560840" cy="3508977"/>
          </a:xfrm>
        </p:spPr>
        <p:txBody>
          <a:bodyPr>
            <a:noAutofit/>
          </a:bodyPr>
          <a:lstStyle/>
          <a:p>
            <a:pPr marL="68580" indent="0" algn="just">
              <a:buNone/>
            </a:pPr>
            <a:r>
              <a:rPr lang="el-GR" sz="2000" dirty="0">
                <a:latin typeface="Times New Roman" pitchFamily="18" charset="0"/>
                <a:cs typeface="Times New Roman" pitchFamily="18" charset="0"/>
              </a:rPr>
              <a:t>Ακόμη και εάν ένα άτομο αντιλαμβάνεται ότι έχει προσωπική ευαισθησία ως προς μια σοβαρή κατάσταση υγείας (αντιλαμβανόμενη απειλή), το </a:t>
            </a:r>
            <a:r>
              <a:rPr lang="el-GR" sz="2000" u="sng" dirty="0">
                <a:latin typeface="Times New Roman" pitchFamily="18" charset="0"/>
                <a:cs typeface="Times New Roman" pitchFamily="18" charset="0"/>
              </a:rPr>
              <a:t>εάν αυτή η πεποίθηση θα οδηγήσει σε αλλαγή συμπεριφοράς θα επηρεαστεί από τις πεποιθήσεις του ατόμου σχετικά με τα αντιλαμβανόμενα οφέλη από τις διάφορες διαθέσιμες δράσεις για τη μείωση της απειλής για την ασθένεια</a:t>
            </a:r>
            <a:r>
              <a:rPr lang="el-GR" sz="2000" dirty="0">
                <a:latin typeface="Times New Roman" pitchFamily="18" charset="0"/>
                <a:cs typeface="Times New Roman" pitchFamily="18" charset="0"/>
              </a:rPr>
              <a:t>.</a:t>
            </a:r>
          </a:p>
          <a:p>
            <a:pPr marL="68580" indent="0" algn="just">
              <a:buNone/>
            </a:pPr>
            <a:endParaRPr lang="el-GR" sz="1000" dirty="0">
              <a:latin typeface="Times New Roman" pitchFamily="18" charset="0"/>
              <a:cs typeface="Times New Roman" pitchFamily="18" charset="0"/>
            </a:endParaRPr>
          </a:p>
          <a:p>
            <a:pPr marL="68580" indent="0" algn="just">
              <a:buNone/>
            </a:pPr>
            <a:r>
              <a:rPr lang="el-GR" sz="2000" dirty="0">
                <a:latin typeface="Times New Roman" pitchFamily="18" charset="0"/>
                <a:cs typeface="Times New Roman" pitchFamily="18" charset="0"/>
              </a:rPr>
              <a:t>Άλλες μη σχετιζόμενες με την υγεία πεποιθήσεις, όπως π.χ. η αποταμίεση χρημάτων από τη διακοπή του καπνίσματος, μπορεί να επηρεάσουν τις συμπεριφορικές αποφάσεις.</a:t>
            </a:r>
          </a:p>
          <a:p>
            <a:pPr marL="68580" indent="0" algn="just">
              <a:buNone/>
            </a:pPr>
            <a:endParaRPr lang="el-GR" sz="1000" dirty="0">
              <a:latin typeface="Times New Roman" pitchFamily="18" charset="0"/>
              <a:cs typeface="Times New Roman" pitchFamily="18" charset="0"/>
            </a:endParaRPr>
          </a:p>
          <a:p>
            <a:pPr marL="68580" indent="0" algn="just">
              <a:buNone/>
            </a:pPr>
            <a:r>
              <a:rPr lang="el-GR" sz="2000" dirty="0">
                <a:latin typeface="Times New Roman" pitchFamily="18" charset="0"/>
                <a:cs typeface="Times New Roman" pitchFamily="18" charset="0"/>
              </a:rPr>
              <a:t>Συνεπώς, τα άτομα που έχουν βέλτιστες πεποιθήσεις σχετικά με την ευαισθησία ή τη σοβαρότητα δεν αναμένεται να δεχθούν οποιαδήποτε προτεινόμενη δράση υγείας, εκτός εάν αντιλαμβάνονται τη δράση ως πιθανώς ευεργετική στη μείωση της απειλής.</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70813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124744"/>
            <a:ext cx="7024744" cy="745152"/>
          </a:xfrm>
        </p:spPr>
        <p:txBody>
          <a:bodyPr/>
          <a:lstStyle/>
          <a:p>
            <a:r>
              <a:rPr lang="el-GR" b="1" i="1" dirty="0"/>
              <a:t>Αντιλαμβανόμενα εμπόδια</a:t>
            </a:r>
            <a:r>
              <a:rPr lang="en-US" b="1" i="1" dirty="0"/>
              <a:t> </a:t>
            </a:r>
            <a:endParaRPr lang="en-US" dirty="0"/>
          </a:p>
        </p:txBody>
      </p:sp>
      <p:sp>
        <p:nvSpPr>
          <p:cNvPr id="3" name="Content Placeholder 2"/>
          <p:cNvSpPr>
            <a:spLocks noGrp="1"/>
          </p:cNvSpPr>
          <p:nvPr>
            <p:ph idx="1"/>
          </p:nvPr>
        </p:nvSpPr>
        <p:spPr>
          <a:xfrm>
            <a:off x="847450" y="2344704"/>
            <a:ext cx="7416824" cy="3508977"/>
          </a:xfrm>
        </p:spPr>
        <p:txBody>
          <a:bodyPr>
            <a:noAutofit/>
          </a:bodyPr>
          <a:lstStyle/>
          <a:p>
            <a:pPr marL="68580" indent="0" algn="just">
              <a:buNone/>
            </a:pPr>
            <a:r>
              <a:rPr lang="el-GR" sz="2000" dirty="0"/>
              <a:t>Οι πιθανές αρνητικές πτυχές μιας συγκεκριμένης δράσης υγείας – αντιλαμβανόμενα εμπόδια – μπορεί να δράσουν ως εμπόδια στην ανάληψη προτεινόμενων συμπεριφορών. </a:t>
            </a:r>
          </a:p>
          <a:p>
            <a:pPr marL="68580" indent="0" algn="just">
              <a:buNone/>
            </a:pPr>
            <a:endParaRPr lang="el-GR" sz="2000" dirty="0"/>
          </a:p>
          <a:p>
            <a:pPr marL="68580" indent="0" algn="just">
              <a:buNone/>
            </a:pPr>
            <a:r>
              <a:rPr lang="el-GR" sz="2000" dirty="0"/>
              <a:t>Ένα είδος μη συνειδητής ανάλυσης κόστους – οφέλους συμβαίνει όπου τα άτομα ζυγίζουν τα αναμενόμενα οφέλη των πράξεων με τα αντιλαμβανόμενα εμπόδια</a:t>
            </a:r>
          </a:p>
          <a:p>
            <a:pPr marL="68580" indent="0" algn="just">
              <a:buNone/>
            </a:pPr>
            <a:r>
              <a:rPr lang="el-GR" sz="2000" b="1" i="1" dirty="0">
                <a:solidFill>
                  <a:srgbClr val="3333CC"/>
                </a:solidFill>
              </a:rPr>
              <a:t>π.χ. θα με βοηθήσει αλλά δεν έχω το χρόνο να το κάνω. </a:t>
            </a:r>
          </a:p>
          <a:p>
            <a:pPr marL="68580" indent="0" algn="just">
              <a:buNone/>
            </a:pPr>
            <a:endParaRPr lang="el-GR" sz="2000" dirty="0"/>
          </a:p>
        </p:txBody>
      </p:sp>
    </p:spTree>
    <p:extLst>
      <p:ext uri="{BB962C8B-B14F-4D97-AF65-F5344CB8AC3E}">
        <p14:creationId xmlns:p14="http://schemas.microsoft.com/office/powerpoint/2010/main" val="30150744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1752</TotalTime>
  <Words>1031</Words>
  <Application>Microsoft Office PowerPoint</Application>
  <PresentationFormat>On-screen Show (4:3)</PresentationFormat>
  <Paragraphs>90</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Century Gothic</vt:lpstr>
      <vt:lpstr>Times New Roman</vt:lpstr>
      <vt:lpstr>Wingdings 2</vt:lpstr>
      <vt:lpstr>Austin</vt:lpstr>
      <vt:lpstr>PowerPoint Presentation</vt:lpstr>
      <vt:lpstr>Εισαγωγικά </vt:lpstr>
      <vt:lpstr>Θεωρία (Ι)</vt:lpstr>
      <vt:lpstr>Θεωρία (ΙΙ)</vt:lpstr>
      <vt:lpstr>Δομές ΥΠΥ</vt:lpstr>
      <vt:lpstr>Αντιλαμβανόμενη ευαισθησία</vt:lpstr>
      <vt:lpstr>Αντιλαμβανόμενη σοβαρότητα</vt:lpstr>
      <vt:lpstr>Αντιλαμβανόμενα οφέλη </vt:lpstr>
      <vt:lpstr>Αντιλαμβανόμενα εμπόδια </vt:lpstr>
      <vt:lpstr>Συνεπώς…</vt:lpstr>
      <vt:lpstr>Υποδείξεις για δράση </vt:lpstr>
      <vt:lpstr>Αυτο-αποτελεσματικότητα</vt:lpstr>
      <vt:lpstr>Επίτευξη αλλαγής συμπεριφοράς βάσει ΥΠΥ</vt:lpstr>
      <vt:lpstr>Άλλες μεταβλητές</vt:lpstr>
      <vt:lpstr>PowerPoint Presentation</vt:lpstr>
      <vt:lpstr>Εφαρμογή ΥΠΥ</vt:lpstr>
      <vt:lpstr>Εφαρμογή ΥΠΥ στη Διαιτολογία</vt:lpstr>
      <vt:lpstr>Αναφορές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Διατροφική Συμβουλευτική &amp; Προαγωγή Υγείας</dc:title>
  <dc:creator>Evi</dc:creator>
  <cp:lastModifiedBy>Evi Fappa</cp:lastModifiedBy>
  <cp:revision>226</cp:revision>
  <dcterms:created xsi:type="dcterms:W3CDTF">2016-10-24T13:11:25Z</dcterms:created>
  <dcterms:modified xsi:type="dcterms:W3CDTF">2023-05-03T10:45:50Z</dcterms:modified>
</cp:coreProperties>
</file>