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325" r:id="rId3"/>
    <p:sldId id="374" r:id="rId4"/>
    <p:sldId id="375" r:id="rId5"/>
    <p:sldId id="258" r:id="rId6"/>
    <p:sldId id="260" r:id="rId7"/>
    <p:sldId id="355" r:id="rId8"/>
    <p:sldId id="376" r:id="rId9"/>
    <p:sldId id="377" r:id="rId10"/>
    <p:sldId id="378" r:id="rId11"/>
    <p:sldId id="379" r:id="rId12"/>
    <p:sldId id="380" r:id="rId13"/>
    <p:sldId id="381" r:id="rId14"/>
    <p:sldId id="382" r:id="rId15"/>
    <p:sldId id="383" r:id="rId16"/>
    <p:sldId id="384" r:id="rId17"/>
    <p:sldId id="385" r:id="rId18"/>
    <p:sldId id="262" r:id="rId19"/>
    <p:sldId id="326" r:id="rId20"/>
    <p:sldId id="327" r:id="rId21"/>
    <p:sldId id="361" r:id="rId22"/>
    <p:sldId id="364" r:id="rId23"/>
    <p:sldId id="267" r:id="rId24"/>
    <p:sldId id="354" r:id="rId25"/>
    <p:sldId id="328" r:id="rId26"/>
    <p:sldId id="373" r:id="rId27"/>
    <p:sldId id="270" r:id="rId28"/>
    <p:sldId id="356" r:id="rId29"/>
    <p:sldId id="357" r:id="rId30"/>
    <p:sldId id="358" r:id="rId31"/>
    <p:sldId id="359" r:id="rId32"/>
    <p:sldId id="367" r:id="rId33"/>
    <p:sldId id="368" r:id="rId34"/>
    <p:sldId id="366" r:id="rId35"/>
    <p:sldId id="329" r:id="rId36"/>
    <p:sldId id="362" r:id="rId37"/>
    <p:sldId id="337" r:id="rId38"/>
    <p:sldId id="360" r:id="rId39"/>
    <p:sldId id="338" r:id="rId40"/>
    <p:sldId id="339" r:id="rId41"/>
    <p:sldId id="340" r:id="rId42"/>
    <p:sldId id="342" r:id="rId43"/>
    <p:sldId id="350" r:id="rId4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FFFF00"/>
    <a:srgbClr val="FF9900"/>
    <a:srgbClr val="00CC00"/>
    <a:srgbClr val="99FF33"/>
    <a:srgbClr val="FFCCFF"/>
    <a:srgbClr val="00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0579" autoAdjust="0"/>
    <p:restoredTop sz="94711" autoAdjust="0"/>
  </p:normalViewPr>
  <p:slideViewPr>
    <p:cSldViewPr showGuides="1">
      <p:cViewPr varScale="1">
        <p:scale>
          <a:sx n="107" d="100"/>
          <a:sy n="107" d="100"/>
        </p:scale>
        <p:origin x="133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notesMaster" Target="notesMasters/notesMaster1.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7A9E56-DA1C-4F5D-A5C4-6892C87EDF7E}" type="datetimeFigureOut">
              <a:rPr lang="el-GR" smtClean="0"/>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185620-F42F-4353-A715-57691954BAEA}" type="slidenum">
              <a:rPr lang="el-GR" smtClean="0"/>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en-US"/>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pPr>
              <a:defRPr/>
            </a:pPr>
            <a:fld id="{238D1AA1-958D-42EC-87B8-793B81E5264C}" type="datetimeFigureOut">
              <a:rPr lang="el-GR" smtClean="0"/>
            </a:fld>
            <a:endParaRPr lang="el-GR"/>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pPr>
              <a:defRPr/>
            </a:pPr>
            <a:endParaRPr lang="el-GR"/>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pPr>
              <a:defRPr/>
            </a:pPr>
            <a:fld id="{AD5369FF-EC6E-4CA4-93D1-359750FC1C4E}" type="slidenum">
              <a:rPr lang="el-GR" smtClean="0"/>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4835E5D1-CFC5-4F49-BDEA-1FE4DF7C49FE}" type="datetimeFigureOut">
              <a:rPr lang="el-GR" smtClean="0"/>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676E8F05-1AEA-485E-BFC2-C6EF0EEA4857}" type="slidenum">
              <a:rPr lang="el-GR" smtClean="0"/>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pPr>
              <a:defRPr/>
            </a:pPr>
            <a:fld id="{4DE09B81-7023-4C15-9F67-061224A89A9C}" type="datetimeFigureOut">
              <a:rPr lang="el-GR" smtClean="0"/>
            </a:fld>
            <a:endParaRPr lang="el-GR"/>
          </a:p>
        </p:txBody>
      </p:sp>
      <p:sp>
        <p:nvSpPr>
          <p:cNvPr id="5" name="Footer Placeholder 4"/>
          <p:cNvSpPr>
            <a:spLocks noGrp="1"/>
          </p:cNvSpPr>
          <p:nvPr>
            <p:ph type="ftr" sz="quarter" idx="11"/>
          </p:nvPr>
        </p:nvSpPr>
        <p:spPr>
          <a:xfrm>
            <a:off x="457200" y="6556248"/>
            <a:ext cx="3657600" cy="228600"/>
          </a:xfrm>
        </p:spPr>
        <p:txBody>
          <a:bodyPr/>
          <a:lstStyle/>
          <a:p>
            <a:pPr>
              <a:defRPr/>
            </a:pPr>
            <a:endParaRPr lang="el-GR"/>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pPr>
              <a:defRPr/>
            </a:pPr>
            <a:fld id="{1B595177-19F3-4D3C-9CE2-9ECC4EE14E17}" type="slidenum">
              <a:rPr lang="el-GR" smtClean="0"/>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F0F2F81A-9A63-43F2-85EA-94D3CAD9D25A}" type="datetimeFigureOut">
              <a:rPr lang="el-GR" smtClean="0"/>
            </a:fld>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50B4ED07-6526-45F6-8774-95BA233840E5}" type="slidenum">
              <a:rPr lang="el-GR" smtClean="0"/>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en-US"/>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endParaRPr kumimoji="0" lang="en-US"/>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pPr>
              <a:defRPr/>
            </a:pPr>
            <a:fld id="{46B2A65F-996F-4686-AA92-5EC17F13E760}" type="datetimeFigureOut">
              <a:rPr lang="el-GR" smtClean="0"/>
            </a:fld>
            <a:endParaRPr lang="el-GR"/>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pPr>
              <a:defRPr/>
            </a:pPr>
            <a:endParaRPr lang="el-GR"/>
          </a:p>
        </p:txBody>
      </p:sp>
      <p:sp>
        <p:nvSpPr>
          <p:cNvPr id="6" name="Slide Number Placeholder 5"/>
          <p:cNvSpPr>
            <a:spLocks noGrp="1"/>
          </p:cNvSpPr>
          <p:nvPr>
            <p:ph type="sldNum" sz="quarter" idx="12"/>
          </p:nvPr>
        </p:nvSpPr>
        <p:spPr>
          <a:xfrm>
            <a:off x="6733952" y="6555112"/>
            <a:ext cx="588336" cy="228600"/>
          </a:xfrm>
        </p:spPr>
        <p:txBody>
          <a:bodyPr/>
          <a:lstStyle/>
          <a:p>
            <a:pPr>
              <a:defRPr/>
            </a:pPr>
            <a:fld id="{08282EA1-6312-420E-A3DB-5395D33B9424}" type="slidenum">
              <a:rPr lang="el-GR" smtClean="0"/>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490B056A-B1D5-4ABF-A202-E88101DF2371}" type="datetimeFigureOut">
              <a:rPr lang="el-GR" smtClean="0"/>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33648778-28B9-422E-A984-6BEAB5C690AB}" type="slidenum">
              <a:rPr lang="el-GR" smtClean="0"/>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en-US"/>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endParaRPr kumimoji="0" lang="en-US"/>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26C35B87-7C9B-4EEF-8DBC-1CA05EA88469}" type="datetimeFigureOut">
              <a:rPr lang="el-GR" smtClean="0"/>
            </a:fld>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39D67C6E-76FC-4497-ADC5-CB3C4FC070F4}" type="slidenum">
              <a:rPr lang="el-GR" smtClean="0"/>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endParaRPr kumimoji="0" lang="en-US"/>
          </a:p>
        </p:txBody>
      </p:sp>
      <p:sp>
        <p:nvSpPr>
          <p:cNvPr id="3" name="Date Placeholder 2"/>
          <p:cNvSpPr>
            <a:spLocks noGrp="1"/>
          </p:cNvSpPr>
          <p:nvPr>
            <p:ph type="dt" sz="half" idx="10"/>
          </p:nvPr>
        </p:nvSpPr>
        <p:spPr/>
        <p:txBody>
          <a:bodyPr/>
          <a:lstStyle/>
          <a:p>
            <a:pPr>
              <a:defRPr/>
            </a:pPr>
            <a:fld id="{90850136-8518-4E81-B14D-697BBA015013}" type="datetimeFigureOut">
              <a:rPr lang="el-GR" smtClean="0"/>
            </a:fld>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4743889E-4462-4F95-AED1-38EC78AB33EC}" type="slidenum">
              <a:rPr lang="el-GR" smtClean="0"/>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pPr>
              <a:defRPr/>
            </a:pPr>
            <a:fld id="{9D6E1623-327C-4BF6-BAD5-1698FD70FE54}" type="datetimeFigureOut">
              <a:rPr lang="el-GR" smtClean="0"/>
            </a:fld>
            <a:endParaRPr lang="el-GR"/>
          </a:p>
        </p:txBody>
      </p:sp>
      <p:sp>
        <p:nvSpPr>
          <p:cNvPr id="3" name="Footer Placeholder 2"/>
          <p:cNvSpPr>
            <a:spLocks noGrp="1"/>
          </p:cNvSpPr>
          <p:nvPr>
            <p:ph type="ftr" sz="quarter" idx="11"/>
          </p:nvPr>
        </p:nvSpPr>
        <p:spPr/>
        <p:txBody>
          <a:bodyPr/>
          <a:lstStyle>
            <a:lvl1pPr>
              <a:defRPr>
                <a:solidFill>
                  <a:schemeClr val="tx2"/>
                </a:solidFill>
              </a:defRPr>
            </a:lvl1pPr>
          </a:lstStyle>
          <a:p>
            <a:pPr>
              <a:defRPr/>
            </a:pPr>
            <a:endParaRPr lang="el-GR"/>
          </a:p>
        </p:txBody>
      </p:sp>
      <p:sp>
        <p:nvSpPr>
          <p:cNvPr id="4" name="Slide Number Placeholder 3"/>
          <p:cNvSpPr>
            <a:spLocks noGrp="1"/>
          </p:cNvSpPr>
          <p:nvPr>
            <p:ph type="sldNum" sz="quarter" idx="12"/>
          </p:nvPr>
        </p:nvSpPr>
        <p:spPr/>
        <p:txBody>
          <a:bodyPr/>
          <a:lstStyle/>
          <a:p>
            <a:pPr>
              <a:defRPr/>
            </a:pPr>
            <a:fld id="{F57A43F5-C45D-4CC2-A615-A4F134B11703}" type="slidenum">
              <a:rPr lang="el-GR" smtClean="0"/>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en-US"/>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endParaRPr kumimoji="0" lang="en-US"/>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endParaRPr lang="en-US"/>
          </a:p>
          <a:p>
            <a:pPr lvl="1" eaLnBrk="1" latinLnBrk="0" hangingPunct="1"/>
            <a:r>
              <a:rPr lang="en-US"/>
              <a:t>Second level</a:t>
            </a:r>
            <a:endParaRPr lang="en-US"/>
          </a:p>
          <a:p>
            <a:pPr lvl="2" eaLnBrk="1" latinLnBrk="0" hangingPunct="1"/>
            <a:r>
              <a:rPr lang="en-US"/>
              <a:t>Third level</a:t>
            </a:r>
            <a:endParaRPr lang="en-US"/>
          </a:p>
          <a:p>
            <a:pPr lvl="3" eaLnBrk="1" latinLnBrk="0" hangingPunct="1"/>
            <a:r>
              <a:rPr lang="en-US"/>
              <a:t>Fourth level</a:t>
            </a:r>
            <a:endParaRPr lang="en-US"/>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C6C3077E-4CF3-4CCB-8D0D-BB89ED576699}" type="datetimeFigureOut">
              <a:rPr lang="el-GR" smtClean="0"/>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343BA407-8D0C-4D7F-9F05-FF151C14D8FF}" type="slidenum">
              <a:rPr lang="el-GR" smtClean="0"/>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defRPr/>
            </a:pPr>
            <a:r>
              <a:rPr kumimoji="0" lang="en-US"/>
              <a:t>Click to edit Master text styles</a:t>
            </a:r>
            <a:endParaRPr kumimoji="0" lang="en-US"/>
          </a:p>
        </p:txBody>
      </p:sp>
      <p:sp>
        <p:nvSpPr>
          <p:cNvPr id="5" name="Date Placeholder 4"/>
          <p:cNvSpPr>
            <a:spLocks noGrp="1"/>
          </p:cNvSpPr>
          <p:nvPr>
            <p:ph type="dt" sz="half" idx="10"/>
          </p:nvPr>
        </p:nvSpPr>
        <p:spPr/>
        <p:txBody>
          <a:bodyPr/>
          <a:lstStyle/>
          <a:p>
            <a:pPr>
              <a:defRPr/>
            </a:pPr>
            <a:fld id="{D1DCD7CC-8D2A-4AE2-967A-E61595135A15}" type="datetimeFigureOut">
              <a:rPr lang="el-GR" smtClean="0"/>
            </a:fld>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DDC456D1-459F-487B-836F-FDABBF178BBA}" type="slidenum">
              <a:rPr lang="el-GR" smtClean="0"/>
            </a:fld>
            <a:endParaRPr lang="el-G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endParaRPr kumimoji="0" lang="en-US"/>
          </a:p>
          <a:p>
            <a:pPr lvl="1" eaLnBrk="1" latinLnBrk="0" hangingPunct="1"/>
            <a:r>
              <a:rPr kumimoji="0" lang="en-US"/>
              <a:t>Second level</a:t>
            </a:r>
            <a:endParaRPr kumimoji="0" lang="en-US"/>
          </a:p>
          <a:p>
            <a:pPr lvl="2" eaLnBrk="1" latinLnBrk="0" hangingPunct="1"/>
            <a:r>
              <a:rPr kumimoji="0" lang="en-US"/>
              <a:t>Third level</a:t>
            </a:r>
            <a:endParaRPr kumimoji="0" lang="en-US"/>
          </a:p>
          <a:p>
            <a:pPr lvl="3" eaLnBrk="1" latinLnBrk="0" hangingPunct="1"/>
            <a:r>
              <a:rPr kumimoji="0" lang="en-US"/>
              <a:t>Fourth level</a:t>
            </a:r>
            <a:endParaRPr kumimoji="0" lang="en-US"/>
          </a:p>
          <a:p>
            <a:pPr lvl="4" eaLnBrk="1" latinLnBrk="0" hangingPunct="1"/>
            <a:r>
              <a:rPr kumimoji="0" lang="en-US"/>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pPr>
              <a:defRPr/>
            </a:pPr>
            <a:fld id="{A6801338-EE9B-4031-9277-7E185DC37CCE}" type="datetimeFigureOut">
              <a:rPr lang="el-GR" smtClean="0"/>
            </a:fld>
            <a:endParaRPr lang="el-GR"/>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pPr>
              <a:defRPr/>
            </a:pPr>
            <a:endParaRPr lang="el-GR"/>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pPr>
              <a:defRPr/>
            </a:pPr>
            <a:fld id="{959C604F-8A73-479E-B13D-E5C99646D320}" type="slidenum">
              <a:rPr lang="el-GR" smtClean="0"/>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335"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825" indent="-228600" algn="l" rtl="0" eaLnBrk="1" latinLnBrk="0" hangingPunct="1">
        <a:spcBef>
          <a:spcPts val="400"/>
        </a:spcBef>
        <a:buClr>
          <a:schemeClr val="accent4"/>
        </a:buClr>
        <a:buSzPct val="60000"/>
        <a:buFont typeface="Wingdings" panose="05000000000000000000"/>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panose="05000000000000000000"/>
        <a:buChar char=""/>
        <a:defRPr kumimoji="0" sz="1800" kern="1200">
          <a:solidFill>
            <a:schemeClr val="tx1"/>
          </a:solidFill>
          <a:latin typeface="+mn-lt"/>
          <a:ea typeface="+mn-ea"/>
          <a:cs typeface="+mn-cs"/>
        </a:defRPr>
      </a:lvl5pPr>
      <a:lvl6pPr marL="1471930"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225"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215"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panose="05000000000000000000"/>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1.png"/><Relationship Id="rId1" Type="http://schemas.openxmlformats.org/officeDocument/2006/relationships/image" Target="../media/image20.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34.jpeg"/><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7.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9.png"/><Relationship Id="rId1"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0.GI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jpe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3.jpeg"/><Relationship Id="rId1" Type="http://schemas.openxmlformats.org/officeDocument/2006/relationships/image" Target="../media/image42.jpe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5.jpeg"/><Relationship Id="rId1" Type="http://schemas.openxmlformats.org/officeDocument/2006/relationships/image" Target="../media/image4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7.png"/><Relationship Id="rId1" Type="http://schemas.openxmlformats.org/officeDocument/2006/relationships/image" Target="../media/image46.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jpe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4"/>
          <p:cNvSpPr>
            <a:spLocks noGrp="1" noChangeArrowheads="1"/>
          </p:cNvSpPr>
          <p:nvPr>
            <p:ph type="title"/>
          </p:nvPr>
        </p:nvSpPr>
        <p:spPr>
          <a:xfrm>
            <a:off x="755576" y="-459432"/>
            <a:ext cx="8229600" cy="3798887"/>
          </a:xfrm>
        </p:spPr>
        <p:txBody>
          <a:bodyPr/>
          <a:lstStyle/>
          <a:p>
            <a:pPr eaLnBrk="1" hangingPunct="1">
              <a:defRPr/>
            </a:pPr>
            <a:r>
              <a:rPr lang="el-GR" dirty="0">
                <a:solidFill>
                  <a:srgbClr val="C00000"/>
                </a:solidFill>
                <a:latin typeface="Bookman Old Style" panose="02050604050505020204" pitchFamily="18" charset="0"/>
              </a:rPr>
              <a:t>ΟΦΘΑΛΜΟΣ </a:t>
            </a:r>
            <a:br>
              <a:rPr lang="en-US" dirty="0">
                <a:solidFill>
                  <a:srgbClr val="C00000"/>
                </a:solidFill>
                <a:latin typeface="Bookman Old Style" panose="02050604050505020204" pitchFamily="18" charset="0"/>
              </a:rPr>
            </a:br>
            <a:br>
              <a:rPr lang="en-US" dirty="0">
                <a:solidFill>
                  <a:srgbClr val="C00000"/>
                </a:solidFill>
                <a:latin typeface="Bookman Old Style" panose="02050604050505020204" pitchFamily="18" charset="0"/>
              </a:rPr>
            </a:br>
            <a:r>
              <a:rPr lang="el-GR" sz="2400" dirty="0">
                <a:solidFill>
                  <a:srgbClr val="C00000"/>
                </a:solidFill>
                <a:latin typeface="Bookman Old Style" panose="02050604050505020204" pitchFamily="18" charset="0"/>
              </a:rPr>
              <a:t>ανατομία, ιστολογία, εμβρυολογία</a:t>
            </a:r>
            <a:endParaRPr lang="el-GR" sz="2400" dirty="0">
              <a:solidFill>
                <a:srgbClr val="C00000"/>
              </a:solidFill>
              <a:latin typeface="Bookman Old Style" panose="02050604050505020204" pitchFamily="18" charset="0"/>
            </a:endParaRPr>
          </a:p>
        </p:txBody>
      </p:sp>
      <p:pic>
        <p:nvPicPr>
          <p:cNvPr id="13314" name="Picture 4" descr="depositphotos_1323411-Human-eye-reflected-in-a-surface-of-wate"/>
          <p:cNvPicPr>
            <a:picLocks noChangeAspect="1" noChangeArrowheads="1"/>
          </p:cNvPicPr>
          <p:nvPr/>
        </p:nvPicPr>
        <p:blipFill>
          <a:blip r:embed="rId1" cstate="print"/>
          <a:srcRect/>
          <a:stretch>
            <a:fillRect/>
          </a:stretch>
        </p:blipFill>
        <p:spPr bwMode="auto">
          <a:xfrm rot="10793364" flipV="1">
            <a:off x="0" y="3870325"/>
            <a:ext cx="2987675" cy="298767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55776" y="404664"/>
            <a:ext cx="3245063" cy="2431685"/>
          </a:xfrm>
          <a:prstGeom prst="rect">
            <a:avLst/>
          </a:prstGeom>
        </p:spPr>
      </p:pic>
      <p:sp>
        <p:nvSpPr>
          <p:cNvPr id="5" name="TextBox 4"/>
          <p:cNvSpPr txBox="1"/>
          <p:nvPr/>
        </p:nvSpPr>
        <p:spPr>
          <a:xfrm>
            <a:off x="899592" y="3573016"/>
            <a:ext cx="5958408" cy="2308324"/>
          </a:xfrm>
          <a:prstGeom prst="rect">
            <a:avLst/>
          </a:prstGeom>
          <a:noFill/>
        </p:spPr>
        <p:txBody>
          <a:bodyPr wrap="square">
            <a:spAutoFit/>
          </a:bodyPr>
          <a:lstStyle/>
          <a:p>
            <a:pPr>
              <a:buFont typeface="Arial" panose="020B0604020202020204" pitchFamily="34" charset="0"/>
              <a:buChar char="•"/>
            </a:pPr>
            <a:r>
              <a:rPr lang="el-GR" dirty="0"/>
              <a:t>Εντοπίζεται στο πίσω μέρος του οφθαλμού, κοντά στην ωχρά κηλίδα</a:t>
            </a:r>
            <a:endParaRPr lang="el-GR" dirty="0"/>
          </a:p>
          <a:p>
            <a:pPr>
              <a:buFont typeface="Arial" panose="020B0604020202020204" pitchFamily="34" charset="0"/>
              <a:buChar char="•"/>
            </a:pPr>
            <a:r>
              <a:rPr lang="el-GR" dirty="0"/>
              <a:t>Είναι μέρος του κεντρικού νευρικού συστήματος και μεταδίδει πληροφορίες από το μάτι στον εγκέφαλο</a:t>
            </a:r>
            <a:endParaRPr lang="el-GR" dirty="0"/>
          </a:p>
          <a:p>
            <a:pPr>
              <a:buFont typeface="Arial" panose="020B0604020202020204" pitchFamily="34" charset="0"/>
              <a:buChar char="•"/>
            </a:pPr>
            <a:r>
              <a:rPr lang="el-GR" dirty="0"/>
              <a:t>Όταν εξετάζουμε τον οφθαλμό το πρόσθιο τμήμα του οπτικού νεύρου, που ονομάζεται οπτική θηλή, είναι ορατό</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267744" y="764704"/>
            <a:ext cx="3418620" cy="2561739"/>
          </a:xfrm>
          <a:prstGeom prst="rect">
            <a:avLst/>
          </a:prstGeom>
        </p:spPr>
      </p:pic>
      <p:sp>
        <p:nvSpPr>
          <p:cNvPr id="5" name="TextBox 4"/>
          <p:cNvSpPr txBox="1"/>
          <p:nvPr/>
        </p:nvSpPr>
        <p:spPr>
          <a:xfrm>
            <a:off x="1259632" y="3861048"/>
            <a:ext cx="5670376" cy="1754326"/>
          </a:xfrm>
          <a:prstGeom prst="rect">
            <a:avLst/>
          </a:prstGeom>
          <a:noFill/>
        </p:spPr>
        <p:txBody>
          <a:bodyPr wrap="square">
            <a:spAutoFit/>
          </a:bodyPr>
          <a:lstStyle/>
          <a:p>
            <a:pPr>
              <a:buFont typeface="Arial" panose="020B0604020202020204" pitchFamily="34" charset="0"/>
              <a:buChar char="•"/>
            </a:pPr>
            <a:r>
              <a:rPr lang="el-GR" dirty="0"/>
              <a:t>Είναι μια στρογγυλή περιοχή και αποτελεί την κεφαλή του οπτικού νεύρου</a:t>
            </a:r>
            <a:endParaRPr lang="el-GR" dirty="0"/>
          </a:p>
          <a:p>
            <a:pPr>
              <a:buFont typeface="Arial" panose="020B0604020202020204" pitchFamily="34" charset="0"/>
              <a:buChar char="•"/>
            </a:pPr>
            <a:r>
              <a:rPr lang="el-GR" dirty="0"/>
              <a:t>Στην περιοχή αυτή δεν υπάρχουν </a:t>
            </a:r>
            <a:r>
              <a:rPr lang="el-GR" dirty="0" err="1"/>
              <a:t>φωτουποδοχείς</a:t>
            </a:r>
            <a:r>
              <a:rPr lang="el-GR" dirty="0"/>
              <a:t> γι’ αυτό αποτελεί τυφλό σημείο</a:t>
            </a:r>
            <a:endParaRPr lang="el-GR" dirty="0"/>
          </a:p>
          <a:p>
            <a:pPr>
              <a:buFont typeface="Arial" panose="020B0604020202020204" pitchFamily="34" charset="0"/>
              <a:buChar char="•"/>
            </a:pPr>
            <a:r>
              <a:rPr lang="el-GR" dirty="0"/>
              <a:t>Μέσα από την οπτική θηλή αναδύονται τα αγγεία του αμφιβληστροειδούς</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555776" y="433695"/>
            <a:ext cx="3322776" cy="2489919"/>
          </a:xfrm>
          <a:prstGeom prst="rect">
            <a:avLst/>
          </a:prstGeom>
        </p:spPr>
      </p:pic>
      <p:sp>
        <p:nvSpPr>
          <p:cNvPr id="5" name="TextBox 4"/>
          <p:cNvSpPr txBox="1"/>
          <p:nvPr/>
        </p:nvSpPr>
        <p:spPr>
          <a:xfrm>
            <a:off x="467544" y="3284984"/>
            <a:ext cx="7272808" cy="3139321"/>
          </a:xfrm>
          <a:prstGeom prst="rect">
            <a:avLst/>
          </a:prstGeom>
          <a:noFill/>
        </p:spPr>
        <p:txBody>
          <a:bodyPr wrap="square">
            <a:spAutoFit/>
          </a:bodyPr>
          <a:lstStyle/>
          <a:p>
            <a:pPr>
              <a:buFont typeface="Arial" panose="020B0604020202020204" pitchFamily="34" charset="0"/>
              <a:buChar char="•"/>
            </a:pPr>
            <a:r>
              <a:rPr lang="el-GR" dirty="0"/>
              <a:t>Είναι μια πυκνή, διάφανης, </a:t>
            </a:r>
            <a:r>
              <a:rPr lang="el-GR" dirty="0" err="1"/>
              <a:t>ζελατινωδής</a:t>
            </a:r>
            <a:r>
              <a:rPr lang="el-GR" dirty="0"/>
              <a:t> ουσία (σαν το ασπράδι του αυγού)</a:t>
            </a:r>
            <a:endParaRPr lang="el-GR" dirty="0"/>
          </a:p>
          <a:p>
            <a:pPr>
              <a:buFont typeface="Arial" panose="020B0604020202020204" pitchFamily="34" charset="0"/>
              <a:buChar char="•"/>
            </a:pPr>
            <a:r>
              <a:rPr lang="el-GR" dirty="0"/>
              <a:t>Συνδέεται στερεά σε κάποια τμήματα του αμφιβληστροειδούς (ώχρα, οπτικό νεύρο, αγγεία, περιφέρεια)</a:t>
            </a:r>
            <a:endParaRPr lang="el-GR" dirty="0"/>
          </a:p>
          <a:p>
            <a:pPr>
              <a:buFont typeface="Arial" panose="020B0604020202020204" pitchFamily="34" charset="0"/>
              <a:buChar char="•"/>
            </a:pPr>
            <a:r>
              <a:rPr lang="el-GR" dirty="0"/>
              <a:t>Με την πάροδο της ηλικίας σταδιακά συρρικνώνεται και ρευστοποιείται σχηματίζοντας εστιακές θολερότητες (“μυγάκια”)</a:t>
            </a:r>
            <a:endParaRPr lang="el-GR" dirty="0"/>
          </a:p>
          <a:p>
            <a:pPr>
              <a:buFont typeface="Arial" panose="020B0604020202020204" pitchFamily="34" charset="0"/>
              <a:buChar char="•"/>
            </a:pPr>
            <a:r>
              <a:rPr lang="el-GR" dirty="0"/>
              <a:t>Η οπίσθια αποκόλληση του υαλοειδούς είναι μια συνηθισμένη κατάσταση κατά την οποία το υαλοειδές αποκολλάται άπω τον αμφιβληστροειδή – εάν δεν προκαλέσει κάποια ρωγμή κατά την αποκόλληση του δεν χρειάζεται καμία αντιμετώπιση.</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9752" y="704445"/>
            <a:ext cx="3635896" cy="2724555"/>
          </a:xfrm>
          <a:prstGeom prst="rect">
            <a:avLst/>
          </a:prstGeom>
        </p:spPr>
      </p:pic>
      <p:sp>
        <p:nvSpPr>
          <p:cNvPr id="5" name="TextBox 4"/>
          <p:cNvSpPr txBox="1"/>
          <p:nvPr/>
        </p:nvSpPr>
        <p:spPr>
          <a:xfrm>
            <a:off x="827584" y="4005064"/>
            <a:ext cx="6984776" cy="2563256"/>
          </a:xfrm>
          <a:prstGeom prst="rect">
            <a:avLst/>
          </a:prstGeom>
          <a:noFill/>
        </p:spPr>
        <p:txBody>
          <a:bodyPr wrap="square">
            <a:spAutoFit/>
          </a:bodyPr>
          <a:lstStyle/>
          <a:p>
            <a:pPr>
              <a:buFont typeface="Arial" panose="020B0604020202020204" pitchFamily="34" charset="0"/>
              <a:buChar char="•"/>
            </a:pPr>
            <a:r>
              <a:rPr lang="el-GR" dirty="0"/>
              <a:t>Είναι ο φωτοευαίσθητος χιτώνας του ματιού που επενδύει εσωτερικά τον οφθαλμό</a:t>
            </a:r>
            <a:endParaRPr lang="el-GR" dirty="0"/>
          </a:p>
          <a:p>
            <a:pPr>
              <a:buFont typeface="Arial" panose="020B0604020202020204" pitchFamily="34" charset="0"/>
              <a:buChar char="•"/>
            </a:pPr>
            <a:r>
              <a:rPr lang="el-GR" dirty="0" err="1"/>
              <a:t>Περιεχέι</a:t>
            </a:r>
            <a:r>
              <a:rPr lang="el-GR" dirty="0"/>
              <a:t> τους </a:t>
            </a:r>
            <a:r>
              <a:rPr lang="el-GR" dirty="0" err="1"/>
              <a:t>φωτουποδοχείς</a:t>
            </a:r>
            <a:r>
              <a:rPr lang="el-GR" dirty="0"/>
              <a:t> που μετατρέπουν το φωτεινό ερέθισμα σε νευρική διέγερση</a:t>
            </a:r>
            <a:endParaRPr lang="el-GR" dirty="0"/>
          </a:p>
          <a:p>
            <a:pPr>
              <a:buFont typeface="Arial" panose="020B0604020202020204" pitchFamily="34" charset="0"/>
              <a:buChar char="•"/>
            </a:pPr>
            <a:r>
              <a:rPr lang="el-GR" dirty="0" err="1"/>
              <a:t>Περιεχέι</a:t>
            </a:r>
            <a:r>
              <a:rPr lang="el-GR" dirty="0"/>
              <a:t> ένα πολύ μεγάλο αριθμό νευρώνων που συμμετέχουν στη μετάδοση της εικόνας προς τον εγκέφαλο</a:t>
            </a:r>
            <a:endParaRPr lang="el-GR" dirty="0"/>
          </a:p>
          <a:p>
            <a:pPr>
              <a:buFont typeface="Arial" panose="020B0604020202020204" pitchFamily="34" charset="0"/>
              <a:buChar char="•"/>
            </a:pPr>
            <a:r>
              <a:rPr lang="el-GR" dirty="0"/>
              <a:t>Αποτελεί προέκταση του κεντρικού νευρικού συστήματος</a:t>
            </a:r>
            <a:endParaRPr lang="el-GR" dirty="0"/>
          </a:p>
          <a:p>
            <a:pPr>
              <a:buFont typeface="Arial" panose="020B0604020202020204" pitchFamily="34" charset="0"/>
              <a:buChar char="•"/>
            </a:pPr>
            <a:r>
              <a:rPr lang="el-GR" dirty="0"/>
              <a:t>Το εσωτερικό του τμήμα βρίσκεται σε επαφή με το υαλοειδές</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9752" y="476672"/>
            <a:ext cx="4211960" cy="3156228"/>
          </a:xfrm>
          <a:prstGeom prst="rect">
            <a:avLst/>
          </a:prstGeom>
        </p:spPr>
      </p:pic>
      <p:sp>
        <p:nvSpPr>
          <p:cNvPr id="5" name="TextBox 4"/>
          <p:cNvSpPr txBox="1"/>
          <p:nvPr/>
        </p:nvSpPr>
        <p:spPr>
          <a:xfrm>
            <a:off x="971600" y="4221088"/>
            <a:ext cx="5616624" cy="1477328"/>
          </a:xfrm>
          <a:prstGeom prst="rect">
            <a:avLst/>
          </a:prstGeom>
          <a:noFill/>
        </p:spPr>
        <p:txBody>
          <a:bodyPr wrap="square">
            <a:spAutoFit/>
          </a:bodyPr>
          <a:lstStyle/>
          <a:p>
            <a:pPr>
              <a:buFont typeface="Arial" panose="020B0604020202020204" pitchFamily="34" charset="0"/>
              <a:buChar char="•"/>
            </a:pPr>
            <a:r>
              <a:rPr lang="el-GR" dirty="0"/>
              <a:t>Βρίσκεται ανάμεσα στον αμφιβληστροειδή και στο σκληρό χιτώνα</a:t>
            </a:r>
            <a:endParaRPr lang="el-GR" dirty="0"/>
          </a:p>
          <a:p>
            <a:pPr>
              <a:buFont typeface="Arial" panose="020B0604020202020204" pitchFamily="34" charset="0"/>
              <a:buChar char="•"/>
            </a:pPr>
            <a:r>
              <a:rPr lang="el-GR" dirty="0"/>
              <a:t>Περιέχει ένα πλούσιο αγγειακό δίκτυο με το οποίο τρέφει και μεταφέρει οξυγόνο στις βαθύτερες στιβάδες του αμφιβληστροειδούς</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339752" y="476671"/>
            <a:ext cx="3635896" cy="2724555"/>
          </a:xfrm>
          <a:prstGeom prst="rect">
            <a:avLst/>
          </a:prstGeom>
        </p:spPr>
      </p:pic>
      <p:sp>
        <p:nvSpPr>
          <p:cNvPr id="5" name="TextBox 4"/>
          <p:cNvSpPr txBox="1"/>
          <p:nvPr/>
        </p:nvSpPr>
        <p:spPr>
          <a:xfrm>
            <a:off x="755576" y="3613238"/>
            <a:ext cx="7344816" cy="2862322"/>
          </a:xfrm>
          <a:prstGeom prst="rect">
            <a:avLst/>
          </a:prstGeom>
          <a:noFill/>
        </p:spPr>
        <p:txBody>
          <a:bodyPr wrap="square">
            <a:spAutoFit/>
          </a:bodyPr>
          <a:lstStyle/>
          <a:p>
            <a:pPr>
              <a:buFont typeface="Arial" panose="020B0604020202020204" pitchFamily="34" charset="0"/>
              <a:buChar char="•"/>
            </a:pPr>
            <a:r>
              <a:rPr lang="el-GR" dirty="0"/>
              <a:t>Αποτελεί το κεντρικό τμήμα του αμφιβληστροειδούς και βρίσκεται κοντά στην οπτική θηλή</a:t>
            </a:r>
            <a:endParaRPr lang="el-GR" dirty="0"/>
          </a:p>
          <a:p>
            <a:pPr>
              <a:buFont typeface="Arial" panose="020B0604020202020204" pitchFamily="34" charset="0"/>
              <a:buChar char="•"/>
            </a:pPr>
            <a:r>
              <a:rPr lang="el-GR" dirty="0"/>
              <a:t>Είναι μικρή περιοχή –περίπου 5-6μμ σε διάμετρο – αλλά</a:t>
            </a:r>
            <a:endParaRPr lang="el-GR" dirty="0"/>
          </a:p>
          <a:p>
            <a:pPr>
              <a:buFont typeface="Arial" panose="020B0604020202020204" pitchFamily="34" charset="0"/>
              <a:buChar char="•"/>
            </a:pPr>
            <a:r>
              <a:rPr lang="el-GR" dirty="0"/>
              <a:t>Είναι πολύ φωτοευαίσθητη και είναι υπεύθυνη για την λεπτομερή κεντρική όραση</a:t>
            </a:r>
            <a:br>
              <a:rPr lang="el-GR" dirty="0"/>
            </a:br>
            <a:r>
              <a:rPr lang="el-GR" dirty="0"/>
              <a:t>είναι πολύ σημαντική για να διακρίνουμε λεπτομέρειες και για το διάβασμα</a:t>
            </a:r>
            <a:endParaRPr lang="el-GR" dirty="0"/>
          </a:p>
          <a:p>
            <a:pPr>
              <a:buFont typeface="Arial" panose="020B0604020202020204" pitchFamily="34" charset="0"/>
              <a:buChar char="•"/>
            </a:pPr>
            <a:r>
              <a:rPr lang="el-GR" dirty="0"/>
              <a:t>Η ηλικιακή εκφύλιση της </a:t>
            </a:r>
            <a:r>
              <a:rPr lang="el-GR" dirty="0" err="1"/>
              <a:t>ωχράς</a:t>
            </a:r>
            <a:r>
              <a:rPr lang="el-GR" dirty="0"/>
              <a:t> κηλίδας είναι μια σοβαρή ασθένεια που εμφανίζεται σε μεγάλη ηλικία και έχει ιδιαίτερη σημασία η έγκαιρη διάγνωση για τη θεραπεία</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11760" y="404664"/>
            <a:ext cx="3707153" cy="2777951"/>
          </a:xfrm>
          <a:prstGeom prst="rect">
            <a:avLst/>
          </a:prstGeom>
        </p:spPr>
      </p:pic>
      <p:sp>
        <p:nvSpPr>
          <p:cNvPr id="5" name="TextBox 4"/>
          <p:cNvSpPr txBox="1"/>
          <p:nvPr/>
        </p:nvSpPr>
        <p:spPr>
          <a:xfrm>
            <a:off x="899592" y="4221088"/>
            <a:ext cx="5904656" cy="1477328"/>
          </a:xfrm>
          <a:prstGeom prst="rect">
            <a:avLst/>
          </a:prstGeom>
          <a:noFill/>
        </p:spPr>
        <p:txBody>
          <a:bodyPr wrap="square">
            <a:spAutoFit/>
          </a:bodyPr>
          <a:lstStyle/>
          <a:p>
            <a:pPr>
              <a:buFont typeface="Arial" panose="020B0604020202020204" pitchFamily="34" charset="0"/>
              <a:buChar char="•"/>
            </a:pPr>
            <a:r>
              <a:rPr lang="el-GR" dirty="0"/>
              <a:t>Εντοπίζεται στο κεντρικότερο τμήμα της </a:t>
            </a:r>
            <a:r>
              <a:rPr lang="el-GR" dirty="0" err="1"/>
              <a:t>ωχράς</a:t>
            </a:r>
            <a:r>
              <a:rPr lang="el-GR" dirty="0"/>
              <a:t> κηλίδας</a:t>
            </a:r>
            <a:endParaRPr lang="el-GR" dirty="0"/>
          </a:p>
          <a:p>
            <a:pPr>
              <a:buFont typeface="Arial" panose="020B0604020202020204" pitchFamily="34" charset="0"/>
              <a:buChar char="•"/>
            </a:pPr>
            <a:r>
              <a:rPr lang="el-GR" dirty="0"/>
              <a:t>Είναι ένα </a:t>
            </a:r>
            <a:r>
              <a:rPr lang="el-GR" dirty="0" err="1"/>
              <a:t>εντυπωμα</a:t>
            </a:r>
            <a:r>
              <a:rPr lang="el-GR" dirty="0"/>
              <a:t> με 1,5μμ διάμετρο</a:t>
            </a:r>
            <a:endParaRPr lang="el-GR" dirty="0"/>
          </a:p>
          <a:p>
            <a:pPr>
              <a:buFont typeface="Arial" panose="020B0604020202020204" pitchFamily="34" charset="0"/>
              <a:buChar char="•"/>
            </a:pPr>
            <a:r>
              <a:rPr lang="el-GR" dirty="0"/>
              <a:t>Είναι περιοχή χωρίς αγγεία και είναι υπεύθυνο για την πιο λεπτομερή όραση</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0" descr="matia"/>
          <p:cNvPicPr>
            <a:picLocks noChangeAspect="1" noChangeArrowheads="1"/>
          </p:cNvPicPr>
          <p:nvPr/>
        </p:nvPicPr>
        <p:blipFill>
          <a:blip r:embed="rId1"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33"/>
                                        </p:tgtEl>
                                        <p:attrNameLst>
                                          <p:attrName>style.visibility</p:attrName>
                                        </p:attrNameLst>
                                      </p:cBhvr>
                                      <p:to>
                                        <p:strVal val="visible"/>
                                      </p:to>
                                    </p:set>
                                    <p:animEffect transition="in" filter="blinds(horizontal)">
                                      <p:cBhvr>
                                        <p:cTn id="7" dur="500"/>
                                        <p:tgtEl>
                                          <p:spTgt spid="18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3"/>
          <p:cNvSpPr>
            <a:spLocks noGrp="1" noChangeArrowheads="1"/>
          </p:cNvSpPr>
          <p:nvPr>
            <p:ph idx="1"/>
          </p:nvPr>
        </p:nvSpPr>
        <p:spPr/>
        <p:txBody>
          <a:bodyPr>
            <a:normAutofit fontScale="85000" lnSpcReduction="10000"/>
          </a:bodyPr>
          <a:lstStyle/>
          <a:p>
            <a:pPr>
              <a:defRPr/>
            </a:pPr>
            <a:r>
              <a:rPr lang="el-GR" b="1" dirty="0">
                <a:solidFill>
                  <a:srgbClr val="FF9900"/>
                </a:solidFill>
                <a:effectLst>
                  <a:outerShdw blurRad="38100" dist="38100" dir="2700000" algn="tl">
                    <a:srgbClr val="000000">
                      <a:alpha val="43137"/>
                    </a:srgbClr>
                  </a:outerShdw>
                </a:effectLst>
              </a:rPr>
              <a:t>Οφρύς </a:t>
            </a:r>
            <a:endParaRPr lang="en-US" b="1" dirty="0">
              <a:solidFill>
                <a:srgbClr val="FF9900"/>
              </a:solidFill>
              <a:effectLst>
                <a:outerShdw blurRad="38100" dist="38100" dir="2700000" algn="tl">
                  <a:srgbClr val="000000">
                    <a:alpha val="43137"/>
                  </a:srgbClr>
                </a:outerShdw>
              </a:effectLst>
            </a:endParaRPr>
          </a:p>
          <a:p>
            <a:pPr>
              <a:defRPr/>
            </a:pPr>
            <a:r>
              <a:rPr lang="el-GR" b="1" dirty="0">
                <a:solidFill>
                  <a:srgbClr val="FF9900"/>
                </a:solidFill>
                <a:effectLst>
                  <a:outerShdw blurRad="38100" dist="38100" dir="2700000" algn="tl">
                    <a:srgbClr val="000000">
                      <a:alpha val="43137"/>
                    </a:srgbClr>
                  </a:outerShdw>
                </a:effectLst>
              </a:rPr>
              <a:t>Βλέφαρα(ελέγχουν την έκθεση της πρόσθιας μοίρας του οφθαλμικού βολβού)</a:t>
            </a:r>
            <a:endParaRPr lang="en-US" b="1" dirty="0">
              <a:solidFill>
                <a:srgbClr val="FF9900"/>
              </a:solidFill>
              <a:effectLst>
                <a:outerShdw blurRad="38100" dist="38100" dir="2700000" algn="tl">
                  <a:srgbClr val="000000">
                    <a:alpha val="43137"/>
                  </a:srgbClr>
                </a:outerShdw>
              </a:effectLst>
            </a:endParaRPr>
          </a:p>
          <a:p>
            <a:pPr>
              <a:defRPr/>
            </a:pPr>
            <a:r>
              <a:rPr lang="el-GR" b="1" dirty="0">
                <a:solidFill>
                  <a:srgbClr val="FF9900"/>
                </a:solidFill>
                <a:effectLst>
                  <a:outerShdw blurRad="38100" dist="38100" dir="2700000" algn="tl">
                    <a:srgbClr val="000000">
                      <a:alpha val="43137"/>
                    </a:srgbClr>
                  </a:outerShdw>
                </a:effectLst>
              </a:rPr>
              <a:t>Βλεφαρίδες(προστατεύουν τον οφθαλμικό βολβό από διάφορους ρύπους)</a:t>
            </a:r>
            <a:endParaRPr lang="en-US" b="1" dirty="0">
              <a:solidFill>
                <a:srgbClr val="FF9900"/>
              </a:solidFill>
              <a:effectLst>
                <a:outerShdw blurRad="38100" dist="38100" dir="2700000" algn="tl">
                  <a:srgbClr val="000000">
                    <a:alpha val="43137"/>
                  </a:srgbClr>
                </a:outerShdw>
              </a:effectLst>
            </a:endParaRPr>
          </a:p>
          <a:p>
            <a:pPr>
              <a:defRPr/>
            </a:pPr>
            <a:r>
              <a:rPr lang="el-GR" b="1" dirty="0" err="1">
                <a:solidFill>
                  <a:srgbClr val="FF9900"/>
                </a:solidFill>
                <a:effectLst>
                  <a:outerShdw blurRad="38100" dist="38100" dir="2700000" algn="tl">
                    <a:srgbClr val="000000">
                      <a:alpha val="43137"/>
                    </a:srgbClr>
                  </a:outerShdw>
                </a:effectLst>
              </a:rPr>
              <a:t>Ταρσιαίοι</a:t>
            </a:r>
            <a:r>
              <a:rPr lang="el-GR" b="1" dirty="0">
                <a:solidFill>
                  <a:srgbClr val="FF9900"/>
                </a:solidFill>
                <a:effectLst>
                  <a:outerShdw blurRad="38100" dist="38100" dir="2700000" algn="tl">
                    <a:srgbClr val="000000">
                      <a:alpha val="43137"/>
                    </a:srgbClr>
                  </a:outerShdw>
                </a:effectLst>
              </a:rPr>
              <a:t> αδένες βλεφάρων(η λιπαρή έκκρισή τους </a:t>
            </a:r>
            <a:r>
              <a:rPr lang="el-GR" b="1" dirty="0" err="1">
                <a:solidFill>
                  <a:srgbClr val="FF9900"/>
                </a:solidFill>
                <a:effectLst>
                  <a:outerShdw blurRad="38100" dist="38100" dir="2700000" algn="tl">
                    <a:srgbClr val="000000">
                      <a:alpha val="43137"/>
                    </a:srgbClr>
                  </a:outerShdw>
                </a:effectLst>
              </a:rPr>
              <a:t>εφυγραίνει</a:t>
            </a:r>
            <a:r>
              <a:rPr lang="el-GR" b="1" dirty="0">
                <a:solidFill>
                  <a:srgbClr val="FF9900"/>
                </a:solidFill>
                <a:effectLst>
                  <a:outerShdw blurRad="38100" dist="38100" dir="2700000" algn="tl">
                    <a:srgbClr val="000000">
                      <a:alpha val="43137"/>
                    </a:srgbClr>
                  </a:outerShdw>
                </a:effectLst>
              </a:rPr>
              <a:t> και γυαλίζει τα χείλη των βλεφάρων και τα παρεμποδίζει από το να συγκολληθούν μεταξύ τους όταν αυτά είναι κλειστά)</a:t>
            </a:r>
            <a:endParaRPr lang="en-US" b="1" dirty="0">
              <a:solidFill>
                <a:srgbClr val="FF9900"/>
              </a:solidFill>
              <a:effectLst>
                <a:outerShdw blurRad="38100" dist="38100" dir="2700000" algn="tl">
                  <a:srgbClr val="000000">
                    <a:alpha val="43137"/>
                  </a:srgbClr>
                </a:outerShdw>
              </a:effectLst>
            </a:endParaRPr>
          </a:p>
          <a:p>
            <a:pPr>
              <a:defRPr/>
            </a:pPr>
            <a:r>
              <a:rPr lang="el-GR" b="1" dirty="0">
                <a:solidFill>
                  <a:srgbClr val="FF9900"/>
                </a:solidFill>
                <a:effectLst>
                  <a:outerShdw blurRad="38100" dist="38100" dir="2700000" algn="tl">
                    <a:srgbClr val="000000">
                      <a:alpha val="43137"/>
                    </a:srgbClr>
                  </a:outerShdw>
                </a:effectLst>
              </a:rPr>
              <a:t>Βλεφαρικοί και</a:t>
            </a:r>
            <a:r>
              <a:rPr lang="en-US" b="1" dirty="0">
                <a:solidFill>
                  <a:srgbClr val="FF9900"/>
                </a:solidFill>
                <a:effectLst>
                  <a:outerShdw blurRad="38100" dist="38100" dir="2700000" algn="tl">
                    <a:srgbClr val="000000">
                      <a:alpha val="43137"/>
                    </a:srgbClr>
                  </a:outerShdw>
                </a:effectLst>
              </a:rPr>
              <a:t> </a:t>
            </a:r>
            <a:r>
              <a:rPr lang="el-GR" b="1" dirty="0">
                <a:solidFill>
                  <a:srgbClr val="FF9900"/>
                </a:solidFill>
                <a:effectLst>
                  <a:outerShdw blurRad="38100" dist="38100" dir="2700000" algn="tl">
                    <a:srgbClr val="000000">
                      <a:alpha val="43137"/>
                    </a:srgbClr>
                  </a:outerShdw>
                </a:effectLst>
              </a:rPr>
              <a:t>Σμηγματογόνοι αδένες των βλεφάρων</a:t>
            </a:r>
            <a:endParaRPr lang="en-US" b="1" dirty="0">
              <a:solidFill>
                <a:srgbClr val="FF9900"/>
              </a:solidFill>
              <a:effectLst>
                <a:outerShdw blurRad="38100" dist="38100" dir="2700000" algn="tl">
                  <a:srgbClr val="000000">
                    <a:alpha val="43137"/>
                  </a:srgbClr>
                </a:outerShdw>
              </a:effectLst>
            </a:endParaRPr>
          </a:p>
          <a:p>
            <a:pPr>
              <a:defRPr/>
            </a:pPr>
            <a:r>
              <a:rPr lang="el-GR" b="1" dirty="0" err="1">
                <a:solidFill>
                  <a:srgbClr val="FF9900"/>
                </a:solidFill>
                <a:effectLst>
                  <a:outerShdw blurRad="38100" dist="38100" dir="2700000" algn="tl">
                    <a:srgbClr val="000000">
                      <a:alpha val="43137"/>
                    </a:srgbClr>
                  </a:outerShdw>
                </a:effectLst>
              </a:rPr>
              <a:t>Ανελκτήρας</a:t>
            </a:r>
            <a:r>
              <a:rPr lang="el-GR" b="1" dirty="0">
                <a:solidFill>
                  <a:srgbClr val="FF9900"/>
                </a:solidFill>
                <a:effectLst>
                  <a:outerShdw blurRad="38100" dist="38100" dir="2700000" algn="tl">
                    <a:srgbClr val="000000">
                      <a:alpha val="43137"/>
                    </a:srgbClr>
                  </a:outerShdw>
                </a:effectLst>
              </a:rPr>
              <a:t> μυς του άνω βλεφάρου</a:t>
            </a:r>
            <a:endParaRPr lang="en-US" b="1" dirty="0">
              <a:solidFill>
                <a:srgbClr val="FF9900"/>
              </a:solidFill>
              <a:effectLst>
                <a:outerShdw blurRad="38100" dist="38100" dir="2700000" algn="tl">
                  <a:srgbClr val="000000">
                    <a:alpha val="43137"/>
                  </a:srgbClr>
                </a:outerShdw>
              </a:effectLst>
            </a:endParaRPr>
          </a:p>
          <a:p>
            <a:pPr>
              <a:defRPr/>
            </a:pPr>
            <a:r>
              <a:rPr lang="el-GR" b="1" dirty="0">
                <a:solidFill>
                  <a:srgbClr val="FF9900"/>
                </a:solidFill>
                <a:effectLst>
                  <a:outerShdw blurRad="38100" dist="38100" dir="2700000" algn="tl">
                    <a:srgbClr val="000000">
                      <a:alpha val="43137"/>
                    </a:srgbClr>
                  </a:outerShdw>
                </a:effectLst>
              </a:rPr>
              <a:t>Σφιγκτήρας μυς των βλεφάρων</a:t>
            </a:r>
            <a:br>
              <a:rPr lang="el-GR" b="1" dirty="0">
                <a:solidFill>
                  <a:srgbClr val="FF9900"/>
                </a:solidFill>
              </a:rPr>
            </a:br>
            <a:endParaRPr lang="el-GR" b="1" dirty="0">
              <a:solidFill>
                <a:srgbClr val="FF99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468313" y="692150"/>
            <a:ext cx="8229600" cy="1139825"/>
          </a:xfrm>
        </p:spPr>
        <p:txBody>
          <a:bodyPr>
            <a:normAutofit fontScale="90000"/>
          </a:bodyPr>
          <a:lstStyle/>
          <a:p>
            <a:pPr>
              <a:defRPr/>
            </a:pPr>
            <a:r>
              <a:rPr lang="el-GR"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Δακρυϊκή Συσκευή</a:t>
            </a:r>
            <a:br>
              <a:rPr lang="el-GR" dirty="0">
                <a:solidFill>
                  <a:srgbClr val="FFC000"/>
                </a:solidFill>
                <a:latin typeface="Comic Sans MS" panose="030F0702030302020204" pitchFamily="66" charset="0"/>
              </a:rPr>
            </a:br>
            <a:endParaRPr lang="el-GR" dirty="0">
              <a:solidFill>
                <a:srgbClr val="FFC000"/>
              </a:solidFill>
              <a:latin typeface="Comic Sans MS" panose="030F0702030302020204" pitchFamily="66" charset="0"/>
            </a:endParaRPr>
          </a:p>
        </p:txBody>
      </p:sp>
      <p:sp>
        <p:nvSpPr>
          <p:cNvPr id="74755" name="Rectangle 3"/>
          <p:cNvSpPr>
            <a:spLocks noGrp="1" noChangeArrowheads="1"/>
          </p:cNvSpPr>
          <p:nvPr>
            <p:ph idx="1"/>
          </p:nvPr>
        </p:nvSpPr>
        <p:spPr/>
        <p:txBody>
          <a:bodyPr/>
          <a:lstStyle/>
          <a:p>
            <a:pPr>
              <a:buFont typeface="Wingdings" panose="05000000000000000000" pitchFamily="2" charset="2"/>
              <a:buNone/>
              <a:defRPr/>
            </a:pPr>
            <a:endParaRPr lang="en-US" sz="3600" dirty="0">
              <a:solidFill>
                <a:srgbClr val="FFC000"/>
              </a:solidFill>
              <a:latin typeface="Comic Sans MS" panose="030F0702030302020204" pitchFamily="66" charset="0"/>
            </a:endParaRPr>
          </a:p>
          <a:p>
            <a:pPr>
              <a:defRPr/>
            </a:pPr>
            <a:r>
              <a:rPr lang="el-GR"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Δακρυϊκός Αδένας, Δάκρυ</a:t>
            </a:r>
            <a:endParaRPr lang="en-US"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endParaRPr>
          </a:p>
          <a:p>
            <a:pPr>
              <a:defRPr/>
            </a:pPr>
            <a:r>
              <a:rPr lang="el-GR"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Δακρυϊκό σημείο</a:t>
            </a:r>
            <a:endParaRPr lang="en-US"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endParaRPr>
          </a:p>
          <a:p>
            <a:pPr>
              <a:defRPr/>
            </a:pPr>
            <a:r>
              <a:rPr lang="el-GR"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Δακρυϊκός Πόρος</a:t>
            </a:r>
            <a:endParaRPr lang="en-US"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endParaRPr>
          </a:p>
          <a:p>
            <a:pPr>
              <a:defRPr/>
            </a:pPr>
            <a:r>
              <a:rPr lang="el-GR"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Δακρυϊκός Ασκός</a:t>
            </a:r>
            <a:endParaRPr lang="en-US"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endParaRPr>
          </a:p>
          <a:p>
            <a:pPr>
              <a:defRPr/>
            </a:pPr>
            <a:r>
              <a:rPr lang="el-GR" b="1" dirty="0" err="1">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Ρινοδακρυϊκός</a:t>
            </a:r>
            <a:r>
              <a:rPr lang="el-GR"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Πόρος</a:t>
            </a:r>
            <a:endParaRPr lang="el-GR"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124744"/>
            <a:ext cx="7272808" cy="4247317"/>
          </a:xfrm>
          <a:prstGeom prst="rect">
            <a:avLst/>
          </a:prstGeom>
          <a:noFill/>
        </p:spPr>
        <p:txBody>
          <a:bodyPr wrap="square">
            <a:spAutoFit/>
          </a:bodyPr>
          <a:lstStyle/>
          <a:p>
            <a:r>
              <a:rPr lang="el-GR" dirty="0"/>
              <a:t>Το μάτι είναι το αισθητήριο όργανο της όρασης. Είναι ένας στρογγυλός βολβός και το τοίχωμα του αποτελείται από τρεις χιτώνες. </a:t>
            </a:r>
            <a:endParaRPr lang="el-GR" dirty="0"/>
          </a:p>
          <a:p>
            <a:endParaRPr lang="el-GR" dirty="0"/>
          </a:p>
          <a:p>
            <a:r>
              <a:rPr lang="el-GR" dirty="0"/>
              <a:t>Το τμήμα του αμφιβληστροειδούς που είναι υπεύθυνο για την λεπτομερή όραση ονομάζεται ωχρά κηλίδα.</a:t>
            </a:r>
            <a:endParaRPr lang="el-GR" dirty="0"/>
          </a:p>
          <a:p>
            <a:endParaRPr lang="el-GR" dirty="0"/>
          </a:p>
          <a:p>
            <a:r>
              <a:rPr lang="el-GR" dirty="0"/>
              <a:t>Η ίριδα αποτελεί το τμήμα του οφθαλμού που προσδίδει το χρώμα. Στη μέση της ίριδας υπάρχει μια μικρή οπή, η κόρη του ματιού, η οποία παίζει το ρόλο του διαφράγματος: στο αδύνατο φως διαστέλλεται (μεγαλώνει), ώστε να μπαίνει περισσότερο φως στο μάτι, ενώ στο έντονο φως συστέλλεται (μικραίνει), για να μειώνεται το φως που μπαίνει στο μάτι.</a:t>
            </a:r>
            <a:endParaRPr lang="el-GR" dirty="0"/>
          </a:p>
          <a:p>
            <a:endParaRPr lang="el-GR" dirty="0"/>
          </a:p>
          <a:p>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0" y="549275"/>
            <a:ext cx="8229600" cy="1139825"/>
          </a:xfrm>
        </p:spPr>
        <p:txBody>
          <a:bodyPr/>
          <a:lstStyle/>
          <a:p>
            <a:pPr>
              <a:defRPr/>
            </a:pPr>
            <a:r>
              <a:rPr lang="el-GR" sz="3200" b="1" dirty="0">
                <a:solidFill>
                  <a:schemeClr val="tx2">
                    <a:lumMod val="60000"/>
                    <a:lumOff val="40000"/>
                  </a:schemeClr>
                </a:solidFill>
                <a:effectLst>
                  <a:outerShdw blurRad="38100" dist="38100" dir="2700000" algn="tl">
                    <a:srgbClr val="000000">
                      <a:alpha val="43137"/>
                    </a:srgbClr>
                  </a:outerShdw>
                </a:effectLst>
              </a:rPr>
              <a:t>Μύες του Οφθαλμού: </a:t>
            </a:r>
            <a:br>
              <a:rPr lang="el-GR" sz="3200" b="1" dirty="0">
                <a:solidFill>
                  <a:schemeClr val="tx2">
                    <a:lumMod val="60000"/>
                    <a:lumOff val="40000"/>
                  </a:schemeClr>
                </a:solidFill>
                <a:effectLst>
                  <a:outerShdw blurRad="38100" dist="38100" dir="2700000" algn="tl">
                    <a:srgbClr val="000000">
                      <a:alpha val="43137"/>
                    </a:srgbClr>
                  </a:outerShdw>
                </a:effectLst>
              </a:rPr>
            </a:br>
            <a:endParaRPr lang="el-GR" sz="3200" b="1" dirty="0">
              <a:solidFill>
                <a:schemeClr val="tx2">
                  <a:lumMod val="60000"/>
                  <a:lumOff val="40000"/>
                </a:schemeClr>
              </a:solidFill>
              <a:effectLst>
                <a:outerShdw blurRad="38100" dist="38100" dir="2700000" algn="tl">
                  <a:srgbClr val="000000">
                    <a:alpha val="43137"/>
                  </a:srgbClr>
                </a:outerShdw>
              </a:effectLst>
            </a:endParaRPr>
          </a:p>
        </p:txBody>
      </p:sp>
      <p:sp>
        <p:nvSpPr>
          <p:cNvPr id="86021" name="Rectangle 5"/>
          <p:cNvSpPr>
            <a:spLocks noGrp="1" noChangeArrowheads="1"/>
          </p:cNvSpPr>
          <p:nvPr>
            <p:ph sz="half" idx="1"/>
          </p:nvPr>
        </p:nvSpPr>
        <p:spPr>
          <a:xfrm>
            <a:off x="0" y="1989138"/>
            <a:ext cx="3563938" cy="4530725"/>
          </a:xfrm>
        </p:spPr>
        <p:txBody>
          <a:bodyPr/>
          <a:lstStyle/>
          <a:p>
            <a:pPr>
              <a:defRPr/>
            </a:pPr>
            <a:r>
              <a:rPr lang="el-GR" sz="2400" b="1" dirty="0" err="1">
                <a:solidFill>
                  <a:srgbClr val="FF9900"/>
                </a:solidFill>
                <a:effectLst>
                  <a:outerShdw blurRad="38100" dist="38100" dir="2700000" algn="tl">
                    <a:srgbClr val="000000">
                      <a:alpha val="43137"/>
                    </a:srgbClr>
                  </a:outerShdw>
                </a:effectLst>
              </a:rPr>
              <a:t>Ανελκτήρας</a:t>
            </a:r>
            <a:r>
              <a:rPr lang="el-GR" sz="2400" b="1" dirty="0">
                <a:solidFill>
                  <a:srgbClr val="FF9900"/>
                </a:solidFill>
                <a:effectLst>
                  <a:outerShdw blurRad="38100" dist="38100" dir="2700000" algn="tl">
                    <a:srgbClr val="000000">
                      <a:alpha val="43137"/>
                    </a:srgbClr>
                  </a:outerShdw>
                </a:effectLst>
              </a:rPr>
              <a:t> του</a:t>
            </a:r>
            <a:r>
              <a:rPr lang="el-GR" sz="2400" b="1" dirty="0">
                <a:solidFill>
                  <a:srgbClr val="FF9900"/>
                </a:solidFill>
                <a:effectLst>
                  <a:outerShdw blurRad="38100" dist="38100" dir="2700000" algn="tl">
                    <a:srgbClr val="000000">
                      <a:alpha val="43137"/>
                    </a:srgbClr>
                  </a:outerShdw>
                </a:effectLst>
                <a:latin typeface="Arial" panose="020B0604020202020204" pitchFamily="34" charset="0"/>
              </a:rPr>
              <a:t> </a:t>
            </a:r>
            <a:r>
              <a:rPr lang="el-GR" sz="2400" b="1" dirty="0">
                <a:solidFill>
                  <a:srgbClr val="FF9900"/>
                </a:solidFill>
                <a:effectLst>
                  <a:outerShdw blurRad="38100" dist="38100" dir="2700000" algn="tl">
                    <a:srgbClr val="000000">
                      <a:alpha val="43137"/>
                    </a:srgbClr>
                  </a:outerShdw>
                </a:effectLst>
              </a:rPr>
              <a:t>άνω βλεφάρου</a:t>
            </a:r>
            <a:r>
              <a:rPr lang="el-GR" sz="2400" b="1" dirty="0">
                <a:solidFill>
                  <a:srgbClr val="FF9900"/>
                </a:solidFill>
                <a:effectLst>
                  <a:outerShdw blurRad="38100" dist="38100" dir="2700000" algn="tl">
                    <a:srgbClr val="000000">
                      <a:alpha val="43137"/>
                    </a:srgbClr>
                  </a:outerShdw>
                </a:effectLst>
                <a:latin typeface="Arial" panose="020B0604020202020204" pitchFamily="34" charset="0"/>
              </a:rPr>
              <a:t> </a:t>
            </a:r>
            <a:r>
              <a:rPr lang="el-GR" sz="2400" dirty="0">
                <a:solidFill>
                  <a:srgbClr val="FF9900"/>
                </a:solidFill>
                <a:effectLst>
                  <a:outerShdw blurRad="38100" dist="38100" dir="2700000" algn="tl">
                    <a:srgbClr val="000000">
                      <a:alpha val="43137"/>
                    </a:srgbClr>
                  </a:outerShdw>
                </a:effectLst>
                <a:latin typeface="Arial" panose="020B0604020202020204" pitchFamily="34" charset="0"/>
              </a:rPr>
              <a:t>(Συμπαθητικό)</a:t>
            </a:r>
            <a:r>
              <a:rPr lang="el-GR" sz="2400" dirty="0">
                <a:solidFill>
                  <a:srgbClr val="FF9900"/>
                </a:solidFill>
                <a:effectLst>
                  <a:outerShdw blurRad="38100" dist="38100" dir="2700000" algn="tl">
                    <a:srgbClr val="000000">
                      <a:alpha val="43137"/>
                    </a:srgbClr>
                  </a:outerShdw>
                </a:effectLst>
              </a:rPr>
              <a:t> </a:t>
            </a:r>
            <a:endParaRPr lang="el-GR" sz="2400" dirty="0">
              <a:solidFill>
                <a:srgbClr val="FF9900"/>
              </a:solidFill>
              <a:effectLst>
                <a:outerShdw blurRad="38100" dist="38100" dir="2700000" algn="tl">
                  <a:srgbClr val="000000">
                    <a:alpha val="43137"/>
                  </a:srgbClr>
                </a:outerShdw>
              </a:effectLst>
              <a:latin typeface="Arial" panose="020B0604020202020204" pitchFamily="34" charset="0"/>
            </a:endParaRPr>
          </a:p>
          <a:p>
            <a:pPr>
              <a:defRPr/>
            </a:pPr>
            <a:r>
              <a:rPr lang="el-GR" sz="2400" b="1" dirty="0">
                <a:solidFill>
                  <a:srgbClr val="FF9900"/>
                </a:solidFill>
                <a:effectLst>
                  <a:outerShdw blurRad="38100" dist="38100" dir="2700000" algn="tl">
                    <a:srgbClr val="000000">
                      <a:alpha val="43137"/>
                    </a:srgbClr>
                  </a:outerShdw>
                </a:effectLst>
              </a:rPr>
              <a:t>άνω ορθός</a:t>
            </a:r>
            <a:endParaRPr lang="el-GR" sz="2400" b="1" dirty="0">
              <a:solidFill>
                <a:srgbClr val="FF9900"/>
              </a:solidFill>
              <a:effectLst>
                <a:outerShdw blurRad="38100" dist="38100" dir="2700000" algn="tl">
                  <a:srgbClr val="000000">
                    <a:alpha val="43137"/>
                  </a:srgbClr>
                </a:outerShdw>
              </a:effectLst>
              <a:latin typeface="Arial" panose="020B0604020202020204" pitchFamily="34" charset="0"/>
            </a:endParaRPr>
          </a:p>
          <a:p>
            <a:pPr>
              <a:defRPr/>
            </a:pPr>
            <a:r>
              <a:rPr lang="el-GR" sz="2400" b="1" dirty="0">
                <a:solidFill>
                  <a:srgbClr val="FF9900"/>
                </a:solidFill>
                <a:effectLst>
                  <a:outerShdw blurRad="38100" dist="38100" dir="2700000" algn="tl">
                    <a:srgbClr val="000000">
                      <a:alpha val="43137"/>
                    </a:srgbClr>
                  </a:outerShdw>
                </a:effectLst>
              </a:rPr>
              <a:t>κάτω ορθός</a:t>
            </a:r>
            <a:endParaRPr lang="el-GR" sz="2400" b="1" dirty="0">
              <a:solidFill>
                <a:srgbClr val="FF9900"/>
              </a:solidFill>
              <a:effectLst>
                <a:outerShdw blurRad="38100" dist="38100" dir="2700000" algn="tl">
                  <a:srgbClr val="000000">
                    <a:alpha val="43137"/>
                  </a:srgbClr>
                </a:outerShdw>
              </a:effectLst>
              <a:latin typeface="Arial" panose="020B0604020202020204" pitchFamily="34" charset="0"/>
            </a:endParaRPr>
          </a:p>
          <a:p>
            <a:pPr>
              <a:defRPr/>
            </a:pPr>
            <a:r>
              <a:rPr lang="el-GR" sz="2400" b="1" dirty="0">
                <a:solidFill>
                  <a:srgbClr val="FF9900"/>
                </a:solidFill>
                <a:effectLst>
                  <a:outerShdw blurRad="38100" dist="38100" dir="2700000" algn="tl">
                    <a:srgbClr val="000000">
                      <a:alpha val="43137"/>
                    </a:srgbClr>
                  </a:outerShdw>
                </a:effectLst>
              </a:rPr>
              <a:t>έσω ορθός</a:t>
            </a:r>
            <a:endParaRPr lang="el-GR" sz="2400" b="1" dirty="0">
              <a:solidFill>
                <a:srgbClr val="FF9900"/>
              </a:solidFill>
              <a:effectLst>
                <a:outerShdw blurRad="38100" dist="38100" dir="2700000" algn="tl">
                  <a:srgbClr val="000000">
                    <a:alpha val="43137"/>
                  </a:srgbClr>
                </a:outerShdw>
              </a:effectLst>
              <a:latin typeface="Arial" panose="020B0604020202020204" pitchFamily="34" charset="0"/>
            </a:endParaRPr>
          </a:p>
          <a:p>
            <a:pPr>
              <a:defRPr/>
            </a:pPr>
            <a:r>
              <a:rPr lang="el-GR" sz="2400" b="1" dirty="0">
                <a:solidFill>
                  <a:srgbClr val="FF9900"/>
                </a:solidFill>
                <a:effectLst>
                  <a:outerShdw blurRad="38100" dist="38100" dir="2700000" algn="tl">
                    <a:srgbClr val="000000">
                      <a:alpha val="43137"/>
                    </a:srgbClr>
                  </a:outerShdw>
                </a:effectLst>
              </a:rPr>
              <a:t>έξω ορθός </a:t>
            </a:r>
            <a:endParaRPr lang="el-GR" sz="2400" b="1" dirty="0">
              <a:solidFill>
                <a:srgbClr val="FF9900"/>
              </a:solidFill>
              <a:effectLst>
                <a:outerShdw blurRad="38100" dist="38100" dir="2700000" algn="tl">
                  <a:srgbClr val="000000">
                    <a:alpha val="43137"/>
                  </a:srgbClr>
                </a:outerShdw>
              </a:effectLst>
            </a:endParaRPr>
          </a:p>
          <a:p>
            <a:pPr>
              <a:defRPr/>
            </a:pPr>
            <a:r>
              <a:rPr lang="el-GR" sz="2400" b="1" dirty="0">
                <a:solidFill>
                  <a:srgbClr val="FF9900"/>
                </a:solidFill>
                <a:effectLst>
                  <a:outerShdw blurRad="38100" dist="38100" dir="2700000" algn="tl">
                    <a:srgbClr val="000000">
                      <a:alpha val="43137"/>
                    </a:srgbClr>
                  </a:outerShdw>
                </a:effectLst>
              </a:rPr>
              <a:t>άνω λοξός</a:t>
            </a:r>
            <a:endParaRPr lang="el-GR" sz="2400" b="1" dirty="0">
              <a:solidFill>
                <a:srgbClr val="FF9900"/>
              </a:solidFill>
              <a:effectLst>
                <a:outerShdw blurRad="38100" dist="38100" dir="2700000" algn="tl">
                  <a:srgbClr val="000000">
                    <a:alpha val="43137"/>
                  </a:srgbClr>
                </a:outerShdw>
              </a:effectLst>
              <a:latin typeface="Arial" panose="020B0604020202020204" pitchFamily="34" charset="0"/>
            </a:endParaRPr>
          </a:p>
          <a:p>
            <a:pPr>
              <a:defRPr/>
            </a:pPr>
            <a:r>
              <a:rPr lang="el-GR" sz="2400" b="1" dirty="0">
                <a:solidFill>
                  <a:srgbClr val="FF9900"/>
                </a:solidFill>
                <a:effectLst>
                  <a:outerShdw blurRad="38100" dist="38100" dir="2700000" algn="tl">
                    <a:srgbClr val="000000">
                      <a:alpha val="43137"/>
                    </a:srgbClr>
                  </a:outerShdw>
                </a:effectLst>
              </a:rPr>
              <a:t>κάτω λοξός</a:t>
            </a:r>
            <a:endParaRPr lang="el-GR" sz="2400" dirty="0">
              <a:solidFill>
                <a:srgbClr val="FF9900"/>
              </a:solidFill>
              <a:effectLst>
                <a:outerShdw blurRad="38100" dist="38100" dir="2700000" algn="tl">
                  <a:srgbClr val="000000">
                    <a:alpha val="43137"/>
                  </a:srgbClr>
                </a:outerShdw>
              </a:effectLst>
            </a:endParaRPr>
          </a:p>
        </p:txBody>
      </p:sp>
      <p:sp>
        <p:nvSpPr>
          <p:cNvPr id="36865" name="Rectangle 4" descr="DSCN7689"/>
          <p:cNvSpPr>
            <a:spLocks noGrp="1" noChangeAspect="1" noChangeArrowheads="1"/>
          </p:cNvSpPr>
          <p:nvPr isPhoto="1">
            <p:ph sz="half" idx="2"/>
          </p:nvPr>
        </p:nvSpPr>
        <p:spPr>
          <a:xfrm>
            <a:off x="3347864" y="2636912"/>
            <a:ext cx="4608909" cy="2180477"/>
          </a:xfrm>
          <a:blipFill dpi="0" rotWithShape="1">
            <a:blip r:embed="rId1" cstate="print"/>
            <a:srcRect/>
            <a:stretch>
              <a:fillRect/>
            </a:stretch>
          </a:blipFill>
          <a:ln>
            <a:solidFill>
              <a:schemeClr val="tx1"/>
            </a:solidFill>
          </a:ln>
        </p:spPr>
        <p:txBody>
          <a:bodyPr/>
          <a:lstStyle/>
          <a:p>
            <a:endParaRPr lang="el-GR" sz="2400" dirty="0">
              <a:effectLst/>
            </a:endParaRPr>
          </a:p>
        </p:txBody>
      </p:sp>
      <p:pic>
        <p:nvPicPr>
          <p:cNvPr id="86025" name="Picture 9" descr="eye%252520muscles%2525204"/>
          <p:cNvPicPr>
            <a:picLocks noChangeAspect="1" noChangeArrowheads="1"/>
          </p:cNvPicPr>
          <p:nvPr/>
        </p:nvPicPr>
        <p:blipFill>
          <a:blip r:embed="rId2" cstate="print"/>
          <a:srcRect/>
          <a:stretch>
            <a:fillRect/>
          </a:stretch>
        </p:blipFill>
        <p:spPr bwMode="auto">
          <a:xfrm>
            <a:off x="3275856" y="2492895"/>
            <a:ext cx="4752528" cy="314594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36865"/>
                                        </p:tgtEl>
                                        <p:attrNameLst>
                                          <p:attrName>style.visibility</p:attrName>
                                        </p:attrNameLst>
                                      </p:cBhvr>
                                      <p:to>
                                        <p:strVal val="visible"/>
                                      </p:to>
                                    </p:set>
                                    <p:animEffect transition="in" filter="barn(inHorizontal)">
                                      <p:cBhvr>
                                        <p:cTn id="7" dur="500"/>
                                        <p:tgtEl>
                                          <p:spTgt spid="3686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86025"/>
                                        </p:tgtEl>
                                        <p:attrNameLst>
                                          <p:attrName>style.visibility</p:attrName>
                                        </p:attrNameLst>
                                      </p:cBhvr>
                                      <p:to>
                                        <p:strVal val="visible"/>
                                      </p:to>
                                    </p:set>
                                    <p:animEffect transition="in" filter="fade">
                                      <p:cBhvr>
                                        <p:cTn id="12" dur="1000"/>
                                        <p:tgtEl>
                                          <p:spTgt spid="86025"/>
                                        </p:tgtEl>
                                      </p:cBhvr>
                                    </p:animEffect>
                                    <p:anim calcmode="lin" valueType="num">
                                      <p:cBhvr>
                                        <p:cTn id="13" dur="1000" fill="hold"/>
                                        <p:tgtEl>
                                          <p:spTgt spid="86025"/>
                                        </p:tgtEl>
                                        <p:attrNameLst>
                                          <p:attrName>ppt_x</p:attrName>
                                        </p:attrNameLst>
                                      </p:cBhvr>
                                      <p:tavLst>
                                        <p:tav tm="0">
                                          <p:val>
                                            <p:strVal val="#ppt_x"/>
                                          </p:val>
                                        </p:tav>
                                        <p:tav tm="100000">
                                          <p:val>
                                            <p:strVal val="#ppt_x"/>
                                          </p:val>
                                        </p:tav>
                                      </p:tavLst>
                                    </p:anim>
                                    <p:anim calcmode="lin" valueType="num">
                                      <p:cBhvr>
                                        <p:cTn id="14" dur="1000" fill="hold"/>
                                        <p:tgtEl>
                                          <p:spTgt spid="860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4" descr="DSCN7690"/>
          <p:cNvSpPr>
            <a:spLocks noGrp="1" noChangeAspect="1" noChangeArrowheads="1"/>
          </p:cNvSpPr>
          <p:nvPr isPhoto="1"/>
        </p:nvSpPr>
        <p:spPr bwMode="auto">
          <a:xfrm>
            <a:off x="0" y="404813"/>
            <a:ext cx="9144000" cy="6092825"/>
          </a:xfrm>
          <a:prstGeom prst="rect">
            <a:avLst/>
          </a:prstGeom>
          <a:blipFill dpi="0" rotWithShape="1">
            <a:blip r:embed="rId1" cstate="print"/>
            <a:srcRect/>
            <a:stretch>
              <a:fillRect/>
            </a:stretch>
          </a:blipFill>
          <a:ln w="9525">
            <a:solidFill>
              <a:schemeClr val="tx1"/>
            </a:solidFill>
            <a:miter lim="800000"/>
          </a:ln>
        </p:spPr>
        <p:txBody>
          <a:bodyPr/>
          <a:lstStyle/>
          <a:p>
            <a:endParaRPr lang="el-GR">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barn(inHorizontal)">
                                      <p:cBhvr>
                                        <p:cTn id="7" dur="5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idx="4294967295"/>
          </p:nvPr>
        </p:nvSpPr>
        <p:spPr>
          <a:xfrm>
            <a:off x="-47228" y="-778669"/>
            <a:ext cx="8892480" cy="1557338"/>
          </a:xfrm>
        </p:spPr>
        <p:txBody>
          <a:bodyPr anchorCtr="0">
            <a:normAutofit/>
          </a:bodyPr>
          <a:lstStyle/>
          <a:p>
            <a:pPr eaLnBrk="1" hangingPunct="1">
              <a:defRPr/>
            </a:pPr>
            <a:r>
              <a:rPr lang="el-GR" sz="2400" dirty="0">
                <a:solidFill>
                  <a:srgbClr val="C00000"/>
                </a:solidFill>
                <a:effectLst>
                  <a:outerShdw blurRad="38100" dist="38100" dir="2700000" algn="tl">
                    <a:srgbClr val="000000">
                      <a:alpha val="43137"/>
                    </a:srgbClr>
                  </a:outerShdw>
                </a:effectLst>
                <a:latin typeface="Comic Sans MS" panose="030F0702030302020204" pitchFamily="66" charset="0"/>
              </a:rPr>
              <a:t>ΑΝΑΤΟΜΙΚΗ ΔΟΜΗ ΤΟΥ ΟΦΘΑΛΜΙΚΟΥ ΒΟΛΒΟΥ</a:t>
            </a:r>
            <a:endParaRPr lang="el-GR" sz="24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22535" name="Picture 7" descr="eye1C"/>
          <p:cNvPicPr>
            <a:picLocks noChangeAspect="1" noChangeArrowheads="1"/>
          </p:cNvPicPr>
          <p:nvPr/>
        </p:nvPicPr>
        <p:blipFill>
          <a:blip r:embed="rId1" cstate="print"/>
          <a:srcRect/>
          <a:stretch>
            <a:fillRect/>
          </a:stretch>
        </p:blipFill>
        <p:spPr bwMode="auto">
          <a:xfrm>
            <a:off x="3419872" y="1844824"/>
            <a:ext cx="4140200" cy="4724400"/>
          </a:xfrm>
          <a:prstGeom prst="rect">
            <a:avLst/>
          </a:prstGeom>
          <a:noFill/>
          <a:ln w="9525">
            <a:noFill/>
            <a:miter lim="800000"/>
            <a:headEnd/>
            <a:tailEnd/>
          </a:ln>
        </p:spPr>
      </p:pic>
      <p:sp>
        <p:nvSpPr>
          <p:cNvPr id="2" name="Rectangle 1"/>
          <p:cNvSpPr/>
          <p:nvPr/>
        </p:nvSpPr>
        <p:spPr>
          <a:xfrm>
            <a:off x="0" y="2276872"/>
            <a:ext cx="2862064" cy="2862322"/>
          </a:xfrm>
          <a:prstGeom prst="rect">
            <a:avLst/>
          </a:prstGeom>
        </p:spPr>
        <p:txBody>
          <a:bodyPr wrap="square">
            <a:spAutoFit/>
          </a:bodyPr>
          <a:lstStyle/>
          <a:p>
            <a:r>
              <a:rPr lang="el-GR" b="1" dirty="0">
                <a:solidFill>
                  <a:srgbClr val="C00000"/>
                </a:solidFill>
                <a:effectLst>
                  <a:outerShdw blurRad="38100" dist="38100" dir="2700000" algn="tl">
                    <a:srgbClr val="000000">
                      <a:alpha val="43137"/>
                    </a:srgbClr>
                  </a:outerShdw>
                </a:effectLst>
                <a:latin typeface="Arial" panose="020B0604020202020204" pitchFamily="34" charset="0"/>
              </a:rPr>
              <a:t>Ο βολβός αποτελείται από 3 χιτώνες</a:t>
            </a:r>
            <a:endParaRPr lang="el-GR" b="1" dirty="0">
              <a:solidFill>
                <a:srgbClr val="C00000"/>
              </a:solidFill>
              <a:effectLst>
                <a:outerShdw blurRad="38100" dist="38100" dir="2700000" algn="tl">
                  <a:srgbClr val="000000">
                    <a:alpha val="43137"/>
                  </a:srgbClr>
                </a:outerShdw>
              </a:effectLst>
              <a:latin typeface="Arial" panose="020B0604020202020204" pitchFamily="34" charset="0"/>
            </a:endParaRPr>
          </a:p>
          <a:p>
            <a:r>
              <a:rPr lang="el-GR" b="1" dirty="0">
                <a:solidFill>
                  <a:srgbClr val="C00000"/>
                </a:solidFill>
                <a:effectLst>
                  <a:outerShdw blurRad="38100" dist="38100" dir="2700000" algn="tl">
                    <a:srgbClr val="000000">
                      <a:alpha val="43137"/>
                    </a:srgbClr>
                  </a:outerShdw>
                </a:effectLst>
                <a:latin typeface="Arial" panose="020B0604020202020204" pitchFamily="34" charset="0"/>
              </a:rPr>
              <a:t>τον σκληρό χιτώνα εξωτερικά, </a:t>
            </a:r>
            <a:endParaRPr lang="el-GR" b="1" dirty="0">
              <a:solidFill>
                <a:srgbClr val="C00000"/>
              </a:solidFill>
              <a:effectLst>
                <a:outerShdw blurRad="38100" dist="38100" dir="2700000" algn="tl">
                  <a:srgbClr val="000000">
                    <a:alpha val="43137"/>
                  </a:srgbClr>
                </a:outerShdw>
              </a:effectLst>
              <a:latin typeface="Arial" panose="020B0604020202020204" pitchFamily="34" charset="0"/>
            </a:endParaRPr>
          </a:p>
          <a:p>
            <a:r>
              <a:rPr lang="el-GR" b="1" dirty="0">
                <a:solidFill>
                  <a:srgbClr val="C00000"/>
                </a:solidFill>
                <a:effectLst>
                  <a:outerShdw blurRad="38100" dist="38100" dir="2700000" algn="tl">
                    <a:srgbClr val="000000">
                      <a:alpha val="43137"/>
                    </a:srgbClr>
                  </a:outerShdw>
                </a:effectLst>
                <a:latin typeface="Arial" panose="020B0604020202020204" pitchFamily="34" charset="0"/>
              </a:rPr>
              <a:t>τον χοριοειδή χιτώνα και εσωτερικά </a:t>
            </a:r>
            <a:endParaRPr lang="el-GR" b="1" dirty="0">
              <a:solidFill>
                <a:srgbClr val="C00000"/>
              </a:solidFill>
              <a:effectLst>
                <a:outerShdw blurRad="38100" dist="38100" dir="2700000" algn="tl">
                  <a:srgbClr val="000000">
                    <a:alpha val="43137"/>
                  </a:srgbClr>
                </a:outerShdw>
              </a:effectLst>
              <a:latin typeface="Arial" panose="020B0604020202020204" pitchFamily="34" charset="0"/>
            </a:endParaRPr>
          </a:p>
          <a:p>
            <a:r>
              <a:rPr lang="el-GR" b="1" dirty="0">
                <a:solidFill>
                  <a:srgbClr val="C00000"/>
                </a:solidFill>
                <a:effectLst>
                  <a:outerShdw blurRad="38100" dist="38100" dir="2700000" algn="tl">
                    <a:srgbClr val="000000">
                      <a:alpha val="43137"/>
                    </a:srgbClr>
                  </a:outerShdw>
                </a:effectLst>
                <a:latin typeface="Arial" panose="020B0604020202020204" pitchFamily="34" charset="0"/>
              </a:rPr>
              <a:t>τον </a:t>
            </a:r>
            <a:r>
              <a:rPr lang="el-GR" b="1" dirty="0" err="1">
                <a:solidFill>
                  <a:srgbClr val="C00000"/>
                </a:solidFill>
                <a:effectLst>
                  <a:outerShdw blurRad="38100" dist="38100" dir="2700000" algn="tl">
                    <a:srgbClr val="000000">
                      <a:alpha val="43137"/>
                    </a:srgbClr>
                  </a:outerShdw>
                </a:effectLst>
                <a:latin typeface="Arial" panose="020B0604020202020204" pitchFamily="34" charset="0"/>
              </a:rPr>
              <a:t>αμφιβληστοειδή</a:t>
            </a:r>
            <a:r>
              <a:rPr lang="el-GR" b="1" dirty="0">
                <a:solidFill>
                  <a:srgbClr val="C00000"/>
                </a:solidFill>
                <a:effectLst>
                  <a:outerShdw blurRad="38100" dist="38100" dir="2700000" algn="tl">
                    <a:srgbClr val="000000">
                      <a:alpha val="43137"/>
                    </a:srgbClr>
                  </a:outerShdw>
                </a:effectLst>
                <a:latin typeface="Arial" panose="020B0604020202020204" pitchFamily="34" charset="0"/>
              </a:rPr>
              <a:t> χιτώνα.</a:t>
            </a:r>
            <a:endParaRPr lang="el-GR" b="1" dirty="0">
              <a:solidFill>
                <a:srgbClr val="C00000"/>
              </a:solidFill>
              <a:effectLst>
                <a:outerShdw blurRad="38100" dist="38100" dir="2700000" algn="tl">
                  <a:srgbClr val="000000">
                    <a:alpha val="43137"/>
                  </a:srgbClr>
                </a:outerShdw>
              </a:effectLst>
              <a:latin typeface="Arial" panose="020B0604020202020204" pitchFamily="34" charset="0"/>
            </a:endParaRPr>
          </a:p>
          <a:p>
            <a:endParaRPr lang="el-GR" b="1" dirty="0">
              <a:solidFill>
                <a:srgbClr val="C00000"/>
              </a:solidFill>
              <a:effectLst>
                <a:outerShdw blurRad="38100" dist="38100" dir="2700000" algn="tl">
                  <a:srgbClr val="000000">
                    <a:alpha val="43137"/>
                  </a:srgbClr>
                </a:outerShdw>
              </a:effectLst>
              <a:latin typeface="Arial" panose="020B0604020202020204" pitchFamily="34" charset="0"/>
            </a:endParaRPr>
          </a:p>
          <a:p>
            <a:r>
              <a:rPr lang="el-GR" b="1" dirty="0">
                <a:solidFill>
                  <a:srgbClr val="C00000"/>
                </a:solidFill>
                <a:effectLst>
                  <a:outerShdw blurRad="38100" dist="38100" dir="2700000" algn="tl">
                    <a:srgbClr val="000000">
                      <a:alpha val="43137"/>
                    </a:srgbClr>
                  </a:outerShdw>
                </a:effectLst>
                <a:latin typeface="Arial" panose="020B0604020202020204" pitchFamily="34" charset="0"/>
              </a:rPr>
              <a:t> </a:t>
            </a:r>
            <a:endParaRPr lang="el-GR"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2535"/>
                                        </p:tgtEl>
                                        <p:attrNameLst>
                                          <p:attrName>style.visibility</p:attrName>
                                        </p:attrNameLst>
                                      </p:cBhvr>
                                      <p:to>
                                        <p:strVal val="visible"/>
                                      </p:to>
                                    </p:set>
                                    <p:animEffect transition="in" filter="barn(inHorizontal)">
                                      <p:cBhvr>
                                        <p:cTn id="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eye%2520anatomy%2520%2520gr"/>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t="9705"/>
          <a:stretch>
            <a:fillRect/>
          </a:stretch>
        </p:blipFill>
        <p:spPr bwMode="auto">
          <a:xfrm>
            <a:off x="-30460" y="476672"/>
            <a:ext cx="9144000" cy="586777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6876256" y="2564904"/>
            <a:ext cx="1584176" cy="1202432"/>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srgbClr val="FFFF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0" y="764704"/>
            <a:ext cx="8893175" cy="1139825"/>
          </a:xfrm>
        </p:spPr>
        <p:txBody>
          <a:bodyPr>
            <a:normAutofit fontScale="90000"/>
          </a:bodyPr>
          <a:lstStyle/>
          <a:p>
            <a:pPr>
              <a:defRPr/>
            </a:pPr>
            <a:r>
              <a:rPr lang="el-GR" sz="31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Το τοίχωμα του οφθαλμικού βολβού αποτελείται από τρεις ομόκεντρους χιτώνες</a:t>
            </a:r>
            <a:br>
              <a:rPr lang="el-GR" sz="3600" b="1" dirty="0">
                <a:solidFill>
                  <a:srgbClr val="FF9900"/>
                </a:solidFill>
                <a:latin typeface="Comic Sans MS" panose="030F0702030302020204" pitchFamily="66" charset="0"/>
              </a:rPr>
            </a:br>
            <a:endParaRPr lang="el-GR" sz="3600" b="1" dirty="0">
              <a:solidFill>
                <a:srgbClr val="FF9900"/>
              </a:solidFill>
              <a:latin typeface="Comic Sans MS" panose="030F0702030302020204" pitchFamily="66" charset="0"/>
            </a:endParaRPr>
          </a:p>
        </p:txBody>
      </p:sp>
      <p:sp>
        <p:nvSpPr>
          <p:cNvPr id="75779" name="Rectangle 3"/>
          <p:cNvSpPr>
            <a:spLocks noGrp="1" noChangeArrowheads="1"/>
          </p:cNvSpPr>
          <p:nvPr>
            <p:ph idx="1"/>
          </p:nvPr>
        </p:nvSpPr>
        <p:spPr>
          <a:xfrm>
            <a:off x="0" y="1700808"/>
            <a:ext cx="8316416" cy="4530725"/>
          </a:xfrm>
        </p:spPr>
        <p:txBody>
          <a:bodyPr/>
          <a:lstStyle/>
          <a:p>
            <a:pPr>
              <a:lnSpc>
                <a:spcPct val="90000"/>
              </a:lnSpc>
              <a:buFont typeface="Wingdings" panose="05000000000000000000" pitchFamily="2" charset="2"/>
              <a:buNone/>
              <a:defRPr/>
            </a:pPr>
            <a:endParaRPr lang="en-US" sz="2800" dirty="0">
              <a:solidFill>
                <a:srgbClr val="000066"/>
              </a:solidFill>
              <a:latin typeface="Comic Sans MS" panose="030F0702030302020204" pitchFamily="66" charset="0"/>
            </a:endParaRPr>
          </a:p>
          <a:p>
            <a:pPr>
              <a:lnSpc>
                <a:spcPct val="90000"/>
              </a:lnSpc>
              <a:defRPr/>
            </a:pPr>
            <a:r>
              <a:rPr lang="el-GR" sz="2800" b="1" dirty="0">
                <a:solidFill>
                  <a:schemeClr val="bg2">
                    <a:lumMod val="50000"/>
                  </a:schemeClr>
                </a:solidFill>
                <a:latin typeface="Comic Sans MS" panose="030F0702030302020204" pitchFamily="66" charset="0"/>
              </a:rPr>
              <a:t>1. Έξω ή Ινώδης Χιτώνας:</a:t>
            </a:r>
            <a:r>
              <a:rPr lang="el-GR" sz="2800" dirty="0">
                <a:solidFill>
                  <a:schemeClr val="bg2">
                    <a:lumMod val="50000"/>
                  </a:schemeClr>
                </a:solidFill>
                <a:latin typeface="Comic Sans MS" panose="030F0702030302020204" pitchFamily="66" charset="0"/>
              </a:rPr>
              <a:t> σκληρός χιτώνας, </a:t>
            </a:r>
            <a:r>
              <a:rPr lang="en-US" sz="2800" dirty="0">
                <a:solidFill>
                  <a:schemeClr val="bg2">
                    <a:lumMod val="50000"/>
                  </a:schemeClr>
                </a:solidFill>
                <a:latin typeface="Comic Sans MS" panose="030F0702030302020204" pitchFamily="66" charset="0"/>
              </a:rPr>
              <a:t>  </a:t>
            </a:r>
            <a:r>
              <a:rPr lang="el-GR" sz="2800" dirty="0">
                <a:solidFill>
                  <a:schemeClr val="bg2">
                    <a:lumMod val="50000"/>
                  </a:schemeClr>
                </a:solidFill>
                <a:latin typeface="Comic Sans MS" panose="030F0702030302020204" pitchFamily="66" charset="0"/>
              </a:rPr>
              <a:t>κερατοειδής χιτώνας</a:t>
            </a:r>
            <a:br>
              <a:rPr lang="el-GR" sz="2800" dirty="0">
                <a:solidFill>
                  <a:schemeClr val="bg2">
                    <a:lumMod val="50000"/>
                  </a:schemeClr>
                </a:solidFill>
                <a:latin typeface="Comic Sans MS" panose="030F0702030302020204" pitchFamily="66" charset="0"/>
              </a:rPr>
            </a:br>
            <a:endParaRPr lang="en-US" sz="2800" dirty="0">
              <a:solidFill>
                <a:schemeClr val="bg2">
                  <a:lumMod val="50000"/>
                </a:schemeClr>
              </a:solidFill>
              <a:latin typeface="Comic Sans MS" panose="030F0702030302020204" pitchFamily="66" charset="0"/>
            </a:endParaRPr>
          </a:p>
          <a:p>
            <a:pPr>
              <a:lnSpc>
                <a:spcPct val="90000"/>
              </a:lnSpc>
              <a:defRPr/>
            </a:pPr>
            <a:r>
              <a:rPr lang="el-GR" sz="2800" b="1" dirty="0">
                <a:solidFill>
                  <a:schemeClr val="bg2">
                    <a:lumMod val="50000"/>
                  </a:schemeClr>
                </a:solidFill>
                <a:latin typeface="Comic Sans MS" panose="030F0702030302020204" pitchFamily="66" charset="0"/>
              </a:rPr>
              <a:t>2. Μέσος ή Αγγειώδης Χιτώνας:</a:t>
            </a:r>
            <a:r>
              <a:rPr lang="el-GR" sz="2800" dirty="0">
                <a:solidFill>
                  <a:schemeClr val="bg2">
                    <a:lumMod val="50000"/>
                  </a:schemeClr>
                </a:solidFill>
                <a:latin typeface="Comic Sans MS" panose="030F0702030302020204" pitchFamily="66" charset="0"/>
              </a:rPr>
              <a:t> χοριοειδής χιτώνας, ακτινωτό σώμα και ίριδα</a:t>
            </a:r>
            <a:br>
              <a:rPr lang="el-GR" sz="2800" dirty="0">
                <a:solidFill>
                  <a:schemeClr val="bg2">
                    <a:lumMod val="50000"/>
                  </a:schemeClr>
                </a:solidFill>
                <a:latin typeface="Comic Sans MS" panose="030F0702030302020204" pitchFamily="66" charset="0"/>
              </a:rPr>
            </a:br>
            <a:endParaRPr lang="en-US" sz="2800" dirty="0">
              <a:solidFill>
                <a:schemeClr val="bg2">
                  <a:lumMod val="50000"/>
                </a:schemeClr>
              </a:solidFill>
              <a:latin typeface="Comic Sans MS" panose="030F0702030302020204" pitchFamily="66" charset="0"/>
            </a:endParaRPr>
          </a:p>
          <a:p>
            <a:pPr>
              <a:lnSpc>
                <a:spcPct val="90000"/>
              </a:lnSpc>
              <a:defRPr/>
            </a:pPr>
            <a:r>
              <a:rPr lang="el-GR" sz="2800" b="1" dirty="0">
                <a:solidFill>
                  <a:schemeClr val="bg2">
                    <a:lumMod val="50000"/>
                  </a:schemeClr>
                </a:solidFill>
                <a:latin typeface="Comic Sans MS" panose="030F0702030302020204" pitchFamily="66" charset="0"/>
              </a:rPr>
              <a:t>3. Έσω ή Αμφιβληστροειδής Χιτώνας:</a:t>
            </a:r>
            <a:r>
              <a:rPr lang="el-GR" sz="2800" dirty="0">
                <a:solidFill>
                  <a:schemeClr val="bg2">
                    <a:lumMod val="50000"/>
                  </a:schemeClr>
                </a:solidFill>
                <a:latin typeface="Comic Sans MS" panose="030F0702030302020204" pitchFamily="66" charset="0"/>
              </a:rPr>
              <a:t> Έξω πέταλο ή μελάγχρουν επιθήλιο και Έσω Πέταλο ή Ιδίως Αμφιβληστροειδής Χιτώνας</a:t>
            </a:r>
            <a:endParaRPr lang="el-GR" sz="2800" dirty="0">
              <a:solidFill>
                <a:schemeClr val="bg2">
                  <a:lumMod val="50000"/>
                </a:schemeClr>
              </a:solidFill>
              <a:latin typeface="Comic Sans MS" panose="030F0702030302020204"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err="1"/>
              <a:t>Αμφιβληστροειδησ</a:t>
            </a:r>
            <a:r>
              <a:rPr lang="el-GR" dirty="0"/>
              <a:t> </a:t>
            </a:r>
            <a:r>
              <a:rPr lang="el-GR" dirty="0" err="1"/>
              <a:t>χιτωνασ</a:t>
            </a:r>
            <a:r>
              <a:rPr lang="el-GR" dirty="0"/>
              <a:t>	</a:t>
            </a:r>
            <a:endParaRPr lang="el-GR" dirty="0"/>
          </a:p>
        </p:txBody>
      </p:sp>
      <p:sp>
        <p:nvSpPr>
          <p:cNvPr id="3" name="2 - Θέση περιεχομένου"/>
          <p:cNvSpPr>
            <a:spLocks noGrp="1"/>
          </p:cNvSpPr>
          <p:nvPr>
            <p:ph idx="1"/>
          </p:nvPr>
        </p:nvSpPr>
        <p:spPr/>
        <p:txBody>
          <a:bodyPr>
            <a:normAutofit lnSpcReduction="10000"/>
          </a:bodyPr>
          <a:lstStyle/>
          <a:p>
            <a:r>
              <a:rPr lang="el-GR" dirty="0"/>
              <a:t>Αποτελεί την αισθητική νευρική στιβάδα του οφθαλμικού βολβού.</a:t>
            </a:r>
            <a:endParaRPr lang="el-GR" dirty="0"/>
          </a:p>
          <a:p>
            <a:r>
              <a:rPr lang="el-GR" dirty="0"/>
              <a:t>Το μελάγχρουν επιθήλιο αποτελείται από μια μονήρη στιβάδα κυττάρων η οποία ενισχύει τη φωτοαπορροφητική ιδιότητα του χοριοειδούς μειώνοντας τη διάχυση του φωτός μέσα στον οφθαλμικό βολβό.</a:t>
            </a:r>
            <a:endParaRPr lang="el-GR" dirty="0"/>
          </a:p>
          <a:p>
            <a:r>
              <a:rPr lang="el-GR" dirty="0"/>
              <a:t>Η ωχρά κηλίδα είναι μια μικρή ωοειδής περιοχή του αμφιβληστροειδή η οποία φέρει τα </a:t>
            </a:r>
            <a:r>
              <a:rPr lang="el-GR" dirty="0" err="1"/>
              <a:t>κωνία</a:t>
            </a:r>
            <a:r>
              <a:rPr lang="el-GR" dirty="0"/>
              <a:t> και εξειδικεύεται στην οξεία όραση.</a:t>
            </a:r>
            <a:endParaRPr lang="el-GR" dirty="0"/>
          </a:p>
          <a:p>
            <a:r>
              <a:rPr lang="el-GR" dirty="0"/>
              <a:t>Οπτική θηλή: σημείο εισόδου του οπτικού νεύρου στον οφθαλμικό βολβό</a:t>
            </a:r>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83"/>
          <p:cNvPicPr>
            <a:picLocks noChangeAspect="1" noChangeArrowheads="1"/>
          </p:cNvPicPr>
          <p:nvPr/>
        </p:nvPicPr>
        <p:blipFill>
          <a:blip r:embed="rId1" cstate="print"/>
          <a:srcRect/>
          <a:stretch>
            <a:fillRect/>
          </a:stretch>
        </p:blipFill>
        <p:spPr bwMode="auto">
          <a:xfrm>
            <a:off x="971599" y="-38290"/>
            <a:ext cx="5832649" cy="689629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5601"/>
                                        </p:tgtEl>
                                        <p:attrNameLst>
                                          <p:attrName>style.visibility</p:attrName>
                                        </p:attrNameLst>
                                      </p:cBhvr>
                                      <p:to>
                                        <p:strVal val="visible"/>
                                      </p:to>
                                    </p:set>
                                    <p:animEffect transition="in" filter="barn(inHorizontal)">
                                      <p:cBhvr>
                                        <p:cTn id="7" dur="500"/>
                                        <p:tgtEl>
                                          <p:spTgt spid="25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4" descr="86"/>
          <p:cNvPicPr>
            <a:picLocks noChangeAspect="1" noChangeArrowheads="1"/>
          </p:cNvPicPr>
          <p:nvPr/>
        </p:nvPicPr>
        <p:blipFill>
          <a:blip r:embed="rId1" cstate="print"/>
          <a:srcRect/>
          <a:stretch>
            <a:fillRect/>
          </a:stretch>
        </p:blipFill>
        <p:spPr bwMode="auto">
          <a:xfrm>
            <a:off x="1115616" y="3385"/>
            <a:ext cx="5760640" cy="68295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barn(inHorizontal)">
                                      <p:cBhvr>
                                        <p:cTn id="7"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πρόσθιο ημιμόριο"/>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528" y="0"/>
            <a:ext cx="7447467" cy="50855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2816" y="5091236"/>
            <a:ext cx="7272808" cy="1200329"/>
          </a:xfrm>
          <a:prstGeom prst="rect">
            <a:avLst/>
          </a:prstGeom>
        </p:spPr>
        <p:txBody>
          <a:bodyPr wrap="square">
            <a:spAutoFit/>
          </a:bodyPr>
          <a:lstStyle/>
          <a:p>
            <a:r>
              <a:rPr lang="el-GR" dirty="0">
                <a:solidFill>
                  <a:srgbClr val="C00000"/>
                </a:solidFill>
                <a:effectLst>
                  <a:outerShdw blurRad="38100" dist="38100" dir="2700000" algn="tl">
                    <a:srgbClr val="000000">
                      <a:alpha val="43137"/>
                    </a:srgbClr>
                  </a:outerShdw>
                </a:effectLst>
                <a:latin typeface="Arial" panose="020B0604020202020204" pitchFamily="34" charset="0"/>
              </a:rPr>
              <a:t> Ο </a:t>
            </a:r>
            <a:r>
              <a:rPr lang="el-GR" b="1" dirty="0">
                <a:solidFill>
                  <a:srgbClr val="C00000"/>
                </a:solidFill>
                <a:effectLst>
                  <a:outerShdw blurRad="38100" dist="38100" dir="2700000" algn="tl">
                    <a:srgbClr val="000000">
                      <a:alpha val="43137"/>
                    </a:srgbClr>
                  </a:outerShdw>
                </a:effectLst>
                <a:latin typeface="Arial" panose="020B0604020202020204" pitchFamily="34" charset="0"/>
              </a:rPr>
              <a:t>κερατοειδής</a:t>
            </a:r>
            <a:r>
              <a:rPr lang="el-GR" dirty="0">
                <a:solidFill>
                  <a:srgbClr val="C00000"/>
                </a:solidFill>
                <a:effectLst>
                  <a:outerShdw blurRad="38100" dist="38100" dir="2700000" algn="tl">
                    <a:srgbClr val="000000">
                      <a:alpha val="43137"/>
                    </a:srgbClr>
                  </a:outerShdw>
                </a:effectLst>
                <a:latin typeface="Arial" panose="020B0604020202020204" pitchFamily="34" charset="0"/>
              </a:rPr>
              <a:t> είναι διαφανής ιστός χωρίς αγγεία και έχει τη μεγαλύτερη διαθλαστική ισχύ (43-44,50D). Ενώνεται με το σκληρό στο </a:t>
            </a:r>
            <a:r>
              <a:rPr lang="el-GR" dirty="0" err="1">
                <a:solidFill>
                  <a:srgbClr val="C00000"/>
                </a:solidFill>
                <a:effectLst>
                  <a:outerShdw blurRad="38100" dist="38100" dir="2700000" algn="tl">
                    <a:srgbClr val="000000">
                      <a:alpha val="43137"/>
                    </a:srgbClr>
                  </a:outerShdw>
                </a:effectLst>
                <a:latin typeface="Arial" panose="020B0604020202020204" pitchFamily="34" charset="0"/>
              </a:rPr>
              <a:t>σκληροκερατοειδικό</a:t>
            </a:r>
            <a:r>
              <a:rPr lang="el-GR" dirty="0">
                <a:solidFill>
                  <a:srgbClr val="C00000"/>
                </a:solidFill>
                <a:effectLst>
                  <a:outerShdw blurRad="38100" dist="38100" dir="2700000" algn="tl">
                    <a:srgbClr val="000000">
                      <a:alpha val="43137"/>
                    </a:srgbClr>
                  </a:outerShdw>
                </a:effectLst>
                <a:latin typeface="Arial" panose="020B0604020202020204" pitchFamily="34" charset="0"/>
              </a:rPr>
              <a:t> όριο. Στην περιοχή αυτή βρίσκονται τα βλαστικά κύτταρα του κερατοειδούς και μέσω αυτών γίνεται η αναγέννησή του.</a:t>
            </a:r>
            <a:endParaRPr lang="el-GR" dirty="0">
              <a:solidFill>
                <a:srgbClr val="C00000"/>
              </a:solidFill>
              <a:effectLst>
                <a:outerShdw blurRad="38100" dist="38100" dir="2700000" algn="tl">
                  <a:srgbClr val="000000">
                    <a:alpha val="43137"/>
                  </a:srgbClr>
                </a:outerShdw>
              </a:effectLst>
            </a:endParaRPr>
          </a:p>
        </p:txBody>
      </p:sp>
      <p:sp>
        <p:nvSpPr>
          <p:cNvPr id="3" name="Rectangle 2"/>
          <p:cNvSpPr/>
          <p:nvPr/>
        </p:nvSpPr>
        <p:spPr>
          <a:xfrm>
            <a:off x="3288079" y="548680"/>
            <a:ext cx="1518364" cy="369332"/>
          </a:xfrm>
          <a:prstGeom prst="rect">
            <a:avLst/>
          </a:prstGeom>
        </p:spPr>
        <p:txBody>
          <a:bodyPr wrap="none">
            <a:spAutoFit/>
          </a:bodyPr>
          <a:lstStyle/>
          <a:p>
            <a:r>
              <a:rPr lang="el-GR" b="1" dirty="0">
                <a:solidFill>
                  <a:srgbClr val="FFFF00"/>
                </a:solidFill>
                <a:effectLst>
                  <a:outerShdw blurRad="38100" dist="38100" dir="2700000" algn="tl">
                    <a:srgbClr val="000000">
                      <a:alpha val="43137"/>
                    </a:srgbClr>
                  </a:outerShdw>
                </a:effectLst>
                <a:latin typeface="Arial" panose="020B0604020202020204" pitchFamily="34" charset="0"/>
              </a:rPr>
              <a:t>κερατοειδής</a:t>
            </a:r>
            <a:endParaRPr lang="el-GR" dirty="0">
              <a:solidFill>
                <a:srgbClr val="FFFF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36" y="5301208"/>
            <a:ext cx="7902624" cy="1277273"/>
          </a:xfrm>
          <a:prstGeom prst="rect">
            <a:avLst/>
          </a:prstGeom>
        </p:spPr>
        <p:txBody>
          <a:bodyPr wrap="square">
            <a:spAutoFit/>
          </a:bodyPr>
          <a:lstStyle/>
          <a:p>
            <a:pPr algn="just"/>
            <a:r>
              <a:rPr lang="el-GR" sz="1100" dirty="0">
                <a:solidFill>
                  <a:srgbClr val="404040"/>
                </a:solidFill>
                <a:latin typeface="Arial" panose="020B0604020202020204" pitchFamily="34" charset="0"/>
              </a:rPr>
              <a:t>Πίσω από τον κερατοειδή είναι η</a:t>
            </a:r>
            <a:r>
              <a:rPr lang="el-GR" sz="1100" b="1" dirty="0">
                <a:solidFill>
                  <a:srgbClr val="404040"/>
                </a:solidFill>
                <a:latin typeface="Arial" panose="020B0604020202020204" pitchFamily="34" charset="0"/>
              </a:rPr>
              <a:t> ίριδα</a:t>
            </a:r>
            <a:r>
              <a:rPr lang="el-GR" sz="1100" dirty="0">
                <a:solidFill>
                  <a:srgbClr val="404040"/>
                </a:solidFill>
                <a:latin typeface="Arial" panose="020B0604020202020204" pitchFamily="34" charset="0"/>
              </a:rPr>
              <a:t> η οποία στο κέντρο της έχει ένα άνοιγμα, την </a:t>
            </a:r>
            <a:r>
              <a:rPr lang="el-GR" sz="1100" b="1" dirty="0">
                <a:solidFill>
                  <a:srgbClr val="404040"/>
                </a:solidFill>
                <a:latin typeface="Arial" panose="020B0604020202020204" pitchFamily="34" charset="0"/>
              </a:rPr>
              <a:t>κόρη</a:t>
            </a:r>
            <a:r>
              <a:rPr lang="el-GR" sz="1100" dirty="0">
                <a:solidFill>
                  <a:srgbClr val="404040"/>
                </a:solidFill>
                <a:latin typeface="Arial" panose="020B0604020202020204" pitchFamily="34" charset="0"/>
              </a:rPr>
              <a:t>. </a:t>
            </a:r>
            <a:endParaRPr lang="el-GR" sz="1100" dirty="0">
              <a:solidFill>
                <a:srgbClr val="404040"/>
              </a:solidFill>
              <a:latin typeface="Arial" panose="020B0604020202020204" pitchFamily="34" charset="0"/>
            </a:endParaRPr>
          </a:p>
          <a:p>
            <a:pPr algn="just"/>
            <a:r>
              <a:rPr lang="el-GR" sz="1100" dirty="0">
                <a:solidFill>
                  <a:srgbClr val="404040"/>
                </a:solidFill>
                <a:latin typeface="Arial" panose="020B0604020202020204" pitchFamily="34" charset="0"/>
              </a:rPr>
              <a:t> Ο χώρος ανάμεσα στον κερατοειδή και την ίριδα ονομάζεται </a:t>
            </a:r>
            <a:r>
              <a:rPr lang="el-GR" sz="1100" b="1" dirty="0">
                <a:solidFill>
                  <a:srgbClr val="404040"/>
                </a:solidFill>
                <a:latin typeface="Arial" panose="020B0604020202020204" pitchFamily="34" charset="0"/>
              </a:rPr>
              <a:t>πρόσθιος θάλαμος</a:t>
            </a:r>
            <a:r>
              <a:rPr lang="el-GR" sz="1100" dirty="0">
                <a:solidFill>
                  <a:srgbClr val="404040"/>
                </a:solidFill>
                <a:latin typeface="Arial" panose="020B0604020202020204" pitchFamily="34" charset="0"/>
              </a:rPr>
              <a:t>. Πίσω από την ίριδα βρίσκεται ο φακός. Ο χώρος ανάμεσα στην ίριδα και το φακό ονομάζεται </a:t>
            </a:r>
            <a:r>
              <a:rPr lang="el-GR" sz="1100" b="1" dirty="0">
                <a:solidFill>
                  <a:srgbClr val="404040"/>
                </a:solidFill>
                <a:latin typeface="Arial" panose="020B0604020202020204" pitchFamily="34" charset="0"/>
              </a:rPr>
              <a:t>οπίσθιος</a:t>
            </a:r>
            <a:r>
              <a:rPr lang="el-GR" sz="1100" dirty="0">
                <a:solidFill>
                  <a:srgbClr val="404040"/>
                </a:solidFill>
                <a:latin typeface="Arial" panose="020B0604020202020204" pitchFamily="34" charset="0"/>
              </a:rPr>
              <a:t> </a:t>
            </a:r>
            <a:r>
              <a:rPr lang="el-GR" sz="1100" b="1" dirty="0">
                <a:solidFill>
                  <a:srgbClr val="404040"/>
                </a:solidFill>
                <a:latin typeface="Arial" panose="020B0604020202020204" pitchFamily="34" charset="0"/>
              </a:rPr>
              <a:t>θάλαμος</a:t>
            </a:r>
            <a:r>
              <a:rPr lang="el-GR" sz="1100" dirty="0">
                <a:solidFill>
                  <a:srgbClr val="404040"/>
                </a:solidFill>
                <a:latin typeface="Arial" panose="020B0604020202020204" pitchFamily="34" charset="0"/>
              </a:rPr>
              <a:t>. Μέσα στον πρόσθιο και τον οπίσθιο θάλαμο υπάρχει υγρό, που ονομάζεται </a:t>
            </a:r>
            <a:r>
              <a:rPr lang="el-GR" sz="1100" b="1" dirty="0">
                <a:solidFill>
                  <a:srgbClr val="404040"/>
                </a:solidFill>
                <a:latin typeface="Arial" panose="020B0604020202020204" pitchFamily="34" charset="0"/>
              </a:rPr>
              <a:t>υδατοειδές υγρό</a:t>
            </a:r>
            <a:r>
              <a:rPr lang="el-GR" sz="1100" dirty="0">
                <a:solidFill>
                  <a:srgbClr val="404040"/>
                </a:solidFill>
                <a:latin typeface="Arial" panose="020B0604020202020204" pitchFamily="34" charset="0"/>
              </a:rPr>
              <a:t>. Το υγρό αυτό παράγεται  από το </a:t>
            </a:r>
            <a:r>
              <a:rPr lang="el-GR" sz="1100" b="1" dirty="0">
                <a:solidFill>
                  <a:srgbClr val="404040"/>
                </a:solidFill>
                <a:latin typeface="Arial" panose="020B0604020202020204" pitchFamily="34" charset="0"/>
              </a:rPr>
              <a:t>ακτινωτό σώμα </a:t>
            </a:r>
            <a:r>
              <a:rPr lang="el-GR" sz="1100" dirty="0">
                <a:solidFill>
                  <a:srgbClr val="404040"/>
                </a:solidFill>
                <a:latin typeface="Arial" panose="020B0604020202020204" pitchFamily="34" charset="0"/>
              </a:rPr>
              <a:t>και συγκεκριμένα από τις ακτινοειδείς προβολές  στη γωνία του οφθαλμού, κυκλοφορεί στους δύο θαλάμους μέσω του ανοίγματος της κόρης και αποχετεύεται από τη γωνία του οφθαλμού και τα αγγεία στην περιοχή αυτή. Η παραγωγή, η κυκλοφορία  και η απομάκρυνση του υδατοειδούς υγρού καθορίζουν την πίεση του οφθαλμού.</a:t>
            </a:r>
            <a:endParaRPr lang="el-GR" sz="1100" dirty="0">
              <a:solidFill>
                <a:srgbClr val="404040"/>
              </a:solidFill>
              <a:latin typeface="Arial" panose="020B0604020202020204" pitchFamily="34" charset="0"/>
            </a:endParaRPr>
          </a:p>
        </p:txBody>
      </p:sp>
      <p:pic>
        <p:nvPicPr>
          <p:cNvPr id="4" name="Picture 2" descr="πρόσθιο ημιμόριο"/>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528" y="0"/>
            <a:ext cx="7447467" cy="50855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483768" y="1988840"/>
            <a:ext cx="737702" cy="369332"/>
          </a:xfrm>
          <a:prstGeom prst="rect">
            <a:avLst/>
          </a:prstGeom>
        </p:spPr>
        <p:txBody>
          <a:bodyPr wrap="none">
            <a:spAutoFit/>
          </a:bodyPr>
          <a:lstStyle/>
          <a:p>
            <a:r>
              <a:rPr lang="el-GR" b="1" dirty="0">
                <a:solidFill>
                  <a:schemeClr val="bg1"/>
                </a:solidFill>
                <a:latin typeface="Arial" panose="020B0604020202020204" pitchFamily="34" charset="0"/>
              </a:rPr>
              <a:t>ίριδα</a:t>
            </a:r>
            <a:endParaRPr lang="el-GR" dirty="0">
              <a:solidFill>
                <a:schemeClr val="bg1"/>
              </a:solidFill>
            </a:endParaRPr>
          </a:p>
        </p:txBody>
      </p:sp>
      <p:sp>
        <p:nvSpPr>
          <p:cNvPr id="6" name="Rectangle 5"/>
          <p:cNvSpPr/>
          <p:nvPr/>
        </p:nvSpPr>
        <p:spPr>
          <a:xfrm>
            <a:off x="3578172" y="2143730"/>
            <a:ext cx="730008" cy="369332"/>
          </a:xfrm>
          <a:prstGeom prst="rect">
            <a:avLst/>
          </a:prstGeom>
        </p:spPr>
        <p:txBody>
          <a:bodyPr wrap="none">
            <a:spAutoFit/>
          </a:bodyPr>
          <a:lstStyle/>
          <a:p>
            <a:r>
              <a:rPr lang="el-GR" b="1" dirty="0">
                <a:solidFill>
                  <a:srgbClr val="FFFF00"/>
                </a:solidFill>
                <a:latin typeface="Arial" panose="020B0604020202020204" pitchFamily="34" charset="0"/>
              </a:rPr>
              <a:t>κόρη</a:t>
            </a:r>
            <a:endParaRPr lang="el-GR" dirty="0">
              <a:solidFill>
                <a:srgbClr val="FFFF00"/>
              </a:solidFill>
            </a:endParaRPr>
          </a:p>
        </p:txBody>
      </p:sp>
      <p:sp>
        <p:nvSpPr>
          <p:cNvPr id="7" name="Rectangle 6"/>
          <p:cNvSpPr/>
          <p:nvPr/>
        </p:nvSpPr>
        <p:spPr>
          <a:xfrm>
            <a:off x="5514865" y="548680"/>
            <a:ext cx="2256130" cy="369332"/>
          </a:xfrm>
          <a:prstGeom prst="rect">
            <a:avLst/>
          </a:prstGeom>
        </p:spPr>
        <p:txBody>
          <a:bodyPr wrap="none">
            <a:spAutoFit/>
          </a:bodyPr>
          <a:lstStyle/>
          <a:p>
            <a:r>
              <a:rPr lang="el-GR" b="1" dirty="0">
                <a:solidFill>
                  <a:srgbClr val="C00000"/>
                </a:solidFill>
                <a:latin typeface="Arial" panose="020B0604020202020204" pitchFamily="34" charset="0"/>
              </a:rPr>
              <a:t>πρόσθιος θάλαμος</a:t>
            </a:r>
            <a:endParaRPr lang="el-GR" dirty="0">
              <a:solidFill>
                <a:srgbClr val="C00000"/>
              </a:solidFill>
            </a:endParaRPr>
          </a:p>
        </p:txBody>
      </p:sp>
      <p:sp>
        <p:nvSpPr>
          <p:cNvPr id="8" name="Rectangle 7"/>
          <p:cNvSpPr/>
          <p:nvPr/>
        </p:nvSpPr>
        <p:spPr>
          <a:xfrm>
            <a:off x="5599823" y="4077072"/>
            <a:ext cx="2171172" cy="369332"/>
          </a:xfrm>
          <a:prstGeom prst="rect">
            <a:avLst/>
          </a:prstGeom>
        </p:spPr>
        <p:txBody>
          <a:bodyPr wrap="none">
            <a:spAutoFit/>
          </a:bodyPr>
          <a:lstStyle/>
          <a:p>
            <a:r>
              <a:rPr lang="el-GR" b="1" dirty="0">
                <a:solidFill>
                  <a:srgbClr val="C00000"/>
                </a:solidFill>
                <a:latin typeface="Arial" panose="020B0604020202020204" pitchFamily="34" charset="0"/>
              </a:rPr>
              <a:t>οπίσθιος</a:t>
            </a:r>
            <a:r>
              <a:rPr lang="el-GR" dirty="0">
                <a:solidFill>
                  <a:srgbClr val="C00000"/>
                </a:solidFill>
                <a:latin typeface="Arial" panose="020B0604020202020204" pitchFamily="34" charset="0"/>
              </a:rPr>
              <a:t> </a:t>
            </a:r>
            <a:r>
              <a:rPr lang="el-GR" b="1" dirty="0">
                <a:solidFill>
                  <a:srgbClr val="C00000"/>
                </a:solidFill>
                <a:latin typeface="Arial" panose="020B0604020202020204" pitchFamily="34" charset="0"/>
              </a:rPr>
              <a:t>θάλαμος</a:t>
            </a:r>
            <a:endParaRPr lang="el-GR" dirty="0">
              <a:solidFill>
                <a:srgbClr val="C00000"/>
              </a:solidFill>
            </a:endParaRPr>
          </a:p>
        </p:txBody>
      </p:sp>
      <p:cxnSp>
        <p:nvCxnSpPr>
          <p:cNvPr id="10" name="Straight Arrow Connector 9"/>
          <p:cNvCxnSpPr/>
          <p:nvPr/>
        </p:nvCxnSpPr>
        <p:spPr>
          <a:xfrm flipH="1">
            <a:off x="5292080" y="980728"/>
            <a:ext cx="1872208" cy="576064"/>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5170721" y="2729156"/>
            <a:ext cx="841439" cy="1347916"/>
          </a:xfrm>
          <a:prstGeom prst="straightConnector1">
            <a:avLst/>
          </a:prstGeom>
          <a:ln w="38100">
            <a:prstDash val="sys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764704"/>
            <a:ext cx="7056784" cy="3693319"/>
          </a:xfrm>
          <a:prstGeom prst="rect">
            <a:avLst/>
          </a:prstGeom>
          <a:noFill/>
        </p:spPr>
        <p:txBody>
          <a:bodyPr wrap="square">
            <a:spAutoFit/>
          </a:bodyPr>
          <a:lstStyle/>
          <a:p>
            <a:r>
              <a:rPr lang="el-GR" dirty="0"/>
              <a:t>Εξωτερικά, υπάρχουν οι βλεφαρίδες, τα βλέφαρα και τα φρύδια. Ο ρόλος τους είναι η προστασία των ματιών. Συγκεκριμένα, οι βλεφαρίδες εμποδίζουν σκόνες, σωματίδια και ξένα σώματα από το να εισχωρήσουν στο μάτι ενώ μαζί με τα φρύδια </a:t>
            </a:r>
            <a:r>
              <a:rPr lang="el-GR" dirty="0" err="1"/>
              <a:t>δίωχνουν</a:t>
            </a:r>
            <a:r>
              <a:rPr lang="el-GR" dirty="0"/>
              <a:t> και τα διάφορα υγρά, όπως ο ιδρώτας. </a:t>
            </a:r>
            <a:endParaRPr lang="el-GR" dirty="0"/>
          </a:p>
          <a:p>
            <a:endParaRPr lang="el-GR" dirty="0"/>
          </a:p>
          <a:p>
            <a:r>
              <a:rPr lang="el-GR" dirty="0"/>
              <a:t>Ο ρόλος των βλεφάρων που επιτυγχάνεται με τη συνεχή κίνησή τους είναι να απομακρύνουν διάφορα ξένα σώματα και να ανανεώνουν συνεχώς τη </a:t>
            </a:r>
            <a:r>
              <a:rPr lang="el-GR" dirty="0" err="1"/>
              <a:t>δακρυική</a:t>
            </a:r>
            <a:r>
              <a:rPr lang="el-GR" dirty="0"/>
              <a:t> στιβάδα. Όταν προσηλώνουμε σε κάτι, π.χ. στο διάβασμα, η συχνότητα των βλεφαρισμών μειώνεται και για το λόγο αυτό μπορεί το μάτι να στεγνώνει πιο εύκολα.</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73005"/>
            <a:ext cx="8154144" cy="1384995"/>
          </a:xfrm>
          <a:prstGeom prst="rect">
            <a:avLst/>
          </a:prstGeom>
        </p:spPr>
        <p:txBody>
          <a:bodyPr wrap="square">
            <a:spAutoFit/>
          </a:bodyPr>
          <a:lstStyle/>
          <a:p>
            <a:r>
              <a:rPr lang="el-GR" sz="1400" dirty="0">
                <a:solidFill>
                  <a:srgbClr val="404040"/>
                </a:solidFill>
                <a:latin typeface="Arial" panose="020B0604020202020204" pitchFamily="34" charset="0"/>
              </a:rPr>
              <a:t>Πίσω από την ίριδα βρίσκεται </a:t>
            </a:r>
            <a:r>
              <a:rPr lang="el-GR" sz="1400" b="1" dirty="0">
                <a:solidFill>
                  <a:srgbClr val="404040"/>
                </a:solidFill>
                <a:latin typeface="Arial" panose="020B0604020202020204" pitchFamily="34" charset="0"/>
              </a:rPr>
              <a:t>ο φακός</a:t>
            </a:r>
            <a:r>
              <a:rPr lang="el-GR" sz="1400" dirty="0">
                <a:solidFill>
                  <a:srgbClr val="404040"/>
                </a:solidFill>
                <a:latin typeface="Arial" panose="020B0604020202020204" pitchFamily="34" charset="0"/>
              </a:rPr>
              <a:t>, ο οποίος φυσιολογικά είναι διαφανής, ώστε οι ακτίνες του φωτός να μπορούν μέσω αυτού να φτάσουν στον αμφιβληστροειδή.. Αποτελείται από το </a:t>
            </a:r>
            <a:r>
              <a:rPr lang="el-GR" sz="1400" i="1" dirty="0">
                <a:solidFill>
                  <a:srgbClr val="404040"/>
                </a:solidFill>
                <a:latin typeface="Arial" panose="020B0604020202020204" pitchFamily="34" charset="0"/>
              </a:rPr>
              <a:t>πρόσθιο </a:t>
            </a:r>
            <a:r>
              <a:rPr lang="el-GR" sz="1400" i="1" dirty="0" err="1">
                <a:solidFill>
                  <a:srgbClr val="404040"/>
                </a:solidFill>
                <a:latin typeface="Arial" panose="020B0604020202020204" pitchFamily="34" charset="0"/>
              </a:rPr>
              <a:t>περιφάκιο</a:t>
            </a:r>
            <a:r>
              <a:rPr lang="el-GR" sz="1400" dirty="0">
                <a:solidFill>
                  <a:srgbClr val="404040"/>
                </a:solidFill>
                <a:latin typeface="Arial" panose="020B0604020202020204" pitchFamily="34" charset="0"/>
              </a:rPr>
              <a:t>, τον </a:t>
            </a:r>
            <a:r>
              <a:rPr lang="el-GR" sz="1400" i="1" dirty="0">
                <a:solidFill>
                  <a:srgbClr val="404040"/>
                </a:solidFill>
                <a:latin typeface="Arial" panose="020B0604020202020204" pitchFamily="34" charset="0"/>
              </a:rPr>
              <a:t>πυρήνα </a:t>
            </a:r>
            <a:r>
              <a:rPr lang="el-GR" sz="1400" dirty="0">
                <a:solidFill>
                  <a:srgbClr val="404040"/>
                </a:solidFill>
                <a:latin typeface="Arial" panose="020B0604020202020204" pitchFamily="34" charset="0"/>
              </a:rPr>
              <a:t>και το </a:t>
            </a:r>
            <a:r>
              <a:rPr lang="el-GR" sz="1400" i="1" dirty="0">
                <a:solidFill>
                  <a:srgbClr val="404040"/>
                </a:solidFill>
                <a:latin typeface="Arial" panose="020B0604020202020204" pitchFamily="34" charset="0"/>
              </a:rPr>
              <a:t>οπίσθιο </a:t>
            </a:r>
            <a:r>
              <a:rPr lang="el-GR" sz="1400" i="1" dirty="0" err="1">
                <a:solidFill>
                  <a:srgbClr val="404040"/>
                </a:solidFill>
                <a:latin typeface="Arial" panose="020B0604020202020204" pitchFamily="34" charset="0"/>
              </a:rPr>
              <a:t>περιφάκιο</a:t>
            </a:r>
            <a:r>
              <a:rPr lang="el-GR" sz="1400" dirty="0">
                <a:solidFill>
                  <a:srgbClr val="404040"/>
                </a:solidFill>
                <a:latin typeface="Arial" panose="020B0604020202020204" pitchFamily="34" charset="0"/>
              </a:rPr>
              <a:t>. Ο φακός συγκρατείται από τις </a:t>
            </a:r>
            <a:r>
              <a:rPr lang="el-GR" sz="1400" b="1" dirty="0">
                <a:solidFill>
                  <a:srgbClr val="404040"/>
                </a:solidFill>
                <a:latin typeface="Arial" panose="020B0604020202020204" pitchFamily="34" charset="0"/>
              </a:rPr>
              <a:t>ακτινοειδείς ίνες</a:t>
            </a:r>
            <a:r>
              <a:rPr lang="el-GR" sz="1400" dirty="0">
                <a:solidFill>
                  <a:srgbClr val="404040"/>
                </a:solidFill>
                <a:latin typeface="Arial" panose="020B0604020202020204" pitchFamily="34" charset="0"/>
              </a:rPr>
              <a:t> και η σύσπαση ή χαλάρωση των ινών αυτών καθορίζει  την καμπυλότητα του φακού. Με τις αλλαγές της καμπυλότητας του φακού δίνεται η δυνατότητα της προσαρμογής από την μακρινή στην κοντινή όραση και αντίστροφα.</a:t>
            </a:r>
            <a:endParaRPr lang="el-GR" sz="1400" dirty="0">
              <a:solidFill>
                <a:srgbClr val="404040"/>
              </a:solidFill>
              <a:latin typeface="Arial" panose="020B0604020202020204" pitchFamily="34" charset="0"/>
            </a:endParaRPr>
          </a:p>
        </p:txBody>
      </p:sp>
      <p:pic>
        <p:nvPicPr>
          <p:cNvPr id="3" name="Picture 2" descr="πρόσθιο ημιμόριο"/>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23528" y="0"/>
            <a:ext cx="7447467" cy="50855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51920" y="2924944"/>
            <a:ext cx="938398" cy="369332"/>
          </a:xfrm>
          <a:prstGeom prst="rect">
            <a:avLst/>
          </a:prstGeom>
        </p:spPr>
        <p:txBody>
          <a:bodyPr wrap="none">
            <a:spAutoFit/>
          </a:bodyPr>
          <a:lstStyle/>
          <a:p>
            <a:r>
              <a:rPr lang="el-GR" b="1" dirty="0">
                <a:solidFill>
                  <a:srgbClr val="FFFF00"/>
                </a:solidFill>
                <a:latin typeface="Arial" panose="020B0604020202020204" pitchFamily="34" charset="0"/>
              </a:rPr>
              <a:t> φακός</a:t>
            </a:r>
            <a:endParaRPr lang="el-GR" dirty="0">
              <a:solidFill>
                <a:srgbClr val="FFFF00"/>
              </a:solidFill>
            </a:endParaRPr>
          </a:p>
        </p:txBody>
      </p:sp>
      <p:sp>
        <p:nvSpPr>
          <p:cNvPr id="5" name="Rectangle 4"/>
          <p:cNvSpPr/>
          <p:nvPr/>
        </p:nvSpPr>
        <p:spPr>
          <a:xfrm>
            <a:off x="3329501" y="4725282"/>
            <a:ext cx="1983235" cy="369332"/>
          </a:xfrm>
          <a:prstGeom prst="rect">
            <a:avLst/>
          </a:prstGeom>
        </p:spPr>
        <p:txBody>
          <a:bodyPr wrap="none">
            <a:spAutoFit/>
          </a:bodyPr>
          <a:lstStyle/>
          <a:p>
            <a:r>
              <a:rPr lang="el-GR" b="1" dirty="0">
                <a:solidFill>
                  <a:srgbClr val="00CC66"/>
                </a:solidFill>
                <a:effectLst>
                  <a:outerShdw blurRad="38100" dist="38100" dir="2700000" algn="tl">
                    <a:srgbClr val="000000">
                      <a:alpha val="43137"/>
                    </a:srgbClr>
                  </a:outerShdw>
                </a:effectLst>
                <a:latin typeface="Arial" panose="020B0604020202020204" pitchFamily="34" charset="0"/>
              </a:rPr>
              <a:t>ακτινοειδείς ίνες</a:t>
            </a:r>
            <a:endParaRPr lang="el-GR" dirty="0">
              <a:solidFill>
                <a:srgbClr val="00CC66"/>
              </a:solidFill>
              <a:effectLst>
                <a:outerShdw blurRad="38100" dist="38100" dir="2700000" algn="tl">
                  <a:srgbClr val="000000">
                    <a:alpha val="43137"/>
                  </a:srgbClr>
                </a:outerShdw>
              </a:effectLst>
            </a:endParaRPr>
          </a:p>
        </p:txBody>
      </p:sp>
      <p:cxnSp>
        <p:nvCxnSpPr>
          <p:cNvPr id="7" name="Straight Arrow Connector 6"/>
          <p:cNvCxnSpPr/>
          <p:nvPr/>
        </p:nvCxnSpPr>
        <p:spPr>
          <a:xfrm flipV="1">
            <a:off x="5312736" y="3294276"/>
            <a:ext cx="771929" cy="1590058"/>
          </a:xfrm>
          <a:prstGeom prst="straightConnector1">
            <a:avLst/>
          </a:prstGeom>
          <a:ln w="38100">
            <a:solidFill>
              <a:srgbClr val="00CC66"/>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835696" y="3501008"/>
            <a:ext cx="1368153" cy="1408940"/>
          </a:xfrm>
          <a:prstGeom prst="straightConnector1">
            <a:avLst/>
          </a:prstGeom>
          <a:ln w="38100">
            <a:solidFill>
              <a:srgbClr val="00CC66"/>
            </a:solidFill>
            <a:prstDash val="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Grp="1" noChangeAspect="1" noChangeArrowheads="1"/>
          </p:cNvSpPr>
          <p:nvPr isPhoto="1"/>
        </p:nvSpPr>
        <p:spPr bwMode="auto">
          <a:xfrm>
            <a:off x="7033" y="2636911"/>
            <a:ext cx="4490057" cy="2776153"/>
          </a:xfrm>
          <a:prstGeom prst="rect">
            <a:avLst/>
          </a:prstGeom>
          <a:blipFill dpi="0" rotWithShape="1">
            <a:blip r:embed="rId1" cstate="print"/>
            <a:srcRect/>
            <a:stretch>
              <a:fillRect r="-31909"/>
            </a:stretch>
          </a:blipFill>
          <a:ln w="9525">
            <a:solidFill>
              <a:schemeClr val="tx1"/>
            </a:solidFill>
            <a:miter lim="800000"/>
          </a:ln>
          <a:effectLst/>
        </p:spPr>
        <p:txBody>
          <a:bodyPr/>
          <a:lstStyle/>
          <a:p>
            <a:pPr>
              <a:defRPr/>
            </a:pPr>
            <a:endParaRPr lang="el-GR">
              <a:latin typeface="Arial" panose="020B0604020202020204" pitchFamily="34" charset="0"/>
            </a:endParaRPr>
          </a:p>
        </p:txBody>
      </p:sp>
      <p:sp>
        <p:nvSpPr>
          <p:cNvPr id="30724" name="Rectangle 5"/>
          <p:cNvSpPr>
            <a:spLocks noChangeArrowheads="1"/>
          </p:cNvSpPr>
          <p:nvPr/>
        </p:nvSpPr>
        <p:spPr bwMode="auto">
          <a:xfrm>
            <a:off x="3132138" y="260350"/>
            <a:ext cx="2808287" cy="936625"/>
          </a:xfrm>
          <a:prstGeom prst="rect">
            <a:avLst/>
          </a:prstGeom>
          <a:noFill/>
          <a:ln w="9525">
            <a:noFill/>
            <a:miter lim="800000"/>
          </a:ln>
        </p:spPr>
        <p:txBody>
          <a:bodyPr wrap="none" anchor="ctr"/>
          <a:lstStyle/>
          <a:p>
            <a:pPr algn="ctr"/>
            <a:r>
              <a:rPr lang="el-GR" sz="2800" b="1"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rPr>
              <a:t>Ίριδα - Κόρη</a:t>
            </a:r>
            <a:endParaRPr lang="el-GR" sz="2800" b="1" dirty="0">
              <a:solidFill>
                <a:schemeClr val="tx2">
                  <a:lumMod val="60000"/>
                  <a:lumOff val="40000"/>
                </a:schemeClr>
              </a:solidFill>
              <a:effectLst>
                <a:outerShdw blurRad="38100" dist="38100" dir="2700000" algn="tl">
                  <a:srgbClr val="000000">
                    <a:alpha val="43137"/>
                  </a:srgbClr>
                </a:outerShdw>
              </a:effectLst>
              <a:latin typeface="Arial" panose="020B0604020202020204" pitchFamily="34" charset="0"/>
            </a:endParaRPr>
          </a:p>
        </p:txBody>
      </p:sp>
      <p:pic>
        <p:nvPicPr>
          <p:cNvPr id="30727" name="Picture 7" descr="eye01"/>
          <p:cNvPicPr>
            <a:picLocks noChangeAspect="1" noChangeArrowheads="1"/>
          </p:cNvPicPr>
          <p:nvPr/>
        </p:nvPicPr>
        <p:blipFill>
          <a:blip r:embed="rId2" cstate="print"/>
          <a:srcRect/>
          <a:stretch>
            <a:fillRect/>
          </a:stretch>
        </p:blipFill>
        <p:spPr bwMode="auto">
          <a:xfrm>
            <a:off x="4716016" y="2780928"/>
            <a:ext cx="3363280" cy="3021782"/>
          </a:xfrm>
          <a:prstGeom prst="rect">
            <a:avLst/>
          </a:prstGeom>
          <a:noFill/>
          <a:ln w="9525">
            <a:noFill/>
            <a:miter lim="800000"/>
            <a:headEnd/>
            <a:tailEnd/>
          </a:ln>
        </p:spPr>
      </p:pic>
      <p:pic>
        <p:nvPicPr>
          <p:cNvPr id="30729" name="Picture 9" descr="eye"/>
          <p:cNvPicPr>
            <a:picLocks noChangeAspect="1" noChangeArrowheads="1"/>
          </p:cNvPicPr>
          <p:nvPr/>
        </p:nvPicPr>
        <p:blipFill>
          <a:blip r:embed="rId3" cstate="print"/>
          <a:srcRect t="4369" b="4597"/>
          <a:stretch>
            <a:fillRect/>
          </a:stretch>
        </p:blipFill>
        <p:spPr bwMode="auto">
          <a:xfrm>
            <a:off x="0" y="1897966"/>
            <a:ext cx="7812360" cy="496003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fade">
                                      <p:cBhvr>
                                        <p:cTn id="7" dur="1000"/>
                                        <p:tgtEl>
                                          <p:spTgt spid="30727"/>
                                        </p:tgtEl>
                                      </p:cBhvr>
                                    </p:animEffect>
                                    <p:anim calcmode="lin" valueType="num">
                                      <p:cBhvr>
                                        <p:cTn id="8" dur="1000" fill="hold"/>
                                        <p:tgtEl>
                                          <p:spTgt spid="30727"/>
                                        </p:tgtEl>
                                        <p:attrNameLst>
                                          <p:attrName>ppt_x</p:attrName>
                                        </p:attrNameLst>
                                      </p:cBhvr>
                                      <p:tavLst>
                                        <p:tav tm="0">
                                          <p:val>
                                            <p:strVal val="#ppt_x"/>
                                          </p:val>
                                        </p:tav>
                                        <p:tav tm="100000">
                                          <p:val>
                                            <p:strVal val="#ppt_x"/>
                                          </p:val>
                                        </p:tav>
                                      </p:tavLst>
                                    </p:anim>
                                    <p:anim calcmode="lin" valueType="num">
                                      <p:cBhvr>
                                        <p:cTn id="9" dur="1000" fill="hold"/>
                                        <p:tgtEl>
                                          <p:spTgt spid="307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0729"/>
                                        </p:tgtEl>
                                        <p:attrNameLst>
                                          <p:attrName>style.visibility</p:attrName>
                                        </p:attrNameLst>
                                      </p:cBhvr>
                                      <p:to>
                                        <p:strVal val="visible"/>
                                      </p:to>
                                    </p:set>
                                    <p:animEffect transition="in" filter="fade">
                                      <p:cBhvr>
                                        <p:cTn id="14" dur="1000"/>
                                        <p:tgtEl>
                                          <p:spTgt spid="30729"/>
                                        </p:tgtEl>
                                      </p:cBhvr>
                                    </p:animEffect>
                                    <p:anim calcmode="lin" valueType="num">
                                      <p:cBhvr>
                                        <p:cTn id="15" dur="1000" fill="hold"/>
                                        <p:tgtEl>
                                          <p:spTgt spid="30729"/>
                                        </p:tgtEl>
                                        <p:attrNameLst>
                                          <p:attrName>ppt_x</p:attrName>
                                        </p:attrNameLst>
                                      </p:cBhvr>
                                      <p:tavLst>
                                        <p:tav tm="0">
                                          <p:val>
                                            <p:strVal val="#ppt_x"/>
                                          </p:val>
                                        </p:tav>
                                        <p:tav tm="100000">
                                          <p:val>
                                            <p:strVal val="#ppt_x"/>
                                          </p:val>
                                        </p:tav>
                                      </p:tavLst>
                                    </p:anim>
                                    <p:anim calcmode="lin" valueType="num">
                                      <p:cBhvr>
                                        <p:cTn id="16" dur="1000" fill="hold"/>
                                        <p:tgtEl>
                                          <p:spTgt spid="307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AutoShape 6" descr="9k="/>
          <p:cNvSpPr>
            <a:spLocks noChangeAspect="1" noChangeArrowheads="1"/>
          </p:cNvSpPr>
          <p:nvPr/>
        </p:nvSpPr>
        <p:spPr bwMode="auto">
          <a:xfrm>
            <a:off x="4419600" y="3276600"/>
            <a:ext cx="304800" cy="304800"/>
          </a:xfrm>
          <a:prstGeom prst="rect">
            <a:avLst/>
          </a:prstGeom>
          <a:noFill/>
          <a:ln w="9525">
            <a:noFill/>
            <a:miter lim="800000"/>
          </a:ln>
        </p:spPr>
        <p:txBody>
          <a:bodyPr/>
          <a:lstStyle/>
          <a:p>
            <a:endParaRPr lang="el-GR"/>
          </a:p>
        </p:txBody>
      </p:sp>
      <p:pic>
        <p:nvPicPr>
          <p:cNvPr id="31746" name="Picture 8" descr="220px-Iris_of_the_Human_Eye"/>
          <p:cNvPicPr>
            <a:picLocks noChangeAspect="1" noChangeArrowheads="1"/>
          </p:cNvPicPr>
          <p:nvPr/>
        </p:nvPicPr>
        <p:blipFill>
          <a:blip r:embed="rId1" cstate="print"/>
          <a:srcRect/>
          <a:stretch>
            <a:fillRect/>
          </a:stretch>
        </p:blipFill>
        <p:spPr bwMode="auto">
          <a:xfrm>
            <a:off x="467544" y="620688"/>
            <a:ext cx="3281426" cy="2736751"/>
          </a:xfrm>
          <a:prstGeom prst="rect">
            <a:avLst/>
          </a:prstGeom>
          <a:noFill/>
          <a:ln w="9525">
            <a:noFill/>
            <a:miter lim="800000"/>
            <a:headEnd/>
            <a:tailEnd/>
          </a:ln>
        </p:spPr>
      </p:pic>
      <p:pic>
        <p:nvPicPr>
          <p:cNvPr id="107530" name="Picture 10" descr="220px-Human_Iris_JD052007"/>
          <p:cNvPicPr>
            <a:picLocks noChangeAspect="1" noChangeArrowheads="1"/>
          </p:cNvPicPr>
          <p:nvPr/>
        </p:nvPicPr>
        <p:blipFill>
          <a:blip r:embed="rId2" cstate="print"/>
          <a:srcRect/>
          <a:stretch>
            <a:fillRect/>
          </a:stretch>
        </p:blipFill>
        <p:spPr bwMode="auto">
          <a:xfrm>
            <a:off x="4499992" y="692696"/>
            <a:ext cx="3125615" cy="2720712"/>
          </a:xfrm>
          <a:prstGeom prst="rect">
            <a:avLst/>
          </a:prstGeom>
          <a:noFill/>
          <a:ln w="9525">
            <a:noFill/>
            <a:miter lim="800000"/>
            <a:headEnd/>
            <a:tailEnd/>
          </a:ln>
        </p:spPr>
      </p:pic>
      <p:pic>
        <p:nvPicPr>
          <p:cNvPr id="107532" name="Picture 12" descr="231950806_9cf01356a0_o"/>
          <p:cNvPicPr>
            <a:picLocks noChangeAspect="1" noChangeArrowheads="1"/>
          </p:cNvPicPr>
          <p:nvPr/>
        </p:nvPicPr>
        <p:blipFill>
          <a:blip r:embed="rId3" cstate="print"/>
          <a:srcRect/>
          <a:stretch>
            <a:fillRect/>
          </a:stretch>
        </p:blipFill>
        <p:spPr bwMode="auto">
          <a:xfrm>
            <a:off x="251520" y="4077072"/>
            <a:ext cx="3457079" cy="2513431"/>
          </a:xfrm>
          <a:prstGeom prst="rect">
            <a:avLst/>
          </a:prstGeom>
          <a:noFill/>
          <a:ln w="9525">
            <a:noFill/>
            <a:miter lim="800000"/>
            <a:headEnd/>
            <a:tailEnd/>
          </a:ln>
        </p:spPr>
      </p:pic>
      <p:pic>
        <p:nvPicPr>
          <p:cNvPr id="107534" name="Picture 14" descr="890970"/>
          <p:cNvPicPr>
            <a:picLocks noChangeAspect="1" noChangeArrowheads="1"/>
          </p:cNvPicPr>
          <p:nvPr/>
        </p:nvPicPr>
        <p:blipFill>
          <a:blip r:embed="rId4" cstate="print"/>
          <a:srcRect/>
          <a:stretch>
            <a:fillRect/>
          </a:stretch>
        </p:blipFill>
        <p:spPr bwMode="auto">
          <a:xfrm>
            <a:off x="4427984" y="3861048"/>
            <a:ext cx="3553103" cy="27809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7530"/>
                                        </p:tgtEl>
                                        <p:attrNameLst>
                                          <p:attrName>style.visibility</p:attrName>
                                        </p:attrNameLst>
                                      </p:cBhvr>
                                      <p:to>
                                        <p:strVal val="visible"/>
                                      </p:to>
                                    </p:set>
                                    <p:animEffect transition="in" filter="box(in)">
                                      <p:cBhvr>
                                        <p:cTn id="7" dur="500"/>
                                        <p:tgtEl>
                                          <p:spTgt spid="1075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7532"/>
                                        </p:tgtEl>
                                        <p:attrNameLst>
                                          <p:attrName>style.visibility</p:attrName>
                                        </p:attrNameLst>
                                      </p:cBhvr>
                                      <p:to>
                                        <p:strVal val="visible"/>
                                      </p:to>
                                    </p:set>
                                    <p:animEffect transition="in" filter="box(in)">
                                      <p:cBhvr>
                                        <p:cTn id="12" dur="500"/>
                                        <p:tgtEl>
                                          <p:spTgt spid="10753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7534"/>
                                        </p:tgtEl>
                                        <p:attrNameLst>
                                          <p:attrName>style.visibility</p:attrName>
                                        </p:attrNameLst>
                                      </p:cBhvr>
                                      <p:to>
                                        <p:strVal val="visible"/>
                                      </p:to>
                                    </p:set>
                                    <p:animEffect transition="in" filter="box(in)">
                                      <p:cBhvr>
                                        <p:cTn id="17" dur="500"/>
                                        <p:tgtEl>
                                          <p:spTgt spid="107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17414" y="689788"/>
            <a:ext cx="2627784" cy="5478423"/>
          </a:xfrm>
          <a:prstGeom prst="rect">
            <a:avLst/>
          </a:prstGeom>
          <a:solidFill>
            <a:schemeClr val="bg1"/>
          </a:solidFill>
        </p:spPr>
        <p:txBody>
          <a:bodyPr wrap="square">
            <a:spAutoFit/>
          </a:bodyPr>
          <a:lstStyle/>
          <a:p>
            <a:r>
              <a:rPr lang="el-GR" sz="1400" dirty="0">
                <a:latin typeface="Arial" panose="020B0604020202020204" pitchFamily="34" charset="0"/>
              </a:rPr>
              <a:t> </a:t>
            </a:r>
            <a:endParaRPr lang="el-GR" sz="1400" dirty="0">
              <a:latin typeface="Arial" panose="020B0604020202020204" pitchFamily="34" charset="0"/>
            </a:endParaRPr>
          </a:p>
          <a:p>
            <a:endParaRPr lang="el-GR" sz="1400" dirty="0">
              <a:latin typeface="Arial" panose="020B0604020202020204" pitchFamily="34" charset="0"/>
            </a:endParaRPr>
          </a:p>
          <a:p>
            <a:endParaRPr lang="el-GR" sz="1400" dirty="0">
              <a:latin typeface="Arial" panose="020B0604020202020204" pitchFamily="34" charset="0"/>
            </a:endParaRPr>
          </a:p>
          <a:p>
            <a:r>
              <a:rPr lang="el-GR" sz="1400" dirty="0">
                <a:latin typeface="Arial" panose="020B0604020202020204" pitchFamily="34" charset="0"/>
              </a:rPr>
              <a:t>Πίσω από το φακό υπάρχει μία κοιλότητα, που περιέχει </a:t>
            </a:r>
            <a:r>
              <a:rPr lang="el-GR" sz="1400" b="1" dirty="0">
                <a:latin typeface="Arial" panose="020B0604020202020204" pitchFamily="34" charset="0"/>
              </a:rPr>
              <a:t>το υαλοειδές σώμα</a:t>
            </a:r>
            <a:r>
              <a:rPr lang="el-GR" sz="1400" dirty="0">
                <a:latin typeface="Arial" panose="020B0604020202020204" pitchFamily="34" charset="0"/>
              </a:rPr>
              <a:t>. Συνδέεται με τον αμφιβληστροειδή  στην περιφέρειά του, γύρω από την οπτική θηλή, στην ωχρά και στα αγγεία του αμφιβληστροειδούς. Από το φακό ως τη θηλή του οπτικού νεύρου υπάρχει ένας σωλήνας, ο </a:t>
            </a:r>
            <a:r>
              <a:rPr lang="el-GR" sz="1400" b="1" dirty="0">
                <a:latin typeface="Arial" panose="020B0604020202020204" pitchFamily="34" charset="0"/>
              </a:rPr>
              <a:t>σωλήνας του </a:t>
            </a:r>
            <a:r>
              <a:rPr lang="el-GR" sz="1400" b="1" dirty="0" err="1">
                <a:latin typeface="Arial" panose="020B0604020202020204" pitchFamily="34" charset="0"/>
              </a:rPr>
              <a:t>Cloquet</a:t>
            </a:r>
            <a:r>
              <a:rPr lang="el-GR" sz="1400" dirty="0">
                <a:latin typeface="Arial" panose="020B0604020202020204" pitchFamily="34" charset="0"/>
              </a:rPr>
              <a:t>. Στο χώρο αυτό βρισκόταν η </a:t>
            </a:r>
            <a:r>
              <a:rPr lang="el-GR" sz="1400" dirty="0" err="1">
                <a:latin typeface="Arial" panose="020B0604020202020204" pitchFamily="34" charset="0"/>
              </a:rPr>
              <a:t>υαλοειδική</a:t>
            </a:r>
            <a:r>
              <a:rPr lang="el-GR" sz="1400" dirty="0">
                <a:latin typeface="Arial" panose="020B0604020202020204" pitchFamily="34" charset="0"/>
              </a:rPr>
              <a:t> αρτηρία, η οποία υποστρέφει φυσιολογικά πριν τη γέννηση.</a:t>
            </a:r>
            <a:endParaRPr lang="el-GR" sz="1400" dirty="0">
              <a:latin typeface="Arial" panose="020B0604020202020204" pitchFamily="34" charset="0"/>
            </a:endParaRPr>
          </a:p>
          <a:p>
            <a:endParaRPr lang="el-GR" sz="1400" dirty="0">
              <a:latin typeface="Arial" panose="020B0604020202020204" pitchFamily="34" charset="0"/>
            </a:endParaRPr>
          </a:p>
          <a:p>
            <a:endParaRPr lang="el-GR" sz="1400" dirty="0">
              <a:latin typeface="Arial" panose="020B0604020202020204" pitchFamily="34" charset="0"/>
            </a:endParaRPr>
          </a:p>
          <a:p>
            <a:endParaRPr lang="el-GR" sz="1400" dirty="0">
              <a:latin typeface="Arial" panose="020B0604020202020204" pitchFamily="34" charset="0"/>
            </a:endParaRPr>
          </a:p>
          <a:p>
            <a:endParaRPr lang="el-GR" sz="1400" dirty="0">
              <a:latin typeface="Arial" panose="020B0604020202020204" pitchFamily="34" charset="0"/>
            </a:endParaRPr>
          </a:p>
          <a:p>
            <a:endParaRPr lang="el-GR" sz="1400" dirty="0">
              <a:latin typeface="Arial" panose="020B0604020202020204" pitchFamily="34" charset="0"/>
            </a:endParaRPr>
          </a:p>
          <a:p>
            <a:endParaRPr lang="el-GR" sz="1400" dirty="0">
              <a:latin typeface="Arial" panose="020B0604020202020204" pitchFamily="34" charset="0"/>
            </a:endParaRPr>
          </a:p>
          <a:p>
            <a:endParaRPr lang="el-GR" sz="1400" dirty="0"/>
          </a:p>
        </p:txBody>
      </p:sp>
      <p:pic>
        <p:nvPicPr>
          <p:cNvPr id="8194" name="Picture 2" descr="http://www.athenseyehospital.gr/articlefiles/gtm_p121_image001.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 y="908719"/>
            <a:ext cx="6515472" cy="53595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4"/>
          <p:cNvSpPr>
            <a:spLocks noGrp="1" noChangeArrowheads="1"/>
          </p:cNvSpPr>
          <p:nvPr>
            <p:ph type="title"/>
          </p:nvPr>
        </p:nvSpPr>
        <p:spPr>
          <a:xfrm>
            <a:off x="251520" y="548680"/>
            <a:ext cx="7776864" cy="1143000"/>
          </a:xfrm>
        </p:spPr>
        <p:txBody>
          <a:bodyPr>
            <a:normAutofit fontScale="90000"/>
          </a:bodyPr>
          <a:lstStyle/>
          <a:p>
            <a:pPr>
              <a:defRPr/>
            </a:pPr>
            <a:r>
              <a:rPr lang="el-GR" sz="3100" b="1" dirty="0">
                <a:solidFill>
                  <a:schemeClr val="accent1">
                    <a:lumMod val="60000"/>
                    <a:lumOff val="40000"/>
                  </a:schemeClr>
                </a:solidFill>
                <a:latin typeface="Comic Sans MS" panose="030F0702030302020204" pitchFamily="66" charset="0"/>
              </a:rPr>
              <a:t>Διαθλαστικά μέσα του οφθαλμού</a:t>
            </a:r>
            <a:br>
              <a:rPr lang="el-GR" sz="3600" b="1" dirty="0">
                <a:solidFill>
                  <a:srgbClr val="FF9900"/>
                </a:solidFill>
                <a:latin typeface="Comic Sans MS" panose="030F0702030302020204" pitchFamily="66" charset="0"/>
              </a:rPr>
            </a:br>
            <a:endParaRPr lang="el-GR" sz="3600" b="1" dirty="0">
              <a:solidFill>
                <a:srgbClr val="FF9900"/>
              </a:solidFill>
              <a:latin typeface="Comic Sans MS" panose="030F0702030302020204" pitchFamily="66" charset="0"/>
            </a:endParaRPr>
          </a:p>
        </p:txBody>
      </p:sp>
      <p:sp>
        <p:nvSpPr>
          <p:cNvPr id="76805" name="Rectangle 5"/>
          <p:cNvSpPr>
            <a:spLocks noGrp="1" noChangeArrowheads="1"/>
          </p:cNvSpPr>
          <p:nvPr>
            <p:ph sz="half" idx="1"/>
          </p:nvPr>
        </p:nvSpPr>
        <p:spPr>
          <a:xfrm>
            <a:off x="0" y="1600200"/>
            <a:ext cx="4038600" cy="5257800"/>
          </a:xfrm>
        </p:spPr>
        <p:txBody>
          <a:bodyPr/>
          <a:lstStyle/>
          <a:p>
            <a:pPr>
              <a:defRPr/>
            </a:pPr>
            <a:endParaRPr lang="en-US" sz="2400" b="1" dirty="0">
              <a:solidFill>
                <a:srgbClr val="000066"/>
              </a:solidFill>
              <a:latin typeface="Comic Sans MS" panose="030F0702030302020204" pitchFamily="66" charset="0"/>
            </a:endParaRPr>
          </a:p>
          <a:p>
            <a:pPr>
              <a:defRPr/>
            </a:pPr>
            <a:r>
              <a:rPr lang="el-GR" b="1" dirty="0">
                <a:solidFill>
                  <a:srgbClr val="FF9900"/>
                </a:solidFill>
                <a:effectLst>
                  <a:outerShdw blurRad="38100" dist="38100" dir="2700000" algn="tl">
                    <a:srgbClr val="000000">
                      <a:alpha val="43137"/>
                    </a:srgbClr>
                  </a:outerShdw>
                </a:effectLst>
                <a:latin typeface="Comic Sans MS" panose="030F0702030302020204" pitchFamily="66" charset="0"/>
              </a:rPr>
              <a:t>Κερατοειδής Χιτώνας, </a:t>
            </a:r>
            <a:endParaRPr lang="en-US" b="1" dirty="0">
              <a:solidFill>
                <a:srgbClr val="FF9900"/>
              </a:solidFill>
              <a:effectLst>
                <a:outerShdw blurRad="38100" dist="38100" dir="2700000" algn="tl">
                  <a:srgbClr val="000000">
                    <a:alpha val="43137"/>
                  </a:srgbClr>
                </a:outerShdw>
              </a:effectLst>
              <a:latin typeface="Comic Sans MS" panose="030F0702030302020204" pitchFamily="66" charset="0"/>
            </a:endParaRPr>
          </a:p>
          <a:p>
            <a:pPr>
              <a:defRPr/>
            </a:pPr>
            <a:r>
              <a:rPr lang="el-GR" b="1" dirty="0">
                <a:solidFill>
                  <a:srgbClr val="FF9900"/>
                </a:solidFill>
                <a:effectLst>
                  <a:outerShdw blurRad="38100" dist="38100" dir="2700000" algn="tl">
                    <a:srgbClr val="000000">
                      <a:alpha val="43137"/>
                    </a:srgbClr>
                  </a:outerShdw>
                </a:effectLst>
                <a:latin typeface="Comic Sans MS" panose="030F0702030302020204" pitchFamily="66" charset="0"/>
              </a:rPr>
              <a:t>Υδατοειδές υγρό </a:t>
            </a:r>
            <a:r>
              <a:rPr lang="el-GR" dirty="0">
                <a:solidFill>
                  <a:srgbClr val="FF9900"/>
                </a:solidFill>
                <a:effectLst>
                  <a:outerShdw blurRad="38100" dist="38100" dir="2700000" algn="tl">
                    <a:srgbClr val="000000">
                      <a:alpha val="43137"/>
                    </a:srgbClr>
                  </a:outerShdw>
                </a:effectLst>
                <a:latin typeface="Comic Sans MS" panose="030F0702030302020204" pitchFamily="66" charset="0"/>
              </a:rPr>
              <a:t>(παραγωγή και αποχέτευση)</a:t>
            </a:r>
            <a:endParaRPr lang="en-US" dirty="0">
              <a:solidFill>
                <a:srgbClr val="FF9900"/>
              </a:solidFill>
              <a:effectLst>
                <a:outerShdw blurRad="38100" dist="38100" dir="2700000" algn="tl">
                  <a:srgbClr val="000000">
                    <a:alpha val="43137"/>
                  </a:srgbClr>
                </a:outerShdw>
              </a:effectLst>
              <a:latin typeface="Comic Sans MS" panose="030F0702030302020204" pitchFamily="66" charset="0"/>
            </a:endParaRPr>
          </a:p>
          <a:p>
            <a:pPr>
              <a:defRPr/>
            </a:pPr>
            <a:r>
              <a:rPr lang="el-GR" b="1" dirty="0">
                <a:solidFill>
                  <a:srgbClr val="FF9900"/>
                </a:solidFill>
                <a:effectLst>
                  <a:outerShdw blurRad="38100" dist="38100" dir="2700000" algn="tl">
                    <a:srgbClr val="000000">
                      <a:alpha val="43137"/>
                    </a:srgbClr>
                  </a:outerShdw>
                </a:effectLst>
                <a:latin typeface="Comic Sans MS" panose="030F0702030302020204" pitchFamily="66" charset="0"/>
              </a:rPr>
              <a:t>Φακός</a:t>
            </a:r>
            <a:endParaRPr lang="en-US" b="1" dirty="0">
              <a:solidFill>
                <a:srgbClr val="FF9900"/>
              </a:solidFill>
              <a:effectLst>
                <a:outerShdw blurRad="38100" dist="38100" dir="2700000" algn="tl">
                  <a:srgbClr val="000000">
                    <a:alpha val="43137"/>
                  </a:srgbClr>
                </a:outerShdw>
              </a:effectLst>
              <a:latin typeface="Comic Sans MS" panose="030F0702030302020204" pitchFamily="66" charset="0"/>
            </a:endParaRPr>
          </a:p>
          <a:p>
            <a:pPr>
              <a:defRPr/>
            </a:pPr>
            <a:r>
              <a:rPr lang="el-GR" b="1" dirty="0">
                <a:solidFill>
                  <a:srgbClr val="FF9900"/>
                </a:solidFill>
                <a:effectLst>
                  <a:outerShdw blurRad="38100" dist="38100" dir="2700000" algn="tl">
                    <a:srgbClr val="000000">
                      <a:alpha val="43137"/>
                    </a:srgbClr>
                  </a:outerShdw>
                </a:effectLst>
                <a:latin typeface="Comic Sans MS" panose="030F0702030302020204" pitchFamily="66" charset="0"/>
              </a:rPr>
              <a:t>Πρόσθιος Θάλαμος, </a:t>
            </a:r>
            <a:endParaRPr lang="en-US" b="1" dirty="0">
              <a:solidFill>
                <a:srgbClr val="FF9900"/>
              </a:solidFill>
              <a:effectLst>
                <a:outerShdw blurRad="38100" dist="38100" dir="2700000" algn="tl">
                  <a:srgbClr val="000000">
                    <a:alpha val="43137"/>
                  </a:srgbClr>
                </a:outerShdw>
              </a:effectLst>
              <a:latin typeface="Comic Sans MS" panose="030F0702030302020204" pitchFamily="66" charset="0"/>
            </a:endParaRPr>
          </a:p>
          <a:p>
            <a:pPr>
              <a:defRPr/>
            </a:pPr>
            <a:r>
              <a:rPr lang="el-GR" b="1" dirty="0">
                <a:solidFill>
                  <a:srgbClr val="FF9900"/>
                </a:solidFill>
                <a:effectLst>
                  <a:outerShdw blurRad="38100" dist="38100" dir="2700000" algn="tl">
                    <a:srgbClr val="000000">
                      <a:alpha val="43137"/>
                    </a:srgbClr>
                  </a:outerShdw>
                </a:effectLst>
                <a:latin typeface="Comic Sans MS" panose="030F0702030302020204" pitchFamily="66" charset="0"/>
              </a:rPr>
              <a:t>Οπίσθιος Θάλαμος</a:t>
            </a:r>
            <a:endParaRPr lang="en-US" b="1" dirty="0">
              <a:solidFill>
                <a:srgbClr val="FF9900"/>
              </a:solidFill>
              <a:effectLst>
                <a:outerShdw blurRad="38100" dist="38100" dir="2700000" algn="tl">
                  <a:srgbClr val="000000">
                    <a:alpha val="43137"/>
                  </a:srgbClr>
                </a:outerShdw>
              </a:effectLst>
              <a:latin typeface="Comic Sans MS" panose="030F0702030302020204" pitchFamily="66" charset="0"/>
            </a:endParaRPr>
          </a:p>
          <a:p>
            <a:pPr>
              <a:defRPr/>
            </a:pPr>
            <a:r>
              <a:rPr lang="el-GR" b="1" dirty="0">
                <a:solidFill>
                  <a:srgbClr val="FF9900"/>
                </a:solidFill>
                <a:effectLst>
                  <a:outerShdw blurRad="38100" dist="38100" dir="2700000" algn="tl">
                    <a:srgbClr val="000000">
                      <a:alpha val="43137"/>
                    </a:srgbClr>
                  </a:outerShdw>
                </a:effectLst>
                <a:latin typeface="Comic Sans MS" panose="030F0702030302020204" pitchFamily="66" charset="0"/>
              </a:rPr>
              <a:t>Υαλοειδές Σώμα</a:t>
            </a:r>
            <a:endParaRPr lang="en-US" b="1" dirty="0">
              <a:solidFill>
                <a:srgbClr val="FF9900"/>
              </a:solidFill>
              <a:effectLst>
                <a:outerShdw blurRad="38100" dist="38100" dir="2700000" algn="tl">
                  <a:srgbClr val="000000">
                    <a:alpha val="43137"/>
                  </a:srgbClr>
                </a:outerShdw>
              </a:effectLst>
              <a:latin typeface="Comic Sans MS" panose="030F0702030302020204" pitchFamily="66" charset="0"/>
            </a:endParaRPr>
          </a:p>
          <a:p>
            <a:pPr>
              <a:defRPr/>
            </a:pPr>
            <a:endParaRPr lang="el-GR" b="1" dirty="0">
              <a:solidFill>
                <a:srgbClr val="FF9900"/>
              </a:solidFill>
              <a:effectLst>
                <a:outerShdw blurRad="38100" dist="38100" dir="2700000" algn="tl">
                  <a:srgbClr val="000000">
                    <a:alpha val="43137"/>
                  </a:srgbClr>
                </a:outerShdw>
              </a:effectLst>
              <a:latin typeface="Comic Sans MS" panose="030F0702030302020204" pitchFamily="66" charset="0"/>
            </a:endParaRPr>
          </a:p>
        </p:txBody>
      </p:sp>
      <p:pic>
        <p:nvPicPr>
          <p:cNvPr id="76808" name="Picture 8" descr="Eye%20Parts"/>
          <p:cNvPicPr>
            <a:picLocks noChangeAspect="1" noChangeArrowheads="1"/>
          </p:cNvPicPr>
          <p:nvPr/>
        </p:nvPicPr>
        <p:blipFill>
          <a:blip r:embed="rId1" cstate="print"/>
          <a:srcRect/>
          <a:stretch>
            <a:fillRect/>
          </a:stretch>
        </p:blipFill>
        <p:spPr bwMode="auto">
          <a:xfrm>
            <a:off x="3619500" y="2205038"/>
            <a:ext cx="5524500" cy="3838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6808"/>
                                        </p:tgtEl>
                                        <p:attrNameLst>
                                          <p:attrName>style.visibility</p:attrName>
                                        </p:attrNameLst>
                                      </p:cBhvr>
                                      <p:to>
                                        <p:strVal val="visible"/>
                                      </p:to>
                                    </p:set>
                                    <p:animEffect transition="in" filter="fade">
                                      <p:cBhvr>
                                        <p:cTn id="7" dur="1000"/>
                                        <p:tgtEl>
                                          <p:spTgt spid="76808"/>
                                        </p:tgtEl>
                                      </p:cBhvr>
                                    </p:animEffect>
                                    <p:anim calcmode="lin" valueType="num">
                                      <p:cBhvr>
                                        <p:cTn id="8" dur="1000" fill="hold"/>
                                        <p:tgtEl>
                                          <p:spTgt spid="76808"/>
                                        </p:tgtEl>
                                        <p:attrNameLst>
                                          <p:attrName>ppt_x</p:attrName>
                                        </p:attrNameLst>
                                      </p:cBhvr>
                                      <p:tavLst>
                                        <p:tav tm="0">
                                          <p:val>
                                            <p:strVal val="#ppt_x"/>
                                          </p:val>
                                        </p:tav>
                                        <p:tav tm="100000">
                                          <p:val>
                                            <p:strVal val="#ppt_x"/>
                                          </p:val>
                                        </p:tav>
                                      </p:tavLst>
                                    </p:anim>
                                    <p:anim calcmode="lin" valueType="num">
                                      <p:cBhvr>
                                        <p:cTn id="9" dur="1000" fill="hold"/>
                                        <p:tgtEl>
                                          <p:spTgt spid="768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eyepathology.gr/assets/images/mati/image02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548680"/>
            <a:ext cx="6300192" cy="55492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88224" y="-62213"/>
            <a:ext cx="2555776" cy="6986528"/>
          </a:xfrm>
          <a:prstGeom prst="rect">
            <a:avLst/>
          </a:prstGeom>
          <a:solidFill>
            <a:schemeClr val="bg1"/>
          </a:solidFill>
        </p:spPr>
        <p:txBody>
          <a:bodyPr wrap="square">
            <a:spAutoFit/>
          </a:bodyPr>
          <a:lstStyle/>
          <a:p>
            <a:endParaRPr lang="el-GR" sz="1400" dirty="0">
              <a:solidFill>
                <a:srgbClr val="C00000"/>
              </a:solidFill>
              <a:effectLst>
                <a:outerShdw blurRad="38100" dist="38100" dir="2700000" algn="tl">
                  <a:srgbClr val="000000">
                    <a:alpha val="43137"/>
                  </a:srgbClr>
                </a:outerShdw>
              </a:effectLst>
              <a:latin typeface="Verdana" panose="020B0604030504040204" pitchFamily="34" charset="0"/>
            </a:endParaRPr>
          </a:p>
          <a:p>
            <a:endParaRPr lang="el-GR" sz="1400" dirty="0">
              <a:solidFill>
                <a:srgbClr val="C00000"/>
              </a:solidFill>
              <a:effectLst>
                <a:outerShdw blurRad="38100" dist="38100" dir="2700000" algn="tl">
                  <a:srgbClr val="000000">
                    <a:alpha val="43137"/>
                  </a:srgbClr>
                </a:outerShdw>
              </a:effectLst>
              <a:latin typeface="Verdana" panose="020B0604030504040204" pitchFamily="34" charset="0"/>
            </a:endParaRPr>
          </a:p>
          <a:p>
            <a:r>
              <a:rPr lang="el-GR" sz="1400" dirty="0">
                <a:effectLst>
                  <a:outerShdw blurRad="38100" dist="38100" dir="2700000" algn="tl">
                    <a:srgbClr val="000000">
                      <a:alpha val="43137"/>
                    </a:srgbClr>
                  </a:outerShdw>
                </a:effectLst>
                <a:latin typeface="Verdana" panose="020B0604030504040204" pitchFamily="34" charset="0"/>
              </a:rPr>
              <a:t>Το </a:t>
            </a:r>
            <a:r>
              <a:rPr lang="el-GR" sz="1400" b="1" dirty="0">
                <a:effectLst>
                  <a:outerShdw blurRad="38100" dist="38100" dir="2700000" algn="tl">
                    <a:srgbClr val="000000">
                      <a:alpha val="43137"/>
                    </a:srgbClr>
                  </a:outerShdw>
                </a:effectLst>
                <a:latin typeface="Verdana" panose="020B0604030504040204" pitchFamily="34" charset="0"/>
              </a:rPr>
              <a:t>οπτικό νεύρο</a:t>
            </a:r>
            <a:endParaRPr lang="el-GR" sz="1400" b="1" dirty="0">
              <a:effectLst>
                <a:outerShdw blurRad="38100" dist="38100" dir="2700000" algn="tl">
                  <a:srgbClr val="000000">
                    <a:alpha val="43137"/>
                  </a:srgbClr>
                </a:outerShdw>
              </a:effectLst>
              <a:latin typeface="Verdana" panose="020B0604030504040204" pitchFamily="34" charset="0"/>
            </a:endParaRPr>
          </a:p>
          <a:p>
            <a:r>
              <a:rPr lang="el-GR" sz="1400" dirty="0">
                <a:effectLst>
                  <a:outerShdw blurRad="38100" dist="38100" dir="2700000" algn="tl">
                    <a:srgbClr val="000000">
                      <a:alpha val="43137"/>
                    </a:srgbClr>
                  </a:outerShdw>
                </a:effectLst>
                <a:latin typeface="Verdana" panose="020B0604030504040204" pitchFamily="34" charset="0"/>
              </a:rPr>
              <a:t>σχηματίζεται από όλες τις νευρικές ίνες του αμφιβληστροειδούς (</a:t>
            </a:r>
            <a:r>
              <a:rPr lang="el-GR" sz="1400" dirty="0" err="1">
                <a:effectLst>
                  <a:outerShdw blurRad="38100" dist="38100" dir="2700000" algn="tl">
                    <a:srgbClr val="000000">
                      <a:alpha val="43137"/>
                    </a:srgbClr>
                  </a:outerShdw>
                </a:effectLst>
                <a:latin typeface="Verdana" panose="020B0604030504040204" pitchFamily="34" charset="0"/>
              </a:rPr>
              <a:t>νευράξονες</a:t>
            </a:r>
            <a:r>
              <a:rPr lang="el-GR" sz="1400" dirty="0">
                <a:effectLst>
                  <a:outerShdw blurRad="38100" dist="38100" dir="2700000" algn="tl">
                    <a:srgbClr val="000000">
                      <a:alpha val="43137"/>
                    </a:srgbClr>
                  </a:outerShdw>
                </a:effectLst>
                <a:latin typeface="Verdana" panose="020B0604030504040204" pitchFamily="34" charset="0"/>
              </a:rPr>
              <a:t> των γαγγλιακών κυττάρων). Οι ρινικές ίνες των δύο οπτικών νεύρων χιάζονται στο οπτικό χίασμα, πάνω από την υπόφυση, ενώ οι κροταφικές νευρικές ίνες παραμένουν </a:t>
            </a:r>
            <a:r>
              <a:rPr lang="el-GR" sz="1400" dirty="0" err="1">
                <a:effectLst>
                  <a:outerShdw blurRad="38100" dist="38100" dir="2700000" algn="tl">
                    <a:srgbClr val="000000">
                      <a:alpha val="43137"/>
                    </a:srgbClr>
                  </a:outerShdw>
                </a:effectLst>
                <a:latin typeface="Verdana" panose="020B0604030504040204" pitchFamily="34" charset="0"/>
              </a:rPr>
              <a:t>αχίαστες</a:t>
            </a:r>
            <a:r>
              <a:rPr lang="el-GR" sz="1400" dirty="0">
                <a:effectLst>
                  <a:outerShdw blurRad="38100" dist="38100" dir="2700000" algn="tl">
                    <a:srgbClr val="000000">
                      <a:alpha val="43137"/>
                    </a:srgbClr>
                  </a:outerShdw>
                </a:effectLst>
                <a:latin typeface="Verdana" panose="020B0604030504040204" pitchFamily="34" charset="0"/>
              </a:rPr>
              <a:t>. </a:t>
            </a:r>
            <a:r>
              <a:rPr lang="el-GR" sz="1400" dirty="0">
                <a:effectLst>
                  <a:outerShdw blurRad="38100" dist="38100" dir="2700000" algn="tl">
                    <a:srgbClr val="000000">
                      <a:alpha val="43137"/>
                    </a:srgbClr>
                  </a:outerShdw>
                </a:effectLst>
              </a:rPr>
              <a:t>Σ</a:t>
            </a:r>
            <a:r>
              <a:rPr lang="el-GR" sz="1400" dirty="0">
                <a:effectLst>
                  <a:outerShdw blurRad="38100" dist="38100" dir="2700000" algn="tl">
                    <a:srgbClr val="000000">
                      <a:alpha val="43137"/>
                    </a:srgbClr>
                  </a:outerShdw>
                </a:effectLst>
                <a:latin typeface="Verdana" panose="020B0604030504040204" pitchFamily="34" charset="0"/>
              </a:rPr>
              <a:t>τη συνέχεια μέσω της οπτικής οδού του εγκεφάλου, καταλήγουν στον οπτικό φλοιό, που εντοπίζεται στην </a:t>
            </a:r>
            <a:r>
              <a:rPr lang="el-GR" sz="1400" dirty="0" err="1">
                <a:effectLst>
                  <a:outerShdw blurRad="38100" dist="38100" dir="2700000" algn="tl">
                    <a:srgbClr val="000000">
                      <a:alpha val="43137"/>
                    </a:srgbClr>
                  </a:outerShdw>
                </a:effectLst>
                <a:latin typeface="Verdana" panose="020B0604030504040204" pitchFamily="34" charset="0"/>
              </a:rPr>
              <a:t>πληκτραία</a:t>
            </a:r>
            <a:r>
              <a:rPr lang="el-GR" sz="1400" dirty="0">
                <a:effectLst>
                  <a:outerShdw blurRad="38100" dist="38100" dir="2700000" algn="tl">
                    <a:srgbClr val="000000">
                      <a:alpha val="43137"/>
                    </a:srgbClr>
                  </a:outerShdw>
                </a:effectLst>
                <a:latin typeface="Verdana" panose="020B0604030504040204" pitchFamily="34" charset="0"/>
              </a:rPr>
              <a:t> σχισμή του ινιακού λοβού.</a:t>
            </a:r>
            <a:br>
              <a:rPr lang="el-GR" sz="1400" dirty="0">
                <a:effectLst>
                  <a:outerShdw blurRad="38100" dist="38100" dir="2700000" algn="tl">
                    <a:srgbClr val="000000">
                      <a:alpha val="43137"/>
                    </a:srgbClr>
                  </a:outerShdw>
                </a:effectLst>
              </a:rPr>
            </a:br>
            <a:endParaRPr lang="el-GR" sz="1400" dirty="0">
              <a:effectLst>
                <a:outerShdw blurRad="38100" dist="38100" dir="2700000" algn="tl">
                  <a:srgbClr val="000000">
                    <a:alpha val="43137"/>
                  </a:srgbClr>
                </a:outerShdw>
              </a:effectLst>
            </a:endParaRPr>
          </a:p>
          <a:p>
            <a:endParaRPr lang="el-GR" sz="1400" dirty="0">
              <a:effectLst>
                <a:outerShdw blurRad="38100" dist="38100" dir="2700000" algn="tl">
                  <a:srgbClr val="000000">
                    <a:alpha val="43137"/>
                  </a:srgbClr>
                </a:outerShdw>
              </a:effectLst>
            </a:endParaRPr>
          </a:p>
          <a:p>
            <a:endParaRPr lang="el-GR" sz="1400" dirty="0">
              <a:effectLst>
                <a:outerShdw blurRad="38100" dist="38100" dir="2700000" algn="tl">
                  <a:srgbClr val="000000">
                    <a:alpha val="43137"/>
                  </a:srgbClr>
                </a:outerShdw>
              </a:effectLst>
            </a:endParaRPr>
          </a:p>
          <a:p>
            <a:endParaRPr lang="el-GR" sz="1400" dirty="0">
              <a:solidFill>
                <a:srgbClr val="C00000"/>
              </a:solidFill>
              <a:effectLst>
                <a:outerShdw blurRad="38100" dist="38100" dir="2700000" algn="tl">
                  <a:srgbClr val="000000">
                    <a:alpha val="43137"/>
                  </a:srgbClr>
                </a:outerShdw>
              </a:effectLst>
            </a:endParaRPr>
          </a:p>
          <a:p>
            <a:endParaRPr lang="el-GR" sz="1400" dirty="0">
              <a:solidFill>
                <a:srgbClr val="C00000"/>
              </a:solidFill>
              <a:effectLst>
                <a:outerShdw blurRad="38100" dist="38100" dir="2700000" algn="tl">
                  <a:srgbClr val="000000">
                    <a:alpha val="43137"/>
                  </a:srgbClr>
                </a:outerShdw>
              </a:effectLst>
            </a:endParaRPr>
          </a:p>
          <a:p>
            <a:endParaRPr lang="el-GR" sz="1400" dirty="0">
              <a:solidFill>
                <a:srgbClr val="C00000"/>
              </a:solidFill>
              <a:effectLst>
                <a:outerShdw blurRad="38100" dist="38100" dir="2700000" algn="tl">
                  <a:srgbClr val="000000">
                    <a:alpha val="43137"/>
                  </a:srgbClr>
                </a:outerShdw>
              </a:effectLst>
            </a:endParaRPr>
          </a:p>
          <a:p>
            <a:endParaRPr lang="el-GR" sz="1400" dirty="0">
              <a:solidFill>
                <a:srgbClr val="C00000"/>
              </a:solidFill>
              <a:effectLst>
                <a:outerShdw blurRad="38100" dist="38100" dir="2700000" algn="tl">
                  <a:srgbClr val="000000">
                    <a:alpha val="43137"/>
                  </a:srgbClr>
                </a:outerShdw>
              </a:effectLst>
            </a:endParaRPr>
          </a:p>
          <a:p>
            <a:endParaRPr lang="el-GR" sz="1400" dirty="0">
              <a:solidFill>
                <a:srgbClr val="C00000"/>
              </a:solidFill>
              <a:effectLst>
                <a:outerShdw blurRad="38100" dist="38100" dir="2700000" algn="tl">
                  <a:srgbClr val="000000">
                    <a:alpha val="43137"/>
                  </a:srgbClr>
                </a:outerShdw>
              </a:effectLst>
            </a:endParaRPr>
          </a:p>
          <a:p>
            <a:endParaRPr lang="el-GR" sz="1400" dirty="0">
              <a:solidFill>
                <a:srgbClr val="C00000"/>
              </a:solidFill>
              <a:effectLst>
                <a:outerShdw blurRad="38100" dist="38100" dir="2700000" algn="tl">
                  <a:srgbClr val="000000">
                    <a:alpha val="43137"/>
                  </a:srgbClr>
                </a:outerShdw>
              </a:effectLst>
            </a:endParaRPr>
          </a:p>
          <a:p>
            <a:endParaRPr lang="el-GR" sz="1400" dirty="0">
              <a:solidFill>
                <a:srgbClr val="C00000"/>
              </a:solidFill>
              <a:effectLst>
                <a:outerShdw blurRad="38100" dist="38100" dir="2700000" algn="tl">
                  <a:srgbClr val="000000">
                    <a:alpha val="43137"/>
                  </a:srgbClr>
                </a:outerShdw>
              </a:effectLst>
            </a:endParaRPr>
          </a:p>
          <a:p>
            <a:endParaRPr lang="el-GR" sz="1400" dirty="0">
              <a:solidFill>
                <a:srgbClr val="C00000"/>
              </a:solidFill>
              <a:effectLst>
                <a:outerShdw blurRad="38100" dist="38100" dir="2700000" algn="tl">
                  <a:srgbClr val="000000">
                    <a:alpha val="43137"/>
                  </a:srgbClr>
                </a:outerShdw>
              </a:effectLs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idx="1"/>
          </p:nvPr>
        </p:nvSpPr>
        <p:spPr>
          <a:xfrm>
            <a:off x="0" y="1340768"/>
            <a:ext cx="3707904" cy="4963195"/>
          </a:xfrm>
        </p:spPr>
        <p:txBody>
          <a:bodyPr>
            <a:normAutofit/>
          </a:bodyPr>
          <a:lstStyle/>
          <a:p>
            <a:pPr>
              <a:lnSpc>
                <a:spcPct val="90000"/>
              </a:lnSpc>
              <a:defRPr/>
            </a:pPr>
            <a:r>
              <a:rPr lang="el-GR" sz="2000" dirty="0">
                <a:solidFill>
                  <a:srgbClr val="FF9900"/>
                </a:solidFill>
                <a:effectLst>
                  <a:outerShdw blurRad="38100" dist="38100" dir="2700000" algn="tl">
                    <a:srgbClr val="000000">
                      <a:alpha val="43137"/>
                    </a:srgbClr>
                  </a:outerShdw>
                </a:effectLst>
                <a:latin typeface="Comic Sans MS" panose="030F0702030302020204" pitchFamily="66" charset="0"/>
              </a:rPr>
              <a:t>Οι ακτίνες του φωτός κάμπτονται (διαθλούνται) από τον κερατοειδή και τον φακό (πρωτεύων κερατοειδής) για να  εστιάσουν την εικόνα στην περιοχή της </a:t>
            </a:r>
            <a:r>
              <a:rPr lang="el-GR" sz="2000" dirty="0" err="1">
                <a:solidFill>
                  <a:srgbClr val="FF9900"/>
                </a:solidFill>
                <a:effectLst>
                  <a:outerShdw blurRad="38100" dist="38100" dir="2700000" algn="tl">
                    <a:srgbClr val="000000">
                      <a:alpha val="43137"/>
                    </a:srgbClr>
                  </a:outerShdw>
                </a:effectLst>
                <a:latin typeface="Comic Sans MS" panose="030F0702030302020204" pitchFamily="66" charset="0"/>
              </a:rPr>
              <a:t>ωχράς</a:t>
            </a:r>
            <a:r>
              <a:rPr lang="el-GR" sz="2000" dirty="0">
                <a:solidFill>
                  <a:srgbClr val="FF9900"/>
                </a:solidFill>
                <a:effectLst>
                  <a:outerShdw blurRad="38100" dist="38100" dir="2700000" algn="tl">
                    <a:srgbClr val="000000">
                      <a:alpha val="43137"/>
                    </a:srgbClr>
                  </a:outerShdw>
                </a:effectLst>
                <a:latin typeface="Comic Sans MS" panose="030F0702030302020204" pitchFamily="66" charset="0"/>
              </a:rPr>
              <a:t> κηλίδας του αμφιβληστροειδούς. Η ελαστικότητα του φακού του επιτρέπει ν' αλλάζει μορφή με σκοπό να εστιάζει τις αποκλίνουσες ακτίνες από κοντινούς στόχους. Απώλεια αυτής της ελαστικότητας με την ηλικία προκαλεί ελάττωση της κοντινής όρασης (πρεσβυωπία</a:t>
            </a:r>
            <a:r>
              <a:rPr lang="en-US" sz="2000" dirty="0">
                <a:solidFill>
                  <a:srgbClr val="FF9900"/>
                </a:solidFill>
                <a:effectLst>
                  <a:outerShdw blurRad="38100" dist="38100" dir="2700000" algn="tl">
                    <a:srgbClr val="000000">
                      <a:alpha val="43137"/>
                    </a:srgbClr>
                  </a:outerShdw>
                </a:effectLst>
                <a:latin typeface="Comic Sans MS" panose="030F0702030302020204" pitchFamily="66" charset="0"/>
              </a:rPr>
              <a:t>)</a:t>
            </a:r>
            <a:r>
              <a:rPr lang="el-GR" sz="2000" dirty="0">
                <a:solidFill>
                  <a:srgbClr val="FF9900"/>
                </a:solidFill>
                <a:effectLst>
                  <a:outerShdw blurRad="38100" dist="38100" dir="2700000" algn="tl">
                    <a:srgbClr val="000000">
                      <a:alpha val="43137"/>
                    </a:srgbClr>
                  </a:outerShdw>
                </a:effectLst>
                <a:latin typeface="Comic Sans MS" panose="030F0702030302020204" pitchFamily="66" charset="0"/>
              </a:rPr>
              <a:t>.</a:t>
            </a:r>
            <a:endParaRPr lang="en-US" sz="2000" dirty="0">
              <a:solidFill>
                <a:srgbClr val="FF9900"/>
              </a:solidFill>
              <a:effectLst>
                <a:outerShdw blurRad="38100" dist="38100" dir="2700000" algn="tl">
                  <a:srgbClr val="000000">
                    <a:alpha val="43137"/>
                  </a:srgbClr>
                </a:outerShdw>
              </a:effectLst>
              <a:latin typeface="Comic Sans MS" panose="030F0702030302020204" pitchFamily="66" charset="0"/>
            </a:endParaRPr>
          </a:p>
          <a:p>
            <a:pPr>
              <a:lnSpc>
                <a:spcPct val="90000"/>
              </a:lnSpc>
              <a:buFont typeface="Wingdings" panose="05000000000000000000" pitchFamily="2" charset="2"/>
              <a:buNone/>
              <a:defRPr/>
            </a:pPr>
            <a:endParaRPr lang="el-GR" sz="2000" dirty="0">
              <a:solidFill>
                <a:srgbClr val="FF9900"/>
              </a:solidFill>
              <a:latin typeface="Comic Sans MS" panose="030F0702030302020204" pitchFamily="66" charset="0"/>
            </a:endParaRPr>
          </a:p>
        </p:txBody>
      </p:sp>
      <p:pic>
        <p:nvPicPr>
          <p:cNvPr id="35842" name="Picture 7" descr="anatomy-of-the-human-eye"/>
          <p:cNvPicPr>
            <a:picLocks noChangeAspect="1" noChangeArrowheads="1"/>
          </p:cNvPicPr>
          <p:nvPr/>
        </p:nvPicPr>
        <p:blipFill>
          <a:blip r:embed="rId1" cstate="print"/>
          <a:srcRect/>
          <a:stretch>
            <a:fillRect/>
          </a:stretch>
        </p:blipFill>
        <p:spPr bwMode="auto">
          <a:xfrm>
            <a:off x="3635896" y="1916832"/>
            <a:ext cx="4464050" cy="3651250"/>
          </a:xfrm>
          <a:prstGeom prst="rect">
            <a:avLst/>
          </a:prstGeom>
          <a:noFill/>
          <a:ln w="9525">
            <a:noFill/>
            <a:miter lim="800000"/>
            <a:headEnd/>
            <a:tailEnd/>
          </a:ln>
        </p:spPr>
      </p:pic>
      <p:pic>
        <p:nvPicPr>
          <p:cNvPr id="93192" name="Picture 8" descr="image774"/>
          <p:cNvPicPr>
            <a:picLocks noChangeAspect="1" noChangeArrowheads="1"/>
          </p:cNvPicPr>
          <p:nvPr/>
        </p:nvPicPr>
        <p:blipFill>
          <a:blip r:embed="rId2" cstate="print"/>
          <a:srcRect/>
          <a:stretch>
            <a:fillRect/>
          </a:stretch>
        </p:blipFill>
        <p:spPr bwMode="auto">
          <a:xfrm>
            <a:off x="3707904" y="692695"/>
            <a:ext cx="4392488" cy="534070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3192"/>
                                        </p:tgtEl>
                                        <p:attrNameLst>
                                          <p:attrName>style.visibility</p:attrName>
                                        </p:attrNameLst>
                                      </p:cBhvr>
                                      <p:to>
                                        <p:strVal val="visible"/>
                                      </p:to>
                                    </p:set>
                                    <p:animEffect transition="in" filter="fade">
                                      <p:cBhvr>
                                        <p:cTn id="7" dur="1000"/>
                                        <p:tgtEl>
                                          <p:spTgt spid="93192"/>
                                        </p:tgtEl>
                                      </p:cBhvr>
                                    </p:animEffect>
                                    <p:anim calcmode="lin" valueType="num">
                                      <p:cBhvr>
                                        <p:cTn id="8" dur="1000" fill="hold"/>
                                        <p:tgtEl>
                                          <p:spTgt spid="93192"/>
                                        </p:tgtEl>
                                        <p:attrNameLst>
                                          <p:attrName>ppt_x</p:attrName>
                                        </p:attrNameLst>
                                      </p:cBhvr>
                                      <p:tavLst>
                                        <p:tav tm="0">
                                          <p:val>
                                            <p:strVal val="#ppt_x"/>
                                          </p:val>
                                        </p:tav>
                                        <p:tav tm="100000">
                                          <p:val>
                                            <p:strVal val="#ppt_x"/>
                                          </p:val>
                                        </p:tav>
                                      </p:tavLst>
                                    </p:anim>
                                    <p:anim calcmode="lin" valueType="num">
                                      <p:cBhvr>
                                        <p:cTn id="9" dur="1000" fill="hold"/>
                                        <p:tgtEl>
                                          <p:spTgt spid="93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4.bp.blogspot.com/_4H0pCZiBBEI/SqGKcftjyYI/AAAAAAAAAcc/2oq0t4prIkM/s320/vision-fields.gif"/>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259632" y="58555"/>
            <a:ext cx="5184576" cy="67994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sz="half" idx="1"/>
          </p:nvPr>
        </p:nvSpPr>
        <p:spPr>
          <a:xfrm>
            <a:off x="0" y="1600200"/>
            <a:ext cx="4211960" cy="4530725"/>
          </a:xfrm>
        </p:spPr>
        <p:txBody>
          <a:bodyPr>
            <a:normAutofit lnSpcReduction="10000"/>
          </a:bodyPr>
          <a:lstStyle/>
          <a:p>
            <a:pPr>
              <a:lnSpc>
                <a:spcPct val="80000"/>
              </a:lnSpc>
              <a:defRPr/>
            </a:pPr>
            <a:r>
              <a:rPr lang="el-GR" sz="20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Μυωπία:</a:t>
            </a:r>
            <a:r>
              <a:rPr lang="el-GR"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Αν η καμπυλότητα του κερατοειδούς χιτώνα είναι πολύ απότομη ή το αξονικό μήκος του ματιού είναι πολύ μακρύ, το φως εστιάζεται έμπροσθεν του αμφιβληστροειδούς .</a:t>
            </a:r>
            <a:br>
              <a:rPr lang="el-GR"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br>
            <a:endParaRPr lang="en-US"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endParaRPr>
          </a:p>
          <a:p>
            <a:pPr>
              <a:lnSpc>
                <a:spcPct val="80000"/>
              </a:lnSpc>
              <a:defRPr/>
            </a:pPr>
            <a:r>
              <a:rPr lang="el-GR" sz="2000" b="1" dirty="0" err="1">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Υπερμετρωπεία</a:t>
            </a:r>
            <a:r>
              <a:rPr lang="el-GR" sz="20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a:t>
            </a:r>
            <a:r>
              <a:rPr lang="el-GR"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Αν η καμπυλότητα του κερατοειδή χιτώνα είναι πολύ</a:t>
            </a:r>
            <a:r>
              <a:rPr lang="en-US"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a:t>
            </a:r>
            <a:r>
              <a:rPr lang="el-GR"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επίπεδη ή το αξονικό μήκος του ματιού είναι βραχύ η εικόνα εστιάζεται πίσω από τον αμφιβληστροειδή</a:t>
            </a:r>
            <a:br>
              <a:rPr lang="el-GR"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br>
            <a:endParaRPr lang="en-US"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endParaRPr>
          </a:p>
          <a:p>
            <a:pPr>
              <a:lnSpc>
                <a:spcPct val="80000"/>
              </a:lnSpc>
              <a:defRPr/>
            </a:pPr>
            <a:r>
              <a:rPr lang="el-GR" sz="20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Αστιγματισμός:</a:t>
            </a:r>
            <a:r>
              <a:rPr lang="el-GR"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Ανώμαλη καμπυλότητα του κερατοειδή χιτώνα έχει ως αποτέλεσμα το φως από διαφορετικούς άξονες να εστιάζεται σε διαφορετικά σημεία</a:t>
            </a:r>
            <a:r>
              <a:rPr lang="el-GR" sz="2000" dirty="0">
                <a:solidFill>
                  <a:srgbClr val="FF9900"/>
                </a:solidFill>
                <a:latin typeface="Comic Sans MS" panose="030F0702030302020204" pitchFamily="66" charset="0"/>
              </a:rPr>
              <a:t>.</a:t>
            </a:r>
            <a:endParaRPr lang="el-GR" sz="2000" dirty="0">
              <a:solidFill>
                <a:srgbClr val="FF9900"/>
              </a:solidFill>
              <a:latin typeface="Comic Sans MS" panose="030F0702030302020204" pitchFamily="66" charset="0"/>
            </a:endParaRPr>
          </a:p>
        </p:txBody>
      </p:sp>
      <p:pic>
        <p:nvPicPr>
          <p:cNvPr id="3" name="Εικόνα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139952" y="1576917"/>
            <a:ext cx="4876800" cy="42957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4"/>
          <p:cNvSpPr>
            <a:spLocks noGrp="1" noChangeArrowheads="1"/>
          </p:cNvSpPr>
          <p:nvPr>
            <p:ph type="title"/>
          </p:nvPr>
        </p:nvSpPr>
        <p:spPr/>
        <p:txBody>
          <a:bodyPr>
            <a:noAutofit/>
          </a:bodyPr>
          <a:lstStyle/>
          <a:p>
            <a:pPr>
              <a:defRPr/>
            </a:pPr>
            <a:r>
              <a:rPr lang="el-GR" sz="2800" b="1" dirty="0">
                <a:solidFill>
                  <a:schemeClr val="accent2">
                    <a:lumMod val="60000"/>
                    <a:lumOff val="40000"/>
                  </a:schemeClr>
                </a:solidFill>
                <a:latin typeface="Comic Sans MS" panose="030F0702030302020204" pitchFamily="66" charset="0"/>
              </a:rPr>
              <a:t>Ιστολογική δομή κερατοειδή χιτώνα</a:t>
            </a:r>
            <a:br>
              <a:rPr lang="el-GR" sz="2800" b="1" dirty="0">
                <a:solidFill>
                  <a:schemeClr val="accent2">
                    <a:lumMod val="60000"/>
                    <a:lumOff val="40000"/>
                  </a:schemeClr>
                </a:solidFill>
                <a:latin typeface="Comic Sans MS" panose="030F0702030302020204" pitchFamily="66" charset="0"/>
              </a:rPr>
            </a:br>
            <a:endParaRPr lang="el-GR" sz="2800" b="1" dirty="0">
              <a:solidFill>
                <a:schemeClr val="accent2">
                  <a:lumMod val="60000"/>
                  <a:lumOff val="40000"/>
                </a:schemeClr>
              </a:solidFill>
              <a:latin typeface="Comic Sans MS" panose="030F0702030302020204" pitchFamily="66" charset="0"/>
            </a:endParaRPr>
          </a:p>
        </p:txBody>
      </p:sp>
      <p:sp>
        <p:nvSpPr>
          <p:cNvPr id="96261" name="Rectangle 5"/>
          <p:cNvSpPr>
            <a:spLocks noGrp="1" noChangeArrowheads="1"/>
          </p:cNvSpPr>
          <p:nvPr>
            <p:ph sz="half" idx="1"/>
          </p:nvPr>
        </p:nvSpPr>
        <p:spPr>
          <a:xfrm>
            <a:off x="0" y="1628775"/>
            <a:ext cx="3419872" cy="4530725"/>
          </a:xfrm>
        </p:spPr>
        <p:txBody>
          <a:bodyPr>
            <a:normAutofit/>
          </a:bodyPr>
          <a:lstStyle/>
          <a:p>
            <a:pPr>
              <a:lnSpc>
                <a:spcPct val="90000"/>
              </a:lnSpc>
              <a:defRPr/>
            </a:pPr>
            <a:r>
              <a:rPr lang="el-GR" sz="2000" dirty="0">
                <a:solidFill>
                  <a:srgbClr val="FF9900"/>
                </a:solidFill>
                <a:effectLst>
                  <a:outerShdw blurRad="38100" dist="38100" dir="2700000" algn="tl">
                    <a:srgbClr val="000000">
                      <a:alpha val="43137"/>
                    </a:srgbClr>
                  </a:outerShdw>
                </a:effectLst>
                <a:latin typeface="Comic Sans MS" panose="030F0702030302020204" pitchFamily="66" charset="0"/>
              </a:rPr>
              <a:t>πλακώδες επιθήλιο μη-κερατινοποιημένο</a:t>
            </a:r>
            <a:endParaRPr lang="en-US" sz="2000" dirty="0">
              <a:solidFill>
                <a:srgbClr val="FF9900"/>
              </a:solidFill>
              <a:effectLst>
                <a:outerShdw blurRad="38100" dist="38100" dir="2700000" algn="tl">
                  <a:srgbClr val="000000">
                    <a:alpha val="43137"/>
                  </a:srgbClr>
                </a:outerShdw>
              </a:effectLst>
              <a:latin typeface="Comic Sans MS" panose="030F0702030302020204" pitchFamily="66" charset="0"/>
            </a:endParaRPr>
          </a:p>
          <a:p>
            <a:pPr>
              <a:lnSpc>
                <a:spcPct val="90000"/>
              </a:lnSpc>
              <a:defRPr/>
            </a:pPr>
            <a:r>
              <a:rPr lang="el-GR" sz="2000" dirty="0">
                <a:solidFill>
                  <a:srgbClr val="FF9900"/>
                </a:solidFill>
                <a:effectLst>
                  <a:outerShdw blurRad="38100" dist="38100" dir="2700000" algn="tl">
                    <a:srgbClr val="000000">
                      <a:alpha val="43137"/>
                    </a:srgbClr>
                  </a:outerShdw>
                </a:effectLst>
                <a:latin typeface="Comic Sans MS" panose="030F0702030302020204" pitchFamily="66" charset="0"/>
              </a:rPr>
              <a:t> μεμβράνη του </a:t>
            </a:r>
            <a:r>
              <a:rPr lang="en-US" sz="2000" dirty="0">
                <a:solidFill>
                  <a:srgbClr val="FF9900"/>
                </a:solidFill>
                <a:effectLst>
                  <a:outerShdw blurRad="38100" dist="38100" dir="2700000" algn="tl">
                    <a:srgbClr val="000000">
                      <a:alpha val="43137"/>
                    </a:srgbClr>
                  </a:outerShdw>
                </a:effectLst>
                <a:latin typeface="Comic Sans MS" panose="030F0702030302020204" pitchFamily="66" charset="0"/>
              </a:rPr>
              <a:t>Bowman,</a:t>
            </a:r>
            <a:r>
              <a:rPr lang="el-GR" sz="2000" dirty="0">
                <a:solidFill>
                  <a:srgbClr val="FF9900"/>
                </a:solidFill>
                <a:effectLst>
                  <a:outerShdw blurRad="38100" dist="38100" dir="2700000" algn="tl">
                    <a:srgbClr val="000000">
                      <a:alpha val="43137"/>
                    </a:srgbClr>
                  </a:outerShdw>
                </a:effectLst>
                <a:latin typeface="Comic Sans MS" panose="030F0702030302020204" pitchFamily="66" charset="0"/>
              </a:rPr>
              <a:t> στρώμα του κερατοειδή (είναι η κύρια στιβάδα και αποτελείται από 60-70 «φύλλα» ινών κολλαγόνου)</a:t>
            </a:r>
            <a:endParaRPr lang="en-US" sz="2000" dirty="0">
              <a:solidFill>
                <a:srgbClr val="FF9900"/>
              </a:solidFill>
              <a:effectLst>
                <a:outerShdw blurRad="38100" dist="38100" dir="2700000" algn="tl">
                  <a:srgbClr val="000000">
                    <a:alpha val="43137"/>
                  </a:srgbClr>
                </a:outerShdw>
              </a:effectLst>
              <a:latin typeface="Comic Sans MS" panose="030F0702030302020204" pitchFamily="66" charset="0"/>
            </a:endParaRPr>
          </a:p>
          <a:p>
            <a:pPr>
              <a:lnSpc>
                <a:spcPct val="90000"/>
              </a:lnSpc>
              <a:defRPr/>
            </a:pPr>
            <a:r>
              <a:rPr lang="el-GR" sz="2000" dirty="0">
                <a:solidFill>
                  <a:srgbClr val="FF9900"/>
                </a:solidFill>
                <a:effectLst>
                  <a:outerShdw blurRad="38100" dist="38100" dir="2700000" algn="tl">
                    <a:srgbClr val="000000">
                      <a:alpha val="43137"/>
                    </a:srgbClr>
                  </a:outerShdw>
                </a:effectLst>
                <a:latin typeface="Comic Sans MS" panose="030F0702030302020204" pitchFamily="66" charset="0"/>
              </a:rPr>
              <a:t>μεμβράνη του </a:t>
            </a:r>
            <a:r>
              <a:rPr lang="en-US" sz="2000" dirty="0" err="1">
                <a:solidFill>
                  <a:srgbClr val="FF9900"/>
                </a:solidFill>
                <a:effectLst>
                  <a:outerShdw blurRad="38100" dist="38100" dir="2700000" algn="tl">
                    <a:srgbClr val="000000">
                      <a:alpha val="43137"/>
                    </a:srgbClr>
                  </a:outerShdw>
                </a:effectLst>
                <a:latin typeface="Comic Sans MS" panose="030F0702030302020204" pitchFamily="66" charset="0"/>
              </a:rPr>
              <a:t>Descemet</a:t>
            </a:r>
            <a:r>
              <a:rPr lang="en-US" sz="2000" dirty="0">
                <a:solidFill>
                  <a:srgbClr val="FF9900"/>
                </a:solidFill>
                <a:effectLst>
                  <a:outerShdw blurRad="38100" dist="38100" dir="2700000" algn="tl">
                    <a:srgbClr val="000000">
                      <a:alpha val="43137"/>
                    </a:srgbClr>
                  </a:outerShdw>
                </a:effectLst>
                <a:latin typeface="Comic Sans MS" panose="030F0702030302020204" pitchFamily="66" charset="0"/>
              </a:rPr>
              <a:t> </a:t>
            </a:r>
            <a:r>
              <a:rPr lang="el-GR" sz="2000" dirty="0">
                <a:solidFill>
                  <a:srgbClr val="FF9900"/>
                </a:solidFill>
                <a:effectLst>
                  <a:outerShdw blurRad="38100" dist="38100" dir="2700000" algn="tl">
                    <a:srgbClr val="000000">
                      <a:alpha val="43137"/>
                    </a:srgbClr>
                  </a:outerShdw>
                </a:effectLst>
                <a:latin typeface="Comic Sans MS" panose="030F0702030302020204" pitchFamily="66" charset="0"/>
              </a:rPr>
              <a:t>(υαλίνη στιβάδα)</a:t>
            </a:r>
            <a:endParaRPr lang="en-US" sz="2000" dirty="0">
              <a:solidFill>
                <a:srgbClr val="FF9900"/>
              </a:solidFill>
              <a:effectLst>
                <a:outerShdw blurRad="38100" dist="38100" dir="2700000" algn="tl">
                  <a:srgbClr val="000000">
                    <a:alpha val="43137"/>
                  </a:srgbClr>
                </a:outerShdw>
              </a:effectLst>
              <a:latin typeface="Comic Sans MS" panose="030F0702030302020204" pitchFamily="66" charset="0"/>
            </a:endParaRPr>
          </a:p>
          <a:p>
            <a:pPr>
              <a:lnSpc>
                <a:spcPct val="90000"/>
              </a:lnSpc>
              <a:defRPr/>
            </a:pPr>
            <a:r>
              <a:rPr lang="el-GR" sz="2000" dirty="0">
                <a:solidFill>
                  <a:srgbClr val="FF9900"/>
                </a:solidFill>
                <a:effectLst>
                  <a:outerShdw blurRad="38100" dist="38100" dir="2700000" algn="tl">
                    <a:srgbClr val="000000">
                      <a:alpha val="43137"/>
                    </a:srgbClr>
                  </a:outerShdw>
                </a:effectLst>
                <a:latin typeface="Comic Sans MS" panose="030F0702030302020204" pitchFamily="66" charset="0"/>
              </a:rPr>
              <a:t> ενδοθήλιο του κερατοειδούς</a:t>
            </a:r>
            <a:endParaRPr lang="el-GR" sz="2000" dirty="0">
              <a:solidFill>
                <a:srgbClr val="FF9900"/>
              </a:solidFill>
              <a:effectLst>
                <a:outerShdw blurRad="38100" dist="38100" dir="2700000" algn="tl">
                  <a:srgbClr val="000000">
                    <a:alpha val="43137"/>
                  </a:srgbClr>
                </a:outerShdw>
              </a:effectLst>
              <a:latin typeface="Comic Sans MS" panose="030F0702030302020204" pitchFamily="66" charset="0"/>
            </a:endParaRPr>
          </a:p>
        </p:txBody>
      </p:sp>
      <p:sp>
        <p:nvSpPr>
          <p:cNvPr id="39939" name="Rectangle 6"/>
          <p:cNvSpPr>
            <a:spLocks noGrp="1" noChangeArrowheads="1"/>
          </p:cNvSpPr>
          <p:nvPr>
            <p:ph sz="half" idx="2"/>
          </p:nvPr>
        </p:nvSpPr>
        <p:spPr>
          <a:xfrm>
            <a:off x="3779912" y="1628800"/>
            <a:ext cx="3520440" cy="4525963"/>
          </a:xfrm>
        </p:spPr>
        <p:txBody>
          <a:bodyPr/>
          <a:lstStyle/>
          <a:p>
            <a:pPr>
              <a:lnSpc>
                <a:spcPct val="90000"/>
              </a:lnSpc>
            </a:pPr>
            <a:endParaRPr lang="el-GR" dirty="0">
              <a:effectLst/>
            </a:endParaRPr>
          </a:p>
        </p:txBody>
      </p:sp>
      <p:pic>
        <p:nvPicPr>
          <p:cNvPr id="39940" name="Picture 8" descr="3700375f4"/>
          <p:cNvPicPr>
            <a:picLocks noChangeAspect="1" noChangeArrowheads="1"/>
          </p:cNvPicPr>
          <p:nvPr/>
        </p:nvPicPr>
        <p:blipFill>
          <a:blip r:embed="rId1" cstate="print"/>
          <a:srcRect/>
          <a:stretch>
            <a:fillRect/>
          </a:stretch>
        </p:blipFill>
        <p:spPr bwMode="auto">
          <a:xfrm>
            <a:off x="3275856" y="1052736"/>
            <a:ext cx="4643437" cy="2952750"/>
          </a:xfrm>
          <a:prstGeom prst="rect">
            <a:avLst/>
          </a:prstGeom>
          <a:noFill/>
          <a:ln w="9525">
            <a:noFill/>
            <a:miter lim="800000"/>
            <a:headEnd/>
            <a:tailEnd/>
          </a:ln>
        </p:spPr>
      </p:pic>
      <p:pic>
        <p:nvPicPr>
          <p:cNvPr id="96266" name="Picture 10" descr="getImage"/>
          <p:cNvPicPr>
            <a:picLocks noChangeAspect="1" noChangeArrowheads="1"/>
          </p:cNvPicPr>
          <p:nvPr/>
        </p:nvPicPr>
        <p:blipFill>
          <a:blip r:embed="rId2" cstate="print"/>
          <a:srcRect/>
          <a:stretch>
            <a:fillRect/>
          </a:stretch>
        </p:blipFill>
        <p:spPr bwMode="auto">
          <a:xfrm>
            <a:off x="3275856" y="4076700"/>
            <a:ext cx="4643437" cy="2781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6266"/>
                                        </p:tgtEl>
                                        <p:attrNameLst>
                                          <p:attrName>style.visibility</p:attrName>
                                        </p:attrNameLst>
                                      </p:cBhvr>
                                      <p:to>
                                        <p:strVal val="visible"/>
                                      </p:to>
                                    </p:set>
                                    <p:animEffect transition="in" filter="fade">
                                      <p:cBhvr>
                                        <p:cTn id="7" dur="1000"/>
                                        <p:tgtEl>
                                          <p:spTgt spid="96266"/>
                                        </p:tgtEl>
                                      </p:cBhvr>
                                    </p:animEffect>
                                    <p:anim calcmode="lin" valueType="num">
                                      <p:cBhvr>
                                        <p:cTn id="8" dur="1000" fill="hold"/>
                                        <p:tgtEl>
                                          <p:spTgt spid="96266"/>
                                        </p:tgtEl>
                                        <p:attrNameLst>
                                          <p:attrName>ppt_x</p:attrName>
                                        </p:attrNameLst>
                                      </p:cBhvr>
                                      <p:tavLst>
                                        <p:tav tm="0">
                                          <p:val>
                                            <p:strVal val="#ppt_x"/>
                                          </p:val>
                                        </p:tav>
                                        <p:tav tm="100000">
                                          <p:val>
                                            <p:strVal val="#ppt_x"/>
                                          </p:val>
                                        </p:tav>
                                      </p:tavLst>
                                    </p:anim>
                                    <p:anim calcmode="lin" valueType="num">
                                      <p:cBhvr>
                                        <p:cTn id="9" dur="1000" fill="hold"/>
                                        <p:tgtEl>
                                          <p:spTgt spid="96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1 - Τίτλος"/>
          <p:cNvSpPr>
            <a:spLocks noGrp="1"/>
          </p:cNvSpPr>
          <p:nvPr>
            <p:ph type="title" idx="4294967295"/>
          </p:nvPr>
        </p:nvSpPr>
        <p:spPr>
          <a:xfrm>
            <a:off x="101702" y="44886"/>
            <a:ext cx="9144000" cy="785813"/>
          </a:xfrm>
        </p:spPr>
        <p:txBody>
          <a:bodyPr anchorCtr="0"/>
          <a:lstStyle/>
          <a:p>
            <a:pPr eaLnBrk="1" hangingPunct="1">
              <a:defRPr/>
            </a:pPr>
            <a:r>
              <a:rPr lang="el-GR" dirty="0">
                <a:solidFill>
                  <a:srgbClr val="C00000"/>
                </a:solidFill>
              </a:rPr>
              <a:t>Οστά Οφθαλμικού </a:t>
            </a:r>
            <a:r>
              <a:rPr lang="el-GR" dirty="0" err="1">
                <a:solidFill>
                  <a:srgbClr val="C00000"/>
                </a:solidFill>
              </a:rPr>
              <a:t>Κόγχου</a:t>
            </a:r>
            <a:endParaRPr lang="el-GR" dirty="0">
              <a:solidFill>
                <a:srgbClr val="C00000"/>
              </a:solidFill>
            </a:endParaRPr>
          </a:p>
        </p:txBody>
      </p:sp>
      <p:pic>
        <p:nvPicPr>
          <p:cNvPr id="14338" name="Picture 3" descr="G:\NETTER CLINICAL ANATOMY\cd-netter\2.tif"/>
          <p:cNvPicPr>
            <a:picLocks noGrp="1" noChangeAspect="1" noChangeArrowheads="1"/>
          </p:cNvPicPr>
          <p:nvPr>
            <p:ph idx="4294967295"/>
          </p:nvPr>
        </p:nvPicPr>
        <p:blipFill>
          <a:blip r:embed="rId1" cstate="print"/>
          <a:srcRect/>
          <a:stretch>
            <a:fillRect/>
          </a:stretch>
        </p:blipFill>
        <p:spPr>
          <a:xfrm>
            <a:off x="258131" y="818749"/>
            <a:ext cx="5033949" cy="5274968"/>
          </a:xfrm>
        </p:spPr>
      </p:pic>
      <p:pic>
        <p:nvPicPr>
          <p:cNvPr id="14340" name="Picture 2" descr="G:\NETTER CLINICAL ANATOMY\cd-netter\44.tif"/>
          <p:cNvPicPr>
            <a:picLocks noChangeAspect="1" noChangeArrowheads="1"/>
          </p:cNvPicPr>
          <p:nvPr/>
        </p:nvPicPr>
        <p:blipFill>
          <a:blip r:embed="rId2" cstate="print"/>
          <a:srcRect/>
          <a:stretch>
            <a:fillRect/>
          </a:stretch>
        </p:blipFill>
        <p:spPr bwMode="auto">
          <a:xfrm>
            <a:off x="5435600" y="2205038"/>
            <a:ext cx="2736850" cy="2809875"/>
          </a:xfrm>
          <a:prstGeom prst="rect">
            <a:avLst/>
          </a:prstGeom>
          <a:noFill/>
          <a:ln w="9525">
            <a:noFill/>
            <a:miter lim="800000"/>
            <a:headEnd/>
            <a:tailEnd/>
          </a:ln>
        </p:spPr>
      </p:pic>
      <p:sp>
        <p:nvSpPr>
          <p:cNvPr id="14341" name="Rectangle 5"/>
          <p:cNvSpPr>
            <a:spLocks noChangeArrowheads="1"/>
          </p:cNvSpPr>
          <p:nvPr/>
        </p:nvSpPr>
        <p:spPr bwMode="auto">
          <a:xfrm>
            <a:off x="1042988" y="5700713"/>
            <a:ext cx="7775575" cy="1169551"/>
          </a:xfrm>
          <a:prstGeom prst="rect">
            <a:avLst/>
          </a:prstGeom>
          <a:noFill/>
          <a:ln w="9525">
            <a:noFill/>
            <a:miter lim="800000"/>
          </a:ln>
          <a:effectLst/>
        </p:spPr>
        <p:txBody>
          <a:bodyPr>
            <a:spAutoFit/>
          </a:bodyPr>
          <a:lstStyle/>
          <a:p>
            <a:pPr>
              <a:defRPr/>
            </a:pPr>
            <a:br>
              <a:rPr lang="el-GR" sz="2200" dirty="0">
                <a:solidFill>
                  <a:srgbClr val="C00000"/>
                </a:solidFill>
                <a:latin typeface="Calibri" panose="020F0502020204030204" pitchFamily="34" charset="0"/>
              </a:rPr>
            </a:br>
            <a:r>
              <a:rPr lang="el-GR" sz="2400" b="1" dirty="0">
                <a:solidFill>
                  <a:srgbClr val="C00000"/>
                </a:solidFill>
                <a:effectLst>
                  <a:outerShdw blurRad="38100" dist="38100" dir="2700000" algn="tl">
                    <a:srgbClr val="000000"/>
                  </a:outerShdw>
                </a:effectLst>
                <a:latin typeface="Calibri" panose="020F0502020204030204" pitchFamily="34" charset="0"/>
              </a:rPr>
              <a:t>Μετωπιαίο,</a:t>
            </a:r>
            <a:r>
              <a:rPr lang="en-US" sz="2400" b="1" dirty="0">
                <a:solidFill>
                  <a:srgbClr val="C00000"/>
                </a:solidFill>
                <a:effectLst>
                  <a:outerShdw blurRad="38100" dist="38100" dir="2700000" algn="tl">
                    <a:srgbClr val="000000"/>
                  </a:outerShdw>
                </a:effectLst>
                <a:latin typeface="Calibri" panose="020F0502020204030204" pitchFamily="34" charset="0"/>
              </a:rPr>
              <a:t> </a:t>
            </a:r>
            <a:r>
              <a:rPr lang="el-GR" sz="2400" b="1" dirty="0">
                <a:solidFill>
                  <a:srgbClr val="C00000"/>
                </a:solidFill>
                <a:effectLst>
                  <a:outerShdw blurRad="38100" dist="38100" dir="2700000" algn="tl">
                    <a:srgbClr val="000000"/>
                  </a:outerShdw>
                </a:effectLst>
                <a:latin typeface="Calibri" panose="020F0502020204030204" pitchFamily="34" charset="0"/>
              </a:rPr>
              <a:t>Σφηνοειδές, Ηθμοειδές,</a:t>
            </a:r>
            <a:r>
              <a:rPr lang="en-US" sz="2400" b="1" dirty="0">
                <a:solidFill>
                  <a:srgbClr val="C00000"/>
                </a:solidFill>
                <a:effectLst>
                  <a:outerShdw blurRad="38100" dist="38100" dir="2700000" algn="tl">
                    <a:srgbClr val="000000"/>
                  </a:outerShdw>
                </a:effectLst>
                <a:latin typeface="Calibri" panose="020F0502020204030204" pitchFamily="34" charset="0"/>
              </a:rPr>
              <a:t> </a:t>
            </a:r>
            <a:r>
              <a:rPr lang="el-GR" sz="2400" b="1" dirty="0">
                <a:solidFill>
                  <a:srgbClr val="C00000"/>
                </a:solidFill>
                <a:effectLst>
                  <a:outerShdw blurRad="38100" dist="38100" dir="2700000" algn="tl">
                    <a:srgbClr val="000000"/>
                  </a:outerShdw>
                </a:effectLst>
                <a:latin typeface="Calibri" panose="020F0502020204030204" pitchFamily="34" charset="0"/>
              </a:rPr>
              <a:t>Δακρυϊκό, </a:t>
            </a:r>
            <a:endParaRPr lang="el-GR" sz="2400" b="1" dirty="0">
              <a:solidFill>
                <a:srgbClr val="C00000"/>
              </a:solidFill>
              <a:effectLst>
                <a:outerShdw blurRad="38100" dist="38100" dir="2700000" algn="tl">
                  <a:srgbClr val="000000"/>
                </a:outerShdw>
              </a:effectLst>
              <a:latin typeface="Calibri" panose="020F0502020204030204" pitchFamily="34" charset="0"/>
            </a:endParaRPr>
          </a:p>
          <a:p>
            <a:pPr>
              <a:defRPr/>
            </a:pPr>
            <a:r>
              <a:rPr lang="el-GR" sz="2400" b="1" dirty="0">
                <a:solidFill>
                  <a:srgbClr val="C00000"/>
                </a:solidFill>
                <a:effectLst>
                  <a:outerShdw blurRad="38100" dist="38100" dir="2700000" algn="tl">
                    <a:srgbClr val="000000"/>
                  </a:outerShdw>
                </a:effectLst>
                <a:latin typeface="Calibri" panose="020F0502020204030204" pitchFamily="34" charset="0"/>
              </a:rPr>
              <a:t>Άνω γνάθος, Ζυγωματικό, Υπερώιο</a:t>
            </a:r>
            <a:endParaRPr lang="el-GR" sz="2400" b="1" dirty="0">
              <a:solidFill>
                <a:srgbClr val="C00000"/>
              </a:solidFill>
              <a:effectLst>
                <a:outerShdw blurRad="38100" dist="38100" dir="2700000" algn="tl">
                  <a:srgbClr val="000000"/>
                </a:outerShdw>
              </a:effectLst>
              <a:latin typeface="Calibri" panose="020F0502020204030204" pitchFamily="34" charset="0"/>
            </a:endParaRPr>
          </a:p>
        </p:txBody>
      </p:sp>
      <p:pic>
        <p:nvPicPr>
          <p:cNvPr id="14342" name="Picture 6" descr="671-02102605w"/>
          <p:cNvPicPr>
            <a:picLocks noChangeAspect="1" noChangeArrowheads="1"/>
          </p:cNvPicPr>
          <p:nvPr/>
        </p:nvPicPr>
        <p:blipFill>
          <a:blip r:embed="rId3" cstate="print"/>
          <a:srcRect/>
          <a:stretch>
            <a:fillRect/>
          </a:stretch>
        </p:blipFill>
        <p:spPr bwMode="auto">
          <a:xfrm>
            <a:off x="5292080" y="2323681"/>
            <a:ext cx="3633906" cy="271924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arn(inHorizontal)">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barn(inHorizontal)">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4341"/>
                                        </p:tgtEl>
                                        <p:attrNameLst>
                                          <p:attrName>style.visibility</p:attrName>
                                        </p:attrNameLst>
                                      </p:cBhvr>
                                      <p:to>
                                        <p:strVal val="visible"/>
                                      </p:to>
                                    </p:set>
                                    <p:anim calcmode="lin" valueType="num">
                                      <p:cBhvr>
                                        <p:cTn id="17" dur="1000" fill="hold"/>
                                        <p:tgtEl>
                                          <p:spTgt spid="14341"/>
                                        </p:tgtEl>
                                        <p:attrNameLst>
                                          <p:attrName>ppt_w</p:attrName>
                                        </p:attrNameLst>
                                      </p:cBhvr>
                                      <p:tavLst>
                                        <p:tav tm="0">
                                          <p:val>
                                            <p:strVal val="#ppt_w*0.70"/>
                                          </p:val>
                                        </p:tav>
                                        <p:tav tm="100000">
                                          <p:val>
                                            <p:strVal val="#ppt_w"/>
                                          </p:val>
                                        </p:tav>
                                      </p:tavLst>
                                    </p:anim>
                                    <p:anim calcmode="lin" valueType="num">
                                      <p:cBhvr>
                                        <p:cTn id="18" dur="1000" fill="hold"/>
                                        <p:tgtEl>
                                          <p:spTgt spid="14341"/>
                                        </p:tgtEl>
                                        <p:attrNameLst>
                                          <p:attrName>ppt_h</p:attrName>
                                        </p:attrNameLst>
                                      </p:cBhvr>
                                      <p:tavLst>
                                        <p:tav tm="0">
                                          <p:val>
                                            <p:strVal val="#ppt_h"/>
                                          </p:val>
                                        </p:tav>
                                        <p:tav tm="100000">
                                          <p:val>
                                            <p:strVal val="#ppt_h"/>
                                          </p:val>
                                        </p:tav>
                                      </p:tavLst>
                                    </p:anim>
                                    <p:animEffect transition="in" filter="fade">
                                      <p:cBhvr>
                                        <p:cTn id="19" dur="1000"/>
                                        <p:tgtEl>
                                          <p:spTgt spid="1434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14342"/>
                                        </p:tgtEl>
                                        <p:attrNameLst>
                                          <p:attrName>style.visibility</p:attrName>
                                        </p:attrNameLst>
                                      </p:cBhvr>
                                      <p:to>
                                        <p:strVal val="visible"/>
                                      </p:to>
                                    </p:set>
                                    <p:animEffect transition="in" filter="barn(inHorizontal)">
                                      <p:cBhvr>
                                        <p:cTn id="24"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p:txBody>
          <a:bodyPr>
            <a:normAutofit fontScale="90000"/>
          </a:bodyPr>
          <a:lstStyle/>
          <a:p>
            <a:pPr>
              <a:defRPr/>
            </a:pPr>
            <a:r>
              <a:rPr lang="el-GR" sz="3100" b="1" dirty="0">
                <a:solidFill>
                  <a:schemeClr val="accent2">
                    <a:lumMod val="60000"/>
                    <a:lumOff val="40000"/>
                  </a:schemeClr>
                </a:solidFill>
                <a:effectLst>
                  <a:outerShdw blurRad="38100" dist="38100" dir="2700000" algn="tl">
                    <a:srgbClr val="000000">
                      <a:alpha val="43137"/>
                    </a:srgbClr>
                  </a:outerShdw>
                </a:effectLst>
                <a:latin typeface="Comic Sans MS" panose="030F0702030302020204" pitchFamily="66" charset="0"/>
              </a:rPr>
              <a:t>Ιστολογική δομή αμφιβληστροειδή χιτώνα</a:t>
            </a:r>
            <a:br>
              <a:rPr lang="el-GR" sz="3200" b="1" dirty="0">
                <a:solidFill>
                  <a:srgbClr val="FF9900"/>
                </a:solidFill>
                <a:latin typeface="Comic Sans MS" panose="030F0702030302020204" pitchFamily="66" charset="0"/>
              </a:rPr>
            </a:br>
            <a:endParaRPr lang="el-GR" sz="3200" b="1" dirty="0">
              <a:solidFill>
                <a:srgbClr val="FF9900"/>
              </a:solidFill>
              <a:latin typeface="Comic Sans MS" panose="030F0702030302020204" pitchFamily="66" charset="0"/>
            </a:endParaRPr>
          </a:p>
        </p:txBody>
      </p:sp>
      <p:sp>
        <p:nvSpPr>
          <p:cNvPr id="98309" name="Rectangle 5"/>
          <p:cNvSpPr>
            <a:spLocks noGrp="1" noChangeArrowheads="1"/>
          </p:cNvSpPr>
          <p:nvPr>
            <p:ph sz="half" idx="1"/>
          </p:nvPr>
        </p:nvSpPr>
        <p:spPr>
          <a:xfrm>
            <a:off x="0" y="1773238"/>
            <a:ext cx="3707904" cy="4530725"/>
          </a:xfrm>
        </p:spPr>
        <p:txBody>
          <a:bodyPr>
            <a:normAutofit fontScale="92500" lnSpcReduction="10000"/>
          </a:bodyPr>
          <a:lstStyle/>
          <a:p>
            <a:pPr>
              <a:lnSpc>
                <a:spcPct val="80000"/>
              </a:lnSpc>
              <a:defRPr/>
            </a:pPr>
            <a:r>
              <a:rPr lang="el-GR" sz="2000" b="1" dirty="0" err="1">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Χρωστικοφόρα</a:t>
            </a:r>
            <a:r>
              <a:rPr lang="el-GR" sz="20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επιθηλιακά</a:t>
            </a:r>
            <a:r>
              <a:rPr lang="el-GR" sz="2000" i="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κύτταρα</a:t>
            </a:r>
            <a:r>
              <a:rPr lang="el-GR"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(περιέχουν μελανίνη και οι λάχνες τους περιβάλλουν τους </a:t>
            </a:r>
            <a:r>
              <a:rPr lang="el-GR" sz="2000" dirty="0" err="1">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φωτοϋποδοχείς</a:t>
            </a:r>
            <a:r>
              <a:rPr lang="el-GR"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a:t>
            </a:r>
            <a:endParaRPr lang="en-US"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endParaRPr>
          </a:p>
          <a:p>
            <a:pPr>
              <a:lnSpc>
                <a:spcPct val="80000"/>
              </a:lnSpc>
              <a:defRPr/>
            </a:pPr>
            <a:r>
              <a:rPr lang="el-GR" sz="20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Κύτταρα </a:t>
            </a:r>
            <a:r>
              <a:rPr lang="el-GR" sz="2000" b="1" dirty="0" err="1">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φωτοϋποδοχείς</a:t>
            </a:r>
            <a:r>
              <a:rPr lang="el-GR"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(τα ραβδία που είναι συγκεντρωμένα στην περιφέρεια του αμφιβληστροειδούς και ανιχνεύουν την ένταση του φωτός και τα </a:t>
            </a:r>
            <a:r>
              <a:rPr lang="el-GR" sz="2000" dirty="0" err="1">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κωνία</a:t>
            </a:r>
            <a:r>
              <a:rPr lang="el-GR"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που είναι συγκεντρωμένα στο κεντρικό </a:t>
            </a:r>
            <a:r>
              <a:rPr lang="el-GR" sz="2000" dirty="0" err="1">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βοθρίο</a:t>
            </a:r>
            <a:r>
              <a:rPr lang="el-GR"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του αμφιβληστροειδούς και ανιχνεύουν το χρώμα), </a:t>
            </a:r>
            <a:r>
              <a:rPr lang="el-GR" sz="2000" i="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Στηρικτικά κύτταρα</a:t>
            </a:r>
            <a:endParaRPr lang="en-US"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endParaRPr>
          </a:p>
          <a:p>
            <a:pPr>
              <a:lnSpc>
                <a:spcPct val="80000"/>
              </a:lnSpc>
              <a:defRPr/>
            </a:pPr>
            <a:r>
              <a:rPr lang="el-GR" sz="2000" b="1"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Νευρικά κύτταρα</a:t>
            </a:r>
            <a:r>
              <a:rPr lang="el-GR" sz="2000" dirty="0">
                <a:solidFill>
                  <a:schemeClr val="bg2">
                    <a:lumMod val="50000"/>
                  </a:schemeClr>
                </a:solidFill>
                <a:effectLst>
                  <a:outerShdw blurRad="38100" dist="38100" dir="2700000" algn="tl">
                    <a:srgbClr val="000000">
                      <a:alpha val="43137"/>
                    </a:srgbClr>
                  </a:outerShdw>
                </a:effectLst>
                <a:latin typeface="Comic Sans MS" panose="030F0702030302020204" pitchFamily="66" charset="0"/>
              </a:rPr>
              <a:t> (δίπολα κύτταρα, γαγγλιακά κύτταρα που σχηματίζουν τις νευρικές ίνες του οπτικού νεύρου</a:t>
            </a:r>
            <a:r>
              <a:rPr lang="el-GR" sz="2000" dirty="0">
                <a:solidFill>
                  <a:srgbClr val="FF9900"/>
                </a:solidFill>
                <a:effectLst>
                  <a:outerShdw blurRad="38100" dist="38100" dir="2700000" algn="tl">
                    <a:srgbClr val="000000">
                      <a:alpha val="43137"/>
                    </a:srgbClr>
                  </a:outerShdw>
                </a:effectLst>
                <a:latin typeface="Comic Sans MS" panose="030F0702030302020204" pitchFamily="66" charset="0"/>
              </a:rPr>
              <a:t>).</a:t>
            </a:r>
            <a:endParaRPr lang="el-GR" sz="2000" dirty="0">
              <a:solidFill>
                <a:srgbClr val="FF9900"/>
              </a:solidFill>
              <a:effectLst>
                <a:outerShdw blurRad="38100" dist="38100" dir="2700000" algn="tl">
                  <a:srgbClr val="000000">
                    <a:alpha val="43137"/>
                  </a:srgbClr>
                </a:outerShdw>
              </a:effectLst>
              <a:latin typeface="Comic Sans MS" panose="030F0702030302020204" pitchFamily="66" charset="0"/>
            </a:endParaRPr>
          </a:p>
        </p:txBody>
      </p:sp>
      <p:pic>
        <p:nvPicPr>
          <p:cNvPr id="40963" name="Picture 8" descr="EE020b"/>
          <p:cNvPicPr>
            <a:picLocks noChangeAspect="1" noChangeArrowheads="1"/>
          </p:cNvPicPr>
          <p:nvPr/>
        </p:nvPicPr>
        <p:blipFill>
          <a:blip r:embed="rId1" cstate="print"/>
          <a:srcRect/>
          <a:stretch>
            <a:fillRect/>
          </a:stretch>
        </p:blipFill>
        <p:spPr bwMode="auto">
          <a:xfrm>
            <a:off x="3779912" y="3760788"/>
            <a:ext cx="4176464" cy="2622556"/>
          </a:xfrm>
          <a:prstGeom prst="rect">
            <a:avLst/>
          </a:prstGeom>
          <a:noFill/>
          <a:ln w="9525">
            <a:noFill/>
            <a:miter lim="800000"/>
            <a:headEnd/>
            <a:tailEnd/>
          </a:ln>
        </p:spPr>
      </p:pic>
      <p:pic>
        <p:nvPicPr>
          <p:cNvPr id="98314" name="Picture 10" descr="retina"/>
          <p:cNvPicPr>
            <a:picLocks noChangeAspect="1" noChangeArrowheads="1"/>
          </p:cNvPicPr>
          <p:nvPr/>
        </p:nvPicPr>
        <p:blipFill>
          <a:blip r:embed="rId2" cstate="print"/>
          <a:srcRect l="20161"/>
          <a:stretch>
            <a:fillRect/>
          </a:stretch>
        </p:blipFill>
        <p:spPr bwMode="auto">
          <a:xfrm>
            <a:off x="4283968" y="1052736"/>
            <a:ext cx="3600450" cy="259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98314"/>
                                        </p:tgtEl>
                                        <p:attrNameLst>
                                          <p:attrName>style.visibility</p:attrName>
                                        </p:attrNameLst>
                                      </p:cBhvr>
                                      <p:to>
                                        <p:strVal val="visible"/>
                                      </p:to>
                                    </p:set>
                                    <p:animEffect transition="in" filter="fade">
                                      <p:cBhvr>
                                        <p:cTn id="7" dur="1000"/>
                                        <p:tgtEl>
                                          <p:spTgt spid="98314"/>
                                        </p:tgtEl>
                                      </p:cBhvr>
                                    </p:animEffect>
                                    <p:anim calcmode="lin" valueType="num">
                                      <p:cBhvr>
                                        <p:cTn id="8" dur="1000" fill="hold"/>
                                        <p:tgtEl>
                                          <p:spTgt spid="98314"/>
                                        </p:tgtEl>
                                        <p:attrNameLst>
                                          <p:attrName>ppt_x</p:attrName>
                                        </p:attrNameLst>
                                      </p:cBhvr>
                                      <p:tavLst>
                                        <p:tav tm="0">
                                          <p:val>
                                            <p:strVal val="#ppt_x"/>
                                          </p:val>
                                        </p:tav>
                                        <p:tav tm="100000">
                                          <p:val>
                                            <p:strVal val="#ppt_x"/>
                                          </p:val>
                                        </p:tav>
                                      </p:tavLst>
                                    </p:anim>
                                    <p:anim calcmode="lin" valueType="num">
                                      <p:cBhvr>
                                        <p:cTn id="9" dur="1000" fill="hold"/>
                                        <p:tgtEl>
                                          <p:spTgt spid="983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pPr>
              <a:defRPr/>
            </a:pPr>
            <a:r>
              <a:rPr lang="el-GR" sz="3200" b="1" dirty="0">
                <a:solidFill>
                  <a:schemeClr val="accent6">
                    <a:lumMod val="75000"/>
                  </a:schemeClr>
                </a:solidFill>
                <a:effectLst>
                  <a:outerShdw blurRad="38100" dist="38100" dir="2700000" algn="tl">
                    <a:srgbClr val="000000">
                      <a:alpha val="43137"/>
                    </a:srgbClr>
                  </a:outerShdw>
                </a:effectLst>
                <a:latin typeface="Candara" panose="020E0502030303020204" pitchFamily="34" charset="0"/>
              </a:rPr>
              <a:t>Εμβρυολογική προέλευση του οφθαλμού</a:t>
            </a:r>
            <a:br>
              <a:rPr lang="el-GR" sz="3200" b="1" dirty="0">
                <a:solidFill>
                  <a:srgbClr val="FF0066"/>
                </a:solidFill>
                <a:latin typeface="Candara" panose="020E0502030303020204" pitchFamily="34" charset="0"/>
              </a:rPr>
            </a:br>
            <a:endParaRPr lang="el-GR" sz="3200" b="1" dirty="0">
              <a:solidFill>
                <a:srgbClr val="FF0066"/>
              </a:solidFill>
              <a:latin typeface="Candara" panose="020E0502030303020204" pitchFamily="34" charset="0"/>
            </a:endParaRPr>
          </a:p>
        </p:txBody>
      </p:sp>
      <p:sp>
        <p:nvSpPr>
          <p:cNvPr id="102403" name="Rectangle 3"/>
          <p:cNvSpPr>
            <a:spLocks noGrp="1" noChangeArrowheads="1"/>
          </p:cNvSpPr>
          <p:nvPr>
            <p:ph idx="1"/>
          </p:nvPr>
        </p:nvSpPr>
        <p:spPr>
          <a:xfrm>
            <a:off x="468313" y="1412875"/>
            <a:ext cx="7632079" cy="4530725"/>
          </a:xfrm>
        </p:spPr>
        <p:txBody>
          <a:bodyPr>
            <a:normAutofit fontScale="92500" lnSpcReduction="20000"/>
          </a:bodyPr>
          <a:lstStyle/>
          <a:p>
            <a:pPr>
              <a:lnSpc>
                <a:spcPct val="90000"/>
              </a:lnSpc>
              <a:defRPr/>
            </a:pPr>
            <a:r>
              <a:rPr lang="el-GR" sz="2400" dirty="0">
                <a:solidFill>
                  <a:schemeClr val="accent5">
                    <a:lumMod val="75000"/>
                  </a:schemeClr>
                </a:solidFill>
                <a:latin typeface="Candara" panose="020E0502030303020204" pitchFamily="34" charset="0"/>
              </a:rPr>
              <a:t>Ο αμφιβληστροειδής χιτώνας, το οπτικό νεύρο, το επιθήλιο της ίριδας και του ακτινωτού σώματος και ο σφιγκτήρας μυς της κόρης</a:t>
            </a:r>
            <a:r>
              <a:rPr lang="en-US" sz="2400" b="1" dirty="0">
                <a:solidFill>
                  <a:schemeClr val="accent5">
                    <a:lumMod val="75000"/>
                  </a:schemeClr>
                </a:solidFill>
                <a:latin typeface="Candara" panose="020E0502030303020204" pitchFamily="34" charset="0"/>
              </a:rPr>
              <a:t>, </a:t>
            </a:r>
            <a:r>
              <a:rPr lang="el-GR" sz="2400" b="1" i="1" dirty="0">
                <a:solidFill>
                  <a:schemeClr val="accent5">
                    <a:lumMod val="75000"/>
                  </a:schemeClr>
                </a:solidFill>
                <a:latin typeface="Candara" panose="020E0502030303020204" pitchFamily="34" charset="0"/>
              </a:rPr>
              <a:t>προέρχονται</a:t>
            </a:r>
            <a:r>
              <a:rPr lang="en-US" sz="2400" b="1" i="1" dirty="0">
                <a:solidFill>
                  <a:schemeClr val="accent5">
                    <a:lumMod val="75000"/>
                  </a:schemeClr>
                </a:solidFill>
                <a:latin typeface="Candara" panose="020E0502030303020204" pitchFamily="34" charset="0"/>
              </a:rPr>
              <a:t> </a:t>
            </a:r>
            <a:r>
              <a:rPr lang="el-GR" sz="2400" b="1" i="1" dirty="0">
                <a:solidFill>
                  <a:schemeClr val="accent5">
                    <a:lumMod val="75000"/>
                  </a:schemeClr>
                </a:solidFill>
                <a:latin typeface="Candara" panose="020E0502030303020204" pitchFamily="34" charset="0"/>
              </a:rPr>
              <a:t>από το Οπτικό </a:t>
            </a:r>
            <a:r>
              <a:rPr lang="el-GR" sz="2400" b="1" i="1" dirty="0" err="1">
                <a:solidFill>
                  <a:schemeClr val="accent5">
                    <a:lumMod val="75000"/>
                  </a:schemeClr>
                </a:solidFill>
                <a:latin typeface="Candara" panose="020E0502030303020204" pitchFamily="34" charset="0"/>
              </a:rPr>
              <a:t>Κυστίδιο</a:t>
            </a:r>
            <a:r>
              <a:rPr lang="en-US" sz="2400" i="1" dirty="0">
                <a:solidFill>
                  <a:schemeClr val="accent5">
                    <a:lumMod val="75000"/>
                  </a:schemeClr>
                </a:solidFill>
                <a:latin typeface="Candara" panose="020E0502030303020204" pitchFamily="34" charset="0"/>
              </a:rPr>
              <a:t> </a:t>
            </a:r>
            <a:r>
              <a:rPr lang="el-GR" sz="2400" dirty="0">
                <a:solidFill>
                  <a:schemeClr val="accent5">
                    <a:lumMod val="75000"/>
                  </a:schemeClr>
                </a:solidFill>
                <a:latin typeface="Candara" panose="020E0502030303020204" pitchFamily="34" charset="0"/>
              </a:rPr>
              <a:t>(είναι εγκόλπωση τμήματος του πρόσθιου εγκεφαλικού </a:t>
            </a:r>
            <a:r>
              <a:rPr lang="el-GR" sz="2400" dirty="0" err="1">
                <a:solidFill>
                  <a:schemeClr val="accent5">
                    <a:lumMod val="75000"/>
                  </a:schemeClr>
                </a:solidFill>
                <a:latin typeface="Candara" panose="020E0502030303020204" pitchFamily="34" charset="0"/>
              </a:rPr>
              <a:t>κυστιδίου</a:t>
            </a:r>
            <a:r>
              <a:rPr lang="el-GR" sz="2400" dirty="0">
                <a:solidFill>
                  <a:schemeClr val="accent5">
                    <a:lumMod val="75000"/>
                  </a:schemeClr>
                </a:solidFill>
                <a:latin typeface="Candara" panose="020E0502030303020204" pitchFamily="34" charset="0"/>
              </a:rPr>
              <a:t> την 4 ½ εβδομάδα)</a:t>
            </a:r>
            <a:endParaRPr lang="en-US" sz="2400" dirty="0">
              <a:solidFill>
                <a:schemeClr val="accent5">
                  <a:lumMod val="75000"/>
                </a:schemeClr>
              </a:solidFill>
              <a:latin typeface="Candara" panose="020E0502030303020204" pitchFamily="34" charset="0"/>
            </a:endParaRPr>
          </a:p>
          <a:p>
            <a:pPr>
              <a:lnSpc>
                <a:spcPct val="90000"/>
              </a:lnSpc>
              <a:defRPr/>
            </a:pPr>
            <a:endParaRPr lang="en-US" sz="2400" dirty="0">
              <a:solidFill>
                <a:schemeClr val="accent5">
                  <a:lumMod val="75000"/>
                </a:schemeClr>
              </a:solidFill>
              <a:latin typeface="Candara" panose="020E0502030303020204" pitchFamily="34" charset="0"/>
            </a:endParaRPr>
          </a:p>
          <a:p>
            <a:pPr>
              <a:lnSpc>
                <a:spcPct val="90000"/>
              </a:lnSpc>
              <a:defRPr/>
            </a:pPr>
            <a:r>
              <a:rPr lang="el-GR" sz="2400" dirty="0">
                <a:solidFill>
                  <a:schemeClr val="accent5">
                    <a:lumMod val="75000"/>
                  </a:schemeClr>
                </a:solidFill>
                <a:latin typeface="Candara" panose="020E0502030303020204" pitchFamily="34" charset="0"/>
              </a:rPr>
              <a:t>Ο Φακός</a:t>
            </a:r>
            <a:r>
              <a:rPr lang="en-US" sz="2400" dirty="0">
                <a:solidFill>
                  <a:schemeClr val="accent5">
                    <a:lumMod val="75000"/>
                  </a:schemeClr>
                </a:solidFill>
                <a:latin typeface="Candara" panose="020E0502030303020204" pitchFamily="34" charset="0"/>
              </a:rPr>
              <a:t> </a:t>
            </a:r>
            <a:r>
              <a:rPr lang="el-GR" sz="2400" b="1" i="1" dirty="0">
                <a:solidFill>
                  <a:schemeClr val="accent5">
                    <a:lumMod val="75000"/>
                  </a:schemeClr>
                </a:solidFill>
                <a:latin typeface="Candara" panose="020E0502030303020204" pitchFamily="34" charset="0"/>
              </a:rPr>
              <a:t>προέρχεται </a:t>
            </a:r>
            <a:r>
              <a:rPr lang="en-US" sz="2400" b="1" i="1" dirty="0">
                <a:solidFill>
                  <a:schemeClr val="accent5">
                    <a:lumMod val="75000"/>
                  </a:schemeClr>
                </a:solidFill>
                <a:latin typeface="Candara" panose="020E0502030303020204" pitchFamily="34" charset="0"/>
              </a:rPr>
              <a:t> </a:t>
            </a:r>
            <a:r>
              <a:rPr lang="el-GR" sz="2400" b="1" i="1" dirty="0">
                <a:solidFill>
                  <a:schemeClr val="accent5">
                    <a:lumMod val="75000"/>
                  </a:schemeClr>
                </a:solidFill>
                <a:latin typeface="Candara" panose="020E0502030303020204" pitchFamily="34" charset="0"/>
              </a:rPr>
              <a:t>από το </a:t>
            </a:r>
            <a:r>
              <a:rPr lang="el-GR" sz="2400" b="1" i="1" dirty="0" err="1">
                <a:solidFill>
                  <a:schemeClr val="accent5">
                    <a:lumMod val="75000"/>
                  </a:schemeClr>
                </a:solidFill>
                <a:latin typeface="Candara" panose="020E0502030303020204" pitchFamily="34" charset="0"/>
              </a:rPr>
              <a:t>Πλακόδιο</a:t>
            </a:r>
            <a:r>
              <a:rPr lang="el-GR" sz="2400" b="1" i="1" dirty="0">
                <a:solidFill>
                  <a:schemeClr val="accent5">
                    <a:lumMod val="75000"/>
                  </a:schemeClr>
                </a:solidFill>
                <a:latin typeface="Candara" panose="020E0502030303020204" pitchFamily="34" charset="0"/>
              </a:rPr>
              <a:t> του Φακού</a:t>
            </a:r>
            <a:br>
              <a:rPr lang="el-GR" sz="2400" b="1" dirty="0">
                <a:solidFill>
                  <a:schemeClr val="accent5">
                    <a:lumMod val="75000"/>
                  </a:schemeClr>
                </a:solidFill>
                <a:latin typeface="Candara" panose="020E0502030303020204" pitchFamily="34" charset="0"/>
              </a:rPr>
            </a:br>
            <a:r>
              <a:rPr lang="el-GR" sz="2400" dirty="0">
                <a:solidFill>
                  <a:schemeClr val="accent5">
                    <a:lumMod val="75000"/>
                  </a:schemeClr>
                </a:solidFill>
                <a:latin typeface="Candara" panose="020E0502030303020204" pitchFamily="34" charset="0"/>
              </a:rPr>
              <a:t> (είναι πάχυνση του </a:t>
            </a:r>
            <a:r>
              <a:rPr lang="el-GR" sz="2400" dirty="0" err="1">
                <a:solidFill>
                  <a:schemeClr val="accent5">
                    <a:lumMod val="75000"/>
                  </a:schemeClr>
                </a:solidFill>
                <a:latin typeface="Candara" panose="020E0502030303020204" pitchFamily="34" charset="0"/>
              </a:rPr>
              <a:t>επιπολής</a:t>
            </a:r>
            <a:r>
              <a:rPr lang="el-GR" sz="2400" dirty="0">
                <a:solidFill>
                  <a:schemeClr val="accent5">
                    <a:lumMod val="75000"/>
                  </a:schemeClr>
                </a:solidFill>
                <a:latin typeface="Candara" panose="020E0502030303020204" pitchFamily="34" charset="0"/>
              </a:rPr>
              <a:t> </a:t>
            </a:r>
            <a:r>
              <a:rPr lang="el-GR" sz="2400" dirty="0" err="1">
                <a:solidFill>
                  <a:schemeClr val="accent5">
                    <a:lumMod val="75000"/>
                  </a:schemeClr>
                </a:solidFill>
                <a:latin typeface="Candara" panose="020E0502030303020204" pitchFamily="34" charset="0"/>
              </a:rPr>
              <a:t>εξωδέρματος</a:t>
            </a:r>
            <a:r>
              <a:rPr lang="el-GR" sz="2400" dirty="0">
                <a:solidFill>
                  <a:schemeClr val="accent5">
                    <a:lumMod val="75000"/>
                  </a:schemeClr>
                </a:solidFill>
                <a:latin typeface="Candara" panose="020E0502030303020204" pitchFamily="34" charset="0"/>
              </a:rPr>
              <a:t> η οποία εγκολπώνεται) και στη συνέχεια γίνεται Οπτικό </a:t>
            </a:r>
            <a:r>
              <a:rPr lang="el-GR" sz="2400" dirty="0" err="1">
                <a:solidFill>
                  <a:schemeClr val="accent5">
                    <a:lumMod val="75000"/>
                  </a:schemeClr>
                </a:solidFill>
                <a:latin typeface="Candara" panose="020E0502030303020204" pitchFamily="34" charset="0"/>
              </a:rPr>
              <a:t>Κυστίδιο</a:t>
            </a:r>
            <a:endParaRPr lang="en-US" sz="2400" dirty="0">
              <a:solidFill>
                <a:schemeClr val="accent5">
                  <a:lumMod val="75000"/>
                </a:schemeClr>
              </a:solidFill>
              <a:latin typeface="Candara" panose="020E0502030303020204" pitchFamily="34" charset="0"/>
            </a:endParaRPr>
          </a:p>
          <a:p>
            <a:pPr>
              <a:lnSpc>
                <a:spcPct val="90000"/>
              </a:lnSpc>
              <a:defRPr/>
            </a:pPr>
            <a:endParaRPr lang="en-US" sz="2400" dirty="0">
              <a:solidFill>
                <a:schemeClr val="accent5">
                  <a:lumMod val="75000"/>
                </a:schemeClr>
              </a:solidFill>
              <a:latin typeface="Candara" panose="020E0502030303020204" pitchFamily="34" charset="0"/>
            </a:endParaRPr>
          </a:p>
          <a:p>
            <a:pPr>
              <a:lnSpc>
                <a:spcPct val="90000"/>
              </a:lnSpc>
              <a:defRPr/>
            </a:pPr>
            <a:r>
              <a:rPr lang="el-GR" sz="2400" dirty="0">
                <a:solidFill>
                  <a:schemeClr val="accent5">
                    <a:lumMod val="75000"/>
                  </a:schemeClr>
                </a:solidFill>
                <a:latin typeface="Candara" panose="020E0502030303020204" pitchFamily="34" charset="0"/>
              </a:rPr>
              <a:t>Ο κερατοειδής χιτώνας, ο σκληρός χιτώνας, ο χοριοειδής χιτώνας και ο συνδετικός ιστός της ίριδας και του ακτινωτού σώματος</a:t>
            </a:r>
            <a:r>
              <a:rPr lang="en-US" sz="2400" dirty="0">
                <a:solidFill>
                  <a:schemeClr val="accent5">
                    <a:lumMod val="75000"/>
                  </a:schemeClr>
                </a:solidFill>
                <a:latin typeface="Candara" panose="020E0502030303020204" pitchFamily="34" charset="0"/>
              </a:rPr>
              <a:t> </a:t>
            </a:r>
            <a:r>
              <a:rPr lang="el-GR" sz="2400" b="1" dirty="0">
                <a:solidFill>
                  <a:schemeClr val="accent5">
                    <a:lumMod val="75000"/>
                  </a:schemeClr>
                </a:solidFill>
                <a:latin typeface="Candara" panose="020E0502030303020204" pitchFamily="34" charset="0"/>
              </a:rPr>
              <a:t>Προέρχονται</a:t>
            </a:r>
            <a:r>
              <a:rPr lang="en-US" sz="2400" b="1" dirty="0">
                <a:solidFill>
                  <a:schemeClr val="accent5">
                    <a:lumMod val="75000"/>
                  </a:schemeClr>
                </a:solidFill>
                <a:latin typeface="Candara" panose="020E0502030303020204" pitchFamily="34" charset="0"/>
              </a:rPr>
              <a:t> </a:t>
            </a:r>
            <a:r>
              <a:rPr lang="el-GR" sz="2400" b="1" dirty="0">
                <a:solidFill>
                  <a:schemeClr val="accent5">
                    <a:lumMod val="75000"/>
                  </a:schemeClr>
                </a:solidFill>
                <a:latin typeface="Candara" panose="020E0502030303020204" pitchFamily="34" charset="0"/>
              </a:rPr>
              <a:t>Από το </a:t>
            </a:r>
            <a:r>
              <a:rPr lang="el-GR" sz="2400" b="1" dirty="0" err="1">
                <a:solidFill>
                  <a:schemeClr val="accent5">
                    <a:lumMod val="75000"/>
                  </a:schemeClr>
                </a:solidFill>
                <a:latin typeface="Candara" panose="020E0502030303020204" pitchFamily="34" charset="0"/>
              </a:rPr>
              <a:t>Μεσέγχυμα</a:t>
            </a:r>
            <a:r>
              <a:rPr lang="el-GR" sz="2400" b="1" dirty="0">
                <a:solidFill>
                  <a:schemeClr val="accent5">
                    <a:lumMod val="75000"/>
                  </a:schemeClr>
                </a:solidFill>
                <a:latin typeface="Candara" panose="020E0502030303020204" pitchFamily="34" charset="0"/>
              </a:rPr>
              <a:t> της Κεφαλής</a:t>
            </a:r>
            <a:br>
              <a:rPr lang="el-GR" sz="2400" b="1" dirty="0">
                <a:solidFill>
                  <a:schemeClr val="accent5">
                    <a:lumMod val="75000"/>
                  </a:schemeClr>
                </a:solidFill>
                <a:latin typeface="Candara" panose="020E0502030303020204" pitchFamily="34" charset="0"/>
              </a:rPr>
            </a:br>
            <a:br>
              <a:rPr lang="el-GR" sz="2400" b="1" dirty="0">
                <a:solidFill>
                  <a:schemeClr val="accent5">
                    <a:lumMod val="75000"/>
                  </a:schemeClr>
                </a:solidFill>
                <a:latin typeface="Candara" panose="020E0502030303020204" pitchFamily="34" charset="0"/>
              </a:rPr>
            </a:br>
            <a:endParaRPr lang="el-GR" sz="2400" b="1" dirty="0">
              <a:solidFill>
                <a:schemeClr val="accent5">
                  <a:lumMod val="75000"/>
                </a:schemeClr>
              </a:solidFill>
              <a:latin typeface="Candara" panose="020E0502030303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http://www.insightguides.com/docs/images/thickbox/c864fbd2-0df0-4fb1-928e-787e7ee87494.switzerland-winter-alps.jpg"/>
          <p:cNvPicPr>
            <a:picLocks noChangeAspect="1" noChangeArrowheads="1"/>
          </p:cNvPicPr>
          <p:nvPr/>
        </p:nvPicPr>
        <p:blipFill>
          <a:blip r:embed="rId1" cstate="print"/>
          <a:srcRect/>
          <a:stretch>
            <a:fillRect/>
          </a:stretch>
        </p:blipFill>
        <p:spPr bwMode="auto">
          <a:xfrm>
            <a:off x="179512" y="476672"/>
            <a:ext cx="7848872" cy="5581421"/>
          </a:xfrm>
          <a:prstGeom prst="rect">
            <a:avLst/>
          </a:prstGeom>
          <a:noFill/>
        </p:spPr>
      </p:pic>
      <p:pic>
        <p:nvPicPr>
          <p:cNvPr id="7" name="Picture 2" descr="http://www.arttravel.gr/images/arttravel/articles/details/36186-569-1(45).png"/>
          <p:cNvPicPr>
            <a:picLocks noChangeAspect="1" noChangeArrowheads="1"/>
          </p:cNvPicPr>
          <p:nvPr/>
        </p:nvPicPr>
        <p:blipFill>
          <a:blip r:embed="rId2" cstate="print"/>
          <a:srcRect/>
          <a:stretch>
            <a:fillRect/>
          </a:stretch>
        </p:blipFill>
        <p:spPr bwMode="auto">
          <a:xfrm>
            <a:off x="-3420888" y="-459432"/>
            <a:ext cx="13480343" cy="7605464"/>
          </a:xfrm>
          <a:prstGeom prst="rect">
            <a:avLst/>
          </a:prstGeom>
          <a:noFill/>
        </p:spPr>
      </p:pic>
      <p:sp>
        <p:nvSpPr>
          <p:cNvPr id="8" name="Rounded Rectangle 7"/>
          <p:cNvSpPr/>
          <p:nvPr/>
        </p:nvSpPr>
        <p:spPr>
          <a:xfrm>
            <a:off x="0" y="5943600"/>
            <a:ext cx="2448272"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dirty="0">
                <a:effectLst>
                  <a:outerShdw blurRad="38100" dist="38100" dir="2700000" algn="tl">
                    <a:srgbClr val="000000">
                      <a:alpha val="43137"/>
                    </a:srgbClr>
                  </a:outerShdw>
                </a:effectLst>
              </a:rPr>
              <a:t>Ευχαριστώ!</a:t>
            </a:r>
            <a:endParaRPr lang="el-GR" sz="24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ppt_x</p:attrName>
                                        </p:attrNameLst>
                                      </p:cBhvr>
                                      <p:tavLst>
                                        <p:tav tm="0">
                                          <p:val>
                                            <p:strVal val="#ppt_x"/>
                                          </p:val>
                                        </p:tav>
                                        <p:tav tm="100000">
                                          <p:val>
                                            <p:strVal val="#ppt_x"/>
                                          </p:val>
                                        </p:tav>
                                      </p:tavLst>
                                    </p:anim>
                                    <p:anim calcmode="lin" valueType="num">
                                      <p:cBhvr>
                                        <p:cTn id="14"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G:\NETTER CLINICAL ANATOMY\cd-netter\115.tif"/>
          <p:cNvPicPr>
            <a:picLocks noChangeAspect="1" noChangeArrowheads="1"/>
          </p:cNvPicPr>
          <p:nvPr/>
        </p:nvPicPr>
        <p:blipFill>
          <a:blip r:embed="rId1" cstate="print"/>
          <a:srcRect/>
          <a:stretch>
            <a:fillRect/>
          </a:stretch>
        </p:blipFill>
        <p:spPr bwMode="auto">
          <a:xfrm>
            <a:off x="144016" y="620688"/>
            <a:ext cx="5580112" cy="4774166"/>
          </a:xfrm>
          <a:prstGeom prst="rect">
            <a:avLst/>
          </a:prstGeom>
          <a:noFill/>
          <a:ln w="9525">
            <a:noFill/>
            <a:miter lim="800000"/>
            <a:headEnd/>
            <a:tailEnd/>
          </a:ln>
        </p:spPr>
      </p:pic>
      <p:pic>
        <p:nvPicPr>
          <p:cNvPr id="15364" name="Picture 4" descr="450141893_ebd30bf8e8"/>
          <p:cNvPicPr>
            <a:picLocks noChangeAspect="1" noChangeArrowheads="1"/>
          </p:cNvPicPr>
          <p:nvPr/>
        </p:nvPicPr>
        <p:blipFill>
          <a:blip r:embed="rId2" cstate="print"/>
          <a:srcRect/>
          <a:stretch>
            <a:fillRect/>
          </a:stretch>
        </p:blipFill>
        <p:spPr bwMode="auto">
          <a:xfrm>
            <a:off x="5724128" y="1231637"/>
            <a:ext cx="3085519" cy="381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1000"/>
                                        <p:tgtEl>
                                          <p:spTgt spid="15364"/>
                                        </p:tgtEl>
                                      </p:cBhvr>
                                    </p:animEffect>
                                    <p:anim calcmode="lin" valueType="num">
                                      <p:cBhvr>
                                        <p:cTn id="8" dur="1000" fill="hold"/>
                                        <p:tgtEl>
                                          <p:spTgt spid="15364"/>
                                        </p:tgtEl>
                                        <p:attrNameLst>
                                          <p:attrName>ppt_x</p:attrName>
                                        </p:attrNameLst>
                                      </p:cBhvr>
                                      <p:tavLst>
                                        <p:tav tm="0">
                                          <p:val>
                                            <p:strVal val="#ppt_x"/>
                                          </p:val>
                                        </p:tav>
                                        <p:tav tm="100000">
                                          <p:val>
                                            <p:strVal val="#ppt_x"/>
                                          </p:val>
                                        </p:tav>
                                      </p:tavLst>
                                    </p:anim>
                                    <p:anim calcmode="lin" valueType="num">
                                      <p:cBhvr>
                                        <p:cTn id="9" dur="1000" fill="hold"/>
                                        <p:tgtEl>
                                          <p:spTgt spid="15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051720" y="404664"/>
            <a:ext cx="3779912" cy="2832473"/>
          </a:xfrm>
          <a:prstGeom prst="rect">
            <a:avLst/>
          </a:prstGeom>
        </p:spPr>
      </p:pic>
      <p:sp>
        <p:nvSpPr>
          <p:cNvPr id="6" name="TextBox 5"/>
          <p:cNvSpPr txBox="1"/>
          <p:nvPr/>
        </p:nvSpPr>
        <p:spPr>
          <a:xfrm>
            <a:off x="611560" y="3620862"/>
            <a:ext cx="6912768" cy="2308324"/>
          </a:xfrm>
          <a:prstGeom prst="rect">
            <a:avLst/>
          </a:prstGeom>
          <a:noFill/>
        </p:spPr>
        <p:txBody>
          <a:bodyPr wrap="square">
            <a:spAutoFit/>
          </a:bodyPr>
          <a:lstStyle/>
          <a:p>
            <a:pPr>
              <a:buFont typeface="Arial" panose="020B0604020202020204" pitchFamily="34" charset="0"/>
              <a:buChar char="•"/>
            </a:pPr>
            <a:r>
              <a:rPr lang="el-GR" dirty="0"/>
              <a:t>Στο πρόσθιο τμήμα ο σκληρός μεταπίπτει σε ένα διαφανή ιστό που ονομάζεται κερατοειδής και είναι 0,5 </a:t>
            </a:r>
            <a:r>
              <a:rPr lang="el-GR" dirty="0" err="1"/>
              <a:t>μμ</a:t>
            </a:r>
            <a:r>
              <a:rPr lang="el-GR" dirty="0"/>
              <a:t> σε πάχος.</a:t>
            </a:r>
            <a:endParaRPr lang="el-GR" dirty="0"/>
          </a:p>
          <a:p>
            <a:pPr>
              <a:buFont typeface="Arial" panose="020B0604020202020204" pitchFamily="34" charset="0"/>
              <a:buChar char="•"/>
            </a:pPr>
            <a:r>
              <a:rPr lang="el-GR" dirty="0"/>
              <a:t>Αποτελείται από 5 στιβάδες</a:t>
            </a:r>
            <a:endParaRPr lang="el-GR" dirty="0"/>
          </a:p>
          <a:p>
            <a:pPr>
              <a:buFont typeface="Arial" panose="020B0604020202020204" pitchFamily="34" charset="0"/>
              <a:buChar char="•"/>
            </a:pPr>
            <a:r>
              <a:rPr lang="el-GR" dirty="0"/>
              <a:t>Φυσιολογικά δεν περιέχει αγγεία</a:t>
            </a:r>
            <a:endParaRPr lang="el-GR" dirty="0"/>
          </a:p>
          <a:p>
            <a:pPr>
              <a:buFont typeface="Arial" panose="020B0604020202020204" pitchFamily="34" charset="0"/>
              <a:buChar char="•"/>
            </a:pPr>
            <a:r>
              <a:rPr lang="el-GR" dirty="0"/>
              <a:t>Έχει καμπυλότητα και είναι από τις δομές του ματιού που συμβάλλουν στην εστίαση του φωτός πάνω στον αμφιβληστροειδή</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55576" y="3501008"/>
            <a:ext cx="6030416" cy="2862322"/>
          </a:xfrm>
          <a:prstGeom prst="rect">
            <a:avLst/>
          </a:prstGeom>
          <a:noFill/>
        </p:spPr>
        <p:txBody>
          <a:bodyPr wrap="square">
            <a:spAutoFit/>
          </a:bodyPr>
          <a:lstStyle/>
          <a:p>
            <a:pPr>
              <a:buFont typeface="Arial" panose="020B0604020202020204" pitchFamily="34" charset="0"/>
              <a:buChar char="•"/>
            </a:pPr>
            <a:endParaRPr lang="el-GR" dirty="0"/>
          </a:p>
          <a:p>
            <a:pPr>
              <a:buFont typeface="Arial" panose="020B0604020202020204" pitchFamily="34" charset="0"/>
              <a:buChar char="•"/>
            </a:pPr>
            <a:r>
              <a:rPr lang="el-GR" dirty="0"/>
              <a:t>Το “άσπρο” τμήμα του ματιού</a:t>
            </a:r>
            <a:endParaRPr lang="el-GR" dirty="0"/>
          </a:p>
          <a:p>
            <a:pPr>
              <a:buFont typeface="Arial" panose="020B0604020202020204" pitchFamily="34" charset="0"/>
              <a:buChar char="•"/>
            </a:pPr>
            <a:r>
              <a:rPr lang="el-GR" dirty="0"/>
              <a:t>Η πιο εξωτερική στιβάδα του οφθαλμού</a:t>
            </a:r>
            <a:endParaRPr lang="el-GR" dirty="0"/>
          </a:p>
          <a:p>
            <a:pPr>
              <a:buFont typeface="Arial" panose="020B0604020202020204" pitchFamily="34" charset="0"/>
              <a:buChar char="•"/>
            </a:pPr>
            <a:r>
              <a:rPr lang="el-GR" dirty="0"/>
              <a:t>1 </a:t>
            </a:r>
            <a:r>
              <a:rPr lang="el-GR" dirty="0" err="1"/>
              <a:t>μμ</a:t>
            </a:r>
            <a:r>
              <a:rPr lang="el-GR" dirty="0"/>
              <a:t> πάχος</a:t>
            </a:r>
            <a:endParaRPr lang="el-GR" dirty="0"/>
          </a:p>
          <a:p>
            <a:pPr>
              <a:buFont typeface="Arial" panose="020B0604020202020204" pitchFamily="34" charset="0"/>
              <a:buChar char="•"/>
            </a:pPr>
            <a:r>
              <a:rPr lang="el-GR" dirty="0"/>
              <a:t>Προστατεύει το περιεχόμενο του οφθαλμού και διατηρεί το σχήμα του</a:t>
            </a:r>
            <a:endParaRPr lang="el-GR" dirty="0"/>
          </a:p>
          <a:p>
            <a:pPr>
              <a:buFont typeface="Arial" panose="020B0604020202020204" pitchFamily="34" charset="0"/>
              <a:buChar char="•"/>
            </a:pPr>
            <a:r>
              <a:rPr lang="el-GR" dirty="0"/>
              <a:t>Στο πίσω μέρος έχει άνοιγμα για τη δίοδο του οπτικού νεύρου</a:t>
            </a:r>
            <a:endParaRPr lang="el-GR" dirty="0"/>
          </a:p>
          <a:p>
            <a:pPr>
              <a:buFont typeface="Arial" panose="020B0604020202020204" pitchFamily="34" charset="0"/>
              <a:buChar char="•"/>
            </a:pPr>
            <a:r>
              <a:rPr lang="el-GR" dirty="0"/>
              <a:t>Σε αυτό είναι κολλημένοι και οι τένοντες των μυών που κινούν τον οφθαλμό</a:t>
            </a:r>
            <a:endParaRPr lang="el-GR" dirty="0"/>
          </a:p>
        </p:txBody>
      </p:sp>
      <p:pic>
        <p:nvPicPr>
          <p:cNvPr id="4" name="Εικόνα 3"/>
          <p:cNvPicPr>
            <a:picLocks noChangeAspect="1"/>
          </p:cNvPicPr>
          <p:nvPr/>
        </p:nvPicPr>
        <p:blipFill>
          <a:blip r:embed="rId1"/>
          <a:stretch>
            <a:fillRect/>
          </a:stretch>
        </p:blipFill>
        <p:spPr>
          <a:xfrm>
            <a:off x="1835696" y="404664"/>
            <a:ext cx="4221088" cy="316306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Εικόνα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11760" y="645389"/>
            <a:ext cx="3419872" cy="2562678"/>
          </a:xfrm>
          <a:prstGeom prst="rect">
            <a:avLst/>
          </a:prstGeom>
        </p:spPr>
      </p:pic>
      <p:sp>
        <p:nvSpPr>
          <p:cNvPr id="9" name="TextBox 8"/>
          <p:cNvSpPr txBox="1"/>
          <p:nvPr/>
        </p:nvSpPr>
        <p:spPr>
          <a:xfrm>
            <a:off x="1259632" y="3856379"/>
            <a:ext cx="6174432" cy="2356232"/>
          </a:xfrm>
          <a:prstGeom prst="rect">
            <a:avLst/>
          </a:prstGeom>
          <a:noFill/>
        </p:spPr>
        <p:txBody>
          <a:bodyPr wrap="square">
            <a:spAutoFit/>
          </a:bodyPr>
          <a:lstStyle/>
          <a:p>
            <a:pPr>
              <a:buFont typeface="Arial" panose="020B0604020202020204" pitchFamily="34" charset="0"/>
              <a:buChar char="•"/>
            </a:pPr>
            <a:r>
              <a:rPr lang="el-GR" dirty="0"/>
              <a:t>Είναι το χρωματιστό τμήμα του οφθαλμού</a:t>
            </a:r>
            <a:endParaRPr lang="el-GR" dirty="0"/>
          </a:p>
          <a:p>
            <a:pPr>
              <a:buFont typeface="Arial" panose="020B0604020202020204" pitchFamily="34" charset="0"/>
              <a:buChar char="•"/>
            </a:pPr>
            <a:r>
              <a:rPr lang="el-GR" dirty="0"/>
              <a:t>Στο κέντρο έχει μια οπή, την κόρη</a:t>
            </a:r>
            <a:endParaRPr lang="el-GR" dirty="0"/>
          </a:p>
          <a:p>
            <a:pPr>
              <a:buFont typeface="Arial" panose="020B0604020202020204" pitchFamily="34" charset="0"/>
              <a:buChar char="•"/>
            </a:pPr>
            <a:r>
              <a:rPr lang="el-GR" dirty="0"/>
              <a:t>Αποτελεί το όριο ανάμεσα στο πρόσθιο και στο οπίσθιο τμήμα του οφθαλμού</a:t>
            </a:r>
            <a:endParaRPr lang="el-GR" dirty="0"/>
          </a:p>
          <a:p>
            <a:pPr>
              <a:buFont typeface="Arial" panose="020B0604020202020204" pitchFamily="34" charset="0"/>
              <a:buChar char="•"/>
            </a:pPr>
            <a:r>
              <a:rPr lang="el-GR" dirty="0" err="1"/>
              <a:t>Περιεχέι</a:t>
            </a:r>
            <a:r>
              <a:rPr lang="el-GR" dirty="0"/>
              <a:t> μυϊκές ίνες που της επιτρέπουν να διαστέλλεται και να συστέλλεται αλλάζοντας το μέγεθος της κόρης και ταυτόχρονα την ποσότητα του φωτός που εισέρχεται στον οφθαλμό</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23728" y="380690"/>
            <a:ext cx="4067944" cy="3048310"/>
          </a:xfrm>
          <a:prstGeom prst="rect">
            <a:avLst/>
          </a:prstGeom>
        </p:spPr>
      </p:pic>
      <p:sp>
        <p:nvSpPr>
          <p:cNvPr id="5" name="TextBox 4"/>
          <p:cNvSpPr txBox="1"/>
          <p:nvPr/>
        </p:nvSpPr>
        <p:spPr>
          <a:xfrm>
            <a:off x="1331640" y="3940021"/>
            <a:ext cx="6030416" cy="2585323"/>
          </a:xfrm>
          <a:prstGeom prst="rect">
            <a:avLst/>
          </a:prstGeom>
          <a:noFill/>
        </p:spPr>
        <p:txBody>
          <a:bodyPr wrap="square">
            <a:spAutoFit/>
          </a:bodyPr>
          <a:lstStyle/>
          <a:p>
            <a:pPr>
              <a:buFont typeface="Arial" panose="020B0604020202020204" pitchFamily="34" charset="0"/>
              <a:buChar char="•"/>
            </a:pPr>
            <a:r>
              <a:rPr lang="el-GR" dirty="0"/>
              <a:t>Βρίσκεται πίσω από την ίριδα</a:t>
            </a:r>
            <a:endParaRPr lang="el-GR" dirty="0"/>
          </a:p>
          <a:p>
            <a:pPr>
              <a:buFont typeface="Arial" panose="020B0604020202020204" pitchFamily="34" charset="0"/>
              <a:buChar char="•"/>
            </a:pPr>
            <a:r>
              <a:rPr lang="el-GR" dirty="0"/>
              <a:t>Το σχήμα του μπορεί και μεταβάλλεται αλλάζοντας ταυτόχρονα τη διαθλαστική του ισχύ έτσι ώστε να επιτυγχάνεται πάντα η εστίαση πάνω στον αμφιβληστροειδή</a:t>
            </a:r>
            <a:endParaRPr lang="el-GR" dirty="0"/>
          </a:p>
          <a:p>
            <a:pPr>
              <a:buFont typeface="Arial" panose="020B0604020202020204" pitchFamily="34" charset="0"/>
              <a:buChar char="•"/>
            </a:pPr>
            <a:r>
              <a:rPr lang="el-GR" dirty="0"/>
              <a:t>Ουσιαστικά κρέμεται από ένα σύστημα πολύ </a:t>
            </a:r>
            <a:r>
              <a:rPr lang="el-GR" dirty="0" err="1"/>
              <a:t>λεπτωνινων</a:t>
            </a:r>
            <a:r>
              <a:rPr lang="el-GR" dirty="0"/>
              <a:t>, τη </a:t>
            </a:r>
            <a:r>
              <a:rPr lang="el-GR" dirty="0" err="1"/>
              <a:t>ζιννειο</a:t>
            </a:r>
            <a:r>
              <a:rPr lang="el-GR" dirty="0"/>
              <a:t> ζώνη</a:t>
            </a:r>
            <a:endParaRPr lang="el-GR" dirty="0"/>
          </a:p>
          <a:p>
            <a:pPr>
              <a:buFont typeface="Arial" panose="020B0604020202020204" pitchFamily="34" charset="0"/>
              <a:buChar char="•"/>
            </a:pPr>
            <a:r>
              <a:rPr lang="el-GR" dirty="0"/>
              <a:t>Μικροσκοπικοί μύες ελέγχουν την τάση αυτών των ινών και ταυτόχρονα το σχήμα του φακού</a:t>
            </a:r>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0</TotalTime>
  <Words>10914</Words>
  <Application>WPS Presentation</Application>
  <PresentationFormat>Προβολή στην οθόνη (4:3)</PresentationFormat>
  <Paragraphs>209</Paragraphs>
  <Slides>42</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42</vt:i4>
      </vt:variant>
    </vt:vector>
  </HeadingPairs>
  <TitlesOfParts>
    <vt:vector size="57" baseType="lpstr">
      <vt:lpstr>Arial</vt:lpstr>
      <vt:lpstr>SimSun</vt:lpstr>
      <vt:lpstr>Wingdings</vt:lpstr>
      <vt:lpstr>Verdana</vt:lpstr>
      <vt:lpstr>Wingdings 2</vt:lpstr>
      <vt:lpstr>Wingdings</vt:lpstr>
      <vt:lpstr>Wingdings</vt:lpstr>
      <vt:lpstr>Bookman Old Style</vt:lpstr>
      <vt:lpstr>Calibri</vt:lpstr>
      <vt:lpstr>Trebuchet MS</vt:lpstr>
      <vt:lpstr>Microsoft YaHei</vt:lpstr>
      <vt:lpstr>Arial Unicode MS</vt:lpstr>
      <vt:lpstr>Comic Sans MS</vt:lpstr>
      <vt:lpstr>Candara</vt:lpstr>
      <vt:lpstr>Opulent</vt:lpstr>
      <vt:lpstr>ΟΦΘΑΛΜΟΣ   ανατομία, ιστολογία, εμβρυολογία</vt:lpstr>
      <vt:lpstr>PowerPoint 演示文稿</vt:lpstr>
      <vt:lpstr>PowerPoint 演示文稿</vt:lpstr>
      <vt:lpstr>Οστά Οφθαλμικού Κόγχου</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Δακρυϊκή Συσκευή </vt:lpstr>
      <vt:lpstr>Μύες του Οφθαλμού:  </vt:lpstr>
      <vt:lpstr>PowerPoint 演示文稿</vt:lpstr>
      <vt:lpstr>ΑΝΑΤΟΜΙΚΗ ΔΟΜΗ ΤΟΥ ΟΦΘΑΛΜΙΚΟΥ ΒΟΛΒΟΥ</vt:lpstr>
      <vt:lpstr>PowerPoint 演示文稿</vt:lpstr>
      <vt:lpstr>Το τοίχωμα του οφθαλμικού βολβού αποτελείται από τρεις ομόκεντρους χιτώνες </vt:lpstr>
      <vt:lpstr>Αμφιβληστροειδησ χιτωνασ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Διαθλαστικά μέσα του οφθαλμού </vt:lpstr>
      <vt:lpstr>PowerPoint 演示文稿</vt:lpstr>
      <vt:lpstr>PowerPoint 演示文稿</vt:lpstr>
      <vt:lpstr>PowerPoint 演示文稿</vt:lpstr>
      <vt:lpstr>PowerPoint 演示文稿</vt:lpstr>
      <vt:lpstr>Ιστολογική δομή κερατοειδή χιτώνα </vt:lpstr>
      <vt:lpstr>Ιστολογική δομή αμφιβληστροειδή χιτώνα </vt:lpstr>
      <vt:lpstr>Εμβρυολογική προέλευση του οφθαλμού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ΟΦΘΑΛΜΟΣ  ανατομία, ιστολογία, εμβρυολογία</dc:title>
  <dc:creator>user</dc:creator>
  <cp:lastModifiedBy>Andrea Paola Rojas</cp:lastModifiedBy>
  <cp:revision>144</cp:revision>
  <dcterms:created xsi:type="dcterms:W3CDTF">2011-02-11T09:37:00Z</dcterms:created>
  <dcterms:modified xsi:type="dcterms:W3CDTF">2024-01-02T07:05:17Z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59ECE860FA684F1EA1D25CCC14A6C1D1_13</vt:lpwstr>
  </property>
  <property fmtid="{D5CDD505-2E9C-101B-9397-08002B2CF9AE}" pid="3" name="KSOProductBuildVer">
    <vt:lpwstr>1033-12.2.0.13359</vt:lpwstr>
  </property>
</Properties>
</file>