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4" r:id="rId2"/>
    <p:sldId id="258" r:id="rId3"/>
    <p:sldId id="259" r:id="rId4"/>
    <p:sldId id="260" r:id="rId5"/>
    <p:sldId id="275" r:id="rId6"/>
    <p:sldId id="272" r:id="rId7"/>
    <p:sldId id="263" r:id="rId8"/>
    <p:sldId id="264" r:id="rId9"/>
    <p:sldId id="279" r:id="rId10"/>
    <p:sldId id="280" r:id="rId11"/>
    <p:sldId id="265" r:id="rId12"/>
    <p:sldId id="281" r:id="rId13"/>
    <p:sldId id="282" r:id="rId14"/>
    <p:sldId id="283" r:id="rId15"/>
    <p:sldId id="284" r:id="rId16"/>
    <p:sldId id="267" r:id="rId17"/>
    <p:sldId id="273" r:id="rId18"/>
    <p:sldId id="286" r:id="rId19"/>
    <p:sldId id="285" r:id="rId20"/>
    <p:sldId id="287" r:id="rId21"/>
    <p:sldId id="276" r:id="rId22"/>
    <p:sldId id="277" r:id="rId23"/>
    <p:sldId id="289" r:id="rId24"/>
    <p:sldId id="268" r:id="rId25"/>
    <p:sldId id="270" r:id="rId26"/>
    <p:sldId id="271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29" autoAdjust="0"/>
  </p:normalViewPr>
  <p:slideViewPr>
    <p:cSldViewPr snapToGrid="0">
      <p:cViewPr varScale="1">
        <p:scale>
          <a:sx n="64" d="100"/>
          <a:sy n="64" d="100"/>
        </p:scale>
        <p:origin x="13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4C321-E768-4FE1-BBD8-35F047F4CBC0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67068B3-7281-441E-85CB-AD60484F21F4}">
      <dgm:prSet phldrT="[Text]" custT="1"/>
      <dgm:spPr/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Προσδιοριστικοί Παράγοντες της Ελαστικότητας της Ζήτησης</a:t>
          </a:r>
          <a:endParaRPr lang="en-GB" sz="2000" dirty="0">
            <a:solidFill>
              <a:schemeClr val="tx1"/>
            </a:solidFill>
          </a:endParaRPr>
        </a:p>
      </dgm:t>
    </dgm:pt>
    <dgm:pt modelId="{311457CC-E5DA-4C91-81E3-17DA38083A00}" type="parTrans" cxnId="{C45346CB-2897-4B99-90A9-E9F3A22152E8}">
      <dgm:prSet/>
      <dgm:spPr/>
      <dgm:t>
        <a:bodyPr/>
        <a:lstStyle/>
        <a:p>
          <a:endParaRPr lang="en-GB"/>
        </a:p>
      </dgm:t>
    </dgm:pt>
    <dgm:pt modelId="{9B12BD45-8F65-4378-8490-D97D6814FDF3}" type="sibTrans" cxnId="{C45346CB-2897-4B99-90A9-E9F3A22152E8}">
      <dgm:prSet/>
      <dgm:spPr/>
      <dgm:t>
        <a:bodyPr/>
        <a:lstStyle/>
        <a:p>
          <a:endParaRPr lang="en-GB"/>
        </a:p>
      </dgm:t>
    </dgm:pt>
    <dgm:pt modelId="{686A4161-302B-44C9-9F1C-50D880B17480}">
      <dgm:prSet phldrT="[Text]" custT="1"/>
      <dgm:spPr/>
      <dgm:t>
        <a:bodyPr/>
        <a:lstStyle/>
        <a:p>
          <a:r>
            <a:rPr lang="el-GR" sz="2100" dirty="0" smtClean="0">
              <a:solidFill>
                <a:schemeClr val="tx1"/>
              </a:solidFill>
            </a:rPr>
            <a:t>Αναγκαιότητα του αγαθού</a:t>
          </a:r>
          <a:endParaRPr lang="en-GB" sz="2100" dirty="0">
            <a:solidFill>
              <a:schemeClr val="tx1"/>
            </a:solidFill>
          </a:endParaRPr>
        </a:p>
      </dgm:t>
    </dgm:pt>
    <dgm:pt modelId="{75A1BF5B-4F58-475D-A7AC-A5618E330123}" type="parTrans" cxnId="{F0EBE963-0EF1-46CF-A9E0-BE8434A535AF}">
      <dgm:prSet/>
      <dgm:spPr/>
      <dgm:t>
        <a:bodyPr/>
        <a:lstStyle/>
        <a:p>
          <a:endParaRPr lang="en-GB"/>
        </a:p>
      </dgm:t>
    </dgm:pt>
    <dgm:pt modelId="{2EF3B624-FDD6-4FB2-9AE7-043AC8592789}" type="sibTrans" cxnId="{F0EBE963-0EF1-46CF-A9E0-BE8434A535AF}">
      <dgm:prSet/>
      <dgm:spPr/>
      <dgm:t>
        <a:bodyPr/>
        <a:lstStyle/>
        <a:p>
          <a:endParaRPr lang="en-GB"/>
        </a:p>
      </dgm:t>
    </dgm:pt>
    <dgm:pt modelId="{B0052A86-E9E3-45A7-8159-05545B4FF2DF}">
      <dgm:prSet phldrT="[Text]" custT="1"/>
      <dgm:spPr/>
      <dgm:t>
        <a:bodyPr/>
        <a:lstStyle/>
        <a:p>
          <a:r>
            <a:rPr lang="el-GR" sz="2100" dirty="0" smtClean="0">
              <a:solidFill>
                <a:schemeClr val="tx1"/>
              </a:solidFill>
            </a:rPr>
            <a:t>Ύπαρξη στενών υποκατάστατων</a:t>
          </a:r>
          <a:endParaRPr lang="en-GB" sz="2100" dirty="0">
            <a:solidFill>
              <a:schemeClr val="tx1"/>
            </a:solidFill>
          </a:endParaRPr>
        </a:p>
      </dgm:t>
    </dgm:pt>
    <dgm:pt modelId="{2A8DAC09-D00D-444D-AA7B-812349FEF2D9}" type="parTrans" cxnId="{41FE9DF3-F7E7-44A7-B890-9267EB5C01C2}">
      <dgm:prSet/>
      <dgm:spPr/>
      <dgm:t>
        <a:bodyPr/>
        <a:lstStyle/>
        <a:p>
          <a:endParaRPr lang="en-GB"/>
        </a:p>
      </dgm:t>
    </dgm:pt>
    <dgm:pt modelId="{DF2D7F93-8BEF-4A46-A58F-209A54B504F9}" type="sibTrans" cxnId="{41FE9DF3-F7E7-44A7-B890-9267EB5C01C2}">
      <dgm:prSet/>
      <dgm:spPr/>
      <dgm:t>
        <a:bodyPr/>
        <a:lstStyle/>
        <a:p>
          <a:endParaRPr lang="en-GB"/>
        </a:p>
      </dgm:t>
    </dgm:pt>
    <dgm:pt modelId="{B4B0AA07-33CC-4349-9FAF-5ADD88AD468C}">
      <dgm:prSet phldrT="[Text]" custT="1"/>
      <dgm:spPr/>
      <dgm:t>
        <a:bodyPr/>
        <a:lstStyle/>
        <a:p>
          <a:r>
            <a:rPr lang="el-GR" sz="2100" dirty="0" smtClean="0">
              <a:solidFill>
                <a:schemeClr val="tx1"/>
              </a:solidFill>
            </a:rPr>
            <a:t>Χρονική περίοδος</a:t>
          </a:r>
          <a:endParaRPr lang="en-GB" sz="2100" dirty="0">
            <a:solidFill>
              <a:schemeClr val="tx1"/>
            </a:solidFill>
          </a:endParaRPr>
        </a:p>
      </dgm:t>
    </dgm:pt>
    <dgm:pt modelId="{A980E91E-2F7C-4C44-A822-A13625A0A740}" type="parTrans" cxnId="{2D09DC78-109B-49EF-A85B-3ACD5672165E}">
      <dgm:prSet/>
      <dgm:spPr/>
      <dgm:t>
        <a:bodyPr/>
        <a:lstStyle/>
        <a:p>
          <a:endParaRPr lang="en-GB"/>
        </a:p>
      </dgm:t>
    </dgm:pt>
    <dgm:pt modelId="{BD4BC0AE-B5CF-4CAB-8E35-3733ACB08B00}" type="sibTrans" cxnId="{2D09DC78-109B-49EF-A85B-3ACD5672165E}">
      <dgm:prSet/>
      <dgm:spPr/>
      <dgm:t>
        <a:bodyPr/>
        <a:lstStyle/>
        <a:p>
          <a:endParaRPr lang="en-GB"/>
        </a:p>
      </dgm:t>
    </dgm:pt>
    <dgm:pt modelId="{01810EB2-F5F7-4B89-A8FB-0F17DF97DB71}">
      <dgm:prSet custT="1"/>
      <dgm:spPr/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Δαπάνη για το αγαθό ως % του εισοδήματος</a:t>
          </a:r>
          <a:endParaRPr lang="en-GB" sz="2000" dirty="0">
            <a:solidFill>
              <a:schemeClr val="tx1"/>
            </a:solidFill>
          </a:endParaRPr>
        </a:p>
      </dgm:t>
    </dgm:pt>
    <dgm:pt modelId="{C77BEB69-B4AE-4B23-8F17-84C56E596CAA}" type="parTrans" cxnId="{9DB93F76-4A39-4AD9-870E-2E8B5BB82C3C}">
      <dgm:prSet/>
      <dgm:spPr/>
      <dgm:t>
        <a:bodyPr/>
        <a:lstStyle/>
        <a:p>
          <a:endParaRPr lang="en-GB"/>
        </a:p>
      </dgm:t>
    </dgm:pt>
    <dgm:pt modelId="{1382101A-D33C-41A6-ADD7-CA31C972FF69}" type="sibTrans" cxnId="{9DB93F76-4A39-4AD9-870E-2E8B5BB82C3C}">
      <dgm:prSet/>
      <dgm:spPr/>
      <dgm:t>
        <a:bodyPr/>
        <a:lstStyle/>
        <a:p>
          <a:endParaRPr lang="en-GB"/>
        </a:p>
      </dgm:t>
    </dgm:pt>
    <dgm:pt modelId="{40D5B25F-A94F-4734-9417-170840FE61A8}">
      <dgm:prSet custT="1"/>
      <dgm:spPr/>
      <dgm:t>
        <a:bodyPr/>
        <a:lstStyle/>
        <a:p>
          <a:r>
            <a:rPr lang="el-GR" sz="2100" dirty="0" smtClean="0">
              <a:solidFill>
                <a:schemeClr val="tx1"/>
              </a:solidFill>
            </a:rPr>
            <a:t>Εθισμοί και εξαρτήσεις</a:t>
          </a:r>
          <a:endParaRPr lang="en-GB" sz="2100" dirty="0">
            <a:solidFill>
              <a:schemeClr val="tx1"/>
            </a:solidFill>
          </a:endParaRPr>
        </a:p>
      </dgm:t>
    </dgm:pt>
    <dgm:pt modelId="{066AC033-9E51-4E05-9EFE-6323B27D95B0}" type="parTrans" cxnId="{88B92D51-5F0F-4FC2-9869-B9D394348055}">
      <dgm:prSet/>
      <dgm:spPr/>
      <dgm:t>
        <a:bodyPr/>
        <a:lstStyle/>
        <a:p>
          <a:endParaRPr lang="en-GB"/>
        </a:p>
      </dgm:t>
    </dgm:pt>
    <dgm:pt modelId="{DA824051-CCB5-4B78-B771-7476FAF15168}" type="sibTrans" cxnId="{88B92D51-5F0F-4FC2-9869-B9D394348055}">
      <dgm:prSet/>
      <dgm:spPr/>
      <dgm:t>
        <a:bodyPr/>
        <a:lstStyle/>
        <a:p>
          <a:endParaRPr lang="en-GB"/>
        </a:p>
      </dgm:t>
    </dgm:pt>
    <dgm:pt modelId="{C820FB33-4FE9-46C1-B700-69A3A086B59C}" type="pres">
      <dgm:prSet presAssocID="{D6E4C321-E768-4FE1-BBD8-35F047F4C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A6F919D-3408-475C-9D37-F3447F495B7A}" type="pres">
      <dgm:prSet presAssocID="{467068B3-7281-441E-85CB-AD60484F21F4}" presName="hierRoot1" presStyleCnt="0">
        <dgm:presLayoutVars>
          <dgm:hierBranch val="init"/>
        </dgm:presLayoutVars>
      </dgm:prSet>
      <dgm:spPr/>
    </dgm:pt>
    <dgm:pt modelId="{56BB983B-7DE6-4ECE-96E3-0DBD8A482A8D}" type="pres">
      <dgm:prSet presAssocID="{467068B3-7281-441E-85CB-AD60484F21F4}" presName="rootComposite1" presStyleCnt="0"/>
      <dgm:spPr/>
    </dgm:pt>
    <dgm:pt modelId="{97D749BA-EC37-49DF-84D5-D913C21D3709}" type="pres">
      <dgm:prSet presAssocID="{467068B3-7281-441E-85CB-AD60484F21F4}" presName="rootText1" presStyleLbl="node0" presStyleIdx="0" presStyleCnt="1" custScaleX="127978" custScaleY="13597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464B1F-7013-4A57-B8DD-A716706B7355}" type="pres">
      <dgm:prSet presAssocID="{467068B3-7281-441E-85CB-AD60484F21F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0179807-F78F-4DE3-8C5D-EE8E0284C9E5}" type="pres">
      <dgm:prSet presAssocID="{467068B3-7281-441E-85CB-AD60484F21F4}" presName="hierChild2" presStyleCnt="0"/>
      <dgm:spPr/>
    </dgm:pt>
    <dgm:pt modelId="{83EE8B1F-462C-44C1-A94C-5855C02867CA}" type="pres">
      <dgm:prSet presAssocID="{75A1BF5B-4F58-475D-A7AC-A5618E330123}" presName="Name37" presStyleLbl="parChTrans1D2" presStyleIdx="0" presStyleCnt="5"/>
      <dgm:spPr/>
      <dgm:t>
        <a:bodyPr/>
        <a:lstStyle/>
        <a:p>
          <a:endParaRPr lang="en-GB"/>
        </a:p>
      </dgm:t>
    </dgm:pt>
    <dgm:pt modelId="{6A2713E3-9146-4858-8A96-194C1496BB3B}" type="pres">
      <dgm:prSet presAssocID="{686A4161-302B-44C9-9F1C-50D880B17480}" presName="hierRoot2" presStyleCnt="0">
        <dgm:presLayoutVars>
          <dgm:hierBranch val="init"/>
        </dgm:presLayoutVars>
      </dgm:prSet>
      <dgm:spPr/>
    </dgm:pt>
    <dgm:pt modelId="{48F6BE79-F5B7-4FBB-8C9C-88512E0A8BEE}" type="pres">
      <dgm:prSet presAssocID="{686A4161-302B-44C9-9F1C-50D880B17480}" presName="rootComposite" presStyleCnt="0"/>
      <dgm:spPr/>
    </dgm:pt>
    <dgm:pt modelId="{136F467A-83AC-4F27-B168-EA61ED9ADA6F}" type="pres">
      <dgm:prSet presAssocID="{686A4161-302B-44C9-9F1C-50D880B17480}" presName="rootText" presStyleLbl="node2" presStyleIdx="0" presStyleCnt="5" custScaleY="107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FBFB9E-22D2-436C-872D-C40DEE392A36}" type="pres">
      <dgm:prSet presAssocID="{686A4161-302B-44C9-9F1C-50D880B17480}" presName="rootConnector" presStyleLbl="node2" presStyleIdx="0" presStyleCnt="5"/>
      <dgm:spPr/>
      <dgm:t>
        <a:bodyPr/>
        <a:lstStyle/>
        <a:p>
          <a:endParaRPr lang="en-GB"/>
        </a:p>
      </dgm:t>
    </dgm:pt>
    <dgm:pt modelId="{4AFA9FFD-67E7-4E4F-9B5B-E7362EE0A1AC}" type="pres">
      <dgm:prSet presAssocID="{686A4161-302B-44C9-9F1C-50D880B17480}" presName="hierChild4" presStyleCnt="0"/>
      <dgm:spPr/>
    </dgm:pt>
    <dgm:pt modelId="{4724898C-3774-42CF-A866-1BEE42A6A015}" type="pres">
      <dgm:prSet presAssocID="{686A4161-302B-44C9-9F1C-50D880B17480}" presName="hierChild5" presStyleCnt="0"/>
      <dgm:spPr/>
    </dgm:pt>
    <dgm:pt modelId="{69489BBF-E841-4BD7-85C5-DA20816E1B5A}" type="pres">
      <dgm:prSet presAssocID="{2A8DAC09-D00D-444D-AA7B-812349FEF2D9}" presName="Name37" presStyleLbl="parChTrans1D2" presStyleIdx="1" presStyleCnt="5"/>
      <dgm:spPr/>
      <dgm:t>
        <a:bodyPr/>
        <a:lstStyle/>
        <a:p>
          <a:endParaRPr lang="en-GB"/>
        </a:p>
      </dgm:t>
    </dgm:pt>
    <dgm:pt modelId="{19BBF4B2-346C-4905-B5FA-CE528F5283A4}" type="pres">
      <dgm:prSet presAssocID="{B0052A86-E9E3-45A7-8159-05545B4FF2DF}" presName="hierRoot2" presStyleCnt="0">
        <dgm:presLayoutVars>
          <dgm:hierBranch val="init"/>
        </dgm:presLayoutVars>
      </dgm:prSet>
      <dgm:spPr/>
    </dgm:pt>
    <dgm:pt modelId="{AB893B7D-4E20-46B8-8B6C-7C4146A6FF7C}" type="pres">
      <dgm:prSet presAssocID="{B0052A86-E9E3-45A7-8159-05545B4FF2DF}" presName="rootComposite" presStyleCnt="0"/>
      <dgm:spPr/>
    </dgm:pt>
    <dgm:pt modelId="{DDAB8BCB-5452-4033-B235-2B4F114739F7}" type="pres">
      <dgm:prSet presAssocID="{B0052A86-E9E3-45A7-8159-05545B4FF2DF}" presName="rootText" presStyleLbl="node2" presStyleIdx="1" presStyleCnt="5" custScaleY="107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9F3A20C-328C-44BD-B0C6-64F8DA47A512}" type="pres">
      <dgm:prSet presAssocID="{B0052A86-E9E3-45A7-8159-05545B4FF2DF}" presName="rootConnector" presStyleLbl="node2" presStyleIdx="1" presStyleCnt="5"/>
      <dgm:spPr/>
      <dgm:t>
        <a:bodyPr/>
        <a:lstStyle/>
        <a:p>
          <a:endParaRPr lang="en-GB"/>
        </a:p>
      </dgm:t>
    </dgm:pt>
    <dgm:pt modelId="{B4FC5C75-6D76-4805-A0F1-D981E589D6B4}" type="pres">
      <dgm:prSet presAssocID="{B0052A86-E9E3-45A7-8159-05545B4FF2DF}" presName="hierChild4" presStyleCnt="0"/>
      <dgm:spPr/>
    </dgm:pt>
    <dgm:pt modelId="{7DF0FC04-BEA6-42D8-B8A7-EE8996D359CC}" type="pres">
      <dgm:prSet presAssocID="{B0052A86-E9E3-45A7-8159-05545B4FF2DF}" presName="hierChild5" presStyleCnt="0"/>
      <dgm:spPr/>
    </dgm:pt>
    <dgm:pt modelId="{5BBEF84F-58A9-495C-BBFA-66904BB1CC4B}" type="pres">
      <dgm:prSet presAssocID="{A980E91E-2F7C-4C44-A822-A13625A0A740}" presName="Name37" presStyleLbl="parChTrans1D2" presStyleIdx="2" presStyleCnt="5"/>
      <dgm:spPr/>
      <dgm:t>
        <a:bodyPr/>
        <a:lstStyle/>
        <a:p>
          <a:endParaRPr lang="en-GB"/>
        </a:p>
      </dgm:t>
    </dgm:pt>
    <dgm:pt modelId="{26CBC80F-CDC1-4816-A128-2A69FC64F754}" type="pres">
      <dgm:prSet presAssocID="{B4B0AA07-33CC-4349-9FAF-5ADD88AD468C}" presName="hierRoot2" presStyleCnt="0">
        <dgm:presLayoutVars>
          <dgm:hierBranch val="init"/>
        </dgm:presLayoutVars>
      </dgm:prSet>
      <dgm:spPr/>
    </dgm:pt>
    <dgm:pt modelId="{ED10A9D1-C875-4712-97EE-A9F5C9BBCC02}" type="pres">
      <dgm:prSet presAssocID="{B4B0AA07-33CC-4349-9FAF-5ADD88AD468C}" presName="rootComposite" presStyleCnt="0"/>
      <dgm:spPr/>
    </dgm:pt>
    <dgm:pt modelId="{C61C143F-EF94-49A8-9C39-71B843D76D44}" type="pres">
      <dgm:prSet presAssocID="{B4B0AA07-33CC-4349-9FAF-5ADD88AD468C}" presName="rootText" presStyleLbl="node2" presStyleIdx="2" presStyleCnt="5" custScaleY="107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089DEC3-EDFC-4D75-8C3B-6D9C10958669}" type="pres">
      <dgm:prSet presAssocID="{B4B0AA07-33CC-4349-9FAF-5ADD88AD468C}" presName="rootConnector" presStyleLbl="node2" presStyleIdx="2" presStyleCnt="5"/>
      <dgm:spPr/>
      <dgm:t>
        <a:bodyPr/>
        <a:lstStyle/>
        <a:p>
          <a:endParaRPr lang="en-GB"/>
        </a:p>
      </dgm:t>
    </dgm:pt>
    <dgm:pt modelId="{E29954DB-D29A-4A85-AA7F-DFB61234AE16}" type="pres">
      <dgm:prSet presAssocID="{B4B0AA07-33CC-4349-9FAF-5ADD88AD468C}" presName="hierChild4" presStyleCnt="0"/>
      <dgm:spPr/>
    </dgm:pt>
    <dgm:pt modelId="{BCFE9F9D-0A57-42A0-A14D-ACFFB20A53A5}" type="pres">
      <dgm:prSet presAssocID="{B4B0AA07-33CC-4349-9FAF-5ADD88AD468C}" presName="hierChild5" presStyleCnt="0"/>
      <dgm:spPr/>
    </dgm:pt>
    <dgm:pt modelId="{5FA24E15-75B6-48DA-991B-9703484B46F4}" type="pres">
      <dgm:prSet presAssocID="{C77BEB69-B4AE-4B23-8F17-84C56E596CAA}" presName="Name37" presStyleLbl="parChTrans1D2" presStyleIdx="3" presStyleCnt="5"/>
      <dgm:spPr/>
      <dgm:t>
        <a:bodyPr/>
        <a:lstStyle/>
        <a:p>
          <a:endParaRPr lang="en-GB"/>
        </a:p>
      </dgm:t>
    </dgm:pt>
    <dgm:pt modelId="{9B65CEA1-00FD-481F-BA19-9F64670EA401}" type="pres">
      <dgm:prSet presAssocID="{01810EB2-F5F7-4B89-A8FB-0F17DF97DB71}" presName="hierRoot2" presStyleCnt="0">
        <dgm:presLayoutVars>
          <dgm:hierBranch val="init"/>
        </dgm:presLayoutVars>
      </dgm:prSet>
      <dgm:spPr/>
    </dgm:pt>
    <dgm:pt modelId="{A70A4C75-DA53-4C85-A27C-38F3CA1633D0}" type="pres">
      <dgm:prSet presAssocID="{01810EB2-F5F7-4B89-A8FB-0F17DF97DB71}" presName="rootComposite" presStyleCnt="0"/>
      <dgm:spPr/>
    </dgm:pt>
    <dgm:pt modelId="{BF13C6BD-CDB2-4D15-AA4B-D6EF717438CC}" type="pres">
      <dgm:prSet presAssocID="{01810EB2-F5F7-4B89-A8FB-0F17DF97DB71}" presName="rootText" presStyleLbl="node2" presStyleIdx="3" presStyleCnt="5" custScaleY="107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1219AD-D3B3-4656-B49F-00C7CCB973BB}" type="pres">
      <dgm:prSet presAssocID="{01810EB2-F5F7-4B89-A8FB-0F17DF97DB71}" presName="rootConnector" presStyleLbl="node2" presStyleIdx="3" presStyleCnt="5"/>
      <dgm:spPr/>
      <dgm:t>
        <a:bodyPr/>
        <a:lstStyle/>
        <a:p>
          <a:endParaRPr lang="en-GB"/>
        </a:p>
      </dgm:t>
    </dgm:pt>
    <dgm:pt modelId="{EFD826C8-4190-48BF-83F4-CAFDA01AB3E5}" type="pres">
      <dgm:prSet presAssocID="{01810EB2-F5F7-4B89-A8FB-0F17DF97DB71}" presName="hierChild4" presStyleCnt="0"/>
      <dgm:spPr/>
    </dgm:pt>
    <dgm:pt modelId="{FB0C3C8C-9011-4D4C-A8CF-48A13E4A0C5D}" type="pres">
      <dgm:prSet presAssocID="{01810EB2-F5F7-4B89-A8FB-0F17DF97DB71}" presName="hierChild5" presStyleCnt="0"/>
      <dgm:spPr/>
    </dgm:pt>
    <dgm:pt modelId="{7F540364-D8AA-481D-86AF-A73BFD907492}" type="pres">
      <dgm:prSet presAssocID="{066AC033-9E51-4E05-9EFE-6323B27D95B0}" presName="Name37" presStyleLbl="parChTrans1D2" presStyleIdx="4" presStyleCnt="5"/>
      <dgm:spPr/>
      <dgm:t>
        <a:bodyPr/>
        <a:lstStyle/>
        <a:p>
          <a:endParaRPr lang="en-GB"/>
        </a:p>
      </dgm:t>
    </dgm:pt>
    <dgm:pt modelId="{6729E247-2173-4D45-9E13-D9357FCE6AF2}" type="pres">
      <dgm:prSet presAssocID="{40D5B25F-A94F-4734-9417-170840FE61A8}" presName="hierRoot2" presStyleCnt="0">
        <dgm:presLayoutVars>
          <dgm:hierBranch val="init"/>
        </dgm:presLayoutVars>
      </dgm:prSet>
      <dgm:spPr/>
    </dgm:pt>
    <dgm:pt modelId="{0415158F-D208-492F-B4A9-693E7B27771B}" type="pres">
      <dgm:prSet presAssocID="{40D5B25F-A94F-4734-9417-170840FE61A8}" presName="rootComposite" presStyleCnt="0"/>
      <dgm:spPr/>
    </dgm:pt>
    <dgm:pt modelId="{EE866173-702F-4151-8479-0955F00B862C}" type="pres">
      <dgm:prSet presAssocID="{40D5B25F-A94F-4734-9417-170840FE61A8}" presName="rootText" presStyleLbl="node2" presStyleIdx="4" presStyleCnt="5" custScaleY="107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D10556-8048-401F-94E1-8FBDB8191646}" type="pres">
      <dgm:prSet presAssocID="{40D5B25F-A94F-4734-9417-170840FE61A8}" presName="rootConnector" presStyleLbl="node2" presStyleIdx="4" presStyleCnt="5"/>
      <dgm:spPr/>
      <dgm:t>
        <a:bodyPr/>
        <a:lstStyle/>
        <a:p>
          <a:endParaRPr lang="en-GB"/>
        </a:p>
      </dgm:t>
    </dgm:pt>
    <dgm:pt modelId="{76441D56-B481-416E-9AE5-9BF7E214851C}" type="pres">
      <dgm:prSet presAssocID="{40D5B25F-A94F-4734-9417-170840FE61A8}" presName="hierChild4" presStyleCnt="0"/>
      <dgm:spPr/>
    </dgm:pt>
    <dgm:pt modelId="{F34D4D73-9566-4282-8EFD-5D6ACD26EBD1}" type="pres">
      <dgm:prSet presAssocID="{40D5B25F-A94F-4734-9417-170840FE61A8}" presName="hierChild5" presStyleCnt="0"/>
      <dgm:spPr/>
    </dgm:pt>
    <dgm:pt modelId="{1A68AF4C-6D82-4D76-A273-2605710FBC3F}" type="pres">
      <dgm:prSet presAssocID="{467068B3-7281-441E-85CB-AD60484F21F4}" presName="hierChild3" presStyleCnt="0"/>
      <dgm:spPr/>
    </dgm:pt>
  </dgm:ptLst>
  <dgm:cxnLst>
    <dgm:cxn modelId="{41FE9DF3-F7E7-44A7-B890-9267EB5C01C2}" srcId="{467068B3-7281-441E-85CB-AD60484F21F4}" destId="{B0052A86-E9E3-45A7-8159-05545B4FF2DF}" srcOrd="1" destOrd="0" parTransId="{2A8DAC09-D00D-444D-AA7B-812349FEF2D9}" sibTransId="{DF2D7F93-8BEF-4A46-A58F-209A54B504F9}"/>
    <dgm:cxn modelId="{53302580-7C8C-43F7-871B-32A6B9A519B6}" type="presOf" srcId="{B4B0AA07-33CC-4349-9FAF-5ADD88AD468C}" destId="{C61C143F-EF94-49A8-9C39-71B843D76D44}" srcOrd="0" destOrd="0" presId="urn:microsoft.com/office/officeart/2005/8/layout/orgChart1"/>
    <dgm:cxn modelId="{D864D2F9-F8A5-4190-80CB-C4E75B35D56B}" type="presOf" srcId="{B0052A86-E9E3-45A7-8159-05545B4FF2DF}" destId="{DDAB8BCB-5452-4033-B235-2B4F114739F7}" srcOrd="0" destOrd="0" presId="urn:microsoft.com/office/officeart/2005/8/layout/orgChart1"/>
    <dgm:cxn modelId="{88B92D51-5F0F-4FC2-9869-B9D394348055}" srcId="{467068B3-7281-441E-85CB-AD60484F21F4}" destId="{40D5B25F-A94F-4734-9417-170840FE61A8}" srcOrd="4" destOrd="0" parTransId="{066AC033-9E51-4E05-9EFE-6323B27D95B0}" sibTransId="{DA824051-CCB5-4B78-B771-7476FAF15168}"/>
    <dgm:cxn modelId="{ED0EEAE8-7F59-47D8-B8F7-EC6DE54C46E6}" type="presOf" srcId="{75A1BF5B-4F58-475D-A7AC-A5618E330123}" destId="{83EE8B1F-462C-44C1-A94C-5855C02867CA}" srcOrd="0" destOrd="0" presId="urn:microsoft.com/office/officeart/2005/8/layout/orgChart1"/>
    <dgm:cxn modelId="{F0EBE963-0EF1-46CF-A9E0-BE8434A535AF}" srcId="{467068B3-7281-441E-85CB-AD60484F21F4}" destId="{686A4161-302B-44C9-9F1C-50D880B17480}" srcOrd="0" destOrd="0" parTransId="{75A1BF5B-4F58-475D-A7AC-A5618E330123}" sibTransId="{2EF3B624-FDD6-4FB2-9AE7-043AC8592789}"/>
    <dgm:cxn modelId="{9DB93F76-4A39-4AD9-870E-2E8B5BB82C3C}" srcId="{467068B3-7281-441E-85CB-AD60484F21F4}" destId="{01810EB2-F5F7-4B89-A8FB-0F17DF97DB71}" srcOrd="3" destOrd="0" parTransId="{C77BEB69-B4AE-4B23-8F17-84C56E596CAA}" sibTransId="{1382101A-D33C-41A6-ADD7-CA31C972FF69}"/>
    <dgm:cxn modelId="{C45346CB-2897-4B99-90A9-E9F3A22152E8}" srcId="{D6E4C321-E768-4FE1-BBD8-35F047F4CBC0}" destId="{467068B3-7281-441E-85CB-AD60484F21F4}" srcOrd="0" destOrd="0" parTransId="{311457CC-E5DA-4C91-81E3-17DA38083A00}" sibTransId="{9B12BD45-8F65-4378-8490-D97D6814FDF3}"/>
    <dgm:cxn modelId="{5FF0D214-B503-4805-8D71-4A0F08751F07}" type="presOf" srcId="{686A4161-302B-44C9-9F1C-50D880B17480}" destId="{A7FBFB9E-22D2-436C-872D-C40DEE392A36}" srcOrd="1" destOrd="0" presId="urn:microsoft.com/office/officeart/2005/8/layout/orgChart1"/>
    <dgm:cxn modelId="{2D09DC78-109B-49EF-A85B-3ACD5672165E}" srcId="{467068B3-7281-441E-85CB-AD60484F21F4}" destId="{B4B0AA07-33CC-4349-9FAF-5ADD88AD468C}" srcOrd="2" destOrd="0" parTransId="{A980E91E-2F7C-4C44-A822-A13625A0A740}" sibTransId="{BD4BC0AE-B5CF-4CAB-8E35-3733ACB08B00}"/>
    <dgm:cxn modelId="{C656C992-897B-4B1E-8FB5-FB9BCE2CD2D7}" type="presOf" srcId="{40D5B25F-A94F-4734-9417-170840FE61A8}" destId="{54D10556-8048-401F-94E1-8FBDB8191646}" srcOrd="1" destOrd="0" presId="urn:microsoft.com/office/officeart/2005/8/layout/orgChart1"/>
    <dgm:cxn modelId="{A56C576A-3CA3-47F7-9625-AFFDA2B2A12D}" type="presOf" srcId="{B4B0AA07-33CC-4349-9FAF-5ADD88AD468C}" destId="{7089DEC3-EDFC-4D75-8C3B-6D9C10958669}" srcOrd="1" destOrd="0" presId="urn:microsoft.com/office/officeart/2005/8/layout/orgChart1"/>
    <dgm:cxn modelId="{7FEE0689-EDEF-477B-8522-EABE0F016B59}" type="presOf" srcId="{01810EB2-F5F7-4B89-A8FB-0F17DF97DB71}" destId="{4C1219AD-D3B3-4656-B49F-00C7CCB973BB}" srcOrd="1" destOrd="0" presId="urn:microsoft.com/office/officeart/2005/8/layout/orgChart1"/>
    <dgm:cxn modelId="{28441E1D-C1ED-48F4-B9D7-D3CA007F7B3D}" type="presOf" srcId="{C77BEB69-B4AE-4B23-8F17-84C56E596CAA}" destId="{5FA24E15-75B6-48DA-991B-9703484B46F4}" srcOrd="0" destOrd="0" presId="urn:microsoft.com/office/officeart/2005/8/layout/orgChart1"/>
    <dgm:cxn modelId="{15A242F3-0062-4CC9-9FBC-FFB7D3DE2A8C}" type="presOf" srcId="{B0052A86-E9E3-45A7-8159-05545B4FF2DF}" destId="{99F3A20C-328C-44BD-B0C6-64F8DA47A512}" srcOrd="1" destOrd="0" presId="urn:microsoft.com/office/officeart/2005/8/layout/orgChart1"/>
    <dgm:cxn modelId="{BE85D2FF-2CFB-42C9-9195-C7C8F8E09034}" type="presOf" srcId="{2A8DAC09-D00D-444D-AA7B-812349FEF2D9}" destId="{69489BBF-E841-4BD7-85C5-DA20816E1B5A}" srcOrd="0" destOrd="0" presId="urn:microsoft.com/office/officeart/2005/8/layout/orgChart1"/>
    <dgm:cxn modelId="{E5D64F9B-010A-408F-AD83-520041D06570}" type="presOf" srcId="{467068B3-7281-441E-85CB-AD60484F21F4}" destId="{97D749BA-EC37-49DF-84D5-D913C21D3709}" srcOrd="0" destOrd="0" presId="urn:microsoft.com/office/officeart/2005/8/layout/orgChart1"/>
    <dgm:cxn modelId="{70227D02-858D-49D1-AED3-68E693947C19}" type="presOf" srcId="{467068B3-7281-441E-85CB-AD60484F21F4}" destId="{51464B1F-7013-4A57-B8DD-A716706B7355}" srcOrd="1" destOrd="0" presId="urn:microsoft.com/office/officeart/2005/8/layout/orgChart1"/>
    <dgm:cxn modelId="{46AFE56A-18CA-4726-837E-F11BEDF53879}" type="presOf" srcId="{D6E4C321-E768-4FE1-BBD8-35F047F4CBC0}" destId="{C820FB33-4FE9-46C1-B700-69A3A086B59C}" srcOrd="0" destOrd="0" presId="urn:microsoft.com/office/officeart/2005/8/layout/orgChart1"/>
    <dgm:cxn modelId="{FD55EF3C-C227-4D6F-8BC8-37811841F97E}" type="presOf" srcId="{40D5B25F-A94F-4734-9417-170840FE61A8}" destId="{EE866173-702F-4151-8479-0955F00B862C}" srcOrd="0" destOrd="0" presId="urn:microsoft.com/office/officeart/2005/8/layout/orgChart1"/>
    <dgm:cxn modelId="{B853FE03-9897-4F0F-AA4B-D4E1FCD2DF37}" type="presOf" srcId="{A980E91E-2F7C-4C44-A822-A13625A0A740}" destId="{5BBEF84F-58A9-495C-BBFA-66904BB1CC4B}" srcOrd="0" destOrd="0" presId="urn:microsoft.com/office/officeart/2005/8/layout/orgChart1"/>
    <dgm:cxn modelId="{F084D01F-17F3-4A38-B039-ACC8A97E2090}" type="presOf" srcId="{066AC033-9E51-4E05-9EFE-6323B27D95B0}" destId="{7F540364-D8AA-481D-86AF-A73BFD907492}" srcOrd="0" destOrd="0" presId="urn:microsoft.com/office/officeart/2005/8/layout/orgChart1"/>
    <dgm:cxn modelId="{04854DF8-83FD-4342-943C-0D663BFF896E}" type="presOf" srcId="{686A4161-302B-44C9-9F1C-50D880B17480}" destId="{136F467A-83AC-4F27-B168-EA61ED9ADA6F}" srcOrd="0" destOrd="0" presId="urn:microsoft.com/office/officeart/2005/8/layout/orgChart1"/>
    <dgm:cxn modelId="{264F5243-9C4D-4125-B6B7-540230BDF611}" type="presOf" srcId="{01810EB2-F5F7-4B89-A8FB-0F17DF97DB71}" destId="{BF13C6BD-CDB2-4D15-AA4B-D6EF717438CC}" srcOrd="0" destOrd="0" presId="urn:microsoft.com/office/officeart/2005/8/layout/orgChart1"/>
    <dgm:cxn modelId="{5FB0A24B-2620-46BE-9C62-4DC1900A2F36}" type="presParOf" srcId="{C820FB33-4FE9-46C1-B700-69A3A086B59C}" destId="{CA6F919D-3408-475C-9D37-F3447F495B7A}" srcOrd="0" destOrd="0" presId="urn:microsoft.com/office/officeart/2005/8/layout/orgChart1"/>
    <dgm:cxn modelId="{02BD1AE6-D76D-4B74-A6F4-16E0FFA50B3A}" type="presParOf" srcId="{CA6F919D-3408-475C-9D37-F3447F495B7A}" destId="{56BB983B-7DE6-4ECE-96E3-0DBD8A482A8D}" srcOrd="0" destOrd="0" presId="urn:microsoft.com/office/officeart/2005/8/layout/orgChart1"/>
    <dgm:cxn modelId="{5A57C34C-2A75-47A6-86A3-DD73A1455156}" type="presParOf" srcId="{56BB983B-7DE6-4ECE-96E3-0DBD8A482A8D}" destId="{97D749BA-EC37-49DF-84D5-D913C21D3709}" srcOrd="0" destOrd="0" presId="urn:microsoft.com/office/officeart/2005/8/layout/orgChart1"/>
    <dgm:cxn modelId="{0035DFBF-AC4F-4D49-8479-83C5DD129414}" type="presParOf" srcId="{56BB983B-7DE6-4ECE-96E3-0DBD8A482A8D}" destId="{51464B1F-7013-4A57-B8DD-A716706B7355}" srcOrd="1" destOrd="0" presId="urn:microsoft.com/office/officeart/2005/8/layout/orgChart1"/>
    <dgm:cxn modelId="{9C25E959-84B2-4971-9A79-0E2BD3681441}" type="presParOf" srcId="{CA6F919D-3408-475C-9D37-F3447F495B7A}" destId="{30179807-F78F-4DE3-8C5D-EE8E0284C9E5}" srcOrd="1" destOrd="0" presId="urn:microsoft.com/office/officeart/2005/8/layout/orgChart1"/>
    <dgm:cxn modelId="{3B661C45-37BA-4452-B871-1158DADF4226}" type="presParOf" srcId="{30179807-F78F-4DE3-8C5D-EE8E0284C9E5}" destId="{83EE8B1F-462C-44C1-A94C-5855C02867CA}" srcOrd="0" destOrd="0" presId="urn:microsoft.com/office/officeart/2005/8/layout/orgChart1"/>
    <dgm:cxn modelId="{144268AC-131B-4346-AAAB-A26C7C24EEDC}" type="presParOf" srcId="{30179807-F78F-4DE3-8C5D-EE8E0284C9E5}" destId="{6A2713E3-9146-4858-8A96-194C1496BB3B}" srcOrd="1" destOrd="0" presId="urn:microsoft.com/office/officeart/2005/8/layout/orgChart1"/>
    <dgm:cxn modelId="{F7B641D4-FF1E-48ED-BE38-A1F08137D01D}" type="presParOf" srcId="{6A2713E3-9146-4858-8A96-194C1496BB3B}" destId="{48F6BE79-F5B7-4FBB-8C9C-88512E0A8BEE}" srcOrd="0" destOrd="0" presId="urn:microsoft.com/office/officeart/2005/8/layout/orgChart1"/>
    <dgm:cxn modelId="{EE1FEB93-9045-4EC6-B749-74F261C9A56C}" type="presParOf" srcId="{48F6BE79-F5B7-4FBB-8C9C-88512E0A8BEE}" destId="{136F467A-83AC-4F27-B168-EA61ED9ADA6F}" srcOrd="0" destOrd="0" presId="urn:microsoft.com/office/officeart/2005/8/layout/orgChart1"/>
    <dgm:cxn modelId="{7DB9F9A4-CC6F-4335-84AF-0C76CA5655E3}" type="presParOf" srcId="{48F6BE79-F5B7-4FBB-8C9C-88512E0A8BEE}" destId="{A7FBFB9E-22D2-436C-872D-C40DEE392A36}" srcOrd="1" destOrd="0" presId="urn:microsoft.com/office/officeart/2005/8/layout/orgChart1"/>
    <dgm:cxn modelId="{EC950147-85B3-4C58-8EB7-D441E10DE41F}" type="presParOf" srcId="{6A2713E3-9146-4858-8A96-194C1496BB3B}" destId="{4AFA9FFD-67E7-4E4F-9B5B-E7362EE0A1AC}" srcOrd="1" destOrd="0" presId="urn:microsoft.com/office/officeart/2005/8/layout/orgChart1"/>
    <dgm:cxn modelId="{A67DED75-ADA4-4C62-B430-B84BC63AD24E}" type="presParOf" srcId="{6A2713E3-9146-4858-8A96-194C1496BB3B}" destId="{4724898C-3774-42CF-A866-1BEE42A6A015}" srcOrd="2" destOrd="0" presId="urn:microsoft.com/office/officeart/2005/8/layout/orgChart1"/>
    <dgm:cxn modelId="{E64BC9CB-02B2-4A30-87DA-8449ADD322F5}" type="presParOf" srcId="{30179807-F78F-4DE3-8C5D-EE8E0284C9E5}" destId="{69489BBF-E841-4BD7-85C5-DA20816E1B5A}" srcOrd="2" destOrd="0" presId="urn:microsoft.com/office/officeart/2005/8/layout/orgChart1"/>
    <dgm:cxn modelId="{563C6790-ADB9-4B8F-A6E9-B4399D2F10DA}" type="presParOf" srcId="{30179807-F78F-4DE3-8C5D-EE8E0284C9E5}" destId="{19BBF4B2-346C-4905-B5FA-CE528F5283A4}" srcOrd="3" destOrd="0" presId="urn:microsoft.com/office/officeart/2005/8/layout/orgChart1"/>
    <dgm:cxn modelId="{031271E1-4807-4BEF-A75E-CD2755E1B5E9}" type="presParOf" srcId="{19BBF4B2-346C-4905-B5FA-CE528F5283A4}" destId="{AB893B7D-4E20-46B8-8B6C-7C4146A6FF7C}" srcOrd="0" destOrd="0" presId="urn:microsoft.com/office/officeart/2005/8/layout/orgChart1"/>
    <dgm:cxn modelId="{9DDDD5E8-DE8B-48CC-8C9C-579C2BB61753}" type="presParOf" srcId="{AB893B7D-4E20-46B8-8B6C-7C4146A6FF7C}" destId="{DDAB8BCB-5452-4033-B235-2B4F114739F7}" srcOrd="0" destOrd="0" presId="urn:microsoft.com/office/officeart/2005/8/layout/orgChart1"/>
    <dgm:cxn modelId="{82498F7C-75A3-4202-8BA2-7F720D2B447E}" type="presParOf" srcId="{AB893B7D-4E20-46B8-8B6C-7C4146A6FF7C}" destId="{99F3A20C-328C-44BD-B0C6-64F8DA47A512}" srcOrd="1" destOrd="0" presId="urn:microsoft.com/office/officeart/2005/8/layout/orgChart1"/>
    <dgm:cxn modelId="{58AA6D87-6820-4EA4-AA21-E4A629BD8B70}" type="presParOf" srcId="{19BBF4B2-346C-4905-B5FA-CE528F5283A4}" destId="{B4FC5C75-6D76-4805-A0F1-D981E589D6B4}" srcOrd="1" destOrd="0" presId="urn:microsoft.com/office/officeart/2005/8/layout/orgChart1"/>
    <dgm:cxn modelId="{4308F301-B4F1-4266-8A0E-7CA1F60DA8A5}" type="presParOf" srcId="{19BBF4B2-346C-4905-B5FA-CE528F5283A4}" destId="{7DF0FC04-BEA6-42D8-B8A7-EE8996D359CC}" srcOrd="2" destOrd="0" presId="urn:microsoft.com/office/officeart/2005/8/layout/orgChart1"/>
    <dgm:cxn modelId="{1CFFF568-7164-4408-92D0-C354613A03CF}" type="presParOf" srcId="{30179807-F78F-4DE3-8C5D-EE8E0284C9E5}" destId="{5BBEF84F-58A9-495C-BBFA-66904BB1CC4B}" srcOrd="4" destOrd="0" presId="urn:microsoft.com/office/officeart/2005/8/layout/orgChart1"/>
    <dgm:cxn modelId="{7E8474F4-08B9-4F00-859E-AD2AC733C7A4}" type="presParOf" srcId="{30179807-F78F-4DE3-8C5D-EE8E0284C9E5}" destId="{26CBC80F-CDC1-4816-A128-2A69FC64F754}" srcOrd="5" destOrd="0" presId="urn:microsoft.com/office/officeart/2005/8/layout/orgChart1"/>
    <dgm:cxn modelId="{54B432CF-7369-42FE-BC0A-CB74E74AC739}" type="presParOf" srcId="{26CBC80F-CDC1-4816-A128-2A69FC64F754}" destId="{ED10A9D1-C875-4712-97EE-A9F5C9BBCC02}" srcOrd="0" destOrd="0" presId="urn:microsoft.com/office/officeart/2005/8/layout/orgChart1"/>
    <dgm:cxn modelId="{78B76E90-1FB0-494F-B9BF-E6B60FCC2C1C}" type="presParOf" srcId="{ED10A9D1-C875-4712-97EE-A9F5C9BBCC02}" destId="{C61C143F-EF94-49A8-9C39-71B843D76D44}" srcOrd="0" destOrd="0" presId="urn:microsoft.com/office/officeart/2005/8/layout/orgChart1"/>
    <dgm:cxn modelId="{32B88847-4A5F-45EF-8C45-D5B68044D9A0}" type="presParOf" srcId="{ED10A9D1-C875-4712-97EE-A9F5C9BBCC02}" destId="{7089DEC3-EDFC-4D75-8C3B-6D9C10958669}" srcOrd="1" destOrd="0" presId="urn:microsoft.com/office/officeart/2005/8/layout/orgChart1"/>
    <dgm:cxn modelId="{401A0612-0E68-49CC-9B92-0434BBD22442}" type="presParOf" srcId="{26CBC80F-CDC1-4816-A128-2A69FC64F754}" destId="{E29954DB-D29A-4A85-AA7F-DFB61234AE16}" srcOrd="1" destOrd="0" presId="urn:microsoft.com/office/officeart/2005/8/layout/orgChart1"/>
    <dgm:cxn modelId="{D3DCA08F-1550-4351-8A02-495ACCCB63F3}" type="presParOf" srcId="{26CBC80F-CDC1-4816-A128-2A69FC64F754}" destId="{BCFE9F9D-0A57-42A0-A14D-ACFFB20A53A5}" srcOrd="2" destOrd="0" presId="urn:microsoft.com/office/officeart/2005/8/layout/orgChart1"/>
    <dgm:cxn modelId="{DD84697D-FC07-40F3-A69E-0328B2EDFCF4}" type="presParOf" srcId="{30179807-F78F-4DE3-8C5D-EE8E0284C9E5}" destId="{5FA24E15-75B6-48DA-991B-9703484B46F4}" srcOrd="6" destOrd="0" presId="urn:microsoft.com/office/officeart/2005/8/layout/orgChart1"/>
    <dgm:cxn modelId="{31E43F73-5E8A-4989-8B87-20EE966D1C57}" type="presParOf" srcId="{30179807-F78F-4DE3-8C5D-EE8E0284C9E5}" destId="{9B65CEA1-00FD-481F-BA19-9F64670EA401}" srcOrd="7" destOrd="0" presId="urn:microsoft.com/office/officeart/2005/8/layout/orgChart1"/>
    <dgm:cxn modelId="{C61A2AA7-474F-42B3-83FD-FCA0A7976521}" type="presParOf" srcId="{9B65CEA1-00FD-481F-BA19-9F64670EA401}" destId="{A70A4C75-DA53-4C85-A27C-38F3CA1633D0}" srcOrd="0" destOrd="0" presId="urn:microsoft.com/office/officeart/2005/8/layout/orgChart1"/>
    <dgm:cxn modelId="{7F0311CD-0727-44B5-9591-42054D12276A}" type="presParOf" srcId="{A70A4C75-DA53-4C85-A27C-38F3CA1633D0}" destId="{BF13C6BD-CDB2-4D15-AA4B-D6EF717438CC}" srcOrd="0" destOrd="0" presId="urn:microsoft.com/office/officeart/2005/8/layout/orgChart1"/>
    <dgm:cxn modelId="{D1695EB0-C7CC-4C66-A19D-3D9414AFE60A}" type="presParOf" srcId="{A70A4C75-DA53-4C85-A27C-38F3CA1633D0}" destId="{4C1219AD-D3B3-4656-B49F-00C7CCB973BB}" srcOrd="1" destOrd="0" presId="urn:microsoft.com/office/officeart/2005/8/layout/orgChart1"/>
    <dgm:cxn modelId="{D8140A58-1DA3-47CB-A425-69BAF9E7C923}" type="presParOf" srcId="{9B65CEA1-00FD-481F-BA19-9F64670EA401}" destId="{EFD826C8-4190-48BF-83F4-CAFDA01AB3E5}" srcOrd="1" destOrd="0" presId="urn:microsoft.com/office/officeart/2005/8/layout/orgChart1"/>
    <dgm:cxn modelId="{EF0C46DD-B42D-4158-B6E6-9D1D3556C6BD}" type="presParOf" srcId="{9B65CEA1-00FD-481F-BA19-9F64670EA401}" destId="{FB0C3C8C-9011-4D4C-A8CF-48A13E4A0C5D}" srcOrd="2" destOrd="0" presId="urn:microsoft.com/office/officeart/2005/8/layout/orgChart1"/>
    <dgm:cxn modelId="{9D83710F-226E-496F-8AFD-D1FF21A3730E}" type="presParOf" srcId="{30179807-F78F-4DE3-8C5D-EE8E0284C9E5}" destId="{7F540364-D8AA-481D-86AF-A73BFD907492}" srcOrd="8" destOrd="0" presId="urn:microsoft.com/office/officeart/2005/8/layout/orgChart1"/>
    <dgm:cxn modelId="{C634A2F6-4140-427B-851A-2F87178342A3}" type="presParOf" srcId="{30179807-F78F-4DE3-8C5D-EE8E0284C9E5}" destId="{6729E247-2173-4D45-9E13-D9357FCE6AF2}" srcOrd="9" destOrd="0" presId="urn:microsoft.com/office/officeart/2005/8/layout/orgChart1"/>
    <dgm:cxn modelId="{6AB2CEA0-07DC-4CEA-B646-33AA4254A5FF}" type="presParOf" srcId="{6729E247-2173-4D45-9E13-D9357FCE6AF2}" destId="{0415158F-D208-492F-B4A9-693E7B27771B}" srcOrd="0" destOrd="0" presId="urn:microsoft.com/office/officeart/2005/8/layout/orgChart1"/>
    <dgm:cxn modelId="{DEA37B07-2995-43A2-B804-BABC10B7D870}" type="presParOf" srcId="{0415158F-D208-492F-B4A9-693E7B27771B}" destId="{EE866173-702F-4151-8479-0955F00B862C}" srcOrd="0" destOrd="0" presId="urn:microsoft.com/office/officeart/2005/8/layout/orgChart1"/>
    <dgm:cxn modelId="{4C101813-BA5C-45A6-A38A-7E00452700A6}" type="presParOf" srcId="{0415158F-D208-492F-B4A9-693E7B27771B}" destId="{54D10556-8048-401F-94E1-8FBDB8191646}" srcOrd="1" destOrd="0" presId="urn:microsoft.com/office/officeart/2005/8/layout/orgChart1"/>
    <dgm:cxn modelId="{3DCB87D9-81A4-4FE7-90E7-2CDAF546A623}" type="presParOf" srcId="{6729E247-2173-4D45-9E13-D9357FCE6AF2}" destId="{76441D56-B481-416E-9AE5-9BF7E214851C}" srcOrd="1" destOrd="0" presId="urn:microsoft.com/office/officeart/2005/8/layout/orgChart1"/>
    <dgm:cxn modelId="{CE3FBE01-CC59-4855-8471-208BD2ECB89E}" type="presParOf" srcId="{6729E247-2173-4D45-9E13-D9357FCE6AF2}" destId="{F34D4D73-9566-4282-8EFD-5D6ACD26EBD1}" srcOrd="2" destOrd="0" presId="urn:microsoft.com/office/officeart/2005/8/layout/orgChart1"/>
    <dgm:cxn modelId="{AF906D64-B80F-49C3-B854-84C7113B2049}" type="presParOf" srcId="{CA6F919D-3408-475C-9D37-F3447F495B7A}" destId="{1A68AF4C-6D82-4D76-A273-2605710FBC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40364-D8AA-481D-86AF-A73BFD907492}">
      <dsp:nvSpPr>
        <dsp:cNvPr id="0" name=""/>
        <dsp:cNvSpPr/>
      </dsp:nvSpPr>
      <dsp:spPr>
        <a:xfrm>
          <a:off x="5257800" y="2045738"/>
          <a:ext cx="4356747" cy="37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2"/>
              </a:lnTo>
              <a:lnTo>
                <a:pt x="4356747" y="189032"/>
              </a:lnTo>
              <a:lnTo>
                <a:pt x="4356747" y="3780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24E15-75B6-48DA-991B-9703484B46F4}">
      <dsp:nvSpPr>
        <dsp:cNvPr id="0" name=""/>
        <dsp:cNvSpPr/>
      </dsp:nvSpPr>
      <dsp:spPr>
        <a:xfrm>
          <a:off x="5257800" y="2045738"/>
          <a:ext cx="2178373" cy="37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2"/>
              </a:lnTo>
              <a:lnTo>
                <a:pt x="2178373" y="189032"/>
              </a:lnTo>
              <a:lnTo>
                <a:pt x="2178373" y="3780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EF84F-58A9-495C-BBFA-66904BB1CC4B}">
      <dsp:nvSpPr>
        <dsp:cNvPr id="0" name=""/>
        <dsp:cNvSpPr/>
      </dsp:nvSpPr>
      <dsp:spPr>
        <a:xfrm>
          <a:off x="5212080" y="2045738"/>
          <a:ext cx="91440" cy="37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0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89BBF-E841-4BD7-85C5-DA20816E1B5A}">
      <dsp:nvSpPr>
        <dsp:cNvPr id="0" name=""/>
        <dsp:cNvSpPr/>
      </dsp:nvSpPr>
      <dsp:spPr>
        <a:xfrm>
          <a:off x="3079426" y="2045738"/>
          <a:ext cx="2178373" cy="378064"/>
        </a:xfrm>
        <a:custGeom>
          <a:avLst/>
          <a:gdLst/>
          <a:ahLst/>
          <a:cxnLst/>
          <a:rect l="0" t="0" r="0" b="0"/>
          <a:pathLst>
            <a:path>
              <a:moveTo>
                <a:pt x="2178373" y="0"/>
              </a:moveTo>
              <a:lnTo>
                <a:pt x="2178373" y="189032"/>
              </a:lnTo>
              <a:lnTo>
                <a:pt x="0" y="189032"/>
              </a:lnTo>
              <a:lnTo>
                <a:pt x="0" y="3780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E8B1F-462C-44C1-A94C-5855C02867CA}">
      <dsp:nvSpPr>
        <dsp:cNvPr id="0" name=""/>
        <dsp:cNvSpPr/>
      </dsp:nvSpPr>
      <dsp:spPr>
        <a:xfrm>
          <a:off x="901052" y="2045738"/>
          <a:ext cx="4356747" cy="378064"/>
        </a:xfrm>
        <a:custGeom>
          <a:avLst/>
          <a:gdLst/>
          <a:ahLst/>
          <a:cxnLst/>
          <a:rect l="0" t="0" r="0" b="0"/>
          <a:pathLst>
            <a:path>
              <a:moveTo>
                <a:pt x="4356747" y="0"/>
              </a:moveTo>
              <a:lnTo>
                <a:pt x="4356747" y="189032"/>
              </a:lnTo>
              <a:lnTo>
                <a:pt x="0" y="189032"/>
              </a:lnTo>
              <a:lnTo>
                <a:pt x="0" y="3780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749BA-EC37-49DF-84D5-D913C21D3709}">
      <dsp:nvSpPr>
        <dsp:cNvPr id="0" name=""/>
        <dsp:cNvSpPr/>
      </dsp:nvSpPr>
      <dsp:spPr>
        <a:xfrm>
          <a:off x="4105800" y="821735"/>
          <a:ext cx="2303999" cy="12240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Προσδιοριστικοί Παράγοντες της Ελαστικότητας της Ζήτησης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4105800" y="821735"/>
        <a:ext cx="2303999" cy="1224002"/>
      </dsp:txXfrm>
    </dsp:sp>
    <dsp:sp modelId="{136F467A-83AC-4F27-B168-EA61ED9ADA6F}">
      <dsp:nvSpPr>
        <dsp:cNvPr id="0" name=""/>
        <dsp:cNvSpPr/>
      </dsp:nvSpPr>
      <dsp:spPr>
        <a:xfrm>
          <a:off x="898" y="2423803"/>
          <a:ext cx="1800308" cy="9719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solidFill>
                <a:schemeClr val="tx1"/>
              </a:solidFill>
            </a:rPr>
            <a:t>Αναγκαιότητα του αγαθού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898" y="2423803"/>
        <a:ext cx="1800308" cy="971995"/>
      </dsp:txXfrm>
    </dsp:sp>
    <dsp:sp modelId="{DDAB8BCB-5452-4033-B235-2B4F114739F7}">
      <dsp:nvSpPr>
        <dsp:cNvPr id="0" name=""/>
        <dsp:cNvSpPr/>
      </dsp:nvSpPr>
      <dsp:spPr>
        <a:xfrm>
          <a:off x="2179272" y="2423803"/>
          <a:ext cx="1800308" cy="9719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solidFill>
                <a:schemeClr val="tx1"/>
              </a:solidFill>
            </a:rPr>
            <a:t>Ύπαρξη στενών υποκατάστατων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2179272" y="2423803"/>
        <a:ext cx="1800308" cy="971995"/>
      </dsp:txXfrm>
    </dsp:sp>
    <dsp:sp modelId="{C61C143F-EF94-49A8-9C39-71B843D76D44}">
      <dsp:nvSpPr>
        <dsp:cNvPr id="0" name=""/>
        <dsp:cNvSpPr/>
      </dsp:nvSpPr>
      <dsp:spPr>
        <a:xfrm>
          <a:off x="4357645" y="2423803"/>
          <a:ext cx="1800308" cy="9719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solidFill>
                <a:schemeClr val="tx1"/>
              </a:solidFill>
            </a:rPr>
            <a:t>Χρονική περίοδος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4357645" y="2423803"/>
        <a:ext cx="1800308" cy="971995"/>
      </dsp:txXfrm>
    </dsp:sp>
    <dsp:sp modelId="{BF13C6BD-CDB2-4D15-AA4B-D6EF717438CC}">
      <dsp:nvSpPr>
        <dsp:cNvPr id="0" name=""/>
        <dsp:cNvSpPr/>
      </dsp:nvSpPr>
      <dsp:spPr>
        <a:xfrm>
          <a:off x="6536019" y="2423803"/>
          <a:ext cx="1800308" cy="9719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Δαπάνη για το αγαθό ως % του εισοδήματος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6536019" y="2423803"/>
        <a:ext cx="1800308" cy="971995"/>
      </dsp:txXfrm>
    </dsp:sp>
    <dsp:sp modelId="{EE866173-702F-4151-8479-0955F00B862C}">
      <dsp:nvSpPr>
        <dsp:cNvPr id="0" name=""/>
        <dsp:cNvSpPr/>
      </dsp:nvSpPr>
      <dsp:spPr>
        <a:xfrm>
          <a:off x="8714392" y="2423803"/>
          <a:ext cx="1800308" cy="9719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solidFill>
                <a:schemeClr val="tx1"/>
              </a:solidFill>
            </a:rPr>
            <a:t>Εθισμοί και εξαρτήσεις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8714392" y="2423803"/>
        <a:ext cx="1800308" cy="971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BAC4-0B0D-4A93-8C4B-3BB9C69AE94A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81BB-7044-4E10-8999-3F485FBA82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6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τιμή και η ποσότητα ενός αγαθού διαμορφώνεται</a:t>
            </a:r>
            <a:r>
              <a:rPr lang="el-GR" baseline="0" dirty="0" smtClean="0"/>
              <a:t> στην αγορά από τις δυνάμεις της ζήτησης και της προσφοράς. Στο σημείο Α, η Ζήτηση για το αγαθό ισούται με την Προσφορά και η αγορά βρίσκεται σε ισορροπία. Οι καταναλωτές καταναλώνουν ποσότητα </a:t>
            </a:r>
            <a:r>
              <a:rPr lang="en-GB" baseline="0" dirty="0" smtClean="0"/>
              <a:t>Q1 </a:t>
            </a:r>
            <a:r>
              <a:rPr lang="el-GR" baseline="0" dirty="0" smtClean="0"/>
              <a:t>στην τιμή </a:t>
            </a:r>
            <a:r>
              <a:rPr lang="en-GB" baseline="0" dirty="0" smtClean="0"/>
              <a:t>P1.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1BB-7044-4E10-8999-3F485FBA82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9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1BB-7044-4E10-8999-3F485FBA82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8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Αυτός</a:t>
            </a:r>
            <a:r>
              <a:rPr lang="el-GR" baseline="0" dirty="0" smtClean="0"/>
              <a:t> ο αιτιακός μηχανισμός συναντάτε σχεδόν για όλα τα αγαθά και τις αγορές. Οι περιπτώσεις αγαθών που δεν υπακούν στο Νόμο της Ζήτησης είναι εξαιρετικά σπάνιες! Τα αγαθά αυτά λέγονται αγαθά </a:t>
            </a:r>
            <a:r>
              <a:rPr lang="en-GB" baseline="0" dirty="0" smtClean="0"/>
              <a:t>Giffen.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1BB-7044-4E10-8999-3F485FBA82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2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αγοραία ή συνολική καμπύλη ζήτησης προκύπτει ως το οριζόντιο άθροισμα των επιμέρους ατομικών καμπυλών ζήτησης.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1BB-7044-4E10-8999-3F485FBA82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1BB-7044-4E10-8999-3F485FBA82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0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Στο</a:t>
            </a:r>
            <a:r>
              <a:rPr lang="el-GR" baseline="0" dirty="0" smtClean="0"/>
              <a:t> παραπάνω παράδειγμα παρατηρούμε ότι η αύξηση της τιμής προκαλεί πολύ μεγάλη μείωση στη ζητούμενη ποσότητα του αγαθού Β, σε αντίθεση με το Α. Ο </a:t>
            </a:r>
            <a:r>
              <a:rPr lang="el-GR" b="1" baseline="0" dirty="0" smtClean="0"/>
              <a:t>βαθμός ανταπόκρισης του καταναλωτή</a:t>
            </a:r>
            <a:r>
              <a:rPr lang="el-GR" baseline="0" dirty="0" smtClean="0"/>
              <a:t> στις μεταβολές της τιμής διαφέρει.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1BB-7044-4E10-8999-3F485FBA824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3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1BB-7044-4E10-8999-3F485FBA824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Αναγκαιότητα</a:t>
            </a:r>
            <a:r>
              <a:rPr lang="el-GR" b="1" baseline="0" dirty="0" smtClean="0"/>
              <a:t> του αγαθού</a:t>
            </a:r>
            <a:r>
              <a:rPr lang="el-GR" baseline="0" dirty="0" smtClean="0"/>
              <a:t>: η ελαστικότητα της ζήτηση (Ε</a:t>
            </a:r>
            <a:r>
              <a:rPr lang="en-GB" baseline="0" dirty="0" smtClean="0"/>
              <a:t>d) </a:t>
            </a:r>
            <a:r>
              <a:rPr lang="el-GR" baseline="0" dirty="0" smtClean="0"/>
              <a:t>ενός αγαθού που ο καταναλωτής αντιλαμβάνεται ως αναγκαίο θα τείνει να είναι χαμηλή.</a:t>
            </a:r>
          </a:p>
          <a:p>
            <a:r>
              <a:rPr lang="el-GR" b="1" baseline="0" dirty="0" smtClean="0"/>
              <a:t>Ύπαρξη στενών υποκατάστατων</a:t>
            </a:r>
            <a:r>
              <a:rPr lang="el-GR" baseline="0" dirty="0" smtClean="0"/>
              <a:t>: συνεπάγεται υψηλή </a:t>
            </a:r>
            <a:r>
              <a:rPr lang="en-GB" baseline="0" dirty="0" smtClean="0"/>
              <a:t>Ed </a:t>
            </a:r>
            <a:r>
              <a:rPr lang="el-GR" baseline="0" dirty="0" smtClean="0"/>
              <a:t>γιατί ο καταναλωτής έχει πολλές επιλογές. Π.χ. σε μια ενδεχόμενη αύξηση της τιμής του αγαθού θα είναι σχετικά εύκολο να το υποκαταστήσει.</a:t>
            </a:r>
          </a:p>
          <a:p>
            <a:r>
              <a:rPr lang="el-GR" b="1" baseline="0" dirty="0" smtClean="0"/>
              <a:t>Χρονική περίοδος</a:t>
            </a:r>
            <a:r>
              <a:rPr lang="el-GR" baseline="0" dirty="0" smtClean="0"/>
              <a:t>: στη βραχυχρόνια περίοδο είναι πιο δύσκολο να αλλάξουμε τις καταναλωτικές συνήθειες και άρα η </a:t>
            </a:r>
            <a:r>
              <a:rPr lang="en-GB" baseline="0" dirty="0" smtClean="0"/>
              <a:t>Ed </a:t>
            </a:r>
            <a:r>
              <a:rPr lang="el-GR" baseline="0" dirty="0" smtClean="0"/>
              <a:t>θα είναι σχετικά χαμηλή.</a:t>
            </a:r>
          </a:p>
          <a:p>
            <a:r>
              <a:rPr lang="el-GR" b="1" baseline="0" dirty="0" smtClean="0"/>
              <a:t>Δαπάνη για το αγαθό ως % του εισοδήματος</a:t>
            </a:r>
            <a:r>
              <a:rPr lang="el-GR" baseline="0" dirty="0" smtClean="0"/>
              <a:t>: Όσο πιο υψηλή είναι η δαπάνη για το αγαθό ως % του εισοδήματος τόσο πιο πιθανόν είναι να αλλάξουμε την καταναλωτική συμπεριφορά μας ως προς αυτό το αγαθό.</a:t>
            </a:r>
          </a:p>
          <a:p>
            <a:r>
              <a:rPr lang="el-GR" b="1" baseline="0" dirty="0" smtClean="0"/>
              <a:t>Εθισμοί και εξαρτήσεις</a:t>
            </a:r>
            <a:r>
              <a:rPr lang="el-GR" baseline="0" dirty="0" smtClean="0"/>
              <a:t>: η </a:t>
            </a:r>
            <a:r>
              <a:rPr lang="en-GB" baseline="0" dirty="0" smtClean="0"/>
              <a:t>Ed </a:t>
            </a:r>
            <a:r>
              <a:rPr lang="el-GR" baseline="0" dirty="0" smtClean="0"/>
              <a:t>τέτοιων αγαθών είναι πολύ χαμηλή. Ο καταναλωτής είναι «εγκλωβισμένος» στην κατανάλωση τους.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281BB-7044-4E10-8999-3F485FBA824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5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6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7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9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7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7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47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582E-5004-413D-A482-CF2EEF703102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09AA-9675-4ED3-B08E-61EC7451F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066800"/>
            <a:ext cx="7886700" cy="2819400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>
                <a:latin typeface="+mn-lt"/>
              </a:rPr>
              <a:t>Η Ζήτηση των Αγαθών</a:t>
            </a:r>
            <a:endParaRPr lang="en-GB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1548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Οι προτιμήσεις των καταναλωτών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37" y="1647930"/>
            <a:ext cx="10882364" cy="452903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l-GR" dirty="0"/>
              <a:t>Οι </a:t>
            </a:r>
            <a:r>
              <a:rPr lang="el-GR" b="1" dirty="0"/>
              <a:t>προτιμήσεις των </a:t>
            </a:r>
            <a:r>
              <a:rPr lang="el-GR" b="1" dirty="0" smtClean="0"/>
              <a:t>καταναλωτών</a:t>
            </a:r>
            <a:r>
              <a:rPr lang="el-GR" dirty="0" smtClean="0"/>
              <a:t> μπορούν να μεταβληθούν εξαιτίας τεχνολογικών, πολιτικών, κοινωνικών ή άλλων λόγων.</a:t>
            </a:r>
          </a:p>
          <a:p>
            <a:pPr algn="just">
              <a:lnSpc>
                <a:spcPct val="100000"/>
              </a:lnSpc>
            </a:pPr>
            <a:r>
              <a:rPr lang="el-GR" dirty="0" smtClean="0"/>
              <a:t>Για παράδειγμα, η αυξημένη ευαισθησία σε ζητήματα προστασίας των ζωών έχει μειώσει τη ζήτηση για δερμάτινα ρούχα και γούνες τα τελευταία χρόνια.</a:t>
            </a:r>
          </a:p>
          <a:p>
            <a:pPr algn="just">
              <a:lnSpc>
                <a:spcPct val="100000"/>
              </a:lnSpc>
            </a:pPr>
            <a:r>
              <a:rPr lang="el-GR" dirty="0" smtClean="0"/>
              <a:t>Η </a:t>
            </a:r>
            <a:r>
              <a:rPr lang="el-GR" b="1" dirty="0" smtClean="0"/>
              <a:t>διαφήμιση</a:t>
            </a:r>
            <a:r>
              <a:rPr lang="el-GR" dirty="0" smtClean="0"/>
              <a:t> έχει επίσης ως στόχο όχι μόνο να ενημερώσει τους καταναλωτές αλλά και επηρεάσει τις προτιμήσεις τους. </a:t>
            </a:r>
          </a:p>
          <a:p>
            <a:pPr algn="just">
              <a:lnSpc>
                <a:spcPct val="100000"/>
              </a:lnSpc>
            </a:pPr>
            <a:r>
              <a:rPr lang="el-GR" dirty="0" smtClean="0"/>
              <a:t>Μια ευνοϊκή μεταβολή των προτιμήσεων των καταναλωτών θα </a:t>
            </a:r>
            <a:r>
              <a:rPr lang="el-GR" b="1" dirty="0" smtClean="0"/>
              <a:t>μετατοπίσει την </a:t>
            </a:r>
            <a:r>
              <a:rPr lang="el-GR" b="1" dirty="0"/>
              <a:t>καμπύλη ζήτησης</a:t>
            </a:r>
            <a:r>
              <a:rPr lang="el-GR" dirty="0"/>
              <a:t> των αγαθών αυτών </a:t>
            </a:r>
            <a:r>
              <a:rPr lang="el-GR" dirty="0" smtClean="0"/>
              <a:t>στα δεξιά</a:t>
            </a:r>
            <a:r>
              <a:rPr lang="el-GR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3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28601"/>
            <a:ext cx="8086620" cy="62547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Προτιμήσεις των καταναλωτών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94892" y="1752600"/>
            <a:ext cx="6627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01518" y="6019800"/>
            <a:ext cx="7628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499" y="2165866"/>
            <a:ext cx="5257800" cy="3276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9444" y="123348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Τιμή (</a:t>
            </a:r>
            <a:r>
              <a:rPr lang="en-GB" dirty="0" smtClean="0"/>
              <a:t>P)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756073" y="6169581"/>
            <a:ext cx="158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Ποσότητα (</a:t>
            </a:r>
            <a:r>
              <a:rPr lang="en-GB" dirty="0" smtClean="0"/>
              <a:t>Q)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08144" y="3761567"/>
            <a:ext cx="3202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10200" y="3741521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0269" y="3576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245371" y="60645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</a:t>
            </a:r>
            <a:endParaRPr lang="en-GB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10200" y="3731544"/>
            <a:ext cx="1378527" cy="99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09393" y="61139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45</a:t>
            </a:r>
            <a:endParaRPr lang="en-GB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05826" y="1894915"/>
            <a:ext cx="5257800" cy="3276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00272" y="3739154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21382" y="3168073"/>
            <a:ext cx="757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22836" y="4590473"/>
            <a:ext cx="729673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96489" y="2591290"/>
            <a:ext cx="5257800" cy="3276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99745" y="3783936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14591" y="6110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559258" y="3228077"/>
            <a:ext cx="774037" cy="13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820455" y="4599709"/>
            <a:ext cx="651827" cy="5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05844" y="2336984"/>
            <a:ext cx="3695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καμπύλη ζήτησης μετατοπίστηκε στα δεξιά. Η ζήτηση αυξήθηκε λόγω ευνοϊκής μεταβολής των προτιμήσεων των καταναλωτών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316812" y="3984432"/>
            <a:ext cx="1807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καμπύλη ζήτησης μετατοπίστηκε στα αριστερά. Η ζήτηση μειώθηκε (δυσμενής μεταβολή στις προτιμήσεις).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239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17404" cy="9210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Μελέτη Περίπτωσης: Το κάπνισμα στις γυναίκες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7881"/>
            <a:ext cx="10717404" cy="45390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Στις αρχές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 δεν ήταν αποδεκτό να καπνίζουν οι γυναίκες.</a:t>
            </a:r>
          </a:p>
          <a:p>
            <a:pPr algn="just"/>
            <a:r>
              <a:rPr lang="el-GR" dirty="0"/>
              <a:t>Μ</a:t>
            </a:r>
            <a:r>
              <a:rPr lang="el-GR" dirty="0" smtClean="0"/>
              <a:t>όνο το 5% των πωλήσεων τσιγάρων απευθυνόταν σε γυναίκες.</a:t>
            </a:r>
          </a:p>
          <a:p>
            <a:pPr algn="just"/>
            <a:r>
              <a:rPr lang="el-GR" dirty="0" smtClean="0"/>
              <a:t> Ωστόσο η καπνοβιομηχανία αντιλήφθηκε τις τεράστιες δυνατότητες επέκτασης της αγοράς τσιγάρων.</a:t>
            </a:r>
          </a:p>
          <a:p>
            <a:pPr algn="just"/>
            <a:r>
              <a:rPr lang="el-GR" dirty="0" smtClean="0"/>
              <a:t>Ο </a:t>
            </a:r>
            <a:r>
              <a:rPr lang="en-GB" b="1" dirty="0" smtClean="0"/>
              <a:t>Edward Bernays</a:t>
            </a:r>
            <a:r>
              <a:rPr lang="el-GR" dirty="0" smtClean="0"/>
              <a:t>, πρωτοπόρος των δημόσιων σχέσεων, προσλήφθηκε να σχεδιάσει καμπάνιες προώθησης του καπνίσματος στις γυναίκες.</a:t>
            </a:r>
          </a:p>
          <a:p>
            <a:pPr algn="just"/>
            <a:r>
              <a:rPr lang="el-GR" dirty="0" smtClean="0"/>
              <a:t>Το σλόγκαν </a:t>
            </a:r>
            <a:r>
              <a:rPr lang="en-GB" dirty="0" smtClean="0"/>
              <a:t>“</a:t>
            </a:r>
            <a:r>
              <a:rPr lang="en-GB" b="1" dirty="0" smtClean="0"/>
              <a:t>Torches of Freedom</a:t>
            </a:r>
            <a:r>
              <a:rPr lang="en-GB" dirty="0" smtClean="0"/>
              <a:t>” </a:t>
            </a:r>
            <a:r>
              <a:rPr lang="el-GR" dirty="0" smtClean="0"/>
              <a:t>είχε ως στόχο να συνδέσει το κάπνισμα με τη γυναικεία απελευθέρωση.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4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57" y="411981"/>
            <a:ext cx="4686300" cy="5968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373" y="321756"/>
            <a:ext cx="46863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435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Εισόδημα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6" y="1396722"/>
            <a:ext cx="10982848" cy="478024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l-GR" dirty="0" smtClean="0"/>
              <a:t>Το εισόδημα επηρεάζει την καταναλωτική συμπεριφορά.</a:t>
            </a:r>
          </a:p>
          <a:p>
            <a:pPr algn="just">
              <a:lnSpc>
                <a:spcPct val="100000"/>
              </a:lnSpc>
            </a:pPr>
            <a:r>
              <a:rPr lang="el-GR" dirty="0" smtClean="0"/>
              <a:t>Μια αύξηση του εισοδήματος θα οδηγήσει σε αύξηση της ζήτησης για αγαθά που ο καταναλωτής τα </a:t>
            </a:r>
            <a:r>
              <a:rPr lang="el-GR" b="1" dirty="0" smtClean="0"/>
              <a:t>αντιλαμβάνεται</a:t>
            </a:r>
            <a:r>
              <a:rPr lang="el-GR" dirty="0" smtClean="0"/>
              <a:t> ως καλύτερης ποιότητας (</a:t>
            </a:r>
            <a:r>
              <a:rPr lang="el-GR" b="1" dirty="0" smtClean="0"/>
              <a:t>κανονικά αγαθά</a:t>
            </a:r>
            <a:r>
              <a:rPr lang="el-GR" dirty="0" smtClean="0"/>
              <a:t>).</a:t>
            </a:r>
          </a:p>
          <a:p>
            <a:pPr algn="just">
              <a:lnSpc>
                <a:spcPct val="100000"/>
              </a:lnSpc>
            </a:pPr>
            <a:r>
              <a:rPr lang="el-GR" dirty="0" smtClean="0"/>
              <a:t>Και σε μείωση της ζήτησης αγαθών που τα </a:t>
            </a:r>
            <a:r>
              <a:rPr lang="el-GR" b="1" dirty="0" smtClean="0"/>
              <a:t>αντιλαμβάνεται</a:t>
            </a:r>
            <a:r>
              <a:rPr lang="el-GR" dirty="0" smtClean="0"/>
              <a:t> ως χαμηλότερης ποιότητας (</a:t>
            </a:r>
            <a:r>
              <a:rPr lang="el-GR" b="1" dirty="0" smtClean="0"/>
              <a:t>κατώτερα </a:t>
            </a:r>
            <a:r>
              <a:rPr lang="el-GR" b="1" dirty="0"/>
              <a:t>αγαθά</a:t>
            </a:r>
            <a:r>
              <a:rPr lang="el-GR" dirty="0"/>
              <a:t>). </a:t>
            </a:r>
            <a:endParaRPr lang="el-GR" dirty="0" smtClean="0"/>
          </a:p>
          <a:p>
            <a:pPr algn="just">
              <a:lnSpc>
                <a:spcPct val="100000"/>
              </a:lnSpc>
            </a:pPr>
            <a:r>
              <a:rPr lang="el-GR" dirty="0" smtClean="0"/>
              <a:t>Για παράδειγμα, η αύξηση του εισοδήματος μπορεί να οδηγήσει σε αύξηση της ζήτησης για βούτυρο και μείωση της ζήτησης για μαργαρίνη.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2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28601"/>
            <a:ext cx="8086620" cy="62547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Το εισόδημα του καταναλωτή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94892" y="1752600"/>
            <a:ext cx="6627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01518" y="6019800"/>
            <a:ext cx="7628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499" y="2165866"/>
            <a:ext cx="5257800" cy="3276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9444" y="123348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Τιμή (</a:t>
            </a:r>
            <a:r>
              <a:rPr lang="en-GB" dirty="0" smtClean="0"/>
              <a:t>P)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756073" y="6169581"/>
            <a:ext cx="158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Ποσότητα (</a:t>
            </a:r>
            <a:r>
              <a:rPr lang="en-GB" dirty="0" smtClean="0"/>
              <a:t>Q)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08144" y="3761567"/>
            <a:ext cx="3202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10200" y="3741521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0269" y="3576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245371" y="60645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</a:t>
            </a:r>
            <a:endParaRPr lang="en-GB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10200" y="3731544"/>
            <a:ext cx="1378527" cy="99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09393" y="61139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45</a:t>
            </a:r>
            <a:endParaRPr lang="en-GB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05826" y="1894915"/>
            <a:ext cx="5257800" cy="3276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00272" y="3739154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21382" y="3168073"/>
            <a:ext cx="757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22836" y="4590473"/>
            <a:ext cx="729673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96489" y="2591290"/>
            <a:ext cx="5257800" cy="3276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99745" y="3783936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14591" y="6110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559258" y="3228077"/>
            <a:ext cx="774037" cy="13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820455" y="4599709"/>
            <a:ext cx="651827" cy="5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61733" y="1959428"/>
            <a:ext cx="25560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καμπύλη ζήτησης μετατοπίστηκε στα δεξιά. Η ζήτηση αυξήθηκε λόγω αύξησης του εισοδήματος. Το αγαθό είναι κανονικό.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08407" y="3957931"/>
            <a:ext cx="18071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καμπύλη ζήτησης μετατοπίστηκε στα αριστερά. Η ζήτηση μειώθηκε παρότι το εισόδημα αυξήθηκε. Το αγαθό είναι κατώτερο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483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821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+mn-lt"/>
              </a:rPr>
              <a:t>Οι τιμές άλλων αγαθών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18" y="1587640"/>
            <a:ext cx="5074418" cy="455190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l-GR" b="1" dirty="0"/>
              <a:t>Υποκατάστατα</a:t>
            </a:r>
            <a:r>
              <a:rPr lang="el-GR" dirty="0"/>
              <a:t> είναι δύο (ή περισσότερα) αγαθά, όταν το ένα μπορεί να χρησιμοποιηθεί αντί του άλλου (ή άλλων), για </a:t>
            </a:r>
            <a:r>
              <a:rPr lang="el-GR" dirty="0" smtClean="0"/>
              <a:t>να ικανοποιηθεί η </a:t>
            </a:r>
            <a:r>
              <a:rPr lang="el-GR" dirty="0"/>
              <a:t>ίδια </a:t>
            </a:r>
            <a:r>
              <a:rPr lang="el-GR" dirty="0" smtClean="0"/>
              <a:t>ανάγκη.</a:t>
            </a:r>
          </a:p>
          <a:p>
            <a:pPr algn="just"/>
            <a:r>
              <a:rPr lang="el-GR" b="1" dirty="0" smtClean="0"/>
              <a:t>Παραδείγματα</a:t>
            </a:r>
            <a:r>
              <a:rPr lang="el-GR" dirty="0" smtClean="0"/>
              <a:t>: σουβλάκια και μπέργκερ, κτελ και προαστιακός.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39544" y="1587640"/>
            <a:ext cx="5637124" cy="45519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Συμπληρωματικά</a:t>
            </a:r>
            <a:r>
              <a:rPr lang="el-GR" dirty="0" smtClean="0"/>
              <a:t> </a:t>
            </a:r>
            <a:r>
              <a:rPr lang="el-GR" dirty="0"/>
              <a:t>είναι δυο (ή περισσότερα) αγαθά, όταν η κατανάλωση του ενός </a:t>
            </a:r>
            <a:r>
              <a:rPr lang="el-GR" dirty="0" smtClean="0"/>
              <a:t>συνεπάγεται </a:t>
            </a:r>
            <a:r>
              <a:rPr lang="el-GR" dirty="0"/>
              <a:t>και την κατανάλωση του άλλου (ή άλλων</a:t>
            </a:r>
            <a:r>
              <a:rPr lang="el-GR" dirty="0" smtClean="0"/>
              <a:t>), για να ικανοποιηθεί μία ανάγκη.</a:t>
            </a:r>
          </a:p>
          <a:p>
            <a:pPr algn="just"/>
            <a:r>
              <a:rPr lang="el-GR" b="1" dirty="0" smtClean="0"/>
              <a:t>Παραδείγματα</a:t>
            </a:r>
            <a:r>
              <a:rPr lang="el-GR" dirty="0" smtClean="0"/>
              <a:t>: εκτυπωτής και μελάνι, καφές και καλαμάκι.</a:t>
            </a:r>
          </a:p>
        </p:txBody>
      </p:sp>
    </p:spTree>
    <p:extLst>
      <p:ext uri="{BB962C8B-B14F-4D97-AF65-F5344CB8AC3E}">
        <p14:creationId xmlns:p14="http://schemas.microsoft.com/office/powerpoint/2010/main" val="17661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384"/>
          </a:xfrm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Οι τιμές άλλων αγαθών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226" y="1637882"/>
            <a:ext cx="5011527" cy="460546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l-GR" b="1" dirty="0"/>
              <a:t>Υποκατάστατα</a:t>
            </a:r>
            <a:r>
              <a:rPr lang="el-GR" dirty="0"/>
              <a:t> </a:t>
            </a:r>
            <a:r>
              <a:rPr lang="el-GR" b="1" dirty="0" smtClean="0"/>
              <a:t>αγαθά</a:t>
            </a:r>
            <a:r>
              <a:rPr lang="el-GR" dirty="0" smtClean="0"/>
              <a:t>:</a:t>
            </a:r>
          </a:p>
          <a:p>
            <a:pPr algn="just"/>
            <a:r>
              <a:rPr lang="el-GR" dirty="0"/>
              <a:t>Η ζήτηση </a:t>
            </a:r>
            <a:r>
              <a:rPr lang="el-GR" dirty="0" smtClean="0"/>
              <a:t>ενός αγαθού </a:t>
            </a:r>
            <a:r>
              <a:rPr lang="el-GR" dirty="0"/>
              <a:t>μεταβάλλεται </a:t>
            </a:r>
            <a:r>
              <a:rPr lang="el-GR" b="1" u="sng" dirty="0"/>
              <a:t>προς την ίδια κατεύθυνση</a:t>
            </a:r>
            <a:r>
              <a:rPr lang="el-GR" dirty="0"/>
              <a:t> με τη μεταβολή της τιμής </a:t>
            </a:r>
            <a:r>
              <a:rPr lang="el-GR" dirty="0" smtClean="0"/>
              <a:t>ενός υποκατάστατου </a:t>
            </a:r>
            <a:r>
              <a:rPr lang="el-GR" dirty="0"/>
              <a:t>αγαθού.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19930" y="1637883"/>
            <a:ext cx="5215841" cy="4605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1" dirty="0" smtClean="0"/>
              <a:t>Συμπληρωματικά</a:t>
            </a:r>
            <a:r>
              <a:rPr lang="el-GR" dirty="0" smtClean="0"/>
              <a:t> </a:t>
            </a:r>
            <a:r>
              <a:rPr lang="el-GR" b="1" dirty="0" smtClean="0"/>
              <a:t>αγαθά:</a:t>
            </a:r>
            <a:r>
              <a:rPr lang="el-GR" dirty="0" smtClean="0"/>
              <a:t> </a:t>
            </a:r>
          </a:p>
          <a:p>
            <a:pPr algn="just"/>
            <a:r>
              <a:rPr lang="el-GR" dirty="0" smtClean="0"/>
              <a:t>Η ζήτηση ενός αγαθού μεταβάλλεται </a:t>
            </a:r>
            <a:r>
              <a:rPr lang="el-GR" b="1" u="sng" dirty="0" smtClean="0"/>
              <a:t>προς την αντίθετη κατεύθυνση</a:t>
            </a:r>
            <a:r>
              <a:rPr lang="el-GR" dirty="0" smtClean="0"/>
              <a:t> με τη μεταβολή της τιμής του συμπληρωματικού αγαθού.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3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1208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Οι προσδοκίες των καταναλωτών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49" y="1557496"/>
            <a:ext cx="10992897" cy="46194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l-GR" dirty="0" smtClean="0"/>
              <a:t>Η ζήτηση επηρεάζεται από τις προσδοκίες που διαμορφώνουμε για τη γενικότερη πορεία της οικονομίας, τις τιμές των αγαθών αλλά και των προσωπικών οικονομικών μας.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l-GR" dirty="0" smtClean="0"/>
              <a:t>Παραδείγματα: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l-GR" dirty="0"/>
              <a:t>Ο</a:t>
            </a:r>
            <a:r>
              <a:rPr lang="el-GR" dirty="0" smtClean="0"/>
              <a:t>ι προσδοκίες για μελλοντικές αυξήσεις του ελαιόλαδου οδήγησαν στο να αυξηθεί η τωρινή ζήτηση.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l-GR" dirty="0" smtClean="0"/>
              <a:t>Η προσδοκία μισθολογικών αυξήσεων μπορεί να οδηγήσει σε αύξηση της ζήτησης.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l-GR" dirty="0" smtClean="0"/>
              <a:t>Η πιθανότητα μίας πολεμικής σύρραξης οδηγεί σε αύξηση της ζήτησης για βασικά αγαθά.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0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46478"/>
            <a:ext cx="7886700" cy="2539721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>
                <a:latin typeface="+mn-lt"/>
              </a:rPr>
              <a:t>Η έννοια της ελαστικότητας</a:t>
            </a:r>
            <a:endParaRPr lang="en-GB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28601"/>
            <a:ext cx="7886700" cy="62547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Προσφορά και </a:t>
            </a:r>
            <a:r>
              <a:rPr lang="en-GB" b="1" dirty="0"/>
              <a:t>Z</a:t>
            </a:r>
            <a:r>
              <a:rPr lang="el-GR" b="1" dirty="0" smtClean="0"/>
              <a:t>ήτηση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94892" y="1752600"/>
            <a:ext cx="6627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01518" y="6019800"/>
            <a:ext cx="7628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00218" y="2124364"/>
            <a:ext cx="5253182" cy="328583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71800" y="2057400"/>
            <a:ext cx="5105400" cy="3124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9444" y="123348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Τιμή (</a:t>
            </a:r>
            <a:r>
              <a:rPr lang="en-GB" dirty="0" smtClean="0"/>
              <a:t>P)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756073" y="6169581"/>
            <a:ext cx="158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Ποσότητα (</a:t>
            </a:r>
            <a:r>
              <a:rPr lang="en-GB" dirty="0" smtClean="0"/>
              <a:t>Q)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343900" y="1602820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Καμπύλη προσφοράς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463822" y="4848350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Καμπύλη ζήτησης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77718" y="3634409"/>
            <a:ext cx="3132482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10200" y="3739154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0426" y="343483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  <a:r>
              <a:rPr lang="en-GB" sz="11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94436" y="609437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</a:t>
            </a:r>
            <a:r>
              <a:rPr lang="en-GB" sz="1200" dirty="0" smtClean="0"/>
              <a:t>1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1164" y="327106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95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84255" y="1286189"/>
            <a:ext cx="0" cy="445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631912" y="1205802"/>
            <a:ext cx="0" cy="453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84255" y="5737609"/>
            <a:ext cx="4712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31912" y="5737609"/>
            <a:ext cx="4923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01073" y="1718268"/>
            <a:ext cx="1909186" cy="3034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43455" y="2728547"/>
            <a:ext cx="3004456" cy="13556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84255" y="3064747"/>
            <a:ext cx="2270927" cy="1004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19848" y="3676361"/>
            <a:ext cx="2654887" cy="2788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31912" y="3064748"/>
            <a:ext cx="1155561" cy="502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61231" y="3676360"/>
            <a:ext cx="2522962" cy="1696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156859" y="3064747"/>
            <a:ext cx="19258" cy="267286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547346" y="3761774"/>
            <a:ext cx="27389" cy="196332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7777845" y="3064747"/>
            <a:ext cx="29310" cy="259661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2" idx="0"/>
          </p:cNvCxnSpPr>
          <p:nvPr/>
        </p:nvCxnSpPr>
        <p:spPr>
          <a:xfrm flipH="1" flipV="1">
            <a:off x="9148787" y="3734559"/>
            <a:ext cx="23612" cy="20052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8315" y="29055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10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16144" y="354102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8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6168619" y="2890130"/>
            <a:ext cx="418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10</a:t>
            </a:r>
            <a:endParaRPr lang="en-GB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250649" y="356528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8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320322" y="91920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Τιμή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6060697" y="86651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Τιμή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3334675" y="575011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10</a:t>
            </a:r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915970" y="575011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80</a:t>
            </a:r>
            <a:endParaRPr lang="en-GB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8923773" y="573979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10</a:t>
            </a:r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7596948" y="573979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4</a:t>
            </a:r>
            <a:r>
              <a:rPr lang="en-GB" sz="1600" dirty="0" smtClean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04298" y="5800466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Ποσότητα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11141419" y="5781598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Ποσότητα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2272646" y="926906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Αγαθό Α</a:t>
            </a:r>
            <a:endParaRPr lang="en-GB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996530" y="916857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Αγαθό Β</a:t>
            </a:r>
            <a:endParaRPr lang="en-GB" sz="2000" b="1" dirty="0"/>
          </a:p>
        </p:txBody>
      </p:sp>
      <p:sp>
        <p:nvSpPr>
          <p:cNvPr id="68" name="Up Arrow 67"/>
          <p:cNvSpPr/>
          <p:nvPr/>
        </p:nvSpPr>
        <p:spPr>
          <a:xfrm>
            <a:off x="260010" y="3117767"/>
            <a:ext cx="212672" cy="47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Up Arrow 69"/>
          <p:cNvSpPr/>
          <p:nvPr/>
        </p:nvSpPr>
        <p:spPr>
          <a:xfrm>
            <a:off x="5939258" y="3206655"/>
            <a:ext cx="245294" cy="474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Up Arrow 70"/>
          <p:cNvSpPr/>
          <p:nvPr/>
        </p:nvSpPr>
        <p:spPr>
          <a:xfrm rot="16200000" flipH="1">
            <a:off x="3267066" y="6069221"/>
            <a:ext cx="179425" cy="380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Up Arrow 72"/>
          <p:cNvSpPr/>
          <p:nvPr/>
        </p:nvSpPr>
        <p:spPr>
          <a:xfrm rot="16200000" flipH="1">
            <a:off x="8339505" y="5655936"/>
            <a:ext cx="255482" cy="1027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7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/>
          <a:lstStyle/>
          <a:p>
            <a:pPr algn="ctr"/>
            <a:r>
              <a:rPr lang="el-GR" dirty="0" smtClean="0"/>
              <a:t>Η ελαστικότητα της ζήτησης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291" y="1570182"/>
                <a:ext cx="11194473" cy="4606781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2400"/>
                  </a:spcBef>
                  <a:spcAft>
                    <a:spcPts val="600"/>
                  </a:spcAft>
                </a:pPr>
                <a:r>
                  <a:rPr lang="el-GR" sz="2900" b="1" dirty="0" smtClean="0"/>
                  <a:t>Ελαστικότητα της ζήτησης</a:t>
                </a:r>
                <a:r>
                  <a:rPr lang="el-GR" sz="29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900" b="0" i="0" smtClean="0">
                            <a:latin typeface="Cambria Math" panose="02040503050406030204" pitchFamily="18" charset="0"/>
                          </a:rPr>
                          <m:t>Ποσοστιαία</m:t>
                        </m:r>
                        <m:r>
                          <a:rPr lang="el-GR" sz="29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900" b="0" i="0" smtClean="0">
                            <a:latin typeface="Cambria Math" panose="02040503050406030204" pitchFamily="18" charset="0"/>
                          </a:rPr>
                          <m:t>μεταβολή</m:t>
                        </m:r>
                        <m:r>
                          <a:rPr lang="el-GR" sz="29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900" b="0" i="0" smtClean="0">
                            <a:latin typeface="Cambria Math" panose="02040503050406030204" pitchFamily="18" charset="0"/>
                          </a:rPr>
                          <m:t>της</m:t>
                        </m:r>
                        <m:r>
                          <a:rPr lang="el-GR" sz="29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900" b="0" i="0" smtClean="0">
                            <a:latin typeface="Cambria Math" panose="02040503050406030204" pitchFamily="18" charset="0"/>
                          </a:rPr>
                          <m:t>ζητούμ</m:t>
                        </m:r>
                        <m:r>
                          <a:rPr lang="el-GR" sz="2900" b="0" i="1" smtClean="0">
                            <a:latin typeface="Cambria Math" panose="02040503050406030204" pitchFamily="18" charset="0"/>
                          </a:rPr>
                          <m:t>𝜀𝜈𝜂𝜍</m:t>
                        </m:r>
                        <m:r>
                          <a:rPr lang="el-GR" sz="2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900" b="0" i="1" smtClean="0">
                            <a:latin typeface="Cambria Math" panose="02040503050406030204" pitchFamily="18" charset="0"/>
                          </a:rPr>
                          <m:t>𝜋𝜊𝜎</m:t>
                        </m:r>
                        <m:r>
                          <m:rPr>
                            <m:sty m:val="p"/>
                          </m:rPr>
                          <a:rPr lang="el-GR" sz="2900" b="0" i="1" smtClean="0">
                            <a:latin typeface="Cambria Math" panose="02040503050406030204" pitchFamily="18" charset="0"/>
                          </a:rPr>
                          <m:t>ό</m:t>
                        </m:r>
                        <m:r>
                          <a:rPr lang="el-GR" sz="2900" b="0" i="1" smtClean="0">
                            <a:latin typeface="Cambria Math" panose="02040503050406030204" pitchFamily="18" charset="0"/>
                          </a:rPr>
                          <m:t>𝜏𝜂𝜏𝛼𝜍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900" b="0" i="0" smtClean="0">
                            <a:latin typeface="Cambria Math" panose="02040503050406030204" pitchFamily="18" charset="0"/>
                          </a:rPr>
                          <m:t>Ποσοστιαία</m:t>
                        </m:r>
                        <m:r>
                          <a:rPr lang="el-GR" sz="29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900" b="0" i="0" smtClean="0">
                            <a:latin typeface="Cambria Math" panose="02040503050406030204" pitchFamily="18" charset="0"/>
                          </a:rPr>
                          <m:t>μεταβολή</m:t>
                        </m:r>
                        <m:r>
                          <a:rPr lang="el-GR" sz="29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900" b="0" i="0" smtClean="0">
                            <a:latin typeface="Cambria Math" panose="02040503050406030204" pitchFamily="18" charset="0"/>
                          </a:rPr>
                          <m:t>της</m:t>
                        </m:r>
                        <m:r>
                          <a:rPr lang="el-GR" sz="29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900" b="0" i="0" smtClean="0">
                            <a:latin typeface="Cambria Math" panose="02040503050406030204" pitchFamily="18" charset="0"/>
                          </a:rPr>
                          <m:t>τιμής</m:t>
                        </m:r>
                      </m:den>
                    </m:f>
                  </m:oMath>
                </a14:m>
                <a:r>
                  <a:rPr lang="el-GR" sz="2900" dirty="0" smtClean="0"/>
                  <a:t> </a:t>
                </a:r>
              </a:p>
              <a:p>
                <a:pPr algn="just">
                  <a:spcBef>
                    <a:spcPts val="1200"/>
                  </a:spcBef>
                </a:pPr>
                <a:endParaRPr lang="el-GR" sz="2400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el-GR" sz="2400" dirty="0" smtClean="0"/>
                  <a:t>Παράδειγμα Α. </a:t>
                </a:r>
                <a:r>
                  <a:rPr lang="en-GB" sz="2400" dirty="0" smtClean="0"/>
                  <a:t>H</a:t>
                </a:r>
                <a:r>
                  <a:rPr lang="el-GR" sz="2400" dirty="0" smtClean="0"/>
                  <a:t> τιμή αυξήθηκε κατά </a:t>
                </a:r>
                <a:r>
                  <a:rPr lang="en-GB" sz="2400" dirty="0" smtClean="0"/>
                  <a:t>25</a:t>
                </a:r>
                <a:r>
                  <a:rPr lang="el-GR" sz="2400" dirty="0" smtClean="0"/>
                  <a:t>% και η ζητούμενη ποσότητα μειώθηκε κατά 20% τοτε: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l-GR" sz="2400" dirty="0" smtClean="0"/>
                  <a:t>Ελαστικότητα της ζήτησης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l-GR" sz="2400" b="0" i="0" smtClean="0"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r>
                  <a:rPr lang="el-GR" sz="2400" dirty="0" smtClean="0"/>
                  <a:t>= - 0.</a:t>
                </a:r>
                <a:r>
                  <a:rPr lang="en-GB" sz="2400" dirty="0" smtClean="0"/>
                  <a:t>8</a:t>
                </a:r>
                <a:endParaRPr lang="el-GR" sz="2400" dirty="0" smtClean="0"/>
              </a:p>
              <a:p>
                <a:pPr algn="just">
                  <a:spcBef>
                    <a:spcPts val="1200"/>
                  </a:spcBef>
                </a:pPr>
                <a:r>
                  <a:rPr lang="el-GR" sz="2400" dirty="0" smtClean="0"/>
                  <a:t> Παράδειγμα</a:t>
                </a:r>
                <a:r>
                  <a:rPr lang="en-GB" sz="2400" dirty="0" smtClean="0"/>
                  <a:t> B</a:t>
                </a:r>
                <a:r>
                  <a:rPr lang="el-GR" sz="2400" dirty="0" smtClean="0"/>
                  <a:t>. </a:t>
                </a:r>
                <a:r>
                  <a:rPr lang="en-GB" sz="2400" dirty="0" smtClean="0"/>
                  <a:t>H </a:t>
                </a:r>
                <a:r>
                  <a:rPr lang="el-GR" sz="2400" dirty="0" smtClean="0"/>
                  <a:t>τιμή αυξήθηκε κατά </a:t>
                </a:r>
                <a:r>
                  <a:rPr lang="en-GB" sz="2400" dirty="0" smtClean="0"/>
                  <a:t>2</a:t>
                </a:r>
                <a:r>
                  <a:rPr lang="el-GR" sz="2400" dirty="0" smtClean="0"/>
                  <a:t>5% και η ζητούμενη ποσότητα μειώθηκε κατά </a:t>
                </a:r>
                <a:r>
                  <a:rPr lang="en-GB" sz="2400" dirty="0"/>
                  <a:t>6</a:t>
                </a:r>
                <a:r>
                  <a:rPr lang="el-GR" sz="2400" dirty="0" smtClean="0"/>
                  <a:t>0% τοτε</a:t>
                </a:r>
              </a:p>
              <a:p>
                <a:pPr lvl="0" algn="just">
                  <a:spcBef>
                    <a:spcPts val="1200"/>
                  </a:spcBef>
                </a:pPr>
                <a:r>
                  <a:rPr lang="el-GR" sz="2400" dirty="0">
                    <a:solidFill>
                      <a:prstClr val="black"/>
                    </a:solidFill>
                  </a:rPr>
                  <a:t>Ελαστικότητα της 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ζήτησης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0%</m:t>
                        </m:r>
                      </m:num>
                      <m:den>
                        <m:r>
                          <a:rPr lang="en-GB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5%</m:t>
                        </m:r>
                      </m:den>
                    </m:f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= - </a:t>
                </a:r>
                <a:r>
                  <a:rPr lang="en-GB" sz="2400" dirty="0" smtClean="0">
                    <a:solidFill>
                      <a:prstClr val="black"/>
                    </a:solidFill>
                  </a:rPr>
                  <a:t>2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.4</a:t>
                </a:r>
                <a:endParaRPr lang="el-GR" sz="2400" dirty="0">
                  <a:solidFill>
                    <a:prstClr val="black"/>
                  </a:solidFill>
                </a:endParaRPr>
              </a:p>
              <a:p>
                <a:pPr algn="just"/>
                <a:endParaRPr lang="el-GR" dirty="0"/>
              </a:p>
              <a:p>
                <a:pPr marL="0" indent="0" algn="just">
                  <a:buNone/>
                </a:pPr>
                <a:endParaRPr lang="el-GR" dirty="0" smtClean="0"/>
              </a:p>
              <a:p>
                <a:pPr algn="just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291" y="1570182"/>
                <a:ext cx="11194473" cy="4606781"/>
              </a:xfrm>
              <a:blipFill rotWithShape="0">
                <a:blip r:embed="rId3"/>
                <a:stretch>
                  <a:fillRect l="-1035" r="-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3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2515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Ερμηνεία της ελαστικότητας της ζήτησης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3" y="1921163"/>
            <a:ext cx="11095182" cy="4255799"/>
          </a:xfrm>
        </p:spPr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Η ελαστικότητα της ζήτησης μετράει τον </a:t>
            </a:r>
            <a:r>
              <a:rPr lang="el-GR" b="1" dirty="0" smtClean="0"/>
              <a:t>βαθμό ανταπόκρισης</a:t>
            </a:r>
            <a:r>
              <a:rPr lang="el-GR" dirty="0" smtClean="0"/>
              <a:t> ή αλλιώς την «ευαισθησία» των καταναλωτών </a:t>
            </a:r>
            <a:r>
              <a:rPr lang="el-GR" b="1" dirty="0" smtClean="0"/>
              <a:t>στις μεταβολές της τιμής</a:t>
            </a:r>
            <a:r>
              <a:rPr lang="el-GR" dirty="0" smtClean="0"/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Όταν </a:t>
            </a:r>
            <a:r>
              <a:rPr lang="el-GR" dirty="0" smtClean="0">
                <a:solidFill>
                  <a:srgbClr val="0070C0"/>
                </a:solidFill>
              </a:rPr>
              <a:t>|ελαστικότητα|&gt;1</a:t>
            </a:r>
            <a:r>
              <a:rPr lang="el-GR" dirty="0" smtClean="0"/>
              <a:t> λέμε ότι η ζήτηση είναι </a:t>
            </a:r>
            <a:r>
              <a:rPr lang="el-GR" dirty="0" smtClean="0">
                <a:solidFill>
                  <a:srgbClr val="0070C0"/>
                </a:solidFill>
              </a:rPr>
              <a:t>ελαστική</a:t>
            </a:r>
            <a:r>
              <a:rPr lang="el-GR" dirty="0" smtClean="0"/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Όταν </a:t>
            </a:r>
            <a:r>
              <a:rPr lang="el-GR" dirty="0" smtClean="0">
                <a:solidFill>
                  <a:srgbClr val="7030A0"/>
                </a:solidFill>
              </a:rPr>
              <a:t>|ελαστικότητα|&lt;1</a:t>
            </a:r>
            <a:r>
              <a:rPr lang="el-GR" dirty="0" smtClean="0"/>
              <a:t> λέμε ότι η ζήτηση είναι </a:t>
            </a:r>
            <a:r>
              <a:rPr lang="el-GR" dirty="0" smtClean="0">
                <a:solidFill>
                  <a:srgbClr val="7030A0"/>
                </a:solidFill>
              </a:rPr>
              <a:t>ανελαστική</a:t>
            </a:r>
            <a:r>
              <a:rPr lang="el-GR" dirty="0" smtClean="0"/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l-GR" dirty="0" smtClean="0"/>
              <a:t>Όταν </a:t>
            </a:r>
            <a:r>
              <a:rPr lang="el-GR" dirty="0"/>
              <a:t>|</a:t>
            </a:r>
            <a:r>
              <a:rPr lang="el-GR" dirty="0" smtClean="0"/>
              <a:t>ελαστικότητα|=1 </a:t>
            </a:r>
            <a:r>
              <a:rPr lang="el-GR" dirty="0"/>
              <a:t>λέμε ότι η </a:t>
            </a:r>
            <a:r>
              <a:rPr lang="el-GR" dirty="0" smtClean="0"/>
              <a:t>ελαστικότητα της ζήτησης χαρακτηρίζεται ως μοναδιαία.</a:t>
            </a:r>
            <a:endParaRPr lang="el-GR" dirty="0"/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535120"/>
              </p:ext>
            </p:extLst>
          </p:nvPr>
        </p:nvGraphicFramePr>
        <p:xfrm>
          <a:off x="607088" y="552660"/>
          <a:ext cx="10515600" cy="421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1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Η εισοδηματική ελαστικότητα</a:t>
            </a:r>
            <a:endParaRPr lang="en-GB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291" y="1487056"/>
                <a:ext cx="11314545" cy="4689908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2400"/>
                  </a:spcBef>
                  <a:spcAft>
                    <a:spcPts val="600"/>
                  </a:spcAft>
                </a:pPr>
                <a:r>
                  <a:rPr lang="el-GR" b="1" dirty="0" smtClean="0"/>
                  <a:t>Εισοδηματική ελαστικότητα</a:t>
                </a:r>
                <a:r>
                  <a:rPr lang="en-GB" b="1" dirty="0" smtClean="0"/>
                  <a:t> </a:t>
                </a:r>
                <a:r>
                  <a:rPr lang="el-G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Ποσοστιαία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μεταβολή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της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ζητούμ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𝜀𝜈𝜂𝜍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𝜋𝜊𝜎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ό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𝜏𝜂𝜏𝛼𝜍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Ποσοστιαία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μεταβολή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του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εισοδήματος</m:t>
                        </m:r>
                      </m:den>
                    </m:f>
                  </m:oMath>
                </a14:m>
                <a:r>
                  <a:rPr lang="el-GR" dirty="0" smtClean="0"/>
                  <a:t> </a:t>
                </a:r>
              </a:p>
              <a:p>
                <a:pPr algn="just">
                  <a:spcBef>
                    <a:spcPts val="1200"/>
                  </a:spcBef>
                </a:pPr>
                <a:endParaRPr lang="el-GR" sz="2350" dirty="0" smtClean="0"/>
              </a:p>
              <a:p>
                <a:pPr algn="just">
                  <a:lnSpc>
                    <a:spcPct val="100000"/>
                  </a:lnSpc>
                  <a:spcAft>
                    <a:spcPts val="400"/>
                  </a:spcAft>
                </a:pPr>
                <a:r>
                  <a:rPr lang="el-GR" sz="2350" dirty="0" smtClean="0"/>
                  <a:t>Αν η εισοδηματική ελαστικότητα είναι θετική, δηλαδή μία αύξηση στο εισόδημα αυξάνει τη ζήτηση ενός αγαθού, τότε </a:t>
                </a:r>
                <a:r>
                  <a:rPr lang="el-GR" sz="2350" b="1" dirty="0" smtClean="0"/>
                  <a:t>το αγαθό αυτό είναι κανονικό</a:t>
                </a:r>
                <a:r>
                  <a:rPr lang="el-GR" sz="2350" dirty="0" smtClean="0"/>
                  <a:t>.</a:t>
                </a:r>
              </a:p>
              <a:p>
                <a:pPr lvl="1" algn="just">
                  <a:lnSpc>
                    <a:spcPct val="100000"/>
                  </a:lnSpc>
                  <a:spcAft>
                    <a:spcPts val="400"/>
                  </a:spcAft>
                </a:pPr>
                <a:r>
                  <a:rPr lang="el-GR" sz="2350" dirty="0" smtClean="0"/>
                  <a:t>Επιπρόσθετα αν η εν λόγω ελαστικότητα είναι μεγαλύτερη από 1 τότε το αγαθό είναι </a:t>
                </a:r>
                <a:r>
                  <a:rPr lang="el-GR" sz="2350" b="1" dirty="0" smtClean="0"/>
                  <a:t>πολυτελείας</a:t>
                </a:r>
                <a:r>
                  <a:rPr lang="en-GB" sz="2350" dirty="0"/>
                  <a:t> </a:t>
                </a:r>
                <a:endParaRPr lang="el-GR" sz="2350" dirty="0" smtClean="0"/>
              </a:p>
              <a:p>
                <a:pPr lvl="1" algn="just">
                  <a:lnSpc>
                    <a:spcPct val="100000"/>
                  </a:lnSpc>
                  <a:spcAft>
                    <a:spcPts val="400"/>
                  </a:spcAft>
                </a:pPr>
                <a:r>
                  <a:rPr lang="el-GR" sz="2350" dirty="0" smtClean="0"/>
                  <a:t>Αν είναι μεταξύ 0 και 1 τότε λέγεται </a:t>
                </a:r>
                <a:r>
                  <a:rPr lang="el-GR" sz="2350" b="1" dirty="0" smtClean="0"/>
                  <a:t>αναγκαίο αγαθό</a:t>
                </a:r>
                <a:r>
                  <a:rPr lang="el-GR" sz="2350" dirty="0" smtClean="0"/>
                  <a:t>.</a:t>
                </a:r>
              </a:p>
              <a:p>
                <a:pPr algn="just">
                  <a:lnSpc>
                    <a:spcPct val="100000"/>
                  </a:lnSpc>
                  <a:spcAft>
                    <a:spcPts val="400"/>
                  </a:spcAft>
                </a:pPr>
                <a:r>
                  <a:rPr lang="el-GR" sz="2350" dirty="0" smtClean="0"/>
                  <a:t>Αν η εισοδηματική ελαστικότητα είναι αρνητική, δηλαδή μία αύξηση στο εισόδημα μειώνει τη ζήτηση ενός αγαθού, </a:t>
                </a:r>
                <a:r>
                  <a:rPr lang="el-GR" sz="2350" b="1" dirty="0" smtClean="0"/>
                  <a:t>τότε το αγαθό αυτό είναι κατώτερο αγαθό</a:t>
                </a:r>
                <a:r>
                  <a:rPr lang="el-GR" sz="2350" dirty="0" smtClean="0"/>
                  <a:t>.</a:t>
                </a:r>
                <a:endParaRPr lang="el-GR" sz="2350" dirty="0"/>
              </a:p>
              <a:p>
                <a:pPr marL="0" indent="0" algn="just">
                  <a:buNone/>
                </a:pPr>
                <a:endParaRPr lang="el-GR" dirty="0" smtClean="0"/>
              </a:p>
              <a:p>
                <a:pPr algn="just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291" y="1487056"/>
                <a:ext cx="11314545" cy="4689908"/>
              </a:xfrm>
              <a:blipFill rotWithShape="0">
                <a:blip r:embed="rId2"/>
                <a:stretch>
                  <a:fillRect l="-970" r="-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7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25" y="365126"/>
            <a:ext cx="11344588" cy="107178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+mn-lt"/>
              </a:rPr>
              <a:t>Εμπειρικές εκτιμήσεις εισοδηματικής ελαστικότητας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24" y="1954934"/>
            <a:ext cx="11461071" cy="4122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 smtClean="0"/>
              <a:t>Ταξίδια αναψυχής= 2.00 με 3.00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Εστιατόρια= 1.50 με 2.00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Τσιγάρα= 0.40</a:t>
            </a:r>
            <a:r>
              <a:rPr lang="en-GB" dirty="0" smtClean="0"/>
              <a:t> (</a:t>
            </a:r>
            <a:r>
              <a:rPr lang="el-GR" dirty="0" smtClean="0"/>
              <a:t>ορισμένες μελέτες βρίσκουν αρνητική εισ. ελαστικότητα!)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Νερό= 0.15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Μαργαρίνη= -0.20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Δημόσιες μεταφορές= -0.3</a:t>
            </a:r>
            <a:r>
              <a:rPr lang="en-GB" dirty="0" smtClean="0"/>
              <a:t>0 </a:t>
            </a:r>
            <a:r>
              <a:rPr lang="el-GR" dirty="0" smtClean="0"/>
              <a:t>με – 0.50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Fast Food= -0.20 </a:t>
            </a:r>
            <a:r>
              <a:rPr lang="el-GR" dirty="0" smtClean="0"/>
              <a:t>με  -0.40</a:t>
            </a:r>
          </a:p>
          <a:p>
            <a:endParaRPr lang="el-G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7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3" y="1976581"/>
            <a:ext cx="10049162" cy="3217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55" y="471054"/>
            <a:ext cx="1013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O </a:t>
            </a:r>
            <a:r>
              <a:rPr lang="el-GR" sz="2400" dirty="0" smtClean="0"/>
              <a:t>Νόμος του </a:t>
            </a:r>
            <a:r>
              <a:rPr lang="en-GB" sz="2400" dirty="0" smtClean="0"/>
              <a:t>Engel</a:t>
            </a:r>
            <a:r>
              <a:rPr lang="el-GR" sz="2400" dirty="0" smtClean="0"/>
              <a:t>: Καθώς το εισόδημα αυξάνει τα νοικοκυριά δαπανούν μικρότερο ποσοστό του εισοδήματος σε τροφή.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09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+mn-lt"/>
              </a:rPr>
              <a:t>Σταυροειδής ελαστικότητα της ζήτησης</a:t>
            </a:r>
            <a:endParaRPr lang="en-GB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782" y="1385454"/>
                <a:ext cx="11185236" cy="5070763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l-GR" b="1" dirty="0" smtClean="0"/>
                  <a:t>Σταυροειδής ελαστικότητα</a:t>
                </a:r>
                <a:r>
                  <a:rPr lang="el-GR" dirty="0" smtClean="0"/>
                  <a:t>: μετράει την ευαισθησία στη ζήτηση ενός προϊόντος εξαιτίας μεταβολών στις τιμές άλλων προϊόντων, όταν όλοι οι άλλοι παράγοντες είναι σταθεροί.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l-GR" dirty="0"/>
                  <a:t>Σ</a:t>
                </a:r>
                <a:r>
                  <a:rPr lang="el-GR" dirty="0" smtClean="0"/>
                  <a:t>τ. Ελαστ.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Ποσοστιαία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μεταβολή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της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ζητούμ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𝜀𝜈𝜂𝜍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𝜋𝜊𝜎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ό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𝜏𝜂𝜏𝛼𝜍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𝜏𝜊𝜐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Ποσοστιαία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μεταβολή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της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τιμής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𝜏𝜊𝜐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l-GR" dirty="0" smtClean="0"/>
                  <a:t>Αν Στ. Ελαστ. &gt; 0, τότε τα Α και Β είναι </a:t>
                </a:r>
                <a:r>
                  <a:rPr lang="el-GR" b="1" dirty="0" smtClean="0"/>
                  <a:t>υποκατάστατα</a:t>
                </a:r>
                <a:r>
                  <a:rPr lang="el-GR" dirty="0" smtClean="0"/>
                  <a:t>.</a:t>
                </a:r>
                <a:endParaRPr lang="en-GB" dirty="0" smtClean="0"/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l-GR" dirty="0" smtClean="0"/>
                  <a:t>Όταν η Στ. Ελαστ. Είναι πολύ υψηλή (θεωρητικά τείνει στο + ∞) τότε τα Α και Β είναι </a:t>
                </a:r>
                <a:r>
                  <a:rPr lang="el-GR" b="1" dirty="0" smtClean="0"/>
                  <a:t>τέλεια υποκατάστατα</a:t>
                </a:r>
                <a:r>
                  <a:rPr lang="el-GR" dirty="0" smtClean="0"/>
                  <a:t>.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l-GR" dirty="0" smtClean="0"/>
                  <a:t>Όταν η Στ. Ελαστ. Είναι σχετικά χαμηλή </a:t>
                </a:r>
                <a:r>
                  <a:rPr lang="en-GB" dirty="0" smtClean="0"/>
                  <a:t>(</a:t>
                </a:r>
                <a:r>
                  <a:rPr lang="el-GR" dirty="0" smtClean="0"/>
                  <a:t>αλλά θετική) τότε είναι </a:t>
                </a:r>
                <a:r>
                  <a:rPr lang="el-GR" b="1" dirty="0" smtClean="0"/>
                  <a:t>ατελή υποκατάστατα</a:t>
                </a:r>
                <a:r>
                  <a:rPr lang="el-GR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l-GR" dirty="0" smtClean="0"/>
                  <a:t>Αν Στ. Ελαστ. &lt; 0, τότε τα Α και Β είναι </a:t>
                </a:r>
                <a:r>
                  <a:rPr lang="el-GR" b="1" dirty="0" smtClean="0"/>
                  <a:t>συμπληρωματικά</a:t>
                </a:r>
                <a:r>
                  <a:rPr lang="el-GR" dirty="0" smtClean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782" y="1385454"/>
                <a:ext cx="11185236" cy="5070763"/>
              </a:xfrm>
              <a:blipFill rotWithShape="0">
                <a:blip r:embed="rId2"/>
                <a:stretch>
                  <a:fillRect l="-981" t="-1923" r="-1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7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28601"/>
            <a:ext cx="7886700" cy="62547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Ζήτηση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94892" y="1752600"/>
            <a:ext cx="6627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194892" y="6019800"/>
            <a:ext cx="7628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50836" y="2010948"/>
            <a:ext cx="5551055" cy="34837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9444" y="123348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Τιμή (</a:t>
            </a:r>
            <a:r>
              <a:rPr lang="en-GB" dirty="0" smtClean="0"/>
              <a:t>P)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756073" y="6169581"/>
            <a:ext cx="158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Ποσότητα (</a:t>
            </a:r>
            <a:r>
              <a:rPr lang="en-GB" dirty="0" smtClean="0"/>
              <a:t>Q)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261409" y="1957506"/>
            <a:ext cx="3586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 </a:t>
            </a:r>
            <a:r>
              <a:rPr lang="el-GR" dirty="0" smtClean="0"/>
              <a:t>καμπύλη της ζήτησης είναι φθίνουσα. Δηλαδή αν μειωθεί η τιμή τότε η ζητούμενη ποσότητα αυξάνει και αντιστρόφως!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463822" y="4848350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Καμπύλη ζήτησης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08144" y="3761567"/>
            <a:ext cx="3202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10200" y="3739154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0269" y="3576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200848" y="61130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</a:t>
            </a:r>
            <a:endParaRPr lang="en-GB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08144" y="2879902"/>
            <a:ext cx="17727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6964" y="26952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2.5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771521" y="6116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</a:t>
            </a:r>
            <a:endParaRPr lang="en-GB" sz="16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980873" y="2879903"/>
            <a:ext cx="0" cy="31398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6481" y="4557642"/>
            <a:ext cx="44515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20895" y="43729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1.5</a:t>
            </a:r>
            <a:endParaRPr lang="en-GB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688001" y="4521875"/>
            <a:ext cx="0" cy="15427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95975" y="61130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45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50790" y="2557670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Γ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343262" y="3425018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Β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579519" y="421409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471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2907"/>
            <a:ext cx="10515600" cy="1325563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Ο Νόμος της Ζήτησης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27463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sz="3200" dirty="0" smtClean="0"/>
              <a:t>Όταν η </a:t>
            </a:r>
            <a:r>
              <a:rPr lang="el-GR" sz="3200" b="1" dirty="0" smtClean="0"/>
              <a:t>τιμή</a:t>
            </a:r>
            <a:r>
              <a:rPr lang="el-GR" sz="3200" dirty="0" smtClean="0"/>
              <a:t> ενός αγαθού μειώνεται</a:t>
            </a:r>
            <a:r>
              <a:rPr lang="en-GB" sz="3200" dirty="0" smtClean="0"/>
              <a:t> </a:t>
            </a:r>
            <a:r>
              <a:rPr lang="el-GR" sz="3200" dirty="0" smtClean="0"/>
              <a:t>τότε αυξάνεται η </a:t>
            </a:r>
            <a:r>
              <a:rPr lang="el-GR" sz="3200" b="1" dirty="0" smtClean="0"/>
              <a:t>ζητούμενη ποσότητά</a:t>
            </a:r>
            <a:r>
              <a:rPr lang="el-GR" sz="3200" dirty="0" smtClean="0"/>
              <a:t> του και όταν η τιμή του αυξάνεται τότε μειώνεται η ζητούμενη ποσότητα του, με σταθερούς όλους τους άλλους παράγοντες </a:t>
            </a:r>
            <a:r>
              <a:rPr lang="en-GB" sz="3200" dirty="0" smtClean="0"/>
              <a:t>(ceteris paribus) </a:t>
            </a:r>
            <a:r>
              <a:rPr lang="el-GR" sz="3200" dirty="0" smtClean="0"/>
              <a:t>που επηρεάζουν τη ζήτηση.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03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418"/>
            <a:ext cx="10515600" cy="1077739"/>
          </a:xfrm>
        </p:spPr>
        <p:txBody>
          <a:bodyPr/>
          <a:lstStyle/>
          <a:p>
            <a:pPr algn="ctr"/>
            <a:r>
              <a:rPr lang="el-GR" dirty="0" smtClean="0">
                <a:latin typeface="+mn-lt"/>
              </a:rPr>
              <a:t>Ερμηνεία του νόμου της ζήτησης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l-GR" dirty="0" smtClean="0"/>
              <a:t>Καθώς </a:t>
            </a:r>
            <a:r>
              <a:rPr lang="el-GR" b="1" dirty="0" smtClean="0"/>
              <a:t>η τιμή ενός αγαθού</a:t>
            </a:r>
            <a:r>
              <a:rPr lang="el-GR" dirty="0" smtClean="0"/>
              <a:t> </a:t>
            </a:r>
            <a:r>
              <a:rPr lang="el-GR" b="1" dirty="0" smtClean="0"/>
              <a:t>αυξάνεται</a:t>
            </a:r>
            <a:r>
              <a:rPr lang="el-GR" dirty="0" smtClean="0"/>
              <a:t> τότε το αγαθό γίνεται σταδιακά πιο ακριβό σε σύγκριση με τα άλλα αγαθά.</a:t>
            </a:r>
          </a:p>
          <a:p>
            <a:pPr algn="just">
              <a:lnSpc>
                <a:spcPct val="100000"/>
              </a:lnSpc>
            </a:pPr>
            <a:r>
              <a:rPr lang="el-GR" dirty="0" smtClean="0"/>
              <a:t>Καθώς </a:t>
            </a:r>
            <a:r>
              <a:rPr lang="el-GR" b="1" dirty="0" smtClean="0"/>
              <a:t>η τιμή ενός αγαθού</a:t>
            </a:r>
            <a:r>
              <a:rPr lang="el-GR" dirty="0" smtClean="0"/>
              <a:t> </a:t>
            </a:r>
            <a:r>
              <a:rPr lang="el-GR" b="1" dirty="0" smtClean="0"/>
              <a:t>αυξάνεται</a:t>
            </a:r>
            <a:r>
              <a:rPr lang="el-GR" dirty="0" smtClean="0"/>
              <a:t> τότε το πραγματικό εισόδημα του καταναλωτή μειώνεται.</a:t>
            </a:r>
          </a:p>
          <a:p>
            <a:pPr algn="just">
              <a:lnSpc>
                <a:spcPct val="100000"/>
              </a:lnSpc>
            </a:pPr>
            <a:r>
              <a:rPr lang="el-GR" dirty="0" smtClean="0"/>
              <a:t>Ο συνδυασμός των παραπάνω θα οδηγήσει </a:t>
            </a:r>
            <a:r>
              <a:rPr lang="el-GR" b="1" dirty="0" smtClean="0"/>
              <a:t>στη μείωση της ζητούμενης ποσότητας του αγαθού</a:t>
            </a:r>
            <a:r>
              <a:rPr lang="el-GR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el-GR" dirty="0" smtClean="0"/>
              <a:t>Ακριβώς το αντίστροφο ισχύει όταν η τιμή ενός αγαθού μειώνεται.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88" y="184226"/>
            <a:ext cx="10515600" cy="659807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+mn-lt"/>
              </a:rPr>
              <a:t>Ατομική και αγοραία (συνολική) καμπύλη ζήτησης</a:t>
            </a:r>
            <a:endParaRPr lang="en-GB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480221"/>
              </p:ext>
            </p:extLst>
          </p:nvPr>
        </p:nvGraphicFramePr>
        <p:xfrm>
          <a:off x="838200" y="984739"/>
          <a:ext cx="10515600" cy="227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338"/>
                <a:gridCol w="2381460"/>
                <a:gridCol w="2331217"/>
                <a:gridCol w="2230734"/>
                <a:gridCol w="1596851"/>
              </a:tblGrid>
              <a:tr h="844061">
                <a:tc>
                  <a:txBody>
                    <a:bodyPr/>
                    <a:lstStyle/>
                    <a:p>
                      <a:r>
                        <a:rPr lang="el-GR" sz="1650" dirty="0" smtClean="0">
                          <a:solidFill>
                            <a:schemeClr val="tx1"/>
                          </a:solidFill>
                        </a:rPr>
                        <a:t>Τιμή</a:t>
                      </a:r>
                      <a:r>
                        <a:rPr lang="el-GR" sz="1650" baseline="0" dirty="0" smtClean="0">
                          <a:solidFill>
                            <a:schemeClr val="tx1"/>
                          </a:solidFill>
                        </a:rPr>
                        <a:t> (σε ευρώ)</a:t>
                      </a:r>
                      <a:endParaRPr lang="en-GB" sz="16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50" dirty="0" smtClean="0">
                          <a:solidFill>
                            <a:schemeClr val="tx1"/>
                          </a:solidFill>
                        </a:rPr>
                        <a:t>Ζητούμενη</a:t>
                      </a:r>
                      <a:r>
                        <a:rPr lang="el-GR" sz="1650" baseline="0" dirty="0" smtClean="0">
                          <a:solidFill>
                            <a:schemeClr val="tx1"/>
                          </a:solidFill>
                        </a:rPr>
                        <a:t> ποσότητα (</a:t>
                      </a:r>
                      <a:r>
                        <a:rPr lang="en-GB" sz="1650" baseline="0" dirty="0" smtClean="0">
                          <a:solidFill>
                            <a:schemeClr val="tx1"/>
                          </a:solidFill>
                        </a:rPr>
                        <a:t>Qd) </a:t>
                      </a:r>
                      <a:r>
                        <a:rPr lang="el-GR" sz="1650" baseline="0" dirty="0" smtClean="0">
                          <a:solidFill>
                            <a:schemeClr val="tx1"/>
                          </a:solidFill>
                        </a:rPr>
                        <a:t>του καταναλωτή Α</a:t>
                      </a:r>
                      <a:endParaRPr lang="en-GB" sz="16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50" dirty="0" smtClean="0">
                          <a:solidFill>
                            <a:schemeClr val="tx1"/>
                          </a:solidFill>
                        </a:rPr>
                        <a:t>Ζητούμενη ποσότητα (Qd) του καταναλωτή 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50" dirty="0" smtClean="0">
                          <a:solidFill>
                            <a:schemeClr val="tx1"/>
                          </a:solidFill>
                        </a:rPr>
                        <a:t>Ζητούμενη ποσότητα (Qd) του καταναλωτή Γ</a:t>
                      </a:r>
                    </a:p>
                    <a:p>
                      <a:endParaRPr lang="en-GB" sz="16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50" dirty="0" smtClean="0">
                          <a:solidFill>
                            <a:schemeClr val="tx1"/>
                          </a:solidFill>
                        </a:rPr>
                        <a:t>Συνολική Ζήτηση</a:t>
                      </a:r>
                      <a:endParaRPr lang="en-GB" sz="16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7075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2.5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20</a:t>
                      </a:r>
                      <a:endParaRPr lang="en-GB" sz="1700" dirty="0"/>
                    </a:p>
                  </a:txBody>
                  <a:tcPr/>
                </a:tc>
              </a:tr>
              <a:tr h="357075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2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30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50</a:t>
                      </a:r>
                      <a:endParaRPr lang="en-GB" sz="1700" dirty="0"/>
                    </a:p>
                  </a:txBody>
                  <a:tcPr/>
                </a:tc>
              </a:tr>
              <a:tr h="357075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1.5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45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75</a:t>
                      </a:r>
                      <a:endParaRPr lang="en-GB" sz="1700" dirty="0"/>
                    </a:p>
                  </a:txBody>
                  <a:tcPr/>
                </a:tc>
              </a:tr>
              <a:tr h="357075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1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50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17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20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97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58" y="3651294"/>
            <a:ext cx="7968343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28601"/>
            <a:ext cx="7886700" cy="62547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Μεταβολή στη ζητούμενη ποσότητα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94892" y="1752600"/>
            <a:ext cx="6627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01518" y="6019800"/>
            <a:ext cx="7628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499" y="2165866"/>
            <a:ext cx="5257800" cy="3276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9444" y="123348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Τιμή (</a:t>
            </a:r>
            <a:r>
              <a:rPr lang="en-GB" dirty="0" smtClean="0"/>
              <a:t>P)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756073" y="6169581"/>
            <a:ext cx="158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Ποσότητα (</a:t>
            </a:r>
            <a:r>
              <a:rPr lang="en-GB" dirty="0" smtClean="0"/>
              <a:t>Q)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178583" y="1813714"/>
            <a:ext cx="3586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Με τον όρο μεταβολή στη ζητούμενη ποσότητα εννοούμε μεταβολή πάνω στην καμπύλη ζήτησης.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463822" y="4848350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Καμπύλη ζήτησης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08144" y="3761567"/>
            <a:ext cx="3202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520873" y="4440829"/>
            <a:ext cx="0" cy="15789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0269" y="3576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311521" y="61058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45</a:t>
            </a:r>
            <a:endParaRPr lang="en-GB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194892" y="4458850"/>
            <a:ext cx="4325981" cy="392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84951" y="42741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.5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33928" y="61147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</a:t>
            </a:r>
            <a:endParaRPr lang="en-GB" sz="16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43280" y="3763873"/>
            <a:ext cx="28536" cy="22559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26595" y="3695748"/>
            <a:ext cx="738810" cy="490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00848" y="33062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607575" y="406516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777424" y="3490899"/>
            <a:ext cx="16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Ceteris paribus!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28601"/>
            <a:ext cx="7886700" cy="62547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Μεταβολή στη ζήτηση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194892" y="1752600"/>
            <a:ext cx="6627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01518" y="6019800"/>
            <a:ext cx="7628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499" y="2165866"/>
            <a:ext cx="5257800" cy="3276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9444" y="123348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Τιμή (</a:t>
            </a:r>
            <a:r>
              <a:rPr lang="en-GB" dirty="0" smtClean="0"/>
              <a:t>P)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756073" y="6169581"/>
            <a:ext cx="158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Ποσότητα (</a:t>
            </a:r>
            <a:r>
              <a:rPr lang="en-GB" dirty="0" smtClean="0"/>
              <a:t>Q)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616681" y="1397427"/>
            <a:ext cx="3586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Μεταβολή στη ζήτηση σημαίνει ότι η καμπύλη ζήτησης μετατοπίστηκε είτε προς τα δεξιά είτε προς τα αριστερά.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854661" y="5508064"/>
            <a:ext cx="113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Καμπύλη ζήτησης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08144" y="3761567"/>
            <a:ext cx="32020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10200" y="3741521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0269" y="3576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143910" y="60982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</a:t>
            </a:r>
            <a:endParaRPr lang="en-GB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10200" y="3731544"/>
            <a:ext cx="1378527" cy="99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09393" y="61139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45</a:t>
            </a:r>
            <a:endParaRPr lang="en-GB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05826" y="1894915"/>
            <a:ext cx="5257800" cy="3276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00272" y="3739154"/>
            <a:ext cx="0" cy="22806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09035" y="4761637"/>
            <a:ext cx="165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Νέα Καμπύλη ζήτησης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21382" y="3168073"/>
            <a:ext cx="757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22836" y="4590473"/>
            <a:ext cx="729673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97395" y="3263217"/>
            <a:ext cx="165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Αύξηση της ζήτησης!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97" y="1406769"/>
            <a:ext cx="10128738" cy="472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055" y="472273"/>
            <a:ext cx="1072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dirty="0" smtClean="0"/>
              <a:t>Μεταβολές στη ζήτηση προκαλούνται από μεταβολές σε κάποιον από τους </a:t>
            </a:r>
            <a:r>
              <a:rPr lang="el-GR" sz="2000" b="1" dirty="0" smtClean="0"/>
              <a:t>παράγοντες της ζήτησης.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149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1396</Words>
  <Application>Microsoft Office PowerPoint</Application>
  <PresentationFormat>Widescreen</PresentationFormat>
  <Paragraphs>211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Η Ζήτηση των Αγαθών</vt:lpstr>
      <vt:lpstr>Προσφορά και Zήτηση</vt:lpstr>
      <vt:lpstr>Ζήτηση</vt:lpstr>
      <vt:lpstr>Ο Νόμος της Ζήτησης</vt:lpstr>
      <vt:lpstr>Ερμηνεία του νόμου της ζήτησης</vt:lpstr>
      <vt:lpstr>Ατομική και αγοραία (συνολική) καμπύλη ζήτησης</vt:lpstr>
      <vt:lpstr>Μεταβολή στη ζητούμενη ποσότητα</vt:lpstr>
      <vt:lpstr>Μεταβολή στη ζήτηση</vt:lpstr>
      <vt:lpstr>PowerPoint Presentation</vt:lpstr>
      <vt:lpstr>Οι προτιμήσεις των καταναλωτών</vt:lpstr>
      <vt:lpstr>Προτιμήσεις των καταναλωτών</vt:lpstr>
      <vt:lpstr>Μελέτη Περίπτωσης: Το κάπνισμα στις γυναίκες</vt:lpstr>
      <vt:lpstr>PowerPoint Presentation</vt:lpstr>
      <vt:lpstr>Εισόδημα</vt:lpstr>
      <vt:lpstr>Το εισόδημα του καταναλωτή</vt:lpstr>
      <vt:lpstr>Οι τιμές άλλων αγαθών</vt:lpstr>
      <vt:lpstr>Οι τιμές άλλων αγαθών</vt:lpstr>
      <vt:lpstr>Οι προσδοκίες των καταναλωτών</vt:lpstr>
      <vt:lpstr>Η έννοια της ελαστικότητας</vt:lpstr>
      <vt:lpstr>PowerPoint Presentation</vt:lpstr>
      <vt:lpstr>Η ελαστικότητα της ζήτησης</vt:lpstr>
      <vt:lpstr>Ερμηνεία της ελαστικότητας της ζήτησης</vt:lpstr>
      <vt:lpstr>PowerPoint Presentation</vt:lpstr>
      <vt:lpstr>Η εισοδηματική ελαστικότητα</vt:lpstr>
      <vt:lpstr>Εμπειρικές εκτιμήσεις εισοδηματικής ελαστικότητας</vt:lpstr>
      <vt:lpstr>PowerPoint Presentation</vt:lpstr>
      <vt:lpstr>Σταυροειδής ελαστικότητα της ζήτησης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128</cp:revision>
  <dcterms:created xsi:type="dcterms:W3CDTF">2023-04-05T05:12:17Z</dcterms:created>
  <dcterms:modified xsi:type="dcterms:W3CDTF">2024-03-06T13:32:21Z</dcterms:modified>
</cp:coreProperties>
</file>