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Override PartName="/ppt/slideLayouts/slideLayout16.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35"/>
  </p:notesMasterIdLst>
  <p:handoutMasterIdLst>
    <p:handoutMasterId r:id="rId36"/>
  </p:handoutMasterIdLst>
  <p:sldIdLst>
    <p:sldId id="318" r:id="rId3"/>
    <p:sldId id="319" r:id="rId4"/>
    <p:sldId id="403" r:id="rId5"/>
    <p:sldId id="320" r:id="rId6"/>
    <p:sldId id="404" r:id="rId7"/>
    <p:sldId id="349" r:id="rId8"/>
    <p:sldId id="422" r:id="rId9"/>
    <p:sldId id="350" r:id="rId10"/>
    <p:sldId id="423" r:id="rId11"/>
    <p:sldId id="424" r:id="rId12"/>
    <p:sldId id="425" r:id="rId13"/>
    <p:sldId id="426" r:id="rId14"/>
    <p:sldId id="353" r:id="rId15"/>
    <p:sldId id="427" r:id="rId16"/>
    <p:sldId id="428" r:id="rId17"/>
    <p:sldId id="429" r:id="rId18"/>
    <p:sldId id="433" r:id="rId19"/>
    <p:sldId id="406" r:id="rId20"/>
    <p:sldId id="355" r:id="rId21"/>
    <p:sldId id="385" r:id="rId22"/>
    <p:sldId id="408" r:id="rId23"/>
    <p:sldId id="430" r:id="rId24"/>
    <p:sldId id="431" r:id="rId25"/>
    <p:sldId id="409" r:id="rId26"/>
    <p:sldId id="410" r:id="rId27"/>
    <p:sldId id="432" r:id="rId28"/>
    <p:sldId id="411" r:id="rId29"/>
    <p:sldId id="412" r:id="rId30"/>
    <p:sldId id="405" r:id="rId31"/>
    <p:sldId id="368" r:id="rId32"/>
    <p:sldId id="390" r:id="rId33"/>
    <p:sldId id="434" r:id="rId34"/>
  </p:sldIdLst>
  <p:sldSz cx="9144000" cy="6858000" type="screen4x3"/>
  <p:notesSz cx="7010400" cy="92964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7FA3"/>
    <a:srgbClr val="D4EAE4"/>
    <a:srgbClr val="00158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82750" autoAdjust="0"/>
  </p:normalViewPr>
  <p:slideViewPr>
    <p:cSldViewPr>
      <p:cViewPr varScale="1">
        <p:scale>
          <a:sx n="71" d="100"/>
          <a:sy n="71" d="100"/>
        </p:scale>
        <p:origin x="-1642" y="-8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1" d="100"/>
          <a:sy n="81" d="100"/>
        </p:scale>
        <p:origin x="-1998"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6" tIns="46583" rIns="93166" bIns="46583" rtlCol="0"/>
          <a:lstStyle>
            <a:lvl1pPr algn="l">
              <a:defRPr sz="1200"/>
            </a:lvl1pPr>
          </a:lstStyle>
          <a:p>
            <a:endParaRPr lang="en-US" dirty="0"/>
          </a:p>
        </p:txBody>
      </p:sp>
      <p:sp>
        <p:nvSpPr>
          <p:cNvPr id="3" name="Date Placeholder 2"/>
          <p:cNvSpPr>
            <a:spLocks noGrp="1"/>
          </p:cNvSpPr>
          <p:nvPr>
            <p:ph type="dt" sz="quarter" idx="1"/>
          </p:nvPr>
        </p:nvSpPr>
        <p:spPr>
          <a:xfrm>
            <a:off x="3970939" y="0"/>
            <a:ext cx="3037840" cy="464820"/>
          </a:xfrm>
          <a:prstGeom prst="rect">
            <a:avLst/>
          </a:prstGeom>
        </p:spPr>
        <p:txBody>
          <a:bodyPr vert="horz" lIns="93166" tIns="46583" rIns="93166" bIns="46583" rtlCol="0"/>
          <a:lstStyle>
            <a:lvl1pPr algn="r">
              <a:defRPr sz="1200"/>
            </a:lvl1pPr>
          </a:lstStyle>
          <a:p>
            <a:fld id="{8D8D874E-E9D5-433B-A149-BDF6BFDD40A8}" type="datetimeFigureOut">
              <a:rPr lang="en-US" smtClean="0"/>
              <a:pPr/>
              <a:t>10/6/2024</a:t>
            </a:fld>
            <a:endParaRPr lang="en-US" dirty="0"/>
          </a:p>
        </p:txBody>
      </p:sp>
      <p:sp>
        <p:nvSpPr>
          <p:cNvPr id="4" name="Footer Placeholder 3"/>
          <p:cNvSpPr>
            <a:spLocks noGrp="1"/>
          </p:cNvSpPr>
          <p:nvPr>
            <p:ph type="ftr" sz="quarter" idx="2"/>
          </p:nvPr>
        </p:nvSpPr>
        <p:spPr>
          <a:xfrm>
            <a:off x="1" y="8829966"/>
            <a:ext cx="3037840" cy="464820"/>
          </a:xfrm>
          <a:prstGeom prst="rect">
            <a:avLst/>
          </a:prstGeom>
        </p:spPr>
        <p:txBody>
          <a:bodyPr vert="horz" lIns="93166" tIns="46583" rIns="93166" bIns="4658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9" y="8829966"/>
            <a:ext cx="3037840" cy="464820"/>
          </a:xfrm>
          <a:prstGeom prst="rect">
            <a:avLst/>
          </a:prstGeom>
        </p:spPr>
        <p:txBody>
          <a:bodyPr vert="horz" lIns="93166" tIns="46583" rIns="93166" bIns="46583"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xmlns=""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6" tIns="46583" rIns="93166" bIns="46583"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3166" tIns="46583" rIns="93166" bIns="46583" rtlCol="0"/>
          <a:lstStyle>
            <a:lvl1pPr algn="r">
              <a:defRPr sz="1200"/>
            </a:lvl1pPr>
          </a:lstStyle>
          <a:p>
            <a:fld id="{EA051F04-9E25-42C3-8BC5-EC2E8469D95E}" type="datetimeFigureOut">
              <a:rPr lang="en-US" smtClean="0"/>
              <a:pPr/>
              <a:t>10/6/2024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6" tIns="46583" rIns="93166" bIns="46583"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6" tIns="46583" rIns="93166" bIns="4658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6"/>
            <a:ext cx="3037840" cy="464820"/>
          </a:xfrm>
          <a:prstGeom prst="rect">
            <a:avLst/>
          </a:prstGeom>
        </p:spPr>
        <p:txBody>
          <a:bodyPr vert="horz" lIns="93166" tIns="46583" rIns="93166" bIns="4658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3166" tIns="46583" rIns="93166" bIns="46583"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xmlns=""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xmlns="" val="1896841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p14="http://schemas.microsoft.com/office/powerpoint/2010/main" xmlns="" val="36748686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11</a:t>
            </a:fld>
            <a:endParaRPr lang="en-US" dirty="0"/>
          </a:p>
        </p:txBody>
      </p:sp>
    </p:spTree>
    <p:extLst>
      <p:ext uri="{BB962C8B-B14F-4D97-AF65-F5344CB8AC3E}">
        <p14:creationId xmlns:p14="http://schemas.microsoft.com/office/powerpoint/2010/main" xmlns="" val="22527928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12</a:t>
            </a:fld>
            <a:endParaRPr lang="en-US" dirty="0"/>
          </a:p>
        </p:txBody>
      </p:sp>
    </p:spTree>
    <p:extLst>
      <p:ext uri="{BB962C8B-B14F-4D97-AF65-F5344CB8AC3E}">
        <p14:creationId xmlns:p14="http://schemas.microsoft.com/office/powerpoint/2010/main" xmlns="" val="28890798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13</a:t>
            </a:fld>
            <a:endParaRPr lang="en-US" dirty="0"/>
          </a:p>
        </p:txBody>
      </p:sp>
    </p:spTree>
    <p:extLst>
      <p:ext uri="{BB962C8B-B14F-4D97-AF65-F5344CB8AC3E}">
        <p14:creationId xmlns:p14="http://schemas.microsoft.com/office/powerpoint/2010/main" xmlns="" val="1756442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p14="http://schemas.microsoft.com/office/powerpoint/2010/main" xmlns="" val="40179629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15</a:t>
            </a:fld>
            <a:endParaRPr lang="en-US" dirty="0"/>
          </a:p>
        </p:txBody>
      </p:sp>
    </p:spTree>
    <p:extLst>
      <p:ext uri="{BB962C8B-B14F-4D97-AF65-F5344CB8AC3E}">
        <p14:creationId xmlns:p14="http://schemas.microsoft.com/office/powerpoint/2010/main" xmlns="" val="33991683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16</a:t>
            </a:fld>
            <a:endParaRPr lang="en-US" dirty="0"/>
          </a:p>
        </p:txBody>
      </p:sp>
    </p:spTree>
    <p:extLst>
      <p:ext uri="{BB962C8B-B14F-4D97-AF65-F5344CB8AC3E}">
        <p14:creationId xmlns:p14="http://schemas.microsoft.com/office/powerpoint/2010/main" xmlns="" val="36930751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17</a:t>
            </a:fld>
            <a:endParaRPr lang="en-US" dirty="0"/>
          </a:p>
        </p:txBody>
      </p:sp>
    </p:spTree>
    <p:extLst>
      <p:ext uri="{BB962C8B-B14F-4D97-AF65-F5344CB8AC3E}">
        <p14:creationId xmlns:p14="http://schemas.microsoft.com/office/powerpoint/2010/main" xmlns="" val="39442722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18</a:t>
            </a:fld>
            <a:endParaRPr lang="en-US" dirty="0"/>
          </a:p>
        </p:txBody>
      </p:sp>
    </p:spTree>
    <p:extLst>
      <p:ext uri="{BB962C8B-B14F-4D97-AF65-F5344CB8AC3E}">
        <p14:creationId xmlns:p14="http://schemas.microsoft.com/office/powerpoint/2010/main" xmlns="" val="25874935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19</a:t>
            </a:fld>
            <a:endParaRPr lang="en-US" dirty="0"/>
          </a:p>
        </p:txBody>
      </p:sp>
    </p:spTree>
    <p:extLst>
      <p:ext uri="{BB962C8B-B14F-4D97-AF65-F5344CB8AC3E}">
        <p14:creationId xmlns:p14="http://schemas.microsoft.com/office/powerpoint/2010/main" xmlns="" val="26631054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5831" eaLnBrk="0" fontAlgn="base" hangingPunct="0">
              <a:spcBef>
                <a:spcPct val="30000"/>
              </a:spcBef>
              <a:spcAft>
                <a:spcPct val="0"/>
              </a:spcAf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a:t>
            </a:fld>
            <a:endParaRPr lang="en-US" dirty="0"/>
          </a:p>
        </p:txBody>
      </p:sp>
    </p:spTree>
    <p:extLst>
      <p:ext uri="{BB962C8B-B14F-4D97-AF65-F5344CB8AC3E}">
        <p14:creationId xmlns:p14="http://schemas.microsoft.com/office/powerpoint/2010/main" xmlns="" val="17363953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u="sng"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20</a:t>
            </a:fld>
            <a:endParaRPr lang="en-US" dirty="0"/>
          </a:p>
        </p:txBody>
      </p:sp>
    </p:spTree>
    <p:extLst>
      <p:ext uri="{BB962C8B-B14F-4D97-AF65-F5344CB8AC3E}">
        <p14:creationId xmlns:p14="http://schemas.microsoft.com/office/powerpoint/2010/main" xmlns="" val="9452087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21</a:t>
            </a:fld>
            <a:endParaRPr lang="en-US" dirty="0"/>
          </a:p>
        </p:txBody>
      </p:sp>
    </p:spTree>
    <p:extLst>
      <p:ext uri="{BB962C8B-B14F-4D97-AF65-F5344CB8AC3E}">
        <p14:creationId xmlns:p14="http://schemas.microsoft.com/office/powerpoint/2010/main" xmlns="" val="20982091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22</a:t>
            </a:fld>
            <a:endParaRPr lang="en-US" dirty="0"/>
          </a:p>
        </p:txBody>
      </p:sp>
    </p:spTree>
    <p:extLst>
      <p:ext uri="{BB962C8B-B14F-4D97-AF65-F5344CB8AC3E}">
        <p14:creationId xmlns:p14="http://schemas.microsoft.com/office/powerpoint/2010/main" xmlns="" val="12418069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23</a:t>
            </a:fld>
            <a:endParaRPr lang="en-US" dirty="0"/>
          </a:p>
        </p:txBody>
      </p:sp>
    </p:spTree>
    <p:extLst>
      <p:ext uri="{BB962C8B-B14F-4D97-AF65-F5344CB8AC3E}">
        <p14:creationId xmlns:p14="http://schemas.microsoft.com/office/powerpoint/2010/main" xmlns="" val="26162004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24</a:t>
            </a:fld>
            <a:endParaRPr lang="en-US" dirty="0"/>
          </a:p>
        </p:txBody>
      </p:sp>
    </p:spTree>
    <p:extLst>
      <p:ext uri="{BB962C8B-B14F-4D97-AF65-F5344CB8AC3E}">
        <p14:creationId xmlns:p14="http://schemas.microsoft.com/office/powerpoint/2010/main" xmlns="" val="308425317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25</a:t>
            </a:fld>
            <a:endParaRPr lang="en-US" dirty="0"/>
          </a:p>
        </p:txBody>
      </p:sp>
    </p:spTree>
    <p:extLst>
      <p:ext uri="{BB962C8B-B14F-4D97-AF65-F5344CB8AC3E}">
        <p14:creationId xmlns:p14="http://schemas.microsoft.com/office/powerpoint/2010/main" xmlns="" val="141458045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26</a:t>
            </a:fld>
            <a:endParaRPr lang="en-US" dirty="0"/>
          </a:p>
        </p:txBody>
      </p:sp>
    </p:spTree>
    <p:extLst>
      <p:ext uri="{BB962C8B-B14F-4D97-AF65-F5344CB8AC3E}">
        <p14:creationId xmlns:p14="http://schemas.microsoft.com/office/powerpoint/2010/main" xmlns="" val="9095075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27</a:t>
            </a:fld>
            <a:endParaRPr lang="en-US" dirty="0"/>
          </a:p>
        </p:txBody>
      </p:sp>
    </p:spTree>
    <p:extLst>
      <p:ext uri="{BB962C8B-B14F-4D97-AF65-F5344CB8AC3E}">
        <p14:creationId xmlns:p14="http://schemas.microsoft.com/office/powerpoint/2010/main" xmlns="" val="16409423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28</a:t>
            </a:fld>
            <a:endParaRPr lang="en-US" dirty="0"/>
          </a:p>
        </p:txBody>
      </p:sp>
    </p:spTree>
    <p:extLst>
      <p:ext uri="{BB962C8B-B14F-4D97-AF65-F5344CB8AC3E}">
        <p14:creationId xmlns:p14="http://schemas.microsoft.com/office/powerpoint/2010/main" xmlns="" val="164962343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29</a:t>
            </a:fld>
            <a:endParaRPr lang="en-US" dirty="0"/>
          </a:p>
        </p:txBody>
      </p:sp>
    </p:spTree>
    <p:extLst>
      <p:ext uri="{BB962C8B-B14F-4D97-AF65-F5344CB8AC3E}">
        <p14:creationId xmlns:p14="http://schemas.microsoft.com/office/powerpoint/2010/main" xmlns="" val="3558387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5831" eaLnBrk="0" fontAlgn="base" hangingPunct="0">
              <a:spcBef>
                <a:spcPct val="30000"/>
              </a:spcBef>
              <a:spcAft>
                <a:spcPct val="0"/>
              </a:spcAf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a:t>
            </a:fld>
            <a:endParaRPr lang="en-US" dirty="0"/>
          </a:p>
        </p:txBody>
      </p:sp>
    </p:spTree>
    <p:extLst>
      <p:ext uri="{BB962C8B-B14F-4D97-AF65-F5344CB8AC3E}">
        <p14:creationId xmlns:p14="http://schemas.microsoft.com/office/powerpoint/2010/main" xmlns="" val="4908666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30</a:t>
            </a:fld>
            <a:endParaRPr lang="en-US" dirty="0"/>
          </a:p>
        </p:txBody>
      </p:sp>
    </p:spTree>
    <p:extLst>
      <p:ext uri="{BB962C8B-B14F-4D97-AF65-F5344CB8AC3E}">
        <p14:creationId xmlns:p14="http://schemas.microsoft.com/office/powerpoint/2010/main" xmlns="" val="172860957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31</a:t>
            </a:fld>
            <a:endParaRPr lang="en-US" dirty="0"/>
          </a:p>
        </p:txBody>
      </p:sp>
    </p:spTree>
    <p:extLst>
      <p:ext uri="{BB962C8B-B14F-4D97-AF65-F5344CB8AC3E}">
        <p14:creationId xmlns:p14="http://schemas.microsoft.com/office/powerpoint/2010/main" xmlns="" val="344973280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Shape 281"/>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endParaRPr dirty="0"/>
          </a:p>
        </p:txBody>
      </p:sp>
      <p:sp>
        <p:nvSpPr>
          <p:cNvPr id="282" name="Shape 282"/>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409679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p14="http://schemas.microsoft.com/office/powerpoint/2010/main" xmlns="" val="37679404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endParaRPr lang="en-US" alt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p14="http://schemas.microsoft.com/office/powerpoint/2010/main" xmlns="" val="17028347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p14="http://schemas.microsoft.com/office/powerpoint/2010/main" xmlns="" val="10256510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p14="http://schemas.microsoft.com/office/powerpoint/2010/main" xmlns="" val="10273836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p14="http://schemas.microsoft.com/office/powerpoint/2010/main" xmlns="" val="34451376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p14="http://schemas.microsoft.com/office/powerpoint/2010/main" xmlns="" val="4332622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09122552-97AC-4F9F-98E2-1F65C131ABD9}" type="datetime1">
              <a:rPr lang="en-US" smtClean="0"/>
              <a:pPr/>
              <a:t>10/6/2024</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8" name="Picture 7"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365464" y="6447951"/>
            <a:ext cx="918000" cy="279915"/>
          </a:xfrm>
          <a:prstGeom prst="rect">
            <a:avLst/>
          </a:prstGeom>
        </p:spPr>
      </p:pic>
      <p:sp>
        <p:nvSpPr>
          <p:cNvPr id="9" name="Footer Placeholder 4"/>
          <p:cNvSpPr>
            <a:spLocks noGrp="1"/>
          </p:cNvSpPr>
          <p:nvPr>
            <p:ph type="ftr" sz="quarter" idx="3"/>
          </p:nvPr>
        </p:nvSpPr>
        <p:spPr>
          <a:xfrm>
            <a:off x="381000" y="6394749"/>
            <a:ext cx="8595360" cy="235463"/>
          </a:xfrm>
          <a:prstGeom prst="rect">
            <a:avLst/>
          </a:prstGeom>
        </p:spPr>
        <p:txBody>
          <a:bodyPr vert="horz" lIns="0" tIns="0" rIns="0" bIns="0" rtlCol="0" anchor="b"/>
          <a:lstStyle>
            <a:lvl1pPr algn="r">
              <a:defRPr sz="1100">
                <a:solidFill>
                  <a:schemeClr val="tx1"/>
                </a:solidFill>
              </a:defRPr>
            </a:lvl1pPr>
          </a:lstStyle>
          <a:p>
            <a:r>
              <a:rPr lang="en-US" dirty="0">
                <a:latin typeface="Verdana" panose="020B0604030504040204" pitchFamily="34" charset="0"/>
                <a:ea typeface="Verdana" panose="020B0604030504040204" pitchFamily="34" charset="0"/>
                <a:cs typeface="Verdana" panose="020B0604030504040204" pitchFamily="34" charset="0"/>
              </a:rPr>
              <a:t>Copyright © 2018, 2016, 2015 Pearson Education, Ltd. All Rights Reserved.</a:t>
            </a:r>
          </a:p>
        </p:txBody>
      </p:sp>
    </p:spTree>
    <p:extLst>
      <p:ext uri="{BB962C8B-B14F-4D97-AF65-F5344CB8AC3E}">
        <p14:creationId xmlns:p14="http://schemas.microsoft.com/office/powerpoint/2010/main" xmlns=""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1"/>
                </a:solidFill>
              </a:defRPr>
            </a:lvl1pPr>
          </a:lstStyle>
          <a:p>
            <a:fld id="{FDEADDDD-9B0C-41C8-A9EA-033C48EBAC60}" type="datetime1">
              <a:rPr lang="en-US" smtClean="0"/>
              <a:pPr/>
              <a:t>10/6/2024</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5" name="Picture 4"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304800" y="6421318"/>
            <a:ext cx="918000" cy="279915"/>
          </a:xfrm>
          <a:prstGeom prst="rect">
            <a:avLst/>
          </a:prstGeom>
        </p:spPr>
      </p:pic>
      <p:sp>
        <p:nvSpPr>
          <p:cNvPr id="6" name="Footer Placeholder 4"/>
          <p:cNvSpPr>
            <a:spLocks noGrp="1"/>
          </p:cNvSpPr>
          <p:nvPr>
            <p:ph type="ftr" sz="quarter" idx="3"/>
          </p:nvPr>
        </p:nvSpPr>
        <p:spPr>
          <a:xfrm>
            <a:off x="381000" y="6394749"/>
            <a:ext cx="8595360" cy="235463"/>
          </a:xfrm>
          <a:prstGeom prst="rect">
            <a:avLst/>
          </a:prstGeom>
        </p:spPr>
        <p:txBody>
          <a:bodyPr vert="horz" lIns="0" tIns="0" rIns="0" bIns="0" rtlCol="0" anchor="b"/>
          <a:lstStyle>
            <a:lvl1pPr algn="r">
              <a:defRPr sz="1100">
                <a:solidFill>
                  <a:schemeClr val="tx1"/>
                </a:solidFill>
              </a:defRPr>
            </a:lvl1pPr>
          </a:lstStyle>
          <a:p>
            <a:r>
              <a:rPr lang="en-US" dirty="0">
                <a:latin typeface="Verdana" panose="020B0604030504040204" pitchFamily="34" charset="0"/>
                <a:ea typeface="Verdana" panose="020B0604030504040204" pitchFamily="34" charset="0"/>
                <a:cs typeface="Verdana" panose="020B0604030504040204" pitchFamily="34" charset="0"/>
              </a:rPr>
              <a:t>Copyright © 2018, 2016, 2015 Pearson Education, Ltd. All Rights Reserved.</a:t>
            </a:r>
          </a:p>
        </p:txBody>
      </p:sp>
    </p:spTree>
    <p:extLst>
      <p:ext uri="{BB962C8B-B14F-4D97-AF65-F5344CB8AC3E}">
        <p14:creationId xmlns:p14="http://schemas.microsoft.com/office/powerpoint/2010/main" xmlns="" val="3711136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BFAB6944-8C02-4B20-B0AA-891658543E2C}" type="datetime1">
              <a:rPr lang="en-US" smtClean="0"/>
              <a:pPr/>
              <a:t>10/6/2024</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8" name="Picture 7"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 y="6376789"/>
            <a:ext cx="918000" cy="279915"/>
          </a:xfrm>
          <a:prstGeom prst="rect">
            <a:avLst/>
          </a:prstGeom>
        </p:spPr>
      </p:pic>
      <p:sp>
        <p:nvSpPr>
          <p:cNvPr id="9" name="TextBox 8"/>
          <p:cNvSpPr txBox="1"/>
          <p:nvPr userDrawn="1"/>
        </p:nvSpPr>
        <p:spPr>
          <a:xfrm>
            <a:off x="1752600" y="6324600"/>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2018,</a:t>
            </a:r>
            <a:r>
              <a:rPr lang="en-US" altLang="en-US" sz="1200" b="0" baseline="0" dirty="0">
                <a:latin typeface="Verdana" panose="020B0604030504040204" pitchFamily="34" charset="0"/>
                <a:ea typeface="Verdana" panose="020B0604030504040204" pitchFamily="34" charset="0"/>
                <a:cs typeface="Verdana" panose="020B0604030504040204" pitchFamily="34" charset="0"/>
              </a:rPr>
              <a:t> 2016, 2015 Pearson Education, Ltd</a:t>
            </a:r>
            <a:r>
              <a:rPr lang="en-US" altLang="en-US" sz="1200" b="0" dirty="0">
                <a:latin typeface="Verdana" panose="020B0604030504040204" pitchFamily="34" charset="0"/>
                <a:ea typeface="Verdana" panose="020B0604030504040204" pitchFamily="34" charset="0"/>
                <a:cs typeface="Verdana" panose="020B0604030504040204" pitchFamily="34" charset="0"/>
              </a:rPr>
              <a:t>. All Rights Reserved.</a:t>
            </a:r>
          </a:p>
        </p:txBody>
      </p:sp>
    </p:spTree>
    <p:extLst>
      <p:ext uri="{BB962C8B-B14F-4D97-AF65-F5344CB8AC3E}">
        <p14:creationId xmlns:p14="http://schemas.microsoft.com/office/powerpoint/2010/main" xmlns="" val="3056666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4" name="Date Placeholder 3"/>
          <p:cNvSpPr>
            <a:spLocks noGrp="1"/>
          </p:cNvSpPr>
          <p:nvPr>
            <p:ph type="dt" sz="half" idx="11"/>
          </p:nvPr>
        </p:nvSpPr>
        <p:spPr/>
        <p:txBody>
          <a:bodyPr/>
          <a:lstStyle/>
          <a:p>
            <a:fld id="{88D46458-8A45-4664-9F80-C06F194D1C11}" type="datetime1">
              <a:rPr lang="en-US" smtClean="0"/>
              <a:pPr/>
              <a:t>10/6/2024</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 y="6376789"/>
            <a:ext cx="918000" cy="279915"/>
          </a:xfrm>
          <a:prstGeom prst="rect">
            <a:avLst/>
          </a:prstGeom>
        </p:spPr>
      </p:pic>
      <p:sp>
        <p:nvSpPr>
          <p:cNvPr id="14" name="TextBox 13"/>
          <p:cNvSpPr txBox="1"/>
          <p:nvPr userDrawn="1"/>
        </p:nvSpPr>
        <p:spPr>
          <a:xfrm>
            <a:off x="1752600" y="6324600"/>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2018,</a:t>
            </a:r>
            <a:r>
              <a:rPr lang="en-US" altLang="en-US" sz="1200" b="0" baseline="0" dirty="0">
                <a:latin typeface="Verdana" panose="020B0604030504040204" pitchFamily="34" charset="0"/>
                <a:ea typeface="Verdana" panose="020B0604030504040204" pitchFamily="34" charset="0"/>
                <a:cs typeface="Verdana" panose="020B0604030504040204" pitchFamily="34" charset="0"/>
              </a:rPr>
              <a:t> 2016, 2015 Pearson Education, Ltd</a:t>
            </a:r>
            <a:r>
              <a:rPr lang="en-US" altLang="en-US" sz="1200" b="0" dirty="0">
                <a:latin typeface="Verdana" panose="020B0604030504040204" pitchFamily="34" charset="0"/>
                <a:ea typeface="Verdana" panose="020B0604030504040204" pitchFamily="34" charset="0"/>
                <a:cs typeface="Verdana" panose="020B0604030504040204" pitchFamily="34" charset="0"/>
              </a:rPr>
              <a:t>. All Rights Reserved.</a:t>
            </a:r>
          </a:p>
        </p:txBody>
      </p:sp>
    </p:spTree>
    <p:extLst>
      <p:ext uri="{BB962C8B-B14F-4D97-AF65-F5344CB8AC3E}">
        <p14:creationId xmlns:p14="http://schemas.microsoft.com/office/powerpoint/2010/main" xmlns="" val="8442003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24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4" name="Date Placeholder 3"/>
          <p:cNvSpPr>
            <a:spLocks noGrp="1"/>
          </p:cNvSpPr>
          <p:nvPr>
            <p:ph type="dt" sz="half" idx="11"/>
          </p:nvPr>
        </p:nvSpPr>
        <p:spPr/>
        <p:txBody>
          <a:bodyPr/>
          <a:lstStyle/>
          <a:p>
            <a:fld id="{B29AD930-DAF4-4544-9F96-2E0B2DCD6EFF}" type="datetime1">
              <a:rPr lang="en-US" smtClean="0"/>
              <a:pPr/>
              <a:t>10/6/2024</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37028908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9" name="Date Placeholder 3"/>
          <p:cNvSpPr>
            <a:spLocks noGrp="1"/>
          </p:cNvSpPr>
          <p:nvPr>
            <p:ph type="dt" sz="half" idx="10"/>
          </p:nvPr>
        </p:nvSpPr>
        <p:spPr>
          <a:xfrm>
            <a:off x="6335713" y="113072"/>
            <a:ext cx="2133600" cy="182880"/>
          </a:xfrm>
        </p:spPr>
        <p:txBody>
          <a:bodyPr/>
          <a:lstStyle/>
          <a:p>
            <a:fld id="{EEF604B1-765F-45AA-A171-7233A4163C0E}" type="datetime1">
              <a:rPr lang="en-US" smtClean="0"/>
              <a:pPr/>
              <a:t>10/6/2024</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12256504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4" name="Date Placeholder 3"/>
          <p:cNvSpPr>
            <a:spLocks noGrp="1"/>
          </p:cNvSpPr>
          <p:nvPr>
            <p:ph type="dt" sz="half" idx="10"/>
          </p:nvPr>
        </p:nvSpPr>
        <p:spPr/>
        <p:txBody>
          <a:bodyPr/>
          <a:lstStyle/>
          <a:p>
            <a:fld id="{01C80FD3-FFB9-4C8D-B659-4F8471E6647E}" type="datetime1">
              <a:rPr lang="en-US" smtClean="0"/>
              <a:pPr/>
              <a:t>10/6/2024</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8865923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2" name="Date Placeholder 1"/>
          <p:cNvSpPr>
            <a:spLocks noGrp="1"/>
          </p:cNvSpPr>
          <p:nvPr>
            <p:ph type="dt" sz="half" idx="10"/>
          </p:nvPr>
        </p:nvSpPr>
        <p:spPr/>
        <p:txBody>
          <a:bodyPr/>
          <a:lstStyle>
            <a:lvl1pPr>
              <a:defRPr>
                <a:solidFill>
                  <a:schemeClr val="tx1"/>
                </a:solidFill>
              </a:defRPr>
            </a:lvl1pPr>
          </a:lstStyle>
          <a:p>
            <a:fld id="{46250570-ECE2-48E6-BCEC-119A658FD60E}" type="datetime1">
              <a:rPr lang="en-US" smtClean="0"/>
              <a:pPr/>
              <a:t>10/6/2024</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500410" y="6376789"/>
            <a:ext cx="918000" cy="279915"/>
          </a:xfrm>
          <a:prstGeom prst="rect">
            <a:avLst/>
          </a:prstGeom>
        </p:spPr>
      </p:pic>
      <p:sp>
        <p:nvSpPr>
          <p:cNvPr id="12" name="TextBox 11"/>
          <p:cNvSpPr txBox="1"/>
          <p:nvPr userDrawn="1"/>
        </p:nvSpPr>
        <p:spPr>
          <a:xfrm>
            <a:off x="1752600" y="6324600"/>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2018,</a:t>
            </a:r>
            <a:r>
              <a:rPr lang="en-US" altLang="en-US" sz="1200" b="0" baseline="0" dirty="0">
                <a:latin typeface="Verdana" panose="020B0604030504040204" pitchFamily="34" charset="0"/>
                <a:ea typeface="Verdana" panose="020B0604030504040204" pitchFamily="34" charset="0"/>
                <a:cs typeface="Verdana" panose="020B0604030504040204" pitchFamily="34" charset="0"/>
              </a:rPr>
              <a:t> 2016, 2015 Pearson Education, Ltd</a:t>
            </a:r>
            <a:r>
              <a:rPr lang="en-US" altLang="en-US" sz="1200" b="0" dirty="0">
                <a:latin typeface="Verdana" panose="020B0604030504040204" pitchFamily="34" charset="0"/>
                <a:ea typeface="Verdana" panose="020B0604030504040204" pitchFamily="34" charset="0"/>
                <a:cs typeface="Verdana" panose="020B0604030504040204" pitchFamily="34" charset="0"/>
              </a:rPr>
              <a:t>. All Rights Reserved.</a:t>
            </a:r>
          </a:p>
        </p:txBody>
      </p:sp>
    </p:spTree>
    <p:extLst>
      <p:ext uri="{BB962C8B-B14F-4D97-AF65-F5344CB8AC3E}">
        <p14:creationId xmlns:p14="http://schemas.microsoft.com/office/powerpoint/2010/main" xmlns="" val="28878725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775468-395A-4F77-B53D-5807151D8AC4}" type="datetime1">
              <a:rPr lang="en-US" smtClean="0"/>
              <a:pPr/>
              <a:t>10/6/2024</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10003726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15964868-39F0-49A6-82BD-178C14600D9C}" type="datetime1">
              <a:rPr lang="en-US" smtClean="0"/>
              <a:pPr/>
              <a:t>10/6/2024</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11637073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699CF03E-DAA5-4F96-9F1F-C0F357F9D395}" type="datetime1">
              <a:rPr lang="en-US" smtClean="0"/>
              <a:pPr/>
              <a:t>10/6/2024</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2506555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lvl1pPr>
              <a:defRPr>
                <a:latin typeface="+mj-lt"/>
              </a:defRPr>
            </a:lvl1pPr>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76200" y="6408031"/>
            <a:ext cx="8595360" cy="235463"/>
          </a:xfrm>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Copyright © 2018, 2016, 2015 Pearson Education, Ltd. All Rights Reserved.</a:t>
            </a:r>
          </a:p>
        </p:txBody>
      </p:sp>
      <p:sp>
        <p:nvSpPr>
          <p:cNvPr id="4" name="Date Placeholder 3"/>
          <p:cNvSpPr>
            <a:spLocks noGrp="1"/>
          </p:cNvSpPr>
          <p:nvPr>
            <p:ph type="dt" sz="half" idx="11"/>
          </p:nvPr>
        </p:nvSpPr>
        <p:spPr/>
        <p:txBody>
          <a:bodyPr/>
          <a:lstStyle/>
          <a:p>
            <a:fld id="{F2478674-AF20-4F96-97C9-DC2F84479FC9}" type="datetime1">
              <a:rPr lang="en-US" smtClean="0"/>
              <a:pPr/>
              <a:t>10/6/2024</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254493" y="6385806"/>
            <a:ext cx="918000" cy="279915"/>
          </a:xfrm>
          <a:prstGeom prst="rect">
            <a:avLst/>
          </a:prstGeom>
        </p:spPr>
      </p:pic>
    </p:spTree>
    <p:extLst>
      <p:ext uri="{BB962C8B-B14F-4D97-AF65-F5344CB8AC3E}">
        <p14:creationId xmlns:p14="http://schemas.microsoft.com/office/powerpoint/2010/main" xmlns="" val="29810628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1"/>
                </a:solidFill>
              </a:defRPr>
            </a:lvl1pPr>
          </a:lstStyle>
          <a:p>
            <a:fld id="{5E16662B-7A18-4880-B2BD-24D6C2F5E0CA}" type="datetime1">
              <a:rPr lang="en-US" smtClean="0"/>
              <a:pPr/>
              <a:t>10/6/2024</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9" name="Picture 8"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500410" y="6376789"/>
            <a:ext cx="918000" cy="279915"/>
          </a:xfrm>
          <a:prstGeom prst="rect">
            <a:avLst/>
          </a:prstGeom>
        </p:spPr>
      </p:pic>
      <p:sp>
        <p:nvSpPr>
          <p:cNvPr id="7" name="TextBox 6"/>
          <p:cNvSpPr txBox="1"/>
          <p:nvPr userDrawn="1"/>
        </p:nvSpPr>
        <p:spPr>
          <a:xfrm>
            <a:off x="1752600" y="6324600"/>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2018,</a:t>
            </a:r>
            <a:r>
              <a:rPr lang="en-US" altLang="en-US" sz="1200" b="0" baseline="0" dirty="0">
                <a:latin typeface="Verdana" panose="020B0604030504040204" pitchFamily="34" charset="0"/>
                <a:ea typeface="Verdana" panose="020B0604030504040204" pitchFamily="34" charset="0"/>
                <a:cs typeface="Verdana" panose="020B0604030504040204" pitchFamily="34" charset="0"/>
              </a:rPr>
              <a:t> 2016, 2015 Pearson Education, Ltd</a:t>
            </a:r>
            <a:r>
              <a:rPr lang="en-US" altLang="en-US" sz="1200" b="0" dirty="0">
                <a:latin typeface="Verdana" panose="020B0604030504040204" pitchFamily="34" charset="0"/>
                <a:ea typeface="Verdana" panose="020B0604030504040204" pitchFamily="34" charset="0"/>
                <a:cs typeface="Verdana" panose="020B0604030504040204" pitchFamily="34" charset="0"/>
              </a:rPr>
              <a:t>. All Rights Reserved.</a:t>
            </a:r>
          </a:p>
        </p:txBody>
      </p:sp>
    </p:spTree>
    <p:extLst>
      <p:ext uri="{BB962C8B-B14F-4D97-AF65-F5344CB8AC3E}">
        <p14:creationId xmlns:p14="http://schemas.microsoft.com/office/powerpoint/2010/main" xmlns="" val="27310559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FA3"/>
                </a:solidFill>
              </a:defRPr>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baseline="0">
                <a:latin typeface="Arial" pitchFamily="34" charset="0"/>
              </a:defRPr>
            </a:lvl1pPr>
            <a:lvl2pPr>
              <a:defRPr sz="2400" baseline="0">
                <a:latin typeface="Arial" pitchFamily="34" charset="0"/>
              </a:defRPr>
            </a:lvl2pPr>
            <a:lvl3pPr>
              <a:defRPr sz="2000" baseline="0">
                <a:latin typeface="Arial" pitchFamily="34" charset="0"/>
              </a:defRPr>
            </a:lvl3pPr>
            <a:lvl4pPr>
              <a:defRPr sz="1800" baseline="0">
                <a:latin typeface="Arial" pitchFamily="34" charset="0"/>
              </a:defRPr>
            </a:lvl4pPr>
            <a:lvl5pPr>
              <a:defRPr sz="1800" baseline="0">
                <a:latin typeface="Arial"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baseline="0">
                <a:latin typeface="Arial" pitchFamily="34" charset="0"/>
              </a:defRPr>
            </a:lvl1pPr>
            <a:lvl2pPr>
              <a:defRPr sz="2400" baseline="0">
                <a:latin typeface="Arial" pitchFamily="34" charset="0"/>
              </a:defRPr>
            </a:lvl2pPr>
            <a:lvl3pPr>
              <a:defRPr sz="2000" baseline="0">
                <a:latin typeface="Arial" pitchFamily="34" charset="0"/>
              </a:defRPr>
            </a:lvl3pPr>
            <a:lvl4pPr>
              <a:defRPr sz="1800" baseline="0">
                <a:latin typeface="Arial" pitchFamily="34" charset="0"/>
              </a:defRPr>
            </a:lvl4pPr>
            <a:lvl5pPr>
              <a:defRPr sz="1800" baseline="0">
                <a:latin typeface="Arial"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1"/>
          </p:nvPr>
        </p:nvSpPr>
        <p:spPr/>
        <p:txBody>
          <a:bodyPr/>
          <a:lstStyle>
            <a:lvl1pPr>
              <a:defRPr/>
            </a:lvl1pPr>
          </a:lstStyle>
          <a:p>
            <a:pPr>
              <a:defRPr/>
            </a:pPr>
            <a:fld id="{6670715B-4465-4100-A145-45746CF7DE3A}" type="slidenum">
              <a:rPr lang="en-US"/>
              <a:pPr>
                <a:defRPr/>
              </a:pPr>
              <a:t>‹#›</a:t>
            </a:fld>
            <a:endParaRPr lang="en-US" dirty="0"/>
          </a:p>
        </p:txBody>
      </p:sp>
    </p:spTree>
    <p:extLst>
      <p:ext uri="{BB962C8B-B14F-4D97-AF65-F5344CB8AC3E}">
        <p14:creationId xmlns:p14="http://schemas.microsoft.com/office/powerpoint/2010/main" xmlns="" val="15551920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5"/>
          <p:cNvSpPr>
            <a:spLocks noGrp="1"/>
          </p:cNvSpPr>
          <p:nvPr>
            <p:ph type="sldNum" sz="quarter" idx="11"/>
          </p:nvPr>
        </p:nvSpPr>
        <p:spPr/>
        <p:txBody>
          <a:bodyPr/>
          <a:lstStyle>
            <a:lvl1pPr>
              <a:defRPr/>
            </a:lvl1pPr>
          </a:lstStyle>
          <a:p>
            <a:pPr>
              <a:defRPr/>
            </a:pPr>
            <a:fld id="{89E0F49A-3581-4627-A690-D3EEA9FC4E3F}" type="slidenum">
              <a:rPr lang="en-US"/>
              <a:pPr>
                <a:defRPr/>
              </a:pPr>
              <a:t>‹#›</a:t>
            </a:fld>
            <a:endParaRPr lang="en-US" dirty="0"/>
          </a:p>
        </p:txBody>
      </p:sp>
    </p:spTree>
    <p:extLst>
      <p:ext uri="{BB962C8B-B14F-4D97-AF65-F5344CB8AC3E}">
        <p14:creationId xmlns:p14="http://schemas.microsoft.com/office/powerpoint/2010/main" xmlns="" val="15045154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a:prstGeom prst="rect">
            <a:avLst/>
          </a:prstGeo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10/6/2024</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20" name="Text Placeholder 17"/>
          <p:cNvSpPr>
            <a:spLocks noGrp="1"/>
          </p:cNvSpPr>
          <p:nvPr>
            <p:ph type="body" sz="quarter" idx="16" hasCustomPrompt="1"/>
          </p:nvPr>
        </p:nvSpPr>
        <p:spPr>
          <a:xfrm>
            <a:off x="3048000" y="6529254"/>
            <a:ext cx="5867400" cy="187537"/>
          </a:xfrm>
        </p:spPr>
        <p:txBody>
          <a:bodyPr/>
          <a:lstStyle>
            <a:lvl1pPr marL="0" indent="0" algn="r">
              <a:buNone/>
              <a:defRPr sz="800" baseline="0"/>
            </a:lvl1pPr>
          </a:lstStyle>
          <a:p>
            <a:pPr lvl="0"/>
            <a:r>
              <a:rPr lang="en-US" dirty="0"/>
              <a:t>Click to add copyright line</a:t>
            </a:r>
            <a:endParaRPr lang="en-IN"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xmlns="" val="2973442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4" name="Date Placeholder 3"/>
          <p:cNvSpPr>
            <a:spLocks noGrp="1"/>
          </p:cNvSpPr>
          <p:nvPr>
            <p:ph type="dt" sz="half" idx="11"/>
          </p:nvPr>
        </p:nvSpPr>
        <p:spPr/>
        <p:txBody>
          <a:bodyPr/>
          <a:lstStyle/>
          <a:p>
            <a:fld id="{28CD6D2E-2068-418E-B134-71EEEEE3C9E6}" type="datetime1">
              <a:rPr lang="en-US" smtClean="0"/>
              <a:pPr/>
              <a:t>10/6/2024</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10" name="Footer Placeholder 4"/>
          <p:cNvSpPr>
            <a:spLocks noGrp="1"/>
          </p:cNvSpPr>
          <p:nvPr>
            <p:ph type="ftr" sz="quarter" idx="3"/>
          </p:nvPr>
        </p:nvSpPr>
        <p:spPr>
          <a:xfrm>
            <a:off x="381000" y="6394749"/>
            <a:ext cx="8595360" cy="235463"/>
          </a:xfrm>
          <a:prstGeom prst="rect">
            <a:avLst/>
          </a:prstGeom>
        </p:spPr>
        <p:txBody>
          <a:bodyPr vert="horz" lIns="0" tIns="0" rIns="0" bIns="0" rtlCol="0" anchor="b"/>
          <a:lstStyle>
            <a:lvl1pPr algn="r">
              <a:defRPr sz="1100">
                <a:solidFill>
                  <a:schemeClr val="tx1"/>
                </a:solidFill>
              </a:defRPr>
            </a:lvl1pPr>
          </a:lstStyle>
          <a:p>
            <a:r>
              <a:rPr lang="en-US" dirty="0">
                <a:latin typeface="Verdana" panose="020B0604030504040204" pitchFamily="34" charset="0"/>
                <a:ea typeface="Verdana" panose="020B0604030504040204" pitchFamily="34" charset="0"/>
                <a:cs typeface="Verdana" panose="020B0604030504040204" pitchFamily="34" charset="0"/>
              </a:rPr>
              <a:t>Copyright © 2018, 2016, 2015 Pearson Education, Ltd. All Rights Reserved.</a:t>
            </a:r>
          </a:p>
        </p:txBody>
      </p:sp>
    </p:spTree>
    <p:extLst>
      <p:ext uri="{BB962C8B-B14F-4D97-AF65-F5344CB8AC3E}">
        <p14:creationId xmlns:p14="http://schemas.microsoft.com/office/powerpoint/2010/main" xmlns=""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9" name="Date Placeholder 3"/>
          <p:cNvSpPr>
            <a:spLocks noGrp="1"/>
          </p:cNvSpPr>
          <p:nvPr>
            <p:ph type="dt" sz="half" idx="10"/>
          </p:nvPr>
        </p:nvSpPr>
        <p:spPr>
          <a:xfrm>
            <a:off x="6335713" y="113072"/>
            <a:ext cx="2133600" cy="182880"/>
          </a:xfrm>
        </p:spPr>
        <p:txBody>
          <a:bodyPr/>
          <a:lstStyle/>
          <a:p>
            <a:fld id="{0D16F7C6-A93F-4C5E-A6C4-B9101FAE354C}" type="datetime1">
              <a:rPr lang="en-US" smtClean="0"/>
              <a:pPr/>
              <a:t>10/6/2024</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
        <p:nvSpPr>
          <p:cNvPr id="7" name="Footer Placeholder 4"/>
          <p:cNvSpPr>
            <a:spLocks noGrp="1"/>
          </p:cNvSpPr>
          <p:nvPr>
            <p:ph type="ftr" sz="quarter" idx="3"/>
          </p:nvPr>
        </p:nvSpPr>
        <p:spPr>
          <a:xfrm>
            <a:off x="381000" y="6394749"/>
            <a:ext cx="8595360" cy="235463"/>
          </a:xfrm>
          <a:prstGeom prst="rect">
            <a:avLst/>
          </a:prstGeom>
        </p:spPr>
        <p:txBody>
          <a:bodyPr vert="horz" lIns="0" tIns="0" rIns="0" bIns="0" rtlCol="0" anchor="b"/>
          <a:lstStyle>
            <a:lvl1pPr algn="r">
              <a:defRPr sz="1100">
                <a:solidFill>
                  <a:schemeClr val="tx1"/>
                </a:solidFill>
              </a:defRPr>
            </a:lvl1pPr>
          </a:lstStyle>
          <a:p>
            <a:r>
              <a:rPr lang="en-US" dirty="0">
                <a:latin typeface="Verdana" panose="020B0604030504040204" pitchFamily="34" charset="0"/>
                <a:ea typeface="Verdana" panose="020B0604030504040204" pitchFamily="34" charset="0"/>
                <a:cs typeface="Verdana" panose="020B0604030504040204" pitchFamily="34" charset="0"/>
              </a:rPr>
              <a:t>Copyright © 2018, 2016, 2015 Pearson Education, Ltd. All Rights Reserved.</a:t>
            </a:r>
          </a:p>
        </p:txBody>
      </p:sp>
    </p:spTree>
    <p:extLst>
      <p:ext uri="{BB962C8B-B14F-4D97-AF65-F5344CB8AC3E}">
        <p14:creationId xmlns:p14="http://schemas.microsoft.com/office/powerpoint/2010/main" xmlns=""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4" name="Date Placeholder 3"/>
          <p:cNvSpPr>
            <a:spLocks noGrp="1"/>
          </p:cNvSpPr>
          <p:nvPr>
            <p:ph type="dt" sz="half" idx="10"/>
          </p:nvPr>
        </p:nvSpPr>
        <p:spPr/>
        <p:txBody>
          <a:bodyPr/>
          <a:lstStyle/>
          <a:p>
            <a:fld id="{9C83A1A1-B70B-4411-88FC-9A9237336F70}" type="datetime1">
              <a:rPr lang="en-US" smtClean="0"/>
              <a:pPr/>
              <a:t>10/6/2024</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7" name="Footer Placeholder 4"/>
          <p:cNvSpPr>
            <a:spLocks noGrp="1"/>
          </p:cNvSpPr>
          <p:nvPr>
            <p:ph type="ftr" sz="quarter" idx="3"/>
          </p:nvPr>
        </p:nvSpPr>
        <p:spPr>
          <a:xfrm>
            <a:off x="381000" y="6394749"/>
            <a:ext cx="8595360" cy="235463"/>
          </a:xfrm>
          <a:prstGeom prst="rect">
            <a:avLst/>
          </a:prstGeom>
        </p:spPr>
        <p:txBody>
          <a:bodyPr vert="horz" lIns="0" tIns="0" rIns="0" bIns="0" rtlCol="0" anchor="b"/>
          <a:lstStyle>
            <a:lvl1pPr algn="r">
              <a:defRPr sz="1100">
                <a:solidFill>
                  <a:schemeClr val="tx1"/>
                </a:solidFill>
              </a:defRPr>
            </a:lvl1pPr>
          </a:lstStyle>
          <a:p>
            <a:r>
              <a:rPr lang="en-US" dirty="0">
                <a:latin typeface="Verdana" panose="020B0604030504040204" pitchFamily="34" charset="0"/>
                <a:ea typeface="Verdana" panose="020B0604030504040204" pitchFamily="34" charset="0"/>
                <a:cs typeface="Verdana" panose="020B0604030504040204" pitchFamily="34" charset="0"/>
              </a:rPr>
              <a:t>Copyright © 2018, 2016, 2015 Pearson Education, Ltd. All Rights Reserved.</a:t>
            </a:r>
          </a:p>
        </p:txBody>
      </p:sp>
    </p:spTree>
    <p:extLst>
      <p:ext uri="{BB962C8B-B14F-4D97-AF65-F5344CB8AC3E}">
        <p14:creationId xmlns:p14="http://schemas.microsoft.com/office/powerpoint/2010/main" xmlns=""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2" name="Date Placeholder 1"/>
          <p:cNvSpPr>
            <a:spLocks noGrp="1"/>
          </p:cNvSpPr>
          <p:nvPr>
            <p:ph type="dt" sz="half" idx="10"/>
          </p:nvPr>
        </p:nvSpPr>
        <p:spPr/>
        <p:txBody>
          <a:bodyPr/>
          <a:lstStyle>
            <a:lvl1pPr>
              <a:defRPr>
                <a:solidFill>
                  <a:schemeClr val="tx1"/>
                </a:solidFill>
              </a:defRPr>
            </a:lvl1pPr>
          </a:lstStyle>
          <a:p>
            <a:fld id="{2CE859CC-4D28-4672-9858-5DE7C0338900}" type="datetime1">
              <a:rPr lang="en-US" smtClean="0"/>
              <a:pPr/>
              <a:t>10/6/2024</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5" name="Content Placeholder 4"/>
          <p:cNvSpPr>
            <a:spLocks noGrp="1"/>
          </p:cNvSpPr>
          <p:nvPr>
            <p:ph sz="quarter" idx="14"/>
          </p:nvPr>
        </p:nvSpPr>
        <p:spPr>
          <a:xfrm>
            <a:off x="685800" y="3505200"/>
            <a:ext cx="4876800" cy="9144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381000" y="6407663"/>
            <a:ext cx="918000" cy="279915"/>
          </a:xfrm>
          <a:prstGeom prst="rect">
            <a:avLst/>
          </a:prstGeom>
        </p:spPr>
      </p:pic>
      <p:sp>
        <p:nvSpPr>
          <p:cNvPr id="12" name="Footer Placeholder 4"/>
          <p:cNvSpPr>
            <a:spLocks noGrp="1"/>
          </p:cNvSpPr>
          <p:nvPr>
            <p:ph type="ftr" sz="quarter" idx="3"/>
          </p:nvPr>
        </p:nvSpPr>
        <p:spPr>
          <a:xfrm>
            <a:off x="381000" y="6394749"/>
            <a:ext cx="8595360" cy="235463"/>
          </a:xfrm>
          <a:prstGeom prst="rect">
            <a:avLst/>
          </a:prstGeom>
        </p:spPr>
        <p:txBody>
          <a:bodyPr vert="horz" lIns="0" tIns="0" rIns="0" bIns="0" rtlCol="0" anchor="b"/>
          <a:lstStyle>
            <a:lvl1pPr algn="r">
              <a:defRPr sz="1100">
                <a:solidFill>
                  <a:schemeClr val="tx1"/>
                </a:solidFill>
              </a:defRPr>
            </a:lvl1pPr>
          </a:lstStyle>
          <a:p>
            <a:r>
              <a:rPr lang="en-US" dirty="0">
                <a:latin typeface="Verdana" panose="020B0604030504040204" pitchFamily="34" charset="0"/>
                <a:ea typeface="Verdana" panose="020B0604030504040204" pitchFamily="34" charset="0"/>
                <a:cs typeface="Verdana" panose="020B0604030504040204" pitchFamily="34" charset="0"/>
              </a:rPr>
              <a:t>Copyright © 2018, 2016, 2015 Pearson Education, Ltd. All Rights Reserved.</a:t>
            </a:r>
          </a:p>
        </p:txBody>
      </p:sp>
    </p:spTree>
    <p:extLst>
      <p:ext uri="{BB962C8B-B14F-4D97-AF65-F5344CB8AC3E}">
        <p14:creationId xmlns:p14="http://schemas.microsoft.com/office/powerpoint/2010/main" xmlns=""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E4F9FC4-4E9E-4E9C-8A30-60DD4BFB29FD}" type="datetime1">
              <a:rPr lang="en-US" smtClean="0"/>
              <a:pPr/>
              <a:t>10/6/2024</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Footer Placeholder 4"/>
          <p:cNvSpPr>
            <a:spLocks noGrp="1"/>
          </p:cNvSpPr>
          <p:nvPr>
            <p:ph type="ftr" sz="quarter" idx="3"/>
          </p:nvPr>
        </p:nvSpPr>
        <p:spPr>
          <a:xfrm>
            <a:off x="381000" y="6394749"/>
            <a:ext cx="8595360" cy="235463"/>
          </a:xfrm>
          <a:prstGeom prst="rect">
            <a:avLst/>
          </a:prstGeom>
        </p:spPr>
        <p:txBody>
          <a:bodyPr vert="horz" lIns="0" tIns="0" rIns="0" bIns="0" rtlCol="0" anchor="b"/>
          <a:lstStyle>
            <a:lvl1pPr algn="r">
              <a:defRPr sz="1100">
                <a:solidFill>
                  <a:schemeClr val="tx1"/>
                </a:solidFill>
              </a:defRPr>
            </a:lvl1pPr>
          </a:lstStyle>
          <a:p>
            <a:r>
              <a:rPr lang="en-US" dirty="0">
                <a:latin typeface="Verdana" panose="020B0604030504040204" pitchFamily="34" charset="0"/>
                <a:ea typeface="Verdana" panose="020B0604030504040204" pitchFamily="34" charset="0"/>
                <a:cs typeface="Verdana" panose="020B0604030504040204" pitchFamily="34" charset="0"/>
              </a:rPr>
              <a:t>Copyright © 2018, 2016, 2015 Pearson Education, Ltd. All Rights Reserved.</a:t>
            </a:r>
          </a:p>
        </p:txBody>
      </p:sp>
    </p:spTree>
    <p:extLst>
      <p:ext uri="{BB962C8B-B14F-4D97-AF65-F5344CB8AC3E}">
        <p14:creationId xmlns:p14="http://schemas.microsoft.com/office/powerpoint/2010/main" xmlns=""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11119F41-FE81-416D-8B50-2A5596296AA6}" type="datetime1">
              <a:rPr lang="en-US" smtClean="0"/>
              <a:pPr/>
              <a:t>10/6/2024</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7" name="Footer Placeholder 4"/>
          <p:cNvSpPr>
            <a:spLocks noGrp="1"/>
          </p:cNvSpPr>
          <p:nvPr>
            <p:ph type="ftr" sz="quarter" idx="3"/>
          </p:nvPr>
        </p:nvSpPr>
        <p:spPr>
          <a:xfrm>
            <a:off x="381000" y="6394749"/>
            <a:ext cx="8595360" cy="235463"/>
          </a:xfrm>
          <a:prstGeom prst="rect">
            <a:avLst/>
          </a:prstGeom>
        </p:spPr>
        <p:txBody>
          <a:bodyPr vert="horz" lIns="0" tIns="0" rIns="0" bIns="0" rtlCol="0" anchor="b"/>
          <a:lstStyle>
            <a:lvl1pPr algn="r">
              <a:defRPr sz="1100">
                <a:solidFill>
                  <a:schemeClr val="tx1"/>
                </a:solidFill>
              </a:defRPr>
            </a:lvl1pPr>
          </a:lstStyle>
          <a:p>
            <a:r>
              <a:rPr lang="en-US" dirty="0">
                <a:latin typeface="Verdana" panose="020B0604030504040204" pitchFamily="34" charset="0"/>
                <a:ea typeface="Verdana" panose="020B0604030504040204" pitchFamily="34" charset="0"/>
                <a:cs typeface="Verdana" panose="020B0604030504040204" pitchFamily="34" charset="0"/>
              </a:rPr>
              <a:t>Copyright © 2018, 2016, 2015 Pearson Education, Ltd. All Rights Reserved.</a:t>
            </a:r>
          </a:p>
        </p:txBody>
      </p:sp>
    </p:spTree>
    <p:extLst>
      <p:ext uri="{BB962C8B-B14F-4D97-AF65-F5344CB8AC3E}">
        <p14:creationId xmlns:p14="http://schemas.microsoft.com/office/powerpoint/2010/main" xmlns="" val="3754704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A9FB487B-984B-4A6E-B910-C09C918AC843}" type="datetime1">
              <a:rPr lang="en-US" smtClean="0"/>
              <a:pPr/>
              <a:t>10/6/2024</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6" name="Footer Placeholder 4"/>
          <p:cNvSpPr>
            <a:spLocks noGrp="1"/>
          </p:cNvSpPr>
          <p:nvPr>
            <p:ph type="ftr" sz="quarter" idx="3"/>
          </p:nvPr>
        </p:nvSpPr>
        <p:spPr>
          <a:xfrm>
            <a:off x="381000" y="6394749"/>
            <a:ext cx="8595360" cy="235463"/>
          </a:xfrm>
          <a:prstGeom prst="rect">
            <a:avLst/>
          </a:prstGeom>
        </p:spPr>
        <p:txBody>
          <a:bodyPr vert="horz" lIns="0" tIns="0" rIns="0" bIns="0" rtlCol="0" anchor="b"/>
          <a:lstStyle>
            <a:lvl1pPr algn="r">
              <a:defRPr sz="1100">
                <a:solidFill>
                  <a:schemeClr val="tx1"/>
                </a:solidFill>
              </a:defRPr>
            </a:lvl1pPr>
          </a:lstStyle>
          <a:p>
            <a:r>
              <a:rPr lang="en-US" dirty="0">
                <a:latin typeface="Verdana" panose="020B0604030504040204" pitchFamily="34" charset="0"/>
                <a:ea typeface="Verdana" panose="020B0604030504040204" pitchFamily="34" charset="0"/>
                <a:cs typeface="Verdana" panose="020B0604030504040204" pitchFamily="34" charset="0"/>
              </a:rPr>
              <a:t>Copyright © 2018, 2016, 2015 Pearson Education, Ltd. All Rights Reserved.</a:t>
            </a:r>
          </a:p>
        </p:txBody>
      </p:sp>
    </p:spTree>
    <p:extLst>
      <p:ext uri="{BB962C8B-B14F-4D97-AF65-F5344CB8AC3E}">
        <p14:creationId xmlns:p14="http://schemas.microsoft.com/office/powerpoint/2010/main" xmlns="" val="1855126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slideLayout" Target="../slideLayouts/slideLayout23.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5" Type="http://schemas.openxmlformats.org/officeDocument/2006/relationships/image" Target="../media/image1.emf"/><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381000" y="6394749"/>
            <a:ext cx="8595360" cy="235463"/>
          </a:xfrm>
          <a:prstGeom prst="rect">
            <a:avLst/>
          </a:prstGeom>
        </p:spPr>
        <p:txBody>
          <a:bodyPr vert="horz" lIns="0" tIns="0" rIns="0" bIns="0" rtlCol="0" anchor="b"/>
          <a:lstStyle>
            <a:lvl1pPr algn="r">
              <a:defRPr sz="1100">
                <a:solidFill>
                  <a:schemeClr val="tx1"/>
                </a:solidFill>
              </a:defRPr>
            </a:lvl1pPr>
          </a:lstStyle>
          <a:p>
            <a:r>
              <a:rPr lang="en-US" dirty="0">
                <a:latin typeface="Verdana" panose="020B0604030504040204" pitchFamily="34" charset="0"/>
                <a:ea typeface="Verdana" panose="020B0604030504040204" pitchFamily="34" charset="0"/>
                <a:cs typeface="Verdana" panose="020B0604030504040204" pitchFamily="34" charset="0"/>
              </a:rPr>
              <a:t>Copyright © 2018, 2016, 2015 Pearson Education, Ltd. All Rights Reserved.</a:t>
            </a:r>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9C5A5446-F714-4E5B-B552-0FEE4CF3CF82}" type="datetime1">
              <a:rPr lang="en-US" smtClean="0"/>
              <a:pPr/>
              <a:t>10/6/2024</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pic>
        <p:nvPicPr>
          <p:cNvPr id="8" name="Picture 7" descr="Pearson Logo"/>
          <p:cNvPicPr>
            <a:picLocks noChangeAspect="1"/>
          </p:cNvPicPr>
          <p:nvPr userDrawn="1"/>
        </p:nvPicPr>
        <p:blipFill>
          <a:blip r:embed="rId12" cstate="print">
            <a:extLst>
              <a:ext uri="{28A0092B-C50C-407E-A947-70E740481C1C}">
                <a14:useLocalDpi xmlns:a14="http://schemas.microsoft.com/office/drawing/2010/main" xmlns="" val="0"/>
              </a:ext>
            </a:extLst>
          </a:blip>
          <a:stretch>
            <a:fillRect/>
          </a:stretch>
        </p:blipFill>
        <p:spPr>
          <a:xfrm>
            <a:off x="304800" y="6350297"/>
            <a:ext cx="918000" cy="279915"/>
          </a:xfrm>
          <a:prstGeom prst="rect">
            <a:avLst/>
          </a:prstGeom>
        </p:spPr>
      </p:pic>
    </p:spTree>
    <p:extLst>
      <p:ext uri="{BB962C8B-B14F-4D97-AF65-F5344CB8AC3E}">
        <p14:creationId xmlns:p14="http://schemas.microsoft.com/office/powerpoint/2010/main" xmlns=""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51" r:id="rId8"/>
    <p:sldLayoutId id="2147483654" r:id="rId9"/>
    <p:sldLayoutId id="2147483655" r:id="rId10"/>
  </p:sldLayoutIdLst>
  <p:hf sldNum="0" hdr="0" dt="0"/>
  <p:txStyles>
    <p:titleStyle>
      <a:lvl1pPr algn="l" defTabSz="914400" rtl="0" eaLnBrk="1" latinLnBrk="0" hangingPunct="1">
        <a:lnSpc>
          <a:spcPct val="100000"/>
        </a:lnSpc>
        <a:spcBef>
          <a:spcPct val="0"/>
        </a:spcBef>
        <a:buNone/>
        <a:defRPr sz="3400" b="1" kern="1200">
          <a:solidFill>
            <a:srgbClr val="007FA3"/>
          </a:solidFill>
          <a:latin typeface="+mj-lt"/>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B9544A98-833B-44D6-883E-8490CDFFD75F}" type="datetime1">
              <a:rPr lang="en-US" smtClean="0"/>
              <a:pPr/>
              <a:t>10/6/2024</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15" cstate="print">
            <a:extLst>
              <a:ext uri="{28A0092B-C50C-407E-A947-70E740481C1C}">
                <a14:useLocalDpi xmlns:a14="http://schemas.microsoft.com/office/drawing/2010/main" xmlns="" val="0"/>
              </a:ext>
            </a:extLst>
          </a:blip>
          <a:stretch>
            <a:fillRect/>
          </a:stretch>
        </p:blipFill>
        <p:spPr>
          <a:xfrm>
            <a:off x="457200" y="6376789"/>
            <a:ext cx="918000" cy="279915"/>
          </a:xfrm>
          <a:prstGeom prst="rect">
            <a:avLst/>
          </a:prstGeom>
        </p:spPr>
      </p:pic>
      <p:sp>
        <p:nvSpPr>
          <p:cNvPr id="10" name="TextBox 9"/>
          <p:cNvSpPr txBox="1"/>
          <p:nvPr userDrawn="1"/>
        </p:nvSpPr>
        <p:spPr>
          <a:xfrm>
            <a:off x="1752600" y="6324600"/>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2018,</a:t>
            </a:r>
            <a:r>
              <a:rPr lang="en-US" altLang="en-US" sz="1200" b="0" baseline="0" dirty="0">
                <a:latin typeface="Verdana" panose="020B0604030504040204" pitchFamily="34" charset="0"/>
                <a:ea typeface="Verdana" panose="020B0604030504040204" pitchFamily="34" charset="0"/>
                <a:cs typeface="Verdana" panose="020B0604030504040204" pitchFamily="34" charset="0"/>
              </a:rPr>
              <a:t> 2016, 2015 Pearson Education, Ltd</a:t>
            </a:r>
            <a:r>
              <a:rPr lang="en-US" altLang="en-US" sz="1200" b="0" dirty="0">
                <a:latin typeface="Verdana" panose="020B0604030504040204" pitchFamily="34" charset="0"/>
                <a:ea typeface="Verdana" panose="020B0604030504040204" pitchFamily="34" charset="0"/>
                <a:cs typeface="Verdana" panose="020B0604030504040204" pitchFamily="34" charset="0"/>
              </a:rPr>
              <a:t>. All Rights Reserved.</a:t>
            </a:r>
          </a:p>
        </p:txBody>
      </p:sp>
    </p:spTree>
    <p:extLst>
      <p:ext uri="{BB962C8B-B14F-4D97-AF65-F5344CB8AC3E}">
        <p14:creationId xmlns:p14="http://schemas.microsoft.com/office/powerpoint/2010/main" xmlns="" val="217523685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hf sldNum="0" hdr="0" dt="0"/>
  <p:txStyles>
    <p:titleStyle>
      <a:lvl1pPr algn="l" defTabSz="914400" rtl="0" eaLnBrk="1" latinLnBrk="0" hangingPunct="1">
        <a:lnSpc>
          <a:spcPct val="100000"/>
        </a:lnSpc>
        <a:spcBef>
          <a:spcPct val="0"/>
        </a:spcBef>
        <a:buNone/>
        <a:defRPr sz="3400" b="1" kern="1200">
          <a:solidFill>
            <a:srgbClr val="007FA3"/>
          </a:solidFill>
          <a:latin typeface="+mj-lt"/>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p:txBody>
          <a:bodyPr/>
          <a:lstStyle/>
          <a:p>
            <a:pPr algn="ctr"/>
            <a:r>
              <a:rPr lang="el-GR" sz="3400" b="1" dirty="0"/>
              <a:t>Κεφάλαιο </a:t>
            </a:r>
            <a:r>
              <a:rPr lang="en-US" sz="3400" b="1" dirty="0"/>
              <a:t>6</a:t>
            </a:r>
          </a:p>
        </p:txBody>
      </p:sp>
      <p:sp>
        <p:nvSpPr>
          <p:cNvPr id="5" name="Text Placeholder 4"/>
          <p:cNvSpPr>
            <a:spLocks noGrp="1"/>
          </p:cNvSpPr>
          <p:nvPr>
            <p:ph type="body" sz="quarter" idx="15"/>
          </p:nvPr>
        </p:nvSpPr>
        <p:spPr/>
        <p:txBody>
          <a:bodyPr/>
          <a:lstStyle/>
          <a:p>
            <a:pPr algn="ctr"/>
            <a:r>
              <a:rPr lang="el-GR" sz="2800" dirty="0"/>
              <a:t>Συγκεντρωτικός Προϋπολογισμός και Λογιστική Ευθύνη</a:t>
            </a:r>
            <a:endParaRPr lang="en-US" sz="2800" dirty="0"/>
          </a:p>
        </p:txBody>
      </p:sp>
      <p:sp>
        <p:nvSpPr>
          <p:cNvPr id="6" name="Footer Placeholder 5"/>
          <p:cNvSpPr>
            <a:spLocks noGrp="1"/>
          </p:cNvSpPr>
          <p:nvPr>
            <p:ph type="ftr" sz="quarter" idx="10"/>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Copyright © 2018, 2016, 2015 Pearson Education, Ltd. All Rights Reserved.</a:t>
            </a:r>
          </a:p>
        </p:txBody>
      </p:sp>
      <p:pic>
        <p:nvPicPr>
          <p:cNvPr id="9" name="Picture 2"/>
          <p:cNvPicPr>
            <a:picLocks noChangeArrowheads="1"/>
          </p:cNvPicPr>
          <p:nvPr/>
        </p:nvPicPr>
        <p:blipFill>
          <a:blip r:embed="rId3" cstate="print">
            <a:extLst>
              <a:ext uri="{28A0092B-C50C-407E-A947-70E740481C1C}">
                <a14:useLocalDpi xmlns:a14="http://schemas.microsoft.com/office/drawing/2010/main" xmlns="" val="0"/>
              </a:ext>
            </a:extLst>
          </a:blip>
          <a:stretch>
            <a:fillRect/>
          </a:stretch>
        </p:blipFill>
        <p:spPr bwMode="auto">
          <a:xfrm>
            <a:off x="668578" y="1553589"/>
            <a:ext cx="3657600" cy="431712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0" name="Title 1"/>
          <p:cNvSpPr>
            <a:spLocks noGrp="1"/>
          </p:cNvSpPr>
          <p:nvPr>
            <p:ph type="title"/>
          </p:nvPr>
        </p:nvSpPr>
        <p:spPr>
          <a:xfrm>
            <a:off x="457200" y="215372"/>
            <a:ext cx="8229600" cy="546628"/>
          </a:xfrm>
        </p:spPr>
        <p:txBody>
          <a:bodyPr/>
          <a:lstStyle/>
          <a:p>
            <a:r>
              <a:rPr lang="el-GR" sz="3600" dirty="0"/>
              <a:t>Λογιστική Κόστους</a:t>
            </a:r>
            <a:r>
              <a:rPr lang="en-US" sz="3600" dirty="0"/>
              <a:t> </a:t>
            </a:r>
            <a:endParaRPr lang="en-US" sz="3600" dirty="0">
              <a:latin typeface="+mj-lt"/>
            </a:endParaRPr>
          </a:p>
        </p:txBody>
      </p:sp>
      <p:sp>
        <p:nvSpPr>
          <p:cNvPr id="11" name="Text Placeholder 4"/>
          <p:cNvSpPr>
            <a:spLocks noGrp="1"/>
          </p:cNvSpPr>
          <p:nvPr>
            <p:ph type="body" sz="quarter" idx="13"/>
          </p:nvPr>
        </p:nvSpPr>
        <p:spPr>
          <a:xfrm>
            <a:off x="457200" y="914400"/>
            <a:ext cx="8229600" cy="478970"/>
          </a:xfrm>
        </p:spPr>
        <p:txBody>
          <a:bodyPr/>
          <a:lstStyle/>
          <a:p>
            <a:r>
              <a:rPr lang="en-IN" sz="2400" dirty="0"/>
              <a:t>Sixteenth Edition, Global Edition</a:t>
            </a:r>
            <a:endParaRPr lang="en-US" sz="2400" dirty="0"/>
          </a:p>
        </p:txBody>
      </p:sp>
    </p:spTree>
    <p:extLst>
      <p:ext uri="{BB962C8B-B14F-4D97-AF65-F5344CB8AC3E}">
        <p14:creationId xmlns:p14="http://schemas.microsoft.com/office/powerpoint/2010/main" xmlns="" val="38538615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Πλεονεκτήματα των Προϋπολογισμών </a:t>
            </a:r>
            <a:endParaRPr lang="en-US" b="1" dirty="0">
              <a:latin typeface="+mj-lt"/>
            </a:endParaRPr>
          </a:p>
        </p:txBody>
      </p:sp>
      <p:sp>
        <p:nvSpPr>
          <p:cNvPr id="3" name="Content Placeholder 1"/>
          <p:cNvSpPr>
            <a:spLocks noGrp="1"/>
          </p:cNvSpPr>
          <p:nvPr>
            <p:ph idx="1"/>
          </p:nvPr>
        </p:nvSpPr>
        <p:spPr/>
        <p:txBody>
          <a:bodyPr>
            <a:normAutofit lnSpcReduction="10000"/>
          </a:bodyPr>
          <a:lstStyle/>
          <a:p>
            <a:pPr marL="0" indent="0">
              <a:buNone/>
            </a:pPr>
            <a:r>
              <a:rPr lang="el-GR" sz="2400" dirty="0"/>
              <a:t>Οι προϋπολογισμοί αποτελούν αναπόσπαστο κομμάτι των συστημάτων ελέγχου διαχείρισης. Όπως συζητήσαμε στην αρχή αυτού του κεφαλαίου, όταν καταρτίζονται προσεκτικά από τους υπευθύνους, οι προϋπολογισμοί συμβάλουν στα εξής</a:t>
            </a:r>
            <a:r>
              <a:rPr lang="en-US" altLang="en-US" sz="2400" dirty="0"/>
              <a:t>:</a:t>
            </a:r>
          </a:p>
          <a:p>
            <a:pPr marL="514350" indent="-514350">
              <a:buFont typeface="+mj-lt"/>
              <a:buAutoNum type="arabicPeriod"/>
            </a:pPr>
            <a:r>
              <a:rPr lang="el-GR" sz="2400" dirty="0"/>
              <a:t>Προωθούν το συντονισμό και την επικοινωνία μεταξύ των υπομονάδων μέσα στην εταιρεία </a:t>
            </a:r>
          </a:p>
          <a:p>
            <a:pPr marL="514350" indent="-514350">
              <a:buFont typeface="+mj-lt"/>
              <a:buAutoNum type="arabicPeriod"/>
            </a:pPr>
            <a:r>
              <a:rPr lang="el-GR" sz="2400" dirty="0"/>
              <a:t>Παρέχουν ένα πλαίσιο για την αξιολόγηση της απόδοσης και τη διευκόλυνση της μάθησης</a:t>
            </a:r>
          </a:p>
          <a:p>
            <a:pPr marL="514350" indent="-514350">
              <a:buFont typeface="+mj-lt"/>
              <a:buAutoNum type="arabicPeriod"/>
            </a:pPr>
            <a:r>
              <a:rPr lang="el-GR" sz="2400" dirty="0"/>
              <a:t>Κινητοποιούν τους υπευθύνους και τους άλλους υπαλλήλους</a:t>
            </a:r>
            <a:endParaRPr lang="en-GB" sz="2400" dirty="0"/>
          </a:p>
        </p:txBody>
      </p:sp>
    </p:spTree>
    <p:extLst>
      <p:ext uri="{BB962C8B-B14F-4D97-AF65-F5344CB8AC3E}">
        <p14:creationId xmlns:p14="http://schemas.microsoft.com/office/powerpoint/2010/main" xmlns="" val="1067953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Προκλήσεις στη Διαχείριση των Προϋπολογισμών</a:t>
            </a:r>
            <a:endParaRPr lang="en-GB" dirty="0"/>
          </a:p>
        </p:txBody>
      </p:sp>
      <p:sp>
        <p:nvSpPr>
          <p:cNvPr id="3" name="Content Placeholder 1"/>
          <p:cNvSpPr>
            <a:spLocks noGrp="1"/>
          </p:cNvSpPr>
          <p:nvPr>
            <p:ph idx="1"/>
          </p:nvPr>
        </p:nvSpPr>
        <p:spPr/>
        <p:txBody>
          <a:bodyPr>
            <a:normAutofit/>
          </a:bodyPr>
          <a:lstStyle/>
          <a:p>
            <a:pPr marL="0" indent="0">
              <a:buNone/>
            </a:pPr>
            <a:r>
              <a:rPr lang="el-GR" sz="2400" dirty="0"/>
              <a:t>Η διαδικασία κατάρτισης του προϋπολογισμού είναι χρονοβόρα. Οι εκτιμήσεις υποδηλώνουν ότι τα ανώτερα διευθυντικά στελέχη διαθέτουν περίπου το 10-20% του χρόνου τους στην κατάρτιση του προϋπολογισμού ενώ τα τμήματα χρηματοοικονομικού προγραμματισμού διαθέτουν το 50% του χρόνου τους</a:t>
            </a:r>
            <a:r>
              <a:rPr lang="en-US" altLang="en-US" sz="2400" dirty="0"/>
              <a:t>.  </a:t>
            </a:r>
          </a:p>
          <a:p>
            <a:pPr marL="0" indent="0">
              <a:buNone/>
            </a:pPr>
            <a:r>
              <a:rPr lang="el-GR" sz="2400" dirty="0"/>
              <a:t>Για τους περισσότερους οργανισμούς, η ετήσια διαδικασία του προϋπολογισμού είναι μια μηνιαία άσκηση που καταναλώνει ένα τεράστιο ποσό πόρων</a:t>
            </a:r>
            <a:r>
              <a:rPr lang="en-US" altLang="en-US" sz="2400" dirty="0"/>
              <a:t>.</a:t>
            </a:r>
          </a:p>
        </p:txBody>
      </p:sp>
    </p:spTree>
    <p:extLst>
      <p:ext uri="{BB962C8B-B14F-4D97-AF65-F5344CB8AC3E}">
        <p14:creationId xmlns:p14="http://schemas.microsoft.com/office/powerpoint/2010/main" xmlns="" val="1910086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Χρονική Κάλυψη των Προϋπολογισμών</a:t>
            </a:r>
            <a:endParaRPr lang="en-US" b="1" dirty="0">
              <a:latin typeface="+mj-lt"/>
            </a:endParaRPr>
          </a:p>
        </p:txBody>
      </p:sp>
      <p:sp>
        <p:nvSpPr>
          <p:cNvPr id="3" name="Content Placeholder 1"/>
          <p:cNvSpPr>
            <a:spLocks noGrp="1"/>
          </p:cNvSpPr>
          <p:nvPr>
            <p:ph idx="1"/>
          </p:nvPr>
        </p:nvSpPr>
        <p:spPr/>
        <p:txBody>
          <a:bodyPr>
            <a:normAutofit/>
          </a:bodyPr>
          <a:lstStyle/>
          <a:p>
            <a:pPr marL="0" indent="0">
              <a:buNone/>
            </a:pPr>
            <a:r>
              <a:rPr lang="el-GR" altLang="en-US" sz="2400" dirty="0"/>
              <a:t>Το χρονοδιάγραμμα για έναν προϋπολογισμό εξαρτάται από το κίνητρο για τη δημιουργία του προϋπολογισμού</a:t>
            </a:r>
            <a:r>
              <a:rPr lang="en-US" altLang="en-US" sz="2400" dirty="0"/>
              <a:t>.</a:t>
            </a:r>
          </a:p>
          <a:p>
            <a:pPr marL="0" indent="0">
              <a:buNone/>
            </a:pPr>
            <a:r>
              <a:rPr lang="el-GR" altLang="en-US" sz="2400" dirty="0"/>
              <a:t>Η πιο συχνά χρησιμοποιούμενη περίοδος προϋπολογισμού είναι 1 έτος</a:t>
            </a:r>
            <a:r>
              <a:rPr lang="en-US" altLang="en-US" sz="2400" dirty="0"/>
              <a:t>.</a:t>
            </a:r>
          </a:p>
          <a:p>
            <a:pPr marL="0" indent="0">
              <a:buNone/>
            </a:pPr>
            <a:r>
              <a:rPr lang="el-GR" sz="2400" dirty="0"/>
              <a:t>Οι επιχειρήσεις χρησιμοποιούν επίσης κυλιόμενους προϋπολογισμούς</a:t>
            </a:r>
            <a:r>
              <a:rPr lang="en-US" altLang="en-US" sz="2400" dirty="0"/>
              <a:t>. </a:t>
            </a:r>
            <a:r>
              <a:rPr lang="el-GR" altLang="en-US" sz="2400" dirty="0"/>
              <a:t>Αυτός ο </a:t>
            </a:r>
            <a:r>
              <a:rPr lang="el-GR" sz="2400" dirty="0"/>
              <a:t>προϋπολογισμός είναι πάντα διαθέσιμος για μια συγκεκριμένη μελλοντική περίοδο</a:t>
            </a:r>
            <a:r>
              <a:rPr lang="en-US" altLang="en-US" sz="2400" dirty="0"/>
              <a:t>, </a:t>
            </a:r>
            <a:r>
              <a:rPr lang="el-GR" sz="2400" dirty="0"/>
              <a:t>μέσω της συνεχούς προσθήκης ενός μηνός, ενός τριμήνου ή ενός έτους στην περίοδο που μόλις έληξε</a:t>
            </a:r>
            <a:r>
              <a:rPr lang="en-US" altLang="en-US" sz="2400" dirty="0"/>
              <a:t>.</a:t>
            </a:r>
          </a:p>
        </p:txBody>
      </p:sp>
    </p:spTree>
    <p:extLst>
      <p:ext uri="{BB962C8B-B14F-4D97-AF65-F5344CB8AC3E}">
        <p14:creationId xmlns:p14="http://schemas.microsoft.com/office/powerpoint/2010/main" xmlns="" val="3687550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7200" y="1023620"/>
            <a:ext cx="8229600" cy="1097280"/>
          </a:xfrm>
        </p:spPr>
        <p:txBody>
          <a:bodyPr/>
          <a:lstStyle/>
          <a:p>
            <a:r>
              <a:rPr lang="el-GR" dirty="0"/>
              <a:t>Για να Διευκολύνετε τη Διαδικασία Προϋπολογισμού, Χρησιμοποιήστε τη Διαδικασία Λήψης Αποφάσεων των 5 Βημάτων</a:t>
            </a:r>
          </a:p>
        </p:txBody>
      </p:sp>
      <p:sp>
        <p:nvSpPr>
          <p:cNvPr id="3" name="Content Placeholder 1"/>
          <p:cNvSpPr>
            <a:spLocks noGrp="1"/>
          </p:cNvSpPr>
          <p:nvPr>
            <p:ph idx="1"/>
          </p:nvPr>
        </p:nvSpPr>
        <p:spPr>
          <a:xfrm>
            <a:off x="457200" y="2286000"/>
            <a:ext cx="8229600" cy="3505200"/>
          </a:xfrm>
        </p:spPr>
        <p:txBody>
          <a:bodyPr>
            <a:normAutofit/>
          </a:bodyPr>
          <a:lstStyle/>
          <a:p>
            <a:pPr marL="514350" indent="-514350">
              <a:buFont typeface="+mj-lt"/>
              <a:buAutoNum type="arabicPeriod"/>
              <a:defRPr/>
            </a:pPr>
            <a:r>
              <a:rPr lang="el-GR" sz="2400" dirty="0"/>
              <a:t>Προσδιορίστε το πρόβλημα και τις αβεβαιότητες</a:t>
            </a:r>
          </a:p>
          <a:p>
            <a:pPr marL="514350" indent="-514350">
              <a:buFont typeface="+mj-lt"/>
              <a:buAutoNum type="arabicPeriod"/>
              <a:defRPr/>
            </a:pPr>
            <a:r>
              <a:rPr lang="el-GR" sz="2400" dirty="0"/>
              <a:t>Αποκτήστε πληροφορίες</a:t>
            </a:r>
          </a:p>
          <a:p>
            <a:pPr marL="514350" indent="-514350">
              <a:buFont typeface="+mj-lt"/>
              <a:buAutoNum type="arabicPeriod"/>
              <a:defRPr/>
            </a:pPr>
            <a:r>
              <a:rPr lang="el-GR" sz="2400" dirty="0"/>
              <a:t>Πραγματοποιήστε εκτιμήσεις για το μέλλον</a:t>
            </a:r>
            <a:endParaRPr lang="en-US" sz="2400" dirty="0"/>
          </a:p>
          <a:p>
            <a:pPr marL="514350" indent="-514350">
              <a:buFont typeface="+mj-lt"/>
              <a:buAutoNum type="arabicPeriod"/>
              <a:defRPr/>
            </a:pPr>
            <a:r>
              <a:rPr lang="el-GR" sz="2400" dirty="0"/>
              <a:t>Λάβετε αποφάσεις επιλέγοντας ανάμεσα σε εναλλακτικές λύσεις</a:t>
            </a:r>
          </a:p>
          <a:p>
            <a:pPr marL="514350" indent="-514350">
              <a:buFont typeface="+mj-lt"/>
              <a:buAutoNum type="arabicPeriod"/>
              <a:defRPr/>
            </a:pPr>
            <a:r>
              <a:rPr lang="el-GR" sz="2400" dirty="0"/>
              <a:t>Εφαρμόστε την απόφαση, αξιολογήστε την απόδοση και αποκομίστε γνώση</a:t>
            </a:r>
            <a:endParaRPr lang="en-US" sz="2400" dirty="0"/>
          </a:p>
        </p:txBody>
      </p:sp>
    </p:spTree>
    <p:extLst>
      <p:ext uri="{BB962C8B-B14F-4D97-AF65-F5344CB8AC3E}">
        <p14:creationId xmlns:p14="http://schemas.microsoft.com/office/powerpoint/2010/main" xmlns="" val="3734263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Λειτουργικός Προϋπολογισμός και Χρηματοοικονομικός Προϋπολογισμός </a:t>
            </a:r>
            <a:endParaRPr lang="en-US" b="1" dirty="0">
              <a:latin typeface="+mj-lt"/>
            </a:endParaRPr>
          </a:p>
        </p:txBody>
      </p:sp>
      <p:sp>
        <p:nvSpPr>
          <p:cNvPr id="3" name="Content Placeholder 1"/>
          <p:cNvSpPr>
            <a:spLocks noGrp="1"/>
          </p:cNvSpPr>
          <p:nvPr>
            <p:ph idx="1"/>
          </p:nvPr>
        </p:nvSpPr>
        <p:spPr/>
        <p:txBody>
          <a:bodyPr>
            <a:normAutofit/>
          </a:bodyPr>
          <a:lstStyle/>
          <a:p>
            <a:pPr marL="0" indent="0">
              <a:buNone/>
            </a:pPr>
            <a:r>
              <a:rPr lang="el-GR" sz="2400" dirty="0"/>
              <a:t>Το σημείο εκκίνησης του λειτουργικού προϋπολογισμού είναι γενικά ο προϋπολογισμός εσόδων</a:t>
            </a:r>
            <a:r>
              <a:rPr lang="en-US" altLang="en-US" sz="2400" dirty="0"/>
              <a:t>, </a:t>
            </a:r>
            <a:r>
              <a:rPr lang="el-GR" altLang="en-US" sz="2400" dirty="0"/>
              <a:t>ο οποίος περιλαμβάνει πολλαπλά </a:t>
            </a:r>
            <a:r>
              <a:rPr lang="el-GR" sz="2400" dirty="0"/>
              <a:t>χρονοδιαγράμματα υποστήριξης </a:t>
            </a:r>
            <a:r>
              <a:rPr lang="el-GR" altLang="en-US" sz="2400" dirty="0"/>
              <a:t>και ολοκληρώνεται με την </a:t>
            </a:r>
            <a:r>
              <a:rPr lang="el-GR" sz="2400" dirty="0"/>
              <a:t>προϋπολογιστική κατάσταση αποτελεσμάτων χρήσης</a:t>
            </a:r>
            <a:r>
              <a:rPr lang="en-US" altLang="en-US" sz="2400" dirty="0"/>
              <a:t>.</a:t>
            </a:r>
          </a:p>
          <a:p>
            <a:pPr marL="0" indent="0">
              <a:buNone/>
            </a:pPr>
            <a:r>
              <a:rPr lang="el-GR" altLang="en-US" sz="2400" dirty="0"/>
              <a:t>Ο </a:t>
            </a:r>
            <a:r>
              <a:rPr lang="el-GR" sz="2400" dirty="0"/>
              <a:t>χρηματοοικονομικός προϋπολογισμός </a:t>
            </a:r>
            <a:r>
              <a:rPr lang="el-GR" altLang="en-US" sz="2400" dirty="0"/>
              <a:t>αποτελείται από τον </a:t>
            </a:r>
            <a:r>
              <a:rPr lang="el-GR" sz="2400" dirty="0"/>
              <a:t>Προϋπολογισμό Κεφαλαιουχικών Δαπανών</a:t>
            </a:r>
            <a:r>
              <a:rPr lang="en-US" altLang="en-US" sz="2400" dirty="0"/>
              <a:t>, </a:t>
            </a:r>
            <a:r>
              <a:rPr lang="el-GR" altLang="en-US" sz="2400" dirty="0"/>
              <a:t>τον </a:t>
            </a:r>
            <a:r>
              <a:rPr lang="el-GR" sz="2400" dirty="0"/>
              <a:t>Προϋπολογισμό Μετρητών</a:t>
            </a:r>
            <a:r>
              <a:rPr lang="en-US" altLang="en-US" sz="2400" dirty="0"/>
              <a:t>, </a:t>
            </a:r>
            <a:r>
              <a:rPr lang="el-GR" altLang="en-US" sz="2400" dirty="0"/>
              <a:t>τον </a:t>
            </a:r>
            <a:r>
              <a:rPr lang="el-GR" sz="2400" dirty="0"/>
              <a:t>Προϋπολογιστικό Ισολογισμό</a:t>
            </a:r>
            <a:r>
              <a:rPr lang="en-US" altLang="en-US" sz="2400" dirty="0"/>
              <a:t>, </a:t>
            </a:r>
            <a:r>
              <a:rPr lang="el-GR" altLang="en-US" sz="2400" dirty="0"/>
              <a:t>και την </a:t>
            </a:r>
            <a:r>
              <a:rPr lang="el-GR" sz="2400" dirty="0"/>
              <a:t>Προϋπολογιστική Κατάσταση Ταμειακών Ροών</a:t>
            </a:r>
            <a:r>
              <a:rPr lang="en-US" altLang="en-US" sz="2400" dirty="0"/>
              <a:t>.</a:t>
            </a:r>
          </a:p>
        </p:txBody>
      </p:sp>
    </p:spTree>
    <p:extLst>
      <p:ext uri="{BB962C8B-B14F-4D97-AF65-F5344CB8AC3E}">
        <p14:creationId xmlns:p14="http://schemas.microsoft.com/office/powerpoint/2010/main" xmlns="" val="1712304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Κύρια Βήματα Λειτουργικού Προϋπολογισμού </a:t>
            </a:r>
            <a:r>
              <a:rPr lang="en-US" sz="2200" b="0" dirty="0">
                <a:solidFill>
                  <a:schemeClr val="bg2"/>
                </a:solidFill>
              </a:rPr>
              <a:t>(</a:t>
            </a:r>
            <a:r>
              <a:rPr lang="el-GR" sz="2200" b="0" dirty="0">
                <a:solidFill>
                  <a:schemeClr val="bg2"/>
                </a:solidFill>
              </a:rPr>
              <a:t>1 από 2</a:t>
            </a:r>
            <a:r>
              <a:rPr lang="en-US" sz="2200" b="0" dirty="0">
                <a:solidFill>
                  <a:schemeClr val="bg2"/>
                </a:solidFill>
              </a:rPr>
              <a:t>)</a:t>
            </a:r>
          </a:p>
        </p:txBody>
      </p:sp>
      <p:sp>
        <p:nvSpPr>
          <p:cNvPr id="3" name="Content Placeholder 1"/>
          <p:cNvSpPr>
            <a:spLocks noGrp="1"/>
          </p:cNvSpPr>
          <p:nvPr>
            <p:ph idx="1"/>
          </p:nvPr>
        </p:nvSpPr>
        <p:spPr/>
        <p:txBody>
          <a:bodyPr>
            <a:normAutofit/>
          </a:bodyPr>
          <a:lstStyle/>
          <a:p>
            <a:pPr marL="590550" indent="-590550">
              <a:buFont typeface="Wingdings" panose="05000000000000000000" pitchFamily="2" charset="2"/>
              <a:buAutoNum type="arabicPeriod"/>
            </a:pPr>
            <a:r>
              <a:rPr lang="el-GR" sz="2400" dirty="0"/>
              <a:t>Κατάρτιση του προϋπολογισμού εσόδων </a:t>
            </a:r>
            <a:r>
              <a:rPr lang="en-US" altLang="en-US" sz="2400" dirty="0"/>
              <a:t>(</a:t>
            </a:r>
            <a:r>
              <a:rPr lang="el-GR" altLang="en-US" sz="2400" dirty="0"/>
              <a:t>χρονοδιάγραμμα </a:t>
            </a:r>
            <a:r>
              <a:rPr lang="en-US" altLang="en-US" sz="2400" dirty="0"/>
              <a:t>1</a:t>
            </a:r>
            <a:r>
              <a:rPr lang="el-GR" altLang="en-US" sz="2400" dirty="0"/>
              <a:t>,</a:t>
            </a:r>
            <a:r>
              <a:rPr lang="en-US" altLang="en-US" sz="2400" dirty="0"/>
              <a:t> </a:t>
            </a:r>
            <a:r>
              <a:rPr lang="el-GR" altLang="en-US" sz="2400" dirty="0"/>
              <a:t>το </a:t>
            </a:r>
            <a:r>
              <a:rPr lang="el-GR" sz="2400" dirty="0"/>
              <a:t>σημείο εκκίνησης</a:t>
            </a:r>
            <a:r>
              <a:rPr lang="en-US" altLang="en-US" sz="2400" dirty="0"/>
              <a:t>). </a:t>
            </a:r>
            <a:r>
              <a:rPr lang="el-GR" altLang="en-US" sz="2400" dirty="0"/>
              <a:t>Σελίδα </a:t>
            </a:r>
            <a:r>
              <a:rPr lang="en-US" altLang="en-US" sz="2400" dirty="0"/>
              <a:t>226</a:t>
            </a:r>
          </a:p>
          <a:p>
            <a:pPr marL="590550" indent="-590550">
              <a:buFont typeface="Wingdings" panose="05000000000000000000" pitchFamily="2" charset="2"/>
              <a:buAutoNum type="arabicPeriod"/>
            </a:pPr>
            <a:r>
              <a:rPr lang="el-GR" sz="2400" dirty="0"/>
              <a:t>Κατάρτιση του προϋπολογισμού παραγωγής </a:t>
            </a:r>
            <a:r>
              <a:rPr lang="en-US" altLang="en-US" sz="2400" dirty="0"/>
              <a:t>(</a:t>
            </a:r>
            <a:r>
              <a:rPr lang="el-GR" altLang="en-US" sz="2400" dirty="0"/>
              <a:t>χρονοδιάγραμμα </a:t>
            </a:r>
            <a:r>
              <a:rPr lang="en-US" altLang="en-US" sz="2400" dirty="0"/>
              <a:t>2</a:t>
            </a:r>
            <a:r>
              <a:rPr lang="el-GR" altLang="en-US" sz="2400" dirty="0"/>
              <a:t>,</a:t>
            </a:r>
            <a:r>
              <a:rPr lang="en-US" altLang="en-US" sz="2400" dirty="0"/>
              <a:t> </a:t>
            </a:r>
            <a:r>
              <a:rPr lang="el-GR" sz="2400" dirty="0"/>
              <a:t>σε μονάδες</a:t>
            </a:r>
            <a:r>
              <a:rPr lang="en-US" altLang="en-US" sz="2400" dirty="0"/>
              <a:t>). </a:t>
            </a:r>
            <a:r>
              <a:rPr lang="el-GR" altLang="en-US" sz="2400" dirty="0"/>
              <a:t>Σελίδα </a:t>
            </a:r>
            <a:r>
              <a:rPr lang="en-US" altLang="en-US" sz="2400" dirty="0"/>
              <a:t>226</a:t>
            </a:r>
          </a:p>
          <a:p>
            <a:pPr marL="590550" indent="-590550">
              <a:buFont typeface="Wingdings" panose="05000000000000000000" pitchFamily="2" charset="2"/>
              <a:buAutoNum type="arabicPeriod"/>
            </a:pPr>
            <a:r>
              <a:rPr lang="el-GR" sz="2400" dirty="0"/>
              <a:t>Κατάρτιση του προϋπολογισμού χρήσης άμεσων υλικών και του προϋπολογισμού αγοράς άμεσων Υλικών </a:t>
            </a:r>
            <a:r>
              <a:rPr lang="en-US" altLang="en-US" sz="2400" dirty="0"/>
              <a:t>(</a:t>
            </a:r>
            <a:r>
              <a:rPr lang="el-GR" altLang="en-US" sz="2400" dirty="0"/>
              <a:t>χρονοδιάγραμμα </a:t>
            </a:r>
            <a:r>
              <a:rPr lang="en-US" altLang="en-US" sz="2400" dirty="0"/>
              <a:t>3)</a:t>
            </a:r>
            <a:r>
              <a:rPr lang="en-US" altLang="en-US" sz="2400" dirty="0">
                <a:solidFill>
                  <a:srgbClr val="FF0000"/>
                </a:solidFill>
              </a:rPr>
              <a:t>.</a:t>
            </a:r>
            <a:r>
              <a:rPr lang="en-US" altLang="en-US" sz="2400" dirty="0"/>
              <a:t> </a:t>
            </a:r>
            <a:r>
              <a:rPr lang="el-GR" altLang="en-US" sz="2400" dirty="0"/>
              <a:t>Σελίδες </a:t>
            </a:r>
            <a:r>
              <a:rPr lang="en-US" altLang="en-US" sz="2400" dirty="0"/>
              <a:t>227 </a:t>
            </a:r>
            <a:r>
              <a:rPr lang="el-GR" altLang="en-US" sz="2400" dirty="0"/>
              <a:t>και </a:t>
            </a:r>
            <a:r>
              <a:rPr lang="en-US" altLang="en-US" sz="2400" dirty="0"/>
              <a:t>228</a:t>
            </a:r>
          </a:p>
          <a:p>
            <a:pPr marL="590550" indent="-590550">
              <a:buFont typeface="Wingdings" panose="05000000000000000000" pitchFamily="2" charset="2"/>
              <a:buAutoNum type="arabicPeriod"/>
            </a:pPr>
            <a:r>
              <a:rPr lang="el-GR" sz="2400" dirty="0"/>
              <a:t>Κατάρτιση του Προϋπολογισμού Κόστους Άμεσης Εργασίας </a:t>
            </a:r>
            <a:r>
              <a:rPr lang="en-US" altLang="en-US" sz="2400" dirty="0"/>
              <a:t>(</a:t>
            </a:r>
            <a:r>
              <a:rPr lang="el-GR" altLang="en-US" sz="2400" dirty="0"/>
              <a:t>χρονοδιάγραμμα </a:t>
            </a:r>
            <a:r>
              <a:rPr lang="en-US" altLang="en-US" sz="2400" dirty="0"/>
              <a:t>4). </a:t>
            </a:r>
            <a:r>
              <a:rPr lang="el-GR" altLang="en-US" sz="2400" dirty="0"/>
              <a:t>Σελίδες </a:t>
            </a:r>
            <a:r>
              <a:rPr lang="en-US" altLang="en-US" sz="2400" dirty="0"/>
              <a:t>228 </a:t>
            </a:r>
            <a:r>
              <a:rPr lang="el-GR" altLang="en-US" sz="2400" dirty="0"/>
              <a:t>και </a:t>
            </a:r>
            <a:r>
              <a:rPr lang="en-US" altLang="en-US" sz="2400" dirty="0"/>
              <a:t>229</a:t>
            </a:r>
          </a:p>
        </p:txBody>
      </p:sp>
    </p:spTree>
    <p:extLst>
      <p:ext uri="{BB962C8B-B14F-4D97-AF65-F5344CB8AC3E}">
        <p14:creationId xmlns:p14="http://schemas.microsoft.com/office/powerpoint/2010/main" xmlns="" val="31013509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1"/>
          <p:cNvSpPr>
            <a:spLocks noGrp="1"/>
          </p:cNvSpPr>
          <p:nvPr>
            <p:ph idx="1"/>
          </p:nvPr>
        </p:nvSpPr>
        <p:spPr/>
        <p:txBody>
          <a:bodyPr>
            <a:normAutofit lnSpcReduction="10000"/>
          </a:bodyPr>
          <a:lstStyle/>
          <a:p>
            <a:pPr marL="590550" indent="-590550">
              <a:buFont typeface="Wingdings" pitchFamily="2" charset="2"/>
              <a:buAutoNum type="arabicPeriod" startAt="5"/>
              <a:defRPr/>
            </a:pPr>
            <a:r>
              <a:rPr lang="el-GR" sz="2400" dirty="0"/>
              <a:t>Κατάρτιση του προϋπολογισμού γενικών βιομηχανικών εξόδων </a:t>
            </a:r>
            <a:r>
              <a:rPr lang="en-US" altLang="en-US" sz="2400" dirty="0"/>
              <a:t>(</a:t>
            </a:r>
            <a:r>
              <a:rPr lang="el-GR" altLang="en-US" sz="2400" dirty="0"/>
              <a:t>χρονοδιάγραμμα </a:t>
            </a:r>
            <a:r>
              <a:rPr lang="en-US" altLang="en-US" sz="2400" dirty="0"/>
              <a:t>5). </a:t>
            </a:r>
            <a:r>
              <a:rPr lang="el-GR" altLang="en-US" sz="2400" dirty="0"/>
              <a:t>Σελίδα </a:t>
            </a:r>
            <a:r>
              <a:rPr lang="en-US" altLang="en-US" sz="2400" dirty="0"/>
              <a:t>229</a:t>
            </a:r>
            <a:r>
              <a:rPr lang="en-IN" sz="2400" dirty="0"/>
              <a:t>–</a:t>
            </a:r>
            <a:r>
              <a:rPr lang="en-US" altLang="en-US" sz="2400" dirty="0"/>
              <a:t>232</a:t>
            </a:r>
          </a:p>
          <a:p>
            <a:pPr marL="590550" indent="-590550">
              <a:buFont typeface="Wingdings" pitchFamily="2" charset="2"/>
              <a:buAutoNum type="arabicPeriod" startAt="5"/>
              <a:defRPr/>
            </a:pPr>
            <a:r>
              <a:rPr lang="el-GR" sz="2400" dirty="0"/>
              <a:t>Κατάρτιση του προϋπολογισμού αποθεμάτων τέλους </a:t>
            </a:r>
            <a:r>
              <a:rPr lang="en-US" altLang="en-US" sz="2400" dirty="0"/>
              <a:t>(</a:t>
            </a:r>
            <a:r>
              <a:rPr lang="el-GR" altLang="en-US" sz="2400" dirty="0"/>
              <a:t>χρονοδιάγραμμα </a:t>
            </a:r>
            <a:r>
              <a:rPr lang="en-US" altLang="en-US" sz="2400" dirty="0"/>
              <a:t>6A, </a:t>
            </a:r>
            <a:r>
              <a:rPr lang="el-GR" altLang="en-US" sz="2400" dirty="0"/>
              <a:t>μονάδες /</a:t>
            </a:r>
            <a:r>
              <a:rPr lang="en-US" altLang="en-US" sz="2400" dirty="0"/>
              <a:t> </a:t>
            </a:r>
            <a:r>
              <a:rPr lang="el-GR" altLang="en-US" sz="2400" dirty="0"/>
              <a:t>χρονοδιάγραμμα </a:t>
            </a:r>
            <a:r>
              <a:rPr lang="en-US" altLang="en-US" sz="2400" dirty="0"/>
              <a:t>6B, </a:t>
            </a:r>
            <a:r>
              <a:rPr lang="el-GR" altLang="en-US" sz="2400" dirty="0"/>
              <a:t>δολάρια</a:t>
            </a:r>
            <a:r>
              <a:rPr lang="en-US" altLang="en-US" sz="2400" dirty="0"/>
              <a:t>). </a:t>
            </a:r>
            <a:r>
              <a:rPr lang="el-GR" altLang="en-US" sz="2400" dirty="0"/>
              <a:t>Σελίδα </a:t>
            </a:r>
            <a:r>
              <a:rPr lang="en-US" altLang="en-US" sz="2400" dirty="0"/>
              <a:t>232</a:t>
            </a:r>
          </a:p>
          <a:p>
            <a:pPr marL="590550" indent="-590550">
              <a:buFont typeface="Wingdings" pitchFamily="2" charset="2"/>
              <a:buAutoNum type="arabicPeriod" startAt="5"/>
              <a:defRPr/>
            </a:pPr>
            <a:r>
              <a:rPr lang="el-GR" sz="2400" dirty="0"/>
              <a:t>Κατάρτιση του προϋπολογισμού κόστους πωληθέντων</a:t>
            </a:r>
            <a:r>
              <a:rPr lang="en-US" altLang="en-US" sz="2400" dirty="0"/>
              <a:t> (</a:t>
            </a:r>
            <a:r>
              <a:rPr lang="el-GR" altLang="en-US" sz="2400" dirty="0"/>
              <a:t>χρονοδιάγραμμα </a:t>
            </a:r>
            <a:r>
              <a:rPr lang="en-US" altLang="en-US" sz="2400" dirty="0"/>
              <a:t>7). </a:t>
            </a:r>
            <a:r>
              <a:rPr lang="el-GR" altLang="en-US" sz="2400" dirty="0"/>
              <a:t>Σελίδα </a:t>
            </a:r>
            <a:r>
              <a:rPr lang="en-US" altLang="en-US" sz="2400" dirty="0"/>
              <a:t>233</a:t>
            </a:r>
          </a:p>
          <a:p>
            <a:pPr marL="590550" indent="-590550">
              <a:buFont typeface="Wingdings" pitchFamily="2" charset="2"/>
              <a:buAutoNum type="arabicPeriod" startAt="5"/>
              <a:defRPr/>
            </a:pPr>
            <a:r>
              <a:rPr lang="el-GR" sz="2400" dirty="0"/>
              <a:t>Κατάρτιση του προϋπολογισμού του μη παραγωγικού κόστους </a:t>
            </a:r>
            <a:r>
              <a:rPr lang="en-US" altLang="en-US" sz="2400" dirty="0"/>
              <a:t>(</a:t>
            </a:r>
            <a:r>
              <a:rPr lang="el-GR" altLang="en-US" sz="2400" dirty="0"/>
              <a:t>χρονοδιάγραμμα </a:t>
            </a:r>
            <a:r>
              <a:rPr lang="en-US" altLang="en-US" sz="2400" dirty="0"/>
              <a:t>8). </a:t>
            </a:r>
            <a:r>
              <a:rPr lang="el-GR" altLang="en-US" sz="2400" dirty="0"/>
              <a:t>Σελίδες </a:t>
            </a:r>
            <a:r>
              <a:rPr lang="en-US" altLang="en-US" sz="2400" dirty="0"/>
              <a:t>233 </a:t>
            </a:r>
            <a:r>
              <a:rPr lang="el-GR" altLang="en-US" sz="2400" dirty="0"/>
              <a:t>και </a:t>
            </a:r>
            <a:r>
              <a:rPr lang="en-US" altLang="en-US" sz="2400" dirty="0"/>
              <a:t>234</a:t>
            </a:r>
          </a:p>
          <a:p>
            <a:pPr marL="590550" indent="-590550">
              <a:buFont typeface="Wingdings" pitchFamily="2" charset="2"/>
              <a:buAutoNum type="arabicPeriod" startAt="5"/>
              <a:defRPr/>
            </a:pPr>
            <a:r>
              <a:rPr lang="el-GR" sz="2400" dirty="0"/>
              <a:t>κατάρτιση της προϋπολογιστικής κατάστασης αποτελεσμάτων χρήσης</a:t>
            </a:r>
            <a:r>
              <a:rPr lang="en-US" altLang="en-US" sz="2400" dirty="0"/>
              <a:t>. </a:t>
            </a:r>
            <a:r>
              <a:rPr lang="el-GR" altLang="en-US" sz="2400" dirty="0"/>
              <a:t>Εικόνα</a:t>
            </a:r>
            <a:r>
              <a:rPr lang="en-US" altLang="en-US" sz="2400" dirty="0"/>
              <a:t> 6-3, </a:t>
            </a:r>
            <a:r>
              <a:rPr lang="el-GR" altLang="en-US" sz="2400" dirty="0"/>
              <a:t>Σελίδα </a:t>
            </a:r>
            <a:r>
              <a:rPr lang="en-US" altLang="en-US" sz="2400" dirty="0"/>
              <a:t>234</a:t>
            </a:r>
            <a:r>
              <a:rPr lang="en-IN" sz="2400" dirty="0"/>
              <a:t>–</a:t>
            </a:r>
            <a:r>
              <a:rPr lang="en-US" altLang="en-US" sz="2400" dirty="0"/>
              <a:t>235</a:t>
            </a:r>
          </a:p>
        </p:txBody>
      </p:sp>
      <p:sp>
        <p:nvSpPr>
          <p:cNvPr id="5" name="Title"/>
          <p:cNvSpPr txBox="1">
            <a:spLocks/>
          </p:cNvSpPr>
          <p:nvPr/>
        </p:nvSpPr>
        <p:spPr>
          <a:xfrm>
            <a:off x="609600" y="367772"/>
            <a:ext cx="8229600" cy="1097280"/>
          </a:xfrm>
          <a:prstGeom prst="rect">
            <a:avLst/>
          </a:prstGeom>
        </p:spPr>
        <p:txBody>
          <a:bodyPr vert="horz" lIns="0" tIns="0" rIns="0" bIns="0" rtlCol="0" anchor="b">
            <a:noAutofit/>
          </a:bodyPr>
          <a:lstStyle>
            <a:lvl1pPr algn="l" defTabSz="914400" rtl="0" eaLnBrk="1" latinLnBrk="0" hangingPunct="1">
              <a:lnSpc>
                <a:spcPct val="100000"/>
              </a:lnSpc>
              <a:spcBef>
                <a:spcPct val="0"/>
              </a:spcBef>
              <a:buNone/>
              <a:defRPr sz="3400" b="1" kern="1200">
                <a:solidFill>
                  <a:srgbClr val="007FA3"/>
                </a:solidFill>
                <a:latin typeface="+mj-lt"/>
                <a:ea typeface="+mj-ea"/>
                <a:cs typeface="Times New Roman" panose="02020603050405020304" pitchFamily="18" charset="0"/>
              </a:defRPr>
            </a:lvl1pPr>
          </a:lstStyle>
          <a:p>
            <a:r>
              <a:rPr lang="el-GR" dirty="0"/>
              <a:t>Κύρια Βήματα Λειτουργικού Προϋπολογισμού </a:t>
            </a:r>
            <a:r>
              <a:rPr lang="en-US" sz="2200" b="0" dirty="0">
                <a:solidFill>
                  <a:schemeClr val="bg2"/>
                </a:solidFill>
              </a:rPr>
              <a:t>(</a:t>
            </a:r>
            <a:r>
              <a:rPr lang="el-GR" sz="2200" b="0" dirty="0">
                <a:solidFill>
                  <a:schemeClr val="bg2"/>
                </a:solidFill>
              </a:rPr>
              <a:t>2 από 2</a:t>
            </a:r>
            <a:r>
              <a:rPr lang="en-US" sz="2200" b="0" dirty="0">
                <a:solidFill>
                  <a:schemeClr val="bg2"/>
                </a:solidFill>
              </a:rPr>
              <a:t>)</a:t>
            </a:r>
          </a:p>
        </p:txBody>
      </p:sp>
    </p:spTree>
    <p:extLst>
      <p:ext uri="{BB962C8B-B14F-4D97-AF65-F5344CB8AC3E}">
        <p14:creationId xmlns:p14="http://schemas.microsoft.com/office/powerpoint/2010/main" xmlns="" val="40879305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Κύρια Βήματα Χρηματοοικονομικού Προϋπολογισμού από το Παράρτημα</a:t>
            </a:r>
            <a:endParaRPr lang="en-US" b="1" dirty="0">
              <a:latin typeface="+mj-lt"/>
            </a:endParaRPr>
          </a:p>
        </p:txBody>
      </p:sp>
      <p:sp>
        <p:nvSpPr>
          <p:cNvPr id="3" name="Content Placeholder 1"/>
          <p:cNvSpPr>
            <a:spLocks noGrp="1"/>
          </p:cNvSpPr>
          <p:nvPr>
            <p:ph idx="1"/>
          </p:nvPr>
        </p:nvSpPr>
        <p:spPr/>
        <p:txBody>
          <a:bodyPr>
            <a:normAutofit/>
          </a:bodyPr>
          <a:lstStyle/>
          <a:p>
            <a:pPr marL="0" indent="0">
              <a:buNone/>
            </a:pPr>
            <a:r>
              <a:rPr lang="el-GR" sz="2400" b="1" dirty="0"/>
              <a:t>Βάση των λειτουργικών προϋπολογισμών</a:t>
            </a:r>
            <a:r>
              <a:rPr lang="en-US" sz="2400" b="1" dirty="0"/>
              <a:t>:</a:t>
            </a:r>
          </a:p>
          <a:p>
            <a:pPr marL="514350" indent="-514350">
              <a:buFont typeface="+mj-lt"/>
              <a:buAutoNum type="arabicPeriod"/>
            </a:pPr>
            <a:r>
              <a:rPr lang="el-GR" sz="2400" dirty="0"/>
              <a:t>Κατάρτιση του προϋπολογισμού κεφαλαιουχικών δαπανών</a:t>
            </a:r>
            <a:r>
              <a:rPr lang="en-US" sz="2400" dirty="0"/>
              <a:t>.</a:t>
            </a:r>
          </a:p>
          <a:p>
            <a:pPr marL="514350" indent="-514350">
              <a:buFont typeface="+mj-lt"/>
              <a:buAutoNum type="arabicPeriod"/>
            </a:pPr>
            <a:r>
              <a:rPr lang="el-GR" sz="2400" dirty="0"/>
              <a:t>Κατάρτιση του προϋπολογισμού μετρητών</a:t>
            </a:r>
            <a:r>
              <a:rPr lang="en-US" sz="2400" dirty="0"/>
              <a:t>.</a:t>
            </a:r>
          </a:p>
          <a:p>
            <a:pPr marL="514350" indent="-514350">
              <a:buFont typeface="+mj-lt"/>
              <a:buAutoNum type="arabicPeriod"/>
            </a:pPr>
            <a:r>
              <a:rPr lang="el-GR" sz="2400" dirty="0"/>
              <a:t>Κατάρτιση του προϋπολογιστικού ισολογισμού</a:t>
            </a:r>
            <a:r>
              <a:rPr lang="en-US" sz="2400" dirty="0"/>
              <a:t>.</a:t>
            </a:r>
          </a:p>
          <a:p>
            <a:pPr marL="514350" indent="-514350">
              <a:buFont typeface="+mj-lt"/>
              <a:buAutoNum type="arabicPeriod"/>
            </a:pPr>
            <a:r>
              <a:rPr lang="el-GR" sz="2400" dirty="0"/>
              <a:t>Κατάρτιση της προϋπολογιστικής κατάστασης ταμειακών ροών</a:t>
            </a:r>
            <a:r>
              <a:rPr lang="en-US" sz="2400" dirty="0"/>
              <a:t>.</a:t>
            </a:r>
          </a:p>
        </p:txBody>
      </p:sp>
    </p:spTree>
    <p:extLst>
      <p:ext uri="{BB962C8B-B14F-4D97-AF65-F5344CB8AC3E}">
        <p14:creationId xmlns:p14="http://schemas.microsoft.com/office/powerpoint/2010/main" xmlns="" val="17260561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0574" y="81789"/>
            <a:ext cx="8610600" cy="566531"/>
          </a:xfrm>
        </p:spPr>
        <p:txBody>
          <a:bodyPr/>
          <a:lstStyle/>
          <a:p>
            <a:r>
              <a:rPr lang="el-GR" sz="2600" dirty="0"/>
              <a:t>Επισκόπηση του Συγκεντρωτικού Προϋπολογισμού </a:t>
            </a:r>
            <a:endParaRPr lang="en-US" sz="2600" b="1" dirty="0"/>
          </a:p>
        </p:txBody>
      </p:sp>
      <p:pic>
        <p:nvPicPr>
          <p:cNvPr id="1026" name="Picture 2" descr="The flowchart is divided into two parts, operating budget and financial budget. The operating budget depicts boxes colored in various shades of green, ranging from light to medium and dark, and the financial budged depicts boxes colored as orange and purple.   &#10;1. Operating budget&#10;• The first box shows revenues budget (schedule 1) at the top of the chart, followed by various medium green boxes.&#10;• Revenue budget follows production budget (schedule 2) and ending inventory budget (Schedule 2 &amp; 6), which loops back to revenue budget.&#10;• Production budget splits into three namely, direct material cost budget (schedule 3), direct manufacturing labor cost budget (schedule 4), and manufacturing overhead costs budget (schedule 5).&#10;• Direct material cost budget is linked to ending inventory budget.&#10;• Direct manufacturing labor costs budget follows: &#10;¾ Cost of goods sold budget (schedule 7)&#10;¾ R&amp;D/Design costs budget&#10;¾ Marketing costs budget (schedule 8)&#10;¾ Distribution costs budget (schedule 8), and &#10;¾ Budgeted income statement colored in dark green&#10;• Ending inventory budget is linked to cost of goods sold budget, which is looped with both direct material cost budget and manufacturing overhead cost budget.&#10;• R&amp;D/Design costs budget, marketing costs budget, distribution costs budget, and budgeted income statement are looped back to revenue budget.&#10;2. Financial budget&#10;• Budgeted balance sheet colored in purple follows budgeted income statement that is followed by budgeted statement of cash flows.&#10;• Budgeted balance sheet precedes cash budget and cash expenditure budget respectively. &#10;"/>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66800" y="838200"/>
            <a:ext cx="5181600" cy="5505450"/>
          </a:xfrm>
          <a:prstGeom prst="rect">
            <a:avLst/>
          </a:prstGeom>
          <a:noFill/>
          <a:extLst>
            <a:ext uri="{909E8E84-426E-40DD-AFC4-6F175D3DCCD1}">
              <a14:hiddenFill xmlns:a14="http://schemas.microsoft.com/office/drawing/2010/main" xmlns="">
                <a:solidFill>
                  <a:srgbClr val="FFFFFF"/>
                </a:solidFill>
              </a14:hiddenFill>
            </a:ext>
          </a:extLst>
        </p:spPr>
      </p:pic>
      <p:sp>
        <p:nvSpPr>
          <p:cNvPr id="3" name="Rectangle 2"/>
          <p:cNvSpPr/>
          <p:nvPr/>
        </p:nvSpPr>
        <p:spPr>
          <a:xfrm>
            <a:off x="3657600" y="838200"/>
            <a:ext cx="1219200" cy="5334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800">
                <a:solidFill>
                  <a:schemeClr val="tx1"/>
                </a:solidFill>
              </a:rPr>
              <a:t>Προϋπολογισμός Εσόδων</a:t>
            </a:r>
            <a:endParaRPr lang="en-GB" sz="800">
              <a:solidFill>
                <a:schemeClr val="tx1"/>
              </a:solidFill>
            </a:endParaRPr>
          </a:p>
          <a:p>
            <a:pPr algn="ctr"/>
            <a:r>
              <a:rPr lang="el-GR" sz="800">
                <a:solidFill>
                  <a:schemeClr val="tx1"/>
                </a:solidFill>
              </a:rPr>
              <a:t>(Χρονοδιάγραμμα 1)</a:t>
            </a:r>
            <a:endParaRPr lang="en-GB" sz="800" dirty="0" err="1">
              <a:solidFill>
                <a:schemeClr val="tx1"/>
              </a:solidFill>
            </a:endParaRPr>
          </a:p>
        </p:txBody>
      </p:sp>
      <p:sp>
        <p:nvSpPr>
          <p:cNvPr id="5" name="Rectangle 4"/>
          <p:cNvSpPr/>
          <p:nvPr/>
        </p:nvSpPr>
        <p:spPr>
          <a:xfrm>
            <a:off x="3631096" y="1447800"/>
            <a:ext cx="1219200" cy="5334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800">
                <a:solidFill>
                  <a:schemeClr val="tx1"/>
                </a:solidFill>
              </a:rPr>
              <a:t>Προϋπολογισμός Παραγωγής</a:t>
            </a:r>
            <a:endParaRPr lang="en-GB" sz="800">
              <a:solidFill>
                <a:schemeClr val="tx1"/>
              </a:solidFill>
            </a:endParaRPr>
          </a:p>
          <a:p>
            <a:pPr algn="ctr"/>
            <a:r>
              <a:rPr lang="el-GR" sz="800">
                <a:solidFill>
                  <a:schemeClr val="tx1"/>
                </a:solidFill>
              </a:rPr>
              <a:t>(Χρονοδιάγραμμα 2)</a:t>
            </a:r>
            <a:endParaRPr lang="en-GB" sz="800" dirty="0" err="1">
              <a:solidFill>
                <a:schemeClr val="tx1"/>
              </a:solidFill>
            </a:endParaRPr>
          </a:p>
        </p:txBody>
      </p:sp>
      <p:sp>
        <p:nvSpPr>
          <p:cNvPr id="6" name="Rectangle 5"/>
          <p:cNvSpPr/>
          <p:nvPr/>
        </p:nvSpPr>
        <p:spPr>
          <a:xfrm>
            <a:off x="2057400" y="1384852"/>
            <a:ext cx="1219200" cy="5334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800">
                <a:solidFill>
                  <a:schemeClr val="tx1"/>
                </a:solidFill>
              </a:rPr>
              <a:t>Προϋπολογισμός Αποθεμάτων Τέλους</a:t>
            </a:r>
            <a:endParaRPr lang="en-GB" sz="800">
              <a:solidFill>
                <a:schemeClr val="tx1"/>
              </a:solidFill>
            </a:endParaRPr>
          </a:p>
          <a:p>
            <a:pPr algn="ctr"/>
            <a:r>
              <a:rPr lang="el-GR" sz="800">
                <a:solidFill>
                  <a:schemeClr val="tx1"/>
                </a:solidFill>
              </a:rPr>
              <a:t>(Χρονοδιαγράμματα 2 &amp;6)</a:t>
            </a:r>
            <a:endParaRPr lang="en-GB" sz="800" dirty="0" err="1">
              <a:solidFill>
                <a:schemeClr val="tx1"/>
              </a:solidFill>
            </a:endParaRPr>
          </a:p>
        </p:txBody>
      </p:sp>
      <p:sp>
        <p:nvSpPr>
          <p:cNvPr id="7" name="Rectangle 6"/>
          <p:cNvSpPr/>
          <p:nvPr/>
        </p:nvSpPr>
        <p:spPr>
          <a:xfrm>
            <a:off x="2209800" y="2198204"/>
            <a:ext cx="1219200" cy="5334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800">
                <a:solidFill>
                  <a:schemeClr val="tx1"/>
                </a:solidFill>
              </a:rPr>
              <a:t>Προϋπολογισμός Κόστους Άμεσων Υλικών </a:t>
            </a:r>
            <a:endParaRPr lang="en-GB" sz="800">
              <a:solidFill>
                <a:schemeClr val="tx1"/>
              </a:solidFill>
            </a:endParaRPr>
          </a:p>
          <a:p>
            <a:pPr algn="ctr"/>
            <a:r>
              <a:rPr lang="el-GR" sz="800">
                <a:solidFill>
                  <a:schemeClr val="tx1"/>
                </a:solidFill>
              </a:rPr>
              <a:t>(Χρονοδιάγραμμα 3)</a:t>
            </a:r>
            <a:endParaRPr lang="en-GB" sz="800" dirty="0" err="1">
              <a:solidFill>
                <a:schemeClr val="tx1"/>
              </a:solidFill>
            </a:endParaRPr>
          </a:p>
        </p:txBody>
      </p:sp>
      <p:sp>
        <p:nvSpPr>
          <p:cNvPr id="8" name="Rectangle 7"/>
          <p:cNvSpPr/>
          <p:nvPr/>
        </p:nvSpPr>
        <p:spPr>
          <a:xfrm>
            <a:off x="5029200" y="2198204"/>
            <a:ext cx="1219200" cy="5334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800">
                <a:solidFill>
                  <a:schemeClr val="tx1"/>
                </a:solidFill>
              </a:rPr>
              <a:t>Προϋπολογισμός Γενικών Βιομηχανικών Εξόδων</a:t>
            </a:r>
            <a:endParaRPr lang="en-GB" sz="800">
              <a:solidFill>
                <a:schemeClr val="tx1"/>
              </a:solidFill>
            </a:endParaRPr>
          </a:p>
          <a:p>
            <a:pPr algn="ctr"/>
            <a:r>
              <a:rPr lang="el-GR" sz="800">
                <a:solidFill>
                  <a:schemeClr val="tx1"/>
                </a:solidFill>
              </a:rPr>
              <a:t>(Χρονοδιάγραμμα 5)</a:t>
            </a:r>
            <a:endParaRPr lang="en-GB" sz="800" dirty="0" err="1">
              <a:solidFill>
                <a:schemeClr val="tx1"/>
              </a:solidFill>
            </a:endParaRPr>
          </a:p>
        </p:txBody>
      </p:sp>
      <p:sp>
        <p:nvSpPr>
          <p:cNvPr id="9" name="Rectangle 8"/>
          <p:cNvSpPr/>
          <p:nvPr/>
        </p:nvSpPr>
        <p:spPr>
          <a:xfrm>
            <a:off x="3662570" y="2198204"/>
            <a:ext cx="1219200" cy="5334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800">
                <a:solidFill>
                  <a:schemeClr val="tx1"/>
                </a:solidFill>
              </a:rPr>
              <a:t>Προϋπολογισμός Κόστους Άμεσης Εργασίας Παραγωγής</a:t>
            </a:r>
            <a:endParaRPr lang="en-GB" sz="800">
              <a:solidFill>
                <a:schemeClr val="tx1"/>
              </a:solidFill>
            </a:endParaRPr>
          </a:p>
          <a:p>
            <a:pPr algn="ctr"/>
            <a:r>
              <a:rPr lang="el-GR" sz="800">
                <a:solidFill>
                  <a:schemeClr val="tx1"/>
                </a:solidFill>
              </a:rPr>
              <a:t>(Χρονοδιάγραμμα 4)</a:t>
            </a:r>
            <a:endParaRPr lang="en-GB" sz="800" dirty="0" err="1">
              <a:solidFill>
                <a:schemeClr val="tx1"/>
              </a:solidFill>
            </a:endParaRPr>
          </a:p>
        </p:txBody>
      </p:sp>
      <p:sp>
        <p:nvSpPr>
          <p:cNvPr id="10" name="Rectangle 9"/>
          <p:cNvSpPr/>
          <p:nvPr/>
        </p:nvSpPr>
        <p:spPr>
          <a:xfrm>
            <a:off x="3657600" y="2845076"/>
            <a:ext cx="1219200" cy="5334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800">
                <a:solidFill>
                  <a:schemeClr val="tx1"/>
                </a:solidFill>
              </a:rPr>
              <a:t>Προϋπολογισμός Κόστους Πωληθέντων Αγαθών</a:t>
            </a:r>
            <a:endParaRPr lang="en-GB" sz="800">
              <a:solidFill>
                <a:schemeClr val="tx1"/>
              </a:solidFill>
            </a:endParaRPr>
          </a:p>
          <a:p>
            <a:pPr algn="ctr"/>
            <a:r>
              <a:rPr lang="el-GR" sz="800">
                <a:solidFill>
                  <a:schemeClr val="tx1"/>
                </a:solidFill>
              </a:rPr>
              <a:t>(Χρονοδιάγραμμα 7)</a:t>
            </a:r>
            <a:endParaRPr lang="en-GB" sz="800" dirty="0" err="1">
              <a:solidFill>
                <a:schemeClr val="tx1"/>
              </a:solidFill>
            </a:endParaRPr>
          </a:p>
        </p:txBody>
      </p:sp>
      <p:sp>
        <p:nvSpPr>
          <p:cNvPr id="11" name="Rectangle 10"/>
          <p:cNvSpPr/>
          <p:nvPr/>
        </p:nvSpPr>
        <p:spPr>
          <a:xfrm>
            <a:off x="3631096" y="3421545"/>
            <a:ext cx="1219200" cy="5334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800">
                <a:solidFill>
                  <a:schemeClr val="tx1"/>
                </a:solidFill>
              </a:rPr>
              <a:t>Προϋπολογισμός Κόστους Ε&amp;Α/Σχεδιασμού</a:t>
            </a:r>
            <a:endParaRPr lang="en-GB" sz="800">
              <a:solidFill>
                <a:schemeClr val="tx1"/>
              </a:solidFill>
            </a:endParaRPr>
          </a:p>
          <a:p>
            <a:pPr algn="ctr"/>
            <a:r>
              <a:rPr lang="el-GR" sz="800">
                <a:solidFill>
                  <a:schemeClr val="tx1"/>
                </a:solidFill>
              </a:rPr>
              <a:t>(Χρονοδιάγραμμα 8)</a:t>
            </a:r>
            <a:endParaRPr lang="en-GB" sz="800" dirty="0" err="1">
              <a:solidFill>
                <a:schemeClr val="tx1"/>
              </a:solidFill>
            </a:endParaRPr>
          </a:p>
        </p:txBody>
      </p:sp>
      <p:sp>
        <p:nvSpPr>
          <p:cNvPr id="12" name="Rectangle 11"/>
          <p:cNvSpPr/>
          <p:nvPr/>
        </p:nvSpPr>
        <p:spPr>
          <a:xfrm>
            <a:off x="3631096" y="3998014"/>
            <a:ext cx="1219200" cy="5334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800">
                <a:solidFill>
                  <a:schemeClr val="tx1"/>
                </a:solidFill>
              </a:rPr>
              <a:t>Προϋπολογισμός Κόστους Μάρκετινγκ</a:t>
            </a:r>
            <a:endParaRPr lang="en-GB" sz="800">
              <a:solidFill>
                <a:schemeClr val="tx1"/>
              </a:solidFill>
            </a:endParaRPr>
          </a:p>
          <a:p>
            <a:pPr algn="ctr"/>
            <a:r>
              <a:rPr lang="el-GR" sz="800">
                <a:solidFill>
                  <a:schemeClr val="tx1"/>
                </a:solidFill>
              </a:rPr>
              <a:t>(Χρονοδιάγραμμα 8)</a:t>
            </a:r>
            <a:endParaRPr lang="en-GB" sz="800" dirty="0" err="1">
              <a:solidFill>
                <a:schemeClr val="tx1"/>
              </a:solidFill>
            </a:endParaRPr>
          </a:p>
        </p:txBody>
      </p:sp>
      <p:sp>
        <p:nvSpPr>
          <p:cNvPr id="13" name="Rectangle 12"/>
          <p:cNvSpPr/>
          <p:nvPr/>
        </p:nvSpPr>
        <p:spPr>
          <a:xfrm>
            <a:off x="3631096" y="4594363"/>
            <a:ext cx="1219200" cy="5334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800" dirty="0">
                <a:solidFill>
                  <a:schemeClr val="tx1"/>
                </a:solidFill>
              </a:rPr>
              <a:t>Προϋπολογισμός Κόστους Διανομής</a:t>
            </a:r>
            <a:endParaRPr lang="en-GB" sz="800" dirty="0">
              <a:solidFill>
                <a:schemeClr val="tx1"/>
              </a:solidFill>
            </a:endParaRPr>
          </a:p>
          <a:p>
            <a:pPr algn="ctr"/>
            <a:r>
              <a:rPr lang="el-GR" sz="800" dirty="0">
                <a:solidFill>
                  <a:schemeClr val="tx1"/>
                </a:solidFill>
              </a:rPr>
              <a:t>(Χρονοδιάγραμμα 8)</a:t>
            </a:r>
            <a:endParaRPr lang="en-GB" sz="800" dirty="0" err="1">
              <a:solidFill>
                <a:schemeClr val="tx1"/>
              </a:solidFill>
            </a:endParaRPr>
          </a:p>
        </p:txBody>
      </p:sp>
      <p:sp>
        <p:nvSpPr>
          <p:cNvPr id="14" name="Rectangle 13"/>
          <p:cNvSpPr/>
          <p:nvPr/>
        </p:nvSpPr>
        <p:spPr>
          <a:xfrm>
            <a:off x="3631096" y="5170005"/>
            <a:ext cx="1219200" cy="5334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800">
                <a:solidFill>
                  <a:schemeClr val="tx1"/>
                </a:solidFill>
              </a:rPr>
              <a:t>Προϋπολογιστική Κατάσταση Αποτελεσμάτων Χρήσης</a:t>
            </a:r>
            <a:endParaRPr lang="en-GB" sz="800">
              <a:solidFill>
                <a:schemeClr val="tx1"/>
              </a:solidFill>
            </a:endParaRPr>
          </a:p>
          <a:p>
            <a:pPr algn="ctr"/>
            <a:r>
              <a:rPr lang="el-GR" sz="800">
                <a:solidFill>
                  <a:schemeClr val="tx1"/>
                </a:solidFill>
              </a:rPr>
              <a:t>(Πλαίσια 6-3 &amp; 6-7)</a:t>
            </a:r>
            <a:endParaRPr lang="en-GB" sz="800" dirty="0" err="1">
              <a:solidFill>
                <a:schemeClr val="tx1"/>
              </a:solidFill>
            </a:endParaRPr>
          </a:p>
        </p:txBody>
      </p:sp>
      <p:sp>
        <p:nvSpPr>
          <p:cNvPr id="15" name="Rectangle 14"/>
          <p:cNvSpPr/>
          <p:nvPr/>
        </p:nvSpPr>
        <p:spPr>
          <a:xfrm>
            <a:off x="5092148" y="5829300"/>
            <a:ext cx="1277178" cy="5334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800">
                <a:solidFill>
                  <a:schemeClr val="tx1"/>
                </a:solidFill>
              </a:rPr>
              <a:t>Προϋπολογιστική Κατάσταση Ταμειακών Ροών</a:t>
            </a:r>
            <a:endParaRPr lang="en-GB" sz="800" dirty="0" err="1">
              <a:solidFill>
                <a:schemeClr val="tx1"/>
              </a:solidFill>
            </a:endParaRPr>
          </a:p>
        </p:txBody>
      </p:sp>
      <p:sp>
        <p:nvSpPr>
          <p:cNvPr id="16" name="Rectangle 15"/>
          <p:cNvSpPr/>
          <p:nvPr/>
        </p:nvSpPr>
        <p:spPr>
          <a:xfrm>
            <a:off x="3886200" y="5831371"/>
            <a:ext cx="1143000" cy="5334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800" dirty="0">
                <a:solidFill>
                  <a:schemeClr val="tx1"/>
                </a:solidFill>
              </a:rPr>
              <a:t>Προϋπολογιστικός Ισολογισμός</a:t>
            </a:r>
            <a:endParaRPr lang="en-GB" sz="800" dirty="0">
              <a:solidFill>
                <a:schemeClr val="tx1"/>
              </a:solidFill>
            </a:endParaRPr>
          </a:p>
          <a:p>
            <a:pPr algn="ctr"/>
            <a:r>
              <a:rPr lang="el-GR" sz="800" dirty="0">
                <a:solidFill>
                  <a:schemeClr val="tx1"/>
                </a:solidFill>
              </a:rPr>
              <a:t>(Πλαίσιο 6-8)</a:t>
            </a:r>
            <a:endParaRPr lang="en-GB" sz="800" dirty="0" err="1">
              <a:solidFill>
                <a:schemeClr val="tx1"/>
              </a:solidFill>
            </a:endParaRPr>
          </a:p>
        </p:txBody>
      </p:sp>
      <p:sp>
        <p:nvSpPr>
          <p:cNvPr id="17" name="Rectangle 16"/>
          <p:cNvSpPr/>
          <p:nvPr/>
        </p:nvSpPr>
        <p:spPr>
          <a:xfrm>
            <a:off x="2743200" y="5849179"/>
            <a:ext cx="990600" cy="5334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800" dirty="0">
                <a:solidFill>
                  <a:schemeClr val="tx1"/>
                </a:solidFill>
              </a:rPr>
              <a:t>Προϋπολογισμός Μετρητών</a:t>
            </a:r>
            <a:endParaRPr lang="en-GB" sz="800" dirty="0">
              <a:solidFill>
                <a:schemeClr val="tx1"/>
              </a:solidFill>
            </a:endParaRPr>
          </a:p>
          <a:p>
            <a:pPr algn="ctr"/>
            <a:r>
              <a:rPr lang="el-GR" sz="800" dirty="0">
                <a:solidFill>
                  <a:schemeClr val="tx1"/>
                </a:solidFill>
              </a:rPr>
              <a:t>(Πλαίσιο 6-6)</a:t>
            </a:r>
            <a:endParaRPr lang="en-GB" sz="800" dirty="0" err="1">
              <a:solidFill>
                <a:schemeClr val="tx1"/>
              </a:solidFill>
            </a:endParaRPr>
          </a:p>
        </p:txBody>
      </p:sp>
      <p:sp>
        <p:nvSpPr>
          <p:cNvPr id="18" name="Rectangle 17"/>
          <p:cNvSpPr/>
          <p:nvPr/>
        </p:nvSpPr>
        <p:spPr>
          <a:xfrm>
            <a:off x="1600200" y="5845865"/>
            <a:ext cx="1022074" cy="5334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800" dirty="0">
                <a:solidFill>
                  <a:schemeClr val="tx1"/>
                </a:solidFill>
              </a:rPr>
              <a:t>Προϋπολογισμός Κεφαλαιουχικών Δαπανών</a:t>
            </a:r>
            <a:endParaRPr lang="en-GB" sz="800" dirty="0">
              <a:solidFill>
                <a:schemeClr val="tx1"/>
              </a:solidFill>
            </a:endParaRPr>
          </a:p>
          <a:p>
            <a:pPr algn="ctr"/>
            <a:r>
              <a:rPr lang="el-GR" sz="800" dirty="0">
                <a:solidFill>
                  <a:schemeClr val="tx1"/>
                </a:solidFill>
              </a:rPr>
              <a:t>(Πλαίσιο 6-6)</a:t>
            </a:r>
            <a:endParaRPr lang="en-GB" sz="800" dirty="0" err="1">
              <a:solidFill>
                <a:schemeClr val="tx1"/>
              </a:solidFill>
            </a:endParaRPr>
          </a:p>
        </p:txBody>
      </p:sp>
      <p:sp>
        <p:nvSpPr>
          <p:cNvPr id="19" name="Rectangle 18"/>
          <p:cNvSpPr/>
          <p:nvPr/>
        </p:nvSpPr>
        <p:spPr>
          <a:xfrm>
            <a:off x="480391" y="3331264"/>
            <a:ext cx="1676400" cy="3333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100" dirty="0">
                <a:solidFill>
                  <a:schemeClr val="tx1"/>
                </a:solidFill>
              </a:rPr>
              <a:t>Λειτουργικός Προϋπολογισμός</a:t>
            </a:r>
            <a:endParaRPr lang="en-GB" sz="1100" dirty="0" err="1">
              <a:solidFill>
                <a:schemeClr val="tx1"/>
              </a:solidFill>
            </a:endParaRPr>
          </a:p>
        </p:txBody>
      </p:sp>
      <p:sp>
        <p:nvSpPr>
          <p:cNvPr id="20" name="Rectangle 19"/>
          <p:cNvSpPr/>
          <p:nvPr/>
        </p:nvSpPr>
        <p:spPr>
          <a:xfrm>
            <a:off x="44726" y="5861395"/>
            <a:ext cx="1555474" cy="3333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50" dirty="0">
                <a:solidFill>
                  <a:schemeClr val="tx1"/>
                </a:solidFill>
              </a:rPr>
              <a:t>Χρηματοοιοκονομικός Προϋπολογισμός</a:t>
            </a:r>
            <a:endParaRPr lang="en-GB" sz="1050" dirty="0" err="1">
              <a:solidFill>
                <a:schemeClr val="tx1"/>
              </a:solidFill>
            </a:endParaRPr>
          </a:p>
        </p:txBody>
      </p:sp>
    </p:spTree>
    <p:extLst>
      <p:ext uri="{BB962C8B-B14F-4D97-AF65-F5344CB8AC3E}">
        <p14:creationId xmlns:p14="http://schemas.microsoft.com/office/powerpoint/2010/main" xmlns="" val="2947613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Μοντέλα Χρηματοοικονομικού Σχεδιασμού και Ανάλυση Ευαισθησίας</a:t>
            </a:r>
            <a:endParaRPr lang="en-GB" dirty="0"/>
          </a:p>
        </p:txBody>
      </p:sp>
      <p:sp>
        <p:nvSpPr>
          <p:cNvPr id="3" name="Content Placeholder 1"/>
          <p:cNvSpPr>
            <a:spLocks noGrp="1"/>
          </p:cNvSpPr>
          <p:nvPr>
            <p:ph idx="1"/>
          </p:nvPr>
        </p:nvSpPr>
        <p:spPr/>
        <p:txBody>
          <a:bodyPr>
            <a:normAutofit/>
          </a:bodyPr>
          <a:lstStyle/>
          <a:p>
            <a:r>
              <a:rPr lang="el-GR" sz="2400" dirty="0"/>
              <a:t>Τα μοντέλα χρηματοοικονομικού σχεδιασμού είναι μαθηματικές αναπαραστάσεις των σχέσεων μεταξύ λειτουργικών δραστηριοτήτων, χρηματοοικονομικών δραστηριοτήτων και άλλων παράγοντων που επηρεάζουν τον συγκεντρωτικό προϋπολογισμό</a:t>
            </a:r>
            <a:r>
              <a:rPr lang="en-US" sz="2400" dirty="0"/>
              <a:t>.</a:t>
            </a:r>
          </a:p>
          <a:p>
            <a:r>
              <a:rPr lang="el-GR" sz="2400" dirty="0"/>
              <a:t>Η ανάλυση ευαισθησίας είναι μια τεχνική "τι θα γινόταν αν" που εξετάζει τον τρόπο με τον οποίο θα αλλάξει το αποτέλεσμα, εάν δεν επιτευχθούν τα αρχικά προβλεπόμενα δεδομένα ή εάν αλλάξει μια υποκείμενη υπόθεση</a:t>
            </a:r>
            <a:r>
              <a:rPr lang="en-US" sz="2400" dirty="0"/>
              <a:t>.</a:t>
            </a:r>
          </a:p>
        </p:txBody>
      </p:sp>
    </p:spTree>
    <p:extLst>
      <p:ext uri="{BB962C8B-B14F-4D97-AF65-F5344CB8AC3E}">
        <p14:creationId xmlns:p14="http://schemas.microsoft.com/office/powerpoint/2010/main" xmlns="" val="2998890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b="1" dirty="0">
                <a:latin typeface="+mj-lt"/>
              </a:rPr>
              <a:t>Μαθησιακοί Όροι</a:t>
            </a:r>
            <a:r>
              <a:rPr lang="en-US" b="1" dirty="0">
                <a:latin typeface="+mj-lt"/>
              </a:rPr>
              <a:t> </a:t>
            </a:r>
            <a:r>
              <a:rPr lang="en-US" sz="2200" b="0" dirty="0">
                <a:solidFill>
                  <a:schemeClr val="bg2"/>
                </a:solidFill>
                <a:latin typeface="+mj-lt"/>
              </a:rPr>
              <a:t>(</a:t>
            </a:r>
            <a:r>
              <a:rPr lang="el-GR" sz="2200" b="0" dirty="0">
                <a:solidFill>
                  <a:schemeClr val="bg2"/>
                </a:solidFill>
                <a:latin typeface="+mj-lt"/>
              </a:rPr>
              <a:t>1 από 2</a:t>
            </a:r>
            <a:r>
              <a:rPr lang="en-US" sz="2200" b="0" dirty="0">
                <a:solidFill>
                  <a:schemeClr val="bg2"/>
                </a:solidFill>
                <a:latin typeface="+mj-lt"/>
              </a:rPr>
              <a:t>) </a:t>
            </a:r>
          </a:p>
        </p:txBody>
      </p:sp>
      <p:sp>
        <p:nvSpPr>
          <p:cNvPr id="3" name="Content Placeholder"/>
          <p:cNvSpPr>
            <a:spLocks noGrp="1"/>
          </p:cNvSpPr>
          <p:nvPr>
            <p:ph idx="1"/>
          </p:nvPr>
        </p:nvSpPr>
        <p:spPr/>
        <p:txBody>
          <a:bodyPr/>
          <a:lstStyle/>
          <a:p>
            <a:pPr>
              <a:buClr>
                <a:schemeClr val="bg1"/>
              </a:buClr>
            </a:pPr>
            <a:r>
              <a:rPr lang="en-US" sz="2400" b="1" dirty="0">
                <a:solidFill>
                  <a:srgbClr val="007FA3"/>
                </a:solidFill>
              </a:rPr>
              <a:t>6.1</a:t>
            </a:r>
            <a:r>
              <a:rPr lang="en-US" sz="2400" dirty="0"/>
              <a:t> </a:t>
            </a:r>
            <a:r>
              <a:rPr lang="el-GR" sz="2400" dirty="0"/>
              <a:t>Να περιγράψετε τον συγκεντρωτικό προϋπολογισμό και να εξηγήσετε τα οφέλη του</a:t>
            </a:r>
            <a:endParaRPr lang="en-US" sz="2400" dirty="0"/>
          </a:p>
          <a:p>
            <a:pPr>
              <a:buClr>
                <a:schemeClr val="bg1"/>
              </a:buClr>
            </a:pPr>
            <a:r>
              <a:rPr lang="en-US" sz="2400" b="1" dirty="0">
                <a:solidFill>
                  <a:srgbClr val="007FA3"/>
                </a:solidFill>
              </a:rPr>
              <a:t>6.2</a:t>
            </a:r>
            <a:r>
              <a:rPr lang="en-US" sz="2400" b="1" dirty="0">
                <a:solidFill>
                  <a:schemeClr val="accent1"/>
                </a:solidFill>
              </a:rPr>
              <a:t> </a:t>
            </a:r>
            <a:r>
              <a:rPr lang="el-GR" sz="2400" dirty="0"/>
              <a:t>Να περιγράψετε τα πλεονεκτήματα των προϋπολογισμών</a:t>
            </a:r>
            <a:endParaRPr lang="en-US" sz="2400" dirty="0"/>
          </a:p>
          <a:p>
            <a:pPr>
              <a:buClr>
                <a:schemeClr val="bg1"/>
              </a:buClr>
            </a:pPr>
            <a:r>
              <a:rPr lang="en-US" sz="2400" b="1" dirty="0">
                <a:solidFill>
                  <a:srgbClr val="007FA3"/>
                </a:solidFill>
              </a:rPr>
              <a:t>6.3</a:t>
            </a:r>
            <a:r>
              <a:rPr lang="en-US" sz="2400" dirty="0"/>
              <a:t> </a:t>
            </a:r>
            <a:r>
              <a:rPr lang="el-GR" sz="2400" dirty="0"/>
              <a:t>Να καταρτίσετε τον λειτουργικό προϋπολογισμό και τα υποστηρικτικά του χρονοδιαγράμματα</a:t>
            </a:r>
            <a:endParaRPr lang="en-US" sz="2400" dirty="0"/>
          </a:p>
          <a:p>
            <a:pPr>
              <a:buClr>
                <a:schemeClr val="bg1"/>
              </a:buClr>
            </a:pPr>
            <a:r>
              <a:rPr lang="en-US" sz="2400" b="1" dirty="0">
                <a:solidFill>
                  <a:srgbClr val="007FA3"/>
                </a:solidFill>
              </a:rPr>
              <a:t>6.4</a:t>
            </a:r>
            <a:r>
              <a:rPr lang="en-US" sz="2400" b="1" dirty="0">
                <a:solidFill>
                  <a:schemeClr val="accent1"/>
                </a:solidFill>
              </a:rPr>
              <a:t> </a:t>
            </a:r>
            <a:r>
              <a:rPr lang="el-GR" sz="2400" dirty="0"/>
              <a:t>Να χρησιμοποιείτε  μοντέλα χρηματοοικονομικού σχεδιασμού βασισμένα σε υπολογιστή για την ανάλυση ευαισθησίας</a:t>
            </a:r>
            <a:endParaRPr lang="en-US" sz="2400" dirty="0"/>
          </a:p>
          <a:p>
            <a:pPr>
              <a:buClr>
                <a:schemeClr val="bg1"/>
              </a:buClr>
            </a:pPr>
            <a:r>
              <a:rPr lang="en-US" sz="2400" b="1" dirty="0">
                <a:solidFill>
                  <a:srgbClr val="007FA3"/>
                </a:solidFill>
              </a:rPr>
              <a:t>6.5</a:t>
            </a:r>
            <a:r>
              <a:rPr lang="en-US" sz="2400" b="1" dirty="0">
                <a:solidFill>
                  <a:schemeClr val="accent1"/>
                </a:solidFill>
              </a:rPr>
              <a:t> </a:t>
            </a:r>
            <a:r>
              <a:rPr lang="el-GR" sz="2400" dirty="0"/>
              <a:t>Να περιγράψετε τα κέντρα ευθύνης και τη λογιστική ευθύνη </a:t>
            </a:r>
            <a:endParaRPr lang="en-US" sz="2400" dirty="0"/>
          </a:p>
        </p:txBody>
      </p:sp>
    </p:spTree>
    <p:extLst>
      <p:ext uri="{BB962C8B-B14F-4D97-AF65-F5344CB8AC3E}">
        <p14:creationId xmlns:p14="http://schemas.microsoft.com/office/powerpoint/2010/main" xmlns="" val="7933995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7200" y="135148"/>
            <a:ext cx="8229600" cy="474452"/>
          </a:xfrm>
        </p:spPr>
        <p:txBody>
          <a:bodyPr/>
          <a:lstStyle/>
          <a:p>
            <a:r>
              <a:rPr lang="el-GR" dirty="0"/>
              <a:t>Ανάλυση Ευαισθησίας </a:t>
            </a:r>
            <a:endParaRPr lang="en-US" b="1" dirty="0">
              <a:latin typeface="+mj-lt"/>
            </a:endParaRPr>
          </a:p>
        </p:txBody>
      </p:sp>
      <p:sp>
        <p:nvSpPr>
          <p:cNvPr id="3" name="Content Placeholder 1"/>
          <p:cNvSpPr>
            <a:spLocks noGrp="1"/>
          </p:cNvSpPr>
          <p:nvPr>
            <p:ph idx="1"/>
          </p:nvPr>
        </p:nvSpPr>
        <p:spPr>
          <a:xfrm>
            <a:off x="497839" y="762000"/>
            <a:ext cx="8229600" cy="2514600"/>
          </a:xfrm>
        </p:spPr>
        <p:txBody>
          <a:bodyPr>
            <a:noAutofit/>
          </a:bodyPr>
          <a:lstStyle/>
          <a:p>
            <a:r>
              <a:rPr lang="el-GR" sz="2000" dirty="0"/>
              <a:t>Η ανάλυση ευαισθησίας είναι ιδιαίτερα χρήσιμη για τους υπευθύνους που ενσωματώνουν αυτές τις αλληλεξαρτήσεις στις αποφάσεις τους για τον προϋπολογισμό</a:t>
            </a:r>
            <a:r>
              <a:rPr lang="en-US" sz="2000" dirty="0"/>
              <a:t>.</a:t>
            </a:r>
          </a:p>
          <a:p>
            <a:r>
              <a:rPr lang="el-GR" sz="2000" dirty="0"/>
              <a:t>Η ανάλυση ευαισθησίας είναι μια τεχνική "τι θα γινόταν αν" που απεικονίζει την επίδραση των αλλαγών από τα προβλεπόμενα δεδομένα</a:t>
            </a:r>
            <a:r>
              <a:rPr lang="en-US" sz="2000" dirty="0"/>
              <a:t>.</a:t>
            </a:r>
          </a:p>
          <a:p>
            <a:r>
              <a:rPr lang="el-GR" sz="2000" dirty="0"/>
              <a:t>Εξετάζονται δύο σενάρια για τον προϋπολογισμό της Stylistic Furniture (η εταιρεία από το βιβλίο μας).</a:t>
            </a:r>
          </a:p>
        </p:txBody>
      </p:sp>
      <p:graphicFrame>
        <p:nvGraphicFramePr>
          <p:cNvPr id="4" name="Table 3"/>
          <p:cNvGraphicFramePr>
            <a:graphicFrameLocks noGrp="1"/>
          </p:cNvGraphicFramePr>
          <p:nvPr>
            <p:extLst>
              <p:ext uri="{D42A27DB-BD31-4B8C-83A1-F6EECF244321}">
                <p14:modId xmlns:p14="http://schemas.microsoft.com/office/powerpoint/2010/main" xmlns="" val="1275285713"/>
              </p:ext>
            </p:extLst>
          </p:nvPr>
        </p:nvGraphicFramePr>
        <p:xfrm>
          <a:off x="228600" y="3581400"/>
          <a:ext cx="8686797" cy="2476850"/>
        </p:xfrm>
        <a:graphic>
          <a:graphicData uri="http://schemas.openxmlformats.org/drawingml/2006/table">
            <a:tbl>
              <a:tblPr>
                <a:tableStyleId>{3B4B98B0-60AC-42C2-AFA5-B58CD77FA1E5}</a:tableStyleId>
              </a:tblPr>
              <a:tblGrid>
                <a:gridCol w="1143000">
                  <a:extLst>
                    <a:ext uri="{9D8B030D-6E8A-4147-A177-3AD203B41FA5}">
                      <a16:colId xmlns:a16="http://schemas.microsoft.com/office/drawing/2014/main" xmlns="" val="20000"/>
                    </a:ext>
                  </a:extLst>
                </a:gridCol>
                <a:gridCol w="883497">
                  <a:extLst>
                    <a:ext uri="{9D8B030D-6E8A-4147-A177-3AD203B41FA5}">
                      <a16:colId xmlns:a16="http://schemas.microsoft.com/office/drawing/2014/main" xmlns="" val="20001"/>
                    </a:ext>
                  </a:extLst>
                </a:gridCol>
                <a:gridCol w="868499">
                  <a:extLst>
                    <a:ext uri="{9D8B030D-6E8A-4147-A177-3AD203B41FA5}">
                      <a16:colId xmlns:a16="http://schemas.microsoft.com/office/drawing/2014/main" xmlns="" val="20002"/>
                    </a:ext>
                  </a:extLst>
                </a:gridCol>
                <a:gridCol w="964999">
                  <a:extLst>
                    <a:ext uri="{9D8B030D-6E8A-4147-A177-3AD203B41FA5}">
                      <a16:colId xmlns:a16="http://schemas.microsoft.com/office/drawing/2014/main" xmlns="" val="20003"/>
                    </a:ext>
                  </a:extLst>
                </a:gridCol>
                <a:gridCol w="964999">
                  <a:extLst>
                    <a:ext uri="{9D8B030D-6E8A-4147-A177-3AD203B41FA5}">
                      <a16:colId xmlns:a16="http://schemas.microsoft.com/office/drawing/2014/main" xmlns="" val="20004"/>
                    </a:ext>
                  </a:extLst>
                </a:gridCol>
                <a:gridCol w="964999">
                  <a:extLst>
                    <a:ext uri="{9D8B030D-6E8A-4147-A177-3AD203B41FA5}">
                      <a16:colId xmlns:a16="http://schemas.microsoft.com/office/drawing/2014/main" xmlns="" val="20005"/>
                    </a:ext>
                  </a:extLst>
                </a:gridCol>
                <a:gridCol w="763207">
                  <a:extLst>
                    <a:ext uri="{9D8B030D-6E8A-4147-A177-3AD203B41FA5}">
                      <a16:colId xmlns:a16="http://schemas.microsoft.com/office/drawing/2014/main" xmlns="" val="20006"/>
                    </a:ext>
                  </a:extLst>
                </a:gridCol>
                <a:gridCol w="990600">
                  <a:extLst>
                    <a:ext uri="{9D8B030D-6E8A-4147-A177-3AD203B41FA5}">
                      <a16:colId xmlns:a16="http://schemas.microsoft.com/office/drawing/2014/main" xmlns="" val="20007"/>
                    </a:ext>
                  </a:extLst>
                </a:gridCol>
                <a:gridCol w="1142997">
                  <a:extLst>
                    <a:ext uri="{9D8B030D-6E8A-4147-A177-3AD203B41FA5}">
                      <a16:colId xmlns:a16="http://schemas.microsoft.com/office/drawing/2014/main" xmlns="" val="20008"/>
                    </a:ext>
                  </a:extLst>
                </a:gridCol>
              </a:tblGrid>
              <a:tr h="265205">
                <a:tc>
                  <a:txBody>
                    <a:bodyPr/>
                    <a:lstStyle/>
                    <a:p>
                      <a:pPr>
                        <a:lnSpc>
                          <a:spcPct val="107000"/>
                        </a:lnSpc>
                        <a:spcAft>
                          <a:spcPts val="0"/>
                        </a:spcAft>
                      </a:pPr>
                      <a:r>
                        <a:rPr lang="el-GR" sz="1050" b="1" dirty="0">
                          <a:effectLst/>
                        </a:rPr>
                        <a:t> </a:t>
                      </a:r>
                      <a:endParaRPr lang="en-GB"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6">
                  <a:txBody>
                    <a:bodyPr/>
                    <a:lstStyle/>
                    <a:p>
                      <a:pPr algn="ctr">
                        <a:lnSpc>
                          <a:spcPct val="107000"/>
                        </a:lnSpc>
                        <a:spcAft>
                          <a:spcPts val="0"/>
                        </a:spcAft>
                      </a:pPr>
                      <a:r>
                        <a:rPr lang="el-GR" sz="1050" b="1">
                          <a:effectLst/>
                        </a:rPr>
                        <a:t>Βασικές Παραδοχές</a:t>
                      </a:r>
                      <a:endParaRPr lang="en-GB" sz="900" b="1">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50800" marR="50800" marT="50800" marB="508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2">
                  <a:txBody>
                    <a:bodyPr/>
                    <a:lstStyle/>
                    <a:p>
                      <a:pPr algn="ctr">
                        <a:lnSpc>
                          <a:spcPct val="107000"/>
                        </a:lnSpc>
                        <a:spcAft>
                          <a:spcPts val="0"/>
                        </a:spcAft>
                      </a:pPr>
                      <a:r>
                        <a:rPr lang="en-GB" sz="1050" b="1">
                          <a:effectLst/>
                        </a:rPr>
                        <a:t> </a:t>
                      </a:r>
                      <a:endParaRPr lang="en-GB" sz="900" b="1">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50800" marR="50800" marT="50800" marB="508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a:p>
                  </a:txBody>
                  <a:tcPr/>
                </a:tc>
                <a:extLst>
                  <a:ext uri="{0D108BD9-81ED-4DB2-BD59-A6C34878D82A}">
                    <a16:rowId xmlns:a16="http://schemas.microsoft.com/office/drawing/2014/main" xmlns="" val="10000"/>
                  </a:ext>
                </a:extLst>
              </a:tr>
              <a:tr h="434516">
                <a:tc>
                  <a:txBody>
                    <a:bodyPr/>
                    <a:lstStyle/>
                    <a:p>
                      <a:pPr>
                        <a:lnSpc>
                          <a:spcPct val="107000"/>
                        </a:lnSpc>
                        <a:spcAft>
                          <a:spcPts val="0"/>
                        </a:spcAft>
                      </a:pPr>
                      <a:r>
                        <a:rPr lang="en-GB" sz="1050" b="1" dirty="0">
                          <a:effectLst/>
                        </a:rPr>
                        <a:t> </a:t>
                      </a:r>
                      <a:endParaRPr lang="en-GB"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pPr algn="ctr">
                        <a:lnSpc>
                          <a:spcPct val="107000"/>
                        </a:lnSpc>
                        <a:spcAft>
                          <a:spcPts val="0"/>
                        </a:spcAft>
                      </a:pPr>
                      <a:r>
                        <a:rPr lang="en-GB" sz="1050" b="1" dirty="0" err="1">
                          <a:effectLst/>
                        </a:rPr>
                        <a:t>Πωληθείσες</a:t>
                      </a:r>
                      <a:r>
                        <a:rPr lang="en-GB" sz="1050" b="1" dirty="0">
                          <a:effectLst/>
                        </a:rPr>
                        <a:t> </a:t>
                      </a:r>
                      <a:r>
                        <a:rPr lang="en-GB" sz="1050" b="1" dirty="0" err="1">
                          <a:effectLst/>
                        </a:rPr>
                        <a:t>Μονάδες</a:t>
                      </a:r>
                      <a:r>
                        <a:rPr lang="en-GB" sz="1050" b="1" dirty="0">
                          <a:effectLst/>
                        </a:rPr>
                        <a:t> </a:t>
                      </a:r>
                      <a:endParaRPr lang="en-GB" sz="900" b="1" dirty="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50800" marR="50800" marT="50800" marB="508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a:p>
                  </a:txBody>
                  <a:tcPr/>
                </a:tc>
                <a:tc gridSpan="2">
                  <a:txBody>
                    <a:bodyPr/>
                    <a:lstStyle/>
                    <a:p>
                      <a:pPr algn="ctr">
                        <a:lnSpc>
                          <a:spcPct val="107000"/>
                        </a:lnSpc>
                        <a:spcAft>
                          <a:spcPts val="0"/>
                        </a:spcAft>
                      </a:pPr>
                      <a:r>
                        <a:rPr lang="en-GB" sz="1050" b="1">
                          <a:effectLst/>
                        </a:rPr>
                        <a:t>Τιμή Πώλησης </a:t>
                      </a:r>
                      <a:endParaRPr lang="en-GB" sz="900" b="1">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50800" marR="50800" marT="50800" marB="508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a:p>
                  </a:txBody>
                  <a:tcPr/>
                </a:tc>
                <a:tc gridSpan="2">
                  <a:txBody>
                    <a:bodyPr/>
                    <a:lstStyle/>
                    <a:p>
                      <a:pPr algn="ctr">
                        <a:lnSpc>
                          <a:spcPct val="107000"/>
                        </a:lnSpc>
                        <a:spcAft>
                          <a:spcPts val="0"/>
                        </a:spcAft>
                      </a:pPr>
                      <a:r>
                        <a:rPr lang="en-GB" sz="1050" b="1">
                          <a:effectLst/>
                        </a:rPr>
                        <a:t>Κόστος Άμεσων Υλικών </a:t>
                      </a:r>
                      <a:endParaRPr lang="en-GB" sz="900" b="1">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50800" marR="50800" marT="50800" marB="508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a:p>
                  </a:txBody>
                  <a:tcPr/>
                </a:tc>
                <a:tc gridSpan="2">
                  <a:txBody>
                    <a:bodyPr/>
                    <a:lstStyle/>
                    <a:p>
                      <a:pPr algn="ctr">
                        <a:lnSpc>
                          <a:spcPct val="107000"/>
                        </a:lnSpc>
                        <a:spcAft>
                          <a:spcPts val="0"/>
                        </a:spcAft>
                      </a:pPr>
                      <a:r>
                        <a:rPr lang="en-GB" sz="1050" b="1">
                          <a:effectLst/>
                        </a:rPr>
                        <a:t>Προϋπολογιστικ</a:t>
                      </a:r>
                      <a:r>
                        <a:rPr lang="el-GR" sz="1050" b="1">
                          <a:effectLst/>
                        </a:rPr>
                        <a:t>ά</a:t>
                      </a:r>
                      <a:r>
                        <a:rPr lang="en-GB" sz="1050" b="1">
                          <a:effectLst/>
                        </a:rPr>
                        <a:t> Λειτουργικά Έσοδα </a:t>
                      </a:r>
                      <a:endParaRPr lang="en-GB" sz="900" b="1">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50800" marR="50800" marT="50800" marB="508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a:p>
                  </a:txBody>
                  <a:tcPr/>
                </a:tc>
                <a:extLst>
                  <a:ext uri="{0D108BD9-81ED-4DB2-BD59-A6C34878D82A}">
                    <a16:rowId xmlns:a16="http://schemas.microsoft.com/office/drawing/2014/main" xmlns="" val="10001"/>
                  </a:ext>
                </a:extLst>
              </a:tr>
              <a:tr h="748079">
                <a:tc>
                  <a:txBody>
                    <a:bodyPr/>
                    <a:lstStyle/>
                    <a:p>
                      <a:pPr>
                        <a:lnSpc>
                          <a:spcPct val="107000"/>
                        </a:lnSpc>
                        <a:spcAft>
                          <a:spcPts val="0"/>
                        </a:spcAft>
                      </a:pPr>
                      <a:r>
                        <a:rPr lang="el-GR" sz="1050" b="1">
                          <a:effectLst/>
                        </a:rPr>
                        <a:t>Σενάριο ‘‘τι θα γινόταν αν’’ </a:t>
                      </a:r>
                      <a:endParaRPr lang="en-GB" sz="900" b="1">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50800" marR="50800" marT="50800" marB="508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07000"/>
                        </a:lnSpc>
                        <a:spcAft>
                          <a:spcPts val="0"/>
                        </a:spcAft>
                      </a:pPr>
                      <a:r>
                        <a:rPr lang="en-GB" sz="1050" b="1">
                          <a:effectLst/>
                        </a:rPr>
                        <a:t>Casual </a:t>
                      </a:r>
                      <a:endParaRPr lang="en-GB" sz="900" b="1">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50800" marR="50800" marT="50800" marB="508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07000"/>
                        </a:lnSpc>
                        <a:spcAft>
                          <a:spcPts val="0"/>
                        </a:spcAft>
                      </a:pPr>
                      <a:r>
                        <a:rPr lang="en-GB" sz="1050" b="1" dirty="0">
                          <a:effectLst/>
                        </a:rPr>
                        <a:t>Deluxe </a:t>
                      </a:r>
                      <a:endParaRPr lang="en-GB" sz="900" b="1" dirty="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50800" marR="50800" marT="50800" marB="508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07000"/>
                        </a:lnSpc>
                        <a:spcAft>
                          <a:spcPts val="0"/>
                        </a:spcAft>
                      </a:pPr>
                      <a:r>
                        <a:rPr lang="en-GB" sz="1050" b="1" dirty="0">
                          <a:effectLst/>
                        </a:rPr>
                        <a:t>Casual </a:t>
                      </a:r>
                      <a:endParaRPr lang="en-GB" sz="900" b="1" dirty="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50800" marR="50800" marT="50800" marB="508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07000"/>
                        </a:lnSpc>
                        <a:spcAft>
                          <a:spcPts val="0"/>
                        </a:spcAft>
                      </a:pPr>
                      <a:r>
                        <a:rPr lang="en-GB" sz="1050" b="1" dirty="0">
                          <a:effectLst/>
                        </a:rPr>
                        <a:t>Deluxe </a:t>
                      </a:r>
                      <a:endParaRPr lang="en-GB" sz="900" b="1" dirty="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50800" marR="50800" marT="50800" marB="508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07000"/>
                        </a:lnSpc>
                        <a:spcAft>
                          <a:spcPts val="0"/>
                        </a:spcAft>
                      </a:pPr>
                      <a:r>
                        <a:rPr lang="en-GB" sz="1050" b="1" dirty="0" err="1">
                          <a:effectLst/>
                        </a:rPr>
                        <a:t>Κόκκινη</a:t>
                      </a:r>
                      <a:r>
                        <a:rPr lang="en-GB" sz="1050" b="1" dirty="0">
                          <a:effectLst/>
                        </a:rPr>
                        <a:t> β</a:t>
                      </a:r>
                      <a:r>
                        <a:rPr lang="en-GB" sz="1050" b="1" dirty="0" err="1">
                          <a:effectLst/>
                        </a:rPr>
                        <a:t>ελ</a:t>
                      </a:r>
                      <a:r>
                        <a:rPr lang="en-GB" sz="1050" b="1" dirty="0">
                          <a:effectLst/>
                        </a:rPr>
                        <a:t>ανιδιά </a:t>
                      </a:r>
                      <a:endParaRPr lang="en-GB" sz="900" b="1" dirty="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50800" marR="50800" marT="50800" marB="508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07000"/>
                        </a:lnSpc>
                        <a:spcAft>
                          <a:spcPts val="0"/>
                        </a:spcAft>
                      </a:pPr>
                      <a:r>
                        <a:rPr lang="en-GB" sz="1050" b="1" dirty="0" err="1">
                          <a:effectLst/>
                        </a:rPr>
                        <a:t>Γρ</a:t>
                      </a:r>
                      <a:r>
                        <a:rPr lang="en-GB" sz="1050" b="1" dirty="0">
                          <a:effectLst/>
                        </a:rPr>
                        <a:t>ανίτης </a:t>
                      </a:r>
                      <a:endParaRPr lang="en-GB" sz="900" b="1" dirty="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50800" marR="50800" marT="50800" marB="508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07000"/>
                        </a:lnSpc>
                        <a:spcAft>
                          <a:spcPts val="0"/>
                        </a:spcAft>
                      </a:pPr>
                      <a:r>
                        <a:rPr lang="el-GR" sz="1050" b="1" dirty="0">
                          <a:effectLst/>
                        </a:rPr>
                        <a:t>Δολάρια </a:t>
                      </a:r>
                      <a:endParaRPr lang="en-GB" sz="900" b="1" dirty="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50800" marR="50800" marT="50800" marB="508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07000"/>
                        </a:lnSpc>
                        <a:spcAft>
                          <a:spcPts val="0"/>
                        </a:spcAft>
                      </a:pPr>
                      <a:r>
                        <a:rPr lang="el-GR" sz="1050" b="1" dirty="0">
                          <a:effectLst/>
                        </a:rPr>
                        <a:t>Αλλαγή από το Συγκεντρωτικό Προϋπολογισμό</a:t>
                      </a:r>
                      <a:endParaRPr lang="en-GB" sz="900" b="1" dirty="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50800" marR="50800" marT="50800" marB="508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2"/>
                  </a:ext>
                </a:extLst>
              </a:tr>
              <a:tr h="457200">
                <a:tc>
                  <a:txBody>
                    <a:bodyPr/>
                    <a:lstStyle/>
                    <a:p>
                      <a:pPr>
                        <a:lnSpc>
                          <a:spcPct val="107000"/>
                        </a:lnSpc>
                        <a:spcAft>
                          <a:spcPts val="0"/>
                        </a:spcAft>
                      </a:pPr>
                      <a:r>
                        <a:rPr lang="el-GR" sz="1050" dirty="0">
                          <a:effectLst/>
                        </a:rPr>
                        <a:t>Συγκεντρωτικός </a:t>
                      </a:r>
                      <a:r>
                        <a:rPr lang="en-GB" sz="1050" dirty="0" err="1">
                          <a:effectLst/>
                        </a:rPr>
                        <a:t>Προϋ</a:t>
                      </a:r>
                      <a:r>
                        <a:rPr lang="en-GB" sz="1050" dirty="0">
                          <a:effectLst/>
                        </a:rPr>
                        <a:t>πολογισμός </a:t>
                      </a:r>
                      <a:endParaRPr lang="en-GB" sz="900" dirty="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a:effectLst/>
                        </a:rPr>
                        <a:t>50.000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a:effectLst/>
                        </a:rPr>
                        <a:t>10.000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a:effectLst/>
                        </a:rPr>
                        <a:t>$600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dirty="0">
                          <a:effectLst/>
                        </a:rPr>
                        <a:t>$800</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dirty="0">
                          <a:effectLst/>
                        </a:rPr>
                        <a:t>$7.00</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a:effectLst/>
                        </a:rPr>
                        <a:t>$10.00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a:effectLst/>
                        </a:rPr>
                        <a:t>$4.860.000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07000"/>
                        </a:lnSpc>
                        <a:spcAft>
                          <a:spcPts val="0"/>
                        </a:spcAft>
                      </a:pPr>
                      <a:r>
                        <a:rPr lang="en-GB" sz="1050">
                          <a:effectLst/>
                        </a:rPr>
                        <a:t>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3"/>
                  </a:ext>
                </a:extLst>
              </a:tr>
              <a:tr h="285925">
                <a:tc>
                  <a:txBody>
                    <a:bodyPr/>
                    <a:lstStyle/>
                    <a:p>
                      <a:pPr>
                        <a:lnSpc>
                          <a:spcPct val="107000"/>
                        </a:lnSpc>
                        <a:spcAft>
                          <a:spcPts val="0"/>
                        </a:spcAft>
                      </a:pPr>
                      <a:r>
                        <a:rPr lang="en-GB" sz="1050">
                          <a:effectLst/>
                        </a:rPr>
                        <a:t>Σενάριο 1 </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a:effectLst/>
                        </a:rPr>
                        <a:t>50.000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a:effectLst/>
                        </a:rPr>
                        <a:t>10.000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a:effectLst/>
                        </a:rPr>
                        <a:t>582</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a:effectLst/>
                        </a:rPr>
                        <a:t>776</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a:effectLst/>
                        </a:rPr>
                        <a:t>$7.00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a:effectLst/>
                        </a:rPr>
                        <a:t>$10.00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a:effectLst/>
                        </a:rPr>
                        <a:t>3.794.100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07000"/>
                        </a:lnSpc>
                        <a:spcAft>
                          <a:spcPts val="0"/>
                        </a:spcAft>
                      </a:pPr>
                      <a:r>
                        <a:rPr lang="en-GB" sz="1050">
                          <a:effectLst/>
                        </a:rPr>
                        <a:t>22% </a:t>
                      </a:r>
                      <a:r>
                        <a:rPr lang="el-GR" sz="1050">
                          <a:effectLst/>
                        </a:rPr>
                        <a:t>μείωση </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4"/>
                  </a:ext>
                </a:extLst>
              </a:tr>
              <a:tr h="285925">
                <a:tc>
                  <a:txBody>
                    <a:bodyPr/>
                    <a:lstStyle/>
                    <a:p>
                      <a:pPr>
                        <a:lnSpc>
                          <a:spcPct val="107000"/>
                        </a:lnSpc>
                        <a:spcAft>
                          <a:spcPts val="0"/>
                        </a:spcAft>
                      </a:pPr>
                      <a:r>
                        <a:rPr lang="en-GB" sz="1050">
                          <a:effectLst/>
                        </a:rPr>
                        <a:t>Σενάριο 2 </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a:effectLst/>
                        </a:rPr>
                        <a:t>50.000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a:effectLst/>
                        </a:rPr>
                        <a:t>10.000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a:effectLst/>
                        </a:rPr>
                        <a:t>600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a:effectLst/>
                        </a:rPr>
                        <a:t>800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a:effectLst/>
                        </a:rPr>
                        <a:t>$7,35</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a:effectLst/>
                        </a:rPr>
                        <a:t>$10.00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GB" sz="1050">
                          <a:effectLst/>
                        </a:rPr>
                        <a:t>4.418.000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07000"/>
                        </a:lnSpc>
                        <a:spcAft>
                          <a:spcPts val="0"/>
                        </a:spcAft>
                      </a:pPr>
                      <a:r>
                        <a:rPr lang="en-GB" sz="1050" dirty="0">
                          <a:effectLst/>
                        </a:rPr>
                        <a:t>9% </a:t>
                      </a:r>
                      <a:r>
                        <a:rPr lang="el-GR" sz="1050" dirty="0">
                          <a:effectLst/>
                        </a:rPr>
                        <a:t>μείωση</a:t>
                      </a:r>
                      <a:endParaRPr lang="en-GB" sz="900" dirty="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xmlns="" val="1697823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Λογιστική Ευθύνη και Κατάρτιση Προϋπολογισμού </a:t>
            </a:r>
            <a:r>
              <a:rPr lang="en-US" sz="2200" b="0" dirty="0">
                <a:solidFill>
                  <a:schemeClr val="bg2"/>
                </a:solidFill>
              </a:rPr>
              <a:t>(</a:t>
            </a:r>
            <a:r>
              <a:rPr lang="el-GR" sz="2200" b="0" dirty="0">
                <a:solidFill>
                  <a:schemeClr val="bg2"/>
                </a:solidFill>
              </a:rPr>
              <a:t>1 από 3</a:t>
            </a:r>
            <a:r>
              <a:rPr lang="en-US" sz="2200" b="0" dirty="0">
                <a:solidFill>
                  <a:schemeClr val="bg2"/>
                </a:solidFill>
              </a:rPr>
              <a:t>)</a:t>
            </a:r>
          </a:p>
        </p:txBody>
      </p:sp>
      <p:sp>
        <p:nvSpPr>
          <p:cNvPr id="3" name="Content Placeholder 1"/>
          <p:cNvSpPr>
            <a:spLocks noGrp="1"/>
          </p:cNvSpPr>
          <p:nvPr>
            <p:ph idx="1"/>
          </p:nvPr>
        </p:nvSpPr>
        <p:spPr/>
        <p:txBody>
          <a:bodyPr>
            <a:noAutofit/>
          </a:bodyPr>
          <a:lstStyle/>
          <a:p>
            <a:pPr marL="0" indent="0">
              <a:buNone/>
            </a:pPr>
            <a:r>
              <a:rPr lang="el-GR" sz="2400" dirty="0"/>
              <a:t>Ο τρόπος με τον οποίο κάθε εταιρεία διαρθρώνει την οργάνωση της, διαμορφώνει σε σημαντικό βαθμό τον τρόπο με τον οποίο συντονίζει τις ενέργειές της</a:t>
            </a:r>
            <a:r>
              <a:rPr lang="en-US" sz="2400" dirty="0"/>
              <a:t>.</a:t>
            </a:r>
          </a:p>
          <a:p>
            <a:pPr marL="0" indent="0">
              <a:buNone/>
            </a:pPr>
            <a:r>
              <a:rPr lang="el-GR" sz="2400" dirty="0"/>
              <a:t>Οι επιχειρήσεις που επιλέγουν την οργάνωση κατά λειτουργία αναπτύσσουν ισχυρές ικανότητες σε κάθε λειτουργία, αλλά γενικά είναι λιγότερο επικεντρωμένες σε συγκεκριμένες αγορές ή πελάτες</a:t>
            </a:r>
            <a:r>
              <a:rPr lang="en-US" sz="2400" dirty="0"/>
              <a:t>.</a:t>
            </a:r>
          </a:p>
          <a:p>
            <a:pPr marL="0" indent="0">
              <a:buNone/>
            </a:pPr>
            <a:r>
              <a:rPr lang="el-GR" sz="2400" dirty="0"/>
              <a:t>Οι εταιρείες που οργανώνουν τη δομή τους κυρίως κατά γραμμή προϊόντων ή εμπορικής επωνυμίας, εστιάζονται περισσότερο σε συγκεκριμένες αγορές ή πελάτες</a:t>
            </a:r>
            <a:r>
              <a:rPr lang="en-US" sz="2400" dirty="0"/>
              <a:t>. </a:t>
            </a:r>
          </a:p>
        </p:txBody>
      </p:sp>
    </p:spTree>
    <p:extLst>
      <p:ext uri="{BB962C8B-B14F-4D97-AF65-F5344CB8AC3E}">
        <p14:creationId xmlns:p14="http://schemas.microsoft.com/office/powerpoint/2010/main" xmlns="" val="37046582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Λογιστική Ευθύνη και Κατάρτιση Προϋπολογισμού </a:t>
            </a:r>
            <a:r>
              <a:rPr lang="en-US" sz="2200" b="0" dirty="0">
                <a:solidFill>
                  <a:schemeClr val="bg2"/>
                </a:solidFill>
              </a:rPr>
              <a:t>(</a:t>
            </a:r>
            <a:r>
              <a:rPr lang="el-GR" sz="2200" b="0" dirty="0">
                <a:solidFill>
                  <a:schemeClr val="bg2"/>
                </a:solidFill>
              </a:rPr>
              <a:t>2 από 3</a:t>
            </a:r>
            <a:r>
              <a:rPr lang="en-US" sz="2200" b="0" dirty="0">
                <a:solidFill>
                  <a:schemeClr val="bg2"/>
                </a:solidFill>
              </a:rPr>
              <a:t>)</a:t>
            </a:r>
          </a:p>
        </p:txBody>
      </p:sp>
      <p:sp>
        <p:nvSpPr>
          <p:cNvPr id="3" name="Content Placeholder 1"/>
          <p:cNvSpPr>
            <a:spLocks noGrp="1"/>
          </p:cNvSpPr>
          <p:nvPr>
            <p:ph idx="1"/>
          </p:nvPr>
        </p:nvSpPr>
        <p:spPr/>
        <p:txBody>
          <a:bodyPr>
            <a:noAutofit/>
          </a:bodyPr>
          <a:lstStyle/>
          <a:p>
            <a:pPr marL="0" indent="0">
              <a:buNone/>
            </a:pPr>
            <a:r>
              <a:rPr lang="el-GR" sz="2400" dirty="0"/>
              <a:t>Κάθε υπεύθυνος, ανεξάρτητα από το επίπεδο δικαιοδοσίας, είναι υπεύθυνος για ένα κέντρο ευθύνης. Ένα κέντρο ευθύνης είναι ένα μέρος, τμήμα ή υπομονάδα ενός οργανισμού του οποίου το στέλεχος είναι υπεύθυνο για ένα συγκεκριμένο σύνολο δραστηριοτήτων</a:t>
            </a:r>
            <a:r>
              <a:rPr lang="en-US" sz="2400" dirty="0"/>
              <a:t>.</a:t>
            </a:r>
          </a:p>
          <a:p>
            <a:pPr marL="0" indent="0">
              <a:buNone/>
            </a:pPr>
            <a:r>
              <a:rPr lang="el-GR" sz="2400" dirty="0"/>
              <a:t>Η λογιστική ευθύνης είναι ένα σύστημα που μετρά τα σχέδια, τους προϋπολογισμούς, τις δράσεις και τα πραγματικά αποτελέσματα κάθε κέντρου ευθύνης</a:t>
            </a:r>
            <a:r>
              <a:rPr lang="en-US" sz="2400" dirty="0"/>
              <a:t>.  </a:t>
            </a:r>
          </a:p>
          <a:p>
            <a:pPr marL="0" indent="0">
              <a:buNone/>
            </a:pPr>
            <a:r>
              <a:rPr lang="el-GR" sz="2400" dirty="0"/>
              <a:t>Υπάρχουν τέσσερις τύποι κέντρων ευθύνης</a:t>
            </a:r>
            <a:r>
              <a:rPr lang="en-US" sz="2400" dirty="0"/>
              <a:t>.</a:t>
            </a:r>
          </a:p>
        </p:txBody>
      </p:sp>
    </p:spTree>
    <p:extLst>
      <p:ext uri="{BB962C8B-B14F-4D97-AF65-F5344CB8AC3E}">
        <p14:creationId xmlns:p14="http://schemas.microsoft.com/office/powerpoint/2010/main" xmlns="" val="30594547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Λογιστική Ευθύνη και Κατάρτιση Προϋπολογισμού </a:t>
            </a:r>
            <a:r>
              <a:rPr lang="en-US" sz="2200" b="0" dirty="0">
                <a:solidFill>
                  <a:schemeClr val="bg2"/>
                </a:solidFill>
              </a:rPr>
              <a:t>(</a:t>
            </a:r>
            <a:r>
              <a:rPr lang="el-GR" sz="2200" b="0" dirty="0">
                <a:solidFill>
                  <a:schemeClr val="bg2"/>
                </a:solidFill>
              </a:rPr>
              <a:t>3 από 3</a:t>
            </a:r>
            <a:r>
              <a:rPr lang="en-US" sz="2200" b="0" dirty="0">
                <a:solidFill>
                  <a:schemeClr val="bg2"/>
                </a:solidFill>
              </a:rPr>
              <a:t>)</a:t>
            </a:r>
          </a:p>
        </p:txBody>
      </p:sp>
      <p:sp>
        <p:nvSpPr>
          <p:cNvPr id="3" name="Content Placeholder 1"/>
          <p:cNvSpPr>
            <a:spLocks noGrp="1"/>
          </p:cNvSpPr>
          <p:nvPr>
            <p:ph idx="1"/>
          </p:nvPr>
        </p:nvSpPr>
        <p:spPr/>
        <p:txBody>
          <a:bodyPr>
            <a:noAutofit/>
          </a:bodyPr>
          <a:lstStyle/>
          <a:p>
            <a:pPr marL="0" indent="0">
              <a:buNone/>
            </a:pPr>
            <a:r>
              <a:rPr lang="el-GR" sz="2400" dirty="0"/>
              <a:t>Υπάρχουν τέσσερις τύποι κέντρων ευθύνης</a:t>
            </a:r>
            <a:r>
              <a:rPr lang="en-US" sz="2400" dirty="0"/>
              <a:t>.</a:t>
            </a:r>
          </a:p>
          <a:p>
            <a:pPr lvl="0"/>
            <a:r>
              <a:rPr lang="el-GR" sz="2400" b="1" dirty="0"/>
              <a:t>Κέντρο κόστους</a:t>
            </a:r>
            <a:r>
              <a:rPr lang="el-GR" sz="2400" dirty="0"/>
              <a:t> - ο διευθυντής είναι υπόλογος μόνο για τα κόστη. </a:t>
            </a:r>
            <a:endParaRPr lang="en-GB" sz="2400" dirty="0"/>
          </a:p>
          <a:p>
            <a:pPr lvl="0"/>
            <a:r>
              <a:rPr lang="el-GR" sz="2400" b="1" dirty="0"/>
              <a:t>Κέντρο εσόδων</a:t>
            </a:r>
            <a:r>
              <a:rPr lang="el-GR" sz="2400" dirty="0"/>
              <a:t> - ο διευθυντής είναι υπεύθυνος μόνο για έσοδα.</a:t>
            </a:r>
            <a:endParaRPr lang="en-GB" sz="2400" dirty="0"/>
          </a:p>
          <a:p>
            <a:pPr lvl="0"/>
            <a:r>
              <a:rPr lang="el-GR" sz="2400" b="1" dirty="0"/>
              <a:t>Κέντρο κέρδους</a:t>
            </a:r>
            <a:r>
              <a:rPr lang="el-GR" sz="2400" dirty="0"/>
              <a:t> - ο διευθυντής είναι υπόλογος για τα έσοδα και τα κόστη. </a:t>
            </a:r>
            <a:endParaRPr lang="en-GB" sz="2400" dirty="0"/>
          </a:p>
          <a:p>
            <a:r>
              <a:rPr lang="el-GR" sz="2400" b="1" dirty="0"/>
              <a:t>Κέντρο επενδύσεων</a:t>
            </a:r>
            <a:r>
              <a:rPr lang="el-GR" sz="2400" dirty="0"/>
              <a:t> - ο διευθυντής είναι υπεύθυνος για τις επενδύσεις, τα έσοδα και τα κόστη.</a:t>
            </a:r>
            <a:endParaRPr lang="en-US" sz="2400" dirty="0"/>
          </a:p>
        </p:txBody>
      </p:sp>
    </p:spTree>
    <p:extLst>
      <p:ext uri="{BB962C8B-B14F-4D97-AF65-F5344CB8AC3E}">
        <p14:creationId xmlns:p14="http://schemas.microsoft.com/office/powerpoint/2010/main" xmlns="" val="31342314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7200" y="29817"/>
            <a:ext cx="8229600" cy="1097280"/>
          </a:xfrm>
        </p:spPr>
        <p:txBody>
          <a:bodyPr/>
          <a:lstStyle/>
          <a:p>
            <a:r>
              <a:rPr lang="el-GR" dirty="0"/>
              <a:t>Προϋπολογισμοί και Ανατροφοδότηση </a:t>
            </a:r>
            <a:endParaRPr lang="en-US" b="1" dirty="0">
              <a:latin typeface="+mj-lt"/>
            </a:endParaRPr>
          </a:p>
        </p:txBody>
      </p:sp>
      <p:sp>
        <p:nvSpPr>
          <p:cNvPr id="3" name="Content Placeholder 1"/>
          <p:cNvSpPr>
            <a:spLocks noGrp="1"/>
          </p:cNvSpPr>
          <p:nvPr>
            <p:ph idx="1"/>
          </p:nvPr>
        </p:nvSpPr>
        <p:spPr>
          <a:xfrm>
            <a:off x="457200" y="1295400"/>
            <a:ext cx="8229600" cy="4525963"/>
          </a:xfrm>
        </p:spPr>
        <p:txBody>
          <a:bodyPr>
            <a:noAutofit/>
          </a:bodyPr>
          <a:lstStyle/>
          <a:p>
            <a:pPr marL="0" indent="0">
              <a:buNone/>
            </a:pPr>
            <a:r>
              <a:rPr lang="el-GR" sz="2400" dirty="0"/>
              <a:t>Οι προϋπολογισμοί σε συνδυασμό με την λογιστική ευθύνη παρέχουν ανατροφοδότηση στα ανώτερα διευθυντικά στελέχη για την απόδοση σε σχέση με τον προϋπολογισμό διαφόρων κέντρων ευθύνης</a:t>
            </a:r>
            <a:r>
              <a:rPr lang="en-US" altLang="en-US" sz="2400" dirty="0"/>
              <a:t>.</a:t>
            </a:r>
          </a:p>
          <a:p>
            <a:pPr marL="0" indent="0">
              <a:buNone/>
            </a:pPr>
            <a:r>
              <a:rPr lang="el-GR" altLang="en-US" sz="2400" dirty="0"/>
              <a:t>Οι προϋπολογισμοί προσφέρουν ανατροφοδότηση με τη μορφή αποκλίσεων: τα πραγματικά αποτελέσματα αποκλίνουν από τους προϋπολογιστικούς στόχους</a:t>
            </a:r>
            <a:r>
              <a:rPr lang="en-US" altLang="en-US" sz="2400" dirty="0"/>
              <a:t>.</a:t>
            </a:r>
          </a:p>
          <a:p>
            <a:pPr marL="0" indent="0">
              <a:buNone/>
            </a:pPr>
            <a:r>
              <a:rPr lang="el-GR" altLang="en-US" sz="2400" dirty="0"/>
              <a:t>Οι αποκλίσεις παρέχουν στους διευθυντές</a:t>
            </a:r>
            <a:r>
              <a:rPr lang="en-US" altLang="en-US" sz="2400" dirty="0"/>
              <a:t>:</a:t>
            </a:r>
          </a:p>
          <a:p>
            <a:pPr marL="0" indent="0">
              <a:buNone/>
            </a:pPr>
            <a:r>
              <a:rPr lang="en-US" altLang="en-US" sz="2400" dirty="0"/>
              <a:t>	</a:t>
            </a:r>
            <a:r>
              <a:rPr lang="el-GR" sz="2400" dirty="0"/>
              <a:t> Έγκαιρη προειδοποίηση</a:t>
            </a:r>
            <a:endParaRPr lang="en-US" altLang="en-US" sz="2400" dirty="0"/>
          </a:p>
          <a:p>
            <a:pPr marL="0" indent="0">
              <a:buNone/>
            </a:pPr>
            <a:r>
              <a:rPr lang="en-US" altLang="en-US" sz="2400" dirty="0"/>
              <a:t>	</a:t>
            </a:r>
            <a:r>
              <a:rPr lang="el-GR" sz="2400" dirty="0"/>
              <a:t> Αξιολόγηση απόδοσης</a:t>
            </a:r>
            <a:endParaRPr lang="en-US" altLang="en-US" sz="2400" dirty="0"/>
          </a:p>
          <a:p>
            <a:pPr marL="0" indent="0">
              <a:buNone/>
            </a:pPr>
            <a:r>
              <a:rPr lang="en-US" altLang="en-US" sz="2400" dirty="0"/>
              <a:t>	</a:t>
            </a:r>
            <a:r>
              <a:rPr lang="el-GR" sz="2400" dirty="0"/>
              <a:t>Αξιολόγηση της στρατηγικής</a:t>
            </a:r>
            <a:endParaRPr lang="en-US" altLang="en-US" sz="2400" dirty="0"/>
          </a:p>
        </p:txBody>
      </p:sp>
    </p:spTree>
    <p:extLst>
      <p:ext uri="{BB962C8B-B14F-4D97-AF65-F5344CB8AC3E}">
        <p14:creationId xmlns:p14="http://schemas.microsoft.com/office/powerpoint/2010/main" xmlns="" val="7699787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Ευθύνη και Ελεγξιμότητα </a:t>
            </a:r>
            <a:r>
              <a:rPr lang="en-US" sz="2200" b="0" dirty="0"/>
              <a:t>(</a:t>
            </a:r>
            <a:r>
              <a:rPr lang="el-GR" sz="2200" b="0" dirty="0"/>
              <a:t>1 από 2</a:t>
            </a:r>
            <a:r>
              <a:rPr lang="en-US" sz="2200" b="0" dirty="0"/>
              <a:t>)</a:t>
            </a:r>
          </a:p>
        </p:txBody>
      </p:sp>
      <p:sp>
        <p:nvSpPr>
          <p:cNvPr id="3" name="Content Placeholder 1"/>
          <p:cNvSpPr>
            <a:spLocks noGrp="1"/>
          </p:cNvSpPr>
          <p:nvPr>
            <p:ph idx="1"/>
          </p:nvPr>
        </p:nvSpPr>
        <p:spPr/>
        <p:txBody>
          <a:bodyPr>
            <a:noAutofit/>
          </a:bodyPr>
          <a:lstStyle/>
          <a:p>
            <a:pPr marL="0" indent="0">
              <a:buNone/>
            </a:pPr>
            <a:r>
              <a:rPr lang="el-GR" sz="2400" dirty="0"/>
              <a:t>Έλεγχος είναι ο βαθμός επιρροής ενός διευθυντή στα κόστη, τα έσοδα ή τα συναφή στοιχεία για τα οποία είναι υπεύθυνος</a:t>
            </a:r>
            <a:r>
              <a:rPr lang="en-US" altLang="en-US" sz="2400" dirty="0"/>
              <a:t>.</a:t>
            </a:r>
          </a:p>
          <a:p>
            <a:pPr marL="0" indent="0">
              <a:buNone/>
            </a:pPr>
            <a:r>
              <a:rPr lang="en-US" sz="2400" dirty="0"/>
              <a:t>To </a:t>
            </a:r>
            <a:r>
              <a:rPr lang="el-GR" sz="2400" dirty="0"/>
              <a:t>ελεγχόμενο κόστος είναι οποιοδήποτε κόστος εξαρτάται κυρίως από την επίδραση ενός συγκεκριμένου διευθυντή του κέντρου ευθύνης για μια δεδομένη χρονική περίοδο</a:t>
            </a:r>
            <a:r>
              <a:rPr lang="en-US" altLang="en-US" sz="2400" dirty="0"/>
              <a:t>.</a:t>
            </a:r>
          </a:p>
          <a:p>
            <a:pPr marL="0" indent="0">
              <a:buNone/>
            </a:pPr>
            <a:r>
              <a:rPr lang="el-GR" sz="2400" dirty="0"/>
              <a:t>Η λογιστική ευθύνης βοηθά τους διευθυντές να επικεντρώσουν πρώτα την προσοχή τους στο από ποιους θα πρέπει να ζητήσουν πληροφορίες και όχι ποιον πρέπει να κατηγορήσουν</a:t>
            </a:r>
            <a:r>
              <a:rPr lang="en-US" altLang="en-US" sz="2400" dirty="0"/>
              <a:t>.</a:t>
            </a:r>
          </a:p>
        </p:txBody>
      </p:sp>
    </p:spTree>
    <p:extLst>
      <p:ext uri="{BB962C8B-B14F-4D97-AF65-F5344CB8AC3E}">
        <p14:creationId xmlns:p14="http://schemas.microsoft.com/office/powerpoint/2010/main" xmlns="" val="19458884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Ευθύνη και Ελεγξιμότητα </a:t>
            </a:r>
            <a:r>
              <a:rPr lang="en-US" sz="2200" b="0" dirty="0"/>
              <a:t>(</a:t>
            </a:r>
            <a:r>
              <a:rPr lang="el-GR" sz="2200" b="0" dirty="0"/>
              <a:t>2 από 2</a:t>
            </a:r>
            <a:r>
              <a:rPr lang="en-US" sz="2200" b="0" dirty="0"/>
              <a:t>)</a:t>
            </a:r>
          </a:p>
        </p:txBody>
      </p:sp>
      <p:sp>
        <p:nvSpPr>
          <p:cNvPr id="3" name="Content Placeholder 1"/>
          <p:cNvSpPr>
            <a:spLocks noGrp="1"/>
          </p:cNvSpPr>
          <p:nvPr>
            <p:ph idx="1"/>
          </p:nvPr>
        </p:nvSpPr>
        <p:spPr/>
        <p:txBody>
          <a:bodyPr>
            <a:noAutofit/>
          </a:bodyPr>
          <a:lstStyle/>
          <a:p>
            <a:pPr marL="0" indent="0">
              <a:buNone/>
            </a:pPr>
            <a:r>
              <a:rPr lang="el-GR" sz="2400" dirty="0"/>
              <a:t>Η λογιστική ευθύνης εστιάζει στην απόκτηση πληροφοριών και γνώσεων, όχι μόνο στον έλεγχο</a:t>
            </a:r>
            <a:r>
              <a:rPr lang="en-US" altLang="en-US" sz="2400" dirty="0"/>
              <a:t>.</a:t>
            </a:r>
          </a:p>
          <a:p>
            <a:pPr marL="0" indent="0">
              <a:buNone/>
            </a:pPr>
            <a:r>
              <a:rPr lang="el-GR" sz="2400" dirty="0"/>
              <a:t>Ο πιο θεμελιώδης σκοπός της λογιστικής ευθύνης είναι η συγκέντρωση πληροφοριών από τους διευθυντές πωλήσεων, ώστε να καταστεί δυνατή η μελλοντική βελτίωση</a:t>
            </a:r>
            <a:r>
              <a:rPr lang="en-US" altLang="en-US" sz="2400" dirty="0"/>
              <a:t>.</a:t>
            </a:r>
          </a:p>
          <a:p>
            <a:pPr marL="0" indent="0">
              <a:buNone/>
            </a:pPr>
            <a:r>
              <a:rPr lang="el-GR" sz="2400" dirty="0"/>
              <a:t>Οι αναφορές απόδοσης για τα κέντρα ευθύνης σχεδιάζονται μερικές φορές για να ταυτίσουν τη συμπεριφορά των διευθυντών με την επιθυμία των ανώτερων διευθυντικών στελεχών, ακόμη και αν οι αναφορές μειώσουν την ελεγξιμότητα</a:t>
            </a:r>
            <a:r>
              <a:rPr lang="en-US" altLang="en-US" sz="2400" dirty="0"/>
              <a:t>.</a:t>
            </a:r>
          </a:p>
        </p:txBody>
      </p:sp>
    </p:spTree>
    <p:extLst>
      <p:ext uri="{BB962C8B-B14F-4D97-AF65-F5344CB8AC3E}">
        <p14:creationId xmlns:p14="http://schemas.microsoft.com/office/powerpoint/2010/main" xmlns="" val="16909550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1"/>
          <p:cNvSpPr>
            <a:spLocks noGrp="1"/>
          </p:cNvSpPr>
          <p:nvPr>
            <p:ph idx="1"/>
          </p:nvPr>
        </p:nvSpPr>
        <p:spPr/>
        <p:txBody>
          <a:bodyPr>
            <a:noAutofit/>
          </a:bodyPr>
          <a:lstStyle/>
          <a:p>
            <a:pPr marL="0" lvl="0" indent="0" fontAlgn="base">
              <a:spcBef>
                <a:spcPts val="600"/>
              </a:spcBef>
              <a:spcAft>
                <a:spcPct val="0"/>
              </a:spcAft>
              <a:buClr>
                <a:srgbClr val="B13F9A"/>
              </a:buClr>
              <a:buSzPct val="73000"/>
              <a:buNone/>
            </a:pPr>
            <a:r>
              <a:rPr lang="el-GR" sz="2400" dirty="0"/>
              <a:t>Γιατί συζητήσαμε τον συγκεντρωτικό προϋπολογισμό και τη λογιστική ευθύνης στο ίδιο κεφάλαιο; </a:t>
            </a:r>
            <a:endParaRPr lang="en-US" altLang="en-US" sz="2400" dirty="0">
              <a:solidFill>
                <a:prstClr val="black"/>
              </a:solidFill>
            </a:endParaRPr>
          </a:p>
          <a:p>
            <a:pPr marL="0" lvl="0" indent="0" fontAlgn="base">
              <a:spcBef>
                <a:spcPts val="600"/>
              </a:spcBef>
              <a:spcAft>
                <a:spcPct val="0"/>
              </a:spcAft>
              <a:buClr>
                <a:srgbClr val="B13F9A"/>
              </a:buClr>
              <a:buSzPct val="73000"/>
              <a:buNone/>
            </a:pPr>
            <a:r>
              <a:rPr lang="el-GR" sz="2400" dirty="0"/>
              <a:t>Κατά κύριο λόγο για να τονίσουμε ότι οι ανθρώπινοι παράγοντες είναι καθοριστικοί για τον προϋπολογισμό</a:t>
            </a:r>
            <a:r>
              <a:rPr lang="en-US" altLang="en-US" sz="2400" dirty="0">
                <a:solidFill>
                  <a:prstClr val="black"/>
                </a:solidFill>
              </a:rPr>
              <a:t>.  </a:t>
            </a:r>
          </a:p>
          <a:p>
            <a:pPr marL="0" lvl="0" indent="0" fontAlgn="base">
              <a:spcBef>
                <a:spcPts val="600"/>
              </a:spcBef>
              <a:spcAft>
                <a:spcPct val="0"/>
              </a:spcAft>
              <a:buClr>
                <a:srgbClr val="B13F9A"/>
              </a:buClr>
              <a:buSzPct val="73000"/>
              <a:buNone/>
            </a:pPr>
            <a:r>
              <a:rPr lang="el-GR" sz="2400" dirty="0"/>
              <a:t>Πολύ συχνά, ο προϋπολογισμός θεωρείται μηχανικό εργαλείο</a:t>
            </a:r>
            <a:r>
              <a:rPr lang="en-US" altLang="en-US" sz="2400" dirty="0">
                <a:solidFill>
                  <a:prstClr val="black"/>
                </a:solidFill>
              </a:rPr>
              <a:t>.  </a:t>
            </a:r>
          </a:p>
          <a:p>
            <a:pPr marL="0" lvl="0" indent="0" fontAlgn="base">
              <a:spcBef>
                <a:spcPts val="600"/>
              </a:spcBef>
              <a:spcAft>
                <a:spcPct val="0"/>
              </a:spcAft>
              <a:buClr>
                <a:srgbClr val="B13F9A"/>
              </a:buClr>
              <a:buSzPct val="73000"/>
              <a:buNone/>
            </a:pPr>
            <a:r>
              <a:rPr lang="el-GR" sz="2400" dirty="0"/>
              <a:t>Ωστόσο, η διαχείριση του προϋπολογισμού απαιτεί εκπαίδευση, πειθώ και κριτική ικανότητα</a:t>
            </a:r>
            <a:r>
              <a:rPr lang="en-US" altLang="en-US" sz="2400" dirty="0">
                <a:solidFill>
                  <a:prstClr val="black"/>
                </a:solidFill>
              </a:rPr>
              <a:t>.</a:t>
            </a:r>
          </a:p>
        </p:txBody>
      </p:sp>
      <p:sp>
        <p:nvSpPr>
          <p:cNvPr id="5" name="Title"/>
          <p:cNvSpPr>
            <a:spLocks noGrp="1"/>
          </p:cNvSpPr>
          <p:nvPr>
            <p:ph type="title"/>
          </p:nvPr>
        </p:nvSpPr>
        <p:spPr>
          <a:xfrm>
            <a:off x="457200" y="215372"/>
            <a:ext cx="8229600" cy="1097280"/>
          </a:xfrm>
        </p:spPr>
        <p:txBody>
          <a:bodyPr/>
          <a:lstStyle/>
          <a:p>
            <a:r>
              <a:rPr lang="el-GR" dirty="0"/>
              <a:t>Ανθρώπινες Πτυχές του Προϋπολογισμού </a:t>
            </a:r>
            <a:r>
              <a:rPr lang="en-US" sz="2200" b="0" dirty="0"/>
              <a:t>(</a:t>
            </a:r>
            <a:r>
              <a:rPr lang="el-GR" sz="2200" b="0" dirty="0"/>
              <a:t>1 από 2</a:t>
            </a:r>
            <a:r>
              <a:rPr lang="en-US" sz="2200" b="0" dirty="0"/>
              <a:t>)</a:t>
            </a:r>
          </a:p>
        </p:txBody>
      </p:sp>
    </p:spTree>
    <p:extLst>
      <p:ext uri="{BB962C8B-B14F-4D97-AF65-F5344CB8AC3E}">
        <p14:creationId xmlns:p14="http://schemas.microsoft.com/office/powerpoint/2010/main" xmlns="" val="32615170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Ανθρώπινες Πτυχές του Προϋπολογισμού </a:t>
            </a:r>
            <a:r>
              <a:rPr lang="en-US" sz="2200" b="0" dirty="0"/>
              <a:t>(</a:t>
            </a:r>
            <a:r>
              <a:rPr lang="el-GR" sz="2200" b="0" dirty="0"/>
              <a:t>2 από 2</a:t>
            </a:r>
            <a:r>
              <a:rPr lang="en-US" sz="2200" b="0" dirty="0"/>
              <a:t>)</a:t>
            </a:r>
          </a:p>
        </p:txBody>
      </p:sp>
      <p:sp>
        <p:nvSpPr>
          <p:cNvPr id="3" name="Content Placeholder 1"/>
          <p:cNvSpPr>
            <a:spLocks noGrp="1"/>
          </p:cNvSpPr>
          <p:nvPr>
            <p:ph idx="1"/>
          </p:nvPr>
        </p:nvSpPr>
        <p:spPr/>
        <p:txBody>
          <a:bodyPr>
            <a:noAutofit/>
          </a:bodyPr>
          <a:lstStyle/>
          <a:p>
            <a:pPr marL="0" indent="0">
              <a:buNone/>
            </a:pPr>
            <a:r>
              <a:rPr lang="el-GR" sz="2400" dirty="0"/>
              <a:t>Η δημοσιονομική χαλάρωση είναι η πρακτική της υποτίμησης των προϋπολογιστικών εσόδων ή η υπερτίμηση του προϋπολογιστικού κόστους για την επίτευξη ευκολότερων προϋπολογιστικών στόχων</a:t>
            </a:r>
            <a:r>
              <a:rPr lang="en-US" sz="2400" dirty="0"/>
              <a:t>.</a:t>
            </a:r>
          </a:p>
          <a:p>
            <a:pPr marL="0" indent="0">
              <a:buNone/>
            </a:pPr>
            <a:r>
              <a:rPr lang="el-GR" sz="2400" dirty="0"/>
              <a:t>Οι απαιτητικοί στόχοι αποτελούν μια πρόκληση για τα επίπεδα αναμενόμενης απόδοσης, ωστόσο είναι επιτεύξιμοι, και έχουν σκοπό να δημιουργήσουν μικρή ταλαιπωρία στους υπαγόμενους</a:t>
            </a:r>
            <a:r>
              <a:rPr lang="en-US" sz="2400" dirty="0"/>
              <a:t>.</a:t>
            </a:r>
          </a:p>
          <a:p>
            <a:pPr marL="0" indent="0">
              <a:buNone/>
            </a:pPr>
            <a:r>
              <a:rPr lang="el-GR" sz="2400" dirty="0"/>
              <a:t>Ο προϋπολογισμός Kaizen περιλαμβάνει ρητά τη συνεχή βελτίωση που αναμένεται κατά τη διάρκεια της περιόδου προϋπολογισμού στα ποσά του προϋπολογισμού</a:t>
            </a:r>
            <a:r>
              <a:rPr lang="en-US" sz="2400" dirty="0"/>
              <a:t>.</a:t>
            </a:r>
          </a:p>
        </p:txBody>
      </p:sp>
    </p:spTree>
    <p:extLst>
      <p:ext uri="{BB962C8B-B14F-4D97-AF65-F5344CB8AC3E}">
        <p14:creationId xmlns:p14="http://schemas.microsoft.com/office/powerpoint/2010/main" xmlns="" val="736020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sz="3200" dirty="0"/>
              <a:t>Προϋπολογισμός σε Πολυεθνικές Εταιρείες</a:t>
            </a:r>
            <a:endParaRPr lang="en-GB" sz="3200" dirty="0"/>
          </a:p>
        </p:txBody>
      </p:sp>
      <p:sp>
        <p:nvSpPr>
          <p:cNvPr id="3" name="Content Placeholder 1"/>
          <p:cNvSpPr>
            <a:spLocks noGrp="1"/>
          </p:cNvSpPr>
          <p:nvPr>
            <p:ph idx="1"/>
          </p:nvPr>
        </p:nvSpPr>
        <p:spPr/>
        <p:txBody>
          <a:bodyPr>
            <a:normAutofit/>
          </a:bodyPr>
          <a:lstStyle/>
          <a:p>
            <a:pPr marL="0" indent="0">
              <a:buNone/>
            </a:pPr>
            <a:r>
              <a:rPr lang="el-GR" sz="2400" dirty="0"/>
              <a:t>Οι πολυεθνικές εταιρείες δραστηριοποιούνται σε πολλές χώρες</a:t>
            </a:r>
            <a:r>
              <a:rPr lang="en-US" sz="2400" dirty="0"/>
              <a:t>. </a:t>
            </a:r>
            <a:r>
              <a:rPr lang="el-GR" sz="2400" dirty="0"/>
              <a:t>Η διεθνής παρουσία έχει οφέλη - πρόσβαση σε νέες αγορές και πόρους - και μειονεκτήματα – λειτουργία σε λιγότερο οικεία επιχειρηματικά περιβάλλοντα και έκθεση σε συναλλαγματικές αποκλίσεις</a:t>
            </a:r>
            <a:r>
              <a:rPr lang="en-US" sz="2400" dirty="0"/>
              <a:t>.  </a:t>
            </a:r>
          </a:p>
          <a:p>
            <a:pPr marL="0" indent="0">
              <a:buNone/>
            </a:pPr>
            <a:r>
              <a:rPr lang="el-GR" sz="2400" dirty="0"/>
              <a:t>Οι πολυεθνικές εταιρείες αποκομίζουν έσοδα και επιβαρύνονται με έξοδα σε πολλά διαφορετικά νομίσματα και πρέπει να μετατρέπουν τη λειτουργική τους απόδοση σε ένα ενιαίο νόμισμα (π.χ. δολάρια των ΗΠΑ) για την αναφορά των αποτελεσμάτων στους μετόχους τους κάθε τρίμηνο</a:t>
            </a:r>
            <a:r>
              <a:rPr lang="en-US" sz="2400" dirty="0"/>
              <a:t>.</a:t>
            </a:r>
          </a:p>
        </p:txBody>
      </p:sp>
    </p:spTree>
    <p:extLst>
      <p:ext uri="{BB962C8B-B14F-4D97-AF65-F5344CB8AC3E}">
        <p14:creationId xmlns:p14="http://schemas.microsoft.com/office/powerpoint/2010/main" xmlns="" val="1434538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b="1" dirty="0">
                <a:latin typeface="+mj-lt"/>
              </a:rPr>
              <a:t>Μαθησιακοί Όροι</a:t>
            </a:r>
            <a:r>
              <a:rPr lang="en-US" b="1" dirty="0">
                <a:latin typeface="+mj-lt"/>
              </a:rPr>
              <a:t> </a:t>
            </a:r>
            <a:r>
              <a:rPr lang="en-US" sz="2200" b="0" dirty="0">
                <a:solidFill>
                  <a:schemeClr val="bg2"/>
                </a:solidFill>
                <a:latin typeface="+mj-lt"/>
              </a:rPr>
              <a:t>(</a:t>
            </a:r>
            <a:r>
              <a:rPr lang="el-GR" sz="2200" b="0" dirty="0">
                <a:solidFill>
                  <a:schemeClr val="bg2"/>
                </a:solidFill>
                <a:latin typeface="+mj-lt"/>
              </a:rPr>
              <a:t>2 από 2</a:t>
            </a:r>
            <a:r>
              <a:rPr lang="en-US" sz="2200" b="0" dirty="0">
                <a:solidFill>
                  <a:schemeClr val="bg2"/>
                </a:solidFill>
                <a:latin typeface="+mj-lt"/>
              </a:rPr>
              <a:t>) </a:t>
            </a:r>
          </a:p>
        </p:txBody>
      </p:sp>
      <p:sp>
        <p:nvSpPr>
          <p:cNvPr id="3" name="Content Placeholder"/>
          <p:cNvSpPr>
            <a:spLocks noGrp="1"/>
          </p:cNvSpPr>
          <p:nvPr>
            <p:ph idx="1"/>
          </p:nvPr>
        </p:nvSpPr>
        <p:spPr/>
        <p:txBody>
          <a:bodyPr/>
          <a:lstStyle/>
          <a:p>
            <a:pPr>
              <a:buClr>
                <a:schemeClr val="bg1"/>
              </a:buClr>
            </a:pPr>
            <a:r>
              <a:rPr lang="en-US" sz="2400" b="1" dirty="0">
                <a:solidFill>
                  <a:srgbClr val="007FA3"/>
                </a:solidFill>
              </a:rPr>
              <a:t>6.6</a:t>
            </a:r>
            <a:r>
              <a:rPr lang="en-US" sz="2400" dirty="0"/>
              <a:t> </a:t>
            </a:r>
            <a:r>
              <a:rPr lang="el-GR" sz="2400" dirty="0"/>
              <a:t>Να αναγνωρίσετε τις ανθρώπινες πτυχές του προϋπολογισμού</a:t>
            </a:r>
            <a:endParaRPr lang="en-US" sz="2400" dirty="0"/>
          </a:p>
          <a:p>
            <a:pPr>
              <a:buClr>
                <a:schemeClr val="bg1"/>
              </a:buClr>
            </a:pPr>
            <a:r>
              <a:rPr lang="en-US" sz="2400" b="1" dirty="0">
                <a:solidFill>
                  <a:srgbClr val="007FA3"/>
                </a:solidFill>
              </a:rPr>
              <a:t>6.7</a:t>
            </a:r>
            <a:r>
              <a:rPr lang="en-US" sz="2400" dirty="0"/>
              <a:t> </a:t>
            </a:r>
            <a:r>
              <a:rPr lang="el-GR" sz="2400" dirty="0"/>
              <a:t>Να εκτιμήσετε τις ιδιαίτερες προκλήσεις του προϋπολογισμού στις πολυεθνικές εταιρείες</a:t>
            </a:r>
            <a:endParaRPr lang="en-US" sz="2400" dirty="0"/>
          </a:p>
        </p:txBody>
      </p:sp>
    </p:spTree>
    <p:extLst>
      <p:ext uri="{BB962C8B-B14F-4D97-AF65-F5344CB8AC3E}">
        <p14:creationId xmlns:p14="http://schemas.microsoft.com/office/powerpoint/2010/main" xmlns="" val="17852884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09600"/>
          </a:xfrm>
        </p:spPr>
        <p:txBody>
          <a:bodyPr/>
          <a:lstStyle/>
          <a:p>
            <a:r>
              <a:rPr lang="el-GR" dirty="0"/>
              <a:t>Μαθησιακοί Όροι</a:t>
            </a:r>
            <a:r>
              <a:rPr lang="el-GR" sz="3600" dirty="0"/>
              <a:t> - </a:t>
            </a:r>
            <a:r>
              <a:rPr lang="en-IN" sz="2200" b="0" dirty="0"/>
              <a:t>(</a:t>
            </a:r>
            <a:r>
              <a:rPr lang="el-GR" sz="2200" b="0" dirty="0"/>
              <a:t>1 από 2</a:t>
            </a:r>
            <a:r>
              <a:rPr lang="en-US" sz="2200" b="0" dirty="0"/>
              <a:t>)</a:t>
            </a:r>
          </a:p>
        </p:txBody>
      </p:sp>
      <p:graphicFrame>
        <p:nvGraphicFramePr>
          <p:cNvPr id="5" name="Content Placeholder 4"/>
          <p:cNvGraphicFramePr>
            <a:graphicFrameLocks noGrp="1"/>
          </p:cNvGraphicFramePr>
          <p:nvPr>
            <p:ph idx="4294967295"/>
            <p:extLst>
              <p:ext uri="{D42A27DB-BD31-4B8C-83A1-F6EECF244321}">
                <p14:modId xmlns:p14="http://schemas.microsoft.com/office/powerpoint/2010/main" xmlns="" val="943685332"/>
              </p:ext>
            </p:extLst>
          </p:nvPr>
        </p:nvGraphicFramePr>
        <p:xfrm>
          <a:off x="609600" y="990600"/>
          <a:ext cx="8229600" cy="5046283"/>
        </p:xfrm>
        <a:graphic>
          <a:graphicData uri="http://schemas.openxmlformats.org/drawingml/2006/table">
            <a:tbl>
              <a:tblPr firstRow="1" bandRow="1">
                <a:tableStyleId>{69CF1AB2-1976-4502-BF36-3FF5EA218861}</a:tableStyleId>
              </a:tblPr>
              <a:tblGrid>
                <a:gridCol w="5029200">
                  <a:extLst>
                    <a:ext uri="{9D8B030D-6E8A-4147-A177-3AD203B41FA5}">
                      <a16:colId xmlns:a16="http://schemas.microsoft.com/office/drawing/2014/main" xmlns="" val="3446576801"/>
                    </a:ext>
                  </a:extLst>
                </a:gridCol>
                <a:gridCol w="3200400">
                  <a:extLst>
                    <a:ext uri="{9D8B030D-6E8A-4147-A177-3AD203B41FA5}">
                      <a16:colId xmlns:a16="http://schemas.microsoft.com/office/drawing/2014/main" xmlns="" val="1301844893"/>
                    </a:ext>
                  </a:extLst>
                </a:gridCol>
              </a:tblGrid>
              <a:tr h="822960">
                <a:tc>
                  <a:txBody>
                    <a:bodyPr/>
                    <a:lstStyle/>
                    <a:p>
                      <a:r>
                        <a:rPr lang="el-GR" sz="2400" dirty="0"/>
                        <a:t>ΜΑΘΗΣΙΑΚΟΙ ΟΡΟΙ</a:t>
                      </a:r>
                      <a:endParaRPr lang="en-US" sz="2400" dirty="0"/>
                    </a:p>
                  </a:txBody>
                  <a:tcPr/>
                </a:tc>
                <a:tc>
                  <a:txBody>
                    <a:bodyPr/>
                    <a:lstStyle/>
                    <a:p>
                      <a:r>
                        <a:rPr lang="el-GR" sz="2400" dirty="0"/>
                        <a:t>ΑΡΙΘΜΟΣ ΣΕΛΙΔΑΣ ΑΝΑΦΟΡΑΣ</a:t>
                      </a:r>
                      <a:endParaRPr lang="en-US" sz="2400" dirty="0"/>
                    </a:p>
                  </a:txBody>
                  <a:tcPr/>
                </a:tc>
                <a:extLst>
                  <a:ext uri="{0D108BD9-81ED-4DB2-BD59-A6C34878D82A}">
                    <a16:rowId xmlns:a16="http://schemas.microsoft.com/office/drawing/2014/main" xmlns="" val="618287290"/>
                  </a:ext>
                </a:extLst>
              </a:tr>
              <a:tr h="365760">
                <a:tc>
                  <a:txBody>
                    <a:bodyPr/>
                    <a:lstStyle/>
                    <a:p>
                      <a:pPr>
                        <a:lnSpc>
                          <a:spcPct val="107000"/>
                        </a:lnSpc>
                        <a:spcAft>
                          <a:spcPts val="0"/>
                        </a:spcAft>
                      </a:pPr>
                      <a:r>
                        <a:rPr lang="el-GR" sz="1800" dirty="0">
                          <a:effectLst/>
                          <a:latin typeface="+mn-lt"/>
                          <a:ea typeface="Calibri" panose="020F0502020204030204" pitchFamily="34" charset="0"/>
                          <a:cs typeface="Times New Roman" panose="02020603050405020304" pitchFamily="18" charset="0"/>
                        </a:rPr>
                        <a:t>Προϋπολογισμός κατά δραστηριότητα </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r>
                        <a:rPr lang="en-US" dirty="0"/>
                        <a:t>229</a:t>
                      </a:r>
                    </a:p>
                  </a:txBody>
                  <a:tcPr/>
                </a:tc>
                <a:extLst>
                  <a:ext uri="{0D108BD9-81ED-4DB2-BD59-A6C34878D82A}">
                    <a16:rowId xmlns:a16="http://schemas.microsoft.com/office/drawing/2014/main" xmlns="" val="3028978034"/>
                  </a:ext>
                </a:extLst>
              </a:tr>
              <a:tr h="365760">
                <a:tc>
                  <a:txBody>
                    <a:bodyPr/>
                    <a:lstStyle/>
                    <a:p>
                      <a:pPr>
                        <a:lnSpc>
                          <a:spcPct val="107000"/>
                        </a:lnSpc>
                        <a:spcAft>
                          <a:spcPts val="0"/>
                        </a:spcAft>
                      </a:pPr>
                      <a:r>
                        <a:rPr lang="el-GR" sz="1800" dirty="0">
                          <a:effectLst/>
                          <a:latin typeface="+mn-lt"/>
                          <a:ea typeface="Calibri" panose="020F0502020204030204" pitchFamily="34" charset="0"/>
                          <a:cs typeface="Times New Roman" panose="02020603050405020304" pitchFamily="18" charset="0"/>
                        </a:rPr>
                        <a:t>Δημοσιονομική χαλάρωση</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r>
                        <a:rPr lang="en-US" dirty="0"/>
                        <a:t>240</a:t>
                      </a:r>
                    </a:p>
                  </a:txBody>
                  <a:tcPr/>
                </a:tc>
                <a:extLst>
                  <a:ext uri="{0D108BD9-81ED-4DB2-BD59-A6C34878D82A}">
                    <a16:rowId xmlns:a16="http://schemas.microsoft.com/office/drawing/2014/main" xmlns="" val="3505673227"/>
                  </a:ext>
                </a:extLst>
              </a:tr>
              <a:tr h="365760">
                <a:tc>
                  <a:txBody>
                    <a:bodyPr/>
                    <a:lstStyle/>
                    <a:p>
                      <a:pPr>
                        <a:lnSpc>
                          <a:spcPct val="107000"/>
                        </a:lnSpc>
                        <a:spcAft>
                          <a:spcPts val="0"/>
                        </a:spcAft>
                      </a:pPr>
                      <a:r>
                        <a:rPr lang="el-GR" sz="1800" dirty="0">
                          <a:effectLst/>
                          <a:latin typeface="+mn-lt"/>
                          <a:ea typeface="Calibri" panose="020F0502020204030204" pitchFamily="34" charset="0"/>
                          <a:cs typeface="Times New Roman" panose="02020603050405020304" pitchFamily="18" charset="0"/>
                        </a:rPr>
                        <a:t>Προϋπολογισμός μετρητών </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r>
                        <a:rPr lang="en-US" dirty="0"/>
                        <a:t>247</a:t>
                      </a:r>
                    </a:p>
                  </a:txBody>
                  <a:tcPr/>
                </a:tc>
                <a:extLst>
                  <a:ext uri="{0D108BD9-81ED-4DB2-BD59-A6C34878D82A}">
                    <a16:rowId xmlns:a16="http://schemas.microsoft.com/office/drawing/2014/main" xmlns="" val="4093150504"/>
                  </a:ext>
                </a:extLst>
              </a:tr>
              <a:tr h="365761">
                <a:tc>
                  <a:txBody>
                    <a:bodyPr/>
                    <a:lstStyle/>
                    <a:p>
                      <a:pPr>
                        <a:lnSpc>
                          <a:spcPct val="107000"/>
                        </a:lnSpc>
                        <a:spcAft>
                          <a:spcPts val="0"/>
                        </a:spcAft>
                      </a:pPr>
                      <a:r>
                        <a:rPr lang="el-GR" sz="1800" dirty="0">
                          <a:effectLst/>
                          <a:latin typeface="+mn-lt"/>
                          <a:ea typeface="Calibri" panose="020F0502020204030204" pitchFamily="34" charset="0"/>
                          <a:cs typeface="Times New Roman" panose="02020603050405020304" pitchFamily="18" charset="0"/>
                        </a:rPr>
                        <a:t>Συνεχής προϋπολογισμός </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r>
                        <a:rPr lang="en-US" dirty="0"/>
                        <a:t>222</a:t>
                      </a:r>
                    </a:p>
                  </a:txBody>
                  <a:tcPr/>
                </a:tc>
                <a:extLst>
                  <a:ext uri="{0D108BD9-81ED-4DB2-BD59-A6C34878D82A}">
                    <a16:rowId xmlns:a16="http://schemas.microsoft.com/office/drawing/2014/main" xmlns="" val="114965026"/>
                  </a:ext>
                </a:extLst>
              </a:tr>
              <a:tr h="365760">
                <a:tc>
                  <a:txBody>
                    <a:bodyPr/>
                    <a:lstStyle/>
                    <a:p>
                      <a:pPr>
                        <a:lnSpc>
                          <a:spcPct val="107000"/>
                        </a:lnSpc>
                        <a:spcAft>
                          <a:spcPts val="0"/>
                        </a:spcAft>
                      </a:pPr>
                      <a:r>
                        <a:rPr lang="el-GR" sz="1800" dirty="0">
                          <a:effectLst/>
                          <a:latin typeface="+mn-lt"/>
                          <a:ea typeface="Calibri" panose="020F0502020204030204" pitchFamily="34" charset="0"/>
                          <a:cs typeface="Times New Roman" panose="02020603050405020304" pitchFamily="18" charset="0"/>
                        </a:rPr>
                        <a:t>Ελεγξιμότητα </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r>
                        <a:rPr lang="en-US" dirty="0"/>
                        <a:t>239</a:t>
                      </a:r>
                    </a:p>
                  </a:txBody>
                  <a:tcPr/>
                </a:tc>
                <a:extLst>
                  <a:ext uri="{0D108BD9-81ED-4DB2-BD59-A6C34878D82A}">
                    <a16:rowId xmlns:a16="http://schemas.microsoft.com/office/drawing/2014/main" xmlns="" val="4242658631"/>
                  </a:ext>
                </a:extLst>
              </a:tr>
              <a:tr h="365760">
                <a:tc>
                  <a:txBody>
                    <a:bodyPr/>
                    <a:lstStyle/>
                    <a:p>
                      <a:pPr>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l-GR" sz="1800" dirty="0">
                          <a:solidFill>
                            <a:srgbClr val="212121"/>
                          </a:solidFill>
                          <a:effectLst/>
                          <a:latin typeface="+mn-lt"/>
                          <a:ea typeface="Times New Roman" panose="02020603050405020304" pitchFamily="18" charset="0"/>
                          <a:cs typeface="Times New Roman" panose="02020603050405020304" pitchFamily="18" charset="0"/>
                        </a:rPr>
                        <a:t>Ελεγχόμενο κόστος </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r>
                        <a:rPr lang="en-US" dirty="0"/>
                        <a:t>239</a:t>
                      </a:r>
                    </a:p>
                  </a:txBody>
                  <a:tcPr/>
                </a:tc>
                <a:extLst>
                  <a:ext uri="{0D108BD9-81ED-4DB2-BD59-A6C34878D82A}">
                    <a16:rowId xmlns:a16="http://schemas.microsoft.com/office/drawing/2014/main" xmlns="" val="2648081933"/>
                  </a:ext>
                </a:extLst>
              </a:tr>
              <a:tr h="365760">
                <a:tc>
                  <a:txBody>
                    <a:bodyPr/>
                    <a:lstStyle/>
                    <a:p>
                      <a:pPr>
                        <a:lnSpc>
                          <a:spcPct val="107000"/>
                        </a:lnSpc>
                        <a:spcAft>
                          <a:spcPts val="0"/>
                        </a:spcAft>
                      </a:pPr>
                      <a:r>
                        <a:rPr lang="el-GR" sz="1800" dirty="0">
                          <a:effectLst/>
                          <a:latin typeface="+mn-lt"/>
                          <a:ea typeface="Calibri" panose="020F0502020204030204" pitchFamily="34" charset="0"/>
                          <a:cs typeface="Times New Roman" panose="02020603050405020304" pitchFamily="18" charset="0"/>
                        </a:rPr>
                        <a:t>Κέντρο κόστους </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r>
                        <a:rPr lang="en-US" dirty="0"/>
                        <a:t>238</a:t>
                      </a:r>
                    </a:p>
                  </a:txBody>
                  <a:tcPr/>
                </a:tc>
                <a:extLst>
                  <a:ext uri="{0D108BD9-81ED-4DB2-BD59-A6C34878D82A}">
                    <a16:rowId xmlns:a16="http://schemas.microsoft.com/office/drawing/2014/main" xmlns="" val="3040674552"/>
                  </a:ext>
                </a:extLst>
              </a:tr>
              <a:tr h="365760">
                <a:tc>
                  <a:txBody>
                    <a:bodyPr/>
                    <a:lstStyle/>
                    <a:p>
                      <a:pPr>
                        <a:lnSpc>
                          <a:spcPct val="107000"/>
                        </a:lnSpc>
                        <a:spcAft>
                          <a:spcPts val="0"/>
                        </a:spcAft>
                      </a:pPr>
                      <a:r>
                        <a:rPr lang="el-GR" sz="1800" dirty="0">
                          <a:solidFill>
                            <a:srgbClr val="212121"/>
                          </a:solidFill>
                          <a:effectLst/>
                          <a:latin typeface="+mn-lt"/>
                          <a:ea typeface="Arial" panose="020B0604020202020204" pitchFamily="34" charset="0"/>
                          <a:cs typeface="Times New Roman" panose="02020603050405020304" pitchFamily="18" charset="0"/>
                        </a:rPr>
                        <a:t>Χρηματοοικονομικός </a:t>
                      </a:r>
                      <a:r>
                        <a:rPr lang="el-GR" sz="1800" dirty="0">
                          <a:effectLst/>
                          <a:latin typeface="+mn-lt"/>
                          <a:ea typeface="Calibri" panose="020F0502020204030204" pitchFamily="34" charset="0"/>
                          <a:cs typeface="Times New Roman" panose="02020603050405020304" pitchFamily="18" charset="0"/>
                        </a:rPr>
                        <a:t>προϋπολογισμός</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r>
                        <a:rPr lang="en-US" dirty="0"/>
                        <a:t>223</a:t>
                      </a:r>
                    </a:p>
                  </a:txBody>
                  <a:tcPr/>
                </a:tc>
                <a:extLst>
                  <a:ext uri="{0D108BD9-81ED-4DB2-BD59-A6C34878D82A}">
                    <a16:rowId xmlns:a16="http://schemas.microsoft.com/office/drawing/2014/main" xmlns="" val="2632930474"/>
                  </a:ext>
                </a:extLst>
              </a:tr>
              <a:tr h="365760">
                <a:tc>
                  <a:txBody>
                    <a:bodyPr/>
                    <a:lstStyle/>
                    <a:p>
                      <a:pPr>
                        <a:lnSpc>
                          <a:spcPct val="107000"/>
                        </a:lnSpc>
                        <a:spcAft>
                          <a:spcPts val="0"/>
                        </a:spcAft>
                      </a:pPr>
                      <a:r>
                        <a:rPr lang="el-GR" sz="1800" dirty="0">
                          <a:effectLst/>
                          <a:latin typeface="+mn-lt"/>
                          <a:ea typeface="Calibri" panose="020F0502020204030204" pitchFamily="34" charset="0"/>
                          <a:cs typeface="Times New Roman" panose="02020603050405020304" pitchFamily="18" charset="0"/>
                        </a:rPr>
                        <a:t>Μοντέλα </a:t>
                      </a:r>
                      <a:r>
                        <a:rPr lang="el-GR" sz="1800" dirty="0">
                          <a:solidFill>
                            <a:srgbClr val="212121"/>
                          </a:solidFill>
                          <a:effectLst/>
                          <a:latin typeface="+mn-lt"/>
                          <a:ea typeface="Arial" panose="020B0604020202020204" pitchFamily="34" charset="0"/>
                          <a:cs typeface="Times New Roman" panose="02020603050405020304" pitchFamily="18" charset="0"/>
                        </a:rPr>
                        <a:t>χρηματοοικονομικού </a:t>
                      </a:r>
                      <a:r>
                        <a:rPr lang="el-GR" sz="1800" dirty="0">
                          <a:effectLst/>
                          <a:latin typeface="+mn-lt"/>
                          <a:ea typeface="Calibri" panose="020F0502020204030204" pitchFamily="34" charset="0"/>
                          <a:cs typeface="Times New Roman" panose="02020603050405020304" pitchFamily="18" charset="0"/>
                        </a:rPr>
                        <a:t>προγραμματισμού </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r>
                        <a:rPr lang="en-US" dirty="0"/>
                        <a:t>235</a:t>
                      </a:r>
                    </a:p>
                  </a:txBody>
                  <a:tcPr/>
                </a:tc>
                <a:extLst>
                  <a:ext uri="{0D108BD9-81ED-4DB2-BD59-A6C34878D82A}">
                    <a16:rowId xmlns:a16="http://schemas.microsoft.com/office/drawing/2014/main" xmlns="" val="1392469683"/>
                  </a:ext>
                </a:extLst>
              </a:tr>
              <a:tr h="365760">
                <a:tc>
                  <a:txBody>
                    <a:bodyPr/>
                    <a:lstStyle/>
                    <a:p>
                      <a:pPr>
                        <a:lnSpc>
                          <a:spcPct val="107000"/>
                        </a:lnSpc>
                        <a:spcAft>
                          <a:spcPts val="0"/>
                        </a:spcAft>
                      </a:pPr>
                      <a:r>
                        <a:rPr lang="el-GR" sz="1800" dirty="0">
                          <a:effectLst/>
                          <a:latin typeface="+mn-lt"/>
                          <a:ea typeface="Calibri" panose="020F0502020204030204" pitchFamily="34" charset="0"/>
                          <a:cs typeface="Times New Roman" panose="02020603050405020304" pitchFamily="18" charset="0"/>
                        </a:rPr>
                        <a:t>Κέντρο επενδύσεων </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r>
                        <a:rPr lang="en-US" dirty="0"/>
                        <a:t>238</a:t>
                      </a:r>
                    </a:p>
                  </a:txBody>
                  <a:tcPr/>
                </a:tc>
                <a:extLst>
                  <a:ext uri="{0D108BD9-81ED-4DB2-BD59-A6C34878D82A}">
                    <a16:rowId xmlns:a16="http://schemas.microsoft.com/office/drawing/2014/main" xmlns="" val="3329984858"/>
                  </a:ext>
                </a:extLst>
              </a:tr>
              <a:tr h="365760">
                <a:tc>
                  <a:txBody>
                    <a:bodyPr/>
                    <a:lstStyle/>
                    <a:p>
                      <a:r>
                        <a:rPr lang="el-GR" sz="1800" kern="1200" dirty="0">
                          <a:solidFill>
                            <a:schemeClr val="dk1"/>
                          </a:solidFill>
                          <a:effectLst/>
                          <a:latin typeface="+mn-lt"/>
                          <a:ea typeface="+mn-ea"/>
                          <a:cs typeface="+mn-cs"/>
                        </a:rPr>
                        <a:t>Προϋπολογισμός</a:t>
                      </a:r>
                      <a:r>
                        <a:rPr lang="el-GR" sz="1800" kern="1200" baseline="0" dirty="0">
                          <a:solidFill>
                            <a:schemeClr val="dk1"/>
                          </a:solidFill>
                          <a:effectLst/>
                          <a:latin typeface="+mn-lt"/>
                          <a:ea typeface="+mn-ea"/>
                          <a:cs typeface="+mn-cs"/>
                        </a:rPr>
                        <a:t> </a:t>
                      </a:r>
                      <a:r>
                        <a:rPr lang="en-GB" sz="1800" kern="1200" dirty="0">
                          <a:solidFill>
                            <a:schemeClr val="dk1"/>
                          </a:solidFill>
                          <a:effectLst/>
                          <a:latin typeface="+mn-lt"/>
                          <a:ea typeface="+mn-ea"/>
                          <a:cs typeface="+mn-cs"/>
                        </a:rPr>
                        <a:t>kaizen </a:t>
                      </a:r>
                      <a:endParaRPr lang="en-US" dirty="0"/>
                    </a:p>
                  </a:txBody>
                  <a:tcPr/>
                </a:tc>
                <a:tc>
                  <a:txBody>
                    <a:bodyPr/>
                    <a:lstStyle/>
                    <a:p>
                      <a:r>
                        <a:rPr lang="en-US" dirty="0"/>
                        <a:t>242</a:t>
                      </a:r>
                    </a:p>
                  </a:txBody>
                  <a:tcPr/>
                </a:tc>
                <a:extLst>
                  <a:ext uri="{0D108BD9-81ED-4DB2-BD59-A6C34878D82A}">
                    <a16:rowId xmlns:a16="http://schemas.microsoft.com/office/drawing/2014/main" xmlns="" val="1507085772"/>
                  </a:ext>
                </a:extLst>
              </a:tr>
            </a:tbl>
          </a:graphicData>
        </a:graphic>
      </p:graphicFrame>
    </p:spTree>
    <p:extLst>
      <p:ext uri="{BB962C8B-B14F-4D97-AF65-F5344CB8AC3E}">
        <p14:creationId xmlns:p14="http://schemas.microsoft.com/office/powerpoint/2010/main" xmlns="" val="17415749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57200"/>
          </a:xfrm>
        </p:spPr>
        <p:txBody>
          <a:bodyPr/>
          <a:lstStyle/>
          <a:p>
            <a:r>
              <a:rPr lang="el-GR" dirty="0"/>
              <a:t>Μαθησιακοί Όροι</a:t>
            </a:r>
            <a:r>
              <a:rPr lang="el-GR" sz="3600" dirty="0"/>
              <a:t> - </a:t>
            </a:r>
            <a:r>
              <a:rPr lang="en-US" sz="2200" b="0" dirty="0"/>
              <a:t>(</a:t>
            </a:r>
            <a:r>
              <a:rPr lang="el-GR" sz="2200" b="0" dirty="0"/>
              <a:t>2 από 2</a:t>
            </a:r>
            <a:r>
              <a:rPr lang="en-US" sz="2200" b="0" dirty="0"/>
              <a:t>)</a:t>
            </a:r>
          </a:p>
        </p:txBody>
      </p:sp>
      <p:graphicFrame>
        <p:nvGraphicFramePr>
          <p:cNvPr id="5" name="Content Placeholder 4"/>
          <p:cNvGraphicFramePr>
            <a:graphicFrameLocks noGrp="1"/>
          </p:cNvGraphicFramePr>
          <p:nvPr>
            <p:ph idx="4294967295"/>
            <p:extLst>
              <p:ext uri="{D42A27DB-BD31-4B8C-83A1-F6EECF244321}">
                <p14:modId xmlns:p14="http://schemas.microsoft.com/office/powerpoint/2010/main" xmlns="" val="4164618732"/>
              </p:ext>
            </p:extLst>
          </p:nvPr>
        </p:nvGraphicFramePr>
        <p:xfrm>
          <a:off x="304800" y="762000"/>
          <a:ext cx="8686800" cy="4480560"/>
        </p:xfrm>
        <a:graphic>
          <a:graphicData uri="http://schemas.openxmlformats.org/drawingml/2006/table">
            <a:tbl>
              <a:tblPr firstRow="1" bandRow="1">
                <a:tableStyleId>{69CF1AB2-1976-4502-BF36-3FF5EA218861}</a:tableStyleId>
              </a:tblPr>
              <a:tblGrid>
                <a:gridCol w="5308600">
                  <a:extLst>
                    <a:ext uri="{9D8B030D-6E8A-4147-A177-3AD203B41FA5}">
                      <a16:colId xmlns:a16="http://schemas.microsoft.com/office/drawing/2014/main" xmlns="" val="3446576801"/>
                    </a:ext>
                  </a:extLst>
                </a:gridCol>
                <a:gridCol w="3378200">
                  <a:extLst>
                    <a:ext uri="{9D8B030D-6E8A-4147-A177-3AD203B41FA5}">
                      <a16:colId xmlns:a16="http://schemas.microsoft.com/office/drawing/2014/main" xmlns="" val="1301844893"/>
                    </a:ext>
                  </a:extLst>
                </a:gridCol>
              </a:tblGrid>
              <a:tr h="754380">
                <a:tc>
                  <a:txBody>
                    <a:bodyPr/>
                    <a:lstStyle/>
                    <a:p>
                      <a:r>
                        <a:rPr lang="el-GR" sz="2400" dirty="0"/>
                        <a:t>ΜΑΘΗΣΙΑΚΟΙ ΟΡΟΙ</a:t>
                      </a:r>
                      <a:endParaRPr lang="en-US" sz="2400" dirty="0"/>
                    </a:p>
                  </a:txBody>
                  <a:tcPr/>
                </a:tc>
                <a:tc>
                  <a:txBody>
                    <a:bodyPr/>
                    <a:lstStyle/>
                    <a:p>
                      <a:r>
                        <a:rPr lang="el-GR" sz="2400" dirty="0"/>
                        <a:t>ΑΡΙΘΜΟΣ ΣΕΛΙΔΑΣ ΑΝΑΦΟΡΑΣ</a:t>
                      </a:r>
                      <a:endParaRPr lang="en-US" sz="2400" dirty="0"/>
                    </a:p>
                  </a:txBody>
                  <a:tcPr/>
                </a:tc>
                <a:extLst>
                  <a:ext uri="{0D108BD9-81ED-4DB2-BD59-A6C34878D82A}">
                    <a16:rowId xmlns:a16="http://schemas.microsoft.com/office/drawing/2014/main" xmlns="" val="618287290"/>
                  </a:ext>
                </a:extLst>
              </a:tr>
              <a:tr h="335280">
                <a:tc>
                  <a:txBody>
                    <a:bodyPr/>
                    <a:lstStyle/>
                    <a:p>
                      <a:pPr>
                        <a:lnSpc>
                          <a:spcPct val="107000"/>
                        </a:lnSpc>
                        <a:spcAft>
                          <a:spcPts val="0"/>
                        </a:spcAft>
                      </a:pPr>
                      <a:r>
                        <a:rPr lang="el-GR" sz="1800" dirty="0">
                          <a:effectLst/>
                          <a:latin typeface="Arial" panose="020B0604020202020204" pitchFamily="34" charset="0"/>
                          <a:ea typeface="Calibri" panose="020F0502020204030204" pitchFamily="34" charset="0"/>
                          <a:cs typeface="Times New Roman" panose="02020603050405020304" pitchFamily="18" charset="0"/>
                        </a:rPr>
                        <a:t>Συγκεντρωτικός προϋπολογισμός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219</a:t>
                      </a:r>
                    </a:p>
                  </a:txBody>
                  <a:tcPr/>
                </a:tc>
                <a:extLst>
                  <a:ext uri="{0D108BD9-81ED-4DB2-BD59-A6C34878D82A}">
                    <a16:rowId xmlns:a16="http://schemas.microsoft.com/office/drawing/2014/main" xmlns="" val="3505673227"/>
                  </a:ext>
                </a:extLst>
              </a:tr>
              <a:tr h="335280">
                <a:tc>
                  <a:txBody>
                    <a:bodyPr/>
                    <a:lstStyle/>
                    <a:p>
                      <a:pPr>
                        <a:lnSpc>
                          <a:spcPct val="107000"/>
                        </a:lnSpc>
                        <a:spcAft>
                          <a:spcPts val="0"/>
                        </a:spcAft>
                      </a:pPr>
                      <a:r>
                        <a:rPr lang="el-GR" sz="1800" dirty="0">
                          <a:effectLst/>
                          <a:latin typeface="Arial" panose="020B0604020202020204" pitchFamily="34" charset="0"/>
                          <a:ea typeface="Calibri" panose="020F0502020204030204" pitchFamily="34" charset="0"/>
                          <a:cs typeface="Times New Roman" panose="02020603050405020304" pitchFamily="18" charset="0"/>
                        </a:rPr>
                        <a:t>Λειτουργικός προϋπολογισμός</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223</a:t>
                      </a:r>
                    </a:p>
                  </a:txBody>
                  <a:tcPr/>
                </a:tc>
                <a:extLst>
                  <a:ext uri="{0D108BD9-81ED-4DB2-BD59-A6C34878D82A}">
                    <a16:rowId xmlns:a16="http://schemas.microsoft.com/office/drawing/2014/main" xmlns="" val="4093150504"/>
                  </a:ext>
                </a:extLst>
              </a:tr>
              <a:tr h="335280">
                <a:tc>
                  <a:txBody>
                    <a:bodyPr/>
                    <a:lstStyle/>
                    <a:p>
                      <a:r>
                        <a:rPr lang="el-GR" sz="1800" dirty="0">
                          <a:solidFill>
                            <a:srgbClr val="212121"/>
                          </a:solidFill>
                          <a:effectLst/>
                          <a:latin typeface="Arial" panose="020B0604020202020204" pitchFamily="34" charset="0"/>
                          <a:cs typeface="Times New Roman" panose="02020603050405020304" pitchFamily="18" charset="0"/>
                        </a:rPr>
                        <a:t>Δομή οργάνωσης </a:t>
                      </a:r>
                      <a:endParaRPr lang="en-GB" sz="1800" dirty="0">
                        <a:effectLst/>
                        <a:latin typeface="Calibri" panose="020F0502020204030204" pitchFamily="34" charset="0"/>
                        <a:cs typeface="Times New Roman" panose="02020603050405020304" pitchFamily="18" charset="0"/>
                      </a:endParaRPr>
                    </a:p>
                  </a:txBody>
                  <a:tcPr marL="68580" marR="68580" marT="0" marB="0"/>
                </a:tc>
                <a:tc>
                  <a:txBody>
                    <a:bodyPr/>
                    <a:lstStyle/>
                    <a:p>
                      <a:r>
                        <a:rPr lang="en-US" dirty="0"/>
                        <a:t>237</a:t>
                      </a:r>
                    </a:p>
                  </a:txBody>
                  <a:tcPr/>
                </a:tc>
                <a:extLst>
                  <a:ext uri="{0D108BD9-81ED-4DB2-BD59-A6C34878D82A}">
                    <a16:rowId xmlns:a16="http://schemas.microsoft.com/office/drawing/2014/main" xmlns="" val="114965026"/>
                  </a:ext>
                </a:extLst>
              </a:tr>
              <a:tr h="335280">
                <a:tc>
                  <a:txBody>
                    <a:bodyPr/>
                    <a:lstStyle/>
                    <a:p>
                      <a:pPr>
                        <a:lnSpc>
                          <a:spcPct val="107000"/>
                        </a:lnSpc>
                        <a:spcAft>
                          <a:spcPts val="0"/>
                        </a:spcAft>
                      </a:pPr>
                      <a:r>
                        <a:rPr lang="el-GR" sz="1800" dirty="0">
                          <a:effectLst/>
                          <a:latin typeface="Arial" panose="020B0604020202020204" pitchFamily="34" charset="0"/>
                          <a:ea typeface="Calibri" panose="020F0502020204030204" pitchFamily="34" charset="0"/>
                          <a:cs typeface="Times New Roman" panose="02020603050405020304" pitchFamily="18" charset="0"/>
                        </a:rPr>
                        <a:t>Ανεπίσημες καταστάσεις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219</a:t>
                      </a:r>
                    </a:p>
                  </a:txBody>
                  <a:tcPr/>
                </a:tc>
                <a:extLst>
                  <a:ext uri="{0D108BD9-81ED-4DB2-BD59-A6C34878D82A}">
                    <a16:rowId xmlns:a16="http://schemas.microsoft.com/office/drawing/2014/main" xmlns="" val="4242658631"/>
                  </a:ext>
                </a:extLst>
              </a:tr>
              <a:tr h="335280">
                <a:tc>
                  <a:txBody>
                    <a:bodyPr/>
                    <a:lstStyle/>
                    <a:p>
                      <a:pPr>
                        <a:lnSpc>
                          <a:spcPct val="107000"/>
                        </a:lnSpc>
                        <a:spcAft>
                          <a:spcPts val="0"/>
                        </a:spcAft>
                      </a:pPr>
                      <a:r>
                        <a:rPr lang="el-GR" sz="1800" dirty="0">
                          <a:effectLst/>
                          <a:latin typeface="Arial" panose="020B0604020202020204" pitchFamily="34" charset="0"/>
                          <a:ea typeface="Calibri" panose="020F0502020204030204" pitchFamily="34" charset="0"/>
                          <a:cs typeface="Times New Roman" panose="02020603050405020304" pitchFamily="18" charset="0"/>
                        </a:rPr>
                        <a:t>Κέντρο κέρδους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238</a:t>
                      </a:r>
                    </a:p>
                  </a:txBody>
                  <a:tcPr/>
                </a:tc>
                <a:extLst>
                  <a:ext uri="{0D108BD9-81ED-4DB2-BD59-A6C34878D82A}">
                    <a16:rowId xmlns:a16="http://schemas.microsoft.com/office/drawing/2014/main" xmlns="" val="780877108"/>
                  </a:ext>
                </a:extLst>
              </a:tr>
              <a:tr h="335280">
                <a:tc>
                  <a:txBody>
                    <a:bodyPr/>
                    <a:lstStyle/>
                    <a:p>
                      <a:pPr>
                        <a:lnSpc>
                          <a:spcPct val="107000"/>
                        </a:lnSpc>
                        <a:spcAft>
                          <a:spcPts val="0"/>
                        </a:spcAft>
                      </a:pPr>
                      <a:r>
                        <a:rPr lang="el-GR" sz="1800" dirty="0">
                          <a:effectLst/>
                          <a:latin typeface="Arial" panose="020B0604020202020204" pitchFamily="34" charset="0"/>
                          <a:ea typeface="Calibri" panose="020F0502020204030204" pitchFamily="34" charset="0"/>
                          <a:cs typeface="Times New Roman" panose="02020603050405020304" pitchFamily="18" charset="0"/>
                        </a:rPr>
                        <a:t>Λογιστική ευθύνης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238</a:t>
                      </a:r>
                    </a:p>
                  </a:txBody>
                  <a:tcPr/>
                </a:tc>
                <a:extLst>
                  <a:ext uri="{0D108BD9-81ED-4DB2-BD59-A6C34878D82A}">
                    <a16:rowId xmlns:a16="http://schemas.microsoft.com/office/drawing/2014/main" xmlns="" val="2320927342"/>
                  </a:ext>
                </a:extLst>
              </a:tr>
              <a:tr h="335280">
                <a:tc>
                  <a:txBody>
                    <a:bodyPr/>
                    <a:lstStyle/>
                    <a:p>
                      <a:pPr>
                        <a:lnSpc>
                          <a:spcPct val="107000"/>
                        </a:lnSpc>
                        <a:spcAft>
                          <a:spcPts val="0"/>
                        </a:spcAft>
                      </a:pPr>
                      <a:r>
                        <a:rPr lang="el-GR" sz="1800" dirty="0">
                          <a:effectLst/>
                          <a:latin typeface="Arial" panose="020B0604020202020204" pitchFamily="34" charset="0"/>
                          <a:ea typeface="Calibri" panose="020F0502020204030204" pitchFamily="34" charset="0"/>
                          <a:cs typeface="Times New Roman" panose="02020603050405020304" pitchFamily="18" charset="0"/>
                        </a:rPr>
                        <a:t>Κέντρο ευθύνης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238</a:t>
                      </a:r>
                    </a:p>
                  </a:txBody>
                  <a:tcPr/>
                </a:tc>
                <a:extLst>
                  <a:ext uri="{0D108BD9-81ED-4DB2-BD59-A6C34878D82A}">
                    <a16:rowId xmlns:a16="http://schemas.microsoft.com/office/drawing/2014/main" xmlns="" val="3892910868"/>
                  </a:ext>
                </a:extLst>
              </a:tr>
              <a:tr h="335280">
                <a:tc>
                  <a:txBody>
                    <a:bodyPr/>
                    <a:lstStyle/>
                    <a:p>
                      <a:pPr>
                        <a:lnSpc>
                          <a:spcPct val="107000"/>
                        </a:lnSpc>
                        <a:spcAft>
                          <a:spcPts val="0"/>
                        </a:spcAft>
                      </a:pPr>
                      <a:r>
                        <a:rPr lang="el-GR" sz="1800" dirty="0">
                          <a:effectLst/>
                          <a:latin typeface="Arial" panose="020B0604020202020204" pitchFamily="34" charset="0"/>
                          <a:ea typeface="Calibri" panose="020F0502020204030204" pitchFamily="34" charset="0"/>
                          <a:cs typeface="Times New Roman" panose="02020603050405020304" pitchFamily="18" charset="0"/>
                        </a:rPr>
                        <a:t>Κέντρο εσόδων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238</a:t>
                      </a:r>
                    </a:p>
                  </a:txBody>
                  <a:tcPr/>
                </a:tc>
                <a:extLst>
                  <a:ext uri="{0D108BD9-81ED-4DB2-BD59-A6C34878D82A}">
                    <a16:rowId xmlns:a16="http://schemas.microsoft.com/office/drawing/2014/main" xmlns="" val="3732017058"/>
                  </a:ext>
                </a:extLst>
              </a:tr>
              <a:tr h="335280">
                <a:tc>
                  <a:txBody>
                    <a:bodyPr/>
                    <a:lstStyle/>
                    <a:p>
                      <a:pPr>
                        <a:lnSpc>
                          <a:spcPct val="107000"/>
                        </a:lnSpc>
                        <a:spcAft>
                          <a:spcPts val="0"/>
                        </a:spcAft>
                      </a:pPr>
                      <a:r>
                        <a:rPr lang="el-GR" sz="1800" dirty="0">
                          <a:effectLst/>
                          <a:latin typeface="Arial" panose="020B0604020202020204" pitchFamily="34" charset="0"/>
                          <a:ea typeface="Calibri" panose="020F0502020204030204" pitchFamily="34" charset="0"/>
                          <a:cs typeface="Times New Roman" panose="02020603050405020304" pitchFamily="18" charset="0"/>
                        </a:rPr>
                        <a:t>Κυλιόμενος προϋπολογισμός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222</a:t>
                      </a:r>
                    </a:p>
                  </a:txBody>
                  <a:tcPr/>
                </a:tc>
                <a:extLst>
                  <a:ext uri="{0D108BD9-81ED-4DB2-BD59-A6C34878D82A}">
                    <a16:rowId xmlns:a16="http://schemas.microsoft.com/office/drawing/2014/main" xmlns="" val="1177111189"/>
                  </a:ext>
                </a:extLst>
              </a:tr>
              <a:tr h="335280">
                <a:tc>
                  <a:txBody>
                    <a:bodyPr/>
                    <a:lstStyle/>
                    <a:p>
                      <a:pPr>
                        <a:lnSpc>
                          <a:spcPct val="107000"/>
                        </a:lnSpc>
                        <a:spcAft>
                          <a:spcPts val="0"/>
                        </a:spcAft>
                      </a:pPr>
                      <a:r>
                        <a:rPr lang="el-GR" sz="1800" dirty="0">
                          <a:solidFill>
                            <a:srgbClr val="212121"/>
                          </a:solidFill>
                          <a:effectLst/>
                          <a:latin typeface="Arial" panose="020B0604020202020204" pitchFamily="34" charset="0"/>
                          <a:ea typeface="Consolas" panose="020B0609020204030204" pitchFamily="49" charset="0"/>
                          <a:cs typeface="Times New Roman" panose="02020603050405020304" pitchFamily="18" charset="0"/>
                        </a:rPr>
                        <a:t>Κυλιόμενη πρόβλεψη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222</a:t>
                      </a:r>
                    </a:p>
                  </a:txBody>
                  <a:tcPr/>
                </a:tc>
                <a:extLst>
                  <a:ext uri="{0D108BD9-81ED-4DB2-BD59-A6C34878D82A}">
                    <a16:rowId xmlns:a16="http://schemas.microsoft.com/office/drawing/2014/main" xmlns="" val="2696070897"/>
                  </a:ext>
                </a:extLst>
              </a:tr>
            </a:tbl>
          </a:graphicData>
        </a:graphic>
      </p:graphicFrame>
    </p:spTree>
    <p:extLst>
      <p:ext uri="{BB962C8B-B14F-4D97-AF65-F5344CB8AC3E}">
        <p14:creationId xmlns:p14="http://schemas.microsoft.com/office/powerpoint/2010/main" xmlns="" val="24289501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3" name="Title 2"/>
          <p:cNvSpPr>
            <a:spLocks noGrp="1"/>
          </p:cNvSpPr>
          <p:nvPr>
            <p:ph type="title"/>
          </p:nvPr>
        </p:nvSpPr>
        <p:spPr/>
        <p:txBody>
          <a:bodyPr/>
          <a:lstStyle/>
          <a:p>
            <a:r>
              <a:rPr lang="en-US" dirty="0">
                <a:latin typeface="+mj-lt"/>
              </a:rPr>
              <a:t>Copyright</a:t>
            </a:r>
          </a:p>
        </p:txBody>
      </p:sp>
      <p:pic>
        <p:nvPicPr>
          <p:cNvPr id="284" name="Picture 2"/>
          <p:cNvPicPr preferRelativeResize="0"/>
          <p:nvPr/>
        </p:nvPicPr>
        <p:blipFill>
          <a:blip r:embed="rId3" cstate="print">
            <a:extLst>
              <a:ext uri="{28A0092B-C50C-407E-A947-70E740481C1C}">
                <a14:useLocalDpi xmlns:a14="http://schemas.microsoft.com/office/drawing/2010/main" xmlns="" val="0"/>
              </a:ext>
            </a:extLst>
          </a:blip>
          <a:stretch>
            <a:fillRect/>
          </a:stretch>
        </p:blipFill>
        <p:spPr>
          <a:xfrm>
            <a:off x="463030" y="2159968"/>
            <a:ext cx="8047038" cy="2239505"/>
          </a:xfrm>
          <a:prstGeom prst="rect">
            <a:avLst/>
          </a:prstGeom>
          <a:noFill/>
          <a:ln>
            <a:noFill/>
          </a:ln>
        </p:spPr>
      </p:pic>
    </p:spTree>
    <p:extLst>
      <p:ext uri="{BB962C8B-B14F-4D97-AF65-F5344CB8AC3E}">
        <p14:creationId xmlns:p14="http://schemas.microsoft.com/office/powerpoint/2010/main" xmlns="" val="3127027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dding Text"/>
          <p:cNvSpPr>
            <a:spLocks noGrp="1"/>
          </p:cNvSpPr>
          <p:nvPr>
            <p:ph type="title"/>
          </p:nvPr>
        </p:nvSpPr>
        <p:spPr/>
        <p:txBody>
          <a:bodyPr/>
          <a:lstStyle/>
          <a:p>
            <a:r>
              <a:rPr lang="el-GR" dirty="0"/>
              <a:t>Ορισμός Προϋπολογισμού</a:t>
            </a:r>
          </a:p>
        </p:txBody>
      </p:sp>
      <p:sp>
        <p:nvSpPr>
          <p:cNvPr id="3" name="Content Placeholder 1"/>
          <p:cNvSpPr>
            <a:spLocks noGrp="1"/>
          </p:cNvSpPr>
          <p:nvPr>
            <p:ph idx="1"/>
          </p:nvPr>
        </p:nvSpPr>
        <p:spPr/>
        <p:txBody>
          <a:bodyPr>
            <a:normAutofit/>
          </a:bodyPr>
          <a:lstStyle/>
          <a:p>
            <a:pPr>
              <a:defRPr/>
            </a:pPr>
            <a:r>
              <a:rPr lang="el-GR" sz="2400" dirty="0"/>
              <a:t>Ο προϋπολογισμός είναι η ποσοτική έκφραση ενός προτεινόμενου σχεδίου δράσης από τη διοίκηση για μια καθορισμένη περίοδο</a:t>
            </a:r>
            <a:r>
              <a:rPr lang="en-US" altLang="en-US" sz="2400" dirty="0"/>
              <a:t>.</a:t>
            </a:r>
          </a:p>
          <a:p>
            <a:pPr>
              <a:defRPr/>
            </a:pPr>
            <a:r>
              <a:rPr lang="el-GR" sz="2400" dirty="0"/>
              <a:t>Ο προϋπολογισμός είναι μια βοήθεια για το συντονισμό των δράσεων που πρέπει να πραγματοποιηθούν για την υλοποίηση αυτού του σχεδίου</a:t>
            </a:r>
            <a:r>
              <a:rPr lang="en-US" altLang="en-US" sz="2400" dirty="0"/>
              <a:t>.</a:t>
            </a:r>
          </a:p>
          <a:p>
            <a:pPr marL="0" indent="0">
              <a:buNone/>
              <a:defRPr/>
            </a:pPr>
            <a:r>
              <a:rPr lang="el-GR" sz="2400" dirty="0"/>
              <a:t>Ο προϋπολογισμός περιλαμβάνει γενικά τόσο τις χρηματοοικονομικές όσο και τις μη χρηματοοικονομικές πτυχές του προγράμματος και χρησιμεύει ως χάρτης για το δρόμο που θα ακολουθήσει η εταιρεία σε επόμενη περίοδο</a:t>
            </a:r>
            <a:r>
              <a:rPr lang="en-US" altLang="en-US" sz="2400" dirty="0"/>
              <a:t>.  </a:t>
            </a:r>
          </a:p>
        </p:txBody>
      </p:sp>
    </p:spTree>
    <p:extLst>
      <p:ext uri="{BB962C8B-B14F-4D97-AF65-F5344CB8AC3E}">
        <p14:creationId xmlns:p14="http://schemas.microsoft.com/office/powerpoint/2010/main" xmlns="" val="1080334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Οι Προϋπολογισμοί Βοηθούν τους Μάνατζερ</a:t>
            </a:r>
            <a:r>
              <a:rPr lang="en-US" dirty="0"/>
              <a:t>….</a:t>
            </a:r>
            <a:endParaRPr lang="en-US" b="1" dirty="0">
              <a:latin typeface="+mj-lt"/>
            </a:endParaRPr>
          </a:p>
        </p:txBody>
      </p:sp>
      <p:sp>
        <p:nvSpPr>
          <p:cNvPr id="3" name="Content Placeholder 1"/>
          <p:cNvSpPr>
            <a:spLocks noGrp="1"/>
          </p:cNvSpPr>
          <p:nvPr>
            <p:ph idx="1"/>
          </p:nvPr>
        </p:nvSpPr>
        <p:spPr/>
        <p:txBody>
          <a:bodyPr>
            <a:normAutofit/>
          </a:bodyPr>
          <a:lstStyle/>
          <a:p>
            <a:r>
              <a:rPr lang="el-GR" sz="2400" dirty="0"/>
              <a:t>Να γνωστοποιούν τις κατευθύνσεις και τους στόχους σε διαφορετικά τμήματα μιας εταιρείας, γεγονός που τους διευκολύνει να συντονίσουν τις ενέργειες που πρέπει να επιδιώξουν προκειμένου να ικανοποιήσουν τους πελάτες και να επιτύχουν στην αγορά</a:t>
            </a:r>
            <a:r>
              <a:rPr lang="en-US" altLang="en-US" sz="2400" dirty="0"/>
              <a:t>.</a:t>
            </a:r>
          </a:p>
          <a:p>
            <a:r>
              <a:rPr lang="el-GR" sz="2400" dirty="0"/>
              <a:t>Να κρίνουν την απόδοση μετρώντας τα χρηματοοικονομικά αποτελέσματα σε σχέση με τους προγραμματισμένους στόχους, τις δραστηριότητες και τα χρονοδιαγράμματα, καθώς και να εντοπίσουν πιθανά προβλήματα</a:t>
            </a:r>
            <a:r>
              <a:rPr lang="en-US" altLang="en-US" sz="2400" dirty="0"/>
              <a:t>.</a:t>
            </a:r>
          </a:p>
          <a:p>
            <a:r>
              <a:rPr lang="el-GR" sz="2400" dirty="0"/>
              <a:t>Να ενθαρρύνουν τους υπαλλήλους να επιτύχουν τους στόχους τους</a:t>
            </a:r>
            <a:r>
              <a:rPr lang="en-US" altLang="en-US" sz="2400" dirty="0"/>
              <a:t>.</a:t>
            </a:r>
          </a:p>
        </p:txBody>
      </p:sp>
    </p:spTree>
    <p:extLst>
      <p:ext uri="{BB962C8B-B14F-4D97-AF65-F5344CB8AC3E}">
        <p14:creationId xmlns:p14="http://schemas.microsoft.com/office/powerpoint/2010/main" xmlns="" val="1345525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dding Text"/>
          <p:cNvSpPr>
            <a:spLocks noGrp="1"/>
          </p:cNvSpPr>
          <p:nvPr>
            <p:ph type="title"/>
          </p:nvPr>
        </p:nvSpPr>
        <p:spPr/>
        <p:txBody>
          <a:bodyPr/>
          <a:lstStyle/>
          <a:p>
            <a:r>
              <a:rPr lang="el-GR" b="1" dirty="0">
                <a:latin typeface="+mj-lt"/>
              </a:rPr>
              <a:t>Στρατηγικά και Λειτουργικά Σχέδια</a:t>
            </a:r>
            <a:r>
              <a:rPr lang="en-US" b="1" dirty="0">
                <a:latin typeface="+mj-lt"/>
              </a:rPr>
              <a:t> </a:t>
            </a:r>
            <a:r>
              <a:rPr lang="en-US" sz="2200" b="0" dirty="0">
                <a:solidFill>
                  <a:schemeClr val="bg2"/>
                </a:solidFill>
              </a:rPr>
              <a:t>(</a:t>
            </a:r>
            <a:r>
              <a:rPr lang="el-GR" sz="2200" b="0" dirty="0">
                <a:solidFill>
                  <a:schemeClr val="bg2"/>
                </a:solidFill>
              </a:rPr>
              <a:t>1 από 2</a:t>
            </a:r>
            <a:r>
              <a:rPr lang="en-US" sz="2200" b="0" dirty="0">
                <a:solidFill>
                  <a:schemeClr val="bg2"/>
                </a:solidFill>
              </a:rPr>
              <a:t>)</a:t>
            </a:r>
          </a:p>
        </p:txBody>
      </p:sp>
      <p:sp>
        <p:nvSpPr>
          <p:cNvPr id="3" name="Content Placeholder 1"/>
          <p:cNvSpPr>
            <a:spLocks noGrp="1"/>
          </p:cNvSpPr>
          <p:nvPr>
            <p:ph idx="1"/>
          </p:nvPr>
        </p:nvSpPr>
        <p:spPr/>
        <p:txBody>
          <a:bodyPr>
            <a:normAutofit/>
          </a:bodyPr>
          <a:lstStyle/>
          <a:p>
            <a:pPr marL="0" indent="0">
              <a:buNone/>
            </a:pPr>
            <a:r>
              <a:rPr lang="el-GR" sz="2400" dirty="0"/>
              <a:t>Ο προϋπολογισμός είναι ιδιαίτερα χρήσιμος όταν ενσωματώνεται στη στρατηγική μιας επιχείρησης. Η </a:t>
            </a:r>
            <a:r>
              <a:rPr lang="el-GR" sz="2400" i="1" dirty="0"/>
              <a:t>στρατηγική</a:t>
            </a:r>
            <a:r>
              <a:rPr lang="el-GR" sz="2400" dirty="0"/>
              <a:t> καθορίζει τον τρόπο με τον οποίο ένας οργανισμός αντιστοιχεί τις δυνατότητές του με τις ευκαιρίες στην αγορά για την επίτευξη των στόχων</a:t>
            </a:r>
            <a:r>
              <a:rPr lang="en-US" sz="2400" dirty="0"/>
              <a:t>.  </a:t>
            </a:r>
          </a:p>
        </p:txBody>
      </p:sp>
    </p:spTree>
    <p:extLst>
      <p:ext uri="{BB962C8B-B14F-4D97-AF65-F5344CB8AC3E}">
        <p14:creationId xmlns:p14="http://schemas.microsoft.com/office/powerpoint/2010/main" xmlns="" val="2654582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a:latin typeface="+mj-lt"/>
              </a:rPr>
              <a:t>Στρατηγικά και Λειτουργικά Σχέδια</a:t>
            </a:r>
            <a:r>
              <a:rPr lang="en-US" b="1" dirty="0">
                <a:latin typeface="+mj-lt"/>
              </a:rPr>
              <a:t> </a:t>
            </a:r>
            <a:r>
              <a:rPr lang="en-US" sz="2200" b="0" dirty="0">
                <a:solidFill>
                  <a:schemeClr val="bg2"/>
                </a:solidFill>
              </a:rPr>
              <a:t>(</a:t>
            </a:r>
            <a:r>
              <a:rPr lang="el-GR" sz="2200" b="0" dirty="0">
                <a:solidFill>
                  <a:schemeClr val="bg2"/>
                </a:solidFill>
              </a:rPr>
              <a:t>2 από 2</a:t>
            </a:r>
            <a:r>
              <a:rPr lang="en-US" sz="2200" b="0" dirty="0">
                <a:solidFill>
                  <a:schemeClr val="bg2"/>
                </a:solidFill>
              </a:rPr>
              <a:t>)</a:t>
            </a:r>
          </a:p>
        </p:txBody>
      </p:sp>
      <p:sp>
        <p:nvSpPr>
          <p:cNvPr id="3" name="Content Placeholder 1"/>
          <p:cNvSpPr>
            <a:spLocks noGrp="1"/>
          </p:cNvSpPr>
          <p:nvPr>
            <p:ph idx="1"/>
          </p:nvPr>
        </p:nvSpPr>
        <p:spPr/>
        <p:txBody>
          <a:bodyPr>
            <a:noAutofit/>
          </a:bodyPr>
          <a:lstStyle/>
          <a:p>
            <a:pPr marL="0" indent="0">
              <a:buNone/>
            </a:pPr>
            <a:r>
              <a:rPr lang="el-GR" b="1" dirty="0"/>
              <a:t>Για να αναπτύξουν επιτυχείς στρατηγικές, οι διευθυντές θα πρέπει να εξετάσουν ερωτήματα όπως τα εξής:</a:t>
            </a:r>
            <a:endParaRPr lang="en-US" b="1" dirty="0"/>
          </a:p>
          <a:p>
            <a:pPr marL="514350" indent="-514350">
              <a:buFont typeface="+mj-lt"/>
              <a:buAutoNum type="arabicPeriod"/>
              <a:defRPr/>
            </a:pPr>
            <a:r>
              <a:rPr lang="el-GR" dirty="0"/>
              <a:t>Ποιοι είναι οι στόχοι μας;</a:t>
            </a:r>
            <a:endParaRPr lang="en-US" dirty="0"/>
          </a:p>
          <a:p>
            <a:pPr marL="514350" indent="-514350">
              <a:buFont typeface="+mj-lt"/>
              <a:buAutoNum type="arabicPeriod"/>
              <a:defRPr/>
            </a:pPr>
            <a:r>
              <a:rPr lang="el-GR" dirty="0"/>
              <a:t>Πώς δημιουργούμε αξία για τους πελάτες μας, διαχωρίζοντας τον εαυτό μας από τους ανταγωνιστές μας;</a:t>
            </a:r>
            <a:endParaRPr lang="en-US" dirty="0"/>
          </a:p>
          <a:p>
            <a:pPr marL="514350" indent="-514350">
              <a:buFont typeface="+mj-lt"/>
              <a:buAutoNum type="arabicPeriod"/>
              <a:defRPr/>
            </a:pPr>
            <a:r>
              <a:rPr lang="el-GR" dirty="0"/>
              <a:t>Οι αγορές των προϊόντων μας είναι τοπικές, περιφερειακές, εθνικές ή παγκόσμιες;</a:t>
            </a:r>
            <a:r>
              <a:rPr lang="en-US" dirty="0"/>
              <a:t>  </a:t>
            </a:r>
          </a:p>
          <a:p>
            <a:pPr marL="514350" indent="-514350">
              <a:buFont typeface="+mj-lt"/>
              <a:buAutoNum type="arabicPeriod"/>
              <a:defRPr/>
            </a:pPr>
            <a:r>
              <a:rPr lang="el-GR" dirty="0"/>
              <a:t>Τι τάσεις επηρεάζουν τις αγορές μας;</a:t>
            </a:r>
            <a:endParaRPr lang="en-US" dirty="0"/>
          </a:p>
          <a:p>
            <a:pPr marL="514350" indent="-514350">
              <a:buFont typeface="+mj-lt"/>
              <a:buAutoNum type="arabicPeriod"/>
              <a:defRPr/>
            </a:pPr>
            <a:r>
              <a:rPr lang="el-GR" dirty="0"/>
              <a:t>Πώς μας επηρεάζει η οικονομία, ο κλάδος στον οποίο δραστηριοποιούμαστε και οι ανταγωνιστές μας;</a:t>
            </a:r>
            <a:endParaRPr lang="en-US" dirty="0"/>
          </a:p>
          <a:p>
            <a:pPr marL="514350" indent="-514350">
              <a:buFont typeface="+mj-lt"/>
              <a:buAutoNum type="arabicPeriod"/>
              <a:defRPr/>
            </a:pPr>
            <a:r>
              <a:rPr lang="el-GR" dirty="0"/>
              <a:t>Ποιες οργανωτικές και χρηματοοικονομικές  δομές μας εξυπηρετούν καλύτερα;</a:t>
            </a:r>
            <a:endParaRPr lang="en-US" dirty="0"/>
          </a:p>
          <a:p>
            <a:pPr marL="514350" indent="-514350">
              <a:buFont typeface="+mj-lt"/>
              <a:buAutoNum type="arabicPeriod"/>
              <a:defRPr/>
            </a:pPr>
            <a:r>
              <a:rPr lang="el-GR" dirty="0"/>
              <a:t>Ποιοι είναι οι κίνδυνοι και οι ευκαιρίες των εναλλακτικών στρατηγικών και ποια είναι τα σχέδια έκτακτης ανάγκης που έχουμε προετοιμάσει εάν το προτιμώμενο μας σχέδιο αποτύχει;</a:t>
            </a:r>
            <a:endParaRPr lang="en-US" dirty="0"/>
          </a:p>
        </p:txBody>
      </p:sp>
    </p:spTree>
    <p:extLst>
      <p:ext uri="{BB962C8B-B14F-4D97-AF65-F5344CB8AC3E}">
        <p14:creationId xmlns:p14="http://schemas.microsoft.com/office/powerpoint/2010/main" xmlns="" val="14862535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Κύκλος Προϋπολογισμού</a:t>
            </a:r>
            <a:r>
              <a:rPr lang="en-US" dirty="0"/>
              <a:t>:</a:t>
            </a:r>
            <a:endParaRPr lang="en-US" b="1" dirty="0">
              <a:latin typeface="+mj-lt"/>
            </a:endParaRPr>
          </a:p>
        </p:txBody>
      </p:sp>
      <p:sp>
        <p:nvSpPr>
          <p:cNvPr id="3" name="Content Placeholder 1"/>
          <p:cNvSpPr>
            <a:spLocks noGrp="1"/>
          </p:cNvSpPr>
          <p:nvPr>
            <p:ph idx="1"/>
          </p:nvPr>
        </p:nvSpPr>
        <p:spPr/>
        <p:txBody>
          <a:bodyPr>
            <a:normAutofit fontScale="92500"/>
          </a:bodyPr>
          <a:lstStyle/>
          <a:p>
            <a:pPr marL="590550" indent="-590550">
              <a:buFont typeface="Wingdings" panose="05000000000000000000" pitchFamily="2" charset="2"/>
              <a:buAutoNum type="arabicPeriod"/>
            </a:pPr>
            <a:r>
              <a:rPr lang="el-GR" sz="2400" dirty="0"/>
              <a:t>Πριν από την έναρξη του οικονομικού έτους, οι διευθυντές σε όλα τα επίπεδα λαμβάνουν υπόψη τις προηγούμενες επιδόσεις της εταιρείας, τις αντιδράσεις της αγοράς και τις αναμενόμενες μελλοντικές αλλαγές για την δημιουργία σχεδίων αναφορικά με την επόμενη περίοδο</a:t>
            </a:r>
            <a:r>
              <a:rPr lang="en-US" altLang="en-US" sz="2400" dirty="0"/>
              <a:t>.</a:t>
            </a:r>
          </a:p>
          <a:p>
            <a:pPr marL="590550" indent="-590550">
              <a:buFont typeface="Wingdings" panose="05000000000000000000" pitchFamily="2" charset="2"/>
              <a:buAutoNum type="arabicPeriod"/>
            </a:pPr>
            <a:r>
              <a:rPr lang="el-GR" sz="2400" dirty="0"/>
              <a:t>Τα ανώτερα διευθυντικά στελέχη παρέχουν στους διευθυντές ένα πλαίσιο αναφοράς, ένα σύνολο συγκεκριμένων χρηματοοικονομικών ή μη χρηματοοικονομικών προσδοκιών, βάσει των οποίων θα συγκρίνουν τα πραγματικά αποτελέσματα</a:t>
            </a:r>
            <a:r>
              <a:rPr lang="en-US" altLang="en-US" sz="2400" dirty="0"/>
              <a:t>.</a:t>
            </a:r>
          </a:p>
          <a:p>
            <a:pPr marL="590550" indent="-590550">
              <a:buFont typeface="Wingdings" panose="05000000000000000000" pitchFamily="2" charset="2"/>
              <a:buAutoNum type="arabicPeriod"/>
            </a:pPr>
            <a:r>
              <a:rPr lang="el-GR" altLang="en-US" sz="2400" dirty="0"/>
              <a:t>Οι </a:t>
            </a:r>
            <a:r>
              <a:rPr lang="el-GR" sz="2400" dirty="0"/>
              <a:t>διευθυντές </a:t>
            </a:r>
            <a:r>
              <a:rPr lang="el-GR" altLang="en-US" sz="2400" dirty="0"/>
              <a:t>και οι λογιστές ερευνούν </a:t>
            </a:r>
            <a:r>
              <a:rPr lang="el-GR" sz="2400" dirty="0"/>
              <a:t>τυχόν αποκλίσεις από τα σχέδια </a:t>
            </a:r>
            <a:r>
              <a:rPr lang="en-US" altLang="en-US" sz="2400" dirty="0"/>
              <a:t>n.</a:t>
            </a:r>
          </a:p>
        </p:txBody>
      </p:sp>
    </p:spTree>
    <p:extLst>
      <p:ext uri="{BB962C8B-B14F-4D97-AF65-F5344CB8AC3E}">
        <p14:creationId xmlns:p14="http://schemas.microsoft.com/office/powerpoint/2010/main" xmlns="" val="6640820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Έγγραφο Εργασίας</a:t>
            </a:r>
            <a:r>
              <a:rPr lang="en-US" dirty="0"/>
              <a:t>: </a:t>
            </a:r>
            <a:r>
              <a:rPr lang="el-GR" dirty="0"/>
              <a:t>Συγκεντρωτικός Προϋπολογισμός</a:t>
            </a:r>
            <a:endParaRPr lang="en-US" b="1" dirty="0">
              <a:latin typeface="+mj-lt"/>
            </a:endParaRPr>
          </a:p>
        </p:txBody>
      </p:sp>
      <p:sp>
        <p:nvSpPr>
          <p:cNvPr id="3" name="Content Placeholder 1"/>
          <p:cNvSpPr>
            <a:spLocks noGrp="1"/>
          </p:cNvSpPr>
          <p:nvPr>
            <p:ph idx="1"/>
          </p:nvPr>
        </p:nvSpPr>
        <p:spPr/>
        <p:txBody>
          <a:bodyPr>
            <a:normAutofit/>
          </a:bodyPr>
          <a:lstStyle/>
          <a:p>
            <a:pPr marL="0" indent="0">
              <a:buNone/>
            </a:pPr>
            <a:r>
              <a:rPr lang="el-GR" sz="2400" dirty="0"/>
              <a:t>Ο συγκεντρωτικός προϋπολογισμός </a:t>
            </a:r>
            <a:r>
              <a:rPr lang="el-GR" altLang="en-US" sz="2400" dirty="0"/>
              <a:t>βρίσκεται στον πυρήνα της διαδικασίας κατάρτισης του προϋπολογισμού</a:t>
            </a:r>
            <a:r>
              <a:rPr lang="en-US" altLang="en-US" sz="2400" dirty="0"/>
              <a:t>. </a:t>
            </a:r>
            <a:r>
              <a:rPr lang="el-GR" sz="2400" dirty="0"/>
              <a:t>Εκφράζει τα λειτουργικά και χρηματοοικονομικά σχέδια της διοίκησης για μια συγκεκριμένη περίοδο</a:t>
            </a:r>
            <a:r>
              <a:rPr lang="en-US" altLang="en-US" sz="2400" dirty="0"/>
              <a:t>:</a:t>
            </a:r>
          </a:p>
          <a:p>
            <a:pPr lvl="1"/>
            <a:r>
              <a:rPr lang="el-GR" sz="2400" dirty="0"/>
              <a:t>Οι λειτουργικές αποφάσεις ασχολούνται με τον καλύτερο τρόπο χρήσης των περιορισμένων πόρων ενός οργανισμού </a:t>
            </a:r>
            <a:r>
              <a:rPr lang="en-US" altLang="en-US" sz="2400" dirty="0"/>
              <a:t>(</a:t>
            </a:r>
            <a:r>
              <a:rPr lang="el-GR" altLang="en-US" sz="2400" dirty="0"/>
              <a:t>ο λειτουργικός προϋπολογισμός</a:t>
            </a:r>
            <a:r>
              <a:rPr lang="en-US" altLang="en-US" sz="2400" dirty="0"/>
              <a:t>).</a:t>
            </a:r>
          </a:p>
          <a:p>
            <a:pPr lvl="1"/>
            <a:r>
              <a:rPr lang="el-GR" sz="2400" dirty="0"/>
              <a:t>Οι αποφάσεις χρηματοδότησης αφορούν τον τρόπο απόκτησης των κεφαλαίων για την απόκτηση των πόρων</a:t>
            </a:r>
            <a:r>
              <a:rPr lang="el-GR" altLang="en-US" sz="2400" dirty="0"/>
              <a:t> (ο χρηματοοικονομικός προϋπολογισμός</a:t>
            </a:r>
            <a:r>
              <a:rPr lang="en-US" altLang="en-US" sz="2400" dirty="0"/>
              <a:t>).  </a:t>
            </a:r>
          </a:p>
        </p:txBody>
      </p:sp>
    </p:spTree>
    <p:extLst>
      <p:ext uri="{BB962C8B-B14F-4D97-AF65-F5344CB8AC3E}">
        <p14:creationId xmlns:p14="http://schemas.microsoft.com/office/powerpoint/2010/main" xmlns="" val="66632888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1_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24168</TotalTime>
  <Words>2194</Words>
  <Application>Microsoft Office PowerPoint</Application>
  <PresentationFormat>Προβολή στην οθόνη (4:3)</PresentationFormat>
  <Paragraphs>283</Paragraphs>
  <Slides>32</Slides>
  <Notes>32</Notes>
  <HiddenSlides>0</HiddenSlides>
  <MMClips>0</MMClips>
  <ScaleCrop>false</ScaleCrop>
  <HeadingPairs>
    <vt:vector size="4" baseType="variant">
      <vt:variant>
        <vt:lpstr>Θέμα</vt:lpstr>
      </vt:variant>
      <vt:variant>
        <vt:i4>2</vt:i4>
      </vt:variant>
      <vt:variant>
        <vt:lpstr>Τίτλοι διαφανειών</vt:lpstr>
      </vt:variant>
      <vt:variant>
        <vt:i4>32</vt:i4>
      </vt:variant>
    </vt:vector>
  </HeadingPairs>
  <TitlesOfParts>
    <vt:vector size="34" baseType="lpstr">
      <vt:lpstr>508 Lecture</vt:lpstr>
      <vt:lpstr>1_508 Lecture</vt:lpstr>
      <vt:lpstr>Λογιστική Κόστους </vt:lpstr>
      <vt:lpstr>Μαθησιακοί Όροι (1 από 2) </vt:lpstr>
      <vt:lpstr>Μαθησιακοί Όροι (2 από 2) </vt:lpstr>
      <vt:lpstr>Ορισμός Προϋπολογισμού</vt:lpstr>
      <vt:lpstr>Οι Προϋπολογισμοί Βοηθούν τους Μάνατζερ….</vt:lpstr>
      <vt:lpstr>Στρατηγικά και Λειτουργικά Σχέδια (1 από 2)</vt:lpstr>
      <vt:lpstr>Στρατηγικά και Λειτουργικά Σχέδια (2 από 2)</vt:lpstr>
      <vt:lpstr>Κύκλος Προϋπολογισμού:</vt:lpstr>
      <vt:lpstr>Έγγραφο Εργασίας: Συγκεντρωτικός Προϋπολογισμός</vt:lpstr>
      <vt:lpstr>Πλεονεκτήματα των Προϋπολογισμών </vt:lpstr>
      <vt:lpstr>Προκλήσεις στη Διαχείριση των Προϋπολογισμών</vt:lpstr>
      <vt:lpstr>Χρονική Κάλυψη των Προϋπολογισμών</vt:lpstr>
      <vt:lpstr>Για να Διευκολύνετε τη Διαδικασία Προϋπολογισμού, Χρησιμοποιήστε τη Διαδικασία Λήψης Αποφάσεων των 5 Βημάτων</vt:lpstr>
      <vt:lpstr>Λειτουργικός Προϋπολογισμός και Χρηματοοικονομικός Προϋπολογισμός </vt:lpstr>
      <vt:lpstr>Κύρια Βήματα Λειτουργικού Προϋπολογισμού (1 από 2)</vt:lpstr>
      <vt:lpstr>Διαφάνεια 16</vt:lpstr>
      <vt:lpstr>Κύρια Βήματα Χρηματοοικονομικού Προϋπολογισμού από το Παράρτημα</vt:lpstr>
      <vt:lpstr>Επισκόπηση του Συγκεντρωτικού Προϋπολογισμού </vt:lpstr>
      <vt:lpstr>Μοντέλα Χρηματοοικονομικού Σχεδιασμού και Ανάλυση Ευαισθησίας</vt:lpstr>
      <vt:lpstr>Ανάλυση Ευαισθησίας </vt:lpstr>
      <vt:lpstr>Λογιστική Ευθύνη και Κατάρτιση Προϋπολογισμού (1 από 3)</vt:lpstr>
      <vt:lpstr>Λογιστική Ευθύνη και Κατάρτιση Προϋπολογισμού (2 από 3)</vt:lpstr>
      <vt:lpstr>Λογιστική Ευθύνη και Κατάρτιση Προϋπολογισμού (3 από 3)</vt:lpstr>
      <vt:lpstr>Προϋπολογισμοί και Ανατροφοδότηση </vt:lpstr>
      <vt:lpstr>Ευθύνη και Ελεγξιμότητα (1 από 2)</vt:lpstr>
      <vt:lpstr>Ευθύνη και Ελεγξιμότητα (2 από 2)</vt:lpstr>
      <vt:lpstr>Ανθρώπινες Πτυχές του Προϋπολογισμού (1 από 2)</vt:lpstr>
      <vt:lpstr>Ανθρώπινες Πτυχές του Προϋπολογισμού (2 από 2)</vt:lpstr>
      <vt:lpstr>Προϋπολογισμός σε Πολυεθνικές Εταιρείες</vt:lpstr>
      <vt:lpstr>Μαθησιακοί Όροι - (1 από 2)</vt:lpstr>
      <vt:lpstr>Μαθησιακοί Όροι - (2 από 2)</vt:lpstr>
      <vt:lpstr>Copyright</vt:lpstr>
    </vt:vector>
  </TitlesOfParts>
  <Company>Integra Software Services Pvt.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Cost Accounting: A Managerial Emphasis_16e</dc:title>
  <dc:subject>Accounting</dc:subject>
  <dc:creator>Srikant M. Datar and Madhav V. Rajan</dc:creator>
  <cp:lastModifiedBy>user</cp:lastModifiedBy>
  <cp:revision>304</cp:revision>
  <cp:lastPrinted>2016-12-24T19:49:06Z</cp:lastPrinted>
  <dcterms:created xsi:type="dcterms:W3CDTF">2014-07-14T20:04:21Z</dcterms:created>
  <dcterms:modified xsi:type="dcterms:W3CDTF">2024-10-06T09:14:02Z</dcterms:modified>
</cp:coreProperties>
</file>