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
  </p:notesMasterIdLst>
  <p:handoutMasterIdLst>
    <p:handoutMasterId r:id="rId38"/>
  </p:handoutMasterIdLst>
  <p:sldIdLst>
    <p:sldId id="273" r:id="rId3"/>
    <p:sldId id="258" r:id="rId4"/>
    <p:sldId id="302" r:id="rId5"/>
    <p:sldId id="305" r:id="rId6"/>
    <p:sldId id="301" r:id="rId7"/>
    <p:sldId id="304" r:id="rId8"/>
    <p:sldId id="307" r:id="rId9"/>
    <p:sldId id="309" r:id="rId10"/>
    <p:sldId id="310" r:id="rId11"/>
    <p:sldId id="275" r:id="rId12"/>
    <p:sldId id="277" r:id="rId13"/>
    <p:sldId id="306" r:id="rId14"/>
    <p:sldId id="278" r:id="rId15"/>
    <p:sldId id="279" r:id="rId16"/>
    <p:sldId id="280" r:id="rId17"/>
    <p:sldId id="281" r:id="rId18"/>
    <p:sldId id="282" r:id="rId19"/>
    <p:sldId id="283" r:id="rId20"/>
    <p:sldId id="284" r:id="rId21"/>
    <p:sldId id="285" r:id="rId22"/>
    <p:sldId id="287" r:id="rId23"/>
    <p:sldId id="288" r:id="rId24"/>
    <p:sldId id="289" r:id="rId25"/>
    <p:sldId id="290" r:id="rId26"/>
    <p:sldId id="291" r:id="rId27"/>
    <p:sldId id="292" r:id="rId28"/>
    <p:sldId id="293" r:id="rId29"/>
    <p:sldId id="294" r:id="rId30"/>
    <p:sldId id="295" r:id="rId31"/>
    <p:sldId id="296" r:id="rId32"/>
    <p:sldId id="298" r:id="rId33"/>
    <p:sldId id="299" r:id="rId34"/>
    <p:sldId id="300" r:id="rId35"/>
    <p:sldId id="30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6" autoAdjust="0"/>
  </p:normalViewPr>
  <p:slideViewPr>
    <p:cSldViewPr>
      <p:cViewPr varScale="1">
        <p:scale>
          <a:sx n="73" d="100"/>
          <a:sy n="73" d="100"/>
        </p:scale>
        <p:origin x="-1714" y="-6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68" y="-8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Nils\Standard\_Patentprojekte\EPA%20M&#252;nchen\Giovanna\Teaching%20Kit\New%20TK\Grafik%20Patents%20not%20effect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view3D>
      <c:rotX val="30"/>
      <c:rotY val="50"/>
      <c:perspective val="30"/>
    </c:view3D>
    <c:plotArea>
      <c:layout/>
      <c:pie3DChart>
        <c:varyColors val="1"/>
        <c:ser>
          <c:idx val="0"/>
          <c:order val="0"/>
          <c:explosion val="25"/>
          <c:dPt>
            <c:idx val="0"/>
            <c:spPr>
              <a:solidFill>
                <a:schemeClr val="accent1"/>
              </a:solidFill>
            </c:spPr>
            <c:extLst xmlns:c16r2="http://schemas.microsoft.com/office/drawing/2015/06/chart">
              <c:ext xmlns:c16="http://schemas.microsoft.com/office/drawing/2014/chart" uri="{C3380CC4-5D6E-409C-BE32-E72D297353CC}">
                <c16:uniqueId val="{00000001-855B-43FF-97F4-A9D7F46C14B6}"/>
              </c:ext>
            </c:extLst>
          </c:dPt>
          <c:dPt>
            <c:idx val="1"/>
            <c:spPr>
              <a:solidFill>
                <a:schemeClr val="tx2"/>
              </a:solidFill>
            </c:spPr>
            <c:extLst xmlns:c16r2="http://schemas.microsoft.com/office/drawing/2015/06/chart">
              <c:ext xmlns:c16="http://schemas.microsoft.com/office/drawing/2014/chart" uri="{C3380CC4-5D6E-409C-BE32-E72D297353CC}">
                <c16:uniqueId val="{00000003-855B-43FF-97F4-A9D7F46C14B6}"/>
              </c:ext>
            </c:extLst>
          </c:dPt>
          <c:dLbls>
            <c:delete val="1"/>
          </c:dLbls>
          <c:cat>
            <c:strRef>
              <c:f>Tabelle1!$A$5:$A$6</c:f>
              <c:strCache>
                <c:ptCount val="2"/>
                <c:pt idx="0">
                  <c:v>Protected inventions</c:v>
                </c:pt>
                <c:pt idx="1">
                  <c:v>Free to use</c:v>
                </c:pt>
              </c:strCache>
            </c:strRef>
          </c:cat>
          <c:val>
            <c:numRef>
              <c:f>Tabelle1!$B$5:$B$6</c:f>
              <c:numCache>
                <c:formatCode>0%</c:formatCode>
                <c:ptCount val="2"/>
                <c:pt idx="0">
                  <c:v>0.1</c:v>
                </c:pt>
                <c:pt idx="1">
                  <c:v>0.9</c:v>
                </c:pt>
              </c:numCache>
            </c:numRef>
          </c:val>
          <c:extLst xmlns:c16r2="http://schemas.microsoft.com/office/drawing/2015/06/chart">
            <c:ext xmlns:c16="http://schemas.microsoft.com/office/drawing/2014/chart" uri="{C3380CC4-5D6E-409C-BE32-E72D297353CC}">
              <c16:uniqueId val="{00000004-855B-43FF-97F4-A9D7F46C14B6}"/>
            </c:ext>
          </c:extLst>
        </c:ser>
        <c:dLbls>
          <c:showCatName val="1"/>
        </c:dLbls>
      </c:pie3DChart>
    </c:plotArea>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l-G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811935-55F7-49B0-94FF-7FC888045AC7}" type="datetimeFigureOut">
              <a:rPr lang="el-GR" smtClean="0"/>
              <a:pPr/>
              <a:t>30/4/2025</a:t>
            </a:fld>
            <a:endParaRPr lang="el-G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l-G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D1CE3A-B4AB-4C19-A0FC-C75FD846A557}" type="slidenum">
              <a:rPr lang="el-GR" smtClean="0"/>
              <a:pPr/>
              <a:t>‹#›</a:t>
            </a:fld>
            <a:endParaRPr lang="el-GR"/>
          </a:p>
        </p:txBody>
      </p:sp>
    </p:spTree>
    <p:extLst>
      <p:ext uri="{BB962C8B-B14F-4D97-AF65-F5344CB8AC3E}">
        <p14:creationId xmlns:p14="http://schemas.microsoft.com/office/powerpoint/2010/main" xmlns="" val="20745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225D96-4F8B-4DA3-A461-CCF53ED19173}" type="datetimeFigureOut">
              <a:rPr lang="en-US" smtClean="0"/>
              <a:pPr/>
              <a:t>4/30/2025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284E88-61CB-40AB-9CA5-29916286DEF3}" type="slidenum">
              <a:rPr lang="en-US" smtClean="0"/>
              <a:pPr/>
              <a:t>‹#›</a:t>
            </a:fld>
            <a:endParaRPr lang="en-US"/>
          </a:p>
        </p:txBody>
      </p:sp>
    </p:spTree>
    <p:extLst>
      <p:ext uri="{BB962C8B-B14F-4D97-AF65-F5344CB8AC3E}">
        <p14:creationId xmlns:p14="http://schemas.microsoft.com/office/powerpoint/2010/main" xmlns="" val="36229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1</a:t>
            </a:fld>
            <a:endParaRPr lang="en-US"/>
          </a:p>
        </p:txBody>
      </p:sp>
    </p:spTree>
    <p:extLst>
      <p:ext uri="{BB962C8B-B14F-4D97-AF65-F5344CB8AC3E}">
        <p14:creationId xmlns:p14="http://schemas.microsoft.com/office/powerpoint/2010/main" xmlns="" val="274859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2" name="Notizenplatzhalter 2"/>
          <p:cNvSpPr>
            <a:spLocks noGrp="1"/>
          </p:cNvSpPr>
          <p:nvPr>
            <p:ph type="body" idx="1"/>
          </p:nvPr>
        </p:nvSpPr>
        <p:spPr/>
        <p:txBody>
          <a:bodyPr/>
          <a:lstStyle/>
          <a:p>
            <a:endParaRPr lang="en-US" altLang="en-US"/>
          </a:p>
        </p:txBody>
      </p:sp>
      <p:sp>
        <p:nvSpPr>
          <p:cNvPr id="204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E4ABBA03-743C-4B0D-9C0E-41B7D6FB3638}" type="slidenum">
              <a:rPr lang="de-DE" altLang="en-US"/>
              <a:pPr/>
              <a:t>10</a:t>
            </a:fld>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8" name="Notizenplatzhalter 2"/>
          <p:cNvSpPr>
            <a:spLocks noGrp="1"/>
          </p:cNvSpPr>
          <p:nvPr>
            <p:ph type="body" idx="1"/>
          </p:nvPr>
        </p:nvSpPr>
        <p:spPr/>
        <p:txBody>
          <a:bodyPr/>
          <a:lstStyle/>
          <a:p>
            <a:pPr>
              <a:lnSpc>
                <a:spcPct val="90000"/>
              </a:lnSpc>
            </a:pPr>
            <a:r>
              <a:rPr lang="en-US" altLang="en-US" b="1"/>
              <a:t>Coca-Cola</a:t>
            </a:r>
            <a:r>
              <a:rPr lang="en-US" altLang="en-US"/>
              <a:t>: Brand worth EUR 27 000 million according to various market research firms. TRADE MARK</a:t>
            </a:r>
          </a:p>
          <a:p>
            <a:pPr>
              <a:lnSpc>
                <a:spcPct val="90000"/>
              </a:lnSpc>
            </a:pPr>
            <a:r>
              <a:rPr lang="en-US" altLang="en-US" b="1"/>
              <a:t>Apple iPod</a:t>
            </a:r>
            <a:r>
              <a:rPr lang="en-US" altLang="en-US"/>
              <a:t>: More than 100 million units sold. TRADE MARK, REGISTERED DESIGNS, PATENTS (user interface)</a:t>
            </a:r>
          </a:p>
          <a:p>
            <a:pPr>
              <a:lnSpc>
                <a:spcPct val="90000"/>
              </a:lnSpc>
            </a:pPr>
            <a:r>
              <a:rPr lang="en-US" altLang="en-US" b="1"/>
              <a:t>Harry Potter</a:t>
            </a:r>
            <a:r>
              <a:rPr lang="en-US" altLang="en-US"/>
              <a:t>: Author J.K. Rowling converted her imagination to the equivalent of 42 thousand kilos of gold – true intellectual property magic (she earned approximately EUR 750 Million from her COPYRIGHT).</a:t>
            </a:r>
          </a:p>
          <a:p>
            <a:pPr>
              <a:lnSpc>
                <a:spcPct val="90000"/>
              </a:lnSpc>
            </a:pPr>
            <a:r>
              <a:rPr lang="en-US" altLang="en-US" b="1"/>
              <a:t>Instant camera</a:t>
            </a:r>
            <a:r>
              <a:rPr lang="en-US" altLang="en-US"/>
              <a:t>: Kodak had to pay EUR 550 million to Polaroid for having illegally used Polaroid's patented inventions.</a:t>
            </a:r>
          </a:p>
          <a:p>
            <a:pPr>
              <a:lnSpc>
                <a:spcPct val="90000"/>
              </a:lnSpc>
            </a:pPr>
            <a:r>
              <a:rPr lang="en-US" altLang="en-US" b="1"/>
              <a:t>DNA copying process</a:t>
            </a:r>
            <a:r>
              <a:rPr lang="en-US" altLang="en-US"/>
              <a:t>: Nobel Prize-winning technology was patented, PATENT sold for EUR 190 million.</a:t>
            </a:r>
          </a:p>
          <a:p>
            <a:pPr>
              <a:lnSpc>
                <a:spcPct val="90000"/>
              </a:lnSpc>
            </a:pPr>
            <a:endParaRPr lang="en-US" altLang="en-US" b="1"/>
          </a:p>
          <a:p>
            <a:pPr>
              <a:lnSpc>
                <a:spcPct val="90000"/>
              </a:lnSpc>
            </a:pPr>
            <a:r>
              <a:rPr lang="en-US" altLang="en-US" b="1"/>
              <a:t>Compare the value of IP with the Hope Diamond </a:t>
            </a:r>
            <a:r>
              <a:rPr lang="en-US" altLang="en-US"/>
              <a:t>(a famous large blue diamond): EUR 125 million. </a:t>
            </a:r>
          </a:p>
        </p:txBody>
      </p:sp>
      <p:sp>
        <p:nvSpPr>
          <p:cNvPr id="2457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0F97C3C-FD4C-43FB-8780-7865584A91CB}" type="slidenum">
              <a:rPr lang="de-DE" altLang="en-US"/>
              <a:pPr/>
              <a:t>11</a:t>
            </a:fld>
            <a:endParaRPr lang="de-D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7831" eaLnBrk="0" hangingPunct="0">
              <a:defRPr sz="1200">
                <a:solidFill>
                  <a:schemeClr val="tx1"/>
                </a:solidFill>
                <a:latin typeface="Arial" pitchFamily="34" charset="0"/>
              </a:defRPr>
            </a:lvl1pPr>
            <a:lvl2pPr marL="751972" indent="-289220" defTabSz="907831" eaLnBrk="0" hangingPunct="0">
              <a:defRPr sz="1200">
                <a:solidFill>
                  <a:schemeClr val="tx1"/>
                </a:solidFill>
                <a:latin typeface="Arial" pitchFamily="34" charset="0"/>
              </a:defRPr>
            </a:lvl2pPr>
            <a:lvl3pPr marL="1156881" indent="-231376" defTabSz="907831" eaLnBrk="0" hangingPunct="0">
              <a:defRPr sz="1200">
                <a:solidFill>
                  <a:schemeClr val="tx1"/>
                </a:solidFill>
                <a:latin typeface="Arial" pitchFamily="34" charset="0"/>
              </a:defRPr>
            </a:lvl3pPr>
            <a:lvl4pPr marL="1619632" indent="-231376" defTabSz="907831" eaLnBrk="0" hangingPunct="0">
              <a:defRPr sz="1200">
                <a:solidFill>
                  <a:schemeClr val="tx1"/>
                </a:solidFill>
                <a:latin typeface="Arial" pitchFamily="34" charset="0"/>
              </a:defRPr>
            </a:lvl4pPr>
            <a:lvl5pPr marL="2082385" indent="-231376" defTabSz="907831" eaLnBrk="0" hangingPunct="0">
              <a:defRPr sz="1200">
                <a:solidFill>
                  <a:schemeClr val="tx1"/>
                </a:solidFill>
                <a:latin typeface="Arial" pitchFamily="34" charset="0"/>
              </a:defRPr>
            </a:lvl5pPr>
            <a:lvl6pPr marL="2545137" indent="-231376" defTabSz="907831" eaLnBrk="0" fontAlgn="base" hangingPunct="0">
              <a:spcBef>
                <a:spcPct val="0"/>
              </a:spcBef>
              <a:spcAft>
                <a:spcPct val="0"/>
              </a:spcAft>
              <a:defRPr sz="1200">
                <a:solidFill>
                  <a:schemeClr val="tx1"/>
                </a:solidFill>
                <a:latin typeface="Arial" pitchFamily="34" charset="0"/>
              </a:defRPr>
            </a:lvl6pPr>
            <a:lvl7pPr marL="3007889" indent="-231376" defTabSz="907831" eaLnBrk="0" fontAlgn="base" hangingPunct="0">
              <a:spcBef>
                <a:spcPct val="0"/>
              </a:spcBef>
              <a:spcAft>
                <a:spcPct val="0"/>
              </a:spcAft>
              <a:defRPr sz="1200">
                <a:solidFill>
                  <a:schemeClr val="tx1"/>
                </a:solidFill>
                <a:latin typeface="Arial" pitchFamily="34" charset="0"/>
              </a:defRPr>
            </a:lvl7pPr>
            <a:lvl8pPr marL="3470642" indent="-231376" defTabSz="907831" eaLnBrk="0" fontAlgn="base" hangingPunct="0">
              <a:spcBef>
                <a:spcPct val="0"/>
              </a:spcBef>
              <a:spcAft>
                <a:spcPct val="0"/>
              </a:spcAft>
              <a:defRPr sz="1200">
                <a:solidFill>
                  <a:schemeClr val="tx1"/>
                </a:solidFill>
                <a:latin typeface="Arial" pitchFamily="34" charset="0"/>
              </a:defRPr>
            </a:lvl8pPr>
            <a:lvl9pPr marL="3933394" indent="-231376" defTabSz="907831" eaLnBrk="0" fontAlgn="base" hangingPunct="0">
              <a:spcBef>
                <a:spcPct val="0"/>
              </a:spcBef>
              <a:spcAft>
                <a:spcPct val="0"/>
              </a:spcAft>
              <a:defRPr sz="1200">
                <a:solidFill>
                  <a:schemeClr val="tx1"/>
                </a:solidFill>
                <a:latin typeface="Arial" pitchFamily="34" charset="0"/>
              </a:defRPr>
            </a:lvl9pPr>
          </a:lstStyle>
          <a:p>
            <a:fld id="{421CBD41-D04D-4131-BB15-5B6CA4C2FB4A}" type="slidenum">
              <a:rPr lang="de-AT" altLang="en-US" sz="1000">
                <a:solidFill>
                  <a:prstClr val="black"/>
                </a:solidFill>
                <a:latin typeface="Times New Roman" pitchFamily="18" charset="0"/>
              </a:rPr>
              <a:pPr/>
              <a:t>12</a:t>
            </a:fld>
            <a:endParaRPr lang="de-AT" altLang="en-US" sz="1000">
              <a:solidFill>
                <a:prstClr val="black"/>
              </a:solidFill>
              <a:latin typeface="Times New Roman" pitchFamily="18" charset="0"/>
            </a:endParaRPr>
          </a:p>
        </p:txBody>
      </p:sp>
      <p:sp>
        <p:nvSpPr>
          <p:cNvPr id="243715" name="Rectangle 2"/>
          <p:cNvSpPr>
            <a:spLocks noGrp="1" noRot="1" noChangeAspect="1" noChangeArrowheads="1" noTextEdit="1"/>
          </p:cNvSpPr>
          <p:nvPr>
            <p:ph type="sldImg"/>
          </p:nvPr>
        </p:nvSpPr>
        <p:spPr>
          <a:xfrm>
            <a:off x="1181100" y="696913"/>
            <a:ext cx="4648200" cy="3486150"/>
          </a:xfrm>
          <a:ln/>
        </p:spPr>
      </p:sp>
      <p:sp>
        <p:nvSpPr>
          <p:cNvPr id="243716" name="Rectangle 3"/>
          <p:cNvSpPr>
            <a:spLocks noGrp="1" noChangeArrowheads="1"/>
          </p:cNvSpPr>
          <p:nvPr>
            <p:ph type="body" idx="1"/>
          </p:nvPr>
        </p:nvSpPr>
        <p:spPr>
          <a:xfrm>
            <a:off x="933972" y="4417703"/>
            <a:ext cx="5142463" cy="41817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r>
              <a:rPr lang="en-US" sz="1000" dirty="0">
                <a:latin typeface="Arial" panose="020B0604020202020204" pitchFamily="34" charset="0"/>
                <a:cs typeface="Arial" panose="020B0604020202020204" pitchFamily="34" charset="0"/>
              </a:rPr>
              <a:t>The management of IP is based on four main pillars: creation, evaluation, protection and exploitation. </a:t>
            </a:r>
          </a:p>
          <a:p>
            <a:endParaRPr lang="en-GB"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At universities, researchers are free to decide which kind of research they would like to pursue. So creating commercial opportunities in this environment usually means implementing activities that provide high-quality and well-qualified invention disclosures.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Let us start with awareness creation. It is essential that researchers be aware of the importance of technology commercialisation. They must also recognise that they can initiate and support the commercialisation process for the technology they have created.</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Another component is teaching and training. Researchers and administrative staff should be enabled to support the commercialisation in a meaningful way. </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Faculties have to focus on research and teaching. In order to do so, they need IPR support from the university administration for setting up their collaboration contracts with third parties and funding agencies. These contracts need to include suitable IP rules that facilitate subsequent commercialisation.</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Technology scouting is mostly done at universities with a very high commitment to innovation. At these universities TTO staff actively search for technologies with commercial potential. However, there may also be ad hoc external triggers, as technology brokers and companies implementing open innovation approach universities for solutions to commercially relevant problems. </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Some universities offer micro- or seed-funding for technology refinement to increase the probability and potential of these technologies being commercialised. </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the commercialisation succeeds, inventors at universities are usually rewarded financially by receiving a share in the revenues. Some universities have innovation awards</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and organise inventors' days to publicly celebrate their inventors' success and achievements. </a:t>
            </a:r>
          </a:p>
          <a:p>
            <a:pPr marL="171441" indent="-171441">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All these measures pursue one main goal, which is to increase the quantity and quality of the inventions disclosed to the technology transfer office.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the next step, </a:t>
            </a:r>
            <a:r>
              <a:rPr lang="en-US" sz="1000" dirty="0">
                <a:latin typeface="Arial" panose="020B0604020202020204" pitchFamily="34" charset="0"/>
                <a:cs typeface="Arial" panose="020B0604020202020204" pitchFamily="34" charset="0"/>
              </a:rPr>
              <a:t>evaluation, it must be</a:t>
            </a:r>
            <a:r>
              <a:rPr lang="en-GB" sz="1000" dirty="0">
                <a:latin typeface="Arial" panose="020B0604020202020204" pitchFamily="34" charset="0"/>
                <a:cs typeface="Arial" panose="020B0604020202020204" pitchFamily="34" charset="0"/>
              </a:rPr>
              <a:t> ensured that only the most promising projects are approved for </a:t>
            </a:r>
            <a:r>
              <a:rPr lang="en-US" sz="1000" dirty="0">
                <a:latin typeface="Arial" panose="020B0604020202020204" pitchFamily="34" charset="0"/>
                <a:cs typeface="Arial" panose="020B0604020202020204" pitchFamily="34" charset="0"/>
              </a:rPr>
              <a:t>IP protection</a:t>
            </a:r>
            <a:r>
              <a:rPr lang="en-GB" sz="1000" dirty="0">
                <a:latin typeface="Arial" panose="020B0604020202020204" pitchFamily="34" charset="0"/>
                <a:cs typeface="Arial" panose="020B0604020202020204" pitchFamily="34" charset="0"/>
              </a:rPr>
              <a:t>. As resources are limited, it is essential to concentrate on selected cases and on the kind and level of IP protection that is required for commercialisation. Protection ensures that the integrity of the IP is secured and prepares the ground for the </a:t>
            </a:r>
            <a:r>
              <a:rPr lang="en-US" sz="1000" dirty="0">
                <a:latin typeface="Arial" panose="020B0604020202020204" pitchFamily="34" charset="0"/>
                <a:cs typeface="Arial" panose="020B0604020202020204" pitchFamily="34" charset="0"/>
              </a:rPr>
              <a:t>exploitation stage</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Businesses usually focus on supporting their business strategy with the IP they protect, for example the products and services that they sell. Increasingly, the licensing of IP is becoming a part of their overall business strategy. For universities, IPRs are also emerging as a business development tool which can be used to initiate additional collaborative research projects with licensees. In order to maximise the value creation for all parties involved, underused IPRs are licensed to third parties and/or may also establish the basis for spinning out companies. An alternative option for exploitation is to assign/sell the technology to a third party.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Implementation of the necessary tools, processes, recommendations and guidelines is required from the outset, to ensure the quality, transparency and efficiency of the overall IP Management process.</a:t>
            </a:r>
          </a:p>
          <a:p>
            <a:r>
              <a:rPr lang="en-GB" sz="1000" dirty="0">
                <a:latin typeface="Arial" panose="020B0604020202020204" pitchFamily="34" charset="0"/>
                <a:cs typeface="Arial" panose="020B0604020202020204"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izenplatzhalter 2"/>
          <p:cNvSpPr>
            <a:spLocks noGrp="1"/>
          </p:cNvSpPr>
          <p:nvPr>
            <p:ph type="body" idx="1"/>
          </p:nvPr>
        </p:nvSpPr>
        <p:spPr/>
        <p:txBody>
          <a:bodyPr/>
          <a:lstStyle/>
          <a:p>
            <a:r>
              <a:rPr lang="en-GB" altLang="en-US"/>
              <a:t>The legal rights conferred by patents do NOT extend to:</a:t>
            </a:r>
          </a:p>
          <a:p>
            <a:endParaRPr lang="en-GB" altLang="en-US"/>
          </a:p>
          <a:p>
            <a:pPr>
              <a:buFontTx/>
              <a:buChar char="•"/>
            </a:pPr>
            <a:r>
              <a:rPr lang="en-GB" altLang="en-US"/>
              <a:t>acts done privately and for non-commercial purposes </a:t>
            </a:r>
          </a:p>
          <a:p>
            <a:pPr>
              <a:buFontTx/>
              <a:buChar char="•"/>
            </a:pPr>
            <a:r>
              <a:rPr lang="en-GB" altLang="en-US"/>
              <a:t>acts done for experimental purposes relating to the subject matter of the patented invention.</a:t>
            </a:r>
          </a:p>
          <a:p>
            <a:endParaRPr lang="en-GB" altLang="en-US"/>
          </a:p>
          <a:p>
            <a:r>
              <a:rPr lang="en-GB" altLang="en-US"/>
              <a:t>If commercialising your invention means using the intellectual property of others, then you need to have their permission! </a:t>
            </a:r>
          </a:p>
          <a:p>
            <a:endParaRPr lang="en-GB" altLang="en-US" b="1"/>
          </a:p>
          <a:p>
            <a:r>
              <a:rPr lang="en-GB" altLang="en-US" b="1"/>
              <a:t>To make sure that your invention really is yours, you need to carry out a</a:t>
            </a:r>
            <a:r>
              <a:rPr lang="en-GB" altLang="en-US"/>
              <a:t> </a:t>
            </a:r>
            <a:r>
              <a:rPr lang="en-GB" altLang="en-US" b="1"/>
              <a:t>patent search</a:t>
            </a:r>
            <a:r>
              <a:rPr lang="en-GB" altLang="en-US"/>
              <a:t>. If you are not a patent expert, ask a patent professional, e.g. a patent attorney.</a:t>
            </a:r>
          </a:p>
          <a:p>
            <a:r>
              <a:rPr lang="en-GB" altLang="en-US"/>
              <a:t>It is best to perform the patent search before starting development in order not to waste time and effort!</a:t>
            </a:r>
          </a:p>
          <a:p>
            <a:endParaRPr lang="en-GB" altLang="en-US"/>
          </a:p>
          <a:p>
            <a:pPr>
              <a:lnSpc>
                <a:spcPct val="90000"/>
              </a:lnSpc>
            </a:pPr>
            <a:r>
              <a:rPr lang="en-GB" altLang="en-US"/>
              <a:t>Patent applications can be filed by the inventor or the inventor's employer. </a:t>
            </a:r>
            <a:r>
              <a:rPr lang="en-GB" altLang="en-US" b="1"/>
              <a:t>Inventions are usually the property of the company that employs the inventor. </a:t>
            </a:r>
          </a:p>
          <a:p>
            <a:pPr>
              <a:lnSpc>
                <a:spcPct val="90000"/>
              </a:lnSpc>
            </a:pPr>
            <a:r>
              <a:rPr lang="en-GB" altLang="en-US"/>
              <a:t>This also holds true for university researchers in many – but not all – countries. </a:t>
            </a:r>
          </a:p>
        </p:txBody>
      </p:sp>
      <p:sp>
        <p:nvSpPr>
          <p:cNvPr id="460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9701CFC5-8420-445D-B5FD-681105569345}" type="slidenum">
              <a:rPr lang="de-DE" altLang="en-US"/>
              <a:pPr/>
              <a:t>13</a:t>
            </a:fld>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Rectangle 3"/>
          <p:cNvSpPr>
            <a:spLocks noGrp="1"/>
          </p:cNvSpPr>
          <p:nvPr>
            <p:ph type="body" idx="1"/>
          </p:nvPr>
        </p:nvSpPr>
        <p:spPr/>
        <p:txBody>
          <a:bodyPr/>
          <a:lstStyle/>
          <a:p>
            <a:pPr>
              <a:buFontTx/>
              <a:buChar char="•"/>
            </a:pPr>
            <a:r>
              <a:rPr lang="en-GB" altLang="en-US"/>
              <a:t>Bibliographic information: </a:t>
            </a:r>
          </a:p>
          <a:p>
            <a:pPr lvl="1"/>
            <a:r>
              <a:rPr lang="en-GB" altLang="en-US"/>
              <a:t>Who applied for the patent, who invented it, etc. - the technology class is very useful for searching (discussed later)</a:t>
            </a:r>
          </a:p>
          <a:p>
            <a:pPr>
              <a:buFontTx/>
              <a:buChar char="•"/>
            </a:pPr>
            <a:r>
              <a:rPr lang="en-GB" altLang="en-US"/>
              <a:t>Abstract: </a:t>
            </a:r>
          </a:p>
          <a:p>
            <a:pPr lvl="1"/>
            <a:r>
              <a:rPr lang="en-GB" altLang="en-US"/>
              <a:t>Useful to search for patents and quickly browse through search results.</a:t>
            </a:r>
          </a:p>
          <a:p>
            <a:pPr>
              <a:buFontTx/>
              <a:buChar char="•"/>
            </a:pPr>
            <a:r>
              <a:rPr lang="en-GB" altLang="en-US"/>
              <a:t>Description: </a:t>
            </a:r>
          </a:p>
          <a:p>
            <a:pPr lvl="1"/>
            <a:r>
              <a:rPr lang="en-GB" altLang="en-US"/>
              <a:t>Contains a full and detailed description of the invention so that others can understand and replicate it.</a:t>
            </a:r>
          </a:p>
          <a:p>
            <a:pPr>
              <a:buFontTx/>
              <a:buChar char="•"/>
            </a:pPr>
            <a:r>
              <a:rPr lang="en-GB" altLang="en-US"/>
              <a:t>Claims: </a:t>
            </a:r>
          </a:p>
          <a:p>
            <a:pPr lvl="1"/>
            <a:r>
              <a:rPr lang="en-GB" altLang="en-US"/>
              <a:t>Define the scope of patent protection.</a:t>
            </a:r>
          </a:p>
          <a:p>
            <a:pPr>
              <a:buFontTx/>
              <a:buChar char="•"/>
            </a:pPr>
            <a:r>
              <a:rPr lang="en-GB" altLang="en-US"/>
              <a:t>Drawings: </a:t>
            </a:r>
          </a:p>
          <a:p>
            <a:pPr lvl="1"/>
            <a:r>
              <a:rPr lang="en-GB" altLang="en-US"/>
              <a:t>Help with understanding and interpreting the claims and the description.</a:t>
            </a:r>
          </a:p>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izenplatzhalter 2"/>
          <p:cNvSpPr>
            <a:spLocks noGrp="1"/>
          </p:cNvSpPr>
          <p:nvPr>
            <p:ph type="body" idx="1"/>
          </p:nvPr>
        </p:nvSpPr>
        <p:spPr/>
        <p:txBody>
          <a:bodyPr/>
          <a:lstStyle/>
          <a:p>
            <a:pPr>
              <a:lnSpc>
                <a:spcPct val="80000"/>
              </a:lnSpc>
            </a:pPr>
            <a:r>
              <a:rPr lang="en-US" altLang="en-US"/>
              <a:t>This slide shows the </a:t>
            </a:r>
            <a:r>
              <a:rPr lang="en-US" altLang="en-US" u="sng"/>
              <a:t>front page</a:t>
            </a:r>
            <a:r>
              <a:rPr lang="en-US" altLang="en-US"/>
              <a:t> of a sample patent as published. </a:t>
            </a:r>
          </a:p>
          <a:p>
            <a:pPr>
              <a:lnSpc>
                <a:spcPct val="80000"/>
              </a:lnSpc>
            </a:pPr>
            <a:endParaRPr lang="en-US" altLang="en-US"/>
          </a:p>
          <a:p>
            <a:pPr>
              <a:lnSpc>
                <a:spcPct val="80000"/>
              </a:lnSpc>
            </a:pPr>
            <a:r>
              <a:rPr lang="en-US" altLang="en-US"/>
              <a:t>The patent was applied for by Cetus Corporation, the employer of inventor Kary Mullis, who invented the Polymerase chain reaction, a basic tool of biotechnology.</a:t>
            </a:r>
          </a:p>
          <a:p>
            <a:pPr>
              <a:lnSpc>
                <a:spcPct val="80000"/>
              </a:lnSpc>
            </a:pPr>
            <a:endParaRPr lang="en-US" altLang="en-US"/>
          </a:p>
          <a:p>
            <a:pPr>
              <a:lnSpc>
                <a:spcPct val="80000"/>
              </a:lnSpc>
            </a:pPr>
            <a:r>
              <a:rPr lang="en-US" altLang="en-US"/>
              <a:t>Before the European Patent was granted, Cetus Corporation sold it and other related patents to Hoffmann-La Roche AG (reportedly for approximately USD 300 million). This is why the document shows Hoffmann-La Roche as the proprietor.</a:t>
            </a:r>
          </a:p>
          <a:p>
            <a:pPr>
              <a:lnSpc>
                <a:spcPct val="80000"/>
              </a:lnSpc>
            </a:pPr>
            <a:endParaRPr lang="en-US" altLang="en-US"/>
          </a:p>
          <a:p>
            <a:pPr>
              <a:lnSpc>
                <a:spcPct val="80000"/>
              </a:lnSpc>
            </a:pPr>
            <a:r>
              <a:rPr lang="en-US" altLang="en-US"/>
              <a:t>The inventor was awarded the Nobel Prize in Chemistry in 1993.</a:t>
            </a:r>
          </a:p>
        </p:txBody>
      </p:sp>
      <p:sp>
        <p:nvSpPr>
          <p:cNvPr id="5017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E841EC0F-0CD6-4BEC-93EC-F4EFD53A6A7F}" type="slidenum">
              <a:rPr lang="de-DE" altLang="en-US"/>
              <a:pPr/>
              <a:t>15</a:t>
            </a:fld>
            <a:endParaRPr lang="de-D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2889EA1-1896-4573-B6F3-6501900CF82E}" type="slidenum">
              <a:rPr lang="en-US" altLang="en-US"/>
              <a:pPr/>
              <a:t>16</a:t>
            </a:fld>
            <a:endParaRPr lang="en-US" alt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Rectangle 3"/>
          <p:cNvSpPr>
            <a:spLocks noGrp="1" noChangeArrowheads="1"/>
          </p:cNvSpPr>
          <p:nvPr>
            <p:ph type="body" idx="1"/>
          </p:nvPr>
        </p:nvSpPr>
        <p:spPr/>
        <p:txBody>
          <a:bodyPr/>
          <a:lstStyle/>
          <a:p>
            <a:pPr>
              <a:lnSpc>
                <a:spcPct val="80000"/>
              </a:lnSpc>
            </a:pPr>
            <a:r>
              <a:rPr lang="en-GB" altLang="en-US"/>
              <a:t>This slide shows the typical structure of a description in a patent. The description relates to the drawings. Often a picture is worth a thousand words!</a:t>
            </a:r>
          </a:p>
          <a:p>
            <a:pPr>
              <a:lnSpc>
                <a:spcPct val="80000"/>
              </a:lnSpc>
            </a:pPr>
            <a:endParaRPr lang="en-GB" altLang="en-US" b="1"/>
          </a:p>
          <a:p>
            <a:pPr>
              <a:lnSpc>
                <a:spcPct val="80000"/>
              </a:lnSpc>
            </a:pPr>
            <a:r>
              <a:rPr lang="en-GB" altLang="en-US"/>
              <a:t>The invention shown is from the UK. It can be found in patent application GB360253, which was filed in 1930.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4" name="Notizenplatzhalter 2"/>
          <p:cNvSpPr>
            <a:spLocks noGrp="1"/>
          </p:cNvSpPr>
          <p:nvPr>
            <p:ph type="body" idx="1"/>
          </p:nvPr>
        </p:nvSpPr>
        <p:spPr/>
        <p:txBody>
          <a:bodyPr/>
          <a:lstStyle/>
          <a:p>
            <a:pPr>
              <a:lnSpc>
                <a:spcPct val="90000"/>
              </a:lnSpc>
            </a:pPr>
            <a:r>
              <a:rPr lang="en-US" altLang="en-US" dirty="0"/>
              <a:t>This slide refers to patent applications filed with the European Patent Office (under the European Patent Convention, or EPC). </a:t>
            </a:r>
          </a:p>
          <a:p>
            <a:pPr>
              <a:lnSpc>
                <a:spcPct val="90000"/>
              </a:lnSpc>
            </a:pPr>
            <a:endParaRPr lang="en-US" altLang="en-US" b="1" dirty="0"/>
          </a:p>
          <a:p>
            <a:pPr>
              <a:lnSpc>
                <a:spcPct val="90000"/>
              </a:lnSpc>
            </a:pPr>
            <a:r>
              <a:rPr lang="en-US" altLang="en-US" b="1" dirty="0"/>
              <a:t>The patent will cover only those aspects of your invention that are new and inventive.</a:t>
            </a:r>
            <a:endParaRPr lang="en-US" altLang="en-US" dirty="0"/>
          </a:p>
          <a:p>
            <a:pPr>
              <a:lnSpc>
                <a:spcPct val="90000"/>
              </a:lnSpc>
            </a:pPr>
            <a:endParaRPr lang="en-US" altLang="en-US" dirty="0"/>
          </a:p>
          <a:p>
            <a:r>
              <a:rPr lang="en-US" altLang="en-US" b="1" dirty="0"/>
              <a:t>Note: The USA has a one-year grace period</a:t>
            </a:r>
            <a:r>
              <a:rPr lang="en-US" altLang="en-US" dirty="0"/>
              <a:t> – you can apply for a US patent up to one year </a:t>
            </a:r>
            <a:r>
              <a:rPr lang="en-US" altLang="en-US" b="1" dirty="0"/>
              <a:t>after</a:t>
            </a:r>
            <a:r>
              <a:rPr lang="en-US" altLang="en-US" dirty="0"/>
              <a:t> having disclosed the invention to the public.</a:t>
            </a:r>
          </a:p>
          <a:p>
            <a:endParaRPr lang="en-US" altLang="en-US" dirty="0"/>
          </a:p>
          <a:p>
            <a:pPr>
              <a:lnSpc>
                <a:spcPct val="90000"/>
              </a:lnSpc>
            </a:pPr>
            <a:r>
              <a:rPr lang="en-US" altLang="en-US" dirty="0"/>
              <a:t>Inventions must have an industrial application in order to be patentable. However, the patent office does not examine whether the invention is of economic value. This requirement is only very rarely a practical hurdle for patent applications (exceptions exist for example in some fields of biotechnology).</a:t>
            </a:r>
          </a:p>
          <a:p>
            <a:pPr>
              <a:lnSpc>
                <a:spcPct val="90000"/>
              </a:lnSpc>
            </a:pPr>
            <a:endParaRPr lang="en-US" altLang="en-US" dirty="0"/>
          </a:p>
        </p:txBody>
      </p:sp>
      <p:sp>
        <p:nvSpPr>
          <p:cNvPr id="5427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E1A1B9C-D1DD-4D82-B4DE-9C316EEF27EF}" type="slidenum">
              <a:rPr lang="de-DE" altLang="en-US"/>
              <a:pPr/>
              <a:t>17</a:t>
            </a:fld>
            <a:endParaRPr lang="de-D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izenplatzhalter 2"/>
          <p:cNvSpPr>
            <a:spLocks noGrp="1"/>
          </p:cNvSpPr>
          <p:nvPr>
            <p:ph type="body" idx="1"/>
          </p:nvPr>
        </p:nvSpPr>
        <p:spPr/>
        <p:txBody>
          <a:bodyPr/>
          <a:lstStyle/>
          <a:p>
            <a:r>
              <a:rPr lang="en-US" altLang="en-US"/>
              <a:t>Remember the "social contract"? If you have already revealed your invention to the public, you will have nothing to "trade", so you won't get a patent. </a:t>
            </a:r>
            <a:r>
              <a:rPr lang="en-US" altLang="en-US" b="1"/>
              <a:t>It does not matter if it was you who made the invention public!</a:t>
            </a:r>
          </a:p>
          <a:p>
            <a:endParaRPr lang="en-US" altLang="en-US"/>
          </a:p>
          <a:p>
            <a:r>
              <a:rPr lang="en-US" altLang="en-US"/>
              <a:t>There is no problem if you present/publishing/sell your invention AFTER you have filed the patent application.</a:t>
            </a:r>
          </a:p>
          <a:p>
            <a:endParaRPr lang="en-US" altLang="en-US"/>
          </a:p>
          <a:p>
            <a:r>
              <a:rPr lang="en-US" altLang="en-US"/>
              <a:t>If you need to talk to potential customers or investors before filing a patent application, sign a </a:t>
            </a:r>
            <a:r>
              <a:rPr lang="en-US" altLang="en-US" b="1"/>
              <a:t>non-disclosure agreement </a:t>
            </a:r>
            <a:r>
              <a:rPr lang="en-US" altLang="en-US"/>
              <a:t>(NDA) with them first!</a:t>
            </a:r>
          </a:p>
        </p:txBody>
      </p:sp>
      <p:sp>
        <p:nvSpPr>
          <p:cNvPr id="5632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F2C2B5F-CD3D-47A9-8FBC-EB867597EEAC}" type="slidenum">
              <a:rPr lang="de-DE" altLang="en-US"/>
              <a:pPr/>
              <a:t>18</a:t>
            </a:fld>
            <a:endParaRPr lang="de-D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0" name="Notizenplatzhalter 2"/>
          <p:cNvSpPr>
            <a:spLocks noGrp="1"/>
          </p:cNvSpPr>
          <p:nvPr>
            <p:ph type="body" idx="1"/>
          </p:nvPr>
        </p:nvSpPr>
        <p:spPr/>
        <p:txBody>
          <a:bodyPr/>
          <a:lstStyle/>
          <a:p>
            <a:r>
              <a:rPr lang="en-US" altLang="en-US" dirty="0">
                <a:solidFill>
                  <a:srgbClr val="000000"/>
                </a:solidFill>
              </a:rPr>
              <a:t>Within one year of the first filing of a patent application, applicants may file an application for the same invention with other patent offices. Such inventions are treated as if they were filed on the date of the first application (for the purposes of examining novelty and inventive step).</a:t>
            </a:r>
          </a:p>
          <a:p>
            <a:endParaRPr lang="en-US" altLang="en-US" dirty="0">
              <a:solidFill>
                <a:srgbClr val="000000"/>
              </a:solidFill>
            </a:endParaRPr>
          </a:p>
          <a:p>
            <a:r>
              <a:rPr lang="en-US" altLang="en-US" dirty="0">
                <a:solidFill>
                  <a:srgbClr val="000000"/>
                </a:solidFill>
              </a:rPr>
              <a:t>PCT applications can be filed at a national patent office, the EPO or with the World International Property Organization direct.</a:t>
            </a:r>
          </a:p>
          <a:p>
            <a:endParaRPr lang="en-US" altLang="en-US" dirty="0">
              <a:solidFill>
                <a:srgbClr val="000000"/>
              </a:solidFill>
            </a:endParaRPr>
          </a:p>
          <a:p>
            <a:r>
              <a:rPr lang="en-US" altLang="en-US" dirty="0"/>
              <a:t>The PCT procedure allows for a single application which is later split into many national patent applications. The EPO accepts patent applications filed under the PCT in its capacity as a receiving office, international searching authority, international preliminary examining authority and/or designated or elected office. However, it is important to stress that there is no such thing as an "international patent".</a:t>
            </a:r>
          </a:p>
          <a:p>
            <a:endParaRPr lang="en-US" altLang="en-US" dirty="0">
              <a:solidFill>
                <a:srgbClr val="000000"/>
              </a:solidFill>
            </a:endParaRPr>
          </a:p>
          <a:p>
            <a:r>
              <a:rPr lang="en-US" altLang="en-US" dirty="0">
                <a:solidFill>
                  <a:srgbClr val="000000"/>
                </a:solidFill>
              </a:rPr>
              <a:t>There is no international patent as such, but there is such a thing as an international patent application procedure!</a:t>
            </a:r>
          </a:p>
          <a:p>
            <a:endParaRPr lang="en-US" altLang="en-US" dirty="0">
              <a:solidFill>
                <a:srgbClr val="000000"/>
              </a:solidFill>
            </a:endParaRPr>
          </a:p>
        </p:txBody>
      </p:sp>
      <p:sp>
        <p:nvSpPr>
          <p:cNvPr id="5837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AB3EDAB-A0A1-400E-A910-1496DD0DCE8B}" type="slidenum">
              <a:rPr lang="de-DE" altLang="en-US"/>
              <a:pPr/>
              <a:t>19</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AD284E88-61CB-40AB-9CA5-29916286DEF3}" type="slidenum">
              <a:rPr lang="en-US" smtClean="0"/>
              <a:pPr/>
              <a:t>2</a:t>
            </a:fld>
            <a:endParaRPr lang="en-US"/>
          </a:p>
        </p:txBody>
      </p:sp>
    </p:spTree>
    <p:extLst>
      <p:ext uri="{BB962C8B-B14F-4D97-AF65-F5344CB8AC3E}">
        <p14:creationId xmlns:p14="http://schemas.microsoft.com/office/powerpoint/2010/main" xmlns="" val="132201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izenplatzhalter 2"/>
          <p:cNvSpPr>
            <a:spLocks noGrp="1"/>
          </p:cNvSpPr>
          <p:nvPr>
            <p:ph type="body" idx="1"/>
          </p:nvPr>
        </p:nvSpPr>
        <p:spPr/>
        <p:txBody>
          <a:bodyPr/>
          <a:lstStyle/>
          <a:p>
            <a:pPr>
              <a:lnSpc>
                <a:spcPct val="70000"/>
              </a:lnSpc>
            </a:pPr>
            <a:r>
              <a:rPr lang="en-US" altLang="en-US"/>
              <a:t>The search report is usually created before the patent application is published. </a:t>
            </a:r>
          </a:p>
          <a:p>
            <a:pPr>
              <a:lnSpc>
                <a:spcPct val="70000"/>
              </a:lnSpc>
            </a:pPr>
            <a:r>
              <a:rPr lang="en-US" altLang="en-US"/>
              <a:t>Applicants can withdraw their application at any time, e.g. if conflicting prior art is found. </a:t>
            </a:r>
          </a:p>
          <a:p>
            <a:pPr>
              <a:lnSpc>
                <a:spcPct val="70000"/>
              </a:lnSpc>
            </a:pPr>
            <a:r>
              <a:rPr lang="en-US" altLang="en-US"/>
              <a:t>If applications are withdrawn early enough, then the application is not published.</a:t>
            </a:r>
          </a:p>
          <a:p>
            <a:pPr>
              <a:lnSpc>
                <a:spcPct val="70000"/>
              </a:lnSpc>
            </a:pPr>
            <a:endParaRPr lang="en-US" altLang="en-US"/>
          </a:p>
          <a:p>
            <a:pPr>
              <a:lnSpc>
                <a:spcPct val="70000"/>
              </a:lnSpc>
            </a:pPr>
            <a:r>
              <a:rPr lang="en-US" altLang="en-US"/>
              <a:t>During the opposition period, third parties can oppose the patent on the grounds that it should not have been granted (opposition grounds are limited).</a:t>
            </a:r>
          </a:p>
          <a:p>
            <a:pPr>
              <a:lnSpc>
                <a:spcPct val="70000"/>
              </a:lnSpc>
            </a:pPr>
            <a:endParaRPr lang="en-US" altLang="en-US"/>
          </a:p>
          <a:p>
            <a:pPr>
              <a:lnSpc>
                <a:spcPct val="70000"/>
              </a:lnSpc>
            </a:pPr>
            <a:r>
              <a:rPr lang="en-US" altLang="en-US"/>
              <a:t>The reasons for the long time taken to grant a patent (not just at the EPO, but at most other patent offices too):</a:t>
            </a:r>
          </a:p>
          <a:p>
            <a:pPr>
              <a:lnSpc>
                <a:spcPct val="70000"/>
              </a:lnSpc>
            </a:pPr>
            <a:r>
              <a:rPr lang="en-US" altLang="en-US"/>
              <a:t> </a:t>
            </a:r>
          </a:p>
          <a:p>
            <a:pPr>
              <a:lnSpc>
                <a:spcPct val="70000"/>
              </a:lnSpc>
              <a:buFontTx/>
              <a:buChar char="-"/>
            </a:pPr>
            <a:r>
              <a:rPr lang="en-US" altLang="en-US"/>
              <a:t>applicants have a long time to respond to communications from the patent office</a:t>
            </a:r>
            <a:endParaRPr lang="de-DE" altLang="en-US"/>
          </a:p>
          <a:p>
            <a:pPr>
              <a:lnSpc>
                <a:spcPct val="70000"/>
              </a:lnSpc>
              <a:buFontTx/>
              <a:buChar char="-"/>
            </a:pPr>
            <a:r>
              <a:rPr lang="en-GB" altLang="en-US"/>
              <a:t>there is a substantial backlog of applications due to a surge in patenting activity and international patenting</a:t>
            </a:r>
          </a:p>
          <a:p>
            <a:pPr>
              <a:lnSpc>
                <a:spcPct val="70000"/>
              </a:lnSpc>
              <a:buFontTx/>
              <a:buChar char="-"/>
            </a:pPr>
            <a:endParaRPr lang="en-GB" altLang="en-US"/>
          </a:p>
          <a:p>
            <a:pPr>
              <a:lnSpc>
                <a:spcPct val="70000"/>
              </a:lnSpc>
            </a:pPr>
            <a:r>
              <a:rPr lang="en-GB" altLang="en-US"/>
              <a:t>A published patent application will provide some limited protection even before it is granted (see Art. 67 EPC).</a:t>
            </a:r>
          </a:p>
        </p:txBody>
      </p:sp>
      <p:sp>
        <p:nvSpPr>
          <p:cNvPr id="6041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315F3536-56C8-4B2C-8E45-FD906BC1F616}" type="slidenum">
              <a:rPr lang="de-DE" altLang="en-US"/>
              <a:pPr/>
              <a:t>20</a:t>
            </a:fld>
            <a:endParaRPr lang="de-D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izenplatzhalter 2"/>
          <p:cNvSpPr>
            <a:spLocks noGrp="1"/>
          </p:cNvSpPr>
          <p:nvPr>
            <p:ph type="body" idx="1"/>
          </p:nvPr>
        </p:nvSpPr>
        <p:spPr/>
        <p:txBody>
          <a:bodyPr/>
          <a:lstStyle/>
          <a:p>
            <a:r>
              <a:rPr lang="en-GB" altLang="en-US"/>
              <a:t>Patent applications are always published 18 months after the date of filing, when they become available on free internet databases.</a:t>
            </a:r>
          </a:p>
          <a:p>
            <a:endParaRPr lang="en-GB" altLang="en-US"/>
          </a:p>
          <a:p>
            <a:r>
              <a:rPr lang="en-GB" altLang="en-US"/>
              <a:t>Patent applications may </a:t>
            </a:r>
            <a:r>
              <a:rPr lang="en-GB" altLang="en-US" b="1"/>
              <a:t>also</a:t>
            </a:r>
            <a:r>
              <a:rPr lang="en-GB" altLang="en-US"/>
              <a:t> offer a certain amount of protection, as competitors may well assume that the patent will be granted and might thus be discouraged from investing in commercialising a potentially infringing product. </a:t>
            </a:r>
          </a:p>
          <a:p>
            <a:endParaRPr lang="en-GB" altLang="en-US"/>
          </a:p>
          <a:p>
            <a:r>
              <a:rPr lang="en-GB" altLang="en-US"/>
              <a:t>Furthermore, some legal protection is also offered (see background notes).</a:t>
            </a:r>
          </a:p>
          <a:p>
            <a:endParaRPr lang="en-GB" altLang="en-US"/>
          </a:p>
          <a:p>
            <a:r>
              <a:rPr lang="en-GB" altLang="en-US"/>
              <a:t>Notes: </a:t>
            </a:r>
          </a:p>
          <a:p>
            <a:pPr>
              <a:buFontTx/>
              <a:buChar char="-"/>
            </a:pPr>
            <a:r>
              <a:rPr lang="en-GB" altLang="en-US"/>
              <a:t>While patents are generally considered to be very strong and enforceable rights, even granted patents can be found to be invalid in court proceedings (i.e. although a patent office might have granted a patent in the first place, judges might later find that they should not have done so).</a:t>
            </a:r>
          </a:p>
          <a:p>
            <a:pPr>
              <a:buFontTx/>
              <a:buChar char="-"/>
            </a:pPr>
            <a:r>
              <a:rPr lang="en-GB" altLang="en-US"/>
              <a:t>Enforcing patent rights may mean going to court, and this can be costly.</a:t>
            </a:r>
          </a:p>
        </p:txBody>
      </p:sp>
      <p:sp>
        <p:nvSpPr>
          <p:cNvPr id="6963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A78E508-E57C-4EE9-9CD1-A3903EA1C50B}" type="slidenum">
              <a:rPr lang="de-DE" altLang="en-US"/>
              <a:pPr/>
              <a:t>21</a:t>
            </a:fld>
            <a:endParaRPr lang="de-D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2" name="Notizenplatzhalter 2"/>
          <p:cNvSpPr>
            <a:spLocks noGrp="1"/>
          </p:cNvSpPr>
          <p:nvPr>
            <p:ph type="body" idx="1"/>
          </p:nvPr>
        </p:nvSpPr>
        <p:spPr/>
        <p:txBody>
          <a:bodyPr/>
          <a:lstStyle/>
          <a:p>
            <a:r>
              <a:rPr lang="en-GB" altLang="en-US"/>
              <a:t>Information disclosure:</a:t>
            </a:r>
          </a:p>
          <a:p>
            <a:pPr>
              <a:buFontTx/>
              <a:buChar char="-"/>
            </a:pPr>
            <a:r>
              <a:rPr lang="en-GB" altLang="en-US"/>
              <a:t>the invention can be published in any newspaper, magazine, journal, book or public prior art database.</a:t>
            </a:r>
          </a:p>
          <a:p>
            <a:pPr>
              <a:buFontTx/>
              <a:buChar char="-"/>
            </a:pPr>
            <a:r>
              <a:rPr lang="en-GB" altLang="en-US"/>
              <a:t>publication prevents others from applying for a patent on the same invention and will thus keep the invention "patent-free" (however, other prior patents might effectively block its use).</a:t>
            </a:r>
          </a:p>
          <a:p>
            <a:pPr>
              <a:buFontTx/>
              <a:buChar char="-"/>
            </a:pPr>
            <a:endParaRPr lang="en-GB" altLang="en-US"/>
          </a:p>
          <a:p>
            <a:r>
              <a:rPr lang="en-GB" altLang="en-US"/>
              <a:t>Trade secrets: </a:t>
            </a:r>
          </a:p>
          <a:p>
            <a:pPr>
              <a:buFontTx/>
              <a:buChar char="-"/>
            </a:pPr>
            <a:r>
              <a:rPr lang="en-GB" altLang="en-US"/>
              <a:t>frequently used, especially for inventions that do not qualify for patent protection and for production processes that cannot be reverse-engineered by analysing the end product. In the latter case, patent infringement would be very difficult to prove and thus patents might be ineffective.</a:t>
            </a:r>
          </a:p>
          <a:p>
            <a:pPr>
              <a:buFontTx/>
              <a:buChar char="-"/>
            </a:pPr>
            <a:r>
              <a:rPr lang="en-GB" altLang="en-US"/>
              <a:t>on average, detailed technological information leaks out within a year.</a:t>
            </a:r>
          </a:p>
          <a:p>
            <a:endParaRPr lang="en-GB" altLang="en-US"/>
          </a:p>
          <a:p>
            <a:r>
              <a:rPr lang="en-GB" altLang="en-US"/>
              <a:t>Additional, complementary means of protecting inventions: </a:t>
            </a:r>
            <a:r>
              <a:rPr lang="en-GB" altLang="en-US" b="1"/>
              <a:t>lead-time advantages (time-to-market)</a:t>
            </a:r>
            <a:r>
              <a:rPr lang="en-GB" altLang="en-US"/>
              <a:t>, learning curve effects, network effects (i.e. creating a user base), customer relations, etc. In surveys, these options are found to be </a:t>
            </a:r>
            <a:r>
              <a:rPr lang="en-GB" altLang="en-US" b="1"/>
              <a:t>at least as important as patent protection and other legal instruments.</a:t>
            </a:r>
          </a:p>
          <a:p>
            <a:endParaRPr lang="en-GB" altLang="en-US"/>
          </a:p>
        </p:txBody>
      </p:sp>
      <p:sp>
        <p:nvSpPr>
          <p:cNvPr id="7168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4E0B7E9B-965A-4B73-8EE9-72D775C023ED}" type="slidenum">
              <a:rPr lang="de-DE" altLang="en-US"/>
              <a:pPr/>
              <a:t>22</a:t>
            </a:fld>
            <a:endParaRPr lang="de-DE"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0" name="Notizenplatzhalter 2"/>
          <p:cNvSpPr>
            <a:spLocks noGrp="1"/>
          </p:cNvSpPr>
          <p:nvPr>
            <p:ph type="body" idx="1"/>
          </p:nvPr>
        </p:nvSpPr>
        <p:spPr/>
        <p:txBody>
          <a:bodyPr/>
          <a:lstStyle/>
          <a:p>
            <a:r>
              <a:rPr lang="en-US" altLang="en-US" dirty="0"/>
              <a:t>Most patents are worth less than EUR 300 000, but 1 out of every 100 is worth more than EUR 100 million (European PATVAL study).</a:t>
            </a:r>
          </a:p>
          <a:p>
            <a:endParaRPr lang="en-US" altLang="en-US" dirty="0"/>
          </a:p>
          <a:p>
            <a:r>
              <a:rPr lang="en-US" altLang="en-US" dirty="0"/>
              <a:t>Universities in the USA receive approximately USD 1 500 million - about 3% of their annual research budget – from patent licensing fees (AUTM US Licensing Survey 2004).</a:t>
            </a:r>
          </a:p>
          <a:p>
            <a:endParaRPr lang="en-US" altLang="en-US" dirty="0"/>
          </a:p>
          <a:p>
            <a:r>
              <a:rPr lang="en-US" altLang="en-US" dirty="0"/>
              <a:t>Results from a survey of more than 7 000 patents:</a:t>
            </a:r>
          </a:p>
          <a:p>
            <a:r>
              <a:rPr lang="en-US" altLang="en-US" dirty="0"/>
              <a:t>							% of all patents</a:t>
            </a:r>
          </a:p>
          <a:p>
            <a:r>
              <a:rPr lang="en-US" altLang="en-US" dirty="0"/>
              <a:t>Protection of own products/processes	50%</a:t>
            </a:r>
          </a:p>
          <a:p>
            <a:r>
              <a:rPr lang="en-US" altLang="en-US" dirty="0"/>
              <a:t>Licensing only			  		6%</a:t>
            </a:r>
          </a:p>
          <a:p>
            <a:r>
              <a:rPr lang="en-US" altLang="en-US" dirty="0"/>
              <a:t>Licensing and use			  		4%</a:t>
            </a:r>
          </a:p>
          <a:p>
            <a:r>
              <a:rPr lang="en-US" altLang="en-US" dirty="0"/>
              <a:t>Cross-licensing			  		3%</a:t>
            </a:r>
          </a:p>
          <a:p>
            <a:r>
              <a:rPr lang="en-US" altLang="en-US" dirty="0"/>
              <a:t>Blocking competitors				19%</a:t>
            </a:r>
          </a:p>
          <a:p>
            <a:r>
              <a:rPr lang="en-US" altLang="en-US" dirty="0"/>
              <a:t>Not (yet) used					17%</a:t>
            </a:r>
          </a:p>
          <a:p>
            <a:endParaRPr lang="en-US" altLang="en-US" dirty="0"/>
          </a:p>
          <a:p>
            <a:r>
              <a:rPr lang="en-US" altLang="en-US" dirty="0"/>
              <a:t>(Substantial differences by country, industry sector and company size)</a:t>
            </a:r>
          </a:p>
          <a:p>
            <a:r>
              <a:rPr lang="en-US" altLang="en-US" dirty="0"/>
              <a:t>Source: </a:t>
            </a:r>
            <a:r>
              <a:rPr lang="en-US" altLang="en-US" dirty="0" err="1"/>
              <a:t>Giuri</a:t>
            </a:r>
            <a:r>
              <a:rPr lang="en-US" altLang="en-US" dirty="0"/>
              <a:t> et al., 2007.</a:t>
            </a:r>
          </a:p>
          <a:p>
            <a:endParaRPr lang="en-US" altLang="en-US" dirty="0"/>
          </a:p>
          <a:p>
            <a:r>
              <a:rPr lang="en-US" altLang="en-US" dirty="0"/>
              <a:t>Cross-licensing is very important for certain industries. Remember the mobile phone example: a common mobile phone has to use technology protected by so many patents that most mobile phone companies have made cross-licensing agreements to allow each other to use their respective patents.</a:t>
            </a:r>
          </a:p>
          <a:p>
            <a:endParaRPr lang="en-US" altLang="en-US" dirty="0"/>
          </a:p>
        </p:txBody>
      </p:sp>
      <p:sp>
        <p:nvSpPr>
          <p:cNvPr id="7373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85618343-B332-4DF0-9790-C6A5AF4C0424}" type="slidenum">
              <a:rPr lang="de-DE" altLang="en-US"/>
              <a:pPr/>
              <a:t>23</a:t>
            </a:fld>
            <a:endParaRPr lang="de-D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2" name="Notizenplatzhalter 2"/>
          <p:cNvSpPr>
            <a:spLocks noGrp="1"/>
          </p:cNvSpPr>
          <p:nvPr>
            <p:ph type="body" idx="1"/>
          </p:nvPr>
        </p:nvSpPr>
        <p:spPr/>
        <p:txBody>
          <a:bodyPr/>
          <a:lstStyle/>
          <a:p>
            <a:r>
              <a:rPr lang="en-GB" altLang="en-US" dirty="0"/>
              <a:t>Patent strategy should support a company's overall strategy.</a:t>
            </a:r>
          </a:p>
          <a:p>
            <a:endParaRPr lang="en-GB" altLang="en-US" dirty="0"/>
          </a:p>
          <a:p>
            <a:r>
              <a:rPr lang="en-GB" altLang="en-US" b="1" dirty="0"/>
              <a:t>Offensive: </a:t>
            </a:r>
            <a:r>
              <a:rPr lang="en-GB" altLang="en-US" dirty="0"/>
              <a:t>e.g. actively searching for companies infringing the patents</a:t>
            </a:r>
          </a:p>
          <a:p>
            <a:r>
              <a:rPr lang="en-GB" altLang="en-US" b="1" dirty="0"/>
              <a:t>Defensive: </a:t>
            </a:r>
            <a:r>
              <a:rPr lang="en-GB" altLang="en-US" dirty="0"/>
              <a:t>e.g. publishing instead of patenting</a:t>
            </a:r>
          </a:p>
          <a:p>
            <a:r>
              <a:rPr lang="en-GB" altLang="en-US" b="1" dirty="0"/>
              <a:t>Internationalisation: </a:t>
            </a:r>
            <a:r>
              <a:rPr lang="en-GB" altLang="en-US" dirty="0"/>
              <a:t>Patents are territorial rights. In countries where the company is not active, licensing opportunities might still exist.</a:t>
            </a:r>
          </a:p>
          <a:p>
            <a:r>
              <a:rPr lang="en-GB" altLang="en-US" b="1" dirty="0"/>
              <a:t>Competitive landscape: </a:t>
            </a:r>
            <a:r>
              <a:rPr lang="en-GB" altLang="en-US" dirty="0"/>
              <a:t>Patent information holds detailed information on the technology of most competitors worldwide. If analysed correctly, it can give important insights into the industry in general and the strategy of competitors in particular.</a:t>
            </a:r>
          </a:p>
        </p:txBody>
      </p:sp>
      <p:sp>
        <p:nvSpPr>
          <p:cNvPr id="8192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B67980ED-9657-44CD-9336-42C7A0BA1BE8}" type="slidenum">
              <a:rPr lang="de-DE" altLang="en-US"/>
              <a:pPr/>
              <a:t>24</a:t>
            </a:fld>
            <a:endParaRPr lang="de-DE"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0" name="Notizenplatzhalter 2"/>
          <p:cNvSpPr>
            <a:spLocks noGrp="1"/>
          </p:cNvSpPr>
          <p:nvPr>
            <p:ph type="body" idx="1"/>
          </p:nvPr>
        </p:nvSpPr>
        <p:spPr/>
        <p:txBody>
          <a:bodyPr/>
          <a:lstStyle/>
          <a:p>
            <a:r>
              <a:rPr lang="en-US" altLang="en-US"/>
              <a:t>Replication of R&amp;D results costs anything up to EUR 60 </a:t>
            </a:r>
            <a:r>
              <a:rPr lang="en-GB" altLang="en-US"/>
              <a:t>000 million a year in Europe alone.</a:t>
            </a:r>
          </a:p>
          <a:p>
            <a:endParaRPr lang="en-GB" altLang="en-US"/>
          </a:p>
          <a:p>
            <a:r>
              <a:rPr lang="en-US" altLang="en-US"/>
              <a:t>The Austrian Patent Office estimates that EUR 60 000 million are wasted per year in Europe, including EUR 1 000 million in Austria.</a:t>
            </a:r>
          </a:p>
          <a:p>
            <a:r>
              <a:rPr lang="en-US" altLang="en-US"/>
              <a:t>The President of the Austrian Inventor Association estimates (2005) that up to 10 000 of the 30 000 inventors who are active in Austria work "to no avail".</a:t>
            </a:r>
            <a:endParaRPr lang="de-DE" altLang="en-US"/>
          </a:p>
          <a:p>
            <a:r>
              <a:rPr lang="en-US" altLang="en-US"/>
              <a:t>The technology transfer agency ProVendis estimates that 25% all of German R&amp;D investment is wasted by duplicating R&amp;D already done.</a:t>
            </a:r>
          </a:p>
          <a:p>
            <a:endParaRPr lang="en-US" altLang="en-US"/>
          </a:p>
          <a:p>
            <a:r>
              <a:rPr lang="en-US" altLang="en-US"/>
              <a:t>-&gt; Review the literature (including articles and patents) </a:t>
            </a:r>
            <a:r>
              <a:rPr lang="en-US" altLang="en-US" b="1"/>
              <a:t>before you start</a:t>
            </a:r>
            <a:r>
              <a:rPr lang="en-US" altLang="en-US"/>
              <a:t> your project.</a:t>
            </a:r>
          </a:p>
          <a:p>
            <a:r>
              <a:rPr lang="en-US" altLang="en-US"/>
              <a:t>-&gt; Search again at project </a:t>
            </a:r>
            <a:r>
              <a:rPr lang="en-US" altLang="en-US" b="1"/>
              <a:t>milestones</a:t>
            </a:r>
            <a:r>
              <a:rPr lang="en-US" altLang="en-US"/>
              <a:t>: your project might have changed and other inventors might have been active too.</a:t>
            </a:r>
          </a:p>
        </p:txBody>
      </p:sp>
      <p:sp>
        <p:nvSpPr>
          <p:cNvPr id="8397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9AB9DA56-F029-4956-AE44-9C03E200E557}" type="slidenum">
              <a:rPr lang="de-DE" altLang="en-US"/>
              <a:pPr/>
              <a:t>25</a:t>
            </a:fld>
            <a:endParaRPr lang="de-DE"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8" name="Notizenplatzhalter 2"/>
          <p:cNvSpPr>
            <a:spLocks noGrp="1"/>
          </p:cNvSpPr>
          <p:nvPr>
            <p:ph type="body" idx="1"/>
          </p:nvPr>
        </p:nvSpPr>
        <p:spPr/>
        <p:txBody>
          <a:bodyPr/>
          <a:lstStyle/>
          <a:p>
            <a:r>
              <a:rPr lang="en-US" altLang="en-US" dirty="0"/>
              <a:t>Reinventing the wheel - literally</a:t>
            </a:r>
          </a:p>
          <a:p>
            <a:endParaRPr lang="en-US" altLang="en-US" dirty="0"/>
          </a:p>
          <a:p>
            <a:r>
              <a:rPr lang="en-US" altLang="en-US" dirty="0"/>
              <a:t>Problem: excessive wear (or even explosion) of aircraft wheels due to high acceleration when touching the ground.</a:t>
            </a:r>
          </a:p>
          <a:p>
            <a:r>
              <a:rPr lang="en-US" altLang="en-US" dirty="0"/>
              <a:t>Proposed solution: small pockets on the side of the tires that make the wheel spin in the wind without the need for an additional electrical motor.</a:t>
            </a:r>
          </a:p>
          <a:p>
            <a:endParaRPr lang="en-US" altLang="en-US" dirty="0"/>
          </a:p>
          <a:p>
            <a:r>
              <a:rPr lang="en-US" altLang="en-US" dirty="0"/>
              <a:t>Patent already applied for in 1929!</a:t>
            </a:r>
          </a:p>
          <a:p>
            <a:endParaRPr lang="en-US" altLang="en-US" dirty="0"/>
          </a:p>
        </p:txBody>
      </p:sp>
      <p:sp>
        <p:nvSpPr>
          <p:cNvPr id="86019"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A31DC16E-6235-4016-9314-C6940A98A623}" type="slidenum">
              <a:rPr lang="de-DE" altLang="en-US"/>
              <a:pPr/>
              <a:t>26</a:t>
            </a:fld>
            <a:endParaRPr lang="de-DE"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6" name="Notizenplatzhalter 2"/>
          <p:cNvSpPr>
            <a:spLocks noGrp="1"/>
          </p:cNvSpPr>
          <p:nvPr>
            <p:ph type="body" idx="1"/>
          </p:nvPr>
        </p:nvSpPr>
        <p:spPr/>
        <p:txBody>
          <a:bodyPr/>
          <a:lstStyle/>
          <a:p>
            <a:pPr>
              <a:lnSpc>
                <a:spcPct val="80000"/>
              </a:lnSpc>
            </a:pPr>
            <a:r>
              <a:rPr lang="en-US" altLang="en-US" b="1" dirty="0"/>
              <a:t>Approximately 80% of the information which can be found in patents is not available anywhere else in comparable detail.</a:t>
            </a:r>
          </a:p>
          <a:p>
            <a:pPr>
              <a:lnSpc>
                <a:spcPct val="80000"/>
              </a:lnSpc>
            </a:pPr>
            <a:endParaRPr lang="en-US" altLang="en-US" dirty="0"/>
          </a:p>
          <a:p>
            <a:pPr>
              <a:lnSpc>
                <a:spcPct val="80000"/>
              </a:lnSpc>
            </a:pPr>
            <a:r>
              <a:rPr lang="en-US" altLang="en-US" dirty="0"/>
              <a:t>Patents focus on </a:t>
            </a:r>
            <a:r>
              <a:rPr lang="en-US" altLang="en-US" b="1" dirty="0"/>
              <a:t>how to make things work, </a:t>
            </a:r>
            <a:r>
              <a:rPr lang="en-US" altLang="en-US" dirty="0"/>
              <a:t>while scientific articles focus on the scientific contribution.</a:t>
            </a:r>
          </a:p>
          <a:p>
            <a:pPr>
              <a:lnSpc>
                <a:spcPct val="80000"/>
              </a:lnSpc>
            </a:pPr>
            <a:endParaRPr lang="en-US" altLang="en-US" dirty="0"/>
          </a:p>
          <a:p>
            <a:pPr>
              <a:lnSpc>
                <a:spcPct val="80000"/>
              </a:lnSpc>
            </a:pPr>
            <a:r>
              <a:rPr lang="en-US" altLang="en-US" dirty="0"/>
              <a:t>-&gt; Read patents as a complement to the scientific literature!</a:t>
            </a:r>
          </a:p>
          <a:p>
            <a:pPr>
              <a:lnSpc>
                <a:spcPct val="80000"/>
              </a:lnSpc>
            </a:pPr>
            <a:endParaRPr lang="en-US" altLang="en-US" dirty="0"/>
          </a:p>
          <a:p>
            <a:pPr>
              <a:lnSpc>
                <a:spcPct val="80000"/>
              </a:lnSpc>
            </a:pPr>
            <a:r>
              <a:rPr lang="en-US" altLang="en-US" dirty="0"/>
              <a:t>Also note that your competitors will "announce" their new products in patents if they want to have patent protection!</a:t>
            </a:r>
          </a:p>
          <a:p>
            <a:pPr>
              <a:lnSpc>
                <a:spcPct val="80000"/>
              </a:lnSpc>
            </a:pPr>
            <a:endParaRPr lang="en-US" altLang="en-US" b="1" dirty="0"/>
          </a:p>
          <a:p>
            <a:pPr>
              <a:lnSpc>
                <a:spcPct val="80000"/>
              </a:lnSpc>
            </a:pPr>
            <a:r>
              <a:rPr lang="en-US" altLang="en-US" dirty="0"/>
              <a:t>Source: Empirical studies.</a:t>
            </a:r>
          </a:p>
        </p:txBody>
      </p:sp>
      <p:sp>
        <p:nvSpPr>
          <p:cNvPr id="88067"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40F83E23-EB79-4399-B842-F225991F1F1D}"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79F41DB1-7901-4B77-89A9-264E6C722215}" type="slidenum">
              <a:rPr lang="en-US" altLang="en-US"/>
              <a:pPr/>
              <a:t>28</a:t>
            </a:fld>
            <a:endParaRPr lang="en-US" altLang="en-US"/>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p:txBody>
          <a:bodyPr/>
          <a:lstStyle/>
          <a:p>
            <a:pPr>
              <a:lnSpc>
                <a:spcPct val="80000"/>
              </a:lnSpc>
            </a:pPr>
            <a:r>
              <a:rPr lang="en-GB" altLang="en-US"/>
              <a:t>Reasons why most patent documents describe inventions that are free to use:</a:t>
            </a:r>
          </a:p>
          <a:p>
            <a:pPr>
              <a:lnSpc>
                <a:spcPct val="80000"/>
              </a:lnSpc>
            </a:pPr>
            <a:endParaRPr lang="en-GB" altLang="en-US"/>
          </a:p>
          <a:p>
            <a:pPr>
              <a:lnSpc>
                <a:spcPct val="80000"/>
              </a:lnSpc>
              <a:buFontTx/>
              <a:buChar char="•"/>
            </a:pPr>
            <a:r>
              <a:rPr lang="en-GB" altLang="en-US" b="1"/>
              <a:t>Application rejected/withdrawn </a:t>
            </a:r>
            <a:r>
              <a:rPr lang="en-GB" altLang="en-US"/>
              <a:t>or patent invalidated</a:t>
            </a:r>
            <a:endParaRPr lang="de-DE" altLang="en-US"/>
          </a:p>
          <a:p>
            <a:pPr>
              <a:lnSpc>
                <a:spcPct val="80000"/>
              </a:lnSpc>
              <a:buFontTx/>
              <a:buChar char="•"/>
            </a:pPr>
            <a:r>
              <a:rPr lang="en-US" altLang="en-US" b="1"/>
              <a:t>Payment of</a:t>
            </a:r>
            <a:r>
              <a:rPr lang="en-US" altLang="en-US"/>
              <a:t> </a:t>
            </a:r>
            <a:r>
              <a:rPr lang="en-US" altLang="en-US" b="1"/>
              <a:t>renewal fees discontinued</a:t>
            </a:r>
            <a:r>
              <a:rPr lang="en-US" altLang="en-US"/>
              <a:t> (owner sees no further value in the patent)</a:t>
            </a:r>
            <a:endParaRPr lang="en-US" altLang="en-US" b="1"/>
          </a:p>
          <a:p>
            <a:pPr>
              <a:lnSpc>
                <a:spcPct val="80000"/>
              </a:lnSpc>
              <a:buFontTx/>
              <a:buChar char="•"/>
            </a:pPr>
            <a:r>
              <a:rPr lang="en-US" altLang="en-US" b="1"/>
              <a:t>Patent has</a:t>
            </a:r>
            <a:r>
              <a:rPr lang="en-US" altLang="en-US"/>
              <a:t> </a:t>
            </a:r>
            <a:r>
              <a:rPr lang="en-US" altLang="en-US" b="1"/>
              <a:t>lapsed </a:t>
            </a:r>
            <a:r>
              <a:rPr lang="en-US" altLang="en-US"/>
              <a:t>(usually after 20 years)</a:t>
            </a:r>
          </a:p>
          <a:p>
            <a:pPr>
              <a:lnSpc>
                <a:spcPct val="80000"/>
              </a:lnSpc>
            </a:pPr>
            <a:endParaRPr lang="en-GB" altLang="en-US"/>
          </a:p>
          <a:p>
            <a:pPr>
              <a:lnSpc>
                <a:spcPct val="80000"/>
              </a:lnSpc>
            </a:pPr>
            <a:r>
              <a:rPr lang="en-GB" altLang="en-US" b="1"/>
              <a:t>"Old" solutions are not necessarily "outdated".</a:t>
            </a:r>
          </a:p>
          <a:p>
            <a:pPr>
              <a:lnSpc>
                <a:spcPct val="80000"/>
              </a:lnSpc>
            </a:pPr>
            <a:r>
              <a:rPr lang="en-GB" altLang="en-US"/>
              <a:t>Examples: antibiotics, superconductors, the internet (</a:t>
            </a:r>
            <a:r>
              <a:rPr lang="en-GB" altLang="en-US" b="1"/>
              <a:t>the internet was invented in 1973</a:t>
            </a:r>
            <a:r>
              <a:rPr lang="en-GB" altLang="en-US"/>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izenplatzhalter 2"/>
          <p:cNvSpPr>
            <a:spLocks noGrp="1"/>
          </p:cNvSpPr>
          <p:nvPr>
            <p:ph type="body" idx="1"/>
          </p:nvPr>
        </p:nvSpPr>
        <p:spPr/>
        <p:txBody>
          <a:bodyPr/>
          <a:lstStyle/>
          <a:p>
            <a:pPr>
              <a:buFontTx/>
              <a:buChar char="-"/>
            </a:pPr>
            <a:r>
              <a:rPr lang="en-US" altLang="en-US"/>
              <a:t>Easy to use</a:t>
            </a:r>
          </a:p>
          <a:p>
            <a:pPr>
              <a:buFontTx/>
              <a:buChar char="-"/>
            </a:pPr>
            <a:r>
              <a:rPr lang="en-US" altLang="en-US"/>
              <a:t>Comprehensive (80+ countries, more than 60 million documents)</a:t>
            </a:r>
          </a:p>
          <a:p>
            <a:pPr>
              <a:buFontTx/>
              <a:buChar char="-"/>
            </a:pPr>
            <a:r>
              <a:rPr lang="en-US" altLang="en-US"/>
              <a:t>Online assistance</a:t>
            </a:r>
          </a:p>
          <a:p>
            <a:pPr>
              <a:buFontTx/>
              <a:buChar char="-"/>
            </a:pPr>
            <a:r>
              <a:rPr lang="en-US" altLang="en-US"/>
              <a:t> Free of charge</a:t>
            </a:r>
          </a:p>
          <a:p>
            <a:pPr>
              <a:buFontTx/>
              <a:buChar char="-"/>
            </a:pPr>
            <a:endParaRPr lang="en-US" altLang="en-US"/>
          </a:p>
          <a:p>
            <a:r>
              <a:rPr lang="en-US" altLang="en-US"/>
              <a:t>Hint: Try searching for a well-known researcher's name!</a:t>
            </a:r>
          </a:p>
          <a:p>
            <a:pPr>
              <a:buFontTx/>
              <a:buChar char="-"/>
            </a:pPr>
            <a:endParaRPr lang="en-US" altLang="en-US"/>
          </a:p>
        </p:txBody>
      </p:sp>
      <p:sp>
        <p:nvSpPr>
          <p:cNvPr id="9216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50F5DD4B-5949-4B34-B0DB-5896693B62E2}" type="slidenum">
              <a:rPr lang="de-DE" altLang="en-US"/>
              <a:pPr/>
              <a:t>29</a:t>
            </a:fld>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3</a:t>
            </a:fld>
            <a:endParaRPr lang="en-US"/>
          </a:p>
        </p:txBody>
      </p:sp>
    </p:spTree>
    <p:extLst>
      <p:ext uri="{BB962C8B-B14F-4D97-AF65-F5344CB8AC3E}">
        <p14:creationId xmlns:p14="http://schemas.microsoft.com/office/powerpoint/2010/main" xmlns="" val="3970476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0" name="Notizenplatzhalter 2"/>
          <p:cNvSpPr>
            <a:spLocks noGrp="1"/>
          </p:cNvSpPr>
          <p:nvPr>
            <p:ph type="body" idx="1"/>
          </p:nvPr>
        </p:nvSpPr>
        <p:spPr/>
        <p:txBody>
          <a:bodyPr/>
          <a:lstStyle/>
          <a:p>
            <a:r>
              <a:rPr lang="en-US" altLang="en-US"/>
              <a:t>Simple, "naïve" keyword searches have very limited effectiveness. Applicants frequently use </a:t>
            </a:r>
            <a:r>
              <a:rPr lang="en-US" altLang="en-US" b="1"/>
              <a:t>broad concepts instead of intuitive keywords </a:t>
            </a:r>
            <a:r>
              <a:rPr lang="en-US" altLang="en-US"/>
              <a:t>to describe their inventions, either to broaden the scope of the patent or to deliberately make it harder to find.</a:t>
            </a:r>
          </a:p>
          <a:p>
            <a:endParaRPr lang="en-US" altLang="en-US"/>
          </a:p>
          <a:p>
            <a:r>
              <a:rPr lang="en-US" altLang="en-US"/>
              <a:t>This and the following examples of "patent jargon" are meant to provide an amusing conclusion to the lecture. You may like to introduce them with a humorous comment, along the lines of: "We engineers like to call a spring a spring. But that's not how patent attorneys see it. Let's have a look at the language they use."</a:t>
            </a:r>
          </a:p>
          <a:p>
            <a:endParaRPr lang="en-US" altLang="en-US"/>
          </a:p>
          <a:p>
            <a:endParaRPr lang="en-US" altLang="en-US"/>
          </a:p>
        </p:txBody>
      </p:sp>
      <p:sp>
        <p:nvSpPr>
          <p:cNvPr id="94211"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1CFFE518-5CC6-40CD-988C-30643A24EA8E}" type="slidenum">
              <a:rPr lang="de-DE" altLang="en-US"/>
              <a:pPr/>
              <a:t>30</a:t>
            </a:fld>
            <a:endParaRPr lang="de-DE"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6" name="Notizenplatzhalter 2"/>
          <p:cNvSpPr>
            <a:spLocks noGrp="1"/>
          </p:cNvSpPr>
          <p:nvPr>
            <p:ph type="body" idx="1"/>
          </p:nvPr>
        </p:nvSpPr>
        <p:spPr/>
        <p:txBody>
          <a:bodyPr/>
          <a:lstStyle/>
          <a:p>
            <a:endParaRPr lang="en-US" altLang="en-US"/>
          </a:p>
        </p:txBody>
      </p:sp>
      <p:sp>
        <p:nvSpPr>
          <p:cNvPr id="98307"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939CBBD-A25A-4EC3-8C5D-60CDDF23D8E7}" type="slidenum">
              <a:rPr lang="de-DE" altLang="en-US"/>
              <a:pPr/>
              <a:t>31</a:t>
            </a:fld>
            <a:endParaRPr lang="de-DE"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4" name="Notizenplatzhalter 2"/>
          <p:cNvSpPr>
            <a:spLocks noGrp="1"/>
          </p:cNvSpPr>
          <p:nvPr>
            <p:ph type="body" idx="1"/>
          </p:nvPr>
        </p:nvSpPr>
        <p:spPr/>
        <p:txBody>
          <a:bodyPr/>
          <a:lstStyle/>
          <a:p>
            <a:endParaRPr lang="en-US" altLang="en-US"/>
          </a:p>
        </p:txBody>
      </p:sp>
      <p:sp>
        <p:nvSpPr>
          <p:cNvPr id="10035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00BF676-16B6-44B7-9F60-CEF88D13E5CD}" type="slidenum">
              <a:rPr lang="de-DE" altLang="en-US"/>
              <a:pPr/>
              <a:t>32</a:t>
            </a:fld>
            <a:endParaRPr lang="de-DE"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2" name="Notizenplatzhalter 2"/>
          <p:cNvSpPr>
            <a:spLocks noGrp="1"/>
          </p:cNvSpPr>
          <p:nvPr>
            <p:ph type="body" idx="1"/>
          </p:nvPr>
        </p:nvSpPr>
        <p:spPr/>
        <p:txBody>
          <a:bodyPr/>
          <a:lstStyle/>
          <a:p>
            <a:r>
              <a:rPr lang="en-US" altLang="en-US"/>
              <a:t>One way of circumventing the problems with keywords is to use the </a:t>
            </a:r>
            <a:r>
              <a:rPr lang="en-US" altLang="en-US" b="1"/>
              <a:t>European Patent Classification </a:t>
            </a:r>
            <a:r>
              <a:rPr lang="en-US" altLang="en-US"/>
              <a:t>(ECLA) or International Patent Classification (IPC) instead.</a:t>
            </a:r>
          </a:p>
          <a:p>
            <a:endParaRPr lang="en-US" altLang="en-US"/>
          </a:p>
          <a:p>
            <a:r>
              <a:rPr lang="en-US" altLang="en-US"/>
              <a:t>Patent examiners classify each patent document into one or more technology classes, which can be searched for in databases. ECLA is a hierarchical system that allows both very broad and also very detailed searches.</a:t>
            </a:r>
          </a:p>
          <a:p>
            <a:endParaRPr lang="en-US" altLang="en-US"/>
          </a:p>
          <a:p>
            <a:r>
              <a:rPr lang="en-US" altLang="en-US"/>
              <a:t>To find out more about searching with ECLA and other methods of effective patent searching, visit these websites. They contain e-learning modules designed for everyone, from the absolute beginner to the expert searcher. </a:t>
            </a:r>
          </a:p>
          <a:p>
            <a:endParaRPr lang="en-US" altLang="en-US"/>
          </a:p>
          <a:p>
            <a:r>
              <a:rPr lang="en-US" altLang="en-US"/>
              <a:t>The </a:t>
            </a:r>
            <a:r>
              <a:rPr lang="en-US" altLang="en-US" b="1"/>
              <a:t>Patent Information Tour</a:t>
            </a:r>
            <a:r>
              <a:rPr lang="en-US" altLang="en-US"/>
              <a:t> is a good place to start.</a:t>
            </a:r>
          </a:p>
          <a:p>
            <a:endParaRPr lang="en-US" altLang="en-US"/>
          </a:p>
          <a:p>
            <a:endParaRPr lang="en-US" altLang="en-US"/>
          </a:p>
        </p:txBody>
      </p:sp>
      <p:sp>
        <p:nvSpPr>
          <p:cNvPr id="102403"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F02FBB14-06A4-4808-820E-7115AECA7112}" type="slidenum">
              <a:rPr lang="de-DE" altLang="en-US"/>
              <a:pPr/>
              <a:t>33</a:t>
            </a:fld>
            <a:endParaRPr lang="de-DE"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34</a:t>
            </a:fld>
            <a:endParaRPr lang="en-US"/>
          </a:p>
        </p:txBody>
      </p:sp>
    </p:spTree>
    <p:extLst>
      <p:ext uri="{BB962C8B-B14F-4D97-AF65-F5344CB8AC3E}">
        <p14:creationId xmlns:p14="http://schemas.microsoft.com/office/powerpoint/2010/main" xmlns="" val="187535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4" name="Notizenplatzhalter 2"/>
          <p:cNvSpPr>
            <a:spLocks noGrp="1"/>
          </p:cNvSpPr>
          <p:nvPr>
            <p:ph type="body" idx="1"/>
          </p:nvPr>
        </p:nvSpPr>
        <p:spPr/>
        <p:txBody>
          <a:bodyPr/>
          <a:lstStyle/>
          <a:p>
            <a:r>
              <a:rPr lang="en-GB" altLang="en-US" b="1"/>
              <a:t>Patents: </a:t>
            </a:r>
            <a:r>
              <a:rPr lang="en-GB" altLang="en-US"/>
              <a:t>Only inventions can be patented and they will be disclosed to the public. The patent office will examine the patent application to determine whether the stringent requirements for a patent grant are met.</a:t>
            </a:r>
            <a:endParaRPr lang="en-GB" altLang="en-US" b="1"/>
          </a:p>
          <a:p>
            <a:r>
              <a:rPr lang="en-GB" altLang="en-US" b="1"/>
              <a:t>Copyright: </a:t>
            </a:r>
            <a:r>
              <a:rPr lang="en-GB" altLang="en-US"/>
              <a:t>Copyright includes, for example, literature, art, drama, music, photographs, recordings, broadcasts, etc.</a:t>
            </a:r>
            <a:endParaRPr lang="en-GB" altLang="en-US" b="1"/>
          </a:p>
          <a:p>
            <a:r>
              <a:rPr lang="en-GB" altLang="en-US" b="1"/>
              <a:t>Trade marks:</a:t>
            </a:r>
            <a:r>
              <a:rPr lang="en-GB" altLang="en-US"/>
              <a:t> Trade marks are distinctive signs or indicators of the source of a product or service, e.g. names, logos, colours applied to the owner's products or services, which distinguish them from products or services provided by competitors. </a:t>
            </a:r>
            <a:endParaRPr lang="en-GB" altLang="en-US" b="1"/>
          </a:p>
          <a:p>
            <a:r>
              <a:rPr lang="en-GB" altLang="en-US" b="1"/>
              <a:t>Registered designs:</a:t>
            </a:r>
            <a:r>
              <a:rPr lang="en-GB" altLang="en-US"/>
              <a:t> 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r>
              <a:rPr lang="en-GB" altLang="en-US" b="1"/>
              <a:t>Unregistered designs also enjoy some protection. </a:t>
            </a:r>
            <a:r>
              <a:rPr lang="en-GB" altLang="en-US"/>
              <a:t>An unregistered design is</a:t>
            </a:r>
            <a:r>
              <a:rPr lang="en-GB" altLang="en-US" b="1"/>
              <a:t> </a:t>
            </a:r>
            <a:r>
              <a:rPr lang="en-GB" altLang="en-US"/>
              <a:t>a free, automatic right that you get when you present a design to the public. It gives you the right to stop anyone from copying your design but typically the protection afforded by an unregistered design is of more limited duration than that available for a registered design.</a:t>
            </a:r>
            <a:endParaRPr lang="en-GB" altLang="en-US" b="1"/>
          </a:p>
          <a:p>
            <a:r>
              <a:rPr lang="en-GB" altLang="en-US" b="1"/>
              <a:t>Trade secrets: </a:t>
            </a:r>
            <a:r>
              <a:rPr lang="en-GB" altLang="en-US"/>
              <a:t>This is an alternative to patents. Trade secrets cover information not known to the public. If the possessor of such information is careful to keep the information confidential (e.g. by signing </a:t>
            </a:r>
            <a:r>
              <a:rPr lang="en-GB" altLang="en-US" b="1"/>
              <a:t>non-disclosure agreements </a:t>
            </a:r>
            <a:r>
              <a:rPr lang="en-GB" altLang="en-US"/>
              <a:t>with employees/partners) he can sue anyone who steals it. However, trade secrets offer no protection against reverse-engineering or against competitors who independently make the same invention.</a:t>
            </a:r>
          </a:p>
        </p:txBody>
      </p:sp>
      <p:sp>
        <p:nvSpPr>
          <p:cNvPr id="18435" name="Foliennummernplatzhalter 3"/>
          <p:cNvSpPr>
            <a:spLocks noGrp="1"/>
          </p:cNvSpPr>
          <p:nvPr>
            <p:ph type="sldNum" sz="quarter" idx="5"/>
          </p:nvPr>
        </p:nvSpPr>
        <p:spPr>
          <a:noFill/>
        </p:spPr>
        <p:txBody>
          <a:bodyPr/>
          <a:lstStyle>
            <a:lvl1pPr defTabSz="899420">
              <a:defRPr>
                <a:solidFill>
                  <a:schemeClr val="tx1"/>
                </a:solidFill>
                <a:latin typeface="Arial" charset="0"/>
                <a:cs typeface="Arial" charset="0"/>
              </a:defRPr>
            </a:lvl1pPr>
            <a:lvl2pPr marL="731183" indent="-281473" defTabSz="899420">
              <a:defRPr>
                <a:solidFill>
                  <a:schemeClr val="tx1"/>
                </a:solidFill>
                <a:latin typeface="Arial" charset="0"/>
                <a:cs typeface="Arial" charset="0"/>
              </a:defRPr>
            </a:lvl2pPr>
            <a:lvl3pPr marL="1124276" indent="-224856" defTabSz="899420">
              <a:defRPr>
                <a:solidFill>
                  <a:schemeClr val="tx1"/>
                </a:solidFill>
                <a:latin typeface="Arial" charset="0"/>
                <a:cs typeface="Arial" charset="0"/>
              </a:defRPr>
            </a:lvl3pPr>
            <a:lvl4pPr marL="1573986" indent="-224856" defTabSz="899420">
              <a:defRPr>
                <a:solidFill>
                  <a:schemeClr val="tx1"/>
                </a:solidFill>
                <a:latin typeface="Arial" charset="0"/>
                <a:cs typeface="Arial" charset="0"/>
              </a:defRPr>
            </a:lvl4pPr>
            <a:lvl5pPr marL="2023696" indent="-224856" defTabSz="899420">
              <a:defRPr>
                <a:solidFill>
                  <a:schemeClr val="tx1"/>
                </a:solidFill>
                <a:latin typeface="Arial" charset="0"/>
                <a:cs typeface="Arial" charset="0"/>
              </a:defRPr>
            </a:lvl5pPr>
            <a:lvl6pPr marL="2489583" indent="-224856" defTabSz="899420" fontAlgn="base">
              <a:spcBef>
                <a:spcPct val="0"/>
              </a:spcBef>
              <a:spcAft>
                <a:spcPct val="0"/>
              </a:spcAft>
              <a:defRPr>
                <a:solidFill>
                  <a:schemeClr val="tx1"/>
                </a:solidFill>
                <a:latin typeface="Arial" charset="0"/>
                <a:cs typeface="Arial" charset="0"/>
              </a:defRPr>
            </a:lvl6pPr>
            <a:lvl7pPr marL="2955470" indent="-224856" defTabSz="899420" fontAlgn="base">
              <a:spcBef>
                <a:spcPct val="0"/>
              </a:spcBef>
              <a:spcAft>
                <a:spcPct val="0"/>
              </a:spcAft>
              <a:defRPr>
                <a:solidFill>
                  <a:schemeClr val="tx1"/>
                </a:solidFill>
                <a:latin typeface="Arial" charset="0"/>
                <a:cs typeface="Arial" charset="0"/>
              </a:defRPr>
            </a:lvl7pPr>
            <a:lvl8pPr marL="3421357" indent="-224856" defTabSz="899420" fontAlgn="base">
              <a:spcBef>
                <a:spcPct val="0"/>
              </a:spcBef>
              <a:spcAft>
                <a:spcPct val="0"/>
              </a:spcAft>
              <a:defRPr>
                <a:solidFill>
                  <a:schemeClr val="tx1"/>
                </a:solidFill>
                <a:latin typeface="Arial" charset="0"/>
                <a:cs typeface="Arial" charset="0"/>
              </a:defRPr>
            </a:lvl8pPr>
            <a:lvl9pPr marL="3887243" indent="-224856" defTabSz="899420" fontAlgn="base">
              <a:spcBef>
                <a:spcPct val="0"/>
              </a:spcBef>
              <a:spcAft>
                <a:spcPct val="0"/>
              </a:spcAft>
              <a:defRPr>
                <a:solidFill>
                  <a:schemeClr val="tx1"/>
                </a:solidFill>
                <a:latin typeface="Arial" charset="0"/>
                <a:cs typeface="Arial" charset="0"/>
              </a:defRPr>
            </a:lvl9pPr>
          </a:lstStyle>
          <a:p>
            <a:fld id="{75FFB425-E106-484E-96EB-BC55F502AED9}" type="slidenum">
              <a:rPr lang="de-DE" altLang="en-US">
                <a:solidFill>
                  <a:prstClr val="black"/>
                </a:solidFill>
              </a:rPr>
              <a:pPr/>
              <a:t>4</a:t>
            </a:fld>
            <a:endParaRPr lang="de-DE"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5</a:t>
            </a:fld>
            <a:endParaRPr lang="en-US"/>
          </a:p>
        </p:txBody>
      </p:sp>
    </p:spTree>
    <p:extLst>
      <p:ext uri="{BB962C8B-B14F-4D97-AF65-F5344CB8AC3E}">
        <p14:creationId xmlns:p14="http://schemas.microsoft.com/office/powerpoint/2010/main" xmlns="" val="49643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6</a:t>
            </a:fld>
            <a:endParaRPr lang="en-US"/>
          </a:p>
        </p:txBody>
      </p:sp>
    </p:spTree>
    <p:extLst>
      <p:ext uri="{BB962C8B-B14F-4D97-AF65-F5344CB8AC3E}">
        <p14:creationId xmlns:p14="http://schemas.microsoft.com/office/powerpoint/2010/main" xmlns="" val="323156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7</a:t>
            </a:fld>
            <a:endParaRPr lang="en-US"/>
          </a:p>
        </p:txBody>
      </p:sp>
    </p:spTree>
    <p:extLst>
      <p:ext uri="{BB962C8B-B14F-4D97-AF65-F5344CB8AC3E}">
        <p14:creationId xmlns:p14="http://schemas.microsoft.com/office/powerpoint/2010/main" xmlns="" val="379426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8</a:t>
            </a:fld>
            <a:endParaRPr lang="en-US"/>
          </a:p>
        </p:txBody>
      </p:sp>
    </p:spTree>
    <p:extLst>
      <p:ext uri="{BB962C8B-B14F-4D97-AF65-F5344CB8AC3E}">
        <p14:creationId xmlns:p14="http://schemas.microsoft.com/office/powerpoint/2010/main" xmlns="" val="224462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84E88-61CB-40AB-9CA5-29916286DEF3}" type="slidenum">
              <a:rPr lang="en-US" smtClean="0"/>
              <a:pPr/>
              <a:t>9</a:t>
            </a:fld>
            <a:endParaRPr lang="en-US"/>
          </a:p>
        </p:txBody>
      </p:sp>
    </p:spTree>
    <p:extLst>
      <p:ext uri="{BB962C8B-B14F-4D97-AF65-F5344CB8AC3E}">
        <p14:creationId xmlns:p14="http://schemas.microsoft.com/office/powerpoint/2010/main" xmlns="" val="99091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l-GR" smtClean="0"/>
              <a:t>ΠΑΠΕΛ 2025</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smtClean="0"/>
              <a:t>Ευάγγελος Σιώκας </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B7AD53-C361-4171-BD92-278CD37F48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l-GR" smtClean="0"/>
              <a:t>ΠΑΠΕΛ 2025</a:t>
            </a:r>
            <a:endParaRPr lang="en-US"/>
          </a:p>
        </p:txBody>
      </p:sp>
      <p:sp>
        <p:nvSpPr>
          <p:cNvPr id="5" name="Footer Placeholder 4"/>
          <p:cNvSpPr>
            <a:spLocks noGrp="1"/>
          </p:cNvSpPr>
          <p:nvPr>
            <p:ph type="ftr" sz="quarter" idx="11"/>
          </p:nvPr>
        </p:nvSpPr>
        <p:spPr/>
        <p:txBody>
          <a:bodyPr/>
          <a:lstStyle/>
          <a:p>
            <a:r>
              <a:rPr lang="el-GR" smtClean="0"/>
              <a:t>Ευάγγελος Σιώκας </a:t>
            </a:r>
            <a:endParaRPr lang="en-US"/>
          </a:p>
        </p:txBody>
      </p:sp>
      <p:sp>
        <p:nvSpPr>
          <p:cNvPr id="6" name="Slide Number Placeholder 5"/>
          <p:cNvSpPr>
            <a:spLocks noGrp="1"/>
          </p:cNvSpPr>
          <p:nvPr>
            <p:ph type="sldNum" sz="quarter" idx="12"/>
          </p:nvPr>
        </p:nvSpPr>
        <p:spPr/>
        <p:txBody>
          <a:bodyPr/>
          <a:lstStyle/>
          <a:p>
            <a:fld id="{97B7AD53-C361-4171-BD92-278CD37F48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l-GR" smtClean="0"/>
              <a:t>ΠΑΠΕΛ 2025</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el-GR" smtClean="0"/>
              <a:t>Ευάγγελος Σιώκας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B7AD53-C361-4171-BD92-278CD37F48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6184900"/>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defRPr/>
            </a:pPr>
            <a:endParaRPr lang="de-DE">
              <a:solidFill>
                <a:srgbClr val="4C575F"/>
              </a:solidFill>
              <a:cs typeface="Arial" charset="0"/>
            </a:endParaRPr>
          </a:p>
        </p:txBody>
      </p:sp>
      <p:sp>
        <p:nvSpPr>
          <p:cNvPr id="5" name="Coloredframe"/>
          <p:cNvSpPr>
            <a:spLocks noChangeArrowheads="1"/>
          </p:cNvSpPr>
          <p:nvPr/>
        </p:nvSpPr>
        <p:spPr bwMode="auto">
          <a:xfrm>
            <a:off x="1208088" y="0"/>
            <a:ext cx="7993062" cy="587375"/>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668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426075"/>
            <a:ext cx="9144000" cy="143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1258888"/>
            <a:ext cx="7485062" cy="1470025"/>
          </a:xfrm>
        </p:spPr>
        <p:txBody>
          <a:bodyPr anchor="t"/>
          <a:lstStyle>
            <a:lvl1pPr>
              <a:defRPr sz="3600"/>
            </a:lvl1pPr>
          </a:lstStyle>
          <a:p>
            <a:r>
              <a:rPr lang="de-DE"/>
              <a:t>Title</a:t>
            </a:r>
          </a:p>
        </p:txBody>
      </p:sp>
      <p:sp>
        <p:nvSpPr>
          <p:cNvPr id="4099" name="Rectangle 3"/>
          <p:cNvSpPr>
            <a:spLocks noGrp="1" noChangeArrowheads="1"/>
          </p:cNvSpPr>
          <p:nvPr>
            <p:ph type="subTitle" idx="1"/>
          </p:nvPr>
        </p:nvSpPr>
        <p:spPr>
          <a:xfrm>
            <a:off x="539750" y="4724400"/>
            <a:ext cx="3384550" cy="649288"/>
          </a:xfrm>
        </p:spPr>
        <p:txBody>
          <a:bodyPr/>
          <a:lstStyle>
            <a:lvl1pPr marL="0" indent="0">
              <a:buFontTx/>
              <a:buNone/>
              <a:defRPr sz="2000"/>
            </a:lvl1pPr>
          </a:lstStyle>
          <a:p>
            <a:r>
              <a:rPr lang="de-DE"/>
              <a:t>Author</a:t>
            </a:r>
          </a:p>
        </p:txBody>
      </p:sp>
      <p:sp>
        <p:nvSpPr>
          <p:cNvPr id="8" name="Rectangle 4"/>
          <p:cNvSpPr>
            <a:spLocks noGrp="1" noChangeArrowheads="1"/>
          </p:cNvSpPr>
          <p:nvPr>
            <p:ph type="dt" sz="half" idx="10"/>
          </p:nvPr>
        </p:nvSpPr>
        <p:spPr>
          <a:xfrm>
            <a:off x="457200" y="6245225"/>
            <a:ext cx="2133600" cy="476250"/>
          </a:xfrm>
        </p:spPr>
        <p:txBody>
          <a:bodyPr rIns="91440" anchor="t"/>
          <a:lstStyle>
            <a:lvl1pPr>
              <a:defRPr sz="1400"/>
            </a:lvl1pPr>
          </a:lstStyle>
          <a:p>
            <a:r>
              <a:rPr lang="el-GR" altLang="en-US" smtClean="0">
                <a:solidFill>
                  <a:srgbClr val="4C575F"/>
                </a:solidFill>
              </a:rPr>
              <a:t>ΠΑΠΕΛ 2025</a:t>
            </a:r>
            <a:endParaRPr lang="de-DE" altLang="en-US">
              <a:solidFill>
                <a:srgbClr val="4C575F"/>
              </a:solidFill>
            </a:endParaRPr>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10" name="Rectangle 6"/>
          <p:cNvSpPr>
            <a:spLocks noGrp="1" noChangeArrowheads="1"/>
          </p:cNvSpPr>
          <p:nvPr>
            <p:ph type="sldNum" sz="quarter" idx="12"/>
          </p:nvPr>
        </p:nvSpPr>
        <p:spPr>
          <a:xfrm>
            <a:off x="6553200" y="6245225"/>
            <a:ext cx="2133600" cy="476250"/>
          </a:xfrm>
        </p:spPr>
        <p:txBody>
          <a:bodyPr anchor="t"/>
          <a:lstStyle>
            <a:lvl1pPr>
              <a:defRPr sz="1400"/>
            </a:lvl1pPr>
          </a:lstStyle>
          <a:p>
            <a:pPr>
              <a:defRPr/>
            </a:pPr>
            <a:fld id="{0A941D30-FC78-42D8-96AF-EA1321B6F2FB}"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xmlns="" val="116889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24625"/>
            <a:ext cx="9144000" cy="333375"/>
          </a:xfrm>
          <a:prstGeom prst="rect">
            <a:avLst/>
          </a:prstGeom>
          <a:solidFill>
            <a:srgbClr val="DDDDDD"/>
          </a:solidFill>
          <a:ln w="9525">
            <a:solidFill>
              <a:schemeClr val="tx1"/>
            </a:solid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de-DE" altLang="en-US" sz="1200">
              <a:solidFill>
                <a:srgbClr val="4C575F"/>
              </a:solidFill>
            </a:endParaRPr>
          </a:p>
        </p:txBody>
      </p:sp>
      <p:sp>
        <p:nvSpPr>
          <p:cNvPr id="5" name="Rectangle 3"/>
          <p:cNvSpPr>
            <a:spLocks noChangeArrowheads="1"/>
          </p:cNvSpPr>
          <p:nvPr/>
        </p:nvSpPr>
        <p:spPr bwMode="auto">
          <a:xfrm>
            <a:off x="0" y="6524625"/>
            <a:ext cx="9144000" cy="333375"/>
          </a:xfrm>
          <a:prstGeom prst="rect">
            <a:avLst/>
          </a:prstGeom>
          <a:noFill/>
          <a:ln w="9525">
            <a:noFill/>
            <a:miter lim="800000"/>
            <a:headEnd/>
            <a:tailEnd/>
          </a:ln>
          <a:effectLst/>
        </p:spPr>
        <p:txBody>
          <a:bodyPr rIns="0" anchor="ctr"/>
          <a:lstStyle/>
          <a:p>
            <a:pPr fontAlgn="base">
              <a:spcBef>
                <a:spcPct val="0"/>
              </a:spcBef>
              <a:spcAft>
                <a:spcPct val="0"/>
              </a:spcAft>
              <a:defRPr/>
            </a:pPr>
            <a:endParaRPr lang="de-DE" sz="1200" dirty="0">
              <a:solidFill>
                <a:srgbClr val="4C575F"/>
              </a:solidFill>
              <a:cs typeface="Arial" charset="0"/>
            </a:endParaRPr>
          </a:p>
        </p:txBody>
      </p:sp>
      <p:sp>
        <p:nvSpPr>
          <p:cNvPr id="6" name="Rectangle 8"/>
          <p:cNvSpPr>
            <a:spLocks noChangeArrowheads="1"/>
          </p:cNvSpPr>
          <p:nvPr/>
        </p:nvSpPr>
        <p:spPr bwMode="auto">
          <a:xfrm>
            <a:off x="815975" y="377825"/>
            <a:ext cx="8342313" cy="17463"/>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7" name="Picture 9" descr="EPO_rgb_3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txBox="1">
            <a:spLocks noChangeArrowheads="1"/>
          </p:cNvSpPr>
          <p:nvPr userDrawn="1"/>
        </p:nvSpPr>
        <p:spPr>
          <a:xfrm>
            <a:off x="738188" y="6573838"/>
            <a:ext cx="7704137" cy="219075"/>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altLang="en-US" sz="1200">
                <a:solidFill>
                  <a:srgbClr val="4C575F"/>
                </a:solidFill>
              </a:rPr>
              <a:t>Core module 1	Protect your ideas</a:t>
            </a:r>
          </a:p>
        </p:txBody>
      </p:sp>
      <p:sp>
        <p:nvSpPr>
          <p:cNvPr id="9" name="Rectangle 7"/>
          <p:cNvSpPr>
            <a:spLocks noChangeArrowheads="1"/>
          </p:cNvSpPr>
          <p:nvPr/>
        </p:nvSpPr>
        <p:spPr bwMode="auto">
          <a:xfrm>
            <a:off x="8388350" y="6632575"/>
            <a:ext cx="755650" cy="144463"/>
          </a:xfrm>
          <a:prstGeom prst="rect">
            <a:avLst/>
          </a:prstGeom>
          <a:noFill/>
          <a:ln w="9525">
            <a:no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65C387F4-ADA7-4415-8185-EDDC028EACE6}" type="slidenum">
              <a:rPr lang="de-DE" altLang="en-US" sz="1200" smtClean="0">
                <a:solidFill>
                  <a:srgbClr val="4C575F"/>
                </a:solidFill>
              </a:rPr>
              <a:pPr algn="r" fontAlgn="base">
                <a:spcBef>
                  <a:spcPct val="0"/>
                </a:spcBef>
                <a:spcAft>
                  <a:spcPct val="0"/>
                </a:spcAft>
              </a:pPr>
              <a:t>‹#›</a:t>
            </a:fld>
            <a:r>
              <a:rPr lang="de-DE" altLang="en-US" sz="1200">
                <a:solidFill>
                  <a:srgbClr val="4C575F"/>
                </a:solidFill>
              </a:rPr>
              <a:t>/41</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xmlns="" val="418946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528C2C5A-FEED-4A6E-9B2E-B3BD03825334}"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153330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755650" y="1196975"/>
            <a:ext cx="37623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0425" y="1196975"/>
            <a:ext cx="37639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6DED8288-99AD-49F9-BED5-98B37B0B04EA}"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91207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8"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9" name="Rectangle 7"/>
          <p:cNvSpPr>
            <a:spLocks noGrp="1" noChangeArrowheads="1"/>
          </p:cNvSpPr>
          <p:nvPr>
            <p:ph type="sldNum" sz="quarter" idx="12"/>
          </p:nvPr>
        </p:nvSpPr>
        <p:spPr/>
        <p:txBody>
          <a:bodyPr/>
          <a:lstStyle>
            <a:lvl1pPr>
              <a:defRPr/>
            </a:lvl1pPr>
          </a:lstStyle>
          <a:p>
            <a:pPr>
              <a:defRPr/>
            </a:pPr>
            <a:fld id="{48F24F1B-F47C-479A-8756-E30C46D4A897}"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22399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oter Placeholder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4"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5" name="Rectangle 7"/>
          <p:cNvSpPr>
            <a:spLocks noGrp="1" noChangeArrowheads="1"/>
          </p:cNvSpPr>
          <p:nvPr>
            <p:ph type="sldNum" sz="quarter" idx="12"/>
          </p:nvPr>
        </p:nvSpPr>
        <p:spPr/>
        <p:txBody>
          <a:bodyPr/>
          <a:lstStyle>
            <a:lvl1pPr>
              <a:defRPr/>
            </a:lvl1pPr>
          </a:lstStyle>
          <a:p>
            <a:pPr>
              <a:defRPr/>
            </a:pPr>
            <a:fld id="{A701E5A9-11CB-4A07-B162-FC17D2DA1580}"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373653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3"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4" name="Rectangle 7"/>
          <p:cNvSpPr>
            <a:spLocks noGrp="1" noChangeArrowheads="1"/>
          </p:cNvSpPr>
          <p:nvPr>
            <p:ph type="sldNum" sz="quarter" idx="12"/>
          </p:nvPr>
        </p:nvSpPr>
        <p:spPr/>
        <p:txBody>
          <a:bodyPr/>
          <a:lstStyle>
            <a:lvl1pPr>
              <a:defRPr/>
            </a:lvl1pPr>
          </a:lstStyle>
          <a:p>
            <a:pPr>
              <a:defRPr/>
            </a:pPr>
            <a:fld id="{762C9F82-39F0-4010-8E5E-AFFDD0ADC52C}"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181143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1FCAD6B-8421-46DD-86B1-61C50173AE4D}"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7147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l-GR" smtClean="0"/>
              <a:t>ΠΑΠΕΛ 2025</a:t>
            </a:r>
            <a:endParaRPr lang="en-US"/>
          </a:p>
        </p:txBody>
      </p:sp>
      <p:sp>
        <p:nvSpPr>
          <p:cNvPr id="5" name="Footer Placeholder 4"/>
          <p:cNvSpPr>
            <a:spLocks noGrp="1"/>
          </p:cNvSpPr>
          <p:nvPr>
            <p:ph type="ftr" sz="quarter" idx="11"/>
          </p:nvPr>
        </p:nvSpPr>
        <p:spPr/>
        <p:txBody>
          <a:bodyPr/>
          <a:lstStyle/>
          <a:p>
            <a:r>
              <a:rPr lang="el-GR" smtClean="0"/>
              <a:t>Ευάγγελος Σιώκας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648D56-8A3C-49F0-8C13-F4221E849AB4}"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6"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7" name="Rectangle 7"/>
          <p:cNvSpPr>
            <a:spLocks noGrp="1" noChangeArrowheads="1"/>
          </p:cNvSpPr>
          <p:nvPr>
            <p:ph type="sldNum" sz="quarter" idx="12"/>
          </p:nvPr>
        </p:nvSpPr>
        <p:spPr/>
        <p:txBody>
          <a:bodyPr/>
          <a:lstStyle>
            <a:lvl1pPr>
              <a:defRPr/>
            </a:lvl1pPr>
          </a:lstStyle>
          <a:p>
            <a:pPr>
              <a:defRPr/>
            </a:pPr>
            <a:fld id="{7C3DDA7E-BF3C-4796-B320-2157E930D176}"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248637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EC3EC24-C903-41C1-BA89-E7041DEA43FB}"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18204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038" y="404813"/>
            <a:ext cx="1922462" cy="56880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755650" y="404813"/>
            <a:ext cx="5614988" cy="568801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xfrm>
            <a:off x="3124200" y="6524625"/>
            <a:ext cx="2895600" cy="1968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r>
              <a:rPr lang="el-GR" altLang="en-US" smtClean="0">
                <a:solidFill>
                  <a:srgbClr val="4C575F"/>
                </a:solidFill>
                <a:cs typeface="Arial" charset="0"/>
              </a:rPr>
              <a:t>Ευάγγελος Σιώκας </a:t>
            </a:r>
            <a:endParaRPr lang="de-DE" altLang="en-US">
              <a:solidFill>
                <a:srgbClr val="4C575F"/>
              </a:solidFill>
              <a:cs typeface="Arial" charset="0"/>
            </a:endParaRPr>
          </a:p>
        </p:txBody>
      </p:sp>
      <p:sp>
        <p:nvSpPr>
          <p:cNvPr id="5" name="Rectangle 6"/>
          <p:cNvSpPr>
            <a:spLocks noGrp="1" noChangeArrowheads="1"/>
          </p:cNvSpPr>
          <p:nvPr>
            <p:ph type="dt" sz="half" idx="11"/>
          </p:nvPr>
        </p:nvSpPr>
        <p:spPr/>
        <p:txBody>
          <a:bodyPr/>
          <a:lstStyle>
            <a:lvl1pPr>
              <a:defRPr/>
            </a:lvl1pPr>
          </a:lstStyle>
          <a:p>
            <a:r>
              <a:rPr lang="el-GR" altLang="en-US" smtClean="0">
                <a:solidFill>
                  <a:srgbClr val="4C575F"/>
                </a:solidFill>
              </a:rPr>
              <a:t>ΠΑΠΕΛ 2025</a:t>
            </a:r>
            <a:endParaRPr lang="de-DE" altLang="en-US">
              <a:solidFill>
                <a:srgbClr val="4C575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325A1AA-7D59-4C0C-BD92-DE8080C7E41D}" type="slidenum">
              <a:rPr lang="de-DE">
                <a:solidFill>
                  <a:srgbClr val="4C575F"/>
                </a:solidFill>
              </a:rPr>
              <a:pPr>
                <a:defRPr/>
              </a:pPr>
              <a:t>‹#›</a:t>
            </a:fld>
            <a:r>
              <a:rPr lang="de-DE">
                <a:solidFill>
                  <a:srgbClr val="4C575F"/>
                </a:solidFill>
              </a:rPr>
              <a:t>/8</a:t>
            </a:r>
          </a:p>
        </p:txBody>
      </p:sp>
    </p:spTree>
    <p:extLst>
      <p:ext uri="{BB962C8B-B14F-4D97-AF65-F5344CB8AC3E}">
        <p14:creationId xmlns:p14="http://schemas.microsoft.com/office/powerpoint/2010/main" xmlns="" val="340087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l-GR" smtClean="0"/>
              <a:t>ΠΑΠΕΛ 2025</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B7AD53-C361-4171-BD92-278CD37F4831}" type="slidenum">
              <a:rPr lang="en-US" smtClean="0"/>
              <a:pPr/>
              <a:t>‹#›</a:t>
            </a:fld>
            <a:endParaRPr lang="en-US"/>
          </a:p>
        </p:txBody>
      </p:sp>
      <p:sp>
        <p:nvSpPr>
          <p:cNvPr id="14" name="Footer Placeholder 13"/>
          <p:cNvSpPr>
            <a:spLocks noGrp="1"/>
          </p:cNvSpPr>
          <p:nvPr>
            <p:ph type="ftr" sz="quarter" idx="12"/>
          </p:nvPr>
        </p:nvSpPr>
        <p:spPr/>
        <p:txBody>
          <a:bodyPr/>
          <a:lstStyle/>
          <a:p>
            <a:r>
              <a:rPr lang="el-GR" smtClean="0"/>
              <a:t>Ευάγγελος Σιώκας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r>
              <a:rPr lang="el-GR" smtClean="0"/>
              <a:t>ΠΑΠΕΛ 2025</a:t>
            </a:r>
            <a:endParaRPr lang="en-US"/>
          </a:p>
        </p:txBody>
      </p:sp>
      <p:sp>
        <p:nvSpPr>
          <p:cNvPr id="10" name="Slide Number Placeholder 9"/>
          <p:cNvSpPr>
            <a:spLocks noGrp="1"/>
          </p:cNvSpPr>
          <p:nvPr>
            <p:ph type="sldNum" sz="quarter" idx="16"/>
          </p:nvPr>
        </p:nvSpPr>
        <p:spPr/>
        <p:txBody>
          <a:bodyPr rtlCol="0"/>
          <a:lstStyle/>
          <a:p>
            <a:fld id="{97B7AD53-C361-4171-BD92-278CD37F4831}" type="slidenum">
              <a:rPr lang="en-US" smtClean="0"/>
              <a:pPr/>
              <a:t>‹#›</a:t>
            </a:fld>
            <a:endParaRPr lang="en-US"/>
          </a:p>
        </p:txBody>
      </p:sp>
      <p:sp>
        <p:nvSpPr>
          <p:cNvPr id="12" name="Footer Placeholder 11"/>
          <p:cNvSpPr>
            <a:spLocks noGrp="1"/>
          </p:cNvSpPr>
          <p:nvPr>
            <p:ph type="ftr" sz="quarter" idx="17"/>
          </p:nvPr>
        </p:nvSpPr>
        <p:spPr/>
        <p:txBody>
          <a:bodyPr rtlCol="0"/>
          <a:lstStyle/>
          <a:p>
            <a:r>
              <a:rPr lang="el-GR" smtClean="0"/>
              <a:t>Ευάγγελος Σιώκας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l-GR" smtClean="0"/>
              <a:t>ΠΑΠΕΛ 2025</a:t>
            </a:r>
            <a:endParaRPr lang="en-US"/>
          </a:p>
        </p:txBody>
      </p:sp>
      <p:sp>
        <p:nvSpPr>
          <p:cNvPr id="12" name="Slide Number Placeholder 11"/>
          <p:cNvSpPr>
            <a:spLocks noGrp="1"/>
          </p:cNvSpPr>
          <p:nvPr>
            <p:ph type="sldNum" sz="quarter" idx="16"/>
          </p:nvPr>
        </p:nvSpPr>
        <p:spPr/>
        <p:txBody>
          <a:bodyPr rtlCol="0"/>
          <a:lstStyle/>
          <a:p>
            <a:fld id="{97B7AD53-C361-4171-BD92-278CD37F4831}" type="slidenum">
              <a:rPr lang="en-US" smtClean="0"/>
              <a:pPr/>
              <a:t>‹#›</a:t>
            </a:fld>
            <a:endParaRPr lang="en-US"/>
          </a:p>
        </p:txBody>
      </p:sp>
      <p:sp>
        <p:nvSpPr>
          <p:cNvPr id="14" name="Footer Placeholder 13"/>
          <p:cNvSpPr>
            <a:spLocks noGrp="1"/>
          </p:cNvSpPr>
          <p:nvPr>
            <p:ph type="ftr" sz="quarter" idx="17"/>
          </p:nvPr>
        </p:nvSpPr>
        <p:spPr/>
        <p:txBody>
          <a:bodyPr rtlCol="0"/>
          <a:lstStyle/>
          <a:p>
            <a:r>
              <a:rPr lang="el-GR" smtClean="0"/>
              <a:t>Ευάγγελος Σιώκας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l-GR" smtClean="0"/>
              <a:t>ΠΑΠΕΛ 2025</a:t>
            </a:r>
            <a:endParaRPr lang="en-US"/>
          </a:p>
        </p:txBody>
      </p:sp>
      <p:sp>
        <p:nvSpPr>
          <p:cNvPr id="4" name="Footer Placeholder 3"/>
          <p:cNvSpPr>
            <a:spLocks noGrp="1"/>
          </p:cNvSpPr>
          <p:nvPr>
            <p:ph type="ftr" sz="quarter" idx="11"/>
          </p:nvPr>
        </p:nvSpPr>
        <p:spPr/>
        <p:txBody>
          <a:bodyPr/>
          <a:lstStyle/>
          <a:p>
            <a:r>
              <a:rPr lang="el-GR" smtClean="0"/>
              <a:t>Ευάγγελος Σιώκας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B7AD53-C361-4171-BD92-278CD37F48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ΠΑΠΕΛ 2025</a:t>
            </a:r>
            <a:endParaRPr lang="en-US"/>
          </a:p>
        </p:txBody>
      </p:sp>
      <p:sp>
        <p:nvSpPr>
          <p:cNvPr id="3" name="Footer Placeholder 2"/>
          <p:cNvSpPr>
            <a:spLocks noGrp="1"/>
          </p:cNvSpPr>
          <p:nvPr>
            <p:ph type="ftr" sz="quarter" idx="11"/>
          </p:nvPr>
        </p:nvSpPr>
        <p:spPr/>
        <p:txBody>
          <a:bodyPr/>
          <a:lstStyle/>
          <a:p>
            <a:r>
              <a:rPr lang="el-GR" smtClean="0"/>
              <a:t>Ευάγγελος Σιώκας </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B7AD53-C361-4171-BD92-278CD37F48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r>
              <a:rPr lang="el-GR" smtClean="0"/>
              <a:t>ΠΑΠΕΛ 2025</a:t>
            </a:r>
            <a:endParaRPr lang="en-US"/>
          </a:p>
        </p:txBody>
      </p:sp>
      <p:sp>
        <p:nvSpPr>
          <p:cNvPr id="6" name="Footer Placeholder 5"/>
          <p:cNvSpPr>
            <a:spLocks noGrp="1"/>
          </p:cNvSpPr>
          <p:nvPr>
            <p:ph type="ftr" sz="quarter" idx="11"/>
          </p:nvPr>
        </p:nvSpPr>
        <p:spPr/>
        <p:txBody>
          <a:bodyPr/>
          <a:lstStyle/>
          <a:p>
            <a:r>
              <a:rPr lang="el-GR" smtClean="0"/>
              <a:t>Ευάγγελος Σιώκας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B7AD53-C361-4171-BD92-278CD37F483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l-GR" smtClean="0"/>
              <a:t>ΠΑΠΕΛ 2025</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B7AD53-C361-4171-BD92-278CD37F483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l-GR" smtClean="0"/>
              <a:t>Ευάγγελος Σιώκας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l-GR" smtClean="0"/>
              <a:t>ΠΑΠΕΛ 2025</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smtClean="0"/>
              <a:t>Ευάγγελος Σιώκας </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B7AD53-C361-4171-BD92-278CD37F4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6524625"/>
            <a:ext cx="9144000" cy="333375"/>
          </a:xfrm>
          <a:prstGeom prst="rect">
            <a:avLst/>
          </a:prstGeom>
          <a:noFill/>
          <a:ln w="9525">
            <a:noFill/>
            <a:miter lim="800000"/>
            <a:headEnd/>
            <a:tailEnd/>
          </a:ln>
          <a:effectLst/>
        </p:spPr>
        <p:txBody>
          <a:bodyPr rIns="0" anchor="ctr"/>
          <a:lstStyle/>
          <a:p>
            <a:pPr fontAlgn="base">
              <a:spcBef>
                <a:spcPct val="0"/>
              </a:spcBef>
              <a:spcAft>
                <a:spcPct val="0"/>
              </a:spcAft>
              <a:defRPr/>
            </a:pPr>
            <a:endParaRPr lang="de-DE" sz="1200" dirty="0">
              <a:solidFill>
                <a:srgbClr val="4C575F"/>
              </a:solidFill>
              <a:cs typeface="Arial" charset="0"/>
            </a:endParaRPr>
          </a:p>
        </p:txBody>
      </p:sp>
      <p:sp>
        <p:nvSpPr>
          <p:cNvPr id="36867" name="Rectangle 4"/>
          <p:cNvSpPr>
            <a:spLocks noGrp="1" noChangeArrowheads="1"/>
          </p:cNvSpPr>
          <p:nvPr>
            <p:ph type="title"/>
          </p:nvPr>
        </p:nvSpPr>
        <p:spPr bwMode="auto">
          <a:xfrm>
            <a:off x="755650" y="404813"/>
            <a:ext cx="76898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Mastertitelformat bearbeiten</a:t>
            </a:r>
          </a:p>
        </p:txBody>
      </p:sp>
      <p:sp>
        <p:nvSpPr>
          <p:cNvPr id="36868" name="Rectangle 5"/>
          <p:cNvSpPr>
            <a:spLocks noGrp="1" noChangeArrowheads="1"/>
          </p:cNvSpPr>
          <p:nvPr>
            <p:ph type="body" idx="1"/>
          </p:nvPr>
        </p:nvSpPr>
        <p:spPr bwMode="auto">
          <a:xfrm>
            <a:off x="755650" y="1196975"/>
            <a:ext cx="7678738"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Mastertextformat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308850" y="6584950"/>
            <a:ext cx="1150938" cy="20796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defRPr sz="1200"/>
            </a:lvl1pPr>
          </a:lstStyle>
          <a:p>
            <a:pPr fontAlgn="base">
              <a:spcBef>
                <a:spcPct val="0"/>
              </a:spcBef>
              <a:spcAft>
                <a:spcPct val="0"/>
              </a:spcAft>
            </a:pPr>
            <a:r>
              <a:rPr lang="el-GR" altLang="en-US" smtClean="0">
                <a:solidFill>
                  <a:srgbClr val="4C575F"/>
                </a:solidFill>
                <a:cs typeface="Arial" charset="0"/>
              </a:rPr>
              <a:t>ΠΑΠΕΛ 2025</a:t>
            </a:r>
            <a:endParaRPr lang="de-DE" altLang="en-US">
              <a:solidFill>
                <a:srgbClr val="4C575F"/>
              </a:solidFill>
              <a:cs typeface="Arial" charset="0"/>
            </a:endParaRPr>
          </a:p>
        </p:txBody>
      </p:sp>
      <p:sp>
        <p:nvSpPr>
          <p:cNvPr id="3079" name="Rectangle 7"/>
          <p:cNvSpPr>
            <a:spLocks noGrp="1" noChangeArrowheads="1"/>
          </p:cNvSpPr>
          <p:nvPr>
            <p:ph type="sldNum" sz="quarter" idx="4"/>
          </p:nvPr>
        </p:nvSpPr>
        <p:spPr bwMode="auto">
          <a:xfrm>
            <a:off x="8388350" y="6584950"/>
            <a:ext cx="755650" cy="217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atin typeface="Arial" charset="0"/>
                <a:cs typeface="Arial" charset="0"/>
              </a:defRPr>
            </a:lvl1pPr>
          </a:lstStyle>
          <a:p>
            <a:pPr fontAlgn="base">
              <a:spcBef>
                <a:spcPct val="0"/>
              </a:spcBef>
              <a:spcAft>
                <a:spcPct val="0"/>
              </a:spcAft>
              <a:defRPr/>
            </a:pPr>
            <a:fld id="{86021DBA-FA28-4C6E-9FA6-D4D743B0F101}" type="slidenum">
              <a:rPr lang="de-DE">
                <a:solidFill>
                  <a:srgbClr val="4C575F"/>
                </a:solidFill>
              </a:rPr>
              <a:pPr fontAlgn="base">
                <a:spcBef>
                  <a:spcPct val="0"/>
                </a:spcBef>
                <a:spcAft>
                  <a:spcPct val="0"/>
                </a:spcAft>
                <a:defRPr/>
              </a:pPr>
              <a:t>‹#›</a:t>
            </a:fld>
            <a:r>
              <a:rPr lang="de-DE">
                <a:solidFill>
                  <a:srgbClr val="4C575F"/>
                </a:solidFill>
              </a:rPr>
              <a:t>/8</a:t>
            </a:r>
          </a:p>
        </p:txBody>
      </p:sp>
      <p:sp>
        <p:nvSpPr>
          <p:cNvPr id="3080" name="Rectangle 8"/>
          <p:cNvSpPr>
            <a:spLocks noChangeArrowheads="1"/>
          </p:cNvSpPr>
          <p:nvPr/>
        </p:nvSpPr>
        <p:spPr bwMode="auto">
          <a:xfrm>
            <a:off x="815975" y="377825"/>
            <a:ext cx="8342313" cy="17463"/>
          </a:xfrm>
          <a:prstGeom prst="rect">
            <a:avLst/>
          </a:prstGeom>
          <a:solidFill>
            <a:srgbClr val="C03127"/>
          </a:solidFill>
          <a:ln w="9525">
            <a:noFill/>
            <a:miter lim="800000"/>
            <a:headEnd/>
            <a:tailEnd/>
          </a:ln>
          <a:effectLst/>
        </p:spPr>
        <p:txBody>
          <a:bodyPr wrap="none" anchor="ctr"/>
          <a:lstStyle/>
          <a:p>
            <a:pPr fontAlgn="base">
              <a:spcBef>
                <a:spcPct val="0"/>
              </a:spcBef>
              <a:spcAft>
                <a:spcPct val="0"/>
              </a:spcAft>
              <a:defRPr/>
            </a:pPr>
            <a:endParaRPr lang="de-DE">
              <a:solidFill>
                <a:srgbClr val="4C575F"/>
              </a:solidFill>
              <a:cs typeface="Arial" charset="0"/>
            </a:endParaRPr>
          </a:p>
        </p:txBody>
      </p:sp>
      <p:pic>
        <p:nvPicPr>
          <p:cNvPr id="36872" name="Picture 9" descr="EPO_rgb_300dpi"/>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7921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txBox="1">
            <a:spLocks noChangeArrowheads="1"/>
          </p:cNvSpPr>
          <p:nvPr userDrawn="1"/>
        </p:nvSpPr>
        <p:spPr>
          <a:xfrm>
            <a:off x="738188" y="6573838"/>
            <a:ext cx="7704137" cy="219075"/>
          </a:xfrm>
          <a:prstGeom prst="rect">
            <a:avLst/>
          </a:prstGeom>
        </p:spPr>
        <p:txBody>
          <a:bodyPr anchor="ctr"/>
          <a:lstStyle>
            <a:lvl1pPr>
              <a:defRPr sz="1200"/>
            </a:lvl1pPr>
          </a:lstStyle>
          <a:p>
            <a:pPr algn="ctr" fontAlgn="base">
              <a:spcBef>
                <a:spcPct val="0"/>
              </a:spcBef>
              <a:spcAft>
                <a:spcPct val="0"/>
              </a:spcAft>
              <a:defRPr/>
            </a:pPr>
            <a:r>
              <a:rPr lang="de-DE" dirty="0">
                <a:solidFill>
                  <a:srgbClr val="4C575F"/>
                </a:solidFill>
                <a:cs typeface="Arial" charset="0"/>
              </a:rPr>
              <a:t>Nils Omland, May 2009</a:t>
            </a:r>
          </a:p>
        </p:txBody>
      </p:sp>
    </p:spTree>
    <p:extLst>
      <p:ext uri="{BB962C8B-B14F-4D97-AF65-F5344CB8AC3E}">
        <p14:creationId xmlns:p14="http://schemas.microsoft.com/office/powerpoint/2010/main" xmlns="" val="3397350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sz="3200">
          <a:solidFill>
            <a:srgbClr val="404B56"/>
          </a:solidFill>
          <a:latin typeface="+mn-lt"/>
          <a:ea typeface="+mn-ea"/>
          <a:cs typeface="+mn-cs"/>
        </a:defRPr>
      </a:lvl1pPr>
      <a:lvl2pPr marL="742950" indent="-285750" algn="l" rtl="0" eaLnBrk="0" fontAlgn="base" hangingPunct="0">
        <a:spcBef>
          <a:spcPct val="20000"/>
        </a:spcBef>
        <a:spcAft>
          <a:spcPct val="0"/>
        </a:spcAft>
        <a:buChar char="–"/>
        <a:defRPr sz="2800">
          <a:solidFill>
            <a:srgbClr val="404B56"/>
          </a:solidFill>
          <a:latin typeface="+mn-lt"/>
        </a:defRPr>
      </a:lvl2pPr>
      <a:lvl3pPr marL="1143000" indent="-228600" algn="l" rtl="0" eaLnBrk="0" fontAlgn="base" hangingPunct="0">
        <a:spcBef>
          <a:spcPct val="20000"/>
        </a:spcBef>
        <a:spcAft>
          <a:spcPct val="0"/>
        </a:spcAft>
        <a:buChar char="•"/>
        <a:defRPr sz="2400">
          <a:solidFill>
            <a:srgbClr val="404B56"/>
          </a:solidFill>
          <a:latin typeface="+mn-lt"/>
        </a:defRPr>
      </a:lvl3pPr>
      <a:lvl4pPr marL="1600200" indent="-228600" algn="l" rtl="0" eaLnBrk="0" fontAlgn="base" hangingPunct="0">
        <a:spcBef>
          <a:spcPct val="20000"/>
        </a:spcBef>
        <a:spcAft>
          <a:spcPct val="0"/>
        </a:spcAft>
        <a:buChar char="–"/>
        <a:defRPr sz="2000">
          <a:solidFill>
            <a:srgbClr val="404B56"/>
          </a:solidFill>
          <a:latin typeface="+mn-lt"/>
        </a:defRPr>
      </a:lvl4pPr>
      <a:lvl5pPr marL="2057400" indent="-228600" algn="l" rtl="0" eaLnBrk="0" fontAlgn="base" hangingPunct="0">
        <a:spcBef>
          <a:spcPct val="20000"/>
        </a:spcBef>
        <a:spcAft>
          <a:spcPct val="0"/>
        </a:spcAft>
        <a:buChar char="»"/>
        <a:defRPr sz="2000">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ipo.i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obi.gr/ob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l-GR" dirty="0"/>
              <a:t>Προστασία Διανοητικής Ιδιοκτησίας</a:t>
            </a:r>
            <a:endParaRPr lang="en-US" dirty="0"/>
          </a:p>
          <a:p>
            <a:endParaRPr lang="el-GR" dirty="0"/>
          </a:p>
          <a:p>
            <a:r>
              <a:rPr lang="el-GR" dirty="0" err="1"/>
              <a:t>Αναπλ</a:t>
            </a:r>
            <a:r>
              <a:rPr lang="el-GR" dirty="0"/>
              <a:t>. </a:t>
            </a:r>
            <a:r>
              <a:rPr lang="el-GR" dirty="0" err="1"/>
              <a:t>Καθ</a:t>
            </a:r>
            <a:r>
              <a:rPr lang="el-GR" dirty="0"/>
              <a:t>. Ευάγγελος </a:t>
            </a:r>
            <a:r>
              <a:rPr lang="el-GR" dirty="0" err="1"/>
              <a:t>Σιώκας</a:t>
            </a:r>
            <a:endParaRPr lang="en-US" dirty="0"/>
          </a:p>
          <a:p>
            <a:endParaRPr lang="en-US" dirty="0"/>
          </a:p>
        </p:txBody>
      </p:sp>
      <p:sp>
        <p:nvSpPr>
          <p:cNvPr id="4" name="Title 3"/>
          <p:cNvSpPr>
            <a:spLocks noGrp="1"/>
          </p:cNvSpPr>
          <p:nvPr>
            <p:ph type="title"/>
          </p:nvPr>
        </p:nvSpPr>
        <p:spPr/>
        <p:txBody>
          <a:bodyPr>
            <a:normAutofit fontScale="90000"/>
          </a:bodyPr>
          <a:lstStyle/>
          <a:p>
            <a:r>
              <a:rPr lang="el-GR" dirty="0"/>
              <a:t>Καινοτομία και Επιχειρηματικότητα</a:t>
            </a:r>
            <a:endParaRPr lang="en-US" dirty="0"/>
          </a:p>
        </p:txBody>
      </p:sp>
      <p:sp>
        <p:nvSpPr>
          <p:cNvPr id="2" name="Slide Number Placeholder 1"/>
          <p:cNvSpPr>
            <a:spLocks noGrp="1"/>
          </p:cNvSpPr>
          <p:nvPr>
            <p:ph type="sldNum" sz="quarter" idx="11"/>
          </p:nvPr>
        </p:nvSpPr>
        <p:spPr/>
        <p:txBody>
          <a:bodyPr/>
          <a:lstStyle/>
          <a:p>
            <a:r>
              <a:rPr lang="el-GR" dirty="0" smtClean="0"/>
              <a:t>1</a:t>
            </a:r>
            <a:endParaRPr lang="en-US" dirty="0"/>
          </a:p>
        </p:txBody>
      </p:sp>
      <p:sp>
        <p:nvSpPr>
          <p:cNvPr id="3" name="Θέση ημερομηνίας 2">
            <a:extLst>
              <a:ext uri="{FF2B5EF4-FFF2-40B4-BE49-F238E27FC236}">
                <a16:creationId xmlns:a16="http://schemas.microsoft.com/office/drawing/2014/main" xmlns="" id="{19FF18DE-9FD3-000E-3DEC-89CA23E433F7}"/>
              </a:ext>
            </a:extLst>
          </p:cNvPr>
          <p:cNvSpPr>
            <a:spLocks noGrp="1"/>
          </p:cNvSpPr>
          <p:nvPr>
            <p:ph type="dt" sz="half" idx="10"/>
          </p:nvPr>
        </p:nvSpPr>
        <p:spPr/>
        <p:txBody>
          <a:bodyPr/>
          <a:lstStyle/>
          <a:p>
            <a:r>
              <a:rPr lang="el-GR" smtClean="0"/>
              <a:t>ΠΑΠΕΛ 2025</a:t>
            </a:r>
            <a:endParaRPr lang="en-US" dirty="0"/>
          </a:p>
        </p:txBody>
      </p:sp>
      <p:sp>
        <p:nvSpPr>
          <p:cNvPr id="6" name="5 - Θέση υποσέλιδου"/>
          <p:cNvSpPr>
            <a:spLocks noGrp="1"/>
          </p:cNvSpPr>
          <p:nvPr>
            <p:ph type="ftr" sz="quarter" idx="12"/>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43173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normAutofit/>
          </a:bodyPr>
          <a:lstStyle/>
          <a:p>
            <a:r>
              <a:rPr lang="en-US" altLang="en-US" sz="2800" dirty="0"/>
              <a:t>Some IP found in a mobile phone</a:t>
            </a:r>
          </a:p>
        </p:txBody>
      </p:sp>
      <p:sp>
        <p:nvSpPr>
          <p:cNvPr id="9" name="Textfeld 8"/>
          <p:cNvSpPr txBox="1">
            <a:spLocks noChangeArrowheads="1"/>
          </p:cNvSpPr>
          <p:nvPr/>
        </p:nvSpPr>
        <p:spPr bwMode="auto">
          <a:xfrm>
            <a:off x="228600" y="1524000"/>
            <a:ext cx="3643313" cy="474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solidFill>
                  <a:schemeClr val="accent1"/>
                </a:solidFill>
              </a:rPr>
              <a:t>Trade marks:</a:t>
            </a:r>
          </a:p>
          <a:p>
            <a:pPr>
              <a:lnSpc>
                <a:spcPct val="120000"/>
              </a:lnSpc>
              <a:buFont typeface="Arial" charset="0"/>
              <a:buChar char="•"/>
            </a:pPr>
            <a:r>
              <a:rPr lang="en-US" altLang="en-US" dirty="0"/>
              <a:t> Made by "Nokia"</a:t>
            </a:r>
          </a:p>
          <a:p>
            <a:pPr>
              <a:lnSpc>
                <a:spcPct val="120000"/>
              </a:lnSpc>
              <a:buFont typeface="Arial" charset="0"/>
              <a:buChar char="•"/>
            </a:pPr>
            <a:r>
              <a:rPr lang="en-US" altLang="en-US" dirty="0"/>
              <a:t> Product "N95"</a:t>
            </a:r>
          </a:p>
          <a:p>
            <a:pPr>
              <a:lnSpc>
                <a:spcPct val="120000"/>
              </a:lnSpc>
              <a:buFont typeface="Arial" charset="0"/>
              <a:buChar char="•"/>
            </a:pPr>
            <a:r>
              <a:rPr lang="en-US" altLang="en-US" dirty="0"/>
              <a:t> Software "Symbian", "Java"</a:t>
            </a:r>
          </a:p>
          <a:p>
            <a:pPr>
              <a:lnSpc>
                <a:spcPct val="120000"/>
              </a:lnSpc>
            </a:pPr>
            <a:r>
              <a:rPr lang="en-US" altLang="en-US" dirty="0">
                <a:solidFill>
                  <a:schemeClr val="accent1"/>
                </a:solidFill>
              </a:rPr>
              <a:t>Patents:</a:t>
            </a:r>
          </a:p>
          <a:p>
            <a:pPr>
              <a:lnSpc>
                <a:spcPct val="120000"/>
              </a:lnSpc>
              <a:buFontTx/>
              <a:buChar char="•"/>
            </a:pPr>
            <a:r>
              <a:rPr lang="en-US" altLang="en-US" dirty="0"/>
              <a:t> Data-processing methods</a:t>
            </a:r>
          </a:p>
          <a:p>
            <a:pPr>
              <a:lnSpc>
                <a:spcPct val="120000"/>
              </a:lnSpc>
              <a:buFontTx/>
              <a:buChar char="•"/>
            </a:pPr>
            <a:r>
              <a:rPr lang="en-US" altLang="en-US" dirty="0"/>
              <a:t> Semiconductor circuits</a:t>
            </a:r>
          </a:p>
          <a:p>
            <a:pPr>
              <a:lnSpc>
                <a:spcPct val="120000"/>
              </a:lnSpc>
              <a:buFontTx/>
              <a:buChar char="•"/>
            </a:pPr>
            <a:r>
              <a:rPr lang="en-US" altLang="en-US" dirty="0"/>
              <a:t> Chemical compounds</a:t>
            </a:r>
          </a:p>
          <a:p>
            <a:pPr>
              <a:lnSpc>
                <a:spcPct val="120000"/>
              </a:lnSpc>
              <a:buFontTx/>
              <a:buChar char="•"/>
            </a:pPr>
            <a:r>
              <a:rPr lang="en-US" altLang="en-US" dirty="0"/>
              <a:t> …</a:t>
            </a:r>
          </a:p>
          <a:p>
            <a:pPr>
              <a:lnSpc>
                <a:spcPct val="120000"/>
              </a:lnSpc>
            </a:pPr>
            <a:r>
              <a:rPr lang="en-US" altLang="en-US" dirty="0">
                <a:solidFill>
                  <a:schemeClr val="accent1"/>
                </a:solidFill>
              </a:rPr>
              <a:t>Copyrights:</a:t>
            </a:r>
          </a:p>
          <a:p>
            <a:pPr>
              <a:lnSpc>
                <a:spcPct val="120000"/>
              </a:lnSpc>
              <a:buFontTx/>
              <a:buChar char="•"/>
            </a:pPr>
            <a:r>
              <a:rPr lang="en-US" altLang="en-US" dirty="0"/>
              <a:t> Software code</a:t>
            </a:r>
          </a:p>
          <a:p>
            <a:pPr>
              <a:lnSpc>
                <a:spcPct val="120000"/>
              </a:lnSpc>
              <a:buFontTx/>
              <a:buChar char="•"/>
            </a:pPr>
            <a:r>
              <a:rPr lang="en-US" altLang="en-US" dirty="0"/>
              <a:t> Instruction manual</a:t>
            </a:r>
          </a:p>
          <a:p>
            <a:pPr>
              <a:lnSpc>
                <a:spcPct val="120000"/>
              </a:lnSpc>
              <a:buFontTx/>
              <a:buChar char="•"/>
            </a:pPr>
            <a:r>
              <a:rPr lang="en-US" altLang="en-US" dirty="0"/>
              <a:t> Ringtone</a:t>
            </a:r>
          </a:p>
          <a:p>
            <a:pPr>
              <a:lnSpc>
                <a:spcPct val="120000"/>
              </a:lnSpc>
              <a:buFontTx/>
              <a:buChar char="•"/>
            </a:pPr>
            <a:r>
              <a:rPr lang="en-US" altLang="en-US" dirty="0"/>
              <a:t> …</a:t>
            </a:r>
          </a:p>
        </p:txBody>
      </p:sp>
      <p:sp>
        <p:nvSpPr>
          <p:cNvPr id="14" name="Textfeld 13"/>
          <p:cNvSpPr txBox="1">
            <a:spLocks noChangeArrowheads="1"/>
          </p:cNvSpPr>
          <p:nvPr/>
        </p:nvSpPr>
        <p:spPr bwMode="auto">
          <a:xfrm>
            <a:off x="3951288" y="3768725"/>
            <a:ext cx="5229225" cy="2696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solidFill>
                  <a:schemeClr val="accent1"/>
                </a:solidFill>
              </a:rPr>
              <a:t>Trade secrets:</a:t>
            </a:r>
          </a:p>
          <a:p>
            <a:pPr>
              <a:lnSpc>
                <a:spcPct val="120000"/>
              </a:lnSpc>
            </a:pPr>
            <a:r>
              <a:rPr lang="en-US" altLang="en-US" dirty="0"/>
              <a:t> ?</a:t>
            </a:r>
            <a:endParaRPr lang="en-US" altLang="en-US" dirty="0">
              <a:solidFill>
                <a:schemeClr val="accent1"/>
              </a:solidFill>
            </a:endParaRPr>
          </a:p>
          <a:p>
            <a:pPr>
              <a:lnSpc>
                <a:spcPct val="120000"/>
              </a:lnSpc>
            </a:pPr>
            <a:r>
              <a:rPr lang="en-US" altLang="en-US" dirty="0">
                <a:solidFill>
                  <a:schemeClr val="accent1"/>
                </a:solidFill>
              </a:rPr>
              <a:t>Designs (some of them registered):</a:t>
            </a:r>
          </a:p>
          <a:p>
            <a:pPr>
              <a:lnSpc>
                <a:spcPct val="120000"/>
              </a:lnSpc>
              <a:buFont typeface="Arial" charset="0"/>
              <a:buChar char="•"/>
            </a:pPr>
            <a:r>
              <a:rPr lang="en-US" altLang="en-US" dirty="0"/>
              <a:t> Form of overall phone</a:t>
            </a:r>
          </a:p>
          <a:p>
            <a:pPr>
              <a:lnSpc>
                <a:spcPct val="120000"/>
              </a:lnSpc>
              <a:buFont typeface="Arial" charset="0"/>
              <a:buChar char="•"/>
            </a:pPr>
            <a:r>
              <a:rPr lang="en-US" altLang="en-US" dirty="0"/>
              <a:t> Arrangement of buttons in oval shape</a:t>
            </a:r>
          </a:p>
          <a:p>
            <a:pPr>
              <a:lnSpc>
                <a:spcPct val="120000"/>
              </a:lnSpc>
              <a:buFont typeface="Arial" charset="0"/>
              <a:buChar char="•"/>
            </a:pPr>
            <a:r>
              <a:rPr lang="en-US" altLang="en-US" dirty="0"/>
              <a:t> Three-dimensional wave form of buttons</a:t>
            </a:r>
          </a:p>
          <a:p>
            <a:pPr>
              <a:lnSpc>
                <a:spcPct val="120000"/>
              </a:lnSpc>
              <a:buFont typeface="Arial" charset="0"/>
              <a:buChar char="•"/>
            </a:pPr>
            <a:r>
              <a:rPr lang="en-US" altLang="en-US" dirty="0"/>
              <a:t> …</a:t>
            </a:r>
          </a:p>
          <a:p>
            <a:pPr>
              <a:buFont typeface="Arial" charset="0"/>
              <a:buChar char="•"/>
            </a:pPr>
            <a:endParaRPr lang="en-US" altLang="en-US" dirty="0"/>
          </a:p>
        </p:txBody>
      </p:sp>
      <p:pic>
        <p:nvPicPr>
          <p:cNvPr id="19460" name="Picture 9" descr="n95_high_gallery_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1289" y="1572375"/>
            <a:ext cx="4583112" cy="2186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feld 9"/>
          <p:cNvSpPr txBox="1">
            <a:spLocks noChangeArrowheads="1"/>
          </p:cNvSpPr>
          <p:nvPr/>
        </p:nvSpPr>
        <p:spPr bwMode="auto">
          <a:xfrm>
            <a:off x="8048625" y="3249613"/>
            <a:ext cx="59213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 typeface="Arial" charset="0"/>
              <a:buNone/>
            </a:pPr>
            <a:r>
              <a:rPr lang="en-US" altLang="en-US" sz="900"/>
              <a:t>© Nokia</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10</a:t>
            </a:fld>
            <a:endParaRPr lang="en-US" dirty="0"/>
          </a:p>
        </p:txBody>
      </p:sp>
      <p:sp>
        <p:nvSpPr>
          <p:cNvPr id="4" name="Θέση ημερομηνίας 3">
            <a:extLst>
              <a:ext uri="{FF2B5EF4-FFF2-40B4-BE49-F238E27FC236}">
                <a16:creationId xmlns:a16="http://schemas.microsoft.com/office/drawing/2014/main" xmlns="" id="{F5E5336F-74F5-0552-A0E6-DDE465459CA8}"/>
              </a:ext>
            </a:extLst>
          </p:cNvPr>
          <p:cNvSpPr>
            <a:spLocks noGrp="1"/>
          </p:cNvSpPr>
          <p:nvPr>
            <p:ph type="dt" sz="half" idx="10"/>
          </p:nvPr>
        </p:nvSpPr>
        <p:spPr/>
        <p:txBody>
          <a:bodyPr/>
          <a:lstStyle/>
          <a:p>
            <a:r>
              <a:rPr lang="el-GR" smtClean="0"/>
              <a:t>ΠΑΠΕΛ 2025</a:t>
            </a:r>
            <a:endParaRPr lang="en-US"/>
          </a:p>
        </p:txBody>
      </p:sp>
      <p:sp>
        <p:nvSpPr>
          <p:cNvPr id="11" name="10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1094199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normAutofit/>
          </a:bodyPr>
          <a:lstStyle/>
          <a:p>
            <a:r>
              <a:rPr lang="en-US" altLang="en-US" sz="2800"/>
              <a:t>Examples of valuable intellectual property</a:t>
            </a:r>
          </a:p>
        </p:txBody>
      </p:sp>
      <p:grpSp>
        <p:nvGrpSpPr>
          <p:cNvPr id="23570" name="Group 18"/>
          <p:cNvGrpSpPr>
            <a:grpSpLocks/>
          </p:cNvGrpSpPr>
          <p:nvPr/>
        </p:nvGrpSpPr>
        <p:grpSpPr bwMode="auto">
          <a:xfrm>
            <a:off x="576263" y="1737360"/>
            <a:ext cx="1743075" cy="2409825"/>
            <a:chOff x="363" y="777"/>
            <a:chExt cx="1098" cy="1518"/>
          </a:xfrm>
        </p:grpSpPr>
        <p:pic>
          <p:nvPicPr>
            <p:cNvPr id="1024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 y="777"/>
              <a:ext cx="1098" cy="1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Textfeld 13"/>
            <p:cNvSpPr txBox="1">
              <a:spLocks noChangeArrowheads="1"/>
            </p:cNvSpPr>
            <p:nvPr/>
          </p:nvSpPr>
          <p:spPr bwMode="auto">
            <a:xfrm>
              <a:off x="471" y="2064"/>
              <a:ext cx="8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Coca-Cola</a:t>
              </a:r>
              <a:r>
                <a:rPr lang="en-US" altLang="en-US" baseline="30000"/>
                <a:t>®</a:t>
              </a:r>
              <a:endParaRPr lang="en-US" altLang="en-US"/>
            </a:p>
          </p:txBody>
        </p:sp>
      </p:grpSp>
      <p:grpSp>
        <p:nvGrpSpPr>
          <p:cNvPr id="23571" name="Group 19"/>
          <p:cNvGrpSpPr>
            <a:grpSpLocks/>
          </p:cNvGrpSpPr>
          <p:nvPr/>
        </p:nvGrpSpPr>
        <p:grpSpPr bwMode="auto">
          <a:xfrm>
            <a:off x="3492500" y="2133600"/>
            <a:ext cx="1514475" cy="2335213"/>
            <a:chOff x="2132" y="755"/>
            <a:chExt cx="954" cy="1471"/>
          </a:xfrm>
        </p:grpSpPr>
        <p:sp>
          <p:nvSpPr>
            <p:cNvPr id="10246" name="Textfeld 12"/>
            <p:cNvSpPr txBox="1">
              <a:spLocks noChangeArrowheads="1"/>
            </p:cNvSpPr>
            <p:nvPr/>
          </p:nvSpPr>
          <p:spPr bwMode="auto">
            <a:xfrm>
              <a:off x="2132" y="1995"/>
              <a:ext cx="9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Apple</a:t>
              </a:r>
              <a:r>
                <a:rPr lang="en-US" altLang="en-US" baseline="30000"/>
                <a:t>®</a:t>
              </a:r>
              <a:r>
                <a:rPr lang="en-US" altLang="en-US"/>
                <a:t> iPod</a:t>
              </a:r>
              <a:r>
                <a:rPr lang="en-US" altLang="en-US" baseline="30000"/>
                <a:t>®</a:t>
              </a:r>
              <a:endParaRPr lang="en-US" altLang="en-US"/>
            </a:p>
          </p:txBody>
        </p:sp>
        <p:pic>
          <p:nvPicPr>
            <p:cNvPr id="10248"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77" y="755"/>
              <a:ext cx="906" cy="1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62" name="Text Box 13"/>
          <p:cNvSpPr txBox="1">
            <a:spLocks noChangeArrowheads="1"/>
          </p:cNvSpPr>
          <p:nvPr/>
        </p:nvSpPr>
        <p:spPr bwMode="auto">
          <a:xfrm>
            <a:off x="8315325" y="80963"/>
            <a:ext cx="8286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1200">
                <a:solidFill>
                  <a:schemeClr val="accent1"/>
                </a:solidFill>
              </a:rPr>
              <a:t>Optional</a:t>
            </a:r>
          </a:p>
        </p:txBody>
      </p:sp>
      <p:grpSp>
        <p:nvGrpSpPr>
          <p:cNvPr id="23569" name="Group 17"/>
          <p:cNvGrpSpPr>
            <a:grpSpLocks/>
          </p:cNvGrpSpPr>
          <p:nvPr/>
        </p:nvGrpSpPr>
        <p:grpSpPr bwMode="auto">
          <a:xfrm>
            <a:off x="5400675" y="4292600"/>
            <a:ext cx="2533650" cy="1804988"/>
            <a:chOff x="3810" y="2660"/>
            <a:chExt cx="1596" cy="1137"/>
          </a:xfrm>
        </p:grpSpPr>
        <p:sp>
          <p:nvSpPr>
            <p:cNvPr id="10252" name="Textfeld 19"/>
            <p:cNvSpPr txBox="1">
              <a:spLocks noChangeArrowheads="1"/>
            </p:cNvSpPr>
            <p:nvPr/>
          </p:nvSpPr>
          <p:spPr bwMode="auto">
            <a:xfrm>
              <a:off x="3846" y="3566"/>
              <a:ext cx="150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DNA copying process</a:t>
              </a:r>
            </a:p>
          </p:txBody>
        </p:sp>
        <p:pic>
          <p:nvPicPr>
            <p:cNvPr id="23563" name="Picture 14" descr="Dna-spli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 y="2660"/>
              <a:ext cx="1596" cy="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8" name="Group 16"/>
          <p:cNvGrpSpPr>
            <a:grpSpLocks/>
          </p:cNvGrpSpPr>
          <p:nvPr/>
        </p:nvGrpSpPr>
        <p:grpSpPr bwMode="auto">
          <a:xfrm>
            <a:off x="6032183" y="1759586"/>
            <a:ext cx="1544637" cy="2020887"/>
            <a:chOff x="499" y="2727"/>
            <a:chExt cx="973" cy="1273"/>
          </a:xfrm>
        </p:grpSpPr>
        <p:sp>
          <p:nvSpPr>
            <p:cNvPr id="10249" name="Textfeld 16"/>
            <p:cNvSpPr txBox="1">
              <a:spLocks noChangeArrowheads="1"/>
            </p:cNvSpPr>
            <p:nvPr/>
          </p:nvSpPr>
          <p:spPr bwMode="auto">
            <a:xfrm>
              <a:off x="499" y="3769"/>
              <a:ext cx="8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Harry Potter</a:t>
              </a:r>
            </a:p>
          </p:txBody>
        </p:sp>
        <p:pic>
          <p:nvPicPr>
            <p:cNvPr id="23564" name="Picture 15" descr="57278843"/>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432" t="29247" b="3514"/>
            <a:stretch>
              <a:fillRect/>
            </a:stretch>
          </p:blipFill>
          <p:spPr bwMode="auto">
            <a:xfrm>
              <a:off x="521" y="2727"/>
              <a:ext cx="951" cy="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7" name="Group 15"/>
          <p:cNvGrpSpPr>
            <a:grpSpLocks/>
          </p:cNvGrpSpPr>
          <p:nvPr/>
        </p:nvGrpSpPr>
        <p:grpSpPr bwMode="auto">
          <a:xfrm>
            <a:off x="1439863" y="4257675"/>
            <a:ext cx="1981200" cy="1892300"/>
            <a:chOff x="2200" y="2651"/>
            <a:chExt cx="1248" cy="1192"/>
          </a:xfrm>
        </p:grpSpPr>
        <p:sp>
          <p:nvSpPr>
            <p:cNvPr id="10250" name="Textfeld 17"/>
            <p:cNvSpPr txBox="1">
              <a:spLocks noChangeArrowheads="1"/>
            </p:cNvSpPr>
            <p:nvPr/>
          </p:nvSpPr>
          <p:spPr bwMode="auto">
            <a:xfrm>
              <a:off x="2290" y="3612"/>
              <a:ext cx="10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Instant camera</a:t>
              </a:r>
            </a:p>
          </p:txBody>
        </p:sp>
        <p:pic>
          <p:nvPicPr>
            <p:cNvPr id="23566" name="Picture 14" descr="Kamer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00" y="2651"/>
              <a:ext cx="1248" cy="9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11</a:t>
            </a:fld>
            <a:endParaRPr lang="en-US" dirty="0"/>
          </a:p>
        </p:txBody>
      </p:sp>
      <p:sp>
        <p:nvSpPr>
          <p:cNvPr id="4" name="Θέση ημερομηνίας 3">
            <a:extLst>
              <a:ext uri="{FF2B5EF4-FFF2-40B4-BE49-F238E27FC236}">
                <a16:creationId xmlns:a16="http://schemas.microsoft.com/office/drawing/2014/main" xmlns="" id="{F81613E6-0EDA-AD11-785F-5357629A9109}"/>
              </a:ext>
            </a:extLst>
          </p:cNvPr>
          <p:cNvSpPr>
            <a:spLocks noGrp="1"/>
          </p:cNvSpPr>
          <p:nvPr>
            <p:ph type="dt" sz="half" idx="10"/>
          </p:nvPr>
        </p:nvSpPr>
        <p:spPr/>
        <p:txBody>
          <a:bodyPr/>
          <a:lstStyle/>
          <a:p>
            <a:r>
              <a:rPr lang="el-GR" smtClean="0"/>
              <a:t>ΠΑΠΕΛ 2025</a:t>
            </a:r>
            <a:endParaRPr lang="en-US"/>
          </a:p>
        </p:txBody>
      </p:sp>
      <p:sp>
        <p:nvSpPr>
          <p:cNvPr id="21" name="20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4683891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601345" y="472275"/>
            <a:ext cx="7921625" cy="468312"/>
          </a:xfrm>
        </p:spPr>
        <p:txBody>
          <a:bodyPr>
            <a:noAutofit/>
          </a:bodyPr>
          <a:lstStyle/>
          <a:p>
            <a:r>
              <a:rPr lang="de-DE" altLang="en-US" sz="2800" dirty="0"/>
              <a:t>The </a:t>
            </a:r>
            <a:r>
              <a:rPr lang="en-GB" altLang="en-US" sz="2800" dirty="0"/>
              <a:t>four main pillars of</a:t>
            </a:r>
            <a:r>
              <a:rPr lang="de-DE" altLang="en-US" sz="2800" dirty="0"/>
              <a:t> </a:t>
            </a:r>
            <a:r>
              <a:rPr lang="de-AT" altLang="en-US" sz="2800" dirty="0"/>
              <a:t>IP</a:t>
            </a:r>
            <a:r>
              <a:rPr lang="de-DE" altLang="en-US" sz="2800" dirty="0"/>
              <a:t> </a:t>
            </a:r>
            <a:r>
              <a:rPr lang="en-GB" altLang="en-US" sz="2800" dirty="0"/>
              <a:t>management</a:t>
            </a:r>
          </a:p>
        </p:txBody>
      </p:sp>
      <p:sp>
        <p:nvSpPr>
          <p:cNvPr id="18436" name="Text Box 4"/>
          <p:cNvSpPr txBox="1">
            <a:spLocks noChangeArrowheads="1"/>
          </p:cNvSpPr>
          <p:nvPr/>
        </p:nvSpPr>
        <p:spPr bwMode="auto">
          <a:xfrm>
            <a:off x="6731000" y="2842444"/>
            <a:ext cx="504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spcBef>
                <a:spcPct val="50000"/>
              </a:spcBef>
            </a:pPr>
            <a:endParaRPr lang="en-US" altLang="en-US" sz="1400" dirty="0">
              <a:solidFill>
                <a:srgbClr val="4C575F"/>
              </a:solidFill>
            </a:endParaRPr>
          </a:p>
        </p:txBody>
      </p:sp>
      <p:sp>
        <p:nvSpPr>
          <p:cNvPr id="18437" name="Rectangle 5"/>
          <p:cNvSpPr>
            <a:spLocks noChangeArrowheads="1"/>
          </p:cNvSpPr>
          <p:nvPr/>
        </p:nvSpPr>
        <p:spPr bwMode="auto">
          <a:xfrm>
            <a:off x="685800" y="1484784"/>
            <a:ext cx="7772400" cy="510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lnSpc>
                <a:spcPct val="90000"/>
              </a:lnSpc>
              <a:spcBef>
                <a:spcPct val="30000"/>
              </a:spcBef>
              <a:buFont typeface="Wingdings" pitchFamily="2" charset="2"/>
              <a:buNone/>
            </a:pPr>
            <a:endParaRPr lang="en-US" altLang="en-US" dirty="0">
              <a:solidFill>
                <a:srgbClr val="4C575F"/>
              </a:solidFill>
              <a:latin typeface="Supersonic BSK Book"/>
            </a:endParaRPr>
          </a:p>
        </p:txBody>
      </p:sp>
      <p:sp>
        <p:nvSpPr>
          <p:cNvPr id="18446" name="Text Box 14"/>
          <p:cNvSpPr txBox="1">
            <a:spLocks noChangeArrowheads="1"/>
          </p:cNvSpPr>
          <p:nvPr/>
        </p:nvSpPr>
        <p:spPr bwMode="auto">
          <a:xfrm>
            <a:off x="543899" y="4356018"/>
            <a:ext cx="3090729" cy="1761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marL="285750" indent="-28575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216000" indent="-216000" eaLnBrk="1" hangingPunct="1">
              <a:lnSpc>
                <a:spcPts val="2200"/>
              </a:lnSpc>
              <a:buFont typeface="Wingdings" panose="05000000000000000000" pitchFamily="2" charset="2"/>
              <a:buChar char="§"/>
            </a:pPr>
            <a:r>
              <a:rPr lang="en-GB" altLang="en-US" sz="1600" dirty="0">
                <a:solidFill>
                  <a:srgbClr val="4C575F"/>
                </a:solidFill>
              </a:rPr>
              <a:t>Awareness creation</a:t>
            </a:r>
          </a:p>
          <a:p>
            <a:pPr marL="216000" indent="-216000" eaLnBrk="1" hangingPunct="1">
              <a:lnSpc>
                <a:spcPts val="2200"/>
              </a:lnSpc>
              <a:buFont typeface="Wingdings" panose="05000000000000000000" pitchFamily="2" charset="2"/>
              <a:buChar char="§"/>
            </a:pPr>
            <a:r>
              <a:rPr lang="en-GB" altLang="en-US" sz="1600" dirty="0">
                <a:solidFill>
                  <a:srgbClr val="4C575F"/>
                </a:solidFill>
              </a:rPr>
              <a:t>Teaching &amp; training </a:t>
            </a:r>
          </a:p>
          <a:p>
            <a:pPr marL="216000" indent="-216000" eaLnBrk="1" hangingPunct="1">
              <a:lnSpc>
                <a:spcPts val="2200"/>
              </a:lnSpc>
              <a:buFont typeface="Wingdings" panose="05000000000000000000" pitchFamily="2" charset="2"/>
              <a:buChar char="§"/>
            </a:pPr>
            <a:r>
              <a:rPr lang="en-GB" altLang="en-US" sz="1600" dirty="0">
                <a:solidFill>
                  <a:srgbClr val="4C575F"/>
                </a:solidFill>
              </a:rPr>
              <a:t>IPR support</a:t>
            </a:r>
          </a:p>
          <a:p>
            <a:pPr marL="216000" indent="-216000" eaLnBrk="1" hangingPunct="1">
              <a:lnSpc>
                <a:spcPts val="2200"/>
              </a:lnSpc>
              <a:buFont typeface="Wingdings" panose="05000000000000000000" pitchFamily="2" charset="2"/>
              <a:buChar char="§"/>
            </a:pPr>
            <a:r>
              <a:rPr lang="en-GB" altLang="en-US" sz="1600" dirty="0">
                <a:solidFill>
                  <a:srgbClr val="4C575F"/>
                </a:solidFill>
              </a:rPr>
              <a:t>Technology scouting</a:t>
            </a:r>
          </a:p>
          <a:p>
            <a:pPr marL="216000" indent="-216000" eaLnBrk="1" hangingPunct="1">
              <a:lnSpc>
                <a:spcPts val="2200"/>
              </a:lnSpc>
              <a:buFont typeface="Wingdings" panose="05000000000000000000" pitchFamily="2" charset="2"/>
              <a:buChar char="§"/>
            </a:pPr>
            <a:r>
              <a:rPr lang="en-GB" altLang="en-US" sz="1600" dirty="0">
                <a:solidFill>
                  <a:srgbClr val="4C575F"/>
                </a:solidFill>
              </a:rPr>
              <a:t>Micro/seed-funding </a:t>
            </a:r>
          </a:p>
          <a:p>
            <a:pPr marL="216000" indent="-216000" eaLnBrk="1" hangingPunct="1">
              <a:lnSpc>
                <a:spcPts val="2200"/>
              </a:lnSpc>
              <a:buFont typeface="Wingdings" panose="05000000000000000000" pitchFamily="2" charset="2"/>
              <a:buChar char="§"/>
            </a:pPr>
            <a:r>
              <a:rPr lang="en-GB" altLang="en-US" sz="1600" dirty="0">
                <a:solidFill>
                  <a:srgbClr val="4C575F"/>
                </a:solidFill>
              </a:rPr>
              <a:t>Innovation awards</a:t>
            </a:r>
          </a:p>
        </p:txBody>
      </p:sp>
      <p:sp>
        <p:nvSpPr>
          <p:cNvPr id="18449" name="Text Box 17"/>
          <p:cNvSpPr txBox="1">
            <a:spLocks noChangeArrowheads="1"/>
          </p:cNvSpPr>
          <p:nvPr/>
        </p:nvSpPr>
        <p:spPr bwMode="auto">
          <a:xfrm>
            <a:off x="6777362" y="4353192"/>
            <a:ext cx="4117084" cy="1196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marL="285750" indent="-285750"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marL="216000" indent="-216000" eaLnBrk="1" hangingPunct="1">
              <a:lnSpc>
                <a:spcPts val="2200"/>
              </a:lnSpc>
              <a:buFont typeface="Wingdings" panose="05000000000000000000" pitchFamily="2" charset="2"/>
              <a:buChar char="§"/>
            </a:pPr>
            <a:r>
              <a:rPr lang="de-DE" altLang="en-US" sz="1600" dirty="0">
                <a:solidFill>
                  <a:srgbClr val="4C575F"/>
                </a:solidFill>
              </a:rPr>
              <a:t>Business </a:t>
            </a:r>
            <a:r>
              <a:rPr lang="en-GB" altLang="en-US" sz="1600" dirty="0">
                <a:solidFill>
                  <a:srgbClr val="4C575F"/>
                </a:solidFill>
              </a:rPr>
              <a:t>strategies</a:t>
            </a:r>
          </a:p>
          <a:p>
            <a:pPr marL="216000" indent="-216000" eaLnBrk="1" hangingPunct="1">
              <a:lnSpc>
                <a:spcPts val="2200"/>
              </a:lnSpc>
              <a:buFont typeface="Wingdings" panose="05000000000000000000" pitchFamily="2" charset="2"/>
              <a:buChar char="§"/>
            </a:pPr>
            <a:r>
              <a:rPr lang="en-GB" altLang="en-US" sz="1600" dirty="0">
                <a:solidFill>
                  <a:srgbClr val="4C575F"/>
                </a:solidFill>
              </a:rPr>
              <a:t>Licence agreements</a:t>
            </a:r>
          </a:p>
          <a:p>
            <a:pPr marL="216000" indent="-216000" eaLnBrk="1" hangingPunct="1">
              <a:lnSpc>
                <a:spcPts val="2200"/>
              </a:lnSpc>
              <a:buFont typeface="Wingdings" panose="05000000000000000000" pitchFamily="2" charset="2"/>
              <a:buChar char="§"/>
            </a:pPr>
            <a:r>
              <a:rPr lang="de-DE" altLang="en-US" sz="1600" dirty="0">
                <a:solidFill>
                  <a:srgbClr val="4C575F"/>
                </a:solidFill>
              </a:rPr>
              <a:t>Spin-outs</a:t>
            </a:r>
            <a:endParaRPr lang="en-US" altLang="en-US" sz="1600" dirty="0">
              <a:solidFill>
                <a:srgbClr val="4C575F"/>
              </a:solidFill>
            </a:endParaRPr>
          </a:p>
          <a:p>
            <a:pPr marL="216000" indent="-216000" eaLnBrk="1" hangingPunct="1">
              <a:lnSpc>
                <a:spcPts val="2200"/>
              </a:lnSpc>
              <a:buFont typeface="Wingdings" panose="05000000000000000000" pitchFamily="2" charset="2"/>
              <a:buChar char="§"/>
            </a:pPr>
            <a:r>
              <a:rPr lang="en-GB" altLang="en-US" sz="1600" dirty="0">
                <a:solidFill>
                  <a:srgbClr val="4C575F"/>
                </a:solidFill>
              </a:rPr>
              <a:t>Assignments/sales</a:t>
            </a:r>
          </a:p>
        </p:txBody>
      </p:sp>
      <p:sp>
        <p:nvSpPr>
          <p:cNvPr id="18438" name="Text Box 6"/>
          <p:cNvSpPr txBox="1">
            <a:spLocks noChangeArrowheads="1"/>
          </p:cNvSpPr>
          <p:nvPr/>
        </p:nvSpPr>
        <p:spPr bwMode="auto">
          <a:xfrm>
            <a:off x="645068" y="2770634"/>
            <a:ext cx="1728788" cy="1295400"/>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1600" b="1" dirty="0">
              <a:solidFill>
                <a:srgbClr val="4C575F"/>
              </a:solidFill>
            </a:endParaRPr>
          </a:p>
          <a:p>
            <a:pPr algn="ctr" eaLnBrk="1" hangingPunct="1"/>
            <a:r>
              <a:rPr lang="de-DE" altLang="en-US" sz="1600" b="1" dirty="0" err="1">
                <a:solidFill>
                  <a:srgbClr val="4C575F"/>
                </a:solidFill>
              </a:rPr>
              <a:t>Creating</a:t>
            </a:r>
            <a:r>
              <a:rPr lang="de-DE" altLang="en-US" sz="1600" b="1" dirty="0">
                <a:solidFill>
                  <a:srgbClr val="4C575F"/>
                </a:solidFill>
              </a:rPr>
              <a:t> opportunities</a:t>
            </a:r>
            <a:endParaRPr lang="en-US" altLang="en-US" sz="1600" dirty="0">
              <a:solidFill>
                <a:srgbClr val="4C575F"/>
              </a:solidFill>
            </a:endParaRPr>
          </a:p>
        </p:txBody>
      </p:sp>
      <p:sp>
        <p:nvSpPr>
          <p:cNvPr id="18439" name="Text Box 7"/>
          <p:cNvSpPr txBox="1">
            <a:spLocks noChangeArrowheads="1"/>
          </p:cNvSpPr>
          <p:nvPr/>
        </p:nvSpPr>
        <p:spPr bwMode="auto">
          <a:xfrm>
            <a:off x="2929779" y="2770634"/>
            <a:ext cx="1409700" cy="1296988"/>
          </a:xfrm>
          <a:prstGeom prst="rect">
            <a:avLst/>
          </a:prstGeom>
          <a:solidFill>
            <a:srgbClr val="FFFFFF"/>
          </a:solidFill>
          <a:ln w="28575">
            <a:solidFill>
              <a:srgbClr val="000000"/>
            </a:solidFill>
            <a:miter lim="800000"/>
            <a:headEnd/>
            <a:tailEnd/>
          </a:ln>
        </p:spPr>
        <p:txBody>
          <a:bodyPr anchor="t"/>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2400" b="1" dirty="0">
              <a:solidFill>
                <a:srgbClr val="4C575F"/>
              </a:solidFill>
            </a:endParaRPr>
          </a:p>
          <a:p>
            <a:pPr algn="ctr" eaLnBrk="1" hangingPunct="1"/>
            <a:r>
              <a:rPr lang="de-DE" altLang="en-US" sz="1600" b="1" dirty="0">
                <a:solidFill>
                  <a:srgbClr val="4C575F"/>
                </a:solidFill>
              </a:rPr>
              <a:t>Evaluation</a:t>
            </a:r>
            <a:endParaRPr lang="en-US" altLang="en-US" sz="1600" dirty="0">
              <a:solidFill>
                <a:srgbClr val="4C575F"/>
              </a:solidFill>
            </a:endParaRPr>
          </a:p>
        </p:txBody>
      </p:sp>
      <p:sp>
        <p:nvSpPr>
          <p:cNvPr id="18440" name="Text Box 8"/>
          <p:cNvSpPr txBox="1">
            <a:spLocks noChangeArrowheads="1"/>
          </p:cNvSpPr>
          <p:nvPr/>
        </p:nvSpPr>
        <p:spPr bwMode="auto">
          <a:xfrm>
            <a:off x="4880734" y="2770634"/>
            <a:ext cx="1408112" cy="1296988"/>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1600" b="1" dirty="0">
              <a:solidFill>
                <a:srgbClr val="4C575F"/>
              </a:solidFill>
            </a:endParaRPr>
          </a:p>
          <a:p>
            <a:pPr algn="ctr" eaLnBrk="1" hangingPunct="1"/>
            <a:r>
              <a:rPr lang="de-DE" altLang="en-US" sz="1600" b="1" dirty="0">
                <a:solidFill>
                  <a:srgbClr val="4C575F"/>
                </a:solidFill>
              </a:rPr>
              <a:t>IP protection</a:t>
            </a:r>
            <a:endParaRPr lang="en-US" altLang="en-US" sz="1600" dirty="0">
              <a:solidFill>
                <a:srgbClr val="4C575F"/>
              </a:solidFill>
            </a:endParaRPr>
          </a:p>
        </p:txBody>
      </p:sp>
      <p:sp>
        <p:nvSpPr>
          <p:cNvPr id="18441" name="Text Box 9"/>
          <p:cNvSpPr txBox="1">
            <a:spLocks noChangeArrowheads="1"/>
          </p:cNvSpPr>
          <p:nvPr/>
        </p:nvSpPr>
        <p:spPr bwMode="auto">
          <a:xfrm>
            <a:off x="6871750" y="2770634"/>
            <a:ext cx="1630362" cy="1296988"/>
          </a:xfrm>
          <a:prstGeom prst="rect">
            <a:avLst/>
          </a:prstGeom>
          <a:solidFill>
            <a:srgbClr val="FFFFFF"/>
          </a:solidFill>
          <a:ln w="28575">
            <a:solidFill>
              <a:srgbClr val="000000"/>
            </a:solidFill>
            <a:miter lim="800000"/>
            <a:headEnd/>
            <a:tailEnd/>
          </a:ln>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endParaRPr lang="de-DE" altLang="en-US" sz="2400" b="1" dirty="0">
              <a:solidFill>
                <a:srgbClr val="4C575F"/>
              </a:solidFill>
            </a:endParaRPr>
          </a:p>
          <a:p>
            <a:pPr algn="ctr" eaLnBrk="1" hangingPunct="1"/>
            <a:r>
              <a:rPr lang="de-DE" altLang="en-US" sz="1600" b="1" dirty="0">
                <a:solidFill>
                  <a:srgbClr val="4C575F"/>
                </a:solidFill>
              </a:rPr>
              <a:t>Exploitation</a:t>
            </a:r>
            <a:endParaRPr lang="en-US" altLang="en-US" sz="1600" dirty="0">
              <a:solidFill>
                <a:srgbClr val="4C575F"/>
              </a:solidFill>
            </a:endParaRPr>
          </a:p>
        </p:txBody>
      </p:sp>
      <p:sp>
        <p:nvSpPr>
          <p:cNvPr id="18445" name="Text Box 13"/>
          <p:cNvSpPr txBox="1">
            <a:spLocks noChangeArrowheads="1"/>
          </p:cNvSpPr>
          <p:nvPr/>
        </p:nvSpPr>
        <p:spPr bwMode="auto">
          <a:xfrm>
            <a:off x="633414" y="2187893"/>
            <a:ext cx="7868698" cy="646331"/>
          </a:xfrm>
          <a:prstGeom prst="rect">
            <a:avLst/>
          </a:prstGeom>
          <a:solidFill>
            <a:schemeClr val="bg1"/>
          </a:solidFill>
          <a:ln w="28575">
            <a:solidFill>
              <a:srgbClr val="000000"/>
            </a:solidFill>
            <a:miter lim="800000"/>
            <a:headEnd/>
            <a:tailEnd/>
          </a:ln>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spcBef>
                <a:spcPct val="50000"/>
              </a:spcBef>
            </a:pPr>
            <a:r>
              <a:rPr lang="en-US" altLang="en-US" sz="1800" b="1" dirty="0">
                <a:solidFill>
                  <a:srgbClr val="4C575F"/>
                </a:solidFill>
              </a:rPr>
              <a:t>Tools, processes, recommendations, guidelines </a:t>
            </a:r>
            <a:br>
              <a:rPr lang="en-US" altLang="en-US" sz="1800" b="1" dirty="0">
                <a:solidFill>
                  <a:srgbClr val="4C575F"/>
                </a:solidFill>
              </a:rPr>
            </a:br>
            <a:r>
              <a:rPr lang="en-US" altLang="en-US" sz="1800" b="1" dirty="0">
                <a:solidFill>
                  <a:srgbClr val="4C575F"/>
                </a:solidFill>
                <a:sym typeface="Symbol"/>
              </a:rPr>
              <a:t></a:t>
            </a:r>
            <a:r>
              <a:rPr lang="en-US" altLang="en-US" sz="1800" b="1" dirty="0">
                <a:solidFill>
                  <a:srgbClr val="4C575F"/>
                </a:solidFill>
              </a:rPr>
              <a:t> increase in quality, integrity, transparency and efficiency</a:t>
            </a:r>
          </a:p>
        </p:txBody>
      </p:sp>
      <p:sp>
        <p:nvSpPr>
          <p:cNvPr id="2" name="Isosceles Triangle 1"/>
          <p:cNvSpPr/>
          <p:nvPr/>
        </p:nvSpPr>
        <p:spPr>
          <a:xfrm>
            <a:off x="633414" y="1331143"/>
            <a:ext cx="7824786" cy="856751"/>
          </a:xfrm>
          <a:prstGeom prst="triangle">
            <a:avLst>
              <a:gd name="adj" fmla="val 50692"/>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 name="Rectangle 5"/>
          <p:cNvSpPr/>
          <p:nvPr/>
        </p:nvSpPr>
        <p:spPr>
          <a:xfrm>
            <a:off x="3541995" y="1678858"/>
            <a:ext cx="1890261" cy="369332"/>
          </a:xfrm>
          <a:prstGeom prst="rect">
            <a:avLst/>
          </a:prstGeom>
        </p:spPr>
        <p:txBody>
          <a:bodyPr wrap="none">
            <a:spAutoFit/>
          </a:bodyPr>
          <a:lstStyle/>
          <a:p>
            <a:pPr algn="ctr"/>
            <a:r>
              <a:rPr lang="en-US" altLang="en-US" b="1" dirty="0">
                <a:solidFill>
                  <a:srgbClr val="4C575F"/>
                </a:solidFill>
              </a:rPr>
              <a:t>Implementation</a:t>
            </a:r>
            <a:endParaRPr lang="en-GB" b="1" dirty="0">
              <a:solidFill>
                <a:srgbClr val="4C575F"/>
              </a:solidFill>
            </a:endParaRPr>
          </a:p>
        </p:txBody>
      </p:sp>
      <p:sp>
        <p:nvSpPr>
          <p:cNvPr id="16"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B51EAA1D-A2C6-4E65-8CC2-57D9DBFB5B7F}" type="slidenum">
              <a:rPr lang="de-DE" sz="1200">
                <a:solidFill>
                  <a:srgbClr val="4C575F"/>
                </a:solidFill>
                <a:latin typeface="Arial" charset="0"/>
                <a:cs typeface="Arial" charset="0"/>
              </a:rPr>
              <a:pPr algn="r" fontAlgn="base">
                <a:spcBef>
                  <a:spcPct val="0"/>
                </a:spcBef>
                <a:spcAft>
                  <a:spcPct val="0"/>
                </a:spcAft>
              </a:pPr>
              <a:t>12</a:t>
            </a:fld>
            <a:endParaRPr lang="de-DE" sz="1200" dirty="0">
              <a:solidFill>
                <a:srgbClr val="4C575F"/>
              </a:solidFill>
              <a:latin typeface="Arial" charset="0"/>
              <a:cs typeface="Arial" charset="0"/>
            </a:endParaRPr>
          </a:p>
        </p:txBody>
      </p:sp>
      <p:sp>
        <p:nvSpPr>
          <p:cNvPr id="3" name="Slide Number Placeholder 2"/>
          <p:cNvSpPr>
            <a:spLocks noGrp="1"/>
          </p:cNvSpPr>
          <p:nvPr>
            <p:ph type="sldNum" sz="quarter" idx="12"/>
          </p:nvPr>
        </p:nvSpPr>
        <p:spPr/>
        <p:txBody>
          <a:bodyPr>
            <a:normAutofit fontScale="85000" lnSpcReduction="20000"/>
          </a:bodyPr>
          <a:lstStyle/>
          <a:p>
            <a:fld id="{FC648D56-8A3C-49F0-8C13-F4221E849AB4}" type="slidenum">
              <a:rPr lang="en-US" smtClean="0"/>
              <a:pPr/>
              <a:t>12</a:t>
            </a:fld>
            <a:endParaRPr lang="en-US" dirty="0"/>
          </a:p>
        </p:txBody>
      </p:sp>
      <p:sp>
        <p:nvSpPr>
          <p:cNvPr id="5" name="Θέση ημερομηνίας 4">
            <a:extLst>
              <a:ext uri="{FF2B5EF4-FFF2-40B4-BE49-F238E27FC236}">
                <a16:creationId xmlns:a16="http://schemas.microsoft.com/office/drawing/2014/main" xmlns="" id="{F0326312-003B-8089-702D-E4DC8A65F954}"/>
              </a:ext>
            </a:extLst>
          </p:cNvPr>
          <p:cNvSpPr>
            <a:spLocks noGrp="1"/>
          </p:cNvSpPr>
          <p:nvPr>
            <p:ph type="dt" sz="half" idx="10"/>
          </p:nvPr>
        </p:nvSpPr>
        <p:spPr/>
        <p:txBody>
          <a:bodyPr/>
          <a:lstStyle/>
          <a:p>
            <a:r>
              <a:rPr lang="el-GR" smtClean="0"/>
              <a:t>ΠΑΠΕΛ 2025</a:t>
            </a:r>
            <a:endParaRPr lang="en-US"/>
          </a:p>
        </p:txBody>
      </p:sp>
      <p:sp>
        <p:nvSpPr>
          <p:cNvPr id="17" name="16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00506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normAutofit/>
          </a:bodyPr>
          <a:lstStyle/>
          <a:p>
            <a:r>
              <a:rPr lang="en-US" altLang="en-US" sz="2800" dirty="0"/>
              <a:t>Rights conferred by the patent</a:t>
            </a:r>
          </a:p>
        </p:txBody>
      </p:sp>
      <p:sp>
        <p:nvSpPr>
          <p:cNvPr id="15363" name="Inhaltsplatzhalter 2"/>
          <p:cNvSpPr>
            <a:spLocks noGrp="1"/>
          </p:cNvSpPr>
          <p:nvPr>
            <p:ph sz="quarter" idx="1"/>
          </p:nvPr>
        </p:nvSpPr>
        <p:spPr>
          <a:xfrm>
            <a:off x="768668" y="1600200"/>
            <a:ext cx="7678738" cy="2608262"/>
          </a:xfrm>
        </p:spPr>
        <p:txBody>
          <a:bodyPr/>
          <a:lstStyle/>
          <a:p>
            <a:pPr marL="266700" indent="-266700">
              <a:lnSpc>
                <a:spcPct val="120000"/>
              </a:lnSpc>
            </a:pPr>
            <a:r>
              <a:rPr lang="en-GB" altLang="en-US" sz="1800" b="1" dirty="0">
                <a:solidFill>
                  <a:schemeClr val="tx1"/>
                </a:solidFill>
              </a:rPr>
              <a:t>Prevent </a:t>
            </a:r>
            <a:r>
              <a:rPr lang="en-GB" altLang="en-US" sz="1800" b="1" dirty="0"/>
              <a:t>others </a:t>
            </a:r>
            <a:r>
              <a:rPr lang="en-GB" altLang="en-US" sz="1800" dirty="0"/>
              <a:t>from </a:t>
            </a:r>
            <a:r>
              <a:rPr lang="en-GB" altLang="en-US" sz="1800" dirty="0">
                <a:solidFill>
                  <a:schemeClr val="tx1"/>
                </a:solidFill>
              </a:rPr>
              <a:t>making, using, offering for sale, selling or importing infringing products </a:t>
            </a:r>
            <a:r>
              <a:rPr lang="en-GB" altLang="en-US" sz="1800" b="1" dirty="0">
                <a:solidFill>
                  <a:schemeClr val="tx1"/>
                </a:solidFill>
              </a:rPr>
              <a:t>in the country where the patent was granted</a:t>
            </a:r>
          </a:p>
          <a:p>
            <a:pPr marL="266700" indent="-266700">
              <a:lnSpc>
                <a:spcPct val="120000"/>
              </a:lnSpc>
            </a:pPr>
            <a:endParaRPr lang="en-GB" altLang="en-US" sz="1800" dirty="0"/>
          </a:p>
          <a:p>
            <a:pPr marL="266700" indent="-266700">
              <a:lnSpc>
                <a:spcPct val="120000"/>
              </a:lnSpc>
            </a:pPr>
            <a:r>
              <a:rPr lang="en-GB" altLang="en-US" sz="1800" b="1" dirty="0"/>
              <a:t>Sell these rights </a:t>
            </a:r>
            <a:r>
              <a:rPr lang="en-GB" altLang="en-US" sz="1800" dirty="0"/>
              <a:t>or conclude licensing contracts</a:t>
            </a:r>
          </a:p>
          <a:p>
            <a:pPr marL="266700" indent="-266700">
              <a:lnSpc>
                <a:spcPct val="120000"/>
              </a:lnSpc>
            </a:pPr>
            <a:endParaRPr lang="en-GB" altLang="en-US" sz="1800" dirty="0"/>
          </a:p>
          <a:p>
            <a:pPr marL="266700" indent="-266700">
              <a:lnSpc>
                <a:spcPct val="120000"/>
              </a:lnSpc>
            </a:pPr>
            <a:r>
              <a:rPr lang="en-GB" altLang="en-US" sz="1800" dirty="0"/>
              <a:t>For up to </a:t>
            </a:r>
            <a:r>
              <a:rPr lang="en-GB" altLang="en-US" sz="1800" b="1" dirty="0"/>
              <a:t>20 years </a:t>
            </a:r>
            <a:r>
              <a:rPr lang="en-GB" altLang="en-US" sz="1800" dirty="0"/>
              <a:t>from the date of filing of the patent application</a:t>
            </a:r>
            <a:endParaRPr lang="en-US" altLang="en-US" sz="1800" dirty="0"/>
          </a:p>
        </p:txBody>
      </p:sp>
      <p:sp>
        <p:nvSpPr>
          <p:cNvPr id="12292" name="Rechteck 3"/>
          <p:cNvSpPr>
            <a:spLocks noChangeArrowheads="1"/>
          </p:cNvSpPr>
          <p:nvPr/>
        </p:nvSpPr>
        <p:spPr bwMode="auto">
          <a:xfrm>
            <a:off x="738188" y="4329113"/>
            <a:ext cx="74850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The patent does </a:t>
            </a:r>
            <a:r>
              <a:rPr lang="en-US" altLang="en-US" b="1" dirty="0">
                <a:solidFill>
                  <a:schemeClr val="accent1"/>
                </a:solidFill>
              </a:rPr>
              <a:t>not </a:t>
            </a:r>
            <a:r>
              <a:rPr lang="en-US" altLang="en-US" b="1" dirty="0"/>
              <a:t>grant the</a:t>
            </a:r>
            <a:r>
              <a:rPr lang="en-US" altLang="en-US" b="1" dirty="0">
                <a:solidFill>
                  <a:schemeClr val="accent1"/>
                </a:solidFill>
              </a:rPr>
              <a:t> right to use </a:t>
            </a:r>
            <a:r>
              <a:rPr lang="en-US" altLang="en-US" b="1" dirty="0"/>
              <a:t>the invention!</a:t>
            </a:r>
            <a:endParaRPr lang="en-US" altLang="en-US" dirty="0"/>
          </a:p>
        </p:txBody>
      </p:sp>
      <p:sp>
        <p:nvSpPr>
          <p:cNvPr id="6" name="Textfeld 5"/>
          <p:cNvSpPr txBox="1">
            <a:spLocks noChangeArrowheads="1"/>
          </p:cNvSpPr>
          <p:nvPr/>
        </p:nvSpPr>
        <p:spPr bwMode="auto">
          <a:xfrm rot="-1668591">
            <a:off x="6611938" y="4945063"/>
            <a:ext cx="20018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t>A</a:t>
            </a:r>
            <a:r>
              <a:rPr lang="en-US" altLang="en-US">
                <a:solidFill>
                  <a:schemeClr val="accent1"/>
                </a:solidFill>
              </a:rPr>
              <a:t> patent search</a:t>
            </a:r>
          </a:p>
          <a:p>
            <a:pPr algn="ctr"/>
            <a:r>
              <a:rPr lang="en-US" altLang="en-US"/>
              <a:t>is indispensable!!!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13</a:t>
            </a:fld>
            <a:endParaRPr lang="en-US" dirty="0"/>
          </a:p>
        </p:txBody>
      </p:sp>
      <p:sp>
        <p:nvSpPr>
          <p:cNvPr id="4" name="Θέση ημερομηνίας 3">
            <a:extLst>
              <a:ext uri="{FF2B5EF4-FFF2-40B4-BE49-F238E27FC236}">
                <a16:creationId xmlns:a16="http://schemas.microsoft.com/office/drawing/2014/main" xmlns="" id="{6C1D8745-BD66-19E8-2DB0-2205EC5A7499}"/>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007339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a:bodyPr>
          <a:lstStyle/>
          <a:p>
            <a:r>
              <a:rPr lang="en-GB" altLang="en-US" sz="2800" dirty="0"/>
              <a:t>What does a patent look like?</a:t>
            </a:r>
          </a:p>
        </p:txBody>
      </p:sp>
      <p:sp>
        <p:nvSpPr>
          <p:cNvPr id="47106" name="Rectangle 3"/>
          <p:cNvSpPr>
            <a:spLocks noGrp="1" noChangeArrowheads="1"/>
          </p:cNvSpPr>
          <p:nvPr>
            <p:ph sz="quarter" idx="1"/>
          </p:nvPr>
        </p:nvSpPr>
        <p:spPr>
          <a:xfrm>
            <a:off x="762000" y="1600200"/>
            <a:ext cx="7678738" cy="4724400"/>
          </a:xfrm>
        </p:spPr>
        <p:txBody>
          <a:bodyPr/>
          <a:lstStyle/>
          <a:p>
            <a:pPr marL="266700" indent="-266700">
              <a:lnSpc>
                <a:spcPct val="120000"/>
              </a:lnSpc>
              <a:spcBef>
                <a:spcPts val="1200"/>
              </a:spcBef>
            </a:pPr>
            <a:r>
              <a:rPr lang="en-GB" altLang="en-US" sz="1800" dirty="0"/>
              <a:t>Bibliographic information</a:t>
            </a:r>
          </a:p>
          <a:p>
            <a:pPr marL="544513" lvl="1" indent="-276225">
              <a:lnSpc>
                <a:spcPct val="120000"/>
              </a:lnSpc>
              <a:spcBef>
                <a:spcPct val="0"/>
              </a:spcBef>
            </a:pPr>
            <a:r>
              <a:rPr lang="en-GB" altLang="en-US" sz="1800" dirty="0"/>
              <a:t>Inventor, proprietor, date of filing, technology class, etc.</a:t>
            </a:r>
          </a:p>
          <a:p>
            <a:pPr marL="266700" indent="-266700">
              <a:lnSpc>
                <a:spcPct val="120000"/>
              </a:lnSpc>
              <a:spcBef>
                <a:spcPts val="1200"/>
              </a:spcBef>
            </a:pPr>
            <a:r>
              <a:rPr lang="en-GB" altLang="en-US" sz="1800" dirty="0"/>
              <a:t>Abstract </a:t>
            </a:r>
          </a:p>
          <a:p>
            <a:pPr marL="544513" lvl="1" indent="-276225">
              <a:lnSpc>
                <a:spcPct val="120000"/>
              </a:lnSpc>
              <a:spcBef>
                <a:spcPct val="0"/>
              </a:spcBef>
            </a:pPr>
            <a:r>
              <a:rPr lang="en-GB" altLang="en-US" sz="1800" dirty="0"/>
              <a:t>Around 150 words as a search aid for other patent applications</a:t>
            </a:r>
          </a:p>
          <a:p>
            <a:pPr marL="266700" indent="-266700">
              <a:lnSpc>
                <a:spcPct val="120000"/>
              </a:lnSpc>
              <a:spcBef>
                <a:spcPts val="1200"/>
              </a:spcBef>
            </a:pPr>
            <a:r>
              <a:rPr lang="en-GB" altLang="en-US" sz="1800" dirty="0"/>
              <a:t>Description</a:t>
            </a:r>
          </a:p>
          <a:p>
            <a:pPr marL="544513" lvl="1" indent="-276225">
              <a:lnSpc>
                <a:spcPct val="120000"/>
              </a:lnSpc>
              <a:spcBef>
                <a:spcPct val="0"/>
              </a:spcBef>
            </a:pPr>
            <a:r>
              <a:rPr lang="en-GB" altLang="en-US" sz="1800" dirty="0"/>
              <a:t>Summary of prior art (i.e. the technology known to exist)</a:t>
            </a:r>
          </a:p>
          <a:p>
            <a:pPr marL="544513" lvl="1" indent="-276225">
              <a:lnSpc>
                <a:spcPct val="120000"/>
              </a:lnSpc>
              <a:spcBef>
                <a:spcPct val="0"/>
              </a:spcBef>
            </a:pPr>
            <a:r>
              <a:rPr lang="en-GB" altLang="en-US" sz="1800" dirty="0"/>
              <a:t>The problem that the invention is supposed to solve</a:t>
            </a:r>
          </a:p>
          <a:p>
            <a:pPr marL="544513" lvl="1" indent="-276225">
              <a:lnSpc>
                <a:spcPct val="120000"/>
              </a:lnSpc>
              <a:spcBef>
                <a:spcPct val="0"/>
              </a:spcBef>
            </a:pPr>
            <a:r>
              <a:rPr lang="en-GB" altLang="en-US" sz="1800" dirty="0"/>
              <a:t>An explanation and at least one way of carrying out the invention</a:t>
            </a:r>
          </a:p>
          <a:p>
            <a:pPr marL="266700" indent="-266700">
              <a:lnSpc>
                <a:spcPct val="120000"/>
              </a:lnSpc>
              <a:spcBef>
                <a:spcPts val="1200"/>
              </a:spcBef>
            </a:pPr>
            <a:r>
              <a:rPr lang="en-GB" altLang="en-US" sz="1800" dirty="0">
                <a:solidFill>
                  <a:schemeClr val="accent1"/>
                </a:solidFill>
              </a:rPr>
              <a:t>Claims</a:t>
            </a:r>
          </a:p>
          <a:p>
            <a:pPr marL="544513" lvl="1" indent="-276225">
              <a:lnSpc>
                <a:spcPct val="120000"/>
              </a:lnSpc>
              <a:spcBef>
                <a:spcPct val="0"/>
              </a:spcBef>
            </a:pPr>
            <a:r>
              <a:rPr lang="en-GB" altLang="en-US" sz="1800" dirty="0"/>
              <a:t>Define the extent of patent protection</a:t>
            </a:r>
          </a:p>
          <a:p>
            <a:pPr marL="266700" indent="-266700">
              <a:lnSpc>
                <a:spcPct val="120000"/>
              </a:lnSpc>
              <a:spcBef>
                <a:spcPts val="1200"/>
              </a:spcBef>
            </a:pPr>
            <a:r>
              <a:rPr lang="en-GB" altLang="en-US" sz="1800" dirty="0"/>
              <a:t>Drawings</a:t>
            </a:r>
          </a:p>
          <a:p>
            <a:pPr marL="544513" lvl="1" indent="-276225">
              <a:lnSpc>
                <a:spcPct val="120000"/>
              </a:lnSpc>
              <a:spcBef>
                <a:spcPct val="0"/>
              </a:spcBef>
            </a:pPr>
            <a:r>
              <a:rPr lang="en-GB" altLang="en-US" sz="1800" dirty="0"/>
              <a:t>Illustrate the claims and description</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14</a:t>
            </a:fld>
            <a:endParaRPr lang="en-US" dirty="0"/>
          </a:p>
        </p:txBody>
      </p:sp>
      <p:sp>
        <p:nvSpPr>
          <p:cNvPr id="4" name="Θέση ημερομηνίας 3">
            <a:extLst>
              <a:ext uri="{FF2B5EF4-FFF2-40B4-BE49-F238E27FC236}">
                <a16:creationId xmlns:a16="http://schemas.microsoft.com/office/drawing/2014/main" xmlns="" id="{07769C09-84CA-7C71-F8F5-01205EA2161B}"/>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9725774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3600" y="1447800"/>
            <a:ext cx="5903913"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2800" dirty="0"/>
              <a:t>Front page of a patent as published</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15</a:t>
            </a:fld>
            <a:endParaRPr lang="en-US"/>
          </a:p>
        </p:txBody>
      </p:sp>
      <p:sp>
        <p:nvSpPr>
          <p:cNvPr id="3" name="Θέση ημερομηνίας 2">
            <a:extLst>
              <a:ext uri="{FF2B5EF4-FFF2-40B4-BE49-F238E27FC236}">
                <a16:creationId xmlns:a16="http://schemas.microsoft.com/office/drawing/2014/main" xmlns="" id="{D5F2D7A6-BD4C-1BD7-A3DE-75BE16C20A27}"/>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345713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a:bodyPr>
          <a:lstStyle/>
          <a:p>
            <a:r>
              <a:rPr lang="en-GB" altLang="en-US" sz="2800" dirty="0"/>
              <a:t>Structure of the description</a:t>
            </a:r>
          </a:p>
        </p:txBody>
      </p:sp>
      <p:sp>
        <p:nvSpPr>
          <p:cNvPr id="120835" name="Rectangle 3"/>
          <p:cNvSpPr>
            <a:spLocks noGrp="1" noChangeArrowheads="1"/>
          </p:cNvSpPr>
          <p:nvPr>
            <p:ph sz="quarter" idx="1"/>
          </p:nvPr>
        </p:nvSpPr>
        <p:spPr>
          <a:xfrm>
            <a:off x="742950" y="1676400"/>
            <a:ext cx="7772400" cy="4051300"/>
          </a:xfrm>
        </p:spPr>
        <p:txBody>
          <a:bodyPr>
            <a:normAutofit lnSpcReduction="10000"/>
          </a:bodyPr>
          <a:lstStyle/>
          <a:p>
            <a:pPr marL="266700" indent="-266700">
              <a:lnSpc>
                <a:spcPct val="80000"/>
              </a:lnSpc>
              <a:spcAft>
                <a:spcPts val="600"/>
              </a:spcAft>
            </a:pPr>
            <a:r>
              <a:rPr lang="en-GB" altLang="en-US" sz="1800" dirty="0"/>
              <a:t>Prior art</a:t>
            </a:r>
          </a:p>
          <a:p>
            <a:pPr marL="544513" lvl="1" indent="-266700">
              <a:lnSpc>
                <a:spcPct val="80000"/>
              </a:lnSpc>
              <a:spcAft>
                <a:spcPts val="600"/>
              </a:spcAft>
            </a:pPr>
            <a:r>
              <a:rPr lang="en-GB" altLang="en-US" sz="1800" i="1" dirty="0">
                <a:solidFill>
                  <a:schemeClr val="accent2"/>
                </a:solidFill>
              </a:rPr>
              <a:t>Teapot with one spout</a:t>
            </a:r>
          </a:p>
          <a:p>
            <a:pPr marL="266700" indent="-266700">
              <a:lnSpc>
                <a:spcPct val="80000"/>
              </a:lnSpc>
              <a:spcAft>
                <a:spcPts val="600"/>
              </a:spcAft>
            </a:pPr>
            <a:r>
              <a:rPr lang="en-GB" altLang="en-US" sz="1800" dirty="0"/>
              <a:t>Drawback of prior art</a:t>
            </a:r>
          </a:p>
          <a:p>
            <a:pPr marL="544513" lvl="1" indent="-266700">
              <a:lnSpc>
                <a:spcPct val="80000"/>
              </a:lnSpc>
              <a:spcAft>
                <a:spcPts val="600"/>
              </a:spcAft>
            </a:pPr>
            <a:r>
              <a:rPr lang="en-GB" altLang="en-US" sz="1800" i="1" dirty="0">
                <a:solidFill>
                  <a:schemeClr val="accent2"/>
                </a:solidFill>
              </a:rPr>
              <a:t>Time-consuming</a:t>
            </a:r>
          </a:p>
          <a:p>
            <a:pPr marL="266700" indent="-266700">
              <a:lnSpc>
                <a:spcPct val="80000"/>
              </a:lnSpc>
              <a:spcAft>
                <a:spcPts val="600"/>
              </a:spcAft>
            </a:pPr>
            <a:r>
              <a:rPr lang="en-GB" altLang="en-US" sz="1800" dirty="0"/>
              <a:t>Problem to solve</a:t>
            </a:r>
          </a:p>
          <a:p>
            <a:pPr marL="544513" lvl="1" indent="-266700">
              <a:lnSpc>
                <a:spcPct val="80000"/>
              </a:lnSpc>
              <a:spcAft>
                <a:spcPts val="600"/>
              </a:spcAft>
            </a:pPr>
            <a:r>
              <a:rPr lang="en-GB" altLang="en-US" sz="1800" i="1" dirty="0">
                <a:solidFill>
                  <a:schemeClr val="accent2"/>
                </a:solidFill>
              </a:rPr>
              <a:t>Reduce filling time</a:t>
            </a:r>
          </a:p>
          <a:p>
            <a:pPr marL="266700" indent="-266700">
              <a:lnSpc>
                <a:spcPct val="80000"/>
              </a:lnSpc>
              <a:spcAft>
                <a:spcPts val="600"/>
              </a:spcAft>
            </a:pPr>
            <a:r>
              <a:rPr lang="en-GB" altLang="en-US" sz="1800" dirty="0"/>
              <a:t>Solution</a:t>
            </a:r>
          </a:p>
          <a:p>
            <a:pPr marL="544513" lvl="1" indent="-266700">
              <a:lnSpc>
                <a:spcPct val="80000"/>
              </a:lnSpc>
              <a:spcAft>
                <a:spcPts val="600"/>
              </a:spcAft>
            </a:pPr>
            <a:r>
              <a:rPr lang="en-GB" altLang="en-US" sz="1800" i="1" dirty="0">
                <a:solidFill>
                  <a:schemeClr val="accent2"/>
                </a:solidFill>
              </a:rPr>
              <a:t>Provide a second spout</a:t>
            </a:r>
          </a:p>
          <a:p>
            <a:pPr marL="266700" indent="-266700">
              <a:lnSpc>
                <a:spcPct val="80000"/>
              </a:lnSpc>
              <a:spcAft>
                <a:spcPts val="600"/>
              </a:spcAft>
            </a:pPr>
            <a:r>
              <a:rPr lang="en-GB" altLang="en-US" sz="1800" dirty="0"/>
              <a:t>Advantage of the invention</a:t>
            </a:r>
          </a:p>
          <a:p>
            <a:pPr marL="544513" lvl="1" indent="-266700">
              <a:lnSpc>
                <a:spcPct val="80000"/>
              </a:lnSpc>
              <a:spcAft>
                <a:spcPts val="600"/>
              </a:spcAft>
            </a:pPr>
            <a:r>
              <a:rPr lang="en-GB" altLang="en-US" sz="1800" i="1" dirty="0">
                <a:solidFill>
                  <a:schemeClr val="accent2"/>
                </a:solidFill>
              </a:rPr>
              <a:t>The time needed to fill multiple </a:t>
            </a:r>
          </a:p>
          <a:p>
            <a:pPr marL="544513" lvl="1" indent="-266700">
              <a:lnSpc>
                <a:spcPct val="80000"/>
              </a:lnSpc>
              <a:spcAft>
                <a:spcPts val="600"/>
              </a:spcAft>
              <a:buFontTx/>
              <a:buNone/>
            </a:pPr>
            <a:r>
              <a:rPr lang="en-GB" altLang="en-US" sz="1800" i="1" dirty="0">
                <a:solidFill>
                  <a:schemeClr val="accent2"/>
                </a:solidFill>
              </a:rPr>
              <a:t>	cups is reduced</a:t>
            </a:r>
          </a:p>
        </p:txBody>
      </p:sp>
      <p:pic>
        <p:nvPicPr>
          <p:cNvPr id="5120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3123" y="1676400"/>
            <a:ext cx="2592387"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16</a:t>
            </a:fld>
            <a:endParaRPr lang="en-US" dirty="0"/>
          </a:p>
        </p:txBody>
      </p:sp>
      <p:sp>
        <p:nvSpPr>
          <p:cNvPr id="4" name="Θέση ημερομηνίας 3">
            <a:extLst>
              <a:ext uri="{FF2B5EF4-FFF2-40B4-BE49-F238E27FC236}">
                <a16:creationId xmlns:a16="http://schemas.microsoft.com/office/drawing/2014/main" xmlns="" id="{08B7C15F-0937-4207-7389-80BFF8FB69B2}"/>
              </a:ext>
            </a:extLst>
          </p:cNvPr>
          <p:cNvSpPr>
            <a:spLocks noGrp="1"/>
          </p:cNvSpPr>
          <p:nvPr>
            <p:ph type="dt" sz="half" idx="10"/>
          </p:nvPr>
        </p:nvSpPr>
        <p:spPr/>
        <p:txBody>
          <a:bodyPr/>
          <a:lstStyle/>
          <a:p>
            <a:r>
              <a:rPr lang="el-GR" smtClean="0"/>
              <a:t>ΠΑΠΕΛ 2025</a:t>
            </a:r>
            <a:endParaRPr lang="en-US"/>
          </a:p>
        </p:txBody>
      </p:sp>
      <p:sp>
        <p:nvSpPr>
          <p:cNvPr id="7" name="6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605525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755650" y="407988"/>
            <a:ext cx="8161338" cy="638175"/>
          </a:xfrm>
        </p:spPr>
        <p:txBody>
          <a:bodyPr>
            <a:normAutofit/>
          </a:bodyPr>
          <a:lstStyle/>
          <a:p>
            <a:r>
              <a:rPr lang="en-US" altLang="en-US" sz="2800" dirty="0"/>
              <a:t>What can be patented at the European Patent Office?</a:t>
            </a:r>
          </a:p>
        </p:txBody>
      </p:sp>
      <p:sp>
        <p:nvSpPr>
          <p:cNvPr id="53250" name="Inhaltsplatzhalter 2"/>
          <p:cNvSpPr>
            <a:spLocks noGrp="1"/>
          </p:cNvSpPr>
          <p:nvPr>
            <p:ph sz="quarter" idx="1"/>
          </p:nvPr>
        </p:nvSpPr>
        <p:spPr>
          <a:xfrm>
            <a:off x="755650" y="1606550"/>
            <a:ext cx="7666038" cy="1282700"/>
          </a:xfrm>
        </p:spPr>
        <p:txBody>
          <a:bodyPr>
            <a:normAutofit fontScale="92500" lnSpcReduction="10000"/>
          </a:bodyPr>
          <a:lstStyle/>
          <a:p>
            <a:pPr marL="0" indent="0">
              <a:buFontTx/>
              <a:buNone/>
            </a:pPr>
            <a:r>
              <a:rPr lang="en-US" altLang="en-US" sz="1800" dirty="0"/>
              <a:t>Inventions that are…</a:t>
            </a:r>
          </a:p>
          <a:p>
            <a:pPr marL="298450" lvl="1" indent="-288925">
              <a:buFontTx/>
              <a:buChar char="•"/>
            </a:pPr>
            <a:r>
              <a:rPr lang="en-US" altLang="en-US" sz="1800" b="1" dirty="0">
                <a:solidFill>
                  <a:schemeClr val="accent1"/>
                </a:solidFill>
              </a:rPr>
              <a:t>new</a:t>
            </a:r>
            <a:r>
              <a:rPr lang="en-US" altLang="en-US" sz="1800" dirty="0"/>
              <a:t> to the world (no previous public notice)</a:t>
            </a:r>
          </a:p>
          <a:p>
            <a:pPr marL="298450" lvl="1" indent="-288925">
              <a:buFontTx/>
              <a:buChar char="•"/>
            </a:pPr>
            <a:r>
              <a:rPr lang="en-US" altLang="en-US" sz="1800" b="1" dirty="0">
                <a:solidFill>
                  <a:schemeClr val="accent1"/>
                </a:solidFill>
              </a:rPr>
              <a:t>inventive</a:t>
            </a:r>
            <a:r>
              <a:rPr lang="en-US" altLang="en-US" sz="1800" dirty="0"/>
              <a:t> (i.e. not an "obvious" solution)</a:t>
            </a:r>
          </a:p>
          <a:p>
            <a:pPr marL="298450" lvl="1" indent="-288925">
              <a:buFontTx/>
              <a:buChar char="•"/>
            </a:pPr>
            <a:r>
              <a:rPr lang="en-US" altLang="en-US" sz="1800" dirty="0"/>
              <a:t>susceptible of industrial application</a:t>
            </a:r>
          </a:p>
          <a:p>
            <a:pPr marL="298450" lvl="1" indent="-288925"/>
            <a:endParaRPr lang="en-US" altLang="en-US" sz="1800" dirty="0"/>
          </a:p>
          <a:p>
            <a:pPr marL="298450" lvl="1" indent="-288925"/>
            <a:endParaRPr lang="en-US" altLang="en-US" sz="1400" dirty="0"/>
          </a:p>
        </p:txBody>
      </p:sp>
      <p:sp>
        <p:nvSpPr>
          <p:cNvPr id="4" name="Rechteck 3"/>
          <p:cNvSpPr>
            <a:spLocks noChangeArrowheads="1"/>
          </p:cNvSpPr>
          <p:nvPr/>
        </p:nvSpPr>
        <p:spPr bwMode="auto">
          <a:xfrm>
            <a:off x="755650" y="2889250"/>
            <a:ext cx="7777163" cy="238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266700" indent="-265113">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a:t>NOT:</a:t>
            </a:r>
          </a:p>
          <a:p>
            <a:pPr lvl="1" eaLnBrk="0" hangingPunct="0">
              <a:spcBef>
                <a:spcPct val="20000"/>
              </a:spcBef>
              <a:buFontTx/>
              <a:buChar char="•"/>
            </a:pPr>
            <a:r>
              <a:rPr lang="en-US" altLang="en-US">
                <a:solidFill>
                  <a:srgbClr val="404B56"/>
                </a:solidFill>
              </a:rPr>
              <a:t>Mere </a:t>
            </a:r>
            <a:r>
              <a:rPr lang="en-US" altLang="en-US" b="1">
                <a:solidFill>
                  <a:srgbClr val="404B56"/>
                </a:solidFill>
              </a:rPr>
              <a:t>ideas</a:t>
            </a:r>
            <a:r>
              <a:rPr lang="en-US" altLang="en-US">
                <a:solidFill>
                  <a:srgbClr val="404B56"/>
                </a:solidFill>
              </a:rPr>
              <a:t> not reduced to practice</a:t>
            </a:r>
          </a:p>
          <a:p>
            <a:pPr lvl="1" eaLnBrk="0" hangingPunct="0">
              <a:spcBef>
                <a:spcPct val="20000"/>
              </a:spcBef>
              <a:buFontTx/>
              <a:buChar char="•"/>
            </a:pPr>
            <a:r>
              <a:rPr lang="en-US" altLang="en-US" b="1">
                <a:solidFill>
                  <a:srgbClr val="404B56"/>
                </a:solidFill>
              </a:rPr>
              <a:t>Software</a:t>
            </a:r>
            <a:r>
              <a:rPr lang="en-US" altLang="en-US">
                <a:solidFill>
                  <a:srgbClr val="404B56"/>
                </a:solidFill>
              </a:rPr>
              <a:t> as such</a:t>
            </a:r>
          </a:p>
          <a:p>
            <a:pPr lvl="1" eaLnBrk="0" hangingPunct="0">
              <a:spcBef>
                <a:spcPct val="20000"/>
              </a:spcBef>
              <a:buFontTx/>
              <a:buChar char="•"/>
            </a:pPr>
            <a:r>
              <a:rPr lang="en-US" altLang="en-US">
                <a:solidFill>
                  <a:srgbClr val="404B56"/>
                </a:solidFill>
              </a:rPr>
              <a:t>	(but algorithms that achieve technical results)</a:t>
            </a:r>
          </a:p>
          <a:p>
            <a:pPr lvl="1" eaLnBrk="0" hangingPunct="0">
              <a:spcBef>
                <a:spcPct val="20000"/>
              </a:spcBef>
              <a:buFontTx/>
              <a:buChar char="•"/>
            </a:pPr>
            <a:r>
              <a:rPr lang="en-US" altLang="en-US" b="1">
                <a:solidFill>
                  <a:srgbClr val="404B56"/>
                </a:solidFill>
              </a:rPr>
              <a:t>Business methods</a:t>
            </a:r>
            <a:endParaRPr lang="en-US" altLang="en-US">
              <a:solidFill>
                <a:srgbClr val="404B56"/>
              </a:solidFill>
            </a:endParaRPr>
          </a:p>
          <a:p>
            <a:pPr lvl="1" eaLnBrk="0" hangingPunct="0">
              <a:spcBef>
                <a:spcPct val="20000"/>
              </a:spcBef>
              <a:buFontTx/>
              <a:buChar char="•"/>
            </a:pPr>
            <a:r>
              <a:rPr lang="en-US" altLang="en-US">
                <a:solidFill>
                  <a:srgbClr val="404B56"/>
                </a:solidFill>
              </a:rPr>
              <a:t>Medical therapies, plant varieties, </a:t>
            </a:r>
            <a:r>
              <a:rPr lang="en-US" altLang="en-US" b="1">
                <a:solidFill>
                  <a:srgbClr val="404B56"/>
                </a:solidFill>
              </a:rPr>
              <a:t>etc.</a:t>
            </a:r>
            <a:r>
              <a:rPr lang="en-US" altLang="en-US">
                <a:solidFill>
                  <a:srgbClr val="404B56"/>
                </a:solidFill>
              </a:rPr>
              <a:t> </a:t>
            </a:r>
          </a:p>
          <a:p>
            <a:pPr lvl="1" eaLnBrk="0" hangingPunct="0">
              <a:spcBef>
                <a:spcPct val="20000"/>
              </a:spcBef>
              <a:buFontTx/>
              <a:buChar char="•"/>
            </a:pPr>
            <a:r>
              <a:rPr lang="en-US" altLang="en-US" sz="2000">
                <a:solidFill>
                  <a:srgbClr val="404B56"/>
                </a:solidFill>
              </a:rPr>
              <a:t>…</a:t>
            </a:r>
          </a:p>
        </p:txBody>
      </p:sp>
      <p:sp>
        <p:nvSpPr>
          <p:cNvPr id="53252" name="Rechteck 5"/>
          <p:cNvSpPr>
            <a:spLocks noChangeArrowheads="1"/>
          </p:cNvSpPr>
          <p:nvPr/>
        </p:nvSpPr>
        <p:spPr bwMode="auto">
          <a:xfrm>
            <a:off x="750888" y="5624513"/>
            <a:ext cx="80692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See Articles 52 and 53 EPC in </a:t>
            </a:r>
          </a:p>
          <a:p>
            <a:r>
              <a:rPr lang="en-US" altLang="en-US" i="1"/>
              <a:t>http://www.epo.org/patents/law/legal-texts/epc.html</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17</a:t>
            </a:fld>
            <a:endParaRPr lang="en-US" dirty="0"/>
          </a:p>
        </p:txBody>
      </p:sp>
      <p:sp>
        <p:nvSpPr>
          <p:cNvPr id="5" name="Θέση ημερομηνίας 4">
            <a:extLst>
              <a:ext uri="{FF2B5EF4-FFF2-40B4-BE49-F238E27FC236}">
                <a16:creationId xmlns:a16="http://schemas.microsoft.com/office/drawing/2014/main" xmlns="" id="{FDAE1C95-C0E5-F769-C435-490D21E9997D}"/>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21994690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8" descr="dv1925025"/>
          <p:cNvPicPr>
            <a:picLocks noChangeAspect="1" noChangeArrowheads="1"/>
          </p:cNvPicPr>
          <p:nvPr/>
        </p:nvPicPr>
        <p:blipFill>
          <a:blip r:embed="rId3" cstate="print">
            <a:extLst>
              <a:ext uri="{28A0092B-C50C-407E-A947-70E740481C1C}">
                <a14:useLocalDpi xmlns:a14="http://schemas.microsoft.com/office/drawing/2010/main" xmlns="" val="0"/>
              </a:ext>
            </a:extLst>
          </a:blip>
          <a:srcRect b="16814"/>
          <a:stretch>
            <a:fillRect/>
          </a:stretch>
        </p:blipFill>
        <p:spPr bwMode="auto">
          <a:xfrm>
            <a:off x="827088" y="3968750"/>
            <a:ext cx="158432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8" name="Picture 17" descr="stk316015rkn"/>
          <p:cNvPicPr>
            <a:picLocks noChangeAspect="1" noChangeArrowheads="1"/>
          </p:cNvPicPr>
          <p:nvPr/>
        </p:nvPicPr>
        <p:blipFill>
          <a:blip r:embed="rId4" cstate="print">
            <a:extLst>
              <a:ext uri="{28A0092B-C50C-407E-A947-70E740481C1C}">
                <a14:useLocalDpi xmlns:a14="http://schemas.microsoft.com/office/drawing/2010/main" xmlns="" val="0"/>
              </a:ext>
            </a:extLst>
          </a:blip>
          <a:srcRect t="44839"/>
          <a:stretch>
            <a:fillRect/>
          </a:stretch>
        </p:blipFill>
        <p:spPr bwMode="auto">
          <a:xfrm>
            <a:off x="827088" y="2669223"/>
            <a:ext cx="158432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9" name="Picture 16" descr="dv65604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6768" y="1525290"/>
            <a:ext cx="158432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Titel 1"/>
          <p:cNvSpPr>
            <a:spLocks noGrp="1"/>
          </p:cNvSpPr>
          <p:nvPr>
            <p:ph type="title"/>
          </p:nvPr>
        </p:nvSpPr>
        <p:spPr>
          <a:xfrm>
            <a:off x="755650" y="390525"/>
            <a:ext cx="7905750" cy="638175"/>
          </a:xfrm>
        </p:spPr>
        <p:txBody>
          <a:bodyPr>
            <a:noAutofit/>
          </a:bodyPr>
          <a:lstStyle/>
          <a:p>
            <a:r>
              <a:rPr lang="en-US" altLang="en-US" sz="2800" dirty="0"/>
              <a:t>What not to do when considering filing a patent application</a:t>
            </a:r>
          </a:p>
        </p:txBody>
      </p:sp>
      <p:sp>
        <p:nvSpPr>
          <p:cNvPr id="16" name="Textfeld 15"/>
          <p:cNvSpPr txBox="1">
            <a:spLocks noChangeArrowheads="1"/>
          </p:cNvSpPr>
          <p:nvPr/>
        </p:nvSpPr>
        <p:spPr bwMode="auto">
          <a:xfrm>
            <a:off x="2735263" y="1525290"/>
            <a:ext cx="6215062" cy="4816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6700" indent="-266700">
              <a:tabLst>
                <a:tab pos="361950" algn="l"/>
              </a:tabLst>
              <a:defRPr>
                <a:solidFill>
                  <a:schemeClr val="tx1"/>
                </a:solidFill>
                <a:latin typeface="Arial" charset="0"/>
                <a:cs typeface="Arial" charset="0"/>
              </a:defRPr>
            </a:lvl1pPr>
            <a:lvl2pPr marL="723900" indent="-266700">
              <a:tabLst>
                <a:tab pos="361950" algn="l"/>
              </a:tabLst>
              <a:defRPr>
                <a:solidFill>
                  <a:schemeClr val="tx1"/>
                </a:solidFill>
                <a:latin typeface="Arial" charset="0"/>
                <a:cs typeface="Arial" charset="0"/>
              </a:defRPr>
            </a:lvl2pPr>
            <a:lvl3pPr marL="1143000" indent="-228600">
              <a:tabLst>
                <a:tab pos="361950" algn="l"/>
              </a:tabLst>
              <a:defRPr>
                <a:solidFill>
                  <a:schemeClr val="tx1"/>
                </a:solidFill>
                <a:latin typeface="Arial" charset="0"/>
                <a:cs typeface="Arial" charset="0"/>
              </a:defRPr>
            </a:lvl3pPr>
            <a:lvl4pPr marL="1600200" indent="-228600">
              <a:tabLst>
                <a:tab pos="361950" algn="l"/>
              </a:tabLst>
              <a:defRPr>
                <a:solidFill>
                  <a:schemeClr val="tx1"/>
                </a:solidFill>
                <a:latin typeface="Arial" charset="0"/>
                <a:cs typeface="Arial" charset="0"/>
              </a:defRPr>
            </a:lvl4pPr>
            <a:lvl5pPr marL="2057400" indent="-228600">
              <a:tabLst>
                <a:tab pos="361950" algn="l"/>
              </a:tabLst>
              <a:defRPr>
                <a:solidFill>
                  <a:schemeClr val="tx1"/>
                </a:solidFill>
                <a:latin typeface="Arial" charset="0"/>
                <a:cs typeface="Arial" charset="0"/>
              </a:defRPr>
            </a:lvl5pPr>
            <a:lvl6pPr marL="2514600" indent="-228600" fontAlgn="base">
              <a:spcBef>
                <a:spcPct val="0"/>
              </a:spcBef>
              <a:spcAft>
                <a:spcPct val="0"/>
              </a:spcAft>
              <a:tabLst>
                <a:tab pos="361950" algn="l"/>
              </a:tabLst>
              <a:defRPr>
                <a:solidFill>
                  <a:schemeClr val="tx1"/>
                </a:solidFill>
                <a:latin typeface="Arial" charset="0"/>
                <a:cs typeface="Arial" charset="0"/>
              </a:defRPr>
            </a:lvl6pPr>
            <a:lvl7pPr marL="2971800" indent="-228600" fontAlgn="base">
              <a:spcBef>
                <a:spcPct val="0"/>
              </a:spcBef>
              <a:spcAft>
                <a:spcPct val="0"/>
              </a:spcAft>
              <a:tabLst>
                <a:tab pos="361950" algn="l"/>
              </a:tabLst>
              <a:defRPr>
                <a:solidFill>
                  <a:schemeClr val="tx1"/>
                </a:solidFill>
                <a:latin typeface="Arial" charset="0"/>
                <a:cs typeface="Arial" charset="0"/>
              </a:defRPr>
            </a:lvl7pPr>
            <a:lvl8pPr marL="3429000" indent="-228600" fontAlgn="base">
              <a:spcBef>
                <a:spcPct val="0"/>
              </a:spcBef>
              <a:spcAft>
                <a:spcPct val="0"/>
              </a:spcAft>
              <a:tabLst>
                <a:tab pos="361950" algn="l"/>
              </a:tabLst>
              <a:defRPr>
                <a:solidFill>
                  <a:schemeClr val="tx1"/>
                </a:solidFill>
                <a:latin typeface="Arial" charset="0"/>
                <a:cs typeface="Arial" charset="0"/>
              </a:defRPr>
            </a:lvl8pPr>
            <a:lvl9pPr marL="3886200" indent="-228600" fontAlgn="base">
              <a:spcBef>
                <a:spcPct val="0"/>
              </a:spcBef>
              <a:spcAft>
                <a:spcPct val="0"/>
              </a:spcAft>
              <a:tabLst>
                <a:tab pos="361950" algn="l"/>
              </a:tabLst>
              <a:defRPr>
                <a:solidFill>
                  <a:schemeClr val="tx1"/>
                </a:solidFill>
                <a:latin typeface="Arial" charset="0"/>
                <a:cs typeface="Arial" charset="0"/>
              </a:defRPr>
            </a:lvl9pPr>
          </a:lstStyle>
          <a:p>
            <a:pPr>
              <a:spcAft>
                <a:spcPts val="600"/>
              </a:spcAft>
              <a:buFont typeface="Arial" charset="0"/>
              <a:buChar char="•"/>
            </a:pPr>
            <a:r>
              <a:rPr lang="en-US" altLang="en-US" dirty="0">
                <a:solidFill>
                  <a:schemeClr val="accent1"/>
                </a:solidFill>
              </a:rPr>
              <a:t>No publication</a:t>
            </a:r>
            <a:r>
              <a:rPr lang="en-US" altLang="en-US" dirty="0">
                <a:solidFill>
                  <a:schemeClr val="accent2"/>
                </a:solidFill>
              </a:rPr>
              <a:t> prior to filing</a:t>
            </a:r>
          </a:p>
          <a:p>
            <a:pPr>
              <a:spcAft>
                <a:spcPts val="600"/>
              </a:spcAft>
            </a:pPr>
            <a:r>
              <a:rPr lang="en-US" altLang="en-US" dirty="0">
                <a:solidFill>
                  <a:schemeClr val="accent2"/>
                </a:solidFill>
              </a:rPr>
              <a:t>	</a:t>
            </a:r>
            <a:r>
              <a:rPr lang="en-US" altLang="en-US" dirty="0"/>
              <a:t>e.g. no article, press release, conference presentation/poster/proceedings or blog entry</a:t>
            </a:r>
            <a:endParaRPr lang="en-US" altLang="en-US" dirty="0">
              <a:solidFill>
                <a:schemeClr val="accent1"/>
              </a:solidFill>
            </a:endParaRPr>
          </a:p>
          <a:p>
            <a:pPr lvl="1">
              <a:spcAft>
                <a:spcPts val="600"/>
              </a:spcAft>
              <a:buFont typeface="Arial" charset="0"/>
              <a:buChar char="•"/>
            </a:pPr>
            <a:endParaRPr lang="en-US" altLang="en-US" dirty="0">
              <a:solidFill>
                <a:schemeClr val="accent1"/>
              </a:solidFill>
            </a:endParaRPr>
          </a:p>
          <a:p>
            <a:pPr>
              <a:spcAft>
                <a:spcPts val="600"/>
              </a:spcAft>
              <a:buFont typeface="Arial" charset="0"/>
              <a:buChar char="•"/>
            </a:pPr>
            <a:r>
              <a:rPr lang="en-US" altLang="en-US" dirty="0">
                <a:solidFill>
                  <a:schemeClr val="accent1"/>
                </a:solidFill>
              </a:rPr>
              <a:t>No sale </a:t>
            </a:r>
            <a:r>
              <a:rPr lang="en-US" altLang="en-US" dirty="0"/>
              <a:t>of products incorporating the invention prior to filing</a:t>
            </a:r>
          </a:p>
          <a:p>
            <a:pPr>
              <a:spcAft>
                <a:spcPts val="600"/>
              </a:spcAft>
              <a:buFont typeface="Arial" charset="0"/>
              <a:buChar char="•"/>
            </a:pPr>
            <a:endParaRPr lang="en-US" altLang="en-US" dirty="0">
              <a:solidFill>
                <a:schemeClr val="accent1"/>
              </a:solidFill>
            </a:endParaRPr>
          </a:p>
          <a:p>
            <a:pPr lvl="1">
              <a:spcAft>
                <a:spcPts val="600"/>
              </a:spcAft>
              <a:buFont typeface="Arial" charset="0"/>
              <a:buChar char="•"/>
            </a:pPr>
            <a:endParaRPr lang="en-US" altLang="en-US" dirty="0">
              <a:solidFill>
                <a:schemeClr val="accent1"/>
              </a:solidFill>
            </a:endParaRPr>
          </a:p>
          <a:p>
            <a:pPr>
              <a:spcAft>
                <a:spcPts val="600"/>
              </a:spcAft>
              <a:buFont typeface="Arial" charset="0"/>
              <a:buChar char="•"/>
            </a:pPr>
            <a:r>
              <a:rPr lang="en-US" altLang="en-US" dirty="0">
                <a:solidFill>
                  <a:schemeClr val="accent1"/>
                </a:solidFill>
              </a:rPr>
              <a:t>No lecture or presentation </a:t>
            </a:r>
            <a:r>
              <a:rPr lang="en-US" altLang="en-US" dirty="0">
                <a:solidFill>
                  <a:schemeClr val="accent2"/>
                </a:solidFill>
              </a:rPr>
              <a:t>prior to filing </a:t>
            </a:r>
          </a:p>
          <a:p>
            <a:pPr>
              <a:spcAft>
                <a:spcPts val="600"/>
              </a:spcAft>
            </a:pPr>
            <a:r>
              <a:rPr lang="en-US" altLang="en-US" dirty="0">
                <a:solidFill>
                  <a:schemeClr val="accent2"/>
                </a:solidFill>
              </a:rPr>
              <a:t>	except </a:t>
            </a:r>
            <a:r>
              <a:rPr lang="en-US" altLang="en-US" dirty="0"/>
              <a:t>under a </a:t>
            </a:r>
            <a:r>
              <a:rPr lang="en-US" altLang="en-US" b="1" dirty="0">
                <a:solidFill>
                  <a:schemeClr val="accent1"/>
                </a:solidFill>
              </a:rPr>
              <a:t>non-disclosure agreement </a:t>
            </a:r>
            <a:r>
              <a:rPr lang="en-US" altLang="en-US" dirty="0">
                <a:solidFill>
                  <a:schemeClr val="accent1"/>
                </a:solidFill>
              </a:rPr>
              <a:t>(NDA)</a:t>
            </a:r>
          </a:p>
          <a:p>
            <a:pPr>
              <a:spcAft>
                <a:spcPts val="600"/>
              </a:spcAft>
            </a:pPr>
            <a:endParaRPr lang="en-US" altLang="en-US" dirty="0">
              <a:solidFill>
                <a:schemeClr val="accent1"/>
              </a:solidFill>
            </a:endParaRPr>
          </a:p>
          <a:p>
            <a:pPr>
              <a:spcAft>
                <a:spcPts val="600"/>
              </a:spcAft>
            </a:pPr>
            <a:endParaRPr lang="en-US" altLang="en-US" dirty="0">
              <a:solidFill>
                <a:schemeClr val="accent1"/>
              </a:solidFill>
            </a:endParaRPr>
          </a:p>
          <a:p>
            <a:pPr>
              <a:spcAft>
                <a:spcPts val="600"/>
              </a:spcAft>
              <a:buFont typeface="Arial" charset="0"/>
              <a:buChar char="•"/>
            </a:pPr>
            <a:r>
              <a:rPr lang="en-US" altLang="en-US" dirty="0">
                <a:solidFill>
                  <a:schemeClr val="tx2"/>
                </a:solidFill>
              </a:rPr>
              <a:t>Seek </a:t>
            </a:r>
            <a:r>
              <a:rPr lang="en-US" altLang="en-US" dirty="0">
                <a:solidFill>
                  <a:schemeClr val="accent1"/>
                </a:solidFill>
              </a:rPr>
              <a:t>professional advice </a:t>
            </a:r>
            <a:r>
              <a:rPr lang="en-US" altLang="en-US" dirty="0">
                <a:solidFill>
                  <a:schemeClr val="tx2"/>
                </a:solidFill>
              </a:rPr>
              <a:t>soon!</a:t>
            </a:r>
          </a:p>
          <a:p>
            <a:pPr>
              <a:spcAft>
                <a:spcPts val="600"/>
              </a:spcAft>
              <a:buFont typeface="Arial" charset="0"/>
              <a:buChar char="•"/>
            </a:pPr>
            <a:r>
              <a:rPr lang="en-US" altLang="en-US" dirty="0">
                <a:solidFill>
                  <a:schemeClr val="accent1"/>
                </a:solidFill>
              </a:rPr>
              <a:t>File before others do!	</a:t>
            </a:r>
          </a:p>
        </p:txBody>
      </p:sp>
      <p:cxnSp>
        <p:nvCxnSpPr>
          <p:cNvPr id="55302" name="Gerade Verbindung 24"/>
          <p:cNvCxnSpPr>
            <a:cxnSpLocks noChangeShapeType="1"/>
          </p:cNvCxnSpPr>
          <p:nvPr/>
        </p:nvCxnSpPr>
        <p:spPr bwMode="auto">
          <a:xfrm flipV="1">
            <a:off x="971550" y="1304925"/>
            <a:ext cx="1241425" cy="949325"/>
          </a:xfrm>
          <a:prstGeom prst="line">
            <a:avLst/>
          </a:prstGeom>
          <a:noFill/>
          <a:ln w="57150" algn="ctr">
            <a:solidFill>
              <a:srgbClr val="BF3126"/>
            </a:solidFill>
            <a:round/>
            <a:headEnd/>
            <a:tailEnd/>
          </a:ln>
          <a:extLst>
            <a:ext uri="{909E8E84-426E-40DD-AFC4-6F175D3DCCD1}">
              <a14:hiddenFill xmlns:a14="http://schemas.microsoft.com/office/drawing/2010/main" xmlns="">
                <a:noFill/>
              </a14:hiddenFill>
            </a:ext>
          </a:extLst>
        </p:spPr>
      </p:cxnSp>
      <p:cxnSp>
        <p:nvCxnSpPr>
          <p:cNvPr id="55303" name="Gerade Verbindung 25"/>
          <p:cNvCxnSpPr>
            <a:cxnSpLocks noChangeShapeType="1"/>
          </p:cNvCxnSpPr>
          <p:nvPr/>
        </p:nvCxnSpPr>
        <p:spPr bwMode="auto">
          <a:xfrm rot="10800000">
            <a:off x="971550" y="1268413"/>
            <a:ext cx="1204913" cy="985837"/>
          </a:xfrm>
          <a:prstGeom prst="line">
            <a:avLst/>
          </a:prstGeom>
          <a:noFill/>
          <a:ln w="57150" algn="ctr">
            <a:solidFill>
              <a:srgbClr val="BF3126"/>
            </a:solidFill>
            <a:round/>
            <a:headEnd/>
            <a:tailEnd/>
          </a:ln>
          <a:extLst>
            <a:ext uri="{909E8E84-426E-40DD-AFC4-6F175D3DCCD1}">
              <a14:hiddenFill xmlns:a14="http://schemas.microsoft.com/office/drawing/2010/main" xmlns="">
                <a:noFill/>
              </a14:hiddenFill>
            </a:ext>
          </a:extLst>
        </p:spPr>
      </p:cxnSp>
      <p:cxnSp>
        <p:nvCxnSpPr>
          <p:cNvPr id="55304" name="Gerade Verbindung 26"/>
          <p:cNvCxnSpPr>
            <a:cxnSpLocks noChangeShapeType="1"/>
          </p:cNvCxnSpPr>
          <p:nvPr/>
        </p:nvCxnSpPr>
        <p:spPr bwMode="auto">
          <a:xfrm flipV="1">
            <a:off x="968375" y="2663825"/>
            <a:ext cx="1246188" cy="954088"/>
          </a:xfrm>
          <a:prstGeom prst="line">
            <a:avLst/>
          </a:prstGeom>
          <a:noFill/>
          <a:ln w="57150" algn="ctr">
            <a:solidFill>
              <a:srgbClr val="BF3126"/>
            </a:solidFill>
            <a:round/>
            <a:headEnd/>
            <a:tailEnd/>
          </a:ln>
          <a:extLst>
            <a:ext uri="{909E8E84-426E-40DD-AFC4-6F175D3DCCD1}">
              <a14:hiddenFill xmlns:a14="http://schemas.microsoft.com/office/drawing/2010/main" xmlns="">
                <a:noFill/>
              </a14:hiddenFill>
            </a:ext>
          </a:extLst>
        </p:spPr>
      </p:cxnSp>
      <p:cxnSp>
        <p:nvCxnSpPr>
          <p:cNvPr id="55305" name="Gerade Verbindung 27"/>
          <p:cNvCxnSpPr>
            <a:cxnSpLocks noChangeShapeType="1"/>
          </p:cNvCxnSpPr>
          <p:nvPr/>
        </p:nvCxnSpPr>
        <p:spPr bwMode="auto">
          <a:xfrm rot="10800000">
            <a:off x="968375" y="2663825"/>
            <a:ext cx="1281113" cy="954088"/>
          </a:xfrm>
          <a:prstGeom prst="line">
            <a:avLst/>
          </a:prstGeom>
          <a:noFill/>
          <a:ln w="57150" algn="ctr">
            <a:solidFill>
              <a:srgbClr val="BF3126"/>
            </a:solidFill>
            <a:round/>
            <a:headEnd/>
            <a:tailEnd/>
          </a:ln>
          <a:extLst>
            <a:ext uri="{909E8E84-426E-40DD-AFC4-6F175D3DCCD1}">
              <a14:hiddenFill xmlns:a14="http://schemas.microsoft.com/office/drawing/2010/main" xmlns="">
                <a:noFill/>
              </a14:hiddenFill>
            </a:ext>
          </a:extLst>
        </p:spPr>
      </p:cxnSp>
      <p:sp>
        <p:nvSpPr>
          <p:cNvPr id="55306" name="Textfeld 36"/>
          <p:cNvSpPr txBox="1">
            <a:spLocks noChangeArrowheads="1"/>
          </p:cNvSpPr>
          <p:nvPr/>
        </p:nvSpPr>
        <p:spPr bwMode="auto">
          <a:xfrm rot="-2030644">
            <a:off x="744538" y="4040188"/>
            <a:ext cx="15049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4800" b="1" dirty="0">
                <a:solidFill>
                  <a:schemeClr val="accent1"/>
                </a:solidFill>
              </a:rPr>
              <a:t>NDA</a:t>
            </a:r>
          </a:p>
        </p:txBody>
      </p:sp>
      <p:pic>
        <p:nvPicPr>
          <p:cNvPr id="55307" name="Picture 19" descr="57279541"/>
          <p:cNvPicPr>
            <a:picLocks noChangeAspect="1" noChangeArrowheads="1"/>
          </p:cNvPicPr>
          <p:nvPr/>
        </p:nvPicPr>
        <p:blipFill>
          <a:blip r:embed="rId6" cstate="print">
            <a:extLst>
              <a:ext uri="{28A0092B-C50C-407E-A947-70E740481C1C}">
                <a14:useLocalDpi xmlns:a14="http://schemas.microsoft.com/office/drawing/2010/main" xmlns="" val="0"/>
              </a:ext>
            </a:extLst>
          </a:blip>
          <a:srcRect t="50377"/>
          <a:stretch>
            <a:fillRect/>
          </a:stretch>
        </p:blipFill>
        <p:spPr bwMode="auto">
          <a:xfrm>
            <a:off x="827088" y="5337175"/>
            <a:ext cx="15779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18</a:t>
            </a:fld>
            <a:endParaRPr lang="en-US" dirty="0"/>
          </a:p>
        </p:txBody>
      </p:sp>
      <p:sp>
        <p:nvSpPr>
          <p:cNvPr id="4" name="Θέση ημερομηνίας 3">
            <a:extLst>
              <a:ext uri="{FF2B5EF4-FFF2-40B4-BE49-F238E27FC236}">
                <a16:creationId xmlns:a16="http://schemas.microsoft.com/office/drawing/2014/main" xmlns="" id="{85EB02BE-1594-0426-D4C5-D80E4986BFB5}"/>
              </a:ext>
            </a:extLst>
          </p:cNvPr>
          <p:cNvSpPr>
            <a:spLocks noGrp="1"/>
          </p:cNvSpPr>
          <p:nvPr>
            <p:ph type="dt" sz="half" idx="10"/>
          </p:nvPr>
        </p:nvSpPr>
        <p:spPr/>
        <p:txBody>
          <a:bodyPr/>
          <a:lstStyle/>
          <a:p>
            <a:r>
              <a:rPr lang="el-GR" smtClean="0"/>
              <a:t>ΠΑΠΕΛ 2025</a:t>
            </a:r>
            <a:endParaRPr lang="en-US"/>
          </a:p>
        </p:txBody>
      </p:sp>
      <p:sp>
        <p:nvSpPr>
          <p:cNvPr id="15" name="14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8576185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p:txBody>
          <a:bodyPr>
            <a:normAutofit/>
          </a:bodyPr>
          <a:lstStyle/>
          <a:p>
            <a:r>
              <a:rPr lang="en-US" altLang="en-US" sz="2800" dirty="0"/>
              <a:t>Where to apply for a patent</a:t>
            </a:r>
          </a:p>
        </p:txBody>
      </p:sp>
      <p:sp>
        <p:nvSpPr>
          <p:cNvPr id="57346" name="Inhaltsplatzhalter 2"/>
          <p:cNvSpPr>
            <a:spLocks noGrp="1"/>
          </p:cNvSpPr>
          <p:nvPr>
            <p:ph sz="quarter" idx="1"/>
          </p:nvPr>
        </p:nvSpPr>
        <p:spPr>
          <a:xfrm>
            <a:off x="381000" y="1458714"/>
            <a:ext cx="8458200" cy="5122862"/>
          </a:xfrm>
        </p:spPr>
        <p:txBody>
          <a:bodyPr/>
          <a:lstStyle/>
          <a:p>
            <a:pPr marL="266700" indent="-266700">
              <a:lnSpc>
                <a:spcPct val="120000"/>
              </a:lnSpc>
              <a:spcBef>
                <a:spcPct val="0"/>
              </a:spcBef>
            </a:pPr>
            <a:r>
              <a:rPr lang="en-US" altLang="en-US" sz="1600" b="1" dirty="0"/>
              <a:t>National patent offices</a:t>
            </a:r>
          </a:p>
          <a:p>
            <a:pPr marL="534988" lvl="1" indent="-266700">
              <a:lnSpc>
                <a:spcPct val="120000"/>
              </a:lnSpc>
              <a:spcBef>
                <a:spcPct val="0"/>
              </a:spcBef>
            </a:pPr>
            <a:r>
              <a:rPr lang="en-US" altLang="en-US" sz="1600" dirty="0"/>
              <a:t>National patent </a:t>
            </a:r>
            <a:r>
              <a:rPr lang="en-US" altLang="en-US" sz="1600" b="1" dirty="0"/>
              <a:t>valid only in the country where it is granted</a:t>
            </a:r>
          </a:p>
          <a:p>
            <a:pPr marL="534988" lvl="1" indent="-266700">
              <a:lnSpc>
                <a:spcPct val="120000"/>
              </a:lnSpc>
              <a:spcBef>
                <a:spcPct val="0"/>
              </a:spcBef>
            </a:pPr>
            <a:r>
              <a:rPr lang="en-US" altLang="en-US" sz="1600" dirty="0"/>
              <a:t>Non-residents can also apply for a patent</a:t>
            </a:r>
          </a:p>
          <a:p>
            <a:pPr marL="534988" lvl="1" indent="-266700">
              <a:lnSpc>
                <a:spcPct val="120000"/>
              </a:lnSpc>
              <a:spcBef>
                <a:spcPct val="0"/>
              </a:spcBef>
            </a:pPr>
            <a:r>
              <a:rPr lang="en-US" altLang="en-US" sz="1600" dirty="0"/>
              <a:t>One year of "priority" for subsequent applications</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t>European Patent Office</a:t>
            </a:r>
          </a:p>
          <a:p>
            <a:pPr marL="534988" lvl="1" indent="-266700">
              <a:lnSpc>
                <a:spcPct val="120000"/>
              </a:lnSpc>
              <a:spcBef>
                <a:spcPct val="0"/>
              </a:spcBef>
            </a:pPr>
            <a:r>
              <a:rPr lang="en-US" altLang="en-US" sz="1600" dirty="0"/>
              <a:t>A European patent is </a:t>
            </a:r>
            <a:r>
              <a:rPr lang="en-US" altLang="en-US" sz="1600" b="1" dirty="0"/>
              <a:t>equivalent to national patents </a:t>
            </a:r>
            <a:r>
              <a:rPr lang="en-US" altLang="en-US" sz="1600" dirty="0"/>
              <a:t>in the countries where it is granted (the applicant chooses the countries)</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t>Via the Patent Cooperation Treaty</a:t>
            </a:r>
            <a:endParaRPr lang="en-US" altLang="en-US" sz="1600" dirty="0"/>
          </a:p>
          <a:p>
            <a:pPr marL="534988" lvl="1" indent="-266700">
              <a:lnSpc>
                <a:spcPct val="120000"/>
              </a:lnSpc>
              <a:spcBef>
                <a:spcPct val="0"/>
              </a:spcBef>
            </a:pPr>
            <a:r>
              <a:rPr lang="en-US" altLang="en-US" sz="1600" dirty="0"/>
              <a:t>Just one application for up to 141 countries</a:t>
            </a:r>
          </a:p>
          <a:p>
            <a:pPr marL="534988" lvl="1" indent="-266700">
              <a:lnSpc>
                <a:spcPct val="120000"/>
              </a:lnSpc>
              <a:spcBef>
                <a:spcPct val="0"/>
              </a:spcBef>
            </a:pPr>
            <a:r>
              <a:rPr lang="en-US" altLang="en-US" sz="1600" dirty="0"/>
              <a:t>After the initial application phase, the international application leads to multiple national patent examination procedures</a:t>
            </a:r>
          </a:p>
          <a:p>
            <a:pPr marL="534988" lvl="1" indent="-266700">
              <a:lnSpc>
                <a:spcPct val="120000"/>
              </a:lnSpc>
              <a:spcBef>
                <a:spcPct val="0"/>
              </a:spcBef>
            </a:pPr>
            <a:r>
              <a:rPr lang="en-US" altLang="en-US" sz="1600" b="1" dirty="0"/>
              <a:t>Decisions with cost implications can be delayed </a:t>
            </a:r>
            <a:r>
              <a:rPr lang="en-US" altLang="en-US" sz="1600" dirty="0"/>
              <a:t>until 30-31 months after filing (e.g. choice of countries to file in)</a:t>
            </a:r>
          </a:p>
          <a:p>
            <a:pPr marL="534988" lvl="1" indent="-266700">
              <a:lnSpc>
                <a:spcPct val="120000"/>
              </a:lnSpc>
              <a:spcBef>
                <a:spcPct val="0"/>
              </a:spcBef>
            </a:pPr>
            <a:endParaRPr lang="en-US" altLang="en-US" sz="1600" dirty="0"/>
          </a:p>
          <a:p>
            <a:pPr marL="266700" indent="-266700">
              <a:lnSpc>
                <a:spcPct val="120000"/>
              </a:lnSpc>
              <a:spcBef>
                <a:spcPct val="0"/>
              </a:spcBef>
            </a:pPr>
            <a:r>
              <a:rPr lang="en-US" altLang="en-US" sz="1600" b="1" dirty="0">
                <a:solidFill>
                  <a:srgbClr val="C00000"/>
                </a:solidFill>
              </a:rPr>
              <a:t>There is no such thing as an international patent!</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19</a:t>
            </a:fld>
            <a:endParaRPr lang="en-US" dirty="0"/>
          </a:p>
        </p:txBody>
      </p:sp>
      <p:sp>
        <p:nvSpPr>
          <p:cNvPr id="4" name="Θέση ημερομηνίας 3">
            <a:extLst>
              <a:ext uri="{FF2B5EF4-FFF2-40B4-BE49-F238E27FC236}">
                <a16:creationId xmlns:a16="http://schemas.microsoft.com/office/drawing/2014/main" xmlns="" id="{7CAAD572-1CD3-1E71-19AB-CDB568F7CDE3}"/>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9678897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sz="2800" dirty="0"/>
              <a:t>Εισαγωγικά</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a:t>
            </a:fld>
            <a:endParaRPr lang="en-US" dirty="0"/>
          </a:p>
        </p:txBody>
      </p:sp>
      <p:sp>
        <p:nvSpPr>
          <p:cNvPr id="5" name="Content Placeholder 4"/>
          <p:cNvSpPr>
            <a:spLocks noGrp="1"/>
          </p:cNvSpPr>
          <p:nvPr>
            <p:ph sz="quarter" idx="1"/>
          </p:nvPr>
        </p:nvSpPr>
        <p:spPr/>
        <p:txBody>
          <a:bodyPr>
            <a:normAutofit/>
          </a:bodyPr>
          <a:lstStyle/>
          <a:p>
            <a:r>
              <a:rPr lang="el-GR" sz="2000" dirty="0"/>
              <a:t>Κάθε επιχείρηση ή Πανεπιστήμιο διαθέτει στοιχεία διανοητικής ιδιοκτησίας</a:t>
            </a:r>
          </a:p>
          <a:p>
            <a:endParaRPr lang="el-GR" sz="2000" dirty="0"/>
          </a:p>
          <a:p>
            <a:endParaRPr lang="el-GR" sz="2000" dirty="0"/>
          </a:p>
          <a:p>
            <a:endParaRPr lang="el-GR" sz="2000" dirty="0"/>
          </a:p>
          <a:p>
            <a:endParaRPr lang="el-GR" sz="2000" dirty="0"/>
          </a:p>
          <a:p>
            <a:endParaRPr lang="el-GR" sz="2000" dirty="0"/>
          </a:p>
          <a:p>
            <a:endParaRPr lang="el-GR" sz="2000" dirty="0"/>
          </a:p>
          <a:p>
            <a:endParaRPr lang="el-GR" sz="2000" dirty="0"/>
          </a:p>
          <a:p>
            <a:r>
              <a:rPr lang="el-GR" sz="2000" dirty="0"/>
              <a:t>Κάποια εξ αυτών δεν μπορούν να καταγραφούν / καταχωρηθούν άλλα καταχωρούνται και παίρνουν τη μορφή πατέντας, σχεδίου ή εμπορικού σήματος</a:t>
            </a:r>
          </a:p>
          <a:p>
            <a:endParaRPr lang="el-GR" sz="2000" dirty="0"/>
          </a:p>
          <a:p>
            <a:endParaRPr lang="el-GR" sz="2000" dirty="0"/>
          </a:p>
          <a:p>
            <a:endParaRPr lang="el-GR" sz="2000" dirty="0"/>
          </a:p>
          <a:p>
            <a:endParaRPr lang="el-GR" sz="2000" dirty="0"/>
          </a:p>
          <a:p>
            <a:endParaRPr lang="el-GR" sz="2000" dirty="0"/>
          </a:p>
          <a:p>
            <a:endParaRPr lang="en-US"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17" t="45704" r="19781" b="10470"/>
          <a:stretch/>
        </p:blipFill>
        <p:spPr bwMode="auto">
          <a:xfrm>
            <a:off x="838200" y="2743201"/>
            <a:ext cx="7264400"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971800" y="4648200"/>
            <a:ext cx="5130800" cy="307777"/>
          </a:xfrm>
          <a:prstGeom prst="rect">
            <a:avLst/>
          </a:prstGeom>
          <a:noFill/>
        </p:spPr>
        <p:txBody>
          <a:bodyPr wrap="square" rtlCol="0">
            <a:spAutoFit/>
          </a:bodyPr>
          <a:lstStyle/>
          <a:p>
            <a:r>
              <a:rPr lang="el-GR" sz="1400" dirty="0"/>
              <a:t>Πηγή: </a:t>
            </a:r>
            <a:r>
              <a:rPr lang="en-US" sz="1400" dirty="0"/>
              <a:t>European Patent Office, IP teaching kit</a:t>
            </a:r>
            <a:endParaRPr lang="el-GR" sz="1400" dirty="0"/>
          </a:p>
        </p:txBody>
      </p:sp>
      <p:sp>
        <p:nvSpPr>
          <p:cNvPr id="6" name="Θέση ημερομηνίας 5">
            <a:extLst>
              <a:ext uri="{FF2B5EF4-FFF2-40B4-BE49-F238E27FC236}">
                <a16:creationId xmlns:a16="http://schemas.microsoft.com/office/drawing/2014/main" xmlns="" id="{D8F179E9-FC16-1683-EFB9-034EE3480D6F}"/>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7513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normAutofit/>
          </a:bodyPr>
          <a:lstStyle/>
          <a:p>
            <a:r>
              <a:rPr lang="en-US" altLang="en-US" sz="2800" dirty="0"/>
              <a:t>The patent procedure at the EPO</a:t>
            </a:r>
          </a:p>
        </p:txBody>
      </p:sp>
      <p:cxnSp>
        <p:nvCxnSpPr>
          <p:cNvPr id="4" name="Gerade Verbindung mit Pfeil 3"/>
          <p:cNvCxnSpPr/>
          <p:nvPr/>
        </p:nvCxnSpPr>
        <p:spPr>
          <a:xfrm>
            <a:off x="1381125" y="2171700"/>
            <a:ext cx="7302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llipse 4"/>
          <p:cNvSpPr>
            <a:spLocks noChangeArrowheads="1"/>
          </p:cNvSpPr>
          <p:nvPr/>
        </p:nvSpPr>
        <p:spPr bwMode="auto">
          <a:xfrm>
            <a:off x="138112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6" name="Ellipse 5"/>
          <p:cNvSpPr>
            <a:spLocks noChangeArrowheads="1"/>
          </p:cNvSpPr>
          <p:nvPr/>
        </p:nvSpPr>
        <p:spPr bwMode="auto">
          <a:xfrm>
            <a:off x="2695575"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7" name="Ellipse 6"/>
          <p:cNvSpPr>
            <a:spLocks noChangeArrowheads="1"/>
          </p:cNvSpPr>
          <p:nvPr/>
        </p:nvSpPr>
        <p:spPr bwMode="auto">
          <a:xfrm>
            <a:off x="4046538"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8" name="Ellipse 7"/>
          <p:cNvSpPr>
            <a:spLocks noChangeArrowheads="1"/>
          </p:cNvSpPr>
          <p:nvPr/>
        </p:nvSpPr>
        <p:spPr bwMode="auto">
          <a:xfrm>
            <a:off x="660241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9" name="Ellipse 8"/>
          <p:cNvSpPr>
            <a:spLocks noChangeArrowheads="1"/>
          </p:cNvSpPr>
          <p:nvPr/>
        </p:nvSpPr>
        <p:spPr bwMode="auto">
          <a:xfrm>
            <a:off x="8208963" y="2136775"/>
            <a:ext cx="73025" cy="73025"/>
          </a:xfrm>
          <a:prstGeom prst="ellipse">
            <a:avLst/>
          </a:prstGeom>
          <a:solidFill>
            <a:schemeClr val="accent1"/>
          </a:solidFill>
          <a:ln w="25400" algn="ctr">
            <a:solidFill>
              <a:schemeClr val="accent1"/>
            </a:solidFill>
            <a:round/>
            <a:headEnd/>
            <a:tailEnd/>
          </a:ln>
        </p:spPr>
        <p:txBody>
          <a:bodyPr anchor="ctr"/>
          <a:lstStyle/>
          <a:p>
            <a:pPr algn="ctr">
              <a:defRPr/>
            </a:pPr>
            <a:endParaRPr lang="en-US" sz="2000">
              <a:solidFill>
                <a:schemeClr val="lt1"/>
              </a:solidFill>
              <a:latin typeface="+mn-lt"/>
              <a:cs typeface="+mn-cs"/>
            </a:endParaRPr>
          </a:p>
        </p:txBody>
      </p:sp>
      <p:sp>
        <p:nvSpPr>
          <p:cNvPr id="59400" name="Textfeld 9"/>
          <p:cNvSpPr txBox="1">
            <a:spLocks noChangeArrowheads="1"/>
          </p:cNvSpPr>
          <p:nvPr/>
        </p:nvSpPr>
        <p:spPr bwMode="auto">
          <a:xfrm>
            <a:off x="760413" y="1735138"/>
            <a:ext cx="1301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t>Application</a:t>
            </a:r>
          </a:p>
        </p:txBody>
      </p:sp>
      <p:sp>
        <p:nvSpPr>
          <p:cNvPr id="59401" name="Textfeld 11"/>
          <p:cNvSpPr txBox="1">
            <a:spLocks noChangeArrowheads="1"/>
          </p:cNvSpPr>
          <p:nvPr/>
        </p:nvSpPr>
        <p:spPr bwMode="auto">
          <a:xfrm>
            <a:off x="2263775" y="1443038"/>
            <a:ext cx="971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Search </a:t>
            </a:r>
          </a:p>
          <a:p>
            <a:r>
              <a:rPr lang="en-US" altLang="en-US"/>
              <a:t>report</a:t>
            </a:r>
          </a:p>
        </p:txBody>
      </p:sp>
      <p:sp>
        <p:nvSpPr>
          <p:cNvPr id="59402" name="Textfeld 12"/>
          <p:cNvSpPr txBox="1">
            <a:spLocks noChangeArrowheads="1"/>
          </p:cNvSpPr>
          <p:nvPr/>
        </p:nvSpPr>
        <p:spPr bwMode="auto">
          <a:xfrm>
            <a:off x="3573463" y="1454150"/>
            <a:ext cx="15319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Publication</a:t>
            </a:r>
          </a:p>
          <a:p>
            <a:r>
              <a:rPr lang="en-US" altLang="en-US"/>
              <a:t>of application</a:t>
            </a:r>
          </a:p>
        </p:txBody>
      </p:sp>
      <p:sp>
        <p:nvSpPr>
          <p:cNvPr id="59403" name="Textfeld 13"/>
          <p:cNvSpPr txBox="1">
            <a:spLocks noChangeArrowheads="1"/>
          </p:cNvSpPr>
          <p:nvPr/>
        </p:nvSpPr>
        <p:spPr bwMode="auto">
          <a:xfrm>
            <a:off x="6129338" y="1443038"/>
            <a:ext cx="1301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Publication</a:t>
            </a:r>
          </a:p>
          <a:p>
            <a:r>
              <a:rPr lang="en-US" altLang="en-US"/>
              <a:t>of grant</a:t>
            </a:r>
          </a:p>
        </p:txBody>
      </p:sp>
      <p:sp>
        <p:nvSpPr>
          <p:cNvPr id="59404" name="Textfeld 14"/>
          <p:cNvSpPr txBox="1">
            <a:spLocks noChangeArrowheads="1"/>
          </p:cNvSpPr>
          <p:nvPr/>
        </p:nvSpPr>
        <p:spPr bwMode="auto">
          <a:xfrm>
            <a:off x="7400608" y="1455519"/>
            <a:ext cx="17129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t>Opposition</a:t>
            </a:r>
          </a:p>
          <a:p>
            <a:r>
              <a:rPr lang="en-US" altLang="en-US" dirty="0"/>
              <a:t>period expires</a:t>
            </a:r>
          </a:p>
        </p:txBody>
      </p:sp>
      <p:sp>
        <p:nvSpPr>
          <p:cNvPr id="16" name="Gebogener Pfeil 15"/>
          <p:cNvSpPr>
            <a:spLocks noChangeArrowheads="1"/>
          </p:cNvSpPr>
          <p:nvPr/>
        </p:nvSpPr>
        <p:spPr bwMode="auto">
          <a:xfrm rot="5400000">
            <a:off x="2275682" y="2447131"/>
            <a:ext cx="985838" cy="1095375"/>
          </a:xfrm>
          <a:custGeom>
            <a:avLst/>
            <a:gdLst>
              <a:gd name="T0" fmla="*/ 514704 w 985838"/>
              <a:gd name="T1" fmla="*/ 123967 h 1095375"/>
              <a:gd name="T2" fmla="*/ 970193 w 985838"/>
              <a:gd name="T3" fmla="*/ 425514 h 1095375"/>
              <a:gd name="T4" fmla="*/ 862608 w 985838"/>
              <a:gd name="T5" fmla="*/ 547688 h 1095375"/>
              <a:gd name="T6" fmla="*/ 723733 w 985838"/>
              <a:gd name="T7" fmla="*/ 425514 h 1095375"/>
              <a:gd name="T8" fmla="*/ 11796480 60000 65536"/>
              <a:gd name="T9" fmla="*/ 0 60000 65536"/>
              <a:gd name="T10" fmla="*/ 5898240 60000 65536"/>
              <a:gd name="T11" fmla="*/ 11796480 60000 65536"/>
              <a:gd name="T12" fmla="*/ 187941 w 985838"/>
              <a:gd name="T13" fmla="*/ 203982 h 1095375"/>
              <a:gd name="T14" fmla="*/ 797897 w 985838"/>
              <a:gd name="T15" fmla="*/ 891393 h 1095375"/>
            </a:gdLst>
            <a:ahLst/>
            <a:cxnLst>
              <a:cxn ang="T8">
                <a:pos x="T0" y="T1"/>
              </a:cxn>
              <a:cxn ang="T9">
                <a:pos x="T2" y="T3"/>
              </a:cxn>
              <a:cxn ang="T10">
                <a:pos x="T4" y="T5"/>
              </a:cxn>
              <a:cxn ang="T11">
                <a:pos x="T6" y="T7"/>
              </a:cxn>
            </a:cxnLst>
            <a:rect l="T12" t="T13" r="T14" b="T15"/>
            <a:pathLst>
              <a:path w="985838" h="1095375">
                <a:moveTo>
                  <a:pt x="517867" y="62429"/>
                </a:moveTo>
                <a:lnTo>
                  <a:pt x="517867" y="62428"/>
                </a:lnTo>
                <a:cubicBezTo>
                  <a:pt x="704757" y="74632"/>
                  <a:pt x="863324" y="221312"/>
                  <a:pt x="910377" y="425515"/>
                </a:cubicBezTo>
                <a:lnTo>
                  <a:pt x="970193" y="425514"/>
                </a:lnTo>
                <a:lnTo>
                  <a:pt x="862608" y="547688"/>
                </a:lnTo>
                <a:lnTo>
                  <a:pt x="723733" y="425514"/>
                </a:lnTo>
                <a:lnTo>
                  <a:pt x="783004" y="425514"/>
                </a:lnTo>
                <a:lnTo>
                  <a:pt x="783004" y="425513"/>
                </a:lnTo>
                <a:cubicBezTo>
                  <a:pt x="741471" y="288719"/>
                  <a:pt x="634663" y="194288"/>
                  <a:pt x="511539" y="185507"/>
                </a:cubicBezTo>
                <a:close/>
              </a:path>
            </a:pathLst>
          </a:custGeom>
          <a:solidFill>
            <a:schemeClr val="accent1"/>
          </a:solidFill>
          <a:ln w="25400" algn="ctr">
            <a:noFill/>
            <a:miter lim="800000"/>
            <a:headEnd/>
            <a:tailEnd/>
          </a:ln>
        </p:spPr>
        <p:txBody>
          <a:bodyPr rot="10800000" vert="eaVert" anchor="ctr"/>
          <a:lstStyle/>
          <a:p>
            <a:pPr algn="ctr">
              <a:defRPr/>
            </a:pPr>
            <a:endParaRPr lang="en-US">
              <a:latin typeface="+mn-lt"/>
              <a:cs typeface="+mn-cs"/>
            </a:endParaRPr>
          </a:p>
        </p:txBody>
      </p:sp>
      <p:sp>
        <p:nvSpPr>
          <p:cNvPr id="17423" name="Textfeld 16"/>
          <p:cNvSpPr txBox="1">
            <a:spLocks noChangeArrowheads="1"/>
          </p:cNvSpPr>
          <p:nvPr/>
        </p:nvSpPr>
        <p:spPr bwMode="auto">
          <a:xfrm>
            <a:off x="1566863" y="3195638"/>
            <a:ext cx="1263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dirty="0">
                <a:solidFill>
                  <a:schemeClr val="accent1"/>
                </a:solidFill>
              </a:rPr>
              <a:t>Withdraw?</a:t>
            </a:r>
          </a:p>
        </p:txBody>
      </p:sp>
      <p:sp>
        <p:nvSpPr>
          <p:cNvPr id="20" name="Pfeil nach rechts 19"/>
          <p:cNvSpPr>
            <a:spLocks noChangeArrowheads="1"/>
          </p:cNvSpPr>
          <p:nvPr/>
        </p:nvSpPr>
        <p:spPr bwMode="auto">
          <a:xfrm>
            <a:off x="1381125" y="2465388"/>
            <a:ext cx="2665413" cy="474662"/>
          </a:xfrm>
          <a:prstGeom prst="rightArrow">
            <a:avLst>
              <a:gd name="adj1" fmla="val 99426"/>
              <a:gd name="adj2" fmla="val 49993"/>
            </a:avLst>
          </a:prstGeom>
          <a:solidFill>
            <a:schemeClr val="accent1"/>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18 months</a:t>
            </a:r>
          </a:p>
        </p:txBody>
      </p:sp>
      <p:sp>
        <p:nvSpPr>
          <p:cNvPr id="21" name="Pfeil nach rechts 20"/>
          <p:cNvSpPr>
            <a:spLocks noChangeArrowheads="1"/>
          </p:cNvSpPr>
          <p:nvPr/>
        </p:nvSpPr>
        <p:spPr bwMode="auto">
          <a:xfrm>
            <a:off x="1381125" y="3889375"/>
            <a:ext cx="5221288" cy="474663"/>
          </a:xfrm>
          <a:prstGeom prst="rightArrow">
            <a:avLst>
              <a:gd name="adj1" fmla="val 99426"/>
              <a:gd name="adj2" fmla="val 50009"/>
            </a:avLst>
          </a:prstGeom>
          <a:solidFill>
            <a:schemeClr val="accent1"/>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Approx. 4-5 years</a:t>
            </a:r>
          </a:p>
        </p:txBody>
      </p:sp>
      <p:sp>
        <p:nvSpPr>
          <p:cNvPr id="22" name="Pfeil nach rechts 21"/>
          <p:cNvSpPr>
            <a:spLocks noChangeArrowheads="1"/>
          </p:cNvSpPr>
          <p:nvPr/>
        </p:nvSpPr>
        <p:spPr bwMode="auto">
          <a:xfrm>
            <a:off x="6675438" y="3889375"/>
            <a:ext cx="1497012" cy="474663"/>
          </a:xfrm>
          <a:prstGeom prst="rightArrow">
            <a:avLst>
              <a:gd name="adj1" fmla="val 99426"/>
              <a:gd name="adj2" fmla="val 49994"/>
            </a:avLst>
          </a:prstGeom>
          <a:solidFill>
            <a:schemeClr val="accent1"/>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a:solidFill>
                  <a:srgbClr val="FFFFFF"/>
                </a:solidFill>
              </a:rPr>
              <a:t>9 months</a:t>
            </a:r>
          </a:p>
        </p:txBody>
      </p:sp>
      <p:cxnSp>
        <p:nvCxnSpPr>
          <p:cNvPr id="25" name="Gerade Verbindung 24"/>
          <p:cNvCxnSpPr/>
          <p:nvPr/>
        </p:nvCxnSpPr>
        <p:spPr>
          <a:xfrm rot="5400000">
            <a:off x="3697287" y="2590801"/>
            <a:ext cx="7715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5526088" y="3286125"/>
            <a:ext cx="222726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5400000">
            <a:off x="7131051" y="3286125"/>
            <a:ext cx="2227262"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20</a:t>
            </a:fld>
            <a:endParaRPr lang="en-US" dirty="0"/>
          </a:p>
        </p:txBody>
      </p:sp>
      <p:sp>
        <p:nvSpPr>
          <p:cNvPr id="10" name="Θέση ημερομηνίας 9">
            <a:extLst>
              <a:ext uri="{FF2B5EF4-FFF2-40B4-BE49-F238E27FC236}">
                <a16:creationId xmlns:a16="http://schemas.microsoft.com/office/drawing/2014/main" xmlns="" id="{C2B96EFD-1F7A-0F4F-6934-24881AA76FCC}"/>
              </a:ext>
            </a:extLst>
          </p:cNvPr>
          <p:cNvSpPr>
            <a:spLocks noGrp="1"/>
          </p:cNvSpPr>
          <p:nvPr>
            <p:ph type="dt" sz="half" idx="10"/>
          </p:nvPr>
        </p:nvSpPr>
        <p:spPr/>
        <p:txBody>
          <a:bodyPr/>
          <a:lstStyle/>
          <a:p>
            <a:r>
              <a:rPr lang="el-GR" smtClean="0"/>
              <a:t>ΠΑΠΕΛ 2025</a:t>
            </a:r>
            <a:endParaRPr lang="en-US"/>
          </a:p>
        </p:txBody>
      </p:sp>
      <p:sp>
        <p:nvSpPr>
          <p:cNvPr id="24" name="23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532068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a:spLocks noChangeArrowheads="1"/>
          </p:cNvSpPr>
          <p:nvPr/>
        </p:nvSpPr>
        <p:spPr bwMode="auto">
          <a:xfrm>
            <a:off x="858838" y="2001044"/>
            <a:ext cx="7097712" cy="3275012"/>
          </a:xfrm>
          <a:prstGeom prst="rect">
            <a:avLst/>
          </a:prstGeom>
          <a:solidFill>
            <a:schemeClr val="tx1"/>
          </a:solidFill>
          <a:ln>
            <a:noFill/>
          </a:ln>
          <a:extLst>
            <a:ext uri="{91240B29-F687-4F45-9708-019B960494DF}">
              <a14:hiddenLine xmlns:a14="http://schemas.microsoft.com/office/drawing/2010/main" xmlns="" w="127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10" name="Rechteck 9"/>
          <p:cNvSpPr/>
          <p:nvPr/>
        </p:nvSpPr>
        <p:spPr>
          <a:xfrm>
            <a:off x="968375" y="2133600"/>
            <a:ext cx="3351213" cy="30099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spcAft>
                <a:spcPts val="1800"/>
              </a:spcAft>
              <a:buFont typeface="Arial" charset="0"/>
              <a:buChar char="•"/>
            </a:pPr>
            <a:r>
              <a:rPr lang="en-US" altLang="en-US" dirty="0"/>
              <a:t>Exclusivity enables investment and higher returns on investment</a:t>
            </a:r>
          </a:p>
          <a:p>
            <a:pPr>
              <a:spcAft>
                <a:spcPts val="1800"/>
              </a:spcAft>
              <a:buFont typeface="Arial" charset="0"/>
              <a:buChar char="•"/>
            </a:pPr>
            <a:r>
              <a:rPr lang="en-US" altLang="en-US" dirty="0"/>
              <a:t>Strong, enforceable legal right</a:t>
            </a:r>
          </a:p>
          <a:p>
            <a:pPr>
              <a:spcAft>
                <a:spcPts val="1800"/>
              </a:spcAft>
              <a:buFont typeface="Arial" charset="0"/>
              <a:buChar char="•"/>
            </a:pPr>
            <a:r>
              <a:rPr lang="en-US" altLang="en-US" dirty="0"/>
              <a:t>Makes invention tradable (licensing)</a:t>
            </a:r>
          </a:p>
        </p:txBody>
      </p:sp>
      <p:sp>
        <p:nvSpPr>
          <p:cNvPr id="11" name="Rechteck 10"/>
          <p:cNvSpPr/>
          <p:nvPr/>
        </p:nvSpPr>
        <p:spPr>
          <a:xfrm>
            <a:off x="4535488" y="2133600"/>
            <a:ext cx="3286125" cy="300990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spcAft>
                <a:spcPts val="1800"/>
              </a:spcAft>
              <a:buFont typeface="Arial" charset="0"/>
              <a:buChar char="•"/>
            </a:pPr>
            <a:r>
              <a:rPr lang="en-US" altLang="en-US" dirty="0"/>
              <a:t>Reveals invention </a:t>
            </a:r>
            <a:br>
              <a:rPr lang="en-US" altLang="en-US" dirty="0"/>
            </a:br>
            <a:r>
              <a:rPr lang="en-US" altLang="en-US" dirty="0"/>
              <a:t>to competitors </a:t>
            </a:r>
            <a:br>
              <a:rPr lang="en-US" altLang="en-US" dirty="0"/>
            </a:br>
            <a:r>
              <a:rPr lang="en-US" altLang="en-US" dirty="0"/>
              <a:t>(after 18 months)</a:t>
            </a:r>
          </a:p>
          <a:p>
            <a:pPr>
              <a:spcAft>
                <a:spcPts val="1800"/>
              </a:spcAft>
              <a:buFont typeface="Arial" charset="0"/>
              <a:buChar char="•"/>
            </a:pPr>
            <a:r>
              <a:rPr lang="en-US" altLang="en-US" dirty="0"/>
              <a:t>Can be expensive</a:t>
            </a:r>
          </a:p>
          <a:p>
            <a:pPr>
              <a:spcAft>
                <a:spcPts val="1800"/>
              </a:spcAft>
              <a:buFont typeface="Arial" charset="0"/>
              <a:buChar char="•"/>
            </a:pPr>
            <a:r>
              <a:rPr lang="en-US" altLang="en-US" dirty="0"/>
              <a:t>Patent enforceable only after grant (this can take </a:t>
            </a:r>
            <a:br>
              <a:rPr lang="en-US" altLang="en-US" dirty="0"/>
            </a:br>
            <a:r>
              <a:rPr lang="en-US" altLang="en-US" dirty="0"/>
              <a:t>4-5 years)</a:t>
            </a:r>
          </a:p>
        </p:txBody>
      </p:sp>
      <p:sp>
        <p:nvSpPr>
          <p:cNvPr id="68612" name="Titel 1"/>
          <p:cNvSpPr>
            <a:spLocks noGrp="1"/>
          </p:cNvSpPr>
          <p:nvPr>
            <p:ph type="title"/>
          </p:nvPr>
        </p:nvSpPr>
        <p:spPr/>
        <p:txBody>
          <a:bodyPr>
            <a:normAutofit/>
          </a:bodyPr>
          <a:lstStyle/>
          <a:p>
            <a:r>
              <a:rPr lang="en-US" altLang="en-US" sz="2800" dirty="0"/>
              <a:t>Advantages and disadvantages of patenting</a:t>
            </a:r>
          </a:p>
        </p:txBody>
      </p:sp>
      <p:sp>
        <p:nvSpPr>
          <p:cNvPr id="68613" name="Textfeld 6"/>
          <p:cNvSpPr txBox="1">
            <a:spLocks noChangeArrowheads="1"/>
          </p:cNvSpPr>
          <p:nvPr/>
        </p:nvSpPr>
        <p:spPr bwMode="auto">
          <a:xfrm>
            <a:off x="968375" y="1522095"/>
            <a:ext cx="19446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solidFill>
                  <a:schemeClr val="accent1"/>
                </a:solidFill>
              </a:rPr>
              <a:t>Advantages</a:t>
            </a:r>
          </a:p>
        </p:txBody>
      </p:sp>
      <p:sp>
        <p:nvSpPr>
          <p:cNvPr id="68614" name="Textfeld 7"/>
          <p:cNvSpPr txBox="1">
            <a:spLocks noChangeArrowheads="1"/>
          </p:cNvSpPr>
          <p:nvPr/>
        </p:nvSpPr>
        <p:spPr bwMode="auto">
          <a:xfrm>
            <a:off x="4535488" y="1522095"/>
            <a:ext cx="179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solidFill>
                  <a:schemeClr val="accent1"/>
                </a:solidFill>
              </a:rPr>
              <a:t>Disadvantages</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21</a:t>
            </a:fld>
            <a:endParaRPr lang="en-US" dirty="0"/>
          </a:p>
        </p:txBody>
      </p:sp>
      <p:sp>
        <p:nvSpPr>
          <p:cNvPr id="4" name="Θέση ημερομηνίας 3">
            <a:extLst>
              <a:ext uri="{FF2B5EF4-FFF2-40B4-BE49-F238E27FC236}">
                <a16:creationId xmlns:a16="http://schemas.microsoft.com/office/drawing/2014/main" xmlns="" id="{C0679466-3128-B428-7A28-79480D6EF157}"/>
              </a:ext>
            </a:extLst>
          </p:cNvPr>
          <p:cNvSpPr>
            <a:spLocks noGrp="1"/>
          </p:cNvSpPr>
          <p:nvPr>
            <p:ph type="dt" sz="half" idx="10"/>
          </p:nvPr>
        </p:nvSpPr>
        <p:spPr/>
        <p:txBody>
          <a:bodyPr/>
          <a:lstStyle/>
          <a:p>
            <a:r>
              <a:rPr lang="el-GR" smtClean="0"/>
              <a:t>ΠΑΠΕΛ 2025</a:t>
            </a:r>
            <a:endParaRPr lang="en-US"/>
          </a:p>
        </p:txBody>
      </p:sp>
      <p:sp>
        <p:nvSpPr>
          <p:cNvPr id="12" name="11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5326271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858838" y="5395913"/>
            <a:ext cx="8069262" cy="91281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Rechteck 17"/>
          <p:cNvSpPr>
            <a:spLocks noChangeArrowheads="1"/>
          </p:cNvSpPr>
          <p:nvPr/>
        </p:nvSpPr>
        <p:spPr bwMode="auto">
          <a:xfrm>
            <a:off x="848678" y="1946434"/>
            <a:ext cx="8069262" cy="1168400"/>
          </a:xfrm>
          <a:prstGeom prst="rect">
            <a:avLst/>
          </a:prstGeom>
          <a:solidFill>
            <a:schemeClr val="tx1"/>
          </a:solidFill>
          <a:ln>
            <a:noFill/>
          </a:ln>
          <a:extLst>
            <a:ext uri="{91240B29-F687-4F45-9708-019B960494DF}">
              <a14:hiddenLine xmlns:a14="http://schemas.microsoft.com/office/drawing/2010/main" xmlns="" w="254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17" name="Rechteck 16"/>
          <p:cNvSpPr>
            <a:spLocks noChangeArrowheads="1"/>
          </p:cNvSpPr>
          <p:nvPr/>
        </p:nvSpPr>
        <p:spPr bwMode="auto">
          <a:xfrm>
            <a:off x="858838" y="3544888"/>
            <a:ext cx="8069262" cy="1497012"/>
          </a:xfrm>
          <a:prstGeom prst="rect">
            <a:avLst/>
          </a:prstGeom>
          <a:solidFill>
            <a:schemeClr val="tx1"/>
          </a:solidFill>
          <a:ln>
            <a:noFill/>
          </a:ln>
          <a:extLst>
            <a:ext uri="{91240B29-F687-4F45-9708-019B960494DF}">
              <a14:hiddenLine xmlns:a14="http://schemas.microsoft.com/office/drawing/2010/main" xmlns="" w="25400" algn="ctr">
                <a:solidFill>
                  <a:srgbClr val="353E44"/>
                </a:solidFill>
                <a:miter lim="800000"/>
                <a:headEnd/>
                <a:tailEnd/>
              </a14:hiddenLine>
            </a:ext>
          </a:extLst>
        </p:spPr>
        <p:txBody>
          <a:bodyPr anchor="ctr"/>
          <a:lstStyle/>
          <a:p>
            <a:pPr algn="ctr">
              <a:defRPr/>
            </a:pPr>
            <a:endParaRPr lang="en-US">
              <a:solidFill>
                <a:schemeClr val="lt1"/>
              </a:solidFill>
              <a:latin typeface="+mn-lt"/>
              <a:cs typeface="+mn-cs"/>
            </a:endParaRPr>
          </a:p>
        </p:txBody>
      </p:sp>
      <p:sp>
        <p:nvSpPr>
          <p:cNvPr id="70660" name="Titel 1"/>
          <p:cNvSpPr>
            <a:spLocks noGrp="1"/>
          </p:cNvSpPr>
          <p:nvPr>
            <p:ph type="title"/>
          </p:nvPr>
        </p:nvSpPr>
        <p:spPr/>
        <p:txBody>
          <a:bodyPr>
            <a:normAutofit/>
          </a:bodyPr>
          <a:lstStyle/>
          <a:p>
            <a:r>
              <a:rPr lang="en-US" altLang="en-US" sz="2800" dirty="0"/>
              <a:t>Alternatives to patenting</a:t>
            </a:r>
          </a:p>
        </p:txBody>
      </p:sp>
      <p:sp>
        <p:nvSpPr>
          <p:cNvPr id="5" name="Rechteck 4"/>
          <p:cNvSpPr/>
          <p:nvPr/>
        </p:nvSpPr>
        <p:spPr>
          <a:xfrm>
            <a:off x="923291" y="2013744"/>
            <a:ext cx="3797300" cy="10223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Cheap</a:t>
            </a:r>
          </a:p>
          <a:p>
            <a:pPr>
              <a:buFont typeface="Arial" charset="0"/>
              <a:buChar char="•"/>
            </a:pPr>
            <a:r>
              <a:rPr lang="en-US" altLang="en-US" dirty="0"/>
              <a:t>Prevents others from patenting the same invention</a:t>
            </a:r>
          </a:p>
        </p:txBody>
      </p:sp>
      <p:sp>
        <p:nvSpPr>
          <p:cNvPr id="6" name="Rechteck 5"/>
          <p:cNvSpPr/>
          <p:nvPr/>
        </p:nvSpPr>
        <p:spPr>
          <a:xfrm>
            <a:off x="4838700" y="2013744"/>
            <a:ext cx="4016375" cy="10223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Does not offer exclusivity </a:t>
            </a:r>
          </a:p>
          <a:p>
            <a:pPr>
              <a:buFont typeface="Arial" charset="0"/>
              <a:buChar char="•"/>
            </a:pPr>
            <a:r>
              <a:rPr lang="en-US" altLang="en-US" dirty="0"/>
              <a:t>Reveals the invention to competitors</a:t>
            </a:r>
          </a:p>
        </p:txBody>
      </p:sp>
      <p:sp>
        <p:nvSpPr>
          <p:cNvPr id="10" name="Rechteck 9"/>
          <p:cNvSpPr/>
          <p:nvPr/>
        </p:nvSpPr>
        <p:spPr>
          <a:xfrm>
            <a:off x="923291" y="3617913"/>
            <a:ext cx="3797300" cy="135096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a:t>Cheap (but there is the cost of maintaining secrecy)</a:t>
            </a:r>
          </a:p>
          <a:p>
            <a:pPr>
              <a:buFont typeface="Arial" charset="0"/>
              <a:buChar char="•"/>
            </a:pPr>
            <a:r>
              <a:rPr lang="en-US" altLang="en-US"/>
              <a:t>Does not reveal the invention</a:t>
            </a:r>
          </a:p>
        </p:txBody>
      </p:sp>
      <p:sp>
        <p:nvSpPr>
          <p:cNvPr id="11" name="Rechteck 10"/>
          <p:cNvSpPr/>
          <p:nvPr/>
        </p:nvSpPr>
        <p:spPr>
          <a:xfrm>
            <a:off x="4838700" y="3617913"/>
            <a:ext cx="4016375" cy="1350962"/>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lvl1pPr marL="266700" indent="-266700">
              <a:tabLst>
                <a:tab pos="266700" algn="l"/>
              </a:tabLst>
              <a:defRPr>
                <a:solidFill>
                  <a:schemeClr val="tx1"/>
                </a:solidFill>
                <a:latin typeface="Arial" charset="0"/>
                <a:cs typeface="Arial" charset="0"/>
              </a:defRPr>
            </a:lvl1pPr>
            <a:lvl2pPr marL="742950" indent="-285750">
              <a:tabLst>
                <a:tab pos="266700" algn="l"/>
              </a:tabLst>
              <a:defRPr>
                <a:solidFill>
                  <a:schemeClr val="tx1"/>
                </a:solidFill>
                <a:latin typeface="Arial" charset="0"/>
                <a:cs typeface="Arial" charset="0"/>
              </a:defRPr>
            </a:lvl2pPr>
            <a:lvl3pPr marL="1143000" indent="-228600">
              <a:tabLst>
                <a:tab pos="266700" algn="l"/>
              </a:tabLst>
              <a:defRPr>
                <a:solidFill>
                  <a:schemeClr val="tx1"/>
                </a:solidFill>
                <a:latin typeface="Arial" charset="0"/>
                <a:cs typeface="Arial" charset="0"/>
              </a:defRPr>
            </a:lvl3pPr>
            <a:lvl4pPr marL="1600200" indent="-228600">
              <a:tabLst>
                <a:tab pos="266700" algn="l"/>
              </a:tabLst>
              <a:defRPr>
                <a:solidFill>
                  <a:schemeClr val="tx1"/>
                </a:solidFill>
                <a:latin typeface="Arial" charset="0"/>
                <a:cs typeface="Arial" charset="0"/>
              </a:defRPr>
            </a:lvl4pPr>
            <a:lvl5pPr marL="2057400" indent="-228600">
              <a:tabLst>
                <a:tab pos="266700" algn="l"/>
              </a:tabLst>
              <a:defRPr>
                <a:solidFill>
                  <a:schemeClr val="tx1"/>
                </a:solidFill>
                <a:latin typeface="Arial" charset="0"/>
                <a:cs typeface="Arial" charset="0"/>
              </a:defRPr>
            </a:lvl5pPr>
            <a:lvl6pPr marL="2514600" indent="-228600" fontAlgn="base">
              <a:spcBef>
                <a:spcPct val="0"/>
              </a:spcBef>
              <a:spcAft>
                <a:spcPct val="0"/>
              </a:spcAft>
              <a:tabLst>
                <a:tab pos="266700" algn="l"/>
              </a:tabLst>
              <a:defRPr>
                <a:solidFill>
                  <a:schemeClr val="tx1"/>
                </a:solidFill>
                <a:latin typeface="Arial" charset="0"/>
                <a:cs typeface="Arial" charset="0"/>
              </a:defRPr>
            </a:lvl6pPr>
            <a:lvl7pPr marL="2971800" indent="-228600" fontAlgn="base">
              <a:spcBef>
                <a:spcPct val="0"/>
              </a:spcBef>
              <a:spcAft>
                <a:spcPct val="0"/>
              </a:spcAft>
              <a:tabLst>
                <a:tab pos="266700" algn="l"/>
              </a:tabLst>
              <a:defRPr>
                <a:solidFill>
                  <a:schemeClr val="tx1"/>
                </a:solidFill>
                <a:latin typeface="Arial" charset="0"/>
                <a:cs typeface="Arial" charset="0"/>
              </a:defRPr>
            </a:lvl7pPr>
            <a:lvl8pPr marL="3429000" indent="-228600" fontAlgn="base">
              <a:spcBef>
                <a:spcPct val="0"/>
              </a:spcBef>
              <a:spcAft>
                <a:spcPct val="0"/>
              </a:spcAft>
              <a:tabLst>
                <a:tab pos="266700" algn="l"/>
              </a:tabLst>
              <a:defRPr>
                <a:solidFill>
                  <a:schemeClr val="tx1"/>
                </a:solidFill>
                <a:latin typeface="Arial" charset="0"/>
                <a:cs typeface="Arial" charset="0"/>
              </a:defRPr>
            </a:lvl8pPr>
            <a:lvl9pPr marL="3886200" indent="-228600" fontAlgn="base">
              <a:spcBef>
                <a:spcPct val="0"/>
              </a:spcBef>
              <a:spcAft>
                <a:spcPct val="0"/>
              </a:spcAft>
              <a:tabLst>
                <a:tab pos="266700" algn="l"/>
              </a:tabLst>
              <a:defRPr>
                <a:solidFill>
                  <a:schemeClr val="tx1"/>
                </a:solidFill>
                <a:latin typeface="Arial" charset="0"/>
                <a:cs typeface="Arial" charset="0"/>
              </a:defRPr>
            </a:lvl9pPr>
          </a:lstStyle>
          <a:p>
            <a:pPr>
              <a:buFont typeface="Arial" charset="0"/>
              <a:buChar char="•"/>
            </a:pPr>
            <a:r>
              <a:rPr lang="en-US" altLang="en-US" dirty="0"/>
              <a:t>No protection against reverse-engineering/duplication of invention</a:t>
            </a:r>
          </a:p>
          <a:p>
            <a:pPr>
              <a:buFont typeface="Arial" charset="0"/>
              <a:buChar char="•"/>
            </a:pPr>
            <a:r>
              <a:rPr lang="en-US" altLang="en-US" dirty="0"/>
              <a:t>Difficult to enforce</a:t>
            </a:r>
          </a:p>
          <a:p>
            <a:pPr>
              <a:buFont typeface="Arial" charset="0"/>
              <a:buChar char="•"/>
            </a:pPr>
            <a:r>
              <a:rPr lang="en-US" altLang="en-US" dirty="0"/>
              <a:t>"Secrets" often leak quite fast</a:t>
            </a:r>
          </a:p>
        </p:txBody>
      </p:sp>
      <p:sp>
        <p:nvSpPr>
          <p:cNvPr id="12" name="Rechteck 11"/>
          <p:cNvSpPr/>
          <p:nvPr/>
        </p:nvSpPr>
        <p:spPr>
          <a:xfrm>
            <a:off x="931863" y="5489575"/>
            <a:ext cx="3797300" cy="73025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pitchFamily="34" charset="0"/>
              <a:buChar char="•"/>
              <a:tabLst>
                <a:tab pos="266700" algn="l"/>
              </a:tabLst>
              <a:defRPr/>
            </a:pPr>
            <a:r>
              <a:rPr lang="en-US" dirty="0">
                <a:solidFill>
                  <a:schemeClr val="tx1"/>
                </a:solidFill>
              </a:rPr>
              <a:t>No effort required</a:t>
            </a:r>
          </a:p>
        </p:txBody>
      </p:sp>
      <p:sp>
        <p:nvSpPr>
          <p:cNvPr id="13" name="Rechteck 12"/>
          <p:cNvSpPr/>
          <p:nvPr/>
        </p:nvSpPr>
        <p:spPr>
          <a:xfrm>
            <a:off x="4838700" y="5489575"/>
            <a:ext cx="4016375" cy="7302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66700" indent="-266700">
              <a:buFont typeface="Arial" pitchFamily="34" charset="0"/>
              <a:buChar char="•"/>
              <a:tabLst>
                <a:tab pos="266700" algn="l"/>
              </a:tabLst>
              <a:defRPr/>
            </a:pPr>
            <a:r>
              <a:rPr lang="en-US" dirty="0">
                <a:solidFill>
                  <a:schemeClr val="tx1"/>
                </a:solidFill>
              </a:rPr>
              <a:t>Does not offer exclusivity</a:t>
            </a:r>
          </a:p>
          <a:p>
            <a:pPr marL="266700" indent="-266700">
              <a:buFont typeface="Arial" pitchFamily="34" charset="0"/>
              <a:buChar char="•"/>
              <a:tabLst>
                <a:tab pos="266700" algn="l"/>
              </a:tabLst>
              <a:defRPr/>
            </a:pPr>
            <a:r>
              <a:rPr lang="en-US" dirty="0">
                <a:solidFill>
                  <a:schemeClr val="tx1"/>
                </a:solidFill>
              </a:rPr>
              <a:t>Competitors will often learn details</a:t>
            </a:r>
          </a:p>
        </p:txBody>
      </p:sp>
      <p:sp>
        <p:nvSpPr>
          <p:cNvPr id="70667" name="Textfeld 13"/>
          <p:cNvSpPr txBox="1">
            <a:spLocks noChangeArrowheads="1"/>
          </p:cNvSpPr>
          <p:nvPr/>
        </p:nvSpPr>
        <p:spPr bwMode="auto">
          <a:xfrm>
            <a:off x="772795" y="1527175"/>
            <a:ext cx="4019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Information disclosure (publishing)</a:t>
            </a:r>
          </a:p>
        </p:txBody>
      </p:sp>
      <p:sp>
        <p:nvSpPr>
          <p:cNvPr id="70668" name="Textfeld 14"/>
          <p:cNvSpPr txBox="1">
            <a:spLocks noChangeArrowheads="1"/>
          </p:cNvSpPr>
          <p:nvPr/>
        </p:nvSpPr>
        <p:spPr bwMode="auto">
          <a:xfrm>
            <a:off x="752475" y="3106579"/>
            <a:ext cx="3716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Secrecy (creating a trade secret)</a:t>
            </a:r>
          </a:p>
        </p:txBody>
      </p:sp>
      <p:sp>
        <p:nvSpPr>
          <p:cNvPr id="70669" name="Textfeld 15"/>
          <p:cNvSpPr txBox="1">
            <a:spLocks noChangeArrowheads="1"/>
          </p:cNvSpPr>
          <p:nvPr/>
        </p:nvSpPr>
        <p:spPr bwMode="auto">
          <a:xfrm>
            <a:off x="752475" y="5041900"/>
            <a:ext cx="1390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Do nothing</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22</a:t>
            </a:fld>
            <a:endParaRPr lang="en-US" dirty="0"/>
          </a:p>
        </p:txBody>
      </p:sp>
      <p:sp>
        <p:nvSpPr>
          <p:cNvPr id="4" name="Θέση ημερομηνίας 3">
            <a:extLst>
              <a:ext uri="{FF2B5EF4-FFF2-40B4-BE49-F238E27FC236}">
                <a16:creationId xmlns:a16="http://schemas.microsoft.com/office/drawing/2014/main" xmlns="" id="{9D1EE28D-9AA2-A557-1FE0-A605DDED9472}"/>
              </a:ext>
            </a:extLst>
          </p:cNvPr>
          <p:cNvSpPr>
            <a:spLocks noGrp="1"/>
          </p:cNvSpPr>
          <p:nvPr>
            <p:ph type="dt" sz="half" idx="10"/>
          </p:nvPr>
        </p:nvSpPr>
        <p:spPr/>
        <p:txBody>
          <a:bodyPr/>
          <a:lstStyle/>
          <a:p>
            <a:r>
              <a:rPr lang="el-GR" smtClean="0"/>
              <a:t>ΠΑΠΕΛ 2025</a:t>
            </a:r>
            <a:endParaRPr lang="en-US"/>
          </a:p>
        </p:txBody>
      </p:sp>
      <p:sp>
        <p:nvSpPr>
          <p:cNvPr id="20" name="19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886847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normAutofit/>
          </a:bodyPr>
          <a:lstStyle/>
          <a:p>
            <a:r>
              <a:rPr lang="en-US" altLang="en-US" sz="2800" dirty="0"/>
              <a:t>How patents are used</a:t>
            </a:r>
          </a:p>
        </p:txBody>
      </p:sp>
      <p:sp>
        <p:nvSpPr>
          <p:cNvPr id="72706" name="Inhaltsplatzhalter 2"/>
          <p:cNvSpPr>
            <a:spLocks noGrp="1"/>
          </p:cNvSpPr>
          <p:nvPr>
            <p:ph sz="quarter" idx="1"/>
          </p:nvPr>
        </p:nvSpPr>
        <p:spPr>
          <a:xfrm>
            <a:off x="762000" y="1524000"/>
            <a:ext cx="5268913" cy="4267200"/>
          </a:xfrm>
        </p:spPr>
        <p:txBody>
          <a:bodyPr>
            <a:noAutofit/>
          </a:bodyPr>
          <a:lstStyle/>
          <a:p>
            <a:pPr marL="269875" indent="-269875">
              <a:lnSpc>
                <a:spcPct val="120000"/>
              </a:lnSpc>
              <a:spcBef>
                <a:spcPct val="0"/>
              </a:spcBef>
            </a:pPr>
            <a:r>
              <a:rPr lang="en-US" altLang="en-US" sz="2000" dirty="0">
                <a:solidFill>
                  <a:srgbClr val="C00000"/>
                </a:solidFill>
              </a:rPr>
              <a:t>Protecting products and processes </a:t>
            </a:r>
          </a:p>
          <a:p>
            <a:pPr marL="547688" lvl="1" indent="-276225">
              <a:lnSpc>
                <a:spcPct val="120000"/>
              </a:lnSpc>
              <a:spcBef>
                <a:spcPct val="0"/>
              </a:spcBef>
            </a:pPr>
            <a:r>
              <a:rPr lang="en-US" altLang="en-US" sz="2000" dirty="0"/>
              <a:t>Increasing turnover and profits</a:t>
            </a:r>
          </a:p>
          <a:p>
            <a:pPr marL="547688" lvl="1" indent="-276225">
              <a:lnSpc>
                <a:spcPct val="120000"/>
              </a:lnSpc>
              <a:spcBef>
                <a:spcPct val="0"/>
              </a:spcBef>
            </a:pPr>
            <a:r>
              <a:rPr lang="en-US" altLang="en-US" sz="2000" dirty="0"/>
              <a:t>Attracting investors</a:t>
            </a:r>
          </a:p>
          <a:p>
            <a:pPr marL="269875" indent="-269875">
              <a:lnSpc>
                <a:spcPct val="120000"/>
              </a:lnSpc>
              <a:spcBef>
                <a:spcPct val="0"/>
              </a:spcBef>
            </a:pPr>
            <a:r>
              <a:rPr lang="en-US" altLang="en-US" sz="2000" dirty="0"/>
              <a:t>Licensing</a:t>
            </a:r>
          </a:p>
          <a:p>
            <a:pPr marL="269875" indent="-269875">
              <a:lnSpc>
                <a:spcPct val="120000"/>
              </a:lnSpc>
              <a:spcBef>
                <a:spcPct val="0"/>
              </a:spcBef>
            </a:pPr>
            <a:r>
              <a:rPr lang="en-US" altLang="en-US" sz="2000" dirty="0"/>
              <a:t>Cross-licensing</a:t>
            </a:r>
          </a:p>
          <a:p>
            <a:pPr marL="269875" indent="-269875">
              <a:lnSpc>
                <a:spcPct val="120000"/>
              </a:lnSpc>
              <a:spcBef>
                <a:spcPct val="0"/>
              </a:spcBef>
            </a:pPr>
            <a:r>
              <a:rPr lang="en-US" altLang="en-US" sz="2000" dirty="0"/>
              <a:t>Blocking competitors</a:t>
            </a:r>
          </a:p>
          <a:p>
            <a:pPr marL="269875" indent="-269875">
              <a:lnSpc>
                <a:spcPct val="120000"/>
              </a:lnSpc>
              <a:spcBef>
                <a:spcPct val="0"/>
              </a:spcBef>
            </a:pPr>
            <a:r>
              <a:rPr lang="en-US" altLang="en-US" sz="2000" dirty="0"/>
              <a:t>Building reputation</a:t>
            </a:r>
          </a:p>
          <a:p>
            <a:pPr marL="269875" indent="-269875">
              <a:lnSpc>
                <a:spcPct val="120000"/>
              </a:lnSpc>
              <a:spcBef>
                <a:spcPct val="0"/>
              </a:spcBef>
            </a:pPr>
            <a:r>
              <a:rPr lang="en-US" altLang="en-US" sz="2000" dirty="0"/>
              <a:t>…</a:t>
            </a:r>
          </a:p>
          <a:p>
            <a:pPr marL="269875" indent="-269875">
              <a:lnSpc>
                <a:spcPct val="120000"/>
              </a:lnSpc>
              <a:spcBef>
                <a:spcPct val="0"/>
              </a:spcBef>
            </a:pPr>
            <a:endParaRPr lang="en-US" altLang="en-US" sz="2000" dirty="0"/>
          </a:p>
          <a:p>
            <a:pPr marL="269875" indent="-269875">
              <a:lnSpc>
                <a:spcPct val="120000"/>
              </a:lnSpc>
              <a:spcBef>
                <a:spcPct val="0"/>
              </a:spcBef>
            </a:pPr>
            <a:r>
              <a:rPr lang="en-US" altLang="en-US" sz="2000" dirty="0"/>
              <a:t>Not used</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23</a:t>
            </a:fld>
            <a:endParaRPr lang="en-US" dirty="0"/>
          </a:p>
        </p:txBody>
      </p:sp>
      <p:sp>
        <p:nvSpPr>
          <p:cNvPr id="4" name="Θέση ημερομηνίας 3">
            <a:extLst>
              <a:ext uri="{FF2B5EF4-FFF2-40B4-BE49-F238E27FC236}">
                <a16:creationId xmlns:a16="http://schemas.microsoft.com/office/drawing/2014/main" xmlns="" id="{27B350B0-BF1E-5AF8-81F5-3E32EAAEBBE8}"/>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4100219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normAutofit/>
          </a:bodyPr>
          <a:lstStyle/>
          <a:p>
            <a:r>
              <a:rPr lang="en-US" altLang="en-US" sz="2800" dirty="0"/>
              <a:t>Patent management</a:t>
            </a:r>
          </a:p>
        </p:txBody>
      </p:sp>
      <p:sp>
        <p:nvSpPr>
          <p:cNvPr id="80898" name="Inhaltsplatzhalter 2"/>
          <p:cNvSpPr>
            <a:spLocks noGrp="1"/>
          </p:cNvSpPr>
          <p:nvPr>
            <p:ph sz="quarter" idx="1"/>
          </p:nvPr>
        </p:nvSpPr>
        <p:spPr>
          <a:xfrm>
            <a:off x="641349" y="1526758"/>
            <a:ext cx="8088313" cy="4895850"/>
          </a:xfrm>
        </p:spPr>
        <p:txBody>
          <a:bodyPr>
            <a:normAutofit lnSpcReduction="10000"/>
          </a:bodyPr>
          <a:lstStyle/>
          <a:p>
            <a:pPr marL="266700" indent="-266700">
              <a:lnSpc>
                <a:spcPct val="120000"/>
              </a:lnSpc>
              <a:spcBef>
                <a:spcPct val="0"/>
              </a:spcBef>
            </a:pPr>
            <a:r>
              <a:rPr lang="en-GB" altLang="en-US" sz="1600" b="1" dirty="0"/>
              <a:t>Patent strategy</a:t>
            </a:r>
          </a:p>
          <a:p>
            <a:pPr marL="544513" lvl="1" indent="-276225">
              <a:lnSpc>
                <a:spcPct val="120000"/>
              </a:lnSpc>
              <a:spcBef>
                <a:spcPct val="0"/>
              </a:spcBef>
            </a:pPr>
            <a:r>
              <a:rPr lang="en-GB" altLang="en-US" sz="1600" dirty="0"/>
              <a:t>Offensive/defensive</a:t>
            </a:r>
          </a:p>
          <a:p>
            <a:pPr marL="544513" lvl="1" indent="-276225">
              <a:lnSpc>
                <a:spcPct val="120000"/>
              </a:lnSpc>
              <a:spcBef>
                <a:spcPct val="0"/>
              </a:spcBef>
            </a:pPr>
            <a:r>
              <a:rPr lang="en-GB" altLang="en-US" sz="1600" dirty="0"/>
              <a:t>Internationalisation</a:t>
            </a:r>
          </a:p>
          <a:p>
            <a:pPr marL="544513" lvl="1" indent="-276225">
              <a:lnSpc>
                <a:spcPct val="120000"/>
              </a:lnSpc>
              <a:spcBef>
                <a:spcPct val="0"/>
              </a:spcBef>
            </a:pPr>
            <a:r>
              <a:rPr lang="en-GB" altLang="en-US" sz="1600" dirty="0"/>
              <a:t>Kind of exploitation: licensing or own use</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Patent information</a:t>
            </a:r>
          </a:p>
          <a:p>
            <a:pPr marL="544513" lvl="1" indent="-276225">
              <a:lnSpc>
                <a:spcPct val="120000"/>
              </a:lnSpc>
              <a:spcBef>
                <a:spcPct val="0"/>
              </a:spcBef>
            </a:pPr>
            <a:r>
              <a:rPr lang="en-GB" altLang="en-US" sz="1600" dirty="0"/>
              <a:t>Keep abreast of technology</a:t>
            </a:r>
          </a:p>
          <a:p>
            <a:pPr marL="544513" lvl="1" indent="-276225">
              <a:lnSpc>
                <a:spcPct val="120000"/>
              </a:lnSpc>
              <a:spcBef>
                <a:spcPct val="0"/>
              </a:spcBef>
            </a:pPr>
            <a:r>
              <a:rPr lang="en-GB" altLang="en-US" sz="1600" dirty="0"/>
              <a:t>Avoid infringing patents</a:t>
            </a:r>
          </a:p>
          <a:p>
            <a:pPr marL="544513" lvl="1" indent="-276225">
              <a:lnSpc>
                <a:spcPct val="120000"/>
              </a:lnSpc>
              <a:spcBef>
                <a:spcPct val="0"/>
              </a:spcBef>
            </a:pPr>
            <a:r>
              <a:rPr lang="en-GB" altLang="en-US" sz="1600" dirty="0"/>
              <a:t>Understand the competitive landscape</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Communication</a:t>
            </a:r>
          </a:p>
          <a:p>
            <a:pPr marL="544513" lvl="1" indent="-276225">
              <a:lnSpc>
                <a:spcPct val="120000"/>
              </a:lnSpc>
              <a:spcBef>
                <a:spcPct val="0"/>
              </a:spcBef>
            </a:pPr>
            <a:r>
              <a:rPr lang="en-GB" altLang="en-US" sz="1600" dirty="0"/>
              <a:t>Compile convincing evidence that your patents are valuable</a:t>
            </a:r>
          </a:p>
          <a:p>
            <a:pPr marL="544513" lvl="1" indent="-276225">
              <a:lnSpc>
                <a:spcPct val="120000"/>
              </a:lnSpc>
              <a:spcBef>
                <a:spcPct val="0"/>
              </a:spcBef>
            </a:pPr>
            <a:r>
              <a:rPr lang="en-GB" altLang="en-US" sz="1600" dirty="0"/>
              <a:t>Inform investors and banks, clients and prospective employees</a:t>
            </a:r>
          </a:p>
          <a:p>
            <a:pPr marL="544513" lvl="1" indent="-276225">
              <a:lnSpc>
                <a:spcPct val="120000"/>
              </a:lnSpc>
              <a:spcBef>
                <a:spcPct val="0"/>
              </a:spcBef>
            </a:pPr>
            <a:endParaRPr lang="en-GB" altLang="en-US" sz="1600" dirty="0"/>
          </a:p>
          <a:p>
            <a:pPr marL="266700" indent="-266700">
              <a:lnSpc>
                <a:spcPct val="120000"/>
              </a:lnSpc>
              <a:spcBef>
                <a:spcPct val="0"/>
              </a:spcBef>
            </a:pPr>
            <a:r>
              <a:rPr lang="en-GB" altLang="en-US" sz="1600" b="1" dirty="0"/>
              <a:t>Maintenance</a:t>
            </a:r>
          </a:p>
          <a:p>
            <a:pPr marL="544513" lvl="1" indent="-276225">
              <a:lnSpc>
                <a:spcPct val="120000"/>
              </a:lnSpc>
              <a:spcBef>
                <a:spcPct val="0"/>
              </a:spcBef>
            </a:pPr>
            <a:r>
              <a:rPr lang="en-GB" altLang="en-US" sz="1600" dirty="0"/>
              <a:t>Pay renewal fees, observe deadlines</a:t>
            </a:r>
          </a:p>
          <a:p>
            <a:pPr marL="544513" lvl="1" indent="-276225">
              <a:lnSpc>
                <a:spcPct val="120000"/>
              </a:lnSpc>
              <a:spcBef>
                <a:spcPct val="0"/>
              </a:spcBef>
            </a:pPr>
            <a:r>
              <a:rPr lang="en-GB" altLang="en-US" sz="1600" dirty="0"/>
              <a:t>Strengthen important patents and get rid of ones with no value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24</a:t>
            </a:fld>
            <a:endParaRPr lang="en-US" dirty="0"/>
          </a:p>
        </p:txBody>
      </p:sp>
      <p:sp>
        <p:nvSpPr>
          <p:cNvPr id="4" name="Θέση ημερομηνίας 3">
            <a:extLst>
              <a:ext uri="{FF2B5EF4-FFF2-40B4-BE49-F238E27FC236}">
                <a16:creationId xmlns:a16="http://schemas.microsoft.com/office/drawing/2014/main" xmlns="" id="{BA0548C6-C532-E86A-4955-709B5DB823C6}"/>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0278688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feld 4"/>
          <p:cNvSpPr txBox="1">
            <a:spLocks noChangeArrowheads="1"/>
          </p:cNvSpPr>
          <p:nvPr/>
        </p:nvSpPr>
        <p:spPr bwMode="auto">
          <a:xfrm>
            <a:off x="746125" y="493713"/>
            <a:ext cx="8397875" cy="52322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nchor="ctr">
            <a:normAutofit/>
          </a:bodyPr>
          <a:lstStyle>
            <a:lvl1pPr>
              <a:spcBef>
                <a:spcPct val="0"/>
              </a:spcBef>
              <a:buNone/>
              <a:defRPr kumimoji="0" sz="2800">
                <a:solidFill>
                  <a:schemeClr val="tx2"/>
                </a:solidFill>
                <a:latin typeface="+mj-lt"/>
                <a:ea typeface="+mj-ea"/>
                <a:cs typeface="+mj-cs"/>
              </a:defRPr>
            </a:lvl1pPr>
          </a:lstStyle>
          <a:p>
            <a:r>
              <a:rPr lang="en-US" altLang="en-US" dirty="0"/>
              <a:t>25% of all R&amp;D efforts ...</a:t>
            </a:r>
          </a:p>
        </p:txBody>
      </p:sp>
      <p:sp>
        <p:nvSpPr>
          <p:cNvPr id="6" name="Textfeld 5"/>
          <p:cNvSpPr txBox="1">
            <a:spLocks noChangeArrowheads="1"/>
          </p:cNvSpPr>
          <p:nvPr/>
        </p:nvSpPr>
        <p:spPr bwMode="auto">
          <a:xfrm>
            <a:off x="741045" y="1668463"/>
            <a:ext cx="7524750" cy="108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20000"/>
              </a:lnSpc>
            </a:pPr>
            <a:r>
              <a:rPr lang="en-US" altLang="en-US" dirty="0"/>
              <a:t>… are wasted each year on inventions</a:t>
            </a:r>
            <a:r>
              <a:rPr lang="en-US" altLang="en-US" dirty="0">
                <a:solidFill>
                  <a:schemeClr val="accent1"/>
                </a:solidFill>
              </a:rPr>
              <a:t> </a:t>
            </a:r>
            <a:r>
              <a:rPr lang="en-US" altLang="en-US" dirty="0"/>
              <a:t>that have already been invented.</a:t>
            </a:r>
          </a:p>
          <a:p>
            <a:pPr>
              <a:lnSpc>
                <a:spcPct val="120000"/>
              </a:lnSpc>
            </a:pPr>
            <a:endParaRPr lang="en-US" altLang="en-US" dirty="0"/>
          </a:p>
          <a:p>
            <a:pPr>
              <a:lnSpc>
                <a:spcPct val="120000"/>
              </a:lnSpc>
            </a:pPr>
            <a:r>
              <a:rPr lang="en-US" altLang="en-US" b="1" dirty="0">
                <a:solidFill>
                  <a:srgbClr val="C00000"/>
                </a:solidFill>
              </a:rPr>
              <a:t>Don't start your R&amp;D until you have done a search!</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25</a:t>
            </a:fld>
            <a:endParaRPr lang="en-US" dirty="0"/>
          </a:p>
        </p:txBody>
      </p:sp>
      <p:sp>
        <p:nvSpPr>
          <p:cNvPr id="4" name="Θέση ημερομηνίας 3">
            <a:extLst>
              <a:ext uri="{FF2B5EF4-FFF2-40B4-BE49-F238E27FC236}">
                <a16:creationId xmlns:a16="http://schemas.microsoft.com/office/drawing/2014/main" xmlns="" id="{90066FB6-0642-4B63-6973-D5BA6E2141B8}"/>
              </a:ext>
            </a:extLst>
          </p:cNvPr>
          <p:cNvSpPr>
            <a:spLocks noGrp="1"/>
          </p:cNvSpPr>
          <p:nvPr>
            <p:ph type="dt" sz="half" idx="10"/>
          </p:nvPr>
        </p:nvSpPr>
        <p:spPr/>
        <p:txBody>
          <a:bodyPr/>
          <a:lstStyle/>
          <a:p>
            <a:r>
              <a:rPr lang="el-GR" smtClean="0"/>
              <a:t>ΠΑΠΕΛ 2025</a:t>
            </a:r>
            <a:endParaRPr lang="en-US"/>
          </a:p>
        </p:txBody>
      </p:sp>
      <p:sp>
        <p:nvSpPr>
          <p:cNvPr id="7" name="6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1785550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p:cNvSpPr>
            <a:spLocks noChangeArrowheads="1"/>
          </p:cNvSpPr>
          <p:nvPr/>
        </p:nvSpPr>
        <p:spPr bwMode="auto">
          <a:xfrm rot="-190789">
            <a:off x="1622425" y="1039813"/>
            <a:ext cx="17351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lg" len="lg"/>
                <a:tailEnd type="none" w="sm"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2"/>
                </a:solidFill>
              </a:rPr>
              <a:t>GB-A-2365393</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66797">
            <a:off x="5795963" y="963613"/>
            <a:ext cx="3114675" cy="502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lg" len="lg"/>
                <a:tailEnd type="none" w="sm" len="lg"/>
              </a14:hiddenLine>
            </a:ext>
          </a:extLst>
        </p:spPr>
      </p:pic>
      <p:sp>
        <p:nvSpPr>
          <p:cNvPr id="6" name="Rectangle 9"/>
          <p:cNvSpPr>
            <a:spLocks noChangeArrowheads="1"/>
          </p:cNvSpPr>
          <p:nvPr/>
        </p:nvSpPr>
        <p:spPr bwMode="auto">
          <a:xfrm rot="309692">
            <a:off x="6805613" y="584200"/>
            <a:ext cx="17097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lg" len="lg"/>
                <a:tailEnd type="none" w="sm"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US-A-1833019</a:t>
            </a:r>
          </a:p>
        </p:txBody>
      </p:sp>
      <p:pic>
        <p:nvPicPr>
          <p:cNvPr id="84996"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65627">
            <a:off x="900113" y="1400175"/>
            <a:ext cx="4270375" cy="472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lg" len="lg"/>
                <a:tailEnd type="none" w="sm" len="lg"/>
              </a14:hiddenLine>
            </a:ext>
          </a:extLst>
        </p:spPr>
      </p:pic>
      <p:sp>
        <p:nvSpPr>
          <p:cNvPr id="8" name="Line 11"/>
          <p:cNvSpPr>
            <a:spLocks noChangeShapeType="1"/>
          </p:cNvSpPr>
          <p:nvPr/>
        </p:nvSpPr>
        <p:spPr bwMode="auto">
          <a:xfrm flipV="1">
            <a:off x="4608513" y="2643188"/>
            <a:ext cx="1919287" cy="2484437"/>
          </a:xfrm>
          <a:prstGeom prst="line">
            <a:avLst/>
          </a:prstGeom>
          <a:noFill/>
          <a:ln w="508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4998" name="Oval 12"/>
          <p:cNvSpPr>
            <a:spLocks noChangeArrowheads="1"/>
          </p:cNvSpPr>
          <p:nvPr/>
        </p:nvSpPr>
        <p:spPr bwMode="auto">
          <a:xfrm rot="-178347">
            <a:off x="3459163" y="1716088"/>
            <a:ext cx="1500187" cy="241300"/>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a:solidFill>
                <a:schemeClr val="accent1"/>
              </a:solidFill>
            </a:endParaRPr>
          </a:p>
        </p:txBody>
      </p:sp>
      <p:sp>
        <p:nvSpPr>
          <p:cNvPr id="10" name="Oval 13"/>
          <p:cNvSpPr>
            <a:spLocks noChangeArrowheads="1"/>
          </p:cNvSpPr>
          <p:nvPr/>
        </p:nvSpPr>
        <p:spPr bwMode="auto">
          <a:xfrm rot="259998">
            <a:off x="5843588" y="841375"/>
            <a:ext cx="950912" cy="233363"/>
          </a:xfrm>
          <a:prstGeom prst="ellipse">
            <a:avLst/>
          </a:prstGeom>
          <a:noFill/>
          <a:ln w="28575" algn="ctr">
            <a:solidFill>
              <a:schemeClr val="accent1"/>
            </a:solidFill>
            <a:round/>
            <a:headEnd type="none" w="lg" len="lg"/>
            <a:tailEnd type="none" w="sm" len="lg"/>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a:solidFill>
                <a:schemeClr val="accent1"/>
              </a:solidFill>
            </a:endParaRPr>
          </a:p>
        </p:txBody>
      </p:sp>
      <p:sp>
        <p:nvSpPr>
          <p:cNvPr id="2" name="Slide Number Placeholder 1"/>
          <p:cNvSpPr>
            <a:spLocks noGrp="1"/>
          </p:cNvSpPr>
          <p:nvPr>
            <p:ph type="sldNum" sz="quarter" idx="12"/>
          </p:nvPr>
        </p:nvSpPr>
        <p:spPr/>
        <p:txBody>
          <a:bodyPr/>
          <a:lstStyle/>
          <a:p>
            <a:fld id="{97B7AD53-C361-4171-BD92-278CD37F4831}" type="slidenum">
              <a:rPr lang="en-US" smtClean="0"/>
              <a:pPr/>
              <a:t>26</a:t>
            </a:fld>
            <a:endParaRPr lang="en-US"/>
          </a:p>
        </p:txBody>
      </p:sp>
      <p:sp>
        <p:nvSpPr>
          <p:cNvPr id="4" name="Θέση ημερομηνίας 3">
            <a:extLst>
              <a:ext uri="{FF2B5EF4-FFF2-40B4-BE49-F238E27FC236}">
                <a16:creationId xmlns:a16="http://schemas.microsoft.com/office/drawing/2014/main" xmlns="" id="{C035D310-09CE-DF69-5411-F21ED788C1B1}"/>
              </a:ext>
            </a:extLst>
          </p:cNvPr>
          <p:cNvSpPr>
            <a:spLocks noGrp="1"/>
          </p:cNvSpPr>
          <p:nvPr>
            <p:ph type="dt" sz="half" idx="10"/>
          </p:nvPr>
        </p:nvSpPr>
        <p:spPr/>
        <p:txBody>
          <a:bodyPr/>
          <a:lstStyle/>
          <a:p>
            <a:r>
              <a:rPr lang="el-GR" smtClean="0"/>
              <a:t>ΠΑΠΕΛ 2025</a:t>
            </a:r>
            <a:endParaRPr lang="en-US"/>
          </a:p>
        </p:txBody>
      </p:sp>
      <p:sp>
        <p:nvSpPr>
          <p:cNvPr id="11" name="10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2651343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p:txBody>
          <a:bodyPr>
            <a:normAutofit/>
          </a:bodyPr>
          <a:lstStyle/>
          <a:p>
            <a:r>
              <a:rPr lang="en-US" altLang="en-US" sz="2800" dirty="0"/>
              <a:t>Much information only available in patents</a:t>
            </a:r>
          </a:p>
        </p:txBody>
      </p:sp>
      <p:sp>
        <p:nvSpPr>
          <p:cNvPr id="87044" name="Textfeld 9"/>
          <p:cNvSpPr txBox="1">
            <a:spLocks noChangeArrowheads="1"/>
          </p:cNvSpPr>
          <p:nvPr/>
        </p:nvSpPr>
        <p:spPr bwMode="auto">
          <a:xfrm>
            <a:off x="3495675" y="5013325"/>
            <a:ext cx="28781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t>80% found only in patents!</a:t>
            </a:r>
          </a:p>
        </p:txBody>
      </p:sp>
      <p:cxnSp>
        <p:nvCxnSpPr>
          <p:cNvPr id="87045" name="Gerade Verbindung mit Pfeil 11"/>
          <p:cNvCxnSpPr>
            <a:cxnSpLocks noChangeShapeType="1"/>
          </p:cNvCxnSpPr>
          <p:nvPr/>
        </p:nvCxnSpPr>
        <p:spPr bwMode="auto">
          <a:xfrm rot="16200000" flipV="1">
            <a:off x="4614070" y="4625181"/>
            <a:ext cx="620712" cy="15875"/>
          </a:xfrm>
          <a:prstGeom prst="straightConnector1">
            <a:avLst/>
          </a:prstGeom>
          <a:noFill/>
          <a:ln w="57150" algn="ctr">
            <a:solidFill>
              <a:schemeClr val="tx2"/>
            </a:solidFill>
            <a:round/>
            <a:headEnd/>
            <a:tailEnd type="triangle" w="med" len="med"/>
          </a:ln>
          <a:extLst>
            <a:ext uri="{909E8E84-426E-40DD-AFC4-6F175D3DCCD1}">
              <a14:hiddenFill xmlns:a14="http://schemas.microsoft.com/office/drawing/2010/main" xmlns="">
                <a:noFill/>
              </a14:hiddenFill>
            </a:ext>
          </a:extLst>
        </p:spPr>
      </p:cxnSp>
      <p:sp>
        <p:nvSpPr>
          <p:cNvPr id="11" name="Textfeld 9"/>
          <p:cNvSpPr txBox="1">
            <a:spLocks noChangeArrowheads="1"/>
          </p:cNvSpPr>
          <p:nvPr/>
        </p:nvSpPr>
        <p:spPr bwMode="auto">
          <a:xfrm>
            <a:off x="755650" y="5661025"/>
            <a:ext cx="5367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solidFill>
                  <a:schemeClr val="accent1"/>
                </a:solidFill>
              </a:rPr>
              <a:t>Where do secretive competitors publish their R&amp;D?</a:t>
            </a:r>
          </a:p>
        </p:txBody>
      </p:sp>
      <p:sp>
        <p:nvSpPr>
          <p:cNvPr id="10" name="Ellipse 7"/>
          <p:cNvSpPr/>
          <p:nvPr/>
        </p:nvSpPr>
        <p:spPr>
          <a:xfrm>
            <a:off x="900112" y="1733867"/>
            <a:ext cx="3140075" cy="2981325"/>
          </a:xfrm>
          <a:prstGeom prst="ellipse">
            <a:avLst/>
          </a:prstGeom>
          <a:solidFill>
            <a:schemeClr val="tx1">
              <a:alpha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FFFF"/>
                </a:solidFill>
                <a:cs typeface="Arial" charset="0"/>
              </a:rPr>
              <a:t>Published elsewhere</a:t>
            </a:r>
          </a:p>
        </p:txBody>
      </p:sp>
      <p:sp>
        <p:nvSpPr>
          <p:cNvPr id="12" name="Ellipse 8"/>
          <p:cNvSpPr>
            <a:spLocks noChangeArrowheads="1"/>
          </p:cNvSpPr>
          <p:nvPr/>
        </p:nvSpPr>
        <p:spPr bwMode="auto">
          <a:xfrm>
            <a:off x="3273425" y="1715611"/>
            <a:ext cx="3286125" cy="3017838"/>
          </a:xfrm>
          <a:prstGeom prst="ellipse">
            <a:avLst/>
          </a:prstGeom>
          <a:solidFill>
            <a:schemeClr val="accent1">
              <a:alpha val="74901"/>
            </a:scheme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a:solidFill>
                  <a:srgbClr val="FFFFFF"/>
                </a:solidFill>
              </a:rPr>
              <a:t>Published</a:t>
            </a:r>
          </a:p>
          <a:p>
            <a:pPr algn="ctr"/>
            <a:r>
              <a:rPr lang="en-US" altLang="en-US" b="1">
                <a:solidFill>
                  <a:srgbClr val="FFFFFF"/>
                </a:solidFill>
              </a:rPr>
              <a:t> in patents</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27</a:t>
            </a:fld>
            <a:endParaRPr lang="en-US" dirty="0"/>
          </a:p>
        </p:txBody>
      </p:sp>
      <p:sp>
        <p:nvSpPr>
          <p:cNvPr id="4" name="Θέση ημερομηνίας 3">
            <a:extLst>
              <a:ext uri="{FF2B5EF4-FFF2-40B4-BE49-F238E27FC236}">
                <a16:creationId xmlns:a16="http://schemas.microsoft.com/office/drawing/2014/main" xmlns="" id="{0B2439D0-946B-FB1B-3082-6116209C4103}"/>
              </a:ext>
            </a:extLst>
          </p:cNvPr>
          <p:cNvSpPr>
            <a:spLocks noGrp="1"/>
          </p:cNvSpPr>
          <p:nvPr>
            <p:ph type="dt" sz="half" idx="10"/>
          </p:nvPr>
        </p:nvSpPr>
        <p:spPr/>
        <p:txBody>
          <a:bodyPr/>
          <a:lstStyle/>
          <a:p>
            <a:r>
              <a:rPr lang="el-GR" smtClean="0"/>
              <a:t>ΠΑΠΕΛ 2025</a:t>
            </a:r>
            <a:endParaRPr lang="en-US"/>
          </a:p>
        </p:txBody>
      </p:sp>
      <p:sp>
        <p:nvSpPr>
          <p:cNvPr id="13" name="12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21008594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a:bodyPr>
          <a:lstStyle/>
          <a:p>
            <a:r>
              <a:rPr lang="en-GB" altLang="en-US" sz="2800" dirty="0"/>
              <a:t>Solutions found in patent documents</a:t>
            </a:r>
          </a:p>
        </p:txBody>
      </p:sp>
      <p:graphicFrame>
        <p:nvGraphicFramePr>
          <p:cNvPr id="6" name="Diagramm 5"/>
          <p:cNvGraphicFramePr/>
          <p:nvPr>
            <p:extLst>
              <p:ext uri="{D42A27DB-BD31-4B8C-83A1-F6EECF244321}">
                <p14:modId xmlns:p14="http://schemas.microsoft.com/office/powerpoint/2010/main" xmlns="" val="2615268287"/>
              </p:ext>
            </p:extLst>
          </p:nvPr>
        </p:nvGraphicFramePr>
        <p:xfrm>
          <a:off x="1295400" y="1237561"/>
          <a:ext cx="5732541" cy="3979917"/>
        </p:xfrm>
        <a:graphic>
          <a:graphicData uri="http://schemas.openxmlformats.org/drawingml/2006/chart">
            <c:chart xmlns:c="http://schemas.openxmlformats.org/drawingml/2006/chart" xmlns:r="http://schemas.openxmlformats.org/officeDocument/2006/relationships" r:id="rId3"/>
          </a:graphicData>
        </a:graphic>
      </p:graphicFrame>
      <p:sp>
        <p:nvSpPr>
          <p:cNvPr id="89091" name="Textfeld 6"/>
          <p:cNvSpPr txBox="1">
            <a:spLocks noChangeArrowheads="1"/>
          </p:cNvSpPr>
          <p:nvPr/>
        </p:nvSpPr>
        <p:spPr bwMode="auto">
          <a:xfrm>
            <a:off x="6858000" y="1819593"/>
            <a:ext cx="12382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a:solidFill>
                  <a:schemeClr val="accent1"/>
                </a:solidFill>
              </a:rPr>
              <a:t>10%</a:t>
            </a:r>
          </a:p>
          <a:p>
            <a:pPr algn="ctr"/>
            <a:r>
              <a:rPr lang="en-US" altLang="en-US" b="1" dirty="0">
                <a:solidFill>
                  <a:schemeClr val="accent1"/>
                </a:solidFill>
              </a:rPr>
              <a:t>Protected</a:t>
            </a:r>
          </a:p>
        </p:txBody>
      </p:sp>
      <p:sp>
        <p:nvSpPr>
          <p:cNvPr id="89092" name="Textfeld 7"/>
          <p:cNvSpPr txBox="1">
            <a:spLocks noChangeArrowheads="1"/>
          </p:cNvSpPr>
          <p:nvPr/>
        </p:nvSpPr>
        <p:spPr bwMode="auto">
          <a:xfrm>
            <a:off x="725170" y="1600200"/>
            <a:ext cx="1403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a:t>90%</a:t>
            </a:r>
          </a:p>
          <a:p>
            <a:pPr algn="ctr"/>
            <a:r>
              <a:rPr lang="en-US" altLang="en-US" b="1" dirty="0"/>
              <a:t>Free to use</a:t>
            </a:r>
          </a:p>
        </p:txBody>
      </p:sp>
      <p:sp>
        <p:nvSpPr>
          <p:cNvPr id="29703" name="Textfeld 8"/>
          <p:cNvSpPr txBox="1">
            <a:spLocks noChangeArrowheads="1"/>
          </p:cNvSpPr>
          <p:nvPr/>
        </p:nvSpPr>
        <p:spPr bwMode="auto">
          <a:xfrm>
            <a:off x="764540" y="5217478"/>
            <a:ext cx="4845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dirty="0"/>
              <a:t>You can find many great solutions for free!</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28</a:t>
            </a:fld>
            <a:endParaRPr lang="en-US" dirty="0"/>
          </a:p>
        </p:txBody>
      </p:sp>
      <p:sp>
        <p:nvSpPr>
          <p:cNvPr id="4" name="Θέση ημερομηνίας 3">
            <a:extLst>
              <a:ext uri="{FF2B5EF4-FFF2-40B4-BE49-F238E27FC236}">
                <a16:creationId xmlns:a16="http://schemas.microsoft.com/office/drawing/2014/main" xmlns="" id="{63510E99-B5ED-63CB-D9BB-623EC2834669}"/>
              </a:ext>
            </a:extLst>
          </p:cNvPr>
          <p:cNvSpPr>
            <a:spLocks noGrp="1"/>
          </p:cNvSpPr>
          <p:nvPr>
            <p:ph type="dt" sz="half" idx="10"/>
          </p:nvPr>
        </p:nvSpPr>
        <p:spPr/>
        <p:txBody>
          <a:bodyPr/>
          <a:lstStyle/>
          <a:p>
            <a:r>
              <a:rPr lang="el-GR" smtClean="0"/>
              <a:t>ΠΑΠΕΛ 2025</a:t>
            </a:r>
            <a:endParaRPr lang="en-US"/>
          </a:p>
        </p:txBody>
      </p:sp>
      <p:sp>
        <p:nvSpPr>
          <p:cNvPr id="9" name="8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8585491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p:txBody>
          <a:bodyPr>
            <a:normAutofit/>
          </a:bodyPr>
          <a:lstStyle/>
          <a:p>
            <a:r>
              <a:rPr lang="en-US" altLang="en-US" sz="2800" dirty="0"/>
              <a:t>Searching for patents can be easy ...</a:t>
            </a:r>
          </a:p>
        </p:txBody>
      </p:sp>
      <p:sp>
        <p:nvSpPr>
          <p:cNvPr id="91138" name="Textfeld 5"/>
          <p:cNvSpPr txBox="1">
            <a:spLocks noChangeArrowheads="1"/>
          </p:cNvSpPr>
          <p:nvPr/>
        </p:nvSpPr>
        <p:spPr bwMode="auto">
          <a:xfrm>
            <a:off x="755650" y="5799138"/>
            <a:ext cx="8388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a:solidFill>
                  <a:schemeClr val="accent1"/>
                </a:solidFill>
              </a:rPr>
              <a:t>Free</a:t>
            </a:r>
            <a:r>
              <a:rPr lang="en-US" altLang="en-US"/>
              <a:t> </a:t>
            </a:r>
            <a:r>
              <a:rPr lang="en-US" altLang="en-US">
                <a:solidFill>
                  <a:schemeClr val="accent1"/>
                </a:solidFill>
              </a:rPr>
              <a:t>worldwide</a:t>
            </a:r>
            <a:r>
              <a:rPr lang="en-US" altLang="en-US"/>
              <a:t> </a:t>
            </a:r>
            <a:r>
              <a:rPr lang="en-US" altLang="en-US">
                <a:solidFill>
                  <a:schemeClr val="tx2"/>
                </a:solidFill>
              </a:rPr>
              <a:t>patent information is available at</a:t>
            </a:r>
          </a:p>
          <a:p>
            <a:r>
              <a:rPr lang="en-US" altLang="en-US" i="1">
                <a:solidFill>
                  <a:srgbClr val="404950"/>
                </a:solidFill>
              </a:rPr>
              <a:t>http://</a:t>
            </a:r>
            <a:r>
              <a:rPr lang="en-US" altLang="en-US" i="1"/>
              <a:t>worldwide.espacenet.com/</a:t>
            </a:r>
          </a:p>
        </p:txBody>
      </p:sp>
      <p:pic>
        <p:nvPicPr>
          <p:cNvPr id="9114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5025" y="1408113"/>
            <a:ext cx="6184900"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29</a:t>
            </a:fld>
            <a:endParaRPr lang="en-US" dirty="0"/>
          </a:p>
        </p:txBody>
      </p:sp>
      <p:sp>
        <p:nvSpPr>
          <p:cNvPr id="4" name="Θέση ημερομηνίας 3">
            <a:extLst>
              <a:ext uri="{FF2B5EF4-FFF2-40B4-BE49-F238E27FC236}">
                <a16:creationId xmlns:a16="http://schemas.microsoft.com/office/drawing/2014/main" xmlns="" id="{027C3A74-0C0D-4609-4A4C-873F91212CD3}"/>
              </a:ext>
            </a:extLst>
          </p:cNvPr>
          <p:cNvSpPr>
            <a:spLocks noGrp="1"/>
          </p:cNvSpPr>
          <p:nvPr>
            <p:ph type="dt" sz="half" idx="10"/>
          </p:nvPr>
        </p:nvSpPr>
        <p:spPr/>
        <p:txBody>
          <a:bodyPr/>
          <a:lstStyle/>
          <a:p>
            <a:r>
              <a:rPr lang="el-GR" smtClean="0"/>
              <a:t>ΠΑΠΕΛ 2025</a:t>
            </a:r>
            <a:endParaRPr lang="en-US"/>
          </a:p>
        </p:txBody>
      </p:sp>
      <p:sp>
        <p:nvSpPr>
          <p:cNvPr id="7" name="6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6021544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Διανοητική ιδιοκτησία</a:t>
            </a:r>
            <a:r>
              <a:rPr lang="en-US" sz="2800" dirty="0"/>
              <a:t> (intellectual property)</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3</a:t>
            </a:fld>
            <a:endParaRPr lang="en-US"/>
          </a:p>
        </p:txBody>
      </p:sp>
      <p:sp>
        <p:nvSpPr>
          <p:cNvPr id="7" name="Content Placeholder 6"/>
          <p:cNvSpPr>
            <a:spLocks noGrp="1"/>
          </p:cNvSpPr>
          <p:nvPr>
            <p:ph sz="quarter" idx="1"/>
          </p:nvPr>
        </p:nvSpPr>
        <p:spPr/>
        <p:txBody>
          <a:bodyPr>
            <a:normAutofit/>
          </a:bodyPr>
          <a:lstStyle/>
          <a:p>
            <a:r>
              <a:rPr lang="en-US" sz="2000" dirty="0"/>
              <a:t>N</a:t>
            </a:r>
            <a:r>
              <a:rPr lang="el-GR" sz="2000" dirty="0" err="1"/>
              <a:t>ομοθεσίες</a:t>
            </a:r>
            <a:r>
              <a:rPr lang="el-GR" sz="2000" dirty="0"/>
              <a:t> σύμφωνα με τις οποίες παραχωρούνται αποκλειστικά δικαιώματα εκμετάλλευσης στους δικαιούχους άυλων αγαθών, τα οποία είναι προϊόντα του ανθρώπινου νου</a:t>
            </a:r>
            <a:endParaRPr lang="en-US" sz="2000" dirty="0"/>
          </a:p>
          <a:p>
            <a:r>
              <a:rPr lang="el-GR" sz="2000" dirty="0"/>
              <a:t>Τι μπορεί να προστατευτεί:</a:t>
            </a:r>
            <a:endParaRPr lang="en-US" sz="2000" dirty="0"/>
          </a:p>
          <a:p>
            <a:pPr lvl="1"/>
            <a:r>
              <a:rPr lang="en-US" sz="1700" dirty="0" err="1">
                <a:latin typeface="Calibri" pitchFamily="34" charset="0"/>
              </a:rPr>
              <a:t>Οι</a:t>
            </a:r>
            <a:r>
              <a:rPr lang="en-US" sz="1700" dirty="0">
                <a:latin typeface="Calibri" pitchFamily="34" charset="0"/>
              </a:rPr>
              <a:t> </a:t>
            </a:r>
            <a:r>
              <a:rPr lang="en-US" sz="1700" dirty="0" err="1">
                <a:latin typeface="Calibri" pitchFamily="34" charset="0"/>
              </a:rPr>
              <a:t>εφευρέσεις</a:t>
            </a:r>
            <a:r>
              <a:rPr lang="en-US" sz="1700" dirty="0">
                <a:latin typeface="Calibri" pitchFamily="34" charset="0"/>
              </a:rPr>
              <a:t>.</a:t>
            </a:r>
            <a:endParaRPr lang="el-GR" sz="1700" dirty="0">
              <a:latin typeface="Calibri" pitchFamily="34" charset="0"/>
            </a:endParaRPr>
          </a:p>
          <a:p>
            <a:pPr lvl="1"/>
            <a:r>
              <a:rPr lang="el-GR" sz="1700" dirty="0">
                <a:latin typeface="Calibri" pitchFamily="34" charset="0"/>
              </a:rPr>
              <a:t>Οι καινοτομίες προϊόντων ή διαδικασιών</a:t>
            </a:r>
          </a:p>
          <a:p>
            <a:pPr lvl="1"/>
            <a:r>
              <a:rPr lang="el-GR" sz="1700" dirty="0">
                <a:latin typeface="Calibri" pitchFamily="34" charset="0"/>
              </a:rPr>
              <a:t>Τα βιομηχανικά σχέδια και υποδείγματα.</a:t>
            </a:r>
          </a:p>
          <a:p>
            <a:pPr lvl="1"/>
            <a:r>
              <a:rPr lang="en-US" sz="1700" dirty="0">
                <a:latin typeface="Calibri" pitchFamily="34" charset="0"/>
              </a:rPr>
              <a:t>Τα </a:t>
            </a:r>
            <a:r>
              <a:rPr lang="en-US" sz="1700" dirty="0" err="1">
                <a:latin typeface="Calibri" pitchFamily="34" charset="0"/>
              </a:rPr>
              <a:t>σήμ</a:t>
            </a:r>
            <a:r>
              <a:rPr lang="en-US" sz="1700" dirty="0">
                <a:latin typeface="Calibri" pitchFamily="34" charset="0"/>
              </a:rPr>
              <a:t>ατα.</a:t>
            </a:r>
            <a:endParaRPr lang="el-GR" sz="1700" dirty="0">
              <a:latin typeface="Calibri" pitchFamily="34" charset="0"/>
            </a:endParaRPr>
          </a:p>
          <a:p>
            <a:pPr lvl="1"/>
            <a:r>
              <a:rPr lang="en-US" sz="1700" dirty="0" err="1">
                <a:latin typeface="Calibri" pitchFamily="34" charset="0"/>
              </a:rPr>
              <a:t>Οι</a:t>
            </a:r>
            <a:r>
              <a:rPr lang="en-US" sz="1700" dirty="0">
                <a:latin typeface="Calibri" pitchFamily="34" charset="0"/>
              </a:rPr>
              <a:t> </a:t>
            </a:r>
            <a:r>
              <a:rPr lang="en-US" sz="1700" dirty="0" err="1">
                <a:latin typeface="Calibri" pitchFamily="34" charset="0"/>
              </a:rPr>
              <a:t>το</a:t>
            </a:r>
            <a:r>
              <a:rPr lang="en-US" sz="1700" dirty="0">
                <a:latin typeface="Calibri" pitchFamily="34" charset="0"/>
              </a:rPr>
              <a:t>πογραφίες ημιαγωγών</a:t>
            </a:r>
            <a:r>
              <a:rPr lang="el-GR" sz="1700" dirty="0">
                <a:latin typeface="Calibri" pitchFamily="34" charset="0"/>
              </a:rPr>
              <a:t> - μικροτσίπ</a:t>
            </a:r>
            <a:r>
              <a:rPr lang="en-US" sz="1700" dirty="0">
                <a:latin typeface="Calibri" pitchFamily="34" charset="0"/>
              </a:rPr>
              <a:t>.</a:t>
            </a:r>
            <a:endParaRPr lang="el-GR" sz="1700" dirty="0">
              <a:latin typeface="Calibri" pitchFamily="34" charset="0"/>
            </a:endParaRPr>
          </a:p>
          <a:p>
            <a:pPr lvl="1"/>
            <a:r>
              <a:rPr lang="el-GR" sz="1700" dirty="0">
                <a:latin typeface="Calibri" pitchFamily="34" charset="0"/>
              </a:rPr>
              <a:t>Οι γεωγραφικές ενδείξεις και ονομασίες προέλευσης.</a:t>
            </a:r>
          </a:p>
          <a:p>
            <a:pPr lvl="1"/>
            <a:r>
              <a:rPr lang="el-GR" sz="1700" dirty="0">
                <a:latin typeface="Calibri" pitchFamily="34" charset="0"/>
              </a:rPr>
              <a:t>Η πνευματική ιδιοκτησία και τα συγγενικά δικαιώματα</a:t>
            </a:r>
            <a:endParaRPr lang="el-GR" sz="2000" dirty="0"/>
          </a:p>
        </p:txBody>
      </p:sp>
      <p:sp>
        <p:nvSpPr>
          <p:cNvPr id="2" name="Right Brace 1"/>
          <p:cNvSpPr/>
          <p:nvPr/>
        </p:nvSpPr>
        <p:spPr>
          <a:xfrm>
            <a:off x="6096000" y="3047999"/>
            <a:ext cx="228600" cy="1847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TextBox 2"/>
          <p:cNvSpPr txBox="1"/>
          <p:nvPr/>
        </p:nvSpPr>
        <p:spPr>
          <a:xfrm>
            <a:off x="6405880" y="3611880"/>
            <a:ext cx="2209800" cy="369332"/>
          </a:xfrm>
          <a:prstGeom prst="rect">
            <a:avLst/>
          </a:prstGeom>
          <a:noFill/>
        </p:spPr>
        <p:txBody>
          <a:bodyPr wrap="square" rtlCol="0">
            <a:spAutoFit/>
          </a:bodyPr>
          <a:lstStyle/>
          <a:p>
            <a:r>
              <a:rPr lang="en-US" dirty="0">
                <a:solidFill>
                  <a:srgbClr val="C00000"/>
                </a:solidFill>
                <a:latin typeface="Calibri" pitchFamily="34" charset="0"/>
              </a:rPr>
              <a:t>Industrial property</a:t>
            </a:r>
            <a:endParaRPr lang="el-GR" dirty="0">
              <a:solidFill>
                <a:srgbClr val="C00000"/>
              </a:solidFill>
              <a:latin typeface="Calibri" pitchFamily="34" charset="0"/>
            </a:endParaRPr>
          </a:p>
        </p:txBody>
      </p:sp>
      <p:sp>
        <p:nvSpPr>
          <p:cNvPr id="8" name="Right Brace 7"/>
          <p:cNvSpPr/>
          <p:nvPr/>
        </p:nvSpPr>
        <p:spPr>
          <a:xfrm>
            <a:off x="6299200" y="5027831"/>
            <a:ext cx="1524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p:cNvSpPr txBox="1"/>
          <p:nvPr/>
        </p:nvSpPr>
        <p:spPr>
          <a:xfrm>
            <a:off x="6405880" y="4895165"/>
            <a:ext cx="2225040" cy="646331"/>
          </a:xfrm>
          <a:prstGeom prst="rect">
            <a:avLst/>
          </a:prstGeom>
          <a:noFill/>
        </p:spPr>
        <p:txBody>
          <a:bodyPr wrap="square" rtlCol="0">
            <a:spAutoFit/>
          </a:bodyPr>
          <a:lstStyle/>
          <a:p>
            <a:pPr lvl="1"/>
            <a:r>
              <a:rPr lang="en-US" dirty="0">
                <a:solidFill>
                  <a:srgbClr val="C00000"/>
                </a:solidFill>
              </a:rPr>
              <a:t>Copyright and related rights</a:t>
            </a:r>
            <a:endParaRPr lang="el-GR" sz="2000" dirty="0"/>
          </a:p>
        </p:txBody>
      </p:sp>
      <p:sp>
        <p:nvSpPr>
          <p:cNvPr id="5" name="Θέση ημερομηνίας 4">
            <a:extLst>
              <a:ext uri="{FF2B5EF4-FFF2-40B4-BE49-F238E27FC236}">
                <a16:creationId xmlns:a16="http://schemas.microsoft.com/office/drawing/2014/main" xmlns="" id="{C9615B62-5887-FC8D-0222-AAF03C2B95BD}"/>
              </a:ext>
            </a:extLst>
          </p:cNvPr>
          <p:cNvSpPr>
            <a:spLocks noGrp="1"/>
          </p:cNvSpPr>
          <p:nvPr>
            <p:ph type="dt" sz="half" idx="10"/>
          </p:nvPr>
        </p:nvSpPr>
        <p:spPr/>
        <p:txBody>
          <a:bodyPr/>
          <a:lstStyle/>
          <a:p>
            <a:r>
              <a:rPr lang="el-GR" smtClean="0"/>
              <a:t>ΠΑΠΕΛ 2025</a:t>
            </a:r>
            <a:endParaRPr lang="en-US"/>
          </a:p>
        </p:txBody>
      </p:sp>
      <p:sp>
        <p:nvSpPr>
          <p:cNvPr id="10" name="9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965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el 1"/>
          <p:cNvSpPr>
            <a:spLocks noGrp="1"/>
          </p:cNvSpPr>
          <p:nvPr>
            <p:ph type="title"/>
          </p:nvPr>
        </p:nvSpPr>
        <p:spPr/>
        <p:txBody>
          <a:bodyPr>
            <a:normAutofit/>
          </a:bodyPr>
          <a:lstStyle/>
          <a:p>
            <a:r>
              <a:rPr lang="en-US" altLang="en-US" sz="2800" dirty="0"/>
              <a:t>… but some basic knowledge is needed!</a:t>
            </a:r>
          </a:p>
        </p:txBody>
      </p:sp>
      <p:sp>
        <p:nvSpPr>
          <p:cNvPr id="93186" name="Inhaltsplatzhalter 2"/>
          <p:cNvSpPr>
            <a:spLocks noGrp="1"/>
          </p:cNvSpPr>
          <p:nvPr>
            <p:ph sz="quarter" idx="1"/>
          </p:nvPr>
        </p:nvSpPr>
        <p:spPr>
          <a:xfrm>
            <a:off x="755650" y="1528762"/>
            <a:ext cx="7678738" cy="588963"/>
          </a:xfrm>
        </p:spPr>
        <p:txBody>
          <a:bodyPr/>
          <a:lstStyle/>
          <a:p>
            <a:pPr marL="269875" indent="-269875">
              <a:buFontTx/>
              <a:buNone/>
            </a:pPr>
            <a:r>
              <a:rPr lang="en-US" altLang="en-US" sz="1800" dirty="0"/>
              <a:t>Beware of "naïve" keyword searches such as ...</a:t>
            </a:r>
          </a:p>
        </p:txBody>
      </p:sp>
      <p:sp>
        <p:nvSpPr>
          <p:cNvPr id="6" name="Rechteck 5"/>
          <p:cNvSpPr>
            <a:spLocks noChangeArrowheads="1"/>
          </p:cNvSpPr>
          <p:nvPr/>
        </p:nvSpPr>
        <p:spPr bwMode="auto">
          <a:xfrm>
            <a:off x="755650" y="3429000"/>
            <a:ext cx="28019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"Energy storing means"</a:t>
            </a:r>
          </a:p>
        </p:txBody>
      </p:sp>
      <p:pic>
        <p:nvPicPr>
          <p:cNvPr id="931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538" y="2079625"/>
            <a:ext cx="31765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9" name="Rechteck 8"/>
          <p:cNvSpPr>
            <a:spLocks noChangeArrowheads="1"/>
          </p:cNvSpPr>
          <p:nvPr/>
        </p:nvSpPr>
        <p:spPr bwMode="auto">
          <a:xfrm>
            <a:off x="1092200" y="2224088"/>
            <a:ext cx="908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Spring</a:t>
            </a:r>
            <a:endParaRPr lang="en-US" altLang="en-US" b="1"/>
          </a:p>
        </p:txBody>
      </p:sp>
      <p:cxnSp>
        <p:nvCxnSpPr>
          <p:cNvPr id="10" name="Gerade Verbindung 9"/>
          <p:cNvCxnSpPr/>
          <p:nvPr/>
        </p:nvCxnSpPr>
        <p:spPr>
          <a:xfrm flipV="1">
            <a:off x="900113" y="2235200"/>
            <a:ext cx="1350962" cy="401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863600" y="2235200"/>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30</a:t>
            </a:fld>
            <a:endParaRPr lang="en-US" dirty="0"/>
          </a:p>
        </p:txBody>
      </p:sp>
      <p:sp>
        <p:nvSpPr>
          <p:cNvPr id="4" name="Θέση ημερομηνίας 3">
            <a:extLst>
              <a:ext uri="{FF2B5EF4-FFF2-40B4-BE49-F238E27FC236}">
                <a16:creationId xmlns:a16="http://schemas.microsoft.com/office/drawing/2014/main" xmlns="" id="{ECE1FB30-D028-B5B6-1D82-CB2439D20C8F}"/>
              </a:ext>
            </a:extLst>
          </p:cNvPr>
          <p:cNvSpPr>
            <a:spLocks noGrp="1"/>
          </p:cNvSpPr>
          <p:nvPr>
            <p:ph type="dt" sz="half" idx="10"/>
          </p:nvPr>
        </p:nvSpPr>
        <p:spPr/>
        <p:txBody>
          <a:bodyPr/>
          <a:lstStyle/>
          <a:p>
            <a:r>
              <a:rPr lang="el-GR" smtClean="0"/>
              <a:t>ΠΑΠΕΛ 2025</a:t>
            </a:r>
            <a:endParaRPr lang="en-US"/>
          </a:p>
        </p:txBody>
      </p:sp>
      <p:sp>
        <p:nvSpPr>
          <p:cNvPr id="12" name="11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0156689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8"/>
          <p:cNvSpPr>
            <a:spLocks noChangeArrowheads="1"/>
          </p:cNvSpPr>
          <p:nvPr/>
        </p:nvSpPr>
        <p:spPr bwMode="auto">
          <a:xfrm>
            <a:off x="755650" y="3435350"/>
            <a:ext cx="40005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ltLang="en-US" b="1">
                <a:solidFill>
                  <a:schemeClr val="accent1"/>
                </a:solidFill>
              </a:rPr>
              <a:t>"Spherical object with floppy filaments"</a:t>
            </a:r>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627" t="53410" r="49596" b="24159"/>
          <a:stretch>
            <a:fillRect/>
          </a:stretch>
        </p:blipFill>
        <p:spPr bwMode="auto">
          <a:xfrm>
            <a:off x="4500563" y="1676400"/>
            <a:ext cx="4125912" cy="340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3" name="Rechteck 7"/>
          <p:cNvSpPr>
            <a:spLocks noChangeArrowheads="1"/>
          </p:cNvSpPr>
          <p:nvPr/>
        </p:nvSpPr>
        <p:spPr bwMode="auto">
          <a:xfrm>
            <a:off x="1008063" y="2214563"/>
            <a:ext cx="1047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Toy ball</a:t>
            </a:r>
            <a:endParaRPr lang="en-US" altLang="en-US" b="1"/>
          </a:p>
        </p:txBody>
      </p:sp>
      <p:cxnSp>
        <p:nvCxnSpPr>
          <p:cNvPr id="9" name="Gerade Verbindung 8"/>
          <p:cNvCxnSpPr/>
          <p:nvPr/>
        </p:nvCxnSpPr>
        <p:spPr>
          <a:xfrm flipV="1">
            <a:off x="900113" y="2198688"/>
            <a:ext cx="1350962" cy="401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63600" y="2198688"/>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286" name="Textfeld 7"/>
          <p:cNvSpPr txBox="1">
            <a:spLocks noChangeArrowheads="1"/>
          </p:cNvSpPr>
          <p:nvPr/>
        </p:nvSpPr>
        <p:spPr bwMode="auto">
          <a:xfrm>
            <a:off x="511175" y="685800"/>
            <a:ext cx="815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000" dirty="0"/>
              <a:t>Sometimes, the applicant simply doesn't want his patent to be found …</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31</a:t>
            </a:fld>
            <a:endParaRPr lang="en-US" dirty="0"/>
          </a:p>
        </p:txBody>
      </p:sp>
      <p:sp>
        <p:nvSpPr>
          <p:cNvPr id="4" name="Θέση ημερομηνίας 3">
            <a:extLst>
              <a:ext uri="{FF2B5EF4-FFF2-40B4-BE49-F238E27FC236}">
                <a16:creationId xmlns:a16="http://schemas.microsoft.com/office/drawing/2014/main" xmlns="" id="{01AD7E22-C737-73F8-7F49-A0E193273459}"/>
              </a:ext>
            </a:extLst>
          </p:cNvPr>
          <p:cNvSpPr>
            <a:spLocks noGrp="1"/>
          </p:cNvSpPr>
          <p:nvPr>
            <p:ph type="dt" sz="half" idx="10"/>
          </p:nvPr>
        </p:nvSpPr>
        <p:spPr/>
        <p:txBody>
          <a:bodyPr/>
          <a:lstStyle/>
          <a:p>
            <a:r>
              <a:rPr lang="el-GR" smtClean="0"/>
              <a:t>ΠΑΠΕΛ 2025</a:t>
            </a:r>
            <a:endParaRPr lang="en-US"/>
          </a:p>
        </p:txBody>
      </p:sp>
      <p:sp>
        <p:nvSpPr>
          <p:cNvPr id="11" name="10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5577925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527" t="3059" r="10654"/>
          <a:stretch>
            <a:fillRect/>
          </a:stretch>
        </p:blipFill>
        <p:spPr bwMode="auto">
          <a:xfrm>
            <a:off x="4535488" y="2176463"/>
            <a:ext cx="3662362" cy="388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hteck 16"/>
          <p:cNvSpPr>
            <a:spLocks noChangeArrowheads="1"/>
          </p:cNvSpPr>
          <p:nvPr/>
        </p:nvSpPr>
        <p:spPr bwMode="auto">
          <a:xfrm>
            <a:off x="755650" y="3429000"/>
            <a:ext cx="23828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solidFill>
                  <a:schemeClr val="accent1"/>
                </a:solidFill>
              </a:rPr>
              <a:t>"A plurality of balls"</a:t>
            </a:r>
            <a:endParaRPr lang="en-US" altLang="en-US">
              <a:solidFill>
                <a:schemeClr val="accent1"/>
              </a:solidFill>
            </a:endParaRPr>
          </a:p>
        </p:txBody>
      </p:sp>
      <p:sp>
        <p:nvSpPr>
          <p:cNvPr id="99331" name="Textfeld 7"/>
          <p:cNvSpPr txBox="1">
            <a:spLocks noChangeArrowheads="1"/>
          </p:cNvSpPr>
          <p:nvPr/>
        </p:nvSpPr>
        <p:spPr bwMode="auto">
          <a:xfrm>
            <a:off x="609600" y="533400"/>
            <a:ext cx="815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sz="2000" dirty="0"/>
              <a:t>Sometimes, the applicant simply doesn't want his patent to be found …</a:t>
            </a:r>
          </a:p>
        </p:txBody>
      </p:sp>
      <p:sp>
        <p:nvSpPr>
          <p:cNvPr id="99332" name="Rechteck 7"/>
          <p:cNvSpPr>
            <a:spLocks noChangeArrowheads="1"/>
          </p:cNvSpPr>
          <p:nvPr/>
        </p:nvSpPr>
        <p:spPr bwMode="auto">
          <a:xfrm>
            <a:off x="885825" y="2228850"/>
            <a:ext cx="1492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b="1"/>
              <a:t>Ball bearing</a:t>
            </a:r>
            <a:endParaRPr lang="en-US" altLang="en-US" b="1"/>
          </a:p>
        </p:txBody>
      </p:sp>
      <p:cxnSp>
        <p:nvCxnSpPr>
          <p:cNvPr id="9" name="Gerade Verbindung 8"/>
          <p:cNvCxnSpPr/>
          <p:nvPr/>
        </p:nvCxnSpPr>
        <p:spPr>
          <a:xfrm flipV="1">
            <a:off x="881063" y="2235200"/>
            <a:ext cx="1350962" cy="401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44550" y="2235200"/>
            <a:ext cx="1350963" cy="3651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32</a:t>
            </a:fld>
            <a:endParaRPr lang="en-US" dirty="0"/>
          </a:p>
        </p:txBody>
      </p:sp>
      <p:sp>
        <p:nvSpPr>
          <p:cNvPr id="4" name="Θέση ημερομηνίας 3">
            <a:extLst>
              <a:ext uri="{FF2B5EF4-FFF2-40B4-BE49-F238E27FC236}">
                <a16:creationId xmlns:a16="http://schemas.microsoft.com/office/drawing/2014/main" xmlns="" id="{80448C58-09C8-7054-27C5-F5D579B738A1}"/>
              </a:ext>
            </a:extLst>
          </p:cNvPr>
          <p:cNvSpPr>
            <a:spLocks noGrp="1"/>
          </p:cNvSpPr>
          <p:nvPr>
            <p:ph type="dt" sz="half" idx="10"/>
          </p:nvPr>
        </p:nvSpPr>
        <p:spPr/>
        <p:txBody>
          <a:bodyPr/>
          <a:lstStyle/>
          <a:p>
            <a:r>
              <a:rPr lang="el-GR" smtClean="0"/>
              <a:t>ΠΑΠΕΛ 2025</a:t>
            </a:r>
            <a:endParaRPr lang="en-US"/>
          </a:p>
        </p:txBody>
      </p:sp>
      <p:sp>
        <p:nvSpPr>
          <p:cNvPr id="11" name="10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1632129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el 1"/>
          <p:cNvSpPr>
            <a:spLocks noGrp="1"/>
          </p:cNvSpPr>
          <p:nvPr>
            <p:ph type="title"/>
          </p:nvPr>
        </p:nvSpPr>
        <p:spPr/>
        <p:txBody>
          <a:bodyPr>
            <a:normAutofit/>
          </a:bodyPr>
          <a:lstStyle/>
          <a:p>
            <a:r>
              <a:rPr lang="en-US" altLang="en-US" sz="2800" dirty="0"/>
              <a:t>Find out how to search for patents!</a:t>
            </a:r>
          </a:p>
        </p:txBody>
      </p:sp>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7" t="20436" b="17905"/>
          <a:stretch>
            <a:fillRect/>
          </a:stretch>
        </p:blipFill>
        <p:spPr bwMode="auto">
          <a:xfrm>
            <a:off x="863600" y="1125538"/>
            <a:ext cx="7470775" cy="363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79" name="Rechteck 5"/>
          <p:cNvSpPr>
            <a:spLocks noChangeArrowheads="1"/>
          </p:cNvSpPr>
          <p:nvPr/>
        </p:nvSpPr>
        <p:spPr bwMode="auto">
          <a:xfrm>
            <a:off x="755650" y="5048250"/>
            <a:ext cx="286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ltLang="en-US" b="1" i="1">
                <a:solidFill>
                  <a:schemeClr val="accent1"/>
                </a:solidFill>
              </a:rPr>
              <a:t>www.epo.org/wbt/pi-tour</a:t>
            </a:r>
          </a:p>
        </p:txBody>
      </p:sp>
      <p:sp>
        <p:nvSpPr>
          <p:cNvPr id="101380" name="Rechteck 6"/>
          <p:cNvSpPr>
            <a:spLocks noChangeArrowheads="1"/>
          </p:cNvSpPr>
          <p:nvPr/>
        </p:nvSpPr>
        <p:spPr bwMode="auto">
          <a:xfrm>
            <a:off x="755650" y="5481638"/>
            <a:ext cx="76676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90000"/>
              </a:lnSpc>
            </a:pPr>
            <a:r>
              <a:rPr lang="en-GB" altLang="en-US" b="1" i="1">
                <a:solidFill>
                  <a:schemeClr val="accent1"/>
                </a:solidFill>
              </a:rPr>
              <a:t>www.epo.org/patents/learning/e-learning.html</a:t>
            </a:r>
          </a:p>
        </p:txBody>
      </p:sp>
      <p:sp>
        <p:nvSpPr>
          <p:cNvPr id="2" name="Slide Number Placeholder 1"/>
          <p:cNvSpPr>
            <a:spLocks noGrp="1"/>
          </p:cNvSpPr>
          <p:nvPr>
            <p:ph type="sldNum" sz="quarter" idx="12"/>
          </p:nvPr>
        </p:nvSpPr>
        <p:spPr/>
        <p:txBody>
          <a:bodyPr>
            <a:normAutofit fontScale="85000" lnSpcReduction="20000"/>
          </a:bodyPr>
          <a:lstStyle/>
          <a:p>
            <a:fld id="{FC648D56-8A3C-49F0-8C13-F4221E849AB4}" type="slidenum">
              <a:rPr lang="en-US" smtClean="0"/>
              <a:pPr/>
              <a:t>33</a:t>
            </a:fld>
            <a:endParaRPr lang="en-US" dirty="0"/>
          </a:p>
        </p:txBody>
      </p:sp>
      <p:sp>
        <p:nvSpPr>
          <p:cNvPr id="4" name="Θέση ημερομηνίας 3">
            <a:extLst>
              <a:ext uri="{FF2B5EF4-FFF2-40B4-BE49-F238E27FC236}">
                <a16:creationId xmlns:a16="http://schemas.microsoft.com/office/drawing/2014/main" xmlns="" id="{50651736-3590-4DD3-C92C-831F7DFA9A16}"/>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1582544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Βιβλιογραφία</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FC648D56-8A3C-49F0-8C13-F4221E849AB4}" type="slidenum">
              <a:rPr lang="en-US" smtClean="0"/>
              <a:pPr/>
              <a:t>34</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sz="2000" dirty="0"/>
              <a:t>EPO/OHIM</a:t>
            </a:r>
            <a:r>
              <a:rPr lang="el-GR" sz="2000" dirty="0"/>
              <a:t>, </a:t>
            </a:r>
            <a:r>
              <a:rPr lang="en-US" sz="2000" dirty="0"/>
              <a:t>Intellectual Property Teaching Kit</a:t>
            </a:r>
            <a:r>
              <a:rPr lang="el-GR" sz="2000" dirty="0"/>
              <a:t>.</a:t>
            </a:r>
          </a:p>
          <a:p>
            <a:r>
              <a:rPr lang="el-GR" sz="2000" dirty="0"/>
              <a:t>Οργανισμός Βιομηχανικής Ιδιοκτησίας, 2016, «Το εγχειρίδιο της διανοητικής ιδιοκτησίας.</a:t>
            </a:r>
          </a:p>
          <a:p>
            <a:r>
              <a:rPr lang="el-GR" sz="2000" dirty="0" err="1"/>
              <a:t>Σαμουηλίδης</a:t>
            </a:r>
            <a:r>
              <a:rPr lang="el-GR" sz="2000" dirty="0"/>
              <a:t> Μ., 2014, «Δικαιώματα Διανοητικής Ιδιοκτησίας και Εκμετάλλευση Ερευνητικών Αποτελεσμάτων», έκδοση Μονάδας Καινοτομίας και Επιχειρηματικότητας </a:t>
            </a:r>
            <a:r>
              <a:rPr lang="en-US" sz="2000" dirty="0"/>
              <a:t>http://mkentua.gr/wp-content/uploads/%CE%94%CE%B9%CE%BA%CE%B1%CE%B9%CF%8E%CE%BC%CE%B1%CF%84%CE%B1-%CE%94%CE%B9%CE%B1%CE%BD%CE%BF%CE%B7%CF%84%CE%B9%CE%BA%CE%AE%CF%82-%CE%99%CE%B4%CE%B9%CE%BF%CE%BA%CF%84%CE%B7%CF%83%CE%AF%CE%B1%CF%82_%CE%A3%CE%B1%CE%BC%CE%BF%CF%85%CE%B7%CE%BB%CE%AF%CE%B4%CE%B7%CF%82.pdf</a:t>
            </a:r>
            <a:endParaRPr lang="el-GR" sz="2000" dirty="0"/>
          </a:p>
          <a:p>
            <a:r>
              <a:rPr lang="el-GR" sz="2000" dirty="0"/>
              <a:t>Χρήσιμα </a:t>
            </a:r>
            <a:r>
              <a:rPr lang="en-US" sz="2000" dirty="0"/>
              <a:t>links</a:t>
            </a:r>
          </a:p>
          <a:p>
            <a:pPr marL="0" indent="0">
              <a:buNone/>
            </a:pPr>
            <a:r>
              <a:rPr lang="en-US" sz="2000" dirty="0">
                <a:hlinkClick r:id="rId3"/>
              </a:rPr>
              <a:t>www.wipo.int</a:t>
            </a:r>
            <a:endParaRPr lang="en-US" sz="2000" dirty="0"/>
          </a:p>
          <a:p>
            <a:pPr marL="0" indent="0">
              <a:buNone/>
            </a:pPr>
            <a:r>
              <a:rPr lang="en-US" sz="2000" dirty="0">
                <a:hlinkClick r:id="rId4"/>
              </a:rPr>
              <a:t>https://www.obi.gr/obi/</a:t>
            </a:r>
            <a:endParaRPr lang="el-GR" sz="2000" dirty="0"/>
          </a:p>
          <a:p>
            <a:pPr marL="0" indent="0">
              <a:buNone/>
            </a:pPr>
            <a:endParaRPr lang="en-US" sz="2000" dirty="0"/>
          </a:p>
        </p:txBody>
      </p:sp>
      <p:sp>
        <p:nvSpPr>
          <p:cNvPr id="3" name="Θέση ημερομηνίας 2">
            <a:extLst>
              <a:ext uri="{FF2B5EF4-FFF2-40B4-BE49-F238E27FC236}">
                <a16:creationId xmlns:a16="http://schemas.microsoft.com/office/drawing/2014/main" xmlns="" id="{F5EBABB0-F5F0-2312-E22C-92E06C782F50}"/>
              </a:ext>
            </a:extLst>
          </p:cNvPr>
          <p:cNvSpPr>
            <a:spLocks noGrp="1"/>
          </p:cNvSpPr>
          <p:nvPr>
            <p:ph type="dt" sz="half" idx="10"/>
          </p:nvPr>
        </p:nvSpPr>
        <p:spPr/>
        <p:txBody>
          <a:bodyPr/>
          <a:lstStyle/>
          <a:p>
            <a:r>
              <a:rPr lang="el-GR" smtClean="0"/>
              <a:t>ΠΑΠΕΛ 2025</a:t>
            </a:r>
            <a:endParaRPr lang="en-US"/>
          </a:p>
        </p:txBody>
      </p:sp>
      <p:sp>
        <p:nvSpPr>
          <p:cNvPr id="6" name="5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204833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normAutofit/>
          </a:bodyPr>
          <a:lstStyle/>
          <a:p>
            <a:r>
              <a:rPr lang="en-US" altLang="en-US" sz="2800" dirty="0"/>
              <a:t>Overview of intellectual property</a:t>
            </a:r>
          </a:p>
        </p:txBody>
      </p:sp>
      <p:sp>
        <p:nvSpPr>
          <p:cNvPr id="17410" name="Textfeld 6"/>
          <p:cNvSpPr txBox="1">
            <a:spLocks noChangeArrowheads="1"/>
          </p:cNvSpPr>
          <p:nvPr/>
        </p:nvSpPr>
        <p:spPr bwMode="auto">
          <a:xfrm>
            <a:off x="955040" y="1383507"/>
            <a:ext cx="1374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Legal right</a:t>
            </a:r>
          </a:p>
        </p:txBody>
      </p:sp>
      <p:sp>
        <p:nvSpPr>
          <p:cNvPr id="17411" name="Textfeld 7"/>
          <p:cNvSpPr txBox="1">
            <a:spLocks noChangeArrowheads="1"/>
          </p:cNvSpPr>
          <p:nvPr/>
        </p:nvSpPr>
        <p:spPr bwMode="auto">
          <a:xfrm>
            <a:off x="3187700" y="1383507"/>
            <a:ext cx="1250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What for?</a:t>
            </a:r>
          </a:p>
        </p:txBody>
      </p:sp>
      <p:sp>
        <p:nvSpPr>
          <p:cNvPr id="17412" name="Textfeld 8"/>
          <p:cNvSpPr txBox="1">
            <a:spLocks noChangeArrowheads="1"/>
          </p:cNvSpPr>
          <p:nvPr/>
        </p:nvSpPr>
        <p:spPr bwMode="auto">
          <a:xfrm>
            <a:off x="5815013" y="1383507"/>
            <a:ext cx="806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altLang="en-US" b="1" dirty="0">
                <a:solidFill>
                  <a:srgbClr val="C0362B"/>
                </a:solidFill>
              </a:rPr>
              <a:t>How?</a:t>
            </a:r>
          </a:p>
        </p:txBody>
      </p:sp>
      <p:sp>
        <p:nvSpPr>
          <p:cNvPr id="10" name="Rechteck 9"/>
          <p:cNvSpPr/>
          <p:nvPr/>
        </p:nvSpPr>
        <p:spPr>
          <a:xfrm>
            <a:off x="863600" y="2655888"/>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Copyright</a:t>
            </a:r>
          </a:p>
        </p:txBody>
      </p:sp>
      <p:sp>
        <p:nvSpPr>
          <p:cNvPr id="11" name="Rechteck 10"/>
          <p:cNvSpPr/>
          <p:nvPr/>
        </p:nvSpPr>
        <p:spPr>
          <a:xfrm>
            <a:off x="2573338" y="2655888"/>
            <a:ext cx="2592387"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Original creative or artistic forms</a:t>
            </a:r>
          </a:p>
        </p:txBody>
      </p:sp>
      <p:sp>
        <p:nvSpPr>
          <p:cNvPr id="14" name="Rechteck 13"/>
          <p:cNvSpPr/>
          <p:nvPr/>
        </p:nvSpPr>
        <p:spPr>
          <a:xfrm>
            <a:off x="863600" y="3568700"/>
            <a:ext cx="1600200"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Trade marks</a:t>
            </a:r>
          </a:p>
        </p:txBody>
      </p:sp>
      <p:sp>
        <p:nvSpPr>
          <p:cNvPr id="15" name="Rechteck 14"/>
          <p:cNvSpPr/>
          <p:nvPr/>
        </p:nvSpPr>
        <p:spPr>
          <a:xfrm>
            <a:off x="2573338" y="3568700"/>
            <a:ext cx="2592387"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Distinctive identification of  products or services</a:t>
            </a:r>
          </a:p>
        </p:txBody>
      </p:sp>
      <p:sp>
        <p:nvSpPr>
          <p:cNvPr id="16" name="Rechteck 15"/>
          <p:cNvSpPr/>
          <p:nvPr/>
        </p:nvSpPr>
        <p:spPr>
          <a:xfrm>
            <a:off x="5275263" y="3568700"/>
            <a:ext cx="2117725" cy="766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Use and/or</a:t>
            </a:r>
          </a:p>
          <a:p>
            <a:pPr algn="ctr" fontAlgn="base">
              <a:spcBef>
                <a:spcPct val="0"/>
              </a:spcBef>
              <a:spcAft>
                <a:spcPct val="0"/>
              </a:spcAft>
              <a:defRPr/>
            </a:pPr>
            <a:r>
              <a:rPr lang="en-US" dirty="0">
                <a:solidFill>
                  <a:srgbClr val="FFFFFF"/>
                </a:solidFill>
              </a:rPr>
              <a:t>registration</a:t>
            </a:r>
          </a:p>
        </p:txBody>
      </p:sp>
      <p:sp>
        <p:nvSpPr>
          <p:cNvPr id="17" name="Rechteck 16"/>
          <p:cNvSpPr/>
          <p:nvPr/>
        </p:nvSpPr>
        <p:spPr>
          <a:xfrm>
            <a:off x="863600" y="44815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Registered designs</a:t>
            </a:r>
          </a:p>
        </p:txBody>
      </p:sp>
      <p:sp>
        <p:nvSpPr>
          <p:cNvPr id="19" name="Rechteck 18"/>
          <p:cNvSpPr/>
          <p:nvPr/>
        </p:nvSpPr>
        <p:spPr>
          <a:xfrm>
            <a:off x="5275263" y="44815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Registration*</a:t>
            </a:r>
          </a:p>
        </p:txBody>
      </p:sp>
      <p:sp>
        <p:nvSpPr>
          <p:cNvPr id="4" name="Rechteck 3"/>
          <p:cNvSpPr>
            <a:spLocks noChangeArrowheads="1"/>
          </p:cNvSpPr>
          <p:nvPr/>
        </p:nvSpPr>
        <p:spPr bwMode="auto">
          <a:xfrm>
            <a:off x="863600" y="1754188"/>
            <a:ext cx="1600200" cy="766762"/>
          </a:xfrm>
          <a:prstGeom prst="rect">
            <a:avLst/>
          </a:prstGeom>
          <a:solidFill>
            <a:schemeClr val="accent1"/>
          </a:solidFill>
          <a:ln w="25400" algn="ctr">
            <a:solidFill>
              <a:schemeClr val="accent1"/>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Patents</a:t>
            </a:r>
          </a:p>
        </p:txBody>
      </p:sp>
      <p:sp>
        <p:nvSpPr>
          <p:cNvPr id="5" name="Rechteck 4"/>
          <p:cNvSpPr>
            <a:spLocks noChangeArrowheads="1"/>
          </p:cNvSpPr>
          <p:nvPr/>
        </p:nvSpPr>
        <p:spPr bwMode="auto">
          <a:xfrm>
            <a:off x="2573338" y="1754188"/>
            <a:ext cx="2592387" cy="766762"/>
          </a:xfrm>
          <a:prstGeom prst="rect">
            <a:avLst/>
          </a:prstGeom>
          <a:solidFill>
            <a:schemeClr val="accent1"/>
          </a:solidFill>
          <a:ln w="25400" algn="ctr">
            <a:solidFill>
              <a:schemeClr val="accent1"/>
            </a:solidFill>
            <a:miter lim="800000"/>
            <a:headEnd/>
            <a:tailEnd/>
          </a:ln>
        </p:spPr>
        <p:txBody>
          <a:bodyPr anchor="ctr"/>
          <a:lstStyle/>
          <a:p>
            <a:pPr algn="ctr" fontAlgn="base">
              <a:spcBef>
                <a:spcPct val="0"/>
              </a:spcBef>
              <a:spcAft>
                <a:spcPct val="0"/>
              </a:spcAft>
              <a:defRPr/>
            </a:pPr>
            <a:r>
              <a:rPr lang="en-US" dirty="0">
                <a:solidFill>
                  <a:srgbClr val="FFFFFF"/>
                </a:solidFill>
                <a:cs typeface="Arial" charset="0"/>
              </a:rPr>
              <a:t>New inventions</a:t>
            </a:r>
          </a:p>
        </p:txBody>
      </p:sp>
      <p:sp>
        <p:nvSpPr>
          <p:cNvPr id="6" name="Rechteck 5"/>
          <p:cNvSpPr>
            <a:spLocks noChangeArrowheads="1"/>
          </p:cNvSpPr>
          <p:nvPr/>
        </p:nvSpPr>
        <p:spPr bwMode="auto">
          <a:xfrm>
            <a:off x="5275263" y="1754188"/>
            <a:ext cx="2117725" cy="766762"/>
          </a:xfrm>
          <a:prstGeom prst="rect">
            <a:avLst/>
          </a:prstGeom>
          <a:solidFill>
            <a:schemeClr val="accent1"/>
          </a:solidFill>
          <a:ln w="25400" algn="ctr">
            <a:solidFill>
              <a:schemeClr val="accent1"/>
            </a:solidFill>
            <a:miter lim="800000"/>
            <a:headEnd/>
            <a:tailEnd/>
          </a:ln>
        </p:spPr>
        <p:txBody>
          <a:bodyPr anchor="ctr"/>
          <a:lstStyle/>
          <a:p>
            <a:pPr algn="ctr" fontAlgn="base">
              <a:spcBef>
                <a:spcPct val="0"/>
              </a:spcBef>
              <a:spcAft>
                <a:spcPct val="0"/>
              </a:spcAft>
              <a:defRPr/>
            </a:pPr>
            <a:r>
              <a:rPr lang="en-US" dirty="0">
                <a:solidFill>
                  <a:srgbClr val="FFFFFF"/>
                </a:solidFill>
                <a:cs typeface="Arial" charset="0"/>
              </a:rPr>
              <a:t>Application and examination</a:t>
            </a:r>
          </a:p>
        </p:txBody>
      </p:sp>
      <p:pic>
        <p:nvPicPr>
          <p:cNvPr id="1742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1600" y="1566863"/>
            <a:ext cx="1277938" cy="115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hteck 11"/>
          <p:cNvSpPr/>
          <p:nvPr/>
        </p:nvSpPr>
        <p:spPr>
          <a:xfrm>
            <a:off x="5275263" y="2655888"/>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Exists automatically</a:t>
            </a:r>
          </a:p>
        </p:txBody>
      </p:sp>
      <p:pic>
        <p:nvPicPr>
          <p:cNvPr id="1536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05700" y="3681413"/>
            <a:ext cx="160337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8" name="Picture 25" descr="Coca Cola bottl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67675" y="4400550"/>
            <a:ext cx="3302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9" name="Picture 26" descr="book"/>
          <p:cNvPicPr>
            <a:picLocks noChangeAspect="1" noChangeArrowheads="1"/>
          </p:cNvPicPr>
          <p:nvPr/>
        </p:nvPicPr>
        <p:blipFill>
          <a:blip r:embed="rId6" cstate="print">
            <a:extLst>
              <a:ext uri="{28A0092B-C50C-407E-A947-70E740481C1C}">
                <a14:useLocalDpi xmlns:a14="http://schemas.microsoft.com/office/drawing/2010/main" xmlns="" val="0"/>
              </a:ext>
            </a:extLst>
          </a:blip>
          <a:srcRect t="33672" b="14510"/>
          <a:stretch>
            <a:fillRect/>
          </a:stretch>
        </p:blipFill>
        <p:spPr bwMode="auto">
          <a:xfrm>
            <a:off x="7569200" y="2825750"/>
            <a:ext cx="1512888"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0" name="Rectangle 28"/>
          <p:cNvSpPr>
            <a:spLocks noChangeArrowheads="1"/>
          </p:cNvSpPr>
          <p:nvPr/>
        </p:nvSpPr>
        <p:spPr bwMode="auto">
          <a:xfrm>
            <a:off x="395288" y="5337175"/>
            <a:ext cx="447675" cy="1116013"/>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altLang="en-US">
              <a:solidFill>
                <a:srgbClr val="4C575F"/>
              </a:solidFill>
            </a:endParaRPr>
          </a:p>
        </p:txBody>
      </p:sp>
      <p:pic>
        <p:nvPicPr>
          <p:cNvPr id="17431" name="Picture 29" descr="skd182667sdc"/>
          <p:cNvPicPr>
            <a:picLocks noChangeAspect="1" noChangeArrowheads="1"/>
          </p:cNvPicPr>
          <p:nvPr/>
        </p:nvPicPr>
        <p:blipFill>
          <a:blip r:embed="rId7" cstate="print">
            <a:extLst>
              <a:ext uri="{28A0092B-C50C-407E-A947-70E740481C1C}">
                <a14:useLocalDpi xmlns:a14="http://schemas.microsoft.com/office/drawing/2010/main" xmlns="" val="0"/>
              </a:ext>
            </a:extLst>
          </a:blip>
          <a:srcRect l="26945" t="30795" r="29865" b="50974"/>
          <a:stretch>
            <a:fillRect/>
          </a:stretch>
        </p:blipFill>
        <p:spPr bwMode="auto">
          <a:xfrm>
            <a:off x="7632700" y="5624513"/>
            <a:ext cx="12255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hteck 16"/>
          <p:cNvSpPr/>
          <p:nvPr/>
        </p:nvSpPr>
        <p:spPr>
          <a:xfrm>
            <a:off x="876300" y="5421313"/>
            <a:ext cx="1600200"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Trade secrets</a:t>
            </a:r>
          </a:p>
        </p:txBody>
      </p:sp>
      <p:sp>
        <p:nvSpPr>
          <p:cNvPr id="18" name="Rechteck 17"/>
          <p:cNvSpPr/>
          <p:nvPr/>
        </p:nvSpPr>
        <p:spPr>
          <a:xfrm>
            <a:off x="2573338" y="4481513"/>
            <a:ext cx="2592387"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External appearance</a:t>
            </a:r>
          </a:p>
        </p:txBody>
      </p:sp>
      <p:sp>
        <p:nvSpPr>
          <p:cNvPr id="3" name="Rechteck 17"/>
          <p:cNvSpPr/>
          <p:nvPr/>
        </p:nvSpPr>
        <p:spPr>
          <a:xfrm>
            <a:off x="2587625" y="5421313"/>
            <a:ext cx="2592388"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Valuable information not known to the public</a:t>
            </a:r>
          </a:p>
        </p:txBody>
      </p:sp>
      <p:sp>
        <p:nvSpPr>
          <p:cNvPr id="7" name="Rechteck 18"/>
          <p:cNvSpPr/>
          <p:nvPr/>
        </p:nvSpPr>
        <p:spPr>
          <a:xfrm>
            <a:off x="5292725" y="5421313"/>
            <a:ext cx="2117725" cy="766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altLang="en-US">
                <a:solidFill>
                  <a:srgbClr val="FFFFFF"/>
                </a:solidFill>
              </a:rPr>
              <a:t>Reasonable efforts to keep secret</a:t>
            </a:r>
          </a:p>
        </p:txBody>
      </p:sp>
      <p:sp>
        <p:nvSpPr>
          <p:cNvPr id="8" name="Slide Number Placeholder 7"/>
          <p:cNvSpPr>
            <a:spLocks noGrp="1"/>
          </p:cNvSpPr>
          <p:nvPr>
            <p:ph type="sldNum" sz="quarter" idx="12"/>
          </p:nvPr>
        </p:nvSpPr>
        <p:spPr/>
        <p:txBody>
          <a:bodyPr>
            <a:normAutofit fontScale="85000" lnSpcReduction="20000"/>
          </a:bodyPr>
          <a:lstStyle/>
          <a:p>
            <a:fld id="{FC648D56-8A3C-49F0-8C13-F4221E849AB4}" type="slidenum">
              <a:rPr lang="en-US" smtClean="0"/>
              <a:pPr/>
              <a:t>4</a:t>
            </a:fld>
            <a:endParaRPr lang="en-US" dirty="0"/>
          </a:p>
        </p:txBody>
      </p:sp>
      <p:sp>
        <p:nvSpPr>
          <p:cNvPr id="13" name="Θέση ημερομηνίας 12">
            <a:extLst>
              <a:ext uri="{FF2B5EF4-FFF2-40B4-BE49-F238E27FC236}">
                <a16:creationId xmlns:a16="http://schemas.microsoft.com/office/drawing/2014/main" xmlns="" id="{1E56561C-DB3D-5404-3BAF-BCC82158CEE9}"/>
              </a:ext>
            </a:extLst>
          </p:cNvPr>
          <p:cNvSpPr>
            <a:spLocks noGrp="1"/>
          </p:cNvSpPr>
          <p:nvPr>
            <p:ph type="dt" sz="half" idx="10"/>
          </p:nvPr>
        </p:nvSpPr>
        <p:spPr/>
        <p:txBody>
          <a:bodyPr/>
          <a:lstStyle/>
          <a:p>
            <a:r>
              <a:rPr lang="el-GR" smtClean="0"/>
              <a:t>ΠΑΠΕΛ 2025</a:t>
            </a:r>
            <a:endParaRPr lang="en-US"/>
          </a:p>
        </p:txBody>
      </p:sp>
      <p:sp>
        <p:nvSpPr>
          <p:cNvPr id="29" name="28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3453378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Δίπλωμα ευρεσιτεχνίας</a:t>
            </a:r>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5</a:t>
            </a:fld>
            <a:endParaRPr lang="en-US"/>
          </a:p>
        </p:txBody>
      </p:sp>
      <p:sp>
        <p:nvSpPr>
          <p:cNvPr id="7" name="Content Placeholder 6"/>
          <p:cNvSpPr>
            <a:spLocks noGrp="1"/>
          </p:cNvSpPr>
          <p:nvPr>
            <p:ph sz="quarter" idx="1"/>
          </p:nvPr>
        </p:nvSpPr>
        <p:spPr/>
        <p:txBody>
          <a:bodyPr>
            <a:normAutofit/>
          </a:bodyPr>
          <a:lstStyle/>
          <a:p>
            <a:r>
              <a:rPr lang="el-GR" sz="2000" dirty="0"/>
              <a:t>Το Δίπλωμα Ευρεσιτεχνίας είναι ένας τίτλος που χορηγείται από αρμόδια αρχή και δίνει στον κάτοχό του  το αποκλειστικό δικαίωμα της παραγωγής και οικονομικής εκμετάλλευσης της εφεύρεσης στην οποία αναφέρεται. </a:t>
            </a:r>
          </a:p>
          <a:p>
            <a:r>
              <a:rPr lang="el-GR" sz="2000" dirty="0"/>
              <a:t>Το Δίπλωμα Ευρεσιτεχνίας ισχύει στο κράτος για το οποίο χορηγήθηκε, και εκτός από ελάχιστες εξαιρέσεις κάθε Δίπλωμα Ευρεσιτεχνίας ισχύει σε ένα κράτος. Επίσης το Δίπλωμα Ευρεσιτεχνίας έχει χρονική διάρκεια ισχύος 20 έτη από την ημερομηνία, που κατατέθηκε η αίτηση για τη χορήγησή του.</a:t>
            </a:r>
          </a:p>
          <a:p>
            <a:r>
              <a:rPr lang="el-GR" sz="2000" dirty="0"/>
              <a:t>Προϋποθέσεις:</a:t>
            </a:r>
          </a:p>
          <a:p>
            <a:pPr lvl="1"/>
            <a:r>
              <a:rPr lang="el-GR" sz="1700" dirty="0"/>
              <a:t>Πρωτοτυπία</a:t>
            </a:r>
          </a:p>
          <a:p>
            <a:pPr lvl="1"/>
            <a:r>
              <a:rPr lang="el-GR" sz="1700" dirty="0"/>
              <a:t>Προϊόν εφευρετικής δραστηριότητας</a:t>
            </a:r>
          </a:p>
          <a:p>
            <a:pPr lvl="1"/>
            <a:r>
              <a:rPr lang="el-GR" sz="1700" dirty="0"/>
              <a:t>Δυνατότητα εφαρμογής στο βιομηχανικό τομέα</a:t>
            </a:r>
          </a:p>
          <a:p>
            <a:endParaRPr lang="el-GR" sz="2000" dirty="0"/>
          </a:p>
        </p:txBody>
      </p:sp>
      <p:sp>
        <p:nvSpPr>
          <p:cNvPr id="2" name="Θέση ημερομηνίας 1">
            <a:extLst>
              <a:ext uri="{FF2B5EF4-FFF2-40B4-BE49-F238E27FC236}">
                <a16:creationId xmlns:a16="http://schemas.microsoft.com/office/drawing/2014/main" xmlns="" id="{E7222145-75B6-9FE5-EECA-FEFE8B00B23E}"/>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408242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Βιομηχανικά σχέδια και υποδείγματα – </a:t>
            </a:r>
            <a:r>
              <a:rPr lang="el-GR" sz="2800" dirty="0" err="1"/>
              <a:t>Industrial</a:t>
            </a:r>
            <a:r>
              <a:rPr lang="el-GR" sz="2800" dirty="0"/>
              <a:t> </a:t>
            </a:r>
            <a:r>
              <a:rPr lang="el-GR" sz="2800" dirty="0" err="1"/>
              <a:t>Designs</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FC648D56-8A3C-49F0-8C13-F4221E849AB4}" type="slidenum">
              <a:rPr lang="en-US" smtClean="0"/>
              <a:pPr/>
              <a:t>6</a:t>
            </a:fld>
            <a:endParaRPr lang="en-US" dirty="0"/>
          </a:p>
        </p:txBody>
      </p:sp>
      <p:sp>
        <p:nvSpPr>
          <p:cNvPr id="5" name="Content Placeholder 4"/>
          <p:cNvSpPr>
            <a:spLocks noGrp="1"/>
          </p:cNvSpPr>
          <p:nvPr>
            <p:ph sz="quarter" idx="1"/>
          </p:nvPr>
        </p:nvSpPr>
        <p:spPr/>
        <p:txBody>
          <a:bodyPr>
            <a:normAutofit fontScale="92500" lnSpcReduction="10000"/>
          </a:bodyPr>
          <a:lstStyle/>
          <a:p>
            <a:r>
              <a:rPr lang="el-GR" sz="2000" dirty="0"/>
              <a:t>Σχέδιο ή υπόδειγμα είναι η εξωτερικά ορατή μορφή ενός προϊόντος ή μέρους αυτού, που απαρτίζεται από ένα σύνολο χαρακτηριστικών, ως γραμμές, περιγράμματα, σχήματα, χρώματα κ.α.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45720" lvl="7" indent="-320040">
              <a:spcBef>
                <a:spcPts val="700"/>
              </a:spcBef>
              <a:buClr>
                <a:schemeClr val="accent2"/>
              </a:buClr>
              <a:buSzPct val="60000"/>
              <a:buFont typeface="Wingdings"/>
              <a:buChar char=""/>
            </a:pPr>
            <a:r>
              <a:rPr lang="el-GR" sz="2000" dirty="0"/>
              <a:t>Καινοτόμο</a:t>
            </a:r>
          </a:p>
          <a:p>
            <a:pPr marL="320040" lvl="8" indent="-320040">
              <a:spcBef>
                <a:spcPts val="700"/>
              </a:spcBef>
              <a:buClr>
                <a:schemeClr val="accent2"/>
              </a:buClr>
              <a:buSzPct val="60000"/>
              <a:buFont typeface="Wingdings"/>
              <a:buChar char=""/>
            </a:pPr>
            <a:r>
              <a:rPr lang="el-GR" sz="2000" dirty="0"/>
              <a:t>Έχει ατομικό χαρακτήρα</a:t>
            </a:r>
          </a:p>
          <a:p>
            <a:pPr marL="320040" lvl="8" indent="-320040">
              <a:spcBef>
                <a:spcPts val="700"/>
              </a:spcBef>
              <a:buClr>
                <a:schemeClr val="accent2"/>
              </a:buClr>
              <a:buSzPct val="60000"/>
              <a:buFont typeface="Wingdings"/>
              <a:buChar char=""/>
            </a:pPr>
            <a:r>
              <a:rPr lang="el-GR" sz="2000" dirty="0"/>
              <a:t>Η όψη του δεν ορίζεται αποκλειστικά από τη λειτουργία του</a:t>
            </a:r>
          </a:p>
          <a:p>
            <a:pPr marL="320040" lvl="8" indent="-320040">
              <a:spcBef>
                <a:spcPts val="700"/>
              </a:spcBef>
              <a:buClr>
                <a:schemeClr val="accent2"/>
              </a:buClr>
              <a:buSzPct val="60000"/>
              <a:buFont typeface="Wingdings"/>
              <a:buChar char=""/>
            </a:pPr>
            <a:r>
              <a:rPr lang="el-GR" sz="2000" dirty="0"/>
              <a:t>Δεν αντιτάσσεται της ηθικής και της δημόσιας τάξης</a:t>
            </a:r>
          </a:p>
          <a:p>
            <a:endParaRPr lang="el-GR" sz="20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2760534"/>
            <a:ext cx="3174367" cy="2229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8419" y="2514600"/>
            <a:ext cx="1572854" cy="2096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Θέση ημερομηνίας 2">
            <a:extLst>
              <a:ext uri="{FF2B5EF4-FFF2-40B4-BE49-F238E27FC236}">
                <a16:creationId xmlns:a16="http://schemas.microsoft.com/office/drawing/2014/main" xmlns="" id="{2724380C-20DE-0A99-A285-18F4C52D0EC1}"/>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2310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Εμπορικά σήματα – </a:t>
            </a:r>
            <a:r>
              <a:rPr lang="en-US" sz="2800" dirty="0"/>
              <a:t>trade marks </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7</a:t>
            </a:fld>
            <a:endParaRPr lang="en-US"/>
          </a:p>
        </p:txBody>
      </p:sp>
      <p:sp>
        <p:nvSpPr>
          <p:cNvPr id="7" name="Content Placeholder 6"/>
          <p:cNvSpPr>
            <a:spLocks noGrp="1"/>
          </p:cNvSpPr>
          <p:nvPr>
            <p:ph sz="quarter" idx="1"/>
          </p:nvPr>
        </p:nvSpPr>
        <p:spPr/>
        <p:txBody>
          <a:bodyPr>
            <a:normAutofit lnSpcReduction="10000"/>
          </a:bodyPr>
          <a:lstStyle/>
          <a:p>
            <a:r>
              <a:rPr lang="en-US" sz="2000" dirty="0"/>
              <a:t>K</a:t>
            </a:r>
            <a:r>
              <a:rPr lang="el-GR" sz="2000" dirty="0" err="1"/>
              <a:t>άθε</a:t>
            </a:r>
            <a:r>
              <a:rPr lang="el-GR" sz="2000" dirty="0"/>
              <a:t> στοιχείο, ικανό να διακρίνει τα προϊόντα ή τις υπηρεσίες ενός προσώπου - φυσικού ή επιχείρησης - από εκείνα άλλων προσώπων. </a:t>
            </a:r>
            <a:endParaRPr lang="en-US" sz="2000" dirty="0"/>
          </a:p>
          <a:p>
            <a:r>
              <a:rPr lang="el-GR" sz="2000" dirty="0"/>
              <a:t>Τι μπορεί να αποτελέσει εμπορικό σήμα:</a:t>
            </a:r>
          </a:p>
          <a:p>
            <a:pPr lvl="1"/>
            <a:r>
              <a:rPr lang="el-GR" sz="1700" dirty="0"/>
              <a:t>λέξεις,</a:t>
            </a:r>
          </a:p>
          <a:p>
            <a:pPr lvl="1"/>
            <a:r>
              <a:rPr lang="el-GR" sz="1700" dirty="0"/>
              <a:t>ονόματα φυσικών ή νομικών προσώπων, </a:t>
            </a:r>
          </a:p>
          <a:p>
            <a:pPr lvl="1"/>
            <a:r>
              <a:rPr lang="el-GR" sz="1700" dirty="0"/>
              <a:t>ψευδώνυμα, </a:t>
            </a:r>
          </a:p>
          <a:p>
            <a:pPr lvl="1"/>
            <a:r>
              <a:rPr lang="el-GR" sz="1700" dirty="0"/>
              <a:t>απεικονίσεις, </a:t>
            </a:r>
          </a:p>
          <a:p>
            <a:pPr lvl="1"/>
            <a:r>
              <a:rPr lang="el-GR" sz="1700" dirty="0"/>
              <a:t>σχέδια, </a:t>
            </a:r>
          </a:p>
          <a:p>
            <a:pPr lvl="1"/>
            <a:r>
              <a:rPr lang="el-GR" sz="1700" dirty="0"/>
              <a:t>γράμματα, αριθμοί, </a:t>
            </a:r>
          </a:p>
          <a:p>
            <a:pPr lvl="1"/>
            <a:r>
              <a:rPr lang="el-GR" sz="1700" dirty="0"/>
              <a:t>ήχοι, </a:t>
            </a:r>
          </a:p>
          <a:p>
            <a:pPr lvl="1"/>
            <a:r>
              <a:rPr lang="el-GR" sz="1700" dirty="0"/>
              <a:t>σχήματα προϊόντων ή συσκευασίες αυτών. </a:t>
            </a:r>
          </a:p>
          <a:p>
            <a:r>
              <a:rPr lang="el-GR" sz="2000" u="sng" dirty="0"/>
              <a:t>Εμπορικό σήμα </a:t>
            </a:r>
            <a:r>
              <a:rPr lang="el-GR" sz="2000" dirty="0"/>
              <a:t># </a:t>
            </a:r>
            <a:r>
              <a:rPr lang="el-GR" sz="2000" u="sng" dirty="0"/>
              <a:t>Εμπορική επωνυμία</a:t>
            </a:r>
          </a:p>
          <a:p>
            <a:pPr marL="0" indent="0">
              <a:buNone/>
            </a:pPr>
            <a:r>
              <a:rPr lang="el-GR" sz="2000" dirty="0"/>
              <a:t>	</a:t>
            </a:r>
            <a:r>
              <a:rPr lang="el-GR" sz="2000" dirty="0">
                <a:solidFill>
                  <a:srgbClr val="C00000"/>
                </a:solidFill>
              </a:rPr>
              <a:t>προϊόν</a:t>
            </a:r>
            <a:r>
              <a:rPr lang="el-GR" sz="2000" dirty="0"/>
              <a:t>		</a:t>
            </a:r>
            <a:r>
              <a:rPr lang="el-GR" sz="2000" dirty="0">
                <a:solidFill>
                  <a:srgbClr val="C00000"/>
                </a:solidFill>
              </a:rPr>
              <a:t>επιχείρηση</a:t>
            </a:r>
            <a:endParaRPr lang="en-US" sz="2000"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2895600"/>
            <a:ext cx="2872765" cy="2033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Θέση ημερομηνίας 1">
            <a:extLst>
              <a:ext uri="{FF2B5EF4-FFF2-40B4-BE49-F238E27FC236}">
                <a16:creationId xmlns:a16="http://schemas.microsoft.com/office/drawing/2014/main" xmlns="" id="{741A99DE-4FCD-A05C-620D-2B61D4CEF5CA}"/>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43215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Πνευματική ιδιοκτησία - </a:t>
            </a:r>
            <a:r>
              <a:rPr lang="en-US" sz="2800" dirty="0"/>
              <a:t>Copyright</a:t>
            </a:r>
            <a:endParaRPr lang="el-GR" sz="2800" dirty="0"/>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8</a:t>
            </a:fld>
            <a:endParaRPr lang="en-US"/>
          </a:p>
        </p:txBody>
      </p:sp>
      <p:sp>
        <p:nvSpPr>
          <p:cNvPr id="7" name="Content Placeholder 6"/>
          <p:cNvSpPr>
            <a:spLocks noGrp="1"/>
          </p:cNvSpPr>
          <p:nvPr>
            <p:ph sz="quarter" idx="1"/>
          </p:nvPr>
        </p:nvSpPr>
        <p:spPr>
          <a:xfrm>
            <a:off x="228600" y="1524000"/>
            <a:ext cx="8839200" cy="4495800"/>
          </a:xfrm>
        </p:spPr>
        <p:txBody>
          <a:bodyPr>
            <a:noAutofit/>
          </a:bodyPr>
          <a:lstStyle/>
          <a:p>
            <a:r>
              <a:rPr lang="el-GR" sz="2000" dirty="0"/>
              <a:t>Προστατεύει πρωτότυπα λογοτεχνικά, καλλιτεχνικά και επιστημονικά πνευματικά δημιουργήματα με οποιαδήποτε μορφή, όπως επίσης και έργα ψηφιακής τεχνολογίας, βάσεις δεδομένων και πολυμέσα.</a:t>
            </a:r>
            <a:endParaRPr lang="en-US" sz="2000" dirty="0"/>
          </a:p>
          <a:p>
            <a:r>
              <a:rPr lang="el-GR" sz="2000" dirty="0"/>
              <a:t>«κάθε πρωτότυπο δημιούργημα λόγου τέχνης ή επιστήμης, που εκφράζεται με οποιαδήποτε μορφή» π.χ.</a:t>
            </a:r>
          </a:p>
          <a:p>
            <a:pPr lvl="1"/>
            <a:r>
              <a:rPr lang="el-GR" sz="2000" dirty="0">
                <a:solidFill>
                  <a:srgbClr val="C00000"/>
                </a:solidFill>
              </a:rPr>
              <a:t>Λογοτεχνικά και θεατρικά</a:t>
            </a:r>
          </a:p>
          <a:p>
            <a:pPr lvl="1"/>
            <a:r>
              <a:rPr lang="el-GR" sz="2000" dirty="0">
                <a:solidFill>
                  <a:srgbClr val="C00000"/>
                </a:solidFill>
              </a:rPr>
              <a:t>Μουσικά και καλλιτεχνικά</a:t>
            </a:r>
          </a:p>
          <a:p>
            <a:pPr lvl="1"/>
            <a:r>
              <a:rPr lang="el-GR" sz="2000" dirty="0">
                <a:solidFill>
                  <a:srgbClr val="C00000"/>
                </a:solidFill>
              </a:rPr>
              <a:t>Ταινίες και μουσικές ηχογραφήσεις</a:t>
            </a:r>
          </a:p>
          <a:p>
            <a:pPr lvl="1"/>
            <a:r>
              <a:rPr lang="el-GR" sz="2000" dirty="0">
                <a:solidFill>
                  <a:srgbClr val="C00000"/>
                </a:solidFill>
              </a:rPr>
              <a:t>Τυπογραφία εκδομένων βιβλίων και μουσικής</a:t>
            </a:r>
          </a:p>
          <a:p>
            <a:pPr lvl="1"/>
            <a:r>
              <a:rPr lang="el-GR" sz="2000" dirty="0">
                <a:solidFill>
                  <a:srgbClr val="C00000"/>
                </a:solidFill>
              </a:rPr>
              <a:t>Αναμεταδόσεις και καλωδιακά προγράμματα</a:t>
            </a:r>
          </a:p>
          <a:p>
            <a:pPr lvl="1"/>
            <a:r>
              <a:rPr lang="el-GR" sz="2000" dirty="0">
                <a:solidFill>
                  <a:srgbClr val="C00000"/>
                </a:solidFill>
              </a:rPr>
              <a:t>Φωτογραφίες</a:t>
            </a:r>
          </a:p>
          <a:p>
            <a:r>
              <a:rPr lang="el-GR" sz="2000" dirty="0"/>
              <a:t>Προϋποθέσεις: ατομικότητα και ενσωμάτωση σε αισθητό υπόστρωμα (συνήθως υλικό).</a:t>
            </a:r>
          </a:p>
          <a:p>
            <a:r>
              <a:rPr lang="el-GR" sz="2000" dirty="0"/>
              <a:t>Προστατεύεται η μορφή, η έκφραση και όχι η ιδέα ή η πληροφορία καθαυτή.</a:t>
            </a:r>
            <a:endParaRPr lang="en-US" sz="2000" dirty="0">
              <a:solidFill>
                <a:srgbClr val="C00000"/>
              </a:solidFill>
            </a:endParaRPr>
          </a:p>
        </p:txBody>
      </p:sp>
      <p:sp>
        <p:nvSpPr>
          <p:cNvPr id="2" name="Θέση ημερομηνίας 1">
            <a:extLst>
              <a:ext uri="{FF2B5EF4-FFF2-40B4-BE49-F238E27FC236}">
                <a16:creationId xmlns:a16="http://schemas.microsoft.com/office/drawing/2014/main" xmlns="" id="{9F9F3463-491B-4FD5-F3D6-F8F4664B8F02}"/>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09204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2800" dirty="0"/>
              <a:t>Σχετικά με το λογισμικό</a:t>
            </a:r>
          </a:p>
        </p:txBody>
      </p:sp>
      <p:sp>
        <p:nvSpPr>
          <p:cNvPr id="4" name="Slide Number Placeholder 3"/>
          <p:cNvSpPr>
            <a:spLocks noGrp="1"/>
          </p:cNvSpPr>
          <p:nvPr>
            <p:ph type="sldNum" sz="quarter" idx="12"/>
          </p:nvPr>
        </p:nvSpPr>
        <p:spPr/>
        <p:txBody>
          <a:bodyPr>
            <a:normAutofit fontScale="85000" lnSpcReduction="20000"/>
          </a:bodyPr>
          <a:lstStyle/>
          <a:p>
            <a:fld id="{97B7AD53-C361-4171-BD92-278CD37F4831}" type="slidenum">
              <a:rPr lang="en-US" smtClean="0"/>
              <a:pPr/>
              <a:t>9</a:t>
            </a:fld>
            <a:endParaRPr lang="en-US"/>
          </a:p>
        </p:txBody>
      </p:sp>
      <p:sp>
        <p:nvSpPr>
          <p:cNvPr id="7" name="Content Placeholder 6"/>
          <p:cNvSpPr>
            <a:spLocks noGrp="1"/>
          </p:cNvSpPr>
          <p:nvPr>
            <p:ph sz="quarter" idx="1"/>
          </p:nvPr>
        </p:nvSpPr>
        <p:spPr>
          <a:xfrm>
            <a:off x="609600" y="1524000"/>
            <a:ext cx="8153400" cy="4495800"/>
          </a:xfrm>
        </p:spPr>
        <p:txBody>
          <a:bodyPr>
            <a:noAutofit/>
          </a:bodyPr>
          <a:lstStyle/>
          <a:p>
            <a:r>
              <a:rPr lang="el-GR" sz="2000" dirty="0"/>
              <a:t>Προστατεύεται με </a:t>
            </a:r>
            <a:r>
              <a:rPr lang="en-US" sz="2000" dirty="0"/>
              <a:t>copyright</a:t>
            </a:r>
            <a:r>
              <a:rPr lang="el-GR" sz="2000" dirty="0"/>
              <a:t>.</a:t>
            </a:r>
          </a:p>
          <a:p>
            <a:r>
              <a:rPr lang="el-GR" sz="2000" dirty="0"/>
              <a:t>Η προστασία δεν καλύπτει τους αλγόριθμους και γενικότερα τις ιδέες και τις αρχές, στις οποίες βασίζεται οποιοδήποτε στοιχείο προγράμματος ηλεκτρονικού υπολογιστή, περιλαμβανομένων και εκείνων στις οποίες βασίζονται τα συστήματα διασύνδεσής του.</a:t>
            </a:r>
            <a:endParaRPr lang="en-US" sz="2000" dirty="0"/>
          </a:p>
          <a:p>
            <a:r>
              <a:rPr lang="el-GR" sz="2000" dirty="0"/>
              <a:t>Προϋποθέσεις: εφόσον είναι πρωτότυπα, σύμφωνα με τις αρχές που θέσπισε η κοινοτική Οδηγία 91/250 και στις οποίες προσαρμόστηκε η ελληνική νομοθεσία (άρθρο 2 παρ.3 του ν.2121/1993). </a:t>
            </a:r>
          </a:p>
          <a:p>
            <a:r>
              <a:rPr lang="el-GR" sz="2000" dirty="0"/>
              <a:t>Χορηγούνται διπλώματα για εφευρέσεις που εμπεριέχουν λογισμικό ή για εφευρέσεις, που εφαρμόζονται σε ηλεκτρονικό υπολογιστή – </a:t>
            </a:r>
            <a:r>
              <a:rPr lang="en-US" sz="2000" dirty="0"/>
              <a:t>computer implemented inventions</a:t>
            </a:r>
            <a:endParaRPr lang="el-GR" sz="2000" dirty="0"/>
          </a:p>
        </p:txBody>
      </p:sp>
      <p:sp>
        <p:nvSpPr>
          <p:cNvPr id="2" name="Θέση ημερομηνίας 1">
            <a:extLst>
              <a:ext uri="{FF2B5EF4-FFF2-40B4-BE49-F238E27FC236}">
                <a16:creationId xmlns:a16="http://schemas.microsoft.com/office/drawing/2014/main" xmlns="" id="{4779E636-C763-91D6-8ADE-9CA78043B9DD}"/>
              </a:ext>
            </a:extLst>
          </p:cNvPr>
          <p:cNvSpPr>
            <a:spLocks noGrp="1"/>
          </p:cNvSpPr>
          <p:nvPr>
            <p:ph type="dt" sz="half" idx="10"/>
          </p:nvPr>
        </p:nvSpPr>
        <p:spPr/>
        <p:txBody>
          <a:bodyPr/>
          <a:lstStyle/>
          <a:p>
            <a:r>
              <a:rPr lang="el-GR" smtClean="0"/>
              <a:t>ΠΑΠΕΛ 2025</a:t>
            </a:r>
            <a:endParaRPr lang="en-US"/>
          </a:p>
        </p:txBody>
      </p:sp>
      <p:sp>
        <p:nvSpPr>
          <p:cNvPr id="8" name="7 - Θέση υποσέλιδου"/>
          <p:cNvSpPr>
            <a:spLocks noGrp="1"/>
          </p:cNvSpPr>
          <p:nvPr>
            <p:ph type="ftr" sz="quarter" idx="11"/>
          </p:nvPr>
        </p:nvSpPr>
        <p:spPr/>
        <p:txBody>
          <a:bodyPr/>
          <a:lstStyle/>
          <a:p>
            <a:r>
              <a:rPr lang="el-GR" smtClean="0"/>
              <a:t>Ευάγγελος Σιώκας </a:t>
            </a:r>
            <a:endParaRPr lang="en-US"/>
          </a:p>
        </p:txBody>
      </p:sp>
    </p:spTree>
    <p:extLst>
      <p:ext uri="{BB962C8B-B14F-4D97-AF65-F5344CB8AC3E}">
        <p14:creationId xmlns:p14="http://schemas.microsoft.com/office/powerpoint/2010/main" xmlns="" val="14827013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858</TotalTime>
  <Words>4510</Words>
  <Application>Microsoft Office PowerPoint</Application>
  <PresentationFormat>Προβολή στην οθόνη (4:3)</PresentationFormat>
  <Paragraphs>661</Paragraphs>
  <Slides>34</Slides>
  <Notes>34</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Median</vt:lpstr>
      <vt:lpstr>EPOTest</vt:lpstr>
      <vt:lpstr>Καινοτομία και Επιχειρηματικότητα</vt:lpstr>
      <vt:lpstr>Εισαγωγικά</vt:lpstr>
      <vt:lpstr>Διανοητική ιδιοκτησία (intellectual property)</vt:lpstr>
      <vt:lpstr>Overview of intellectual property</vt:lpstr>
      <vt:lpstr>Δίπλωμα ευρεσιτεχνίας</vt:lpstr>
      <vt:lpstr>Βιομηχανικά σχέδια και υποδείγματα – Industrial Designs</vt:lpstr>
      <vt:lpstr>Εμπορικά σήματα – trade marks </vt:lpstr>
      <vt:lpstr>Πνευματική ιδιοκτησία - Copyright</vt:lpstr>
      <vt:lpstr>Σχετικά με το λογισμικό</vt:lpstr>
      <vt:lpstr>Some IP found in a mobile phone</vt:lpstr>
      <vt:lpstr>Examples of valuable intellectual property</vt:lpstr>
      <vt:lpstr>The four main pillars of IP management</vt:lpstr>
      <vt:lpstr>Rights conferred by the patent</vt:lpstr>
      <vt:lpstr>What does a patent look like?</vt:lpstr>
      <vt:lpstr>Front page of a patent as published</vt:lpstr>
      <vt:lpstr>Structure of the description</vt:lpstr>
      <vt:lpstr>What can be patented at the European Patent Office?</vt:lpstr>
      <vt:lpstr>What not to do when considering filing a patent application</vt:lpstr>
      <vt:lpstr>Where to apply for a patent</vt:lpstr>
      <vt:lpstr>The patent procedure at the EPO</vt:lpstr>
      <vt:lpstr>Advantages and disadvantages of patenting</vt:lpstr>
      <vt:lpstr>Alternatives to patenting</vt:lpstr>
      <vt:lpstr>How patents are used</vt:lpstr>
      <vt:lpstr>Patent management</vt:lpstr>
      <vt:lpstr>Διαφάνεια 25</vt:lpstr>
      <vt:lpstr>Διαφάνεια 26</vt:lpstr>
      <vt:lpstr>Much information only available in patents</vt:lpstr>
      <vt:lpstr>Solutions found in patent documents</vt:lpstr>
      <vt:lpstr>Searching for patents can be easy ...</vt:lpstr>
      <vt:lpstr>… but some basic knowledge is needed!</vt:lpstr>
      <vt:lpstr>Διαφάνεια 31</vt:lpstr>
      <vt:lpstr>Διαφάνεια 32</vt:lpstr>
      <vt:lpstr>Find out how to search for patents!</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user</cp:lastModifiedBy>
  <cp:revision>66</cp:revision>
  <cp:lastPrinted>2017-11-06T15:47:41Z</cp:lastPrinted>
  <dcterms:created xsi:type="dcterms:W3CDTF">2017-10-23T12:33:29Z</dcterms:created>
  <dcterms:modified xsi:type="dcterms:W3CDTF">2025-04-30T08:48:40Z</dcterms:modified>
</cp:coreProperties>
</file>