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6"/>
  </p:notesMasterIdLst>
  <p:sldIdLst>
    <p:sldId id="256" r:id="rId2"/>
    <p:sldId id="258" r:id="rId3"/>
    <p:sldId id="260" r:id="rId4"/>
    <p:sldId id="261" r:id="rId5"/>
    <p:sldId id="296" r:id="rId6"/>
    <p:sldId id="297" r:id="rId7"/>
    <p:sldId id="298" r:id="rId8"/>
    <p:sldId id="295" r:id="rId9"/>
    <p:sldId id="285" r:id="rId10"/>
    <p:sldId id="286" r:id="rId11"/>
    <p:sldId id="287" r:id="rId12"/>
    <p:sldId id="288" r:id="rId13"/>
    <p:sldId id="294" r:id="rId14"/>
    <p:sldId id="28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0" d="100"/>
          <a:sy n="80" d="100"/>
        </p:scale>
        <p:origin x="-677" y="-72"/>
      </p:cViewPr>
      <p:guideLst>
        <p:guide orient="horz" pos="2160"/>
        <p:guide pos="3840"/>
      </p:guideLst>
    </p:cSldViewPr>
  </p:slideViewPr>
  <p:notesTextViewPr>
    <p:cViewPr>
      <p:scale>
        <a:sx n="1" d="1"/>
        <a:sy n="1" d="1"/>
      </p:scale>
      <p:origin x="0" y="0"/>
    </p:cViewPr>
  </p:notesTextViewPr>
  <p:sorterViewPr>
    <p:cViewPr>
      <p:scale>
        <a:sx n="100" d="100"/>
        <a:sy n="100" d="100"/>
      </p:scale>
      <p:origin x="0" y="-1108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ED1FE1-F5AD-4A73-A529-574966202918}" type="datetimeFigureOut">
              <a:rPr lang="en-GB" smtClean="0"/>
              <a:pPr/>
              <a:t>28/05/2021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A626B4-ED44-44AE-A2E2-551FF23567E8}" type="slidenum">
              <a:rPr lang="en-GB" smtClean="0"/>
              <a:pPr/>
              <a:t>‹#›</a:t>
            </a:fld>
            <a:endParaRPr lang="en-GB"/>
          </a:p>
        </p:txBody>
      </p:sp>
    </p:spTree>
    <p:extLst>
      <p:ext uri="{BB962C8B-B14F-4D97-AF65-F5344CB8AC3E}">
        <p14:creationId xmlns="" xmlns:p14="http://schemas.microsoft.com/office/powerpoint/2010/main" val="4235007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910080" y="359898"/>
            <a:ext cx="987552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20" name="19 - Θέση υποσέλιδου"/>
          <p:cNvSpPr>
            <a:spLocks noGrp="1"/>
          </p:cNvSpPr>
          <p:nvPr>
            <p:ph type="ftr" sz="quarter" idx="11"/>
          </p:nvPr>
        </p:nvSpPr>
        <p:spPr/>
        <p:txBody>
          <a:bodyPr/>
          <a:lstStyle>
            <a:extLst/>
          </a:lstStyle>
          <a:p>
            <a:endParaRPr lang="en-GB"/>
          </a:p>
        </p:txBody>
      </p:sp>
      <p:sp>
        <p:nvSpPr>
          <p:cNvPr id="10" name="9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
        <p:nvSpPr>
          <p:cNvPr id="8" name="7 - Έλλειψη"/>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9144000" y="274642"/>
            <a:ext cx="24384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524000" y="274643"/>
            <a:ext cx="7416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
        <p:nvSpPr>
          <p:cNvPr id="10" name="9 - Ορθογώνιο"/>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914144" y="274320"/>
            <a:ext cx="999744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8" name="7 - Θέση υποσέλιδου"/>
          <p:cNvSpPr>
            <a:spLocks noGrp="1"/>
          </p:cNvSpPr>
          <p:nvPr>
            <p:ph type="ftr" sz="quarter" idx="11"/>
          </p:nvPr>
        </p:nvSpPr>
        <p:spPr/>
        <p:txBody>
          <a:bodyPr/>
          <a:lstStyle>
            <a:extLst/>
          </a:lstStyle>
          <a:p>
            <a:endParaRPr lang="en-GB"/>
          </a:p>
        </p:txBody>
      </p:sp>
      <p:sp>
        <p:nvSpPr>
          <p:cNvPr id="9" name="8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914144" y="274320"/>
            <a:ext cx="999744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4" name="3 - Θέση υποσέλιδου"/>
          <p:cNvSpPr>
            <a:spLocks noGrp="1"/>
          </p:cNvSpPr>
          <p:nvPr>
            <p:ph type="ftr" sz="quarter" idx="11"/>
          </p:nvPr>
        </p:nvSpPr>
        <p:spPr/>
        <p:txBody>
          <a:bodyPr/>
          <a:lstStyle>
            <a:extLst/>
          </a:lstStyle>
          <a:p>
            <a:endParaRPr lang="en-GB"/>
          </a:p>
        </p:txBody>
      </p:sp>
      <p:sp>
        <p:nvSpPr>
          <p:cNvPr id="5" name="4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3" name="2 - Θέση υποσέλιδου"/>
          <p:cNvSpPr>
            <a:spLocks noGrp="1"/>
          </p:cNvSpPr>
          <p:nvPr>
            <p:ph type="ftr" sz="quarter" idx="11"/>
          </p:nvPr>
        </p:nvSpPr>
        <p:spPr/>
        <p:txBody>
          <a:bodyPr/>
          <a:lstStyle>
            <a:extLst/>
          </a:lstStyle>
          <a:p>
            <a:endParaRPr lang="en-GB"/>
          </a:p>
        </p:txBody>
      </p:sp>
      <p:sp>
        <p:nvSpPr>
          <p:cNvPr id="4" name="3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
        <p:nvSpPr>
          <p:cNvPr id="6" name="5 - Ορθογώνιο"/>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609600" y="2133603"/>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5560EB5A-EB8D-4FAF-A60E-1A4365F477DA}" type="datetimeFigureOut">
              <a:rPr lang="en-GB" smtClean="0"/>
              <a:pPr/>
              <a:t>28/05/2021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0BD2AE51-3DA4-435D-A363-5F2D059599FE}" type="slidenum">
              <a:rPr lang="en-GB" smtClean="0"/>
              <a:pPr/>
              <a:t>‹#›</a:t>
            </a:fld>
            <a:endParaRPr lang="en-GB"/>
          </a:p>
        </p:txBody>
      </p:sp>
      <p:sp>
        <p:nvSpPr>
          <p:cNvPr id="8" name="7 - Ορθογώνιο"/>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1117600" y="1143006"/>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1087901"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25090" y="21105"/>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243843"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350499"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914144" y="274638"/>
            <a:ext cx="999744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560EB5A-EB8D-4FAF-A60E-1A4365F477DA}" type="datetimeFigureOut">
              <a:rPr lang="en-GB" smtClean="0"/>
              <a:pPr/>
              <a:t>28/05/2021</a:t>
            </a:fld>
            <a:endParaRPr lang="en-GB"/>
          </a:p>
        </p:txBody>
      </p:sp>
      <p:sp>
        <p:nvSpPr>
          <p:cNvPr id="10" name="9 - Θέση υποσέλιδου"/>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21 - Θέση αριθμού διαφάνειας"/>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D2AE51-3DA4-435D-A363-5F2D059599FE}" type="slidenum">
              <a:rPr lang="en-GB" smtClean="0"/>
              <a:pPr/>
              <a:t>‹#›</a:t>
            </a:fld>
            <a:endParaRPr lang="en-GB"/>
          </a:p>
        </p:txBody>
      </p:sp>
      <p:sp>
        <p:nvSpPr>
          <p:cNvPr id="15" name="14 - Ορθογώνιο"/>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 y="0"/>
            <a:ext cx="608211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 y="0"/>
            <a:ext cx="12191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AB899EDC-454B-43E0-A31C-FDE56979E331}"/>
              </a:ext>
            </a:extLst>
          </p:cNvPr>
          <p:cNvSpPr>
            <a:spLocks noGrp="1"/>
          </p:cNvSpPr>
          <p:nvPr>
            <p:ph type="ctrTitle"/>
          </p:nvPr>
        </p:nvSpPr>
        <p:spPr>
          <a:xfrm>
            <a:off x="640082" y="733429"/>
            <a:ext cx="6036945" cy="2905125"/>
          </a:xfrm>
        </p:spPr>
        <p:txBody>
          <a:bodyPr vert="horz" lIns="91440" tIns="45720" rIns="91440" bIns="45720" rtlCol="0" anchor="ctr">
            <a:normAutofit/>
          </a:bodyPr>
          <a:lstStyle/>
          <a:p>
            <a:pPr algn="l"/>
            <a:r>
              <a:rPr lang="el-GR" sz="4400" b="1" kern="1200" dirty="0" smtClean="0">
                <a:solidFill>
                  <a:srgbClr val="FFFFFF"/>
                </a:solidFill>
                <a:latin typeface="+mj-lt"/>
                <a:ea typeface="+mj-ea"/>
                <a:cs typeface="+mj-cs"/>
              </a:rPr>
              <a:t>ΣΟΦΙΣΤΕΣ ΚΑΙ </a:t>
            </a:r>
            <a:r>
              <a:rPr lang="el-GR" sz="4400" b="1" kern="1200" dirty="0" smtClean="0">
                <a:solidFill>
                  <a:srgbClr val="FFFFFF"/>
                </a:solidFill>
                <a:latin typeface="+mj-lt"/>
                <a:ea typeface="+mj-ea"/>
                <a:cs typeface="+mj-cs"/>
              </a:rPr>
              <a:t>ΔΗΜΟΚΡΑΤΙΚΟΣ </a:t>
            </a:r>
            <a:br>
              <a:rPr lang="el-GR" sz="4400" b="1" kern="1200" dirty="0" smtClean="0">
                <a:solidFill>
                  <a:srgbClr val="FFFFFF"/>
                </a:solidFill>
                <a:latin typeface="+mj-lt"/>
                <a:ea typeface="+mj-ea"/>
                <a:cs typeface="+mj-cs"/>
              </a:rPr>
            </a:br>
            <a:r>
              <a:rPr lang="el-GR" sz="4400" b="1" dirty="0" smtClean="0">
                <a:solidFill>
                  <a:srgbClr val="FFFFFF"/>
                </a:solidFill>
              </a:rPr>
              <a:t>ΛΟΓΟΣ</a:t>
            </a:r>
            <a:endParaRPr lang="en-US" sz="4400" b="1" kern="1200" dirty="0">
              <a:solidFill>
                <a:srgbClr val="FFFFFF"/>
              </a:solidFill>
              <a:latin typeface="+mj-lt"/>
              <a:ea typeface="+mj-ea"/>
              <a:cs typeface="+mj-cs"/>
            </a:endParaRPr>
          </a:p>
        </p:txBody>
      </p:sp>
      <p:sp>
        <p:nvSpPr>
          <p:cNvPr id="3" name="Subtitle 2">
            <a:extLst>
              <a:ext uri="{FF2B5EF4-FFF2-40B4-BE49-F238E27FC236}">
                <a16:creationId xmlns="" xmlns:a16="http://schemas.microsoft.com/office/drawing/2014/main" id="{56292741-7EDE-4913-962B-C0E1F19DE3F6}"/>
              </a:ext>
            </a:extLst>
          </p:cNvPr>
          <p:cNvSpPr>
            <a:spLocks noGrp="1"/>
          </p:cNvSpPr>
          <p:nvPr>
            <p:ph type="subTitle" idx="1"/>
          </p:nvPr>
        </p:nvSpPr>
        <p:spPr>
          <a:xfrm>
            <a:off x="2667001" y="4029074"/>
            <a:ext cx="8729659" cy="2714626"/>
          </a:xfrm>
        </p:spPr>
        <p:txBody>
          <a:bodyPr vert="horz" lIns="91440" tIns="45720" rIns="91440" bIns="45720" rtlCol="0" anchor="ctr">
            <a:noAutofit/>
          </a:bodyPr>
          <a:lstStyle/>
          <a:p>
            <a:pPr indent="-228600" algn="l">
              <a:buFont typeface="Arial" panose="020B0604020202020204" pitchFamily="34" charset="0"/>
              <a:buChar char="•"/>
            </a:pPr>
            <a:endParaRPr lang="en-US" sz="1800" b="1" dirty="0">
              <a:solidFill>
                <a:srgbClr val="000000"/>
              </a:solidFill>
            </a:endParaRPr>
          </a:p>
          <a:p>
            <a:pPr algn="l"/>
            <a:endParaRPr lang="el-GR" sz="1800" b="1" dirty="0" smtClean="0">
              <a:solidFill>
                <a:srgbClr val="000000"/>
              </a:solidFill>
            </a:endParaRPr>
          </a:p>
          <a:p>
            <a:pPr algn="l"/>
            <a:endParaRPr lang="el-GR" sz="1800" b="1" dirty="0" smtClean="0">
              <a:solidFill>
                <a:srgbClr val="000000"/>
              </a:solidFill>
            </a:endParaRPr>
          </a:p>
          <a:p>
            <a:pPr algn="l"/>
            <a:r>
              <a:rPr lang="el-GR" b="1" dirty="0" smtClean="0">
                <a:solidFill>
                  <a:srgbClr val="000000"/>
                </a:solidFill>
              </a:rPr>
              <a:t>Ε</a:t>
            </a:r>
            <a:r>
              <a:rPr lang="en-US" b="1" dirty="0" smtClean="0">
                <a:solidFill>
                  <a:srgbClr val="000000"/>
                </a:solidFill>
              </a:rPr>
              <a:t>ΛΕΝΗ </a:t>
            </a:r>
            <a:r>
              <a:rPr lang="en-US" b="1" dirty="0">
                <a:solidFill>
                  <a:srgbClr val="000000"/>
                </a:solidFill>
              </a:rPr>
              <a:t>ΒΟΛΟΝΑΚΗ</a:t>
            </a:r>
          </a:p>
          <a:p>
            <a:pPr algn="l"/>
            <a:r>
              <a:rPr lang="el-GR" sz="1800" b="1" dirty="0" smtClean="0">
                <a:solidFill>
                  <a:srgbClr val="000000"/>
                </a:solidFill>
              </a:rPr>
              <a:t>    </a:t>
            </a:r>
            <a:endParaRPr lang="el-GR" sz="1800" b="1" dirty="0">
              <a:solidFill>
                <a:srgbClr val="000000"/>
              </a:solidFill>
            </a:endParaRPr>
          </a:p>
          <a:p>
            <a:pPr algn="l"/>
            <a:r>
              <a:rPr lang="el-GR" sz="1800" b="1" dirty="0">
                <a:solidFill>
                  <a:srgbClr val="000000"/>
                </a:solidFill>
              </a:rPr>
              <a:t>ΜΟΝ. ΕΠΙΚΟΥΡΗ ΚΑΘΗΓΗΤΡΙΑ </a:t>
            </a:r>
            <a:r>
              <a:rPr lang="el-GR" sz="1800" b="1" dirty="0" smtClean="0">
                <a:solidFill>
                  <a:srgbClr val="000000"/>
                </a:solidFill>
              </a:rPr>
              <a:t>ΑΡΧΑΙΑΣ </a:t>
            </a:r>
            <a:r>
              <a:rPr lang="el-GR" sz="1800" b="1" dirty="0">
                <a:solidFill>
                  <a:srgbClr val="000000"/>
                </a:solidFill>
              </a:rPr>
              <a:t>ΕΛΛΗΝΙΚΗΣ ΦΙΛΟΛΟΓΙΑΣ</a:t>
            </a:r>
          </a:p>
          <a:p>
            <a:pPr algn="l"/>
            <a:r>
              <a:rPr lang="el-GR" sz="1800" b="1" dirty="0">
                <a:solidFill>
                  <a:srgbClr val="000000"/>
                </a:solidFill>
              </a:rPr>
              <a:t> </a:t>
            </a:r>
            <a:r>
              <a:rPr lang="en-US" sz="1800" b="1" dirty="0" smtClean="0">
                <a:solidFill>
                  <a:srgbClr val="000000"/>
                </a:solidFill>
              </a:rPr>
              <a:t>ΤΜΗΜΑ ΦΙΛΟΛΟΓΙΑΣ</a:t>
            </a:r>
            <a:r>
              <a:rPr lang="el-GR" sz="1800" b="1" dirty="0" smtClean="0">
                <a:solidFill>
                  <a:srgbClr val="000000"/>
                </a:solidFill>
              </a:rPr>
              <a:t> - </a:t>
            </a:r>
            <a:r>
              <a:rPr lang="en-US" sz="1800" b="1" dirty="0" smtClean="0">
                <a:solidFill>
                  <a:srgbClr val="000000"/>
                </a:solidFill>
              </a:rPr>
              <a:t> </a:t>
            </a:r>
            <a:r>
              <a:rPr lang="en-US" sz="1800" b="1" dirty="0">
                <a:solidFill>
                  <a:srgbClr val="000000"/>
                </a:solidFill>
              </a:rPr>
              <a:t>ΠΑΝΕΠΙΣΤΗΜΙΟ ΠΕΛΟΠΟΝΝΗΣΟΥ</a:t>
            </a:r>
          </a:p>
          <a:p>
            <a:pPr indent="-228600" algn="l">
              <a:buFont typeface="Arial" panose="020B0604020202020204" pitchFamily="34" charset="0"/>
              <a:buChar char="•"/>
            </a:pPr>
            <a:endParaRPr lang="en-US" sz="1800" b="1" dirty="0">
              <a:solidFill>
                <a:srgbClr val="000000"/>
              </a:solidFill>
            </a:endParaRPr>
          </a:p>
        </p:txBody>
      </p:sp>
    </p:spTree>
    <p:extLst>
      <p:ext uri="{BB962C8B-B14F-4D97-AF65-F5344CB8AC3E}">
        <p14:creationId xmlns="" xmlns:p14="http://schemas.microsoft.com/office/powerpoint/2010/main" val="4006049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effectLst/>
                <a:latin typeface="Calibri" pitchFamily="34" charset="0"/>
                <a:cs typeface="Calibri" pitchFamily="34" charset="0"/>
              </a:rPr>
              <a:t>ΑΘΗΝΑΪΚΗ ΔΗΜΟΚΡΑΤΙΑ</a:t>
            </a:r>
            <a:endParaRPr lang="en-GB" b="1" dirty="0">
              <a:effectLst/>
              <a:latin typeface="Calibri" pitchFamily="34" charset="0"/>
              <a:cs typeface="Calibri" pitchFamily="34" charset="0"/>
            </a:endParaRPr>
          </a:p>
        </p:txBody>
      </p:sp>
      <p:sp>
        <p:nvSpPr>
          <p:cNvPr id="3" name="2 - Θέση περιεχομένου"/>
          <p:cNvSpPr>
            <a:spLocks noGrp="1"/>
          </p:cNvSpPr>
          <p:nvPr>
            <p:ph idx="1"/>
          </p:nvPr>
        </p:nvSpPr>
        <p:spPr/>
        <p:txBody>
          <a:bodyPr/>
          <a:lstStyle/>
          <a:p>
            <a:r>
              <a:rPr lang="el-GR" dirty="0" smtClean="0"/>
              <a:t>ΘΟΥΚΥΔΙΔΗΣ 2,37,1:</a:t>
            </a:r>
          </a:p>
          <a:p>
            <a:r>
              <a:rPr lang="el-GR" dirty="0" smtClean="0"/>
              <a:t>«Ονομάζεται δημοκρατία διότι η διαχείριση των υποθέσεων ανατίθεται όχι σε λίγους αλλά σε πολλούς, αλλά ενώ υπάρχει ισότητα για όλους στα πολιτικά θέματα θεσπισμένη από τον νόμο, επιτρέπουμε πλήρη ελευθερία στην ατομική αξία στις δημόσιες υποθέσεις»</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4000" b="1" dirty="0" smtClean="0">
                <a:latin typeface="Calibri" pitchFamily="34" charset="0"/>
                <a:cs typeface="Calibri" pitchFamily="34" charset="0"/>
              </a:rPr>
              <a:t>ΔΗΜΟΚΡΑΤΙΑ</a:t>
            </a:r>
            <a:endParaRPr lang="en-GB" sz="4000" b="1" dirty="0">
              <a:latin typeface="Calibri" pitchFamily="34" charset="0"/>
              <a:cs typeface="Calibri" pitchFamily="34" charset="0"/>
            </a:endParaRPr>
          </a:p>
        </p:txBody>
      </p:sp>
      <p:sp>
        <p:nvSpPr>
          <p:cNvPr id="3" name="2 - Θέση περιεχομένου"/>
          <p:cNvSpPr>
            <a:spLocks noGrp="1"/>
          </p:cNvSpPr>
          <p:nvPr>
            <p:ph idx="1"/>
          </p:nvPr>
        </p:nvSpPr>
        <p:spPr/>
        <p:txBody>
          <a:bodyPr/>
          <a:lstStyle/>
          <a:p>
            <a:pPr>
              <a:buNone/>
            </a:pPr>
            <a:r>
              <a:rPr lang="el-GR" dirty="0" smtClean="0">
                <a:latin typeface="Calibri" pitchFamily="34" charset="0"/>
                <a:cs typeface="Calibri" pitchFamily="34" charset="0"/>
              </a:rPr>
              <a:t>Όλοι οι πολίτες συμμετέχουν στην εξουσία, δικανική και πολιτική.</a:t>
            </a:r>
          </a:p>
          <a:p>
            <a:pPr>
              <a:buNone/>
            </a:pPr>
            <a:r>
              <a:rPr lang="el-GR" dirty="0" smtClean="0">
                <a:latin typeface="Calibri" pitchFamily="34" charset="0"/>
                <a:cs typeface="Calibri" pitchFamily="34" charset="0"/>
              </a:rPr>
              <a:t>Όλα τα αξιώματα είναι ανοικτά στους πολίτες με την κλήρωση μετά τον Κλεισθένη.</a:t>
            </a:r>
          </a:p>
          <a:p>
            <a:pPr>
              <a:buNone/>
            </a:pPr>
            <a:r>
              <a:rPr lang="el-GR" dirty="0" smtClean="0">
                <a:latin typeface="Calibri" pitchFamily="34" charset="0"/>
                <a:cs typeface="Calibri" pitchFamily="34" charset="0"/>
              </a:rPr>
              <a:t>Μόνο το αξίωμα του στρατηγού υπόκειται στη διαδικασία της εκλογής και όχι της δια κλήρου </a:t>
            </a:r>
            <a:r>
              <a:rPr lang="el-GR" dirty="0" smtClean="0">
                <a:latin typeface="Calibri" pitchFamily="34" charset="0"/>
                <a:cs typeface="Calibri" pitchFamily="34" charset="0"/>
              </a:rPr>
              <a:t>ανάθεσης.</a:t>
            </a:r>
            <a:endParaRPr lang="en-GB" dirty="0">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b="1" dirty="0" smtClean="0">
                <a:latin typeface="Calibri" pitchFamily="34" charset="0"/>
                <a:cs typeface="Calibri" pitchFamily="34" charset="0"/>
              </a:rPr>
              <a:t>Σε ποιους απευθύνονταν οι σοφιστές;</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685925" y="1228725"/>
            <a:ext cx="10225659" cy="5353050"/>
          </a:xfrm>
        </p:spPr>
        <p:txBody>
          <a:bodyPr>
            <a:normAutofit fontScale="85000" lnSpcReduction="10000"/>
          </a:bodyPr>
          <a:lstStyle/>
          <a:p>
            <a:r>
              <a:rPr lang="el-GR" dirty="0" smtClean="0">
                <a:latin typeface="Calibri" pitchFamily="34" charset="0"/>
                <a:cs typeface="Calibri" pitchFamily="34" charset="0"/>
              </a:rPr>
              <a:t>Απευθύνονταν σε </a:t>
            </a:r>
            <a:r>
              <a:rPr lang="el-GR" dirty="0" smtClean="0">
                <a:latin typeface="Calibri" pitchFamily="34" charset="0"/>
                <a:cs typeface="Calibri" pitchFamily="34" charset="0"/>
              </a:rPr>
              <a:t>εκείνους που ήθελαν να διακριθούν στην πολιτική και στη δημόσια </a:t>
            </a:r>
            <a:r>
              <a:rPr lang="el-GR" dirty="0" smtClean="0">
                <a:latin typeface="Calibri" pitchFamily="34" charset="0"/>
                <a:cs typeface="Calibri" pitchFamily="34" charset="0"/>
              </a:rPr>
              <a:t>ζωή, παρέχοντας ένα </a:t>
            </a:r>
            <a:r>
              <a:rPr lang="el-GR" dirty="0" smtClean="0">
                <a:latin typeface="Calibri" pitchFamily="34" charset="0"/>
                <a:cs typeface="Calibri" pitchFamily="34" charset="0"/>
              </a:rPr>
              <a:t>είδος εκπαίδευσης μετά τη σχολική </a:t>
            </a:r>
            <a:r>
              <a:rPr lang="el-GR" dirty="0" smtClean="0">
                <a:latin typeface="Calibri" pitchFamily="34" charset="0"/>
                <a:cs typeface="Calibri" pitchFamily="34" charset="0"/>
              </a:rPr>
              <a:t>εκπαίδευση, σε </a:t>
            </a:r>
            <a:r>
              <a:rPr lang="el-GR" dirty="0" smtClean="0">
                <a:latin typeface="Calibri" pitchFamily="34" charset="0"/>
                <a:cs typeface="Calibri" pitchFamily="34" charset="0"/>
              </a:rPr>
              <a:t>λίγους, </a:t>
            </a:r>
            <a:r>
              <a:rPr lang="el-GR" dirty="0" smtClean="0">
                <a:latin typeface="Calibri" pitchFamily="34" charset="0"/>
                <a:cs typeface="Calibri" pitchFamily="34" charset="0"/>
              </a:rPr>
              <a:t>νέους </a:t>
            </a:r>
            <a:r>
              <a:rPr lang="el-GR" dirty="0" smtClean="0">
                <a:latin typeface="Calibri" pitchFamily="34" charset="0"/>
                <a:cs typeface="Calibri" pitchFamily="34" charset="0"/>
              </a:rPr>
              <a:t>14 ετών και άνω.</a:t>
            </a:r>
          </a:p>
          <a:p>
            <a:r>
              <a:rPr lang="el-GR" dirty="0" smtClean="0">
                <a:latin typeface="Calibri" pitchFamily="34" charset="0"/>
                <a:cs typeface="Calibri" pitchFamily="34" charset="0"/>
              </a:rPr>
              <a:t>Δίδασκαν την τέχνη της πειθούς, δηλ. την ικανότητα έκφρασης με στόχο να πείσει κάποιος ένα </a:t>
            </a:r>
            <a:r>
              <a:rPr lang="el-GR" dirty="0" smtClean="0">
                <a:latin typeface="Calibri" pitchFamily="34" charset="0"/>
                <a:cs typeface="Calibri" pitchFamily="34" charset="0"/>
              </a:rPr>
              <a:t>ακροατήριο.</a:t>
            </a:r>
          </a:p>
          <a:p>
            <a:r>
              <a:rPr lang="el-GR" dirty="0" smtClean="0">
                <a:latin typeface="Calibri" pitchFamily="34" charset="0"/>
                <a:cs typeface="Calibri" pitchFamily="34" charset="0"/>
              </a:rPr>
              <a:t>Δίδασκαν τη γλώσσα (μορφολογία και ετυμολογία) ως αυτόνομο </a:t>
            </a:r>
            <a:r>
              <a:rPr lang="el-GR" dirty="0" smtClean="0"/>
              <a:t>σώμα και </a:t>
            </a:r>
            <a:r>
              <a:rPr lang="el-GR" dirty="0" smtClean="0"/>
              <a:t>προικισμένο με δικούς του κανόνες που είναι ανεξάρτητοι από τη χρήση τους και από τα «πράγματα» που καλείται να σημάνει. </a:t>
            </a:r>
            <a:endParaRPr lang="el-GR" dirty="0" smtClean="0"/>
          </a:p>
          <a:p>
            <a:r>
              <a:rPr lang="el-GR" dirty="0" smtClean="0"/>
              <a:t>Η </a:t>
            </a:r>
            <a:r>
              <a:rPr lang="el-GR" dirty="0" smtClean="0"/>
              <a:t>έρευνα των Σοφιστών για την ορθότητα της γλώσσας, εκτός από τη ρητορική της διάσταση αφορούσε και την πόλη και το κοινωνικό πλαίσιο επικοινωνίας ως σημείο αναφοράς.</a:t>
            </a:r>
            <a:endParaRPr lang="en-GB" dirty="0" smtClean="0"/>
          </a:p>
          <a:p>
            <a:endParaRPr lang="en-GB" dirty="0">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04972" y="274638"/>
            <a:ext cx="10006613" cy="511156"/>
          </a:xfrm>
        </p:spPr>
        <p:txBody>
          <a:bodyPr>
            <a:normAutofit fontScale="90000"/>
          </a:bodyPr>
          <a:lstStyle/>
          <a:p>
            <a:pPr algn="ctr"/>
            <a:r>
              <a:rPr lang="el-GR" b="1" dirty="0" smtClean="0">
                <a:latin typeface="Calibri" pitchFamily="34" charset="0"/>
                <a:cs typeface="Calibri" pitchFamily="34" charset="0"/>
              </a:rPr>
              <a:t>ΣΥΜΠΕΡΑΣΜΑΤΑ</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323977" y="857232"/>
            <a:ext cx="10587609" cy="5848368"/>
          </a:xfrm>
        </p:spPr>
        <p:txBody>
          <a:bodyPr>
            <a:normAutofit fontScale="77500" lnSpcReduction="20000"/>
          </a:bodyPr>
          <a:lstStyle/>
          <a:p>
            <a:r>
              <a:rPr lang="el-GR" dirty="0" smtClean="0">
                <a:latin typeface="Calibri" pitchFamily="34" charset="0"/>
                <a:cs typeface="Calibri" pitchFamily="34" charset="0"/>
              </a:rPr>
              <a:t>Οι σοφιστές συνέβαλαν σημαντικά στην αλλαγή που προώθησε ο Περικλής για την πόλη της Αθήνας.</a:t>
            </a:r>
          </a:p>
          <a:p>
            <a:r>
              <a:rPr lang="el-GR" dirty="0" smtClean="0">
                <a:latin typeface="Calibri" pitchFamily="34" charset="0"/>
                <a:cs typeface="Calibri" pitchFamily="34" charset="0"/>
              </a:rPr>
              <a:t>Ήταν απαραίτητοι, ευπρόσδεκτοι, αλλά και στόχος επιθέσεων.</a:t>
            </a:r>
          </a:p>
          <a:p>
            <a:r>
              <a:rPr lang="el-GR" dirty="0" smtClean="0">
                <a:latin typeface="Calibri" pitchFamily="34" charset="0"/>
                <a:cs typeface="Calibri" pitchFamily="34" charset="0"/>
              </a:rPr>
              <a:t>Ήταν μέρος των κοινωνικών, επιστημονικών, πνευματικών και πολιτικών αλλαγών που πραγματοποιήθηκαν στην Αθήνα το δεύτερο μισό του 5</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a:t>
            </a:r>
          </a:p>
          <a:p>
            <a:r>
              <a:rPr lang="el-GR" dirty="0" smtClean="0">
                <a:latin typeface="Calibri" pitchFamily="34" charset="0"/>
                <a:cs typeface="Calibri" pitchFamily="34" charset="0"/>
              </a:rPr>
              <a:t>Η επιρροή του Περικλή στην προώθηση των σκέψεων και του έργου και της διδασκαλίας τους ήταν πολύ σημαντική και αποφασιστική</a:t>
            </a:r>
            <a:r>
              <a:rPr lang="el-GR" dirty="0" smtClean="0">
                <a:latin typeface="Calibri" pitchFamily="34" charset="0"/>
                <a:cs typeface="Calibri" pitchFamily="34" charset="0"/>
              </a:rPr>
              <a:t>.</a:t>
            </a:r>
          </a:p>
          <a:p>
            <a:r>
              <a:rPr lang="el-GR" dirty="0" smtClean="0">
                <a:latin typeface="Calibri" pitchFamily="34" charset="0"/>
                <a:cs typeface="Calibri" pitchFamily="34" charset="0"/>
              </a:rPr>
              <a:t>Οι σοφιστές ενίσχυσαν και πρόβαλαν τον δημοκρατικό λόγο με τη διδασκαλία τους που συμπεριελάμβανε (α) την ορθοέπεια (ορθότητα των λόγων/λέξεων), (β) τις γραμματικές κατηγορίες (μορφολογία της γλώσσας), (γ) την ετυμολογία των λέξεων (εσωτερική ιστορία των λέξεων), (δ) την τέχνη της πειθούς με την ανάπτυξη του «αντικειμενικού» επιχειρήματος (ούτε αληθούς ούτε ψευδούς) και του συναισθήματος, (ε) τη γνώση της πολιτικής αρετής και τέλος (στ) τη γνώση του δίπολου φύσης (φυσικό δίκαιο) και νόμου (κοινωνική σύμβαση κανόνων) που αφορά ζητήματα του δικαίου, του ωφέλιμου και συμφέροντος και της ευτυχίας του ατόμου/ Αθηναίου πολίτη.</a:t>
            </a:r>
            <a:endParaRPr lang="el-GR" dirty="0" smtClean="0">
              <a:latin typeface="Calibri" pitchFamily="34" charset="0"/>
              <a:cs typeface="Calibri" pitchFamily="34" charset="0"/>
            </a:endParaRPr>
          </a:p>
          <a:p>
            <a:pPr>
              <a:buNone/>
            </a:pPr>
            <a:endParaRPr lang="en-GB" dirty="0">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1E3A6C-11BA-4E8C-9D48-337EB06F1602}"/>
              </a:ext>
            </a:extLst>
          </p:cNvPr>
          <p:cNvSpPr>
            <a:spLocks noGrp="1"/>
          </p:cNvSpPr>
          <p:nvPr>
            <p:ph type="title"/>
          </p:nvPr>
        </p:nvSpPr>
        <p:spPr/>
        <p:txBody>
          <a:bodyPr/>
          <a:lstStyle/>
          <a:p>
            <a:r>
              <a:rPr lang="el-GR" b="1" dirty="0">
                <a:latin typeface="+mn-lt"/>
              </a:rPr>
              <a:t> ΕΝΔΕΙΚΤΙΚΗ ΒΙΒΛΙΟΓΡΑΦΙΑ</a:t>
            </a:r>
            <a:endParaRPr lang="en-GB" b="1" dirty="0">
              <a:latin typeface="+mn-lt"/>
            </a:endParaRPr>
          </a:p>
        </p:txBody>
      </p:sp>
      <p:sp>
        <p:nvSpPr>
          <p:cNvPr id="3" name="Content Placeholder 2">
            <a:extLst>
              <a:ext uri="{FF2B5EF4-FFF2-40B4-BE49-F238E27FC236}">
                <a16:creationId xmlns="" xmlns:a16="http://schemas.microsoft.com/office/drawing/2014/main" id="{38F4D211-9F28-434F-806D-BED8BD9B467F}"/>
              </a:ext>
            </a:extLst>
          </p:cNvPr>
          <p:cNvSpPr>
            <a:spLocks noGrp="1"/>
          </p:cNvSpPr>
          <p:nvPr>
            <p:ph idx="1"/>
          </p:nvPr>
        </p:nvSpPr>
        <p:spPr/>
        <p:txBody>
          <a:bodyPr>
            <a:normAutofit/>
          </a:bodyPr>
          <a:lstStyle/>
          <a:p>
            <a:r>
              <a:rPr lang="en-GB" dirty="0" err="1"/>
              <a:t>Habinec</a:t>
            </a:r>
            <a:r>
              <a:rPr lang="en-GB" dirty="0"/>
              <a:t>, T. (2017</a:t>
            </a:r>
            <a:r>
              <a:rPr lang="en-GB" dirty="0" smtClean="0"/>
              <a:t>)</a:t>
            </a:r>
            <a:r>
              <a:rPr lang="el-GR" dirty="0" smtClean="0"/>
              <a:t> </a:t>
            </a:r>
            <a:r>
              <a:rPr lang="en-GB" i="1" dirty="0" smtClean="0"/>
              <a:t>Ancient </a:t>
            </a:r>
            <a:r>
              <a:rPr lang="en-GB" i="1" dirty="0"/>
              <a:t>Rhetoric. From Aristotle to </a:t>
            </a:r>
            <a:r>
              <a:rPr lang="en-GB" i="1" dirty="0" err="1"/>
              <a:t>Philostratus</a:t>
            </a:r>
            <a:r>
              <a:rPr lang="en-GB" dirty="0"/>
              <a:t>, Penguin</a:t>
            </a:r>
            <a:endParaRPr lang="el-GR" dirty="0"/>
          </a:p>
          <a:p>
            <a:r>
              <a:rPr lang="en-GB" dirty="0"/>
              <a:t>Kennedy, G. (1994) </a:t>
            </a:r>
            <a:r>
              <a:rPr lang="en-GB" i="1" dirty="0"/>
              <a:t>A New History of Classical Rhetoric,</a:t>
            </a:r>
            <a:r>
              <a:rPr lang="en-GB" dirty="0"/>
              <a:t> Princeton</a:t>
            </a:r>
          </a:p>
          <a:p>
            <a:r>
              <a:rPr lang="en-GB" dirty="0" err="1"/>
              <a:t>Pernot</a:t>
            </a:r>
            <a:r>
              <a:rPr lang="en-GB" dirty="0"/>
              <a:t>, L. (2015) </a:t>
            </a:r>
            <a:r>
              <a:rPr lang="en-GB" i="1" dirty="0"/>
              <a:t>Rhetoric in Antiquity</a:t>
            </a:r>
            <a:r>
              <a:rPr lang="en-GB" dirty="0"/>
              <a:t>, Library of Congress</a:t>
            </a:r>
          </a:p>
          <a:p>
            <a:r>
              <a:rPr lang="en-GB" dirty="0"/>
              <a:t>Worthington, I. (1994) </a:t>
            </a:r>
            <a:r>
              <a:rPr lang="en-GB" i="1" dirty="0"/>
              <a:t>Persuasion: Greek Rhetoric in Action</a:t>
            </a:r>
            <a:r>
              <a:rPr lang="en-GB" dirty="0"/>
              <a:t>, Routledge</a:t>
            </a:r>
          </a:p>
          <a:p>
            <a:r>
              <a:rPr lang="en-GB" dirty="0"/>
              <a:t>Worthington,</a:t>
            </a:r>
            <a:r>
              <a:rPr lang="el-GR" dirty="0"/>
              <a:t> </a:t>
            </a:r>
            <a:r>
              <a:rPr lang="en-GB" dirty="0"/>
              <a:t>I. (2007) </a:t>
            </a:r>
            <a:r>
              <a:rPr lang="en-GB" i="1" dirty="0"/>
              <a:t>A Companion to Greek Rhetoric</a:t>
            </a:r>
            <a:r>
              <a:rPr lang="en-GB" dirty="0"/>
              <a:t>, Blackwell Publishing, </a:t>
            </a:r>
          </a:p>
        </p:txBody>
      </p:sp>
    </p:spTree>
    <p:extLst>
      <p:ext uri="{BB962C8B-B14F-4D97-AF65-F5344CB8AC3E}">
        <p14:creationId xmlns="" xmlns:p14="http://schemas.microsoft.com/office/powerpoint/2010/main" val="3876924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45" name="Freeform: Shape 44">
            <a:extLst>
              <a:ext uri="{FF2B5EF4-FFF2-40B4-BE49-F238E27FC236}">
                <a16:creationId xmlns="" xmlns:a16="http://schemas.microsoft.com/office/drawing/2014/main" id="{66B332A4-D438-4773-A77F-5ED49A448D9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Shape 46">
            <a:extLst>
              <a:ext uri="{FF2B5EF4-FFF2-40B4-BE49-F238E27FC236}">
                <a16:creationId xmlns="" xmlns:a16="http://schemas.microsoft.com/office/drawing/2014/main" id="{DF9AD32D-FF05-44F4-BD4D-9CEE89B71EB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 xmlns:a16="http://schemas.microsoft.com/office/drawing/2014/main" id="{92267C38-879A-4E99-9B50-355A5075F4A6}"/>
              </a:ext>
            </a:extLst>
          </p:cNvPr>
          <p:cNvSpPr>
            <a:spLocks noGrp="1"/>
          </p:cNvSpPr>
          <p:nvPr>
            <p:ph type="title"/>
          </p:nvPr>
        </p:nvSpPr>
        <p:spPr>
          <a:xfrm>
            <a:off x="2524126" y="955040"/>
            <a:ext cx="7112245" cy="4702810"/>
          </a:xfrm>
        </p:spPr>
        <p:txBody>
          <a:bodyPr vert="horz" lIns="91440" tIns="45720" rIns="91440" bIns="45720" rtlCol="0" anchor="ctr">
            <a:noAutofit/>
          </a:bodyPr>
          <a:lstStyle/>
          <a:p>
            <a:pPr algn="ctr"/>
            <a:r>
              <a:rPr lang="en-US" sz="2400" dirty="0">
                <a:solidFill>
                  <a:schemeClr val="bg1">
                    <a:lumMod val="95000"/>
                    <a:lumOff val="5000"/>
                  </a:schemeClr>
                </a:solidFill>
              </a:rPr>
              <a:t>Η </a:t>
            </a:r>
            <a:r>
              <a:rPr lang="en-US" sz="2400" dirty="0" err="1">
                <a:solidFill>
                  <a:schemeClr val="bg1">
                    <a:lumMod val="95000"/>
                    <a:lumOff val="5000"/>
                  </a:schemeClr>
                </a:solidFill>
              </a:rPr>
              <a:t>ρητορική</a:t>
            </a:r>
            <a:r>
              <a:rPr lang="en-US" sz="2400" dirty="0">
                <a:solidFill>
                  <a:schemeClr val="bg1">
                    <a:lumMod val="95000"/>
                    <a:lumOff val="5000"/>
                  </a:schemeClr>
                </a:solidFill>
              </a:rPr>
              <a:t> </a:t>
            </a:r>
            <a:r>
              <a:rPr lang="en-US" sz="2400" dirty="0" err="1">
                <a:solidFill>
                  <a:schemeClr val="bg1">
                    <a:lumMod val="95000"/>
                    <a:lumOff val="5000"/>
                  </a:schemeClr>
                </a:solidFill>
              </a:rPr>
              <a:t>ως</a:t>
            </a:r>
            <a:r>
              <a:rPr lang="en-US" sz="2400" dirty="0">
                <a:solidFill>
                  <a:schemeClr val="bg1">
                    <a:lumMod val="95000"/>
                    <a:lumOff val="5000"/>
                  </a:schemeClr>
                </a:solidFill>
              </a:rPr>
              <a:t> </a:t>
            </a:r>
            <a:r>
              <a:rPr lang="en-US" sz="2400" dirty="0" err="1">
                <a:solidFill>
                  <a:schemeClr val="bg1">
                    <a:lumMod val="95000"/>
                    <a:lumOff val="5000"/>
                  </a:schemeClr>
                </a:solidFill>
              </a:rPr>
              <a:t>οργ</a:t>
            </a:r>
            <a:r>
              <a:rPr lang="en-US" sz="2400" dirty="0">
                <a:solidFill>
                  <a:schemeClr val="bg1">
                    <a:lumMod val="95000"/>
                    <a:lumOff val="5000"/>
                  </a:schemeClr>
                </a:solidFill>
              </a:rPr>
              <a:t>ανωμένη τέχνη αποτελεί δημιούργημα του 5ου αι. π.Χ. Η </a:t>
            </a:r>
            <a:r>
              <a:rPr lang="en-US" sz="2400" dirty="0" err="1">
                <a:solidFill>
                  <a:schemeClr val="bg1">
                    <a:lumMod val="95000"/>
                    <a:lumOff val="5000"/>
                  </a:schemeClr>
                </a:solidFill>
              </a:rPr>
              <a:t>τέχνη</a:t>
            </a:r>
            <a:r>
              <a:rPr lang="en-US" sz="2400" dirty="0">
                <a:solidFill>
                  <a:schemeClr val="bg1">
                    <a:lumMod val="95000"/>
                    <a:lumOff val="5000"/>
                  </a:schemeClr>
                </a:solidFill>
              </a:rPr>
              <a:t> </a:t>
            </a:r>
            <a:r>
              <a:rPr lang="en-US" sz="2400" dirty="0" err="1">
                <a:solidFill>
                  <a:schemeClr val="bg1">
                    <a:lumMod val="95000"/>
                    <a:lumOff val="5000"/>
                  </a:schemeClr>
                </a:solidFill>
              </a:rPr>
              <a:t>του</a:t>
            </a:r>
            <a:r>
              <a:rPr lang="en-US" sz="2400" dirty="0">
                <a:solidFill>
                  <a:schemeClr val="bg1">
                    <a:lumMod val="95000"/>
                    <a:lumOff val="5000"/>
                  </a:schemeClr>
                </a:solidFill>
              </a:rPr>
              <a:t> </a:t>
            </a:r>
            <a:r>
              <a:rPr lang="en-US" sz="2400" dirty="0" err="1">
                <a:solidFill>
                  <a:schemeClr val="bg1">
                    <a:lumMod val="95000"/>
                    <a:lumOff val="5000"/>
                  </a:schemeClr>
                </a:solidFill>
              </a:rPr>
              <a:t>έντεχνου</a:t>
            </a:r>
            <a:r>
              <a:rPr lang="en-US" sz="2400" dirty="0">
                <a:solidFill>
                  <a:schemeClr val="bg1">
                    <a:lumMod val="95000"/>
                    <a:lumOff val="5000"/>
                  </a:schemeClr>
                </a:solidFill>
              </a:rPr>
              <a:t> </a:t>
            </a:r>
            <a:r>
              <a:rPr lang="en-US" sz="2400" dirty="0" err="1">
                <a:solidFill>
                  <a:schemeClr val="bg1">
                    <a:lumMod val="95000"/>
                    <a:lumOff val="5000"/>
                  </a:schemeClr>
                </a:solidFill>
              </a:rPr>
              <a:t>δημόσιου</a:t>
            </a:r>
            <a:r>
              <a:rPr lang="en-US" sz="2400" dirty="0">
                <a:solidFill>
                  <a:schemeClr val="bg1">
                    <a:lumMod val="95000"/>
                    <a:lumOff val="5000"/>
                  </a:schemeClr>
                </a:solidFill>
              </a:rPr>
              <a:t> </a:t>
            </a:r>
            <a:r>
              <a:rPr lang="en-US" sz="2400" dirty="0" err="1">
                <a:solidFill>
                  <a:schemeClr val="bg1">
                    <a:lumMod val="95000"/>
                    <a:lumOff val="5000"/>
                  </a:schemeClr>
                </a:solidFill>
              </a:rPr>
              <a:t>λόγου</a:t>
            </a:r>
            <a:r>
              <a:rPr lang="en-US" sz="2400" dirty="0">
                <a:solidFill>
                  <a:schemeClr val="bg1">
                    <a:lumMod val="95000"/>
                    <a:lumOff val="5000"/>
                  </a:schemeClr>
                </a:solidFill>
              </a:rPr>
              <a:t> </a:t>
            </a:r>
            <a:r>
              <a:rPr lang="en-US" sz="2400" dirty="0" err="1">
                <a:solidFill>
                  <a:schemeClr val="bg1">
                    <a:lumMod val="95000"/>
                    <a:lumOff val="5000"/>
                  </a:schemeClr>
                </a:solidFill>
              </a:rPr>
              <a:t>σχετίζεται</a:t>
            </a:r>
            <a:r>
              <a:rPr lang="en-US" sz="2400" dirty="0">
                <a:solidFill>
                  <a:schemeClr val="bg1">
                    <a:lumMod val="95000"/>
                    <a:lumOff val="5000"/>
                  </a:schemeClr>
                </a:solidFill>
              </a:rPr>
              <a:t> άμεσα με </a:t>
            </a:r>
            <a:r>
              <a:rPr lang="en-US" sz="2400" dirty="0" err="1">
                <a:solidFill>
                  <a:schemeClr val="bg1">
                    <a:lumMod val="95000"/>
                    <a:lumOff val="5000"/>
                  </a:schemeClr>
                </a:solidFill>
              </a:rPr>
              <a:t>τη</a:t>
            </a:r>
            <a:r>
              <a:rPr lang="en-US" sz="2400" dirty="0">
                <a:solidFill>
                  <a:schemeClr val="bg1">
                    <a:lumMod val="95000"/>
                    <a:lumOff val="5000"/>
                  </a:schemeClr>
                </a:solidFill>
              </a:rPr>
              <a:t> </a:t>
            </a:r>
            <a:r>
              <a:rPr lang="en-US" sz="2400" dirty="0" err="1" smtClean="0">
                <a:solidFill>
                  <a:schemeClr val="bg1">
                    <a:lumMod val="95000"/>
                    <a:lumOff val="5000"/>
                  </a:schemeClr>
                </a:solidFill>
              </a:rPr>
              <a:t>δημοκρατία</a:t>
            </a:r>
            <a:r>
              <a:rPr lang="el-GR" sz="2400" dirty="0" smtClean="0">
                <a:solidFill>
                  <a:schemeClr val="bg1">
                    <a:lumMod val="95000"/>
                    <a:lumOff val="5000"/>
                  </a:schemeClr>
                </a:solidFill>
              </a:rPr>
              <a:t>,</a:t>
            </a:r>
            <a:r>
              <a:rPr lang="en-US" sz="2400" dirty="0" smtClean="0">
                <a:solidFill>
                  <a:schemeClr val="bg1">
                    <a:lumMod val="95000"/>
                    <a:lumOff val="5000"/>
                  </a:schemeClr>
                </a:solidFill>
              </a:rPr>
              <a:t> </a:t>
            </a:r>
            <a:r>
              <a:rPr lang="en-US" sz="2400" dirty="0">
                <a:solidFill>
                  <a:schemeClr val="bg1">
                    <a:lumMod val="95000"/>
                    <a:lumOff val="5000"/>
                  </a:schemeClr>
                </a:solidFill>
              </a:rPr>
              <a:t>όπως αυτή διαμορφώθηκε κυρίως στην Αθήνα </a:t>
            </a:r>
            <a:r>
              <a:rPr lang="en-US" sz="2400" dirty="0" err="1">
                <a:solidFill>
                  <a:schemeClr val="bg1">
                    <a:lumMod val="95000"/>
                    <a:lumOff val="5000"/>
                  </a:schemeClr>
                </a:solidFill>
              </a:rPr>
              <a:t>και</a:t>
            </a:r>
            <a:r>
              <a:rPr lang="en-US" sz="2400" dirty="0">
                <a:solidFill>
                  <a:schemeClr val="bg1">
                    <a:lumMod val="95000"/>
                    <a:lumOff val="5000"/>
                  </a:schemeClr>
                </a:solidFill>
              </a:rPr>
              <a:t> </a:t>
            </a:r>
            <a:r>
              <a:rPr lang="el-GR" sz="2800" dirty="0" smtClean="0">
                <a:solidFill>
                  <a:schemeClr val="bg1">
                    <a:lumMod val="95000"/>
                    <a:lumOff val="5000"/>
                  </a:schemeClr>
                </a:solidFill>
                <a:latin typeface="Calibri" pitchFamily="34" charset="0"/>
                <a:cs typeface="Calibri" pitchFamily="34" charset="0"/>
              </a:rPr>
              <a:t>σ</a:t>
            </a:r>
            <a:r>
              <a:rPr lang="en-US" sz="2800" dirty="0" err="1" smtClean="0">
                <a:solidFill>
                  <a:schemeClr val="bg1">
                    <a:lumMod val="95000"/>
                    <a:lumOff val="5000"/>
                  </a:schemeClr>
                </a:solidFill>
                <a:latin typeface="Calibri" pitchFamily="34" charset="0"/>
                <a:cs typeface="Calibri" pitchFamily="34" charset="0"/>
              </a:rPr>
              <a:t>τις</a:t>
            </a:r>
            <a:r>
              <a:rPr lang="en-US" sz="2800" dirty="0" smtClean="0">
                <a:solidFill>
                  <a:schemeClr val="bg1">
                    <a:lumMod val="95000"/>
                    <a:lumOff val="5000"/>
                  </a:schemeClr>
                </a:solidFill>
                <a:latin typeface="Calibri" pitchFamily="34" charset="0"/>
                <a:cs typeface="Calibri" pitchFamily="34" charset="0"/>
              </a:rPr>
              <a:t> </a:t>
            </a:r>
            <a:r>
              <a:rPr lang="en-US" sz="2800" dirty="0">
                <a:solidFill>
                  <a:schemeClr val="bg1">
                    <a:lumMod val="95000"/>
                    <a:lumOff val="5000"/>
                  </a:schemeClr>
                </a:solidFill>
                <a:latin typeface="Calibri" pitchFamily="34" charset="0"/>
                <a:cs typeface="Calibri" pitchFamily="34" charset="0"/>
              </a:rPr>
              <a:t>πόλεις της Σικελίας. </a:t>
            </a:r>
            <a:r>
              <a:rPr lang="en-US" sz="2800" dirty="0" err="1">
                <a:solidFill>
                  <a:schemeClr val="bg1">
                    <a:lumMod val="95000"/>
                    <a:lumOff val="5000"/>
                  </a:schemeClr>
                </a:solidFill>
                <a:latin typeface="Calibri" pitchFamily="34" charset="0"/>
                <a:cs typeface="Calibri" pitchFamily="34" charset="0"/>
              </a:rPr>
              <a:t>Kάθε</a:t>
            </a:r>
            <a:r>
              <a:rPr lang="en-US" sz="2800" dirty="0">
                <a:solidFill>
                  <a:schemeClr val="bg1">
                    <a:lumMod val="95000"/>
                    <a:lumOff val="5000"/>
                  </a:schemeClr>
                </a:solidFill>
                <a:latin typeface="Calibri" pitchFamily="34" charset="0"/>
                <a:cs typeface="Calibri" pitchFamily="34" charset="0"/>
              </a:rPr>
              <a:t> </a:t>
            </a:r>
            <a:r>
              <a:rPr lang="en-US" sz="2800" dirty="0" err="1">
                <a:solidFill>
                  <a:schemeClr val="bg1">
                    <a:lumMod val="95000"/>
                    <a:lumOff val="5000"/>
                  </a:schemeClr>
                </a:solidFill>
                <a:latin typeface="Calibri" pitchFamily="34" charset="0"/>
                <a:cs typeface="Calibri" pitchFamily="34" charset="0"/>
              </a:rPr>
              <a:t>συμμετοχή</a:t>
            </a:r>
            <a:r>
              <a:rPr lang="en-US" sz="2800" dirty="0">
                <a:solidFill>
                  <a:schemeClr val="bg1">
                    <a:lumMod val="95000"/>
                    <a:lumOff val="5000"/>
                  </a:schemeClr>
                </a:solidFill>
                <a:latin typeface="Calibri" pitchFamily="34" charset="0"/>
                <a:cs typeface="Calibri" pitchFamily="34" charset="0"/>
              </a:rPr>
              <a:t> </a:t>
            </a:r>
            <a:r>
              <a:rPr lang="en-US" sz="2800" dirty="0" err="1">
                <a:solidFill>
                  <a:schemeClr val="bg1">
                    <a:lumMod val="95000"/>
                    <a:lumOff val="5000"/>
                  </a:schemeClr>
                </a:solidFill>
                <a:latin typeface="Calibri" pitchFamily="34" charset="0"/>
                <a:cs typeface="Calibri" pitchFamily="34" charset="0"/>
              </a:rPr>
              <a:t>στα</a:t>
            </a:r>
            <a:r>
              <a:rPr lang="en-US" sz="2800" dirty="0">
                <a:solidFill>
                  <a:schemeClr val="bg1">
                    <a:lumMod val="95000"/>
                    <a:lumOff val="5000"/>
                  </a:schemeClr>
                </a:solidFill>
                <a:latin typeface="Calibri" pitchFamily="34" charset="0"/>
                <a:cs typeface="Calibri" pitchFamily="34" charset="0"/>
              </a:rPr>
              <a:t> κοινά, δηλαδή στην εκκλησία του δήμου </a:t>
            </a:r>
            <a:r>
              <a:rPr lang="en-US" sz="2800" dirty="0" err="1">
                <a:solidFill>
                  <a:schemeClr val="bg1">
                    <a:lumMod val="95000"/>
                    <a:lumOff val="5000"/>
                  </a:schemeClr>
                </a:solidFill>
                <a:latin typeface="Calibri" pitchFamily="34" charset="0"/>
                <a:cs typeface="Calibri" pitchFamily="34" charset="0"/>
              </a:rPr>
              <a:t>και</a:t>
            </a:r>
            <a:r>
              <a:rPr lang="en-US" sz="2800" dirty="0">
                <a:solidFill>
                  <a:schemeClr val="bg1">
                    <a:lumMod val="95000"/>
                    <a:lumOff val="5000"/>
                  </a:schemeClr>
                </a:solidFill>
                <a:latin typeface="Calibri" pitchFamily="34" charset="0"/>
                <a:cs typeface="Calibri" pitchFamily="34" charset="0"/>
              </a:rPr>
              <a:t> </a:t>
            </a:r>
            <a:r>
              <a:rPr lang="el-GR" sz="2800" dirty="0" smtClean="0">
                <a:solidFill>
                  <a:schemeClr val="bg1">
                    <a:lumMod val="95000"/>
                    <a:lumOff val="5000"/>
                  </a:schemeClr>
                </a:solidFill>
                <a:latin typeface="Calibri" pitchFamily="34" charset="0"/>
                <a:cs typeface="Calibri" pitchFamily="34" charset="0"/>
              </a:rPr>
              <a:t>σ</a:t>
            </a:r>
            <a:r>
              <a:rPr lang="en-US" sz="2800" dirty="0" err="1" smtClean="0">
                <a:solidFill>
                  <a:schemeClr val="bg1">
                    <a:lumMod val="95000"/>
                    <a:lumOff val="5000"/>
                  </a:schemeClr>
                </a:solidFill>
                <a:latin typeface="Calibri" pitchFamily="34" charset="0"/>
                <a:cs typeface="Calibri" pitchFamily="34" charset="0"/>
              </a:rPr>
              <a:t>τα</a:t>
            </a:r>
            <a:r>
              <a:rPr lang="en-US" sz="2800" dirty="0" smtClean="0">
                <a:solidFill>
                  <a:schemeClr val="bg1">
                    <a:lumMod val="95000"/>
                    <a:lumOff val="5000"/>
                  </a:schemeClr>
                </a:solidFill>
                <a:latin typeface="Calibri" pitchFamily="34" charset="0"/>
                <a:cs typeface="Calibri" pitchFamily="34" charset="0"/>
              </a:rPr>
              <a:t> </a:t>
            </a:r>
            <a:r>
              <a:rPr lang="en-US" sz="2800" dirty="0">
                <a:solidFill>
                  <a:schemeClr val="bg1">
                    <a:lumMod val="95000"/>
                    <a:lumOff val="5000"/>
                  </a:schemeClr>
                </a:solidFill>
                <a:latin typeface="Calibri" pitchFamily="34" charset="0"/>
                <a:cs typeface="Calibri" pitchFamily="34" charset="0"/>
              </a:rPr>
              <a:t>δικαστήρια, προϋ</a:t>
            </a:r>
            <a:r>
              <a:rPr lang="el-GR" sz="2800" dirty="0">
                <a:solidFill>
                  <a:schemeClr val="bg1">
                    <a:lumMod val="95000"/>
                    <a:lumOff val="5000"/>
                  </a:schemeClr>
                </a:solidFill>
                <a:latin typeface="Calibri" pitchFamily="34" charset="0"/>
                <a:cs typeface="Calibri" pitchFamily="34" charset="0"/>
              </a:rPr>
              <a:t>πέ</a:t>
            </a:r>
            <a:r>
              <a:rPr lang="en-US" sz="2800" dirty="0" err="1">
                <a:solidFill>
                  <a:schemeClr val="bg1">
                    <a:lumMod val="95000"/>
                    <a:lumOff val="5000"/>
                  </a:schemeClr>
                </a:solidFill>
                <a:latin typeface="Calibri" pitchFamily="34" charset="0"/>
                <a:cs typeface="Calibri" pitchFamily="34" charset="0"/>
              </a:rPr>
              <a:t>θετε</a:t>
            </a:r>
            <a:r>
              <a:rPr lang="en-US" sz="2800" dirty="0">
                <a:solidFill>
                  <a:schemeClr val="bg1">
                    <a:lumMod val="95000"/>
                    <a:lumOff val="5000"/>
                  </a:schemeClr>
                </a:solidFill>
                <a:latin typeface="Calibri" pitchFamily="34" charset="0"/>
                <a:cs typeface="Calibri" pitchFamily="34" charset="0"/>
              </a:rPr>
              <a:t> ρητορική δεινότητα εκ μέρους των πολιτών. </a:t>
            </a:r>
            <a:r>
              <a:rPr lang="el-GR" sz="2800" dirty="0">
                <a:solidFill>
                  <a:schemeClr val="bg1">
                    <a:lumMod val="95000"/>
                    <a:lumOff val="5000"/>
                  </a:schemeClr>
                </a:solidFill>
                <a:latin typeface="Calibri" pitchFamily="34" charset="0"/>
                <a:cs typeface="Calibri" pitchFamily="34" charset="0"/>
              </a:rPr>
              <a:t>Συνεπώς</a:t>
            </a:r>
            <a:r>
              <a:rPr lang="en-US" sz="2400" dirty="0">
                <a:solidFill>
                  <a:schemeClr val="bg1">
                    <a:lumMod val="95000"/>
                    <a:lumOff val="5000"/>
                  </a:schemeClr>
                </a:solidFill>
              </a:rPr>
              <a:t>, η ρητορική έγινε σταδιακά αντικείμενο διδασκαλίας, κυρίως για όσους επεδίωκαν </a:t>
            </a:r>
            <a:r>
              <a:rPr lang="en-US" sz="2400" dirty="0" err="1">
                <a:solidFill>
                  <a:schemeClr val="bg1">
                    <a:lumMod val="95000"/>
                    <a:lumOff val="5000"/>
                  </a:schemeClr>
                </a:solidFill>
              </a:rPr>
              <a:t>να</a:t>
            </a:r>
            <a:r>
              <a:rPr lang="en-US" sz="2400" dirty="0">
                <a:solidFill>
                  <a:schemeClr val="bg1">
                    <a:lumMod val="95000"/>
                    <a:lumOff val="5000"/>
                  </a:schemeClr>
                </a:solidFill>
              </a:rPr>
              <a:t> </a:t>
            </a:r>
            <a:r>
              <a:rPr lang="en-US" sz="2400" dirty="0" err="1" smtClean="0">
                <a:solidFill>
                  <a:schemeClr val="bg1">
                    <a:lumMod val="95000"/>
                    <a:lumOff val="5000"/>
                  </a:schemeClr>
                </a:solidFill>
              </a:rPr>
              <a:t>αναδειχ</a:t>
            </a:r>
            <a:r>
              <a:rPr lang="el-GR" sz="2400" dirty="0" smtClean="0">
                <a:solidFill>
                  <a:schemeClr val="bg1">
                    <a:lumMod val="95000"/>
                    <a:lumOff val="5000"/>
                  </a:schemeClr>
                </a:solidFill>
              </a:rPr>
              <a:t>θ</a:t>
            </a:r>
            <a:r>
              <a:rPr lang="en-US" sz="2400" dirty="0" err="1" smtClean="0">
                <a:solidFill>
                  <a:schemeClr val="bg1">
                    <a:lumMod val="95000"/>
                    <a:lumOff val="5000"/>
                  </a:schemeClr>
                </a:solidFill>
              </a:rPr>
              <a:t>ούν</a:t>
            </a:r>
            <a:r>
              <a:rPr lang="en-US" sz="2400" dirty="0" smtClean="0">
                <a:solidFill>
                  <a:schemeClr val="bg1">
                    <a:lumMod val="95000"/>
                    <a:lumOff val="5000"/>
                  </a:schemeClr>
                </a:solidFill>
              </a:rPr>
              <a:t> </a:t>
            </a:r>
            <a:r>
              <a:rPr lang="en-US" sz="2400" dirty="0">
                <a:solidFill>
                  <a:schemeClr val="bg1">
                    <a:lumMod val="95000"/>
                    <a:lumOff val="5000"/>
                  </a:schemeClr>
                </a:solidFill>
              </a:rPr>
              <a:t>στον πολιτικό στίβο, και γνώρισε μεγάλη ανάπτυξη στους κύκλους </a:t>
            </a:r>
            <a:r>
              <a:rPr lang="en-US" sz="2400" dirty="0" err="1">
                <a:solidFill>
                  <a:schemeClr val="bg1">
                    <a:lumMod val="95000"/>
                    <a:lumOff val="5000"/>
                  </a:schemeClr>
                </a:solidFill>
              </a:rPr>
              <a:t>των</a:t>
            </a:r>
            <a:r>
              <a:rPr lang="en-US" sz="2400" dirty="0">
                <a:solidFill>
                  <a:schemeClr val="bg1">
                    <a:lumMod val="95000"/>
                    <a:lumOff val="5000"/>
                  </a:schemeClr>
                </a:solidFill>
              </a:rPr>
              <a:t> </a:t>
            </a:r>
            <a:r>
              <a:rPr lang="en-US" sz="2400" dirty="0" err="1" smtClean="0">
                <a:solidFill>
                  <a:schemeClr val="bg1">
                    <a:lumMod val="95000"/>
                    <a:lumOff val="5000"/>
                  </a:schemeClr>
                </a:solidFill>
              </a:rPr>
              <a:t>σοφιστών</a:t>
            </a:r>
            <a:r>
              <a:rPr lang="el-GR" sz="2400" dirty="0" smtClean="0">
                <a:solidFill>
                  <a:schemeClr val="bg1">
                    <a:lumMod val="95000"/>
                    <a:lumOff val="5000"/>
                  </a:schemeClr>
                </a:solidFill>
              </a:rPr>
              <a:t>.</a:t>
            </a:r>
            <a:endParaRPr lang="en-US" sz="2400" dirty="0">
              <a:solidFill>
                <a:schemeClr val="bg1">
                  <a:lumMod val="95000"/>
                  <a:lumOff val="5000"/>
                </a:schemeClr>
              </a:solidFill>
            </a:endParaRPr>
          </a:p>
        </p:txBody>
      </p:sp>
    </p:spTree>
    <p:extLst>
      <p:ext uri="{BB962C8B-B14F-4D97-AF65-F5344CB8AC3E}">
        <p14:creationId xmlns="" xmlns:p14="http://schemas.microsoft.com/office/powerpoint/2010/main" val="32246015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 xmlns:a16="http://schemas.microsoft.com/office/drawing/2014/main" id="{15911E3A-C35B-4EF7-A355-B84E9A14A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9" name="Group 18">
            <a:extLst>
              <a:ext uri="{FF2B5EF4-FFF2-40B4-BE49-F238E27FC236}">
                <a16:creationId xmlns="" xmlns:a16="http://schemas.microsoft.com/office/drawing/2014/main" id="{E21ADB3D-AD65-44B4-847D-5E90E90A5D1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417514" y="0"/>
            <a:ext cx="12584115" cy="6853238"/>
            <a:chOff x="-417513" y="0"/>
            <a:chExt cx="12584114" cy="6853238"/>
          </a:xfrm>
        </p:grpSpPr>
        <p:sp>
          <p:nvSpPr>
            <p:cNvPr id="20" name="Freeform 5">
              <a:extLst>
                <a:ext uri="{FF2B5EF4-FFF2-40B4-BE49-F238E27FC236}">
                  <a16:creationId xmlns="" xmlns:a16="http://schemas.microsoft.com/office/drawing/2014/main" id="{CF580C70-814C-4845-B645-919BFFBD16B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1" name="Freeform 6">
              <a:extLst>
                <a:ext uri="{FF2B5EF4-FFF2-40B4-BE49-F238E27FC236}">
                  <a16:creationId xmlns="" xmlns:a16="http://schemas.microsoft.com/office/drawing/2014/main" id="{34D7BF57-4CAA-45B2-9EF0-0AA1FCF70B16}"/>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2" name="Freeform 7">
              <a:extLst>
                <a:ext uri="{FF2B5EF4-FFF2-40B4-BE49-F238E27FC236}">
                  <a16:creationId xmlns="" xmlns:a16="http://schemas.microsoft.com/office/drawing/2014/main" id="{7886F306-C03A-40C6-8FD5-DCE3D4595D6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3" name="Freeform 8">
              <a:extLst>
                <a:ext uri="{FF2B5EF4-FFF2-40B4-BE49-F238E27FC236}">
                  <a16:creationId xmlns="" xmlns:a16="http://schemas.microsoft.com/office/drawing/2014/main" id="{2FDC9A36-C7C3-47D7-A64E-ED25C47EC704}"/>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24" name="Freeform 9">
              <a:extLst>
                <a:ext uri="{FF2B5EF4-FFF2-40B4-BE49-F238E27FC236}">
                  <a16:creationId xmlns="" xmlns:a16="http://schemas.microsoft.com/office/drawing/2014/main" id="{BB19BC37-158A-43DC-9A9E-E45CC71954D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25" name="Freeform 10">
              <a:extLst>
                <a:ext uri="{FF2B5EF4-FFF2-40B4-BE49-F238E27FC236}">
                  <a16:creationId xmlns="" xmlns:a16="http://schemas.microsoft.com/office/drawing/2014/main" id="{077654CC-108F-48D5-B5E9-437F164F52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26" name="Freeform 11">
              <a:extLst>
                <a:ext uri="{FF2B5EF4-FFF2-40B4-BE49-F238E27FC236}">
                  <a16:creationId xmlns="" xmlns:a16="http://schemas.microsoft.com/office/drawing/2014/main" id="{A3CF3A63-1C1E-4E85-A78A-FDC16431E3A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7" name="Freeform 12">
              <a:extLst>
                <a:ext uri="{FF2B5EF4-FFF2-40B4-BE49-F238E27FC236}">
                  <a16:creationId xmlns="" xmlns:a16="http://schemas.microsoft.com/office/drawing/2014/main" id="{8740FC9A-72DD-4D9B-BA25-1CCED135240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8" name="Freeform 13">
              <a:extLst>
                <a:ext uri="{FF2B5EF4-FFF2-40B4-BE49-F238E27FC236}">
                  <a16:creationId xmlns="" xmlns:a16="http://schemas.microsoft.com/office/drawing/2014/main" id="{7FBF5743-F2AE-4D0D-BCD1-01F7686D012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9" name="Freeform 14">
              <a:extLst>
                <a:ext uri="{FF2B5EF4-FFF2-40B4-BE49-F238E27FC236}">
                  <a16:creationId xmlns="" xmlns:a16="http://schemas.microsoft.com/office/drawing/2014/main" id="{CED32316-D4F7-4795-BBE0-DEBB60E27CE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0" name="Freeform 15">
              <a:extLst>
                <a:ext uri="{FF2B5EF4-FFF2-40B4-BE49-F238E27FC236}">
                  <a16:creationId xmlns="" xmlns:a16="http://schemas.microsoft.com/office/drawing/2014/main" id="{583B23C9-B9B7-4E93-9538-CBE316F83FD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1" name="Freeform 16">
              <a:extLst>
                <a:ext uri="{FF2B5EF4-FFF2-40B4-BE49-F238E27FC236}">
                  <a16:creationId xmlns="" xmlns:a16="http://schemas.microsoft.com/office/drawing/2014/main" id="{5B144260-9F2C-4ADB-A37C-1CFB4B428B1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2" name="Freeform 17">
              <a:extLst>
                <a:ext uri="{FF2B5EF4-FFF2-40B4-BE49-F238E27FC236}">
                  <a16:creationId xmlns="" xmlns:a16="http://schemas.microsoft.com/office/drawing/2014/main" id="{53FF918D-79D3-4F55-A68C-0DD5880DABDF}"/>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3" name="Freeform 18">
              <a:extLst>
                <a:ext uri="{FF2B5EF4-FFF2-40B4-BE49-F238E27FC236}">
                  <a16:creationId xmlns="" xmlns:a16="http://schemas.microsoft.com/office/drawing/2014/main" id="{B9FC1440-933F-44FE-8D77-4827DD0F99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4" name="Freeform 19">
              <a:extLst>
                <a:ext uri="{FF2B5EF4-FFF2-40B4-BE49-F238E27FC236}">
                  <a16:creationId xmlns="" xmlns:a16="http://schemas.microsoft.com/office/drawing/2014/main" id="{0F67F308-A67C-4D2E-B081-59BB31D8EC5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5" name="Freeform 20">
              <a:extLst>
                <a:ext uri="{FF2B5EF4-FFF2-40B4-BE49-F238E27FC236}">
                  <a16:creationId xmlns="" xmlns:a16="http://schemas.microsoft.com/office/drawing/2014/main" id="{80112F01-90EB-4AEC-A39C-5C6875FFB99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36" name="Freeform 21">
              <a:extLst>
                <a:ext uri="{FF2B5EF4-FFF2-40B4-BE49-F238E27FC236}">
                  <a16:creationId xmlns="" xmlns:a16="http://schemas.microsoft.com/office/drawing/2014/main" id="{893F6B05-90EB-4C75-A0F0-C7247553BD8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37" name="Freeform 22">
              <a:extLst>
                <a:ext uri="{FF2B5EF4-FFF2-40B4-BE49-F238E27FC236}">
                  <a16:creationId xmlns="" xmlns:a16="http://schemas.microsoft.com/office/drawing/2014/main" id="{227B563B-E0C0-4D81-966D-B5E2DBAAE8B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8" name="Freeform 23">
              <a:extLst>
                <a:ext uri="{FF2B5EF4-FFF2-40B4-BE49-F238E27FC236}">
                  <a16:creationId xmlns="" xmlns:a16="http://schemas.microsoft.com/office/drawing/2014/main" id="{130DF93D-D1FF-477A-BDCE-C8B01C3B476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9" name="Freeform 24">
              <a:extLst>
                <a:ext uri="{FF2B5EF4-FFF2-40B4-BE49-F238E27FC236}">
                  <a16:creationId xmlns="" xmlns:a16="http://schemas.microsoft.com/office/drawing/2014/main" id="{44ED67A1-C6FE-4AC8-8473-11DAC03DCD3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0" name="Freeform 25">
              <a:extLst>
                <a:ext uri="{FF2B5EF4-FFF2-40B4-BE49-F238E27FC236}">
                  <a16:creationId xmlns="" xmlns:a16="http://schemas.microsoft.com/office/drawing/2014/main" id="{213A54F3-15FA-4C8F-8ABF-CE77E721965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42" name="Group 41">
            <a:extLst>
              <a:ext uri="{FF2B5EF4-FFF2-40B4-BE49-F238E27FC236}">
                <a16:creationId xmlns="" xmlns:a16="http://schemas.microsoft.com/office/drawing/2014/main" id="{5F8A7F7F-DD1A-4F41-98AC-B9CE2A620C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800146" y="1699589"/>
            <a:ext cx="3674476" cy="3470421"/>
            <a:chOff x="697883" y="1816768"/>
            <a:chExt cx="3674476" cy="3470421"/>
          </a:xfrm>
        </p:grpSpPr>
        <p:sp>
          <p:nvSpPr>
            <p:cNvPr id="43" name="Rectangle 42">
              <a:extLst>
                <a:ext uri="{FF2B5EF4-FFF2-40B4-BE49-F238E27FC236}">
                  <a16:creationId xmlns="" xmlns:a16="http://schemas.microsoft.com/office/drawing/2014/main" id="{CEF47228-EB7C-4EBA-BE01-DA6CB2410289}"/>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Isosceles Triangle 22">
              <a:extLst>
                <a:ext uri="{FF2B5EF4-FFF2-40B4-BE49-F238E27FC236}">
                  <a16:creationId xmlns="" xmlns:a16="http://schemas.microsoft.com/office/drawing/2014/main" id="{3D2FD25A-EFFD-4F5C-9258-981F5907DE2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44">
              <a:extLst>
                <a:ext uri="{FF2B5EF4-FFF2-40B4-BE49-F238E27FC236}">
                  <a16:creationId xmlns="" xmlns:a16="http://schemas.microsoft.com/office/drawing/2014/main" id="{DCF573BC-A06F-4036-A3A8-9D07DDE6225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 xmlns:a16="http://schemas.microsoft.com/office/drawing/2014/main" id="{AAB14B6E-F32A-4154-90BA-B8A8B6DBDC60}"/>
              </a:ext>
            </a:extLst>
          </p:cNvPr>
          <p:cNvSpPr>
            <a:spLocks noGrp="1"/>
          </p:cNvSpPr>
          <p:nvPr>
            <p:ph type="title"/>
          </p:nvPr>
        </p:nvSpPr>
        <p:spPr>
          <a:xfrm>
            <a:off x="904877" y="2415326"/>
            <a:ext cx="3451731" cy="2399869"/>
          </a:xfrm>
        </p:spPr>
        <p:txBody>
          <a:bodyPr>
            <a:normAutofit fontScale="90000"/>
          </a:bodyPr>
          <a:lstStyle/>
          <a:p>
            <a:pPr algn="ctr"/>
            <a:r>
              <a:rPr lang="el-GR" sz="4000" b="1">
                <a:solidFill>
                  <a:srgbClr val="FFFFFF"/>
                </a:solidFill>
                <a:latin typeface="+mn-lt"/>
              </a:rPr>
              <a:t>ΕΚΠΑΙΔΕΥΣΗ ΣΤΗΝ ΑΘΗΝΑ του 5</a:t>
            </a:r>
            <a:r>
              <a:rPr lang="el-GR" sz="4000" b="1" baseline="30000">
                <a:solidFill>
                  <a:srgbClr val="FFFFFF"/>
                </a:solidFill>
                <a:latin typeface="+mn-lt"/>
              </a:rPr>
              <a:t>ΟΥ</a:t>
            </a:r>
            <a:r>
              <a:rPr lang="el-GR" sz="4000" b="1">
                <a:solidFill>
                  <a:srgbClr val="FFFFFF"/>
                </a:solidFill>
                <a:latin typeface="+mn-lt"/>
              </a:rPr>
              <a:t> π.Χ. αι. </a:t>
            </a:r>
            <a:endParaRPr lang="en-GB" sz="4000" b="1">
              <a:solidFill>
                <a:srgbClr val="FFFFFF"/>
              </a:solidFill>
              <a:latin typeface="+mn-lt"/>
            </a:endParaRPr>
          </a:p>
        </p:txBody>
      </p:sp>
      <p:sp>
        <p:nvSpPr>
          <p:cNvPr id="3" name="Content Placeholder 2">
            <a:extLst>
              <a:ext uri="{FF2B5EF4-FFF2-40B4-BE49-F238E27FC236}">
                <a16:creationId xmlns="" xmlns:a16="http://schemas.microsoft.com/office/drawing/2014/main" id="{BA2388E5-3764-4FFC-AFBF-ED3D145C999E}"/>
              </a:ext>
            </a:extLst>
          </p:cNvPr>
          <p:cNvSpPr>
            <a:spLocks noGrp="1"/>
          </p:cNvSpPr>
          <p:nvPr>
            <p:ph idx="1"/>
          </p:nvPr>
        </p:nvSpPr>
        <p:spPr>
          <a:xfrm>
            <a:off x="4943474" y="266700"/>
            <a:ext cx="6600827" cy="6276340"/>
          </a:xfrm>
        </p:spPr>
        <p:txBody>
          <a:bodyPr anchor="ctr">
            <a:normAutofit fontScale="92500" lnSpcReduction="10000"/>
          </a:bodyPr>
          <a:lstStyle/>
          <a:p>
            <a:pPr marL="0" indent="0">
              <a:buNone/>
            </a:pPr>
            <a:r>
              <a:rPr lang="el-GR" sz="1900" b="1" dirty="0"/>
              <a:t>ΣΟΦΙΣΤΕΣ</a:t>
            </a:r>
            <a:r>
              <a:rPr lang="el-GR" sz="1800" b="1" dirty="0"/>
              <a:t>: </a:t>
            </a:r>
            <a:r>
              <a:rPr lang="el-GR" sz="1800" dirty="0"/>
              <a:t>Κεντρικό ρόλο στην εκπαίδευση των νέων και μελλοντικών πολιτικών της Αθήνας έπαιξαν οι Σοφιστές, η διδασκαλία των οποίων ήταν εξαιρετικά χρήσιμη για την πολιτική επιτυχία και αμείβονταν με υπέρογκα ποσά.</a:t>
            </a:r>
            <a:endParaRPr lang="en-GB" sz="1800" dirty="0"/>
          </a:p>
          <a:p>
            <a:pPr marL="0" indent="0">
              <a:buNone/>
            </a:pPr>
            <a:r>
              <a:rPr lang="el-GR" sz="1900" b="1" dirty="0"/>
              <a:t>ΚΥΡΙΟ ΠΕΡΙΕΧΟΜΕΝΟ ΤΗΣ ΔΙΔΑΣΚΑΛΙΑΣ ΤΩΝ ΣΟΦΙΣΤΩΝ</a:t>
            </a:r>
          </a:p>
          <a:p>
            <a:pPr marL="0" indent="0">
              <a:buNone/>
            </a:pPr>
            <a:r>
              <a:rPr lang="el-GR" sz="1800" b="1" dirty="0"/>
              <a:t>ΡΗΤΟΡΙΚΗ:  </a:t>
            </a:r>
            <a:r>
              <a:rPr lang="el-GR" sz="1800" dirty="0"/>
              <a:t>Ήταν σημαντική γιατί εντόπιζε τα υφολογικά και ρυθμικά χαρακτηριστικά της δύναμης της πειθούς και τα δίδασκε μεταφέροντάς τα στους πολιτικούς λόγους, έτσι ώστε να πετυχαίνουν οι πολιτικοί άνδρες την πλήρη συναίνεση. </a:t>
            </a:r>
          </a:p>
          <a:p>
            <a:pPr marL="0" indent="0">
              <a:buNone/>
            </a:pPr>
            <a:r>
              <a:rPr lang="el-GR" sz="1800" b="1" dirty="0"/>
              <a:t>ΔΙΑΛΕΚΤΙΚΗ: </a:t>
            </a:r>
            <a:r>
              <a:rPr lang="el-GR" sz="1800" dirty="0"/>
              <a:t>Η τεχνική συζήτησης για οποιαδήποτε θέση. Οι Σοφιστές μάθαιναν τους νέους να υποστηρίζουν τόσο μια θέση όσο και την αντίθετή της. Εξαιτίας αυτής της πρακτικής αρνούνταν να τοποθετηθούν υπέρ της μιας ή της άλλης θέσης και να αναγνωρίσουν αξία στην παραδοσιακή γνώση. </a:t>
            </a:r>
          </a:p>
          <a:p>
            <a:pPr marL="0" indent="0">
              <a:buNone/>
            </a:pPr>
            <a:r>
              <a:rPr lang="el-GR" sz="1800" b="1" dirty="0"/>
              <a:t>ΚΟΙΝΟΙ ΤΟΠΟΙ: </a:t>
            </a:r>
            <a:r>
              <a:rPr lang="el-GR" sz="1800" dirty="0"/>
              <a:t>Όσον αφορά τον ιδεολογικό προσανατολισμό των μαθητών τους σε ένα πνευματικό ρευστό περιβάλλον, οι Σοφιστές τους ασκούσαν να εντοπίζουν σε διάφορους λόγους και κείμενα τους «κοινούς τόπους», δηλαδή τις απλές εκείνες ιδέες που ήταν παρούσες λίγο πολύ παντού και, επομένως ήταν ευρέως διαδεδομένες, και τους τόπους αυτούς θα τους χρησιμοποιούσαν ως βάση για τη συγκρότηση πειστικών επιχειρημάτων. Έτσι, οι κοινοί τόποι που δεν ήταν ούτε αληθείς ούτε ψευδείς αποτέλεσαν ένα είδος καλουπιού των λόγων που εκφωνούνταν στην αγορά, ένα χώρο επεξεργασίας των στρατηγικών που ακολουθούσε όποιος εκφωνούσε λόγους στην Εκκλησία του </a:t>
            </a:r>
            <a:r>
              <a:rPr lang="el-GR" sz="1800" dirty="0" smtClean="0"/>
              <a:t>δήμου, στη Βουλή και στα δικαστήρια.</a:t>
            </a:r>
            <a:endParaRPr lang="en-GB" sz="1800" dirty="0"/>
          </a:p>
          <a:p>
            <a:endParaRPr lang="en-GB" sz="1400" dirty="0"/>
          </a:p>
        </p:txBody>
      </p:sp>
    </p:spTree>
    <p:extLst>
      <p:ext uri="{BB962C8B-B14F-4D97-AF65-F5344CB8AC3E}">
        <p14:creationId xmlns="" xmlns:p14="http://schemas.microsoft.com/office/powerpoint/2010/main" val="3055683818"/>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0C3CBC0A-FCE7-4FFC-B91A-3A63EB6BD317}"/>
              </a:ext>
            </a:extLst>
          </p:cNvPr>
          <p:cNvSpPr>
            <a:spLocks noGrp="1"/>
          </p:cNvSpPr>
          <p:nvPr>
            <p:ph type="title"/>
          </p:nvPr>
        </p:nvSpPr>
        <p:spPr>
          <a:xfrm>
            <a:off x="838201" y="963877"/>
            <a:ext cx="3494363" cy="4930246"/>
          </a:xfrm>
        </p:spPr>
        <p:txBody>
          <a:bodyPr>
            <a:normAutofit/>
          </a:bodyPr>
          <a:lstStyle/>
          <a:p>
            <a:pPr algn="r"/>
            <a:r>
              <a:rPr lang="el-GR" b="1">
                <a:solidFill>
                  <a:schemeClr val="accent1"/>
                </a:solidFill>
                <a:latin typeface="+mn-lt"/>
              </a:rPr>
              <a:t>ΣΟΦΙΣΤΕΣ ΚΑΙ ΠΟΛΙΤΙΚΗ ΙΔΕΟΛΟΓΙΑ</a:t>
            </a:r>
            <a:r>
              <a:rPr lang="en-GB">
                <a:solidFill>
                  <a:schemeClr val="accent1"/>
                </a:solidFill>
              </a:rPr>
              <a:t/>
            </a:r>
            <a:br>
              <a:rPr lang="en-GB">
                <a:solidFill>
                  <a:schemeClr val="accent1"/>
                </a:solidFill>
              </a:rPr>
            </a:br>
            <a:endParaRPr lang="en-GB">
              <a:solidFill>
                <a:schemeClr val="accent1"/>
              </a:solidFill>
            </a:endParaRPr>
          </a:p>
        </p:txBody>
      </p:sp>
      <p:sp>
        <p:nvSpPr>
          <p:cNvPr id="3" name="Content Placeholder 2">
            <a:extLst>
              <a:ext uri="{FF2B5EF4-FFF2-40B4-BE49-F238E27FC236}">
                <a16:creationId xmlns="" xmlns:a16="http://schemas.microsoft.com/office/drawing/2014/main" id="{4E56633F-8E94-403C-B98F-68C860418EF9}"/>
              </a:ext>
            </a:extLst>
          </p:cNvPr>
          <p:cNvSpPr>
            <a:spLocks noGrp="1"/>
          </p:cNvSpPr>
          <p:nvPr>
            <p:ph idx="1"/>
          </p:nvPr>
        </p:nvSpPr>
        <p:spPr>
          <a:xfrm>
            <a:off x="4775206" y="320040"/>
            <a:ext cx="6578595" cy="5989320"/>
          </a:xfrm>
        </p:spPr>
        <p:txBody>
          <a:bodyPr anchor="ctr">
            <a:normAutofit fontScale="25000" lnSpcReduction="20000"/>
          </a:bodyPr>
          <a:lstStyle/>
          <a:p>
            <a:endParaRPr lang="el-GR" sz="2400" b="1" dirty="0"/>
          </a:p>
          <a:p>
            <a:endParaRPr lang="el-GR" sz="2600" b="1" dirty="0"/>
          </a:p>
          <a:p>
            <a:endParaRPr lang="el-GR" sz="2600" b="1" dirty="0"/>
          </a:p>
          <a:p>
            <a:endParaRPr lang="el-GR" sz="2600" b="1" dirty="0"/>
          </a:p>
          <a:p>
            <a:r>
              <a:rPr lang="el-GR" sz="8000" b="1" dirty="0"/>
              <a:t>ΓΛΩΣΣΑ: </a:t>
            </a:r>
            <a:r>
              <a:rPr lang="el-GR" sz="8000" dirty="0"/>
              <a:t>το ουσιώδες  όργανο της πολιτικής επικοινωνίας, κυρίως όσον αφορά στη ρητορική – πειστική πλευρά της. Υπάρχουν δύο θέσεις σχετικές με τη χρησιμότητα της γλώσσας: α) η ουδετερότητα της γλώσσας ως προς τους σκοπούς και τις αξίες, β) </a:t>
            </a:r>
            <a:r>
              <a:rPr lang="el-GR" sz="8000" dirty="0" smtClean="0"/>
              <a:t>η απαγκίστρωση </a:t>
            </a:r>
            <a:r>
              <a:rPr lang="el-GR" sz="8000" dirty="0"/>
              <a:t>της γλώσσας από το πρόβλημα της αλήθειας και της γνώσης. </a:t>
            </a:r>
          </a:p>
          <a:p>
            <a:r>
              <a:rPr lang="el-GR" sz="8000" b="1" dirty="0"/>
              <a:t>ΠΟΛΙΤΙΚΗ ΑΡΕΤΗ: </a:t>
            </a:r>
            <a:r>
              <a:rPr lang="el-GR" sz="8000" dirty="0"/>
              <a:t>συνίσταται σε ένα σύνολο πολιτικών, ρητορικών και νομικών γνώσεων και ικανοτήτων, σε ένα είδος παιδείας που μπορεί να αναδείξει τους άριστους ανάμεσα στους πολίτες. Για μια τέτοια παιδεία χρειάζονται επαγγελματίες παιδαγωγοί, δηλαδή οι Σοφιστές, για να «διδάξουν την αρετή», για να καταστήσουν, δηλαδή, τους νέους ικανούς να κυβερνήσουν την πόλη χάρη στην αξία τους και στις ικανότητές τους.</a:t>
            </a:r>
          </a:p>
          <a:p>
            <a:r>
              <a:rPr lang="el-GR" sz="8000" b="1" dirty="0"/>
              <a:t>ΔΙΔΑΚΤΗ Η ΑΡΕΤΗ: </a:t>
            </a:r>
            <a:r>
              <a:rPr lang="el-GR" sz="8000" dirty="0"/>
              <a:t>Με τον τρόπο αυτό, εδραιώνεται η αντίληψη τον 5</a:t>
            </a:r>
            <a:r>
              <a:rPr lang="el-GR" sz="8000" baseline="30000" dirty="0"/>
              <a:t>ο</a:t>
            </a:r>
            <a:r>
              <a:rPr lang="el-GR" sz="8000" dirty="0"/>
              <a:t> π.Χ. αι. ότι η αρετή είναι διδακτή, ότι δηλαδή συνίσταται σε μια συγκεκριμένη παιδεία. Την άποψη αυτή ενστερνίστηκαν όχι μόνο οι διανοούμενοι της πόλης, όχι μόνο οι Σοφιστές, αλλά και οι φιλόσοφοι όπως ο Σωκράτης και ο Πλάτων. </a:t>
            </a:r>
            <a:endParaRPr lang="en-GB" sz="8000" dirty="0"/>
          </a:p>
          <a:p>
            <a:pPr marL="0" indent="0">
              <a:buNone/>
            </a:pPr>
            <a:r>
              <a:rPr lang="el-GR" sz="8000" dirty="0"/>
              <a:t>	</a:t>
            </a:r>
            <a:endParaRPr lang="en-GB" sz="8000" dirty="0"/>
          </a:p>
          <a:p>
            <a:endParaRPr lang="en-GB" sz="2400" dirty="0"/>
          </a:p>
          <a:p>
            <a:endParaRPr lang="en-GB" sz="2400" dirty="0"/>
          </a:p>
          <a:p>
            <a:endParaRPr lang="en-GB" sz="1900" dirty="0"/>
          </a:p>
        </p:txBody>
      </p:sp>
      <p:cxnSp>
        <p:nvCxnSpPr>
          <p:cNvPr id="17" name="Straight Connector 16">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942859463"/>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05000" y="274638"/>
            <a:ext cx="10006584" cy="573087"/>
          </a:xfrm>
        </p:spPr>
        <p:txBody>
          <a:bodyPr>
            <a:normAutofit fontScale="90000"/>
          </a:bodyPr>
          <a:lstStyle/>
          <a:p>
            <a:pPr algn="ctr"/>
            <a:r>
              <a:rPr lang="el-GR" b="1" dirty="0" smtClean="0">
                <a:latin typeface="Calibri" pitchFamily="34" charset="0"/>
                <a:cs typeface="Calibri" pitchFamily="34" charset="0"/>
              </a:rPr>
              <a:t>ΓΛΩΣΣΑ ΚΑΙ ΑΛΗΘΕΙΑ</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514475" y="933449"/>
            <a:ext cx="10397109" cy="5591175"/>
          </a:xfrm>
        </p:spPr>
        <p:txBody>
          <a:bodyPr>
            <a:normAutofit fontScale="92500" lnSpcReduction="20000"/>
          </a:bodyPr>
          <a:lstStyle/>
          <a:p>
            <a:r>
              <a:rPr lang="el-GR" dirty="0" smtClean="0"/>
              <a:t>Ο</a:t>
            </a:r>
            <a:r>
              <a:rPr lang="el-GR" dirty="0" smtClean="0"/>
              <a:t> </a:t>
            </a:r>
            <a:r>
              <a:rPr lang="el-GR" dirty="0" smtClean="0"/>
              <a:t>Γοργίας επιμένει στη δύναμη της γλώσσας ως </a:t>
            </a:r>
            <a:r>
              <a:rPr lang="el-GR" b="1" dirty="0" smtClean="0"/>
              <a:t>οργάνου πειθούς </a:t>
            </a:r>
            <a:r>
              <a:rPr lang="el-GR" dirty="0" smtClean="0"/>
              <a:t>ικανού να ωθήσει το άτομο και το λαό να συμπεριφερθούν όπως επιθυμεί ο ομιλητής υποστηρίζοντας ή απορρίπτοντας κάτι. Όμως, όπως κάθε όργανο, έτσι και η γλώσσα μπορεί να χρησιμοποιηθεί είτε για καλό είτε για κακό σκοπό, κάτι που εξαρτάται από τους σκοπούς του ομιλητή, εάν είναι π.χ. πολιτικός</a:t>
            </a:r>
            <a:r>
              <a:rPr lang="el-GR" dirty="0" smtClean="0"/>
              <a:t>. Ο </a:t>
            </a:r>
            <a:r>
              <a:rPr lang="el-GR" dirty="0" smtClean="0"/>
              <a:t>Πρωταγόρας ισχυριζόταν ότι ήταν ικανός, «</a:t>
            </a:r>
            <a:r>
              <a:rPr lang="el-GR" b="1" dirty="0" smtClean="0"/>
              <a:t>τον </a:t>
            </a:r>
            <a:r>
              <a:rPr lang="el-GR" b="1" dirty="0" err="1" smtClean="0"/>
              <a:t>ηττω</a:t>
            </a:r>
            <a:r>
              <a:rPr lang="el-GR" b="1" dirty="0" smtClean="0"/>
              <a:t> </a:t>
            </a:r>
            <a:r>
              <a:rPr lang="el-GR" b="1" dirty="0" err="1" smtClean="0"/>
              <a:t>λόγον</a:t>
            </a:r>
            <a:r>
              <a:rPr lang="el-GR" b="1" dirty="0" smtClean="0"/>
              <a:t> </a:t>
            </a:r>
            <a:r>
              <a:rPr lang="el-GR" b="1" dirty="0" err="1" smtClean="0"/>
              <a:t>κρείττω</a:t>
            </a:r>
            <a:r>
              <a:rPr lang="el-GR" b="1" dirty="0" smtClean="0"/>
              <a:t> </a:t>
            </a:r>
            <a:r>
              <a:rPr lang="el-GR" b="1" dirty="0" err="1" smtClean="0"/>
              <a:t>ποιειν</a:t>
            </a:r>
            <a:r>
              <a:rPr lang="el-GR" dirty="0" smtClean="0"/>
              <a:t>», «να καταστήσει το ανίσχυρο επιχείρημα ισχυρό». Την  άποψη αυτή συχνά την ερμήνευαν ότι «</a:t>
            </a:r>
            <a:r>
              <a:rPr lang="el-GR" dirty="0" smtClean="0"/>
              <a:t>ενισχύει </a:t>
            </a:r>
            <a:r>
              <a:rPr lang="el-GR" dirty="0" smtClean="0"/>
              <a:t>την κακή, την εσφαλμένη άποψη». Στην πραγματικότητα όμως δηλώνει την ικανότητα κάθε </a:t>
            </a:r>
            <a:r>
              <a:rPr lang="el-GR" dirty="0" smtClean="0"/>
              <a:t>Σοφιστή</a:t>
            </a:r>
            <a:r>
              <a:rPr lang="el-GR" dirty="0" smtClean="0"/>
              <a:t>, δηλαδή αυτού που κατέχει την τέχνη της ρητορικής και επικοινωνίας, να πραγματοποιήσει τον σκοπό του με τα μέσα που διαθέτει και εναπόκειται σ’ αυτόν που αποφασίζει να κρίνει τον ηθικό προορισμό της.</a:t>
            </a: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274638"/>
            <a:ext cx="10082784" cy="382587"/>
          </a:xfrm>
        </p:spPr>
        <p:txBody>
          <a:bodyPr>
            <a:normAutofit fontScale="90000"/>
          </a:bodyPr>
          <a:lstStyle/>
          <a:p>
            <a:pPr algn="ctr"/>
            <a:r>
              <a:rPr lang="el-GR" b="1" dirty="0" smtClean="0">
                <a:latin typeface="Calibri" pitchFamily="34" charset="0"/>
                <a:cs typeface="Calibri" pitchFamily="34" charset="0"/>
              </a:rPr>
              <a:t>ΟΥΔΕΤΕΡΟΤΗΤΑ ΤΗΣ ΓΛΩΣΣΑΣ ΚΑΙ ΑΛΗΘΕΙΑ</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495425" y="952499"/>
            <a:ext cx="10416159" cy="5705475"/>
          </a:xfrm>
        </p:spPr>
        <p:txBody>
          <a:bodyPr>
            <a:normAutofit lnSpcReduction="10000"/>
          </a:bodyPr>
          <a:lstStyle/>
          <a:p>
            <a:r>
              <a:rPr lang="el-GR" dirty="0" smtClean="0"/>
              <a:t>Σημαντικό είναι το ζήτημα της ουδετερότητας της γλώσσας ως προς το ζήτημα της αλήθειας. Η γλώσσα, κατά τον Παρμενίδη και τον Ηράκλειτο, έχει μια δικιά της δύναμη να αποκαλύπτει την αλήθεια. Η πίστη σ’ αυτή τη δύναμη προερχόταν από την προφητική και χρησμοδοτική της χρήση, δηλαδή τη χρήση της γλώσσας από τον ιερέα στο ναό. Στο χώρο όμως της πολιτικής σφαίρας, η </a:t>
            </a:r>
            <a:r>
              <a:rPr lang="el-GR" dirty="0" smtClean="0"/>
              <a:t>γλώσσα </a:t>
            </a:r>
            <a:r>
              <a:rPr lang="el-GR" dirty="0" smtClean="0"/>
              <a:t>φαίνεται στους Σοφιστές εντελώς ουδέτερη σε σχέση με την αλήθεια και το ψεύδος, όπως επίσης και ουδέτερη σε σχέση με το καλό και το κακό. Τη θέση αυτή δικαιώνουν ο Γοργίας και ο Πρωταγόρας ο καθένας με διαφορετικούς τρόπους.</a:t>
            </a: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05000" y="274638"/>
            <a:ext cx="10006584" cy="630237"/>
          </a:xfrm>
        </p:spPr>
        <p:txBody>
          <a:bodyPr>
            <a:normAutofit fontScale="90000"/>
          </a:bodyPr>
          <a:lstStyle/>
          <a:p>
            <a:pPr algn="ctr"/>
            <a:r>
              <a:rPr lang="el-GR" b="1" dirty="0" smtClean="0">
                <a:latin typeface="Calibri" pitchFamily="34" charset="0"/>
                <a:cs typeface="Calibri" pitchFamily="34" charset="0"/>
              </a:rPr>
              <a:t>ΓΛΩΣΣΑ ΚΑΙ ΕΠΙΚΟΙΝΩΝΙΑ</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495425" y="923925"/>
            <a:ext cx="10416159" cy="5772150"/>
          </a:xfrm>
        </p:spPr>
        <p:txBody>
          <a:bodyPr>
            <a:normAutofit fontScale="62500" lnSpcReduction="20000"/>
          </a:bodyPr>
          <a:lstStyle/>
          <a:p>
            <a:r>
              <a:rPr lang="el-GR" dirty="0" smtClean="0"/>
              <a:t>Ο Γοργίας γράφει: «το μέσο με το οποίο αναφερόμαστε στην πραγματικότητα είναι η λέξη. Όμως, η λέξη δεν συμπίπτει με τα πράγματα, που έχουν πραγματική ύπαρξη. Άρα μεταδίδουμε στους άλλους όχι τα πράγματα, που υπάρχουν, αλλά τη λέξη, που είναι κάτι άλλο από την πραγματικότητα». Έτσι, ο Γοργίας κατέληξε στο συμπέρασμα ότι η επικοινωνία μεταξύ των ανθρώπων πραγματοποιείται εξολοκλήρου στο επίπεδο των σημείων και είναι αφελές να πιστεύουμε ότι, χρησιμοποιώντας λέξεις, αναφερόμαστε όντως στα «πράγματα» που αυτές σημαίνουν.</a:t>
            </a:r>
            <a:endParaRPr lang="en-GB" dirty="0" smtClean="0"/>
          </a:p>
          <a:p>
            <a:r>
              <a:rPr lang="el-GR" dirty="0" smtClean="0"/>
              <a:t>Ο </a:t>
            </a:r>
            <a:r>
              <a:rPr lang="el-GR" dirty="0" smtClean="0"/>
              <a:t>Πρωταγόρας έθεσε υπό αμφισβήτηση τη δυνατότητα μίας απόλυτης και αντικειμενικής γνώσης της πραγματικότητας. «Χρημάτων απάντων </a:t>
            </a:r>
            <a:r>
              <a:rPr lang="el-GR" dirty="0" err="1" smtClean="0"/>
              <a:t>μέτρον</a:t>
            </a:r>
            <a:r>
              <a:rPr lang="el-GR" dirty="0" smtClean="0"/>
              <a:t> άνθρωπος, των μεν όντων ως </a:t>
            </a:r>
            <a:r>
              <a:rPr lang="el-GR" dirty="0" err="1" smtClean="0"/>
              <a:t>εστιν</a:t>
            </a:r>
            <a:r>
              <a:rPr lang="el-GR" dirty="0" smtClean="0"/>
              <a:t>, των δε </a:t>
            </a:r>
            <a:r>
              <a:rPr lang="el-GR" dirty="0" err="1" smtClean="0"/>
              <a:t>ούκ</a:t>
            </a:r>
            <a:r>
              <a:rPr lang="el-GR" dirty="0" smtClean="0"/>
              <a:t> όντων ως ουκ </a:t>
            </a:r>
            <a:r>
              <a:rPr lang="el-GR" dirty="0" err="1" smtClean="0"/>
              <a:t>εστιν</a:t>
            </a:r>
            <a:r>
              <a:rPr lang="el-GR" dirty="0" smtClean="0"/>
              <a:t>». Αυτό σήμαινε ότι καμία γνωστική διαδικασία δεν φθάνει στην αντικειμενική φύση των πραγμάτων. Η γνώση καθορίζεται πάντα από το υποκείμενο που αντιλαμβάνεται και σκέφτεται. </a:t>
            </a:r>
            <a:r>
              <a:rPr lang="el-GR" dirty="0" smtClean="0"/>
              <a:t>Ο </a:t>
            </a:r>
            <a:r>
              <a:rPr lang="el-GR" dirty="0" smtClean="0"/>
              <a:t>Πρωταγόρας συμπεραίνει ότι «δεν είναι δυνατόν να πούμε κάτι ψευδές». Κάθε λόγος αντιστοιχεί σε μια υποκειμενική εμπειρία, που είναι από πλευράς αλήθειας ισοδύναμη με όλες τις άλλες</a:t>
            </a:r>
            <a:r>
              <a:rPr lang="el-GR" dirty="0" smtClean="0"/>
              <a:t>.</a:t>
            </a:r>
          </a:p>
          <a:p>
            <a:r>
              <a:rPr lang="el-GR" dirty="0" smtClean="0"/>
              <a:t>Άρα, οι </a:t>
            </a:r>
            <a:r>
              <a:rPr lang="el-GR" dirty="0" smtClean="0"/>
              <a:t>μεμονωμένοι λόγοι δεν μπορούν να μετρηθούν ως προς την αλήθεια τους αλλά ως προς την εσωτερική ορθότητά τους και την ικανότητά τους να πείσεις και συνεπώς να βοηθήσουν τον ομιλητή να πετύχει τους σκοπούς του. Με αυτή την έννοια, ακόμα και οι λόγοι του επιστήμονα που εκφέρονται με την αξίωση ότι αποκαλύπτουν οριστική αλήθεια, δεν είναι τίποτα άλλο παρά ρητορικές προτάσεις ή περισσότερο ισχυρές, ανάλογα με την ικανότητα αυτού που τις εκφωνεί.</a:t>
            </a:r>
            <a:endParaRPr lang="en-GB" dirty="0" smtClean="0"/>
          </a:p>
          <a:p>
            <a:endParaRPr lang="en-GB"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809720" y="274638"/>
            <a:ext cx="10101864" cy="368280"/>
          </a:xfrm>
        </p:spPr>
        <p:txBody>
          <a:bodyPr>
            <a:noAutofit/>
          </a:bodyPr>
          <a:lstStyle/>
          <a:p>
            <a:pPr algn="ctr"/>
            <a:r>
              <a:rPr lang="el-GR" sz="2800" b="1" dirty="0" smtClean="0">
                <a:effectLst/>
                <a:latin typeface="Calibri" pitchFamily="34" charset="0"/>
                <a:cs typeface="Calibri" pitchFamily="34" charset="0"/>
              </a:rPr>
              <a:t>ΠΡΩΤΑΓΟΡΑΣ – ΔΑΣΚΑΛΟΣ ΤΗΣ ΑΡΕΤΗΣ </a:t>
            </a:r>
            <a:r>
              <a:rPr lang="el-GR" sz="2800" b="1" dirty="0" smtClean="0">
                <a:effectLst/>
                <a:latin typeface="Calibri" pitchFamily="34" charset="0"/>
                <a:cs typeface="Calibri" pitchFamily="34" charset="0"/>
              </a:rPr>
              <a:t>(Πλάτων </a:t>
            </a:r>
            <a:r>
              <a:rPr lang="el-GR" sz="2800" b="1" i="1" dirty="0" smtClean="0">
                <a:effectLst/>
                <a:latin typeface="Calibri" pitchFamily="34" charset="0"/>
                <a:cs typeface="Calibri" pitchFamily="34" charset="0"/>
              </a:rPr>
              <a:t>Πρωταγόρας</a:t>
            </a:r>
            <a:r>
              <a:rPr lang="el-GR" sz="2800" b="1" dirty="0" smtClean="0">
                <a:effectLst/>
                <a:latin typeface="Calibri" pitchFamily="34" charset="0"/>
                <a:cs typeface="Calibri" pitchFamily="34" charset="0"/>
              </a:rPr>
              <a:t>)</a:t>
            </a:r>
            <a:endParaRPr lang="en-GB" sz="28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333467" y="785794"/>
            <a:ext cx="10578117" cy="6000792"/>
          </a:xfrm>
        </p:spPr>
        <p:txBody>
          <a:bodyPr>
            <a:normAutofit fontScale="62500" lnSpcReduction="20000"/>
          </a:bodyPr>
          <a:lstStyle/>
          <a:p>
            <a:r>
              <a:rPr lang="el-GR" dirty="0" smtClean="0"/>
              <a:t>Ο Πρωταγόρας προσπαθεί να δικαιολογήσει τους Αθηναίους, που επιτρέπουν στον καθένα να δώσει συμβουλές για την πολιτική, αναφέροντας ένα μύθο για τον προϊστορικό άνθρωπο, σύμφωνα με τον οποίο κανείς δεν είναι αποκλεισμένος από τα θεμέλια της πολιτικής αρετής, τη Δικαιοσύνη και την Αιδώ. Ότι κάθε άνθρωπος, από τη φύση, έχει μέρισμα σ’ αυτή την αρετή, αποτελεί, επιπλέον, καθολική πεποίθηση, γιατί, εκείνος που δηλώνει δημοσίως ότι είναι ικανός, γενικά τον θεωρούν τρελό.</a:t>
            </a:r>
            <a:endParaRPr lang="en-GB" dirty="0" smtClean="0"/>
          </a:p>
          <a:p>
            <a:r>
              <a:rPr lang="el-GR" dirty="0" smtClean="0"/>
              <a:t>Στη συνέχεια, ο Π. προσπαθεί να αποδείξει ότι οι Αθηναίοι θεωρούν πως η αρετή, γενικά, μπορεί να διδαχθεί. Καταρχήν θεωρούν τους ανθρώπους υπεύθυνους επειδή δεν έχουν το μόνο που μπορούν να αποκτήσουν, και τους μέμφονται για τα λάθη τους. Η τιμωρία, έπειτα, είναι για τους Αθηναίους </a:t>
            </a:r>
            <a:r>
              <a:rPr lang="el-GR" dirty="0" err="1" smtClean="0"/>
              <a:t>ό,τι</a:t>
            </a:r>
            <a:r>
              <a:rPr lang="el-GR" dirty="0" smtClean="0"/>
              <a:t> και για τους άλλους ανθρώπους, ένας τρόπος να διδάξουν την αρετή. Τελικά, ο Π. αντιμετωπίζει το ερώτημα γιατί οι γιοι των μεγάλων πολιτικών δεν διαθέτουν την ίδια αρετή με τους πατέρες τους. Δεν είναι επειδή δεν τους δίδαξαν. Γιατί θα ήταν παράλογο οι πολιτικοί να διδάσκουν τους γιους τους τα πάντα, εκτός από το μοναδικό πράγμα, που χρειάζεται για τη ζωή ενός πολίτη. Συγκεκριμένα</a:t>
            </a:r>
            <a:r>
              <a:rPr lang="el-GR" b="1" dirty="0" smtClean="0"/>
              <a:t>, η αρετή διδάσκεται σε κάθε στάδιο της ανθρώπινης ζωής, από γονείς, τροφούς, επαγγελματίες δασκάλους για την ψυχή και το σώμα, και τελικά από την ίδια την πολιτεία, διαμέσου των νόμων και της τιμωρίας, που συνεπάγεται η παράβασή τους</a:t>
            </a:r>
            <a:r>
              <a:rPr lang="el-GR" dirty="0" smtClean="0"/>
              <a:t>. Αλλά τα παιδιά είναι συχνά κατώτερα από τους γονείς τους στην ικανότητα να μαθαίνουν και γι ‘αυτό το λόγο φαίνεται να υπολείπονται στην πολιτική αρετή, παρόλο που, αν τα συγκρίνουμε με απολίτιστους αγρίους, ακόμα και τα χειρότερα προϊόντα του πολιτισμού μπορεί να φανούν πρότυπα ηθικότητας. Ο Π. καταλήγει λέγοντας πως είναι δάσκαλος της αρετής και εξηγεί τον τρόπο που πληρώνεται.</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200" b="1" dirty="0" smtClean="0">
                <a:latin typeface="Calibri" pitchFamily="34" charset="0"/>
                <a:cs typeface="Calibri" pitchFamily="34" charset="0"/>
              </a:rPr>
              <a:t>ΑΘΗΝΑ</a:t>
            </a:r>
            <a:r>
              <a:rPr lang="el-GR" sz="3200" b="1" dirty="0" smtClean="0">
                <a:effectLst/>
                <a:latin typeface="Calibri" pitchFamily="34" charset="0"/>
                <a:cs typeface="Calibri" pitchFamily="34" charset="0"/>
              </a:rPr>
              <a:t>: </a:t>
            </a:r>
            <a:br>
              <a:rPr lang="el-GR" sz="3200" b="1" dirty="0" smtClean="0">
                <a:effectLst/>
                <a:latin typeface="Calibri" pitchFamily="34" charset="0"/>
                <a:cs typeface="Calibri" pitchFamily="34" charset="0"/>
              </a:rPr>
            </a:br>
            <a:r>
              <a:rPr lang="el-GR" sz="3200" b="1" dirty="0" smtClean="0">
                <a:effectLst/>
                <a:latin typeface="Calibri" pitchFamily="34" charset="0"/>
                <a:cs typeface="Calibri" pitchFamily="34" charset="0"/>
              </a:rPr>
              <a:t>ΚΕΝΤΡΟ ΤΗΣ ΣΟΦΙΣΤΙΚΗΣ ΚΙΝΗΣΗΣ</a:t>
            </a:r>
            <a:endParaRPr lang="en-GB" sz="3200" b="1" dirty="0">
              <a:latin typeface="Calibri" pitchFamily="34" charset="0"/>
              <a:cs typeface="Calibri" pitchFamily="34" charset="0"/>
            </a:endParaRPr>
          </a:p>
        </p:txBody>
      </p:sp>
      <p:sp>
        <p:nvSpPr>
          <p:cNvPr id="3" name="2 - Θέση περιεχομένου"/>
          <p:cNvSpPr>
            <a:spLocks noGrp="1"/>
          </p:cNvSpPr>
          <p:nvPr>
            <p:ph idx="1"/>
          </p:nvPr>
        </p:nvSpPr>
        <p:spPr/>
        <p:txBody>
          <a:bodyPr>
            <a:normAutofit fontScale="92500" lnSpcReduction="20000"/>
          </a:bodyPr>
          <a:lstStyle/>
          <a:p>
            <a:r>
              <a:rPr lang="el-GR" dirty="0" smtClean="0">
                <a:latin typeface="Calibri" pitchFamily="34" charset="0"/>
                <a:cs typeface="Calibri" pitchFamily="34" charset="0"/>
              </a:rPr>
              <a:t>Γιατί η Αθήνα;</a:t>
            </a:r>
          </a:p>
          <a:p>
            <a:r>
              <a:rPr lang="el-GR" dirty="0" smtClean="0">
                <a:latin typeface="Calibri" pitchFamily="34" charset="0"/>
                <a:cs typeface="Calibri" pitchFamily="34" charset="0"/>
              </a:rPr>
              <a:t>Οι πολιτικές και κοινωνικές συνθήκες ευνόησαν στην ανάπτυξη της </a:t>
            </a:r>
            <a:r>
              <a:rPr lang="el-GR" dirty="0" smtClean="0">
                <a:latin typeface="Calibri" pitchFamily="34" charset="0"/>
                <a:cs typeface="Calibri" pitchFamily="34" charset="0"/>
              </a:rPr>
              <a:t>σοφιστικής κίνησης (νίκη στους Περσικούς πολέμους, Αθηναϊκή Συμμαχία, Εκκλησία του δήμου, </a:t>
            </a:r>
            <a:r>
              <a:rPr lang="el-GR" dirty="0" err="1" smtClean="0">
                <a:latin typeface="Calibri" pitchFamily="34" charset="0"/>
                <a:cs typeface="Calibri" pitchFamily="34" charset="0"/>
              </a:rPr>
              <a:t>ηλιαστικά</a:t>
            </a:r>
            <a:r>
              <a:rPr lang="el-GR" dirty="0" smtClean="0">
                <a:latin typeface="Calibri" pitchFamily="34" charset="0"/>
                <a:cs typeface="Calibri" pitchFamily="34" charset="0"/>
              </a:rPr>
              <a:t> δικαστήρια, νόμοι του Σόλωνα, εγκαθίδρυση δημοκρατικών θεσμών, ισηγορία και ισονομία)</a:t>
            </a:r>
            <a:endParaRPr lang="el-GR" dirty="0" smtClean="0">
              <a:latin typeface="Calibri" pitchFamily="34" charset="0"/>
              <a:cs typeface="Calibri" pitchFamily="34" charset="0"/>
            </a:endParaRPr>
          </a:p>
          <a:p>
            <a:r>
              <a:rPr lang="el-GR" dirty="0" smtClean="0">
                <a:latin typeface="Calibri" pitchFamily="34" charset="0"/>
                <a:cs typeface="Calibri" pitchFamily="34" charset="0"/>
              </a:rPr>
              <a:t>Ο Περικλής έπαιξε σημαντικό ρόλο στην εμφάνιση των </a:t>
            </a:r>
            <a:r>
              <a:rPr lang="el-GR" dirty="0" smtClean="0">
                <a:latin typeface="Calibri" pitchFamily="34" charset="0"/>
                <a:cs typeface="Calibri" pitchFamily="34" charset="0"/>
              </a:rPr>
              <a:t>σοφιστών, τους ενίσχυσε και τους καθιέρωσε.</a:t>
            </a:r>
            <a:endParaRPr lang="el-GR" dirty="0" smtClean="0">
              <a:latin typeface="Calibri" pitchFamily="34" charset="0"/>
              <a:cs typeface="Calibri" pitchFamily="34" charset="0"/>
            </a:endParaRPr>
          </a:p>
          <a:p>
            <a:r>
              <a:rPr lang="el-GR" dirty="0" smtClean="0">
                <a:latin typeface="Calibri" pitchFamily="34" charset="0"/>
                <a:cs typeface="Calibri" pitchFamily="34" charset="0"/>
              </a:rPr>
              <a:t>Οι οικονομικές συνθήκες της ακμής και ανάπτυξης με τη γεωργική παραγωγή, τη βιομηχανία και το εμπόριο, η δημόσια και ιδιωτική ευημερία συνέβαλαν θετικά.</a:t>
            </a:r>
            <a:endParaRPr lang="en-GB" dirty="0">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738</TotalTime>
  <Words>1989</Words>
  <Application>Microsoft Office PowerPoint</Application>
  <PresentationFormat>Προσαρμογή</PresentationFormat>
  <Paragraphs>65</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Ηλιοστάσιο</vt:lpstr>
      <vt:lpstr>ΣΟΦΙΣΤΕΣ ΚΑΙ ΔΗΜΟΚΡΑΤΙΚΟΣ  ΛΟΓΟΣ</vt:lpstr>
      <vt:lpstr>Η ρητορική ως οργανωμένη τέχνη αποτελεί δημιούργημα του 5ου αι. π.Χ. Η τέχνη του έντεχνου δημόσιου λόγου σχετίζεται άμεσα με τη δημοκρατία, όπως αυτή διαμορφώθηκε κυρίως στην Αθήνα και στις πόλεις της Σικελίας. Kάθε συμμετοχή στα κοινά, δηλαδή στην εκκλησία του δήμου και στα δικαστήρια, προϋπέθετε ρητορική δεινότητα εκ μέρους των πολιτών. Συνεπώς, η ρητορική έγινε σταδιακά αντικείμενο διδασκαλίας, κυρίως για όσους επεδίωκαν να αναδειχθούν στον πολιτικό στίβο, και γνώρισε μεγάλη ανάπτυξη στους κύκλους των σοφιστών.</vt:lpstr>
      <vt:lpstr>ΕΚΠΑΙΔΕΥΣΗ ΣΤΗΝ ΑΘΗΝΑ του 5ΟΥ π.Χ. αι. </vt:lpstr>
      <vt:lpstr>ΣΟΦΙΣΤΕΣ ΚΑΙ ΠΟΛΙΤΙΚΗ ΙΔΕΟΛΟΓΙΑ </vt:lpstr>
      <vt:lpstr>ΓΛΩΣΣΑ ΚΑΙ ΑΛΗΘΕΙΑ</vt:lpstr>
      <vt:lpstr>ΟΥΔΕΤΕΡΟΤΗΤΑ ΤΗΣ ΓΛΩΣΣΑΣ ΚΑΙ ΑΛΗΘΕΙΑ</vt:lpstr>
      <vt:lpstr>ΓΛΩΣΣΑ ΚΑΙ ΕΠΙΚΟΙΝΩΝΙΑ</vt:lpstr>
      <vt:lpstr>ΠΡΩΤΑΓΟΡΑΣ – ΔΑΣΚΑΛΟΣ ΤΗΣ ΑΡΕΤΗΣ (Πλάτων Πρωταγόρας)</vt:lpstr>
      <vt:lpstr>ΑΘΗΝΑ:  ΚΕΝΤΡΟ ΤΗΣ ΣΟΦΙΣΤΙΚΗΣ ΚΙΝΗΣΗΣ</vt:lpstr>
      <vt:lpstr>ΑΘΗΝΑΪΚΗ ΔΗΜΟΚΡΑΤΙΑ</vt:lpstr>
      <vt:lpstr>ΔΗΜΟΚΡΑΤΙΑ</vt:lpstr>
      <vt:lpstr>Σε ποιους απευθύνονταν οι σοφιστές;</vt:lpstr>
      <vt:lpstr>ΣΥΜΠΕΡΑΣΜΑΤΑ</vt:lpstr>
      <vt:lpstr> ΕΝΔΕΙΚΤΙΚΗ ΒΙΒΛΙΟΓΡΑΦΙΑ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ΡΗΤΟΡΙΚΗ ΣΤΗΝ ΚΛΑΣΙΚΗ ΑΘΗΝΑ</dc:title>
  <dc:creator>evolonaki</dc:creator>
  <cp:lastModifiedBy>eleni</cp:lastModifiedBy>
  <cp:revision>24</cp:revision>
  <dcterms:created xsi:type="dcterms:W3CDTF">2019-02-07T18:27:16Z</dcterms:created>
  <dcterms:modified xsi:type="dcterms:W3CDTF">2021-05-29T06:57:37Z</dcterms:modified>
</cp:coreProperties>
</file>