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7" d="100"/>
          <a:sy n="77" d="100"/>
        </p:scale>
        <p:origin x="-1518"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14" name="13 - Τίτλος"/>
          <p:cNvSpPr>
            <a:spLocks noGrp="1"/>
          </p:cNvSpPr>
          <p:nvPr>
            <p:ph type="ctrTitle"/>
          </p:nvPr>
        </p:nvSpPr>
        <p:spPr>
          <a:xfrm>
            <a:off x="1432560" y="359898"/>
            <a:ext cx="7406640" cy="1472184"/>
          </a:xfrm>
        </p:spPr>
        <p:txBody>
          <a:bodyPr anchor="b"/>
          <a:lstStyle>
            <a:lvl1pPr algn="l">
              <a:defRPr/>
            </a:lvl1pPr>
            <a:extLst/>
          </a:lstStyle>
          <a:p>
            <a:r>
              <a:rPr kumimoji="0" lang="el-GR" smtClean="0"/>
              <a:t>Kλικ για επεξεργασία του τίτλου</a:t>
            </a:r>
            <a:endParaRPr kumimoji="0" lang="en-US"/>
          </a:p>
        </p:txBody>
      </p:sp>
      <p:sp>
        <p:nvSpPr>
          <p:cNvPr id="22" name="21 - Υπότιτλος"/>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l-GR" smtClean="0"/>
              <a:t>Κάντε κλικ για να επεξεργαστείτε τον υπότιτλο του υποδείγματος</a:t>
            </a:r>
            <a:endParaRPr kumimoji="0" lang="en-US"/>
          </a:p>
        </p:txBody>
      </p:sp>
      <p:sp>
        <p:nvSpPr>
          <p:cNvPr id="7" name="6 - Θέση ημερομηνίας"/>
          <p:cNvSpPr>
            <a:spLocks noGrp="1"/>
          </p:cNvSpPr>
          <p:nvPr>
            <p:ph type="dt" sz="half" idx="10"/>
          </p:nvPr>
        </p:nvSpPr>
        <p:spPr/>
        <p:txBody>
          <a:bodyPr/>
          <a:lstStyle>
            <a:extLst/>
          </a:lstStyle>
          <a:p>
            <a:fld id="{66FD3238-2F0D-4C91-89B4-2975D4ABBC03}" type="datetimeFigureOut">
              <a:rPr lang="en-US" smtClean="0"/>
              <a:t>5/13/2021</a:t>
            </a:fld>
            <a:endParaRPr lang="en-GB"/>
          </a:p>
        </p:txBody>
      </p:sp>
      <p:sp>
        <p:nvSpPr>
          <p:cNvPr id="20" name="19 - Θέση υποσέλιδου"/>
          <p:cNvSpPr>
            <a:spLocks noGrp="1"/>
          </p:cNvSpPr>
          <p:nvPr>
            <p:ph type="ftr" sz="quarter" idx="11"/>
          </p:nvPr>
        </p:nvSpPr>
        <p:spPr/>
        <p:txBody>
          <a:bodyPr/>
          <a:lstStyle>
            <a:extLst/>
          </a:lstStyle>
          <a:p>
            <a:endParaRPr lang="en-GB"/>
          </a:p>
        </p:txBody>
      </p:sp>
      <p:sp>
        <p:nvSpPr>
          <p:cNvPr id="10" name="9 - Θέση αριθμού διαφάνειας"/>
          <p:cNvSpPr>
            <a:spLocks noGrp="1"/>
          </p:cNvSpPr>
          <p:nvPr>
            <p:ph type="sldNum" sz="quarter" idx="12"/>
          </p:nvPr>
        </p:nvSpPr>
        <p:spPr/>
        <p:txBody>
          <a:bodyPr/>
          <a:lstStyle>
            <a:extLst/>
          </a:lstStyle>
          <a:p>
            <a:fld id="{A2B664AA-7736-4CCF-B8DA-65A3D4D89007}" type="slidenum">
              <a:rPr lang="en-GB" smtClean="0"/>
              <a:t>‹#›</a:t>
            </a:fld>
            <a:endParaRPr lang="en-GB"/>
          </a:p>
        </p:txBody>
      </p:sp>
      <p:sp>
        <p:nvSpPr>
          <p:cNvPr id="8" name="7 - Έλλειψη"/>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 Έλλειψη"/>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66FD3238-2F0D-4C91-89B4-2975D4ABBC03}" type="datetimeFigureOut">
              <a:rPr lang="en-US" smtClean="0"/>
              <a:t>5/13/2021</a:t>
            </a:fld>
            <a:endParaRPr lang="en-GB"/>
          </a:p>
        </p:txBody>
      </p:sp>
      <p:sp>
        <p:nvSpPr>
          <p:cNvPr id="5" name="4 - Θέση υποσέλιδου"/>
          <p:cNvSpPr>
            <a:spLocks noGrp="1"/>
          </p:cNvSpPr>
          <p:nvPr>
            <p:ph type="ftr" sz="quarter" idx="11"/>
          </p:nvPr>
        </p:nvSpPr>
        <p:spPr/>
        <p:txBody>
          <a:bodyPr/>
          <a:lstStyle>
            <a:extLst/>
          </a:lstStyle>
          <a:p>
            <a:endParaRPr lang="en-GB"/>
          </a:p>
        </p:txBody>
      </p:sp>
      <p:sp>
        <p:nvSpPr>
          <p:cNvPr id="6" name="5 - Θέση αριθμού διαφάνειας"/>
          <p:cNvSpPr>
            <a:spLocks noGrp="1"/>
          </p:cNvSpPr>
          <p:nvPr>
            <p:ph type="sldNum" sz="quarter" idx="12"/>
          </p:nvPr>
        </p:nvSpPr>
        <p:spPr/>
        <p:txBody>
          <a:bodyPr/>
          <a:lstStyle>
            <a:extLst/>
          </a:lstStyle>
          <a:p>
            <a:fld id="{A2B664AA-7736-4CCF-B8DA-65A3D4D89007}"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858000" y="274639"/>
            <a:ext cx="1828800" cy="5851525"/>
          </a:xfrm>
        </p:spPr>
        <p:txBody>
          <a:bodyPr vert="eaVert"/>
          <a:lstStyle>
            <a:extLs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1143000" y="274640"/>
            <a:ext cx="5562600" cy="5851525"/>
          </a:xfrm>
        </p:spPr>
        <p:txBody>
          <a:bodyPr vert="eaVert"/>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66FD3238-2F0D-4C91-89B4-2975D4ABBC03}" type="datetimeFigureOut">
              <a:rPr lang="en-US" smtClean="0"/>
              <a:t>5/13/2021</a:t>
            </a:fld>
            <a:endParaRPr lang="en-GB"/>
          </a:p>
        </p:txBody>
      </p:sp>
      <p:sp>
        <p:nvSpPr>
          <p:cNvPr id="5" name="4 - Θέση υποσέλιδου"/>
          <p:cNvSpPr>
            <a:spLocks noGrp="1"/>
          </p:cNvSpPr>
          <p:nvPr>
            <p:ph type="ftr" sz="quarter" idx="11"/>
          </p:nvPr>
        </p:nvSpPr>
        <p:spPr/>
        <p:txBody>
          <a:bodyPr/>
          <a:lstStyle>
            <a:extLst/>
          </a:lstStyle>
          <a:p>
            <a:endParaRPr lang="en-GB"/>
          </a:p>
        </p:txBody>
      </p:sp>
      <p:sp>
        <p:nvSpPr>
          <p:cNvPr id="6" name="5 - Θέση αριθμού διαφάνειας"/>
          <p:cNvSpPr>
            <a:spLocks noGrp="1"/>
          </p:cNvSpPr>
          <p:nvPr>
            <p:ph type="sldNum" sz="quarter" idx="12"/>
          </p:nvPr>
        </p:nvSpPr>
        <p:spPr/>
        <p:txBody>
          <a:bodyPr/>
          <a:lstStyle>
            <a:extLst/>
          </a:lstStyle>
          <a:p>
            <a:fld id="{A2B664AA-7736-4CCF-B8DA-65A3D4D89007}"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extLst/>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p:txBody>
          <a:bodyPr/>
          <a:lstStyle>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extLst/>
          </a:lstStyle>
          <a:p>
            <a:fld id="{66FD3238-2F0D-4C91-89B4-2975D4ABBC03}" type="datetimeFigureOut">
              <a:rPr lang="en-US" smtClean="0"/>
              <a:t>5/13/2021</a:t>
            </a:fld>
            <a:endParaRPr lang="en-GB"/>
          </a:p>
        </p:txBody>
      </p:sp>
      <p:sp>
        <p:nvSpPr>
          <p:cNvPr id="5" name="4 - Θέση υποσέλιδου"/>
          <p:cNvSpPr>
            <a:spLocks noGrp="1"/>
          </p:cNvSpPr>
          <p:nvPr>
            <p:ph type="ftr" sz="quarter" idx="11"/>
          </p:nvPr>
        </p:nvSpPr>
        <p:spPr/>
        <p:txBody>
          <a:bodyPr/>
          <a:lstStyle>
            <a:extLst/>
          </a:lstStyle>
          <a:p>
            <a:endParaRPr lang="en-GB"/>
          </a:p>
        </p:txBody>
      </p:sp>
      <p:sp>
        <p:nvSpPr>
          <p:cNvPr id="6" name="5 - Θέση αριθμού διαφάνειας"/>
          <p:cNvSpPr>
            <a:spLocks noGrp="1"/>
          </p:cNvSpPr>
          <p:nvPr>
            <p:ph type="sldNum" sz="quarter" idx="12"/>
          </p:nvPr>
        </p:nvSpPr>
        <p:spPr/>
        <p:txBody>
          <a:bodyPr/>
          <a:lstStyle>
            <a:extLst/>
          </a:lstStyle>
          <a:p>
            <a:fld id="{A2B664AA-7736-4CCF-B8DA-65A3D4D89007}"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sp>
        <p:nvSpPr>
          <p:cNvPr id="7" name="6 - Ορθογώνιο"/>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 Τίτλος"/>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extLst/>
          </a:lstStyle>
          <a:p>
            <a:fld id="{66FD3238-2F0D-4C91-89B4-2975D4ABBC03}" type="datetimeFigureOut">
              <a:rPr lang="en-US" smtClean="0"/>
              <a:t>5/13/2021</a:t>
            </a:fld>
            <a:endParaRPr lang="en-GB"/>
          </a:p>
        </p:txBody>
      </p:sp>
      <p:sp>
        <p:nvSpPr>
          <p:cNvPr id="5" name="4 - Θέση υποσέλιδου"/>
          <p:cNvSpPr>
            <a:spLocks noGrp="1"/>
          </p:cNvSpPr>
          <p:nvPr>
            <p:ph type="ftr" sz="quarter" idx="11"/>
          </p:nvPr>
        </p:nvSpPr>
        <p:spPr/>
        <p:txBody>
          <a:bodyPr/>
          <a:lstStyle>
            <a:extLst/>
          </a:lstStyle>
          <a:p>
            <a:endParaRPr lang="en-GB"/>
          </a:p>
        </p:txBody>
      </p:sp>
      <p:sp>
        <p:nvSpPr>
          <p:cNvPr id="6" name="5 - Θέση αριθμού διαφάνειας"/>
          <p:cNvSpPr>
            <a:spLocks noGrp="1"/>
          </p:cNvSpPr>
          <p:nvPr>
            <p:ph type="sldNum" sz="quarter" idx="12"/>
          </p:nvPr>
        </p:nvSpPr>
        <p:spPr/>
        <p:txBody>
          <a:bodyPr/>
          <a:lstStyle>
            <a:extLst/>
          </a:lstStyle>
          <a:p>
            <a:fld id="{A2B664AA-7736-4CCF-B8DA-65A3D4D89007}" type="slidenum">
              <a:rPr lang="en-GB" smtClean="0"/>
              <a:t>‹#›</a:t>
            </a:fld>
            <a:endParaRPr lang="en-GB"/>
          </a:p>
        </p:txBody>
      </p:sp>
      <p:sp>
        <p:nvSpPr>
          <p:cNvPr id="10" name="9 - Ορθογώνιο"/>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 Έλλειψη"/>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8 - Έλλειψη"/>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608" y="274320"/>
            <a:ext cx="7498080" cy="1143000"/>
          </a:xfrm>
        </p:spPr>
        <p:txBody>
          <a:bodyPr/>
          <a:lstStyle>
            <a:extLst/>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extLst/>
          </a:lstStyle>
          <a:p>
            <a:fld id="{66FD3238-2F0D-4C91-89B4-2975D4ABBC03}" type="datetimeFigureOut">
              <a:rPr lang="en-US" smtClean="0"/>
              <a:t>5/13/2021</a:t>
            </a:fld>
            <a:endParaRPr lang="en-GB"/>
          </a:p>
        </p:txBody>
      </p:sp>
      <p:sp>
        <p:nvSpPr>
          <p:cNvPr id="6" name="5 - Θέση υποσέλιδου"/>
          <p:cNvSpPr>
            <a:spLocks noGrp="1"/>
          </p:cNvSpPr>
          <p:nvPr>
            <p:ph type="ftr" sz="quarter" idx="11"/>
          </p:nvPr>
        </p:nvSpPr>
        <p:spPr/>
        <p:txBody>
          <a:bodyPr/>
          <a:lstStyle>
            <a:extLst/>
          </a:lstStyle>
          <a:p>
            <a:endParaRPr lang="en-GB"/>
          </a:p>
        </p:txBody>
      </p:sp>
      <p:sp>
        <p:nvSpPr>
          <p:cNvPr id="7" name="6 - Θέση αριθμού διαφάνειας"/>
          <p:cNvSpPr>
            <a:spLocks noGrp="1"/>
          </p:cNvSpPr>
          <p:nvPr>
            <p:ph type="sldNum" sz="quarter" idx="12"/>
          </p:nvPr>
        </p:nvSpPr>
        <p:spPr/>
        <p:txBody>
          <a:bodyPr/>
          <a:lstStyle>
            <a:extLst/>
          </a:lstStyle>
          <a:p>
            <a:fld id="{A2B664AA-7736-4CCF-B8DA-65A3D4D89007}" type="slidenum">
              <a:rPr lang="en-GB" smtClean="0"/>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p:txBody>
          <a:bodyPr/>
          <a:lstStyle>
            <a:extLst/>
          </a:lstStyle>
          <a:p>
            <a:fld id="{66FD3238-2F0D-4C91-89B4-2975D4ABBC03}" type="datetimeFigureOut">
              <a:rPr lang="en-US" smtClean="0"/>
              <a:t>5/13/2021</a:t>
            </a:fld>
            <a:endParaRPr lang="en-GB"/>
          </a:p>
        </p:txBody>
      </p:sp>
      <p:sp>
        <p:nvSpPr>
          <p:cNvPr id="8" name="7 - Θέση υποσέλιδου"/>
          <p:cNvSpPr>
            <a:spLocks noGrp="1"/>
          </p:cNvSpPr>
          <p:nvPr>
            <p:ph type="ftr" sz="quarter" idx="11"/>
          </p:nvPr>
        </p:nvSpPr>
        <p:spPr/>
        <p:txBody>
          <a:bodyPr/>
          <a:lstStyle>
            <a:extLst/>
          </a:lstStyle>
          <a:p>
            <a:endParaRPr lang="en-GB"/>
          </a:p>
        </p:txBody>
      </p:sp>
      <p:sp>
        <p:nvSpPr>
          <p:cNvPr id="9" name="8 - Θέση αριθμού διαφάνειας"/>
          <p:cNvSpPr>
            <a:spLocks noGrp="1"/>
          </p:cNvSpPr>
          <p:nvPr>
            <p:ph type="sldNum" sz="quarter" idx="12"/>
          </p:nvPr>
        </p:nvSpPr>
        <p:spPr/>
        <p:txBody>
          <a:bodyPr/>
          <a:lstStyle>
            <a:extLst/>
          </a:lstStyle>
          <a:p>
            <a:fld id="{A2B664AA-7736-4CCF-B8DA-65A3D4D89007}"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1435608" y="274320"/>
            <a:ext cx="7498080" cy="1143000"/>
          </a:xfrm>
        </p:spPr>
        <p:txBody>
          <a:bodyPr anchor="ctr"/>
          <a:lstStyle>
            <a:extLst/>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extLst/>
          </a:lstStyle>
          <a:p>
            <a:fld id="{66FD3238-2F0D-4C91-89B4-2975D4ABBC03}" type="datetimeFigureOut">
              <a:rPr lang="en-US" smtClean="0"/>
              <a:t>5/13/2021</a:t>
            </a:fld>
            <a:endParaRPr lang="en-GB"/>
          </a:p>
        </p:txBody>
      </p:sp>
      <p:sp>
        <p:nvSpPr>
          <p:cNvPr id="4" name="3 - Θέση υποσέλιδου"/>
          <p:cNvSpPr>
            <a:spLocks noGrp="1"/>
          </p:cNvSpPr>
          <p:nvPr>
            <p:ph type="ftr" sz="quarter" idx="11"/>
          </p:nvPr>
        </p:nvSpPr>
        <p:spPr/>
        <p:txBody>
          <a:bodyPr/>
          <a:lstStyle>
            <a:extLst/>
          </a:lstStyle>
          <a:p>
            <a:endParaRPr lang="en-GB"/>
          </a:p>
        </p:txBody>
      </p:sp>
      <p:sp>
        <p:nvSpPr>
          <p:cNvPr id="5" name="4 - Θέση αριθμού διαφάνειας"/>
          <p:cNvSpPr>
            <a:spLocks noGrp="1"/>
          </p:cNvSpPr>
          <p:nvPr>
            <p:ph type="sldNum" sz="quarter" idx="12"/>
          </p:nvPr>
        </p:nvSpPr>
        <p:spPr/>
        <p:txBody>
          <a:bodyPr/>
          <a:lstStyle>
            <a:extLst/>
          </a:lstStyle>
          <a:p>
            <a:fld id="{A2B664AA-7736-4CCF-B8DA-65A3D4D89007}"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ή">
    <p:spTree>
      <p:nvGrpSpPr>
        <p:cNvPr id="1" name=""/>
        <p:cNvGrpSpPr/>
        <p:nvPr/>
      </p:nvGrpSpPr>
      <p:grpSpPr>
        <a:xfrm>
          <a:off x="0" y="0"/>
          <a:ext cx="0" cy="0"/>
          <a:chOff x="0" y="0"/>
          <a:chExt cx="0" cy="0"/>
        </a:xfrm>
      </p:grpSpPr>
      <p:sp>
        <p:nvSpPr>
          <p:cNvPr id="5" name="4 - Ορθογώνιο"/>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 Θέση ημερομηνίας"/>
          <p:cNvSpPr>
            <a:spLocks noGrp="1"/>
          </p:cNvSpPr>
          <p:nvPr>
            <p:ph type="dt" sz="half" idx="10"/>
          </p:nvPr>
        </p:nvSpPr>
        <p:spPr/>
        <p:txBody>
          <a:bodyPr/>
          <a:lstStyle>
            <a:extLst/>
          </a:lstStyle>
          <a:p>
            <a:fld id="{66FD3238-2F0D-4C91-89B4-2975D4ABBC03}" type="datetimeFigureOut">
              <a:rPr lang="en-US" smtClean="0"/>
              <a:t>5/13/2021</a:t>
            </a:fld>
            <a:endParaRPr lang="en-GB"/>
          </a:p>
        </p:txBody>
      </p:sp>
      <p:sp>
        <p:nvSpPr>
          <p:cNvPr id="3" name="2 - Θέση υποσέλιδου"/>
          <p:cNvSpPr>
            <a:spLocks noGrp="1"/>
          </p:cNvSpPr>
          <p:nvPr>
            <p:ph type="ftr" sz="quarter" idx="11"/>
          </p:nvPr>
        </p:nvSpPr>
        <p:spPr/>
        <p:txBody>
          <a:bodyPr/>
          <a:lstStyle>
            <a:extLst/>
          </a:lstStyle>
          <a:p>
            <a:endParaRPr lang="en-GB"/>
          </a:p>
        </p:txBody>
      </p:sp>
      <p:sp>
        <p:nvSpPr>
          <p:cNvPr id="4" name="3 - Θέση αριθμού διαφάνειας"/>
          <p:cNvSpPr>
            <a:spLocks noGrp="1"/>
          </p:cNvSpPr>
          <p:nvPr>
            <p:ph type="sldNum" sz="quarter" idx="12"/>
          </p:nvPr>
        </p:nvSpPr>
        <p:spPr/>
        <p:txBody>
          <a:bodyPr/>
          <a:lstStyle>
            <a:extLst/>
          </a:lstStyle>
          <a:p>
            <a:fld id="{A2B664AA-7736-4CCF-B8DA-65A3D4D89007}" type="slidenum">
              <a:rPr lang="en-GB" smtClean="0"/>
              <a:t>‹#›</a:t>
            </a:fld>
            <a:endParaRPr lang="en-GB"/>
          </a:p>
        </p:txBody>
      </p:sp>
      <p:sp>
        <p:nvSpPr>
          <p:cNvPr id="6" name="5 - Ορθογώνιο"/>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extLst/>
          </a:lstStyle>
          <a:p>
            <a:fld id="{66FD3238-2F0D-4C91-89B4-2975D4ABBC03}" type="datetimeFigureOut">
              <a:rPr lang="en-US" smtClean="0"/>
              <a:t>5/13/2021</a:t>
            </a:fld>
            <a:endParaRPr lang="en-GB"/>
          </a:p>
        </p:txBody>
      </p:sp>
      <p:sp>
        <p:nvSpPr>
          <p:cNvPr id="6" name="5 - Θέση υποσέλιδου"/>
          <p:cNvSpPr>
            <a:spLocks noGrp="1"/>
          </p:cNvSpPr>
          <p:nvPr>
            <p:ph type="ftr" sz="quarter" idx="11"/>
          </p:nvPr>
        </p:nvSpPr>
        <p:spPr/>
        <p:txBody>
          <a:bodyPr/>
          <a:lstStyle>
            <a:extLst/>
          </a:lstStyle>
          <a:p>
            <a:endParaRPr lang="en-GB"/>
          </a:p>
        </p:txBody>
      </p:sp>
      <p:sp>
        <p:nvSpPr>
          <p:cNvPr id="7" name="6 - Θέση αριθμού διαφάνειας"/>
          <p:cNvSpPr>
            <a:spLocks noGrp="1"/>
          </p:cNvSpPr>
          <p:nvPr>
            <p:ph type="sldNum" sz="quarter" idx="12"/>
          </p:nvPr>
        </p:nvSpPr>
        <p:spPr/>
        <p:txBody>
          <a:bodyPr/>
          <a:lstStyle>
            <a:extLst/>
          </a:lstStyle>
          <a:p>
            <a:fld id="{A2B664AA-7736-4CCF-B8DA-65A3D4D89007}" type="slidenum">
              <a:rPr lang="en-GB" smtClean="0"/>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l-GR" smtClean="0"/>
              <a:t>Kλικ για επεξεργασία του τίτλου</a:t>
            </a:r>
            <a:endParaRPr kumimoji="0" lang="en-US"/>
          </a:p>
        </p:txBody>
      </p:sp>
      <p:sp>
        <p:nvSpPr>
          <p:cNvPr id="5" name="4 - Θέση ημερομηνίας"/>
          <p:cNvSpPr>
            <a:spLocks noGrp="1"/>
          </p:cNvSpPr>
          <p:nvPr>
            <p:ph type="dt" sz="half" idx="10"/>
          </p:nvPr>
        </p:nvSpPr>
        <p:spPr/>
        <p:txBody>
          <a:bodyPr/>
          <a:lstStyle>
            <a:extLst/>
          </a:lstStyle>
          <a:p>
            <a:fld id="{66FD3238-2F0D-4C91-89B4-2975D4ABBC03}" type="datetimeFigureOut">
              <a:rPr lang="en-US" smtClean="0"/>
              <a:t>5/13/2021</a:t>
            </a:fld>
            <a:endParaRPr lang="en-GB"/>
          </a:p>
        </p:txBody>
      </p:sp>
      <p:sp>
        <p:nvSpPr>
          <p:cNvPr id="6" name="5 - Θέση υποσέλιδου"/>
          <p:cNvSpPr>
            <a:spLocks noGrp="1"/>
          </p:cNvSpPr>
          <p:nvPr>
            <p:ph type="ftr" sz="quarter" idx="11"/>
          </p:nvPr>
        </p:nvSpPr>
        <p:spPr/>
        <p:txBody>
          <a:bodyPr/>
          <a:lstStyle>
            <a:extLst/>
          </a:lstStyle>
          <a:p>
            <a:endParaRPr lang="en-GB"/>
          </a:p>
        </p:txBody>
      </p:sp>
      <p:sp>
        <p:nvSpPr>
          <p:cNvPr id="7" name="6 - Θέση αριθμού διαφάνειας"/>
          <p:cNvSpPr>
            <a:spLocks noGrp="1"/>
          </p:cNvSpPr>
          <p:nvPr>
            <p:ph type="sldNum" sz="quarter" idx="12"/>
          </p:nvPr>
        </p:nvSpPr>
        <p:spPr/>
        <p:txBody>
          <a:bodyPr/>
          <a:lstStyle>
            <a:extLst/>
          </a:lstStyle>
          <a:p>
            <a:fld id="{A2B664AA-7736-4CCF-B8DA-65A3D4D89007}" type="slidenum">
              <a:rPr lang="en-GB" smtClean="0"/>
              <a:t>‹#›</a:t>
            </a:fld>
            <a:endParaRPr lang="en-GB"/>
          </a:p>
        </p:txBody>
      </p:sp>
      <p:sp>
        <p:nvSpPr>
          <p:cNvPr id="8" name="7 - Ορθογώνιο"/>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2 - Θέση εικόνας"/>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l-GR" smtClean="0"/>
              <a:t>Κάντε κλικ στο εικονίδιο για να προσθέσετε μια εικόνα</a:t>
            </a:r>
            <a:endParaRPr kumimoji="0" lang="en-US" dirty="0"/>
          </a:p>
        </p:txBody>
      </p:sp>
      <p:sp>
        <p:nvSpPr>
          <p:cNvPr id="9" name="8 - Διάγραμμα ροής: Διεργασία"/>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 Διάγραμμα ροής: Διεργασία"/>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3 - Θέση κειμένου"/>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l-GR" smtClean="0"/>
              <a:t>Kλικ για επεξεργασία των στυλ του υποδείγματος</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 Πίτα"/>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 Έλλειψη"/>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 Κουλούρα"/>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11 - Ορθογώνιο"/>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4 - Θέση τίτλου"/>
          <p:cNvSpPr>
            <a:spLocks noGrp="1"/>
          </p:cNvSpPr>
          <p:nvPr>
            <p:ph type="title"/>
          </p:nvPr>
        </p:nvSpPr>
        <p:spPr>
          <a:xfrm>
            <a:off x="1435608" y="274638"/>
            <a:ext cx="7498080" cy="1143000"/>
          </a:xfrm>
          <a:prstGeom prst="rect">
            <a:avLst/>
          </a:prstGeom>
        </p:spPr>
        <p:txBody>
          <a:bodyPr anchor="ctr">
            <a:normAutofit/>
          </a:bodyPr>
          <a:lstStyle>
            <a:extLst/>
          </a:lstStyle>
          <a:p>
            <a:r>
              <a:rPr kumimoji="0" lang="el-GR" smtClean="0"/>
              <a:t>Kλικ για επεξεργασία του τίτλου</a:t>
            </a:r>
            <a:endParaRPr kumimoji="0" lang="en-US"/>
          </a:p>
        </p:txBody>
      </p:sp>
      <p:sp>
        <p:nvSpPr>
          <p:cNvPr id="9" name="8 - Θέση κειμένου"/>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24" name="23 - Θέση ημερομηνίας"/>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66FD3238-2F0D-4C91-89B4-2975D4ABBC03}" type="datetimeFigureOut">
              <a:rPr lang="en-US" smtClean="0"/>
              <a:t>5/13/2021</a:t>
            </a:fld>
            <a:endParaRPr lang="en-GB"/>
          </a:p>
        </p:txBody>
      </p:sp>
      <p:sp>
        <p:nvSpPr>
          <p:cNvPr id="10" name="9 - Θέση υποσέλιδου"/>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GB"/>
          </a:p>
        </p:txBody>
      </p:sp>
      <p:sp>
        <p:nvSpPr>
          <p:cNvPr id="22" name="21 - Θέση αριθμού διαφάνειας"/>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A2B664AA-7736-4CCF-B8DA-65A3D4D89007}" type="slidenum">
              <a:rPr lang="en-GB" smtClean="0"/>
              <a:t>‹#›</a:t>
            </a:fld>
            <a:endParaRPr lang="en-GB"/>
          </a:p>
        </p:txBody>
      </p:sp>
      <p:sp>
        <p:nvSpPr>
          <p:cNvPr id="15" name="14 - Ορθογώνιο"/>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lstStyle/>
          <a:p>
            <a:r>
              <a:rPr lang="el-GR" b="1" dirty="0" smtClean="0">
                <a:latin typeface="+mn-lt"/>
              </a:rPr>
              <a:t>ΘΕΩΡΙΕΣ ΤΩΝ ΣΟΦΙΣΤΩΝ</a:t>
            </a:r>
            <a:endParaRPr lang="en-GB" b="1" dirty="0">
              <a:latin typeface="+mn-lt"/>
            </a:endParaRPr>
          </a:p>
        </p:txBody>
      </p:sp>
      <p:sp>
        <p:nvSpPr>
          <p:cNvPr id="3" name="2 - Υπότιτλος"/>
          <p:cNvSpPr>
            <a:spLocks noGrp="1"/>
          </p:cNvSpPr>
          <p:nvPr>
            <p:ph type="subTitle" idx="1"/>
          </p:nvPr>
        </p:nvSpPr>
        <p:spPr>
          <a:xfrm>
            <a:off x="1357290" y="1850064"/>
            <a:ext cx="7481910" cy="3293448"/>
          </a:xfrm>
        </p:spPr>
        <p:txBody>
          <a:bodyPr/>
          <a:lstStyle/>
          <a:p>
            <a:endParaRPr lang="el-GR" dirty="0" smtClean="0"/>
          </a:p>
          <a:p>
            <a:pPr>
              <a:buFont typeface="Arial" pitchFamily="34" charset="0"/>
              <a:buChar char="•"/>
            </a:pPr>
            <a:r>
              <a:rPr lang="el-GR" dirty="0" smtClean="0">
                <a:solidFill>
                  <a:srgbClr val="FF0000"/>
                </a:solidFill>
                <a:latin typeface="Calibri" pitchFamily="34" charset="0"/>
                <a:cs typeface="Calibri" pitchFamily="34" charset="0"/>
              </a:rPr>
              <a:t>Θεωρία της γλώσσας</a:t>
            </a:r>
          </a:p>
          <a:p>
            <a:pPr>
              <a:buFont typeface="Arial" pitchFamily="34" charset="0"/>
              <a:buChar char="•"/>
            </a:pPr>
            <a:r>
              <a:rPr lang="el-GR" dirty="0" smtClean="0">
                <a:solidFill>
                  <a:srgbClr val="FF0000"/>
                </a:solidFill>
                <a:latin typeface="Calibri" pitchFamily="34" charset="0"/>
                <a:cs typeface="Calibri" pitchFamily="34" charset="0"/>
              </a:rPr>
              <a:t>Θεωρία του λόγου στη λογοτεχνία και στη ρητορική</a:t>
            </a:r>
          </a:p>
          <a:p>
            <a:pPr>
              <a:buFont typeface="Arial" pitchFamily="34" charset="0"/>
              <a:buChar char="•"/>
            </a:pPr>
            <a:r>
              <a:rPr lang="el-GR" dirty="0" smtClean="0">
                <a:solidFill>
                  <a:srgbClr val="FF0000"/>
                </a:solidFill>
                <a:latin typeface="Calibri" pitchFamily="34" charset="0"/>
                <a:cs typeface="Calibri" pitchFamily="34" charset="0"/>
              </a:rPr>
              <a:t>Σοφιστικός σχετικισμός</a:t>
            </a:r>
          </a:p>
          <a:p>
            <a:pPr>
              <a:buFont typeface="Arial" pitchFamily="34" charset="0"/>
              <a:buChar char="•"/>
            </a:pPr>
            <a:r>
              <a:rPr lang="el-GR" dirty="0" smtClean="0">
                <a:solidFill>
                  <a:srgbClr val="FF0000"/>
                </a:solidFill>
                <a:latin typeface="Calibri" pitchFamily="34" charset="0"/>
                <a:cs typeface="Calibri" pitchFamily="34" charset="0"/>
              </a:rPr>
              <a:t>Φύση-Νόμος</a:t>
            </a:r>
            <a:endParaRPr lang="en-GB" dirty="0">
              <a:solidFill>
                <a:srgbClr val="FF0000"/>
              </a:solidFill>
              <a:latin typeface="Calibri" pitchFamily="34" charset="0"/>
              <a:cs typeface="Calibri"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428728" y="274638"/>
            <a:ext cx="7504960" cy="511156"/>
          </a:xfrm>
        </p:spPr>
        <p:txBody>
          <a:bodyPr>
            <a:noAutofit/>
          </a:bodyPr>
          <a:lstStyle/>
          <a:p>
            <a:pPr algn="ctr"/>
            <a:r>
              <a:rPr lang="el-GR" sz="3200" b="1" dirty="0" smtClean="0">
                <a:effectLst/>
                <a:latin typeface="Calibri" pitchFamily="34" charset="0"/>
                <a:cs typeface="Calibri" pitchFamily="34" charset="0"/>
              </a:rPr>
              <a:t>ΣΟΦΙΣΤΙΚΟΣ ΣΧΕΤΙΚΙΣΜΟΣ</a:t>
            </a:r>
            <a:endParaRPr lang="en-GB" sz="3200" b="1" dirty="0">
              <a:effectLst/>
              <a:latin typeface="Calibri" pitchFamily="34" charset="0"/>
              <a:cs typeface="Calibri" pitchFamily="34" charset="0"/>
            </a:endParaRPr>
          </a:p>
        </p:txBody>
      </p:sp>
      <p:sp>
        <p:nvSpPr>
          <p:cNvPr id="3" name="2 - Θέση περιεχομένου"/>
          <p:cNvSpPr>
            <a:spLocks noGrp="1"/>
          </p:cNvSpPr>
          <p:nvPr>
            <p:ph idx="1"/>
          </p:nvPr>
        </p:nvSpPr>
        <p:spPr>
          <a:xfrm>
            <a:off x="1142976" y="714356"/>
            <a:ext cx="7790712" cy="5929354"/>
          </a:xfrm>
        </p:spPr>
        <p:txBody>
          <a:bodyPr>
            <a:normAutofit fontScale="77500" lnSpcReduction="20000"/>
          </a:bodyPr>
          <a:lstStyle/>
          <a:p>
            <a:r>
              <a:rPr lang="el-GR" dirty="0" smtClean="0">
                <a:latin typeface="Calibri" pitchFamily="34" charset="0"/>
                <a:cs typeface="Calibri" pitchFamily="34" charset="0"/>
              </a:rPr>
              <a:t>Θεωρία του Πρωταγόρα για την ύπαρξη δύο λόγων-επιχειρημάτων για κάθε πράγμα. Δηλ. η ύπαρξη δύο αντίθετων επιχειρημάτων που μπορούσαν να διατυπωθούν από τον ίδιο ομιλητή μέσα σε ένα ενιαίο σύνθετο επιχείρημα. – ΔΙΤΤΟΙ ΛΟΓΟΙ</a:t>
            </a:r>
          </a:p>
          <a:p>
            <a:r>
              <a:rPr lang="el-GR" dirty="0" smtClean="0">
                <a:latin typeface="Calibri" pitchFamily="34" charset="0"/>
                <a:cs typeface="Calibri" pitchFamily="34" charset="0"/>
              </a:rPr>
              <a:t>Αυτός ο τρόπος θεώρησης μπορεί να ξεκίνησε από τον Πρωταγόρα αλλά χαρακτήριζε ολόκληρη την κλασική περίοδο.</a:t>
            </a:r>
          </a:p>
          <a:p>
            <a:r>
              <a:rPr lang="el-GR" dirty="0" smtClean="0">
                <a:latin typeface="Calibri" pitchFamily="34" charset="0"/>
                <a:cs typeface="Calibri" pitchFamily="34" charset="0"/>
              </a:rPr>
              <a:t>«Μέτρο για όλα τα πράγματα είναι ο άνθρωπος» (Πρωταγόρας). Αν όλες οι αντιλήψεις είναι αληθινές, τότε καμία αντίληψη δεν είναι ψευδής.</a:t>
            </a:r>
          </a:p>
          <a:p>
            <a:r>
              <a:rPr lang="el-GR" dirty="0" smtClean="0">
                <a:latin typeface="Calibri" pitchFamily="34" charset="0"/>
                <a:cs typeface="Calibri" pitchFamily="34" charset="0"/>
              </a:rPr>
              <a:t>Η θεωρία ότι δεν μπορούμε να πούμε ότι αυτό που σκέπτεται κάποιος υπάρχει, άρα αυτό που υπάρχει δεν μπορούμε να το σκεφτούμε. Άρα αν κάτι υπάρχει δεν είναι νοητό. Αυτό το επιχείρημα ανοίγει ένα χάσμα ανάμεσα στις γνωστικές ενέργειες του νου (σκέψεις, αντιλήψεις κλπ.) και στα αντικείμενα για τα οποία είναι ή εμφανίζονται ότι είναι γνωστικές.</a:t>
            </a:r>
          </a:p>
          <a:p>
            <a:endParaRPr lang="en-GB" dirty="0">
              <a:latin typeface="Calibri" pitchFamily="34" charset="0"/>
              <a:cs typeface="Calibri"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428728" y="274638"/>
            <a:ext cx="7504960" cy="582594"/>
          </a:xfrm>
        </p:spPr>
        <p:txBody>
          <a:bodyPr>
            <a:normAutofit/>
          </a:bodyPr>
          <a:lstStyle/>
          <a:p>
            <a:pPr algn="ctr"/>
            <a:r>
              <a:rPr lang="el-GR" sz="3200" b="1" dirty="0" smtClean="0">
                <a:effectLst/>
                <a:latin typeface="Calibri" pitchFamily="34" charset="0"/>
                <a:cs typeface="Calibri" pitchFamily="34" charset="0"/>
              </a:rPr>
              <a:t>ΣΟΦΙΣΤΙΚΟΣ ΣΧΕΤΙΚΙΣΜΟΣ</a:t>
            </a:r>
            <a:endParaRPr lang="en-GB" sz="3200" b="1" dirty="0">
              <a:effectLst/>
              <a:latin typeface="Calibri" pitchFamily="34" charset="0"/>
              <a:cs typeface="Calibri" pitchFamily="34" charset="0"/>
            </a:endParaRPr>
          </a:p>
        </p:txBody>
      </p:sp>
      <p:sp>
        <p:nvSpPr>
          <p:cNvPr id="3" name="2 - Θέση περιεχομένου"/>
          <p:cNvSpPr>
            <a:spLocks noGrp="1"/>
          </p:cNvSpPr>
          <p:nvPr>
            <p:ph idx="1"/>
          </p:nvPr>
        </p:nvSpPr>
        <p:spPr>
          <a:xfrm>
            <a:off x="1214414" y="928670"/>
            <a:ext cx="7719274" cy="5500726"/>
          </a:xfrm>
        </p:spPr>
        <p:txBody>
          <a:bodyPr>
            <a:normAutofit fontScale="70000" lnSpcReduction="20000"/>
          </a:bodyPr>
          <a:lstStyle/>
          <a:p>
            <a:r>
              <a:rPr lang="el-GR" dirty="0" smtClean="0">
                <a:latin typeface="Calibri" pitchFamily="34" charset="0"/>
                <a:cs typeface="Calibri" pitchFamily="34" charset="0"/>
              </a:rPr>
              <a:t>Θεμελιώδες χάσμα ανάμεσα στον λόγο και στα πράγματα που μας έρχονται έξωθεν. Λόγος που γεννιέται από τις αντιλήψεις και λόγος που γεννιέται ως φωνητικός ήχος, «προφορικός» λόγος.</a:t>
            </a:r>
          </a:p>
          <a:p>
            <a:r>
              <a:rPr lang="el-GR" dirty="0" smtClean="0">
                <a:latin typeface="Calibri" pitchFamily="34" charset="0"/>
                <a:cs typeface="Calibri" pitchFamily="34" charset="0"/>
              </a:rPr>
              <a:t>Το δόγμα ότι δεν υπάρχουν άλλες οντότητες εκτός από αυτές του κόσμου των φαινομένων συνεπάγεται ότι δεν υπάρχουν για τη νόηση αντικείμενα που δεν ανήκουν στον κόσμο των φαινομένων. Αν όμως δεν υπάρχουν αντικείμενα για τη νόηση, τότε αυτή, θα μπορούσε να υποστηρίξει κανείς, δεν έχει ευδιάκριτη λειτουργία στην ψυχή. Γνωρίζουμε ότι ο Πρωταγόρας είχε μια φυσική θεωρία για την ψυχή και ότι την τοποθετούσε στο στήθος, έτσι είναι απίθανο να εννοούσε ότι η ψυχή δεν έχει ύπαρξη ξεχωριστή από το περιεχόμενο των αισθήσεών της. Μάλλον είναι πιθανό να εννοούσε ότι δεν έχει καμιά άλλη λειτουργία εκτός από εκείνη του </a:t>
            </a:r>
            <a:r>
              <a:rPr lang="el-GR" dirty="0" err="1" smtClean="0">
                <a:latin typeface="Calibri" pitchFamily="34" charset="0"/>
                <a:cs typeface="Calibri" pitchFamily="34" charset="0"/>
              </a:rPr>
              <a:t>αντιλαμβάνεσθαι</a:t>
            </a:r>
            <a:r>
              <a:rPr lang="el-GR" dirty="0" smtClean="0">
                <a:latin typeface="Calibri" pitchFamily="34" charset="0"/>
                <a:cs typeface="Calibri" pitchFamily="34" charset="0"/>
              </a:rPr>
              <a:t>, δόγμα που προφανώς το βρίσκουμε και στον Δημόκριτο και κατόπιν στον Στράτωνα και στον Αινησίδημο, αν και αυτοί ταύτιζαν τη νόηση με την αντίληψη και δεν αρνούνταν την ύπαρξη της νόησης.</a:t>
            </a:r>
            <a:endParaRPr lang="en-GB" dirty="0">
              <a:latin typeface="Calibri" pitchFamily="34" charset="0"/>
              <a:cs typeface="Calibri"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428728" y="274638"/>
            <a:ext cx="7504960" cy="582594"/>
          </a:xfrm>
        </p:spPr>
        <p:txBody>
          <a:bodyPr>
            <a:normAutofit fontScale="90000"/>
          </a:bodyPr>
          <a:lstStyle/>
          <a:p>
            <a:pPr algn="ctr"/>
            <a:r>
              <a:rPr lang="el-GR" b="1" dirty="0" smtClean="0">
                <a:latin typeface="Calibri" pitchFamily="34" charset="0"/>
                <a:cs typeface="Calibri" pitchFamily="34" charset="0"/>
              </a:rPr>
              <a:t>Η ΘΕΩΡΙΑ ΤΗΣ ΓΛΩΣΣΑΣ</a:t>
            </a:r>
            <a:endParaRPr lang="en-GB" b="1" dirty="0">
              <a:latin typeface="Calibri" pitchFamily="34" charset="0"/>
              <a:cs typeface="Calibri" pitchFamily="34" charset="0"/>
            </a:endParaRPr>
          </a:p>
        </p:txBody>
      </p:sp>
      <p:sp>
        <p:nvSpPr>
          <p:cNvPr id="3" name="2 - Θέση περιεχομένου"/>
          <p:cNvSpPr>
            <a:spLocks noGrp="1"/>
          </p:cNvSpPr>
          <p:nvPr>
            <p:ph idx="1"/>
          </p:nvPr>
        </p:nvSpPr>
        <p:spPr>
          <a:xfrm>
            <a:off x="1357290" y="1071546"/>
            <a:ext cx="7576398" cy="5176854"/>
          </a:xfrm>
        </p:spPr>
        <p:txBody>
          <a:bodyPr>
            <a:normAutofit fontScale="85000" lnSpcReduction="20000"/>
          </a:bodyPr>
          <a:lstStyle/>
          <a:p>
            <a:r>
              <a:rPr lang="el-GR" u="sng" dirty="0" smtClean="0">
                <a:solidFill>
                  <a:srgbClr val="FF0000"/>
                </a:solidFill>
                <a:latin typeface="Calibri" pitchFamily="34" charset="0"/>
                <a:cs typeface="Calibri" pitchFamily="34" charset="0"/>
              </a:rPr>
              <a:t>Ορθοέπεια</a:t>
            </a:r>
            <a:r>
              <a:rPr lang="el-GR" dirty="0" smtClean="0">
                <a:latin typeface="Calibri" pitchFamily="34" charset="0"/>
                <a:cs typeface="Calibri" pitchFamily="34" charset="0"/>
              </a:rPr>
              <a:t> = ορθότητα των ονομάτων = καθιερωμένο θέμα στις συζητήσεις των σοφιστών = λεπτομερή συζήτηση επιμέρους λέξεων και της ιδιαίτερης λειτουργίας κάθε ονόματος ξεχωριστά (Πλάτων </a:t>
            </a:r>
            <a:r>
              <a:rPr lang="el-GR" i="1" dirty="0" smtClean="0">
                <a:latin typeface="Calibri" pitchFamily="34" charset="0"/>
                <a:cs typeface="Calibri" pitchFamily="34" charset="0"/>
              </a:rPr>
              <a:t>Κρατύλος</a:t>
            </a:r>
            <a:r>
              <a:rPr lang="el-GR" dirty="0" smtClean="0">
                <a:latin typeface="Calibri" pitchFamily="34" charset="0"/>
                <a:cs typeface="Calibri" pitchFamily="34" charset="0"/>
              </a:rPr>
              <a:t>)</a:t>
            </a:r>
          </a:p>
          <a:p>
            <a:r>
              <a:rPr lang="el-GR" u="sng" dirty="0" smtClean="0">
                <a:solidFill>
                  <a:srgbClr val="FF0000"/>
                </a:solidFill>
                <a:latin typeface="Calibri" pitchFamily="34" charset="0"/>
                <a:cs typeface="Calibri" pitchFamily="34" charset="0"/>
              </a:rPr>
              <a:t>Γραμματικές κατηγορίες</a:t>
            </a:r>
            <a:r>
              <a:rPr lang="el-GR" dirty="0" smtClean="0">
                <a:latin typeface="Calibri" pitchFamily="34" charset="0"/>
                <a:cs typeface="Calibri" pitchFamily="34" charset="0"/>
              </a:rPr>
              <a:t>: Πρωταγόρας ήταν ο πρώτος που διαίρεσε τον λόγο σε παράκληση, ερώτηση, απάντηση και προσταγή. Ο Αλκιδάμας πρότεινε τέσσερα μέρη: κατάφαση, άρνηση, ερώτηση, προσφώνηση. Επίσης, ο Πρωταγόρας διέκρινε τα γένη των ονομάτων ως αρσενικά, θηλυκά, και αυτά που αναφέρονται σε άψυχα αντικείμενα. Στόχος του Πρωταγόρα ήταν να διορθώσει την ελληνική γλώσσα.</a:t>
            </a:r>
          </a:p>
          <a:p>
            <a:endParaRPr lang="en-GB" dirty="0">
              <a:latin typeface="Calibri" pitchFamily="34" charset="0"/>
              <a:cs typeface="Calibri"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428728" y="274638"/>
            <a:ext cx="7504960" cy="511156"/>
          </a:xfrm>
        </p:spPr>
        <p:txBody>
          <a:bodyPr>
            <a:normAutofit fontScale="90000"/>
          </a:bodyPr>
          <a:lstStyle/>
          <a:p>
            <a:pPr algn="ctr"/>
            <a:r>
              <a:rPr lang="el-GR" b="1" dirty="0" smtClean="0">
                <a:latin typeface="Calibri" pitchFamily="34" charset="0"/>
                <a:cs typeface="Calibri" pitchFamily="34" charset="0"/>
              </a:rPr>
              <a:t>ΜΟΡΦΗ ΤΗΣ ΓΛΩΣΣΑΣ</a:t>
            </a:r>
            <a:endParaRPr lang="en-GB" b="1" dirty="0">
              <a:latin typeface="Calibri" pitchFamily="34" charset="0"/>
              <a:cs typeface="Calibri" pitchFamily="34" charset="0"/>
            </a:endParaRPr>
          </a:p>
        </p:txBody>
      </p:sp>
      <p:sp>
        <p:nvSpPr>
          <p:cNvPr id="3" name="2 - Θέση περιεχομένου"/>
          <p:cNvSpPr>
            <a:spLocks noGrp="1"/>
          </p:cNvSpPr>
          <p:nvPr>
            <p:ph idx="1"/>
          </p:nvPr>
        </p:nvSpPr>
        <p:spPr>
          <a:xfrm>
            <a:off x="1142976" y="1000108"/>
            <a:ext cx="7790712" cy="5643602"/>
          </a:xfrm>
        </p:spPr>
        <p:txBody>
          <a:bodyPr>
            <a:normAutofit fontScale="85000" lnSpcReduction="20000"/>
          </a:bodyPr>
          <a:lstStyle/>
          <a:p>
            <a:r>
              <a:rPr lang="el-GR" dirty="0" smtClean="0">
                <a:latin typeface="Calibri" pitchFamily="34" charset="0"/>
                <a:cs typeface="Calibri" pitchFamily="34" charset="0"/>
              </a:rPr>
              <a:t>Κριτήριο μορφολογικής συνέπειας και κριτήριο της συμφωνίας με το φυσικό γένος</a:t>
            </a:r>
            <a:r>
              <a:rPr lang="en-GB" dirty="0" smtClean="0">
                <a:latin typeface="Calibri" pitchFamily="34" charset="0"/>
                <a:cs typeface="Calibri" pitchFamily="34" charset="0"/>
              </a:rPr>
              <a:t> (</a:t>
            </a:r>
            <a:r>
              <a:rPr lang="el-GR" dirty="0" smtClean="0">
                <a:latin typeface="Calibri" pitchFamily="34" charset="0"/>
                <a:cs typeface="Calibri" pitchFamily="34" charset="0"/>
              </a:rPr>
              <a:t>τύποι ονομάτων, γραμματικοί τύποι)</a:t>
            </a:r>
          </a:p>
          <a:p>
            <a:r>
              <a:rPr lang="el-GR" dirty="0" smtClean="0">
                <a:latin typeface="Calibri" pitchFamily="34" charset="0"/>
                <a:cs typeface="Calibri" pitchFamily="34" charset="0"/>
              </a:rPr>
              <a:t>Η λέξη όνομα αναφέρεται γενικώς στις λέξεις – όλα τα μέρη μιας πρότασης.</a:t>
            </a:r>
          </a:p>
          <a:p>
            <a:r>
              <a:rPr lang="el-GR" dirty="0" smtClean="0">
                <a:latin typeface="Calibri" pitchFamily="34" charset="0"/>
                <a:cs typeface="Calibri" pitchFamily="34" charset="0"/>
              </a:rPr>
              <a:t>Συνώνυμα – </a:t>
            </a:r>
            <a:r>
              <a:rPr lang="el-GR" dirty="0" err="1" smtClean="0">
                <a:latin typeface="Calibri" pitchFamily="34" charset="0"/>
                <a:cs typeface="Calibri" pitchFamily="34" charset="0"/>
              </a:rPr>
              <a:t>Πρόδικος</a:t>
            </a:r>
            <a:r>
              <a:rPr lang="el-GR" dirty="0" smtClean="0">
                <a:latin typeface="Calibri" pitchFamily="34" charset="0"/>
                <a:cs typeface="Calibri" pitchFamily="34" charset="0"/>
              </a:rPr>
              <a:t>: σκοπός του ήταν να συσχετίζει κάθε όνομα με ένα μόνο πράγμα και με κανένα άλλο, ακριβώς όπως το όνομα ενός ανθρώπου είναι το όνομα αυτού του ανθρώπου και κανενός άλλου.</a:t>
            </a:r>
          </a:p>
          <a:p>
            <a:r>
              <a:rPr lang="el-GR" dirty="0" smtClean="0">
                <a:latin typeface="Calibri" pitchFamily="34" charset="0"/>
                <a:cs typeface="Calibri" pitchFamily="34" charset="0"/>
              </a:rPr>
              <a:t>Κατά τον Ηράκλειτο, υπάρχει ο λόγος που συνίσταται στην περιγραφή αντιφατικών καταστάσεων κι αυτός που είναι γεμάτος από αντικειμενικές αντιφάσεις. Ο πρώτος ήταν γι αυτόν η σωστή περιγραφή της δομής της πραγματικότητας.</a:t>
            </a:r>
            <a:endParaRPr lang="en-GB" dirty="0">
              <a:latin typeface="Calibri" pitchFamily="34" charset="0"/>
              <a:cs typeface="Calibri"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428728" y="274638"/>
            <a:ext cx="7504960" cy="511156"/>
          </a:xfrm>
        </p:spPr>
        <p:txBody>
          <a:bodyPr>
            <a:normAutofit/>
          </a:bodyPr>
          <a:lstStyle/>
          <a:p>
            <a:pPr algn="ctr"/>
            <a:r>
              <a:rPr lang="el-GR" sz="2400" b="1" dirty="0" smtClean="0">
                <a:latin typeface="Calibri" pitchFamily="34" charset="0"/>
                <a:cs typeface="Calibri" pitchFamily="34" charset="0"/>
              </a:rPr>
              <a:t>ΘΕΩΡΙΕΣ ΤΟΥ ΛΟΓΟΥ</a:t>
            </a:r>
            <a:endParaRPr lang="en-GB" sz="2400" b="1" dirty="0">
              <a:latin typeface="Calibri" pitchFamily="34" charset="0"/>
              <a:cs typeface="Calibri" pitchFamily="34" charset="0"/>
            </a:endParaRPr>
          </a:p>
        </p:txBody>
      </p:sp>
      <p:sp>
        <p:nvSpPr>
          <p:cNvPr id="3" name="2 - Θέση περιεχομένου"/>
          <p:cNvSpPr>
            <a:spLocks noGrp="1"/>
          </p:cNvSpPr>
          <p:nvPr>
            <p:ph idx="1"/>
          </p:nvPr>
        </p:nvSpPr>
        <p:spPr>
          <a:xfrm>
            <a:off x="1428728" y="857232"/>
            <a:ext cx="7504960" cy="5391168"/>
          </a:xfrm>
        </p:spPr>
        <p:txBody>
          <a:bodyPr>
            <a:normAutofit fontScale="70000" lnSpcReduction="20000"/>
          </a:bodyPr>
          <a:lstStyle/>
          <a:p>
            <a:r>
              <a:rPr lang="el-GR" dirty="0" smtClean="0">
                <a:latin typeface="Calibri" pitchFamily="34" charset="0"/>
                <a:cs typeface="Calibri" pitchFamily="34" charset="0"/>
              </a:rPr>
              <a:t>Ο Παρμενίδης χώρισε τον κόσμο των φαινομένων από τον κόσμο του είναι, θεωρώντας τον πρώτο απλώς αποκύημα της φαντασίας: «Γιατί δεν υπάρχει ούτε και θα υπάρξει τίποτα άλλο εκτός από το ον, αφού η Μοίρα το ανάγκασε να είναι ολόκληρο και αναλλοίωτο. Γι αυτό όλα όσα οι θνητοί θεώρησαν ως δεδομένα πιστεύοντας ότι είναι αληθινά θα είναι απλώς ονόματα, γέννηση και φθορά, είναι και μη είναι, αλλαγή τόπου και εναλλαγή λαμπερού χρώματος» (</a:t>
            </a:r>
            <a:r>
              <a:rPr lang="en-GB" dirty="0" smtClean="0">
                <a:latin typeface="Calibri" pitchFamily="34" charset="0"/>
                <a:cs typeface="Calibri" pitchFamily="34" charset="0"/>
              </a:rPr>
              <a:t>DK</a:t>
            </a:r>
            <a:r>
              <a:rPr lang="el-GR" dirty="0" smtClean="0">
                <a:latin typeface="Calibri" pitchFamily="34" charset="0"/>
                <a:cs typeface="Calibri" pitchFamily="34" charset="0"/>
              </a:rPr>
              <a:t> 28Β8.36-41)</a:t>
            </a:r>
          </a:p>
          <a:p>
            <a:r>
              <a:rPr lang="el-GR" dirty="0" smtClean="0">
                <a:latin typeface="Calibri" pitchFamily="34" charset="0"/>
                <a:cs typeface="Calibri" pitchFamily="34" charset="0"/>
              </a:rPr>
              <a:t>Η αντίθεση ανάμεσα στη θέση του Ηρακλείτου και στη θέση του Παρμενίδη ήταν ήδη σαφώς καθιερωμένη στα μέσα του 5</a:t>
            </a:r>
            <a:r>
              <a:rPr lang="el-GR" baseline="30000" dirty="0" smtClean="0">
                <a:latin typeface="Calibri" pitchFamily="34" charset="0"/>
                <a:cs typeface="Calibri" pitchFamily="34" charset="0"/>
              </a:rPr>
              <a:t>ου</a:t>
            </a:r>
            <a:r>
              <a:rPr lang="el-GR" dirty="0" smtClean="0">
                <a:latin typeface="Calibri" pitchFamily="34" charset="0"/>
                <a:cs typeface="Calibri" pitchFamily="34" charset="0"/>
              </a:rPr>
              <a:t> </a:t>
            </a:r>
            <a:r>
              <a:rPr lang="el-GR" dirty="0" err="1" smtClean="0">
                <a:latin typeface="Calibri" pitchFamily="34" charset="0"/>
                <a:cs typeface="Calibri" pitchFamily="34" charset="0"/>
              </a:rPr>
              <a:t>π.Χ.</a:t>
            </a:r>
            <a:r>
              <a:rPr lang="el-GR" dirty="0" smtClean="0">
                <a:latin typeface="Calibri" pitchFamily="34" charset="0"/>
                <a:cs typeface="Calibri" pitchFamily="34" charset="0"/>
              </a:rPr>
              <a:t> αι. και έδινε την αφετηρία για σοφιστικές συζητήσεις γλωσσικής θεωρίας.</a:t>
            </a:r>
          </a:p>
          <a:p>
            <a:r>
              <a:rPr lang="el-GR" dirty="0" smtClean="0">
                <a:latin typeface="Calibri" pitchFamily="34" charset="0"/>
                <a:cs typeface="Calibri" pitchFamily="34" charset="0"/>
              </a:rPr>
              <a:t>Ο Πρωταγόρας απέκλειε τη δυνατότητα να έχουν τα πράγματα κάποιο δικό τους σταθερό είναι, και είχε περιγράψει τον φυσικό κόσμο ως κόσμο που είναι σε κατάσταση ροής, με απορροές που συνεχώς αντικαθίστανται από προθέσεις οι οποίες αναπληρώνουν αυτό που χάνεται (</a:t>
            </a:r>
            <a:r>
              <a:rPr lang="en-GB" dirty="0" smtClean="0">
                <a:latin typeface="Calibri" pitchFamily="34" charset="0"/>
                <a:cs typeface="Calibri" pitchFamily="34" charset="0"/>
              </a:rPr>
              <a:t>DK</a:t>
            </a:r>
            <a:r>
              <a:rPr lang="el-GR" dirty="0" smtClean="0">
                <a:latin typeface="Calibri" pitchFamily="34" charset="0"/>
                <a:cs typeface="Calibri" pitchFamily="34" charset="0"/>
              </a:rPr>
              <a:t>80Α14).</a:t>
            </a:r>
            <a:endParaRPr lang="en-GB" dirty="0">
              <a:latin typeface="Calibri" pitchFamily="34" charset="0"/>
              <a:cs typeface="Calibri"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357290" y="274638"/>
            <a:ext cx="7576398" cy="511156"/>
          </a:xfrm>
        </p:spPr>
        <p:txBody>
          <a:bodyPr>
            <a:noAutofit/>
          </a:bodyPr>
          <a:lstStyle/>
          <a:p>
            <a:pPr algn="ctr"/>
            <a:r>
              <a:rPr lang="el-GR" sz="3200" b="1" dirty="0" smtClean="0">
                <a:latin typeface="Calibri" pitchFamily="34" charset="0"/>
                <a:cs typeface="Calibri" pitchFamily="34" charset="0"/>
              </a:rPr>
              <a:t>ΘΕΩΡΙΕΣ ΤΗΣ ΓΛΩΣΣΑΣ</a:t>
            </a:r>
            <a:endParaRPr lang="en-GB" sz="3200" b="1" dirty="0">
              <a:latin typeface="Calibri" pitchFamily="34" charset="0"/>
              <a:cs typeface="Calibri" pitchFamily="34" charset="0"/>
            </a:endParaRPr>
          </a:p>
        </p:txBody>
      </p:sp>
      <p:sp>
        <p:nvSpPr>
          <p:cNvPr id="3" name="2 - Θέση περιεχομένου"/>
          <p:cNvSpPr>
            <a:spLocks noGrp="1"/>
          </p:cNvSpPr>
          <p:nvPr>
            <p:ph idx="1"/>
          </p:nvPr>
        </p:nvSpPr>
        <p:spPr>
          <a:xfrm>
            <a:off x="1214414" y="1071546"/>
            <a:ext cx="7719274" cy="5572164"/>
          </a:xfrm>
        </p:spPr>
        <p:txBody>
          <a:bodyPr>
            <a:normAutofit fontScale="92500" lnSpcReduction="10000"/>
          </a:bodyPr>
          <a:lstStyle/>
          <a:p>
            <a:r>
              <a:rPr lang="el-GR" dirty="0" smtClean="0">
                <a:latin typeface="Calibri" pitchFamily="34" charset="0"/>
                <a:cs typeface="Calibri" pitchFamily="34" charset="0"/>
              </a:rPr>
              <a:t>1</a:t>
            </a:r>
            <a:r>
              <a:rPr lang="el-GR" baseline="30000" dirty="0" smtClean="0">
                <a:latin typeface="Calibri" pitchFamily="34" charset="0"/>
                <a:cs typeface="Calibri" pitchFamily="34" charset="0"/>
              </a:rPr>
              <a:t>η</a:t>
            </a:r>
            <a:r>
              <a:rPr lang="el-GR" dirty="0" smtClean="0">
                <a:latin typeface="Calibri" pitchFamily="34" charset="0"/>
                <a:cs typeface="Calibri" pitchFamily="34" charset="0"/>
              </a:rPr>
              <a:t> θεωρία: η γλώσσα γενικά πρέπει να παρέχει φόρμουλες για να φανερώνει την πραγματικότητα και η δομή της γλώσσας πρέπει να παρουσιάζει τη δομή των πραγμάτων.</a:t>
            </a:r>
          </a:p>
          <a:p>
            <a:r>
              <a:rPr lang="el-GR" dirty="0" smtClean="0">
                <a:latin typeface="Calibri" pitchFamily="34" charset="0"/>
                <a:cs typeface="Calibri" pitchFamily="34" charset="0"/>
              </a:rPr>
              <a:t>2</a:t>
            </a:r>
            <a:r>
              <a:rPr lang="el-GR" baseline="30000" dirty="0" smtClean="0">
                <a:latin typeface="Calibri" pitchFamily="34" charset="0"/>
                <a:cs typeface="Calibri" pitchFamily="34" charset="0"/>
              </a:rPr>
              <a:t>η</a:t>
            </a:r>
            <a:r>
              <a:rPr lang="el-GR" dirty="0" smtClean="0">
                <a:latin typeface="Calibri" pitchFamily="34" charset="0"/>
                <a:cs typeface="Calibri" pitchFamily="34" charset="0"/>
              </a:rPr>
              <a:t> θεωρία: η γλώσσα πρέπει να παρουσιάζει την ίδια δομή με τον κόσμο της εμπειρίας όπου όλα ή τα περισσότερα πράγματα σ’ αυτόν είναι και δεν είναι. Αυτό πρέπει να το κάνει με το να διατυπώνει δύο αντίθετους λόγους για κάθε πράγμα. Αλλά παραμένει το πρόβλημα της άρνησης, που μπορεί να γίνει κάτι χωρίς νόημα.</a:t>
            </a:r>
            <a:endParaRPr lang="en-GB" dirty="0">
              <a:latin typeface="Calibri" pitchFamily="34" charset="0"/>
              <a:cs typeface="Calibri"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357290" y="285728"/>
            <a:ext cx="7504960" cy="511156"/>
          </a:xfrm>
        </p:spPr>
        <p:txBody>
          <a:bodyPr>
            <a:noAutofit/>
          </a:bodyPr>
          <a:lstStyle/>
          <a:p>
            <a:pPr algn="ctr"/>
            <a:r>
              <a:rPr lang="el-GR" sz="3200" b="1" dirty="0" smtClean="0">
                <a:latin typeface="Calibri" pitchFamily="34" charset="0"/>
                <a:cs typeface="Calibri" pitchFamily="34" charset="0"/>
              </a:rPr>
              <a:t>ΛΥΣΕΙΣ ΓΙΑ ΤΟ ΠΡΟΒΛΗΜΑ ΤΗΣ ΑΡΝΗΣΗΣ</a:t>
            </a:r>
            <a:endParaRPr lang="en-GB" sz="3200" b="1" dirty="0">
              <a:latin typeface="Calibri" pitchFamily="34" charset="0"/>
              <a:cs typeface="Calibri" pitchFamily="34" charset="0"/>
            </a:endParaRPr>
          </a:p>
        </p:txBody>
      </p:sp>
      <p:sp>
        <p:nvSpPr>
          <p:cNvPr id="3" name="2 - Θέση περιεχομένου"/>
          <p:cNvSpPr>
            <a:spLocks noGrp="1"/>
          </p:cNvSpPr>
          <p:nvPr>
            <p:ph idx="1"/>
          </p:nvPr>
        </p:nvSpPr>
        <p:spPr>
          <a:xfrm>
            <a:off x="1071538" y="928670"/>
            <a:ext cx="7862150" cy="5929330"/>
          </a:xfrm>
        </p:spPr>
        <p:txBody>
          <a:bodyPr>
            <a:normAutofit fontScale="62500" lnSpcReduction="20000"/>
          </a:bodyPr>
          <a:lstStyle/>
          <a:p>
            <a:r>
              <a:rPr lang="el-GR" dirty="0" smtClean="0">
                <a:latin typeface="Calibri" pitchFamily="34" charset="0"/>
                <a:cs typeface="Calibri" pitchFamily="34" charset="0"/>
              </a:rPr>
              <a:t>Να διορθωθεί η γλώσσα με την απόρριψη των αρνητικών δηλώσεων. Αυτό θα περιόριζε τη γλώσσα σε αληθείς θετικές δηλώσεις για τον κόσμο των φαινομένων.</a:t>
            </a:r>
          </a:p>
          <a:p>
            <a:r>
              <a:rPr lang="el-GR" dirty="0" smtClean="0">
                <a:latin typeface="Calibri" pitchFamily="34" charset="0"/>
                <a:cs typeface="Calibri" pitchFamily="34" charset="0"/>
              </a:rPr>
              <a:t>Ανάμεσα σε αντίθετους λόγους ένας λόγος στη δομή των πραγμάτων ήταν ανώτερος, ορθότερος από έναν άλλο και αυτός συνιστούσε τον </a:t>
            </a:r>
            <a:r>
              <a:rPr lang="el-GR" i="1" dirty="0" smtClean="0">
                <a:latin typeface="Calibri" pitchFamily="34" charset="0"/>
                <a:cs typeface="Calibri" pitchFamily="34" charset="0"/>
              </a:rPr>
              <a:t>ορθόν </a:t>
            </a:r>
            <a:r>
              <a:rPr lang="el-GR" i="1" dirty="0" err="1" smtClean="0">
                <a:latin typeface="Calibri" pitchFamily="34" charset="0"/>
                <a:cs typeface="Calibri" pitchFamily="34" charset="0"/>
              </a:rPr>
              <a:t>λόγον</a:t>
            </a:r>
            <a:r>
              <a:rPr lang="el-GR" dirty="0" smtClean="0">
                <a:latin typeface="Calibri" pitchFamily="34" charset="0"/>
                <a:cs typeface="Calibri" pitchFamily="34" charset="0"/>
              </a:rPr>
              <a:t>.</a:t>
            </a:r>
          </a:p>
          <a:p>
            <a:r>
              <a:rPr lang="el-GR" dirty="0" smtClean="0">
                <a:latin typeface="Calibri" pitchFamily="34" charset="0"/>
                <a:cs typeface="Calibri" pitchFamily="34" charset="0"/>
              </a:rPr>
              <a:t>Η τέχνη της παρουσίασης ενός λόγου ως ανώτερου από έναν άλλο είχε ιδιαίτερα συνδεθεί με τον Πρωταγόρα, ενώ η αναζήτησης της ονομάτων </a:t>
            </a:r>
            <a:r>
              <a:rPr lang="el-GR" dirty="0" err="1" smtClean="0">
                <a:latin typeface="Calibri" pitchFamily="34" charset="0"/>
                <a:cs typeface="Calibri" pitchFamily="34" charset="0"/>
              </a:rPr>
              <a:t>ορθότητος</a:t>
            </a:r>
            <a:r>
              <a:rPr lang="el-GR" dirty="0" smtClean="0">
                <a:latin typeface="Calibri" pitchFamily="34" charset="0"/>
                <a:cs typeface="Calibri" pitchFamily="34" charset="0"/>
              </a:rPr>
              <a:t> συνδέθηκε με τον </a:t>
            </a:r>
            <a:r>
              <a:rPr lang="el-GR" dirty="0" err="1" smtClean="0">
                <a:latin typeface="Calibri" pitchFamily="34" charset="0"/>
                <a:cs typeface="Calibri" pitchFamily="34" charset="0"/>
              </a:rPr>
              <a:t>Πρόδικο</a:t>
            </a:r>
            <a:r>
              <a:rPr lang="el-GR" dirty="0" smtClean="0">
                <a:latin typeface="Calibri" pitchFamily="34" charset="0"/>
                <a:cs typeface="Calibri" pitchFamily="34" charset="0"/>
              </a:rPr>
              <a:t> και συνιστούσε ένα δεύτερο τρόπο με τον οποίο θα μπορούσε η γλώσσα να διορθωθεί για να συμφωνεί με τη δομή της αισθητής πραγματικότητας.</a:t>
            </a:r>
          </a:p>
          <a:p>
            <a:r>
              <a:rPr lang="el-GR" dirty="0" smtClean="0">
                <a:latin typeface="Calibri" pitchFamily="34" charset="0"/>
                <a:cs typeface="Calibri" pitchFamily="34" charset="0"/>
              </a:rPr>
              <a:t>Η σημασία αυτής της αναζήτησης είναι μεγάλη καθώς αντιπροσωπεύει την προσπάθεια στη σύγχρονη εποχή να βρεθεί η μία και μοναδική γλώσσα, αποκαλούμενη φιλοσοφική γλώσσα ή πρωταρχική, ή ατομική, ή διορθωμένη γλώσσα του επιστήμονα της λογικής, η γλώσσα που απεικονίζει τον κόσμο και που στη δομή της αντανακλά τη δομή της πραγματικότητας.</a:t>
            </a:r>
          </a:p>
          <a:p>
            <a:r>
              <a:rPr lang="el-GR" dirty="0" smtClean="0">
                <a:latin typeface="Calibri" pitchFamily="34" charset="0"/>
                <a:cs typeface="Calibri" pitchFamily="34" charset="0"/>
              </a:rPr>
              <a:t>Αναμόρφωση της δομής της γλώσσας σε σχέση με τη λογική δομή της πραγματικότητας.</a:t>
            </a:r>
          </a:p>
          <a:p>
            <a:r>
              <a:rPr lang="el-GR" dirty="0" smtClean="0">
                <a:latin typeface="Calibri" pitchFamily="34" charset="0"/>
                <a:cs typeface="Calibri" pitchFamily="34" charset="0"/>
              </a:rPr>
              <a:t>Τον 5</a:t>
            </a:r>
            <a:r>
              <a:rPr lang="el-GR" baseline="30000" dirty="0" smtClean="0">
                <a:latin typeface="Calibri" pitchFamily="34" charset="0"/>
                <a:cs typeface="Calibri" pitchFamily="34" charset="0"/>
              </a:rPr>
              <a:t>ο</a:t>
            </a:r>
            <a:r>
              <a:rPr lang="el-GR" dirty="0" smtClean="0">
                <a:latin typeface="Calibri" pitchFamily="34" charset="0"/>
                <a:cs typeface="Calibri" pitchFamily="34" charset="0"/>
              </a:rPr>
              <a:t> αι. ενδιάφερε η πλήρης αντιστοιχία μεταξύ πραγμάτων και ονομάτων με την αρχή ότι το νόημα οποιουδήποτε ονόματος πρέπει πάντοτε να είναι το πράγμα ή τα πράγματα στα οποία αναφέρεται.</a:t>
            </a:r>
            <a:endParaRPr lang="en-GB" dirty="0">
              <a:latin typeface="Calibri" pitchFamily="34" charset="0"/>
              <a:cs typeface="Calibri"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428728" y="274638"/>
            <a:ext cx="7504960" cy="511156"/>
          </a:xfrm>
        </p:spPr>
        <p:txBody>
          <a:bodyPr>
            <a:noAutofit/>
          </a:bodyPr>
          <a:lstStyle/>
          <a:p>
            <a:pPr algn="ctr"/>
            <a:r>
              <a:rPr lang="el-GR" sz="3200" b="1" dirty="0" smtClean="0">
                <a:effectLst/>
                <a:latin typeface="Calibri" pitchFamily="34" charset="0"/>
                <a:cs typeface="Calibri" pitchFamily="34" charset="0"/>
              </a:rPr>
              <a:t>ΙΔΕΩΔΕΣ ΜΙΑΣ ΚΑΘΟΛΙΚΗΣ ΓΛΩΣΣΑΣ</a:t>
            </a:r>
            <a:endParaRPr lang="en-GB" sz="3200" b="1" dirty="0">
              <a:effectLst/>
              <a:latin typeface="Calibri" pitchFamily="34" charset="0"/>
              <a:cs typeface="Calibri" pitchFamily="34" charset="0"/>
            </a:endParaRPr>
          </a:p>
        </p:txBody>
      </p:sp>
      <p:sp>
        <p:nvSpPr>
          <p:cNvPr id="3" name="2 - Θέση περιεχομένου"/>
          <p:cNvSpPr>
            <a:spLocks noGrp="1"/>
          </p:cNvSpPr>
          <p:nvPr>
            <p:ph idx="1"/>
          </p:nvPr>
        </p:nvSpPr>
        <p:spPr>
          <a:xfrm>
            <a:off x="1142976" y="857232"/>
            <a:ext cx="7790712" cy="5786478"/>
          </a:xfrm>
        </p:spPr>
        <p:txBody>
          <a:bodyPr>
            <a:normAutofit fontScale="77500" lnSpcReduction="20000"/>
          </a:bodyPr>
          <a:lstStyle/>
          <a:p>
            <a:r>
              <a:rPr lang="el-GR" dirty="0" smtClean="0">
                <a:latin typeface="Calibri" pitchFamily="34" charset="0"/>
                <a:cs typeface="Calibri" pitchFamily="34" charset="0"/>
              </a:rPr>
              <a:t>Πλάτων </a:t>
            </a:r>
            <a:r>
              <a:rPr lang="el-GR" i="1" dirty="0" smtClean="0">
                <a:latin typeface="Calibri" pitchFamily="34" charset="0"/>
                <a:cs typeface="Calibri" pitchFamily="34" charset="0"/>
              </a:rPr>
              <a:t>Κρατύλος</a:t>
            </a:r>
            <a:r>
              <a:rPr lang="el-GR" dirty="0" smtClean="0">
                <a:latin typeface="Calibri" pitchFamily="34" charset="0"/>
                <a:cs typeface="Calibri" pitchFamily="34" charset="0"/>
              </a:rPr>
              <a:t>: «Κάθε πράγμα έχει εκ φύσεως ένα δικό του σωστό όνομα, και όνομα δεν είναι οτιδήποτε οι άνθρωποι ονομάζουν ένα πράγμα κατόπιν συμφωνίας, απλώς ένα κομμάτι της φωνής τους που εφαρμόζεται στο πράγμα, αλλά υπάρχει ένα είδος ορθότητας στην ίδια τη σύσταση των ονομάτων που είναι η ίδια για όλους τους ανθρώπους και για τους Έλληνες και για τους βαρβάρους».</a:t>
            </a:r>
          </a:p>
          <a:p>
            <a:r>
              <a:rPr lang="el-GR" dirty="0" smtClean="0">
                <a:latin typeface="Calibri" pitchFamily="34" charset="0"/>
                <a:cs typeface="Calibri" pitchFamily="34" charset="0"/>
              </a:rPr>
              <a:t>Σύμφωνα με τον Κρατύλο υπάρχει μια φυσική ορθότητα στα ονόματα, η ίδια για όλους, Έλληνες και βαρβάρους. Η μόνη ορθότητα στα ονόματα εξαρτάται από το τι συμφωνούν κάθε φορά οι άνθρωποι να ονομάσουν ένα πράγμα με μία συγκεκριμένη λέξη.</a:t>
            </a:r>
          </a:p>
          <a:p>
            <a:r>
              <a:rPr lang="el-GR" dirty="0" smtClean="0">
                <a:latin typeface="Calibri" pitchFamily="34" charset="0"/>
                <a:cs typeface="Calibri" pitchFamily="34" charset="0"/>
              </a:rPr>
              <a:t>«</a:t>
            </a:r>
            <a:r>
              <a:rPr lang="el-GR" dirty="0" err="1" smtClean="0">
                <a:latin typeface="Calibri" pitchFamily="34" charset="0"/>
                <a:cs typeface="Calibri" pitchFamily="34" charset="0"/>
              </a:rPr>
              <a:t>Διαίρεσις</a:t>
            </a:r>
            <a:r>
              <a:rPr lang="el-GR" dirty="0" smtClean="0">
                <a:latin typeface="Calibri" pitchFamily="34" charset="0"/>
                <a:cs typeface="Calibri" pitchFamily="34" charset="0"/>
              </a:rPr>
              <a:t> των ονομάτων» - αντιπαραβολή δύο ονομάτων για να βρεθεί η κοινή σημασία και να εξακριβωθούν οι λεπτές σημασιολογικές αποχρώσεις στις οποίες διαφέρουν.</a:t>
            </a:r>
            <a:endParaRPr lang="en-GB" dirty="0">
              <a:latin typeface="Calibri" pitchFamily="34" charset="0"/>
              <a:cs typeface="Calibri"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357290" y="274638"/>
            <a:ext cx="7576398" cy="654032"/>
          </a:xfrm>
        </p:spPr>
        <p:txBody>
          <a:bodyPr>
            <a:normAutofit/>
          </a:bodyPr>
          <a:lstStyle/>
          <a:p>
            <a:pPr algn="ctr"/>
            <a:r>
              <a:rPr lang="el-GR" sz="2800" b="1" dirty="0" smtClean="0">
                <a:effectLst/>
                <a:latin typeface="Calibri" pitchFamily="34" charset="0"/>
                <a:cs typeface="Calibri" pitchFamily="34" charset="0"/>
              </a:rPr>
              <a:t>Η ΘΕΩΡΙΑ ΤΗΣ ΦΥΣΙΚΗΣ ΟΡΘΟΤΗΤΟΣ</a:t>
            </a:r>
            <a:endParaRPr lang="en-GB" sz="2800" b="1" dirty="0">
              <a:effectLst/>
              <a:latin typeface="Calibri" pitchFamily="34" charset="0"/>
              <a:cs typeface="Calibri" pitchFamily="34" charset="0"/>
            </a:endParaRPr>
          </a:p>
        </p:txBody>
      </p:sp>
      <p:sp>
        <p:nvSpPr>
          <p:cNvPr id="3" name="2 - Θέση περιεχομένου"/>
          <p:cNvSpPr>
            <a:spLocks noGrp="1"/>
          </p:cNvSpPr>
          <p:nvPr>
            <p:ph idx="1"/>
          </p:nvPr>
        </p:nvSpPr>
        <p:spPr>
          <a:xfrm>
            <a:off x="642910" y="928670"/>
            <a:ext cx="8290778" cy="5072098"/>
          </a:xfrm>
        </p:spPr>
        <p:txBody>
          <a:bodyPr>
            <a:normAutofit fontScale="47500" lnSpcReduction="20000"/>
          </a:bodyPr>
          <a:lstStyle/>
          <a:p>
            <a:r>
              <a:rPr lang="el-GR" dirty="0" smtClean="0">
                <a:latin typeface="Calibri" pitchFamily="34" charset="0"/>
                <a:cs typeface="Calibri" pitchFamily="34" charset="0"/>
              </a:rPr>
              <a:t>Στον μύθο του Πρωταγόρα (322</a:t>
            </a:r>
            <a:r>
              <a:rPr lang="en-GB" dirty="0" smtClean="0">
                <a:latin typeface="Calibri" pitchFamily="34" charset="0"/>
                <a:cs typeface="Calibri" pitchFamily="34" charset="0"/>
              </a:rPr>
              <a:t>a</a:t>
            </a:r>
            <a:r>
              <a:rPr lang="el-GR" dirty="0" smtClean="0">
                <a:latin typeface="Calibri" pitchFamily="34" charset="0"/>
                <a:cs typeface="Calibri" pitchFamily="34" charset="0"/>
              </a:rPr>
              <a:t>3 </a:t>
            </a:r>
            <a:r>
              <a:rPr lang="el-GR" dirty="0" err="1" smtClean="0">
                <a:latin typeface="Calibri" pitchFamily="34" charset="0"/>
                <a:cs typeface="Calibri" pitchFamily="34" charset="0"/>
              </a:rPr>
              <a:t>κ.εξ</a:t>
            </a:r>
            <a:r>
              <a:rPr lang="el-GR" dirty="0" smtClean="0">
                <a:latin typeface="Calibri" pitchFamily="34" charset="0"/>
                <a:cs typeface="Calibri" pitchFamily="34" charset="0"/>
              </a:rPr>
              <a:t>.) βλέπουμε πώς το ανθρώπινο γένος διαίρεσε τη φωνή και τα ονόματα.</a:t>
            </a:r>
          </a:p>
          <a:p>
            <a:r>
              <a:rPr lang="el-GR" dirty="0" smtClean="0">
                <a:latin typeface="Calibri" pitchFamily="34" charset="0"/>
                <a:cs typeface="Calibri" pitchFamily="34" charset="0"/>
              </a:rPr>
              <a:t>Πρωταγόρας: ο ορθότερος λόγος από τον αντίθετό του</a:t>
            </a:r>
          </a:p>
          <a:p>
            <a:r>
              <a:rPr lang="el-GR" dirty="0" smtClean="0">
                <a:latin typeface="Calibri" pitchFamily="34" charset="0"/>
                <a:cs typeface="Calibri" pitchFamily="34" charset="0"/>
              </a:rPr>
              <a:t>Ερμογένης: η ορθότητα των ονομάτων βασίζεται στη συμφωνία ως προς τα ποια ονόματα είναι αποδεκτά ως σωστά.</a:t>
            </a:r>
          </a:p>
          <a:p>
            <a:r>
              <a:rPr lang="el-GR" dirty="0" smtClean="0">
                <a:latin typeface="Calibri" pitchFamily="34" charset="0"/>
                <a:cs typeface="Calibri" pitchFamily="34" charset="0"/>
              </a:rPr>
              <a:t>Κρατύλος: η ορθότητα έχει φυσική </a:t>
            </a:r>
            <a:r>
              <a:rPr lang="el-GR" dirty="0" err="1" smtClean="0">
                <a:latin typeface="Calibri" pitchFamily="34" charset="0"/>
                <a:cs typeface="Calibri" pitchFamily="34" charset="0"/>
              </a:rPr>
              <a:t>βα΄ση</a:t>
            </a:r>
            <a:r>
              <a:rPr lang="el-GR" dirty="0" smtClean="0">
                <a:latin typeface="Calibri" pitchFamily="34" charset="0"/>
                <a:cs typeface="Calibri" pitchFamily="34" charset="0"/>
              </a:rPr>
              <a:t>.</a:t>
            </a:r>
          </a:p>
          <a:p>
            <a:r>
              <a:rPr lang="el-GR" dirty="0" smtClean="0">
                <a:latin typeface="Calibri" pitchFamily="34" charset="0"/>
                <a:cs typeface="Calibri" pitchFamily="34" charset="0"/>
              </a:rPr>
              <a:t>Σωκράτης: η ορθότητα των ονομάτων πηγάζει από τη λειτουργία τους να δηλώνουν τη φύση των πραγμάτων που ονομάζουν και αυτό το επιτυγχάνουν με μια διαδικασία μίμησης των εν λόγω πραγμάτων (πλατωνικά είδη: επινοούνται για να πληρούν τις προϋποθέσεις που απαιτούνται ώστε να είναι ικανοποιητικά αντικείμενα γλωσσικής σημασίας και αναφοράς)</a:t>
            </a:r>
          </a:p>
          <a:p>
            <a:r>
              <a:rPr lang="el-GR" dirty="0" smtClean="0">
                <a:latin typeface="Calibri" pitchFamily="34" charset="0"/>
                <a:cs typeface="Calibri" pitchFamily="34" charset="0"/>
              </a:rPr>
              <a:t>Η διάκριση ανάμεσα σε πρωταρχικά και δευτερεύοντα αντικείμενα ορισμού οδηγεί στη διάκριση ανάμεσα στη σημασία και στην αναφορά.</a:t>
            </a:r>
          </a:p>
          <a:p>
            <a:r>
              <a:rPr lang="el-GR" dirty="0" smtClean="0">
                <a:latin typeface="Calibri" pitchFamily="34" charset="0"/>
                <a:cs typeface="Calibri" pitchFamily="34" charset="0"/>
              </a:rPr>
              <a:t>Το πρόβλημα ήταν ότι ένα όνομα για το οποίο δεν μπορεί να βρεθεί αντίστοιχο αντικείμενο δεν έχει νόημα. Αν </a:t>
            </a:r>
            <a:r>
              <a:rPr lang="el-GR" dirty="0" err="1" smtClean="0">
                <a:latin typeface="Calibri" pitchFamily="34" charset="0"/>
                <a:cs typeface="Calibri" pitchFamily="34" charset="0"/>
              </a:rPr>
              <a:t>δεχτούμε΄όμως</a:t>
            </a:r>
            <a:r>
              <a:rPr lang="el-GR" dirty="0" smtClean="0">
                <a:latin typeface="Calibri" pitchFamily="34" charset="0"/>
                <a:cs typeface="Calibri" pitchFamily="34" charset="0"/>
              </a:rPr>
              <a:t> ότι η λέξη έχει νόημα ανεξάρτητα από το αν πράγματι χρησιμοποιείται για να αναφέρεται σε κάτι ή όχι, τότε το πρόβλημα γίνεται ευκολότερο και λύνεται.</a:t>
            </a:r>
          </a:p>
          <a:p>
            <a:r>
              <a:rPr lang="el-GR" dirty="0" smtClean="0">
                <a:latin typeface="Calibri" pitchFamily="34" charset="0"/>
                <a:cs typeface="Calibri" pitchFamily="34" charset="0"/>
              </a:rPr>
              <a:t>Ο Πλάτων έλυσε το πρόβλημα της ορθής γλώσσας μεταβάλλοντας την πραγματικότητα για να την προσαρμόσει στις ανάγκες της γλώσσας, αντί να κάνει το αντίθετο. Έτσι, ο Κρατύλος ισχυρίζεται στο τέλος ότι ενώ τα ονόματα μπορεί να δίνονται και έτσι να καθορίζονται με κάποιου είδους συμφωνία, θα δίνονται σωστά μόνο από εκείνους που έχουν άμεση γνώση της αμετάβλητης πραγματικότητας, δηλ. του κόσμου των Ειδών, και οι οποίοι φτιάχνουν τα ονόματα με τέτοιο τρόπο ώστε να είναι όμοια με τα πράγματα που ονομάζουν και απεικάσματά τους.</a:t>
            </a:r>
            <a:endParaRPr lang="en-GB" dirty="0">
              <a:latin typeface="Calibri" pitchFamily="34" charset="0"/>
              <a:cs typeface="Calibri"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428728" y="274638"/>
            <a:ext cx="7504960" cy="582594"/>
          </a:xfrm>
        </p:spPr>
        <p:txBody>
          <a:bodyPr>
            <a:noAutofit/>
          </a:bodyPr>
          <a:lstStyle/>
          <a:p>
            <a:pPr algn="ctr"/>
            <a:r>
              <a:rPr lang="el-GR" sz="2400" b="1" dirty="0" smtClean="0">
                <a:solidFill>
                  <a:schemeClr val="tx1"/>
                </a:solidFill>
                <a:effectLst/>
                <a:latin typeface="Calibri" pitchFamily="34" charset="0"/>
                <a:cs typeface="Calibri" pitchFamily="34" charset="0"/>
              </a:rPr>
              <a:t>Η ΘΕΩΡΙΑ ΤΟΥ ΛΟΓΟΥ ΣΤΗ ΛΟΓΟΤΕΧΝΙΑ ΚΑΙ ΣΤΗ ΡΗΤΟΡΙΚΗ</a:t>
            </a:r>
            <a:endParaRPr lang="en-GB" sz="2400" b="1" dirty="0">
              <a:solidFill>
                <a:schemeClr val="tx1"/>
              </a:solidFill>
              <a:effectLst/>
              <a:latin typeface="Calibri" pitchFamily="34" charset="0"/>
              <a:cs typeface="Calibri" pitchFamily="34" charset="0"/>
            </a:endParaRPr>
          </a:p>
        </p:txBody>
      </p:sp>
      <p:sp>
        <p:nvSpPr>
          <p:cNvPr id="3" name="2 - Θέση περιεχομένου"/>
          <p:cNvSpPr>
            <a:spLocks noGrp="1"/>
          </p:cNvSpPr>
          <p:nvPr>
            <p:ph idx="1"/>
          </p:nvPr>
        </p:nvSpPr>
        <p:spPr>
          <a:xfrm>
            <a:off x="1142976" y="1071546"/>
            <a:ext cx="7790712" cy="5500726"/>
          </a:xfrm>
        </p:spPr>
        <p:txBody>
          <a:bodyPr>
            <a:normAutofit fontScale="55000" lnSpcReduction="20000"/>
          </a:bodyPr>
          <a:lstStyle/>
          <a:p>
            <a:r>
              <a:rPr lang="el-GR" dirty="0" smtClean="0">
                <a:latin typeface="Calibri" pitchFamily="34" charset="0"/>
                <a:cs typeface="Calibri" pitchFamily="34" charset="0"/>
              </a:rPr>
              <a:t>Σχέση μεταξύ λόγου και πραγματικότητας: πρόκειται για παρουσίαση της πραγματικότητας με τον λόγο ή για αναπαράσταση της πραγματικότητας.</a:t>
            </a:r>
          </a:p>
          <a:p>
            <a:r>
              <a:rPr lang="el-GR" dirty="0" smtClean="0">
                <a:latin typeface="Calibri" pitchFamily="34" charset="0"/>
                <a:cs typeface="Calibri" pitchFamily="34" charset="0"/>
              </a:rPr>
              <a:t>Χάσμα μεταξύ ρητορικής και πραγματικότητας οδήγησε στο χάσμα ανάμεσα στη ρητορική με τη φιλοσοφία.</a:t>
            </a:r>
          </a:p>
          <a:p>
            <a:r>
              <a:rPr lang="el-GR" dirty="0" smtClean="0">
                <a:latin typeface="Calibri" pitchFamily="34" charset="0"/>
                <a:cs typeface="Calibri" pitchFamily="34" charset="0"/>
              </a:rPr>
              <a:t>Ο Γοργίας εισάγει ένα αγεφύρωτο χάσμα ανάμεσα στον λόγο και στα πράγματα στα οποία αναφέρεται ο λόγος. Ο λόγος δεν μπορεί να αναπαραγάγει μέσα του εκείνη την πραγματικότητα που είναι αμετάκλητα έξω από αυτόν. Κάθε λόγος είναι απάτη. Ο Γοργίας ισχυρίζεται ότι στη λογοτεχνία αυτός που εξαπατά είναι καλύτερος από αυτόν που δεν εξαπατά (</a:t>
            </a:r>
            <a:r>
              <a:rPr lang="en-GB" dirty="0" smtClean="0">
                <a:latin typeface="Calibri" pitchFamily="34" charset="0"/>
                <a:cs typeface="Calibri" pitchFamily="34" charset="0"/>
              </a:rPr>
              <a:t>DK</a:t>
            </a:r>
            <a:r>
              <a:rPr lang="el-GR" dirty="0" smtClean="0">
                <a:latin typeface="Calibri" pitchFamily="34" charset="0"/>
                <a:cs typeface="Calibri" pitchFamily="34" charset="0"/>
              </a:rPr>
              <a:t> 82Β23).</a:t>
            </a:r>
          </a:p>
          <a:p>
            <a:r>
              <a:rPr lang="el-GR" dirty="0" smtClean="0">
                <a:latin typeface="Calibri" pitchFamily="34" charset="0"/>
                <a:cs typeface="Calibri" pitchFamily="34" charset="0"/>
              </a:rPr>
              <a:t>Εννοιολογικό μοντέλο στους λόγους του Γοργία: από τη μια πλευρά είναι ο πραγματικός κόσμος, χαρακτηριζόμενος ως αλήθεια ή το αληθές. Η αντίληψη αυτού του πραγματικού κόσμου είναι η γνώση. Αλλά η συνηθέστερη γνωστική κατάσταση είναι η γνώμη, όχι η γνώση, ο δε λόγος, που είναι ισχυρότερος από τη γνώμη, στη γνώμη ασκεί επίδραση. Είναι δυνατό να ανατραπούν οι απατηλοί ισχυρισμοί του λόγου και της γνώμης προσφεύγοντας στη γνώση και την αλήθεια, με αποτέλεσμα να παρέχεται γνώση αλλά ο λόγος δεν χάνει τον απατηλό χαρακτήρα του. Παρ’ όλα αυτά υπάρχουν δύο είδη λόγων, ο ένας καλύτερος και ο άλλος χειρότερος, κάτι που εξαρτάται από τα ειδικά χαρακτηριστικά. Η μελέτη των ειδικών χαρακτηριστικών συνιστά τη μελέτη της ρητορικής τέχνης.</a:t>
            </a:r>
            <a:endParaRPr lang="en-GB" dirty="0">
              <a:latin typeface="Calibri" pitchFamily="34" charset="0"/>
              <a:cs typeface="Calibri"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Ηλιοστάσιο">
  <a:themeElements>
    <a:clrScheme name="Ηλιοστάσιο">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Ηλιοστάσιο">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Ηλιοστάσιο">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820</TotalTime>
  <Words>1671</Words>
  <Application>Microsoft Office PowerPoint</Application>
  <PresentationFormat>Προβολή στην οθόνη (4:3)</PresentationFormat>
  <Paragraphs>54</Paragraphs>
  <Slides>11</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11</vt:i4>
      </vt:variant>
    </vt:vector>
  </HeadingPairs>
  <TitlesOfParts>
    <vt:vector size="12" baseType="lpstr">
      <vt:lpstr>Ηλιοστάσιο</vt:lpstr>
      <vt:lpstr>ΘΕΩΡΙΕΣ ΤΩΝ ΣΟΦΙΣΤΩΝ</vt:lpstr>
      <vt:lpstr>Η ΘΕΩΡΙΑ ΤΗΣ ΓΛΩΣΣΑΣ</vt:lpstr>
      <vt:lpstr>ΜΟΡΦΗ ΤΗΣ ΓΛΩΣΣΑΣ</vt:lpstr>
      <vt:lpstr>ΘΕΩΡΙΕΣ ΤΟΥ ΛΟΓΟΥ</vt:lpstr>
      <vt:lpstr>ΘΕΩΡΙΕΣ ΤΗΣ ΓΛΩΣΣΑΣ</vt:lpstr>
      <vt:lpstr>ΛΥΣΕΙΣ ΓΙΑ ΤΟ ΠΡΟΒΛΗΜΑ ΤΗΣ ΑΡΝΗΣΗΣ</vt:lpstr>
      <vt:lpstr>ΙΔΕΩΔΕΣ ΜΙΑΣ ΚΑΘΟΛΙΚΗΣ ΓΛΩΣΣΑΣ</vt:lpstr>
      <vt:lpstr>Η ΘΕΩΡΙΑ ΤΗΣ ΦΥΣΙΚΗΣ ΟΡΘΟΤΗΤΟΣ</vt:lpstr>
      <vt:lpstr>Η ΘΕΩΡΙΑ ΤΟΥ ΛΟΓΟΥ ΣΤΗ ΛΟΓΟΤΕΧΝΙΑ ΚΑΙ ΣΤΗ ΡΗΤΟΡΙΚΗ</vt:lpstr>
      <vt:lpstr>ΣΟΦΙΣΤΙΚΟΣ ΣΧΕΤΙΚΙΣΜΟΣ</vt:lpstr>
      <vt:lpstr>ΣΟΦΙΣΤΙΚΟΣ ΣΧΕΤΙΚΙΣΜΟΣ</vt:lpstr>
    </vt:vector>
  </TitlesOfParts>
  <Company>HP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eleni</dc:creator>
  <cp:lastModifiedBy>eleni</cp:lastModifiedBy>
  <cp:revision>26</cp:revision>
  <dcterms:created xsi:type="dcterms:W3CDTF">2021-05-12T21:15:42Z</dcterms:created>
  <dcterms:modified xsi:type="dcterms:W3CDTF">2021-05-13T10:56:30Z</dcterms:modified>
</cp:coreProperties>
</file>