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4" r:id="rId20"/>
    <p:sldId id="274" r:id="rId21"/>
    <p:sldId id="275" r:id="rId22"/>
    <p:sldId id="276" r:id="rId23"/>
    <p:sldId id="277" r:id="rId24"/>
    <p:sldId id="278" r:id="rId25"/>
    <p:sldId id="280" r:id="rId26"/>
    <p:sldId id="281" r:id="rId27"/>
    <p:sldId id="282" r:id="rId28"/>
    <p:sldId id="283"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snapToGrid="0">
      <p:cViewPr varScale="1">
        <p:scale>
          <a:sx n="59" d="100"/>
          <a:sy n="59" d="100"/>
        </p:scale>
        <p:origin x="5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79140FB-EE42-46E5-93FD-A4DD01EC5516}"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368338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79140FB-EE42-46E5-93FD-A4DD01EC5516}"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165105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79140FB-EE42-46E5-93FD-A4DD01EC5516}"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211758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79140FB-EE42-46E5-93FD-A4DD01EC5516}"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123561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79140FB-EE42-46E5-93FD-A4DD01EC5516}"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140955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79140FB-EE42-46E5-93FD-A4DD01EC5516}" type="datetimeFigureOut">
              <a:rPr lang="el-GR" smtClean="0"/>
              <a:t>24/3/2021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171063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79140FB-EE42-46E5-93FD-A4DD01EC5516}" type="datetimeFigureOut">
              <a:rPr lang="el-GR" smtClean="0"/>
              <a:t>24/3/2021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397092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79140FB-EE42-46E5-93FD-A4DD01EC5516}" type="datetimeFigureOut">
              <a:rPr lang="el-GR" smtClean="0"/>
              <a:t>24/3/2021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242479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79140FB-EE42-46E5-93FD-A4DD01EC5516}" type="datetimeFigureOut">
              <a:rPr lang="el-GR" smtClean="0"/>
              <a:t>24/3/2021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193997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79140FB-EE42-46E5-93FD-A4DD01EC5516}" type="datetimeFigureOut">
              <a:rPr lang="el-GR" smtClean="0"/>
              <a:t>24/3/2021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25795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79140FB-EE42-46E5-93FD-A4DD01EC5516}" type="datetimeFigureOut">
              <a:rPr lang="el-GR" smtClean="0"/>
              <a:t>24/3/2021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48B1B7E-DA97-47F6-A4E2-F5CD885E664C}" type="slidenum">
              <a:rPr lang="el-GR" smtClean="0"/>
              <a:t>‹#›</a:t>
            </a:fld>
            <a:endParaRPr lang="el-GR"/>
          </a:p>
        </p:txBody>
      </p:sp>
    </p:spTree>
    <p:extLst>
      <p:ext uri="{BB962C8B-B14F-4D97-AF65-F5344CB8AC3E}">
        <p14:creationId xmlns:p14="http://schemas.microsoft.com/office/powerpoint/2010/main" val="84125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140FB-EE42-46E5-93FD-A4DD01EC5516}" type="datetimeFigureOut">
              <a:rPr lang="el-GR" smtClean="0"/>
              <a:t>24/3/2021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B1B7E-DA97-47F6-A4E2-F5CD885E664C}" type="slidenum">
              <a:rPr lang="el-GR" smtClean="0"/>
              <a:t>‹#›</a:t>
            </a:fld>
            <a:endParaRPr lang="el-GR"/>
          </a:p>
        </p:txBody>
      </p:sp>
    </p:spTree>
    <p:extLst>
      <p:ext uri="{BB962C8B-B14F-4D97-AF65-F5344CB8AC3E}">
        <p14:creationId xmlns:p14="http://schemas.microsoft.com/office/powerpoint/2010/main" val="428418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554479"/>
            <a:ext cx="9144000" cy="1955483"/>
          </a:xfrm>
        </p:spPr>
        <p:txBody>
          <a:bodyPr>
            <a:normAutofit/>
          </a:bodyPr>
          <a:lstStyle/>
          <a:p>
            <a:r>
              <a:rPr lang="el-GR" sz="4000" dirty="0" smtClean="0"/>
              <a:t>Καρποί και Εγγενής πολλαπλασιασμός</a:t>
            </a:r>
            <a:endParaRPr lang="el-GR" sz="4000" dirty="0"/>
          </a:p>
        </p:txBody>
      </p:sp>
      <p:sp>
        <p:nvSpPr>
          <p:cNvPr id="3" name="Υπότιτλος 2"/>
          <p:cNvSpPr>
            <a:spLocks noGrp="1"/>
          </p:cNvSpPr>
          <p:nvPr>
            <p:ph type="subTitle" idx="1"/>
          </p:nvPr>
        </p:nvSpPr>
        <p:spPr>
          <a:xfrm>
            <a:off x="1188721" y="4911634"/>
            <a:ext cx="9823268" cy="1358536"/>
          </a:xfrm>
        </p:spPr>
        <p:txBody>
          <a:bodyPr/>
          <a:lstStyle/>
          <a:p>
            <a:pPr algn="l"/>
            <a:r>
              <a:rPr lang="el-GR" dirty="0"/>
              <a:t>Εργαστήριο Δενδροκομίας</a:t>
            </a:r>
          </a:p>
          <a:p>
            <a:pPr algn="l"/>
            <a:r>
              <a:rPr lang="el-GR" dirty="0"/>
              <a:t>Τμήμα Γεωπονίας                                                                      Δ.  Τσιλιάνος </a:t>
            </a:r>
          </a:p>
          <a:p>
            <a:pPr algn="l"/>
            <a:r>
              <a:rPr lang="el-GR" dirty="0"/>
              <a:t>Πανεπιστήμιο Πελοποννήσου                                                Π.  Καλογερόπουλος</a:t>
            </a:r>
          </a:p>
          <a:p>
            <a:endParaRPr lang="el-GR" dirty="0"/>
          </a:p>
        </p:txBody>
      </p:sp>
    </p:spTree>
    <p:extLst>
      <p:ext uri="{BB962C8B-B14F-4D97-AF65-F5344CB8AC3E}">
        <p14:creationId xmlns:p14="http://schemas.microsoft.com/office/powerpoint/2010/main" val="130995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214846" y="336145"/>
            <a:ext cx="9705703" cy="6124337"/>
          </a:xfrm>
          <a:prstGeom prst="rect">
            <a:avLst/>
          </a:prstGeom>
        </p:spPr>
      </p:pic>
    </p:spTree>
    <p:extLst>
      <p:ext uri="{BB962C8B-B14F-4D97-AF65-F5344CB8AC3E}">
        <p14:creationId xmlns:p14="http://schemas.microsoft.com/office/powerpoint/2010/main" val="27165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40080"/>
            <a:ext cx="10515600" cy="5536883"/>
          </a:xfrm>
        </p:spPr>
        <p:txBody>
          <a:bodyPr/>
          <a:lstStyle/>
          <a:p>
            <a:pPr marL="0" indent="0" algn="just">
              <a:buNone/>
            </a:pPr>
            <a:r>
              <a:rPr lang="en-US" dirty="0" smtClean="0"/>
              <a:t>  </a:t>
            </a:r>
            <a:r>
              <a:rPr lang="el-GR" dirty="0" smtClean="0"/>
              <a:t>Στις </a:t>
            </a:r>
            <a:r>
              <a:rPr lang="el-GR" dirty="0" err="1" smtClean="0"/>
              <a:t>ομφαλοφόρες</a:t>
            </a:r>
            <a:r>
              <a:rPr lang="el-GR" dirty="0" smtClean="0"/>
              <a:t> ποικιλίες πορτοκαλιάς εκτός από τα κανονικά καρπόφυλλα σχηματίζεται και μία δεύτερη ομάδα </a:t>
            </a:r>
            <a:r>
              <a:rPr lang="el-GR" dirty="0" err="1" smtClean="0"/>
              <a:t>καρποφύλλων</a:t>
            </a:r>
            <a:r>
              <a:rPr lang="el-GR" dirty="0" smtClean="0"/>
              <a:t> στην κορυφή του καρπού. Έτσι, τελικά με την ανάπτυξη του καρπού </a:t>
            </a:r>
            <a:r>
              <a:rPr lang="el-GR" dirty="0" err="1" smtClean="0"/>
              <a:t>σχημα-τίζεται</a:t>
            </a:r>
            <a:r>
              <a:rPr lang="el-GR" dirty="0" smtClean="0"/>
              <a:t> </a:t>
            </a:r>
            <a:r>
              <a:rPr lang="el-GR" dirty="0" smtClean="0"/>
              <a:t>εκτός από το κανονικό μέρος του καρπού και ένας δεύτερος </a:t>
            </a:r>
            <a:r>
              <a:rPr lang="el-GR" dirty="0" smtClean="0"/>
              <a:t>καρπός </a:t>
            </a:r>
            <a:r>
              <a:rPr lang="el-GR" dirty="0" smtClean="0"/>
              <a:t>στον ομφαλό του καρπού και για το λόγο αυτό ονομάζονται ¨</a:t>
            </a:r>
            <a:r>
              <a:rPr lang="el-GR" dirty="0" err="1" smtClean="0"/>
              <a:t>ομφαλοφόρα</a:t>
            </a:r>
            <a:r>
              <a:rPr lang="el-GR" dirty="0" smtClean="0"/>
              <a:t>¨. Το χρώμα στο φλοιό και στη σάρκα του ώριμου </a:t>
            </a:r>
            <a:r>
              <a:rPr lang="el-GR" dirty="0" err="1" smtClean="0"/>
              <a:t>καρ</a:t>
            </a:r>
            <a:r>
              <a:rPr lang="el-GR" dirty="0" smtClean="0"/>
              <a:t>-πού </a:t>
            </a:r>
            <a:r>
              <a:rPr lang="el-GR" dirty="0" smtClean="0"/>
              <a:t>εξαρτάται από τις χρωστικές περιέχονται στους ιστούς και κυρίως από </a:t>
            </a:r>
            <a:r>
              <a:rPr lang="el-GR" dirty="0" err="1" smtClean="0"/>
              <a:t>καροτενοειδή</a:t>
            </a:r>
            <a:r>
              <a:rPr lang="el-GR" dirty="0" smtClean="0"/>
              <a:t> και την παρουσία ή απουσία χλωροφύλλης. </a:t>
            </a:r>
            <a:endParaRPr lang="el-GR" dirty="0"/>
          </a:p>
        </p:txBody>
      </p:sp>
    </p:spTree>
    <p:extLst>
      <p:ext uri="{BB962C8B-B14F-4D97-AF65-F5344CB8AC3E}">
        <p14:creationId xmlns:p14="http://schemas.microsoft.com/office/powerpoint/2010/main" val="175357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74766"/>
            <a:ext cx="10515600" cy="5602197"/>
          </a:xfrm>
        </p:spPr>
        <p:txBody>
          <a:bodyPr/>
          <a:lstStyle/>
          <a:p>
            <a:pPr marL="0" indent="0">
              <a:buNone/>
            </a:pPr>
            <a:r>
              <a:rPr lang="el-GR" dirty="0" smtClean="0"/>
              <a:t>  Μήλο</a:t>
            </a:r>
          </a:p>
          <a:p>
            <a:pPr marL="0" indent="0" algn="just">
              <a:buNone/>
            </a:pPr>
            <a:r>
              <a:rPr lang="el-GR" dirty="0"/>
              <a:t> </a:t>
            </a:r>
            <a:r>
              <a:rPr lang="el-GR" dirty="0" smtClean="0"/>
              <a:t> Σχηματίζεται από </a:t>
            </a:r>
            <a:r>
              <a:rPr lang="el-GR" dirty="0" err="1" smtClean="0"/>
              <a:t>επίγυνο</a:t>
            </a:r>
            <a:r>
              <a:rPr lang="el-GR" dirty="0" smtClean="0"/>
              <a:t> άνθος με πολλά καρπόφυλλα που </a:t>
            </a:r>
            <a:r>
              <a:rPr lang="el-GR" dirty="0" err="1" smtClean="0"/>
              <a:t>περιβάλ-λονται</a:t>
            </a:r>
            <a:r>
              <a:rPr lang="el-GR" dirty="0" smtClean="0"/>
              <a:t> </a:t>
            </a:r>
            <a:r>
              <a:rPr lang="el-GR" dirty="0" err="1" smtClean="0"/>
              <a:t>εξ΄ολοκλήρου</a:t>
            </a:r>
            <a:r>
              <a:rPr lang="el-GR" dirty="0" smtClean="0"/>
              <a:t> από ιστούς οι οποίοι προέρχονται από τη </a:t>
            </a:r>
            <a:r>
              <a:rPr lang="el-GR" dirty="0" err="1" smtClean="0"/>
              <a:t>σύμφυ-ση</a:t>
            </a:r>
            <a:r>
              <a:rPr lang="el-GR" dirty="0" smtClean="0"/>
              <a:t> </a:t>
            </a:r>
            <a:r>
              <a:rPr lang="el-GR" dirty="0" smtClean="0"/>
              <a:t>της βάσης των </a:t>
            </a:r>
            <a:r>
              <a:rPr lang="el-GR" dirty="0" err="1" smtClean="0"/>
              <a:t>σεπάλων</a:t>
            </a:r>
            <a:r>
              <a:rPr lang="el-GR" dirty="0" smtClean="0"/>
              <a:t>, πετάλων και στημόνων. Επειδή στο </a:t>
            </a:r>
            <a:r>
              <a:rPr lang="el-GR" dirty="0" err="1" smtClean="0"/>
              <a:t>σχη-ματισμό</a:t>
            </a:r>
            <a:r>
              <a:rPr lang="el-GR" dirty="0" smtClean="0"/>
              <a:t> </a:t>
            </a:r>
            <a:r>
              <a:rPr lang="el-GR" dirty="0" smtClean="0"/>
              <a:t>του καρπού συμμετέχουν και άλλα μέρη του άνθους, εκτός από την ωοθήκη, ο καρπός χαρακτηρίζεται ως ψευδής. Τέτοιους </a:t>
            </a:r>
            <a:r>
              <a:rPr lang="el-GR" dirty="0" err="1" smtClean="0"/>
              <a:t>καρ-πούς</a:t>
            </a:r>
            <a:r>
              <a:rPr lang="el-GR" dirty="0" smtClean="0"/>
              <a:t> </a:t>
            </a:r>
            <a:r>
              <a:rPr lang="el-GR" dirty="0" smtClean="0"/>
              <a:t>σχηματίζουν τα </a:t>
            </a:r>
            <a:r>
              <a:rPr lang="el-GR" dirty="0" err="1" smtClean="0"/>
              <a:t>γιγαρτόκαρπα</a:t>
            </a:r>
            <a:r>
              <a:rPr lang="el-GR" dirty="0" smtClean="0"/>
              <a:t> (Μηλιά, Αχλαδιά, Κυδωνιά) και η Ροδιά.</a:t>
            </a:r>
            <a:endParaRPr lang="el-GR" dirty="0"/>
          </a:p>
        </p:txBody>
      </p:sp>
    </p:spTree>
    <p:extLst>
      <p:ext uri="{BB962C8B-B14F-4D97-AF65-F5344CB8AC3E}">
        <p14:creationId xmlns:p14="http://schemas.microsoft.com/office/powerpoint/2010/main" val="19685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09451"/>
            <a:ext cx="10515600" cy="5667512"/>
          </a:xfrm>
        </p:spPr>
        <p:txBody>
          <a:bodyPr/>
          <a:lstStyle/>
          <a:p>
            <a:pPr marL="0" indent="0">
              <a:buNone/>
            </a:pPr>
            <a:r>
              <a:rPr lang="el-GR" dirty="0" smtClean="0"/>
              <a:t> </a:t>
            </a:r>
            <a:endParaRPr lang="el-GR" dirty="0"/>
          </a:p>
        </p:txBody>
      </p:sp>
      <p:pic>
        <p:nvPicPr>
          <p:cNvPr id="4" name="3 - Θέση περιεχομένου"/>
          <p:cNvPicPr>
            <a:picLocks/>
          </p:cNvPicPr>
          <p:nvPr/>
        </p:nvPicPr>
        <p:blipFill>
          <a:blip r:embed="rId2" cstate="print"/>
          <a:srcRect/>
          <a:stretch>
            <a:fillRect/>
          </a:stretch>
        </p:blipFill>
        <p:spPr bwMode="auto">
          <a:xfrm>
            <a:off x="744583" y="509451"/>
            <a:ext cx="10763794" cy="5891349"/>
          </a:xfrm>
          <a:prstGeom prst="rect">
            <a:avLst/>
          </a:prstGeom>
          <a:noFill/>
          <a:ln w="9525">
            <a:noFill/>
            <a:miter lim="800000"/>
            <a:headEnd/>
            <a:tailEnd/>
          </a:ln>
        </p:spPr>
      </p:pic>
    </p:spTree>
    <p:extLst>
      <p:ext uri="{BB962C8B-B14F-4D97-AF65-F5344CB8AC3E}">
        <p14:creationId xmlns:p14="http://schemas.microsoft.com/office/powerpoint/2010/main" val="219617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40080"/>
            <a:ext cx="10515600" cy="5536883"/>
          </a:xfrm>
        </p:spPr>
        <p:txBody>
          <a:bodyPr/>
          <a:lstStyle/>
          <a:p>
            <a:pPr marL="0" indent="0">
              <a:buNone/>
            </a:pPr>
            <a:r>
              <a:rPr lang="en-US" dirty="0" smtClean="0"/>
              <a:t>  </a:t>
            </a:r>
            <a:endParaRPr lang="el-GR" dirty="0"/>
          </a:p>
        </p:txBody>
      </p:sp>
      <p:pic>
        <p:nvPicPr>
          <p:cNvPr id="4" name="Εικόνα 3"/>
          <p:cNvPicPr>
            <a:picLocks noChangeAspect="1"/>
          </p:cNvPicPr>
          <p:nvPr/>
        </p:nvPicPr>
        <p:blipFill>
          <a:blip r:embed="rId2"/>
          <a:stretch>
            <a:fillRect/>
          </a:stretch>
        </p:blipFill>
        <p:spPr>
          <a:xfrm>
            <a:off x="2569027" y="120543"/>
            <a:ext cx="7053943" cy="6113417"/>
          </a:xfrm>
          <a:prstGeom prst="rect">
            <a:avLst/>
          </a:prstGeom>
        </p:spPr>
      </p:pic>
      <p:sp>
        <p:nvSpPr>
          <p:cNvPr id="5" name="Ορθογώνιο 4"/>
          <p:cNvSpPr/>
          <p:nvPr/>
        </p:nvSpPr>
        <p:spPr>
          <a:xfrm>
            <a:off x="4598126" y="6233959"/>
            <a:ext cx="3278777" cy="430887"/>
          </a:xfrm>
          <a:prstGeom prst="rect">
            <a:avLst/>
          </a:prstGeom>
        </p:spPr>
        <p:txBody>
          <a:bodyPr wrap="square">
            <a:spAutoFit/>
          </a:bodyPr>
          <a:lstStyle/>
          <a:p>
            <a:r>
              <a:rPr lang="el-GR" sz="2200" dirty="0" smtClean="0"/>
              <a:t>Πράσινο μήλο</a:t>
            </a:r>
            <a:r>
              <a:rPr lang="en-US" sz="2200" dirty="0" smtClean="0"/>
              <a:t> </a:t>
            </a:r>
            <a:r>
              <a:rPr lang="el-GR" sz="2200" dirty="0" smtClean="0"/>
              <a:t>(ψευδής)</a:t>
            </a:r>
            <a:r>
              <a:rPr lang="en-US" sz="2200" dirty="0"/>
              <a:t>.</a:t>
            </a:r>
            <a:endParaRPr lang="el-GR" sz="2200" dirty="0"/>
          </a:p>
        </p:txBody>
      </p:sp>
      <p:sp>
        <p:nvSpPr>
          <p:cNvPr id="6" name="Ορθογώνιο 5"/>
          <p:cNvSpPr/>
          <p:nvPr/>
        </p:nvSpPr>
        <p:spPr>
          <a:xfrm>
            <a:off x="7707085" y="4898571"/>
            <a:ext cx="1730827" cy="430887"/>
          </a:xfrm>
          <a:prstGeom prst="rect">
            <a:avLst/>
          </a:prstGeom>
        </p:spPr>
        <p:txBody>
          <a:bodyPr wrap="square">
            <a:spAutoFit/>
          </a:bodyPr>
          <a:lstStyle/>
          <a:p>
            <a:r>
              <a:rPr lang="el-GR" sz="2200" dirty="0" smtClean="0"/>
              <a:t>Καρπόφυλλα</a:t>
            </a:r>
            <a:endParaRPr lang="el-GR" sz="2200" dirty="0"/>
          </a:p>
        </p:txBody>
      </p:sp>
      <p:cxnSp>
        <p:nvCxnSpPr>
          <p:cNvPr id="8" name="Ευθύγραμμο βέλος σύνδεσης 7"/>
          <p:cNvCxnSpPr/>
          <p:nvPr/>
        </p:nvCxnSpPr>
        <p:spPr>
          <a:xfrm flipH="1" flipV="1">
            <a:off x="5760721" y="3657601"/>
            <a:ext cx="1946364" cy="13454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flipV="1">
            <a:off x="4950823" y="4088674"/>
            <a:ext cx="2756262" cy="100584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74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7829"/>
            <a:ext cx="10515600" cy="5589134"/>
          </a:xfrm>
        </p:spPr>
        <p:txBody>
          <a:bodyPr/>
          <a:lstStyle/>
          <a:p>
            <a:pPr marL="0" indent="0">
              <a:buNone/>
            </a:pPr>
            <a:r>
              <a:rPr lang="el-GR" dirty="0" smtClean="0"/>
              <a:t>  Κάρυο</a:t>
            </a:r>
          </a:p>
          <a:p>
            <a:pPr marL="0" indent="0">
              <a:buNone/>
            </a:pPr>
            <a:r>
              <a:rPr lang="el-GR" dirty="0"/>
              <a:t> </a:t>
            </a:r>
            <a:r>
              <a:rPr lang="el-GR" dirty="0" smtClean="0"/>
              <a:t> Είναι μονόσπερμος ή πολύσπερμος καρπός με ξυλώδες ενδοκάρπιο.</a:t>
            </a:r>
          </a:p>
          <a:p>
            <a:pPr marL="0" indent="0">
              <a:buNone/>
            </a:pPr>
            <a:r>
              <a:rPr lang="el-GR" dirty="0"/>
              <a:t> </a:t>
            </a:r>
            <a:r>
              <a:rPr lang="el-GR" dirty="0" smtClean="0"/>
              <a:t> Το εδώδιμο τμήμα του καρπού είναι το σπέρμα. Κάρυα θεωρούνται </a:t>
            </a:r>
          </a:p>
          <a:p>
            <a:pPr marL="0" indent="0">
              <a:buNone/>
            </a:pPr>
            <a:r>
              <a:rPr lang="el-GR" dirty="0" smtClean="0"/>
              <a:t>   οι καρποί της Καρυδιάς, της Καστανιάς και της Φουντουκιάς. Με την </a:t>
            </a:r>
          </a:p>
          <a:p>
            <a:pPr marL="0" indent="0">
              <a:buNone/>
            </a:pPr>
            <a:r>
              <a:rPr lang="el-GR" dirty="0"/>
              <a:t> </a:t>
            </a:r>
            <a:r>
              <a:rPr lang="el-GR" dirty="0" smtClean="0"/>
              <a:t>  ωρίμανση ξεχωρίζει και ανοίγει ο δερματώδης φλοιός (περικάρπιο) </a:t>
            </a:r>
          </a:p>
          <a:p>
            <a:pPr marL="0" indent="0">
              <a:buNone/>
            </a:pPr>
            <a:r>
              <a:rPr lang="el-GR" dirty="0"/>
              <a:t> </a:t>
            </a:r>
            <a:r>
              <a:rPr lang="el-GR" dirty="0" smtClean="0"/>
              <a:t>  και μένει στο εσωτερικό το κέλυφος (ενδοκάρπιο) που προέρχεται </a:t>
            </a:r>
          </a:p>
          <a:p>
            <a:pPr marL="0" indent="0">
              <a:buNone/>
            </a:pPr>
            <a:r>
              <a:rPr lang="el-GR" dirty="0"/>
              <a:t> </a:t>
            </a:r>
            <a:r>
              <a:rPr lang="el-GR" dirty="0" smtClean="0"/>
              <a:t>  από τα τοιχώματα της ωοθήκης. </a:t>
            </a:r>
            <a:endParaRPr lang="el-GR" dirty="0"/>
          </a:p>
        </p:txBody>
      </p:sp>
    </p:spTree>
    <p:extLst>
      <p:ext uri="{BB962C8B-B14F-4D97-AF65-F5344CB8AC3E}">
        <p14:creationId xmlns:p14="http://schemas.microsoft.com/office/powerpoint/2010/main" val="320330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p:cNvPicPr>
          <p:nvPr/>
        </p:nvPicPr>
        <p:blipFill>
          <a:blip r:embed="rId2" cstate="print"/>
          <a:srcRect/>
          <a:stretch>
            <a:fillRect/>
          </a:stretch>
        </p:blipFill>
        <p:spPr bwMode="auto">
          <a:xfrm>
            <a:off x="1711234" y="182880"/>
            <a:ext cx="8503920" cy="6048103"/>
          </a:xfrm>
          <a:prstGeom prst="rect">
            <a:avLst/>
          </a:prstGeom>
          <a:noFill/>
          <a:ln w="9525">
            <a:noFill/>
            <a:miter lim="800000"/>
            <a:headEnd/>
            <a:tailEnd/>
          </a:ln>
        </p:spPr>
      </p:pic>
      <p:sp>
        <p:nvSpPr>
          <p:cNvPr id="2" name="Ορθογώνιο 1"/>
          <p:cNvSpPr/>
          <p:nvPr/>
        </p:nvSpPr>
        <p:spPr>
          <a:xfrm>
            <a:off x="1802674" y="6230983"/>
            <a:ext cx="8412481" cy="430887"/>
          </a:xfrm>
          <a:prstGeom prst="rect">
            <a:avLst/>
          </a:prstGeom>
        </p:spPr>
        <p:txBody>
          <a:bodyPr wrap="square">
            <a:spAutoFit/>
          </a:bodyPr>
          <a:lstStyle/>
          <a:p>
            <a:r>
              <a:rPr lang="el-GR" sz="2200" dirty="0" smtClean="0"/>
              <a:t> Διακρίνεται το σαρκώδες περικάρπιο (αχινός) σε καρπούς Καστανιάς.</a:t>
            </a:r>
            <a:endParaRPr lang="el-GR" sz="2200" dirty="0"/>
          </a:p>
        </p:txBody>
      </p:sp>
    </p:spTree>
    <p:extLst>
      <p:ext uri="{BB962C8B-B14F-4D97-AF65-F5344CB8AC3E}">
        <p14:creationId xmlns:p14="http://schemas.microsoft.com/office/powerpoint/2010/main" val="225925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48640"/>
            <a:ext cx="10515600" cy="5628323"/>
          </a:xfrm>
        </p:spPr>
        <p:txBody>
          <a:bodyPr/>
          <a:lstStyle/>
          <a:p>
            <a:pPr marL="0" indent="0">
              <a:buNone/>
            </a:pPr>
            <a:r>
              <a:rPr lang="en-US" dirty="0" smtClean="0"/>
              <a:t>  </a:t>
            </a:r>
            <a:r>
              <a:rPr lang="el-GR" dirty="0" smtClean="0"/>
              <a:t>Σύκο</a:t>
            </a:r>
            <a:endParaRPr lang="en-US" dirty="0" smtClean="0"/>
          </a:p>
          <a:p>
            <a:pPr marL="0" indent="0" algn="just">
              <a:buNone/>
            </a:pPr>
            <a:r>
              <a:rPr lang="en-US" dirty="0"/>
              <a:t> </a:t>
            </a:r>
            <a:r>
              <a:rPr lang="en-US" dirty="0" smtClean="0"/>
              <a:t> </a:t>
            </a:r>
            <a:r>
              <a:rPr lang="el-GR" dirty="0" smtClean="0"/>
              <a:t>Προέρχεται από κοίλο </a:t>
            </a:r>
            <a:r>
              <a:rPr lang="el-GR" dirty="0" err="1" smtClean="0"/>
              <a:t>ταξιανθικό</a:t>
            </a:r>
            <a:r>
              <a:rPr lang="el-GR" dirty="0" smtClean="0"/>
              <a:t> άξονα στην εσωτερική επιφάνεια του οποίου εκφύονται μικρά άνθη. Κάθε </a:t>
            </a:r>
            <a:r>
              <a:rPr lang="el-GR" dirty="0" err="1" smtClean="0"/>
              <a:t>ανθίδιο</a:t>
            </a:r>
            <a:r>
              <a:rPr lang="el-GR" dirty="0" smtClean="0"/>
              <a:t> φέρεται σε ποδίσκο και σχηματίζεται από τον κάλυκα και μία </a:t>
            </a:r>
            <a:r>
              <a:rPr lang="el-GR" dirty="0" err="1" smtClean="0"/>
              <a:t>μονόχωρη</a:t>
            </a:r>
            <a:r>
              <a:rPr lang="el-GR" dirty="0" smtClean="0"/>
              <a:t> ωοθήκη (ψευδής καρπός). Το εδώδιμο τμήμα του ώριμου σύκου αποτελείται από το εσωτερικό μέρος του </a:t>
            </a:r>
            <a:r>
              <a:rPr lang="el-GR" dirty="0" err="1" smtClean="0"/>
              <a:t>ανθικού</a:t>
            </a:r>
            <a:r>
              <a:rPr lang="el-GR" dirty="0" smtClean="0"/>
              <a:t> άξονα και από τα </a:t>
            </a:r>
            <a:r>
              <a:rPr lang="el-GR" dirty="0" err="1" smtClean="0"/>
              <a:t>καρπίδια</a:t>
            </a:r>
            <a:r>
              <a:rPr lang="el-GR" dirty="0" smtClean="0"/>
              <a:t>. </a:t>
            </a:r>
          </a:p>
          <a:p>
            <a:pPr marL="0" indent="0">
              <a:buNone/>
            </a:pPr>
            <a:endParaRPr lang="el-GR" dirty="0"/>
          </a:p>
        </p:txBody>
      </p:sp>
      <p:pic>
        <p:nvPicPr>
          <p:cNvPr id="2" name="Εικόνα 1"/>
          <p:cNvPicPr>
            <a:picLocks noChangeAspect="1"/>
          </p:cNvPicPr>
          <p:nvPr/>
        </p:nvPicPr>
        <p:blipFill>
          <a:blip r:embed="rId2"/>
          <a:stretch>
            <a:fillRect/>
          </a:stretch>
        </p:blipFill>
        <p:spPr>
          <a:xfrm>
            <a:off x="668383" y="3154515"/>
            <a:ext cx="4623600" cy="3598982"/>
          </a:xfrm>
          <a:prstGeom prst="rect">
            <a:avLst/>
          </a:prstGeom>
        </p:spPr>
      </p:pic>
      <p:pic>
        <p:nvPicPr>
          <p:cNvPr id="4" name="Εικόνα 3"/>
          <p:cNvPicPr>
            <a:picLocks noChangeAspect="1"/>
          </p:cNvPicPr>
          <p:nvPr/>
        </p:nvPicPr>
        <p:blipFill>
          <a:blip r:embed="rId3"/>
          <a:stretch>
            <a:fillRect/>
          </a:stretch>
        </p:blipFill>
        <p:spPr>
          <a:xfrm>
            <a:off x="5291983" y="3154515"/>
            <a:ext cx="6264098" cy="3298536"/>
          </a:xfrm>
          <a:prstGeom prst="rect">
            <a:avLst/>
          </a:prstGeom>
        </p:spPr>
      </p:pic>
    </p:spTree>
    <p:extLst>
      <p:ext uri="{BB962C8B-B14F-4D97-AF65-F5344CB8AC3E}">
        <p14:creationId xmlns:p14="http://schemas.microsoft.com/office/powerpoint/2010/main" val="53292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35577"/>
            <a:ext cx="10515600" cy="5641386"/>
          </a:xfrm>
        </p:spPr>
        <p:txBody>
          <a:bodyPr/>
          <a:lstStyle/>
          <a:p>
            <a:pPr marL="0" indent="0">
              <a:buNone/>
            </a:pPr>
            <a:r>
              <a:rPr lang="el-GR" dirty="0" smtClean="0"/>
              <a:t> </a:t>
            </a:r>
            <a:endParaRPr lang="el-GR" dirty="0" smtClean="0"/>
          </a:p>
          <a:p>
            <a:pPr marL="0" indent="0">
              <a:buNone/>
            </a:pPr>
            <a:r>
              <a:rPr lang="el-GR" dirty="0" smtClean="0"/>
              <a:t> </a:t>
            </a:r>
            <a:r>
              <a:rPr lang="el-GR" dirty="0" smtClean="0"/>
              <a:t>ΠΟΛΛΑΠΛΑΣΙΑΣΜΟΣ ΟΠΩΡΟΦΟΡΩΝ </a:t>
            </a:r>
            <a:r>
              <a:rPr lang="el-GR" dirty="0" smtClean="0"/>
              <a:t>ΔΕΝΔΡΩΝ</a:t>
            </a:r>
            <a:endParaRPr lang="el-GR" dirty="0" smtClean="0"/>
          </a:p>
          <a:p>
            <a:pPr marL="0" indent="0" algn="just">
              <a:buNone/>
            </a:pPr>
            <a:r>
              <a:rPr lang="el-GR" dirty="0"/>
              <a:t> </a:t>
            </a:r>
            <a:r>
              <a:rPr lang="el-GR" dirty="0" smtClean="0"/>
              <a:t> Τα οπωροφόρα </a:t>
            </a:r>
            <a:r>
              <a:rPr lang="el-GR" dirty="0" smtClean="0"/>
              <a:t>δένδρα μπορούν </a:t>
            </a:r>
            <a:r>
              <a:rPr lang="el-GR" dirty="0" smtClean="0"/>
              <a:t>να </a:t>
            </a:r>
            <a:r>
              <a:rPr lang="el-GR" dirty="0" err="1" smtClean="0"/>
              <a:t>πολλαπλασιασθούν</a:t>
            </a:r>
            <a:r>
              <a:rPr lang="el-GR" dirty="0" smtClean="0"/>
              <a:t> είτε: </a:t>
            </a:r>
          </a:p>
          <a:p>
            <a:pPr algn="just">
              <a:buFont typeface="Wingdings" panose="05000000000000000000" pitchFamily="2" charset="2"/>
              <a:buChar char="q"/>
            </a:pPr>
            <a:r>
              <a:rPr lang="el-GR" dirty="0" smtClean="0"/>
              <a:t>  εγγενώς (με σπόρους)</a:t>
            </a:r>
          </a:p>
          <a:p>
            <a:pPr algn="just">
              <a:buFont typeface="Wingdings" panose="05000000000000000000" pitchFamily="2" charset="2"/>
              <a:buChar char="q"/>
            </a:pPr>
            <a:r>
              <a:rPr lang="el-GR" dirty="0"/>
              <a:t> </a:t>
            </a:r>
            <a:r>
              <a:rPr lang="el-GR" dirty="0" smtClean="0"/>
              <a:t> αγενώς ή αλλιώς σωματικό πολλαπλασιασμό (μοσχεύματα, </a:t>
            </a:r>
          </a:p>
          <a:p>
            <a:pPr marL="0" indent="0" algn="just">
              <a:buNone/>
            </a:pPr>
            <a:r>
              <a:rPr lang="el-GR" dirty="0" smtClean="0"/>
              <a:t>      καταβολάδες, παραφυάδες, εμβολιασμός)</a:t>
            </a:r>
          </a:p>
          <a:p>
            <a:pPr marL="0" indent="0" algn="just">
              <a:buNone/>
            </a:pPr>
            <a:r>
              <a:rPr lang="el-GR" dirty="0"/>
              <a:t> </a:t>
            </a:r>
            <a:r>
              <a:rPr lang="el-GR" dirty="0" smtClean="0"/>
              <a:t>   Επίσης, τελευταία άρχισε να διαδίδεται ο πολλαπλασιασμός με ιστοκαλλιέργεια γνωστός και ως </a:t>
            </a:r>
            <a:r>
              <a:rPr lang="el-GR" dirty="0" err="1" smtClean="0"/>
              <a:t>μικροπολλαπλασιασμός</a:t>
            </a:r>
            <a:r>
              <a:rPr lang="el-GR" dirty="0" smtClean="0"/>
              <a:t> λόγω των πολύ μικρών φυτικών μερών που χρησιμοποιούνται. </a:t>
            </a:r>
            <a:endParaRPr lang="el-GR" dirty="0"/>
          </a:p>
        </p:txBody>
      </p:sp>
    </p:spTree>
    <p:extLst>
      <p:ext uri="{BB962C8B-B14F-4D97-AF65-F5344CB8AC3E}">
        <p14:creationId xmlns:p14="http://schemas.microsoft.com/office/powerpoint/2010/main" val="339427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3605349" y="272329"/>
            <a:ext cx="4572000" cy="5815141"/>
          </a:xfrm>
          <a:prstGeom prst="rect">
            <a:avLst/>
          </a:prstGeom>
        </p:spPr>
      </p:pic>
      <p:sp>
        <p:nvSpPr>
          <p:cNvPr id="5" name="Ορθογώνιο 4"/>
          <p:cNvSpPr/>
          <p:nvPr/>
        </p:nvSpPr>
        <p:spPr>
          <a:xfrm>
            <a:off x="3317966" y="6087470"/>
            <a:ext cx="5826032" cy="430887"/>
          </a:xfrm>
          <a:prstGeom prst="rect">
            <a:avLst/>
          </a:prstGeom>
        </p:spPr>
        <p:txBody>
          <a:bodyPr wrap="square">
            <a:spAutoFit/>
          </a:bodyPr>
          <a:lstStyle/>
          <a:p>
            <a:r>
              <a:rPr lang="el-GR" dirty="0" smtClean="0"/>
              <a:t>      </a:t>
            </a:r>
            <a:r>
              <a:rPr lang="el-GR" sz="2200" dirty="0" smtClean="0"/>
              <a:t>Πολλαπλασιασμός με ιστοκαλλιέργεια.</a:t>
            </a:r>
            <a:endParaRPr lang="el-GR" sz="2200" dirty="0"/>
          </a:p>
        </p:txBody>
      </p:sp>
    </p:spTree>
    <p:extLst>
      <p:ext uri="{BB962C8B-B14F-4D97-AF65-F5344CB8AC3E}">
        <p14:creationId xmlns:p14="http://schemas.microsoft.com/office/powerpoint/2010/main" val="292023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40080"/>
            <a:ext cx="10515600" cy="5536883"/>
          </a:xfrm>
        </p:spPr>
        <p:txBody>
          <a:bodyPr>
            <a:normAutofit lnSpcReduction="10000"/>
          </a:bodyPr>
          <a:lstStyle/>
          <a:p>
            <a:pPr marL="0" indent="0">
              <a:buNone/>
            </a:pPr>
            <a:r>
              <a:rPr lang="en-US" dirty="0" smtClean="0"/>
              <a:t> </a:t>
            </a:r>
            <a:r>
              <a:rPr lang="el-GR" b="1" dirty="0" smtClean="0"/>
              <a:t>Καρπός</a:t>
            </a:r>
          </a:p>
          <a:p>
            <a:pPr marL="0" indent="0" algn="just">
              <a:buNone/>
            </a:pPr>
            <a:r>
              <a:rPr lang="el-GR" b="1" dirty="0"/>
              <a:t> </a:t>
            </a:r>
            <a:r>
              <a:rPr lang="el-GR" b="1" dirty="0" smtClean="0"/>
              <a:t> </a:t>
            </a:r>
            <a:r>
              <a:rPr lang="el-GR" dirty="0" smtClean="0"/>
              <a:t>Καρπός είναι η ώριμη ωοθήκη με τα σπέρματά της. Μέρος του καρπού μπορεί να αποτελέσει και οποιοδήποτε άλλο μέρος του άνθους που αυξάνει μαζί με την ωοθήκη. Αποτελείται από ένα ή περισσότερα σπέρματα και τους ιστούς της ωοθήκης που τα περιβάλλουν. </a:t>
            </a:r>
          </a:p>
          <a:p>
            <a:pPr marL="0" indent="0" algn="just">
              <a:buNone/>
            </a:pPr>
            <a:r>
              <a:rPr lang="el-GR" dirty="0"/>
              <a:t> </a:t>
            </a:r>
            <a:r>
              <a:rPr lang="el-GR" dirty="0" smtClean="0"/>
              <a:t> Αν και τα σπέρματα είναι μικρής σημασίας για τον καταναλωτή      των νωπών καρπών θεωρούνται απαραίτητα για το σχηματισμό        του καρπού. Αντίθετα, μας ενδιαφέρουν στους ξηρούς καρπούς     γιατί είναι το μέρος που καταναλίσκεται. Σε άλλα είδη όπως τα εσπεριδοειδή και το αμπέλι η παρουσία των σπερμάτων δεν </a:t>
            </a:r>
            <a:r>
              <a:rPr lang="el-GR" dirty="0" err="1" smtClean="0"/>
              <a:t>εί</a:t>
            </a:r>
            <a:r>
              <a:rPr lang="el-GR" dirty="0" smtClean="0"/>
              <a:t>-     </a:t>
            </a:r>
            <a:r>
              <a:rPr lang="el-GR" dirty="0"/>
              <a:t> </a:t>
            </a:r>
            <a:r>
              <a:rPr lang="el-GR" dirty="0" smtClean="0"/>
              <a:t>   ναι απαραίτητη στην ανάπτυξη του καρπού και ορισμένες </a:t>
            </a:r>
            <a:r>
              <a:rPr lang="el-GR" dirty="0" err="1" smtClean="0"/>
              <a:t>ποικι</a:t>
            </a:r>
            <a:r>
              <a:rPr lang="el-GR" dirty="0" smtClean="0"/>
              <a:t>-       </a:t>
            </a:r>
            <a:r>
              <a:rPr lang="el-GR" dirty="0" err="1" smtClean="0"/>
              <a:t>λίες</a:t>
            </a:r>
            <a:r>
              <a:rPr lang="el-GR" dirty="0" smtClean="0"/>
              <a:t> δίνουν άσπερμους καρπούς, χαρακτήρας που εκτιμάται από     </a:t>
            </a:r>
            <a:r>
              <a:rPr lang="el-GR" smtClean="0"/>
              <a:t>τους </a:t>
            </a:r>
            <a:r>
              <a:rPr lang="el-GR" smtClean="0"/>
              <a:t>καταναλωτές. </a:t>
            </a:r>
            <a:endParaRPr lang="el-GR" dirty="0"/>
          </a:p>
        </p:txBody>
      </p:sp>
    </p:spTree>
    <p:extLst>
      <p:ext uri="{BB962C8B-B14F-4D97-AF65-F5344CB8AC3E}">
        <p14:creationId xmlns:p14="http://schemas.microsoft.com/office/powerpoint/2010/main" val="4108858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627017"/>
            <a:ext cx="10670177" cy="5549946"/>
          </a:xfrm>
        </p:spPr>
        <p:txBody>
          <a:bodyPr/>
          <a:lstStyle/>
          <a:p>
            <a:pPr marL="0" indent="0">
              <a:buNone/>
            </a:pPr>
            <a:r>
              <a:rPr lang="el-GR" dirty="0" smtClean="0"/>
              <a:t>  Εγγενής πολλαπλασιασμός</a:t>
            </a:r>
          </a:p>
          <a:p>
            <a:pPr marL="0" indent="0" algn="just">
              <a:buNone/>
            </a:pPr>
            <a:r>
              <a:rPr lang="el-GR" dirty="0"/>
              <a:t> </a:t>
            </a:r>
            <a:r>
              <a:rPr lang="el-GR" dirty="0" smtClean="0"/>
              <a:t>  </a:t>
            </a:r>
            <a:r>
              <a:rPr lang="el-GR" dirty="0" smtClean="0"/>
              <a:t> Ονομάζεται </a:t>
            </a:r>
            <a:r>
              <a:rPr lang="el-GR" dirty="0" smtClean="0"/>
              <a:t>εγγενής διότι ως </a:t>
            </a:r>
            <a:r>
              <a:rPr lang="el-GR" dirty="0" err="1" smtClean="0"/>
              <a:t>πολλαπλασιστικό</a:t>
            </a:r>
            <a:r>
              <a:rPr lang="el-GR" dirty="0" smtClean="0"/>
              <a:t> υλικό χρησιμοποιείται </a:t>
            </a:r>
          </a:p>
          <a:p>
            <a:pPr marL="0" indent="0" algn="just">
              <a:buNone/>
            </a:pPr>
            <a:r>
              <a:rPr lang="el-GR" dirty="0"/>
              <a:t> </a:t>
            </a:r>
            <a:r>
              <a:rPr lang="el-GR" dirty="0" smtClean="0"/>
              <a:t> ο σπόρος ο οποίος προέρχεται από την ένωση των δύο γενών.</a:t>
            </a:r>
          </a:p>
          <a:p>
            <a:pPr marL="0" indent="0" algn="just">
              <a:buNone/>
            </a:pPr>
            <a:r>
              <a:rPr lang="el-GR" dirty="0"/>
              <a:t> </a:t>
            </a:r>
            <a:r>
              <a:rPr lang="el-GR" dirty="0" smtClean="0"/>
              <a:t>  </a:t>
            </a:r>
            <a:r>
              <a:rPr lang="el-GR" dirty="0" smtClean="0"/>
              <a:t> Τα </a:t>
            </a:r>
            <a:r>
              <a:rPr lang="el-GR" dirty="0" err="1" smtClean="0"/>
              <a:t>δενδρύλια</a:t>
            </a:r>
            <a:r>
              <a:rPr lang="el-GR" dirty="0" smtClean="0"/>
              <a:t> από σπόρο παρουσιάζουν ανομοιομορφία μεταξύ τους</a:t>
            </a:r>
          </a:p>
          <a:p>
            <a:pPr marL="0" indent="0" algn="just">
              <a:buNone/>
            </a:pPr>
            <a:r>
              <a:rPr lang="el-GR" dirty="0"/>
              <a:t> </a:t>
            </a:r>
            <a:r>
              <a:rPr lang="el-GR" dirty="0" smtClean="0"/>
              <a:t> (ζωηρότητα βλάστησης, πρωιμότητα, χρόνος εισόδου στην </a:t>
            </a:r>
            <a:r>
              <a:rPr lang="el-GR" dirty="0" err="1" smtClean="0"/>
              <a:t>καρποφορί</a:t>
            </a:r>
            <a:r>
              <a:rPr lang="el-GR" dirty="0" smtClean="0"/>
              <a:t>-</a:t>
            </a:r>
            <a:endParaRPr lang="el-GR" dirty="0" smtClean="0"/>
          </a:p>
          <a:p>
            <a:pPr marL="0" indent="0" algn="just">
              <a:buNone/>
            </a:pPr>
            <a:r>
              <a:rPr lang="el-GR" dirty="0"/>
              <a:t> </a:t>
            </a:r>
            <a:r>
              <a:rPr lang="el-GR" dirty="0" smtClean="0"/>
              <a:t> </a:t>
            </a:r>
            <a:r>
              <a:rPr lang="el-GR" dirty="0" smtClean="0"/>
              <a:t>α </a:t>
            </a:r>
            <a:r>
              <a:rPr lang="el-GR" dirty="0" smtClean="0"/>
              <a:t>κ.λπ.) επειδή οι σπόροι προέρχονται κυρίως από τυχαίες </a:t>
            </a:r>
            <a:r>
              <a:rPr lang="el-GR" dirty="0" err="1" smtClean="0"/>
              <a:t>γονιμοποι</a:t>
            </a:r>
            <a:r>
              <a:rPr lang="el-GR" dirty="0" smtClean="0"/>
              <a:t>-</a:t>
            </a:r>
            <a:endParaRPr lang="el-GR" dirty="0" smtClean="0"/>
          </a:p>
          <a:p>
            <a:pPr marL="0" indent="0" algn="just">
              <a:buNone/>
            </a:pPr>
            <a:r>
              <a:rPr lang="el-GR" dirty="0"/>
              <a:t> </a:t>
            </a:r>
            <a:r>
              <a:rPr lang="el-GR" dirty="0" smtClean="0"/>
              <a:t> </a:t>
            </a:r>
            <a:r>
              <a:rPr lang="el-GR" dirty="0" err="1" smtClean="0"/>
              <a:t>ήσεις</a:t>
            </a:r>
            <a:r>
              <a:rPr lang="el-GR" dirty="0" smtClean="0"/>
              <a:t> </a:t>
            </a:r>
            <a:r>
              <a:rPr lang="el-GR" dirty="0" smtClean="0"/>
              <a:t>με </a:t>
            </a:r>
            <a:r>
              <a:rPr lang="el-GR" dirty="0" err="1" smtClean="0"/>
              <a:t>σταυρεπικονιάσεις</a:t>
            </a:r>
            <a:r>
              <a:rPr lang="el-GR" dirty="0" smtClean="0"/>
              <a:t> (έντομα ή ο αέρας). Τα σπορόφυτα </a:t>
            </a:r>
            <a:r>
              <a:rPr lang="el-GR" dirty="0" smtClean="0"/>
              <a:t>αυτά</a:t>
            </a:r>
            <a:endParaRPr lang="el-GR" dirty="0" smtClean="0"/>
          </a:p>
          <a:p>
            <a:pPr marL="0" indent="0" algn="just">
              <a:buNone/>
            </a:pPr>
            <a:r>
              <a:rPr lang="el-GR" dirty="0"/>
              <a:t> </a:t>
            </a:r>
            <a:r>
              <a:rPr lang="el-GR" dirty="0" smtClean="0"/>
              <a:t> </a:t>
            </a:r>
            <a:r>
              <a:rPr lang="el-GR" dirty="0" smtClean="0"/>
              <a:t>εάν </a:t>
            </a:r>
            <a:r>
              <a:rPr lang="el-GR" dirty="0" smtClean="0"/>
              <a:t>εμβολιασθούν μεταφέρουν την ανομοιομορφία αυτή στο </a:t>
            </a:r>
            <a:r>
              <a:rPr lang="el-GR" dirty="0" smtClean="0"/>
              <a:t>εμβόλιο,</a:t>
            </a:r>
            <a:endParaRPr lang="el-GR" dirty="0" smtClean="0"/>
          </a:p>
          <a:p>
            <a:pPr marL="0" indent="0" algn="just">
              <a:buNone/>
            </a:pPr>
            <a:r>
              <a:rPr lang="el-GR" dirty="0"/>
              <a:t> </a:t>
            </a:r>
            <a:r>
              <a:rPr lang="el-GR" dirty="0" smtClean="0"/>
              <a:t> </a:t>
            </a:r>
            <a:r>
              <a:rPr lang="el-GR" dirty="0" smtClean="0"/>
              <a:t>πράγμα </a:t>
            </a:r>
            <a:r>
              <a:rPr lang="el-GR" dirty="0" smtClean="0"/>
              <a:t>το οποίο είναι μειονέκτημα για την επιχειρησιακή </a:t>
            </a:r>
            <a:r>
              <a:rPr lang="el-GR" dirty="0" err="1" smtClean="0"/>
              <a:t>δενδροκο</a:t>
            </a:r>
            <a:r>
              <a:rPr lang="el-GR" dirty="0" smtClean="0"/>
              <a:t>-</a:t>
            </a:r>
            <a:endParaRPr lang="el-GR" dirty="0" smtClean="0"/>
          </a:p>
          <a:p>
            <a:pPr marL="0" indent="0" algn="just">
              <a:buNone/>
            </a:pPr>
            <a:r>
              <a:rPr lang="el-GR" dirty="0"/>
              <a:t> </a:t>
            </a:r>
            <a:r>
              <a:rPr lang="el-GR" dirty="0" smtClean="0"/>
              <a:t> </a:t>
            </a:r>
            <a:r>
              <a:rPr lang="el-GR" dirty="0" smtClean="0"/>
              <a:t>μία</a:t>
            </a:r>
            <a:r>
              <a:rPr lang="el-GR" dirty="0" smtClean="0"/>
              <a:t>.</a:t>
            </a:r>
            <a:endParaRPr lang="el-GR" dirty="0"/>
          </a:p>
        </p:txBody>
      </p:sp>
    </p:spTree>
    <p:extLst>
      <p:ext uri="{BB962C8B-B14F-4D97-AF65-F5344CB8AC3E}">
        <p14:creationId xmlns:p14="http://schemas.microsoft.com/office/powerpoint/2010/main" val="330358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045029"/>
            <a:ext cx="10515600" cy="5131934"/>
          </a:xfrm>
        </p:spPr>
        <p:txBody>
          <a:bodyPr/>
          <a:lstStyle/>
          <a:p>
            <a:pPr marL="0" indent="0" algn="just">
              <a:buNone/>
            </a:pPr>
            <a:r>
              <a:rPr lang="el-GR" dirty="0" smtClean="0"/>
              <a:t>  Οι σπόροι των εσπεριδοειδών περιέχουν συνήθως περισσότερα από</a:t>
            </a:r>
          </a:p>
          <a:p>
            <a:pPr marL="0" indent="0" algn="just">
              <a:buNone/>
            </a:pPr>
            <a:r>
              <a:rPr lang="el-GR" dirty="0" smtClean="0"/>
              <a:t> ένα έμβρυα ¨</a:t>
            </a:r>
            <a:r>
              <a:rPr lang="el-GR" dirty="0" err="1" smtClean="0"/>
              <a:t>πολυεμβρυονία</a:t>
            </a:r>
            <a:r>
              <a:rPr lang="el-GR" dirty="0" smtClean="0"/>
              <a:t>¨ από τα οποία μόνο το ένα προέρχεται</a:t>
            </a:r>
          </a:p>
          <a:p>
            <a:pPr marL="0" indent="0" algn="just">
              <a:buNone/>
            </a:pPr>
            <a:r>
              <a:rPr lang="el-GR" dirty="0" smtClean="0"/>
              <a:t> εγγενώς από σύζευξη του αρσενικού και θηλυκού γαμέτη και λέγεται </a:t>
            </a:r>
          </a:p>
          <a:p>
            <a:pPr marL="0" indent="0" algn="just">
              <a:buNone/>
            </a:pPr>
            <a:r>
              <a:rPr lang="el-GR" dirty="0"/>
              <a:t> </a:t>
            </a:r>
            <a:r>
              <a:rPr lang="el-GR" dirty="0" err="1" smtClean="0"/>
              <a:t>γαμικό</a:t>
            </a:r>
            <a:r>
              <a:rPr lang="el-GR" dirty="0" smtClean="0"/>
              <a:t> έμβρυο. Τα υπόλοιπα λέγονται </a:t>
            </a:r>
            <a:r>
              <a:rPr lang="el-GR" dirty="0" err="1" smtClean="0"/>
              <a:t>απογαμικά</a:t>
            </a:r>
            <a:r>
              <a:rPr lang="el-GR" dirty="0" smtClean="0"/>
              <a:t> έμβρυα και </a:t>
            </a:r>
            <a:r>
              <a:rPr lang="el-GR" dirty="0" err="1" smtClean="0"/>
              <a:t>σχημα</a:t>
            </a:r>
            <a:r>
              <a:rPr lang="el-GR" dirty="0" smtClean="0"/>
              <a:t>-</a:t>
            </a:r>
          </a:p>
          <a:p>
            <a:pPr marL="0" indent="0" algn="just">
              <a:buNone/>
            </a:pPr>
            <a:r>
              <a:rPr lang="el-GR" dirty="0"/>
              <a:t> </a:t>
            </a:r>
            <a:r>
              <a:rPr lang="el-GR" dirty="0" err="1" smtClean="0"/>
              <a:t>τίζονται</a:t>
            </a:r>
            <a:r>
              <a:rPr lang="el-GR" dirty="0" smtClean="0"/>
              <a:t> αγενώς κατόπιν πολλαπλασιασμού του σπερματικού ιστού ή</a:t>
            </a:r>
          </a:p>
          <a:p>
            <a:pPr marL="0" indent="0" algn="just">
              <a:buNone/>
            </a:pPr>
            <a:r>
              <a:rPr lang="el-GR" dirty="0" smtClean="0"/>
              <a:t> των καλυμμάτων της σπερμοβλάστης και είναι όμοια, από γενετική </a:t>
            </a:r>
          </a:p>
          <a:p>
            <a:pPr marL="0" indent="0" algn="just">
              <a:buNone/>
            </a:pPr>
            <a:r>
              <a:rPr lang="el-GR" dirty="0"/>
              <a:t> </a:t>
            </a:r>
            <a:r>
              <a:rPr lang="el-GR" dirty="0" smtClean="0"/>
              <a:t>άποψη, προς το μητρικό φυτό.   </a:t>
            </a:r>
            <a:endParaRPr lang="el-GR" dirty="0"/>
          </a:p>
        </p:txBody>
      </p:sp>
    </p:spTree>
    <p:extLst>
      <p:ext uri="{BB962C8B-B14F-4D97-AF65-F5344CB8AC3E}">
        <p14:creationId xmlns:p14="http://schemas.microsoft.com/office/powerpoint/2010/main" val="35433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18457"/>
            <a:ext cx="10515600" cy="5458506"/>
          </a:xfrm>
        </p:spPr>
        <p:txBody>
          <a:bodyPr/>
          <a:lstStyle/>
          <a:p>
            <a:pPr algn="just">
              <a:buNone/>
            </a:pPr>
            <a:r>
              <a:rPr lang="el-GR" dirty="0" smtClean="0"/>
              <a:t>  </a:t>
            </a:r>
            <a:r>
              <a:rPr lang="el-GR" dirty="0"/>
              <a:t>Ο εγγενής πολλαπλασιασμός είναι η κλασσική μέθοδος </a:t>
            </a:r>
            <a:r>
              <a:rPr lang="el-GR" dirty="0" smtClean="0"/>
              <a:t>δημιουργίας</a:t>
            </a:r>
          </a:p>
          <a:p>
            <a:pPr algn="just">
              <a:buNone/>
            </a:pPr>
            <a:r>
              <a:rPr lang="el-GR" dirty="0" smtClean="0"/>
              <a:t> </a:t>
            </a:r>
            <a:r>
              <a:rPr lang="el-GR" dirty="0"/>
              <a:t>καινούργιων ποικιλιών η οποία εφαρμόζεται στα </a:t>
            </a:r>
            <a:r>
              <a:rPr lang="el-GR" dirty="0" smtClean="0"/>
              <a:t>περισσότερα </a:t>
            </a:r>
            <a:r>
              <a:rPr lang="el-GR" dirty="0" err="1" smtClean="0"/>
              <a:t>ερευ</a:t>
            </a:r>
            <a:r>
              <a:rPr lang="el-GR" dirty="0" smtClean="0"/>
              <a:t>-</a:t>
            </a:r>
          </a:p>
          <a:p>
            <a:pPr algn="just">
              <a:buNone/>
            </a:pPr>
            <a:r>
              <a:rPr lang="el-GR" dirty="0"/>
              <a:t> </a:t>
            </a:r>
            <a:r>
              <a:rPr lang="el-GR" dirty="0" err="1" smtClean="0"/>
              <a:t>νητικά</a:t>
            </a:r>
            <a:r>
              <a:rPr lang="el-GR" dirty="0" smtClean="0"/>
              <a:t> </a:t>
            </a:r>
            <a:r>
              <a:rPr lang="el-GR" dirty="0"/>
              <a:t>ιδρύματα. Συγκεκριμένα </a:t>
            </a:r>
            <a:r>
              <a:rPr lang="el-GR" dirty="0" smtClean="0"/>
              <a:t>παράγονται </a:t>
            </a:r>
            <a:r>
              <a:rPr lang="el-GR" dirty="0"/>
              <a:t>σπορόφυτα από </a:t>
            </a:r>
            <a:r>
              <a:rPr lang="el-GR" dirty="0" smtClean="0"/>
              <a:t>σπόρους</a:t>
            </a:r>
          </a:p>
          <a:p>
            <a:pPr algn="just">
              <a:buNone/>
            </a:pPr>
            <a:r>
              <a:rPr lang="el-GR" dirty="0" smtClean="0"/>
              <a:t> </a:t>
            </a:r>
            <a:r>
              <a:rPr lang="el-GR" dirty="0"/>
              <a:t>που προέρχονται από </a:t>
            </a:r>
            <a:r>
              <a:rPr lang="el-GR" dirty="0" smtClean="0"/>
              <a:t>ελεγχόμενες </a:t>
            </a:r>
            <a:r>
              <a:rPr lang="el-GR" dirty="0"/>
              <a:t>διασταυρώσεις μεταξύ </a:t>
            </a:r>
            <a:r>
              <a:rPr lang="el-GR" dirty="0" smtClean="0"/>
              <a:t>ποικιλιών</a:t>
            </a:r>
          </a:p>
          <a:p>
            <a:pPr algn="just">
              <a:buNone/>
            </a:pPr>
            <a:r>
              <a:rPr lang="el-GR" dirty="0" smtClean="0"/>
              <a:t> </a:t>
            </a:r>
            <a:r>
              <a:rPr lang="el-GR" dirty="0"/>
              <a:t>με καλά </a:t>
            </a:r>
            <a:r>
              <a:rPr lang="el-GR" dirty="0" smtClean="0"/>
              <a:t>χαρακτηριστικά</a:t>
            </a:r>
            <a:r>
              <a:rPr lang="el-GR" dirty="0"/>
              <a:t>. Από τα σπορόφυτα αυτά, με διάφορα </a:t>
            </a:r>
            <a:r>
              <a:rPr lang="el-GR" dirty="0" smtClean="0"/>
              <a:t>κριτή-</a:t>
            </a:r>
          </a:p>
          <a:p>
            <a:pPr algn="just">
              <a:buNone/>
            </a:pPr>
            <a:r>
              <a:rPr lang="el-GR" dirty="0"/>
              <a:t> </a:t>
            </a:r>
            <a:r>
              <a:rPr lang="el-GR" dirty="0" err="1" smtClean="0"/>
              <a:t>ρια</a:t>
            </a:r>
            <a:r>
              <a:rPr lang="el-GR" dirty="0" smtClean="0"/>
              <a:t> αξιολόγησης </a:t>
            </a:r>
            <a:r>
              <a:rPr lang="el-GR" dirty="0"/>
              <a:t>επιλέγονται αυτά που συνδυάζουν </a:t>
            </a:r>
            <a:r>
              <a:rPr lang="el-GR" dirty="0" smtClean="0"/>
              <a:t>επιθυμητούς χα-</a:t>
            </a:r>
          </a:p>
          <a:p>
            <a:pPr algn="just">
              <a:buNone/>
            </a:pPr>
            <a:r>
              <a:rPr lang="el-GR" dirty="0"/>
              <a:t> </a:t>
            </a:r>
            <a:r>
              <a:rPr lang="el-GR" dirty="0" err="1" smtClean="0"/>
              <a:t>ρακτήρες</a:t>
            </a:r>
            <a:r>
              <a:rPr lang="el-GR" dirty="0" smtClean="0"/>
              <a:t> </a:t>
            </a:r>
            <a:r>
              <a:rPr lang="el-GR" dirty="0"/>
              <a:t>(αντοχή στις ασθένειες, ζωηρότητα </a:t>
            </a:r>
            <a:r>
              <a:rPr lang="el-GR" dirty="0" smtClean="0"/>
              <a:t>βλάστησης</a:t>
            </a:r>
            <a:r>
              <a:rPr lang="el-GR" dirty="0"/>
              <a:t>, </a:t>
            </a:r>
            <a:r>
              <a:rPr lang="el-GR" dirty="0" err="1" smtClean="0"/>
              <a:t>παραγωγι</a:t>
            </a:r>
            <a:r>
              <a:rPr lang="el-GR" dirty="0" smtClean="0"/>
              <a:t>-</a:t>
            </a:r>
          </a:p>
          <a:p>
            <a:pPr algn="just">
              <a:buNone/>
            </a:pPr>
            <a:r>
              <a:rPr lang="el-GR" dirty="0"/>
              <a:t> </a:t>
            </a:r>
            <a:r>
              <a:rPr lang="el-GR" dirty="0" err="1" smtClean="0"/>
              <a:t>κότητα</a:t>
            </a:r>
            <a:r>
              <a:rPr lang="el-GR" dirty="0"/>
              <a:t>, ποιότητα καρπών κ.λπ.) τα </a:t>
            </a:r>
            <a:r>
              <a:rPr lang="el-GR" dirty="0" smtClean="0"/>
              <a:t>οποία </a:t>
            </a:r>
            <a:r>
              <a:rPr lang="el-GR" dirty="0"/>
              <a:t>και εξελίσσονται σε </a:t>
            </a:r>
            <a:r>
              <a:rPr lang="el-GR" dirty="0" err="1" smtClean="0"/>
              <a:t>καινούρ</a:t>
            </a:r>
            <a:r>
              <a:rPr lang="el-GR" dirty="0" smtClean="0"/>
              <a:t>-</a:t>
            </a:r>
          </a:p>
          <a:p>
            <a:pPr algn="just">
              <a:buNone/>
            </a:pPr>
            <a:r>
              <a:rPr lang="el-GR" dirty="0"/>
              <a:t> </a:t>
            </a:r>
            <a:r>
              <a:rPr lang="el-GR" dirty="0" err="1" smtClean="0"/>
              <a:t>γιες</a:t>
            </a:r>
            <a:r>
              <a:rPr lang="el-GR" dirty="0" smtClean="0"/>
              <a:t> </a:t>
            </a:r>
            <a:r>
              <a:rPr lang="el-GR" dirty="0"/>
              <a:t>ποικιλίες. </a:t>
            </a:r>
          </a:p>
          <a:p>
            <a:pPr marL="0" indent="0">
              <a:buNone/>
            </a:pPr>
            <a:endParaRPr lang="el-GR" dirty="0"/>
          </a:p>
        </p:txBody>
      </p:sp>
    </p:spTree>
    <p:extLst>
      <p:ext uri="{BB962C8B-B14F-4D97-AF65-F5344CB8AC3E}">
        <p14:creationId xmlns:p14="http://schemas.microsoft.com/office/powerpoint/2010/main" val="178677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70709" y="431074"/>
            <a:ext cx="10789920" cy="6008915"/>
          </a:xfrm>
        </p:spPr>
        <p:txBody>
          <a:bodyPr>
            <a:normAutofit fontScale="85000" lnSpcReduction="10000"/>
          </a:bodyPr>
          <a:lstStyle/>
          <a:p>
            <a:pPr marL="0" indent="0">
              <a:buNone/>
            </a:pPr>
            <a:r>
              <a:rPr lang="el-GR" dirty="0" smtClean="0"/>
              <a:t>  </a:t>
            </a:r>
            <a:r>
              <a:rPr lang="el-GR" sz="3000" dirty="0" smtClean="0"/>
              <a:t>Διαδικασία παραγωγής </a:t>
            </a:r>
            <a:r>
              <a:rPr lang="el-GR" sz="3000" dirty="0" err="1" smtClean="0"/>
              <a:t>σποροφύτων</a:t>
            </a:r>
            <a:endParaRPr lang="el-GR" sz="3000" dirty="0" smtClean="0"/>
          </a:p>
          <a:p>
            <a:pPr algn="just">
              <a:buNone/>
            </a:pPr>
            <a:r>
              <a:rPr lang="el-GR" sz="3000" dirty="0"/>
              <a:t> </a:t>
            </a:r>
            <a:r>
              <a:rPr lang="el-GR" sz="3000" dirty="0" smtClean="0"/>
              <a:t> </a:t>
            </a:r>
            <a:r>
              <a:rPr lang="el-GR" sz="3000" dirty="0"/>
              <a:t>Οι σπόροι πρέπει να προέρχονται από </a:t>
            </a:r>
            <a:r>
              <a:rPr lang="el-GR" sz="3000" b="1" dirty="0">
                <a:solidFill>
                  <a:srgbClr val="0070C0"/>
                </a:solidFill>
              </a:rPr>
              <a:t>καλά ώριμους καρπούς </a:t>
            </a:r>
            <a:r>
              <a:rPr lang="el-GR" sz="3000" dirty="0" smtClean="0"/>
              <a:t>και </a:t>
            </a:r>
            <a:r>
              <a:rPr lang="el-GR" sz="3000" dirty="0"/>
              <a:t>από </a:t>
            </a:r>
            <a:r>
              <a:rPr lang="el-GR" sz="3000" b="1" dirty="0" smtClean="0">
                <a:solidFill>
                  <a:srgbClr val="0070C0"/>
                </a:solidFill>
              </a:rPr>
              <a:t>υγιή</a:t>
            </a:r>
          </a:p>
          <a:p>
            <a:pPr algn="just">
              <a:buNone/>
            </a:pPr>
            <a:r>
              <a:rPr lang="el-GR" sz="3000" b="1" dirty="0" smtClean="0">
                <a:solidFill>
                  <a:srgbClr val="0070C0"/>
                </a:solidFill>
              </a:rPr>
              <a:t>φυτά</a:t>
            </a:r>
            <a:r>
              <a:rPr lang="el-GR" sz="3000" dirty="0"/>
              <a:t>. Οι σπόροι από </a:t>
            </a:r>
            <a:r>
              <a:rPr lang="el-GR" sz="3000" b="1" dirty="0">
                <a:solidFill>
                  <a:srgbClr val="00B050"/>
                </a:solidFill>
              </a:rPr>
              <a:t>όψιμες ποικιλίες</a:t>
            </a:r>
            <a:r>
              <a:rPr lang="el-GR" sz="3000" dirty="0"/>
              <a:t> έχουν </a:t>
            </a:r>
            <a:r>
              <a:rPr lang="el-GR" sz="3000" dirty="0" smtClean="0"/>
              <a:t>μεγαλύτερη </a:t>
            </a:r>
            <a:r>
              <a:rPr lang="el-GR" sz="3000" dirty="0" err="1"/>
              <a:t>φυτρωτική</a:t>
            </a:r>
            <a:r>
              <a:rPr lang="el-GR" sz="3000" dirty="0"/>
              <a:t> </a:t>
            </a:r>
            <a:r>
              <a:rPr lang="el-GR" sz="3000" dirty="0" smtClean="0"/>
              <a:t>ικανό-</a:t>
            </a:r>
          </a:p>
          <a:p>
            <a:pPr algn="just">
              <a:buNone/>
            </a:pPr>
            <a:r>
              <a:rPr lang="el-GR" sz="3000" dirty="0" err="1" smtClean="0"/>
              <a:t>τητα</a:t>
            </a:r>
            <a:r>
              <a:rPr lang="el-GR" sz="3000" dirty="0" smtClean="0"/>
              <a:t> </a:t>
            </a:r>
            <a:r>
              <a:rPr lang="el-GR" sz="3000" dirty="0"/>
              <a:t>συγκριτικά με τους σπόρους </a:t>
            </a:r>
            <a:r>
              <a:rPr lang="el-GR" sz="3000" dirty="0" smtClean="0"/>
              <a:t>από </a:t>
            </a:r>
            <a:r>
              <a:rPr lang="el-GR" sz="3000" b="1" dirty="0">
                <a:solidFill>
                  <a:srgbClr val="00B050"/>
                </a:solidFill>
              </a:rPr>
              <a:t>πρώιμες ποικιλίες</a:t>
            </a:r>
            <a:r>
              <a:rPr lang="el-GR" sz="3000" dirty="0"/>
              <a:t>. </a:t>
            </a:r>
          </a:p>
          <a:p>
            <a:pPr algn="just">
              <a:buNone/>
            </a:pPr>
            <a:r>
              <a:rPr lang="el-GR" sz="3000" dirty="0"/>
              <a:t>Αφού αφαιρεθούν οι σπόροι από τους καρπούς:</a:t>
            </a:r>
          </a:p>
          <a:p>
            <a:pPr algn="just">
              <a:buFont typeface="Wingdings" panose="05000000000000000000" pitchFamily="2" charset="2"/>
              <a:buChar char="Ø"/>
            </a:pPr>
            <a:r>
              <a:rPr lang="el-GR" sz="3000" dirty="0"/>
              <a:t> ξεπλένονται με άφθονο νερό,</a:t>
            </a:r>
          </a:p>
          <a:p>
            <a:pPr algn="just">
              <a:buFont typeface="Wingdings" panose="05000000000000000000" pitchFamily="2" charset="2"/>
              <a:buChar char="Ø"/>
            </a:pPr>
            <a:r>
              <a:rPr lang="el-GR" sz="3000" dirty="0" smtClean="0"/>
              <a:t> </a:t>
            </a:r>
            <a:r>
              <a:rPr lang="el-GR" sz="3000" dirty="0" err="1" smtClean="0"/>
              <a:t>απολυμαίνονται</a:t>
            </a:r>
            <a:r>
              <a:rPr lang="el-GR" sz="3000" dirty="0" smtClean="0"/>
              <a:t> </a:t>
            </a:r>
            <a:r>
              <a:rPr lang="el-GR" sz="3000" dirty="0"/>
              <a:t>με μυκητοκτόνα σκευάσματα, </a:t>
            </a:r>
          </a:p>
          <a:p>
            <a:pPr algn="just">
              <a:buFont typeface="Wingdings" panose="05000000000000000000" pitchFamily="2" charset="2"/>
              <a:buChar char="Ø"/>
            </a:pPr>
            <a:r>
              <a:rPr lang="el-GR" sz="3000" dirty="0" smtClean="0"/>
              <a:t> στεγνώνονται </a:t>
            </a:r>
            <a:r>
              <a:rPr lang="el-GR" sz="3000" dirty="0"/>
              <a:t>μέχρι η </a:t>
            </a:r>
            <a:r>
              <a:rPr lang="el-GR" sz="3000" dirty="0" smtClean="0"/>
              <a:t>σχετική </a:t>
            </a:r>
            <a:r>
              <a:rPr lang="el-GR" sz="3000" dirty="0"/>
              <a:t>τους υγρασία να φθάσει </a:t>
            </a:r>
            <a:r>
              <a:rPr lang="el-GR" sz="3000" dirty="0" smtClean="0"/>
              <a:t>περίπου το </a:t>
            </a:r>
            <a:r>
              <a:rPr lang="el-GR" sz="3000" dirty="0"/>
              <a:t>70% </a:t>
            </a:r>
            <a:r>
              <a:rPr lang="el-GR" sz="3000" dirty="0" smtClean="0"/>
              <a:t>,</a:t>
            </a:r>
            <a:endParaRPr lang="el-GR" sz="3000" dirty="0"/>
          </a:p>
          <a:p>
            <a:pPr algn="just">
              <a:buFont typeface="Wingdings" panose="05000000000000000000" pitchFamily="2" charset="2"/>
              <a:buChar char="Ø"/>
            </a:pPr>
            <a:r>
              <a:rPr lang="el-GR" sz="3000" dirty="0" smtClean="0"/>
              <a:t> συσκευάζονται </a:t>
            </a:r>
            <a:r>
              <a:rPr lang="el-GR" sz="3000" dirty="0"/>
              <a:t>σε σακούλες πολυαιθυλενίου.</a:t>
            </a:r>
          </a:p>
          <a:p>
            <a:pPr algn="just">
              <a:buNone/>
            </a:pPr>
            <a:r>
              <a:rPr lang="el-GR" sz="3000" dirty="0"/>
              <a:t> </a:t>
            </a:r>
            <a:r>
              <a:rPr lang="el-GR" sz="3000" dirty="0" smtClean="0"/>
              <a:t> Έτσι </a:t>
            </a:r>
            <a:r>
              <a:rPr lang="el-GR" sz="3000" dirty="0"/>
              <a:t>μπορούν να συντηρηθούν σε θερμοκρασία 4-6 </a:t>
            </a:r>
            <a:r>
              <a:rPr lang="el-GR" sz="3000" baseline="30000" dirty="0"/>
              <a:t>ο</a:t>
            </a:r>
            <a:r>
              <a:rPr lang="en-US" sz="3000" dirty="0"/>
              <a:t>C</a:t>
            </a:r>
            <a:r>
              <a:rPr lang="el-GR" sz="3000" dirty="0"/>
              <a:t> για αρκετό </a:t>
            </a:r>
            <a:r>
              <a:rPr lang="el-GR" sz="3000" dirty="0" smtClean="0"/>
              <a:t>χρονικό </a:t>
            </a:r>
          </a:p>
          <a:p>
            <a:pPr algn="just">
              <a:buNone/>
            </a:pPr>
            <a:r>
              <a:rPr lang="el-GR" sz="3000" dirty="0" smtClean="0"/>
              <a:t>διάστημα</a:t>
            </a:r>
            <a:r>
              <a:rPr lang="el-GR" sz="3000" dirty="0"/>
              <a:t>. Οι σπόροι των φυλλοβόλων δεν μπορούν να </a:t>
            </a:r>
            <a:r>
              <a:rPr lang="el-GR" sz="3000" dirty="0" smtClean="0"/>
              <a:t>φυτρώσουν </a:t>
            </a:r>
            <a:r>
              <a:rPr lang="el-GR" sz="3000" dirty="0"/>
              <a:t>εάν </a:t>
            </a:r>
            <a:r>
              <a:rPr lang="el-GR" sz="3000" dirty="0" smtClean="0"/>
              <a:t>δεν</a:t>
            </a:r>
          </a:p>
          <a:p>
            <a:pPr algn="just">
              <a:buNone/>
            </a:pPr>
            <a:r>
              <a:rPr lang="el-GR" sz="3000" dirty="0" smtClean="0"/>
              <a:t> ¨</a:t>
            </a:r>
            <a:r>
              <a:rPr lang="el-GR" sz="3000" dirty="0"/>
              <a:t>σπάσουν¨ πρώτα το λήθαργό τους. Για να </a:t>
            </a:r>
            <a:r>
              <a:rPr lang="el-GR" sz="3000" dirty="0" smtClean="0"/>
              <a:t>διακοπεί </a:t>
            </a:r>
            <a:r>
              <a:rPr lang="el-GR" sz="3000" dirty="0"/>
              <a:t>ο λήθαργος των </a:t>
            </a:r>
            <a:r>
              <a:rPr lang="el-GR" sz="3000" dirty="0" err="1" smtClean="0"/>
              <a:t>σπό</a:t>
            </a:r>
            <a:r>
              <a:rPr lang="el-GR" sz="3000" dirty="0" smtClean="0"/>
              <a:t>-</a:t>
            </a:r>
          </a:p>
          <a:p>
            <a:pPr algn="just">
              <a:buNone/>
            </a:pPr>
            <a:r>
              <a:rPr lang="el-GR" sz="3000" dirty="0" err="1" smtClean="0"/>
              <a:t>ρων</a:t>
            </a:r>
            <a:r>
              <a:rPr lang="el-GR" sz="3000" dirty="0" smtClean="0"/>
              <a:t> </a:t>
            </a:r>
            <a:r>
              <a:rPr lang="el-GR" sz="3000" dirty="0"/>
              <a:t>πρέπει να υποστούν την </a:t>
            </a:r>
            <a:r>
              <a:rPr lang="el-GR" sz="3000" dirty="0" smtClean="0"/>
              <a:t>επίδραση </a:t>
            </a:r>
            <a:r>
              <a:rPr lang="el-GR" sz="3000" dirty="0"/>
              <a:t>ψύχους (</a:t>
            </a:r>
            <a:r>
              <a:rPr lang="el-GR" sz="3000" dirty="0" smtClean="0"/>
              <a:t>2-7</a:t>
            </a:r>
            <a:r>
              <a:rPr lang="el-GR" sz="3000" baseline="30000" dirty="0" smtClean="0"/>
              <a:t>ο </a:t>
            </a:r>
            <a:r>
              <a:rPr lang="en-US" sz="3000" dirty="0" smtClean="0"/>
              <a:t>C</a:t>
            </a:r>
            <a:r>
              <a:rPr lang="el-GR" sz="3000" dirty="0"/>
              <a:t>). </a:t>
            </a:r>
          </a:p>
          <a:p>
            <a:pPr marL="0" indent="0">
              <a:buNone/>
            </a:pPr>
            <a:endParaRPr lang="el-GR" dirty="0"/>
          </a:p>
        </p:txBody>
      </p:sp>
    </p:spTree>
    <p:extLst>
      <p:ext uri="{BB962C8B-B14F-4D97-AF65-F5344CB8AC3E}">
        <p14:creationId xmlns:p14="http://schemas.microsoft.com/office/powerpoint/2010/main" val="72411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96389"/>
            <a:ext cx="10657114" cy="5680574"/>
          </a:xfrm>
        </p:spPr>
        <p:txBody>
          <a:bodyPr>
            <a:normAutofit lnSpcReduction="10000"/>
          </a:bodyPr>
          <a:lstStyle/>
          <a:p>
            <a:pPr algn="just">
              <a:buNone/>
            </a:pPr>
            <a:r>
              <a:rPr lang="el-GR" dirty="0" smtClean="0"/>
              <a:t>  </a:t>
            </a:r>
            <a:r>
              <a:rPr lang="el-GR" dirty="0"/>
              <a:t>Για να επιδράσει όμως το ψύχος πρέπει να </a:t>
            </a:r>
            <a:r>
              <a:rPr lang="el-GR" dirty="0" smtClean="0"/>
              <a:t>έχουν απορροφήσει </a:t>
            </a:r>
            <a:r>
              <a:rPr lang="el-GR" dirty="0"/>
              <a:t>νερό </a:t>
            </a:r>
            <a:endParaRPr lang="el-GR" dirty="0" smtClean="0"/>
          </a:p>
          <a:p>
            <a:pPr algn="just">
              <a:buNone/>
            </a:pPr>
            <a:r>
              <a:rPr lang="el-GR" dirty="0" smtClean="0"/>
              <a:t>και </a:t>
            </a:r>
            <a:r>
              <a:rPr lang="el-GR" dirty="0"/>
              <a:t>να έχουν στη διάθεσή </a:t>
            </a:r>
            <a:r>
              <a:rPr lang="el-GR" dirty="0" smtClean="0"/>
              <a:t>τους </a:t>
            </a:r>
            <a:r>
              <a:rPr lang="el-GR" dirty="0"/>
              <a:t>οξυγόνο. Τέτοιες </a:t>
            </a:r>
            <a:r>
              <a:rPr lang="el-GR" dirty="0" smtClean="0"/>
              <a:t>συνθήκες </a:t>
            </a:r>
            <a:r>
              <a:rPr lang="el-GR" dirty="0" err="1" smtClean="0"/>
              <a:t>επιτυγχά</a:t>
            </a:r>
            <a:r>
              <a:rPr lang="el-GR" dirty="0" smtClean="0"/>
              <a:t>-</a:t>
            </a:r>
          </a:p>
          <a:p>
            <a:pPr algn="just">
              <a:buNone/>
            </a:pPr>
            <a:r>
              <a:rPr lang="el-GR" dirty="0" err="1" smtClean="0"/>
              <a:t>νομε</a:t>
            </a:r>
            <a:r>
              <a:rPr lang="el-GR" dirty="0" smtClean="0"/>
              <a:t> στα φυτώρια </a:t>
            </a:r>
            <a:r>
              <a:rPr lang="el-GR" dirty="0"/>
              <a:t>με τη </a:t>
            </a:r>
            <a:r>
              <a:rPr lang="el-GR" dirty="0" err="1"/>
              <a:t>στρωμάτωση</a:t>
            </a:r>
            <a:r>
              <a:rPr lang="el-GR" dirty="0"/>
              <a:t> των σπόρων. </a:t>
            </a:r>
            <a:r>
              <a:rPr lang="el-GR" dirty="0" smtClean="0"/>
              <a:t>Οι </a:t>
            </a:r>
            <a:r>
              <a:rPr lang="el-GR" dirty="0"/>
              <a:t>σπόροι </a:t>
            </a:r>
            <a:r>
              <a:rPr lang="el-GR" dirty="0" err="1" smtClean="0"/>
              <a:t>στρω</a:t>
            </a:r>
            <a:r>
              <a:rPr lang="el-GR" dirty="0" smtClean="0"/>
              <a:t>-</a:t>
            </a:r>
          </a:p>
          <a:p>
            <a:pPr algn="just">
              <a:buNone/>
            </a:pPr>
            <a:r>
              <a:rPr lang="el-GR" dirty="0" smtClean="0"/>
              <a:t>ματώνονται </a:t>
            </a:r>
            <a:r>
              <a:rPr lang="el-GR" dirty="0"/>
              <a:t>έξω στην ύπαιθρο </a:t>
            </a:r>
            <a:r>
              <a:rPr lang="el-GR" dirty="0" smtClean="0"/>
              <a:t>σε </a:t>
            </a:r>
            <a:r>
              <a:rPr lang="el-GR" b="1" dirty="0" smtClean="0">
                <a:solidFill>
                  <a:srgbClr val="00B050"/>
                </a:solidFill>
              </a:rPr>
              <a:t>βάθος </a:t>
            </a:r>
            <a:r>
              <a:rPr lang="el-GR" b="1" dirty="0">
                <a:solidFill>
                  <a:srgbClr val="00B050"/>
                </a:solidFill>
              </a:rPr>
              <a:t>2-3 </a:t>
            </a:r>
            <a:r>
              <a:rPr lang="en-US" b="1" dirty="0">
                <a:solidFill>
                  <a:srgbClr val="00B050"/>
                </a:solidFill>
              </a:rPr>
              <a:t>cm</a:t>
            </a:r>
            <a:r>
              <a:rPr lang="el-GR" b="1" dirty="0">
                <a:solidFill>
                  <a:srgbClr val="00B050"/>
                </a:solidFill>
              </a:rPr>
              <a:t> οι μικροί σπόροι</a:t>
            </a:r>
            <a:r>
              <a:rPr lang="el-GR" dirty="0"/>
              <a:t> και </a:t>
            </a:r>
            <a:endParaRPr lang="el-GR" dirty="0" smtClean="0"/>
          </a:p>
          <a:p>
            <a:pPr algn="just">
              <a:buNone/>
            </a:pPr>
            <a:r>
              <a:rPr lang="el-GR" dirty="0" smtClean="0"/>
              <a:t> </a:t>
            </a:r>
            <a:r>
              <a:rPr lang="el-GR" b="1" dirty="0" smtClean="0">
                <a:solidFill>
                  <a:srgbClr val="7030A0"/>
                </a:solidFill>
              </a:rPr>
              <a:t>7 </a:t>
            </a:r>
            <a:r>
              <a:rPr lang="en-US" b="1" dirty="0">
                <a:solidFill>
                  <a:srgbClr val="7030A0"/>
                </a:solidFill>
              </a:rPr>
              <a:t>cm</a:t>
            </a:r>
            <a:r>
              <a:rPr lang="el-GR" b="1" dirty="0">
                <a:solidFill>
                  <a:srgbClr val="7030A0"/>
                </a:solidFill>
              </a:rPr>
              <a:t> οι </a:t>
            </a:r>
            <a:r>
              <a:rPr lang="el-GR" b="1" dirty="0" err="1" smtClean="0">
                <a:solidFill>
                  <a:srgbClr val="7030A0"/>
                </a:solidFill>
              </a:rPr>
              <a:t>χονδρύτεροι</a:t>
            </a:r>
            <a:r>
              <a:rPr lang="el-GR" dirty="0" smtClean="0"/>
              <a:t> </a:t>
            </a:r>
            <a:r>
              <a:rPr lang="el-GR" dirty="0"/>
              <a:t>ώστε να υποστούν την επίδραση </a:t>
            </a:r>
            <a:r>
              <a:rPr lang="el-GR" dirty="0" smtClean="0"/>
              <a:t>των χαμηλών</a:t>
            </a:r>
          </a:p>
          <a:p>
            <a:pPr algn="just">
              <a:buNone/>
            </a:pPr>
            <a:r>
              <a:rPr lang="el-GR" dirty="0" smtClean="0"/>
              <a:t> </a:t>
            </a:r>
            <a:r>
              <a:rPr lang="el-GR" dirty="0"/>
              <a:t>θερμοκρασιών του χειμώνα. </a:t>
            </a:r>
            <a:r>
              <a:rPr lang="el-GR" dirty="0" smtClean="0"/>
              <a:t>Ακολουθεί ελαφρύ </a:t>
            </a:r>
            <a:r>
              <a:rPr lang="el-GR" dirty="0"/>
              <a:t>πάτημα και πότισμα </a:t>
            </a:r>
            <a:endParaRPr lang="el-GR" dirty="0" smtClean="0"/>
          </a:p>
          <a:p>
            <a:pPr algn="just">
              <a:buNone/>
            </a:pPr>
            <a:r>
              <a:rPr lang="el-GR" dirty="0"/>
              <a:t> </a:t>
            </a:r>
            <a:r>
              <a:rPr lang="el-GR" dirty="0" smtClean="0"/>
              <a:t>με </a:t>
            </a:r>
            <a:r>
              <a:rPr lang="el-GR" dirty="0"/>
              <a:t>ράντισμα. </a:t>
            </a:r>
            <a:endParaRPr lang="el-GR" dirty="0" smtClean="0"/>
          </a:p>
          <a:p>
            <a:pPr algn="just">
              <a:buNone/>
            </a:pPr>
            <a:r>
              <a:rPr lang="el-GR" dirty="0"/>
              <a:t> </a:t>
            </a:r>
            <a:r>
              <a:rPr lang="el-GR" dirty="0" smtClean="0"/>
              <a:t> </a:t>
            </a:r>
            <a:r>
              <a:rPr lang="el-GR" dirty="0"/>
              <a:t>Ο χώρος που </a:t>
            </a:r>
            <a:r>
              <a:rPr lang="el-GR" dirty="0" err="1"/>
              <a:t>στρωματώνονται</a:t>
            </a:r>
            <a:r>
              <a:rPr lang="el-GR" dirty="0"/>
              <a:t> οι σπόροι </a:t>
            </a:r>
            <a:r>
              <a:rPr lang="el-GR" dirty="0" smtClean="0"/>
              <a:t>ονομάζεται </a:t>
            </a:r>
            <a:r>
              <a:rPr lang="el-GR" b="1" dirty="0" smtClean="0">
                <a:solidFill>
                  <a:srgbClr val="0070C0"/>
                </a:solidFill>
              </a:rPr>
              <a:t>σπορείο</a:t>
            </a:r>
            <a:r>
              <a:rPr lang="el-GR" dirty="0" smtClean="0"/>
              <a:t>. Ως </a:t>
            </a:r>
            <a:r>
              <a:rPr lang="el-GR" dirty="0" err="1" smtClean="0"/>
              <a:t>σπο</a:t>
            </a:r>
            <a:r>
              <a:rPr lang="el-GR" dirty="0" smtClean="0"/>
              <a:t>-</a:t>
            </a:r>
          </a:p>
          <a:p>
            <a:pPr algn="just">
              <a:buNone/>
            </a:pPr>
            <a:r>
              <a:rPr lang="el-GR" dirty="0" err="1" smtClean="0"/>
              <a:t>ρείο</a:t>
            </a:r>
            <a:r>
              <a:rPr lang="el-GR" dirty="0" smtClean="0"/>
              <a:t> </a:t>
            </a:r>
            <a:r>
              <a:rPr lang="el-GR" dirty="0"/>
              <a:t>χρησιμοποιείται συνήθως </a:t>
            </a:r>
            <a:r>
              <a:rPr lang="el-GR" b="1" dirty="0">
                <a:solidFill>
                  <a:srgbClr val="92D050"/>
                </a:solidFill>
              </a:rPr>
              <a:t>υπήνεμος</a:t>
            </a:r>
            <a:r>
              <a:rPr lang="el-GR" dirty="0"/>
              <a:t> </a:t>
            </a:r>
            <a:r>
              <a:rPr lang="el-GR" b="1" dirty="0" smtClean="0">
                <a:solidFill>
                  <a:srgbClr val="92D050"/>
                </a:solidFill>
              </a:rPr>
              <a:t>περιοχή</a:t>
            </a:r>
            <a:r>
              <a:rPr lang="el-GR" dirty="0" smtClean="0"/>
              <a:t> </a:t>
            </a:r>
            <a:r>
              <a:rPr lang="el-GR" dirty="0"/>
              <a:t>του φυτωρίου με </a:t>
            </a:r>
            <a:r>
              <a:rPr lang="el-GR" b="1" dirty="0" err="1" smtClean="0">
                <a:solidFill>
                  <a:srgbClr val="00B050"/>
                </a:solidFill>
              </a:rPr>
              <a:t>με</a:t>
            </a:r>
            <a:r>
              <a:rPr lang="el-GR" b="1" dirty="0" smtClean="0">
                <a:solidFill>
                  <a:srgbClr val="00B050"/>
                </a:solidFill>
              </a:rPr>
              <a:t>-</a:t>
            </a:r>
          </a:p>
          <a:p>
            <a:pPr algn="just">
              <a:buNone/>
            </a:pPr>
            <a:r>
              <a:rPr lang="el-GR" b="1" dirty="0" err="1" smtClean="0">
                <a:solidFill>
                  <a:srgbClr val="00B050"/>
                </a:solidFill>
              </a:rPr>
              <a:t>σημβρινή</a:t>
            </a:r>
            <a:r>
              <a:rPr lang="el-GR" b="1" dirty="0" smtClean="0">
                <a:solidFill>
                  <a:srgbClr val="00B050"/>
                </a:solidFill>
              </a:rPr>
              <a:t> </a:t>
            </a:r>
            <a:r>
              <a:rPr lang="el-GR" b="1" dirty="0">
                <a:solidFill>
                  <a:srgbClr val="00B050"/>
                </a:solidFill>
              </a:rPr>
              <a:t>έκθεση</a:t>
            </a:r>
            <a:r>
              <a:rPr lang="el-GR" dirty="0"/>
              <a:t>. Το έδαφος του σπορείου πρέπει να είναι ελαφρύ</a:t>
            </a:r>
          </a:p>
          <a:p>
            <a:pPr algn="just">
              <a:buNone/>
            </a:pPr>
            <a:r>
              <a:rPr lang="el-GR" dirty="0"/>
              <a:t> ώστε να στραγγίζει καλά και να μη σχηματίζεται </a:t>
            </a:r>
            <a:r>
              <a:rPr lang="el-GR" dirty="0" smtClean="0"/>
              <a:t>κρούστα </a:t>
            </a:r>
            <a:r>
              <a:rPr lang="el-GR" dirty="0"/>
              <a:t>που να </a:t>
            </a:r>
            <a:r>
              <a:rPr lang="el-GR" dirty="0" err="1" smtClean="0"/>
              <a:t>εμπο</a:t>
            </a:r>
            <a:r>
              <a:rPr lang="el-GR" dirty="0" smtClean="0"/>
              <a:t>-</a:t>
            </a:r>
          </a:p>
          <a:p>
            <a:pPr algn="just">
              <a:buNone/>
            </a:pPr>
            <a:r>
              <a:rPr lang="el-GR" dirty="0"/>
              <a:t> </a:t>
            </a:r>
            <a:r>
              <a:rPr lang="el-GR" dirty="0" err="1" smtClean="0"/>
              <a:t>δίζει</a:t>
            </a:r>
            <a:r>
              <a:rPr lang="el-GR" dirty="0" smtClean="0"/>
              <a:t> </a:t>
            </a:r>
            <a:r>
              <a:rPr lang="el-GR" dirty="0"/>
              <a:t>το φύτρωμα. </a:t>
            </a:r>
          </a:p>
          <a:p>
            <a:pPr>
              <a:buNone/>
            </a:pPr>
            <a:endParaRPr lang="el-GR" dirty="0"/>
          </a:p>
          <a:p>
            <a:pPr marL="0" indent="0">
              <a:buNone/>
            </a:pPr>
            <a:endParaRPr lang="el-GR" dirty="0"/>
          </a:p>
        </p:txBody>
      </p:sp>
    </p:spTree>
    <p:extLst>
      <p:ext uri="{BB962C8B-B14F-4D97-AF65-F5344CB8AC3E}">
        <p14:creationId xmlns:p14="http://schemas.microsoft.com/office/powerpoint/2010/main" val="166461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00891"/>
            <a:ext cx="10657114" cy="5576072"/>
          </a:xfrm>
        </p:spPr>
        <p:txBody>
          <a:bodyPr>
            <a:normAutofit/>
          </a:bodyPr>
          <a:lstStyle/>
          <a:p>
            <a:pPr algn="just">
              <a:buNone/>
            </a:pPr>
            <a:r>
              <a:rPr lang="el-GR" dirty="0" smtClean="0"/>
              <a:t>    </a:t>
            </a:r>
            <a:r>
              <a:rPr lang="el-GR" i="1" dirty="0" smtClean="0">
                <a:solidFill>
                  <a:srgbClr val="C00000"/>
                </a:solidFill>
              </a:rPr>
              <a:t>Το </a:t>
            </a:r>
            <a:r>
              <a:rPr lang="el-GR" i="1" dirty="0">
                <a:solidFill>
                  <a:srgbClr val="C00000"/>
                </a:solidFill>
              </a:rPr>
              <a:t>έδαφος του σπορείου δε χρειάζεται να είναι </a:t>
            </a:r>
            <a:r>
              <a:rPr lang="el-GR" i="1" dirty="0" smtClean="0">
                <a:solidFill>
                  <a:srgbClr val="C00000"/>
                </a:solidFill>
              </a:rPr>
              <a:t>γόνιμο </a:t>
            </a:r>
            <a:r>
              <a:rPr lang="el-GR" i="1" dirty="0">
                <a:solidFill>
                  <a:srgbClr val="C00000"/>
                </a:solidFill>
              </a:rPr>
              <a:t>γιατί εκεί παραμένει ο σπόρος μέχρις ότου </a:t>
            </a:r>
            <a:r>
              <a:rPr lang="el-GR" i="1" dirty="0" smtClean="0">
                <a:solidFill>
                  <a:srgbClr val="C00000"/>
                </a:solidFill>
              </a:rPr>
              <a:t>τα σπορόφυτα </a:t>
            </a:r>
            <a:r>
              <a:rPr lang="el-GR" i="1" dirty="0">
                <a:solidFill>
                  <a:srgbClr val="C00000"/>
                </a:solidFill>
              </a:rPr>
              <a:t>αποκτήσουν τα πρώτα τους </a:t>
            </a:r>
            <a:r>
              <a:rPr lang="el-GR" i="1" dirty="0" smtClean="0">
                <a:solidFill>
                  <a:srgbClr val="C00000"/>
                </a:solidFill>
              </a:rPr>
              <a:t>φυλλάρια</a:t>
            </a:r>
            <a:r>
              <a:rPr lang="el-GR" dirty="0" smtClean="0"/>
              <a:t>. </a:t>
            </a:r>
            <a:r>
              <a:rPr lang="el-GR" i="1" dirty="0" smtClean="0">
                <a:solidFill>
                  <a:srgbClr val="C00000"/>
                </a:solidFill>
              </a:rPr>
              <a:t>Μέχρι </a:t>
            </a:r>
            <a:r>
              <a:rPr lang="el-GR" i="1" dirty="0">
                <a:solidFill>
                  <a:srgbClr val="C00000"/>
                </a:solidFill>
              </a:rPr>
              <a:t>αυτό το στάδιο το </a:t>
            </a:r>
            <a:r>
              <a:rPr lang="el-GR" i="1" dirty="0" err="1">
                <a:solidFill>
                  <a:srgbClr val="C00000"/>
                </a:solidFill>
              </a:rPr>
              <a:t>σπορόφυτο</a:t>
            </a:r>
            <a:r>
              <a:rPr lang="el-GR" i="1" dirty="0">
                <a:solidFill>
                  <a:srgbClr val="C00000"/>
                </a:solidFill>
              </a:rPr>
              <a:t>  </a:t>
            </a:r>
            <a:r>
              <a:rPr lang="el-GR" i="1" dirty="0" err="1" smtClean="0">
                <a:solidFill>
                  <a:srgbClr val="C00000"/>
                </a:solidFill>
              </a:rPr>
              <a:t>τρέ</a:t>
            </a:r>
            <a:r>
              <a:rPr lang="el-GR" i="1" dirty="0" smtClean="0">
                <a:solidFill>
                  <a:srgbClr val="C00000"/>
                </a:solidFill>
              </a:rPr>
              <a:t>-   </a:t>
            </a:r>
            <a:r>
              <a:rPr lang="el-GR" i="1" dirty="0" err="1" smtClean="0">
                <a:solidFill>
                  <a:srgbClr val="C00000"/>
                </a:solidFill>
              </a:rPr>
              <a:t>φεται</a:t>
            </a:r>
            <a:r>
              <a:rPr lang="el-GR" i="1" dirty="0" smtClean="0">
                <a:solidFill>
                  <a:srgbClr val="C00000"/>
                </a:solidFill>
              </a:rPr>
              <a:t> κυρίως </a:t>
            </a:r>
            <a:r>
              <a:rPr lang="el-GR" i="1" dirty="0">
                <a:solidFill>
                  <a:srgbClr val="C00000"/>
                </a:solidFill>
              </a:rPr>
              <a:t>από το σπόρο</a:t>
            </a:r>
            <a:r>
              <a:rPr lang="el-GR" dirty="0"/>
              <a:t>. Τέλος, πρέπει να σπέρνεται </a:t>
            </a:r>
            <a:r>
              <a:rPr lang="el-GR" dirty="0" smtClean="0"/>
              <a:t>μεγαλύτερη </a:t>
            </a:r>
            <a:r>
              <a:rPr lang="el-GR" dirty="0"/>
              <a:t>ποσότητα σπόρου από τον αριθμό </a:t>
            </a:r>
            <a:r>
              <a:rPr lang="el-GR" dirty="0" smtClean="0"/>
              <a:t>των </a:t>
            </a:r>
            <a:r>
              <a:rPr lang="el-GR" dirty="0" err="1" smtClean="0"/>
              <a:t>σποροφύτων</a:t>
            </a:r>
            <a:r>
              <a:rPr lang="el-GR" dirty="0" smtClean="0"/>
              <a:t> </a:t>
            </a:r>
            <a:r>
              <a:rPr lang="el-GR" dirty="0"/>
              <a:t>που </a:t>
            </a:r>
            <a:r>
              <a:rPr lang="el-GR" dirty="0" err="1" smtClean="0"/>
              <a:t>χρει-αζόμαστε</a:t>
            </a:r>
            <a:r>
              <a:rPr lang="el-GR" dirty="0" smtClean="0"/>
              <a:t> </a:t>
            </a:r>
            <a:r>
              <a:rPr lang="el-GR" dirty="0"/>
              <a:t>γιατί αφ’ ενός μεν </a:t>
            </a:r>
            <a:r>
              <a:rPr lang="el-GR" dirty="0" smtClean="0"/>
              <a:t>η </a:t>
            </a:r>
            <a:r>
              <a:rPr lang="el-GR" dirty="0" err="1"/>
              <a:t>φυτρωτική</a:t>
            </a:r>
            <a:r>
              <a:rPr lang="el-GR" dirty="0"/>
              <a:t> ικανότητα των σπόρων </a:t>
            </a:r>
            <a:r>
              <a:rPr lang="el-GR" dirty="0" smtClean="0"/>
              <a:t> δεν είναι 100% αφ</a:t>
            </a:r>
            <a:r>
              <a:rPr lang="el-GR" dirty="0"/>
              <a:t>’ ετέρου επιλέγονται μόνο τα </a:t>
            </a:r>
            <a:r>
              <a:rPr lang="el-GR" dirty="0" smtClean="0"/>
              <a:t>καταλληλότερα σπορόφυτα </a:t>
            </a:r>
            <a:r>
              <a:rPr lang="el-GR" dirty="0"/>
              <a:t>από πλευράς ζωηρότητας και </a:t>
            </a:r>
            <a:r>
              <a:rPr lang="el-GR" dirty="0" smtClean="0"/>
              <a:t>ομοιομορφίας</a:t>
            </a:r>
            <a:r>
              <a:rPr lang="el-GR" dirty="0"/>
              <a:t>. </a:t>
            </a:r>
            <a:endParaRPr lang="el-GR" dirty="0" smtClean="0"/>
          </a:p>
          <a:p>
            <a:pPr algn="just">
              <a:buNone/>
            </a:pPr>
            <a:r>
              <a:rPr lang="el-GR" dirty="0"/>
              <a:t> </a:t>
            </a:r>
            <a:r>
              <a:rPr lang="el-GR" dirty="0" smtClean="0"/>
              <a:t>   Η </a:t>
            </a:r>
            <a:r>
              <a:rPr lang="el-GR" dirty="0" err="1"/>
              <a:t>στρωμάτωση</a:t>
            </a:r>
            <a:r>
              <a:rPr lang="el-GR" dirty="0"/>
              <a:t> μπορεί να μη γίνει απ’ ευθείας </a:t>
            </a:r>
            <a:r>
              <a:rPr lang="el-GR" dirty="0" smtClean="0"/>
              <a:t>στο σπορείο</a:t>
            </a:r>
            <a:r>
              <a:rPr lang="el-GR" dirty="0"/>
              <a:t>. Μπορεί οι σπόροι να τοποθετηθούν </a:t>
            </a:r>
            <a:r>
              <a:rPr lang="el-GR" dirty="0" smtClean="0"/>
              <a:t>πρώτα </a:t>
            </a:r>
            <a:r>
              <a:rPr lang="el-GR" dirty="0"/>
              <a:t>σε ψυγεία με κατάλληλες </a:t>
            </a:r>
            <a:r>
              <a:rPr lang="el-GR" dirty="0" err="1" smtClean="0"/>
              <a:t>θερμο-κρασίες</a:t>
            </a:r>
            <a:r>
              <a:rPr lang="el-GR" dirty="0" smtClean="0"/>
              <a:t> ώστε </a:t>
            </a:r>
            <a:r>
              <a:rPr lang="el-GR" dirty="0"/>
              <a:t>να σπάσουν το λήθαργό τους και </a:t>
            </a:r>
            <a:r>
              <a:rPr lang="el-GR" dirty="0" smtClean="0"/>
              <a:t>στη συνέχεια </a:t>
            </a:r>
            <a:r>
              <a:rPr lang="el-GR" dirty="0"/>
              <a:t>να </a:t>
            </a:r>
            <a:r>
              <a:rPr lang="el-GR" dirty="0" smtClean="0"/>
              <a:t>με-</a:t>
            </a:r>
            <a:r>
              <a:rPr lang="el-GR" dirty="0" err="1" smtClean="0"/>
              <a:t>ταφερθούν</a:t>
            </a:r>
            <a:r>
              <a:rPr lang="el-GR" dirty="0" smtClean="0"/>
              <a:t> </a:t>
            </a:r>
            <a:r>
              <a:rPr lang="el-GR" dirty="0"/>
              <a:t>στο σπορείο για να </a:t>
            </a:r>
            <a:r>
              <a:rPr lang="el-GR" dirty="0" smtClean="0"/>
              <a:t>βλαστήσουν</a:t>
            </a:r>
            <a:r>
              <a:rPr lang="el-GR" dirty="0"/>
              <a:t>. Την </a:t>
            </a:r>
            <a:r>
              <a:rPr lang="el-GR" dirty="0" smtClean="0"/>
              <a:t>Άνοιξη </a:t>
            </a:r>
            <a:r>
              <a:rPr lang="el-GR" dirty="0"/>
              <a:t>με την </a:t>
            </a:r>
            <a:r>
              <a:rPr lang="el-GR" dirty="0" smtClean="0"/>
              <a:t>άνοδο </a:t>
            </a:r>
            <a:r>
              <a:rPr lang="el-GR" dirty="0"/>
              <a:t>των </a:t>
            </a:r>
            <a:r>
              <a:rPr lang="el-GR" dirty="0" smtClean="0"/>
              <a:t>θερμοκρασιών </a:t>
            </a:r>
            <a:r>
              <a:rPr lang="el-GR" dirty="0"/>
              <a:t>οι σπόροι φυτρώνουν.</a:t>
            </a:r>
          </a:p>
          <a:p>
            <a:pPr marL="0" indent="0">
              <a:buNone/>
            </a:pPr>
            <a:endParaRPr lang="el-GR" dirty="0"/>
          </a:p>
        </p:txBody>
      </p:sp>
    </p:spTree>
    <p:extLst>
      <p:ext uri="{BB962C8B-B14F-4D97-AF65-F5344CB8AC3E}">
        <p14:creationId xmlns:p14="http://schemas.microsoft.com/office/powerpoint/2010/main" val="3363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35577"/>
            <a:ext cx="10515600" cy="5641386"/>
          </a:xfrm>
        </p:spPr>
        <p:txBody>
          <a:bodyPr>
            <a:normAutofit lnSpcReduction="10000"/>
          </a:bodyPr>
          <a:lstStyle/>
          <a:p>
            <a:pPr algn="just">
              <a:buNone/>
            </a:pPr>
            <a:r>
              <a:rPr lang="el-GR" dirty="0" smtClean="0"/>
              <a:t>  </a:t>
            </a:r>
            <a:r>
              <a:rPr lang="el-GR" dirty="0" smtClean="0"/>
              <a:t> </a:t>
            </a:r>
            <a:r>
              <a:rPr lang="el-GR" i="1" dirty="0" smtClean="0">
                <a:solidFill>
                  <a:srgbClr val="FF0000"/>
                </a:solidFill>
              </a:rPr>
              <a:t>Όταν </a:t>
            </a:r>
            <a:r>
              <a:rPr lang="el-GR" i="1" dirty="0">
                <a:solidFill>
                  <a:srgbClr val="FF0000"/>
                </a:solidFill>
              </a:rPr>
              <a:t>αποκτήσουν </a:t>
            </a:r>
            <a:r>
              <a:rPr lang="el-GR" i="1" dirty="0" smtClean="0">
                <a:solidFill>
                  <a:srgbClr val="FF0000"/>
                </a:solidFill>
              </a:rPr>
              <a:t>4-5 </a:t>
            </a:r>
            <a:r>
              <a:rPr lang="el-GR" i="1" dirty="0">
                <a:solidFill>
                  <a:srgbClr val="FF0000"/>
                </a:solidFill>
              </a:rPr>
              <a:t>φυλλάρια μεταφυτεύονται στο φυτώριο σε</a:t>
            </a:r>
          </a:p>
          <a:p>
            <a:pPr algn="just">
              <a:buNone/>
            </a:pPr>
            <a:r>
              <a:rPr lang="el-GR" i="1" dirty="0">
                <a:solidFill>
                  <a:srgbClr val="FF0000"/>
                </a:solidFill>
              </a:rPr>
              <a:t> γραμμές για να αναπτυχθούν ακόμη περισσότερο </a:t>
            </a:r>
            <a:r>
              <a:rPr lang="el-GR" i="1" dirty="0" smtClean="0">
                <a:solidFill>
                  <a:srgbClr val="FF0000"/>
                </a:solidFill>
              </a:rPr>
              <a:t>και να </a:t>
            </a:r>
            <a:r>
              <a:rPr lang="el-GR" i="1" dirty="0" err="1" smtClean="0">
                <a:solidFill>
                  <a:srgbClr val="FF0000"/>
                </a:solidFill>
              </a:rPr>
              <a:t>εμβολια</a:t>
            </a:r>
            <a:r>
              <a:rPr lang="el-GR" i="1" dirty="0" smtClean="0">
                <a:solidFill>
                  <a:srgbClr val="FF0000"/>
                </a:solidFill>
              </a:rPr>
              <a:t>-</a:t>
            </a:r>
          </a:p>
          <a:p>
            <a:pPr algn="just">
              <a:buNone/>
            </a:pPr>
            <a:r>
              <a:rPr lang="el-GR" i="1" dirty="0" err="1" smtClean="0">
                <a:solidFill>
                  <a:srgbClr val="FF0000"/>
                </a:solidFill>
              </a:rPr>
              <a:t>σθούν</a:t>
            </a:r>
            <a:r>
              <a:rPr lang="el-GR" dirty="0"/>
              <a:t>. </a:t>
            </a:r>
            <a:r>
              <a:rPr lang="el-GR" i="1" dirty="0">
                <a:solidFill>
                  <a:srgbClr val="7030A0"/>
                </a:solidFill>
              </a:rPr>
              <a:t>Το φύτεμα στο </a:t>
            </a:r>
            <a:r>
              <a:rPr lang="el-GR" i="1" dirty="0" smtClean="0">
                <a:solidFill>
                  <a:srgbClr val="7030A0"/>
                </a:solidFill>
              </a:rPr>
              <a:t>φυτώριο γίνεται </a:t>
            </a:r>
            <a:r>
              <a:rPr lang="el-GR" i="1" dirty="0">
                <a:solidFill>
                  <a:srgbClr val="7030A0"/>
                </a:solidFill>
              </a:rPr>
              <a:t>σε βάθος 1-2 εκ.</a:t>
            </a:r>
            <a:r>
              <a:rPr lang="en-US" i="1" dirty="0">
                <a:solidFill>
                  <a:srgbClr val="7030A0"/>
                </a:solidFill>
              </a:rPr>
              <a:t> </a:t>
            </a:r>
            <a:r>
              <a:rPr lang="el-GR" i="1" dirty="0">
                <a:solidFill>
                  <a:srgbClr val="7030A0"/>
                </a:solidFill>
              </a:rPr>
              <a:t>βαθύτερα </a:t>
            </a:r>
            <a:endParaRPr lang="el-GR" i="1" dirty="0" smtClean="0">
              <a:solidFill>
                <a:srgbClr val="7030A0"/>
              </a:solidFill>
            </a:endParaRPr>
          </a:p>
          <a:p>
            <a:pPr algn="just">
              <a:buNone/>
            </a:pPr>
            <a:r>
              <a:rPr lang="el-GR" i="1" dirty="0" smtClean="0">
                <a:solidFill>
                  <a:srgbClr val="7030A0"/>
                </a:solidFill>
              </a:rPr>
              <a:t>απ</a:t>
            </a:r>
            <a:r>
              <a:rPr lang="el-GR" i="1" dirty="0">
                <a:solidFill>
                  <a:srgbClr val="7030A0"/>
                </a:solidFill>
              </a:rPr>
              <a:t>’ ότι ήταν </a:t>
            </a:r>
            <a:r>
              <a:rPr lang="el-GR" i="1" dirty="0" smtClean="0">
                <a:solidFill>
                  <a:srgbClr val="7030A0"/>
                </a:solidFill>
              </a:rPr>
              <a:t>στο </a:t>
            </a:r>
            <a:r>
              <a:rPr lang="el-GR" i="1" dirty="0">
                <a:solidFill>
                  <a:srgbClr val="7030A0"/>
                </a:solidFill>
              </a:rPr>
              <a:t>σπορείο και σε αποστάσεις συνήθως 40-50 εκ. </a:t>
            </a:r>
            <a:r>
              <a:rPr lang="el-GR" i="1" dirty="0" smtClean="0">
                <a:solidFill>
                  <a:srgbClr val="7030A0"/>
                </a:solidFill>
              </a:rPr>
              <a:t>για</a:t>
            </a:r>
            <a:endParaRPr lang="el-GR" i="1" dirty="0">
              <a:solidFill>
                <a:srgbClr val="7030A0"/>
              </a:solidFill>
            </a:endParaRPr>
          </a:p>
          <a:p>
            <a:pPr algn="just">
              <a:buNone/>
            </a:pPr>
            <a:r>
              <a:rPr lang="el-GR" i="1" dirty="0" smtClean="0">
                <a:solidFill>
                  <a:srgbClr val="7030A0"/>
                </a:solidFill>
              </a:rPr>
              <a:t>τα </a:t>
            </a:r>
            <a:r>
              <a:rPr lang="el-GR" i="1" dirty="0">
                <a:solidFill>
                  <a:srgbClr val="7030A0"/>
                </a:solidFill>
              </a:rPr>
              <a:t>φυλλοβόλα και 50</a:t>
            </a:r>
            <a:r>
              <a:rPr lang="en-US" i="1" dirty="0">
                <a:solidFill>
                  <a:srgbClr val="7030A0"/>
                </a:solidFill>
              </a:rPr>
              <a:t>x</a:t>
            </a:r>
            <a:r>
              <a:rPr lang="el-GR" i="1" dirty="0">
                <a:solidFill>
                  <a:srgbClr val="7030A0"/>
                </a:solidFill>
              </a:rPr>
              <a:t>50 εκ. για όσα </a:t>
            </a:r>
            <a:r>
              <a:rPr lang="el-GR" i="1" dirty="0" smtClean="0">
                <a:solidFill>
                  <a:srgbClr val="7030A0"/>
                </a:solidFill>
              </a:rPr>
              <a:t>ξεριζώνονται </a:t>
            </a:r>
            <a:r>
              <a:rPr lang="el-GR" i="1" dirty="0">
                <a:solidFill>
                  <a:srgbClr val="7030A0"/>
                </a:solidFill>
              </a:rPr>
              <a:t>με  μπάλα χώματος</a:t>
            </a:r>
            <a:r>
              <a:rPr lang="el-GR" i="1" dirty="0" smtClean="0">
                <a:solidFill>
                  <a:srgbClr val="7030A0"/>
                </a:solidFill>
              </a:rPr>
              <a:t>.</a:t>
            </a:r>
          </a:p>
          <a:p>
            <a:pPr algn="just">
              <a:buNone/>
            </a:pPr>
            <a:r>
              <a:rPr lang="el-GR" i="1" dirty="0">
                <a:solidFill>
                  <a:srgbClr val="7030A0"/>
                </a:solidFill>
              </a:rPr>
              <a:t> </a:t>
            </a:r>
            <a:r>
              <a:rPr lang="el-GR" dirty="0"/>
              <a:t>Η φύτευση πρέπει να γίνει με καλό καιρό και </a:t>
            </a:r>
            <a:r>
              <a:rPr lang="el-GR" dirty="0" smtClean="0"/>
              <a:t>όταν </a:t>
            </a:r>
            <a:r>
              <a:rPr lang="el-GR" dirty="0"/>
              <a:t>το χώμα είναι στο </a:t>
            </a:r>
            <a:endParaRPr lang="el-GR" dirty="0" smtClean="0"/>
          </a:p>
          <a:p>
            <a:pPr algn="just">
              <a:buNone/>
            </a:pPr>
            <a:r>
              <a:rPr lang="el-GR" dirty="0" err="1" smtClean="0"/>
              <a:t>ρώγο</a:t>
            </a:r>
            <a:r>
              <a:rPr lang="el-GR" dirty="0" smtClean="0"/>
              <a:t> </a:t>
            </a:r>
            <a:r>
              <a:rPr lang="el-GR" dirty="0"/>
              <a:t>του. </a:t>
            </a:r>
            <a:r>
              <a:rPr lang="el-GR" i="1" dirty="0">
                <a:solidFill>
                  <a:srgbClr val="00B050"/>
                </a:solidFill>
              </a:rPr>
              <a:t>Για τα δένδρα που </a:t>
            </a:r>
            <a:r>
              <a:rPr lang="el-GR" i="1" dirty="0" smtClean="0">
                <a:solidFill>
                  <a:srgbClr val="00B050"/>
                </a:solidFill>
              </a:rPr>
              <a:t>φυτεύονται </a:t>
            </a:r>
            <a:r>
              <a:rPr lang="el-GR" i="1" dirty="0">
                <a:solidFill>
                  <a:srgbClr val="00B050"/>
                </a:solidFill>
              </a:rPr>
              <a:t>με μπάλα χώματος όπως </a:t>
            </a:r>
            <a:r>
              <a:rPr lang="el-GR" i="1" dirty="0" err="1" smtClean="0">
                <a:solidFill>
                  <a:srgbClr val="00B050"/>
                </a:solidFill>
              </a:rPr>
              <a:t>εί</a:t>
            </a:r>
            <a:r>
              <a:rPr lang="el-GR" i="1" dirty="0" smtClean="0">
                <a:solidFill>
                  <a:srgbClr val="00B050"/>
                </a:solidFill>
              </a:rPr>
              <a:t>-</a:t>
            </a:r>
          </a:p>
          <a:p>
            <a:pPr algn="just">
              <a:buNone/>
            </a:pPr>
            <a:r>
              <a:rPr lang="el-GR" i="1" dirty="0" smtClean="0">
                <a:solidFill>
                  <a:srgbClr val="00B050"/>
                </a:solidFill>
              </a:rPr>
              <a:t>ναι </a:t>
            </a:r>
            <a:r>
              <a:rPr lang="el-GR" i="1" dirty="0">
                <a:solidFill>
                  <a:srgbClr val="00B050"/>
                </a:solidFill>
              </a:rPr>
              <a:t>τα </a:t>
            </a:r>
            <a:r>
              <a:rPr lang="el-GR" i="1" dirty="0" smtClean="0">
                <a:solidFill>
                  <a:srgbClr val="00B050"/>
                </a:solidFill>
              </a:rPr>
              <a:t>αειθαλή</a:t>
            </a:r>
            <a:r>
              <a:rPr lang="el-GR" i="1" dirty="0">
                <a:solidFill>
                  <a:srgbClr val="00B050"/>
                </a:solidFill>
              </a:rPr>
              <a:t>, το χώμα του φυτωρίου πρέπει να είναι </a:t>
            </a:r>
            <a:r>
              <a:rPr lang="el-GR" i="1" dirty="0" smtClean="0">
                <a:solidFill>
                  <a:srgbClr val="00B050"/>
                </a:solidFill>
              </a:rPr>
              <a:t>συνεκτικό </a:t>
            </a:r>
            <a:r>
              <a:rPr lang="el-GR" i="1" dirty="0">
                <a:solidFill>
                  <a:srgbClr val="00B050"/>
                </a:solidFill>
              </a:rPr>
              <a:t>για </a:t>
            </a:r>
            <a:endParaRPr lang="el-GR" i="1" dirty="0" smtClean="0">
              <a:solidFill>
                <a:srgbClr val="00B050"/>
              </a:solidFill>
            </a:endParaRPr>
          </a:p>
          <a:p>
            <a:pPr algn="just">
              <a:buNone/>
            </a:pPr>
            <a:r>
              <a:rPr lang="el-GR" i="1" dirty="0" smtClean="0">
                <a:solidFill>
                  <a:srgbClr val="00B050"/>
                </a:solidFill>
              </a:rPr>
              <a:t>να </a:t>
            </a:r>
            <a:r>
              <a:rPr lang="el-GR" i="1" dirty="0">
                <a:solidFill>
                  <a:srgbClr val="00B050"/>
                </a:solidFill>
              </a:rPr>
              <a:t>μη διαλύεται η μπάλα κατά </a:t>
            </a:r>
            <a:r>
              <a:rPr lang="el-GR" i="1" dirty="0" smtClean="0">
                <a:solidFill>
                  <a:srgbClr val="00B050"/>
                </a:solidFill>
              </a:rPr>
              <a:t>την εξαγωγή </a:t>
            </a:r>
            <a:r>
              <a:rPr lang="el-GR" i="1" dirty="0">
                <a:solidFill>
                  <a:srgbClr val="00B050"/>
                </a:solidFill>
              </a:rPr>
              <a:t>και μεταφορά των </a:t>
            </a:r>
            <a:r>
              <a:rPr lang="el-GR" i="1" dirty="0" smtClean="0">
                <a:solidFill>
                  <a:srgbClr val="00B050"/>
                </a:solidFill>
              </a:rPr>
              <a:t>δεν-</a:t>
            </a:r>
          </a:p>
          <a:p>
            <a:pPr algn="just">
              <a:buNone/>
            </a:pPr>
            <a:r>
              <a:rPr lang="el-GR" i="1" dirty="0" err="1" smtClean="0">
                <a:solidFill>
                  <a:srgbClr val="00B050"/>
                </a:solidFill>
              </a:rPr>
              <a:t>δρυλλίων</a:t>
            </a:r>
            <a:r>
              <a:rPr lang="el-GR" dirty="0"/>
              <a:t>. </a:t>
            </a:r>
            <a:r>
              <a:rPr lang="el-GR" i="1" dirty="0">
                <a:solidFill>
                  <a:srgbClr val="0070C0"/>
                </a:solidFill>
              </a:rPr>
              <a:t>Τα </a:t>
            </a:r>
            <a:r>
              <a:rPr lang="el-GR" i="1" dirty="0" smtClean="0">
                <a:solidFill>
                  <a:srgbClr val="0070C0"/>
                </a:solidFill>
              </a:rPr>
              <a:t>δενδρύλλια </a:t>
            </a:r>
            <a:r>
              <a:rPr lang="el-GR" i="1" dirty="0">
                <a:solidFill>
                  <a:srgbClr val="0070C0"/>
                </a:solidFill>
              </a:rPr>
              <a:t>που θα υποστούν εμβολιασμό </a:t>
            </a:r>
            <a:r>
              <a:rPr lang="el-GR" i="1" dirty="0" err="1" smtClean="0">
                <a:solidFill>
                  <a:srgbClr val="0070C0"/>
                </a:solidFill>
              </a:rPr>
              <a:t>μονοβεργί</a:t>
            </a:r>
            <a:r>
              <a:rPr lang="el-GR" i="1" dirty="0" smtClean="0">
                <a:solidFill>
                  <a:srgbClr val="0070C0"/>
                </a:solidFill>
              </a:rPr>
              <a:t>-</a:t>
            </a:r>
            <a:endParaRPr lang="el-GR" i="1" dirty="0">
              <a:solidFill>
                <a:srgbClr val="0070C0"/>
              </a:solidFill>
            </a:endParaRPr>
          </a:p>
          <a:p>
            <a:pPr algn="just">
              <a:buNone/>
            </a:pPr>
            <a:r>
              <a:rPr lang="el-GR" i="1" dirty="0" err="1" smtClean="0">
                <a:solidFill>
                  <a:srgbClr val="0070C0"/>
                </a:solidFill>
              </a:rPr>
              <a:t>ζονται</a:t>
            </a:r>
            <a:r>
              <a:rPr lang="el-GR" i="1" dirty="0">
                <a:solidFill>
                  <a:srgbClr val="0070C0"/>
                </a:solidFill>
              </a:rPr>
              <a:t>, δηλαδή αφαιρείται κάθε πλάγια βλάστηση </a:t>
            </a:r>
            <a:r>
              <a:rPr lang="el-GR" i="1" dirty="0" smtClean="0">
                <a:solidFill>
                  <a:srgbClr val="0070C0"/>
                </a:solidFill>
              </a:rPr>
              <a:t>σε </a:t>
            </a:r>
            <a:r>
              <a:rPr lang="el-GR" i="1" dirty="0">
                <a:solidFill>
                  <a:srgbClr val="0070C0"/>
                </a:solidFill>
              </a:rPr>
              <a:t>ύψος 10-20 </a:t>
            </a:r>
            <a:r>
              <a:rPr lang="en-US" i="1" dirty="0" smtClean="0">
                <a:solidFill>
                  <a:srgbClr val="0070C0"/>
                </a:solidFill>
              </a:rPr>
              <a:t>cm</a:t>
            </a:r>
            <a:endParaRPr lang="el-GR" i="1" dirty="0" smtClean="0">
              <a:solidFill>
                <a:srgbClr val="0070C0"/>
              </a:solidFill>
            </a:endParaRPr>
          </a:p>
          <a:p>
            <a:pPr algn="just">
              <a:buNone/>
            </a:pPr>
            <a:r>
              <a:rPr lang="el-GR" i="1" dirty="0" smtClean="0">
                <a:solidFill>
                  <a:srgbClr val="0070C0"/>
                </a:solidFill>
              </a:rPr>
              <a:t> </a:t>
            </a:r>
            <a:r>
              <a:rPr lang="el-GR" i="1" dirty="0">
                <a:solidFill>
                  <a:srgbClr val="0070C0"/>
                </a:solidFill>
              </a:rPr>
              <a:t>από το χώμα.</a:t>
            </a:r>
            <a:endParaRPr lang="el-GR" i="1" dirty="0">
              <a:solidFill>
                <a:srgbClr val="7030A0"/>
              </a:solidFill>
            </a:endParaRPr>
          </a:p>
          <a:p>
            <a:pPr marL="0" indent="0">
              <a:buNone/>
            </a:pPr>
            <a:endParaRPr lang="el-GR" dirty="0"/>
          </a:p>
        </p:txBody>
      </p:sp>
    </p:spTree>
    <p:extLst>
      <p:ext uri="{BB962C8B-B14F-4D97-AF65-F5344CB8AC3E}">
        <p14:creationId xmlns:p14="http://schemas.microsoft.com/office/powerpoint/2010/main" val="381540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92331"/>
            <a:ext cx="10515600" cy="5484632"/>
          </a:xfrm>
        </p:spPr>
        <p:txBody>
          <a:bodyPr>
            <a:normAutofit/>
          </a:bodyPr>
          <a:lstStyle/>
          <a:p>
            <a:pPr algn="just">
              <a:buNone/>
            </a:pPr>
            <a:r>
              <a:rPr lang="el-GR" dirty="0" smtClean="0"/>
              <a:t>  </a:t>
            </a:r>
            <a:r>
              <a:rPr lang="el-GR" dirty="0" smtClean="0"/>
              <a:t> Το </a:t>
            </a:r>
            <a:r>
              <a:rPr lang="el-GR" dirty="0" err="1" smtClean="0"/>
              <a:t>μονοβέργισμα</a:t>
            </a:r>
            <a:r>
              <a:rPr lang="el-GR" dirty="0"/>
              <a:t> </a:t>
            </a:r>
            <a:r>
              <a:rPr lang="el-GR" dirty="0" smtClean="0"/>
              <a:t>γίνεται </a:t>
            </a:r>
            <a:r>
              <a:rPr lang="el-GR" dirty="0"/>
              <a:t>για να αναπτυχθούν καλύτερα τα </a:t>
            </a:r>
            <a:r>
              <a:rPr lang="el-GR" dirty="0" err="1" smtClean="0"/>
              <a:t>δενδρύλ</a:t>
            </a:r>
            <a:r>
              <a:rPr lang="el-GR" dirty="0" smtClean="0"/>
              <a:t>-</a:t>
            </a:r>
          </a:p>
          <a:p>
            <a:pPr algn="just">
              <a:buNone/>
            </a:pPr>
            <a:r>
              <a:rPr lang="el-GR" dirty="0" err="1" smtClean="0"/>
              <a:t>λια</a:t>
            </a:r>
            <a:r>
              <a:rPr lang="el-GR" dirty="0" smtClean="0"/>
              <a:t> </a:t>
            </a:r>
            <a:r>
              <a:rPr lang="el-GR" dirty="0"/>
              <a:t>και να αποκτήσουν το κατάλληλο μέγεθος </a:t>
            </a:r>
            <a:r>
              <a:rPr lang="el-GR" dirty="0" smtClean="0"/>
              <a:t>ώστε </a:t>
            </a:r>
            <a:r>
              <a:rPr lang="el-GR" dirty="0"/>
              <a:t>να μπορούν να </a:t>
            </a:r>
            <a:r>
              <a:rPr lang="el-GR" dirty="0" err="1" smtClean="0"/>
              <a:t>εμ</a:t>
            </a:r>
            <a:r>
              <a:rPr lang="el-GR" dirty="0" smtClean="0"/>
              <a:t>-</a:t>
            </a:r>
          </a:p>
          <a:p>
            <a:pPr algn="just">
              <a:buNone/>
            </a:pPr>
            <a:r>
              <a:rPr lang="el-GR" dirty="0" err="1" smtClean="0"/>
              <a:t>βολιασθούν</a:t>
            </a:r>
            <a:r>
              <a:rPr lang="el-GR" dirty="0"/>
              <a:t>.</a:t>
            </a:r>
          </a:p>
          <a:p>
            <a:pPr algn="just">
              <a:buNone/>
            </a:pPr>
            <a:r>
              <a:rPr lang="el-GR" i="1" dirty="0" smtClean="0">
                <a:solidFill>
                  <a:srgbClr val="00B050"/>
                </a:solidFill>
              </a:rPr>
              <a:t>  Οι </a:t>
            </a:r>
            <a:r>
              <a:rPr lang="el-GR" i="1" dirty="0">
                <a:solidFill>
                  <a:srgbClr val="00B050"/>
                </a:solidFill>
              </a:rPr>
              <a:t>σπόροι των Εσπεριδοειδών δε χρειάζονται </a:t>
            </a:r>
            <a:r>
              <a:rPr lang="el-GR" i="1" dirty="0" smtClean="0">
                <a:solidFill>
                  <a:srgbClr val="00B050"/>
                </a:solidFill>
              </a:rPr>
              <a:t>ψύχος </a:t>
            </a:r>
            <a:r>
              <a:rPr lang="el-GR" i="1" dirty="0">
                <a:solidFill>
                  <a:srgbClr val="00B050"/>
                </a:solidFill>
              </a:rPr>
              <a:t>αλλά πρέπει </a:t>
            </a:r>
            <a:r>
              <a:rPr lang="el-GR" i="1" dirty="0" smtClean="0">
                <a:solidFill>
                  <a:srgbClr val="00B050"/>
                </a:solidFill>
              </a:rPr>
              <a:t>να</a:t>
            </a:r>
          </a:p>
          <a:p>
            <a:pPr algn="just">
              <a:buNone/>
            </a:pPr>
            <a:r>
              <a:rPr lang="el-GR" i="1" dirty="0" err="1" smtClean="0">
                <a:solidFill>
                  <a:srgbClr val="00B050"/>
                </a:solidFill>
              </a:rPr>
              <a:t>στρωματωθούν</a:t>
            </a:r>
            <a:r>
              <a:rPr lang="el-GR" i="1" dirty="0" smtClean="0">
                <a:solidFill>
                  <a:srgbClr val="00B050"/>
                </a:solidFill>
              </a:rPr>
              <a:t> </a:t>
            </a:r>
            <a:r>
              <a:rPr lang="el-GR" i="1" dirty="0">
                <a:solidFill>
                  <a:srgbClr val="00B050"/>
                </a:solidFill>
              </a:rPr>
              <a:t>αμέσως </a:t>
            </a:r>
            <a:r>
              <a:rPr lang="el-GR" i="1" dirty="0" smtClean="0">
                <a:solidFill>
                  <a:srgbClr val="00B050"/>
                </a:solidFill>
              </a:rPr>
              <a:t>μετά </a:t>
            </a:r>
            <a:r>
              <a:rPr lang="el-GR" i="1" dirty="0">
                <a:solidFill>
                  <a:srgbClr val="00B050"/>
                </a:solidFill>
              </a:rPr>
              <a:t>την εξαγωγή τους από τους ώριμους </a:t>
            </a:r>
            <a:r>
              <a:rPr lang="el-GR" i="1" dirty="0" err="1" smtClean="0">
                <a:solidFill>
                  <a:srgbClr val="00B050"/>
                </a:solidFill>
              </a:rPr>
              <a:t>καρ</a:t>
            </a:r>
            <a:r>
              <a:rPr lang="el-GR" i="1" dirty="0" smtClean="0">
                <a:solidFill>
                  <a:srgbClr val="00B050"/>
                </a:solidFill>
              </a:rPr>
              <a:t>-</a:t>
            </a:r>
            <a:endParaRPr lang="el-GR" i="1" dirty="0">
              <a:solidFill>
                <a:srgbClr val="00B050"/>
              </a:solidFill>
            </a:endParaRPr>
          </a:p>
          <a:p>
            <a:pPr algn="just">
              <a:buNone/>
            </a:pPr>
            <a:r>
              <a:rPr lang="el-GR" i="1" dirty="0" err="1" smtClean="0">
                <a:solidFill>
                  <a:srgbClr val="00B050"/>
                </a:solidFill>
              </a:rPr>
              <a:t>πούς</a:t>
            </a:r>
            <a:r>
              <a:rPr lang="el-GR" i="1" dirty="0" smtClean="0">
                <a:solidFill>
                  <a:srgbClr val="00B050"/>
                </a:solidFill>
              </a:rPr>
              <a:t> </a:t>
            </a:r>
            <a:r>
              <a:rPr lang="el-GR" i="1" dirty="0">
                <a:solidFill>
                  <a:srgbClr val="00B050"/>
                </a:solidFill>
              </a:rPr>
              <a:t>γιατί αλλιώς </a:t>
            </a:r>
            <a:r>
              <a:rPr lang="el-GR" i="1" dirty="0" smtClean="0">
                <a:solidFill>
                  <a:srgbClr val="00B050"/>
                </a:solidFill>
              </a:rPr>
              <a:t>ξηραίνεται </a:t>
            </a:r>
            <a:r>
              <a:rPr lang="el-GR" i="1" dirty="0">
                <a:solidFill>
                  <a:srgbClr val="00B050"/>
                </a:solidFill>
              </a:rPr>
              <a:t>και </a:t>
            </a:r>
            <a:r>
              <a:rPr lang="el-GR" i="1" dirty="0" smtClean="0">
                <a:solidFill>
                  <a:srgbClr val="00B050"/>
                </a:solidFill>
              </a:rPr>
              <a:t>σκληραίνει το </a:t>
            </a:r>
            <a:r>
              <a:rPr lang="el-GR" i="1" dirty="0">
                <a:solidFill>
                  <a:srgbClr val="00B050"/>
                </a:solidFill>
              </a:rPr>
              <a:t>περίβλημά τους.</a:t>
            </a:r>
            <a:r>
              <a:rPr lang="el-GR" dirty="0"/>
              <a:t> </a:t>
            </a:r>
            <a:endParaRPr lang="el-GR" dirty="0" smtClean="0"/>
          </a:p>
          <a:p>
            <a:pPr algn="just">
              <a:buNone/>
            </a:pPr>
            <a:r>
              <a:rPr lang="el-GR" dirty="0" smtClean="0"/>
              <a:t>  Τόσο </a:t>
            </a:r>
            <a:r>
              <a:rPr lang="el-GR" dirty="0"/>
              <a:t>στο σπορείο όσο και </a:t>
            </a:r>
            <a:r>
              <a:rPr lang="el-GR" dirty="0" smtClean="0"/>
              <a:t>στο </a:t>
            </a:r>
            <a:r>
              <a:rPr lang="el-GR" dirty="0"/>
              <a:t>φυτώριο τα φυτά δέχονται όλες τις </a:t>
            </a:r>
            <a:endParaRPr lang="el-GR" dirty="0" smtClean="0"/>
          </a:p>
          <a:p>
            <a:pPr algn="just">
              <a:buNone/>
            </a:pPr>
            <a:r>
              <a:rPr lang="el-GR" dirty="0" smtClean="0"/>
              <a:t>απαραίτητες </a:t>
            </a:r>
            <a:r>
              <a:rPr lang="el-GR" dirty="0"/>
              <a:t>καλλιεργητικές περιποιήσεις όπως </a:t>
            </a:r>
            <a:r>
              <a:rPr lang="el-GR" dirty="0" smtClean="0"/>
              <a:t>λίπανση</a:t>
            </a:r>
            <a:r>
              <a:rPr lang="el-GR" dirty="0"/>
              <a:t>, βοτάνισμα, </a:t>
            </a:r>
            <a:endParaRPr lang="el-GR" dirty="0" smtClean="0"/>
          </a:p>
          <a:p>
            <a:pPr algn="just">
              <a:buNone/>
            </a:pPr>
            <a:r>
              <a:rPr lang="el-GR" dirty="0" smtClean="0"/>
              <a:t>πότισμα</a:t>
            </a:r>
            <a:r>
              <a:rPr lang="el-GR" dirty="0"/>
              <a:t>, σκάλισμα και </a:t>
            </a:r>
            <a:r>
              <a:rPr lang="el-GR" dirty="0" smtClean="0"/>
              <a:t>ψεκασμούς </a:t>
            </a:r>
            <a:r>
              <a:rPr lang="el-GR" dirty="0"/>
              <a:t>φυτοπροστασίας.</a:t>
            </a:r>
          </a:p>
          <a:p>
            <a:pPr marL="0" indent="0">
              <a:buNone/>
            </a:pPr>
            <a:endParaRPr lang="el-GR" dirty="0"/>
          </a:p>
        </p:txBody>
      </p:sp>
    </p:spTree>
    <p:extLst>
      <p:ext uri="{BB962C8B-B14F-4D97-AF65-F5344CB8AC3E}">
        <p14:creationId xmlns:p14="http://schemas.microsoft.com/office/powerpoint/2010/main" val="21964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0451" y="2952207"/>
            <a:ext cx="10515600" cy="705394"/>
          </a:xfrm>
        </p:spPr>
        <p:txBody>
          <a:bodyPr>
            <a:normAutofit fontScale="90000"/>
          </a:bodyPr>
          <a:lstStyle/>
          <a:p>
            <a:pPr algn="ctr"/>
            <a:r>
              <a:rPr lang="el-GR" sz="3600" b="1" i="1" dirty="0"/>
              <a:t>Σας ευχαριστώ για την προσοχή σας !!!</a:t>
            </a:r>
            <a:r>
              <a:rPr lang="el-GR" dirty="0"/>
              <a:t/>
            </a:r>
            <a:br>
              <a:rPr lang="el-GR" dirty="0"/>
            </a:br>
            <a:endParaRPr lang="el-GR" dirty="0"/>
          </a:p>
        </p:txBody>
      </p:sp>
    </p:spTree>
    <p:extLst>
      <p:ext uri="{BB962C8B-B14F-4D97-AF65-F5344CB8AC3E}">
        <p14:creationId xmlns:p14="http://schemas.microsoft.com/office/powerpoint/2010/main" val="74432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966651"/>
            <a:ext cx="10515600" cy="5210312"/>
          </a:xfrm>
        </p:spPr>
        <p:txBody>
          <a:bodyPr/>
          <a:lstStyle/>
          <a:p>
            <a:pPr marL="0" indent="0" algn="just">
              <a:buNone/>
            </a:pPr>
            <a:r>
              <a:rPr lang="el-GR" dirty="0" smtClean="0"/>
              <a:t>  Οι καρποί διακρίνονται σε </a:t>
            </a:r>
            <a:r>
              <a:rPr lang="el-GR" i="1" u="sng" dirty="0" smtClean="0"/>
              <a:t>γνήσιους</a:t>
            </a:r>
            <a:r>
              <a:rPr lang="el-GR" dirty="0" smtClean="0"/>
              <a:t> αν έχουν προέλθει μόνο από την ωοθήκη και σε </a:t>
            </a:r>
            <a:r>
              <a:rPr lang="el-GR" i="1" u="sng" dirty="0" smtClean="0"/>
              <a:t>ψευδείς</a:t>
            </a:r>
            <a:r>
              <a:rPr lang="el-GR" dirty="0" smtClean="0"/>
              <a:t> εάν στο σχηματισμό τους συμμετέχουν και άλλοι ιστοί εκτός από την ωοθήκη. </a:t>
            </a:r>
          </a:p>
          <a:p>
            <a:pPr marL="0" indent="0" algn="just">
              <a:buNone/>
            </a:pPr>
            <a:r>
              <a:rPr lang="el-GR" dirty="0"/>
              <a:t> </a:t>
            </a:r>
            <a:r>
              <a:rPr lang="el-GR" dirty="0" smtClean="0"/>
              <a:t> Σύμφωνα με μία άλλη ταξινόμηση οι καρποί ονομάζονται</a:t>
            </a:r>
          </a:p>
          <a:p>
            <a:pPr algn="just">
              <a:buFont typeface="Wingdings" panose="05000000000000000000" pitchFamily="2" charset="2"/>
              <a:buChar char="§"/>
            </a:pPr>
            <a:r>
              <a:rPr lang="el-GR" dirty="0" smtClean="0"/>
              <a:t>    </a:t>
            </a:r>
            <a:r>
              <a:rPr lang="el-GR" i="1" u="sng" dirty="0" smtClean="0"/>
              <a:t>απλοί</a:t>
            </a:r>
            <a:r>
              <a:rPr lang="el-GR" dirty="0" smtClean="0"/>
              <a:t> ή </a:t>
            </a:r>
            <a:r>
              <a:rPr lang="el-GR" i="1" u="sng" dirty="0" smtClean="0"/>
              <a:t>μονήρεις</a:t>
            </a:r>
            <a:r>
              <a:rPr lang="el-GR" dirty="0" smtClean="0"/>
              <a:t> αν προέρχονται από μία ωοθήκη π.χ. ροδάκινο,</a:t>
            </a:r>
          </a:p>
          <a:p>
            <a:pPr algn="just">
              <a:buFont typeface="Wingdings" panose="05000000000000000000" pitchFamily="2" charset="2"/>
              <a:buChar char="§"/>
            </a:pPr>
            <a:r>
              <a:rPr lang="el-GR" dirty="0"/>
              <a:t> </a:t>
            </a:r>
            <a:r>
              <a:rPr lang="el-GR" dirty="0" smtClean="0"/>
              <a:t>   </a:t>
            </a:r>
            <a:r>
              <a:rPr lang="el-GR" i="1" u="sng" dirty="0" smtClean="0"/>
              <a:t>συγκάρπια</a:t>
            </a:r>
            <a:r>
              <a:rPr lang="el-GR" dirty="0" smtClean="0"/>
              <a:t> όταν προέρχονται από πολλές ωοθήκες που </a:t>
            </a:r>
            <a:r>
              <a:rPr lang="el-GR" dirty="0" err="1" smtClean="0"/>
              <a:t>βρίσκο-νται</a:t>
            </a:r>
            <a:r>
              <a:rPr lang="el-GR" dirty="0" smtClean="0"/>
              <a:t> στο ίδιο άνθος π.χ. φράουλα και</a:t>
            </a:r>
          </a:p>
          <a:p>
            <a:pPr algn="just">
              <a:buFont typeface="Wingdings" panose="05000000000000000000" pitchFamily="2" charset="2"/>
              <a:buChar char="§"/>
            </a:pPr>
            <a:r>
              <a:rPr lang="el-GR" dirty="0"/>
              <a:t> </a:t>
            </a:r>
            <a:r>
              <a:rPr lang="el-GR" dirty="0" smtClean="0"/>
              <a:t>   </a:t>
            </a:r>
            <a:r>
              <a:rPr lang="el-GR" i="1" u="sng" dirty="0" smtClean="0"/>
              <a:t>πολλαπλοί</a:t>
            </a:r>
            <a:r>
              <a:rPr lang="el-GR" dirty="0" smtClean="0"/>
              <a:t> ή </a:t>
            </a:r>
            <a:r>
              <a:rPr lang="el-GR" i="1" u="sng" dirty="0" smtClean="0"/>
              <a:t>σύνθετοι</a:t>
            </a:r>
            <a:r>
              <a:rPr lang="el-GR" dirty="0" smtClean="0"/>
              <a:t> όταν προέρχονται από ωοθήκες πολλών </a:t>
            </a:r>
            <a:r>
              <a:rPr lang="el-GR" dirty="0" err="1" smtClean="0"/>
              <a:t>ανθέων</a:t>
            </a:r>
            <a:r>
              <a:rPr lang="el-GR" dirty="0" smtClean="0"/>
              <a:t> που βρίσκονται σε μία ταξιανθία π.χ. σύκο, ανανάς.</a:t>
            </a:r>
            <a:endParaRPr lang="el-GR" dirty="0"/>
          </a:p>
        </p:txBody>
      </p:sp>
    </p:spTree>
    <p:extLst>
      <p:ext uri="{BB962C8B-B14F-4D97-AF65-F5344CB8AC3E}">
        <p14:creationId xmlns:p14="http://schemas.microsoft.com/office/powerpoint/2010/main" val="151704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40080"/>
            <a:ext cx="10515600" cy="5536883"/>
          </a:xfrm>
        </p:spPr>
        <p:txBody>
          <a:bodyPr/>
          <a:lstStyle/>
          <a:p>
            <a:pPr marL="0" indent="0">
              <a:buNone/>
            </a:pPr>
            <a:r>
              <a:rPr lang="el-GR" dirty="0" smtClean="0"/>
              <a:t>  Είδη καρπών</a:t>
            </a:r>
            <a:endParaRPr lang="en-US" dirty="0" smtClean="0"/>
          </a:p>
          <a:p>
            <a:pPr marL="0" indent="0">
              <a:buNone/>
            </a:pPr>
            <a:r>
              <a:rPr lang="el-GR" dirty="0"/>
              <a:t> </a:t>
            </a:r>
            <a:r>
              <a:rPr lang="el-GR" dirty="0" smtClean="0"/>
              <a:t>  Δρύπη</a:t>
            </a:r>
          </a:p>
          <a:p>
            <a:pPr marL="0" indent="0" algn="just">
              <a:buNone/>
            </a:pPr>
            <a:r>
              <a:rPr lang="el-GR" dirty="0"/>
              <a:t> </a:t>
            </a:r>
            <a:r>
              <a:rPr lang="el-GR" dirty="0" smtClean="0"/>
              <a:t>  Στο είδος καρπού δρύπης διακρίνουμε:</a:t>
            </a:r>
          </a:p>
          <a:p>
            <a:pPr marL="0" indent="0" algn="just">
              <a:buNone/>
            </a:pPr>
            <a:r>
              <a:rPr lang="el-GR" dirty="0" smtClean="0"/>
              <a:t>        α) το φλοιώδες εξωκάρπιο (φλοιός) ,</a:t>
            </a:r>
          </a:p>
          <a:p>
            <a:pPr marL="0" indent="0" algn="just">
              <a:buNone/>
            </a:pPr>
            <a:r>
              <a:rPr lang="el-GR" dirty="0" smtClean="0"/>
              <a:t>        β) το σαρκώδες μεσοκάρπιο (σάρκα) </a:t>
            </a:r>
          </a:p>
          <a:p>
            <a:pPr marL="0" indent="0" algn="just">
              <a:buNone/>
            </a:pPr>
            <a:r>
              <a:rPr lang="el-GR" dirty="0"/>
              <a:t>κ</a:t>
            </a:r>
            <a:r>
              <a:rPr lang="el-GR" dirty="0" smtClean="0"/>
              <a:t>αι  </a:t>
            </a:r>
            <a:r>
              <a:rPr lang="el-GR" dirty="0" smtClean="0"/>
              <a:t>γ</a:t>
            </a:r>
            <a:r>
              <a:rPr lang="el-GR" dirty="0" smtClean="0"/>
              <a:t>) το ενδοκάρπιο το οποίο είναι σκληρό και περικλείει ένα ή δύο σπέρματα. </a:t>
            </a:r>
          </a:p>
          <a:p>
            <a:pPr marL="0" indent="0" algn="just">
              <a:buNone/>
            </a:pPr>
            <a:r>
              <a:rPr lang="el-GR" dirty="0"/>
              <a:t> </a:t>
            </a:r>
            <a:r>
              <a:rPr lang="el-GR" dirty="0" smtClean="0"/>
              <a:t>  Καρπό </a:t>
            </a:r>
            <a:r>
              <a:rPr lang="el-GR" dirty="0" err="1" smtClean="0"/>
              <a:t>δρύπη</a:t>
            </a:r>
            <a:r>
              <a:rPr lang="el-GR" dirty="0" smtClean="0"/>
              <a:t> σχηματίζουν τα </a:t>
            </a:r>
            <a:r>
              <a:rPr lang="el-GR" dirty="0" err="1" smtClean="0"/>
              <a:t>πυρηνόκαρπα</a:t>
            </a:r>
            <a:r>
              <a:rPr lang="el-GR" dirty="0" smtClean="0"/>
              <a:t> (Ροδακινιά, Κερασιά, Δαμασκηνιά, Βυσσινιά κ.α.), η Ελιά και η Φιστικιά. </a:t>
            </a:r>
            <a:endParaRPr lang="el-GR" dirty="0"/>
          </a:p>
        </p:txBody>
      </p:sp>
    </p:spTree>
    <p:extLst>
      <p:ext uri="{BB962C8B-B14F-4D97-AF65-F5344CB8AC3E}">
        <p14:creationId xmlns:p14="http://schemas.microsoft.com/office/powerpoint/2010/main" val="395556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88623" y="3069772"/>
            <a:ext cx="10515600" cy="5602197"/>
          </a:xfrm>
        </p:spPr>
        <p:txBody>
          <a:bodyPr/>
          <a:lstStyle/>
          <a:p>
            <a:pPr marL="0" indent="0">
              <a:buNone/>
            </a:pPr>
            <a:r>
              <a:rPr lang="en-US" dirty="0" smtClean="0"/>
              <a:t> </a:t>
            </a:r>
            <a:endParaRPr lang="el-GR" dirty="0"/>
          </a:p>
        </p:txBody>
      </p:sp>
      <p:pic>
        <p:nvPicPr>
          <p:cNvPr id="2050" name="Picture 2" descr="Health Benefits of Peach | Organic Facts | Frutas y verduras fotos, Laminas  de frutas, Duraz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24" y="423370"/>
            <a:ext cx="523875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um Fruits Hd Wallpaper - Plum This Is Just To Say - HD Wallpap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274" y="3217869"/>
            <a:ext cx="6173562" cy="347262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309613" y="484278"/>
            <a:ext cx="3313664" cy="430887"/>
          </a:xfrm>
          <a:prstGeom prst="rect">
            <a:avLst/>
          </a:prstGeom>
        </p:spPr>
        <p:txBody>
          <a:bodyPr wrap="none">
            <a:spAutoFit/>
          </a:bodyPr>
          <a:lstStyle/>
          <a:p>
            <a:r>
              <a:rPr lang="el-GR" sz="2200" dirty="0" smtClean="0"/>
              <a:t>Καρπός  ροδάκινο</a:t>
            </a:r>
            <a:r>
              <a:rPr lang="en-US" sz="2200" dirty="0" smtClean="0"/>
              <a:t> </a:t>
            </a:r>
            <a:r>
              <a:rPr lang="el-GR" sz="2200" dirty="0" smtClean="0"/>
              <a:t>(</a:t>
            </a:r>
            <a:r>
              <a:rPr lang="el-GR" sz="2200" dirty="0" err="1" smtClean="0"/>
              <a:t>δρύπη</a:t>
            </a:r>
            <a:r>
              <a:rPr lang="el-GR" sz="2200" dirty="0" smtClean="0"/>
              <a:t>)</a:t>
            </a:r>
            <a:r>
              <a:rPr lang="en-US" sz="2200" dirty="0" smtClean="0"/>
              <a:t>.</a:t>
            </a:r>
            <a:endParaRPr lang="el-GR" sz="2200" dirty="0"/>
          </a:p>
        </p:txBody>
      </p:sp>
      <p:sp>
        <p:nvSpPr>
          <p:cNvPr id="5" name="Ορθογώνιο 4"/>
          <p:cNvSpPr/>
          <p:nvPr/>
        </p:nvSpPr>
        <p:spPr>
          <a:xfrm>
            <a:off x="1933303" y="6183350"/>
            <a:ext cx="3616262" cy="430887"/>
          </a:xfrm>
          <a:prstGeom prst="rect">
            <a:avLst/>
          </a:prstGeom>
        </p:spPr>
        <p:txBody>
          <a:bodyPr wrap="square">
            <a:spAutoFit/>
          </a:bodyPr>
          <a:lstStyle/>
          <a:p>
            <a:r>
              <a:rPr lang="el-GR" sz="2200" dirty="0" smtClean="0"/>
              <a:t>Καρπός  δαμάσκηνο</a:t>
            </a:r>
            <a:r>
              <a:rPr lang="en-US" sz="2200" dirty="0" smtClean="0"/>
              <a:t> </a:t>
            </a:r>
            <a:r>
              <a:rPr lang="el-GR" sz="2200" dirty="0" smtClean="0"/>
              <a:t>(</a:t>
            </a:r>
            <a:r>
              <a:rPr lang="el-GR" sz="2200" dirty="0" err="1" smtClean="0"/>
              <a:t>δρύπη</a:t>
            </a:r>
            <a:r>
              <a:rPr lang="el-GR" sz="2200" dirty="0" smtClean="0"/>
              <a:t>)</a:t>
            </a:r>
            <a:r>
              <a:rPr lang="en-US" sz="2200" dirty="0" smtClean="0"/>
              <a:t>.</a:t>
            </a:r>
            <a:endParaRPr lang="el-GR" sz="2200" dirty="0"/>
          </a:p>
        </p:txBody>
      </p:sp>
    </p:spTree>
    <p:extLst>
      <p:ext uri="{BB962C8B-B14F-4D97-AF65-F5344CB8AC3E}">
        <p14:creationId xmlns:p14="http://schemas.microsoft.com/office/powerpoint/2010/main" val="87686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mond Pla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4529" y="234591"/>
            <a:ext cx="5551714" cy="3898676"/>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3"/>
          <a:stretch>
            <a:fillRect/>
          </a:stretch>
        </p:blipFill>
        <p:spPr>
          <a:xfrm>
            <a:off x="418013" y="3244334"/>
            <a:ext cx="5836516" cy="3321399"/>
          </a:xfrm>
          <a:prstGeom prst="rect">
            <a:avLst/>
          </a:prstGeom>
        </p:spPr>
      </p:pic>
      <p:sp>
        <p:nvSpPr>
          <p:cNvPr id="6" name="Ορθογώνιο 5"/>
          <p:cNvSpPr/>
          <p:nvPr/>
        </p:nvSpPr>
        <p:spPr>
          <a:xfrm>
            <a:off x="2090057" y="365760"/>
            <a:ext cx="3446446" cy="430887"/>
          </a:xfrm>
          <a:prstGeom prst="rect">
            <a:avLst/>
          </a:prstGeom>
        </p:spPr>
        <p:txBody>
          <a:bodyPr wrap="square">
            <a:spAutoFit/>
          </a:bodyPr>
          <a:lstStyle/>
          <a:p>
            <a:r>
              <a:rPr lang="el-GR" sz="2200" dirty="0" smtClean="0"/>
              <a:t>Καρπός αμύγδαλο</a:t>
            </a:r>
            <a:r>
              <a:rPr lang="en-US" sz="2200" dirty="0" smtClean="0"/>
              <a:t> </a:t>
            </a:r>
            <a:r>
              <a:rPr lang="el-GR" sz="2200" dirty="0" smtClean="0"/>
              <a:t>(</a:t>
            </a:r>
            <a:r>
              <a:rPr lang="el-GR" sz="2200" dirty="0" err="1" smtClean="0"/>
              <a:t>δρύπη</a:t>
            </a:r>
            <a:r>
              <a:rPr lang="el-GR" sz="2200" dirty="0" smtClean="0"/>
              <a:t>)</a:t>
            </a:r>
            <a:r>
              <a:rPr lang="en-US" sz="2200" dirty="0" smtClean="0"/>
              <a:t>.</a:t>
            </a:r>
            <a:endParaRPr lang="el-GR" sz="2200" dirty="0"/>
          </a:p>
        </p:txBody>
      </p:sp>
      <p:sp>
        <p:nvSpPr>
          <p:cNvPr id="7" name="Ορθογώνιο 6"/>
          <p:cNvSpPr/>
          <p:nvPr/>
        </p:nvSpPr>
        <p:spPr>
          <a:xfrm>
            <a:off x="7080068" y="5919402"/>
            <a:ext cx="4402183" cy="769441"/>
          </a:xfrm>
          <a:prstGeom prst="rect">
            <a:avLst/>
          </a:prstGeom>
        </p:spPr>
        <p:txBody>
          <a:bodyPr wrap="square">
            <a:spAutoFit/>
          </a:bodyPr>
          <a:lstStyle/>
          <a:p>
            <a:r>
              <a:rPr lang="el-GR" sz="2200" dirty="0" smtClean="0"/>
              <a:t>Διακρίνεται το ξυλώδες ενδοκάρπιο  και το εδώδιμο σπέρμα.  </a:t>
            </a:r>
            <a:endParaRPr lang="el-GR" sz="2200" dirty="0"/>
          </a:p>
        </p:txBody>
      </p:sp>
    </p:spTree>
    <p:extLst>
      <p:ext uri="{BB962C8B-B14F-4D97-AF65-F5344CB8AC3E}">
        <p14:creationId xmlns:p14="http://schemas.microsoft.com/office/powerpoint/2010/main" val="170608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53143"/>
            <a:ext cx="10515600" cy="5523820"/>
          </a:xfrm>
        </p:spPr>
        <p:txBody>
          <a:bodyPr/>
          <a:lstStyle/>
          <a:p>
            <a:pPr marL="0" indent="0">
              <a:buNone/>
            </a:pPr>
            <a:r>
              <a:rPr lang="el-GR" dirty="0" smtClean="0"/>
              <a:t> Ράγα</a:t>
            </a:r>
          </a:p>
          <a:p>
            <a:pPr marL="0" indent="0" algn="just">
              <a:buNone/>
            </a:pPr>
            <a:r>
              <a:rPr lang="el-GR" dirty="0"/>
              <a:t> </a:t>
            </a:r>
            <a:r>
              <a:rPr lang="el-GR" dirty="0" smtClean="0"/>
              <a:t> Προέρχεται από ένα ή περισσότερα καρπόφυλλα και ανάλογα είναι μονοκαρπική ή πολυκαρπική.</a:t>
            </a:r>
          </a:p>
          <a:p>
            <a:pPr marL="0" indent="0" algn="just">
              <a:buNone/>
            </a:pPr>
            <a:r>
              <a:rPr lang="el-GR" dirty="0"/>
              <a:t> </a:t>
            </a:r>
            <a:r>
              <a:rPr lang="el-GR" dirty="0" smtClean="0"/>
              <a:t> Μονοκαρπική ράγα π.χ. αβοκάντο</a:t>
            </a:r>
          </a:p>
          <a:p>
            <a:pPr marL="0" indent="0" algn="just">
              <a:buNone/>
            </a:pPr>
            <a:r>
              <a:rPr lang="el-GR" dirty="0"/>
              <a:t> </a:t>
            </a:r>
            <a:r>
              <a:rPr lang="el-GR" dirty="0" smtClean="0"/>
              <a:t> Πολυκαρπική ράγα π.χ. μπανάνα</a:t>
            </a:r>
          </a:p>
          <a:p>
            <a:pPr marL="0" indent="0">
              <a:buNone/>
            </a:pPr>
            <a:r>
              <a:rPr lang="el-GR" dirty="0"/>
              <a:t> </a:t>
            </a:r>
          </a:p>
        </p:txBody>
      </p:sp>
      <p:pic>
        <p:nvPicPr>
          <p:cNvPr id="7" name="irc_mi" descr="http://cms.sidebar.gr/cms/images/2/488/3560_565285080.jpg"/>
          <p:cNvPicPr>
            <a:picLocks/>
          </p:cNvPicPr>
          <p:nvPr/>
        </p:nvPicPr>
        <p:blipFill>
          <a:blip r:embed="rId2" cstate="print"/>
          <a:srcRect/>
          <a:stretch>
            <a:fillRect/>
          </a:stretch>
        </p:blipFill>
        <p:spPr bwMode="auto">
          <a:xfrm>
            <a:off x="6035040" y="2076995"/>
            <a:ext cx="6035040" cy="4206239"/>
          </a:xfrm>
          <a:prstGeom prst="rect">
            <a:avLst/>
          </a:prstGeom>
          <a:noFill/>
          <a:ln w="9525">
            <a:noFill/>
            <a:miter lim="800000"/>
            <a:headEnd/>
            <a:tailEnd/>
          </a:ln>
        </p:spPr>
      </p:pic>
      <p:sp>
        <p:nvSpPr>
          <p:cNvPr id="5" name="Ορθογώνιο 4"/>
          <p:cNvSpPr/>
          <p:nvPr/>
        </p:nvSpPr>
        <p:spPr>
          <a:xfrm>
            <a:off x="3464849" y="5782372"/>
            <a:ext cx="3168368" cy="430887"/>
          </a:xfrm>
          <a:prstGeom prst="rect">
            <a:avLst/>
          </a:prstGeom>
        </p:spPr>
        <p:txBody>
          <a:bodyPr wrap="none">
            <a:spAutoFit/>
          </a:bodyPr>
          <a:lstStyle/>
          <a:p>
            <a:r>
              <a:rPr lang="el-GR" sz="2200" dirty="0" smtClean="0"/>
              <a:t>Τοιχώματα καρπόφυλλου</a:t>
            </a:r>
            <a:r>
              <a:rPr lang="en-US" sz="2200" dirty="0" smtClean="0"/>
              <a:t>.</a:t>
            </a:r>
            <a:endParaRPr lang="el-GR" sz="2200" dirty="0"/>
          </a:p>
        </p:txBody>
      </p:sp>
      <p:cxnSp>
        <p:nvCxnSpPr>
          <p:cNvPr id="8" name="Ευθύγραμμο βέλος σύνδεσης 7"/>
          <p:cNvCxnSpPr/>
          <p:nvPr/>
        </p:nvCxnSpPr>
        <p:spPr>
          <a:xfrm flipV="1">
            <a:off x="6633217" y="5712397"/>
            <a:ext cx="2092772" cy="2854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6633217" y="5997815"/>
            <a:ext cx="2902669" cy="1245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07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Complete Guide to Hass Avocado Trees - This Old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736" y="168031"/>
            <a:ext cx="7798525" cy="615260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428309" y="6320636"/>
            <a:ext cx="3226525" cy="430887"/>
          </a:xfrm>
          <a:prstGeom prst="rect">
            <a:avLst/>
          </a:prstGeom>
        </p:spPr>
        <p:txBody>
          <a:bodyPr wrap="square">
            <a:spAutoFit/>
          </a:bodyPr>
          <a:lstStyle/>
          <a:p>
            <a:r>
              <a:rPr lang="el-GR" sz="2200" dirty="0" smtClean="0"/>
              <a:t>Καρπός αβοκάντο</a:t>
            </a:r>
            <a:r>
              <a:rPr lang="en-US" sz="2200" dirty="0" smtClean="0"/>
              <a:t> </a:t>
            </a:r>
            <a:r>
              <a:rPr lang="el-GR" sz="2200" dirty="0" smtClean="0"/>
              <a:t>(ράγα)</a:t>
            </a:r>
            <a:r>
              <a:rPr lang="en-US" sz="2200" dirty="0" smtClean="0"/>
              <a:t>.</a:t>
            </a:r>
            <a:endParaRPr lang="el-GR" sz="2200" dirty="0"/>
          </a:p>
        </p:txBody>
      </p:sp>
    </p:spTree>
    <p:extLst>
      <p:ext uri="{BB962C8B-B14F-4D97-AF65-F5344CB8AC3E}">
        <p14:creationId xmlns:p14="http://schemas.microsoft.com/office/powerpoint/2010/main" val="409762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600891"/>
            <a:ext cx="10787744" cy="5576072"/>
          </a:xfrm>
        </p:spPr>
        <p:txBody>
          <a:bodyPr/>
          <a:lstStyle/>
          <a:p>
            <a:pPr marL="0" indent="0">
              <a:buNone/>
            </a:pPr>
            <a:r>
              <a:rPr lang="en-US" dirty="0" smtClean="0"/>
              <a:t>  </a:t>
            </a:r>
            <a:r>
              <a:rPr lang="el-GR" dirty="0" smtClean="0"/>
              <a:t>Εσπερίδιο</a:t>
            </a:r>
          </a:p>
          <a:p>
            <a:pPr marL="0" indent="0" algn="just">
              <a:buNone/>
            </a:pPr>
            <a:r>
              <a:rPr lang="el-GR" dirty="0"/>
              <a:t> </a:t>
            </a:r>
            <a:r>
              <a:rPr lang="el-GR" dirty="0" smtClean="0"/>
              <a:t> Ο καρπός των Εσπεριδοειδών είναι μια ιδιαίτερη μορφή ράγας. Εξωτερικά αποτελείται από δερματώδη φλοιό διαφοροποιημένο σε δύο ζώνες, μία εξωτερική έγχρωμη (</a:t>
            </a:r>
            <a:r>
              <a:rPr lang="en-US" dirty="0" smtClean="0"/>
              <a:t>flavedo</a:t>
            </a:r>
            <a:r>
              <a:rPr lang="el-GR" dirty="0" smtClean="0"/>
              <a:t>)</a:t>
            </a:r>
            <a:r>
              <a:rPr lang="en-US" dirty="0" smtClean="0"/>
              <a:t> </a:t>
            </a:r>
            <a:r>
              <a:rPr lang="el-GR" dirty="0" smtClean="0"/>
              <a:t>και μία εσωτερική, άσπρη και σπογγώδης (</a:t>
            </a:r>
            <a:r>
              <a:rPr lang="en-US" dirty="0" smtClean="0"/>
              <a:t>albedo). </a:t>
            </a:r>
            <a:r>
              <a:rPr lang="el-GR" dirty="0" smtClean="0"/>
              <a:t>Στο </a:t>
            </a:r>
            <a:r>
              <a:rPr lang="en-US" dirty="0" smtClean="0"/>
              <a:t>flavedo</a:t>
            </a:r>
            <a:r>
              <a:rPr lang="el-GR" dirty="0" smtClean="0"/>
              <a:t> υπάρχουν πολλοί </a:t>
            </a:r>
            <a:r>
              <a:rPr lang="el-GR" dirty="0" err="1" smtClean="0"/>
              <a:t>ελαιογόνοι</a:t>
            </a:r>
            <a:r>
              <a:rPr lang="el-GR" dirty="0" smtClean="0"/>
              <a:t> αδένες, που περιέχουν αιθέρια έλαια και προσδίδουν στον καρπό </a:t>
            </a:r>
            <a:r>
              <a:rPr lang="el-GR" dirty="0" err="1" smtClean="0"/>
              <a:t>χαρακτηριστι</a:t>
            </a:r>
            <a:r>
              <a:rPr lang="en-US" dirty="0" smtClean="0"/>
              <a:t>-</a:t>
            </a:r>
            <a:r>
              <a:rPr lang="el-GR" dirty="0" err="1" smtClean="0"/>
              <a:t>κό</a:t>
            </a:r>
            <a:r>
              <a:rPr lang="el-GR" dirty="0" smtClean="0"/>
              <a:t> άρωμα. Τέτοιοι </a:t>
            </a:r>
            <a:r>
              <a:rPr lang="el-GR" dirty="0" err="1" smtClean="0"/>
              <a:t>ελαιογόνοι</a:t>
            </a:r>
            <a:r>
              <a:rPr lang="el-GR" dirty="0" smtClean="0"/>
              <a:t> αδένες, σε μικρότερο όμως αριθμό, </a:t>
            </a:r>
            <a:r>
              <a:rPr lang="el-GR" dirty="0" err="1" smtClean="0"/>
              <a:t>υπά</a:t>
            </a:r>
            <a:r>
              <a:rPr lang="el-GR" dirty="0" err="1"/>
              <a:t>ρ</a:t>
            </a:r>
            <a:r>
              <a:rPr lang="en-US" dirty="0" smtClean="0"/>
              <a:t>-</a:t>
            </a:r>
            <a:r>
              <a:rPr lang="el-GR" dirty="0" err="1" smtClean="0"/>
              <a:t>χουν</a:t>
            </a:r>
            <a:r>
              <a:rPr lang="el-GR" dirty="0" smtClean="0"/>
              <a:t> και στα επάνω στρώματα της ζώνης του </a:t>
            </a:r>
            <a:r>
              <a:rPr lang="en-US" dirty="0" smtClean="0"/>
              <a:t>albedo. </a:t>
            </a:r>
            <a:r>
              <a:rPr lang="el-GR" dirty="0" smtClean="0"/>
              <a:t>Ο δερματώδης φλοιός περιβάλλει το ενδοκάρπιο, το οποίο είναι το εδώδιμο μέρος του καρπού. Το ενδοκάρπιο αποτελείται από τα καρπόφυλλα, στο εσωτερικό των οποίων σχηματίζονται οι χυμώδεις ασκοί. </a:t>
            </a:r>
            <a:endParaRPr lang="el-GR" dirty="0"/>
          </a:p>
        </p:txBody>
      </p:sp>
    </p:spTree>
    <p:extLst>
      <p:ext uri="{BB962C8B-B14F-4D97-AF65-F5344CB8AC3E}">
        <p14:creationId xmlns:p14="http://schemas.microsoft.com/office/powerpoint/2010/main" val="4455972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1694</Words>
  <Application>Microsoft Office PowerPoint</Application>
  <PresentationFormat>Ευρεία οθόνη</PresentationFormat>
  <Paragraphs>133</Paragraphs>
  <Slides>28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Arial</vt:lpstr>
      <vt:lpstr>Calibri</vt:lpstr>
      <vt:lpstr>Calibri Light</vt:lpstr>
      <vt:lpstr>Wingdings</vt:lpstr>
      <vt:lpstr>Θέμα του Office</vt:lpstr>
      <vt:lpstr>Καρποί και Εγγενής πολλαπλασιασμός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 για την προσοχή σας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30693</dc:creator>
  <cp:lastModifiedBy>30693</cp:lastModifiedBy>
  <cp:revision>66</cp:revision>
  <dcterms:created xsi:type="dcterms:W3CDTF">2021-03-23T07:32:07Z</dcterms:created>
  <dcterms:modified xsi:type="dcterms:W3CDTF">2021-03-24T10:32:23Z</dcterms:modified>
</cp:coreProperties>
</file>