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9" r:id="rId2"/>
    <p:sldId id="293" r:id="rId3"/>
    <p:sldId id="284" r:id="rId4"/>
    <p:sldId id="282" r:id="rId5"/>
    <p:sldId id="279" r:id="rId6"/>
    <p:sldId id="280" r:id="rId7"/>
    <p:sldId id="278" r:id="rId8"/>
    <p:sldId id="276" r:id="rId9"/>
    <p:sldId id="277" r:id="rId10"/>
    <p:sldId id="274" r:id="rId11"/>
    <p:sldId id="273" r:id="rId12"/>
    <p:sldId id="272" r:id="rId13"/>
    <p:sldId id="275" r:id="rId14"/>
    <p:sldId id="271" r:id="rId15"/>
    <p:sldId id="270" r:id="rId16"/>
    <p:sldId id="269" r:id="rId17"/>
    <p:sldId id="268" r:id="rId18"/>
    <p:sldId id="281" r:id="rId19"/>
    <p:sldId id="265" r:id="rId20"/>
    <p:sldId id="266" r:id="rId21"/>
    <p:sldId id="26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86" r:id="rId30"/>
    <p:sldId id="291" r:id="rId31"/>
    <p:sldId id="285" r:id="rId32"/>
    <p:sldId id="288" r:id="rId33"/>
    <p:sldId id="290" r:id="rId34"/>
    <p:sldId id="289" r:id="rId35"/>
    <p:sldId id="292" r:id="rId36"/>
    <p:sldId id="257" r:id="rId37"/>
    <p:sldId id="340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- Ορθογώνιο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- Ορθογώνιο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- Ορθογώνιο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- Ορθογώνιο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Ορθογώνιο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- Στρογγυλεμένο ορθογώνιο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- Στρογγυλεμένο ορθογώνιο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Ορθογώνιο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5D771E-F36A-4614-8EBA-6F32D58EE837}" type="datetimeFigureOut">
              <a:rPr lang="el-GR" smtClean="0"/>
              <a:pPr/>
              <a:t>2/11/2014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2/11/2014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2/11/2014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Τίτλος, Κείμενο και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ClipArt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29450-C4EA-4CB1-A313-1CA89B68209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20363-29EE-4407-AE96-0D5191EE103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CB45-2BE8-4882-8CE1-4570C3BFC53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2/11/2014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2/11/2014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2/11/2014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2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5D771E-F36A-4614-8EBA-6F32D58EE837}" type="datetimeFigureOut">
              <a:rPr lang="el-GR" smtClean="0"/>
              <a:pPr/>
              <a:t>2/11/2014</a:t>
            </a:fld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5D771E-F36A-4614-8EBA-6F32D58EE837}" type="datetimeFigureOut">
              <a:rPr lang="el-GR" smtClean="0"/>
              <a:pPr/>
              <a:t>2/11/2014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2/11/2014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2/11/2014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2/11/2014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Ορθογώνιο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- Ορθογώνιο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- Ορθογώνιο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- Ορθογώνιο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- Στρογγυλεμένο ορθογώνιο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- Στρογγυλεμένο ορθογώνιο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- Ορθογώνιο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- Ορθογώνιο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- Ορθογώνιο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- Ορθογώνιο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- Ορθογώνιο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5D771E-F36A-4614-8EBA-6F32D58EE837}" type="datetimeFigureOut">
              <a:rPr lang="el-GR" smtClean="0"/>
              <a:pPr/>
              <a:t>2/11/2014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214282" y="928670"/>
            <a:ext cx="8458200" cy="1470025"/>
          </a:xfrm>
        </p:spPr>
        <p:txBody>
          <a:bodyPr/>
          <a:lstStyle/>
          <a:p>
            <a:r>
              <a:rPr lang="el-GR" dirty="0" smtClean="0"/>
              <a:t>1. Εγκεφαλικές συζυγίες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</a:t>
            </a:r>
            <a:r>
              <a:rPr lang="el-GR" dirty="0" err="1">
                <a:solidFill>
                  <a:srgbClr val="FF0066"/>
                </a:solidFill>
              </a:rPr>
              <a:t>νευρώνει</a:t>
            </a:r>
            <a:r>
              <a:rPr lang="el-GR" dirty="0"/>
              <a:t> το </a:t>
            </a:r>
            <a:r>
              <a:rPr lang="el-GR" dirty="0">
                <a:solidFill>
                  <a:srgbClr val="FF0066"/>
                </a:solidFill>
              </a:rPr>
              <a:t>Τρίδυμο</a:t>
            </a:r>
            <a:r>
              <a:rPr lang="el-GR" dirty="0"/>
              <a:t>;</a:t>
            </a:r>
          </a:p>
        </p:txBody>
      </p:sp>
      <p:sp>
        <p:nvSpPr>
          <p:cNvPr id="2406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800" dirty="0">
                <a:solidFill>
                  <a:srgbClr val="FF0066"/>
                </a:solidFill>
              </a:rPr>
              <a:t>Αισθητικός πυρήνας</a:t>
            </a:r>
          </a:p>
          <a:p>
            <a:r>
              <a:rPr lang="el-GR" sz="2800" dirty="0">
                <a:solidFill>
                  <a:srgbClr val="FF9900"/>
                </a:solidFill>
              </a:rPr>
              <a:t>Νωτιαίος</a:t>
            </a:r>
            <a:r>
              <a:rPr lang="el-GR" sz="2800" dirty="0" smtClean="0">
                <a:solidFill>
                  <a:srgbClr val="FF9900"/>
                </a:solidFill>
              </a:rPr>
              <a:t>:  Άλγος, θερμοκρασία, απλή </a:t>
            </a:r>
            <a:r>
              <a:rPr lang="el-GR" sz="2800" dirty="0">
                <a:solidFill>
                  <a:srgbClr val="FF9900"/>
                </a:solidFill>
              </a:rPr>
              <a:t>αφή.</a:t>
            </a:r>
          </a:p>
          <a:p>
            <a:r>
              <a:rPr lang="el-GR" sz="2800" dirty="0"/>
              <a:t>Πρόσωπο</a:t>
            </a:r>
            <a:r>
              <a:rPr lang="el-GR" sz="2800" dirty="0" smtClean="0"/>
              <a:t>, επιπεφυκότα, οφθαλμικό </a:t>
            </a:r>
            <a:r>
              <a:rPr lang="el-GR" sz="2800" dirty="0"/>
              <a:t>βολβό</a:t>
            </a:r>
            <a:r>
              <a:rPr lang="el-GR" sz="2800" dirty="0" smtClean="0"/>
              <a:t>, βλεννογόνους </a:t>
            </a:r>
            <a:r>
              <a:rPr lang="el-GR" sz="2800" dirty="0"/>
              <a:t>των </a:t>
            </a:r>
            <a:r>
              <a:rPr lang="el-GR" sz="2800" dirty="0" err="1" smtClean="0"/>
              <a:t>παραρρινικών</a:t>
            </a:r>
            <a:r>
              <a:rPr lang="el-GR" sz="2800" dirty="0" smtClean="0"/>
              <a:t> κόλπων, της </a:t>
            </a:r>
            <a:r>
              <a:rPr lang="el-GR" sz="2800" dirty="0"/>
              <a:t>ρινικής κοιλότητας</a:t>
            </a:r>
            <a:r>
              <a:rPr lang="el-GR" sz="2800" dirty="0" smtClean="0"/>
              <a:t>, τους </a:t>
            </a:r>
            <a:r>
              <a:rPr lang="el-GR" sz="2800" dirty="0"/>
              <a:t>οδόντες</a:t>
            </a:r>
            <a:r>
              <a:rPr lang="el-GR" sz="2800" dirty="0" smtClean="0"/>
              <a:t>, την </a:t>
            </a:r>
            <a:r>
              <a:rPr lang="el-GR" sz="2800" dirty="0"/>
              <a:t>γλώσσα</a:t>
            </a:r>
            <a:r>
              <a:rPr lang="el-GR" sz="2800" dirty="0" smtClean="0"/>
              <a:t>, τμήμα </a:t>
            </a:r>
            <a:r>
              <a:rPr lang="el-GR" sz="2800" dirty="0"/>
              <a:t>της εξωτερικής επιφάνειας του τυμπανικού υμένα</a:t>
            </a:r>
            <a:r>
              <a:rPr lang="el-GR" sz="2800" dirty="0" smtClean="0"/>
              <a:t>, τις </a:t>
            </a:r>
            <a:r>
              <a:rPr lang="el-GR" sz="2800" dirty="0"/>
              <a:t>μήνιγγες του πρόσθιου και μέσου κρανιακού βόθρου.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6419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4196" name="Picture 4" descr="Morris_nerves-maxilla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8713787" cy="63373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648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76484" name="Picture 4" descr="trigeminal_ner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60350"/>
            <a:ext cx="7561263" cy="57610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Τι </a:t>
            </a:r>
            <a:r>
              <a:rPr lang="el-GR">
                <a:solidFill>
                  <a:srgbClr val="FF0066"/>
                </a:solidFill>
              </a:rPr>
              <a:t>νευρώνει</a:t>
            </a:r>
            <a:r>
              <a:rPr lang="el-GR"/>
              <a:t> το </a:t>
            </a:r>
            <a:r>
              <a:rPr lang="el-GR">
                <a:solidFill>
                  <a:srgbClr val="FF0066"/>
                </a:solidFill>
              </a:rPr>
              <a:t>τρίδυμο</a:t>
            </a:r>
          </a:p>
        </p:txBody>
      </p:sp>
      <p:sp>
        <p:nvSpPr>
          <p:cNvPr id="24166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>
                <a:solidFill>
                  <a:srgbClr val="FF9900"/>
                </a:solidFill>
              </a:rPr>
              <a:t>Τελικός αισθητικός πυρήνας η </a:t>
            </a:r>
            <a:r>
              <a:rPr lang="el-GR" dirty="0" err="1">
                <a:solidFill>
                  <a:srgbClr val="FF9900"/>
                </a:solidFill>
              </a:rPr>
              <a:t>γεφυρικός</a:t>
            </a:r>
            <a:r>
              <a:rPr lang="el-GR" dirty="0">
                <a:solidFill>
                  <a:srgbClr val="FF9900"/>
                </a:solidFill>
              </a:rPr>
              <a:t>:</a:t>
            </a:r>
            <a:r>
              <a:rPr lang="el-GR" dirty="0"/>
              <a:t> διακριτική αφή από το πρόσωπο.   </a:t>
            </a:r>
          </a:p>
          <a:p>
            <a:r>
              <a:rPr lang="el-GR" dirty="0" err="1">
                <a:solidFill>
                  <a:srgbClr val="FF9900"/>
                </a:solidFill>
              </a:rPr>
              <a:t>Μεσεγκεφαλικός</a:t>
            </a:r>
            <a:r>
              <a:rPr lang="el-GR" dirty="0" smtClean="0"/>
              <a:t>. Ιδιοδεκτικότητα, </a:t>
            </a:r>
            <a:r>
              <a:rPr lang="el-GR" dirty="0" err="1" smtClean="0"/>
              <a:t>παλαισθησία</a:t>
            </a:r>
            <a:r>
              <a:rPr lang="el-GR" dirty="0" smtClean="0"/>
              <a:t>. Οι </a:t>
            </a:r>
            <a:r>
              <a:rPr lang="el-GR" dirty="0"/>
              <a:t>περιφερικές αποφυάδες του μεταφέρουν πληροφορίες ιδιοδεκτικότητας από τους </a:t>
            </a:r>
            <a:r>
              <a:rPr lang="el-GR" dirty="0" err="1"/>
              <a:t>μασητηρίους</a:t>
            </a:r>
            <a:r>
              <a:rPr lang="el-GR" dirty="0"/>
              <a:t> μύες.(αντανακλαστικό μάσησης)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solidFill>
                  <a:srgbClr val="FF0066"/>
                </a:solidFill>
              </a:rPr>
              <a:t>Τρίδυμο</a:t>
            </a:r>
            <a:r>
              <a:rPr lang="el-GR"/>
              <a:t> τι </a:t>
            </a:r>
            <a:r>
              <a:rPr lang="el-GR">
                <a:solidFill>
                  <a:srgbClr val="FF0066"/>
                </a:solidFill>
              </a:rPr>
              <a:t>νευρώνει</a:t>
            </a:r>
            <a:r>
              <a:rPr lang="el-GR"/>
              <a:t>;</a:t>
            </a:r>
          </a:p>
        </p:txBody>
      </p:sp>
      <p:sp>
        <p:nvSpPr>
          <p:cNvPr id="23961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l-GR" dirty="0"/>
              <a:t>                                                                                                                             </a:t>
            </a:r>
            <a:r>
              <a:rPr lang="el-GR" dirty="0">
                <a:solidFill>
                  <a:srgbClr val="000066"/>
                </a:solidFill>
              </a:rPr>
              <a:t>Κινητικός</a:t>
            </a:r>
            <a:r>
              <a:rPr lang="el-GR" dirty="0"/>
              <a:t> πυρήνας: </a:t>
            </a:r>
            <a:r>
              <a:rPr lang="el-GR" dirty="0" smtClean="0"/>
              <a:t> Μασητήριοι </a:t>
            </a:r>
            <a:r>
              <a:rPr lang="el-GR" dirty="0"/>
              <a:t>μύες,  τείνων το τύμπανο </a:t>
            </a:r>
            <a:r>
              <a:rPr lang="el-GR" dirty="0" err="1"/>
              <a:t>μύς</a:t>
            </a:r>
            <a:r>
              <a:rPr lang="el-GR" dirty="0"/>
              <a:t>, </a:t>
            </a:r>
            <a:r>
              <a:rPr lang="el-GR" dirty="0" err="1" smtClean="0"/>
              <a:t>διατείνων</a:t>
            </a:r>
            <a:r>
              <a:rPr lang="el-GR" dirty="0" smtClean="0"/>
              <a:t> </a:t>
            </a:r>
            <a:r>
              <a:rPr lang="el-GR" dirty="0"/>
              <a:t>την μαλθακή υπερώα, </a:t>
            </a:r>
            <a:r>
              <a:rPr lang="el-GR" dirty="0" err="1"/>
              <a:t>γναθοϋοειδής</a:t>
            </a:r>
            <a:r>
              <a:rPr lang="el-GR" dirty="0"/>
              <a:t> και </a:t>
            </a:r>
            <a:r>
              <a:rPr lang="el-GR" dirty="0" err="1"/>
              <a:t>προσθία</a:t>
            </a:r>
            <a:r>
              <a:rPr lang="el-GR" dirty="0"/>
              <a:t> γαστέρα του </a:t>
            </a:r>
            <a:r>
              <a:rPr lang="el-GR" dirty="0" err="1" smtClean="0"/>
              <a:t>στερνοκλειδομαστοειδή</a:t>
            </a:r>
            <a:endParaRPr lang="el-GR" dirty="0"/>
          </a:p>
        </p:txBody>
      </p:sp>
      <p:sp>
        <p:nvSpPr>
          <p:cNvPr id="239623" name="Line 7"/>
          <p:cNvSpPr>
            <a:spLocks noChangeShapeType="1"/>
          </p:cNvSpPr>
          <p:nvPr/>
        </p:nvSpPr>
        <p:spPr bwMode="auto">
          <a:xfrm>
            <a:off x="4572000" y="50847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solidFill>
                  <a:srgbClr val="FF0066"/>
                </a:solidFill>
              </a:rPr>
              <a:t>         Τρίδυμο ν. Μεικτό</a:t>
            </a:r>
          </a:p>
        </p:txBody>
      </p:sp>
      <p:sp>
        <p:nvSpPr>
          <p:cNvPr id="23859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1905000"/>
            <a:ext cx="7837488" cy="4191000"/>
          </a:xfrm>
        </p:spPr>
        <p:txBody>
          <a:bodyPr/>
          <a:lstStyle/>
          <a:p>
            <a:r>
              <a:rPr lang="el-GR" dirty="0">
                <a:solidFill>
                  <a:srgbClr val="FF0066"/>
                </a:solidFill>
              </a:rPr>
              <a:t>Πυρήνες:</a:t>
            </a:r>
            <a:r>
              <a:rPr lang="el-GR" dirty="0"/>
              <a:t> </a:t>
            </a:r>
          </a:p>
          <a:p>
            <a:pPr>
              <a:buNone/>
            </a:pPr>
            <a:r>
              <a:rPr lang="el-GR" dirty="0" smtClean="0">
                <a:solidFill>
                  <a:srgbClr val="FF0066"/>
                </a:solidFill>
              </a:rPr>
              <a:t>Αισθητικός</a:t>
            </a:r>
            <a:r>
              <a:rPr lang="el-GR" dirty="0" smtClean="0"/>
              <a:t> </a:t>
            </a:r>
            <a:r>
              <a:rPr lang="el-GR" dirty="0"/>
              <a:t>=  </a:t>
            </a:r>
            <a:r>
              <a:rPr lang="el-GR" dirty="0" err="1"/>
              <a:t>μεσεγκεφαλικός</a:t>
            </a:r>
            <a:r>
              <a:rPr lang="el-GR" dirty="0"/>
              <a:t> ,        κύριος αισθητικός,     νωτιαίος</a:t>
            </a:r>
          </a:p>
          <a:p>
            <a:pPr>
              <a:buNone/>
            </a:pPr>
            <a:r>
              <a:rPr lang="el-GR" dirty="0" err="1">
                <a:solidFill>
                  <a:srgbClr val="FF0066"/>
                </a:solidFill>
              </a:rPr>
              <a:t>Εκφυτικός</a:t>
            </a:r>
            <a:r>
              <a:rPr lang="el-GR" dirty="0">
                <a:solidFill>
                  <a:srgbClr val="FF0066"/>
                </a:solidFill>
              </a:rPr>
              <a:t> αισθητικός</a:t>
            </a:r>
            <a:r>
              <a:rPr lang="el-GR" dirty="0" smtClean="0">
                <a:solidFill>
                  <a:srgbClr val="FF0066"/>
                </a:solidFill>
              </a:rPr>
              <a:t>: </a:t>
            </a:r>
            <a:r>
              <a:rPr lang="el-GR" dirty="0" err="1" smtClean="0">
                <a:solidFill>
                  <a:srgbClr val="FF0066"/>
                </a:solidFill>
              </a:rPr>
              <a:t>Γασσέρειο</a:t>
            </a:r>
            <a:r>
              <a:rPr lang="el-GR" dirty="0" smtClean="0"/>
              <a:t> </a:t>
            </a:r>
            <a:r>
              <a:rPr lang="el-GR" dirty="0"/>
              <a:t>γάγγλιο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dirty="0">
                <a:solidFill>
                  <a:srgbClr val="FF0066"/>
                </a:solidFill>
              </a:rPr>
              <a:t>Κινητικός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260350"/>
            <a:ext cx="8385175" cy="1431925"/>
          </a:xfrm>
        </p:spPr>
        <p:txBody>
          <a:bodyPr/>
          <a:lstStyle/>
          <a:p>
            <a:r>
              <a:rPr lang="el-GR" sz="3600"/>
              <a:t>     Τι νευρώνει το </a:t>
            </a:r>
            <a:r>
              <a:rPr lang="el-GR" sz="3600">
                <a:solidFill>
                  <a:srgbClr val="000066"/>
                </a:solidFill>
              </a:rPr>
              <a:t>προσωπικό</a:t>
            </a:r>
            <a:r>
              <a:rPr lang="el-GR" sz="3600"/>
              <a:t>;</a:t>
            </a:r>
          </a:p>
        </p:txBody>
      </p:sp>
      <p:sp>
        <p:nvSpPr>
          <p:cNvPr id="2375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27088" y="1844675"/>
            <a:ext cx="8007350" cy="4191000"/>
          </a:xfrm>
        </p:spPr>
        <p:txBody>
          <a:bodyPr/>
          <a:lstStyle/>
          <a:p>
            <a:r>
              <a:rPr lang="el-GR" sz="2800" dirty="0">
                <a:solidFill>
                  <a:srgbClr val="000099"/>
                </a:solidFill>
              </a:rPr>
              <a:t>Κινητικός</a:t>
            </a:r>
            <a:r>
              <a:rPr lang="el-GR" sz="2800" dirty="0"/>
              <a:t> </a:t>
            </a:r>
            <a:r>
              <a:rPr lang="el-GR" sz="2800" dirty="0" err="1"/>
              <a:t>πυρήνας:μιμικούς</a:t>
            </a:r>
            <a:r>
              <a:rPr lang="el-GR" sz="2800" dirty="0"/>
              <a:t> μύες προσώπου</a:t>
            </a:r>
            <a:r>
              <a:rPr lang="el-GR" sz="2800" dirty="0" smtClean="0"/>
              <a:t>, αναβολέα, </a:t>
            </a:r>
            <a:r>
              <a:rPr lang="el-GR" sz="2800" dirty="0" err="1" smtClean="0"/>
              <a:t>βελονοϋοειδή</a:t>
            </a:r>
            <a:r>
              <a:rPr lang="el-GR" sz="2800" dirty="0" smtClean="0"/>
              <a:t> </a:t>
            </a:r>
            <a:r>
              <a:rPr lang="el-GR" sz="2800" dirty="0" err="1"/>
              <a:t>μύ</a:t>
            </a:r>
            <a:r>
              <a:rPr lang="el-GR" sz="2800" dirty="0"/>
              <a:t> και την </a:t>
            </a:r>
            <a:r>
              <a:rPr lang="el-GR" sz="2800" dirty="0" err="1"/>
              <a:t>οπισθία</a:t>
            </a:r>
            <a:r>
              <a:rPr lang="el-GR" sz="2800" dirty="0"/>
              <a:t> γαστέρα του </a:t>
            </a:r>
            <a:r>
              <a:rPr lang="el-GR" sz="2800" dirty="0" err="1"/>
              <a:t>διγάστορα</a:t>
            </a:r>
            <a:endParaRPr lang="el-GR" sz="2800" dirty="0"/>
          </a:p>
          <a:p>
            <a:r>
              <a:rPr lang="el-GR" sz="2800" dirty="0">
                <a:solidFill>
                  <a:srgbClr val="000099"/>
                </a:solidFill>
              </a:rPr>
              <a:t>Αισθητικός</a:t>
            </a:r>
            <a:r>
              <a:rPr lang="el-GR" sz="2800" dirty="0"/>
              <a:t> πυρήνας</a:t>
            </a:r>
            <a:r>
              <a:rPr lang="el-GR" sz="2800" dirty="0" smtClean="0"/>
              <a:t>: </a:t>
            </a:r>
            <a:r>
              <a:rPr lang="el-GR" sz="2800" dirty="0" err="1" smtClean="0"/>
              <a:t>Αισθηση</a:t>
            </a:r>
            <a:r>
              <a:rPr lang="el-GR" sz="2800" dirty="0" smtClean="0"/>
              <a:t> </a:t>
            </a:r>
            <a:r>
              <a:rPr lang="el-GR" sz="2800" dirty="0"/>
              <a:t>της γεύσης από </a:t>
            </a:r>
            <a:r>
              <a:rPr lang="el-GR" sz="2800" dirty="0" err="1"/>
              <a:t>τά</a:t>
            </a:r>
            <a:r>
              <a:rPr lang="el-GR" sz="2800" dirty="0"/>
              <a:t> πρόσθια τριτημόρια της γλώσσας</a:t>
            </a:r>
          </a:p>
          <a:p>
            <a:r>
              <a:rPr lang="el-GR" sz="2800" dirty="0">
                <a:solidFill>
                  <a:srgbClr val="000099"/>
                </a:solidFill>
              </a:rPr>
              <a:t>Παρασυμπαθητικοί</a:t>
            </a:r>
            <a:r>
              <a:rPr lang="el-GR" sz="2800" dirty="0" smtClean="0"/>
              <a:t>: δακρυϊκό, υπογνάθιο</a:t>
            </a:r>
            <a:r>
              <a:rPr lang="el-GR" sz="2800" dirty="0"/>
              <a:t>, υπογλώσσιο αδένα</a:t>
            </a:r>
            <a:r>
              <a:rPr lang="el-GR" sz="2800" dirty="0" smtClean="0"/>
              <a:t>, βλεννογόνο </a:t>
            </a:r>
            <a:r>
              <a:rPr lang="el-GR" sz="2800" dirty="0" err="1"/>
              <a:t>τής</a:t>
            </a:r>
            <a:r>
              <a:rPr lang="el-GR" sz="2800" dirty="0"/>
              <a:t> ρινός</a:t>
            </a:r>
            <a:r>
              <a:rPr lang="el-GR" sz="2800" dirty="0" smtClean="0"/>
              <a:t>, της </a:t>
            </a:r>
            <a:r>
              <a:rPr lang="el-GR" sz="2800" dirty="0" err="1"/>
              <a:t>σκληράς</a:t>
            </a:r>
            <a:r>
              <a:rPr lang="el-GR" sz="2800" dirty="0"/>
              <a:t> και της μαλθακής υπερώας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71550" y="260350"/>
            <a:ext cx="7777163" cy="1431925"/>
          </a:xfrm>
        </p:spPr>
        <p:txBody>
          <a:bodyPr/>
          <a:lstStyle/>
          <a:p>
            <a:r>
              <a:rPr lang="el-GR" sz="3600" dirty="0"/>
              <a:t>Προσωπικό </a:t>
            </a:r>
            <a:r>
              <a:rPr lang="el-GR" sz="3600" dirty="0" smtClean="0"/>
              <a:t>. </a:t>
            </a:r>
            <a:r>
              <a:rPr lang="el-GR" sz="3600" dirty="0" smtClean="0">
                <a:solidFill>
                  <a:srgbClr val="000099"/>
                </a:solidFill>
              </a:rPr>
              <a:t>Μεικτό </a:t>
            </a:r>
            <a:r>
              <a:rPr lang="el-GR" sz="3600" dirty="0">
                <a:solidFill>
                  <a:srgbClr val="000099"/>
                </a:solidFill>
              </a:rPr>
              <a:t>ν</a:t>
            </a:r>
            <a:r>
              <a:rPr lang="el-GR" sz="3600" dirty="0"/>
              <a:t>.</a:t>
            </a:r>
          </a:p>
        </p:txBody>
      </p:sp>
      <p:sp>
        <p:nvSpPr>
          <p:cNvPr id="23654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800" dirty="0">
                <a:solidFill>
                  <a:srgbClr val="000099"/>
                </a:solidFill>
              </a:rPr>
              <a:t>Πυρήνες</a:t>
            </a:r>
            <a:r>
              <a:rPr lang="el-GR" sz="2800" dirty="0"/>
              <a:t>:      Κινητικός  -    αισθητικός παρασυμπαθητικός</a:t>
            </a:r>
          </a:p>
          <a:p>
            <a:pPr>
              <a:buFont typeface="Wingdings" pitchFamily="2" charset="2"/>
              <a:buNone/>
            </a:pPr>
            <a:r>
              <a:rPr lang="el-GR" sz="2800" dirty="0">
                <a:solidFill>
                  <a:srgbClr val="000099"/>
                </a:solidFill>
              </a:rPr>
              <a:t>Κινητικός</a:t>
            </a:r>
            <a:r>
              <a:rPr lang="el-GR" sz="2800" dirty="0"/>
              <a:t>: στον  δικτυωτό σχηματισμό </a:t>
            </a:r>
            <a:r>
              <a:rPr lang="el-GR" sz="2800" dirty="0" err="1"/>
              <a:t>στό</a:t>
            </a:r>
            <a:r>
              <a:rPr lang="el-GR" sz="2800" dirty="0"/>
              <a:t> κάτω τμήμα  </a:t>
            </a:r>
            <a:r>
              <a:rPr lang="el-GR" sz="2800" dirty="0" err="1"/>
              <a:t>τής</a:t>
            </a:r>
            <a:r>
              <a:rPr lang="el-GR" sz="2800" dirty="0"/>
              <a:t> γέφυρας.</a:t>
            </a:r>
          </a:p>
          <a:p>
            <a:pPr>
              <a:buFont typeface="Wingdings" pitchFamily="2" charset="2"/>
              <a:buNone/>
            </a:pPr>
            <a:r>
              <a:rPr lang="el-GR" sz="2800" dirty="0">
                <a:solidFill>
                  <a:srgbClr val="000099"/>
                </a:solidFill>
              </a:rPr>
              <a:t>Αισθητικός</a:t>
            </a:r>
            <a:r>
              <a:rPr lang="el-GR" sz="2800" dirty="0"/>
              <a:t>: </a:t>
            </a:r>
            <a:r>
              <a:rPr lang="el-GR" sz="2800" dirty="0" err="1"/>
              <a:t>στόν</a:t>
            </a:r>
            <a:r>
              <a:rPr lang="el-GR" sz="2800" dirty="0"/>
              <a:t> πυρήνα  της μονήρους δεσμίδας(</a:t>
            </a:r>
            <a:r>
              <a:rPr lang="el-GR" sz="2800" dirty="0" err="1"/>
              <a:t>ανω</a:t>
            </a:r>
            <a:r>
              <a:rPr lang="el-GR" sz="2800" dirty="0"/>
              <a:t> τμήμα) </a:t>
            </a:r>
            <a:r>
              <a:rPr lang="el-GR" sz="2800" dirty="0" smtClean="0"/>
              <a:t>.</a:t>
            </a:r>
            <a:r>
              <a:rPr lang="el-GR" sz="2800" dirty="0" err="1" smtClean="0"/>
              <a:t>Εκφυτικός</a:t>
            </a:r>
            <a:r>
              <a:rPr lang="el-GR" sz="2800" dirty="0" smtClean="0"/>
              <a:t> </a:t>
            </a:r>
            <a:r>
              <a:rPr lang="el-GR" sz="2800" dirty="0"/>
              <a:t>αισθητικός ,</a:t>
            </a:r>
            <a:r>
              <a:rPr lang="el-GR" sz="2800" dirty="0" err="1"/>
              <a:t>γονάτιο</a:t>
            </a:r>
            <a:r>
              <a:rPr lang="el-GR" sz="2800" dirty="0"/>
              <a:t> γάγγλιο</a:t>
            </a:r>
          </a:p>
          <a:p>
            <a:pPr>
              <a:buFont typeface="Wingdings" pitchFamily="2" charset="2"/>
              <a:buNone/>
            </a:pPr>
            <a:r>
              <a:rPr lang="el-GR" sz="2800" dirty="0">
                <a:solidFill>
                  <a:srgbClr val="000099"/>
                </a:solidFill>
              </a:rPr>
              <a:t>Παρασυμπαθητικοί</a:t>
            </a:r>
            <a:r>
              <a:rPr lang="el-GR" sz="2800" dirty="0" smtClean="0"/>
              <a:t>: </a:t>
            </a:r>
            <a:r>
              <a:rPr lang="el-GR" sz="2800" dirty="0" err="1" smtClean="0"/>
              <a:t>ανω</a:t>
            </a:r>
            <a:r>
              <a:rPr lang="el-GR" sz="2800" dirty="0" smtClean="0"/>
              <a:t> </a:t>
            </a:r>
            <a:r>
              <a:rPr lang="el-GR" sz="2800" dirty="0"/>
              <a:t>σιαλικός</a:t>
            </a:r>
            <a:r>
              <a:rPr lang="el-GR" sz="2800" dirty="0" smtClean="0"/>
              <a:t>, δακρυϊκός</a:t>
            </a:r>
            <a:endParaRPr lang="el-GR" sz="2800" dirty="0"/>
          </a:p>
          <a:p>
            <a:pPr>
              <a:buFont typeface="Wingdings" pitchFamily="2" charset="2"/>
              <a:buNone/>
            </a:pPr>
            <a:endParaRPr lang="el-GR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8825" y="260350"/>
            <a:ext cx="8385175" cy="1431925"/>
          </a:xfrm>
        </p:spPr>
        <p:txBody>
          <a:bodyPr/>
          <a:lstStyle/>
          <a:p>
            <a:r>
              <a:rPr lang="el-GR">
                <a:solidFill>
                  <a:srgbClr val="CC00CC"/>
                </a:solidFill>
              </a:rPr>
              <a:t>Στατικο-ακουστικό </a:t>
            </a:r>
            <a:r>
              <a:rPr lang="en-US">
                <a:solidFill>
                  <a:srgbClr val="CC00CC"/>
                </a:solidFill>
              </a:rPr>
              <a:t>VIII</a:t>
            </a:r>
            <a:r>
              <a:rPr lang="el-GR">
                <a:solidFill>
                  <a:srgbClr val="CC00CC"/>
                </a:solidFill>
              </a:rPr>
              <a:t> Αισθητικό</a:t>
            </a:r>
          </a:p>
        </p:txBody>
      </p:sp>
      <p:sp>
        <p:nvSpPr>
          <p:cNvPr id="24678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/>
              <a:t>Αιθουσαίο</a:t>
            </a:r>
            <a:r>
              <a:rPr lang="el-GR" dirty="0"/>
              <a:t> ν</a:t>
            </a:r>
            <a:r>
              <a:rPr lang="el-GR" dirty="0" smtClean="0"/>
              <a:t>, </a:t>
            </a:r>
            <a:r>
              <a:rPr lang="el-GR" dirty="0" err="1" smtClean="0"/>
              <a:t>Στατικο</a:t>
            </a:r>
            <a:r>
              <a:rPr lang="el-GR" dirty="0" smtClean="0"/>
              <a:t> </a:t>
            </a:r>
            <a:r>
              <a:rPr lang="el-GR" dirty="0"/>
              <a:t>ν: </a:t>
            </a:r>
          </a:p>
          <a:p>
            <a:r>
              <a:rPr lang="el-GR" dirty="0"/>
              <a:t>Πυρήνες</a:t>
            </a:r>
            <a:r>
              <a:rPr lang="el-GR" dirty="0" smtClean="0"/>
              <a:t>: </a:t>
            </a:r>
            <a:r>
              <a:rPr lang="el-GR" dirty="0" err="1" smtClean="0"/>
              <a:t>εκφυτικός</a:t>
            </a:r>
            <a:r>
              <a:rPr lang="el-GR" dirty="0" smtClean="0"/>
              <a:t>: </a:t>
            </a:r>
            <a:r>
              <a:rPr lang="el-GR" dirty="0" err="1" smtClean="0"/>
              <a:t>αιθουσαίο</a:t>
            </a:r>
            <a:r>
              <a:rPr lang="el-GR" dirty="0" smtClean="0"/>
              <a:t> γάγγλιο. τελικός, </a:t>
            </a:r>
            <a:r>
              <a:rPr lang="el-GR" dirty="0" err="1" smtClean="0"/>
              <a:t>αιθουσαίοι</a:t>
            </a:r>
            <a:r>
              <a:rPr lang="el-GR" dirty="0" smtClean="0"/>
              <a:t> </a:t>
            </a:r>
            <a:r>
              <a:rPr lang="el-GR" dirty="0"/>
              <a:t>πυρήνες της γέφυρας.</a:t>
            </a:r>
          </a:p>
          <a:p>
            <a:endParaRPr lang="el-GR" dirty="0"/>
          </a:p>
          <a:p>
            <a:r>
              <a:rPr lang="el-GR" dirty="0"/>
              <a:t>Κοχλιακό ν</a:t>
            </a:r>
            <a:r>
              <a:rPr lang="el-GR" dirty="0" smtClean="0"/>
              <a:t>., Ακουστικό </a:t>
            </a:r>
            <a:r>
              <a:rPr lang="el-GR" dirty="0"/>
              <a:t>ν.</a:t>
            </a:r>
          </a:p>
          <a:p>
            <a:r>
              <a:rPr lang="el-GR" dirty="0"/>
              <a:t>Πυρήνες</a:t>
            </a:r>
            <a:r>
              <a:rPr lang="el-GR" dirty="0" smtClean="0"/>
              <a:t>: </a:t>
            </a:r>
            <a:r>
              <a:rPr lang="el-GR" dirty="0" err="1" smtClean="0"/>
              <a:t>εκφυτικός</a:t>
            </a:r>
            <a:r>
              <a:rPr lang="el-GR" dirty="0" smtClean="0"/>
              <a:t>: ελικοειδές </a:t>
            </a:r>
            <a:r>
              <a:rPr lang="el-GR" dirty="0"/>
              <a:t>γάγγλιο</a:t>
            </a:r>
            <a:r>
              <a:rPr lang="el-GR" dirty="0" smtClean="0"/>
              <a:t>: </a:t>
            </a:r>
            <a:r>
              <a:rPr lang="el-GR" dirty="0"/>
              <a:t>τελικός </a:t>
            </a:r>
            <a:r>
              <a:rPr lang="el-GR" dirty="0" smtClean="0"/>
              <a:t>: Κοχλιακοί </a:t>
            </a:r>
            <a:r>
              <a:rPr lang="el-GR" dirty="0"/>
              <a:t>πυρήνες γέφυρας</a:t>
            </a:r>
          </a:p>
          <a:p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16013" y="260350"/>
            <a:ext cx="7737475" cy="1431925"/>
          </a:xfrm>
        </p:spPr>
        <p:txBody>
          <a:bodyPr/>
          <a:lstStyle/>
          <a:p>
            <a:r>
              <a:rPr lang="el-GR">
                <a:solidFill>
                  <a:srgbClr val="FF3300"/>
                </a:solidFill>
              </a:rPr>
              <a:t>Γλωσσοφαρυγγικό</a:t>
            </a:r>
            <a:r>
              <a:rPr lang="el-GR"/>
              <a:t/>
            </a:r>
            <a:br>
              <a:rPr lang="el-GR"/>
            </a:br>
            <a:r>
              <a:rPr lang="el-GR"/>
              <a:t>                   Μεικτό ν. ΙΧ</a:t>
            </a:r>
          </a:p>
        </p:txBody>
      </p:sp>
      <p:sp>
        <p:nvSpPr>
          <p:cNvPr id="2334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l-GR" dirty="0"/>
              <a:t>Πυρήνες:     Κινητικός,      </a:t>
            </a:r>
            <a:r>
              <a:rPr lang="el-GR" dirty="0" smtClean="0"/>
              <a:t>αισθητικός, παρασυμπαθητικός</a:t>
            </a:r>
            <a:endParaRPr lang="el-GR" dirty="0"/>
          </a:p>
          <a:p>
            <a:pPr>
              <a:lnSpc>
                <a:spcPct val="90000"/>
              </a:lnSpc>
            </a:pPr>
            <a:r>
              <a:rPr lang="el-GR" dirty="0"/>
              <a:t>Κινητικός: δικτυωτό σχηματισμό του προμήκους</a:t>
            </a:r>
            <a:r>
              <a:rPr lang="el-GR" dirty="0" smtClean="0"/>
              <a:t>, και </a:t>
            </a:r>
            <a:r>
              <a:rPr lang="el-GR" dirty="0"/>
              <a:t>αποτελεί το </a:t>
            </a:r>
            <a:r>
              <a:rPr lang="el-GR" dirty="0" err="1"/>
              <a:t>ανω</a:t>
            </a:r>
            <a:r>
              <a:rPr lang="el-GR" dirty="0"/>
              <a:t> </a:t>
            </a:r>
            <a:r>
              <a:rPr lang="el-GR" dirty="0" err="1"/>
              <a:t>ακρο</a:t>
            </a:r>
            <a:r>
              <a:rPr lang="el-GR" dirty="0"/>
              <a:t> </a:t>
            </a:r>
            <a:r>
              <a:rPr lang="el-GR" dirty="0" smtClean="0"/>
              <a:t>του Μεικτού </a:t>
            </a:r>
            <a:r>
              <a:rPr lang="el-GR" dirty="0"/>
              <a:t>η κοιλιακού πυρήνα</a:t>
            </a:r>
          </a:p>
          <a:p>
            <a:pPr>
              <a:lnSpc>
                <a:spcPct val="90000"/>
              </a:lnSpc>
            </a:pPr>
            <a:r>
              <a:rPr lang="el-GR" dirty="0"/>
              <a:t>Αισθητικός: τμήμα της μονήρους δεσμίδας </a:t>
            </a:r>
            <a:r>
              <a:rPr lang="el-GR" dirty="0" smtClean="0"/>
              <a:t> </a:t>
            </a:r>
            <a:r>
              <a:rPr lang="el-GR" dirty="0" err="1" smtClean="0"/>
              <a:t>Εκφυτικός</a:t>
            </a:r>
            <a:r>
              <a:rPr lang="el-GR" dirty="0" smtClean="0"/>
              <a:t> </a:t>
            </a:r>
            <a:r>
              <a:rPr lang="el-GR" dirty="0"/>
              <a:t>αισθητικός</a:t>
            </a:r>
            <a:r>
              <a:rPr lang="el-GR" dirty="0" smtClean="0"/>
              <a:t>: </a:t>
            </a:r>
            <a:r>
              <a:rPr lang="el-GR" dirty="0" err="1" smtClean="0"/>
              <a:t>Ανω</a:t>
            </a:r>
            <a:r>
              <a:rPr lang="el-GR" dirty="0" smtClean="0"/>
              <a:t>, κάτω </a:t>
            </a:r>
            <a:r>
              <a:rPr lang="el-GR" dirty="0"/>
              <a:t>γάγγλιο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/>
          </p:cNvSpPr>
          <p:nvPr>
            <p:ph type="title"/>
          </p:nvPr>
        </p:nvSpPr>
        <p:spPr>
          <a:xfrm>
            <a:off x="214282" y="285728"/>
            <a:ext cx="3048000" cy="762000"/>
          </a:xfrm>
        </p:spPr>
        <p:txBody>
          <a:bodyPr/>
          <a:lstStyle/>
          <a:p>
            <a:r>
              <a:rPr lang="el-GR" sz="2000" b="1" dirty="0" smtClean="0">
                <a:latin typeface="Arial Unicode MS" pitchFamily="34" charset="-128"/>
              </a:rPr>
              <a:t>Εγκεφαλικές συζυγίες</a:t>
            </a:r>
          </a:p>
        </p:txBody>
      </p:sp>
      <p:sp>
        <p:nvSpPr>
          <p:cNvPr id="277507" name="Rectangle 3"/>
          <p:cNvSpPr>
            <a:spLocks noGrp="1"/>
          </p:cNvSpPr>
          <p:nvPr>
            <p:ph type="body" idx="1"/>
          </p:nvPr>
        </p:nvSpPr>
        <p:spPr>
          <a:xfrm>
            <a:off x="0" y="838200"/>
            <a:ext cx="3429000" cy="6019800"/>
          </a:xfrm>
        </p:spPr>
        <p:txBody>
          <a:bodyPr/>
          <a:lstStyle/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 1. Οσφρητικό  (</a:t>
            </a:r>
            <a:r>
              <a:rPr lang="el-GR" sz="1600" b="1" dirty="0" smtClean="0">
                <a:latin typeface="Times New Roman" pitchFamily="18" charset="0"/>
              </a:rPr>
              <a:t>Α</a:t>
            </a:r>
            <a:r>
              <a:rPr lang="el-GR" sz="1600" dirty="0" smtClean="0">
                <a:latin typeface="Times New Roman" pitchFamily="18" charset="0"/>
              </a:rPr>
              <a:t>)</a:t>
            </a: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 2. Οπτικό    (</a:t>
            </a:r>
            <a:r>
              <a:rPr lang="el-GR" sz="1600" b="1" dirty="0" smtClean="0">
                <a:latin typeface="Times New Roman" pitchFamily="18" charset="0"/>
              </a:rPr>
              <a:t>Α</a:t>
            </a:r>
            <a:r>
              <a:rPr lang="el-GR" sz="1600" dirty="0" smtClean="0">
                <a:latin typeface="Times New Roman" pitchFamily="18" charset="0"/>
              </a:rPr>
              <a:t>)</a:t>
            </a: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 3. </a:t>
            </a:r>
            <a:r>
              <a:rPr lang="el-GR" sz="1600" dirty="0" err="1" smtClean="0">
                <a:latin typeface="Times New Roman" pitchFamily="18" charset="0"/>
              </a:rPr>
              <a:t>Οφθαλμοκινητικό</a:t>
            </a:r>
            <a:r>
              <a:rPr lang="el-GR" sz="1600" dirty="0" smtClean="0">
                <a:latin typeface="Times New Roman" pitchFamily="18" charset="0"/>
              </a:rPr>
              <a:t>  (</a:t>
            </a:r>
            <a:r>
              <a:rPr lang="el-GR" sz="1600" b="1" dirty="0" smtClean="0">
                <a:latin typeface="Times New Roman" pitchFamily="18" charset="0"/>
              </a:rPr>
              <a:t>Κ</a:t>
            </a:r>
            <a:r>
              <a:rPr lang="el-GR" sz="1600" dirty="0" smtClean="0">
                <a:latin typeface="Times New Roman" pitchFamily="18" charset="0"/>
              </a:rPr>
              <a:t>)</a:t>
            </a: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    (κοινό κινητικό)</a:t>
            </a: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 4. </a:t>
            </a:r>
            <a:r>
              <a:rPr lang="el-GR" sz="1600" dirty="0" err="1" smtClean="0">
                <a:latin typeface="Times New Roman" pitchFamily="18" charset="0"/>
              </a:rPr>
              <a:t>Τροχιλιακό</a:t>
            </a:r>
            <a:r>
              <a:rPr lang="el-GR" sz="1600" dirty="0" smtClean="0">
                <a:latin typeface="Times New Roman" pitchFamily="18" charset="0"/>
              </a:rPr>
              <a:t>  (</a:t>
            </a:r>
            <a:r>
              <a:rPr lang="el-GR" sz="1600" b="1" dirty="0" smtClean="0">
                <a:latin typeface="Times New Roman" pitchFamily="18" charset="0"/>
              </a:rPr>
              <a:t>Κ</a:t>
            </a:r>
            <a:r>
              <a:rPr lang="el-GR" sz="1600" dirty="0" smtClean="0">
                <a:latin typeface="Times New Roman" pitchFamily="18" charset="0"/>
              </a:rPr>
              <a:t>)</a:t>
            </a: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 5. Τρίδυμο (1</a:t>
            </a:r>
            <a:r>
              <a:rPr lang="en-US" sz="1600" dirty="0" smtClean="0">
                <a:latin typeface="Times New Roman" pitchFamily="18" charset="0"/>
              </a:rPr>
              <a:t>: </a:t>
            </a:r>
            <a:r>
              <a:rPr lang="el-GR" sz="1600" dirty="0" smtClean="0">
                <a:latin typeface="Times New Roman" pitchFamily="18" charset="0"/>
              </a:rPr>
              <a:t>οφθαλμικό (</a:t>
            </a:r>
            <a:r>
              <a:rPr lang="el-GR" sz="1600" b="1" dirty="0" smtClean="0">
                <a:latin typeface="Times New Roman" pitchFamily="18" charset="0"/>
              </a:rPr>
              <a:t>Α</a:t>
            </a:r>
            <a:r>
              <a:rPr lang="el-GR" sz="1600" dirty="0" smtClean="0">
                <a:latin typeface="Times New Roman" pitchFamily="18" charset="0"/>
              </a:rPr>
              <a:t>)</a:t>
            </a:r>
            <a:r>
              <a:rPr lang="el-GR" sz="1600" b="1" dirty="0" smtClean="0">
                <a:latin typeface="Times New Roman" pitchFamily="18" charset="0"/>
              </a:rPr>
              <a:t>,</a:t>
            </a:r>
            <a:r>
              <a:rPr lang="el-GR" sz="1600" dirty="0" smtClean="0">
                <a:latin typeface="Times New Roman" pitchFamily="18" charset="0"/>
              </a:rPr>
              <a:t> </a:t>
            </a: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     2</a:t>
            </a:r>
            <a:r>
              <a:rPr lang="en-US" sz="1600" dirty="0" smtClean="0">
                <a:latin typeface="Times New Roman" pitchFamily="18" charset="0"/>
              </a:rPr>
              <a:t>: </a:t>
            </a:r>
            <a:r>
              <a:rPr lang="el-GR" sz="1600" dirty="0" smtClean="0">
                <a:latin typeface="Times New Roman" pitchFamily="18" charset="0"/>
              </a:rPr>
              <a:t>άνω γναθικό (</a:t>
            </a:r>
            <a:r>
              <a:rPr lang="el-GR" sz="1600" b="1" dirty="0" smtClean="0">
                <a:latin typeface="Times New Roman" pitchFamily="18" charset="0"/>
              </a:rPr>
              <a:t>Α</a:t>
            </a:r>
            <a:r>
              <a:rPr lang="el-GR" sz="1600" dirty="0" smtClean="0">
                <a:latin typeface="Times New Roman" pitchFamily="18" charset="0"/>
              </a:rPr>
              <a:t>) </a:t>
            </a: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     3</a:t>
            </a:r>
            <a:r>
              <a:rPr lang="en-US" sz="1600" dirty="0" smtClean="0">
                <a:latin typeface="Times New Roman" pitchFamily="18" charset="0"/>
              </a:rPr>
              <a:t>: </a:t>
            </a:r>
            <a:r>
              <a:rPr lang="el-GR" sz="1600" dirty="0" smtClean="0">
                <a:latin typeface="Times New Roman" pitchFamily="18" charset="0"/>
              </a:rPr>
              <a:t>κάτω γναθικό (</a:t>
            </a:r>
            <a:r>
              <a:rPr lang="el-GR" sz="1600" b="1" dirty="0" smtClean="0">
                <a:latin typeface="Times New Roman" pitchFamily="18" charset="0"/>
              </a:rPr>
              <a:t>Μ</a:t>
            </a:r>
            <a:r>
              <a:rPr lang="el-GR" sz="1600" dirty="0" smtClean="0">
                <a:latin typeface="Times New Roman" pitchFamily="18" charset="0"/>
              </a:rPr>
              <a:t>))</a:t>
            </a:r>
            <a:endParaRPr lang="el-GR" sz="1600" b="1" dirty="0" smtClean="0">
              <a:latin typeface="Times New Roman" pitchFamily="18" charset="0"/>
            </a:endParaRP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 6. </a:t>
            </a:r>
            <a:r>
              <a:rPr lang="el-GR" sz="1600" dirty="0" err="1" smtClean="0">
                <a:latin typeface="Times New Roman" pitchFamily="18" charset="0"/>
              </a:rPr>
              <a:t>Απαγωγό</a:t>
            </a:r>
            <a:r>
              <a:rPr lang="el-GR" sz="1600" dirty="0" smtClean="0">
                <a:latin typeface="Times New Roman" pitchFamily="18" charset="0"/>
              </a:rPr>
              <a:t> (</a:t>
            </a:r>
            <a:r>
              <a:rPr lang="el-GR" sz="1600" b="1" dirty="0" smtClean="0">
                <a:latin typeface="Times New Roman" pitchFamily="18" charset="0"/>
              </a:rPr>
              <a:t>Κ</a:t>
            </a:r>
            <a:r>
              <a:rPr lang="el-GR" sz="1600" dirty="0" smtClean="0">
                <a:latin typeface="Times New Roman" pitchFamily="18" charset="0"/>
              </a:rPr>
              <a:t>)</a:t>
            </a: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 7. Προσωπικό (</a:t>
            </a:r>
            <a:r>
              <a:rPr lang="el-GR" sz="1600" b="1" dirty="0" smtClean="0">
                <a:latin typeface="Times New Roman" pitchFamily="18" charset="0"/>
              </a:rPr>
              <a:t>Κ</a:t>
            </a:r>
            <a:r>
              <a:rPr lang="el-GR" sz="1600" dirty="0" smtClean="0">
                <a:latin typeface="Times New Roman" pitchFamily="18" charset="0"/>
              </a:rPr>
              <a:t>)</a:t>
            </a: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    (Διάμεσο νεύρο (</a:t>
            </a:r>
            <a:r>
              <a:rPr lang="el-GR" sz="1600" b="1" dirty="0" smtClean="0">
                <a:latin typeface="Times New Roman" pitchFamily="18" charset="0"/>
              </a:rPr>
              <a:t>Α</a:t>
            </a:r>
            <a:r>
              <a:rPr lang="el-GR" sz="1600" dirty="0" smtClean="0">
                <a:latin typeface="Times New Roman" pitchFamily="18" charset="0"/>
              </a:rPr>
              <a:t>))</a:t>
            </a: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 8. </a:t>
            </a:r>
            <a:r>
              <a:rPr lang="el-GR" sz="1600" dirty="0" err="1" smtClean="0">
                <a:latin typeface="Times New Roman" pitchFamily="18" charset="0"/>
              </a:rPr>
              <a:t>Αιθουσο</a:t>
            </a:r>
            <a:r>
              <a:rPr lang="el-GR" sz="1600" dirty="0" smtClean="0">
                <a:latin typeface="Times New Roman" pitchFamily="18" charset="0"/>
              </a:rPr>
              <a:t>-κοχλιακό (</a:t>
            </a:r>
            <a:r>
              <a:rPr lang="el-GR" sz="1600" b="1" dirty="0" smtClean="0">
                <a:latin typeface="Times New Roman" pitchFamily="18" charset="0"/>
              </a:rPr>
              <a:t>Α</a:t>
            </a:r>
            <a:r>
              <a:rPr lang="el-GR" sz="1600" dirty="0" smtClean="0">
                <a:latin typeface="Times New Roman" pitchFamily="18" charset="0"/>
              </a:rPr>
              <a:t>)</a:t>
            </a: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   (</a:t>
            </a:r>
            <a:r>
              <a:rPr lang="el-GR" sz="1600" dirty="0" err="1" smtClean="0">
                <a:latin typeface="Times New Roman" pitchFamily="18" charset="0"/>
              </a:rPr>
              <a:t>στατικο</a:t>
            </a:r>
            <a:r>
              <a:rPr lang="el-GR" sz="1600" dirty="0" smtClean="0">
                <a:latin typeface="Times New Roman" pitchFamily="18" charset="0"/>
              </a:rPr>
              <a:t> (</a:t>
            </a:r>
            <a:r>
              <a:rPr lang="el-GR" sz="1600" dirty="0" err="1" smtClean="0">
                <a:latin typeface="Times New Roman" pitchFamily="18" charset="0"/>
              </a:rPr>
              <a:t>αιθ</a:t>
            </a:r>
            <a:r>
              <a:rPr lang="el-GR" sz="1600" dirty="0" smtClean="0">
                <a:latin typeface="Times New Roman" pitchFamily="18" charset="0"/>
              </a:rPr>
              <a:t>)-ακουστικό (κοχλιακό))     </a:t>
            </a:r>
            <a:endParaRPr lang="en-US" sz="1600" dirty="0" smtClean="0">
              <a:latin typeface="Times New Roman" pitchFamily="18" charset="0"/>
            </a:endParaRP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</a:rPr>
              <a:t>9. </a:t>
            </a:r>
            <a:r>
              <a:rPr lang="el-GR" sz="1600" dirty="0" smtClean="0">
                <a:latin typeface="Times New Roman" pitchFamily="18" charset="0"/>
              </a:rPr>
              <a:t>Γλωσσοφαρυγγικό (</a:t>
            </a:r>
            <a:r>
              <a:rPr lang="el-GR" sz="1600" b="1" dirty="0" smtClean="0">
                <a:latin typeface="Times New Roman" pitchFamily="18" charset="0"/>
              </a:rPr>
              <a:t>Μ</a:t>
            </a:r>
            <a:r>
              <a:rPr lang="el-GR" sz="1600" dirty="0" smtClean="0">
                <a:latin typeface="Times New Roman" pitchFamily="18" charset="0"/>
              </a:rPr>
              <a:t>)</a:t>
            </a: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10. </a:t>
            </a:r>
            <a:r>
              <a:rPr lang="el-GR" sz="1600" dirty="0" err="1" smtClean="0">
                <a:latin typeface="Times New Roman" pitchFamily="18" charset="0"/>
              </a:rPr>
              <a:t>Πνευμονογαστρικό</a:t>
            </a:r>
            <a:r>
              <a:rPr lang="el-GR" sz="1600" dirty="0" smtClean="0">
                <a:latin typeface="Times New Roman" pitchFamily="18" charset="0"/>
              </a:rPr>
              <a:t> (</a:t>
            </a:r>
            <a:r>
              <a:rPr lang="el-GR" sz="1600" b="1" dirty="0" smtClean="0">
                <a:latin typeface="Times New Roman" pitchFamily="18" charset="0"/>
              </a:rPr>
              <a:t>Μ</a:t>
            </a:r>
            <a:r>
              <a:rPr lang="el-GR" sz="1600" dirty="0" smtClean="0">
                <a:latin typeface="Times New Roman" pitchFamily="18" charset="0"/>
              </a:rPr>
              <a:t>) </a:t>
            </a: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      ( + παρασυμπαθητικό σπλάχνων)</a:t>
            </a: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11. Παραπληρωματικό (</a:t>
            </a:r>
            <a:r>
              <a:rPr lang="el-GR" sz="1600" b="1" dirty="0" smtClean="0">
                <a:latin typeface="Times New Roman" pitchFamily="18" charset="0"/>
              </a:rPr>
              <a:t>Κ</a:t>
            </a:r>
            <a:r>
              <a:rPr lang="el-GR" sz="1600" dirty="0" smtClean="0">
                <a:latin typeface="Times New Roman" pitchFamily="18" charset="0"/>
              </a:rPr>
              <a:t>)</a:t>
            </a: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12. Υπογλώσσιο (</a:t>
            </a:r>
            <a:r>
              <a:rPr lang="el-GR" sz="1600" b="1" dirty="0" smtClean="0">
                <a:latin typeface="Times New Roman" pitchFamily="18" charset="0"/>
              </a:rPr>
              <a:t>Κ</a:t>
            </a:r>
            <a:r>
              <a:rPr lang="el-GR" sz="1600" dirty="0" smtClean="0">
                <a:latin typeface="Times New Roman" pitchFamily="18" charset="0"/>
              </a:rPr>
              <a:t>) (κίνηση γλώσσας)</a:t>
            </a:r>
          </a:p>
          <a:p>
            <a:pPr marL="609600" indent="-609600">
              <a:buFont typeface="Arial" charset="0"/>
              <a:buNone/>
            </a:pPr>
            <a:endParaRPr lang="el-GR" sz="1600" dirty="0" smtClean="0">
              <a:latin typeface="Times New Roman" pitchFamily="18" charset="0"/>
            </a:endParaRPr>
          </a:p>
          <a:p>
            <a:pPr marL="609600" indent="-609600">
              <a:buFont typeface="Arial" charset="0"/>
              <a:buNone/>
            </a:pPr>
            <a:r>
              <a:rPr lang="el-GR" sz="1600" dirty="0" smtClean="0">
                <a:latin typeface="Times New Roman" pitchFamily="18" charset="0"/>
              </a:rPr>
              <a:t>(</a:t>
            </a:r>
            <a:r>
              <a:rPr lang="el-GR" sz="1600" b="1" dirty="0" err="1" smtClean="0">
                <a:latin typeface="Times New Roman" pitchFamily="18" charset="0"/>
              </a:rPr>
              <a:t>Κ</a:t>
            </a:r>
            <a:r>
              <a:rPr lang="el-GR" sz="1600" dirty="0" err="1" smtClean="0">
                <a:latin typeface="Times New Roman" pitchFamily="18" charset="0"/>
              </a:rPr>
              <a:t>=Κινητικό</a:t>
            </a:r>
            <a:r>
              <a:rPr lang="el-GR" sz="1600" dirty="0" smtClean="0">
                <a:latin typeface="Times New Roman" pitchFamily="18" charset="0"/>
              </a:rPr>
              <a:t>, </a:t>
            </a:r>
            <a:r>
              <a:rPr lang="el-GR" sz="1600" b="1" dirty="0" err="1" smtClean="0">
                <a:latin typeface="Times New Roman" pitchFamily="18" charset="0"/>
              </a:rPr>
              <a:t>Α</a:t>
            </a:r>
            <a:r>
              <a:rPr lang="el-GR" sz="1600" dirty="0" err="1" smtClean="0">
                <a:latin typeface="Times New Roman" pitchFamily="18" charset="0"/>
              </a:rPr>
              <a:t>=Αισθητικό</a:t>
            </a:r>
            <a:r>
              <a:rPr lang="el-GR" sz="1600" dirty="0" smtClean="0">
                <a:latin typeface="Times New Roman" pitchFamily="18" charset="0"/>
              </a:rPr>
              <a:t>, </a:t>
            </a:r>
            <a:r>
              <a:rPr lang="el-GR" sz="1600" b="1" dirty="0" err="1" smtClean="0">
                <a:latin typeface="Times New Roman" pitchFamily="18" charset="0"/>
              </a:rPr>
              <a:t>Μ</a:t>
            </a:r>
            <a:r>
              <a:rPr lang="el-GR" sz="1600" dirty="0" err="1" smtClean="0">
                <a:latin typeface="Times New Roman" pitchFamily="18" charset="0"/>
              </a:rPr>
              <a:t>=μικτό</a:t>
            </a:r>
            <a:r>
              <a:rPr lang="el-GR" sz="1600" dirty="0" smtClean="0">
                <a:latin typeface="Times New Roman" pitchFamily="18" charset="0"/>
              </a:rPr>
              <a:t>)</a:t>
            </a:r>
          </a:p>
        </p:txBody>
      </p:sp>
      <p:pic>
        <p:nvPicPr>
          <p:cNvPr id="277508" name="Picture 4" descr="διανομή εγκεφαλικών νεύρω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75" y="0"/>
            <a:ext cx="5699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71550" y="404813"/>
            <a:ext cx="7704138" cy="1368425"/>
          </a:xfrm>
        </p:spPr>
        <p:txBody>
          <a:bodyPr/>
          <a:lstStyle/>
          <a:p>
            <a:r>
              <a:rPr lang="el-GR" sz="3600"/>
              <a:t>Παρασυμπαθητικός πυρήνας</a:t>
            </a:r>
            <a:r>
              <a:rPr lang="el-GR" sz="4000"/>
              <a:t/>
            </a:r>
            <a:br>
              <a:rPr lang="el-GR" sz="4000"/>
            </a:br>
            <a:r>
              <a:rPr lang="el-GR" sz="4000"/>
              <a:t> </a:t>
            </a:r>
            <a:r>
              <a:rPr lang="el-GR" sz="4000">
                <a:solidFill>
                  <a:srgbClr val="FF3300"/>
                </a:solidFill>
              </a:rPr>
              <a:t>γλωσσοφαρυγγικού</a:t>
            </a:r>
          </a:p>
        </p:txBody>
      </p:sp>
      <p:sp>
        <p:nvSpPr>
          <p:cNvPr id="23449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Κάτω σιαλικός—   </a:t>
            </a:r>
            <a:r>
              <a:rPr lang="el-GR" dirty="0" err="1"/>
              <a:t>Προγαγγλακές</a:t>
            </a:r>
            <a:r>
              <a:rPr lang="el-GR" dirty="0"/>
              <a:t> </a:t>
            </a:r>
            <a:r>
              <a:rPr lang="el-GR" dirty="0" smtClean="0"/>
              <a:t> </a:t>
            </a:r>
            <a:r>
              <a:rPr lang="el-GR" dirty="0" err="1" smtClean="0"/>
              <a:t>ινες</a:t>
            </a:r>
            <a:r>
              <a:rPr lang="el-GR" dirty="0" smtClean="0"/>
              <a:t> (τυμπανικός </a:t>
            </a:r>
            <a:r>
              <a:rPr lang="el-GR" dirty="0"/>
              <a:t>κλάδος </a:t>
            </a:r>
            <a:r>
              <a:rPr lang="el-GR" dirty="0" err="1"/>
              <a:t>ΙΧ,τυμπανικό</a:t>
            </a:r>
            <a:r>
              <a:rPr lang="el-GR" dirty="0"/>
              <a:t> </a:t>
            </a:r>
            <a:r>
              <a:rPr lang="el-GR" dirty="0" smtClean="0"/>
              <a:t> πλέγμα, </a:t>
            </a:r>
            <a:r>
              <a:rPr lang="el-GR" dirty="0" err="1" smtClean="0"/>
              <a:t>ελασσον</a:t>
            </a:r>
            <a:r>
              <a:rPr lang="el-GR" dirty="0" smtClean="0"/>
              <a:t> </a:t>
            </a:r>
            <a:r>
              <a:rPr lang="el-GR" dirty="0"/>
              <a:t>λιθοειδές ν</a:t>
            </a:r>
            <a:r>
              <a:rPr lang="el-GR" dirty="0" smtClean="0"/>
              <a:t>.   </a:t>
            </a:r>
            <a:r>
              <a:rPr lang="el-GR" dirty="0" err="1"/>
              <a:t>ωτικό</a:t>
            </a:r>
            <a:r>
              <a:rPr lang="el-GR" dirty="0"/>
              <a:t> </a:t>
            </a:r>
            <a:r>
              <a:rPr lang="el-GR" dirty="0" smtClean="0"/>
              <a:t>γάγγλιο) </a:t>
            </a:r>
            <a:r>
              <a:rPr lang="el-GR" dirty="0" err="1" smtClean="0"/>
              <a:t>Μεταγαγγλιακές</a:t>
            </a:r>
            <a:r>
              <a:rPr lang="el-GR" dirty="0" smtClean="0"/>
              <a:t> </a:t>
            </a:r>
            <a:r>
              <a:rPr lang="el-GR" dirty="0" err="1"/>
              <a:t>ινες</a:t>
            </a:r>
            <a:r>
              <a:rPr lang="el-GR" dirty="0"/>
              <a:t>-παρωτίδα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71550" y="260350"/>
            <a:ext cx="7777163" cy="1431925"/>
          </a:xfrm>
        </p:spPr>
        <p:txBody>
          <a:bodyPr/>
          <a:lstStyle/>
          <a:p>
            <a:r>
              <a:rPr lang="el-GR" sz="3600"/>
              <a:t>Τί νευρώνει το </a:t>
            </a:r>
            <a:r>
              <a:rPr lang="el-GR" sz="3600">
                <a:solidFill>
                  <a:srgbClr val="FF3300"/>
                </a:solidFill>
              </a:rPr>
              <a:t>γλωσσοφαρυγγικό</a:t>
            </a:r>
            <a:r>
              <a:rPr lang="el-GR" sz="3600"/>
              <a:t>;</a:t>
            </a:r>
          </a:p>
        </p:txBody>
      </p:sp>
      <p:sp>
        <p:nvSpPr>
          <p:cNvPr id="23552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Κινητικός πυρήνας</a:t>
            </a:r>
            <a:r>
              <a:rPr lang="el-GR" dirty="0" smtClean="0"/>
              <a:t>: </a:t>
            </a:r>
            <a:r>
              <a:rPr lang="el-GR" dirty="0" err="1" smtClean="0"/>
              <a:t>βελονοφαρυγγικό</a:t>
            </a:r>
            <a:r>
              <a:rPr lang="el-GR" dirty="0" smtClean="0"/>
              <a:t> </a:t>
            </a:r>
            <a:r>
              <a:rPr lang="el-GR" dirty="0"/>
              <a:t>μυ</a:t>
            </a:r>
            <a:endParaRPr lang="en-US" dirty="0"/>
          </a:p>
          <a:p>
            <a:endParaRPr lang="el-GR" dirty="0"/>
          </a:p>
          <a:p>
            <a:r>
              <a:rPr lang="el-GR" dirty="0"/>
              <a:t>Παρασυμπαθητικός πυρήνας</a:t>
            </a:r>
            <a:r>
              <a:rPr lang="el-GR" dirty="0" smtClean="0"/>
              <a:t>: Παρωτίδα</a:t>
            </a:r>
            <a:endParaRPr lang="en-US" dirty="0"/>
          </a:p>
          <a:p>
            <a:endParaRPr lang="el-GR" dirty="0"/>
          </a:p>
          <a:p>
            <a:r>
              <a:rPr lang="el-GR" dirty="0"/>
              <a:t>Αισθητικός πυρήνας</a:t>
            </a:r>
            <a:r>
              <a:rPr lang="el-GR" dirty="0" smtClean="0"/>
              <a:t>: Φάρυγγα, ρίζα </a:t>
            </a:r>
            <a:r>
              <a:rPr lang="el-GR" dirty="0"/>
              <a:t>της γλώσσας και τις </a:t>
            </a:r>
            <a:r>
              <a:rPr lang="el-GR" dirty="0" err="1"/>
              <a:t>περικεχαρακωμένες</a:t>
            </a:r>
            <a:r>
              <a:rPr lang="el-GR" dirty="0"/>
              <a:t> θηλές της γλώσσας.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181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8116" name="Picture 4" descr="f0422-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71450"/>
            <a:ext cx="8713788" cy="65151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00113" y="244475"/>
            <a:ext cx="7942262" cy="1431925"/>
          </a:xfrm>
        </p:spPr>
        <p:txBody>
          <a:bodyPr/>
          <a:lstStyle/>
          <a:p>
            <a:r>
              <a:rPr lang="el-GR"/>
              <a:t>Πνευμονογαστρικό:Μεικτό</a:t>
            </a:r>
          </a:p>
        </p:txBody>
      </p:sp>
      <p:sp>
        <p:nvSpPr>
          <p:cNvPr id="20992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l-GR" dirty="0"/>
              <a:t>Πυρήνες</a:t>
            </a:r>
            <a:r>
              <a:rPr lang="el-GR" dirty="0" smtClean="0"/>
              <a:t>: Κινητικός, παρασυμπαθητικός                         </a:t>
            </a:r>
            <a:r>
              <a:rPr lang="el-GR" dirty="0"/>
              <a:t>τελικός αισθητικός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dirty="0"/>
              <a:t>Κινητικός</a:t>
            </a:r>
            <a:r>
              <a:rPr lang="el-GR" dirty="0" smtClean="0"/>
              <a:t>: Δικτυωτό </a:t>
            </a:r>
            <a:r>
              <a:rPr lang="el-GR" dirty="0"/>
              <a:t>σχηματισμό προμήκους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dirty="0"/>
              <a:t>Τελικός αισθητικός</a:t>
            </a:r>
            <a:r>
              <a:rPr lang="el-GR" dirty="0" smtClean="0"/>
              <a:t>: Πυρήνας </a:t>
            </a:r>
            <a:r>
              <a:rPr lang="el-GR" dirty="0"/>
              <a:t>της μονήρους δεσμίδας(κάτω τμήμα)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dirty="0" err="1" smtClean="0"/>
              <a:t>Παρασυμπαθητικός:Ρ</a:t>
            </a:r>
            <a:r>
              <a:rPr lang="el-GR" dirty="0" smtClean="0"/>
              <a:t> </a:t>
            </a:r>
            <a:r>
              <a:rPr lang="el-GR" dirty="0" err="1" smtClean="0"/>
              <a:t>αχιαίος</a:t>
            </a:r>
            <a:r>
              <a:rPr lang="el-GR" dirty="0" smtClean="0"/>
              <a:t> </a:t>
            </a:r>
            <a:r>
              <a:rPr lang="el-GR" dirty="0"/>
              <a:t>πυρήνας τού </a:t>
            </a:r>
            <a:r>
              <a:rPr lang="el-GR" dirty="0" err="1"/>
              <a:t>πνευμονογαστρικού</a:t>
            </a:r>
            <a:r>
              <a:rPr lang="el-GR" dirty="0" smtClean="0"/>
              <a:t>: </a:t>
            </a:r>
            <a:r>
              <a:rPr lang="el-GR" dirty="0" err="1" smtClean="0"/>
              <a:t>Εδαφος</a:t>
            </a:r>
            <a:r>
              <a:rPr lang="el-GR" dirty="0" smtClean="0"/>
              <a:t> </a:t>
            </a:r>
            <a:r>
              <a:rPr lang="el-GR" dirty="0"/>
              <a:t>της 4</a:t>
            </a:r>
            <a:r>
              <a:rPr lang="el-GR" baseline="30000" dirty="0"/>
              <a:t>ης</a:t>
            </a:r>
            <a:r>
              <a:rPr lang="el-GR" dirty="0"/>
              <a:t> κοιλίας(κάτω μοίρα)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1913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9141" name="Picture 5" descr="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04825"/>
            <a:ext cx="8569325" cy="58483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42988" y="244475"/>
            <a:ext cx="7561262" cy="1431925"/>
          </a:xfrm>
        </p:spPr>
        <p:txBody>
          <a:bodyPr/>
          <a:lstStyle/>
          <a:p>
            <a:r>
              <a:rPr lang="el-GR">
                <a:solidFill>
                  <a:srgbClr val="663300"/>
                </a:solidFill>
              </a:rPr>
              <a:t>Πνευμονογαστρικό</a:t>
            </a:r>
            <a:r>
              <a:rPr lang="el-GR"/>
              <a:t> </a:t>
            </a:r>
            <a:br>
              <a:rPr lang="el-GR"/>
            </a:br>
            <a:r>
              <a:rPr lang="el-GR"/>
              <a:t>Αισθητική μοίρα</a:t>
            </a:r>
          </a:p>
        </p:txBody>
      </p:sp>
      <p:sp>
        <p:nvSpPr>
          <p:cNvPr id="22425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/>
              <a:t>Εκφυτικά</a:t>
            </a:r>
            <a:r>
              <a:rPr lang="el-GR" dirty="0"/>
              <a:t> αισθητικά γάγγλια:</a:t>
            </a:r>
          </a:p>
          <a:p>
            <a:pPr>
              <a:buNone/>
            </a:pPr>
            <a:r>
              <a:rPr lang="el-GR" dirty="0" err="1"/>
              <a:t>Ανω</a:t>
            </a:r>
            <a:r>
              <a:rPr lang="el-GR" dirty="0"/>
              <a:t> γάγγλιο:  εντός του </a:t>
            </a:r>
            <a:r>
              <a:rPr lang="el-GR" dirty="0" err="1"/>
              <a:t>σφαγιτιδικού</a:t>
            </a:r>
            <a:r>
              <a:rPr lang="el-GR" dirty="0"/>
              <a:t> τρήματος</a:t>
            </a:r>
          </a:p>
          <a:p>
            <a:pPr>
              <a:buNone/>
            </a:pPr>
            <a:r>
              <a:rPr lang="el-GR" dirty="0"/>
              <a:t>Κάτω γάγγλιο: ακριβώς κάτω από </a:t>
            </a:r>
            <a:r>
              <a:rPr lang="el-GR" dirty="0" err="1"/>
              <a:t>τό</a:t>
            </a:r>
            <a:r>
              <a:rPr lang="el-GR" dirty="0"/>
              <a:t> </a:t>
            </a:r>
            <a:r>
              <a:rPr lang="el-GR" dirty="0" err="1"/>
              <a:t>σφαγιτιδικό</a:t>
            </a:r>
            <a:r>
              <a:rPr lang="el-GR" dirty="0"/>
              <a:t> τρήμα</a:t>
            </a:r>
          </a:p>
          <a:p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00113" y="244475"/>
            <a:ext cx="7632700" cy="1431925"/>
          </a:xfrm>
        </p:spPr>
        <p:txBody>
          <a:bodyPr/>
          <a:lstStyle/>
          <a:p>
            <a:r>
              <a:rPr lang="el-GR">
                <a:solidFill>
                  <a:srgbClr val="663300"/>
                </a:solidFill>
              </a:rPr>
              <a:t>Παρασυμπαθητικός</a:t>
            </a:r>
            <a:r>
              <a:rPr lang="el-GR"/>
              <a:t/>
            </a:r>
            <a:br>
              <a:rPr lang="el-GR"/>
            </a:br>
            <a:r>
              <a:rPr lang="el-GR"/>
              <a:t>πυρήνας Χ</a:t>
            </a:r>
          </a:p>
        </p:txBody>
      </p:sp>
      <p:sp>
        <p:nvSpPr>
          <p:cNvPr id="22528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Στο κάτω μέρος του εδάφους της 4</a:t>
            </a:r>
            <a:r>
              <a:rPr lang="el-GR" baseline="30000" dirty="0"/>
              <a:t>ης</a:t>
            </a:r>
            <a:r>
              <a:rPr lang="el-GR" dirty="0"/>
              <a:t> κοιλίας </a:t>
            </a:r>
            <a:r>
              <a:rPr lang="el-GR" dirty="0" err="1"/>
              <a:t>ραχιαίως</a:t>
            </a:r>
            <a:r>
              <a:rPr lang="el-GR" dirty="0"/>
              <a:t> και προς </a:t>
            </a:r>
            <a:r>
              <a:rPr lang="el-GR" dirty="0" err="1"/>
              <a:t>τά</a:t>
            </a:r>
            <a:r>
              <a:rPr lang="el-GR" dirty="0"/>
              <a:t> </a:t>
            </a:r>
            <a:r>
              <a:rPr lang="el-GR" dirty="0" err="1"/>
              <a:t>εξω</a:t>
            </a:r>
            <a:r>
              <a:rPr lang="el-GR" dirty="0"/>
              <a:t> του πυρήνα του υπογλωσσίου.</a:t>
            </a:r>
          </a:p>
          <a:p>
            <a:r>
              <a:rPr lang="el-GR" dirty="0"/>
              <a:t>Προσαγωγές </a:t>
            </a:r>
            <a:r>
              <a:rPr lang="el-GR" dirty="0" err="1"/>
              <a:t>ινες</a:t>
            </a:r>
            <a:r>
              <a:rPr lang="el-GR" dirty="0"/>
              <a:t> από τον </a:t>
            </a:r>
            <a:r>
              <a:rPr lang="el-GR" dirty="0" smtClean="0"/>
              <a:t>υποθάλαμο γλωσσοφαρυγγικό  </a:t>
            </a:r>
            <a:r>
              <a:rPr lang="el-GR" dirty="0"/>
              <a:t>κ.α.</a:t>
            </a:r>
          </a:p>
          <a:p>
            <a:pPr>
              <a:buFont typeface="Wingdings" pitchFamily="2" charset="2"/>
              <a:buNone/>
            </a:pP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42988" y="260350"/>
            <a:ext cx="7705725" cy="1431925"/>
          </a:xfrm>
        </p:spPr>
        <p:txBody>
          <a:bodyPr/>
          <a:lstStyle/>
          <a:p>
            <a:r>
              <a:rPr lang="el-GR">
                <a:solidFill>
                  <a:srgbClr val="663300"/>
                </a:solidFill>
              </a:rPr>
              <a:t>Πνευμονογαστρικό</a:t>
            </a:r>
            <a:r>
              <a:rPr lang="el-GR"/>
              <a:t/>
            </a:r>
            <a:br>
              <a:rPr lang="el-GR"/>
            </a:br>
            <a:r>
              <a:rPr lang="el-GR"/>
              <a:t>                      Τι νευρώνει</a:t>
            </a:r>
          </a:p>
        </p:txBody>
      </p:sp>
      <p:sp>
        <p:nvSpPr>
          <p:cNvPr id="22630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>
                <a:solidFill>
                  <a:srgbClr val="663300"/>
                </a:solidFill>
              </a:rPr>
              <a:t>Κινητικός</a:t>
            </a:r>
            <a:r>
              <a:rPr lang="el-GR" dirty="0"/>
              <a:t> πυρήνας</a:t>
            </a:r>
            <a:r>
              <a:rPr lang="el-GR" dirty="0" smtClean="0"/>
              <a:t>: Σφιγκτήρες </a:t>
            </a:r>
            <a:r>
              <a:rPr lang="el-GR" dirty="0"/>
              <a:t>μύες του </a:t>
            </a:r>
            <a:r>
              <a:rPr lang="el-GR" dirty="0" smtClean="0"/>
              <a:t>φάρυγγα και </a:t>
            </a:r>
            <a:r>
              <a:rPr lang="el-GR" dirty="0"/>
              <a:t>τους μύες του λάρυγγα.</a:t>
            </a:r>
          </a:p>
          <a:p>
            <a:r>
              <a:rPr lang="el-GR" dirty="0">
                <a:solidFill>
                  <a:srgbClr val="663300"/>
                </a:solidFill>
              </a:rPr>
              <a:t>Παρασυμπαθητικός</a:t>
            </a:r>
            <a:r>
              <a:rPr lang="el-GR" dirty="0"/>
              <a:t> ραχιαίος πυρήνας:</a:t>
            </a:r>
          </a:p>
          <a:p>
            <a:r>
              <a:rPr lang="el-GR" dirty="0"/>
              <a:t>Λείους μύες και αδένες</a:t>
            </a:r>
            <a:r>
              <a:rPr lang="el-GR" dirty="0" smtClean="0"/>
              <a:t>, των </a:t>
            </a:r>
            <a:r>
              <a:rPr lang="el-GR" dirty="0"/>
              <a:t>βρόγχων</a:t>
            </a:r>
            <a:r>
              <a:rPr lang="el-GR" dirty="0" smtClean="0"/>
              <a:t>, της </a:t>
            </a:r>
            <a:r>
              <a:rPr lang="el-GR" dirty="0"/>
              <a:t>καρδιάς και του γαστρεντερικού σωλήνα μέχρι την αριστερή </a:t>
            </a:r>
            <a:r>
              <a:rPr lang="el-GR" dirty="0" err="1" smtClean="0"/>
              <a:t>κολική</a:t>
            </a:r>
            <a:r>
              <a:rPr lang="el-GR" dirty="0" smtClean="0"/>
              <a:t> καμπή, ήπαρ, πάγκρεας, </a:t>
            </a:r>
            <a:r>
              <a:rPr lang="el-GR" dirty="0" err="1" smtClean="0"/>
              <a:t>εξωηπατική</a:t>
            </a:r>
            <a:r>
              <a:rPr lang="el-GR" dirty="0" smtClean="0"/>
              <a:t> </a:t>
            </a:r>
            <a:r>
              <a:rPr lang="el-GR" dirty="0"/>
              <a:t>χοληφόρο οδό.</a:t>
            </a:r>
          </a:p>
          <a:p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8825" y="260350"/>
            <a:ext cx="8385175" cy="1431925"/>
          </a:xfrm>
        </p:spPr>
        <p:txBody>
          <a:bodyPr/>
          <a:lstStyle/>
          <a:p>
            <a:r>
              <a:rPr lang="el-GR">
                <a:solidFill>
                  <a:srgbClr val="663300"/>
                </a:solidFill>
              </a:rPr>
              <a:t>Πνευμονογαστρικό</a:t>
            </a:r>
            <a:br>
              <a:rPr lang="el-GR">
                <a:solidFill>
                  <a:srgbClr val="663300"/>
                </a:solidFill>
              </a:rPr>
            </a:br>
            <a:r>
              <a:rPr lang="el-GR"/>
              <a:t>Τι νευρώνει αισθητικά ;</a:t>
            </a:r>
          </a:p>
        </p:txBody>
      </p:sp>
      <p:sp>
        <p:nvSpPr>
          <p:cNvPr id="22733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u="sng" dirty="0" err="1">
                <a:solidFill>
                  <a:srgbClr val="000099"/>
                </a:solidFill>
              </a:rPr>
              <a:t>Αλγος,αφή,θερμοκρασία</a:t>
            </a:r>
            <a:r>
              <a:rPr lang="el-GR" dirty="0" smtClean="0"/>
              <a:t>:</a:t>
            </a:r>
          </a:p>
          <a:p>
            <a:pPr>
              <a:buNone/>
            </a:pPr>
            <a:r>
              <a:rPr lang="el-GR" dirty="0" smtClean="0"/>
              <a:t>	</a:t>
            </a:r>
            <a:r>
              <a:rPr lang="el-GR" dirty="0" smtClean="0"/>
              <a:t>λάρυγγα, φάρυγγα, οφθαλμικό </a:t>
            </a:r>
            <a:r>
              <a:rPr lang="el-GR" dirty="0" err="1"/>
              <a:t>κόγχο</a:t>
            </a:r>
            <a:r>
              <a:rPr lang="el-GR" dirty="0" smtClean="0"/>
              <a:t>, δέρμα </a:t>
            </a:r>
            <a:r>
              <a:rPr lang="el-GR" dirty="0" err="1"/>
              <a:t>εξω</a:t>
            </a:r>
            <a:r>
              <a:rPr lang="el-GR" dirty="0"/>
              <a:t> </a:t>
            </a:r>
            <a:r>
              <a:rPr lang="el-GR" dirty="0" err="1"/>
              <a:t>ωτός</a:t>
            </a:r>
            <a:r>
              <a:rPr lang="el-GR" dirty="0"/>
              <a:t> και του </a:t>
            </a:r>
            <a:r>
              <a:rPr lang="el-GR" dirty="0" err="1"/>
              <a:t>εξω</a:t>
            </a:r>
            <a:r>
              <a:rPr lang="el-GR" dirty="0"/>
              <a:t> ακουστικού πόρου</a:t>
            </a:r>
            <a:r>
              <a:rPr lang="el-GR" dirty="0" smtClean="0"/>
              <a:t>, </a:t>
            </a:r>
            <a:r>
              <a:rPr lang="el-GR" dirty="0" err="1" smtClean="0"/>
              <a:t>Εξω</a:t>
            </a:r>
            <a:r>
              <a:rPr lang="el-GR" dirty="0" smtClean="0"/>
              <a:t> </a:t>
            </a:r>
            <a:r>
              <a:rPr lang="el-GR" dirty="0"/>
              <a:t>επιφάνεια τυμπανικού </a:t>
            </a:r>
            <a:r>
              <a:rPr lang="el-GR" dirty="0" smtClean="0"/>
              <a:t>υμένα, Μήνιγγες </a:t>
            </a:r>
            <a:r>
              <a:rPr lang="el-GR" dirty="0"/>
              <a:t>του οπίσθιου κρανιακού βόθρου.</a:t>
            </a:r>
          </a:p>
          <a:p>
            <a:r>
              <a:rPr lang="el-GR" dirty="0">
                <a:solidFill>
                  <a:srgbClr val="000099"/>
                </a:solidFill>
              </a:rPr>
              <a:t>Σπλαχνική αισθητικότητα</a:t>
            </a:r>
          </a:p>
          <a:p>
            <a:endParaRPr lang="el-GR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8825" y="260350"/>
            <a:ext cx="8385175" cy="1431925"/>
          </a:xfrm>
        </p:spPr>
        <p:txBody>
          <a:bodyPr/>
          <a:lstStyle/>
          <a:p>
            <a:r>
              <a:rPr lang="el-GR"/>
              <a:t>Παραπληρωματικό νεύρο ΧΙ       :κινητικό(προμηκική+νωτιαία)</a:t>
            </a:r>
          </a:p>
        </p:txBody>
      </p:sp>
      <p:sp>
        <p:nvSpPr>
          <p:cNvPr id="20889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Πυρήνας</a:t>
            </a:r>
            <a:r>
              <a:rPr lang="el-GR" dirty="0" smtClean="0"/>
              <a:t>: </a:t>
            </a:r>
            <a:r>
              <a:rPr lang="el-GR" dirty="0" err="1" smtClean="0"/>
              <a:t>Προμηκικός</a:t>
            </a:r>
            <a:endParaRPr lang="el-GR" dirty="0"/>
          </a:p>
          <a:p>
            <a:r>
              <a:rPr lang="el-GR" dirty="0"/>
              <a:t>Ανάδυση</a:t>
            </a:r>
            <a:r>
              <a:rPr lang="el-GR" dirty="0" smtClean="0"/>
              <a:t>: οπίσθια </a:t>
            </a:r>
            <a:r>
              <a:rPr lang="el-GR" dirty="0" err="1"/>
              <a:t>παρελαιϊκή</a:t>
            </a:r>
            <a:r>
              <a:rPr lang="el-GR" dirty="0"/>
              <a:t> αύλακα</a:t>
            </a:r>
          </a:p>
          <a:p>
            <a:r>
              <a:rPr lang="el-GR" dirty="0"/>
              <a:t>Πυρήνας</a:t>
            </a:r>
            <a:r>
              <a:rPr lang="el-GR" dirty="0" smtClean="0"/>
              <a:t>: νωτιαίος (Πρόσθια </a:t>
            </a:r>
            <a:r>
              <a:rPr lang="el-GR" dirty="0"/>
              <a:t>κέρατα των πρώτων 5 αυχενικών </a:t>
            </a:r>
            <a:r>
              <a:rPr lang="el-GR" dirty="0" err="1"/>
              <a:t>νευροτομίων</a:t>
            </a:r>
            <a:r>
              <a:rPr lang="el-GR" dirty="0"/>
              <a:t>)</a:t>
            </a:r>
          </a:p>
          <a:p>
            <a:r>
              <a:rPr lang="el-GR" dirty="0"/>
              <a:t>Φλοιός</a:t>
            </a:r>
            <a:r>
              <a:rPr lang="el-GR" dirty="0" smtClean="0"/>
              <a:t>: Αμφότερα </a:t>
            </a:r>
            <a:r>
              <a:rPr lang="el-GR" dirty="0" err="1"/>
              <a:t>τά</a:t>
            </a:r>
            <a:r>
              <a:rPr lang="el-GR" dirty="0"/>
              <a:t> ημισφαίρια προς κάθε πυρήνα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5720" y="571480"/>
            <a:ext cx="8229600" cy="1066800"/>
          </a:xfrm>
        </p:spPr>
        <p:txBody>
          <a:bodyPr/>
          <a:lstStyle/>
          <a:p>
            <a:r>
              <a:rPr lang="el-GR"/>
              <a:t>Οσφρητικό ν  Ι Αισθητικό</a:t>
            </a:r>
          </a:p>
        </p:txBody>
      </p:sp>
      <p:sp>
        <p:nvSpPr>
          <p:cNvPr id="2498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85720" y="1571612"/>
            <a:ext cx="8229600" cy="4325112"/>
          </a:xfrm>
        </p:spPr>
        <p:txBody>
          <a:bodyPr/>
          <a:lstStyle/>
          <a:p>
            <a:r>
              <a:rPr lang="el-GR"/>
              <a:t>Πυρήνας:       Οσφρητικά κύτταρα του οσφρητικού βλεννογόνου</a:t>
            </a:r>
          </a:p>
        </p:txBody>
      </p:sp>
      <p:pic>
        <p:nvPicPr>
          <p:cNvPr id="249860" name="Picture 4" descr="cranialnerveinju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2924175"/>
            <a:ext cx="4381500" cy="3744913"/>
          </a:xfrm>
          <a:prstGeom prst="rect">
            <a:avLst/>
          </a:prstGeom>
          <a:noFill/>
        </p:spPr>
      </p:pic>
      <p:sp>
        <p:nvSpPr>
          <p:cNvPr id="249862" name="Line 6"/>
          <p:cNvSpPr>
            <a:spLocks noChangeShapeType="1"/>
          </p:cNvSpPr>
          <p:nvPr/>
        </p:nvSpPr>
        <p:spPr bwMode="auto">
          <a:xfrm>
            <a:off x="3779838" y="40767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49864" name="Line 8"/>
          <p:cNvSpPr>
            <a:spLocks noChangeShapeType="1"/>
          </p:cNvSpPr>
          <p:nvPr/>
        </p:nvSpPr>
        <p:spPr bwMode="auto">
          <a:xfrm>
            <a:off x="3708400" y="3860800"/>
            <a:ext cx="431800" cy="2889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150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44" name="Picture 4" descr="x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33375"/>
            <a:ext cx="7704138" cy="61198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Υπογλώσσιο Νεύρο ΧΙΙ  :κινητικό</a:t>
            </a:r>
          </a:p>
        </p:txBody>
      </p:sp>
      <p:sp>
        <p:nvSpPr>
          <p:cNvPr id="2078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Πυρήνας</a:t>
            </a:r>
            <a:r>
              <a:rPr lang="el-GR" dirty="0" smtClean="0"/>
              <a:t>: Κάτω </a:t>
            </a:r>
            <a:r>
              <a:rPr lang="el-GR" dirty="0"/>
              <a:t>τμήμα του εδάφους της 4</a:t>
            </a:r>
            <a:r>
              <a:rPr lang="el-GR" baseline="30000" dirty="0"/>
              <a:t>ης</a:t>
            </a:r>
            <a:r>
              <a:rPr lang="el-GR" dirty="0"/>
              <a:t> </a:t>
            </a:r>
            <a:r>
              <a:rPr lang="el-GR" dirty="0" err="1"/>
              <a:t>κοιλίας,μέση</a:t>
            </a:r>
            <a:r>
              <a:rPr lang="el-GR" dirty="0"/>
              <a:t> γραμμή</a:t>
            </a:r>
          </a:p>
          <a:p>
            <a:r>
              <a:rPr lang="el-GR" dirty="0"/>
              <a:t>Φλοιός</a:t>
            </a:r>
            <a:r>
              <a:rPr lang="el-GR" dirty="0" smtClean="0"/>
              <a:t>: </a:t>
            </a:r>
            <a:r>
              <a:rPr lang="el-GR" b="1" dirty="0" smtClean="0"/>
              <a:t>Αμφότερα</a:t>
            </a:r>
            <a:r>
              <a:rPr lang="el-GR" dirty="0" smtClean="0"/>
              <a:t> </a:t>
            </a:r>
            <a:r>
              <a:rPr lang="el-GR" dirty="0" err="1"/>
              <a:t>τά</a:t>
            </a:r>
            <a:r>
              <a:rPr lang="el-GR" dirty="0"/>
              <a:t> ημισφαίρια προς τον πυρήνα</a:t>
            </a:r>
            <a:r>
              <a:rPr lang="el-GR" dirty="0" smtClean="0"/>
              <a:t>, εκτός </a:t>
            </a:r>
            <a:r>
              <a:rPr lang="el-GR" dirty="0"/>
              <a:t>της περιοχής του πυρήνα πού </a:t>
            </a:r>
            <a:r>
              <a:rPr lang="el-GR" dirty="0" err="1"/>
              <a:t>νευρώνει</a:t>
            </a:r>
            <a:r>
              <a:rPr lang="el-GR" dirty="0"/>
              <a:t> τον </a:t>
            </a:r>
            <a:r>
              <a:rPr lang="el-GR" dirty="0" err="1"/>
              <a:t>γενειογλωσσικό</a:t>
            </a:r>
            <a:r>
              <a:rPr lang="el-GR" dirty="0"/>
              <a:t> </a:t>
            </a:r>
            <a:r>
              <a:rPr lang="el-GR" dirty="0" err="1"/>
              <a:t>μύ</a:t>
            </a:r>
            <a:r>
              <a:rPr lang="el-GR" dirty="0"/>
              <a:t>.(αντίθετο ημισφαίριο)</a:t>
            </a:r>
          </a:p>
          <a:p>
            <a:r>
              <a:rPr lang="el-GR" dirty="0"/>
              <a:t>Ανάδυση</a:t>
            </a:r>
            <a:r>
              <a:rPr lang="el-GR" dirty="0" smtClean="0"/>
              <a:t>: Προμήκης (πρόσθια </a:t>
            </a:r>
            <a:r>
              <a:rPr lang="el-GR" dirty="0" err="1"/>
              <a:t>παρελαϊκή</a:t>
            </a:r>
            <a:r>
              <a:rPr lang="el-GR" dirty="0"/>
              <a:t> </a:t>
            </a:r>
            <a:r>
              <a:rPr lang="el-GR" dirty="0" err="1"/>
              <a:t>αυλακα</a:t>
            </a:r>
            <a:r>
              <a:rPr lang="el-GR" dirty="0"/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1197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1974" name="Picture 6" descr="x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04813"/>
            <a:ext cx="7272337" cy="5616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1401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4020" name="Picture 4" descr="mou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404813"/>
            <a:ext cx="7777163" cy="54721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1299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2996" name="Picture 4" descr="cranial_nerv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33375"/>
            <a:ext cx="8424862" cy="65246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181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8116" name="Picture 4" descr="f0422-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71450"/>
            <a:ext cx="8713788" cy="65151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382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38244" name="Picture 4" descr="IMG_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17651"/>
            <a:ext cx="5429288" cy="654034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214282" y="928670"/>
            <a:ext cx="8458200" cy="1470025"/>
          </a:xfrm>
        </p:spPr>
        <p:txBody>
          <a:bodyPr/>
          <a:lstStyle/>
          <a:p>
            <a:r>
              <a:rPr lang="el-GR" dirty="0" smtClean="0"/>
              <a:t>2</a:t>
            </a:r>
            <a:r>
              <a:rPr lang="el-GR" dirty="0" smtClean="0"/>
              <a:t>. Αυτόνομο Νευρικό Σύστημα </a:t>
            </a:r>
            <a:endParaRPr lang="el-G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765175"/>
          </a:xfrm>
        </p:spPr>
        <p:txBody>
          <a:bodyPr/>
          <a:lstStyle/>
          <a:p>
            <a:pPr>
              <a:defRPr/>
            </a:pPr>
            <a:r>
              <a:rPr lang="el-GR" sz="4000" dirty="0" smtClean="0">
                <a:solidFill>
                  <a:schemeClr val="tx1"/>
                </a:solidFill>
              </a:rPr>
              <a:t>Συνιστώσες</a:t>
            </a:r>
          </a:p>
        </p:txBody>
      </p:sp>
      <p:sp>
        <p:nvSpPr>
          <p:cNvPr id="15" name="1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286250" y="4357688"/>
            <a:ext cx="4857750" cy="2500312"/>
          </a:xfrm>
        </p:spPr>
        <p:txBody>
          <a:bodyPr/>
          <a:lstStyle/>
          <a:p>
            <a:pPr>
              <a:defRPr/>
            </a:pPr>
            <a:r>
              <a:rPr lang="el-GR" i="1" dirty="0" smtClean="0"/>
              <a:t>Συμπαθητικό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000" dirty="0" smtClean="0"/>
              <a:t>     Χρησιμοποιεί την αποθηκευμένη ενέργεια για να παραγάγει έργο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sz="2400" dirty="0" smtClean="0"/>
              <a:t>Fight or Flight </a:t>
            </a:r>
            <a:endParaRPr lang="el-GR" sz="2400" dirty="0" smtClean="0"/>
          </a:p>
          <a:p>
            <a:pPr algn="ctr">
              <a:buFont typeface="Wingdings" pitchFamily="2" charset="2"/>
              <a:buNone/>
              <a:defRPr/>
            </a:pPr>
            <a:r>
              <a:rPr lang="el-GR" sz="2400" dirty="0" smtClean="0"/>
              <a:t>ΚΑΤΑΒΟΛΙΚΗ </a:t>
            </a:r>
            <a:r>
              <a:rPr lang="el-GR" sz="2400" dirty="0" smtClean="0"/>
              <a:t>ΔΡΑΣΗ</a:t>
            </a:r>
            <a:endParaRPr lang="el-GR" sz="2400" dirty="0"/>
          </a:p>
        </p:txBody>
      </p:sp>
      <p:sp>
        <p:nvSpPr>
          <p:cNvPr id="16" name="15 - Θέση περιεχομένου"/>
          <p:cNvSpPr>
            <a:spLocks noGrp="1"/>
          </p:cNvSpPr>
          <p:nvPr>
            <p:ph sz="quarter" idx="2"/>
          </p:nvPr>
        </p:nvSpPr>
        <p:spPr>
          <a:xfrm>
            <a:off x="0" y="4643438"/>
            <a:ext cx="4357688" cy="2071687"/>
          </a:xfrm>
        </p:spPr>
        <p:txBody>
          <a:bodyPr/>
          <a:lstStyle/>
          <a:p>
            <a:pPr>
              <a:defRPr/>
            </a:pPr>
            <a:r>
              <a:rPr lang="el-GR" i="1" dirty="0" smtClean="0"/>
              <a:t>Παρασυμπαθητικό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000" dirty="0" smtClean="0"/>
              <a:t>     Χρησιμοποιεί μηχανισμούς του Οργανισμού για να προσπορισθεί και να αποθηκεύσει ενέργεια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l-GR" sz="2400" dirty="0" smtClean="0"/>
              <a:t>ΑΝΑΒΟΛΙΚΗ  ΔΡΑΣΗ</a:t>
            </a:r>
            <a:endParaRPr lang="el-GR" sz="2400" dirty="0"/>
          </a:p>
        </p:txBody>
      </p:sp>
      <p:pic>
        <p:nvPicPr>
          <p:cNvPr id="3077" name="13 - Θέση περιεχομένου" descr="Χρήση ΣΝΣ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7150" y="857250"/>
            <a:ext cx="52768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12 - Θέση περιεχομένου" descr="Χρήση ΠΝΣ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28675"/>
            <a:ext cx="4643438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</p:spPr>
        <p:txBody>
          <a:bodyPr/>
          <a:lstStyle/>
          <a:p>
            <a:r>
              <a:rPr lang="el-GR" sz="3200" smtClean="0">
                <a:effectLst/>
              </a:rPr>
              <a:t>Γενικά Χαρακτηριστικά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19200"/>
            <a:ext cx="4572000" cy="5638800"/>
          </a:xfrm>
          <a:noFill/>
        </p:spPr>
        <p:txBody>
          <a:bodyPr/>
          <a:lstStyle/>
          <a:p>
            <a:r>
              <a:rPr lang="el-GR" b="1" u="sng" smtClean="0">
                <a:effectLst/>
              </a:rPr>
              <a:t>Παρασυμπαθητικό</a:t>
            </a:r>
          </a:p>
          <a:p>
            <a:pPr>
              <a:buFont typeface="Wingdings" pitchFamily="2" charset="2"/>
              <a:buNone/>
            </a:pPr>
            <a:endParaRPr lang="el-GR" sz="2600" smtClean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Μύση της κόρης, προσαρμογή του φακού, έκκριση σιέλου</a:t>
            </a:r>
          </a:p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Επιβράδυνση-μείωση έντασης καρδιακής λειτουργίας</a:t>
            </a:r>
          </a:p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Συστολή των βρόγχων</a:t>
            </a:r>
          </a:p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Αύξηση κινήσεων και εκκρίσεων πεπτικού συστ.</a:t>
            </a:r>
          </a:p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Σύσπαση τοιχώματος ουροδόχου κύστεως</a:t>
            </a:r>
          </a:p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Στύση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143000"/>
            <a:ext cx="4267200" cy="57150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3200" b="1" u="sng" smtClean="0">
                <a:effectLst/>
              </a:rPr>
              <a:t>Συμπαθητικό</a:t>
            </a:r>
          </a:p>
          <a:p>
            <a:pPr>
              <a:lnSpc>
                <a:spcPct val="90000"/>
              </a:lnSpc>
            </a:pPr>
            <a:endParaRPr lang="el-GR" sz="3200" b="1" u="sng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Διαστολή της κόρης (μυδρίαση)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Επιτάχυνση-αύξηση έντασης καρδιακής λειτουργίας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Διαστολή των βρόγχων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Μείωση κινήσεων και εκκρίσεων πεπτικού συστ.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Χάλαση τοιχώματος ουροδόχου κύστεως, </a:t>
            </a:r>
            <a:r>
              <a:rPr lang="el-GR" sz="2000" smtClean="0">
                <a:effectLst/>
              </a:rPr>
              <a:t>σύσπαση σφιγκτήρων</a:t>
            </a:r>
            <a:endParaRPr lang="en-US" sz="220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Ανόρθωση των τριχών, </a:t>
            </a:r>
            <a:r>
              <a:rPr lang="el-GR" sz="2000" smtClean="0">
                <a:effectLst/>
              </a:rPr>
              <a:t>Εφίδρωση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Σύσπαση περιφερικών αγγείων, αύξηση αιματώσεως μυών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Οργασμός - Εκσπερμάτιση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l-GR" sz="300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00113" y="244475"/>
            <a:ext cx="7942262" cy="1431925"/>
          </a:xfrm>
        </p:spPr>
        <p:txBody>
          <a:bodyPr/>
          <a:lstStyle/>
          <a:p>
            <a:r>
              <a:rPr lang="el-GR">
                <a:solidFill>
                  <a:srgbClr val="CC00CC"/>
                </a:solidFill>
              </a:rPr>
              <a:t>Οπτικό ν. ΙΙ Αισθητικό</a:t>
            </a:r>
          </a:p>
        </p:txBody>
      </p:sp>
      <p:sp>
        <p:nvSpPr>
          <p:cNvPr id="2478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27088" y="1844675"/>
            <a:ext cx="8007350" cy="4191000"/>
          </a:xfrm>
        </p:spPr>
        <p:txBody>
          <a:bodyPr/>
          <a:lstStyle/>
          <a:p>
            <a:r>
              <a:rPr lang="el-GR" dirty="0"/>
              <a:t>Πυρήνας: </a:t>
            </a:r>
            <a:r>
              <a:rPr lang="el-GR" dirty="0" err="1">
                <a:solidFill>
                  <a:srgbClr val="CC00CC"/>
                </a:solidFill>
              </a:rPr>
              <a:t>εκφυτικός</a:t>
            </a:r>
            <a:r>
              <a:rPr lang="el-GR" dirty="0"/>
              <a:t>: γαγγλιακή στιβάδα</a:t>
            </a:r>
          </a:p>
          <a:p>
            <a:pPr>
              <a:buFont typeface="Wingdings" pitchFamily="2" charset="2"/>
              <a:buNone/>
            </a:pPr>
            <a:endParaRPr lang="el-GR" dirty="0"/>
          </a:p>
          <a:p>
            <a:pPr>
              <a:buNone/>
            </a:pPr>
            <a:r>
              <a:rPr lang="el-GR" dirty="0"/>
              <a:t>αμφιβληστροειδούς : </a:t>
            </a:r>
            <a:endParaRPr lang="el-GR" dirty="0" smtClean="0"/>
          </a:p>
          <a:p>
            <a:pPr>
              <a:buNone/>
            </a:pPr>
            <a:endParaRPr lang="el-GR" dirty="0" smtClean="0">
              <a:solidFill>
                <a:srgbClr val="CC00CC"/>
              </a:solidFill>
            </a:endParaRPr>
          </a:p>
          <a:p>
            <a:pPr>
              <a:buNone/>
            </a:pPr>
            <a:r>
              <a:rPr lang="el-GR" dirty="0" err="1" smtClean="0">
                <a:solidFill>
                  <a:srgbClr val="CC00CC"/>
                </a:solidFill>
              </a:rPr>
              <a:t>γονατώδες</a:t>
            </a:r>
            <a:r>
              <a:rPr lang="el-GR" dirty="0" smtClean="0">
                <a:solidFill>
                  <a:srgbClr val="CC00CC"/>
                </a:solidFill>
              </a:rPr>
              <a:t> </a:t>
            </a:r>
            <a:r>
              <a:rPr lang="el-GR" dirty="0">
                <a:solidFill>
                  <a:srgbClr val="CC00CC"/>
                </a:solidFill>
              </a:rPr>
              <a:t>σώμα</a:t>
            </a:r>
            <a:r>
              <a:rPr lang="el-GR" dirty="0"/>
              <a:t> </a:t>
            </a:r>
          </a:p>
          <a:p>
            <a:pPr>
              <a:buFont typeface="Wingdings" pitchFamily="2" charset="2"/>
              <a:buNone/>
            </a:pPr>
            <a:r>
              <a:rPr lang="el-GR" dirty="0"/>
              <a:t>   </a:t>
            </a:r>
          </a:p>
          <a:p>
            <a:r>
              <a:rPr lang="el-GR" dirty="0"/>
              <a:t>φλοιός οπτικός (ινιακός λοβός)</a:t>
            </a:r>
          </a:p>
          <a:p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 i="1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572125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el-GR" dirty="0" smtClean="0"/>
              <a:t>     </a:t>
            </a:r>
            <a:r>
              <a:rPr lang="el-GR" sz="4000" dirty="0" smtClean="0"/>
              <a:t>Υποθάλαμος</a:t>
            </a:r>
            <a:endParaRPr lang="el-GR" sz="4000" dirty="0" smtClean="0"/>
          </a:p>
        </p:txBody>
      </p:sp>
      <p:pic>
        <p:nvPicPr>
          <p:cNvPr id="5124" name="5 - Εικόνα" descr="Hypothalamu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357430"/>
            <a:ext cx="493553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1975"/>
          </a:xfrm>
        </p:spPr>
        <p:txBody>
          <a:bodyPr/>
          <a:lstStyle/>
          <a:p>
            <a:pPr>
              <a:defRPr/>
            </a:pPr>
            <a:r>
              <a:rPr lang="el-GR" sz="28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Υποθάλαμος, Υπόφυση</a:t>
            </a:r>
          </a:p>
        </p:txBody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8686800" cy="5257800"/>
          </a:xfrm>
        </p:spPr>
        <p:txBody>
          <a:bodyPr/>
          <a:lstStyle/>
          <a:p>
            <a:pPr>
              <a:defRPr/>
            </a:pPr>
            <a:endParaRPr lang="el-GR" dirty="0" smtClean="0"/>
          </a:p>
        </p:txBody>
      </p:sp>
      <p:pic>
        <p:nvPicPr>
          <p:cNvPr id="6148" name="Picture 4" descr="Υποθάλαμος-Υπόφυση,Επίφυσ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7500958" cy="600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24975" cy="1844675"/>
          </a:xfrm>
          <a:noFill/>
        </p:spPr>
        <p:txBody>
          <a:bodyPr/>
          <a:lstStyle/>
          <a:p>
            <a:r>
              <a:rPr lang="el-GR" sz="3200" b="1" u="sng" dirty="0" smtClean="0">
                <a:effectLst/>
              </a:rPr>
              <a:t>ΥΠΟΘΑΛΑΜΟΣ</a:t>
            </a:r>
            <a:r>
              <a:rPr lang="el-GR" sz="3200" dirty="0" smtClean="0">
                <a:effectLst/>
              </a:rPr>
              <a:t/>
            </a:r>
            <a:br>
              <a:rPr lang="el-GR" sz="3200" dirty="0" smtClean="0">
                <a:effectLst/>
              </a:rPr>
            </a:br>
            <a:endParaRPr lang="el-GR" sz="3200" dirty="0" smtClean="0">
              <a:effectLst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9144000" cy="5157787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l-GR" sz="2800" smtClean="0">
                <a:effectLst/>
              </a:rPr>
              <a:t>Διαθέτει 12 ζεύγη πυρήνων εκατέρωθεν της 3</a:t>
            </a:r>
            <a:r>
              <a:rPr lang="el-GR" sz="2800" baseline="30000" smtClean="0">
                <a:effectLst/>
              </a:rPr>
              <a:t>ης</a:t>
            </a:r>
            <a:r>
              <a:rPr lang="el-GR" sz="2800" smtClean="0">
                <a:effectLst/>
              </a:rPr>
              <a:t> κοιλίας και έναν από κάτω της (τοξοειδής)</a:t>
            </a:r>
          </a:p>
          <a:p>
            <a:pPr>
              <a:lnSpc>
                <a:spcPct val="80000"/>
              </a:lnSpc>
            </a:pPr>
            <a:r>
              <a:rPr lang="el-GR" sz="2800" smtClean="0">
                <a:effectLst/>
              </a:rPr>
              <a:t>Δέχεται κάθε είδους αισθητικές πληροφορίες</a:t>
            </a:r>
          </a:p>
          <a:p>
            <a:pPr>
              <a:lnSpc>
                <a:spcPct val="80000"/>
              </a:lnSpc>
            </a:pPr>
            <a:r>
              <a:rPr lang="el-GR" sz="2800" smtClean="0">
                <a:effectLst/>
              </a:rPr>
              <a:t>Δέχεται από το αίμα και το ΕΝΥ πληροφορίες φυσικές (θερμοκρασία, οσμωτικότητα κλπ), (βιο)χημικές, ανοσολογικές, ορμονικές κλπ</a:t>
            </a:r>
          </a:p>
          <a:p>
            <a:pPr>
              <a:lnSpc>
                <a:spcPct val="80000"/>
              </a:lnSpc>
            </a:pPr>
            <a:r>
              <a:rPr lang="el-GR" sz="2800" smtClean="0">
                <a:effectLst/>
              </a:rPr>
              <a:t>Κάθε πυρήνας έχει εξειδικευμένες ομάδες νευρώνων για περισσότερες από 1 λειτουργίες </a:t>
            </a:r>
          </a:p>
          <a:p>
            <a:pPr>
              <a:lnSpc>
                <a:spcPct val="80000"/>
              </a:lnSpc>
            </a:pPr>
            <a:r>
              <a:rPr lang="el-GR" sz="2800" smtClean="0">
                <a:effectLst/>
              </a:rPr>
              <a:t>Οι πυρήνες επιδρούν και μεταξύ τους</a:t>
            </a:r>
          </a:p>
          <a:p>
            <a:pPr>
              <a:lnSpc>
                <a:spcPct val="80000"/>
              </a:lnSpc>
            </a:pPr>
            <a:r>
              <a:rPr lang="el-GR" sz="2800" smtClean="0">
                <a:effectLst/>
              </a:rPr>
              <a:t>Δίνει εντολές στο ΣΝΣ και το ΠΝΣ</a:t>
            </a:r>
          </a:p>
          <a:p>
            <a:pPr>
              <a:lnSpc>
                <a:spcPct val="80000"/>
              </a:lnSpc>
            </a:pPr>
            <a:r>
              <a:rPr lang="el-GR" sz="2800" smtClean="0">
                <a:effectLst/>
              </a:rPr>
              <a:t>Παράγει ορμόνες με αυτοτελή δράση , καθώς και ορμόνες που ρυθμίζουν την έκκριση άλλων ορμονών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928670"/>
            <a:ext cx="8143932" cy="4648200"/>
          </a:xfrm>
          <a:noFill/>
        </p:spPr>
        <p:txBody>
          <a:bodyPr>
            <a:normAutofit/>
          </a:bodyPr>
          <a:lstStyle/>
          <a:p>
            <a:pPr marL="365125" indent="-4763" algn="just">
              <a:buFont typeface="Wingdings" pitchFamily="2" charset="2"/>
              <a:buNone/>
            </a:pPr>
            <a:r>
              <a:rPr lang="el-GR" sz="3200" dirty="0" smtClean="0"/>
              <a:t>Ποια </a:t>
            </a:r>
            <a:r>
              <a:rPr lang="el-GR" sz="3200" dirty="0" smtClean="0"/>
              <a:t>είναι η Οδός</a:t>
            </a:r>
            <a:r>
              <a:rPr lang="el-GR" sz="3200" dirty="0" smtClean="0">
                <a:effectLst/>
              </a:rPr>
              <a:t> </a:t>
            </a:r>
            <a:r>
              <a:rPr lang="el-GR" sz="3200" dirty="0" smtClean="0">
                <a:effectLst/>
              </a:rPr>
              <a:t>δια της οποίας </a:t>
            </a:r>
            <a:r>
              <a:rPr lang="el-GR" sz="3200" dirty="0" smtClean="0">
                <a:effectLst/>
              </a:rPr>
              <a:t>ο Υποθάλαμος καθοδηγεί το Συμπαθητικό </a:t>
            </a:r>
            <a:r>
              <a:rPr lang="el-GR" sz="3200" dirty="0" smtClean="0">
                <a:effectLst/>
              </a:rPr>
              <a:t>και το Παρασυμπαθητικό </a:t>
            </a:r>
            <a:r>
              <a:rPr lang="el-GR" sz="3200" dirty="0" smtClean="0">
                <a:effectLst/>
              </a:rPr>
              <a:t>ΝΣ ;</a:t>
            </a:r>
            <a:endParaRPr lang="el-GR" sz="3200" dirty="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572000" cy="1981200"/>
          </a:xfrm>
          <a:noFill/>
        </p:spPr>
        <p:txBody>
          <a:bodyPr/>
          <a:lstStyle/>
          <a:p>
            <a:r>
              <a:rPr lang="el-GR" sz="3200" u="sng" smtClean="0">
                <a:effectLst/>
              </a:rPr>
              <a:t>Δεν</a:t>
            </a:r>
            <a:r>
              <a:rPr lang="el-GR" sz="3200" smtClean="0">
                <a:effectLst/>
              </a:rPr>
              <a:t> είναι</a:t>
            </a:r>
            <a:br>
              <a:rPr lang="el-GR" sz="3200" smtClean="0">
                <a:effectLst/>
              </a:rPr>
            </a:br>
            <a:r>
              <a:rPr lang="el-GR" sz="3200" smtClean="0">
                <a:effectLst/>
              </a:rPr>
              <a:t>η Φλοιονωτιαία και η Φλοιοπυρηνική Οδός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05000"/>
            <a:ext cx="4724400" cy="4953000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sz="2200" dirty="0" smtClean="0">
                <a:effectLst/>
              </a:rPr>
              <a:t>Σημειώνουμε την </a:t>
            </a:r>
            <a:r>
              <a:rPr lang="el-GR" sz="2200" dirty="0" err="1" smtClean="0">
                <a:effectLst/>
              </a:rPr>
              <a:t>αμφοτερόπλευρη</a:t>
            </a:r>
            <a:endParaRPr lang="el-GR" sz="2200" dirty="0" smtClean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el-GR" sz="2200" dirty="0" smtClean="0">
                <a:effectLst/>
              </a:rPr>
              <a:t>κατάληξη στους κινητικούς πυρήνες</a:t>
            </a:r>
          </a:p>
          <a:p>
            <a:pPr>
              <a:buFont typeface="Wingdings" pitchFamily="2" charset="2"/>
              <a:buNone/>
            </a:pPr>
            <a:r>
              <a:rPr lang="el-GR" sz="2200" dirty="0" smtClean="0">
                <a:effectLst/>
              </a:rPr>
              <a:t>των συζυγιών</a:t>
            </a:r>
            <a:r>
              <a:rPr lang="en-US" sz="2200" dirty="0" smtClean="0">
                <a:effectLst/>
              </a:rPr>
              <a:t>:</a:t>
            </a:r>
          </a:p>
          <a:p>
            <a:r>
              <a:rPr lang="el-GR" sz="2200" dirty="0" err="1" smtClean="0">
                <a:effectLst/>
              </a:rPr>
              <a:t>Οφθαλμοκινητικού</a:t>
            </a:r>
            <a:r>
              <a:rPr lang="el-GR" sz="2200" dirty="0" smtClean="0">
                <a:effectLst/>
              </a:rPr>
              <a:t> (ΙΙΙ)</a:t>
            </a:r>
          </a:p>
          <a:p>
            <a:r>
              <a:rPr lang="el-GR" sz="2200" dirty="0" smtClean="0">
                <a:effectLst/>
              </a:rPr>
              <a:t>Τριδύμου (</a:t>
            </a:r>
            <a:r>
              <a:rPr lang="en-US" sz="2200" dirty="0" smtClean="0">
                <a:effectLst/>
              </a:rPr>
              <a:t>V)</a:t>
            </a:r>
          </a:p>
          <a:p>
            <a:r>
              <a:rPr lang="el-GR" sz="2200" dirty="0" smtClean="0">
                <a:effectLst/>
              </a:rPr>
              <a:t>Προσωπικού </a:t>
            </a:r>
            <a:r>
              <a:rPr lang="en-US" sz="2200" dirty="0" smtClean="0">
                <a:effectLst/>
              </a:rPr>
              <a:t>(VII) </a:t>
            </a:r>
            <a:r>
              <a:rPr lang="el-GR" sz="2200" dirty="0" smtClean="0">
                <a:effectLst/>
              </a:rPr>
              <a:t>κάτω μοίρα, μετωπιαίοι μιμικοί μύες</a:t>
            </a:r>
          </a:p>
          <a:p>
            <a:r>
              <a:rPr lang="el-GR" sz="2200" dirty="0" err="1" smtClean="0">
                <a:effectLst/>
              </a:rPr>
              <a:t>Πνευμονογαστρικού</a:t>
            </a:r>
            <a:r>
              <a:rPr lang="el-GR" sz="2200" dirty="0" smtClean="0">
                <a:effectLst/>
              </a:rPr>
              <a:t> (Χ)</a:t>
            </a:r>
          </a:p>
          <a:p>
            <a:endParaRPr lang="el-GR" sz="2200" dirty="0" smtClean="0">
              <a:effectLst/>
            </a:endParaRPr>
          </a:p>
        </p:txBody>
      </p:sp>
      <p:pic>
        <p:nvPicPr>
          <p:cNvPr id="13316" name="Picture 6" descr="F:\ANATOMIA\Εικόνες\Autonomous\Φλοιοπυρηνική οδός.JPG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86314" y="357166"/>
            <a:ext cx="3938802" cy="60817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648200" cy="1066800"/>
          </a:xfrm>
          <a:noFill/>
        </p:spPr>
        <p:txBody>
          <a:bodyPr/>
          <a:lstStyle/>
          <a:p>
            <a:r>
              <a:rPr lang="el-GR" sz="3200" u="sng" smtClean="0">
                <a:effectLst/>
              </a:rPr>
              <a:t>Δεν</a:t>
            </a:r>
            <a:r>
              <a:rPr lang="el-GR" sz="3200" smtClean="0">
                <a:effectLst/>
              </a:rPr>
              <a:t> είναι η</a:t>
            </a:r>
            <a:br>
              <a:rPr lang="el-GR" sz="3200" smtClean="0">
                <a:effectLst/>
              </a:rPr>
            </a:br>
            <a:r>
              <a:rPr lang="el-GR" sz="3200" smtClean="0">
                <a:effectLst/>
              </a:rPr>
              <a:t>Έσω Επιμήκης Δεσμιδα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90600"/>
            <a:ext cx="4648200" cy="5867400"/>
          </a:xfrm>
          <a:noFill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i="1" dirty="0" smtClean="0">
                <a:effectLst/>
              </a:rPr>
              <a:t>Συνδέει διάφορους πυρήνες του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i="1" dirty="0" smtClean="0">
                <a:effectLst/>
              </a:rPr>
              <a:t>εγκεφαλικού στελέχους και πυρήνες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i="1" dirty="0" smtClean="0">
                <a:effectLst/>
              </a:rPr>
              <a:t>προσθίων κεράτων (4) Αυχενικών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i="1" dirty="0" smtClean="0">
                <a:effectLst/>
              </a:rPr>
              <a:t> </a:t>
            </a:r>
            <a:r>
              <a:rPr lang="el-GR" sz="2200" i="1" dirty="0" err="1" smtClean="0">
                <a:effectLst/>
              </a:rPr>
              <a:t>Νευροτομίων</a:t>
            </a:r>
            <a:r>
              <a:rPr lang="el-GR" sz="2200" i="1" dirty="0" smtClean="0">
                <a:effectLst/>
              </a:rPr>
              <a:t> (</a:t>
            </a:r>
            <a:r>
              <a:rPr lang="el-GR" sz="2200" i="1" dirty="0" err="1" smtClean="0">
                <a:effectLst/>
              </a:rPr>
              <a:t>οφθαλμοκινητικοί</a:t>
            </a:r>
            <a:r>
              <a:rPr lang="el-GR" sz="2200" i="1" dirty="0" smtClean="0">
                <a:effectLst/>
              </a:rPr>
              <a:t>-τραχηλικοί μύες)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 smtClean="0">
                <a:effectLst/>
              </a:rPr>
              <a:t>1-2-3-5</a:t>
            </a:r>
            <a:r>
              <a:rPr lang="en-US" sz="2000" dirty="0" smtClean="0">
                <a:effectLst/>
              </a:rPr>
              <a:t>:</a:t>
            </a:r>
            <a:r>
              <a:rPr lang="el-GR" sz="2000" dirty="0" smtClean="0">
                <a:effectLst/>
              </a:rPr>
              <a:t> Έξω-Έσω-Κάτω-Άνω </a:t>
            </a:r>
            <a:r>
              <a:rPr lang="el-GR" sz="2000" dirty="0" err="1" smtClean="0">
                <a:effectLst/>
              </a:rPr>
              <a:t>Αιθουσαίοι</a:t>
            </a:r>
            <a:r>
              <a:rPr lang="el-GR" sz="2000" dirty="0" smtClean="0">
                <a:effectLst/>
              </a:rPr>
              <a:t> πυρήνες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 smtClean="0">
                <a:effectLst/>
              </a:rPr>
              <a:t>6</a:t>
            </a:r>
            <a:r>
              <a:rPr lang="en-US" sz="2000" dirty="0" smtClean="0">
                <a:effectLst/>
              </a:rPr>
              <a:t>:</a:t>
            </a:r>
            <a:r>
              <a:rPr lang="el-GR" sz="2000" dirty="0" smtClean="0">
                <a:effectLst/>
              </a:rPr>
              <a:t> Πυρήνας </a:t>
            </a:r>
            <a:r>
              <a:rPr lang="el-GR" sz="2000" dirty="0" err="1" smtClean="0">
                <a:effectLst/>
              </a:rPr>
              <a:t>Τροχιλιακού</a:t>
            </a:r>
            <a:endParaRPr lang="el-GR" sz="2000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 smtClean="0">
                <a:effectLst/>
              </a:rPr>
              <a:t>7</a:t>
            </a:r>
            <a:r>
              <a:rPr lang="en-US" sz="2000" dirty="0" smtClean="0">
                <a:effectLst/>
              </a:rPr>
              <a:t>: </a:t>
            </a:r>
            <a:r>
              <a:rPr lang="el-GR" sz="2000" dirty="0" smtClean="0">
                <a:effectLst/>
              </a:rPr>
              <a:t>Πυρήνας </a:t>
            </a:r>
            <a:r>
              <a:rPr lang="el-GR" sz="2000" dirty="0" err="1" smtClean="0">
                <a:effectLst/>
              </a:rPr>
              <a:t>Οφθαλμοκινητικού</a:t>
            </a:r>
            <a:endParaRPr lang="el-GR" sz="2000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 smtClean="0">
                <a:effectLst/>
              </a:rPr>
              <a:t>8</a:t>
            </a:r>
            <a:r>
              <a:rPr lang="en-US" sz="2000" dirty="0" smtClean="0">
                <a:effectLst/>
              </a:rPr>
              <a:t>:</a:t>
            </a:r>
            <a:r>
              <a:rPr lang="el-GR" sz="2000" dirty="0" smtClean="0">
                <a:effectLst/>
              </a:rPr>
              <a:t> Πυρήνας του </a:t>
            </a:r>
            <a:r>
              <a:rPr lang="en-US" sz="2000" dirty="0" err="1" smtClean="0">
                <a:effectLst/>
              </a:rPr>
              <a:t>Cajal</a:t>
            </a:r>
            <a:r>
              <a:rPr lang="el-GR" sz="2000" dirty="0" smtClean="0">
                <a:effectLst/>
              </a:rPr>
              <a:t> («διάμεσος»)</a:t>
            </a:r>
            <a:endParaRPr lang="en-US" sz="2000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>
                <a:effectLst/>
              </a:rPr>
              <a:t>9: </a:t>
            </a:r>
            <a:r>
              <a:rPr lang="el-GR" sz="2000" dirty="0" smtClean="0">
                <a:effectLst/>
              </a:rPr>
              <a:t>Πυρήνας του </a:t>
            </a:r>
            <a:r>
              <a:rPr lang="en-US" sz="2000" dirty="0" err="1" smtClean="0">
                <a:effectLst/>
              </a:rPr>
              <a:t>Darkshevitch</a:t>
            </a:r>
            <a:endParaRPr lang="en-US" sz="2000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>
                <a:effectLst/>
              </a:rPr>
              <a:t>10: </a:t>
            </a:r>
            <a:r>
              <a:rPr lang="el-GR" sz="2000" dirty="0" smtClean="0">
                <a:effectLst/>
              </a:rPr>
              <a:t>Οπίσθιος Σύνδεσμος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 smtClean="0">
                <a:effectLst/>
              </a:rPr>
              <a:t>11</a:t>
            </a:r>
            <a:r>
              <a:rPr lang="en-US" sz="2000" dirty="0" smtClean="0">
                <a:effectLst/>
              </a:rPr>
              <a:t>:</a:t>
            </a:r>
            <a:r>
              <a:rPr lang="el-GR" sz="2000" dirty="0" smtClean="0">
                <a:effectLst/>
              </a:rPr>
              <a:t> </a:t>
            </a:r>
            <a:r>
              <a:rPr lang="el-GR" sz="2000" dirty="0" err="1" smtClean="0">
                <a:effectLst/>
              </a:rPr>
              <a:t>Διαμεσονωτιαίο</a:t>
            </a:r>
            <a:r>
              <a:rPr lang="el-GR" sz="2000" dirty="0" smtClean="0">
                <a:effectLst/>
              </a:rPr>
              <a:t> δεμάτιο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 smtClean="0">
                <a:effectLst/>
              </a:rPr>
              <a:t>12</a:t>
            </a:r>
            <a:r>
              <a:rPr lang="en-US" sz="2000" dirty="0" smtClean="0">
                <a:effectLst/>
              </a:rPr>
              <a:t>:</a:t>
            </a:r>
            <a:r>
              <a:rPr lang="el-GR" sz="2000" dirty="0" smtClean="0">
                <a:effectLst/>
              </a:rPr>
              <a:t> Πυρήνας του Προσωπικού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 smtClean="0">
                <a:effectLst/>
              </a:rPr>
              <a:t>13</a:t>
            </a:r>
            <a:r>
              <a:rPr lang="en-US" sz="2000" dirty="0" smtClean="0">
                <a:effectLst/>
              </a:rPr>
              <a:t>: </a:t>
            </a:r>
            <a:r>
              <a:rPr lang="el-GR" sz="2000" dirty="0" smtClean="0">
                <a:effectLst/>
              </a:rPr>
              <a:t>Κινητικός πυρήνας Τριδύμου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 smtClean="0">
                <a:effectLst/>
              </a:rPr>
              <a:t>14</a:t>
            </a:r>
            <a:r>
              <a:rPr lang="en-US" sz="2000" dirty="0" smtClean="0">
                <a:effectLst/>
              </a:rPr>
              <a:t>: </a:t>
            </a:r>
            <a:r>
              <a:rPr lang="el-GR" sz="2000" dirty="0" smtClean="0">
                <a:effectLst/>
              </a:rPr>
              <a:t>Πυρήνας του Υπογλωσσίου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 smtClean="0">
                <a:effectLst/>
              </a:rPr>
              <a:t>15</a:t>
            </a:r>
            <a:r>
              <a:rPr lang="en-US" sz="2000" dirty="0" smtClean="0">
                <a:effectLst/>
              </a:rPr>
              <a:t>: </a:t>
            </a:r>
            <a:r>
              <a:rPr lang="el-GR" sz="2000" dirty="0" smtClean="0">
                <a:effectLst/>
              </a:rPr>
              <a:t>Μεικτός Πυρήνας</a:t>
            </a:r>
          </a:p>
        </p:txBody>
      </p:sp>
      <p:pic>
        <p:nvPicPr>
          <p:cNvPr id="14340" name="Picture 7" descr="F:\ANATOMIA\Εικόνες\Έσω επιμήκης δεσμίδα.JPG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86314" y="214290"/>
            <a:ext cx="4135947" cy="64293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648200" cy="1066800"/>
          </a:xfrm>
          <a:noFill/>
        </p:spPr>
        <p:txBody>
          <a:bodyPr/>
          <a:lstStyle/>
          <a:p>
            <a:r>
              <a:rPr lang="el-GR" sz="2600" u="sng" smtClean="0">
                <a:effectLst/>
              </a:rPr>
              <a:t>Δεν</a:t>
            </a:r>
            <a:r>
              <a:rPr lang="el-GR" sz="2600" smtClean="0">
                <a:effectLst/>
              </a:rPr>
              <a:t> είναι η</a:t>
            </a:r>
            <a:br>
              <a:rPr lang="el-GR" sz="2600" smtClean="0">
                <a:effectLst/>
              </a:rPr>
            </a:br>
            <a:r>
              <a:rPr lang="el-GR" sz="2600" smtClean="0">
                <a:effectLst/>
              </a:rPr>
              <a:t>Κεντρική Καλυπτρική Δεσμίδα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4419600" cy="5791200"/>
          </a:xfrm>
          <a:noFill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i="1" smtClean="0">
                <a:effectLst/>
              </a:rPr>
              <a:t>Σημαντική οδός εξωπυραμιδικού συστήματος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l-GR" sz="220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1</a:t>
            </a:r>
            <a:r>
              <a:rPr lang="en-US" sz="2200" smtClean="0">
                <a:effectLst/>
              </a:rPr>
              <a:t>:</a:t>
            </a:r>
            <a:r>
              <a:rPr lang="el-GR" sz="2200" smtClean="0">
                <a:effectLst/>
              </a:rPr>
              <a:t> Κάτω Ελαϊκός Πυρήνας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2</a:t>
            </a:r>
            <a:r>
              <a:rPr lang="en-US" sz="2200" smtClean="0">
                <a:effectLst/>
              </a:rPr>
              <a:t>:</a:t>
            </a:r>
            <a:r>
              <a:rPr lang="el-GR" sz="2200" smtClean="0">
                <a:effectLst/>
              </a:rPr>
              <a:t> Ίνες δικτυωτού Σχηματισμού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3</a:t>
            </a:r>
            <a:r>
              <a:rPr lang="en-US" sz="2200" smtClean="0">
                <a:effectLst/>
              </a:rPr>
              <a:t>:</a:t>
            </a:r>
            <a:r>
              <a:rPr lang="el-GR" sz="2200" smtClean="0">
                <a:effectLst/>
              </a:rPr>
              <a:t> Ωχροελαϊκό δεμάτιο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4</a:t>
            </a:r>
            <a:r>
              <a:rPr lang="en-US" sz="2200" smtClean="0">
                <a:effectLst/>
              </a:rPr>
              <a:t>:</a:t>
            </a:r>
            <a:r>
              <a:rPr lang="el-GR" sz="2200" smtClean="0">
                <a:effectLst/>
              </a:rPr>
              <a:t> Στέλεχος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200" smtClean="0">
                <a:effectLst/>
              </a:rPr>
              <a:t>5: </a:t>
            </a:r>
            <a:r>
              <a:rPr lang="el-GR" sz="2200" smtClean="0">
                <a:effectLst/>
              </a:rPr>
              <a:t>Ωχρά Σφαίρα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6</a:t>
            </a:r>
            <a:r>
              <a:rPr lang="en-US" sz="2200" smtClean="0">
                <a:effectLst/>
              </a:rPr>
              <a:t>:</a:t>
            </a:r>
            <a:r>
              <a:rPr lang="el-GR" sz="2200" smtClean="0">
                <a:effectLst/>
              </a:rPr>
              <a:t> Φακοειδής αγκύλη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7</a:t>
            </a:r>
            <a:r>
              <a:rPr lang="en-US" sz="2200" smtClean="0">
                <a:effectLst/>
              </a:rPr>
              <a:t>:</a:t>
            </a:r>
            <a:r>
              <a:rPr lang="el-GR" sz="2200" smtClean="0">
                <a:effectLst/>
              </a:rPr>
              <a:t> Ερυθρός πυρήνας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8</a:t>
            </a:r>
            <a:r>
              <a:rPr lang="en-US" sz="2200" smtClean="0">
                <a:effectLst/>
              </a:rPr>
              <a:t>:</a:t>
            </a:r>
            <a:r>
              <a:rPr lang="el-GR" sz="2200" smtClean="0">
                <a:effectLst/>
              </a:rPr>
              <a:t> Αβέβαιη Ζώνη </a:t>
            </a:r>
            <a:r>
              <a:rPr lang="el-GR" sz="1700" smtClean="0">
                <a:effectLst/>
              </a:rPr>
              <a:t>(υποθαλάμιας χώρας)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9</a:t>
            </a:r>
            <a:r>
              <a:rPr lang="en-US" sz="2200" smtClean="0">
                <a:effectLst/>
              </a:rPr>
              <a:t>:</a:t>
            </a:r>
            <a:r>
              <a:rPr lang="el-GR" sz="2400" smtClean="0">
                <a:effectLst/>
              </a:rPr>
              <a:t> </a:t>
            </a:r>
            <a:r>
              <a:rPr lang="el-GR" sz="2200" smtClean="0">
                <a:effectLst/>
              </a:rPr>
              <a:t>Ερυθροελαϊκό δεμάτιο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10</a:t>
            </a:r>
            <a:r>
              <a:rPr lang="en-US" sz="2200" smtClean="0">
                <a:effectLst/>
              </a:rPr>
              <a:t>:</a:t>
            </a:r>
            <a:r>
              <a:rPr lang="el-GR" sz="2400" smtClean="0">
                <a:effectLst/>
              </a:rPr>
              <a:t> </a:t>
            </a:r>
            <a:r>
              <a:rPr lang="el-GR" sz="2200" smtClean="0">
                <a:effectLst/>
              </a:rPr>
              <a:t>Δικτυωτοελαϊκό δεμάτιο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11</a:t>
            </a:r>
            <a:r>
              <a:rPr lang="en-US" sz="2200" smtClean="0">
                <a:effectLst/>
              </a:rPr>
              <a:t>:</a:t>
            </a:r>
            <a:r>
              <a:rPr lang="el-GR" sz="2200" smtClean="0">
                <a:effectLst/>
              </a:rPr>
              <a:t> Κεντρική Φαιά Ουσία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200" smtClean="0">
                <a:effectLst/>
              </a:rPr>
              <a:t>12</a:t>
            </a:r>
            <a:r>
              <a:rPr lang="en-US" sz="2200" smtClean="0">
                <a:effectLst/>
              </a:rPr>
              <a:t>:</a:t>
            </a:r>
            <a:r>
              <a:rPr lang="el-GR" sz="2200" smtClean="0">
                <a:effectLst/>
              </a:rPr>
              <a:t> Ελαιοπαρεγκεφαλιδικές ίνες</a:t>
            </a:r>
            <a:endParaRPr lang="el-GR" sz="2400" smtClean="0">
              <a:effectLst/>
            </a:endParaRPr>
          </a:p>
        </p:txBody>
      </p:sp>
      <p:pic>
        <p:nvPicPr>
          <p:cNvPr id="15364" name="Picture 11" descr="F:\ANATOMIA\Εικόνες\Autonomous\Κεντρική καλυπτρική δεσμίδα.JPG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43504" y="642918"/>
            <a:ext cx="3282941" cy="51302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l-GR" sz="36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Είναι η Ραχιαία Επιμήκης Δεσμίδα!</a:t>
            </a:r>
            <a:br>
              <a:rPr lang="el-GR" sz="3600" dirty="0" smtClean="0">
                <a:solidFill>
                  <a:schemeClr val="bg2">
                    <a:lumMod val="50000"/>
                  </a:schemeClr>
                </a:solidFill>
                <a:effectLst/>
              </a:rPr>
            </a:br>
            <a:endParaRPr lang="el-GR" sz="3600" dirty="0" smtClean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09600"/>
            <a:ext cx="4495800" cy="6248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l-GR" sz="2200" dirty="0" smtClean="0"/>
              <a:t>Είναι η οδός, δια της οποίας ο Υποθάλαμος καθοδηγεί το ΣΝΣ και το ΠΝΣ</a:t>
            </a:r>
          </a:p>
          <a:p>
            <a:pPr>
              <a:lnSpc>
                <a:spcPct val="90000"/>
              </a:lnSpc>
              <a:defRPr/>
            </a:pPr>
            <a:r>
              <a:rPr lang="el-GR" sz="2200" dirty="0" smtClean="0"/>
              <a:t>Πορεύεται υπό το επένδυμα του υδραγωγού και της τετάρτης κοιλίας</a:t>
            </a:r>
          </a:p>
          <a:p>
            <a:pPr>
              <a:lnSpc>
                <a:spcPct val="90000"/>
              </a:lnSpc>
              <a:defRPr/>
            </a:pPr>
            <a:r>
              <a:rPr lang="el-GR" sz="2200" dirty="0" smtClean="0"/>
              <a:t>Συνδέεται με τους </a:t>
            </a:r>
            <a:r>
              <a:rPr lang="el-GR" sz="2200" dirty="0" err="1" smtClean="0"/>
              <a:t>Παρασυμπα</a:t>
            </a:r>
            <a:r>
              <a:rPr lang="el-GR" sz="2200" dirty="0" smtClean="0"/>
              <a:t>-</a:t>
            </a:r>
            <a:r>
              <a:rPr lang="el-GR" sz="2200" dirty="0" err="1" smtClean="0"/>
              <a:t>θητικούς</a:t>
            </a:r>
            <a:r>
              <a:rPr lang="el-GR" sz="2200" dirty="0" smtClean="0"/>
              <a:t> Πυρήνες στο Στέλεχος</a:t>
            </a:r>
          </a:p>
          <a:p>
            <a:pPr>
              <a:lnSpc>
                <a:spcPct val="90000"/>
              </a:lnSpc>
              <a:defRPr/>
            </a:pPr>
            <a:r>
              <a:rPr lang="el-GR" sz="2200" dirty="0" smtClean="0"/>
              <a:t>Στον προμήκη διασπάται και συνεχίζει στην πλάγια δέσμη του Νωτιαίου Μυελού </a:t>
            </a:r>
            <a:r>
              <a:rPr lang="en-US" sz="2200" dirty="0" smtClean="0"/>
              <a:t>(12) </a:t>
            </a:r>
            <a:r>
              <a:rPr lang="el-GR" sz="2200" dirty="0" smtClean="0"/>
              <a:t>για σύνδεση με Συμπαθητικούς Πυρήνες (πλάγια κέρατα Α8-Ο2)</a:t>
            </a:r>
          </a:p>
          <a:p>
            <a:pPr>
              <a:lnSpc>
                <a:spcPct val="90000"/>
              </a:lnSpc>
              <a:defRPr/>
            </a:pPr>
            <a:r>
              <a:rPr lang="el-GR" sz="2200" dirty="0" smtClean="0"/>
              <a:t>Γύρω από τον Κεντρικό Σωλήνα του Νωτιαίου Μυελού </a:t>
            </a:r>
            <a:r>
              <a:rPr lang="en-US" sz="2200" dirty="0" smtClean="0"/>
              <a:t>(11) </a:t>
            </a:r>
            <a:r>
              <a:rPr lang="el-GR" sz="2200" dirty="0" smtClean="0"/>
              <a:t>κατέρχεται για σύνδεση με τους Ιερούς Πυρήνες του Παρασυμπαθητικού (Ι2-Ι4)</a:t>
            </a:r>
          </a:p>
        </p:txBody>
      </p:sp>
      <p:pic>
        <p:nvPicPr>
          <p:cNvPr id="16388" name="Picture 8" descr="F:\ANATOMIA\Εικόνες\Autonomous\Κατερχόμενες στο ΝΜ ίνες του ΑΝΣ.JPG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357818" y="4357694"/>
            <a:ext cx="2786082" cy="2191828"/>
          </a:xfrm>
        </p:spPr>
      </p:pic>
      <p:pic>
        <p:nvPicPr>
          <p:cNvPr id="16389" name="Picture 9" descr="F:\ANATOMIA\Εικόνες\Autonomous\Ραχιαία Επιμήκης Δεσμίδα (πλάγια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22631" y="1278106"/>
            <a:ext cx="362782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l-GR" sz="2800" b="1" dirty="0" smtClean="0">
                <a:solidFill>
                  <a:schemeClr val="bg2">
                    <a:lumMod val="50000"/>
                  </a:schemeClr>
                </a:solidFill>
              </a:rPr>
              <a:t>Ραχιαία  Επιμήκης  Δεσμίδα 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l-GR" sz="2400" dirty="0" smtClean="0">
                <a:solidFill>
                  <a:schemeClr val="bg2">
                    <a:lumMod val="50000"/>
                  </a:schemeClr>
                </a:solidFill>
              </a:rPr>
              <a:t>(περαιτέρω χαρακτηριστικά και λειτουργίες)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el-GR" sz="28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el-GR" sz="2000" smtClean="0"/>
          </a:p>
          <a:p>
            <a:pPr>
              <a:defRPr/>
            </a:pPr>
            <a:r>
              <a:rPr lang="el-GR" sz="2200" smtClean="0"/>
              <a:t>Συνδέεται με την περί τον υδραγωγό φαιά ουσία (για ρύθμιση της αντίληψης του πόνου)</a:t>
            </a:r>
          </a:p>
          <a:p>
            <a:pPr>
              <a:defRPr/>
            </a:pPr>
            <a:r>
              <a:rPr lang="el-GR" sz="2200" smtClean="0"/>
              <a:t>Συνδέεται με την Κοιλιακή Καλυπτρική Περιοχή (έκκριση Ντοπαμίνης)</a:t>
            </a:r>
          </a:p>
          <a:p>
            <a:pPr>
              <a:defRPr/>
            </a:pPr>
            <a:r>
              <a:rPr lang="el-GR" sz="2200" smtClean="0"/>
              <a:t>Συνδέεται με τα κέντρα του Δικτυωτού Σχηματισμού στο Στέλεχος για ρύθμιση της αναπνοής, καρδιακού ρυθμού, αρτηριακής πίεσης</a:t>
            </a:r>
          </a:p>
          <a:p>
            <a:pPr>
              <a:defRPr/>
            </a:pPr>
            <a:r>
              <a:rPr lang="el-GR" sz="2200" smtClean="0"/>
              <a:t>Συνδέεται με κινητικούς πυρήνες τριδύμου, υπογλωσσίου (αντανα-κλαστικές κινήσεις μασητηρίων και γλώσσας από γευστικά ερεθίσματα) </a:t>
            </a:r>
          </a:p>
          <a:p>
            <a:pPr>
              <a:defRPr/>
            </a:pPr>
            <a:r>
              <a:rPr lang="el-GR" sz="2200" smtClean="0"/>
              <a:t>Άγει οσφρητικές (από μεσοσκελιαίο π.,κεντρικό καλυπτρικό π.) προς Υποθάλαμο</a:t>
            </a:r>
          </a:p>
          <a:p>
            <a:pPr>
              <a:defRPr/>
            </a:pPr>
            <a:r>
              <a:rPr lang="el-GR" sz="2200" smtClean="0"/>
              <a:t>Άγει γευστικές (από μονήρη π., κεντρικό καλυπτρικό π.) προς Υ/Θ </a:t>
            </a:r>
            <a:endParaRPr lang="en-US" sz="2200" smtClean="0"/>
          </a:p>
          <a:p>
            <a:pPr>
              <a:defRPr/>
            </a:pPr>
            <a:r>
              <a:rPr lang="el-GR" sz="2200" smtClean="0"/>
              <a:t>Άγει σεροτονινεργικές ίνες από πυρήνες της ραφής προς Υποθάλαμο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200" smtClean="0"/>
              <a:t>    (για κιρκάδιο ρυθμό και έλεγχο πρόσληψης τροφής)</a:t>
            </a:r>
          </a:p>
          <a:p>
            <a:pPr>
              <a:defRPr/>
            </a:pPr>
            <a:endParaRPr lang="el-GR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19800" cy="990600"/>
          </a:xfrm>
          <a:noFill/>
        </p:spPr>
        <p:txBody>
          <a:bodyPr/>
          <a:lstStyle/>
          <a:p>
            <a:r>
              <a:rPr lang="en-US" sz="2600" smtClean="0">
                <a:effectLst/>
              </a:rPr>
              <a:t>Dorsal Longitudinal Funiculus</a:t>
            </a:r>
            <a:endParaRPr lang="el-GR" sz="2600" smtClean="0">
              <a:effectLst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90600"/>
            <a:ext cx="5943600" cy="5867400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13-14</a:t>
            </a:r>
            <a:r>
              <a:rPr lang="en-US" sz="2400" smtClean="0">
                <a:effectLst/>
              </a:rPr>
              <a:t>:</a:t>
            </a:r>
            <a:r>
              <a:rPr lang="el-GR" sz="2400" smtClean="0">
                <a:effectLst/>
              </a:rPr>
              <a:t> Πυρήνες Υποθαλάμου</a:t>
            </a:r>
          </a:p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15</a:t>
            </a:r>
            <a:r>
              <a:rPr lang="en-US" sz="2400" smtClean="0">
                <a:effectLst/>
              </a:rPr>
              <a:t>:</a:t>
            </a:r>
            <a:r>
              <a:rPr lang="el-GR" sz="2400" smtClean="0">
                <a:effectLst/>
              </a:rPr>
              <a:t> Άνω Διδύμια</a:t>
            </a:r>
          </a:p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16</a:t>
            </a:r>
            <a:r>
              <a:rPr lang="en-US" sz="2400" smtClean="0">
                <a:effectLst/>
              </a:rPr>
              <a:t>:</a:t>
            </a:r>
            <a:r>
              <a:rPr lang="el-GR" sz="2400" smtClean="0">
                <a:effectLst/>
              </a:rPr>
              <a:t> Πυρήνας των </a:t>
            </a:r>
            <a:r>
              <a:rPr lang="en-US" sz="2400" smtClean="0">
                <a:effectLst/>
              </a:rPr>
              <a:t>Edinger-Westphal</a:t>
            </a:r>
          </a:p>
          <a:p>
            <a:pPr>
              <a:buFont typeface="Wingdings" pitchFamily="2" charset="2"/>
              <a:buNone/>
            </a:pPr>
            <a:r>
              <a:rPr lang="en-US" sz="2400" smtClean="0">
                <a:effectLst/>
              </a:rPr>
              <a:t>17: </a:t>
            </a:r>
            <a:r>
              <a:rPr lang="el-GR" sz="2400" smtClean="0">
                <a:effectLst/>
              </a:rPr>
              <a:t>Άνω σιαλικός πυρήνας</a:t>
            </a:r>
          </a:p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18</a:t>
            </a:r>
            <a:r>
              <a:rPr lang="en-US" sz="2400" smtClean="0">
                <a:effectLst/>
              </a:rPr>
              <a:t>: </a:t>
            </a:r>
            <a:r>
              <a:rPr lang="el-GR" sz="2400" smtClean="0">
                <a:effectLst/>
              </a:rPr>
              <a:t>Κάτω σιαλικός πυρήνας</a:t>
            </a:r>
          </a:p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19</a:t>
            </a:r>
            <a:r>
              <a:rPr lang="en-US" sz="2400" smtClean="0">
                <a:effectLst/>
              </a:rPr>
              <a:t>:</a:t>
            </a:r>
            <a:r>
              <a:rPr lang="el-GR" sz="2400" smtClean="0">
                <a:effectLst/>
              </a:rPr>
              <a:t> Ραχιαίος πυρήνας πνευμονογαστρικού</a:t>
            </a:r>
          </a:p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20</a:t>
            </a:r>
            <a:r>
              <a:rPr lang="en-US" sz="2400" smtClean="0">
                <a:effectLst/>
              </a:rPr>
              <a:t>:</a:t>
            </a:r>
            <a:r>
              <a:rPr lang="el-GR" sz="2400" smtClean="0">
                <a:effectLst/>
              </a:rPr>
              <a:t> Κινητικός πυρήνας τριδύμου</a:t>
            </a:r>
          </a:p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21</a:t>
            </a:r>
            <a:r>
              <a:rPr lang="en-US" sz="2400" smtClean="0">
                <a:effectLst/>
              </a:rPr>
              <a:t>:</a:t>
            </a:r>
            <a:r>
              <a:rPr lang="el-GR" sz="2400" smtClean="0">
                <a:effectLst/>
              </a:rPr>
              <a:t> Πυρήνας προσωπικού</a:t>
            </a:r>
          </a:p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22</a:t>
            </a:r>
            <a:r>
              <a:rPr lang="en-US" sz="2400" smtClean="0">
                <a:effectLst/>
              </a:rPr>
              <a:t>: </a:t>
            </a:r>
            <a:r>
              <a:rPr lang="el-GR" sz="2400" smtClean="0">
                <a:effectLst/>
              </a:rPr>
              <a:t>Πυρήνας υπογλωσσίου</a:t>
            </a:r>
          </a:p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23</a:t>
            </a:r>
            <a:r>
              <a:rPr lang="en-US" sz="2400" smtClean="0">
                <a:effectLst/>
              </a:rPr>
              <a:t>:</a:t>
            </a:r>
            <a:r>
              <a:rPr lang="el-GR" sz="2400" smtClean="0">
                <a:effectLst/>
              </a:rPr>
              <a:t> Μονήρης πυρήνας</a:t>
            </a:r>
          </a:p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24</a:t>
            </a:r>
            <a:r>
              <a:rPr lang="en-US" sz="2400" smtClean="0">
                <a:effectLst/>
              </a:rPr>
              <a:t>:</a:t>
            </a:r>
            <a:r>
              <a:rPr lang="el-GR" sz="2400" smtClean="0">
                <a:effectLst/>
              </a:rPr>
              <a:t> Ραχιαίος πυρήνας της ραφής</a:t>
            </a:r>
          </a:p>
        </p:txBody>
      </p:sp>
      <p:pic>
        <p:nvPicPr>
          <p:cNvPr id="18436" name="Picture 7" descr="F:\ANATOMIA\Εικόνες\Autonomous\Ραχιαία Επιμήκης Δεσμίδα.JPG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019800" y="0"/>
            <a:ext cx="348773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solidFill>
                  <a:srgbClr val="660066"/>
                </a:solidFill>
              </a:rPr>
              <a:t>Κοινό Κινητικό ν. ΙΙΙ. Κινητικό</a:t>
            </a:r>
          </a:p>
        </p:txBody>
      </p:sp>
      <p:sp>
        <p:nvSpPr>
          <p:cNvPr id="24473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>
                <a:solidFill>
                  <a:srgbClr val="660066"/>
                </a:solidFill>
              </a:rPr>
              <a:t>Πυρήνας</a:t>
            </a:r>
            <a:r>
              <a:rPr lang="el-GR" dirty="0"/>
              <a:t>.        Κεντρική φαιά ουσία του υδραγωγού του </a:t>
            </a:r>
            <a:r>
              <a:rPr lang="el-GR" dirty="0" smtClean="0"/>
              <a:t>εγκεφάλου, </a:t>
            </a:r>
            <a:r>
              <a:rPr lang="el-GR" dirty="0" err="1" smtClean="0"/>
              <a:t>ισοϋψώς</a:t>
            </a:r>
            <a:r>
              <a:rPr lang="el-GR" dirty="0" smtClean="0"/>
              <a:t> </a:t>
            </a:r>
            <a:r>
              <a:rPr lang="el-GR" dirty="0" err="1" smtClean="0"/>
              <a:t>τωνπροσθίων</a:t>
            </a:r>
            <a:r>
              <a:rPr lang="el-GR" dirty="0" smtClean="0"/>
              <a:t> </a:t>
            </a:r>
            <a:r>
              <a:rPr lang="el-GR" dirty="0" err="1"/>
              <a:t>διδυμίων</a:t>
            </a:r>
            <a:r>
              <a:rPr lang="el-GR" dirty="0"/>
              <a:t>.</a:t>
            </a:r>
          </a:p>
          <a:p>
            <a:r>
              <a:rPr lang="el-GR" dirty="0" err="1">
                <a:solidFill>
                  <a:srgbClr val="660066"/>
                </a:solidFill>
              </a:rPr>
              <a:t>Νευρώνει</a:t>
            </a:r>
            <a:r>
              <a:rPr lang="el-GR" dirty="0"/>
              <a:t> τον </a:t>
            </a:r>
            <a:r>
              <a:rPr lang="el-GR" dirty="0" smtClean="0"/>
              <a:t>άνω </a:t>
            </a:r>
            <a:r>
              <a:rPr lang="el-GR" dirty="0"/>
              <a:t>ορθό</a:t>
            </a:r>
            <a:r>
              <a:rPr lang="el-GR" dirty="0" smtClean="0"/>
              <a:t>, κάτω </a:t>
            </a:r>
            <a:r>
              <a:rPr lang="el-GR" dirty="0"/>
              <a:t>ορθό</a:t>
            </a:r>
            <a:r>
              <a:rPr lang="el-GR" dirty="0" smtClean="0"/>
              <a:t>, κάτω </a:t>
            </a:r>
            <a:r>
              <a:rPr lang="el-GR" dirty="0"/>
              <a:t>λοξό</a:t>
            </a:r>
            <a:r>
              <a:rPr lang="el-GR" dirty="0" smtClean="0"/>
              <a:t>, </a:t>
            </a:r>
            <a:r>
              <a:rPr lang="el-GR" dirty="0" err="1" smtClean="0"/>
              <a:t>ανελκτήρα</a:t>
            </a:r>
            <a:r>
              <a:rPr lang="el-GR" dirty="0" smtClean="0"/>
              <a:t> </a:t>
            </a:r>
            <a:r>
              <a:rPr lang="el-GR" dirty="0"/>
              <a:t>του </a:t>
            </a:r>
            <a:r>
              <a:rPr lang="el-GR" dirty="0" smtClean="0"/>
              <a:t>άνω </a:t>
            </a:r>
            <a:r>
              <a:rPr lang="el-GR" dirty="0"/>
              <a:t>βλεφάρου</a:t>
            </a:r>
          </a:p>
          <a:p>
            <a:r>
              <a:rPr lang="el-GR" dirty="0"/>
              <a:t>Πυρήνας </a:t>
            </a:r>
            <a:r>
              <a:rPr lang="el-GR" dirty="0">
                <a:solidFill>
                  <a:srgbClr val="660066"/>
                </a:solidFill>
              </a:rPr>
              <a:t>παρασυμπαθητικός</a:t>
            </a:r>
            <a:r>
              <a:rPr lang="el-GR" dirty="0"/>
              <a:t> της κόρης του οφθαλμού </a:t>
            </a:r>
            <a:r>
              <a:rPr lang="el-GR" dirty="0" smtClean="0"/>
              <a:t>ή</a:t>
            </a:r>
            <a:r>
              <a:rPr lang="el-GR" dirty="0" smtClean="0"/>
              <a:t> </a:t>
            </a:r>
            <a:r>
              <a:rPr lang="en-US" dirty="0" err="1"/>
              <a:t>Edinger-Westphal</a:t>
            </a: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 idx="4294967295"/>
          </p:nvPr>
        </p:nvSpPr>
        <p:spPr>
          <a:xfrm>
            <a:off x="285750" y="1714500"/>
            <a:ext cx="8258175" cy="2436813"/>
          </a:xfrm>
        </p:spPr>
        <p:txBody>
          <a:bodyPr/>
          <a:lstStyle/>
          <a:p>
            <a:pPr>
              <a:defRPr/>
            </a:pPr>
            <a:r>
              <a:rPr lang="el-GR" sz="3200" dirty="0" smtClean="0"/>
              <a:t>Πυρήνες-Γάγγλια-Νεύρα </a:t>
            </a:r>
            <a:r>
              <a:rPr lang="el-GR" sz="3200" dirty="0" smtClean="0"/>
              <a:t>ΣΝΣ-ΠΝΣ</a:t>
            </a:r>
            <a:r>
              <a:rPr lang="en-US" sz="3200" dirty="0" smtClean="0"/>
              <a:t> </a:t>
            </a:r>
            <a:r>
              <a:rPr lang="el-GR" i="1" dirty="0" smtClean="0"/>
              <a:t/>
            </a:r>
            <a:br>
              <a:rPr lang="el-GR" i="1" dirty="0" smtClean="0"/>
            </a:br>
            <a:endParaRPr lang="el-GR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8839200" cy="1295400"/>
          </a:xfrm>
          <a:noFill/>
        </p:spPr>
        <p:txBody>
          <a:bodyPr/>
          <a:lstStyle/>
          <a:p>
            <a:r>
              <a:rPr lang="el-GR" sz="4000" dirty="0" err="1" smtClean="0">
                <a:effectLst/>
              </a:rPr>
              <a:t>Εκφυτικοί</a:t>
            </a:r>
            <a:r>
              <a:rPr lang="el-GR" sz="4000" dirty="0" smtClean="0">
                <a:effectLst/>
              </a:rPr>
              <a:t> Πυρήνες ΣΝΣ - ΠΝΣ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10600" cy="5410200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l-GR" sz="2800" u="sng" dirty="0" smtClean="0">
                <a:effectLst/>
              </a:rPr>
              <a:t>Κεντρική μοίρα Παρασυμπαθητικού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800" dirty="0" smtClean="0">
                <a:effectLst/>
              </a:rPr>
              <a:t>   </a:t>
            </a:r>
            <a:r>
              <a:rPr lang="el-GR" sz="2800" i="1" dirty="0" smtClean="0">
                <a:effectLst/>
              </a:rPr>
              <a:t>Πυρήνας των </a:t>
            </a:r>
            <a:r>
              <a:rPr lang="en-US" sz="2800" i="1" dirty="0" err="1" smtClean="0">
                <a:effectLst/>
              </a:rPr>
              <a:t>Edinger-Westphal</a:t>
            </a:r>
            <a:endParaRPr lang="en-US" sz="2800" i="1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i="1" dirty="0" smtClean="0">
                <a:effectLst/>
              </a:rPr>
              <a:t>   </a:t>
            </a:r>
            <a:r>
              <a:rPr lang="el-GR" sz="2800" i="1" dirty="0" smtClean="0">
                <a:effectLst/>
              </a:rPr>
              <a:t>Άνω Σιαλικός πυρήνας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800" i="1" dirty="0" smtClean="0">
                <a:effectLst/>
              </a:rPr>
              <a:t>   Κάτω Σιαλικός πυρήνας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800" i="1" dirty="0" smtClean="0">
                <a:effectLst/>
              </a:rPr>
              <a:t>   Ραχιαίος πυρήνας </a:t>
            </a:r>
            <a:r>
              <a:rPr lang="el-GR" sz="2800" i="1" dirty="0" err="1" smtClean="0">
                <a:effectLst/>
              </a:rPr>
              <a:t>Πνευμονογαστρικού</a:t>
            </a:r>
            <a:r>
              <a:rPr lang="en-US" sz="2800" i="1" dirty="0" smtClean="0">
                <a:effectLst/>
              </a:rPr>
              <a:t> </a:t>
            </a:r>
            <a:endParaRPr lang="el-GR" sz="2800" dirty="0" smtClean="0">
              <a:effectLst/>
            </a:endParaRPr>
          </a:p>
          <a:p>
            <a:pPr>
              <a:lnSpc>
                <a:spcPct val="90000"/>
              </a:lnSpc>
            </a:pPr>
            <a:endParaRPr lang="el-GR" sz="2800" u="sng" dirty="0" smtClean="0">
              <a:effectLst/>
            </a:endParaRPr>
          </a:p>
          <a:p>
            <a:pPr>
              <a:lnSpc>
                <a:spcPct val="90000"/>
              </a:lnSpc>
            </a:pPr>
            <a:r>
              <a:rPr lang="el-GR" sz="2800" u="sng" dirty="0" err="1" smtClean="0">
                <a:effectLst/>
              </a:rPr>
              <a:t>Θωρακο</a:t>
            </a:r>
            <a:r>
              <a:rPr lang="el-GR" sz="2800" u="sng" dirty="0" smtClean="0">
                <a:effectLst/>
              </a:rPr>
              <a:t>-Οσφυϊκός Πυρήνας Συμπαθητικού </a:t>
            </a:r>
            <a:r>
              <a:rPr lang="el-GR" sz="2700" u="sng" dirty="0" smtClean="0">
                <a:effectLst/>
              </a:rPr>
              <a:t>(Θ1-Ο3)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800" i="1" dirty="0" smtClean="0">
                <a:effectLst/>
              </a:rPr>
              <a:t>   Πυρήνες των πλαγίων κεράτων Ν.Μ. </a:t>
            </a:r>
            <a:endParaRPr lang="el-GR" sz="2800" u="sng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l-GR" sz="2800" u="sng" dirty="0" smtClean="0">
              <a:effectLst/>
            </a:endParaRPr>
          </a:p>
          <a:p>
            <a:pPr>
              <a:lnSpc>
                <a:spcPct val="90000"/>
              </a:lnSpc>
            </a:pPr>
            <a:r>
              <a:rPr lang="el-GR" sz="2800" u="sng" dirty="0" smtClean="0">
                <a:effectLst/>
              </a:rPr>
              <a:t>Περιφερική Μοίρα Παρασυμπαθητικού (Ι2-Ι4)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800" i="1" dirty="0" smtClean="0">
                <a:effectLst/>
              </a:rPr>
              <a:t>   Πυρήνες των πλαγίων κεράτων Ν.Μ.</a:t>
            </a:r>
            <a:endParaRPr lang="el-GR" sz="2800" u="sng" dirty="0" smtClean="0">
              <a:effectLst/>
            </a:endParaRPr>
          </a:p>
          <a:p>
            <a:pPr>
              <a:lnSpc>
                <a:spcPct val="90000"/>
              </a:lnSpc>
            </a:pPr>
            <a:endParaRPr lang="el-GR" sz="2800" u="sng" dirty="0" smtClean="0">
              <a:effectLst/>
            </a:endParaRPr>
          </a:p>
          <a:p>
            <a:pPr>
              <a:lnSpc>
                <a:spcPct val="90000"/>
              </a:lnSpc>
            </a:pPr>
            <a:endParaRPr lang="el-GR" sz="2800" u="sng" dirty="0" smtClean="0">
              <a:effectLst/>
            </a:endParaRPr>
          </a:p>
          <a:p>
            <a:pPr>
              <a:lnSpc>
                <a:spcPct val="90000"/>
              </a:lnSpc>
            </a:pPr>
            <a:endParaRPr lang="el-GR" sz="2800" u="sng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800" dirty="0" smtClean="0">
                <a:effectLst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358188" cy="1143000"/>
          </a:xfrm>
          <a:noFill/>
        </p:spPr>
        <p:txBody>
          <a:bodyPr/>
          <a:lstStyle/>
          <a:p>
            <a:r>
              <a:rPr lang="el-GR" sz="4000" smtClean="0">
                <a:solidFill>
                  <a:srgbClr val="FFC000"/>
                </a:solidFill>
                <a:effectLst/>
              </a:rPr>
              <a:t>Γάγγλια ΣΝΣ - ΠΝΣ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00125"/>
            <a:ext cx="8358188" cy="5857875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800" smtClean="0">
                <a:effectLst/>
              </a:rPr>
              <a:t>Με τον όρο αυτό υπονοούνται γάγγλια που αφορούν την </a:t>
            </a:r>
            <a:r>
              <a:rPr lang="el-GR" sz="2800" u="sng" smtClean="0">
                <a:effectLst/>
              </a:rPr>
              <a:t>σπλαγχνοκινητικότητα</a:t>
            </a:r>
          </a:p>
          <a:p>
            <a:pPr>
              <a:lnSpc>
                <a:spcPct val="90000"/>
              </a:lnSpc>
            </a:pPr>
            <a:endParaRPr lang="el-GR" sz="2800" smtClean="0">
              <a:effectLst/>
            </a:endParaRPr>
          </a:p>
          <a:p>
            <a:pPr>
              <a:lnSpc>
                <a:spcPct val="90000"/>
              </a:lnSpc>
            </a:pPr>
            <a:r>
              <a:rPr lang="el-GR" sz="2800" smtClean="0">
                <a:effectLst/>
              </a:rPr>
              <a:t>Επισημαίνεται η διαφορά από την κινητικότητα των σκελετικών μυών, για την οποία δεν υπάρχουν αντίστοιχα γάγγλια</a:t>
            </a:r>
            <a:r>
              <a:rPr lang="en-US" sz="2800" smtClean="0">
                <a:effectLst/>
              </a:rPr>
              <a:t>:</a:t>
            </a:r>
            <a:r>
              <a:rPr lang="el-GR" sz="2800" smtClean="0">
                <a:effectLst/>
              </a:rPr>
              <a:t> Ο νευράξονας των κινητικών νευρώνων των προσθίων κεράτων του Νωτιαίου Μυελού φθάνει έως τους μυς.</a:t>
            </a:r>
          </a:p>
          <a:p>
            <a:pPr>
              <a:lnSpc>
                <a:spcPct val="90000"/>
              </a:lnSpc>
            </a:pPr>
            <a:endParaRPr lang="el-GR" sz="2800" smtClean="0">
              <a:effectLst/>
            </a:endParaRPr>
          </a:p>
          <a:p>
            <a:pPr>
              <a:lnSpc>
                <a:spcPct val="90000"/>
              </a:lnSpc>
            </a:pPr>
            <a:r>
              <a:rPr lang="el-GR" sz="2800" smtClean="0">
                <a:effectLst/>
              </a:rPr>
              <a:t>Υπάρχουν φυσικά και γάγγλια για την σπλαγχνο-αισθητικότητα. Θα συζητηθούν παρακάτω </a:t>
            </a:r>
          </a:p>
          <a:p>
            <a:pPr>
              <a:lnSpc>
                <a:spcPct val="90000"/>
              </a:lnSpc>
            </a:pPr>
            <a:endParaRPr lang="el-GR" sz="2800" u="sng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800" smtClean="0">
                <a:effectLst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886200" cy="457200"/>
          </a:xfrm>
          <a:noFill/>
        </p:spPr>
        <p:txBody>
          <a:bodyPr>
            <a:normAutofit fontScale="90000"/>
          </a:bodyPr>
          <a:lstStyle/>
          <a:p>
            <a:r>
              <a:rPr lang="el-GR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/>
            </a:r>
            <a:br>
              <a:rPr lang="el-GR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el-GR" sz="2400" u="sng" dirty="0" smtClean="0">
                <a:solidFill>
                  <a:schemeClr val="bg2">
                    <a:lumMod val="50000"/>
                  </a:schemeClr>
                </a:solidFill>
                <a:effectLst/>
              </a:rPr>
              <a:t>Γενική Επισκόπηση ΑΝΣ</a:t>
            </a:r>
            <a:r>
              <a:rPr lang="el-GR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/>
            </a:r>
            <a:br>
              <a:rPr lang="el-GR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</a:br>
            <a:endParaRPr lang="el-GR" sz="2400" dirty="0" smtClean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3810000" cy="64008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 u="sng" smtClean="0">
                <a:effectLst/>
              </a:rPr>
              <a:t>Γάγγλια ΠΝΣ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i="1" smtClean="0">
                <a:effectLst/>
              </a:rPr>
              <a:t>Οφθαλμικό    </a:t>
            </a:r>
            <a:r>
              <a:rPr lang="el-GR" sz="2000" smtClean="0">
                <a:effectLst/>
              </a:rPr>
              <a:t>(για κόρη-φακό)</a:t>
            </a:r>
            <a:endParaRPr lang="el-GR" sz="2000" i="1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i="1" smtClean="0">
                <a:effectLst/>
              </a:rPr>
              <a:t>Πτερυγοϋπερώϊο </a:t>
            </a:r>
            <a:r>
              <a:rPr lang="el-GR" sz="2000" smtClean="0">
                <a:effectLst/>
              </a:rPr>
              <a:t>(για δακρυϊκό αδένα-βλεννογόνο μύτης και υπερώας)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i="1" smtClean="0">
                <a:effectLst/>
              </a:rPr>
              <a:t>Υπογνάθιο </a:t>
            </a:r>
            <a:r>
              <a:rPr lang="el-GR" sz="2000" smtClean="0">
                <a:effectLst/>
              </a:rPr>
              <a:t>(για υπογνάθιο και </a:t>
            </a:r>
            <a:r>
              <a:rPr lang="el-GR" sz="1900" smtClean="0">
                <a:effectLst/>
              </a:rPr>
              <a:t>υπογλώσσιο σιελογόνο αδένα)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i="1" smtClean="0">
                <a:effectLst/>
              </a:rPr>
              <a:t>Ωτικό </a:t>
            </a:r>
            <a:r>
              <a:rPr lang="el-GR" sz="2000" smtClean="0">
                <a:effectLst/>
              </a:rPr>
              <a:t>(για την παρωτίδα)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i="1" smtClean="0">
                <a:effectLst/>
              </a:rPr>
              <a:t>Λοιπά</a:t>
            </a:r>
            <a:r>
              <a:rPr lang="en-US" sz="2000" i="1" smtClean="0">
                <a:effectLst/>
              </a:rPr>
              <a:t>:</a:t>
            </a:r>
            <a:r>
              <a:rPr lang="el-GR" sz="2000" i="1" smtClean="0">
                <a:effectLst/>
              </a:rPr>
              <a:t> </a:t>
            </a:r>
            <a:r>
              <a:rPr lang="el-GR" sz="2000" smtClean="0">
                <a:effectLst/>
              </a:rPr>
              <a:t>Στο τοίχωμα των οργάνων στόχων</a:t>
            </a:r>
          </a:p>
          <a:p>
            <a:pPr>
              <a:lnSpc>
                <a:spcPct val="90000"/>
              </a:lnSpc>
            </a:pPr>
            <a:r>
              <a:rPr lang="el-GR" sz="2400" u="sng" smtClean="0">
                <a:effectLst/>
              </a:rPr>
              <a:t>Γάγγλια ΣΝΣ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u="sng" smtClean="0">
                <a:effectLst/>
              </a:rPr>
              <a:t>Παρασπονδυλικά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i="1" smtClean="0">
                <a:effectLst/>
              </a:rPr>
              <a:t>Άνω αυχενικό </a:t>
            </a:r>
            <a:r>
              <a:rPr lang="el-GR" sz="2000" smtClean="0">
                <a:effectLst/>
              </a:rPr>
              <a:t>(για κεφαλή)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i="1" smtClean="0">
                <a:effectLst/>
              </a:rPr>
              <a:t>Μέσο αυχενικό </a:t>
            </a:r>
            <a:r>
              <a:rPr lang="el-GR" sz="2000" smtClean="0">
                <a:effectLst/>
              </a:rPr>
              <a:t>(για τράχηλο)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i="1" smtClean="0">
                <a:effectLst/>
              </a:rPr>
              <a:t>Κάτω αυχενικό ή αστεροειδές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(για άνω άκρα - καρδιά)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i="1" smtClean="0">
                <a:effectLst/>
              </a:rPr>
              <a:t>Θ1-Θ4 </a:t>
            </a:r>
            <a:r>
              <a:rPr lang="el-GR" sz="2000" smtClean="0">
                <a:effectLst/>
              </a:rPr>
              <a:t>(για καρδιά-πνεύμονες)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i="1" smtClean="0">
                <a:effectLst/>
              </a:rPr>
              <a:t>Ο1-Ο3 </a:t>
            </a:r>
            <a:r>
              <a:rPr lang="en-US" sz="2000" smtClean="0">
                <a:effectLst/>
              </a:rPr>
              <a:t>(</a:t>
            </a:r>
            <a:r>
              <a:rPr lang="el-GR" sz="2000" smtClean="0">
                <a:effectLst/>
              </a:rPr>
              <a:t>για όργανα της πυέλου)</a:t>
            </a:r>
            <a:endParaRPr lang="el-GR" sz="2000" i="1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i="1" smtClean="0">
                <a:effectLst/>
              </a:rPr>
              <a:t>Ο2-Ι3 </a:t>
            </a:r>
            <a:r>
              <a:rPr lang="el-GR" sz="2000" smtClean="0">
                <a:effectLst/>
              </a:rPr>
              <a:t>(για κάτω άκρα)</a:t>
            </a:r>
          </a:p>
        </p:txBody>
      </p:sp>
      <p:pic>
        <p:nvPicPr>
          <p:cNvPr id="22532" name="Picture 4" descr="F:\ANATOMIA\Εικόνες\Autonomous\autonomic Gray'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0"/>
            <a:ext cx="5986463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886200" cy="457200"/>
          </a:xfrm>
          <a:noFill/>
        </p:spPr>
        <p:txBody>
          <a:bodyPr>
            <a:normAutofit fontScale="90000"/>
          </a:bodyPr>
          <a:lstStyle/>
          <a:p>
            <a:r>
              <a:rPr lang="el-GR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/>
            </a:r>
            <a:br>
              <a:rPr lang="el-GR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el-GR" sz="2400" u="sng" dirty="0" smtClean="0">
                <a:solidFill>
                  <a:schemeClr val="bg2">
                    <a:lumMod val="50000"/>
                  </a:schemeClr>
                </a:solidFill>
                <a:effectLst/>
              </a:rPr>
              <a:t>Γενική Επισκόπηση ΑΝΣ</a:t>
            </a:r>
            <a:r>
              <a:rPr lang="el-GR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/>
            </a:r>
            <a:br>
              <a:rPr lang="el-GR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</a:br>
            <a:endParaRPr lang="el-GR" sz="2400" dirty="0" smtClean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3810000" cy="6400800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sz="2200" u="sng" smtClean="0">
                <a:effectLst/>
              </a:rPr>
              <a:t>Προσπονδυλικά γάγγλια ΣΝΣ</a:t>
            </a:r>
            <a:r>
              <a:rPr lang="el-GR" sz="2400" u="sng" smtClean="0">
                <a:effectLst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el-GR" sz="2000" i="1" smtClean="0">
                <a:effectLst/>
              </a:rPr>
              <a:t>Κοιλιακό (από Θ5-Θ9)</a:t>
            </a:r>
          </a:p>
          <a:p>
            <a:pPr>
              <a:buFont typeface="Wingdings" pitchFamily="2" charset="2"/>
              <a:buNone/>
            </a:pPr>
            <a:r>
              <a:rPr lang="el-GR" sz="2000" smtClean="0">
                <a:effectLst/>
              </a:rPr>
              <a:t>(για στόμαχο, ήπαρ, πάγκρεας, σπλήνα)</a:t>
            </a:r>
          </a:p>
          <a:p>
            <a:pPr>
              <a:buFont typeface="Wingdings" pitchFamily="2" charset="2"/>
              <a:buNone/>
            </a:pPr>
            <a:endParaRPr lang="el-GR" sz="2000" smtClean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el-GR" sz="2000" i="1" smtClean="0">
                <a:effectLst/>
              </a:rPr>
              <a:t>Άνω Μεσεντέριο (Θ10-Θ12)</a:t>
            </a:r>
          </a:p>
          <a:p>
            <a:pPr>
              <a:buFont typeface="Wingdings" pitchFamily="2" charset="2"/>
              <a:buNone/>
            </a:pPr>
            <a:r>
              <a:rPr lang="el-GR" sz="2000" smtClean="0">
                <a:effectLst/>
              </a:rPr>
              <a:t>(για λεπτό έντερο, ανιόν και εγκάρσιο παχύ έντερο)</a:t>
            </a:r>
          </a:p>
          <a:p>
            <a:pPr>
              <a:buFont typeface="Wingdings" pitchFamily="2" charset="2"/>
              <a:buNone/>
            </a:pPr>
            <a:endParaRPr lang="el-GR" sz="2000" smtClean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el-GR" sz="2000" i="1" smtClean="0">
                <a:effectLst/>
              </a:rPr>
              <a:t>Αορτονεφρικά (Θ10-Θ12)</a:t>
            </a:r>
          </a:p>
          <a:p>
            <a:pPr>
              <a:buFont typeface="Wingdings" pitchFamily="2" charset="2"/>
              <a:buNone/>
            </a:pPr>
            <a:r>
              <a:rPr lang="el-GR" sz="2000" smtClean="0">
                <a:effectLst/>
              </a:rPr>
              <a:t>(για νεφρούς)</a:t>
            </a:r>
          </a:p>
          <a:p>
            <a:pPr>
              <a:buFont typeface="Wingdings" pitchFamily="2" charset="2"/>
              <a:buNone/>
            </a:pPr>
            <a:endParaRPr lang="el-GR" sz="2000" smtClean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el-GR" sz="2000" i="1" smtClean="0">
                <a:effectLst/>
              </a:rPr>
              <a:t>Κάτω Μεσεντέριο (Ο1-Ο2)</a:t>
            </a:r>
          </a:p>
          <a:p>
            <a:pPr>
              <a:buFont typeface="Wingdings" pitchFamily="2" charset="2"/>
              <a:buNone/>
            </a:pPr>
            <a:r>
              <a:rPr lang="el-GR" sz="2000" smtClean="0">
                <a:effectLst/>
              </a:rPr>
              <a:t>(για κατιόν, σιγμοειδές, ορθό)</a:t>
            </a:r>
          </a:p>
        </p:txBody>
      </p:sp>
      <p:pic>
        <p:nvPicPr>
          <p:cNvPr id="23556" name="Picture 5" descr="F:\ANATOMIA\Εικόνες\Autonomous\Επισκόπηση ΑΝ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6975" y="0"/>
            <a:ext cx="5407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315913"/>
            <a:ext cx="8229600" cy="1008063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 smtClean="0">
                <a:solidFill>
                  <a:schemeClr val="bg2">
                    <a:lumMod val="50000"/>
                  </a:schemeClr>
                </a:solidFill>
              </a:rPr>
              <a:t>Σχηματισμός νωτιαίου νεύρου</a:t>
            </a:r>
          </a:p>
        </p:txBody>
      </p:sp>
      <p:pic>
        <p:nvPicPr>
          <p:cNvPr id="24579" name="Picture 4" descr="Συγκρότηση νωτιαίου νεύρου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00" y="857232"/>
            <a:ext cx="6929454" cy="51814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572250" y="0"/>
            <a:ext cx="2419350" cy="1000125"/>
          </a:xfrm>
          <a:noFill/>
        </p:spPr>
        <p:txBody>
          <a:bodyPr/>
          <a:lstStyle/>
          <a:p>
            <a:r>
              <a:rPr lang="el-GR" sz="2400" smtClean="0">
                <a:effectLst/>
              </a:rPr>
              <a:t>Γάγγλια ΣΝΣ</a:t>
            </a:r>
            <a:r>
              <a:rPr lang="en-US" sz="2800" smtClean="0">
                <a:effectLst/>
              </a:rPr>
              <a:t/>
            </a:r>
            <a:br>
              <a:rPr lang="en-US" sz="2800" smtClean="0">
                <a:effectLst/>
              </a:rPr>
            </a:br>
            <a:r>
              <a:rPr lang="el-GR" sz="1200" smtClean="0">
                <a:effectLst/>
              </a:rPr>
              <a:t>και ΠΝΣ (στα Ι2-Ι4 νευροτόμια)</a:t>
            </a:r>
            <a:endParaRPr lang="el-GR" sz="2800" smtClean="0">
              <a:effectLst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29400" y="990600"/>
            <a:ext cx="2514600" cy="5867400"/>
          </a:xfrm>
          <a:noFill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Εμμύελες νευρ. ίνες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φθάνουν στο παρα-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σπονδυλικό γάγγλιο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(λευκός αναστομω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τικός κλάδος) και</a:t>
            </a:r>
          </a:p>
          <a:p>
            <a:pPr>
              <a:lnSpc>
                <a:spcPct val="90000"/>
              </a:lnSpc>
            </a:pPr>
            <a:r>
              <a:rPr lang="el-GR" sz="2000" smtClean="0">
                <a:effectLst/>
              </a:rPr>
              <a:t>Κάνουν σύναψη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και το </a:t>
            </a:r>
            <a:r>
              <a:rPr lang="el-GR" sz="1900" smtClean="0">
                <a:effectLst/>
              </a:rPr>
              <a:t>εγκαταλείπουν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ως αμύελες (φαιός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αναστομωτικός κλ.)</a:t>
            </a:r>
          </a:p>
          <a:p>
            <a:pPr>
              <a:lnSpc>
                <a:spcPct val="90000"/>
              </a:lnSpc>
            </a:pPr>
            <a:r>
              <a:rPr lang="el-GR" sz="2000" smtClean="0">
                <a:effectLst/>
              </a:rPr>
              <a:t>Χωρίς σύναψη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ανέρχονται ή κατέρ-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χονται ως συμπαθη-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τικό στέλεχος  </a:t>
            </a:r>
          </a:p>
          <a:p>
            <a:pPr>
              <a:lnSpc>
                <a:spcPct val="90000"/>
              </a:lnSpc>
            </a:pPr>
            <a:r>
              <a:rPr lang="el-GR" sz="2000" smtClean="0">
                <a:effectLst/>
              </a:rPr>
              <a:t>Χωρίς σύναψη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σχηματίζουν μείζον,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Έλασσον, ελάχιστο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σπλαγχνικό νεύρο </a:t>
            </a:r>
          </a:p>
        </p:txBody>
      </p:sp>
      <p:pic>
        <p:nvPicPr>
          <p:cNvPr id="25604" name="Picture 5" descr="σωματικά-αυτόνομα νωτ νεύρ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482" y="1785926"/>
            <a:ext cx="6468870" cy="409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209800" cy="8651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</a:rPr>
              <a:t>Adrenergic-cholinergic</a:t>
            </a:r>
            <a:br>
              <a:rPr lang="en-US" sz="18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</a:rPr>
              <a:t> Synapses</a:t>
            </a:r>
            <a:endParaRPr lang="el-GR" sz="18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14400"/>
            <a:ext cx="2362200" cy="5943600"/>
          </a:xfrm>
          <a:noFill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400" smtClean="0">
                <a:effectLst/>
              </a:rPr>
              <a:t>Στα γάγγλια πάντοτε χολινεργικές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400" smtClean="0">
                <a:effectLst/>
              </a:rPr>
              <a:t>Στα όργανα στόχους, χολινεργικές για το ΠΝΣ, (νορ)αδρενεργικές για το ΣΝΣ (πλην ιδρωτοποιών αδένων).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400" smtClean="0">
                <a:effectLst/>
              </a:rPr>
              <a:t>Επινεφρίδιο</a:t>
            </a:r>
            <a:r>
              <a:rPr lang="en-US" sz="2400" smtClean="0">
                <a:effectLst/>
              </a:rPr>
              <a:t>:</a:t>
            </a:r>
            <a:r>
              <a:rPr lang="el-GR" sz="2400" smtClean="0">
                <a:effectLst/>
              </a:rPr>
              <a:t> Σαν γάγγλιο, αλλά απλώς παράγει Επινεφρίνη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l-GR" sz="2400" smtClean="0">
              <a:effectLst/>
            </a:endParaRPr>
          </a:p>
        </p:txBody>
      </p:sp>
      <p:pic>
        <p:nvPicPr>
          <p:cNvPr id="26628" name="Picture 3" descr="Adrenergic-choli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14290"/>
            <a:ext cx="6357958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674938" cy="2746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1800"/>
              <a:t>Νευροδιαβιβαστές ΑΝΣ</a:t>
            </a:r>
          </a:p>
        </p:txBody>
      </p:sp>
      <p:pic>
        <p:nvPicPr>
          <p:cNvPr id="27651" name="Picture 3" descr="Νευροδιαβιβαστές ΑΝΣ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333375"/>
            <a:ext cx="6526212" cy="6313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</p:spPr>
        <p:txBody>
          <a:bodyPr/>
          <a:lstStyle/>
          <a:p>
            <a:r>
              <a:rPr lang="el-GR" sz="3200" smtClean="0">
                <a:effectLst/>
              </a:rPr>
              <a:t>Νεύρα ΣΝΣ - ΠΝΣ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800" smtClean="0">
                <a:effectLst/>
              </a:rPr>
              <a:t>Εν τω βάθει Λιθοειδές (ΣΝΣ)</a:t>
            </a:r>
          </a:p>
          <a:p>
            <a:pPr>
              <a:lnSpc>
                <a:spcPct val="90000"/>
              </a:lnSpc>
            </a:pPr>
            <a:r>
              <a:rPr lang="el-GR" sz="2800" smtClean="0">
                <a:effectLst/>
              </a:rPr>
              <a:t>Μείζον-Έλασσον Λιθοειδές νεύρα (ΠΝΣ) </a:t>
            </a:r>
          </a:p>
          <a:p>
            <a:pPr>
              <a:lnSpc>
                <a:spcPct val="90000"/>
              </a:lnSpc>
            </a:pPr>
            <a:r>
              <a:rPr lang="el-GR" sz="2800" smtClean="0">
                <a:effectLst/>
              </a:rPr>
              <a:t>Μείζον (Θ5-Θ9), Έλασσον (Θ10-Θ11), Ελάχιστο (Θ12, ασταθές) Σπλαγχνικό νεύρο (ΣΝΣ)</a:t>
            </a:r>
          </a:p>
          <a:p>
            <a:pPr>
              <a:lnSpc>
                <a:spcPct val="90000"/>
              </a:lnSpc>
            </a:pPr>
            <a:r>
              <a:rPr lang="el-GR" sz="2800" smtClean="0">
                <a:effectLst/>
              </a:rPr>
              <a:t>Οσφυϊκά Σπλαγχνικά νεύρα (Ο1-Ο5) (ΣΝΣ)</a:t>
            </a:r>
          </a:p>
          <a:p>
            <a:pPr>
              <a:lnSpc>
                <a:spcPct val="90000"/>
              </a:lnSpc>
            </a:pPr>
            <a:r>
              <a:rPr lang="el-GR" sz="2800" smtClean="0">
                <a:effectLst/>
              </a:rPr>
              <a:t>Ιερά Σπλαγχνικά νεύρα (Ι1-Ι4) (ΣΝΣ)</a:t>
            </a:r>
          </a:p>
          <a:p>
            <a:pPr>
              <a:lnSpc>
                <a:spcPct val="90000"/>
              </a:lnSpc>
            </a:pPr>
            <a:r>
              <a:rPr lang="el-GR" sz="2800" smtClean="0">
                <a:effectLst/>
              </a:rPr>
              <a:t>Πυελικά Σπλαγχνικά νεύρα (Ι2-Ι4) (ΠΝΣ)</a:t>
            </a:r>
          </a:p>
          <a:p>
            <a:pPr>
              <a:lnSpc>
                <a:spcPct val="90000"/>
              </a:lnSpc>
            </a:pPr>
            <a:r>
              <a:rPr lang="el-GR" sz="2800" smtClean="0">
                <a:effectLst/>
              </a:rPr>
              <a:t>Άνω, Μέσο και Κάτω πνευμονογαστρικά καρδιακά νεύρα – Θωρακικό πνευμονογ. καρδιακό νεύρο (ΠΝΣ)</a:t>
            </a:r>
          </a:p>
          <a:p>
            <a:pPr>
              <a:lnSpc>
                <a:spcPct val="90000"/>
              </a:lnSpc>
            </a:pPr>
            <a:r>
              <a:rPr lang="el-GR" sz="2800" smtClean="0">
                <a:effectLst/>
              </a:rPr>
              <a:t>Άνω, Μέσο και Κάτω συμπαθητικά καρδιακά ν. (ΣΝΣ)</a:t>
            </a:r>
          </a:p>
          <a:p>
            <a:pPr>
              <a:lnSpc>
                <a:spcPct val="90000"/>
              </a:lnSpc>
            </a:pPr>
            <a:r>
              <a:rPr lang="el-GR" sz="2800" smtClean="0">
                <a:effectLst/>
              </a:rPr>
              <a:t>Ανώνυμοι κλάδοι περιαγγειακοί (γύρω από αρτηρίες)</a:t>
            </a:r>
          </a:p>
          <a:p>
            <a:pPr>
              <a:lnSpc>
                <a:spcPct val="90000"/>
              </a:lnSpc>
            </a:pPr>
            <a:r>
              <a:rPr lang="el-GR" sz="2800" smtClean="0">
                <a:effectLst/>
              </a:rPr>
              <a:t>Ανώνυμοι κλάδοι που περιέχονται στα σωματικά νεύρα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solidFill>
                  <a:srgbClr val="660066"/>
                </a:solidFill>
              </a:rPr>
              <a:t>Κοινό κινητικό ν</a:t>
            </a:r>
            <a:r>
              <a:rPr lang="el-GR" dirty="0"/>
              <a:t>.</a:t>
            </a:r>
            <a:br>
              <a:rPr lang="el-GR" dirty="0"/>
            </a:br>
            <a:r>
              <a:rPr lang="el-GR" dirty="0"/>
              <a:t> </a:t>
            </a:r>
            <a:r>
              <a:rPr lang="el-GR" dirty="0">
                <a:solidFill>
                  <a:srgbClr val="660066"/>
                </a:solidFill>
              </a:rPr>
              <a:t>Παρασυμπαθητικός πυρήνας</a:t>
            </a:r>
          </a:p>
        </p:txBody>
      </p:sp>
      <p:sp>
        <p:nvSpPr>
          <p:cNvPr id="24576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>
                <a:solidFill>
                  <a:srgbClr val="660066"/>
                </a:solidFill>
              </a:rPr>
              <a:t>     Πυρήνας</a:t>
            </a:r>
            <a:r>
              <a:rPr lang="el-GR" dirty="0"/>
              <a:t> -  </a:t>
            </a:r>
            <a:r>
              <a:rPr lang="el-GR" dirty="0" err="1">
                <a:solidFill>
                  <a:srgbClr val="FF3300"/>
                </a:solidFill>
              </a:rPr>
              <a:t>προγαγγλιακές</a:t>
            </a:r>
            <a:r>
              <a:rPr lang="el-GR" dirty="0">
                <a:solidFill>
                  <a:srgbClr val="FF3300"/>
                </a:solidFill>
              </a:rPr>
              <a:t> </a:t>
            </a:r>
            <a:r>
              <a:rPr lang="el-GR" dirty="0" err="1">
                <a:solidFill>
                  <a:srgbClr val="FF3300"/>
                </a:solidFill>
              </a:rPr>
              <a:t>ινες</a:t>
            </a:r>
            <a:r>
              <a:rPr lang="el-GR" dirty="0"/>
              <a:t>  </a:t>
            </a:r>
            <a:r>
              <a:rPr lang="el-GR" dirty="0" smtClean="0"/>
              <a:t>- </a:t>
            </a:r>
            <a:r>
              <a:rPr lang="el-GR" dirty="0" smtClean="0">
                <a:solidFill>
                  <a:srgbClr val="660066"/>
                </a:solidFill>
              </a:rPr>
              <a:t>οφθαλμικό  </a:t>
            </a:r>
            <a:r>
              <a:rPr lang="el-GR" dirty="0">
                <a:solidFill>
                  <a:srgbClr val="660066"/>
                </a:solidFill>
              </a:rPr>
              <a:t>γάγγλιο (ακτινωτό)</a:t>
            </a:r>
            <a:r>
              <a:rPr lang="el-GR" dirty="0"/>
              <a:t> </a:t>
            </a:r>
            <a:r>
              <a:rPr lang="el-GR" dirty="0" smtClean="0"/>
              <a:t>– </a:t>
            </a:r>
          </a:p>
          <a:p>
            <a:pPr>
              <a:buNone/>
            </a:pPr>
            <a:r>
              <a:rPr lang="el-GR" dirty="0" smtClean="0">
                <a:solidFill>
                  <a:srgbClr val="FF3300"/>
                </a:solidFill>
              </a:rPr>
              <a:t>Βραχέα ακτινοειδή </a:t>
            </a:r>
            <a:r>
              <a:rPr lang="el-GR" dirty="0"/>
              <a:t>- </a:t>
            </a:r>
            <a:r>
              <a:rPr lang="el-GR" dirty="0">
                <a:solidFill>
                  <a:schemeClr val="hlink"/>
                </a:solidFill>
              </a:rPr>
              <a:t>σφιγκτήρα κόρης</a:t>
            </a:r>
            <a:r>
              <a:rPr lang="el-GR" dirty="0"/>
              <a:t>,-</a:t>
            </a:r>
            <a:r>
              <a:rPr lang="el-GR" dirty="0">
                <a:solidFill>
                  <a:schemeClr val="hlink"/>
                </a:solidFill>
              </a:rPr>
              <a:t>ακτινωτό </a:t>
            </a:r>
            <a:r>
              <a:rPr lang="el-GR" dirty="0" err="1">
                <a:solidFill>
                  <a:schemeClr val="hlink"/>
                </a:solidFill>
              </a:rPr>
              <a:t>μύ</a:t>
            </a:r>
            <a:endParaRPr lang="el-GR" dirty="0">
              <a:solidFill>
                <a:schemeClr val="hlink"/>
              </a:solidFill>
            </a:endParaRPr>
          </a:p>
        </p:txBody>
      </p:sp>
      <p:sp>
        <p:nvSpPr>
          <p:cNvPr id="245764" name="Line 4"/>
          <p:cNvSpPr>
            <a:spLocks noChangeShapeType="1"/>
          </p:cNvSpPr>
          <p:nvPr/>
        </p:nvSpPr>
        <p:spPr bwMode="auto">
          <a:xfrm>
            <a:off x="2987675" y="22764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45765" name="Line 5"/>
          <p:cNvSpPr>
            <a:spLocks noChangeShapeType="1"/>
          </p:cNvSpPr>
          <p:nvPr/>
        </p:nvSpPr>
        <p:spPr bwMode="auto">
          <a:xfrm>
            <a:off x="6877050" y="22050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45766" name="Line 6"/>
          <p:cNvSpPr>
            <a:spLocks noChangeShapeType="1"/>
          </p:cNvSpPr>
          <p:nvPr/>
        </p:nvSpPr>
        <p:spPr bwMode="auto">
          <a:xfrm>
            <a:off x="6804025" y="26368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45767" name="Line 7"/>
          <p:cNvSpPr>
            <a:spLocks noChangeShapeType="1"/>
          </p:cNvSpPr>
          <p:nvPr/>
        </p:nvSpPr>
        <p:spPr bwMode="auto">
          <a:xfrm>
            <a:off x="3203575" y="32131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45768" name="Line 8"/>
          <p:cNvSpPr>
            <a:spLocks noChangeShapeType="1"/>
          </p:cNvSpPr>
          <p:nvPr/>
        </p:nvSpPr>
        <p:spPr bwMode="auto">
          <a:xfrm>
            <a:off x="6443663" y="32131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45770" name="Line 10"/>
          <p:cNvSpPr>
            <a:spLocks noChangeShapeType="1"/>
          </p:cNvSpPr>
          <p:nvPr/>
        </p:nvSpPr>
        <p:spPr bwMode="auto">
          <a:xfrm>
            <a:off x="3059113" y="22764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214313" y="142875"/>
            <a:ext cx="8443912" cy="1785938"/>
          </a:xfrm>
        </p:spPr>
        <p:txBody>
          <a:bodyPr/>
          <a:lstStyle/>
          <a:p>
            <a:pPr>
              <a:defRPr/>
            </a:pPr>
            <a:r>
              <a:rPr lang="el-GR" sz="3200" dirty="0" smtClean="0">
                <a:solidFill>
                  <a:schemeClr val="tx1"/>
                </a:solidFill>
              </a:rPr>
              <a:t> </a:t>
            </a:r>
            <a:r>
              <a:rPr lang="el-GR" sz="3200" dirty="0" smtClean="0">
                <a:solidFill>
                  <a:schemeClr val="tx1"/>
                </a:solidFill>
              </a:rPr>
              <a:t>Νεύρωση Οργάνων από ΣΝΣ-ΠΝΣ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l-GR" i="1" dirty="0" smtClean="0">
                <a:solidFill>
                  <a:schemeClr val="tx1"/>
                </a:solidFill>
              </a:rPr>
              <a:t/>
            </a:r>
            <a:br>
              <a:rPr lang="el-GR" i="1" dirty="0" smtClean="0">
                <a:solidFill>
                  <a:schemeClr val="tx1"/>
                </a:solidFill>
              </a:rPr>
            </a:br>
            <a:endParaRPr lang="el-GR" i="1" dirty="0" smtClean="0">
              <a:solidFill>
                <a:schemeClr val="tx1"/>
              </a:solidFill>
            </a:endParaRP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214313" y="2214563"/>
            <a:ext cx="4283075" cy="603250"/>
          </a:xfrm>
        </p:spPr>
        <p:txBody>
          <a:bodyPr/>
          <a:lstStyle/>
          <a:p>
            <a:pPr>
              <a:defRPr/>
            </a:pPr>
            <a:r>
              <a:rPr lang="en-US" u="sng" dirty="0" smtClean="0"/>
              <a:t>K</a:t>
            </a:r>
            <a:r>
              <a:rPr lang="el-GR" u="sng" dirty="0" err="1" smtClean="0"/>
              <a:t>ινητικότης</a:t>
            </a:r>
            <a:r>
              <a:rPr lang="el-GR" u="sng" dirty="0" smtClean="0"/>
              <a:t> (μυών)</a:t>
            </a:r>
            <a:endParaRPr lang="el-GR" u="sng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2"/>
          </p:nvPr>
        </p:nvSpPr>
        <p:spPr>
          <a:xfrm>
            <a:off x="0" y="2857500"/>
            <a:ext cx="4572000" cy="4000500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Πρόσθια Κεντρική Έλικα</a:t>
            </a:r>
          </a:p>
          <a:p>
            <a:pPr>
              <a:defRPr/>
            </a:pPr>
            <a:endParaRPr lang="el-GR" dirty="0" smtClean="0"/>
          </a:p>
          <a:p>
            <a:pPr>
              <a:defRPr/>
            </a:pPr>
            <a:endParaRPr lang="el-GR" dirty="0" smtClean="0"/>
          </a:p>
          <a:p>
            <a:pPr>
              <a:defRPr/>
            </a:pPr>
            <a:endParaRPr lang="el-GR" dirty="0" smtClean="0"/>
          </a:p>
          <a:p>
            <a:pPr>
              <a:defRPr/>
            </a:pPr>
            <a:endParaRPr lang="el-GR" dirty="0" smtClean="0"/>
          </a:p>
          <a:p>
            <a:pPr>
              <a:defRPr/>
            </a:pPr>
            <a:endParaRPr lang="el-GR" dirty="0" smtClean="0"/>
          </a:p>
          <a:p>
            <a:pPr>
              <a:defRPr/>
            </a:pPr>
            <a:r>
              <a:rPr lang="el-GR" dirty="0" smtClean="0"/>
              <a:t>Πρόσθια Κέρατα Ν.Μ.</a:t>
            </a:r>
            <a:endParaRPr lang="el-GR" dirty="0"/>
          </a:p>
        </p:txBody>
      </p:sp>
      <p:sp>
        <p:nvSpPr>
          <p:cNvPr id="6" name="5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572000" y="2214563"/>
            <a:ext cx="4041775" cy="639762"/>
          </a:xfrm>
        </p:spPr>
        <p:txBody>
          <a:bodyPr/>
          <a:lstStyle/>
          <a:p>
            <a:pPr>
              <a:defRPr/>
            </a:pPr>
            <a:r>
              <a:rPr lang="el-GR" u="sng" dirty="0" err="1" smtClean="0"/>
              <a:t>Σπλαγχνοκινητικότης</a:t>
            </a:r>
            <a:endParaRPr lang="el-GR" u="sng" dirty="0"/>
          </a:p>
        </p:txBody>
      </p:sp>
      <p:sp>
        <p:nvSpPr>
          <p:cNvPr id="7" name="6 - Θέση περιεχομένου"/>
          <p:cNvSpPr>
            <a:spLocks noGrp="1"/>
          </p:cNvSpPr>
          <p:nvPr>
            <p:ph sz="quarter" idx="4"/>
          </p:nvPr>
        </p:nvSpPr>
        <p:spPr>
          <a:xfrm>
            <a:off x="4572000" y="2928938"/>
            <a:ext cx="4214813" cy="3929062"/>
          </a:xfrm>
        </p:spPr>
        <p:txBody>
          <a:bodyPr/>
          <a:lstStyle/>
          <a:p>
            <a:pPr>
              <a:defRPr/>
            </a:pPr>
            <a:r>
              <a:rPr lang="el-GR" dirty="0" err="1" smtClean="0"/>
              <a:t>Θωρακοσφυϊκός</a:t>
            </a:r>
            <a:r>
              <a:rPr lang="el-GR" dirty="0" smtClean="0"/>
              <a:t> Πυρήνας (ΣΝΣ) </a:t>
            </a:r>
            <a:r>
              <a:rPr lang="el-GR" sz="2200" dirty="0" smtClean="0"/>
              <a:t>Πλάγια Κέρατα </a:t>
            </a:r>
            <a:r>
              <a:rPr lang="el-GR" sz="2200" dirty="0" smtClean="0">
                <a:latin typeface="Arno Pro Light Display" pitchFamily="18" charset="0"/>
              </a:rPr>
              <a:t>Θ1-Ο3</a:t>
            </a:r>
          </a:p>
          <a:p>
            <a:pPr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Πυρήνες στο στέλεχος (ΠΝΣ) ή </a:t>
            </a:r>
            <a:r>
              <a:rPr lang="el-GR" sz="2200" dirty="0" smtClean="0">
                <a:latin typeface="Arial" pitchFamily="34" charset="0"/>
                <a:cs typeface="Arial" pitchFamily="34" charset="0"/>
              </a:rPr>
              <a:t>Πλάγια Κέρατα Ι2-Ι4</a:t>
            </a:r>
          </a:p>
          <a:p>
            <a:pPr>
              <a:defRPr/>
            </a:pPr>
            <a:endParaRPr lang="el-GR" sz="2200" dirty="0" smtClean="0">
              <a:latin typeface="Arno Pro Light Display" pitchFamily="18" charset="0"/>
            </a:endParaRPr>
          </a:p>
          <a:p>
            <a:pPr>
              <a:defRPr/>
            </a:pPr>
            <a:endParaRPr lang="el-GR" sz="2200" dirty="0" smtClean="0">
              <a:latin typeface="Arno Pro Light Display" pitchFamily="18" charset="0"/>
            </a:endParaRPr>
          </a:p>
          <a:p>
            <a:pPr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Γάγγλια ΣΝΣ - ΠΣΝ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00174"/>
            <a:ext cx="2051050" cy="1628775"/>
          </a:xfrm>
        </p:spPr>
        <p:txBody>
          <a:bodyPr/>
          <a:lstStyle/>
          <a:p>
            <a:pPr>
              <a:defRPr/>
            </a:pPr>
            <a:r>
              <a:rPr lang="el-GR" sz="1800" dirty="0" smtClean="0"/>
              <a:t>Αυτόνομη νεύρωση άνω βλεφάρου-ίριδας, υπογναθίου – υπογλωσσίου αδένα</a:t>
            </a:r>
          </a:p>
        </p:txBody>
      </p:sp>
      <p:pic>
        <p:nvPicPr>
          <p:cNvPr id="30723" name="Picture 3" descr="ΑΝ άνω βλεφάρου - ίριδας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71736" y="428604"/>
            <a:ext cx="6250001" cy="61530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ANATOMIA\Εικόνες\Autonomous\Νεύρωση Οφθαλμού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857232"/>
            <a:ext cx="7072330" cy="529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57298"/>
            <a:ext cx="1476375" cy="14128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1800" dirty="0"/>
              <a:t>Αυτόνομη νεύρωση παρωτίδας – δακρυϊκού αδένα</a:t>
            </a:r>
          </a:p>
        </p:txBody>
      </p:sp>
      <p:pic>
        <p:nvPicPr>
          <p:cNvPr id="32771" name="Picture 3" descr="ΑΝ παρωτίδας - δακτυϊκού αδένα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18" y="571480"/>
            <a:ext cx="6740550" cy="59581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971800" cy="1752600"/>
          </a:xfrm>
          <a:noFill/>
        </p:spPr>
        <p:txBody>
          <a:bodyPr/>
          <a:lstStyle/>
          <a:p>
            <a:r>
              <a:rPr lang="el-GR" sz="2000" smtClean="0">
                <a:effectLst/>
              </a:rPr>
              <a:t>Νεύρωση Δακρυϊκού Αδένα και Ρινικού Βλεννογόνου</a:t>
            </a:r>
          </a:p>
        </p:txBody>
      </p:sp>
      <p:pic>
        <p:nvPicPr>
          <p:cNvPr id="33795" name="Picture 4" descr="F:\ANATOMIA\Εικόνες\Autonomous\Δακρυϊκό νεύρο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928934"/>
            <a:ext cx="4015634" cy="277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 descr="F:\ANATOMIA\Εικόνες\Autonomous\Νεύρωση Δακρυϊκού αδένα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28604"/>
            <a:ext cx="4199078" cy="493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ANATOMIA\Εικόνες\Autonomous\Προσωπικό 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71611"/>
            <a:ext cx="7500990" cy="443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915400" cy="1371600"/>
          </a:xfrm>
          <a:noFill/>
        </p:spPr>
        <p:txBody>
          <a:bodyPr/>
          <a:lstStyle/>
          <a:p>
            <a:r>
              <a:rPr lang="el-GR" sz="3600" smtClean="0">
                <a:effectLst/>
              </a:rPr>
              <a:t>Νεύρωση Υπογναθίου-Υπογλωσσίου αδένα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l-GR" smtClean="0">
                <a:effectLst/>
              </a:rPr>
              <a:t>Νεύρωση Παρωτίδας</a:t>
            </a:r>
          </a:p>
        </p:txBody>
      </p:sp>
      <p:pic>
        <p:nvPicPr>
          <p:cNvPr id="35843" name="Picture 3" descr="F:\ANATOMIA\Εικόνες\Autonomous\Γλωσσοφαρυγγικό 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814" y="2143116"/>
            <a:ext cx="8797185" cy="385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>
              <a:defRPr/>
            </a:pPr>
            <a:r>
              <a:rPr lang="el-GR" dirty="0" err="1" smtClean="0">
                <a:solidFill>
                  <a:schemeClr val="tx1"/>
                </a:solidFill>
              </a:rPr>
              <a:t>Σπλαγχνοαισθητικότης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0" y="857250"/>
            <a:ext cx="8715375" cy="6000750"/>
          </a:xfrm>
        </p:spPr>
        <p:txBody>
          <a:bodyPr/>
          <a:lstStyle/>
          <a:p>
            <a:pPr>
              <a:defRPr/>
            </a:pPr>
            <a:r>
              <a:rPr lang="el-GR" i="1" dirty="0" smtClean="0"/>
              <a:t>Εν τη </a:t>
            </a:r>
            <a:r>
              <a:rPr lang="el-GR" i="1" dirty="0" err="1" smtClean="0"/>
              <a:t>εννοία</a:t>
            </a:r>
            <a:r>
              <a:rPr lang="el-GR" i="1" dirty="0" smtClean="0"/>
              <a:t> του ΣΝΣ  (μας αναστατώνει)</a:t>
            </a:r>
          </a:p>
          <a:p>
            <a:pPr>
              <a:buFont typeface="Wingdings" pitchFamily="2" charset="2"/>
              <a:buNone/>
              <a:defRPr/>
            </a:pPr>
            <a:r>
              <a:rPr lang="el-GR" i="1" dirty="0" smtClean="0"/>
              <a:t>   </a:t>
            </a:r>
            <a:r>
              <a:rPr lang="el-GR" sz="2600" dirty="0" smtClean="0"/>
              <a:t>Μηχανικά, θερμικά, χημικά </a:t>
            </a:r>
            <a:r>
              <a:rPr lang="el-GR" sz="2600" u="sng" dirty="0" smtClean="0"/>
              <a:t>βλαπτικά </a:t>
            </a:r>
            <a:r>
              <a:rPr lang="el-GR" sz="2600" dirty="0" smtClean="0"/>
              <a:t>ερεθίσματα.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600" i="1" dirty="0" smtClean="0"/>
              <a:t>   </a:t>
            </a:r>
            <a:r>
              <a:rPr lang="el-GR" sz="2600" dirty="0" smtClean="0"/>
              <a:t>Γίνονται αντιληπτά ως </a:t>
            </a:r>
            <a:r>
              <a:rPr lang="el-GR" sz="2600" u="sng" dirty="0" smtClean="0"/>
              <a:t>πόνος</a:t>
            </a:r>
            <a:r>
              <a:rPr lang="en-US" sz="2600" dirty="0" smtClean="0"/>
              <a:t>. </a:t>
            </a:r>
            <a:r>
              <a:rPr lang="el-GR" sz="2600" dirty="0" smtClean="0"/>
              <a:t>Φθάνουν με κλάδους </a:t>
            </a:r>
            <a:r>
              <a:rPr lang="el-GR" sz="2600" u="sng" dirty="0" smtClean="0"/>
              <a:t>συμπαθητικού στελέχους</a:t>
            </a:r>
            <a:r>
              <a:rPr lang="el-GR" sz="2600" dirty="0" smtClean="0"/>
              <a:t> από τα σπλάγχνα προς τα </a:t>
            </a:r>
            <a:r>
              <a:rPr lang="el-GR" sz="2600" u="sng" dirty="0" smtClean="0"/>
              <a:t>νωτιαία γάγγλια</a:t>
            </a:r>
            <a:r>
              <a:rPr lang="el-GR" sz="2600" dirty="0" smtClean="0"/>
              <a:t>, συνάπτονται με τις ζώνες Ι και ΙΙ των οπισθίων κεράτων (σπογγώδης και </a:t>
            </a:r>
            <a:r>
              <a:rPr lang="el-GR" sz="2600" dirty="0" err="1" smtClean="0"/>
              <a:t>πηκτωματώδης</a:t>
            </a:r>
            <a:r>
              <a:rPr lang="el-GR" sz="2600" dirty="0" smtClean="0"/>
              <a:t> ουσία) και ανέρχονται με </a:t>
            </a:r>
            <a:r>
              <a:rPr lang="el-GR" sz="2600" u="sng" dirty="0" smtClean="0"/>
              <a:t>πλάγιο </a:t>
            </a:r>
            <a:r>
              <a:rPr lang="el-GR" sz="2600" u="sng" dirty="0" err="1" smtClean="0"/>
              <a:t>νωτιαιοθαλαμικό</a:t>
            </a:r>
            <a:r>
              <a:rPr lang="el-GR" sz="2600" dirty="0" smtClean="0"/>
              <a:t> δ.</a:t>
            </a:r>
          </a:p>
          <a:p>
            <a:pPr>
              <a:defRPr/>
            </a:pPr>
            <a:r>
              <a:rPr lang="el-GR" i="1" dirty="0" smtClean="0"/>
              <a:t>Εν τη </a:t>
            </a:r>
            <a:r>
              <a:rPr lang="el-GR" i="1" dirty="0" err="1" smtClean="0"/>
              <a:t>εννοία</a:t>
            </a:r>
            <a:r>
              <a:rPr lang="el-GR" i="1" dirty="0" smtClean="0"/>
              <a:t> του ΠΝΣ  (μας ενημερώνει)</a:t>
            </a:r>
          </a:p>
          <a:p>
            <a:pPr>
              <a:buFont typeface="Wingdings" pitchFamily="2" charset="2"/>
              <a:buNone/>
              <a:defRPr/>
            </a:pPr>
            <a:r>
              <a:rPr lang="el-GR" i="1" dirty="0" smtClean="0"/>
              <a:t>   </a:t>
            </a:r>
            <a:r>
              <a:rPr lang="el-GR" sz="2600" u="sng" dirty="0" smtClean="0"/>
              <a:t>Ήπια</a:t>
            </a:r>
            <a:r>
              <a:rPr lang="el-GR" sz="2600" dirty="0" smtClean="0"/>
              <a:t> μηχανικά, θερμικά, χημικά ερεθίσματα. Γίνονται αντιληπτά ως διάταση, πληρότητα κλπ. Φθάνουν μέσω του </a:t>
            </a:r>
            <a:r>
              <a:rPr lang="el-GR" sz="2600" u="sng" dirty="0" smtClean="0"/>
              <a:t>πνευμονογαστρικού</a:t>
            </a:r>
            <a:r>
              <a:rPr lang="el-GR" sz="2600" dirty="0" smtClean="0"/>
              <a:t> στο </a:t>
            </a:r>
            <a:r>
              <a:rPr lang="el-GR" sz="2600" u="sng" dirty="0" smtClean="0"/>
              <a:t>οζώδες γάγγλιο</a:t>
            </a:r>
            <a:r>
              <a:rPr lang="el-GR" sz="2600" dirty="0" smtClean="0"/>
              <a:t> και στο </a:t>
            </a:r>
            <a:r>
              <a:rPr lang="el-GR" sz="2400" u="sng" dirty="0" smtClean="0"/>
              <a:t>μονήρη πυρήνα</a:t>
            </a:r>
            <a:r>
              <a:rPr lang="el-GR" sz="2600" dirty="0" smtClean="0"/>
              <a:t> </a:t>
            </a:r>
            <a:r>
              <a:rPr lang="el-GR" sz="2400" dirty="0" smtClean="0"/>
              <a:t>για ρύθμιση</a:t>
            </a:r>
            <a:r>
              <a:rPr lang="el-GR" sz="2600" dirty="0" smtClean="0"/>
              <a:t> </a:t>
            </a:r>
            <a:r>
              <a:rPr lang="el-GR" sz="2400" dirty="0" smtClean="0"/>
              <a:t>και σπλαγχνικά αντανακλαστικά</a:t>
            </a:r>
            <a:endParaRPr lang="el-GR" sz="2400" i="1" u="sng" dirty="0" smtClean="0"/>
          </a:p>
          <a:p>
            <a:pPr>
              <a:buFont typeface="Wingdings" pitchFamily="2" charset="2"/>
              <a:buNone/>
              <a:defRPr/>
            </a:pPr>
            <a:r>
              <a:rPr lang="el-GR" i="1" dirty="0" smtClean="0"/>
              <a:t>   </a:t>
            </a:r>
          </a:p>
          <a:p>
            <a:pPr>
              <a:defRPr/>
            </a:pPr>
            <a:endParaRPr lang="el-GR" sz="2800" dirty="0" smtClean="0"/>
          </a:p>
          <a:p>
            <a:pPr>
              <a:buFont typeface="Wingdings" pitchFamily="2" charset="2"/>
              <a:buNone/>
              <a:defRPr/>
            </a:pPr>
            <a:endParaRPr lang="el-G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0"/>
            <a:ext cx="2124075" cy="6207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1800"/>
              <a:t>Πνευμονογαστρικό σχηματικά</a:t>
            </a:r>
          </a:p>
        </p:txBody>
      </p:sp>
      <p:pic>
        <p:nvPicPr>
          <p:cNvPr id="37891" name="Picture 3" descr="vagus - schem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5984" y="500042"/>
            <a:ext cx="6199836" cy="5689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ΑΝ καρδιάς - πνευμόνω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-6350"/>
            <a:ext cx="7596187" cy="671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81075"/>
            <a:ext cx="1835150" cy="2087563"/>
          </a:xfrm>
        </p:spPr>
        <p:txBody>
          <a:bodyPr/>
          <a:lstStyle/>
          <a:p>
            <a:pPr>
              <a:defRPr/>
            </a:pPr>
            <a:r>
              <a:rPr lang="el-GR" sz="2000"/>
              <a:t>Αυτόνομη νεύρωση καρδιάς - πνευμόνων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5650" y="260350"/>
            <a:ext cx="7920038" cy="1431925"/>
          </a:xfrm>
        </p:spPr>
        <p:txBody>
          <a:bodyPr/>
          <a:lstStyle/>
          <a:p>
            <a:r>
              <a:rPr lang="en-US">
                <a:solidFill>
                  <a:srgbClr val="660066"/>
                </a:solidFill>
              </a:rPr>
              <a:t>T</a:t>
            </a:r>
            <a:r>
              <a:rPr lang="el-GR">
                <a:solidFill>
                  <a:srgbClr val="660066"/>
                </a:solidFill>
              </a:rPr>
              <a:t>ροχιλιακό ν</a:t>
            </a:r>
            <a:r>
              <a:rPr lang="en-US">
                <a:solidFill>
                  <a:srgbClr val="660066"/>
                </a:solidFill>
              </a:rPr>
              <a:t>. IV</a:t>
            </a:r>
            <a:r>
              <a:rPr lang="el-GR">
                <a:solidFill>
                  <a:srgbClr val="660066"/>
                </a:solidFill>
              </a:rPr>
              <a:t> Κινητικό</a:t>
            </a:r>
            <a:endParaRPr lang="el-GR"/>
          </a:p>
        </p:txBody>
      </p:sp>
      <p:sp>
        <p:nvSpPr>
          <p:cNvPr id="2437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>
                <a:solidFill>
                  <a:srgbClr val="660066"/>
                </a:solidFill>
              </a:rPr>
              <a:t>Πυρήνας:</a:t>
            </a:r>
            <a:r>
              <a:rPr lang="el-GR" dirty="0"/>
              <a:t>     Κεντρική φαιά ουσία του υδραγωγού του </a:t>
            </a:r>
            <a:r>
              <a:rPr lang="el-GR" dirty="0" smtClean="0"/>
              <a:t>εγκεφάλου, </a:t>
            </a:r>
            <a:r>
              <a:rPr lang="el-GR" dirty="0" err="1" smtClean="0"/>
              <a:t>ισοϋψώς</a:t>
            </a:r>
            <a:r>
              <a:rPr lang="el-GR" dirty="0" smtClean="0"/>
              <a:t> του </a:t>
            </a:r>
            <a:r>
              <a:rPr lang="el-GR" dirty="0"/>
              <a:t>οπισθίου </a:t>
            </a:r>
            <a:r>
              <a:rPr lang="el-GR" dirty="0" err="1"/>
              <a:t>διδυμίου</a:t>
            </a:r>
            <a:r>
              <a:rPr lang="el-GR" dirty="0"/>
              <a:t>.</a:t>
            </a:r>
          </a:p>
          <a:p>
            <a:r>
              <a:rPr lang="el-GR" dirty="0" err="1">
                <a:solidFill>
                  <a:srgbClr val="660066"/>
                </a:solidFill>
              </a:rPr>
              <a:t>Νευρώνει</a:t>
            </a:r>
            <a:r>
              <a:rPr lang="el-GR" dirty="0"/>
              <a:t> τον </a:t>
            </a:r>
            <a:r>
              <a:rPr lang="el-GR" dirty="0" smtClean="0"/>
              <a:t>άνω </a:t>
            </a:r>
            <a:r>
              <a:rPr lang="el-GR" dirty="0"/>
              <a:t>λοξό </a:t>
            </a:r>
            <a:r>
              <a:rPr lang="el-GR" dirty="0" err="1"/>
              <a:t>μύ</a:t>
            </a:r>
            <a:r>
              <a:rPr lang="el-GR" dirty="0"/>
              <a:t> του οφθαλμικού βολβού.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2 - Εικόνα" descr="heart innervation 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642918"/>
            <a:ext cx="4000528" cy="564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3 - Εικόνα" descr="heart innervat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42918"/>
            <a:ext cx="3857636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1 - Εικόνα" descr="Innervation of Bronchial tre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3842791" cy="52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2 - Εικόνα" descr="Innervation of Bronchial tree.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785794"/>
            <a:ext cx="4000497" cy="558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ΑΝ πεπτικού συστήματο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7625"/>
            <a:ext cx="7380287" cy="679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49275"/>
            <a:ext cx="1941513" cy="1955800"/>
          </a:xfrm>
        </p:spPr>
        <p:txBody>
          <a:bodyPr/>
          <a:lstStyle/>
          <a:p>
            <a:pPr>
              <a:defRPr/>
            </a:pPr>
            <a:r>
              <a:rPr lang="el-GR" sz="2400"/>
              <a:t>Αυτόνομη νεύρωση πεπτικού συστήματος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1 - Εικόνα" descr="Innervation of Esoophagu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6913" y="0"/>
            <a:ext cx="5907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0" y="277813"/>
            <a:ext cx="3214688" cy="2079625"/>
          </a:xfrm>
        </p:spPr>
        <p:txBody>
          <a:bodyPr/>
          <a:lstStyle/>
          <a:p>
            <a:pPr>
              <a:defRPr/>
            </a:pPr>
            <a:r>
              <a:rPr lang="el-GR" sz="3200" dirty="0" smtClean="0"/>
              <a:t>Νεύρωση Οισοφάγου</a:t>
            </a:r>
            <a:endParaRPr lang="el-G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1 - Εικόνα" descr="Innervation of Stomach Duodenu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9438" y="0"/>
            <a:ext cx="6024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0" y="277813"/>
            <a:ext cx="3071813" cy="1722437"/>
          </a:xfrm>
        </p:spPr>
        <p:txBody>
          <a:bodyPr/>
          <a:lstStyle/>
          <a:p>
            <a:pPr>
              <a:defRPr/>
            </a:pPr>
            <a:r>
              <a:rPr lang="el-GR" sz="2800" dirty="0" smtClean="0"/>
              <a:t>Νεύρωση Στομάχου Δωδεκαδακτύλου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4714875" y="0"/>
            <a:ext cx="4429125" cy="785813"/>
          </a:xfrm>
        </p:spPr>
        <p:txBody>
          <a:bodyPr/>
          <a:lstStyle/>
          <a:p>
            <a:pPr>
              <a:defRPr/>
            </a:pPr>
            <a:r>
              <a:rPr lang="el-GR" sz="2800" dirty="0" smtClean="0"/>
              <a:t>Νεύρωση Εντέρου</a:t>
            </a:r>
            <a:endParaRPr lang="el-GR" sz="2800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48132" name="2 - Εικόνα" descr="Innervation of the Intestine -s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3821958" cy="550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3 - Εικόνα" descr="Innervation of the Intestine -s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6600" y="1071546"/>
            <a:ext cx="4197400" cy="52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428875" cy="4500563"/>
          </a:xfrm>
          <a:noFill/>
        </p:spPr>
        <p:txBody>
          <a:bodyPr/>
          <a:lstStyle/>
          <a:p>
            <a:r>
              <a:rPr lang="el-GR" sz="2800" smtClean="0">
                <a:effectLst/>
              </a:rPr>
              <a:t>Γάγγλια Κοιλιάς</a:t>
            </a:r>
            <a:br>
              <a:rPr lang="el-GR" sz="2800" smtClean="0">
                <a:effectLst/>
              </a:rPr>
            </a:br>
            <a:r>
              <a:rPr lang="el-GR" sz="2800" smtClean="0">
                <a:effectLst/>
              </a:rPr>
              <a:t/>
            </a:r>
            <a:br>
              <a:rPr lang="el-GR" sz="2800" smtClean="0">
                <a:effectLst/>
              </a:rPr>
            </a:br>
            <a:r>
              <a:rPr lang="el-GR" sz="2800" smtClean="0">
                <a:effectLst/>
              </a:rPr>
              <a:t>Υπογάστριο πλέγμα</a:t>
            </a:r>
          </a:p>
        </p:txBody>
      </p:sp>
      <p:pic>
        <p:nvPicPr>
          <p:cNvPr id="49155" name="Picture 4" descr="C:\backup\Splanchnology\αυτόνομα γάγγλια κοιλιά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14290"/>
            <a:ext cx="5357818" cy="637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522413" cy="14255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1800"/>
              <a:t>Αυτόνομη νεύρωση πρωκτού και ουροδόχου κύστης</a:t>
            </a:r>
          </a:p>
        </p:txBody>
      </p:sp>
      <p:pic>
        <p:nvPicPr>
          <p:cNvPr id="50179" name="Picture 3" descr="ΑΝ πρωκτού - ουροδ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43042" y="714356"/>
            <a:ext cx="6827433" cy="50720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77950" cy="8509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1800"/>
              <a:t>Αυτόνομη νεύρωση μήτρας</a:t>
            </a:r>
          </a:p>
        </p:txBody>
      </p:sp>
      <p:pic>
        <p:nvPicPr>
          <p:cNvPr id="51203" name="Picture 3" descr="ΑΝ μήτρας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1670" y="500042"/>
            <a:ext cx="6248415" cy="58191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σχηματική ν γυναίκ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00042"/>
            <a:ext cx="3664695" cy="57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 descr="σχηματική ν άνδρ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500042"/>
            <a:ext cx="3703381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1285875" cy="6858000"/>
          </a:xfrm>
        </p:spPr>
        <p:txBody>
          <a:bodyPr/>
          <a:lstStyle/>
          <a:p>
            <a:pPr>
              <a:defRPr/>
            </a:pPr>
            <a:r>
              <a:rPr lang="el-GR" sz="1800" dirty="0" smtClean="0"/>
              <a:t>Νεύρωση</a:t>
            </a:r>
            <a:br>
              <a:rPr lang="el-GR" sz="1800" dirty="0" smtClean="0"/>
            </a:b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l-GR" sz="1600" dirty="0" smtClean="0"/>
              <a:t>Ουροδόχου</a:t>
            </a: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l-GR" sz="1800" dirty="0" smtClean="0"/>
              <a:t>κύστεως</a:t>
            </a:r>
            <a:br>
              <a:rPr lang="el-GR" sz="1800" dirty="0" smtClean="0"/>
            </a:b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l-GR" sz="1800" dirty="0" smtClean="0"/>
              <a:t>και γεννητικού </a:t>
            </a:r>
            <a:r>
              <a:rPr lang="el-GR" sz="1600" dirty="0" smtClean="0"/>
              <a:t>συστήματος</a:t>
            </a:r>
            <a:r>
              <a:rPr lang="el-GR" sz="2400" dirty="0" smtClean="0"/>
              <a:t/>
            </a:r>
            <a:br>
              <a:rPr lang="el-GR" sz="2400" dirty="0" smtClean="0"/>
            </a:b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71550" y="260350"/>
            <a:ext cx="7632700" cy="1431925"/>
          </a:xfrm>
        </p:spPr>
        <p:txBody>
          <a:bodyPr/>
          <a:lstStyle/>
          <a:p>
            <a:r>
              <a:rPr lang="el-GR">
                <a:solidFill>
                  <a:srgbClr val="660066"/>
                </a:solidFill>
              </a:rPr>
              <a:t>Απαγωγό ν</a:t>
            </a:r>
            <a:r>
              <a:rPr lang="el-GR"/>
              <a:t>.  </a:t>
            </a:r>
            <a:r>
              <a:rPr lang="en-US"/>
              <a:t>VI</a:t>
            </a:r>
            <a:r>
              <a:rPr lang="el-GR"/>
              <a:t> Κινητικό                                                                                                            </a:t>
            </a:r>
          </a:p>
        </p:txBody>
      </p:sp>
      <p:sp>
        <p:nvSpPr>
          <p:cNvPr id="2426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27088" y="1916113"/>
            <a:ext cx="8007350" cy="4191000"/>
          </a:xfrm>
        </p:spPr>
        <p:txBody>
          <a:bodyPr/>
          <a:lstStyle/>
          <a:p>
            <a:r>
              <a:rPr lang="el-GR" dirty="0">
                <a:solidFill>
                  <a:srgbClr val="660066"/>
                </a:solidFill>
              </a:rPr>
              <a:t>Πυρήνας</a:t>
            </a:r>
            <a:r>
              <a:rPr lang="el-GR" dirty="0" smtClean="0"/>
              <a:t>: Γέφυρα, έδαφος </a:t>
            </a:r>
            <a:r>
              <a:rPr lang="el-GR" dirty="0"/>
              <a:t>της τετάρτης κοιλίας</a:t>
            </a:r>
          </a:p>
          <a:p>
            <a:r>
              <a:rPr lang="el-GR" dirty="0" err="1">
                <a:solidFill>
                  <a:srgbClr val="660066"/>
                </a:solidFill>
              </a:rPr>
              <a:t>Νευρώνει</a:t>
            </a:r>
            <a:r>
              <a:rPr lang="el-GR" dirty="0"/>
              <a:t> τον </a:t>
            </a:r>
            <a:r>
              <a:rPr lang="el-GR" dirty="0" smtClean="0"/>
              <a:t>έξω </a:t>
            </a:r>
            <a:r>
              <a:rPr lang="el-GR" dirty="0"/>
              <a:t>ορθό </a:t>
            </a:r>
            <a:r>
              <a:rPr lang="el-GR" dirty="0" err="1"/>
              <a:t>μύ</a:t>
            </a:r>
            <a:r>
              <a:rPr lang="el-GR" dirty="0"/>
              <a:t> του οφθαλμικού βολβού.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3527425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3200" smtClean="0"/>
              <a:t>Νωτιαίος Μυελός, Νωτιαία νεύρα, πλέγματα</a:t>
            </a:r>
            <a:r>
              <a:rPr lang="el-GR" sz="2800" smtClean="0"/>
              <a:t> </a:t>
            </a:r>
          </a:p>
        </p:txBody>
      </p:sp>
      <p:pic>
        <p:nvPicPr>
          <p:cNvPr id="53251" name="Picture 4" descr="πλέγματα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68" y="428604"/>
            <a:ext cx="5221292" cy="613768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- Τίτλος"/>
          <p:cNvSpPr>
            <a:spLocks noGrp="1"/>
          </p:cNvSpPr>
          <p:nvPr>
            <p:ph type="title"/>
          </p:nvPr>
        </p:nvSpPr>
        <p:spPr>
          <a:xfrm>
            <a:off x="0" y="6000750"/>
            <a:ext cx="8258175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2800" smtClean="0"/>
              <a:t>Σχηματισμός νωτιαίου νεύρου σε σχέση με</a:t>
            </a:r>
            <a:br>
              <a:rPr lang="el-GR" sz="2800" smtClean="0"/>
            </a:br>
            <a:r>
              <a:rPr lang="el-GR" sz="2800" smtClean="0"/>
              <a:t>Εγκεφαλονωτιαιο ΝΣ (αρ), Αυτόνομο ΝΑ (δεξ)</a:t>
            </a:r>
          </a:p>
        </p:txBody>
      </p:sp>
      <p:pic>
        <p:nvPicPr>
          <p:cNvPr id="54275" name="Picture 5" descr="σωματικά-αυτόνομα νωτ νεύρ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>
                <a:solidFill>
                  <a:srgbClr val="FF3300"/>
                </a:solidFill>
              </a:rPr>
              <a:t>Εσω επιμήκης δεσμίδα</a:t>
            </a:r>
          </a:p>
        </p:txBody>
      </p:sp>
      <p:sp>
        <p:nvSpPr>
          <p:cNvPr id="14950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>
                <a:solidFill>
                  <a:srgbClr val="FF0066"/>
                </a:solidFill>
              </a:rPr>
              <a:t>Κινητική </a:t>
            </a:r>
            <a:r>
              <a:rPr lang="el-GR" dirty="0" smtClean="0">
                <a:solidFill>
                  <a:srgbClr val="FF0066"/>
                </a:solidFill>
              </a:rPr>
              <a:t>οδός </a:t>
            </a:r>
            <a:r>
              <a:rPr lang="el-GR" dirty="0" smtClean="0"/>
              <a:t>, η </a:t>
            </a:r>
            <a:r>
              <a:rPr lang="el-GR" dirty="0">
                <a:solidFill>
                  <a:srgbClr val="FF3300"/>
                </a:solidFill>
              </a:rPr>
              <a:t>κύρια οδός,</a:t>
            </a:r>
            <a:r>
              <a:rPr lang="en-US" dirty="0"/>
              <a:t>  </a:t>
            </a:r>
            <a:r>
              <a:rPr lang="el-GR" dirty="0"/>
              <a:t>πού συνδέει </a:t>
            </a:r>
            <a:r>
              <a:rPr lang="en-US" dirty="0"/>
              <a:t>             </a:t>
            </a:r>
            <a:r>
              <a:rPr lang="el-GR" dirty="0"/>
              <a:t>τους </a:t>
            </a:r>
            <a:r>
              <a:rPr lang="el-GR" dirty="0" err="1">
                <a:solidFill>
                  <a:srgbClr val="660066"/>
                </a:solidFill>
              </a:rPr>
              <a:t>αιθουσαίους</a:t>
            </a:r>
            <a:r>
              <a:rPr lang="el-GR" dirty="0"/>
              <a:t> και τους </a:t>
            </a:r>
            <a:r>
              <a:rPr lang="el-GR" dirty="0">
                <a:solidFill>
                  <a:srgbClr val="660066"/>
                </a:solidFill>
              </a:rPr>
              <a:t>κοχλιακούς πυρήνες</a:t>
            </a:r>
            <a:r>
              <a:rPr lang="en-US" dirty="0"/>
              <a:t>                </a:t>
            </a:r>
            <a:r>
              <a:rPr lang="el-GR" dirty="0"/>
              <a:t> με τους κινητικούς πυρήνες του κοινού </a:t>
            </a:r>
            <a:r>
              <a:rPr lang="el-GR" dirty="0">
                <a:solidFill>
                  <a:srgbClr val="FF0066"/>
                </a:solidFill>
              </a:rPr>
              <a:t>κινητικού </a:t>
            </a:r>
            <a:r>
              <a:rPr lang="el-GR" dirty="0"/>
              <a:t>ν</a:t>
            </a:r>
            <a:r>
              <a:rPr lang="el-GR" dirty="0" smtClean="0"/>
              <a:t>., </a:t>
            </a:r>
            <a:r>
              <a:rPr lang="el-GR" dirty="0" err="1" smtClean="0">
                <a:solidFill>
                  <a:srgbClr val="FF0066"/>
                </a:solidFill>
              </a:rPr>
              <a:t>τροχιλιακού</a:t>
            </a:r>
            <a:r>
              <a:rPr lang="el-GR" dirty="0" smtClean="0"/>
              <a:t> </a:t>
            </a:r>
            <a:r>
              <a:rPr lang="el-GR" dirty="0"/>
              <a:t>ν</a:t>
            </a:r>
            <a:r>
              <a:rPr lang="el-GR" dirty="0" smtClean="0"/>
              <a:t>., και </a:t>
            </a:r>
            <a:r>
              <a:rPr lang="el-GR" dirty="0"/>
              <a:t>του </a:t>
            </a:r>
            <a:r>
              <a:rPr lang="el-GR" dirty="0" err="1">
                <a:solidFill>
                  <a:srgbClr val="FF0066"/>
                </a:solidFill>
              </a:rPr>
              <a:t>απαγωγού</a:t>
            </a:r>
            <a:r>
              <a:rPr lang="el-GR" dirty="0">
                <a:solidFill>
                  <a:srgbClr val="FF0066"/>
                </a:solidFill>
              </a:rPr>
              <a:t> ν</a:t>
            </a:r>
            <a:r>
              <a:rPr lang="el-GR" dirty="0"/>
              <a:t>., πού </a:t>
            </a:r>
            <a:r>
              <a:rPr lang="el-GR" dirty="0" err="1"/>
              <a:t>νευρώνουν</a:t>
            </a:r>
            <a:r>
              <a:rPr lang="el-GR" dirty="0"/>
              <a:t> τους μύες πού κινούν τον οφθαλμικό βολβό.</a:t>
            </a:r>
          </a:p>
          <a:p>
            <a:pPr>
              <a:buFont typeface="Wingdings" pitchFamily="2" charset="2"/>
              <a:buNone/>
            </a:pP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στικό">
  <a:themeElements>
    <a:clrScheme name="Χαρτί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2211</Words>
  <Application>Microsoft Office PowerPoint</Application>
  <PresentationFormat>Προβολή στην οθόνη (4:3)</PresentationFormat>
  <Paragraphs>353</Paragraphs>
  <Slides>81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81</vt:i4>
      </vt:variant>
    </vt:vector>
  </HeadingPairs>
  <TitlesOfParts>
    <vt:vector size="82" baseType="lpstr">
      <vt:lpstr>Αστικό</vt:lpstr>
      <vt:lpstr>1. Εγκεφαλικές συζυγίες</vt:lpstr>
      <vt:lpstr>Εγκεφαλικές συζυγίες</vt:lpstr>
      <vt:lpstr>Οσφρητικό ν  Ι Αισθητικό</vt:lpstr>
      <vt:lpstr>Οπτικό ν. ΙΙ Αισθητικό</vt:lpstr>
      <vt:lpstr>Κοινό Κινητικό ν. ΙΙΙ. Κινητικό</vt:lpstr>
      <vt:lpstr>Κοινό κινητικό ν.  Παρασυμπαθητικός πυρήνας</vt:lpstr>
      <vt:lpstr>Tροχιλιακό ν. IV Κινητικό</vt:lpstr>
      <vt:lpstr>Απαγωγό ν.  VI Κινητικό                                                                                                            </vt:lpstr>
      <vt:lpstr>Εσω επιμήκης δεσμίδα</vt:lpstr>
      <vt:lpstr>Τι νευρώνει το Τρίδυμο;</vt:lpstr>
      <vt:lpstr>Διαφάνεια 11</vt:lpstr>
      <vt:lpstr>Διαφάνεια 12</vt:lpstr>
      <vt:lpstr>Τι νευρώνει το τρίδυμο</vt:lpstr>
      <vt:lpstr>Τρίδυμο τι νευρώνει;</vt:lpstr>
      <vt:lpstr>         Τρίδυμο ν. Μεικτό</vt:lpstr>
      <vt:lpstr>     Τι νευρώνει το προσωπικό;</vt:lpstr>
      <vt:lpstr>Προσωπικό . Μεικτό ν.</vt:lpstr>
      <vt:lpstr>Στατικο-ακουστικό VIII Αισθητικό</vt:lpstr>
      <vt:lpstr>Γλωσσοφαρυγγικό                    Μεικτό ν. ΙΧ</vt:lpstr>
      <vt:lpstr>Παρασυμπαθητικός πυρήνας  γλωσσοφαρυγγικού</vt:lpstr>
      <vt:lpstr>Τί νευρώνει το γλωσσοφαρυγγικό;</vt:lpstr>
      <vt:lpstr>Διαφάνεια 22</vt:lpstr>
      <vt:lpstr>Πνευμονογαστρικό:Μεικτό</vt:lpstr>
      <vt:lpstr>Διαφάνεια 24</vt:lpstr>
      <vt:lpstr>Πνευμονογαστρικό  Αισθητική μοίρα</vt:lpstr>
      <vt:lpstr>Παρασυμπαθητικός πυρήνας Χ</vt:lpstr>
      <vt:lpstr>Πνευμονογαστρικό                       Τι νευρώνει</vt:lpstr>
      <vt:lpstr>Πνευμονογαστρικό Τι νευρώνει αισθητικά ;</vt:lpstr>
      <vt:lpstr>Παραπληρωματικό νεύρο ΧΙ       :κινητικό(προμηκική+νωτιαία)</vt:lpstr>
      <vt:lpstr>Διαφάνεια 30</vt:lpstr>
      <vt:lpstr>Υπογλώσσιο Νεύρο ΧΙΙ  :κινητικό</vt:lpstr>
      <vt:lpstr>Διαφάνεια 32</vt:lpstr>
      <vt:lpstr>Διαφάνεια 33</vt:lpstr>
      <vt:lpstr>Διαφάνεια 34</vt:lpstr>
      <vt:lpstr>Διαφάνεια 35</vt:lpstr>
      <vt:lpstr>Διαφάνεια 36</vt:lpstr>
      <vt:lpstr>2. Αυτόνομο Νευρικό Σύστημα </vt:lpstr>
      <vt:lpstr>Συνιστώσες</vt:lpstr>
      <vt:lpstr>Γενικά Χαρακτηριστικά </vt:lpstr>
      <vt:lpstr>Διαφάνεια 40</vt:lpstr>
      <vt:lpstr>Υποθάλαμος, Υπόφυση</vt:lpstr>
      <vt:lpstr>ΥΠΟΘΑΛΑΜΟΣ </vt:lpstr>
      <vt:lpstr>Διαφάνεια 43</vt:lpstr>
      <vt:lpstr>Δεν είναι η Φλοιονωτιαία και η Φλοιοπυρηνική Οδός</vt:lpstr>
      <vt:lpstr>Δεν είναι η Έσω Επιμήκης Δεσμιδα</vt:lpstr>
      <vt:lpstr>Δεν είναι η Κεντρική Καλυπτρική Δεσμίδα</vt:lpstr>
      <vt:lpstr>Είναι η Ραχιαία Επιμήκης Δεσμίδα! </vt:lpstr>
      <vt:lpstr> Ραχιαία  Επιμήκης  Δεσμίδα  (περαιτέρω χαρακτηριστικά και λειτουργίες) </vt:lpstr>
      <vt:lpstr>Dorsal Longitudinal Funiculus</vt:lpstr>
      <vt:lpstr>Πυρήνες-Γάγγλια-Νεύρα ΣΝΣ-ΠΝΣ  </vt:lpstr>
      <vt:lpstr>Εκφυτικοί Πυρήνες ΣΝΣ - ΠΝΣ</vt:lpstr>
      <vt:lpstr>Γάγγλια ΣΝΣ - ΠΝΣ</vt:lpstr>
      <vt:lpstr> Γενική Επισκόπηση ΑΝΣ </vt:lpstr>
      <vt:lpstr> Γενική Επισκόπηση ΑΝΣ </vt:lpstr>
      <vt:lpstr>Σχηματισμός νωτιαίου νεύρου</vt:lpstr>
      <vt:lpstr>Γάγγλια ΣΝΣ και ΠΝΣ (στα Ι2-Ι4 νευροτόμια)</vt:lpstr>
      <vt:lpstr>Adrenergic-cholinergic  Synapses</vt:lpstr>
      <vt:lpstr>Νευροδιαβιβαστές ΑΝΣ</vt:lpstr>
      <vt:lpstr>Νεύρα ΣΝΣ - ΠΝΣ</vt:lpstr>
      <vt:lpstr> Νεύρωση Οργάνων από ΣΝΣ-ΠΝΣ  </vt:lpstr>
      <vt:lpstr>Αυτόνομη νεύρωση άνω βλεφάρου-ίριδας, υπογναθίου – υπογλωσσίου αδένα</vt:lpstr>
      <vt:lpstr>Διαφάνεια 62</vt:lpstr>
      <vt:lpstr>Αυτόνομη νεύρωση παρωτίδας – δακρυϊκού αδένα</vt:lpstr>
      <vt:lpstr>Νεύρωση Δακρυϊκού Αδένα και Ρινικού Βλεννογόνου</vt:lpstr>
      <vt:lpstr>Νεύρωση Υπογναθίου-Υπογλωσσίου αδένα</vt:lpstr>
      <vt:lpstr>Νεύρωση Παρωτίδας</vt:lpstr>
      <vt:lpstr>Σπλαγχνοαισθητικότης</vt:lpstr>
      <vt:lpstr>Πνευμονογαστρικό σχηματικά</vt:lpstr>
      <vt:lpstr>Αυτόνομη νεύρωση καρδιάς - πνευμόνων</vt:lpstr>
      <vt:lpstr>Διαφάνεια 70</vt:lpstr>
      <vt:lpstr>Διαφάνεια 71</vt:lpstr>
      <vt:lpstr>Αυτόνομη νεύρωση πεπτικού συστήματος</vt:lpstr>
      <vt:lpstr>Νεύρωση Οισοφάγου</vt:lpstr>
      <vt:lpstr>Νεύρωση Στομάχου Δωδεκαδακτύλου</vt:lpstr>
      <vt:lpstr>Νεύρωση Εντέρου</vt:lpstr>
      <vt:lpstr>Γάγγλια Κοιλιάς  Υπογάστριο πλέγμα</vt:lpstr>
      <vt:lpstr>Αυτόνομη νεύρωση πρωκτού και ουροδόχου κύστης</vt:lpstr>
      <vt:lpstr>Αυτόνομη νεύρωση μήτρας</vt:lpstr>
      <vt:lpstr>Νεύρωση  Ουροδόχου κύστεως  και γεννητικού συστήματος </vt:lpstr>
      <vt:lpstr>Νωτιαίος Μυελός, Νωτιαία νεύρα, πλέγματα </vt:lpstr>
      <vt:lpstr>Σχηματισμός νωτιαίου νεύρου σε σχέση με Εγκεφαλονωτιαιο ΝΣ (αρ), Αυτόνομο ΝΑ (δεξ)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Οσφρητικό ν  Ι Αισθητικό</dc:title>
  <dc:creator>Panos</dc:creator>
  <cp:lastModifiedBy>Panos</cp:lastModifiedBy>
  <cp:revision>5</cp:revision>
  <dcterms:created xsi:type="dcterms:W3CDTF">2014-11-02T21:24:52Z</dcterms:created>
  <dcterms:modified xsi:type="dcterms:W3CDTF">2014-11-02T22:09:19Z</dcterms:modified>
</cp:coreProperties>
</file>