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165" r:id="rId1"/>
  </p:sldMasterIdLst>
  <p:notesMasterIdLst>
    <p:notesMasterId r:id="rId28"/>
  </p:notesMasterIdLst>
  <p:handoutMasterIdLst>
    <p:handoutMasterId r:id="rId29"/>
  </p:handoutMasterIdLst>
  <p:sldIdLst>
    <p:sldId id="415" r:id="rId2"/>
    <p:sldId id="357" r:id="rId3"/>
    <p:sldId id="256" r:id="rId4"/>
    <p:sldId id="314" r:id="rId5"/>
    <p:sldId id="338" r:id="rId6"/>
    <p:sldId id="303" r:id="rId7"/>
    <p:sldId id="416" r:id="rId8"/>
    <p:sldId id="389" r:id="rId9"/>
    <p:sldId id="307" r:id="rId10"/>
    <p:sldId id="411" r:id="rId11"/>
    <p:sldId id="413" r:id="rId12"/>
    <p:sldId id="340" r:id="rId13"/>
    <p:sldId id="342" r:id="rId14"/>
    <p:sldId id="393" r:id="rId15"/>
    <p:sldId id="394" r:id="rId16"/>
    <p:sldId id="396" r:id="rId17"/>
    <p:sldId id="414" r:id="rId18"/>
    <p:sldId id="390" r:id="rId19"/>
    <p:sldId id="359" r:id="rId20"/>
    <p:sldId id="321" r:id="rId21"/>
    <p:sldId id="322" r:id="rId22"/>
    <p:sldId id="398" r:id="rId23"/>
    <p:sldId id="417" r:id="rId24"/>
    <p:sldId id="418" r:id="rId25"/>
    <p:sldId id="419" r:id="rId26"/>
    <p:sldId id="420" r:id="rId27"/>
  </p:sldIdLst>
  <p:sldSz cx="9144000" cy="6858000" type="screen4x3"/>
  <p:notesSz cx="7302500" cy="95885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FF"/>
    <a:srgbClr val="8CF4EA"/>
    <a:srgbClr val="00B7A5"/>
    <a:srgbClr val="FAFD00"/>
    <a:srgbClr val="D49FFF"/>
    <a:srgbClr val="83FD65"/>
    <a:srgbClr val="C0FEF9"/>
    <a:srgbClr val="60C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067" autoAdjust="0"/>
    <p:restoredTop sz="94688" autoAdjust="0"/>
  </p:normalViewPr>
  <p:slideViewPr>
    <p:cSldViewPr>
      <p:cViewPr>
        <p:scale>
          <a:sx n="70" d="100"/>
          <a:sy n="70" d="100"/>
        </p:scale>
        <p:origin x="-486" y="-522"/>
      </p:cViewPr>
      <p:guideLst>
        <p:guide orient="horz" pos="1200"/>
        <p:guide pos="53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0" d="100"/>
        <a:sy n="170" d="100"/>
      </p:scale>
      <p:origin x="0" y="3192"/>
    </p:cViewPr>
  </p:sorterViewPr>
  <p:notesViewPr>
    <p:cSldViewPr>
      <p:cViewPr varScale="1">
        <p:scale>
          <a:sx n="82" d="100"/>
          <a:sy n="82" d="100"/>
        </p:scale>
        <p:origin x="3120" y="84"/>
      </p:cViewPr>
      <p:guideLst>
        <p:guide orient="horz" pos="3020"/>
        <p:guide pos="230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1463" cy="4314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8852" tIns="50265" rIns="98852" bIns="502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99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3650" y="725488"/>
            <a:ext cx="4775200" cy="3581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672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35038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01763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70075" algn="l" defTabSz="9556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30250" y="4554538"/>
            <a:ext cx="5842000" cy="4314825"/>
          </a:xfrm>
          <a:noFill/>
          <a:ln w="9525"/>
        </p:spPr>
        <p:txBody>
          <a:bodyPr/>
          <a:lstStyle/>
          <a:p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6"/>
          <p:cNvSpPr txBox="1">
            <a:spLocks noChangeArrowheads="1"/>
          </p:cNvSpPr>
          <p:nvPr userDrawn="1"/>
        </p:nvSpPr>
        <p:spPr bwMode="auto">
          <a:xfrm>
            <a:off x="0" y="6411913"/>
            <a:ext cx="9144000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900" dirty="0">
                <a:latin typeface="Arial" panose="020B0604020202020204" pitchFamily="34" charset="0"/>
              </a:rPr>
              <a:t>© 2016 Cengage Learning EMEA. All Rights Reserved. May not be copied, scanned, or duplicated, in whole or in part, except for use as </a:t>
            </a:r>
          </a:p>
          <a:p>
            <a:pPr algn="ctr" eaLnBrk="1" hangingPunct="1">
              <a:defRPr/>
            </a:pPr>
            <a:r>
              <a:rPr lang="en-US" altLang="en-US" sz="900" dirty="0">
                <a:latin typeface="Arial" panose="020B0604020202020204" pitchFamily="34" charset="0"/>
              </a:rPr>
              <a:t>permitted in a license distributed with a certain product or service or otherwise on a password-protected website for classroom use.</a:t>
            </a:r>
          </a:p>
        </p:txBody>
      </p:sp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505200"/>
            <a:ext cx="16097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1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9067" y="658812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301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2310607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2F525EB-928F-4B38-A8E1-8A8C9C65DE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42C990-4118-4002-A2AA-112DD2DC910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ADE161-4204-48C1-83B7-048897758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3"/>
          <p:cNvSpPr txBox="1">
            <a:spLocks noChangeArrowheads="1"/>
          </p:cNvSpPr>
          <p:nvPr userDrawn="1"/>
        </p:nvSpPr>
        <p:spPr bwMode="auto">
          <a:xfrm>
            <a:off x="0" y="6411913"/>
            <a:ext cx="9144000" cy="3698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900" dirty="0">
                <a:latin typeface="Arial" panose="020B0604020202020204" pitchFamily="34" charset="0"/>
              </a:rPr>
              <a:t>© 2016 Cengage Learning EMEA. All Rights Reserved. May not be copied, scanned, or duplicated, in whole or in part, except for use as </a:t>
            </a:r>
          </a:p>
          <a:p>
            <a:pPr algn="ctr" eaLnBrk="1" hangingPunct="1">
              <a:defRPr/>
            </a:pPr>
            <a:r>
              <a:rPr lang="en-US" altLang="en-US" sz="900" dirty="0">
                <a:latin typeface="Arial" panose="020B0604020202020204" pitchFamily="34" charset="0"/>
              </a:rPr>
              <a:t>permitted in a license distributed with a certain product or service or otherwise on a password-protected website for classroom use.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3DBA17-DEB3-40A4-9723-420CDD7865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6587420-8196-4007-8DBC-B88BE703E5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B057A8D-37CB-489E-80C8-C7F827D49A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A95D545-9936-492A-8B2A-FD76153A1B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84CA856-85A4-434F-A3F6-AEFD63918C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7A09344-CF2A-4A42-B233-0BC666228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4AF3008-37D4-4C04-8FA5-3605E76875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</p:spPr>
        <p:txBody>
          <a:bodyPr/>
          <a:lstStyle>
            <a:lvl1pPr eaLnBrk="0" hangingPunct="0">
              <a:defRPr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A0A3A08-97BE-4BB5-8F18-1730533E38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13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C5CB20B6-E6D2-44F1-8379-EFD49571CC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0" y="6411913"/>
            <a:ext cx="9144000" cy="369887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900" dirty="0"/>
              <a:t>© 2016 Cengage Learning EMEA. All Rights Reserved. May not be copied, scanned, or duplicated, in whole or in part, except for use as </a:t>
            </a:r>
          </a:p>
          <a:p>
            <a:pPr algn="ctr" eaLnBrk="1" hangingPunct="1">
              <a:defRPr/>
            </a:pPr>
            <a:r>
              <a:rPr lang="en-US" sz="900" dirty="0"/>
              <a:t>permitted in a license distributed with a certain product or service or otherwise on a password-protected website for classroom use.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7" r:id="rId1"/>
    <p:sldLayoutId id="2147484398" r:id="rId2"/>
    <p:sldLayoutId id="2147484399" r:id="rId3"/>
    <p:sldLayoutId id="2147484400" r:id="rId4"/>
    <p:sldLayoutId id="2147484401" r:id="rId5"/>
    <p:sldLayoutId id="2147484402" r:id="rId6"/>
    <p:sldLayoutId id="2147484403" r:id="rId7"/>
    <p:sldLayoutId id="2147484404" r:id="rId8"/>
    <p:sldLayoutId id="2147484405" r:id="rId9"/>
    <p:sldLayoutId id="2147484406" r:id="rId10"/>
    <p:sldLayoutId id="214748440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6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FA62B49-DA5B-4689-BAAE-6192D06D4A6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3315" name="Rectangle 6"/>
          <p:cNvSpPr>
            <a:spLocks noGrp="1" noChangeArrowheads="1"/>
          </p:cNvSpPr>
          <p:nvPr>
            <p:ph type="ctrTitle"/>
          </p:nvPr>
        </p:nvSpPr>
        <p:spPr>
          <a:xfrm>
            <a:off x="0" y="658813"/>
            <a:ext cx="9144000" cy="1462087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Brigham, Ehrhardt &amp; Fox</a:t>
            </a:r>
          </a:p>
        </p:txBody>
      </p:sp>
      <p:sp>
        <p:nvSpPr>
          <p:cNvPr id="13316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0" y="2311400"/>
            <a:ext cx="91440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n-US" sz="3600" b="1" smtClean="0">
                <a:solidFill>
                  <a:schemeClr val="tx2"/>
                </a:solidFill>
              </a:rPr>
              <a:t>ΧΡΗΜΑΤΟΟΙΚΟΝΟΜΙΚΗ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n-US" sz="3600" b="1" smtClean="0">
                <a:solidFill>
                  <a:schemeClr val="tx2"/>
                </a:solidFill>
              </a:rPr>
              <a:t>ΔΙΟΙΚΗΣΗ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n-US" b="1" smtClean="0">
                <a:solidFill>
                  <a:schemeClr val="tx2"/>
                </a:solidFill>
              </a:rPr>
              <a:t>ΑΠΟ ΤΗ ΘΕΩΡΙΑ ΣΤΗΝ ΠΡΑΞΗ</a:t>
            </a:r>
            <a:endParaRPr lang="en-US" altLang="en-US" b="1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B3385AC-8E96-49EA-A9E4-F35995CF041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14313"/>
            <a:ext cx="8181975" cy="1462087"/>
          </a:xfrm>
        </p:spPr>
        <p:txBody>
          <a:bodyPr/>
          <a:lstStyle/>
          <a:p>
            <a:pPr eaLnBrk="1" hangingPunct="1"/>
            <a:r>
              <a:rPr lang="el-GR" altLang="en-US" smtClean="0"/>
              <a:t>Τι είναι αυτό που Προσδιορίζει την Αξία μιας Εταιρίας;</a:t>
            </a:r>
            <a:endParaRPr lang="en-US" altLang="en-US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1825"/>
            <a:ext cx="8305800" cy="1660525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altLang="en-US" smtClean="0"/>
              <a:t>Το βασικό υπόδειγμα αποτίμησης στην χρηματοοικονομική είναι το άθροισα των αναμενόμενων</a:t>
            </a:r>
            <a:r>
              <a:rPr lang="en-US" altLang="en-US" smtClean="0"/>
              <a:t> </a:t>
            </a:r>
            <a:r>
              <a:rPr lang="el-GR" altLang="en-US" smtClean="0"/>
              <a:t>μελλοντικών ελεύθερων ταμειακών ροών προεξοφλημένων </a:t>
            </a:r>
            <a:r>
              <a:rPr lang="en-US" altLang="en-US" smtClean="0"/>
              <a:t> flows </a:t>
            </a:r>
            <a:r>
              <a:rPr lang="el-GR" altLang="en-US" smtClean="0"/>
              <a:t>σε σημερινή αξία</a:t>
            </a:r>
            <a:r>
              <a:rPr lang="en-US" altLang="en-US" smtClean="0"/>
              <a:t>: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mtClean="0"/>
          </a:p>
        </p:txBody>
      </p:sp>
      <p:grpSp>
        <p:nvGrpSpPr>
          <p:cNvPr id="22533" name="Group 4"/>
          <p:cNvGrpSpPr>
            <a:grpSpLocks/>
          </p:cNvGrpSpPr>
          <p:nvPr/>
        </p:nvGrpSpPr>
        <p:grpSpPr bwMode="auto">
          <a:xfrm>
            <a:off x="685800" y="4572000"/>
            <a:ext cx="8253413" cy="1143000"/>
            <a:chOff x="606" y="2690"/>
            <a:chExt cx="5106" cy="620"/>
          </a:xfrm>
        </p:grpSpPr>
        <p:sp>
          <p:nvSpPr>
            <p:cNvPr id="22536" name="Text Box 5"/>
            <p:cNvSpPr txBox="1">
              <a:spLocks noChangeArrowheads="1"/>
            </p:cNvSpPr>
            <p:nvPr/>
          </p:nvSpPr>
          <p:spPr bwMode="auto">
            <a:xfrm>
              <a:off x="606" y="2904"/>
              <a:ext cx="3927" cy="24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altLang="en-US" sz="2400"/>
                <a:t> Αξία</a:t>
              </a:r>
              <a:r>
                <a:rPr lang="en-US" altLang="en-US" sz="2400"/>
                <a:t> =                    +                     + … </a:t>
              </a:r>
              <a:r>
                <a:rPr lang="el-GR" altLang="en-US" sz="2400"/>
                <a:t>+     </a:t>
              </a:r>
              <a:endParaRPr lang="en-US" altLang="en-US" sz="2400"/>
            </a:p>
          </p:txBody>
        </p:sp>
        <p:sp>
          <p:nvSpPr>
            <p:cNvPr id="22537" name="Text Box 6"/>
            <p:cNvSpPr txBox="1">
              <a:spLocks noChangeArrowheads="1"/>
            </p:cNvSpPr>
            <p:nvPr/>
          </p:nvSpPr>
          <p:spPr bwMode="auto">
            <a:xfrm>
              <a:off x="1488" y="2690"/>
              <a:ext cx="672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/>
                <a:t>FCF</a:t>
              </a:r>
              <a:r>
                <a:rPr lang="en-US" altLang="en-US" sz="2400" baseline="-25000"/>
                <a:t>1</a:t>
              </a:r>
            </a:p>
          </p:txBody>
        </p:sp>
        <p:sp>
          <p:nvSpPr>
            <p:cNvPr id="22538" name="Text Box 7"/>
            <p:cNvSpPr txBox="1">
              <a:spLocks noChangeArrowheads="1"/>
            </p:cNvSpPr>
            <p:nvPr/>
          </p:nvSpPr>
          <p:spPr bwMode="auto">
            <a:xfrm>
              <a:off x="2880" y="2690"/>
              <a:ext cx="672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/>
                <a:t>FCF</a:t>
              </a:r>
              <a:r>
                <a:rPr lang="en-US" altLang="en-US" sz="2400" baseline="-25000"/>
                <a:t>2</a:t>
              </a:r>
            </a:p>
          </p:txBody>
        </p:sp>
        <p:sp>
          <p:nvSpPr>
            <p:cNvPr id="22539" name="Text Box 8"/>
            <p:cNvSpPr txBox="1">
              <a:spLocks noChangeArrowheads="1"/>
            </p:cNvSpPr>
            <p:nvPr/>
          </p:nvSpPr>
          <p:spPr bwMode="auto">
            <a:xfrm>
              <a:off x="4656" y="2690"/>
              <a:ext cx="672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/>
                <a:t>FCF</a:t>
              </a:r>
              <a:r>
                <a:rPr lang="en-US" altLang="en-US" sz="2400" baseline="-25000"/>
                <a:t>∞</a:t>
              </a:r>
            </a:p>
          </p:txBody>
        </p:sp>
        <p:sp>
          <p:nvSpPr>
            <p:cNvPr id="22540" name="Text Box 9"/>
            <p:cNvSpPr txBox="1">
              <a:spLocks noChangeArrowheads="1"/>
            </p:cNvSpPr>
            <p:nvPr/>
          </p:nvSpPr>
          <p:spPr bwMode="auto">
            <a:xfrm>
              <a:off x="1200" y="3024"/>
              <a:ext cx="1296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/>
                <a:t>(1 + WACC)</a:t>
              </a:r>
              <a:r>
                <a:rPr lang="en-US" altLang="en-US" sz="2400" baseline="30000"/>
                <a:t>1</a:t>
              </a:r>
            </a:p>
          </p:txBody>
        </p:sp>
        <p:sp>
          <p:nvSpPr>
            <p:cNvPr id="22541" name="Text Box 10"/>
            <p:cNvSpPr txBox="1">
              <a:spLocks noChangeArrowheads="1"/>
            </p:cNvSpPr>
            <p:nvPr/>
          </p:nvSpPr>
          <p:spPr bwMode="auto">
            <a:xfrm>
              <a:off x="4368" y="3024"/>
              <a:ext cx="1344" cy="249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/>
                <a:t>(1 + WACC)</a:t>
              </a:r>
              <a:r>
                <a:rPr lang="en-US" altLang="en-US" sz="2400" baseline="30000"/>
                <a:t>∞</a:t>
              </a:r>
              <a:r>
                <a:rPr lang="el-GR" altLang="en-US" sz="2400" baseline="30000"/>
                <a:t>   </a:t>
              </a:r>
              <a:endParaRPr lang="en-US" altLang="en-US" sz="2400" baseline="30000"/>
            </a:p>
          </p:txBody>
        </p:sp>
        <p:sp>
          <p:nvSpPr>
            <p:cNvPr id="22542" name="Text Box 11"/>
            <p:cNvSpPr txBox="1">
              <a:spLocks noChangeArrowheads="1"/>
            </p:cNvSpPr>
            <p:nvPr/>
          </p:nvSpPr>
          <p:spPr bwMode="auto">
            <a:xfrm>
              <a:off x="2544" y="3024"/>
              <a:ext cx="1248" cy="28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400"/>
                <a:t>(1 + WACC)</a:t>
              </a:r>
              <a:r>
                <a:rPr lang="en-US" altLang="en-US" sz="2400" baseline="30000"/>
                <a:t>2</a:t>
              </a:r>
            </a:p>
          </p:txBody>
        </p:sp>
        <p:sp>
          <p:nvSpPr>
            <p:cNvPr id="22543" name="Line 12"/>
            <p:cNvSpPr>
              <a:spLocks noChangeShapeType="1"/>
            </p:cNvSpPr>
            <p:nvPr/>
          </p:nvSpPr>
          <p:spPr bwMode="auto">
            <a:xfrm>
              <a:off x="1296" y="3024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/>
            <a:lstStyle/>
            <a:p>
              <a:endParaRPr lang="el-GR"/>
            </a:p>
          </p:txBody>
        </p:sp>
        <p:sp>
          <p:nvSpPr>
            <p:cNvPr id="22544" name="Line 13"/>
            <p:cNvSpPr>
              <a:spLocks noChangeShapeType="1"/>
            </p:cNvSpPr>
            <p:nvPr/>
          </p:nvSpPr>
          <p:spPr bwMode="auto">
            <a:xfrm>
              <a:off x="2640" y="3024"/>
              <a:ext cx="105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/>
            <a:lstStyle/>
            <a:p>
              <a:endParaRPr lang="el-GR"/>
            </a:p>
          </p:txBody>
        </p:sp>
        <p:sp>
          <p:nvSpPr>
            <p:cNvPr id="22545" name="Line 14"/>
            <p:cNvSpPr>
              <a:spLocks noChangeShapeType="1"/>
            </p:cNvSpPr>
            <p:nvPr/>
          </p:nvSpPr>
          <p:spPr bwMode="auto">
            <a:xfrm>
              <a:off x="4472" y="3024"/>
              <a:ext cx="104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/>
            <a:lstStyle/>
            <a:p>
              <a:endParaRPr lang="el-GR"/>
            </a:p>
          </p:txBody>
        </p:sp>
      </p:grpSp>
      <p:sp>
        <p:nvSpPr>
          <p:cNvPr id="22534" name="Text Box 15"/>
          <p:cNvSpPr txBox="1">
            <a:spLocks noChangeArrowheads="1"/>
          </p:cNvSpPr>
          <p:nvPr/>
        </p:nvSpPr>
        <p:spPr bwMode="auto">
          <a:xfrm>
            <a:off x="990600" y="5715000"/>
            <a:ext cx="65532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>
                <a:latin typeface="Arial" charset="0"/>
              </a:rPr>
              <a:t>Βλ..  «μεγάλη εικόνα» στην επόμενη διαφάνεια</a:t>
            </a:r>
            <a:r>
              <a:rPr lang="en-US" altLang="en-US">
                <a:latin typeface="Arial" charset="0"/>
              </a:rPr>
              <a:t>.</a:t>
            </a:r>
          </a:p>
        </p:txBody>
      </p:sp>
      <p:sp>
        <p:nvSpPr>
          <p:cNvPr id="22535" name="Text Box 16"/>
          <p:cNvSpPr txBox="1">
            <a:spLocks noChangeArrowheads="1"/>
          </p:cNvSpPr>
          <p:nvPr/>
        </p:nvSpPr>
        <p:spPr bwMode="auto">
          <a:xfrm>
            <a:off x="7924800" y="5867400"/>
            <a:ext cx="1219200" cy="366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latin typeface="Times New Roman" pitchFamily="18" charset="0"/>
              </a:rPr>
              <a:t>(M</a:t>
            </a:r>
            <a:r>
              <a:rPr lang="en-US" altLang="en-US" sz="1600" b="1">
                <a:latin typeface="Times New Roman" pitchFamily="18" charset="0"/>
              </a:rPr>
              <a:t>ore</a:t>
            </a:r>
            <a:r>
              <a:rPr lang="en-US" altLang="en-US" b="1">
                <a:latin typeface="Times New Roman" pitchFamily="18" charset="0"/>
              </a:rPr>
              <a:t> . 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DFF2D95-3D08-41E1-9483-61F9DBB0813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0" y="0"/>
            <a:ext cx="9144000" cy="411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23556" name="AutoShape 3"/>
          <p:cNvSpPr>
            <a:spLocks noChangeArrowheads="1"/>
          </p:cNvSpPr>
          <p:nvPr/>
        </p:nvSpPr>
        <p:spPr bwMode="auto">
          <a:xfrm>
            <a:off x="990600" y="3124200"/>
            <a:ext cx="6934200" cy="914400"/>
          </a:xfrm>
          <a:prstGeom prst="roundRect">
            <a:avLst>
              <a:gd name="adj" fmla="val 16667"/>
            </a:avLst>
          </a:prstGeom>
          <a:solidFill>
            <a:srgbClr val="9DD3D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GB" altLang="en-US" sz="2400">
              <a:latin typeface="Arial" charset="0"/>
            </a:endParaRP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990600" y="3349625"/>
            <a:ext cx="5202238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b="1"/>
              <a:t>Αξία</a:t>
            </a:r>
            <a:r>
              <a:rPr lang="en-US" altLang="en-US" b="1"/>
              <a:t> =                         +                         +     +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2438400" y="3200400"/>
            <a:ext cx="10668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FCF</a:t>
            </a:r>
            <a:r>
              <a:rPr lang="en-US" altLang="en-US" b="1" baseline="-25000"/>
              <a:t>1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4343400" y="3200400"/>
            <a:ext cx="10668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FCF</a:t>
            </a:r>
            <a:r>
              <a:rPr lang="en-US" altLang="en-US" b="1" baseline="-25000"/>
              <a:t>2</a:t>
            </a: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6629400" y="3200400"/>
            <a:ext cx="1066800" cy="3635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FCF</a:t>
            </a:r>
            <a:r>
              <a:rPr lang="en-US" altLang="en-US" b="1" baseline="-25000"/>
              <a:t>∞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1981200" y="3522663"/>
            <a:ext cx="20574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(1 + WACC)</a:t>
            </a:r>
            <a:r>
              <a:rPr lang="en-US" altLang="en-US" b="1" baseline="30000"/>
              <a:t>1</a:t>
            </a:r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6172200" y="3522663"/>
            <a:ext cx="17526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(1 + WACC)</a:t>
            </a:r>
            <a:r>
              <a:rPr lang="en-US" altLang="en-US" b="1" baseline="30000"/>
              <a:t>∞</a:t>
            </a:r>
          </a:p>
        </p:txBody>
      </p:sp>
      <p:sp>
        <p:nvSpPr>
          <p:cNvPr id="23563" name="Text Box 10"/>
          <p:cNvSpPr txBox="1">
            <a:spLocks noChangeArrowheads="1"/>
          </p:cNvSpPr>
          <p:nvPr/>
        </p:nvSpPr>
        <p:spPr bwMode="auto">
          <a:xfrm>
            <a:off x="3810000" y="3522663"/>
            <a:ext cx="19812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(1 + WACC)</a:t>
            </a:r>
            <a:r>
              <a:rPr lang="en-US" altLang="en-US" b="1" baseline="30000"/>
              <a:t>2</a:t>
            </a:r>
          </a:p>
        </p:txBody>
      </p:sp>
      <p:sp>
        <p:nvSpPr>
          <p:cNvPr id="23564" name="Line 11"/>
          <p:cNvSpPr>
            <a:spLocks noChangeShapeType="1"/>
          </p:cNvSpPr>
          <p:nvPr/>
        </p:nvSpPr>
        <p:spPr bwMode="auto">
          <a:xfrm>
            <a:off x="21336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/>
          <a:lstStyle/>
          <a:p>
            <a:endParaRPr lang="el-GR"/>
          </a:p>
        </p:txBody>
      </p:sp>
      <p:sp>
        <p:nvSpPr>
          <p:cNvPr id="23565" name="Line 12"/>
          <p:cNvSpPr>
            <a:spLocks noChangeShapeType="1"/>
          </p:cNvSpPr>
          <p:nvPr/>
        </p:nvSpPr>
        <p:spPr bwMode="auto">
          <a:xfrm>
            <a:off x="39624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/>
          <a:lstStyle/>
          <a:p>
            <a:endParaRPr lang="el-GR"/>
          </a:p>
        </p:txBody>
      </p:sp>
      <p:sp>
        <p:nvSpPr>
          <p:cNvPr id="23566" name="Line 13"/>
          <p:cNvSpPr>
            <a:spLocks noChangeShapeType="1"/>
          </p:cNvSpPr>
          <p:nvPr/>
        </p:nvSpPr>
        <p:spPr bwMode="auto">
          <a:xfrm>
            <a:off x="6324600" y="3581400"/>
            <a:ext cx="13716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/>
          <a:lstStyle/>
          <a:p>
            <a:endParaRPr lang="el-GR"/>
          </a:p>
        </p:txBody>
      </p:sp>
      <p:sp>
        <p:nvSpPr>
          <p:cNvPr id="23567" name="AutoShape 14"/>
          <p:cNvSpPr>
            <a:spLocks noChangeArrowheads="1"/>
          </p:cNvSpPr>
          <p:nvPr/>
        </p:nvSpPr>
        <p:spPr bwMode="auto">
          <a:xfrm>
            <a:off x="3000375" y="2208213"/>
            <a:ext cx="2913063" cy="6477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l-GR" altLang="en-US" sz="1600" b="1"/>
              <a:t>Ελεύθερες Ταμειακές ροές</a:t>
            </a:r>
            <a:endParaRPr lang="en-US" altLang="en-US" sz="1600" b="1"/>
          </a:p>
          <a:p>
            <a:pPr algn="ctr"/>
            <a:r>
              <a:rPr lang="en-US" altLang="en-US" sz="1600" b="1"/>
              <a:t>(FCF)</a:t>
            </a:r>
          </a:p>
        </p:txBody>
      </p:sp>
      <p:cxnSp>
        <p:nvCxnSpPr>
          <p:cNvPr id="23568" name="AutoShape 15"/>
          <p:cNvCxnSpPr>
            <a:cxnSpLocks noChangeShapeType="1"/>
            <a:stCxn id="23573" idx="0"/>
            <a:endCxn id="23574" idx="2"/>
          </p:cNvCxnSpPr>
          <p:nvPr/>
        </p:nvCxnSpPr>
        <p:spPr bwMode="auto">
          <a:xfrm flipH="1" flipV="1">
            <a:off x="4457700" y="5262563"/>
            <a:ext cx="63500" cy="2873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69" name="AutoShape 16"/>
          <p:cNvSpPr>
            <a:spLocks noChangeArrowheads="1"/>
          </p:cNvSpPr>
          <p:nvPr/>
        </p:nvSpPr>
        <p:spPr bwMode="auto">
          <a:xfrm>
            <a:off x="304800" y="5408613"/>
            <a:ext cx="2057400" cy="338137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sz="1600"/>
              <a:t>Επιτόκια της αγοράς</a:t>
            </a:r>
            <a:endParaRPr lang="en-US" altLang="en-US" sz="1600"/>
          </a:p>
        </p:txBody>
      </p:sp>
      <p:sp>
        <p:nvSpPr>
          <p:cNvPr id="23570" name="AutoShape 17"/>
          <p:cNvSpPr>
            <a:spLocks noChangeArrowheads="1"/>
          </p:cNvSpPr>
          <p:nvPr/>
        </p:nvSpPr>
        <p:spPr bwMode="auto">
          <a:xfrm>
            <a:off x="6510338" y="5942013"/>
            <a:ext cx="2362200" cy="3413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sz="1400"/>
              <a:t>Επιχειρηματικός κίνδυνος</a:t>
            </a:r>
            <a:endParaRPr lang="en-US" altLang="en-US" sz="1400"/>
          </a:p>
        </p:txBody>
      </p:sp>
      <p:sp>
        <p:nvSpPr>
          <p:cNvPr id="23571" name="AutoShape 18"/>
          <p:cNvSpPr>
            <a:spLocks noChangeArrowheads="1"/>
          </p:cNvSpPr>
          <p:nvPr/>
        </p:nvSpPr>
        <p:spPr bwMode="auto">
          <a:xfrm>
            <a:off x="381000" y="5942013"/>
            <a:ext cx="2362200" cy="50006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400"/>
              </a:lnSpc>
              <a:spcBef>
                <a:spcPct val="50000"/>
              </a:spcBef>
            </a:pPr>
            <a:r>
              <a:rPr lang="el-GR" altLang="en-US" sz="1600"/>
              <a:t>Αποστροφή στον κίνδυνο αγοράς</a:t>
            </a:r>
            <a:endParaRPr lang="en-US" altLang="en-US" sz="1600"/>
          </a:p>
        </p:txBody>
      </p:sp>
      <p:sp>
        <p:nvSpPr>
          <p:cNvPr id="23572" name="AutoShape 19"/>
          <p:cNvSpPr>
            <a:spLocks noChangeArrowheads="1"/>
          </p:cNvSpPr>
          <p:nvPr/>
        </p:nvSpPr>
        <p:spPr bwMode="auto">
          <a:xfrm>
            <a:off x="6370638" y="5391150"/>
            <a:ext cx="2697162" cy="325438"/>
          </a:xfrm>
          <a:prstGeom prst="roundRect">
            <a:avLst>
              <a:gd name="adj" fmla="val 9528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sz="1400"/>
              <a:t>Μίγμα ξένων/Ίδια κεφάλαια</a:t>
            </a:r>
            <a:endParaRPr lang="en-US" altLang="en-US" sz="1400"/>
          </a:p>
        </p:txBody>
      </p:sp>
      <p:sp>
        <p:nvSpPr>
          <p:cNvPr id="23573" name="AutoShape 20"/>
          <p:cNvSpPr>
            <a:spLocks noChangeArrowheads="1"/>
          </p:cNvSpPr>
          <p:nvPr/>
        </p:nvSpPr>
        <p:spPr bwMode="auto">
          <a:xfrm>
            <a:off x="3000375" y="5549900"/>
            <a:ext cx="3041650" cy="78263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sz="1600"/>
              <a:t>Κόστος δανειακών κεφαλαίων</a:t>
            </a:r>
            <a:endParaRPr lang="en-US" altLang="en-US" sz="1600"/>
          </a:p>
          <a:p>
            <a:pPr>
              <a:spcBef>
                <a:spcPct val="50000"/>
              </a:spcBef>
            </a:pPr>
            <a:r>
              <a:rPr lang="el-GR" altLang="en-US" sz="1600"/>
              <a:t>Κόστος ιδίων κεφαλαίων</a:t>
            </a:r>
            <a:endParaRPr lang="en-US" altLang="en-US" sz="1600"/>
          </a:p>
        </p:txBody>
      </p:sp>
      <p:sp>
        <p:nvSpPr>
          <p:cNvPr id="23574" name="AutoShape 21"/>
          <p:cNvSpPr>
            <a:spLocks noChangeArrowheads="1"/>
          </p:cNvSpPr>
          <p:nvPr/>
        </p:nvSpPr>
        <p:spPr bwMode="auto">
          <a:xfrm>
            <a:off x="3362325" y="4343400"/>
            <a:ext cx="2189163" cy="9191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l-GR" altLang="en-US" sz="1600" b="1"/>
              <a:t>Μέσο Σταθμικό </a:t>
            </a:r>
          </a:p>
          <a:p>
            <a:pPr algn="ctr"/>
            <a:r>
              <a:rPr lang="el-GR" altLang="en-US" sz="1600" b="1"/>
              <a:t>Κόστος Κεφαλαίου</a:t>
            </a:r>
            <a:endParaRPr lang="en-US" altLang="en-US" sz="1600" b="1"/>
          </a:p>
          <a:p>
            <a:pPr algn="ctr"/>
            <a:r>
              <a:rPr lang="en-US" altLang="en-US" sz="1600" b="1"/>
              <a:t>(WACC)</a:t>
            </a:r>
          </a:p>
        </p:txBody>
      </p:sp>
      <p:cxnSp>
        <p:nvCxnSpPr>
          <p:cNvPr id="23575" name="AutoShape 22"/>
          <p:cNvCxnSpPr>
            <a:cxnSpLocks noChangeShapeType="1"/>
            <a:stCxn id="23572" idx="1"/>
            <a:endCxn id="23573" idx="3"/>
          </p:cNvCxnSpPr>
          <p:nvPr/>
        </p:nvCxnSpPr>
        <p:spPr bwMode="auto">
          <a:xfrm flipH="1">
            <a:off x="6042025" y="5554663"/>
            <a:ext cx="328613" cy="38735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6" name="AutoShape 23"/>
          <p:cNvCxnSpPr>
            <a:cxnSpLocks noChangeShapeType="1"/>
            <a:stCxn id="23570" idx="1"/>
            <a:endCxn id="23573" idx="3"/>
          </p:cNvCxnSpPr>
          <p:nvPr/>
        </p:nvCxnSpPr>
        <p:spPr bwMode="auto">
          <a:xfrm flipH="1" flipV="1">
            <a:off x="6042025" y="5942013"/>
            <a:ext cx="468313" cy="1698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7" name="AutoShape 24"/>
          <p:cNvCxnSpPr>
            <a:cxnSpLocks noChangeShapeType="1"/>
            <a:stCxn id="23569" idx="3"/>
          </p:cNvCxnSpPr>
          <p:nvPr/>
        </p:nvCxnSpPr>
        <p:spPr bwMode="auto">
          <a:xfrm>
            <a:off x="2362200" y="5578475"/>
            <a:ext cx="698500" cy="277813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8" name="AutoShape 25"/>
          <p:cNvCxnSpPr>
            <a:cxnSpLocks noChangeShapeType="1"/>
          </p:cNvCxnSpPr>
          <p:nvPr/>
        </p:nvCxnSpPr>
        <p:spPr bwMode="auto">
          <a:xfrm flipV="1">
            <a:off x="2671763" y="5870575"/>
            <a:ext cx="420687" cy="223838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79" name="AutoShape 26"/>
          <p:cNvCxnSpPr>
            <a:cxnSpLocks noChangeShapeType="1"/>
            <a:stCxn id="23572" idx="0"/>
            <a:endCxn id="23574" idx="3"/>
          </p:cNvCxnSpPr>
          <p:nvPr/>
        </p:nvCxnSpPr>
        <p:spPr bwMode="auto">
          <a:xfrm rot="16200000" flipV="1">
            <a:off x="6341269" y="4013994"/>
            <a:ext cx="587375" cy="2166937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3580" name="AutoShape 27"/>
          <p:cNvSpPr>
            <a:spLocks noChangeArrowheads="1"/>
          </p:cNvSpPr>
          <p:nvPr/>
        </p:nvSpPr>
        <p:spPr bwMode="auto">
          <a:xfrm>
            <a:off x="554038" y="674688"/>
            <a:ext cx="2098675" cy="37465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sz="1600"/>
              <a:t>Έσοδα από πωλήσεις</a:t>
            </a:r>
            <a:endParaRPr lang="en-US" altLang="en-US" sz="1600"/>
          </a:p>
        </p:txBody>
      </p:sp>
      <p:sp>
        <p:nvSpPr>
          <p:cNvPr id="23581" name="AutoShape 28"/>
          <p:cNvSpPr>
            <a:spLocks noChangeArrowheads="1"/>
          </p:cNvSpPr>
          <p:nvPr/>
        </p:nvSpPr>
        <p:spPr bwMode="auto">
          <a:xfrm>
            <a:off x="2008188" y="1176338"/>
            <a:ext cx="2776537" cy="338137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sz="1600"/>
              <a:t>Λειτουργικά κόστη και φόροι</a:t>
            </a:r>
            <a:endParaRPr lang="en-US" altLang="en-US" sz="1600"/>
          </a:p>
        </p:txBody>
      </p:sp>
      <p:sp>
        <p:nvSpPr>
          <p:cNvPr id="23582" name="AutoShape 29"/>
          <p:cNvSpPr>
            <a:spLocks noChangeArrowheads="1"/>
          </p:cNvSpPr>
          <p:nvPr/>
        </p:nvSpPr>
        <p:spPr bwMode="auto">
          <a:xfrm>
            <a:off x="4067175" y="1606550"/>
            <a:ext cx="4887913" cy="37465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sz="1600"/>
              <a:t>Απαιτούμενες επενδύσεις και λειτουργικά κεφάλαια</a:t>
            </a:r>
            <a:endParaRPr lang="en-US" altLang="en-US" sz="1600"/>
          </a:p>
        </p:txBody>
      </p:sp>
      <p:sp>
        <p:nvSpPr>
          <p:cNvPr id="23583" name="Text Box 30"/>
          <p:cNvSpPr txBox="1">
            <a:spLocks noChangeArrowheads="1"/>
          </p:cNvSpPr>
          <p:nvPr/>
        </p:nvSpPr>
        <p:spPr bwMode="auto">
          <a:xfrm>
            <a:off x="1676400" y="1160463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>
                <a:cs typeface="Tahoma" pitchFamily="34" charset="0"/>
              </a:rPr>
              <a:t>−</a:t>
            </a:r>
          </a:p>
        </p:txBody>
      </p:sp>
      <p:sp>
        <p:nvSpPr>
          <p:cNvPr id="23584" name="Text Box 31"/>
          <p:cNvSpPr txBox="1">
            <a:spLocks noChangeArrowheads="1"/>
          </p:cNvSpPr>
          <p:nvPr/>
        </p:nvSpPr>
        <p:spPr bwMode="auto">
          <a:xfrm>
            <a:off x="3763963" y="1608138"/>
            <a:ext cx="3508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>
                <a:cs typeface="Tahoma" pitchFamily="34" charset="0"/>
              </a:rPr>
              <a:t>−</a:t>
            </a:r>
          </a:p>
        </p:txBody>
      </p:sp>
      <p:sp>
        <p:nvSpPr>
          <p:cNvPr id="23585" name="Text Box 32"/>
          <p:cNvSpPr txBox="1">
            <a:spLocks noChangeArrowheads="1"/>
          </p:cNvSpPr>
          <p:nvPr/>
        </p:nvSpPr>
        <p:spPr bwMode="auto">
          <a:xfrm>
            <a:off x="5334000" y="2362200"/>
            <a:ext cx="350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 b="1">
                <a:cs typeface="Tahoma" pitchFamily="34" charset="0"/>
              </a:rPr>
              <a:t>=</a:t>
            </a:r>
          </a:p>
        </p:txBody>
      </p:sp>
      <p:cxnSp>
        <p:nvCxnSpPr>
          <p:cNvPr id="23586" name="AutoShape 33"/>
          <p:cNvCxnSpPr>
            <a:cxnSpLocks noChangeShapeType="1"/>
            <a:stCxn id="23574" idx="0"/>
            <a:endCxn id="23556" idx="2"/>
          </p:cNvCxnSpPr>
          <p:nvPr/>
        </p:nvCxnSpPr>
        <p:spPr bwMode="auto">
          <a:xfrm flipV="1">
            <a:off x="4457700" y="4038600"/>
            <a:ext cx="0" cy="304800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3587" name="AutoShape 34"/>
          <p:cNvCxnSpPr>
            <a:cxnSpLocks noChangeShapeType="1"/>
            <a:stCxn id="23567" idx="2"/>
            <a:endCxn id="23556" idx="0"/>
          </p:cNvCxnSpPr>
          <p:nvPr/>
        </p:nvCxnSpPr>
        <p:spPr bwMode="auto">
          <a:xfrm>
            <a:off x="4457700" y="2855913"/>
            <a:ext cx="0" cy="26828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3588" name="Text Box 35"/>
          <p:cNvSpPr txBox="1">
            <a:spLocks noChangeArrowheads="1"/>
          </p:cNvSpPr>
          <p:nvPr/>
        </p:nvSpPr>
        <p:spPr bwMode="auto">
          <a:xfrm>
            <a:off x="990600" y="228600"/>
            <a:ext cx="7696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altLang="en-US" b="1">
                <a:solidFill>
                  <a:schemeClr val="tx2"/>
                </a:solidFill>
              </a:rPr>
              <a:t>Οι βασικοί παράγοντες της αξίας μιας εταιρίας</a:t>
            </a:r>
            <a:r>
              <a:rPr lang="en-US" altLang="en-US" b="1">
                <a:solidFill>
                  <a:schemeClr val="tx2"/>
                </a:solidFill>
              </a:rPr>
              <a:t>:</a:t>
            </a:r>
            <a:r>
              <a:rPr lang="el-GR" altLang="en-US" b="1">
                <a:solidFill>
                  <a:schemeClr val="tx2"/>
                </a:solidFill>
              </a:rPr>
              <a:t> Η μεγάλη Εικόνα</a:t>
            </a:r>
            <a:endParaRPr lang="en-US" altLang="en-US" b="1">
              <a:solidFill>
                <a:schemeClr val="tx2"/>
              </a:solidFill>
            </a:endParaRPr>
          </a:p>
        </p:txBody>
      </p:sp>
      <p:cxnSp>
        <p:nvCxnSpPr>
          <p:cNvPr id="23589" name="AutoShape 36"/>
          <p:cNvCxnSpPr>
            <a:cxnSpLocks noChangeShapeType="1"/>
            <a:stCxn id="23580" idx="2"/>
            <a:endCxn id="23583" idx="1"/>
          </p:cNvCxnSpPr>
          <p:nvPr/>
        </p:nvCxnSpPr>
        <p:spPr bwMode="auto">
          <a:xfrm rot="16200000" flipH="1">
            <a:off x="1500188" y="1152525"/>
            <a:ext cx="279400" cy="73025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90" name="AutoShape 37"/>
          <p:cNvCxnSpPr>
            <a:cxnSpLocks noChangeShapeType="1"/>
            <a:stCxn id="23581" idx="2"/>
            <a:endCxn id="23584" idx="1"/>
          </p:cNvCxnSpPr>
          <p:nvPr/>
        </p:nvCxnSpPr>
        <p:spPr bwMode="auto">
          <a:xfrm rot="16200000" flipH="1">
            <a:off x="3449638" y="1462087"/>
            <a:ext cx="261938" cy="366713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3591" name="AutoShape 38"/>
          <p:cNvCxnSpPr>
            <a:cxnSpLocks noChangeShapeType="1"/>
            <a:stCxn id="23582" idx="2"/>
          </p:cNvCxnSpPr>
          <p:nvPr/>
        </p:nvCxnSpPr>
        <p:spPr bwMode="auto">
          <a:xfrm rot="5400000">
            <a:off x="5984082" y="1924843"/>
            <a:ext cx="469900" cy="582613"/>
          </a:xfrm>
          <a:prstGeom prst="bentConnector2">
            <a:avLst/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3592" name="Text Box 39"/>
          <p:cNvSpPr txBox="1">
            <a:spLocks noChangeArrowheads="1"/>
          </p:cNvSpPr>
          <p:nvPr/>
        </p:nvSpPr>
        <p:spPr bwMode="auto">
          <a:xfrm>
            <a:off x="5638800" y="3294063"/>
            <a:ext cx="457200" cy="363537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/>
              <a:t>...</a:t>
            </a:r>
            <a:endParaRPr lang="en-US" altLang="en-US" b="1" baseline="-250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8C4909D-25D1-42BE-A60E-DB421BB79C5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4579" name="Rectangle 4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793038" cy="1462088"/>
          </a:xfrm>
        </p:spPr>
        <p:txBody>
          <a:bodyPr/>
          <a:lstStyle/>
          <a:p>
            <a:pPr eaLnBrk="1" hangingPunct="1"/>
            <a:r>
              <a:rPr lang="el-GR" altLang="en-US" smtClean="0"/>
              <a:t>Ελεύθερες Ταμειακές Ροές </a:t>
            </a:r>
            <a:r>
              <a:rPr lang="en-US" altLang="en-US" smtClean="0"/>
              <a:t>(FCF)</a:t>
            </a:r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50288" cy="4151313"/>
          </a:xfrm>
        </p:spPr>
        <p:txBody>
          <a:bodyPr/>
          <a:lstStyle/>
          <a:p>
            <a:pPr eaLnBrk="1" hangingPunct="1"/>
            <a:r>
              <a:rPr lang="el-GR" altLang="en-US" smtClean="0"/>
              <a:t>Οι Ελεύθερες Ταμειακές Ροές είναι οι χρηματοροές που είναι διαθέσιμες (ελεύθερες) για διανομή σε όλους τους επενδυτές της εταιρίας (πιστωτών και μετόχων</a:t>
            </a:r>
            <a:r>
              <a:rPr lang="en-US" altLang="en-US" smtClean="0"/>
              <a:t>are.</a:t>
            </a:r>
          </a:p>
          <a:p>
            <a:pPr eaLnBrk="1" hangingPunct="1"/>
            <a:r>
              <a:rPr lang="en-US" altLang="en-US" i="1" smtClean="0"/>
              <a:t>FCF = </a:t>
            </a:r>
            <a:r>
              <a:rPr lang="el-GR" altLang="en-US" i="1" smtClean="0"/>
              <a:t>Έσοδα από πωλήσεις – Λειτουργικά κόστη </a:t>
            </a:r>
            <a:r>
              <a:rPr lang="en-US" altLang="en-US" i="1" smtClean="0"/>
              <a:t> - </a:t>
            </a:r>
            <a:r>
              <a:rPr lang="el-GR" altLang="en-US" i="1" smtClean="0"/>
              <a:t>Φόροι </a:t>
            </a:r>
            <a:r>
              <a:rPr lang="en-US" altLang="en-US" i="1" smtClean="0"/>
              <a:t>– </a:t>
            </a:r>
            <a:r>
              <a:rPr lang="el-GR" altLang="en-US" i="1" smtClean="0"/>
              <a:t>Απαιτούμενες επενδύσεις σε λειτουργικά κεφάλαια</a:t>
            </a:r>
            <a:r>
              <a:rPr lang="en-US" altLang="en-US" smtClean="0"/>
              <a:t>.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E461B25-DE10-4771-87E3-77FB43E9FA60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5603" name="Rectangle 4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97838" cy="1371600"/>
          </a:xfrm>
        </p:spPr>
        <p:txBody>
          <a:bodyPr/>
          <a:lstStyle/>
          <a:p>
            <a:pPr eaLnBrk="1" hangingPunct="1"/>
            <a:r>
              <a:rPr lang="el-GR" altLang="en-US" sz="4000" smtClean="0"/>
              <a:t>Τι είναι το Μέσο Σταθμικό Κόστος Κεφαλαίου </a:t>
            </a:r>
            <a:r>
              <a:rPr lang="en-US" altLang="en-US" sz="4000" smtClean="0"/>
              <a:t>(WACC)?  </a:t>
            </a:r>
          </a:p>
        </p:txBody>
      </p:sp>
      <p:sp>
        <p:nvSpPr>
          <p:cNvPr id="2560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52400" y="1981200"/>
            <a:ext cx="8802688" cy="4151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n-US" sz="2400" smtClean="0"/>
              <a:t>Το Μέσο Σταθμικό Κόστος Κεφαλαίου </a:t>
            </a:r>
            <a:r>
              <a:rPr lang="en-US" altLang="en-US" sz="2400" smtClean="0"/>
              <a:t>WACC </a:t>
            </a:r>
            <a:r>
              <a:rPr lang="el-GR" altLang="en-US" sz="2400" smtClean="0"/>
              <a:t>είναι η μέση απόδοση των επενδυτικών σχεδίων μιας εταιρίας</a:t>
            </a:r>
            <a:r>
              <a:rPr lang="en-US" altLang="en-US" sz="2400" smtClean="0"/>
              <a:t>  (</a:t>
            </a:r>
            <a:r>
              <a:rPr lang="el-GR" altLang="en-US" sz="2400" smtClean="0"/>
              <a:t>συνολικέ ταμειακές ροές)</a:t>
            </a:r>
            <a:r>
              <a:rPr lang="en-US" altLang="en-US" sz="2400" smtClean="0"/>
              <a:t> </a:t>
            </a:r>
            <a:r>
              <a:rPr lang="el-GR" altLang="en-US" sz="2400" smtClean="0"/>
              <a:t>που απαιτούνται από  την χρηματιστηριακή αγορά </a:t>
            </a:r>
            <a:r>
              <a:rPr lang="en-US" altLang="en-US" sz="2400" smtClean="0"/>
              <a:t>(</a:t>
            </a:r>
            <a:r>
              <a:rPr lang="el-GR" altLang="en-US" sz="2400" smtClean="0"/>
              <a:t>ή από τους αγοραστές και τους πωλητές μετοχών</a:t>
            </a:r>
            <a:r>
              <a:rPr lang="en-US" altLang="en-US" sz="2400" smtClean="0"/>
              <a:t>).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n-US" sz="2000" smtClean="0"/>
              <a:t>Καλείται επίσης </a:t>
            </a:r>
            <a:r>
              <a:rPr lang="en-US" altLang="en-US" sz="2000" smtClean="0"/>
              <a:t>“</a:t>
            </a:r>
            <a:r>
              <a:rPr lang="el-GR" altLang="en-US" sz="2000" smtClean="0"/>
              <a:t>το επιτόκιο</a:t>
            </a:r>
            <a:r>
              <a:rPr lang="en-US" altLang="en-US" sz="2000" smtClean="0"/>
              <a:t>” </a:t>
            </a:r>
            <a:r>
              <a:rPr lang="el-GR" altLang="en-US" sz="2000" smtClean="0"/>
              <a:t>,</a:t>
            </a:r>
            <a:r>
              <a:rPr lang="en-US" altLang="en-US" sz="2000" smtClean="0"/>
              <a:t>“</a:t>
            </a:r>
            <a:r>
              <a:rPr lang="el-GR" altLang="en-US" sz="2000" smtClean="0"/>
              <a:t>το κόστος του χρήματος</a:t>
            </a:r>
            <a:r>
              <a:rPr lang="en-US" altLang="en-US" sz="2000" smtClean="0"/>
              <a:t>”</a:t>
            </a:r>
            <a:r>
              <a:rPr lang="el-GR" altLang="en-US" sz="2000" smtClean="0"/>
              <a:t>,</a:t>
            </a:r>
            <a:r>
              <a:rPr lang="en-US" altLang="en-US" sz="2000" smtClean="0"/>
              <a:t> “</a:t>
            </a:r>
            <a:r>
              <a:rPr lang="el-GR" altLang="en-US" sz="2000" smtClean="0"/>
              <a:t> το επιτόκιο προεξόφλησης</a:t>
            </a:r>
            <a:r>
              <a:rPr lang="en-US" altLang="en-US" sz="2000" smtClean="0"/>
              <a:t>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 smtClean="0"/>
              <a:t>To WACC</a:t>
            </a:r>
            <a:r>
              <a:rPr lang="el-GR" altLang="en-US" sz="2400" smtClean="0"/>
              <a:t>επηρεάζεται από</a:t>
            </a:r>
            <a:r>
              <a:rPr lang="en-US" altLang="en-US" sz="2400" smtClean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n-US" sz="2000" smtClean="0"/>
              <a:t>Την κεφαλαιακή δομή </a:t>
            </a:r>
            <a:r>
              <a:rPr lang="en-US" altLang="en-US" sz="2000" smtClean="0"/>
              <a:t>(</a:t>
            </a:r>
            <a:r>
              <a:rPr lang="el-GR" altLang="en-US" sz="2000" smtClean="0"/>
              <a:t>την αναλογία δανείων και ιδίων κεφαλαίων ως  πηγών χρηματοδότησης</a:t>
            </a:r>
            <a:r>
              <a:rPr lang="en-US" altLang="en-US" sz="20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n-US" sz="2000" smtClean="0"/>
              <a:t>Τα επιτόκια</a:t>
            </a:r>
            <a:endParaRPr lang="en-US" alt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l-GR" altLang="en-US" sz="2000" smtClean="0"/>
              <a:t>Την γενική στάση των επενδυτών απέναντι στον κίνδυνο</a:t>
            </a:r>
            <a:endParaRPr lang="en-US" altLang="en-US" sz="2000" smtClean="0"/>
          </a:p>
          <a:p>
            <a:pPr lvl="1" eaLnBrk="1" hangingPunct="1">
              <a:lnSpc>
                <a:spcPct val="90000"/>
              </a:lnSpc>
            </a:pPr>
            <a:r>
              <a:rPr lang="el-GR" altLang="en-US" sz="2000" smtClean="0"/>
              <a:t>Τον κίνδυνο των επενδυτικών σχεδίων που αναλαμβάνει η εταιρία</a:t>
            </a:r>
            <a:endParaRPr lang="en-US" altLang="en-US" sz="2000" smtClean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2D41A6F-568E-49EE-860E-F96EF8B20374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26629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408988" cy="1600200"/>
          </a:xfrm>
        </p:spPr>
        <p:txBody>
          <a:bodyPr/>
          <a:lstStyle/>
          <a:p>
            <a:pPr eaLnBrk="1" hangingPunct="1"/>
            <a:r>
              <a:rPr lang="el-GR" altLang="en-US" sz="3600" smtClean="0"/>
              <a:t>Ποιοι είναι οι Τέσσερις Παράγοντες που Επηρεάζουν το Κόστος του Χρήματος  </a:t>
            </a:r>
            <a:r>
              <a:rPr lang="en-US" altLang="en-US" sz="3600" smtClean="0"/>
              <a:t>(</a:t>
            </a:r>
            <a:r>
              <a:rPr lang="el-GR" altLang="en-US" sz="3600" smtClean="0"/>
              <a:t>τα επιτόκια</a:t>
            </a:r>
            <a:r>
              <a:rPr lang="en-US" altLang="en-US" sz="3600" smtClean="0"/>
              <a:t>)?</a:t>
            </a:r>
          </a:p>
        </p:txBody>
      </p:sp>
      <p:sp>
        <p:nvSpPr>
          <p:cNvPr id="2663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574088" cy="422751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altLang="en-US" smtClean="0"/>
          </a:p>
          <a:p>
            <a:pPr eaLnBrk="1" hangingPunct="1"/>
            <a:r>
              <a:rPr lang="el-GR" altLang="en-US" sz="2800" smtClean="0"/>
              <a:t>Η χρονική προτίμηση για κατανάλωση</a:t>
            </a:r>
            <a:r>
              <a:rPr lang="en-US" altLang="en-US" sz="2800" smtClean="0"/>
              <a:t> (</a:t>
            </a:r>
            <a:r>
              <a:rPr lang="el-GR" altLang="en-US" sz="2800" smtClean="0"/>
              <a:t>π.χ., </a:t>
            </a:r>
            <a:r>
              <a:rPr lang="en-US" altLang="en-US" sz="2800" smtClean="0"/>
              <a:t>1%)</a:t>
            </a:r>
          </a:p>
          <a:p>
            <a:pPr eaLnBrk="1" hangingPunct="1"/>
            <a:r>
              <a:rPr lang="el-GR" altLang="en-US" smtClean="0"/>
              <a:t>Ο κίνδυνος</a:t>
            </a:r>
            <a:r>
              <a:rPr lang="en-US" altLang="en-US" smtClean="0"/>
              <a:t> (</a:t>
            </a:r>
            <a:r>
              <a:rPr lang="el-GR" altLang="en-US" smtClean="0"/>
              <a:t>π.χ., </a:t>
            </a:r>
            <a:r>
              <a:rPr lang="en-US" altLang="en-US" smtClean="0"/>
              <a:t>5%)</a:t>
            </a:r>
          </a:p>
          <a:p>
            <a:pPr eaLnBrk="1" hangingPunct="1"/>
            <a:r>
              <a:rPr lang="el-GR" altLang="en-US" smtClean="0"/>
              <a:t>Ο αναμενόμενος πληθωρισμός </a:t>
            </a:r>
            <a:r>
              <a:rPr lang="en-US" altLang="en-US" smtClean="0"/>
              <a:t>(</a:t>
            </a:r>
            <a:r>
              <a:rPr lang="el-GR" altLang="en-US" smtClean="0"/>
              <a:t>π.χ</a:t>
            </a:r>
            <a:r>
              <a:rPr lang="en-US" altLang="en-US" smtClean="0"/>
              <a:t>.</a:t>
            </a:r>
            <a:r>
              <a:rPr lang="el-GR" altLang="en-US" smtClean="0"/>
              <a:t>, </a:t>
            </a:r>
            <a:r>
              <a:rPr lang="en-US" altLang="en-US" smtClean="0"/>
              <a:t>3%)</a:t>
            </a:r>
          </a:p>
          <a:p>
            <a:pPr eaLnBrk="1" hangingPunct="1"/>
            <a:r>
              <a:rPr lang="el-GR" altLang="en-US" smtClean="0"/>
              <a:t>Το γενικό επίπεδο των επιτοκίων</a:t>
            </a:r>
            <a:endParaRPr lang="en-US" altLang="en-US" smtClean="0"/>
          </a:p>
          <a:p>
            <a:pPr lvl="1" eaLnBrk="1" hangingPunct="1"/>
            <a:r>
              <a:rPr lang="en-US" altLang="en-US" smtClean="0"/>
              <a:t>1</a:t>
            </a:r>
            <a:r>
              <a:rPr lang="el-GR" altLang="en-US" smtClean="0"/>
              <a:t>,</a:t>
            </a:r>
            <a:r>
              <a:rPr lang="en-US" altLang="en-US" smtClean="0"/>
              <a:t>01 x 1</a:t>
            </a:r>
            <a:r>
              <a:rPr lang="el-GR" altLang="en-US" smtClean="0"/>
              <a:t>,</a:t>
            </a:r>
            <a:r>
              <a:rPr lang="en-US" altLang="en-US" smtClean="0"/>
              <a:t>05 x 1</a:t>
            </a:r>
            <a:r>
              <a:rPr lang="el-GR" altLang="en-US" smtClean="0"/>
              <a:t>,</a:t>
            </a:r>
            <a:r>
              <a:rPr lang="en-US" altLang="en-US" smtClean="0"/>
              <a:t>03 -1 = 9</a:t>
            </a:r>
            <a:r>
              <a:rPr lang="el-GR" altLang="en-US" smtClean="0"/>
              <a:t>,</a:t>
            </a:r>
            <a:r>
              <a:rPr lang="en-US" altLang="en-US" smtClean="0"/>
              <a:t>23%</a:t>
            </a:r>
          </a:p>
          <a:p>
            <a:pPr lvl="2" eaLnBrk="1" hangingPunct="1"/>
            <a:r>
              <a:rPr lang="el-GR" altLang="en-US" smtClean="0"/>
              <a:t>Περίπου </a:t>
            </a:r>
            <a:r>
              <a:rPr lang="en-US" altLang="en-US" smtClean="0"/>
              <a:t> 1 + 5 + 3 = 9%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FF98CEA-24FC-44E5-A3EF-952A8B1DF44E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27653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214313"/>
            <a:ext cx="8686800" cy="1309687"/>
          </a:xfrm>
        </p:spPr>
        <p:txBody>
          <a:bodyPr/>
          <a:lstStyle/>
          <a:p>
            <a:pPr eaLnBrk="1" hangingPunct="1"/>
            <a:r>
              <a:rPr lang="el-GR" altLang="en-US" sz="3600" smtClean="0"/>
              <a:t>Ποιες Οικονομικές Συνθήκες </a:t>
            </a:r>
            <a:r>
              <a:rPr lang="en-US" altLang="en-US" sz="3600" smtClean="0"/>
              <a:t> </a:t>
            </a:r>
            <a:r>
              <a:rPr lang="el-GR" altLang="en-US" sz="3600" smtClean="0"/>
              <a:t>Επηρεάζουν το Κόστος του Χρήματος;</a:t>
            </a:r>
            <a:endParaRPr lang="en-US" altLang="en-US" sz="3600" smtClean="0"/>
          </a:p>
        </p:txBody>
      </p:sp>
      <p:sp>
        <p:nvSpPr>
          <p:cNvPr id="2765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8269288" cy="3922713"/>
          </a:xfrm>
        </p:spPr>
        <p:txBody>
          <a:bodyPr/>
          <a:lstStyle/>
          <a:p>
            <a:pPr eaLnBrk="1" hangingPunct="1"/>
            <a:r>
              <a:rPr lang="el-GR" altLang="en-US" sz="2800" smtClean="0"/>
              <a:t>Η νομισματική πολιτική της κυβέρνησης</a:t>
            </a:r>
            <a:endParaRPr lang="en-US" altLang="en-US" sz="2800" smtClean="0"/>
          </a:p>
          <a:p>
            <a:pPr lvl="1" eaLnBrk="1" hangingPunct="1"/>
            <a:r>
              <a:rPr lang="el-GR" altLang="en-US" sz="2400" smtClean="0"/>
              <a:t>επιτόκια</a:t>
            </a:r>
            <a:endParaRPr lang="en-US" altLang="en-US" sz="2400" smtClean="0"/>
          </a:p>
          <a:p>
            <a:pPr lvl="1" eaLnBrk="1" hangingPunct="1"/>
            <a:r>
              <a:rPr lang="el-GR" altLang="en-US" sz="2400" smtClean="0"/>
              <a:t>Ποσοτική χαλάρωση</a:t>
            </a:r>
            <a:endParaRPr lang="en-US" altLang="en-US" sz="2400" smtClean="0"/>
          </a:p>
          <a:p>
            <a:pPr eaLnBrk="1" hangingPunct="1"/>
            <a:r>
              <a:rPr lang="el-GR" altLang="en-US" sz="2800" smtClean="0"/>
              <a:t>Ελλείμματα/Πλεονάσματα Κρατικού Προϋπολογισμού</a:t>
            </a:r>
            <a:endParaRPr lang="en-US" altLang="en-US" sz="2800" smtClean="0"/>
          </a:p>
          <a:p>
            <a:pPr eaLnBrk="1" hangingPunct="1"/>
            <a:r>
              <a:rPr lang="el-GR" altLang="en-US" sz="2800" smtClean="0"/>
              <a:t>Επίπεδο της Επιχειρηματικής δραστηριότητας </a:t>
            </a:r>
            <a:r>
              <a:rPr lang="en-US" altLang="en-US" sz="2800" smtClean="0"/>
              <a:t> (</a:t>
            </a:r>
            <a:r>
              <a:rPr lang="el-GR" altLang="en-US" sz="2800" smtClean="0"/>
              <a:t>ύφεση ή </a:t>
            </a:r>
            <a:r>
              <a:rPr lang="en-US" altLang="en-US" sz="2800" smtClean="0"/>
              <a:t> </a:t>
            </a:r>
            <a:r>
              <a:rPr lang="el-GR" altLang="en-US" sz="2800" smtClean="0"/>
              <a:t>ανάπτυξη</a:t>
            </a:r>
            <a:r>
              <a:rPr lang="en-US" altLang="en-US" sz="2800" smtClean="0"/>
              <a:t>)</a:t>
            </a:r>
          </a:p>
          <a:p>
            <a:pPr eaLnBrk="1" hangingPunct="1"/>
            <a:endParaRPr lang="en-US" altLang="en-US" sz="2800" smtClean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CE9E27D-92AF-49CA-8237-D0BB1FFA878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2867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14313"/>
            <a:ext cx="8686800" cy="1462087"/>
          </a:xfrm>
        </p:spPr>
        <p:txBody>
          <a:bodyPr/>
          <a:lstStyle/>
          <a:p>
            <a:pPr eaLnBrk="1" hangingPunct="1"/>
            <a:r>
              <a:rPr lang="el-GR" altLang="en-US" sz="3600" smtClean="0"/>
              <a:t>Ποιες Διεθνείς Συνθήκες </a:t>
            </a:r>
            <a:r>
              <a:rPr lang="en-US" altLang="en-US" sz="3600" smtClean="0"/>
              <a:t> </a:t>
            </a:r>
            <a:r>
              <a:rPr lang="el-GR" altLang="en-US" sz="3600" smtClean="0"/>
              <a:t>Επηρεάζουν το Κόστος του Χρήματος;</a:t>
            </a:r>
            <a:endParaRPr lang="en-US" altLang="en-US" sz="3600" smtClean="0"/>
          </a:p>
        </p:txBody>
      </p:sp>
      <p:sp>
        <p:nvSpPr>
          <p:cNvPr id="2867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497888" cy="4227513"/>
          </a:xfrm>
        </p:spPr>
        <p:txBody>
          <a:bodyPr/>
          <a:lstStyle/>
          <a:p>
            <a:pPr eaLnBrk="1" hangingPunct="1">
              <a:lnSpc>
                <a:spcPts val="3000"/>
              </a:lnSpc>
            </a:pPr>
            <a:r>
              <a:rPr lang="el-GR" altLang="en-US" smtClean="0"/>
              <a:t>Ο κίνδυνος της χώρας</a:t>
            </a:r>
            <a:r>
              <a:rPr lang="en-US" altLang="en-US" smtClean="0"/>
              <a:t>. </a:t>
            </a:r>
            <a:r>
              <a:rPr lang="el-GR" altLang="en-US" smtClean="0"/>
              <a:t>Εξαρτάται από το οικονομικό, πολιτικό και κοινωνικό περιβάλλον της χώρας</a:t>
            </a:r>
            <a:r>
              <a:rPr lang="en-US" altLang="en-US" smtClean="0"/>
              <a:t>.</a:t>
            </a:r>
          </a:p>
          <a:p>
            <a:pPr eaLnBrk="1" hangingPunct="1">
              <a:lnSpc>
                <a:spcPts val="3000"/>
              </a:lnSpc>
            </a:pPr>
            <a:r>
              <a:rPr lang="el-GR" altLang="en-US" smtClean="0"/>
              <a:t>Ο κίνδυνος μεταβολής των συναλλαγματικών ισοτιμιών επηρεάζεται από</a:t>
            </a:r>
            <a:r>
              <a:rPr lang="en-US" altLang="en-US" smtClean="0"/>
              <a:t>:</a:t>
            </a:r>
          </a:p>
          <a:p>
            <a:pPr lvl="1" eaLnBrk="1" hangingPunct="1">
              <a:lnSpc>
                <a:spcPts val="3000"/>
              </a:lnSpc>
            </a:pPr>
            <a:r>
              <a:rPr lang="el-GR" altLang="en-US" smtClean="0"/>
              <a:t>Τα πλεονάσματα/Ελλείμματα του διεθνούς εμπορίου</a:t>
            </a:r>
            <a:endParaRPr lang="en-US" altLang="en-US" smtClean="0"/>
          </a:p>
          <a:p>
            <a:pPr lvl="1" eaLnBrk="1" hangingPunct="1">
              <a:lnSpc>
                <a:spcPts val="3000"/>
              </a:lnSpc>
            </a:pPr>
            <a:r>
              <a:rPr lang="el-GR" altLang="en-US" smtClean="0"/>
              <a:t>Τον σχετικό πληθωρισμό και τα επιτόκια</a:t>
            </a:r>
            <a:endParaRPr lang="en-US" altLang="en-US" smtClean="0"/>
          </a:p>
          <a:p>
            <a:pPr lvl="1" eaLnBrk="1" hangingPunct="1">
              <a:lnSpc>
                <a:spcPts val="3000"/>
              </a:lnSpc>
            </a:pPr>
            <a:r>
              <a:rPr lang="el-GR" altLang="en-US" smtClean="0"/>
              <a:t>Τον κίνδυνο της χώρας</a:t>
            </a:r>
            <a:endParaRPr lang="en-US" altLang="en-US" smtClean="0"/>
          </a:p>
          <a:p>
            <a:pPr lvl="1"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mtClean="0"/>
              <a:t>Η Διαδικασία Επιμερισμού των Κεφαλαίων</a:t>
            </a:r>
            <a:endParaRPr lang="en-US" altLang="en-US" smtClean="0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2D596B-7EA9-44B9-A445-1D25C1343EC5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8" name="Flowchart: Process 7"/>
          <p:cNvSpPr/>
          <p:nvPr/>
        </p:nvSpPr>
        <p:spPr bwMode="auto">
          <a:xfrm>
            <a:off x="6019800" y="2438400"/>
            <a:ext cx="2667000" cy="2438400"/>
          </a:xfrm>
          <a:prstGeom prst="flowChartProcess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488" tIns="44450" rIns="90488" bIns="44450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defRPr/>
            </a:pPr>
            <a:r>
              <a:rPr lang="el-GR" altLang="en-US" b="1" dirty="0">
                <a:solidFill>
                  <a:schemeClr val="tx2"/>
                </a:solidFill>
              </a:rPr>
              <a:t>Οι χρήστες κεφαλαίων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l-GR" altLang="en-US" b="1" dirty="0">
                <a:solidFill>
                  <a:schemeClr val="tx2"/>
                </a:solidFill>
              </a:rPr>
              <a:t>δανείζονται από τράπεζες ή εκδίδουν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l-GR" altLang="en-US" b="1" dirty="0">
                <a:solidFill>
                  <a:schemeClr val="tx2"/>
                </a:solidFill>
              </a:rPr>
              <a:t>χρηματοπιστωτικούς τίτλους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  <a:r>
              <a:rPr lang="el-GR" altLang="en-US" b="1" dirty="0">
                <a:solidFill>
                  <a:schemeClr val="tx2"/>
                </a:solidFill>
              </a:rPr>
              <a:t>(μετοχές και ομόλογα)</a:t>
            </a:r>
            <a:r>
              <a:rPr lang="en-US" altLang="en-US" b="1" dirty="0">
                <a:solidFill>
                  <a:schemeClr val="tx2"/>
                </a:solidFill>
              </a:rPr>
              <a:t> </a:t>
            </a:r>
          </a:p>
          <a:p>
            <a:pPr algn="ctr">
              <a:defRPr/>
            </a:pPr>
            <a:endParaRPr lang="en-US" altLang="en-US" sz="1400" b="1" dirty="0">
              <a:solidFill>
                <a:schemeClr val="tx2"/>
              </a:solidFill>
            </a:endParaRPr>
          </a:p>
        </p:txBody>
      </p:sp>
      <p:sp>
        <p:nvSpPr>
          <p:cNvPr id="10" name="Flowchart: Process 9"/>
          <p:cNvSpPr/>
          <p:nvPr/>
        </p:nvSpPr>
        <p:spPr bwMode="auto">
          <a:xfrm>
            <a:off x="457200" y="2438400"/>
            <a:ext cx="2590800" cy="2209800"/>
          </a:xfrm>
          <a:prstGeom prst="flowChartProcess">
            <a:avLst/>
          </a:prstGeom>
          <a:solidFill>
            <a:schemeClr val="accent1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90488" tIns="44450" rIns="90488" bIns="44450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defRPr/>
            </a:pPr>
            <a:r>
              <a:rPr lang="en-US" altLang="en-US" sz="1400" b="1" dirty="0">
                <a:solidFill>
                  <a:srgbClr val="007254"/>
                </a:solidFill>
              </a:rPr>
              <a:t> </a:t>
            </a:r>
            <a:r>
              <a:rPr lang="el-GR" altLang="en-US" sz="1600" b="1" dirty="0">
                <a:solidFill>
                  <a:srgbClr val="007254"/>
                </a:solidFill>
              </a:rPr>
              <a:t>Επενδυτές με Πλεόνασμα Χρημάτων (Κεφάλαιο)</a:t>
            </a:r>
            <a:r>
              <a:rPr lang="en-US" altLang="en-US" sz="1600" b="1" dirty="0">
                <a:solidFill>
                  <a:srgbClr val="007254"/>
                </a:solidFill>
              </a:rPr>
              <a:t> </a:t>
            </a:r>
            <a:endParaRPr lang="el-GR" altLang="en-US" sz="1600" b="1" dirty="0">
              <a:solidFill>
                <a:srgbClr val="007254"/>
              </a:solidFill>
            </a:endParaRPr>
          </a:p>
          <a:p>
            <a:pPr algn="ctr">
              <a:defRPr/>
            </a:pPr>
            <a:r>
              <a:rPr lang="el-GR" altLang="en-US" sz="1400" b="1" dirty="0">
                <a:solidFill>
                  <a:srgbClr val="007254"/>
                </a:solidFill>
              </a:rPr>
              <a:t>Νοικοκυριά, Χρηματοπιστωτικά Ιδρύματα</a:t>
            </a:r>
            <a:r>
              <a:rPr lang="en-US" altLang="en-US" sz="1400" b="1" dirty="0">
                <a:solidFill>
                  <a:srgbClr val="007254"/>
                </a:solidFill>
              </a:rPr>
              <a:t>,</a:t>
            </a:r>
            <a:r>
              <a:rPr lang="el-GR" altLang="en-US" sz="1400" b="1" dirty="0">
                <a:solidFill>
                  <a:srgbClr val="007254"/>
                </a:solidFill>
              </a:rPr>
              <a:t> Ξένοι Επενδυτές</a:t>
            </a:r>
            <a:r>
              <a:rPr lang="en-US" altLang="en-US" sz="1400" b="1" dirty="0">
                <a:solidFill>
                  <a:srgbClr val="007254"/>
                </a:solidFill>
              </a:rPr>
              <a:t> </a:t>
            </a:r>
            <a:r>
              <a:rPr lang="el-GR" altLang="en-US" sz="1400" b="1" dirty="0">
                <a:solidFill>
                  <a:srgbClr val="007254"/>
                </a:solidFill>
              </a:rPr>
              <a:t>Επιχειρήσεις που επενδύουν χρήματα σε..</a:t>
            </a:r>
            <a:r>
              <a:rPr lang="en-US" altLang="en-US" sz="1400" b="1" dirty="0">
                <a:solidFill>
                  <a:srgbClr val="007254"/>
                </a:solidFill>
              </a:rPr>
              <a:t> </a:t>
            </a:r>
          </a:p>
        </p:txBody>
      </p:sp>
      <p:sp>
        <p:nvSpPr>
          <p:cNvPr id="29702" name="Oval 37"/>
          <p:cNvSpPr>
            <a:spLocks noChangeArrowheads="1"/>
          </p:cNvSpPr>
          <p:nvPr/>
        </p:nvSpPr>
        <p:spPr bwMode="auto">
          <a:xfrm>
            <a:off x="3657600" y="3124200"/>
            <a:ext cx="1676400" cy="990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l-GR" altLang="en-US"/>
              <a:t>Χρηματιστήριο</a:t>
            </a:r>
            <a:endParaRPr lang="en-GB" altLang="en-US"/>
          </a:p>
        </p:txBody>
      </p:sp>
      <p:sp>
        <p:nvSpPr>
          <p:cNvPr id="29703" name="Oval 38"/>
          <p:cNvSpPr>
            <a:spLocks noChangeArrowheads="1"/>
          </p:cNvSpPr>
          <p:nvPr/>
        </p:nvSpPr>
        <p:spPr bwMode="auto">
          <a:xfrm>
            <a:off x="3581400" y="4191000"/>
            <a:ext cx="1676400" cy="990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r>
              <a:rPr lang="el-GR" altLang="en-US"/>
              <a:t>Τράπεζες</a:t>
            </a:r>
            <a:endParaRPr lang="en-GB" altLang="en-US"/>
          </a:p>
        </p:txBody>
      </p:sp>
      <p:sp>
        <p:nvSpPr>
          <p:cNvPr id="29704" name="Oval 39"/>
          <p:cNvSpPr>
            <a:spLocks noChangeArrowheads="1"/>
          </p:cNvSpPr>
          <p:nvPr/>
        </p:nvSpPr>
        <p:spPr bwMode="auto">
          <a:xfrm>
            <a:off x="3505200" y="1981200"/>
            <a:ext cx="2133600" cy="9906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tIns="0" rIns="36000"/>
          <a:lstStyle/>
          <a:p>
            <a:pPr algn="ctr" eaLnBrk="1" hangingPunct="1"/>
            <a:r>
              <a:rPr lang="el-GR" altLang="en-US"/>
              <a:t>Άμεσα</a:t>
            </a:r>
            <a:endParaRPr lang="en-US" altLang="en-US"/>
          </a:p>
          <a:p>
            <a:pPr algn="ctr" eaLnBrk="1" hangingPunct="1"/>
            <a:r>
              <a:rPr lang="en-US" altLang="en-US" sz="1400"/>
              <a:t>(</a:t>
            </a:r>
            <a:r>
              <a:rPr lang="el-GR" altLang="en-US" sz="1400"/>
              <a:t>Εκτός Χρηματιστηρίου)</a:t>
            </a:r>
            <a:endParaRPr lang="en-US" altLang="en-US" sz="1400"/>
          </a:p>
          <a:p>
            <a:pPr algn="ctr" eaLnBrk="1" hangingPunct="1"/>
            <a:r>
              <a:rPr lang="en-US" altLang="en-US" sz="1400"/>
              <a:t> </a:t>
            </a:r>
            <a:endParaRPr lang="en-GB" altLang="en-US" sz="1400"/>
          </a:p>
        </p:txBody>
      </p:sp>
      <p:cxnSp>
        <p:nvCxnSpPr>
          <p:cNvPr id="29705" name="Straight Arrow Connector 4"/>
          <p:cNvCxnSpPr>
            <a:cxnSpLocks noChangeShapeType="1"/>
            <a:stCxn id="10" idx="3"/>
          </p:cNvCxnSpPr>
          <p:nvPr/>
        </p:nvCxnSpPr>
        <p:spPr bwMode="auto">
          <a:xfrm flipV="1">
            <a:off x="3048000" y="2819400"/>
            <a:ext cx="533400" cy="7239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06" name="Straight Arrow Connector 6"/>
          <p:cNvCxnSpPr>
            <a:cxnSpLocks noChangeShapeType="1"/>
            <a:stCxn id="10" idx="3"/>
          </p:cNvCxnSpPr>
          <p:nvPr/>
        </p:nvCxnSpPr>
        <p:spPr bwMode="auto">
          <a:xfrm>
            <a:off x="3048000" y="3543300"/>
            <a:ext cx="533400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07" name="Straight Arrow Connector 10"/>
          <p:cNvCxnSpPr>
            <a:cxnSpLocks noChangeShapeType="1"/>
            <a:stCxn id="10" idx="3"/>
          </p:cNvCxnSpPr>
          <p:nvPr/>
        </p:nvCxnSpPr>
        <p:spPr bwMode="auto">
          <a:xfrm>
            <a:off x="3048000" y="3543300"/>
            <a:ext cx="457200" cy="7239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08" name="Straight Arrow Connector 12"/>
          <p:cNvCxnSpPr>
            <a:cxnSpLocks noChangeShapeType="1"/>
            <a:stCxn id="29704" idx="6"/>
          </p:cNvCxnSpPr>
          <p:nvPr/>
        </p:nvCxnSpPr>
        <p:spPr bwMode="auto">
          <a:xfrm>
            <a:off x="5638800" y="2476500"/>
            <a:ext cx="228600" cy="8763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09" name="Straight Arrow Connector 22"/>
          <p:cNvCxnSpPr>
            <a:cxnSpLocks noChangeShapeType="1"/>
          </p:cNvCxnSpPr>
          <p:nvPr/>
        </p:nvCxnSpPr>
        <p:spPr bwMode="auto">
          <a:xfrm>
            <a:off x="5334000" y="3581400"/>
            <a:ext cx="533400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9710" name="Straight Arrow Connector 18"/>
          <p:cNvCxnSpPr>
            <a:cxnSpLocks noChangeShapeType="1"/>
            <a:stCxn id="29703" idx="6"/>
          </p:cNvCxnSpPr>
          <p:nvPr/>
        </p:nvCxnSpPr>
        <p:spPr bwMode="auto">
          <a:xfrm flipV="1">
            <a:off x="5257800" y="3886200"/>
            <a:ext cx="609600" cy="80010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30E8B07-36CF-4CDF-A52A-BA3C60B12279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14313"/>
            <a:ext cx="8029575" cy="1462087"/>
          </a:xfrm>
        </p:spPr>
        <p:txBody>
          <a:bodyPr/>
          <a:lstStyle/>
          <a:p>
            <a:pPr eaLnBrk="1" hangingPunct="1"/>
            <a:r>
              <a:rPr lang="el-GR" altLang="en-US" sz="4000" smtClean="0"/>
              <a:t>      Χρηματοπιστωτικοί Τίτλοι </a:t>
            </a:r>
            <a:r>
              <a:rPr lang="en-US" altLang="en-US" sz="2800" smtClean="0"/>
              <a:t>(</a:t>
            </a:r>
            <a:r>
              <a:rPr lang="el-GR" altLang="en-US" sz="2800" smtClean="0"/>
              <a:t>διαπραγματεύσιμες υποσχέσεις</a:t>
            </a:r>
            <a:r>
              <a:rPr lang="en-US" altLang="en-US" sz="2800" smtClean="0"/>
              <a:t> </a:t>
            </a:r>
            <a:r>
              <a:rPr lang="el-GR" altLang="en-US" sz="2800" smtClean="0"/>
              <a:t>μελλοντικών πληρωμών</a:t>
            </a:r>
            <a:r>
              <a:rPr lang="en-US" altLang="en-US" sz="2800" smtClean="0"/>
              <a:t> </a:t>
            </a:r>
            <a:r>
              <a:rPr lang="el-GR" altLang="en-US" sz="2800" smtClean="0"/>
              <a:t>από κυβερνήσεις και εταιρίες</a:t>
            </a:r>
            <a:r>
              <a:rPr lang="en-US" altLang="en-US" sz="2800" smtClean="0"/>
              <a:t>)</a:t>
            </a:r>
          </a:p>
        </p:txBody>
      </p:sp>
      <p:graphicFrame>
        <p:nvGraphicFramePr>
          <p:cNvPr id="35862" name="Group 22"/>
          <p:cNvGraphicFramePr>
            <a:graphicFrameLocks noGrp="1"/>
          </p:cNvGraphicFramePr>
          <p:nvPr>
            <p:ph idx="1"/>
          </p:nvPr>
        </p:nvGraphicFramePr>
        <p:xfrm>
          <a:off x="352425" y="2209800"/>
          <a:ext cx="8410575" cy="3441700"/>
        </p:xfrm>
        <a:graphic>
          <a:graphicData uri="http://schemas.openxmlformats.org/drawingml/2006/table">
            <a:tbl>
              <a:tblPr/>
              <a:tblGrid>
                <a:gridCol w="1785873"/>
                <a:gridCol w="2419414"/>
                <a:gridCol w="2365475"/>
                <a:gridCol w="1839813"/>
              </a:tblGrid>
              <a:tr h="1044262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488" marR="90488" marT="44400" marB="4440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Χρέος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488" marR="90488" marT="44400" marB="444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Ιδιά Κεφάλαια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488" marR="90488" marT="44400" marB="444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Παράγωγα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488" marR="90488" marT="44400" marB="444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39743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Χρηματοπι-στωτικές Αγορές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488" marR="90488" marT="44400" marB="4440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Έντοκα Γραμμάτια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Ευρωδολάρια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Κρατικά Ομόλογα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Εταιρικά ομόλογα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488" marR="90488" marT="44400" marB="44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Κοινές μετοχές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Προνομιούχες μετοχές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488" marR="90488" marT="44400" marB="44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8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ahoma" panose="020B060403050404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Δικαιώματα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Συμβόλαια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Μελλοντικής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Εκπλήρωσης    (ΣΜΕ)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Προθεσμιακά  Συμβόλαια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l-GR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Ανταλλαγές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488" marR="90488" marT="44400" marB="444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F3D6CA6-EAF8-4F2F-B420-BC724B00D44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31747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214313"/>
            <a:ext cx="8715375" cy="1350962"/>
          </a:xfrm>
        </p:spPr>
        <p:txBody>
          <a:bodyPr/>
          <a:lstStyle/>
          <a:p>
            <a:pPr eaLnBrk="1" hangingPunct="1"/>
            <a:r>
              <a:rPr lang="el-GR" altLang="en-US" sz="4000" smtClean="0"/>
              <a:t>Πλεονεκτήματα Χρηματιστηριακών Αγορών</a:t>
            </a:r>
            <a:endParaRPr lang="en-US" altLang="en-US" sz="4000" smtClean="0"/>
          </a:p>
        </p:txBody>
      </p:sp>
      <p:sp>
        <p:nvSpPr>
          <p:cNvPr id="31748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39713" y="1676400"/>
            <a:ext cx="8715375" cy="4456113"/>
          </a:xfrm>
        </p:spPr>
        <p:txBody>
          <a:bodyPr/>
          <a:lstStyle/>
          <a:p>
            <a:pPr eaLnBrk="1" hangingPunct="1">
              <a:lnSpc>
                <a:spcPts val="2900"/>
              </a:lnSpc>
            </a:pPr>
            <a:r>
              <a:rPr lang="el-GR" altLang="en-US" sz="2400" smtClean="0"/>
              <a:t>Πρωτογενής Αγορά</a:t>
            </a:r>
            <a:endParaRPr lang="en-US" altLang="en-US" sz="2400" smtClean="0"/>
          </a:p>
          <a:p>
            <a:pPr lvl="1" eaLnBrk="1" hangingPunct="1">
              <a:lnSpc>
                <a:spcPts val="2900"/>
              </a:lnSpc>
            </a:pPr>
            <a:r>
              <a:rPr lang="el-GR" altLang="en-US" sz="2400" b="1" smtClean="0"/>
              <a:t>Νέα έκδοση </a:t>
            </a:r>
            <a:r>
              <a:rPr lang="el-GR" altLang="en-US" sz="2400" smtClean="0"/>
              <a:t>(Αρχική Δημόσια Προσφορά -</a:t>
            </a:r>
            <a:r>
              <a:rPr lang="en-US" altLang="en-US" sz="2400" smtClean="0"/>
              <a:t>IPO </a:t>
            </a:r>
            <a:r>
              <a:rPr lang="el-GR" altLang="en-US" sz="2400" smtClean="0"/>
              <a:t>ή </a:t>
            </a:r>
            <a:r>
              <a:rPr lang="en-US" altLang="en-US" sz="2400" smtClean="0"/>
              <a:t> </a:t>
            </a:r>
            <a:r>
              <a:rPr lang="el-GR" altLang="en-US" sz="2400" smtClean="0"/>
              <a:t>Αύξηση μετοχικού κεφαλαίου με δικαίωμα προτίμησης</a:t>
            </a:r>
            <a:r>
              <a:rPr lang="en-US" altLang="en-US" sz="2400" smtClean="0"/>
              <a:t>)</a:t>
            </a:r>
          </a:p>
          <a:p>
            <a:pPr lvl="1" eaLnBrk="1" hangingPunct="1">
              <a:lnSpc>
                <a:spcPts val="2900"/>
              </a:lnSpc>
            </a:pPr>
            <a:r>
              <a:rPr lang="el-GR" altLang="en-US" sz="2400" smtClean="0"/>
              <a:t>Βασικός παράγων</a:t>
            </a:r>
            <a:r>
              <a:rPr lang="en-US" altLang="en-US" sz="2400" smtClean="0"/>
              <a:t>: </a:t>
            </a:r>
            <a:r>
              <a:rPr lang="el-GR" altLang="en-US" sz="2400" smtClean="0"/>
              <a:t>Ο εκδότης εισπράττει το τίμημα της πώλησης</a:t>
            </a:r>
            <a:r>
              <a:rPr lang="en-US" altLang="en-US" sz="2400" smtClean="0"/>
              <a:t>.</a:t>
            </a:r>
          </a:p>
          <a:p>
            <a:pPr eaLnBrk="1" hangingPunct="1">
              <a:lnSpc>
                <a:spcPts val="2900"/>
              </a:lnSpc>
            </a:pPr>
            <a:r>
              <a:rPr lang="el-GR" altLang="en-US" sz="2400" smtClean="0"/>
              <a:t>Δευτερογενής Αγορά</a:t>
            </a:r>
            <a:r>
              <a:rPr lang="en-US" altLang="en-US" sz="2400" smtClean="0"/>
              <a:t> (</a:t>
            </a:r>
            <a:r>
              <a:rPr lang="el-GR" altLang="en-US" sz="2400" smtClean="0"/>
              <a:t>η </a:t>
            </a:r>
            <a:r>
              <a:rPr lang="el-GR" altLang="en-US" sz="2400" u="sng" smtClean="0"/>
              <a:t>κύρια αγορά</a:t>
            </a:r>
            <a:r>
              <a:rPr lang="en-US" altLang="en-US" sz="2400" smtClean="0"/>
              <a:t>)</a:t>
            </a:r>
          </a:p>
          <a:p>
            <a:pPr lvl="1" eaLnBrk="1" hangingPunct="1">
              <a:lnSpc>
                <a:spcPts val="2900"/>
              </a:lnSpc>
            </a:pPr>
            <a:r>
              <a:rPr lang="el-GR" altLang="en-US" sz="2400" smtClean="0"/>
              <a:t>Ο υφιστάμενος μέτοχος πουλάει σε τρίτο πρόσωπο</a:t>
            </a:r>
            <a:r>
              <a:rPr lang="en-US" altLang="en-US" sz="2400" smtClean="0"/>
              <a:t>.</a:t>
            </a:r>
          </a:p>
          <a:p>
            <a:pPr lvl="1" eaLnBrk="1" hangingPunct="1">
              <a:lnSpc>
                <a:spcPts val="2900"/>
              </a:lnSpc>
            </a:pPr>
            <a:r>
              <a:rPr lang="el-GR" altLang="en-US" sz="2400" smtClean="0"/>
              <a:t>Η εκδότρια εταιρία δεν εισπράττει το τίμημα της πώλησης και δεν εμπλέκεται άμεσα</a:t>
            </a:r>
            <a:r>
              <a:rPr lang="en-US" altLang="en-US" sz="24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6"/>
          <p:cNvSpPr>
            <a:spLocks noGrp="1" noChangeArrowheads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23130FE-EFC3-43AA-97E4-C4F104EBD0E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4339" name="Rectangle 6"/>
          <p:cNvSpPr>
            <a:spLocks noGrp="1" noChangeArrowheads="1"/>
          </p:cNvSpPr>
          <p:nvPr>
            <p:ph type="ctrTitle"/>
          </p:nvPr>
        </p:nvSpPr>
        <p:spPr>
          <a:xfrm>
            <a:off x="0" y="658813"/>
            <a:ext cx="9144000" cy="1462087"/>
          </a:xfrm>
        </p:spPr>
        <p:txBody>
          <a:bodyPr/>
          <a:lstStyle/>
          <a:p>
            <a:pPr algn="ctr" eaLnBrk="1" hangingPunct="1"/>
            <a:r>
              <a:rPr lang="el-GR" altLang="en-US" smtClean="0"/>
              <a:t>Κεφάλαιο </a:t>
            </a:r>
            <a:r>
              <a:rPr lang="en-US" altLang="en-US" smtClean="0"/>
              <a:t> 1</a:t>
            </a:r>
            <a:br>
              <a:rPr lang="en-US" altLang="en-US" smtClean="0"/>
            </a:br>
            <a:endParaRPr lang="en-US" altLang="en-US" smtClean="0"/>
          </a:p>
        </p:txBody>
      </p:sp>
      <p:sp>
        <p:nvSpPr>
          <p:cNvPr id="14340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0" y="1981200"/>
            <a:ext cx="9144000" cy="1752600"/>
          </a:xfrm>
        </p:spPr>
        <p:txBody>
          <a:bodyPr/>
          <a:lstStyle/>
          <a:p>
            <a:pPr eaLnBrk="1" hangingPunct="1">
              <a:lnSpc>
                <a:spcPts val="3500"/>
              </a:lnSpc>
            </a:pPr>
            <a:r>
              <a:rPr lang="el-GR" altLang="en-US" smtClean="0"/>
              <a:t>Βασικές Έννοιες την Χρηματοοικονομικής Επιστήμης και της</a:t>
            </a:r>
          </a:p>
          <a:p>
            <a:pPr eaLnBrk="1" hangingPunct="1">
              <a:lnSpc>
                <a:spcPts val="3500"/>
              </a:lnSpc>
            </a:pPr>
            <a:r>
              <a:rPr lang="el-GR" altLang="en-US" smtClean="0"/>
              <a:t> Χρηματοοικονομικής Διοίκησης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39B1BBD-22BA-49C1-9B74-5171322D5147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32771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32772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32773" name="Rectangle 7"/>
          <p:cNvSpPr>
            <a:spLocks noGrp="1" noChangeArrowheads="1"/>
          </p:cNvSpPr>
          <p:nvPr>
            <p:ph type="title"/>
          </p:nvPr>
        </p:nvSpPr>
        <p:spPr>
          <a:xfrm>
            <a:off x="849313" y="-273050"/>
            <a:ext cx="8105775" cy="1462088"/>
          </a:xfrm>
        </p:spPr>
        <p:txBody>
          <a:bodyPr/>
          <a:lstStyle/>
          <a:p>
            <a:pPr eaLnBrk="1" hangingPunct="1"/>
            <a:r>
              <a:rPr lang="el-GR" altLang="en-US" sz="3600" smtClean="0"/>
              <a:t>Ποια είναι τα Πλεονεκτήματα των Χρηματιστηριακών Αγορών; </a:t>
            </a:r>
            <a:endParaRPr lang="en-US" altLang="en-US" sz="3600" smtClean="0"/>
          </a:p>
        </p:txBody>
      </p:sp>
      <p:sp>
        <p:nvSpPr>
          <p:cNvPr id="3277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188913" y="1371600"/>
            <a:ext cx="8758237" cy="5211763"/>
          </a:xfrm>
        </p:spPr>
        <p:txBody>
          <a:bodyPr/>
          <a:lstStyle/>
          <a:p>
            <a:pPr eaLnBrk="1" hangingPunct="1">
              <a:lnSpc>
                <a:spcPts val="2000"/>
              </a:lnSpc>
            </a:pPr>
            <a:r>
              <a:rPr lang="el-GR" altLang="en-US" sz="2000" smtClean="0"/>
              <a:t>Οι δευτερογενείς αγορές καθιστούν ελκυστικές τις πρωτογενείς</a:t>
            </a:r>
            <a:r>
              <a:rPr lang="en-US" altLang="en-US" sz="2000" smtClean="0"/>
              <a:t> (</a:t>
            </a:r>
            <a:r>
              <a:rPr lang="el-GR" altLang="en-US" sz="2000" smtClean="0"/>
              <a:t>όπως συμβαίνει με κάθε καλή αγορά «από δεύτερο χέρι»)</a:t>
            </a:r>
            <a:endParaRPr lang="en-US" altLang="en-US" sz="2000" smtClean="0"/>
          </a:p>
          <a:p>
            <a:pPr eaLnBrk="1" hangingPunct="1">
              <a:lnSpc>
                <a:spcPts val="1500"/>
              </a:lnSpc>
              <a:buFont typeface="Wingdings" pitchFamily="2" charset="2"/>
              <a:buNone/>
            </a:pPr>
            <a:endParaRPr lang="en-US" altLang="en-US" sz="2000" smtClean="0"/>
          </a:p>
          <a:p>
            <a:pPr eaLnBrk="1" hangingPunct="1">
              <a:lnSpc>
                <a:spcPts val="2000"/>
              </a:lnSpc>
            </a:pPr>
            <a:r>
              <a:rPr lang="el-GR" altLang="en-US" sz="2000" smtClean="0"/>
              <a:t>Επιτρέπει σε βραχυπρόθεσμους επενδυτές να δανείσουν σε μακροπρόθεσμους δανειολήπτες</a:t>
            </a:r>
            <a:endParaRPr lang="en-US" altLang="en-US" sz="200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>
                <a:solidFill>
                  <a:srgbClr val="0000FF"/>
                </a:solidFill>
              </a:rPr>
              <a:t>(</a:t>
            </a:r>
            <a:r>
              <a:rPr lang="el-GR" altLang="en-US" sz="1400" b="1" smtClean="0">
                <a:solidFill>
                  <a:srgbClr val="0000FF"/>
                </a:solidFill>
              </a:rPr>
              <a:t>μετατροπή ληκτότητας</a:t>
            </a:r>
            <a:r>
              <a:rPr lang="en-US" altLang="en-US" sz="1400" smtClean="0">
                <a:solidFill>
                  <a:srgbClr val="0000FF"/>
                </a:solidFill>
              </a:rPr>
              <a:t>: </a:t>
            </a:r>
            <a:r>
              <a:rPr lang="el-GR" altLang="en-US" sz="1400" smtClean="0">
                <a:solidFill>
                  <a:srgbClr val="0000FF"/>
                </a:solidFill>
              </a:rPr>
              <a:t>οι μετοχές μπορούν να πουληθούν ανά πάσα στιγμή</a:t>
            </a:r>
            <a:r>
              <a:rPr lang="en-US" altLang="en-US" sz="1400" smtClean="0">
                <a:solidFill>
                  <a:srgbClr val="0000FF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120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l-GR" altLang="en-US" sz="2000" smtClean="0"/>
              <a:t>Επιτρέπει σε επενδυτές χαμηλού κινδύνου να επενδύσουν σε σχέδια υψηλού κινδύνου</a:t>
            </a:r>
            <a:r>
              <a:rPr lang="en-US" altLang="en-US" sz="200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>
                <a:solidFill>
                  <a:srgbClr val="0000FF"/>
                </a:solidFill>
              </a:rPr>
              <a:t>(</a:t>
            </a:r>
            <a:r>
              <a:rPr lang="el-GR" altLang="en-US" sz="1400" b="1" smtClean="0">
                <a:solidFill>
                  <a:srgbClr val="0000FF"/>
                </a:solidFill>
              </a:rPr>
              <a:t>μετατροπή κινδύνου</a:t>
            </a:r>
            <a:r>
              <a:rPr lang="en-US" altLang="en-US" sz="1400" smtClean="0">
                <a:solidFill>
                  <a:srgbClr val="0000FF"/>
                </a:solidFill>
              </a:rPr>
              <a:t>: </a:t>
            </a:r>
            <a:r>
              <a:rPr lang="el-GR" altLang="en-US" sz="1400" smtClean="0">
                <a:solidFill>
                  <a:srgbClr val="0000FF"/>
                </a:solidFill>
              </a:rPr>
              <a:t>απλά αγοράζει λίγες μετείχες</a:t>
            </a:r>
            <a:r>
              <a:rPr lang="en-US" altLang="en-US" sz="1400" smtClean="0">
                <a:solidFill>
                  <a:srgbClr val="0000FF"/>
                </a:solidFill>
              </a:rPr>
              <a:t>!)</a:t>
            </a:r>
          </a:p>
          <a:p>
            <a:pPr eaLnBrk="1" hangingPunct="1">
              <a:lnSpc>
                <a:spcPts val="1500"/>
              </a:lnSpc>
              <a:buFont typeface="Wingdings" pitchFamily="2" charset="2"/>
              <a:buNone/>
            </a:pPr>
            <a:endParaRPr lang="en-US" altLang="en-US" sz="200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l-GR" altLang="en-US" sz="2000" smtClean="0"/>
              <a:t>Ένα μέρος όπου οι μετοχές μπορούν να αγοραστούν και να πουληθούν με ευκολία</a:t>
            </a:r>
            <a:r>
              <a:rPr lang="en-US" altLang="en-US" sz="200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>
                <a:solidFill>
                  <a:srgbClr val="0000FF"/>
                </a:solidFill>
              </a:rPr>
              <a:t>(</a:t>
            </a:r>
            <a:r>
              <a:rPr lang="el-GR" altLang="en-US" sz="1400" b="1" smtClean="0">
                <a:solidFill>
                  <a:srgbClr val="0000FF"/>
                </a:solidFill>
              </a:rPr>
              <a:t>ρευστότητα</a:t>
            </a:r>
            <a:r>
              <a:rPr lang="en-US" altLang="en-US" sz="1400" smtClean="0">
                <a:solidFill>
                  <a:srgbClr val="0000FF"/>
                </a:solidFill>
              </a:rPr>
              <a:t>)</a:t>
            </a:r>
          </a:p>
          <a:p>
            <a:pPr eaLnBrk="1" hangingPunct="1">
              <a:lnSpc>
                <a:spcPts val="1500"/>
              </a:lnSpc>
              <a:buFont typeface="Wingdings" pitchFamily="2" charset="2"/>
              <a:buNone/>
            </a:pPr>
            <a:endParaRPr lang="en-US" altLang="en-US" sz="240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l-GR" altLang="en-US" sz="2000" smtClean="0"/>
              <a:t>Αποτελούν μεγάλους «μηχανισμούς» επεξεργαζόμενα τεράστιο όγκο πληροφοριών για να καταλήξουν σε μια εμπεριστατωμένη άποψη για την αξία μιας μετοχής</a:t>
            </a:r>
            <a:endParaRPr lang="en-US" altLang="en-US" sz="2000" smtClean="0"/>
          </a:p>
          <a:p>
            <a:pPr lvl="1" eaLnBrk="1" hangingPunct="1">
              <a:lnSpc>
                <a:spcPct val="80000"/>
              </a:lnSpc>
            </a:pPr>
            <a:r>
              <a:rPr lang="en-US" altLang="en-US" sz="1400" smtClean="0">
                <a:solidFill>
                  <a:srgbClr val="0000FF"/>
                </a:solidFill>
              </a:rPr>
              <a:t>(</a:t>
            </a:r>
            <a:r>
              <a:rPr lang="el-GR" altLang="en-US" sz="1400" b="1" smtClean="0">
                <a:solidFill>
                  <a:srgbClr val="0000FF"/>
                </a:solidFill>
              </a:rPr>
              <a:t>αποτίμηση</a:t>
            </a:r>
            <a:r>
              <a:rPr lang="en-US" altLang="en-US" sz="1400" smtClean="0">
                <a:solidFill>
                  <a:srgbClr val="0000FF"/>
                </a:solidFill>
              </a:rPr>
              <a:t>)</a:t>
            </a:r>
          </a:p>
          <a:p>
            <a:pPr eaLnBrk="1" hangingPunct="1">
              <a:lnSpc>
                <a:spcPct val="80000"/>
              </a:lnSpc>
            </a:pPr>
            <a:endParaRPr lang="en-US" altLang="en-US" sz="1400" smtClean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917BAF5-66FF-4D8F-9001-09198D0783DA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33795" name="Rectangle 2050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33796" name="Rectangle 2051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33797" name="Rectangle 2055"/>
          <p:cNvSpPr>
            <a:spLocks noGrp="1" noChangeArrowheads="1"/>
          </p:cNvSpPr>
          <p:nvPr>
            <p:ph type="title"/>
          </p:nvPr>
        </p:nvSpPr>
        <p:spPr>
          <a:xfrm>
            <a:off x="1117600" y="228600"/>
            <a:ext cx="7793038" cy="1462088"/>
          </a:xfrm>
        </p:spPr>
        <p:txBody>
          <a:bodyPr/>
          <a:lstStyle/>
          <a:p>
            <a:pPr eaLnBrk="1" hangingPunct="1"/>
            <a:r>
              <a:rPr lang="el-GR" altLang="en-US" smtClean="0"/>
              <a:t>Πως είναι Οργανωμένες οι Δευτερογενείς Αγορές;</a:t>
            </a:r>
            <a:endParaRPr lang="en-US" altLang="en-US" smtClean="0"/>
          </a:p>
        </p:txBody>
      </p:sp>
      <p:sp>
        <p:nvSpPr>
          <p:cNvPr id="33798" name="Rectangle 2056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650288" cy="4303713"/>
          </a:xfrm>
        </p:spPr>
        <p:txBody>
          <a:bodyPr/>
          <a:lstStyle/>
          <a:p>
            <a:pPr eaLnBrk="1" hangingPunct="1"/>
            <a:r>
              <a:rPr lang="el-GR" altLang="en-US" sz="2800" smtClean="0"/>
              <a:t>Κατά «τόπο εγκατάστασης»</a:t>
            </a:r>
            <a:r>
              <a:rPr lang="en-US" altLang="en-US" sz="2800" smtClean="0"/>
              <a:t> </a:t>
            </a:r>
          </a:p>
          <a:p>
            <a:pPr lvl="1" eaLnBrk="1" hangingPunct="1"/>
            <a:r>
              <a:rPr lang="el-GR" altLang="en-US" sz="2400" smtClean="0"/>
              <a:t>Χρηματιστήρια με συγκεκριμένο τόπο εγκατάστασης</a:t>
            </a:r>
            <a:endParaRPr lang="en-US" altLang="en-US" sz="2400" smtClean="0"/>
          </a:p>
          <a:p>
            <a:pPr lvl="1" eaLnBrk="1" hangingPunct="1"/>
            <a:r>
              <a:rPr lang="el-GR" altLang="en-US" sz="2400" smtClean="0"/>
              <a:t>Ηλεκτρονικά/Τηλεφωνικά δίκτυα</a:t>
            </a:r>
            <a:endParaRPr lang="en-US" altLang="en-US" sz="2400" smtClean="0"/>
          </a:p>
          <a:p>
            <a:pPr eaLnBrk="1" hangingPunct="1"/>
            <a:r>
              <a:rPr lang="el-GR" altLang="en-US" sz="2800" smtClean="0"/>
              <a:t>Κατά τον τρόπο αντιστοίχισης αγοραστών και πωλητών </a:t>
            </a:r>
            <a:endParaRPr lang="en-US" altLang="en-US" sz="2800" smtClean="0"/>
          </a:p>
          <a:p>
            <a:pPr lvl="1" eaLnBrk="1" hangingPunct="1"/>
            <a:r>
              <a:rPr lang="el-GR" altLang="en-US" sz="2400" smtClean="0"/>
              <a:t>Ανοιχτή εκφώνηση/αντιφώνηση</a:t>
            </a:r>
            <a:endParaRPr lang="en-US" altLang="en-US" sz="2400" smtClean="0"/>
          </a:p>
          <a:p>
            <a:pPr lvl="1" eaLnBrk="1" hangingPunct="1"/>
            <a:r>
              <a:rPr lang="el-GR" altLang="en-US" sz="2400" smtClean="0"/>
              <a:t>Μέσω διαπραγματευτών </a:t>
            </a:r>
            <a:r>
              <a:rPr lang="en-US" altLang="en-US" sz="2400" smtClean="0"/>
              <a:t>(</a:t>
            </a:r>
            <a:r>
              <a:rPr lang="el-GR" altLang="en-US" sz="2400" smtClean="0"/>
              <a:t>π.χ</a:t>
            </a:r>
            <a:r>
              <a:rPr lang="en-US" altLang="en-US" sz="2400" smtClean="0"/>
              <a:t>., </a:t>
            </a:r>
            <a:r>
              <a:rPr lang="el-GR" altLang="en-US" sz="2400" smtClean="0"/>
              <a:t>αγορές διαπραγματευτών</a:t>
            </a:r>
            <a:r>
              <a:rPr lang="en-US" altLang="en-US" sz="2400" smtClean="0"/>
              <a:t>)</a:t>
            </a:r>
          </a:p>
          <a:p>
            <a:pPr lvl="1" eaLnBrk="1" hangingPunct="1"/>
            <a:r>
              <a:rPr lang="el-GR" altLang="en-US" sz="2400" smtClean="0"/>
              <a:t>Μέσω ηλεκτρονικών δικτύων επικοινωνίας</a:t>
            </a:r>
            <a:r>
              <a:rPr lang="en-US" altLang="en-US" sz="2400" smtClean="0"/>
              <a:t> (ECNs) </a:t>
            </a: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317360F-DD14-4FA5-BDAA-7CA37562A1BC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34820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3482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mtClean="0"/>
              <a:t>Εξωχρηματιστηριακές αγορές</a:t>
            </a:r>
            <a:r>
              <a:rPr lang="en-US" altLang="en-US" smtClean="0"/>
              <a:t> (OTC)</a:t>
            </a:r>
          </a:p>
        </p:txBody>
      </p:sp>
      <p:sp>
        <p:nvSpPr>
          <p:cNvPr id="3482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3688" y="1905000"/>
            <a:ext cx="8650287" cy="42275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n-US" sz="2800" smtClean="0"/>
              <a:t>Τον παλιό καιρό οι μετοχές φυλάσσοντας στα χρηματοκιβώτια πίσω από τον ταμείο </a:t>
            </a:r>
            <a:r>
              <a:rPr lang="en-US" altLang="en-US" sz="2800" smtClean="0"/>
              <a:t>(counter) </a:t>
            </a:r>
            <a:r>
              <a:rPr lang="el-GR" altLang="en-US" sz="2800" smtClean="0"/>
              <a:t>και «πέρναγαν το ταμείο»</a:t>
            </a:r>
            <a:r>
              <a:rPr lang="en-US" altLang="en-US" sz="2800" smtClean="0"/>
              <a:t>” </a:t>
            </a:r>
            <a:r>
              <a:rPr lang="el-GR" altLang="en-US" sz="2800" smtClean="0"/>
              <a:t>(</a:t>
            </a:r>
            <a:r>
              <a:rPr lang="en-US" altLang="en-US" sz="2800" smtClean="0"/>
              <a:t>over the counter)</a:t>
            </a:r>
            <a:r>
              <a:rPr lang="el-GR" altLang="en-US" sz="2800" smtClean="0"/>
              <a:t> όταν πουλιόντουσαν</a:t>
            </a:r>
            <a:r>
              <a:rPr lang="en-US" altLang="en-US" sz="2800" smtClean="0"/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z="2800" smtClean="0"/>
              <a:t>Σήμερα, η  εξωχρηματιστηριακή αγορά ισοδυναμεί με ένα ηλεκτρονικό πίνακα ανακοινώσεων </a:t>
            </a:r>
            <a:r>
              <a:rPr lang="en-US" altLang="en-US" sz="2800" smtClean="0"/>
              <a:t>(</a:t>
            </a:r>
            <a:r>
              <a:rPr lang="el-GR" altLang="en-US" sz="2800" smtClean="0"/>
              <a:t>π.χ</a:t>
            </a:r>
            <a:r>
              <a:rPr lang="en-US" altLang="en-US" sz="2800" smtClean="0"/>
              <a:t>., </a:t>
            </a:r>
            <a:r>
              <a:rPr lang="el-GR" altLang="en-US" sz="2800" smtClean="0"/>
              <a:t>τα ροζ φύλλα του </a:t>
            </a:r>
            <a:r>
              <a:rPr lang="en-US" altLang="en-US" sz="2800" smtClean="0"/>
              <a:t>Nasdaq), </a:t>
            </a:r>
            <a:r>
              <a:rPr lang="el-GR" altLang="en-US" sz="2800" smtClean="0"/>
              <a:t>που επιτρέπουν στους αγοραστές και στους πωλητές να υποβάλλουν μια προσφορά</a:t>
            </a:r>
            <a:r>
              <a:rPr lang="en-US" altLang="en-US" sz="2800" smtClean="0"/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n-US" sz="2400" smtClean="0"/>
              <a:t>Δεν υπάρχουν μεσολαβητές </a:t>
            </a:r>
          </a:p>
          <a:p>
            <a:pPr lvl="1" eaLnBrk="1" hangingPunct="1">
              <a:lnSpc>
                <a:spcPct val="90000"/>
              </a:lnSpc>
            </a:pPr>
            <a:r>
              <a:rPr lang="el-GR" altLang="en-US" sz="2400" smtClean="0"/>
              <a:t>Πολύ κακή ρευστότητα</a:t>
            </a:r>
            <a:endParaRPr lang="en-US" altLang="en-US" sz="2400" smtClean="0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14313"/>
            <a:ext cx="8562975" cy="928687"/>
          </a:xfrm>
        </p:spPr>
        <p:txBody>
          <a:bodyPr/>
          <a:lstStyle/>
          <a:p>
            <a:r>
              <a:rPr lang="el-GR" altLang="en-US" sz="4000" smtClean="0"/>
              <a:t>Ασχολίες του Οικονομικού Διευθυντή</a:t>
            </a:r>
            <a:endParaRPr lang="en-GB" altLang="en-US" sz="4000" smtClean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371600"/>
            <a:ext cx="8726488" cy="4760913"/>
          </a:xfrm>
        </p:spPr>
        <p:txBody>
          <a:bodyPr/>
          <a:lstStyle/>
          <a:p>
            <a:r>
              <a:rPr lang="el-GR" altLang="en-US" sz="2800" smtClean="0"/>
              <a:t>Προετοιμασία των λογαριασμών (Ετήσιος Απολογισμός)</a:t>
            </a:r>
            <a:endParaRPr lang="en-GB" altLang="en-US" sz="2800" smtClean="0"/>
          </a:p>
          <a:p>
            <a:r>
              <a:rPr lang="el-GR" altLang="en-US" sz="2800" smtClean="0"/>
              <a:t>Εξεύρεση χρηματοδότησης</a:t>
            </a:r>
            <a:endParaRPr lang="en-GB" altLang="en-US" sz="2800" smtClean="0"/>
          </a:p>
          <a:p>
            <a:r>
              <a:rPr lang="el-GR" altLang="en-US" sz="2800" smtClean="0"/>
              <a:t>Εκτίμηση του κινδύνου</a:t>
            </a:r>
            <a:endParaRPr lang="en-GB" altLang="en-US" sz="2800" smtClean="0"/>
          </a:p>
          <a:p>
            <a:r>
              <a:rPr lang="el-GR" altLang="en-US" sz="2800" smtClean="0"/>
              <a:t>Διαχείριση του κινδύνου</a:t>
            </a:r>
            <a:endParaRPr lang="en-GB" altLang="en-US" sz="2800" smtClean="0"/>
          </a:p>
          <a:p>
            <a:r>
              <a:rPr lang="el-GR" altLang="en-US" sz="2800" smtClean="0"/>
              <a:t>Αποτίμησης επενδυτικών σχεδίων</a:t>
            </a:r>
            <a:endParaRPr lang="en-GB" altLang="en-US" sz="2800" smtClean="0"/>
          </a:p>
          <a:p>
            <a:r>
              <a:rPr lang="el-GR" altLang="en-US" sz="2800" smtClean="0"/>
              <a:t>Διαχείριση ταμειακών ροών</a:t>
            </a:r>
            <a:endParaRPr lang="en-GB" altLang="en-US" sz="2800" smtClean="0"/>
          </a:p>
          <a:p>
            <a:r>
              <a:rPr lang="el-GR" altLang="en-US" sz="2800" smtClean="0"/>
              <a:t>Συμμόρφωση με τους κανονισμούς και τα πρότυπα</a:t>
            </a:r>
            <a:endParaRPr lang="en-GB" altLang="en-US" sz="2800" smtClean="0"/>
          </a:p>
          <a:p>
            <a:r>
              <a:rPr lang="el-GR" altLang="en-US" sz="2800" smtClean="0"/>
              <a:t>Με τις περισσότερες εκφάνσεις της διαχείρισης </a:t>
            </a:r>
            <a:r>
              <a:rPr lang="en-GB" altLang="en-US" sz="2800" smtClean="0"/>
              <a:t>!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14313"/>
            <a:ext cx="8715375" cy="1233487"/>
          </a:xfrm>
        </p:spPr>
        <p:txBody>
          <a:bodyPr/>
          <a:lstStyle/>
          <a:p>
            <a:r>
              <a:rPr lang="el-GR" altLang="en-US" sz="3600" smtClean="0"/>
              <a:t>Εισαγωγή στις Θεμελιώδεις και Κεντρικές Έννοιες της Χρηματοοικονομικής</a:t>
            </a:r>
            <a:endParaRPr lang="en-GB" altLang="en-US" sz="3600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" y="1752600"/>
            <a:ext cx="8878888" cy="4379913"/>
          </a:xfrm>
        </p:spPr>
        <p:txBody>
          <a:bodyPr/>
          <a:lstStyle/>
          <a:p>
            <a:pPr>
              <a:lnSpc>
                <a:spcPts val="2700"/>
              </a:lnSpc>
              <a:defRPr/>
            </a:pPr>
            <a:r>
              <a:rPr lang="el-GR" altLang="en-US" sz="2800" dirty="0"/>
              <a:t>Αναφερθήκαμε ήδη στις εξής</a:t>
            </a:r>
            <a:r>
              <a:rPr lang="en-US" altLang="en-US" sz="2800" dirty="0"/>
              <a:t>:</a:t>
            </a:r>
            <a:endParaRPr lang="en-GB" altLang="en-US" sz="2800" dirty="0"/>
          </a:p>
          <a:p>
            <a:pPr lvl="1">
              <a:lnSpc>
                <a:spcPts val="2700"/>
              </a:lnSpc>
              <a:defRPr/>
            </a:pPr>
            <a:r>
              <a:rPr lang="el-GR" altLang="en-US" sz="2400" dirty="0"/>
              <a:t>Αντιπροσώπευση</a:t>
            </a:r>
            <a:r>
              <a:rPr lang="en-GB" altLang="en-US" sz="2400" dirty="0"/>
              <a:t>, </a:t>
            </a:r>
            <a:r>
              <a:rPr lang="el-GR" altLang="en-US" sz="2400" dirty="0"/>
              <a:t>μετατροπή ληκτότητας</a:t>
            </a:r>
            <a:r>
              <a:rPr lang="en-GB" altLang="en-US" sz="2400" dirty="0"/>
              <a:t>,</a:t>
            </a:r>
            <a:r>
              <a:rPr lang="el-GR" altLang="en-US" sz="2400" dirty="0"/>
              <a:t> μετατροπή κινδύνου</a:t>
            </a:r>
            <a:r>
              <a:rPr lang="en-GB" altLang="en-US" sz="2400" dirty="0"/>
              <a:t>,</a:t>
            </a:r>
            <a:r>
              <a:rPr lang="el-GR" altLang="en-US" sz="2400" dirty="0"/>
              <a:t> ρευστότητα και αποτίμηση</a:t>
            </a:r>
            <a:endParaRPr lang="en-GB" altLang="en-US" sz="2400" dirty="0"/>
          </a:p>
          <a:p>
            <a:pPr>
              <a:lnSpc>
                <a:spcPts val="2700"/>
              </a:lnSpc>
              <a:defRPr/>
            </a:pPr>
            <a:r>
              <a:rPr lang="el-GR" altLang="en-US" sz="2800" dirty="0"/>
              <a:t>Ομοιογενείς προσδοκίες</a:t>
            </a:r>
            <a:endParaRPr lang="en-GB" altLang="en-US" sz="2800" dirty="0"/>
          </a:p>
          <a:p>
            <a:pPr lvl="1">
              <a:lnSpc>
                <a:spcPts val="2700"/>
              </a:lnSpc>
              <a:defRPr/>
            </a:pPr>
            <a:r>
              <a:rPr lang="el-GR" altLang="en-US" sz="2400" dirty="0"/>
              <a:t>Οι  επενδυτές συμφωνούν για τα μελλοντικά κέρδη και τις πιθανές διακυμάνσεις τους</a:t>
            </a:r>
            <a:r>
              <a:rPr lang="en-GB" altLang="en-US" sz="2400" dirty="0"/>
              <a:t>, (</a:t>
            </a:r>
            <a:r>
              <a:rPr lang="el-GR" altLang="en-US" sz="2400" dirty="0"/>
              <a:t>η συμπεριφορική χρηματοοικονομική εξετάζει την διαφορά των απόψεων </a:t>
            </a:r>
            <a:r>
              <a:rPr lang="en-GB" altLang="en-US" sz="2400" dirty="0"/>
              <a:t>– </a:t>
            </a:r>
            <a:r>
              <a:rPr lang="el-GR" altLang="en-US" sz="2400" dirty="0"/>
              <a:t>όχι όμως η παραδοσιακή</a:t>
            </a:r>
            <a:r>
              <a:rPr lang="en-GB" altLang="en-US" sz="2400" dirty="0"/>
              <a:t> mainstream!)</a:t>
            </a:r>
          </a:p>
          <a:p>
            <a:pPr>
              <a:lnSpc>
                <a:spcPts val="2700"/>
              </a:lnSpc>
              <a:defRPr/>
            </a:pPr>
            <a:r>
              <a:rPr lang="el-GR" altLang="en-US" sz="2800" dirty="0"/>
              <a:t>Διαφοροποίηση</a:t>
            </a:r>
            <a:endParaRPr lang="en-GB" altLang="en-US" sz="2800" dirty="0"/>
          </a:p>
          <a:p>
            <a:pPr lvl="1">
              <a:lnSpc>
                <a:spcPts val="2700"/>
              </a:lnSpc>
              <a:defRPr/>
            </a:pPr>
            <a:r>
              <a:rPr lang="el-GR" altLang="en-US" sz="2400" dirty="0"/>
              <a:t>Μετρά τις επιπτώσεις του συνδυασμού διαφορετικών ειδών κινδύνου</a:t>
            </a:r>
            <a:r>
              <a:rPr lang="en-GB" altLang="en-US" sz="2400" dirty="0"/>
              <a:t>, (</a:t>
            </a:r>
            <a:r>
              <a:rPr lang="el-GR" altLang="en-US" sz="2400" dirty="0"/>
              <a:t>ο κίνδυνος μειώνεται όταν δεν συσχετίζεται πλήρως</a:t>
            </a:r>
            <a:r>
              <a:rPr lang="en-GB" altLang="en-US" sz="2400" dirty="0"/>
              <a:t>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GB" alt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1600200"/>
            <a:ext cx="8726488" cy="4800600"/>
          </a:xfrm>
        </p:spPr>
        <p:txBody>
          <a:bodyPr/>
          <a:lstStyle/>
          <a:p>
            <a:r>
              <a:rPr lang="el-GR" altLang="en-US" sz="2800" smtClean="0"/>
              <a:t>Αποτελεσματικότητα της αγοράς</a:t>
            </a:r>
            <a:endParaRPr lang="en-GB" altLang="en-US" sz="2800" smtClean="0"/>
          </a:p>
          <a:p>
            <a:pPr lvl="1" algn="just"/>
            <a:r>
              <a:rPr lang="el-GR" altLang="en-US" sz="2400" smtClean="0"/>
              <a:t>Πόσο σωστά κατοπτρίζει την μελλοντική αξία μιας μετοχής μια πληροφορία αναφορικά με την τιμή της; Αυτό αποτελεί πρόβλημα με δεδομένη την αβεβαιότητα της πληροφόρησης και της και την ασάφεια της φύσης της</a:t>
            </a:r>
            <a:r>
              <a:rPr lang="en-GB" altLang="en-US" sz="2400" smtClean="0"/>
              <a:t>.</a:t>
            </a:r>
          </a:p>
          <a:p>
            <a:r>
              <a:rPr lang="el-GR" altLang="en-US" sz="2800" smtClean="0"/>
              <a:t>Ο νόμος της μιας τιμής</a:t>
            </a:r>
            <a:r>
              <a:rPr lang="en-GB" altLang="en-US" sz="2800" smtClean="0"/>
              <a:t> </a:t>
            </a:r>
          </a:p>
          <a:p>
            <a:pPr lvl="1" algn="just"/>
            <a:r>
              <a:rPr lang="en-GB" altLang="en-US" sz="2400" smtClean="0"/>
              <a:t> </a:t>
            </a:r>
            <a:r>
              <a:rPr lang="el-GR" altLang="en-US" sz="2400" smtClean="0"/>
              <a:t>Αν ένα νέο προϊόν μπορούσε να μιμηθεί μια ομάδα παλαιών προϊόντων, τότε η τιμή του θα  έπρεπε να είναι ίδια  με τη τιμήν με την τιμή των παλαιών προϊόντων.</a:t>
            </a:r>
            <a:r>
              <a:rPr lang="en-GB" altLang="en-US" sz="2400" smtClean="0"/>
              <a:t> </a:t>
            </a:r>
            <a:r>
              <a:rPr lang="el-GR" altLang="en-US" sz="2400" smtClean="0"/>
              <a:t>Το ίδιο προϊόν δεν μπορεί να έχει δυο τιμές σε μια αποτελεσματική αγορά</a:t>
            </a:r>
            <a:r>
              <a:rPr lang="en-GB" altLang="en-US" sz="2400" smtClean="0"/>
              <a:t>. </a:t>
            </a:r>
            <a:endParaRPr lang="en-GB" altLang="en-US" smtClean="0"/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214313"/>
            <a:ext cx="8639175" cy="1309687"/>
          </a:xfrm>
        </p:spPr>
        <p:txBody>
          <a:bodyPr/>
          <a:lstStyle/>
          <a:p>
            <a:r>
              <a:rPr lang="el-GR" altLang="en-US" sz="3600" smtClean="0"/>
              <a:t>Εισαγωγή στις Θεμελιώδεις και Κεντρικές Έννοιες της Χρηματοοικονομικής</a:t>
            </a:r>
            <a:endParaRPr lang="en-GB" altLang="en-US" sz="3600" smtClean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2057400"/>
            <a:ext cx="8497888" cy="4075113"/>
          </a:xfrm>
        </p:spPr>
        <p:txBody>
          <a:bodyPr/>
          <a:lstStyle/>
          <a:p>
            <a:r>
              <a:rPr lang="el-GR" altLang="en-US" sz="2800" smtClean="0"/>
              <a:t>Εξισορροπητική κερδοσκοπία</a:t>
            </a:r>
            <a:endParaRPr lang="en-GB" altLang="en-US" sz="2800" smtClean="0"/>
          </a:p>
          <a:p>
            <a:pPr lvl="1"/>
            <a:r>
              <a:rPr lang="el-GR" altLang="en-US" sz="2400" smtClean="0"/>
              <a:t>Είναι η αγορά και πώληση</a:t>
            </a:r>
            <a:r>
              <a:rPr lang="en-GB" altLang="en-US" sz="2400" smtClean="0"/>
              <a:t> (</a:t>
            </a:r>
            <a:r>
              <a:rPr lang="el-GR" altLang="en-US" sz="2400" smtClean="0"/>
              <a:t>μιας χρηματοοικονομικής υπόσχεσης, όπως μιας μετοχής</a:t>
            </a:r>
            <a:r>
              <a:rPr lang="en-GB" altLang="en-US" sz="2400" smtClean="0"/>
              <a:t>a financial promise) </a:t>
            </a:r>
            <a:r>
              <a:rPr lang="el-GR" altLang="en-US" sz="2400" smtClean="0"/>
              <a:t>με σκοπό την πραγματοποίηση κέρδους χωρίς ανάληψη κινδύνου</a:t>
            </a:r>
            <a:r>
              <a:rPr lang="en-GB" altLang="en-US" sz="2400" smtClean="0"/>
              <a:t>. </a:t>
            </a:r>
            <a:r>
              <a:rPr lang="el-GR" altLang="en-US" sz="2400" smtClean="0"/>
              <a:t>Ο νόμος της μιας τιμής αναφέρει ότι δεν πρέπει να υπάρχει διαφορά στην τιμή για το ίδιο προϊόν και αυτό πρέπει να ισχύει σε μια </a:t>
            </a:r>
            <a:r>
              <a:rPr lang="el-GR" altLang="en-US" sz="2400" i="1" smtClean="0"/>
              <a:t>πραγματικά αποτελεσματική αγορά</a:t>
            </a:r>
            <a:r>
              <a:rPr lang="en-GB" altLang="en-US" sz="2400" smtClean="0"/>
              <a:t>. </a:t>
            </a:r>
            <a:r>
              <a:rPr lang="el-GR" altLang="en-US" sz="2400" i="1" smtClean="0"/>
              <a:t>Η πραγματοποίηση κέρδους απαιτεί την ανάληψη κινδύνου!</a:t>
            </a:r>
            <a:endParaRPr lang="en-GB" altLang="en-US" smtClean="0"/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14313"/>
            <a:ext cx="8715375" cy="1462087"/>
          </a:xfrm>
        </p:spPr>
        <p:txBody>
          <a:bodyPr/>
          <a:lstStyle/>
          <a:p>
            <a:r>
              <a:rPr lang="el-GR" altLang="en-US" sz="3600" smtClean="0"/>
              <a:t>Εισαγωγή στις Θεμελιώδεις και Κεντρικές Έννοιες της Χρηματοοικονομικής</a:t>
            </a:r>
            <a:endParaRPr lang="en-GB" altLang="en-US" sz="360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FED280C-4C5B-4405-89AC-E6107B98FB2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15364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15365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mtClean="0"/>
              <a:t>Θέματα του Κεφαλαίου</a:t>
            </a:r>
            <a:endParaRPr lang="en-US" altLang="en-US" smtClean="0"/>
          </a:p>
        </p:txBody>
      </p:sp>
      <p:sp>
        <p:nvSpPr>
          <p:cNvPr id="15366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33400" y="1981200"/>
            <a:ext cx="8421688" cy="4151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n-US" smtClean="0"/>
              <a:t>Ο Ρόλος του Οικονομικού Διευθυντή</a:t>
            </a:r>
            <a:r>
              <a:rPr lang="en-US" altLang="en-US" smtClean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mtClean="0"/>
              <a:t>Ο Πρωταρχικός Ρόλος της Εταιρίας</a:t>
            </a:r>
            <a:r>
              <a:rPr lang="en-US" altLang="en-US" smtClean="0"/>
              <a:t>: </a:t>
            </a:r>
            <a:r>
              <a:rPr lang="el-GR" altLang="en-US" smtClean="0"/>
              <a:t>Η Μεγιστοποίηση της Αξίας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mtClean="0"/>
              <a:t>Οι Προσδιοριστικοί Παράγοντες της Θεμελιώδους αξίας</a:t>
            </a: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r>
              <a:rPr lang="el-GR" altLang="en-US" smtClean="0"/>
              <a:t>Χρηματοοικονομικοί Τίτλοι</a:t>
            </a:r>
            <a:r>
              <a:rPr lang="en-US" altLang="en-US" smtClean="0"/>
              <a:t>, </a:t>
            </a:r>
            <a:r>
              <a:rPr lang="el-GR" altLang="en-US" smtClean="0"/>
              <a:t>Αγορές</a:t>
            </a:r>
            <a:r>
              <a:rPr lang="en-US" altLang="en-US" smtClean="0"/>
              <a:t> and </a:t>
            </a:r>
            <a:r>
              <a:rPr lang="el-GR" altLang="en-US" smtClean="0"/>
              <a:t>Ιδρύματα</a:t>
            </a:r>
            <a:endParaRPr lang="en-US" altLang="en-US" smtClean="0"/>
          </a:p>
          <a:p>
            <a:pPr eaLnBrk="1" hangingPunct="1">
              <a:lnSpc>
                <a:spcPct val="90000"/>
              </a:lnSpc>
            </a:pPr>
            <a:endParaRPr lang="en-US" altLang="en-US" smtClean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F67FB26-56DC-4E60-90F9-A2FE50D732A3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6387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mtClean="0"/>
              <a:t>Γιατί είναι Σημαντικός οι Ρόλος του Οικονομικού Διευθυντή;	</a:t>
            </a:r>
            <a:endParaRPr lang="en-US" altLang="en-US" smtClean="0"/>
          </a:p>
        </p:txBody>
      </p:sp>
      <p:pic>
        <p:nvPicPr>
          <p:cNvPr id="1638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749425"/>
            <a:ext cx="7467600" cy="460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FD08DC7-E3E7-4931-9662-A7509B996105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741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n-US" smtClean="0"/>
              <a:t>Ίδρυσή μίας Εταιρίας Περιορισμένης Ευθύνης</a:t>
            </a:r>
            <a:endParaRPr lang="en-US" altLang="en-US" smtClean="0"/>
          </a:p>
        </p:txBody>
      </p:sp>
      <p:sp>
        <p:nvSpPr>
          <p:cNvPr id="1741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574088" cy="4151313"/>
          </a:xfrm>
        </p:spPr>
        <p:txBody>
          <a:bodyPr/>
          <a:lstStyle/>
          <a:p>
            <a:pPr eaLnBrk="1" hangingPunct="1"/>
            <a:r>
              <a:rPr lang="el-GR" altLang="en-US" sz="2800" smtClean="0"/>
              <a:t>Η Εταιρία Περιορισμένης Ευθύνης είναι μια νομική οντότητα ξεχωριστή από τους ιδιοκτήτες και τους διευθυντές της</a:t>
            </a:r>
            <a:r>
              <a:rPr lang="en-US" altLang="en-US" sz="2800" smtClean="0"/>
              <a:t>.</a:t>
            </a:r>
          </a:p>
          <a:p>
            <a:pPr eaLnBrk="1" hangingPunct="1"/>
            <a:r>
              <a:rPr lang="el-GR" altLang="en-US" sz="2800" smtClean="0"/>
              <a:t>Ο πρωταρχικός στόχος της εταιρίας </a:t>
            </a:r>
            <a:r>
              <a:rPr lang="el-GR" altLang="en-US" sz="2800" i="1" smtClean="0"/>
              <a:t>πρέπει </a:t>
            </a:r>
            <a:r>
              <a:rPr lang="el-GR" altLang="en-US" sz="2800" smtClean="0"/>
              <a:t>να είναι η μεγιστοποίηση </a:t>
            </a:r>
            <a:r>
              <a:rPr lang="el-GR" altLang="en-US" sz="2800" i="1" smtClean="0"/>
              <a:t>του πλούτου των μετόχων</a:t>
            </a:r>
            <a:r>
              <a:rPr lang="en-US" altLang="en-US" sz="2800" smtClean="0"/>
              <a:t>, </a:t>
            </a:r>
            <a:r>
              <a:rPr lang="el-GR" altLang="en-US" sz="2800" smtClean="0"/>
              <a:t>γεγονός που σημαίνει </a:t>
            </a:r>
            <a:r>
              <a:rPr lang="el-GR" altLang="en-US" sz="2800" i="1" smtClean="0"/>
              <a:t>τη μεγιστοποίηση </a:t>
            </a:r>
            <a:r>
              <a:rPr lang="el-GR" altLang="en-US" sz="2800" smtClean="0"/>
              <a:t>της αξίας των μετοχών</a:t>
            </a:r>
            <a:r>
              <a:rPr lang="en-US" altLang="en-US" sz="2800" smtClean="0"/>
              <a:t>. </a:t>
            </a:r>
            <a:r>
              <a:rPr lang="el-GR" altLang="en-US" sz="2800" smtClean="0"/>
              <a:t>Αυτός είναι ο κανονιστικός της ρόλος</a:t>
            </a:r>
            <a:r>
              <a:rPr lang="en-US" altLang="en-US" sz="2800" smtClean="0"/>
              <a:t>. </a:t>
            </a:r>
            <a:r>
              <a:rPr lang="el-GR" altLang="en-US" sz="2800" smtClean="0"/>
              <a:t>Είναι όμως και παρατηρούμενος ρόλος της;</a:t>
            </a:r>
            <a:endParaRPr lang="en-US" altLang="en-US" sz="2800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7468358-DBB2-4D11-80F1-1CC53A4D9E1B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18437" name="Rectangle 9"/>
          <p:cNvSpPr>
            <a:spLocks noGrp="1" noChangeArrowheads="1"/>
          </p:cNvSpPr>
          <p:nvPr>
            <p:ph type="title"/>
          </p:nvPr>
        </p:nvSpPr>
        <p:spPr>
          <a:xfrm>
            <a:off x="838200" y="214313"/>
            <a:ext cx="8105775" cy="1233487"/>
          </a:xfrm>
        </p:spPr>
        <p:txBody>
          <a:bodyPr/>
          <a:lstStyle/>
          <a:p>
            <a:pPr eaLnBrk="1" hangingPunct="1"/>
            <a:r>
              <a:rPr lang="el-GR" altLang="en-US" sz="3200" smtClean="0"/>
              <a:t>Πλεονεκτήματα και Μειονεκτήματα μίας Εταιρίας Περιορισμένης Ευθύνης</a:t>
            </a:r>
            <a:endParaRPr lang="en-US" altLang="en-US" sz="3200" smtClean="0"/>
          </a:p>
        </p:txBody>
      </p:sp>
      <p:sp>
        <p:nvSpPr>
          <p:cNvPr id="18438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474663" y="1752600"/>
            <a:ext cx="8105775" cy="4491038"/>
          </a:xfrm>
        </p:spPr>
        <p:txBody>
          <a:bodyPr/>
          <a:lstStyle/>
          <a:p>
            <a:pPr eaLnBrk="1" hangingPunct="1">
              <a:lnSpc>
                <a:spcPts val="2900"/>
              </a:lnSpc>
            </a:pPr>
            <a:r>
              <a:rPr lang="el-GR" altLang="en-US" sz="2800" smtClean="0"/>
              <a:t>Πλεονεκτήματα</a:t>
            </a:r>
            <a:r>
              <a:rPr lang="en-US" altLang="en-US" sz="2800" smtClean="0"/>
              <a:t>:</a:t>
            </a:r>
          </a:p>
          <a:p>
            <a:pPr lvl="1" eaLnBrk="1" hangingPunct="1">
              <a:lnSpc>
                <a:spcPts val="2900"/>
              </a:lnSpc>
            </a:pPr>
            <a:r>
              <a:rPr lang="el-GR" altLang="en-US" sz="2400" smtClean="0"/>
              <a:t>Απεριόριστη διάρκεια ζωής</a:t>
            </a:r>
            <a:endParaRPr lang="en-US" altLang="en-US" sz="2400" smtClean="0"/>
          </a:p>
          <a:p>
            <a:pPr lvl="1" eaLnBrk="1" hangingPunct="1">
              <a:lnSpc>
                <a:spcPts val="2900"/>
              </a:lnSpc>
            </a:pPr>
            <a:r>
              <a:rPr lang="el-GR" altLang="en-US" sz="2400" smtClean="0"/>
              <a:t>Ευκολία στην μεταβίβαση των δικαιωμάτων ιδιοκτησίας</a:t>
            </a:r>
            <a:endParaRPr lang="en-US" altLang="en-US" sz="2400" smtClean="0"/>
          </a:p>
          <a:p>
            <a:pPr lvl="1" eaLnBrk="1" hangingPunct="1">
              <a:lnSpc>
                <a:spcPts val="2900"/>
              </a:lnSpc>
            </a:pPr>
            <a:r>
              <a:rPr lang="el-GR" altLang="en-US" sz="2400" smtClean="0"/>
              <a:t>Περιορισμένη ευθύνη</a:t>
            </a:r>
            <a:endParaRPr lang="en-US" altLang="en-US" sz="2400" smtClean="0"/>
          </a:p>
          <a:p>
            <a:pPr lvl="1" eaLnBrk="1" hangingPunct="1">
              <a:lnSpc>
                <a:spcPts val="2900"/>
              </a:lnSpc>
            </a:pPr>
            <a:r>
              <a:rPr lang="el-GR" altLang="en-US" sz="2400" smtClean="0"/>
              <a:t>Ευκολία στην άντληση κεφαλαίων</a:t>
            </a:r>
            <a:endParaRPr lang="en-US" altLang="en-US" sz="2400" smtClean="0"/>
          </a:p>
          <a:p>
            <a:pPr eaLnBrk="1" hangingPunct="1">
              <a:lnSpc>
                <a:spcPts val="2900"/>
              </a:lnSpc>
            </a:pPr>
            <a:r>
              <a:rPr lang="el-GR" altLang="en-US" sz="2800" smtClean="0"/>
              <a:t>Μειονεκτήματα</a:t>
            </a:r>
            <a:r>
              <a:rPr lang="en-US" altLang="en-US" sz="2800" smtClean="0"/>
              <a:t>:</a:t>
            </a:r>
          </a:p>
          <a:p>
            <a:pPr lvl="1" eaLnBrk="1" hangingPunct="1">
              <a:lnSpc>
                <a:spcPts val="2900"/>
              </a:lnSpc>
            </a:pPr>
            <a:r>
              <a:rPr lang="el-GR" altLang="en-US" sz="2400" smtClean="0"/>
              <a:t>Διπλή φορολόγηση </a:t>
            </a:r>
            <a:r>
              <a:rPr lang="en-US" altLang="en-US" sz="2400" smtClean="0"/>
              <a:t>(</a:t>
            </a:r>
            <a:r>
              <a:rPr lang="el-GR" altLang="en-US" sz="2400" smtClean="0"/>
              <a:t>Στο επίπεδο της εταιρίας και στα μερίσματα</a:t>
            </a:r>
            <a:r>
              <a:rPr lang="en-US" altLang="en-US" sz="2400" smtClean="0"/>
              <a:t>)</a:t>
            </a:r>
          </a:p>
          <a:p>
            <a:pPr lvl="1" eaLnBrk="1" hangingPunct="1">
              <a:lnSpc>
                <a:spcPts val="2900"/>
              </a:lnSpc>
            </a:pPr>
            <a:r>
              <a:rPr lang="el-GR" altLang="en-US" sz="2400" smtClean="0"/>
              <a:t>Κόστος ίδρυσης και υποβολή οικονομικών καταστάσεων και αναφορών</a:t>
            </a:r>
            <a:r>
              <a:rPr lang="en-US" altLang="en-US" sz="2400" smtClean="0"/>
              <a:t> 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 txBox="1">
            <a:spLocks noGrp="1"/>
          </p:cNvSpPr>
          <p:nvPr/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9C633918-0DCD-4CA5-A8BC-A1087EFB7789}" type="slidenum">
              <a:rPr lang="en-US" altLang="en-US" sz="1400"/>
              <a:pPr algn="r" eaLnBrk="1" hangingPunct="1"/>
              <a:t>7</a:t>
            </a:fld>
            <a:endParaRPr lang="en-US" altLang="en-US" sz="1400"/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990600" y="176213"/>
            <a:ext cx="7981950" cy="890587"/>
          </a:xfrm>
        </p:spPr>
        <p:txBody>
          <a:bodyPr/>
          <a:lstStyle/>
          <a:p>
            <a:pPr eaLnBrk="1" hangingPunct="1"/>
            <a:r>
              <a:rPr lang="el-GR" altLang="en-US" smtClean="0"/>
              <a:t>Εταιρική Διακυβέρνηση</a:t>
            </a:r>
            <a:endParaRPr lang="en-US" altLang="en-US" smtClean="0"/>
          </a:p>
        </p:txBody>
      </p:sp>
      <p:sp>
        <p:nvSpPr>
          <p:cNvPr id="19460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143000"/>
            <a:ext cx="8802688" cy="49895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altLang="en-US" sz="2800" smtClean="0"/>
              <a:t>Η εταιρική διακυβέρνηση είναι ένα σύνολο κανόνων οι οποίοι ελέγχουν την συμπεριφορά της εταιρίας απέναντι στα μέλη του Διοικητικού Συμβουλίου, τα διευθυντικά της στελέχη, τους εργαζόμενους, τους μετόχους,</a:t>
            </a:r>
            <a:r>
              <a:rPr lang="en-US" altLang="en-US" sz="2800" smtClean="0"/>
              <a:t> </a:t>
            </a:r>
            <a:r>
              <a:rPr lang="el-GR" altLang="en-US" sz="2800" smtClean="0"/>
              <a:t>τους πιστωτές, τους πελάτες, τους ανταγωνιστές και την κοινωνία</a:t>
            </a:r>
            <a:r>
              <a:rPr lang="en-US" altLang="en-US" sz="280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z="2800" smtClean="0"/>
              <a:t>Πηγάζει από τις πράξεις των εταιριών , τα καταστατικά τους (κυρίως στο Ηνωμένο Βασίλειο) και τους εσωτερικούς τους κανονισμούς λειτουργίας</a:t>
            </a:r>
            <a:r>
              <a:rPr lang="en-US" altLang="en-US" sz="2800" smtClean="0"/>
              <a:t>. </a:t>
            </a:r>
          </a:p>
          <a:p>
            <a:pPr eaLnBrk="1" hangingPunct="1">
              <a:lnSpc>
                <a:spcPct val="90000"/>
              </a:lnSpc>
            </a:pPr>
            <a:r>
              <a:rPr lang="el-GR" altLang="en-US" sz="2800" smtClean="0"/>
              <a:t>Η εταιρική διακυβέρνηση επηρεάζει (ή θα έπρεπε να επηρεάζει) ουσιαστικά συμφέροντα των μετόχων μιας εταιρίας;</a:t>
            </a:r>
            <a:endParaRPr lang="en-US" altLang="en-US" sz="2800" smtClean="0"/>
          </a:p>
          <a:p>
            <a:pPr eaLnBrk="1" hangingPunct="1">
              <a:lnSpc>
                <a:spcPct val="90000"/>
              </a:lnSpc>
            </a:pPr>
            <a:endParaRPr lang="en-US" altLang="en-US" sz="2800" smtClean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95CD929-E8F1-486D-AD2F-2247625BB3F9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0483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14313"/>
            <a:ext cx="8410575" cy="1462087"/>
          </a:xfrm>
        </p:spPr>
        <p:txBody>
          <a:bodyPr/>
          <a:lstStyle/>
          <a:p>
            <a:pPr eaLnBrk="1" hangingPunct="1"/>
            <a:r>
              <a:rPr lang="el-GR" altLang="en-US" smtClean="0"/>
              <a:t>Προβλήματα Αντιπροσώπευσης και Εταιρική Διακυβέρνηση</a:t>
            </a:r>
            <a:endParaRPr lang="en-US" altLang="en-US" smtClean="0"/>
          </a:p>
        </p:txBody>
      </p:sp>
      <p:sp>
        <p:nvSpPr>
          <p:cNvPr id="2048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8600" y="2052638"/>
            <a:ext cx="8410575" cy="4271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n-US" sz="2000" smtClean="0"/>
              <a:t>Αντιπροσώπευση</a:t>
            </a:r>
            <a:r>
              <a:rPr lang="en-US" altLang="en-US" sz="2000" smtClean="0"/>
              <a:t>:   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r>
              <a:rPr lang="el-GR" altLang="en-US" sz="2000" smtClean="0"/>
              <a:t>Παραδείγματα Εντολέα </a:t>
            </a:r>
            <a:r>
              <a:rPr lang="en-US" altLang="en-US" sz="2000" smtClean="0"/>
              <a:t>      </a:t>
            </a:r>
            <a:r>
              <a:rPr lang="el-GR" altLang="en-US" sz="2000" smtClean="0"/>
              <a:t>Εντολοδόχου</a:t>
            </a:r>
            <a:r>
              <a:rPr lang="en-US" altLang="en-US" sz="2000" smtClean="0"/>
              <a:t>; </a:t>
            </a:r>
            <a:r>
              <a:rPr lang="el-GR" altLang="en-US" sz="2000" smtClean="0"/>
              <a:t>Διευθυντής</a:t>
            </a:r>
            <a:r>
              <a:rPr lang="en-US" altLang="en-US" sz="2000" smtClean="0"/>
              <a:t>       </a:t>
            </a:r>
            <a:r>
              <a:rPr lang="el-GR" altLang="en-US" sz="2000" smtClean="0"/>
              <a:t>  Υποδιευθυντής, Υποδιευθυντής</a:t>
            </a:r>
            <a:r>
              <a:rPr lang="en-US" altLang="en-US" sz="2000" smtClean="0"/>
              <a:t>        </a:t>
            </a:r>
            <a:r>
              <a:rPr lang="el-GR" altLang="en-US" sz="2000" smtClean="0"/>
              <a:t>Μεσαίο διοικητικό στέλεχος</a:t>
            </a:r>
            <a:r>
              <a:rPr lang="en-US" altLang="en-US" sz="2000" smtClean="0"/>
              <a:t>; </a:t>
            </a:r>
            <a:r>
              <a:rPr lang="el-GR" altLang="en-US" sz="2000" smtClean="0"/>
              <a:t>Μεσαίο διοικητικό στέλεχος        Κατώτερο διοικητικό στέλεχος</a:t>
            </a:r>
            <a:r>
              <a:rPr lang="en-US" altLang="en-US" sz="2000" smtClean="0"/>
              <a:t> </a:t>
            </a:r>
          </a:p>
          <a:p>
            <a:pPr eaLnBrk="1" hangingPunct="1">
              <a:lnSpc>
                <a:spcPct val="80000"/>
              </a:lnSpc>
            </a:pPr>
            <a:endParaRPr lang="en-US" altLang="en-US" sz="2000" smtClean="0"/>
          </a:p>
          <a:p>
            <a:pPr eaLnBrk="1" hangingPunct="1">
              <a:lnSpc>
                <a:spcPct val="80000"/>
              </a:lnSpc>
            </a:pPr>
            <a:r>
              <a:rPr lang="el-GR" altLang="en-US" sz="2000" smtClean="0"/>
              <a:t>Πρόβλημα αντιπροσώπευσης</a:t>
            </a:r>
            <a:r>
              <a:rPr lang="en-US" altLang="en-US" sz="2000" smtClean="0"/>
              <a:t>: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n-US" sz="1800" smtClean="0"/>
              <a:t>Ασυμμετρία πληροφόρησης</a:t>
            </a:r>
            <a:r>
              <a:rPr lang="en-US" altLang="en-US" sz="1800" smtClean="0"/>
              <a:t>: </a:t>
            </a:r>
            <a:r>
              <a:rPr lang="el-GR" altLang="en-US" sz="1800" smtClean="0"/>
              <a:t>Ο εντολέας γνωρίζει περισσότερα από τον εντολοδόχο</a:t>
            </a:r>
            <a:r>
              <a:rPr lang="en-US" altLang="en-US" sz="180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l-GR" altLang="en-US" sz="1800" smtClean="0"/>
              <a:t>Ηθικός κίνδυνος</a:t>
            </a:r>
            <a:r>
              <a:rPr lang="en-US" altLang="en-US" sz="1800" smtClean="0"/>
              <a:t>: </a:t>
            </a:r>
            <a:r>
              <a:rPr lang="el-GR" altLang="en-US" sz="1800" smtClean="0"/>
              <a:t>Τα διευθυντικά στελέχη μπορεί να ενεργούν για το προσωπικό τους συμφέρον και όχι προς το συμφέρον των ιδιοκτητών (μετόχων) της εταιρίας</a:t>
            </a:r>
            <a:r>
              <a:rPr lang="en-US" altLang="en-US" sz="1800" smtClean="0"/>
              <a:t> </a:t>
            </a:r>
          </a:p>
        </p:txBody>
      </p:sp>
      <p:sp>
        <p:nvSpPr>
          <p:cNvPr id="20485" name="Text Box 6"/>
          <p:cNvSpPr txBox="1">
            <a:spLocks noChangeArrowheads="1"/>
          </p:cNvSpPr>
          <p:nvPr/>
        </p:nvSpPr>
        <p:spPr bwMode="auto">
          <a:xfrm>
            <a:off x="2895600" y="2012950"/>
            <a:ext cx="5743575" cy="341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en-US">
                <a:solidFill>
                  <a:schemeClr val="hlink"/>
                </a:solidFill>
              </a:rPr>
              <a:t> </a:t>
            </a:r>
            <a:r>
              <a:rPr lang="el-GR" altLang="en-US" sz="1600">
                <a:solidFill>
                  <a:schemeClr val="hlink"/>
                </a:solidFill>
              </a:rPr>
              <a:t>Εντολέας</a:t>
            </a:r>
            <a:r>
              <a:rPr lang="en-US" altLang="en-US" sz="1600"/>
              <a:t> (</a:t>
            </a:r>
            <a:r>
              <a:rPr lang="el-GR" altLang="en-US" sz="1600"/>
              <a:t>καθορίζει στόχους</a:t>
            </a:r>
            <a:r>
              <a:rPr lang="en-US" altLang="en-US" sz="1600"/>
              <a:t>, </a:t>
            </a:r>
            <a:r>
              <a:rPr lang="el-GR" altLang="en-US" sz="1600"/>
              <a:t>έργα και δομή αναφοράς</a:t>
            </a:r>
            <a:r>
              <a:rPr lang="en-US" altLang="en-US" sz="1600"/>
              <a:t>)</a:t>
            </a:r>
            <a:endParaRPr lang="en-GB" altLang="en-US" sz="1600"/>
          </a:p>
        </p:txBody>
      </p:sp>
      <p:sp>
        <p:nvSpPr>
          <p:cNvPr id="20486" name="Text Box 7"/>
          <p:cNvSpPr txBox="1">
            <a:spLocks noChangeArrowheads="1"/>
          </p:cNvSpPr>
          <p:nvPr/>
        </p:nvSpPr>
        <p:spPr bwMode="auto">
          <a:xfrm>
            <a:off x="2895600" y="2667000"/>
            <a:ext cx="5743575" cy="341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en-US">
                <a:solidFill>
                  <a:schemeClr val="hlink"/>
                </a:solidFill>
              </a:rPr>
              <a:t> </a:t>
            </a:r>
            <a:r>
              <a:rPr lang="el-GR" altLang="en-US" sz="1600">
                <a:solidFill>
                  <a:schemeClr val="hlink"/>
                </a:solidFill>
              </a:rPr>
              <a:t>Εντολοδόχος</a:t>
            </a:r>
            <a:r>
              <a:rPr lang="en-US" altLang="en-US" sz="1600"/>
              <a:t> (</a:t>
            </a:r>
            <a:r>
              <a:rPr lang="el-GR" altLang="en-US" sz="1600"/>
              <a:t>καθορίζει στόχους</a:t>
            </a:r>
            <a:r>
              <a:rPr lang="en-US" altLang="en-US" sz="1600"/>
              <a:t>, </a:t>
            </a:r>
            <a:r>
              <a:rPr lang="el-GR" altLang="en-US" sz="1600"/>
              <a:t>έργα και δομή αναφοράς</a:t>
            </a:r>
            <a:r>
              <a:rPr lang="en-US" altLang="en-US" sz="1600"/>
              <a:t>)</a:t>
            </a:r>
            <a:endParaRPr lang="en-GB" altLang="en-US" sz="1600"/>
          </a:p>
        </p:txBody>
      </p:sp>
      <p:sp>
        <p:nvSpPr>
          <p:cNvPr id="20487" name="AutoShape 10"/>
          <p:cNvSpPr>
            <a:spLocks noChangeArrowheads="1"/>
          </p:cNvSpPr>
          <p:nvPr/>
        </p:nvSpPr>
        <p:spPr bwMode="auto">
          <a:xfrm rot="-5400000">
            <a:off x="2286000" y="2362200"/>
            <a:ext cx="914400" cy="304800"/>
          </a:xfrm>
          <a:prstGeom prst="curvedDownArrow">
            <a:avLst>
              <a:gd name="adj1" fmla="val 71778"/>
              <a:gd name="adj2" fmla="val 131778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/>
          </a:p>
        </p:txBody>
      </p:sp>
      <p:sp>
        <p:nvSpPr>
          <p:cNvPr id="20488" name="AutoShape 11"/>
          <p:cNvSpPr>
            <a:spLocks noChangeArrowheads="1"/>
          </p:cNvSpPr>
          <p:nvPr/>
        </p:nvSpPr>
        <p:spPr bwMode="auto">
          <a:xfrm rot="5400000">
            <a:off x="8343900" y="2357438"/>
            <a:ext cx="990600" cy="381000"/>
          </a:xfrm>
          <a:prstGeom prst="curvedDownArrow">
            <a:avLst>
              <a:gd name="adj1" fmla="val 52000"/>
              <a:gd name="adj2" fmla="val 104000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/>
          </a:p>
        </p:txBody>
      </p:sp>
      <p:sp>
        <p:nvSpPr>
          <p:cNvPr id="20489" name="AutoShape 12"/>
          <p:cNvSpPr>
            <a:spLocks noChangeArrowheads="1"/>
          </p:cNvSpPr>
          <p:nvPr/>
        </p:nvSpPr>
        <p:spPr bwMode="auto">
          <a:xfrm>
            <a:off x="3352800" y="3617913"/>
            <a:ext cx="381000" cy="228600"/>
          </a:xfrm>
          <a:prstGeom prst="leftRightArrow">
            <a:avLst>
              <a:gd name="adj1" fmla="val 50000"/>
              <a:gd name="adj2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/>
          </a:p>
        </p:txBody>
      </p:sp>
      <p:sp>
        <p:nvSpPr>
          <p:cNvPr id="20490" name="AutoShape 13"/>
          <p:cNvSpPr>
            <a:spLocks noChangeArrowheads="1"/>
          </p:cNvSpPr>
          <p:nvPr/>
        </p:nvSpPr>
        <p:spPr bwMode="auto">
          <a:xfrm>
            <a:off x="4243388" y="3875088"/>
            <a:ext cx="381000" cy="228600"/>
          </a:xfrm>
          <a:prstGeom prst="leftRightArrow">
            <a:avLst>
              <a:gd name="adj1" fmla="val 50000"/>
              <a:gd name="adj2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/>
          </a:p>
        </p:txBody>
      </p:sp>
      <p:sp>
        <p:nvSpPr>
          <p:cNvPr id="20491" name="AutoShape 14"/>
          <p:cNvSpPr>
            <a:spLocks noChangeArrowheads="1"/>
          </p:cNvSpPr>
          <p:nvPr/>
        </p:nvSpPr>
        <p:spPr bwMode="auto">
          <a:xfrm>
            <a:off x="3852863" y="4103688"/>
            <a:ext cx="381000" cy="228600"/>
          </a:xfrm>
          <a:prstGeom prst="leftRightArrow">
            <a:avLst>
              <a:gd name="adj1" fmla="val 50000"/>
              <a:gd name="adj2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/>
          </a:p>
        </p:txBody>
      </p:sp>
      <p:sp>
        <p:nvSpPr>
          <p:cNvPr id="20492" name="AutoShape 15"/>
          <p:cNvSpPr>
            <a:spLocks noChangeArrowheads="1"/>
          </p:cNvSpPr>
          <p:nvPr/>
        </p:nvSpPr>
        <p:spPr bwMode="auto">
          <a:xfrm>
            <a:off x="6837363" y="3617913"/>
            <a:ext cx="381000" cy="228600"/>
          </a:xfrm>
          <a:prstGeom prst="leftRightArrow">
            <a:avLst>
              <a:gd name="adj1" fmla="val 50000"/>
              <a:gd name="adj2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2795FB7-D718-43DC-8711-EF9A52C0717F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GB" altLang="en-US"/>
          </a:p>
        </p:txBody>
      </p:sp>
      <p:sp>
        <p:nvSpPr>
          <p:cNvPr id="21509" name="Rectangle 9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157287"/>
          </a:xfrm>
        </p:spPr>
        <p:txBody>
          <a:bodyPr/>
          <a:lstStyle/>
          <a:p>
            <a:pPr eaLnBrk="1" hangingPunct="1"/>
            <a:r>
              <a:rPr lang="el-GR" altLang="en-US" smtClean="0"/>
              <a:t>Αποτίμηση Εταιρίας</a:t>
            </a:r>
            <a:endParaRPr lang="en-US" altLang="en-US" smtClean="0"/>
          </a:p>
        </p:txBody>
      </p:sp>
      <p:sp>
        <p:nvSpPr>
          <p:cNvPr id="23558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574088" cy="4684713"/>
          </a:xfrm>
        </p:spPr>
        <p:txBody>
          <a:bodyPr/>
          <a:lstStyle/>
          <a:p>
            <a:pPr eaLnBrk="1" hangingPunct="1">
              <a:defRPr/>
            </a:pPr>
            <a:r>
              <a:rPr lang="el-GR" altLang="en-US" dirty="0"/>
              <a:t>Κεφαλαιοποίηση της Αγοράς</a:t>
            </a:r>
            <a:r>
              <a:rPr lang="en-US" altLang="en-US" dirty="0"/>
              <a:t>= </a:t>
            </a:r>
            <a:r>
              <a:rPr lang="el-GR" altLang="en-US" dirty="0"/>
              <a:t>Τιμή μετοχής στο Χρηματιστήριο</a:t>
            </a:r>
            <a:r>
              <a:rPr lang="en-US" altLang="en-US" dirty="0"/>
              <a:t>  x </a:t>
            </a:r>
            <a:r>
              <a:rPr lang="el-GR" altLang="en-US" dirty="0"/>
              <a:t>αριθμός μετοχών</a:t>
            </a:r>
            <a:endParaRPr lang="en-US" altLang="en-US" dirty="0"/>
          </a:p>
          <a:p>
            <a:pPr lvl="1" eaLnBrk="1" hangingPunct="1">
              <a:defRPr/>
            </a:pPr>
            <a:r>
              <a:rPr lang="el-GR" altLang="en-US" dirty="0"/>
              <a:t>Πως αντιδρούν οι μέτοχοι</a:t>
            </a:r>
          </a:p>
          <a:p>
            <a:pPr marL="457200" lvl="1" indent="0" eaLnBrk="1" hangingPunct="1">
              <a:buFont typeface="Wingdings" pitchFamily="2" charset="2"/>
              <a:buNone/>
              <a:defRPr/>
            </a:pPr>
            <a:r>
              <a:rPr lang="el-GR" altLang="en-US" dirty="0"/>
              <a:t>ή </a:t>
            </a:r>
            <a:r>
              <a:rPr lang="en-US" altLang="en-US" dirty="0"/>
              <a:t> (</a:t>
            </a:r>
            <a:r>
              <a:rPr lang="el-GR" altLang="en-US" dirty="0"/>
              <a:t>οι δυο αξίες μπορεί να μην ταυτίζονται</a:t>
            </a:r>
            <a:r>
              <a:rPr lang="en-US" altLang="en-US" dirty="0"/>
              <a:t>)</a:t>
            </a:r>
          </a:p>
          <a:p>
            <a:pPr eaLnBrk="1" hangingPunct="1">
              <a:defRPr/>
            </a:pPr>
            <a:r>
              <a:rPr lang="el-GR" altLang="en-US" dirty="0"/>
              <a:t>Από τον Ισολογισμό</a:t>
            </a:r>
            <a:r>
              <a:rPr lang="en-US" altLang="en-US" dirty="0"/>
              <a:t> “</a:t>
            </a:r>
            <a:r>
              <a:rPr lang="el-GR" altLang="en-US" dirty="0"/>
              <a:t>η αξία των ιδίων κεφαλαίων που οφείλεται στους μετόχους»</a:t>
            </a:r>
            <a:r>
              <a:rPr lang="en-US" altLang="en-US" dirty="0"/>
              <a:t> (</a:t>
            </a:r>
            <a:r>
              <a:rPr lang="el-GR" altLang="en-US" dirty="0"/>
              <a:t>Βλ. Κεφάλαιο </a:t>
            </a:r>
            <a:r>
              <a:rPr lang="en-US" altLang="en-US" dirty="0"/>
              <a:t>2)</a:t>
            </a:r>
          </a:p>
          <a:p>
            <a:pPr lvl="1" eaLnBrk="1" hangingPunct="1">
              <a:defRPr/>
            </a:pPr>
            <a:r>
              <a:rPr lang="el-GR" altLang="en-US" dirty="0"/>
              <a:t>Η άποψη ενός λογιστή</a:t>
            </a: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1296</TotalTime>
  <Pages>24</Pages>
  <Words>1530</Words>
  <Application>Microsoft Office PowerPoint</Application>
  <PresentationFormat>Προβολή στην οθόνη (4:3)</PresentationFormat>
  <Paragraphs>229</Paragraphs>
  <Slides>26</Slides>
  <Notes>3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31" baseType="lpstr">
      <vt:lpstr>Tahoma</vt:lpstr>
      <vt:lpstr>Arial</vt:lpstr>
      <vt:lpstr>Wingdings</vt:lpstr>
      <vt:lpstr>Times New Roman</vt:lpstr>
      <vt:lpstr>Blends</vt:lpstr>
      <vt:lpstr>Brigham, Ehrhardt &amp; Fox</vt:lpstr>
      <vt:lpstr>Κεφάλαιο  1 </vt:lpstr>
      <vt:lpstr>Θέματα του Κεφαλαίου</vt:lpstr>
      <vt:lpstr>Γιατί είναι Σημαντικός οι Ρόλος του Οικονομικού Διευθυντή; </vt:lpstr>
      <vt:lpstr>Ίδρυσή μίας Εταιρίας Περιορισμένης Ευθύνης</vt:lpstr>
      <vt:lpstr>Πλεονεκτήματα και Μειονεκτήματα μίας Εταιρίας Περιορισμένης Ευθύνης</vt:lpstr>
      <vt:lpstr>Εταιρική Διακυβέρνηση</vt:lpstr>
      <vt:lpstr>Προβλήματα Αντιπροσώπευσης και Εταιρική Διακυβέρνηση</vt:lpstr>
      <vt:lpstr>Αποτίμηση Εταιρίας</vt:lpstr>
      <vt:lpstr>Τι είναι αυτό που Προσδιορίζει την Αξία μιας Εταιρίας;</vt:lpstr>
      <vt:lpstr>Διαφάνεια 11</vt:lpstr>
      <vt:lpstr>Ελεύθερες Ταμειακές Ροές (FCF)</vt:lpstr>
      <vt:lpstr>Τι είναι το Μέσο Σταθμικό Κόστος Κεφαλαίου (WACC)?  </vt:lpstr>
      <vt:lpstr>Ποιοι είναι οι Τέσσερις Παράγοντες που Επηρεάζουν το Κόστος του Χρήματος  (τα επιτόκια)?</vt:lpstr>
      <vt:lpstr>Ποιες Οικονομικές Συνθήκες  Επηρεάζουν το Κόστος του Χρήματος;</vt:lpstr>
      <vt:lpstr>Ποιες Διεθνείς Συνθήκες  Επηρεάζουν το Κόστος του Χρήματος;</vt:lpstr>
      <vt:lpstr>Η Διαδικασία Επιμερισμού των Κεφαλαίων</vt:lpstr>
      <vt:lpstr>      Χρηματοπιστωτικοί Τίτλοι (διαπραγματεύσιμες υποσχέσεις μελλοντικών πληρωμών από κυβερνήσεις και εταιρίες)</vt:lpstr>
      <vt:lpstr>Πλεονεκτήματα Χρηματιστηριακών Αγορών</vt:lpstr>
      <vt:lpstr>Ποια είναι τα Πλεονεκτήματα των Χρηματιστηριακών Αγορών; </vt:lpstr>
      <vt:lpstr>Πως είναι Οργανωμένες οι Δευτερογενείς Αγορές;</vt:lpstr>
      <vt:lpstr>Εξωχρηματιστηριακές αγορές (OTC)</vt:lpstr>
      <vt:lpstr>Ασχολίες του Οικονομικού Διευθυντή</vt:lpstr>
      <vt:lpstr>Εισαγωγή στις Θεμελιώδεις και Κεντρικές Έννοιες της Χρηματοοικονομικής</vt:lpstr>
      <vt:lpstr>Εισαγωγή στις Θεμελιώδεις και Κεντρικές Έννοιες της Χρηματοοικονομικής</vt:lpstr>
      <vt:lpstr>Εισαγωγή στις Θεμελιώδεις και Κεντρικές Έννοιες της Χρηματοοικονομικής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Fin and Fin Mkts</dc:title>
  <dc:subject>Powerpoint show</dc:subject>
  <dc:creator>Mike Ehrhardt &amp; Roland Fox</dc:creator>
  <cp:lastModifiedBy>Χρήστης των Windows</cp:lastModifiedBy>
  <cp:revision>195</cp:revision>
  <cp:lastPrinted>1998-05-18T20:21:10Z</cp:lastPrinted>
  <dcterms:created xsi:type="dcterms:W3CDTF">1997-09-17T11:48:54Z</dcterms:created>
  <dcterms:modified xsi:type="dcterms:W3CDTF">2024-03-30T10:40:54Z</dcterms:modified>
</cp:coreProperties>
</file>