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71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98" r:id="rId16"/>
    <p:sldId id="299" r:id="rId17"/>
    <p:sldId id="303" r:id="rId18"/>
    <p:sldId id="296" r:id="rId19"/>
    <p:sldId id="304" r:id="rId20"/>
    <p:sldId id="305" r:id="rId21"/>
    <p:sldId id="306" r:id="rId22"/>
    <p:sldId id="307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3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6009" y="536028"/>
            <a:ext cx="8596668" cy="3846786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ΠΑΝΕΠΙΣΤΗΜΙΟ ΠΕΛΟΠΟΝΝΗΣΟΥ</a:t>
            </a:r>
            <a:br>
              <a:rPr lang="el-GR" dirty="0"/>
            </a:br>
            <a:r>
              <a:rPr lang="el-GR" sz="2800" dirty="0"/>
              <a:t>ΣΧΟΛΗ ΓΕΩΠΟΝΙΑΣ &amp; ΤΡΟΦΙΜΩΝ</a:t>
            </a:r>
            <a:br>
              <a:rPr lang="el-GR" dirty="0"/>
            </a:br>
            <a:r>
              <a:rPr lang="el-GR" sz="2800" dirty="0"/>
              <a:t>Τμήμα Γεωπονίας </a:t>
            </a:r>
            <a:br>
              <a:rPr lang="el-GR" sz="2800" dirty="0"/>
            </a:br>
            <a:br>
              <a:rPr lang="el-GR" sz="2800" dirty="0"/>
            </a:br>
            <a:r>
              <a:rPr lang="el-GR" sz="2800" dirty="0"/>
              <a:t>Διοίκηση Γεωργικών Επιχειρήσεων </a:t>
            </a:r>
            <a:br>
              <a:rPr lang="el-GR" sz="2800" dirty="0"/>
            </a:br>
            <a:br>
              <a:rPr lang="el-GR" sz="2800" dirty="0"/>
            </a:br>
            <a:r>
              <a:rPr lang="el-GR" sz="2800" dirty="0"/>
              <a:t> </a:t>
            </a:r>
            <a:br>
              <a:rPr lang="el-GR" sz="2800" dirty="0"/>
            </a:br>
            <a:r>
              <a:rPr lang="el-GR" sz="2800" b="1" dirty="0"/>
              <a:t>Διάλεξη </a:t>
            </a:r>
            <a:r>
              <a:rPr lang="en-US" sz="2800" b="1" dirty="0"/>
              <a:t>2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4845269"/>
            <a:ext cx="8596668" cy="1196093"/>
          </a:xfrm>
        </p:spPr>
        <p:txBody>
          <a:bodyPr/>
          <a:lstStyle/>
          <a:p>
            <a:pPr algn="r">
              <a:buNone/>
            </a:pPr>
            <a:r>
              <a:rPr lang="el-GR" dirty="0"/>
              <a:t>Δρ Δημήτριος Π. Πετρόπουλος</a:t>
            </a:r>
          </a:p>
          <a:p>
            <a:pPr algn="r">
              <a:buNone/>
            </a:pPr>
            <a:r>
              <a:rPr lang="el-GR" dirty="0"/>
              <a:t>Καθηγητής «Γεωργικής Οικονομίας»</a:t>
            </a:r>
          </a:p>
          <a:p>
            <a:pPr marL="0" indent="0" algn="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2. Στρατηγική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Στρατηγική είναι μια διαδικασία που ακολουθείται για την επίτευξη μακροπρόθεσμων κυρίως στόχων</a:t>
            </a:r>
          </a:p>
          <a:p>
            <a:r>
              <a:rPr lang="el-GR" dirty="0"/>
              <a:t>Η Στρατηγική έχοντας υπόψη την «Οργάνωση» της επιχείρησης, προβαίνει: </a:t>
            </a:r>
          </a:p>
          <a:p>
            <a:pPr>
              <a:buFontTx/>
              <a:buChar char="-"/>
            </a:pPr>
            <a:r>
              <a:rPr lang="el-GR" dirty="0"/>
              <a:t>Καθορίζει στόχους</a:t>
            </a:r>
          </a:p>
          <a:p>
            <a:pPr>
              <a:buFontTx/>
              <a:buChar char="-"/>
            </a:pPr>
            <a:r>
              <a:rPr lang="el-GR" dirty="0"/>
              <a:t>Αναλύει το περιβάλλον στο οποίο λειτουργεί η επιχείρηση</a:t>
            </a:r>
          </a:p>
          <a:p>
            <a:pPr>
              <a:buFontTx/>
              <a:buChar char="-"/>
            </a:pPr>
            <a:r>
              <a:rPr lang="el-GR" dirty="0"/>
              <a:t>Προβλέπει τις αλλαγές</a:t>
            </a:r>
          </a:p>
          <a:p>
            <a:pPr>
              <a:buFontTx/>
              <a:buChar char="-"/>
            </a:pPr>
            <a:r>
              <a:rPr lang="el-GR" dirty="0"/>
              <a:t>Κάνει επιλογές και στη συνέχεια Σχέδια</a:t>
            </a:r>
          </a:p>
          <a:p>
            <a:pPr>
              <a:buFontTx/>
              <a:buChar char="-"/>
            </a:pPr>
            <a:r>
              <a:rPr lang="el-GR" dirty="0"/>
              <a:t>Παρακολουθεί και διορθώνει την «Οργάνωση» για να αποφύγει στρατηγική </a:t>
            </a:r>
            <a:r>
              <a:rPr lang="el-GR" dirty="0" err="1"/>
              <a:t>παρέκλιση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317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3. Σχεδιασμός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Κάθε ενέργεια της Διοίκησης είναι συνυφασμένη με την κατάστρωση σχεδίων (τα οποία εκφράζουν τους αντικειμενικούς σκοπούς της επιχείρησης)</a:t>
            </a:r>
          </a:p>
          <a:p>
            <a:r>
              <a:rPr lang="el-GR" dirty="0"/>
              <a:t>Ο Σχεδιασμός αφορά και τους 4 βασικούς τομείς κάθε επιχείρησης:</a:t>
            </a:r>
          </a:p>
          <a:p>
            <a:pPr>
              <a:buFont typeface="+mj-lt"/>
              <a:buAutoNum type="arabicPeriod"/>
            </a:pPr>
            <a:r>
              <a:rPr lang="el-GR" dirty="0"/>
              <a:t>Παραγωγή</a:t>
            </a:r>
          </a:p>
          <a:p>
            <a:pPr>
              <a:buFont typeface="+mj-lt"/>
              <a:buAutoNum type="arabicPeriod"/>
            </a:pPr>
            <a:r>
              <a:rPr lang="el-GR" dirty="0"/>
              <a:t>Εμπορία</a:t>
            </a:r>
          </a:p>
          <a:p>
            <a:pPr>
              <a:buFont typeface="+mj-lt"/>
              <a:buAutoNum type="arabicPeriod"/>
            </a:pPr>
            <a:r>
              <a:rPr lang="el-GR" dirty="0"/>
              <a:t>Χρηματοδότηση</a:t>
            </a:r>
          </a:p>
          <a:p>
            <a:pPr>
              <a:buFont typeface="+mj-lt"/>
              <a:buAutoNum type="arabicPeriod"/>
            </a:pPr>
            <a:r>
              <a:rPr lang="el-GR" dirty="0"/>
              <a:t>Εργατικό δυναμικό</a:t>
            </a:r>
          </a:p>
          <a:p>
            <a:pPr>
              <a:buFont typeface="+mj-lt"/>
              <a:buAutoNum type="arabicPeriod"/>
            </a:pPr>
            <a:endParaRPr lang="el-GR" dirty="0"/>
          </a:p>
          <a:p>
            <a:pPr>
              <a:buNone/>
            </a:pPr>
            <a:r>
              <a:rPr lang="el-GR" dirty="0"/>
              <a:t>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061545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4. Εφαρμογή </a:t>
            </a:r>
            <a:br>
              <a:rPr lang="el-GR" dirty="0"/>
            </a:br>
            <a:r>
              <a:rPr lang="el-GR" sz="3100" dirty="0"/>
              <a:t>(από την θεωρία στην πράξη)</a:t>
            </a:r>
            <a:br>
              <a:rPr lang="el-GR" sz="3100" dirty="0"/>
            </a:b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Εφαρμόζεται ένα συγκεκριμένο σχέδιο που έχει:</a:t>
            </a:r>
          </a:p>
          <a:p>
            <a:pPr>
              <a:buFontTx/>
              <a:buChar char="-"/>
            </a:pPr>
            <a:r>
              <a:rPr lang="el-GR" dirty="0"/>
              <a:t>Συγκεκριμένους κλάδους παραγωγής</a:t>
            </a:r>
          </a:p>
          <a:p>
            <a:pPr>
              <a:buFontTx/>
              <a:buChar char="-"/>
            </a:pPr>
            <a:r>
              <a:rPr lang="el-GR" dirty="0"/>
              <a:t>Συγκεκριμένους μεθόδους παραγωγής</a:t>
            </a:r>
          </a:p>
          <a:p>
            <a:pPr>
              <a:buFontTx/>
              <a:buChar char="-"/>
            </a:pPr>
            <a:r>
              <a:rPr lang="el-GR" dirty="0"/>
              <a:t>Συγκεκριμένους συντελεστές παραγωγής (που απαιτούνται από τους κλάδους και που πρέπει να είναι διαθέσιμοι για να αρχίσει η παραγωγική διαδικασία)</a:t>
            </a:r>
          </a:p>
          <a:p>
            <a:r>
              <a:rPr lang="el-GR" dirty="0"/>
              <a:t>Η εφαρμογή του Σχεδίου γίνεται από τον γεωργό και την οικογένεια του και απαιτεί την ικανότητά τους να συντονίζουν στην πράξη τους παραγωγικούς συντελεστές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255"/>
          </a:xfrm>
        </p:spPr>
        <p:txBody>
          <a:bodyPr/>
          <a:lstStyle/>
          <a:p>
            <a:pPr algn="ctr"/>
            <a:r>
              <a:rPr lang="el-GR" dirty="0"/>
              <a:t>5. Έλεγχος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60635"/>
            <a:ext cx="8596668" cy="4380728"/>
          </a:xfrm>
        </p:spPr>
        <p:txBody>
          <a:bodyPr/>
          <a:lstStyle/>
          <a:p>
            <a:r>
              <a:rPr lang="el-GR" dirty="0"/>
              <a:t>Συνδυασμός αυτό που πραγματικά γίνεται με εκείνο που επιδιώκει ο παραγωγός</a:t>
            </a:r>
          </a:p>
          <a:p>
            <a:r>
              <a:rPr lang="el-GR" dirty="0"/>
              <a:t>Έλεγχος σε 2 επίπεδα:</a:t>
            </a:r>
          </a:p>
          <a:p>
            <a:pPr>
              <a:buFont typeface="+mj-lt"/>
              <a:buAutoNum type="arabicPeriod"/>
            </a:pPr>
            <a:r>
              <a:rPr lang="el-GR" dirty="0"/>
              <a:t>Επιστασία της καθημερινής δουλειάς</a:t>
            </a:r>
          </a:p>
          <a:p>
            <a:pPr>
              <a:buFont typeface="+mj-lt"/>
              <a:buAutoNum type="arabicPeriod"/>
            </a:pPr>
            <a:r>
              <a:rPr lang="el-GR" dirty="0"/>
              <a:t>Έλεγχος στο τελικό αποτέλεσμα (τόσο στη φυσική του μορφή, όσο και στην οικονομική του)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C8295C-60C2-DF44-49D7-765DB0EC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Εργαλεία διοίκησης – ανάλυσης </a:t>
            </a:r>
            <a:r>
              <a:rPr lang="el-GR" dirty="0" err="1"/>
              <a:t>μακρόπεριβάλλοντος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8720F3-D314-439A-7E67-D50EB0DEC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10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56536A-FB01-58A2-B78B-975FFE6A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Ανάλυση </a:t>
            </a:r>
            <a:r>
              <a:rPr lang="en-US" dirty="0"/>
              <a:t>P.E.S.T.L.E.</a:t>
            </a:r>
            <a:r>
              <a:rPr lang="el-GR" dirty="0"/>
              <a:t> </a:t>
            </a:r>
            <a:endParaRPr lang="en-US" dirty="0"/>
          </a:p>
        </p:txBody>
      </p:sp>
      <p:graphicFrame>
        <p:nvGraphicFramePr>
          <p:cNvPr id="11" name="Θέση περιεχομένου 10">
            <a:extLst>
              <a:ext uri="{FF2B5EF4-FFF2-40B4-BE49-F238E27FC236}">
                <a16:creationId xmlns:a16="http://schemas.microsoft.com/office/drawing/2014/main" id="{57E3A7ED-CE57-0F05-30BA-2E56B06BF5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801152"/>
              </p:ext>
            </p:extLst>
          </p:nvPr>
        </p:nvGraphicFramePr>
        <p:xfrm>
          <a:off x="1705510" y="1808252"/>
          <a:ext cx="7568492" cy="4490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303">
                  <a:extLst>
                    <a:ext uri="{9D8B030D-6E8A-4147-A177-3AD203B41FA5}">
                      <a16:colId xmlns:a16="http://schemas.microsoft.com/office/drawing/2014/main" val="2539677076"/>
                    </a:ext>
                  </a:extLst>
                </a:gridCol>
                <a:gridCol w="2969232">
                  <a:extLst>
                    <a:ext uri="{9D8B030D-6E8A-4147-A177-3AD203B41FA5}">
                      <a16:colId xmlns:a16="http://schemas.microsoft.com/office/drawing/2014/main" val="227446136"/>
                    </a:ext>
                  </a:extLst>
                </a:gridCol>
                <a:gridCol w="3725957">
                  <a:extLst>
                    <a:ext uri="{9D8B030D-6E8A-4147-A177-3AD203B41FA5}">
                      <a16:colId xmlns:a16="http://schemas.microsoft.com/office/drawing/2014/main" val="863894198"/>
                    </a:ext>
                  </a:extLst>
                </a:gridCol>
              </a:tblGrid>
              <a:tr h="7484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Political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Πολιτικοί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17957"/>
                  </a:ext>
                </a:extLst>
              </a:tr>
              <a:tr h="7484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Economic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Οικονομικοί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455654"/>
                  </a:ext>
                </a:extLst>
              </a:tr>
              <a:tr h="7484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Κοινωνικοί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14442"/>
                  </a:ext>
                </a:extLst>
              </a:tr>
              <a:tr h="7484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Technological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Τεχνολογικοί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762256"/>
                  </a:ext>
                </a:extLst>
              </a:tr>
              <a:tr h="7484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Νομικοί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019461"/>
                  </a:ext>
                </a:extLst>
              </a:tr>
              <a:tr h="7484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Environmental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Περιβαλλοντικοί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103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959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34CBCF-527F-0A55-489F-36A657E3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Εργαλεία διοίκησης – ανάλυσης </a:t>
            </a:r>
            <a:r>
              <a:rPr lang="el-GR" dirty="0" err="1"/>
              <a:t>μικρόπεριβάλλοντος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D2F615-C189-6C2E-F245-BB9EE3999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1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189186"/>
            <a:ext cx="9128818" cy="174121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SWOT Analysis</a:t>
            </a:r>
            <a:br>
              <a:rPr lang="en-US" b="1" dirty="0"/>
            </a:br>
            <a:r>
              <a:rPr lang="en-US" sz="3100" b="1" dirty="0"/>
              <a:t>(Strengths, Weaknesses, Opportunities, Threats)</a:t>
            </a:r>
            <a:br>
              <a:rPr lang="en-US" b="1" dirty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0" dirty="0"/>
                        <a:t>Δυνατά σημεία</a:t>
                      </a:r>
                      <a:r>
                        <a:rPr lang="en-US" b="0" dirty="0"/>
                        <a:t> (strengths)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/>
                        <a:t>Αδύνατα σημεία</a:t>
                      </a:r>
                      <a:r>
                        <a:rPr lang="en-US" b="0" dirty="0"/>
                        <a:t> (weaknesses)</a:t>
                      </a:r>
                      <a:endParaRPr lang="el-G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/>
                        <a:t>…</a:t>
                      </a:r>
                    </a:p>
                    <a:p>
                      <a:pPr algn="ctr"/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/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l-GR" b="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b="0" dirty="0"/>
                        <a:t>Ευκαιρίες</a:t>
                      </a:r>
                      <a:r>
                        <a:rPr lang="en-US" b="0" dirty="0"/>
                        <a:t> (opportunities)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/>
                        <a:t>Απειλές</a:t>
                      </a:r>
                      <a:r>
                        <a:rPr lang="en-US" b="0" dirty="0"/>
                        <a:t> (threats)</a:t>
                      </a:r>
                      <a:endParaRPr lang="el-G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/>
                        <a:t>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37508" cy="1320800"/>
          </a:xfrm>
        </p:spPr>
        <p:txBody>
          <a:bodyPr>
            <a:normAutofit/>
          </a:bodyPr>
          <a:lstStyle/>
          <a:p>
            <a:pPr algn="ctr"/>
            <a:r>
              <a:rPr lang="el-GR" sz="2400" dirty="0"/>
              <a:t>Παράδειγμα εφαρμογής της Διοίκησης στις γεωργικές εκμεταλλεύσεις</a:t>
            </a:r>
            <a:br>
              <a:rPr lang="el-GR" sz="2400" dirty="0"/>
            </a:br>
            <a:r>
              <a:rPr lang="el-GR" sz="2400" dirty="0"/>
              <a:t>-----</a:t>
            </a:r>
            <a:br>
              <a:rPr lang="el-GR" sz="2400" dirty="0"/>
            </a:br>
            <a:r>
              <a:rPr lang="el-GR" sz="2400" dirty="0"/>
              <a:t>Βιολογική καλλιέργεια </a:t>
            </a:r>
            <a:r>
              <a:rPr lang="el-GR" sz="2400" dirty="0" err="1"/>
              <a:t>θερμοκηπιακής</a:t>
            </a:r>
            <a:r>
              <a:rPr lang="el-GR" sz="2400" dirty="0"/>
              <a:t> εκμετάλλευσης </a:t>
            </a:r>
            <a:r>
              <a:rPr lang="el-GR" sz="2400" i="1" dirty="0"/>
              <a:t>με λαχανικά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Για να οργανώσουμε την παραγωγική διαδικασία της συγκεκριμένης </a:t>
            </a:r>
            <a:r>
              <a:rPr lang="el-GR" dirty="0" err="1"/>
              <a:t>θερμοκηπιακής</a:t>
            </a:r>
            <a:r>
              <a:rPr lang="el-GR" dirty="0"/>
              <a:t> εκμετάλλευσης πρέπει να δέσουμε / γνωρίζουμε τα εξής:</a:t>
            </a:r>
          </a:p>
          <a:p>
            <a:pPr>
              <a:buFont typeface="+mj-lt"/>
              <a:buAutoNum type="arabicPeriod"/>
            </a:pPr>
            <a:r>
              <a:rPr lang="el-GR" dirty="0"/>
              <a:t>Το μέγεθος</a:t>
            </a:r>
          </a:p>
          <a:p>
            <a:pPr>
              <a:buFont typeface="+mj-lt"/>
              <a:buAutoNum type="arabicPeriod"/>
            </a:pPr>
            <a:r>
              <a:rPr lang="el-GR" dirty="0"/>
              <a:t>Το εσωτερικό και εξωτερικό περιβάλλον</a:t>
            </a:r>
          </a:p>
          <a:p>
            <a:pPr>
              <a:buFont typeface="+mj-lt"/>
              <a:buAutoNum type="arabicPeriod"/>
            </a:pPr>
            <a:r>
              <a:rPr lang="el-GR" dirty="0"/>
              <a:t>Τους σκοπούς</a:t>
            </a:r>
          </a:p>
          <a:p>
            <a:pPr>
              <a:buFont typeface="+mj-lt"/>
              <a:buAutoNum type="arabicPeriod"/>
            </a:pPr>
            <a:r>
              <a:rPr lang="el-GR" dirty="0"/>
              <a:t>Τη διάθεση των παραγωγικών συντελεστών</a:t>
            </a:r>
          </a:p>
          <a:p>
            <a:pPr>
              <a:buFont typeface="+mj-lt"/>
              <a:buAutoNum type="arabicPeriod"/>
            </a:pPr>
            <a:r>
              <a:rPr lang="el-GR" dirty="0"/>
              <a:t>Τη διάθεση και τις ανάγκες σε ανθρώπινο δυναμικό</a:t>
            </a:r>
          </a:p>
          <a:p>
            <a:pPr>
              <a:buFont typeface="+mj-lt"/>
              <a:buAutoNum type="arabicPeriod"/>
            </a:pPr>
            <a:r>
              <a:rPr lang="el-GR" dirty="0"/>
              <a:t>Τα αναγκαία χρηματικά ποσά</a:t>
            </a:r>
          </a:p>
          <a:p>
            <a:pPr>
              <a:buFont typeface="+mj-lt"/>
              <a:buAutoNum type="arabicPeriod"/>
            </a:pPr>
            <a:r>
              <a:rPr lang="el-GR" dirty="0"/>
              <a:t>Τα </a:t>
            </a:r>
            <a:r>
              <a:rPr lang="el-GR"/>
              <a:t>δίκτυα πώλησης  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880322-4A44-B7DE-133F-E5647A2D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6580"/>
            <a:ext cx="8596668" cy="688368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Παράδειγμα </a:t>
            </a:r>
            <a:r>
              <a:rPr lang="en-US" dirty="0"/>
              <a:t>S.W.O.T.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F859CE-2B2A-429B-92A8-D1A8B444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4819"/>
            <a:ext cx="8596668" cy="4736544"/>
          </a:xfrm>
        </p:spPr>
        <p:txBody>
          <a:bodyPr/>
          <a:lstStyle/>
          <a:p>
            <a:r>
              <a:rPr lang="el-GR" b="1" dirty="0"/>
              <a:t>ΔΥΝΑΤΑ ΣΗΜΕΙΑ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l-GR" dirty="0"/>
              <a:t>Καλές εδαφολογικές συνθήκες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l-GR" dirty="0"/>
              <a:t>Γνώση και εμπειρία στις </a:t>
            </a:r>
            <a:r>
              <a:rPr lang="el-GR" dirty="0" err="1"/>
              <a:t>θερμοκηπιακές</a:t>
            </a:r>
            <a:r>
              <a:rPr lang="el-GR" dirty="0"/>
              <a:t> καλλιέργειες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l-GR" dirty="0"/>
              <a:t>Πλήρους  απασχόλησης παραγωγός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l-GR" dirty="0"/>
              <a:t>Επαρκής μηχανολογικός εξοπλισμός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l-GR" dirty="0"/>
              <a:t>Εύκολη πρόσβαση στις αγορές της Αθήνας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l-GR" dirty="0"/>
              <a:t>Καλή εικόνα της εκμετάλλευσης – φήμη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endParaRPr lang="el-GR" dirty="0"/>
          </a:p>
          <a:p>
            <a:r>
              <a:rPr lang="el-GR" b="1" dirty="0"/>
              <a:t>ΑΔΥΝΑΤΑ ΣΗΜΕΙΑ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Μειωμένη διαπραγματευτική δύναμη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Έλλειψη διάδοχης κατάστασης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4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el-GR" dirty="0"/>
              <a:t>Περιεχόμενα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271753"/>
            <a:ext cx="8596668" cy="4769610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r>
              <a:rPr lang="el-GR" dirty="0"/>
              <a:t>Είδη κινδύνων</a:t>
            </a:r>
          </a:p>
          <a:p>
            <a:r>
              <a:rPr lang="el-GR" dirty="0"/>
              <a:t>Διαχείριση πόρων</a:t>
            </a:r>
          </a:p>
          <a:p>
            <a:r>
              <a:rPr lang="el-GR" dirty="0"/>
              <a:t>Ο Διαχειριστής</a:t>
            </a:r>
          </a:p>
          <a:p>
            <a:r>
              <a:rPr lang="el-GR" dirty="0"/>
              <a:t>Εισροές (πόροι / παραγωγικοί συντελεστές)</a:t>
            </a:r>
          </a:p>
          <a:p>
            <a:r>
              <a:rPr lang="el-GR" dirty="0"/>
              <a:t>Στοιχεία της Διοίκησης</a:t>
            </a:r>
          </a:p>
          <a:p>
            <a:pPr>
              <a:buFontTx/>
              <a:buChar char="-"/>
            </a:pPr>
            <a:r>
              <a:rPr lang="el-GR" dirty="0"/>
              <a:t>Οργάνωση</a:t>
            </a:r>
          </a:p>
          <a:p>
            <a:pPr>
              <a:buFontTx/>
              <a:buChar char="-"/>
            </a:pPr>
            <a:r>
              <a:rPr lang="el-GR" dirty="0"/>
              <a:t>Στρατηγική</a:t>
            </a:r>
          </a:p>
          <a:p>
            <a:pPr>
              <a:buFontTx/>
              <a:buChar char="-"/>
            </a:pPr>
            <a:r>
              <a:rPr lang="el-GR" dirty="0"/>
              <a:t>Σχεδιασμός</a:t>
            </a:r>
          </a:p>
          <a:p>
            <a:pPr>
              <a:buFontTx/>
              <a:buChar char="-"/>
            </a:pPr>
            <a:r>
              <a:rPr lang="el-GR" dirty="0"/>
              <a:t>Εφαρμογή</a:t>
            </a:r>
          </a:p>
          <a:p>
            <a:pPr>
              <a:buFontTx/>
              <a:buChar char="-"/>
            </a:pPr>
            <a:r>
              <a:rPr lang="el-GR" dirty="0"/>
              <a:t>Έλεγχος </a:t>
            </a:r>
          </a:p>
          <a:p>
            <a:r>
              <a:rPr lang="el-GR" dirty="0"/>
              <a:t>Παραδείγματα εφαρμογής της Διοίκησης στις γεωργικές εκμεταλλεύσεις </a:t>
            </a:r>
          </a:p>
          <a:p>
            <a:pPr>
              <a:buFontTx/>
              <a:buChar char="-"/>
            </a:pP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8C8BE0-E867-8B37-4830-2F8D0158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044E1A-F6FA-9464-571F-3894F1CF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2495"/>
            <a:ext cx="8596668" cy="5044612"/>
          </a:xfrm>
        </p:spPr>
        <p:txBody>
          <a:bodyPr>
            <a:normAutofit/>
          </a:bodyPr>
          <a:lstStyle/>
          <a:p>
            <a:r>
              <a:rPr lang="el-GR" b="1" dirty="0"/>
              <a:t>ΕΥΚΑΙΡΙΕΣ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Ανάπτυξη νέων επιχειρηματικών δράσεων (μεταποίηση, τυποποίηση)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Ανάπτυξη λιανικών πωλήσεων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Συνεργασία με ομοειδείς επιχειρήσεις για δημιουργία προϋποθέσεων προκειμένου να αυξηθεί η διαπραγματευτική δύναμη</a:t>
            </a:r>
          </a:p>
          <a:p>
            <a:r>
              <a:rPr lang="el-GR" b="1" dirty="0"/>
              <a:t>ΑΠΕΙΛΕΣ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Έλλειψη νερού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Αύξηση κόστους παραγωγής (καύσιμα, ενέργεια, εφόδια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Αύξηση εισαγωγών βιολογικών προϊόντων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 err="1"/>
              <a:t>Συγκεντρωποίηση</a:t>
            </a:r>
            <a:r>
              <a:rPr lang="el-GR" dirty="0"/>
              <a:t> αγοράς στα </a:t>
            </a:r>
            <a:r>
              <a:rPr lang="en-US" dirty="0"/>
              <a:t>super market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Πτωτικές τιμές των βιολογικών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Μείωση αγοραστικής δύναμης των καταναλωτών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dirty="0"/>
              <a:t>Πτωτική τάση περιθωρίων κέρδους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927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F48E26-2A78-C4E0-DF08-C556581E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Καταγραφή στόχων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5D1467-E543-46CC-E662-7B90C3CA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i="1" dirty="0"/>
              <a:t>Υπάρχει διαφορά μεταξύ γενικού σκοπού και επιμέρους στόχων</a:t>
            </a:r>
          </a:p>
          <a:p>
            <a:pPr algn="ctr"/>
            <a:r>
              <a:rPr lang="el-GR" sz="2800" i="1" dirty="0"/>
              <a:t>Οι επιμέρους στόχοι πρέπει να είναι </a:t>
            </a:r>
            <a:r>
              <a:rPr lang="en-US" sz="2800" i="1" dirty="0"/>
              <a:t>SMART</a:t>
            </a:r>
          </a:p>
        </p:txBody>
      </p:sp>
    </p:spTree>
    <p:extLst>
      <p:ext uri="{BB962C8B-B14F-4D97-AF65-F5344CB8AC3E}">
        <p14:creationId xmlns:p14="http://schemas.microsoft.com/office/powerpoint/2010/main" val="3324528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CC1BBD-9937-2662-5EAC-6B8FE8B4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S.M.A.R.T. </a:t>
            </a:r>
            <a:r>
              <a:rPr lang="el-GR" dirty="0"/>
              <a:t>επιμέρους στόχοι</a:t>
            </a:r>
            <a:endParaRPr lang="en-US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EF5777ED-16B5-8396-5528-B4C378BF1F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629540"/>
              </p:ext>
            </p:extLst>
          </p:nvPr>
        </p:nvGraphicFramePr>
        <p:xfrm>
          <a:off x="677863" y="1510302"/>
          <a:ext cx="859631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310">
                  <a:extLst>
                    <a:ext uri="{9D8B030D-6E8A-4147-A177-3AD203B41FA5}">
                      <a16:colId xmlns:a16="http://schemas.microsoft.com/office/drawing/2014/main" val="533837264"/>
                    </a:ext>
                  </a:extLst>
                </a:gridCol>
                <a:gridCol w="3616503">
                  <a:extLst>
                    <a:ext uri="{9D8B030D-6E8A-4147-A177-3AD203B41FA5}">
                      <a16:colId xmlns:a16="http://schemas.microsoft.com/office/drawing/2014/main" val="213768340"/>
                    </a:ext>
                  </a:extLst>
                </a:gridCol>
                <a:gridCol w="4414498">
                  <a:extLst>
                    <a:ext uri="{9D8B030D-6E8A-4147-A177-3AD203B41FA5}">
                      <a16:colId xmlns:a16="http://schemas.microsoft.com/office/drawing/2014/main" val="686590037"/>
                    </a:ext>
                  </a:extLst>
                </a:gridCol>
              </a:tblGrid>
              <a:tr h="91234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Specific</a:t>
                      </a:r>
                      <a:endParaRPr lang="el-GR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Συγκεκριμένοι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36829"/>
                  </a:ext>
                </a:extLst>
              </a:tr>
              <a:tr h="91234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Measurable</a:t>
                      </a:r>
                      <a:endParaRPr lang="el-GR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Μετρήσιμοι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995301"/>
                  </a:ext>
                </a:extLst>
              </a:tr>
              <a:tr h="91234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Attainable </a:t>
                      </a:r>
                      <a:endParaRPr lang="el-GR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Εφικτοί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238520"/>
                  </a:ext>
                </a:extLst>
              </a:tr>
              <a:tr h="91234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Realist </a:t>
                      </a:r>
                      <a:endParaRPr lang="el-GR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Ρεαλιστικοί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565697"/>
                  </a:ext>
                </a:extLst>
              </a:tr>
              <a:tr h="91234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n-US" dirty="0"/>
                        <a:t>Time based</a:t>
                      </a:r>
                      <a:endParaRPr lang="el-GR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  <a:p>
                      <a:r>
                        <a:rPr lang="el-GR" dirty="0"/>
                        <a:t>Χρονικά προσδιορισμένοι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35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676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l-GR" i="1" dirty="0"/>
              <a:t>Ευχαριστώ </a:t>
            </a:r>
            <a:br>
              <a:rPr lang="el-GR" i="1" dirty="0"/>
            </a:br>
            <a:r>
              <a:rPr lang="el-GR" i="1" dirty="0"/>
              <a:t>για την προσοχή και συμμετοχή σας!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algn="r"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1641"/>
          </a:xfrm>
        </p:spPr>
        <p:txBody>
          <a:bodyPr/>
          <a:lstStyle/>
          <a:p>
            <a:pPr algn="ctr"/>
            <a:r>
              <a:rPr lang="el-GR" dirty="0"/>
              <a:t>Είδη κινδύνων και αβεβαιότητα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60635"/>
            <a:ext cx="8596668" cy="4380728"/>
          </a:xfrm>
        </p:spPr>
        <p:txBody>
          <a:bodyPr/>
          <a:lstStyle/>
          <a:p>
            <a:pPr>
              <a:buNone/>
            </a:pPr>
            <a:r>
              <a:rPr lang="el-GR" dirty="0"/>
              <a:t>Διάκριση ανάλογα με την προέλευση τους:</a:t>
            </a:r>
          </a:p>
          <a:p>
            <a:r>
              <a:rPr lang="el-GR" dirty="0"/>
              <a:t>Ενδογενείς</a:t>
            </a:r>
          </a:p>
          <a:p>
            <a:r>
              <a:rPr lang="el-GR" dirty="0"/>
              <a:t>Εξωγενείς 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Κίνδυνοι ανάλογα με τη φύση τους:</a:t>
            </a:r>
          </a:p>
          <a:p>
            <a:r>
              <a:rPr lang="el-GR" dirty="0"/>
              <a:t>Δυνάμενους να υπολογιστούν</a:t>
            </a:r>
          </a:p>
          <a:p>
            <a:r>
              <a:rPr lang="el-GR" dirty="0"/>
              <a:t>Μη δυνάμενους να υπολογιστούν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2152"/>
          </a:xfrm>
        </p:spPr>
        <p:txBody>
          <a:bodyPr/>
          <a:lstStyle/>
          <a:p>
            <a:pPr algn="ctr"/>
            <a:r>
              <a:rPr lang="el-GR" dirty="0"/>
              <a:t>Διαχείριση πόρων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39615"/>
            <a:ext cx="8596668" cy="440174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…. δημιουργία </a:t>
            </a:r>
            <a:r>
              <a:rPr lang="el-GR" sz="2800" b="1" dirty="0"/>
              <a:t>αξίας </a:t>
            </a:r>
          </a:p>
          <a:p>
            <a:r>
              <a:rPr lang="el-GR" b="1" dirty="0"/>
              <a:t>…. διαδικασία δημιουργίας </a:t>
            </a:r>
            <a:r>
              <a:rPr lang="el-GR" sz="3600" b="1" dirty="0"/>
              <a:t>υπεραξίας </a:t>
            </a:r>
          </a:p>
          <a:p>
            <a:endParaRPr lang="el-GR" b="1" dirty="0"/>
          </a:p>
          <a:p>
            <a:pPr>
              <a:buNone/>
            </a:pPr>
            <a:r>
              <a:rPr lang="el-GR" b="1" dirty="0"/>
              <a:t>Η συνεισφορά της Διοίκησης στα παραπάνω:</a:t>
            </a:r>
          </a:p>
          <a:p>
            <a:r>
              <a:rPr lang="el-GR" b="1" dirty="0"/>
              <a:t>Την προμήθεια των απαραίτητων πρώτων υλών</a:t>
            </a:r>
          </a:p>
          <a:p>
            <a:r>
              <a:rPr lang="el-GR" b="1" dirty="0"/>
              <a:t>Την εξασφάλιση των κατάλληλων εργαλείων, μηχανημάτων ή άλλου εξοπλισμού που απαιτεί η παραγωγική διαδικασία</a:t>
            </a:r>
          </a:p>
          <a:p>
            <a:r>
              <a:rPr lang="el-GR" b="1" dirty="0"/>
              <a:t>Τη διοίκηση του ανθρώπινου δυναμικού που συμμετέχει στην παραγωγική διαδικασία</a:t>
            </a:r>
          </a:p>
          <a:p>
            <a:r>
              <a:rPr lang="el-GR" b="1" dirty="0"/>
              <a:t>Την άσκηση συνεχούς ελέγχου για να εξασφαλιστεί ότι το τελικό προϊόν θα καλύπτει τις προσδοκίες των καταναλωτών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131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Ο Διαχειριστής – Η Διοίκηση – Ο Μάνατζερ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671145"/>
            <a:ext cx="8596668" cy="43702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Βασίζονται σε </a:t>
            </a:r>
            <a:r>
              <a:rPr lang="el-GR" sz="2800" b="1" dirty="0"/>
              <a:t>(Εισροές):</a:t>
            </a:r>
          </a:p>
          <a:p>
            <a:r>
              <a:rPr lang="el-GR" dirty="0"/>
              <a:t>Ανθρώπινο δυναμικό</a:t>
            </a:r>
          </a:p>
          <a:p>
            <a:r>
              <a:rPr lang="el-GR" dirty="0"/>
              <a:t>Προϋπολογισμός</a:t>
            </a:r>
          </a:p>
          <a:p>
            <a:r>
              <a:rPr lang="el-GR" dirty="0"/>
              <a:t>Εξοπλισμός</a:t>
            </a:r>
          </a:p>
          <a:p>
            <a:r>
              <a:rPr lang="el-GR" dirty="0"/>
              <a:t>Πρώτες ύλες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Ικανότητες που πρέπει να διαθέτει: </a:t>
            </a:r>
          </a:p>
          <a:p>
            <a:r>
              <a:rPr lang="el-GR" dirty="0"/>
              <a:t>Τη διοίκηση της παραγωγικής διαδικασίας</a:t>
            </a:r>
          </a:p>
          <a:p>
            <a:r>
              <a:rPr lang="el-GR" dirty="0"/>
              <a:t>Τη διαχείριση των πόρων</a:t>
            </a:r>
          </a:p>
          <a:p>
            <a:r>
              <a:rPr lang="el-GR" dirty="0"/>
              <a:t>Τη διοίκηση του ανθρώπινου δυναμικού</a:t>
            </a:r>
          </a:p>
          <a:p>
            <a:r>
              <a:rPr lang="el-GR" dirty="0"/>
              <a:t>Τη διαχείριση των πληροφοριών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65150" cy="777766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Εισροές ή πόροι (παραγωγικοί συντελεστές)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29407"/>
            <a:ext cx="8596668" cy="4611956"/>
          </a:xfrm>
        </p:spPr>
        <p:txBody>
          <a:bodyPr/>
          <a:lstStyle/>
          <a:p>
            <a:pPr>
              <a:buNone/>
            </a:pPr>
            <a:r>
              <a:rPr lang="el-GR" dirty="0"/>
              <a:t>Οι εισροές ή πόροι διαχωρίζονται σε δύο κατηγορίες:</a:t>
            </a:r>
          </a:p>
          <a:p>
            <a:pPr>
              <a:buNone/>
            </a:pPr>
            <a:r>
              <a:rPr lang="el-GR" dirty="0"/>
              <a:t>Α. Αναλώσιμοι πόροι</a:t>
            </a:r>
          </a:p>
          <a:p>
            <a:r>
              <a:rPr lang="el-GR" dirty="0"/>
              <a:t>Πρώτες ύλες</a:t>
            </a:r>
          </a:p>
          <a:p>
            <a:r>
              <a:rPr lang="el-GR" dirty="0"/>
              <a:t>Ενέργεια χρόνος</a:t>
            </a:r>
          </a:p>
          <a:p>
            <a:r>
              <a:rPr lang="el-GR" dirty="0"/>
              <a:t>Χρήματα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Β. Ανανεώσιμοι πόροι</a:t>
            </a:r>
          </a:p>
          <a:p>
            <a:r>
              <a:rPr lang="el-GR" dirty="0"/>
              <a:t>Εξοπλισμός ή μηχανήματα</a:t>
            </a:r>
          </a:p>
          <a:p>
            <a:r>
              <a:rPr lang="el-GR" dirty="0"/>
              <a:t>Εμπειρία ανθρώπινου δυναμικού και εξειδίκευση</a:t>
            </a:r>
          </a:p>
          <a:p>
            <a:r>
              <a:rPr lang="el-GR" dirty="0"/>
              <a:t>Κτήρια και άλλοι χώροι</a:t>
            </a:r>
          </a:p>
          <a:p>
            <a:r>
              <a:rPr lang="el-GR" dirty="0"/>
              <a:t>Έπιπλα, υπολογιστές κ.α.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255"/>
          </a:xfrm>
        </p:spPr>
        <p:txBody>
          <a:bodyPr/>
          <a:lstStyle/>
          <a:p>
            <a:pPr algn="ctr"/>
            <a:r>
              <a:rPr lang="el-GR" dirty="0"/>
              <a:t>Στοιχεία της Διοίκησης (</a:t>
            </a:r>
            <a:r>
              <a:rPr lang="en-US" dirty="0"/>
              <a:t>management)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744717"/>
            <a:ext cx="8596668" cy="429664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/>
              <a:t>Οργάνωση</a:t>
            </a:r>
          </a:p>
          <a:p>
            <a:pPr>
              <a:buFont typeface="+mj-lt"/>
              <a:buAutoNum type="arabicPeriod"/>
            </a:pPr>
            <a:r>
              <a:rPr lang="el-GR" dirty="0"/>
              <a:t>Στρατηγική </a:t>
            </a:r>
          </a:p>
          <a:p>
            <a:pPr>
              <a:buFont typeface="+mj-lt"/>
              <a:buAutoNum type="arabicPeriod"/>
            </a:pPr>
            <a:r>
              <a:rPr lang="el-GR" dirty="0"/>
              <a:t>Σχεδιασμός</a:t>
            </a:r>
          </a:p>
          <a:p>
            <a:pPr>
              <a:buFont typeface="+mj-lt"/>
              <a:buAutoNum type="arabicPeriod"/>
            </a:pPr>
            <a:r>
              <a:rPr lang="el-GR" dirty="0"/>
              <a:t>Εφαρμογή</a:t>
            </a:r>
          </a:p>
          <a:p>
            <a:pPr>
              <a:buFont typeface="+mj-lt"/>
              <a:buAutoNum type="arabicPeriod"/>
            </a:pPr>
            <a:r>
              <a:rPr lang="el-GR" dirty="0"/>
              <a:t>Έλεγχος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3379"/>
          </a:xfrm>
        </p:spPr>
        <p:txBody>
          <a:bodyPr>
            <a:normAutofit fontScale="90000"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l-GR" dirty="0"/>
              <a:t>Οργάνωση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807779"/>
            <a:ext cx="8596668" cy="4233583"/>
          </a:xfrm>
        </p:spPr>
        <p:txBody>
          <a:bodyPr/>
          <a:lstStyle/>
          <a:p>
            <a:pPr>
              <a:buNone/>
            </a:pPr>
            <a:r>
              <a:rPr lang="el-GR" dirty="0"/>
              <a:t>Για να οργανώσουμε το οτιδήποτε πρέπει να γνωρίζουμε τα εξής:</a:t>
            </a:r>
          </a:p>
          <a:p>
            <a:r>
              <a:rPr lang="el-GR" dirty="0"/>
              <a:t>Το μέγεθος και τη δομή της επιχείρησης</a:t>
            </a:r>
          </a:p>
          <a:p>
            <a:r>
              <a:rPr lang="el-GR" dirty="0"/>
              <a:t>Το περιβάλλον που λειτουργεί η επιχείρηση  </a:t>
            </a:r>
          </a:p>
          <a:p>
            <a:r>
              <a:rPr lang="el-GR" dirty="0"/>
              <a:t>Τους σκοπούς της επιχείρησης</a:t>
            </a:r>
          </a:p>
          <a:p>
            <a:r>
              <a:rPr lang="el-GR" dirty="0"/>
              <a:t>Τους πόρους της επιχείρησης</a:t>
            </a:r>
          </a:p>
          <a:p>
            <a:r>
              <a:rPr lang="el-GR" dirty="0"/>
              <a:t>Το ανθρώπινο δυναμικό της επιχείρησης (γνώσεις, πάθος, όραμα, ικανότητες)</a:t>
            </a:r>
          </a:p>
          <a:p>
            <a:r>
              <a:rPr lang="el-GR" dirty="0"/>
              <a:t>Το σύστημα κινήτρων/αμοιβών για το ανθρώπινο δυναμικό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745"/>
          </a:xfrm>
        </p:spPr>
        <p:txBody>
          <a:bodyPr/>
          <a:lstStyle/>
          <a:p>
            <a:pPr algn="ctr"/>
            <a:r>
              <a:rPr lang="el-GR" dirty="0"/>
              <a:t>Γεωργική εκμετάλλευση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786759"/>
            <a:ext cx="8596668" cy="4254603"/>
          </a:xfrm>
        </p:spPr>
        <p:txBody>
          <a:bodyPr/>
          <a:lstStyle/>
          <a:p>
            <a:r>
              <a:rPr lang="el-GR" dirty="0"/>
              <a:t>Μέγεθος γεωργικής εκμετάλλευσης</a:t>
            </a:r>
          </a:p>
          <a:p>
            <a:r>
              <a:rPr lang="el-GR" dirty="0"/>
              <a:t>Περιβάλλον</a:t>
            </a:r>
          </a:p>
          <a:p>
            <a:r>
              <a:rPr lang="el-GR" dirty="0"/>
              <a:t>Σκοποί: μεγιστοποίηση παραγωγής/εισοδήματος, περιορισμό αβεβαιότητας, βελτίωση ποιότητας, μείωση κόστους, νέα προϊόντα κ.α.</a:t>
            </a:r>
          </a:p>
          <a:p>
            <a:r>
              <a:rPr lang="el-GR" dirty="0"/>
              <a:t>Παραγωγικοί συντελεστές (γη, εργασία, κεφάλαιο)</a:t>
            </a:r>
          </a:p>
          <a:p>
            <a:r>
              <a:rPr lang="el-GR" dirty="0"/>
              <a:t>Άνθρωποι (αρχηγός εκμετάλλευσης, μέλη οικογένειας, ξένοι εργάτες (μόνιμοι ή εποχιακοί)</a:t>
            </a:r>
          </a:p>
          <a:p>
            <a:r>
              <a:rPr lang="el-GR" dirty="0"/>
              <a:t>Αμοιβή εργασίας (ξένης εργασίας, οικογενειακής εργασίας)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656</TotalTime>
  <Words>905</Words>
  <Application>Microsoft Office PowerPoint</Application>
  <PresentationFormat>Ευρεία οθόνη</PresentationFormat>
  <Paragraphs>230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Trebuchet MS</vt:lpstr>
      <vt:lpstr>Wingdings 3</vt:lpstr>
      <vt:lpstr>Όψη</vt:lpstr>
      <vt:lpstr>ΠΑΝΕΠΙΣΤΗΜΙΟ ΠΕΛΟΠΟΝΝΗΣΟΥ ΣΧΟΛΗ ΓΕΩΠΟΝΙΑΣ &amp; ΤΡΟΦΙΜΩΝ Τμήμα Γεωπονίας   Διοίκηση Γεωργικών Επιχειρήσεων     Διάλεξη 2</vt:lpstr>
      <vt:lpstr>Περιεχόμενα</vt:lpstr>
      <vt:lpstr>Είδη κινδύνων και αβεβαιότητα </vt:lpstr>
      <vt:lpstr>Διαχείριση πόρων</vt:lpstr>
      <vt:lpstr>Ο Διαχειριστής – Η Διοίκηση – Ο Μάνατζερ</vt:lpstr>
      <vt:lpstr>Εισροές ή πόροι (παραγωγικοί συντελεστές)</vt:lpstr>
      <vt:lpstr>Στοιχεία της Διοίκησης (management) </vt:lpstr>
      <vt:lpstr>Οργάνωση </vt:lpstr>
      <vt:lpstr>Γεωργική εκμετάλλευση</vt:lpstr>
      <vt:lpstr>2. Στρατηγική  </vt:lpstr>
      <vt:lpstr>3. Σχεδιασμός </vt:lpstr>
      <vt:lpstr>4. Εφαρμογή  (από την θεωρία στην πράξη) </vt:lpstr>
      <vt:lpstr>5. Έλεγχος </vt:lpstr>
      <vt:lpstr>Εργαλεία διοίκησης – ανάλυσης μακρόπεριβάλλοντος</vt:lpstr>
      <vt:lpstr>Ανάλυση P.E.S.T.L.E. </vt:lpstr>
      <vt:lpstr>Εργαλεία διοίκησης – ανάλυσης μικρόπεριβάλλοντος</vt:lpstr>
      <vt:lpstr>SWOT Analysis (Strengths, Weaknesses, Opportunities, Threats) </vt:lpstr>
      <vt:lpstr>Παράδειγμα εφαρμογής της Διοίκησης στις γεωργικές εκμεταλλεύσεις ----- Βιολογική καλλιέργεια θερμοκηπιακής εκμετάλλευσης με λαχανικά</vt:lpstr>
      <vt:lpstr>Παράδειγμα S.W.O.T.</vt:lpstr>
      <vt:lpstr>Παρουσίαση του PowerPoint</vt:lpstr>
      <vt:lpstr>Καταγραφή στόχων</vt:lpstr>
      <vt:lpstr>S.M.A.R.T. επιμέρους στόχοι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Dimitrios Petropoulos</cp:lastModifiedBy>
  <cp:revision>86</cp:revision>
  <dcterms:created xsi:type="dcterms:W3CDTF">2018-11-13T14:28:25Z</dcterms:created>
  <dcterms:modified xsi:type="dcterms:W3CDTF">2023-11-05T13:49:04Z</dcterms:modified>
</cp:coreProperties>
</file>