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2" r:id="rId3"/>
    <p:sldMasterId id="2147483685" r:id="rId4"/>
  </p:sldMasterIdLst>
  <p:notesMasterIdLst>
    <p:notesMasterId r:id="rId27"/>
  </p:notesMasterIdLst>
  <p:handoutMasterIdLst>
    <p:handoutMasterId r:id="rId28"/>
  </p:handoutMasterIdLst>
  <p:sldIdLst>
    <p:sldId id="282" r:id="rId5"/>
    <p:sldId id="286" r:id="rId6"/>
    <p:sldId id="320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41" r:id="rId22"/>
    <p:sldId id="339" r:id="rId23"/>
    <p:sldId id="340" r:id="rId24"/>
    <p:sldId id="342" r:id="rId25"/>
    <p:sldId id="318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A2D1F1"/>
    <a:srgbClr val="FF3300"/>
    <a:srgbClr val="666633"/>
    <a:srgbClr val="336600"/>
    <a:srgbClr val="292929"/>
    <a:srgbClr val="993300"/>
    <a:srgbClr val="003399"/>
    <a:srgbClr val="00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36" autoAdjust="0"/>
  </p:normalViewPr>
  <p:slideViewPr>
    <p:cSldViewPr>
      <p:cViewPr>
        <p:scale>
          <a:sx n="70" d="100"/>
          <a:sy n="70" d="100"/>
        </p:scale>
        <p:origin x="-1810" y="-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948B31-552F-4C59-AC93-08D2AABB63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53C5F-DCED-4499-AB30-E2831E65353E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7977-39A1-4CF1-AEA8-AF002E1841C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5CF68-C978-430D-B326-40F9765C011E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00800" y="1981200"/>
            <a:ext cx="27432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00800" y="2343150"/>
            <a:ext cx="358140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Sub 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F71853-E6C9-4225-A0B6-DF20863DB616}" type="slidenum">
              <a:rPr lang="en-US"/>
              <a:pPr/>
              <a:t>‹#›</a:t>
            </a:fld>
            <a:endParaRPr lang="en-US"/>
          </a:p>
        </p:txBody>
      </p:sp>
    </p:spTree>
    <p:controls>
      <p:control spid="3081" name="ShockwaveFlash1" r:id="rId2" imgW="5638680" imgH="2895480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EBDC-609F-499D-BAB1-9B5C0161D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4419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44196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054CA-6AB9-4286-9635-9172EA8F8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EA394-6E93-4355-A5B6-71FBEE6C5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6B11F-90A6-4AE6-8F64-E1B4EF7F07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7ABB3-2D13-4DCF-B9BF-32DD0A7BB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EE6AE-7B7F-434C-9E1D-8C11193126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5725-83E4-4BB9-B086-BFBED91747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2F150-11B8-4BB4-BD09-237C44A5B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E7CAF-7A3E-4DE7-9DA3-28081EB5C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194B-EAA7-4DFC-A023-E17AFF293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588E-A255-4658-AFD3-2884F6990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035F5-BE8E-44E5-9146-C742BA432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A5D2C-1D5F-4948-8514-7CA941401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4419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44196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CBB07-13F7-4370-9C0C-B83CB9E8B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BB9C-1379-4C21-BD57-017728AD3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2B2B5-281B-4C72-A770-35F56DCC6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3F267-C425-4B9A-83F3-01CB7F458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FBD01-332D-4D7E-8A95-3B2413884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EEC13-243A-4DE2-9B78-5C4E9F68D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64376-6FC9-4D91-B80C-B42F9D72A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FFD4E-7837-4C8B-8B45-E00292EAA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8E3A-C240-4F9E-A92E-C65E03D2A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60ED-FDCB-4E1B-A604-2159C3E8D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938B-A450-450E-96DC-DD20D9AB1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57DD7-6746-4D0E-BB87-99B36F901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4419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44196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87F92-1236-4D06-B6CA-761C55C4B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6BD38-89A0-4F7B-B6C5-E9FE44816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3E3AC-C747-463C-B6F6-CEBB3B336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72D3E-FD93-4A4F-89F4-7BD24561E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D72DA-B666-4F68-B30A-CC65187BDE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B50EE-89EB-4538-839E-3C732B2BA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B32BD-4341-4231-BC3B-E86CC55A4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ontrol" Target="../activeX/activeX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269B0C-70F6-41AB-8781-51686390A880}" type="slidenum">
              <a:rPr lang="en-US"/>
              <a:pPr/>
              <a:t>‹#›</a:t>
            </a:fld>
            <a:endParaRPr lang="en-US"/>
          </a:p>
        </p:txBody>
      </p:sp>
    </p:spTree>
    <p:controls>
      <p:control spid="1036" name="ShockwaveFlash1" r:id="rId14" imgW="3429000" imgH="1682640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78B37E-4EC4-419C-93F5-EB7AD3A02B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05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5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F2084D-9DCD-4895-8A18-A9414A43A7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3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8" name="Picture 6" descr="C:\Users\acer\Desktop\mast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529" y="5346000"/>
            <a:ext cx="5336471" cy="151200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0" y="381000"/>
            <a:ext cx="73152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ΔΗΜΗΤΡΗΣ ΠΑΣΧΑΛΟΥΔΗΣ</a:t>
            </a:r>
          </a:p>
          <a:p>
            <a:pPr algn="r"/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l-GR" sz="3600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Μάρκετινγκ    </a:t>
            </a:r>
          </a:p>
          <a:p>
            <a:pPr algn="r"/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Όσα πρέπει να γνωρίζετε </a:t>
            </a:r>
          </a:p>
          <a:p>
            <a:pPr algn="r"/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και δεν έχετε ρωτήσει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l-G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26000"/>
            <a:ext cx="2304709" cy="32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62400"/>
            <a:ext cx="139604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81000"/>
            <a:ext cx="8839200" cy="609600"/>
          </a:xfrm>
        </p:spPr>
        <p:txBody>
          <a:bodyPr/>
          <a:lstStyle/>
          <a:p>
            <a:r>
              <a:rPr lang="el-G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Διαφοροποίηση προσωπικού</a:t>
            </a:r>
            <a:br>
              <a:rPr lang="el-G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Τα καλύτερα στελέχη, οι καλύτεροι υπάλληλοι αποτελούν για την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εταιρεία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βασικό ανταγωνιστικό πλεονέκτημα. Το κατάλληλο προσλαμβανόμενο και εκπαιδευμένο προσωπικό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διαθέτει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γνώση, ευγένεια, εχεμύθεια, αξιοπιστία, προθυμία,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επικοινωνία </a:t>
            </a:r>
            <a:endParaRPr lang="el-G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81000"/>
            <a:ext cx="8839200" cy="609600"/>
          </a:xfrm>
        </p:spPr>
        <p:txBody>
          <a:bodyPr/>
          <a:lstStyle/>
          <a:p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Διαφοροποίηση εταιρικής εικόνας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 όλα τα χαρακτηριστικά των ανταγωνιστικών προϊόντων φαίνονται παρόμοια στους αγοραστές, τη διαφορά θα την κάνει </a:t>
            </a: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εικόνα της 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εταιρείας </a:t>
            </a: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ή της μάρκας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Η εικόνα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εταφέρεται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απ’ όλα τα μέσα επικοινωνίας της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εταιρείας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και αυτή η μεταφορά γίνεται επανειλημμένα και με διάφορα μέσα: </a:t>
            </a:r>
            <a:endParaRPr lang="el-G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l-GR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Ø"/>
            </a:pP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Σύμβολα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Ø"/>
            </a:pP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Έντυπα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Χορηγίες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990600"/>
          </a:xfrm>
        </p:spPr>
        <p:txBody>
          <a:bodyPr/>
          <a:lstStyle/>
          <a:p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 χρόνος ανταπόκρισης 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ως </a:t>
            </a:r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ανταγωνιστικό πλεονέκτημα</a:t>
            </a:r>
            <a:b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Πολλές επιχειρήσεις επιστρατεύονται στο κυνήγι του χρόνου ανταπόκρισης και εφαρμόζουν το αστραπιαίο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μάρκετινγκ </a:t>
            </a:r>
          </a:p>
          <a:p>
            <a:pPr marL="0" indent="0" algn="ctr">
              <a:buNone/>
            </a:pPr>
            <a:endParaRPr lang="el-GR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την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καινοτομία 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διανομή 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Στ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λιανική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πώληση</a:t>
            </a:r>
            <a:endParaRPr lang="el-G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ΚΑΙΝΟΤΟΜΙΑ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καινοτομία είναι επιβεβλημένη στην εποχή μας, διότι ο κύκλος ζωής του προϊόντος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μικραίνει. Το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μεγάλο στοίχημα για την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εταιρεία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να περιορίσει το χρόνο καινοτομίας</a:t>
            </a:r>
            <a:r>
              <a:rPr lang="el-GR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 την εξάλειψη των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αδικαιολόγητων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καθυστερήσεων στη διαδικασία της δημιουργίας νέων προϊόντων.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καθυστέρηση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δημιουργηθεί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συγκέντρωση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νέων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ιδεών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Στον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έλεγχ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ό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δημιουργία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δοκιμή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Στην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εισαγωγή των νέων προϊόντων στην αγορά</a:t>
            </a:r>
          </a:p>
          <a:p>
            <a:pPr marL="0" indent="0"/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Καινοτομία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ΔΙΑΝΟΜ</a:t>
            </a:r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δεύτερος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τομέας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απαιτείται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μείωση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χρόνου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η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διανομή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αυτή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περίπτωση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η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ία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πρέπει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δημιουργήσει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γρήγορα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συστήματα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επανεφοδιασμού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</a:t>
            </a:r>
            <a:r>
              <a:rPr kumimoji="0" lang="el-G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ιανομή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ΛΙΑΝΙΚΗ ΠΩΛΗΣΗ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29718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Τρίτο και τελευταίο μέτωπο της ταχύτητας είναι η λιανική πώληση. Πολλές επιχειρήσεις μετέτρεψαν τα σημεία πώλησης σε μικρά εργαστήρια για την ταχύτερη εξυπηρέτηση των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καταναλωτών, π.χ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Kodak express 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Λιανική πώληση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ΧΩΡΟΘΕΤΗΣΗ</a:t>
            </a:r>
            <a:b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χωροθέτηση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αρχίζει με κάποιο προϊόν, κάποιο εμπόρευμα, μια υπηρεσία, μια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εταιρεία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ένα ίδρυμα ή ακόμα και ένα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άτομο… </a:t>
            </a:r>
            <a:r>
              <a:rPr lang="el-G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Χωροθέτηση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όμως δεν είναι αυτό που κάνει κάποιος σε ένα προϊόν. </a:t>
            </a:r>
            <a:r>
              <a:rPr lang="el-G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Χωροθέτηση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είναι αυτό που κάνει κάποιος στο μυαλό ενός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υποψήφιου 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αγοραστή. Όταν δηλαδή </a:t>
            </a:r>
            <a:r>
              <a:rPr lang="el-G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χωροθετεί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κανείς το προϊόν στο μυαλό του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υποψήφιου αγοραστή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Χωροθέτηση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ΣΤΡΑΤΗΓΙΚΕΣ ΧΩΡΟΘΕΤΗΣΗΣ</a:t>
            </a:r>
            <a:endParaRPr lang="el-G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εταιρεία θα πρέπει να διαφοροποιήσει την προσφορά της, δημιουργώντας ένα σύνολο ωφελειών για τους καταναλωτές του συγκεκριμένου τμήματος της αγοράς. </a:t>
            </a:r>
            <a:endParaRPr lang="el-GR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Για να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πετύχει μια εταιρεία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 ξεχωρίσει από τις άλλες, πρέπει αυτή η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διαφορά που θα δημιουργήσει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l-GR" sz="2600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Σημαντική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Ξεχωριστή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Ανώτερη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Ευδιάκριτη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ύσκολα </a:t>
            </a:r>
            <a:r>
              <a:rPr lang="el-G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αντιγράψιμη</a:t>
            </a:r>
            <a:endParaRPr lang="el-GR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ü"/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 Ο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ικονομική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για τον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καταναλωτή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ποδοτική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για την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εταιρεία </a:t>
            </a:r>
            <a:endParaRPr lang="el-GR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Στρατηγικές </a:t>
            </a:r>
            <a:r>
              <a:rPr kumimoji="0" lang="el-G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χωροθέτησης</a:t>
            </a:r>
            <a:endParaRPr kumimoji="0" lang="el-GR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Μια εταιρεία μπορεί να διαφοροποιηθεί με κάθε επαφή με τους καταναλωτές και αυτή η διαφοροποίηση μπορεί να είναι ως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l-GR" sz="2800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el-GR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ü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Τ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 προϊόν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Τ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ις υπηρεσίες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Τ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κανάλια επαφής και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διανομής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Τ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ους ανθρώπους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Τ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ην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εικόνα 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Όποια προσπάθεια και αν κάνει μια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εταιρεία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για απλή, διπλή ή και ορισμένες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φορές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τριπλή </a:t>
            </a:r>
            <a:r>
              <a:rPr lang="el-G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χωροθέτηση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πρέπει οπωσδήποτε να κατανοήσει:</a:t>
            </a:r>
          </a:p>
          <a:p>
            <a:pPr marL="0" lvl="0" indent="0" algn="ctr"/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ην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ασαφή </a:t>
            </a:r>
            <a:r>
              <a:rPr lang="el-G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χωροθέτηση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ως προς τη μάρκα και τα προϊόντα της</a:t>
            </a:r>
          </a:p>
          <a:p>
            <a:pPr marL="0" lvl="0" indent="0" algn="ctr"/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συγκεκριμένη </a:t>
            </a:r>
            <a:r>
              <a:rPr lang="el-G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χωροθέτηση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λόγω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της συχνής αλλαγής </a:t>
            </a:r>
            <a:r>
              <a:rPr lang="el-G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χωροθέτησης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/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ην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ερωτηματική </a:t>
            </a:r>
            <a:r>
              <a:rPr lang="el-G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χωροθέτηση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ως προς το προϊόν, ως προς την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τιμή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371600"/>
          </a:xfrm>
        </p:spPr>
        <p:txBody>
          <a:bodyPr/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Κεφάλαιο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ΔΙΑΦΟΡΟΠΟΙΗΣΗ ΚΑΙ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ΧΩΡΟΘΕΤΗΣΗ ΣΤΟ ΜΑΡΚΕΤΙΝΓΚ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2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ΠΑΣΧΑΛΟΥΔΗΣ ΔΗΜΗΤΡΗΣ</a:t>
            </a:r>
            <a:endParaRPr lang="en-US"/>
          </a:p>
        </p:txBody>
      </p:sp>
      <p:pic>
        <p:nvPicPr>
          <p:cNvPr id="6" name="Picture 4" descr="C:\Users\acer\Desktop\mast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029200"/>
            <a:ext cx="5715000" cy="167640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4572000" y="32766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3810000" y="3018472"/>
            <a:ext cx="533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 σοφός διδάσκει τον πλανημένο, </a:t>
            </a:r>
          </a:p>
          <a:p>
            <a:pPr algn="r"/>
            <a:r>
              <a:rPr lang="el-G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πάνω σ’  αυτό εργάζεται.</a:t>
            </a:r>
          </a:p>
          <a:p>
            <a:pPr algn="r"/>
            <a:r>
              <a:rPr lang="el-G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Αν λείψει ο σεβασμός προς το δάσκαλο και η φροντίδα για το μαθητή, γεννιέται σύγχυση μεγάλη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Λάο Τσε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, Τάο Τε Κινγκ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Προϋποθέσεις που πρέπει να ικανοποιεί μια διαφορά για να δημιουργηθεί</a:t>
            </a:r>
            <a:r>
              <a:rPr lang="el-GR" sz="3000" u="sng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endParaRPr lang="el-GR" sz="3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l-GR" sz="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Σημαντική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Ξεχωριστή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Επικοινωνιακή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Προσιτή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Περίπλοκη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Προσοδοφόρα</a:t>
            </a:r>
          </a:p>
          <a:p>
            <a:pPr marL="0" indent="0"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Επιλογή στρατηγικών </a:t>
            </a:r>
            <a:r>
              <a:rPr lang="el-GR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χωροθέτησης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6200" y="1143000"/>
            <a:ext cx="9144000" cy="5791200"/>
          </a:xfrm>
        </p:spPr>
        <p:txBody>
          <a:bodyPr/>
          <a:lstStyle/>
          <a:p>
            <a:pPr>
              <a:buNone/>
            </a:pP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α) Η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εταιρεία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δεν παρουσιάζει, δεν αναλύει κάθε διαφορά σε κάθε δυνητικό καταναλωτή. </a:t>
            </a: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Περιγράφει διεξοδικά εκείνες τις λίγες διαφορές, που ανταποκρίνονται στην αγορά </a:t>
            </a:r>
            <a:r>
              <a:rPr 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στόχο </a:t>
            </a: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Έτσι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δημιουργείται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η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εστιασμένη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στρατηγική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χωροθέτησης</a:t>
            </a: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β) </a:t>
            </a: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Ενίσχυση της θέσης που κατέχει το προϊόν στο μυαλό των καταναλωτών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(4) π.χ.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είμαστε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 δεύτεροι καλύτεροι, προσπαθούμε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περισσότερο»</a:t>
            </a: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γ) </a:t>
            </a: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αναζήτηση μιας καινούργιας θέσης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που δεν είναι κατειλημμένη και θεωρείται αρκετά αξιόλογη από τους καταναλωτές (4) π.χ.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είμαστε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 πιο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γρήγοροι»</a:t>
            </a: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δ) </a:t>
            </a: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επαναδιάταξη</a:t>
            </a: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του ανταγωνισμού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π. χ.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 μόνο φρέσκο 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γάλα»</a:t>
            </a: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ε) </a:t>
            </a: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συμμετοχή στην αποκλειστική λέσχη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των τριών, των πέντε, των οκτώ π.χ.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είμαστε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ένας από τους τρεις μεγάλους του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κλάδου»</a:t>
            </a: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143000" y="2133600"/>
            <a:ext cx="7010400" cy="2677656"/>
          </a:xfrm>
          <a:prstGeom prst="rect">
            <a:avLst/>
          </a:prstGeom>
          <a:noFill/>
          <a:ln cmpd="sng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(που έχει κυρωθεί με τον Ν. 100/1975)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48400"/>
            <a:ext cx="139604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cer\Desktop\mast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181600"/>
            <a:ext cx="5715000" cy="16764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534400" cy="12954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Διαφοροποίηση και </a:t>
            </a:r>
            <a:r>
              <a:rPr lang="el-GR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χωροθέτηση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στο μάρκετινγκ </a:t>
            </a:r>
            <a:r>
              <a:rPr lang="el-GR" sz="3600" b="1" dirty="0">
                <a:solidFill>
                  <a:schemeClr val="bg1"/>
                </a:solidFill>
              </a:rPr>
              <a:t/>
            </a:r>
            <a:br>
              <a:rPr lang="el-GR" sz="3600" b="1" dirty="0">
                <a:solidFill>
                  <a:schemeClr val="bg1"/>
                </a:solidFill>
              </a:rPr>
            </a:br>
            <a:r>
              <a:rPr lang="el-GR" sz="3600" b="1" dirty="0">
                <a:solidFill>
                  <a:schemeClr val="bg1"/>
                </a:solidFill>
              </a:rPr>
              <a:t> 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7838" y="1600200"/>
            <a:ext cx="84375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Α. Διαφοροποίηση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Εντοπισμός ανταγωνιστικών πλεονεκτημάτων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Εργαλεία ανταγωνιστικής διαφοροποίησης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Χρόνος ανταπόκρισης ως ανταγωνιστικό πλεονέκτημα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Β. </a:t>
            </a:r>
            <a:r>
              <a:rPr kumimoji="0" lang="el-GR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Χωροθέτηση</a:t>
            </a:r>
            <a:endParaRPr kumimoji="0" lang="el-GR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ΑΛΥΣΙΔΑ ΤΗΣ ΑΞΙΑΣ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lvl="0" algn="ctr"/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ρωτεύουσ</a:t>
            </a: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</a:p>
          <a:p>
            <a:pPr marL="982663" lvl="0" indent="-258763" algn="ctr"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Εσωτερική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διακίνηση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προσέλκυση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υλών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2663" lvl="0" indent="-258763" algn="ctr"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Λειτουργίες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επεξεργασία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2663" lvl="0" indent="-258763" algn="ctr"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Εξωτερική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διακίνηση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αποστολή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2663" lvl="0" indent="-258763" algn="ctr">
              <a:buFont typeface="Wingdings" pitchFamily="2" charset="2"/>
              <a:buChar char="ü"/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άρκετινγκ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και πωλήσεις (διοχέτευση στην αγορά)</a:t>
            </a:r>
          </a:p>
          <a:p>
            <a:pPr marL="982663" lvl="0" indent="-258763" algn="ctr">
              <a:buFont typeface="Wingdings" pitchFamily="2" charset="2"/>
              <a:buChar char="ü"/>
            </a:pP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Εξυπηρέτηση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υποστήριξη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service)</a:t>
            </a:r>
            <a:endParaRPr lang="el-GR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ποστήριξης</a:t>
            </a:r>
            <a:endParaRPr lang="el-GR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2663" lvl="0" indent="-177800" algn="ctr">
              <a:buFont typeface="Wingdings" pitchFamily="2" charset="2"/>
              <a:buChar char="ü"/>
            </a:pP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Υποδομή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της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ίας</a:t>
            </a:r>
            <a:endParaRPr lang="el-G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2663" lvl="0" indent="-177800" algn="ctr">
              <a:buFont typeface="Wingdings" pitchFamily="2" charset="2"/>
              <a:buChar char="ü"/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 Διαχείριση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ανθρ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ώ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νων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πόρων</a:t>
            </a:r>
            <a:endParaRPr lang="el-G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2663" lvl="0" indent="-177800" algn="ctr">
              <a:buFont typeface="Wingdings" pitchFamily="2" charset="2"/>
              <a:buChar char="ü"/>
            </a:pP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Τεχνολογική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εξέλιξη</a:t>
            </a:r>
            <a:endParaRPr lang="el-G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2663" lvl="0" indent="-177800" algn="ctr">
              <a:buFont typeface="Wingdings" pitchFamily="2" charset="2"/>
              <a:buChar char="ü"/>
            </a:pP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Προμήθειες</a:t>
            </a:r>
            <a:endParaRPr lang="el-G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l-G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2286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Αλυσίδα</a:t>
            </a:r>
            <a:r>
              <a:rPr kumimoji="0" lang="el-G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της αξίας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πουδαιότητα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των διαφοροποιήσεων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μήτρα%20διαφοροποίηση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647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2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πουδαιότητα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των διαφοροποιήσεων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4191000"/>
          </a:xfrm>
        </p:spPr>
        <p:txBody>
          <a:bodyPr/>
          <a:lstStyle/>
          <a:p>
            <a:pPr lvl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Πολλές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ευκαιρίες διαφοροποίησης, αλλά μικρής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απόδοσης,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π.χ. εστιατόριο</a:t>
            </a:r>
          </a:p>
          <a:p>
            <a:pPr lvl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Πολλές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ευκαιρίες διαφοροποίησης και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καθεμία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μπορεί να οδηγήσει σε μεγάλη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απόδοση,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π.χ. νέες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τεχνολογίες 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Λίγες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ευκαιρίες διαφοροποίησης, αλλά κάθε ευκαιρία είναι μικρής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απόδοσης,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π.χ. αναψυκτικά, γάλα</a:t>
            </a:r>
          </a:p>
          <a:p>
            <a:pPr lvl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Λίγες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ευκαιρίες διαφοροποίησης, αλλά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καθεμία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μπορεί να έχει μεγάλη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απόδοση,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π.χ. οικοδομικά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μηχανήματα 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Εργαλεία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ανταγωνιστικής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διαφοροποίησης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ανταγωνιστική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διαφοροποίηση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επιτευχθεί</a:t>
            </a:r>
            <a:r>
              <a:rPr lang="en-US" sz="2800" u="sng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Ø"/>
            </a:pP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προϊόν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Ø"/>
            </a:pP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υπηρεσίες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Ø"/>
            </a:pP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Στ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προσωπικό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Ø"/>
            </a:pP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εταιρική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εικόνα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Διαφοροποίηση προϊόντος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κύρια διαφοροποίηση, που μπορεί να γίνει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εδώ, σχετίζεται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 τα χαρακτηριστικά του προϊόντος. Τέτοια χαρακτηριστικά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είναι:</a:t>
            </a:r>
          </a:p>
          <a:p>
            <a:pPr marL="0" indent="0" algn="ctr">
              <a:buNone/>
            </a:pPr>
            <a:endParaRPr lang="el-GR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απόδοση / 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ποιότητα</a:t>
            </a:r>
          </a:p>
          <a:p>
            <a:pPr algn="ctr"/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διάρκεια ζωής </a:t>
            </a:r>
            <a:endParaRPr lang="el-GR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αξιοπιστία</a:t>
            </a:r>
          </a:p>
          <a:p>
            <a:pPr algn="ctr"/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επιδιόρθωση</a:t>
            </a:r>
          </a:p>
          <a:p>
            <a:pPr algn="ctr"/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στιλ</a:t>
            </a:r>
            <a:r>
              <a:rPr lang="el-G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00" y="457200"/>
            <a:ext cx="8839200" cy="609600"/>
          </a:xfrm>
        </p:spPr>
        <p:txBody>
          <a:bodyPr/>
          <a:lstStyle/>
          <a:p>
            <a:r>
              <a:rPr lang="el-G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Διαφοροποίηση υπηρεσιών </a:t>
            </a:r>
            <a:br>
              <a:rPr lang="el-G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33528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Στις περιπτώσεις που ένα προϊόν δεν μπορεί εύκολα να διαφοροποιηθεί, το κλειδί της επιτυχίας βρίσκεται στην </a:t>
            </a:r>
            <a:r>
              <a:rPr lang="el-G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αύξηση των υπηρεσιών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και τη </a:t>
            </a:r>
            <a:r>
              <a:rPr lang="el-G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βελτίωση της </a:t>
            </a:r>
            <a:r>
              <a:rPr lang="el-G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ποιότητας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owerpoint-template">
  <a:themeElements>
    <a:clrScheme name="">
      <a:dk1>
        <a:srgbClr val="333333"/>
      </a:dk1>
      <a:lt1>
        <a:srgbClr val="FFFFFF"/>
      </a:lt1>
      <a:dk2>
        <a:srgbClr val="333333"/>
      </a:dk2>
      <a:lt2>
        <a:srgbClr val="1F1F1F"/>
      </a:lt2>
      <a:accent1>
        <a:srgbClr val="434453"/>
      </a:accent1>
      <a:accent2>
        <a:srgbClr val="60616C"/>
      </a:accent2>
      <a:accent3>
        <a:srgbClr val="FFFFFF"/>
      </a:accent3>
      <a:accent4>
        <a:srgbClr val="2A2A2A"/>
      </a:accent4>
      <a:accent5>
        <a:srgbClr val="B0B0B3"/>
      </a:accent5>
      <a:accent6>
        <a:srgbClr val="565761"/>
      </a:accent6>
      <a:hlink>
        <a:srgbClr val="9D9D9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12407</TotalTime>
  <Words>976</Words>
  <Application>Microsoft Office PowerPoint</Application>
  <PresentationFormat>Προβολή στην οθόνη (4:3)</PresentationFormat>
  <Paragraphs>126</Paragraphs>
  <Slides>22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Default Design</vt:lpstr>
      <vt:lpstr>1_Custom Design</vt:lpstr>
      <vt:lpstr>2_Custom Design</vt:lpstr>
      <vt:lpstr>powerpoint-template</vt:lpstr>
      <vt:lpstr>Διαφάνεια 1</vt:lpstr>
      <vt:lpstr>Κεφάλαιο 8  ΔΙΑΦΟΡΟΠΟΙΗΣΗ ΚΑΙ ΧΩΡΟΘΕΤΗΣΗ ΣΤΟ ΜΑΡΚΕΤΙΝΓΚ  </vt:lpstr>
      <vt:lpstr> Διαφοροποίηση και χωροθέτηση  στο μάρκετινγκ   </vt:lpstr>
      <vt:lpstr>ΑΛΥΣΙΔΑ ΤΗΣ ΑΞΙΑΣ</vt:lpstr>
      <vt:lpstr>Σπουδαιότητα των διαφοροποιήσεων</vt:lpstr>
      <vt:lpstr>Σπουδαιότητα των διαφοροποιήσεων</vt:lpstr>
      <vt:lpstr>Εργαλεία ανταγωνιστικής  διαφοροποίησης</vt:lpstr>
      <vt:lpstr>Διαφοροποίηση προϊόντος</vt:lpstr>
      <vt:lpstr>Διαφοροποίηση υπηρεσιών  </vt:lpstr>
      <vt:lpstr>Διαφοροποίηση προσωπικού </vt:lpstr>
      <vt:lpstr>Διαφοροποίηση εταιρικής εικόνας</vt:lpstr>
      <vt:lpstr>Ο χρόνος ανταπόκρισης  ως ανταγωνιστικό πλεονέκτημα </vt:lpstr>
      <vt:lpstr>ΚΑΙΝΟΤΟΜΙΑ</vt:lpstr>
      <vt:lpstr>ΔΙΑΝΟΜΗ</vt:lpstr>
      <vt:lpstr>ΛΙΑΝΙΚΗ ΠΩΛΗΣΗ</vt:lpstr>
      <vt:lpstr>ΧΩΡΟΘΕΤΗΣΗ </vt:lpstr>
      <vt:lpstr>ΣΤΡΑΤΗΓΙΚΕΣ ΧΩΡΟΘΕΤΗΣΗΣ</vt:lpstr>
      <vt:lpstr>Διαφάνεια 18</vt:lpstr>
      <vt:lpstr>Διαφάνεια 19</vt:lpstr>
      <vt:lpstr>Διαφάνεια 20</vt:lpstr>
      <vt:lpstr>Επιλογή στρατηγικών χωροθέτησης</vt:lpstr>
      <vt:lpstr>Διαφάνεια 22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eclipse</dc:creator>
  <cp:lastModifiedBy>ADMIN</cp:lastModifiedBy>
  <cp:revision>355</cp:revision>
  <dcterms:created xsi:type="dcterms:W3CDTF">2008-06-20T19:53:10Z</dcterms:created>
  <dcterms:modified xsi:type="dcterms:W3CDTF">2014-03-06T14:28:57Z</dcterms:modified>
</cp:coreProperties>
</file>