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6" r:id="rId2"/>
  </p:sldMasterIdLst>
  <p:notesMasterIdLst>
    <p:notesMasterId r:id="rId28"/>
  </p:notesMasterIdLst>
  <p:sldIdLst>
    <p:sldId id="256" r:id="rId3"/>
    <p:sldId id="456" r:id="rId4"/>
    <p:sldId id="471" r:id="rId5"/>
    <p:sldId id="472" r:id="rId6"/>
    <p:sldId id="473" r:id="rId7"/>
    <p:sldId id="474" r:id="rId8"/>
    <p:sldId id="457" r:id="rId9"/>
    <p:sldId id="466" r:id="rId10"/>
    <p:sldId id="467" r:id="rId11"/>
    <p:sldId id="468" r:id="rId12"/>
    <p:sldId id="458" r:id="rId13"/>
    <p:sldId id="439" r:id="rId14"/>
    <p:sldId id="469" r:id="rId15"/>
    <p:sldId id="440" r:id="rId16"/>
    <p:sldId id="441" r:id="rId17"/>
    <p:sldId id="470" r:id="rId18"/>
    <p:sldId id="442" r:id="rId19"/>
    <p:sldId id="443" r:id="rId20"/>
    <p:sldId id="444" r:id="rId21"/>
    <p:sldId id="446" r:id="rId22"/>
    <p:sldId id="445" r:id="rId23"/>
    <p:sldId id="447" r:id="rId24"/>
    <p:sldId id="448" r:id="rId25"/>
    <p:sldId id="350" r:id="rId26"/>
    <p:sldId id="388" r:id="rId27"/>
  </p:sldIdLst>
  <p:sldSz cx="9144000" cy="5143500" type="screen16x9"/>
  <p:notesSz cx="6858000" cy="9144000"/>
  <p:embeddedFontLst>
    <p:embeddedFont>
      <p:font typeface="Arimo" panose="020B0604020202020204" charset="0"/>
      <p:regular r:id="rId29"/>
      <p:bold r:id="rId30"/>
      <p:italic r:id="rId31"/>
      <p:boldItalic r:id="rId32"/>
    </p:embeddedFont>
    <p:embeddedFont>
      <p:font typeface="Bree Serif" panose="020B0604020202020204" charset="0"/>
      <p:regular r:id="rId33"/>
    </p:embeddedFont>
    <p:embeddedFont>
      <p:font typeface="Calibri" panose="020F0502020204030204" pitchFamily="34" charset="0"/>
      <p:regular r:id="rId34"/>
      <p:bold r:id="rId35"/>
      <p:italic r:id="rId36"/>
      <p:boldItalic r:id="rId37"/>
    </p:embeddedFont>
    <p:embeddedFont>
      <p:font typeface="Kumbh Sans" panose="020B0604020202020204" charset="0"/>
      <p:regular r:id="rId38"/>
      <p:bold r:id="rId39"/>
    </p:embeddedFont>
    <p:embeddedFont>
      <p:font typeface="Roboto" panose="02000000000000000000" pitchFamily="2" charset="0"/>
      <p:regular r:id="rId40"/>
      <p:bold r:id="rId41"/>
      <p:italic r:id="rId42"/>
      <p:boldItalic r:id="rId43"/>
    </p:embeddedFont>
  </p:embeddedFontLst>
  <p:custDataLst>
    <p:tags r:id="rId4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51">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0484CB1-39A6-4FD2-A6D2-5C5B8ABE9B58}">
  <a:tblStyle styleId="{60484CB1-39A6-4FD2-A6D2-5C5B8ABE9B5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94660"/>
  </p:normalViewPr>
  <p:slideViewPr>
    <p:cSldViewPr snapToGrid="0">
      <p:cViewPr varScale="1">
        <p:scale>
          <a:sx n="103" d="100"/>
          <a:sy n="103" d="100"/>
        </p:scale>
        <p:origin x="763" y="72"/>
      </p:cViewPr>
      <p:guideLst>
        <p:guide orient="horz" pos="851"/>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348161394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348161394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13637a05801_0_6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13637a05801_0_6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8871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270375" y="1412213"/>
            <a:ext cx="4603200" cy="18993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8500" b="1">
                <a:latin typeface="Arimo"/>
                <a:ea typeface="Arimo"/>
                <a:cs typeface="Arimo"/>
                <a:sym typeface="Arimo"/>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270400" y="3321788"/>
            <a:ext cx="4603200" cy="40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rgbClr val="666666"/>
                </a:solidFill>
                <a:latin typeface="Kumbh Sans"/>
                <a:ea typeface="Kumbh Sans"/>
                <a:cs typeface="Kumbh Sans"/>
                <a:sym typeface="Kumbh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9965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65"/>
        <p:cNvGrpSpPr/>
        <p:nvPr/>
      </p:nvGrpSpPr>
      <p:grpSpPr>
        <a:xfrm>
          <a:off x="0" y="0"/>
          <a:ext cx="0" cy="0"/>
          <a:chOff x="0" y="0"/>
          <a:chExt cx="0" cy="0"/>
        </a:xfrm>
      </p:grpSpPr>
      <p:grpSp>
        <p:nvGrpSpPr>
          <p:cNvPr id="166" name="Google Shape;166;p24"/>
          <p:cNvGrpSpPr/>
          <p:nvPr/>
        </p:nvGrpSpPr>
        <p:grpSpPr>
          <a:xfrm flipH="1">
            <a:off x="0" y="0"/>
            <a:ext cx="9144050" cy="5143500"/>
            <a:chOff x="0" y="0"/>
            <a:chExt cx="9144050" cy="5143500"/>
          </a:xfrm>
        </p:grpSpPr>
        <p:sp>
          <p:nvSpPr>
            <p:cNvPr id="167" name="Google Shape;167;p24"/>
            <p:cNvSpPr/>
            <p:nvPr/>
          </p:nvSpPr>
          <p:spPr>
            <a:xfrm>
              <a:off x="353300" y="344250"/>
              <a:ext cx="8437500" cy="4455000"/>
            </a:xfrm>
            <a:prstGeom prst="rect">
              <a:avLst/>
            </a:prstGeom>
            <a:solidFill>
              <a:srgbClr val="FFFFFF"/>
            </a:solidFill>
            <a:ln>
              <a:noFill/>
            </a:ln>
            <a:effectLst>
              <a:outerShdw blurRad="428625"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4"/>
            <p:cNvSpPr/>
            <p:nvPr/>
          </p:nvSpPr>
          <p:spPr>
            <a:xfrm>
              <a:off x="0" y="4382100"/>
              <a:ext cx="753300" cy="761400"/>
            </a:xfrm>
            <a:prstGeom prst="rect">
              <a:avLst/>
            </a:prstGeom>
            <a:solidFill>
              <a:srgbClr val="C24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4"/>
            <p:cNvSpPr/>
            <p:nvPr/>
          </p:nvSpPr>
          <p:spPr>
            <a:xfrm>
              <a:off x="8390750" y="0"/>
              <a:ext cx="753300" cy="761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4"/>
            <p:cNvSpPr/>
            <p:nvPr/>
          </p:nvSpPr>
          <p:spPr>
            <a:xfrm>
              <a:off x="8390750" y="3771163"/>
              <a:ext cx="398700" cy="1028100"/>
            </a:xfrm>
            <a:prstGeom prst="rect">
              <a:avLst/>
            </a:prstGeom>
            <a:solidFill>
              <a:srgbClr val="6E6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02437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270375" y="1412213"/>
            <a:ext cx="4603200" cy="18993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8500" b="1">
                <a:latin typeface="Arimo"/>
                <a:ea typeface="Arimo"/>
                <a:cs typeface="Arimo"/>
                <a:sym typeface="Arimo"/>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270400" y="3321788"/>
            <a:ext cx="4603200" cy="40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rgbClr val="666666"/>
                </a:solidFill>
                <a:latin typeface="Kumbh Sans"/>
                <a:ea typeface="Kumbh Sans"/>
                <a:cs typeface="Kumbh Sans"/>
                <a:sym typeface="Kumbh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2761937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1"/>
        <p:cNvGrpSpPr/>
        <p:nvPr/>
      </p:nvGrpSpPr>
      <p:grpSpPr>
        <a:xfrm>
          <a:off x="0" y="0"/>
          <a:ext cx="0" cy="0"/>
          <a:chOff x="0" y="0"/>
          <a:chExt cx="0" cy="0"/>
        </a:xfrm>
      </p:grpSpPr>
      <p:grpSp>
        <p:nvGrpSpPr>
          <p:cNvPr id="32" name="Google Shape;32;p7"/>
          <p:cNvGrpSpPr/>
          <p:nvPr/>
        </p:nvGrpSpPr>
        <p:grpSpPr>
          <a:xfrm>
            <a:off x="353250" y="-12"/>
            <a:ext cx="8790750" cy="5143513"/>
            <a:chOff x="353250" y="-12"/>
            <a:chExt cx="8790750" cy="5143513"/>
          </a:xfrm>
        </p:grpSpPr>
        <p:sp>
          <p:nvSpPr>
            <p:cNvPr id="33" name="Google Shape;33;p7"/>
            <p:cNvSpPr/>
            <p:nvPr/>
          </p:nvSpPr>
          <p:spPr>
            <a:xfrm>
              <a:off x="353250" y="344250"/>
              <a:ext cx="8437500" cy="4455000"/>
            </a:xfrm>
            <a:prstGeom prst="rect">
              <a:avLst/>
            </a:prstGeom>
            <a:solidFill>
              <a:srgbClr val="FFFFFF"/>
            </a:solidFill>
            <a:ln>
              <a:noFill/>
            </a:ln>
            <a:effectLst>
              <a:outerShdw blurRad="428625"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34;p7"/>
            <p:cNvGrpSpPr/>
            <p:nvPr/>
          </p:nvGrpSpPr>
          <p:grpSpPr>
            <a:xfrm>
              <a:off x="353250" y="-12"/>
              <a:ext cx="8790750" cy="5143513"/>
              <a:chOff x="353250" y="-12"/>
              <a:chExt cx="8790750" cy="5143513"/>
            </a:xfrm>
          </p:grpSpPr>
          <p:sp>
            <p:nvSpPr>
              <p:cNvPr id="35" name="Google Shape;35;p7"/>
              <p:cNvSpPr/>
              <p:nvPr/>
            </p:nvSpPr>
            <p:spPr>
              <a:xfrm>
                <a:off x="7483500" y="3483000"/>
                <a:ext cx="1660500" cy="1660500"/>
              </a:xfrm>
              <a:prstGeom prst="rect">
                <a:avLst/>
              </a:prstGeom>
              <a:solidFill>
                <a:srgbClr val="6E6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36;p7"/>
              <p:cNvGrpSpPr/>
              <p:nvPr/>
            </p:nvGrpSpPr>
            <p:grpSpPr>
              <a:xfrm rot="10800000" flipH="1">
                <a:off x="353250" y="-12"/>
                <a:ext cx="8790750" cy="4799263"/>
                <a:chOff x="353250" y="344238"/>
                <a:chExt cx="8790750" cy="4799263"/>
              </a:xfrm>
            </p:grpSpPr>
            <p:sp>
              <p:nvSpPr>
                <p:cNvPr id="37" name="Google Shape;37;p7"/>
                <p:cNvSpPr/>
                <p:nvPr/>
              </p:nvSpPr>
              <p:spPr>
                <a:xfrm>
                  <a:off x="8390700" y="4382100"/>
                  <a:ext cx="753300" cy="761400"/>
                </a:xfrm>
                <a:prstGeom prst="rect">
                  <a:avLst/>
                </a:prstGeom>
                <a:solidFill>
                  <a:srgbClr val="C24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a:off x="353250" y="344238"/>
                  <a:ext cx="398700" cy="1841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9" name="Google Shape;39;p7"/>
          <p:cNvSpPr txBox="1">
            <a:spLocks noGrp="1"/>
          </p:cNvSpPr>
          <p:nvPr>
            <p:ph type="body" idx="1"/>
          </p:nvPr>
        </p:nvSpPr>
        <p:spPr>
          <a:xfrm>
            <a:off x="1631750" y="1635775"/>
            <a:ext cx="4980300" cy="23739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40" name="Google Shape;40;p7"/>
          <p:cNvSpPr txBox="1">
            <a:spLocks noGrp="1"/>
          </p:cNvSpPr>
          <p:nvPr>
            <p:ph type="title"/>
          </p:nvPr>
        </p:nvSpPr>
        <p:spPr>
          <a:xfrm>
            <a:off x="720000" y="611200"/>
            <a:ext cx="77040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675340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94"/>
        <p:cNvGrpSpPr/>
        <p:nvPr/>
      </p:nvGrpSpPr>
      <p:grpSpPr>
        <a:xfrm>
          <a:off x="0" y="0"/>
          <a:ext cx="0" cy="0"/>
          <a:chOff x="0" y="0"/>
          <a:chExt cx="0" cy="0"/>
        </a:xfrm>
      </p:grpSpPr>
      <p:grpSp>
        <p:nvGrpSpPr>
          <p:cNvPr id="95" name="Google Shape;95;p18"/>
          <p:cNvGrpSpPr/>
          <p:nvPr/>
        </p:nvGrpSpPr>
        <p:grpSpPr>
          <a:xfrm flipH="1">
            <a:off x="0" y="0"/>
            <a:ext cx="8790800" cy="4799263"/>
            <a:chOff x="353250" y="0"/>
            <a:chExt cx="8790800" cy="4799263"/>
          </a:xfrm>
        </p:grpSpPr>
        <p:sp>
          <p:nvSpPr>
            <p:cNvPr id="96" name="Google Shape;96;p18"/>
            <p:cNvSpPr/>
            <p:nvPr/>
          </p:nvSpPr>
          <p:spPr>
            <a:xfrm>
              <a:off x="353250" y="344250"/>
              <a:ext cx="8437500" cy="4455000"/>
            </a:xfrm>
            <a:prstGeom prst="rect">
              <a:avLst/>
            </a:prstGeom>
            <a:solidFill>
              <a:srgbClr val="FFFFFF"/>
            </a:solidFill>
            <a:ln>
              <a:noFill/>
            </a:ln>
            <a:effectLst>
              <a:outerShdw blurRad="428625"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8"/>
            <p:cNvSpPr/>
            <p:nvPr/>
          </p:nvSpPr>
          <p:spPr>
            <a:xfrm>
              <a:off x="8390750" y="0"/>
              <a:ext cx="753300" cy="761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8"/>
            <p:cNvSpPr/>
            <p:nvPr/>
          </p:nvSpPr>
          <p:spPr>
            <a:xfrm>
              <a:off x="353250" y="3771163"/>
              <a:ext cx="398700" cy="1028100"/>
            </a:xfrm>
            <a:prstGeom prst="rect">
              <a:avLst/>
            </a:prstGeom>
            <a:solidFill>
              <a:srgbClr val="6E6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18"/>
          <p:cNvSpPr txBox="1">
            <a:spLocks noGrp="1"/>
          </p:cNvSpPr>
          <p:nvPr>
            <p:ph type="title"/>
          </p:nvPr>
        </p:nvSpPr>
        <p:spPr>
          <a:xfrm>
            <a:off x="2476475" y="3071885"/>
            <a:ext cx="4191000" cy="43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200"/>
              <a:buFont typeface="Bree Serif"/>
              <a:buNone/>
              <a:defRPr sz="3200">
                <a:latin typeface="Bree Serif"/>
                <a:ea typeface="Bree Serif"/>
                <a:cs typeface="Bree Serif"/>
                <a:sym typeface="Bree Serif"/>
              </a:defRPr>
            </a:lvl2pPr>
            <a:lvl3pPr lvl="2" rtl="0">
              <a:spcBef>
                <a:spcPts val="0"/>
              </a:spcBef>
              <a:spcAft>
                <a:spcPts val="0"/>
              </a:spcAft>
              <a:buSzPts val="3200"/>
              <a:buFont typeface="Bree Serif"/>
              <a:buNone/>
              <a:defRPr sz="3200">
                <a:latin typeface="Bree Serif"/>
                <a:ea typeface="Bree Serif"/>
                <a:cs typeface="Bree Serif"/>
                <a:sym typeface="Bree Serif"/>
              </a:defRPr>
            </a:lvl3pPr>
            <a:lvl4pPr lvl="3" rtl="0">
              <a:spcBef>
                <a:spcPts val="0"/>
              </a:spcBef>
              <a:spcAft>
                <a:spcPts val="0"/>
              </a:spcAft>
              <a:buSzPts val="3200"/>
              <a:buFont typeface="Bree Serif"/>
              <a:buNone/>
              <a:defRPr sz="3200">
                <a:latin typeface="Bree Serif"/>
                <a:ea typeface="Bree Serif"/>
                <a:cs typeface="Bree Serif"/>
                <a:sym typeface="Bree Serif"/>
              </a:defRPr>
            </a:lvl4pPr>
            <a:lvl5pPr lvl="4" rtl="0">
              <a:spcBef>
                <a:spcPts val="0"/>
              </a:spcBef>
              <a:spcAft>
                <a:spcPts val="0"/>
              </a:spcAft>
              <a:buSzPts val="3200"/>
              <a:buFont typeface="Bree Serif"/>
              <a:buNone/>
              <a:defRPr sz="3200">
                <a:latin typeface="Bree Serif"/>
                <a:ea typeface="Bree Serif"/>
                <a:cs typeface="Bree Serif"/>
                <a:sym typeface="Bree Serif"/>
              </a:defRPr>
            </a:lvl5pPr>
            <a:lvl6pPr lvl="5" rtl="0">
              <a:spcBef>
                <a:spcPts val="0"/>
              </a:spcBef>
              <a:spcAft>
                <a:spcPts val="0"/>
              </a:spcAft>
              <a:buSzPts val="3200"/>
              <a:buFont typeface="Bree Serif"/>
              <a:buNone/>
              <a:defRPr sz="3200">
                <a:latin typeface="Bree Serif"/>
                <a:ea typeface="Bree Serif"/>
                <a:cs typeface="Bree Serif"/>
                <a:sym typeface="Bree Serif"/>
              </a:defRPr>
            </a:lvl6pPr>
            <a:lvl7pPr lvl="6" rtl="0">
              <a:spcBef>
                <a:spcPts val="0"/>
              </a:spcBef>
              <a:spcAft>
                <a:spcPts val="0"/>
              </a:spcAft>
              <a:buSzPts val="3200"/>
              <a:buFont typeface="Bree Serif"/>
              <a:buNone/>
              <a:defRPr sz="3200">
                <a:latin typeface="Bree Serif"/>
                <a:ea typeface="Bree Serif"/>
                <a:cs typeface="Bree Serif"/>
                <a:sym typeface="Bree Serif"/>
              </a:defRPr>
            </a:lvl7pPr>
            <a:lvl8pPr lvl="7" rtl="0">
              <a:spcBef>
                <a:spcPts val="0"/>
              </a:spcBef>
              <a:spcAft>
                <a:spcPts val="0"/>
              </a:spcAft>
              <a:buSzPts val="3200"/>
              <a:buFont typeface="Bree Serif"/>
              <a:buNone/>
              <a:defRPr sz="3200">
                <a:latin typeface="Bree Serif"/>
                <a:ea typeface="Bree Serif"/>
                <a:cs typeface="Bree Serif"/>
                <a:sym typeface="Bree Serif"/>
              </a:defRPr>
            </a:lvl8pPr>
            <a:lvl9pPr lvl="8" rtl="0">
              <a:spcBef>
                <a:spcPts val="0"/>
              </a:spcBef>
              <a:spcAft>
                <a:spcPts val="0"/>
              </a:spcAft>
              <a:buSzPts val="3200"/>
              <a:buFont typeface="Bree Serif"/>
              <a:buNone/>
              <a:defRPr sz="3200">
                <a:latin typeface="Bree Serif"/>
                <a:ea typeface="Bree Serif"/>
                <a:cs typeface="Bree Serif"/>
                <a:sym typeface="Bree Serif"/>
              </a:defRPr>
            </a:lvl9pPr>
          </a:lstStyle>
          <a:p>
            <a:endParaRPr/>
          </a:p>
        </p:txBody>
      </p:sp>
      <p:sp>
        <p:nvSpPr>
          <p:cNvPr id="100" name="Google Shape;100;p18"/>
          <p:cNvSpPr txBox="1">
            <a:spLocks noGrp="1"/>
          </p:cNvSpPr>
          <p:nvPr>
            <p:ph type="subTitle" idx="1"/>
          </p:nvPr>
        </p:nvSpPr>
        <p:spPr>
          <a:xfrm>
            <a:off x="2476475" y="3541838"/>
            <a:ext cx="4191000" cy="837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Roboto"/>
                <a:ea typeface="Roboto"/>
                <a:cs typeface="Roboto"/>
                <a:sym typeface="Roboto"/>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Tree>
    <p:extLst>
      <p:ext uri="{BB962C8B-B14F-4D97-AF65-F5344CB8AC3E}">
        <p14:creationId xmlns:p14="http://schemas.microsoft.com/office/powerpoint/2010/main" val="134195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65"/>
        <p:cNvGrpSpPr/>
        <p:nvPr/>
      </p:nvGrpSpPr>
      <p:grpSpPr>
        <a:xfrm>
          <a:off x="0" y="0"/>
          <a:ext cx="0" cy="0"/>
          <a:chOff x="0" y="0"/>
          <a:chExt cx="0" cy="0"/>
        </a:xfrm>
      </p:grpSpPr>
      <p:grpSp>
        <p:nvGrpSpPr>
          <p:cNvPr id="166" name="Google Shape;166;p24"/>
          <p:cNvGrpSpPr/>
          <p:nvPr/>
        </p:nvGrpSpPr>
        <p:grpSpPr>
          <a:xfrm flipH="1">
            <a:off x="0" y="0"/>
            <a:ext cx="9144050" cy="5143500"/>
            <a:chOff x="0" y="0"/>
            <a:chExt cx="9144050" cy="5143500"/>
          </a:xfrm>
        </p:grpSpPr>
        <p:sp>
          <p:nvSpPr>
            <p:cNvPr id="167" name="Google Shape;167;p24"/>
            <p:cNvSpPr/>
            <p:nvPr/>
          </p:nvSpPr>
          <p:spPr>
            <a:xfrm>
              <a:off x="353300" y="344250"/>
              <a:ext cx="8437500" cy="4455000"/>
            </a:xfrm>
            <a:prstGeom prst="rect">
              <a:avLst/>
            </a:prstGeom>
            <a:solidFill>
              <a:srgbClr val="FFFFFF"/>
            </a:solidFill>
            <a:ln>
              <a:noFill/>
            </a:ln>
            <a:effectLst>
              <a:outerShdw blurRad="428625"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4"/>
            <p:cNvSpPr/>
            <p:nvPr/>
          </p:nvSpPr>
          <p:spPr>
            <a:xfrm>
              <a:off x="0" y="4382100"/>
              <a:ext cx="753300" cy="761400"/>
            </a:xfrm>
            <a:prstGeom prst="rect">
              <a:avLst/>
            </a:prstGeom>
            <a:solidFill>
              <a:srgbClr val="C24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4"/>
            <p:cNvSpPr/>
            <p:nvPr/>
          </p:nvSpPr>
          <p:spPr>
            <a:xfrm>
              <a:off x="8390750" y="0"/>
              <a:ext cx="753300" cy="761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4"/>
            <p:cNvSpPr/>
            <p:nvPr/>
          </p:nvSpPr>
          <p:spPr>
            <a:xfrm>
              <a:off x="8390750" y="3771163"/>
              <a:ext cx="398700" cy="1028100"/>
            </a:xfrm>
            <a:prstGeom prst="rect">
              <a:avLst/>
            </a:prstGeom>
            <a:solidFill>
              <a:srgbClr val="6E6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120503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050" y="535000"/>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Arimo"/>
              <a:buNone/>
              <a:defRPr sz="3000" b="1">
                <a:solidFill>
                  <a:schemeClr val="dk1"/>
                </a:solidFill>
                <a:latin typeface="Arimo"/>
                <a:ea typeface="Arimo"/>
                <a:cs typeface="Arimo"/>
                <a:sym typeface="Arimo"/>
              </a:defRPr>
            </a:lvl1pPr>
            <a:lvl2pPr lvl="1" rtl="0">
              <a:spcBef>
                <a:spcPts val="0"/>
              </a:spcBef>
              <a:spcAft>
                <a:spcPts val="0"/>
              </a:spcAft>
              <a:buClr>
                <a:schemeClr val="dk1"/>
              </a:buClr>
              <a:buSzPts val="3000"/>
              <a:buFont typeface="Arimo"/>
              <a:buNone/>
              <a:defRPr sz="3000" b="1">
                <a:solidFill>
                  <a:schemeClr val="dk1"/>
                </a:solidFill>
                <a:latin typeface="Arimo"/>
                <a:ea typeface="Arimo"/>
                <a:cs typeface="Arimo"/>
                <a:sym typeface="Arimo"/>
              </a:defRPr>
            </a:lvl2pPr>
            <a:lvl3pPr lvl="2" rtl="0">
              <a:spcBef>
                <a:spcPts val="0"/>
              </a:spcBef>
              <a:spcAft>
                <a:spcPts val="0"/>
              </a:spcAft>
              <a:buClr>
                <a:schemeClr val="dk1"/>
              </a:buClr>
              <a:buSzPts val="3000"/>
              <a:buFont typeface="Arimo"/>
              <a:buNone/>
              <a:defRPr sz="3000" b="1">
                <a:solidFill>
                  <a:schemeClr val="dk1"/>
                </a:solidFill>
                <a:latin typeface="Arimo"/>
                <a:ea typeface="Arimo"/>
                <a:cs typeface="Arimo"/>
                <a:sym typeface="Arimo"/>
              </a:defRPr>
            </a:lvl3pPr>
            <a:lvl4pPr lvl="3" rtl="0">
              <a:spcBef>
                <a:spcPts val="0"/>
              </a:spcBef>
              <a:spcAft>
                <a:spcPts val="0"/>
              </a:spcAft>
              <a:buClr>
                <a:schemeClr val="dk1"/>
              </a:buClr>
              <a:buSzPts val="3000"/>
              <a:buFont typeface="Arimo"/>
              <a:buNone/>
              <a:defRPr sz="3000" b="1">
                <a:solidFill>
                  <a:schemeClr val="dk1"/>
                </a:solidFill>
                <a:latin typeface="Arimo"/>
                <a:ea typeface="Arimo"/>
                <a:cs typeface="Arimo"/>
                <a:sym typeface="Arimo"/>
              </a:defRPr>
            </a:lvl4pPr>
            <a:lvl5pPr lvl="4" rtl="0">
              <a:spcBef>
                <a:spcPts val="0"/>
              </a:spcBef>
              <a:spcAft>
                <a:spcPts val="0"/>
              </a:spcAft>
              <a:buClr>
                <a:schemeClr val="dk1"/>
              </a:buClr>
              <a:buSzPts val="3000"/>
              <a:buFont typeface="Arimo"/>
              <a:buNone/>
              <a:defRPr sz="3000" b="1">
                <a:solidFill>
                  <a:schemeClr val="dk1"/>
                </a:solidFill>
                <a:latin typeface="Arimo"/>
                <a:ea typeface="Arimo"/>
                <a:cs typeface="Arimo"/>
                <a:sym typeface="Arimo"/>
              </a:defRPr>
            </a:lvl5pPr>
            <a:lvl6pPr lvl="5" rtl="0">
              <a:spcBef>
                <a:spcPts val="0"/>
              </a:spcBef>
              <a:spcAft>
                <a:spcPts val="0"/>
              </a:spcAft>
              <a:buClr>
                <a:schemeClr val="dk1"/>
              </a:buClr>
              <a:buSzPts val="3000"/>
              <a:buFont typeface="Arimo"/>
              <a:buNone/>
              <a:defRPr sz="3000" b="1">
                <a:solidFill>
                  <a:schemeClr val="dk1"/>
                </a:solidFill>
                <a:latin typeface="Arimo"/>
                <a:ea typeface="Arimo"/>
                <a:cs typeface="Arimo"/>
                <a:sym typeface="Arimo"/>
              </a:defRPr>
            </a:lvl6pPr>
            <a:lvl7pPr lvl="6" rtl="0">
              <a:spcBef>
                <a:spcPts val="0"/>
              </a:spcBef>
              <a:spcAft>
                <a:spcPts val="0"/>
              </a:spcAft>
              <a:buClr>
                <a:schemeClr val="dk1"/>
              </a:buClr>
              <a:buSzPts val="3000"/>
              <a:buFont typeface="Arimo"/>
              <a:buNone/>
              <a:defRPr sz="3000" b="1">
                <a:solidFill>
                  <a:schemeClr val="dk1"/>
                </a:solidFill>
                <a:latin typeface="Arimo"/>
                <a:ea typeface="Arimo"/>
                <a:cs typeface="Arimo"/>
                <a:sym typeface="Arimo"/>
              </a:defRPr>
            </a:lvl7pPr>
            <a:lvl8pPr lvl="7" rtl="0">
              <a:spcBef>
                <a:spcPts val="0"/>
              </a:spcBef>
              <a:spcAft>
                <a:spcPts val="0"/>
              </a:spcAft>
              <a:buClr>
                <a:schemeClr val="dk1"/>
              </a:buClr>
              <a:buSzPts val="3000"/>
              <a:buFont typeface="Arimo"/>
              <a:buNone/>
              <a:defRPr sz="3000" b="1">
                <a:solidFill>
                  <a:schemeClr val="dk1"/>
                </a:solidFill>
                <a:latin typeface="Arimo"/>
                <a:ea typeface="Arimo"/>
                <a:cs typeface="Arimo"/>
                <a:sym typeface="Arimo"/>
              </a:defRPr>
            </a:lvl8pPr>
            <a:lvl9pPr lvl="8" rtl="0">
              <a:spcBef>
                <a:spcPts val="0"/>
              </a:spcBef>
              <a:spcAft>
                <a:spcPts val="0"/>
              </a:spcAft>
              <a:buClr>
                <a:schemeClr val="dk1"/>
              </a:buClr>
              <a:buSzPts val="3000"/>
              <a:buFont typeface="Arimo"/>
              <a:buNone/>
              <a:defRPr sz="3000" b="1">
                <a:solidFill>
                  <a:schemeClr val="dk1"/>
                </a:solidFill>
                <a:latin typeface="Arimo"/>
                <a:ea typeface="Arimo"/>
                <a:cs typeface="Arimo"/>
                <a:sym typeface="Arimo"/>
              </a:defRPr>
            </a:lvl9pPr>
          </a:lstStyle>
          <a:p>
            <a:endParaRPr/>
          </a:p>
        </p:txBody>
      </p:sp>
      <p:sp>
        <p:nvSpPr>
          <p:cNvPr id="7" name="Google Shape;7;p1"/>
          <p:cNvSpPr txBox="1">
            <a:spLocks noGrp="1"/>
          </p:cNvSpPr>
          <p:nvPr>
            <p:ph type="body" idx="1"/>
          </p:nvPr>
        </p:nvSpPr>
        <p:spPr>
          <a:xfrm>
            <a:off x="71505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Kumbh Sans"/>
              <a:buChar char="●"/>
              <a:defRPr>
                <a:solidFill>
                  <a:schemeClr val="lt1"/>
                </a:solidFill>
                <a:latin typeface="Kumbh Sans"/>
                <a:ea typeface="Kumbh Sans"/>
                <a:cs typeface="Kumbh Sans"/>
                <a:sym typeface="Kumbh Sans"/>
              </a:defRPr>
            </a:lvl1pPr>
            <a:lvl2pPr marL="914400" lvl="1" indent="-317500">
              <a:lnSpc>
                <a:spcPct val="100000"/>
              </a:lnSpc>
              <a:spcBef>
                <a:spcPts val="0"/>
              </a:spcBef>
              <a:spcAft>
                <a:spcPts val="0"/>
              </a:spcAft>
              <a:buClr>
                <a:schemeClr val="lt1"/>
              </a:buClr>
              <a:buSzPts val="1400"/>
              <a:buFont typeface="Kumbh Sans"/>
              <a:buChar char="○"/>
              <a:defRPr>
                <a:solidFill>
                  <a:schemeClr val="lt1"/>
                </a:solidFill>
                <a:latin typeface="Kumbh Sans"/>
                <a:ea typeface="Kumbh Sans"/>
                <a:cs typeface="Kumbh Sans"/>
                <a:sym typeface="Kumbh Sans"/>
              </a:defRPr>
            </a:lvl2pPr>
            <a:lvl3pPr marL="1371600" lvl="2" indent="-317500">
              <a:lnSpc>
                <a:spcPct val="100000"/>
              </a:lnSpc>
              <a:spcBef>
                <a:spcPts val="0"/>
              </a:spcBef>
              <a:spcAft>
                <a:spcPts val="0"/>
              </a:spcAft>
              <a:buClr>
                <a:schemeClr val="lt1"/>
              </a:buClr>
              <a:buSzPts val="1400"/>
              <a:buFont typeface="Kumbh Sans"/>
              <a:buChar char="■"/>
              <a:defRPr>
                <a:solidFill>
                  <a:schemeClr val="lt1"/>
                </a:solidFill>
                <a:latin typeface="Kumbh Sans"/>
                <a:ea typeface="Kumbh Sans"/>
                <a:cs typeface="Kumbh Sans"/>
                <a:sym typeface="Kumbh Sans"/>
              </a:defRPr>
            </a:lvl3pPr>
            <a:lvl4pPr marL="1828800" lvl="3" indent="-317500">
              <a:lnSpc>
                <a:spcPct val="100000"/>
              </a:lnSpc>
              <a:spcBef>
                <a:spcPts val="0"/>
              </a:spcBef>
              <a:spcAft>
                <a:spcPts val="0"/>
              </a:spcAft>
              <a:buClr>
                <a:schemeClr val="lt1"/>
              </a:buClr>
              <a:buSzPts val="1400"/>
              <a:buFont typeface="Kumbh Sans"/>
              <a:buChar char="●"/>
              <a:defRPr>
                <a:solidFill>
                  <a:schemeClr val="lt1"/>
                </a:solidFill>
                <a:latin typeface="Kumbh Sans"/>
                <a:ea typeface="Kumbh Sans"/>
                <a:cs typeface="Kumbh Sans"/>
                <a:sym typeface="Kumbh Sans"/>
              </a:defRPr>
            </a:lvl4pPr>
            <a:lvl5pPr marL="2286000" lvl="4" indent="-317500">
              <a:lnSpc>
                <a:spcPct val="100000"/>
              </a:lnSpc>
              <a:spcBef>
                <a:spcPts val="0"/>
              </a:spcBef>
              <a:spcAft>
                <a:spcPts val="0"/>
              </a:spcAft>
              <a:buClr>
                <a:schemeClr val="lt1"/>
              </a:buClr>
              <a:buSzPts val="1400"/>
              <a:buFont typeface="Kumbh Sans"/>
              <a:buChar char="○"/>
              <a:defRPr>
                <a:solidFill>
                  <a:schemeClr val="lt1"/>
                </a:solidFill>
                <a:latin typeface="Kumbh Sans"/>
                <a:ea typeface="Kumbh Sans"/>
                <a:cs typeface="Kumbh Sans"/>
                <a:sym typeface="Kumbh Sans"/>
              </a:defRPr>
            </a:lvl5pPr>
            <a:lvl6pPr marL="2743200" lvl="5" indent="-317500">
              <a:lnSpc>
                <a:spcPct val="100000"/>
              </a:lnSpc>
              <a:spcBef>
                <a:spcPts val="0"/>
              </a:spcBef>
              <a:spcAft>
                <a:spcPts val="0"/>
              </a:spcAft>
              <a:buClr>
                <a:schemeClr val="lt1"/>
              </a:buClr>
              <a:buSzPts val="1400"/>
              <a:buFont typeface="Kumbh Sans"/>
              <a:buChar char="■"/>
              <a:defRPr>
                <a:solidFill>
                  <a:schemeClr val="lt1"/>
                </a:solidFill>
                <a:latin typeface="Kumbh Sans"/>
                <a:ea typeface="Kumbh Sans"/>
                <a:cs typeface="Kumbh Sans"/>
                <a:sym typeface="Kumbh Sans"/>
              </a:defRPr>
            </a:lvl6pPr>
            <a:lvl7pPr marL="3200400" lvl="6" indent="-317500">
              <a:lnSpc>
                <a:spcPct val="100000"/>
              </a:lnSpc>
              <a:spcBef>
                <a:spcPts val="0"/>
              </a:spcBef>
              <a:spcAft>
                <a:spcPts val="0"/>
              </a:spcAft>
              <a:buClr>
                <a:schemeClr val="lt1"/>
              </a:buClr>
              <a:buSzPts val="1400"/>
              <a:buFont typeface="Kumbh Sans"/>
              <a:buChar char="●"/>
              <a:defRPr>
                <a:solidFill>
                  <a:schemeClr val="lt1"/>
                </a:solidFill>
                <a:latin typeface="Kumbh Sans"/>
                <a:ea typeface="Kumbh Sans"/>
                <a:cs typeface="Kumbh Sans"/>
                <a:sym typeface="Kumbh Sans"/>
              </a:defRPr>
            </a:lvl7pPr>
            <a:lvl8pPr marL="3657600" lvl="7" indent="-317500">
              <a:lnSpc>
                <a:spcPct val="100000"/>
              </a:lnSpc>
              <a:spcBef>
                <a:spcPts val="0"/>
              </a:spcBef>
              <a:spcAft>
                <a:spcPts val="0"/>
              </a:spcAft>
              <a:buClr>
                <a:schemeClr val="lt1"/>
              </a:buClr>
              <a:buSzPts val="1400"/>
              <a:buFont typeface="Kumbh Sans"/>
              <a:buChar char="○"/>
              <a:defRPr>
                <a:solidFill>
                  <a:schemeClr val="lt1"/>
                </a:solidFill>
                <a:latin typeface="Kumbh Sans"/>
                <a:ea typeface="Kumbh Sans"/>
                <a:cs typeface="Kumbh Sans"/>
                <a:sym typeface="Kumbh Sans"/>
              </a:defRPr>
            </a:lvl8pPr>
            <a:lvl9pPr marL="4114800" lvl="8" indent="-317500">
              <a:lnSpc>
                <a:spcPct val="100000"/>
              </a:lnSpc>
              <a:spcBef>
                <a:spcPts val="0"/>
              </a:spcBef>
              <a:spcAft>
                <a:spcPts val="0"/>
              </a:spcAft>
              <a:buClr>
                <a:schemeClr val="lt1"/>
              </a:buClr>
              <a:buSzPts val="1400"/>
              <a:buFont typeface="Kumbh Sans"/>
              <a:buChar char="■"/>
              <a:defRPr>
                <a:solidFill>
                  <a:schemeClr val="lt1"/>
                </a:solidFill>
                <a:latin typeface="Kumbh Sans"/>
                <a:ea typeface="Kumbh Sans"/>
                <a:cs typeface="Kumbh Sans"/>
                <a:sym typeface="Kumbh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75" r:id="rId2"/>
    <p:sldLayoutId id="2147483686"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guide id="5" orient="horz" pos="628">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050" y="535000"/>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Arimo"/>
              <a:buNone/>
              <a:defRPr sz="3000" b="1">
                <a:solidFill>
                  <a:schemeClr val="dk1"/>
                </a:solidFill>
                <a:latin typeface="Arimo"/>
                <a:ea typeface="Arimo"/>
                <a:cs typeface="Arimo"/>
                <a:sym typeface="Arimo"/>
              </a:defRPr>
            </a:lvl1pPr>
            <a:lvl2pPr lvl="1" rtl="0">
              <a:spcBef>
                <a:spcPts val="0"/>
              </a:spcBef>
              <a:spcAft>
                <a:spcPts val="0"/>
              </a:spcAft>
              <a:buClr>
                <a:schemeClr val="dk1"/>
              </a:buClr>
              <a:buSzPts val="3000"/>
              <a:buFont typeface="Arimo"/>
              <a:buNone/>
              <a:defRPr sz="3000" b="1">
                <a:solidFill>
                  <a:schemeClr val="dk1"/>
                </a:solidFill>
                <a:latin typeface="Arimo"/>
                <a:ea typeface="Arimo"/>
                <a:cs typeface="Arimo"/>
                <a:sym typeface="Arimo"/>
              </a:defRPr>
            </a:lvl2pPr>
            <a:lvl3pPr lvl="2" rtl="0">
              <a:spcBef>
                <a:spcPts val="0"/>
              </a:spcBef>
              <a:spcAft>
                <a:spcPts val="0"/>
              </a:spcAft>
              <a:buClr>
                <a:schemeClr val="dk1"/>
              </a:buClr>
              <a:buSzPts val="3000"/>
              <a:buFont typeface="Arimo"/>
              <a:buNone/>
              <a:defRPr sz="3000" b="1">
                <a:solidFill>
                  <a:schemeClr val="dk1"/>
                </a:solidFill>
                <a:latin typeface="Arimo"/>
                <a:ea typeface="Arimo"/>
                <a:cs typeface="Arimo"/>
                <a:sym typeface="Arimo"/>
              </a:defRPr>
            </a:lvl3pPr>
            <a:lvl4pPr lvl="3" rtl="0">
              <a:spcBef>
                <a:spcPts val="0"/>
              </a:spcBef>
              <a:spcAft>
                <a:spcPts val="0"/>
              </a:spcAft>
              <a:buClr>
                <a:schemeClr val="dk1"/>
              </a:buClr>
              <a:buSzPts val="3000"/>
              <a:buFont typeface="Arimo"/>
              <a:buNone/>
              <a:defRPr sz="3000" b="1">
                <a:solidFill>
                  <a:schemeClr val="dk1"/>
                </a:solidFill>
                <a:latin typeface="Arimo"/>
                <a:ea typeface="Arimo"/>
                <a:cs typeface="Arimo"/>
                <a:sym typeface="Arimo"/>
              </a:defRPr>
            </a:lvl4pPr>
            <a:lvl5pPr lvl="4" rtl="0">
              <a:spcBef>
                <a:spcPts val="0"/>
              </a:spcBef>
              <a:spcAft>
                <a:spcPts val="0"/>
              </a:spcAft>
              <a:buClr>
                <a:schemeClr val="dk1"/>
              </a:buClr>
              <a:buSzPts val="3000"/>
              <a:buFont typeface="Arimo"/>
              <a:buNone/>
              <a:defRPr sz="3000" b="1">
                <a:solidFill>
                  <a:schemeClr val="dk1"/>
                </a:solidFill>
                <a:latin typeface="Arimo"/>
                <a:ea typeface="Arimo"/>
                <a:cs typeface="Arimo"/>
                <a:sym typeface="Arimo"/>
              </a:defRPr>
            </a:lvl5pPr>
            <a:lvl6pPr lvl="5" rtl="0">
              <a:spcBef>
                <a:spcPts val="0"/>
              </a:spcBef>
              <a:spcAft>
                <a:spcPts val="0"/>
              </a:spcAft>
              <a:buClr>
                <a:schemeClr val="dk1"/>
              </a:buClr>
              <a:buSzPts val="3000"/>
              <a:buFont typeface="Arimo"/>
              <a:buNone/>
              <a:defRPr sz="3000" b="1">
                <a:solidFill>
                  <a:schemeClr val="dk1"/>
                </a:solidFill>
                <a:latin typeface="Arimo"/>
                <a:ea typeface="Arimo"/>
                <a:cs typeface="Arimo"/>
                <a:sym typeface="Arimo"/>
              </a:defRPr>
            </a:lvl6pPr>
            <a:lvl7pPr lvl="6" rtl="0">
              <a:spcBef>
                <a:spcPts val="0"/>
              </a:spcBef>
              <a:spcAft>
                <a:spcPts val="0"/>
              </a:spcAft>
              <a:buClr>
                <a:schemeClr val="dk1"/>
              </a:buClr>
              <a:buSzPts val="3000"/>
              <a:buFont typeface="Arimo"/>
              <a:buNone/>
              <a:defRPr sz="3000" b="1">
                <a:solidFill>
                  <a:schemeClr val="dk1"/>
                </a:solidFill>
                <a:latin typeface="Arimo"/>
                <a:ea typeface="Arimo"/>
                <a:cs typeface="Arimo"/>
                <a:sym typeface="Arimo"/>
              </a:defRPr>
            </a:lvl7pPr>
            <a:lvl8pPr lvl="7" rtl="0">
              <a:spcBef>
                <a:spcPts val="0"/>
              </a:spcBef>
              <a:spcAft>
                <a:spcPts val="0"/>
              </a:spcAft>
              <a:buClr>
                <a:schemeClr val="dk1"/>
              </a:buClr>
              <a:buSzPts val="3000"/>
              <a:buFont typeface="Arimo"/>
              <a:buNone/>
              <a:defRPr sz="3000" b="1">
                <a:solidFill>
                  <a:schemeClr val="dk1"/>
                </a:solidFill>
                <a:latin typeface="Arimo"/>
                <a:ea typeface="Arimo"/>
                <a:cs typeface="Arimo"/>
                <a:sym typeface="Arimo"/>
              </a:defRPr>
            </a:lvl8pPr>
            <a:lvl9pPr lvl="8" rtl="0">
              <a:spcBef>
                <a:spcPts val="0"/>
              </a:spcBef>
              <a:spcAft>
                <a:spcPts val="0"/>
              </a:spcAft>
              <a:buClr>
                <a:schemeClr val="dk1"/>
              </a:buClr>
              <a:buSzPts val="3000"/>
              <a:buFont typeface="Arimo"/>
              <a:buNone/>
              <a:defRPr sz="3000" b="1">
                <a:solidFill>
                  <a:schemeClr val="dk1"/>
                </a:solidFill>
                <a:latin typeface="Arimo"/>
                <a:ea typeface="Arimo"/>
                <a:cs typeface="Arimo"/>
                <a:sym typeface="Arimo"/>
              </a:defRPr>
            </a:lvl9pPr>
          </a:lstStyle>
          <a:p>
            <a:endParaRPr/>
          </a:p>
        </p:txBody>
      </p:sp>
      <p:sp>
        <p:nvSpPr>
          <p:cNvPr id="7" name="Google Shape;7;p1"/>
          <p:cNvSpPr txBox="1">
            <a:spLocks noGrp="1"/>
          </p:cNvSpPr>
          <p:nvPr>
            <p:ph type="body" idx="1"/>
          </p:nvPr>
        </p:nvSpPr>
        <p:spPr>
          <a:xfrm>
            <a:off x="71505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Kumbh Sans"/>
              <a:buChar char="●"/>
              <a:defRPr>
                <a:solidFill>
                  <a:schemeClr val="lt1"/>
                </a:solidFill>
                <a:latin typeface="Kumbh Sans"/>
                <a:ea typeface="Kumbh Sans"/>
                <a:cs typeface="Kumbh Sans"/>
                <a:sym typeface="Kumbh Sans"/>
              </a:defRPr>
            </a:lvl1pPr>
            <a:lvl2pPr marL="914400" lvl="1" indent="-317500">
              <a:lnSpc>
                <a:spcPct val="100000"/>
              </a:lnSpc>
              <a:spcBef>
                <a:spcPts val="0"/>
              </a:spcBef>
              <a:spcAft>
                <a:spcPts val="0"/>
              </a:spcAft>
              <a:buClr>
                <a:schemeClr val="lt1"/>
              </a:buClr>
              <a:buSzPts val="1400"/>
              <a:buFont typeface="Kumbh Sans"/>
              <a:buChar char="○"/>
              <a:defRPr>
                <a:solidFill>
                  <a:schemeClr val="lt1"/>
                </a:solidFill>
                <a:latin typeface="Kumbh Sans"/>
                <a:ea typeface="Kumbh Sans"/>
                <a:cs typeface="Kumbh Sans"/>
                <a:sym typeface="Kumbh Sans"/>
              </a:defRPr>
            </a:lvl2pPr>
            <a:lvl3pPr marL="1371600" lvl="2" indent="-317500">
              <a:lnSpc>
                <a:spcPct val="100000"/>
              </a:lnSpc>
              <a:spcBef>
                <a:spcPts val="0"/>
              </a:spcBef>
              <a:spcAft>
                <a:spcPts val="0"/>
              </a:spcAft>
              <a:buClr>
                <a:schemeClr val="lt1"/>
              </a:buClr>
              <a:buSzPts val="1400"/>
              <a:buFont typeface="Kumbh Sans"/>
              <a:buChar char="■"/>
              <a:defRPr>
                <a:solidFill>
                  <a:schemeClr val="lt1"/>
                </a:solidFill>
                <a:latin typeface="Kumbh Sans"/>
                <a:ea typeface="Kumbh Sans"/>
                <a:cs typeface="Kumbh Sans"/>
                <a:sym typeface="Kumbh Sans"/>
              </a:defRPr>
            </a:lvl3pPr>
            <a:lvl4pPr marL="1828800" lvl="3" indent="-317500">
              <a:lnSpc>
                <a:spcPct val="100000"/>
              </a:lnSpc>
              <a:spcBef>
                <a:spcPts val="0"/>
              </a:spcBef>
              <a:spcAft>
                <a:spcPts val="0"/>
              </a:spcAft>
              <a:buClr>
                <a:schemeClr val="lt1"/>
              </a:buClr>
              <a:buSzPts val="1400"/>
              <a:buFont typeface="Kumbh Sans"/>
              <a:buChar char="●"/>
              <a:defRPr>
                <a:solidFill>
                  <a:schemeClr val="lt1"/>
                </a:solidFill>
                <a:latin typeface="Kumbh Sans"/>
                <a:ea typeface="Kumbh Sans"/>
                <a:cs typeface="Kumbh Sans"/>
                <a:sym typeface="Kumbh Sans"/>
              </a:defRPr>
            </a:lvl4pPr>
            <a:lvl5pPr marL="2286000" lvl="4" indent="-317500">
              <a:lnSpc>
                <a:spcPct val="100000"/>
              </a:lnSpc>
              <a:spcBef>
                <a:spcPts val="0"/>
              </a:spcBef>
              <a:spcAft>
                <a:spcPts val="0"/>
              </a:spcAft>
              <a:buClr>
                <a:schemeClr val="lt1"/>
              </a:buClr>
              <a:buSzPts val="1400"/>
              <a:buFont typeface="Kumbh Sans"/>
              <a:buChar char="○"/>
              <a:defRPr>
                <a:solidFill>
                  <a:schemeClr val="lt1"/>
                </a:solidFill>
                <a:latin typeface="Kumbh Sans"/>
                <a:ea typeface="Kumbh Sans"/>
                <a:cs typeface="Kumbh Sans"/>
                <a:sym typeface="Kumbh Sans"/>
              </a:defRPr>
            </a:lvl5pPr>
            <a:lvl6pPr marL="2743200" lvl="5" indent="-317500">
              <a:lnSpc>
                <a:spcPct val="100000"/>
              </a:lnSpc>
              <a:spcBef>
                <a:spcPts val="0"/>
              </a:spcBef>
              <a:spcAft>
                <a:spcPts val="0"/>
              </a:spcAft>
              <a:buClr>
                <a:schemeClr val="lt1"/>
              </a:buClr>
              <a:buSzPts val="1400"/>
              <a:buFont typeface="Kumbh Sans"/>
              <a:buChar char="■"/>
              <a:defRPr>
                <a:solidFill>
                  <a:schemeClr val="lt1"/>
                </a:solidFill>
                <a:latin typeface="Kumbh Sans"/>
                <a:ea typeface="Kumbh Sans"/>
                <a:cs typeface="Kumbh Sans"/>
                <a:sym typeface="Kumbh Sans"/>
              </a:defRPr>
            </a:lvl6pPr>
            <a:lvl7pPr marL="3200400" lvl="6" indent="-317500">
              <a:lnSpc>
                <a:spcPct val="100000"/>
              </a:lnSpc>
              <a:spcBef>
                <a:spcPts val="0"/>
              </a:spcBef>
              <a:spcAft>
                <a:spcPts val="0"/>
              </a:spcAft>
              <a:buClr>
                <a:schemeClr val="lt1"/>
              </a:buClr>
              <a:buSzPts val="1400"/>
              <a:buFont typeface="Kumbh Sans"/>
              <a:buChar char="●"/>
              <a:defRPr>
                <a:solidFill>
                  <a:schemeClr val="lt1"/>
                </a:solidFill>
                <a:latin typeface="Kumbh Sans"/>
                <a:ea typeface="Kumbh Sans"/>
                <a:cs typeface="Kumbh Sans"/>
                <a:sym typeface="Kumbh Sans"/>
              </a:defRPr>
            </a:lvl7pPr>
            <a:lvl8pPr marL="3657600" lvl="7" indent="-317500">
              <a:lnSpc>
                <a:spcPct val="100000"/>
              </a:lnSpc>
              <a:spcBef>
                <a:spcPts val="0"/>
              </a:spcBef>
              <a:spcAft>
                <a:spcPts val="0"/>
              </a:spcAft>
              <a:buClr>
                <a:schemeClr val="lt1"/>
              </a:buClr>
              <a:buSzPts val="1400"/>
              <a:buFont typeface="Kumbh Sans"/>
              <a:buChar char="○"/>
              <a:defRPr>
                <a:solidFill>
                  <a:schemeClr val="lt1"/>
                </a:solidFill>
                <a:latin typeface="Kumbh Sans"/>
                <a:ea typeface="Kumbh Sans"/>
                <a:cs typeface="Kumbh Sans"/>
                <a:sym typeface="Kumbh Sans"/>
              </a:defRPr>
            </a:lvl8pPr>
            <a:lvl9pPr marL="4114800" lvl="8" indent="-317500">
              <a:lnSpc>
                <a:spcPct val="100000"/>
              </a:lnSpc>
              <a:spcBef>
                <a:spcPts val="0"/>
              </a:spcBef>
              <a:spcAft>
                <a:spcPts val="0"/>
              </a:spcAft>
              <a:buClr>
                <a:schemeClr val="lt1"/>
              </a:buClr>
              <a:buSzPts val="1400"/>
              <a:buFont typeface="Kumbh Sans"/>
              <a:buChar char="■"/>
              <a:defRPr>
                <a:solidFill>
                  <a:schemeClr val="lt1"/>
                </a:solidFill>
                <a:latin typeface="Kumbh Sans"/>
                <a:ea typeface="Kumbh Sans"/>
                <a:cs typeface="Kumbh Sans"/>
                <a:sym typeface="Kumbh Sans"/>
              </a:defRPr>
            </a:lvl9pPr>
          </a:lstStyle>
          <a:p>
            <a:endParaRPr/>
          </a:p>
        </p:txBody>
      </p:sp>
    </p:spTree>
    <p:extLst>
      <p:ext uri="{BB962C8B-B14F-4D97-AF65-F5344CB8AC3E}">
        <p14:creationId xmlns:p14="http://schemas.microsoft.com/office/powerpoint/2010/main" val="87655721"/>
      </p:ext>
    </p:extLst>
  </p:cSld>
  <p:clrMap bg1="lt1" tx1="dk1" bg2="dk2" tx2="lt2" accent1="accent1" accent2="accent2" accent3="accent3" accent4="accent4" accent5="accent5" accent6="accent6" hlink="hlink" folHlink="folHlink"/>
  <p:sldLayoutIdLst>
    <p:sldLayoutId id="2147483677" r:id="rId1"/>
    <p:sldLayoutId id="2147483679" r:id="rId2"/>
    <p:sldLayoutId id="2147483683" r:id="rId3"/>
    <p:sldLayoutId id="2147483684"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guide id="5" orient="horz" pos="628">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s://www.sciencedirect.com/referencework/9780080449104/international-encyclopedia-of-human-geography"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87"/>
        <p:cNvGrpSpPr/>
        <p:nvPr/>
      </p:nvGrpSpPr>
      <p:grpSpPr>
        <a:xfrm>
          <a:off x="0" y="0"/>
          <a:ext cx="0" cy="0"/>
          <a:chOff x="0" y="0"/>
          <a:chExt cx="0" cy="0"/>
        </a:xfrm>
      </p:grpSpPr>
      <p:sp>
        <p:nvSpPr>
          <p:cNvPr id="188" name="Google Shape;188;p29"/>
          <p:cNvSpPr/>
          <p:nvPr/>
        </p:nvSpPr>
        <p:spPr>
          <a:xfrm rot="5400000">
            <a:off x="6571314" y="2415936"/>
            <a:ext cx="4048046" cy="325724"/>
          </a:xfrm>
          <a:prstGeom prst="rect">
            <a:avLst/>
          </a:prstGeom>
        </p:spPr>
        <p:txBody>
          <a:bodyPr>
            <a:prstTxWarp prst="textPlain">
              <a:avLst/>
            </a:prstTxWarp>
          </a:bodyPr>
          <a:lstStyle/>
          <a:p>
            <a:pPr lvl="0" algn="ctr"/>
            <a:r>
              <a:rPr lang="el-GR" dirty="0">
                <a:ln w="0"/>
                <a:solidFill>
                  <a:schemeClr val="accent1"/>
                </a:solidFill>
                <a:effectLst>
                  <a:outerShdw blurRad="38100" dist="25400" dir="5400000" algn="ctr" rotWithShape="0">
                    <a:srgbClr val="6E747A">
                      <a:alpha val="43000"/>
                    </a:srgbClr>
                  </a:outerShdw>
                </a:effectLst>
                <a:latin typeface="Arimo"/>
              </a:rPr>
              <a:t>ΠΟΛΙΤΙΣΜΙΚΕΣ ΔΙΑΤΡΟΦΙΚΕΣ ΣΥΝΥΘΕΙΕΣ</a:t>
            </a:r>
            <a:endParaRPr i="0" dirty="0">
              <a:ln w="0"/>
              <a:solidFill>
                <a:schemeClr val="accent1"/>
              </a:solidFill>
              <a:effectLst>
                <a:outerShdw blurRad="38100" dist="25400" dir="5400000" algn="ctr" rotWithShape="0">
                  <a:srgbClr val="6E747A">
                    <a:alpha val="43000"/>
                  </a:srgbClr>
                </a:outerShdw>
              </a:effectLst>
              <a:latin typeface="Arimo"/>
            </a:endParaRPr>
          </a:p>
        </p:txBody>
      </p:sp>
      <p:grpSp>
        <p:nvGrpSpPr>
          <p:cNvPr id="189" name="Google Shape;189;p29"/>
          <p:cNvGrpSpPr/>
          <p:nvPr/>
        </p:nvGrpSpPr>
        <p:grpSpPr>
          <a:xfrm>
            <a:off x="0" y="0"/>
            <a:ext cx="8419800" cy="4607500"/>
            <a:chOff x="0" y="0"/>
            <a:chExt cx="8419800" cy="4607500"/>
          </a:xfrm>
        </p:grpSpPr>
        <p:sp>
          <p:nvSpPr>
            <p:cNvPr id="190" name="Google Shape;190;p29"/>
            <p:cNvSpPr/>
            <p:nvPr/>
          </p:nvSpPr>
          <p:spPr>
            <a:xfrm>
              <a:off x="724200" y="536000"/>
              <a:ext cx="7695600" cy="4063200"/>
            </a:xfrm>
            <a:prstGeom prst="rect">
              <a:avLst/>
            </a:prstGeom>
            <a:solidFill>
              <a:srgbClr val="FFFFFF"/>
            </a:solidFill>
            <a:ln>
              <a:noFill/>
            </a:ln>
            <a:effectLst>
              <a:outerShdw blurRad="428625"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9"/>
            <p:cNvSpPr/>
            <p:nvPr/>
          </p:nvSpPr>
          <p:spPr>
            <a:xfrm>
              <a:off x="0" y="0"/>
              <a:ext cx="1660500" cy="1660500"/>
            </a:xfrm>
            <a:prstGeom prst="rect">
              <a:avLst/>
            </a:prstGeom>
            <a:solidFill>
              <a:srgbClr val="6E6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9"/>
            <p:cNvSpPr/>
            <p:nvPr/>
          </p:nvSpPr>
          <p:spPr>
            <a:xfrm>
              <a:off x="8021100" y="1510350"/>
              <a:ext cx="398700" cy="1660500"/>
            </a:xfrm>
            <a:prstGeom prst="rect">
              <a:avLst/>
            </a:prstGeom>
            <a:solidFill>
              <a:srgbClr val="C24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9"/>
            <p:cNvSpPr/>
            <p:nvPr/>
          </p:nvSpPr>
          <p:spPr>
            <a:xfrm>
              <a:off x="724200" y="4198000"/>
              <a:ext cx="398700" cy="409500"/>
            </a:xfrm>
            <a:prstGeom prst="rect">
              <a:avLst/>
            </a:prstGeom>
            <a:solidFill>
              <a:srgbClr val="6E6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 name="Google Shape;194;p29"/>
          <p:cNvSpPr txBox="1">
            <a:spLocks noGrp="1"/>
          </p:cNvSpPr>
          <p:nvPr>
            <p:ph type="ctrTitle"/>
          </p:nvPr>
        </p:nvSpPr>
        <p:spPr>
          <a:xfrm>
            <a:off x="1606404" y="1591316"/>
            <a:ext cx="6229815" cy="1344295"/>
          </a:xfrm>
          <a:prstGeom prst="rect">
            <a:avLst/>
          </a:prstGeom>
        </p:spPr>
        <p:txBody>
          <a:bodyPr spcFirstLastPara="1" wrap="square" lIns="91425" tIns="91425" rIns="91425" bIns="91425" anchor="t" anchorCtr="0">
            <a:noAutofit/>
          </a:bodyPr>
          <a:lstStyle/>
          <a:p>
            <a:pPr algn="ctr"/>
            <a:r>
              <a:rPr lang="el-GR" sz="3000" dirty="0">
                <a:solidFill>
                  <a:srgbClr val="000000"/>
                </a:solidFill>
                <a:latin typeface="WGPDOY+PFLithoText-Bold"/>
              </a:rPr>
              <a:t>Πράσινη επανάσταση </a:t>
            </a:r>
            <a:br>
              <a:rPr lang="el-GR" sz="3000" dirty="0">
                <a:solidFill>
                  <a:srgbClr val="000000"/>
                </a:solidFill>
                <a:latin typeface="WGPDOY+PFLithoText-Bold"/>
              </a:rPr>
            </a:br>
            <a:r>
              <a:rPr lang="en-US" sz="3000" b="0" dirty="0">
                <a:solidFill>
                  <a:srgbClr val="00B050"/>
                </a:solidFill>
                <a:latin typeface="WGPDOY+PFLithoText-Bold"/>
              </a:rPr>
              <a:t>(Green revolution)</a:t>
            </a:r>
            <a:br>
              <a:rPr lang="el-GR" sz="3000" b="0" dirty="0">
                <a:solidFill>
                  <a:srgbClr val="00B050"/>
                </a:solidFill>
                <a:latin typeface="WGPDOY+PFLithoText-Bold"/>
              </a:rPr>
            </a:br>
            <a:r>
              <a:rPr lang="el-GR" sz="3000" dirty="0">
                <a:solidFill>
                  <a:schemeClr val="tx1"/>
                </a:solidFill>
                <a:latin typeface="WGPDOY+PFLithoText-Bold"/>
              </a:rPr>
              <a:t>ή </a:t>
            </a:r>
            <a:br>
              <a:rPr lang="el-GR" sz="3000" dirty="0">
                <a:solidFill>
                  <a:schemeClr val="tx1"/>
                </a:solidFill>
                <a:latin typeface="WGPDOY+PFLithoText-Bold"/>
              </a:rPr>
            </a:br>
            <a:r>
              <a:rPr lang="el-GR" sz="3000" dirty="0">
                <a:solidFill>
                  <a:schemeClr val="tx1"/>
                </a:solidFill>
                <a:latin typeface="WGPDOY+PFLithoText-Bold"/>
              </a:rPr>
              <a:t>Τρίτη αγροτική επανάσταση</a:t>
            </a:r>
            <a:br>
              <a:rPr lang="el-GR" sz="3000" dirty="0">
                <a:solidFill>
                  <a:schemeClr val="tx1"/>
                </a:solidFill>
                <a:latin typeface="WGPDOY+PFLithoText-Bold"/>
              </a:rPr>
            </a:br>
            <a:r>
              <a:rPr lang="el-GR" sz="3000" b="0" dirty="0">
                <a:solidFill>
                  <a:srgbClr val="00B050"/>
                </a:solidFill>
                <a:latin typeface="WGPDOY+PFLithoText-Bold"/>
              </a:rPr>
              <a:t>(</a:t>
            </a:r>
            <a:r>
              <a:rPr lang="en-US" sz="3000" b="0" dirty="0">
                <a:solidFill>
                  <a:srgbClr val="00B050"/>
                </a:solidFill>
                <a:latin typeface="WGPDOY+PFLithoText-Bold"/>
              </a:rPr>
              <a:t>Third agricultural revolution)</a:t>
            </a:r>
            <a:br>
              <a:rPr lang="en-US" sz="3000" b="1" i="0" u="none" strike="noStrike" baseline="0" dirty="0">
                <a:solidFill>
                  <a:srgbClr val="00B050"/>
                </a:solidFill>
                <a:latin typeface="WGPDOY+PFLithoText-Bold"/>
              </a:rPr>
            </a:br>
            <a:endParaRPr lang="el-GR" sz="3000" i="1" dirty="0">
              <a:solidFill>
                <a:srgbClr val="00B050"/>
              </a:solidFill>
            </a:endParaRPr>
          </a:p>
        </p:txBody>
      </p:sp>
      <p:sp>
        <p:nvSpPr>
          <p:cNvPr id="195" name="Google Shape;195;p29"/>
          <p:cNvSpPr txBox="1">
            <a:spLocks noGrp="1"/>
          </p:cNvSpPr>
          <p:nvPr>
            <p:ph type="subTitle" idx="1"/>
          </p:nvPr>
        </p:nvSpPr>
        <p:spPr>
          <a:xfrm>
            <a:off x="1296252" y="3962772"/>
            <a:ext cx="4603200" cy="40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dirty="0"/>
              <a:t>Ευαγγελία </a:t>
            </a:r>
            <a:r>
              <a:rPr lang="el-GR" dirty="0" err="1"/>
              <a:t>Φάππα</a:t>
            </a:r>
            <a:endParaRPr lang="el-GR" dirty="0"/>
          </a:p>
          <a:p>
            <a:pPr marL="0" lvl="0" indent="0" algn="l" rtl="0">
              <a:spcBef>
                <a:spcPts val="0"/>
              </a:spcBef>
              <a:spcAft>
                <a:spcPts val="0"/>
              </a:spcAft>
              <a:buNone/>
            </a:pPr>
            <a:r>
              <a:rPr lang="el-GR" dirty="0"/>
              <a:t>Διαιτολόγος – Διατροφολόγος, </a:t>
            </a:r>
            <a:r>
              <a:rPr lang="en-US" dirty="0"/>
              <a:t>PhD</a:t>
            </a:r>
            <a:endParaRPr dirty="0"/>
          </a:p>
        </p:txBody>
      </p:sp>
      <p:pic>
        <p:nvPicPr>
          <p:cNvPr id="3" name="Picture 2">
            <a:extLst>
              <a:ext uri="{FF2B5EF4-FFF2-40B4-BE49-F238E27FC236}">
                <a16:creationId xmlns:a16="http://schemas.microsoft.com/office/drawing/2014/main" id="{99344636-4B8E-7F0C-5567-01F19A923687}"/>
              </a:ext>
            </a:extLst>
          </p:cNvPr>
          <p:cNvPicPr>
            <a:picLocks noChangeAspect="1"/>
          </p:cNvPicPr>
          <p:nvPr/>
        </p:nvPicPr>
        <p:blipFill>
          <a:blip r:embed="rId3"/>
          <a:stretch>
            <a:fillRect/>
          </a:stretch>
        </p:blipFill>
        <p:spPr>
          <a:xfrm>
            <a:off x="1656154" y="559835"/>
            <a:ext cx="834887" cy="846171"/>
          </a:xfrm>
          <a:prstGeom prst="rect">
            <a:avLst/>
          </a:prstGeom>
          <a:solidFill>
            <a:schemeClr val="bg1"/>
          </a:solidFill>
        </p:spPr>
      </p:pic>
      <p:sp>
        <p:nvSpPr>
          <p:cNvPr id="4" name="TextBox 3">
            <a:extLst>
              <a:ext uri="{FF2B5EF4-FFF2-40B4-BE49-F238E27FC236}">
                <a16:creationId xmlns:a16="http://schemas.microsoft.com/office/drawing/2014/main" id="{6BC0838A-F093-1D75-2985-F3C3DAC89748}"/>
              </a:ext>
            </a:extLst>
          </p:cNvPr>
          <p:cNvSpPr txBox="1"/>
          <p:nvPr/>
        </p:nvSpPr>
        <p:spPr>
          <a:xfrm>
            <a:off x="2472428" y="721310"/>
            <a:ext cx="4504102" cy="523220"/>
          </a:xfrm>
          <a:prstGeom prst="rect">
            <a:avLst/>
          </a:prstGeom>
          <a:noFill/>
        </p:spPr>
        <p:txBody>
          <a:bodyPr wrap="square" rtlCol="0">
            <a:spAutoFit/>
          </a:bodyPr>
          <a:lstStyle/>
          <a:p>
            <a:r>
              <a:rPr lang="el-GR" sz="1400" dirty="0"/>
              <a:t>ΤΜΗΜΑ ΕΠΙΣΤΗΜΗΣ </a:t>
            </a:r>
          </a:p>
          <a:p>
            <a:r>
              <a:rPr lang="el-GR" sz="1400" dirty="0"/>
              <a:t>ΔΙΑΤΡΟΦΗΣ ΚΑΙ ΔΙΑΙΤΟΛΟΓΙΑΣ</a:t>
            </a:r>
            <a:endParaRPr lang="en-US" sz="1400" dirty="0"/>
          </a:p>
        </p:txBody>
      </p:sp>
      <p:sp>
        <p:nvSpPr>
          <p:cNvPr id="6" name="TextBox 5">
            <a:extLst>
              <a:ext uri="{FF2B5EF4-FFF2-40B4-BE49-F238E27FC236}">
                <a16:creationId xmlns:a16="http://schemas.microsoft.com/office/drawing/2014/main" id="{7E589AE8-5646-4967-75FC-EF18D9C962BA}"/>
              </a:ext>
            </a:extLst>
          </p:cNvPr>
          <p:cNvSpPr txBox="1"/>
          <p:nvPr/>
        </p:nvSpPr>
        <p:spPr>
          <a:xfrm>
            <a:off x="7252639" y="4291423"/>
            <a:ext cx="1167161" cy="307777"/>
          </a:xfrm>
          <a:prstGeom prst="rect">
            <a:avLst/>
          </a:prstGeom>
          <a:noFill/>
        </p:spPr>
        <p:txBody>
          <a:bodyPr wrap="square" rtlCol="0">
            <a:spAutoFit/>
          </a:bodyPr>
          <a:lstStyle/>
          <a:p>
            <a:pPr algn="r"/>
            <a:r>
              <a:rPr lang="el-GR" dirty="0"/>
              <a:t>2022 - 2023</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E47335-2D69-CA7B-A13C-872C5BB098C4}"/>
              </a:ext>
            </a:extLst>
          </p:cNvPr>
          <p:cNvSpPr txBox="1"/>
          <p:nvPr/>
        </p:nvSpPr>
        <p:spPr>
          <a:xfrm>
            <a:off x="890065" y="1278170"/>
            <a:ext cx="7213155" cy="3293209"/>
          </a:xfrm>
          <a:prstGeom prst="rect">
            <a:avLst/>
          </a:prstGeom>
          <a:noFill/>
        </p:spPr>
        <p:txBody>
          <a:bodyPr wrap="square">
            <a:spAutoFit/>
          </a:bodyPr>
          <a:lstStyle/>
          <a:p>
            <a:pPr algn="just" fontAlgn="base"/>
            <a:r>
              <a:rPr lang="en-US" sz="1600" dirty="0">
                <a:solidFill>
                  <a:schemeClr val="tx1"/>
                </a:solidFill>
                <a:latin typeface="+mj-lt"/>
              </a:rPr>
              <a:t>Z</a:t>
            </a:r>
            <a:r>
              <a:rPr lang="el-GR" sz="1600" b="0" i="0" dirty="0" err="1">
                <a:solidFill>
                  <a:schemeClr val="tx1"/>
                </a:solidFill>
                <a:effectLst/>
                <a:latin typeface="+mj-lt"/>
              </a:rPr>
              <a:t>ημιές</a:t>
            </a:r>
            <a:r>
              <a:rPr lang="el-GR" sz="1600" b="0" i="0" dirty="0">
                <a:solidFill>
                  <a:schemeClr val="tx1"/>
                </a:solidFill>
                <a:effectLst/>
                <a:latin typeface="+mj-lt"/>
              </a:rPr>
              <a:t> της </a:t>
            </a:r>
            <a:r>
              <a:rPr lang="el-GR" sz="1600" b="0" i="0" dirty="0" err="1">
                <a:solidFill>
                  <a:schemeClr val="tx1"/>
                </a:solidFill>
                <a:effectLst/>
                <a:latin typeface="+mj-lt"/>
              </a:rPr>
              <a:t>αλάτωσης</a:t>
            </a:r>
            <a:r>
              <a:rPr lang="el-GR" sz="1600" b="0" i="0" dirty="0">
                <a:solidFill>
                  <a:schemeClr val="tx1"/>
                </a:solidFill>
                <a:effectLst/>
                <a:latin typeface="+mj-lt"/>
              </a:rPr>
              <a:t> στη γεωργία</a:t>
            </a:r>
            <a:r>
              <a:rPr lang="en-US" sz="1600" dirty="0">
                <a:solidFill>
                  <a:schemeClr val="tx1"/>
                </a:solidFill>
                <a:latin typeface="+mj-lt"/>
              </a:rPr>
              <a:t>:</a:t>
            </a:r>
          </a:p>
          <a:p>
            <a:pPr marL="285750" indent="-285750" algn="just" fontAlgn="base">
              <a:buFont typeface="Wingdings" panose="05000000000000000000" pitchFamily="2" charset="2"/>
              <a:buChar char="Ø"/>
            </a:pPr>
            <a:r>
              <a:rPr lang="el-GR" sz="1600" b="0" i="0" dirty="0">
                <a:solidFill>
                  <a:schemeClr val="tx1"/>
                </a:solidFill>
                <a:effectLst/>
                <a:latin typeface="+mj-lt"/>
              </a:rPr>
              <a:t>Δυσκολεύει (λόγω της αλλαγής της </a:t>
            </a:r>
            <a:r>
              <a:rPr lang="el-GR" sz="1600" b="0" i="0" dirty="0" err="1">
                <a:solidFill>
                  <a:schemeClr val="tx1"/>
                </a:solidFill>
                <a:effectLst/>
                <a:latin typeface="+mj-lt"/>
              </a:rPr>
              <a:t>οσμωτικής</a:t>
            </a:r>
            <a:r>
              <a:rPr lang="el-GR" sz="1600" b="0" i="0" dirty="0">
                <a:solidFill>
                  <a:schemeClr val="tx1"/>
                </a:solidFill>
                <a:effectLst/>
                <a:latin typeface="+mj-lt"/>
              </a:rPr>
              <a:t> πίεσης) την απορρόφηση του νερού από τις ρίζες των φυτών, άρα και των θρεπτικών ουσιών που αυτό περιέχει. </a:t>
            </a:r>
            <a:endParaRPr lang="en-US" sz="1600" b="0" i="0" dirty="0">
              <a:solidFill>
                <a:schemeClr val="tx1"/>
              </a:solidFill>
              <a:effectLst/>
              <a:latin typeface="+mj-lt"/>
            </a:endParaRPr>
          </a:p>
          <a:p>
            <a:pPr marL="285750" indent="-285750" algn="just" fontAlgn="base">
              <a:buFont typeface="Wingdings" panose="05000000000000000000" pitchFamily="2" charset="2"/>
              <a:buChar char="Ø"/>
            </a:pPr>
            <a:r>
              <a:rPr lang="en-US" sz="1600" dirty="0">
                <a:solidFill>
                  <a:schemeClr val="tx1"/>
                </a:solidFill>
                <a:latin typeface="+mj-lt"/>
              </a:rPr>
              <a:t>K</a:t>
            </a:r>
            <a:r>
              <a:rPr lang="el-GR" sz="1600" b="0" i="0" dirty="0" err="1">
                <a:solidFill>
                  <a:schemeClr val="tx1"/>
                </a:solidFill>
                <a:effectLst/>
                <a:latin typeface="+mj-lt"/>
              </a:rPr>
              <a:t>άποια</a:t>
            </a:r>
            <a:r>
              <a:rPr lang="el-GR" sz="1600" b="0" i="0" dirty="0">
                <a:solidFill>
                  <a:schemeClr val="tx1"/>
                </a:solidFill>
                <a:effectLst/>
                <a:latin typeface="+mj-lt"/>
              </a:rPr>
              <a:t> στοιχεία (π.χ. το χλώριο, ιδιαίτερα προβληματική περίπτωση σε παραθαλάσσιες περιοχές) είναι απ’ ευθείας τοξικά για τα φυτά.</a:t>
            </a:r>
          </a:p>
          <a:p>
            <a:pPr algn="just" fontAlgn="base"/>
            <a:endParaRPr lang="el-GR" sz="1600" dirty="0">
              <a:solidFill>
                <a:schemeClr val="tx1"/>
              </a:solidFill>
              <a:latin typeface="+mj-lt"/>
            </a:endParaRPr>
          </a:p>
          <a:p>
            <a:pPr algn="just" fontAlgn="base"/>
            <a:r>
              <a:rPr lang="el-GR" sz="1600" b="0" i="0" dirty="0">
                <a:solidFill>
                  <a:schemeClr val="tx1"/>
                </a:solidFill>
                <a:effectLst/>
                <a:latin typeface="+mj-lt"/>
              </a:rPr>
              <a:t>Έμμεσες επιπτώσεις:</a:t>
            </a:r>
          </a:p>
          <a:p>
            <a:pPr marL="285750" indent="-285750" algn="just" fontAlgn="base">
              <a:buFont typeface="Wingdings" panose="05000000000000000000" pitchFamily="2" charset="2"/>
              <a:buChar char="Ø"/>
            </a:pPr>
            <a:r>
              <a:rPr lang="el-GR" sz="1600" b="0" i="0" dirty="0">
                <a:solidFill>
                  <a:schemeClr val="tx1"/>
                </a:solidFill>
                <a:effectLst/>
                <a:latin typeface="+mj-lt"/>
              </a:rPr>
              <a:t>Η επιβάρυνση π.χ. με νάτριο έχει την ιδιαιτερότητα του να αποσταθεροποιεί την εδαφική δομή, κάνοντας το </a:t>
            </a:r>
            <a:r>
              <a:rPr lang="el-GR" sz="1600" b="1" i="0" dirty="0">
                <a:solidFill>
                  <a:schemeClr val="tx1"/>
                </a:solidFill>
                <a:effectLst/>
                <a:latin typeface="+mj-lt"/>
              </a:rPr>
              <a:t>έδαφος πιο ευάλωτο απέναντι στη διάβρωση</a:t>
            </a:r>
            <a:r>
              <a:rPr lang="el-GR" sz="1600" b="0" i="0" dirty="0">
                <a:solidFill>
                  <a:schemeClr val="tx1"/>
                </a:solidFill>
                <a:effectLst/>
                <a:latin typeface="+mj-lt"/>
              </a:rPr>
              <a:t>. Έτσι η ζημιά που μπορεί να γίνει είναι στην ουσία μη αναστρέψιμη, αφού το έδαφος (μαζί με τα θρεπτικά του συστατικά) χάνεται οριστικά.</a:t>
            </a:r>
            <a:endParaRPr lang="el-GR" sz="1600" dirty="0">
              <a:solidFill>
                <a:schemeClr val="tx1"/>
              </a:solidFill>
              <a:latin typeface="+mj-lt"/>
            </a:endParaRPr>
          </a:p>
        </p:txBody>
      </p:sp>
      <p:sp>
        <p:nvSpPr>
          <p:cNvPr id="5" name="TextBox 4">
            <a:extLst>
              <a:ext uri="{FF2B5EF4-FFF2-40B4-BE49-F238E27FC236}">
                <a16:creationId xmlns:a16="http://schemas.microsoft.com/office/drawing/2014/main" id="{894565DD-F1B9-F96B-BBE4-C92735583167}"/>
              </a:ext>
            </a:extLst>
          </p:cNvPr>
          <p:cNvSpPr txBox="1"/>
          <p:nvPr/>
        </p:nvSpPr>
        <p:spPr>
          <a:xfrm>
            <a:off x="890065" y="676356"/>
            <a:ext cx="4657060" cy="461665"/>
          </a:xfrm>
          <a:prstGeom prst="rect">
            <a:avLst/>
          </a:prstGeom>
          <a:noFill/>
        </p:spPr>
        <p:txBody>
          <a:bodyPr wrap="square">
            <a:spAutoFit/>
          </a:bodyPr>
          <a:lstStyle/>
          <a:p>
            <a:r>
              <a:rPr lang="el-GR" sz="2400" b="1" dirty="0" err="1">
                <a:solidFill>
                  <a:schemeClr val="accent1"/>
                </a:solidFill>
                <a:latin typeface="PFTransport"/>
              </a:rPr>
              <a:t>Αλάτωση</a:t>
            </a:r>
            <a:r>
              <a:rPr lang="el-GR" sz="2400" b="1" dirty="0">
                <a:solidFill>
                  <a:schemeClr val="accent1"/>
                </a:solidFill>
                <a:latin typeface="PFTransport"/>
              </a:rPr>
              <a:t> </a:t>
            </a:r>
            <a:r>
              <a:rPr lang="el-GR" sz="2400" b="1" dirty="0">
                <a:solidFill>
                  <a:schemeClr val="accent1"/>
                </a:solidFill>
                <a:latin typeface="PFTransport"/>
                <a:sym typeface="Wingdings" panose="05000000000000000000" pitchFamily="2" charset="2"/>
              </a:rPr>
              <a:t> ερημοποίηση</a:t>
            </a:r>
            <a:endParaRPr lang="en-US" sz="1800" b="1" dirty="0">
              <a:solidFill>
                <a:schemeClr val="accent1"/>
              </a:solidFill>
            </a:endParaRPr>
          </a:p>
        </p:txBody>
      </p:sp>
    </p:spTree>
    <p:extLst>
      <p:ext uri="{BB962C8B-B14F-4D97-AF65-F5344CB8AC3E}">
        <p14:creationId xmlns:p14="http://schemas.microsoft.com/office/powerpoint/2010/main" val="297624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E47335-2D69-CA7B-A13C-872C5BB098C4}"/>
              </a:ext>
            </a:extLst>
          </p:cNvPr>
          <p:cNvSpPr txBox="1"/>
          <p:nvPr/>
        </p:nvSpPr>
        <p:spPr>
          <a:xfrm>
            <a:off x="874529" y="1645999"/>
            <a:ext cx="4885660" cy="2677656"/>
          </a:xfrm>
          <a:prstGeom prst="rect">
            <a:avLst/>
          </a:prstGeom>
          <a:noFill/>
        </p:spPr>
        <p:txBody>
          <a:bodyPr wrap="square">
            <a:spAutoFit/>
          </a:bodyPr>
          <a:lstStyle/>
          <a:p>
            <a:pPr algn="just"/>
            <a:r>
              <a:rPr lang="el-GR" b="1" dirty="0">
                <a:latin typeface="PFTransport"/>
              </a:rPr>
              <a:t>Παρά την επιτυχία της Πράσινης Επανάστασης στην αύξηση των αποδόσεων ανά εκτάριο στην Ινδία, αυτή η επιτυχία έχει παρακάμψει σε μεγάλο βαθμό την Αφρική. </a:t>
            </a:r>
            <a:endParaRPr lang="en-US" b="1" dirty="0">
              <a:latin typeface="PFTransport"/>
            </a:endParaRPr>
          </a:p>
          <a:p>
            <a:pPr algn="just"/>
            <a:endParaRPr lang="en-US" dirty="0">
              <a:latin typeface="PFTransport"/>
            </a:endParaRPr>
          </a:p>
          <a:p>
            <a:pPr algn="just"/>
            <a:r>
              <a:rPr lang="el-GR" dirty="0">
                <a:latin typeface="PFTransport"/>
              </a:rPr>
              <a:t>Οι λόγοι για αυτό είναι ότι:</a:t>
            </a:r>
          </a:p>
          <a:p>
            <a:pPr marL="285750" indent="-285750" algn="just">
              <a:buFont typeface="Wingdings" panose="05000000000000000000" pitchFamily="2" charset="2"/>
              <a:buChar char="Ø"/>
            </a:pPr>
            <a:r>
              <a:rPr lang="el-GR" dirty="0">
                <a:latin typeface="PFTransport"/>
              </a:rPr>
              <a:t>τόσο το σιτάρι όσο και το ρύζι είναι σχετικά ασήμαντες βασικές καλλιέργειες στην Αφρική. </a:t>
            </a:r>
          </a:p>
          <a:p>
            <a:pPr marL="285750" indent="-285750" algn="just">
              <a:buFont typeface="Wingdings" panose="05000000000000000000" pitchFamily="2" charset="2"/>
              <a:buChar char="Ø"/>
            </a:pPr>
            <a:r>
              <a:rPr lang="el-GR" dirty="0">
                <a:latin typeface="PFTransport"/>
              </a:rPr>
              <a:t>τα κύρια βασικά προϊόντα της Αφρικής καλαμπόκι, σόργο, κεχρί και </a:t>
            </a:r>
            <a:r>
              <a:rPr lang="el-GR" dirty="0" err="1">
                <a:latin typeface="PFTransport"/>
              </a:rPr>
              <a:t>μανιόκα</a:t>
            </a:r>
            <a:r>
              <a:rPr lang="el-GR" dirty="0">
                <a:latin typeface="PFTransport"/>
              </a:rPr>
              <a:t> έχουν σημειώσει μόνο μέτρια κέρδη παραγωγικότητας.</a:t>
            </a:r>
          </a:p>
          <a:p>
            <a:pPr marL="285750" indent="-285750" algn="just">
              <a:buFont typeface="Wingdings" panose="05000000000000000000" pitchFamily="2" charset="2"/>
              <a:buChar char="Ø"/>
            </a:pPr>
            <a:r>
              <a:rPr lang="el-GR" dirty="0">
                <a:latin typeface="PFTransport"/>
              </a:rPr>
              <a:t>οι υποδομές της Αφρικής δεν είναι επαρκώς ανεπτυγμένες για να υποστηρίξουν σημαντικές γεωργικές αλλαγές.</a:t>
            </a:r>
          </a:p>
        </p:txBody>
      </p:sp>
      <p:sp>
        <p:nvSpPr>
          <p:cNvPr id="5" name="TextBox 4">
            <a:extLst>
              <a:ext uri="{FF2B5EF4-FFF2-40B4-BE49-F238E27FC236}">
                <a16:creationId xmlns:a16="http://schemas.microsoft.com/office/drawing/2014/main" id="{894565DD-F1B9-F96B-BBE4-C92735583167}"/>
              </a:ext>
            </a:extLst>
          </p:cNvPr>
          <p:cNvSpPr txBox="1"/>
          <p:nvPr/>
        </p:nvSpPr>
        <p:spPr>
          <a:xfrm>
            <a:off x="988829" y="490502"/>
            <a:ext cx="4657060" cy="461665"/>
          </a:xfrm>
          <a:prstGeom prst="rect">
            <a:avLst/>
          </a:prstGeom>
          <a:noFill/>
        </p:spPr>
        <p:txBody>
          <a:bodyPr wrap="square">
            <a:spAutoFit/>
          </a:bodyPr>
          <a:lstStyle/>
          <a:p>
            <a:pPr algn="ctr"/>
            <a:r>
              <a:rPr lang="el-GR" sz="2400" b="1" dirty="0">
                <a:solidFill>
                  <a:schemeClr val="accent1"/>
                </a:solidFill>
                <a:latin typeface="PFTransport"/>
              </a:rPr>
              <a:t>Πράσινη επανάσταση</a:t>
            </a:r>
            <a:r>
              <a:rPr lang="en-US" sz="2400" b="1" dirty="0">
                <a:solidFill>
                  <a:schemeClr val="accent1"/>
                </a:solidFill>
                <a:latin typeface="PFTransport"/>
              </a:rPr>
              <a:t> – </a:t>
            </a:r>
            <a:r>
              <a:rPr lang="el-GR" sz="2400" b="1" dirty="0">
                <a:solidFill>
                  <a:schemeClr val="accent1"/>
                </a:solidFill>
                <a:latin typeface="PFTransport"/>
              </a:rPr>
              <a:t>Αφρική</a:t>
            </a:r>
            <a:endParaRPr lang="en-US" sz="1800" b="1" dirty="0">
              <a:solidFill>
                <a:schemeClr val="accent1"/>
              </a:solidFill>
            </a:endParaRPr>
          </a:p>
        </p:txBody>
      </p:sp>
      <p:pic>
        <p:nvPicPr>
          <p:cNvPr id="2" name="Picture 1">
            <a:extLst>
              <a:ext uri="{FF2B5EF4-FFF2-40B4-BE49-F238E27FC236}">
                <a16:creationId xmlns:a16="http://schemas.microsoft.com/office/drawing/2014/main" id="{51107530-B283-E225-620B-2392A4CCA4E9}"/>
              </a:ext>
            </a:extLst>
          </p:cNvPr>
          <p:cNvPicPr>
            <a:picLocks noChangeAspect="1"/>
          </p:cNvPicPr>
          <p:nvPr/>
        </p:nvPicPr>
        <p:blipFill rotWithShape="1">
          <a:blip r:embed="rId2"/>
          <a:srcRect l="12710" t="9536" r="14590" b="9536"/>
          <a:stretch/>
        </p:blipFill>
        <p:spPr>
          <a:xfrm>
            <a:off x="5857158" y="1204331"/>
            <a:ext cx="2744149" cy="3054656"/>
          </a:xfrm>
          <a:prstGeom prst="rect">
            <a:avLst/>
          </a:prstGeom>
        </p:spPr>
      </p:pic>
    </p:spTree>
    <p:extLst>
      <p:ext uri="{BB962C8B-B14F-4D97-AF65-F5344CB8AC3E}">
        <p14:creationId xmlns:p14="http://schemas.microsoft.com/office/powerpoint/2010/main" val="3878536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E30545-EC73-736C-BDCC-455D4A3B73DD}"/>
              </a:ext>
            </a:extLst>
          </p:cNvPr>
          <p:cNvSpPr txBox="1"/>
          <p:nvPr/>
        </p:nvSpPr>
        <p:spPr>
          <a:xfrm>
            <a:off x="890808" y="693581"/>
            <a:ext cx="7362383" cy="1691640"/>
          </a:xfrm>
          <a:prstGeom prst="bracePair">
            <a:avLst/>
          </a:prstGeom>
        </p:spPr>
        <p:style>
          <a:lnRef idx="3">
            <a:schemeClr val="accent2"/>
          </a:lnRef>
          <a:fillRef idx="0">
            <a:schemeClr val="accent2"/>
          </a:fillRef>
          <a:effectRef idx="2">
            <a:schemeClr val="accent2"/>
          </a:effectRef>
          <a:fontRef idx="minor">
            <a:schemeClr val="tx1"/>
          </a:fontRef>
        </p:style>
        <p:txBody>
          <a:bodyPr wrap="square">
            <a:spAutoFit/>
          </a:bodyPr>
          <a:lstStyle/>
          <a:p>
            <a:pPr algn="just"/>
            <a:r>
              <a:rPr lang="el-GR" sz="1800" b="0" i="0" u="none" strike="noStrike" baseline="0" dirty="0">
                <a:solidFill>
                  <a:srgbClr val="000000"/>
                </a:solidFill>
                <a:latin typeface="PFTransport"/>
              </a:rPr>
              <a:t>Έως τον 17ο αιώνα η γεωργία εξαπλώθηκε στις περισσότερες περιοχές του κόσμου. Στην Ευρώπη, από τον 16ο έως τον 19ο αιώνα οι άνθρωποι εξασφάλιζαν την τροφή τους κυρίως καλλιεργώντας τη γη, ενώ η κατανάλωση ζωικών ειδών ήταν προνόμιο των ανώτερων τάξεων, συνδεδεμένο με την κοινωνική θέση. </a:t>
            </a:r>
            <a:endParaRPr lang="en-US" sz="1800" dirty="0"/>
          </a:p>
        </p:txBody>
      </p:sp>
      <p:sp>
        <p:nvSpPr>
          <p:cNvPr id="7" name="TextBox 6">
            <a:extLst>
              <a:ext uri="{FF2B5EF4-FFF2-40B4-BE49-F238E27FC236}">
                <a16:creationId xmlns:a16="http://schemas.microsoft.com/office/drawing/2014/main" id="{F04D5214-2395-3A1C-B2BF-29CA6127E8BC}"/>
              </a:ext>
            </a:extLst>
          </p:cNvPr>
          <p:cNvSpPr txBox="1"/>
          <p:nvPr/>
        </p:nvSpPr>
        <p:spPr>
          <a:xfrm>
            <a:off x="5173404" y="3051511"/>
            <a:ext cx="2875443" cy="338554"/>
          </a:xfrm>
          <a:prstGeom prst="rect">
            <a:avLst/>
          </a:prstGeom>
          <a:noFill/>
        </p:spPr>
        <p:txBody>
          <a:bodyPr wrap="square">
            <a:spAutoFit/>
          </a:bodyPr>
          <a:lstStyle/>
          <a:p>
            <a:r>
              <a:rPr lang="el-GR" sz="1600" b="0" i="0" u="none" strike="noStrike" baseline="0" dirty="0">
                <a:solidFill>
                  <a:schemeClr val="tx1"/>
                </a:solidFill>
                <a:latin typeface="PFTransport"/>
              </a:rPr>
              <a:t>Γι’ αυτό</a:t>
            </a:r>
            <a:r>
              <a:rPr lang="el-GR" sz="1600" dirty="0">
                <a:solidFill>
                  <a:schemeClr val="tx1"/>
                </a:solidFill>
                <a:latin typeface="PFTransport"/>
              </a:rPr>
              <a:t>…</a:t>
            </a:r>
            <a:endParaRPr lang="en-US" sz="1100" dirty="0">
              <a:solidFill>
                <a:schemeClr val="tx1"/>
              </a:solidFill>
            </a:endParaRPr>
          </a:p>
        </p:txBody>
      </p:sp>
      <p:sp>
        <p:nvSpPr>
          <p:cNvPr id="10" name="TextBox 9">
            <a:extLst>
              <a:ext uri="{FF2B5EF4-FFF2-40B4-BE49-F238E27FC236}">
                <a16:creationId xmlns:a16="http://schemas.microsoft.com/office/drawing/2014/main" id="{759CEAC4-15C1-745B-D601-DF9D44488298}"/>
              </a:ext>
            </a:extLst>
          </p:cNvPr>
          <p:cNvSpPr txBox="1"/>
          <p:nvPr/>
        </p:nvSpPr>
        <p:spPr>
          <a:xfrm>
            <a:off x="1095153" y="2928399"/>
            <a:ext cx="3262867" cy="1323439"/>
          </a:xfrm>
          <a:prstGeom prst="rect">
            <a:avLst/>
          </a:prstGeom>
          <a:noFill/>
        </p:spPr>
        <p:txBody>
          <a:bodyPr wrap="square">
            <a:spAutoFit/>
          </a:bodyPr>
          <a:lstStyle/>
          <a:p>
            <a:pPr algn="ctr"/>
            <a:r>
              <a:rPr kumimoji="0" lang="el-GR" sz="1600" b="0" i="0" u="none" strike="noStrike" kern="0" cap="none" spc="0" normalizeH="0" baseline="0" noProof="0" dirty="0">
                <a:ln>
                  <a:noFill/>
                </a:ln>
                <a:solidFill>
                  <a:schemeClr val="accent1"/>
                </a:solidFill>
                <a:effectLst/>
                <a:uLnTx/>
                <a:uFillTx/>
                <a:latin typeface="PFTransport"/>
                <a:ea typeface="+mn-ea"/>
                <a:cs typeface="+mn-cs"/>
                <a:sym typeface="Arial"/>
              </a:rPr>
              <a:t>Στην Ασία, η δίαιτα του πληθυσμού βασιζόταν στο ρύζι, του οποίου η καλλιέργεια είχε υψηλή απόδοση, μάλιστα υψηλότερη από αυτήν που είχε το σιτάρι στην Ευρώπη</a:t>
            </a:r>
            <a:r>
              <a:rPr kumimoji="0" lang="en-US" sz="1600" b="0" i="0" u="none" strike="noStrike" kern="0" cap="none" spc="0" normalizeH="0" baseline="0" noProof="0" dirty="0">
                <a:ln>
                  <a:noFill/>
                </a:ln>
                <a:solidFill>
                  <a:schemeClr val="accent1"/>
                </a:solidFill>
                <a:effectLst/>
                <a:uLnTx/>
                <a:uFillTx/>
                <a:latin typeface="PFTransport"/>
                <a:ea typeface="+mn-ea"/>
                <a:cs typeface="+mn-cs"/>
                <a:sym typeface="Arial"/>
              </a:rPr>
              <a:t>.</a:t>
            </a:r>
            <a:r>
              <a:rPr kumimoji="0" lang="el-GR" sz="1600" b="0" i="0" u="none" strike="noStrike" kern="0" cap="none" spc="0" normalizeH="0" baseline="0" noProof="0" dirty="0">
                <a:ln>
                  <a:noFill/>
                </a:ln>
                <a:solidFill>
                  <a:schemeClr val="accent1"/>
                </a:solidFill>
                <a:effectLst/>
                <a:uLnTx/>
                <a:uFillTx/>
                <a:latin typeface="PFTransport"/>
                <a:ea typeface="+mn-ea"/>
                <a:cs typeface="+mn-cs"/>
                <a:sym typeface="Arial"/>
              </a:rPr>
              <a:t> </a:t>
            </a:r>
            <a:endParaRPr lang="en-US" sz="1200" dirty="0">
              <a:solidFill>
                <a:schemeClr val="accent1"/>
              </a:solidFill>
            </a:endParaRPr>
          </a:p>
        </p:txBody>
      </p:sp>
      <p:sp>
        <p:nvSpPr>
          <p:cNvPr id="13" name="Arrow: Right 12">
            <a:extLst>
              <a:ext uri="{FF2B5EF4-FFF2-40B4-BE49-F238E27FC236}">
                <a16:creationId xmlns:a16="http://schemas.microsoft.com/office/drawing/2014/main" id="{EF799A88-16E3-E477-D2A0-8DACCF083ECB}"/>
              </a:ext>
            </a:extLst>
          </p:cNvPr>
          <p:cNvSpPr/>
          <p:nvPr/>
        </p:nvSpPr>
        <p:spPr>
          <a:xfrm>
            <a:off x="4571999" y="3414682"/>
            <a:ext cx="478464" cy="350875"/>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3128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E30545-EC73-736C-BDCC-455D4A3B73DD}"/>
              </a:ext>
            </a:extLst>
          </p:cNvPr>
          <p:cNvSpPr txBox="1"/>
          <p:nvPr/>
        </p:nvSpPr>
        <p:spPr>
          <a:xfrm>
            <a:off x="890808" y="693581"/>
            <a:ext cx="7362383" cy="1691640"/>
          </a:xfrm>
          <a:prstGeom prst="bracePair">
            <a:avLst/>
          </a:prstGeom>
        </p:spPr>
        <p:style>
          <a:lnRef idx="3">
            <a:schemeClr val="accent2"/>
          </a:lnRef>
          <a:fillRef idx="0">
            <a:schemeClr val="accent2"/>
          </a:fillRef>
          <a:effectRef idx="2">
            <a:schemeClr val="accent2"/>
          </a:effectRef>
          <a:fontRef idx="minor">
            <a:schemeClr val="tx1"/>
          </a:fontRef>
        </p:style>
        <p:txBody>
          <a:bodyPr wrap="square">
            <a:spAutoFit/>
          </a:bodyPr>
          <a:lstStyle/>
          <a:p>
            <a:pPr algn="just"/>
            <a:r>
              <a:rPr lang="el-GR" sz="1800" b="0" i="0" u="none" strike="noStrike" baseline="0" dirty="0">
                <a:solidFill>
                  <a:srgbClr val="000000"/>
                </a:solidFill>
                <a:latin typeface="PFTransport"/>
              </a:rPr>
              <a:t>Έως τον 17ο αιώνα η γεωργία εξαπλώθηκε στις περισσότερες περιοχές του κόσμου. Στην Ευρώπη, από τον 16ο έως τον 19ο αιώνα οι άνθρωποι εξασφάλιζαν την τροφή τους κυρίως καλλιεργώντας τη γη, ενώ η κατανάλωση ζωικών ειδών ήταν προνόμιο των ανώτερων τάξεων, συνδεδεμένο με την κοινωνική θέση. </a:t>
            </a:r>
            <a:endParaRPr lang="en-US" sz="1800" dirty="0"/>
          </a:p>
        </p:txBody>
      </p:sp>
      <p:sp>
        <p:nvSpPr>
          <p:cNvPr id="7" name="TextBox 6">
            <a:extLst>
              <a:ext uri="{FF2B5EF4-FFF2-40B4-BE49-F238E27FC236}">
                <a16:creationId xmlns:a16="http://schemas.microsoft.com/office/drawing/2014/main" id="{F04D5214-2395-3A1C-B2BF-29CA6127E8BC}"/>
              </a:ext>
            </a:extLst>
          </p:cNvPr>
          <p:cNvSpPr txBox="1"/>
          <p:nvPr/>
        </p:nvSpPr>
        <p:spPr>
          <a:xfrm>
            <a:off x="5173404" y="3051511"/>
            <a:ext cx="2875443" cy="1077218"/>
          </a:xfrm>
          <a:prstGeom prst="rect">
            <a:avLst/>
          </a:prstGeom>
          <a:noFill/>
        </p:spPr>
        <p:txBody>
          <a:bodyPr wrap="square">
            <a:spAutoFit/>
          </a:bodyPr>
          <a:lstStyle/>
          <a:p>
            <a:pPr algn="ctr"/>
            <a:r>
              <a:rPr lang="el-GR" sz="1600" b="0" i="0" u="none" strike="noStrike" baseline="0" dirty="0">
                <a:solidFill>
                  <a:schemeClr val="tx1"/>
                </a:solidFill>
                <a:latin typeface="PFTransport"/>
              </a:rPr>
              <a:t>Γι’ αυτό, πιστεύεται πως ο πληθυσμός στην Ασία αυξήθηκε με ταχύτερο ρυθμό απ’ ό,τι στις άλλες ηπείρους. </a:t>
            </a:r>
            <a:endParaRPr lang="en-US" sz="1100" dirty="0">
              <a:solidFill>
                <a:schemeClr val="tx1"/>
              </a:solidFill>
            </a:endParaRPr>
          </a:p>
        </p:txBody>
      </p:sp>
      <p:sp>
        <p:nvSpPr>
          <p:cNvPr id="10" name="TextBox 9">
            <a:extLst>
              <a:ext uri="{FF2B5EF4-FFF2-40B4-BE49-F238E27FC236}">
                <a16:creationId xmlns:a16="http://schemas.microsoft.com/office/drawing/2014/main" id="{759CEAC4-15C1-745B-D601-DF9D44488298}"/>
              </a:ext>
            </a:extLst>
          </p:cNvPr>
          <p:cNvSpPr txBox="1"/>
          <p:nvPr/>
        </p:nvSpPr>
        <p:spPr>
          <a:xfrm>
            <a:off x="1095153" y="2928399"/>
            <a:ext cx="3262867" cy="1323439"/>
          </a:xfrm>
          <a:prstGeom prst="rect">
            <a:avLst/>
          </a:prstGeom>
          <a:noFill/>
        </p:spPr>
        <p:txBody>
          <a:bodyPr wrap="square">
            <a:spAutoFit/>
          </a:bodyPr>
          <a:lstStyle/>
          <a:p>
            <a:pPr algn="ctr"/>
            <a:r>
              <a:rPr kumimoji="0" lang="el-GR" sz="1600" b="0" i="0" u="none" strike="noStrike" kern="0" cap="none" spc="0" normalizeH="0" baseline="0" noProof="0" dirty="0">
                <a:ln>
                  <a:noFill/>
                </a:ln>
                <a:solidFill>
                  <a:schemeClr val="accent1"/>
                </a:solidFill>
                <a:effectLst/>
                <a:uLnTx/>
                <a:uFillTx/>
                <a:latin typeface="PFTransport"/>
                <a:ea typeface="+mn-ea"/>
                <a:cs typeface="+mn-cs"/>
                <a:sym typeface="Arial"/>
              </a:rPr>
              <a:t>Στην Ασία, η δίαιτα του πληθυσμού βασιζόταν στο ρύζι, του οποίου η καλλιέργεια είχε υψηλή απόδοση, μάλιστα υψηλότερη από αυτήν που είχε το σιτάρι στην Ευρώπη</a:t>
            </a:r>
            <a:r>
              <a:rPr kumimoji="0" lang="en-US" sz="1600" b="0" i="0" u="none" strike="noStrike" kern="0" cap="none" spc="0" normalizeH="0" baseline="0" noProof="0" dirty="0">
                <a:ln>
                  <a:noFill/>
                </a:ln>
                <a:solidFill>
                  <a:schemeClr val="accent1"/>
                </a:solidFill>
                <a:effectLst/>
                <a:uLnTx/>
                <a:uFillTx/>
                <a:latin typeface="PFTransport"/>
                <a:ea typeface="+mn-ea"/>
                <a:cs typeface="+mn-cs"/>
                <a:sym typeface="Arial"/>
              </a:rPr>
              <a:t>.</a:t>
            </a:r>
            <a:r>
              <a:rPr kumimoji="0" lang="el-GR" sz="1600" b="0" i="0" u="none" strike="noStrike" kern="0" cap="none" spc="0" normalizeH="0" baseline="0" noProof="0" dirty="0">
                <a:ln>
                  <a:noFill/>
                </a:ln>
                <a:solidFill>
                  <a:schemeClr val="accent1"/>
                </a:solidFill>
                <a:effectLst/>
                <a:uLnTx/>
                <a:uFillTx/>
                <a:latin typeface="PFTransport"/>
                <a:ea typeface="+mn-ea"/>
                <a:cs typeface="+mn-cs"/>
                <a:sym typeface="Arial"/>
              </a:rPr>
              <a:t> </a:t>
            </a:r>
            <a:endParaRPr lang="en-US" sz="1200" dirty="0">
              <a:solidFill>
                <a:schemeClr val="accent1"/>
              </a:solidFill>
            </a:endParaRPr>
          </a:p>
        </p:txBody>
      </p:sp>
      <p:sp>
        <p:nvSpPr>
          <p:cNvPr id="13" name="Arrow: Right 12">
            <a:extLst>
              <a:ext uri="{FF2B5EF4-FFF2-40B4-BE49-F238E27FC236}">
                <a16:creationId xmlns:a16="http://schemas.microsoft.com/office/drawing/2014/main" id="{EF799A88-16E3-E477-D2A0-8DACCF083ECB}"/>
              </a:ext>
            </a:extLst>
          </p:cNvPr>
          <p:cNvSpPr/>
          <p:nvPr/>
        </p:nvSpPr>
        <p:spPr>
          <a:xfrm>
            <a:off x="4571999" y="3414682"/>
            <a:ext cx="478464" cy="350875"/>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0804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F364DF-C7FD-FD6B-A91B-101C347C7A5E}"/>
              </a:ext>
            </a:extLst>
          </p:cNvPr>
          <p:cNvSpPr txBox="1"/>
          <p:nvPr/>
        </p:nvSpPr>
        <p:spPr>
          <a:xfrm>
            <a:off x="675167" y="1186385"/>
            <a:ext cx="4687535" cy="1754326"/>
          </a:xfrm>
          <a:prstGeom prst="rect">
            <a:avLst/>
          </a:prstGeom>
          <a:noFill/>
        </p:spPr>
        <p:txBody>
          <a:bodyPr wrap="square">
            <a:spAutoFit/>
          </a:bodyPr>
          <a:lstStyle/>
          <a:p>
            <a:pPr algn="just"/>
            <a:r>
              <a:rPr lang="el-GR" sz="1800" b="0" i="0" u="none" strike="noStrike" baseline="0" dirty="0">
                <a:solidFill>
                  <a:srgbClr val="000000"/>
                </a:solidFill>
                <a:latin typeface="PFTransport"/>
              </a:rPr>
              <a:t>Τόσο στην Ασία όσο και στην Ευρώπη, οι αποφλοιωμένοι καρποί των σιτηρών</a:t>
            </a:r>
            <a:r>
              <a:rPr lang="el-GR" sz="1800" dirty="0">
                <a:latin typeface="PFTransport"/>
              </a:rPr>
              <a:t> (</a:t>
            </a:r>
            <a:r>
              <a:rPr lang="el-GR" sz="1800" b="0" i="0" u="none" strike="noStrike" baseline="0" dirty="0">
                <a:solidFill>
                  <a:srgbClr val="000000"/>
                </a:solidFill>
                <a:latin typeface="PFTransport"/>
              </a:rPr>
              <a:t>δηλ. το λευκό ρύζι και το άσπρο σταρένιο αλεύρι), προορίζονταν για τους προνομιούχους, ενώ οι φτωχοί αγρότες αρκούνταν στο αναποφλοίωτο, πιτυρούχο ρύζι και στο σιτάρι ολικής άλεσης. </a:t>
            </a:r>
          </a:p>
        </p:txBody>
      </p:sp>
      <p:pic>
        <p:nvPicPr>
          <p:cNvPr id="5" name="Picture 4">
            <a:extLst>
              <a:ext uri="{FF2B5EF4-FFF2-40B4-BE49-F238E27FC236}">
                <a16:creationId xmlns:a16="http://schemas.microsoft.com/office/drawing/2014/main" id="{2CB389B6-52B1-8AED-0C56-B6984EA1D14D}"/>
              </a:ext>
            </a:extLst>
          </p:cNvPr>
          <p:cNvPicPr>
            <a:picLocks noChangeAspect="1"/>
          </p:cNvPicPr>
          <p:nvPr/>
        </p:nvPicPr>
        <p:blipFill>
          <a:blip r:embed="rId2"/>
          <a:stretch>
            <a:fillRect/>
          </a:stretch>
        </p:blipFill>
        <p:spPr>
          <a:xfrm>
            <a:off x="5756467" y="1102000"/>
            <a:ext cx="2712365" cy="2034274"/>
          </a:xfrm>
          <a:prstGeom prst="rect">
            <a:avLst/>
          </a:prstGeom>
        </p:spPr>
      </p:pic>
      <p:sp>
        <p:nvSpPr>
          <p:cNvPr id="9" name="TextBox 8">
            <a:extLst>
              <a:ext uri="{FF2B5EF4-FFF2-40B4-BE49-F238E27FC236}">
                <a16:creationId xmlns:a16="http://schemas.microsoft.com/office/drawing/2014/main" id="{51081244-C516-8927-A529-03F002D00C2A}"/>
              </a:ext>
            </a:extLst>
          </p:cNvPr>
          <p:cNvSpPr txBox="1"/>
          <p:nvPr/>
        </p:nvSpPr>
        <p:spPr>
          <a:xfrm>
            <a:off x="675167" y="3395169"/>
            <a:ext cx="779366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800" b="0" i="0" u="none" strike="noStrike" kern="0" cap="none" spc="0" normalizeH="0" baseline="0" noProof="0" dirty="0">
                <a:ln>
                  <a:noFill/>
                </a:ln>
                <a:solidFill>
                  <a:schemeClr val="accent1"/>
                </a:solidFill>
                <a:effectLst/>
                <a:uLnTx/>
                <a:uFillTx/>
                <a:latin typeface="PFTransport"/>
                <a:cs typeface="Arial"/>
                <a:sym typeface="Arial"/>
              </a:rPr>
              <a:t>Οι απαιτήσεις του γοργά αυξανόμενου παγκόσμιου πληθυσμού άσκησαν μεγάλη πίεση, προκειμένου να βρεθούν νέες λύσεις για αυξημένη παραγωγή τροφής. </a:t>
            </a:r>
            <a:endParaRPr kumimoji="0" lang="en-US" sz="1200" b="0" i="0" u="none" strike="noStrike" kern="0" cap="none" spc="0" normalizeH="0" baseline="0" noProof="0" dirty="0">
              <a:ln>
                <a:noFill/>
              </a:ln>
              <a:solidFill>
                <a:schemeClr val="accent1"/>
              </a:solidFill>
              <a:effectLst/>
              <a:uLnTx/>
              <a:uFillTx/>
              <a:latin typeface="Arial"/>
              <a:cs typeface="Arial"/>
              <a:sym typeface="Arial"/>
            </a:endParaRPr>
          </a:p>
        </p:txBody>
      </p:sp>
    </p:spTree>
    <p:extLst>
      <p:ext uri="{BB962C8B-B14F-4D97-AF65-F5344CB8AC3E}">
        <p14:creationId xmlns:p14="http://schemas.microsoft.com/office/powerpoint/2010/main" val="1840614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E47335-2D69-CA7B-A13C-872C5BB098C4}"/>
              </a:ext>
            </a:extLst>
          </p:cNvPr>
          <p:cNvSpPr txBox="1"/>
          <p:nvPr/>
        </p:nvSpPr>
        <p:spPr>
          <a:xfrm>
            <a:off x="850161" y="1503937"/>
            <a:ext cx="4885660" cy="2677656"/>
          </a:xfrm>
          <a:prstGeom prst="rect">
            <a:avLst/>
          </a:prstGeom>
          <a:noFill/>
        </p:spPr>
        <p:txBody>
          <a:bodyPr wrap="square">
            <a:spAutoFit/>
          </a:bodyPr>
          <a:lstStyle/>
          <a:p>
            <a:pPr algn="just"/>
            <a:r>
              <a:rPr lang="el-GR" b="0" i="0" dirty="0">
                <a:solidFill>
                  <a:srgbClr val="000000"/>
                </a:solidFill>
                <a:effectLst/>
                <a:latin typeface="Arial" panose="020B0604020202020204" pitchFamily="34" charset="0"/>
              </a:rPr>
              <a:t>Βιοτεχνολογία με την ευρεία έννοια είναι η χρήση ζωντανών οργανισμών προς όφελος του ανθρώπου.</a:t>
            </a:r>
          </a:p>
          <a:p>
            <a:pPr algn="just"/>
            <a:endParaRPr lang="el-GR" dirty="0">
              <a:latin typeface="Arial" panose="020B0604020202020204" pitchFamily="34" charset="0"/>
            </a:endParaRPr>
          </a:p>
          <a:p>
            <a:pPr algn="l"/>
            <a:r>
              <a:rPr lang="el-GR" b="1" i="0" dirty="0">
                <a:solidFill>
                  <a:srgbClr val="1B7045"/>
                </a:solidFill>
                <a:effectLst/>
                <a:latin typeface="Arial" panose="020B0604020202020204" pitchFamily="34" charset="0"/>
              </a:rPr>
              <a:t>Η Βιοτεχνολογία μερικές χιλιετίες πριν</a:t>
            </a:r>
          </a:p>
          <a:p>
            <a:pPr algn="just"/>
            <a:r>
              <a:rPr lang="el-GR" b="0" i="0" dirty="0">
                <a:solidFill>
                  <a:srgbClr val="000000"/>
                </a:solidFill>
                <a:effectLst/>
                <a:latin typeface="Arial" panose="020B0604020202020204" pitchFamily="34" charset="0"/>
              </a:rPr>
              <a:t>Σύμφωνα με ενδείξεις οι Αιγύπτιοι παρήγαγαν μπίρα την 7η χιλιετία π.Χ., ενώ την 4η χιλιετία π.Χ. σε περιοχές της Μεσοποταμίας γινόταν καλλιέργεια της αμπέλου (</a:t>
            </a:r>
            <a:r>
              <a:rPr lang="el-GR" b="0" i="0" dirty="0" err="1">
                <a:solidFill>
                  <a:srgbClr val="000000"/>
                </a:solidFill>
                <a:effectLst/>
                <a:latin typeface="Arial" panose="020B0604020202020204" pitchFamily="34" charset="0"/>
              </a:rPr>
              <a:t>Vitis</a:t>
            </a:r>
            <a:r>
              <a:rPr lang="el-GR" b="0" i="0" dirty="0">
                <a:solidFill>
                  <a:srgbClr val="000000"/>
                </a:solidFill>
                <a:effectLst/>
                <a:latin typeface="Arial" panose="020B0604020202020204" pitchFamily="34" charset="0"/>
              </a:rPr>
              <a:t> </a:t>
            </a:r>
            <a:r>
              <a:rPr lang="el-GR" b="0" i="0" dirty="0" err="1">
                <a:solidFill>
                  <a:srgbClr val="000000"/>
                </a:solidFill>
                <a:effectLst/>
                <a:latin typeface="Arial" panose="020B0604020202020204" pitchFamily="34" charset="0"/>
              </a:rPr>
              <a:t>vinifera</a:t>
            </a:r>
            <a:r>
              <a:rPr lang="el-GR" b="0" i="0" dirty="0">
                <a:solidFill>
                  <a:srgbClr val="000000"/>
                </a:solidFill>
                <a:effectLst/>
                <a:latin typeface="Arial" panose="020B0604020202020204" pitchFamily="34" charset="0"/>
              </a:rPr>
              <a:t>) για την παραγωγή κρασιού. Ιστορικές πληροφορίες σχετικά με την ελεγχόμενη εκτροφή ζώων από τον άνθρωπο υπάρχουν σε τοιχογραφίες αιγυπτιακών τάφων, που χρονολογούνται στο 4000 π.Χ. και παρουσιάζουν ελεγχόμενες διασταυρώσεις σκύλων.</a:t>
            </a:r>
          </a:p>
        </p:txBody>
      </p:sp>
      <p:sp>
        <p:nvSpPr>
          <p:cNvPr id="5" name="TextBox 4">
            <a:extLst>
              <a:ext uri="{FF2B5EF4-FFF2-40B4-BE49-F238E27FC236}">
                <a16:creationId xmlns:a16="http://schemas.microsoft.com/office/drawing/2014/main" id="{894565DD-F1B9-F96B-BBE4-C92735583167}"/>
              </a:ext>
            </a:extLst>
          </p:cNvPr>
          <p:cNvSpPr txBox="1"/>
          <p:nvPr/>
        </p:nvSpPr>
        <p:spPr>
          <a:xfrm>
            <a:off x="964461" y="668921"/>
            <a:ext cx="4657060" cy="461665"/>
          </a:xfrm>
          <a:prstGeom prst="rect">
            <a:avLst/>
          </a:prstGeom>
          <a:noFill/>
        </p:spPr>
        <p:txBody>
          <a:bodyPr wrap="square">
            <a:spAutoFit/>
          </a:bodyPr>
          <a:lstStyle/>
          <a:p>
            <a:pPr algn="ctr"/>
            <a:r>
              <a:rPr lang="el-GR" sz="2400" b="1" dirty="0">
                <a:solidFill>
                  <a:schemeClr val="accent1"/>
                </a:solidFill>
                <a:latin typeface="PFTransport"/>
              </a:rPr>
              <a:t>Β</a:t>
            </a:r>
            <a:r>
              <a:rPr kumimoji="0" lang="el-GR" sz="2400" b="1" i="0" u="none" strike="noStrike" kern="0" cap="none" spc="0" normalizeH="0" baseline="0" noProof="0" dirty="0">
                <a:ln>
                  <a:noFill/>
                </a:ln>
                <a:solidFill>
                  <a:schemeClr val="accent1"/>
                </a:solidFill>
                <a:effectLst/>
                <a:uLnTx/>
                <a:uFillTx/>
                <a:latin typeface="PFTransport"/>
                <a:cs typeface="Arial"/>
                <a:sym typeface="Arial"/>
              </a:rPr>
              <a:t>ιοτεχνολογία</a:t>
            </a:r>
            <a:endParaRPr lang="en-US" sz="1800" b="1" dirty="0">
              <a:solidFill>
                <a:schemeClr val="accent1"/>
              </a:solidFill>
            </a:endParaRPr>
          </a:p>
        </p:txBody>
      </p:sp>
      <p:pic>
        <p:nvPicPr>
          <p:cNvPr id="7" name="Picture 6">
            <a:extLst>
              <a:ext uri="{FF2B5EF4-FFF2-40B4-BE49-F238E27FC236}">
                <a16:creationId xmlns:a16="http://schemas.microsoft.com/office/drawing/2014/main" id="{8E494106-2697-C5D8-2261-ED160BC9B126}"/>
              </a:ext>
            </a:extLst>
          </p:cNvPr>
          <p:cNvPicPr>
            <a:picLocks noChangeAspect="1"/>
          </p:cNvPicPr>
          <p:nvPr/>
        </p:nvPicPr>
        <p:blipFill>
          <a:blip r:embed="rId2"/>
          <a:stretch>
            <a:fillRect/>
          </a:stretch>
        </p:blipFill>
        <p:spPr>
          <a:xfrm>
            <a:off x="5940220" y="2018299"/>
            <a:ext cx="2532759" cy="1648931"/>
          </a:xfrm>
          <a:prstGeom prst="rect">
            <a:avLst/>
          </a:prstGeom>
        </p:spPr>
      </p:pic>
    </p:spTree>
    <p:extLst>
      <p:ext uri="{BB962C8B-B14F-4D97-AF65-F5344CB8AC3E}">
        <p14:creationId xmlns:p14="http://schemas.microsoft.com/office/powerpoint/2010/main" val="1955227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E47335-2D69-CA7B-A13C-872C5BB098C4}"/>
              </a:ext>
            </a:extLst>
          </p:cNvPr>
          <p:cNvSpPr txBox="1"/>
          <p:nvPr/>
        </p:nvSpPr>
        <p:spPr>
          <a:xfrm>
            <a:off x="760229" y="1151774"/>
            <a:ext cx="4885660" cy="3416320"/>
          </a:xfrm>
          <a:prstGeom prst="rect">
            <a:avLst/>
          </a:prstGeom>
          <a:noFill/>
        </p:spPr>
        <p:txBody>
          <a:bodyPr wrap="square">
            <a:spAutoFit/>
          </a:bodyPr>
          <a:lstStyle/>
          <a:p>
            <a:pPr marL="285750" indent="-285750" algn="just">
              <a:buFont typeface="Arial" panose="020B0604020202020204" pitchFamily="34" charset="0"/>
              <a:buChar char="•"/>
            </a:pPr>
            <a:r>
              <a:rPr lang="el-GR" sz="1800" dirty="0">
                <a:latin typeface="PFTransport"/>
              </a:rPr>
              <a:t>Α</a:t>
            </a:r>
            <a:r>
              <a:rPr kumimoji="0" lang="el-GR" sz="1800" b="0" i="0" u="none" strike="noStrike" kern="0" cap="none" spc="0" normalizeH="0" baseline="0" noProof="0" dirty="0">
                <a:ln>
                  <a:noFill/>
                </a:ln>
                <a:solidFill>
                  <a:srgbClr val="000000"/>
                </a:solidFill>
                <a:effectLst/>
                <a:uLnTx/>
                <a:uFillTx/>
                <a:latin typeface="PFTransport"/>
                <a:cs typeface="Arial"/>
                <a:sym typeface="Arial"/>
              </a:rPr>
              <a:t>πό τη δεκαετία του 1980, η βιοτεχνολογία χρησιμοποιήθηκε για τη δημιουργία υβριδίων με συγκεκριμένα επιθυμητά χαρακτηριστικά, όπως μεγαλύτερη διάρκεια ζωής στο ράφι και αυξημένη αντοχή σε αγροχημικά (π.χ. ζιζανιοκτόνα και εντομοκτόνα).</a:t>
            </a:r>
          </a:p>
          <a:p>
            <a:pPr marL="285750" indent="-285750" algn="just">
              <a:buFont typeface="Arial" panose="020B0604020202020204" pitchFamily="34" charset="0"/>
              <a:buChar char="•"/>
            </a:pPr>
            <a:endParaRPr lang="el-GR" sz="1800" dirty="0">
              <a:latin typeface="PFTransport"/>
            </a:endParaRPr>
          </a:p>
          <a:p>
            <a:pPr marL="285750" indent="-285750" algn="just">
              <a:buFont typeface="Arial" panose="020B0604020202020204" pitchFamily="34" charset="0"/>
              <a:buChar char="•"/>
            </a:pPr>
            <a:r>
              <a:rPr kumimoji="0" lang="el-GR" sz="1800" b="0" i="0" u="none" strike="noStrike" kern="0" cap="none" spc="0" normalizeH="0" baseline="0" noProof="0" dirty="0">
                <a:ln>
                  <a:noFill/>
                </a:ln>
                <a:solidFill>
                  <a:srgbClr val="000000"/>
                </a:solidFill>
                <a:effectLst/>
                <a:uLnTx/>
                <a:uFillTx/>
                <a:latin typeface="PFTransport"/>
                <a:cs typeface="Arial"/>
                <a:sym typeface="Arial"/>
              </a:rPr>
              <a:t>Στον 21ο αιώνα, οι κοινωνίες έχουν πλέον κληθεί να πάρουν θέση σε ένα από τα σημαντικότερα θέματα, τη γενίκευση της χρήσης της βιοτεχνολογίας στη γεωργική παραγωγή. </a:t>
            </a:r>
            <a:endParaRPr lang="en-US" sz="1200" dirty="0"/>
          </a:p>
        </p:txBody>
      </p:sp>
      <p:sp>
        <p:nvSpPr>
          <p:cNvPr id="5" name="TextBox 4">
            <a:extLst>
              <a:ext uri="{FF2B5EF4-FFF2-40B4-BE49-F238E27FC236}">
                <a16:creationId xmlns:a16="http://schemas.microsoft.com/office/drawing/2014/main" id="{894565DD-F1B9-F96B-BBE4-C92735583167}"/>
              </a:ext>
            </a:extLst>
          </p:cNvPr>
          <p:cNvSpPr txBox="1"/>
          <p:nvPr/>
        </p:nvSpPr>
        <p:spPr>
          <a:xfrm>
            <a:off x="988829" y="490502"/>
            <a:ext cx="4657060" cy="461665"/>
          </a:xfrm>
          <a:prstGeom prst="rect">
            <a:avLst/>
          </a:prstGeom>
          <a:noFill/>
        </p:spPr>
        <p:txBody>
          <a:bodyPr wrap="square">
            <a:spAutoFit/>
          </a:bodyPr>
          <a:lstStyle/>
          <a:p>
            <a:pPr algn="ctr"/>
            <a:r>
              <a:rPr lang="el-GR" sz="2400" b="1" dirty="0">
                <a:solidFill>
                  <a:schemeClr val="accent1"/>
                </a:solidFill>
                <a:latin typeface="PFTransport"/>
              </a:rPr>
              <a:t>Β</a:t>
            </a:r>
            <a:r>
              <a:rPr kumimoji="0" lang="el-GR" sz="2400" b="1" i="0" u="none" strike="noStrike" kern="0" cap="none" spc="0" normalizeH="0" baseline="0" noProof="0" dirty="0">
                <a:ln>
                  <a:noFill/>
                </a:ln>
                <a:solidFill>
                  <a:schemeClr val="accent1"/>
                </a:solidFill>
                <a:effectLst/>
                <a:uLnTx/>
                <a:uFillTx/>
                <a:latin typeface="PFTransport"/>
                <a:cs typeface="Arial"/>
                <a:sym typeface="Arial"/>
              </a:rPr>
              <a:t>ιοτεχνολογία</a:t>
            </a:r>
            <a:endParaRPr lang="en-US" sz="1800" b="1" dirty="0">
              <a:solidFill>
                <a:schemeClr val="accent1"/>
              </a:solidFill>
            </a:endParaRPr>
          </a:p>
        </p:txBody>
      </p:sp>
      <p:pic>
        <p:nvPicPr>
          <p:cNvPr id="6" name="Picture 5">
            <a:extLst>
              <a:ext uri="{FF2B5EF4-FFF2-40B4-BE49-F238E27FC236}">
                <a16:creationId xmlns:a16="http://schemas.microsoft.com/office/drawing/2014/main" id="{272CCC32-9818-36BC-4EDF-9B2CAEE794B6}"/>
              </a:ext>
            </a:extLst>
          </p:cNvPr>
          <p:cNvPicPr>
            <a:picLocks noChangeAspect="1"/>
          </p:cNvPicPr>
          <p:nvPr/>
        </p:nvPicPr>
        <p:blipFill>
          <a:blip r:embed="rId2"/>
          <a:stretch>
            <a:fillRect/>
          </a:stretch>
        </p:blipFill>
        <p:spPr>
          <a:xfrm>
            <a:off x="5851010" y="721334"/>
            <a:ext cx="2532759" cy="1648932"/>
          </a:xfrm>
          <a:prstGeom prst="rect">
            <a:avLst/>
          </a:prstGeom>
        </p:spPr>
      </p:pic>
      <p:pic>
        <p:nvPicPr>
          <p:cNvPr id="7" name="Picture 6">
            <a:extLst>
              <a:ext uri="{FF2B5EF4-FFF2-40B4-BE49-F238E27FC236}">
                <a16:creationId xmlns:a16="http://schemas.microsoft.com/office/drawing/2014/main" id="{8E494106-2697-C5D8-2261-ED160BC9B126}"/>
              </a:ext>
            </a:extLst>
          </p:cNvPr>
          <p:cNvPicPr>
            <a:picLocks noChangeAspect="1"/>
          </p:cNvPicPr>
          <p:nvPr/>
        </p:nvPicPr>
        <p:blipFill>
          <a:blip r:embed="rId3"/>
          <a:stretch>
            <a:fillRect/>
          </a:stretch>
        </p:blipFill>
        <p:spPr>
          <a:xfrm>
            <a:off x="5851010" y="2842765"/>
            <a:ext cx="2532759" cy="1648931"/>
          </a:xfrm>
          <a:prstGeom prst="rect">
            <a:avLst/>
          </a:prstGeom>
        </p:spPr>
      </p:pic>
    </p:spTree>
    <p:extLst>
      <p:ext uri="{BB962C8B-B14F-4D97-AF65-F5344CB8AC3E}">
        <p14:creationId xmlns:p14="http://schemas.microsoft.com/office/powerpoint/2010/main" val="1889203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F5076A-E407-E6EE-62B6-2B6995919A5D}"/>
              </a:ext>
            </a:extLst>
          </p:cNvPr>
          <p:cNvSpPr txBox="1"/>
          <p:nvPr/>
        </p:nvSpPr>
        <p:spPr>
          <a:xfrm>
            <a:off x="847946" y="536392"/>
            <a:ext cx="7448107" cy="400110"/>
          </a:xfrm>
          <a:prstGeom prst="rect">
            <a:avLst/>
          </a:prstGeom>
          <a:noFill/>
        </p:spPr>
        <p:txBody>
          <a:bodyPr wrap="square">
            <a:spAutoFit/>
          </a:bodyPr>
          <a:lstStyle/>
          <a:p>
            <a:pPr algn="ctr"/>
            <a:r>
              <a:rPr lang="el-GR" sz="2000" b="1" i="0" u="none" strike="noStrike" baseline="0" dirty="0">
                <a:solidFill>
                  <a:schemeClr val="accent1"/>
                </a:solidFill>
                <a:latin typeface="PFTraffic Black"/>
              </a:rPr>
              <a:t>Βασικά στοιχεία για τις διαδικασίες ανάπτυξης φυτικών υβριδίων </a:t>
            </a:r>
            <a:endParaRPr lang="en-US" sz="2000" dirty="0">
              <a:solidFill>
                <a:schemeClr val="accent1"/>
              </a:solidFill>
            </a:endParaRPr>
          </a:p>
        </p:txBody>
      </p:sp>
      <p:sp>
        <p:nvSpPr>
          <p:cNvPr id="5" name="TextBox 4">
            <a:extLst>
              <a:ext uri="{FF2B5EF4-FFF2-40B4-BE49-F238E27FC236}">
                <a16:creationId xmlns:a16="http://schemas.microsoft.com/office/drawing/2014/main" id="{294F1358-7BD0-6699-DD61-42A2C0D0B6BA}"/>
              </a:ext>
            </a:extLst>
          </p:cNvPr>
          <p:cNvSpPr txBox="1"/>
          <p:nvPr/>
        </p:nvSpPr>
        <p:spPr>
          <a:xfrm>
            <a:off x="783266" y="1401087"/>
            <a:ext cx="4649971" cy="3139321"/>
          </a:xfrm>
          <a:prstGeom prst="rect">
            <a:avLst/>
          </a:prstGeom>
          <a:noFill/>
        </p:spPr>
        <p:txBody>
          <a:bodyPr wrap="square">
            <a:spAutoFit/>
          </a:bodyPr>
          <a:lstStyle/>
          <a:p>
            <a:pPr algn="just"/>
            <a:r>
              <a:rPr lang="el-GR" sz="1800" b="0" i="0" u="none" strike="noStrike" baseline="0" dirty="0">
                <a:solidFill>
                  <a:srgbClr val="000000"/>
                </a:solidFill>
                <a:latin typeface="PFTransport"/>
              </a:rPr>
              <a:t>Η πορεία της βελτίωσης των καλλιεργούμενων φυτών στη διάρκεια της ιστορίας της ανθρωπότητας είναι διαφωτιστική για την κατανόηση του ρόλου της βιοτεχνολογίας. </a:t>
            </a:r>
          </a:p>
          <a:p>
            <a:pPr algn="just"/>
            <a:endParaRPr lang="el-GR" sz="1800" dirty="0">
              <a:latin typeface="PFTransport"/>
            </a:endParaRPr>
          </a:p>
          <a:p>
            <a:pPr algn="just"/>
            <a:r>
              <a:rPr lang="el-GR" sz="1800" b="0" i="0" u="none" strike="noStrike" baseline="0" dirty="0">
                <a:solidFill>
                  <a:srgbClr val="000000"/>
                </a:solidFill>
                <a:latin typeface="PFTransport"/>
              </a:rPr>
              <a:t>Κατά τη γεωργική τους δραστηριότητα, οι άνθρωποι επιτάχυναν τη φυσική γενετική μετάλλαξη μέσα από την επιλογή των πιο αποδοτικών, σκληρών και ανθεκτικών φυτών, και την ανάπτυξη ποικιλιών φυτικών και ζωικών ειδών. </a:t>
            </a:r>
            <a:endParaRPr lang="en-US" sz="1200" dirty="0"/>
          </a:p>
        </p:txBody>
      </p:sp>
      <p:pic>
        <p:nvPicPr>
          <p:cNvPr id="2" name="Picture 1">
            <a:extLst>
              <a:ext uri="{FF2B5EF4-FFF2-40B4-BE49-F238E27FC236}">
                <a16:creationId xmlns:a16="http://schemas.microsoft.com/office/drawing/2014/main" id="{70DD212A-53F9-E8C1-173F-C82855F1318C}"/>
              </a:ext>
            </a:extLst>
          </p:cNvPr>
          <p:cNvPicPr>
            <a:picLocks noChangeAspect="1"/>
          </p:cNvPicPr>
          <p:nvPr/>
        </p:nvPicPr>
        <p:blipFill>
          <a:blip r:embed="rId2"/>
          <a:stretch>
            <a:fillRect/>
          </a:stretch>
        </p:blipFill>
        <p:spPr>
          <a:xfrm>
            <a:off x="5433237" y="1706525"/>
            <a:ext cx="3181793" cy="2121195"/>
          </a:xfrm>
          <a:prstGeom prst="rect">
            <a:avLst/>
          </a:prstGeom>
        </p:spPr>
      </p:pic>
    </p:spTree>
    <p:extLst>
      <p:ext uri="{BB962C8B-B14F-4D97-AF65-F5344CB8AC3E}">
        <p14:creationId xmlns:p14="http://schemas.microsoft.com/office/powerpoint/2010/main" val="2092211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F5076A-E407-E6EE-62B6-2B6995919A5D}"/>
              </a:ext>
            </a:extLst>
          </p:cNvPr>
          <p:cNvSpPr txBox="1"/>
          <p:nvPr/>
        </p:nvSpPr>
        <p:spPr>
          <a:xfrm>
            <a:off x="847946" y="536392"/>
            <a:ext cx="7448107" cy="400110"/>
          </a:xfrm>
          <a:prstGeom prst="rect">
            <a:avLst/>
          </a:prstGeom>
          <a:noFill/>
        </p:spPr>
        <p:txBody>
          <a:bodyPr wrap="square">
            <a:spAutoFit/>
          </a:bodyPr>
          <a:lstStyle/>
          <a:p>
            <a:pPr algn="ctr"/>
            <a:r>
              <a:rPr lang="el-GR" sz="2000" b="1" i="0" u="none" strike="noStrike" baseline="0" dirty="0">
                <a:solidFill>
                  <a:schemeClr val="accent1"/>
                </a:solidFill>
                <a:latin typeface="PFTraffic Black"/>
              </a:rPr>
              <a:t>Βασικά στοιχεία για τις διαδικασίες ανάπτυξης φυτικών υβριδίων </a:t>
            </a:r>
            <a:endParaRPr lang="en-US" sz="2000" dirty="0">
              <a:solidFill>
                <a:schemeClr val="accent1"/>
              </a:solidFill>
            </a:endParaRPr>
          </a:p>
        </p:txBody>
      </p:sp>
      <p:sp>
        <p:nvSpPr>
          <p:cNvPr id="5" name="TextBox 4">
            <a:extLst>
              <a:ext uri="{FF2B5EF4-FFF2-40B4-BE49-F238E27FC236}">
                <a16:creationId xmlns:a16="http://schemas.microsoft.com/office/drawing/2014/main" id="{294F1358-7BD0-6699-DD61-42A2C0D0B6BA}"/>
              </a:ext>
            </a:extLst>
          </p:cNvPr>
          <p:cNvSpPr txBox="1"/>
          <p:nvPr/>
        </p:nvSpPr>
        <p:spPr>
          <a:xfrm>
            <a:off x="893133" y="1193752"/>
            <a:ext cx="7357731" cy="3139321"/>
          </a:xfrm>
          <a:prstGeom prst="rect">
            <a:avLst/>
          </a:prstGeom>
          <a:noFill/>
        </p:spPr>
        <p:txBody>
          <a:bodyPr wrap="square">
            <a:spAutoFit/>
          </a:bodyPr>
          <a:lstStyle/>
          <a:p>
            <a:pPr marL="285750" indent="-285750" algn="just">
              <a:buFont typeface="Wingdings" panose="05000000000000000000" pitchFamily="2" charset="2"/>
              <a:buChar char="§"/>
            </a:pPr>
            <a:r>
              <a:rPr lang="el-GR" sz="1800" dirty="0">
                <a:latin typeface="PFTransport"/>
              </a:rPr>
              <a:t>Ά</a:t>
            </a:r>
            <a:r>
              <a:rPr lang="el-GR" sz="1800" b="0" i="0" u="none" strike="noStrike" baseline="0" dirty="0">
                <a:solidFill>
                  <a:srgbClr val="000000"/>
                </a:solidFill>
                <a:latin typeface="PFTransport"/>
              </a:rPr>
              <a:t>ρχισαν να καλλιεργούν ομάδες όμοιων οργανισμών, που μπορούσαν, με βάση τα δομικά χαρακτηριστικά και τη συμπεριφορά τους, να διαφοροποιηθούν από άλλες ποικιλίες του ίδιου είδους. </a:t>
            </a:r>
          </a:p>
          <a:p>
            <a:pPr marL="285750" indent="-285750" algn="just">
              <a:buFont typeface="Wingdings" panose="05000000000000000000" pitchFamily="2" charset="2"/>
              <a:buChar char="§"/>
            </a:pPr>
            <a:endParaRPr lang="el-GR" sz="1800" dirty="0">
              <a:latin typeface="PFTransport"/>
            </a:endParaRPr>
          </a:p>
          <a:p>
            <a:pPr marL="285750" indent="-285750" algn="just">
              <a:buFont typeface="Wingdings" panose="05000000000000000000" pitchFamily="2" charset="2"/>
              <a:buChar char="§"/>
            </a:pPr>
            <a:r>
              <a:rPr lang="el-GR" sz="1800" b="0" i="0" u="none" strike="noStrike" baseline="0" dirty="0">
                <a:solidFill>
                  <a:srgbClr val="000000"/>
                </a:solidFill>
                <a:latin typeface="PFTransport"/>
              </a:rPr>
              <a:t>Οι σπόροι των συγκεκριμένων ποικιλιών μπορούσαν να χρησιμοποιηθούν στην αναπαραγωγή των καλλιεργούμενων φυτών χωρίς να οδηγήσουν στη μείωση της παραγωγικότητας. </a:t>
            </a:r>
          </a:p>
          <a:p>
            <a:pPr marL="285750" indent="-285750" algn="just">
              <a:buFont typeface="Wingdings" panose="05000000000000000000" pitchFamily="2" charset="2"/>
              <a:buChar char="§"/>
            </a:pPr>
            <a:endParaRPr lang="el-GR" sz="1800" dirty="0">
              <a:latin typeface="PFTransport"/>
            </a:endParaRPr>
          </a:p>
          <a:p>
            <a:pPr marL="285750" indent="-285750" algn="just">
              <a:buFont typeface="Wingdings" panose="05000000000000000000" pitchFamily="2" charset="2"/>
              <a:buChar char="Ø"/>
            </a:pPr>
            <a:r>
              <a:rPr lang="el-GR" sz="1800" b="0" i="0" u="none" strike="noStrike" baseline="0" dirty="0">
                <a:solidFill>
                  <a:srgbClr val="000000"/>
                </a:solidFill>
                <a:latin typeface="PFTransport"/>
              </a:rPr>
              <a:t>Επιπλέον, οι ποικιλίες αυτές είχαν κυριότερη πηγή γενετικής παραλλακτικότητας, δηλαδή ποικιλότητας που επιτρέπει τη συνεχή βελτίωση των ποικιλιών, τις μεταλλάξεις. </a:t>
            </a:r>
            <a:endParaRPr lang="en-US" sz="1200" dirty="0"/>
          </a:p>
        </p:txBody>
      </p:sp>
    </p:spTree>
    <p:extLst>
      <p:ext uri="{BB962C8B-B14F-4D97-AF65-F5344CB8AC3E}">
        <p14:creationId xmlns:p14="http://schemas.microsoft.com/office/powerpoint/2010/main" val="2766033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9B8FF2-A52B-EF71-B07A-CF953F068172}"/>
              </a:ext>
            </a:extLst>
          </p:cNvPr>
          <p:cNvSpPr txBox="1"/>
          <p:nvPr/>
        </p:nvSpPr>
        <p:spPr>
          <a:xfrm>
            <a:off x="930350" y="376482"/>
            <a:ext cx="4657060" cy="461665"/>
          </a:xfrm>
          <a:prstGeom prst="rect">
            <a:avLst/>
          </a:prstGeom>
          <a:noFill/>
        </p:spPr>
        <p:txBody>
          <a:bodyPr wrap="square">
            <a:spAutoFit/>
          </a:bodyPr>
          <a:lstStyle/>
          <a:p>
            <a:pPr algn="ctr"/>
            <a:r>
              <a:rPr lang="el-GR" sz="2400" b="1" dirty="0">
                <a:solidFill>
                  <a:schemeClr val="accent1"/>
                </a:solidFill>
                <a:latin typeface="PFTransport"/>
              </a:rPr>
              <a:t>Μ</a:t>
            </a:r>
            <a:r>
              <a:rPr lang="el-GR" sz="2400" b="1" u="none" strike="noStrike" baseline="0" dirty="0">
                <a:solidFill>
                  <a:schemeClr val="accent1"/>
                </a:solidFill>
                <a:latin typeface="PFTransport"/>
              </a:rPr>
              <a:t>ετάλλαξη </a:t>
            </a:r>
            <a:endParaRPr lang="en-US" sz="1800" b="1" dirty="0">
              <a:solidFill>
                <a:schemeClr val="accent1"/>
              </a:solidFill>
            </a:endParaRPr>
          </a:p>
        </p:txBody>
      </p:sp>
      <p:sp>
        <p:nvSpPr>
          <p:cNvPr id="5" name="TextBox 4">
            <a:extLst>
              <a:ext uri="{FF2B5EF4-FFF2-40B4-BE49-F238E27FC236}">
                <a16:creationId xmlns:a16="http://schemas.microsoft.com/office/drawing/2014/main" id="{52C20442-DC59-7226-DA33-274F894CD45D}"/>
              </a:ext>
            </a:extLst>
          </p:cNvPr>
          <p:cNvSpPr txBox="1"/>
          <p:nvPr/>
        </p:nvSpPr>
        <p:spPr>
          <a:xfrm>
            <a:off x="765545" y="992286"/>
            <a:ext cx="4986670" cy="3416320"/>
          </a:xfrm>
          <a:prstGeom prst="rect">
            <a:avLst/>
          </a:prstGeom>
          <a:noFill/>
        </p:spPr>
        <p:txBody>
          <a:bodyPr wrap="square">
            <a:spAutoFit/>
          </a:bodyPr>
          <a:lstStyle/>
          <a:p>
            <a:pPr algn="just"/>
            <a:r>
              <a:rPr lang="el-GR" sz="1800" b="0" i="0" u="none" strike="noStrike" baseline="0" dirty="0">
                <a:solidFill>
                  <a:srgbClr val="000000"/>
                </a:solidFill>
                <a:latin typeface="PFTransport"/>
              </a:rPr>
              <a:t>Ο όρος</a:t>
            </a:r>
            <a:r>
              <a:rPr lang="el-GR" sz="1800" b="1" i="0" u="none" strike="noStrike" baseline="0" dirty="0">
                <a:solidFill>
                  <a:srgbClr val="000000"/>
                </a:solidFill>
                <a:latin typeface="PFTransport"/>
              </a:rPr>
              <a:t> </a:t>
            </a:r>
            <a:r>
              <a:rPr lang="el-GR" sz="1800" b="1" i="1" u="none" strike="noStrike" baseline="0" dirty="0">
                <a:solidFill>
                  <a:srgbClr val="000000"/>
                </a:solidFill>
                <a:latin typeface="PFTransport"/>
              </a:rPr>
              <a:t>μετάλλαξη </a:t>
            </a:r>
            <a:r>
              <a:rPr lang="el-GR" sz="1800" b="0" i="0" u="none" strike="noStrike" baseline="0" dirty="0">
                <a:solidFill>
                  <a:srgbClr val="000000"/>
                </a:solidFill>
                <a:latin typeface="PFTransport"/>
              </a:rPr>
              <a:t>χρησιμοποιείται για να περιγράψει απότομες αλλαγές του γονότυπου και δηλώνει την απότομη, κληρονομούμενη μεταβολή στην αλληλουχία ή τον αριθμό των νουκλεοτιδίων στο γονιδίωμα του οργανισμού. </a:t>
            </a:r>
          </a:p>
          <a:p>
            <a:pPr algn="just"/>
            <a:endParaRPr lang="el-GR" sz="1800" dirty="0">
              <a:latin typeface="PFTransport"/>
            </a:endParaRPr>
          </a:p>
          <a:p>
            <a:pPr algn="just"/>
            <a:r>
              <a:rPr lang="el-GR" sz="1800" b="0" i="0" u="none" strike="noStrike" baseline="0" dirty="0">
                <a:solidFill>
                  <a:srgbClr val="000000"/>
                </a:solidFill>
                <a:latin typeface="PFTransport"/>
              </a:rPr>
              <a:t>Οι φυσικές μεταλλάξεις επιτρέπουν την ομαλή εξέλιξη των ζωντανών οργανισμών. Εμφανίζονται με σχετικά σταθερή συχνότητα μέσα στο χρόνο και οι περισσότερες είναι επιβλαβείς ή ουδέτερες για τους οργανισμούς, ενώ ελάχιστες από αυτές είναι επωφελείς. </a:t>
            </a:r>
            <a:endParaRPr lang="en-US" sz="1200" dirty="0"/>
          </a:p>
        </p:txBody>
      </p:sp>
      <p:pic>
        <p:nvPicPr>
          <p:cNvPr id="1026" name="Picture 2" descr="Σχολή Γεωπονικών Επιστημών Τμήμα Γεωπονίας Φυτικής Παραγωγής &amp; Αγρ">
            <a:extLst>
              <a:ext uri="{FF2B5EF4-FFF2-40B4-BE49-F238E27FC236}">
                <a16:creationId xmlns:a16="http://schemas.microsoft.com/office/drawing/2014/main" id="{0FCAB81E-E8DF-499E-D1A9-27798B01B8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2208" y="1328805"/>
            <a:ext cx="2367000" cy="248589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868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E47335-2D69-CA7B-A13C-872C5BB098C4}"/>
              </a:ext>
            </a:extLst>
          </p:cNvPr>
          <p:cNvSpPr txBox="1"/>
          <p:nvPr/>
        </p:nvSpPr>
        <p:spPr>
          <a:xfrm>
            <a:off x="856874" y="1159734"/>
            <a:ext cx="4436239" cy="3493264"/>
          </a:xfrm>
          <a:prstGeom prst="rect">
            <a:avLst/>
          </a:prstGeom>
          <a:noFill/>
        </p:spPr>
        <p:txBody>
          <a:bodyPr wrap="square">
            <a:spAutoFit/>
          </a:bodyPr>
          <a:lstStyle/>
          <a:p>
            <a:pPr algn="just"/>
            <a:r>
              <a:rPr lang="el-GR" sz="1700" dirty="0">
                <a:latin typeface="PFTransport"/>
              </a:rPr>
              <a:t>Η Πράσινη Επανάσταση είναι ο όρος που δίνεται στη </a:t>
            </a:r>
            <a:r>
              <a:rPr lang="el-GR" sz="1700" b="1" dirty="0">
                <a:latin typeface="PFTransport"/>
              </a:rPr>
              <a:t>χρήση ποικιλιών υψηλής απόδοσης </a:t>
            </a:r>
            <a:r>
              <a:rPr lang="el-GR" sz="1700" dirty="0">
                <a:latin typeface="PFTransport"/>
              </a:rPr>
              <a:t>(</a:t>
            </a:r>
            <a:r>
              <a:rPr lang="en-US" sz="1700" dirty="0">
                <a:latin typeface="PFTransport"/>
              </a:rPr>
              <a:t>High Yielding Variety -</a:t>
            </a:r>
            <a:r>
              <a:rPr lang="el-GR" sz="1700" dirty="0">
                <a:latin typeface="PFTransport"/>
              </a:rPr>
              <a:t>HYV) σιταριού και ρυζιού, ιδιαίτερα κατά τη δεκαετία του 1960 για την αύξηση της παραγωγής τροφίμων, κυρίως στην Ινδία. </a:t>
            </a:r>
            <a:endParaRPr lang="en-US" sz="1700" dirty="0">
              <a:latin typeface="PFTransport"/>
            </a:endParaRPr>
          </a:p>
          <a:p>
            <a:pPr algn="just"/>
            <a:endParaRPr lang="en-US" sz="1700" dirty="0">
              <a:latin typeface="PFTransport"/>
            </a:endParaRPr>
          </a:p>
          <a:p>
            <a:pPr algn="just"/>
            <a:r>
              <a:rPr lang="el-GR" sz="1700" dirty="0">
                <a:latin typeface="PFTransport"/>
              </a:rPr>
              <a:t>Οι νέες ποικιλίες σπόρων, που ονομάζονται ευρέως «θαυματουργοί» σπόροι, αναπτύχθηκαν στο Μεξικό (σίτος) και τις Φιλιππίνες (ρύζι), αλλά ήταν οι νέες νάνοι ποικιλίες σιταριού που παρείχαν τη μεγαλύτερη αύξηση στις αποδόσεις ανά εκτάριο. </a:t>
            </a:r>
          </a:p>
        </p:txBody>
      </p:sp>
      <p:sp>
        <p:nvSpPr>
          <p:cNvPr id="5" name="TextBox 4">
            <a:extLst>
              <a:ext uri="{FF2B5EF4-FFF2-40B4-BE49-F238E27FC236}">
                <a16:creationId xmlns:a16="http://schemas.microsoft.com/office/drawing/2014/main" id="{894565DD-F1B9-F96B-BBE4-C92735583167}"/>
              </a:ext>
            </a:extLst>
          </p:cNvPr>
          <p:cNvSpPr txBox="1"/>
          <p:nvPr/>
        </p:nvSpPr>
        <p:spPr>
          <a:xfrm>
            <a:off x="1025999" y="490502"/>
            <a:ext cx="6140517" cy="461665"/>
          </a:xfrm>
          <a:prstGeom prst="rect">
            <a:avLst/>
          </a:prstGeom>
          <a:noFill/>
        </p:spPr>
        <p:txBody>
          <a:bodyPr wrap="square">
            <a:spAutoFit/>
          </a:bodyPr>
          <a:lstStyle>
            <a:defPPr marR="0" lvl="0" algn="l" rtl="0">
              <a:lnSpc>
                <a:spcPct val="100000"/>
              </a:lnSpc>
              <a:spcBef>
                <a:spcPts val="0"/>
              </a:spcBef>
              <a:spcAft>
                <a:spcPts val="0"/>
              </a:spcAft>
            </a:defPPr>
            <a:lvl1pPr algn="ctr">
              <a:defRPr sz="2400" b="1">
                <a:solidFill>
                  <a:schemeClr val="accent1"/>
                </a:solidFill>
                <a:latin typeface="PFTransport"/>
              </a:defRPr>
            </a:lvl1pPr>
          </a:lstStyle>
          <a:p>
            <a:r>
              <a:rPr lang="el-GR" dirty="0"/>
              <a:t>Πράσινη επανάσταση</a:t>
            </a:r>
            <a:r>
              <a:rPr lang="en-US" dirty="0"/>
              <a:t> 1940 </a:t>
            </a:r>
            <a:r>
              <a:rPr lang="el-GR" dirty="0"/>
              <a:t>έως </a:t>
            </a:r>
            <a:r>
              <a:rPr lang="en-US" dirty="0"/>
              <a:t>1984</a:t>
            </a:r>
          </a:p>
        </p:txBody>
      </p:sp>
      <p:pic>
        <p:nvPicPr>
          <p:cNvPr id="2" name="Picture 1">
            <a:extLst>
              <a:ext uri="{FF2B5EF4-FFF2-40B4-BE49-F238E27FC236}">
                <a16:creationId xmlns:a16="http://schemas.microsoft.com/office/drawing/2014/main" id="{E9F051E0-80A6-D174-B626-DA4EB976EFB6}"/>
              </a:ext>
            </a:extLst>
          </p:cNvPr>
          <p:cNvPicPr>
            <a:picLocks noChangeAspect="1"/>
          </p:cNvPicPr>
          <p:nvPr/>
        </p:nvPicPr>
        <p:blipFill>
          <a:blip r:embed="rId2"/>
          <a:stretch>
            <a:fillRect/>
          </a:stretch>
        </p:blipFill>
        <p:spPr>
          <a:xfrm>
            <a:off x="5431021" y="1800225"/>
            <a:ext cx="2952750" cy="1543050"/>
          </a:xfrm>
          <a:prstGeom prst="rect">
            <a:avLst/>
          </a:prstGeom>
        </p:spPr>
      </p:pic>
    </p:spTree>
    <p:extLst>
      <p:ext uri="{BB962C8B-B14F-4D97-AF65-F5344CB8AC3E}">
        <p14:creationId xmlns:p14="http://schemas.microsoft.com/office/powerpoint/2010/main" val="3055563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901BBF-5CBC-15E7-DA00-BA2CE69CB1E7}"/>
              </a:ext>
            </a:extLst>
          </p:cNvPr>
          <p:cNvPicPr>
            <a:picLocks noChangeAspect="1"/>
          </p:cNvPicPr>
          <p:nvPr/>
        </p:nvPicPr>
        <p:blipFill>
          <a:blip r:embed="rId2"/>
          <a:stretch>
            <a:fillRect/>
          </a:stretch>
        </p:blipFill>
        <p:spPr>
          <a:xfrm>
            <a:off x="778171" y="952500"/>
            <a:ext cx="4314825" cy="3238500"/>
          </a:xfrm>
          <a:prstGeom prst="rect">
            <a:avLst/>
          </a:prstGeom>
        </p:spPr>
      </p:pic>
      <p:sp>
        <p:nvSpPr>
          <p:cNvPr id="4" name="TextBox 3">
            <a:extLst>
              <a:ext uri="{FF2B5EF4-FFF2-40B4-BE49-F238E27FC236}">
                <a16:creationId xmlns:a16="http://schemas.microsoft.com/office/drawing/2014/main" id="{4728CCA7-1E93-D599-C2DC-13271301EB07}"/>
              </a:ext>
            </a:extLst>
          </p:cNvPr>
          <p:cNvSpPr txBox="1"/>
          <p:nvPr/>
        </p:nvSpPr>
        <p:spPr>
          <a:xfrm>
            <a:off x="5411973" y="1740753"/>
            <a:ext cx="3274827" cy="1661993"/>
          </a:xfrm>
          <a:prstGeom prst="rect">
            <a:avLst/>
          </a:prstGeom>
          <a:noFill/>
        </p:spPr>
        <p:txBody>
          <a:bodyPr wrap="square">
            <a:spAutoFit/>
          </a:bodyPr>
          <a:lstStyle/>
          <a:p>
            <a:pPr algn="ctr"/>
            <a:r>
              <a:rPr lang="el-GR" sz="1700" b="1" i="1" u="none" strike="noStrike" baseline="0" dirty="0">
                <a:solidFill>
                  <a:srgbClr val="000000"/>
                </a:solidFill>
                <a:latin typeface="PFTransport"/>
              </a:rPr>
              <a:t>Ποικιλίες καλαμποκιού. </a:t>
            </a:r>
            <a:endParaRPr lang="en-US" sz="1700" b="1" i="1" u="none" strike="noStrike" baseline="0" dirty="0">
              <a:solidFill>
                <a:srgbClr val="000000"/>
              </a:solidFill>
              <a:latin typeface="PFTransport"/>
            </a:endParaRPr>
          </a:p>
          <a:p>
            <a:pPr algn="ctr"/>
            <a:r>
              <a:rPr lang="el-GR" sz="1700" b="0" i="1" u="none" strike="noStrike" baseline="0" dirty="0">
                <a:solidFill>
                  <a:srgbClr val="000000"/>
                </a:solidFill>
                <a:latin typeface="PFTransport"/>
              </a:rPr>
              <a:t>Οι βελτιωμένες, καλλιεργήσιμες ποικιλίες του καλαμποκιού δίνουν μεγαλύτερους καρπούς από τις ποικιλίες που είναι κοντά στον «άγριο», αυτοφυή πρόγονό τους. </a:t>
            </a:r>
            <a:endParaRPr lang="en-US" dirty="0"/>
          </a:p>
        </p:txBody>
      </p:sp>
    </p:spTree>
    <p:extLst>
      <p:ext uri="{BB962C8B-B14F-4D97-AF65-F5344CB8AC3E}">
        <p14:creationId xmlns:p14="http://schemas.microsoft.com/office/powerpoint/2010/main" val="255724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292104-C8A4-A445-D0B9-48B73D8BB853}"/>
              </a:ext>
            </a:extLst>
          </p:cNvPr>
          <p:cNvSpPr txBox="1"/>
          <p:nvPr/>
        </p:nvSpPr>
        <p:spPr>
          <a:xfrm>
            <a:off x="2365744" y="349315"/>
            <a:ext cx="4657060" cy="461665"/>
          </a:xfrm>
          <a:prstGeom prst="rect">
            <a:avLst/>
          </a:prstGeom>
          <a:noFill/>
        </p:spPr>
        <p:txBody>
          <a:bodyPr wrap="square">
            <a:spAutoFit/>
          </a:bodyPr>
          <a:lstStyle/>
          <a:p>
            <a:pPr algn="ctr"/>
            <a:r>
              <a:rPr lang="el-GR" sz="2400" b="1" dirty="0">
                <a:solidFill>
                  <a:schemeClr val="accent1"/>
                </a:solidFill>
                <a:latin typeface="PFTransport"/>
              </a:rPr>
              <a:t>Ε</a:t>
            </a:r>
            <a:r>
              <a:rPr lang="el-GR" sz="2400" b="1" i="0" u="none" strike="noStrike" baseline="0" dirty="0">
                <a:solidFill>
                  <a:schemeClr val="accent1"/>
                </a:solidFill>
                <a:latin typeface="PFTransport"/>
              </a:rPr>
              <a:t>πωφελείς μεταλλάξεις </a:t>
            </a:r>
            <a:endParaRPr lang="en-US" sz="1800" b="1" dirty="0">
              <a:solidFill>
                <a:schemeClr val="accent1"/>
              </a:solidFill>
            </a:endParaRPr>
          </a:p>
        </p:txBody>
      </p:sp>
      <p:sp>
        <p:nvSpPr>
          <p:cNvPr id="5" name="TextBox 4">
            <a:extLst>
              <a:ext uri="{FF2B5EF4-FFF2-40B4-BE49-F238E27FC236}">
                <a16:creationId xmlns:a16="http://schemas.microsoft.com/office/drawing/2014/main" id="{C33B0160-4D2C-5C37-DA3C-15DB1D9D5092}"/>
              </a:ext>
            </a:extLst>
          </p:cNvPr>
          <p:cNvSpPr txBox="1"/>
          <p:nvPr/>
        </p:nvSpPr>
        <p:spPr>
          <a:xfrm>
            <a:off x="1063255" y="837405"/>
            <a:ext cx="7262037" cy="3970318"/>
          </a:xfrm>
          <a:prstGeom prst="rect">
            <a:avLst/>
          </a:prstGeom>
          <a:noFill/>
        </p:spPr>
        <p:txBody>
          <a:bodyPr wrap="square">
            <a:spAutoFit/>
          </a:bodyPr>
          <a:lstStyle/>
          <a:p>
            <a:pPr algn="just"/>
            <a:r>
              <a:rPr lang="el-GR" sz="1800" b="0" i="0" u="none" strike="noStrike" baseline="0" dirty="0">
                <a:solidFill>
                  <a:srgbClr val="000000"/>
                </a:solidFill>
                <a:latin typeface="PFTransport"/>
              </a:rPr>
              <a:t>Όταν σε κάποιο από τα καλλιεργήσιμα φυτά παρουσιαστούν επωφελείς μεταλλάξεις, τότε ο καλλιεργητής μπορεί να επιλέξει να τις διατηρήσει στις επόμενες γενεές. </a:t>
            </a:r>
          </a:p>
          <a:p>
            <a:pPr algn="just"/>
            <a:endParaRPr lang="el-GR" sz="1800" dirty="0">
              <a:latin typeface="PFTransport"/>
            </a:endParaRPr>
          </a:p>
          <a:p>
            <a:pPr algn="just"/>
            <a:r>
              <a:rPr lang="el-GR" sz="1800" b="0" i="0" u="none" strike="noStrike" baseline="0" dirty="0">
                <a:solidFill>
                  <a:srgbClr val="000000"/>
                </a:solidFill>
                <a:latin typeface="PFTransport"/>
              </a:rPr>
              <a:t>Όταν γίνεται τεχνητή επιλογή, για να διαιωνιστεί μια μετάλλαξη, τότε πρέπει να προσαρμοστεί τόσο στο εσωτερικό (γονότυπος), όσο και στο εξωτερικό περιβάλλον του φυτού (κλίμα, έδαφος κτλ.). </a:t>
            </a:r>
          </a:p>
          <a:p>
            <a:pPr algn="just"/>
            <a:endParaRPr lang="el-GR" sz="1800" dirty="0">
              <a:latin typeface="PFTransport"/>
            </a:endParaRPr>
          </a:p>
          <a:p>
            <a:pPr algn="just"/>
            <a:r>
              <a:rPr lang="el-GR" sz="1800" b="0" i="0" u="none" strike="noStrike" baseline="0" dirty="0">
                <a:solidFill>
                  <a:srgbClr val="000000"/>
                </a:solidFill>
                <a:latin typeface="PFTransport"/>
              </a:rPr>
              <a:t>Τέτοιες τεχνητές μεταλλάξεις, δηλαδή αυτές που προκαλούνται με την επέμβαση του ανθρώπου, πρωτοχρησιμοποιήθηκαν στη γεωργία τη δεκαετία του 1930. </a:t>
            </a:r>
          </a:p>
          <a:p>
            <a:pPr algn="just"/>
            <a:endParaRPr lang="el-GR" sz="1800" dirty="0">
              <a:latin typeface="PFTransport"/>
            </a:endParaRPr>
          </a:p>
          <a:p>
            <a:pPr marL="285750" indent="-285750" algn="just">
              <a:buFont typeface="Wingdings" panose="05000000000000000000" pitchFamily="2" charset="2"/>
              <a:buChar char="Ø"/>
            </a:pPr>
            <a:r>
              <a:rPr lang="el-GR" sz="1800" b="0" i="0" u="none" strike="noStrike" baseline="0" dirty="0">
                <a:solidFill>
                  <a:srgbClr val="000000"/>
                </a:solidFill>
                <a:latin typeface="PFTransport"/>
              </a:rPr>
              <a:t>Τότε παρατηρήθηκε ότι με την εφαρμογή ακτίνων Χ μπορεί να αυξηθεί η συχνότητα των μεταλλάξεων. </a:t>
            </a:r>
            <a:endParaRPr lang="en-US" sz="1200" dirty="0"/>
          </a:p>
        </p:txBody>
      </p:sp>
      <p:sp>
        <p:nvSpPr>
          <p:cNvPr id="2" name="Arrow: Curved Right 1">
            <a:extLst>
              <a:ext uri="{FF2B5EF4-FFF2-40B4-BE49-F238E27FC236}">
                <a16:creationId xmlns:a16="http://schemas.microsoft.com/office/drawing/2014/main" id="{3CC3C71A-F77E-2F82-9D84-F6A7A2E55581}"/>
              </a:ext>
            </a:extLst>
          </p:cNvPr>
          <p:cNvSpPr/>
          <p:nvPr/>
        </p:nvSpPr>
        <p:spPr>
          <a:xfrm>
            <a:off x="818708" y="2571750"/>
            <a:ext cx="244547" cy="979524"/>
          </a:xfrm>
          <a:prstGeom prst="curv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40002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5DF3A7-CF62-1F57-664D-014C2A7FBA53}"/>
              </a:ext>
            </a:extLst>
          </p:cNvPr>
          <p:cNvSpPr txBox="1"/>
          <p:nvPr/>
        </p:nvSpPr>
        <p:spPr>
          <a:xfrm>
            <a:off x="2243470" y="429644"/>
            <a:ext cx="4657060" cy="461665"/>
          </a:xfrm>
          <a:prstGeom prst="rect">
            <a:avLst/>
          </a:prstGeom>
          <a:noFill/>
        </p:spPr>
        <p:txBody>
          <a:bodyPr wrap="square">
            <a:spAutoFit/>
          </a:bodyPr>
          <a:lstStyle/>
          <a:p>
            <a:pPr algn="ctr"/>
            <a:r>
              <a:rPr lang="el-GR" sz="2400" b="1" i="1" dirty="0">
                <a:solidFill>
                  <a:schemeClr val="accent1"/>
                </a:solidFill>
                <a:latin typeface="PFTransport"/>
              </a:rPr>
              <a:t>Υ</a:t>
            </a:r>
            <a:r>
              <a:rPr lang="el-GR" sz="2400" b="1" i="1" u="none" strike="noStrike" baseline="0" dirty="0">
                <a:solidFill>
                  <a:schemeClr val="accent1"/>
                </a:solidFill>
                <a:latin typeface="PFTransport"/>
              </a:rPr>
              <a:t>βρίδια </a:t>
            </a:r>
            <a:endParaRPr lang="en-US" sz="1800" b="1" dirty="0">
              <a:solidFill>
                <a:schemeClr val="accent1"/>
              </a:solidFill>
            </a:endParaRPr>
          </a:p>
        </p:txBody>
      </p:sp>
      <p:sp>
        <p:nvSpPr>
          <p:cNvPr id="5" name="TextBox 4">
            <a:extLst>
              <a:ext uri="{FF2B5EF4-FFF2-40B4-BE49-F238E27FC236}">
                <a16:creationId xmlns:a16="http://schemas.microsoft.com/office/drawing/2014/main" id="{ADD04706-800D-35BC-7AF0-985D0C8C24EC}"/>
              </a:ext>
            </a:extLst>
          </p:cNvPr>
          <p:cNvSpPr txBox="1"/>
          <p:nvPr/>
        </p:nvSpPr>
        <p:spPr>
          <a:xfrm>
            <a:off x="547577" y="891309"/>
            <a:ext cx="8048846" cy="1477328"/>
          </a:xfrm>
          <a:prstGeom prst="rect">
            <a:avLst/>
          </a:prstGeom>
          <a:noFill/>
        </p:spPr>
        <p:txBody>
          <a:bodyPr wrap="square">
            <a:spAutoFit/>
          </a:bodyPr>
          <a:lstStyle/>
          <a:p>
            <a:pPr algn="just"/>
            <a:r>
              <a:rPr lang="el-GR" sz="1800" b="0" i="0" u="none" strike="noStrike" baseline="0" dirty="0">
                <a:solidFill>
                  <a:srgbClr val="000000"/>
                </a:solidFill>
                <a:latin typeface="PFTransport"/>
              </a:rPr>
              <a:t>Στόχος ήταν η σκόπιμη πρόκληση μεταβολών στο γενετικό υλικό, για να δημιουργηθεί νέα γενετική παραλλακτικότητα. Με τον τρόπο αυτό, ξεπεράστηκε η αποκλειστική χρήση ποικιλιών και ξεκίνησε η χρήση υβριδίων, σηματοδοτώντας την έλευση της πράσινης επανάστασης, σημαντικού σταθμού στην ιστορία της γεωργίας.</a:t>
            </a:r>
            <a:endParaRPr lang="en-US" sz="1200" dirty="0"/>
          </a:p>
        </p:txBody>
      </p:sp>
      <p:sp>
        <p:nvSpPr>
          <p:cNvPr id="7" name="TextBox 6">
            <a:extLst>
              <a:ext uri="{FF2B5EF4-FFF2-40B4-BE49-F238E27FC236}">
                <a16:creationId xmlns:a16="http://schemas.microsoft.com/office/drawing/2014/main" id="{0E73E4F2-EDE2-7AF1-56AB-FA5DF4ED586E}"/>
              </a:ext>
            </a:extLst>
          </p:cNvPr>
          <p:cNvSpPr txBox="1"/>
          <p:nvPr/>
        </p:nvSpPr>
        <p:spPr>
          <a:xfrm>
            <a:off x="4572000" y="2571750"/>
            <a:ext cx="3870252" cy="1477328"/>
          </a:xfrm>
          <a:prstGeom prst="rect">
            <a:avLst/>
          </a:prstGeom>
          <a:noFill/>
        </p:spPr>
        <p:txBody>
          <a:bodyPr wrap="square">
            <a:spAutoFit/>
          </a:bodyPr>
          <a:lstStyle/>
          <a:p>
            <a:pPr algn="ctr"/>
            <a:r>
              <a:rPr lang="el-GR" sz="1800" b="0" i="0" u="none" strike="noStrike" baseline="0" dirty="0">
                <a:solidFill>
                  <a:schemeClr val="accent1"/>
                </a:solidFill>
                <a:latin typeface="PFTransport"/>
              </a:rPr>
              <a:t>Με τον όρο </a:t>
            </a:r>
            <a:r>
              <a:rPr lang="el-GR" sz="1800" b="0" i="1" u="none" strike="noStrike" baseline="0" dirty="0">
                <a:solidFill>
                  <a:schemeClr val="accent1"/>
                </a:solidFill>
                <a:latin typeface="PFTransport"/>
              </a:rPr>
              <a:t>υβρίδια </a:t>
            </a:r>
            <a:r>
              <a:rPr lang="el-GR" sz="1800" b="0" i="0" u="none" strike="noStrike" baseline="0" dirty="0">
                <a:solidFill>
                  <a:schemeClr val="accent1"/>
                </a:solidFill>
                <a:latin typeface="PFTransport"/>
              </a:rPr>
              <a:t>νοούνται οργανισμοί που είναι πρώτοι απόγονοι διασταυρώσεων ανάμεσα σε γενετικά ανόμοιους γονείς, αλλά ανήκουν στο ίδιο είδος ή σε συγγενή είδη. </a:t>
            </a:r>
            <a:endParaRPr lang="en-US" sz="1200" dirty="0">
              <a:solidFill>
                <a:schemeClr val="accent1"/>
              </a:solidFill>
            </a:endParaRPr>
          </a:p>
        </p:txBody>
      </p:sp>
      <p:pic>
        <p:nvPicPr>
          <p:cNvPr id="8" name="Picture 7">
            <a:extLst>
              <a:ext uri="{FF2B5EF4-FFF2-40B4-BE49-F238E27FC236}">
                <a16:creationId xmlns:a16="http://schemas.microsoft.com/office/drawing/2014/main" id="{58019D53-DD23-BB56-15AB-8A7CCB0AC577}"/>
              </a:ext>
            </a:extLst>
          </p:cNvPr>
          <p:cNvPicPr>
            <a:picLocks noChangeAspect="1"/>
          </p:cNvPicPr>
          <p:nvPr/>
        </p:nvPicPr>
        <p:blipFill>
          <a:blip r:embed="rId2"/>
          <a:stretch>
            <a:fillRect/>
          </a:stretch>
        </p:blipFill>
        <p:spPr>
          <a:xfrm>
            <a:off x="1121292" y="2454556"/>
            <a:ext cx="3128843" cy="2114204"/>
          </a:xfrm>
          <a:prstGeom prst="rect">
            <a:avLst/>
          </a:prstGeom>
        </p:spPr>
      </p:pic>
    </p:spTree>
    <p:extLst>
      <p:ext uri="{BB962C8B-B14F-4D97-AF65-F5344CB8AC3E}">
        <p14:creationId xmlns:p14="http://schemas.microsoft.com/office/powerpoint/2010/main" val="902057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80FFC0C-F704-0E68-63AD-41DFAD8701FA}"/>
              </a:ext>
            </a:extLst>
          </p:cNvPr>
          <p:cNvSpPr txBox="1"/>
          <p:nvPr/>
        </p:nvSpPr>
        <p:spPr>
          <a:xfrm>
            <a:off x="707065" y="747880"/>
            <a:ext cx="7729870" cy="3970318"/>
          </a:xfrm>
          <a:prstGeom prst="rect">
            <a:avLst/>
          </a:prstGeom>
          <a:noFill/>
        </p:spPr>
        <p:txBody>
          <a:bodyPr wrap="square">
            <a:spAutoFit/>
          </a:bodyPr>
          <a:lstStyle/>
          <a:p>
            <a:pPr marL="285750" indent="-285750" algn="just">
              <a:buFont typeface="Arial" panose="020B0604020202020204" pitchFamily="34" charset="0"/>
              <a:buChar char="•"/>
            </a:pPr>
            <a:r>
              <a:rPr lang="el-GR" sz="1800" b="0" i="0" u="none" strike="noStrike" baseline="0" dirty="0">
                <a:solidFill>
                  <a:srgbClr val="000000"/>
                </a:solidFill>
                <a:latin typeface="PFTransport"/>
              </a:rPr>
              <a:t>Η χρήση τους οδήγησε στη μεγάλη αύξηση της στρεμματικής απόδοσης, όμως συνοδεύτηκε από αυξημένες απαιτήσεις σε εισροές, δηλαδή νερό άρδευσης, λιπάσματα και αγροχημικά. </a:t>
            </a:r>
          </a:p>
          <a:p>
            <a:pPr marL="285750" indent="-285750" algn="just">
              <a:buFont typeface="Arial" panose="020B0604020202020204" pitchFamily="34" charset="0"/>
              <a:buChar char="•"/>
            </a:pPr>
            <a:endParaRPr lang="el-GR" sz="1800" dirty="0">
              <a:latin typeface="PFTransport"/>
            </a:endParaRPr>
          </a:p>
          <a:p>
            <a:pPr marL="285750" indent="-285750" algn="just">
              <a:buFont typeface="Arial" panose="020B0604020202020204" pitchFamily="34" charset="0"/>
              <a:buChar char="•"/>
            </a:pPr>
            <a:r>
              <a:rPr lang="el-GR" sz="1800" b="0" i="0" u="none" strike="noStrike" baseline="0" dirty="0">
                <a:solidFill>
                  <a:srgbClr val="000000"/>
                </a:solidFill>
                <a:latin typeface="PFTransport"/>
              </a:rPr>
              <a:t>Για την παραγωγή των σπόρων των υβριδίων, απαιτούνται διαδικασίες μεγάλης ακρίβειας, τις οποίες μόνο εξειδικευμένοι επιστήμονες μπορούν να πραγματοποιήσουν. </a:t>
            </a:r>
          </a:p>
          <a:p>
            <a:pPr marL="285750" indent="-285750" algn="just">
              <a:buFont typeface="Arial" panose="020B0604020202020204" pitchFamily="34" charset="0"/>
              <a:buChar char="•"/>
            </a:pPr>
            <a:endParaRPr lang="el-GR" sz="1800" dirty="0">
              <a:latin typeface="PFTransport"/>
            </a:endParaRPr>
          </a:p>
          <a:p>
            <a:pPr marL="285750" indent="-285750" algn="just">
              <a:buFont typeface="Arial" panose="020B0604020202020204" pitchFamily="34" charset="0"/>
              <a:buChar char="•"/>
            </a:pPr>
            <a:r>
              <a:rPr lang="el-GR" sz="1800" b="0" i="0" u="none" strike="noStrike" baseline="0" dirty="0">
                <a:solidFill>
                  <a:srgbClr val="000000"/>
                </a:solidFill>
                <a:latin typeface="PFTransport"/>
              </a:rPr>
              <a:t>Επίσης, αν οι σπόροι αυτοί χρησιμοποιηθούν για την αναπαραγωγή νέων φυτών, δίνουν συνεχώς μειούμενη παραγωγή. </a:t>
            </a:r>
          </a:p>
          <a:p>
            <a:pPr marL="285750" indent="-285750" algn="just">
              <a:buFont typeface="Arial" panose="020B0604020202020204" pitchFamily="34" charset="0"/>
              <a:buChar char="•"/>
            </a:pPr>
            <a:endParaRPr lang="el-GR" sz="1800" dirty="0">
              <a:latin typeface="PFTransport"/>
            </a:endParaRPr>
          </a:p>
          <a:p>
            <a:pPr marL="285750" indent="-285750" algn="just">
              <a:buFont typeface="Arial" panose="020B0604020202020204" pitchFamily="34" charset="0"/>
              <a:buChar char="•"/>
            </a:pPr>
            <a:r>
              <a:rPr lang="el-GR" sz="1800" b="0" i="0" u="none" strike="noStrike" baseline="0" dirty="0">
                <a:solidFill>
                  <a:srgbClr val="000000"/>
                </a:solidFill>
                <a:latin typeface="PFTransport"/>
              </a:rPr>
              <a:t>Έτσι, οι καλλιεργητές, αντί να χρησιμοποιούν σπόρους από την ίδια την παραγωγή τους, υποχρεώνονται να προμηθεύονται από την αγορά τους σπόρους των υβριδίων που φυτεύουν κάθε χρόνο. </a:t>
            </a:r>
            <a:endParaRPr lang="en-US" sz="1200" dirty="0"/>
          </a:p>
        </p:txBody>
      </p:sp>
      <p:sp>
        <p:nvSpPr>
          <p:cNvPr id="6" name="TextBox 5">
            <a:extLst>
              <a:ext uri="{FF2B5EF4-FFF2-40B4-BE49-F238E27FC236}">
                <a16:creationId xmlns:a16="http://schemas.microsoft.com/office/drawing/2014/main" id="{7BA9C143-F2AC-6DA1-D6D7-40CF5BC6C1F5}"/>
              </a:ext>
            </a:extLst>
          </p:cNvPr>
          <p:cNvSpPr txBox="1"/>
          <p:nvPr/>
        </p:nvSpPr>
        <p:spPr>
          <a:xfrm>
            <a:off x="2243470" y="286215"/>
            <a:ext cx="4657060" cy="461665"/>
          </a:xfrm>
          <a:prstGeom prst="rect">
            <a:avLst/>
          </a:prstGeom>
          <a:noFill/>
        </p:spPr>
        <p:txBody>
          <a:bodyPr wrap="square">
            <a:spAutoFit/>
          </a:bodyPr>
          <a:lstStyle/>
          <a:p>
            <a:pPr algn="ctr"/>
            <a:r>
              <a:rPr lang="el-GR" sz="2400" b="1" i="1" dirty="0">
                <a:solidFill>
                  <a:schemeClr val="accent1"/>
                </a:solidFill>
                <a:latin typeface="PFTransport"/>
              </a:rPr>
              <a:t>Υ</a:t>
            </a:r>
            <a:r>
              <a:rPr lang="el-GR" sz="2400" b="1" i="1" u="none" strike="noStrike" baseline="0" dirty="0">
                <a:solidFill>
                  <a:schemeClr val="accent1"/>
                </a:solidFill>
                <a:latin typeface="PFTransport"/>
              </a:rPr>
              <a:t>βρίδια </a:t>
            </a:r>
            <a:endParaRPr lang="en-US" sz="1800" b="1" dirty="0">
              <a:solidFill>
                <a:schemeClr val="accent1"/>
              </a:solidFill>
            </a:endParaRPr>
          </a:p>
        </p:txBody>
      </p:sp>
    </p:spTree>
    <p:extLst>
      <p:ext uri="{BB962C8B-B14F-4D97-AF65-F5344CB8AC3E}">
        <p14:creationId xmlns:p14="http://schemas.microsoft.com/office/powerpoint/2010/main" val="230021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grpSp>
        <p:nvGrpSpPr>
          <p:cNvPr id="670" name="Google Shape;670;p52"/>
          <p:cNvGrpSpPr/>
          <p:nvPr/>
        </p:nvGrpSpPr>
        <p:grpSpPr>
          <a:xfrm>
            <a:off x="2969419" y="1239547"/>
            <a:ext cx="3204995" cy="2137311"/>
            <a:chOff x="1149000" y="539588"/>
            <a:chExt cx="3657000" cy="2438740"/>
          </a:xfrm>
        </p:grpSpPr>
        <p:sp>
          <p:nvSpPr>
            <p:cNvPr id="671" name="Google Shape;671;p52"/>
            <p:cNvSpPr/>
            <p:nvPr/>
          </p:nvSpPr>
          <p:spPr>
            <a:xfrm>
              <a:off x="1149000" y="539588"/>
              <a:ext cx="3657000" cy="2099100"/>
            </a:xfrm>
            <a:prstGeom prst="roundRect">
              <a:avLst>
                <a:gd name="adj" fmla="val 3028"/>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52"/>
            <p:cNvSpPr/>
            <p:nvPr/>
          </p:nvSpPr>
          <p:spPr>
            <a:xfrm>
              <a:off x="2862061" y="2638688"/>
              <a:ext cx="230700" cy="251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52"/>
            <p:cNvSpPr/>
            <p:nvPr/>
          </p:nvSpPr>
          <p:spPr>
            <a:xfrm>
              <a:off x="1361690" y="2890427"/>
              <a:ext cx="3232200" cy="87900"/>
            </a:xfrm>
            <a:prstGeom prst="roundRect">
              <a:avLst>
                <a:gd name="adj" fmla="val 0"/>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id="{8F853DC3-DDCE-07CD-82FE-7C2AF8C511C0}"/>
              </a:ext>
            </a:extLst>
          </p:cNvPr>
          <p:cNvPicPr>
            <a:picLocks noChangeAspect="1"/>
          </p:cNvPicPr>
          <p:nvPr/>
        </p:nvPicPr>
        <p:blipFill>
          <a:blip r:embed="rId3"/>
          <a:stretch>
            <a:fillRect/>
          </a:stretch>
        </p:blipFill>
        <p:spPr>
          <a:xfrm>
            <a:off x="1336671" y="565228"/>
            <a:ext cx="6672519" cy="4170324"/>
          </a:xfrm>
          <a:prstGeom prst="rect">
            <a:avLst/>
          </a:prstGeom>
          <a:ln>
            <a:noFill/>
          </a:ln>
          <a:effectLst>
            <a:softEdge rad="112500"/>
          </a:effectLst>
        </p:spPr>
      </p:pic>
    </p:spTree>
    <p:extLst>
      <p:ext uri="{BB962C8B-B14F-4D97-AF65-F5344CB8AC3E}">
        <p14:creationId xmlns:p14="http://schemas.microsoft.com/office/powerpoint/2010/main" val="1620503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C4051-C8D8-8DEA-A28D-9DF949B9932F}"/>
              </a:ext>
            </a:extLst>
          </p:cNvPr>
          <p:cNvSpPr>
            <a:spLocks noGrp="1"/>
          </p:cNvSpPr>
          <p:nvPr>
            <p:ph type="title"/>
          </p:nvPr>
        </p:nvSpPr>
        <p:spPr>
          <a:xfrm>
            <a:off x="801775" y="676490"/>
            <a:ext cx="7704000" cy="572700"/>
          </a:xfrm>
        </p:spPr>
        <p:txBody>
          <a:bodyPr/>
          <a:lstStyle/>
          <a:p>
            <a:r>
              <a:rPr lang="el-GR" sz="2400" dirty="0">
                <a:solidFill>
                  <a:schemeClr val="accent1"/>
                </a:solidFill>
              </a:rPr>
              <a:t>Βιβλιογραφίες</a:t>
            </a:r>
            <a:endParaRPr lang="en-US" sz="2400" dirty="0">
              <a:solidFill>
                <a:schemeClr val="accent1"/>
              </a:solidFill>
            </a:endParaRPr>
          </a:p>
        </p:txBody>
      </p:sp>
      <p:sp>
        <p:nvSpPr>
          <p:cNvPr id="3" name="Text Placeholder 2">
            <a:extLst>
              <a:ext uri="{FF2B5EF4-FFF2-40B4-BE49-F238E27FC236}">
                <a16:creationId xmlns:a16="http://schemas.microsoft.com/office/drawing/2014/main" id="{BDD17ADA-8CAF-3B34-5C3D-AC02311F9F89}"/>
              </a:ext>
            </a:extLst>
          </p:cNvPr>
          <p:cNvSpPr>
            <a:spLocks noGrp="1"/>
          </p:cNvSpPr>
          <p:nvPr>
            <p:ph type="body" idx="1"/>
          </p:nvPr>
        </p:nvSpPr>
        <p:spPr>
          <a:xfrm>
            <a:off x="801775" y="1903404"/>
            <a:ext cx="7569073" cy="2373900"/>
          </a:xfrm>
          <a:solidFill>
            <a:schemeClr val="tx2"/>
          </a:solidFill>
        </p:spPr>
        <p:txBody>
          <a:bodyPr/>
          <a:lstStyle/>
          <a:p>
            <a:r>
              <a:rPr lang="el-GR" sz="1800" dirty="0">
                <a:solidFill>
                  <a:srgbClr val="000000"/>
                </a:solidFill>
                <a:latin typeface="BSGulliver"/>
              </a:rPr>
              <a:t>Διατροφή και Πολιτισμός. Αντωνία </a:t>
            </a:r>
            <a:r>
              <a:rPr lang="el-GR" sz="1800" dirty="0" err="1">
                <a:solidFill>
                  <a:srgbClr val="000000"/>
                </a:solidFill>
                <a:latin typeface="BSGulliver"/>
              </a:rPr>
              <a:t>Ματάλα</a:t>
            </a:r>
            <a:r>
              <a:rPr lang="el-GR" sz="1800" dirty="0">
                <a:solidFill>
                  <a:srgbClr val="000000"/>
                </a:solidFill>
                <a:latin typeface="BSGulliver"/>
              </a:rPr>
              <a:t>. Αποθετήριο </a:t>
            </a:r>
            <a:r>
              <a:rPr lang="el-GR" sz="1800" dirty="0" err="1">
                <a:solidFill>
                  <a:srgbClr val="000000"/>
                </a:solidFill>
                <a:latin typeface="BSGulliver"/>
              </a:rPr>
              <a:t>Κάλλιπος</a:t>
            </a:r>
            <a:r>
              <a:rPr lang="el-GR" sz="1800" dirty="0">
                <a:solidFill>
                  <a:srgbClr val="000000"/>
                </a:solidFill>
                <a:latin typeface="BSGulliver"/>
              </a:rPr>
              <a:t>. 2016</a:t>
            </a:r>
            <a:endParaRPr lang="en-US" sz="1800" dirty="0">
              <a:solidFill>
                <a:srgbClr val="000000"/>
              </a:solidFill>
              <a:latin typeface="BSGulliver"/>
            </a:endParaRPr>
          </a:p>
          <a:p>
            <a:endParaRPr lang="en-US" sz="1800" dirty="0">
              <a:solidFill>
                <a:srgbClr val="000000"/>
              </a:solidFill>
              <a:latin typeface="BSGulliver"/>
            </a:endParaRPr>
          </a:p>
          <a:p>
            <a:pPr algn="l"/>
            <a:r>
              <a:rPr lang="en-US" sz="1800" dirty="0">
                <a:solidFill>
                  <a:srgbClr val="000000"/>
                </a:solidFill>
                <a:latin typeface="BSGulliver"/>
              </a:rPr>
              <a:t>Briggs J, Green Revolution. In </a:t>
            </a:r>
            <a:r>
              <a:rPr lang="en-US" sz="1800" dirty="0">
                <a:solidFill>
                  <a:srgbClr val="000000"/>
                </a:solidFill>
                <a:latin typeface="BSGulliver"/>
                <a:hlinkClick r:id="rId2">
                  <a:extLst>
                    <a:ext uri="{A12FA001-AC4F-418D-AE19-62706E023703}">
                      <ahyp:hlinkClr xmlns:ahyp="http://schemas.microsoft.com/office/drawing/2018/hyperlinkcolor" val="tx"/>
                    </a:ext>
                  </a:extLst>
                </a:hlinkClick>
              </a:rPr>
              <a:t>International Encyclopedia of Human Geography</a:t>
            </a:r>
            <a:r>
              <a:rPr lang="en-US" sz="1800">
                <a:solidFill>
                  <a:srgbClr val="000000"/>
                </a:solidFill>
                <a:latin typeface="BSGulliver"/>
              </a:rPr>
              <a:t>, 2009.</a:t>
            </a:r>
            <a:endParaRPr lang="en-US" sz="1800" dirty="0">
              <a:solidFill>
                <a:srgbClr val="000000"/>
              </a:solidFill>
              <a:latin typeface="BSGulliver"/>
            </a:endParaRPr>
          </a:p>
          <a:p>
            <a:r>
              <a:rPr lang="en-US" sz="1800" dirty="0" err="1">
                <a:solidFill>
                  <a:srgbClr val="000000"/>
                </a:solidFill>
                <a:latin typeface="BSGulliver"/>
              </a:rPr>
              <a:t>Flachs</a:t>
            </a:r>
            <a:r>
              <a:rPr lang="en-US" sz="1800" dirty="0">
                <a:solidFill>
                  <a:srgbClr val="000000"/>
                </a:solidFill>
                <a:latin typeface="BSGulliver"/>
              </a:rPr>
              <a:t> A (2016)</a:t>
            </a:r>
            <a:r>
              <a:rPr lang="el-GR" sz="1800" dirty="0">
                <a:solidFill>
                  <a:srgbClr val="000000"/>
                </a:solidFill>
                <a:latin typeface="BSGulliver"/>
              </a:rPr>
              <a:t>. </a:t>
            </a:r>
            <a:r>
              <a:rPr lang="en-US" sz="1800" dirty="0">
                <a:solidFill>
                  <a:srgbClr val="000000"/>
                </a:solidFill>
                <a:latin typeface="BSGulliver"/>
              </a:rPr>
              <a:t>Green Revolution</a:t>
            </a:r>
            <a:r>
              <a:rPr lang="el-GR" sz="1800" dirty="0">
                <a:solidFill>
                  <a:srgbClr val="000000"/>
                </a:solidFill>
                <a:latin typeface="BSGulliver"/>
              </a:rPr>
              <a:t>. </a:t>
            </a:r>
            <a:r>
              <a:rPr lang="en-US" sz="1800" dirty="0">
                <a:solidFill>
                  <a:srgbClr val="000000"/>
                </a:solidFill>
                <a:latin typeface="BSGulliver"/>
              </a:rPr>
              <a:t>In: P.B. Thompson, D.M. Kaplan (eds.), Encyclopedia of Food and Agricultural Ethics.</a:t>
            </a:r>
          </a:p>
          <a:p>
            <a:pPr algn="l"/>
            <a:r>
              <a:rPr lang="en-US" sz="1800" dirty="0" err="1">
                <a:solidFill>
                  <a:srgbClr val="000000"/>
                </a:solidFill>
                <a:latin typeface="BSGulliver"/>
              </a:rPr>
              <a:t>Frankema</a:t>
            </a:r>
            <a:r>
              <a:rPr lang="en-US" sz="1800" dirty="0">
                <a:solidFill>
                  <a:srgbClr val="000000"/>
                </a:solidFill>
                <a:latin typeface="BSGulliver"/>
              </a:rPr>
              <a:t> E. Africa and the Green Revolution A Global Historical Perspective. NJAS Wageningen Journal of Life Sciences 2014;70 – 71: 17- 24.</a:t>
            </a:r>
            <a:endParaRPr lang="el-GR" sz="1800" dirty="0">
              <a:solidFill>
                <a:srgbClr val="000000"/>
              </a:solidFill>
              <a:latin typeface="BSGulliver"/>
            </a:endParaRPr>
          </a:p>
          <a:p>
            <a:endParaRPr lang="en-US" sz="1800" dirty="0">
              <a:solidFill>
                <a:srgbClr val="000000"/>
              </a:solidFill>
              <a:latin typeface="BSGulliver"/>
            </a:endParaRPr>
          </a:p>
          <a:p>
            <a:pPr marL="139700" indent="0">
              <a:buNone/>
            </a:pPr>
            <a:endPar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8890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E47335-2D69-CA7B-A13C-872C5BB098C4}"/>
              </a:ext>
            </a:extLst>
          </p:cNvPr>
          <p:cNvSpPr txBox="1"/>
          <p:nvPr/>
        </p:nvSpPr>
        <p:spPr>
          <a:xfrm>
            <a:off x="827136" y="1078547"/>
            <a:ext cx="7714697" cy="877163"/>
          </a:xfrm>
          <a:prstGeom prst="rect">
            <a:avLst/>
          </a:prstGeom>
          <a:noFill/>
        </p:spPr>
        <p:txBody>
          <a:bodyPr wrap="square">
            <a:spAutoFit/>
          </a:bodyPr>
          <a:lstStyle/>
          <a:p>
            <a:pPr algn="just"/>
            <a:r>
              <a:rPr lang="el-GR" sz="1700" dirty="0">
                <a:latin typeface="PFTransport"/>
              </a:rPr>
              <a:t>Τα πειράματα με αυτές τις νέες ποικιλίες ξεκίνησαν στο </a:t>
            </a:r>
            <a:r>
              <a:rPr lang="el-GR" sz="1700" b="1" dirty="0">
                <a:latin typeface="PFTransport"/>
              </a:rPr>
              <a:t>Μεξικό το 1943 </a:t>
            </a:r>
            <a:r>
              <a:rPr lang="el-GR" sz="1700" dirty="0">
                <a:latin typeface="PFTransport"/>
              </a:rPr>
              <a:t>από την ομάδα του </a:t>
            </a:r>
            <a:r>
              <a:rPr lang="el-GR" sz="1700" b="1" dirty="0" err="1">
                <a:latin typeface="PFTransport"/>
              </a:rPr>
              <a:t>Norman</a:t>
            </a:r>
            <a:r>
              <a:rPr lang="el-GR" sz="1700" b="1" dirty="0">
                <a:latin typeface="PFTransport"/>
              </a:rPr>
              <a:t> </a:t>
            </a:r>
            <a:r>
              <a:rPr lang="el-GR" sz="1700" b="1" dirty="0" err="1">
                <a:latin typeface="PFTransport"/>
              </a:rPr>
              <a:t>Borlaug</a:t>
            </a:r>
            <a:r>
              <a:rPr lang="el-GR" sz="1700" dirty="0">
                <a:latin typeface="PFTransport"/>
              </a:rPr>
              <a:t>, ενός Αμερικανού γεωπόνου που κέρδισε το Βραβείο Νόμπελ Ειρήνης το 1970 για την πρωτοποριακή έρευνά του. </a:t>
            </a:r>
          </a:p>
        </p:txBody>
      </p:sp>
      <p:sp>
        <p:nvSpPr>
          <p:cNvPr id="5" name="TextBox 4">
            <a:extLst>
              <a:ext uri="{FF2B5EF4-FFF2-40B4-BE49-F238E27FC236}">
                <a16:creationId xmlns:a16="http://schemas.microsoft.com/office/drawing/2014/main" id="{894565DD-F1B9-F96B-BBE4-C92735583167}"/>
              </a:ext>
            </a:extLst>
          </p:cNvPr>
          <p:cNvSpPr txBox="1"/>
          <p:nvPr/>
        </p:nvSpPr>
        <p:spPr>
          <a:xfrm>
            <a:off x="1025999" y="490502"/>
            <a:ext cx="6140517" cy="461665"/>
          </a:xfrm>
          <a:prstGeom prst="rect">
            <a:avLst/>
          </a:prstGeom>
          <a:noFill/>
        </p:spPr>
        <p:txBody>
          <a:bodyPr wrap="square">
            <a:spAutoFit/>
          </a:bodyPr>
          <a:lstStyle>
            <a:defPPr marR="0" lvl="0" algn="l" rtl="0">
              <a:lnSpc>
                <a:spcPct val="100000"/>
              </a:lnSpc>
              <a:spcBef>
                <a:spcPts val="0"/>
              </a:spcBef>
              <a:spcAft>
                <a:spcPts val="0"/>
              </a:spcAft>
            </a:defPPr>
            <a:lvl1pPr algn="ctr">
              <a:defRPr sz="2400" b="1">
                <a:solidFill>
                  <a:schemeClr val="accent1"/>
                </a:solidFill>
                <a:latin typeface="PFTransport"/>
              </a:defRPr>
            </a:lvl1pPr>
          </a:lstStyle>
          <a:p>
            <a:r>
              <a:rPr lang="el-GR" dirty="0"/>
              <a:t>Πράσινη επανάσταση</a:t>
            </a:r>
            <a:r>
              <a:rPr lang="en-US" dirty="0"/>
              <a:t> </a:t>
            </a:r>
            <a:r>
              <a:rPr lang="el-GR" dirty="0"/>
              <a:t>– έναρξη</a:t>
            </a:r>
            <a:endParaRPr lang="en-US" dirty="0"/>
          </a:p>
        </p:txBody>
      </p:sp>
      <p:pic>
        <p:nvPicPr>
          <p:cNvPr id="4" name="Picture 3">
            <a:extLst>
              <a:ext uri="{FF2B5EF4-FFF2-40B4-BE49-F238E27FC236}">
                <a16:creationId xmlns:a16="http://schemas.microsoft.com/office/drawing/2014/main" id="{AF128335-E034-9893-1611-B7078C436A9C}"/>
              </a:ext>
            </a:extLst>
          </p:cNvPr>
          <p:cNvPicPr>
            <a:picLocks noChangeAspect="1"/>
          </p:cNvPicPr>
          <p:nvPr/>
        </p:nvPicPr>
        <p:blipFill>
          <a:blip r:embed="rId2"/>
          <a:stretch>
            <a:fillRect/>
          </a:stretch>
        </p:blipFill>
        <p:spPr>
          <a:xfrm>
            <a:off x="6499766" y="2094222"/>
            <a:ext cx="1943100" cy="2352675"/>
          </a:xfrm>
          <a:prstGeom prst="rect">
            <a:avLst/>
          </a:prstGeom>
        </p:spPr>
      </p:pic>
      <p:sp>
        <p:nvSpPr>
          <p:cNvPr id="6" name="TextBox 5">
            <a:extLst>
              <a:ext uri="{FF2B5EF4-FFF2-40B4-BE49-F238E27FC236}">
                <a16:creationId xmlns:a16="http://schemas.microsoft.com/office/drawing/2014/main" id="{CFA6E0DC-4905-C727-FE3B-A6A011D0C9F5}"/>
              </a:ext>
            </a:extLst>
          </p:cNvPr>
          <p:cNvSpPr txBox="1"/>
          <p:nvPr/>
        </p:nvSpPr>
        <p:spPr>
          <a:xfrm>
            <a:off x="930285" y="2261683"/>
            <a:ext cx="5247492" cy="2446824"/>
          </a:xfrm>
          <a:prstGeom prst="rect">
            <a:avLst/>
          </a:prstGeom>
          <a:noFill/>
        </p:spPr>
        <p:txBody>
          <a:bodyPr wrap="square">
            <a:spAutoFit/>
          </a:bodyPr>
          <a:lstStyle/>
          <a:p>
            <a:pPr algn="just"/>
            <a:r>
              <a:rPr lang="el-GR" sz="1700" i="1" dirty="0">
                <a:latin typeface="PFTransport"/>
              </a:rPr>
              <a:t>Αυτές οι νέες ποικιλίες σχεδιάστηκαν για να μετατρέψουν τις αυξανόμενες εισροές νερού και τεχνητού λιπάσματος σε μεγαλύτερο αριθμό κόκκων (</a:t>
            </a:r>
            <a:r>
              <a:rPr lang="el-GR" sz="1700" i="1" dirty="0" err="1">
                <a:latin typeface="PFTransport"/>
              </a:rPr>
              <a:t>ενδοσπερμίων</a:t>
            </a:r>
            <a:r>
              <a:rPr lang="el-GR" sz="1700" i="1" dirty="0">
                <a:latin typeface="PFTransport"/>
              </a:rPr>
              <a:t>) ανά τεμάχιο</a:t>
            </a:r>
            <a:r>
              <a:rPr lang="en-US" sz="1700" i="1" dirty="0">
                <a:latin typeface="PFTransport"/>
              </a:rPr>
              <a:t>!</a:t>
            </a:r>
            <a:endParaRPr lang="el-GR" sz="1700" i="1" dirty="0">
              <a:latin typeface="PFTransport"/>
            </a:endParaRPr>
          </a:p>
          <a:p>
            <a:pPr algn="just"/>
            <a:endParaRPr lang="el-GR" sz="1700" i="1" dirty="0">
              <a:latin typeface="PFTransport"/>
            </a:endParaRPr>
          </a:p>
          <a:p>
            <a:pPr algn="just"/>
            <a:r>
              <a:rPr lang="el-GR" sz="1700" i="1" dirty="0">
                <a:latin typeface="PFTransport"/>
              </a:rPr>
              <a:t>Τα βαρύτερα τεμάχια κατασκευάστηκαν για να αναπτυχθούν σε πιο κοντά και δυνατά στελέχη</a:t>
            </a:r>
            <a:r>
              <a:rPr lang="en-US" sz="1700" i="1" dirty="0">
                <a:latin typeface="PFTransport"/>
              </a:rPr>
              <a:t> (</a:t>
            </a:r>
            <a:r>
              <a:rPr lang="el-GR" sz="1700" i="1" dirty="0">
                <a:latin typeface="PFTransport"/>
              </a:rPr>
              <a:t>μίσχους) προκειμένου να αποτραπεί η διάλυση των φυτών. </a:t>
            </a:r>
          </a:p>
          <a:p>
            <a:pPr algn="just"/>
            <a:endParaRPr lang="el-GR" sz="1700" dirty="0">
              <a:latin typeface="PFTransport"/>
            </a:endParaRPr>
          </a:p>
        </p:txBody>
      </p:sp>
    </p:spTree>
    <p:extLst>
      <p:ext uri="{BB962C8B-B14F-4D97-AF65-F5344CB8AC3E}">
        <p14:creationId xmlns:p14="http://schemas.microsoft.com/office/powerpoint/2010/main" val="3941200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E47335-2D69-CA7B-A13C-872C5BB098C4}"/>
              </a:ext>
            </a:extLst>
          </p:cNvPr>
          <p:cNvSpPr txBox="1"/>
          <p:nvPr/>
        </p:nvSpPr>
        <p:spPr>
          <a:xfrm>
            <a:off x="827137" y="2991005"/>
            <a:ext cx="7608262" cy="1661993"/>
          </a:xfrm>
          <a:prstGeom prst="rect">
            <a:avLst/>
          </a:prstGeom>
          <a:noFill/>
        </p:spPr>
        <p:txBody>
          <a:bodyPr wrap="square">
            <a:spAutoFit/>
          </a:bodyPr>
          <a:lstStyle/>
          <a:p>
            <a:pPr algn="just"/>
            <a:r>
              <a:rPr lang="el-GR" sz="1700" i="1" dirty="0">
                <a:latin typeface="PFTransport"/>
              </a:rPr>
              <a:t>Αυτές οι νέες ποικιλίες σχεδιάστηκαν για να μετατρέψουν τις αυξανόμενες εισροές νερού &amp; τεχνητού λιπάσματος </a:t>
            </a:r>
            <a:r>
              <a:rPr lang="el-GR" sz="1700" b="1" i="1" dirty="0">
                <a:latin typeface="PFTransport"/>
              </a:rPr>
              <a:t>σε μεγαλύτερο αριθμό κόκκων (</a:t>
            </a:r>
            <a:r>
              <a:rPr lang="el-GR" sz="1700" b="1" i="1" dirty="0" err="1">
                <a:latin typeface="PFTransport"/>
              </a:rPr>
              <a:t>ενδοσπερμίων</a:t>
            </a:r>
            <a:r>
              <a:rPr lang="el-GR" sz="1700" b="1" i="1" dirty="0">
                <a:latin typeface="PFTransport"/>
              </a:rPr>
              <a:t>) ανά τεμάχιο. </a:t>
            </a:r>
          </a:p>
          <a:p>
            <a:pPr algn="just"/>
            <a:endParaRPr lang="el-GR" sz="1700" i="1" dirty="0">
              <a:latin typeface="PFTransport"/>
            </a:endParaRPr>
          </a:p>
          <a:p>
            <a:pPr algn="just"/>
            <a:r>
              <a:rPr lang="el-GR" sz="1700" i="1" dirty="0">
                <a:latin typeface="PFTransport"/>
              </a:rPr>
              <a:t>Τα βαρύτερα τεμάχια κατασκευάστηκαν για να αναπτυχθούν σε πιο κοντά και δυνατά στελέχη</a:t>
            </a:r>
            <a:r>
              <a:rPr lang="en-US" sz="1700" i="1" dirty="0">
                <a:latin typeface="PFTransport"/>
              </a:rPr>
              <a:t> (</a:t>
            </a:r>
            <a:r>
              <a:rPr lang="el-GR" sz="1700" i="1" dirty="0">
                <a:latin typeface="PFTransport"/>
              </a:rPr>
              <a:t>μίσχους) προκειμένου να αποτραπεί η διάλυση των φυτών. </a:t>
            </a:r>
          </a:p>
        </p:txBody>
      </p:sp>
      <p:sp>
        <p:nvSpPr>
          <p:cNvPr id="5" name="TextBox 4">
            <a:extLst>
              <a:ext uri="{FF2B5EF4-FFF2-40B4-BE49-F238E27FC236}">
                <a16:creationId xmlns:a16="http://schemas.microsoft.com/office/drawing/2014/main" id="{894565DD-F1B9-F96B-BBE4-C92735583167}"/>
              </a:ext>
            </a:extLst>
          </p:cNvPr>
          <p:cNvSpPr txBox="1"/>
          <p:nvPr/>
        </p:nvSpPr>
        <p:spPr>
          <a:xfrm>
            <a:off x="1025999" y="490502"/>
            <a:ext cx="6140517" cy="461665"/>
          </a:xfrm>
          <a:prstGeom prst="rect">
            <a:avLst/>
          </a:prstGeom>
          <a:noFill/>
        </p:spPr>
        <p:txBody>
          <a:bodyPr wrap="square">
            <a:spAutoFit/>
          </a:bodyPr>
          <a:lstStyle>
            <a:defPPr marR="0" lvl="0" algn="l" rtl="0">
              <a:lnSpc>
                <a:spcPct val="100000"/>
              </a:lnSpc>
              <a:spcBef>
                <a:spcPts val="0"/>
              </a:spcBef>
              <a:spcAft>
                <a:spcPts val="0"/>
              </a:spcAft>
            </a:defPPr>
            <a:lvl1pPr algn="ctr">
              <a:defRPr sz="2400" b="1">
                <a:solidFill>
                  <a:schemeClr val="accent1"/>
                </a:solidFill>
                <a:latin typeface="PFTransport"/>
              </a:defRPr>
            </a:lvl1pPr>
          </a:lstStyle>
          <a:p>
            <a:r>
              <a:rPr lang="el-GR" dirty="0"/>
              <a:t>Πράσινη επανάσταση</a:t>
            </a:r>
            <a:r>
              <a:rPr lang="en-US" dirty="0"/>
              <a:t> </a:t>
            </a:r>
            <a:r>
              <a:rPr lang="el-GR" dirty="0"/>
              <a:t>– ιστορικά γεγονότα</a:t>
            </a:r>
            <a:endParaRPr lang="en-US" dirty="0"/>
          </a:p>
        </p:txBody>
      </p:sp>
      <p:pic>
        <p:nvPicPr>
          <p:cNvPr id="2" name="Picture 1">
            <a:extLst>
              <a:ext uri="{FF2B5EF4-FFF2-40B4-BE49-F238E27FC236}">
                <a16:creationId xmlns:a16="http://schemas.microsoft.com/office/drawing/2014/main" id="{00270509-61AE-1653-80A4-59354E32FB23}"/>
              </a:ext>
            </a:extLst>
          </p:cNvPr>
          <p:cNvPicPr>
            <a:picLocks noChangeAspect="1"/>
          </p:cNvPicPr>
          <p:nvPr/>
        </p:nvPicPr>
        <p:blipFill>
          <a:blip r:embed="rId2"/>
          <a:stretch>
            <a:fillRect/>
          </a:stretch>
        </p:blipFill>
        <p:spPr>
          <a:xfrm>
            <a:off x="3848100" y="995289"/>
            <a:ext cx="1992263" cy="1880144"/>
          </a:xfrm>
          <a:prstGeom prst="rect">
            <a:avLst/>
          </a:prstGeom>
        </p:spPr>
      </p:pic>
      <p:pic>
        <p:nvPicPr>
          <p:cNvPr id="4" name="Picture 3">
            <a:extLst>
              <a:ext uri="{FF2B5EF4-FFF2-40B4-BE49-F238E27FC236}">
                <a16:creationId xmlns:a16="http://schemas.microsoft.com/office/drawing/2014/main" id="{ED84AF55-49C4-027D-EA93-D3CDF49EAA53}"/>
              </a:ext>
            </a:extLst>
          </p:cNvPr>
          <p:cNvPicPr>
            <a:picLocks noChangeAspect="1"/>
          </p:cNvPicPr>
          <p:nvPr/>
        </p:nvPicPr>
        <p:blipFill>
          <a:blip r:embed="rId3"/>
          <a:stretch>
            <a:fillRect/>
          </a:stretch>
        </p:blipFill>
        <p:spPr>
          <a:xfrm>
            <a:off x="827137" y="1160933"/>
            <a:ext cx="2657475" cy="1714500"/>
          </a:xfrm>
          <a:prstGeom prst="rect">
            <a:avLst/>
          </a:prstGeom>
        </p:spPr>
      </p:pic>
      <p:pic>
        <p:nvPicPr>
          <p:cNvPr id="6" name="Picture 5">
            <a:extLst>
              <a:ext uri="{FF2B5EF4-FFF2-40B4-BE49-F238E27FC236}">
                <a16:creationId xmlns:a16="http://schemas.microsoft.com/office/drawing/2014/main" id="{F7B661F2-40CC-EE2C-B4D1-5CA7C8D51EA0}"/>
              </a:ext>
            </a:extLst>
          </p:cNvPr>
          <p:cNvPicPr>
            <a:picLocks noChangeAspect="1"/>
          </p:cNvPicPr>
          <p:nvPr/>
        </p:nvPicPr>
        <p:blipFill>
          <a:blip r:embed="rId4"/>
          <a:stretch>
            <a:fillRect/>
          </a:stretch>
        </p:blipFill>
        <p:spPr>
          <a:xfrm>
            <a:off x="6203851" y="1160933"/>
            <a:ext cx="2246948" cy="1683042"/>
          </a:xfrm>
          <a:prstGeom prst="rect">
            <a:avLst/>
          </a:prstGeom>
        </p:spPr>
      </p:pic>
    </p:spTree>
    <p:extLst>
      <p:ext uri="{BB962C8B-B14F-4D97-AF65-F5344CB8AC3E}">
        <p14:creationId xmlns:p14="http://schemas.microsoft.com/office/powerpoint/2010/main" val="3511389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E47335-2D69-CA7B-A13C-872C5BB098C4}"/>
              </a:ext>
            </a:extLst>
          </p:cNvPr>
          <p:cNvSpPr txBox="1"/>
          <p:nvPr/>
        </p:nvSpPr>
        <p:spPr>
          <a:xfrm>
            <a:off x="1291957" y="2058894"/>
            <a:ext cx="6449963" cy="877163"/>
          </a:xfrm>
          <a:prstGeom prst="rect">
            <a:avLst/>
          </a:prstGeom>
          <a:noFill/>
          <a:ln>
            <a:solidFill>
              <a:schemeClr val="accent1"/>
            </a:solidFill>
          </a:ln>
          <a:effectLst>
            <a:outerShdw blurRad="63500" sx="102000" sy="102000" algn="ctr" rotWithShape="0">
              <a:prstClr val="black">
                <a:alpha val="40000"/>
              </a:prstClr>
            </a:outerShdw>
          </a:effectLst>
        </p:spPr>
        <p:txBody>
          <a:bodyPr wrap="square">
            <a:spAutoFit/>
          </a:bodyPr>
          <a:lstStyle/>
          <a:p>
            <a:pPr algn="ctr"/>
            <a:r>
              <a:rPr lang="el-GR" sz="1700" dirty="0">
                <a:latin typeface="PFTransport"/>
              </a:rPr>
              <a:t>Η καλλιέργεια των νέων ποικιλιών συμπληρώθηκε από εντατική χρήση μηχανημάτων,</a:t>
            </a:r>
            <a:r>
              <a:rPr lang="en-US" sz="1700" dirty="0">
                <a:latin typeface="PFTransport"/>
              </a:rPr>
              <a:t> </a:t>
            </a:r>
            <a:r>
              <a:rPr lang="el-GR" sz="1700" dirty="0">
                <a:latin typeface="PFTransport"/>
              </a:rPr>
              <a:t>άρδευση, και ένα ευρύ φάσμα εντομοκτόνων, φυτοφαρμάκων &amp; ζιζανιοκτόνων.</a:t>
            </a:r>
          </a:p>
        </p:txBody>
      </p:sp>
      <p:sp>
        <p:nvSpPr>
          <p:cNvPr id="5" name="TextBox 4">
            <a:extLst>
              <a:ext uri="{FF2B5EF4-FFF2-40B4-BE49-F238E27FC236}">
                <a16:creationId xmlns:a16="http://schemas.microsoft.com/office/drawing/2014/main" id="{894565DD-F1B9-F96B-BBE4-C92735583167}"/>
              </a:ext>
            </a:extLst>
          </p:cNvPr>
          <p:cNvSpPr txBox="1"/>
          <p:nvPr/>
        </p:nvSpPr>
        <p:spPr>
          <a:xfrm>
            <a:off x="1025999" y="490502"/>
            <a:ext cx="6140517" cy="461665"/>
          </a:xfrm>
          <a:prstGeom prst="rect">
            <a:avLst/>
          </a:prstGeom>
          <a:noFill/>
        </p:spPr>
        <p:txBody>
          <a:bodyPr wrap="square">
            <a:spAutoFit/>
          </a:bodyPr>
          <a:lstStyle>
            <a:defPPr marR="0" lvl="0" algn="l" rtl="0">
              <a:lnSpc>
                <a:spcPct val="100000"/>
              </a:lnSpc>
              <a:spcBef>
                <a:spcPts val="0"/>
              </a:spcBef>
              <a:spcAft>
                <a:spcPts val="0"/>
              </a:spcAft>
            </a:defPPr>
            <a:lvl1pPr algn="ctr">
              <a:defRPr sz="2400" b="1">
                <a:solidFill>
                  <a:schemeClr val="accent1"/>
                </a:solidFill>
                <a:latin typeface="PFTransport"/>
              </a:defRPr>
            </a:lvl1pPr>
          </a:lstStyle>
          <a:p>
            <a:r>
              <a:rPr lang="el-GR" dirty="0"/>
              <a:t>Πράσινη επανάσταση</a:t>
            </a:r>
            <a:r>
              <a:rPr lang="en-US" dirty="0"/>
              <a:t> </a:t>
            </a:r>
            <a:r>
              <a:rPr lang="el-GR" dirty="0"/>
              <a:t>– ιστορικά γεγονότα</a:t>
            </a:r>
            <a:endParaRPr lang="en-US" dirty="0"/>
          </a:p>
        </p:txBody>
      </p:sp>
    </p:spTree>
    <p:extLst>
      <p:ext uri="{BB962C8B-B14F-4D97-AF65-F5344CB8AC3E}">
        <p14:creationId xmlns:p14="http://schemas.microsoft.com/office/powerpoint/2010/main" val="4020996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E47335-2D69-CA7B-A13C-872C5BB098C4}"/>
              </a:ext>
            </a:extLst>
          </p:cNvPr>
          <p:cNvSpPr txBox="1"/>
          <p:nvPr/>
        </p:nvSpPr>
        <p:spPr>
          <a:xfrm>
            <a:off x="856874" y="1159734"/>
            <a:ext cx="7573448" cy="3231654"/>
          </a:xfrm>
          <a:prstGeom prst="rect">
            <a:avLst/>
          </a:prstGeom>
          <a:noFill/>
        </p:spPr>
        <p:txBody>
          <a:bodyPr wrap="square">
            <a:spAutoFit/>
          </a:bodyPr>
          <a:lstStyle/>
          <a:p>
            <a:pPr algn="just">
              <a:buClr>
                <a:schemeClr val="accent1"/>
              </a:buClr>
            </a:pPr>
            <a:r>
              <a:rPr lang="el-GR" sz="1700" dirty="0">
                <a:latin typeface="PFTransport"/>
              </a:rPr>
              <a:t>Άλλαξε θεμελιωδώς τις αγροτικές οικονομίες με:</a:t>
            </a:r>
          </a:p>
          <a:p>
            <a:pPr algn="just">
              <a:buClr>
                <a:schemeClr val="accent1"/>
              </a:buClr>
            </a:pPr>
            <a:endParaRPr lang="en-US" sz="1700" dirty="0">
              <a:latin typeface="PFTransport"/>
            </a:endParaRPr>
          </a:p>
          <a:p>
            <a:pPr marL="342900" indent="-342900" algn="just">
              <a:buClr>
                <a:schemeClr val="accent1"/>
              </a:buClr>
              <a:buFont typeface="+mj-lt"/>
              <a:buAutoNum type="arabicParenR"/>
            </a:pPr>
            <a:r>
              <a:rPr lang="el-GR" sz="1700" dirty="0">
                <a:latin typeface="PFTransport"/>
              </a:rPr>
              <a:t>εισαγωγή εντατικών μεθόδων γεωργίας εισροών και κεφαλαίου. </a:t>
            </a:r>
          </a:p>
          <a:p>
            <a:pPr marL="342900" indent="-342900" algn="just">
              <a:buClr>
                <a:schemeClr val="accent1"/>
              </a:buClr>
              <a:buFont typeface="+mj-lt"/>
              <a:buAutoNum type="arabicParenR"/>
            </a:pPr>
            <a:endParaRPr lang="en-US" sz="1700" dirty="0">
              <a:latin typeface="PFTransport"/>
            </a:endParaRPr>
          </a:p>
          <a:p>
            <a:pPr marL="342900" indent="-342900" algn="just">
              <a:buClr>
                <a:schemeClr val="accent1"/>
              </a:buClr>
              <a:buFont typeface="+mj-lt"/>
              <a:buAutoNum type="arabicParenR"/>
            </a:pPr>
            <a:r>
              <a:rPr lang="el-GR" sz="1700" dirty="0">
                <a:latin typeface="PFTransport"/>
              </a:rPr>
              <a:t>αντικατάσταση της αγροτικής εργασίας με</a:t>
            </a:r>
            <a:r>
              <a:rPr lang="en-US" sz="1700" dirty="0">
                <a:latin typeface="PFTransport"/>
              </a:rPr>
              <a:t> </a:t>
            </a:r>
            <a:r>
              <a:rPr lang="el-GR" sz="1700" dirty="0">
                <a:latin typeface="PFTransport"/>
              </a:rPr>
              <a:t>τεχνολογία, απομακρύνοντας έτσι τους ανθρώπους από τους γεωργικούς τομείς, ενώ ταυτόχρονα δημιουργούνται αγορές στη βιομηχανική οικονομία.</a:t>
            </a:r>
          </a:p>
          <a:p>
            <a:pPr marL="342900" indent="-342900" algn="just">
              <a:buClr>
                <a:schemeClr val="accent1"/>
              </a:buClr>
              <a:buFont typeface="+mj-lt"/>
              <a:buAutoNum type="arabicParenR"/>
            </a:pPr>
            <a:endParaRPr lang="en-US" sz="1700" dirty="0">
              <a:latin typeface="PFTransport"/>
            </a:endParaRPr>
          </a:p>
          <a:p>
            <a:pPr marL="342900" indent="-342900" algn="just">
              <a:buClr>
                <a:schemeClr val="accent1"/>
              </a:buClr>
              <a:buFont typeface="+mj-lt"/>
              <a:buAutoNum type="arabicParenR"/>
            </a:pPr>
            <a:r>
              <a:rPr lang="el-GR" sz="1700" dirty="0">
                <a:latin typeface="PFTransport"/>
              </a:rPr>
              <a:t>θεσμοθέτηση διαφόρων στοιχείων του</a:t>
            </a:r>
            <a:r>
              <a:rPr lang="en-US" sz="1700" dirty="0">
                <a:latin typeface="PFTransport"/>
              </a:rPr>
              <a:t> </a:t>
            </a:r>
            <a:r>
              <a:rPr lang="el-GR" sz="1700" dirty="0">
                <a:latin typeface="PFTransport"/>
              </a:rPr>
              <a:t>μηχανισμού ανάπτυξης μέσω διεθνούς βοήθειας,</a:t>
            </a:r>
            <a:r>
              <a:rPr lang="en-US" sz="1700" dirty="0">
                <a:latin typeface="PFTransport"/>
              </a:rPr>
              <a:t> </a:t>
            </a:r>
            <a:r>
              <a:rPr lang="el-GR" sz="1700" dirty="0">
                <a:latin typeface="PFTransport"/>
              </a:rPr>
              <a:t>ερευνητικών συνεργασιών και εμπορίου.</a:t>
            </a:r>
          </a:p>
          <a:p>
            <a:pPr marL="342900" indent="-342900" algn="just">
              <a:buClr>
                <a:schemeClr val="accent1"/>
              </a:buClr>
              <a:buFont typeface="+mj-lt"/>
              <a:buAutoNum type="arabicParenR"/>
            </a:pPr>
            <a:endParaRPr lang="en-US" sz="1700" dirty="0">
              <a:latin typeface="PFTransport"/>
            </a:endParaRPr>
          </a:p>
          <a:p>
            <a:pPr marL="342900" indent="-342900" algn="just">
              <a:buClr>
                <a:schemeClr val="accent1"/>
              </a:buClr>
              <a:buFont typeface="+mj-lt"/>
              <a:buAutoNum type="arabicParenR"/>
            </a:pPr>
            <a:r>
              <a:rPr lang="el-GR" sz="1700" dirty="0">
                <a:latin typeface="PFTransport"/>
              </a:rPr>
              <a:t>διεύρυνση που κρατικού ρόλου στην καθημερινή ζωή.</a:t>
            </a:r>
          </a:p>
        </p:txBody>
      </p:sp>
      <p:sp>
        <p:nvSpPr>
          <p:cNvPr id="5" name="TextBox 4">
            <a:extLst>
              <a:ext uri="{FF2B5EF4-FFF2-40B4-BE49-F238E27FC236}">
                <a16:creationId xmlns:a16="http://schemas.microsoft.com/office/drawing/2014/main" id="{894565DD-F1B9-F96B-BBE4-C92735583167}"/>
              </a:ext>
            </a:extLst>
          </p:cNvPr>
          <p:cNvSpPr txBox="1"/>
          <p:nvPr/>
        </p:nvSpPr>
        <p:spPr>
          <a:xfrm>
            <a:off x="1025999" y="490502"/>
            <a:ext cx="6140517" cy="461665"/>
          </a:xfrm>
          <a:prstGeom prst="rect">
            <a:avLst/>
          </a:prstGeom>
          <a:noFill/>
        </p:spPr>
        <p:txBody>
          <a:bodyPr wrap="square">
            <a:spAutoFit/>
          </a:bodyPr>
          <a:lstStyle>
            <a:defPPr marR="0" lvl="0" algn="l" rtl="0">
              <a:lnSpc>
                <a:spcPct val="100000"/>
              </a:lnSpc>
              <a:spcBef>
                <a:spcPts val="0"/>
              </a:spcBef>
              <a:spcAft>
                <a:spcPts val="0"/>
              </a:spcAft>
            </a:defPPr>
            <a:lvl1pPr algn="ctr">
              <a:defRPr sz="2400" b="1">
                <a:solidFill>
                  <a:schemeClr val="accent1"/>
                </a:solidFill>
                <a:latin typeface="PFTransport"/>
              </a:defRPr>
            </a:lvl1pPr>
          </a:lstStyle>
          <a:p>
            <a:r>
              <a:rPr lang="el-GR" dirty="0"/>
              <a:t>Πράσινη επανάσταση: αλλαγές που επέφερε</a:t>
            </a:r>
            <a:endParaRPr lang="en-US" dirty="0"/>
          </a:p>
        </p:txBody>
      </p:sp>
    </p:spTree>
    <p:extLst>
      <p:ext uri="{BB962C8B-B14F-4D97-AF65-F5344CB8AC3E}">
        <p14:creationId xmlns:p14="http://schemas.microsoft.com/office/powerpoint/2010/main" val="3053241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E47335-2D69-CA7B-A13C-872C5BB098C4}"/>
              </a:ext>
            </a:extLst>
          </p:cNvPr>
          <p:cNvSpPr txBox="1"/>
          <p:nvPr/>
        </p:nvSpPr>
        <p:spPr>
          <a:xfrm>
            <a:off x="890065" y="1545800"/>
            <a:ext cx="4525449" cy="2893100"/>
          </a:xfrm>
          <a:prstGeom prst="rect">
            <a:avLst/>
          </a:prstGeom>
          <a:noFill/>
        </p:spPr>
        <p:txBody>
          <a:bodyPr wrap="square">
            <a:spAutoFit/>
          </a:bodyPr>
          <a:lstStyle/>
          <a:p>
            <a:pPr marL="285750" indent="-285750" algn="just">
              <a:buFont typeface="Wingdings" panose="05000000000000000000" pitchFamily="2" charset="2"/>
              <a:buChar char="Ø"/>
            </a:pPr>
            <a:r>
              <a:rPr lang="el-GR" dirty="0">
                <a:latin typeface="PFTransport"/>
              </a:rPr>
              <a:t>η</a:t>
            </a:r>
            <a:r>
              <a:rPr lang="en-US" dirty="0">
                <a:latin typeface="PFTransport"/>
              </a:rPr>
              <a:t> </a:t>
            </a:r>
            <a:r>
              <a:rPr lang="el-GR" dirty="0">
                <a:latin typeface="PFTransport"/>
              </a:rPr>
              <a:t>εισαγωγή των HYV είχε ως αποτέλεσμα μεγάλες αυξήσεις στη συνολική παραγωγή.</a:t>
            </a:r>
          </a:p>
          <a:p>
            <a:pPr marL="285750" indent="-285750" algn="just">
              <a:buFont typeface="Wingdings" panose="05000000000000000000" pitchFamily="2" charset="2"/>
              <a:buChar char="Ø"/>
            </a:pPr>
            <a:endParaRPr lang="el-GR" dirty="0">
              <a:latin typeface="PFTransport"/>
            </a:endParaRPr>
          </a:p>
          <a:p>
            <a:pPr marL="285750" indent="-285750" algn="just">
              <a:buFont typeface="Wingdings" panose="05000000000000000000" pitchFamily="2" charset="2"/>
              <a:buChar char="Ø"/>
            </a:pPr>
            <a:r>
              <a:rPr lang="el-GR" dirty="0">
                <a:latin typeface="PFTransport"/>
              </a:rPr>
              <a:t>απώλεια βιοποικιλότητας, </a:t>
            </a:r>
          </a:p>
          <a:p>
            <a:pPr marL="285750" indent="-285750" algn="just">
              <a:buFont typeface="Wingdings" panose="05000000000000000000" pitchFamily="2" charset="2"/>
              <a:buChar char="Ø"/>
            </a:pPr>
            <a:endParaRPr lang="el-GR" dirty="0">
              <a:latin typeface="PFTransport"/>
            </a:endParaRPr>
          </a:p>
          <a:p>
            <a:pPr marL="285750" indent="-285750" algn="just">
              <a:buFont typeface="Wingdings" panose="05000000000000000000" pitchFamily="2" charset="2"/>
              <a:buChar char="Ø"/>
            </a:pPr>
            <a:r>
              <a:rPr lang="el-GR" dirty="0">
                <a:latin typeface="PFTransport"/>
              </a:rPr>
              <a:t>μείωση του υδροφόρου ορίζοντα, </a:t>
            </a:r>
          </a:p>
          <a:p>
            <a:pPr marL="285750" indent="-285750" algn="just">
              <a:buFont typeface="Wingdings" panose="05000000000000000000" pitchFamily="2" charset="2"/>
              <a:buChar char="Ø"/>
            </a:pPr>
            <a:endParaRPr lang="el-GR" dirty="0">
              <a:latin typeface="PFTransport"/>
            </a:endParaRPr>
          </a:p>
          <a:p>
            <a:pPr marL="285750" indent="-285750" algn="just">
              <a:buFont typeface="Wingdings" panose="05000000000000000000" pitchFamily="2" charset="2"/>
              <a:buChar char="Ø"/>
            </a:pPr>
            <a:r>
              <a:rPr lang="el-GR" dirty="0">
                <a:latin typeface="PFTransport"/>
              </a:rPr>
              <a:t>αυξημένη </a:t>
            </a:r>
            <a:r>
              <a:rPr lang="el-GR" dirty="0" err="1">
                <a:latin typeface="PFTransport"/>
              </a:rPr>
              <a:t>αλάτωση</a:t>
            </a:r>
            <a:r>
              <a:rPr lang="el-GR" dirty="0">
                <a:latin typeface="PFTransport"/>
              </a:rPr>
              <a:t>, </a:t>
            </a:r>
          </a:p>
          <a:p>
            <a:pPr marL="285750" indent="-285750" algn="just">
              <a:buFont typeface="Wingdings" panose="05000000000000000000" pitchFamily="2" charset="2"/>
              <a:buChar char="Ø"/>
            </a:pPr>
            <a:endParaRPr lang="el-GR" dirty="0">
              <a:latin typeface="PFTransport"/>
            </a:endParaRPr>
          </a:p>
          <a:p>
            <a:pPr marL="285750" indent="-285750" algn="just">
              <a:buFont typeface="Wingdings" panose="05000000000000000000" pitchFamily="2" charset="2"/>
              <a:buChar char="Ø"/>
            </a:pPr>
            <a:r>
              <a:rPr lang="el-GR" dirty="0">
                <a:latin typeface="PFTransport"/>
              </a:rPr>
              <a:t>αυξημένη χρήση φυτοφαρμάκων (που αφήνουν υπολείμματα στο περιβάλλον) και </a:t>
            </a:r>
          </a:p>
          <a:p>
            <a:pPr marL="285750" indent="-285750" algn="just">
              <a:buFont typeface="Wingdings" panose="05000000000000000000" pitchFamily="2" charset="2"/>
              <a:buChar char="Ø"/>
            </a:pPr>
            <a:endParaRPr lang="el-GR" dirty="0">
              <a:latin typeface="PFTransport"/>
            </a:endParaRPr>
          </a:p>
          <a:p>
            <a:pPr marL="285750" indent="-285750" algn="just">
              <a:buFont typeface="Wingdings" panose="05000000000000000000" pitchFamily="2" charset="2"/>
              <a:buChar char="Ø"/>
            </a:pPr>
            <a:r>
              <a:rPr lang="el-GR" dirty="0">
                <a:latin typeface="PFTransport"/>
              </a:rPr>
              <a:t>αυξημένες αγροτικές ανισότητες. </a:t>
            </a:r>
          </a:p>
        </p:txBody>
      </p:sp>
      <p:sp>
        <p:nvSpPr>
          <p:cNvPr id="5" name="TextBox 4">
            <a:extLst>
              <a:ext uri="{FF2B5EF4-FFF2-40B4-BE49-F238E27FC236}">
                <a16:creationId xmlns:a16="http://schemas.microsoft.com/office/drawing/2014/main" id="{894565DD-F1B9-F96B-BBE4-C92735583167}"/>
              </a:ext>
            </a:extLst>
          </p:cNvPr>
          <p:cNvSpPr txBox="1"/>
          <p:nvPr/>
        </p:nvSpPr>
        <p:spPr>
          <a:xfrm>
            <a:off x="758454" y="914248"/>
            <a:ext cx="4657060" cy="461665"/>
          </a:xfrm>
          <a:prstGeom prst="rect">
            <a:avLst/>
          </a:prstGeom>
          <a:noFill/>
        </p:spPr>
        <p:txBody>
          <a:bodyPr wrap="square">
            <a:spAutoFit/>
          </a:bodyPr>
          <a:lstStyle/>
          <a:p>
            <a:pPr algn="ctr"/>
            <a:r>
              <a:rPr lang="el-GR" sz="2400" b="1" dirty="0">
                <a:solidFill>
                  <a:schemeClr val="accent1"/>
                </a:solidFill>
                <a:latin typeface="PFTransport"/>
              </a:rPr>
              <a:t>Πράσινη επανάσταση</a:t>
            </a:r>
            <a:r>
              <a:rPr lang="en-US" sz="2400" b="1" dirty="0">
                <a:solidFill>
                  <a:schemeClr val="accent1"/>
                </a:solidFill>
                <a:latin typeface="PFTransport"/>
              </a:rPr>
              <a:t> – </a:t>
            </a:r>
            <a:r>
              <a:rPr lang="el-GR" sz="2400" b="1" dirty="0">
                <a:solidFill>
                  <a:schemeClr val="accent1"/>
                </a:solidFill>
                <a:latin typeface="PFTransport"/>
              </a:rPr>
              <a:t>συνέπειες</a:t>
            </a:r>
            <a:endParaRPr lang="en-US" sz="1800" b="1" dirty="0">
              <a:solidFill>
                <a:schemeClr val="accent1"/>
              </a:solidFill>
            </a:endParaRPr>
          </a:p>
        </p:txBody>
      </p:sp>
      <p:pic>
        <p:nvPicPr>
          <p:cNvPr id="6" name="Picture 5">
            <a:extLst>
              <a:ext uri="{FF2B5EF4-FFF2-40B4-BE49-F238E27FC236}">
                <a16:creationId xmlns:a16="http://schemas.microsoft.com/office/drawing/2014/main" id="{272CCC32-9818-36BC-4EDF-9B2CAEE794B6}"/>
              </a:ext>
            </a:extLst>
          </p:cNvPr>
          <p:cNvPicPr>
            <a:picLocks noChangeAspect="1"/>
          </p:cNvPicPr>
          <p:nvPr/>
        </p:nvPicPr>
        <p:blipFill>
          <a:blip r:embed="rId2"/>
          <a:stretch>
            <a:fillRect/>
          </a:stretch>
        </p:blipFill>
        <p:spPr>
          <a:xfrm>
            <a:off x="5851010" y="721334"/>
            <a:ext cx="2532759" cy="1648932"/>
          </a:xfrm>
          <a:prstGeom prst="rect">
            <a:avLst/>
          </a:prstGeom>
        </p:spPr>
      </p:pic>
      <p:pic>
        <p:nvPicPr>
          <p:cNvPr id="7" name="Picture 6">
            <a:extLst>
              <a:ext uri="{FF2B5EF4-FFF2-40B4-BE49-F238E27FC236}">
                <a16:creationId xmlns:a16="http://schemas.microsoft.com/office/drawing/2014/main" id="{8E494106-2697-C5D8-2261-ED160BC9B126}"/>
              </a:ext>
            </a:extLst>
          </p:cNvPr>
          <p:cNvPicPr>
            <a:picLocks noChangeAspect="1"/>
          </p:cNvPicPr>
          <p:nvPr/>
        </p:nvPicPr>
        <p:blipFill>
          <a:blip r:embed="rId3"/>
          <a:stretch>
            <a:fillRect/>
          </a:stretch>
        </p:blipFill>
        <p:spPr>
          <a:xfrm>
            <a:off x="5851010" y="2842765"/>
            <a:ext cx="2532759" cy="1648931"/>
          </a:xfrm>
          <a:prstGeom prst="rect">
            <a:avLst/>
          </a:prstGeom>
        </p:spPr>
      </p:pic>
    </p:spTree>
    <p:extLst>
      <p:ext uri="{BB962C8B-B14F-4D97-AF65-F5344CB8AC3E}">
        <p14:creationId xmlns:p14="http://schemas.microsoft.com/office/powerpoint/2010/main" val="3382014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E47335-2D69-CA7B-A13C-872C5BB098C4}"/>
              </a:ext>
            </a:extLst>
          </p:cNvPr>
          <p:cNvSpPr txBox="1"/>
          <p:nvPr/>
        </p:nvSpPr>
        <p:spPr>
          <a:xfrm>
            <a:off x="890065" y="1397117"/>
            <a:ext cx="7213155" cy="3108543"/>
          </a:xfrm>
          <a:prstGeom prst="rect">
            <a:avLst/>
          </a:prstGeom>
          <a:noFill/>
        </p:spPr>
        <p:txBody>
          <a:bodyPr wrap="square">
            <a:spAutoFit/>
          </a:bodyPr>
          <a:lstStyle/>
          <a:p>
            <a:pPr algn="just" fontAlgn="base"/>
            <a:r>
              <a:rPr lang="el-GR" b="0" i="0" dirty="0">
                <a:solidFill>
                  <a:schemeClr val="tx1"/>
                </a:solidFill>
                <a:effectLst/>
                <a:latin typeface="+mj-lt"/>
              </a:rPr>
              <a:t>Με τον όρο </a:t>
            </a:r>
            <a:r>
              <a:rPr lang="el-GR" b="1" i="1" dirty="0" err="1">
                <a:solidFill>
                  <a:schemeClr val="tx1"/>
                </a:solidFill>
                <a:effectLst/>
                <a:latin typeface="+mj-lt"/>
              </a:rPr>
              <a:t>αλάτωση</a:t>
            </a:r>
            <a:r>
              <a:rPr lang="el-GR" b="0" i="1" dirty="0">
                <a:solidFill>
                  <a:schemeClr val="tx1"/>
                </a:solidFill>
                <a:effectLst/>
                <a:latin typeface="+mj-lt"/>
              </a:rPr>
              <a:t> </a:t>
            </a:r>
            <a:r>
              <a:rPr lang="el-GR" b="0" i="0" dirty="0">
                <a:solidFill>
                  <a:schemeClr val="tx1"/>
                </a:solidFill>
                <a:effectLst/>
                <a:latin typeface="+mj-lt"/>
              </a:rPr>
              <a:t>εννοούμε τη συσσώρευση </a:t>
            </a:r>
            <a:r>
              <a:rPr lang="el-GR" b="0" i="0" dirty="0" err="1">
                <a:solidFill>
                  <a:schemeClr val="tx1"/>
                </a:solidFill>
                <a:effectLst/>
                <a:latin typeface="+mj-lt"/>
              </a:rPr>
              <a:t>υδατοδιαλυτών</a:t>
            </a:r>
            <a:r>
              <a:rPr lang="el-GR" b="0" i="0" dirty="0">
                <a:solidFill>
                  <a:schemeClr val="tx1"/>
                </a:solidFill>
                <a:effectLst/>
                <a:latin typeface="+mj-lt"/>
              </a:rPr>
              <a:t> αλάτων. Αυτό συμβαίνει όταν το νερό στο έδαφος εξατμίζεται γρήγορα, αφήνοντας πίσω του τα άλατα που περιείχε, αντί να τα οδηγήσει μαζί του στο υπέδαφος. </a:t>
            </a:r>
          </a:p>
          <a:p>
            <a:pPr algn="just" fontAlgn="base"/>
            <a:endParaRPr lang="el-GR" dirty="0">
              <a:solidFill>
                <a:schemeClr val="tx1"/>
              </a:solidFill>
              <a:latin typeface="+mj-lt"/>
            </a:endParaRPr>
          </a:p>
          <a:p>
            <a:pPr algn="just" fontAlgn="base"/>
            <a:r>
              <a:rPr lang="el-GR" b="0" i="0" dirty="0">
                <a:solidFill>
                  <a:schemeClr val="tx1"/>
                </a:solidFill>
                <a:effectLst/>
                <a:latin typeface="+mj-lt"/>
              </a:rPr>
              <a:t>Αυτό συμβαίνει κυρίως σε περιοχές που έχουν ψηλή </a:t>
            </a:r>
            <a:r>
              <a:rPr lang="el-GR" b="0" i="0" dirty="0" err="1">
                <a:solidFill>
                  <a:schemeClr val="tx1"/>
                </a:solidFill>
                <a:effectLst/>
                <a:latin typeface="+mj-lt"/>
              </a:rPr>
              <a:t>εξατμισοδιαπνοή</a:t>
            </a:r>
            <a:r>
              <a:rPr lang="el-GR" b="0" i="0" dirty="0">
                <a:solidFill>
                  <a:schemeClr val="tx1"/>
                </a:solidFill>
                <a:effectLst/>
                <a:latin typeface="+mj-lt"/>
              </a:rPr>
              <a:t>, δηλαδή θερμό και ξηρό κλίμα – αυτό δηλαδή που συμβαίνει σε πολλές περιοχές της Μεσογείου, ιδιαίτερα στο νοτιοανατολικό της μισό.</a:t>
            </a:r>
          </a:p>
          <a:p>
            <a:pPr algn="just" fontAlgn="base"/>
            <a:endParaRPr lang="el-GR" b="0" i="0" dirty="0">
              <a:solidFill>
                <a:schemeClr val="tx1"/>
              </a:solidFill>
              <a:effectLst/>
              <a:latin typeface="+mj-lt"/>
            </a:endParaRPr>
          </a:p>
          <a:p>
            <a:pPr algn="just" fontAlgn="base"/>
            <a:r>
              <a:rPr lang="el-GR" b="0" i="0" dirty="0">
                <a:solidFill>
                  <a:schemeClr val="tx1"/>
                </a:solidFill>
                <a:effectLst/>
                <a:latin typeface="+mj-lt"/>
              </a:rPr>
              <a:t>Η ψηλή </a:t>
            </a:r>
            <a:r>
              <a:rPr lang="el-GR" b="0" i="0" dirty="0" err="1">
                <a:solidFill>
                  <a:schemeClr val="tx1"/>
                </a:solidFill>
                <a:effectLst/>
                <a:latin typeface="+mj-lt"/>
              </a:rPr>
              <a:t>αλατότητα</a:t>
            </a:r>
            <a:r>
              <a:rPr lang="el-GR" b="0" i="0" dirty="0">
                <a:solidFill>
                  <a:schemeClr val="tx1"/>
                </a:solidFill>
                <a:effectLst/>
                <a:latin typeface="+mj-lt"/>
              </a:rPr>
              <a:t> στο έδαφος δεν είναι εξ’ ορισμού κάτι προβληματικό. Αλατούχα εδάφη υπάρχουν στις μεσογειακές χώρες από πάντα, από καθαρά φυσικά αίτια: όχι μόνο στην έρημο ή </a:t>
            </a:r>
            <a:r>
              <a:rPr lang="el-GR" b="0" i="0" dirty="0" err="1">
                <a:solidFill>
                  <a:schemeClr val="tx1"/>
                </a:solidFill>
                <a:effectLst/>
                <a:latin typeface="+mj-lt"/>
              </a:rPr>
              <a:t>ημιέρημο</a:t>
            </a:r>
            <a:r>
              <a:rPr lang="el-GR" b="0" i="0" dirty="0">
                <a:solidFill>
                  <a:schemeClr val="tx1"/>
                </a:solidFill>
                <a:effectLst/>
                <a:latin typeface="+mj-lt"/>
              </a:rPr>
              <a:t>, αλλά και π.χ. σε παράκτιες πεδιάδες, όπου το θαλασσινό νερό διεισδύει στο έδαφος και το εμπλουτίζει με άλατα. Εκεί, η βλάστηση έχει προσαρμοστεί στο πέρασμα των αιώνων σ’ αυτό το αλατούχο περιβάλλον.</a:t>
            </a:r>
          </a:p>
          <a:p>
            <a:pPr marL="285750" indent="-285750" algn="just">
              <a:buFont typeface="Wingdings" panose="05000000000000000000" pitchFamily="2" charset="2"/>
              <a:buChar char="Ø"/>
            </a:pPr>
            <a:endParaRPr lang="el-GR" dirty="0">
              <a:solidFill>
                <a:schemeClr val="tx1"/>
              </a:solidFill>
              <a:latin typeface="+mj-lt"/>
            </a:endParaRPr>
          </a:p>
        </p:txBody>
      </p:sp>
      <p:sp>
        <p:nvSpPr>
          <p:cNvPr id="5" name="TextBox 4">
            <a:extLst>
              <a:ext uri="{FF2B5EF4-FFF2-40B4-BE49-F238E27FC236}">
                <a16:creationId xmlns:a16="http://schemas.microsoft.com/office/drawing/2014/main" id="{894565DD-F1B9-F96B-BBE4-C92735583167}"/>
              </a:ext>
            </a:extLst>
          </p:cNvPr>
          <p:cNvSpPr txBox="1"/>
          <p:nvPr/>
        </p:nvSpPr>
        <p:spPr>
          <a:xfrm>
            <a:off x="890065" y="676356"/>
            <a:ext cx="4657060" cy="461665"/>
          </a:xfrm>
          <a:prstGeom prst="rect">
            <a:avLst/>
          </a:prstGeom>
          <a:noFill/>
        </p:spPr>
        <p:txBody>
          <a:bodyPr wrap="square">
            <a:spAutoFit/>
          </a:bodyPr>
          <a:lstStyle/>
          <a:p>
            <a:r>
              <a:rPr lang="el-GR" sz="2400" b="1" dirty="0" err="1">
                <a:solidFill>
                  <a:schemeClr val="accent1"/>
                </a:solidFill>
                <a:latin typeface="PFTransport"/>
              </a:rPr>
              <a:t>Αλάτωση</a:t>
            </a:r>
            <a:endParaRPr lang="en-US" sz="1800" b="1" dirty="0">
              <a:solidFill>
                <a:schemeClr val="accent1"/>
              </a:solidFill>
            </a:endParaRPr>
          </a:p>
        </p:txBody>
      </p:sp>
    </p:spTree>
    <p:extLst>
      <p:ext uri="{BB962C8B-B14F-4D97-AF65-F5344CB8AC3E}">
        <p14:creationId xmlns:p14="http://schemas.microsoft.com/office/powerpoint/2010/main" val="1256092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E47335-2D69-CA7B-A13C-872C5BB098C4}"/>
              </a:ext>
            </a:extLst>
          </p:cNvPr>
          <p:cNvSpPr txBox="1"/>
          <p:nvPr/>
        </p:nvSpPr>
        <p:spPr>
          <a:xfrm>
            <a:off x="890065" y="1397117"/>
            <a:ext cx="7213155" cy="2677656"/>
          </a:xfrm>
          <a:prstGeom prst="rect">
            <a:avLst/>
          </a:prstGeom>
          <a:noFill/>
        </p:spPr>
        <p:txBody>
          <a:bodyPr wrap="square">
            <a:spAutoFit/>
          </a:bodyPr>
          <a:lstStyle/>
          <a:p>
            <a:pPr algn="just" fontAlgn="base"/>
            <a:r>
              <a:rPr lang="el-GR" b="0" i="0" dirty="0">
                <a:solidFill>
                  <a:schemeClr val="tx1"/>
                </a:solidFill>
                <a:effectLst/>
                <a:latin typeface="+mj-lt"/>
              </a:rPr>
              <a:t>Στην προσπάθεια του να εξασφαλίσει μια μεγαλύτερη γεωργική παραγωγή για έναν όλο και μεγαλύτερο πληθυσμό, και ζώντας σε μια περιοχή όπως τη Μεσόγειο, όπου το νερό είναι δυσεύρετο, </a:t>
            </a:r>
            <a:r>
              <a:rPr lang="el-GR" dirty="0">
                <a:solidFill>
                  <a:schemeClr val="tx1"/>
                </a:solidFill>
                <a:latin typeface="+mj-lt"/>
              </a:rPr>
              <a:t>ο άνθρωπος </a:t>
            </a:r>
            <a:r>
              <a:rPr lang="el-GR" b="0" i="0" dirty="0">
                <a:solidFill>
                  <a:schemeClr val="tx1"/>
                </a:solidFill>
                <a:effectLst/>
                <a:latin typeface="+mj-lt"/>
              </a:rPr>
              <a:t>δε διστάζει να χρησιμοποιήσει ακόμα και νερό με υψηλή </a:t>
            </a:r>
            <a:r>
              <a:rPr lang="el-GR" b="0" i="0" dirty="0" err="1">
                <a:solidFill>
                  <a:schemeClr val="tx1"/>
                </a:solidFill>
                <a:effectLst/>
                <a:latin typeface="+mj-lt"/>
              </a:rPr>
              <a:t>αλατότητα</a:t>
            </a:r>
            <a:r>
              <a:rPr lang="el-GR" b="0" i="0" dirty="0">
                <a:solidFill>
                  <a:schemeClr val="tx1"/>
                </a:solidFill>
                <a:effectLst/>
                <a:latin typeface="+mj-lt"/>
              </a:rPr>
              <a:t> για αρδευτικούς σκοπούς. </a:t>
            </a:r>
          </a:p>
          <a:p>
            <a:pPr algn="just" fontAlgn="base"/>
            <a:endParaRPr lang="el-GR" dirty="0">
              <a:solidFill>
                <a:schemeClr val="tx1"/>
              </a:solidFill>
              <a:latin typeface="+mj-lt"/>
            </a:endParaRPr>
          </a:p>
          <a:p>
            <a:pPr algn="just" fontAlgn="base"/>
            <a:r>
              <a:rPr lang="el-GR" b="0" i="0" dirty="0">
                <a:solidFill>
                  <a:schemeClr val="tx1"/>
                </a:solidFill>
                <a:effectLst/>
                <a:latin typeface="+mj-lt"/>
              </a:rPr>
              <a:t>Με την έτσι κι αλλιώς λόγω κλίματος υψηλή εξάτμιση, τα άλατα μένουν στο έδαφος, το οποίο από ένα σημείο και μετά μπορεί να καταλήξει άχρηστο για γεωργική χρήση. </a:t>
            </a:r>
          </a:p>
          <a:p>
            <a:pPr algn="just" fontAlgn="base"/>
            <a:endParaRPr lang="el-GR" dirty="0">
              <a:solidFill>
                <a:schemeClr val="tx1"/>
              </a:solidFill>
              <a:latin typeface="+mj-lt"/>
            </a:endParaRPr>
          </a:p>
          <a:p>
            <a:pPr algn="just" fontAlgn="base"/>
            <a:r>
              <a:rPr lang="el-GR" b="0" i="0" dirty="0">
                <a:solidFill>
                  <a:schemeClr val="tx1"/>
                </a:solidFill>
                <a:effectLst/>
                <a:latin typeface="+mj-lt"/>
              </a:rPr>
              <a:t>Η υπερβολική άρδευση σε συνδυασμό με κακή στράγγιση, η χρήση λιπασμάτων που περιέχουν διάφορα άλατα, ή η υπερβολική άντληση του υπόγειου νερού σε παραθαλάσσιες περιοχές (άρα και η εισροή θαλασσινού νερού, που έρχεται να αντικαταστήσει το γλυκό), είναι άλλες αιτίες που οδηγούν στο ίδιο αποτέλεσμα.</a:t>
            </a:r>
            <a:endParaRPr lang="el-GR" dirty="0">
              <a:solidFill>
                <a:schemeClr val="tx1"/>
              </a:solidFill>
              <a:latin typeface="+mj-lt"/>
            </a:endParaRPr>
          </a:p>
        </p:txBody>
      </p:sp>
      <p:sp>
        <p:nvSpPr>
          <p:cNvPr id="5" name="TextBox 4">
            <a:extLst>
              <a:ext uri="{FF2B5EF4-FFF2-40B4-BE49-F238E27FC236}">
                <a16:creationId xmlns:a16="http://schemas.microsoft.com/office/drawing/2014/main" id="{894565DD-F1B9-F96B-BBE4-C92735583167}"/>
              </a:ext>
            </a:extLst>
          </p:cNvPr>
          <p:cNvSpPr txBox="1"/>
          <p:nvPr/>
        </p:nvSpPr>
        <p:spPr>
          <a:xfrm>
            <a:off x="890065" y="676356"/>
            <a:ext cx="4657060" cy="461665"/>
          </a:xfrm>
          <a:prstGeom prst="rect">
            <a:avLst/>
          </a:prstGeom>
          <a:noFill/>
        </p:spPr>
        <p:txBody>
          <a:bodyPr wrap="square">
            <a:spAutoFit/>
          </a:bodyPr>
          <a:lstStyle/>
          <a:p>
            <a:r>
              <a:rPr lang="el-GR" sz="2400" b="1" dirty="0" err="1">
                <a:solidFill>
                  <a:schemeClr val="accent1"/>
                </a:solidFill>
                <a:latin typeface="PFTransport"/>
              </a:rPr>
              <a:t>Αλάτωση</a:t>
            </a:r>
            <a:r>
              <a:rPr lang="el-GR" sz="2400" b="1" dirty="0">
                <a:solidFill>
                  <a:schemeClr val="accent1"/>
                </a:solidFill>
                <a:latin typeface="PFTransport"/>
              </a:rPr>
              <a:t> - πρόβλημα</a:t>
            </a:r>
            <a:endParaRPr lang="en-US" sz="1800" b="1" dirty="0">
              <a:solidFill>
                <a:schemeClr val="accent1"/>
              </a:solidFill>
            </a:endParaRPr>
          </a:p>
        </p:txBody>
      </p:sp>
    </p:spTree>
    <p:extLst>
      <p:ext uri="{BB962C8B-B14F-4D97-AF65-F5344CB8AC3E}">
        <p14:creationId xmlns:p14="http://schemas.microsoft.com/office/powerpoint/2010/main" val="17824493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f106b43c-b3bd-4be2-8b35-042a9a0b59f1"/>
  <p:tag name="SLIDO_EVENT_SECTION_UUID" val="4b114c17-2ed1-4b59-8965-ab45ac228394"/>
</p:tagLst>
</file>

<file path=ppt/theme/theme1.xml><?xml version="1.0" encoding="utf-8"?>
<a:theme xmlns:a="http://schemas.openxmlformats.org/drawingml/2006/main" name="Pros and Cons Business Meeting by Slidesgo">
  <a:themeElements>
    <a:clrScheme name="Simple Light">
      <a:dk1>
        <a:srgbClr val="191919"/>
      </a:dk1>
      <a:lt1>
        <a:srgbClr val="666666"/>
      </a:lt1>
      <a:dk2>
        <a:srgbClr val="EFEFEF"/>
      </a:dk2>
      <a:lt2>
        <a:srgbClr val="FFFFFF"/>
      </a:lt2>
      <a:accent1>
        <a:srgbClr val="6E6EE3"/>
      </a:accent1>
      <a:accent2>
        <a:srgbClr val="C2474C"/>
      </a:accent2>
      <a:accent3>
        <a:srgbClr val="FFFFFF"/>
      </a:accent3>
      <a:accent4>
        <a:srgbClr val="FFFFFF"/>
      </a:accent4>
      <a:accent5>
        <a:srgbClr val="FFFFFF"/>
      </a:accent5>
      <a:accent6>
        <a:srgbClr val="FFFFFF"/>
      </a:accent6>
      <a:hlink>
        <a:srgbClr val="66666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os and Cons Business Meeting by Slidesgo">
  <a:themeElements>
    <a:clrScheme name="Simple Light">
      <a:dk1>
        <a:srgbClr val="191919"/>
      </a:dk1>
      <a:lt1>
        <a:srgbClr val="666666"/>
      </a:lt1>
      <a:dk2>
        <a:srgbClr val="EFEFEF"/>
      </a:dk2>
      <a:lt2>
        <a:srgbClr val="FFFFFF"/>
      </a:lt2>
      <a:accent1>
        <a:srgbClr val="6E6EE3"/>
      </a:accent1>
      <a:accent2>
        <a:srgbClr val="C2474C"/>
      </a:accent2>
      <a:accent3>
        <a:srgbClr val="FFFFFF"/>
      </a:accent3>
      <a:accent4>
        <a:srgbClr val="FFFFFF"/>
      </a:accent4>
      <a:accent5>
        <a:srgbClr val="FFFFFF"/>
      </a:accent5>
      <a:accent6>
        <a:srgbClr val="FFFFFF"/>
      </a:accent6>
      <a:hlink>
        <a:srgbClr val="66666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5535</TotalTime>
  <Words>1908</Words>
  <Application>Microsoft Office PowerPoint</Application>
  <PresentationFormat>On-screen Show (16:9)</PresentationFormat>
  <Paragraphs>128</Paragraphs>
  <Slides>25</Slides>
  <Notes>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25</vt:i4>
      </vt:variant>
    </vt:vector>
  </HeadingPairs>
  <TitlesOfParts>
    <vt:vector size="38" baseType="lpstr">
      <vt:lpstr>Wingdings</vt:lpstr>
      <vt:lpstr>BSGulliver</vt:lpstr>
      <vt:lpstr>PFTraffic Black</vt:lpstr>
      <vt:lpstr>Arimo</vt:lpstr>
      <vt:lpstr>PFTransport</vt:lpstr>
      <vt:lpstr>Arial</vt:lpstr>
      <vt:lpstr>Bree Serif</vt:lpstr>
      <vt:lpstr>Kumbh Sans</vt:lpstr>
      <vt:lpstr>WGPDOY+PFLithoText-Bold</vt:lpstr>
      <vt:lpstr>Roboto</vt:lpstr>
      <vt:lpstr>Calibri</vt:lpstr>
      <vt:lpstr>Pros and Cons Business Meeting by Slidesgo</vt:lpstr>
      <vt:lpstr>1_Pros and Cons Business Meeting by Slidesgo</vt:lpstr>
      <vt:lpstr>Πράσινη επανάσταση  (Green revolution) ή  Τρίτη αγροτική επανάσταση (Third agricultural revolution)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Βιβλιογραφίες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Avantages et inconvénients Réunion d'affaires</dc:title>
  <dc:creator>Evi Fappa</dc:creator>
  <cp:lastModifiedBy>Evi Fappa</cp:lastModifiedBy>
  <cp:revision>254</cp:revision>
  <dcterms:modified xsi:type="dcterms:W3CDTF">2023-04-16T11:15:00Z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1.5.3.3511</vt:lpwstr>
  </property>
</Properties>
</file>