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6" r:id="rId17"/>
    <p:sldId id="271" r:id="rId18"/>
    <p:sldId id="272" r:id="rId19"/>
    <p:sldId id="273" r:id="rId20"/>
    <p:sldId id="274" r:id="rId21"/>
    <p:sldId id="275" r:id="rId2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DC3BD-018D-4470-8334-F56F488B4C72}" type="datetimeFigureOut">
              <a:rPr lang="el-GR" smtClean="0"/>
              <a:t>19/5/2015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52858-1AF8-4677-B1E9-0D0C3A4FABE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01349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DC3BD-018D-4470-8334-F56F488B4C72}" type="datetimeFigureOut">
              <a:rPr lang="el-GR" smtClean="0"/>
              <a:t>19/5/2015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52858-1AF8-4677-B1E9-0D0C3A4FABE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5726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DC3BD-018D-4470-8334-F56F488B4C72}" type="datetimeFigureOut">
              <a:rPr lang="el-GR" smtClean="0"/>
              <a:t>19/5/2015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52858-1AF8-4677-B1E9-0D0C3A4FABE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28444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DC3BD-018D-4470-8334-F56F488B4C72}" type="datetimeFigureOut">
              <a:rPr lang="el-GR" smtClean="0"/>
              <a:t>19/5/2015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52858-1AF8-4677-B1E9-0D0C3A4FABE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20029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DC3BD-018D-4470-8334-F56F488B4C72}" type="datetimeFigureOut">
              <a:rPr lang="el-GR" smtClean="0"/>
              <a:t>19/5/2015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52858-1AF8-4677-B1E9-0D0C3A4FABE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57431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DC3BD-018D-4470-8334-F56F488B4C72}" type="datetimeFigureOut">
              <a:rPr lang="el-GR" smtClean="0"/>
              <a:t>19/5/2015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52858-1AF8-4677-B1E9-0D0C3A4FABE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4141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DC3BD-018D-4470-8334-F56F488B4C72}" type="datetimeFigureOut">
              <a:rPr lang="el-GR" smtClean="0"/>
              <a:t>19/5/2015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52858-1AF8-4677-B1E9-0D0C3A4FABE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42048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DC3BD-018D-4470-8334-F56F488B4C72}" type="datetimeFigureOut">
              <a:rPr lang="el-GR" smtClean="0"/>
              <a:t>19/5/2015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52858-1AF8-4677-B1E9-0D0C3A4FABE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30891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DC3BD-018D-4470-8334-F56F488B4C72}" type="datetimeFigureOut">
              <a:rPr lang="el-GR" smtClean="0"/>
              <a:t>19/5/2015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52858-1AF8-4677-B1E9-0D0C3A4FABE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0413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DC3BD-018D-4470-8334-F56F488B4C72}" type="datetimeFigureOut">
              <a:rPr lang="el-GR" smtClean="0"/>
              <a:t>19/5/2015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52858-1AF8-4677-B1E9-0D0C3A4FABE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86677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DC3BD-018D-4470-8334-F56F488B4C72}" type="datetimeFigureOut">
              <a:rPr lang="el-GR" smtClean="0"/>
              <a:t>19/5/2015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52858-1AF8-4677-B1E9-0D0C3A4FABE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16904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DC3BD-018D-4470-8334-F56F488B4C72}" type="datetimeFigureOut">
              <a:rPr lang="el-GR" smtClean="0"/>
              <a:t>19/5/2015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52858-1AF8-4677-B1E9-0D0C3A4FABE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84956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ΥΔΡΟΗΛΕΚΤΡΙΚΟΙ ΣΤΑΘΜΟΙ ΠΑΡΑΓΩΓΗΣ ΗΛΕΚΤΡΙΚΗΣ ΕΝΕΡΓΕΙΑΣ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499992" y="273050"/>
            <a:ext cx="4186808" cy="5853113"/>
          </a:xfrm>
        </p:spPr>
        <p:txBody>
          <a:bodyPr>
            <a:normAutofit lnSpcReduction="10000"/>
          </a:bodyPr>
          <a:lstStyle/>
          <a:p>
            <a:r>
              <a:rPr lang="el-GR" sz="2800" dirty="0" smtClean="0"/>
              <a:t>Μηδενικό κόστος καυσίμου</a:t>
            </a:r>
          </a:p>
          <a:p>
            <a:r>
              <a:rPr lang="el-GR" sz="2800" dirty="0" smtClean="0"/>
              <a:t>Μικρή συντήρηση και λίγο προσωπικό για τη λειτουργία</a:t>
            </a:r>
          </a:p>
          <a:p>
            <a:r>
              <a:rPr lang="el-GR" sz="2800" dirty="0" smtClean="0"/>
              <a:t>Ετήσιες δαπάνες εξυπηρετήσεως κεφαλαίου μεγάλες</a:t>
            </a:r>
          </a:p>
          <a:p>
            <a:r>
              <a:rPr lang="el-GR" sz="2800" dirty="0" smtClean="0"/>
              <a:t>Φιλικό προς το περιβάλλον (μηδενικοί ρύποι) ιδίως αν δεν υπάρχει φράγμα ή επέμβαση στο ποτάμι και στο περιβάλλον. </a:t>
            </a:r>
            <a:endParaRPr lang="el-GR" sz="2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970784" cy="4691063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4176464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518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l-GR" sz="2800" dirty="0" smtClean="0"/>
              <a:t>ΔΙΑΓΡΑΜΜΑΤΑ ΕΠΙΛΟΓΗΣ ΥΔΡΟΣΤΡΟΒΙΛΩΝ</a:t>
            </a:r>
            <a:endParaRPr lang="el-GR" sz="28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08720"/>
            <a:ext cx="7272808" cy="552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322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ΦΡΑΓΜΑΤΑ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283968" y="273050"/>
            <a:ext cx="4402832" cy="5853113"/>
          </a:xfrm>
        </p:spPr>
        <p:txBody>
          <a:bodyPr>
            <a:normAutofit lnSpcReduction="10000"/>
          </a:bodyPr>
          <a:lstStyle/>
          <a:p>
            <a:r>
              <a:rPr lang="el-GR" sz="2800" dirty="0" smtClean="0"/>
              <a:t>Φράγματα σκυροδέματος. </a:t>
            </a:r>
          </a:p>
          <a:p>
            <a:r>
              <a:rPr lang="el-GR" sz="2800" dirty="0" smtClean="0"/>
              <a:t>1.Βαρύτητας</a:t>
            </a:r>
          </a:p>
          <a:p>
            <a:r>
              <a:rPr lang="el-GR" sz="2800" dirty="0" smtClean="0"/>
              <a:t>2.Τόξου</a:t>
            </a:r>
          </a:p>
          <a:p>
            <a:endParaRPr lang="el-GR" sz="2800" dirty="0" smtClean="0"/>
          </a:p>
          <a:p>
            <a:r>
              <a:rPr lang="el-GR" sz="2800" dirty="0" smtClean="0"/>
              <a:t>Φράγματα γαιώδη</a:t>
            </a:r>
          </a:p>
          <a:p>
            <a:r>
              <a:rPr lang="el-GR" sz="2800" dirty="0" smtClean="0"/>
              <a:t>1. Χωμάτινα</a:t>
            </a:r>
          </a:p>
          <a:p>
            <a:r>
              <a:rPr lang="el-GR" sz="2800" dirty="0" smtClean="0"/>
              <a:t>2. Λιθοριπής, μικτά</a:t>
            </a:r>
          </a:p>
          <a:p>
            <a:endParaRPr lang="el-GR" sz="2800" dirty="0"/>
          </a:p>
          <a:p>
            <a:r>
              <a:rPr lang="el-GR" sz="2800" dirty="0" smtClean="0"/>
              <a:t>Διαστάσεις φράγματος: ύψος Η, πλάτος βάσης </a:t>
            </a:r>
            <a:r>
              <a:rPr lang="en-US" sz="2800" dirty="0" smtClean="0"/>
              <a:t>F, </a:t>
            </a:r>
            <a:r>
              <a:rPr lang="el-GR" sz="2800" dirty="0" smtClean="0"/>
              <a:t>μήκος στέψης, όγκος, βάρος.</a:t>
            </a:r>
            <a:endParaRPr lang="el-GR" sz="2800" dirty="0"/>
          </a:p>
          <a:p>
            <a:endParaRPr lang="el-GR" sz="2800" dirty="0" smtClean="0"/>
          </a:p>
          <a:p>
            <a:endParaRPr lang="el-GR" sz="2800" dirty="0"/>
          </a:p>
          <a:p>
            <a:endParaRPr lang="el-GR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4824"/>
            <a:ext cx="3960439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572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7416824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970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908720"/>
            <a:ext cx="7632848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233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l-GR" sz="2800" dirty="0" smtClean="0"/>
              <a:t>Αγωγός προσαγωγής</a:t>
            </a:r>
            <a:endParaRPr lang="el-GR" sz="2800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836712"/>
            <a:ext cx="6840760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618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99" y="1219528"/>
            <a:ext cx="47625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004" y="404664"/>
            <a:ext cx="3878460" cy="4949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486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0648"/>
            <a:ext cx="7416823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714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el-GR" sz="2800" dirty="0" smtClean="0"/>
              <a:t>Υδροληψία</a:t>
            </a:r>
            <a:endParaRPr lang="el-GR" sz="28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36713"/>
            <a:ext cx="7776864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019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3" y="1109663"/>
            <a:ext cx="6010275" cy="463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el-GR" sz="2800" dirty="0" smtClean="0"/>
              <a:t>Εσχάρα συγκράτησης φερτών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418412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7632848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040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ΤΑΜΙΕΥΤΗΡΑΣ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9992" y="273050"/>
            <a:ext cx="4186808" cy="5853113"/>
          </a:xfrm>
        </p:spPr>
        <p:txBody>
          <a:bodyPr>
            <a:normAutofit/>
          </a:bodyPr>
          <a:lstStyle/>
          <a:p>
            <a:r>
              <a:rPr lang="el-GR" sz="2800" dirty="0" smtClean="0"/>
              <a:t>Ο ταμιευτήρας που δημιουργείται με την κατασκευή του φράγματος έχει ως σκοπό την αποθήκευση του νερού ώστε να χρησιμοποιηθεί κατά βούληση. Είναι η μεγαλύτερη επέμβαση στοφυσικό περιβάλλον που όμως συνδυάζεται και με άλλες χρήσεις όπως άρδρευση κ.λ.π. </a:t>
            </a:r>
            <a:endParaRPr lang="el-GR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4176464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337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7776864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811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7776864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233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ΕΠΙΛΟΓΗ ΘΕΣΗΣ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9952" y="273050"/>
            <a:ext cx="4824536" cy="5853113"/>
          </a:xfrm>
        </p:spPr>
        <p:txBody>
          <a:bodyPr>
            <a:normAutofit lnSpcReduction="10000"/>
          </a:bodyPr>
          <a:lstStyle/>
          <a:p>
            <a:r>
              <a:rPr lang="el-GR" sz="2800" dirty="0" smtClean="0"/>
              <a:t>Η επιλογή της θέσης έχει να κάνει κατ’ αρχήν με το είδος του σταθμού:</a:t>
            </a:r>
          </a:p>
          <a:p>
            <a:r>
              <a:rPr lang="el-GR" sz="2800" dirty="0" smtClean="0"/>
              <a:t>Κατά τη ροή του ποταμού (ΥΣ χωρίς φράγμα), συνήθως μικρής ισχύος</a:t>
            </a:r>
          </a:p>
          <a:p>
            <a:r>
              <a:rPr lang="el-GR" sz="2800" dirty="0" smtClean="0"/>
              <a:t>ΥΣ με φράγμα και ταμιευτήρα (μεγάλης ισχύος)</a:t>
            </a:r>
          </a:p>
          <a:p>
            <a:r>
              <a:rPr lang="el-GR" sz="2800" dirty="0" smtClean="0"/>
              <a:t>Κατάλληλη επιλογή θέσης φράγματος και σταθμού (μετά από υδρολογικές, εδαφολογικές και στατιστικές μελέτες κ.λ.π.)</a:t>
            </a:r>
            <a:endParaRPr lang="el-GR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3528392" cy="3600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410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ΥΔΡΟΣΤΡΟΒΙΛΟΙ ΔΡΑΣΕΩΣ</a:t>
            </a:r>
            <a:br>
              <a:rPr lang="el-GR" dirty="0" smtClean="0"/>
            </a:br>
            <a:r>
              <a:rPr lang="el-GR" dirty="0" smtClean="0"/>
              <a:t>(</a:t>
            </a:r>
            <a:r>
              <a:rPr lang="en-US" dirty="0" smtClean="0"/>
              <a:t>PELTON)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1920" y="273050"/>
            <a:ext cx="5184576" cy="5853113"/>
          </a:xfrm>
        </p:spPr>
        <p:txBody>
          <a:bodyPr>
            <a:normAutofit fontScale="92500" lnSpcReduction="10000"/>
          </a:bodyPr>
          <a:lstStyle/>
          <a:p>
            <a:r>
              <a:rPr lang="el-GR" sz="2800" dirty="0" smtClean="0"/>
              <a:t>Το νερό με μεγάλη κινητική ενέργεια μέσω ακροφυσίων στα πτερύγια (σκαφίδια) τα οποία και κινούνται.</a:t>
            </a:r>
          </a:p>
          <a:p>
            <a:r>
              <a:rPr lang="el-GR" sz="2800" dirty="0" smtClean="0"/>
              <a:t> Με τη μορφή αυτή τα πτερύγια παίρνουν το 100% της ενέργειας του νερού , δηλαδή μεγάλος βαθμός απόδοσης σε όλες τις παροχές</a:t>
            </a:r>
          </a:p>
          <a:p>
            <a:r>
              <a:rPr lang="el-GR" sz="2800" dirty="0" smtClean="0"/>
              <a:t>Για μεγάλα ύψη αφού απαιτείται υψηλή κινητική ενέργεια και μικρές σχετικά παροχές</a:t>
            </a:r>
          </a:p>
          <a:p>
            <a:r>
              <a:rPr lang="el-GR" sz="2800" dirty="0" smtClean="0"/>
              <a:t>Πεδίο εφαρμογής: μεγάλα μανομετρικά και μικρές – μεσσαίες παροχές </a:t>
            </a:r>
          </a:p>
          <a:p>
            <a:endParaRPr lang="el-GR" sz="2800" dirty="0" smtClean="0"/>
          </a:p>
          <a:p>
            <a:endParaRPr lang="el-GR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33605"/>
            <a:ext cx="3672408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417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3927" y="273050"/>
            <a:ext cx="5220073" cy="5853113"/>
          </a:xfrm>
        </p:spPr>
        <p:txBody>
          <a:bodyPr>
            <a:normAutofit fontScale="92500" lnSpcReduction="20000"/>
          </a:bodyPr>
          <a:lstStyle/>
          <a:p>
            <a:r>
              <a:rPr lang="el-GR" sz="2800" dirty="0" smtClean="0"/>
              <a:t>Με την αύξηση του αριθμού των ακροφυσίων αυξάνεται η κινητική ενέργεια πρόσκρουσης του νερού στα πτερύγια και άρα η απόδοση. Ο αριθμός των ακροφυσίων (μέχρι 6) εξαρτάται από το ύψος και την παροχή</a:t>
            </a:r>
          </a:p>
          <a:p>
            <a:r>
              <a:rPr lang="el-GR" sz="2800" dirty="0" smtClean="0"/>
              <a:t>Τοποθέτηση υψηλότερα από τη μέγιστη στάθμη του κάτω ταμιευτήρα: όχι κίνδυνος πλυμμήρας. Δεν απαιτείται πύργος στον αγωγό φυγής όπως στον </a:t>
            </a:r>
            <a:r>
              <a:rPr lang="en-US" sz="2800" dirty="0" smtClean="0"/>
              <a:t>Francis.</a:t>
            </a:r>
            <a:endParaRPr lang="el-GR" sz="2800" dirty="0"/>
          </a:p>
          <a:p>
            <a:r>
              <a:rPr lang="el-GR" sz="2800" dirty="0" smtClean="0"/>
              <a:t>Ηπια μεταβατικά φαινόμενα και ευκολία στην εν κενώ λειτουργία γιατί η πτερωτή είναι πάντα έξω από το νερό. </a:t>
            </a:r>
            <a:endParaRPr lang="el-GR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00808"/>
            <a:ext cx="3816423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190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ΥΔΡΟΣΤΡΟΒΙΛΟΙ </a:t>
            </a:r>
            <a:r>
              <a:rPr lang="en-US" dirty="0" smtClean="0"/>
              <a:t>CROSS FLOW (BANKI)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5936" y="273050"/>
            <a:ext cx="4690864" cy="5853113"/>
          </a:xfrm>
        </p:spPr>
        <p:txBody>
          <a:bodyPr>
            <a:normAutofit/>
          </a:bodyPr>
          <a:lstStyle/>
          <a:p>
            <a:r>
              <a:rPr lang="el-GR" sz="2800" dirty="0" smtClean="0"/>
              <a:t>Υδροστρόβιλος δράσεως (τύπου </a:t>
            </a:r>
            <a:r>
              <a:rPr lang="en-US" sz="2800" dirty="0" err="1" smtClean="0"/>
              <a:t>Pelton</a:t>
            </a:r>
            <a:r>
              <a:rPr lang="en-US" sz="2800" dirty="0" smtClean="0"/>
              <a:t>)</a:t>
            </a:r>
            <a:r>
              <a:rPr lang="el-GR" sz="2800" dirty="0"/>
              <a:t> </a:t>
            </a:r>
            <a:r>
              <a:rPr lang="el-GR" sz="2800" dirty="0" smtClean="0"/>
              <a:t>με πολύ πιο απλή κατασκευή.</a:t>
            </a:r>
          </a:p>
          <a:p>
            <a:r>
              <a:rPr lang="el-GR" sz="2800" dirty="0" smtClean="0"/>
              <a:t>Πεδίο εφαρμογής: μικρά μανομετρικά (&lt;200 μ), μικρές – μεσσαίες παροχές (&lt; 12</a:t>
            </a:r>
            <a:r>
              <a:rPr lang="en-US" sz="2800" dirty="0"/>
              <a:t> </a:t>
            </a:r>
            <a:r>
              <a:rPr lang="el-GR" sz="2800" dirty="0" smtClean="0"/>
              <a:t>κυβ. Μετρα/δευτ), μικρές . Ονομαστική ισχύς μέχρι 2.5 – 3 </a:t>
            </a:r>
            <a:r>
              <a:rPr lang="en-US" sz="2800" dirty="0" smtClean="0"/>
              <a:t>MW.</a:t>
            </a:r>
          </a:p>
          <a:p>
            <a:r>
              <a:rPr lang="el-GR" sz="2800" dirty="0" smtClean="0"/>
              <a:t>Σταθερή αλλά όχι υψηλή απόδοση σε όλες τις παροχές. Απλή και οικονομική κατασκευή.</a:t>
            </a:r>
            <a:endParaRPr lang="el-GR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3600400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331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63662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ΥΔΡΟΣΤΡΟΒΙΛΟΙ ΑΝΤΙΔΡΑΣΕΩΣ </a:t>
            </a:r>
            <a:r>
              <a:rPr lang="en-US" dirty="0" smtClean="0"/>
              <a:t>FRANCIS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9912" y="273050"/>
            <a:ext cx="5184576" cy="6584950"/>
          </a:xfrm>
        </p:spPr>
        <p:txBody>
          <a:bodyPr>
            <a:normAutofit lnSpcReduction="10000"/>
          </a:bodyPr>
          <a:lstStyle/>
          <a:p>
            <a:r>
              <a:rPr lang="el-GR" sz="2800" dirty="0" smtClean="0"/>
              <a:t>Είναι υδροστρόβιλος αντίδρασης</a:t>
            </a:r>
          </a:p>
          <a:p>
            <a:r>
              <a:rPr lang="el-GR" sz="2800" dirty="0" smtClean="0"/>
              <a:t>Υψηλός βαθμός απόδοσης όχι όμως σε όλες τις παροχές. Απαιτεί μεγάλες και σταθερές παροχές </a:t>
            </a:r>
          </a:p>
          <a:p>
            <a:r>
              <a:rPr lang="el-GR" sz="2800" dirty="0" smtClean="0"/>
              <a:t>Πεδίο εφαρμογής σε μικρά – μεσσαία μανομετρικά και υψηλές και σταθερές παροχές . Δυνατότητα λειτουργίας σε αυτόνομο δίκτυο λόγω ακριβής ρύθμισης πτερυγίων</a:t>
            </a:r>
          </a:p>
          <a:p>
            <a:r>
              <a:rPr lang="el-GR" sz="2800" dirty="0" smtClean="0"/>
              <a:t>Μικρή μηχανική διάβρωση και συντήρηση των πτερυγίων.</a:t>
            </a:r>
          </a:p>
          <a:p>
            <a:r>
              <a:rPr lang="el-GR" sz="2800" dirty="0" smtClean="0"/>
              <a:t>Μεγάλη ταχύτητα περιστροφής μικρότερη διάμετρος</a:t>
            </a:r>
          </a:p>
          <a:p>
            <a:endParaRPr lang="el-GR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26088"/>
            <a:ext cx="2417850" cy="2390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17032"/>
            <a:ext cx="3818640" cy="273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348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491654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ΥΔΡΟΣΤΡΟΒΙΛΟΙ ΑΝΤΙΔΡΑΣΗΣ </a:t>
            </a:r>
            <a:r>
              <a:rPr lang="en-US" dirty="0" smtClean="0"/>
              <a:t>KAPLAN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l-GR" sz="2800" dirty="0" smtClean="0"/>
          </a:p>
          <a:p>
            <a:endParaRPr lang="el-GR" sz="2800" dirty="0"/>
          </a:p>
          <a:p>
            <a:endParaRPr lang="el-GR" sz="2800" dirty="0" smtClean="0"/>
          </a:p>
          <a:p>
            <a:endParaRPr lang="el-GR" sz="2800" dirty="0"/>
          </a:p>
          <a:p>
            <a:endParaRPr lang="el-GR" sz="2800" dirty="0" smtClean="0"/>
          </a:p>
          <a:p>
            <a:endParaRPr lang="el-GR" sz="2800" dirty="0"/>
          </a:p>
          <a:p>
            <a:endParaRPr lang="el-GR" sz="2800" dirty="0" smtClean="0"/>
          </a:p>
          <a:p>
            <a:endParaRPr lang="el-GR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696"/>
            <a:ext cx="3362325" cy="3730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736" y="188640"/>
            <a:ext cx="4105275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736" y="3573016"/>
            <a:ext cx="3623319" cy="3092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578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9952" y="273050"/>
            <a:ext cx="4546848" cy="5853113"/>
          </a:xfrm>
        </p:spPr>
        <p:txBody>
          <a:bodyPr>
            <a:normAutofit lnSpcReduction="10000"/>
          </a:bodyPr>
          <a:lstStyle/>
          <a:p>
            <a:r>
              <a:rPr lang="el-GR" sz="2800" dirty="0" smtClean="0"/>
              <a:t>Εξέλιξη του </a:t>
            </a:r>
            <a:r>
              <a:rPr lang="en-US" sz="2800" dirty="0" smtClean="0"/>
              <a:t>Francis </a:t>
            </a:r>
            <a:r>
              <a:rPr lang="el-GR" sz="2800" dirty="0" smtClean="0"/>
              <a:t>ώστε να λειτουργεί σε πιο μικρές παροχές και σε πιο μικρά μανομετρικά.</a:t>
            </a:r>
          </a:p>
          <a:p>
            <a:r>
              <a:rPr lang="el-GR" sz="2800" dirty="0" smtClean="0"/>
              <a:t>Σταθερός βαθμός απόδοσης σε μεγάλος εύρος μεταβολής των παροχών</a:t>
            </a:r>
          </a:p>
          <a:p>
            <a:r>
              <a:rPr lang="el-GR" sz="2800" dirty="0" smtClean="0"/>
              <a:t>Μπορεί και λειτουργεί ικανοποιητικά ακόμα και σε μικρά φορτία σε αντίθεση με τον </a:t>
            </a:r>
            <a:r>
              <a:rPr lang="en-US" sz="2800" dirty="0" smtClean="0"/>
              <a:t>Francis</a:t>
            </a:r>
            <a:r>
              <a:rPr lang="el-GR" sz="2800" dirty="0" smtClean="0"/>
              <a:t>.</a:t>
            </a:r>
          </a:p>
          <a:p>
            <a:r>
              <a:rPr lang="el-GR" sz="2800" dirty="0" smtClean="0"/>
              <a:t>Πολύπλοκη και ακριβή κατασκευή.</a:t>
            </a:r>
            <a:endParaRPr lang="el-GR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16832"/>
            <a:ext cx="3816424" cy="3272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29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492</Words>
  <Application>Microsoft Office PowerPoint</Application>
  <PresentationFormat>On-screen Show (4:3)</PresentationFormat>
  <Paragraphs>56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ΥΔΡΟΗΛΕΚΤΡΙΚΟΙ ΣΤΑΘΜΟΙ ΠΑΡΑΓΩΓΗΣ ΗΛΕΚΤΡΙΚΗΣ ΕΝΕΡΓΕΙΑΣ</vt:lpstr>
      <vt:lpstr>ΤΑΜΙΕΥΤΗΡΑΣ</vt:lpstr>
      <vt:lpstr>ΕΠΙΛΟΓΗ ΘΕΣΗΣ</vt:lpstr>
      <vt:lpstr>ΥΔΡΟΣΤΡΟΒΙΛΟΙ ΔΡΑΣΕΩΣ (PELTON)</vt:lpstr>
      <vt:lpstr>PowerPoint Presentation</vt:lpstr>
      <vt:lpstr>ΥΔΡΟΣΤΡΟΒΙΛΟΙ CROSS FLOW (BANKI)</vt:lpstr>
      <vt:lpstr>ΥΔΡΟΣΤΡΟΒΙΛΟΙ ΑΝΤΙΔΡΑΣΕΩΣ FRANCIS</vt:lpstr>
      <vt:lpstr>ΥΔΡΟΣΤΡΟΒΙΛΟΙ ΑΝΤΙΔΡΑΣΗΣ KAPLAN</vt:lpstr>
      <vt:lpstr>PowerPoint Presentation</vt:lpstr>
      <vt:lpstr>ΔΙΑΓΡΑΜΜΑΤΑ ΕΠΙΛΟΓΗΣ ΥΔΡΟΣΤΡΟΒΙΛΩΝ</vt:lpstr>
      <vt:lpstr>ΦΡΑΓΜΑΤΑ</vt:lpstr>
      <vt:lpstr>PowerPoint Presentation</vt:lpstr>
      <vt:lpstr>PowerPoint Presentation</vt:lpstr>
      <vt:lpstr>Αγωγός προσαγωγής</vt:lpstr>
      <vt:lpstr>PowerPoint Presentation</vt:lpstr>
      <vt:lpstr>PowerPoint Presentation</vt:lpstr>
      <vt:lpstr>Υδροληψία</vt:lpstr>
      <vt:lpstr>Εσχάρα συγκράτησης φερτών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ΥΔΡΟΗΛΕΚΤΡΙ</dc:title>
  <dc:creator>User</dc:creator>
  <cp:lastModifiedBy>User</cp:lastModifiedBy>
  <cp:revision>16</cp:revision>
  <dcterms:created xsi:type="dcterms:W3CDTF">2015-05-19T12:32:57Z</dcterms:created>
  <dcterms:modified xsi:type="dcterms:W3CDTF">2015-05-19T14:48:00Z</dcterms:modified>
</cp:coreProperties>
</file>