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2" r:id="rId18"/>
    <p:sldId id="272" r:id="rId19"/>
    <p:sldId id="273" r:id="rId20"/>
    <p:sldId id="274" r:id="rId21"/>
    <p:sldId id="275" r:id="rId22"/>
    <p:sldId id="279" r:id="rId23"/>
    <p:sldId id="281" r:id="rId24"/>
    <p:sldId id="276" r:id="rId25"/>
    <p:sldId id="277" r:id="rId26"/>
    <p:sldId id="280" r:id="rId27"/>
    <p:sldId id="278" r:id="rId2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62" d="100"/>
          <a:sy n="62" d="100"/>
        </p:scale>
        <p:origin x="62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1962-B68C-4DFD-9200-2F7D469453A6}" type="datetimeFigureOut">
              <a:rPr lang="el-GR" smtClean="0"/>
              <a:t>22/4/2021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BC15-9FBE-40C8-8C11-1E2180D5C2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720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1962-B68C-4DFD-9200-2F7D469453A6}" type="datetimeFigureOut">
              <a:rPr lang="el-GR" smtClean="0"/>
              <a:t>22/4/2021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BC15-9FBE-40C8-8C11-1E2180D5C2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476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1962-B68C-4DFD-9200-2F7D469453A6}" type="datetimeFigureOut">
              <a:rPr lang="el-GR" smtClean="0"/>
              <a:t>22/4/2021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BC15-9FBE-40C8-8C11-1E2180D5C2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220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1962-B68C-4DFD-9200-2F7D469453A6}" type="datetimeFigureOut">
              <a:rPr lang="el-GR" smtClean="0"/>
              <a:t>22/4/2021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BC15-9FBE-40C8-8C11-1E2180D5C2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598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1962-B68C-4DFD-9200-2F7D469453A6}" type="datetimeFigureOut">
              <a:rPr lang="el-GR" smtClean="0"/>
              <a:t>22/4/2021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BC15-9FBE-40C8-8C11-1E2180D5C2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933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1962-B68C-4DFD-9200-2F7D469453A6}" type="datetimeFigureOut">
              <a:rPr lang="el-GR" smtClean="0"/>
              <a:t>22/4/2021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BC15-9FBE-40C8-8C11-1E2180D5C2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608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1962-B68C-4DFD-9200-2F7D469453A6}" type="datetimeFigureOut">
              <a:rPr lang="el-GR" smtClean="0"/>
              <a:t>22/4/2021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BC15-9FBE-40C8-8C11-1E2180D5C2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142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1962-B68C-4DFD-9200-2F7D469453A6}" type="datetimeFigureOut">
              <a:rPr lang="el-GR" smtClean="0"/>
              <a:t>22/4/2021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BC15-9FBE-40C8-8C11-1E2180D5C2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60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1962-B68C-4DFD-9200-2F7D469453A6}" type="datetimeFigureOut">
              <a:rPr lang="el-GR" smtClean="0"/>
              <a:t>22/4/2021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BC15-9FBE-40C8-8C11-1E2180D5C2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137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1962-B68C-4DFD-9200-2F7D469453A6}" type="datetimeFigureOut">
              <a:rPr lang="el-GR" smtClean="0"/>
              <a:t>22/4/2021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BC15-9FBE-40C8-8C11-1E2180D5C2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476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1962-B68C-4DFD-9200-2F7D469453A6}" type="datetimeFigureOut">
              <a:rPr lang="el-GR" smtClean="0"/>
              <a:t>22/4/2021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BC15-9FBE-40C8-8C11-1E2180D5C2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170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81962-B68C-4DFD-9200-2F7D469453A6}" type="datetimeFigureOut">
              <a:rPr lang="el-GR" smtClean="0"/>
              <a:t>22/4/2021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15-9FBE-40C8-8C11-1E2180D5C2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499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64534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Ενοφθαλμισμοί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223319" y="4769708"/>
            <a:ext cx="9885405" cy="1359242"/>
          </a:xfrm>
        </p:spPr>
        <p:txBody>
          <a:bodyPr/>
          <a:lstStyle/>
          <a:p>
            <a:pPr algn="l"/>
            <a:r>
              <a:rPr lang="el-GR" dirty="0"/>
              <a:t>Εργαστήριο Δενδροκομίας</a:t>
            </a:r>
          </a:p>
          <a:p>
            <a:pPr algn="l"/>
            <a:r>
              <a:rPr lang="el-GR" dirty="0"/>
              <a:t>Τμήμα Γεωπονίας                                                                      Δ.  Τσιλιάνος </a:t>
            </a:r>
          </a:p>
          <a:p>
            <a:pPr algn="l"/>
            <a:r>
              <a:rPr lang="el-GR" dirty="0"/>
              <a:t>Πανεπιστήμιο Πελοποννήσου                                                Π.  Καλογερόπουλος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1831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588723"/>
            <a:ext cx="10515600" cy="558824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l-GR" dirty="0" smtClean="0"/>
              <a:t>  </a:t>
            </a:r>
            <a:r>
              <a:rPr lang="el-GR" dirty="0">
                <a:solidFill>
                  <a:srgbClr val="00B050"/>
                </a:solidFill>
              </a:rPr>
              <a:t>Το δέσιμο με ράφια γίνεται </a:t>
            </a:r>
            <a:r>
              <a:rPr lang="el-GR" dirty="0" smtClean="0">
                <a:solidFill>
                  <a:srgbClr val="00B050"/>
                </a:solidFill>
              </a:rPr>
              <a:t>αρχίζοντας από </a:t>
            </a:r>
            <a:r>
              <a:rPr lang="el-GR" dirty="0">
                <a:solidFill>
                  <a:srgbClr val="00B050"/>
                </a:solidFill>
              </a:rPr>
              <a:t>πάνω προς τα κάτω, για </a:t>
            </a:r>
            <a:endParaRPr lang="el-GR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l-GR" dirty="0" smtClean="0">
                <a:solidFill>
                  <a:srgbClr val="00B050"/>
                </a:solidFill>
              </a:rPr>
              <a:t>να </a:t>
            </a:r>
            <a:r>
              <a:rPr lang="el-GR" dirty="0">
                <a:solidFill>
                  <a:srgbClr val="00B050"/>
                </a:solidFill>
              </a:rPr>
              <a:t>μην φύγει το εμβόλιο από το </a:t>
            </a:r>
            <a:r>
              <a:rPr lang="el-GR" dirty="0" smtClean="0">
                <a:solidFill>
                  <a:srgbClr val="00B050"/>
                </a:solidFill>
              </a:rPr>
              <a:t>πάνω </a:t>
            </a:r>
            <a:r>
              <a:rPr lang="el-GR" dirty="0">
                <a:solidFill>
                  <a:srgbClr val="00B050"/>
                </a:solidFill>
              </a:rPr>
              <a:t>μέρος. Το δέσιμο δεν πρέπει να </a:t>
            </a:r>
            <a:endParaRPr lang="el-GR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l-GR" dirty="0" smtClean="0">
                <a:solidFill>
                  <a:srgbClr val="00B050"/>
                </a:solidFill>
              </a:rPr>
              <a:t>είναι </a:t>
            </a:r>
            <a:r>
              <a:rPr lang="el-GR" dirty="0">
                <a:solidFill>
                  <a:srgbClr val="00B050"/>
                </a:solidFill>
              </a:rPr>
              <a:t>χαλαρό, γιατί </a:t>
            </a:r>
            <a:r>
              <a:rPr lang="el-GR" dirty="0" smtClean="0">
                <a:solidFill>
                  <a:srgbClr val="00B050"/>
                </a:solidFill>
              </a:rPr>
              <a:t>αποχωρίζεται </a:t>
            </a:r>
            <a:r>
              <a:rPr lang="el-GR" dirty="0">
                <a:solidFill>
                  <a:srgbClr val="00B050"/>
                </a:solidFill>
              </a:rPr>
              <a:t>εύκολα το εμβόλιο από το </a:t>
            </a:r>
            <a:r>
              <a:rPr lang="el-GR" dirty="0" err="1" smtClean="0">
                <a:solidFill>
                  <a:srgbClr val="00B050"/>
                </a:solidFill>
              </a:rPr>
              <a:t>υποκείμε</a:t>
            </a:r>
            <a:r>
              <a:rPr lang="el-GR" dirty="0" smtClean="0">
                <a:solidFill>
                  <a:srgbClr val="00B050"/>
                </a:solidFill>
              </a:rPr>
              <a:t>-</a:t>
            </a:r>
          </a:p>
          <a:p>
            <a:pPr>
              <a:spcBef>
                <a:spcPts val="0"/>
              </a:spcBef>
              <a:buNone/>
            </a:pPr>
            <a:r>
              <a:rPr lang="el-GR" dirty="0" err="1" smtClean="0">
                <a:solidFill>
                  <a:srgbClr val="00B050"/>
                </a:solidFill>
              </a:rPr>
              <a:t>νο</a:t>
            </a:r>
            <a:r>
              <a:rPr lang="el-GR" dirty="0" smtClean="0">
                <a:solidFill>
                  <a:srgbClr val="00B050"/>
                </a:solidFill>
              </a:rPr>
              <a:t> </a:t>
            </a:r>
            <a:r>
              <a:rPr lang="el-GR" dirty="0">
                <a:solidFill>
                  <a:srgbClr val="00B050"/>
                </a:solidFill>
              </a:rPr>
              <a:t>πριν γίνει η </a:t>
            </a:r>
            <a:r>
              <a:rPr lang="el-GR" dirty="0" smtClean="0">
                <a:solidFill>
                  <a:srgbClr val="00B050"/>
                </a:solidFill>
              </a:rPr>
              <a:t>ένωση εμβολίου </a:t>
            </a:r>
            <a:r>
              <a:rPr lang="el-GR" dirty="0">
                <a:solidFill>
                  <a:srgbClr val="00B050"/>
                </a:solidFill>
              </a:rPr>
              <a:t>– υποκειμένου, ούτε πάλι πολύ </a:t>
            </a:r>
            <a:r>
              <a:rPr lang="el-GR" dirty="0" err="1" smtClean="0">
                <a:solidFill>
                  <a:srgbClr val="00B050"/>
                </a:solidFill>
              </a:rPr>
              <a:t>σφι</a:t>
            </a:r>
            <a:r>
              <a:rPr lang="el-GR" dirty="0" smtClean="0">
                <a:solidFill>
                  <a:srgbClr val="00B050"/>
                </a:solidFill>
              </a:rPr>
              <a:t>-</a:t>
            </a:r>
          </a:p>
          <a:p>
            <a:pPr>
              <a:spcBef>
                <a:spcPts val="0"/>
              </a:spcBef>
              <a:buNone/>
            </a:pPr>
            <a:r>
              <a:rPr lang="el-GR" dirty="0" err="1" smtClean="0">
                <a:solidFill>
                  <a:srgbClr val="00B050"/>
                </a:solidFill>
              </a:rPr>
              <a:t>κτά</a:t>
            </a:r>
            <a:r>
              <a:rPr lang="el-GR" dirty="0" smtClean="0">
                <a:solidFill>
                  <a:srgbClr val="00B050"/>
                </a:solidFill>
              </a:rPr>
              <a:t>, </a:t>
            </a:r>
            <a:r>
              <a:rPr lang="el-GR" dirty="0">
                <a:solidFill>
                  <a:srgbClr val="00B050"/>
                </a:solidFill>
              </a:rPr>
              <a:t>γιατί κάνει </a:t>
            </a:r>
            <a:r>
              <a:rPr lang="el-GR" dirty="0" smtClean="0">
                <a:solidFill>
                  <a:srgbClr val="00B050"/>
                </a:solidFill>
              </a:rPr>
              <a:t>ζημιά </a:t>
            </a:r>
            <a:r>
              <a:rPr lang="el-GR" dirty="0">
                <a:solidFill>
                  <a:srgbClr val="00B050"/>
                </a:solidFill>
              </a:rPr>
              <a:t>στους ιστούς από τη συμπίεση, αλλά πρέπει να </a:t>
            </a:r>
            <a:endParaRPr lang="el-GR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l-GR" dirty="0" smtClean="0">
                <a:solidFill>
                  <a:srgbClr val="00B050"/>
                </a:solidFill>
              </a:rPr>
              <a:t>είναι κανονικό</a:t>
            </a:r>
            <a:r>
              <a:rPr lang="el-GR" dirty="0">
                <a:solidFill>
                  <a:srgbClr val="00B050"/>
                </a:solidFill>
              </a:rPr>
              <a:t>, ώστε να κρατιέται το εμβόλιο στη θέση του σταθερά</a:t>
            </a:r>
            <a:r>
              <a:rPr lang="el-GR" dirty="0"/>
              <a:t>.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9483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551145"/>
            <a:ext cx="10515600" cy="5625818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 </a:t>
            </a:r>
            <a:endParaRPr lang="el-GR" dirty="0"/>
          </a:p>
        </p:txBody>
      </p:sp>
      <p:pic>
        <p:nvPicPr>
          <p:cNvPr id="4" name="3 - Θέση περιεχομένου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453" y="189522"/>
            <a:ext cx="5022936" cy="598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3118" y="189522"/>
            <a:ext cx="5273457" cy="598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Ορθογώνιο 5"/>
          <p:cNvSpPr/>
          <p:nvPr/>
        </p:nvSpPr>
        <p:spPr>
          <a:xfrm>
            <a:off x="1114816" y="6325644"/>
            <a:ext cx="96199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 smtClean="0"/>
              <a:t>          Προετοιμασία υποκειμένου.                                              Λήψη εμβολίου.   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084935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463463"/>
            <a:ext cx="10515600" cy="571350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 </a:t>
            </a:r>
            <a:endParaRPr lang="el-GR" dirty="0"/>
          </a:p>
        </p:txBody>
      </p:sp>
      <p:pic>
        <p:nvPicPr>
          <p:cNvPr id="4" name="3 - Θέση περιεχομένου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5573"/>
            <a:ext cx="10515599" cy="590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Ορθογώνιο 4"/>
          <p:cNvSpPr/>
          <p:nvPr/>
        </p:nvSpPr>
        <p:spPr>
          <a:xfrm>
            <a:off x="2292264" y="6364853"/>
            <a:ext cx="84801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 smtClean="0"/>
              <a:t>Τοποθέτηση εμβολίου στο υποκείμενο στον εμβολιασμό με όρθιο Τ.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616124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501041"/>
            <a:ext cx="10515600" cy="5675922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 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313151"/>
            <a:ext cx="10515599" cy="561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Ορθογώνιο 4"/>
          <p:cNvSpPr/>
          <p:nvPr/>
        </p:nvSpPr>
        <p:spPr>
          <a:xfrm>
            <a:off x="3707705" y="6176963"/>
            <a:ext cx="52484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 smtClean="0"/>
              <a:t>Λήψη του εμβολίου υπό μορφή ¨ασπίδας¨. 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753803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388307"/>
            <a:ext cx="10515600" cy="5788656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23" y="256508"/>
            <a:ext cx="10176353" cy="5920455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966587" y="6308762"/>
            <a:ext cx="87932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 smtClean="0"/>
              <a:t> Αριστερά εμβόλιο </a:t>
            </a:r>
            <a:r>
              <a:rPr lang="el-GR" sz="2200" dirty="0"/>
              <a:t>με </a:t>
            </a:r>
            <a:r>
              <a:rPr lang="el-GR" sz="2200" dirty="0" smtClean="0"/>
              <a:t>ψίχα (γεμάτο), </a:t>
            </a:r>
            <a:r>
              <a:rPr lang="el-GR" sz="2200" dirty="0"/>
              <a:t>δεξιά </a:t>
            </a:r>
            <a:r>
              <a:rPr lang="el-GR" sz="2200" dirty="0" smtClean="0"/>
              <a:t>εμβόλιο </a:t>
            </a:r>
            <a:r>
              <a:rPr lang="el-GR" sz="2200" dirty="0"/>
              <a:t>χωρίς </a:t>
            </a:r>
            <a:r>
              <a:rPr lang="el-GR" sz="2200" dirty="0" smtClean="0"/>
              <a:t>ψίχα (άδειο).  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303696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450937"/>
            <a:ext cx="10515600" cy="5726026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962" y="474479"/>
            <a:ext cx="2879882" cy="541275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957" y="479875"/>
            <a:ext cx="3031298" cy="5407358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290181" y="6176962"/>
            <a:ext cx="91064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 </a:t>
            </a:r>
            <a:r>
              <a:rPr lang="el-GR" dirty="0" smtClean="0"/>
              <a:t>     </a:t>
            </a:r>
            <a:r>
              <a:rPr lang="el-GR" sz="2200" dirty="0" smtClean="0"/>
              <a:t>Επιτυχής εμβολιασμός.                           Ανεπιτυχής (ξήρανση </a:t>
            </a:r>
            <a:r>
              <a:rPr lang="el-GR" sz="2200" dirty="0"/>
              <a:t>του εμβολίου</a:t>
            </a:r>
            <a:r>
              <a:rPr lang="el-GR" sz="2200" dirty="0" smtClean="0"/>
              <a:t>).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4190898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199" y="438411"/>
            <a:ext cx="10723324" cy="57385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  </a:t>
            </a:r>
            <a:r>
              <a:rPr lang="el-GR" dirty="0" smtClean="0">
                <a:solidFill>
                  <a:srgbClr val="FF0000"/>
                </a:solidFill>
              </a:rPr>
              <a:t>Δυο </a:t>
            </a:r>
            <a:r>
              <a:rPr lang="el-GR" dirty="0">
                <a:solidFill>
                  <a:srgbClr val="FF0000"/>
                </a:solidFill>
              </a:rPr>
              <a:t>με τρεις εβδομάδες περίπου μετά τον εμβολιασμό η </a:t>
            </a:r>
            <a:r>
              <a:rPr lang="el-GR" dirty="0" smtClean="0">
                <a:solidFill>
                  <a:srgbClr val="FF0000"/>
                </a:solidFill>
              </a:rPr>
              <a:t>ράφια πρέπει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να </a:t>
            </a:r>
            <a:r>
              <a:rPr lang="el-GR" dirty="0">
                <a:solidFill>
                  <a:srgbClr val="FF0000"/>
                </a:solidFill>
              </a:rPr>
              <a:t>αφαιρείται για να αποφεύγεται η σύσφιξη του </a:t>
            </a:r>
            <a:r>
              <a:rPr lang="el-GR" dirty="0" smtClean="0">
                <a:solidFill>
                  <a:srgbClr val="FF0000"/>
                </a:solidFill>
              </a:rPr>
              <a:t>δενδρυλλίου </a:t>
            </a:r>
            <a:r>
              <a:rPr lang="el-GR" dirty="0">
                <a:solidFill>
                  <a:srgbClr val="FF0000"/>
                </a:solidFill>
              </a:rPr>
              <a:t>στο </a:t>
            </a:r>
            <a:r>
              <a:rPr lang="el-GR" dirty="0" err="1" smtClean="0">
                <a:solidFill>
                  <a:srgbClr val="FF0000"/>
                </a:solidFill>
              </a:rPr>
              <a:t>ση</a:t>
            </a:r>
            <a:r>
              <a:rPr lang="el-GR" dirty="0" smtClean="0">
                <a:solidFill>
                  <a:srgbClr val="FF0000"/>
                </a:solidFill>
              </a:rPr>
              <a:t>-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μείο </a:t>
            </a:r>
            <a:r>
              <a:rPr lang="el-GR" dirty="0">
                <a:solidFill>
                  <a:srgbClr val="FF0000"/>
                </a:solidFill>
              </a:rPr>
              <a:t>εμβολιασμού</a:t>
            </a:r>
            <a:r>
              <a:rPr lang="el-GR" dirty="0" smtClean="0">
                <a:solidFill>
                  <a:srgbClr val="FF0000"/>
                </a:solidFill>
              </a:rPr>
              <a:t>. Σε περιοχές όπου </a:t>
            </a:r>
            <a:r>
              <a:rPr lang="el-GR" dirty="0">
                <a:solidFill>
                  <a:srgbClr val="FF0000"/>
                </a:solidFill>
              </a:rPr>
              <a:t>σημειώνονται συχνά παγετοί, </a:t>
            </a:r>
            <a:r>
              <a:rPr lang="el-GR" dirty="0" smtClean="0">
                <a:solidFill>
                  <a:srgbClr val="FF0000"/>
                </a:solidFill>
              </a:rPr>
              <a:t>οι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εμβολιαστές </a:t>
            </a:r>
            <a:r>
              <a:rPr lang="el-GR" dirty="0">
                <a:solidFill>
                  <a:srgbClr val="FF0000"/>
                </a:solidFill>
              </a:rPr>
              <a:t>αφήνουν </a:t>
            </a:r>
            <a:r>
              <a:rPr lang="el-GR" dirty="0" smtClean="0">
                <a:solidFill>
                  <a:srgbClr val="FF0000"/>
                </a:solidFill>
              </a:rPr>
              <a:t>τη ράφια </a:t>
            </a:r>
            <a:r>
              <a:rPr lang="el-GR" dirty="0">
                <a:solidFill>
                  <a:srgbClr val="FF0000"/>
                </a:solidFill>
              </a:rPr>
              <a:t>¨δεμένη¨ για μεγαλύτερο χρονικό </a:t>
            </a:r>
            <a:r>
              <a:rPr lang="el-GR" dirty="0" smtClean="0">
                <a:solidFill>
                  <a:srgbClr val="FF0000"/>
                </a:solidFill>
              </a:rPr>
              <a:t>διά-</a:t>
            </a:r>
          </a:p>
          <a:p>
            <a:pPr>
              <a:buNone/>
            </a:pPr>
            <a:r>
              <a:rPr lang="el-GR" dirty="0" err="1" smtClean="0">
                <a:solidFill>
                  <a:srgbClr val="FF0000"/>
                </a:solidFill>
              </a:rPr>
              <a:t>στημα</a:t>
            </a:r>
            <a:r>
              <a:rPr lang="el-GR" dirty="0">
                <a:solidFill>
                  <a:srgbClr val="FF0000"/>
                </a:solidFill>
              </a:rPr>
              <a:t>, για να </a:t>
            </a:r>
            <a:r>
              <a:rPr lang="el-GR" dirty="0" smtClean="0">
                <a:solidFill>
                  <a:srgbClr val="FF0000"/>
                </a:solidFill>
              </a:rPr>
              <a:t>μην γίνει αποκόλληση του εμβολίου </a:t>
            </a:r>
            <a:r>
              <a:rPr lang="el-GR" dirty="0">
                <a:solidFill>
                  <a:srgbClr val="FF0000"/>
                </a:solidFill>
              </a:rPr>
              <a:t>από τις χαμηλές </a:t>
            </a:r>
            <a:r>
              <a:rPr lang="el-GR" dirty="0" err="1" smtClean="0">
                <a:solidFill>
                  <a:srgbClr val="FF0000"/>
                </a:solidFill>
              </a:rPr>
              <a:t>θερ</a:t>
            </a:r>
            <a:r>
              <a:rPr lang="el-GR" dirty="0" smtClean="0">
                <a:solidFill>
                  <a:srgbClr val="FF0000"/>
                </a:solidFill>
              </a:rPr>
              <a:t>-</a:t>
            </a:r>
          </a:p>
          <a:p>
            <a:pPr>
              <a:buNone/>
            </a:pPr>
            <a:r>
              <a:rPr lang="el-GR" dirty="0" err="1" smtClean="0">
                <a:solidFill>
                  <a:srgbClr val="FF0000"/>
                </a:solidFill>
              </a:rPr>
              <a:t>μοκρασίες</a:t>
            </a:r>
            <a:r>
              <a:rPr lang="el-GR" dirty="0" smtClean="0"/>
              <a:t>. </a:t>
            </a:r>
            <a:r>
              <a:rPr lang="el-GR" dirty="0">
                <a:solidFill>
                  <a:srgbClr val="0070C0"/>
                </a:solidFill>
              </a:rPr>
              <a:t>Σε </a:t>
            </a:r>
            <a:r>
              <a:rPr lang="el-GR" dirty="0" smtClean="0">
                <a:solidFill>
                  <a:srgbClr val="0070C0"/>
                </a:solidFill>
              </a:rPr>
              <a:t>περίπτωση </a:t>
            </a:r>
            <a:r>
              <a:rPr lang="el-GR" dirty="0">
                <a:solidFill>
                  <a:srgbClr val="0070C0"/>
                </a:solidFill>
              </a:rPr>
              <a:t>αποτυχίας του εμβολιασμού, το εμβόλιο </a:t>
            </a:r>
            <a:r>
              <a:rPr lang="el-GR" dirty="0" err="1" smtClean="0">
                <a:solidFill>
                  <a:srgbClr val="0070C0"/>
                </a:solidFill>
              </a:rPr>
              <a:t>συρ</a:t>
            </a:r>
            <a:r>
              <a:rPr lang="el-GR" dirty="0" smtClean="0">
                <a:solidFill>
                  <a:srgbClr val="0070C0"/>
                </a:solidFill>
              </a:rPr>
              <a:t>-</a:t>
            </a:r>
          </a:p>
          <a:p>
            <a:pPr>
              <a:buNone/>
            </a:pPr>
            <a:r>
              <a:rPr lang="el-GR" dirty="0" smtClean="0">
                <a:solidFill>
                  <a:srgbClr val="0070C0"/>
                </a:solidFill>
              </a:rPr>
              <a:t>ρικνώνεται, σκουραίνει </a:t>
            </a:r>
            <a:r>
              <a:rPr lang="el-GR" dirty="0">
                <a:solidFill>
                  <a:srgbClr val="0070C0"/>
                </a:solidFill>
              </a:rPr>
              <a:t>και πέφτει</a:t>
            </a:r>
            <a:r>
              <a:rPr lang="el-GR" dirty="0"/>
              <a:t>. </a:t>
            </a:r>
            <a:r>
              <a:rPr lang="el-GR" dirty="0">
                <a:solidFill>
                  <a:srgbClr val="00B050"/>
                </a:solidFill>
              </a:rPr>
              <a:t>Πολλοί εμβολιαστές αφήνουν </a:t>
            </a:r>
            <a:r>
              <a:rPr lang="el-GR" dirty="0" smtClean="0">
                <a:solidFill>
                  <a:srgbClr val="00B050"/>
                </a:solidFill>
              </a:rPr>
              <a:t>στο</a:t>
            </a:r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εμβόλιο τμήμα </a:t>
            </a:r>
            <a:r>
              <a:rPr lang="el-GR" dirty="0">
                <a:solidFill>
                  <a:srgbClr val="00B050"/>
                </a:solidFill>
              </a:rPr>
              <a:t>από το μίσχο του φύλλου. Ο μίσχος βοηθά στο </a:t>
            </a:r>
            <a:r>
              <a:rPr lang="el-GR" dirty="0" smtClean="0">
                <a:solidFill>
                  <a:srgbClr val="00B050"/>
                </a:solidFill>
              </a:rPr>
              <a:t>να </a:t>
            </a:r>
            <a:r>
              <a:rPr lang="el-GR" dirty="0" err="1" smtClean="0">
                <a:solidFill>
                  <a:srgbClr val="00B050"/>
                </a:solidFill>
              </a:rPr>
              <a:t>διαπι</a:t>
            </a:r>
            <a:r>
              <a:rPr lang="el-GR" dirty="0" smtClean="0">
                <a:solidFill>
                  <a:srgbClr val="00B050"/>
                </a:solidFill>
              </a:rPr>
              <a:t>-</a:t>
            </a:r>
            <a:endParaRPr lang="el-GR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l-GR" dirty="0" err="1" smtClean="0">
                <a:solidFill>
                  <a:srgbClr val="00B050"/>
                </a:solidFill>
              </a:rPr>
              <a:t>στώσουμε</a:t>
            </a:r>
            <a:r>
              <a:rPr lang="el-GR" dirty="0" smtClean="0">
                <a:solidFill>
                  <a:srgbClr val="00B050"/>
                </a:solidFill>
              </a:rPr>
              <a:t> </a:t>
            </a:r>
            <a:r>
              <a:rPr lang="el-GR" dirty="0">
                <a:solidFill>
                  <a:srgbClr val="00B050"/>
                </a:solidFill>
              </a:rPr>
              <a:t>ευκολότερα εάν πέτυχε ή όχι ο εμβολιασμός</a:t>
            </a:r>
            <a:r>
              <a:rPr lang="el-GR" dirty="0" smtClean="0">
                <a:solidFill>
                  <a:srgbClr val="00B050"/>
                </a:solidFill>
              </a:rPr>
              <a:t>. </a:t>
            </a:r>
            <a:r>
              <a:rPr lang="el-GR" dirty="0">
                <a:solidFill>
                  <a:srgbClr val="00B050"/>
                </a:solidFill>
              </a:rPr>
              <a:t>Στον </a:t>
            </a:r>
            <a:r>
              <a:rPr lang="el-GR" dirty="0" err="1" smtClean="0">
                <a:solidFill>
                  <a:srgbClr val="00B050"/>
                </a:solidFill>
              </a:rPr>
              <a:t>επιτυχημέ</a:t>
            </a:r>
            <a:r>
              <a:rPr lang="el-GR" dirty="0" smtClean="0">
                <a:solidFill>
                  <a:srgbClr val="00B050"/>
                </a:solidFill>
              </a:rPr>
              <a:t>-</a:t>
            </a:r>
          </a:p>
          <a:p>
            <a:pPr>
              <a:buNone/>
            </a:pPr>
            <a:r>
              <a:rPr lang="el-GR" dirty="0" err="1" smtClean="0">
                <a:solidFill>
                  <a:srgbClr val="00B050"/>
                </a:solidFill>
              </a:rPr>
              <a:t>νο</a:t>
            </a:r>
            <a:r>
              <a:rPr lang="el-GR" dirty="0" smtClean="0">
                <a:solidFill>
                  <a:srgbClr val="00B050"/>
                </a:solidFill>
              </a:rPr>
              <a:t> </a:t>
            </a:r>
            <a:r>
              <a:rPr lang="el-GR" dirty="0">
                <a:solidFill>
                  <a:srgbClr val="00B050"/>
                </a:solidFill>
              </a:rPr>
              <a:t>ενοφθαλμισμό ο μίσχος μέσα σε 2-3 </a:t>
            </a:r>
            <a:r>
              <a:rPr lang="el-GR" dirty="0" smtClean="0">
                <a:solidFill>
                  <a:srgbClr val="00B050"/>
                </a:solidFill>
              </a:rPr>
              <a:t>εβδομάδες </a:t>
            </a:r>
            <a:r>
              <a:rPr lang="el-GR" dirty="0">
                <a:solidFill>
                  <a:srgbClr val="00B050"/>
                </a:solidFill>
              </a:rPr>
              <a:t>πέφτει από τον </a:t>
            </a:r>
            <a:endParaRPr lang="el-GR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οφθαλμό</a:t>
            </a:r>
            <a:r>
              <a:rPr lang="el-GR" dirty="0">
                <a:solidFill>
                  <a:srgbClr val="00B050"/>
                </a:solidFill>
              </a:rPr>
              <a:t>. Σε περίπτωση όμως αποτυχίας ο </a:t>
            </a:r>
            <a:r>
              <a:rPr lang="el-GR" dirty="0" smtClean="0">
                <a:solidFill>
                  <a:srgbClr val="00B050"/>
                </a:solidFill>
              </a:rPr>
              <a:t>μίσχος </a:t>
            </a:r>
            <a:r>
              <a:rPr lang="el-GR" dirty="0">
                <a:solidFill>
                  <a:srgbClr val="00B050"/>
                </a:solidFill>
              </a:rPr>
              <a:t>παραμένει </a:t>
            </a:r>
            <a:r>
              <a:rPr lang="el-GR" dirty="0" err="1" smtClean="0">
                <a:solidFill>
                  <a:srgbClr val="00B050"/>
                </a:solidFill>
              </a:rPr>
              <a:t>προσκολ</a:t>
            </a:r>
            <a:r>
              <a:rPr lang="el-GR" dirty="0" smtClean="0">
                <a:solidFill>
                  <a:srgbClr val="00B050"/>
                </a:solidFill>
              </a:rPr>
              <a:t>-</a:t>
            </a:r>
          </a:p>
          <a:p>
            <a:pPr>
              <a:buNone/>
            </a:pPr>
            <a:r>
              <a:rPr lang="el-GR" dirty="0" err="1" smtClean="0">
                <a:solidFill>
                  <a:srgbClr val="00B050"/>
                </a:solidFill>
              </a:rPr>
              <a:t>λημένος</a:t>
            </a:r>
            <a:r>
              <a:rPr lang="el-GR" dirty="0"/>
              <a:t>.</a:t>
            </a:r>
          </a:p>
          <a:p>
            <a:pPr>
              <a:buNone/>
            </a:pPr>
            <a:endParaRPr lang="el-GR" dirty="0">
              <a:solidFill>
                <a:srgbClr val="00B050"/>
              </a:solidFill>
            </a:endParaRPr>
          </a:p>
          <a:p>
            <a:pPr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1741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652" y="281377"/>
            <a:ext cx="4835047" cy="5722235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3870542" y="6176963"/>
            <a:ext cx="49102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 smtClean="0"/>
              <a:t>                Ανεπτυγμένα εμβόλια.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090844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613775"/>
            <a:ext cx="10515600" cy="55631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  </a:t>
            </a:r>
            <a:r>
              <a:rPr lang="el-GR" b="1" dirty="0"/>
              <a:t>Ενοφθαλμισμός με ανάποδο Τ </a:t>
            </a:r>
          </a:p>
          <a:p>
            <a:pPr>
              <a:buNone/>
            </a:pPr>
            <a:r>
              <a:rPr lang="el-GR" dirty="0"/>
              <a:t>  </a:t>
            </a:r>
            <a:r>
              <a:rPr lang="el-GR" dirty="0">
                <a:solidFill>
                  <a:srgbClr val="FF0000"/>
                </a:solidFill>
              </a:rPr>
              <a:t>Ο ενοφθαλμισμός με ανάποδο Τ εφαρμόζεται </a:t>
            </a:r>
            <a:r>
              <a:rPr lang="el-GR" dirty="0" smtClean="0">
                <a:solidFill>
                  <a:srgbClr val="FF0000"/>
                </a:solidFill>
              </a:rPr>
              <a:t>σε περιοχές </a:t>
            </a:r>
            <a:r>
              <a:rPr lang="el-GR" dirty="0">
                <a:solidFill>
                  <a:srgbClr val="FF0000"/>
                </a:solidFill>
              </a:rPr>
              <a:t>με </a:t>
            </a:r>
            <a:r>
              <a:rPr lang="el-GR" dirty="0" smtClean="0">
                <a:solidFill>
                  <a:srgbClr val="FF0000"/>
                </a:solidFill>
              </a:rPr>
              <a:t>πολλές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βροχές </a:t>
            </a:r>
            <a:r>
              <a:rPr lang="el-GR" dirty="0">
                <a:solidFill>
                  <a:srgbClr val="FF0000"/>
                </a:solidFill>
              </a:rPr>
              <a:t>όπου το νερό μπαίνει </a:t>
            </a:r>
            <a:r>
              <a:rPr lang="el-GR" dirty="0" smtClean="0">
                <a:solidFill>
                  <a:srgbClr val="FF0000"/>
                </a:solidFill>
              </a:rPr>
              <a:t>μέσα </a:t>
            </a:r>
            <a:r>
              <a:rPr lang="el-GR" dirty="0">
                <a:solidFill>
                  <a:srgbClr val="FF0000"/>
                </a:solidFill>
              </a:rPr>
              <a:t>στην τομή και μπορεί να </a:t>
            </a:r>
            <a:r>
              <a:rPr lang="el-GR" dirty="0" err="1" smtClean="0">
                <a:solidFill>
                  <a:srgbClr val="FF0000"/>
                </a:solidFill>
              </a:rPr>
              <a:t>προκαλέ</a:t>
            </a:r>
            <a:r>
              <a:rPr lang="el-GR" dirty="0" smtClean="0">
                <a:solidFill>
                  <a:srgbClr val="FF0000"/>
                </a:solidFill>
              </a:rPr>
              <a:t>-</a:t>
            </a:r>
          </a:p>
          <a:p>
            <a:pPr>
              <a:buNone/>
            </a:pPr>
            <a:r>
              <a:rPr lang="el-GR" dirty="0" err="1" smtClean="0">
                <a:solidFill>
                  <a:srgbClr val="FF0000"/>
                </a:solidFill>
              </a:rPr>
              <a:t>σει</a:t>
            </a:r>
            <a:r>
              <a:rPr lang="el-GR" dirty="0" smtClean="0">
                <a:solidFill>
                  <a:srgbClr val="FF0000"/>
                </a:solidFill>
              </a:rPr>
              <a:t> σάπισμα</a:t>
            </a:r>
            <a:r>
              <a:rPr lang="el-GR" dirty="0">
                <a:solidFill>
                  <a:srgbClr val="FF0000"/>
                </a:solidFill>
              </a:rPr>
              <a:t>. Επίσης σε δένδρα με πολύ χυμό το ανάποδο </a:t>
            </a:r>
            <a:r>
              <a:rPr lang="el-GR" dirty="0" smtClean="0">
                <a:solidFill>
                  <a:srgbClr val="FF0000"/>
                </a:solidFill>
              </a:rPr>
              <a:t>Τ επιτρέπει 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την </a:t>
            </a:r>
            <a:r>
              <a:rPr lang="el-GR" dirty="0">
                <a:solidFill>
                  <a:srgbClr val="FF0000"/>
                </a:solidFill>
              </a:rPr>
              <a:t>εκροή </a:t>
            </a:r>
            <a:r>
              <a:rPr lang="el-GR" dirty="0" smtClean="0">
                <a:solidFill>
                  <a:srgbClr val="FF0000"/>
                </a:solidFill>
              </a:rPr>
              <a:t>του χυμού </a:t>
            </a:r>
            <a:r>
              <a:rPr lang="el-GR" dirty="0">
                <a:solidFill>
                  <a:srgbClr val="FF0000"/>
                </a:solidFill>
              </a:rPr>
              <a:t>και έτσι έχουμε </a:t>
            </a:r>
            <a:r>
              <a:rPr lang="el-GR" dirty="0" smtClean="0">
                <a:solidFill>
                  <a:srgbClr val="FF0000"/>
                </a:solidFill>
              </a:rPr>
              <a:t>καλύτερη </a:t>
            </a:r>
            <a:r>
              <a:rPr lang="el-GR" dirty="0">
                <a:solidFill>
                  <a:srgbClr val="FF0000"/>
                </a:solidFill>
              </a:rPr>
              <a:t>ένωση</a:t>
            </a:r>
            <a:r>
              <a:rPr lang="el-GR" dirty="0"/>
              <a:t>. </a:t>
            </a:r>
          </a:p>
          <a:p>
            <a:pPr>
              <a:buNone/>
            </a:pPr>
            <a:r>
              <a:rPr lang="el-GR" dirty="0"/>
              <a:t>  </a:t>
            </a:r>
            <a:r>
              <a:rPr lang="el-GR" dirty="0">
                <a:solidFill>
                  <a:srgbClr val="0070C0"/>
                </a:solidFill>
              </a:rPr>
              <a:t>Η τεχνική είναι ίδια με το όρθιο Τ το μόνο που </a:t>
            </a:r>
            <a:r>
              <a:rPr lang="el-GR" dirty="0" smtClean="0">
                <a:solidFill>
                  <a:srgbClr val="0070C0"/>
                </a:solidFill>
              </a:rPr>
              <a:t>διαφέρει </a:t>
            </a:r>
            <a:r>
              <a:rPr lang="el-GR" dirty="0">
                <a:solidFill>
                  <a:srgbClr val="0070C0"/>
                </a:solidFill>
              </a:rPr>
              <a:t>είναι ότι το </a:t>
            </a:r>
            <a:endParaRPr lang="el-GR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l-GR" dirty="0" err="1" smtClean="0">
                <a:solidFill>
                  <a:srgbClr val="0070C0"/>
                </a:solidFill>
              </a:rPr>
              <a:t>ταφ</a:t>
            </a:r>
            <a:r>
              <a:rPr lang="el-GR" dirty="0" smtClean="0">
                <a:solidFill>
                  <a:srgbClr val="0070C0"/>
                </a:solidFill>
              </a:rPr>
              <a:t> </a:t>
            </a:r>
            <a:r>
              <a:rPr lang="el-GR" dirty="0">
                <a:solidFill>
                  <a:srgbClr val="0070C0"/>
                </a:solidFill>
              </a:rPr>
              <a:t>γίνεται ανάποδα (+ ) και </a:t>
            </a:r>
            <a:r>
              <a:rPr lang="el-GR" dirty="0" smtClean="0">
                <a:solidFill>
                  <a:srgbClr val="0070C0"/>
                </a:solidFill>
              </a:rPr>
              <a:t>για να </a:t>
            </a:r>
            <a:r>
              <a:rPr lang="el-GR" dirty="0">
                <a:solidFill>
                  <a:srgbClr val="0070C0"/>
                </a:solidFill>
              </a:rPr>
              <a:t>αφαιρέσουμε το εμβόλιο </a:t>
            </a:r>
            <a:r>
              <a:rPr lang="el-GR" dirty="0" err="1" smtClean="0">
                <a:solidFill>
                  <a:srgbClr val="0070C0"/>
                </a:solidFill>
              </a:rPr>
              <a:t>αρχίζου</a:t>
            </a:r>
            <a:r>
              <a:rPr lang="el-GR" dirty="0" smtClean="0">
                <a:solidFill>
                  <a:srgbClr val="0070C0"/>
                </a:solidFill>
              </a:rPr>
              <a:t>-</a:t>
            </a:r>
          </a:p>
          <a:p>
            <a:pPr>
              <a:buNone/>
            </a:pPr>
            <a:r>
              <a:rPr lang="el-GR" dirty="0" smtClean="0">
                <a:solidFill>
                  <a:srgbClr val="0070C0"/>
                </a:solidFill>
              </a:rPr>
              <a:t>με </a:t>
            </a:r>
            <a:r>
              <a:rPr lang="el-GR" dirty="0">
                <a:solidFill>
                  <a:srgbClr val="0070C0"/>
                </a:solidFill>
              </a:rPr>
              <a:t>πάνω </a:t>
            </a:r>
            <a:r>
              <a:rPr lang="el-GR" dirty="0" smtClean="0">
                <a:solidFill>
                  <a:srgbClr val="0070C0"/>
                </a:solidFill>
              </a:rPr>
              <a:t>από τον </a:t>
            </a:r>
            <a:r>
              <a:rPr lang="el-GR" dirty="0">
                <a:solidFill>
                  <a:srgbClr val="0070C0"/>
                </a:solidFill>
              </a:rPr>
              <a:t>οφθαλμό και συνεχίζουμε προς τα κάτω. Επίσης </a:t>
            </a:r>
            <a:r>
              <a:rPr lang="el-GR" dirty="0" smtClean="0">
                <a:solidFill>
                  <a:srgbClr val="0070C0"/>
                </a:solidFill>
              </a:rPr>
              <a:t>το</a:t>
            </a:r>
            <a:endParaRPr lang="el-GR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rgbClr val="0070C0"/>
                </a:solidFill>
              </a:rPr>
              <a:t>δέσιμο </a:t>
            </a:r>
            <a:r>
              <a:rPr lang="el-GR" dirty="0">
                <a:solidFill>
                  <a:srgbClr val="0070C0"/>
                </a:solidFill>
              </a:rPr>
              <a:t>αρχίζει από κάτω προς τα πάνω</a:t>
            </a:r>
            <a:r>
              <a:rPr lang="el-GR" dirty="0"/>
              <a:t>.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0822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576197"/>
            <a:ext cx="10515600" cy="5600766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 Πλακίτης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>
                <a:solidFill>
                  <a:srgbClr val="00B050"/>
                </a:solidFill>
              </a:rPr>
              <a:t>Χρησιμοποιείται σε είδη με χονδρό οφθαλμό, παχύ φλοιό </a:t>
            </a:r>
            <a:r>
              <a:rPr lang="el-GR" dirty="0" smtClean="0">
                <a:solidFill>
                  <a:srgbClr val="00B050"/>
                </a:solidFill>
              </a:rPr>
              <a:t>και πολλές</a:t>
            </a:r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ταννίνες</a:t>
            </a:r>
            <a:r>
              <a:rPr lang="el-GR" dirty="0">
                <a:solidFill>
                  <a:srgbClr val="00B050"/>
                </a:solidFill>
              </a:rPr>
              <a:t>, όπως στην </a:t>
            </a:r>
            <a:r>
              <a:rPr lang="el-GR" dirty="0" smtClean="0">
                <a:solidFill>
                  <a:srgbClr val="00B050"/>
                </a:solidFill>
              </a:rPr>
              <a:t>Καρυδιά</a:t>
            </a:r>
            <a:r>
              <a:rPr lang="el-GR" dirty="0">
                <a:solidFill>
                  <a:srgbClr val="00B050"/>
                </a:solidFill>
              </a:rPr>
              <a:t>, </a:t>
            </a:r>
            <a:r>
              <a:rPr lang="el-GR" dirty="0" smtClean="0">
                <a:solidFill>
                  <a:srgbClr val="00B050"/>
                </a:solidFill>
              </a:rPr>
              <a:t>Λωτό</a:t>
            </a:r>
            <a:r>
              <a:rPr lang="el-GR" dirty="0">
                <a:solidFill>
                  <a:srgbClr val="00B050"/>
                </a:solidFill>
              </a:rPr>
              <a:t>, </a:t>
            </a:r>
            <a:r>
              <a:rPr lang="el-GR" dirty="0" smtClean="0">
                <a:solidFill>
                  <a:srgbClr val="00B050"/>
                </a:solidFill>
              </a:rPr>
              <a:t>Καστανιά</a:t>
            </a:r>
            <a:r>
              <a:rPr lang="el-GR" dirty="0">
                <a:solidFill>
                  <a:srgbClr val="00B050"/>
                </a:solidFill>
              </a:rPr>
              <a:t>, </a:t>
            </a:r>
            <a:r>
              <a:rPr lang="el-GR" dirty="0" smtClean="0">
                <a:solidFill>
                  <a:srgbClr val="00B050"/>
                </a:solidFill>
              </a:rPr>
              <a:t>Φιστικιά, Ελιά</a:t>
            </a:r>
            <a:r>
              <a:rPr lang="el-GR" dirty="0">
                <a:solidFill>
                  <a:srgbClr val="00B050"/>
                </a:solidFill>
              </a:rPr>
              <a:t>, </a:t>
            </a:r>
            <a:r>
              <a:rPr lang="el-GR" dirty="0" err="1" smtClean="0">
                <a:solidFill>
                  <a:srgbClr val="00B050"/>
                </a:solidFill>
              </a:rPr>
              <a:t>Πεκάν</a:t>
            </a:r>
            <a:r>
              <a:rPr lang="el-GR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και Αβοκάντο</a:t>
            </a:r>
            <a:r>
              <a:rPr lang="el-GR" dirty="0">
                <a:solidFill>
                  <a:srgbClr val="00B050"/>
                </a:solidFill>
              </a:rPr>
              <a:t>. Προϋπόθεση για να γίνει ο </a:t>
            </a:r>
            <a:r>
              <a:rPr lang="el-GR" dirty="0" err="1" smtClean="0">
                <a:solidFill>
                  <a:srgbClr val="00B050"/>
                </a:solidFill>
              </a:rPr>
              <a:t>πλακίτης</a:t>
            </a:r>
            <a:r>
              <a:rPr lang="el-GR" dirty="0" smtClean="0">
                <a:solidFill>
                  <a:srgbClr val="00B050"/>
                </a:solidFill>
              </a:rPr>
              <a:t> είναι </a:t>
            </a:r>
            <a:r>
              <a:rPr lang="el-GR" dirty="0">
                <a:solidFill>
                  <a:srgbClr val="00B050"/>
                </a:solidFill>
              </a:rPr>
              <a:t>να ″σηκώνει″ </a:t>
            </a:r>
            <a:endParaRPr lang="el-GR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εύκολα </a:t>
            </a:r>
            <a:r>
              <a:rPr lang="el-GR" dirty="0">
                <a:solidFill>
                  <a:srgbClr val="00B050"/>
                </a:solidFill>
              </a:rPr>
              <a:t>ο φλοιός τόσο στο εμβόλιο όσο </a:t>
            </a:r>
            <a:r>
              <a:rPr lang="el-GR" dirty="0" smtClean="0">
                <a:solidFill>
                  <a:srgbClr val="00B050"/>
                </a:solidFill>
              </a:rPr>
              <a:t>και στο </a:t>
            </a:r>
            <a:r>
              <a:rPr lang="el-GR" dirty="0">
                <a:solidFill>
                  <a:srgbClr val="00B050"/>
                </a:solidFill>
              </a:rPr>
              <a:t>υποκείμενο</a:t>
            </a:r>
            <a:r>
              <a:rPr lang="el-GR" dirty="0"/>
              <a:t>. </a:t>
            </a:r>
            <a:r>
              <a:rPr lang="el-GR" dirty="0">
                <a:solidFill>
                  <a:srgbClr val="FF0000"/>
                </a:solidFill>
              </a:rPr>
              <a:t>Γι’ </a:t>
            </a:r>
            <a:r>
              <a:rPr lang="el-GR" dirty="0" smtClean="0">
                <a:solidFill>
                  <a:srgbClr val="FF0000"/>
                </a:solidFill>
              </a:rPr>
              <a:t>αυτό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γίνεται </a:t>
            </a:r>
            <a:r>
              <a:rPr lang="el-GR" dirty="0">
                <a:solidFill>
                  <a:srgbClr val="FF0000"/>
                </a:solidFill>
              </a:rPr>
              <a:t>συνήθως αργά το </a:t>
            </a:r>
            <a:r>
              <a:rPr lang="el-GR" dirty="0" smtClean="0">
                <a:solidFill>
                  <a:srgbClr val="FF0000"/>
                </a:solidFill>
              </a:rPr>
              <a:t>Καλοκαίρι </a:t>
            </a:r>
            <a:r>
              <a:rPr lang="el-GR" dirty="0">
                <a:solidFill>
                  <a:srgbClr val="FF0000"/>
                </a:solidFill>
              </a:rPr>
              <a:t>ή </a:t>
            </a:r>
            <a:r>
              <a:rPr lang="el-GR" dirty="0" smtClean="0">
                <a:solidFill>
                  <a:srgbClr val="FF0000"/>
                </a:solidFill>
              </a:rPr>
              <a:t>νωρίς </a:t>
            </a:r>
            <a:r>
              <a:rPr lang="el-GR" dirty="0">
                <a:solidFill>
                  <a:srgbClr val="FF0000"/>
                </a:solidFill>
              </a:rPr>
              <a:t>το </a:t>
            </a:r>
            <a:r>
              <a:rPr lang="el-GR" dirty="0" smtClean="0">
                <a:solidFill>
                  <a:srgbClr val="FF0000"/>
                </a:solidFill>
              </a:rPr>
              <a:t>Φθινόπωρο</a:t>
            </a:r>
            <a:r>
              <a:rPr lang="el-GR" dirty="0">
                <a:solidFill>
                  <a:srgbClr val="FF0000"/>
                </a:solidFill>
              </a:rPr>
              <a:t>. </a:t>
            </a:r>
            <a:r>
              <a:rPr lang="el-GR" dirty="0" smtClean="0">
                <a:solidFill>
                  <a:srgbClr val="FF0000"/>
                </a:solidFill>
              </a:rPr>
              <a:t>Μπορεί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όμως </a:t>
            </a:r>
            <a:r>
              <a:rPr lang="el-GR" dirty="0">
                <a:solidFill>
                  <a:srgbClr val="FF0000"/>
                </a:solidFill>
              </a:rPr>
              <a:t>να γίνει και αργά την </a:t>
            </a:r>
            <a:r>
              <a:rPr lang="el-GR" dirty="0" smtClean="0">
                <a:solidFill>
                  <a:srgbClr val="FF0000"/>
                </a:solidFill>
              </a:rPr>
              <a:t>Άνοιξη με την </a:t>
            </a:r>
            <a:r>
              <a:rPr lang="el-GR" dirty="0">
                <a:solidFill>
                  <a:srgbClr val="FF0000"/>
                </a:solidFill>
              </a:rPr>
              <a:t>προϋπόθεση ότι έχουν </a:t>
            </a:r>
            <a:r>
              <a:rPr lang="el-GR" dirty="0" err="1" smtClean="0">
                <a:solidFill>
                  <a:srgbClr val="FF0000"/>
                </a:solidFill>
              </a:rPr>
              <a:t>συλ</a:t>
            </a:r>
            <a:r>
              <a:rPr lang="el-GR" dirty="0" smtClean="0">
                <a:solidFill>
                  <a:srgbClr val="FF0000"/>
                </a:solidFill>
              </a:rPr>
              <a:t>-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λεχθεί </a:t>
            </a:r>
            <a:r>
              <a:rPr lang="el-GR" dirty="0">
                <a:solidFill>
                  <a:srgbClr val="FF0000"/>
                </a:solidFill>
              </a:rPr>
              <a:t>οι εμβολιοφόροι </a:t>
            </a:r>
            <a:r>
              <a:rPr lang="el-GR" dirty="0" smtClean="0">
                <a:solidFill>
                  <a:srgbClr val="FF0000"/>
                </a:solidFill>
              </a:rPr>
              <a:t>βλαστοί </a:t>
            </a:r>
            <a:r>
              <a:rPr lang="el-GR" dirty="0">
                <a:solidFill>
                  <a:srgbClr val="FF0000"/>
                </a:solidFill>
              </a:rPr>
              <a:t>κατά τη ληθαργική περίοδο όπως </a:t>
            </a:r>
            <a:r>
              <a:rPr lang="el-GR" dirty="0" err="1" smtClean="0">
                <a:solidFill>
                  <a:srgbClr val="FF0000"/>
                </a:solidFill>
              </a:rPr>
              <a:t>ανε</a:t>
            </a:r>
            <a:r>
              <a:rPr lang="el-GR" dirty="0" smtClean="0">
                <a:solidFill>
                  <a:srgbClr val="FF0000"/>
                </a:solidFill>
              </a:rPr>
              <a:t>-</a:t>
            </a:r>
          </a:p>
          <a:p>
            <a:pPr>
              <a:buNone/>
            </a:pPr>
            <a:r>
              <a:rPr lang="el-GR" dirty="0" err="1" smtClean="0">
                <a:solidFill>
                  <a:srgbClr val="FF0000"/>
                </a:solidFill>
              </a:rPr>
              <a:t>φέρθη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στον </a:t>
            </a:r>
            <a:r>
              <a:rPr lang="el-GR" dirty="0" smtClean="0">
                <a:solidFill>
                  <a:srgbClr val="FF0000"/>
                </a:solidFill>
              </a:rPr>
              <a:t>ασπιδωτό ενοφθαλμισμό</a:t>
            </a:r>
            <a:r>
              <a:rPr lang="el-GR" dirty="0"/>
              <a:t>.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572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8620" y="475989"/>
            <a:ext cx="11135638" cy="606259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l-GR" sz="3000" b="1" dirty="0" smtClean="0"/>
              <a:t>ΕΝΟΦΘΑΛΜΙΣΜΟΙ</a:t>
            </a:r>
          </a:p>
          <a:p>
            <a:pPr algn="just">
              <a:buNone/>
            </a:pPr>
            <a:r>
              <a:rPr lang="en-US" sz="3000" dirty="0" smtClean="0">
                <a:solidFill>
                  <a:srgbClr val="00B050"/>
                </a:solidFill>
              </a:rPr>
              <a:t> </a:t>
            </a:r>
            <a:r>
              <a:rPr lang="el-GR" sz="3000" dirty="0" smtClean="0">
                <a:solidFill>
                  <a:srgbClr val="00B050"/>
                </a:solidFill>
              </a:rPr>
              <a:t>Το εμβόλιο στους ενοφθαλμισμούς αποτελείται από έναν</a:t>
            </a:r>
            <a:r>
              <a:rPr lang="en-US" sz="3000" dirty="0" smtClean="0">
                <a:solidFill>
                  <a:srgbClr val="00B050"/>
                </a:solidFill>
              </a:rPr>
              <a:t> </a:t>
            </a:r>
            <a:r>
              <a:rPr lang="el-GR" sz="3000" dirty="0" smtClean="0">
                <a:solidFill>
                  <a:srgbClr val="00B050"/>
                </a:solidFill>
              </a:rPr>
              <a:t>οφθαλμό και</a:t>
            </a:r>
            <a:endParaRPr lang="en-US" sz="3000" dirty="0" smtClean="0">
              <a:solidFill>
                <a:srgbClr val="00B050"/>
              </a:solidFill>
            </a:endParaRPr>
          </a:p>
          <a:p>
            <a:pPr algn="just">
              <a:buNone/>
            </a:pPr>
            <a:r>
              <a:rPr lang="el-GR" sz="3000" dirty="0" smtClean="0">
                <a:solidFill>
                  <a:srgbClr val="00B050"/>
                </a:solidFill>
              </a:rPr>
              <a:t>ένα τεμάχιο φλοιού στο οποίο μπορεί να</a:t>
            </a:r>
            <a:r>
              <a:rPr lang="en-US" sz="3000" dirty="0" smtClean="0">
                <a:solidFill>
                  <a:srgbClr val="00B050"/>
                </a:solidFill>
              </a:rPr>
              <a:t> </a:t>
            </a:r>
            <a:r>
              <a:rPr lang="el-GR" sz="3000" dirty="0" smtClean="0">
                <a:solidFill>
                  <a:srgbClr val="00B050"/>
                </a:solidFill>
              </a:rPr>
              <a:t>υπάρχει και λίγο ξύλο</a:t>
            </a:r>
            <a:r>
              <a:rPr lang="el-GR" sz="3000" dirty="0" smtClean="0"/>
              <a:t>. </a:t>
            </a:r>
          </a:p>
          <a:p>
            <a:pPr algn="just">
              <a:buNone/>
            </a:pPr>
            <a:r>
              <a:rPr lang="el-GR" sz="3000" dirty="0">
                <a:solidFill>
                  <a:srgbClr val="FF0000"/>
                </a:solidFill>
              </a:rPr>
              <a:t> </a:t>
            </a:r>
            <a:r>
              <a:rPr lang="el-GR" sz="3000" dirty="0" smtClean="0">
                <a:solidFill>
                  <a:srgbClr val="FF0000"/>
                </a:solidFill>
              </a:rPr>
              <a:t>Ανάλογα με τη μορφή που παίρνει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l-GR" sz="3000" dirty="0" smtClean="0">
                <a:solidFill>
                  <a:srgbClr val="FF0000"/>
                </a:solidFill>
              </a:rPr>
              <a:t>το εμβόλιο έχουμε διάφορους </a:t>
            </a:r>
            <a:r>
              <a:rPr lang="el-GR" sz="3000" dirty="0" err="1" smtClean="0">
                <a:solidFill>
                  <a:srgbClr val="FF0000"/>
                </a:solidFill>
              </a:rPr>
              <a:t>τύ</a:t>
            </a:r>
            <a:r>
              <a:rPr lang="en-US" sz="3000" dirty="0" smtClean="0">
                <a:solidFill>
                  <a:srgbClr val="FF0000"/>
                </a:solidFill>
              </a:rPr>
              <a:t>-</a:t>
            </a:r>
          </a:p>
          <a:p>
            <a:pPr algn="just">
              <a:buNone/>
            </a:pPr>
            <a:r>
              <a:rPr lang="el-GR" sz="3000" dirty="0" err="1" smtClean="0">
                <a:solidFill>
                  <a:srgbClr val="FF0000"/>
                </a:solidFill>
              </a:rPr>
              <a:t>πους</a:t>
            </a:r>
            <a:r>
              <a:rPr lang="el-GR" sz="3000" dirty="0" smtClean="0">
                <a:solidFill>
                  <a:srgbClr val="FF0000"/>
                </a:solidFill>
              </a:rPr>
              <a:t> ενοφθαλμισμού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l-GR" sz="3000" dirty="0" smtClean="0">
                <a:solidFill>
                  <a:srgbClr val="FF0000"/>
                </a:solidFill>
              </a:rPr>
              <a:t>όπως τον ασπιδωτό, τον πλακίτη, το δακτυλιωτό </a:t>
            </a:r>
            <a:endParaRPr lang="en-US" sz="30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el-GR" sz="3000" dirty="0" smtClean="0">
                <a:solidFill>
                  <a:srgbClr val="FF0000"/>
                </a:solidFill>
              </a:rPr>
              <a:t>και τον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l-GR" sz="3000" dirty="0" smtClean="0">
                <a:solidFill>
                  <a:srgbClr val="FF0000"/>
                </a:solidFill>
              </a:rPr>
              <a:t>Ημιμαγιόρκιο. Ο πιο συνηθισμένος είναι ο ασπιδωτός και </a:t>
            </a:r>
            <a:r>
              <a:rPr lang="el-GR" sz="3000" dirty="0" err="1" smtClean="0">
                <a:solidFill>
                  <a:srgbClr val="FF0000"/>
                </a:solidFill>
              </a:rPr>
              <a:t>εφαρ</a:t>
            </a:r>
            <a:r>
              <a:rPr lang="el-GR" sz="3000" dirty="0" smtClean="0">
                <a:solidFill>
                  <a:srgbClr val="FF0000"/>
                </a:solidFill>
              </a:rPr>
              <a:t>-</a:t>
            </a:r>
          </a:p>
          <a:p>
            <a:pPr algn="just">
              <a:buNone/>
            </a:pPr>
            <a:r>
              <a:rPr lang="el-GR" sz="3000" dirty="0" smtClean="0">
                <a:solidFill>
                  <a:srgbClr val="FF0000"/>
                </a:solidFill>
              </a:rPr>
              <a:t>μόζεται σε μεγάλη κλίμακα στα φυτώρια για τον εμβολιασμό των δεν-</a:t>
            </a:r>
          </a:p>
          <a:p>
            <a:pPr algn="just">
              <a:buNone/>
            </a:pPr>
            <a:r>
              <a:rPr lang="el-GR" sz="3000" dirty="0" err="1">
                <a:solidFill>
                  <a:srgbClr val="FF0000"/>
                </a:solidFill>
              </a:rPr>
              <a:t>δ</a:t>
            </a:r>
            <a:r>
              <a:rPr lang="el-GR" sz="3000" dirty="0" err="1" smtClean="0">
                <a:solidFill>
                  <a:srgbClr val="FF0000"/>
                </a:solidFill>
              </a:rPr>
              <a:t>ρυλλίων</a:t>
            </a:r>
            <a:r>
              <a:rPr lang="el-GR" sz="3000" dirty="0" smtClean="0">
                <a:solidFill>
                  <a:srgbClr val="FF0000"/>
                </a:solidFill>
              </a:rPr>
              <a:t> </a:t>
            </a:r>
            <a:r>
              <a:rPr lang="el-GR" sz="3000" dirty="0" smtClean="0"/>
              <a:t>. </a:t>
            </a:r>
            <a:r>
              <a:rPr lang="el-GR" sz="3000" dirty="0" smtClean="0">
                <a:solidFill>
                  <a:srgbClr val="0070C0"/>
                </a:solidFill>
              </a:rPr>
              <a:t>Οι ενοφθαλμισμοί μπορεί να γίνουν από την έναρξη της </a:t>
            </a:r>
            <a:r>
              <a:rPr lang="el-GR" sz="3000" dirty="0" err="1" smtClean="0">
                <a:solidFill>
                  <a:srgbClr val="0070C0"/>
                </a:solidFill>
              </a:rPr>
              <a:t>βλά</a:t>
            </a:r>
            <a:r>
              <a:rPr lang="el-GR" sz="3000" dirty="0" smtClean="0">
                <a:solidFill>
                  <a:srgbClr val="0070C0"/>
                </a:solidFill>
              </a:rPr>
              <a:t>-</a:t>
            </a:r>
          </a:p>
          <a:p>
            <a:pPr algn="just">
              <a:buNone/>
            </a:pPr>
            <a:r>
              <a:rPr lang="el-GR" sz="3000" dirty="0" err="1" smtClean="0">
                <a:solidFill>
                  <a:srgbClr val="0070C0"/>
                </a:solidFill>
              </a:rPr>
              <a:t>στησης</a:t>
            </a:r>
            <a:r>
              <a:rPr lang="el-GR" sz="3000" dirty="0" smtClean="0">
                <a:solidFill>
                  <a:srgbClr val="0070C0"/>
                </a:solidFill>
              </a:rPr>
              <a:t> την Άνοιξη μέχρι την αναστολή της το Φθινόπωρο, δηλαδή από</a:t>
            </a:r>
          </a:p>
          <a:p>
            <a:pPr algn="just">
              <a:buNone/>
            </a:pPr>
            <a:r>
              <a:rPr lang="el-GR" sz="3000" dirty="0" smtClean="0">
                <a:solidFill>
                  <a:srgbClr val="0070C0"/>
                </a:solidFill>
              </a:rPr>
              <a:t>τον Απρίλιο μέχρι τον Σεπτέμβριο. Στη χώρα μας οι ενοφθαλμισμοί </a:t>
            </a:r>
            <a:r>
              <a:rPr lang="el-GR" sz="3000" dirty="0" err="1" smtClean="0">
                <a:solidFill>
                  <a:srgbClr val="0070C0"/>
                </a:solidFill>
              </a:rPr>
              <a:t>γίνο</a:t>
            </a:r>
            <a:r>
              <a:rPr lang="el-GR" sz="3000" dirty="0" smtClean="0">
                <a:solidFill>
                  <a:srgbClr val="0070C0"/>
                </a:solidFill>
              </a:rPr>
              <a:t>-</a:t>
            </a:r>
          </a:p>
          <a:p>
            <a:pPr algn="just">
              <a:buNone/>
            </a:pPr>
            <a:r>
              <a:rPr lang="el-GR" sz="3000" dirty="0" err="1" smtClean="0">
                <a:solidFill>
                  <a:srgbClr val="0070C0"/>
                </a:solidFill>
              </a:rPr>
              <a:t>νται</a:t>
            </a:r>
            <a:r>
              <a:rPr lang="el-GR" sz="3000" dirty="0" smtClean="0">
                <a:solidFill>
                  <a:srgbClr val="0070C0"/>
                </a:solidFill>
              </a:rPr>
              <a:t> κυρίως τον Απρίλιο – Μάιο ή τέλη Αυγούστου αρχές Σεπτεμβρίου</a:t>
            </a:r>
            <a:r>
              <a:rPr lang="el-GR" sz="3000" dirty="0" smtClean="0"/>
              <a:t>. </a:t>
            </a:r>
          </a:p>
          <a:p>
            <a:pPr>
              <a:buNone/>
            </a:pPr>
            <a:endParaRPr lang="el-GR" sz="3000" dirty="0" smtClean="0"/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0991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601249"/>
            <a:ext cx="10515600" cy="5575714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</a:t>
            </a:r>
            <a:r>
              <a:rPr lang="el-GR" dirty="0">
                <a:solidFill>
                  <a:srgbClr val="0070C0"/>
                </a:solidFill>
              </a:rPr>
              <a:t>Από το υποκείμενο αφαιρείται τμήμα του </a:t>
            </a:r>
            <a:r>
              <a:rPr lang="el-GR" dirty="0" smtClean="0">
                <a:solidFill>
                  <a:srgbClr val="0070C0"/>
                </a:solidFill>
              </a:rPr>
              <a:t>φλοιού </a:t>
            </a:r>
            <a:r>
              <a:rPr lang="el-GR" dirty="0">
                <a:solidFill>
                  <a:srgbClr val="0070C0"/>
                </a:solidFill>
              </a:rPr>
              <a:t>σχήματος </a:t>
            </a:r>
            <a:r>
              <a:rPr lang="el-GR" dirty="0" err="1" smtClean="0">
                <a:solidFill>
                  <a:srgbClr val="0070C0"/>
                </a:solidFill>
              </a:rPr>
              <a:t>τετραγώ</a:t>
            </a:r>
            <a:r>
              <a:rPr lang="el-GR" dirty="0" smtClean="0">
                <a:solidFill>
                  <a:srgbClr val="0070C0"/>
                </a:solidFill>
              </a:rPr>
              <a:t>-</a:t>
            </a:r>
          </a:p>
          <a:p>
            <a:pPr>
              <a:buNone/>
            </a:pPr>
            <a:r>
              <a:rPr lang="el-GR" dirty="0" smtClean="0">
                <a:solidFill>
                  <a:srgbClr val="0070C0"/>
                </a:solidFill>
              </a:rPr>
              <a:t>νου </a:t>
            </a:r>
            <a:r>
              <a:rPr lang="el-GR" dirty="0">
                <a:solidFill>
                  <a:srgbClr val="0070C0"/>
                </a:solidFill>
              </a:rPr>
              <a:t>ή ορθογώνιου παραλληλογράμμου, </a:t>
            </a:r>
            <a:r>
              <a:rPr lang="el-GR" dirty="0" smtClean="0">
                <a:solidFill>
                  <a:srgbClr val="0070C0"/>
                </a:solidFill>
              </a:rPr>
              <a:t>όπως φαίνεται </a:t>
            </a:r>
            <a:r>
              <a:rPr lang="el-GR" dirty="0">
                <a:solidFill>
                  <a:srgbClr val="0070C0"/>
                </a:solidFill>
              </a:rPr>
              <a:t>στο </a:t>
            </a:r>
            <a:r>
              <a:rPr lang="el-GR" dirty="0" smtClean="0">
                <a:solidFill>
                  <a:srgbClr val="0070C0"/>
                </a:solidFill>
              </a:rPr>
              <a:t>επόμενο</a:t>
            </a:r>
          </a:p>
          <a:p>
            <a:pPr>
              <a:buNone/>
            </a:pPr>
            <a:r>
              <a:rPr lang="el-GR" dirty="0" smtClean="0">
                <a:solidFill>
                  <a:srgbClr val="0070C0"/>
                </a:solidFill>
              </a:rPr>
              <a:t>σχήμα</a:t>
            </a:r>
            <a:r>
              <a:rPr lang="el-GR" dirty="0">
                <a:solidFill>
                  <a:srgbClr val="0070C0"/>
                </a:solidFill>
              </a:rPr>
              <a:t>. Από τον εμβολιοφόρο βλαστό </a:t>
            </a:r>
            <a:r>
              <a:rPr lang="el-GR" dirty="0" smtClean="0">
                <a:solidFill>
                  <a:srgbClr val="0070C0"/>
                </a:solidFill>
              </a:rPr>
              <a:t>αφαιρείται </a:t>
            </a:r>
            <a:r>
              <a:rPr lang="el-GR" dirty="0" err="1">
                <a:solidFill>
                  <a:srgbClr val="0070C0"/>
                </a:solidFill>
              </a:rPr>
              <a:t>αναλόγων</a:t>
            </a:r>
            <a:r>
              <a:rPr lang="el-GR" dirty="0">
                <a:solidFill>
                  <a:srgbClr val="0070C0"/>
                </a:solidFill>
              </a:rPr>
              <a:t> </a:t>
            </a:r>
            <a:r>
              <a:rPr lang="el-GR" dirty="0" err="1" smtClean="0">
                <a:solidFill>
                  <a:srgbClr val="0070C0"/>
                </a:solidFill>
              </a:rPr>
              <a:t>διαστάσε</a:t>
            </a:r>
            <a:r>
              <a:rPr lang="el-GR" dirty="0" smtClean="0">
                <a:solidFill>
                  <a:srgbClr val="0070C0"/>
                </a:solidFill>
              </a:rPr>
              <a:t>-</a:t>
            </a:r>
          </a:p>
          <a:p>
            <a:pPr>
              <a:buNone/>
            </a:pPr>
            <a:r>
              <a:rPr lang="el-GR" dirty="0" smtClean="0">
                <a:solidFill>
                  <a:srgbClr val="0070C0"/>
                </a:solidFill>
              </a:rPr>
              <a:t>ων </a:t>
            </a:r>
            <a:r>
              <a:rPr lang="el-GR" dirty="0">
                <a:solidFill>
                  <a:srgbClr val="0070C0"/>
                </a:solidFill>
              </a:rPr>
              <a:t>τμήμα που φέρει τον οφθαλμό </a:t>
            </a:r>
            <a:r>
              <a:rPr lang="el-GR" dirty="0" smtClean="0">
                <a:solidFill>
                  <a:srgbClr val="0070C0"/>
                </a:solidFill>
              </a:rPr>
              <a:t>στο κέντρο</a:t>
            </a:r>
            <a:r>
              <a:rPr lang="el-GR" dirty="0">
                <a:solidFill>
                  <a:srgbClr val="0070C0"/>
                </a:solidFill>
              </a:rPr>
              <a:t>. Η εργασία αυτή </a:t>
            </a:r>
            <a:r>
              <a:rPr lang="el-GR" dirty="0" err="1" smtClean="0">
                <a:solidFill>
                  <a:srgbClr val="0070C0"/>
                </a:solidFill>
              </a:rPr>
              <a:t>διευκο</a:t>
            </a:r>
            <a:r>
              <a:rPr lang="el-GR" dirty="0" smtClean="0">
                <a:solidFill>
                  <a:srgbClr val="0070C0"/>
                </a:solidFill>
              </a:rPr>
              <a:t>-</a:t>
            </a:r>
          </a:p>
          <a:p>
            <a:pPr>
              <a:buNone/>
            </a:pPr>
            <a:r>
              <a:rPr lang="el-GR" dirty="0" smtClean="0">
                <a:solidFill>
                  <a:srgbClr val="0070C0"/>
                </a:solidFill>
              </a:rPr>
              <a:t>λύνεται </a:t>
            </a:r>
            <a:r>
              <a:rPr lang="el-GR" dirty="0">
                <a:solidFill>
                  <a:srgbClr val="0070C0"/>
                </a:solidFill>
              </a:rPr>
              <a:t>με ειδικό </a:t>
            </a:r>
            <a:r>
              <a:rPr lang="el-GR" dirty="0" err="1">
                <a:solidFill>
                  <a:srgbClr val="0070C0"/>
                </a:solidFill>
              </a:rPr>
              <a:t>εμβολιαστήρι</a:t>
            </a:r>
            <a:r>
              <a:rPr lang="el-GR" dirty="0">
                <a:solidFill>
                  <a:srgbClr val="0070C0"/>
                </a:solidFill>
              </a:rPr>
              <a:t> </a:t>
            </a:r>
            <a:r>
              <a:rPr lang="el-GR" dirty="0" smtClean="0">
                <a:solidFill>
                  <a:srgbClr val="0070C0"/>
                </a:solidFill>
              </a:rPr>
              <a:t>που χαράσσει </a:t>
            </a:r>
            <a:r>
              <a:rPr lang="el-GR" dirty="0">
                <a:solidFill>
                  <a:srgbClr val="0070C0"/>
                </a:solidFill>
              </a:rPr>
              <a:t>με τον ίδιο τρόπο </a:t>
            </a:r>
            <a:r>
              <a:rPr lang="el-GR" dirty="0" err="1" smtClean="0">
                <a:solidFill>
                  <a:srgbClr val="0070C0"/>
                </a:solidFill>
              </a:rPr>
              <a:t>εμβό</a:t>
            </a:r>
            <a:r>
              <a:rPr lang="el-GR" dirty="0" smtClean="0">
                <a:solidFill>
                  <a:srgbClr val="0070C0"/>
                </a:solidFill>
              </a:rPr>
              <a:t>-</a:t>
            </a:r>
          </a:p>
          <a:p>
            <a:pPr>
              <a:buNone/>
            </a:pPr>
            <a:r>
              <a:rPr lang="el-GR" dirty="0" err="1" smtClean="0">
                <a:solidFill>
                  <a:srgbClr val="0070C0"/>
                </a:solidFill>
              </a:rPr>
              <a:t>λιο</a:t>
            </a:r>
            <a:r>
              <a:rPr lang="el-GR" dirty="0" smtClean="0">
                <a:solidFill>
                  <a:srgbClr val="0070C0"/>
                </a:solidFill>
              </a:rPr>
              <a:t> </a:t>
            </a:r>
            <a:r>
              <a:rPr lang="el-GR" dirty="0">
                <a:solidFill>
                  <a:srgbClr val="0070C0"/>
                </a:solidFill>
              </a:rPr>
              <a:t>και υποκείμενο</a:t>
            </a:r>
            <a:r>
              <a:rPr lang="el-GR" dirty="0"/>
              <a:t>.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6467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00622" y="626982"/>
            <a:ext cx="10515600" cy="5638344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 </a:t>
            </a:r>
            <a:endParaRPr lang="el-GR" dirty="0"/>
          </a:p>
        </p:txBody>
      </p:sp>
      <p:pic>
        <p:nvPicPr>
          <p:cNvPr id="4" name="3 - Θέση περιεχομένου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551" y="626983"/>
            <a:ext cx="3131507" cy="523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9761" y="626982"/>
            <a:ext cx="4236946" cy="523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Ορθογώνιο 5"/>
          <p:cNvSpPr/>
          <p:nvPr/>
        </p:nvSpPr>
        <p:spPr>
          <a:xfrm>
            <a:off x="538618" y="5950542"/>
            <a:ext cx="106095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/>
              <a:t>Εμβολιαστήρι  κατάλληλο </a:t>
            </a:r>
            <a:r>
              <a:rPr lang="el-GR" sz="2200" dirty="0" smtClean="0"/>
              <a:t>για </a:t>
            </a:r>
            <a:r>
              <a:rPr lang="el-GR" sz="2200" dirty="0"/>
              <a:t>πλακίτη </a:t>
            </a:r>
            <a:r>
              <a:rPr lang="el-GR" sz="2200" dirty="0" smtClean="0"/>
              <a:t>ενοφθαλμισμό.          Πλακίτης ενοφθαλμισμός. 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259365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551145"/>
            <a:ext cx="10515600" cy="5625818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344" y="292827"/>
            <a:ext cx="5706503" cy="5884136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4922729" y="6176962"/>
            <a:ext cx="40781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/>
              <a:t>Πλακίτης ενοφθαλμισμός. </a:t>
            </a:r>
          </a:p>
        </p:txBody>
      </p:sp>
    </p:spTree>
    <p:extLst>
      <p:ext uri="{BB962C8B-B14F-4D97-AF65-F5344CB8AC3E}">
        <p14:creationId xmlns:p14="http://schemas.microsoft.com/office/powerpoint/2010/main" val="3208147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085" y="289503"/>
            <a:ext cx="5736920" cy="579411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4471792" y="6176962"/>
            <a:ext cx="41461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/>
              <a:t>Πλακίτης ενοφθαλμισμός. </a:t>
            </a:r>
          </a:p>
        </p:txBody>
      </p:sp>
    </p:spTree>
    <p:extLst>
      <p:ext uri="{BB962C8B-B14F-4D97-AF65-F5344CB8AC3E}">
        <p14:creationId xmlns:p14="http://schemas.microsoft.com/office/powerpoint/2010/main" val="3152973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199" y="501041"/>
            <a:ext cx="10723323" cy="56759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  </a:t>
            </a:r>
            <a:r>
              <a:rPr lang="el-GR" dirty="0">
                <a:solidFill>
                  <a:srgbClr val="FF0000"/>
                </a:solidFill>
              </a:rPr>
              <a:t>Κατά την αφαίρεση του εμβολίου πρέπει να πιέσουμε </a:t>
            </a:r>
            <a:r>
              <a:rPr lang="el-GR" dirty="0" smtClean="0">
                <a:solidFill>
                  <a:srgbClr val="FF0000"/>
                </a:solidFill>
              </a:rPr>
              <a:t>με </a:t>
            </a:r>
            <a:r>
              <a:rPr lang="el-GR" dirty="0">
                <a:solidFill>
                  <a:srgbClr val="FF0000"/>
                </a:solidFill>
              </a:rPr>
              <a:t>τον </a:t>
            </a:r>
            <a:r>
              <a:rPr lang="el-GR" dirty="0" err="1" smtClean="0">
                <a:solidFill>
                  <a:srgbClr val="FF0000"/>
                </a:solidFill>
              </a:rPr>
              <a:t>αντίχει</a:t>
            </a:r>
            <a:r>
              <a:rPr lang="el-GR" dirty="0" smtClean="0">
                <a:solidFill>
                  <a:srgbClr val="FF0000"/>
                </a:solidFill>
              </a:rPr>
              <a:t>-</a:t>
            </a:r>
          </a:p>
          <a:p>
            <a:pPr>
              <a:buNone/>
            </a:pPr>
            <a:r>
              <a:rPr lang="el-GR" dirty="0" err="1" smtClean="0">
                <a:solidFill>
                  <a:srgbClr val="FF0000"/>
                </a:solidFill>
              </a:rPr>
              <a:t>ρα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προς τα πλάγια έτσι ώστε μαζί με το </a:t>
            </a:r>
            <a:r>
              <a:rPr lang="el-GR" dirty="0" smtClean="0">
                <a:solidFill>
                  <a:srgbClr val="FF0000"/>
                </a:solidFill>
              </a:rPr>
              <a:t>εμβόλιο </a:t>
            </a:r>
            <a:r>
              <a:rPr lang="el-GR" dirty="0">
                <a:solidFill>
                  <a:srgbClr val="FF0000"/>
                </a:solidFill>
              </a:rPr>
              <a:t>να πάρουμε και την </a:t>
            </a:r>
            <a:endParaRPr lang="el-G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ψίχα </a:t>
            </a:r>
            <a:r>
              <a:rPr lang="el-GR" dirty="0">
                <a:solidFill>
                  <a:srgbClr val="FF0000"/>
                </a:solidFill>
              </a:rPr>
              <a:t>του οφθαλμού</a:t>
            </a:r>
            <a:r>
              <a:rPr lang="el-GR" dirty="0"/>
              <a:t>. </a:t>
            </a:r>
          </a:p>
          <a:p>
            <a:pPr>
              <a:buNone/>
            </a:pPr>
            <a:r>
              <a:rPr lang="el-GR" dirty="0"/>
              <a:t>  </a:t>
            </a:r>
            <a:r>
              <a:rPr lang="el-GR" dirty="0">
                <a:solidFill>
                  <a:srgbClr val="00B050"/>
                </a:solidFill>
              </a:rPr>
              <a:t>Το εμβόλιο τοποθετείται στην αντίστοιχη θέση στο </a:t>
            </a:r>
            <a:r>
              <a:rPr lang="el-GR" dirty="0" smtClean="0">
                <a:solidFill>
                  <a:srgbClr val="00B050"/>
                </a:solidFill>
              </a:rPr>
              <a:t>υποκείμενο </a:t>
            </a:r>
            <a:r>
              <a:rPr lang="el-GR" dirty="0">
                <a:solidFill>
                  <a:srgbClr val="00B050"/>
                </a:solidFill>
              </a:rPr>
              <a:t>κατά </a:t>
            </a:r>
            <a:endParaRPr lang="el-GR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τέτοιο </a:t>
            </a:r>
            <a:r>
              <a:rPr lang="el-GR" dirty="0">
                <a:solidFill>
                  <a:srgbClr val="00B050"/>
                </a:solidFill>
              </a:rPr>
              <a:t>τρόπο που να εφαρμόζει σε όλες τις </a:t>
            </a:r>
            <a:r>
              <a:rPr lang="el-GR" dirty="0" smtClean="0">
                <a:solidFill>
                  <a:srgbClr val="00B050"/>
                </a:solidFill>
              </a:rPr>
              <a:t>πλευρές</a:t>
            </a:r>
            <a:r>
              <a:rPr lang="el-GR" dirty="0">
                <a:solidFill>
                  <a:srgbClr val="00B050"/>
                </a:solidFill>
              </a:rPr>
              <a:t>. Σε περίπτωση </a:t>
            </a:r>
            <a:r>
              <a:rPr lang="el-GR" dirty="0" smtClean="0">
                <a:solidFill>
                  <a:srgbClr val="00B050"/>
                </a:solidFill>
              </a:rPr>
              <a:t>που</a:t>
            </a:r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το </a:t>
            </a:r>
            <a:r>
              <a:rPr lang="el-GR" dirty="0">
                <a:solidFill>
                  <a:srgbClr val="00B050"/>
                </a:solidFill>
              </a:rPr>
              <a:t>εμβόλιο είναι </a:t>
            </a:r>
            <a:r>
              <a:rPr lang="el-GR" dirty="0" smtClean="0">
                <a:solidFill>
                  <a:srgbClr val="00B050"/>
                </a:solidFill>
              </a:rPr>
              <a:t>μεγαλύτερο το </a:t>
            </a:r>
            <a:r>
              <a:rPr lang="el-GR" dirty="0">
                <a:solidFill>
                  <a:srgbClr val="00B050"/>
                </a:solidFill>
              </a:rPr>
              <a:t>κόβουμε με το </a:t>
            </a:r>
            <a:r>
              <a:rPr lang="el-GR" dirty="0" err="1">
                <a:solidFill>
                  <a:srgbClr val="00B050"/>
                </a:solidFill>
              </a:rPr>
              <a:t>εμβολιαστήρι</a:t>
            </a:r>
            <a:r>
              <a:rPr lang="el-GR" dirty="0"/>
              <a:t>. </a:t>
            </a:r>
            <a:endParaRPr lang="el-GR" dirty="0" smtClean="0"/>
          </a:p>
          <a:p>
            <a:pPr>
              <a:buNone/>
            </a:pPr>
            <a:r>
              <a:rPr lang="el-GR" dirty="0">
                <a:solidFill>
                  <a:srgbClr val="7030A0"/>
                </a:solidFill>
              </a:rPr>
              <a:t> </a:t>
            </a:r>
            <a:r>
              <a:rPr lang="el-GR" dirty="0" smtClean="0">
                <a:solidFill>
                  <a:srgbClr val="7030A0"/>
                </a:solidFill>
              </a:rPr>
              <a:t> Στη </a:t>
            </a:r>
            <a:r>
              <a:rPr lang="el-GR" dirty="0">
                <a:solidFill>
                  <a:srgbClr val="7030A0"/>
                </a:solidFill>
              </a:rPr>
              <a:t>συνέχεια </a:t>
            </a:r>
            <a:r>
              <a:rPr lang="el-GR" dirty="0" smtClean="0">
                <a:solidFill>
                  <a:srgbClr val="7030A0"/>
                </a:solidFill>
              </a:rPr>
              <a:t>ακολουθεί το </a:t>
            </a:r>
            <a:r>
              <a:rPr lang="el-GR" dirty="0">
                <a:solidFill>
                  <a:srgbClr val="7030A0"/>
                </a:solidFill>
              </a:rPr>
              <a:t>δέσιμο. Και εδώ, όπως στη περίπτωση </a:t>
            </a:r>
            <a:r>
              <a:rPr lang="el-GR" dirty="0" smtClean="0">
                <a:solidFill>
                  <a:srgbClr val="7030A0"/>
                </a:solidFill>
              </a:rPr>
              <a:t>του</a:t>
            </a:r>
          </a:p>
          <a:p>
            <a:pPr>
              <a:buNone/>
            </a:pPr>
            <a:r>
              <a:rPr lang="el-GR" dirty="0" err="1">
                <a:solidFill>
                  <a:srgbClr val="7030A0"/>
                </a:solidFill>
              </a:rPr>
              <a:t>α</a:t>
            </a:r>
            <a:r>
              <a:rPr lang="el-GR" dirty="0" err="1" smtClean="0">
                <a:solidFill>
                  <a:srgbClr val="7030A0"/>
                </a:solidFill>
              </a:rPr>
              <a:t>σπιδωτού</a:t>
            </a:r>
            <a:r>
              <a:rPr lang="el-GR" dirty="0" smtClean="0">
                <a:solidFill>
                  <a:srgbClr val="7030A0"/>
                </a:solidFill>
              </a:rPr>
              <a:t> ενοφθαλμισμού</a:t>
            </a:r>
            <a:r>
              <a:rPr lang="el-GR" dirty="0">
                <a:solidFill>
                  <a:srgbClr val="7030A0"/>
                </a:solidFill>
              </a:rPr>
              <a:t>, μπορούμε να αφήσουμε στο εμβόλιο </a:t>
            </a:r>
            <a:endParaRPr lang="el-GR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rgbClr val="7030A0"/>
                </a:solidFill>
              </a:rPr>
              <a:t>τμήμα του μίσχου</a:t>
            </a:r>
            <a:r>
              <a:rPr lang="el-GR" dirty="0">
                <a:solidFill>
                  <a:srgbClr val="7030A0"/>
                </a:solidFill>
              </a:rPr>
              <a:t>. Μετά 2-3 εβδομάδες αφαιρείται το </a:t>
            </a:r>
            <a:r>
              <a:rPr lang="el-GR" dirty="0" smtClean="0">
                <a:solidFill>
                  <a:srgbClr val="7030A0"/>
                </a:solidFill>
              </a:rPr>
              <a:t>δέσιμο </a:t>
            </a:r>
            <a:r>
              <a:rPr lang="el-GR" dirty="0">
                <a:solidFill>
                  <a:srgbClr val="7030A0"/>
                </a:solidFill>
              </a:rPr>
              <a:t>με μια </a:t>
            </a:r>
            <a:endParaRPr lang="el-GR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rgbClr val="7030A0"/>
                </a:solidFill>
              </a:rPr>
              <a:t>τομή </a:t>
            </a:r>
            <a:r>
              <a:rPr lang="el-GR" dirty="0">
                <a:solidFill>
                  <a:srgbClr val="7030A0"/>
                </a:solidFill>
              </a:rPr>
              <a:t>μόνο η οποία γίνεται πίσω ακριβώς </a:t>
            </a:r>
            <a:r>
              <a:rPr lang="el-GR" dirty="0" smtClean="0">
                <a:solidFill>
                  <a:srgbClr val="7030A0"/>
                </a:solidFill>
              </a:rPr>
              <a:t>από </a:t>
            </a:r>
            <a:r>
              <a:rPr lang="el-GR" dirty="0">
                <a:solidFill>
                  <a:srgbClr val="7030A0"/>
                </a:solidFill>
              </a:rPr>
              <a:t>τον οφθαλμό</a:t>
            </a:r>
            <a:r>
              <a:rPr lang="el-GR" dirty="0"/>
              <a:t>.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5054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526093"/>
            <a:ext cx="10515600" cy="565087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  </a:t>
            </a:r>
            <a:r>
              <a:rPr lang="el-GR" sz="3000" dirty="0"/>
              <a:t>Παραλλαγή του πλακίτη αποτελεί ο </a:t>
            </a:r>
            <a:r>
              <a:rPr lang="el-GR" sz="3000" b="1" dirty="0"/>
              <a:t>δακτυλιωτός </a:t>
            </a:r>
            <a:r>
              <a:rPr lang="el-GR" sz="3000" b="1" dirty="0" smtClean="0"/>
              <a:t>ενοφθαλμισμός </a:t>
            </a:r>
          </a:p>
          <a:p>
            <a:pPr>
              <a:buNone/>
            </a:pPr>
            <a:r>
              <a:rPr lang="el-GR" sz="3000" dirty="0" smtClean="0">
                <a:solidFill>
                  <a:srgbClr val="FF0000"/>
                </a:solidFill>
              </a:rPr>
              <a:t> Χρησιμοποιείται </a:t>
            </a:r>
            <a:r>
              <a:rPr lang="el-GR" sz="3000" dirty="0">
                <a:solidFill>
                  <a:srgbClr val="FF0000"/>
                </a:solidFill>
              </a:rPr>
              <a:t>κυρίως σε είδη με πλατιά εντεριώνη όπως </a:t>
            </a:r>
            <a:r>
              <a:rPr lang="el-GR" sz="3000" dirty="0" smtClean="0">
                <a:solidFill>
                  <a:srgbClr val="FF0000"/>
                </a:solidFill>
              </a:rPr>
              <a:t>στη Συκιά,</a:t>
            </a:r>
          </a:p>
          <a:p>
            <a:pPr>
              <a:buNone/>
            </a:pPr>
            <a:r>
              <a:rPr lang="el-GR" sz="3000" dirty="0" smtClean="0">
                <a:solidFill>
                  <a:srgbClr val="FF0000"/>
                </a:solidFill>
              </a:rPr>
              <a:t>Καρυδιά, Καστανιά </a:t>
            </a:r>
            <a:r>
              <a:rPr lang="el-GR" sz="3000" dirty="0">
                <a:solidFill>
                  <a:srgbClr val="FF0000"/>
                </a:solidFill>
              </a:rPr>
              <a:t>κ.λπ. Στα </a:t>
            </a:r>
            <a:r>
              <a:rPr lang="el-GR" sz="3000" dirty="0" smtClean="0">
                <a:solidFill>
                  <a:srgbClr val="FF0000"/>
                </a:solidFill>
              </a:rPr>
              <a:t>οπωροφόρα </a:t>
            </a:r>
            <a:r>
              <a:rPr lang="el-GR" sz="3000" dirty="0">
                <a:solidFill>
                  <a:srgbClr val="FF0000"/>
                </a:solidFill>
              </a:rPr>
              <a:t>γίνεται αρχές </a:t>
            </a:r>
            <a:r>
              <a:rPr lang="el-GR" sz="3000" dirty="0" smtClean="0">
                <a:solidFill>
                  <a:srgbClr val="FF0000"/>
                </a:solidFill>
              </a:rPr>
              <a:t>Καλοκαιριού</a:t>
            </a:r>
          </a:p>
          <a:p>
            <a:pPr>
              <a:buNone/>
            </a:pPr>
            <a:r>
              <a:rPr lang="el-GR" sz="3000" dirty="0" smtClean="0">
                <a:solidFill>
                  <a:srgbClr val="FF0000"/>
                </a:solidFill>
              </a:rPr>
              <a:t>ενώ </a:t>
            </a:r>
            <a:r>
              <a:rPr lang="el-GR" sz="3000" dirty="0">
                <a:solidFill>
                  <a:srgbClr val="FF0000"/>
                </a:solidFill>
              </a:rPr>
              <a:t>στο </a:t>
            </a:r>
            <a:r>
              <a:rPr lang="el-GR" sz="3000" dirty="0" smtClean="0">
                <a:solidFill>
                  <a:srgbClr val="FF0000"/>
                </a:solidFill>
              </a:rPr>
              <a:t>Αμπέλι </a:t>
            </a:r>
            <a:r>
              <a:rPr lang="el-GR" sz="3000" dirty="0">
                <a:solidFill>
                  <a:srgbClr val="FF0000"/>
                </a:solidFill>
              </a:rPr>
              <a:t>κατά </a:t>
            </a:r>
            <a:r>
              <a:rPr lang="el-GR" sz="3000" dirty="0" smtClean="0">
                <a:solidFill>
                  <a:srgbClr val="FF0000"/>
                </a:solidFill>
              </a:rPr>
              <a:t>προτίμηση </a:t>
            </a:r>
            <a:r>
              <a:rPr lang="el-GR" sz="3000" dirty="0">
                <a:solidFill>
                  <a:srgbClr val="FF0000"/>
                </a:solidFill>
              </a:rPr>
              <a:t>τον Αύγουστο. </a:t>
            </a:r>
          </a:p>
          <a:p>
            <a:pPr>
              <a:buNone/>
            </a:pPr>
            <a:r>
              <a:rPr lang="el-GR" sz="3000" dirty="0" smtClean="0">
                <a:solidFill>
                  <a:srgbClr val="0070C0"/>
                </a:solidFill>
              </a:rPr>
              <a:t> Στον </a:t>
            </a:r>
            <a:r>
              <a:rPr lang="el-GR" sz="3000" dirty="0">
                <a:solidFill>
                  <a:srgbClr val="0070C0"/>
                </a:solidFill>
              </a:rPr>
              <a:t>εμβολιοφόρο βλαστό γίνονται δυο τομές 1-1,5 </a:t>
            </a:r>
            <a:r>
              <a:rPr lang="el-GR" sz="3000" dirty="0" err="1">
                <a:solidFill>
                  <a:srgbClr val="0070C0"/>
                </a:solidFill>
              </a:rPr>
              <a:t>cm</a:t>
            </a:r>
            <a:r>
              <a:rPr lang="el-GR" sz="3000" dirty="0">
                <a:solidFill>
                  <a:srgbClr val="0070C0"/>
                </a:solidFill>
              </a:rPr>
              <a:t> </a:t>
            </a:r>
            <a:r>
              <a:rPr lang="el-GR" sz="3000" dirty="0" smtClean="0">
                <a:solidFill>
                  <a:srgbClr val="0070C0"/>
                </a:solidFill>
              </a:rPr>
              <a:t>πάνω </a:t>
            </a:r>
            <a:r>
              <a:rPr lang="el-GR" sz="3000" dirty="0">
                <a:solidFill>
                  <a:srgbClr val="0070C0"/>
                </a:solidFill>
              </a:rPr>
              <a:t>και </a:t>
            </a:r>
            <a:r>
              <a:rPr lang="el-GR" sz="3000" dirty="0" smtClean="0">
                <a:solidFill>
                  <a:srgbClr val="0070C0"/>
                </a:solidFill>
              </a:rPr>
              <a:t>κάτω</a:t>
            </a:r>
          </a:p>
          <a:p>
            <a:pPr>
              <a:buNone/>
            </a:pPr>
            <a:r>
              <a:rPr lang="el-GR" sz="3000" dirty="0" smtClean="0">
                <a:solidFill>
                  <a:srgbClr val="0070C0"/>
                </a:solidFill>
              </a:rPr>
              <a:t>από </a:t>
            </a:r>
            <a:r>
              <a:rPr lang="el-GR" sz="3000" dirty="0">
                <a:solidFill>
                  <a:srgbClr val="0070C0"/>
                </a:solidFill>
              </a:rPr>
              <a:t>το μάτι αντίστοιχα, σε ολόκληρη την </a:t>
            </a:r>
            <a:r>
              <a:rPr lang="el-GR" sz="3000" dirty="0" smtClean="0">
                <a:solidFill>
                  <a:srgbClr val="0070C0"/>
                </a:solidFill>
              </a:rPr>
              <a:t>περιφέρεια </a:t>
            </a:r>
            <a:r>
              <a:rPr lang="el-GR" sz="3000" dirty="0">
                <a:solidFill>
                  <a:srgbClr val="0070C0"/>
                </a:solidFill>
              </a:rPr>
              <a:t>του βλαστού. </a:t>
            </a:r>
            <a:r>
              <a:rPr lang="el-GR" sz="3000" dirty="0" smtClean="0">
                <a:solidFill>
                  <a:srgbClr val="0070C0"/>
                </a:solidFill>
              </a:rPr>
              <a:t>Κα-</a:t>
            </a:r>
          </a:p>
          <a:p>
            <a:pPr>
              <a:buNone/>
            </a:pPr>
            <a:r>
              <a:rPr lang="el-GR" sz="3000" dirty="0" err="1" smtClean="0">
                <a:solidFill>
                  <a:srgbClr val="0070C0"/>
                </a:solidFill>
              </a:rPr>
              <a:t>τόπιν</a:t>
            </a:r>
            <a:r>
              <a:rPr lang="el-GR" sz="3000" dirty="0" smtClean="0">
                <a:solidFill>
                  <a:srgbClr val="0070C0"/>
                </a:solidFill>
              </a:rPr>
              <a:t> </a:t>
            </a:r>
            <a:r>
              <a:rPr lang="el-GR" sz="3000" dirty="0">
                <a:solidFill>
                  <a:srgbClr val="0070C0"/>
                </a:solidFill>
              </a:rPr>
              <a:t>γίνεται μία χαραγή παράλληλα </a:t>
            </a:r>
            <a:r>
              <a:rPr lang="el-GR" sz="3000" dirty="0" smtClean="0">
                <a:solidFill>
                  <a:srgbClr val="0070C0"/>
                </a:solidFill>
              </a:rPr>
              <a:t>στον </a:t>
            </a:r>
            <a:r>
              <a:rPr lang="el-GR" sz="3000" dirty="0">
                <a:solidFill>
                  <a:srgbClr val="0070C0"/>
                </a:solidFill>
              </a:rPr>
              <a:t>άξονα του βλαστού η </a:t>
            </a:r>
            <a:r>
              <a:rPr lang="el-GR" sz="3000" dirty="0" smtClean="0">
                <a:solidFill>
                  <a:srgbClr val="0070C0"/>
                </a:solidFill>
              </a:rPr>
              <a:t>οποία</a:t>
            </a:r>
          </a:p>
          <a:p>
            <a:pPr>
              <a:buNone/>
            </a:pPr>
            <a:r>
              <a:rPr lang="el-GR" sz="3000" dirty="0" smtClean="0">
                <a:solidFill>
                  <a:srgbClr val="0070C0"/>
                </a:solidFill>
              </a:rPr>
              <a:t>ενώνει </a:t>
            </a:r>
            <a:r>
              <a:rPr lang="el-GR" sz="3000" dirty="0">
                <a:solidFill>
                  <a:srgbClr val="0070C0"/>
                </a:solidFill>
              </a:rPr>
              <a:t>τις δυο τομές. </a:t>
            </a:r>
            <a:r>
              <a:rPr lang="el-GR" sz="3000" dirty="0" smtClean="0">
                <a:solidFill>
                  <a:srgbClr val="0070C0"/>
                </a:solidFill>
              </a:rPr>
              <a:t>Το </a:t>
            </a:r>
            <a:r>
              <a:rPr lang="el-GR" sz="3000" dirty="0">
                <a:solidFill>
                  <a:srgbClr val="0070C0"/>
                </a:solidFill>
              </a:rPr>
              <a:t>βάθος των τομών πρέπει να είναι όσο και </a:t>
            </a:r>
            <a:r>
              <a:rPr lang="el-GR" sz="3000" dirty="0" smtClean="0">
                <a:solidFill>
                  <a:srgbClr val="0070C0"/>
                </a:solidFill>
              </a:rPr>
              <a:t>του</a:t>
            </a:r>
          </a:p>
          <a:p>
            <a:pPr>
              <a:buNone/>
            </a:pPr>
            <a:r>
              <a:rPr lang="el-GR" sz="3000" dirty="0" smtClean="0">
                <a:solidFill>
                  <a:srgbClr val="0070C0"/>
                </a:solidFill>
              </a:rPr>
              <a:t>φλοιού</a:t>
            </a:r>
            <a:r>
              <a:rPr lang="el-GR" sz="3000" dirty="0">
                <a:solidFill>
                  <a:srgbClr val="0070C0"/>
                </a:solidFill>
              </a:rPr>
              <a:t>. </a:t>
            </a:r>
            <a:r>
              <a:rPr lang="el-GR" sz="3000" dirty="0" smtClean="0">
                <a:solidFill>
                  <a:srgbClr val="0070C0"/>
                </a:solidFill>
              </a:rPr>
              <a:t>Στη </a:t>
            </a:r>
            <a:r>
              <a:rPr lang="el-GR" sz="3000" dirty="0">
                <a:solidFill>
                  <a:srgbClr val="0070C0"/>
                </a:solidFill>
              </a:rPr>
              <a:t>συνέχεια ο δακτύλιος αυτός αποκολλάται. </a:t>
            </a:r>
            <a:endParaRPr lang="el-GR" sz="30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l-GR" sz="3000" dirty="0">
                <a:solidFill>
                  <a:srgbClr val="0070C0"/>
                </a:solidFill>
              </a:rPr>
              <a:t> </a:t>
            </a:r>
            <a:r>
              <a:rPr lang="el-GR" sz="3000" dirty="0">
                <a:solidFill>
                  <a:srgbClr val="C00000"/>
                </a:solidFill>
              </a:rPr>
              <a:t>Στο υποκείμενο, που φροντίζουμε να είναι </a:t>
            </a:r>
            <a:r>
              <a:rPr lang="el-GR" sz="3000" dirty="0" err="1" smtClean="0">
                <a:solidFill>
                  <a:srgbClr val="C00000"/>
                </a:solidFill>
              </a:rPr>
              <a:t>ισόπαχο</a:t>
            </a:r>
            <a:r>
              <a:rPr lang="el-GR" sz="3000" dirty="0">
                <a:solidFill>
                  <a:srgbClr val="C00000"/>
                </a:solidFill>
              </a:rPr>
              <a:t>, αφαιρείται ένας </a:t>
            </a:r>
            <a:endParaRPr lang="el-GR" sz="3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l-GR" sz="3000" dirty="0" smtClean="0">
                <a:solidFill>
                  <a:srgbClr val="C00000"/>
                </a:solidFill>
              </a:rPr>
              <a:t>όμοιος </a:t>
            </a:r>
            <a:r>
              <a:rPr lang="el-GR" sz="3000" dirty="0">
                <a:solidFill>
                  <a:srgbClr val="C00000"/>
                </a:solidFill>
              </a:rPr>
              <a:t>δακτύλιος φλοιού, </a:t>
            </a:r>
            <a:r>
              <a:rPr lang="el-GR" sz="3000" dirty="0" smtClean="0">
                <a:solidFill>
                  <a:srgbClr val="C00000"/>
                </a:solidFill>
              </a:rPr>
              <a:t>κατά τον </a:t>
            </a:r>
            <a:r>
              <a:rPr lang="el-GR" sz="3000" dirty="0">
                <a:solidFill>
                  <a:srgbClr val="C00000"/>
                </a:solidFill>
              </a:rPr>
              <a:t>ίδιο τρόπο, λίγα εκατοστά πάνω </a:t>
            </a:r>
            <a:endParaRPr lang="el-GR" sz="3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l-GR" sz="3000" dirty="0">
                <a:solidFill>
                  <a:srgbClr val="C00000"/>
                </a:solidFill>
              </a:rPr>
              <a:t>α</a:t>
            </a:r>
            <a:r>
              <a:rPr lang="el-GR" sz="3000" dirty="0" smtClean="0">
                <a:solidFill>
                  <a:srgbClr val="C00000"/>
                </a:solidFill>
              </a:rPr>
              <a:t>πό το λαιμό του </a:t>
            </a:r>
            <a:r>
              <a:rPr lang="el-GR" sz="3000" dirty="0">
                <a:solidFill>
                  <a:srgbClr val="C00000"/>
                </a:solidFill>
              </a:rPr>
              <a:t>δενδρυλλίου.</a:t>
            </a:r>
            <a:endParaRPr lang="el-GR" sz="3000" dirty="0">
              <a:solidFill>
                <a:srgbClr val="0070C0"/>
              </a:solidFill>
            </a:endParaRPr>
          </a:p>
          <a:p>
            <a:pPr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845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588723"/>
            <a:ext cx="10515600" cy="558824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945" y="237995"/>
            <a:ext cx="1415441" cy="539031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251" y="1366643"/>
            <a:ext cx="1787497" cy="341660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201" y="338203"/>
            <a:ext cx="1657881" cy="5386192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4722312" y="5812077"/>
            <a:ext cx="38705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 smtClean="0"/>
              <a:t>Δακτυλιωτός  </a:t>
            </a:r>
            <a:r>
              <a:rPr lang="el-GR" sz="2200" dirty="0"/>
              <a:t>ενοφθαλμισμός. </a:t>
            </a:r>
          </a:p>
        </p:txBody>
      </p:sp>
    </p:spTree>
    <p:extLst>
      <p:ext uri="{BB962C8B-B14F-4D97-AF65-F5344CB8AC3E}">
        <p14:creationId xmlns:p14="http://schemas.microsoft.com/office/powerpoint/2010/main" val="4477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475989"/>
            <a:ext cx="10515600" cy="5700974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solidFill>
                  <a:srgbClr val="C00000"/>
                </a:solidFill>
              </a:rPr>
              <a:t>  Ακολουθεί </a:t>
            </a:r>
            <a:r>
              <a:rPr lang="el-GR" dirty="0">
                <a:solidFill>
                  <a:srgbClr val="C00000"/>
                </a:solidFill>
              </a:rPr>
              <a:t>η τοποθέτηση </a:t>
            </a:r>
            <a:r>
              <a:rPr lang="el-GR" dirty="0" smtClean="0">
                <a:solidFill>
                  <a:srgbClr val="C00000"/>
                </a:solidFill>
              </a:rPr>
              <a:t>του εμβολίου </a:t>
            </a:r>
            <a:r>
              <a:rPr lang="el-GR" dirty="0">
                <a:solidFill>
                  <a:srgbClr val="C00000"/>
                </a:solidFill>
              </a:rPr>
              <a:t>και η πρόσδεση με ράφια ή </a:t>
            </a:r>
            <a:endParaRPr lang="el-G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rgbClr val="C00000"/>
                </a:solidFill>
              </a:rPr>
              <a:t>με κόλλα εμβολιασμού</a:t>
            </a:r>
            <a:r>
              <a:rPr lang="el-GR" dirty="0">
                <a:solidFill>
                  <a:srgbClr val="C00000"/>
                </a:solidFill>
              </a:rPr>
              <a:t>. 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>
                <a:solidFill>
                  <a:srgbClr val="00B050"/>
                </a:solidFill>
              </a:rPr>
              <a:t>Επειδή αφαιρούμε πλήρη δακτύλιο φλοιού το </a:t>
            </a:r>
            <a:r>
              <a:rPr lang="el-GR" dirty="0" smtClean="0">
                <a:solidFill>
                  <a:srgbClr val="00B050"/>
                </a:solidFill>
              </a:rPr>
              <a:t>υποκείμενο </a:t>
            </a:r>
            <a:r>
              <a:rPr lang="el-GR" dirty="0">
                <a:solidFill>
                  <a:srgbClr val="00B050"/>
                </a:solidFill>
              </a:rPr>
              <a:t>πάνω </a:t>
            </a:r>
            <a:r>
              <a:rPr lang="el-GR" dirty="0" smtClean="0">
                <a:solidFill>
                  <a:srgbClr val="00B050"/>
                </a:solidFill>
              </a:rPr>
              <a:t>από</a:t>
            </a:r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το </a:t>
            </a:r>
            <a:r>
              <a:rPr lang="el-GR" dirty="0">
                <a:solidFill>
                  <a:srgbClr val="00B050"/>
                </a:solidFill>
              </a:rPr>
              <a:t>σημείο εμβολιασμού </a:t>
            </a:r>
            <a:r>
              <a:rPr lang="el-GR" dirty="0" smtClean="0">
                <a:solidFill>
                  <a:srgbClr val="00B050"/>
                </a:solidFill>
              </a:rPr>
              <a:t>ξηραίνεται</a:t>
            </a:r>
            <a:r>
              <a:rPr lang="el-GR" dirty="0">
                <a:solidFill>
                  <a:srgbClr val="00B050"/>
                </a:solidFill>
              </a:rPr>
              <a:t>, αν αποτύχει ο εμβολιασμός. Γι’ </a:t>
            </a:r>
            <a:endParaRPr lang="el-GR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αυτό </a:t>
            </a:r>
            <a:r>
              <a:rPr lang="el-GR" dirty="0">
                <a:solidFill>
                  <a:srgbClr val="00B050"/>
                </a:solidFill>
              </a:rPr>
              <a:t>το λόγο </a:t>
            </a:r>
            <a:r>
              <a:rPr lang="el-GR" dirty="0" smtClean="0">
                <a:solidFill>
                  <a:srgbClr val="00B050"/>
                </a:solidFill>
              </a:rPr>
              <a:t>μπορούμε </a:t>
            </a:r>
            <a:r>
              <a:rPr lang="el-GR" dirty="0">
                <a:solidFill>
                  <a:srgbClr val="00B050"/>
                </a:solidFill>
              </a:rPr>
              <a:t>να αφήσουμε μια στενή λωρίδα φλοιού </a:t>
            </a:r>
            <a:r>
              <a:rPr lang="el-GR" dirty="0" smtClean="0">
                <a:solidFill>
                  <a:srgbClr val="00B050"/>
                </a:solidFill>
              </a:rPr>
              <a:t>στο</a:t>
            </a:r>
            <a:endParaRPr lang="el-GR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υποκείμενο </a:t>
            </a:r>
            <a:r>
              <a:rPr lang="el-GR" dirty="0">
                <a:solidFill>
                  <a:srgbClr val="00B050"/>
                </a:solidFill>
              </a:rPr>
              <a:t>που να συνδέει το πάνω με το </a:t>
            </a:r>
            <a:r>
              <a:rPr lang="el-GR" dirty="0" smtClean="0">
                <a:solidFill>
                  <a:srgbClr val="00B050"/>
                </a:solidFill>
              </a:rPr>
              <a:t>κάτω μέρος </a:t>
            </a:r>
            <a:r>
              <a:rPr lang="el-GR" dirty="0">
                <a:solidFill>
                  <a:srgbClr val="00B050"/>
                </a:solidFill>
              </a:rPr>
              <a:t>του </a:t>
            </a:r>
            <a:r>
              <a:rPr lang="el-GR" dirty="0" smtClean="0">
                <a:solidFill>
                  <a:srgbClr val="00B050"/>
                </a:solidFill>
              </a:rPr>
              <a:t>υποκειμέ-</a:t>
            </a:r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νου </a:t>
            </a:r>
            <a:r>
              <a:rPr lang="el-GR" dirty="0">
                <a:solidFill>
                  <a:srgbClr val="00B050"/>
                </a:solidFill>
              </a:rPr>
              <a:t>και έτσι να μπορούν να </a:t>
            </a:r>
            <a:r>
              <a:rPr lang="el-GR" dirty="0" smtClean="0">
                <a:solidFill>
                  <a:srgbClr val="00B050"/>
                </a:solidFill>
              </a:rPr>
              <a:t>κυκλοφορούν </a:t>
            </a:r>
            <a:r>
              <a:rPr lang="el-GR" dirty="0">
                <a:solidFill>
                  <a:srgbClr val="00B050"/>
                </a:solidFill>
              </a:rPr>
              <a:t>οι χυμοί.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6554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199" y="663878"/>
            <a:ext cx="10598063" cy="57744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 </a:t>
            </a:r>
            <a:r>
              <a:rPr lang="el-GR" dirty="0" smtClean="0">
                <a:solidFill>
                  <a:srgbClr val="7030A0"/>
                </a:solidFill>
              </a:rPr>
              <a:t>Κατά την εκτέλεση των ενοφθαλμισμών προσέχουμε να μην αφυδα-</a:t>
            </a:r>
          </a:p>
          <a:p>
            <a:pPr>
              <a:buNone/>
            </a:pPr>
            <a:r>
              <a:rPr lang="el-GR" dirty="0" smtClean="0">
                <a:solidFill>
                  <a:srgbClr val="7030A0"/>
                </a:solidFill>
              </a:rPr>
              <a:t>τωθούν οι εμβολιοφόροι βλαστοί. Καλό είναι, αν είναι δυνατόν, να </a:t>
            </a:r>
          </a:p>
          <a:p>
            <a:pPr>
              <a:buNone/>
            </a:pPr>
            <a:r>
              <a:rPr lang="el-GR" dirty="0" smtClean="0">
                <a:solidFill>
                  <a:srgbClr val="7030A0"/>
                </a:solidFill>
              </a:rPr>
              <a:t>χρησιμοποιούνται αμέσως μετά την κοπή τους. Εάν δε γίνει αμέσως ο</a:t>
            </a:r>
          </a:p>
          <a:p>
            <a:pPr>
              <a:buNone/>
            </a:pPr>
            <a:r>
              <a:rPr lang="el-GR" dirty="0" smtClean="0">
                <a:solidFill>
                  <a:srgbClr val="7030A0"/>
                </a:solidFill>
              </a:rPr>
              <a:t>ενοφθαλμισμός, οι βλαστοί εμβολιοληψίας μπορούν να διατηρηθούν</a:t>
            </a:r>
          </a:p>
          <a:p>
            <a:pPr>
              <a:buNone/>
            </a:pPr>
            <a:r>
              <a:rPr lang="el-GR" dirty="0" smtClean="0">
                <a:solidFill>
                  <a:srgbClr val="7030A0"/>
                </a:solidFill>
              </a:rPr>
              <a:t>σε δροσερό και υγρό μέρος. Εάν οι ενοφθαλμισμοί γίνουν Απρίλιο – </a:t>
            </a:r>
          </a:p>
          <a:p>
            <a:pPr>
              <a:buNone/>
            </a:pPr>
            <a:r>
              <a:rPr lang="el-GR" dirty="0" smtClean="0">
                <a:solidFill>
                  <a:srgbClr val="7030A0"/>
                </a:solidFill>
              </a:rPr>
              <a:t>Μάιο, τότε τα εμβόλια λαμβάνονται από ξύλο ενός έτους</a:t>
            </a:r>
            <a:r>
              <a:rPr lang="el-GR" dirty="0" smtClean="0"/>
              <a:t>. </a:t>
            </a:r>
            <a:r>
              <a:rPr lang="el-GR" dirty="0" smtClean="0">
                <a:solidFill>
                  <a:srgbClr val="00B050"/>
                </a:solidFill>
              </a:rPr>
              <a:t>Οι εμβολιο-</a:t>
            </a:r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φόροι βλαστοί, για τα αείφυλλα οπωροφόρα κόβονται εάν είναι δυνα-</a:t>
            </a:r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τόν την ίδια μέρα του εμβολιασμού, για να μην αφυδατωθούν λόγω </a:t>
            </a:r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διαπνοής</a:t>
            </a:r>
            <a:r>
              <a:rPr lang="el-GR" dirty="0" smtClean="0"/>
              <a:t>. </a:t>
            </a:r>
            <a:r>
              <a:rPr lang="el-GR" dirty="0" smtClean="0">
                <a:solidFill>
                  <a:srgbClr val="FF0000"/>
                </a:solidFill>
              </a:rPr>
              <a:t>Για τα φυλλοβόλα οι εμβολιοφόροι βλαστοί κόβονται κατά 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την περίοδο του λήθαργου και συγκεκριμένα τον Ιανουάριο – Φεβρου-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άριο έτσι ώστε να έχουν ικανοποιήσει τις ανάγκες τους σε χειμερινό </a:t>
            </a:r>
          </a:p>
          <a:p>
            <a:pPr>
              <a:buNone/>
            </a:pPr>
            <a:r>
              <a:rPr lang="el-GR" dirty="0">
                <a:solidFill>
                  <a:srgbClr val="FF0000"/>
                </a:solidFill>
              </a:rPr>
              <a:t>ψ</a:t>
            </a:r>
            <a:r>
              <a:rPr lang="el-GR" dirty="0" smtClean="0">
                <a:solidFill>
                  <a:srgbClr val="FF0000"/>
                </a:solidFill>
              </a:rPr>
              <a:t>ύχος και να μην έχουν αρχίσει οι οφθαλμοί να ¨φουσκώνουν¨.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76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1353" y="237995"/>
            <a:ext cx="10897644" cy="637574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Στη συνέχεια διατηρούνται σε υγρό και ψυχρό μέρος (2 – 5</a:t>
            </a:r>
            <a:r>
              <a:rPr lang="el-GR" baseline="30000" dirty="0" smtClean="0">
                <a:solidFill>
                  <a:srgbClr val="FF0000"/>
                </a:solidFill>
              </a:rPr>
              <a:t>Ο </a:t>
            </a:r>
            <a:r>
              <a:rPr lang="el-GR" dirty="0" smtClean="0">
                <a:solidFill>
                  <a:srgbClr val="FF0000"/>
                </a:solidFill>
              </a:rPr>
              <a:t>C) έτσι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ώστε να μην αφυδατωθούν και κατά την εποχή του ενοφθαλμισμού 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όπου το υποκείμενο αρχίζει να βλαστάνει οι οφθαλμοί των εμβολιο-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φόρων βλαστών να βρίσκονται ακόμη σε κατάσταση λήθαργου (όπως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αναφέρθηκε και </a:t>
            </a:r>
            <a:r>
              <a:rPr lang="el-GR" dirty="0" err="1" smtClean="0">
                <a:solidFill>
                  <a:srgbClr val="FF0000"/>
                </a:solidFill>
              </a:rPr>
              <a:t>ενωρίτερα</a:t>
            </a:r>
            <a:r>
              <a:rPr lang="el-GR" dirty="0" smtClean="0">
                <a:solidFill>
                  <a:srgbClr val="FF0000"/>
                </a:solidFill>
              </a:rPr>
              <a:t> να βρίσκονται σε οψιμότερη κατάσταση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βλάστησης από το υποκείμενο). Μερικές ημέρες πριν γίνει ο </a:t>
            </a:r>
            <a:r>
              <a:rPr lang="el-GR" dirty="0" err="1" smtClean="0">
                <a:solidFill>
                  <a:srgbClr val="FF0000"/>
                </a:solidFill>
              </a:rPr>
              <a:t>ενοφθαλ</a:t>
            </a:r>
            <a:r>
              <a:rPr lang="el-GR" dirty="0" smtClean="0">
                <a:solidFill>
                  <a:srgbClr val="FF0000"/>
                </a:solidFill>
              </a:rPr>
              <a:t>-</a:t>
            </a:r>
          </a:p>
          <a:p>
            <a:pPr>
              <a:buNone/>
            </a:pPr>
            <a:r>
              <a:rPr lang="el-GR" dirty="0" err="1" smtClean="0">
                <a:solidFill>
                  <a:srgbClr val="FF0000"/>
                </a:solidFill>
              </a:rPr>
              <a:t>μισμός</a:t>
            </a:r>
            <a:r>
              <a:rPr lang="el-GR" dirty="0" smtClean="0">
                <a:solidFill>
                  <a:srgbClr val="FF0000"/>
                </a:solidFill>
              </a:rPr>
              <a:t>, οι εμβολιοφόροι βλαστοί πρέπει να μεταφέρονται σε </a:t>
            </a:r>
            <a:r>
              <a:rPr lang="el-GR" dirty="0" err="1" smtClean="0">
                <a:solidFill>
                  <a:srgbClr val="FF0000"/>
                </a:solidFill>
              </a:rPr>
              <a:t>θερμο</a:t>
            </a:r>
            <a:r>
              <a:rPr lang="el-GR" dirty="0" smtClean="0">
                <a:solidFill>
                  <a:srgbClr val="FF0000"/>
                </a:solidFill>
              </a:rPr>
              <a:t>-</a:t>
            </a:r>
          </a:p>
          <a:p>
            <a:pPr>
              <a:buNone/>
            </a:pPr>
            <a:r>
              <a:rPr lang="el-GR" dirty="0" err="1" smtClean="0">
                <a:solidFill>
                  <a:srgbClr val="FF0000"/>
                </a:solidFill>
              </a:rPr>
              <a:t>κρασία</a:t>
            </a:r>
            <a:r>
              <a:rPr lang="el-GR" dirty="0" smtClean="0">
                <a:solidFill>
                  <a:srgbClr val="FF0000"/>
                </a:solidFill>
              </a:rPr>
              <a:t> δωματίου και η βάση τους να τοποθετείται στο νερό ώστε να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επιταχυνθεί το ″σήκωμα″ του φλοιού</a:t>
            </a:r>
            <a:r>
              <a:rPr lang="el-GR" dirty="0" smtClean="0"/>
              <a:t>. 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>
                <a:solidFill>
                  <a:srgbClr val="00B050"/>
                </a:solidFill>
              </a:rPr>
              <a:t>Στους ενοφθαλμισμούς του Απριλίου – Μαΐου ο οφθαλμός του εμβολί-</a:t>
            </a:r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ου (δηλαδή το εμβόλιο) θα βλαστήσει μέσα σε 3-4 εβδομάδες. Έτσι, τα</a:t>
            </a:r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εμβολιασμένα δενδρύλλια θα μπορούν να διατεθούν στην αγορά το</a:t>
            </a:r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φθινόπωρο του ιδίου χρόνου.</a:t>
            </a: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8776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551145"/>
            <a:ext cx="10515600" cy="5625818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</a:t>
            </a:r>
            <a:r>
              <a:rPr lang="el-GR" dirty="0" smtClean="0">
                <a:solidFill>
                  <a:srgbClr val="00B050"/>
                </a:solidFill>
              </a:rPr>
              <a:t>Οι ενοφθαλμισμοί που γίνονται τέλη Αυγούστου – αρχές Σεπτεμβρί-</a:t>
            </a:r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ου γίνονται με κοιμώμενους οφθαλμούς που λαμβάνονται από βλα-</a:t>
            </a:r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στούς της τρέχουσας βλάστησης, αρκεί να έχουν ωριμάσει αρκετά.  </a:t>
            </a:r>
          </a:p>
          <a:p>
            <a:pPr>
              <a:buNone/>
            </a:pPr>
            <a:r>
              <a:rPr lang="el-GR" dirty="0">
                <a:solidFill>
                  <a:srgbClr val="00B050"/>
                </a:solidFill>
              </a:rPr>
              <a:t> </a:t>
            </a:r>
            <a:r>
              <a:rPr lang="el-GR" dirty="0" smtClean="0">
                <a:solidFill>
                  <a:srgbClr val="00B050"/>
                </a:solidFill>
              </a:rPr>
              <a:t>Αυτοί οι οφθαλμοί θα βλαστήσουν την επομένη </a:t>
            </a:r>
            <a:r>
              <a:rPr lang="el-GR" dirty="0">
                <a:solidFill>
                  <a:srgbClr val="00B050"/>
                </a:solidFill>
              </a:rPr>
              <a:t>Ά</a:t>
            </a:r>
            <a:r>
              <a:rPr lang="el-GR" dirty="0" smtClean="0">
                <a:solidFill>
                  <a:srgbClr val="00B050"/>
                </a:solidFill>
              </a:rPr>
              <a:t>νοιξη</a:t>
            </a:r>
            <a:r>
              <a:rPr lang="el-GR" dirty="0" smtClean="0"/>
              <a:t>. Παράδειγμα</a:t>
            </a:r>
          </a:p>
          <a:p>
            <a:pPr>
              <a:buNone/>
            </a:pPr>
            <a:r>
              <a:rPr lang="el-GR" dirty="0" smtClean="0"/>
              <a:t>του προαναφερθέντος ενοφθαλμισμού είναι ο Ημιμαγιόρκιος στην </a:t>
            </a:r>
          </a:p>
          <a:p>
            <a:pPr>
              <a:buNone/>
            </a:pPr>
            <a:r>
              <a:rPr lang="el-GR" dirty="0" smtClean="0"/>
              <a:t>Άμπελο.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188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551145"/>
            <a:ext cx="10515600" cy="562581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dirty="0" smtClean="0"/>
              <a:t> </a:t>
            </a:r>
            <a:r>
              <a:rPr lang="el-GR" sz="3000" b="1" dirty="0" smtClean="0"/>
              <a:t>Ασπιδωτός ή ενοφθαλμισμός με όρθιο Τ </a:t>
            </a:r>
          </a:p>
          <a:p>
            <a:pPr>
              <a:buNone/>
            </a:pPr>
            <a:r>
              <a:rPr lang="el-GR" sz="3000" dirty="0" smtClean="0"/>
              <a:t> </a:t>
            </a:r>
            <a:r>
              <a:rPr lang="el-GR" sz="3000" dirty="0" smtClean="0">
                <a:solidFill>
                  <a:srgbClr val="FF0000"/>
                </a:solidFill>
              </a:rPr>
              <a:t>Είναι ο απλούστερος, ο </a:t>
            </a:r>
            <a:r>
              <a:rPr lang="el-GR" sz="3000" dirty="0" err="1" smtClean="0">
                <a:solidFill>
                  <a:srgbClr val="FF0000"/>
                </a:solidFill>
              </a:rPr>
              <a:t>ευκολώτερος</a:t>
            </a:r>
            <a:r>
              <a:rPr lang="el-GR" sz="3000" dirty="0" smtClean="0">
                <a:solidFill>
                  <a:srgbClr val="FF0000"/>
                </a:solidFill>
              </a:rPr>
              <a:t> και ο πιο διαδεδομένος ενοφθαλμι-</a:t>
            </a:r>
          </a:p>
          <a:p>
            <a:pPr>
              <a:buNone/>
            </a:pPr>
            <a:r>
              <a:rPr lang="el-GR" sz="3000" dirty="0" smtClean="0">
                <a:solidFill>
                  <a:srgbClr val="FF0000"/>
                </a:solidFill>
              </a:rPr>
              <a:t>σμός που γίνεται από τους </a:t>
            </a:r>
            <a:r>
              <a:rPr lang="el-GR" sz="3000" dirty="0" err="1" smtClean="0">
                <a:solidFill>
                  <a:srgbClr val="FF0000"/>
                </a:solidFill>
              </a:rPr>
              <a:t>φυτωριούχους</a:t>
            </a:r>
            <a:r>
              <a:rPr lang="el-GR" sz="3000" dirty="0" smtClean="0">
                <a:solidFill>
                  <a:srgbClr val="FF0000"/>
                </a:solidFill>
              </a:rPr>
              <a:t> σε νεαρά δενδρύλλια υποκειμέ-</a:t>
            </a:r>
          </a:p>
          <a:p>
            <a:pPr>
              <a:buNone/>
            </a:pPr>
            <a:r>
              <a:rPr lang="el-GR" sz="3000" dirty="0" err="1" smtClean="0">
                <a:solidFill>
                  <a:srgbClr val="FF0000"/>
                </a:solidFill>
              </a:rPr>
              <a:t>νων</a:t>
            </a:r>
            <a:r>
              <a:rPr lang="el-GR" sz="3000" dirty="0" smtClean="0">
                <a:solidFill>
                  <a:srgbClr val="FF0000"/>
                </a:solidFill>
              </a:rPr>
              <a:t>. Τα δενδρύλλια που προορίζονται για εμβολιασμό μονοβεργίζονται , </a:t>
            </a:r>
          </a:p>
          <a:p>
            <a:pPr>
              <a:buNone/>
            </a:pPr>
            <a:r>
              <a:rPr lang="el-GR" sz="3000" dirty="0" smtClean="0">
                <a:solidFill>
                  <a:srgbClr val="FF0000"/>
                </a:solidFill>
              </a:rPr>
              <a:t>δηλαδή αφαιρούνται όλοι οι πλάγιοι οφθαλμοί μέχρι ύψους 30 </a:t>
            </a:r>
            <a:r>
              <a:rPr lang="el-GR" sz="3000" dirty="0" err="1" smtClean="0">
                <a:solidFill>
                  <a:srgbClr val="FF0000"/>
                </a:solidFill>
              </a:rPr>
              <a:t>cm</a:t>
            </a:r>
            <a:r>
              <a:rPr lang="el-GR" sz="3000" dirty="0" smtClean="0">
                <a:solidFill>
                  <a:srgbClr val="FF0000"/>
                </a:solidFill>
              </a:rPr>
              <a:t> από το </a:t>
            </a:r>
          </a:p>
          <a:p>
            <a:pPr>
              <a:buNone/>
            </a:pPr>
            <a:r>
              <a:rPr lang="el-GR" sz="3000" dirty="0" smtClean="0">
                <a:solidFill>
                  <a:srgbClr val="FF0000"/>
                </a:solidFill>
              </a:rPr>
              <a:t>έδαφος</a:t>
            </a:r>
            <a:r>
              <a:rPr lang="el-GR" sz="3000" dirty="0" smtClean="0"/>
              <a:t>.</a:t>
            </a:r>
          </a:p>
          <a:p>
            <a:pPr>
              <a:buNone/>
            </a:pPr>
            <a:r>
              <a:rPr lang="el-GR" sz="3000" dirty="0" smtClean="0"/>
              <a:t> </a:t>
            </a:r>
            <a:r>
              <a:rPr lang="el-GR" sz="3000" dirty="0" smtClean="0">
                <a:solidFill>
                  <a:srgbClr val="00B050"/>
                </a:solidFill>
              </a:rPr>
              <a:t>Εάν έχουν πλευρικούς βλαστούς κορυφολογούνται , εκτός απ’ αυτόν της </a:t>
            </a:r>
          </a:p>
          <a:p>
            <a:pPr>
              <a:buNone/>
            </a:pPr>
            <a:r>
              <a:rPr lang="el-GR" sz="3000" dirty="0" smtClean="0">
                <a:solidFill>
                  <a:srgbClr val="00B050"/>
                </a:solidFill>
              </a:rPr>
              <a:t>κορυφής, για να δυναμώσει το κεντρικό στέλεχος το οποίο θα δεχθεί το</a:t>
            </a:r>
          </a:p>
          <a:p>
            <a:pPr>
              <a:buNone/>
            </a:pPr>
            <a:r>
              <a:rPr lang="el-GR" sz="3000" dirty="0" smtClean="0">
                <a:solidFill>
                  <a:srgbClr val="00B050"/>
                </a:solidFill>
              </a:rPr>
              <a:t>εμβόλιο. Στα περισσότερα δενδρύλλια οι εμβολιασμοί γίνονται την ίδια</a:t>
            </a:r>
          </a:p>
          <a:p>
            <a:pPr>
              <a:buNone/>
            </a:pPr>
            <a:r>
              <a:rPr lang="el-GR" sz="3000" dirty="0" smtClean="0">
                <a:solidFill>
                  <a:srgbClr val="00B050"/>
                </a:solidFill>
              </a:rPr>
              <a:t>χρονιά που φυτεύονται στο φυτώριο εκτός και δεν έχουν αποκτήσει το </a:t>
            </a:r>
          </a:p>
          <a:p>
            <a:pPr>
              <a:buNone/>
            </a:pPr>
            <a:r>
              <a:rPr lang="el-GR" sz="3000" dirty="0" smtClean="0">
                <a:solidFill>
                  <a:srgbClr val="00B050"/>
                </a:solidFill>
              </a:rPr>
              <a:t>κατάλληλο πάχος οπότε εμβολιάζονται την επομένη χρονιά</a:t>
            </a:r>
            <a:r>
              <a:rPr lang="el-GR" sz="3000" dirty="0" smtClean="0"/>
              <a:t>.</a:t>
            </a:r>
            <a:endParaRPr lang="el-GR" sz="3000" dirty="0"/>
          </a:p>
        </p:txBody>
      </p:sp>
    </p:spTree>
    <p:extLst>
      <p:ext uri="{BB962C8B-B14F-4D97-AF65-F5344CB8AC3E}">
        <p14:creationId xmlns:p14="http://schemas.microsoft.com/office/powerpoint/2010/main" val="213638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538618"/>
            <a:ext cx="10515600" cy="579955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  </a:t>
            </a:r>
            <a:r>
              <a:rPr lang="el-GR" dirty="0" smtClean="0">
                <a:solidFill>
                  <a:srgbClr val="7030A0"/>
                </a:solidFill>
              </a:rPr>
              <a:t>Η Καστανιά π.χ. πολλές φορές εμβολιάζεται τον επόμενο χρόνο από</a:t>
            </a:r>
          </a:p>
          <a:p>
            <a:pPr>
              <a:buNone/>
            </a:pPr>
            <a:r>
              <a:rPr lang="el-GR" dirty="0" smtClean="0">
                <a:solidFill>
                  <a:srgbClr val="7030A0"/>
                </a:solidFill>
              </a:rPr>
              <a:t>τη φύτευσή της (από το φύτεμα των σποροφύτων Καστανιάς δηλαδή,</a:t>
            </a:r>
          </a:p>
          <a:p>
            <a:pPr>
              <a:buNone/>
            </a:pPr>
            <a:r>
              <a:rPr lang="el-GR" dirty="0" smtClean="0">
                <a:solidFill>
                  <a:srgbClr val="7030A0"/>
                </a:solidFill>
              </a:rPr>
              <a:t>τα οποία συνήθως χρησιμοποιούνται ως υποκείμενα) στο φυτώριο</a:t>
            </a:r>
            <a:r>
              <a:rPr lang="el-GR" dirty="0" smtClean="0"/>
              <a:t>. 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C00000"/>
                </a:solidFill>
              </a:rPr>
              <a:t>Ο ασπιδωτός ενοφθαλμισμός γίνεται σε ύψος 5-25εκ από το έδαφος,</a:t>
            </a:r>
          </a:p>
          <a:p>
            <a:pPr>
              <a:buNone/>
            </a:pPr>
            <a:r>
              <a:rPr lang="el-GR" dirty="0" smtClean="0">
                <a:solidFill>
                  <a:srgbClr val="C00000"/>
                </a:solidFill>
              </a:rPr>
              <a:t>σε υποκείμενα με πάχος 0,6 μέχρι 2,5εκ ή και μεγαλύτερο αρκεί να</a:t>
            </a:r>
          </a:p>
          <a:p>
            <a:pPr>
              <a:buNone/>
            </a:pPr>
            <a:r>
              <a:rPr lang="el-GR" dirty="0" smtClean="0">
                <a:solidFill>
                  <a:srgbClr val="C00000"/>
                </a:solidFill>
              </a:rPr>
              <a:t>έχουν λεπτό φλοιό που να ″σηκώνει″ εύκολα και σε μέρος όπου ο</a:t>
            </a:r>
          </a:p>
          <a:p>
            <a:pPr>
              <a:buNone/>
            </a:pPr>
            <a:r>
              <a:rPr lang="el-GR" dirty="0" smtClean="0">
                <a:solidFill>
                  <a:srgbClr val="C00000"/>
                </a:solidFill>
              </a:rPr>
              <a:t>φλοιός είναι λείος. Στα εσπεριδοειδή, τα οποία εμβολιάζονται </a:t>
            </a:r>
            <a:r>
              <a:rPr lang="el-GR" dirty="0" err="1" smtClean="0">
                <a:solidFill>
                  <a:srgbClr val="C00000"/>
                </a:solidFill>
              </a:rPr>
              <a:t>πολ</a:t>
            </a:r>
            <a:r>
              <a:rPr lang="el-GR" dirty="0" smtClean="0">
                <a:solidFill>
                  <a:srgbClr val="C00000"/>
                </a:solidFill>
              </a:rPr>
              <a:t>-</a:t>
            </a:r>
          </a:p>
          <a:p>
            <a:pPr>
              <a:buNone/>
            </a:pPr>
            <a:r>
              <a:rPr lang="el-GR" dirty="0" err="1" smtClean="0">
                <a:solidFill>
                  <a:srgbClr val="C00000"/>
                </a:solidFill>
              </a:rPr>
              <a:t>λές</a:t>
            </a:r>
            <a:r>
              <a:rPr lang="el-GR" dirty="0" smtClean="0">
                <a:solidFill>
                  <a:srgbClr val="C00000"/>
                </a:solidFill>
              </a:rPr>
              <a:t> φορές πάνω σε νεραντζιές, ο εμβολιασμός γίνεται σε ύψος 30-60</a:t>
            </a:r>
          </a:p>
          <a:p>
            <a:pPr>
              <a:buNone/>
            </a:pPr>
            <a:r>
              <a:rPr lang="el-GR" dirty="0" smtClean="0">
                <a:solidFill>
                  <a:srgbClr val="C00000"/>
                </a:solidFill>
              </a:rPr>
              <a:t>εκ από το έδαφος, ώστε να εξασφαλίζεται αντοχή στο μύκητα </a:t>
            </a:r>
          </a:p>
          <a:p>
            <a:pPr>
              <a:buNone/>
            </a:pPr>
            <a:r>
              <a:rPr lang="el-GR" i="1" dirty="0" err="1" smtClean="0">
                <a:solidFill>
                  <a:srgbClr val="C00000"/>
                </a:solidFill>
              </a:rPr>
              <a:t>Phytophthora</a:t>
            </a:r>
            <a:r>
              <a:rPr lang="el-GR" i="1" dirty="0" smtClean="0">
                <a:solidFill>
                  <a:srgbClr val="C00000"/>
                </a:solidFill>
              </a:rPr>
              <a:t> </a:t>
            </a:r>
            <a:r>
              <a:rPr lang="el-GR" i="1" dirty="0" err="1" smtClean="0">
                <a:solidFill>
                  <a:srgbClr val="C00000"/>
                </a:solidFill>
              </a:rPr>
              <a:t>sp</a:t>
            </a:r>
            <a:r>
              <a:rPr lang="el-GR" i="1" dirty="0" smtClean="0">
                <a:solidFill>
                  <a:srgbClr val="C00000"/>
                </a:solidFill>
              </a:rPr>
              <a:t> (δεδομένου ότι η νεραντζιά είναι σχετικά ανθεκτική</a:t>
            </a:r>
          </a:p>
          <a:p>
            <a:pPr>
              <a:buNone/>
            </a:pPr>
            <a:r>
              <a:rPr lang="el-GR" i="1" dirty="0" smtClean="0">
                <a:solidFill>
                  <a:srgbClr val="C00000"/>
                </a:solidFill>
              </a:rPr>
              <a:t>στη </a:t>
            </a:r>
            <a:r>
              <a:rPr lang="el-GR" i="1" dirty="0" err="1" smtClean="0">
                <a:solidFill>
                  <a:srgbClr val="C00000"/>
                </a:solidFill>
              </a:rPr>
              <a:t>φυτόφθορα</a:t>
            </a:r>
            <a:r>
              <a:rPr lang="el-GR" i="1" dirty="0" smtClean="0">
                <a:solidFill>
                  <a:srgbClr val="C00000"/>
                </a:solidFill>
              </a:rPr>
              <a:t>) </a:t>
            </a:r>
            <a:r>
              <a:rPr lang="el-GR" dirty="0" smtClean="0">
                <a:solidFill>
                  <a:srgbClr val="C00000"/>
                </a:solidFill>
              </a:rPr>
              <a:t>ο οποίος προσβάλλει και το υπόγειο μέρος του</a:t>
            </a:r>
          </a:p>
          <a:p>
            <a:pPr>
              <a:buNone/>
            </a:pPr>
            <a:r>
              <a:rPr lang="el-GR" dirty="0" smtClean="0">
                <a:solidFill>
                  <a:srgbClr val="C00000"/>
                </a:solidFill>
              </a:rPr>
              <a:t>δένδρου</a:t>
            </a:r>
            <a:r>
              <a:rPr lang="el-GR" dirty="0" smtClean="0"/>
              <a:t>.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9065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601249"/>
            <a:ext cx="10515600" cy="557571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l-GR" dirty="0">
                <a:solidFill>
                  <a:srgbClr val="00B050"/>
                </a:solidFill>
              </a:rPr>
              <a:t>Προκειμένου να αφαιρεθεί το εμβόλιο στον </a:t>
            </a:r>
            <a:r>
              <a:rPr lang="el-GR" dirty="0" smtClean="0">
                <a:solidFill>
                  <a:srgbClr val="00B050"/>
                </a:solidFill>
              </a:rPr>
              <a:t>εμβολιοφόρο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l-GR" dirty="0" smtClean="0">
                <a:solidFill>
                  <a:srgbClr val="00B050"/>
                </a:solidFill>
              </a:rPr>
              <a:t>βλαστό </a:t>
            </a:r>
            <a:r>
              <a:rPr lang="el-GR" dirty="0" err="1" smtClean="0">
                <a:solidFill>
                  <a:srgbClr val="00B050"/>
                </a:solidFill>
              </a:rPr>
              <a:t>γί</a:t>
            </a:r>
            <a:r>
              <a:rPr lang="en-US" dirty="0" smtClean="0">
                <a:solidFill>
                  <a:srgbClr val="00B050"/>
                </a:solidFill>
              </a:rPr>
              <a:t>-</a:t>
            </a:r>
          </a:p>
          <a:p>
            <a:pPr>
              <a:buNone/>
            </a:pPr>
            <a:r>
              <a:rPr lang="el-GR" dirty="0" err="1" smtClean="0">
                <a:solidFill>
                  <a:srgbClr val="00B050"/>
                </a:solidFill>
              </a:rPr>
              <a:t>νεται</a:t>
            </a:r>
            <a:r>
              <a:rPr lang="el-GR" dirty="0" smtClean="0">
                <a:solidFill>
                  <a:srgbClr val="00B050"/>
                </a:solidFill>
              </a:rPr>
              <a:t> </a:t>
            </a:r>
            <a:r>
              <a:rPr lang="el-GR" dirty="0">
                <a:solidFill>
                  <a:srgbClr val="00B050"/>
                </a:solidFill>
              </a:rPr>
              <a:t>τομή με το </a:t>
            </a:r>
            <a:r>
              <a:rPr lang="el-GR" dirty="0" err="1">
                <a:solidFill>
                  <a:srgbClr val="00B050"/>
                </a:solidFill>
              </a:rPr>
              <a:t>εμβολιαστήρι</a:t>
            </a:r>
            <a:r>
              <a:rPr lang="el-GR" dirty="0">
                <a:solidFill>
                  <a:srgbClr val="00B050"/>
                </a:solidFill>
              </a:rPr>
              <a:t> μήκους 0,75 εκ </a:t>
            </a:r>
            <a:r>
              <a:rPr lang="el-GR" dirty="0" smtClean="0">
                <a:solidFill>
                  <a:srgbClr val="00B050"/>
                </a:solidFill>
              </a:rPr>
              <a:t>παράλληλα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l-GR" dirty="0" smtClean="0">
                <a:solidFill>
                  <a:srgbClr val="00B050"/>
                </a:solidFill>
              </a:rPr>
              <a:t>με </a:t>
            </a:r>
            <a:r>
              <a:rPr lang="el-GR" dirty="0">
                <a:solidFill>
                  <a:srgbClr val="00B050"/>
                </a:solidFill>
              </a:rPr>
              <a:t>το ¨</a:t>
            </a:r>
            <a:r>
              <a:rPr lang="el-GR" dirty="0" smtClean="0">
                <a:solidFill>
                  <a:srgbClr val="00B050"/>
                </a:solidFill>
              </a:rPr>
              <a:t>μάτι¨</a:t>
            </a:r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που </a:t>
            </a:r>
            <a:r>
              <a:rPr lang="el-GR" dirty="0">
                <a:solidFill>
                  <a:srgbClr val="00B050"/>
                </a:solidFill>
              </a:rPr>
              <a:t>θα χρησιμοποιηθεί για εμβόλιο και σε απόσταση 1 </a:t>
            </a:r>
            <a:r>
              <a:rPr lang="el-GR" dirty="0" smtClean="0">
                <a:solidFill>
                  <a:srgbClr val="00B050"/>
                </a:solidFill>
              </a:rPr>
              <a:t>εκ πάνω από</a:t>
            </a:r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αυτό</a:t>
            </a:r>
            <a:r>
              <a:rPr lang="el-GR" dirty="0">
                <a:solidFill>
                  <a:srgbClr val="00B050"/>
                </a:solidFill>
              </a:rPr>
              <a:t>. Το βάθος φτάνει μέχρι το ξύλο</a:t>
            </a:r>
            <a:r>
              <a:rPr lang="el-GR" dirty="0" smtClean="0"/>
              <a:t>. </a:t>
            </a:r>
            <a:r>
              <a:rPr lang="el-GR" dirty="0">
                <a:solidFill>
                  <a:srgbClr val="0070C0"/>
                </a:solidFill>
              </a:rPr>
              <a:t>Από την τομή αυτή και σε ίσιες </a:t>
            </a:r>
            <a:endParaRPr lang="el-GR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rgbClr val="0070C0"/>
                </a:solidFill>
              </a:rPr>
              <a:t>αποστάσεις </a:t>
            </a:r>
            <a:r>
              <a:rPr lang="el-GR" dirty="0">
                <a:solidFill>
                  <a:srgbClr val="0070C0"/>
                </a:solidFill>
              </a:rPr>
              <a:t>γύρω από τον </a:t>
            </a:r>
            <a:r>
              <a:rPr lang="el-GR" dirty="0" smtClean="0">
                <a:solidFill>
                  <a:srgbClr val="0070C0"/>
                </a:solidFill>
              </a:rPr>
              <a:t>οφθαλμό </a:t>
            </a:r>
            <a:r>
              <a:rPr lang="el-GR" dirty="0">
                <a:solidFill>
                  <a:srgbClr val="0070C0"/>
                </a:solidFill>
              </a:rPr>
              <a:t>γίνονται δυο πλάγιες λοξές </a:t>
            </a:r>
            <a:r>
              <a:rPr lang="el-GR" dirty="0" smtClean="0">
                <a:solidFill>
                  <a:srgbClr val="0070C0"/>
                </a:solidFill>
              </a:rPr>
              <a:t>τομές</a:t>
            </a:r>
          </a:p>
          <a:p>
            <a:pPr>
              <a:buNone/>
            </a:pPr>
            <a:r>
              <a:rPr lang="el-GR" dirty="0" smtClean="0">
                <a:solidFill>
                  <a:srgbClr val="0070C0"/>
                </a:solidFill>
              </a:rPr>
              <a:t>που </a:t>
            </a:r>
            <a:r>
              <a:rPr lang="el-GR" dirty="0">
                <a:solidFill>
                  <a:srgbClr val="0070C0"/>
                </a:solidFill>
              </a:rPr>
              <a:t>ενώνονται κάτω από </a:t>
            </a:r>
            <a:r>
              <a:rPr lang="el-GR" dirty="0" smtClean="0">
                <a:solidFill>
                  <a:srgbClr val="0070C0"/>
                </a:solidFill>
              </a:rPr>
              <a:t>το ¨μάτι¨ </a:t>
            </a:r>
            <a:r>
              <a:rPr lang="el-GR" dirty="0">
                <a:solidFill>
                  <a:srgbClr val="0070C0"/>
                </a:solidFill>
              </a:rPr>
              <a:t>σε απόσταση 1 εκ. Με μια </a:t>
            </a:r>
            <a:r>
              <a:rPr lang="el-GR" dirty="0" smtClean="0">
                <a:solidFill>
                  <a:srgbClr val="0070C0"/>
                </a:solidFill>
              </a:rPr>
              <a:t>πλάγια</a:t>
            </a:r>
          </a:p>
          <a:p>
            <a:pPr>
              <a:buNone/>
            </a:pPr>
            <a:r>
              <a:rPr lang="el-GR" dirty="0" smtClean="0">
                <a:solidFill>
                  <a:srgbClr val="0070C0"/>
                </a:solidFill>
              </a:rPr>
              <a:t>πίεση </a:t>
            </a:r>
            <a:r>
              <a:rPr lang="el-GR" dirty="0">
                <a:solidFill>
                  <a:srgbClr val="0070C0"/>
                </a:solidFill>
              </a:rPr>
              <a:t>και χωρίς να </a:t>
            </a:r>
            <a:r>
              <a:rPr lang="el-GR" dirty="0" smtClean="0">
                <a:solidFill>
                  <a:srgbClr val="0070C0"/>
                </a:solidFill>
              </a:rPr>
              <a:t>πειραχτεί </a:t>
            </a:r>
            <a:r>
              <a:rPr lang="el-GR" dirty="0">
                <a:solidFill>
                  <a:srgbClr val="0070C0"/>
                </a:solidFill>
              </a:rPr>
              <a:t>το μάτι, το αποσπούμε μαζί με </a:t>
            </a:r>
            <a:r>
              <a:rPr lang="el-GR" dirty="0" smtClean="0">
                <a:solidFill>
                  <a:srgbClr val="0070C0"/>
                </a:solidFill>
              </a:rPr>
              <a:t>την ″</a:t>
            </a:r>
            <a:r>
              <a:rPr lang="el-GR" dirty="0" err="1" smtClean="0">
                <a:solidFill>
                  <a:srgbClr val="0070C0"/>
                </a:solidFill>
              </a:rPr>
              <a:t>ψί</a:t>
            </a:r>
            <a:r>
              <a:rPr lang="el-GR" dirty="0" smtClean="0">
                <a:solidFill>
                  <a:srgbClr val="0070C0"/>
                </a:solidFill>
              </a:rPr>
              <a:t>-</a:t>
            </a:r>
          </a:p>
          <a:p>
            <a:pPr>
              <a:buNone/>
            </a:pPr>
            <a:r>
              <a:rPr lang="el-GR" dirty="0" smtClean="0">
                <a:solidFill>
                  <a:srgbClr val="0070C0"/>
                </a:solidFill>
              </a:rPr>
              <a:t>χα</a:t>
            </a:r>
            <a:r>
              <a:rPr lang="el-GR" dirty="0">
                <a:solidFill>
                  <a:srgbClr val="0070C0"/>
                </a:solidFill>
              </a:rPr>
              <a:t>″, δηλαδή </a:t>
            </a:r>
            <a:r>
              <a:rPr lang="el-GR" dirty="0" smtClean="0">
                <a:solidFill>
                  <a:srgbClr val="0070C0"/>
                </a:solidFill>
              </a:rPr>
              <a:t>την </a:t>
            </a:r>
            <a:r>
              <a:rPr lang="el-GR" dirty="0">
                <a:solidFill>
                  <a:srgbClr val="0070C0"/>
                </a:solidFill>
              </a:rPr>
              <a:t>καταβολή του οφθαλμού και έχουμε στο χέρι το </a:t>
            </a:r>
            <a:r>
              <a:rPr lang="el-GR" dirty="0" err="1" smtClean="0">
                <a:solidFill>
                  <a:srgbClr val="0070C0"/>
                </a:solidFill>
              </a:rPr>
              <a:t>εμβό</a:t>
            </a:r>
            <a:r>
              <a:rPr lang="el-GR" dirty="0" smtClean="0">
                <a:solidFill>
                  <a:srgbClr val="0070C0"/>
                </a:solidFill>
              </a:rPr>
              <a:t>-</a:t>
            </a:r>
          </a:p>
          <a:p>
            <a:pPr>
              <a:buNone/>
            </a:pPr>
            <a:r>
              <a:rPr lang="el-GR" dirty="0" err="1" smtClean="0">
                <a:solidFill>
                  <a:srgbClr val="0070C0"/>
                </a:solidFill>
              </a:rPr>
              <a:t>λιο</a:t>
            </a:r>
            <a:r>
              <a:rPr lang="el-GR" dirty="0" smtClean="0">
                <a:solidFill>
                  <a:srgbClr val="0070C0"/>
                </a:solidFill>
              </a:rPr>
              <a:t> υπό </a:t>
            </a:r>
            <a:r>
              <a:rPr lang="el-GR" dirty="0">
                <a:solidFill>
                  <a:srgbClr val="0070C0"/>
                </a:solidFill>
              </a:rPr>
              <a:t>μορφή </a:t>
            </a:r>
            <a:r>
              <a:rPr lang="el-GR" dirty="0" smtClean="0">
                <a:solidFill>
                  <a:srgbClr val="0070C0"/>
                </a:solidFill>
              </a:rPr>
              <a:t>ασπιδίου</a:t>
            </a:r>
            <a:r>
              <a:rPr lang="el-GR" dirty="0" smtClean="0"/>
              <a:t>. </a:t>
            </a:r>
            <a:endParaRPr lang="el-GR" dirty="0"/>
          </a:p>
          <a:p>
            <a:pPr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6911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601249"/>
            <a:ext cx="10515600" cy="557571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  </a:t>
            </a:r>
            <a:r>
              <a:rPr lang="el-GR" dirty="0">
                <a:solidFill>
                  <a:srgbClr val="00B050"/>
                </a:solidFill>
              </a:rPr>
              <a:t>Στο υποκείμενο και στη θέση που θα γίνει ο εμβολιασμός </a:t>
            </a:r>
            <a:r>
              <a:rPr lang="el-GR" dirty="0" smtClean="0">
                <a:solidFill>
                  <a:srgbClr val="00B050"/>
                </a:solidFill>
              </a:rPr>
              <a:t>χαράσσεται</a:t>
            </a:r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με </a:t>
            </a:r>
            <a:r>
              <a:rPr lang="el-GR" dirty="0">
                <a:solidFill>
                  <a:srgbClr val="00B050"/>
                </a:solidFill>
              </a:rPr>
              <a:t>το </a:t>
            </a:r>
            <a:r>
              <a:rPr lang="el-GR" dirty="0" err="1" smtClean="0">
                <a:solidFill>
                  <a:srgbClr val="00B050"/>
                </a:solidFill>
              </a:rPr>
              <a:t>εμβολιαστήρι</a:t>
            </a:r>
            <a:r>
              <a:rPr lang="el-GR" dirty="0" smtClean="0">
                <a:solidFill>
                  <a:srgbClr val="00B050"/>
                </a:solidFill>
              </a:rPr>
              <a:t> </a:t>
            </a:r>
            <a:r>
              <a:rPr lang="el-GR" dirty="0">
                <a:solidFill>
                  <a:srgbClr val="00B050"/>
                </a:solidFill>
              </a:rPr>
              <a:t>ένα όρθιο Τ στο οποίο η εγκάρσια </a:t>
            </a:r>
            <a:r>
              <a:rPr lang="el-GR" dirty="0" smtClean="0">
                <a:solidFill>
                  <a:srgbClr val="00B050"/>
                </a:solidFill>
              </a:rPr>
              <a:t>τομή </a:t>
            </a:r>
            <a:r>
              <a:rPr lang="el-GR" dirty="0">
                <a:solidFill>
                  <a:srgbClr val="00B050"/>
                </a:solidFill>
              </a:rPr>
              <a:t>έχει μήκος </a:t>
            </a:r>
            <a:endParaRPr lang="el-GR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1-2 </a:t>
            </a:r>
            <a:r>
              <a:rPr lang="el-GR" dirty="0">
                <a:solidFill>
                  <a:srgbClr val="00B050"/>
                </a:solidFill>
              </a:rPr>
              <a:t>εκ και η κάθετη 3-4 εκ περίπου. Στη </a:t>
            </a:r>
            <a:r>
              <a:rPr lang="el-GR" dirty="0" smtClean="0">
                <a:solidFill>
                  <a:srgbClr val="00B050"/>
                </a:solidFill>
              </a:rPr>
              <a:t>συνέχεια </a:t>
            </a:r>
            <a:r>
              <a:rPr lang="el-GR" dirty="0">
                <a:solidFill>
                  <a:srgbClr val="00B050"/>
                </a:solidFill>
              </a:rPr>
              <a:t>ανασηκώνεται το </a:t>
            </a:r>
            <a:r>
              <a:rPr lang="el-GR" dirty="0" smtClean="0">
                <a:solidFill>
                  <a:srgbClr val="00B050"/>
                </a:solidFill>
              </a:rPr>
              <a:t>ένα</a:t>
            </a:r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χείλος </a:t>
            </a:r>
            <a:r>
              <a:rPr lang="el-GR" dirty="0">
                <a:solidFill>
                  <a:srgbClr val="00B050"/>
                </a:solidFill>
              </a:rPr>
              <a:t>της κάθετης πλευράς του Τ. </a:t>
            </a:r>
            <a:r>
              <a:rPr lang="el-GR" dirty="0" smtClean="0">
                <a:solidFill>
                  <a:srgbClr val="00B050"/>
                </a:solidFill>
              </a:rPr>
              <a:t> Από </a:t>
            </a:r>
            <a:r>
              <a:rPr lang="el-GR" dirty="0">
                <a:solidFill>
                  <a:srgbClr val="00B050"/>
                </a:solidFill>
              </a:rPr>
              <a:t>εκεί ¨γλιστρούμε¨ το εμβόλιο, </a:t>
            </a:r>
            <a:endParaRPr lang="el-GR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κρατώντας </a:t>
            </a:r>
            <a:r>
              <a:rPr lang="el-GR" dirty="0">
                <a:solidFill>
                  <a:srgbClr val="00B050"/>
                </a:solidFill>
              </a:rPr>
              <a:t>το από το </a:t>
            </a:r>
            <a:r>
              <a:rPr lang="el-GR" dirty="0" smtClean="0">
                <a:solidFill>
                  <a:srgbClr val="00B050"/>
                </a:solidFill>
              </a:rPr>
              <a:t>φλοιό και </a:t>
            </a:r>
            <a:r>
              <a:rPr lang="el-GR" dirty="0">
                <a:solidFill>
                  <a:srgbClr val="00B050"/>
                </a:solidFill>
              </a:rPr>
              <a:t>το τοποθετούμε ανάμεσα από τα </a:t>
            </a:r>
            <a:r>
              <a:rPr lang="el-GR" dirty="0" smtClean="0">
                <a:solidFill>
                  <a:srgbClr val="00B050"/>
                </a:solidFill>
              </a:rPr>
              <a:t>κάθε-</a:t>
            </a:r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τα </a:t>
            </a:r>
            <a:r>
              <a:rPr lang="el-GR" dirty="0">
                <a:solidFill>
                  <a:srgbClr val="00B050"/>
                </a:solidFill>
              </a:rPr>
              <a:t>χείλη του Τ</a:t>
            </a:r>
            <a:r>
              <a:rPr lang="el-GR" dirty="0"/>
              <a:t>.</a:t>
            </a:r>
          </a:p>
          <a:p>
            <a:pPr>
              <a:buNone/>
            </a:pPr>
            <a:r>
              <a:rPr lang="el-GR" dirty="0" smtClean="0"/>
              <a:t> </a:t>
            </a:r>
            <a:r>
              <a:rPr lang="el-GR" dirty="0">
                <a:solidFill>
                  <a:srgbClr val="FF0000"/>
                </a:solidFill>
              </a:rPr>
              <a:t>Αμέσως </a:t>
            </a:r>
            <a:r>
              <a:rPr lang="el-GR" dirty="0" smtClean="0">
                <a:solidFill>
                  <a:srgbClr val="FF0000"/>
                </a:solidFill>
              </a:rPr>
              <a:t>μετά την </a:t>
            </a:r>
            <a:r>
              <a:rPr lang="el-GR" dirty="0">
                <a:solidFill>
                  <a:srgbClr val="FF0000"/>
                </a:solidFill>
              </a:rPr>
              <a:t>τοποθέτηση του οφθαλμού στο υποκείμενο, </a:t>
            </a:r>
            <a:r>
              <a:rPr lang="el-GR" dirty="0" smtClean="0">
                <a:solidFill>
                  <a:srgbClr val="FF0000"/>
                </a:solidFill>
              </a:rPr>
              <a:t>δένεται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το σημείο </a:t>
            </a:r>
            <a:r>
              <a:rPr lang="el-GR" dirty="0">
                <a:solidFill>
                  <a:srgbClr val="FF0000"/>
                </a:solidFill>
              </a:rPr>
              <a:t>του εμβολιασμού με ράφια ή άλλο υλικό. Το δέσιμο </a:t>
            </a:r>
            <a:r>
              <a:rPr lang="el-GR" dirty="0" err="1" smtClean="0">
                <a:solidFill>
                  <a:srgbClr val="FF0000"/>
                </a:solidFill>
              </a:rPr>
              <a:t>απόβλέ</a:t>
            </a:r>
            <a:r>
              <a:rPr lang="el-GR" dirty="0" smtClean="0">
                <a:solidFill>
                  <a:srgbClr val="FF0000"/>
                </a:solidFill>
              </a:rPr>
              <a:t>-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πει </a:t>
            </a:r>
            <a:r>
              <a:rPr lang="el-GR" dirty="0">
                <a:solidFill>
                  <a:srgbClr val="FF0000"/>
                </a:solidFill>
              </a:rPr>
              <a:t>στο να έρθει σε στενή επαφή το κάμβιο του εμβολίου </a:t>
            </a:r>
            <a:r>
              <a:rPr lang="el-GR" dirty="0" smtClean="0">
                <a:solidFill>
                  <a:srgbClr val="FF0000"/>
                </a:solidFill>
              </a:rPr>
              <a:t>με το κάμβιο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του </a:t>
            </a:r>
            <a:r>
              <a:rPr lang="el-GR" dirty="0">
                <a:solidFill>
                  <a:srgbClr val="FF0000"/>
                </a:solidFill>
              </a:rPr>
              <a:t>υποκειμένου μέχρις ότου ολοκληρωθεί η </a:t>
            </a:r>
            <a:r>
              <a:rPr lang="el-GR" dirty="0" smtClean="0">
                <a:solidFill>
                  <a:srgbClr val="FF0000"/>
                </a:solidFill>
              </a:rPr>
              <a:t>ένωση εμβολίου </a:t>
            </a:r>
            <a:r>
              <a:rPr lang="el-GR" dirty="0">
                <a:solidFill>
                  <a:srgbClr val="FF0000"/>
                </a:solidFill>
              </a:rPr>
              <a:t>– </a:t>
            </a:r>
            <a:r>
              <a:rPr lang="el-GR" dirty="0" err="1" smtClean="0">
                <a:solidFill>
                  <a:srgbClr val="FF0000"/>
                </a:solidFill>
              </a:rPr>
              <a:t>υπο</a:t>
            </a:r>
            <a:r>
              <a:rPr lang="el-GR" dirty="0" smtClean="0">
                <a:solidFill>
                  <a:srgbClr val="FF0000"/>
                </a:solidFill>
              </a:rPr>
              <a:t>-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κειμένου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285007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1770</Words>
  <Application>Microsoft Office PowerPoint</Application>
  <PresentationFormat>Ευρεία οθόνη</PresentationFormat>
  <Paragraphs>182</Paragraphs>
  <Slides>27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Θέμα του Office</vt:lpstr>
      <vt:lpstr>Ενοφθαλμισμοί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30693</dc:creator>
  <cp:lastModifiedBy>30693</cp:lastModifiedBy>
  <cp:revision>30</cp:revision>
  <dcterms:created xsi:type="dcterms:W3CDTF">2021-04-20T21:28:23Z</dcterms:created>
  <dcterms:modified xsi:type="dcterms:W3CDTF">2021-04-22T14:38:05Z</dcterms:modified>
</cp:coreProperties>
</file>