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08A010EA-EB84-4EE3-AF31-AC1C45099695}" type="datetimeFigureOut">
              <a:rPr lang="en-US" smtClean="0"/>
              <a:pPr/>
              <a:t>6/4/2021</a:t>
            </a:fld>
            <a:endParaRPr lang="en-GB"/>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n-GB"/>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F2F44E96-8F13-400F-AF39-BCC8BB0E9EF3}"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8A010EA-EB84-4EE3-AF31-AC1C45099695}" type="datetimeFigureOut">
              <a:rPr lang="en-US" smtClean="0"/>
              <a:pPr/>
              <a:t>6/4/2021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F2F44E96-8F13-400F-AF39-BCC8BB0E9EF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8A010EA-EB84-4EE3-AF31-AC1C45099695}" type="datetimeFigureOut">
              <a:rPr lang="en-US" smtClean="0"/>
              <a:pPr/>
              <a:t>6/4/2021</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F2F44E96-8F13-400F-AF39-BCC8BB0E9EF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08A010EA-EB84-4EE3-AF31-AC1C45099695}" type="datetimeFigureOut">
              <a:rPr lang="en-US" smtClean="0"/>
              <a:pPr/>
              <a:t>6/4/2021</a:t>
            </a:fld>
            <a:endParaRPr lang="en-GB"/>
          </a:p>
        </p:txBody>
      </p:sp>
      <p:sp>
        <p:nvSpPr>
          <p:cNvPr id="9" name="8 - Θέση αριθμού διαφάνειας"/>
          <p:cNvSpPr>
            <a:spLocks noGrp="1"/>
          </p:cNvSpPr>
          <p:nvPr>
            <p:ph type="sldNum" sz="quarter" idx="15"/>
          </p:nvPr>
        </p:nvSpPr>
        <p:spPr/>
        <p:txBody>
          <a:bodyPr rtlCol="0"/>
          <a:lstStyle/>
          <a:p>
            <a:fld id="{F2F44E96-8F13-400F-AF39-BCC8BB0E9EF3}" type="slidenum">
              <a:rPr lang="en-GB" smtClean="0"/>
              <a:pPr/>
              <a:t>‹#›</a:t>
            </a:fld>
            <a:endParaRPr lang="en-GB"/>
          </a:p>
        </p:txBody>
      </p:sp>
      <p:sp>
        <p:nvSpPr>
          <p:cNvPr id="10" name="9 - Θέση υποσέλιδου"/>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08A010EA-EB84-4EE3-AF31-AC1C45099695}" type="datetimeFigureOut">
              <a:rPr lang="en-US" smtClean="0"/>
              <a:pPr/>
              <a:t>6/4/2021</a:t>
            </a:fld>
            <a:endParaRPr lang="en-GB"/>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n-GB"/>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F2F44E96-8F13-400F-AF39-BCC8BB0E9EF3}"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08A010EA-EB84-4EE3-AF31-AC1C45099695}" type="datetimeFigureOut">
              <a:rPr lang="en-US" smtClean="0"/>
              <a:pPr/>
              <a:t>6/4/2021</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F2F44E96-8F13-400F-AF39-BCC8BB0E9EF3}" type="slidenum">
              <a:rPr lang="en-GB" smtClean="0"/>
              <a:pPr/>
              <a:t>‹#›</a:t>
            </a:fld>
            <a:endParaRPr lang="en-GB"/>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08A010EA-EB84-4EE3-AF31-AC1C45099695}" type="datetimeFigureOut">
              <a:rPr lang="en-US" smtClean="0"/>
              <a:pPr/>
              <a:t>6/4/2021</a:t>
            </a:fld>
            <a:endParaRPr lang="en-GB"/>
          </a:p>
        </p:txBody>
      </p:sp>
      <p:sp>
        <p:nvSpPr>
          <p:cNvPr id="8" name="7 - Θέση υποσέλιδου"/>
          <p:cNvSpPr>
            <a:spLocks noGrp="1"/>
          </p:cNvSpPr>
          <p:nvPr>
            <p:ph type="ftr" sz="quarter" idx="11"/>
          </p:nvPr>
        </p:nvSpPr>
        <p:spPr/>
        <p:txBody>
          <a:bodyPr/>
          <a:lstStyle/>
          <a:p>
            <a:endParaRPr lang="en-GB"/>
          </a:p>
        </p:txBody>
      </p:sp>
      <p:sp>
        <p:nvSpPr>
          <p:cNvPr id="9" name="8 - Θέση αριθμού διαφάνειας"/>
          <p:cNvSpPr>
            <a:spLocks noGrp="1"/>
          </p:cNvSpPr>
          <p:nvPr>
            <p:ph type="sldNum" sz="quarter" idx="12"/>
          </p:nvPr>
        </p:nvSpPr>
        <p:spPr/>
        <p:txBody>
          <a:bodyPr/>
          <a:lstStyle/>
          <a:p>
            <a:fld id="{F2F44E96-8F13-400F-AF39-BCC8BB0E9EF3}" type="slidenum">
              <a:rPr lang="en-GB" smtClean="0"/>
              <a:pPr/>
              <a:t>‹#›</a:t>
            </a:fld>
            <a:endParaRPr lang="en-GB"/>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08A010EA-EB84-4EE3-AF31-AC1C45099695}" type="datetimeFigureOut">
              <a:rPr lang="en-US" smtClean="0"/>
              <a:pPr/>
              <a:t>6/4/2021</a:t>
            </a:fld>
            <a:endParaRPr lang="en-GB"/>
          </a:p>
        </p:txBody>
      </p:sp>
      <p:sp>
        <p:nvSpPr>
          <p:cNvPr id="7" name="6 - Θέση αριθμού διαφάνειας"/>
          <p:cNvSpPr>
            <a:spLocks noGrp="1"/>
          </p:cNvSpPr>
          <p:nvPr>
            <p:ph type="sldNum" sz="quarter" idx="11"/>
          </p:nvPr>
        </p:nvSpPr>
        <p:spPr/>
        <p:txBody>
          <a:bodyPr rtlCol="0"/>
          <a:lstStyle/>
          <a:p>
            <a:fld id="{F2F44E96-8F13-400F-AF39-BCC8BB0E9EF3}" type="slidenum">
              <a:rPr lang="en-GB" smtClean="0"/>
              <a:pPr/>
              <a:t>‹#›</a:t>
            </a:fld>
            <a:endParaRPr lang="en-GB"/>
          </a:p>
        </p:txBody>
      </p:sp>
      <p:sp>
        <p:nvSpPr>
          <p:cNvPr id="8" name="7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8A010EA-EB84-4EE3-AF31-AC1C45099695}" type="datetimeFigureOut">
              <a:rPr lang="en-US" smtClean="0"/>
              <a:pPr/>
              <a:t>6/4/2021</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F2F44E96-8F13-400F-AF39-BCC8BB0E9EF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08A010EA-EB84-4EE3-AF31-AC1C45099695}" type="datetimeFigureOut">
              <a:rPr lang="en-US" smtClean="0"/>
              <a:pPr/>
              <a:t>6/4/2021</a:t>
            </a:fld>
            <a:endParaRPr lang="en-GB"/>
          </a:p>
        </p:txBody>
      </p:sp>
      <p:sp>
        <p:nvSpPr>
          <p:cNvPr id="22" name="21 - Θέση αριθμού διαφάνειας"/>
          <p:cNvSpPr>
            <a:spLocks noGrp="1"/>
          </p:cNvSpPr>
          <p:nvPr>
            <p:ph type="sldNum" sz="quarter" idx="15"/>
          </p:nvPr>
        </p:nvSpPr>
        <p:spPr/>
        <p:txBody>
          <a:bodyPr rtlCol="0"/>
          <a:lstStyle/>
          <a:p>
            <a:fld id="{F2F44E96-8F13-400F-AF39-BCC8BB0E9EF3}" type="slidenum">
              <a:rPr lang="en-GB" smtClean="0"/>
              <a:pPr/>
              <a:t>‹#›</a:t>
            </a:fld>
            <a:endParaRPr lang="en-GB"/>
          </a:p>
        </p:txBody>
      </p:sp>
      <p:sp>
        <p:nvSpPr>
          <p:cNvPr id="23" name="22 - Θέση υποσέλιδου"/>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08A010EA-EB84-4EE3-AF31-AC1C45099695}" type="datetimeFigureOut">
              <a:rPr lang="en-US" smtClean="0"/>
              <a:pPr/>
              <a:t>6/4/2021</a:t>
            </a:fld>
            <a:endParaRPr lang="en-GB"/>
          </a:p>
        </p:txBody>
      </p:sp>
      <p:sp>
        <p:nvSpPr>
          <p:cNvPr id="18" name="17 - Θέση αριθμού διαφάνειας"/>
          <p:cNvSpPr>
            <a:spLocks noGrp="1"/>
          </p:cNvSpPr>
          <p:nvPr>
            <p:ph type="sldNum" sz="quarter" idx="11"/>
          </p:nvPr>
        </p:nvSpPr>
        <p:spPr/>
        <p:txBody>
          <a:bodyPr rtlCol="0"/>
          <a:lstStyle/>
          <a:p>
            <a:fld id="{F2F44E96-8F13-400F-AF39-BCC8BB0E9EF3}" type="slidenum">
              <a:rPr lang="en-GB" smtClean="0"/>
              <a:pPr/>
              <a:t>‹#›</a:t>
            </a:fld>
            <a:endParaRPr lang="en-GB"/>
          </a:p>
        </p:txBody>
      </p:sp>
      <p:sp>
        <p:nvSpPr>
          <p:cNvPr id="21" name="20 - Θέση υποσέλιδου"/>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8A010EA-EB84-4EE3-AF31-AC1C45099695}" type="datetimeFigureOut">
              <a:rPr lang="en-US" smtClean="0"/>
              <a:pPr/>
              <a:t>6/4/2021</a:t>
            </a:fld>
            <a:endParaRPr lang="en-GB"/>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2F44E96-8F13-400F-AF39-BCC8BB0E9EF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142852"/>
            <a:ext cx="8101042" cy="3457599"/>
          </a:xfrm>
        </p:spPr>
        <p:txBody>
          <a:bodyPr>
            <a:normAutofit/>
          </a:bodyPr>
          <a:lstStyle/>
          <a:p>
            <a:pPr algn="ctr"/>
            <a:r>
              <a:rPr lang="el-GR" sz="3600" b="1" dirty="0" smtClean="0">
                <a:solidFill>
                  <a:schemeClr val="tx1"/>
                </a:solidFill>
                <a:latin typeface="Calibri" pitchFamily="34" charset="0"/>
                <a:cs typeface="Calibri" pitchFamily="34" charset="0"/>
              </a:rPr>
              <a:t>ΣΧΕΣΗ ΣΟΦΙΣΤΙΚΗΣ ΚΑΙ ΦΙΛΟΣΟΦΙΑΣ</a:t>
            </a:r>
            <a:br>
              <a:rPr lang="el-GR" sz="3600" b="1" dirty="0" smtClean="0">
                <a:solidFill>
                  <a:schemeClr val="tx1"/>
                </a:solidFill>
                <a:latin typeface="Calibri" pitchFamily="34" charset="0"/>
                <a:cs typeface="Calibri" pitchFamily="34" charset="0"/>
              </a:rPr>
            </a:br>
            <a:r>
              <a:rPr lang="el-GR" sz="3600" b="1" dirty="0" smtClean="0">
                <a:solidFill>
                  <a:schemeClr val="tx1"/>
                </a:solidFill>
                <a:latin typeface="Calibri" pitchFamily="34" charset="0"/>
                <a:cs typeface="Calibri" pitchFamily="34" charset="0"/>
              </a:rPr>
              <a:t/>
            </a:r>
            <a:br>
              <a:rPr lang="el-GR" sz="3600" b="1" dirty="0" smtClean="0">
                <a:solidFill>
                  <a:schemeClr val="tx1"/>
                </a:solidFill>
                <a:latin typeface="Calibri" pitchFamily="34" charset="0"/>
                <a:cs typeface="Calibri" pitchFamily="34" charset="0"/>
              </a:rPr>
            </a:br>
            <a:r>
              <a:rPr lang="el-GR" sz="3600" b="1" dirty="0" smtClean="0">
                <a:solidFill>
                  <a:schemeClr val="tx1"/>
                </a:solidFill>
                <a:latin typeface="Calibri" pitchFamily="34" charset="0"/>
                <a:cs typeface="Calibri" pitchFamily="34" charset="0"/>
              </a:rPr>
              <a:t>ΔΙΑΜΑΧΗ ΚΑΙ ΣΥΓΚΛΙΣΕΙΣ</a:t>
            </a:r>
            <a:br>
              <a:rPr lang="el-GR" sz="3600" b="1" dirty="0" smtClean="0">
                <a:solidFill>
                  <a:schemeClr val="tx1"/>
                </a:solidFill>
                <a:latin typeface="Calibri" pitchFamily="34" charset="0"/>
                <a:cs typeface="Calibri" pitchFamily="34" charset="0"/>
              </a:rPr>
            </a:br>
            <a:r>
              <a:rPr lang="el-GR" sz="3600" b="1" dirty="0" smtClean="0">
                <a:solidFill>
                  <a:schemeClr val="tx1"/>
                </a:solidFill>
                <a:latin typeface="Calibri" pitchFamily="34" charset="0"/>
                <a:cs typeface="Calibri" pitchFamily="34" charset="0"/>
              </a:rPr>
              <a:t/>
            </a:r>
            <a:br>
              <a:rPr lang="el-GR" sz="3600" b="1" dirty="0" smtClean="0">
                <a:solidFill>
                  <a:schemeClr val="tx1"/>
                </a:solidFill>
                <a:latin typeface="Calibri" pitchFamily="34" charset="0"/>
                <a:cs typeface="Calibri" pitchFamily="34" charset="0"/>
              </a:rPr>
            </a:br>
            <a:r>
              <a:rPr lang="el-GR" sz="3600" b="1" dirty="0" smtClean="0">
                <a:solidFill>
                  <a:schemeClr val="tx1"/>
                </a:solidFill>
                <a:latin typeface="Calibri" pitchFamily="34" charset="0"/>
                <a:cs typeface="Calibri" pitchFamily="34" charset="0"/>
              </a:rPr>
              <a:t>ΣΟΦΙΣΤΕΣ – ΙΣΟΚΡΑΤΗΣ - ΠΛΑΤΩΝ</a:t>
            </a:r>
            <a:endParaRPr lang="en-GB" sz="3600" b="1" dirty="0">
              <a:solidFill>
                <a:schemeClr val="tx1"/>
              </a:solidFill>
              <a:latin typeface="Calibri" pitchFamily="34" charset="0"/>
              <a:cs typeface="Calibri" pitchFamily="34" charset="0"/>
            </a:endParaRPr>
          </a:p>
        </p:txBody>
      </p:sp>
      <p:sp>
        <p:nvSpPr>
          <p:cNvPr id="3" name="2 - Υπότιτλος"/>
          <p:cNvSpPr>
            <a:spLocks noGrp="1"/>
          </p:cNvSpPr>
          <p:nvPr>
            <p:ph type="subTitle" idx="1"/>
          </p:nvPr>
        </p:nvSpPr>
        <p:spPr/>
        <p:txBody>
          <a:bodyPr/>
          <a:lstStyle/>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11156"/>
          </a:xfrm>
        </p:spPr>
        <p:txBody>
          <a:bodyPr>
            <a:normAutofit fontScale="90000"/>
          </a:bodyPr>
          <a:lstStyle/>
          <a:p>
            <a:pPr algn="ctr"/>
            <a:r>
              <a:rPr lang="el-GR" b="1" dirty="0" smtClean="0">
                <a:solidFill>
                  <a:schemeClr val="tx1"/>
                </a:solidFill>
                <a:latin typeface="Calibri" pitchFamily="34" charset="0"/>
                <a:cs typeface="Calibri" pitchFamily="34" charset="0"/>
              </a:rPr>
              <a:t>ΙΣΟΚΡΑΤΗΣ ΚΑΙ ΠΛΑΤΩΝ</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785794"/>
            <a:ext cx="7710518" cy="5857916"/>
          </a:xfrm>
        </p:spPr>
        <p:txBody>
          <a:bodyPr>
            <a:noAutofit/>
          </a:bodyPr>
          <a:lstStyle/>
          <a:p>
            <a:r>
              <a:rPr lang="el-GR" sz="1800" dirty="0" smtClean="0">
                <a:latin typeface="Calibri" pitchFamily="34" charset="0"/>
                <a:cs typeface="Calibri" pitchFamily="34" charset="0"/>
              </a:rPr>
              <a:t>Τον 4</a:t>
            </a:r>
            <a:r>
              <a:rPr lang="el-GR" sz="1800" baseline="30000" dirty="0" smtClean="0">
                <a:latin typeface="Calibri" pitchFamily="34" charset="0"/>
                <a:cs typeface="Calibri" pitchFamily="34" charset="0"/>
              </a:rPr>
              <a:t>ο</a:t>
            </a:r>
            <a:r>
              <a:rPr lang="el-GR" sz="1800" dirty="0" smtClean="0">
                <a:latin typeface="Calibri" pitchFamily="34" charset="0"/>
                <a:cs typeface="Calibri" pitchFamily="34" charset="0"/>
              </a:rPr>
              <a:t> </a:t>
            </a:r>
            <a:r>
              <a:rPr lang="el-GR" sz="1800" dirty="0" err="1" smtClean="0">
                <a:latin typeface="Calibri" pitchFamily="34" charset="0"/>
                <a:cs typeface="Calibri" pitchFamily="34" charset="0"/>
              </a:rPr>
              <a:t>π.Χ.</a:t>
            </a:r>
            <a:r>
              <a:rPr lang="el-GR" sz="1800" dirty="0" smtClean="0">
                <a:latin typeface="Calibri" pitchFamily="34" charset="0"/>
                <a:cs typeface="Calibri" pitchFamily="34" charset="0"/>
              </a:rPr>
              <a:t> αι. η Αθήνα εθεωρείτο ότι είχε γίνει σχολείο για την εκπαίδευση όλων των άξιων ρητόρων και των δασκάλων της ρητορικής (</a:t>
            </a:r>
            <a:r>
              <a:rPr lang="el-GR" sz="1800" dirty="0" err="1" smtClean="0">
                <a:latin typeface="Calibri" pitchFamily="34" charset="0"/>
                <a:cs typeface="Calibri" pitchFamily="34" charset="0"/>
              </a:rPr>
              <a:t>Ισοκρ</a:t>
            </a:r>
            <a:r>
              <a:rPr lang="el-GR" sz="1800" dirty="0" smtClean="0">
                <a:latin typeface="Calibri" pitchFamily="34" charset="0"/>
                <a:cs typeface="Calibri" pitchFamily="34" charset="0"/>
              </a:rPr>
              <a:t>. </a:t>
            </a:r>
            <a:r>
              <a:rPr lang="el-GR" sz="1800" i="1" dirty="0" smtClean="0">
                <a:latin typeface="Calibri" pitchFamily="34" charset="0"/>
                <a:cs typeface="Calibri" pitchFamily="34" charset="0"/>
              </a:rPr>
              <a:t>Περί </a:t>
            </a:r>
            <a:r>
              <a:rPr lang="el-GR" sz="1800" i="1" dirty="0" err="1" smtClean="0">
                <a:latin typeface="Calibri" pitchFamily="34" charset="0"/>
                <a:cs typeface="Calibri" pitchFamily="34" charset="0"/>
              </a:rPr>
              <a:t>Αντιδόσεω</a:t>
            </a:r>
            <a:r>
              <a:rPr lang="el-GR" sz="1800" dirty="0" err="1" smtClean="0">
                <a:latin typeface="Calibri" pitchFamily="34" charset="0"/>
                <a:cs typeface="Calibri" pitchFamily="34" charset="0"/>
              </a:rPr>
              <a:t>ς</a:t>
            </a:r>
            <a:r>
              <a:rPr lang="el-GR" sz="1800" dirty="0" smtClean="0">
                <a:latin typeface="Calibri" pitchFamily="34" charset="0"/>
                <a:cs typeface="Calibri" pitchFamily="34" charset="0"/>
              </a:rPr>
              <a:t> 295). Αν και η ρητορική είχε αρχίσει να διαδραματίζει κυρίαρχο ρόλο στη δευτεροβάθμια και την ανώτερη εκπαίδευση, διαμάχη ξέσπασε μεταξύ των δασκάλων της ρητορικής και εκείνων της φιλοσοφίας. Για παράδειγμα, ο Πλάτων στον Γοργία αντιπαραθέτει τη ρητορική (που στόχο έχει να πείσει αγνοώντας την αλήθεια) προς τη φιλοσοφία (που στόχο έχει τη γνώση της αλήθειας). Αργότερα, στον Φαίδρο, εμφανίζεται κάπως πιο διαλλακτικός, παρουσιάζοντας σειρά δειγμάτων λόγου για το θέμα του έρωτα, ακολουθούμενη από συζήτηση για τη φύση της πραγματικής ρητορικής. Παρόλο που ο Πλάτων δεν μετακινήθηκε ποτέ από την κακή γνώμη που είχε για τη ρητορική, η </a:t>
            </a:r>
            <a:r>
              <a:rPr lang="el-GR" sz="1800" i="1" dirty="0" smtClean="0">
                <a:latin typeface="Calibri" pitchFamily="34" charset="0"/>
                <a:cs typeface="Calibri" pitchFamily="34" charset="0"/>
              </a:rPr>
              <a:t>Απολογία</a:t>
            </a:r>
            <a:r>
              <a:rPr lang="el-GR" sz="1800" dirty="0" smtClean="0">
                <a:latin typeface="Calibri" pitchFamily="34" charset="0"/>
                <a:cs typeface="Calibri" pitchFamily="34" charset="0"/>
              </a:rPr>
              <a:t> του, που υποτίθεται ότι είναι λόγος υπεράσπισης του Σωκράτη στη δίκη του το 399, συνιστά εκπληκτικό παράδειγμα της μεγάλης του ρητορικής δεινότητας. Ανεπηρέαστος από την κριτική του Πλάτωνα και αντίθετος με τη διδασκαλία του στην Ακαδημία, ο Ισοκράτης πρόσφερε ρητορική εκπαίδευση στη δική του σχολή, που ίδρυσε περίπου το 388. Του αποδιδόταν η συγγραφή ενός εγχειριδίου, αν και ο ίδιος επιτίθεται σε αυτού του είδους την πρακτική. Τα αποσπάσματα της διδασκαλίας του που διασώζονται σε πολύ μεταγενέστερους συγγραφείς δείχνουν ότι τον ενδιέφεραν τα </a:t>
            </a:r>
            <a:r>
              <a:rPr lang="el-GR" sz="1800" b="1" dirty="0" smtClean="0">
                <a:latin typeface="Calibri" pitchFamily="34" charset="0"/>
                <a:cs typeface="Calibri" pitchFamily="34" charset="0"/>
              </a:rPr>
              <a:t>διαφορετικά </a:t>
            </a:r>
            <a:r>
              <a:rPr lang="el-GR" sz="1800" b="1" dirty="0" smtClean="0">
                <a:latin typeface="Calibri" pitchFamily="34" charset="0"/>
                <a:cs typeface="Calibri" pitchFamily="34" charset="0"/>
              </a:rPr>
              <a:t>είδη λόγων, η διαίρεση του λόγου και το ύφος</a:t>
            </a:r>
            <a:r>
              <a:rPr lang="el-GR" sz="1800" dirty="0" smtClean="0">
                <a:latin typeface="Calibri" pitchFamily="34" charset="0"/>
                <a:cs typeface="Calibri" pitchFamily="34" charset="0"/>
              </a:rPr>
              <a:t>.</a:t>
            </a:r>
            <a:endParaRPr lang="en-GB" sz="1800"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725470"/>
          </a:xfrm>
        </p:spPr>
        <p:txBody>
          <a:bodyPr/>
          <a:lstStyle/>
          <a:p>
            <a:pPr algn="ctr"/>
            <a:r>
              <a:rPr lang="el-GR" b="1" dirty="0" err="1" smtClean="0">
                <a:solidFill>
                  <a:schemeClr val="tx1"/>
                </a:solidFill>
                <a:latin typeface="Calibri" pitchFamily="34" charset="0"/>
                <a:cs typeface="Calibri" pitchFamily="34" charset="0"/>
              </a:rPr>
              <a:t>Ισοκρατησ</a:t>
            </a:r>
            <a:r>
              <a:rPr lang="el-GR" b="1" dirty="0" smtClean="0">
                <a:solidFill>
                  <a:schemeClr val="tx1"/>
                </a:solidFill>
                <a:latin typeface="Calibri" pitchFamily="34" charset="0"/>
                <a:cs typeface="Calibri" pitchFamily="34" charset="0"/>
              </a:rPr>
              <a:t> και </a:t>
            </a:r>
            <a:r>
              <a:rPr lang="el-GR" b="1" dirty="0" err="1" smtClean="0">
                <a:solidFill>
                  <a:schemeClr val="tx1"/>
                </a:solidFill>
                <a:latin typeface="Calibri" pitchFamily="34" charset="0"/>
                <a:cs typeface="Calibri" pitchFamily="34" charset="0"/>
              </a:rPr>
              <a:t>αριστοτελησ</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1142984"/>
            <a:ext cx="7496204" cy="5500726"/>
          </a:xfrm>
        </p:spPr>
        <p:txBody>
          <a:bodyPr>
            <a:normAutofit lnSpcReduction="10000"/>
          </a:bodyPr>
          <a:lstStyle/>
          <a:p>
            <a:r>
              <a:rPr lang="el-GR" dirty="0" smtClean="0">
                <a:latin typeface="Calibri" pitchFamily="34" charset="0"/>
                <a:cs typeface="Calibri" pitchFamily="34" charset="0"/>
              </a:rPr>
              <a:t>Ο Αριστοτέλης με τη σειρά του, απάντησε στη διδασκαλία του Ισοκράτη με απογευματινές διαλέξεις στην Ακαδημία, αναγνωρίζοντας (όπως ο Ισοκράτης) τη χρηστικότητα της ρητορικής ως εργαλείου και συγκρίνοντας (αντίθετα με τον Πλάτωνα) τη ρητορική με τη διαλεκτική. Αυτές οι διαλέξεις δημιούργησαν τη βάση της τρίτομης πραγματείας του Αριστοτέλη, τη Ρητορική, που αντικείμενό της έχει την εύρεση (δηλαδή, την επινόηση των κατάλληλων επιχειρημάτων), το ύφος και τη διάταξη των επιχειρημάτων. Η επίδραση της Ρητορικής στη μεταγενέστερη θεωρία ήταν τεράστια. Όμως, ένα καλύτερο αντιπροσωπευτικό δείγμα της σοφιστικής ρητορικής παράδοσης είναι η Ρητορική προς Αλέξανδρον, που πιθανώς γράφτηκε από τον Αναξιμένη από τη Λάμψακο.</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82594"/>
          </a:xfrm>
        </p:spPr>
        <p:txBody>
          <a:bodyPr/>
          <a:lstStyle/>
          <a:p>
            <a:pPr algn="ctr"/>
            <a:r>
              <a:rPr lang="el-GR" b="1" dirty="0" smtClean="0">
                <a:latin typeface="Calibri" pitchFamily="34" charset="0"/>
                <a:cs typeface="Calibri" pitchFamily="34" charset="0"/>
              </a:rPr>
              <a:t>Η </a:t>
            </a:r>
            <a:r>
              <a:rPr lang="el-GR" b="1" dirty="0" err="1" smtClean="0">
                <a:latin typeface="Calibri" pitchFamily="34" charset="0"/>
                <a:cs typeface="Calibri" pitchFamily="34" charset="0"/>
              </a:rPr>
              <a:t>σχολη</a:t>
            </a:r>
            <a:r>
              <a:rPr lang="el-GR" b="1" dirty="0" smtClean="0">
                <a:latin typeface="Calibri" pitchFamily="34" charset="0"/>
                <a:cs typeface="Calibri" pitchFamily="34" charset="0"/>
              </a:rPr>
              <a:t> του </a:t>
            </a:r>
            <a:r>
              <a:rPr lang="el-GR" b="1" dirty="0" err="1" smtClean="0">
                <a:latin typeface="Calibri" pitchFamily="34" charset="0"/>
                <a:cs typeface="Calibri" pitchFamily="34" charset="0"/>
              </a:rPr>
              <a:t>ισοκρατη</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1142984"/>
            <a:ext cx="7567642" cy="5330968"/>
          </a:xfrm>
        </p:spPr>
        <p:txBody>
          <a:bodyPr>
            <a:normAutofit fontScale="92500" lnSpcReduction="20000"/>
          </a:bodyPr>
          <a:lstStyle/>
          <a:p>
            <a:r>
              <a:rPr lang="el-GR" dirty="0" smtClean="0">
                <a:latin typeface="Calibri" pitchFamily="34" charset="0"/>
                <a:cs typeface="Calibri" pitchFamily="34" charset="0"/>
              </a:rPr>
              <a:t>Στη Σχολή του Ισοκράτη μικρός αριθμός μαθητών μελετούσε επί τέσσερα περίπου χρόνια έργα ιστορικά και ρητορικής, περιλαμβανομένων και των πραγματειών (όπως συνήθως αποκαλούνται τα πολιτικά του κείμενα) του </a:t>
            </a:r>
            <a:r>
              <a:rPr lang="el-GR" dirty="0" smtClean="0">
                <a:latin typeface="Calibri" pitchFamily="34" charset="0"/>
                <a:cs typeface="Calibri" pitchFamily="34" charset="0"/>
              </a:rPr>
              <a:t>ίδιου </a:t>
            </a:r>
            <a:r>
              <a:rPr lang="el-GR" dirty="0" smtClean="0">
                <a:latin typeface="Calibri" pitchFamily="34" charset="0"/>
                <a:cs typeface="Calibri" pitchFamily="34" charset="0"/>
              </a:rPr>
              <a:t>του Ισοκράτη. Αυτό το πρόγραμμα σπουδών (παιδεία) αποσκοπούσε στη διδαχή των πολιτικών ιδεών, αλλά και του τρόπου με τον οποίο θα τις έθεταν σε εφαρμογή οι μαθητές μέσω της παραινετικής (συμβουλευτικής) ρητορικής. Την ίδια στιγμή, λειτουργούσε και ως ηθική εκπαίδευση, καθώς οι μαθητές έρχονταν σε επαφή με </a:t>
            </a:r>
            <a:r>
              <a:rPr lang="el-GR" dirty="0" smtClean="0">
                <a:latin typeface="Calibri" pitchFamily="34" charset="0"/>
                <a:cs typeface="Calibri" pitchFamily="34" charset="0"/>
              </a:rPr>
              <a:t>αξιοθαύμαστες </a:t>
            </a:r>
            <a:r>
              <a:rPr lang="el-GR" dirty="0" smtClean="0">
                <a:latin typeface="Calibri" pitchFamily="34" charset="0"/>
                <a:cs typeface="Calibri" pitchFamily="34" charset="0"/>
              </a:rPr>
              <a:t>σκέψεις και έργα. Το πρόγραμμα αυτό ήταν απόρροια της αντίληψης του Ισοκράτη για τη φιλοσοφία ως τη συνδυασμένη μελέτη της </a:t>
            </a:r>
            <a:r>
              <a:rPr lang="el-GR" b="1" dirty="0" smtClean="0">
                <a:latin typeface="Calibri" pitchFamily="34" charset="0"/>
                <a:cs typeface="Calibri" pitchFamily="34" charset="0"/>
              </a:rPr>
              <a:t>πολιτικής, της ηθικής και της ρητορικής</a:t>
            </a:r>
            <a:r>
              <a:rPr lang="el-GR" dirty="0" smtClean="0">
                <a:latin typeface="Calibri" pitchFamily="34" charset="0"/>
                <a:cs typeface="Calibri" pitchFamily="34" charset="0"/>
              </a:rPr>
              <a:t>. Πίστευε, αντίθετα απ’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ο Πλάτων, ότι η απόλυτη γνώση είναι ανέφικτη και ότι σοφοί άνδρες είναι εκείνοι που χρησιμοποιούν με τον </a:t>
            </a:r>
            <a:r>
              <a:rPr lang="el-GR" b="1" dirty="0" smtClean="0">
                <a:latin typeface="Calibri" pitchFamily="34" charset="0"/>
                <a:cs typeface="Calibri" pitchFamily="34" charset="0"/>
              </a:rPr>
              <a:t>καλύτερο δυνατό τρόπο την ικανότητά τους του </a:t>
            </a:r>
            <a:r>
              <a:rPr lang="el-GR" b="1" dirty="0" err="1" smtClean="0">
                <a:latin typeface="Calibri" pitchFamily="34" charset="0"/>
                <a:cs typeface="Calibri" pitchFamily="34" charset="0"/>
              </a:rPr>
              <a:t>εικάζειν</a:t>
            </a:r>
            <a:r>
              <a:rPr lang="el-GR" b="1" dirty="0" smtClean="0">
                <a:latin typeface="Calibri" pitchFamily="34" charset="0"/>
                <a:cs typeface="Calibri" pitchFamily="34" charset="0"/>
              </a:rPr>
              <a:t> (δόξα) σε χρήσιμα ζητήματα</a:t>
            </a:r>
            <a:r>
              <a:rPr lang="el-GR" dirty="0" smtClean="0">
                <a:latin typeface="Calibri" pitchFamily="34" charset="0"/>
                <a:cs typeface="Calibri" pitchFamily="34" charset="0"/>
              </a:rPr>
              <a:t>, εκείνα, δηλαδή, που έχουν σχέση με τις καθημερινές, πρακτικές ανθρώπινες υποθέσεις.</a:t>
            </a:r>
            <a:endParaRPr lang="en-GB"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7467600" cy="571504"/>
          </a:xfrm>
        </p:spPr>
        <p:txBody>
          <a:bodyPr/>
          <a:lstStyle/>
          <a:p>
            <a:pPr algn="ctr"/>
            <a:r>
              <a:rPr lang="el-GR" b="1" dirty="0" err="1" smtClean="0">
                <a:latin typeface="Calibri" pitchFamily="34" charset="0"/>
                <a:cs typeface="Calibri" pitchFamily="34" charset="0"/>
              </a:rPr>
              <a:t>Ισοκρατησ</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κατα</a:t>
            </a:r>
            <a:r>
              <a:rPr lang="el-GR" b="1" dirty="0" smtClean="0">
                <a:latin typeface="Calibri" pitchFamily="34" charset="0"/>
                <a:cs typeface="Calibri" pitchFamily="34" charset="0"/>
              </a:rPr>
              <a:t> των </a:t>
            </a:r>
            <a:r>
              <a:rPr lang="el-GR" b="1" dirty="0" err="1" smtClean="0">
                <a:latin typeface="Calibri" pitchFamily="34" charset="0"/>
                <a:cs typeface="Calibri" pitchFamily="34" charset="0"/>
              </a:rPr>
              <a:t>σοφιστων</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1142984"/>
            <a:ext cx="7567642" cy="5357850"/>
          </a:xfrm>
        </p:spPr>
        <p:txBody>
          <a:bodyPr>
            <a:normAutofit fontScale="85000" lnSpcReduction="10000"/>
          </a:bodyPr>
          <a:lstStyle/>
          <a:p>
            <a:r>
              <a:rPr lang="el-GR" b="1" dirty="0" smtClean="0">
                <a:latin typeface="Calibri" pitchFamily="34" charset="0"/>
                <a:cs typeface="Calibri" pitchFamily="34" charset="0"/>
              </a:rPr>
              <a:t>ο Ισοκράτης καταφέρεται εναντίον των σοφιστών για τον ισχυρισμό τους ότι μπορούσαν να διδάξουν ρητορική σε οποιονδήποτε, ανεξαρτήτως των δυνατοτήτων του- και για το γεγονός ότι δεν εκτιμούσαν καθόλου την αλήθεια</a:t>
            </a:r>
            <a:r>
              <a:rPr lang="el-GR" dirty="0" smtClean="0">
                <a:latin typeface="Calibri" pitchFamily="34" charset="0"/>
                <a:cs typeface="Calibri" pitchFamily="34" charset="0"/>
              </a:rPr>
              <a:t>. Στην </a:t>
            </a:r>
            <a:r>
              <a:rPr lang="el-GR" b="1" i="1" dirty="0" err="1" smtClean="0">
                <a:latin typeface="Calibri" pitchFamily="34" charset="0"/>
                <a:cs typeface="Calibri" pitchFamily="34" charset="0"/>
              </a:rPr>
              <a:t>Αντίδοσιν</a:t>
            </a:r>
            <a:r>
              <a:rPr lang="el-GR" dirty="0" smtClean="0">
                <a:latin typeface="Calibri" pitchFamily="34" charset="0"/>
                <a:cs typeface="Calibri" pitchFamily="34" charset="0"/>
              </a:rPr>
              <a:t> υποστηρίζει </a:t>
            </a:r>
            <a:r>
              <a:rPr lang="el-GR" b="1" dirty="0" smtClean="0">
                <a:latin typeface="Calibri" pitchFamily="34" charset="0"/>
                <a:cs typeface="Calibri" pitchFamily="34" charset="0"/>
              </a:rPr>
              <a:t>ότι η διδασκαλία της Ακαδημίας δεν έχει καμία πρακτική χρησιμότητα στον πραγματικό κόσμο ενώ η δική του διδασκαλία προσφερόταν μόνο σε εκείνους που ήταν εκ φύσεως επιδεκτικοί.</a:t>
            </a:r>
            <a:r>
              <a:rPr lang="el-GR" dirty="0" smtClean="0">
                <a:latin typeface="Calibri" pitchFamily="34" charset="0"/>
                <a:cs typeface="Calibri" pitchFamily="34" charset="0"/>
              </a:rPr>
              <a:t> Η ανάδειξη, πράγματι, μέσω της διδασκαλίας του, του βασικής σπουδαιότητας ρόλου της ρητορικής επρόκειτο να επηρεάσει την όλη ανάπτυξη της κλασικής παιδείας. Μεταξύ των ευρύτερων θεμάτων που κάλυπτε η διδασκαλία του ήταν εκείνο της πραγμάτευσης του θέματος που ετίθετο προς επεξεργασία και οι βασικές έννοιες της κοσμιότητας και του αρμόζοντος (</a:t>
            </a:r>
            <a:r>
              <a:rPr lang="el-GR" i="1" dirty="0" smtClean="0">
                <a:latin typeface="Calibri" pitchFamily="34" charset="0"/>
                <a:cs typeface="Calibri" pitchFamily="34" charset="0"/>
              </a:rPr>
              <a:t>πρέπον</a:t>
            </a:r>
            <a:r>
              <a:rPr lang="el-GR" dirty="0" smtClean="0">
                <a:latin typeface="Calibri" pitchFamily="34" charset="0"/>
                <a:cs typeface="Calibri" pitchFamily="34" charset="0"/>
              </a:rPr>
              <a:t>), του μέτρου και της κατάλληλης περίστασης (</a:t>
            </a:r>
            <a:r>
              <a:rPr lang="el-GR" i="1" dirty="0" smtClean="0">
                <a:latin typeface="Calibri" pitchFamily="34" charset="0"/>
                <a:cs typeface="Calibri" pitchFamily="34" charset="0"/>
              </a:rPr>
              <a:t>καιρός</a:t>
            </a:r>
            <a:r>
              <a:rPr lang="el-GR" dirty="0" smtClean="0">
                <a:latin typeface="Calibri" pitchFamily="34" charset="0"/>
                <a:cs typeface="Calibri" pitchFamily="34" charset="0"/>
              </a:rPr>
              <a:t>), καθώς και της πρωτοτυπίας (</a:t>
            </a:r>
            <a:r>
              <a:rPr lang="el-GR" i="1" dirty="0" err="1" smtClean="0">
                <a:latin typeface="Calibri" pitchFamily="34" charset="0"/>
                <a:cs typeface="Calibri" pitchFamily="34" charset="0"/>
              </a:rPr>
              <a:t>καινόν</a:t>
            </a:r>
            <a:r>
              <a:rPr lang="el-GR" dirty="0" smtClean="0">
                <a:latin typeface="Calibri" pitchFamily="34" charset="0"/>
                <a:cs typeface="Calibri" pitchFamily="34" charset="0"/>
              </a:rPr>
              <a:t>). Και οι τρεις αυτοί όροι είχαν σχέση με το ύφος, αλλά επίσης και με ζητήματα όπως της αρμόζουσας επιλογής ενός θέματος, του σωστού χρόνου για την παρουσίασή του και της αυθεντικότητας των επιχειρημάτων που αναπτύσσονταν.</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82594"/>
          </a:xfrm>
        </p:spPr>
        <p:txBody>
          <a:bodyPr/>
          <a:lstStyle/>
          <a:p>
            <a:pPr algn="ctr"/>
            <a:r>
              <a:rPr lang="el-GR" b="1" dirty="0" smtClean="0">
                <a:solidFill>
                  <a:schemeClr val="tx1"/>
                </a:solidFill>
                <a:latin typeface="Calibri" pitchFamily="34" charset="0"/>
                <a:cs typeface="Calibri" pitchFamily="34" charset="0"/>
              </a:rPr>
              <a:t>ΑΝΤΙΔΟΣΗ ΚΑΙ ΠΑΝΕΛΛΗΝΙΑ ΙΔΕΑ</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571472" y="928670"/>
            <a:ext cx="7353328" cy="5545282"/>
          </a:xfrm>
        </p:spPr>
        <p:txBody>
          <a:bodyPr>
            <a:normAutofit fontScale="85000" lnSpcReduction="20000"/>
          </a:bodyPr>
          <a:lstStyle/>
          <a:p>
            <a:r>
              <a:rPr lang="el-GR" dirty="0" smtClean="0">
                <a:latin typeface="Calibri" pitchFamily="34" charset="0"/>
                <a:cs typeface="Calibri" pitchFamily="34" charset="0"/>
              </a:rPr>
              <a:t>Ενδεικτικό για την οικονομική ευρωστία της σχολής του είναι το επεισόδιο που συνέβη όταν ο Ισοκράτης, σε ηλικία ογδόντα δύο ετών, εκλήθη να αντιμετωπίσει περίπτωση ανταλλαγής περιουσίας (</a:t>
            </a:r>
            <a:r>
              <a:rPr lang="el-GR" i="1" dirty="0" err="1" smtClean="0">
                <a:latin typeface="Calibri" pitchFamily="34" charset="0"/>
                <a:cs typeface="Calibri" pitchFamily="34" charset="0"/>
              </a:rPr>
              <a:t>αντίδοσις</a:t>
            </a:r>
            <a:r>
              <a:rPr lang="el-GR" dirty="0" smtClean="0">
                <a:latin typeface="Calibri" pitchFamily="34" charset="0"/>
                <a:cs typeface="Calibri" pitchFamily="34" charset="0"/>
              </a:rPr>
              <a:t>). Κάποιος </a:t>
            </a:r>
            <a:r>
              <a:rPr lang="el-GR" dirty="0" err="1" smtClean="0">
                <a:latin typeface="Calibri" pitchFamily="34" charset="0"/>
                <a:cs typeface="Calibri" pitchFamily="34" charset="0"/>
              </a:rPr>
              <a:t>Μεγακλείδης</a:t>
            </a:r>
            <a:r>
              <a:rPr lang="el-GR" dirty="0" smtClean="0">
                <a:latin typeface="Calibri" pitchFamily="34" charset="0"/>
                <a:cs typeface="Calibri" pitchFamily="34" charset="0"/>
              </a:rPr>
              <a:t> τον προκάλεσε να ανταλλάξει την περιουσία του με τη δική του ή να δεχτεί να αναλάβει </a:t>
            </a:r>
            <a:r>
              <a:rPr lang="el-GR" dirty="0" err="1" smtClean="0">
                <a:latin typeface="Calibri" pitchFamily="34" charset="0"/>
                <a:cs typeface="Calibri" pitchFamily="34" charset="0"/>
              </a:rPr>
              <a:t>αντ</a:t>
            </a:r>
            <a:r>
              <a:rPr lang="el-GR" dirty="0" smtClean="0">
                <a:latin typeface="Calibri" pitchFamily="34" charset="0"/>
                <a:cs typeface="Calibri" pitchFamily="34" charset="0"/>
              </a:rPr>
              <a:t>’ αυτού τη λειτουργία της τριηραρχίας. Ο Ισοκράτης προτίμησε να εκτελέσει την τριηραρχία για τέταρτη φορά, γεγονός που θα τον κατέτασσε τότε μεταξύ των 1.200 πλουσιοτέρων πολιτών της Αθήνας.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Ο Ισοκράτης συνέχει να γράφει και να διδάσκει ως το 338, όταν ο Φίλιππος ο Β΄ της Μακεδονίας νίκησε τους Έλληνες στη Χαιρώνεια. Ο Ισοκράτης διέκρινε τώρα τη δυνατότητα να εκπληρωθεί το όνειρο της ζωής του –μια ενωμένη Ελλάδα, που θα αναλάμβανε μια μεγάλη εκστρατεία εναντίον της Περσίας-, αλλά απογοητεύτηκε με την οριστική απόφαση των Αθηναίων να συνεχίσουν να αντιστέκονται στον Φίλιππο. Αυτός περισσότερο από </a:t>
            </a:r>
            <a:r>
              <a:rPr lang="el-GR" dirty="0" err="1" smtClean="0">
                <a:latin typeface="Calibri" pitchFamily="34" charset="0"/>
                <a:cs typeface="Calibri" pitchFamily="34" charset="0"/>
              </a:rPr>
              <a:t>ό,τι</a:t>
            </a:r>
            <a:r>
              <a:rPr lang="el-GR" dirty="0" smtClean="0">
                <a:latin typeface="Calibri" pitchFamily="34" charset="0"/>
                <a:cs typeface="Calibri" pitchFamily="34" charset="0"/>
              </a:rPr>
              <a:t> η ρομαντική εκδοχή πως δεν μπορούσε να </a:t>
            </a:r>
            <a:r>
              <a:rPr lang="el-GR" dirty="0" smtClean="0">
                <a:latin typeface="Calibri" pitchFamily="34" charset="0"/>
                <a:cs typeface="Calibri" pitchFamily="34" charset="0"/>
              </a:rPr>
              <a:t>συνεχίσει </a:t>
            </a:r>
            <a:r>
              <a:rPr lang="el-GR" dirty="0" smtClean="0">
                <a:latin typeface="Calibri" pitchFamily="34" charset="0"/>
                <a:cs typeface="Calibri" pitchFamily="34" charset="0"/>
              </a:rPr>
              <a:t>να ζει βλέποντας τους Έλληνες να εξανδραποδίζονται, ήταν ο βασικός λόγος που ο Ισοκράτης προκάλεσε τον θάνατό του λιμοκτονώντας, στην πολύ προχωρημένη ηλικία των ενενήντα δύο ετών.</a:t>
            </a:r>
            <a:endParaRPr lang="en-GB" dirty="0" smtClean="0">
              <a:latin typeface="Calibri" pitchFamily="34" charset="0"/>
              <a:cs typeface="Calibri" pitchFamily="34" charset="0"/>
            </a:endParaRPr>
          </a:p>
          <a:p>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11156"/>
          </a:xfrm>
        </p:spPr>
        <p:txBody>
          <a:bodyPr>
            <a:normAutofit fontScale="90000"/>
          </a:bodyPr>
          <a:lstStyle/>
          <a:p>
            <a:pPr algn="ctr"/>
            <a:r>
              <a:rPr lang="el-GR" b="1" dirty="0" smtClean="0">
                <a:latin typeface="Calibri" pitchFamily="34" charset="0"/>
                <a:cs typeface="Calibri" pitchFamily="34" charset="0"/>
              </a:rPr>
              <a:t>ΙΣΟΚΡΑΤΗΣ ΚΑΙ ΣΟΦΙΣΤΕΣ ΚΑΙ ΠΛΑΤΩΝ</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928670"/>
            <a:ext cx="7567642" cy="5545282"/>
          </a:xfrm>
        </p:spPr>
        <p:txBody>
          <a:bodyPr>
            <a:normAutofit fontScale="77500" lnSpcReduction="20000"/>
          </a:bodyPr>
          <a:lstStyle/>
          <a:p>
            <a:r>
              <a:rPr lang="el-GR" dirty="0" smtClean="0">
                <a:latin typeface="Calibri" pitchFamily="34" charset="0"/>
                <a:cs typeface="Calibri" pitchFamily="34" charset="0"/>
              </a:rPr>
              <a:t>Ο Ισοκράτης υπογράμμιζε πάντα την απόσταση που τον χωρίζει τόσο από τους σύγχρονους σοφιστές, τους ματαιόδοξους συζητητές, όσο και από τον Πλάτωνα, του οποίου επικρίνει την κλίση για τις αφηρημένες θεωρίες. Για τους σοφιστές λέει χαρακτηριστικά ότι επιδίδονται σε εριστικές συζητήσεις, προσποιούνται ότι αναζητούν την αλήθεια αλλά από την αρχή της επαγγελματικής τους δραστηριότητας ψεύδονται. Κι αυτό γιατί κατά τη γνώμη του Ισοκράτη ο άνθρωπος δεν μπορεί να προβλέψει το μέλλον, δεν έχει αυτή την ικανότητα. Επίσης θεωρεί τους σοφιστές αναιδείς επειδή προσπαθούν να πείσουν όσους τους συναναστρέφονται ότι μπορούν να τους διδάξουν τι πρέπει να κάνουν για να είναι ευτυχισμένοι.(</a:t>
            </a:r>
            <a:r>
              <a:rPr lang="el-GR" b="1" dirty="0" smtClean="0">
                <a:latin typeface="Calibri" pitchFamily="34" charset="0"/>
                <a:cs typeface="Calibri" pitchFamily="34" charset="0"/>
              </a:rPr>
              <a:t>Κατά των σοφιστών 1-3)</a:t>
            </a:r>
            <a:endParaRPr lang="en-GB" dirty="0" smtClean="0">
              <a:latin typeface="Calibri" pitchFamily="34" charset="0"/>
              <a:cs typeface="Calibri" pitchFamily="34" charset="0"/>
            </a:endParaRPr>
          </a:p>
          <a:p>
            <a:r>
              <a:rPr lang="el-GR" b="1" dirty="0" smtClean="0">
                <a:latin typeface="Calibri" pitchFamily="34" charset="0"/>
                <a:cs typeface="Calibri" pitchFamily="34" charset="0"/>
              </a:rPr>
              <a:t>Το ιδεώδες του Ισοκράτη για τη ρητορική καλλιέργεια: </a:t>
            </a:r>
            <a:r>
              <a:rPr lang="el-GR" dirty="0" smtClean="0">
                <a:latin typeface="Calibri" pitchFamily="34" charset="0"/>
                <a:cs typeface="Calibri" pitchFamily="34" charset="0"/>
              </a:rPr>
              <a:t>φιλοσοφία, στοχεύει στην ηθική διαμόρφωση του ανθρώπου και του πολίτη μέσα από την πρακτική της ρητορείας. Για τον Ισοκράτη η τέχνη του λόγου υποδηλώνει μια πλήρη διανοητική καλλιέργεια: </a:t>
            </a:r>
            <a:r>
              <a:rPr lang="el-GR" b="1" dirty="0" smtClean="0">
                <a:latin typeface="Calibri" pitchFamily="34" charset="0"/>
                <a:cs typeface="Calibri" pitchFamily="34" charset="0"/>
              </a:rPr>
              <a:t>η τέχνη να μιλά κανείς καλά (ευ λέγειν) είναι άρρηκτα συνδεδεμένη με την τέχνη να σκέφτεται κανείς καλά. (ευ </a:t>
            </a:r>
            <a:r>
              <a:rPr lang="el-GR" b="1" dirty="0" err="1" smtClean="0">
                <a:latin typeface="Calibri" pitchFamily="34" charset="0"/>
                <a:cs typeface="Calibri" pitchFamily="34" charset="0"/>
              </a:rPr>
              <a:t>φρονειν</a:t>
            </a:r>
            <a:r>
              <a:rPr lang="el-GR" b="1" dirty="0" smtClean="0">
                <a:latin typeface="Calibri" pitchFamily="34" charset="0"/>
                <a:cs typeface="Calibri" pitchFamily="34" charset="0"/>
              </a:rPr>
              <a:t>)</a:t>
            </a:r>
            <a:endParaRPr lang="en-GB" b="1" dirty="0" smtClean="0">
              <a:latin typeface="Calibri" pitchFamily="34" charset="0"/>
              <a:cs typeface="Calibri" pitchFamily="34" charset="0"/>
            </a:endParaRPr>
          </a:p>
          <a:p>
            <a:r>
              <a:rPr lang="el-GR" dirty="0" smtClean="0">
                <a:latin typeface="Calibri" pitchFamily="34" charset="0"/>
                <a:cs typeface="Calibri" pitchFamily="34" charset="0"/>
              </a:rPr>
              <a:t>Δίπλα στους λόγους </a:t>
            </a:r>
            <a:r>
              <a:rPr lang="el-GR" i="1" dirty="0" smtClean="0">
                <a:latin typeface="Calibri" pitchFamily="34" charset="0"/>
                <a:cs typeface="Calibri" pitchFamily="34" charset="0"/>
              </a:rPr>
              <a:t>Κατά των σοφιστών </a:t>
            </a:r>
            <a:r>
              <a:rPr lang="el-GR" dirty="0" smtClean="0">
                <a:latin typeface="Calibri" pitchFamily="34" charset="0"/>
                <a:cs typeface="Calibri" pitchFamily="34" charset="0"/>
              </a:rPr>
              <a:t>και </a:t>
            </a:r>
            <a:r>
              <a:rPr lang="el-GR" i="1" dirty="0" smtClean="0">
                <a:latin typeface="Calibri" pitchFamily="34" charset="0"/>
                <a:cs typeface="Calibri" pitchFamily="34" charset="0"/>
              </a:rPr>
              <a:t>Περί του ζεύγους</a:t>
            </a:r>
            <a:r>
              <a:rPr lang="el-GR" dirty="0" smtClean="0">
                <a:latin typeface="Calibri" pitchFamily="34" charset="0"/>
                <a:cs typeface="Calibri" pitchFamily="34" charset="0"/>
              </a:rPr>
              <a:t> που είναι συνδεδεμένοι άμεσα με τη δραστηριότητα του </a:t>
            </a:r>
            <a:r>
              <a:rPr lang="el-GR" dirty="0" err="1" smtClean="0">
                <a:latin typeface="Calibri" pitchFamily="34" charset="0"/>
                <a:cs typeface="Calibri" pitchFamily="34" charset="0"/>
              </a:rPr>
              <a:t>ρητοροδιδασκάλου</a:t>
            </a:r>
            <a:r>
              <a:rPr lang="el-GR" dirty="0" smtClean="0">
                <a:latin typeface="Calibri" pitchFamily="34" charset="0"/>
                <a:cs typeface="Calibri" pitchFamily="34" charset="0"/>
              </a:rPr>
              <a:t>, βρίσκουμε κατ’ αρχήν τα εγκώμια, το </a:t>
            </a:r>
            <a:r>
              <a:rPr lang="el-GR" i="1" dirty="0" smtClean="0">
                <a:latin typeface="Calibri" pitchFamily="34" charset="0"/>
                <a:cs typeface="Calibri" pitchFamily="34" charset="0"/>
              </a:rPr>
              <a:t>Ελένης </a:t>
            </a:r>
            <a:r>
              <a:rPr lang="el-GR" i="1" dirty="0" err="1" smtClean="0">
                <a:latin typeface="Calibri" pitchFamily="34" charset="0"/>
                <a:cs typeface="Calibri" pitchFamily="34" charset="0"/>
              </a:rPr>
              <a:t>Εγκώμιον</a:t>
            </a:r>
            <a:r>
              <a:rPr lang="el-GR" i="1" dirty="0" smtClean="0">
                <a:latin typeface="Calibri" pitchFamily="34" charset="0"/>
                <a:cs typeface="Calibri" pitchFamily="34" charset="0"/>
              </a:rPr>
              <a:t> </a:t>
            </a:r>
            <a:r>
              <a:rPr lang="el-GR" dirty="0" smtClean="0">
                <a:latin typeface="Calibri" pitchFamily="34" charset="0"/>
                <a:cs typeface="Calibri" pitchFamily="34" charset="0"/>
              </a:rPr>
              <a:t>και ο </a:t>
            </a:r>
            <a:r>
              <a:rPr lang="el-GR" i="1" dirty="0" err="1" smtClean="0">
                <a:latin typeface="Calibri" pitchFamily="34" charset="0"/>
                <a:cs typeface="Calibri" pitchFamily="34" charset="0"/>
              </a:rPr>
              <a:t>Βούσιρις</a:t>
            </a:r>
            <a:r>
              <a:rPr lang="el-GR" dirty="0" smtClean="0">
                <a:latin typeface="Calibri" pitchFamily="34" charset="0"/>
                <a:cs typeface="Calibri" pitchFamily="34" charset="0"/>
              </a:rPr>
              <a:t> συνδέονται με την προτίμηση των σοφιστών για τα παράδοξα εγκώμια.</a:t>
            </a:r>
            <a:endParaRPr lang="en-GB" dirty="0">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368280"/>
          </a:xfrm>
        </p:spPr>
        <p:txBody>
          <a:bodyPr>
            <a:normAutofit fontScale="90000"/>
          </a:bodyPr>
          <a:lstStyle/>
          <a:p>
            <a:pPr algn="ctr"/>
            <a:r>
              <a:rPr lang="el-GR" b="1" dirty="0" smtClean="0">
                <a:solidFill>
                  <a:schemeClr val="tx1"/>
                </a:solidFill>
                <a:latin typeface="Calibri" pitchFamily="34" charset="0"/>
                <a:cs typeface="Calibri" pitchFamily="34" charset="0"/>
              </a:rPr>
              <a:t>ΙΣΟΚΡΑΤΗΣ ΚΑΙ ΕΚΠΑΙΔΕΥΣΗ</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285720" y="714356"/>
            <a:ext cx="7858180" cy="6000792"/>
          </a:xfrm>
        </p:spPr>
        <p:txBody>
          <a:bodyPr>
            <a:normAutofit fontScale="85000" lnSpcReduction="10000"/>
          </a:bodyPr>
          <a:lstStyle/>
          <a:p>
            <a:r>
              <a:rPr lang="el-GR" dirty="0" smtClean="0">
                <a:latin typeface="Calibri" pitchFamily="34" charset="0"/>
                <a:cs typeface="Calibri" pitchFamily="34" charset="0"/>
              </a:rPr>
              <a:t>Η </a:t>
            </a:r>
            <a:r>
              <a:rPr lang="el-GR" dirty="0" err="1" smtClean="0">
                <a:latin typeface="Calibri" pitchFamily="34" charset="0"/>
                <a:cs typeface="Calibri" pitchFamily="34" charset="0"/>
              </a:rPr>
              <a:t>ισοκρατική</a:t>
            </a:r>
            <a:r>
              <a:rPr lang="el-GR" dirty="0" smtClean="0">
                <a:latin typeface="Calibri" pitchFamily="34" charset="0"/>
                <a:cs typeface="Calibri" pitchFamily="34" charset="0"/>
              </a:rPr>
              <a:t> φιλοσοφία αποτέλεσε μία πολύπλευρη εκπαιδευτική πρακτική, η οποία επικοινωνεί άμεσα με το αμιγώς πολιτικό επίπεδο. Πιο συγκεκριμένα, αναδεικνύεται μία τέτοια μορφή εκπαίδευσης μέσω της ρητορικής με στόχο τη διαμόρφωση πολιτών που με τη δράση τους εντός του ευρύτερου κοινωνικού συνόλου θα μπορούν τόσο να αποφασίζουν κατάλληλα στα δικά τους ζητήματα, όσο κυρίως να διαδραματίζουν καθοριστικό ρόλο στη δημιουργία της ιδανικής </a:t>
            </a:r>
            <a:r>
              <a:rPr lang="el-GR" dirty="0" smtClean="0">
                <a:latin typeface="Calibri" pitchFamily="34" charset="0"/>
                <a:cs typeface="Calibri" pitchFamily="34" charset="0"/>
              </a:rPr>
              <a:t>πολιτείας.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 Αναλυτικότερα, </a:t>
            </a:r>
            <a:r>
              <a:rPr lang="el-GR" b="1" dirty="0" smtClean="0">
                <a:latin typeface="Calibri" pitchFamily="34" charset="0"/>
                <a:cs typeface="Calibri" pitchFamily="34" charset="0"/>
              </a:rPr>
              <a:t>η φιλοσοφία στο έργο του Ισοκράτη ταυτίζεται με τη ρητορική</a:t>
            </a:r>
            <a:r>
              <a:rPr lang="el-GR" dirty="0" smtClean="0">
                <a:latin typeface="Calibri" pitchFamily="34" charset="0"/>
                <a:cs typeface="Calibri" pitchFamily="34" charset="0"/>
              </a:rPr>
              <a:t>. Η ίδια η τέχνη της ρητορικής προβάλλει, μέσα από την οπτική του Ισοκράτη, ως η απολύτως ιδανική εκπαίδευση για τη διαμόρφωση χαρακτήρων οι οποίοι θα είναι σε θέση να αποφασίζουν κατάλληλα πάνω σε κάθε είδους ζήτημα που θα κληθούν να αντιμετωπίσουν. Βασικό στοιχείο της ρητορικής παιδείας του Ισοκράτη είναι </a:t>
            </a:r>
            <a:r>
              <a:rPr lang="el-GR" b="1" dirty="0" smtClean="0">
                <a:latin typeface="Calibri" pitchFamily="34" charset="0"/>
                <a:cs typeface="Calibri" pitchFamily="34" charset="0"/>
              </a:rPr>
              <a:t>ο γραπτός, </a:t>
            </a:r>
            <a:r>
              <a:rPr lang="el-GR" b="1" dirty="0" err="1" smtClean="0">
                <a:latin typeface="Calibri" pitchFamily="34" charset="0"/>
                <a:cs typeface="Calibri" pitchFamily="34" charset="0"/>
              </a:rPr>
              <a:t>κειμενικός</a:t>
            </a:r>
            <a:r>
              <a:rPr lang="el-GR" b="1" dirty="0" smtClean="0">
                <a:latin typeface="Calibri" pitchFamily="34" charset="0"/>
                <a:cs typeface="Calibri" pitchFamily="34" charset="0"/>
              </a:rPr>
              <a:t> λόγος</a:t>
            </a:r>
            <a:r>
              <a:rPr lang="el-GR" dirty="0" smtClean="0">
                <a:latin typeface="Calibri" pitchFamily="34" charset="0"/>
                <a:cs typeface="Calibri" pitchFamily="34" charset="0"/>
              </a:rPr>
              <a:t>, ο οποίος παρουσιάζεται συγκροτημένος, άρτια δομημένος, συνδυάζει αρμονικά τις υπό συζήτηση προκείμενες και στοχεύει στην εκλέπτυνση της κατάλληλης επιλογής, στη συνεχή εμβάθυνση και </a:t>
            </a:r>
            <a:r>
              <a:rPr lang="el-GR" dirty="0" err="1" smtClean="0">
                <a:latin typeface="Calibri" pitchFamily="34" charset="0"/>
                <a:cs typeface="Calibri" pitchFamily="34" charset="0"/>
              </a:rPr>
              <a:t>αυτοβελτίωση</a:t>
            </a:r>
            <a:r>
              <a:rPr lang="el-GR" dirty="0" smtClean="0">
                <a:latin typeface="Calibri" pitchFamily="34" charset="0"/>
                <a:cs typeface="Calibri" pitchFamily="34" charset="0"/>
              </a:rPr>
              <a:t> μέσα από την </a:t>
            </a:r>
            <a:r>
              <a:rPr lang="el-GR" dirty="0" err="1" smtClean="0">
                <a:latin typeface="Calibri" pitchFamily="34" charset="0"/>
                <a:cs typeface="Calibri" pitchFamily="34" charset="0"/>
              </a:rPr>
              <a:t>επανα</a:t>
            </a:r>
            <a:r>
              <a:rPr lang="el-GR" dirty="0" smtClean="0">
                <a:latin typeface="Calibri" pitchFamily="34" charset="0"/>
                <a:cs typeface="Calibri" pitchFamily="34" charset="0"/>
              </a:rPr>
              <a:t>-συγγραφή, συμμετέχοντας ουσιαστικά σε μία από κοινού προσπάθεια αναζήτησης της αλήθειας και υπερβαίνοντας παράλληλα το επίπεδο των αντιλογιών.      </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274638"/>
            <a:ext cx="7567642" cy="654032"/>
          </a:xfrm>
        </p:spPr>
        <p:txBody>
          <a:bodyPr>
            <a:normAutofit/>
          </a:bodyPr>
          <a:lstStyle/>
          <a:p>
            <a:pPr algn="ctr"/>
            <a:r>
              <a:rPr lang="el-GR" b="1" dirty="0" smtClean="0">
                <a:latin typeface="Calibri" pitchFamily="34" charset="0"/>
                <a:cs typeface="Calibri" pitchFamily="34" charset="0"/>
              </a:rPr>
              <a:t>ΣΤΟΧΟΙ ΤΗΣ ΕΚΠΑΙΔΕΥΣΗΣ ΤΟΥ ΙΣΟΚΡΑΤΗ</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928670"/>
            <a:ext cx="7710518" cy="5929330"/>
          </a:xfrm>
        </p:spPr>
        <p:txBody>
          <a:bodyPr>
            <a:normAutofit fontScale="62500" lnSpcReduction="20000"/>
          </a:bodyPr>
          <a:lstStyle/>
          <a:p>
            <a:r>
              <a:rPr lang="el-GR" dirty="0" smtClean="0">
                <a:latin typeface="Calibri" pitchFamily="34" charset="0"/>
                <a:cs typeface="Calibri" pitchFamily="34" charset="0"/>
              </a:rPr>
              <a:t>Η παραπάνω εκπαιδευτική διαδικασία σκοπό έχει να αναδείξει την ορθή, προσωπική κρίση του καθενός μέσα από μία διεργασία αναβάθμισης, όχι ωστόσο αποξενωμένη από την κρίση της υπόλοιπης κοινωνίας, αλλά πλήρως ενταγμένη στη συνενωμένη φωνή της τελευταίας, την κοινή γνώμη. Η ορθή κρίση ωστόσο συνδέεται στον Ισοκράτη με την επιτυχή εκδήλωση της ομολογούμενης αρετής, με τη ρητορική να έρχεται ως το σημείο συνάντησης ανάμεσα στις δύο, αφού στόχος της είναι να αναδείξει τη δεύτερη και κατ’ επέκταση να οδηγήσει σε μία καθοριστική αναβάθμιση την πρώτη. Η ορθή εκδήλωση της </a:t>
            </a:r>
            <a:r>
              <a:rPr lang="el-GR" dirty="0" smtClean="0">
                <a:latin typeface="Calibri" pitchFamily="34" charset="0"/>
                <a:cs typeface="Calibri" pitchFamily="34" charset="0"/>
              </a:rPr>
              <a:t>ομολογούμενης </a:t>
            </a:r>
            <a:r>
              <a:rPr lang="el-GR" dirty="0" smtClean="0">
                <a:latin typeface="Calibri" pitchFamily="34" charset="0"/>
                <a:cs typeface="Calibri" pitchFamily="34" charset="0"/>
              </a:rPr>
              <a:t>αρετής ενσαρκώνεται στον καθένα μέσα από τη δράση του και βρίσκεται πάντα σε συνάρτηση με την αντίστοιχη της υπόλοιπης κοινωνίας, αφού συνολικά αποτελούν την ίδια την ομολογούμενη αρετή της πόλης.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 Η προέκταση όμως της ρητορικής του Ισοκράτη αποκτά μία σαφή πολιτική διάσταση. Η εκπαίδευση πάνω στη φιλοσοφία και πιο συγκεκριμένα στη ρητορική που προτείνει ο Ισοκράτης οδηγεί τους πολίτες σε κατάλληλες αποφάσεις για τα ζητήματά τους και κατ’ επέκταση τέτοιοι πολίτες στελεχώνουν μια ιδανική πολιτεία. Τον ρόλο αυτό σύμφωνα με τον Ισοκράτη μπορεί να αναλάβει η Αθήνα, αφού εκτός από γενέτειρα της φιλοσοφίας, έχει φτάσει πλέον στο σημείο να εκδηλώνει ορθά την ομολογούμενη αρετή της ως πόλη. Αυτό το γεγονός αντανακλά το Πανελλαδικό σχέδιο του Ισοκράτη, με την ευημερία όλων των Ελλήνων να βρίσκεται στη συνένωσή τους κάτω από μία ενιαία ηγεμονία και την Αθήνα να εμφανίζεται ως ο πληρέστερος πολιτικός καθοδηγητής. </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 Σε αυτό το σημείο παρατηρείται μία εννοιολογική σχηματοποίηση της </a:t>
            </a:r>
            <a:r>
              <a:rPr lang="el-GR" dirty="0" err="1" smtClean="0">
                <a:latin typeface="Calibri" pitchFamily="34" charset="0"/>
                <a:cs typeface="Calibri" pitchFamily="34" charset="0"/>
              </a:rPr>
              <a:t>ισοκρατικής</a:t>
            </a:r>
            <a:r>
              <a:rPr lang="el-GR" dirty="0" smtClean="0">
                <a:latin typeface="Calibri" pitchFamily="34" charset="0"/>
                <a:cs typeface="Calibri" pitchFamily="34" charset="0"/>
              </a:rPr>
              <a:t> σκέψης, η οποία διαρθρώνεται σε τρία επίπεδα με αύξουσα κλίμακα και τα οποία βρίσκονται σε συνεχή σχέση αλληλεπίδρασης μεταξύ τους. Αρχικά, τη βάση αποτελεί ο </a:t>
            </a:r>
            <a:r>
              <a:rPr lang="el-GR" b="1" dirty="0" smtClean="0">
                <a:latin typeface="Calibri" pitchFamily="34" charset="0"/>
                <a:cs typeface="Calibri" pitchFamily="34" charset="0"/>
              </a:rPr>
              <a:t>γραπτός λόγος</a:t>
            </a:r>
            <a:r>
              <a:rPr lang="el-GR" dirty="0" smtClean="0">
                <a:latin typeface="Calibri" pitchFamily="34" charset="0"/>
                <a:cs typeface="Calibri" pitchFamily="34" charset="0"/>
              </a:rPr>
              <a:t>, κορυφαίο συστατικό στοιχείο της </a:t>
            </a:r>
            <a:r>
              <a:rPr lang="el-GR" dirty="0" err="1" smtClean="0">
                <a:latin typeface="Calibri" pitchFamily="34" charset="0"/>
                <a:cs typeface="Calibri" pitchFamily="34" charset="0"/>
              </a:rPr>
              <a:t>ισοκρατικής</a:t>
            </a:r>
            <a:r>
              <a:rPr lang="el-GR" dirty="0" smtClean="0">
                <a:latin typeface="Calibri" pitchFamily="34" charset="0"/>
                <a:cs typeface="Calibri" pitchFamily="34" charset="0"/>
              </a:rPr>
              <a:t> ρητορικής, η </a:t>
            </a:r>
            <a:r>
              <a:rPr lang="el-GR" b="1" dirty="0" smtClean="0">
                <a:latin typeface="Calibri" pitchFamily="34" charset="0"/>
                <a:cs typeface="Calibri" pitchFamily="34" charset="0"/>
              </a:rPr>
              <a:t>εκπαίδευση</a:t>
            </a:r>
            <a:r>
              <a:rPr lang="el-GR" dirty="0" smtClean="0">
                <a:latin typeface="Calibri" pitchFamily="34" charset="0"/>
                <a:cs typeface="Calibri" pitchFamily="34" charset="0"/>
              </a:rPr>
              <a:t> πάνω στον οποίο οδηγεί τον άνθρωπο ως ατομική προσωπικότητα στην ορθή διαμόρφωση του χαρακτήρα του κι άρα τον καθιστά ικανό να αποφασίζει σωστά για τα ζητήματά του, την </a:t>
            </a:r>
            <a:r>
              <a:rPr lang="el-GR" b="1" dirty="0" smtClean="0">
                <a:latin typeface="Calibri" pitchFamily="34" charset="0"/>
                <a:cs typeface="Calibri" pitchFamily="34" charset="0"/>
              </a:rPr>
              <a:t>ώρα</a:t>
            </a:r>
            <a:r>
              <a:rPr lang="el-GR" dirty="0" smtClean="0">
                <a:latin typeface="Calibri" pitchFamily="34" charset="0"/>
                <a:cs typeface="Calibri" pitchFamily="34" charset="0"/>
              </a:rPr>
              <a:t> που μια πολιτεία που αποτελείται από πολλούς τέτοιους πολίτες είναι σε θέση να επιλέγει κατάλληλα για το συμφέρον της και να αντιμετωπίζει τα πρακτικά της προβλήματα. Κατά συνέπεια, τα στοιχεία που απαιτούνται για τη διαμόρφωση ενός καλού λόγου είναι εκείνα που αναδεικνύονται μέσα από τη ρητορική πάνω σε μία ατομική προσωπικότητα και κατά πλήρη αντιστοιχία εκείνα που εμφανίζει μια ιδανική πολιτεία ως σύνολο. </a:t>
            </a:r>
            <a:endParaRPr lang="en-GB" dirty="0" smtClean="0">
              <a:latin typeface="Calibri" pitchFamily="34" charset="0"/>
              <a:cs typeface="Calibri" pitchFamily="34" charset="0"/>
            </a:endParaRPr>
          </a:p>
          <a:p>
            <a:pPr>
              <a:buNone/>
            </a:pP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7424766" cy="857232"/>
          </a:xfrm>
        </p:spPr>
        <p:txBody>
          <a:bodyPr>
            <a:normAutofit fontScale="90000"/>
          </a:bodyPr>
          <a:lstStyle/>
          <a:p>
            <a:pPr algn="ctr"/>
            <a:r>
              <a:rPr lang="el-GR" sz="2400" b="1" dirty="0" smtClean="0">
                <a:solidFill>
                  <a:schemeClr val="tx1"/>
                </a:solidFill>
                <a:latin typeface="Calibri" pitchFamily="34" charset="0"/>
                <a:cs typeface="Calibri" pitchFamily="34" charset="0"/>
              </a:rPr>
              <a:t/>
            </a:r>
            <a:br>
              <a:rPr lang="el-GR" sz="2400" b="1" dirty="0" smtClean="0">
                <a:solidFill>
                  <a:schemeClr val="tx1"/>
                </a:solidFill>
                <a:latin typeface="Calibri" pitchFamily="34" charset="0"/>
                <a:cs typeface="Calibri" pitchFamily="34" charset="0"/>
              </a:rPr>
            </a:br>
            <a:r>
              <a:rPr lang="el-GR" sz="2400" b="1" dirty="0" smtClean="0">
                <a:solidFill>
                  <a:schemeClr val="tx1"/>
                </a:solidFill>
                <a:latin typeface="Calibri" pitchFamily="34" charset="0"/>
                <a:cs typeface="Calibri" pitchFamily="34" charset="0"/>
              </a:rPr>
              <a:t/>
            </a:r>
            <a:br>
              <a:rPr lang="el-GR" sz="2400" b="1" dirty="0" smtClean="0">
                <a:solidFill>
                  <a:schemeClr val="tx1"/>
                </a:solidFill>
                <a:latin typeface="Calibri" pitchFamily="34" charset="0"/>
                <a:cs typeface="Calibri" pitchFamily="34" charset="0"/>
              </a:rPr>
            </a:br>
            <a:r>
              <a:rPr lang="el-GR" sz="2400" b="1" dirty="0" smtClean="0">
                <a:solidFill>
                  <a:schemeClr val="tx1"/>
                </a:solidFill>
                <a:latin typeface="Calibri" pitchFamily="34" charset="0"/>
                <a:cs typeface="Calibri" pitchFamily="34" charset="0"/>
              </a:rPr>
              <a:t/>
            </a:r>
            <a:br>
              <a:rPr lang="el-GR" sz="2400" b="1" dirty="0" smtClean="0">
                <a:solidFill>
                  <a:schemeClr val="tx1"/>
                </a:solidFill>
                <a:latin typeface="Calibri" pitchFamily="34" charset="0"/>
                <a:cs typeface="Calibri" pitchFamily="34" charset="0"/>
              </a:rPr>
            </a:br>
            <a:r>
              <a:rPr lang="el-GR" sz="2400" b="1" dirty="0" smtClean="0">
                <a:solidFill>
                  <a:schemeClr val="tx1"/>
                </a:solidFill>
                <a:latin typeface="Calibri" pitchFamily="34" charset="0"/>
                <a:cs typeface="Calibri" pitchFamily="34" charset="0"/>
              </a:rPr>
              <a:t/>
            </a:r>
            <a:br>
              <a:rPr lang="el-GR" sz="2400" b="1" dirty="0" smtClean="0">
                <a:solidFill>
                  <a:schemeClr val="tx1"/>
                </a:solidFill>
                <a:latin typeface="Calibri" pitchFamily="34" charset="0"/>
                <a:cs typeface="Calibri" pitchFamily="34" charset="0"/>
              </a:rPr>
            </a:br>
            <a:r>
              <a:rPr lang="el-GR" sz="2400" b="1" dirty="0" smtClean="0">
                <a:solidFill>
                  <a:schemeClr val="tx1"/>
                </a:solidFill>
                <a:latin typeface="Calibri" pitchFamily="34" charset="0"/>
                <a:cs typeface="Calibri" pitchFamily="34" charset="0"/>
              </a:rPr>
              <a:t/>
            </a:r>
            <a:br>
              <a:rPr lang="el-GR" sz="2400" b="1" dirty="0" smtClean="0">
                <a:solidFill>
                  <a:schemeClr val="tx1"/>
                </a:solidFill>
                <a:latin typeface="Calibri" pitchFamily="34" charset="0"/>
                <a:cs typeface="Calibri" pitchFamily="34" charset="0"/>
              </a:rPr>
            </a:br>
            <a:r>
              <a:rPr lang="el-GR" sz="2400" b="1" dirty="0" smtClean="0">
                <a:solidFill>
                  <a:schemeClr val="tx1"/>
                </a:solidFill>
                <a:latin typeface="Calibri" pitchFamily="34" charset="0"/>
                <a:cs typeface="Calibri" pitchFamily="34" charset="0"/>
              </a:rPr>
              <a:t>ΙΣΟΚΡΑΤΙΚΗ ΦΙΛΟΣΟΦΙΑ – ΠΛΑΤΩΝΙΚΗ ΦΙΛΟΣΟΦΙΑ</a:t>
            </a:r>
            <a:r>
              <a:rPr lang="en-GB" sz="2400" b="1" dirty="0" smtClean="0">
                <a:solidFill>
                  <a:schemeClr val="tx1"/>
                </a:solidFill>
                <a:latin typeface="Calibri" pitchFamily="34" charset="0"/>
                <a:cs typeface="Calibri" pitchFamily="34" charset="0"/>
              </a:rPr>
              <a:t/>
            </a:r>
            <a:br>
              <a:rPr lang="en-GB" sz="2400" b="1" dirty="0" smtClean="0">
                <a:solidFill>
                  <a:schemeClr val="tx1"/>
                </a:solidFill>
                <a:latin typeface="Calibri" pitchFamily="34" charset="0"/>
                <a:cs typeface="Calibri" pitchFamily="34" charset="0"/>
              </a:rPr>
            </a:br>
            <a:endParaRPr lang="en-GB" sz="2400"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714356"/>
            <a:ext cx="7424766" cy="5759596"/>
          </a:xfrm>
        </p:spPr>
        <p:txBody>
          <a:bodyPr>
            <a:normAutofit fontScale="77500" lnSpcReduction="20000"/>
          </a:bodyPr>
          <a:lstStyle/>
          <a:p>
            <a:r>
              <a:rPr lang="el-GR" dirty="0" smtClean="0">
                <a:latin typeface="Calibri" pitchFamily="34" charset="0"/>
                <a:cs typeface="Calibri" pitchFamily="34" charset="0"/>
              </a:rPr>
              <a:t>Η φιλοσοφία του Ισοκράτη αντιτίθεται στην πλατωνική, επειδή έχει έναν πρακτικό τελικό σκοπό. Η πολεμική και ειρωνική σκέψη στο </a:t>
            </a:r>
            <a:r>
              <a:rPr lang="el-GR" i="1" dirty="0" smtClean="0">
                <a:latin typeface="Calibri" pitchFamily="34" charset="0"/>
                <a:cs typeface="Calibri" pitchFamily="34" charset="0"/>
              </a:rPr>
              <a:t>Ελένης </a:t>
            </a:r>
            <a:r>
              <a:rPr lang="el-GR" i="1" dirty="0" err="1" smtClean="0">
                <a:latin typeface="Calibri" pitchFamily="34" charset="0"/>
                <a:cs typeface="Calibri" pitchFamily="34" charset="0"/>
              </a:rPr>
              <a:t>εγκώμιον</a:t>
            </a:r>
            <a:r>
              <a:rPr lang="el-GR" dirty="0" smtClean="0">
                <a:latin typeface="Calibri" pitchFamily="34" charset="0"/>
                <a:cs typeface="Calibri" pitchFamily="34" charset="0"/>
              </a:rPr>
              <a:t> 5 βρίσκεται στο επίκεντρο της θεωρίας, ότι «περισσότερο αξίζει να εκφέρει κανείς για χρήσιμα ζητήματα μία ορθή γνώμη παρά να γνωρίζει επακριβώς άχρηστα πράγματα». Δεν πρόκειται για μία προσπάθεια άμεσης αποτελεσματικότητας μπροστά στους δικαστές, ούτε για αυτό που έκαναν οι εριστικοί ή διαλεκτικοί (δηλ. οι οπαδοί του Πλάτων), αλλά παρακινεί ο Ισοκράτης «προς μία αρετή γνωστή σε όλον τον κόσμο και εύκολα αναγνωρίσιμη από ένα καλλιεργημένο πνεύμα». </a:t>
            </a:r>
            <a:r>
              <a:rPr lang="el-GR" b="1" dirty="0" smtClean="0">
                <a:latin typeface="Calibri" pitchFamily="34" charset="0"/>
                <a:cs typeface="Calibri" pitchFamily="34" charset="0"/>
              </a:rPr>
              <a:t>Φιλοσοφία του είναι η παιδεία του πολίτη</a:t>
            </a:r>
            <a:r>
              <a:rPr lang="el-GR" dirty="0" smtClean="0">
                <a:latin typeface="Calibri" pitchFamily="34" charset="0"/>
                <a:cs typeface="Calibri" pitchFamily="34" charset="0"/>
              </a:rPr>
              <a:t>.</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Ο Ισοκράτης, δεδομένου ότι ο άνθρωπος δεν μπορεί να αφομοιώσει μία απόλυτη επιστήμη που θα τον βοηθούσε να καταλάβει τι πρέπει να κάνει, θεωρεί φρόνιμους τους ανθρώπους που μπορούν με τις δικές τους απόψεις να φτάσουν στην καλύτερη λύση και φιλοσόφους αυτούς που αφιερώνουν τον καιρό τους στις μελέτες που θα τους δώσουν γρηγορότερα την ικανότητα της σκέψης. Κατά τον Ισοκράτη δεν υπάρχει μια τέχνη κατάλληλη να χαράξει την εντιμότητα και τη δικαιοσύνη στις καρδιές των ανθρώπων. Όμως οι άνθρωποι μπορούν να βελτιωθούν και να αποκτήσουν μεγαλύτερη αξία, αν έχουν τη φιλοδοξία να μιλούν καλά και να γίνονται κατανοητοί από τους ακροατές τους.  Ο συνετός άνθρωπος θα επιλέξει χρήσιμα θέματα. Έτσι, συγχρόνως θα εκδηλωθούν η ευγλωττία και η περίσκεψη σ’ εκείνον που έχει αναφορικά με τους λόγους ένα πνεύμα μεστό από φιλοσοφία και φιλοδοξία (</a:t>
            </a:r>
            <a:r>
              <a:rPr lang="el-GR" i="1" dirty="0" smtClean="0">
                <a:latin typeface="Calibri" pitchFamily="34" charset="0"/>
                <a:cs typeface="Calibri" pitchFamily="34" charset="0"/>
              </a:rPr>
              <a:t>Περί </a:t>
            </a:r>
            <a:r>
              <a:rPr lang="el-GR" i="1" dirty="0" err="1" smtClean="0">
                <a:latin typeface="Calibri" pitchFamily="34" charset="0"/>
                <a:cs typeface="Calibri" pitchFamily="34" charset="0"/>
              </a:rPr>
              <a:t>αντιδόσεως</a:t>
            </a:r>
            <a:r>
              <a:rPr lang="el-GR" i="1" dirty="0" smtClean="0">
                <a:latin typeface="Calibri" pitchFamily="34" charset="0"/>
                <a:cs typeface="Calibri" pitchFamily="34" charset="0"/>
              </a:rPr>
              <a:t> </a:t>
            </a:r>
            <a:r>
              <a:rPr lang="el-GR" dirty="0" smtClean="0">
                <a:latin typeface="Calibri" pitchFamily="34" charset="0"/>
                <a:cs typeface="Calibri" pitchFamily="34" charset="0"/>
              </a:rPr>
              <a:t>266-268, 271-277)</a:t>
            </a:r>
            <a:endParaRPr lang="en-GB" dirty="0" smtClean="0">
              <a:latin typeface="Calibri" pitchFamily="34" charset="0"/>
              <a:cs typeface="Calibri" pitchFamily="34" charset="0"/>
            </a:endParaRP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Autofit/>
          </a:bodyPr>
          <a:lstStyle/>
          <a:p>
            <a:pPr algn="ctr"/>
            <a:r>
              <a:rPr lang="el-GR" sz="2400" b="1" dirty="0" smtClean="0">
                <a:latin typeface="Calibri" pitchFamily="34" charset="0"/>
                <a:cs typeface="Calibri" pitchFamily="34" charset="0"/>
              </a:rPr>
              <a:t>ΙΣΟΚΡΑΤΙΚΗ ΦΙΛΟΣΟΦΙΑ – ΠΛΑΤΩΝΙΚΗ ΦΙΛΟΣΟΦΙΑ</a:t>
            </a:r>
            <a:endParaRPr lang="en-GB" sz="2400"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714356"/>
            <a:ext cx="7929618" cy="5929354"/>
          </a:xfrm>
        </p:spPr>
        <p:txBody>
          <a:bodyPr>
            <a:normAutofit fontScale="55000" lnSpcReduction="20000"/>
          </a:bodyPr>
          <a:lstStyle/>
          <a:p>
            <a:r>
              <a:rPr lang="el-GR" sz="2900" dirty="0" smtClean="0">
                <a:latin typeface="Calibri" pitchFamily="34" charset="0"/>
                <a:cs typeface="Calibri" pitchFamily="34" charset="0"/>
              </a:rPr>
              <a:t>Ο Ισοκράτης απέχει πολύ από τη σκέψη του Πρωταγόρα σύμφωνα με την οποία το ον περιορίζεται στο φαινόμενο και το έργο του λόγου συνίσταται στο να υποκαθιστά η μία γνώμη την άλλη. Λαμβάνει υπόψη μόνο τα όρια της ανθρώπινης γνώσης. Μέσα σε μία τέτοια αντίληψη, η πρακτική της ρητορείας είναι η καλύτερη μέθοδος παιδείας. Προϋποθέτει τρία στοιχεία: </a:t>
            </a:r>
            <a:r>
              <a:rPr lang="el-GR" sz="2900" b="1" dirty="0" smtClean="0">
                <a:latin typeface="Calibri" pitchFamily="34" charset="0"/>
                <a:cs typeface="Calibri" pitchFamily="34" charset="0"/>
              </a:rPr>
              <a:t>φυσικά προσόντα, έναν καλό δάσκαλο και μεγάλη εξάσκηση</a:t>
            </a:r>
            <a:r>
              <a:rPr lang="el-GR" sz="2900" dirty="0" smtClean="0">
                <a:latin typeface="Calibri" pitchFamily="34" charset="0"/>
                <a:cs typeface="Calibri" pitchFamily="34" charset="0"/>
              </a:rPr>
              <a:t>. Το να μαθαίνει κανείς να μιλά καλά είναι το ίδιο με το να σκέπτεται καλά και επομένως με το να ζει καλά. Η ρητορική εκπαίδευση έχει διανοητική και ηθική εμβέλεια.</a:t>
            </a:r>
            <a:endParaRPr lang="en-GB" sz="2900" dirty="0" smtClean="0">
              <a:latin typeface="Calibri" pitchFamily="34" charset="0"/>
              <a:cs typeface="Calibri" pitchFamily="34" charset="0"/>
            </a:endParaRPr>
          </a:p>
          <a:p>
            <a:r>
              <a:rPr lang="el-GR" sz="2900" b="1" i="1" dirty="0" smtClean="0">
                <a:latin typeface="Calibri" pitchFamily="34" charset="0"/>
                <a:cs typeface="Calibri" pitchFamily="34" charset="0"/>
              </a:rPr>
              <a:t>	Περί </a:t>
            </a:r>
            <a:r>
              <a:rPr lang="el-GR" sz="2900" b="1" i="1" dirty="0" err="1" smtClean="0">
                <a:latin typeface="Calibri" pitchFamily="34" charset="0"/>
                <a:cs typeface="Calibri" pitchFamily="34" charset="0"/>
              </a:rPr>
              <a:t>αντιδόσεως</a:t>
            </a:r>
            <a:r>
              <a:rPr lang="el-GR" sz="2900" b="1" i="1" dirty="0" smtClean="0">
                <a:latin typeface="Calibri" pitchFamily="34" charset="0"/>
                <a:cs typeface="Calibri" pitchFamily="34" charset="0"/>
              </a:rPr>
              <a:t> </a:t>
            </a:r>
            <a:r>
              <a:rPr lang="el-GR" sz="2900" i="1" dirty="0" smtClean="0">
                <a:latin typeface="Calibri" pitchFamily="34" charset="0"/>
                <a:cs typeface="Calibri" pitchFamily="34" charset="0"/>
              </a:rPr>
              <a:t>253-257</a:t>
            </a:r>
            <a:r>
              <a:rPr lang="el-GR" sz="2900" dirty="0" smtClean="0">
                <a:latin typeface="Calibri" pitchFamily="34" charset="0"/>
                <a:cs typeface="Calibri" pitchFamily="34" charset="0"/>
              </a:rPr>
              <a:t>: Ο λόγος όρισε νόμους για το δίκαιο και το άδικο, το καλό και το κακό. Και αν αυτός ο διαχωρισμός δεν είχε καθιερωθεί, θα </a:t>
            </a:r>
            <a:r>
              <a:rPr lang="el-GR" sz="2900" dirty="0" smtClean="0">
                <a:latin typeface="Calibri" pitchFamily="34" charset="0"/>
                <a:cs typeface="Calibri" pitchFamily="34" charset="0"/>
              </a:rPr>
              <a:t>ή</a:t>
            </a:r>
            <a:r>
              <a:rPr lang="el-GR" sz="2900" dirty="0" smtClean="0">
                <a:latin typeface="Calibri" pitchFamily="34" charset="0"/>
                <a:cs typeface="Calibri" pitchFamily="34" charset="0"/>
              </a:rPr>
              <a:t>μασταν </a:t>
            </a:r>
            <a:r>
              <a:rPr lang="el-GR" sz="2900" dirty="0" smtClean="0">
                <a:latin typeface="Calibri" pitchFamily="34" charset="0"/>
                <a:cs typeface="Calibri" pitchFamily="34" charset="0"/>
              </a:rPr>
              <a:t>ανίκανοι να συμβιώσουμε ο ένας κοντά στον άλλο. Με </a:t>
            </a:r>
            <a:r>
              <a:rPr lang="el-GR" sz="2900" dirty="0" smtClean="0">
                <a:latin typeface="Calibri" pitchFamily="34" charset="0"/>
                <a:cs typeface="Calibri" pitchFamily="34" charset="0"/>
              </a:rPr>
              <a:t>τον </a:t>
            </a:r>
            <a:r>
              <a:rPr lang="el-GR" sz="2900" dirty="0" smtClean="0">
                <a:latin typeface="Calibri" pitchFamily="34" charset="0"/>
                <a:cs typeface="Calibri" pitchFamily="34" charset="0"/>
              </a:rPr>
              <a:t>λόγο ελέγχουμε τους ανέντιμους ανθρώπους και εγκωμιάζουμε τους ενάρετους. Χάρη στο λόγο καλλιεργούμε τα απαίδευτα πνεύματα και </a:t>
            </a:r>
            <a:r>
              <a:rPr lang="el-GR" sz="2900" dirty="0" smtClean="0">
                <a:latin typeface="Calibri" pitchFamily="34" charset="0"/>
                <a:cs typeface="Calibri" pitchFamily="34" charset="0"/>
              </a:rPr>
              <a:t>δοκιμάζουμε </a:t>
            </a:r>
            <a:r>
              <a:rPr lang="el-GR" sz="2900" dirty="0" smtClean="0">
                <a:latin typeface="Calibri" pitchFamily="34" charset="0"/>
                <a:cs typeface="Calibri" pitchFamily="34" charset="0"/>
              </a:rPr>
              <a:t>τους συνετούς. Γιατί κάνουμε τον ακριβή λόγο το ασφαλέστερο τεκμήριο της ορθής σκέψης.</a:t>
            </a:r>
            <a:endParaRPr lang="en-GB" sz="2900" dirty="0" smtClean="0">
              <a:latin typeface="Calibri" pitchFamily="34" charset="0"/>
              <a:cs typeface="Calibri" pitchFamily="34" charset="0"/>
            </a:endParaRPr>
          </a:p>
          <a:p>
            <a:r>
              <a:rPr lang="el-GR" sz="2900" dirty="0" smtClean="0">
                <a:latin typeface="Calibri" pitchFamily="34" charset="0"/>
                <a:cs typeface="Calibri" pitchFamily="34" charset="0"/>
              </a:rPr>
              <a:t>	Ο Ισοκράτης εμφανίζεται το ίδιο απομακρυσμένος και από τους σοφιστές και από τον Πλάτωνα: από αυτή τη διπλή άρνηση των αφηρημένων θεωριών και των εριστικών αντιπαραθέσεων </a:t>
            </a:r>
            <a:r>
              <a:rPr lang="el-GR" sz="2900" dirty="0" smtClean="0">
                <a:latin typeface="Calibri" pitchFamily="34" charset="0"/>
                <a:cs typeface="Calibri" pitchFamily="34" charset="0"/>
              </a:rPr>
              <a:t>πολιτογραφείται η </a:t>
            </a:r>
            <a:r>
              <a:rPr lang="el-GR" sz="2900" dirty="0" smtClean="0">
                <a:latin typeface="Calibri" pitchFamily="34" charset="0"/>
                <a:cs typeface="Calibri" pitchFamily="34" charset="0"/>
              </a:rPr>
              <a:t>σοφιστική στην Αθήνα.</a:t>
            </a:r>
            <a:endParaRPr lang="en-GB" sz="2900" dirty="0" smtClean="0">
              <a:latin typeface="Calibri" pitchFamily="34" charset="0"/>
              <a:cs typeface="Calibri" pitchFamily="34" charset="0"/>
            </a:endParaRPr>
          </a:p>
          <a:p>
            <a:r>
              <a:rPr lang="el-GR" sz="2900" b="1" dirty="0" smtClean="0">
                <a:latin typeface="Calibri" pitchFamily="34" charset="0"/>
                <a:cs typeface="Calibri" pitchFamily="34" charset="0"/>
              </a:rPr>
              <a:t>	Διονύσιος </a:t>
            </a:r>
            <a:r>
              <a:rPr lang="el-GR" sz="2900" b="1" dirty="0" err="1" smtClean="0">
                <a:latin typeface="Calibri" pitchFamily="34" charset="0"/>
                <a:cs typeface="Calibri" pitchFamily="34" charset="0"/>
              </a:rPr>
              <a:t>Αλικαρνασσεύς</a:t>
            </a:r>
            <a:r>
              <a:rPr lang="el-GR" sz="2900" b="1" dirty="0" smtClean="0">
                <a:latin typeface="Calibri" pitchFamily="34" charset="0"/>
                <a:cs typeface="Calibri" pitchFamily="34" charset="0"/>
              </a:rPr>
              <a:t> </a:t>
            </a:r>
            <a:r>
              <a:rPr lang="el-GR" sz="2900" b="1" i="1" dirty="0" smtClean="0">
                <a:latin typeface="Calibri" pitchFamily="34" charset="0"/>
                <a:cs typeface="Calibri" pitchFamily="34" charset="0"/>
              </a:rPr>
              <a:t>Ισοκράτης </a:t>
            </a:r>
            <a:r>
              <a:rPr lang="el-GR" sz="2900" b="1" dirty="0" smtClean="0">
                <a:latin typeface="Calibri" pitchFamily="34" charset="0"/>
                <a:cs typeface="Calibri" pitchFamily="34" charset="0"/>
              </a:rPr>
              <a:t>1: </a:t>
            </a:r>
            <a:r>
              <a:rPr lang="el-GR" sz="2900" dirty="0" smtClean="0">
                <a:latin typeface="Calibri" pitchFamily="34" charset="0"/>
                <a:cs typeface="Calibri" pitchFamily="34" charset="0"/>
              </a:rPr>
              <a:t>« υπήρξε ο πρώτος που από την εριστική και τη φιλοσοφία της φύσης κατευθύνθηκε προς την πολιτική ρητορεία. Πέρασε ολόκληρη τη ζωή του μελετώντας αυτή την τέχνη η οποία, σύμφωνα με τα λεγόμενά του, προσφέρει </a:t>
            </a:r>
            <a:r>
              <a:rPr lang="el-GR" sz="2900" dirty="0" smtClean="0">
                <a:latin typeface="Calibri" pitchFamily="34" charset="0"/>
                <a:cs typeface="Calibri" pitchFamily="34" charset="0"/>
              </a:rPr>
              <a:t>στους </a:t>
            </a:r>
            <a:r>
              <a:rPr lang="el-GR" sz="2900" dirty="0" err="1" smtClean="0">
                <a:latin typeface="Calibri" pitchFamily="34" charset="0"/>
                <a:cs typeface="Calibri" pitchFamily="34" charset="0"/>
              </a:rPr>
              <a:t>μυουμένους</a:t>
            </a:r>
            <a:r>
              <a:rPr lang="el-GR" sz="2900" dirty="0" smtClean="0">
                <a:latin typeface="Calibri" pitchFamily="34" charset="0"/>
                <a:cs typeface="Calibri" pitchFamily="34" charset="0"/>
              </a:rPr>
              <a:t> την </a:t>
            </a:r>
            <a:r>
              <a:rPr lang="el-GR" sz="2900" b="1" dirty="0" smtClean="0">
                <a:latin typeface="Calibri" pitchFamily="34" charset="0"/>
                <a:cs typeface="Calibri" pitchFamily="34" charset="0"/>
              </a:rPr>
              <a:t>ικανότητα να εξετάζουν, να εκθέτουν και να εκτελούν </a:t>
            </a:r>
            <a:r>
              <a:rPr lang="el-GR" sz="2900" b="1" dirty="0" err="1" smtClean="0">
                <a:latin typeface="Calibri" pitchFamily="34" charset="0"/>
                <a:cs typeface="Calibri" pitchFamily="34" charset="0"/>
              </a:rPr>
              <a:t>ό,τι</a:t>
            </a:r>
            <a:r>
              <a:rPr lang="el-GR" sz="2900" b="1" dirty="0" smtClean="0">
                <a:latin typeface="Calibri" pitchFamily="34" charset="0"/>
                <a:cs typeface="Calibri" pitchFamily="34" charset="0"/>
              </a:rPr>
              <a:t> είναι χρήσιμο</a:t>
            </a:r>
            <a:r>
              <a:rPr lang="el-GR" sz="2900" dirty="0" smtClean="0">
                <a:latin typeface="Calibri" pitchFamily="34" charset="0"/>
                <a:cs typeface="Calibri" pitchFamily="34" charset="0"/>
              </a:rPr>
              <a:t>.»</a:t>
            </a:r>
            <a:endParaRPr lang="en-GB" sz="2900" dirty="0" smtClean="0">
              <a:latin typeface="Calibri" pitchFamily="34" charset="0"/>
              <a:cs typeface="Calibri" pitchFamily="34" charset="0"/>
            </a:endParaRPr>
          </a:p>
          <a:p>
            <a:r>
              <a:rPr lang="el-GR" sz="2900" dirty="0" smtClean="0">
                <a:latin typeface="Calibri" pitchFamily="34" charset="0"/>
                <a:cs typeface="Calibri" pitchFamily="34" charset="0"/>
              </a:rPr>
              <a:t>	</a:t>
            </a:r>
            <a:r>
              <a:rPr lang="el-GR" sz="2900" b="1" i="1" dirty="0" smtClean="0">
                <a:latin typeface="Calibri" pitchFamily="34" charset="0"/>
                <a:cs typeface="Calibri" pitchFamily="34" charset="0"/>
              </a:rPr>
              <a:t>Το ιδεώδες του Ισοκράτη είναι ένα ιδεώδες «έντιμου ανθρώπου», ενός καλλιεργημένου ανθρώπου, καλού πολίτη και συνετού συμβούλου.         </a:t>
            </a:r>
            <a:endParaRPr lang="en-GB" sz="2900" b="1" i="1" dirty="0" smtClean="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82594"/>
          </a:xfrm>
        </p:spPr>
        <p:txBody>
          <a:bodyPr/>
          <a:lstStyle/>
          <a:p>
            <a:pPr algn="ctr"/>
            <a:r>
              <a:rPr lang="el-GR" b="1" dirty="0" smtClean="0">
                <a:latin typeface="Calibri" pitchFamily="34" charset="0"/>
                <a:cs typeface="Calibri" pitchFamily="34" charset="0"/>
              </a:rPr>
              <a:t>ΔΙΔΑΣΚΑΛΙΑ ΤΩΝ </a:t>
            </a:r>
            <a:r>
              <a:rPr lang="el-GR" b="1" dirty="0" smtClean="0">
                <a:latin typeface="Calibri" pitchFamily="34" charset="0"/>
                <a:cs typeface="Calibri" pitchFamily="34" charset="0"/>
              </a:rPr>
              <a:t>ΣΟΦΙΣΤΩΝ – 5</a:t>
            </a:r>
            <a:r>
              <a:rPr lang="el-GR" b="1" baseline="30000" dirty="0" smtClean="0">
                <a:latin typeface="Calibri" pitchFamily="34" charset="0"/>
                <a:cs typeface="Calibri" pitchFamily="34" charset="0"/>
              </a:rPr>
              <a:t>ος</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π.Χ.</a:t>
            </a:r>
            <a:r>
              <a:rPr lang="el-GR" b="1" dirty="0" smtClean="0">
                <a:latin typeface="Calibri" pitchFamily="34" charset="0"/>
                <a:cs typeface="Calibri" pitchFamily="34" charset="0"/>
              </a:rPr>
              <a:t> αι.</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928670"/>
            <a:ext cx="7567642" cy="5929330"/>
          </a:xfrm>
        </p:spPr>
        <p:txBody>
          <a:bodyPr>
            <a:normAutofit fontScale="85000" lnSpcReduction="20000"/>
          </a:bodyPr>
          <a:lstStyle/>
          <a:p>
            <a:r>
              <a:rPr lang="el-GR" dirty="0" smtClean="0">
                <a:latin typeface="Calibri" pitchFamily="34" charset="0"/>
                <a:cs typeface="Calibri" pitchFamily="34" charset="0"/>
              </a:rPr>
              <a:t>Το κύριο περιεχόμενο της διδασκαλίας των Σοφιστών ήταν η </a:t>
            </a:r>
            <a:r>
              <a:rPr lang="el-GR" b="1" dirty="0" smtClean="0">
                <a:latin typeface="Calibri" pitchFamily="34" charset="0"/>
                <a:cs typeface="Calibri" pitchFamily="34" charset="0"/>
              </a:rPr>
              <a:t>ρητορική</a:t>
            </a:r>
            <a:r>
              <a:rPr lang="el-GR" dirty="0" smtClean="0">
                <a:latin typeface="Calibri" pitchFamily="34" charset="0"/>
                <a:cs typeface="Calibri" pitchFamily="34" charset="0"/>
              </a:rPr>
              <a:t> και η </a:t>
            </a:r>
            <a:r>
              <a:rPr lang="el-GR" b="1" dirty="0" smtClean="0">
                <a:latin typeface="Calibri" pitchFamily="34" charset="0"/>
                <a:cs typeface="Calibri" pitchFamily="34" charset="0"/>
              </a:rPr>
              <a:t>διαλεκτική</a:t>
            </a:r>
            <a:r>
              <a:rPr lang="el-GR" dirty="0" smtClean="0">
                <a:latin typeface="Calibri" pitchFamily="34" charset="0"/>
                <a:cs typeface="Calibri" pitchFamily="34" charset="0"/>
              </a:rPr>
              <a:t>. Η ρητορική ήταν σημαντική γιατί εντόπιζε τα υφολογικά και ρυθμικά χαρακτηριστικά της δύναμης της πειθούς και τα δίδασκε μεταφέροντάς τα στους πολιτικούς λόγους, έτσι ώστε να πετυχαίνουν οι πολιτικοί άνδρες την πλήρη συναίνεση. Πιο σημαντική ήταν όμως η διδασκαλία της διαλεκτικής, δηλαδή της τεχνικής συζήτησης για οποιαδήποτε θέση. Οι Σοφιστές μάθαιναν τους νέους να υποστηρίζουν τόσο μια θέση όσο και την αντίθετή της. Εξαιτίας αυτής της πρακτικής αρνούνταν να τοποθετηθούν υπέρ της μιας ή της άλλης θέσης και να αναγνωρίσουν αξία στην παραδοσιακή γνώση. Όσον αφορά τον ιδεολογικό προσανατολισμό των μαθητών τους σε ένα πνευματικό ρευστό περιβάλλον, οι Σοφιστές τους ασκούσαν να εντοπίζουν σε διάφορους λόγους και κείμενα τους </a:t>
            </a:r>
            <a:r>
              <a:rPr lang="el-GR" b="1" dirty="0" smtClean="0">
                <a:latin typeface="Calibri" pitchFamily="34" charset="0"/>
                <a:cs typeface="Calibri" pitchFamily="34" charset="0"/>
              </a:rPr>
              <a:t>«κοινούς τόπους», </a:t>
            </a:r>
            <a:r>
              <a:rPr lang="el-GR" dirty="0" smtClean="0">
                <a:latin typeface="Calibri" pitchFamily="34" charset="0"/>
                <a:cs typeface="Calibri" pitchFamily="34" charset="0"/>
              </a:rPr>
              <a:t>δηλαδή τις απλές εκείνες ιδέες που ήταν παρούσες λίγο πολύ παντού και, επομένους ήταν ευρέως διαδεδομένες, και τους τόπους αυτούς θα τους χρησιμοποιούσαν ως βάση για τη συγκρότηση πειστικών επιχειρημάτων. Έτσι, οι κοινοί τόποι που δεν ήταν ούτε αληθείς ούτε ψευδείς αποτέλεσαν ένα είδος καλουπιού των λόγων που εκφωνούνταν στην αγορά, ένα χώρο επεξεργασίας των στρατηγικών που ακολουθούσε όποιος εκφωνούσε λόγους στην Εκκλησία του δήμου ή τη </a:t>
            </a:r>
            <a:r>
              <a:rPr lang="el-GR" dirty="0" smtClean="0">
                <a:latin typeface="Calibri" pitchFamily="34" charset="0"/>
                <a:cs typeface="Calibri" pitchFamily="34" charset="0"/>
              </a:rPr>
              <a:t>Βουλή ή τα δικαστήρια.</a:t>
            </a:r>
            <a:endParaRPr lang="en-GB" dirty="0" smtClean="0">
              <a:latin typeface="Calibri" pitchFamily="34" charset="0"/>
              <a:cs typeface="Calibri" pitchFamily="34" charset="0"/>
            </a:endParaRPr>
          </a:p>
          <a:p>
            <a:endParaRPr lang="en-GB" dirty="0" smtClean="0">
              <a:latin typeface="Calibri" pitchFamily="34" charset="0"/>
              <a:cs typeface="Calibri" pitchFamily="34" charset="0"/>
            </a:endParaRP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11156"/>
          </a:xfrm>
        </p:spPr>
        <p:txBody>
          <a:bodyPr>
            <a:normAutofit fontScale="90000"/>
          </a:bodyPr>
          <a:lstStyle/>
          <a:p>
            <a:pPr algn="ctr"/>
            <a:r>
              <a:rPr lang="el-GR" b="1" dirty="0" smtClean="0">
                <a:latin typeface="Calibri" pitchFamily="34" charset="0"/>
                <a:cs typeface="Calibri" pitchFamily="34" charset="0"/>
              </a:rPr>
              <a:t>ΣΩΚΡΑΤΗΣ ΚΑΙ ΣΟΦΙΣΤΙΚΗ</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785794"/>
            <a:ext cx="7643866" cy="5688158"/>
          </a:xfrm>
        </p:spPr>
        <p:txBody>
          <a:bodyPr>
            <a:normAutofit fontScale="70000" lnSpcReduction="20000"/>
          </a:bodyPr>
          <a:lstStyle/>
          <a:p>
            <a:r>
              <a:rPr lang="el-GR" dirty="0" smtClean="0">
                <a:latin typeface="Calibri" pitchFamily="34" charset="0"/>
                <a:cs typeface="Calibri" pitchFamily="34" charset="0"/>
              </a:rPr>
              <a:t>Ο Σωκράτης συμφωνούσε με τους Σοφιστές  στο ότι το κέντρο της έρευνας πρέπει να μετατοπιστεί από το χώρο των «πραγμάτων», των φαινομένων της φύσης, στο πεδίο των «λόγων», δηλ. στα λογικά-γλωσσικά ζητήματα, που ήταν πιο κοντά στην πολιτική συζήτηση της πόλης. Ο λογικός – γλωσσικός χώρος τοποθετείται στο κέντρο της παιδείας και δεν συμπίπτει με τα πράγματα ούτε στρέφεται γύρω από αυτά. Σκοπός είναι η διαμόρφωση πολιτικών </a:t>
            </a:r>
            <a:r>
              <a:rPr lang="el-GR" dirty="0" smtClean="0">
                <a:latin typeface="Calibri" pitchFamily="34" charset="0"/>
                <a:cs typeface="Calibri" pitchFamily="34" charset="0"/>
              </a:rPr>
              <a:t>αποφάσεων, </a:t>
            </a:r>
            <a:r>
              <a:rPr lang="el-GR" dirty="0" smtClean="0">
                <a:latin typeface="Calibri" pitchFamily="34" charset="0"/>
                <a:cs typeface="Calibri" pitchFamily="34" charset="0"/>
              </a:rPr>
              <a:t>ο ηθικός προσανατολισμός των ατομικών και συλλογικών συμπεριφορών.</a:t>
            </a:r>
            <a:endParaRPr lang="en-GB" dirty="0" smtClean="0">
              <a:latin typeface="Calibri" pitchFamily="34" charset="0"/>
              <a:cs typeface="Calibri" pitchFamily="34" charset="0"/>
            </a:endParaRPr>
          </a:p>
          <a:p>
            <a:pPr>
              <a:buNone/>
            </a:pPr>
            <a:r>
              <a:rPr lang="el-GR" dirty="0" smtClean="0">
                <a:latin typeface="Calibri" pitchFamily="34" charset="0"/>
                <a:cs typeface="Calibri" pitchFamily="34" charset="0"/>
              </a:rPr>
              <a:t>	</a:t>
            </a:r>
            <a:r>
              <a:rPr lang="el-GR" b="1" dirty="0" smtClean="0">
                <a:latin typeface="Calibri" pitchFamily="34" charset="0"/>
                <a:cs typeface="Calibri" pitchFamily="34" charset="0"/>
              </a:rPr>
              <a:t>Διαφορές</a:t>
            </a:r>
            <a:r>
              <a:rPr lang="el-GR" dirty="0" smtClean="0">
                <a:latin typeface="Calibri" pitchFamily="34" charset="0"/>
                <a:cs typeface="Calibri" pitchFamily="34" charset="0"/>
              </a:rPr>
              <a:t>: </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α) Η αναφορά στην ψυχή και στην αλήθεια είναι στοιχείο εντελώς άγνωστο στους Σοφιστές. </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β) Ο λόγος δεν είναι για τον Σωκράτη ρητορικό όργανο πειθούς άσχετο με την αλήθεια ή το ψεύδος. Αντίθετα, αν διαρθρωθεί με τρόπο λογικά ορθό, τότε γίνεται το προνομιούχο όργανο για την προσέγγιση της αλήθειας και βρίσκεται πολύ πιο κοντά σ’ αυτήν απ’ όσο οι </a:t>
            </a:r>
            <a:r>
              <a:rPr lang="el-GR" dirty="0" smtClean="0">
                <a:latin typeface="Calibri" pitchFamily="34" charset="0"/>
                <a:cs typeface="Calibri" pitchFamily="34" charset="0"/>
              </a:rPr>
              <a:t>αισθήσεις </a:t>
            </a:r>
            <a:r>
              <a:rPr lang="el-GR" dirty="0" smtClean="0">
                <a:latin typeface="Calibri" pitchFamily="34" charset="0"/>
                <a:cs typeface="Calibri" pitchFamily="34" charset="0"/>
              </a:rPr>
              <a:t>και τα δεδομένα που μας παρέχουν. Μέσω της γλώσσας και όχι μέσω των αισθήσεων, παρουσιάζεται η αλήθεια στην ψυχή</a:t>
            </a:r>
            <a:r>
              <a:rPr lang="el-GR" b="1" dirty="0" smtClean="0">
                <a:latin typeface="Calibri" pitchFamily="34" charset="0"/>
                <a:cs typeface="Calibri" pitchFamily="34" charset="0"/>
              </a:rPr>
              <a:t>. Αυτή η σχέση μεταξύ ψυχής και αλήθειας μέσω του λόγου </a:t>
            </a:r>
            <a:r>
              <a:rPr lang="el-GR" dirty="0" smtClean="0">
                <a:latin typeface="Calibri" pitchFamily="34" charset="0"/>
                <a:cs typeface="Calibri" pitchFamily="34" charset="0"/>
              </a:rPr>
              <a:t>βρίσκεται έξω από τον χώρο των Σοφιστών και αποτελεί ένδειξη συγγένειας του Σωκράτη με τις μεγάλες φιλοσοφικές παραδόσεις των Ιώνων φιλοσόφων, του Πυθαγόρα, του Παρμενίδη και του Ηράκλειτου.</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γ) η κοινωνική θέση του Σωκράτη ήταν πολύ διαφορετική </a:t>
            </a:r>
            <a:r>
              <a:rPr lang="el-GR" dirty="0" smtClean="0">
                <a:latin typeface="Calibri" pitchFamily="34" charset="0"/>
                <a:cs typeface="Calibri" pitchFamily="34" charset="0"/>
              </a:rPr>
              <a:t>απ’ αυτή </a:t>
            </a:r>
            <a:r>
              <a:rPr lang="el-GR" dirty="0" smtClean="0">
                <a:latin typeface="Calibri" pitchFamily="34" charset="0"/>
                <a:cs typeface="Calibri" pitchFamily="34" charset="0"/>
              </a:rPr>
              <a:t>των Σοφιστών. Δεν ήταν δάσκαλος επ’ αμοιβή αλλά ήταν γνωστός ως φίλος και ως μέλος μιας κατώτερης κοινωνικής τάξης αλλά και ως σοφός που διήγειρε τη σκέψη των συνομιλητών του και που η συντροφιά του δεν μπορούσε παρά να </a:t>
            </a:r>
            <a:r>
              <a:rPr lang="el-GR" dirty="0" smtClean="0">
                <a:latin typeface="Calibri" pitchFamily="34" charset="0"/>
                <a:cs typeface="Calibri" pitchFamily="34" charset="0"/>
              </a:rPr>
              <a:t>συμβάλει </a:t>
            </a:r>
            <a:r>
              <a:rPr lang="el-GR" dirty="0" smtClean="0">
                <a:latin typeface="Calibri" pitchFamily="34" charset="0"/>
                <a:cs typeface="Calibri" pitchFamily="34" charset="0"/>
              </a:rPr>
              <a:t>θετικά στη διαπαιδαγώγηση των νέων. Ένας δελφικός χρησμός είχε υποδείξει τον Σωκράτη ως τον σοφότερο όλων των Αθηναίων.</a:t>
            </a:r>
            <a:endParaRPr lang="en-GB" dirty="0" smtClean="0">
              <a:latin typeface="Calibri" pitchFamily="34" charset="0"/>
              <a:cs typeface="Calibri" pitchFamily="34" charset="0"/>
            </a:endParaRPr>
          </a:p>
          <a:p>
            <a:pPr>
              <a:buNone/>
            </a:pPr>
            <a:endParaRPr lang="en-GB" dirty="0" smtClean="0">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err="1" smtClean="0">
                <a:latin typeface="Calibri" pitchFamily="34" charset="0"/>
                <a:cs typeface="Calibri" pitchFamily="34" charset="0"/>
              </a:rPr>
              <a:t>Σωκρατησ</a:t>
            </a:r>
            <a:r>
              <a:rPr lang="el-GR" b="1" dirty="0" smtClean="0">
                <a:latin typeface="Calibri" pitchFamily="34" charset="0"/>
                <a:cs typeface="Calibri" pitchFamily="34" charset="0"/>
              </a:rPr>
              <a:t> και </a:t>
            </a:r>
            <a:r>
              <a:rPr lang="el-GR" b="1" dirty="0" err="1" smtClean="0">
                <a:latin typeface="Calibri" pitchFamily="34" charset="0"/>
                <a:cs typeface="Calibri" pitchFamily="34" charset="0"/>
              </a:rPr>
              <a:t>σοφιστικη</a:t>
            </a:r>
            <a:r>
              <a:rPr lang="el-GR" b="1" dirty="0" smtClean="0">
                <a:latin typeface="Calibri" pitchFamily="34" charset="0"/>
                <a:cs typeface="Calibri" pitchFamily="34" charset="0"/>
              </a:rPr>
              <a:t> </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357158" y="785794"/>
            <a:ext cx="7567642" cy="5857916"/>
          </a:xfrm>
        </p:spPr>
        <p:txBody>
          <a:bodyPr>
            <a:normAutofit fontScale="85000" lnSpcReduction="20000"/>
          </a:bodyPr>
          <a:lstStyle/>
          <a:p>
            <a:r>
              <a:rPr lang="el-GR" dirty="0" smtClean="0">
                <a:latin typeface="Calibri" pitchFamily="34" charset="0"/>
                <a:cs typeface="Calibri" pitchFamily="34" charset="0"/>
              </a:rPr>
              <a:t>Για τον Σωκράτη, όπως και για τους Σοφιστές, η πολιτική είναι μία συγκεκριμένη γνώση: η γνώση που αφορά στη διακυβέρνηση της πόλης. Για τον Σωκράτη, αν η πολιτική μπορεί να θεωρηθεί μία τέχνη, πρέπει να τοποθετηθούν στην κυβέρνηση μόνο όσοι την κατέχουν την τέχνη αυτή. Επομένως οι πολιτικές αποφάσεις πρέπει να λαμβάνονται μόνο από πολιτικούς. Το δεύτερο ερώτημα αφορά τους σκοπούς και τις αξίες που πρέπει να υπηρετεί η πολιτική. Οι σκοποί πρέπει να είναι οικουμενικοί και να μην υπηρετούν το συμφέρον της μιας ή της άλλης ομάδας αλλά το καλό του συνόλου. Το αγαθό, το καλό, είναι το αντικείμενο της αρετής και η πολιτική πρέπει να συνδεθεί με την αρετή. Σε αντίθεση προς τους Σοφιστές, που πίστευαν ότι η αρετή συνίσταται σε παραδοσιακούς κανόνες συμπεριφοράς που είναι παροδικοί και υποκειμενικοί, ο Σωκράτης πίστευε ότι η αρετή είναι γνώση, είναι επιστήμη. Η σύνδεση της αρετής με την επιστήμη δεν αποτελεί κάτι το καινούργιο. Αυτό που πρώτη φορά προσδιορίζει ο Σωκράτης είναι το αντικείμενο της επιστήμης, το αγαθόν, δηλ. την </a:t>
            </a:r>
            <a:r>
              <a:rPr lang="el-GR" dirty="0" err="1" smtClean="0">
                <a:latin typeface="Calibri" pitchFamily="34" charset="0"/>
                <a:cs typeface="Calibri" pitchFamily="34" charset="0"/>
              </a:rPr>
              <a:t>ηθικο</a:t>
            </a:r>
            <a:r>
              <a:rPr lang="el-GR" dirty="0" smtClean="0">
                <a:latin typeface="Calibri" pitchFamily="34" charset="0"/>
                <a:cs typeface="Calibri" pitchFamily="34" charset="0"/>
              </a:rPr>
              <a:t>-πολιτική αξία. Κατά συνέπεια, </a:t>
            </a:r>
            <a:r>
              <a:rPr lang="el-GR" b="1" dirty="0" smtClean="0">
                <a:latin typeface="Calibri" pitchFamily="34" charset="0"/>
                <a:cs typeface="Calibri" pitchFamily="34" charset="0"/>
              </a:rPr>
              <a:t>η αρετή ως επιστήμη του αγαθού </a:t>
            </a:r>
            <a:r>
              <a:rPr lang="el-GR" dirty="0" smtClean="0">
                <a:latin typeface="Calibri" pitchFamily="34" charset="0"/>
                <a:cs typeface="Calibri" pitchFamily="34" charset="0"/>
              </a:rPr>
              <a:t>κατά τον Σωκράτη υπερέχει όλων των άλλων μορφών γνώσης.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	Για τον Σωκράτη </a:t>
            </a:r>
            <a:r>
              <a:rPr lang="el-GR" b="1" dirty="0" smtClean="0">
                <a:latin typeface="Calibri" pitchFamily="34" charset="0"/>
                <a:cs typeface="Calibri" pitchFamily="34" charset="0"/>
              </a:rPr>
              <a:t>το πραγματικό αγαθό είναι το αγαθό της ψυχής</a:t>
            </a:r>
            <a:r>
              <a:rPr lang="el-GR" dirty="0" smtClean="0">
                <a:latin typeface="Calibri" pitchFamily="34" charset="0"/>
                <a:cs typeface="Calibri" pitchFamily="34" charset="0"/>
              </a:rPr>
              <a:t>.</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439718"/>
          </a:xfrm>
        </p:spPr>
        <p:txBody>
          <a:bodyPr>
            <a:normAutofit fontScale="90000"/>
          </a:bodyPr>
          <a:lstStyle/>
          <a:p>
            <a:pPr algn="ctr"/>
            <a:r>
              <a:rPr lang="el-GR" b="1" dirty="0" err="1" smtClean="0">
                <a:solidFill>
                  <a:schemeClr val="tx1"/>
                </a:solidFill>
                <a:latin typeface="Calibri" pitchFamily="34" charset="0"/>
                <a:cs typeface="Calibri" pitchFamily="34" charset="0"/>
              </a:rPr>
              <a:t>Κοντρα</a:t>
            </a:r>
            <a:r>
              <a:rPr lang="el-GR" b="1" dirty="0" smtClean="0">
                <a:solidFill>
                  <a:schemeClr val="tx1"/>
                </a:solidFill>
                <a:latin typeface="Calibri" pitchFamily="34" charset="0"/>
                <a:cs typeface="Calibri" pitchFamily="34" charset="0"/>
              </a:rPr>
              <a:t> </a:t>
            </a:r>
            <a:r>
              <a:rPr lang="el-GR" b="1" dirty="0" err="1" smtClean="0">
                <a:solidFill>
                  <a:schemeClr val="tx1"/>
                </a:solidFill>
                <a:latin typeface="Calibri" pitchFamily="34" charset="0"/>
                <a:cs typeface="Calibri" pitchFamily="34" charset="0"/>
              </a:rPr>
              <a:t>αναμεσα</a:t>
            </a:r>
            <a:r>
              <a:rPr lang="el-GR" b="1" dirty="0" smtClean="0">
                <a:solidFill>
                  <a:schemeClr val="tx1"/>
                </a:solidFill>
                <a:latin typeface="Calibri" pitchFamily="34" charset="0"/>
                <a:cs typeface="Calibri" pitchFamily="34" charset="0"/>
              </a:rPr>
              <a:t> στη </a:t>
            </a:r>
            <a:r>
              <a:rPr lang="el-GR" b="1" dirty="0" err="1" smtClean="0">
                <a:solidFill>
                  <a:schemeClr val="tx1"/>
                </a:solidFill>
                <a:latin typeface="Calibri" pitchFamily="34" charset="0"/>
                <a:cs typeface="Calibri" pitchFamily="34" charset="0"/>
              </a:rPr>
              <a:t>φιλοσοφια</a:t>
            </a:r>
            <a:r>
              <a:rPr lang="el-GR" b="1" dirty="0" smtClean="0">
                <a:solidFill>
                  <a:schemeClr val="tx1"/>
                </a:solidFill>
                <a:latin typeface="Calibri" pitchFamily="34" charset="0"/>
                <a:cs typeface="Calibri" pitchFamily="34" charset="0"/>
              </a:rPr>
              <a:t> και τη </a:t>
            </a:r>
            <a:r>
              <a:rPr lang="el-GR" b="1" dirty="0" err="1" smtClean="0">
                <a:solidFill>
                  <a:schemeClr val="tx1"/>
                </a:solidFill>
                <a:latin typeface="Calibri" pitchFamily="34" charset="0"/>
                <a:cs typeface="Calibri" pitchFamily="34" charset="0"/>
              </a:rPr>
              <a:t>σοφιστικη</a:t>
            </a:r>
            <a:r>
              <a:rPr lang="el-GR" b="1" dirty="0" smtClean="0">
                <a:solidFill>
                  <a:schemeClr val="tx1"/>
                </a:solidFill>
                <a:latin typeface="Calibri" pitchFamily="34" charset="0"/>
                <a:cs typeface="Calibri" pitchFamily="34" charset="0"/>
              </a:rPr>
              <a:t> </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714356"/>
            <a:ext cx="7929618" cy="5857916"/>
          </a:xfrm>
        </p:spPr>
        <p:txBody>
          <a:bodyPr>
            <a:normAutofit fontScale="62500" lnSpcReduction="20000"/>
          </a:bodyPr>
          <a:lstStyle/>
          <a:p>
            <a:r>
              <a:rPr lang="el-GR" sz="2600" dirty="0" smtClean="0">
                <a:latin typeface="Calibri" pitchFamily="34" charset="0"/>
                <a:cs typeface="Calibri" pitchFamily="34" charset="0"/>
              </a:rPr>
              <a:t>Όποιος διαβάσει τον Πρωταγόρα και τον Γοργία του Πλάτωνα αντιλαμβάνεται ότι το εκπαιδευτικό σύστημα των σοφιστών και ρητόρων ήταν ουσιαστικά ένα ξεπερασμένο ιδεώδες. Παρόλα αυτά, ο παλαιός τύπος της εκπαίδευσης, η μέθοδος των σοφιστών και των θεωρητικών της ρητορικής παρέμεινε ζωντανή και ενεργή μαζί με τον αντίπαλό της, και μάλιστα συνέχισε να παίζει ηγετικό ρόλο ως μία από τις πιο σημαντικές επιρροές στην πνευματική ζωή της Ελλάδας.</a:t>
            </a:r>
            <a:endParaRPr lang="en-GB" sz="2600" dirty="0" smtClean="0">
              <a:latin typeface="Calibri" pitchFamily="34" charset="0"/>
              <a:cs typeface="Calibri" pitchFamily="34" charset="0"/>
            </a:endParaRPr>
          </a:p>
          <a:p>
            <a:r>
              <a:rPr lang="el-GR" sz="2600" dirty="0" smtClean="0">
                <a:latin typeface="Calibri" pitchFamily="34" charset="0"/>
                <a:cs typeface="Calibri" pitchFamily="34" charset="0"/>
              </a:rPr>
              <a:t>	Είναι δύσκολο να αντιληφθούμε την έντονη απέχθεια του Πλάτωνα, αν σκεφτούμε ότι οι επιθέσεις του κατευθύνονταν αποκλειστικά εναντίον των μεγάλων σοφιστών της γενιάς του Σωκράτη, που θεωρούνταν ως προσωποποιήσεις του πολιτισμού που είχε ο ίδιος ενισχύσει: τον Πρωταγόρα, τον Γοργία, τον Ιππία και τον </a:t>
            </a:r>
            <a:r>
              <a:rPr lang="el-GR" sz="2600" dirty="0" err="1" smtClean="0">
                <a:latin typeface="Calibri" pitchFamily="34" charset="0"/>
                <a:cs typeface="Calibri" pitchFamily="34" charset="0"/>
              </a:rPr>
              <a:t>Πρόδικο</a:t>
            </a:r>
            <a:r>
              <a:rPr lang="el-GR" sz="2600" dirty="0" smtClean="0">
                <a:latin typeface="Calibri" pitchFamily="34" charset="0"/>
                <a:cs typeface="Calibri" pitchFamily="34" charset="0"/>
              </a:rPr>
              <a:t>. Όταν έγραψε τους διαλόγους του, αυτοί οι άνδρες ήταν νεκροί, και ήδη ξεχασμένοι. Χρειαζόταν η τέχνη του Πλάτωνα για να φέρει στην επιφάνεια τις ισχυρές προσωπικότητες των δημοφιλών σοφιστών. </a:t>
            </a:r>
            <a:endParaRPr lang="en-GB" sz="2600" dirty="0" smtClean="0">
              <a:latin typeface="Calibri" pitchFamily="34" charset="0"/>
              <a:cs typeface="Calibri" pitchFamily="34" charset="0"/>
            </a:endParaRPr>
          </a:p>
          <a:p>
            <a:r>
              <a:rPr lang="el-GR" sz="2600" dirty="0" smtClean="0">
                <a:latin typeface="Calibri" pitchFamily="34" charset="0"/>
                <a:cs typeface="Calibri" pitchFamily="34" charset="0"/>
              </a:rPr>
              <a:t>	Ο Ισοκράτης αντέκρουσε τους ισχυρισμούς του Πλάτωνα και του Σωκρατικού κύκλου, και υπερασπίστηκε τη σοφιστική εκπαίδευση εναντίον των επιθέσεών τους. </a:t>
            </a:r>
            <a:r>
              <a:rPr lang="el-GR" sz="2600" b="1" dirty="0" smtClean="0">
                <a:latin typeface="Calibri" pitchFamily="34" charset="0"/>
                <a:cs typeface="Calibri" pitchFamily="34" charset="0"/>
              </a:rPr>
              <a:t>Ήταν αληθινά ένας γνήσιος σοφιστής: αυτός έφερε το σοφιστικό κίνημα στην εκπαίδευση στο αποκορύφωμά της.</a:t>
            </a:r>
            <a:endParaRPr lang="en-GB" sz="2600" b="1" dirty="0" smtClean="0">
              <a:latin typeface="Calibri" pitchFamily="34" charset="0"/>
              <a:cs typeface="Calibri" pitchFamily="34" charset="0"/>
            </a:endParaRPr>
          </a:p>
          <a:p>
            <a:r>
              <a:rPr lang="el-GR" sz="2600" dirty="0" smtClean="0">
                <a:latin typeface="Calibri" pitchFamily="34" charset="0"/>
                <a:cs typeface="Calibri" pitchFamily="34" charset="0"/>
              </a:rPr>
              <a:t>	Κατά τη διάρκεια της ζωής του ο Ισοκράτης, όπως και ο δάσκαλός του ο Γοργίας, είχε ως στόχο τη διδασκαλία της τέχνης του λόγου, αλλά προτίμησε να χρησιμοποιεί τον τίτλο «σοφιστής» για τους θεωρητικούς, όποια κι αν ήταν τα ενδιαφέροντά τους. Τον χρησιμοποιούσε ανάμεσα σε άλλους για τον Σωκράτη και τους μαθητές του, που είχαν προσπαθήσει με κάθε τρόπο να αποποιηθούν αυτού του χαρακτηρισμού. Το δικό του ιδεώδες το ονόμασε «φιλοσοφία». Γράφει στον Πανηγυρικό του ότι η Αθήνα εφηύρε τη φιλοσοφία και προφανώς σκέφτεται για όλη την κοινότητα και όχι για ένα μικρό σύνολο διαλεκτικών που συγκεντρώνονταν γύρω από τον Πλάτωνα ή τον Σωκράτη. </a:t>
            </a:r>
            <a:r>
              <a:rPr lang="el-GR" sz="2600" b="1" dirty="0" smtClean="0">
                <a:latin typeface="Calibri" pitchFamily="34" charset="0"/>
                <a:cs typeface="Calibri" pitchFamily="34" charset="0"/>
              </a:rPr>
              <a:t>Αποσκοπούσε σε έναν παγκόσμιο πολιτισμό, σε αντίθεση με μία συγκεκριμένη μέθοδο απόκτησης γνώσης, όπως περιγραφόταν από τους </a:t>
            </a:r>
            <a:r>
              <a:rPr lang="el-GR" sz="2600" b="1" dirty="0" err="1" smtClean="0">
                <a:latin typeface="Calibri" pitchFamily="34" charset="0"/>
                <a:cs typeface="Calibri" pitchFamily="34" charset="0"/>
              </a:rPr>
              <a:t>Πλατωνιστές</a:t>
            </a:r>
            <a:r>
              <a:rPr lang="el-GR" sz="2600" b="1" dirty="0" smtClean="0">
                <a:latin typeface="Calibri" pitchFamily="34" charset="0"/>
                <a:cs typeface="Calibri" pitchFamily="34" charset="0"/>
              </a:rPr>
              <a:t>.</a:t>
            </a:r>
            <a:endParaRPr lang="en-GB" sz="2600" b="1"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439718"/>
          </a:xfrm>
        </p:spPr>
        <p:txBody>
          <a:bodyPr>
            <a:noAutofit/>
          </a:bodyPr>
          <a:lstStyle/>
          <a:p>
            <a:pPr algn="ctr"/>
            <a:r>
              <a:rPr lang="el-GR" sz="2400" b="1" dirty="0" smtClean="0">
                <a:solidFill>
                  <a:schemeClr val="tx1"/>
                </a:solidFill>
                <a:latin typeface="Calibri" pitchFamily="34" charset="0"/>
                <a:cs typeface="Calibri" pitchFamily="34" charset="0"/>
              </a:rPr>
              <a:t>ΚΟΝΤΡΑ ΑΝΑΜΕΣΑ ΣΤΗ ΦΙΛΟΣΟΦΙΑ ΚΑΙ ΣΤΗ ΣΟΦΙΣΤΙΚΗ</a:t>
            </a:r>
            <a:endParaRPr lang="en-GB" sz="2400"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285720" y="714356"/>
            <a:ext cx="7639080" cy="6000792"/>
          </a:xfrm>
        </p:spPr>
        <p:txBody>
          <a:bodyPr>
            <a:normAutofit fontScale="55000" lnSpcReduction="20000"/>
          </a:bodyPr>
          <a:lstStyle/>
          <a:p>
            <a:r>
              <a:rPr lang="el-GR" sz="2500" dirty="0" smtClean="0">
                <a:latin typeface="Calibri" pitchFamily="34" charset="0"/>
                <a:cs typeface="Calibri" pitchFamily="34" charset="0"/>
              </a:rPr>
              <a:t>Ο Ισοκράτης ήταν ο μεταπολεμικός αντιπρόσωπος του σοφιστικού και ρητορικού κινήματος που είχε ανθίσει κατά την εποχή του Περικλή. Η νέα γενιά που κληρονόμησε το σύστημα του Περικλή βρήκε μπροστά της δύσκολα έργα. Ήταν η ρητορική και όχι η φιλοσοφία κατά την πλατωνική έννοια, που φάνηκε στον Ισοκράτη να αποτελεί την πνευματική μορφή που θα μπορούσε να εκφράσει καλύτερα τις πολιτικές και ηθικές ιδέες της εποχής του και να τις κάνει μέρος του πνευματικού εξοπλισμού όλων των σύγχρονων Αθηναίων. </a:t>
            </a:r>
            <a:r>
              <a:rPr lang="el-GR" sz="2500" b="1" dirty="0" smtClean="0">
                <a:latin typeface="Calibri" pitchFamily="34" charset="0"/>
                <a:cs typeface="Calibri" pitchFamily="34" charset="0"/>
              </a:rPr>
              <a:t>Μ’ αυτή τη νέα αντίληψη, η διδασκαλία της ρητορικής από τον Ισοκράτη εξελίχθηκε ως μέρος της μεταπολεμικής εκπαιδευτικής κίνησης της Αθήνας, μέσα στην οποία προσπάθειες ανασχηματισμού και ανανέωσης του αθηναϊκού κράτους επρόκειτο να ανθίσουν.</a:t>
            </a:r>
            <a:endParaRPr lang="en-GB" sz="2500" b="1" dirty="0" smtClean="0">
              <a:latin typeface="Calibri" pitchFamily="34" charset="0"/>
              <a:cs typeface="Calibri" pitchFamily="34" charset="0"/>
            </a:endParaRPr>
          </a:p>
          <a:p>
            <a:r>
              <a:rPr lang="el-GR" sz="2500" dirty="0" smtClean="0">
                <a:latin typeface="Calibri" pitchFamily="34" charset="0"/>
                <a:cs typeface="Calibri" pitchFamily="34" charset="0"/>
              </a:rPr>
              <a:t>	Ο Πλάτων είχε κατηγορήσει τη ρητορική για το ότι μπορούσε να διδάσκει πώς να πείσει κάποιος ένα ακροατήριο, χωρίς να αναφέρεται σε ιδεώδη που θα μπορούσαν να αναζητήσουν. Και γι’ αυτό ότι ήταν μόνο ένα πρακτικό μέσο που παρείχε πνευματικές μεθόδους για να πετύχει κάποιος ανήθικους σκοπούς. Στην υιοθέτηση ενός </a:t>
            </a:r>
            <a:r>
              <a:rPr lang="el-GR" sz="2500" dirty="0" smtClean="0">
                <a:latin typeface="Calibri" pitchFamily="34" charset="0"/>
                <a:cs typeface="Calibri" pitchFamily="34" charset="0"/>
              </a:rPr>
              <a:t>πανελλήνιου </a:t>
            </a:r>
            <a:r>
              <a:rPr lang="el-GR" sz="2500" dirty="0" smtClean="0">
                <a:latin typeface="Calibri" pitchFamily="34" charset="0"/>
                <a:cs typeface="Calibri" pitchFamily="34" charset="0"/>
              </a:rPr>
              <a:t>ιδεώδους, ο Ισοκράτης βρήκε τον τρόπο να λύσει το πρόβλημα που έθετε ο Πλάτων. </a:t>
            </a:r>
            <a:r>
              <a:rPr lang="el-GR" sz="2500" b="1" dirty="0" smtClean="0">
                <a:latin typeface="Calibri" pitchFamily="34" charset="0"/>
                <a:cs typeface="Calibri" pitchFamily="34" charset="0"/>
              </a:rPr>
              <a:t>Η νέα ρητορική έπρεπε να βρει ένα ιδεώδες που θα μπορούσε ηθικά να ερμηνευθεί και ταυτοχρόνως θα μπορούσε να χρησιμοποιηθεί στην ενεργή πολιτική πράξη. </a:t>
            </a:r>
            <a:r>
              <a:rPr lang="el-GR" sz="2500" dirty="0" smtClean="0">
                <a:latin typeface="Calibri" pitchFamily="34" charset="0"/>
                <a:cs typeface="Calibri" pitchFamily="34" charset="0"/>
              </a:rPr>
              <a:t>Αυτό το ιδεώδες ήταν ένα νέος ηθικός κώδικας για την Ελλάδα. Σε μία εποχή που οι παλιές πεποιθήσεις έχαναν την ισχύ τους και η δομή της πόλης-κράτους διαλυόταν, το νέο όραμα του εθνικού επιτεύγματος φάνηκε ως μία ισχυρή έμπνευση. Έδωσε νέο νόημα στη ζωή. Και στην κρίσιμη αυτή στιγμή, ο Ισοκράτης είχε, μέσω της επιλογής του να διδάσκει τη ρητορική, την έμπνευση να δώσει μορφή στα νέα ιδανικά. </a:t>
            </a:r>
            <a:r>
              <a:rPr lang="el-GR" sz="2500" b="1" dirty="0" smtClean="0">
                <a:latin typeface="Calibri" pitchFamily="34" charset="0"/>
                <a:cs typeface="Calibri" pitchFamily="34" charset="0"/>
              </a:rPr>
              <a:t>Η αντίληψη αυτή έδωσε στη ρητορική το ρεαλιστικό της περιεχόμενο που είχε κατηγορηθεί ότι δεν είχε. Η πρακτική και αντίληψη του Ισοκράτη εισήγαγε μία νέα μορφή παιδείας που βρισκόταν σε απόσταση από την έως τότε παραδεδεγμένη ρητορική αλλά επίσης και από τη φιλοσοφική πρακτική, ιδιαιτέρως όσον αφορά την </a:t>
            </a:r>
            <a:r>
              <a:rPr lang="el-GR" sz="2500" b="1" dirty="0" smtClean="0">
                <a:latin typeface="Calibri" pitchFamily="34" charset="0"/>
                <a:cs typeface="Calibri" pitchFamily="34" charset="0"/>
              </a:rPr>
              <a:t>πολιτική </a:t>
            </a:r>
            <a:r>
              <a:rPr lang="el-GR" sz="2500" b="1" dirty="0" smtClean="0">
                <a:latin typeface="Calibri" pitchFamily="34" charset="0"/>
                <a:cs typeface="Calibri" pitchFamily="34" charset="0"/>
              </a:rPr>
              <a:t>του Πλάτωνα.</a:t>
            </a:r>
            <a:endParaRPr lang="en-GB" sz="2500" b="1" dirty="0" smtClean="0">
              <a:latin typeface="Calibri" pitchFamily="34" charset="0"/>
              <a:cs typeface="Calibri" pitchFamily="34" charset="0"/>
            </a:endParaRPr>
          </a:p>
          <a:p>
            <a:r>
              <a:rPr lang="el-GR" sz="2500" dirty="0" smtClean="0">
                <a:latin typeface="Calibri" pitchFamily="34" charset="0"/>
                <a:cs typeface="Calibri" pitchFamily="34" charset="0"/>
              </a:rPr>
              <a:t>	Ο Ισοκράτης δεν απορρίπτει τη θεωρία ενός ρητορικού συστήματος Ιδεών. Στην πραγματικότητα, η γραφή του δείχνει ότι υιοθέτησε ευρέως τη θεωρία και ότι η δική του διδασκαλία βασίζεται στη μαεστρία των βασικών μορφών ρητορικής. Τα γράμματα του αλφαβήτου, ακίνητα και αμετάβλητα, αποτελούν την πιο ολοκληρωμένη αντίθεση στις κυρίαρχες και μεταβαλλόμενες καταστάσεις της ανθρώπινης ζωής, των οποίων η πολυπλοκότητα δεν μπορεί να ενταχθεί σε κανένα κανόνα. </a:t>
            </a:r>
            <a:r>
              <a:rPr lang="el-GR" sz="2500" b="1" dirty="0" smtClean="0">
                <a:latin typeface="Calibri" pitchFamily="34" charset="0"/>
                <a:cs typeface="Calibri" pitchFamily="34" charset="0"/>
              </a:rPr>
              <a:t>Η τέλεια ευγλωττία πρέπει να αποτελεί την προσωπική έκφραση μίας δεδομένης κρίσιμης στιγμής, του καιρού, και ο μεγαλύτερος νόμος είναι ότι πρέπει να είναι εντελώς ταιριαστή. Η τήρηση των δύο αυτών κανόνων μπορεί να φέρει κάτι νέο και πρωτότυπο.</a:t>
            </a:r>
            <a:endParaRPr lang="en-GB" sz="2500" b="1"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368280"/>
          </a:xfrm>
        </p:spPr>
        <p:txBody>
          <a:bodyPr>
            <a:normAutofit fontScale="90000"/>
          </a:bodyPr>
          <a:lstStyle/>
          <a:p>
            <a:pPr algn="ctr"/>
            <a:r>
              <a:rPr lang="el-GR" b="1" dirty="0" err="1" smtClean="0">
                <a:solidFill>
                  <a:schemeClr val="tx1"/>
                </a:solidFill>
                <a:latin typeface="Calibri" pitchFamily="34" charset="0"/>
                <a:cs typeface="Calibri" pitchFamily="34" charset="0"/>
              </a:rPr>
              <a:t>Κοντρα</a:t>
            </a:r>
            <a:r>
              <a:rPr lang="el-GR" b="1" dirty="0" smtClean="0">
                <a:solidFill>
                  <a:schemeClr val="tx1"/>
                </a:solidFill>
                <a:latin typeface="Calibri" pitchFamily="34" charset="0"/>
                <a:cs typeface="Calibri" pitchFamily="34" charset="0"/>
              </a:rPr>
              <a:t> </a:t>
            </a:r>
            <a:r>
              <a:rPr lang="el-GR" b="1" dirty="0" err="1" smtClean="0">
                <a:solidFill>
                  <a:schemeClr val="tx1"/>
                </a:solidFill>
                <a:latin typeface="Calibri" pitchFamily="34" charset="0"/>
                <a:cs typeface="Calibri" pitchFamily="34" charset="0"/>
              </a:rPr>
              <a:t>αναμεσα</a:t>
            </a:r>
            <a:r>
              <a:rPr lang="el-GR" b="1" dirty="0" smtClean="0">
                <a:solidFill>
                  <a:schemeClr val="tx1"/>
                </a:solidFill>
                <a:latin typeface="Calibri" pitchFamily="34" charset="0"/>
                <a:cs typeface="Calibri" pitchFamily="34" charset="0"/>
              </a:rPr>
              <a:t> στη </a:t>
            </a:r>
            <a:r>
              <a:rPr lang="el-GR" b="1" dirty="0" err="1" smtClean="0">
                <a:solidFill>
                  <a:schemeClr val="tx1"/>
                </a:solidFill>
                <a:latin typeface="Calibri" pitchFamily="34" charset="0"/>
                <a:cs typeface="Calibri" pitchFamily="34" charset="0"/>
              </a:rPr>
              <a:t>φιλοσοφια</a:t>
            </a:r>
            <a:r>
              <a:rPr lang="el-GR" b="1" dirty="0" smtClean="0">
                <a:solidFill>
                  <a:schemeClr val="tx1"/>
                </a:solidFill>
                <a:latin typeface="Calibri" pitchFamily="34" charset="0"/>
                <a:cs typeface="Calibri" pitchFamily="34" charset="0"/>
              </a:rPr>
              <a:t> και στη </a:t>
            </a:r>
            <a:r>
              <a:rPr lang="el-GR" b="1" dirty="0" err="1" smtClean="0">
                <a:solidFill>
                  <a:schemeClr val="tx1"/>
                </a:solidFill>
                <a:latin typeface="Calibri" pitchFamily="34" charset="0"/>
                <a:cs typeface="Calibri" pitchFamily="34" charset="0"/>
              </a:rPr>
              <a:t>σοφιστικη</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214282" y="714356"/>
            <a:ext cx="7710518" cy="6143644"/>
          </a:xfrm>
        </p:spPr>
        <p:txBody>
          <a:bodyPr>
            <a:noAutofit/>
          </a:bodyPr>
          <a:lstStyle/>
          <a:p>
            <a:r>
              <a:rPr lang="el-GR" sz="1400" dirty="0" smtClean="0">
                <a:latin typeface="Calibri" pitchFamily="34" charset="0"/>
                <a:cs typeface="Calibri" pitchFamily="34" charset="0"/>
              </a:rPr>
              <a:t>Ο Ισοκράτης θεωρεί ότι το </a:t>
            </a:r>
            <a:r>
              <a:rPr lang="el-GR" sz="1400" b="1" dirty="0" smtClean="0">
                <a:latin typeface="Calibri" pitchFamily="34" charset="0"/>
                <a:cs typeface="Calibri" pitchFamily="34" charset="0"/>
              </a:rPr>
              <a:t>φυσικό ταλέντο </a:t>
            </a:r>
            <a:r>
              <a:rPr lang="el-GR" sz="1400" dirty="0" smtClean="0">
                <a:latin typeface="Calibri" pitchFamily="34" charset="0"/>
                <a:cs typeface="Calibri" pitchFamily="34" charset="0"/>
              </a:rPr>
              <a:t>είναι ο κύριος παράγοντας και παραδέχεται ότι μεγάλα ταλέντα, χωρίς εκπαίδευση, συχνά επιτυγχάνουν περισσότερα από την απλή εκπαίδευση χωρίς ικανότητα, αν </a:t>
            </a:r>
            <a:r>
              <a:rPr lang="el-GR" sz="1400" dirty="0" smtClean="0">
                <a:latin typeface="Calibri" pitchFamily="34" charset="0"/>
                <a:cs typeface="Calibri" pitchFamily="34" charset="0"/>
              </a:rPr>
              <a:t>και πραγματικά </a:t>
            </a:r>
            <a:r>
              <a:rPr lang="el-GR" sz="1400" dirty="0" smtClean="0">
                <a:latin typeface="Calibri" pitchFamily="34" charset="0"/>
                <a:cs typeface="Calibri" pitchFamily="34" charset="0"/>
              </a:rPr>
              <a:t>είναι δυνατό να μιλήσει κανείς για εκπαίδευση όταν δεν υπάρχει τίποτα να εκπαιδεύσει</a:t>
            </a:r>
            <a:r>
              <a:rPr lang="el-GR" sz="1400" dirty="0" smtClean="0">
                <a:latin typeface="Calibri" pitchFamily="34" charset="0"/>
                <a:cs typeface="Calibri" pitchFamily="34" charset="0"/>
              </a:rPr>
              <a:t>. </a:t>
            </a:r>
            <a:r>
              <a:rPr lang="el-GR" sz="1400" dirty="0" smtClean="0">
                <a:latin typeface="Calibri" pitchFamily="34" charset="0"/>
                <a:cs typeface="Calibri" pitchFamily="34" charset="0"/>
              </a:rPr>
              <a:t>Ο Ισοκράτης βασίζεται στον </a:t>
            </a:r>
            <a:r>
              <a:rPr lang="el-GR" sz="1400" b="1" dirty="0" smtClean="0">
                <a:latin typeface="Calibri" pitchFamily="34" charset="0"/>
                <a:cs typeface="Calibri" pitchFamily="34" charset="0"/>
              </a:rPr>
              <a:t>εμπειρισμό</a:t>
            </a:r>
            <a:r>
              <a:rPr lang="el-GR" sz="1400" dirty="0" smtClean="0">
                <a:latin typeface="Calibri" pitchFamily="34" charset="0"/>
                <a:cs typeface="Calibri" pitchFamily="34" charset="0"/>
              </a:rPr>
              <a:t> του. Γι’ αυτό τείνει στην αρχή της μίμησης που είχε εγκαθιδρυθεί από τους προγενέστερούς του. Οι λογογράφοι δικανικών λόγων εργάζονταν για να βγάλουν χρήματα και το προϊόν τους επρόκειτο να χρησιμοποιηθεί για πρακτικούς σκοπούς. Ο Ισοκράτης πίστευε ότι μπορούσε να εμπνεύσει την πολιτική ζωή του έθνους του με ένα υψηλό ηθικό στόχο.</a:t>
            </a:r>
            <a:endParaRPr lang="en-GB" sz="1400" dirty="0" smtClean="0">
              <a:latin typeface="Calibri" pitchFamily="34" charset="0"/>
              <a:cs typeface="Calibri" pitchFamily="34" charset="0"/>
            </a:endParaRPr>
          </a:p>
          <a:p>
            <a:r>
              <a:rPr lang="el-GR" sz="1400" dirty="0" smtClean="0">
                <a:latin typeface="Calibri" pitchFamily="34" charset="0"/>
                <a:cs typeface="Calibri" pitchFamily="34" charset="0"/>
              </a:rPr>
              <a:t>Ο Ισοκράτης ξεχωρίζει τους Σωκρατικούς από εκείνους που απλώς επιχειρηματολογούν, που δεν διδάσκουν κανέναν αλλά μόνο δημιουργούν δυσκολίες σε άλλους. Οι φιλόσοφοι πάντοτε κυνηγούν το φάντασμα της απλής γνώσης, αλλά κανένας δεν μπορεί να χρησιμοποιήσει τα αποτελέσματά τους. Δεν είναι καλύτερο να περνά κάποιος τον χρόνο του με πράγματα που οι άνθρωποι πραγματικά χρειάζονται, ακόμα κι αν δεν μπορούμε να προσεγγίσουμε την ακριβή γνώση, αλλά μόνο σχετικές προσεγγιστικές απόψεις πάνω σ’ αυτήν; </a:t>
            </a:r>
          </a:p>
          <a:p>
            <a:r>
              <a:rPr lang="el-GR" sz="1400" dirty="0" smtClean="0">
                <a:latin typeface="Calibri" pitchFamily="34" charset="0"/>
                <a:cs typeface="Calibri" pitchFamily="34" charset="0"/>
              </a:rPr>
              <a:t>Ο Ισοκράτης μειώνει τη δική του συμπεριφορά προς το ιδεώδες του Πλάτωνα για την επιστημονική ακρίβεια και λεπτομέρεια  στον τύπο ότι το μικρότερο πλεονέκτημα στη γνώση μας για τα πραγματικά σημαντικά πράγματα είναι καλύτερο από τη μεγαλύτερη πνευματική μαεστρία που είναι άσχετη με τη ζωή μας. Στο σύστημα του Ισοκράτη δεν υπάρχει η εσωτερική ένταση που υπάρχει στο νου του Πλάτωνα ανάμεσα στην επείγουσα θέληση να δράσει κάποιος και την μακρά φιλοσοφική προετοιμασία για δράση. Δεν συμμερίζεται το ασυμβίβαστο πάθος του Πλάτωνα για ανασχηματισμό, ούτε τη σκέψη να εισαγάγει μία τέτοια μορφή έντασης στην καθημερινή ζωή. Γι’ αυτό δεν αντιλαμβάνεται την τεράστια εκπαιδευτική δύναμη που υπάρχει στη σκέψη του Πλάτωνα. Ο σκοπός του ήταν να δείξει στον κόσμο ότι η σχολή του μπορούσε να εκφράσει μέσω μιας νέας γλώσσας, νέα ιδανικά όχι μόνο για την ηθική ζωή του ατόμου, αλλά για ολόκληρο το έθνος των Ελλήνων.</a:t>
            </a:r>
            <a:endParaRPr lang="en-GB" sz="1400" dirty="0" smtClean="0">
              <a:latin typeface="Calibri" pitchFamily="34" charset="0"/>
              <a:cs typeface="Calibri" pitchFamily="34" charset="0"/>
            </a:endParaRPr>
          </a:p>
          <a:p>
            <a:endParaRPr lang="en-GB" sz="14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7467600" cy="571504"/>
          </a:xfrm>
        </p:spPr>
        <p:txBody>
          <a:bodyPr/>
          <a:lstStyle/>
          <a:p>
            <a:pPr algn="ctr"/>
            <a:r>
              <a:rPr lang="el-GR" b="1" dirty="0" smtClean="0">
                <a:latin typeface="Calibri" pitchFamily="34" charset="0"/>
                <a:cs typeface="Calibri" pitchFamily="34" charset="0"/>
              </a:rPr>
              <a:t>ΡΗΤΟΡΙΚΗ ΚΑΙ ΔΗΜΟΚΡΑΤΙΑ</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285720" y="928670"/>
            <a:ext cx="7567642" cy="5402406"/>
          </a:xfrm>
        </p:spPr>
        <p:txBody>
          <a:bodyPr>
            <a:normAutofit fontScale="85000" lnSpcReduction="20000"/>
          </a:bodyPr>
          <a:lstStyle/>
          <a:p>
            <a:r>
              <a:rPr lang="el-GR" dirty="0" smtClean="0">
                <a:latin typeface="Calibri" pitchFamily="34" charset="0"/>
                <a:cs typeface="Calibri" pitchFamily="34" charset="0"/>
              </a:rPr>
              <a:t>Οι απαρχές της ρητορικής θεωρίας συμπίπτουν με τις προόδους της δημοκρατίας κατά τη διάρκεια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αι. Γιατί στη δημοκρατία, οι πολιτικές και δικαστικές αποφάσεις δεν ήταν αποκλειστικό προνόμιο μιας μικρής περιορισμένης ομάδας, αλλά λαμβάνονταν από όλους τους πολίτες (στην αρχαία Ελλάδα, από τους ενήλικες άρρενες) και η ικανότητα να απευθύνεται κανείς με τρόπο πειστικό στη συνέλευση (εκκλησία του Δήμου) ή τα δικαστήρια αποδεικνυόταν, ολοένα και περισσότερο, πολύτιμη δεξιότητα. Πρώιμη αντιπροσωπευτική περίπτωση της τέχνης αυτής στην Αθήνα ήταν ο δημοκρατικός πολιτικός Θεμιστοκλής, ο οποίος έπεισε τη συνέλευση να αναπτύξει τη ναυτική δύναμη της πόλεως και κατόπιν να τη χρησιμοποιήσει με τη μεγαλύτερη δυνατή αποτελεσματικότητα στη Σαλαμίνα. Η ανάγκη για ρητορική εκπαίδευση, ιδιαίτερα με τη μορφή εγχειριδίων, έγινε επιτακτική μετά τις ριζοσπαστικές αλλαγές του Εφιάλτη (462), ο οποίος διαδέχθηκε τον Θεμιστοκλή ως ηγετική πολιτική μορφή της δημοκρατικής μερίδας στην Αθήνα.  Και η ανάγκη αυτή άρχισε να ικανοποιείται πλήρως ως αποτέλεσμα εξελίξεων όχι στην Αθήνα, αλλά στις Συρακούσες της Σικελίας, όπου η δημοκρατία είχε διαδεχθεί την τυραννία το 467.</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82594"/>
          </a:xfrm>
        </p:spPr>
        <p:txBody>
          <a:bodyPr/>
          <a:lstStyle/>
          <a:p>
            <a:pPr algn="ctr"/>
            <a:r>
              <a:rPr lang="el-GR" b="1" dirty="0" smtClean="0">
                <a:latin typeface="Calibri" pitchFamily="34" charset="0"/>
                <a:cs typeface="Calibri" pitchFamily="34" charset="0"/>
              </a:rPr>
              <a:t>ΠΝΕΥΜΑΤΙΚΟ ΚΛΙΜΑ ΤΩΝ ΣΟΦΙΣΤΩΝ</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928670"/>
            <a:ext cx="7424766" cy="5545282"/>
          </a:xfrm>
        </p:spPr>
        <p:txBody>
          <a:bodyPr>
            <a:normAutofit lnSpcReduction="10000"/>
          </a:bodyPr>
          <a:lstStyle/>
          <a:p>
            <a:r>
              <a:rPr lang="el-GR" dirty="0" smtClean="0">
                <a:latin typeface="Calibri" pitchFamily="34" charset="0"/>
                <a:cs typeface="Calibri" pitchFamily="34" charset="0"/>
              </a:rPr>
              <a:t>Το πνευματικό κλίμα της Αθήνας των μέσων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αι. είχε αρχίσει να ταράζεται από την έλευση των σοφιστών. Αυτοί οι πλανόδιοι επαγγελματίες δάσκαλοι ισχυρίζονταν ότι ήταν σε θέση να προσφέρουν εκπαίδευση σχετική με ένα ευρύ φάσμα θεμάτων, ιδιαίτερα με την πολιτική. Είχαν αυξανόμενη πελατεία μεταξύ των νέων πολιτικών αγορητών (ρητόρων), οι οποίοι αμφισβητούσαν τώρα την παραδοσιακή κυριαρχία των αριστοκρατικών οικογενειών της Αθήνας. Οι σοφιστές δίδασκαν με ποικίλους τρόπους: έδιναν διαλέξεις, διεξήγαν φιλοσοφικές συζητήσεις για πολιτικά και ηθικά ζητήματα και εξασφάλιζαν στους μαθητές τους έτοιμους λόγους με μυθικά ή φανταστικά θέματα, που εκείνοι θα αποστήθιζαν και μπορούσαν μετά να τα προσαρμόσουν στις συνθήκες της καθημερινής ζωής. </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82594"/>
          </a:xfrm>
        </p:spPr>
        <p:txBody>
          <a:bodyPr/>
          <a:lstStyle/>
          <a:p>
            <a:pPr algn="ctr"/>
            <a:r>
              <a:rPr lang="el-GR" b="1" dirty="0" smtClean="0">
                <a:latin typeface="Calibri" pitchFamily="34" charset="0"/>
                <a:cs typeface="Calibri" pitchFamily="34" charset="0"/>
              </a:rPr>
              <a:t>ΣΟΦΙΣΤΕΣ ΚΑΙ ΠΟΛΙΤΙΚΗ ΙΔΕΟΛΟΓΙΑ</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1000108"/>
            <a:ext cx="7496204" cy="5643602"/>
          </a:xfrm>
        </p:spPr>
        <p:txBody>
          <a:bodyPr>
            <a:normAutofit fontScale="92500"/>
          </a:bodyPr>
          <a:lstStyle/>
          <a:p>
            <a:r>
              <a:rPr lang="el-GR" dirty="0" smtClean="0">
                <a:latin typeface="Calibri" pitchFamily="34" charset="0"/>
                <a:cs typeface="Calibri" pitchFamily="34" charset="0"/>
              </a:rPr>
              <a:t>Οι Σοφιστές διαδραμάτισαν σημαντικό ρόλο στην Αθήνα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όσον αφορά την εκπαίδευση και τη δημιουργία μίας ιδεολογίας της πόλης.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Η μετάδοση αυτής της παιδείας, του τρόπου ζωής , της πολιτικής αρετής γίνεται με τους Σοφιστές το θεμελιώδες καθήκον της εκπαιδευτικής δραστηριότητας. Το ερώτημα όμως που τίθεται τον 5</a:t>
            </a:r>
            <a:r>
              <a:rPr lang="el-GR" baseline="30000" dirty="0" smtClean="0">
                <a:latin typeface="Calibri" pitchFamily="34" charset="0"/>
                <a:cs typeface="Calibri" pitchFamily="34" charset="0"/>
              </a:rPr>
              <a:t>ο</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είναι κατά πόσο μπορεί να μεταδοθεί η «πολιτική αρετή». Δηλαδή, είναι η διαπαιδαγώγηση δυνατή; Στο πλαίσιο της παραδοσιακής αριστοκρατικής παιδείας, όπου αρετή σήμαινε ένταξη σε ένα σύνολο σταθερών κανόνων συμπεριφοράς, ενάρετος ήταν όποιος ανατρεφόταν σε μία οικογένεια ευπατριδών γνωρίζοντας όλους τους κανόνες αυτούς. Για αυτόν τον ενάρετο αριστοκράτη, ο όχλος δεν μπορούσε να είναι ενάρετος επειδή δεν είχε το προνόμιο της οικογενειακής παράδοσης.</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11156"/>
          </a:xfrm>
        </p:spPr>
        <p:txBody>
          <a:bodyPr>
            <a:normAutofit fontScale="90000"/>
          </a:bodyPr>
          <a:lstStyle/>
          <a:p>
            <a:pPr algn="ctr"/>
            <a:r>
              <a:rPr lang="el-GR" b="1" dirty="0" err="1" smtClean="0">
                <a:latin typeface="Calibri" pitchFamily="34" charset="0"/>
                <a:cs typeface="Calibri" pitchFamily="34" charset="0"/>
              </a:rPr>
              <a:t>Σοφιστεσ</a:t>
            </a:r>
            <a:r>
              <a:rPr lang="el-GR" b="1" dirty="0" smtClean="0">
                <a:latin typeface="Calibri" pitchFamily="34" charset="0"/>
                <a:cs typeface="Calibri" pitchFamily="34" charset="0"/>
              </a:rPr>
              <a:t> και </a:t>
            </a:r>
            <a:r>
              <a:rPr lang="el-GR" b="1" dirty="0" err="1" smtClean="0">
                <a:latin typeface="Calibri" pitchFamily="34" charset="0"/>
                <a:cs typeface="Calibri" pitchFamily="34" charset="0"/>
              </a:rPr>
              <a:t>πολιτικη</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ιδεολογια</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71472" y="1000108"/>
            <a:ext cx="7353328" cy="5473844"/>
          </a:xfrm>
        </p:spPr>
        <p:txBody>
          <a:bodyPr>
            <a:normAutofit fontScale="92500" lnSpcReduction="20000"/>
          </a:bodyPr>
          <a:lstStyle/>
          <a:p>
            <a:r>
              <a:rPr lang="el-GR" dirty="0" smtClean="0">
                <a:latin typeface="Calibri" pitchFamily="34" charset="0"/>
                <a:cs typeface="Calibri" pitchFamily="34" charset="0"/>
              </a:rPr>
              <a:t>Η πολιτική αρετή όμως πρέπει να αποτελεί κτήμα όλων των πολιτών προκειμένου να υπάρχει καθολική ισχύς του νόμου και συναίνεση στην εξουσία. Η πολιτική αρετή συνίσταται σε ένα σύνολο πολιτικών, ρητορικών και νομικών γνώσεων και ικανοτήτων, σε ένα είδος παιδείας που μπορεί να αναδείξει τους άριστους ανάμεσα στους πολίτες. Μια τέτοια παιδεία δεν μπορεί να μεταδοθεί μέσα σε μία οικογένεια από τους γονείς, όσο επιφανείς κι αν είναι. Χρειάζονται για τον σκοπό αυτό, επαγγελματίες παιδαγωγοί, δηλαδή οι Σοφιστές, για να «διδάξουν την αρετή», για να καταστήσουν, δηλαδή, τους νέους ικανούς να κυβερνήσουν την πόλη χάρη στην αξία τους και στις ικανότητές τους.</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Με τον τρόπο αυτό, εδραιώνεται η αντίληψη τον 5</a:t>
            </a:r>
            <a:r>
              <a:rPr lang="el-GR" baseline="30000" dirty="0" smtClean="0">
                <a:latin typeface="Calibri" pitchFamily="34" charset="0"/>
                <a:cs typeface="Calibri" pitchFamily="34" charset="0"/>
              </a:rPr>
              <a:t>ο</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ότι η αρετή είναι διδακτή, ότι δηλαδή συνίσταται σε μια συγκεκριμένη παιδεία. Την άποψη αυτή ενστερνίστηκαν όχι μόνο οι διανοούμενοι της πόλης, όχι μόνο οι Σοφιστές, αλλά και οι φιλόσοφοι όπως ο Σωκράτης και ο Πλάτων.</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582594"/>
          </a:xfrm>
        </p:spPr>
        <p:txBody>
          <a:bodyPr/>
          <a:lstStyle/>
          <a:p>
            <a:pPr algn="ctr"/>
            <a:r>
              <a:rPr lang="el-GR" b="1" dirty="0" err="1" smtClean="0">
                <a:latin typeface="Calibri" pitchFamily="34" charset="0"/>
                <a:cs typeface="Calibri" pitchFamily="34" charset="0"/>
              </a:rPr>
              <a:t>Πνευματικο</a:t>
            </a:r>
            <a:r>
              <a:rPr lang="el-GR" b="1" dirty="0" smtClean="0">
                <a:latin typeface="Calibri" pitchFamily="34" charset="0"/>
                <a:cs typeface="Calibri" pitchFamily="34" charset="0"/>
              </a:rPr>
              <a:t> </a:t>
            </a:r>
            <a:r>
              <a:rPr lang="el-GR" b="1" dirty="0" err="1" smtClean="0">
                <a:latin typeface="Calibri" pitchFamily="34" charset="0"/>
                <a:cs typeface="Calibri" pitchFamily="34" charset="0"/>
              </a:rPr>
              <a:t>κλιμα</a:t>
            </a:r>
            <a:r>
              <a:rPr lang="el-GR" b="1" dirty="0" smtClean="0">
                <a:latin typeface="Calibri" pitchFamily="34" charset="0"/>
                <a:cs typeface="Calibri" pitchFamily="34" charset="0"/>
              </a:rPr>
              <a:t> του 4</a:t>
            </a:r>
            <a:r>
              <a:rPr lang="el-GR" b="1" baseline="30000" dirty="0" smtClean="0">
                <a:latin typeface="Calibri" pitchFamily="34" charset="0"/>
                <a:cs typeface="Calibri" pitchFamily="34" charset="0"/>
              </a:rPr>
              <a:t>ΟΥ</a:t>
            </a:r>
            <a:r>
              <a:rPr lang="el-GR" b="1" dirty="0" smtClean="0">
                <a:latin typeface="Calibri" pitchFamily="34" charset="0"/>
                <a:cs typeface="Calibri" pitchFamily="34" charset="0"/>
              </a:rPr>
              <a:t> π.χ. αι.</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857232"/>
            <a:ext cx="7424766" cy="5857916"/>
          </a:xfrm>
        </p:spPr>
        <p:txBody>
          <a:bodyPr>
            <a:normAutofit fontScale="92500"/>
          </a:bodyPr>
          <a:lstStyle/>
          <a:p>
            <a:r>
              <a:rPr lang="el-GR" dirty="0" smtClean="0">
                <a:latin typeface="Calibri" pitchFamily="34" charset="0"/>
                <a:cs typeface="Calibri" pitchFamily="34" charset="0"/>
              </a:rPr>
              <a:t>Στο δεύτερο μισό του 4</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αι. αλλάζουν οι </a:t>
            </a:r>
            <a:r>
              <a:rPr lang="el-GR" dirty="0" err="1" smtClean="0">
                <a:latin typeface="Calibri" pitchFamily="34" charset="0"/>
                <a:cs typeface="Calibri" pitchFamily="34" charset="0"/>
              </a:rPr>
              <a:t>ιστορικο</a:t>
            </a:r>
            <a:r>
              <a:rPr lang="el-GR" dirty="0" smtClean="0">
                <a:latin typeface="Calibri" pitchFamily="34" charset="0"/>
                <a:cs typeface="Calibri" pitchFamily="34" charset="0"/>
              </a:rPr>
              <a:t>-κοινωνικές εξελίξεις. Με την κρίση της πόλης-κράτους είχε αρχίσει να φθείρεται ο χώρος της πολιτικής μεσολάβησης και η λειτουργία του νόμου που τον </a:t>
            </a:r>
            <a:r>
              <a:rPr lang="el-GR" dirty="0" err="1" smtClean="0">
                <a:latin typeface="Calibri" pitchFamily="34" charset="0"/>
                <a:cs typeface="Calibri" pitchFamily="34" charset="0"/>
              </a:rPr>
              <a:t>διείπε</a:t>
            </a:r>
            <a:r>
              <a:rPr lang="el-GR" dirty="0" smtClean="0">
                <a:latin typeface="Calibri" pitchFamily="34" charset="0"/>
                <a:cs typeface="Calibri" pitchFamily="34" charset="0"/>
              </a:rPr>
              <a:t>. Η ίδρυση των ελληνιστικών βασιλείων θα δημιουργήσει σύντομα ένα βαθύ χάσμα ανάμεσα στην εξουσία και το κράτος που το διαχειρίζονταν οι υπάλληλοι του βασιλιά, από τη μια, και στην κοινωνία των ευκατάστατων και των καλλιεργημένων από την άλλη, οι οποίοι εξακολουθούσαν να ζουν σε πόλεις αλλά χωρίς καμία δυνατότητα πολιτικού </a:t>
            </a:r>
            <a:r>
              <a:rPr lang="el-GR" dirty="0" err="1" smtClean="0">
                <a:latin typeface="Calibri" pitchFamily="34" charset="0"/>
                <a:cs typeface="Calibri" pitchFamily="34" charset="0"/>
              </a:rPr>
              <a:t>αυτοκαθορισμού</a:t>
            </a:r>
            <a:r>
              <a:rPr lang="el-GR" dirty="0" smtClean="0">
                <a:latin typeface="Calibri" pitchFamily="34" charset="0"/>
                <a:cs typeface="Calibri" pitchFamily="34" charset="0"/>
              </a:rPr>
              <a:t>. Η τέχνη του πειστικού λόγου χάνει σιγά σιγά τη σημασία της με την εξασθένιση του δημοκρατικού πολιτικού πλαισίου, του πλαισίου της Εκκλησίας του δήμου, όπου γεννήθηκε. Από την άλλη, τα προβλήματα της γλώσσας, στα οποία οι Σοφιστές είχαν αποδώσει ιδιαίτερη σημασία, τα παρέλαβαν σπουδαίες φιλοσοφικές σχολές, όπως του Πλάτων και του Αριστοτέλη. </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74638"/>
            <a:ext cx="7496204" cy="582594"/>
          </a:xfrm>
        </p:spPr>
        <p:txBody>
          <a:bodyPr/>
          <a:lstStyle/>
          <a:p>
            <a:pPr algn="ctr"/>
            <a:r>
              <a:rPr lang="el-GR" b="1" dirty="0" smtClean="0">
                <a:latin typeface="Calibri" pitchFamily="34" charset="0"/>
                <a:cs typeface="Calibri" pitchFamily="34" charset="0"/>
              </a:rPr>
              <a:t>Οι </a:t>
            </a:r>
            <a:r>
              <a:rPr lang="el-GR" b="1" dirty="0" err="1" smtClean="0">
                <a:latin typeface="Calibri" pitchFamily="34" charset="0"/>
                <a:cs typeface="Calibri" pitchFamily="34" charset="0"/>
              </a:rPr>
              <a:t>σοφιστεσ</a:t>
            </a:r>
            <a:r>
              <a:rPr lang="el-GR" b="1" dirty="0" smtClean="0">
                <a:latin typeface="Calibri" pitchFamily="34" charset="0"/>
                <a:cs typeface="Calibri" pitchFamily="34" charset="0"/>
              </a:rPr>
              <a:t> του 4</a:t>
            </a:r>
            <a:r>
              <a:rPr lang="el-GR" b="1" baseline="30000" dirty="0" smtClean="0">
                <a:latin typeface="Calibri" pitchFamily="34" charset="0"/>
                <a:cs typeface="Calibri" pitchFamily="34" charset="0"/>
              </a:rPr>
              <a:t>ου</a:t>
            </a:r>
            <a:r>
              <a:rPr lang="el-GR" b="1" dirty="0" smtClean="0">
                <a:latin typeface="Calibri" pitchFamily="34" charset="0"/>
                <a:cs typeface="Calibri" pitchFamily="34" charset="0"/>
              </a:rPr>
              <a:t> π.χ. αι.</a:t>
            </a:r>
            <a:endParaRPr lang="en-GB" b="1" dirty="0">
              <a:latin typeface="Calibri" pitchFamily="34" charset="0"/>
              <a:cs typeface="Calibri" pitchFamily="34" charset="0"/>
            </a:endParaRPr>
          </a:p>
        </p:txBody>
      </p:sp>
      <p:sp>
        <p:nvSpPr>
          <p:cNvPr id="3" name="2 - Θέση περιεχομένου"/>
          <p:cNvSpPr>
            <a:spLocks noGrp="1"/>
          </p:cNvSpPr>
          <p:nvPr>
            <p:ph sz="quarter" idx="1"/>
          </p:nvPr>
        </p:nvSpPr>
        <p:spPr>
          <a:xfrm>
            <a:off x="428596" y="785794"/>
            <a:ext cx="7496204" cy="6072206"/>
          </a:xfrm>
        </p:spPr>
        <p:txBody>
          <a:bodyPr>
            <a:noAutofit/>
          </a:bodyPr>
          <a:lstStyle/>
          <a:p>
            <a:r>
              <a:rPr lang="el-GR" sz="1800" dirty="0" smtClean="0">
                <a:latin typeface="Calibri" pitchFamily="34" charset="0"/>
                <a:cs typeface="Calibri" pitchFamily="34" charset="0"/>
              </a:rPr>
              <a:t>Οι σοφιστές του 4</a:t>
            </a:r>
            <a:r>
              <a:rPr lang="el-GR" sz="1800" baseline="30000" dirty="0" smtClean="0">
                <a:latin typeface="Calibri" pitchFamily="34" charset="0"/>
                <a:cs typeface="Calibri" pitchFamily="34" charset="0"/>
              </a:rPr>
              <a:t>ου</a:t>
            </a:r>
            <a:r>
              <a:rPr lang="el-GR" sz="1800" dirty="0" smtClean="0">
                <a:latin typeface="Calibri" pitchFamily="34" charset="0"/>
                <a:cs typeface="Calibri" pitchFamily="34" charset="0"/>
              </a:rPr>
              <a:t> αι. περιορίστηκαν στην άσκηση μιας ρητορικής δεξιοτεχνίας ως αυτοσκοπού, στη χρήση της τέχνης της αμφισβήτησης οποιασδήποτε επιστημονικής και ηθικής θέσης. Για το λόγο αυτό, ο Σοφιστής διώκεται από τον Πλάτωνα και τον Αριστοτέλη ως σύμβολο του αποκλίνοντος ξεριζωμένου ατόμου, του οποίου οι ιδέες ήσαν ακατάλληλες γα τη συμβίωση και την πολιτική επικοινωνία. Η σοφιστική τέχνη του 4</a:t>
            </a:r>
            <a:r>
              <a:rPr lang="el-GR" sz="1800" baseline="30000" dirty="0" smtClean="0">
                <a:latin typeface="Calibri" pitchFamily="34" charset="0"/>
                <a:cs typeface="Calibri" pitchFamily="34" charset="0"/>
              </a:rPr>
              <a:t>ου</a:t>
            </a:r>
            <a:r>
              <a:rPr lang="el-GR" sz="1800" dirty="0" smtClean="0">
                <a:latin typeface="Calibri" pitchFamily="34" charset="0"/>
                <a:cs typeface="Calibri" pitchFamily="34" charset="0"/>
              </a:rPr>
              <a:t> αι. τείνει να μεταβληθεί σε σύμπτωμα μιας κοινωνικής ανησυχίας, μιας ολοένα δυσχερέστερης θέσης του διανοούμενου μέσα στην κοινωνία. Το θέμα της σημασίας της ρητορικής θίγεται ξανά τον 4</a:t>
            </a:r>
            <a:r>
              <a:rPr lang="el-GR" sz="1800" baseline="30000" dirty="0" smtClean="0">
                <a:latin typeface="Calibri" pitchFamily="34" charset="0"/>
                <a:cs typeface="Calibri" pitchFamily="34" charset="0"/>
              </a:rPr>
              <a:t>ο</a:t>
            </a:r>
            <a:r>
              <a:rPr lang="el-GR" sz="1800" dirty="0" smtClean="0">
                <a:latin typeface="Calibri" pitchFamily="34" charset="0"/>
                <a:cs typeface="Calibri" pitchFamily="34" charset="0"/>
              </a:rPr>
              <a:t> αι. από τον Ισοκράτη. Σύμφωνα με τον Ισοκράτη, τον μεγάλο δεξιοτέχνη της ρητορικής, μία φιλοσοφική – επιστημονική παιδεία είναι χρήσιμη κατά τη νεαρή ηλικία ως ένα είδος πνευματικής άσκησης, αλλά οι γνώσεις που είναι πραγματικά χρήσιμες στον άνθρωπο και συγκεκριμένα στον πολίτη είναι οι γλωσσικές, οι ρητορικές και οι νομικές. Χρειάζεται μία προετοιμασία για την πολιτική, βασισμένη στην ιστοριογραφία όπως την αντιλαμβάνονται ο Θουκυδίδης και ο Ξενοφώντας. Η αντίληψη για την παιδεία έτσι εμφανίζεται ως μία «ανθρωπιστική» εκπαίδευση, που αντιδιαστέλλεται προς την επιστημονική και που σκοπό έχει να διαμορφώσει την ιδεολογία, τις ικανότητες και την απαραίτητη κατάρτιση για τις συνήθειας δραστηριότητες της πόλης, πολιτικές και νομικές. Ο Ισοκράτης εκφράζει την αντίληψη ότι αυτό είναι το μοναδικό είδος εκπαίδευσης που αρμόζει σε έναν ελεύθερο και ευγενή πολίτη. </a:t>
            </a:r>
            <a:endParaRPr lang="en-GB" sz="1800" dirty="0" smtClean="0">
              <a:latin typeface="Calibri" pitchFamily="34" charset="0"/>
              <a:cs typeface="Calibri" pitchFamily="34" charset="0"/>
            </a:endParaRPr>
          </a:p>
          <a:p>
            <a:r>
              <a:rPr lang="el-GR" sz="1800" dirty="0" smtClean="0">
                <a:latin typeface="Calibri" pitchFamily="34" charset="0"/>
                <a:cs typeface="Calibri" pitchFamily="34" charset="0"/>
              </a:rPr>
              <a:t> </a:t>
            </a:r>
            <a:endParaRPr lang="en-GB" sz="1800" dirty="0" smtClean="0">
              <a:latin typeface="Calibri" pitchFamily="34" charset="0"/>
              <a:cs typeface="Calibri" pitchFamily="34" charset="0"/>
            </a:endParaRPr>
          </a:p>
          <a:p>
            <a:endParaRPr lang="en-GB" sz="1800"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74638"/>
            <a:ext cx="7424766" cy="654032"/>
          </a:xfrm>
        </p:spPr>
        <p:txBody>
          <a:bodyPr/>
          <a:lstStyle/>
          <a:p>
            <a:pPr algn="ctr"/>
            <a:r>
              <a:rPr lang="el-GR" b="1" dirty="0" smtClean="0">
                <a:solidFill>
                  <a:schemeClr val="tx1"/>
                </a:solidFill>
                <a:latin typeface="Calibri" pitchFamily="34" charset="0"/>
                <a:cs typeface="Calibri" pitchFamily="34" charset="0"/>
              </a:rPr>
              <a:t>ΙΣΟΚΡΑΤΗΣ – ΖΩΗ ΚΑΙ ΕΡΓΟ</a:t>
            </a:r>
            <a:endParaRPr lang="en-GB" b="1" dirty="0">
              <a:solidFill>
                <a:schemeClr val="tx1"/>
              </a:solidFill>
              <a:latin typeface="Calibri" pitchFamily="34" charset="0"/>
              <a:cs typeface="Calibri" pitchFamily="34" charset="0"/>
            </a:endParaRPr>
          </a:p>
        </p:txBody>
      </p:sp>
      <p:sp>
        <p:nvSpPr>
          <p:cNvPr id="3" name="2 - Θέση περιεχομένου"/>
          <p:cNvSpPr>
            <a:spLocks noGrp="1"/>
          </p:cNvSpPr>
          <p:nvPr>
            <p:ph sz="quarter" idx="1"/>
          </p:nvPr>
        </p:nvSpPr>
        <p:spPr>
          <a:xfrm>
            <a:off x="500034" y="1000108"/>
            <a:ext cx="7424766" cy="5473844"/>
          </a:xfrm>
        </p:spPr>
        <p:txBody>
          <a:bodyPr>
            <a:normAutofit fontScale="85000" lnSpcReduction="10000"/>
          </a:bodyPr>
          <a:lstStyle/>
          <a:p>
            <a:r>
              <a:rPr lang="el-GR" dirty="0" smtClean="0">
                <a:latin typeface="Calibri" pitchFamily="34" charset="0"/>
                <a:cs typeface="Calibri" pitchFamily="34" charset="0"/>
              </a:rPr>
              <a:t>Ο Ισοκράτης (436-388) ήταν γιος του Θεοδώρου, ενός εύρωστου οικονομικά Αθηναίου που κατασκεύαζε αυλούς. Έκανε καλές σπουδές, αλλά σύντομα κατανόησε ότι δεν διέθετε ούτε τη φωνή ούτε την αυτοπεποίθηση που απαιτούσε μια πολιτική σταδιοδρομία. Αντίθετα, στράφηκε στη φιλοσοφία και παρακολούθησε τις διαλέξεις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και του Γοργία. </a:t>
            </a:r>
            <a:endParaRPr lang="en-GB" dirty="0" smtClean="0">
              <a:latin typeface="Calibri" pitchFamily="34" charset="0"/>
              <a:cs typeface="Calibri" pitchFamily="34" charset="0"/>
            </a:endParaRPr>
          </a:p>
          <a:p>
            <a:r>
              <a:rPr lang="el-GR" dirty="0" smtClean="0">
                <a:latin typeface="Calibri" pitchFamily="34" charset="0"/>
                <a:cs typeface="Calibri" pitchFamily="34" charset="0"/>
              </a:rPr>
              <a:t>Όταν η οικογενειακή του περιουσία ελαττώθηκε, λόγω των δαπανών που επωμίσθηκε η οικογένειά του κατά τη διάρκεια του Πελοποννησιακού πολέμου, ο Ισοκράτης αναγκάστηκε να κερδίσει τα προς το ζην ως λογογράφος. Αυτή η περίοδος της σταδιοδρομίας του διήρκεσε περίπου δέκα χρόνια. Ως άνθρωπος με φιλοσοφικές αναζητήσεις όμως, ο Ισοκράτης επέκρινε αργότερα το επάγγελμα του λογογράφου, το οποίο προάγει την πειθώ εις βάρος της αλήθειας και της δικαιοσύνης. Στον Περί </a:t>
            </a:r>
            <a:r>
              <a:rPr lang="el-GR" dirty="0" err="1" smtClean="0">
                <a:latin typeface="Calibri" pitchFamily="34" charset="0"/>
                <a:cs typeface="Calibri" pitchFamily="34" charset="0"/>
              </a:rPr>
              <a:t>Αντιδόσεως</a:t>
            </a:r>
            <a:r>
              <a:rPr lang="el-GR" dirty="0" smtClean="0">
                <a:latin typeface="Calibri" pitchFamily="34" charset="0"/>
                <a:cs typeface="Calibri" pitchFamily="34" charset="0"/>
              </a:rPr>
              <a:t> 161-162 προσπάθησε να αποποιηθεί τους λόγους του αλλά την ύπαρξή τους επιβεβαίωσε ο μαθητής του Κηφισόδωρος (Διονύσιος, Ισοκράτης 18). Το 393/2, ο Ισοκράτης ίδρυσε σχολή ρητορικής στη Χίο, πριν επιστρέψει το </a:t>
            </a:r>
            <a:r>
              <a:rPr lang="el-GR" dirty="0" smtClean="0">
                <a:latin typeface="Calibri" pitchFamily="34" charset="0"/>
                <a:cs typeface="Calibri" pitchFamily="34" charset="0"/>
              </a:rPr>
              <a:t>388 </a:t>
            </a:r>
            <a:r>
              <a:rPr lang="el-GR" dirty="0" smtClean="0">
                <a:latin typeface="Calibri" pitchFamily="34" charset="0"/>
                <a:cs typeface="Calibri" pitchFamily="34" charset="0"/>
              </a:rPr>
              <a:t>για να ιδρύσει στην Αθήνα την περίφημη σχολή του.</a:t>
            </a:r>
            <a:endParaRPr lang="en-GB" dirty="0" smtClean="0">
              <a:latin typeface="Calibri" pitchFamily="34" charset="0"/>
              <a:cs typeface="Calibri" pitchFamily="34" charset="0"/>
            </a:endParaRPr>
          </a:p>
          <a:p>
            <a:endParaRPr lang="en-GB"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653</TotalTime>
  <Words>4145</Words>
  <Application>Microsoft Office PowerPoint</Application>
  <PresentationFormat>Προβολή στην οθόνη (4:3)</PresentationFormat>
  <Paragraphs>74</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Προεξοχή</vt:lpstr>
      <vt:lpstr>ΣΧΕΣΗ ΣΟΦΙΣΤΙΚΗΣ ΚΑΙ ΦΙΛΟΣΟΦΙΑΣ  ΔΙΑΜΑΧΗ ΚΑΙ ΣΥΓΚΛΙΣΕΙΣ  ΣΟΦΙΣΤΕΣ – ΙΣΟΚΡΑΤΗΣ - ΠΛΑΤΩΝ</vt:lpstr>
      <vt:lpstr>ΔΙΔΑΣΚΑΛΙΑ ΤΩΝ ΣΟΦΙΣΤΩΝ – 5ος π.Χ. αι.</vt:lpstr>
      <vt:lpstr>ΡΗΤΟΡΙΚΗ ΚΑΙ ΔΗΜΟΚΡΑΤΙΑ</vt:lpstr>
      <vt:lpstr>ΠΝΕΥΜΑΤΙΚΟ ΚΛΙΜΑ ΤΩΝ ΣΟΦΙΣΤΩΝ</vt:lpstr>
      <vt:lpstr>ΣΟΦΙΣΤΕΣ ΚΑΙ ΠΟΛΙΤΙΚΗ ΙΔΕΟΛΟΓΙΑ</vt:lpstr>
      <vt:lpstr>Σοφιστεσ και πολιτικη ιδεολογια</vt:lpstr>
      <vt:lpstr>Πνευματικο κλιμα του 4ΟΥ π.χ. αι.</vt:lpstr>
      <vt:lpstr>Οι σοφιστεσ του 4ου π.χ. αι.</vt:lpstr>
      <vt:lpstr>ΙΣΟΚΡΑΤΗΣ – ΖΩΗ ΚΑΙ ΕΡΓΟ</vt:lpstr>
      <vt:lpstr>ΙΣΟΚΡΑΤΗΣ ΚΑΙ ΠΛΑΤΩΝ</vt:lpstr>
      <vt:lpstr>Ισοκρατησ και αριστοτελησ</vt:lpstr>
      <vt:lpstr>Η σχολη του ισοκρατη</vt:lpstr>
      <vt:lpstr>Ισοκρατησ κατα των σοφιστων</vt:lpstr>
      <vt:lpstr>ΑΝΤΙΔΟΣΗ ΚΑΙ ΠΑΝΕΛΛΗΝΙΑ ΙΔΕΑ</vt:lpstr>
      <vt:lpstr>ΙΣΟΚΡΑΤΗΣ ΚΑΙ ΣΟΦΙΣΤΕΣ ΚΑΙ ΠΛΑΤΩΝ</vt:lpstr>
      <vt:lpstr>ΙΣΟΚΡΑΤΗΣ ΚΑΙ ΕΚΠΑΙΔΕΥΣΗ</vt:lpstr>
      <vt:lpstr>ΣΤΟΧΟΙ ΤΗΣ ΕΚΠΑΙΔΕΥΣΗΣ ΤΟΥ ΙΣΟΚΡΑΤΗ</vt:lpstr>
      <vt:lpstr>     ΙΣΟΚΡΑΤΙΚΗ ΦΙΛΟΣΟΦΙΑ – ΠΛΑΤΩΝΙΚΗ ΦΙΛΟΣΟΦΙΑ </vt:lpstr>
      <vt:lpstr>ΙΣΟΚΡΑΤΙΚΗ ΦΙΛΟΣΟΦΙΑ – ΠΛΑΤΩΝΙΚΗ ΦΙΛΟΣΟΦΙΑ</vt:lpstr>
      <vt:lpstr>ΣΩΚΡΑΤΗΣ ΚΑΙ ΣΟΦΙΣΤΙΚΗ</vt:lpstr>
      <vt:lpstr>Σωκρατησ και σοφιστικη </vt:lpstr>
      <vt:lpstr>Κοντρα αναμεσα στη φιλοσοφια και τη σοφιστικη </vt:lpstr>
      <vt:lpstr>ΚΟΝΤΡΑ ΑΝΑΜΕΣΑ ΣΤΗ ΦΙΛΟΣΟΦΙΑ ΚΑΙ ΣΤΗ ΣΟΦΙΣΤΙΚΗ</vt:lpstr>
      <vt:lpstr>Κοντρα αναμεσα στη φιλοσοφια και στη σοφιστικη</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ΣΧΕΣΗ ΣΟΦΙΣΤΙΚΗΣ ΚΑΙ ΦΙΛΟΣΟΦΙΑΣ  ΔΙΑΜΑΧΗ ΚΑΙ ΣΥΓΚΛΙΣΕΙΣ  ΣΟΦΙΣΤΕΣ – ΙΣΟΚΡΑΤΗΣ - ΠΛΑΤΩΝ</dc:title>
  <dc:creator>eleni</dc:creator>
  <cp:lastModifiedBy>eleni</cp:lastModifiedBy>
  <cp:revision>43</cp:revision>
  <dcterms:created xsi:type="dcterms:W3CDTF">2021-05-27T10:28:38Z</dcterms:created>
  <dcterms:modified xsi:type="dcterms:W3CDTF">2021-06-04T08:31:39Z</dcterms:modified>
</cp:coreProperties>
</file>