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6" r:id="rId3"/>
    <p:sldId id="257" r:id="rId4"/>
    <p:sldId id="258" r:id="rId5"/>
    <p:sldId id="260" r:id="rId6"/>
    <p:sldId id="261" r:id="rId7"/>
    <p:sldId id="262" r:id="rId8"/>
    <p:sldId id="259" r:id="rId9"/>
    <p:sldId id="263" r:id="rId10"/>
    <p:sldId id="264" r:id="rId11"/>
    <p:sldId id="265" r:id="rId12"/>
    <p:sldId id="266" r:id="rId1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4272876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913735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217314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919853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1213189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43BE1DF8-ADE9-4C93-AC18-BA50BCB00774}"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585991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43BE1DF8-ADE9-4C93-AC18-BA50BCB00774}" type="datetimeFigureOut">
              <a:rPr lang="el-GR" smtClean="0"/>
              <a:t>11/6/2021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1007698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43BE1DF8-ADE9-4C93-AC18-BA50BCB00774}" type="datetimeFigureOut">
              <a:rPr lang="el-GR" smtClean="0"/>
              <a:t>11/6/2021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729247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3BE1DF8-ADE9-4C93-AC18-BA50BCB00774}" type="datetimeFigureOut">
              <a:rPr lang="el-GR" smtClean="0"/>
              <a:t>11/6/2021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3949785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3BE1DF8-ADE9-4C93-AC18-BA50BCB00774}"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772443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3BE1DF8-ADE9-4C93-AC18-BA50BCB00774}"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532384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BE1DF8-ADE9-4C93-AC18-BA50BCB00774}" type="datetimeFigureOut">
              <a:rPr lang="el-GR" smtClean="0"/>
              <a:t>11/6/2021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EE3F20-9DD8-45D7-B319-E88BCBF10E37}" type="slidenum">
              <a:rPr lang="el-GR" smtClean="0"/>
              <a:t>‹#›</a:t>
            </a:fld>
            <a:endParaRPr lang="el-GR"/>
          </a:p>
        </p:txBody>
      </p:sp>
    </p:spTree>
    <p:extLst>
      <p:ext uri="{BB962C8B-B14F-4D97-AF65-F5344CB8AC3E}">
        <p14:creationId xmlns:p14="http://schemas.microsoft.com/office/powerpoint/2010/main" val="3523373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71277"/>
            <a:ext cx="10515600" cy="6076171"/>
          </a:xfrm>
        </p:spPr>
        <p:txBody>
          <a:bodyPr/>
          <a:lstStyle/>
          <a:p>
            <a:pPr marL="0" indent="0" algn="ctr">
              <a:buNone/>
            </a:pPr>
            <a:endParaRPr lang="en-US" sz="4800" dirty="0" smtClean="0"/>
          </a:p>
          <a:p>
            <a:pPr marL="0" indent="0" algn="ctr">
              <a:buNone/>
            </a:pPr>
            <a:endParaRPr lang="el-GR" sz="4800" smtClean="0"/>
          </a:p>
          <a:p>
            <a:pPr marL="0" indent="0" algn="ctr">
              <a:buNone/>
            </a:pPr>
            <a:r>
              <a:rPr lang="el-GR" sz="4800" smtClean="0"/>
              <a:t>ΚΟΙΝΩΝΙΚΗ </a:t>
            </a:r>
            <a:r>
              <a:rPr lang="el-GR" sz="4800" dirty="0" smtClean="0"/>
              <a:t>ΟΙΚΟΝΟΜΙΑ</a:t>
            </a:r>
          </a:p>
          <a:p>
            <a:endParaRPr lang="el-GR" dirty="0" smtClean="0"/>
          </a:p>
          <a:p>
            <a:pPr marL="0" indent="0" algn="ctr">
              <a:buNone/>
            </a:pPr>
            <a:endParaRPr lang="el-GR" sz="1600" dirty="0" smtClean="0"/>
          </a:p>
          <a:p>
            <a:pPr marL="0" indent="0" algn="ctr">
              <a:buNone/>
            </a:pPr>
            <a:endParaRPr lang="el-GR" sz="3600" dirty="0"/>
          </a:p>
          <a:p>
            <a:pPr marL="0" indent="0" algn="ctr">
              <a:buNone/>
            </a:pPr>
            <a:r>
              <a:rPr lang="el-GR" sz="3600" b="1" dirty="0" smtClean="0"/>
              <a:t>ΚΟΙΝΩΝΙΚΗ ΟΙΚΟΝΟΜΙΑ</a:t>
            </a:r>
            <a:endParaRPr lang="el-GR" sz="3600" dirty="0" smtClean="0"/>
          </a:p>
        </p:txBody>
      </p:sp>
    </p:spTree>
    <p:extLst>
      <p:ext uri="{BB962C8B-B14F-4D97-AF65-F5344CB8AC3E}">
        <p14:creationId xmlns:p14="http://schemas.microsoft.com/office/powerpoint/2010/main" val="3365501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60717" y="103517"/>
            <a:ext cx="11179833" cy="6754483"/>
          </a:xfrm>
        </p:spPr>
        <p:txBody>
          <a:bodyPr>
            <a:normAutofit fontScale="85000" lnSpcReduction="10000"/>
          </a:bodyPr>
          <a:lstStyle/>
          <a:p>
            <a:pPr marL="0" indent="0">
              <a:buNone/>
            </a:pPr>
            <a:r>
              <a:rPr lang="el-GR" i="1" dirty="0"/>
              <a:t>2. Οι βαθμοί </a:t>
            </a:r>
            <a:r>
              <a:rPr lang="el-GR" i="1" dirty="0" smtClean="0"/>
              <a:t>ελευθερίας</a:t>
            </a:r>
          </a:p>
          <a:p>
            <a:pPr marL="0" indent="0">
              <a:buNone/>
            </a:pPr>
            <a:r>
              <a:rPr lang="el-GR" dirty="0"/>
              <a:t>Αν δεχθούμε ότι επιλύουμε το θέμα του ορισμού του στόχου και του τρόπου μέτρησης της ευτυχίας του πολίτη, φθάνουμε στο ερώτημα αν </a:t>
            </a:r>
            <a:r>
              <a:rPr lang="el-GR" b="1" dirty="0"/>
              <a:t>είναι σε θέση μια κοινωνία να διατηρεί - και σε ποιο βαθμό - υπό τον έλεγχό της τις παραμέτρους της ανάπτυξης</a:t>
            </a:r>
            <a:r>
              <a:rPr lang="el-GR" dirty="0"/>
              <a:t>. </a:t>
            </a:r>
            <a:endParaRPr lang="el-GR" dirty="0" smtClean="0"/>
          </a:p>
          <a:p>
            <a:pPr marL="0" indent="0">
              <a:buNone/>
            </a:pPr>
            <a:r>
              <a:rPr lang="el-GR" dirty="0"/>
              <a:t>Η Ευρωπαϊκή Ένωση θεωρεί τις κλιματικές αλλαγές ως μία από τις κυριότερες απειλές της βιώσιμης ανάπτυξης και θέτει ως θέμα κορυφαίας προτεραιότητας την αποφυγή </a:t>
            </a:r>
            <a:r>
              <a:rPr lang="el-GR" dirty="0" smtClean="0"/>
              <a:t>τους.</a:t>
            </a:r>
          </a:p>
          <a:p>
            <a:pPr marL="0" indent="0">
              <a:buNone/>
            </a:pPr>
            <a:r>
              <a:rPr lang="el-GR" dirty="0"/>
              <a:t>Η αξιοποίηση φυσικών πόρων απαιτεί συχνά κεφάλαια ή τεχνογνωσία τέτοια που δεν </a:t>
            </a:r>
            <a:r>
              <a:rPr lang="el-GR" dirty="0" smtClean="0"/>
              <a:t>διατίθενται </a:t>
            </a:r>
            <a:r>
              <a:rPr lang="el-GR" dirty="0"/>
              <a:t>από μικρές και αδύναμες οικονομικά χώρες, οι οποίες, ενδεχομένως, διαθέτουν σημαντικούς φυσικούς πόρους. </a:t>
            </a:r>
            <a:r>
              <a:rPr lang="el-GR" dirty="0" smtClean="0"/>
              <a:t>Συνθήκες </a:t>
            </a:r>
            <a:r>
              <a:rPr lang="el-GR" dirty="0"/>
              <a:t>εξάρτησης </a:t>
            </a:r>
            <a:r>
              <a:rPr lang="el-GR" dirty="0" smtClean="0"/>
              <a:t>και </a:t>
            </a:r>
            <a:r>
              <a:rPr lang="el-GR" dirty="0"/>
              <a:t>απαλλοτρίωσης </a:t>
            </a:r>
            <a:r>
              <a:rPr lang="el-GR" dirty="0" smtClean="0"/>
              <a:t>των </a:t>
            </a:r>
            <a:r>
              <a:rPr lang="el-GR" dirty="0"/>
              <a:t>φυσικών πόρων. </a:t>
            </a:r>
            <a:r>
              <a:rPr lang="el-GR" b="1" dirty="0" smtClean="0"/>
              <a:t>Η </a:t>
            </a:r>
            <a:r>
              <a:rPr lang="el-GR" b="1" dirty="0" err="1"/>
              <a:t>αειφορία</a:t>
            </a:r>
            <a:r>
              <a:rPr lang="el-GR" b="1" dirty="0"/>
              <a:t> </a:t>
            </a:r>
            <a:r>
              <a:rPr lang="el-GR" b="1" dirty="0" smtClean="0"/>
              <a:t>θυσιάζεται </a:t>
            </a:r>
            <a:r>
              <a:rPr lang="el-GR" b="1" dirty="0"/>
              <a:t>στο βωμό του </a:t>
            </a:r>
            <a:r>
              <a:rPr lang="el-GR" b="1" dirty="0" smtClean="0"/>
              <a:t>οφέλους</a:t>
            </a:r>
            <a:r>
              <a:rPr lang="el-GR" dirty="0" smtClean="0"/>
              <a:t>.</a:t>
            </a:r>
          </a:p>
          <a:p>
            <a:pPr marL="0" indent="0">
              <a:buNone/>
            </a:pPr>
            <a:r>
              <a:rPr lang="el-GR" dirty="0"/>
              <a:t>Οι </a:t>
            </a:r>
            <a:r>
              <a:rPr lang="el-GR" dirty="0" smtClean="0"/>
              <a:t>μεγάλες πολυεθνικές </a:t>
            </a:r>
            <a:r>
              <a:rPr lang="el-GR" dirty="0"/>
              <a:t>επιχειρήσεις αποτελούν έναν υπολογίσιμο παράγοντα, που επηρεάζει τον σχεδιασμό της βιώσιμης ανάπτυξης. Σε ορισμένες μάλιστα περιπτώσεις ο επηρεασμός είναι μεγαλύτερος από όσο ο επηρεασμός από άλλα κράτη. </a:t>
            </a:r>
            <a:endParaRPr lang="el-GR" dirty="0" smtClean="0"/>
          </a:p>
          <a:p>
            <a:pPr marL="0" indent="0">
              <a:buNone/>
            </a:pPr>
            <a:r>
              <a:rPr lang="el-GR" dirty="0"/>
              <a:t>Οι οικονομικά ισχυρές χώρες και οι μεγάλες επιχειρήσεις δεν επηρεάζουν μόνο την οικονομία και την αναπτυξιακή διαδικασία αλλά και τη διαμόρφωση πολιτικής, συχνά μέσω του ελέγχου ή του επηρεασμού της πληροφόρησης. </a:t>
            </a:r>
            <a:endParaRPr lang="el-GR" dirty="0" smtClean="0"/>
          </a:p>
          <a:p>
            <a:pPr marL="0" indent="0">
              <a:buNone/>
            </a:pPr>
            <a:r>
              <a:rPr lang="el-GR" b="1" dirty="0" smtClean="0"/>
              <a:t>Στόχος</a:t>
            </a:r>
            <a:r>
              <a:rPr lang="el-GR" dirty="0" smtClean="0"/>
              <a:t> = η αύξηση </a:t>
            </a:r>
            <a:r>
              <a:rPr lang="el-GR" dirty="0"/>
              <a:t>των βαθμών ελευθερίας του συνόλου, ώστε να καθορίζει από κοινού και να έχει υπό τον έλεγχό του τις παραμέτρους που επηρεάζουν τη μελλοντική πορεία </a:t>
            </a:r>
            <a:r>
              <a:rPr lang="el-GR" dirty="0" smtClean="0"/>
              <a:t>του.</a:t>
            </a:r>
            <a:endParaRPr lang="el-GR" dirty="0"/>
          </a:p>
        </p:txBody>
      </p:sp>
    </p:spTree>
    <p:extLst>
      <p:ext uri="{BB962C8B-B14F-4D97-AF65-F5344CB8AC3E}">
        <p14:creationId xmlns:p14="http://schemas.microsoft.com/office/powerpoint/2010/main" val="3617059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276045"/>
            <a:ext cx="10515600" cy="6435306"/>
          </a:xfrm>
        </p:spPr>
        <p:txBody>
          <a:bodyPr>
            <a:normAutofit fontScale="92500" lnSpcReduction="10000"/>
          </a:bodyPr>
          <a:lstStyle/>
          <a:p>
            <a:pPr marL="0" indent="0" algn="just">
              <a:buNone/>
            </a:pPr>
            <a:r>
              <a:rPr lang="el-GR" i="1" dirty="0"/>
              <a:t>3. Η προσέγγιση του </a:t>
            </a:r>
            <a:r>
              <a:rPr lang="el-GR" i="1" dirty="0" smtClean="0"/>
              <a:t>στόχου</a:t>
            </a:r>
          </a:p>
          <a:p>
            <a:pPr marL="0" indent="0" algn="just">
              <a:buNone/>
            </a:pPr>
            <a:r>
              <a:rPr lang="el-GR" dirty="0"/>
              <a:t>Αν επιμείνουμε ότι </a:t>
            </a:r>
            <a:r>
              <a:rPr lang="el-GR" b="1" dirty="0"/>
              <a:t>στόχος</a:t>
            </a:r>
            <a:r>
              <a:rPr lang="el-GR" dirty="0"/>
              <a:t> δεν πρέπει να είναι μόνο το </a:t>
            </a:r>
            <a:r>
              <a:rPr lang="el-GR" dirty="0" smtClean="0"/>
              <a:t>εισόδημα, αλλά </a:t>
            </a:r>
            <a:r>
              <a:rPr lang="el-GR" b="1" dirty="0"/>
              <a:t>ο άνθρωπος</a:t>
            </a:r>
            <a:r>
              <a:rPr lang="el-GR" dirty="0"/>
              <a:t>, </a:t>
            </a:r>
            <a:r>
              <a:rPr lang="el-GR" dirty="0" smtClean="0"/>
              <a:t>τότε </a:t>
            </a:r>
            <a:r>
              <a:rPr lang="el-GR" dirty="0"/>
              <a:t>η ιεράρχηση των συστατικών του κυρίαρχου στόχου διαφοροποιείται. </a:t>
            </a:r>
            <a:r>
              <a:rPr lang="el-GR" dirty="0" smtClean="0"/>
              <a:t>Αντί </a:t>
            </a:r>
            <a:r>
              <a:rPr lang="el-GR" dirty="0"/>
              <a:t>του ποσοτικού εισοδηματικού στόχου προτάσσονται ορισμένες </a:t>
            </a:r>
            <a:r>
              <a:rPr lang="el-GR" b="1" dirty="0"/>
              <a:t>αξίες</a:t>
            </a:r>
            <a:r>
              <a:rPr lang="el-GR" dirty="0"/>
              <a:t>, όπως της ελευθερίας και της δημοκρατίας, της δικαιοσύνης, της ισοτιμίας, κλπ., που δεν είναι πάντοτε </a:t>
            </a:r>
            <a:r>
              <a:rPr lang="el-GR" dirty="0" smtClean="0"/>
              <a:t>αυτονόητες, </a:t>
            </a:r>
            <a:r>
              <a:rPr lang="el-GR" dirty="0"/>
              <a:t>ή </a:t>
            </a:r>
            <a:r>
              <a:rPr lang="el-GR" dirty="0" smtClean="0"/>
              <a:t>υπάρχουν, </a:t>
            </a:r>
            <a:r>
              <a:rPr lang="el-GR" dirty="0"/>
              <a:t>αλλά είναι νοθευμένες</a:t>
            </a:r>
            <a:r>
              <a:rPr lang="el-GR" dirty="0" smtClean="0"/>
              <a:t>.</a:t>
            </a:r>
          </a:p>
          <a:p>
            <a:pPr marL="0" indent="0">
              <a:buNone/>
            </a:pPr>
            <a:r>
              <a:rPr lang="el-GR" dirty="0" smtClean="0"/>
              <a:t>Οι </a:t>
            </a:r>
            <a:r>
              <a:rPr lang="el-GR" dirty="0"/>
              <a:t>αξίες αυτές θα μπορούσαν να ισχύουν με άψογο </a:t>
            </a:r>
            <a:r>
              <a:rPr lang="el-GR" dirty="0" smtClean="0"/>
              <a:t>τρόπο; Ουτοπία</a:t>
            </a:r>
          </a:p>
          <a:p>
            <a:pPr marL="0" indent="0">
              <a:buNone/>
            </a:pPr>
            <a:r>
              <a:rPr lang="el-GR" b="1" dirty="0" smtClean="0"/>
              <a:t>Οι </a:t>
            </a:r>
            <a:r>
              <a:rPr lang="el-GR" b="1" dirty="0"/>
              <a:t>κοινωνίες των ανθρώπων αντανακλούν τις αδυναμίες των συστατικών τους</a:t>
            </a:r>
            <a:r>
              <a:rPr lang="el-GR" dirty="0"/>
              <a:t>. </a:t>
            </a:r>
            <a:r>
              <a:rPr lang="el-GR" dirty="0" smtClean="0"/>
              <a:t>Στις </a:t>
            </a:r>
            <a:r>
              <a:rPr lang="el-GR" dirty="0"/>
              <a:t>αδυναμίες της ανθρώπινης φύσης εντάσσεται και η επιδίωξη υπεροχής με σκοπό την επιβολή στους άλλους, όπως και η συγκέντρωση πλούτου, αφού η οικονομική ισχύς μεταφράζεται σε πολιτική ισχύ και επιβολή στους άλλους. </a:t>
            </a:r>
            <a:r>
              <a:rPr lang="el-GR" dirty="0" smtClean="0"/>
              <a:t>Το </a:t>
            </a:r>
            <a:r>
              <a:rPr lang="el-GR" dirty="0"/>
              <a:t>ίδιο ισχύει και για τα ισχυρά κράτη. </a:t>
            </a:r>
          </a:p>
          <a:p>
            <a:pPr marL="0" indent="0">
              <a:buNone/>
            </a:pPr>
            <a:r>
              <a:rPr lang="el-GR" dirty="0"/>
              <a:t>Η </a:t>
            </a:r>
            <a:r>
              <a:rPr lang="el-GR" b="1" dirty="0"/>
              <a:t>παιδεία</a:t>
            </a:r>
            <a:r>
              <a:rPr lang="el-GR" dirty="0"/>
              <a:t>, με την οποία καλλιεργούνται τα ευγενή ανθρώπινα στοιχεία και με την οποία προβάλλονται οι αξίες της αλληλεγγύης και της ψυχικής ικανοποίησης, μπορεί να ανατρέψει την υπεροχή των αδυναμιών έναντι των ευγενών στοιχείων της ανθρώπινης φύσης, δηλαδή της συνεργασίας με πνεύμα αμοιβαίου σεβασμού και κατανόησης.</a:t>
            </a:r>
          </a:p>
        </p:txBody>
      </p:sp>
    </p:spTree>
    <p:extLst>
      <p:ext uri="{BB962C8B-B14F-4D97-AF65-F5344CB8AC3E}">
        <p14:creationId xmlns:p14="http://schemas.microsoft.com/office/powerpoint/2010/main" val="1062200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241540"/>
            <a:ext cx="10515600" cy="6392173"/>
          </a:xfrm>
        </p:spPr>
        <p:txBody>
          <a:bodyPr>
            <a:normAutofit fontScale="85000" lnSpcReduction="10000"/>
          </a:bodyPr>
          <a:lstStyle/>
          <a:p>
            <a:pPr marL="0" indent="0">
              <a:buNone/>
            </a:pPr>
            <a:r>
              <a:rPr lang="el-GR" i="1" dirty="0"/>
              <a:t>4. Συμμετοχή και </a:t>
            </a:r>
            <a:r>
              <a:rPr lang="el-GR" i="1" dirty="0" smtClean="0"/>
              <a:t>συνεργασία</a:t>
            </a:r>
          </a:p>
          <a:p>
            <a:pPr marL="0" indent="0">
              <a:buNone/>
            </a:pPr>
            <a:r>
              <a:rPr lang="el-GR" dirty="0" smtClean="0"/>
              <a:t>Ανάπτυξη χωρίς </a:t>
            </a:r>
            <a:r>
              <a:rPr lang="el-GR" dirty="0"/>
              <a:t>τη </a:t>
            </a:r>
            <a:r>
              <a:rPr lang="el-GR" b="1" dirty="0"/>
              <a:t>συμμετοχή</a:t>
            </a:r>
            <a:r>
              <a:rPr lang="el-GR" dirty="0"/>
              <a:t> των </a:t>
            </a:r>
            <a:r>
              <a:rPr lang="el-GR" dirty="0" smtClean="0"/>
              <a:t>ανθρώπων </a:t>
            </a:r>
            <a:r>
              <a:rPr lang="el-GR" dirty="0"/>
              <a:t>δεν είναι νοητή. </a:t>
            </a:r>
          </a:p>
          <a:p>
            <a:pPr marL="0" indent="0">
              <a:buNone/>
            </a:pPr>
            <a:r>
              <a:rPr lang="el-GR" dirty="0"/>
              <a:t>Οι ανθρώπινες κοινωνίες εκφράζονται συλλογικά μέσω των θεσμών διοικητικής και οικονομικής οργάνωσης. Ανάμεσα στις μορφές </a:t>
            </a:r>
            <a:r>
              <a:rPr lang="el-GR" dirty="0" err="1"/>
              <a:t>αυτο</a:t>
            </a:r>
            <a:r>
              <a:rPr lang="el-GR" dirty="0"/>
              <a:t>-οργάνωσης των πολιτών είναι και οι διάφορες μορφές Κοινωνικής Οικονομίας. </a:t>
            </a:r>
            <a:r>
              <a:rPr lang="el-GR" dirty="0" smtClean="0"/>
              <a:t>Σε </a:t>
            </a:r>
            <a:r>
              <a:rPr lang="el-GR" dirty="0"/>
              <a:t>αντίθεση προς τις συμβατικές επιχειρήσεις, </a:t>
            </a:r>
            <a:r>
              <a:rPr lang="el-GR" b="1" dirty="0"/>
              <a:t>στηρίζονται σε αξίες και στα πλεονεκτήματα της συνεργασίας παρά σε οικονομικούς πόρους</a:t>
            </a:r>
            <a:r>
              <a:rPr lang="el-GR" dirty="0"/>
              <a:t>. </a:t>
            </a:r>
            <a:r>
              <a:rPr lang="el-GR" dirty="0" smtClean="0"/>
              <a:t>Εφαρμόζουν </a:t>
            </a:r>
            <a:r>
              <a:rPr lang="el-GR" dirty="0"/>
              <a:t>δημοκρατικές διαδικασίες </a:t>
            </a:r>
            <a:r>
              <a:rPr lang="el-GR" dirty="0" smtClean="0"/>
              <a:t>που </a:t>
            </a:r>
            <a:r>
              <a:rPr lang="el-GR" dirty="0"/>
              <a:t>παρουσιάζουν μια διαφορετική αντίληψη για την ανάπτυξη.</a:t>
            </a:r>
          </a:p>
          <a:p>
            <a:pPr marL="0" indent="0">
              <a:buNone/>
            </a:pPr>
            <a:r>
              <a:rPr lang="el-GR" dirty="0" smtClean="0"/>
              <a:t>Δεν </a:t>
            </a:r>
            <a:r>
              <a:rPr lang="el-GR" dirty="0"/>
              <a:t>είναι εύκολη υπόθεση η εφαρμογή δημοκρατικών διαδικασιών, ιδίως σε περιπτώσεις επιχειρηματικών </a:t>
            </a:r>
            <a:r>
              <a:rPr lang="el-GR" dirty="0" smtClean="0"/>
              <a:t>δραστηριοτήτων. </a:t>
            </a:r>
            <a:r>
              <a:rPr lang="el-GR" b="1" dirty="0" smtClean="0"/>
              <a:t>Δεν </a:t>
            </a:r>
            <a:r>
              <a:rPr lang="el-GR" b="1" dirty="0"/>
              <a:t>είναι ασυνήθιστο </a:t>
            </a:r>
            <a:r>
              <a:rPr lang="el-GR" dirty="0"/>
              <a:t>οι φορείς της Κοινωνικής Οικονομίας να πληρώνουν το κόστος της εμμονής τους στις δημοκρατικές διαδικασίες είτε με τη μείωση της ανταγωνιστικότητάς τους είτε με τη βραδύτητα στη λήψη αποφάσεων. Γι’ αυτό έχουν πάντα ανάγκη να </a:t>
            </a:r>
            <a:r>
              <a:rPr lang="el-GR" b="1" dirty="0"/>
              <a:t>υπενθυμίζουν</a:t>
            </a:r>
            <a:r>
              <a:rPr lang="el-GR" dirty="0"/>
              <a:t> στα μέλη τους και στο ευρύτερο κοινό τα </a:t>
            </a:r>
            <a:r>
              <a:rPr lang="el-GR" b="1" dirty="0"/>
              <a:t>οφέλη</a:t>
            </a:r>
            <a:r>
              <a:rPr lang="el-GR" dirty="0"/>
              <a:t> που όλοι αποκομίζουν από την παρουσία τους στην οικονομία της αγοράς. Και τα οφέλη αυτά είναι πολλά, οικονομικά και κοινωνικά.</a:t>
            </a:r>
          </a:p>
          <a:p>
            <a:pPr marL="0" indent="0">
              <a:buNone/>
            </a:pPr>
            <a:r>
              <a:rPr lang="el-GR" dirty="0" smtClean="0"/>
              <a:t>Χρειάζεται </a:t>
            </a:r>
            <a:r>
              <a:rPr lang="el-GR" dirty="0"/>
              <a:t>να επιμείνουμε στις αξίες της </a:t>
            </a:r>
            <a:r>
              <a:rPr lang="el-GR" b="1" dirty="0"/>
              <a:t>δημοκρατίας</a:t>
            </a:r>
            <a:r>
              <a:rPr lang="el-GR" dirty="0"/>
              <a:t> και του πνεύματος της </a:t>
            </a:r>
            <a:r>
              <a:rPr lang="el-GR" b="1" dirty="0"/>
              <a:t>συλλογικότητας</a:t>
            </a:r>
            <a:r>
              <a:rPr lang="el-GR" dirty="0"/>
              <a:t>. </a:t>
            </a:r>
            <a:r>
              <a:rPr lang="el-GR" dirty="0" smtClean="0"/>
              <a:t>Οι </a:t>
            </a:r>
            <a:r>
              <a:rPr lang="el-GR" dirty="0"/>
              <a:t>καταναλωτικές επιδόσεις μόνο ψευδαίσθηση ευτυχίας </a:t>
            </a:r>
            <a:r>
              <a:rPr lang="el-GR" dirty="0" smtClean="0"/>
              <a:t>προκαλούν, </a:t>
            </a:r>
            <a:r>
              <a:rPr lang="el-GR" dirty="0"/>
              <a:t>αν δεν χρησιμοποιούν ως υπόβαθρο την παιδεία και την αλληλεγγύη.</a:t>
            </a:r>
          </a:p>
          <a:p>
            <a:pPr marL="0" indent="0">
              <a:buNone/>
            </a:pPr>
            <a:endParaRPr lang="el-GR" dirty="0"/>
          </a:p>
        </p:txBody>
      </p:sp>
    </p:spTree>
    <p:extLst>
      <p:ext uri="{BB962C8B-B14F-4D97-AF65-F5344CB8AC3E}">
        <p14:creationId xmlns:p14="http://schemas.microsoft.com/office/powerpoint/2010/main" val="3570853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1204822" y="431321"/>
            <a:ext cx="10052650" cy="6064369"/>
          </a:xfrm>
        </p:spPr>
        <p:txBody>
          <a:bodyPr>
            <a:normAutofit fontScale="92500" lnSpcReduction="20000"/>
          </a:bodyPr>
          <a:lstStyle/>
          <a:p>
            <a:r>
              <a:rPr lang="el-GR" dirty="0" smtClean="0"/>
              <a:t>ΤΙ ΠΕΡΙΛΑΜΒΑΝΕΙ;</a:t>
            </a:r>
          </a:p>
          <a:p>
            <a:pPr algn="just"/>
            <a:endParaRPr lang="el-GR" dirty="0"/>
          </a:p>
          <a:p>
            <a:pPr algn="just"/>
            <a:r>
              <a:rPr lang="el-GR" dirty="0" smtClean="0"/>
              <a:t>Τυπικές </a:t>
            </a:r>
            <a:r>
              <a:rPr lang="el-GR" dirty="0"/>
              <a:t>και άτυπες δραστηριότητες και επιδιώξεις </a:t>
            </a:r>
            <a:r>
              <a:rPr lang="el-GR" dirty="0" smtClean="0"/>
              <a:t>οικονομικών συμφερόντων </a:t>
            </a:r>
            <a:r>
              <a:rPr lang="el-GR" dirty="0"/>
              <a:t>ή των κοινωνικών και πολιτιστικών </a:t>
            </a:r>
            <a:r>
              <a:rPr lang="el-GR" dirty="0" smtClean="0"/>
              <a:t>αναγκών.  Όλες οι </a:t>
            </a:r>
            <a:r>
              <a:rPr lang="el-GR" dirty="0"/>
              <a:t>μορφές οικονομικής δραστηριότητας, </a:t>
            </a:r>
            <a:r>
              <a:rPr lang="el-GR" dirty="0" smtClean="0"/>
              <a:t>που συμβάλλουν </a:t>
            </a:r>
            <a:r>
              <a:rPr lang="el-GR" dirty="0"/>
              <a:t>στην οικονομική και κοινωνική </a:t>
            </a:r>
            <a:r>
              <a:rPr lang="el-GR" dirty="0" smtClean="0"/>
              <a:t>ανάπτυξη.</a:t>
            </a:r>
            <a:endParaRPr lang="el-GR" dirty="0"/>
          </a:p>
          <a:p>
            <a:pPr algn="just"/>
            <a:r>
              <a:rPr lang="el-GR" dirty="0" smtClean="0"/>
              <a:t>Παλαιότερες μορφές  = άτυπη </a:t>
            </a:r>
            <a:r>
              <a:rPr lang="el-GR" dirty="0"/>
              <a:t>αλληλοβοήθεια λίγων </a:t>
            </a:r>
            <a:r>
              <a:rPr lang="el-GR" dirty="0" smtClean="0"/>
              <a:t>ατόμων. </a:t>
            </a:r>
          </a:p>
          <a:p>
            <a:pPr algn="just"/>
            <a:r>
              <a:rPr lang="el-GR" dirty="0" smtClean="0"/>
              <a:t>Σταδιακά </a:t>
            </a:r>
            <a:r>
              <a:rPr lang="el-GR" dirty="0"/>
              <a:t>εξελίχθηκαν σε μορφές συνεργασίας περισσοτέρων ατόμων με συγκεκριμένους κανόνες, διαφοροποιημένους κατά περίπτωση, για να εξυπηρετούν τις ειδικές ανάγκες των </a:t>
            </a:r>
            <a:r>
              <a:rPr lang="el-GR" dirty="0" err="1"/>
              <a:t>συνεργαζομένων</a:t>
            </a:r>
            <a:r>
              <a:rPr lang="el-GR" dirty="0"/>
              <a:t>.  </a:t>
            </a:r>
            <a:endParaRPr lang="el-GR" dirty="0" smtClean="0"/>
          </a:p>
          <a:p>
            <a:pPr algn="just"/>
            <a:r>
              <a:rPr lang="el-GR" dirty="0" smtClean="0"/>
              <a:t>Σήμερα =  </a:t>
            </a:r>
            <a:r>
              <a:rPr lang="el-GR" dirty="0"/>
              <a:t>νομικά οργανωμένες </a:t>
            </a:r>
            <a:r>
              <a:rPr lang="el-GR" dirty="0" smtClean="0"/>
              <a:t>οντότητες με </a:t>
            </a:r>
            <a:r>
              <a:rPr lang="el-GR" dirty="0"/>
              <a:t>συγκεκριμένους κανόνες. </a:t>
            </a:r>
          </a:p>
          <a:p>
            <a:pPr algn="just"/>
            <a:r>
              <a:rPr lang="el-GR" dirty="0" smtClean="0"/>
              <a:t>Αγνοούνται από </a:t>
            </a:r>
            <a:r>
              <a:rPr lang="el-GR" dirty="0"/>
              <a:t>το δημόσιο </a:t>
            </a:r>
            <a:r>
              <a:rPr lang="el-GR" dirty="0" smtClean="0"/>
              <a:t>τομέα. Αγνοούνται από </a:t>
            </a:r>
            <a:r>
              <a:rPr lang="el-GR" dirty="0"/>
              <a:t>τους παραδοσιακούς ιδιώτες επιχειρηματίες, δηλαδή αυτούς που αποβλέπουν αποκλειστικά στην εξυπηρέτηση των συμφερόντων τους</a:t>
            </a:r>
            <a:r>
              <a:rPr lang="el-GR" dirty="0" smtClean="0"/>
              <a:t>.</a:t>
            </a:r>
          </a:p>
          <a:p>
            <a:pPr algn="just"/>
            <a:r>
              <a:rPr lang="el-GR" dirty="0" smtClean="0"/>
              <a:t>Είναι </a:t>
            </a:r>
            <a:r>
              <a:rPr lang="el-GR" dirty="0"/>
              <a:t>ο οικονομικός </a:t>
            </a:r>
            <a:r>
              <a:rPr lang="el-GR" dirty="0" smtClean="0"/>
              <a:t>τομέας</a:t>
            </a:r>
            <a:r>
              <a:rPr lang="el-GR" dirty="0"/>
              <a:t>, ο οποίος κείται μεταξύ του δημοσίου και του ιδιωτικού τομέα οικονομικής </a:t>
            </a:r>
            <a:r>
              <a:rPr lang="el-GR" dirty="0" smtClean="0"/>
              <a:t>δραστηριότητας, </a:t>
            </a:r>
            <a:r>
              <a:rPr lang="el-GR" dirty="0"/>
              <a:t>σε όλες εκείνες τις περιπτώσεις που το κράτος ή η ιδιωτική πρωτοβουλία είτε αδυνατεί, είτε δεν επιθυμεί να αναπτύξει οικονομική δραστηριότητα σε κάποιο συγκεκριμένο παραγωγικό </a:t>
            </a:r>
            <a:r>
              <a:rPr lang="el-GR" dirty="0" smtClean="0"/>
              <a:t>τομέα. </a:t>
            </a:r>
            <a:endParaRPr lang="el-GR" dirty="0"/>
          </a:p>
          <a:p>
            <a:r>
              <a:rPr lang="el-GR" b="1" dirty="0"/>
              <a:t>Η κοινωνική οικονομία συνδέεται άρρηκτα με την ανάπτυξη της κοινωνίας των πολιτών (</a:t>
            </a:r>
            <a:r>
              <a:rPr lang="en-US" b="1" dirty="0"/>
              <a:t>civil society</a:t>
            </a:r>
            <a:r>
              <a:rPr lang="el-GR" b="1" dirty="0"/>
              <a:t>) και την εκμετάλλευση του </a:t>
            </a:r>
            <a:r>
              <a:rPr lang="el-GR" b="1" dirty="0" smtClean="0"/>
              <a:t>κοινωνικού κεφαλαίου.</a:t>
            </a:r>
            <a:r>
              <a:rPr lang="el-GR" dirty="0"/>
              <a:t> </a:t>
            </a:r>
            <a:endParaRPr lang="el-GR" b="1" dirty="0"/>
          </a:p>
        </p:txBody>
      </p:sp>
    </p:spTree>
    <p:extLst>
      <p:ext uri="{BB962C8B-B14F-4D97-AF65-F5344CB8AC3E}">
        <p14:creationId xmlns:p14="http://schemas.microsoft.com/office/powerpoint/2010/main" val="1815454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163902"/>
            <a:ext cx="10515600" cy="6607834"/>
          </a:xfrm>
        </p:spPr>
        <p:txBody>
          <a:bodyPr>
            <a:normAutofit/>
          </a:bodyPr>
          <a:lstStyle/>
          <a:p>
            <a:endParaRPr lang="el-GR" dirty="0"/>
          </a:p>
          <a:p>
            <a:pPr marL="0" indent="0" algn="ctr">
              <a:buNone/>
            </a:pPr>
            <a:r>
              <a:rPr lang="el-GR" sz="5200" dirty="0" smtClean="0"/>
              <a:t>ΕΠΙΣΤΗΜΟΝΙΚΟ ΕΝΔΙΑΦΕΡΟΝ</a:t>
            </a:r>
          </a:p>
          <a:p>
            <a:pPr marL="0" indent="0" algn="just">
              <a:buNone/>
            </a:pPr>
            <a:r>
              <a:rPr lang="el-GR" dirty="0" smtClean="0"/>
              <a:t>Ιδιαίτερη </a:t>
            </a:r>
            <a:r>
              <a:rPr lang="el-GR" dirty="0"/>
              <a:t>άνθηση και εξέλιξη μόλις από τα τέλη της δεκαετίας του 1970 και μετά.  </a:t>
            </a:r>
            <a:endParaRPr lang="el-GR" dirty="0" smtClean="0"/>
          </a:p>
          <a:p>
            <a:pPr marL="0" indent="0" algn="just">
              <a:buNone/>
            </a:pPr>
            <a:r>
              <a:rPr lang="el-GR" dirty="0" smtClean="0"/>
              <a:t>Μέχρι </a:t>
            </a:r>
            <a:r>
              <a:rPr lang="el-GR" dirty="0"/>
              <a:t>τότε, </a:t>
            </a:r>
            <a:r>
              <a:rPr lang="el-GR" dirty="0" smtClean="0"/>
              <a:t>επιστημονικό </a:t>
            </a:r>
            <a:r>
              <a:rPr lang="el-GR" dirty="0"/>
              <a:t>ενδιαφέρον </a:t>
            </a:r>
            <a:r>
              <a:rPr lang="el-GR" dirty="0" smtClean="0"/>
              <a:t>πολύ </a:t>
            </a:r>
            <a:r>
              <a:rPr lang="el-GR" dirty="0"/>
              <a:t>μικρό, αν </a:t>
            </a:r>
            <a:r>
              <a:rPr lang="el-GR" dirty="0" smtClean="0"/>
              <a:t>έως ανύπαρκτο</a:t>
            </a:r>
            <a:r>
              <a:rPr lang="el-GR" dirty="0"/>
              <a:t>.  </a:t>
            </a:r>
            <a:endParaRPr lang="el-GR" dirty="0" smtClean="0"/>
          </a:p>
          <a:p>
            <a:pPr marL="0" indent="0" algn="ctr">
              <a:buNone/>
            </a:pPr>
            <a:r>
              <a:rPr lang="el-GR" b="1" dirty="0" smtClean="0"/>
              <a:t>ΕΞΑΙΡΕΣΗ</a:t>
            </a:r>
          </a:p>
          <a:p>
            <a:pPr marL="0" indent="0" algn="just">
              <a:buNone/>
            </a:pPr>
            <a:r>
              <a:rPr lang="el-GR" dirty="0" smtClean="0"/>
              <a:t>Έρευνα για τους συνεταιρισμούς </a:t>
            </a:r>
            <a:r>
              <a:rPr lang="el-GR" dirty="0"/>
              <a:t>κατά τη διάρκεια του 20</a:t>
            </a:r>
            <a:r>
              <a:rPr lang="el-GR" baseline="30000" dirty="0"/>
              <a:t>ου</a:t>
            </a:r>
            <a:r>
              <a:rPr lang="el-GR" dirty="0"/>
              <a:t> αιώνα </a:t>
            </a:r>
            <a:r>
              <a:rPr lang="el-GR" dirty="0" smtClean="0"/>
              <a:t>μόνο, όμως, </a:t>
            </a:r>
            <a:r>
              <a:rPr lang="el-GR" dirty="0"/>
              <a:t>στο θεσμό αυτό της κοινωνικής οικονομίας, χωρίς να επεκτείνεται στους υπόλοιπους θεσμούς και τις νομικές, οικονομικές και κοινωνικές τους </a:t>
            </a:r>
            <a:r>
              <a:rPr lang="el-GR" dirty="0" smtClean="0"/>
              <a:t>διαστάσεις.</a:t>
            </a:r>
          </a:p>
        </p:txBody>
      </p:sp>
    </p:spTree>
    <p:extLst>
      <p:ext uri="{BB962C8B-B14F-4D97-AF65-F5344CB8AC3E}">
        <p14:creationId xmlns:p14="http://schemas.microsoft.com/office/powerpoint/2010/main" val="640717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55453" y="232913"/>
            <a:ext cx="10515600" cy="6107502"/>
          </a:xfrm>
        </p:spPr>
        <p:txBody>
          <a:bodyPr>
            <a:normAutofit fontScale="92500" lnSpcReduction="10000"/>
          </a:bodyPr>
          <a:lstStyle/>
          <a:p>
            <a:pPr marL="0" indent="0" algn="ctr">
              <a:buNone/>
            </a:pPr>
            <a:r>
              <a:rPr lang="el-GR" dirty="0" smtClean="0"/>
              <a:t>ΤΙ ΑΛΛΑΞΕ;</a:t>
            </a:r>
          </a:p>
          <a:p>
            <a:pPr marL="0" indent="0" algn="just">
              <a:buNone/>
            </a:pPr>
            <a:r>
              <a:rPr lang="el-GR" dirty="0" smtClean="0"/>
              <a:t>Η </a:t>
            </a:r>
            <a:r>
              <a:rPr lang="el-GR" dirty="0"/>
              <a:t>παρατεταμένη κρίση του ευρωπαϊκού κράτους </a:t>
            </a:r>
            <a:r>
              <a:rPr lang="el-GR" dirty="0" smtClean="0"/>
              <a:t>προνοίας </a:t>
            </a:r>
            <a:r>
              <a:rPr lang="el-GR" dirty="0"/>
              <a:t>και οι σημαντικές δυσάρεστες αλλά και θετικές εξελίξεις της </a:t>
            </a:r>
            <a:r>
              <a:rPr lang="el-GR" dirty="0" smtClean="0"/>
              <a:t>οικονομίας (</a:t>
            </a:r>
            <a:r>
              <a:rPr lang="el-GR" dirty="0"/>
              <a:t>κατάρρευση </a:t>
            </a:r>
            <a:r>
              <a:rPr lang="el-GR" dirty="0" err="1" smtClean="0"/>
              <a:t>Φορντισμού</a:t>
            </a:r>
            <a:r>
              <a:rPr lang="el-GR" dirty="0" smtClean="0"/>
              <a:t> - αποτυχία ανταπόκρισης νεοφιλελευθερισμού).</a:t>
            </a:r>
            <a:endParaRPr lang="el-GR" dirty="0"/>
          </a:p>
          <a:p>
            <a:pPr marL="0" indent="0" algn="just">
              <a:buNone/>
            </a:pPr>
            <a:r>
              <a:rPr lang="el-GR" dirty="0" smtClean="0"/>
              <a:t>Μεγάλη </a:t>
            </a:r>
            <a:r>
              <a:rPr lang="el-GR" dirty="0"/>
              <a:t>μακροχρόνια ανεργία, </a:t>
            </a:r>
            <a:r>
              <a:rPr lang="el-GR" dirty="0" smtClean="0"/>
              <a:t>αυξημένη φτώχια, απειλή </a:t>
            </a:r>
            <a:r>
              <a:rPr lang="el-GR" dirty="0"/>
              <a:t>στην κοινωνική </a:t>
            </a:r>
            <a:r>
              <a:rPr lang="el-GR" dirty="0" smtClean="0"/>
              <a:t>συνοχή.</a:t>
            </a:r>
          </a:p>
          <a:p>
            <a:pPr marL="0" indent="0" algn="just">
              <a:buNone/>
            </a:pPr>
            <a:r>
              <a:rPr lang="el-GR" dirty="0" smtClean="0"/>
              <a:t>Δυνατότητα </a:t>
            </a:r>
            <a:r>
              <a:rPr lang="el-GR" dirty="0"/>
              <a:t>δημιουργίας νέων αγορών που θα ικανοποιήσουν τις νέες απαιτήσεις των </a:t>
            </a:r>
            <a:r>
              <a:rPr lang="el-GR" dirty="0" smtClean="0"/>
              <a:t>καταναλωτών. </a:t>
            </a:r>
          </a:p>
          <a:p>
            <a:pPr marL="0" indent="0" algn="just">
              <a:buNone/>
            </a:pPr>
            <a:r>
              <a:rPr lang="el-GR" dirty="0" smtClean="0"/>
              <a:t>Οπισθοχώρηση </a:t>
            </a:r>
            <a:r>
              <a:rPr lang="el-GR" dirty="0"/>
              <a:t>του κράτους ως </a:t>
            </a:r>
            <a:r>
              <a:rPr lang="el-GR" dirty="0" err="1"/>
              <a:t>παρόχου</a:t>
            </a:r>
            <a:r>
              <a:rPr lang="el-GR" dirty="0"/>
              <a:t> </a:t>
            </a:r>
            <a:r>
              <a:rPr lang="el-GR" dirty="0" smtClean="0"/>
              <a:t>υπηρεσιών. </a:t>
            </a:r>
          </a:p>
          <a:p>
            <a:pPr marL="0" indent="0" algn="just">
              <a:buNone/>
            </a:pPr>
            <a:r>
              <a:rPr lang="el-GR" dirty="0" smtClean="0"/>
              <a:t>Χειραφέτηση </a:t>
            </a:r>
            <a:r>
              <a:rPr lang="el-GR" dirty="0"/>
              <a:t>των γυναικών από τον παραδοσιακό τους ρόλο στο νοικοκυριό, την οικογένεια και την κοινωνία</a:t>
            </a:r>
            <a:r>
              <a:rPr lang="el-GR" dirty="0" smtClean="0"/>
              <a:t>.</a:t>
            </a:r>
          </a:p>
          <a:p>
            <a:pPr marL="0" indent="0" algn="just">
              <a:buNone/>
            </a:pPr>
            <a:r>
              <a:rPr lang="el-GR" dirty="0" smtClean="0"/>
              <a:t>Αυξανόμενη </a:t>
            </a:r>
            <a:r>
              <a:rPr lang="el-GR" dirty="0"/>
              <a:t>ευαισθητοποίηση των πολιτών και </a:t>
            </a:r>
            <a:r>
              <a:rPr lang="el-GR" dirty="0" smtClean="0"/>
              <a:t>εκδήλωση </a:t>
            </a:r>
            <a:r>
              <a:rPr lang="el-GR" dirty="0"/>
              <a:t>πρωτοβουλιών εκ μέρους τους για θέματα που άπτονται της ποιότητας της ζωής τους και του κοινωνικού τους περίγυρου</a:t>
            </a:r>
            <a:r>
              <a:rPr lang="el-GR" dirty="0" smtClean="0"/>
              <a:t>. Αίσθηση </a:t>
            </a:r>
            <a:r>
              <a:rPr lang="el-GR" dirty="0"/>
              <a:t>της αυτοδιαχείρισης και δημιουργικότητας, η άσκηση της τέχνης της δημοκρατικής συμμετοχής και διοίκησης, η αλληλεξάρτηση και κοινωνική </a:t>
            </a:r>
            <a:r>
              <a:rPr lang="el-GR" dirty="0" smtClean="0"/>
              <a:t>προσφορά.</a:t>
            </a:r>
            <a:endParaRPr lang="el-GR" dirty="0"/>
          </a:p>
          <a:p>
            <a:pPr marL="0" indent="0" algn="just">
              <a:buNone/>
            </a:pPr>
            <a:endParaRPr lang="el-GR" dirty="0" smtClean="0"/>
          </a:p>
          <a:p>
            <a:pPr marL="0" indent="0" algn="just">
              <a:buNone/>
            </a:pPr>
            <a:endParaRPr lang="el-GR" dirty="0" smtClean="0"/>
          </a:p>
        </p:txBody>
      </p:sp>
    </p:spTree>
    <p:extLst>
      <p:ext uri="{BB962C8B-B14F-4D97-AF65-F5344CB8AC3E}">
        <p14:creationId xmlns:p14="http://schemas.microsoft.com/office/powerpoint/2010/main" val="1921290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543464"/>
            <a:ext cx="10515600" cy="5719313"/>
          </a:xfrm>
        </p:spPr>
        <p:txBody>
          <a:bodyPr>
            <a:normAutofit fontScale="92500" lnSpcReduction="10000"/>
          </a:bodyPr>
          <a:lstStyle/>
          <a:p>
            <a:pPr marL="0" indent="0" algn="ctr">
              <a:buNone/>
            </a:pPr>
            <a:r>
              <a:rPr lang="el-GR" dirty="0" smtClean="0"/>
              <a:t>ΟΠΟΤΕ;</a:t>
            </a:r>
          </a:p>
          <a:p>
            <a:pPr marL="0" indent="0" algn="just">
              <a:buNone/>
            </a:pPr>
            <a:r>
              <a:rPr lang="el-GR" dirty="0" smtClean="0"/>
              <a:t>Κοινωνική </a:t>
            </a:r>
            <a:r>
              <a:rPr lang="el-GR" dirty="0"/>
              <a:t>οικονομία = Παραπληρωματική </a:t>
            </a:r>
            <a:r>
              <a:rPr lang="el-GR" dirty="0" smtClean="0"/>
              <a:t>δύναμη ΚΑΙ  </a:t>
            </a:r>
          </a:p>
          <a:p>
            <a:pPr marL="0" indent="0" algn="just">
              <a:buNone/>
            </a:pPr>
            <a:r>
              <a:rPr lang="el-GR" dirty="0"/>
              <a:t>κ</a:t>
            </a:r>
            <a:r>
              <a:rPr lang="el-GR" dirty="0" smtClean="0"/>
              <a:t>αινοτόμος δύναμη, </a:t>
            </a:r>
            <a:r>
              <a:rPr lang="el-GR" dirty="0"/>
              <a:t>γενεσιουργός νέων πρωτοβουλιών και δημιουργός νέων ευκαιριών </a:t>
            </a:r>
            <a:r>
              <a:rPr lang="el-GR" dirty="0" smtClean="0"/>
              <a:t>απασχόλησης.</a:t>
            </a:r>
            <a:endParaRPr lang="el-GR" dirty="0"/>
          </a:p>
          <a:p>
            <a:pPr marL="0" indent="0" algn="just">
              <a:buNone/>
            </a:pPr>
            <a:r>
              <a:rPr lang="el-GR" dirty="0"/>
              <a:t>Προσφορά υπηρεσιών σε τομείς που το κράτος προνοίας δεν μπορούσε πια ν’ ανταποκριθεί κατάλληλα.  </a:t>
            </a:r>
          </a:p>
          <a:p>
            <a:pPr marL="0" indent="0" algn="just">
              <a:buNone/>
            </a:pPr>
            <a:r>
              <a:rPr lang="el-GR" dirty="0"/>
              <a:t>Οι δύο παραδοσιακοί τομείς οικονομίας είχαν περιορισμένες δυνατότητες ν’ αντιμετωπίσουν αποτελεσματικά την κρίση. </a:t>
            </a:r>
          </a:p>
          <a:p>
            <a:pPr marL="0" indent="0" algn="just">
              <a:buNone/>
            </a:pPr>
            <a:r>
              <a:rPr lang="el-GR" dirty="0"/>
              <a:t>Ενδιαφέρον για άλλα μοντέλα οικονομικής οργάνωσης</a:t>
            </a:r>
            <a:r>
              <a:rPr lang="el-GR" dirty="0" smtClean="0"/>
              <a:t>.</a:t>
            </a:r>
          </a:p>
          <a:p>
            <a:pPr marL="0" indent="0" algn="just">
              <a:buNone/>
            </a:pPr>
            <a:r>
              <a:rPr lang="el-GR" dirty="0"/>
              <a:t>Τα παραπάνω δεν σημαίνουν ότι η κοινωνική οικονομία είναι </a:t>
            </a:r>
            <a:r>
              <a:rPr lang="el-GR" dirty="0" smtClean="0"/>
              <a:t>πανάκεια.</a:t>
            </a:r>
          </a:p>
          <a:p>
            <a:pPr marL="0" indent="0" algn="just">
              <a:buNone/>
            </a:pPr>
            <a:r>
              <a:rPr lang="el-GR" dirty="0" smtClean="0"/>
              <a:t>Απλώς θεωρείται η </a:t>
            </a:r>
            <a:r>
              <a:rPr lang="el-GR" dirty="0"/>
              <a:t>καλύτερη ελπίδα απορρόφησης των εκατομμυρίων των εργαζομένων που βρέθηκαν εκτός </a:t>
            </a:r>
            <a:r>
              <a:rPr lang="el-GR" dirty="0" smtClean="0"/>
              <a:t>αγοράς. Μια </a:t>
            </a:r>
            <a:r>
              <a:rPr lang="el-GR" dirty="0"/>
              <a:t>δυνατή και δυναμική κοινωνία είναι απαραίτητη </a:t>
            </a:r>
            <a:r>
              <a:rPr lang="el-GR" b="1" dirty="0"/>
              <a:t>προϋπόθεση</a:t>
            </a:r>
            <a:r>
              <a:rPr lang="el-GR" dirty="0"/>
              <a:t> δημιουργίας μιας υγιούς οικονομίας, διότι παράγει κοινωνική εμπιστοσύνη. </a:t>
            </a:r>
          </a:p>
        </p:txBody>
      </p:sp>
    </p:spTree>
    <p:extLst>
      <p:ext uri="{BB962C8B-B14F-4D97-AF65-F5344CB8AC3E}">
        <p14:creationId xmlns:p14="http://schemas.microsoft.com/office/powerpoint/2010/main" val="3081420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88189"/>
            <a:ext cx="10515600" cy="6081622"/>
          </a:xfrm>
        </p:spPr>
        <p:txBody>
          <a:bodyPr>
            <a:normAutofit/>
          </a:bodyPr>
          <a:lstStyle/>
          <a:p>
            <a:pPr marL="0" indent="0" algn="ctr">
              <a:buNone/>
            </a:pPr>
            <a:r>
              <a:rPr lang="el-GR" dirty="0" smtClean="0"/>
              <a:t>ΕΝΝΟΙΕΣ</a:t>
            </a:r>
          </a:p>
          <a:p>
            <a:pPr marL="0" indent="0" algn="just">
              <a:buNone/>
            </a:pPr>
            <a:r>
              <a:rPr lang="el-GR" b="1" dirty="0"/>
              <a:t>Τρίτος </a:t>
            </a:r>
            <a:r>
              <a:rPr lang="el-GR" b="1" dirty="0" smtClean="0"/>
              <a:t>Τομέας</a:t>
            </a:r>
            <a:r>
              <a:rPr lang="el-GR" dirty="0" smtClean="0"/>
              <a:t> = </a:t>
            </a:r>
            <a:r>
              <a:rPr lang="el-GR" dirty="0"/>
              <a:t>ο χώρος όπου οι ρυθμίσεις που βασίζονται στην καλή πίστη παραδίδονται στους κοινοτικούς δεσμούς και όπου η διάθεση του χρόνου ενός ανθρώπου σε άλλους υποκαθιστά τις τεχνητά επιβαλλόμενες σχέσεις της αγοράς, οι οποίες βασίζονται στην πώληση του χρόνου και των υπηρεσιών.  Ο </a:t>
            </a:r>
            <a:r>
              <a:rPr lang="el-GR" dirty="0" smtClean="0"/>
              <a:t>όρος περιλαμβάνει </a:t>
            </a:r>
            <a:r>
              <a:rPr lang="el-GR" dirty="0"/>
              <a:t>τις φιλανθρωπικές δραστηριότητες και τις αλληλέγγυες οργανώσεις και εξαιρεί τις ιδιωτικές επιχειρήσεις και τους συνεταιρισμούς</a:t>
            </a:r>
            <a:r>
              <a:rPr lang="el-GR" dirty="0" smtClean="0"/>
              <a:t>.</a:t>
            </a:r>
            <a:endParaRPr lang="el-GR" dirty="0"/>
          </a:p>
          <a:p>
            <a:pPr marL="0" indent="0" algn="just">
              <a:buNone/>
            </a:pPr>
            <a:r>
              <a:rPr lang="el-GR" b="1" dirty="0"/>
              <a:t>Μη Κερδοσκοπικός </a:t>
            </a:r>
            <a:r>
              <a:rPr lang="el-GR" b="1" dirty="0" smtClean="0"/>
              <a:t>Τομέας </a:t>
            </a:r>
            <a:r>
              <a:rPr lang="el-GR" dirty="0" smtClean="0"/>
              <a:t>= περιλαμβάνει </a:t>
            </a:r>
            <a:r>
              <a:rPr lang="el-GR" dirty="0"/>
              <a:t>οργανώσεις που είναι εθελοντικές, ιδιωτικές, αυτοδιοικούμενες, έχουν νομική προσωπικότητα και δεν διανέμουν κέρδη, όπως νοσοκομεία, πανεπιστήμια, σύλλογοι, επαγγελματικές οργανώσεις, περιβαλλοντικές οργανώσεις, οργανώσεις οικογενειακής υποστήριξης, αθλητικοί σύλλογοι, οργανώσεις ανθρωπίνων δικαιωμάτων, </a:t>
            </a:r>
            <a:r>
              <a:rPr lang="el-GR" dirty="0" err="1"/>
              <a:t>κ.ο.κ.</a:t>
            </a:r>
            <a:endParaRPr lang="el-GR" dirty="0"/>
          </a:p>
        </p:txBody>
      </p:sp>
    </p:spTree>
    <p:extLst>
      <p:ext uri="{BB962C8B-B14F-4D97-AF65-F5344CB8AC3E}">
        <p14:creationId xmlns:p14="http://schemas.microsoft.com/office/powerpoint/2010/main" val="2832290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163902"/>
            <a:ext cx="10515600" cy="6530196"/>
          </a:xfrm>
        </p:spPr>
        <p:txBody>
          <a:bodyPr>
            <a:normAutofit fontScale="70000" lnSpcReduction="20000"/>
          </a:bodyPr>
          <a:lstStyle/>
          <a:p>
            <a:pPr marL="0" indent="0" algn="ctr">
              <a:buNone/>
            </a:pPr>
            <a:r>
              <a:rPr lang="el-GR" b="1" dirty="0"/>
              <a:t>Κοινωνική Οικονομία</a:t>
            </a:r>
            <a:endParaRPr lang="el-GR" dirty="0"/>
          </a:p>
          <a:p>
            <a:pPr marL="0" indent="0" algn="just">
              <a:buNone/>
            </a:pPr>
            <a:r>
              <a:rPr lang="el-GR" sz="3400" dirty="0"/>
              <a:t>Ο όρος «κοινωνική οικονομία</a:t>
            </a:r>
            <a:r>
              <a:rPr lang="el-GR" sz="3400" dirty="0" smtClean="0"/>
              <a:t>» πρωτοεμφανίστηκε </a:t>
            </a:r>
            <a:r>
              <a:rPr lang="el-GR" sz="3400" dirty="0"/>
              <a:t>στη Γαλλία </a:t>
            </a:r>
            <a:r>
              <a:rPr lang="el-GR" sz="3400" dirty="0" smtClean="0"/>
              <a:t>στις </a:t>
            </a:r>
            <a:r>
              <a:rPr lang="el-GR" sz="3400" dirty="0"/>
              <a:t>αρχές του 19</a:t>
            </a:r>
            <a:r>
              <a:rPr lang="el-GR" sz="3400" baseline="30000" dirty="0"/>
              <a:t>ου</a:t>
            </a:r>
            <a:r>
              <a:rPr lang="el-GR" sz="3400" dirty="0"/>
              <a:t> αιώνα. Ο τύπος αυτός της οικονομίας ουσιαστικά ρυθμίζεται από την αρχή των ενδιαφερομένων, που έρχεται σε πλήρη αντίθεση με την έννοια του μετοχικού καπιταλισμού.  </a:t>
            </a:r>
            <a:endParaRPr lang="el-GR" sz="3400" dirty="0" smtClean="0"/>
          </a:p>
          <a:p>
            <a:pPr marL="0" indent="0" algn="just">
              <a:buNone/>
            </a:pPr>
            <a:r>
              <a:rPr lang="el-GR" sz="3400" dirty="0" smtClean="0"/>
              <a:t>Η </a:t>
            </a:r>
            <a:r>
              <a:rPr lang="el-GR" sz="3400" dirty="0"/>
              <a:t>κοινωνική οικονομία είναι ευρύτερη έννοια από τον μη κερδοσκοπικό τομέα, επειδή είναι λιγότερο περιοριστική στο θέμα της αρχής της μη διανομής του πλεονάσματος</a:t>
            </a:r>
            <a:r>
              <a:rPr lang="el-GR" sz="3400" dirty="0" smtClean="0"/>
              <a:t>.</a:t>
            </a:r>
            <a:r>
              <a:rPr lang="el-GR" sz="3400" dirty="0"/>
              <a:t> </a:t>
            </a:r>
            <a:endParaRPr lang="el-GR" sz="3400" dirty="0" smtClean="0"/>
          </a:p>
          <a:p>
            <a:pPr marL="0" indent="0" algn="just">
              <a:buNone/>
            </a:pPr>
            <a:r>
              <a:rPr lang="el-GR" sz="3400" dirty="0" smtClean="0"/>
              <a:t>Μη κερδοσκοπικός τομέας = περιορισμός διανομής </a:t>
            </a:r>
            <a:r>
              <a:rPr lang="el-GR" sz="3400" dirty="0"/>
              <a:t>κερδών, </a:t>
            </a:r>
            <a:endParaRPr lang="el-GR" sz="3400" dirty="0" smtClean="0"/>
          </a:p>
          <a:p>
            <a:pPr marL="0" indent="0" algn="just">
              <a:buNone/>
            </a:pPr>
            <a:r>
              <a:rPr lang="el-GR" sz="3400" dirty="0" smtClean="0"/>
              <a:t>Η </a:t>
            </a:r>
            <a:r>
              <a:rPr lang="el-GR" sz="3400" dirty="0"/>
              <a:t>ανάπτυξη της έννοιας της κοινωνικής οικονομίας οφείλεται σε μεγάλο βαθμό στο συνεταιριστικό κίνημα, το οποίο </a:t>
            </a:r>
            <a:r>
              <a:rPr lang="el-GR" sz="3400" dirty="0" smtClean="0"/>
              <a:t>βασίζεται στην </a:t>
            </a:r>
            <a:r>
              <a:rPr lang="el-GR" sz="3400" dirty="0"/>
              <a:t>«οικονομική δημοκρατία</a:t>
            </a:r>
            <a:r>
              <a:rPr lang="el-GR" sz="3400" dirty="0" smtClean="0"/>
              <a:t>». Το </a:t>
            </a:r>
            <a:r>
              <a:rPr lang="el-GR" sz="3400" dirty="0"/>
              <a:t>βάρος πέφτει στην </a:t>
            </a:r>
            <a:r>
              <a:rPr lang="el-GR" sz="3400" dirty="0" err="1"/>
              <a:t>οικονομικοκοινωνική</a:t>
            </a:r>
            <a:r>
              <a:rPr lang="el-GR" sz="3400" dirty="0"/>
              <a:t> διάσταση του τομέα. </a:t>
            </a:r>
            <a:endParaRPr lang="el-GR" sz="3400" dirty="0" smtClean="0"/>
          </a:p>
          <a:p>
            <a:pPr marL="0" indent="0" algn="just">
              <a:buNone/>
            </a:pPr>
            <a:r>
              <a:rPr lang="el-GR" sz="3400" dirty="0" smtClean="0"/>
              <a:t>Καλείται </a:t>
            </a:r>
            <a:r>
              <a:rPr lang="el-GR" sz="3400" dirty="0"/>
              <a:t>η κοινωνία των πολιτών να δραστηριοποιηθεί, προκειμένου να ικανοποιήσει συγκεκριμένες απαιτήσεις και επιθυμίες.  Το οικονομικό αποτέλεσμα που προκύπτει ως προϊόν αυτής της δραστηριότητας είναι η κοινωνική οικονομία. </a:t>
            </a:r>
          </a:p>
          <a:p>
            <a:pPr marL="0" indent="0" algn="just">
              <a:buNone/>
            </a:pPr>
            <a:r>
              <a:rPr lang="el-GR" sz="3400" dirty="0" smtClean="0"/>
              <a:t>Σωματεία</a:t>
            </a:r>
            <a:r>
              <a:rPr lang="el-GR" sz="3400" dirty="0"/>
              <a:t>, </a:t>
            </a:r>
            <a:r>
              <a:rPr lang="el-GR" sz="3400" dirty="0" smtClean="0"/>
              <a:t>συνεταιρισμοί</a:t>
            </a:r>
            <a:r>
              <a:rPr lang="el-GR" sz="3400" dirty="0"/>
              <a:t>, </a:t>
            </a:r>
            <a:r>
              <a:rPr lang="el-GR" sz="3400" dirty="0" smtClean="0"/>
              <a:t>αλληλέγγυες οργανώσεις, ιδρύματα</a:t>
            </a:r>
            <a:r>
              <a:rPr lang="el-GR" sz="3400" dirty="0"/>
              <a:t>. </a:t>
            </a:r>
            <a:endParaRPr lang="el-GR" sz="3400" dirty="0" smtClean="0"/>
          </a:p>
          <a:p>
            <a:pPr marL="0" indent="0" algn="just">
              <a:buNone/>
            </a:pPr>
            <a:r>
              <a:rPr lang="el-GR" sz="3400" b="1" dirty="0" smtClean="0"/>
              <a:t>Κοινωνική </a:t>
            </a:r>
            <a:r>
              <a:rPr lang="el-GR" sz="3400" b="1" dirty="0"/>
              <a:t>οικονομία</a:t>
            </a:r>
            <a:r>
              <a:rPr lang="el-GR" sz="3400" dirty="0"/>
              <a:t> </a:t>
            </a:r>
            <a:r>
              <a:rPr lang="el-GR" sz="3400" dirty="0" smtClean="0"/>
              <a:t>= ο </a:t>
            </a:r>
            <a:r>
              <a:rPr lang="el-GR" sz="3400" dirty="0"/>
              <a:t>τομέας μεταξύ κράτους και αγοράς, που θέτει και εκπληρώνει οικονομικούς και κοινωνικούς σκοπούς βασιζόμενος στις αρχές της αλληλεγγύης και της </a:t>
            </a:r>
            <a:r>
              <a:rPr lang="el-GR" sz="3400" dirty="0" err="1"/>
              <a:t>αειφορίας</a:t>
            </a:r>
            <a:r>
              <a:rPr lang="el-GR" sz="3400" dirty="0"/>
              <a:t> και του οποίου ο τελικός στόχος δεν είναι η διανομή κέρδους.</a:t>
            </a:r>
          </a:p>
        </p:txBody>
      </p:sp>
    </p:spTree>
    <p:extLst>
      <p:ext uri="{BB962C8B-B14F-4D97-AF65-F5344CB8AC3E}">
        <p14:creationId xmlns:p14="http://schemas.microsoft.com/office/powerpoint/2010/main" val="3740357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22694"/>
            <a:ext cx="10515600" cy="6176514"/>
          </a:xfrm>
        </p:spPr>
        <p:txBody>
          <a:bodyPr>
            <a:normAutofit fontScale="92500" lnSpcReduction="20000"/>
          </a:bodyPr>
          <a:lstStyle/>
          <a:p>
            <a:pPr marL="0" indent="0">
              <a:buNone/>
            </a:pPr>
            <a:r>
              <a:rPr lang="el-GR" dirty="0"/>
              <a:t>Η κοινωνία ΧΡΕΙΑΖΕΤΑΙ φορείς κοινωνικών ομάδων που: </a:t>
            </a:r>
          </a:p>
          <a:p>
            <a:pPr marL="0" indent="0">
              <a:buNone/>
            </a:pPr>
            <a:endParaRPr lang="el-GR" dirty="0" smtClean="0"/>
          </a:p>
          <a:p>
            <a:pPr marL="0" indent="0">
              <a:buNone/>
            </a:pPr>
            <a:r>
              <a:rPr lang="el-GR" dirty="0" smtClean="0"/>
              <a:t>1</a:t>
            </a:r>
            <a:r>
              <a:rPr lang="el-GR" dirty="0"/>
              <a:t>. </a:t>
            </a:r>
            <a:r>
              <a:rPr lang="el-GR" b="1" dirty="0"/>
              <a:t>Συμμετέχουν</a:t>
            </a:r>
            <a:r>
              <a:rPr lang="el-GR" dirty="0"/>
              <a:t> στην οικονομική δράση αλλά με άλλους στόχους και με πιο διαφανείς διαδικασίες (π.χ. συνεταιρισμοί και αλληλασφαλιστικοί φορείς), </a:t>
            </a:r>
          </a:p>
          <a:p>
            <a:pPr marL="0" indent="0">
              <a:buNone/>
            </a:pPr>
            <a:r>
              <a:rPr lang="el-GR" dirty="0"/>
              <a:t>2. </a:t>
            </a:r>
            <a:r>
              <a:rPr lang="el-GR" b="1" dirty="0"/>
              <a:t>Επισημαίνουν</a:t>
            </a:r>
            <a:r>
              <a:rPr lang="el-GR" dirty="0"/>
              <a:t> και όσο είναι εφικτό </a:t>
            </a:r>
            <a:r>
              <a:rPr lang="el-GR" b="1" dirty="0" smtClean="0"/>
              <a:t>συμπληρώνουν</a:t>
            </a:r>
            <a:r>
              <a:rPr lang="el-GR" dirty="0" smtClean="0"/>
              <a:t> </a:t>
            </a:r>
            <a:r>
              <a:rPr lang="el-GR" dirty="0"/>
              <a:t>με τη δράση τους κενά που δημιουργούνται από την οικονομική λειτουργία των λοιπών φορέων (π.χ. κοινωνικές επιχειρήσεις), </a:t>
            </a:r>
          </a:p>
          <a:p>
            <a:pPr marL="0" indent="0">
              <a:buNone/>
            </a:pPr>
            <a:r>
              <a:rPr lang="el-GR" dirty="0"/>
              <a:t>3. </a:t>
            </a:r>
            <a:r>
              <a:rPr lang="el-GR" b="1" dirty="0"/>
              <a:t>Αποκαλύπτουν</a:t>
            </a:r>
            <a:r>
              <a:rPr lang="el-GR" dirty="0"/>
              <a:t> αδυναμίες του υφιστάμενου οικονομικού συστήματος, που οδηγούν σε αδικαιολόγητη επιβάρυνση του καταναλωτή (π.χ. οργανώσεις καταναλωτών ή καταναλωτικοί συνεταιρισμοί), </a:t>
            </a:r>
          </a:p>
          <a:p>
            <a:pPr marL="0" indent="0">
              <a:buNone/>
            </a:pPr>
            <a:r>
              <a:rPr lang="el-GR" dirty="0"/>
              <a:t>4. Φέρνουν στην επιφάνεια τα </a:t>
            </a:r>
            <a:r>
              <a:rPr lang="el-GR" b="1" dirty="0"/>
              <a:t>δικαιώματα των πολιτών</a:t>
            </a:r>
            <a:r>
              <a:rPr lang="el-GR" dirty="0"/>
              <a:t>, ιδίως των αδύνατων κοινωνικών ομάδων και </a:t>
            </a:r>
            <a:r>
              <a:rPr lang="el-GR" dirty="0" smtClean="0"/>
              <a:t>μεριμνούν </a:t>
            </a:r>
            <a:r>
              <a:rPr lang="el-GR" dirty="0"/>
              <a:t>για τη προστασία τους (π.χ. μη κυβερνητικές οργανώσεις) ή </a:t>
            </a:r>
          </a:p>
          <a:p>
            <a:pPr marL="0" indent="0">
              <a:buNone/>
            </a:pPr>
            <a:r>
              <a:rPr lang="el-GR" dirty="0"/>
              <a:t>5. </a:t>
            </a:r>
            <a:r>
              <a:rPr lang="el-GR" b="1" dirty="0"/>
              <a:t>Στηρίζουν</a:t>
            </a:r>
            <a:r>
              <a:rPr lang="el-GR" dirty="0"/>
              <a:t> ανώτερες αξίες και </a:t>
            </a:r>
            <a:r>
              <a:rPr lang="el-GR" dirty="0" smtClean="0"/>
              <a:t>τις </a:t>
            </a:r>
            <a:r>
              <a:rPr lang="el-GR" b="1" dirty="0"/>
              <a:t>υπηρετούν</a:t>
            </a:r>
            <a:r>
              <a:rPr lang="el-GR" dirty="0"/>
              <a:t> με στόχο με στόχο μια πιο ανθρώπινη κοινωνία (π.χ. σωματεία και ιδρύματα). </a:t>
            </a:r>
          </a:p>
          <a:p>
            <a:pPr marL="0" indent="0">
              <a:buNone/>
            </a:pPr>
            <a:endParaRPr lang="el-GR" dirty="0"/>
          </a:p>
          <a:p>
            <a:pPr marL="0" indent="0">
              <a:buNone/>
            </a:pPr>
            <a:r>
              <a:rPr lang="el-GR" dirty="0"/>
              <a:t>Οι φορείς αυτοί </a:t>
            </a:r>
            <a:r>
              <a:rPr lang="el-GR" dirty="0" smtClean="0"/>
              <a:t>παίζουν, </a:t>
            </a:r>
            <a:r>
              <a:rPr lang="el-GR" dirty="0"/>
              <a:t>αθόρυβα συνήθως, σημαντικό ρόλο, του οποίου η σημασία δεν είναι εύκολο να αποτιμηθεί και ιδίως να </a:t>
            </a:r>
            <a:r>
              <a:rPr lang="el-GR" dirty="0" err="1"/>
              <a:t>ποσοτικοποιηθεί</a:t>
            </a:r>
            <a:r>
              <a:rPr lang="el-GR" dirty="0"/>
              <a:t>. </a:t>
            </a:r>
          </a:p>
          <a:p>
            <a:pPr marL="0" indent="0">
              <a:buNone/>
            </a:pPr>
            <a:endParaRPr lang="el-GR" dirty="0"/>
          </a:p>
        </p:txBody>
      </p:sp>
    </p:spTree>
    <p:extLst>
      <p:ext uri="{BB962C8B-B14F-4D97-AF65-F5344CB8AC3E}">
        <p14:creationId xmlns:p14="http://schemas.microsoft.com/office/powerpoint/2010/main" val="948569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31321"/>
            <a:ext cx="10515600" cy="6081622"/>
          </a:xfrm>
        </p:spPr>
        <p:txBody>
          <a:bodyPr>
            <a:normAutofit lnSpcReduction="10000"/>
          </a:bodyPr>
          <a:lstStyle/>
          <a:p>
            <a:pPr marL="0" indent="0" algn="ctr">
              <a:buNone/>
            </a:pPr>
            <a:r>
              <a:rPr lang="el-GR" b="1" dirty="0"/>
              <a:t>ΑΝΑΠΤΥΞΗ ΚΑΙ ΚΟΙΝΩΝΙΚΗ </a:t>
            </a:r>
            <a:r>
              <a:rPr lang="el-GR" b="1" dirty="0" smtClean="0"/>
              <a:t>ΟΙΚΟΝΟΜΙΑ</a:t>
            </a:r>
          </a:p>
          <a:p>
            <a:pPr marL="0" indent="0" algn="ctr">
              <a:buNone/>
            </a:pPr>
            <a:endParaRPr lang="el-GR" b="1" dirty="0" smtClean="0"/>
          </a:p>
          <a:p>
            <a:pPr marL="514350" indent="-514350">
              <a:buAutoNum type="arabicPeriod"/>
            </a:pPr>
            <a:r>
              <a:rPr lang="el-GR" i="1" dirty="0" smtClean="0"/>
              <a:t>Ο </a:t>
            </a:r>
            <a:r>
              <a:rPr lang="el-GR" i="1" dirty="0"/>
              <a:t>προσδιορισμός του </a:t>
            </a:r>
            <a:r>
              <a:rPr lang="el-GR" i="1" dirty="0" smtClean="0"/>
              <a:t>στόχου</a:t>
            </a:r>
          </a:p>
          <a:p>
            <a:pPr marL="0" indent="0">
              <a:buNone/>
            </a:pPr>
            <a:r>
              <a:rPr lang="el-GR" b="1" dirty="0" smtClean="0"/>
              <a:t>Η </a:t>
            </a:r>
            <a:r>
              <a:rPr lang="el-GR" b="1" dirty="0"/>
              <a:t>προσέγγιση της ευτυχίας του ανθρώπου, με την ικανοποίηση όσο το δυνατόν περισσότερων αναγκών </a:t>
            </a:r>
            <a:r>
              <a:rPr lang="el-GR" b="1" dirty="0" smtClean="0"/>
              <a:t>του</a:t>
            </a:r>
            <a:r>
              <a:rPr lang="el-GR" dirty="0" smtClean="0"/>
              <a:t>. Πραγματικές – πλασματικές ανάγκες (π.χ., αυτοκίνητο – καθαρός αέρας).</a:t>
            </a:r>
          </a:p>
          <a:p>
            <a:pPr marL="0" indent="0">
              <a:buNone/>
            </a:pPr>
            <a:r>
              <a:rPr lang="el-GR" dirty="0"/>
              <a:t>Τ</a:t>
            </a:r>
            <a:r>
              <a:rPr lang="el-GR" dirty="0" smtClean="0"/>
              <a:t>εράστια </a:t>
            </a:r>
            <a:r>
              <a:rPr lang="el-GR" dirty="0"/>
              <a:t>ποικιλομορφία </a:t>
            </a:r>
            <a:r>
              <a:rPr lang="el-GR" dirty="0" smtClean="0"/>
              <a:t>= διαφέρει </a:t>
            </a:r>
            <a:r>
              <a:rPr lang="el-GR" dirty="0"/>
              <a:t>από άνθρωπο σε άνθρωπο, από εποχή σε εποχή, από κοινωνία σε </a:t>
            </a:r>
            <a:r>
              <a:rPr lang="el-GR" dirty="0" smtClean="0"/>
              <a:t>κοινωνία.</a:t>
            </a:r>
          </a:p>
          <a:p>
            <a:pPr marL="0" indent="0">
              <a:buNone/>
            </a:pPr>
            <a:r>
              <a:rPr lang="el-GR" dirty="0"/>
              <a:t>Η</a:t>
            </a:r>
            <a:r>
              <a:rPr lang="el-GR" dirty="0" smtClean="0"/>
              <a:t> </a:t>
            </a:r>
            <a:r>
              <a:rPr lang="el-GR" dirty="0"/>
              <a:t>ευτυχία μπορεί να </a:t>
            </a:r>
            <a:r>
              <a:rPr lang="el-GR" dirty="0" smtClean="0"/>
              <a:t>μετρηθεί; Ο </a:t>
            </a:r>
            <a:r>
              <a:rPr lang="el-GR" dirty="0"/>
              <a:t>συμβατικός τρόπος μέτρησης του βαθμού ανάπτυξης είναι το κατά κεφαλήν διαθέσιμο εισόδημα, προσαρμοσμένο ώστε να εκφράζει αγοραστική δύναμη</a:t>
            </a:r>
            <a:r>
              <a:rPr lang="el-GR" dirty="0" smtClean="0"/>
              <a:t>.</a:t>
            </a:r>
          </a:p>
          <a:p>
            <a:pPr marL="0" indent="0">
              <a:buNone/>
            </a:pPr>
            <a:r>
              <a:rPr lang="el-GR" b="1" dirty="0" smtClean="0"/>
              <a:t>Στόχος </a:t>
            </a:r>
            <a:r>
              <a:rPr lang="el-GR" b="1" dirty="0"/>
              <a:t>και επίκεντρο της ανάπτυξης είναι ο </a:t>
            </a:r>
            <a:r>
              <a:rPr lang="el-GR" b="1" dirty="0" smtClean="0"/>
              <a:t>άνθρωπος</a:t>
            </a:r>
            <a:r>
              <a:rPr lang="el-GR" dirty="0" smtClean="0"/>
              <a:t>. Πρέπει </a:t>
            </a:r>
            <a:r>
              <a:rPr lang="el-GR" dirty="0"/>
              <a:t>να αναζητήσουμε μια ισορροπία μεταξύ πολλών παραμέτρων για να εκφράσουμε το βαθμό βελτίωσης της ποιότητας της ζωής του. Το εισόδημα δεν συνιστά επαρκή δείκτη</a:t>
            </a:r>
          </a:p>
        </p:txBody>
      </p:sp>
    </p:spTree>
    <p:extLst>
      <p:ext uri="{BB962C8B-B14F-4D97-AF65-F5344CB8AC3E}">
        <p14:creationId xmlns:p14="http://schemas.microsoft.com/office/powerpoint/2010/main" val="384211855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TotalTime>
  <Words>1642</Words>
  <Application>Microsoft Office PowerPoint</Application>
  <PresentationFormat>Ευρεία οθόνη</PresentationFormat>
  <Paragraphs>81</Paragraphs>
  <Slides>12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12</vt:i4>
      </vt:variant>
    </vt:vector>
  </HeadingPairs>
  <TitlesOfParts>
    <vt:vector size="16" baseType="lpstr">
      <vt:lpstr>Arial</vt:lpstr>
      <vt:lpstr>Calibri</vt:lpstr>
      <vt:lpstr>Calibri Light</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uop_user</dc:creator>
  <cp:lastModifiedBy>Michael</cp:lastModifiedBy>
  <cp:revision>27</cp:revision>
  <dcterms:created xsi:type="dcterms:W3CDTF">2015-10-14T12:21:46Z</dcterms:created>
  <dcterms:modified xsi:type="dcterms:W3CDTF">2021-06-11T07:55:51Z</dcterms:modified>
</cp:coreProperties>
</file>