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6" r:id="rId2"/>
    <p:sldId id="271" r:id="rId3"/>
    <p:sldId id="287" r:id="rId4"/>
    <p:sldId id="288" r:id="rId5"/>
    <p:sldId id="289" r:id="rId6"/>
    <p:sldId id="300" r:id="rId7"/>
    <p:sldId id="291" r:id="rId8"/>
    <p:sldId id="29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28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E390-DA7E-4E32-94AB-D755AD7E3F6D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89BB7-04A5-4407-B9FD-FF93E26FC4A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A5D88-36F3-4285-9316-80F48598337F}" type="datetimeFigureOut">
              <a:rPr lang="el-GR" smtClean="0"/>
              <a:pPr/>
              <a:t>10/12/2020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74A23-E8C8-4BCE-AC09-6A5C9B1CFDD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9019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Διαφάνεια τίτλου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Θέση εικόνας 31">
            <a:extLst>
              <a:ext uri="{FF2B5EF4-FFF2-40B4-BE49-F238E27FC236}">
                <a16:creationId xmlns:a16="http://schemas.microsoft.com/office/drawing/2014/main" xmlns="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Εισαγωγή ή μεταφορά και απόθεση εικόνας εδώ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768422"/>
            <a:ext cx="6840000" cy="2387600"/>
          </a:xfrm>
          <a:solidFill>
            <a:schemeClr val="tx1">
              <a:alpha val="80000"/>
            </a:schemeClr>
          </a:solidFill>
        </p:spPr>
        <p:txBody>
          <a:bodyPr lIns="432000" rIns="432000" bIns="144000" rtlCol="0" anchor="b"/>
          <a:lstStyle>
            <a:lvl1pPr algn="l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dirty="0"/>
              <a:t>Κάντε κλικ για επεξεργασία του στυλ τίτλου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solidFill>
            <a:schemeClr val="tx1">
              <a:alpha val="90000"/>
            </a:schemeClr>
          </a:solidFill>
        </p:spPr>
        <p:txBody>
          <a:bodyPr lIns="432000" tIns="144000" rtlCol="0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smtClean="0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3403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d.petropoulos@uop.g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Θέση εικόνας 19" descr="Κοντινό πλάνο δέντρου&#10;&#10;Περιγραφή που δημιουργήθηκε με υψηλή αξιοπιστία">
            <a:extLst>
              <a:ext uri="{FF2B5EF4-FFF2-40B4-BE49-F238E27FC236}">
                <a16:creationId xmlns:a16="http://schemas.microsoft.com/office/drawing/2014/main" xmlns="" id="{3072B96B-8E35-4D15-80A0-1DD4745F75B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Τίτλος 5">
            <a:extLst>
              <a:ext uri="{FF2B5EF4-FFF2-40B4-BE49-F238E27FC236}">
                <a16:creationId xmlns:a16="http://schemas.microsoft.com/office/drawing/2014/main" xmlns="" id="{2E3EA56B-BEB0-4656-A20B-D15F03B7A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248" y="357351"/>
            <a:ext cx="6863255" cy="1639615"/>
          </a:xfrm>
        </p:spPr>
        <p:txBody>
          <a:bodyPr rtlCol="0"/>
          <a:lstStyle/>
          <a:p>
            <a:pPr algn="ctr"/>
            <a:r>
              <a:rPr lang="el-GR" sz="2800" dirty="0" smtClean="0"/>
              <a:t>ΠΑΝΕΠΙΣΤΗΜΙΟ    ΠΕΛΟΠΟΝΝΗΣΟΥ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 </a:t>
            </a:r>
            <a:r>
              <a:rPr lang="el-GR" sz="2400" dirty="0" smtClean="0"/>
              <a:t>ΣΧΟΛΗ   ΓΕΩΠΟΝΙΑΣ   &amp;   ΤΡΟΦΙΜΩΝ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2400" dirty="0" smtClean="0"/>
              <a:t>Τμήμα    Γεωπονίας </a:t>
            </a:r>
            <a:endParaRPr lang="el-GR" sz="2400" dirty="0"/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xmlns="" id="{E59089BD-A05A-4E28-AFD9-50A72EA81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68" y="2015415"/>
            <a:ext cx="4286578" cy="45719"/>
          </a:xfrm>
          <a:prstGeom prst="rect">
            <a:avLst/>
          </a:prstGeom>
        </p:spPr>
      </p:pic>
      <p:sp>
        <p:nvSpPr>
          <p:cNvPr id="7" name="Υπότιτλος 6">
            <a:extLst>
              <a:ext uri="{FF2B5EF4-FFF2-40B4-BE49-F238E27FC236}">
                <a16:creationId xmlns:a16="http://schemas.microsoft.com/office/drawing/2014/main" xmlns="" id="{DA0FE6D5-D475-4CBB-A6C2-E3D991A36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372" y="3752194"/>
            <a:ext cx="4582511" cy="1828799"/>
          </a:xfrm>
        </p:spPr>
        <p:txBody>
          <a:bodyPr rtlCol="0">
            <a:normAutofit fontScale="85000" lnSpcReduction="10000"/>
          </a:bodyPr>
          <a:lstStyle/>
          <a:p>
            <a:pPr algn="ctr" rtl="0"/>
            <a:r>
              <a:rPr lang="el-GR" sz="1800" b="1" dirty="0" smtClean="0"/>
              <a:t>Αγροτική Πολιτική</a:t>
            </a:r>
          </a:p>
          <a:p>
            <a:pPr algn="ctr" rtl="0"/>
            <a:r>
              <a:rPr lang="el-GR" sz="1800" b="1" dirty="0" smtClean="0"/>
              <a:t>Διάλεξη </a:t>
            </a:r>
            <a:r>
              <a:rPr lang="en-US" sz="1800" b="1" smtClean="0"/>
              <a:t>7</a:t>
            </a:r>
            <a:endParaRPr lang="el-GR" sz="1800" b="1" dirty="0" smtClean="0"/>
          </a:p>
          <a:p>
            <a:pPr algn="ctr" rtl="0"/>
            <a:endParaRPr lang="el-GR" sz="1800" dirty="0" smtClean="0"/>
          </a:p>
          <a:p>
            <a:pPr algn="ctr"/>
            <a:r>
              <a:rPr lang="el-GR" sz="1800" dirty="0" smtClean="0"/>
              <a:t>Δρ Δημήτριος Π. Πετρόπουλος</a:t>
            </a:r>
          </a:p>
          <a:p>
            <a:pPr algn="ctr"/>
            <a:r>
              <a:rPr lang="el-GR" sz="1600" dirty="0" smtClean="0"/>
              <a:t>Αναπληρωτής Καθηγητής «Γεωργικής Οικονομίας»</a:t>
            </a:r>
          </a:p>
          <a:p>
            <a:pPr rtl="0"/>
            <a:endParaRPr lang="el-GR" dirty="0" smtClean="0"/>
          </a:p>
          <a:p>
            <a:pPr rtl="0"/>
            <a:endParaRPr lang="el-GR" dirty="0"/>
          </a:p>
        </p:txBody>
      </p:sp>
      <p:sp>
        <p:nvSpPr>
          <p:cNvPr id="47" name="Ελεύθερη σχεδίαση: Σχήμα 46">
            <a:extLst>
              <a:ext uri="{FF2B5EF4-FFF2-40B4-BE49-F238E27FC236}">
                <a16:creationId xmlns:a16="http://schemas.microsoft.com/office/drawing/2014/main" xmlns="" id="{B6D0B8EE-8E06-4051-87BF-62C153F3FBBB}"/>
              </a:ext>
            </a:extLst>
          </p:cNvPr>
          <p:cNvSpPr/>
          <p:nvPr/>
        </p:nvSpPr>
        <p:spPr>
          <a:xfrm rot="4308689">
            <a:off x="5269765" y="1275138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85234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325821"/>
            <a:ext cx="9402087" cy="103001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 smtClean="0"/>
              <a:t>Κατευθύνσεις και σκοποί της διαρθρωτικής πολιτικής (ΚΑΠ)  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2455" y="1587063"/>
            <a:ext cx="10710042" cy="44543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Εκσυγχρονισμός των γεωργικών εκμεταλλεύσεων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Επαγγελματική πληροφόρηση και προσανατολισμό των εργαζομένων στη γεωργία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Βελτίωση των συνθηκών μεταποίησης και εμπορίας των αγροτικών προϊόντων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Επιδοτήσεις για εθελούσια έξοδα ή πρόωρη συνταξιοδότηση ηλικιωμένων αγροτών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Ενισχύσεις των κατοίκων ορεινών ή μειονεκτικών περιοχών για την στήριξη του εισοδήματος τους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Ειδικές ενισχύσεις και κίνητρα για την εγκατάσταση νέων αγροτών και ενθαρρύνσεις για συμμετοχή σε ομαδικές καλλιέργειες και συλλογικές δραστηριότητες (συγκρότηση ομάδων παραγωγών)  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Ειδικά μέτρα για την αντιμετώπιση περιφερειακών προβλημάτων </a:t>
            </a:r>
          </a:p>
          <a:p>
            <a:pPr>
              <a:buFont typeface="+mj-lt"/>
              <a:buAutoNum type="arabicPeriod"/>
            </a:pPr>
            <a:endParaRPr lang="el-GR" dirty="0" smtClean="0"/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191880" cy="55704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Εξέλιξη της Κοινής Διαρθρωτικής Πολιτικής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481959"/>
            <a:ext cx="8596668" cy="4559403"/>
          </a:xfrm>
        </p:spPr>
        <p:txBody>
          <a:bodyPr/>
          <a:lstStyle/>
          <a:p>
            <a:r>
              <a:rPr lang="el-GR" dirty="0" smtClean="0"/>
              <a:t>Πρώτο στάδιο 1960 – 1975 </a:t>
            </a:r>
          </a:p>
          <a:p>
            <a:r>
              <a:rPr lang="el-GR" dirty="0" smtClean="0"/>
              <a:t>Δεύτερο στάδιο 1975 – 1980</a:t>
            </a:r>
          </a:p>
          <a:p>
            <a:r>
              <a:rPr lang="el-GR" dirty="0" smtClean="0"/>
              <a:t>Τρίτο στάδιο – δεκαετία 1980</a:t>
            </a:r>
          </a:p>
          <a:p>
            <a:r>
              <a:rPr lang="el-GR" dirty="0" smtClean="0"/>
              <a:t>Τέταρτο στάδιο – δεκαετία 1990</a:t>
            </a:r>
          </a:p>
          <a:p>
            <a:r>
              <a:rPr lang="el-GR" dirty="0" smtClean="0"/>
              <a:t>Πέμπτο στάδιο – δεκαετία 2000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Πρώτο στάδιο 1960 – 1975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Ενίσχυση επενδύσεων που βοηθούσαν στη βελτίωση της δομής της παραγωγής (Σχέδιο </a:t>
            </a:r>
            <a:r>
              <a:rPr lang="en-US" dirty="0" err="1" smtClean="0"/>
              <a:t>Mansholt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</a:p>
          <a:p>
            <a:pPr>
              <a:buFontTx/>
              <a:buChar char="-"/>
            </a:pPr>
            <a:r>
              <a:rPr lang="el-GR" dirty="0" smtClean="0"/>
              <a:t>Εκσυγχρονισμός των γεωργικών εκμεταλλεύσεων</a:t>
            </a:r>
          </a:p>
          <a:p>
            <a:pPr>
              <a:buFontTx/>
              <a:buChar char="-"/>
            </a:pPr>
            <a:r>
              <a:rPr lang="el-GR" dirty="0" smtClean="0"/>
              <a:t>Αύξηση του εισοδήματος</a:t>
            </a:r>
          </a:p>
          <a:p>
            <a:pPr>
              <a:buFontTx/>
              <a:buChar char="-"/>
            </a:pPr>
            <a:r>
              <a:rPr lang="el-GR" dirty="0" smtClean="0"/>
              <a:t>Ενθάρρυνση της εγκατάλειψης της γεωργικής δραστηριότητας</a:t>
            </a:r>
          </a:p>
          <a:p>
            <a:pPr>
              <a:buFontTx/>
              <a:buChar char="-"/>
            </a:pPr>
            <a:r>
              <a:rPr lang="el-GR" dirty="0" smtClean="0"/>
              <a:t>Κοινωνικοοικονομική ενημέρωση και επαγγελματική ειδίκευση των απασχολουμένων στη γεωργία</a:t>
            </a:r>
          </a:p>
          <a:p>
            <a:pPr>
              <a:buFontTx/>
              <a:buChar char="-"/>
            </a:pPr>
            <a:r>
              <a:rPr lang="el-GR" dirty="0" smtClean="0"/>
              <a:t>Δημιουργία συμβουλευτικών υπηρεσιών</a:t>
            </a:r>
          </a:p>
          <a:p>
            <a:pPr>
              <a:buFontTx/>
              <a:buChar char="-"/>
            </a:pPr>
            <a:r>
              <a:rPr lang="el-GR" dirty="0" smtClean="0"/>
              <a:t> 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133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Δεύτερο στάδιο 1975 – 1980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Οδηγία για λήψη μέτρων στις ορεινές  και προβληματικές περιοχές</a:t>
            </a:r>
          </a:p>
          <a:p>
            <a:pPr>
              <a:buFontTx/>
              <a:buChar char="-"/>
            </a:pPr>
            <a:r>
              <a:rPr lang="el-GR" dirty="0" smtClean="0"/>
              <a:t>Ορεινές περιοχές</a:t>
            </a:r>
          </a:p>
          <a:p>
            <a:pPr>
              <a:buFontTx/>
              <a:buChar char="-"/>
            </a:pPr>
            <a:r>
              <a:rPr lang="el-GR" dirty="0" smtClean="0"/>
              <a:t>Μειονεκτικές περιοχές</a:t>
            </a:r>
          </a:p>
          <a:p>
            <a:pPr>
              <a:buFontTx/>
              <a:buChar char="-"/>
            </a:pPr>
            <a:r>
              <a:rPr lang="el-GR" dirty="0" smtClean="0"/>
              <a:t>Περιοχές με ειδικά προβλήματα</a:t>
            </a:r>
          </a:p>
          <a:p>
            <a:r>
              <a:rPr lang="el-GR" dirty="0" smtClean="0"/>
              <a:t>Βελτίωση δομών μεταποίησης και εμπορίας</a:t>
            </a:r>
          </a:p>
          <a:p>
            <a:r>
              <a:rPr lang="el-GR" dirty="0" smtClean="0"/>
              <a:t>Σύσταση και λειτουργία των Ομάδων Παραγωγών   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776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Τρίτο στάδιο – δεκαετία 1980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Προσαρμογή των παλιότερων οδηγιών</a:t>
            </a:r>
          </a:p>
          <a:p>
            <a:r>
              <a:rPr lang="el-GR" dirty="0" smtClean="0"/>
              <a:t>Ενίσχυση εγκατάστασης για νέους γεωργούς</a:t>
            </a:r>
          </a:p>
          <a:p>
            <a:r>
              <a:rPr lang="el-GR" dirty="0" smtClean="0"/>
              <a:t>Ειδικά μέτρα για την αντιμετώπιση ειδικών περιφερειακών προβλημάτων</a:t>
            </a:r>
          </a:p>
          <a:p>
            <a:r>
              <a:rPr lang="el-GR" dirty="0" smtClean="0"/>
              <a:t>Υιοθέτηση μέτρων προσανατολισμένα κυρίως στις Μεσογειακές περιοχές (ΜΟΠ – Μεσογειακά Ολοκληρωμένα Προγράμματα)</a:t>
            </a:r>
          </a:p>
          <a:p>
            <a:pPr>
              <a:buNone/>
            </a:pPr>
            <a:r>
              <a:rPr lang="el-GR" dirty="0" smtClean="0"/>
              <a:t> 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Τέταρτο στάδιο – δεκαετία 1990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Υιοθετήθηκαν μέτρα με σκοπό τη μείωση της παραγωγής και τον προσανατολισμό της προς την αγορά</a:t>
            </a:r>
          </a:p>
          <a:p>
            <a:r>
              <a:rPr lang="el-GR" dirty="0" smtClean="0"/>
              <a:t>Υιοθετήθηκαν μέτρα που έχουν έντονη τη διάσταση του χώρου και αποτελούσαν ένα άθροισμα τομεακών πολιτικών (</a:t>
            </a:r>
            <a:r>
              <a:rPr lang="en-US" dirty="0" smtClean="0"/>
              <a:t>Leader, </a:t>
            </a:r>
            <a:r>
              <a:rPr lang="el-GR" dirty="0" smtClean="0"/>
              <a:t>ΟΠΑΑΧ)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78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Πέμπτο στάδιο – δεκαετία 2000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Παρότρυνση των παραγωγών να παράγουν σύμφωνα με τις «επιθυμίες» της αγοράς</a:t>
            </a:r>
          </a:p>
          <a:p>
            <a:r>
              <a:rPr lang="el-GR" dirty="0" smtClean="0"/>
              <a:t>Οι ενισχύσεις καταβάλλονται στους παραγωγούς  - ανεξάρτητα από το ύψος της παραγωγής τους – μέσω ομαδοποιημένης εισοδηματικής ενίσχυσης σε μια Ενιαία Ενίσχυση  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57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/>
              <a:t>Ευχαριστώ </a:t>
            </a:r>
            <a:br>
              <a:rPr lang="el-GR" i="1" dirty="0" smtClean="0"/>
            </a:br>
            <a:r>
              <a:rPr lang="el-GR" i="1" dirty="0" smtClean="0"/>
              <a:t>για την προσοχή και συμμετοχή σας!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90952"/>
            <a:ext cx="8596668" cy="3478924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r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Email: d.petropoulos@uop.gr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2741" y="189186"/>
            <a:ext cx="8596668" cy="118766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Περιεχόμενα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Διαρθρωτική Πολιτική – </a:t>
            </a:r>
            <a:r>
              <a:rPr lang="en-US" dirty="0" smtClean="0"/>
              <a:t>Structural Policy 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71145"/>
            <a:ext cx="8596668" cy="4370217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Οι βασικές κατευθύνσεις της διαρθρωτικής πολιτικής </a:t>
            </a:r>
          </a:p>
          <a:p>
            <a:r>
              <a:rPr lang="el-GR" dirty="0" smtClean="0"/>
              <a:t>Δομή της ελληνικής γεωργίας</a:t>
            </a:r>
          </a:p>
          <a:p>
            <a:r>
              <a:rPr lang="el-GR" dirty="0" smtClean="0"/>
              <a:t>Χρόνια δομικά προβλήματα του αγροτικού τομέα </a:t>
            </a:r>
          </a:p>
          <a:p>
            <a:r>
              <a:rPr lang="el-GR" dirty="0" smtClean="0"/>
              <a:t>Τα μέτρα Διαρθρωτικής Πολιτικής </a:t>
            </a:r>
          </a:p>
          <a:p>
            <a:r>
              <a:rPr lang="el-GR" dirty="0" smtClean="0"/>
              <a:t>Διαρθρωτικές αλλαγές και προοπτικές</a:t>
            </a:r>
          </a:p>
          <a:p>
            <a:r>
              <a:rPr lang="el-GR" dirty="0" smtClean="0"/>
              <a:t>Κατευθύνσεις και σκοποί της διαρθρωτικής πολιτικής (ΚΑΠ)</a:t>
            </a:r>
          </a:p>
          <a:p>
            <a:r>
              <a:rPr lang="el-GR" dirty="0" smtClean="0"/>
              <a:t>Εξέλιξη της Κοινής Διαρθρωτικής Πολιτικής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βελτίωση της παραγωγικότητας του αγροτικού τομέα μπορεί να επιτευχθεί με την καλύτερη αξιοποίηση των συντελεστών παραγωγής και του ανθρώπινου δυναμικού </a:t>
            </a:r>
          </a:p>
          <a:p>
            <a:r>
              <a:rPr lang="el-GR" dirty="0" smtClean="0"/>
              <a:t>Ο όρος Διαρθρωτική Πολιτική αφορά το σύνολο των θεσμικών μέτρων και ρυθμίσεων που επηρεάζουν τη χρήση των παραγωγικών συντελεστών και προσανατολίζουν την αγροτική δραστηριότητα, σε κάποιον προκαθορισμένο στόχο «οικονομικής ευημερίας»</a:t>
            </a:r>
          </a:p>
          <a:p>
            <a:r>
              <a:rPr lang="el-GR" dirty="0" smtClean="0"/>
              <a:t>Είναι η πολιτική που δεν ασχολείται με το αγροτικό προϊόν (ποσότητες, τιμές, δίκτυα, διάθεση, αγορές, εξαγωγές κλπ), αλλά με τη δομή και τα χαρακτηριστικά των παραγωγικών μονάδων, με μέτρα που έχουν </a:t>
            </a:r>
            <a:r>
              <a:rPr lang="el-GR" dirty="0" err="1" smtClean="0"/>
              <a:t>μεσο</a:t>
            </a:r>
            <a:r>
              <a:rPr lang="el-GR" dirty="0" smtClean="0"/>
              <a:t>-μακροπρόθεσμη εφαρμογή 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23411" cy="1320800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Οι βασικές κατευθύνσεις της διαρθρωτικής πολιτικής  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160589"/>
            <a:ext cx="9076266" cy="3880773"/>
          </a:xfrm>
        </p:spPr>
        <p:txBody>
          <a:bodyPr/>
          <a:lstStyle/>
          <a:p>
            <a:r>
              <a:rPr lang="el-GR" dirty="0" smtClean="0"/>
              <a:t>Ο εκσυγχρονισμός των αγροτικών εκμεταλλεύσεων</a:t>
            </a:r>
          </a:p>
          <a:p>
            <a:r>
              <a:rPr lang="el-GR" dirty="0" smtClean="0"/>
              <a:t>Η επαγγελματική πληροφόρηση και εκπαίδευση</a:t>
            </a:r>
          </a:p>
          <a:p>
            <a:r>
              <a:rPr lang="el-GR" dirty="0" smtClean="0"/>
              <a:t>Η βελτίωση των συνθηκών μεταποίησης και εμπορίας των αγροτικών προϊόντων</a:t>
            </a:r>
          </a:p>
          <a:p>
            <a:r>
              <a:rPr lang="el-GR" dirty="0" smtClean="0"/>
              <a:t>Η πρόωρη συνταξιοδότηση των αγροτών</a:t>
            </a:r>
          </a:p>
          <a:p>
            <a:r>
              <a:rPr lang="el-GR" dirty="0" smtClean="0"/>
              <a:t>Οι ενισχύσεις των κατοίκων των ορεινών και μειονεκτικών περιοχών</a:t>
            </a:r>
          </a:p>
          <a:p>
            <a:r>
              <a:rPr lang="el-GR" dirty="0" smtClean="0"/>
              <a:t>Ειδικές ενισχύσεις για εγκατάσταση νέων γεωργών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pPr algn="ctr"/>
            <a:r>
              <a:rPr lang="el-GR" dirty="0" smtClean="0"/>
              <a:t>Δομή της ελληνικής γεωργίας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/>
          <a:lstStyle/>
          <a:p>
            <a:r>
              <a:rPr lang="el-GR" dirty="0" smtClean="0"/>
              <a:t>Συμμετοχή στο ΑΕΠ</a:t>
            </a:r>
          </a:p>
          <a:p>
            <a:r>
              <a:rPr lang="el-GR" dirty="0" smtClean="0"/>
              <a:t>Γεωργική απασχόληση</a:t>
            </a:r>
          </a:p>
          <a:p>
            <a:r>
              <a:rPr lang="el-GR" dirty="0" smtClean="0"/>
              <a:t>40% των απασχολουμένων είναι &gt;55 ετών</a:t>
            </a:r>
          </a:p>
          <a:p>
            <a:r>
              <a:rPr lang="el-GR" dirty="0" smtClean="0"/>
              <a:t>Η Χρησιμοποιούμενη Γεωργική Γη (ΧΓΓ) αντιπροσωπεύει το 27% της συνολικής επιφάνειας της χώρας (55% ΕΕ)</a:t>
            </a:r>
          </a:p>
          <a:p>
            <a:r>
              <a:rPr lang="el-GR" dirty="0" smtClean="0"/>
              <a:t>Η αναλογία μεταξύ Φυτικής και Ζωικής παραγωγής είναι 70:30 (50:50 ΕΕ)</a:t>
            </a:r>
          </a:p>
          <a:p>
            <a:r>
              <a:rPr lang="el-GR" dirty="0" smtClean="0"/>
              <a:t>750.000 οικογενειακές αγροτικές εκμεταλλεύσεις</a:t>
            </a:r>
          </a:p>
          <a:p>
            <a:r>
              <a:rPr lang="el-GR" dirty="0" smtClean="0"/>
              <a:t>50 στρέμματα μέση έκταση ανά εκμετάλλευση (100 στρ. Ιταλία, Πορτογαλία, 180 στρ. Ισπανία, Ολλανδία, 400 στρ. Δανία, 700 στρ. Αγγλία)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2741" y="641131"/>
            <a:ext cx="8596668" cy="462455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Νέο πλαίσιο για την ελληνική γεωργία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502979"/>
            <a:ext cx="8596668" cy="453838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Μετά την αναθεώρηση της ΚΑΠ του 2003 και την σημαντική διεύρυνση της ΕΕ το 2004 και 2007 (από 15 σε 28 μέλη), το επίκεντρο ενδιαφέροντος άλλαξε ριζικά και στοχεύει σε:</a:t>
            </a:r>
          </a:p>
          <a:p>
            <a:r>
              <a:rPr lang="el-GR" dirty="0" smtClean="0"/>
              <a:t>Γεωργία ανταγωνιστική στις διεθνείς αγορές</a:t>
            </a:r>
          </a:p>
          <a:p>
            <a:r>
              <a:rPr lang="el-GR" dirty="0" smtClean="0"/>
              <a:t>Μεθόδους παραγωγής φιλικές προς το περιβάλλον και ικανές να </a:t>
            </a:r>
            <a:r>
              <a:rPr lang="el-GR" dirty="0" err="1" smtClean="0"/>
              <a:t>παρα΄γουν</a:t>
            </a:r>
            <a:r>
              <a:rPr lang="el-GR" dirty="0" smtClean="0"/>
              <a:t> προϊόντα ποιότητας</a:t>
            </a:r>
          </a:p>
          <a:p>
            <a:r>
              <a:rPr lang="el-GR" dirty="0" smtClean="0"/>
              <a:t>Ποικιλία προϊόντων και ανάπτυξη της υπαίθρου</a:t>
            </a:r>
          </a:p>
          <a:p>
            <a:r>
              <a:rPr lang="el-GR" dirty="0" smtClean="0"/>
              <a:t>Απλοποίηση της γεωργικής πολιτικής και κατακερματισμό αρμοδιοτήτων στα κράτη μέλη</a:t>
            </a:r>
          </a:p>
          <a:p>
            <a:r>
              <a:rPr lang="el-GR" dirty="0" smtClean="0"/>
              <a:t>Μεγαλύτερη ασφάλεια των τροφίμων </a:t>
            </a:r>
            <a:r>
              <a:rPr lang="el-GR" smtClean="0"/>
              <a:t>και υψηλότερη </a:t>
            </a:r>
            <a:r>
              <a:rPr lang="el-GR" dirty="0" smtClean="0"/>
              <a:t>ποιότητα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633314" cy="504497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 smtClean="0"/>
              <a:t>Χρόνια δομικά προβλήματα του αγροτικού τομέα 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429407"/>
            <a:ext cx="8596668" cy="461195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Σύγχυση που επικρατεί στον ορισμό της έννοιας «γεωργός», «επάγγελμα γεωργός», «αγροτική έκταση»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σύνθεση της αγροτικής παραγωγής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οργάνωση και εμπορία των αγροτικών προϊόντων</a:t>
            </a:r>
          </a:p>
          <a:p>
            <a:pPr>
              <a:buFontTx/>
              <a:buChar char="-"/>
            </a:pPr>
            <a:r>
              <a:rPr lang="el-GR" dirty="0" smtClean="0"/>
              <a:t>«ποιοτικά προϊόντα», «ασφαλή προϊόντα», «φθηνά προϊόντα»</a:t>
            </a:r>
          </a:p>
          <a:p>
            <a:pPr>
              <a:buNone/>
            </a:pPr>
            <a:r>
              <a:rPr lang="el-GR" dirty="0" smtClean="0"/>
              <a:t>   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214"/>
          </a:xfrm>
        </p:spPr>
        <p:txBody>
          <a:bodyPr/>
          <a:lstStyle/>
          <a:p>
            <a:pPr algn="ctr"/>
            <a:r>
              <a:rPr lang="el-GR" dirty="0" smtClean="0"/>
              <a:t>Τα μέτρα Διαρθρωτικής Πολιτικής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039007"/>
            <a:ext cx="8596668" cy="3962400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l-GR" sz="2000" dirty="0" smtClean="0"/>
              <a:t>Βελτίωση της διάρθρωσης των γεωργικών εκμεταλλεύσεων (αναδασμός, αρδευτικά έργα, έργα οδοποιίας κλπ)</a:t>
            </a:r>
          </a:p>
          <a:p>
            <a:pPr>
              <a:buFont typeface="+mj-lt"/>
              <a:buAutoNum type="arabicPeriod"/>
            </a:pPr>
            <a:endParaRPr lang="el-GR" sz="2000" dirty="0" smtClean="0"/>
          </a:p>
          <a:p>
            <a:pPr>
              <a:buFont typeface="+mj-lt"/>
              <a:buAutoNum type="arabicPeriod"/>
            </a:pPr>
            <a:r>
              <a:rPr lang="el-GR" sz="2000" dirty="0" smtClean="0"/>
              <a:t>Μέτρα συγκράτησης και περιορισμού του κόστους παραγωγής (ορθολογική χρήση των παραγωγικών συντελεστών και των εφοδίων)</a:t>
            </a:r>
          </a:p>
          <a:p>
            <a:pPr>
              <a:buFont typeface="+mj-lt"/>
              <a:buAutoNum type="arabicPeriod"/>
            </a:pPr>
            <a:endParaRPr lang="el-GR" sz="2000" dirty="0" smtClean="0"/>
          </a:p>
          <a:p>
            <a:pPr>
              <a:buFont typeface="+mj-lt"/>
              <a:buAutoNum type="arabicPeriod"/>
            </a:pPr>
            <a:r>
              <a:rPr lang="el-GR" sz="2000" dirty="0" smtClean="0"/>
              <a:t>Αύξηση παραγωγικότητας, βελτίωση ποιότητας, μείωση κόστους</a:t>
            </a:r>
          </a:p>
          <a:p>
            <a:pPr>
              <a:buFont typeface="+mj-lt"/>
              <a:buAutoNum type="arabicPeriod"/>
            </a:pPr>
            <a:endParaRPr lang="el-GR" sz="2000" dirty="0" smtClean="0"/>
          </a:p>
          <a:p>
            <a:pPr>
              <a:buFont typeface="+mj-lt"/>
              <a:buAutoNum type="arabicPeriod"/>
            </a:pPr>
            <a:r>
              <a:rPr lang="el-GR" sz="2000" dirty="0" smtClean="0"/>
              <a:t>Ολοκληρωμένο πρόγραμμα αναδιάρθρωσης καλλιεργειών</a:t>
            </a:r>
          </a:p>
          <a:p>
            <a:pPr>
              <a:buNone/>
            </a:pPr>
            <a:r>
              <a:rPr lang="el-GR" dirty="0" smtClean="0"/>
              <a:t>  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806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Διαρθρωτικές αλλαγές και προοπτικές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08083"/>
            <a:ext cx="8596668" cy="443327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Διαρθρωτικές αλλαγές στη δομή των γεωργικών εκμεταλλεύσεων και στην αναδιάρθρωση των καλλιεργειών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 επαγγελματικός και κοινωνικός καθορισμός του αγροτικού πληθυσμού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αναδιάρθρωση των υπηρεσιών του Υπουργείου Αγροτικής Ανάπτυξης και Τροφίμων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Οργάνωση της διάθεσης των αγροτικών προϊόντων και τη δημιουργία και παραγωγή προϊόντων με μεγάλη προστιθέμενη αξία.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Ενημέρωση και εκπαίδευση των αγροτών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Εισοδηματική στήριξη του αγροτικού πληθυσμού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1784</TotalTime>
  <Words>838</Words>
  <Application>Microsoft Office PowerPoint</Application>
  <PresentationFormat>Προσαρμογή</PresentationFormat>
  <Paragraphs>117</Paragraphs>
  <Slides>17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Όψη</vt:lpstr>
      <vt:lpstr>ΠΑΝΕΠΙΣΤΗΜΙΟ    ΠΕΛΟΠΟΝΝΗΣΟΥ  ΣΧΟΛΗ   ΓΕΩΠΟΝΙΑΣ   &amp;   ΤΡΟΦΙΜΩΝ Τμήμα    Γεωπονίας </vt:lpstr>
      <vt:lpstr>Περιεχόμενα Διαρθρωτική Πολιτική – Structural Policy    </vt:lpstr>
      <vt:lpstr>Διαφάνεια 3</vt:lpstr>
      <vt:lpstr>Οι βασικές κατευθύνσεις της διαρθρωτικής πολιτικής  </vt:lpstr>
      <vt:lpstr>Δομή της ελληνικής γεωργίας</vt:lpstr>
      <vt:lpstr>Νέο πλαίσιο για την ελληνική γεωργία</vt:lpstr>
      <vt:lpstr>Χρόνια δομικά προβλήματα του αγροτικού τομέα </vt:lpstr>
      <vt:lpstr>Τα μέτρα Διαρθρωτικής Πολιτικής </vt:lpstr>
      <vt:lpstr>Διαρθρωτικές αλλαγές και προοπτικές</vt:lpstr>
      <vt:lpstr>Κατευθύνσεις και σκοποί της διαρθρωτικής πολιτικής (ΚΑΠ)  </vt:lpstr>
      <vt:lpstr>Εξέλιξη της Κοινής Διαρθρωτικής Πολιτικής</vt:lpstr>
      <vt:lpstr>Πρώτο στάδιο 1960 – 1975  </vt:lpstr>
      <vt:lpstr>Δεύτερο στάδιο 1975 – 1980 </vt:lpstr>
      <vt:lpstr>Τρίτο στάδιο – δεκαετία 1980 </vt:lpstr>
      <vt:lpstr>Τέταρτο στάδιο – δεκαετία 1990 </vt:lpstr>
      <vt:lpstr>Πέμπτο στάδιο – δεκαετία 2000  </vt:lpstr>
      <vt:lpstr>  Ευχαριστώ  για την προσοχή και συμμετοχή σας!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ΠΕΛΟΠΟΝΝΗΣΟΥ Μεταπτυχιακό </dc:title>
  <dc:creator>Δημήτρης</dc:creator>
  <cp:lastModifiedBy>ADMIN</cp:lastModifiedBy>
  <cp:revision>234</cp:revision>
  <dcterms:created xsi:type="dcterms:W3CDTF">2018-11-13T14:28:25Z</dcterms:created>
  <dcterms:modified xsi:type="dcterms:W3CDTF">2020-12-10T10:32:54Z</dcterms:modified>
</cp:coreProperties>
</file>