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0" r:id="rId2"/>
    <p:sldId id="271" r:id="rId3"/>
    <p:sldId id="273" r:id="rId4"/>
    <p:sldId id="274" r:id="rId5"/>
    <p:sldId id="272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07B689-0CD7-4F96-8E11-EA3FF26155D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5A8344E2-5A73-4597-B5A5-DC05B22D89C3}">
      <dgm:prSet phldrT="[Κείμενο]"/>
      <dgm:spPr/>
      <dgm:t>
        <a:bodyPr/>
        <a:lstStyle/>
        <a:p>
          <a:r>
            <a:rPr lang="el-GR" dirty="0" smtClean="0"/>
            <a:t>Α</a:t>
          </a:r>
          <a:endParaRPr lang="el-GR" dirty="0"/>
        </a:p>
      </dgm:t>
    </dgm:pt>
    <dgm:pt modelId="{F38BA444-3BDE-40A8-8526-70823EAADD35}" type="parTrans" cxnId="{94CA2682-A102-473A-AEDE-EDB803B3EA53}">
      <dgm:prSet/>
      <dgm:spPr/>
      <dgm:t>
        <a:bodyPr/>
        <a:lstStyle/>
        <a:p>
          <a:endParaRPr lang="el-GR"/>
        </a:p>
      </dgm:t>
    </dgm:pt>
    <dgm:pt modelId="{1FF923D9-6BA0-4663-8352-3C764D9294DC}" type="sibTrans" cxnId="{94CA2682-A102-473A-AEDE-EDB803B3EA53}">
      <dgm:prSet/>
      <dgm:spPr/>
      <dgm:t>
        <a:bodyPr/>
        <a:lstStyle/>
        <a:p>
          <a:endParaRPr lang="el-GR"/>
        </a:p>
      </dgm:t>
    </dgm:pt>
    <dgm:pt modelId="{AEC25672-0065-4BCC-90A9-307D6EAA80B8}">
      <dgm:prSet phldrT="[Κείμενο]"/>
      <dgm:spPr/>
      <dgm:t>
        <a:bodyPr/>
        <a:lstStyle/>
        <a:p>
          <a:r>
            <a:rPr lang="el-GR" dirty="0" smtClean="0"/>
            <a:t>Σχεδιασμός</a:t>
          </a:r>
          <a:endParaRPr lang="el-GR" dirty="0"/>
        </a:p>
      </dgm:t>
    </dgm:pt>
    <dgm:pt modelId="{1A7A26B4-CDF0-4FBB-8133-DA55367F57DB}" type="parTrans" cxnId="{6053EC8C-38FF-41E2-94ED-D9AAED2CCB4B}">
      <dgm:prSet/>
      <dgm:spPr/>
      <dgm:t>
        <a:bodyPr/>
        <a:lstStyle/>
        <a:p>
          <a:endParaRPr lang="el-GR"/>
        </a:p>
      </dgm:t>
    </dgm:pt>
    <dgm:pt modelId="{3E050919-1025-46F6-8094-B9B079AC2BE9}" type="sibTrans" cxnId="{6053EC8C-38FF-41E2-94ED-D9AAED2CCB4B}">
      <dgm:prSet/>
      <dgm:spPr/>
      <dgm:t>
        <a:bodyPr/>
        <a:lstStyle/>
        <a:p>
          <a:endParaRPr lang="el-GR"/>
        </a:p>
      </dgm:t>
    </dgm:pt>
    <dgm:pt modelId="{5D1653C4-C974-4EB7-B254-DEDDA538BA89}">
      <dgm:prSet phldrT="[Κείμενο]"/>
      <dgm:spPr/>
      <dgm:t>
        <a:bodyPr/>
        <a:lstStyle/>
        <a:p>
          <a:r>
            <a:rPr lang="el-GR" dirty="0" smtClean="0"/>
            <a:t>Επανασχεδιασμός</a:t>
          </a:r>
          <a:endParaRPr lang="el-GR" dirty="0"/>
        </a:p>
      </dgm:t>
    </dgm:pt>
    <dgm:pt modelId="{B89AAD29-5543-4E8A-BD6F-81E527A4E4F7}" type="parTrans" cxnId="{8DFB0F87-4505-4F39-A5FC-8192B586C55C}">
      <dgm:prSet/>
      <dgm:spPr/>
      <dgm:t>
        <a:bodyPr/>
        <a:lstStyle/>
        <a:p>
          <a:endParaRPr lang="el-GR"/>
        </a:p>
      </dgm:t>
    </dgm:pt>
    <dgm:pt modelId="{B8C52844-9256-4819-8A7D-212A1060BD1D}" type="sibTrans" cxnId="{8DFB0F87-4505-4F39-A5FC-8192B586C55C}">
      <dgm:prSet/>
      <dgm:spPr/>
      <dgm:t>
        <a:bodyPr/>
        <a:lstStyle/>
        <a:p>
          <a:endParaRPr lang="el-GR"/>
        </a:p>
      </dgm:t>
    </dgm:pt>
    <dgm:pt modelId="{5937810B-D183-4033-8C40-2F7F62431CCE}">
      <dgm:prSet phldrT="[Κείμενο]"/>
      <dgm:spPr/>
      <dgm:t>
        <a:bodyPr/>
        <a:lstStyle/>
        <a:p>
          <a:r>
            <a:rPr lang="el-GR" dirty="0" smtClean="0"/>
            <a:t>Β</a:t>
          </a:r>
          <a:endParaRPr lang="el-GR" dirty="0"/>
        </a:p>
      </dgm:t>
    </dgm:pt>
    <dgm:pt modelId="{86D657B8-D23D-4E47-8D1D-CFBC845EEF50}" type="parTrans" cxnId="{0195338B-3285-44F1-976A-EC48D546E74F}">
      <dgm:prSet/>
      <dgm:spPr/>
      <dgm:t>
        <a:bodyPr/>
        <a:lstStyle/>
        <a:p>
          <a:endParaRPr lang="el-GR"/>
        </a:p>
      </dgm:t>
    </dgm:pt>
    <dgm:pt modelId="{EA522717-4B36-4FF3-B7FE-DFACC10D6C9F}" type="sibTrans" cxnId="{0195338B-3285-44F1-976A-EC48D546E74F}">
      <dgm:prSet/>
      <dgm:spPr/>
      <dgm:t>
        <a:bodyPr/>
        <a:lstStyle/>
        <a:p>
          <a:endParaRPr lang="el-GR"/>
        </a:p>
      </dgm:t>
    </dgm:pt>
    <dgm:pt modelId="{24FC137B-C344-4685-A1FD-04898AE2CEEA}">
      <dgm:prSet phldrT="[Κείμενο]"/>
      <dgm:spPr/>
      <dgm:t>
        <a:bodyPr/>
        <a:lstStyle/>
        <a:p>
          <a:r>
            <a:rPr lang="el-GR" dirty="0" smtClean="0"/>
            <a:t>Εκτέλεση</a:t>
          </a:r>
          <a:endParaRPr lang="el-GR" dirty="0"/>
        </a:p>
      </dgm:t>
    </dgm:pt>
    <dgm:pt modelId="{085A90B3-5A9F-46A3-B183-C1B47B4100CA}" type="parTrans" cxnId="{423A1DF8-4D3A-4E43-AF0E-3CB9F90D8351}">
      <dgm:prSet/>
      <dgm:spPr/>
      <dgm:t>
        <a:bodyPr/>
        <a:lstStyle/>
        <a:p>
          <a:endParaRPr lang="el-GR"/>
        </a:p>
      </dgm:t>
    </dgm:pt>
    <dgm:pt modelId="{C65FF0D5-DE75-41AE-A2E8-8285F0354A2E}" type="sibTrans" cxnId="{423A1DF8-4D3A-4E43-AF0E-3CB9F90D8351}">
      <dgm:prSet/>
      <dgm:spPr/>
      <dgm:t>
        <a:bodyPr/>
        <a:lstStyle/>
        <a:p>
          <a:endParaRPr lang="el-GR"/>
        </a:p>
      </dgm:t>
    </dgm:pt>
    <dgm:pt modelId="{E2DDC740-9563-4F26-8969-04FFBBDFB012}">
      <dgm:prSet phldrT="[Κείμενο]"/>
      <dgm:spPr/>
      <dgm:t>
        <a:bodyPr/>
        <a:lstStyle/>
        <a:p>
          <a:endParaRPr lang="el-GR" dirty="0"/>
        </a:p>
      </dgm:t>
    </dgm:pt>
    <dgm:pt modelId="{1A26F986-4CE8-402A-9219-90FB011E5798}" type="parTrans" cxnId="{51778CF1-7348-4CC4-B303-02A6DD7248ED}">
      <dgm:prSet/>
      <dgm:spPr/>
      <dgm:t>
        <a:bodyPr/>
        <a:lstStyle/>
        <a:p>
          <a:endParaRPr lang="el-GR"/>
        </a:p>
      </dgm:t>
    </dgm:pt>
    <dgm:pt modelId="{22EC6F7A-DEB1-4A1B-854F-0734136D0D44}" type="sibTrans" cxnId="{51778CF1-7348-4CC4-B303-02A6DD7248ED}">
      <dgm:prSet/>
      <dgm:spPr/>
      <dgm:t>
        <a:bodyPr/>
        <a:lstStyle/>
        <a:p>
          <a:endParaRPr lang="el-GR"/>
        </a:p>
      </dgm:t>
    </dgm:pt>
    <dgm:pt modelId="{051E235D-0F6E-4668-967F-95A171F44F84}">
      <dgm:prSet phldrT="[Κείμενο]"/>
      <dgm:spPr/>
      <dgm:t>
        <a:bodyPr/>
        <a:lstStyle/>
        <a:p>
          <a:r>
            <a:rPr lang="el-GR" dirty="0" smtClean="0"/>
            <a:t>Γ</a:t>
          </a:r>
          <a:endParaRPr lang="el-GR" dirty="0"/>
        </a:p>
      </dgm:t>
    </dgm:pt>
    <dgm:pt modelId="{EC3EF418-A793-4F7F-8B64-2FB0761CA22A}" type="parTrans" cxnId="{CBD16C7C-FF76-4333-A11B-140C08A6F0D8}">
      <dgm:prSet/>
      <dgm:spPr/>
      <dgm:t>
        <a:bodyPr/>
        <a:lstStyle/>
        <a:p>
          <a:endParaRPr lang="el-GR"/>
        </a:p>
      </dgm:t>
    </dgm:pt>
    <dgm:pt modelId="{173F1CEC-8B10-4AC5-BBAD-AA30B66D67E7}" type="sibTrans" cxnId="{CBD16C7C-FF76-4333-A11B-140C08A6F0D8}">
      <dgm:prSet/>
      <dgm:spPr/>
      <dgm:t>
        <a:bodyPr/>
        <a:lstStyle/>
        <a:p>
          <a:endParaRPr lang="el-GR"/>
        </a:p>
      </dgm:t>
    </dgm:pt>
    <dgm:pt modelId="{89F3E156-49D7-4935-8F28-588B89C93704}">
      <dgm:prSet phldrT="[Κείμενο]"/>
      <dgm:spPr/>
      <dgm:t>
        <a:bodyPr/>
        <a:lstStyle/>
        <a:p>
          <a:r>
            <a:rPr lang="el-GR" dirty="0" smtClean="0"/>
            <a:t>Έλεγχος</a:t>
          </a:r>
          <a:endParaRPr lang="el-GR" dirty="0"/>
        </a:p>
      </dgm:t>
    </dgm:pt>
    <dgm:pt modelId="{818BF9F8-00B4-4A3A-8489-817BEB433750}" type="parTrans" cxnId="{2507A997-32F9-40DA-AC3A-04F8D529BE1A}">
      <dgm:prSet/>
      <dgm:spPr/>
      <dgm:t>
        <a:bodyPr/>
        <a:lstStyle/>
        <a:p>
          <a:endParaRPr lang="el-GR"/>
        </a:p>
      </dgm:t>
    </dgm:pt>
    <dgm:pt modelId="{C7D2E6F7-8DC0-4029-A032-DC5B2FE7F2DA}" type="sibTrans" cxnId="{2507A997-32F9-40DA-AC3A-04F8D529BE1A}">
      <dgm:prSet/>
      <dgm:spPr/>
      <dgm:t>
        <a:bodyPr/>
        <a:lstStyle/>
        <a:p>
          <a:endParaRPr lang="el-GR"/>
        </a:p>
      </dgm:t>
    </dgm:pt>
    <dgm:pt modelId="{76DD1083-2CE9-4AF8-95C2-16D26C212887}">
      <dgm:prSet phldrT="[Κείμενο]"/>
      <dgm:spPr/>
      <dgm:t>
        <a:bodyPr/>
        <a:lstStyle/>
        <a:p>
          <a:r>
            <a:rPr lang="el-GR" dirty="0" smtClean="0"/>
            <a:t>(εφαρμογή των σχεδίων)</a:t>
          </a:r>
          <a:endParaRPr lang="el-GR" dirty="0"/>
        </a:p>
      </dgm:t>
    </dgm:pt>
    <dgm:pt modelId="{F3186818-1C68-4381-B1E7-A71C67D083A5}" type="parTrans" cxnId="{DC188BAC-EADC-479F-9131-460EB59B453D}">
      <dgm:prSet/>
      <dgm:spPr/>
    </dgm:pt>
    <dgm:pt modelId="{FA3EE291-F2E2-4C89-8464-A1E692087306}" type="sibTrans" cxnId="{DC188BAC-EADC-479F-9131-460EB59B453D}">
      <dgm:prSet/>
      <dgm:spPr/>
    </dgm:pt>
    <dgm:pt modelId="{49E80421-B3FA-4CFE-9044-92D1A7ED7918}">
      <dgm:prSet phldrT="[Κείμενο]"/>
      <dgm:spPr/>
      <dgm:t>
        <a:bodyPr/>
        <a:lstStyle/>
        <a:p>
          <a:r>
            <a:rPr lang="el-GR" dirty="0" smtClean="0"/>
            <a:t>Επίβλεψη</a:t>
          </a:r>
          <a:endParaRPr lang="el-GR" dirty="0"/>
        </a:p>
      </dgm:t>
    </dgm:pt>
    <dgm:pt modelId="{EEA102BD-B921-420C-8F38-A18C21A618CC}" type="parTrans" cxnId="{04AB06DB-5D4E-4431-8184-B10DC0E5D3B4}">
      <dgm:prSet/>
      <dgm:spPr/>
    </dgm:pt>
    <dgm:pt modelId="{871D080C-116B-40E8-938E-C21497DCD98F}" type="sibTrans" cxnId="{04AB06DB-5D4E-4431-8184-B10DC0E5D3B4}">
      <dgm:prSet/>
      <dgm:spPr/>
    </dgm:pt>
    <dgm:pt modelId="{9AB1333D-D384-435C-908C-F3D71FB51B58}" type="pres">
      <dgm:prSet presAssocID="{9F07B689-0CD7-4F96-8E11-EA3FF26155D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525E135-792B-4565-A84B-E09C0D3C7445}" type="pres">
      <dgm:prSet presAssocID="{5A8344E2-5A73-4597-B5A5-DC05B22D89C3}" presName="composite" presStyleCnt="0"/>
      <dgm:spPr/>
    </dgm:pt>
    <dgm:pt modelId="{8E954C43-A9BB-4B98-A4A6-B3B188016BC3}" type="pres">
      <dgm:prSet presAssocID="{5A8344E2-5A73-4597-B5A5-DC05B22D89C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D0C61DF-2FBA-4ED5-97DF-B1796A8797E9}" type="pres">
      <dgm:prSet presAssocID="{5A8344E2-5A73-4597-B5A5-DC05B22D89C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117AA47-27B3-4740-80BC-8D7D78AFF3A8}" type="pres">
      <dgm:prSet presAssocID="{1FF923D9-6BA0-4663-8352-3C764D9294DC}" presName="sp" presStyleCnt="0"/>
      <dgm:spPr/>
    </dgm:pt>
    <dgm:pt modelId="{472B61D9-3A3B-4381-8714-AE3F9015EA08}" type="pres">
      <dgm:prSet presAssocID="{5937810B-D183-4033-8C40-2F7F62431CCE}" presName="composite" presStyleCnt="0"/>
      <dgm:spPr/>
    </dgm:pt>
    <dgm:pt modelId="{04F8B14B-34EF-4C43-8C85-C76CAA186F8C}" type="pres">
      <dgm:prSet presAssocID="{5937810B-D183-4033-8C40-2F7F62431CC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90D5492-8E09-4D17-9F48-CBD71F569213}" type="pres">
      <dgm:prSet presAssocID="{5937810B-D183-4033-8C40-2F7F62431CC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A4C0D1-822B-4F82-9761-64FF3260BD0C}" type="pres">
      <dgm:prSet presAssocID="{EA522717-4B36-4FF3-B7FE-DFACC10D6C9F}" presName="sp" presStyleCnt="0"/>
      <dgm:spPr/>
    </dgm:pt>
    <dgm:pt modelId="{B1DD128C-1836-440F-B400-1011C3C58FEB}" type="pres">
      <dgm:prSet presAssocID="{051E235D-0F6E-4668-967F-95A171F44F84}" presName="composite" presStyleCnt="0"/>
      <dgm:spPr/>
    </dgm:pt>
    <dgm:pt modelId="{B55C213A-79B6-42DC-A64D-09AF0990AB1E}" type="pres">
      <dgm:prSet presAssocID="{051E235D-0F6E-4668-967F-95A171F44F8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CC55E6C-410F-49F7-94A6-DF9CD14FEC2F}" type="pres">
      <dgm:prSet presAssocID="{051E235D-0F6E-4668-967F-95A171F44F8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2C7BB73-0A0A-4239-B332-9AC7CA6F6762}" type="presOf" srcId="{24FC137B-C344-4685-A1FD-04898AE2CEEA}" destId="{890D5492-8E09-4D17-9F48-CBD71F569213}" srcOrd="0" destOrd="0" presId="urn:microsoft.com/office/officeart/2005/8/layout/chevron2"/>
    <dgm:cxn modelId="{8DFB0F87-4505-4F39-A5FC-8192B586C55C}" srcId="{5A8344E2-5A73-4597-B5A5-DC05B22D89C3}" destId="{5D1653C4-C974-4EB7-B254-DEDDA538BA89}" srcOrd="1" destOrd="0" parTransId="{B89AAD29-5543-4E8A-BD6F-81E527A4E4F7}" sibTransId="{B8C52844-9256-4819-8A7D-212A1060BD1D}"/>
    <dgm:cxn modelId="{9D38C282-67CA-492C-A635-42F5840EE273}" type="presOf" srcId="{E2DDC740-9563-4F26-8969-04FFBBDFB012}" destId="{890D5492-8E09-4D17-9F48-CBD71F569213}" srcOrd="0" destOrd="2" presId="urn:microsoft.com/office/officeart/2005/8/layout/chevron2"/>
    <dgm:cxn modelId="{423A1DF8-4D3A-4E43-AF0E-3CB9F90D8351}" srcId="{5937810B-D183-4033-8C40-2F7F62431CCE}" destId="{24FC137B-C344-4685-A1FD-04898AE2CEEA}" srcOrd="0" destOrd="0" parTransId="{085A90B3-5A9F-46A3-B183-C1B47B4100CA}" sibTransId="{C65FF0D5-DE75-41AE-A2E8-8285F0354A2E}"/>
    <dgm:cxn modelId="{CBD16C7C-FF76-4333-A11B-140C08A6F0D8}" srcId="{9F07B689-0CD7-4F96-8E11-EA3FF26155D7}" destId="{051E235D-0F6E-4668-967F-95A171F44F84}" srcOrd="2" destOrd="0" parTransId="{EC3EF418-A793-4F7F-8B64-2FB0761CA22A}" sibTransId="{173F1CEC-8B10-4AC5-BBAD-AA30B66D67E7}"/>
    <dgm:cxn modelId="{138A103E-0A22-4926-8247-AA362AFE1170}" type="presOf" srcId="{051E235D-0F6E-4668-967F-95A171F44F84}" destId="{B55C213A-79B6-42DC-A64D-09AF0990AB1E}" srcOrd="0" destOrd="0" presId="urn:microsoft.com/office/officeart/2005/8/layout/chevron2"/>
    <dgm:cxn modelId="{2507A997-32F9-40DA-AC3A-04F8D529BE1A}" srcId="{051E235D-0F6E-4668-967F-95A171F44F84}" destId="{89F3E156-49D7-4935-8F28-588B89C93704}" srcOrd="1" destOrd="0" parTransId="{818BF9F8-00B4-4A3A-8489-817BEB433750}" sibTransId="{C7D2E6F7-8DC0-4029-A032-DC5B2FE7F2DA}"/>
    <dgm:cxn modelId="{04AB06DB-5D4E-4431-8184-B10DC0E5D3B4}" srcId="{051E235D-0F6E-4668-967F-95A171F44F84}" destId="{49E80421-B3FA-4CFE-9044-92D1A7ED7918}" srcOrd="0" destOrd="0" parTransId="{EEA102BD-B921-420C-8F38-A18C21A618CC}" sibTransId="{871D080C-116B-40E8-938E-C21497DCD98F}"/>
    <dgm:cxn modelId="{6FA9E6C7-B248-40B3-8547-611A442B1530}" type="presOf" srcId="{5937810B-D183-4033-8C40-2F7F62431CCE}" destId="{04F8B14B-34EF-4C43-8C85-C76CAA186F8C}" srcOrd="0" destOrd="0" presId="urn:microsoft.com/office/officeart/2005/8/layout/chevron2"/>
    <dgm:cxn modelId="{DC188BAC-EADC-479F-9131-460EB59B453D}" srcId="{5937810B-D183-4033-8C40-2F7F62431CCE}" destId="{76DD1083-2CE9-4AF8-95C2-16D26C212887}" srcOrd="1" destOrd="0" parTransId="{F3186818-1C68-4381-B1E7-A71C67D083A5}" sibTransId="{FA3EE291-F2E2-4C89-8464-A1E692087306}"/>
    <dgm:cxn modelId="{C78A82BD-8E4A-44ED-8CBF-42698C38363E}" type="presOf" srcId="{76DD1083-2CE9-4AF8-95C2-16D26C212887}" destId="{890D5492-8E09-4D17-9F48-CBD71F569213}" srcOrd="0" destOrd="1" presId="urn:microsoft.com/office/officeart/2005/8/layout/chevron2"/>
    <dgm:cxn modelId="{0195338B-3285-44F1-976A-EC48D546E74F}" srcId="{9F07B689-0CD7-4F96-8E11-EA3FF26155D7}" destId="{5937810B-D183-4033-8C40-2F7F62431CCE}" srcOrd="1" destOrd="0" parTransId="{86D657B8-D23D-4E47-8D1D-CFBC845EEF50}" sibTransId="{EA522717-4B36-4FF3-B7FE-DFACC10D6C9F}"/>
    <dgm:cxn modelId="{42C3F2AF-CFC6-4CE7-8767-55CC6F59D080}" type="presOf" srcId="{49E80421-B3FA-4CFE-9044-92D1A7ED7918}" destId="{CCC55E6C-410F-49F7-94A6-DF9CD14FEC2F}" srcOrd="0" destOrd="0" presId="urn:microsoft.com/office/officeart/2005/8/layout/chevron2"/>
    <dgm:cxn modelId="{858C544C-665D-4C42-8897-8F3D7F7E0656}" type="presOf" srcId="{89F3E156-49D7-4935-8F28-588B89C93704}" destId="{CCC55E6C-410F-49F7-94A6-DF9CD14FEC2F}" srcOrd="0" destOrd="1" presId="urn:microsoft.com/office/officeart/2005/8/layout/chevron2"/>
    <dgm:cxn modelId="{8B6A3C60-5DA9-4248-A158-7C080CB1E96F}" type="presOf" srcId="{AEC25672-0065-4BCC-90A9-307D6EAA80B8}" destId="{2D0C61DF-2FBA-4ED5-97DF-B1796A8797E9}" srcOrd="0" destOrd="0" presId="urn:microsoft.com/office/officeart/2005/8/layout/chevron2"/>
    <dgm:cxn modelId="{2CB7E912-D630-4B4D-836F-B226C8C95FEA}" type="presOf" srcId="{9F07B689-0CD7-4F96-8E11-EA3FF26155D7}" destId="{9AB1333D-D384-435C-908C-F3D71FB51B58}" srcOrd="0" destOrd="0" presId="urn:microsoft.com/office/officeart/2005/8/layout/chevron2"/>
    <dgm:cxn modelId="{0BE14C09-BB60-4764-BFBF-558605D4949E}" type="presOf" srcId="{5A8344E2-5A73-4597-B5A5-DC05B22D89C3}" destId="{8E954C43-A9BB-4B98-A4A6-B3B188016BC3}" srcOrd="0" destOrd="0" presId="urn:microsoft.com/office/officeart/2005/8/layout/chevron2"/>
    <dgm:cxn modelId="{6053EC8C-38FF-41E2-94ED-D9AAED2CCB4B}" srcId="{5A8344E2-5A73-4597-B5A5-DC05B22D89C3}" destId="{AEC25672-0065-4BCC-90A9-307D6EAA80B8}" srcOrd="0" destOrd="0" parTransId="{1A7A26B4-CDF0-4FBB-8133-DA55367F57DB}" sibTransId="{3E050919-1025-46F6-8094-B9B079AC2BE9}"/>
    <dgm:cxn modelId="{51778CF1-7348-4CC4-B303-02A6DD7248ED}" srcId="{5937810B-D183-4033-8C40-2F7F62431CCE}" destId="{E2DDC740-9563-4F26-8969-04FFBBDFB012}" srcOrd="2" destOrd="0" parTransId="{1A26F986-4CE8-402A-9219-90FB011E5798}" sibTransId="{22EC6F7A-DEB1-4A1B-854F-0734136D0D44}"/>
    <dgm:cxn modelId="{94CA2682-A102-473A-AEDE-EDB803B3EA53}" srcId="{9F07B689-0CD7-4F96-8E11-EA3FF26155D7}" destId="{5A8344E2-5A73-4597-B5A5-DC05B22D89C3}" srcOrd="0" destOrd="0" parTransId="{F38BA444-3BDE-40A8-8526-70823EAADD35}" sibTransId="{1FF923D9-6BA0-4663-8352-3C764D9294DC}"/>
    <dgm:cxn modelId="{7B4AA010-65DF-40FB-9EE6-7D437534CCEE}" type="presOf" srcId="{5D1653C4-C974-4EB7-B254-DEDDA538BA89}" destId="{2D0C61DF-2FBA-4ED5-97DF-B1796A8797E9}" srcOrd="0" destOrd="1" presId="urn:microsoft.com/office/officeart/2005/8/layout/chevron2"/>
    <dgm:cxn modelId="{C1B91B7E-73D7-41AC-A740-0A8B32EECA5B}" type="presParOf" srcId="{9AB1333D-D384-435C-908C-F3D71FB51B58}" destId="{F525E135-792B-4565-A84B-E09C0D3C7445}" srcOrd="0" destOrd="0" presId="urn:microsoft.com/office/officeart/2005/8/layout/chevron2"/>
    <dgm:cxn modelId="{654FCEB7-8DF1-4C39-82FA-4190D4927194}" type="presParOf" srcId="{F525E135-792B-4565-A84B-E09C0D3C7445}" destId="{8E954C43-A9BB-4B98-A4A6-B3B188016BC3}" srcOrd="0" destOrd="0" presId="urn:microsoft.com/office/officeart/2005/8/layout/chevron2"/>
    <dgm:cxn modelId="{0315DCB8-6DAE-42DB-B0FE-AA78AD3101D6}" type="presParOf" srcId="{F525E135-792B-4565-A84B-E09C0D3C7445}" destId="{2D0C61DF-2FBA-4ED5-97DF-B1796A8797E9}" srcOrd="1" destOrd="0" presId="urn:microsoft.com/office/officeart/2005/8/layout/chevron2"/>
    <dgm:cxn modelId="{7336759C-E888-40B4-8F33-6A4ED93AB6A2}" type="presParOf" srcId="{9AB1333D-D384-435C-908C-F3D71FB51B58}" destId="{B117AA47-27B3-4740-80BC-8D7D78AFF3A8}" srcOrd="1" destOrd="0" presId="urn:microsoft.com/office/officeart/2005/8/layout/chevron2"/>
    <dgm:cxn modelId="{867B995F-2DE1-41DA-A415-0855D03E8AB2}" type="presParOf" srcId="{9AB1333D-D384-435C-908C-F3D71FB51B58}" destId="{472B61D9-3A3B-4381-8714-AE3F9015EA08}" srcOrd="2" destOrd="0" presId="urn:microsoft.com/office/officeart/2005/8/layout/chevron2"/>
    <dgm:cxn modelId="{B3FDDBDA-4A10-4FA8-9F9D-A75FC32B810A}" type="presParOf" srcId="{472B61D9-3A3B-4381-8714-AE3F9015EA08}" destId="{04F8B14B-34EF-4C43-8C85-C76CAA186F8C}" srcOrd="0" destOrd="0" presId="urn:microsoft.com/office/officeart/2005/8/layout/chevron2"/>
    <dgm:cxn modelId="{45CC987C-EAA3-4D2F-8733-BABF8861711F}" type="presParOf" srcId="{472B61D9-3A3B-4381-8714-AE3F9015EA08}" destId="{890D5492-8E09-4D17-9F48-CBD71F569213}" srcOrd="1" destOrd="0" presId="urn:microsoft.com/office/officeart/2005/8/layout/chevron2"/>
    <dgm:cxn modelId="{B8EEA786-B375-4C91-895E-00C02777A6E4}" type="presParOf" srcId="{9AB1333D-D384-435C-908C-F3D71FB51B58}" destId="{D8A4C0D1-822B-4F82-9761-64FF3260BD0C}" srcOrd="3" destOrd="0" presId="urn:microsoft.com/office/officeart/2005/8/layout/chevron2"/>
    <dgm:cxn modelId="{A401852B-0430-4738-A6AB-210466A607E0}" type="presParOf" srcId="{9AB1333D-D384-435C-908C-F3D71FB51B58}" destId="{B1DD128C-1836-440F-B400-1011C3C58FEB}" srcOrd="4" destOrd="0" presId="urn:microsoft.com/office/officeart/2005/8/layout/chevron2"/>
    <dgm:cxn modelId="{3CC646CA-C948-41AE-91C9-18D70D519929}" type="presParOf" srcId="{B1DD128C-1836-440F-B400-1011C3C58FEB}" destId="{B55C213A-79B6-42DC-A64D-09AF0990AB1E}" srcOrd="0" destOrd="0" presId="urn:microsoft.com/office/officeart/2005/8/layout/chevron2"/>
    <dgm:cxn modelId="{0988970A-8429-401F-9C47-7C94F04249A2}" type="presParOf" srcId="{B1DD128C-1836-440F-B400-1011C3C58FEB}" destId="{CCC55E6C-410F-49F7-94A6-DF9CD14FEC2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954C43-A9BB-4B98-A4A6-B3B188016BC3}">
      <dsp:nvSpPr>
        <dsp:cNvPr id="0" name=""/>
        <dsp:cNvSpPr/>
      </dsp:nvSpPr>
      <dsp:spPr>
        <a:xfrm rot="5400000">
          <a:off x="-213497" y="215670"/>
          <a:ext cx="1423319" cy="9963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smtClean="0"/>
            <a:t>Α</a:t>
          </a:r>
          <a:endParaRPr lang="el-GR" sz="2900" kern="1200" dirty="0"/>
        </a:p>
      </dsp:txBody>
      <dsp:txXfrm rot="5400000">
        <a:off x="-213497" y="215670"/>
        <a:ext cx="1423319" cy="996323"/>
      </dsp:txXfrm>
    </dsp:sp>
    <dsp:sp modelId="{2D0C61DF-2FBA-4ED5-97DF-B1796A8797E9}">
      <dsp:nvSpPr>
        <dsp:cNvPr id="0" name=""/>
        <dsp:cNvSpPr/>
      </dsp:nvSpPr>
      <dsp:spPr>
        <a:xfrm rot="5400000">
          <a:off x="4333738" y="-3335242"/>
          <a:ext cx="925157" cy="7599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Σχεδιασμός</a:t>
          </a:r>
          <a:endParaRPr lang="el-G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Επανασχεδιασμός</a:t>
          </a:r>
          <a:endParaRPr lang="el-GR" sz="1800" kern="1200" dirty="0"/>
        </a:p>
      </dsp:txBody>
      <dsp:txXfrm rot="5400000">
        <a:off x="4333738" y="-3335242"/>
        <a:ext cx="925157" cy="7599988"/>
      </dsp:txXfrm>
    </dsp:sp>
    <dsp:sp modelId="{04F8B14B-34EF-4C43-8C85-C76CAA186F8C}">
      <dsp:nvSpPr>
        <dsp:cNvPr id="0" name=""/>
        <dsp:cNvSpPr/>
      </dsp:nvSpPr>
      <dsp:spPr>
        <a:xfrm rot="5400000">
          <a:off x="-213497" y="1442556"/>
          <a:ext cx="1423319" cy="9963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smtClean="0"/>
            <a:t>Β</a:t>
          </a:r>
          <a:endParaRPr lang="el-GR" sz="2900" kern="1200" dirty="0"/>
        </a:p>
      </dsp:txBody>
      <dsp:txXfrm rot="5400000">
        <a:off x="-213497" y="1442556"/>
        <a:ext cx="1423319" cy="996323"/>
      </dsp:txXfrm>
    </dsp:sp>
    <dsp:sp modelId="{890D5492-8E09-4D17-9F48-CBD71F569213}">
      <dsp:nvSpPr>
        <dsp:cNvPr id="0" name=""/>
        <dsp:cNvSpPr/>
      </dsp:nvSpPr>
      <dsp:spPr>
        <a:xfrm rot="5400000">
          <a:off x="4333738" y="-2108356"/>
          <a:ext cx="925157" cy="7599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Εκτέλεση</a:t>
          </a:r>
          <a:endParaRPr lang="el-G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(εφαρμογή των σχεδίων)</a:t>
          </a:r>
          <a:endParaRPr lang="el-G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1800" kern="1200" dirty="0"/>
        </a:p>
      </dsp:txBody>
      <dsp:txXfrm rot="5400000">
        <a:off x="4333738" y="-2108356"/>
        <a:ext cx="925157" cy="7599988"/>
      </dsp:txXfrm>
    </dsp:sp>
    <dsp:sp modelId="{B55C213A-79B6-42DC-A64D-09AF0990AB1E}">
      <dsp:nvSpPr>
        <dsp:cNvPr id="0" name=""/>
        <dsp:cNvSpPr/>
      </dsp:nvSpPr>
      <dsp:spPr>
        <a:xfrm rot="5400000">
          <a:off x="-213497" y="2669443"/>
          <a:ext cx="1423319" cy="9963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smtClean="0"/>
            <a:t>Γ</a:t>
          </a:r>
          <a:endParaRPr lang="el-GR" sz="2900" kern="1200" dirty="0"/>
        </a:p>
      </dsp:txBody>
      <dsp:txXfrm rot="5400000">
        <a:off x="-213497" y="2669443"/>
        <a:ext cx="1423319" cy="996323"/>
      </dsp:txXfrm>
    </dsp:sp>
    <dsp:sp modelId="{CCC55E6C-410F-49F7-94A6-DF9CD14FEC2F}">
      <dsp:nvSpPr>
        <dsp:cNvPr id="0" name=""/>
        <dsp:cNvSpPr/>
      </dsp:nvSpPr>
      <dsp:spPr>
        <a:xfrm rot="5400000">
          <a:off x="4333738" y="-881470"/>
          <a:ext cx="925157" cy="7599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Επίβλεψη</a:t>
          </a:r>
          <a:endParaRPr lang="el-G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Έλεγχος</a:t>
          </a:r>
          <a:endParaRPr lang="el-GR" sz="1800" kern="1200" dirty="0"/>
        </a:p>
      </dsp:txBody>
      <dsp:txXfrm rot="5400000">
        <a:off x="4333738" y="-881470"/>
        <a:ext cx="925157" cy="75999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d.petropoulos@uop.g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56009" y="536028"/>
            <a:ext cx="8596668" cy="3846786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ΠΑΝΕΠΙΣΤΗΜΙΟ ΠΕΛΟΠΟΝΝΗΣΟΥ</a:t>
            </a:r>
            <a:br>
              <a:rPr lang="el-GR" dirty="0" smtClean="0"/>
            </a:br>
            <a:r>
              <a:rPr lang="el-GR" sz="2800" dirty="0" smtClean="0"/>
              <a:t>ΣΧΟΛΗ ΓΕΩΠΟΝΙΑΣ &amp; ΤΡΟΦΙΜΩΝ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800" dirty="0" smtClean="0"/>
              <a:t>Τμήμα Γεωπονίας </a:t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Διοίκηση Γεωργικών Επιχειρήσεων </a:t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 </a:t>
            </a:r>
            <a:br>
              <a:rPr lang="el-GR" sz="2800" dirty="0" smtClean="0"/>
            </a:br>
            <a:r>
              <a:rPr lang="el-GR" sz="2800" b="1" dirty="0" smtClean="0"/>
              <a:t>Διάλεξη 1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4845269"/>
            <a:ext cx="8596668" cy="1196093"/>
          </a:xfrm>
        </p:spPr>
        <p:txBody>
          <a:bodyPr/>
          <a:lstStyle/>
          <a:p>
            <a:pPr algn="r">
              <a:buNone/>
            </a:pPr>
            <a:r>
              <a:rPr lang="el-GR" dirty="0" smtClean="0"/>
              <a:t>Δρ Δημήτριος Π. Πετρόπουλος</a:t>
            </a:r>
          </a:p>
          <a:p>
            <a:pPr algn="r">
              <a:buNone/>
            </a:pPr>
            <a:r>
              <a:rPr lang="el-GR" dirty="0" smtClean="0"/>
              <a:t>Αναπληρωτής Καθηγητής «Γεωργικής Οικονομίας»</a:t>
            </a:r>
          </a:p>
          <a:p>
            <a:pPr marL="0" indent="0" algn="r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550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5724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Λήψη αποφάσεων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355835"/>
            <a:ext cx="8596668" cy="4685528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Λύση σε 3 βασικά ζητήματα: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Τον συνδυασμό των παραγόμενων προϊόντων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Το επίπεδο παραγωγής (εκροής) κάθε προϊόντος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Τον συνδυασμό εισροών που θα χρησιμοποιηθούν </a:t>
            </a:r>
          </a:p>
          <a:p>
            <a:pPr>
              <a:buFont typeface="+mj-lt"/>
              <a:buAutoNum type="arabicPeriod"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Οι βέλτιστοι συνδυασμοί εξαρτώνται από τη χρήση των πόρων, τις εκροές και τα κόστη.  </a:t>
            </a:r>
          </a:p>
          <a:p>
            <a:pPr algn="ctr">
              <a:buNone/>
            </a:pPr>
            <a:r>
              <a:rPr lang="el-GR" dirty="0" smtClean="0"/>
              <a:t>------------------------------------------------</a:t>
            </a:r>
          </a:p>
          <a:p>
            <a:pPr algn="ctr"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Καμπύλη ίσου ποσότητας προϊόντος</a:t>
            </a:r>
          </a:p>
          <a:p>
            <a:pPr>
              <a:buNone/>
            </a:pPr>
            <a:r>
              <a:rPr lang="el-GR" dirty="0" smtClean="0"/>
              <a:t>Καμπύλη ίσου κόστους</a:t>
            </a:r>
          </a:p>
          <a:p>
            <a:pPr>
              <a:buNone/>
            </a:pPr>
            <a:r>
              <a:rPr lang="el-GR" dirty="0" smtClean="0"/>
              <a:t>Οριακό προϊόν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9697" y="609600"/>
            <a:ext cx="10121462" cy="819807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Περιβάλλον όπου δραστηριοποιούνται οι αγρότες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755229"/>
            <a:ext cx="8596668" cy="4286134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Διάκριση 3 τύπων περιβάλλοντος: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Περιβάλλον βεβαιότητας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Περιβάλλον κινδύνου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Περιβάλλον αβεβαιότητας 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043218" cy="66215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Τύποι κινδύνου και αβεβαιότητας στην αγροτική παραγωγή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660635"/>
            <a:ext cx="8596668" cy="4380728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l-GR" dirty="0" smtClean="0"/>
              <a:t>Αβεβαιότητα των τιμών πώλησης των προϊόντων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Αβεβαιότητα των τιμών των παραγωγικών συντελεστών και των εισροών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Τεχνική αβεβαιότητα και αβεβαιότητα της συγκομιδής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Αβεβαιότητα της τεχνολογικής προόδου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Θεσμική αβεβαιότητα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Χρηματοοικονομική αβεβαιότητα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  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9507190" cy="882869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Η διαχείριση της παραγωγής σε συνθήκες αβεβαιότητας</a:t>
            </a:r>
            <a:endParaRPr lang="el-GR" sz="28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0621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Το περιεχόμενο της διαχείρισης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9393" y="1576553"/>
            <a:ext cx="10026869" cy="446481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l-GR" dirty="0" smtClean="0"/>
              <a:t>Να διατυπώνει τους στόχους του δίπολου αγροτική εκμετάλλευση / αγροτική οικογένεια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Να αναγνωρίζει και να προσδιορίζει απειλές και ευκαιρίες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Να αναζητά πληροφορίες και να παρακολουθεί τα σχετικά στοιχεία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Να προσδιορίζει και να αναλύει τις εναλλακτικές λύσεις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Να λαμβάνει αποφάσεις με βάση τα αποτελέσματα της ανάλυσης 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Να αναλαμβάνει δράση ως συνέπεια των αποφάσεων που παίρνει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Να αναλαμβάνει την ευθύνη των αποτελεσμάτων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Να αξιολογούν τα αποτελέσματα και να επανασχεδιάζουν</a:t>
            </a:r>
          </a:p>
          <a:p>
            <a:pPr algn="ctr">
              <a:buNone/>
            </a:pPr>
            <a:r>
              <a:rPr lang="el-GR" dirty="0" smtClean="0"/>
              <a:t>--------------------------</a:t>
            </a:r>
          </a:p>
          <a:p>
            <a:pPr algn="just"/>
            <a:r>
              <a:rPr lang="el-GR" dirty="0" smtClean="0"/>
              <a:t>Το πόσο καλά επιτελεί ένας αγρότης / διαχειριστής τις παραπάνω λειτουργίες καθορίζει τη </a:t>
            </a:r>
            <a:r>
              <a:rPr lang="el-GR" sz="2000" b="1" dirty="0" smtClean="0"/>
              <a:t>διαχειριστική του ικανότητα </a:t>
            </a:r>
            <a:endParaRPr lang="el-GR" sz="20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6573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l-GR" i="1" dirty="0" smtClean="0"/>
              <a:t>Ευχαριστώ </a:t>
            </a:r>
            <a:br>
              <a:rPr lang="el-GR" i="1" dirty="0" smtClean="0"/>
            </a:br>
            <a:r>
              <a:rPr lang="el-GR" i="1" dirty="0" smtClean="0"/>
              <a:t>για την προσοχή και συμμετοχή σας!</a:t>
            </a:r>
            <a:endParaRPr lang="el-GR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2490952"/>
            <a:ext cx="8596668" cy="3478924"/>
          </a:xfrm>
        </p:spPr>
        <p:txBody>
          <a:bodyPr>
            <a:normAutofit lnSpcReduction="10000"/>
          </a:bodyPr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 algn="r">
              <a:buNone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Email: d.petropoulos@uop.gr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l-G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8276"/>
          </a:xfrm>
        </p:spPr>
        <p:txBody>
          <a:bodyPr/>
          <a:lstStyle/>
          <a:p>
            <a:pPr algn="ctr"/>
            <a:r>
              <a:rPr lang="el-GR" dirty="0" smtClean="0"/>
              <a:t>Περιεχόμενα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271753"/>
            <a:ext cx="8596668" cy="4769610"/>
          </a:xfrm>
        </p:spPr>
        <p:txBody>
          <a:bodyPr/>
          <a:lstStyle/>
          <a:p>
            <a:r>
              <a:rPr lang="el-GR" dirty="0" smtClean="0"/>
              <a:t>Οργανισμοί</a:t>
            </a:r>
          </a:p>
          <a:p>
            <a:r>
              <a:rPr lang="el-GR" dirty="0" smtClean="0"/>
              <a:t>Οικονομικοί οργανισμοί</a:t>
            </a:r>
          </a:p>
          <a:p>
            <a:r>
              <a:rPr lang="el-GR" dirty="0" smtClean="0"/>
              <a:t>Διακρίσεις επιχειρήσεων</a:t>
            </a:r>
          </a:p>
          <a:p>
            <a:r>
              <a:rPr lang="el-GR" dirty="0" smtClean="0"/>
              <a:t>Το περιβάλλον της επιχείρησης </a:t>
            </a:r>
          </a:p>
          <a:p>
            <a:r>
              <a:rPr lang="el-GR" dirty="0" smtClean="0"/>
              <a:t>Επίλυση προβλημάτων</a:t>
            </a:r>
          </a:p>
          <a:p>
            <a:r>
              <a:rPr lang="el-GR" dirty="0" smtClean="0"/>
              <a:t>Βέλτιστες – εναλλακτικές λύσεις</a:t>
            </a:r>
          </a:p>
          <a:p>
            <a:r>
              <a:rPr lang="el-GR" dirty="0" smtClean="0"/>
              <a:t>Λήψη αποφάσεων</a:t>
            </a:r>
          </a:p>
          <a:p>
            <a:r>
              <a:rPr lang="el-GR" dirty="0" smtClean="0"/>
              <a:t>Περιβάλλον όπου δραστηριοποιούνται οι αγρότες</a:t>
            </a:r>
          </a:p>
          <a:p>
            <a:r>
              <a:rPr lang="el-GR" dirty="0" smtClean="0"/>
              <a:t>Το περιεχόμενο της διαχείρισης</a:t>
            </a:r>
          </a:p>
          <a:p>
            <a:endParaRPr lang="el-GR" dirty="0" smtClean="0"/>
          </a:p>
          <a:p>
            <a:pPr>
              <a:buFontTx/>
              <a:buChar char="-"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1338"/>
          </a:xfrm>
        </p:spPr>
        <p:txBody>
          <a:bodyPr/>
          <a:lstStyle/>
          <a:p>
            <a:pPr algn="ctr"/>
            <a:r>
              <a:rPr lang="el-GR" dirty="0" smtClean="0"/>
              <a:t>Οργανισμοί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Ξεκάθαρο σκοπό</a:t>
            </a:r>
          </a:p>
          <a:p>
            <a:r>
              <a:rPr lang="el-GR" dirty="0" smtClean="0"/>
              <a:t>Άνθρωποι</a:t>
            </a:r>
          </a:p>
          <a:p>
            <a:r>
              <a:rPr lang="el-GR" dirty="0" smtClean="0"/>
              <a:t>Δομή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7255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Οικονομικοί οργανισμοί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Σκοπός : οικονομικός (κέρδος)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Επιχείρηση: </a:t>
            </a:r>
          </a:p>
          <a:p>
            <a:r>
              <a:rPr lang="el-GR" dirty="0" smtClean="0"/>
              <a:t>Οργανωμένη προσπάθεια μελών της</a:t>
            </a:r>
          </a:p>
          <a:p>
            <a:r>
              <a:rPr lang="el-GR" dirty="0" smtClean="0"/>
              <a:t>Ικανοποίηση αναγκών των καταναλωτών</a:t>
            </a:r>
          </a:p>
          <a:p>
            <a:r>
              <a:rPr lang="el-GR" dirty="0" smtClean="0"/>
              <a:t>Το κέρδος είναι το βασικό κίνητρο</a:t>
            </a:r>
          </a:p>
          <a:p>
            <a:r>
              <a:rPr lang="el-GR" dirty="0" smtClean="0"/>
              <a:t>Το κέρδος πρέπει να είναι επαναλαμβανόμενο  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389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Διακρίσεις επιχειρήσεων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Μέγεθος</a:t>
            </a:r>
          </a:p>
          <a:p>
            <a:pPr>
              <a:buFontTx/>
              <a:buChar char="-"/>
            </a:pPr>
            <a:r>
              <a:rPr lang="el-GR" dirty="0" smtClean="0"/>
              <a:t>Πολύ μικρές</a:t>
            </a:r>
          </a:p>
          <a:p>
            <a:pPr>
              <a:buFontTx/>
              <a:buChar char="-"/>
            </a:pPr>
            <a:r>
              <a:rPr lang="el-GR" dirty="0" smtClean="0"/>
              <a:t>Μικρές</a:t>
            </a:r>
          </a:p>
          <a:p>
            <a:pPr>
              <a:buFontTx/>
              <a:buChar char="-"/>
            </a:pPr>
            <a:r>
              <a:rPr lang="el-GR" dirty="0" smtClean="0"/>
              <a:t>Μεσαίες</a:t>
            </a:r>
          </a:p>
          <a:p>
            <a:pPr>
              <a:buFontTx/>
              <a:buChar char="-"/>
            </a:pPr>
            <a:r>
              <a:rPr lang="el-GR" dirty="0" smtClean="0"/>
              <a:t>Μεγάλες</a:t>
            </a:r>
          </a:p>
          <a:p>
            <a:pPr>
              <a:buNone/>
            </a:pPr>
            <a:r>
              <a:rPr lang="el-GR" dirty="0" smtClean="0"/>
              <a:t>Κριτήρια κατάταξης: </a:t>
            </a:r>
          </a:p>
          <a:p>
            <a:pPr>
              <a:buNone/>
            </a:pPr>
            <a:r>
              <a:rPr lang="el-GR" dirty="0" smtClean="0"/>
              <a:t>α) ο ετήσιος κύκλος εργασιών</a:t>
            </a:r>
          </a:p>
          <a:p>
            <a:pPr>
              <a:buNone/>
            </a:pPr>
            <a:r>
              <a:rPr lang="el-GR" dirty="0" smtClean="0"/>
              <a:t>β) ο ετήσιος αριθμός των εργαζομένων σε Ε.Μ.Ε.</a:t>
            </a:r>
          </a:p>
          <a:p>
            <a:pPr>
              <a:buNone/>
            </a:pPr>
            <a:r>
              <a:rPr lang="el-GR" dirty="0" smtClean="0"/>
              <a:t>γ) η αξία των στοιχείων του ενεργητικού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Αντικείμενο </a:t>
            </a:r>
          </a:p>
          <a:p>
            <a:pPr>
              <a:buFontTx/>
              <a:buChar char="-"/>
            </a:pPr>
            <a:r>
              <a:rPr lang="el-GR" dirty="0" smtClean="0"/>
              <a:t>Πρωτογενή παραγωγή</a:t>
            </a:r>
          </a:p>
          <a:p>
            <a:pPr>
              <a:buFontTx/>
              <a:buChar char="-"/>
            </a:pPr>
            <a:r>
              <a:rPr lang="el-GR" dirty="0" smtClean="0"/>
              <a:t>Δευτερογενή παραγωγή</a:t>
            </a:r>
          </a:p>
          <a:p>
            <a:pPr>
              <a:buFontTx/>
              <a:buChar char="-"/>
            </a:pPr>
            <a:r>
              <a:rPr lang="el-GR" dirty="0" smtClean="0"/>
              <a:t>Τριτογενή παραγωγή</a:t>
            </a:r>
          </a:p>
          <a:p>
            <a:pPr>
              <a:buFontTx/>
              <a:buChar char="-"/>
            </a:pPr>
            <a:endParaRPr lang="el-GR" dirty="0" smtClean="0"/>
          </a:p>
          <a:p>
            <a:r>
              <a:rPr lang="el-GR" dirty="0" smtClean="0"/>
              <a:t>Νομική μορφή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2662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Το περιβάλλον της επιχείρησης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Εσωτερικό περιβάλλον</a:t>
            </a:r>
          </a:p>
          <a:p>
            <a:pPr>
              <a:buFontTx/>
              <a:buChar char="-"/>
            </a:pPr>
            <a:r>
              <a:rPr lang="el-GR" dirty="0" smtClean="0"/>
              <a:t>οικονομικό, κοινωνικό, πολιτικό, τεχνολογικό</a:t>
            </a:r>
          </a:p>
          <a:p>
            <a:pPr>
              <a:buFontTx/>
              <a:buChar char="-"/>
            </a:pPr>
            <a:r>
              <a:rPr lang="el-GR" dirty="0" smtClean="0"/>
              <a:t>προμηθευτές, πελάτες</a:t>
            </a:r>
          </a:p>
          <a:p>
            <a:pPr>
              <a:buFontTx/>
              <a:buChar char="-"/>
            </a:pPr>
            <a:r>
              <a:rPr lang="el-GR" dirty="0" smtClean="0"/>
              <a:t>τράπεζες, συνδικάτα </a:t>
            </a:r>
          </a:p>
          <a:p>
            <a:r>
              <a:rPr lang="el-GR" dirty="0" smtClean="0"/>
              <a:t>Εξωτερικό περιβάλλον</a:t>
            </a:r>
          </a:p>
          <a:p>
            <a:pPr>
              <a:buFontTx/>
              <a:buChar char="-"/>
            </a:pPr>
            <a:r>
              <a:rPr lang="el-GR" dirty="0" smtClean="0"/>
              <a:t>Εθνικό</a:t>
            </a:r>
          </a:p>
          <a:p>
            <a:pPr>
              <a:buFontTx/>
              <a:buChar char="-"/>
            </a:pPr>
            <a:r>
              <a:rPr lang="el-GR" dirty="0" smtClean="0"/>
              <a:t>Ευρωπαϊκό</a:t>
            </a:r>
          </a:p>
          <a:p>
            <a:pPr>
              <a:buFontTx/>
              <a:buChar char="-"/>
            </a:pPr>
            <a:r>
              <a:rPr lang="el-GR" dirty="0" smtClean="0"/>
              <a:t>Διεθνές</a:t>
            </a:r>
          </a:p>
          <a:p>
            <a:pPr>
              <a:buFontTx/>
              <a:buChar char="-"/>
            </a:pP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Επίλυση προβλημάτων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Βήματα για την επίλυση ενός προβλήματος: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Διατύπωση του προβλήματος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Μοντέλο αναπαράστασης του προβλήματος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Εξαγωγή λύσης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Δοκιμή και έλεγχο της λύσης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Πλήρη εφαρμογή της λύσης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4193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Βέλτιστες – εναλλακτικές λύσεις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287</TotalTime>
  <Words>393</Words>
  <Application>Microsoft Office PowerPoint</Application>
  <PresentationFormat>Προσαρμογή</PresentationFormat>
  <Paragraphs>116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Όψη</vt:lpstr>
      <vt:lpstr>ΠΑΝΕΠΙΣΤΗΜΙΟ ΠΕΛΟΠΟΝΝΗΣΟΥ ΣΧΟΛΗ ΓΕΩΠΟΝΙΑΣ &amp; ΤΡΟΦΙΜΩΝ Τμήμα Γεωπονίας   Διοίκηση Γεωργικών Επιχειρήσεων     Διάλεξη 1</vt:lpstr>
      <vt:lpstr>Περιεχόμενα</vt:lpstr>
      <vt:lpstr>Οργανισμοί </vt:lpstr>
      <vt:lpstr>Οικονομικοί οργανισμοί </vt:lpstr>
      <vt:lpstr>Διακρίσεις επιχειρήσεων </vt:lpstr>
      <vt:lpstr>Διαφάνεια 6</vt:lpstr>
      <vt:lpstr>Το περιβάλλον της επιχείρησης  </vt:lpstr>
      <vt:lpstr>Επίλυση προβλημάτων </vt:lpstr>
      <vt:lpstr>Βέλτιστες – εναλλακτικές λύσεις </vt:lpstr>
      <vt:lpstr>Λήψη αποφάσεων </vt:lpstr>
      <vt:lpstr>Περιβάλλον όπου δραστηριοποιούνται οι αγρότες </vt:lpstr>
      <vt:lpstr>Τύποι κινδύνου και αβεβαιότητας στην αγροτική παραγωγή</vt:lpstr>
      <vt:lpstr>Η διαχείριση της παραγωγής σε συνθήκες αβεβαιότητας</vt:lpstr>
      <vt:lpstr>Το περιεχόμενο της διαχείρισης</vt:lpstr>
      <vt:lpstr>  Ευχαριστώ  για την προσοχή και συμμετοχή σας!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ΤΕΙ ΠΕΛΟΠΟΝΝΗΣΟΥ Μεταπτυχιακό </dc:title>
  <dc:creator>Δημήτρης</dc:creator>
  <cp:lastModifiedBy>ADMIN</cp:lastModifiedBy>
  <cp:revision>39</cp:revision>
  <dcterms:created xsi:type="dcterms:W3CDTF">2018-11-13T14:28:25Z</dcterms:created>
  <dcterms:modified xsi:type="dcterms:W3CDTF">2020-10-19T14:44:56Z</dcterms:modified>
</cp:coreProperties>
</file>