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5" r:id="rId5"/>
    <p:sldId id="258" r:id="rId6"/>
    <p:sldId id="260" r:id="rId7"/>
    <p:sldId id="262" r:id="rId8"/>
    <p:sldId id="263" r:id="rId9"/>
    <p:sldId id="264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5"/>
    <p:restoredTop sz="94599"/>
  </p:normalViewPr>
  <p:slideViewPr>
    <p:cSldViewPr snapToGrid="0" snapToObjects="1">
      <p:cViewPr>
        <p:scale>
          <a:sx n="76" d="100"/>
          <a:sy n="76" d="100"/>
        </p:scale>
        <p:origin x="-29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527ED-AA02-6F43-9993-91A818694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8E4D4F-D0F3-7344-B5B5-1B0EBBEC8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815152-2CFB-B74D-8588-B90CADC8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B9435-5791-1543-A091-9851D1AC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BEE1B1-894E-8541-A629-EC3C7045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5300D-69D7-1046-AB64-8A877513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852D31-722C-8144-8212-736B10519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2A3064-C71B-2B46-96C4-E54B674B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58CFC-F84A-FD4E-920D-6265D196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ADCFF-540B-9E4E-8A28-4FE0F94C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03515D-E8B0-A54A-B7D9-6A774C3A0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CC6CF-9136-1945-BA06-8D6A3A5E5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2249D-2B5B-2E4F-891A-E07866CB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3E960-6C4B-2C42-989B-2A10DC45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331603-0081-AC45-836F-CFE4A4E4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B8925-5790-B646-82FD-ADA132E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A9225-6F91-794F-BCAA-C550118C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92E9CC-5404-9047-809A-D9BF70B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BD935-593A-A341-BDC4-F4FF0895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CAD9C-5EE0-6040-AB37-84E8CACC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94941-89C5-7F40-B9F1-7C2FC21B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D3CEC-7F02-814A-9296-77646328B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A782A9-94F4-8640-A018-D1593762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D4FB26-00AF-AA4D-942F-A867DF88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B1702-797B-6A45-B23D-80C45A49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0014A-5BF3-B640-ABD9-7886920C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E30C62-5242-6549-93C2-0E8619F2E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2B5C20-8A99-0449-85A8-157A29436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AF53A-5CFB-654C-9BD2-3BDDB2C9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48EE23-5F24-E544-A0C1-30951891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74E0C9-4FEB-B84D-B208-E39D134A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2BD46-91E8-F94A-B19C-BAB26754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AF03C-DB33-3E4C-A0F1-6B57B4EC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FEDFA-AAAE-4945-9E5C-819305257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7B895E-2C43-484F-9158-20E4BFCD6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48A701-4C8E-4E41-9383-E146F9F78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0D40AD-73B7-CB4B-AF69-30D49BAF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46CB3F-70CC-8348-9233-5E2CC051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0A32C2-2AD6-FA44-8631-14CDD148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2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D9550-CD91-FE48-BB61-7CCA8574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1A4046-8F8E-C040-8100-D2338E3D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7F72D1-7372-7741-9F91-EEFDEC2E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53BE6E-F7BF-294D-A8D5-BC5E9C7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FF3847-6054-1341-9D40-451140D7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2D5040-B6C6-1148-8B21-AB0828A8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D5EB2C-1E58-F546-8C67-8F62EFF5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92893-7663-1842-A13E-1B8A401E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39C3C-B55C-4644-9F36-5DB45374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A895B-4A57-374B-8A6A-DC650FA2C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5D5643-59D9-3348-912A-5410B41D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B8AEB-E9B9-D04A-B768-67F13BB1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D592B4-A9B1-994F-9C5C-CEB7B843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29D6F-F07F-CB47-8267-C566DF57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E1FE22-8484-294D-A441-D4C044DC8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E6B640-EC5A-6147-942C-E9B90B9B2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2C79B0-C91A-F24A-B847-598A4373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DBF43-BA33-8E49-AB46-EA8679B2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C0CEC7-850C-D64D-A4C3-A820ED9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EB6B6D-2DBA-E14E-B85B-6ED9AFD4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51B88C-851D-B946-A26A-E500DF2B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1D811D-F342-C74A-A0E2-3DB797A09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F814-3EBB-5842-BF88-BE890C163CB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AB02C-94E3-8D4F-873B-5FFFECC4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A44BA-88C8-9F4B-831C-E3662291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49201-B071-6246-8A7A-1F9B82ED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o.gr/" TargetMode="External"/><Relationship Id="rId7" Type="http://schemas.openxmlformats.org/officeDocument/2006/relationships/hyperlink" Target="http://www.nt-archive.gr/peopleDetails.aspx?personID=2448#actors" TargetMode="External"/><Relationship Id="rId2" Type="http://schemas.openxmlformats.org/officeDocument/2006/relationships/hyperlink" Target="https://www.lifo.gr/articles/archaeology_articles/256125/o-manos-eleytherioy-grafei-gia-tin-dolofonia-tis-elenis-papadaki-sta-dekemvria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t-archive.gr/" TargetMode="External"/><Relationship Id="rId5" Type="http://schemas.openxmlformats.org/officeDocument/2006/relationships/hyperlink" Target="https://www.youtube.com/watch?v=wcuI8bqcKfQ" TargetMode="External"/><Relationship Id="rId4" Type="http://schemas.openxmlformats.org/officeDocument/2006/relationships/hyperlink" Target="https://www.youtube.com/watch?v=aUaAzJCOfR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t-archive.gr/playDetails.aspx?playID=873" TargetMode="External"/><Relationship Id="rId13" Type="http://schemas.openxmlformats.org/officeDocument/2006/relationships/hyperlink" Target="http://www.nt-archive.gr/playDetails.aspx?playID=831" TargetMode="External"/><Relationship Id="rId18" Type="http://schemas.openxmlformats.org/officeDocument/2006/relationships/hyperlink" Target="http://www.nt-archive.gr/playDetails.aspx?playID=288" TargetMode="External"/><Relationship Id="rId3" Type="http://schemas.openxmlformats.org/officeDocument/2006/relationships/hyperlink" Target="http://www.nt-archive.gr/playDetails.aspx?playID=361" TargetMode="External"/><Relationship Id="rId21" Type="http://schemas.openxmlformats.org/officeDocument/2006/relationships/hyperlink" Target="http://www.nt-archive.gr/playDetails.aspx?playID=718" TargetMode="External"/><Relationship Id="rId7" Type="http://schemas.openxmlformats.org/officeDocument/2006/relationships/hyperlink" Target="http://www.nt-archive.gr/playDetails.aspx?playID=874" TargetMode="External"/><Relationship Id="rId12" Type="http://schemas.openxmlformats.org/officeDocument/2006/relationships/hyperlink" Target="http://www.nt-archive.gr/playDetails.aspx?playID=861" TargetMode="External"/><Relationship Id="rId17" Type="http://schemas.openxmlformats.org/officeDocument/2006/relationships/hyperlink" Target="http://www.nt-archive.gr/playDetails.aspx?playID=507" TargetMode="External"/><Relationship Id="rId2" Type="http://schemas.openxmlformats.org/officeDocument/2006/relationships/hyperlink" Target="http://www.nt-archive.gr/playDetails.aspx?playID=573" TargetMode="External"/><Relationship Id="rId16" Type="http://schemas.openxmlformats.org/officeDocument/2006/relationships/hyperlink" Target="http://www.nt-archive.gr/playDetails.aspx?playID=469" TargetMode="External"/><Relationship Id="rId20" Type="http://schemas.openxmlformats.org/officeDocument/2006/relationships/hyperlink" Target="http://www.nt-archive.gr/playDetails.aspx?playID=7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t-archive.gr/playDetails.aspx?playID=415" TargetMode="External"/><Relationship Id="rId11" Type="http://schemas.openxmlformats.org/officeDocument/2006/relationships/hyperlink" Target="http://www.nt-archive.gr/playDetails.aspx?playID=865" TargetMode="External"/><Relationship Id="rId5" Type="http://schemas.openxmlformats.org/officeDocument/2006/relationships/hyperlink" Target="http://www.nt-archive.gr/playDetails.aspx?playID=268" TargetMode="External"/><Relationship Id="rId15" Type="http://schemas.openxmlformats.org/officeDocument/2006/relationships/hyperlink" Target="http://www.nt-archive.gr/playDetails.aspx?playID=319" TargetMode="External"/><Relationship Id="rId10" Type="http://schemas.openxmlformats.org/officeDocument/2006/relationships/hyperlink" Target="http://www.nt-archive.gr/playDetails.aspx?playID=164" TargetMode="External"/><Relationship Id="rId19" Type="http://schemas.openxmlformats.org/officeDocument/2006/relationships/hyperlink" Target="http://www.nt-archive.gr/playDetails.aspx?playID=310" TargetMode="External"/><Relationship Id="rId4" Type="http://schemas.openxmlformats.org/officeDocument/2006/relationships/hyperlink" Target="http://www.nt-archive.gr/playDetails.aspx?playID=146" TargetMode="External"/><Relationship Id="rId9" Type="http://schemas.openxmlformats.org/officeDocument/2006/relationships/hyperlink" Target="http://www.nt-archive.gr/playDetails.aspx?playID=862" TargetMode="External"/><Relationship Id="rId14" Type="http://schemas.openxmlformats.org/officeDocument/2006/relationships/hyperlink" Target="http://www.nt-archive.gr/playDetails.aspx?playID=8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71F29-D49A-3A49-8AD8-A8988E26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9575"/>
            <a:ext cx="10058400" cy="2387600"/>
          </a:xfrm>
        </p:spPr>
        <p:txBody>
          <a:bodyPr>
            <a:normAutofit/>
          </a:bodyPr>
          <a:lstStyle/>
          <a:p>
            <a:r>
              <a:rPr lang="el-GR" sz="3600" b="1" dirty="0"/>
              <a:t>Μάθημα</a:t>
            </a:r>
            <a:r>
              <a:rPr lang="el-GR" sz="3600" dirty="0"/>
              <a:t>: Νεοελληνική Ιστορία και Θέατρο</a:t>
            </a:r>
            <a:br>
              <a:rPr lang="el-GR" sz="3600" dirty="0"/>
            </a:br>
            <a:r>
              <a:rPr lang="el-GR" sz="3600" b="1" dirty="0"/>
              <a:t>Τίτλος εργασίας</a:t>
            </a:r>
            <a:r>
              <a:rPr lang="el-GR" sz="3600" dirty="0"/>
              <a:t>: Η δολοφονία της Ελένης Παπαδάκη</a:t>
            </a:r>
            <a:br>
              <a:rPr lang="el-GR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708295-3B04-FA4B-AD2B-C1EBC8860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l-GR" dirty="0"/>
              <a:t>Αλεξάνδρα Μήνου</a:t>
            </a:r>
          </a:p>
          <a:p>
            <a:r>
              <a:rPr lang="el-GR" dirty="0"/>
              <a:t>Νοέμβριος 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77F2E1-BDC5-0743-BB06-D9BD7A9EB5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93" y="128542"/>
            <a:ext cx="3379614" cy="33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7439-C435-014B-9150-C8BCBDAC9890}"/>
              </a:ext>
            </a:extLst>
          </p:cNvPr>
          <p:cNvSpPr txBox="1"/>
          <p:nvPr/>
        </p:nvSpPr>
        <p:spPr>
          <a:xfrm>
            <a:off x="2189019" y="5874328"/>
            <a:ext cx="902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2019, το ισόγειο του κτιρίου </a:t>
            </a:r>
            <a:r>
              <a:rPr lang="en-US" dirty="0"/>
              <a:t>Rex </a:t>
            </a:r>
            <a:r>
              <a:rPr lang="el-GR" dirty="0"/>
              <a:t>μετονομάστηκε σε Σκηνή «Ελένη Παπαδάκη»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0FEC20-0431-9A4A-8EE0-872CF9C933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19" y="552965"/>
            <a:ext cx="7090870" cy="50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F531F2-6D51-F84D-B8CA-6C5B8B9DBF1B}"/>
              </a:ext>
            </a:extLst>
          </p:cNvPr>
          <p:cNvSpPr/>
          <p:nvPr/>
        </p:nvSpPr>
        <p:spPr>
          <a:xfrm>
            <a:off x="775855" y="515081"/>
            <a:ext cx="1068185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Πηγές</a:t>
            </a:r>
            <a:endParaRPr lang="en-US" sz="2400" b="1" dirty="0"/>
          </a:p>
          <a:p>
            <a:endParaRPr lang="el-GR" sz="2000" dirty="0"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l-GR" sz="2000" dirty="0"/>
              <a:t>Ο Μάνος Ελευθερίου γράφει για τη δολοφονία της Ελένης Παπαδάκη. Ιστοσελίδα </a:t>
            </a:r>
            <a:r>
              <a:rPr lang="en-US" sz="2000" dirty="0">
                <a:hlinkClick r:id="rId3"/>
              </a:rPr>
              <a:t>www.lifo.gr</a:t>
            </a:r>
            <a:r>
              <a:rPr lang="en-US" sz="2000" dirty="0"/>
              <a:t>, </a:t>
            </a:r>
            <a:r>
              <a:rPr lang="en-US" sz="2000" dirty="0" err="1"/>
              <a:t>ό</a:t>
            </a:r>
            <a:r>
              <a:rPr lang="el-GR" sz="2000" dirty="0"/>
              <a:t>πως ανακτήθηκε στις 12/11/2020 από:</a:t>
            </a:r>
            <a:r>
              <a:rPr lang="el-GR" sz="20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https://www.lifo.gr/articles/archaeology_articles/256125/o-manos-eleytherioy-grafei-gia-tin-dolofonia-tis-elenis-papadaki-sta-dekemvriana</a:t>
            </a:r>
            <a:endParaRPr lang="el-GR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Ντοκιμαντέρ Ελένη Παπαδάκη, Αρχείο ΕΡΤ. Όπως ανακτήθηκε στις 12/11/2020 από:</a:t>
            </a:r>
          </a:p>
          <a:p>
            <a:r>
              <a:rPr lang="en-US" sz="2000" dirty="0">
                <a:latin typeface="+mj-lt"/>
                <a:hlinkClick r:id="rId4"/>
              </a:rPr>
              <a:t>https://www.youtube.com/watch?v=aUaAzJCOfRk</a:t>
            </a:r>
            <a:endParaRPr lang="el-GR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Ντοκιμαντέρ Η Εκτέλεση της Ηθοποιού Ελένης Παπαδάκη, από την εκπομπή Η Μηχανή του Χρόνου. Όπως ανακτήθηκε στις 12/11/2020 από:</a:t>
            </a:r>
            <a:r>
              <a:rPr lang="en-US" sz="2000" dirty="0">
                <a:latin typeface="+mj-lt"/>
                <a:hlinkClick r:id="rId5"/>
              </a:rPr>
              <a:t>https://www.youtube.com/watch?v=wcuI8bqcKfQ</a:t>
            </a:r>
            <a:r>
              <a:rPr lang="el-GR" sz="2000" dirty="0">
                <a:latin typeface="+mj-lt"/>
              </a:rPr>
              <a:t> </a:t>
            </a:r>
          </a:p>
          <a:p>
            <a:endParaRPr lang="el-GR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Αρχείο Εθνικού Θεάτρου. Ιστοσελίδα </a:t>
            </a:r>
            <a:r>
              <a:rPr lang="en-US" sz="2000" dirty="0">
                <a:latin typeface="+mj-lt"/>
                <a:hlinkClick r:id="rId6"/>
              </a:rPr>
              <a:t>www.nt-archive.gr</a:t>
            </a:r>
            <a:r>
              <a:rPr lang="en-US" sz="2000" dirty="0">
                <a:latin typeface="+mj-lt"/>
              </a:rPr>
              <a:t>, </a:t>
            </a:r>
            <a:r>
              <a:rPr lang="el-GR" sz="2000" dirty="0">
                <a:latin typeface="+mj-lt"/>
              </a:rPr>
              <a:t>όπως ανακτήθηκε στις 12/11/2020 από: </a:t>
            </a:r>
            <a:r>
              <a:rPr lang="en-US" sz="2000" dirty="0">
                <a:latin typeface="+mj-lt"/>
                <a:hlinkClick r:id="rId7"/>
              </a:rPr>
              <a:t>http://www.nt-archive.gr/peopleDetails.aspx?personID=2448#actors</a:t>
            </a:r>
            <a:endParaRPr lang="el-GR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Πολύβιος </a:t>
            </a:r>
            <a:r>
              <a:rPr lang="el-GR" sz="2000" dirty="0" err="1">
                <a:latin typeface="+mj-lt"/>
              </a:rPr>
              <a:t>Μαρσάν</a:t>
            </a:r>
            <a:r>
              <a:rPr lang="el-GR" sz="2000" dirty="0">
                <a:latin typeface="+mj-lt"/>
              </a:rPr>
              <a:t>, 2001. </a:t>
            </a:r>
            <a:r>
              <a:rPr lang="el-GR" sz="2000" i="1" dirty="0">
                <a:latin typeface="+mj-lt"/>
              </a:rPr>
              <a:t>Ελένη Παπαδάκη – Μια φωτεινή θεατρική πορεία με απροσδόκητο τέλος. </a:t>
            </a:r>
            <a:r>
              <a:rPr lang="el-GR" sz="2000" dirty="0">
                <a:latin typeface="+mj-lt"/>
              </a:rPr>
              <a:t>Αθήνα: Εκδόσεις Καστανιώτη.</a:t>
            </a:r>
            <a:endParaRPr lang="el-GR" sz="2000" i="1" dirty="0">
              <a:latin typeface="+mj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0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5EFD69-5794-9C44-A6C7-A840B9973F02}"/>
              </a:ext>
            </a:extLst>
          </p:cNvPr>
          <p:cNvSpPr txBox="1"/>
          <p:nvPr/>
        </p:nvSpPr>
        <p:spPr>
          <a:xfrm>
            <a:off x="401782" y="443344"/>
            <a:ext cx="1164902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b="1" dirty="0"/>
          </a:p>
          <a:p>
            <a:pPr algn="ctr"/>
            <a:r>
              <a:rPr lang="el-GR" sz="2400" b="1" dirty="0"/>
              <a:t>Ελένη Παπαδάκη</a:t>
            </a:r>
          </a:p>
          <a:p>
            <a:endParaRPr lang="el-GR" dirty="0"/>
          </a:p>
          <a:p>
            <a:r>
              <a:rPr lang="el-GR" dirty="0"/>
              <a:t>Η Ελένη Παπαδάκη ήταν ηθοποιός και γεννήθηκε το 1903 στην Αθήνα. «Οι περισσότεροι από τους συγχρόνους της την </a:t>
            </a:r>
          </a:p>
          <a:p>
            <a:r>
              <a:rPr lang="el-GR" dirty="0"/>
              <a:t>αναγνώριζαν, δίπλα στην Κυβέλη και την Μαρίκα </a:t>
            </a:r>
            <a:r>
              <a:rPr lang="el-GR" dirty="0" err="1"/>
              <a:t>Κοτοπούλη</a:t>
            </a:r>
            <a:r>
              <a:rPr lang="el-GR" dirty="0"/>
              <a:t>, σαν το τρίτο λαμπρό αστέρι» (</a:t>
            </a:r>
            <a:r>
              <a:rPr lang="el-GR" dirty="0" err="1"/>
              <a:t>Μαρσάν</a:t>
            </a:r>
            <a:r>
              <a:rPr lang="el-GR" dirty="0"/>
              <a:t>, 2001). </a:t>
            </a:r>
          </a:p>
          <a:p>
            <a:r>
              <a:rPr lang="el-GR" dirty="0"/>
              <a:t>Υπήρξε μία από τις διασημότερες ηθοποιούς της κατοχικής περιόδου. Καθιερώθηκε με τη ρόλο της κόρης από το έργο</a:t>
            </a:r>
          </a:p>
          <a:p>
            <a:r>
              <a:rPr lang="el-GR" dirty="0"/>
              <a:t> Έξι Πρόσωπα Ζητούν Συγγραφέα στο θέατρο </a:t>
            </a:r>
            <a:r>
              <a:rPr lang="el-GR" dirty="0" err="1"/>
              <a:t>Αθήναιον</a:t>
            </a:r>
            <a:r>
              <a:rPr lang="el-GR" dirty="0"/>
              <a:t> στην Πατησίων με το θίασο του Σπύρου Μελά, πριν το 1930.</a:t>
            </a:r>
          </a:p>
          <a:p>
            <a:r>
              <a:rPr lang="el-GR" dirty="0"/>
              <a:t>Σύμφωνα με το Μάριο Πλωρίτη, το ταλέντο της άνθισε στο Εθνικό Θέατρο μετά την ίδρυση του το 1932, όπου και </a:t>
            </a:r>
          </a:p>
          <a:p>
            <a:r>
              <a:rPr lang="el-GR" dirty="0"/>
              <a:t>προσλήφθηκε με όλους τους μεγάλους ηθοποιούς της εποχής εκείνης – Αιμίλιο </a:t>
            </a:r>
            <a:r>
              <a:rPr lang="el-GR" dirty="0" err="1"/>
              <a:t>Βεάκη</a:t>
            </a:r>
            <a:r>
              <a:rPr lang="el-GR" dirty="0"/>
              <a:t>, Κατίνα </a:t>
            </a:r>
            <a:r>
              <a:rPr lang="el-GR" dirty="0" err="1"/>
              <a:t>Παξινού</a:t>
            </a:r>
            <a:r>
              <a:rPr lang="el-GR" dirty="0"/>
              <a:t>, Βάσω </a:t>
            </a:r>
          </a:p>
          <a:p>
            <a:r>
              <a:rPr lang="el-GR" dirty="0" err="1"/>
              <a:t>Μανωλίδου</a:t>
            </a:r>
            <a:r>
              <a:rPr lang="el-GR" dirty="0"/>
              <a:t>, Μάνο Κατράκη.</a:t>
            </a:r>
          </a:p>
          <a:p>
            <a:r>
              <a:rPr lang="el-GR" dirty="0"/>
              <a:t>Κατηγορήθηκε για </a:t>
            </a:r>
            <a:r>
              <a:rPr lang="el-GR" dirty="0" err="1"/>
              <a:t>φιλογερμανική</a:t>
            </a:r>
            <a:r>
              <a:rPr lang="el-GR" dirty="0"/>
              <a:t> στάση λόγω της σχέσης της με τον Ιωάννη Ράλλη – υπήρξαν οικογενειακοί φίλοι-, αλλά</a:t>
            </a:r>
          </a:p>
          <a:p>
            <a:r>
              <a:rPr lang="el-GR" dirty="0"/>
              <a:t>και γιατί τις παραστάσεις της παρακολουθούσαν Γερμανοί.</a:t>
            </a:r>
          </a:p>
          <a:p>
            <a:endParaRPr lang="el-GR" dirty="0"/>
          </a:p>
          <a:p>
            <a:r>
              <a:rPr lang="el-GR" dirty="0"/>
              <a:t>Ωστόσο, οι φίλοι της και η οικογένειά της υποστήριξαν ότι χρησιμοποίησε τις γνωριμίες της για να βοηθήσει ακόμα και </a:t>
            </a:r>
          </a:p>
          <a:p>
            <a:r>
              <a:rPr lang="el-GR" dirty="0"/>
              <a:t>αριστερούς.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330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98E456-4185-7545-84E4-81A4F878C093}"/>
              </a:ext>
            </a:extLst>
          </p:cNvPr>
          <p:cNvSpPr txBox="1"/>
          <p:nvPr/>
        </p:nvSpPr>
        <p:spPr>
          <a:xfrm>
            <a:off x="6709225" y="5934209"/>
            <a:ext cx="502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 σπίτι της Ελένης Παπαδάκη, Ιπποκράτους 70. </a:t>
            </a:r>
          </a:p>
          <a:p>
            <a:r>
              <a:rPr lang="el-GR" dirty="0"/>
              <a:t>Πλέον στεγάζεται η Δραματική Σχολή του Θέατρου </a:t>
            </a:r>
          </a:p>
          <a:p>
            <a:r>
              <a:rPr lang="el-GR" dirty="0"/>
              <a:t>Τέχνης – Κάρολος Κουν.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52678-E1E5-F64E-8D54-7DCEC508AC52}"/>
              </a:ext>
            </a:extLst>
          </p:cNvPr>
          <p:cNvSpPr txBox="1"/>
          <p:nvPr/>
        </p:nvSpPr>
        <p:spPr>
          <a:xfrm>
            <a:off x="574152" y="5934209"/>
            <a:ext cx="199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Ελένη Παπαδάκη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73CB8F-E80D-0441-8FD6-C9709D80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2" y="290286"/>
            <a:ext cx="4435231" cy="5469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6EB888-0D9C-AE42-BCB5-1AA2FC3F2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33" y="290286"/>
            <a:ext cx="3725334" cy="55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AC1755-73EA-BE42-90DE-0E5AE80EB7D0}"/>
              </a:ext>
            </a:extLst>
          </p:cNvPr>
          <p:cNvSpPr txBox="1"/>
          <p:nvPr/>
        </p:nvSpPr>
        <p:spPr>
          <a:xfrm>
            <a:off x="415635" y="457199"/>
            <a:ext cx="11402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Το χρονικό της δολοφονίας</a:t>
            </a:r>
          </a:p>
          <a:p>
            <a:pPr algn="ctr"/>
            <a:endParaRPr lang="el-GR" sz="2400" b="1" dirty="0"/>
          </a:p>
          <a:p>
            <a:r>
              <a:rPr lang="el-GR" dirty="0"/>
              <a:t>Με την αναχώρηση των Γερμανών τον Οκτώβριο του 1943, κυνηγήθηκαν οι δωσίλογοι και όσοι συνεργάστηκαν μαζί τους. Στο πλαίσιο αυτό, το διοικητικό συμβούλιο του Σωματείου Ελλήνων Ηθοποιών, με πρόεδρο τον Αιμίλιο </a:t>
            </a:r>
            <a:r>
              <a:rPr lang="el-GR" dirty="0" err="1"/>
              <a:t>Βεάκη</a:t>
            </a:r>
            <a:r>
              <a:rPr lang="el-GR" dirty="0"/>
              <a:t>, εξέδωσε λίστα με τους προδότες ηθοποιούς προς διαγραφή – ανάμεσά τους ήταν και η Ελένη Παπαδάκη.</a:t>
            </a:r>
          </a:p>
          <a:p>
            <a:endParaRPr lang="el-GR" dirty="0"/>
          </a:p>
          <a:p>
            <a:r>
              <a:rPr lang="el-GR" dirty="0"/>
              <a:t>Στις 21 Δεκεμβρίου, η οργάνωση Ο.Π.Λ.Α. -Οργάνωση Προστασίας Λαϊκών Αγωνιστών -ένοπλη οργάνωση, προσκείμενη </a:t>
            </a:r>
          </a:p>
          <a:p>
            <a:r>
              <a:rPr lang="el-GR" dirty="0"/>
              <a:t>στο ΕΑΜ και το Κομμουνιστικό Κόμμα Ελλάδας- συλλαμβάνει την Ελένη Παπαδάκη στο σπίτι του Δημήτρη </a:t>
            </a:r>
            <a:r>
              <a:rPr lang="el-GR" dirty="0" err="1"/>
              <a:t>Μυράτ</a:t>
            </a:r>
            <a:r>
              <a:rPr lang="el-GR" dirty="0"/>
              <a:t> από τον καπετάν Ορέστη (ψευδώνυμο) και ανακρίνεται. Έπειτα, οδηγείται στα κτίρια της ΟΥΛΕΝ στο Γαλάτσι, όπου την έγδυσαν, την προπηλάκισαν και, στη συνέχεια, ο Βλάσσης </a:t>
            </a:r>
            <a:r>
              <a:rPr lang="el-GR" dirty="0" err="1"/>
              <a:t>Μακαρώνας</a:t>
            </a:r>
            <a:r>
              <a:rPr lang="el-GR" dirty="0"/>
              <a:t> τη δολοφόνησε με δύο σφαίρες στον αυχένα. Η διαταγή του Ορέστη ήταν να εκτελεστεί με τσεκούρι.</a:t>
            </a:r>
          </a:p>
          <a:p>
            <a:endParaRPr lang="el-GR" dirty="0"/>
          </a:p>
          <a:p>
            <a:r>
              <a:rPr lang="el-GR" dirty="0"/>
              <a:t>Η επίσημη πλευρά της </a:t>
            </a:r>
            <a:r>
              <a:rPr lang="el-GR" dirty="0" err="1"/>
              <a:t>Αριστεράς</a:t>
            </a:r>
            <a:r>
              <a:rPr lang="el-GR" dirty="0"/>
              <a:t> δήλωσε ότι δεν έδωσε ποτέ εντολή, ενώ άρχισε ανακρίσεις για να βρεθούν οι ένοχοι. Οι Ορέστης και </a:t>
            </a:r>
            <a:r>
              <a:rPr lang="el-GR" dirty="0" err="1"/>
              <a:t>Μακαρώνας</a:t>
            </a:r>
            <a:r>
              <a:rPr lang="el-GR" dirty="0"/>
              <a:t> εκτελέστηκαν ως πράκτορες των Βρετανών.</a:t>
            </a:r>
          </a:p>
        </p:txBody>
      </p:sp>
    </p:spTree>
    <p:extLst>
      <p:ext uri="{BB962C8B-B14F-4D97-AF65-F5344CB8AC3E}">
        <p14:creationId xmlns:p14="http://schemas.microsoft.com/office/powerpoint/2010/main" val="370976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3845E-83F7-D345-8200-636A6D0FB359}"/>
              </a:ext>
            </a:extLst>
          </p:cNvPr>
          <p:cNvSpPr txBox="1"/>
          <p:nvPr/>
        </p:nvSpPr>
        <p:spPr>
          <a:xfrm>
            <a:off x="457200" y="1108363"/>
            <a:ext cx="1143870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/>
              <a:t>Απόσπασμα από την επιστολή που έστειλε η Ελένη Παπαδάκη στο Σωματείο Ελλήνων Ηθοποιών</a:t>
            </a:r>
            <a:r>
              <a:rPr lang="el-GR" i="1" dirty="0"/>
              <a:t>:</a:t>
            </a:r>
          </a:p>
          <a:p>
            <a:r>
              <a:rPr lang="el-GR" i="1" dirty="0"/>
              <a:t>«Κατά πόσον η όλη </a:t>
            </a:r>
            <a:r>
              <a:rPr lang="el-GR" i="1" dirty="0" err="1"/>
              <a:t>στάσις</a:t>
            </a:r>
            <a:r>
              <a:rPr lang="el-GR" i="1" dirty="0"/>
              <a:t> μου κατά το διάστημα της κατοχής </a:t>
            </a:r>
            <a:r>
              <a:rPr lang="el-GR" i="1" dirty="0" err="1"/>
              <a:t>υπήρξεν</a:t>
            </a:r>
            <a:r>
              <a:rPr lang="el-GR" i="1" dirty="0"/>
              <a:t> «αντεθνική, </a:t>
            </a:r>
            <a:r>
              <a:rPr lang="el-GR" i="1" dirty="0" err="1"/>
              <a:t>αντισυναδελφική</a:t>
            </a:r>
            <a:r>
              <a:rPr lang="el-GR" i="1" dirty="0"/>
              <a:t>, εγωιστική </a:t>
            </a:r>
          </a:p>
          <a:p>
            <a:r>
              <a:rPr lang="el-GR" i="1" dirty="0"/>
              <a:t>και απρεπής», δύνανται </a:t>
            </a:r>
            <a:r>
              <a:rPr lang="el-GR" i="1" dirty="0" err="1"/>
              <a:t>καλλίτερον</a:t>
            </a:r>
            <a:r>
              <a:rPr lang="el-GR" i="1" dirty="0"/>
              <a:t> από εμέ να διαφωτίσουν την </a:t>
            </a:r>
            <a:r>
              <a:rPr lang="el-GR" i="1" dirty="0" err="1"/>
              <a:t>Συνέλευσιν</a:t>
            </a:r>
            <a:r>
              <a:rPr lang="el-GR" i="1" dirty="0"/>
              <a:t> πολλοί εκλεκτοί συνάδελφοι, οι </a:t>
            </a:r>
          </a:p>
          <a:p>
            <a:r>
              <a:rPr lang="el-GR" i="1" dirty="0"/>
              <a:t>οποίοι, ασφαλώς θα παρίστανται εις αυτήν, αλλά και πολλοί επίσης διακεκριμένοι συνάδελφοι μη προς εμέ </a:t>
            </a:r>
          </a:p>
          <a:p>
            <a:r>
              <a:rPr lang="el-GR" i="1" dirty="0"/>
              <a:t>φιλικά διακείμενοι, θα ευρεθούν έστω και κατ’ ιδίαν σκεπτόμενοι ότι εις </a:t>
            </a:r>
            <a:r>
              <a:rPr lang="el-GR" i="1" dirty="0" err="1"/>
              <a:t>πολλάς</a:t>
            </a:r>
            <a:r>
              <a:rPr lang="el-GR" i="1" dirty="0"/>
              <a:t> περιπτώσεις η </a:t>
            </a:r>
            <a:r>
              <a:rPr lang="el-GR" i="1" dirty="0" err="1"/>
              <a:t>στάσις</a:t>
            </a:r>
            <a:r>
              <a:rPr lang="el-GR" i="1" dirty="0"/>
              <a:t> μου </a:t>
            </a:r>
          </a:p>
          <a:p>
            <a:r>
              <a:rPr lang="el-GR" i="1" dirty="0"/>
              <a:t>υπήρξε κάθε άλλο παρά </a:t>
            </a:r>
            <a:r>
              <a:rPr lang="el-GR" i="1" dirty="0" err="1"/>
              <a:t>αντισυναδελφική</a:t>
            </a:r>
            <a:r>
              <a:rPr lang="el-GR" i="1" dirty="0"/>
              <a:t> ή εγωιστική»</a:t>
            </a:r>
          </a:p>
          <a:p>
            <a:endParaRPr lang="el-GR" i="1" dirty="0"/>
          </a:p>
          <a:p>
            <a:r>
              <a:rPr lang="el-GR" b="1" i="1" dirty="0"/>
              <a:t>Απόσπασμα από το βιβλίο του Π</a:t>
            </a:r>
            <a:r>
              <a:rPr lang="el-GR" b="1" dirty="0"/>
              <a:t>ολύβιου </a:t>
            </a:r>
            <a:r>
              <a:rPr lang="el-GR" b="1" dirty="0" err="1"/>
              <a:t>Μαρσάν</a:t>
            </a:r>
            <a:r>
              <a:rPr lang="el-GR" b="1" dirty="0"/>
              <a:t>, </a:t>
            </a:r>
          </a:p>
          <a:p>
            <a:r>
              <a:rPr lang="el-GR" b="1" dirty="0"/>
              <a:t>Ελένη Παπαδάκη – Μια φωτεινή θεατρική πορεία με απροσδόκητο τέλος:</a:t>
            </a:r>
          </a:p>
          <a:p>
            <a:r>
              <a:rPr lang="el-GR" dirty="0"/>
              <a:t> </a:t>
            </a:r>
            <a:r>
              <a:rPr lang="el-GR" i="1" dirty="0"/>
              <a:t>«Ο </a:t>
            </a:r>
            <a:r>
              <a:rPr lang="el-GR" i="1" dirty="0" err="1"/>
              <a:t>Μακαρώνας</a:t>
            </a:r>
            <a:r>
              <a:rPr lang="el-GR" i="1" dirty="0"/>
              <a:t> την παρέλαβε μπροστά στον Ορέστη, ο οποίος είχε διατάξει την εκτέλεση της με το τσεκούρι, όπως </a:t>
            </a:r>
          </a:p>
          <a:p>
            <a:r>
              <a:rPr lang="el-GR" i="1" dirty="0"/>
              <a:t>γινόταν με τα άλλα πολυάριθμα θύματα. Την διέταξε να γδυθεί, ενώ εκείνη είχε αντιληφθεί ότι πλησιάζει το τέλος της </a:t>
            </a:r>
          </a:p>
          <a:p>
            <a:r>
              <a:rPr lang="el-GR" i="1" dirty="0"/>
              <a:t>και είχε τρομάξει πολύ. Έτρεμε από το κρύο και το φόβο και κλαίγοντας τους παρακαλούσε. Έβγαλε τη γούνα της, την </a:t>
            </a:r>
          </a:p>
          <a:p>
            <a:r>
              <a:rPr lang="el-GR" i="1" dirty="0"/>
              <a:t>οποία παρέλαβε ο Ορέστης και όταν τη διέταξε να βγάλει και τα υπόλοιπα ρούχα αναλύθηκε σε δυνατές κραυγές </a:t>
            </a:r>
          </a:p>
          <a:p>
            <a:r>
              <a:rPr lang="el-GR" i="1" dirty="0"/>
              <a:t>απελπισίας και σε γόους. Όρμησαν τότε σαν αφιονισμένοι πάνω της και μέσα σε έναν καταιγισμό από </a:t>
            </a:r>
          </a:p>
          <a:p>
            <a:r>
              <a:rPr lang="el-GR" i="1" dirty="0"/>
              <a:t>προπηλακισμούς, την έσυραν κοντά σε ανοιγμένο λάκκο, κι εκεί την έγδυσαν με τη βία. Ο </a:t>
            </a:r>
            <a:r>
              <a:rPr lang="el-GR" i="1" dirty="0" err="1"/>
              <a:t>Μακαρώνας</a:t>
            </a:r>
            <a:r>
              <a:rPr lang="el-GR" i="1" dirty="0"/>
              <a:t> ξαφνικά </a:t>
            </a:r>
          </a:p>
          <a:p>
            <a:r>
              <a:rPr lang="el-GR" i="1" dirty="0"/>
              <a:t>δείλιασε, τον πείραξαν και οι κραυγές της, και τελικά καθίζοντάς την χάμω, τράβηξε το περίστροφό του και της φύτεψε </a:t>
            </a:r>
          </a:p>
          <a:p>
            <a:r>
              <a:rPr lang="el-GR" i="1" dirty="0"/>
              <a:t>μια-δύο σφαίρες στον αυχένα»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9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1DA22D-2ABE-4F40-B96B-96827CB1D4D2}"/>
              </a:ext>
            </a:extLst>
          </p:cNvPr>
          <p:cNvSpPr txBox="1"/>
          <p:nvPr/>
        </p:nvSpPr>
        <p:spPr>
          <a:xfrm>
            <a:off x="775854" y="332509"/>
            <a:ext cx="1053861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   Παραστάσεις Ελένης Παπαδάκη στο Εθνικό Θέατρο</a:t>
            </a:r>
          </a:p>
          <a:p>
            <a:pPr algn="ctr"/>
            <a:endParaRPr lang="el-GR" sz="2400" b="1" dirty="0"/>
          </a:p>
          <a:p>
            <a:r>
              <a:rPr lang="el-GR" b="1" dirty="0">
                <a:hlinkClick r:id="rId2"/>
              </a:rPr>
              <a:t>Γιάννης Γαβριήλ Μπόρκμαν</a:t>
            </a:r>
            <a:r>
              <a:rPr lang="el-GR" dirty="0"/>
              <a:t> (1933) | </a:t>
            </a:r>
            <a:r>
              <a:rPr lang="el-GR" dirty="0" err="1"/>
              <a:t>Έλλα</a:t>
            </a:r>
            <a:r>
              <a:rPr lang="el-GR" dirty="0"/>
              <a:t> </a:t>
            </a:r>
            <a:r>
              <a:rPr lang="el-GR" dirty="0" err="1"/>
              <a:t>Ρεντχάιμ</a:t>
            </a:r>
            <a:endParaRPr lang="el-GR" dirty="0"/>
          </a:p>
          <a:p>
            <a:r>
              <a:rPr lang="el-GR" b="1" dirty="0">
                <a:hlinkClick r:id="rId3"/>
              </a:rPr>
              <a:t>Οθέλλος</a:t>
            </a:r>
            <a:r>
              <a:rPr lang="el-GR" dirty="0"/>
              <a:t> (1933) | </a:t>
            </a:r>
            <a:r>
              <a:rPr lang="el-GR" dirty="0" err="1"/>
              <a:t>Δυσδαιμόνα</a:t>
            </a:r>
            <a:r>
              <a:rPr lang="el-GR" dirty="0"/>
              <a:t> </a:t>
            </a:r>
          </a:p>
          <a:p>
            <a:r>
              <a:rPr lang="el-GR" b="1" dirty="0">
                <a:hlinkClick r:id="rId4"/>
              </a:rPr>
              <a:t>Η κόρη του Γιόριου</a:t>
            </a:r>
            <a:r>
              <a:rPr lang="el-GR" dirty="0"/>
              <a:t> (1933) | </a:t>
            </a:r>
            <a:r>
              <a:rPr lang="el-GR" dirty="0" err="1"/>
              <a:t>Ορνέλλα</a:t>
            </a:r>
            <a:r>
              <a:rPr lang="el-GR" dirty="0"/>
              <a:t> </a:t>
            </a:r>
          </a:p>
          <a:p>
            <a:r>
              <a:rPr lang="el-GR" b="1" dirty="0">
                <a:hlinkClick r:id="rId5"/>
              </a:rPr>
              <a:t>Να ντύσουμε τους γυμνούς</a:t>
            </a:r>
            <a:r>
              <a:rPr lang="el-GR" dirty="0"/>
              <a:t> (1935) | </a:t>
            </a:r>
            <a:r>
              <a:rPr lang="el-GR" dirty="0" err="1"/>
              <a:t>Ερσίλια</a:t>
            </a:r>
            <a:r>
              <a:rPr lang="el-GR" dirty="0"/>
              <a:t> </a:t>
            </a:r>
            <a:r>
              <a:rPr lang="el-GR" dirty="0" err="1"/>
              <a:t>Ντρέι</a:t>
            </a:r>
            <a:r>
              <a:rPr lang="el-GR" dirty="0"/>
              <a:t> </a:t>
            </a:r>
          </a:p>
          <a:p>
            <a:r>
              <a:rPr lang="el-GR" b="1" dirty="0">
                <a:hlinkClick r:id="rId6"/>
              </a:rPr>
              <a:t>Πέερ Γκυντ</a:t>
            </a:r>
            <a:r>
              <a:rPr lang="el-GR" dirty="0"/>
              <a:t> (1935) | </a:t>
            </a:r>
            <a:r>
              <a:rPr lang="el-GR" dirty="0" err="1"/>
              <a:t>Ίγγριτ</a:t>
            </a:r>
            <a:r>
              <a:rPr lang="el-GR" dirty="0"/>
              <a:t> </a:t>
            </a:r>
          </a:p>
          <a:p>
            <a:r>
              <a:rPr lang="el-GR" b="1" dirty="0">
                <a:hlinkClick r:id="rId7"/>
              </a:rPr>
              <a:t>Ηλέκτρα</a:t>
            </a:r>
            <a:r>
              <a:rPr lang="el-GR" dirty="0"/>
              <a:t> (1936) | Κλυταιμνήστρα </a:t>
            </a:r>
          </a:p>
          <a:p>
            <a:r>
              <a:rPr lang="el-GR" b="1" dirty="0">
                <a:hlinkClick r:id="rId8"/>
              </a:rPr>
              <a:t>Πριν απ' το ηλιοβασίλεμα</a:t>
            </a:r>
            <a:r>
              <a:rPr lang="el-GR" dirty="0"/>
              <a:t> (1936) | </a:t>
            </a:r>
            <a:r>
              <a:rPr lang="el-GR" dirty="0" err="1"/>
              <a:t>Μπετίνα</a:t>
            </a:r>
            <a:r>
              <a:rPr lang="el-GR" dirty="0"/>
              <a:t> </a:t>
            </a:r>
            <a:r>
              <a:rPr lang="el-GR" dirty="0" err="1"/>
              <a:t>Κλάουζεν</a:t>
            </a:r>
            <a:endParaRPr lang="el-GR" dirty="0"/>
          </a:p>
          <a:p>
            <a:r>
              <a:rPr lang="el-GR" b="1" dirty="0">
                <a:hlinkClick r:id="rId9"/>
              </a:rPr>
              <a:t>Ο πειρασμός</a:t>
            </a:r>
            <a:r>
              <a:rPr lang="el-GR" dirty="0"/>
              <a:t> (1936) | Αγγέλα </a:t>
            </a:r>
            <a:r>
              <a:rPr lang="el-GR" dirty="0" err="1"/>
              <a:t>Παπαστάμου</a:t>
            </a:r>
            <a:endParaRPr lang="el-GR" dirty="0"/>
          </a:p>
          <a:p>
            <a:r>
              <a:rPr lang="el-GR" b="1" dirty="0">
                <a:hlinkClick r:id="rId10"/>
              </a:rPr>
              <a:t>Η πριγκήπισσα Τουραντώ</a:t>
            </a:r>
            <a:r>
              <a:rPr lang="el-GR" dirty="0"/>
              <a:t> (1937) | </a:t>
            </a:r>
            <a:r>
              <a:rPr lang="el-GR" dirty="0" err="1"/>
              <a:t>Πριγκήπισσα</a:t>
            </a:r>
            <a:r>
              <a:rPr lang="el-GR" dirty="0"/>
              <a:t> </a:t>
            </a:r>
            <a:r>
              <a:rPr lang="el-GR" dirty="0" err="1"/>
              <a:t>Τουραντώ</a:t>
            </a:r>
            <a:endParaRPr lang="el-GR" dirty="0"/>
          </a:p>
          <a:p>
            <a:r>
              <a:rPr lang="el-GR" b="1" dirty="0">
                <a:hlinkClick r:id="rId11"/>
              </a:rPr>
              <a:t>Ηλέκτρα</a:t>
            </a:r>
            <a:r>
              <a:rPr lang="el-GR" dirty="0"/>
              <a:t> (1937) | Κλυταιμνήστρα </a:t>
            </a:r>
          </a:p>
          <a:p>
            <a:r>
              <a:rPr lang="el-GR" b="1" dirty="0">
                <a:hlinkClick r:id="rId12"/>
              </a:rPr>
              <a:t>Ζακυνθινή σερενάτα</a:t>
            </a:r>
            <a:r>
              <a:rPr lang="el-GR" dirty="0"/>
              <a:t> (1938) | Πριμαντόνα </a:t>
            </a:r>
          </a:p>
          <a:p>
            <a:r>
              <a:rPr lang="el-GR" b="1" dirty="0">
                <a:hlinkClick r:id="rId13"/>
              </a:rPr>
              <a:t>Ηλέκτρα</a:t>
            </a:r>
            <a:r>
              <a:rPr lang="el-GR" dirty="0"/>
              <a:t> (1938) | Κλυταιμνήστρα </a:t>
            </a:r>
          </a:p>
          <a:p>
            <a:r>
              <a:rPr lang="el-GR" b="1" dirty="0">
                <a:hlinkClick r:id="rId14"/>
              </a:rPr>
              <a:t>Βασιλεύς Ληρ</a:t>
            </a:r>
            <a:r>
              <a:rPr lang="el-GR" dirty="0"/>
              <a:t> (1938) | </a:t>
            </a:r>
            <a:r>
              <a:rPr lang="el-GR" dirty="0" err="1"/>
              <a:t>Ρεγάνη</a:t>
            </a:r>
            <a:endParaRPr lang="el-GR" dirty="0"/>
          </a:p>
          <a:p>
            <a:r>
              <a:rPr lang="el-GR" b="1" dirty="0">
                <a:hlinkClick r:id="rId15"/>
              </a:rPr>
              <a:t>Ο ιδανικός σύζυγος</a:t>
            </a:r>
            <a:r>
              <a:rPr lang="el-GR" dirty="0"/>
              <a:t> (1938) | Λαίδη </a:t>
            </a:r>
            <a:r>
              <a:rPr lang="el-GR" dirty="0" err="1"/>
              <a:t>Τσίλτερν</a:t>
            </a:r>
            <a:r>
              <a:rPr lang="el-GR" dirty="0"/>
              <a:t> </a:t>
            </a:r>
          </a:p>
          <a:p>
            <a:r>
              <a:rPr lang="el-GR" b="1" dirty="0">
                <a:hlinkClick r:id="rId16"/>
              </a:rPr>
              <a:t>Σχολείο κακογλωσσιάς</a:t>
            </a:r>
            <a:r>
              <a:rPr lang="el-GR" dirty="0"/>
              <a:t> (1939) | Λαίδη </a:t>
            </a:r>
            <a:r>
              <a:rPr lang="el-GR" dirty="0" err="1"/>
              <a:t>Τηζλ</a:t>
            </a:r>
            <a:r>
              <a:rPr lang="el-GR" dirty="0"/>
              <a:t> </a:t>
            </a:r>
          </a:p>
          <a:p>
            <a:r>
              <a:rPr lang="el-GR" b="1" dirty="0">
                <a:hlinkClick r:id="rId17"/>
              </a:rPr>
              <a:t>Το κοντσέρτο</a:t>
            </a:r>
            <a:r>
              <a:rPr lang="el-GR" dirty="0"/>
              <a:t> (1939) | Μαρία</a:t>
            </a:r>
          </a:p>
          <a:p>
            <a:r>
              <a:rPr lang="el-GR" b="1" dirty="0">
                <a:hlinkClick r:id="rId18"/>
              </a:rPr>
              <a:t>Αντιγόνη</a:t>
            </a:r>
            <a:r>
              <a:rPr lang="el-GR" dirty="0"/>
              <a:t> (1940) | Αντιγόνη </a:t>
            </a:r>
          </a:p>
          <a:p>
            <a:r>
              <a:rPr lang="el-GR" b="1" dirty="0">
                <a:hlinkClick r:id="rId19"/>
              </a:rPr>
              <a:t>Ο έμπορος της Βενετιάς</a:t>
            </a:r>
            <a:r>
              <a:rPr lang="el-GR" dirty="0"/>
              <a:t> (1940) | </a:t>
            </a:r>
            <a:r>
              <a:rPr lang="el-GR" dirty="0" err="1"/>
              <a:t>Πόρσια</a:t>
            </a:r>
            <a:r>
              <a:rPr lang="el-GR" dirty="0"/>
              <a:t> </a:t>
            </a:r>
          </a:p>
          <a:p>
            <a:r>
              <a:rPr lang="el-GR" b="1" dirty="0">
                <a:hlinkClick r:id="rId20"/>
              </a:rPr>
              <a:t>Ιφιγένεια εν Ταύροις</a:t>
            </a:r>
            <a:r>
              <a:rPr lang="el-GR" dirty="0"/>
              <a:t> (1941) | Ιφιγένεια </a:t>
            </a:r>
          </a:p>
          <a:p>
            <a:r>
              <a:rPr lang="el-GR" b="1" dirty="0">
                <a:hlinkClick r:id="rId21"/>
              </a:rPr>
              <a:t>Εκάβη</a:t>
            </a:r>
            <a:r>
              <a:rPr lang="el-GR" dirty="0"/>
              <a:t> (1943) | Εκάβη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810D44-88EA-B344-A5E2-AA7E2014C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14387"/>
            <a:ext cx="5685175" cy="4629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C61717-3FE0-0542-9CF6-9F61B81E6D9C}"/>
              </a:ext>
            </a:extLst>
          </p:cNvPr>
          <p:cNvSpPr txBox="1"/>
          <p:nvPr/>
        </p:nvSpPr>
        <p:spPr>
          <a:xfrm>
            <a:off x="228600" y="5555693"/>
            <a:ext cx="400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Ηλέκτρα, 1938. Αρχείο Εθνικού Θεάτρου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D5BE91-3F90-1448-9AD6-0C5251C182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420" y="1171575"/>
            <a:ext cx="5367875" cy="427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71ABD-239D-0E48-A3AC-88F01DC21E4D}"/>
              </a:ext>
            </a:extLst>
          </p:cNvPr>
          <p:cNvSpPr txBox="1"/>
          <p:nvPr/>
        </p:nvSpPr>
        <p:spPr>
          <a:xfrm>
            <a:off x="6615161" y="5555693"/>
            <a:ext cx="379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Εκάβη, 1944. Αρχείο Εθνικού Θεάτρου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44D2C5-78C4-6646-B49F-C7F30CF3B044}"/>
              </a:ext>
            </a:extLst>
          </p:cNvPr>
          <p:cNvSpPr txBox="1"/>
          <p:nvPr/>
        </p:nvSpPr>
        <p:spPr>
          <a:xfrm>
            <a:off x="4793593" y="352722"/>
            <a:ext cx="279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Φωτογραφικό Υλικό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74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F789D9-9A91-414F-A6C9-04A6700A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44" y="627674"/>
            <a:ext cx="4306425" cy="5786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21E64F-E056-1247-A218-7AB5F2D06C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80" y="572474"/>
            <a:ext cx="3996182" cy="5841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869A4-ED5F-FF4C-AC38-F1AB81AB9BB4}"/>
              </a:ext>
            </a:extLst>
          </p:cNvPr>
          <p:cNvSpPr txBox="1"/>
          <p:nvPr/>
        </p:nvSpPr>
        <p:spPr>
          <a:xfrm>
            <a:off x="3014662" y="6427422"/>
            <a:ext cx="607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Πρόγραμμα παράστασης «Ηλέκτρα». Αρχείο Εθνικού Θεάτρου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81E4D6-CABA-D24B-A5A9-5093E5E59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91" y="485775"/>
            <a:ext cx="4714698" cy="5999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F38F5E-2E48-9B45-B0F8-9ED185A3ACC1}"/>
              </a:ext>
            </a:extLst>
          </p:cNvPr>
          <p:cNvSpPr txBox="1"/>
          <p:nvPr/>
        </p:nvSpPr>
        <p:spPr>
          <a:xfrm>
            <a:off x="6143625" y="1000126"/>
            <a:ext cx="5655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 χθεσινός θρίαμβος του Βασιλικού Θεάτρου. </a:t>
            </a:r>
          </a:p>
          <a:p>
            <a:r>
              <a:rPr lang="el-GR" dirty="0"/>
              <a:t>Απόσπασμα κριτικής από την εφημερίδα Ταχυδρόμος για </a:t>
            </a:r>
          </a:p>
          <a:p>
            <a:r>
              <a:rPr lang="el-GR" dirty="0"/>
              <a:t>την παράσταση Ηλέκτρα, σκηνοθεσία Δημήτρη </a:t>
            </a:r>
            <a:r>
              <a:rPr lang="el-GR" dirty="0" err="1"/>
              <a:t>Ροντήρη</a:t>
            </a:r>
            <a:r>
              <a:rPr lang="el-GR" dirty="0"/>
              <a:t>. </a:t>
            </a:r>
          </a:p>
          <a:p>
            <a:r>
              <a:rPr lang="el-GR" dirty="0"/>
              <a:t>Ημερομηνία δημοσίευσης: 20/03/1939.</a:t>
            </a:r>
          </a:p>
          <a:p>
            <a:r>
              <a:rPr lang="el-GR" dirty="0"/>
              <a:t>Από το αρχείο του Εθνικού Θεάτρου.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979</Words>
  <Application>Microsoft Office PowerPoint</Application>
  <PresentationFormat>Προσαρμογή</PresentationFormat>
  <Paragraphs>91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Μάθημα: Νεοελληνική Ιστορία και Θέατρο Τίτλος εργασίας: Η δολοφονία της Ελένης Παπαδάκη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Μάθημα: Νεοελληνική Ιστορία και Θέατρο Τίτλος εργασίας: Η δολοφονία της Ελένης Παπαδάκη</dc:title>
  <dc:creator>Alexandra Minou</dc:creator>
  <cp:lastModifiedBy>support</cp:lastModifiedBy>
  <cp:revision>15</cp:revision>
  <dcterms:created xsi:type="dcterms:W3CDTF">2020-11-12T17:56:26Z</dcterms:created>
  <dcterms:modified xsi:type="dcterms:W3CDTF">2021-01-04T14:51:08Z</dcterms:modified>
</cp:coreProperties>
</file>